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8" r:id="rId5"/>
    <p:sldId id="258" r:id="rId6"/>
    <p:sldId id="25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8813"/>
            <a:ext cx="9144000" cy="2387600"/>
          </a:xfrm>
        </p:spPr>
        <p:txBody>
          <a:bodyPr/>
          <a:lstStyle/>
          <a:p>
            <a:r>
              <a:rPr lang="en-GB" altLang="en-US" sz="5400" dirty="0">
                <a:latin typeface="+mn-lt"/>
                <a:cs typeface="+mn-lt"/>
              </a:rPr>
              <a:t>GYNAECOLOGY</a:t>
            </a:r>
            <a:endParaRPr lang="en-GB" altLang="en-US" sz="5400" dirty="0">
              <a:latin typeface="+mn-lt"/>
              <a:cs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1028"/>
            <a:ext cx="9144000" cy="1655762"/>
          </a:xfrm>
        </p:spPr>
        <p:txBody>
          <a:bodyPr/>
          <a:lstStyle/>
          <a:p>
            <a:r>
              <a:rPr lang="en-GB" altLang="en-US" sz="4000">
                <a:latin typeface="Times New Roman" panose="02020603050405020304" charset="0"/>
                <a:cs typeface="Times New Roman" panose="02020603050405020304" charset="0"/>
              </a:rPr>
              <a:t>By </a:t>
            </a:r>
            <a:endParaRPr lang="en-GB" alt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GB" altLang="en-US" sz="4000">
                <a:latin typeface="Calibri" panose="020F0502020204030204" charset="0"/>
                <a:cs typeface="Calibri" panose="020F0502020204030204" charset="0"/>
              </a:rPr>
              <a:t>Imelda </a:t>
            </a:r>
            <a:r>
              <a:rPr lang="en-GB" altLang="en-US" sz="4000">
                <a:latin typeface="Times New Roman" panose="02020603050405020304" charset="0"/>
                <a:cs typeface="Times New Roman" panose="02020603050405020304" charset="0"/>
              </a:rPr>
              <a:t>Wamuta</a:t>
            </a:r>
            <a:endParaRPr lang="en-GB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85" y="133350"/>
            <a:ext cx="10330815" cy="815975"/>
          </a:xfrm>
        </p:spPr>
        <p:txBody>
          <a:bodyPr/>
          <a:p>
            <a:r>
              <a:rPr lang="en-GB" b="1" dirty="0">
                <a:sym typeface="+mn-ea"/>
              </a:rPr>
              <a:t>Clinical features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716915"/>
            <a:ext cx="10670540" cy="5233035"/>
          </a:xfrm>
        </p:spPr>
        <p:txBody>
          <a:bodyPr>
            <a:noAutofit/>
          </a:bodyPr>
          <a:p>
            <a:r>
              <a:rPr lang="en-GB" sz="3200" dirty="0">
                <a:sym typeface="+mn-ea"/>
              </a:rPr>
              <a:t>Vaginal bleeding , g</a:t>
            </a:r>
            <a:r>
              <a:rPr lang="en-GB" sz="3200" dirty="0">
                <a:sym typeface="+mn-ea"/>
              </a:rPr>
              <a:t>rape like vesicles in vaginal discharge</a:t>
            </a:r>
            <a:endParaRPr lang="en-GB" sz="3200" dirty="0"/>
          </a:p>
          <a:p>
            <a:r>
              <a:rPr lang="en-GB" sz="3200" dirty="0" err="1">
                <a:sym typeface="+mn-ea"/>
              </a:rPr>
              <a:t>Hypermesis</a:t>
            </a:r>
            <a:r>
              <a:rPr lang="en-GB" sz="3200" dirty="0">
                <a:sym typeface="+mn-ea"/>
              </a:rPr>
              <a:t> </a:t>
            </a:r>
            <a:r>
              <a:rPr lang="en-GB" sz="3200" dirty="0" err="1">
                <a:sym typeface="+mn-ea"/>
              </a:rPr>
              <a:t>gravidarum</a:t>
            </a:r>
            <a:r>
              <a:rPr lang="en-GB" sz="3200" dirty="0">
                <a:sym typeface="+mn-ea"/>
              </a:rPr>
              <a:t> due to increase in HCG</a:t>
            </a:r>
            <a:endParaRPr lang="en-GB" sz="3200" dirty="0"/>
          </a:p>
          <a:p>
            <a:r>
              <a:rPr lang="en-GB" sz="3200" dirty="0">
                <a:sym typeface="+mn-ea"/>
              </a:rPr>
              <a:t>Uterine enlargement greater than the expected at 14 weeks</a:t>
            </a:r>
            <a:endParaRPr lang="en-GB" sz="3200" dirty="0"/>
          </a:p>
          <a:p>
            <a:r>
              <a:rPr lang="en-GB" sz="3200" dirty="0">
                <a:sym typeface="+mn-ea"/>
              </a:rPr>
              <a:t>High levels of HCG at 12 weeks &gt;</a:t>
            </a:r>
            <a:endParaRPr lang="en-GB" sz="3200" dirty="0"/>
          </a:p>
          <a:p>
            <a:r>
              <a:rPr lang="en-GB" sz="3200" dirty="0">
                <a:sym typeface="+mn-ea"/>
              </a:rPr>
              <a:t>Absent of foetal heart sounds and foetal parts </a:t>
            </a:r>
            <a:endParaRPr lang="en-GB" sz="3200" dirty="0"/>
          </a:p>
          <a:p>
            <a:r>
              <a:rPr lang="en-GB" sz="3200" dirty="0">
                <a:sym typeface="+mn-ea"/>
              </a:rPr>
              <a:t>Uterus has a doughy feel</a:t>
            </a:r>
            <a:endParaRPr lang="en-GB" sz="3200" dirty="0"/>
          </a:p>
          <a:p>
            <a:r>
              <a:rPr lang="en-GB" sz="3200" dirty="0">
                <a:sym typeface="+mn-ea"/>
              </a:rPr>
              <a:t>Signs and symptoms of preeclampsia</a:t>
            </a:r>
            <a:endParaRPr lang="en-GB" sz="3200" dirty="0">
              <a:sym typeface="+mn-ea"/>
            </a:endParaRPr>
          </a:p>
          <a:p>
            <a:r>
              <a:rPr lang="en-GB" sz="3200" dirty="0">
                <a:sym typeface="+mn-ea"/>
              </a:rPr>
              <a:t>Rapture of vesicle result in light pink or brown discharge</a:t>
            </a:r>
            <a:endParaRPr lang="en-GB" sz="3200" dirty="0"/>
          </a:p>
          <a:p>
            <a:endParaRPr lang="en-GB" sz="3200" dirty="0">
              <a:sym typeface="+mn-ea"/>
            </a:endParaRPr>
          </a:p>
          <a:p>
            <a:endParaRPr lang="en-GB" alt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465"/>
            <a:ext cx="10515600" cy="1325563"/>
          </a:xfrm>
        </p:spPr>
        <p:txBody>
          <a:bodyPr>
            <a:normAutofit fontScale="90000"/>
          </a:bodyPr>
          <a:p>
            <a:r>
              <a:rPr lang="en-GB" sz="4890" b="1" dirty="0">
                <a:sym typeface="+mn-ea"/>
              </a:rPr>
              <a:t>Investigations</a:t>
            </a:r>
            <a:br>
              <a:rPr lang="fr-FR" dirty="0"/>
            </a:b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70" y="1052830"/>
            <a:ext cx="10793730" cy="5556250"/>
          </a:xfrm>
        </p:spPr>
        <p:txBody>
          <a:bodyPr>
            <a:noAutofit/>
          </a:bodyPr>
          <a:p>
            <a:pPr>
              <a:buFont typeface="Arial" panose="020B0604020202020204" pitchFamily="34" charset="0"/>
              <a:buChar char="•"/>
            </a:pPr>
            <a:r>
              <a:rPr lang="en-GB" sz="3100" dirty="0">
                <a:sym typeface="+mn-ea"/>
              </a:rPr>
              <a:t>Ultrasound ‘‘snow stormy appearance’’</a:t>
            </a:r>
            <a:endParaRPr lang="en-GB" sz="3100" dirty="0"/>
          </a:p>
          <a:p>
            <a:r>
              <a:rPr lang="en-GB" sz="3100" dirty="0">
                <a:sym typeface="+mn-ea"/>
              </a:rPr>
              <a:t>Urinary essay of HCG &gt; 100,000miu/ml Normal preg value picks at 10-14wks &amp; is rarely&gt;100,000</a:t>
            </a:r>
            <a:endParaRPr lang="en-GB" sz="3100" dirty="0">
              <a:sym typeface="+mn-ea"/>
            </a:endParaRPr>
          </a:p>
          <a:p>
            <a:r>
              <a:rPr lang="en-GB" sz="3100" dirty="0">
                <a:sym typeface="+mn-ea"/>
              </a:rPr>
              <a:t>Full Blood Count, GXM</a:t>
            </a:r>
            <a:endParaRPr lang="en-GB" sz="3100" dirty="0">
              <a:sym typeface="+mn-ea"/>
            </a:endParaRPr>
          </a:p>
          <a:p>
            <a:pPr marL="0" indent="0">
              <a:buNone/>
            </a:pPr>
            <a:r>
              <a:rPr lang="en-GB" sz="3100" b="1" dirty="0">
                <a:sym typeface="+mn-ea"/>
              </a:rPr>
              <a:t>MANAGEMENT</a:t>
            </a:r>
            <a:endParaRPr lang="en-GB" sz="3100" b="1" dirty="0"/>
          </a:p>
          <a:p>
            <a:r>
              <a:rPr lang="en-GB" sz="3100" dirty="0">
                <a:sym typeface="+mn-ea"/>
              </a:rPr>
              <a:t>Vacuum aspiration</a:t>
            </a:r>
            <a:endParaRPr lang="en-GB" sz="3100" dirty="0"/>
          </a:p>
          <a:p>
            <a:r>
              <a:rPr lang="en-GB" sz="3100" dirty="0">
                <a:sym typeface="+mn-ea"/>
              </a:rPr>
              <a:t>Dilatation and curettage</a:t>
            </a:r>
            <a:endParaRPr lang="en-GB" sz="3100" dirty="0"/>
          </a:p>
          <a:p>
            <a:r>
              <a:rPr lang="en-GB" sz="3100" dirty="0">
                <a:sym typeface="+mn-ea"/>
              </a:rPr>
              <a:t>Follow up care for two years, avoid preg during this period</a:t>
            </a:r>
            <a:endParaRPr lang="en-GB" sz="3100" dirty="0"/>
          </a:p>
          <a:p>
            <a:r>
              <a:rPr lang="en-GB" sz="3100" dirty="0">
                <a:sym typeface="+mn-ea"/>
              </a:rPr>
              <a:t>Hormonal contraceptive prescribed when HCG has returned to normal</a:t>
            </a:r>
            <a:endParaRPr lang="en-GB" sz="3100" dirty="0"/>
          </a:p>
          <a:p>
            <a:endParaRPr lang="en-GB" sz="3100" dirty="0">
              <a:sym typeface="+mn-ea"/>
            </a:endParaRPr>
          </a:p>
          <a:p>
            <a:endParaRPr lang="fr-FR" sz="3100" dirty="0"/>
          </a:p>
          <a:p>
            <a:endParaRPr lang="fr-FR" alt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540"/>
            <a:ext cx="10283825" cy="863600"/>
          </a:xfrm>
        </p:spPr>
        <p:txBody>
          <a:bodyPr>
            <a:normAutofit fontScale="90000"/>
          </a:bodyPr>
          <a:p>
            <a:br>
              <a:rPr lang="en-US" sz="4890" dirty="0">
                <a:sym typeface="+mn-ea"/>
              </a:rPr>
            </a:br>
            <a:r>
              <a:rPr lang="en-GB" altLang="en-US" b="1" dirty="0"/>
              <a:t>COMPLICATIONS</a:t>
            </a:r>
            <a:br>
              <a:rPr lang="en-US" dirty="0"/>
            </a:b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140"/>
            <a:ext cx="10639425" cy="5473700"/>
          </a:xfrm>
        </p:spPr>
        <p:txBody>
          <a:bodyPr>
            <a:normAutofit fontScale="90000"/>
          </a:bodyPr>
          <a:p>
            <a:pPr marL="0" indent="0">
              <a:buFont typeface="+mj-lt"/>
              <a:buNone/>
            </a:pPr>
            <a:r>
              <a:rPr lang="en-GB" sz="3200" b="1" dirty="0">
                <a:sym typeface="+mn-ea"/>
              </a:rPr>
              <a:t>1. Haemorrhage (concealed/revealed) and shock</a:t>
            </a:r>
            <a:endParaRPr lang="en-GB" sz="3200" b="1" dirty="0">
              <a:sym typeface="+mn-ea"/>
            </a:endParaRPr>
          </a:p>
          <a:p>
            <a:pPr marL="0" indent="0">
              <a:buFont typeface="+mj-lt"/>
              <a:buNone/>
            </a:pPr>
            <a:r>
              <a:rPr lang="en-GB" sz="3200" dirty="0"/>
              <a:t> -cause : Separation of vesicles from its attachment,</a:t>
            </a:r>
            <a:endParaRPr lang="en-GB" sz="3200" dirty="0"/>
          </a:p>
          <a:p>
            <a:pPr marL="0" indent="0">
              <a:buFont typeface="+mj-lt"/>
              <a:buNone/>
            </a:pPr>
            <a:r>
              <a:rPr lang="en-GB" sz="3200" dirty="0"/>
              <a:t>               massive intraperitoneal hemorrhage(perforating mole)</a:t>
            </a:r>
            <a:endParaRPr lang="en-GB" sz="3200" dirty="0"/>
          </a:p>
          <a:p>
            <a:pPr marL="0" indent="0">
              <a:buFont typeface="+mj-lt"/>
              <a:buNone/>
            </a:pPr>
            <a:r>
              <a:rPr lang="en-GB" sz="3200" dirty="0"/>
              <a:t>               atonic uterus or uterine injury durine mole evacuation</a:t>
            </a:r>
            <a:endParaRPr lang="en-GB" sz="3200" dirty="0"/>
          </a:p>
          <a:p>
            <a:pPr marL="0" indent="0">
              <a:buFont typeface="+mj-lt"/>
              <a:buNone/>
            </a:pPr>
            <a:r>
              <a:rPr lang="en-GB" sz="3200" b="1" dirty="0" err="1">
                <a:sym typeface="+mn-ea"/>
              </a:rPr>
              <a:t>2. Choriocarcinoma</a:t>
            </a:r>
            <a:r>
              <a:rPr lang="en-GB" sz="3200" dirty="0" err="1">
                <a:sym typeface="+mn-ea"/>
              </a:rPr>
              <a:t> development 2-10%</a:t>
            </a:r>
            <a:endParaRPr lang="en-GB" sz="3200" dirty="0"/>
          </a:p>
          <a:p>
            <a:pPr marL="0" indent="0">
              <a:buFont typeface="+mj-lt"/>
              <a:buNone/>
            </a:pPr>
            <a:r>
              <a:rPr lang="en-GB" sz="3200" b="1" dirty="0">
                <a:sym typeface="+mn-ea"/>
              </a:rPr>
              <a:t>3. Sepsis</a:t>
            </a:r>
            <a:r>
              <a:rPr lang="en-GB" sz="3200" dirty="0">
                <a:sym typeface="+mn-ea"/>
              </a:rPr>
              <a:t>- due to:</a:t>
            </a:r>
            <a:endParaRPr lang="en-GB" sz="3200" dirty="0">
              <a:sym typeface="+mn-ea"/>
            </a:endParaRPr>
          </a:p>
          <a:p>
            <a:pPr marL="0" indent="0">
              <a:buFont typeface="+mj-lt"/>
              <a:buNone/>
            </a:pPr>
            <a:r>
              <a:rPr lang="en-GB" sz="3200" dirty="0">
                <a:sym typeface="+mn-ea"/>
              </a:rPr>
              <a:t>   Entry of vaginal organisms into uterus due to lack of protective barrier, </a:t>
            </a:r>
            <a:endParaRPr lang="en-GB" sz="3200" dirty="0">
              <a:sym typeface="+mn-ea"/>
            </a:endParaRPr>
          </a:p>
          <a:p>
            <a:pPr marL="0" indent="0">
              <a:buFont typeface="+mj-lt"/>
              <a:buNone/>
            </a:pPr>
            <a:r>
              <a:rPr lang="en-GB" sz="3200" dirty="0">
                <a:sym typeface="+mn-ea"/>
              </a:rPr>
              <a:t>   Present degenerative vesicles &amp; old blood mediate bacterial growth. </a:t>
            </a:r>
            <a:endParaRPr lang="en-GB" sz="3200" dirty="0">
              <a:sym typeface="+mn-ea"/>
            </a:endParaRPr>
          </a:p>
          <a:p>
            <a:pPr marL="0" indent="0">
              <a:buFont typeface="+mj-lt"/>
              <a:buNone/>
            </a:pPr>
            <a:r>
              <a:rPr lang="en-GB" sz="3200" dirty="0">
                <a:sym typeface="+mn-ea"/>
              </a:rPr>
              <a:t>   Increased operative interference </a:t>
            </a:r>
            <a:endParaRPr lang="en-GB" sz="3200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GB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010" y="179705"/>
            <a:ext cx="10330815" cy="554355"/>
          </a:xfrm>
        </p:spPr>
        <p:txBody>
          <a:bodyPr>
            <a:normAutofit fontScale="90000"/>
          </a:bodyPr>
          <a:p>
            <a:r>
              <a:rPr lang="en-GB" altLang="en-US" b="1"/>
              <a:t>CONT...</a:t>
            </a:r>
            <a:endParaRPr lang="en-GB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" y="734060"/>
            <a:ext cx="10838815" cy="5773420"/>
          </a:xfrm>
        </p:spPr>
        <p:txBody>
          <a:bodyPr/>
          <a:p>
            <a:pPr marL="0" indent="0">
              <a:buNone/>
            </a:pPr>
            <a:r>
              <a:rPr lang="en-GB" sz="3200" b="1" dirty="0">
                <a:sym typeface="+mn-ea"/>
              </a:rPr>
              <a:t>4.  Perforation of the uterus</a:t>
            </a:r>
            <a:r>
              <a:rPr lang="en-GB" sz="3200" dirty="0">
                <a:sym typeface="+mn-ea"/>
              </a:rPr>
              <a:t> due to:</a:t>
            </a:r>
            <a:endParaRPr lang="en-GB" sz="3200" dirty="0">
              <a:sym typeface="+mn-ea"/>
            </a:endParaRPr>
          </a:p>
          <a:p>
            <a:pPr marL="0" indent="0">
              <a:buNone/>
            </a:pPr>
            <a:r>
              <a:rPr lang="en-GB" altLang="fr-FR" sz="3200" dirty="0"/>
              <a:t> perforating mole;vaginal evacuation using sharp currettes or during currettage following sunction evacuation.</a:t>
            </a:r>
            <a:endParaRPr lang="en-GB" altLang="fr-FR" sz="3200" dirty="0"/>
          </a:p>
          <a:p>
            <a:pPr marL="0" indent="0">
              <a:buNone/>
            </a:pPr>
            <a:r>
              <a:rPr lang="en-GB" altLang="fr-FR" sz="3200" b="1" dirty="0"/>
              <a:t>5. Pre-eclampsia</a:t>
            </a:r>
            <a:r>
              <a:rPr lang="en-GB" altLang="fr-FR" sz="3200" dirty="0"/>
              <a:t> with occasional convulsions</a:t>
            </a:r>
            <a:endParaRPr lang="en-GB" altLang="fr-FR" sz="3200" dirty="0"/>
          </a:p>
          <a:p>
            <a:pPr marL="0" indent="0">
              <a:buNone/>
            </a:pPr>
            <a:r>
              <a:rPr lang="en-GB" altLang="fr-FR" sz="3200" b="1" dirty="0"/>
              <a:t>6.Acute pulmonary insufficiency</a:t>
            </a:r>
            <a:r>
              <a:rPr lang="en-GB" altLang="fr-FR" sz="3200" dirty="0"/>
              <a:t> due to pulmonary embolisation of trophoblastic cells with or without villi stroma</a:t>
            </a:r>
            <a:endParaRPr lang="en-GB" altLang="fr-FR" sz="3200" dirty="0"/>
          </a:p>
          <a:p>
            <a:pPr marL="0" indent="0">
              <a:buNone/>
            </a:pPr>
            <a:r>
              <a:rPr lang="en-GB" altLang="fr-FR" sz="3200" dirty="0"/>
              <a:t>Symptoms begin within 4-6hrs following evacuation</a:t>
            </a:r>
            <a:endParaRPr lang="en-GB" altLang="fr-FR" sz="3200" dirty="0"/>
          </a:p>
          <a:p>
            <a:pPr marL="0" indent="0">
              <a:buNone/>
            </a:pPr>
            <a:r>
              <a:rPr lang="en-GB" altLang="fr-FR" sz="3200" b="1" dirty="0"/>
              <a:t>7. Coagulation failure(DIC)</a:t>
            </a:r>
            <a:r>
              <a:rPr lang="en-GB" altLang="fr-FR" sz="3200" dirty="0"/>
              <a:t>: Due to pulmonary embolism as it causes fibrin and platelet deposition within the vessles</a:t>
            </a:r>
            <a:endParaRPr lang="en-GB" altLang="fr-FR" sz="3200" dirty="0"/>
          </a:p>
          <a:p>
            <a:pPr marL="0" indent="0">
              <a:buNone/>
            </a:pPr>
            <a:endParaRPr lang="en-GB" altLang="fr-FR" dirty="0"/>
          </a:p>
          <a:p>
            <a:pPr marL="0" indent="0">
              <a:buNone/>
            </a:pPr>
            <a:endParaRPr lang="fr-FR" dirty="0"/>
          </a:p>
          <a:p>
            <a:endParaRPr lang="en-GB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.</a:t>
            </a:r>
            <a:endParaRPr lang="en-GB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1510" y="288925"/>
            <a:ext cx="10224135" cy="58642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/>
              <a:t>Case  analysis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72795"/>
            <a:ext cx="10972800" cy="5787390"/>
          </a:xfrm>
        </p:spPr>
        <p:txBody>
          <a:bodyPr/>
          <a:p>
            <a:r>
              <a:rPr lang="en-GB" altLang="en-US"/>
              <a:t>Ayoung female patient came with a history of amenorrhoea for 4 months, small per vaginal bleeding for several days. Her urine for pregnancy tested +ve. On ultra sound, she had a bulky uterus with echogenic central mass having internal cystic areas forming Snowstorm appearance.</a:t>
            </a:r>
            <a:endParaRPr lang="en-GB" altLang="en-US"/>
          </a:p>
          <a:p>
            <a:pPr marL="0" indent="0">
              <a:buNone/>
            </a:pPr>
            <a:r>
              <a:rPr lang="en-GB" altLang="en-US"/>
              <a:t>i) State the possible medical diagnosis</a:t>
            </a:r>
            <a:endParaRPr lang="en-GB" altLang="en-US"/>
          </a:p>
          <a:p>
            <a:pPr marL="0" indent="0">
              <a:buNone/>
            </a:pPr>
            <a:r>
              <a:rPr lang="en-GB" altLang="en-US"/>
              <a:t>ii) State clinical features for suggestive of the condition</a:t>
            </a:r>
            <a:endParaRPr lang="en-GB" altLang="en-US"/>
          </a:p>
          <a:p>
            <a:pPr marL="0" indent="0">
              <a:buNone/>
            </a:pPr>
            <a:r>
              <a:rPr lang="en-GB" altLang="en-US"/>
              <a:t>iii) Outline the management </a:t>
            </a:r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 b="1"/>
              <a:t>REPRODUCTIVE SYSTEM &amp; TRACT CANCERS</a:t>
            </a:r>
            <a:endParaRPr lang="en-GB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385"/>
            <a:ext cx="10515600" cy="4923155"/>
          </a:xfrm>
        </p:spPr>
        <p:txBody>
          <a:bodyPr/>
          <a:p>
            <a:pPr marL="514350" indent="-514350">
              <a:buFont typeface="+mj-lt"/>
              <a:buAutoNum type="arabicPeriod"/>
            </a:pPr>
            <a:r>
              <a:rPr lang="en-GB" altLang="en-US" sz="3200"/>
              <a:t>Pregnancy related neoplasm e.g hydatidform mole</a:t>
            </a:r>
            <a:endParaRPr lang="en-GB" altLang="en-US" sz="3200"/>
          </a:p>
          <a:p>
            <a:pPr marL="514350" indent="-514350">
              <a:buFont typeface="+mj-lt"/>
              <a:buAutoNum type="arabicPeriod"/>
            </a:pPr>
            <a:r>
              <a:rPr lang="en-GB" altLang="en-US" sz="3200"/>
              <a:t>Malignancies: cancer of cervix, endometrium, vulva, vagina, ovary, fallopian tube, ovary &amp; breast cancer.</a:t>
            </a:r>
            <a:endParaRPr lang="en-GB" altLang="en-US" sz="3200"/>
          </a:p>
          <a:p>
            <a:pPr marL="0" indent="0">
              <a:buFont typeface="+mj-lt"/>
              <a:buNone/>
            </a:pPr>
            <a:endParaRPr lang="en-GB" altLang="en-US" sz="3200"/>
          </a:p>
          <a:p>
            <a:pPr marL="0" indent="0">
              <a:buFont typeface="+mj-lt"/>
              <a:buNone/>
            </a:pPr>
            <a:r>
              <a:rPr lang="en-GB" altLang="en-US" sz="3200"/>
              <a:t>   </a:t>
            </a:r>
            <a:r>
              <a:rPr lang="en-GB" altLang="en-US" sz="3600" b="1"/>
              <a:t> PREGNANY RELATED NEOPLASM</a:t>
            </a:r>
            <a:endParaRPr lang="en-GB" altLang="en-US" sz="3200" b="1"/>
          </a:p>
          <a:p>
            <a:pPr marL="0" indent="0">
              <a:buFont typeface="+mj-lt"/>
              <a:buNone/>
            </a:pPr>
            <a:r>
              <a:rPr lang="en-GB" altLang="en-US" sz="3200"/>
              <a:t>-Refers to all proliferative abnormalities that are associated with pregnancy</a:t>
            </a:r>
            <a:endParaRPr lang="en-GB" altLang="en-US" sz="3200"/>
          </a:p>
          <a:p>
            <a:pPr marL="0" indent="0">
              <a:buFont typeface="+mj-lt"/>
              <a:buNone/>
            </a:pPr>
            <a:r>
              <a:rPr lang="en-GB" altLang="en-US" sz="3200"/>
              <a:t>Examples- hydatidform mole,invasive mole,choriocarcinoma, placental site trophoblastic tumor</a:t>
            </a:r>
            <a:endParaRPr lang="en-GB" altLang="en-US" sz="3200"/>
          </a:p>
          <a:p>
            <a:pPr marL="0" indent="0">
              <a:buFont typeface="+mj-lt"/>
              <a:buNone/>
            </a:pPr>
            <a:endParaRPr lang="en-GB" altLang="en-US" sz="3200"/>
          </a:p>
          <a:p>
            <a:pPr marL="0" indent="0">
              <a:buFont typeface="+mj-lt"/>
              <a:buNone/>
            </a:pPr>
            <a:endParaRPr lang="en-GB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7510" y="153035"/>
            <a:ext cx="11396980" cy="65525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 b="1"/>
              <a:t>HYDATIDFORM MOLE/MOLAR PREGNACY</a:t>
            </a:r>
            <a:endParaRPr lang="en-GB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285" y="897890"/>
            <a:ext cx="6788150" cy="4721860"/>
          </a:xfrm>
        </p:spPr>
        <p:txBody>
          <a:bodyPr>
            <a:noAutofit/>
          </a:bodyPr>
          <a:p>
            <a:r>
              <a:rPr lang="en-GB" altLang="en-US" sz="3200" dirty="0"/>
              <a:t>Its an abnormality of the placenta where there are partly degenerative and partly proliferative changes in the young chorionic villi resulting in formation of a cluster of cysts in varying sizes.</a:t>
            </a:r>
            <a:endParaRPr lang="en-GB" altLang="en-US" sz="3200" dirty="0"/>
          </a:p>
          <a:p>
            <a:r>
              <a:rPr lang="en-GB" altLang="en-US" sz="3200" dirty="0"/>
              <a:t>Its regarded as a benigh neoplasm  of the chorion with malignant potential. </a:t>
            </a:r>
            <a:endParaRPr lang="en-GB" altLang="en-US" sz="3200" dirty="0"/>
          </a:p>
          <a:p>
            <a:endParaRPr lang="en-GB" alt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163435" y="1677670"/>
            <a:ext cx="4854575" cy="4580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133350"/>
            <a:ext cx="10500360" cy="965835"/>
          </a:xfrm>
        </p:spPr>
        <p:txBody>
          <a:bodyPr/>
          <a:p>
            <a:r>
              <a:rPr lang="en-GB" altLang="en-US" b="1"/>
              <a:t>PATHOLOGY</a:t>
            </a:r>
            <a:endParaRPr lang="en-GB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867410"/>
            <a:ext cx="11242040" cy="5123815"/>
          </a:xfrm>
        </p:spPr>
        <p:txBody>
          <a:bodyPr>
            <a:noAutofit/>
          </a:bodyPr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>
                <a:sym typeface="+mn-ea"/>
              </a:rPr>
              <a:t>T</a:t>
            </a:r>
            <a:r>
              <a:rPr lang="en-US" sz="3600" dirty="0">
                <a:sym typeface="+mn-ea"/>
              </a:rPr>
              <a:t>he embryo dies and the </a:t>
            </a:r>
            <a:r>
              <a:rPr lang="en-US" sz="3600" b="1" dirty="0">
                <a:sym typeface="+mn-ea"/>
              </a:rPr>
              <a:t>chorionic </a:t>
            </a:r>
            <a:r>
              <a:rPr lang="en-US" sz="3600" b="1" dirty="0" err="1">
                <a:sym typeface="+mn-ea"/>
              </a:rPr>
              <a:t>villi</a:t>
            </a:r>
            <a:r>
              <a:rPr lang="en-US" sz="3600" b="1" dirty="0">
                <a:sym typeface="+mn-ea"/>
              </a:rPr>
              <a:t> </a:t>
            </a:r>
            <a:r>
              <a:rPr lang="en-GB" altLang="en-US" sz="3600" dirty="0">
                <a:sym typeface="+mn-ea"/>
              </a:rPr>
              <a:t>undergoes incom</a:t>
            </a:r>
            <a:r>
              <a:rPr lang="en-US" sz="3600" dirty="0">
                <a:sym typeface="+mn-ea"/>
              </a:rPr>
              <a:t>plete development</a:t>
            </a:r>
            <a:r>
              <a:rPr lang="en-GB" altLang="en-US" sz="3600" dirty="0">
                <a:sym typeface="+mn-ea"/>
              </a:rPr>
              <a:t>.</a:t>
            </a: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>
                <a:sym typeface="+mn-ea"/>
              </a:rPr>
              <a:t> Are not</a:t>
            </a:r>
            <a:r>
              <a:rPr lang="en-US" sz="3600" dirty="0">
                <a:sym typeface="+mn-ea"/>
              </a:rPr>
              <a:t> become </a:t>
            </a:r>
            <a:r>
              <a:rPr lang="en-US" sz="3600" dirty="0" err="1">
                <a:sym typeface="+mn-ea"/>
              </a:rPr>
              <a:t>vascularized</a:t>
            </a:r>
            <a:r>
              <a:rPr lang="en-US" sz="3600" dirty="0">
                <a:sym typeface="+mn-ea"/>
              </a:rPr>
              <a:t> to form </a:t>
            </a:r>
            <a:r>
              <a:rPr lang="en-US" sz="3600" b="1" dirty="0">
                <a:sym typeface="+mn-ea"/>
              </a:rPr>
              <a:t>tertiary </a:t>
            </a:r>
            <a:r>
              <a:rPr lang="en-US" sz="3600" b="1" dirty="0" err="1">
                <a:sym typeface="+mn-ea"/>
              </a:rPr>
              <a:t>villi</a:t>
            </a:r>
            <a:r>
              <a:rPr lang="en-US" sz="3600" b="1" dirty="0">
                <a:sym typeface="+mn-ea"/>
              </a:rPr>
              <a:t>. </a:t>
            </a:r>
            <a:endParaRPr lang="en-US" sz="3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600" dirty="0">
                <a:sym typeface="+mn-ea"/>
              </a:rPr>
              <a:t>Secretions from the  hyperplastic cells and transferred substances from maternal blood accumulate in the stoma of the villi which are devoid of blood vessels resulting in the distension  of the </a:t>
            </a:r>
            <a:r>
              <a:rPr lang="en-US" sz="3600" dirty="0">
                <a:sym typeface="+mn-ea"/>
              </a:rPr>
              <a:t>degenerating </a:t>
            </a:r>
            <a:r>
              <a:rPr lang="en-US" sz="3600" dirty="0" err="1">
                <a:sym typeface="+mn-ea"/>
              </a:rPr>
              <a:t>villi</a:t>
            </a:r>
            <a:r>
              <a:rPr lang="en-US" sz="3600" dirty="0">
                <a:sym typeface="+mn-ea"/>
              </a:rPr>
              <a:t> </a:t>
            </a:r>
            <a:r>
              <a:rPr lang="en-GB" altLang="en-US" sz="3600" dirty="0">
                <a:sym typeface="+mn-ea"/>
              </a:rPr>
              <a:t>to </a:t>
            </a:r>
            <a:r>
              <a:rPr lang="en-US" sz="3600" dirty="0">
                <a:sym typeface="+mn-ea"/>
              </a:rPr>
              <a:t>form cystic swellings</a:t>
            </a:r>
            <a:r>
              <a:rPr lang="en-GB" altLang="en-US" sz="3600" dirty="0">
                <a:sym typeface="+mn-ea"/>
              </a:rPr>
              <a:t> </a:t>
            </a:r>
            <a:r>
              <a:rPr lang="en-US" sz="3600" dirty="0">
                <a:sym typeface="+mn-ea"/>
              </a:rPr>
              <a:t>resembl</a:t>
            </a:r>
            <a:r>
              <a:rPr lang="en-GB" altLang="en-US" sz="3600" dirty="0">
                <a:sym typeface="+mn-ea"/>
              </a:rPr>
              <a:t>ing</a:t>
            </a:r>
            <a:r>
              <a:rPr lang="en-US" sz="3600" dirty="0">
                <a:sym typeface="+mn-ea"/>
              </a:rPr>
              <a:t> a bunch of grapes</a:t>
            </a:r>
            <a:r>
              <a:rPr lang="en-GB" altLang="en-US" sz="3600" dirty="0">
                <a:sym typeface="+mn-ea"/>
              </a:rPr>
              <a:t> </a:t>
            </a:r>
            <a:r>
              <a:rPr lang="en-US" sz="3600" dirty="0">
                <a:sym typeface="+mn-ea"/>
              </a:rPr>
              <a:t>-</a:t>
            </a:r>
            <a:r>
              <a:rPr lang="en-US" sz="3600" b="1" dirty="0" err="1">
                <a:sym typeface="+mn-ea"/>
              </a:rPr>
              <a:t>hydatidiform</a:t>
            </a:r>
            <a:r>
              <a:rPr lang="en-US" sz="3600" b="1" dirty="0">
                <a:sym typeface="+mn-ea"/>
              </a:rPr>
              <a:t> moles</a:t>
            </a:r>
            <a:r>
              <a:rPr lang="en-US" sz="3600" dirty="0">
                <a:sym typeface="+mn-ea"/>
              </a:rPr>
              <a:t>-. </a:t>
            </a:r>
            <a:endParaRPr lang="en-US" sz="3600" dirty="0"/>
          </a:p>
          <a:p>
            <a:endParaRPr lang="en-US" alt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449705"/>
          </a:xfrm>
        </p:spPr>
        <p:txBody>
          <a:bodyPr/>
          <a:p>
            <a:r>
              <a:rPr lang="en-GB" altLang="en-US" sz="5400" b="1"/>
              <a:t>cont.....</a:t>
            </a:r>
            <a:endParaRPr lang="en-GB" altLang="en-US" sz="5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GB" altLang="en-US" sz="3600" dirty="0">
                <a:sym typeface="+mn-ea"/>
              </a:rPr>
              <a:t>The distension may also be due to oedema and liquefaction of the stroma</a:t>
            </a:r>
            <a:endParaRPr lang="en-GB" altLang="en-US" sz="3600" dirty="0">
              <a:sym typeface="+mn-ea"/>
            </a:endParaRPr>
          </a:p>
          <a:p>
            <a:r>
              <a:rPr lang="en-GB" altLang="en-US" sz="3600" dirty="0">
                <a:sym typeface="+mn-ea"/>
              </a:rPr>
              <a:t>Vesicle fluid is interstitial  fluid and is almost similar to ascitis or eodema fluid but rich in hcg  </a:t>
            </a:r>
            <a:endParaRPr lang="en-US" sz="3600" dirty="0">
              <a:sym typeface="+mn-ea"/>
            </a:endParaRPr>
          </a:p>
          <a:p>
            <a:r>
              <a:rPr lang="en-US" sz="3600" dirty="0">
                <a:sym typeface="+mn-ea"/>
              </a:rPr>
              <a:t>The moles exhibit variable degrees of </a:t>
            </a:r>
            <a:r>
              <a:rPr lang="en-US" sz="3600" dirty="0" err="1">
                <a:sym typeface="+mn-ea"/>
              </a:rPr>
              <a:t>trophoblastic</a:t>
            </a:r>
            <a:r>
              <a:rPr lang="en-US" sz="3600" dirty="0">
                <a:sym typeface="+mn-ea"/>
              </a:rPr>
              <a:t> proliferation and produce excessive amounts of human chorionic </a:t>
            </a:r>
            <a:r>
              <a:rPr lang="en-US" sz="3600" dirty="0" err="1">
                <a:sym typeface="+mn-ea"/>
              </a:rPr>
              <a:t>gonadotropin</a:t>
            </a:r>
            <a:r>
              <a:rPr lang="en-GB" altLang="en-US" sz="3600" dirty="0" err="1">
                <a:sym typeface="+mn-ea"/>
              </a:rPr>
              <a:t> hormone</a:t>
            </a:r>
            <a:endParaRPr lang="en-US" sz="3600" dirty="0"/>
          </a:p>
          <a:p>
            <a:endParaRPr lang="en-GB" altLang="en-U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 b="1"/>
              <a:t>TYPES OF HYDATIDFORM MOLES</a:t>
            </a:r>
            <a:endParaRPr lang="en-GB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514350" indent="-514350">
              <a:buAutoNum type="alphaLcParenR"/>
            </a:pPr>
            <a:r>
              <a:rPr lang="en-US" sz="4000" b="1" u="sng" dirty="0">
                <a:sym typeface="+mn-ea"/>
              </a:rPr>
              <a:t>Complete mole (</a:t>
            </a:r>
            <a:r>
              <a:rPr lang="en-US" sz="4000" b="1" u="sng" dirty="0" err="1">
                <a:sym typeface="+mn-ea"/>
              </a:rPr>
              <a:t>monospermic</a:t>
            </a:r>
            <a:r>
              <a:rPr lang="en-US" sz="4000" b="1" u="sng" dirty="0">
                <a:sym typeface="+mn-ea"/>
              </a:rPr>
              <a:t> mole)</a:t>
            </a:r>
            <a:endParaRPr lang="en-US" sz="4000" b="1" u="sng" dirty="0"/>
          </a:p>
          <a:p>
            <a:pPr marL="514350" indent="-514350"/>
            <a:r>
              <a:rPr lang="en-US" sz="3600" dirty="0">
                <a:sym typeface="+mn-ea"/>
              </a:rPr>
              <a:t>Results from fertilization of an </a:t>
            </a:r>
            <a:r>
              <a:rPr lang="en-US" sz="3600" dirty="0" err="1">
                <a:sym typeface="+mn-ea"/>
              </a:rPr>
              <a:t>oocyte</a:t>
            </a:r>
            <a:r>
              <a:rPr lang="en-US" sz="3600" dirty="0">
                <a:sym typeface="+mn-ea"/>
              </a:rPr>
              <a:t> in which the female </a:t>
            </a:r>
            <a:r>
              <a:rPr lang="en-US" sz="3600" dirty="0" err="1">
                <a:sym typeface="+mn-ea"/>
              </a:rPr>
              <a:t>pronucleus</a:t>
            </a:r>
            <a:r>
              <a:rPr lang="en-US" sz="3600" dirty="0">
                <a:sym typeface="+mn-ea"/>
              </a:rPr>
              <a:t> is absent or inactive-(an empty </a:t>
            </a:r>
            <a:r>
              <a:rPr lang="en-US" sz="3600" dirty="0" err="1">
                <a:sym typeface="+mn-ea"/>
              </a:rPr>
              <a:t>oocyte</a:t>
            </a:r>
            <a:r>
              <a:rPr lang="en-US" sz="3600" dirty="0">
                <a:sym typeface="+mn-ea"/>
              </a:rPr>
              <a:t>)</a:t>
            </a:r>
            <a:endParaRPr lang="en-US" sz="3600" dirty="0"/>
          </a:p>
          <a:p>
            <a:pPr marL="514350" indent="-514350"/>
            <a:r>
              <a:rPr lang="en-GB" sz="3600" dirty="0">
                <a:sym typeface="+mn-ea"/>
              </a:rPr>
              <a:t>Contains no evidence of embryo, cord or membranes;  death occurs prior to the development of placental circulation</a:t>
            </a:r>
            <a:endParaRPr lang="en-GB" sz="3600" dirty="0"/>
          </a:p>
          <a:p>
            <a:pPr marL="514350" indent="-514350"/>
            <a:r>
              <a:rPr lang="en-US" sz="3600" dirty="0">
                <a:sym typeface="+mn-ea"/>
              </a:rPr>
              <a:t>Has high incidence of </a:t>
            </a:r>
            <a:r>
              <a:rPr lang="en-US" sz="3600" dirty="0" err="1">
                <a:sym typeface="+mn-ea"/>
              </a:rPr>
              <a:t>choriocarcinoma</a:t>
            </a:r>
            <a:endParaRPr lang="en-US" sz="3600" dirty="0"/>
          </a:p>
          <a:p>
            <a:pPr marL="514350" indent="-514350">
              <a:buNone/>
            </a:pPr>
            <a:endParaRPr lang="en-GB" altLang="en-US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 altLang="en-US" b="1"/>
              <a:t>TYPES HYDATIDFORM MOLE</a:t>
            </a:r>
            <a:endParaRPr lang="en-GB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>
              <a:buNone/>
            </a:pPr>
            <a:r>
              <a:rPr lang="en-US" sz="3200" b="1" dirty="0">
                <a:sym typeface="+mn-ea"/>
              </a:rPr>
              <a:t>b) PARTIAL( </a:t>
            </a:r>
            <a:r>
              <a:rPr lang="en-US" sz="3200" b="1" dirty="0" err="1">
                <a:sym typeface="+mn-ea"/>
              </a:rPr>
              <a:t>dispermic</a:t>
            </a:r>
            <a:r>
              <a:rPr lang="en-US" sz="3200" b="1" dirty="0">
                <a:sym typeface="+mn-ea"/>
              </a:rPr>
              <a:t>) mole</a:t>
            </a:r>
            <a:endParaRPr lang="en-US" sz="3200" b="1" dirty="0"/>
          </a:p>
          <a:p>
            <a:r>
              <a:rPr lang="en-US" sz="3200" dirty="0">
                <a:sym typeface="+mn-ea"/>
              </a:rPr>
              <a:t>usually results from fertilization of an </a:t>
            </a:r>
            <a:r>
              <a:rPr lang="en-US" sz="3200" dirty="0" err="1">
                <a:sym typeface="+mn-ea"/>
              </a:rPr>
              <a:t>oocyte</a:t>
            </a:r>
            <a:r>
              <a:rPr lang="en-US" sz="3200" dirty="0">
                <a:sym typeface="+mn-ea"/>
              </a:rPr>
              <a:t> by two sperms (</a:t>
            </a:r>
            <a:r>
              <a:rPr lang="en-US" sz="3200" dirty="0" err="1">
                <a:sym typeface="+mn-ea"/>
              </a:rPr>
              <a:t>dispermy</a:t>
            </a:r>
            <a:r>
              <a:rPr lang="en-US" sz="3200" dirty="0">
                <a:sym typeface="+mn-ea"/>
              </a:rPr>
              <a:t>)</a:t>
            </a:r>
            <a:endParaRPr lang="en-US" sz="3200" dirty="0"/>
          </a:p>
          <a:p>
            <a:r>
              <a:rPr lang="en-GB" sz="3200" dirty="0">
                <a:sym typeface="+mn-ea"/>
              </a:rPr>
              <a:t>There is evidence of an </a:t>
            </a:r>
            <a:r>
              <a:rPr lang="en-GB" sz="3200" dirty="0" err="1">
                <a:sym typeface="+mn-ea"/>
              </a:rPr>
              <a:t>embryo,fetus</a:t>
            </a:r>
            <a:r>
              <a:rPr lang="en-GB" sz="3200" dirty="0">
                <a:sym typeface="+mn-ea"/>
              </a:rPr>
              <a:t> and amniotic sac.</a:t>
            </a:r>
            <a:r>
              <a:rPr lang="en-GB" sz="3600" dirty="0">
                <a:sym typeface="+mn-ea"/>
              </a:rPr>
              <a:t> </a:t>
            </a:r>
            <a:endParaRPr lang="en-GB" sz="3600" dirty="0"/>
          </a:p>
          <a:p>
            <a:r>
              <a:rPr lang="en-GB" sz="3200" dirty="0">
                <a:sym typeface="+mn-ea"/>
              </a:rPr>
              <a:t>malignancy is less likely.</a:t>
            </a:r>
            <a:endParaRPr lang="en-GB" sz="3200" dirty="0"/>
          </a:p>
          <a:p>
            <a:pPr>
              <a:buNone/>
            </a:pPr>
            <a:endParaRPr lang="en-US" b="1" dirty="0"/>
          </a:p>
          <a:p>
            <a:endParaRPr lang="en-GB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65850" y="1691005"/>
            <a:ext cx="5112385" cy="46628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GB" sz="4890" b="1" dirty="0">
                <a:sym typeface="+mn-ea"/>
              </a:rPr>
              <a:t>Risk factors</a:t>
            </a:r>
            <a:br>
              <a:rPr lang="en-GB" b="1" dirty="0"/>
            </a:b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005"/>
            <a:ext cx="10515600" cy="4351338"/>
          </a:xfrm>
        </p:spPr>
        <p:txBody>
          <a:bodyPr/>
          <a:p>
            <a:r>
              <a:rPr lang="en-GB" sz="3600" dirty="0">
                <a:sym typeface="+mn-ea"/>
              </a:rPr>
              <a:t>High in teenage pregnancy and over 45 years</a:t>
            </a:r>
            <a:endParaRPr lang="en-GB" sz="3600" dirty="0"/>
          </a:p>
          <a:p>
            <a:r>
              <a:rPr lang="en-GB" sz="3600" dirty="0">
                <a:sym typeface="+mn-ea"/>
              </a:rPr>
              <a:t>High parity</a:t>
            </a:r>
            <a:endParaRPr lang="en-GB" sz="3600" dirty="0"/>
          </a:p>
          <a:p>
            <a:r>
              <a:rPr lang="en-GB" sz="3600" dirty="0">
                <a:sym typeface="+mn-ea"/>
              </a:rPr>
              <a:t>Nutrition: inadequate intake of proteins and carotene</a:t>
            </a:r>
            <a:endParaRPr lang="en-GB" sz="3600" dirty="0"/>
          </a:p>
          <a:p>
            <a:r>
              <a:rPr lang="en-GB" sz="3600" dirty="0">
                <a:sym typeface="+mn-ea"/>
              </a:rPr>
              <a:t>Previous history of mole pregnancy</a:t>
            </a:r>
            <a:endParaRPr lang="en-GB" sz="3600" dirty="0"/>
          </a:p>
          <a:p>
            <a:r>
              <a:rPr lang="en-GB" sz="3600" dirty="0">
                <a:sym typeface="+mn-ea"/>
              </a:rPr>
              <a:t>Women with blood group A</a:t>
            </a:r>
            <a:endParaRPr lang="en-GB" altLang="en-US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4249</Words>
  <Application>WPS Presentation</Application>
  <PresentationFormat>Widescreen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Orange Waves</vt:lpstr>
      <vt:lpstr>GYNAECOLOGY</vt:lpstr>
      <vt:lpstr>REPRODUCTIVE SYSTEM &amp; TRACT CANCERS</vt:lpstr>
      <vt:lpstr>PowerPoint 演示文稿</vt:lpstr>
      <vt:lpstr>HYDATIDFORM MOLE/MOLAR PREGNACY</vt:lpstr>
      <vt:lpstr>PATHOLOGY</vt:lpstr>
      <vt:lpstr>cont.....</vt:lpstr>
      <vt:lpstr>TYPES OF HYDATIDFORM MOLES</vt:lpstr>
      <vt:lpstr>TYPES HYDATIDFORM MOLE</vt:lpstr>
      <vt:lpstr>Risk factors </vt:lpstr>
      <vt:lpstr>Clinical features</vt:lpstr>
      <vt:lpstr>Investigations </vt:lpstr>
      <vt:lpstr> COMPLICATIONS </vt:lpstr>
      <vt:lpstr>CONT...</vt:lpstr>
      <vt:lpstr>.</vt:lpstr>
      <vt:lpstr>case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GYNAECOLOGY</dc:title>
  <dc:creator/>
  <cp:lastModifiedBy>USER</cp:lastModifiedBy>
  <cp:revision>7</cp:revision>
  <dcterms:created xsi:type="dcterms:W3CDTF">2022-05-20T09:32:00Z</dcterms:created>
  <dcterms:modified xsi:type="dcterms:W3CDTF">2022-05-23T06:29:55Z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BECB50FEE9B9463483EA3B13A16FDF5F</vt:lpwstr>
  </property>
  <property fmtid="{D5CDD505-2E9C-101B-9397-08002B2CF9AE}" pid="3" name="KSOProductBuildVer">
    <vt:lpwstr>2057-11.2.0.11074</vt:lpwstr>
  </property>
</Properties>
</file>