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98" d="100"/>
          <a:sy n="98" d="100"/>
        </p:scale>
        <p:origin x="-11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0987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9065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143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6916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5945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6600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7319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1344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89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9605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9206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4EB93-9716-4C67-9C10-4E3E79C06E83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1EE0E-0832-48B4-9176-DEBC881BF4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6213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Galeazzi Fractures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KELVIN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1790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Definition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distal 1/3 radius shaft </a:t>
            </a:r>
            <a:r>
              <a:rPr lang="en-GB" dirty="0" err="1" smtClean="0"/>
              <a:t>fx</a:t>
            </a:r>
            <a:r>
              <a:rPr lang="en-GB" dirty="0" smtClean="0"/>
              <a:t> AND</a:t>
            </a:r>
          </a:p>
          <a:p>
            <a:r>
              <a:rPr lang="en-GB" dirty="0" smtClean="0"/>
              <a:t>associated distal </a:t>
            </a:r>
            <a:r>
              <a:rPr lang="en-GB" dirty="0" err="1" smtClean="0"/>
              <a:t>radioulnar</a:t>
            </a:r>
            <a:r>
              <a:rPr lang="en-GB" dirty="0" smtClean="0"/>
              <a:t> joint (DRUJ) injury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6544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Incidence of DRUJ instability</a:t>
            </a:r>
          </a:p>
          <a:p>
            <a:pPr lvl="1"/>
            <a:r>
              <a:rPr lang="en-GB" dirty="0"/>
              <a:t>if radial fracture is &lt;7.5 cm from articular surface</a:t>
            </a:r>
          </a:p>
          <a:p>
            <a:pPr lvl="2"/>
            <a:r>
              <a:rPr lang="en-GB" dirty="0"/>
              <a:t>unstable in 55% </a:t>
            </a:r>
          </a:p>
          <a:p>
            <a:pPr lvl="1"/>
            <a:r>
              <a:rPr lang="en-GB" dirty="0"/>
              <a:t>if radial fracture is &gt;7.5 cm from articular surface</a:t>
            </a:r>
          </a:p>
          <a:p>
            <a:pPr lvl="2"/>
            <a:r>
              <a:rPr lang="en-GB" dirty="0"/>
              <a:t>unstable in 6% </a:t>
            </a:r>
          </a:p>
          <a:p>
            <a:r>
              <a:rPr lang="en-GB" dirty="0"/>
              <a:t>Mechanism</a:t>
            </a:r>
          </a:p>
          <a:p>
            <a:pPr lvl="1"/>
            <a:r>
              <a:rPr lang="en-GB" dirty="0"/>
              <a:t>direct wrist trauma</a:t>
            </a:r>
          </a:p>
          <a:p>
            <a:pPr lvl="2"/>
            <a:r>
              <a:rPr lang="en-GB" dirty="0"/>
              <a:t>typically dorsolateral aspect</a:t>
            </a:r>
          </a:p>
          <a:p>
            <a:pPr lvl="1"/>
            <a:r>
              <a:rPr lang="en-GB" dirty="0"/>
              <a:t>fall onto outstretched hand with forearm in pronation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42138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Classifications 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73" y="2924944"/>
            <a:ext cx="8702018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1887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presentation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Symptoms</a:t>
            </a:r>
          </a:p>
          <a:p>
            <a:pPr lvl="1"/>
            <a:r>
              <a:rPr lang="en-GB" dirty="0"/>
              <a:t>pain, swelling, deformity</a:t>
            </a:r>
          </a:p>
          <a:p>
            <a:r>
              <a:rPr lang="en-GB" dirty="0"/>
              <a:t>Physical exam</a:t>
            </a:r>
          </a:p>
          <a:p>
            <a:pPr lvl="1"/>
            <a:r>
              <a:rPr lang="en-GB" dirty="0"/>
              <a:t>point tenderness over fracture site</a:t>
            </a:r>
          </a:p>
          <a:p>
            <a:pPr lvl="1"/>
            <a:r>
              <a:rPr lang="en-GB" dirty="0"/>
              <a:t>ROM</a:t>
            </a:r>
          </a:p>
          <a:p>
            <a:pPr lvl="2"/>
            <a:r>
              <a:rPr lang="en-GB" dirty="0"/>
              <a:t>test forearm supination and pronation for instability</a:t>
            </a:r>
          </a:p>
          <a:p>
            <a:pPr lvl="1"/>
            <a:r>
              <a:rPr lang="en-GB" dirty="0"/>
              <a:t>DRUJ stress</a:t>
            </a:r>
          </a:p>
          <a:p>
            <a:pPr lvl="2"/>
            <a:r>
              <a:rPr lang="en-GB" dirty="0"/>
              <a:t>causes wrist or midline forearm pain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0352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Radiographs</a:t>
            </a:r>
          </a:p>
          <a:p>
            <a:r>
              <a:rPr lang="en-GB" dirty="0" smtClean="0"/>
              <a:t>recommended </a:t>
            </a:r>
            <a:r>
              <a:rPr lang="en-GB" dirty="0"/>
              <a:t>views</a:t>
            </a:r>
          </a:p>
          <a:p>
            <a:pPr lvl="1"/>
            <a:r>
              <a:rPr lang="en-GB" dirty="0"/>
              <a:t>AP and lateral views of forearm, elbow, and wrist</a:t>
            </a:r>
          </a:p>
          <a:p>
            <a:r>
              <a:rPr lang="en-GB" dirty="0"/>
              <a:t>findings</a:t>
            </a:r>
          </a:p>
          <a:p>
            <a:pPr lvl="1"/>
            <a:r>
              <a:rPr lang="en-GB" dirty="0"/>
              <a:t>signs of DRUJ injury</a:t>
            </a:r>
          </a:p>
          <a:p>
            <a:pPr lvl="2"/>
            <a:r>
              <a:rPr lang="en-GB" dirty="0"/>
              <a:t>ulnar styloid </a:t>
            </a:r>
            <a:r>
              <a:rPr lang="en-GB" dirty="0" err="1"/>
              <a:t>fx</a:t>
            </a:r>
            <a:endParaRPr lang="en-GB" dirty="0"/>
          </a:p>
          <a:p>
            <a:pPr lvl="2"/>
            <a:r>
              <a:rPr lang="en-GB" dirty="0"/>
              <a:t>widening of joint on AP view</a:t>
            </a:r>
          </a:p>
          <a:p>
            <a:pPr lvl="2"/>
            <a:r>
              <a:rPr lang="en-GB" dirty="0"/>
              <a:t>dorsal or volar displacement on lateral view</a:t>
            </a:r>
          </a:p>
          <a:p>
            <a:pPr lvl="2"/>
            <a:r>
              <a:rPr lang="en-GB" dirty="0"/>
              <a:t>radial shortening (≥5mm)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36794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00200"/>
            <a:ext cx="583264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17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Operative 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ORIF </a:t>
            </a:r>
            <a:r>
              <a:rPr lang="en-GB" b="1" dirty="0"/>
              <a:t>of radius with reduction and stabilization of DRUJ</a:t>
            </a:r>
            <a:endParaRPr lang="en-GB" dirty="0"/>
          </a:p>
          <a:p>
            <a:pPr lvl="1"/>
            <a:r>
              <a:rPr lang="en-GB" dirty="0"/>
              <a:t>indications</a:t>
            </a:r>
          </a:p>
          <a:p>
            <a:pPr lvl="2"/>
            <a:r>
              <a:rPr lang="en-GB" dirty="0"/>
              <a:t>all cases, as anatomic reduction of DRUJ is required</a:t>
            </a:r>
          </a:p>
          <a:p>
            <a:pPr lvl="2"/>
            <a:r>
              <a:rPr lang="en-GB" dirty="0"/>
              <a:t>acute operative treatment far superior to late reconstruction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548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Complications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Compartment </a:t>
            </a:r>
            <a:r>
              <a:rPr lang="en-GB" dirty="0" smtClean="0"/>
              <a:t>syndrome: </a:t>
            </a:r>
            <a:r>
              <a:rPr lang="en-GB" dirty="0"/>
              <a:t>high energy crush </a:t>
            </a:r>
            <a:r>
              <a:rPr lang="en-GB" dirty="0" smtClean="0"/>
              <a:t>injury, open fractures, vascular </a:t>
            </a:r>
            <a:r>
              <a:rPr lang="en-GB" dirty="0"/>
              <a:t>injuries or </a:t>
            </a:r>
            <a:r>
              <a:rPr lang="en-GB" dirty="0" smtClean="0"/>
              <a:t>coagulopathies</a:t>
            </a:r>
          </a:p>
          <a:p>
            <a:r>
              <a:rPr lang="en-GB" dirty="0"/>
              <a:t>Neurovascular </a:t>
            </a:r>
            <a:r>
              <a:rPr lang="en-GB" dirty="0" smtClean="0"/>
              <a:t>injury</a:t>
            </a:r>
          </a:p>
          <a:p>
            <a:r>
              <a:rPr lang="en-GB" dirty="0" err="1" smtClean="0"/>
              <a:t>Refracture</a:t>
            </a:r>
            <a:r>
              <a:rPr lang="en-GB" dirty="0" smtClean="0"/>
              <a:t>: removing </a:t>
            </a:r>
            <a:r>
              <a:rPr lang="en-GB" dirty="0"/>
              <a:t>plate too </a:t>
            </a:r>
            <a:r>
              <a:rPr lang="en-GB" dirty="0" smtClean="0"/>
              <a:t>early (minimum 18 months), large </a:t>
            </a:r>
            <a:r>
              <a:rPr lang="en-GB" dirty="0"/>
              <a:t>plates (</a:t>
            </a:r>
            <a:r>
              <a:rPr lang="en-GB" dirty="0" smtClean="0"/>
              <a:t>4.5mm), comminuted fractures, persistent </a:t>
            </a:r>
            <a:r>
              <a:rPr lang="en-GB" dirty="0"/>
              <a:t>radiographic </a:t>
            </a:r>
            <a:r>
              <a:rPr lang="en-GB" dirty="0" smtClean="0"/>
              <a:t>lucency </a:t>
            </a:r>
          </a:p>
          <a:p>
            <a:r>
              <a:rPr lang="en-GB" dirty="0"/>
              <a:t>Nonunion</a:t>
            </a:r>
          </a:p>
          <a:p>
            <a:r>
              <a:rPr lang="en-GB" dirty="0"/>
              <a:t>Malunion</a:t>
            </a:r>
          </a:p>
          <a:p>
            <a:r>
              <a:rPr lang="en-GB" dirty="0"/>
              <a:t>DRUJ </a:t>
            </a:r>
            <a:r>
              <a:rPr lang="en-GB" dirty="0" smtClean="0"/>
              <a:t>subluxation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6979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123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Galeazzi Fractures </vt:lpstr>
      <vt:lpstr> Definition </vt:lpstr>
      <vt:lpstr>Epidemiology </vt:lpstr>
      <vt:lpstr>Classifications </vt:lpstr>
      <vt:lpstr>Clinical presentation </vt:lpstr>
      <vt:lpstr>Imaging </vt:lpstr>
      <vt:lpstr>Image </vt:lpstr>
      <vt:lpstr>Operative treatment </vt:lpstr>
      <vt:lpstr>Complications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Galeazzi Fractures</dc:title>
  <dc:creator>Dr. Nyankure</dc:creator>
  <cp:lastModifiedBy>Guest</cp:lastModifiedBy>
  <cp:revision>6</cp:revision>
  <dcterms:created xsi:type="dcterms:W3CDTF">2016-02-07T08:44:41Z</dcterms:created>
  <dcterms:modified xsi:type="dcterms:W3CDTF">2016-11-15T17:52:18Z</dcterms:modified>
</cp:coreProperties>
</file>