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9"/>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 id="392" r:id="rId135"/>
    <p:sldId id="393" r:id="rId136"/>
    <p:sldId id="394" r:id="rId137"/>
    <p:sldId id="395" r:id="rId138"/>
    <p:sldId id="396" r:id="rId139"/>
    <p:sldId id="397" r:id="rId140"/>
    <p:sldId id="398" r:id="rId141"/>
    <p:sldId id="399" r:id="rId142"/>
    <p:sldId id="400" r:id="rId143"/>
    <p:sldId id="401" r:id="rId144"/>
    <p:sldId id="402" r:id="rId145"/>
    <p:sldId id="403" r:id="rId146"/>
    <p:sldId id="404" r:id="rId147"/>
    <p:sldId id="405" r:id="rId148"/>
    <p:sldId id="406" r:id="rId149"/>
    <p:sldId id="407" r:id="rId150"/>
    <p:sldId id="408" r:id="rId151"/>
    <p:sldId id="409" r:id="rId152"/>
    <p:sldId id="410"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24" r:id="rId167"/>
    <p:sldId id="425" r:id="rId168"/>
    <p:sldId id="426" r:id="rId169"/>
    <p:sldId id="427" r:id="rId170"/>
    <p:sldId id="428" r:id="rId171"/>
    <p:sldId id="429" r:id="rId172"/>
    <p:sldId id="430" r:id="rId173"/>
    <p:sldId id="431" r:id="rId174"/>
    <p:sldId id="432" r:id="rId175"/>
    <p:sldId id="433" r:id="rId176"/>
    <p:sldId id="434" r:id="rId177"/>
    <p:sldId id="435" r:id="rId178"/>
    <p:sldId id="436" r:id="rId179"/>
    <p:sldId id="437" r:id="rId180"/>
    <p:sldId id="438" r:id="rId181"/>
    <p:sldId id="439" r:id="rId182"/>
    <p:sldId id="440" r:id="rId183"/>
    <p:sldId id="441" r:id="rId184"/>
    <p:sldId id="442" r:id="rId185"/>
    <p:sldId id="443" r:id="rId186"/>
    <p:sldId id="444" r:id="rId187"/>
    <p:sldId id="445" r:id="rId188"/>
    <p:sldId id="446" r:id="rId189"/>
    <p:sldId id="447" r:id="rId190"/>
    <p:sldId id="448" r:id="rId191"/>
    <p:sldId id="449" r:id="rId192"/>
    <p:sldId id="450" r:id="rId193"/>
    <p:sldId id="451" r:id="rId194"/>
    <p:sldId id="452" r:id="rId195"/>
    <p:sldId id="453" r:id="rId196"/>
    <p:sldId id="454" r:id="rId197"/>
    <p:sldId id="455" r:id="rId198"/>
    <p:sldId id="456" r:id="rId199"/>
    <p:sldId id="457" r:id="rId200"/>
    <p:sldId id="458" r:id="rId201"/>
    <p:sldId id="459" r:id="rId202"/>
    <p:sldId id="460" r:id="rId203"/>
    <p:sldId id="461" r:id="rId204"/>
    <p:sldId id="462" r:id="rId205"/>
    <p:sldId id="463" r:id="rId206"/>
    <p:sldId id="464" r:id="rId207"/>
    <p:sldId id="465" r:id="rId208"/>
    <p:sldId id="466" r:id="rId209"/>
    <p:sldId id="467" r:id="rId210"/>
    <p:sldId id="468" r:id="rId211"/>
    <p:sldId id="469" r:id="rId212"/>
    <p:sldId id="470" r:id="rId213"/>
    <p:sldId id="471" r:id="rId214"/>
    <p:sldId id="472" r:id="rId215"/>
    <p:sldId id="473" r:id="rId216"/>
    <p:sldId id="474" r:id="rId217"/>
    <p:sldId id="475" r:id="rId218"/>
    <p:sldId id="476" r:id="rId219"/>
    <p:sldId id="477" r:id="rId220"/>
    <p:sldId id="478" r:id="rId221"/>
    <p:sldId id="479" r:id="rId222"/>
    <p:sldId id="480" r:id="rId223"/>
    <p:sldId id="481" r:id="rId224"/>
    <p:sldId id="482" r:id="rId225"/>
    <p:sldId id="483" r:id="rId226"/>
    <p:sldId id="484" r:id="rId227"/>
    <p:sldId id="485" r:id="rId228"/>
    <p:sldId id="486" r:id="rId229"/>
    <p:sldId id="487" r:id="rId230"/>
    <p:sldId id="488" r:id="rId231"/>
    <p:sldId id="489" r:id="rId232"/>
    <p:sldId id="490" r:id="rId233"/>
    <p:sldId id="491" r:id="rId234"/>
    <p:sldId id="492" r:id="rId235"/>
    <p:sldId id="493" r:id="rId236"/>
    <p:sldId id="257" r:id="rId237"/>
    <p:sldId id="258" r:id="rId2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81" d="100"/>
          <a:sy n="81" d="100"/>
        </p:scale>
        <p:origin x="-30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AA47C-9D71-41C9-886B-EFB2D2ED6381}" type="datetimeFigureOut">
              <a:rPr lang="en-US" smtClean="0"/>
              <a:t>8/3/2020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6D468-010B-4A6E-8D91-8F63E43A02C4}" type="slidenum">
              <a:rPr lang="en-US" smtClean="0"/>
              <a:t>‹#›</a:t>
            </a:fld>
            <a:endParaRPr lang="en-US"/>
          </a:p>
        </p:txBody>
      </p:sp>
    </p:spTree>
    <p:extLst>
      <p:ext uri="{BB962C8B-B14F-4D97-AF65-F5344CB8AC3E}">
        <p14:creationId xmlns:p14="http://schemas.microsoft.com/office/powerpoint/2010/main" val="76802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ChangeArrowheads="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161773ED-89D4-4B32-9A3A-C36FBD1421BD}" type="slidenum">
              <a:rPr lang="en-US" altLang="en-US"/>
              <a:pPr/>
              <a:t>74</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3F0D8343-BE87-4DD4-A498-1F8F130FB909}" type="slidenum">
              <a:rPr lang="en-US" altLang="en-US"/>
              <a:pPr/>
              <a:t>174</a:t>
            </a:fld>
            <a:endParaRPr lang="en-US" altLang="en-US"/>
          </a:p>
        </p:txBody>
      </p:sp>
      <p:sp>
        <p:nvSpPr>
          <p:cNvPr id="19558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6011170A-BBF1-4221-B2DA-1EA7EC0E78E7}" type="slidenum">
              <a:rPr lang="en-US" altLang="en-US">
                <a:latin typeface="Times New Roman" pitchFamily="18" charset="0"/>
              </a:rPr>
              <a:pPr algn="r" eaLnBrk="1" hangingPunct="1"/>
              <a:t>174</a:t>
            </a:fld>
            <a:endParaRPr lang="en-US" altLang="en-US">
              <a:latin typeface="Times New Roman" pitchFamily="18" charset="0"/>
            </a:endParaRPr>
          </a:p>
        </p:txBody>
      </p:sp>
      <p:sp>
        <p:nvSpPr>
          <p:cNvPr id="195588" name="Rectangle 2"/>
          <p:cNvSpPr>
            <a:spLocks noGrp="1" noRot="1" noChangeAspect="1" noChangeArrowheads="1" noTextEdit="1"/>
          </p:cNvSpPr>
          <p:nvPr>
            <p:ph type="sldImg"/>
          </p:nvPr>
        </p:nvSpPr>
        <p:spPr>
          <a:ln/>
        </p:spPr>
      </p:sp>
      <p:sp>
        <p:nvSpPr>
          <p:cNvPr id="1955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altLang="en-US" smtClean="0">
                <a:latin typeface="Book Antiqua" pitchFamily="18" charset="0"/>
                <a:cs typeface="Times New Roman" pitchFamily="18" charset="0"/>
              </a:rPr>
              <a:t>Most short-term complications occur because of unsanitary operating conditions or inadequate medical services once a complication occurs.</a:t>
            </a:r>
            <a:r>
              <a:rPr lang="en-GB" altLang="en-US" smtClean="0">
                <a:latin typeface="Book Antiqua" pitchFamily="18" charset="0"/>
                <a:cs typeface="Courier New" pitchFamily="49" charset="0"/>
              </a:rPr>
              <a:t> </a:t>
            </a:r>
            <a:r>
              <a:rPr lang="en-GB" altLang="en-US" smtClean="0">
                <a:latin typeface="Book Antiqua" pitchFamily="18" charset="0"/>
                <a:cs typeface="Times New Roman" pitchFamily="18" charset="0"/>
              </a:rPr>
              <a:t>The amount of tissue removed and the resulting injury varies from community to community, skills and eye sight of the surgeon as well as on the struggle of the child.  </a:t>
            </a:r>
          </a:p>
          <a:p>
            <a:pPr eaLnBrk="1" hangingPunct="1">
              <a:spcBef>
                <a:spcPct val="0"/>
              </a:spcBef>
              <a:spcAft>
                <a:spcPts val="600"/>
              </a:spcAft>
            </a:pPr>
            <a:r>
              <a:rPr lang="en-US" altLang="en-US" smtClean="0">
                <a:latin typeface="Book Antiqua" pitchFamily="18" charset="0"/>
              </a:rPr>
              <a:t>The community perception of the complication could be seen as the complications as stated on page 15-16 under physical complications.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55010F57-2858-4D8E-B3B6-28B5404C3321}" type="slidenum">
              <a:rPr lang="en-US" altLang="en-US"/>
              <a:pPr/>
              <a:t>175</a:t>
            </a:fld>
            <a:endParaRPr lang="en-US" altLang="en-US"/>
          </a:p>
        </p:txBody>
      </p:sp>
      <p:sp>
        <p:nvSpPr>
          <p:cNvPr id="19763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09FC3337-A320-4944-A24F-42823135F171}" type="slidenum">
              <a:rPr lang="en-US" altLang="en-US">
                <a:latin typeface="Times New Roman" pitchFamily="18" charset="0"/>
              </a:rPr>
              <a:pPr algn="r" eaLnBrk="1" hangingPunct="1"/>
              <a:t>175</a:t>
            </a:fld>
            <a:endParaRPr lang="en-US" altLang="en-US">
              <a:latin typeface="Times New Roman" pitchFamily="18" charset="0"/>
            </a:endParaRPr>
          </a:p>
        </p:txBody>
      </p:sp>
      <p:sp>
        <p:nvSpPr>
          <p:cNvPr id="197636" name="Rectangle 2"/>
          <p:cNvSpPr>
            <a:spLocks noGrp="1" noRot="1" noChangeAspect="1" noChangeArrowheads="1" noTextEdit="1"/>
          </p:cNvSpPr>
          <p:nvPr>
            <p:ph type="sldImg"/>
          </p:nvPr>
        </p:nvSpPr>
        <p:spPr>
          <a:ln/>
        </p:spPr>
      </p:sp>
      <p:sp>
        <p:nvSpPr>
          <p:cNvPr id="1976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Psychological complication of FGC is report as in quotation on paragraph 2 on page 17 (women leader from NEP)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2D9707FA-00CF-4C87-9B91-2CEB348FFFB4}" type="slidenum">
              <a:rPr lang="en-US" altLang="en-US"/>
              <a:pPr/>
              <a:t>176</a:t>
            </a:fld>
            <a:endParaRPr lang="en-US" altLang="en-US"/>
          </a:p>
        </p:txBody>
      </p:sp>
      <p:sp>
        <p:nvSpPr>
          <p:cNvPr id="19968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EAF1319C-A3E7-49EA-83D1-2F783C420206}" type="slidenum">
              <a:rPr lang="en-US" altLang="en-US">
                <a:latin typeface="Times New Roman" pitchFamily="18" charset="0"/>
              </a:rPr>
              <a:pPr algn="r" eaLnBrk="1" hangingPunct="1"/>
              <a:t>176</a:t>
            </a:fld>
            <a:endParaRPr lang="en-US" altLang="en-US">
              <a:latin typeface="Times New Roman" pitchFamily="18" charset="0"/>
            </a:endParaRPr>
          </a:p>
        </p:txBody>
      </p:sp>
      <p:sp>
        <p:nvSpPr>
          <p:cNvPr id="199684" name="Rectangle 2"/>
          <p:cNvSpPr>
            <a:spLocks noGrp="1" noRot="1" noChangeAspect="1" noChangeArrowheads="1" noTextEdit="1"/>
          </p:cNvSpPr>
          <p:nvPr>
            <p:ph type="sldImg"/>
          </p:nvPr>
        </p:nvSpPr>
        <p:spPr>
          <a:ln/>
        </p:spPr>
      </p:sp>
      <p:sp>
        <p:nvSpPr>
          <p:cNvPr id="1996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These are hypertrophied scar that could form any where in the body. Ask if they have seen keloids on the ear lobe. Can you imagine in the genitalia.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2B13AACD-018A-4660-98CD-BE40DC7719AF}" type="slidenum">
              <a:rPr lang="en-US" altLang="en-US"/>
              <a:pPr/>
              <a:t>177</a:t>
            </a:fld>
            <a:endParaRPr lang="en-US" altLang="en-US"/>
          </a:p>
        </p:txBody>
      </p:sp>
      <p:sp>
        <p:nvSpPr>
          <p:cNvPr id="20173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600A24D7-5011-420B-A4A8-5E64886C2EF6}" type="slidenum">
              <a:rPr lang="en-US" altLang="en-US">
                <a:latin typeface="Times New Roman" pitchFamily="18" charset="0"/>
              </a:rPr>
              <a:pPr algn="r" eaLnBrk="1" hangingPunct="1"/>
              <a:t>177</a:t>
            </a:fld>
            <a:endParaRPr lang="en-US" altLang="en-US">
              <a:latin typeface="Times New Roman" pitchFamily="18" charset="0"/>
            </a:endParaRPr>
          </a:p>
        </p:txBody>
      </p:sp>
      <p:sp>
        <p:nvSpPr>
          <p:cNvPr id="201732" name="Rectangle 2"/>
          <p:cNvSpPr>
            <a:spLocks noGrp="1" noRot="1" noChangeAspect="1" noChangeArrowheads="1" noTextEdit="1"/>
          </p:cNvSpPr>
          <p:nvPr>
            <p:ph type="sldImg"/>
          </p:nvPr>
        </p:nvSpPr>
        <p:spPr>
          <a:ln/>
        </p:spPr>
      </p:sp>
      <p:sp>
        <p:nvSpPr>
          <p:cNvPr id="2017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Depicted is the preoperative anatomy  of a patient who has been infibulated. She has 5X5cm sebaceous cyst overlying anterior I/3 of the vulva. Below the cyst is the narrow introitus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0C353E65-9E57-4BE7-BC2D-EC0B7F7D7EC9}" type="slidenum">
              <a:rPr lang="en-US" altLang="en-US"/>
              <a:pPr/>
              <a:t>178</a:t>
            </a:fld>
            <a:endParaRPr lang="en-US" altLang="en-US"/>
          </a:p>
        </p:txBody>
      </p:sp>
      <p:sp>
        <p:nvSpPr>
          <p:cNvPr id="20377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92AE81E8-2421-4535-882A-2A4A9084508A}" type="slidenum">
              <a:rPr lang="en-US" altLang="en-US">
                <a:latin typeface="Times New Roman" pitchFamily="18" charset="0"/>
              </a:rPr>
              <a:pPr algn="r" eaLnBrk="1" hangingPunct="1"/>
              <a:t>178</a:t>
            </a:fld>
            <a:endParaRPr lang="en-US" altLang="en-US">
              <a:latin typeface="Times New Roman" pitchFamily="18" charset="0"/>
            </a:endParaRPr>
          </a:p>
        </p:txBody>
      </p:sp>
      <p:sp>
        <p:nvSpPr>
          <p:cNvPr id="203780" name="Rectangle 2"/>
          <p:cNvSpPr>
            <a:spLocks noGrp="1" noRot="1" noChangeAspect="1" noChangeArrowheads="1" noTextEdit="1"/>
          </p:cNvSpPr>
          <p:nvPr>
            <p:ph type="sldImg"/>
          </p:nvPr>
        </p:nvSpPr>
        <p:spPr>
          <a:ln/>
        </p:spPr>
      </p:sp>
      <p:sp>
        <p:nvSpPr>
          <p:cNvPr id="2037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altLang="en-US" smtClean="0">
                <a:latin typeface="Book Antiqua" pitchFamily="18" charset="0"/>
                <a:cs typeface="Times New Roman" pitchFamily="18" charset="0"/>
              </a:rPr>
              <a:t>Ask the participants to read the quotation on page 17 by a midwife </a:t>
            </a:r>
          </a:p>
          <a:p>
            <a:pPr eaLnBrk="1" hangingPunct="1">
              <a:spcBef>
                <a:spcPct val="0"/>
              </a:spcBef>
              <a:spcAft>
                <a:spcPts val="600"/>
              </a:spcAft>
            </a:pPr>
            <a:r>
              <a:rPr lang="en-GB" altLang="en-US" b="1" smtClean="0">
                <a:latin typeface="Book Antiqua" pitchFamily="18" charset="0"/>
                <a:cs typeface="Times New Roman" pitchFamily="18" charset="0"/>
              </a:rPr>
              <a:t>Antenatal complications and complications in early labour:</a:t>
            </a:r>
            <a:r>
              <a:rPr lang="en-GB" altLang="en-US" smtClean="0">
                <a:latin typeface="Book Antiqua" pitchFamily="18" charset="0"/>
                <a:cs typeface="Times New Roman" pitchFamily="18" charset="0"/>
              </a:rPr>
              <a:t> The reduced vaginal opening affects not only the delivery but appears to be the main factor responsible for other obstetric problems caused by FGM/C-making antenatal assessment, intrapartum vaginal examination or catheterisation difficult or impossible. Inadequate assessment at these times as a result of FGM/C may compromise mother and the foetus physically.</a:t>
            </a:r>
          </a:p>
          <a:p>
            <a:pPr eaLnBrk="1" hangingPunct="1">
              <a:spcBef>
                <a:spcPct val="0"/>
              </a:spcBef>
              <a:spcAft>
                <a:spcPts val="600"/>
              </a:spcAft>
            </a:pPr>
            <a:r>
              <a:rPr lang="en-GB" altLang="en-US" b="1" smtClean="0">
                <a:latin typeface="Book Antiqua" pitchFamily="18" charset="0"/>
                <a:cs typeface="Times New Roman" pitchFamily="18" charset="0"/>
              </a:rPr>
              <a:t>Prolonged labour and/or obstruction following FGM/C earlier in life:</a:t>
            </a:r>
            <a:r>
              <a:rPr lang="en-GB" altLang="en-US" smtClean="0">
                <a:latin typeface="Book Antiqua" pitchFamily="18" charset="0"/>
                <a:cs typeface="Times New Roman" pitchFamily="18" charset="0"/>
              </a:rPr>
              <a:t> Obstruction described to have caused by FGM/C are soft tissue dystocia. Many of these obstructions could be easily overcomed by episiotomies. The delayed labour relates to second stage of labour, a stage that could not be easily timed unless there is obvious delay.</a:t>
            </a:r>
          </a:p>
          <a:p>
            <a:pPr eaLnBrk="1" hangingPunct="1">
              <a:spcBef>
                <a:spcPct val="0"/>
              </a:spcBef>
              <a:spcAft>
                <a:spcPts val="600"/>
              </a:spcAft>
            </a:pPr>
            <a:r>
              <a:rPr lang="en-GB" altLang="en-US" b="1" smtClean="0">
                <a:latin typeface="Book Antiqua" pitchFamily="18" charset="0"/>
                <a:cs typeface="Times New Roman" pitchFamily="18" charset="0"/>
              </a:rPr>
              <a:t>Foetal distress as a result of FGM/C performed earlier in life:</a:t>
            </a:r>
            <a:r>
              <a:rPr lang="en-GB" altLang="en-US" smtClean="0">
                <a:latin typeface="Book Antiqua" pitchFamily="18" charset="0"/>
                <a:cs typeface="Times New Roman" pitchFamily="18" charset="0"/>
              </a:rPr>
              <a:t> The findings are not conclusive as the relationship between foetal distress and FGM/C.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E12558CD-7E2F-4A32-A32B-8CDD49FA4B3E}" type="slidenum">
              <a:rPr lang="en-US" altLang="en-US"/>
              <a:pPr/>
              <a:t>179</a:t>
            </a:fld>
            <a:endParaRPr lang="en-US" altLang="en-US"/>
          </a:p>
        </p:txBody>
      </p:sp>
      <p:sp>
        <p:nvSpPr>
          <p:cNvPr id="20582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C6FF87F3-4C37-4D49-B2F8-EFBE1DD2E58F}" type="slidenum">
              <a:rPr lang="en-US" altLang="en-US">
                <a:latin typeface="Times New Roman" pitchFamily="18" charset="0"/>
              </a:rPr>
              <a:pPr algn="r" eaLnBrk="1" hangingPunct="1"/>
              <a:t>179</a:t>
            </a:fld>
            <a:endParaRPr lang="en-US" altLang="en-US">
              <a:latin typeface="Times New Roman" pitchFamily="18" charset="0"/>
            </a:endParaRPr>
          </a:p>
        </p:txBody>
      </p:sp>
      <p:sp>
        <p:nvSpPr>
          <p:cNvPr id="205828" name="Rectangle 2"/>
          <p:cNvSpPr>
            <a:spLocks noGrp="1" noRot="1" noChangeAspect="1" noChangeArrowheads="1" noTextEdit="1"/>
          </p:cNvSpPr>
          <p:nvPr>
            <p:ph type="sldImg"/>
          </p:nvPr>
        </p:nvSpPr>
        <p:spPr>
          <a:ln/>
        </p:spPr>
      </p:sp>
      <p:sp>
        <p:nvSpPr>
          <p:cNvPr id="2058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altLang="en-US" b="1" smtClean="0">
                <a:latin typeface="Book Antiqua" pitchFamily="18" charset="0"/>
                <a:cs typeface="Times New Roman" pitchFamily="18" charset="0"/>
              </a:rPr>
              <a:t>Maternal death postpartum attributed to FGM/C:</a:t>
            </a:r>
            <a:r>
              <a:rPr lang="en-GB" altLang="en-US" smtClean="0">
                <a:latin typeface="Book Antiqua" pitchFamily="18" charset="0"/>
                <a:cs typeface="Times New Roman" pitchFamily="18" charset="0"/>
              </a:rPr>
              <a:t> The maternal deaths attributable to FGM/C are unattended or inappropriately treated obstructed labour caused by vulval scarring from FGM/C</a:t>
            </a:r>
            <a:r>
              <a:rPr lang="en-GB" altLang="en-US" b="1" smtClean="0">
                <a:latin typeface="Book Antiqua" pitchFamily="18" charset="0"/>
                <a:cs typeface="Times New Roman" pitchFamily="18" charset="0"/>
              </a:rPr>
              <a:t> </a:t>
            </a:r>
          </a:p>
          <a:p>
            <a:pPr eaLnBrk="1" hangingPunct="1">
              <a:spcBef>
                <a:spcPct val="0"/>
              </a:spcBef>
              <a:spcAft>
                <a:spcPts val="600"/>
              </a:spcAft>
            </a:pPr>
            <a:r>
              <a:rPr lang="en-GB" altLang="en-US" b="1" smtClean="0">
                <a:latin typeface="Book Antiqua" pitchFamily="18" charset="0"/>
                <a:cs typeface="Times New Roman" pitchFamily="18" charset="0"/>
              </a:rPr>
              <a:t>Foetal Death (still birth and early neonatal death) as sequelae of FGM/C:</a:t>
            </a:r>
            <a:r>
              <a:rPr lang="en-GB" altLang="en-US" smtClean="0">
                <a:latin typeface="Book Antiqua" pitchFamily="18" charset="0"/>
                <a:cs typeface="Times New Roman" pitchFamily="18" charset="0"/>
              </a:rPr>
              <a:t> Almost all cases appear to be related to he obstruction to delivery posed by the vulval scarring of type III or the extra scarring in complicated FGM/C Type I or II.</a:t>
            </a:r>
          </a:p>
          <a:p>
            <a:pPr eaLnBrk="1" hangingPunct="1">
              <a:spcBef>
                <a:spcPct val="0"/>
              </a:spcBef>
              <a:spcAft>
                <a:spcPts val="600"/>
              </a:spcAft>
            </a:pPr>
            <a:r>
              <a:rPr lang="en-GB" altLang="en-US" b="1" smtClean="0">
                <a:latin typeface="Book Antiqua" pitchFamily="18" charset="0"/>
                <a:cs typeface="Times New Roman" pitchFamily="18" charset="0"/>
              </a:rPr>
              <a:t>Postnatal Genital Wound Infection as a complication of FGM/C: </a:t>
            </a:r>
            <a:r>
              <a:rPr lang="en-GB" altLang="en-US" smtClean="0">
                <a:latin typeface="Book Antiqua" pitchFamily="18" charset="0"/>
                <a:cs typeface="Times New Roman" pitchFamily="18" charset="0"/>
              </a:rPr>
              <a:t>Postnatal genital wound infection as a complication of FGM/C performed earlier in life showed that the rates of infection are higher with the wound from FGM/C Type III compared to wound from type 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A34962FF-E150-4AED-B8E2-173BB316D4B5}" type="slidenum">
              <a:rPr lang="en-US" altLang="en-US"/>
              <a:pPr/>
              <a:t>180</a:t>
            </a:fld>
            <a:endParaRPr lang="en-US" altLang="en-US"/>
          </a:p>
        </p:txBody>
      </p:sp>
      <p:sp>
        <p:nvSpPr>
          <p:cNvPr id="20787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5F44F464-327B-418D-A7CD-BABF871D79A6}" type="slidenum">
              <a:rPr lang="en-US" altLang="en-US">
                <a:latin typeface="Times New Roman" pitchFamily="18" charset="0"/>
              </a:rPr>
              <a:pPr algn="r" eaLnBrk="1" hangingPunct="1"/>
              <a:t>180</a:t>
            </a:fld>
            <a:endParaRPr lang="en-US" altLang="en-US">
              <a:latin typeface="Times New Roman" pitchFamily="18" charset="0"/>
            </a:endParaRPr>
          </a:p>
        </p:txBody>
      </p:sp>
      <p:sp>
        <p:nvSpPr>
          <p:cNvPr id="207876" name="Rectangle 2"/>
          <p:cNvSpPr>
            <a:spLocks noGrp="1" noRot="1" noChangeAspect="1" noChangeArrowheads="1" noTextEdit="1"/>
          </p:cNvSpPr>
          <p:nvPr>
            <p:ph type="sldImg"/>
          </p:nvPr>
        </p:nvSpPr>
        <p:spPr>
          <a:ln/>
        </p:spPr>
      </p:sp>
      <p:sp>
        <p:nvSpPr>
          <p:cNvPr id="20787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altLang="en-US" b="1" smtClean="0">
                <a:latin typeface="Book Antiqua" pitchFamily="18" charset="0"/>
                <a:cs typeface="Times New Roman" pitchFamily="18" charset="0"/>
              </a:rPr>
              <a:t>Episiotomies and perineal tears: </a:t>
            </a:r>
            <a:r>
              <a:rPr lang="en-GB" altLang="en-US" smtClean="0">
                <a:latin typeface="Book Antiqua" pitchFamily="18" charset="0"/>
                <a:cs typeface="Times New Roman" pitchFamily="18" charset="0"/>
              </a:rPr>
              <a:t>These are by far the commonest complications reported with substantial evidence to show women with FGM/C suffer more perineal injury as a result of delivery than those without FGM/C</a:t>
            </a:r>
          </a:p>
          <a:p>
            <a:pPr eaLnBrk="1" hangingPunct="1">
              <a:spcBef>
                <a:spcPct val="0"/>
              </a:spcBef>
              <a:spcAft>
                <a:spcPts val="600"/>
              </a:spcAft>
            </a:pPr>
            <a:r>
              <a:rPr lang="en-GB" altLang="en-US" b="1" smtClean="0">
                <a:latin typeface="Book Antiqua" pitchFamily="18" charset="0"/>
                <a:cs typeface="Times New Roman" pitchFamily="18" charset="0"/>
              </a:rPr>
              <a:t>Pain during and after de-infibulation (anterior episiotomy) following FGM/C to enable delivery to take place:</a:t>
            </a:r>
            <a:r>
              <a:rPr lang="en-GB" altLang="en-US" smtClean="0">
                <a:latin typeface="Book Antiqua" pitchFamily="18" charset="0"/>
                <a:cs typeface="Times New Roman" pitchFamily="18" charset="0"/>
              </a:rPr>
              <a:t> Any extra perineal cuts incur further pain at the time when they are performed and also in the postnatal period.</a:t>
            </a:r>
          </a:p>
          <a:p>
            <a:pPr eaLnBrk="1" hangingPunct="1">
              <a:spcBef>
                <a:spcPct val="0"/>
              </a:spcBef>
              <a:spcAft>
                <a:spcPts val="600"/>
              </a:spcAft>
            </a:pPr>
            <a:r>
              <a:rPr lang="en-GB" altLang="en-US" b="1" smtClean="0">
                <a:latin typeface="Book Antiqua" pitchFamily="18" charset="0"/>
                <a:cs typeface="Times New Roman" pitchFamily="18" charset="0"/>
              </a:rPr>
              <a:t>Post Partum Haemorrhage (PPH) in the presence of FGM/C:</a:t>
            </a:r>
            <a:r>
              <a:rPr lang="en-GB" altLang="en-US" smtClean="0">
                <a:latin typeface="Book Antiqua" pitchFamily="18" charset="0"/>
                <a:cs typeface="Times New Roman" pitchFamily="18" charset="0"/>
              </a:rPr>
              <a:t> Most studies describe haemorrhage following delivery in women with FGM/C type I, II or III occurring from vaginal or perineal tears/lacerations or extra cuts.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FEE9D594-33DF-4383-9A3B-ECE8BC497533}" type="slidenum">
              <a:rPr lang="en-US" altLang="en-US"/>
              <a:pPr/>
              <a:t>181</a:t>
            </a:fld>
            <a:endParaRPr lang="en-US" altLang="en-US"/>
          </a:p>
        </p:txBody>
      </p:sp>
      <p:sp>
        <p:nvSpPr>
          <p:cNvPr id="209923" name="Slide Image Placeholder 1"/>
          <p:cNvSpPr>
            <a:spLocks noGrp="1" noRot="1" noChangeAspect="1" noChangeArrowheads="1" noTextEdit="1"/>
          </p:cNvSpPr>
          <p:nvPr>
            <p:ph type="sldImg"/>
          </p:nvPr>
        </p:nvSpPr>
        <p:spPr>
          <a:ln/>
        </p:spPr>
      </p:sp>
      <p:sp>
        <p:nvSpPr>
          <p:cNvPr id="209924"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0992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CB04DB54-271C-4D3D-9E45-93DE8A526C37}" type="slidenum">
              <a:rPr lang="en-US" altLang="en-US">
                <a:latin typeface="Times New Roman" pitchFamily="18" charset="0"/>
              </a:rPr>
              <a:pPr algn="r" eaLnBrk="1" hangingPunct="1"/>
              <a:t>181</a:t>
            </a:fld>
            <a:endParaRPr lang="en-US" alt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4A9FA3B9-0760-4593-904F-E67F0048FD23}" type="slidenum">
              <a:rPr lang="en-US" altLang="en-US"/>
              <a:pPr/>
              <a:t>182</a:t>
            </a:fld>
            <a:endParaRPr lang="en-US" altLang="en-US"/>
          </a:p>
        </p:txBody>
      </p:sp>
      <p:sp>
        <p:nvSpPr>
          <p:cNvPr id="211971" name="Slide Image Placeholder 1"/>
          <p:cNvSpPr>
            <a:spLocks noGrp="1" noRot="1" noChangeAspect="1" noChangeArrowheads="1" noTextEdit="1"/>
          </p:cNvSpPr>
          <p:nvPr>
            <p:ph type="sldImg"/>
          </p:nvPr>
        </p:nvSpPr>
        <p:spPr>
          <a:ln/>
        </p:spPr>
      </p:sp>
      <p:sp>
        <p:nvSpPr>
          <p:cNvPr id="21197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1197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6AC1D828-462D-4848-9DDF-378E9D90E9A7}" type="slidenum">
              <a:rPr lang="en-US" altLang="en-US">
                <a:latin typeface="Times New Roman" pitchFamily="18" charset="0"/>
              </a:rPr>
              <a:pPr algn="r" eaLnBrk="1" hangingPunct="1"/>
              <a:t>182</a:t>
            </a:fld>
            <a:endParaRPr lang="en-US" altLang="en-US">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E83AD465-B496-47FE-A6B6-DE82232C6882}" type="slidenum">
              <a:rPr lang="en-US" altLang="en-US"/>
              <a:pPr/>
              <a:t>183</a:t>
            </a:fld>
            <a:endParaRPr lang="en-US" altLang="en-US"/>
          </a:p>
        </p:txBody>
      </p:sp>
      <p:sp>
        <p:nvSpPr>
          <p:cNvPr id="214019" name="Slide Image Placeholder 1"/>
          <p:cNvSpPr>
            <a:spLocks noGrp="1" noRot="1" noChangeAspect="1" noChangeArrowheads="1" noTextEdit="1"/>
          </p:cNvSpPr>
          <p:nvPr>
            <p:ph type="sldImg"/>
          </p:nvPr>
        </p:nvSpPr>
        <p:spPr>
          <a:ln/>
        </p:spPr>
      </p:sp>
      <p:sp>
        <p:nvSpPr>
          <p:cNvPr id="21402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1402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105CF506-82E8-4EA6-A1CC-8A00CC2669FC}" type="slidenum">
              <a:rPr lang="en-US" altLang="en-US">
                <a:latin typeface="Times New Roman" pitchFamily="18" charset="0"/>
              </a:rPr>
              <a:pPr algn="r" eaLnBrk="1" hangingPunct="1"/>
              <a:t>183</a:t>
            </a:fld>
            <a:endParaRPr lang="en-US"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483CBB83-CB49-47DF-A421-4954951B7784}" type="slidenum">
              <a:rPr lang="en-US" altLang="en-US"/>
              <a:pPr/>
              <a:t>75</a:t>
            </a:fld>
            <a:endParaRPr lang="en-US" altLang="en-US"/>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5FFEC801-FB8F-46DF-9D65-635B40CEA493}" type="slidenum">
              <a:rPr lang="en-US" altLang="en-US"/>
              <a:pPr/>
              <a:t>184</a:t>
            </a:fld>
            <a:endParaRPr lang="en-US" altLang="en-US"/>
          </a:p>
        </p:txBody>
      </p:sp>
      <p:sp>
        <p:nvSpPr>
          <p:cNvPr id="216067" name="Slide Image Placeholder 1"/>
          <p:cNvSpPr>
            <a:spLocks noGrp="1" noRot="1" noChangeAspect="1" noChangeArrowheads="1" noTextEdit="1"/>
          </p:cNvSpPr>
          <p:nvPr>
            <p:ph type="sldImg"/>
          </p:nvPr>
        </p:nvSpPr>
        <p:spPr>
          <a:ln/>
        </p:spPr>
      </p:sp>
      <p:sp>
        <p:nvSpPr>
          <p:cNvPr id="216068"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1606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A2D7C213-B4A5-476B-AB1B-7BB50C7DA28F}" type="slidenum">
              <a:rPr lang="en-US" altLang="en-US">
                <a:latin typeface="Times New Roman" pitchFamily="18" charset="0"/>
              </a:rPr>
              <a:pPr algn="r" eaLnBrk="1" hangingPunct="1"/>
              <a:t>184</a:t>
            </a:fld>
            <a:endParaRPr lang="en-US" altLang="en-US">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34101253-2FD3-4C07-AB9E-95752AC026AD}" type="slidenum">
              <a:rPr lang="en-US" altLang="en-US"/>
              <a:pPr/>
              <a:t>185</a:t>
            </a:fld>
            <a:endParaRPr lang="en-US" altLang="en-US"/>
          </a:p>
        </p:txBody>
      </p:sp>
      <p:sp>
        <p:nvSpPr>
          <p:cNvPr id="218115" name="Slide Image Placeholder 1"/>
          <p:cNvSpPr>
            <a:spLocks noGrp="1" noRot="1" noChangeAspect="1" noChangeArrowheads="1" noTextEdit="1"/>
          </p:cNvSpPr>
          <p:nvPr>
            <p:ph type="sldImg"/>
          </p:nvPr>
        </p:nvSpPr>
        <p:spPr>
          <a:ln/>
        </p:spPr>
      </p:sp>
      <p:sp>
        <p:nvSpPr>
          <p:cNvPr id="21811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1811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B2C9100E-37B2-46EF-ADFF-1FB4F664C7DB}" type="slidenum">
              <a:rPr lang="en-US" altLang="en-US">
                <a:latin typeface="Times New Roman" pitchFamily="18" charset="0"/>
              </a:rPr>
              <a:pPr algn="r" eaLnBrk="1" hangingPunct="1"/>
              <a:t>185</a:t>
            </a:fld>
            <a:endParaRPr lang="en-US" altLang="en-US">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5128D0CF-C323-4632-BF2E-C0638487D61A}" type="slidenum">
              <a:rPr lang="en-US" altLang="en-US"/>
              <a:pPr/>
              <a:t>186</a:t>
            </a:fld>
            <a:endParaRPr lang="en-US" altLang="en-US"/>
          </a:p>
        </p:txBody>
      </p:sp>
      <p:sp>
        <p:nvSpPr>
          <p:cNvPr id="220163" name="Slide Image Placeholder 1"/>
          <p:cNvSpPr>
            <a:spLocks noGrp="1" noRot="1" noChangeAspect="1" noChangeArrowheads="1" noTextEdit="1"/>
          </p:cNvSpPr>
          <p:nvPr>
            <p:ph type="sldImg"/>
          </p:nvPr>
        </p:nvSpPr>
        <p:spPr>
          <a:ln/>
        </p:spPr>
      </p:sp>
      <p:sp>
        <p:nvSpPr>
          <p:cNvPr id="220164"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2016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F8BD2D37-4963-4F00-A7CD-DD0719DDEABF}" type="slidenum">
              <a:rPr lang="en-US" altLang="en-US">
                <a:latin typeface="Times New Roman" pitchFamily="18" charset="0"/>
              </a:rPr>
              <a:pPr algn="r" eaLnBrk="1" hangingPunct="1"/>
              <a:t>186</a:t>
            </a:fld>
            <a:endParaRPr lang="en-US" altLang="en-US">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CE2285A-9BB9-4EAB-A9BB-AA5783FD9D7C}" type="slidenum">
              <a:rPr lang="en-US" altLang="en-US"/>
              <a:pPr/>
              <a:t>187</a:t>
            </a:fld>
            <a:endParaRPr lang="en-US" altLang="en-US"/>
          </a:p>
        </p:txBody>
      </p:sp>
      <p:sp>
        <p:nvSpPr>
          <p:cNvPr id="222211" name="Slide Image Placeholder 1"/>
          <p:cNvSpPr>
            <a:spLocks noGrp="1" noRot="1" noChangeAspect="1" noChangeArrowheads="1" noTextEdit="1"/>
          </p:cNvSpPr>
          <p:nvPr>
            <p:ph type="sldImg"/>
          </p:nvPr>
        </p:nvSpPr>
        <p:spPr>
          <a:ln/>
        </p:spPr>
      </p:sp>
      <p:sp>
        <p:nvSpPr>
          <p:cNvPr id="22221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2221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5EFC2966-B5FF-4C2F-B4C1-3F563A4B1BC7}" type="slidenum">
              <a:rPr lang="en-US" altLang="en-US">
                <a:latin typeface="Times New Roman" pitchFamily="18" charset="0"/>
              </a:rPr>
              <a:pPr algn="r" eaLnBrk="1" hangingPunct="1"/>
              <a:t>187</a:t>
            </a:fld>
            <a:endParaRPr lang="en-US" altLang="en-US">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0FF1AC87-8418-43EA-89E0-60B718E720E8}" type="slidenum">
              <a:rPr lang="en-US" altLang="en-US"/>
              <a:pPr/>
              <a:t>188</a:t>
            </a:fld>
            <a:endParaRPr lang="en-US" altLang="en-US"/>
          </a:p>
        </p:txBody>
      </p:sp>
      <p:sp>
        <p:nvSpPr>
          <p:cNvPr id="22425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9750B01A-D54F-4D1C-BC5C-4E030A673F8F}" type="slidenum">
              <a:rPr lang="en-US" altLang="en-US">
                <a:latin typeface="Times New Roman" pitchFamily="18" charset="0"/>
              </a:rPr>
              <a:pPr algn="r" eaLnBrk="1" hangingPunct="1"/>
              <a:t>188</a:t>
            </a:fld>
            <a:endParaRPr lang="en-US" altLang="en-US">
              <a:latin typeface="Times New Roman" pitchFamily="18" charset="0"/>
            </a:endParaRPr>
          </a:p>
        </p:txBody>
      </p:sp>
      <p:sp>
        <p:nvSpPr>
          <p:cNvPr id="224260" name="Rectangle 2"/>
          <p:cNvSpPr>
            <a:spLocks noGrp="1" noRot="1" noChangeAspect="1" noChangeArrowheads="1" noTextEdit="1"/>
          </p:cNvSpPr>
          <p:nvPr>
            <p:ph type="sldImg"/>
          </p:nvPr>
        </p:nvSpPr>
        <p:spPr>
          <a:ln/>
        </p:spPr>
      </p:sp>
      <p:sp>
        <p:nvSpPr>
          <p:cNvPr id="2242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Refer to the manual of caring for women and girls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A5B4D6C5-A9A6-47F2-B852-D99C4EC72818}" type="slidenum">
              <a:rPr lang="en-US" altLang="en-US"/>
              <a:pPr/>
              <a:t>189</a:t>
            </a:fld>
            <a:endParaRPr lang="en-US" altLang="en-US"/>
          </a:p>
        </p:txBody>
      </p:sp>
      <p:sp>
        <p:nvSpPr>
          <p:cNvPr id="226307" name="Slide Image Placeholder 1"/>
          <p:cNvSpPr>
            <a:spLocks noGrp="1" noRot="1" noChangeAspect="1" noChangeArrowheads="1" noTextEdit="1"/>
          </p:cNvSpPr>
          <p:nvPr>
            <p:ph type="sldImg"/>
          </p:nvPr>
        </p:nvSpPr>
        <p:spPr>
          <a:ln/>
        </p:spPr>
      </p:sp>
      <p:sp>
        <p:nvSpPr>
          <p:cNvPr id="226308"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2630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71CC398B-7420-4F95-8D42-759B74151B48}" type="slidenum">
              <a:rPr lang="en-US" altLang="en-US">
                <a:latin typeface="Times New Roman" pitchFamily="18" charset="0"/>
              </a:rPr>
              <a:pPr algn="r" eaLnBrk="1" hangingPunct="1"/>
              <a:t>189</a:t>
            </a:fld>
            <a:endParaRPr lang="en-US" altLang="en-US">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C557869-A613-4A48-B7AA-F205783D0AF3}" type="slidenum">
              <a:rPr lang="en-US" altLang="en-US"/>
              <a:pPr/>
              <a:t>190</a:t>
            </a:fld>
            <a:endParaRPr lang="en-US" altLang="en-US"/>
          </a:p>
        </p:txBody>
      </p:sp>
      <p:sp>
        <p:nvSpPr>
          <p:cNvPr id="22835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DAC8C9F6-45C7-4DDE-9D8C-8419FF5332D5}" type="slidenum">
              <a:rPr lang="en-US" altLang="en-US">
                <a:latin typeface="Times New Roman" pitchFamily="18" charset="0"/>
              </a:rPr>
              <a:pPr algn="r" eaLnBrk="1" hangingPunct="1"/>
              <a:t>190</a:t>
            </a:fld>
            <a:endParaRPr lang="en-US" altLang="en-US">
              <a:latin typeface="Times New Roman" pitchFamily="18" charset="0"/>
            </a:endParaRPr>
          </a:p>
        </p:txBody>
      </p:sp>
      <p:sp>
        <p:nvSpPr>
          <p:cNvPr id="228356" name="Rectangle 2"/>
          <p:cNvSpPr>
            <a:spLocks noGrp="1" noRot="1" noChangeAspect="1" noChangeArrowheads="1" noTextEdit="1"/>
          </p:cNvSpPr>
          <p:nvPr>
            <p:ph type="sldImg"/>
          </p:nvPr>
        </p:nvSpPr>
        <p:spPr>
          <a:ln/>
        </p:spPr>
      </p:sp>
      <p:sp>
        <p:nvSpPr>
          <p:cNvPr id="2283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US" altLang="en-US" smtClean="0">
                <a:latin typeface="Book Antiqua" pitchFamily="18" charset="0"/>
                <a:cs typeface="Times New Roman" pitchFamily="18" charset="0"/>
              </a:rPr>
              <a:t>Opening up of type III FGM/C (infibulation) - refer to the FGC manual</a:t>
            </a:r>
            <a:endParaRPr lang="en-GB" altLang="en-US" smtClean="0">
              <a:latin typeface="Book Antiqua" pitchFamily="18" charset="0"/>
              <a:cs typeface="Times New Roman" pitchFamily="18" charset="0"/>
            </a:endParaRPr>
          </a:p>
          <a:p>
            <a:pPr eaLnBrk="1" hangingPunct="1">
              <a:spcBef>
                <a:spcPct val="0"/>
              </a:spcBef>
              <a:spcAft>
                <a:spcPts val="300"/>
              </a:spcAft>
            </a:pPr>
            <a:r>
              <a:rPr lang="en-US" altLang="en-US" b="1" smtClean="0">
                <a:latin typeface="Book Antiqua" pitchFamily="18" charset="0"/>
              </a:rPr>
              <a:t>Background</a:t>
            </a:r>
            <a:endParaRPr lang="en-GB" altLang="en-US" b="1" smtClean="0">
              <a:latin typeface="Book Antiqua" pitchFamily="18" charset="0"/>
            </a:endParaRPr>
          </a:p>
          <a:p>
            <a:pPr eaLnBrk="1" hangingPunct="1">
              <a:spcBef>
                <a:spcPct val="0"/>
              </a:spcBef>
              <a:spcAft>
                <a:spcPts val="600"/>
              </a:spcAft>
            </a:pPr>
            <a:r>
              <a:rPr lang="en-US" altLang="en-US" smtClean="0">
                <a:latin typeface="Book Antiqua" pitchFamily="18" charset="0"/>
                <a:cs typeface="Times New Roman" pitchFamily="18" charset="0"/>
              </a:rPr>
              <a:t>Female genital mutilation, especially type III, can result in a very small opening, which may cause difficulties in urination, menstruation and sexual intercourse, as well as serious problems in childbirth. During delivery the constricted vulva in type III FGM/C needs to be opened up to allow the passage of the baby to prevent the formation of vesico-vaginal fistula (VVF) and rectovaginal fistula (RVF). Such action is necessary to prevent undue suffering of mother and baby, including the increased risk of stillbirth and/or maternal death.</a:t>
            </a:r>
            <a:endParaRPr lang="en-GB" altLang="en-US" smtClean="0">
              <a:latin typeface="Book Antiqua" pitchFamily="18" charset="0"/>
              <a:cs typeface="Times New Roman" pitchFamily="18" charset="0"/>
            </a:endParaRPr>
          </a:p>
          <a:p>
            <a:pPr eaLnBrk="1" hangingPunct="1">
              <a:spcBef>
                <a:spcPct val="0"/>
              </a:spcBef>
              <a:spcAft>
                <a:spcPts val="300"/>
              </a:spcAft>
            </a:pPr>
            <a:r>
              <a:rPr lang="en-US" altLang="en-US" b="1" smtClean="0">
                <a:latin typeface="Book Antiqua" pitchFamily="18" charset="0"/>
                <a:cs typeface="Times New Roman" pitchFamily="18" charset="0"/>
              </a:rPr>
              <a:t>Rationale</a:t>
            </a:r>
            <a:endParaRPr lang="en-GB" altLang="en-US" smtClean="0">
              <a:latin typeface="Book Antiqua" pitchFamily="18" charset="0"/>
              <a:cs typeface="Times New Roman" pitchFamily="18" charset="0"/>
            </a:endParaRPr>
          </a:p>
          <a:p>
            <a:pPr eaLnBrk="1" hangingPunct="1">
              <a:spcBef>
                <a:spcPct val="0"/>
              </a:spcBef>
              <a:spcAft>
                <a:spcPts val="600"/>
              </a:spcAft>
            </a:pPr>
            <a:r>
              <a:rPr lang="en-US" altLang="en-US" smtClean="0">
                <a:latin typeface="Book Antiqua" pitchFamily="18" charset="0"/>
                <a:cs typeface="Times New Roman" pitchFamily="18" charset="0"/>
              </a:rPr>
              <a:t>Nurses and midwives are often the primary caregivers, and in many circumstances the only trained health care providers available. Women and girls may seek professional help because of urine retention, haematocolpos, infection, or psychological trauma due to sexual harassment or dyspareunia. Having the knowledge and skills necessary to open up a type III FGM/C will allow nurses and midwives to address these immediate problems in their clients and to prevent further complications from arising.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180AA08-2194-436A-AB58-BD0558E53877}" type="slidenum">
              <a:rPr lang="en-US" altLang="en-US"/>
              <a:pPr/>
              <a:t>191</a:t>
            </a:fld>
            <a:endParaRPr lang="en-US" altLang="en-US"/>
          </a:p>
        </p:txBody>
      </p:sp>
      <p:sp>
        <p:nvSpPr>
          <p:cNvPr id="23040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28876DC5-C282-4912-9069-64058909E984}" type="slidenum">
              <a:rPr lang="en-US" altLang="en-US">
                <a:latin typeface="Times New Roman" pitchFamily="18" charset="0"/>
              </a:rPr>
              <a:pPr algn="r" eaLnBrk="1" hangingPunct="1"/>
              <a:t>191</a:t>
            </a:fld>
            <a:endParaRPr lang="en-US" altLang="en-US">
              <a:latin typeface="Times New Roman" pitchFamily="18" charset="0"/>
            </a:endParaRPr>
          </a:p>
        </p:txBody>
      </p:sp>
      <p:sp>
        <p:nvSpPr>
          <p:cNvPr id="230404" name="Rectangle 2"/>
          <p:cNvSpPr>
            <a:spLocks noGrp="1" noRot="1" noChangeAspect="1" noChangeArrowheads="1" noTextEdit="1"/>
          </p:cNvSpPr>
          <p:nvPr>
            <p:ph type="sldImg"/>
          </p:nvPr>
        </p:nvSpPr>
        <p:spPr>
          <a:ln/>
        </p:spPr>
      </p:sp>
      <p:sp>
        <p:nvSpPr>
          <p:cNvPr id="2304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altLang="en-US" b="1" smtClean="0">
                <a:solidFill>
                  <a:srgbClr val="000000"/>
                </a:solidFill>
                <a:latin typeface="Book Antiqua" pitchFamily="18" charset="0"/>
                <a:cs typeface="Times New Roman" pitchFamily="18" charset="0"/>
              </a:rPr>
              <a:t>Time of de-infibulation</a:t>
            </a:r>
            <a:r>
              <a:rPr lang="en-GB" altLang="en-US" smtClean="0">
                <a:solidFill>
                  <a:srgbClr val="000000"/>
                </a:solidFill>
                <a:latin typeface="Book Antiqua" pitchFamily="18" charset="0"/>
                <a:cs typeface="Times New Roman" pitchFamily="18" charset="0"/>
              </a:rPr>
              <a:t>. It is important that a timely and safe service for de-infibulation be available to women. </a:t>
            </a:r>
            <a:r>
              <a:rPr lang="en-US" altLang="en-US" smtClean="0">
                <a:latin typeface="Book Antiqua" pitchFamily="18" charset="0"/>
              </a:rPr>
              <a:t>de-infibulation can be performed any time in a woman’s life. de-infibulation is recommended to be performed before the first sexual intercourse. </a:t>
            </a:r>
            <a:r>
              <a:rPr lang="en-GB" altLang="en-US" smtClean="0">
                <a:solidFill>
                  <a:srgbClr val="000000"/>
                </a:solidFill>
                <a:latin typeface="Book Antiqua" pitchFamily="18" charset="0"/>
                <a:cs typeface="Times New Roman" pitchFamily="18" charset="0"/>
              </a:rPr>
              <a:t>There is need for sympathetic approach and urgent outpatient theatre date. If infibulation is identified during pregnancy aim to perform de-infibulation antenatally (between  20 –28 weeks of gestation when there is minimal risk to the foetus and the mother) to avoid difficulties during late pregnancy and labour. However some women prefer to have all their discomfort in the puerperium and they want to have the de-infibulation during the episiotomy in late second stage of labour. These options should be discussed with the patient. Aim to get parental consent in case of an adolescent in the interest of minimising family conflict and trauma. </a:t>
            </a:r>
          </a:p>
          <a:p>
            <a:pPr eaLnBrk="1" hangingPunct="1">
              <a:spcBef>
                <a:spcPct val="0"/>
              </a:spcBef>
              <a:spcAft>
                <a:spcPts val="300"/>
              </a:spcAft>
            </a:pPr>
            <a:r>
              <a:rPr lang="en-GB" altLang="en-US" b="1" smtClean="0">
                <a:solidFill>
                  <a:srgbClr val="000000"/>
                </a:solidFill>
                <a:latin typeface="Book Antiqua" pitchFamily="18" charset="0"/>
                <a:cs typeface="Times New Roman" pitchFamily="18" charset="0"/>
              </a:rPr>
              <a:t>Anaesthesia. regional, general and local anaesthesia could be safely used.</a:t>
            </a:r>
          </a:p>
          <a:p>
            <a:pPr eaLnBrk="1" hangingPunct="1">
              <a:spcBef>
                <a:spcPct val="0"/>
              </a:spcBef>
              <a:spcAft>
                <a:spcPts val="600"/>
              </a:spcAft>
            </a:pPr>
            <a:r>
              <a:rPr lang="en-GB" altLang="en-US" smtClean="0">
                <a:solidFill>
                  <a:srgbClr val="000000"/>
                </a:solidFill>
                <a:latin typeface="Book Antiqua" pitchFamily="18" charset="0"/>
                <a:cs typeface="Times New Roman" pitchFamily="18" charset="0"/>
              </a:rPr>
              <a:t> </a:t>
            </a:r>
            <a:r>
              <a:rPr lang="en-GB" altLang="en-US" b="1" smtClean="0">
                <a:solidFill>
                  <a:srgbClr val="000000"/>
                </a:solidFill>
                <a:latin typeface="Book Antiqua" pitchFamily="18" charset="0"/>
                <a:cs typeface="Times New Roman" pitchFamily="18" charset="0"/>
              </a:rPr>
              <a:t>Post operative care</a:t>
            </a:r>
            <a:r>
              <a:rPr lang="en-GB" altLang="en-US" smtClean="0">
                <a:solidFill>
                  <a:srgbClr val="000000"/>
                </a:solidFill>
                <a:latin typeface="Book Antiqua" pitchFamily="18" charset="0"/>
                <a:cs typeface="Times New Roman" pitchFamily="18" charset="0"/>
              </a:rPr>
              <a:t>. Following de-infibulation patients should be advised to take warm saline sitz baths 3-4 times daily for one week, and to avoid coitus for two weeks. They should have adequate analgesia and scheduled postoperative check up after two weeks.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A05D8D85-796D-489F-BB84-2D4C2F2A777D}" type="slidenum">
              <a:rPr lang="en-US" altLang="en-US"/>
              <a:pPr/>
              <a:t>192</a:t>
            </a:fld>
            <a:endParaRPr lang="en-US" altLang="en-US"/>
          </a:p>
        </p:txBody>
      </p:sp>
      <p:sp>
        <p:nvSpPr>
          <p:cNvPr id="23245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4749FA0E-10DB-41AB-AD00-2981DC640014}" type="slidenum">
              <a:rPr lang="en-US" altLang="en-US">
                <a:latin typeface="Times New Roman" pitchFamily="18" charset="0"/>
              </a:rPr>
              <a:pPr algn="r" eaLnBrk="1" hangingPunct="1"/>
              <a:t>192</a:t>
            </a:fld>
            <a:endParaRPr lang="en-US" altLang="en-US">
              <a:latin typeface="Times New Roman" pitchFamily="18" charset="0"/>
            </a:endParaRPr>
          </a:p>
        </p:txBody>
      </p:sp>
      <p:sp>
        <p:nvSpPr>
          <p:cNvPr id="232452" name="Rectangle 1026"/>
          <p:cNvSpPr>
            <a:spLocks noGrp="1" noRot="1" noChangeAspect="1" noChangeArrowheads="1" noTextEdit="1"/>
          </p:cNvSpPr>
          <p:nvPr>
            <p:ph type="sldImg"/>
          </p:nvPr>
        </p:nvSpPr>
        <p:spPr>
          <a:ln/>
        </p:spPr>
      </p:sp>
      <p:sp>
        <p:nvSpPr>
          <p:cNvPr id="232453" name="Rectangle 1027"/>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US" altLang="en-US" smtClean="0">
                <a:latin typeface="Book Antiqua" pitchFamily="18" charset="0"/>
              </a:rPr>
              <a:t>De-infibulation is usually a minor surgical procedure except in situations where the patients have   accompanying complications such as inclusion cyst, abscesses, or extensive keloids.</a:t>
            </a:r>
          </a:p>
          <a:p>
            <a:pPr eaLnBrk="1" hangingPunct="1">
              <a:spcBef>
                <a:spcPct val="0"/>
              </a:spcBef>
              <a:spcAft>
                <a:spcPts val="300"/>
              </a:spcAft>
            </a:pPr>
            <a:r>
              <a:rPr lang="en-US" altLang="en-US" smtClean="0">
                <a:latin typeface="Book Antiqua" pitchFamily="18" charset="0"/>
              </a:rPr>
              <a:t> </a:t>
            </a:r>
            <a:r>
              <a:rPr lang="en-US" altLang="en-US" b="1" smtClean="0">
                <a:solidFill>
                  <a:srgbClr val="000000"/>
                </a:solidFill>
                <a:latin typeface="Book Antiqua" pitchFamily="18" charset="0"/>
                <a:cs typeface="Times New Roman" pitchFamily="18" charset="0"/>
              </a:rPr>
              <a:t>Policy statements</a:t>
            </a:r>
            <a:endParaRPr lang="en-GB" altLang="en-US" smtClean="0">
              <a:latin typeface="Book Antiqua" pitchFamily="18" charset="0"/>
              <a:cs typeface="Times New Roman" pitchFamily="18" charset="0"/>
            </a:endParaRPr>
          </a:p>
          <a:p>
            <a:pPr eaLnBrk="1" hangingPunct="1">
              <a:spcBef>
                <a:spcPct val="0"/>
              </a:spcBef>
              <a:spcAft>
                <a:spcPts val="600"/>
              </a:spcAft>
            </a:pPr>
            <a:r>
              <a:rPr lang="en-US" altLang="en-US" smtClean="0">
                <a:solidFill>
                  <a:srgbClr val="000000"/>
                </a:solidFill>
                <a:latin typeface="Book Antiqua" pitchFamily="18" charset="0"/>
                <a:cs typeface="Times New Roman" pitchFamily="18" charset="0"/>
              </a:rPr>
              <a:t>1. Nurses and midwives need to be trained to open up type III FGM/C, and their competency to perform the procedure maintained to ensure that care is safe and effective.</a:t>
            </a:r>
            <a:endParaRPr lang="en-GB" altLang="en-US" smtClean="0">
              <a:latin typeface="Book Antiqua" pitchFamily="18" charset="0"/>
              <a:cs typeface="Times New Roman" pitchFamily="18" charset="0"/>
            </a:endParaRPr>
          </a:p>
          <a:p>
            <a:pPr eaLnBrk="1" hangingPunct="1">
              <a:spcBef>
                <a:spcPct val="0"/>
              </a:spcBef>
              <a:spcAft>
                <a:spcPts val="600"/>
              </a:spcAft>
            </a:pPr>
            <a:r>
              <a:rPr lang="en-US" altLang="en-US" smtClean="0">
                <a:solidFill>
                  <a:srgbClr val="000000"/>
                </a:solidFill>
                <a:latin typeface="Book Antiqua" pitchFamily="18" charset="0"/>
                <a:cs typeface="Times New Roman" pitchFamily="18" charset="0"/>
              </a:rPr>
              <a:t>2. Nurses and midwives need to be given the administrative and legal authority to carry out the opening up procedure.</a:t>
            </a:r>
            <a:endParaRPr lang="en-GB" altLang="en-US" smtClean="0">
              <a:latin typeface="Book Antiqua" pitchFamily="18" charset="0"/>
              <a:cs typeface="Times New Roman" pitchFamily="18" charset="0"/>
            </a:endParaRPr>
          </a:p>
          <a:p>
            <a:pPr eaLnBrk="1" hangingPunct="1">
              <a:spcBef>
                <a:spcPct val="0"/>
              </a:spcBef>
              <a:spcAft>
                <a:spcPts val="300"/>
              </a:spcAft>
            </a:pPr>
            <a:r>
              <a:rPr lang="en-GB" altLang="en-US" b="1" smtClean="0">
                <a:solidFill>
                  <a:srgbClr val="000000"/>
                </a:solidFill>
                <a:latin typeface="Book Antiqua" pitchFamily="18" charset="0"/>
                <a:cs typeface="Times New Roman" pitchFamily="18" charset="0"/>
              </a:rPr>
              <a:t>Nurses and midwives should explain the benefits of de-infibulation to their clients</a:t>
            </a:r>
            <a:r>
              <a:rPr lang="en-GB" altLang="en-US" smtClean="0">
                <a:solidFill>
                  <a:srgbClr val="000000"/>
                </a:solidFill>
                <a:latin typeface="Book Antiqua" pitchFamily="18" charset="0"/>
                <a:cs typeface="Times New Roman" pitchFamily="18" charset="0"/>
              </a:rPr>
              <a:t>:</a:t>
            </a:r>
          </a:p>
          <a:p>
            <a:pPr eaLnBrk="1" hangingPunct="1">
              <a:spcBef>
                <a:spcPct val="0"/>
              </a:spcBef>
              <a:spcAft>
                <a:spcPts val="600"/>
              </a:spcAft>
            </a:pPr>
            <a:r>
              <a:rPr lang="en-GB" altLang="en-US" smtClean="0">
                <a:solidFill>
                  <a:srgbClr val="000000"/>
                </a:solidFill>
                <a:latin typeface="Book Antiqua" pitchFamily="18" charset="0"/>
                <a:cs typeface="Times New Roman" pitchFamily="18" charset="0"/>
              </a:rPr>
              <a:t> De-infibulation provides numerous health benefits. Even if an infibulated patient has not suffered short or long term complications, a de-infibulation procedure can prevent potential future complication. It can reduce the chances of chronic urinary tract infections, vaginitis, dysmenorrhoea and labour complications. De-infibulation can also treat dyspareunia.</a:t>
            </a:r>
            <a:endParaRPr lang="en-GB" altLang="en-US" smtClean="0">
              <a:latin typeface="Book Antiqua" pitchFamily="18" charset="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0F72B5D5-CF1E-474B-A374-E1C5A5DC094E}" type="slidenum">
              <a:rPr lang="en-US" altLang="en-US"/>
              <a:pPr/>
              <a:t>193</a:t>
            </a:fld>
            <a:endParaRPr lang="en-US" altLang="en-US"/>
          </a:p>
        </p:txBody>
      </p:sp>
      <p:sp>
        <p:nvSpPr>
          <p:cNvPr id="234499" name="Slide Image Placeholder 1"/>
          <p:cNvSpPr>
            <a:spLocks noGrp="1" noRot="1" noChangeAspect="1" noChangeArrowheads="1" noTextEdit="1"/>
          </p:cNvSpPr>
          <p:nvPr>
            <p:ph type="sldImg"/>
          </p:nvPr>
        </p:nvSpPr>
        <p:spPr>
          <a:ln/>
        </p:spPr>
      </p:sp>
      <p:sp>
        <p:nvSpPr>
          <p:cNvPr id="23450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3450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6F57B601-6434-4ABF-A985-1A16CE3A9F17}" type="slidenum">
              <a:rPr lang="en-US" altLang="en-US">
                <a:latin typeface="Times New Roman" pitchFamily="18" charset="0"/>
              </a:rPr>
              <a:pPr algn="r" eaLnBrk="1" hangingPunct="1"/>
              <a:t>193</a:t>
            </a:fld>
            <a:endParaRPr lang="en-US"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8E5A0504-09FC-4AB1-B098-0A4EA52CE773}" type="slidenum">
              <a:rPr lang="en-US" altLang="en-US"/>
              <a:pPr/>
              <a:t>158</a:t>
            </a:fld>
            <a:endParaRPr lang="en-US" altLang="en-US"/>
          </a:p>
        </p:txBody>
      </p:sp>
      <p:sp>
        <p:nvSpPr>
          <p:cNvPr id="17203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4AFAE320-7B87-4197-9ABB-F5187C3003D1}" type="slidenum">
              <a:rPr lang="en-US" altLang="en-US">
                <a:latin typeface="Times New Roman" pitchFamily="18" charset="0"/>
              </a:rPr>
              <a:pPr algn="r" eaLnBrk="1" hangingPunct="1"/>
              <a:t>158</a:t>
            </a:fld>
            <a:endParaRPr lang="en-US" altLang="en-US">
              <a:latin typeface="Times New Roman" pitchFamily="18" charset="0"/>
            </a:endParaRPr>
          </a:p>
        </p:txBody>
      </p:sp>
      <p:sp>
        <p:nvSpPr>
          <p:cNvPr id="172036" name="Rectangle 2"/>
          <p:cNvSpPr>
            <a:spLocks noGrp="1" noRot="1" noChangeAspect="1" noChangeArrowheads="1" noTextEdit="1"/>
          </p:cNvSpPr>
          <p:nvPr>
            <p:ph type="sldImg"/>
          </p:nvPr>
        </p:nvSpPr>
        <p:spPr>
          <a:ln/>
        </p:spPr>
      </p:sp>
      <p:sp>
        <p:nvSpPr>
          <p:cNvPr id="1720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Book Antiqua" pitchFamily="18" charset="0"/>
                <a:cs typeface="Times New Roman" pitchFamily="18" charset="0"/>
              </a:rPr>
              <a:t>FGM/C is a deeply rooted traditional practice, but has been condemned globally and in Kenya as a form of violence and discrimination against girls and women that has serious physical and psychosocial consequences and which adversely affects their health.  </a:t>
            </a:r>
            <a:endParaRPr lang="en-US" altLang="en-US" smtClean="0">
              <a:latin typeface="Book Antiqua" pitchFamily="18" charset="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B3EDC883-FECB-4A00-B509-67A23BA9EC99}" type="slidenum">
              <a:rPr lang="en-US" altLang="en-US"/>
              <a:pPr/>
              <a:t>194</a:t>
            </a:fld>
            <a:endParaRPr lang="en-US" altLang="en-US"/>
          </a:p>
        </p:txBody>
      </p:sp>
      <p:sp>
        <p:nvSpPr>
          <p:cNvPr id="236547" name="Slide Image Placeholder 1"/>
          <p:cNvSpPr>
            <a:spLocks noGrp="1" noRot="1" noChangeAspect="1" noChangeArrowheads="1" noTextEdit="1"/>
          </p:cNvSpPr>
          <p:nvPr>
            <p:ph type="sldImg"/>
          </p:nvPr>
        </p:nvSpPr>
        <p:spPr>
          <a:ln/>
        </p:spPr>
      </p:sp>
      <p:sp>
        <p:nvSpPr>
          <p:cNvPr id="236548"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3654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9B8B37C0-2B77-4CF9-8A5A-37A5B95805CB}" type="slidenum">
              <a:rPr lang="en-US" altLang="en-US">
                <a:latin typeface="Times New Roman" pitchFamily="18" charset="0"/>
              </a:rPr>
              <a:pPr algn="r" eaLnBrk="1" hangingPunct="1"/>
              <a:t>194</a:t>
            </a:fld>
            <a:endParaRPr lang="en-US" altLang="en-US">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A2381CC4-56B6-4FBB-AB71-E1FD0D3B2D22}" type="slidenum">
              <a:rPr lang="en-US" altLang="en-US"/>
              <a:pPr/>
              <a:t>195</a:t>
            </a:fld>
            <a:endParaRPr lang="en-US" altLang="en-US"/>
          </a:p>
        </p:txBody>
      </p:sp>
      <p:sp>
        <p:nvSpPr>
          <p:cNvPr id="23859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D94013F5-6C03-44E8-A6F8-9C059C5E7450}" type="slidenum">
              <a:rPr lang="en-US" altLang="en-US">
                <a:latin typeface="Times New Roman" pitchFamily="18" charset="0"/>
              </a:rPr>
              <a:pPr algn="r" eaLnBrk="1" hangingPunct="1"/>
              <a:t>195</a:t>
            </a:fld>
            <a:endParaRPr lang="en-US" altLang="en-US">
              <a:latin typeface="Times New Roman" pitchFamily="18" charset="0"/>
            </a:endParaRPr>
          </a:p>
        </p:txBody>
      </p:sp>
      <p:sp>
        <p:nvSpPr>
          <p:cNvPr id="238596" name="Rectangle 2"/>
          <p:cNvSpPr>
            <a:spLocks noGrp="1" noRot="1" noChangeAspect="1" noChangeArrowheads="1" noTextEdit="1"/>
          </p:cNvSpPr>
          <p:nvPr>
            <p:ph type="sldImg"/>
          </p:nvPr>
        </p:nvSpPr>
        <p:spPr>
          <a:ln/>
        </p:spPr>
      </p:sp>
      <p:sp>
        <p:nvSpPr>
          <p:cNvPr id="2385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Two allis clamps are placed on the posterior portion of the scar. Anterior incision is made with mayo scissors. Great care is taken not to incise a buried clitoris.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63A7E207-6EF5-4C32-9A8F-739F5DBD2211}" type="slidenum">
              <a:rPr lang="en-US" altLang="en-US"/>
              <a:pPr/>
              <a:t>196</a:t>
            </a:fld>
            <a:endParaRPr lang="en-US" altLang="en-US"/>
          </a:p>
        </p:txBody>
      </p:sp>
      <p:sp>
        <p:nvSpPr>
          <p:cNvPr id="24064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A7E38E46-9873-45D6-A074-6AC9FF85316A}" type="slidenum">
              <a:rPr lang="en-US" altLang="en-US">
                <a:latin typeface="Times New Roman" pitchFamily="18" charset="0"/>
              </a:rPr>
              <a:pPr algn="r" eaLnBrk="1" hangingPunct="1"/>
              <a:t>196</a:t>
            </a:fld>
            <a:endParaRPr lang="en-US" altLang="en-US">
              <a:latin typeface="Times New Roman" pitchFamily="18" charset="0"/>
            </a:endParaRPr>
          </a:p>
        </p:txBody>
      </p:sp>
      <p:sp>
        <p:nvSpPr>
          <p:cNvPr id="240644" name="Rectangle 2"/>
          <p:cNvSpPr>
            <a:spLocks noGrp="1" noRot="1" noChangeAspect="1" noChangeArrowheads="1" noTextEdit="1"/>
          </p:cNvSpPr>
          <p:nvPr>
            <p:ph type="sldImg"/>
          </p:nvPr>
        </p:nvSpPr>
        <p:spPr>
          <a:ln/>
        </p:spPr>
      </p:sp>
      <p:sp>
        <p:nvSpPr>
          <p:cNvPr id="24064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Once surgery is completed, straight catherization can be performed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A4590CB8-EB34-4DE1-A087-6D725C9FDDBD}" type="slidenum">
              <a:rPr lang="en-US" altLang="en-US"/>
              <a:pPr/>
              <a:t>197</a:t>
            </a:fld>
            <a:endParaRPr lang="en-US" altLang="en-US"/>
          </a:p>
        </p:txBody>
      </p:sp>
      <p:sp>
        <p:nvSpPr>
          <p:cNvPr id="242691" name="Slide Image Placeholder 1"/>
          <p:cNvSpPr>
            <a:spLocks noGrp="1" noRot="1" noChangeAspect="1" noChangeArrowheads="1" noTextEdit="1"/>
          </p:cNvSpPr>
          <p:nvPr>
            <p:ph type="sldImg"/>
          </p:nvPr>
        </p:nvSpPr>
        <p:spPr>
          <a:ln/>
        </p:spPr>
      </p:sp>
      <p:sp>
        <p:nvSpPr>
          <p:cNvPr id="24269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4269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D7CF9650-F94C-488C-B05E-24B9D0B93C6E}" type="slidenum">
              <a:rPr lang="en-US" altLang="en-US">
                <a:latin typeface="Times New Roman" pitchFamily="18" charset="0"/>
              </a:rPr>
              <a:pPr algn="r" eaLnBrk="1" hangingPunct="1"/>
              <a:t>197</a:t>
            </a:fld>
            <a:endParaRPr lang="en-US" altLang="en-US">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CB71BFF5-6101-4BB9-AD85-F4D8795910D3}" type="slidenum">
              <a:rPr lang="en-US" altLang="en-US"/>
              <a:pPr/>
              <a:t>198</a:t>
            </a:fld>
            <a:endParaRPr lang="en-US" altLang="en-US"/>
          </a:p>
        </p:txBody>
      </p:sp>
      <p:sp>
        <p:nvSpPr>
          <p:cNvPr id="244739" name="Slide Image Placeholder 1"/>
          <p:cNvSpPr>
            <a:spLocks noGrp="1" noRot="1" noChangeAspect="1" noChangeArrowheads="1" noTextEdit="1"/>
          </p:cNvSpPr>
          <p:nvPr>
            <p:ph type="sldImg"/>
          </p:nvPr>
        </p:nvSpPr>
        <p:spPr>
          <a:ln/>
        </p:spPr>
      </p:sp>
      <p:sp>
        <p:nvSpPr>
          <p:cNvPr id="24474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4474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FFD6FA0D-55FD-41CF-911F-1FD805026A55}" type="slidenum">
              <a:rPr lang="en-US" altLang="en-US">
                <a:latin typeface="Times New Roman" pitchFamily="18" charset="0"/>
              </a:rPr>
              <a:pPr algn="r" eaLnBrk="1" hangingPunct="1"/>
              <a:t>198</a:t>
            </a:fld>
            <a:endParaRPr lang="en-US" altLang="en-US">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15A0562-FB41-4431-92EE-DA584B6137E2}" type="slidenum">
              <a:rPr lang="en-US" altLang="en-US"/>
              <a:pPr/>
              <a:t>199</a:t>
            </a:fld>
            <a:endParaRPr lang="en-US" altLang="en-US"/>
          </a:p>
        </p:txBody>
      </p:sp>
      <p:sp>
        <p:nvSpPr>
          <p:cNvPr id="24678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D4096EB8-B3AC-4FD8-8BFB-AFE113805C3C}" type="slidenum">
              <a:rPr lang="en-US" altLang="en-US">
                <a:latin typeface="Times New Roman" pitchFamily="18" charset="0"/>
              </a:rPr>
              <a:pPr algn="r" eaLnBrk="1" hangingPunct="1"/>
              <a:t>199</a:t>
            </a:fld>
            <a:endParaRPr lang="en-US" altLang="en-US">
              <a:latin typeface="Times New Roman" pitchFamily="18" charset="0"/>
            </a:endParaRPr>
          </a:p>
        </p:txBody>
      </p:sp>
      <p:sp>
        <p:nvSpPr>
          <p:cNvPr id="246788" name="Rectangle 2"/>
          <p:cNvSpPr>
            <a:spLocks noGrp="1" noRot="1" noChangeAspect="1" noChangeArrowheads="1" noTextEdit="1"/>
          </p:cNvSpPr>
          <p:nvPr>
            <p:ph type="sldImg"/>
          </p:nvPr>
        </p:nvSpPr>
        <p:spPr>
          <a:ln/>
        </p:spPr>
      </p:sp>
      <p:sp>
        <p:nvSpPr>
          <p:cNvPr id="246789" name="Rectangle 3"/>
          <p:cNvSpPr>
            <a:spLocks noGrp="1" noChangeArrowheads="1"/>
          </p:cNvSpPr>
          <p:nvPr>
            <p:ph type="body" idx="1"/>
          </p:nvPr>
        </p:nvSpPr>
        <p:spPr>
          <a:xfrm>
            <a:off x="914400" y="4343400"/>
            <a:ext cx="5410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Book Antiqua" pitchFamily="18" charset="0"/>
                <a:cs typeface="Times New Roman" pitchFamily="18" charset="0"/>
              </a:rPr>
              <a:t>Background:</a:t>
            </a:r>
            <a:endParaRPr lang="en-GB" altLang="en-US" smtClean="0">
              <a:latin typeface="Book Antiqua" pitchFamily="18" charset="0"/>
              <a:cs typeface="Times New Roman" pitchFamily="18" charset="0"/>
            </a:endParaRPr>
          </a:p>
          <a:p>
            <a:pPr eaLnBrk="1" hangingPunct="1"/>
            <a:r>
              <a:rPr lang="en-US" altLang="en-US" smtClean="0">
                <a:latin typeface="Book Antiqua" pitchFamily="18" charset="0"/>
                <a:cs typeface="Times New Roman" pitchFamily="18" charset="0"/>
              </a:rPr>
              <a:t>After opening up a closed vulva to resolve a specific problem (for example during childbirth), the nurse/midwife may be requested by the woman herself, or her partner or family members, to re-stitch the opened vulva to create a small opening. Such a request may pose professional and ethical dilemmas for the health worker.</a:t>
            </a:r>
            <a:endParaRPr lang="en-GB" altLang="en-US" smtClean="0">
              <a:latin typeface="Book Antiqua" pitchFamily="18" charset="0"/>
              <a:cs typeface="Times New Roman" pitchFamily="18" charset="0"/>
            </a:endParaRPr>
          </a:p>
          <a:p>
            <a:pPr eaLnBrk="1" hangingPunct="1"/>
            <a:r>
              <a:rPr lang="en-US" altLang="en-US" b="1" smtClean="0">
                <a:latin typeface="Book Antiqua" pitchFamily="18" charset="0"/>
                <a:cs typeface="Times New Roman" pitchFamily="18" charset="0"/>
              </a:rPr>
              <a:t>Rationale:</a:t>
            </a:r>
            <a:endParaRPr lang="en-GB" altLang="en-US" smtClean="0">
              <a:latin typeface="Book Antiqua" pitchFamily="18" charset="0"/>
              <a:cs typeface="Times New Roman" pitchFamily="18" charset="0"/>
            </a:endParaRPr>
          </a:p>
          <a:p>
            <a:pPr eaLnBrk="1" hangingPunct="1"/>
            <a:r>
              <a:rPr lang="en-US" altLang="en-US" smtClean="0">
                <a:latin typeface="Book Antiqua" pitchFamily="18" charset="0"/>
                <a:cs typeface="Times New Roman" pitchFamily="18" charset="0"/>
              </a:rPr>
              <a:t>Re-infibulation of an opened up vulva is equivalent to performing the initial act of female genital mutilation. It poses the same threat to health as the initial act, putting the girl or woman at risk of a wide range of physical, psychological and sexual complications.</a:t>
            </a:r>
            <a:endParaRPr lang="en-GB" altLang="en-US" smtClean="0">
              <a:latin typeface="Book Antiqua" pitchFamily="18" charset="0"/>
              <a:cs typeface="Times New Roman" pitchFamily="18" charset="0"/>
            </a:endParaRPr>
          </a:p>
          <a:p>
            <a:pPr eaLnBrk="1" hangingPunct="1"/>
            <a:r>
              <a:rPr lang="en-US" altLang="en-US" smtClean="0">
                <a:latin typeface="Book Antiqua" pitchFamily="18" charset="0"/>
                <a:cs typeface="Times New Roman" pitchFamily="18" charset="0"/>
              </a:rPr>
              <a:t> </a:t>
            </a:r>
            <a:r>
              <a:rPr lang="en-US" altLang="en-US" b="1" smtClean="0">
                <a:latin typeface="Book Antiqua" pitchFamily="18" charset="0"/>
                <a:cs typeface="Times New Roman" pitchFamily="18" charset="0"/>
              </a:rPr>
              <a:t>Policy statements:</a:t>
            </a:r>
            <a:r>
              <a:rPr lang="en-US" altLang="en-US" smtClean="0">
                <a:latin typeface="Book Antiqua" pitchFamily="18" charset="0"/>
                <a:cs typeface="Times New Roman" pitchFamily="18" charset="0"/>
              </a:rPr>
              <a:t>1. Health workers must not, under any circumstances, close up (re-infibulate) an opened vulva in a girl or woman with type III FGM/C in a manner that makes intercourse and childbirth difficult.</a:t>
            </a:r>
            <a:endParaRPr lang="en-GB" altLang="en-US" smtClean="0">
              <a:latin typeface="Book Antiqua" pitchFamily="18" charset="0"/>
              <a:cs typeface="Times New Roman" pitchFamily="18" charset="0"/>
            </a:endParaRPr>
          </a:p>
          <a:p>
            <a:pPr eaLnBrk="1" hangingPunct="1"/>
            <a:r>
              <a:rPr lang="en-US" altLang="en-US" smtClean="0">
                <a:latin typeface="Book Antiqua" pitchFamily="18" charset="0"/>
                <a:cs typeface="Times New Roman" pitchFamily="18" charset="0"/>
              </a:rPr>
              <a:t>2. Nurses and midwives need to be given the administrative and legal authority to refuse a demand for reclosure, regardless of the client’s cultural and social background.</a:t>
            </a:r>
            <a:endParaRPr lang="en-GB" altLang="en-US" smtClean="0">
              <a:latin typeface="Book Antiqua" pitchFamily="18" charset="0"/>
              <a:cs typeface="Times New Roman" pitchFamily="18" charset="0"/>
            </a:endParaRPr>
          </a:p>
          <a:p>
            <a:pPr eaLnBrk="1" hangingPunct="1"/>
            <a:r>
              <a:rPr lang="en-US" altLang="en-US" smtClean="0">
                <a:latin typeface="Book Antiqua" pitchFamily="18" charset="0"/>
                <a:cs typeface="Times New Roman" pitchFamily="18" charset="0"/>
              </a:rPr>
              <a:t>3. Nurses and midwives need to be given appropriate training and support to enable them to counsel families who expect them to perform a reinfibulation.</a:t>
            </a:r>
            <a:endParaRPr lang="en-GB" altLang="en-US" smtClean="0">
              <a:latin typeface="Book Antiqua" pitchFamily="18" charset="0"/>
              <a:cs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8FEBB057-92DB-4C0D-9094-7B81D400C9F5}" type="slidenum">
              <a:rPr lang="en-US" altLang="en-US"/>
              <a:pPr/>
              <a:t>200</a:t>
            </a:fld>
            <a:endParaRPr lang="en-US" altLang="en-US"/>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altLang="en-US" smtClean="0">
                <a:solidFill>
                  <a:srgbClr val="000000"/>
                </a:solidFill>
                <a:latin typeface="Book Antiqua" pitchFamily="18" charset="0"/>
                <a:cs typeface="Times New Roman" pitchFamily="18" charset="0"/>
              </a:rPr>
              <a:t>There have been several reports of health workers not seeing FGM/C as a health issue - this indicates clearly the importance of education. If health workers are not convinced that FGM/C is a major public health issue, then there is little hope of convincing communities to eliminate the practice. Health workers have an important role to play, not only in the care of women affected by FGM/C, but also in the provision of education about FGM/C. </a:t>
            </a:r>
          </a:p>
          <a:p>
            <a:pPr eaLnBrk="1" hangingPunct="1">
              <a:spcBef>
                <a:spcPct val="0"/>
              </a:spcBef>
              <a:spcAft>
                <a:spcPts val="600"/>
              </a:spcAft>
            </a:pPr>
            <a:r>
              <a:rPr lang="en-GB" altLang="en-US" smtClean="0">
                <a:solidFill>
                  <a:srgbClr val="000000"/>
                </a:solidFill>
                <a:latin typeface="Book Antiqua" pitchFamily="18" charset="0"/>
                <a:cs typeface="Times New Roman" pitchFamily="18" charset="0"/>
              </a:rPr>
              <a:t>They are in a unique position to provide this education, owing to their medical status, the respect in which they may be held, the relevance of health issues to FGM/C and the frequency with which they are likely to interact with affected communities. </a:t>
            </a:r>
          </a:p>
          <a:p>
            <a:pPr eaLnBrk="1" hangingPunct="1">
              <a:spcBef>
                <a:spcPct val="0"/>
              </a:spcBef>
              <a:spcAft>
                <a:spcPts val="600"/>
              </a:spcAft>
            </a:pPr>
            <a:r>
              <a:rPr lang="en-GB" altLang="en-US" smtClean="0">
                <a:latin typeface="Book Antiqua" pitchFamily="18" charset="0"/>
                <a:cs typeface="Times New Roman" pitchFamily="18" charset="0"/>
              </a:rPr>
              <a:t>Education provided by health workers can give strong support to arguments against FGM/C, as information in a health context provides a non-threatening and objective criticism of FGM/C, particularly when backed up by tangible evidence of the health consequences. </a:t>
            </a:r>
            <a:endParaRPr lang="en-US" altLang="en-US" smtClean="0">
              <a:latin typeface="Book Antiqua"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E7DEA20E-89B8-42FC-B4BC-EAF38C1E1D2F}" type="slidenum">
              <a:rPr lang="en-US" altLang="en-US"/>
              <a:pPr/>
              <a:t>201</a:t>
            </a:fld>
            <a:endParaRPr lang="en-US" altLang="en-US"/>
          </a:p>
        </p:txBody>
      </p:sp>
      <p:sp>
        <p:nvSpPr>
          <p:cNvPr id="250883" name="Slide Image Placeholder 1"/>
          <p:cNvSpPr>
            <a:spLocks noGrp="1" noRot="1" noChangeAspect="1" noChangeArrowheads="1" noTextEdit="1"/>
          </p:cNvSpPr>
          <p:nvPr>
            <p:ph type="sldImg"/>
          </p:nvPr>
        </p:nvSpPr>
        <p:spPr>
          <a:ln/>
        </p:spPr>
      </p:sp>
      <p:sp>
        <p:nvSpPr>
          <p:cNvPr id="250884"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5088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74D0C916-F9EC-4777-8D92-25983375C6C7}" type="slidenum">
              <a:rPr lang="en-US" altLang="en-US">
                <a:latin typeface="Times New Roman" pitchFamily="18" charset="0"/>
              </a:rPr>
              <a:pPr algn="r" eaLnBrk="1" hangingPunct="1"/>
              <a:t>201</a:t>
            </a:fld>
            <a:endParaRPr lang="en-US" altLang="en-US">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18CE055-28F8-4BCF-8F6F-05F7E930D989}" type="slidenum">
              <a:rPr lang="en-US" altLang="en-US"/>
              <a:pPr/>
              <a:t>202</a:t>
            </a:fld>
            <a:endParaRPr lang="en-US" altLang="en-US"/>
          </a:p>
        </p:txBody>
      </p:sp>
      <p:sp>
        <p:nvSpPr>
          <p:cNvPr id="252931" name="Slide Image Placeholder 1"/>
          <p:cNvSpPr>
            <a:spLocks noGrp="1" noRot="1" noChangeAspect="1" noChangeArrowheads="1" noTextEdit="1"/>
          </p:cNvSpPr>
          <p:nvPr>
            <p:ph type="sldImg"/>
          </p:nvPr>
        </p:nvSpPr>
        <p:spPr>
          <a:ln/>
        </p:spPr>
      </p:sp>
      <p:sp>
        <p:nvSpPr>
          <p:cNvPr id="25293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5293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9CFA31BB-5135-4FB2-ADC2-A053ADA5D040}" type="slidenum">
              <a:rPr lang="en-US" altLang="en-US">
                <a:latin typeface="Times New Roman" pitchFamily="18" charset="0"/>
              </a:rPr>
              <a:pPr algn="r" eaLnBrk="1" hangingPunct="1"/>
              <a:t>202</a:t>
            </a:fld>
            <a:endParaRPr lang="en-US" altLang="en-US">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81A75D4D-83FC-4A64-B373-3453B753B821}" type="slidenum">
              <a:rPr lang="en-US" altLang="en-US"/>
              <a:pPr/>
              <a:t>203</a:t>
            </a:fld>
            <a:endParaRPr lang="en-US" altLang="en-US"/>
          </a:p>
        </p:txBody>
      </p:sp>
      <p:sp>
        <p:nvSpPr>
          <p:cNvPr id="254979" name="Slide Image Placeholder 1"/>
          <p:cNvSpPr>
            <a:spLocks noGrp="1" noRot="1" noChangeAspect="1" noChangeArrowheads="1" noTextEdit="1"/>
          </p:cNvSpPr>
          <p:nvPr>
            <p:ph type="sldImg"/>
          </p:nvPr>
        </p:nvSpPr>
        <p:spPr>
          <a:ln/>
        </p:spPr>
      </p:sp>
      <p:sp>
        <p:nvSpPr>
          <p:cNvPr id="25498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altLang="en-US" smtClean="0">
                <a:latin typeface="Book Antiqua" pitchFamily="18" charset="0"/>
                <a:cs typeface="Times New Roman" pitchFamily="18" charset="0"/>
              </a:rPr>
              <a:t>Members of the major health and legal professional bodies in all countries should support their ethical stand against FGM/C with appropriate sanctions, which should include the removal of membership from those found responsible for promoting and practising FGM/C. In particular, members of the health professions have a moral obligation to protect women and children from harmful traditional practices. </a:t>
            </a:r>
          </a:p>
          <a:p>
            <a:pPr eaLnBrk="1" hangingPunct="1">
              <a:spcBef>
                <a:spcPct val="0"/>
              </a:spcBef>
              <a:spcAft>
                <a:spcPts val="600"/>
              </a:spcAft>
            </a:pPr>
            <a:r>
              <a:rPr lang="en-GB" altLang="en-US" smtClean="0">
                <a:solidFill>
                  <a:srgbClr val="000000"/>
                </a:solidFill>
                <a:latin typeface="Book Antiqua" pitchFamily="18" charset="0"/>
                <a:cs typeface="Times New Roman" pitchFamily="18" charset="0"/>
              </a:rPr>
              <a:t>The ethical implications of FGM/C – some nurses, midwives and other health personnel are reported to be performing FGM/C in both health institutions and private facilities. Aside from the economic aspect, the justification given for “medicalization” of the practice is that there is less risk to health if the operation is performed in a hygienic environment, with anaesthetics, and where pain and infection can be controlled. </a:t>
            </a:r>
          </a:p>
          <a:p>
            <a:pPr eaLnBrk="1" hangingPunct="1">
              <a:spcBef>
                <a:spcPct val="0"/>
              </a:spcBef>
              <a:spcAft>
                <a:spcPts val="600"/>
              </a:spcAft>
            </a:pPr>
            <a:r>
              <a:rPr lang="en-GB" altLang="en-US" smtClean="0">
                <a:solidFill>
                  <a:srgbClr val="000000"/>
                </a:solidFill>
                <a:latin typeface="Book Antiqua" pitchFamily="18" charset="0"/>
                <a:cs typeface="Times New Roman" pitchFamily="18" charset="0"/>
              </a:rPr>
              <a:t>“Medicalization” of FGM/C offers the opportunity to encourage the less drastic forms of mutilation as a first step toward the elimination of the practice. But whether the procedure is performed in hospital or in the bush, the fact remains that FGM/C is the deliberate damage of healthy organs for no medical or scientific reasons.</a:t>
            </a:r>
            <a:endParaRPr lang="en-GB" altLang="en-US" smtClean="0">
              <a:latin typeface="Book Antiqua" pitchFamily="18" charset="0"/>
              <a:cs typeface="Times New Roman" pitchFamily="18" charset="0"/>
            </a:endParaRPr>
          </a:p>
        </p:txBody>
      </p:sp>
      <p:sp>
        <p:nvSpPr>
          <p:cNvPr id="25498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16A8B447-8F73-4CC7-9FBC-1411832F3013}" type="slidenum">
              <a:rPr lang="en-US" altLang="en-US">
                <a:latin typeface="Times New Roman" pitchFamily="18" charset="0"/>
              </a:rPr>
              <a:pPr algn="r" eaLnBrk="1" hangingPunct="1"/>
              <a:t>203</a:t>
            </a:fld>
            <a:endParaRPr lang="en-US" alt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16C47492-1D66-49FD-A85D-44C1E9122240}" type="slidenum">
              <a:rPr lang="en-US" altLang="en-US"/>
              <a:pPr/>
              <a:t>159</a:t>
            </a:fld>
            <a:endParaRPr lang="en-US" altLang="en-US"/>
          </a:p>
        </p:txBody>
      </p:sp>
      <p:sp>
        <p:nvSpPr>
          <p:cNvPr id="174083" name="Slide Image Placeholder 1"/>
          <p:cNvSpPr>
            <a:spLocks noGrp="1" noRot="1" noChangeAspect="1" noChangeArrowheads="1" noTextEdit="1"/>
          </p:cNvSpPr>
          <p:nvPr>
            <p:ph type="sldImg"/>
          </p:nvPr>
        </p:nvSpPr>
        <p:spPr>
          <a:ln/>
        </p:spPr>
      </p:sp>
      <p:sp>
        <p:nvSpPr>
          <p:cNvPr id="78851" name="Notes Placeholder 2">
            <a:extLst>
              <a:ext uri="{FF2B5EF4-FFF2-40B4-BE49-F238E27FC236}">
                <a16:creationId xmlns="" xmlns:a16="http://schemas.microsoft.com/office/drawing/2014/main" id="{9C95978F-DDBC-468A-9064-8FD41312BF47}"/>
              </a:ext>
            </a:extLst>
          </p:cNvPr>
          <p:cNvSpPr>
            <a:spLocks noGrp="1"/>
          </p:cNvSpPr>
          <p:nvPr>
            <p:ph type="body" idx="1"/>
          </p:nvPr>
        </p:nvSpPr>
        <p:spPr>
          <a:ln/>
        </p:spPr>
        <p:txBody>
          <a:bodyPr/>
          <a:lstStyle/>
          <a:p>
            <a:pPr eaLnBrk="1" hangingPunct="1">
              <a:defRPr/>
            </a:pPr>
            <a:r>
              <a:rPr lang="en-US" dirty="0">
                <a:latin typeface="Book Antiqua" pitchFamily="18" charset="0"/>
                <a:cs typeface="Times New Roman" pitchFamily="18" charset="0"/>
              </a:rPr>
              <a:t>FGM/C is practiced in over half of the districts in Kenya.</a:t>
            </a:r>
          </a:p>
          <a:p>
            <a:pPr marL="342900" indent="-342900" eaLnBrk="1" hangingPunct="1">
              <a:buFont typeface="Wingdings" pitchFamily="2" charset="2"/>
              <a:buChar char="§"/>
              <a:defRPr/>
            </a:pPr>
            <a:r>
              <a:rPr lang="en-US" dirty="0">
                <a:latin typeface="Book Antiqua" pitchFamily="18" charset="0"/>
                <a:cs typeface="Times New Roman" pitchFamily="18" charset="0"/>
              </a:rPr>
              <a:t>Thirty-two per cent of all women aged 15-49 years surveyed in the 2003 Kenya Demographic and Health Survey reported being cut, which is a decline from 38% recorded in the 1998 KDHS</a:t>
            </a:r>
            <a:endParaRPr lang="en-GB" dirty="0">
              <a:latin typeface="Book Antiqua" pitchFamily="18" charset="0"/>
              <a:cs typeface="Times New Roman" pitchFamily="18" charset="0"/>
            </a:endParaRPr>
          </a:p>
        </p:txBody>
      </p:sp>
      <p:sp>
        <p:nvSpPr>
          <p:cNvPr id="174085"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AECC2F07-D639-4994-8086-11C4553B0BAE}" type="slidenum">
              <a:rPr lang="en-US" altLang="en-US">
                <a:latin typeface="Times New Roman" pitchFamily="18" charset="0"/>
              </a:rPr>
              <a:pPr algn="r" eaLnBrk="1" hangingPunct="1"/>
              <a:t>159</a:t>
            </a:fld>
            <a:endParaRPr lang="en-US" altLang="en-US">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923961A7-DE92-4A36-839E-231382DA1F74}" type="slidenum">
              <a:rPr lang="en-US" altLang="en-US"/>
              <a:pPr/>
              <a:t>204</a:t>
            </a:fld>
            <a:endParaRPr lang="en-US" altLang="en-US"/>
          </a:p>
        </p:txBody>
      </p:sp>
      <p:sp>
        <p:nvSpPr>
          <p:cNvPr id="257027" name="Slide Image Placeholder 1"/>
          <p:cNvSpPr>
            <a:spLocks noGrp="1" noRot="1" noChangeAspect="1" noChangeArrowheads="1" noTextEdit="1"/>
          </p:cNvSpPr>
          <p:nvPr>
            <p:ph type="sldImg"/>
          </p:nvPr>
        </p:nvSpPr>
        <p:spPr>
          <a:ln/>
        </p:spPr>
      </p:sp>
      <p:sp>
        <p:nvSpPr>
          <p:cNvPr id="257028"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latin typeface="Book Antiqua" pitchFamily="18" charset="0"/>
                <a:ea typeface="Lucida Sans Unicode" pitchFamily="34" charset="0"/>
                <a:cs typeface="Lucida Sans Unicode" pitchFamily="34" charset="0"/>
              </a:rPr>
              <a:t>Prevention of FGM/C: The Role of Health Care Providers</a:t>
            </a:r>
          </a:p>
          <a:p>
            <a:pPr eaLnBrk="1" hangingPunct="1"/>
            <a:r>
              <a:rPr lang="en-GB" altLang="en-US" b="1" smtClean="0">
                <a:latin typeface="Book Antiqua" pitchFamily="18" charset="0"/>
                <a:cs typeface="Arial" charset="0"/>
              </a:rPr>
              <a:t>Introduction</a:t>
            </a:r>
          </a:p>
          <a:p>
            <a:pPr eaLnBrk="1" hangingPunct="1"/>
            <a:r>
              <a:rPr lang="en-GB" altLang="en-US" smtClean="0">
                <a:latin typeface="Book Antiqua" pitchFamily="18" charset="0"/>
                <a:cs typeface="Times New Roman" pitchFamily="18" charset="0"/>
              </a:rPr>
              <a:t>Though much has been achieved over the past two decades in lifting the veil of secrecy surrounding FGM/C, there is still an enormous amount to be done to provide quality services to those affected, and to prevent other girls and women from adding to their numbers. It is hoped that bringing FGM/C into mainstream education for health professionals will increase the pressure for elimination of the practice, while at the same time throwing out a lifeline to those who have felt isolated with their problems for so long.</a:t>
            </a:r>
          </a:p>
        </p:txBody>
      </p:sp>
      <p:sp>
        <p:nvSpPr>
          <p:cNvPr id="25702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0DD0FB66-B04E-4BFE-A4E7-F1AC8D2C19A2}" type="slidenum">
              <a:rPr lang="en-US" altLang="en-US">
                <a:latin typeface="Times New Roman" pitchFamily="18" charset="0"/>
              </a:rPr>
              <a:pPr algn="r" eaLnBrk="1" hangingPunct="1"/>
              <a:t>204</a:t>
            </a:fld>
            <a:endParaRPr lang="en-US" altLang="en-US">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15C08744-B3F4-49EE-BF4B-48E169C094DE}" type="slidenum">
              <a:rPr lang="en-US" altLang="en-US"/>
              <a:pPr/>
              <a:t>205</a:t>
            </a:fld>
            <a:endParaRPr lang="en-US" altLang="en-US"/>
          </a:p>
        </p:txBody>
      </p:sp>
      <p:sp>
        <p:nvSpPr>
          <p:cNvPr id="25907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4748C440-6B48-40AD-8951-A6011EB74A01}" type="slidenum">
              <a:rPr lang="en-US" altLang="en-US">
                <a:latin typeface="Times New Roman" pitchFamily="18" charset="0"/>
              </a:rPr>
              <a:pPr algn="r" eaLnBrk="1" hangingPunct="1"/>
              <a:t>205</a:t>
            </a:fld>
            <a:endParaRPr lang="en-US" altLang="en-US">
              <a:latin typeface="Times New Roman" pitchFamily="18" charset="0"/>
            </a:endParaRPr>
          </a:p>
        </p:txBody>
      </p:sp>
      <p:sp>
        <p:nvSpPr>
          <p:cNvPr id="259076" name="Rectangle 2"/>
          <p:cNvSpPr>
            <a:spLocks noGrp="1" noRot="1" noChangeAspect="1" noChangeArrowheads="1" noTextEdit="1"/>
          </p:cNvSpPr>
          <p:nvPr>
            <p:ph type="sldImg"/>
          </p:nvPr>
        </p:nvSpPr>
        <p:spPr>
          <a:ln/>
        </p:spPr>
      </p:sp>
      <p:sp>
        <p:nvSpPr>
          <p:cNvPr id="259077" name="Rectangle 3"/>
          <p:cNvSpPr>
            <a:spLocks noGrp="1" noChangeArrowheads="1"/>
          </p:cNvSpPr>
          <p:nvPr>
            <p:ph type="body" idx="1"/>
          </p:nvPr>
        </p:nvSpPr>
        <p:spPr>
          <a:xfrm>
            <a:off x="9906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altLang="en-US" smtClean="0">
                <a:solidFill>
                  <a:srgbClr val="000000"/>
                </a:solidFill>
                <a:latin typeface="Book Antiqua" pitchFamily="18" charset="0"/>
                <a:cs typeface="Times New Roman" pitchFamily="18" charset="0"/>
              </a:rPr>
              <a:t> </a:t>
            </a:r>
            <a:r>
              <a:rPr lang="en-GB" altLang="en-US" smtClean="0">
                <a:latin typeface="Book Antiqua" pitchFamily="18" charset="0"/>
                <a:cs typeface="Times New Roman" pitchFamily="18" charset="0"/>
              </a:rPr>
              <a:t>FGM/C is increasingly being performed in hospitals and health clinics, as well as outside the clinic, by health professionals who sometimes use anaesthetics and antiseptics. The justification often given for performing FGM/C by health professionals is that it reduces the pain and the risks to the victim’s health, because the operation is performed hygienically. </a:t>
            </a:r>
          </a:p>
          <a:p>
            <a:pPr eaLnBrk="1" hangingPunct="1">
              <a:spcBef>
                <a:spcPct val="0"/>
              </a:spcBef>
              <a:spcAft>
                <a:spcPts val="600"/>
              </a:spcAft>
            </a:pPr>
            <a:r>
              <a:rPr lang="en-GB" altLang="en-US" smtClean="0">
                <a:latin typeface="Book Antiqua" pitchFamily="18" charset="0"/>
                <a:cs typeface="Times New Roman" pitchFamily="18" charset="0"/>
              </a:rPr>
              <a:t>Health professionals who perform FGM/C claim that Medicalization is the first step towards the prevention of the practice, and that if they refuse to carry out the mutilation, the client will simply have it performed by a traditional practitioner in unhygienic conditions and without pain relief.</a:t>
            </a:r>
          </a:p>
          <a:p>
            <a:pPr eaLnBrk="1" hangingPunct="1">
              <a:spcBef>
                <a:spcPct val="0"/>
              </a:spcBef>
              <a:spcAft>
                <a:spcPts val="600"/>
              </a:spcAft>
            </a:pPr>
            <a:r>
              <a:rPr lang="en-GB" altLang="en-US" smtClean="0">
                <a:latin typeface="Book Antiqua" pitchFamily="18" charset="0"/>
                <a:cs typeface="Times New Roman" pitchFamily="18" charset="0"/>
              </a:rPr>
              <a:t>It is important to note that FGM/C, whether performed in hospital or any other modern setting, is wilful damage to healthy organs for non-therapeutic reasons. It violates the injunction to “do no harm”, and is unethical by any standards.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5DF7C402-CBE3-46D8-992A-7B7655A1508A}" type="slidenum">
              <a:rPr lang="en-US" altLang="en-US"/>
              <a:pPr/>
              <a:t>206</a:t>
            </a:fld>
            <a:endParaRPr lang="en-US" altLang="en-US"/>
          </a:p>
        </p:txBody>
      </p:sp>
      <p:sp>
        <p:nvSpPr>
          <p:cNvPr id="26112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FB2E3AF2-FC89-4D40-95D2-397F404242BA}" type="slidenum">
              <a:rPr lang="en-US" altLang="en-US">
                <a:latin typeface="Times New Roman" pitchFamily="18" charset="0"/>
              </a:rPr>
              <a:pPr algn="r" eaLnBrk="1" hangingPunct="1"/>
              <a:t>206</a:t>
            </a:fld>
            <a:endParaRPr lang="en-US" altLang="en-US">
              <a:latin typeface="Times New Roman" pitchFamily="18" charset="0"/>
            </a:endParaRPr>
          </a:p>
        </p:txBody>
      </p:sp>
      <p:sp>
        <p:nvSpPr>
          <p:cNvPr id="261124" name="Rectangle 2"/>
          <p:cNvSpPr>
            <a:spLocks noGrp="1" noRot="1" noChangeAspect="1" noChangeArrowheads="1" noTextEdit="1"/>
          </p:cNvSpPr>
          <p:nvPr>
            <p:ph type="sldImg"/>
          </p:nvPr>
        </p:nvSpPr>
        <p:spPr>
          <a:ln/>
        </p:spPr>
      </p:sp>
      <p:sp>
        <p:nvSpPr>
          <p:cNvPr id="2611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US" altLang="en-US" b="1" smtClean="0">
                <a:solidFill>
                  <a:srgbClr val="000000"/>
                </a:solidFill>
                <a:latin typeface="Book Antiqua" pitchFamily="18" charset="0"/>
                <a:cs typeface="Times New Roman" pitchFamily="18" charset="0"/>
              </a:rPr>
              <a:t>Background:</a:t>
            </a:r>
            <a:endParaRPr lang="en-GB" altLang="en-US" smtClean="0">
              <a:latin typeface="Book Antiqua" pitchFamily="18" charset="0"/>
              <a:cs typeface="Times New Roman" pitchFamily="18" charset="0"/>
            </a:endParaRPr>
          </a:p>
          <a:p>
            <a:pPr eaLnBrk="1" hangingPunct="1">
              <a:spcBef>
                <a:spcPct val="0"/>
              </a:spcBef>
              <a:spcAft>
                <a:spcPts val="600"/>
              </a:spcAft>
            </a:pPr>
            <a:r>
              <a:rPr lang="en-US" altLang="en-US" smtClean="0">
                <a:solidFill>
                  <a:srgbClr val="000000"/>
                </a:solidFill>
                <a:latin typeface="Book Antiqua" pitchFamily="18" charset="0"/>
                <a:cs typeface="Times New Roman" pitchFamily="18" charset="0"/>
              </a:rPr>
              <a:t>With increased awareness of the harmful effects of FGM/C and greater access to health care services, there are moves towards “medicalization” of FGM/C – i.e. having the operation performed by health professionals in clinical settings – in the belief that it is safer. Health care workers may find themselves under pressure from individuals and families to carry out FGM/C.</a:t>
            </a:r>
            <a:endParaRPr lang="en-GB" altLang="en-US" smtClean="0">
              <a:latin typeface="Book Antiqua" pitchFamily="18" charset="0"/>
              <a:cs typeface="Times New Roman" pitchFamily="18" charset="0"/>
            </a:endParaRPr>
          </a:p>
          <a:p>
            <a:pPr eaLnBrk="1" hangingPunct="1">
              <a:spcBef>
                <a:spcPct val="0"/>
              </a:spcBef>
              <a:spcAft>
                <a:spcPts val="600"/>
              </a:spcAft>
            </a:pPr>
            <a:r>
              <a:rPr lang="en-US" altLang="en-US" b="1" smtClean="0">
                <a:solidFill>
                  <a:srgbClr val="000000"/>
                </a:solidFill>
                <a:latin typeface="Book Antiqua" pitchFamily="18" charset="0"/>
                <a:cs typeface="Times New Roman" pitchFamily="18" charset="0"/>
              </a:rPr>
              <a:t> Policy statements:</a:t>
            </a:r>
            <a:endParaRPr lang="en-GB" altLang="en-US" smtClean="0">
              <a:latin typeface="Book Antiqua" pitchFamily="18" charset="0"/>
              <a:cs typeface="Times New Roman" pitchFamily="18" charset="0"/>
            </a:endParaRPr>
          </a:p>
          <a:p>
            <a:pPr eaLnBrk="1" hangingPunct="1">
              <a:spcBef>
                <a:spcPct val="0"/>
              </a:spcBef>
              <a:spcAft>
                <a:spcPts val="600"/>
              </a:spcAft>
            </a:pPr>
            <a:r>
              <a:rPr lang="en-US" altLang="en-US" smtClean="0">
                <a:solidFill>
                  <a:srgbClr val="000000"/>
                </a:solidFill>
                <a:latin typeface="Book Antiqua" pitchFamily="18" charset="0"/>
                <a:cs typeface="Times New Roman" pitchFamily="18" charset="0"/>
              </a:rPr>
              <a:t>1. Nurses, midwives and other health care workers must be expressly forbidden to perform female genital mutilation.</a:t>
            </a:r>
            <a:endParaRPr lang="en-GB" altLang="en-US" smtClean="0">
              <a:latin typeface="Book Antiqua" pitchFamily="18" charset="0"/>
              <a:cs typeface="Times New Roman" pitchFamily="18" charset="0"/>
            </a:endParaRPr>
          </a:p>
          <a:p>
            <a:pPr eaLnBrk="1" hangingPunct="1">
              <a:spcBef>
                <a:spcPct val="0"/>
              </a:spcBef>
              <a:spcAft>
                <a:spcPts val="600"/>
              </a:spcAft>
            </a:pPr>
            <a:r>
              <a:rPr lang="en-US" altLang="en-US" smtClean="0">
                <a:solidFill>
                  <a:srgbClr val="000000"/>
                </a:solidFill>
                <a:latin typeface="Book Antiqua" pitchFamily="18" charset="0"/>
                <a:cs typeface="Times New Roman" pitchFamily="18" charset="0"/>
              </a:rPr>
              <a:t>2. Any nurse, midwife or other health care worker found performing, or reported to have performed, FGM/C should be brought to the attention of the appropriate authorities for professional discipline and/or legal action.</a:t>
            </a:r>
            <a:endParaRPr lang="en-GB" altLang="en-US" smtClean="0">
              <a:latin typeface="Book Antiqua" pitchFamily="18" charset="0"/>
              <a:cs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CF0E29DF-B190-4658-AD07-5458A2B51FCE}" type="slidenum">
              <a:rPr lang="en-US" altLang="en-US"/>
              <a:pPr/>
              <a:t>207</a:t>
            </a:fld>
            <a:endParaRPr lang="en-US" altLang="en-US"/>
          </a:p>
        </p:txBody>
      </p:sp>
      <p:sp>
        <p:nvSpPr>
          <p:cNvPr id="26317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CB662EC2-1FB5-4A30-B7A4-DE36657D59D1}" type="slidenum">
              <a:rPr lang="en-US" altLang="en-US">
                <a:latin typeface="Times New Roman" pitchFamily="18" charset="0"/>
              </a:rPr>
              <a:pPr algn="r" eaLnBrk="1" hangingPunct="1"/>
              <a:t>207</a:t>
            </a:fld>
            <a:endParaRPr lang="en-US" altLang="en-US">
              <a:latin typeface="Times New Roman" pitchFamily="18" charset="0"/>
            </a:endParaRPr>
          </a:p>
        </p:txBody>
      </p:sp>
      <p:sp>
        <p:nvSpPr>
          <p:cNvPr id="263172" name="Rectangle 2"/>
          <p:cNvSpPr>
            <a:spLocks noGrp="1" noRot="1" noChangeAspect="1" noChangeArrowheads="1" noTextEdit="1"/>
          </p:cNvSpPr>
          <p:nvPr>
            <p:ph type="sldImg"/>
          </p:nvPr>
        </p:nvSpPr>
        <p:spPr>
          <a:ln/>
        </p:spPr>
      </p:sp>
      <p:sp>
        <p:nvSpPr>
          <p:cNvPr id="263173" name="Rectangle 3"/>
          <p:cNvSpPr>
            <a:spLocks noGrp="1" noChangeArrowheads="1"/>
          </p:cNvSpPr>
          <p:nvPr>
            <p:ph type="body" idx="1"/>
          </p:nvPr>
        </p:nvSpPr>
        <p:spPr>
          <a:xfrm>
            <a:off x="914400" y="4343400"/>
            <a:ext cx="5029200" cy="4114800"/>
          </a:xfrm>
          <a:solidFill>
            <a:srgbClr val="FFFFFF"/>
          </a:solidFill>
          <a:ln>
            <a:solidFill>
              <a:schemeClr val="bg1"/>
            </a:solidFill>
          </a:ln>
        </p:spPr>
        <p:txBody>
          <a:bodyPr/>
          <a:lstStyle/>
          <a:p>
            <a:pPr eaLnBrk="1" hangingPunct="1">
              <a:spcBef>
                <a:spcPct val="0"/>
              </a:spcBef>
              <a:spcAft>
                <a:spcPts val="600"/>
              </a:spcAft>
            </a:pPr>
            <a:r>
              <a:rPr lang="en-GB" altLang="en-US" b="1" smtClean="0">
                <a:latin typeface="Book Antiqua" pitchFamily="18" charset="0"/>
                <a:cs typeface="Times New Roman" pitchFamily="18" charset="0"/>
              </a:rPr>
              <a:t>World Health Organization</a:t>
            </a:r>
          </a:p>
          <a:p>
            <a:pPr eaLnBrk="1" hangingPunct="1">
              <a:spcBef>
                <a:spcPct val="0"/>
              </a:spcBef>
              <a:spcAft>
                <a:spcPts val="600"/>
              </a:spcAft>
            </a:pPr>
            <a:r>
              <a:rPr lang="en-GB" altLang="en-US" smtClean="0">
                <a:latin typeface="Book Antiqua" pitchFamily="18" charset="0"/>
                <a:cs typeface="Times New Roman" pitchFamily="18" charset="0"/>
              </a:rPr>
              <a:t>WHO has expressed its unequivocal opposition to the medicalization of female genital mutilation, advising that under no circumstances should it be performed by health professionals or in health institutions</a:t>
            </a:r>
            <a:r>
              <a:rPr lang="en-US" altLang="en-US" smtClean="0">
                <a:latin typeface="Book Antiqua" pitchFamily="18" charset="0"/>
              </a:rPr>
              <a:t> </a:t>
            </a:r>
          </a:p>
          <a:p>
            <a:pPr eaLnBrk="1" hangingPunct="1">
              <a:spcBef>
                <a:spcPct val="0"/>
              </a:spcBef>
              <a:spcAft>
                <a:spcPts val="600"/>
              </a:spcAft>
            </a:pPr>
            <a:r>
              <a:rPr lang="en-GB" altLang="en-US" smtClean="0">
                <a:latin typeface="Book Antiqua" pitchFamily="18" charset="0"/>
                <a:cs typeface="Times New Roman" pitchFamily="18" charset="0"/>
              </a:rPr>
              <a:t>WHO’s position rests on the basic ethics of health care whereby unnecessary bodily mutilation cannot be condoned by health providers. Genital mutilation is harmful to girls and women and Medicalization of the procedure does not eliminate this harm.</a:t>
            </a:r>
          </a:p>
          <a:p>
            <a:pPr eaLnBrk="1" hangingPunct="1">
              <a:spcBef>
                <a:spcPct val="0"/>
              </a:spcBef>
              <a:spcAft>
                <a:spcPts val="600"/>
              </a:spcAft>
            </a:pPr>
            <a:r>
              <a:rPr lang="en-GB" altLang="en-US" smtClean="0">
                <a:latin typeface="Book Antiqua" pitchFamily="18" charset="0"/>
                <a:cs typeface="Times New Roman" pitchFamily="18" charset="0"/>
              </a:rPr>
              <a:t>Medicalization is also inappropriate as it reinforces the continuation of the practice by seeming to legitimize it. In communities where infibulation is the norm, it has been noted that many families revert to clitoridectomy when health education programmes commence. </a:t>
            </a:r>
            <a:endParaRPr lang="en-US" altLang="en-US" smtClean="0">
              <a:latin typeface="Book Antiqua"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3176D8AE-9889-4EB4-A073-5A7D1FE6F63D}" type="slidenum">
              <a:rPr lang="en-US" altLang="en-US"/>
              <a:pPr/>
              <a:t>208</a:t>
            </a:fld>
            <a:endParaRPr lang="en-US" altLang="en-US"/>
          </a:p>
        </p:txBody>
      </p:sp>
      <p:sp>
        <p:nvSpPr>
          <p:cNvPr id="26521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B289A617-B0FF-4957-B6BB-683D69BD0803}" type="slidenum">
              <a:rPr lang="en-US" altLang="en-US">
                <a:latin typeface="Times New Roman" pitchFamily="18" charset="0"/>
              </a:rPr>
              <a:pPr algn="r" eaLnBrk="1" hangingPunct="1"/>
              <a:t>208</a:t>
            </a:fld>
            <a:endParaRPr lang="en-US" altLang="en-US">
              <a:latin typeface="Times New Roman" pitchFamily="18" charset="0"/>
            </a:endParaRPr>
          </a:p>
        </p:txBody>
      </p:sp>
      <p:sp>
        <p:nvSpPr>
          <p:cNvPr id="265220" name="Rectangle 2"/>
          <p:cNvSpPr>
            <a:spLocks noGrp="1" noRot="1" noChangeAspect="1" noChangeArrowheads="1" noTextEdit="1"/>
          </p:cNvSpPr>
          <p:nvPr>
            <p:ph type="sldImg"/>
          </p:nvPr>
        </p:nvSpPr>
        <p:spPr>
          <a:ln/>
        </p:spPr>
      </p:sp>
      <p:sp>
        <p:nvSpPr>
          <p:cNvPr id="2652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ts val="600"/>
              </a:spcAft>
            </a:pPr>
            <a:r>
              <a:rPr lang="en-GB" altLang="en-US" smtClean="0">
                <a:latin typeface="Book Antiqua" pitchFamily="18" charset="0"/>
                <a:cs typeface="Times New Roman" pitchFamily="18" charset="0"/>
              </a:rPr>
              <a:t>Kenya has a long history of vigorous efforts to encourage the abandonment of FGM/C, dating back to the 1930s’ efforts by the colonial administration and Christian missionaries. Anti-FGC campaigns have employed various strategies, including alternative rites of passage for adolescent girls, empowerment of the girl child, public education campaigns, promotion of the girl child education, and advocacy programs for women and girls.  </a:t>
            </a:r>
          </a:p>
          <a:p>
            <a:pPr eaLnBrk="1" hangingPunct="1">
              <a:spcBef>
                <a:spcPct val="0"/>
              </a:spcBef>
              <a:spcAft>
                <a:spcPts val="600"/>
              </a:spcAft>
            </a:pPr>
            <a:r>
              <a:rPr lang="en-GB" altLang="en-US" smtClean="0">
                <a:latin typeface="Book Antiqua" pitchFamily="18" charset="0"/>
                <a:cs typeface="Times New Roman" pitchFamily="18" charset="0"/>
              </a:rPr>
              <a:t>Read the quotation on page 23 of the FRONTIERS Somali Report under government leaders.</a:t>
            </a:r>
            <a:endParaRPr lang="en-US" altLang="en-US" smtClean="0">
              <a:latin typeface="Book Antiqua"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E7D98251-5CB3-4F3B-B9B2-254FC674E450}" type="slidenum">
              <a:rPr lang="en-US" altLang="en-US"/>
              <a:pPr/>
              <a:t>209</a:t>
            </a:fld>
            <a:endParaRPr lang="en-US" altLang="en-US"/>
          </a:p>
        </p:txBody>
      </p:sp>
      <p:sp>
        <p:nvSpPr>
          <p:cNvPr id="26726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405CFA43-0042-49FB-AAEC-F59629C6FA5E}" type="slidenum">
              <a:rPr lang="en-US" altLang="en-US">
                <a:latin typeface="Times New Roman" pitchFamily="18" charset="0"/>
              </a:rPr>
              <a:pPr algn="r" eaLnBrk="1" hangingPunct="1"/>
              <a:t>209</a:t>
            </a:fld>
            <a:endParaRPr lang="en-US" altLang="en-US">
              <a:latin typeface="Times New Roman" pitchFamily="18" charset="0"/>
            </a:endParaRPr>
          </a:p>
        </p:txBody>
      </p:sp>
      <p:sp>
        <p:nvSpPr>
          <p:cNvPr id="267268" name="Rectangle 2"/>
          <p:cNvSpPr>
            <a:spLocks noGrp="1" noRot="1" noChangeAspect="1" noChangeArrowheads="1" noTextEdit="1"/>
          </p:cNvSpPr>
          <p:nvPr>
            <p:ph type="sldImg"/>
          </p:nvPr>
        </p:nvSpPr>
        <p:spPr>
          <a:ln/>
        </p:spPr>
      </p:sp>
      <p:sp>
        <p:nvSpPr>
          <p:cNvPr id="2672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smtClean="0">
                <a:solidFill>
                  <a:srgbClr val="000000"/>
                </a:solidFill>
                <a:latin typeface="Book Antiqua" pitchFamily="18" charset="0"/>
                <a:cs typeface="Arial" charset="0"/>
              </a:rPr>
              <a:t>FGM/C is Illegal in Kenya</a:t>
            </a:r>
          </a:p>
          <a:p>
            <a:pPr eaLnBrk="1" hangingPunct="1"/>
            <a:r>
              <a:rPr lang="en-GB" altLang="en-US" smtClean="0">
                <a:latin typeface="Book Antiqua" pitchFamily="18" charset="0"/>
                <a:cs typeface="Times New Roman" pitchFamily="18" charset="0"/>
              </a:rPr>
              <a:t> The practice of FGM/C was banned in Kenya by Presidential decree in 1982. Since then the Government passed legislation outlawing the practice (the Children’s Act 2001), and key figures have made public pronouncements against the practice since, while the mass media has increased its coverage of the practice.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67BB0BD6-32AA-4E20-8EFE-CA8161D34EA0}" type="slidenum">
              <a:rPr lang="en-US" altLang="en-US"/>
              <a:pPr/>
              <a:t>210</a:t>
            </a:fld>
            <a:endParaRPr lang="en-US" altLang="en-US"/>
          </a:p>
        </p:txBody>
      </p:sp>
      <p:sp>
        <p:nvSpPr>
          <p:cNvPr id="26931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BEEDB366-4F6D-4095-A4AA-9B864DC3BCE5}" type="slidenum">
              <a:rPr lang="en-US" altLang="en-US">
                <a:latin typeface="Times New Roman" pitchFamily="18" charset="0"/>
              </a:rPr>
              <a:pPr algn="r" eaLnBrk="1" hangingPunct="1"/>
              <a:t>210</a:t>
            </a:fld>
            <a:endParaRPr lang="en-US" altLang="en-US">
              <a:latin typeface="Times New Roman" pitchFamily="18" charset="0"/>
            </a:endParaRPr>
          </a:p>
        </p:txBody>
      </p:sp>
      <p:sp>
        <p:nvSpPr>
          <p:cNvPr id="269316" name="Rectangle 2"/>
          <p:cNvSpPr>
            <a:spLocks noGrp="1" noRot="1" noChangeAspect="1" noChangeArrowheads="1" noTextEdit="1"/>
          </p:cNvSpPr>
          <p:nvPr>
            <p:ph type="sldImg"/>
          </p:nvPr>
        </p:nvSpPr>
        <p:spPr>
          <a:ln/>
        </p:spPr>
      </p:sp>
      <p:sp>
        <p:nvSpPr>
          <p:cNvPr id="2693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Book Antiqua" pitchFamily="18" charset="0"/>
                <a:cs typeface="Times New Roman" pitchFamily="18" charset="0"/>
              </a:rPr>
              <a:t>The procedure is illegal in the United Kingdom under the prohibition of Female circumcision Act 1985 and any one found guilty of performing this operation is liable to a fine or imprisonment. The Royal College of Obstetricians and Gynaecologists condemns all forms of FGM/C. The 1985 acts states that it is an offence for any person</a:t>
            </a:r>
            <a:endParaRPr lang="en-US" altLang="en-US" smtClean="0">
              <a:latin typeface="Book Antiqua" pitchFamily="18" charset="0"/>
              <a:cs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DD77E6A5-11CD-4FD2-A0C6-5C48FD604763}" type="slidenum">
              <a:rPr lang="en-US" altLang="en-US"/>
              <a:pPr/>
              <a:t>211</a:t>
            </a:fld>
            <a:endParaRPr lang="en-US" altLang="en-US"/>
          </a:p>
        </p:txBody>
      </p:sp>
      <p:sp>
        <p:nvSpPr>
          <p:cNvPr id="27136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1F14E6F0-3797-4CAD-A1FB-4E28F4AC3E08}" type="slidenum">
              <a:rPr lang="en-US" altLang="en-US">
                <a:latin typeface="Times New Roman" pitchFamily="18" charset="0"/>
              </a:rPr>
              <a:pPr algn="r" eaLnBrk="1" hangingPunct="1"/>
              <a:t>211</a:t>
            </a:fld>
            <a:endParaRPr lang="en-US" altLang="en-US">
              <a:latin typeface="Times New Roman" pitchFamily="18" charset="0"/>
            </a:endParaRPr>
          </a:p>
        </p:txBody>
      </p:sp>
      <p:sp>
        <p:nvSpPr>
          <p:cNvPr id="271364" name="Rectangle 2"/>
          <p:cNvSpPr>
            <a:spLocks noGrp="1" noRot="1" noChangeAspect="1" noChangeArrowheads="1" noTextEdit="1"/>
          </p:cNvSpPr>
          <p:nvPr>
            <p:ph type="sldImg"/>
          </p:nvPr>
        </p:nvSpPr>
        <p:spPr>
          <a:ln/>
        </p:spPr>
      </p:sp>
      <p:sp>
        <p:nvSpPr>
          <p:cNvPr id="2713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Read the quotation on page 21 paragraph 4 and 5 and relate it to the slide. Discuss whether FGC is cruel or not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715513B2-2CAE-47D9-BD1E-1EF6D88B6900}" type="slidenum">
              <a:rPr lang="en-US" altLang="en-US"/>
              <a:pPr/>
              <a:t>212</a:t>
            </a:fld>
            <a:endParaRPr lang="en-US" altLang="en-US"/>
          </a:p>
        </p:txBody>
      </p:sp>
      <p:sp>
        <p:nvSpPr>
          <p:cNvPr id="27341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6C006BF7-2E7C-4179-B782-468BE0DDAEC7}" type="slidenum">
              <a:rPr lang="en-US" altLang="en-US">
                <a:latin typeface="Times New Roman" pitchFamily="18" charset="0"/>
              </a:rPr>
              <a:pPr algn="r" eaLnBrk="1" hangingPunct="1"/>
              <a:t>212</a:t>
            </a:fld>
            <a:endParaRPr lang="en-US" altLang="en-US">
              <a:latin typeface="Times New Roman" pitchFamily="18" charset="0"/>
            </a:endParaRPr>
          </a:p>
        </p:txBody>
      </p:sp>
      <p:sp>
        <p:nvSpPr>
          <p:cNvPr id="273412" name="Rectangle 2"/>
          <p:cNvSpPr>
            <a:spLocks noGrp="1" noRot="1" noChangeAspect="1" noChangeArrowheads="1" noTextEdit="1"/>
          </p:cNvSpPr>
          <p:nvPr>
            <p:ph type="sldImg"/>
          </p:nvPr>
        </p:nvSpPr>
        <p:spPr>
          <a:ln/>
        </p:spPr>
      </p:sp>
      <p:sp>
        <p:nvSpPr>
          <p:cNvPr id="2734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Read the quotation on page 21 paragraph 4 and 5 and relate it to the slide. Discuss whether FGC is cruel or not.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EFCAFBEF-4E85-4750-839A-6240853C5466}" type="slidenum">
              <a:rPr lang="en-US" altLang="en-US"/>
              <a:pPr/>
              <a:t>213</a:t>
            </a:fld>
            <a:endParaRPr lang="en-US" altLang="en-US"/>
          </a:p>
        </p:txBody>
      </p:sp>
      <p:sp>
        <p:nvSpPr>
          <p:cNvPr id="27545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DD9E4667-2413-4C39-AC8F-76F7C967F228}" type="slidenum">
              <a:rPr lang="en-US" altLang="en-US">
                <a:latin typeface="Times New Roman" pitchFamily="18" charset="0"/>
              </a:rPr>
              <a:pPr algn="r" eaLnBrk="1" hangingPunct="1"/>
              <a:t>213</a:t>
            </a:fld>
            <a:endParaRPr lang="en-US" altLang="en-US">
              <a:latin typeface="Times New Roman" pitchFamily="18" charset="0"/>
            </a:endParaRPr>
          </a:p>
        </p:txBody>
      </p:sp>
      <p:sp>
        <p:nvSpPr>
          <p:cNvPr id="275460" name="Rectangle 2"/>
          <p:cNvSpPr>
            <a:spLocks noGrp="1" noRot="1" noChangeAspect="1" noChangeArrowheads="1" noTextEdit="1"/>
          </p:cNvSpPr>
          <p:nvPr>
            <p:ph type="sldImg"/>
          </p:nvPr>
        </p:nvSpPr>
        <p:spPr>
          <a:ln/>
        </p:spPr>
      </p:sp>
      <p:sp>
        <p:nvSpPr>
          <p:cNvPr id="2754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Read the quotation on page 21 paragraph 4 and 5 and relate it to the slide. Discuss whether FGC is cruel or not.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1F2E39B2-CD06-4EFC-B008-6AE483252694}" type="slidenum">
              <a:rPr lang="en-US" altLang="en-US"/>
              <a:pPr/>
              <a:t>160</a:t>
            </a:fld>
            <a:endParaRPr lang="en-US" altLang="en-US"/>
          </a:p>
        </p:txBody>
      </p:sp>
      <p:sp>
        <p:nvSpPr>
          <p:cNvPr id="17613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9668A808-4E10-48B2-A21F-E89A9956FC75}" type="slidenum">
              <a:rPr lang="en-US" altLang="en-US">
                <a:latin typeface="Times New Roman" pitchFamily="18" charset="0"/>
              </a:rPr>
              <a:pPr algn="r" eaLnBrk="1" hangingPunct="1"/>
              <a:t>160</a:t>
            </a:fld>
            <a:endParaRPr lang="en-US" altLang="en-US">
              <a:latin typeface="Times New Roman" pitchFamily="18" charset="0"/>
            </a:endParaRPr>
          </a:p>
        </p:txBody>
      </p:sp>
      <p:sp>
        <p:nvSpPr>
          <p:cNvPr id="176132" name="Rectangle 2"/>
          <p:cNvSpPr>
            <a:spLocks noGrp="1" noRot="1" noChangeAspect="1" noChangeArrowheads="1" noTextEdit="1"/>
          </p:cNvSpPr>
          <p:nvPr>
            <p:ph type="sldImg"/>
          </p:nvPr>
        </p:nvSpPr>
        <p:spPr>
          <a:ln/>
        </p:spPr>
      </p:sp>
      <p:sp>
        <p:nvSpPr>
          <p:cNvPr id="176133" name="Rectangle 3"/>
          <p:cNvSpPr>
            <a:spLocks noGrp="1" noChangeArrowheads="1"/>
          </p:cNvSpPr>
          <p:nvPr>
            <p:ph type="body" idx="1"/>
          </p:nvPr>
        </p:nvSpPr>
        <p:spPr>
          <a:xfrm>
            <a:off x="762000" y="4343400"/>
            <a:ext cx="54102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Book Antiqua" pitchFamily="18" charset="0"/>
                <a:cs typeface="Times New Roman" pitchFamily="18" charset="0"/>
              </a:rPr>
              <a:t>Fe</a:t>
            </a:r>
            <a:r>
              <a:rPr lang="en-GB" altLang="en-US" b="1" smtClean="0">
                <a:latin typeface="Book Antiqua" pitchFamily="18" charset="0"/>
                <a:cs typeface="Times New Roman" pitchFamily="18" charset="0"/>
              </a:rPr>
              <a:t>male circumcision</a:t>
            </a:r>
            <a:r>
              <a:rPr lang="en-GB" altLang="en-US" smtClean="0">
                <a:latin typeface="Book Antiqua" pitchFamily="18" charset="0"/>
                <a:cs typeface="Times New Roman" pitchFamily="18" charset="0"/>
              </a:rPr>
              <a:t> is a term previously used widely but it is anatomically inaccurate and its use is discouraged. </a:t>
            </a:r>
            <a:r>
              <a:rPr lang="en-US" altLang="en-US" smtClean="0">
                <a:solidFill>
                  <a:srgbClr val="333333"/>
                </a:solidFill>
                <a:latin typeface="Book Antiqua" pitchFamily="18" charset="0"/>
                <a:ea typeface="Arial Unicode MS" pitchFamily="34" charset="-128"/>
                <a:cs typeface="Arial Unicode MS" pitchFamily="34" charset="-128"/>
              </a:rPr>
              <a:t>The term Female Circumcision was widely used for many years to describe the practice; however, it has been largely abandoned as it implies on analogy with male circumcision. Various communities still use the term FC because it is a literal translation from their own languages. Male circumcision, which has also been increasingly criticized, involves cutting the foreskin of the tip of the penis without harming the organ itself. Female circumcision is a far more damaging and invasive procedure. Furthermore, while male circumcision is seen as affirming manhood, female circumcision is often perceived as a way to curtail premarital sex and preserve virginity. </a:t>
            </a:r>
          </a:p>
          <a:p>
            <a:pPr eaLnBrk="1" hangingPunct="1"/>
            <a:r>
              <a:rPr lang="en-US" altLang="en-US" b="1" smtClean="0">
                <a:solidFill>
                  <a:srgbClr val="000000"/>
                </a:solidFill>
                <a:latin typeface="Book Antiqua" pitchFamily="18" charset="0"/>
                <a:cs typeface="Times New Roman" pitchFamily="18" charset="0"/>
              </a:rPr>
              <a:t>Female genital mutilation</a:t>
            </a:r>
            <a:r>
              <a:rPr lang="en-US" altLang="en-US" smtClean="0">
                <a:solidFill>
                  <a:srgbClr val="000000"/>
                </a:solidFill>
                <a:latin typeface="Book Antiqua" pitchFamily="18" charset="0"/>
                <a:cs typeface="Times New Roman" pitchFamily="18" charset="0"/>
              </a:rPr>
              <a:t> </a:t>
            </a:r>
            <a:r>
              <a:rPr lang="en-US" altLang="en-US" smtClean="0">
                <a:solidFill>
                  <a:srgbClr val="333333"/>
                </a:solidFill>
                <a:latin typeface="Book Antiqua" pitchFamily="18" charset="0"/>
                <a:ea typeface="Arial Unicode MS" pitchFamily="34" charset="-128"/>
                <a:cs typeface="Arial Unicode MS" pitchFamily="34" charset="-128"/>
              </a:rPr>
              <a:t>FGM/C is the term most commonly used by women's rights and health advocates to emphasize the damage caused by the procedure.“ The term </a:t>
            </a:r>
            <a:r>
              <a:rPr lang="en-US" altLang="en-US" smtClean="0">
                <a:solidFill>
                  <a:srgbClr val="000000"/>
                </a:solidFill>
                <a:latin typeface="Book Antiqua" pitchFamily="18" charset="0"/>
                <a:cs typeface="Times New Roman" pitchFamily="18" charset="0"/>
              </a:rPr>
              <a:t>may cause offence to those who practice or have experienced it. With in the cultures that practice FGM/C it is performed with the good of the child in mind. However, according to Inter-African committee on traditional practices the term FGM/C is not judgemental. It is instead a medical term that reflects what is done to the genitalia of girls and women. It is a cultural reality. Mutilation is the removal of healthy tissue. The fact that that the term makes some people uneasy is no justification for its abandonment.</a:t>
            </a:r>
          </a:p>
          <a:p>
            <a:pPr eaLnBrk="1" hangingPunct="1"/>
            <a:r>
              <a:rPr lang="en-US" altLang="en-US" b="1" smtClean="0">
                <a:solidFill>
                  <a:srgbClr val="000000"/>
                </a:solidFill>
                <a:latin typeface="Book Antiqua" pitchFamily="18" charset="0"/>
                <a:cs typeface="Times New Roman" pitchFamily="18" charset="0"/>
              </a:rPr>
              <a:t>Female genital cutting</a:t>
            </a:r>
            <a:r>
              <a:rPr lang="en-US" altLang="en-US" smtClean="0">
                <a:solidFill>
                  <a:srgbClr val="000000"/>
                </a:solidFill>
                <a:latin typeface="Book Antiqua" pitchFamily="18" charset="0"/>
                <a:cs typeface="Times New Roman" pitchFamily="18" charset="0"/>
              </a:rPr>
              <a:t> is the preferred terminology for it describes the procedure without offending the practicing community.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570B06D5-6D5C-4C38-AC08-DD94A1A88ED6}" type="slidenum">
              <a:rPr lang="en-US" altLang="en-US"/>
              <a:pPr/>
              <a:t>214</a:t>
            </a:fld>
            <a:endParaRPr lang="en-US" altLang="en-US"/>
          </a:p>
        </p:txBody>
      </p:sp>
      <p:sp>
        <p:nvSpPr>
          <p:cNvPr id="27750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5D1D3A30-A446-4E4C-A0E6-D13DAF88220D}" type="slidenum">
              <a:rPr lang="en-US" altLang="en-US">
                <a:latin typeface="Times New Roman" pitchFamily="18" charset="0"/>
              </a:rPr>
              <a:pPr algn="r" eaLnBrk="1" hangingPunct="1"/>
              <a:t>214</a:t>
            </a:fld>
            <a:endParaRPr lang="en-US" altLang="en-US">
              <a:latin typeface="Times New Roman" pitchFamily="18" charset="0"/>
            </a:endParaRPr>
          </a:p>
        </p:txBody>
      </p:sp>
      <p:sp>
        <p:nvSpPr>
          <p:cNvPr id="277508" name="Rectangle 2"/>
          <p:cNvSpPr>
            <a:spLocks noGrp="1" noRot="1" noChangeAspect="1" noChangeArrowheads="1" noTextEdit="1"/>
          </p:cNvSpPr>
          <p:nvPr>
            <p:ph type="sldImg"/>
          </p:nvPr>
        </p:nvSpPr>
        <p:spPr>
          <a:ln/>
        </p:spPr>
      </p:sp>
      <p:sp>
        <p:nvSpPr>
          <p:cNvPr id="2775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Read the quotation on page 22 and relate it to the slide. </a:t>
            </a:r>
            <a:r>
              <a:rPr lang="en-GB" altLang="en-US" smtClean="0">
                <a:latin typeface="Book Antiqua" pitchFamily="18" charset="0"/>
                <a:cs typeface="Times New Roman" pitchFamily="18" charset="0"/>
              </a:rPr>
              <a:t>FGM/C should be resisted because it violates the rights of girls and women to their natural sexuality and bodily integrity.</a:t>
            </a:r>
            <a:endParaRPr lang="en-US" altLang="en-US" smtClean="0">
              <a:latin typeface="Book Antiqua" pitchFamily="18" charset="0"/>
              <a:cs typeface="Times New Roman" pitchFamily="18" charset="0"/>
            </a:endParaRPr>
          </a:p>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47A8B8C8-51FC-4FA5-8AFF-748744BD55D9}" type="slidenum">
              <a:rPr lang="en-US" altLang="en-US"/>
              <a:pPr/>
              <a:t>215</a:t>
            </a:fld>
            <a:endParaRPr lang="en-US" altLang="en-US"/>
          </a:p>
        </p:txBody>
      </p:sp>
      <p:sp>
        <p:nvSpPr>
          <p:cNvPr id="279555" name="Slide Image Placeholder 1"/>
          <p:cNvSpPr>
            <a:spLocks noGrp="1" noRot="1" noChangeAspect="1" noChangeArrowheads="1" noTextEdit="1"/>
          </p:cNvSpPr>
          <p:nvPr>
            <p:ph type="sldImg"/>
          </p:nvPr>
        </p:nvSpPr>
        <p:spPr>
          <a:ln/>
        </p:spPr>
      </p:sp>
      <p:sp>
        <p:nvSpPr>
          <p:cNvPr id="2795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Book Antiqua" pitchFamily="18" charset="0"/>
                <a:cs typeface="Times New Roman" pitchFamily="18" charset="0"/>
              </a:rPr>
              <a:t>FGM/C is also: </a:t>
            </a:r>
          </a:p>
          <a:p>
            <a:pPr eaLnBrk="1" hangingPunct="1">
              <a:buFont typeface="Wingdings" pitchFamily="2" charset="2"/>
              <a:buChar char="§"/>
            </a:pPr>
            <a:r>
              <a:rPr lang="en-GB" altLang="en-US" smtClean="0">
                <a:latin typeface="Book Antiqua" pitchFamily="18" charset="0"/>
                <a:cs typeface="Times New Roman" pitchFamily="18" charset="0"/>
              </a:rPr>
              <a:t>Associated with gender inequalities</a:t>
            </a:r>
          </a:p>
          <a:p>
            <a:pPr eaLnBrk="1" hangingPunct="1">
              <a:buFont typeface="Wingdings" pitchFamily="2" charset="2"/>
              <a:buChar char="§"/>
            </a:pPr>
            <a:r>
              <a:rPr lang="en-GB" altLang="en-US" smtClean="0">
                <a:latin typeface="Book Antiqua" pitchFamily="18" charset="0"/>
                <a:cs typeface="Times New Roman" pitchFamily="18" charset="0"/>
              </a:rPr>
              <a:t>A form of discrimination against girls and women</a:t>
            </a:r>
          </a:p>
          <a:p>
            <a:pPr eaLnBrk="1" hangingPunct="1">
              <a:buFont typeface="Wingdings" pitchFamily="2" charset="2"/>
              <a:buChar char="§"/>
            </a:pPr>
            <a:r>
              <a:rPr lang="en-GB" altLang="en-US" smtClean="0">
                <a:latin typeface="Book Antiqua" pitchFamily="18" charset="0"/>
                <a:cs typeface="Times New Roman" pitchFamily="18" charset="0"/>
              </a:rPr>
              <a:t>Torture, cruel, inhuman, or degrading treatment of children and women</a:t>
            </a:r>
          </a:p>
          <a:p>
            <a:pPr eaLnBrk="1" hangingPunct="1">
              <a:buFont typeface="Wingdings" pitchFamily="2" charset="2"/>
              <a:buChar char="§"/>
            </a:pPr>
            <a:r>
              <a:rPr lang="en-GB" altLang="en-US" smtClean="0">
                <a:latin typeface="Book Antiqua" pitchFamily="18" charset="0"/>
                <a:cs typeface="Times New Roman" pitchFamily="18" charset="0"/>
              </a:rPr>
              <a:t>An abuse of the physical, psychological and sexual health of children and women</a:t>
            </a:r>
            <a:endParaRPr lang="en-US" altLang="en-US" smtClean="0"/>
          </a:p>
        </p:txBody>
      </p:sp>
      <p:sp>
        <p:nvSpPr>
          <p:cNvPr id="27955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35813679-091E-42F3-AE66-DAB445420655}" type="slidenum">
              <a:rPr lang="en-US" altLang="en-US">
                <a:latin typeface="Times New Roman" pitchFamily="18" charset="0"/>
              </a:rPr>
              <a:pPr algn="r" eaLnBrk="1" hangingPunct="1"/>
              <a:t>215</a:t>
            </a:fld>
            <a:endParaRPr lang="en-US" altLang="en-US">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DB8D555C-BCD8-4397-A0CA-4AC3957A524C}" type="slidenum">
              <a:rPr lang="en-US" altLang="en-US"/>
              <a:pPr/>
              <a:t>216</a:t>
            </a:fld>
            <a:endParaRPr lang="en-US" altLang="en-US"/>
          </a:p>
        </p:txBody>
      </p:sp>
      <p:sp>
        <p:nvSpPr>
          <p:cNvPr id="28160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2269D960-669D-4B83-A534-9A316F15EB80}" type="slidenum">
              <a:rPr lang="en-US" altLang="en-US">
                <a:latin typeface="Times New Roman" pitchFamily="18" charset="0"/>
              </a:rPr>
              <a:pPr algn="r" eaLnBrk="1" hangingPunct="1"/>
              <a:t>216</a:t>
            </a:fld>
            <a:endParaRPr lang="en-US" altLang="en-US">
              <a:latin typeface="Times New Roman" pitchFamily="18" charset="0"/>
            </a:endParaRPr>
          </a:p>
        </p:txBody>
      </p:sp>
      <p:sp>
        <p:nvSpPr>
          <p:cNvPr id="281604" name="Rectangle 2"/>
          <p:cNvSpPr>
            <a:spLocks noGrp="1" noRot="1" noChangeAspect="1" noChangeArrowheads="1" noTextEdit="1"/>
          </p:cNvSpPr>
          <p:nvPr>
            <p:ph type="sldImg"/>
          </p:nvPr>
        </p:nvSpPr>
        <p:spPr>
          <a:ln/>
        </p:spPr>
      </p:sp>
      <p:sp>
        <p:nvSpPr>
          <p:cNvPr id="141316" name="Rectangle 3">
            <a:extLst>
              <a:ext uri="{FF2B5EF4-FFF2-40B4-BE49-F238E27FC236}">
                <a16:creationId xmlns="" xmlns:a16="http://schemas.microsoft.com/office/drawing/2014/main" id="{42FA079C-6F26-4C42-971F-924BB2FD752F}"/>
              </a:ext>
            </a:extLst>
          </p:cNvPr>
          <p:cNvSpPr>
            <a:spLocks noGrp="1" noChangeArrowheads="1"/>
          </p:cNvSpPr>
          <p:nvPr>
            <p:ph type="body" idx="1"/>
          </p:nvPr>
        </p:nvSpPr>
        <p:spPr>
          <a:ln/>
        </p:spPr>
        <p:txBody>
          <a:bodyPr/>
          <a:lstStyle/>
          <a:p>
            <a:pPr marL="228600" indent="-228600" eaLnBrk="1" hangingPunct="1">
              <a:defRPr/>
            </a:pPr>
            <a:endParaRPr lang="en-GB" b="1" dirty="0">
              <a:solidFill>
                <a:srgbClr val="000000"/>
              </a:solidFill>
              <a:latin typeface="Arial" pitchFamily="34" charset="0"/>
              <a:cs typeface="Arial" pitchFamily="34" charset="0"/>
            </a:endParaRPr>
          </a:p>
          <a:p>
            <a:pPr eaLnBrk="1" hangingPunct="1">
              <a:spcBef>
                <a:spcPts val="0"/>
              </a:spcBef>
              <a:spcAft>
                <a:spcPts val="600"/>
              </a:spcAft>
              <a:defRPr/>
            </a:pPr>
            <a:r>
              <a:rPr lang="en-GB" dirty="0">
                <a:latin typeface="Book Antiqua" pitchFamily="18" charset="0"/>
                <a:cs typeface="Times New Roman" pitchFamily="18" charset="0"/>
              </a:rPr>
              <a:t>International human rights covenants underscore the obligations of Member States of the United Nations to respect and to ensure the protection and promotion of human rights, including the rights to non-discrimination, to integrity of the person and to the highest attainable standard of physical and mental health. In this regard, most governments in countries where female genital mutilation is practiced have ratified several United Nations Conventions and Declarations that make provision for the promotion and protection of the health of girls and women, including the elimination of female genital mutilation as indicated below.</a:t>
            </a:r>
          </a:p>
          <a:p>
            <a:pPr eaLnBrk="1" hangingPunct="1">
              <a:spcBef>
                <a:spcPts val="0"/>
              </a:spcBef>
              <a:spcAft>
                <a:spcPts val="600"/>
              </a:spcAft>
              <a:defRPr/>
            </a:pPr>
            <a:r>
              <a:rPr lang="en-GB" dirty="0">
                <a:latin typeface="Book Antiqua" pitchFamily="18" charset="0"/>
                <a:cs typeface="Times New Roman" pitchFamily="18" charset="0"/>
              </a:rPr>
              <a:t>1948 The </a:t>
            </a:r>
            <a:r>
              <a:rPr lang="en-GB" b="1" dirty="0">
                <a:latin typeface="Book Antiqua" pitchFamily="18" charset="0"/>
                <a:cs typeface="Times New Roman" pitchFamily="18" charset="0"/>
              </a:rPr>
              <a:t>Universal Declaration of Human Rights </a:t>
            </a:r>
            <a:r>
              <a:rPr lang="en-GB" dirty="0">
                <a:latin typeface="Book Antiqua" pitchFamily="18" charset="0"/>
                <a:cs typeface="Times New Roman" pitchFamily="18" charset="0"/>
              </a:rPr>
              <a:t>proclaims the right of all human beings to live in conditions that enable them to enjoy good health and health care and the entitlement in motherhood and childhood to special care and attention.</a:t>
            </a:r>
          </a:p>
          <a:p>
            <a:pPr eaLnBrk="1" hangingPunct="1">
              <a:spcBef>
                <a:spcPts val="0"/>
              </a:spcBef>
              <a:spcAft>
                <a:spcPts val="600"/>
              </a:spcAft>
              <a:defRPr/>
            </a:pPr>
            <a:r>
              <a:rPr lang="en-GB" dirty="0">
                <a:latin typeface="Book Antiqua" pitchFamily="18" charset="0"/>
                <a:cs typeface="Times New Roman" pitchFamily="18" charset="0"/>
              </a:rPr>
              <a:t> 1966 The </a:t>
            </a:r>
            <a:r>
              <a:rPr lang="en-GB" b="1" dirty="0">
                <a:latin typeface="Book Antiqua" pitchFamily="18" charset="0"/>
                <a:cs typeface="Times New Roman" pitchFamily="18" charset="0"/>
              </a:rPr>
              <a:t>International Covenant on Civil and Political Rights </a:t>
            </a:r>
            <a:r>
              <a:rPr lang="en-GB" dirty="0">
                <a:latin typeface="Book Antiqua" pitchFamily="18" charset="0"/>
                <a:cs typeface="Times New Roman" pitchFamily="18" charset="0"/>
              </a:rPr>
              <a:t>and the </a:t>
            </a:r>
            <a:r>
              <a:rPr lang="en-GB" b="1" dirty="0">
                <a:latin typeface="Book Antiqua" pitchFamily="18" charset="0"/>
                <a:cs typeface="Times New Roman" pitchFamily="18" charset="0"/>
              </a:rPr>
              <a:t>International Covenant on Economic, Social and Cultural Rights </a:t>
            </a:r>
            <a:r>
              <a:rPr lang="en-GB" dirty="0">
                <a:latin typeface="Book Antiqua" pitchFamily="18" charset="0"/>
                <a:cs typeface="Times New Roman" pitchFamily="18" charset="0"/>
              </a:rPr>
              <a:t>condemned discrimination on the  grounds of sex</a:t>
            </a:r>
            <a:r>
              <a:rPr lang="en-GB" b="1" dirty="0">
                <a:latin typeface="Book Antiqua" pitchFamily="18" charset="0"/>
                <a:cs typeface="Times New Roman" pitchFamily="18" charset="0"/>
              </a:rPr>
              <a:t> </a:t>
            </a:r>
            <a:r>
              <a:rPr lang="en-GB" dirty="0">
                <a:latin typeface="Book Antiqua" pitchFamily="18" charset="0"/>
                <a:cs typeface="Times New Roman" pitchFamily="18" charset="0"/>
              </a:rPr>
              <a:t>and recognized the universal right to the highest attainable standard of physical and mental</a:t>
            </a:r>
            <a:r>
              <a:rPr lang="en-GB" b="1" dirty="0">
                <a:latin typeface="Book Antiqua" pitchFamily="18" charset="0"/>
                <a:cs typeface="Times New Roman" pitchFamily="18" charset="0"/>
              </a:rPr>
              <a:t> </a:t>
            </a:r>
            <a:r>
              <a:rPr lang="en-GB" dirty="0">
                <a:latin typeface="Book Antiqua" pitchFamily="18" charset="0"/>
                <a:cs typeface="Times New Roman" pitchFamily="18" charset="0"/>
              </a:rPr>
              <a:t>health.</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59FA1A85-CC11-4352-AF27-93D00A8129F6}" type="slidenum">
              <a:rPr lang="en-US" altLang="en-US"/>
              <a:pPr/>
              <a:t>217</a:t>
            </a:fld>
            <a:endParaRPr lang="en-US" altLang="en-US"/>
          </a:p>
        </p:txBody>
      </p:sp>
      <p:sp>
        <p:nvSpPr>
          <p:cNvPr id="28365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01762B25-008C-4679-A090-6442FFFDB5B5}" type="slidenum">
              <a:rPr lang="en-US" altLang="en-US">
                <a:latin typeface="Times New Roman" pitchFamily="18" charset="0"/>
              </a:rPr>
              <a:pPr algn="r" eaLnBrk="1" hangingPunct="1"/>
              <a:t>217</a:t>
            </a:fld>
            <a:endParaRPr lang="en-US" altLang="en-US">
              <a:latin typeface="Times New Roman" pitchFamily="18" charset="0"/>
            </a:endParaRPr>
          </a:p>
        </p:txBody>
      </p:sp>
      <p:sp>
        <p:nvSpPr>
          <p:cNvPr id="283652" name="Rectangle 2"/>
          <p:cNvSpPr>
            <a:spLocks noGrp="1" noRot="1" noChangeAspect="1" noChangeArrowheads="1" noTextEdit="1"/>
          </p:cNvSpPr>
          <p:nvPr>
            <p:ph type="sldImg"/>
          </p:nvPr>
        </p:nvSpPr>
        <p:spPr>
          <a:ln/>
        </p:spPr>
      </p:sp>
      <p:sp>
        <p:nvSpPr>
          <p:cNvPr id="142340" name="Rectangle 3">
            <a:extLst>
              <a:ext uri="{FF2B5EF4-FFF2-40B4-BE49-F238E27FC236}">
                <a16:creationId xmlns="" xmlns:a16="http://schemas.microsoft.com/office/drawing/2014/main" id="{561CDDAA-534B-44F5-883C-AB52D8A9EEE5}"/>
              </a:ext>
            </a:extLst>
          </p:cNvPr>
          <p:cNvSpPr>
            <a:spLocks noGrp="1" noChangeArrowheads="1"/>
          </p:cNvSpPr>
          <p:nvPr>
            <p:ph type="body" idx="1"/>
          </p:nvPr>
        </p:nvSpPr>
        <p:spPr>
          <a:ln/>
        </p:spPr>
        <p:txBody>
          <a:bodyPr/>
          <a:lstStyle/>
          <a:p>
            <a:pPr eaLnBrk="1" hangingPunct="1">
              <a:spcBef>
                <a:spcPts val="0"/>
              </a:spcBef>
              <a:spcAft>
                <a:spcPts val="600"/>
              </a:spcAft>
              <a:defRPr/>
            </a:pPr>
            <a:r>
              <a:rPr lang="en-GB" dirty="0">
                <a:latin typeface="Book Antiqua" pitchFamily="18" charset="0"/>
                <a:cs typeface="Times New Roman" pitchFamily="18" charset="0"/>
              </a:rPr>
              <a:t>1990 The </a:t>
            </a:r>
            <a:r>
              <a:rPr lang="en-GB" b="1" dirty="0">
                <a:latin typeface="Book Antiqua" pitchFamily="18" charset="0"/>
                <a:cs typeface="Times New Roman" pitchFamily="18" charset="0"/>
              </a:rPr>
              <a:t>Convention on the Rights of the Child </a:t>
            </a:r>
            <a:r>
              <a:rPr lang="en-GB" dirty="0">
                <a:latin typeface="Book Antiqua" pitchFamily="18" charset="0"/>
                <a:cs typeface="Times New Roman" pitchFamily="18" charset="0"/>
              </a:rPr>
              <a:t>protects the right to equality irrespective of sex (Article 2), to freedom from all forms of mental and physical violence and maltreatment (Article</a:t>
            </a:r>
          </a:p>
          <a:p>
            <a:pPr eaLnBrk="1" hangingPunct="1">
              <a:spcBef>
                <a:spcPts val="0"/>
              </a:spcBef>
              <a:spcAft>
                <a:spcPts val="600"/>
              </a:spcAft>
              <a:defRPr/>
            </a:pPr>
            <a:r>
              <a:rPr lang="en-GB" dirty="0">
                <a:latin typeface="Book Antiqua" pitchFamily="18" charset="0"/>
                <a:cs typeface="Times New Roman" pitchFamily="18" charset="0"/>
              </a:rPr>
              <a:t>19.1), to the highest attainable standard of health (Article 24.1), and to freedom from torture or cruel, inhuman or degrading treatment (Article 37a). Article 14.3 of the Convention explicitly requires States to take all effective and appropriate measures to abolish traditional practices prejudicial to the health of children.</a:t>
            </a:r>
          </a:p>
          <a:p>
            <a:pPr marL="228600" indent="-228600" eaLnBrk="1" hangingPunct="1">
              <a:spcBef>
                <a:spcPts val="0"/>
              </a:spcBef>
              <a:spcAft>
                <a:spcPts val="600"/>
              </a:spcAft>
              <a:defRPr/>
            </a:pPr>
            <a:r>
              <a:rPr lang="en-GB" dirty="0">
                <a:latin typeface="Book Antiqua" pitchFamily="18" charset="0"/>
                <a:cs typeface="Times New Roman" pitchFamily="18" charset="0"/>
              </a:rPr>
              <a:t> 1993 The </a:t>
            </a:r>
            <a:r>
              <a:rPr lang="en-GB" b="1" dirty="0">
                <a:latin typeface="Book Antiqua" pitchFamily="18" charset="0"/>
                <a:cs typeface="Times New Roman" pitchFamily="18" charset="0"/>
              </a:rPr>
              <a:t>Declaration on Violence against Women </a:t>
            </a:r>
            <a:r>
              <a:rPr lang="en-GB" dirty="0">
                <a:latin typeface="Book Antiqua" pitchFamily="18" charset="0"/>
                <a:cs typeface="Times New Roman" pitchFamily="18" charset="0"/>
              </a:rPr>
              <a:t>expressly states:</a:t>
            </a:r>
          </a:p>
          <a:p>
            <a:pPr marL="228600" indent="-228600" eaLnBrk="1" hangingPunct="1">
              <a:spcBef>
                <a:spcPts val="0"/>
              </a:spcBef>
              <a:spcAft>
                <a:spcPts val="600"/>
              </a:spcAft>
              <a:defRPr/>
            </a:pPr>
            <a:r>
              <a:rPr lang="en-GB" dirty="0">
                <a:latin typeface="Book Antiqua" pitchFamily="18" charset="0"/>
                <a:cs typeface="Times New Roman" pitchFamily="18" charset="0"/>
              </a:rPr>
              <a:t>• “Violence against women shall be understood to encompass, but not be limited to, the following:</a:t>
            </a:r>
          </a:p>
          <a:p>
            <a:pPr eaLnBrk="1" hangingPunct="1">
              <a:spcBef>
                <a:spcPts val="0"/>
              </a:spcBef>
              <a:spcAft>
                <a:spcPts val="600"/>
              </a:spcAft>
              <a:defRPr/>
            </a:pPr>
            <a:r>
              <a:rPr lang="en-GB" dirty="0">
                <a:latin typeface="Book Antiqua" pitchFamily="18" charset="0"/>
                <a:cs typeface="Times New Roman" pitchFamily="18" charset="0"/>
              </a:rPr>
              <a:t>Physical and sexual and psychological violence occurring in the family, including ... dowry-related violence ... female genital mutilation and other traditional practices harmful to women” (Article 2).</a:t>
            </a:r>
          </a:p>
          <a:p>
            <a:pPr eaLnBrk="1" hangingPunct="1">
              <a:spcBef>
                <a:spcPts val="0"/>
              </a:spcBef>
              <a:spcAft>
                <a:spcPts val="600"/>
              </a:spcAft>
              <a:defRPr/>
            </a:pPr>
            <a:r>
              <a:rPr lang="en-GB" dirty="0">
                <a:latin typeface="Book Antiqua" pitchFamily="18" charset="0"/>
                <a:cs typeface="Times New Roman" pitchFamily="18" charset="0"/>
              </a:rPr>
              <a:t> In order to make these agreements meaningful, mechanisms must be developed to implement them at grassroots level and concerted efforts must be made to protect the</a:t>
            </a:r>
            <a:r>
              <a:rPr lang="en-GB" dirty="0">
                <a:solidFill>
                  <a:srgbClr val="000000"/>
                </a:solidFill>
                <a:latin typeface="Book Antiqua" pitchFamily="18" charset="0"/>
                <a:cs typeface="Times New Roman" pitchFamily="18" charset="0"/>
              </a:rPr>
              <a:t> rights of girls and women.</a:t>
            </a:r>
            <a:endParaRPr lang="en-GB" dirty="0">
              <a:latin typeface="Book Antiqua" pitchFamily="18" charset="0"/>
              <a:cs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BA5A8077-8338-4F4B-B0FB-9C7B07BE7308}" type="slidenum">
              <a:rPr lang="en-US" altLang="en-US"/>
              <a:pPr/>
              <a:t>218</a:t>
            </a:fld>
            <a:endParaRPr lang="en-US" altLang="en-US"/>
          </a:p>
        </p:txBody>
      </p:sp>
      <p:sp>
        <p:nvSpPr>
          <p:cNvPr id="285699" name="Slide Image Placeholder 1"/>
          <p:cNvSpPr>
            <a:spLocks noGrp="1" noRot="1" noChangeAspect="1" noChangeArrowheads="1" noTextEdit="1"/>
          </p:cNvSpPr>
          <p:nvPr>
            <p:ph type="sldImg"/>
          </p:nvPr>
        </p:nvSpPr>
        <p:spPr>
          <a:ln/>
        </p:spPr>
      </p:sp>
      <p:sp>
        <p:nvSpPr>
          <p:cNvPr id="285700"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8570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5F9F2BF7-C3B1-48D5-92A7-9526286CE00D}" type="slidenum">
              <a:rPr lang="en-US" altLang="en-US">
                <a:latin typeface="Times New Roman" pitchFamily="18" charset="0"/>
              </a:rPr>
              <a:pPr algn="r" eaLnBrk="1" hangingPunct="1"/>
              <a:t>218</a:t>
            </a:fld>
            <a:endParaRPr lang="en-US" altLang="en-US">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ADD4DE41-106B-4240-94ED-6FD30CAE74A8}" type="slidenum">
              <a:rPr lang="en-US" altLang="en-US"/>
              <a:pPr/>
              <a:t>219</a:t>
            </a:fld>
            <a:endParaRPr lang="en-US" altLang="en-US"/>
          </a:p>
        </p:txBody>
      </p:sp>
      <p:sp>
        <p:nvSpPr>
          <p:cNvPr id="287747" name="Slide Image Placeholder 1"/>
          <p:cNvSpPr>
            <a:spLocks noGrp="1" noRot="1" noChangeAspect="1" noChangeArrowheads="1" noTextEdit="1"/>
          </p:cNvSpPr>
          <p:nvPr>
            <p:ph type="sldImg"/>
          </p:nvPr>
        </p:nvSpPr>
        <p:spPr>
          <a:ln/>
        </p:spPr>
      </p:sp>
      <p:sp>
        <p:nvSpPr>
          <p:cNvPr id="287748"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28774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993E9643-1035-4AD7-BF1D-94D3ECCC622E}" type="slidenum">
              <a:rPr lang="en-US" altLang="en-US">
                <a:latin typeface="Times New Roman" pitchFamily="18" charset="0"/>
              </a:rPr>
              <a:pPr algn="r" eaLnBrk="1" hangingPunct="1"/>
              <a:t>219</a:t>
            </a:fld>
            <a:endParaRPr lang="en-US" altLang="en-US">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28246F23-578A-434D-BE2A-31FADC1FC6E7}" type="slidenum">
              <a:rPr lang="en-US" altLang="en-US"/>
              <a:pPr/>
              <a:t>220</a:t>
            </a:fld>
            <a:endParaRPr lang="en-US" altLang="en-US"/>
          </a:p>
        </p:txBody>
      </p:sp>
      <p:sp>
        <p:nvSpPr>
          <p:cNvPr id="28979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BD40AE39-5EF1-4B79-8324-53E062FC9D7E}" type="slidenum">
              <a:rPr lang="en-US" altLang="en-US">
                <a:latin typeface="Times New Roman" pitchFamily="18" charset="0"/>
              </a:rPr>
              <a:pPr algn="r" eaLnBrk="1" hangingPunct="1"/>
              <a:t>220</a:t>
            </a:fld>
            <a:endParaRPr lang="en-US" altLang="en-US">
              <a:latin typeface="Times New Roman" pitchFamily="18" charset="0"/>
            </a:endParaRPr>
          </a:p>
        </p:txBody>
      </p:sp>
      <p:sp>
        <p:nvSpPr>
          <p:cNvPr id="289796" name="Rectangle 2"/>
          <p:cNvSpPr>
            <a:spLocks noGrp="1" noRot="1" noChangeAspect="1" noChangeArrowheads="1" noTextEdit="1"/>
          </p:cNvSpPr>
          <p:nvPr>
            <p:ph type="sldImg"/>
          </p:nvPr>
        </p:nvSpPr>
        <p:spPr>
          <a:ln/>
        </p:spPr>
      </p:sp>
      <p:sp>
        <p:nvSpPr>
          <p:cNvPr id="2897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ea typeface="Arial Unicode MS" pitchFamily="34" charset="-128"/>
                <a:cs typeface="Arial Unicode MS" pitchFamily="34" charset="-128"/>
              </a:rPr>
              <a:t>In 1995, the 4th World Conference on Women, held in Beijing, considered FGM/C as a health hazard and a form of violence perpetrated against women.</a:t>
            </a:r>
            <a:endParaRPr lang="en-US" altLang="en-US" smtClean="0">
              <a:latin typeface="Book Antiqua"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C37FBDC2-6DBF-4BDE-97F5-F3478C2C629D}" type="slidenum">
              <a:rPr lang="en-US" altLang="en-US"/>
              <a:pPr/>
              <a:t>167</a:t>
            </a:fld>
            <a:endParaRPr lang="en-US" altLang="en-US"/>
          </a:p>
        </p:txBody>
      </p:sp>
      <p:sp>
        <p:nvSpPr>
          <p:cNvPr id="18432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1C8D9E08-CF02-47B0-9880-576519DD2335}" type="slidenum">
              <a:rPr lang="en-US" altLang="en-US">
                <a:latin typeface="Times New Roman" pitchFamily="18" charset="0"/>
              </a:rPr>
              <a:pPr algn="r" eaLnBrk="1" hangingPunct="1"/>
              <a:t>167</a:t>
            </a:fld>
            <a:endParaRPr lang="en-US" altLang="en-US">
              <a:latin typeface="Times New Roman" pitchFamily="18" charset="0"/>
            </a:endParaRPr>
          </a:p>
        </p:txBody>
      </p:sp>
      <p:sp>
        <p:nvSpPr>
          <p:cNvPr id="184324" name="Rectangle 2"/>
          <p:cNvSpPr>
            <a:spLocks noGrp="1" noRot="1" noChangeAspect="1" noChangeArrowheads="1" noTextEdit="1"/>
          </p:cNvSpPr>
          <p:nvPr>
            <p:ph type="sldImg"/>
          </p:nvPr>
        </p:nvSpPr>
        <p:spPr>
          <a:ln/>
        </p:spPr>
      </p:sp>
      <p:sp>
        <p:nvSpPr>
          <p:cNvPr id="18432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Type III with a long scar line and a narrow orifice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CEA8A533-B645-4740-8F39-723BC9A7E1F5}" type="slidenum">
              <a:rPr lang="en-US" altLang="en-US"/>
              <a:pPr/>
              <a:t>170</a:t>
            </a:fld>
            <a:endParaRPr lang="en-US" altLang="en-US"/>
          </a:p>
        </p:txBody>
      </p:sp>
      <p:sp>
        <p:nvSpPr>
          <p:cNvPr id="18841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6752B941-CAC9-4CB9-B7F4-B8C6AAFE7608}" type="slidenum">
              <a:rPr lang="en-US" altLang="en-US">
                <a:latin typeface="Times New Roman" pitchFamily="18" charset="0"/>
              </a:rPr>
              <a:pPr algn="r" eaLnBrk="1" hangingPunct="1"/>
              <a:t>170</a:t>
            </a:fld>
            <a:endParaRPr lang="en-US" altLang="en-US">
              <a:latin typeface="Times New Roman" pitchFamily="18" charset="0"/>
            </a:endParaRPr>
          </a:p>
        </p:txBody>
      </p:sp>
      <p:sp>
        <p:nvSpPr>
          <p:cNvPr id="188420" name="Rectangle 2"/>
          <p:cNvSpPr>
            <a:spLocks noGrp="1" noRot="1" noChangeAspect="1" noChangeArrowheads="1" noTextEdit="1"/>
          </p:cNvSpPr>
          <p:nvPr>
            <p:ph type="sldImg"/>
          </p:nvPr>
        </p:nvSpPr>
        <p:spPr>
          <a:ln/>
        </p:spPr>
      </p:sp>
      <p:sp>
        <p:nvSpPr>
          <p:cNvPr id="18842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Piercing of the labias and the clitoris-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44F8CF05-A269-4DDC-AB98-DE0D6C460EF9}" type="slidenum">
              <a:rPr lang="en-US" altLang="en-US"/>
              <a:pPr/>
              <a:t>171</a:t>
            </a:fld>
            <a:endParaRPr lang="en-US" altLang="en-US"/>
          </a:p>
        </p:txBody>
      </p:sp>
      <p:sp>
        <p:nvSpPr>
          <p:cNvPr id="19046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BFE3BC55-62CF-4ED9-B31A-5B7851E0704E}" type="slidenum">
              <a:rPr lang="en-US" altLang="en-US">
                <a:latin typeface="Times New Roman" pitchFamily="18" charset="0"/>
              </a:rPr>
              <a:pPr algn="r" eaLnBrk="1" hangingPunct="1"/>
              <a:t>171</a:t>
            </a:fld>
            <a:endParaRPr lang="en-US" altLang="en-US">
              <a:latin typeface="Times New Roman" pitchFamily="18" charset="0"/>
            </a:endParaRPr>
          </a:p>
        </p:txBody>
      </p:sp>
      <p:sp>
        <p:nvSpPr>
          <p:cNvPr id="190468" name="Rectangle 2"/>
          <p:cNvSpPr>
            <a:spLocks noGrp="1" noRot="1" noChangeAspect="1" noChangeArrowheads="1" noTextEdit="1"/>
          </p:cNvSpPr>
          <p:nvPr>
            <p:ph type="sldImg"/>
          </p:nvPr>
        </p:nvSpPr>
        <p:spPr>
          <a:ln/>
        </p:spPr>
      </p:sp>
      <p:sp>
        <p:nvSpPr>
          <p:cNvPr id="1904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The labia minora are pulled. This is practiced in Uganda and its neighbours and it is associated with increased sexual pleasure for the husband.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A012B294-A8EE-43E5-8ACD-73ABD8C3F554}" type="slidenum">
              <a:rPr lang="en-US" altLang="en-US"/>
              <a:pPr/>
              <a:t>172</a:t>
            </a:fld>
            <a:endParaRPr lang="en-US" altLang="en-US"/>
          </a:p>
        </p:txBody>
      </p:sp>
      <p:sp>
        <p:nvSpPr>
          <p:cNvPr id="19251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fld id="{F062F8AD-0A3B-41A5-998E-BFF6968F4443}" type="slidenum">
              <a:rPr lang="en-US" altLang="en-US">
                <a:latin typeface="Times New Roman" pitchFamily="18" charset="0"/>
              </a:rPr>
              <a:pPr algn="r" eaLnBrk="1" hangingPunct="1"/>
              <a:t>172</a:t>
            </a:fld>
            <a:endParaRPr lang="en-US" altLang="en-US">
              <a:latin typeface="Times New Roman" pitchFamily="18" charset="0"/>
            </a:endParaRPr>
          </a:p>
        </p:txBody>
      </p:sp>
      <p:sp>
        <p:nvSpPr>
          <p:cNvPr id="192516" name="Rectangle 2"/>
          <p:cNvSpPr>
            <a:spLocks noGrp="1" noRot="1" noChangeAspect="1" noChangeArrowheads="1" noTextEdit="1"/>
          </p:cNvSpPr>
          <p:nvPr>
            <p:ph type="sldImg"/>
          </p:nvPr>
        </p:nvSpPr>
        <p:spPr>
          <a:ln/>
        </p:spPr>
      </p:sp>
      <p:sp>
        <p:nvSpPr>
          <p:cNvPr id="1925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ook Antiqua" pitchFamily="18" charset="0"/>
              </a:rPr>
              <a:t>Ask whether any of them have heard of girls or women who have died as a complication of FGM/C and if there is one let them narrate their story to the class. Ask how many girls do we want to die before we consider this as a serious problem- let them discuss and give their opinion.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069" t="4107" r="25972" b="18563"/>
          <a:stretch/>
        </p:blipFill>
        <p:spPr>
          <a:xfrm>
            <a:off x="5082989" y="220128"/>
            <a:ext cx="2026023" cy="2357718"/>
          </a:xfrm>
          <a:prstGeom prst="rect">
            <a:avLst/>
          </a:prstGeom>
        </p:spPr>
      </p:pic>
      <p:sp>
        <p:nvSpPr>
          <p:cNvPr id="2" name="Title 1"/>
          <p:cNvSpPr>
            <a:spLocks noGrp="1"/>
          </p:cNvSpPr>
          <p:nvPr>
            <p:ph type="ctrTitle" hasCustomPrompt="1"/>
          </p:nvPr>
        </p:nvSpPr>
        <p:spPr>
          <a:xfrm>
            <a:off x="365312" y="3093249"/>
            <a:ext cx="11461376" cy="1173947"/>
          </a:xfrm>
        </p:spPr>
        <p:txBody>
          <a:bodyPr anchor="b">
            <a:normAutofit/>
          </a:bodyPr>
          <a:lstStyle>
            <a:lvl1pPr algn="ctr">
              <a:defRPr sz="4400" b="1" baseline="0">
                <a:latin typeface="Times New Roman" panose="02020603050405020304" pitchFamily="18" charset="0"/>
                <a:cs typeface="Times New Roman" panose="02020603050405020304" pitchFamily="18" charset="0"/>
              </a:defRPr>
            </a:lvl1pPr>
          </a:lstStyle>
          <a:p>
            <a:r>
              <a:rPr lang="en-US" dirty="0" smtClean="0"/>
              <a:t>Event Tittle:....................................</a:t>
            </a:r>
            <a:endParaRPr lang="en-US" dirty="0"/>
          </a:p>
        </p:txBody>
      </p:sp>
      <p:sp>
        <p:nvSpPr>
          <p:cNvPr id="3" name="Subtitle 2"/>
          <p:cNvSpPr>
            <a:spLocks noGrp="1"/>
          </p:cNvSpPr>
          <p:nvPr>
            <p:ph type="subTitle" idx="1" hasCustomPrompt="1"/>
          </p:nvPr>
        </p:nvSpPr>
        <p:spPr>
          <a:xfrm>
            <a:off x="809065" y="4527601"/>
            <a:ext cx="10573871" cy="950023"/>
          </a:xfrm>
        </p:spPr>
        <p:txBody>
          <a:bodyPr/>
          <a:lstStyle>
            <a:lvl1pPr marL="0" indent="0" algn="ctr">
              <a:buNone/>
              <a:defRPr sz="2400" b="1" baseline="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Date:............................</a:t>
            </a:r>
            <a:endParaRPr lang="en-US" dirty="0"/>
          </a:p>
        </p:txBody>
      </p:sp>
      <p:sp>
        <p:nvSpPr>
          <p:cNvPr id="4" name="Date Placeholder 3"/>
          <p:cNvSpPr>
            <a:spLocks noGrp="1"/>
          </p:cNvSpPr>
          <p:nvPr>
            <p:ph type="dt" sz="half" idx="10"/>
          </p:nvPr>
        </p:nvSpPr>
        <p:spPr/>
        <p:txBody>
          <a:bodyPr/>
          <a:lstStyle/>
          <a:p>
            <a:fld id="{61A03ED8-158B-4186-A037-E378B2EF1E08}"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030" t="82874" r="11012" b="8785"/>
          <a:stretch/>
        </p:blipFill>
        <p:spPr>
          <a:xfrm>
            <a:off x="2918799" y="2608307"/>
            <a:ext cx="6354403" cy="484942"/>
          </a:xfrm>
          <a:prstGeom prst="rect">
            <a:avLst/>
          </a:prstGeom>
        </p:spPr>
      </p:pic>
    </p:spTree>
    <p:extLst>
      <p:ext uri="{BB962C8B-B14F-4D97-AF65-F5344CB8AC3E}">
        <p14:creationId xmlns:p14="http://schemas.microsoft.com/office/powerpoint/2010/main" val="896505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03ED8-158B-4186-A037-E378B2EF1E08}"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221373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03ED8-158B-4186-A037-E378B2EF1E08}"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213419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5035"/>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0"/>
            <a:ext cx="10972800" cy="4525566"/>
          </a:xfrm>
        </p:spPr>
        <p:txBody>
          <a:bodyPr/>
          <a:lstStyle/>
          <a:p>
            <a:pPr lvl="0"/>
            <a:endParaRPr lang="en-US" noProof="0"/>
          </a:p>
        </p:txBody>
      </p:sp>
      <p:sp>
        <p:nvSpPr>
          <p:cNvPr id="4" name="Rectangle 4">
            <a:extLst>
              <a:ext uri="{FF2B5EF4-FFF2-40B4-BE49-F238E27FC236}">
                <a16:creationId xmlns="" xmlns:a16="http://schemas.microsoft.com/office/drawing/2014/main" id="{2640AADF-9961-494F-A563-05874666152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95739375-A0D1-4419-A843-18307B7B40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623A7A1C-9D95-46EC-A537-966DE45B43E2}"/>
              </a:ext>
            </a:extLst>
          </p:cNvPr>
          <p:cNvSpPr>
            <a:spLocks noGrp="1" noChangeArrowheads="1"/>
          </p:cNvSpPr>
          <p:nvPr>
            <p:ph type="sldNum" sz="quarter" idx="12"/>
          </p:nvPr>
        </p:nvSpPr>
        <p:spPr/>
        <p:txBody>
          <a:bodyPr/>
          <a:lstStyle>
            <a:lvl1pPr>
              <a:defRPr/>
            </a:lvl1pPr>
          </a:lstStyle>
          <a:p>
            <a:fld id="{0ECC23FB-729C-4D73-9481-063608FB27AC}" type="slidenum">
              <a:rPr lang="en-US" altLang="en-US"/>
              <a:pPr/>
              <a:t>‹#›</a:t>
            </a:fld>
            <a:endParaRPr lang="en-US" altLang="en-US"/>
          </a:p>
        </p:txBody>
      </p:sp>
    </p:spTree>
    <p:extLst>
      <p:ext uri="{BB962C8B-B14F-4D97-AF65-F5344CB8AC3E}">
        <p14:creationId xmlns:p14="http://schemas.microsoft.com/office/powerpoint/2010/main" val="4256259664"/>
      </p:ext>
    </p:extLst>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03ED8-158B-4186-A037-E378B2EF1E08}"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114315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A03ED8-158B-4186-A037-E378B2EF1E08}" type="datetimeFigureOut">
              <a:rPr lang="en-US" smtClean="0"/>
              <a:t>8/3/2020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272440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A03ED8-158B-4186-A037-E378B2EF1E08}"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222498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A03ED8-158B-4186-A037-E378B2EF1E08}" type="datetimeFigureOut">
              <a:rPr lang="en-US" smtClean="0"/>
              <a:t>8/3/2020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198849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A03ED8-158B-4186-A037-E378B2EF1E08}" type="datetimeFigureOut">
              <a:rPr lang="en-US" smtClean="0"/>
              <a:t>8/3/2020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41776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03ED8-158B-4186-A037-E378B2EF1E08}" type="datetimeFigureOut">
              <a:rPr lang="en-US" smtClean="0"/>
              <a:t>8/3/2020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303112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A03ED8-158B-4186-A037-E378B2EF1E08}"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347347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A03ED8-158B-4186-A037-E378B2EF1E08}" type="datetimeFigureOut">
              <a:rPr lang="en-US" smtClean="0"/>
              <a:t>8/3/2020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17CE-3FC7-4894-B4FC-F9EB51F2E0DE}" type="slidenum">
              <a:rPr lang="en-US" smtClean="0"/>
              <a:t>‹#›</a:t>
            </a:fld>
            <a:endParaRPr lang="en-US"/>
          </a:p>
        </p:txBody>
      </p:sp>
    </p:spTree>
    <p:extLst>
      <p:ext uri="{BB962C8B-B14F-4D97-AF65-F5344CB8AC3E}">
        <p14:creationId xmlns:p14="http://schemas.microsoft.com/office/powerpoint/2010/main" val="154243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104"/>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14176" y="6244799"/>
            <a:ext cx="576974" cy="57282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03ED8-158B-4186-A037-E378B2EF1E08}" type="datetimeFigureOut">
              <a:rPr lang="en-US" smtClean="0"/>
              <a:t>8/3/2020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77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D17CE-3FC7-4894-B4FC-F9EB51F2E0DE}" type="slidenum">
              <a:rPr lang="en-US" smtClean="0"/>
              <a:t>‹#›</a:t>
            </a:fld>
            <a:endParaRPr lang="en-US"/>
          </a:p>
        </p:txBody>
      </p:sp>
      <p:sp>
        <p:nvSpPr>
          <p:cNvPr id="8" name="Title Placeholder 1"/>
          <p:cNvSpPr txBox="1">
            <a:spLocks/>
          </p:cNvSpPr>
          <p:nvPr userDrawn="1"/>
        </p:nvSpPr>
        <p:spPr>
          <a:xfrm>
            <a:off x="1196788" y="6033995"/>
            <a:ext cx="8789894" cy="5073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Times New Roman" panose="02020603050405020304" pitchFamily="18" charset="0"/>
                <a:cs typeface="Times New Roman" panose="02020603050405020304" pitchFamily="18" charset="0"/>
              </a:rPr>
              <a:t>KENYA MEDICAL TRAINING COLLEGE</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10" name="Title 1"/>
          <p:cNvSpPr txBox="1">
            <a:spLocks/>
          </p:cNvSpPr>
          <p:nvPr userDrawn="1"/>
        </p:nvSpPr>
        <p:spPr>
          <a:xfrm>
            <a:off x="8639982" y="6506046"/>
            <a:ext cx="2243667" cy="32649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i="1" dirty="0" smtClean="0">
                <a:latin typeface="Times New Roman" panose="02020603050405020304" pitchFamily="18" charset="0"/>
                <a:cs typeface="Times New Roman" panose="02020603050405020304" pitchFamily="18" charset="0"/>
              </a:rPr>
              <a:t>ISO 9001:2015 Certified by</a:t>
            </a:r>
            <a:endParaRPr lang="en-US" sz="1600" i="1" dirty="0">
              <a:latin typeface="Times New Roman" panose="02020603050405020304" pitchFamily="18" charset="0"/>
              <a:cs typeface="Times New Roman" panose="02020603050405020304" pitchFamily="18" charset="0"/>
            </a:endParaRPr>
          </a:p>
        </p:txBody>
      </p:sp>
      <p:sp>
        <p:nvSpPr>
          <p:cNvPr id="11" name="Title Placeholder 1"/>
          <p:cNvSpPr txBox="1">
            <a:spLocks/>
          </p:cNvSpPr>
          <p:nvPr userDrawn="1"/>
        </p:nvSpPr>
        <p:spPr>
          <a:xfrm>
            <a:off x="4038600" y="6408732"/>
            <a:ext cx="2768599" cy="51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i="1" dirty="0" smtClean="0"/>
              <a:t>Training for Better Health</a:t>
            </a:r>
            <a:r>
              <a:rPr lang="en-US" sz="1800" i="1" baseline="0" dirty="0" smtClean="0"/>
              <a:t> </a:t>
            </a:r>
            <a:endParaRPr lang="en-US" sz="1800" i="1" dirty="0"/>
          </a:p>
        </p:txBody>
      </p:sp>
      <p:pic>
        <p:nvPicPr>
          <p:cNvPr id="12" name="Picture 11"/>
          <p:cNvPicPr>
            <a:picLocks noChangeAspect="1"/>
          </p:cNvPicPr>
          <p:nvPr userDrawn="1"/>
        </p:nvPicPr>
        <p:blipFill rotWithShape="1">
          <a:blip r:embed="rId16" cstate="print">
            <a:extLst>
              <a:ext uri="{28A0092B-C50C-407E-A947-70E740481C1C}">
                <a14:useLocalDpi xmlns:a14="http://schemas.microsoft.com/office/drawing/2010/main" val="0"/>
              </a:ext>
            </a:extLst>
          </a:blip>
          <a:srcRect l="24360" r="23578" b="15789"/>
          <a:stretch/>
        </p:blipFill>
        <p:spPr>
          <a:xfrm>
            <a:off x="79667" y="5700777"/>
            <a:ext cx="930551" cy="1063487"/>
          </a:xfrm>
          <a:prstGeom prst="rect">
            <a:avLst/>
          </a:prstGeom>
        </p:spPr>
      </p:pic>
    </p:spTree>
    <p:extLst>
      <p:ext uri="{BB962C8B-B14F-4D97-AF65-F5344CB8AC3E}">
        <p14:creationId xmlns:p14="http://schemas.microsoft.com/office/powerpoint/2010/main" val="1443115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subTitle" idx="1"/>
          </p:nvPr>
        </p:nvSpPr>
        <p:spPr>
          <a:xfrm>
            <a:off x="1727200" y="3733800"/>
            <a:ext cx="8534400" cy="2590800"/>
          </a:xfrm>
        </p:spPr>
        <p:txBody>
          <a:bodyPr/>
          <a:lstStyle/>
          <a:p>
            <a:pPr eaLnBrk="1" hangingPunct="1">
              <a:lnSpc>
                <a:spcPct val="80000"/>
              </a:lnSpc>
            </a:pPr>
            <a:endParaRPr lang="en-GB" altLang="en-US" sz="3600" b="1" smtClean="0"/>
          </a:p>
          <a:p>
            <a:pPr eaLnBrk="1" hangingPunct="1">
              <a:lnSpc>
                <a:spcPct val="80000"/>
              </a:lnSpc>
            </a:pPr>
            <a:r>
              <a:rPr lang="en-GB" altLang="en-US" sz="3600" b="1" smtClean="0"/>
              <a:t>LOISE</a:t>
            </a:r>
          </a:p>
          <a:p>
            <a:pPr eaLnBrk="1" hangingPunct="1">
              <a:lnSpc>
                <a:spcPct val="80000"/>
              </a:lnSpc>
            </a:pPr>
            <a:r>
              <a:rPr lang="en-GB" altLang="en-US" sz="3600" b="1" smtClean="0"/>
              <a:t>LECTURER</a:t>
            </a:r>
          </a:p>
          <a:p>
            <a:pPr eaLnBrk="1" hangingPunct="1">
              <a:lnSpc>
                <a:spcPct val="80000"/>
              </a:lnSpc>
            </a:pPr>
            <a:r>
              <a:rPr lang="en-GB" altLang="en-US" sz="3600" b="1" smtClean="0"/>
              <a:t>KMTC-MAKINDU CAMPUS</a:t>
            </a:r>
          </a:p>
        </p:txBody>
      </p:sp>
      <p:sp>
        <p:nvSpPr>
          <p:cNvPr id="3074" name="Rectangle 2">
            <a:extLst>
              <a:ext uri="{FF2B5EF4-FFF2-40B4-BE49-F238E27FC236}">
                <a16:creationId xmlns="" xmlns:a16="http://schemas.microsoft.com/office/drawing/2014/main" id="{9E95F542-B385-4FF8-A824-E81EBB9B0E24}"/>
              </a:ext>
            </a:extLst>
          </p:cNvPr>
          <p:cNvSpPr>
            <a:spLocks noGrp="1" noChangeArrowheads="1"/>
          </p:cNvSpPr>
          <p:nvPr>
            <p:ph type="ctrTitle"/>
          </p:nvPr>
        </p:nvSpPr>
        <p:spPr>
          <a:xfrm>
            <a:off x="609600" y="1506539"/>
            <a:ext cx="10972800" cy="1470025"/>
          </a:xfrm>
        </p:spPr>
        <p:txBody>
          <a:bodyPr>
            <a:normAutofit fontScale="90000"/>
          </a:bodyPr>
          <a:lstStyle/>
          <a:p>
            <a:pPr eaLnBrk="1" fontAlgn="auto" hangingPunct="1">
              <a:spcAft>
                <a:spcPts val="0"/>
              </a:spcAft>
              <a:defRPr/>
            </a:pPr>
            <a:r>
              <a:rPr lang="en-GB" sz="6600"/>
              <a:t>Gender </a:t>
            </a:r>
            <a:r>
              <a:rPr lang="en-GB"/>
              <a:t/>
            </a:r>
            <a:br>
              <a:rPr lang="en-GB"/>
            </a:br>
            <a:r>
              <a:rPr/>
              <a:t>.</a:t>
            </a:r>
          </a:p>
        </p:txBody>
      </p:sp>
    </p:spTree>
    <p:extLst>
      <p:ext uri="{BB962C8B-B14F-4D97-AF65-F5344CB8AC3E}">
        <p14:creationId xmlns:p14="http://schemas.microsoft.com/office/powerpoint/2010/main" val="3100897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GENDER INEQUALITY</a:t>
            </a:r>
          </a:p>
        </p:txBody>
      </p:sp>
      <p:sp>
        <p:nvSpPr>
          <p:cNvPr id="17411" name="Content Placeholder 2"/>
          <p:cNvSpPr>
            <a:spLocks noGrp="1"/>
          </p:cNvSpPr>
          <p:nvPr>
            <p:ph sz="quarter" idx="1"/>
          </p:nvPr>
        </p:nvSpPr>
        <p:spPr/>
        <p:txBody>
          <a:bodyPr/>
          <a:lstStyle/>
          <a:p>
            <a:pPr eaLnBrk="1" hangingPunct="1"/>
            <a:r>
              <a:rPr lang="en-US" altLang="en-US" smtClean="0">
                <a:cs typeface="Times New Roman" pitchFamily="18" charset="0"/>
              </a:rPr>
              <a:t>This is the imbalanced treatment of individuals based on their gender which arises from differences in socially constructed gender roles. </a:t>
            </a:r>
          </a:p>
          <a:p>
            <a:pPr eaLnBrk="1" hangingPunct="1"/>
            <a:r>
              <a:rPr lang="en-US" altLang="en-US" smtClean="0">
                <a:cs typeface="Times New Roman" pitchFamily="18" charset="0"/>
              </a:rPr>
              <a:t>The gender systems are often dichotomous and hierarchial.</a:t>
            </a:r>
          </a:p>
          <a:p>
            <a:pPr eaLnBrk="1" hangingPunct="1"/>
            <a:r>
              <a:rPr lang="en-US" altLang="en-US" smtClean="0">
                <a:cs typeface="Times New Roman" pitchFamily="18" charset="0"/>
              </a:rPr>
              <a:t>Gender binary systems may reflect the inequalities that manifest in numerous dimensions of daily lives.  </a:t>
            </a:r>
          </a:p>
          <a:p>
            <a:pPr eaLnBrk="1" hangingPunct="1"/>
            <a:r>
              <a:rPr lang="en-US" altLang="en-US" smtClean="0">
                <a:cs typeface="Times New Roman" pitchFamily="18" charset="0"/>
              </a:rPr>
              <a:t>Gender binary describes the system in which a society splits its members of male and female sexes into gender roles, gender identities and attributes.</a:t>
            </a:r>
            <a:endParaRPr lang="en-US" altLang="en-US" smtClean="0">
              <a:ea typeface="Calibri" pitchFamily="34" charset="0"/>
              <a:cs typeface="Times New Roman" pitchFamily="18" charset="0"/>
            </a:endParaRPr>
          </a:p>
          <a:p>
            <a:pPr eaLnBrk="1" hangingPunct="1"/>
            <a:endParaRPr lang="en-US" altLang="en-US" smtClean="0"/>
          </a:p>
        </p:txBody>
      </p:sp>
    </p:spTree>
    <p:extLst>
      <p:ext uri="{BB962C8B-B14F-4D97-AF65-F5344CB8AC3E}">
        <p14:creationId xmlns:p14="http://schemas.microsoft.com/office/powerpoint/2010/main" val="12470534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sz="3800" smtClean="0"/>
              <a:t>Characteristics of culture cont..</a:t>
            </a:r>
          </a:p>
        </p:txBody>
      </p:sp>
      <p:sp>
        <p:nvSpPr>
          <p:cNvPr id="111619" name="Content Placeholder 2"/>
          <p:cNvSpPr>
            <a:spLocks noGrp="1"/>
          </p:cNvSpPr>
          <p:nvPr>
            <p:ph idx="1"/>
          </p:nvPr>
        </p:nvSpPr>
        <p:spPr/>
        <p:txBody>
          <a:bodyPr/>
          <a:lstStyle/>
          <a:p>
            <a:pPr marL="514350" indent="-514350">
              <a:buFont typeface="Franklin Gothic Book" pitchFamily="34" charset="0"/>
              <a:buAutoNum type="arabicPeriod" startAt="4"/>
            </a:pPr>
            <a:r>
              <a:rPr lang="en-US" altLang="en-US" b="1" smtClean="0"/>
              <a:t>Culture is adaptive</a:t>
            </a:r>
            <a:r>
              <a:rPr lang="en-US" altLang="en-US" smtClean="0"/>
              <a:t>. People use culture to adjust flexibly and quickly to changes in the world around them. For instance a person can adjust his diet when he changes an area of residence.</a:t>
            </a:r>
          </a:p>
          <a:p>
            <a:pPr marL="514350" indent="-514350">
              <a:buFont typeface="Tahoma" pitchFamily="34" charset="0"/>
              <a:buAutoNum type="arabicPeriod" startAt="4"/>
            </a:pPr>
            <a:r>
              <a:rPr lang="en-US" altLang="en-US" b="1" smtClean="0"/>
              <a:t>Culture is unique to each society</a:t>
            </a:r>
            <a:r>
              <a:rPr lang="en-US" altLang="en-US" smtClean="0"/>
              <a:t>: Culture varies from one community to another</a:t>
            </a:r>
          </a:p>
        </p:txBody>
      </p:sp>
    </p:spTree>
    <p:extLst>
      <p:ext uri="{BB962C8B-B14F-4D97-AF65-F5344CB8AC3E}">
        <p14:creationId xmlns:p14="http://schemas.microsoft.com/office/powerpoint/2010/main" val="205907205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GB" altLang="en-US" smtClean="0"/>
              <a:t>Culture in relation to gender issues </a:t>
            </a:r>
            <a:endParaRPr lang="en-US" altLang="en-US" smtClean="0"/>
          </a:p>
        </p:txBody>
      </p:sp>
      <p:sp>
        <p:nvSpPr>
          <p:cNvPr id="112643" name="Content Placeholder 2"/>
          <p:cNvSpPr>
            <a:spLocks noGrp="1"/>
          </p:cNvSpPr>
          <p:nvPr>
            <p:ph sz="quarter" idx="1"/>
          </p:nvPr>
        </p:nvSpPr>
        <p:spPr/>
        <p:txBody>
          <a:bodyPr/>
          <a:lstStyle/>
          <a:p>
            <a:r>
              <a:rPr lang="en-US" altLang="en-US" smtClean="0"/>
              <a:t>Gender is largely affected by the following aspects of culture :-</a:t>
            </a:r>
          </a:p>
          <a:p>
            <a:pPr lvl="2">
              <a:buFont typeface="Wingdings" pitchFamily="2" charset="2"/>
              <a:buChar char="ü"/>
            </a:pPr>
            <a:r>
              <a:rPr lang="en-US" altLang="en-US" sz="2200" smtClean="0"/>
              <a:t>Norms </a:t>
            </a:r>
          </a:p>
          <a:p>
            <a:pPr lvl="2">
              <a:buFont typeface="Wingdings" pitchFamily="2" charset="2"/>
              <a:buChar char="ü"/>
            </a:pPr>
            <a:r>
              <a:rPr lang="en-US" altLang="en-US" sz="2200" smtClean="0"/>
              <a:t>Beliefs </a:t>
            </a:r>
          </a:p>
          <a:p>
            <a:pPr lvl="2">
              <a:buFont typeface="Wingdings" pitchFamily="2" charset="2"/>
              <a:buChar char="ü"/>
            </a:pPr>
            <a:r>
              <a:rPr lang="en-US" altLang="en-US" sz="2200" smtClean="0"/>
              <a:t>Values </a:t>
            </a:r>
          </a:p>
          <a:p>
            <a:pPr lvl="2">
              <a:buFont typeface="Wingdings" pitchFamily="2" charset="2"/>
              <a:buChar char="ü"/>
            </a:pPr>
            <a:r>
              <a:rPr lang="en-US" altLang="en-US" sz="2200" smtClean="0"/>
              <a:t>Attitudes </a:t>
            </a:r>
          </a:p>
          <a:p>
            <a:pPr lvl="2">
              <a:buFont typeface="Wingdings" pitchFamily="2" charset="2"/>
              <a:buChar char="ü"/>
            </a:pPr>
            <a:r>
              <a:rPr lang="en-US" altLang="en-US" sz="2200" smtClean="0"/>
              <a:t>Customs</a:t>
            </a:r>
          </a:p>
          <a:p>
            <a:pPr lvl="2">
              <a:buFont typeface="Wingdings" pitchFamily="2" charset="2"/>
              <a:buChar char="ü"/>
            </a:pPr>
            <a:r>
              <a:rPr lang="en-US" altLang="en-US" sz="2200" smtClean="0"/>
              <a:t>Traditions</a:t>
            </a:r>
          </a:p>
          <a:p>
            <a:endParaRPr lang="en-US" altLang="en-US" smtClean="0"/>
          </a:p>
        </p:txBody>
      </p:sp>
    </p:spTree>
    <p:extLst>
      <p:ext uri="{BB962C8B-B14F-4D97-AF65-F5344CB8AC3E}">
        <p14:creationId xmlns:p14="http://schemas.microsoft.com/office/powerpoint/2010/main" val="190488771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685800" y="763588"/>
            <a:ext cx="10820400" cy="912812"/>
          </a:xfrm>
        </p:spPr>
        <p:txBody>
          <a:bodyPr/>
          <a:lstStyle/>
          <a:p>
            <a:pPr eaLnBrk="1" hangingPunct="1"/>
            <a:r>
              <a:rPr lang="en-GB" altLang="en-US" smtClean="0"/>
              <a:t>Culture in relation to gender issues </a:t>
            </a:r>
          </a:p>
        </p:txBody>
      </p:sp>
      <p:sp>
        <p:nvSpPr>
          <p:cNvPr id="113667" name="Content Placeholder 2"/>
          <p:cNvSpPr>
            <a:spLocks noGrp="1"/>
          </p:cNvSpPr>
          <p:nvPr>
            <p:ph idx="1"/>
          </p:nvPr>
        </p:nvSpPr>
        <p:spPr>
          <a:xfrm>
            <a:off x="1219200" y="1905000"/>
            <a:ext cx="10363200" cy="4114800"/>
          </a:xfrm>
        </p:spPr>
        <p:txBody>
          <a:bodyPr/>
          <a:lstStyle/>
          <a:p>
            <a:pPr eaLnBrk="1" hangingPunct="1"/>
            <a:r>
              <a:rPr lang="en-GB" altLang="en-US" smtClean="0"/>
              <a:t>Culture – means intellectual and creative products, including literature, music, drama and painting – also describes the beliefs and practices of another society, particularly where these are seen as closely linked with tradition or religion</a:t>
            </a:r>
          </a:p>
          <a:p>
            <a:pPr eaLnBrk="1" hangingPunct="1"/>
            <a:r>
              <a:rPr lang="en-GB" altLang="en-US" smtClean="0"/>
              <a:t>Gender is shaped by culture</a:t>
            </a:r>
          </a:p>
          <a:p>
            <a:pPr eaLnBrk="1" hangingPunct="1"/>
            <a:r>
              <a:rPr lang="en-GB" altLang="en-US" smtClean="0"/>
              <a:t>Gender issues – is interdisciplinary and cross-national in scope focusing on gender and gender equity</a:t>
            </a:r>
          </a:p>
        </p:txBody>
      </p:sp>
    </p:spTree>
    <p:extLst>
      <p:ext uri="{BB962C8B-B14F-4D97-AF65-F5344CB8AC3E}">
        <p14:creationId xmlns:p14="http://schemas.microsoft.com/office/powerpoint/2010/main" val="10839903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ubtitle 1"/>
          <p:cNvSpPr>
            <a:spLocks noGrp="1"/>
          </p:cNvSpPr>
          <p:nvPr>
            <p:ph type="subTitle" idx="1"/>
          </p:nvPr>
        </p:nvSpPr>
        <p:spPr/>
        <p:txBody>
          <a:bodyPr/>
          <a:lstStyle/>
          <a:p>
            <a:pPr eaLnBrk="1" hangingPunct="1">
              <a:lnSpc>
                <a:spcPct val="80000"/>
              </a:lnSpc>
            </a:pPr>
            <a:r>
              <a:rPr lang="en-GB" altLang="en-US" sz="2800" b="1" smtClean="0"/>
              <a:t>LOISE</a:t>
            </a:r>
          </a:p>
          <a:p>
            <a:pPr eaLnBrk="1" hangingPunct="1">
              <a:lnSpc>
                <a:spcPct val="80000"/>
              </a:lnSpc>
            </a:pPr>
            <a:r>
              <a:rPr lang="en-GB" altLang="en-US" sz="2800" b="1" smtClean="0"/>
              <a:t>LECTURER</a:t>
            </a:r>
          </a:p>
          <a:p>
            <a:pPr eaLnBrk="1" hangingPunct="1">
              <a:lnSpc>
                <a:spcPct val="80000"/>
              </a:lnSpc>
            </a:pPr>
            <a:r>
              <a:rPr lang="en-GB" altLang="en-US" sz="2800" b="1" smtClean="0"/>
              <a:t>KMTC-MAKINDU CAMPUS</a:t>
            </a:r>
          </a:p>
          <a:p>
            <a:endParaRPr lang="en-US" altLang="en-US" smtClean="0"/>
          </a:p>
        </p:txBody>
      </p:sp>
      <p:sp>
        <p:nvSpPr>
          <p:cNvPr id="114691" name="Title 2"/>
          <p:cNvSpPr>
            <a:spLocks noGrp="1"/>
          </p:cNvSpPr>
          <p:nvPr>
            <p:ph type="ctrTitle"/>
          </p:nvPr>
        </p:nvSpPr>
        <p:spPr>
          <a:xfrm>
            <a:off x="609600" y="1506539"/>
            <a:ext cx="10972800" cy="1470025"/>
          </a:xfrm>
        </p:spPr>
        <p:txBody>
          <a:bodyPr/>
          <a:lstStyle/>
          <a:p>
            <a:r>
              <a:rPr altLang="en-US" smtClean="0"/>
              <a:t>GENDER ISSUES AFFECTING HEALTH</a:t>
            </a:r>
          </a:p>
        </p:txBody>
      </p:sp>
    </p:spTree>
    <p:extLst>
      <p:ext uri="{BB962C8B-B14F-4D97-AF65-F5344CB8AC3E}">
        <p14:creationId xmlns:p14="http://schemas.microsoft.com/office/powerpoint/2010/main" val="6193394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p:txBody>
          <a:bodyPr/>
          <a:lstStyle/>
          <a:p>
            <a:pPr eaLnBrk="1" hangingPunct="1"/>
            <a:r>
              <a:rPr lang="en-US" altLang="en-US" smtClean="0"/>
              <a:t>content</a:t>
            </a:r>
          </a:p>
        </p:txBody>
      </p:sp>
      <p:sp>
        <p:nvSpPr>
          <p:cNvPr id="115715" name="Rectangle 3"/>
          <p:cNvSpPr>
            <a:spLocks noGrp="1"/>
          </p:cNvSpPr>
          <p:nvPr>
            <p:ph sz="quarter" idx="1"/>
          </p:nvPr>
        </p:nvSpPr>
        <p:spPr/>
        <p:txBody>
          <a:bodyPr/>
          <a:lstStyle/>
          <a:p>
            <a:pPr eaLnBrk="1" hangingPunct="1">
              <a:buFontTx/>
              <a:buNone/>
            </a:pPr>
            <a:r>
              <a:rPr lang="en-GB" altLang="en-US" b="1" smtClean="0"/>
              <a:t>Gender issues that affect health can be categorised into: -</a:t>
            </a:r>
            <a:endParaRPr lang="en-GB" altLang="en-US" smtClean="0"/>
          </a:p>
          <a:p>
            <a:pPr eaLnBrk="1" hangingPunct="1"/>
            <a:r>
              <a:rPr lang="en-GB" altLang="en-US" smtClean="0"/>
              <a:t>Poverty </a:t>
            </a:r>
          </a:p>
          <a:p>
            <a:pPr eaLnBrk="1" hangingPunct="1"/>
            <a:r>
              <a:rPr lang="en-GB" altLang="en-US" smtClean="0"/>
              <a:t>Marriage practices</a:t>
            </a:r>
          </a:p>
          <a:p>
            <a:pPr eaLnBrk="1" hangingPunct="1"/>
            <a:r>
              <a:rPr lang="en-GB" altLang="en-US" smtClean="0"/>
              <a:t>Traditions, cultural and religious factors</a:t>
            </a:r>
          </a:p>
          <a:p>
            <a:pPr eaLnBrk="1" hangingPunct="1"/>
            <a:r>
              <a:rPr lang="en-GB" altLang="en-US" smtClean="0"/>
              <a:t>Low Social, legal and economic status</a:t>
            </a:r>
          </a:p>
          <a:p>
            <a:pPr eaLnBrk="1" hangingPunct="1"/>
            <a:r>
              <a:rPr lang="en-GB" altLang="en-US" smtClean="0"/>
              <a:t>Succession issues</a:t>
            </a:r>
          </a:p>
          <a:p>
            <a:pPr eaLnBrk="1" hangingPunct="1"/>
            <a:r>
              <a:rPr lang="en-GB" altLang="en-US" smtClean="0"/>
              <a:t>Sexual dimension organized on gender lines</a:t>
            </a:r>
          </a:p>
          <a:p>
            <a:pPr eaLnBrk="1" hangingPunct="1"/>
            <a:r>
              <a:rPr lang="en-GB" altLang="en-US" smtClean="0"/>
              <a:t>Educational level</a:t>
            </a:r>
            <a:endParaRPr lang="en-US" altLang="en-US" smtClean="0"/>
          </a:p>
        </p:txBody>
      </p:sp>
    </p:spTree>
    <p:extLst>
      <p:ext uri="{BB962C8B-B14F-4D97-AF65-F5344CB8AC3E}">
        <p14:creationId xmlns:p14="http://schemas.microsoft.com/office/powerpoint/2010/main" val="63548835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p:txBody>
          <a:bodyPr/>
          <a:lstStyle/>
          <a:p>
            <a:pPr eaLnBrk="1" hangingPunct="1"/>
            <a:r>
              <a:rPr lang="en-US" altLang="en-US" smtClean="0"/>
              <a:t> </a:t>
            </a:r>
            <a:r>
              <a:rPr lang="en-GB" altLang="en-US" b="1" smtClean="0"/>
              <a:t>Poverty </a:t>
            </a:r>
            <a:endParaRPr lang="en-US" altLang="en-US" b="1" smtClean="0"/>
          </a:p>
        </p:txBody>
      </p:sp>
      <p:sp>
        <p:nvSpPr>
          <p:cNvPr id="116739" name="Rectangle 3"/>
          <p:cNvSpPr>
            <a:spLocks noGrp="1"/>
          </p:cNvSpPr>
          <p:nvPr>
            <p:ph sz="quarter" idx="1"/>
          </p:nvPr>
        </p:nvSpPr>
        <p:spPr>
          <a:xfrm>
            <a:off x="609600" y="1600200"/>
            <a:ext cx="11582400" cy="4876800"/>
          </a:xfrm>
        </p:spPr>
        <p:txBody>
          <a:bodyPr/>
          <a:lstStyle/>
          <a:p>
            <a:pPr eaLnBrk="1" hangingPunct="1">
              <a:buFontTx/>
              <a:buNone/>
            </a:pPr>
            <a:r>
              <a:rPr lang="en-GB" altLang="en-US" sz="3600" b="1" smtClean="0"/>
              <a:t> Education attainment</a:t>
            </a:r>
            <a:r>
              <a:rPr lang="en-GB" altLang="en-US" smtClean="0"/>
              <a:t>  </a:t>
            </a:r>
            <a:r>
              <a:rPr lang="en-GB" altLang="en-US" sz="3600" smtClean="0"/>
              <a:t>- Educating girls and women improves their health and that of their children.  High literacy rate among women reduces infant mortality, increases use of health services, help prevent diseases, delays marriage and child bearing, increasing decision making power,etc</a:t>
            </a:r>
            <a:endParaRPr lang="en-US" altLang="en-US" sz="3600" smtClean="0"/>
          </a:p>
        </p:txBody>
      </p:sp>
    </p:spTree>
    <p:extLst>
      <p:ext uri="{BB962C8B-B14F-4D97-AF65-F5344CB8AC3E}">
        <p14:creationId xmlns:p14="http://schemas.microsoft.com/office/powerpoint/2010/main" val="2269378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a:xfrm>
            <a:off x="609600" y="274638"/>
            <a:ext cx="10972800" cy="792162"/>
          </a:xfrm>
        </p:spPr>
        <p:txBody>
          <a:bodyPr/>
          <a:lstStyle/>
          <a:p>
            <a:pPr eaLnBrk="1" hangingPunct="1"/>
            <a:r>
              <a:rPr lang="en-US" altLang="en-US" smtClean="0"/>
              <a:t>Poverty cont..</a:t>
            </a:r>
          </a:p>
        </p:txBody>
      </p:sp>
      <p:sp>
        <p:nvSpPr>
          <p:cNvPr id="117763" name="Rectangle 3"/>
          <p:cNvSpPr>
            <a:spLocks noGrp="1"/>
          </p:cNvSpPr>
          <p:nvPr>
            <p:ph sz="quarter" idx="1"/>
          </p:nvPr>
        </p:nvSpPr>
        <p:spPr>
          <a:xfrm>
            <a:off x="0" y="1600201"/>
            <a:ext cx="11582400" cy="4525963"/>
          </a:xfrm>
        </p:spPr>
        <p:txBody>
          <a:bodyPr/>
          <a:lstStyle/>
          <a:p>
            <a:pPr eaLnBrk="1" hangingPunct="1">
              <a:spcBef>
                <a:spcPct val="0"/>
              </a:spcBef>
              <a:buFontTx/>
              <a:buNone/>
            </a:pPr>
            <a:r>
              <a:rPr lang="en-GB" altLang="en-US" b="1" smtClean="0"/>
              <a:t>Access and control over resources</a:t>
            </a:r>
            <a:r>
              <a:rPr lang="en-GB" altLang="en-US" smtClean="0"/>
              <a:t> –Few women have a say in how to spend money even if they helped earn it.</a:t>
            </a:r>
          </a:p>
          <a:p>
            <a:pPr eaLnBrk="1" hangingPunct="1"/>
            <a:r>
              <a:rPr lang="en-GB" altLang="en-US" smtClean="0"/>
              <a:t>They have little access to other resources e.g. machines, training or credit programmes, equipment which can make their work easier, technical advice &amp; Supplies and information</a:t>
            </a:r>
            <a:r>
              <a:rPr lang="en-US" altLang="en-US" smtClean="0"/>
              <a:t>.</a:t>
            </a:r>
          </a:p>
        </p:txBody>
      </p:sp>
      <p:sp>
        <p:nvSpPr>
          <p:cNvPr id="117764" name="Rectangle 6"/>
          <p:cNvSpPr>
            <a:spLocks noChangeArrowheads="1"/>
          </p:cNvSpPr>
          <p:nvPr/>
        </p:nvSpPr>
        <p:spPr bwMode="auto">
          <a:xfrm>
            <a:off x="0" y="1219200"/>
            <a:ext cx="1107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GB" altLang="en-US" sz="2400"/>
          </a:p>
        </p:txBody>
      </p:sp>
      <p:sp>
        <p:nvSpPr>
          <p:cNvPr id="117765" name="Rectangle 8"/>
          <p:cNvSpPr>
            <a:spLocks noChangeArrowheads="1"/>
          </p:cNvSpPr>
          <p:nvPr/>
        </p:nvSpPr>
        <p:spPr bwMode="auto">
          <a:xfrm>
            <a:off x="1193801" y="5486400"/>
            <a:ext cx="6083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GB" altLang="en-US"/>
          </a:p>
          <a:p>
            <a:pPr eaLnBrk="1" hangingPunct="1"/>
            <a:r>
              <a:rPr lang="en-GB" altLang="en-US"/>
              <a:t>.</a:t>
            </a:r>
            <a:endParaRPr lang="en-US" altLang="en-US"/>
          </a:p>
        </p:txBody>
      </p:sp>
    </p:spTree>
    <p:extLst>
      <p:ext uri="{BB962C8B-B14F-4D97-AF65-F5344CB8AC3E}">
        <p14:creationId xmlns:p14="http://schemas.microsoft.com/office/powerpoint/2010/main" val="292459700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p:txBody>
          <a:bodyPr/>
          <a:lstStyle/>
          <a:p>
            <a:pPr eaLnBrk="1" hangingPunct="1"/>
            <a:r>
              <a:rPr lang="en-US" altLang="en-US" smtClean="0"/>
              <a:t>Poverty cont..</a:t>
            </a:r>
          </a:p>
        </p:txBody>
      </p:sp>
      <p:sp>
        <p:nvSpPr>
          <p:cNvPr id="118787" name="Rectangle 3"/>
          <p:cNvSpPr>
            <a:spLocks noGrp="1"/>
          </p:cNvSpPr>
          <p:nvPr>
            <p:ph sz="quarter" idx="1"/>
          </p:nvPr>
        </p:nvSpPr>
        <p:spPr>
          <a:xfrm>
            <a:off x="609600" y="1295400"/>
            <a:ext cx="11277600" cy="5181600"/>
          </a:xfrm>
        </p:spPr>
        <p:txBody>
          <a:bodyPr/>
          <a:lstStyle/>
          <a:p>
            <a:pPr eaLnBrk="1" hangingPunct="1">
              <a:buFontTx/>
              <a:buNone/>
            </a:pPr>
            <a:r>
              <a:rPr lang="en-GB" altLang="en-US" sz="2800" b="1" smtClean="0"/>
              <a:t>Decision making</a:t>
            </a:r>
            <a:r>
              <a:rPr lang="en-GB" altLang="en-US" sz="2800" smtClean="0"/>
              <a:t> – Women are not consulted when major decisions are made about them by the family or the community</a:t>
            </a:r>
            <a:r>
              <a:rPr lang="en-US" altLang="en-US" sz="2800" smtClean="0"/>
              <a:t>.</a:t>
            </a:r>
          </a:p>
          <a:p>
            <a:pPr eaLnBrk="1" hangingPunct="1">
              <a:buFontTx/>
              <a:buNone/>
            </a:pPr>
            <a:r>
              <a:rPr lang="en-US" altLang="en-US" sz="2800" smtClean="0"/>
              <a:t> </a:t>
            </a:r>
            <a:r>
              <a:rPr lang="en-GB" altLang="en-US" sz="2800" smtClean="0"/>
              <a:t>(FP use, when to deliver, how many children to have,etc) </a:t>
            </a:r>
          </a:p>
          <a:p>
            <a:pPr eaLnBrk="1" hangingPunct="1">
              <a:buFontTx/>
              <a:buNone/>
            </a:pPr>
            <a:r>
              <a:rPr lang="en-GB" altLang="en-US" sz="2800" b="1" smtClean="0"/>
              <a:t>Nutrition and health – </a:t>
            </a:r>
            <a:r>
              <a:rPr lang="en-GB" altLang="en-US" sz="2800" smtClean="0"/>
              <a:t>In many families men and boys eat first and have the biggest share followed by girls and finally the mother. </a:t>
            </a:r>
          </a:p>
          <a:p>
            <a:pPr eaLnBrk="1" hangingPunct="1">
              <a:buFontTx/>
              <a:buNone/>
            </a:pPr>
            <a:r>
              <a:rPr lang="en-GB" altLang="en-US" sz="2800" smtClean="0"/>
              <a:t>   Under nutrition makes the weak, vulnerable to diseases and complications during pregnancy</a:t>
            </a:r>
            <a:r>
              <a:rPr lang="en-US" altLang="en-US" sz="2800" smtClean="0"/>
              <a:t> </a:t>
            </a:r>
            <a:r>
              <a:rPr lang="en-GB" altLang="en-US" sz="2800" smtClean="0"/>
              <a:t> </a:t>
            </a:r>
            <a:endParaRPr lang="en-US" altLang="en-US" sz="2800" smtClean="0"/>
          </a:p>
        </p:txBody>
      </p:sp>
    </p:spTree>
    <p:extLst>
      <p:ext uri="{BB962C8B-B14F-4D97-AF65-F5344CB8AC3E}">
        <p14:creationId xmlns:p14="http://schemas.microsoft.com/office/powerpoint/2010/main" val="30164146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p:txBody>
          <a:bodyPr/>
          <a:lstStyle/>
          <a:p>
            <a:pPr eaLnBrk="1" hangingPunct="1"/>
            <a:r>
              <a:rPr lang="en-US" altLang="en-US" smtClean="0"/>
              <a:t>. </a:t>
            </a:r>
            <a:r>
              <a:rPr lang="en-GB" altLang="en-US" b="1" smtClean="0">
                <a:solidFill>
                  <a:schemeClr val="tx1"/>
                </a:solidFill>
              </a:rPr>
              <a:t>Marriage practices</a:t>
            </a:r>
            <a:endParaRPr lang="en-US" altLang="en-US" b="1" smtClean="0">
              <a:solidFill>
                <a:schemeClr val="tx1"/>
              </a:solidFill>
            </a:endParaRPr>
          </a:p>
        </p:txBody>
      </p:sp>
      <p:sp>
        <p:nvSpPr>
          <p:cNvPr id="119811" name="Rectangle 3"/>
          <p:cNvSpPr>
            <a:spLocks noGrp="1"/>
          </p:cNvSpPr>
          <p:nvPr>
            <p:ph sz="quarter" idx="1"/>
          </p:nvPr>
        </p:nvSpPr>
        <p:spPr>
          <a:xfrm>
            <a:off x="914400" y="2743201"/>
            <a:ext cx="11277600" cy="4525963"/>
          </a:xfrm>
        </p:spPr>
        <p:txBody>
          <a:bodyPr/>
          <a:lstStyle/>
          <a:p>
            <a:pPr eaLnBrk="1" hangingPunct="1">
              <a:buFontTx/>
              <a:buNone/>
            </a:pPr>
            <a:r>
              <a:rPr lang="en-GB" altLang="en-US" b="1" smtClean="0"/>
              <a:t>Early marriage</a:t>
            </a:r>
            <a:endParaRPr lang="en-GB" altLang="en-US" smtClean="0"/>
          </a:p>
          <a:p>
            <a:pPr eaLnBrk="1" hangingPunct="1">
              <a:buFontTx/>
              <a:buNone/>
            </a:pPr>
            <a:r>
              <a:rPr lang="en-GB" altLang="en-US" b="1" smtClean="0"/>
              <a:t>Forced marriages</a:t>
            </a:r>
          </a:p>
          <a:p>
            <a:pPr eaLnBrk="1" hangingPunct="1">
              <a:buFontTx/>
              <a:buNone/>
            </a:pPr>
            <a:r>
              <a:rPr lang="en-GB" altLang="en-US" b="1" smtClean="0"/>
              <a:t>Polygamy</a:t>
            </a:r>
          </a:p>
          <a:p>
            <a:pPr eaLnBrk="1" hangingPunct="1">
              <a:buFontTx/>
              <a:buNone/>
            </a:pPr>
            <a:r>
              <a:rPr lang="en-GB" altLang="en-US" b="1" smtClean="0"/>
              <a:t>Wife inheritance</a:t>
            </a:r>
          </a:p>
          <a:p>
            <a:pPr eaLnBrk="1" hangingPunct="1">
              <a:buFontTx/>
              <a:buNone/>
            </a:pPr>
            <a:r>
              <a:rPr lang="en-GB" altLang="en-US" b="1" smtClean="0"/>
              <a:t>Dowry</a:t>
            </a:r>
            <a:endParaRPr lang="en-US" altLang="en-US" smtClean="0"/>
          </a:p>
        </p:txBody>
      </p:sp>
      <p:sp>
        <p:nvSpPr>
          <p:cNvPr id="119812" name="Rectangle 4"/>
          <p:cNvSpPr>
            <a:spLocks noChangeArrowheads="1"/>
          </p:cNvSpPr>
          <p:nvPr/>
        </p:nvSpPr>
        <p:spPr bwMode="auto">
          <a:xfrm>
            <a:off x="406400" y="3109913"/>
            <a:ext cx="1107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tabLst>
                <a:tab pos="685800" algn="l"/>
              </a:tabLst>
            </a:pPr>
            <a:endParaRPr lang="en-US" altLang="en-US"/>
          </a:p>
          <a:p>
            <a:pPr algn="ctr" eaLnBrk="1" hangingPunct="1">
              <a:tabLst>
                <a:tab pos="685800" algn="l"/>
              </a:tabLst>
            </a:pPr>
            <a:r>
              <a:rPr lang="en-GB" altLang="en-US"/>
              <a:t>.  </a:t>
            </a:r>
          </a:p>
        </p:txBody>
      </p:sp>
    </p:spTree>
    <p:extLst>
      <p:ext uri="{BB962C8B-B14F-4D97-AF65-F5344CB8AC3E}">
        <p14:creationId xmlns:p14="http://schemas.microsoft.com/office/powerpoint/2010/main" val="39643164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 xmlns:a16="http://schemas.microsoft.com/office/drawing/2014/main" id="{AC1635F8-873E-4649-B7F9-BB09082F786F}"/>
              </a:ext>
            </a:extLst>
          </p:cNvPr>
          <p:cNvSpPr>
            <a:spLocks noGrp="1" noChangeArrowheads="1"/>
          </p:cNvSpPr>
          <p:nvPr>
            <p:ph type="title"/>
          </p:nvPr>
        </p:nvSpPr>
        <p:spPr/>
        <p:txBody>
          <a:bodyPr>
            <a:normAutofit fontScale="90000"/>
          </a:bodyPr>
          <a:lstStyle/>
          <a:p>
            <a:pPr eaLnBrk="1" fontAlgn="auto" hangingPunct="1">
              <a:spcAft>
                <a:spcPts val="0"/>
              </a:spcAft>
              <a:defRPr/>
            </a:pPr>
            <a:r>
              <a:rPr lang="en-GB" b="1"/>
              <a:t>Low Social, legal and economic status</a:t>
            </a:r>
            <a:r>
              <a:rPr lang="en-GB"/>
              <a:t> </a:t>
            </a:r>
            <a:endParaRPr lang="en-US"/>
          </a:p>
        </p:txBody>
      </p:sp>
      <p:sp>
        <p:nvSpPr>
          <p:cNvPr id="120835" name="Rectangle 3"/>
          <p:cNvSpPr>
            <a:spLocks noGrp="1"/>
          </p:cNvSpPr>
          <p:nvPr>
            <p:ph sz="quarter" idx="1"/>
          </p:nvPr>
        </p:nvSpPr>
        <p:spPr/>
        <p:txBody>
          <a:bodyPr/>
          <a:lstStyle/>
          <a:p>
            <a:pPr eaLnBrk="1" hangingPunct="1"/>
            <a:r>
              <a:rPr lang="en-GB" altLang="en-US" smtClean="0"/>
              <a:t>The status of women depends on how many children she has.</a:t>
            </a:r>
          </a:p>
          <a:p>
            <a:pPr eaLnBrk="1" hangingPunct="1"/>
            <a:r>
              <a:rPr lang="en-GB" altLang="en-US" smtClean="0"/>
              <a:t> They get children even when pregnancy and childbirth carry serious health risk.  </a:t>
            </a:r>
          </a:p>
          <a:p>
            <a:pPr eaLnBrk="1" hangingPunct="1"/>
            <a:r>
              <a:rPr lang="en-GB" altLang="en-US" smtClean="0"/>
              <a:t>They lack  access to money, training, credit and other resources and freedom to make decision for themselves and their families.</a:t>
            </a:r>
            <a:endParaRPr lang="en-US" altLang="en-US" smtClean="0"/>
          </a:p>
        </p:txBody>
      </p:sp>
    </p:spTree>
    <p:extLst>
      <p:ext uri="{BB962C8B-B14F-4D97-AF65-F5344CB8AC3E}">
        <p14:creationId xmlns:p14="http://schemas.microsoft.com/office/powerpoint/2010/main" val="2497930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GENDER INEQUALITY cont..</a:t>
            </a:r>
          </a:p>
        </p:txBody>
      </p:sp>
      <p:sp>
        <p:nvSpPr>
          <p:cNvPr id="18435" name="Content Placeholder 2"/>
          <p:cNvSpPr>
            <a:spLocks noGrp="1"/>
          </p:cNvSpPr>
          <p:nvPr>
            <p:ph sz="quarter" idx="1"/>
          </p:nvPr>
        </p:nvSpPr>
        <p:spPr/>
        <p:txBody>
          <a:bodyPr/>
          <a:lstStyle/>
          <a:p>
            <a:pPr eaLnBrk="1" hangingPunct="1"/>
            <a:r>
              <a:rPr lang="en-US" altLang="en-US" sz="3200" smtClean="0"/>
              <a:t>Examples of gender inequalities:-</a:t>
            </a:r>
          </a:p>
          <a:p>
            <a:pPr lvl="1" eaLnBrk="1" hangingPunct="1">
              <a:buFont typeface="Wingdings 2" pitchFamily="18" charset="2"/>
              <a:buChar char=""/>
            </a:pPr>
            <a:r>
              <a:rPr lang="en-US" altLang="en-US" sz="3200" smtClean="0"/>
              <a:t>Disproportional Access to education and career sector </a:t>
            </a:r>
          </a:p>
          <a:p>
            <a:pPr lvl="1" eaLnBrk="1" hangingPunct="1">
              <a:buFont typeface="Wingdings 2" pitchFamily="18" charset="2"/>
              <a:buChar char=""/>
            </a:pPr>
            <a:r>
              <a:rPr lang="en-US" altLang="en-US" sz="3200" smtClean="0">
                <a:cs typeface="Times New Roman" pitchFamily="18" charset="0"/>
              </a:rPr>
              <a:t>Income disparities linked to job stratification</a:t>
            </a:r>
          </a:p>
          <a:p>
            <a:pPr lvl="1" eaLnBrk="1" hangingPunct="1">
              <a:buFont typeface="Wingdings 2" pitchFamily="18" charset="2"/>
              <a:buChar char=""/>
            </a:pPr>
            <a:r>
              <a:rPr lang="en-US" altLang="en-US" sz="3200" smtClean="0">
                <a:cs typeface="Times New Roman" pitchFamily="18" charset="0"/>
              </a:rPr>
              <a:t>Gender discrimination in the medical field</a:t>
            </a:r>
            <a:endParaRPr lang="en-US" altLang="en-US" sz="3200" smtClean="0"/>
          </a:p>
        </p:txBody>
      </p:sp>
    </p:spTree>
    <p:extLst>
      <p:ext uri="{BB962C8B-B14F-4D97-AF65-F5344CB8AC3E}">
        <p14:creationId xmlns:p14="http://schemas.microsoft.com/office/powerpoint/2010/main" val="12841031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 xmlns:a16="http://schemas.microsoft.com/office/drawing/2014/main" id="{BA1D31B0-4909-49A2-831F-EE450856F36F}"/>
              </a:ext>
            </a:extLst>
          </p:cNvPr>
          <p:cNvSpPr>
            <a:spLocks noGrp="1" noChangeArrowheads="1"/>
          </p:cNvSpPr>
          <p:nvPr>
            <p:ph type="title"/>
          </p:nvPr>
        </p:nvSpPr>
        <p:spPr/>
        <p:txBody>
          <a:bodyPr>
            <a:normAutofit fontScale="90000"/>
          </a:bodyPr>
          <a:lstStyle/>
          <a:p>
            <a:pPr eaLnBrk="1" fontAlgn="auto" hangingPunct="1">
              <a:spcAft>
                <a:spcPts val="0"/>
              </a:spcAft>
              <a:defRPr/>
            </a:pPr>
            <a:r>
              <a:rPr lang="en-GB" b="1"/>
              <a:t>Sexual dimensions organized on gender lines</a:t>
            </a:r>
            <a:r>
              <a:rPr lang="en-US"/>
              <a:t>.</a:t>
            </a:r>
          </a:p>
        </p:txBody>
      </p:sp>
      <p:sp>
        <p:nvSpPr>
          <p:cNvPr id="121859" name="Rectangle 3"/>
          <p:cNvSpPr>
            <a:spLocks noGrp="1"/>
          </p:cNvSpPr>
          <p:nvPr>
            <p:ph sz="quarter" idx="1"/>
          </p:nvPr>
        </p:nvSpPr>
        <p:spPr/>
        <p:txBody>
          <a:bodyPr/>
          <a:lstStyle/>
          <a:p>
            <a:pPr eaLnBrk="1" hangingPunct="1"/>
            <a:endParaRPr lang="en-GB" altLang="en-US" sz="2800" smtClean="0"/>
          </a:p>
          <a:p>
            <a:pPr eaLnBrk="1" hangingPunct="1"/>
            <a:r>
              <a:rPr lang="en-GB" altLang="en-US" sz="2800" b="1" smtClean="0"/>
              <a:t>Sexual partnership –</a:t>
            </a:r>
            <a:r>
              <a:rPr lang="en-GB" altLang="en-US" sz="2800" smtClean="0"/>
              <a:t> Society assumes men cannot control their libido and thus allows to have as many partners as they want.  Men unlike women are allowed to make a choice of who to marry and when to marry.  Men can be allowed to change their sexual partners frequently and as many times as possible.  This predisposes to infections, e.g., STIs/HIV</a:t>
            </a:r>
            <a:endParaRPr lang="en-US" altLang="en-US" sz="2800" smtClean="0"/>
          </a:p>
        </p:txBody>
      </p:sp>
    </p:spTree>
    <p:extLst>
      <p:ext uri="{BB962C8B-B14F-4D97-AF65-F5344CB8AC3E}">
        <p14:creationId xmlns:p14="http://schemas.microsoft.com/office/powerpoint/2010/main" val="29521990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4A120F52-4C7E-4E0E-B38F-653F5476330E}"/>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t>. </a:t>
            </a:r>
            <a:r>
              <a:rPr lang="en-GB" b="1"/>
              <a:t>Sexual dimensions organized on gender lines</a:t>
            </a:r>
            <a:r>
              <a:rPr lang="en-US"/>
              <a:t>.</a:t>
            </a:r>
          </a:p>
        </p:txBody>
      </p:sp>
      <p:sp>
        <p:nvSpPr>
          <p:cNvPr id="122883" name="Rectangle 3"/>
          <p:cNvSpPr>
            <a:spLocks noGrp="1"/>
          </p:cNvSpPr>
          <p:nvPr>
            <p:ph sz="quarter" idx="1"/>
          </p:nvPr>
        </p:nvSpPr>
        <p:spPr>
          <a:xfrm>
            <a:off x="609600" y="1600201"/>
            <a:ext cx="11582400" cy="4525963"/>
          </a:xfrm>
        </p:spPr>
        <p:txBody>
          <a:bodyPr/>
          <a:lstStyle/>
          <a:p>
            <a:pPr eaLnBrk="1" hangingPunct="1">
              <a:buFontTx/>
              <a:buNone/>
            </a:pPr>
            <a:r>
              <a:rPr lang="en-GB" altLang="en-US" sz="2800" b="1" smtClean="0"/>
              <a:t>Sexual art -</a:t>
            </a:r>
            <a:r>
              <a:rPr lang="en-GB" altLang="en-US" sz="2800" smtClean="0"/>
              <a:t> Women are expected to be in full control of their sexuality all the time, not to initiate sex and not to express sexual enjoyment.  </a:t>
            </a:r>
          </a:p>
          <a:p>
            <a:pPr eaLnBrk="1" hangingPunct="1"/>
            <a:r>
              <a:rPr lang="en-GB" altLang="en-US" sz="2800" smtClean="0"/>
              <a:t>Sex is centered on pleasure and satisfaction of men and this predisposes women to harmful practices e.g., FGC, use of herbs to satisfy men, etc.  Incase of infertility among either of the partner women are always blamed.  </a:t>
            </a:r>
          </a:p>
        </p:txBody>
      </p:sp>
    </p:spTree>
    <p:extLst>
      <p:ext uri="{BB962C8B-B14F-4D97-AF65-F5344CB8AC3E}">
        <p14:creationId xmlns:p14="http://schemas.microsoft.com/office/powerpoint/2010/main" val="99215858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AB4F1439-B0A7-4486-903E-810E66104807}"/>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t>. </a:t>
            </a:r>
            <a:r>
              <a:rPr lang="en-GB" b="1"/>
              <a:t>Sexual dimensions organized on gender lines</a:t>
            </a:r>
            <a:r>
              <a:rPr lang="en-US"/>
              <a:t>.</a:t>
            </a:r>
          </a:p>
        </p:txBody>
      </p:sp>
      <p:sp>
        <p:nvSpPr>
          <p:cNvPr id="123907" name="Rectangle 3"/>
          <p:cNvSpPr>
            <a:spLocks noGrp="1"/>
          </p:cNvSpPr>
          <p:nvPr>
            <p:ph sz="quarter" idx="1"/>
          </p:nvPr>
        </p:nvSpPr>
        <p:spPr/>
        <p:txBody>
          <a:bodyPr/>
          <a:lstStyle/>
          <a:p>
            <a:pPr eaLnBrk="1" hangingPunct="1">
              <a:buFontTx/>
              <a:buNone/>
            </a:pPr>
            <a:r>
              <a:rPr lang="en-US" altLang="en-US" b="1" smtClean="0"/>
              <a:t> </a:t>
            </a:r>
            <a:r>
              <a:rPr lang="en-GB" altLang="en-US" b="1" smtClean="0"/>
              <a:t>Sexual meanings</a:t>
            </a:r>
            <a:r>
              <a:rPr lang="en-GB" altLang="en-US" smtClean="0"/>
              <a:t> – This is a process by which sexual thoughts behaviours and conditions e.g. virginity are interpreted and ascribed cultural meanings.  Perception of pleasure shows the nature of the body, what is considered erotic and when to talk about sexuality and with who.  Men are supposed to demonstrate virility at all times. </a:t>
            </a:r>
            <a:endParaRPr lang="en-US" altLang="en-US" smtClean="0"/>
          </a:p>
          <a:p>
            <a:pPr eaLnBrk="1" hangingPunct="1"/>
            <a:endParaRPr lang="en-US" altLang="en-US" smtClean="0"/>
          </a:p>
        </p:txBody>
      </p:sp>
    </p:spTree>
    <p:extLst>
      <p:ext uri="{BB962C8B-B14F-4D97-AF65-F5344CB8AC3E}">
        <p14:creationId xmlns:p14="http://schemas.microsoft.com/office/powerpoint/2010/main" val="26875904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 xmlns:a16="http://schemas.microsoft.com/office/drawing/2014/main" id="{447BE0FE-8BEC-4A6C-9FC5-12A256F8C547}"/>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t> </a:t>
            </a:r>
            <a:r>
              <a:rPr lang="en-GB" b="1"/>
              <a:t>Sexual dimensions organized on gender lines</a:t>
            </a:r>
            <a:r>
              <a:rPr lang="en-US"/>
              <a:t>.</a:t>
            </a:r>
          </a:p>
        </p:txBody>
      </p:sp>
      <p:sp>
        <p:nvSpPr>
          <p:cNvPr id="124931" name="Rectangle 3"/>
          <p:cNvSpPr>
            <a:spLocks noGrp="1"/>
          </p:cNvSpPr>
          <p:nvPr>
            <p:ph sz="quarter" idx="1"/>
          </p:nvPr>
        </p:nvSpPr>
        <p:spPr/>
        <p:txBody>
          <a:bodyPr/>
          <a:lstStyle/>
          <a:p>
            <a:pPr eaLnBrk="1" hangingPunct="1">
              <a:lnSpc>
                <a:spcPct val="90000"/>
              </a:lnSpc>
            </a:pPr>
            <a:r>
              <a:rPr lang="en-GB" altLang="en-US" b="1" smtClean="0"/>
              <a:t>Sexual drives and enjoyment</a:t>
            </a:r>
            <a:r>
              <a:rPr lang="en-GB" altLang="en-US" smtClean="0"/>
              <a:t> – it includes men and women knowledge of the body’s sexual and reproductive capacities and the ability to obtain physical and emotional pleasure form fantasy, sexual encounters or self stimulation.</a:t>
            </a:r>
          </a:p>
          <a:p>
            <a:pPr eaLnBrk="1" hangingPunct="1">
              <a:lnSpc>
                <a:spcPct val="90000"/>
              </a:lnSpc>
            </a:pPr>
            <a:r>
              <a:rPr lang="en-GB" altLang="en-US" smtClean="0"/>
              <a:t>  It involves formation of sexual identities, social conditioned sex drives and perception of pleasure.</a:t>
            </a:r>
            <a:r>
              <a:rPr lang="en-US" altLang="en-US" smtClean="0"/>
              <a:t>.</a:t>
            </a:r>
          </a:p>
        </p:txBody>
      </p:sp>
    </p:spTree>
    <p:extLst>
      <p:ext uri="{BB962C8B-B14F-4D97-AF65-F5344CB8AC3E}">
        <p14:creationId xmlns:p14="http://schemas.microsoft.com/office/powerpoint/2010/main" val="358280358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en-US" smtClean="0"/>
              <a:t>Sexual dimensions cont..</a:t>
            </a:r>
          </a:p>
        </p:txBody>
      </p:sp>
      <p:sp>
        <p:nvSpPr>
          <p:cNvPr id="3" name="Content Placeholder 2">
            <a:extLst>
              <a:ext uri="{FF2B5EF4-FFF2-40B4-BE49-F238E27FC236}">
                <a16:creationId xmlns="" xmlns:a16="http://schemas.microsoft.com/office/drawing/2014/main" id="{54E85DD7-7017-4904-83A2-59FAF6364263}"/>
              </a:ext>
            </a:extLst>
          </p:cNvPr>
          <p:cNvSpPr>
            <a:spLocks noGrp="1"/>
          </p:cNvSpPr>
          <p:nvPr>
            <p:ph sz="quarter" idx="1"/>
          </p:nvPr>
        </p:nvSpPr>
        <p:spPr/>
        <p:txBody>
          <a:bodyPr/>
          <a:lstStyle/>
          <a:p>
            <a:pPr>
              <a:defRPr/>
            </a:pPr>
            <a:r>
              <a:rPr lang="en-US" dirty="0"/>
              <a:t>There are five(5) major dimensions of human sexuality, namely:-</a:t>
            </a:r>
          </a:p>
          <a:p>
            <a:pPr marL="514350" indent="-514350">
              <a:buFont typeface="+mj-lt"/>
              <a:buAutoNum type="arabicPeriod"/>
              <a:defRPr/>
            </a:pPr>
            <a:r>
              <a:rPr lang="en-US" dirty="0"/>
              <a:t>Physical dimension</a:t>
            </a:r>
          </a:p>
          <a:p>
            <a:pPr marL="514350" indent="-514350">
              <a:buFont typeface="+mj-lt"/>
              <a:buAutoNum type="arabicPeriod"/>
              <a:defRPr/>
            </a:pPr>
            <a:r>
              <a:rPr lang="en-US" dirty="0"/>
              <a:t>Psychological dimension</a:t>
            </a:r>
          </a:p>
          <a:p>
            <a:pPr marL="514350" indent="-514350">
              <a:buFont typeface="+mj-lt"/>
              <a:buAutoNum type="arabicPeriod"/>
              <a:defRPr/>
            </a:pPr>
            <a:r>
              <a:rPr lang="en-US" dirty="0"/>
              <a:t>Orientation dimension</a:t>
            </a:r>
          </a:p>
          <a:p>
            <a:pPr marL="514350" indent="-514350">
              <a:buFont typeface="+mj-lt"/>
              <a:buAutoNum type="arabicPeriod"/>
              <a:defRPr/>
            </a:pPr>
            <a:r>
              <a:rPr lang="en-US" dirty="0"/>
              <a:t>Behavioral dimension</a:t>
            </a:r>
          </a:p>
          <a:p>
            <a:pPr marL="514350" indent="-514350">
              <a:buFont typeface="+mj-lt"/>
              <a:buAutoNum type="arabicPeriod"/>
              <a:defRPr/>
            </a:pPr>
            <a:r>
              <a:rPr lang="en-US" dirty="0"/>
              <a:t>Relationship dimension.</a:t>
            </a:r>
          </a:p>
          <a:p>
            <a:pPr>
              <a:defRPr/>
            </a:pPr>
            <a:endParaRPr lang="en-US" dirty="0"/>
          </a:p>
        </p:txBody>
      </p:sp>
    </p:spTree>
    <p:extLst>
      <p:ext uri="{BB962C8B-B14F-4D97-AF65-F5344CB8AC3E}">
        <p14:creationId xmlns:p14="http://schemas.microsoft.com/office/powerpoint/2010/main" val="305895157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altLang="en-US" smtClean="0"/>
              <a:t>Physical dimension</a:t>
            </a:r>
          </a:p>
        </p:txBody>
      </p:sp>
      <p:sp>
        <p:nvSpPr>
          <p:cNvPr id="126979" name="Content Placeholder 2"/>
          <p:cNvSpPr>
            <a:spLocks noGrp="1"/>
          </p:cNvSpPr>
          <p:nvPr>
            <p:ph sz="quarter" idx="1"/>
          </p:nvPr>
        </p:nvSpPr>
        <p:spPr/>
        <p:txBody>
          <a:bodyPr/>
          <a:lstStyle/>
          <a:p>
            <a:r>
              <a:rPr lang="en-US" altLang="en-US" smtClean="0"/>
              <a:t>This is the capability of both men an women to reproduce and conceive.</a:t>
            </a:r>
          </a:p>
          <a:p>
            <a:r>
              <a:rPr lang="en-US" altLang="en-US" smtClean="0"/>
              <a:t>Production of male and female gametes.</a:t>
            </a:r>
          </a:p>
          <a:p>
            <a:endParaRPr lang="en-US" altLang="en-US" smtClean="0"/>
          </a:p>
        </p:txBody>
      </p:sp>
    </p:spTree>
    <p:extLst>
      <p:ext uri="{BB962C8B-B14F-4D97-AF65-F5344CB8AC3E}">
        <p14:creationId xmlns:p14="http://schemas.microsoft.com/office/powerpoint/2010/main" val="392170940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smtClean="0"/>
              <a:t>Psychological dimension</a:t>
            </a:r>
          </a:p>
        </p:txBody>
      </p:sp>
      <p:sp>
        <p:nvSpPr>
          <p:cNvPr id="128003" name="Content Placeholder 2"/>
          <p:cNvSpPr>
            <a:spLocks noGrp="1"/>
          </p:cNvSpPr>
          <p:nvPr>
            <p:ph sz="quarter" idx="1"/>
          </p:nvPr>
        </p:nvSpPr>
        <p:spPr/>
        <p:txBody>
          <a:bodyPr/>
          <a:lstStyle/>
          <a:p>
            <a:r>
              <a:rPr lang="en-US" altLang="en-US" smtClean="0"/>
              <a:t>Consists of ones emotions. Such emotions include; joy, excitement, pleasure, love and affection.</a:t>
            </a:r>
          </a:p>
          <a:p>
            <a:r>
              <a:rPr lang="en-US" altLang="en-US" smtClean="0"/>
              <a:t>It is also the conscious and unconscious beliefs that guide the interpretations of experience and generate behaviors designed to meet one’s sexual and relationship needs.</a:t>
            </a:r>
          </a:p>
          <a:p>
            <a:endParaRPr lang="en-US" altLang="en-US" smtClean="0"/>
          </a:p>
        </p:txBody>
      </p:sp>
    </p:spTree>
    <p:extLst>
      <p:ext uri="{BB962C8B-B14F-4D97-AF65-F5344CB8AC3E}">
        <p14:creationId xmlns:p14="http://schemas.microsoft.com/office/powerpoint/2010/main" val="266200954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tLang="en-US" smtClean="0"/>
              <a:t>Orientation dimension</a:t>
            </a:r>
          </a:p>
        </p:txBody>
      </p:sp>
      <p:sp>
        <p:nvSpPr>
          <p:cNvPr id="129027" name="Content Placeholder 2"/>
          <p:cNvSpPr>
            <a:spLocks noGrp="1"/>
          </p:cNvSpPr>
          <p:nvPr>
            <p:ph sz="quarter" idx="1"/>
          </p:nvPr>
        </p:nvSpPr>
        <p:spPr/>
        <p:txBody>
          <a:bodyPr/>
          <a:lstStyle/>
          <a:p>
            <a:r>
              <a:rPr lang="en-US" altLang="en-US" smtClean="0"/>
              <a:t>It is the propensity to be sexually and romantically attracted to members of a particular sex.</a:t>
            </a:r>
          </a:p>
          <a:p>
            <a:r>
              <a:rPr lang="en-US" altLang="en-US" smtClean="0"/>
              <a:t>People with a same sex orientation are known as homo-sexual. People with other sex orientation are known as heterosexuals. </a:t>
            </a:r>
          </a:p>
          <a:p>
            <a:r>
              <a:rPr lang="en-US" altLang="en-US" smtClean="0"/>
              <a:t>People whose orientation is for either sex are referred to as bisexual.</a:t>
            </a:r>
          </a:p>
          <a:p>
            <a:endParaRPr lang="en-US" altLang="en-US" smtClean="0"/>
          </a:p>
        </p:txBody>
      </p:sp>
    </p:spTree>
    <p:extLst>
      <p:ext uri="{BB962C8B-B14F-4D97-AF65-F5344CB8AC3E}">
        <p14:creationId xmlns:p14="http://schemas.microsoft.com/office/powerpoint/2010/main" val="18279228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mtClean="0"/>
              <a:t>Behavioral dimension</a:t>
            </a:r>
          </a:p>
        </p:txBody>
      </p:sp>
      <p:sp>
        <p:nvSpPr>
          <p:cNvPr id="130051" name="Content Placeholder 2"/>
          <p:cNvSpPr>
            <a:spLocks noGrp="1"/>
          </p:cNvSpPr>
          <p:nvPr>
            <p:ph sz="quarter" idx="1"/>
          </p:nvPr>
        </p:nvSpPr>
        <p:spPr/>
        <p:txBody>
          <a:bodyPr/>
          <a:lstStyle/>
          <a:p>
            <a:r>
              <a:rPr lang="en-US" altLang="en-US" smtClean="0"/>
              <a:t>It includes activities intended to produce a sexual experience. </a:t>
            </a:r>
          </a:p>
          <a:p>
            <a:r>
              <a:rPr lang="en-US" altLang="en-US" smtClean="0"/>
              <a:t>Sexual abstinence is when someone may have interest in and desire for sex, but chose not to engage in sexual activity.</a:t>
            </a:r>
          </a:p>
          <a:p>
            <a:endParaRPr lang="en-US" altLang="en-US" smtClean="0"/>
          </a:p>
        </p:txBody>
      </p:sp>
    </p:spTree>
    <p:extLst>
      <p:ext uri="{BB962C8B-B14F-4D97-AF65-F5344CB8AC3E}">
        <p14:creationId xmlns:p14="http://schemas.microsoft.com/office/powerpoint/2010/main" val="78795407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ltLang="en-US" smtClean="0"/>
              <a:t>Relationship dimension</a:t>
            </a:r>
          </a:p>
        </p:txBody>
      </p:sp>
      <p:sp>
        <p:nvSpPr>
          <p:cNvPr id="131075" name="Content Placeholder 2"/>
          <p:cNvSpPr>
            <a:spLocks noGrp="1"/>
          </p:cNvSpPr>
          <p:nvPr>
            <p:ph sz="quarter" idx="1"/>
          </p:nvPr>
        </p:nvSpPr>
        <p:spPr/>
        <p:txBody>
          <a:bodyPr/>
          <a:lstStyle/>
          <a:p>
            <a:r>
              <a:rPr lang="en-US" altLang="en-US" smtClean="0"/>
              <a:t>This consists of the tendency to behave sexually in interpersonal relationships characterized by feelings of love, intimacy and emotional closeness.</a:t>
            </a:r>
          </a:p>
          <a:p>
            <a:r>
              <a:rPr lang="en-US" altLang="en-US" smtClean="0"/>
              <a:t>Intimacy is the feeling of closeness, trust and openness with another person.</a:t>
            </a:r>
          </a:p>
        </p:txBody>
      </p:sp>
    </p:spTree>
    <p:extLst>
      <p:ext uri="{BB962C8B-B14F-4D97-AF65-F5344CB8AC3E}">
        <p14:creationId xmlns:p14="http://schemas.microsoft.com/office/powerpoint/2010/main" val="849978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GENDER EQUITY</a:t>
            </a:r>
          </a:p>
        </p:txBody>
      </p:sp>
      <p:sp>
        <p:nvSpPr>
          <p:cNvPr id="3" name="Content Placeholder 2">
            <a:extLst>
              <a:ext uri="{FF2B5EF4-FFF2-40B4-BE49-F238E27FC236}">
                <a16:creationId xmlns="" xmlns:a16="http://schemas.microsoft.com/office/drawing/2014/main" id="{6AA53902-23FF-4D21-B671-37EB772A4794}"/>
              </a:ext>
            </a:extLst>
          </p:cNvPr>
          <p:cNvSpPr>
            <a:spLocks noGrp="1"/>
          </p:cNvSpPr>
          <p:nvPr>
            <p:ph sz="quarter" idx="1"/>
          </p:nvPr>
        </p:nvSpPr>
        <p:spPr>
          <a:xfrm>
            <a:off x="1219200" y="1447800"/>
            <a:ext cx="10363200" cy="5029200"/>
          </a:xfrm>
        </p:spPr>
        <p:txBody>
          <a:bodyPr/>
          <a:lstStyle/>
          <a:p>
            <a:pPr eaLnBrk="1" hangingPunct="1">
              <a:defRPr/>
            </a:pPr>
            <a:r>
              <a:rPr lang="en-US" sz="2800" b="1" dirty="0"/>
              <a:t>Gender equity </a:t>
            </a:r>
            <a:r>
              <a:rPr lang="en-US" sz="2800" dirty="0"/>
              <a:t>means fairness and justice in the distribution of benefits and responsibilities between women and men and often requires women-specific projects and programmes to end existing inequities.</a:t>
            </a:r>
          </a:p>
          <a:p>
            <a:pPr eaLnBrk="1" hangingPunct="1">
              <a:defRPr/>
            </a:pPr>
            <a:r>
              <a:rPr lang="en-US" sz="2800" dirty="0">
                <a:ea typeface="Times New Roman" panose="02020603050405020304" pitchFamily="18" charset="0"/>
                <a:cs typeface="Times New Roman" panose="02020603050405020304" pitchFamily="18" charset="0"/>
              </a:rPr>
              <a:t>This the process of allocating resources, programs and decisions making fairly to both males and females. This requires ensuring that everyone has access to a full range of opportunities to achieve the social, psychological and physical benefits</a:t>
            </a:r>
            <a:endParaRPr lang="en-US" sz="2800" dirty="0"/>
          </a:p>
          <a:p>
            <a:pPr eaLnBrk="1" hangingPunct="1">
              <a:defRPr/>
            </a:pPr>
            <a:r>
              <a:rPr lang="en-US" sz="2800" dirty="0"/>
              <a:t>Implies fairness in access to, and control of, opportunities and resources among sexes</a:t>
            </a:r>
          </a:p>
          <a:p>
            <a:pPr marL="0" eaLnBrk="1" hangingPunct="1">
              <a:lnSpc>
                <a:spcPct val="115000"/>
              </a:lnSpc>
              <a:spcBef>
                <a:spcPts val="0"/>
              </a:spcBef>
              <a:spcAft>
                <a:spcPts val="1000"/>
              </a:spcAft>
              <a:defRPr/>
            </a:pPr>
            <a:endParaRPr lang="en-US" sz="2800" dirty="0">
              <a:ea typeface="Calibri" panose="020F0502020204030204" pitchFamily="34" charset="0"/>
              <a:cs typeface="Times New Roman" panose="02020603050405020304" pitchFamily="18" charset="0"/>
            </a:endParaRPr>
          </a:p>
          <a:p>
            <a:pPr marL="0" eaLnBrk="1" hangingPunct="1">
              <a:lnSpc>
                <a:spcPct val="115000"/>
              </a:lnSpc>
              <a:spcBef>
                <a:spcPts val="0"/>
              </a:spcBef>
              <a:spcAft>
                <a:spcPts val="1000"/>
              </a:spcAft>
              <a:defRPr/>
            </a:pPr>
            <a:endParaRPr lang="en-US" sz="2800" dirty="0">
              <a:ea typeface="Calibri" panose="020F0502020204030204" pitchFamily="34" charset="0"/>
              <a:cs typeface="Times New Roman" panose="02020603050405020304" pitchFamily="18" charset="0"/>
            </a:endParaRPr>
          </a:p>
          <a:p>
            <a:pPr eaLnBrk="1" hangingPunct="1">
              <a:defRPr/>
            </a:pPr>
            <a:endParaRPr lang="en-US" sz="2800" dirty="0"/>
          </a:p>
          <a:p>
            <a:pPr eaLnBrk="1" hangingPunct="1">
              <a:defRPr/>
            </a:pPr>
            <a:endParaRPr lang="en-US" sz="2800" dirty="0"/>
          </a:p>
        </p:txBody>
      </p:sp>
    </p:spTree>
    <p:extLst>
      <p:ext uri="{BB962C8B-B14F-4D97-AF65-F5344CB8AC3E}">
        <p14:creationId xmlns:p14="http://schemas.microsoft.com/office/powerpoint/2010/main" val="1915411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altLang="en-US" smtClean="0"/>
              <a:t>Issues that may arise in sexual dimensions</a:t>
            </a:r>
          </a:p>
        </p:txBody>
      </p:sp>
      <p:sp>
        <p:nvSpPr>
          <p:cNvPr id="132099" name="Content Placeholder 2"/>
          <p:cNvSpPr>
            <a:spLocks noGrp="1"/>
          </p:cNvSpPr>
          <p:nvPr>
            <p:ph sz="quarter" idx="1"/>
          </p:nvPr>
        </p:nvSpPr>
        <p:spPr>
          <a:xfrm>
            <a:off x="508000" y="1524000"/>
            <a:ext cx="11277600" cy="5105400"/>
          </a:xfrm>
        </p:spPr>
        <p:txBody>
          <a:bodyPr/>
          <a:lstStyle/>
          <a:p>
            <a:r>
              <a:rPr lang="en-US" altLang="en-US" smtClean="0"/>
              <a:t>Physical dimension:-</a:t>
            </a:r>
          </a:p>
          <a:p>
            <a:pPr lvl="2">
              <a:buFont typeface="Wingdings 2" pitchFamily="18" charset="2"/>
              <a:buChar char=""/>
            </a:pPr>
            <a:r>
              <a:rPr lang="en-US" altLang="en-US" smtClean="0"/>
              <a:t>Infertility among females causing them to be viewed as unworthy in the community and even could be cast out of the community.</a:t>
            </a:r>
          </a:p>
          <a:p>
            <a:r>
              <a:rPr lang="en-US" altLang="en-US" smtClean="0"/>
              <a:t>Psychological dimension:</a:t>
            </a:r>
          </a:p>
          <a:p>
            <a:pPr lvl="2">
              <a:buFont typeface="Wingdings 2" pitchFamily="18" charset="2"/>
              <a:buChar char=""/>
            </a:pPr>
            <a:r>
              <a:rPr lang="en-US" altLang="en-US" smtClean="0"/>
              <a:t>Divorce among failed marriages that have misunderstandings.</a:t>
            </a:r>
          </a:p>
          <a:p>
            <a:pPr lvl="2">
              <a:buFont typeface="Wingdings 2" pitchFamily="18" charset="2"/>
              <a:buChar char=""/>
            </a:pPr>
            <a:r>
              <a:rPr lang="en-US" altLang="en-US" smtClean="0"/>
              <a:t>Depression comes as a result of emotional damage.</a:t>
            </a:r>
          </a:p>
          <a:p>
            <a:pPr lvl="2">
              <a:buFont typeface="Wingdings 2" pitchFamily="18" charset="2"/>
              <a:buChar char=""/>
            </a:pPr>
            <a:r>
              <a:rPr lang="en-US" altLang="en-US" smtClean="0"/>
              <a:t>Infidelity among married couples due to being unsatisfied.</a:t>
            </a:r>
          </a:p>
          <a:p>
            <a:r>
              <a:rPr lang="en-US" altLang="en-US" smtClean="0"/>
              <a:t>Orientation dimension:-</a:t>
            </a:r>
          </a:p>
          <a:p>
            <a:pPr lvl="2">
              <a:buFont typeface="Wingdings 2" pitchFamily="18" charset="2"/>
              <a:buChar char=""/>
            </a:pPr>
            <a:r>
              <a:rPr lang="en-US" altLang="en-US" smtClean="0"/>
              <a:t>Discrimination towards homosexuals especially in the work places and communities and they cannot get certain services like adoption because is a man is not believed to bear and take care of children. That is considered as a woman’s responsibility.</a:t>
            </a:r>
          </a:p>
          <a:p>
            <a:pPr lvl="2">
              <a:buFont typeface="Wingdings 2" pitchFamily="18" charset="2"/>
              <a:buChar char=""/>
            </a:pPr>
            <a:r>
              <a:rPr lang="en-US" altLang="en-US" smtClean="0"/>
              <a:t>Multiple sexual partners  may increase the risk of spreading HIV -AIDS and STIs.</a:t>
            </a:r>
          </a:p>
          <a:p>
            <a:endParaRPr lang="en-US" altLang="en-US" smtClean="0"/>
          </a:p>
          <a:p>
            <a:endParaRPr lang="en-US" altLang="en-US" smtClean="0"/>
          </a:p>
        </p:txBody>
      </p:sp>
    </p:spTree>
    <p:extLst>
      <p:ext uri="{BB962C8B-B14F-4D97-AF65-F5344CB8AC3E}">
        <p14:creationId xmlns:p14="http://schemas.microsoft.com/office/powerpoint/2010/main" val="45652438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altLang="en-US" smtClean="0"/>
              <a:t>Issues that may arise in sexual dimensions</a:t>
            </a:r>
          </a:p>
        </p:txBody>
      </p:sp>
      <p:sp>
        <p:nvSpPr>
          <p:cNvPr id="133123" name="Content Placeholder 2"/>
          <p:cNvSpPr>
            <a:spLocks noGrp="1"/>
          </p:cNvSpPr>
          <p:nvPr>
            <p:ph sz="quarter" idx="1"/>
          </p:nvPr>
        </p:nvSpPr>
        <p:spPr/>
        <p:txBody>
          <a:bodyPr/>
          <a:lstStyle/>
          <a:p>
            <a:r>
              <a:rPr lang="en-US" altLang="en-US" smtClean="0"/>
              <a:t>Behavioural dimension:</a:t>
            </a:r>
          </a:p>
          <a:p>
            <a:pPr lvl="2">
              <a:buFont typeface="Wingdings 2" pitchFamily="18" charset="2"/>
              <a:buChar char=""/>
            </a:pPr>
            <a:r>
              <a:rPr lang="en-US" altLang="en-US" smtClean="0"/>
              <a:t>Sexual disorders arise especially in people who do not get to the satisfactory point of sex.</a:t>
            </a:r>
          </a:p>
          <a:p>
            <a:pPr lvl="2">
              <a:buFont typeface="Wingdings 2" pitchFamily="18" charset="2"/>
              <a:buChar char=""/>
            </a:pPr>
            <a:r>
              <a:rPr lang="en-US" altLang="en-US" smtClean="0"/>
              <a:t>Rape will be a huge problem for one to achieve sexual satisfaction.</a:t>
            </a:r>
          </a:p>
          <a:p>
            <a:pPr lvl="2">
              <a:buFont typeface="Wingdings 2" pitchFamily="18" charset="2"/>
              <a:buChar char=""/>
            </a:pPr>
            <a:r>
              <a:rPr lang="en-US" altLang="en-US" smtClean="0"/>
              <a:t>Female genital mutilation. When a girl undergoes FGM, it shall be hard for them to participate in activities that result in sexual satisfaction.</a:t>
            </a:r>
          </a:p>
          <a:p>
            <a:r>
              <a:rPr lang="en-US" altLang="en-US" smtClean="0"/>
              <a:t>Relationship dimension:</a:t>
            </a:r>
          </a:p>
          <a:p>
            <a:pPr lvl="2">
              <a:buFont typeface="Wingdings 2" pitchFamily="18" charset="2"/>
              <a:buChar char=""/>
            </a:pPr>
            <a:r>
              <a:rPr lang="en-US" altLang="en-US" smtClean="0"/>
              <a:t>Antisocial. One may become antisocial due to a bond broken in past relationships.</a:t>
            </a:r>
          </a:p>
          <a:p>
            <a:pPr lvl="2">
              <a:buFont typeface="Wingdings 2" pitchFamily="18" charset="2"/>
              <a:buChar char=""/>
            </a:pPr>
            <a:r>
              <a:rPr lang="en-US" altLang="en-US" smtClean="0"/>
              <a:t>Gender based violence</a:t>
            </a:r>
          </a:p>
          <a:p>
            <a:pPr lvl="2">
              <a:buFont typeface="Wingdings 2" pitchFamily="18" charset="2"/>
              <a:buChar char=""/>
            </a:pPr>
            <a:r>
              <a:rPr lang="en-US" altLang="en-US" smtClean="0"/>
              <a:t>Date rape</a:t>
            </a:r>
          </a:p>
          <a:p>
            <a:pPr lvl="2">
              <a:buFont typeface="Wingdings 2" pitchFamily="18" charset="2"/>
              <a:buChar char=""/>
            </a:pPr>
            <a:r>
              <a:rPr lang="en-US" altLang="en-US" smtClean="0"/>
              <a:t>Intimate partner violence</a:t>
            </a:r>
          </a:p>
          <a:p>
            <a:endParaRPr lang="en-US" altLang="en-US" smtClean="0"/>
          </a:p>
        </p:txBody>
      </p:sp>
    </p:spTree>
    <p:extLst>
      <p:ext uri="{BB962C8B-B14F-4D97-AF65-F5344CB8AC3E}">
        <p14:creationId xmlns:p14="http://schemas.microsoft.com/office/powerpoint/2010/main" val="305320765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ubtitle 1"/>
          <p:cNvSpPr>
            <a:spLocks noGrp="1"/>
          </p:cNvSpPr>
          <p:nvPr>
            <p:ph type="subTitle" idx="1"/>
          </p:nvPr>
        </p:nvSpPr>
        <p:spPr/>
        <p:txBody>
          <a:bodyPr/>
          <a:lstStyle/>
          <a:p>
            <a:pPr eaLnBrk="1" hangingPunct="1">
              <a:lnSpc>
                <a:spcPct val="80000"/>
              </a:lnSpc>
            </a:pPr>
            <a:r>
              <a:rPr lang="en-GB" altLang="en-US" sz="2800" b="1" smtClean="0"/>
              <a:t>LOISE</a:t>
            </a:r>
          </a:p>
          <a:p>
            <a:pPr eaLnBrk="1" hangingPunct="1">
              <a:lnSpc>
                <a:spcPct val="80000"/>
              </a:lnSpc>
            </a:pPr>
            <a:r>
              <a:rPr lang="en-GB" altLang="en-US" sz="2800" b="1" smtClean="0"/>
              <a:t>LECTURER</a:t>
            </a:r>
          </a:p>
          <a:p>
            <a:pPr eaLnBrk="1" hangingPunct="1">
              <a:lnSpc>
                <a:spcPct val="80000"/>
              </a:lnSpc>
            </a:pPr>
            <a:r>
              <a:rPr lang="en-GB" altLang="en-US" sz="2800" b="1" smtClean="0"/>
              <a:t>KMTC-MAKINDU CAMPUS</a:t>
            </a:r>
          </a:p>
          <a:p>
            <a:endParaRPr lang="en-US" altLang="en-US" smtClean="0"/>
          </a:p>
        </p:txBody>
      </p:sp>
      <p:sp>
        <p:nvSpPr>
          <p:cNvPr id="134147" name="Title 2"/>
          <p:cNvSpPr>
            <a:spLocks noGrp="1"/>
          </p:cNvSpPr>
          <p:nvPr>
            <p:ph type="ctrTitle"/>
          </p:nvPr>
        </p:nvSpPr>
        <p:spPr>
          <a:xfrm>
            <a:off x="609600" y="1506539"/>
            <a:ext cx="10972800" cy="1470025"/>
          </a:xfrm>
        </p:spPr>
        <p:txBody>
          <a:bodyPr/>
          <a:lstStyle/>
          <a:p>
            <a:r>
              <a:rPr altLang="en-US" smtClean="0"/>
              <a:t>GENDER MAINSTREAMIMG</a:t>
            </a:r>
          </a:p>
        </p:txBody>
      </p:sp>
    </p:spTree>
    <p:extLst>
      <p:ext uri="{BB962C8B-B14F-4D97-AF65-F5344CB8AC3E}">
        <p14:creationId xmlns:p14="http://schemas.microsoft.com/office/powerpoint/2010/main" val="15097527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altLang="en-US" smtClean="0"/>
              <a:t>GENDER MAINSTREAMING</a:t>
            </a:r>
          </a:p>
        </p:txBody>
      </p:sp>
      <p:sp>
        <p:nvSpPr>
          <p:cNvPr id="135171" name="Content Placeholder 2"/>
          <p:cNvSpPr>
            <a:spLocks noGrp="1"/>
          </p:cNvSpPr>
          <p:nvPr>
            <p:ph sz="quarter" idx="1"/>
          </p:nvPr>
        </p:nvSpPr>
        <p:spPr/>
        <p:txBody>
          <a:bodyPr/>
          <a:lstStyle/>
          <a:p>
            <a:r>
              <a:rPr lang="en-US" altLang="en-US" smtClean="0"/>
              <a:t>It is the process of integrating a gender equality perspective into the development process at all  stages  and  levels.</a:t>
            </a:r>
          </a:p>
          <a:p>
            <a:r>
              <a:rPr lang="en-US" altLang="en-US" smtClean="0"/>
              <a:t>Gender Mainstreaming is the process of assessing the implications for women and men of any planned action, including legislation, policies or programmes, in any area and at all levels.</a:t>
            </a:r>
          </a:p>
          <a:p>
            <a:r>
              <a:rPr lang="en-US" altLang="en-US" smtClean="0"/>
              <a:t>Gender mainstreaming  is  a  strategy  for  the  achievement  of  gender equality and equity.</a:t>
            </a:r>
          </a:p>
        </p:txBody>
      </p:sp>
    </p:spTree>
    <p:extLst>
      <p:ext uri="{BB962C8B-B14F-4D97-AF65-F5344CB8AC3E}">
        <p14:creationId xmlns:p14="http://schemas.microsoft.com/office/powerpoint/2010/main" val="33422650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altLang="en-US" smtClean="0"/>
              <a:t>Cont..</a:t>
            </a:r>
          </a:p>
        </p:txBody>
      </p:sp>
      <p:sp>
        <p:nvSpPr>
          <p:cNvPr id="136195" name="Content Placeholder 2"/>
          <p:cNvSpPr>
            <a:spLocks noGrp="1"/>
          </p:cNvSpPr>
          <p:nvPr>
            <p:ph sz="quarter" idx="1"/>
          </p:nvPr>
        </p:nvSpPr>
        <p:spPr/>
        <p:txBody>
          <a:bodyPr/>
          <a:lstStyle/>
          <a:p>
            <a:r>
              <a:rPr lang="en-US" altLang="en-US" smtClean="0"/>
              <a:t>Gender Mainstreaming includes gender-specific activities and affirmative action, whenever women or men are in a particularly disadvantageous position. </a:t>
            </a:r>
          </a:p>
          <a:p>
            <a:r>
              <a:rPr lang="en-US" altLang="en-US" smtClean="0"/>
              <a:t>Gender-specific interventions can target women exclusively, men and women together, or only men, to enable them to participate in and benefit equally from development efforts.</a:t>
            </a:r>
          </a:p>
          <a:p>
            <a:r>
              <a:rPr lang="en-US" altLang="en-US" smtClean="0"/>
              <a:t>These are necessary temporary measures designed to combat the direct and indirect consequences of past discrimination</a:t>
            </a:r>
          </a:p>
          <a:p>
            <a:endParaRPr lang="en-US" altLang="en-US" smtClean="0"/>
          </a:p>
        </p:txBody>
      </p:sp>
    </p:spTree>
    <p:extLst>
      <p:ext uri="{BB962C8B-B14F-4D97-AF65-F5344CB8AC3E}">
        <p14:creationId xmlns:p14="http://schemas.microsoft.com/office/powerpoint/2010/main" val="374935478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altLang="en-US" smtClean="0"/>
              <a:t>Purpose of gender mainstreaming</a:t>
            </a:r>
          </a:p>
        </p:txBody>
      </p:sp>
      <p:sp>
        <p:nvSpPr>
          <p:cNvPr id="136195" name="Content Placeholder 2">
            <a:extLst>
              <a:ext uri="{FF2B5EF4-FFF2-40B4-BE49-F238E27FC236}">
                <a16:creationId xmlns="" xmlns:a16="http://schemas.microsoft.com/office/drawing/2014/main" id="{8C7D9B20-EFCB-41C1-8F75-1C671119B625}"/>
              </a:ext>
            </a:extLst>
          </p:cNvPr>
          <p:cNvSpPr>
            <a:spLocks noGrp="1"/>
          </p:cNvSpPr>
          <p:nvPr>
            <p:ph sz="quarter" idx="1"/>
          </p:nvPr>
        </p:nvSpPr>
        <p:spPr/>
        <p:txBody>
          <a:bodyPr/>
          <a:lstStyle/>
          <a:p>
            <a:pPr marL="342900" indent="-342900">
              <a:buFont typeface="Arial" pitchFamily="34" charset="0"/>
              <a:buChar char="•"/>
              <a:defRPr/>
            </a:pPr>
            <a:r>
              <a:rPr lang="en-GB" sz="2800" dirty="0"/>
              <a:t>To  Reduce gender inequities that may exist in a given project area; </a:t>
            </a:r>
          </a:p>
          <a:p>
            <a:pPr marL="342900" indent="-342900">
              <a:buFont typeface="Arial" pitchFamily="34" charset="0"/>
              <a:buChar char="•"/>
              <a:defRPr/>
            </a:pPr>
            <a:r>
              <a:rPr lang="en-GB" sz="2800" dirty="0"/>
              <a:t>To  Ensure women and men’s specific needs are satisfied, that they benefit from the project and that the project impacts positively on their lives;</a:t>
            </a:r>
          </a:p>
          <a:p>
            <a:pPr marL="342900" indent="-342900">
              <a:buFont typeface="Arial" pitchFamily="34" charset="0"/>
              <a:buChar char="•"/>
              <a:defRPr/>
            </a:pPr>
            <a:r>
              <a:rPr lang="en-GB" sz="2800" dirty="0"/>
              <a:t>To  Create the conditions for the equitable access of men and women to project resources and benefits; </a:t>
            </a:r>
          </a:p>
          <a:p>
            <a:pPr marL="342900" indent="-342900">
              <a:buFont typeface="Arial" pitchFamily="34" charset="0"/>
              <a:buChar char="•"/>
              <a:defRPr/>
            </a:pPr>
            <a:r>
              <a:rPr lang="en-GB" sz="2800" dirty="0"/>
              <a:t>To Create the conditions for the equitable participation in project implementation and decision making processes. </a:t>
            </a:r>
          </a:p>
          <a:p>
            <a:pPr>
              <a:defRPr/>
            </a:pPr>
            <a:endParaRPr lang="en-GB" sz="2800" dirty="0"/>
          </a:p>
          <a:p>
            <a:pPr>
              <a:defRPr/>
            </a:pPr>
            <a:endParaRPr lang="en-US" dirty="0"/>
          </a:p>
        </p:txBody>
      </p:sp>
    </p:spTree>
    <p:extLst>
      <p:ext uri="{BB962C8B-B14F-4D97-AF65-F5344CB8AC3E}">
        <p14:creationId xmlns:p14="http://schemas.microsoft.com/office/powerpoint/2010/main" val="195757871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ltLang="en-US" smtClean="0"/>
              <a:t>Levels of gender mainstreaming</a:t>
            </a:r>
          </a:p>
        </p:txBody>
      </p:sp>
      <p:sp>
        <p:nvSpPr>
          <p:cNvPr id="138243" name="Content Placeholder 2"/>
          <p:cNvSpPr>
            <a:spLocks noGrp="1"/>
          </p:cNvSpPr>
          <p:nvPr>
            <p:ph sz="quarter" idx="1"/>
          </p:nvPr>
        </p:nvSpPr>
        <p:spPr/>
        <p:txBody>
          <a:bodyPr/>
          <a:lstStyle/>
          <a:p>
            <a:r>
              <a:rPr lang="en-US" altLang="en-US" sz="3200" smtClean="0"/>
              <a:t>Gender mainstreaming can be done at the following levels:</a:t>
            </a:r>
          </a:p>
          <a:p>
            <a:pPr marL="1063625" lvl="2" indent="-514350">
              <a:buFont typeface="Franklin Gothic Book" pitchFamily="34" charset="0"/>
              <a:buAutoNum type="arabicPeriod"/>
            </a:pPr>
            <a:r>
              <a:rPr lang="en-US" altLang="en-US" sz="3200" smtClean="0"/>
              <a:t>Policy </a:t>
            </a:r>
          </a:p>
          <a:p>
            <a:pPr marL="1063625" lvl="2" indent="-514350">
              <a:buFont typeface="Franklin Gothic Book" pitchFamily="34" charset="0"/>
              <a:buAutoNum type="arabicPeriod"/>
            </a:pPr>
            <a:r>
              <a:rPr lang="en-US" altLang="en-US" sz="3200" smtClean="0"/>
              <a:t>Institutional /organizational </a:t>
            </a:r>
          </a:p>
          <a:p>
            <a:pPr marL="1063625" lvl="2" indent="-514350">
              <a:buFont typeface="Franklin Gothic Book" pitchFamily="34" charset="0"/>
              <a:buAutoNum type="arabicPeriod"/>
            </a:pPr>
            <a:r>
              <a:rPr lang="en-US" altLang="en-US" sz="3200" smtClean="0"/>
              <a:t>Programmes/project</a:t>
            </a:r>
          </a:p>
        </p:txBody>
      </p:sp>
    </p:spTree>
    <p:extLst>
      <p:ext uri="{BB962C8B-B14F-4D97-AF65-F5344CB8AC3E}">
        <p14:creationId xmlns:p14="http://schemas.microsoft.com/office/powerpoint/2010/main" val="29763164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altLang="en-US" smtClean="0"/>
              <a:t>Conditions for effective gender mainstreaming</a:t>
            </a:r>
          </a:p>
        </p:txBody>
      </p:sp>
      <p:sp>
        <p:nvSpPr>
          <p:cNvPr id="139267" name="Content Placeholder 2"/>
          <p:cNvSpPr>
            <a:spLocks noGrp="1"/>
          </p:cNvSpPr>
          <p:nvPr>
            <p:ph sz="quarter" idx="1"/>
          </p:nvPr>
        </p:nvSpPr>
        <p:spPr>
          <a:xfrm>
            <a:off x="1219200" y="1447800"/>
            <a:ext cx="10363200" cy="5105400"/>
          </a:xfrm>
        </p:spPr>
        <p:txBody>
          <a:bodyPr/>
          <a:lstStyle/>
          <a:p>
            <a:r>
              <a:rPr lang="en-US" altLang="en-US" smtClean="0"/>
              <a:t>Effective gender mainstreaming can occur if the following are in place:</a:t>
            </a:r>
          </a:p>
          <a:p>
            <a:pPr lvl="2"/>
            <a:r>
              <a:rPr lang="en-US" altLang="en-US" sz="2400" smtClean="0"/>
              <a:t>A clear gender policy</a:t>
            </a:r>
          </a:p>
          <a:p>
            <a:pPr lvl="2"/>
            <a:r>
              <a:rPr lang="en-US" altLang="en-US" sz="2400" smtClean="0"/>
              <a:t>Practical coordination of all gender mainstreaming initiatives</a:t>
            </a:r>
          </a:p>
          <a:p>
            <a:pPr lvl="2"/>
            <a:r>
              <a:rPr lang="en-US" altLang="en-US" sz="2400" smtClean="0"/>
              <a:t>A clear guide on gender mainstreaming and best practices</a:t>
            </a:r>
          </a:p>
          <a:p>
            <a:pPr lvl="2"/>
            <a:r>
              <a:rPr lang="en-US" altLang="en-US" sz="2400" smtClean="0"/>
              <a:t>Training and capacity building</a:t>
            </a:r>
          </a:p>
          <a:p>
            <a:pPr lvl="2"/>
            <a:r>
              <a:rPr lang="en-US" altLang="en-US" sz="2400" smtClean="0"/>
              <a:t>Awareness creation and advocacy on gender mainstreaming</a:t>
            </a:r>
          </a:p>
          <a:p>
            <a:pPr lvl="2"/>
            <a:r>
              <a:rPr lang="en-US" altLang="en-US" sz="2400" smtClean="0"/>
              <a:t>Partnerships and networking for persons and institutions</a:t>
            </a:r>
          </a:p>
          <a:p>
            <a:pPr lvl="2"/>
            <a:r>
              <a:rPr lang="en-US" altLang="en-US" sz="2400" smtClean="0"/>
              <a:t>Research and information dissemination on gender issues</a:t>
            </a:r>
          </a:p>
          <a:p>
            <a:pPr lvl="2"/>
            <a:r>
              <a:rPr lang="en-US" altLang="en-US" sz="2400" smtClean="0"/>
              <a:t>Sex disaggregated data </a:t>
            </a:r>
          </a:p>
          <a:p>
            <a:pPr lvl="2"/>
            <a:r>
              <a:rPr lang="en-US" altLang="en-US" sz="2400" smtClean="0"/>
              <a:t>Resources mobilization</a:t>
            </a:r>
          </a:p>
          <a:p>
            <a:pPr lvl="2"/>
            <a:r>
              <a:rPr lang="en-US" altLang="en-US" sz="2400" smtClean="0"/>
              <a:t>Monitoring, evaluation and reporting.</a:t>
            </a:r>
          </a:p>
        </p:txBody>
      </p:sp>
    </p:spTree>
    <p:extLst>
      <p:ext uri="{BB962C8B-B14F-4D97-AF65-F5344CB8AC3E}">
        <p14:creationId xmlns:p14="http://schemas.microsoft.com/office/powerpoint/2010/main" val="352106892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609600" y="0"/>
            <a:ext cx="11379200" cy="1295400"/>
          </a:xfrm>
        </p:spPr>
        <p:txBody>
          <a:bodyPr/>
          <a:lstStyle/>
          <a:p>
            <a:r>
              <a:rPr lang="en-US" altLang="en-US" sz="3600" b="1" smtClean="0"/>
              <a:t>Ways of achieving gender mainstreaming</a:t>
            </a:r>
          </a:p>
        </p:txBody>
      </p:sp>
      <p:sp>
        <p:nvSpPr>
          <p:cNvPr id="140291" name="Content Placeholder 2"/>
          <p:cNvSpPr>
            <a:spLocks noGrp="1"/>
          </p:cNvSpPr>
          <p:nvPr>
            <p:ph sz="quarter" idx="1"/>
          </p:nvPr>
        </p:nvSpPr>
        <p:spPr>
          <a:xfrm>
            <a:off x="406400" y="1447800"/>
            <a:ext cx="11785600" cy="5410200"/>
          </a:xfrm>
        </p:spPr>
        <p:txBody>
          <a:bodyPr/>
          <a:lstStyle/>
          <a:p>
            <a:pPr>
              <a:buFont typeface="Wingdings 2" pitchFamily="18" charset="2"/>
              <a:buChar char=""/>
            </a:pPr>
            <a:r>
              <a:rPr lang="en-US" altLang="en-US" smtClean="0"/>
              <a:t>Carrying out a gender analysis regularly</a:t>
            </a:r>
          </a:p>
          <a:p>
            <a:pPr>
              <a:buFont typeface="Wingdings 2" pitchFamily="18" charset="2"/>
              <a:buChar char=""/>
            </a:pPr>
            <a:r>
              <a:rPr lang="en-US" altLang="en-US" smtClean="0"/>
              <a:t>Carrying out participatory training</a:t>
            </a:r>
          </a:p>
          <a:p>
            <a:pPr>
              <a:buFont typeface="Wingdings 2" pitchFamily="18" charset="2"/>
              <a:buChar char=""/>
            </a:pPr>
            <a:r>
              <a:rPr lang="en-US" altLang="en-US" smtClean="0"/>
              <a:t>Consultative meetings and feedback forums</a:t>
            </a:r>
          </a:p>
          <a:p>
            <a:pPr>
              <a:buFont typeface="Wingdings 2" pitchFamily="18" charset="2"/>
              <a:buChar char=""/>
            </a:pPr>
            <a:r>
              <a:rPr lang="en-US" altLang="en-US" smtClean="0"/>
              <a:t> Preparation  and  dissemination  of  Information,  Education  and  Communication  (IEC) materials</a:t>
            </a:r>
          </a:p>
          <a:p>
            <a:pPr>
              <a:buFont typeface="Wingdings 2" pitchFamily="18" charset="2"/>
              <a:buChar char=""/>
            </a:pPr>
            <a:r>
              <a:rPr lang="en-US" altLang="en-US" smtClean="0"/>
              <a:t>Creation  of  data  banks  and  resource  centre  on  gender  mainstreaming  and  support services</a:t>
            </a:r>
          </a:p>
          <a:p>
            <a:pPr>
              <a:buFont typeface="Wingdings 2" pitchFamily="18" charset="2"/>
              <a:buChar char=""/>
            </a:pPr>
            <a:r>
              <a:rPr lang="en-US" altLang="en-US" smtClean="0"/>
              <a:t>Creation  of  membership  associations  of  people  and  organizations  involved  in  gender advocacy</a:t>
            </a:r>
          </a:p>
          <a:p>
            <a:pPr>
              <a:buFont typeface="Wingdings 2" pitchFamily="18" charset="2"/>
              <a:buChar char=""/>
            </a:pPr>
            <a:r>
              <a:rPr lang="en-US" altLang="en-US" smtClean="0"/>
              <a:t>Participation of member associations in trade shows and exhibitions</a:t>
            </a:r>
          </a:p>
          <a:p>
            <a:pPr>
              <a:buFont typeface="Wingdings 2" pitchFamily="18" charset="2"/>
              <a:buChar char=""/>
            </a:pPr>
            <a:r>
              <a:rPr lang="en-US" altLang="en-US" smtClean="0"/>
              <a:t>Media and publicity programs.</a:t>
            </a:r>
          </a:p>
        </p:txBody>
      </p:sp>
    </p:spTree>
    <p:extLst>
      <p:ext uri="{BB962C8B-B14F-4D97-AF65-F5344CB8AC3E}">
        <p14:creationId xmlns:p14="http://schemas.microsoft.com/office/powerpoint/2010/main" val="174192702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altLang="en-US" smtClean="0"/>
              <a:t>Process of gender mainstreaming</a:t>
            </a:r>
          </a:p>
        </p:txBody>
      </p:sp>
      <p:sp>
        <p:nvSpPr>
          <p:cNvPr id="141315" name="Content Placeholder 2"/>
          <p:cNvSpPr>
            <a:spLocks noGrp="1"/>
          </p:cNvSpPr>
          <p:nvPr>
            <p:ph sz="quarter" idx="1"/>
          </p:nvPr>
        </p:nvSpPr>
        <p:spPr/>
        <p:txBody>
          <a:bodyPr/>
          <a:lstStyle/>
          <a:p>
            <a:r>
              <a:rPr lang="en-US" altLang="en-US" smtClean="0"/>
              <a:t>Defining the gender issue</a:t>
            </a:r>
          </a:p>
          <a:p>
            <a:r>
              <a:rPr lang="en-US" altLang="en-US" smtClean="0"/>
              <a:t>Formulating objectives</a:t>
            </a:r>
          </a:p>
          <a:p>
            <a:r>
              <a:rPr lang="en-US" altLang="en-US" smtClean="0"/>
              <a:t>Mapping the situation</a:t>
            </a:r>
          </a:p>
          <a:p>
            <a:r>
              <a:rPr lang="en-US" altLang="en-US" smtClean="0"/>
              <a:t>Refining the issue</a:t>
            </a:r>
          </a:p>
          <a:p>
            <a:r>
              <a:rPr lang="en-US" altLang="en-US" smtClean="0"/>
              <a:t>Formulating policy issues from gender </a:t>
            </a:r>
          </a:p>
          <a:p>
            <a:r>
              <a:rPr lang="en-US" altLang="en-US" smtClean="0"/>
              <a:t>Implementation of gender matters as per the policy</a:t>
            </a:r>
          </a:p>
          <a:p>
            <a:r>
              <a:rPr lang="en-US" altLang="en-US" smtClean="0"/>
              <a:t>Communication</a:t>
            </a:r>
          </a:p>
          <a:p>
            <a:r>
              <a:rPr lang="en-US" altLang="en-US" smtClean="0"/>
              <a:t>Monitoring and evaluation</a:t>
            </a:r>
          </a:p>
          <a:p>
            <a:endParaRPr lang="en-US" altLang="en-US" smtClean="0"/>
          </a:p>
          <a:p>
            <a:endParaRPr lang="en-US" altLang="en-US" smtClean="0"/>
          </a:p>
        </p:txBody>
      </p:sp>
    </p:spTree>
    <p:extLst>
      <p:ext uri="{BB962C8B-B14F-4D97-AF65-F5344CB8AC3E}">
        <p14:creationId xmlns:p14="http://schemas.microsoft.com/office/powerpoint/2010/main" val="873498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GENDER EQUITY cont..</a:t>
            </a:r>
          </a:p>
        </p:txBody>
      </p:sp>
      <p:sp>
        <p:nvSpPr>
          <p:cNvPr id="3" name="Content Placeholder 2">
            <a:extLst>
              <a:ext uri="{FF2B5EF4-FFF2-40B4-BE49-F238E27FC236}">
                <a16:creationId xmlns="" xmlns:a16="http://schemas.microsoft.com/office/drawing/2014/main" id="{2E7A04EA-0703-444F-84C6-E88C2AAC1955}"/>
              </a:ext>
            </a:extLst>
          </p:cNvPr>
          <p:cNvSpPr>
            <a:spLocks noGrp="1"/>
          </p:cNvSpPr>
          <p:nvPr>
            <p:ph sz="quarter" idx="1"/>
          </p:nvPr>
        </p:nvSpPr>
        <p:spPr/>
        <p:txBody>
          <a:bodyPr/>
          <a:lstStyle/>
          <a:p>
            <a:pPr marL="0" eaLnBrk="1" hangingPunct="1">
              <a:lnSpc>
                <a:spcPct val="115000"/>
              </a:lnSpc>
              <a:spcBef>
                <a:spcPts val="0"/>
              </a:spcBef>
              <a:spcAft>
                <a:spcPts val="1000"/>
              </a:spcAft>
              <a:defRP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It requires an examination of organizational of girls and women e.g.:-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15000"/>
              </a:lnSpc>
              <a:spcBef>
                <a:spcPts val="0"/>
              </a:spcBef>
              <a:buFont typeface="Symbol" panose="05050102010706020507" pitchFamily="18" charset="2"/>
              <a:buChar char=""/>
              <a:defRPr/>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Hiring and recruitment practices: -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ensure women have leadership roles and are involved in decision making and are available as role models for other ladies.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15000"/>
              </a:lnSpc>
              <a:spcBef>
                <a:spcPts val="0"/>
              </a:spcBef>
              <a:buFont typeface="Symbol" panose="05050102010706020507" pitchFamily="18" charset="2"/>
              <a:buChar char=""/>
              <a:defRPr/>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Resource allocation: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to determine how budgets are allocated across programs.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15000"/>
              </a:lnSpc>
              <a:spcBef>
                <a:spcPts val="0"/>
              </a:spcBef>
              <a:buFont typeface="Symbol" panose="05050102010706020507" pitchFamily="18" charset="2"/>
              <a:buChar char=""/>
              <a:defRPr/>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Facility bookings: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to ensure that both females and males have access to prime slots and prime facilities.</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lnSpc>
                <a:spcPct val="115000"/>
              </a:lnSpc>
              <a:spcBef>
                <a:spcPts val="0"/>
              </a:spcBef>
              <a:spcAft>
                <a:spcPts val="1000"/>
              </a:spcAft>
              <a:buFont typeface="Symbol" panose="05050102010706020507" pitchFamily="18" charset="2"/>
              <a:buChar char=""/>
              <a:defRPr/>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Participation rates: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to evaluate current programs and services to identify potential barriers.</a:t>
            </a:r>
            <a:endParaRPr lang="en-US" dirty="0"/>
          </a:p>
        </p:txBody>
      </p:sp>
    </p:spTree>
    <p:extLst>
      <p:ext uri="{BB962C8B-B14F-4D97-AF65-F5344CB8AC3E}">
        <p14:creationId xmlns:p14="http://schemas.microsoft.com/office/powerpoint/2010/main" val="77491655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altLang="en-US" smtClean="0"/>
              <a:t>Defining gender issues</a:t>
            </a:r>
          </a:p>
        </p:txBody>
      </p:sp>
      <p:sp>
        <p:nvSpPr>
          <p:cNvPr id="142339" name="Content Placeholder 2"/>
          <p:cNvSpPr>
            <a:spLocks noGrp="1"/>
          </p:cNvSpPr>
          <p:nvPr>
            <p:ph sz="quarter" idx="1"/>
          </p:nvPr>
        </p:nvSpPr>
        <p:spPr/>
        <p:txBody>
          <a:bodyPr/>
          <a:lstStyle/>
          <a:p>
            <a:r>
              <a:rPr lang="en-GB" altLang="en-US" sz="2800" smtClean="0"/>
              <a:t>This is the initial identification of issues and problems across all area(s) of activities so as identify gender differences and disparities.</a:t>
            </a:r>
          </a:p>
          <a:p>
            <a:r>
              <a:rPr lang="en-GB" altLang="en-US" sz="2800" smtClean="0"/>
              <a:t>It provides an opportunity to diagnose gender issues in a particular group of people or a society.</a:t>
            </a:r>
          </a:p>
          <a:p>
            <a:r>
              <a:rPr lang="en-US" altLang="en-US" smtClean="0"/>
              <a:t>It Identifies  issues related to access and  control  of  resources  e.g land ownership, money</a:t>
            </a:r>
          </a:p>
        </p:txBody>
      </p:sp>
    </p:spTree>
    <p:extLst>
      <p:ext uri="{BB962C8B-B14F-4D97-AF65-F5344CB8AC3E}">
        <p14:creationId xmlns:p14="http://schemas.microsoft.com/office/powerpoint/2010/main" val="368791227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altLang="en-US" smtClean="0"/>
              <a:t>Formulating objectives/Goals</a:t>
            </a:r>
          </a:p>
        </p:txBody>
      </p:sp>
      <p:sp>
        <p:nvSpPr>
          <p:cNvPr id="143363" name="Content Placeholder 2"/>
          <p:cNvSpPr>
            <a:spLocks noGrp="1"/>
          </p:cNvSpPr>
          <p:nvPr>
            <p:ph sz="quarter" idx="1"/>
          </p:nvPr>
        </p:nvSpPr>
        <p:spPr/>
        <p:txBody>
          <a:bodyPr/>
          <a:lstStyle/>
          <a:p>
            <a:r>
              <a:rPr lang="en-US" altLang="en-US" smtClean="0"/>
              <a:t>This entails giving statements that provides expected outcome on the identified gender issues.</a:t>
            </a:r>
          </a:p>
          <a:p>
            <a:r>
              <a:rPr lang="en-US" altLang="en-US" smtClean="0"/>
              <a:t>It gives what the intervention intends to achieve in relation to gender issues</a:t>
            </a:r>
          </a:p>
          <a:p>
            <a:r>
              <a:rPr lang="en-US" altLang="en-US" smtClean="0"/>
              <a:t>Objectives should be:-</a:t>
            </a:r>
          </a:p>
          <a:p>
            <a:pPr lvl="2">
              <a:buFont typeface="Wingdings" pitchFamily="2" charset="2"/>
              <a:buChar char="§"/>
            </a:pPr>
            <a:r>
              <a:rPr lang="en-US" altLang="en-US" sz="2600" smtClean="0"/>
              <a:t>S-Specific</a:t>
            </a:r>
          </a:p>
          <a:p>
            <a:pPr lvl="2">
              <a:buFont typeface="Wingdings" pitchFamily="2" charset="2"/>
              <a:buChar char="§"/>
            </a:pPr>
            <a:r>
              <a:rPr lang="en-US" altLang="en-US" sz="2600" smtClean="0"/>
              <a:t>M-Measurable</a:t>
            </a:r>
          </a:p>
          <a:p>
            <a:pPr lvl="2">
              <a:buFont typeface="Wingdings" pitchFamily="2" charset="2"/>
              <a:buChar char="§"/>
            </a:pPr>
            <a:r>
              <a:rPr lang="en-US" altLang="en-US" sz="2600" smtClean="0"/>
              <a:t>A-Achievable</a:t>
            </a:r>
          </a:p>
          <a:p>
            <a:pPr lvl="2">
              <a:buFont typeface="Wingdings" pitchFamily="2" charset="2"/>
              <a:buChar char="§"/>
            </a:pPr>
            <a:r>
              <a:rPr lang="en-US" altLang="en-US" sz="2600" smtClean="0"/>
              <a:t>R-Realistic </a:t>
            </a:r>
          </a:p>
          <a:p>
            <a:pPr lvl="2">
              <a:buFont typeface="Wingdings" pitchFamily="2" charset="2"/>
              <a:buChar char="§"/>
            </a:pPr>
            <a:r>
              <a:rPr lang="en-US" altLang="en-US" sz="2600" smtClean="0"/>
              <a:t>T-Time bound</a:t>
            </a:r>
          </a:p>
        </p:txBody>
      </p:sp>
    </p:spTree>
    <p:extLst>
      <p:ext uri="{BB962C8B-B14F-4D97-AF65-F5344CB8AC3E}">
        <p14:creationId xmlns:p14="http://schemas.microsoft.com/office/powerpoint/2010/main" val="33636934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tLang="en-US" smtClean="0"/>
              <a:t>Mapping the situation</a:t>
            </a:r>
          </a:p>
        </p:txBody>
      </p:sp>
      <p:sp>
        <p:nvSpPr>
          <p:cNvPr id="144387" name="Content Placeholder 2"/>
          <p:cNvSpPr>
            <a:spLocks noGrp="1"/>
          </p:cNvSpPr>
          <p:nvPr>
            <p:ph sz="quarter" idx="1"/>
          </p:nvPr>
        </p:nvSpPr>
        <p:spPr/>
        <p:txBody>
          <a:bodyPr/>
          <a:lstStyle/>
          <a:p>
            <a:r>
              <a:rPr lang="en-US" altLang="en-US" smtClean="0"/>
              <a:t>This is entails getting the extent of the gender issue in terms of:-</a:t>
            </a:r>
          </a:p>
          <a:p>
            <a:pPr lvl="2">
              <a:buFont typeface="Wingdings" pitchFamily="2" charset="2"/>
              <a:buChar char="§"/>
            </a:pPr>
            <a:r>
              <a:rPr lang="en-US" altLang="en-US" smtClean="0"/>
              <a:t>Who is mostly affected?</a:t>
            </a:r>
          </a:p>
          <a:p>
            <a:pPr lvl="2">
              <a:buFont typeface="Wingdings" pitchFamily="2" charset="2"/>
              <a:buChar char="§"/>
            </a:pPr>
            <a:r>
              <a:rPr lang="en-US" altLang="en-US" smtClean="0"/>
              <a:t>The effects of that gender issues</a:t>
            </a:r>
          </a:p>
          <a:p>
            <a:pPr lvl="2">
              <a:buFont typeface="Wingdings" pitchFamily="2" charset="2"/>
              <a:buChar char="§"/>
            </a:pPr>
            <a:r>
              <a:rPr lang="en-US" altLang="en-US" smtClean="0"/>
              <a:t>Who perpetuate this problem?</a:t>
            </a:r>
          </a:p>
          <a:p>
            <a:pPr lvl="2">
              <a:buFont typeface="Wingdings" pitchFamily="2" charset="2"/>
              <a:buChar char="§"/>
            </a:pPr>
            <a:r>
              <a:rPr lang="en-US" altLang="en-US" smtClean="0"/>
              <a:t>What factors influence this gender issue?</a:t>
            </a:r>
          </a:p>
          <a:p>
            <a:r>
              <a:rPr lang="en-US" altLang="en-US" smtClean="0"/>
              <a:t>It tries to identify the available information relating to the gender issue in question.</a:t>
            </a:r>
          </a:p>
        </p:txBody>
      </p:sp>
    </p:spTree>
    <p:extLst>
      <p:ext uri="{BB962C8B-B14F-4D97-AF65-F5344CB8AC3E}">
        <p14:creationId xmlns:p14="http://schemas.microsoft.com/office/powerpoint/2010/main" val="427392256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altLang="en-US" smtClean="0"/>
              <a:t>Refining the issue</a:t>
            </a:r>
          </a:p>
        </p:txBody>
      </p:sp>
      <p:sp>
        <p:nvSpPr>
          <p:cNvPr id="145411" name="Content Placeholder 2"/>
          <p:cNvSpPr>
            <a:spLocks noGrp="1"/>
          </p:cNvSpPr>
          <p:nvPr>
            <p:ph sz="quarter" idx="1"/>
          </p:nvPr>
        </p:nvSpPr>
        <p:spPr/>
        <p:txBody>
          <a:bodyPr/>
          <a:lstStyle/>
          <a:p>
            <a:r>
              <a:rPr lang="en-US" altLang="en-US" smtClean="0"/>
              <a:t>This is where further information is gathered so as to narrow down to specific gender issues.</a:t>
            </a:r>
          </a:p>
          <a:p>
            <a:r>
              <a:rPr lang="en-US" altLang="en-US" smtClean="0"/>
              <a:t>This is based on priority gender issues that require key attention from all players. </a:t>
            </a:r>
          </a:p>
        </p:txBody>
      </p:sp>
    </p:spTree>
    <p:extLst>
      <p:ext uri="{BB962C8B-B14F-4D97-AF65-F5344CB8AC3E}">
        <p14:creationId xmlns:p14="http://schemas.microsoft.com/office/powerpoint/2010/main" val="166269603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altLang="en-US" smtClean="0"/>
              <a:t>Formulating policy issues</a:t>
            </a:r>
          </a:p>
        </p:txBody>
      </p:sp>
      <p:sp>
        <p:nvSpPr>
          <p:cNvPr id="146435" name="Content Placeholder 2"/>
          <p:cNvSpPr>
            <a:spLocks noGrp="1"/>
          </p:cNvSpPr>
          <p:nvPr>
            <p:ph sz="quarter" idx="1"/>
          </p:nvPr>
        </p:nvSpPr>
        <p:spPr>
          <a:xfrm>
            <a:off x="0" y="1447800"/>
            <a:ext cx="12192000" cy="4953000"/>
          </a:xfrm>
        </p:spPr>
        <p:txBody>
          <a:bodyPr/>
          <a:lstStyle/>
          <a:p>
            <a:r>
              <a:rPr lang="en-US" altLang="en-US" smtClean="0"/>
              <a:t>Policy is a set of  principles and guidelines formulated or adopted by an organization to reach its long-term goals and typically published in a booklet or other form that is widely accessible.</a:t>
            </a:r>
          </a:p>
          <a:p>
            <a:r>
              <a:rPr lang="en-US" altLang="en-US" smtClean="0"/>
              <a:t>Policies and procedures are designed to influence and determine all major decisions and actions, and all activities take place within the boundaries set by them. </a:t>
            </a:r>
          </a:p>
          <a:p>
            <a:r>
              <a:rPr lang="en-US" altLang="en-US" smtClean="0"/>
              <a:t>Policy is a guideline on what to be done and how to do things in order to achieve an intended goal/outcome.</a:t>
            </a:r>
          </a:p>
          <a:p>
            <a:r>
              <a:rPr lang="en-US" altLang="en-US" smtClean="0"/>
              <a:t>This stage therefore involves putting key intended interventions as guidelines either at institutional ,national or global level.</a:t>
            </a:r>
          </a:p>
          <a:p>
            <a:r>
              <a:rPr lang="en-US" altLang="en-US" smtClean="0"/>
              <a:t>Policies are written and published in booklets to be easily accessible</a:t>
            </a:r>
          </a:p>
          <a:p>
            <a:endParaRPr lang="en-US" altLang="en-US" smtClean="0"/>
          </a:p>
        </p:txBody>
      </p:sp>
    </p:spTree>
    <p:extLst>
      <p:ext uri="{BB962C8B-B14F-4D97-AF65-F5344CB8AC3E}">
        <p14:creationId xmlns:p14="http://schemas.microsoft.com/office/powerpoint/2010/main" val="129656139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altLang="en-US" smtClean="0"/>
              <a:t>Implementation of gender matters as per the policy</a:t>
            </a:r>
          </a:p>
        </p:txBody>
      </p:sp>
      <p:sp>
        <p:nvSpPr>
          <p:cNvPr id="147459" name="Content Placeholder 2"/>
          <p:cNvSpPr>
            <a:spLocks noGrp="1"/>
          </p:cNvSpPr>
          <p:nvPr>
            <p:ph sz="quarter" idx="1"/>
          </p:nvPr>
        </p:nvSpPr>
        <p:spPr/>
        <p:txBody>
          <a:bodyPr/>
          <a:lstStyle/>
          <a:p>
            <a:r>
              <a:rPr lang="en-US" altLang="en-US" smtClean="0"/>
              <a:t>This putting into action policy issues that promote gender mainstreaming as stipulated in the designed policy.</a:t>
            </a:r>
          </a:p>
          <a:p>
            <a:pPr lvl="2">
              <a:buFont typeface="Arial" charset="0"/>
              <a:buChar char="•"/>
            </a:pPr>
            <a:r>
              <a:rPr lang="en-US" altLang="en-US" smtClean="0"/>
              <a:t>It should focus on ensuring:-</a:t>
            </a:r>
          </a:p>
          <a:p>
            <a:pPr lvl="2">
              <a:buFont typeface="Arial" charset="0"/>
              <a:buChar char="•"/>
            </a:pPr>
            <a:r>
              <a:rPr lang="en-US" altLang="en-US" smtClean="0"/>
              <a:t>Equal opportunities for women and men</a:t>
            </a:r>
          </a:p>
          <a:p>
            <a:pPr lvl="2">
              <a:buFont typeface="Arial" charset="0"/>
              <a:buChar char="•"/>
            </a:pPr>
            <a:r>
              <a:rPr lang="en-US" altLang="en-US" smtClean="0"/>
              <a:t>Use of affirmative action</a:t>
            </a:r>
          </a:p>
          <a:p>
            <a:pPr lvl="2">
              <a:buFont typeface="Arial" charset="0"/>
              <a:buChar char="•"/>
            </a:pPr>
            <a:r>
              <a:rPr lang="en-US" altLang="en-US" smtClean="0"/>
              <a:t>Implementation of activities that promote strategic interests</a:t>
            </a:r>
          </a:p>
          <a:p>
            <a:pPr>
              <a:buFont typeface="Arial" charset="0"/>
              <a:buChar char="•"/>
            </a:pPr>
            <a:r>
              <a:rPr lang="en-US" altLang="en-US" smtClean="0"/>
              <a:t>Policy guidelines should be implemented as per the set rules and adhered to for effective gender mainstreaming to be realized.</a:t>
            </a:r>
          </a:p>
        </p:txBody>
      </p:sp>
    </p:spTree>
    <p:extLst>
      <p:ext uri="{BB962C8B-B14F-4D97-AF65-F5344CB8AC3E}">
        <p14:creationId xmlns:p14="http://schemas.microsoft.com/office/powerpoint/2010/main" val="209167963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altLang="en-US" smtClean="0"/>
              <a:t>Communication</a:t>
            </a:r>
          </a:p>
        </p:txBody>
      </p:sp>
      <p:sp>
        <p:nvSpPr>
          <p:cNvPr id="148483" name="Content Placeholder 2"/>
          <p:cNvSpPr>
            <a:spLocks noGrp="1"/>
          </p:cNvSpPr>
          <p:nvPr>
            <p:ph sz="quarter" idx="1"/>
          </p:nvPr>
        </p:nvSpPr>
        <p:spPr/>
        <p:txBody>
          <a:bodyPr/>
          <a:lstStyle/>
          <a:p>
            <a:r>
              <a:rPr lang="en-US" altLang="en-US" smtClean="0"/>
              <a:t>This is the process of passing information to the concerned persons regarding formulated gender policy issues.</a:t>
            </a:r>
          </a:p>
          <a:p>
            <a:r>
              <a:rPr lang="en-US" altLang="en-US" smtClean="0"/>
              <a:t>This is meant to raise awareness among members of an organization or society on the policy issues.</a:t>
            </a:r>
          </a:p>
          <a:p>
            <a:endParaRPr lang="en-US" altLang="en-US" smtClean="0"/>
          </a:p>
        </p:txBody>
      </p:sp>
    </p:spTree>
    <p:extLst>
      <p:ext uri="{BB962C8B-B14F-4D97-AF65-F5344CB8AC3E}">
        <p14:creationId xmlns:p14="http://schemas.microsoft.com/office/powerpoint/2010/main" val="242767363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altLang="en-US" smtClean="0"/>
              <a:t>Monitoring and evaluation</a:t>
            </a:r>
          </a:p>
        </p:txBody>
      </p:sp>
      <p:sp>
        <p:nvSpPr>
          <p:cNvPr id="149507" name="Content Placeholder 2"/>
          <p:cNvSpPr>
            <a:spLocks noGrp="1"/>
          </p:cNvSpPr>
          <p:nvPr>
            <p:ph sz="quarter" idx="1"/>
          </p:nvPr>
        </p:nvSpPr>
        <p:spPr>
          <a:xfrm>
            <a:off x="406400" y="1447800"/>
            <a:ext cx="11176000" cy="5410200"/>
          </a:xfrm>
        </p:spPr>
        <p:txBody>
          <a:bodyPr/>
          <a:lstStyle/>
          <a:p>
            <a:r>
              <a:rPr lang="en-US" altLang="en-US" smtClean="0"/>
              <a:t>Monitoring  is  the  systematic  and  regular  tracking  of  progress  during  planning  and implementation of gender mainstreaming. </a:t>
            </a:r>
          </a:p>
          <a:p>
            <a:r>
              <a:rPr lang="en-US" altLang="en-US" smtClean="0"/>
              <a:t>It involves continuous observation, reflection and making decisions regarding activities implemented. </a:t>
            </a:r>
          </a:p>
          <a:p>
            <a:r>
              <a:rPr lang="en-US" altLang="en-US" smtClean="0"/>
              <a:t>Evaluation is a process that attempts to determine as a systematically and objectively as possible the relative effectiveness, efficiency and impact of activities in relation of set objectives.</a:t>
            </a:r>
          </a:p>
          <a:p>
            <a:r>
              <a:rPr lang="en-US" altLang="en-US" smtClean="0"/>
              <a:t>Evaluation refers  to  the  periodic  assessment  of  expected  results  in </a:t>
            </a:r>
          </a:p>
          <a:p>
            <a:r>
              <a:rPr lang="en-US" altLang="en-US" smtClean="0"/>
              <a:t>relation to specific objectives of the implementation of gender mainstreaming.</a:t>
            </a:r>
          </a:p>
          <a:p>
            <a:r>
              <a:rPr lang="en-US" altLang="en-US" smtClean="0"/>
              <a:t>Evaluation measures the achievement of set goals and objectives.</a:t>
            </a:r>
          </a:p>
          <a:p>
            <a:endParaRPr lang="en-US" altLang="en-US" smtClean="0"/>
          </a:p>
        </p:txBody>
      </p:sp>
    </p:spTree>
    <p:extLst>
      <p:ext uri="{BB962C8B-B14F-4D97-AF65-F5344CB8AC3E}">
        <p14:creationId xmlns:p14="http://schemas.microsoft.com/office/powerpoint/2010/main" val="358035434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altLang="en-US" smtClean="0"/>
              <a:t>M&amp;E cont…</a:t>
            </a:r>
          </a:p>
        </p:txBody>
      </p:sp>
      <p:sp>
        <p:nvSpPr>
          <p:cNvPr id="150531" name="Content Placeholder 2"/>
          <p:cNvSpPr>
            <a:spLocks noGrp="1"/>
          </p:cNvSpPr>
          <p:nvPr>
            <p:ph sz="quarter" idx="1"/>
          </p:nvPr>
        </p:nvSpPr>
        <p:spPr>
          <a:xfrm>
            <a:off x="304800" y="1447800"/>
            <a:ext cx="11277600" cy="5410200"/>
          </a:xfrm>
        </p:spPr>
        <p:txBody>
          <a:bodyPr/>
          <a:lstStyle/>
          <a:p>
            <a:r>
              <a:rPr lang="en-US" altLang="en-US" smtClean="0"/>
              <a:t>Monitoring and evaluation focuses on:-</a:t>
            </a:r>
          </a:p>
          <a:p>
            <a:r>
              <a:rPr lang="en-US" altLang="en-US" smtClean="0"/>
              <a:t>Inputs</a:t>
            </a:r>
          </a:p>
          <a:p>
            <a:r>
              <a:rPr lang="en-US" altLang="en-US" smtClean="0"/>
              <a:t>Activities</a:t>
            </a:r>
          </a:p>
          <a:p>
            <a:r>
              <a:rPr lang="en-US" altLang="en-US" smtClean="0"/>
              <a:t>Results(outputs, outcomes and impact)</a:t>
            </a:r>
          </a:p>
          <a:p>
            <a:r>
              <a:rPr lang="en-US" altLang="en-US" smtClean="0"/>
              <a:t>Some of the Tools that are necessary in M&amp; includes:-</a:t>
            </a:r>
          </a:p>
          <a:p>
            <a:r>
              <a:rPr lang="en-US" altLang="en-US" smtClean="0"/>
              <a:t>Work plans</a:t>
            </a:r>
          </a:p>
          <a:p>
            <a:r>
              <a:rPr lang="en-US" altLang="en-US" smtClean="0"/>
              <a:t>Budgets</a:t>
            </a:r>
          </a:p>
          <a:p>
            <a:r>
              <a:rPr lang="en-US" altLang="en-US" smtClean="0"/>
              <a:t>reports </a:t>
            </a:r>
          </a:p>
          <a:p>
            <a:r>
              <a:rPr lang="en-US" altLang="en-US" smtClean="0"/>
              <a:t>projects documentation. </a:t>
            </a:r>
          </a:p>
        </p:txBody>
      </p:sp>
    </p:spTree>
    <p:extLst>
      <p:ext uri="{BB962C8B-B14F-4D97-AF65-F5344CB8AC3E}">
        <p14:creationId xmlns:p14="http://schemas.microsoft.com/office/powerpoint/2010/main" val="410992483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altLang="en-US" smtClean="0"/>
              <a:t>M&amp;E Cont..</a:t>
            </a:r>
          </a:p>
        </p:txBody>
      </p:sp>
      <p:sp>
        <p:nvSpPr>
          <p:cNvPr id="151555" name="Content Placeholder 2"/>
          <p:cNvSpPr>
            <a:spLocks noGrp="1"/>
          </p:cNvSpPr>
          <p:nvPr>
            <p:ph sz="quarter" idx="1"/>
          </p:nvPr>
        </p:nvSpPr>
        <p:spPr/>
        <p:txBody>
          <a:bodyPr/>
          <a:lstStyle/>
          <a:p>
            <a:r>
              <a:rPr lang="en-US" altLang="en-US" sz="3200" smtClean="0"/>
              <a:t>Reporting  involves  collection  and  documentation  of  information  relating  to  the implementation  of  gender  mainstreaming.  Such  reports  provide  feedback  and  sharing  of  information for planning and decision – making.</a:t>
            </a:r>
          </a:p>
          <a:p>
            <a:r>
              <a:rPr lang="en-US" altLang="en-US" sz="3200" smtClean="0"/>
              <a:t>Reports can either be:</a:t>
            </a:r>
          </a:p>
          <a:p>
            <a:pPr marL="1063625" lvl="2" indent="-514350">
              <a:buFont typeface="Franklin Gothic Book" pitchFamily="34" charset="0"/>
              <a:buAutoNum type="arabicPeriod"/>
            </a:pPr>
            <a:r>
              <a:rPr lang="en-US" altLang="en-US" sz="3200" smtClean="0"/>
              <a:t>Narrative / qualitative</a:t>
            </a:r>
          </a:p>
          <a:p>
            <a:pPr marL="1063625" lvl="2" indent="-514350">
              <a:buFont typeface="Franklin Gothic Book" pitchFamily="34" charset="0"/>
              <a:buAutoNum type="arabicPeriod"/>
            </a:pPr>
            <a:r>
              <a:rPr lang="en-US" altLang="en-US" sz="3200" smtClean="0"/>
              <a:t>Quantitative </a:t>
            </a:r>
          </a:p>
          <a:p>
            <a:endParaRPr lang="en-US" altLang="en-US" sz="3200" smtClean="0"/>
          </a:p>
        </p:txBody>
      </p:sp>
    </p:spTree>
    <p:extLst>
      <p:ext uri="{BB962C8B-B14F-4D97-AF65-F5344CB8AC3E}">
        <p14:creationId xmlns:p14="http://schemas.microsoft.com/office/powerpoint/2010/main" val="2890276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b="1" smtClean="0">
                <a:latin typeface="Times New Roman" pitchFamily="18" charset="0"/>
                <a:cs typeface="Times New Roman" pitchFamily="18" charset="0"/>
              </a:rPr>
              <a:t>Differences between equality and equity.</a:t>
            </a:r>
            <a:endParaRPr lang="en-US" altLang="en-US" smtClean="0"/>
          </a:p>
        </p:txBody>
      </p:sp>
      <p:sp>
        <p:nvSpPr>
          <p:cNvPr id="3" name="Content Placeholder 2">
            <a:extLst>
              <a:ext uri="{FF2B5EF4-FFF2-40B4-BE49-F238E27FC236}">
                <a16:creationId xmlns="" xmlns:a16="http://schemas.microsoft.com/office/drawing/2014/main" id="{507C8914-9ACC-4136-946F-22FADAD9E943}"/>
              </a:ext>
            </a:extLst>
          </p:cNvPr>
          <p:cNvSpPr>
            <a:spLocks noGrp="1"/>
          </p:cNvSpPr>
          <p:nvPr>
            <p:ph sz="quarter" idx="1"/>
          </p:nvPr>
        </p:nvSpPr>
        <p:spPr/>
        <p:txBody>
          <a:bodyPr/>
          <a:lstStyle/>
          <a:p>
            <a:pPr marL="228600" eaLnBrk="1" hangingPunct="1">
              <a:lnSpc>
                <a:spcPct val="115000"/>
              </a:lnSpc>
              <a:spcBef>
                <a:spcPts val="0"/>
              </a:spcBef>
              <a:spcAft>
                <a:spcPts val="1000"/>
              </a:spcAft>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There is often confusion about the difference between the concepts of equality and equity.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1" eaLnBrk="1" hangingPunct="1">
              <a:lnSpc>
                <a:spcPct val="115000"/>
              </a:lnSpc>
              <a:spcBef>
                <a:spcPts val="0"/>
              </a:spcBef>
              <a:buFont typeface="+mj-lt"/>
              <a:buAutoNum type="arabicPeriod"/>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Gender equality is the process of allocating resources so that males and females have the same, while equity is allocating resources to both fairly.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1" eaLnBrk="1" hangingPunct="1">
              <a:lnSpc>
                <a:spcPct val="115000"/>
              </a:lnSpc>
              <a:spcBef>
                <a:spcPts val="0"/>
              </a:spcBef>
              <a:spcAft>
                <a:spcPts val="1000"/>
              </a:spcAft>
              <a:buFont typeface="+mj-lt"/>
              <a:buAutoNum type="arabicPeriod"/>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Equality forces on creating the same starting line for everyone. Equity has the goal of providing everyone with the full range of opportunities and benefits- same finishing line.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defRPr/>
            </a:pPr>
            <a:endParaRPr lang="en-US" dirty="0"/>
          </a:p>
        </p:txBody>
      </p:sp>
    </p:spTree>
    <p:extLst>
      <p:ext uri="{BB962C8B-B14F-4D97-AF65-F5344CB8AC3E}">
        <p14:creationId xmlns:p14="http://schemas.microsoft.com/office/powerpoint/2010/main" val="34032517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ubtitle 1"/>
          <p:cNvSpPr>
            <a:spLocks noGrp="1"/>
          </p:cNvSpPr>
          <p:nvPr>
            <p:ph type="subTitle" idx="1"/>
          </p:nvPr>
        </p:nvSpPr>
        <p:spPr/>
        <p:txBody>
          <a:bodyPr/>
          <a:lstStyle/>
          <a:p>
            <a:pPr eaLnBrk="1" hangingPunct="1">
              <a:lnSpc>
                <a:spcPct val="80000"/>
              </a:lnSpc>
            </a:pPr>
            <a:r>
              <a:rPr lang="en-GB" altLang="en-US" sz="2800" b="1" smtClean="0"/>
              <a:t>LOISE</a:t>
            </a:r>
          </a:p>
          <a:p>
            <a:pPr eaLnBrk="1" hangingPunct="1">
              <a:lnSpc>
                <a:spcPct val="80000"/>
              </a:lnSpc>
            </a:pPr>
            <a:r>
              <a:rPr lang="en-GB" altLang="en-US" sz="2800" b="1" smtClean="0"/>
              <a:t>LECTURER</a:t>
            </a:r>
          </a:p>
          <a:p>
            <a:pPr eaLnBrk="1" hangingPunct="1">
              <a:lnSpc>
                <a:spcPct val="80000"/>
              </a:lnSpc>
            </a:pPr>
            <a:r>
              <a:rPr lang="en-GB" altLang="en-US" sz="2800" b="1" smtClean="0"/>
              <a:t>KMTC-MAKINDU CAMPUS</a:t>
            </a:r>
          </a:p>
          <a:p>
            <a:endParaRPr lang="en-US" altLang="en-US" smtClean="0"/>
          </a:p>
        </p:txBody>
      </p:sp>
      <p:sp>
        <p:nvSpPr>
          <p:cNvPr id="152579" name="Title 2"/>
          <p:cNvSpPr>
            <a:spLocks noGrp="1"/>
          </p:cNvSpPr>
          <p:nvPr>
            <p:ph type="ctrTitle"/>
          </p:nvPr>
        </p:nvSpPr>
        <p:spPr>
          <a:xfrm>
            <a:off x="609600" y="1506539"/>
            <a:ext cx="10972800" cy="1470025"/>
          </a:xfrm>
        </p:spPr>
        <p:txBody>
          <a:bodyPr/>
          <a:lstStyle/>
          <a:p>
            <a:r>
              <a:rPr altLang="en-US" smtClean="0"/>
              <a:t>RITES OF PASSAGE</a:t>
            </a:r>
          </a:p>
        </p:txBody>
      </p:sp>
    </p:spTree>
    <p:extLst>
      <p:ext uri="{BB962C8B-B14F-4D97-AF65-F5344CB8AC3E}">
        <p14:creationId xmlns:p14="http://schemas.microsoft.com/office/powerpoint/2010/main" val="102183080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E1AF66-91FC-4B6C-A1F2-DF1DA6C87978}"/>
              </a:ext>
            </a:extLst>
          </p:cNvPr>
          <p:cNvSpPr>
            <a:spLocks noGrp="1"/>
          </p:cNvSpPr>
          <p:nvPr>
            <p:ph type="title"/>
          </p:nvPr>
        </p:nvSpPr>
        <p:spPr/>
        <p:txBody>
          <a:bodyPr/>
          <a:lstStyle/>
          <a:p>
            <a:pPr>
              <a:defRPr/>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RITES OF PASSAGE</a:t>
            </a:r>
            <a:endParaRPr lang="en-US" dirty="0"/>
          </a:p>
        </p:txBody>
      </p:sp>
      <p:sp>
        <p:nvSpPr>
          <p:cNvPr id="3" name="Content Placeholder 2">
            <a:extLst>
              <a:ext uri="{FF2B5EF4-FFF2-40B4-BE49-F238E27FC236}">
                <a16:creationId xmlns="" xmlns:a16="http://schemas.microsoft.com/office/drawing/2014/main" id="{2D9D0060-DB7E-4C56-B22A-F790EA54F42B}"/>
              </a:ext>
            </a:extLst>
          </p:cNvPr>
          <p:cNvSpPr>
            <a:spLocks noGrp="1"/>
          </p:cNvSpPr>
          <p:nvPr>
            <p:ph sz="quarter" idx="1"/>
          </p:nvPr>
        </p:nvSpPr>
        <p:spPr>
          <a:xfrm>
            <a:off x="558800" y="1524001"/>
            <a:ext cx="11226800" cy="5148263"/>
          </a:xfrm>
        </p:spPr>
        <p:txBody>
          <a:bodyPr>
            <a:normAutofit/>
          </a:bodyPr>
          <a:lstStyle/>
          <a:p>
            <a:pPr marL="0" indent="0">
              <a:buFont typeface="Wingdings 2" pitchFamily="18" charset="2"/>
              <a:buNone/>
              <a:defRPr/>
            </a:pP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DEFINITON: </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 celebration that occurs, when an individual leaves one group to enter another significant change of status in society.</a:t>
            </a:r>
          </a:p>
          <a:p>
            <a:pPr marL="0" indent="0">
              <a:buFont typeface="Wingdings 2" pitchFamily="18" charset="2"/>
              <a:buNone/>
              <a:defRPr/>
            </a:pPr>
            <a:endParaRPr 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Font typeface="Wingdings 2" pitchFamily="18" charset="2"/>
              <a:buNone/>
              <a:defRPr/>
            </a:pP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In culture, initiation rites; a natural and necessary part of the community; are seen as fundamental to human growth and development as well as socialization in many African communities.</a:t>
            </a:r>
          </a:p>
        </p:txBody>
      </p:sp>
    </p:spTree>
    <p:extLst>
      <p:ext uri="{BB962C8B-B14F-4D97-AF65-F5344CB8AC3E}">
        <p14:creationId xmlns:p14="http://schemas.microsoft.com/office/powerpoint/2010/main" val="1521560213"/>
      </p:ext>
    </p:extLst>
  </p:cSld>
  <p:clrMapOvr>
    <a:masterClrMapping/>
  </p:clrMapOvr>
  <p:transition spd="med">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rot="10800000" flipV="1">
            <a:off x="1155701" y="149226"/>
            <a:ext cx="8760884" cy="1069975"/>
          </a:xfrm>
        </p:spPr>
        <p:txBody>
          <a:bodyPr/>
          <a:lstStyle/>
          <a:p>
            <a:r>
              <a:rPr lang="en-US" altLang="en-US" smtClean="0"/>
              <a:t>Cont..</a:t>
            </a:r>
          </a:p>
        </p:txBody>
      </p:sp>
      <p:sp>
        <p:nvSpPr>
          <p:cNvPr id="154627" name="Content Placeholder 2"/>
          <p:cNvSpPr>
            <a:spLocks noGrp="1"/>
          </p:cNvSpPr>
          <p:nvPr>
            <p:ph sz="quarter" idx="1"/>
          </p:nvPr>
        </p:nvSpPr>
        <p:spPr>
          <a:xfrm>
            <a:off x="304800" y="1219200"/>
            <a:ext cx="11599333" cy="5638800"/>
          </a:xfrm>
        </p:spPr>
        <p:txBody>
          <a:bodyPr/>
          <a:lstStyle/>
          <a:p>
            <a:r>
              <a:rPr lang="en-US" altLang="en-US" sz="2800" smtClean="0">
                <a:latin typeface="Times New Roman" pitchFamily="18" charset="0"/>
                <a:cs typeface="Times New Roman" pitchFamily="18" charset="0"/>
              </a:rPr>
              <a:t>Marking the transition of someone to full group membership.</a:t>
            </a:r>
          </a:p>
          <a:p>
            <a:endParaRPr lang="en-US" altLang="en-US" sz="2800" smtClean="0">
              <a:latin typeface="Times New Roman" pitchFamily="18" charset="0"/>
              <a:cs typeface="Times New Roman" pitchFamily="18" charset="0"/>
            </a:endParaRPr>
          </a:p>
          <a:p>
            <a:r>
              <a:rPr lang="en-US" altLang="en-US" sz="2800" smtClean="0">
                <a:latin typeface="Times New Roman" pitchFamily="18" charset="0"/>
                <a:cs typeface="Times New Roman" pitchFamily="18" charset="0"/>
              </a:rPr>
              <a:t>Links the individual to the community and the community to the broader and more potent spiritual world.</a:t>
            </a:r>
          </a:p>
        </p:txBody>
      </p:sp>
    </p:spTree>
    <p:extLst>
      <p:ext uri="{BB962C8B-B14F-4D97-AF65-F5344CB8AC3E}">
        <p14:creationId xmlns:p14="http://schemas.microsoft.com/office/powerpoint/2010/main" val="1464911837"/>
      </p:ext>
    </p:extLst>
  </p:cSld>
  <p:clrMapOvr>
    <a:masterClrMapping/>
  </p:clrMapOvr>
  <p:transition spd="med">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BEE9D1-DED9-48AA-B538-36185B86632A}"/>
              </a:ext>
            </a:extLst>
          </p:cNvPr>
          <p:cNvSpPr>
            <a:spLocks noGrp="1"/>
          </p:cNvSpPr>
          <p:nvPr>
            <p:ph type="title"/>
          </p:nvPr>
        </p:nvSpPr>
        <p:spPr>
          <a:xfrm>
            <a:off x="935567" y="211138"/>
            <a:ext cx="8760884" cy="703262"/>
          </a:xfrm>
        </p:spPr>
        <p:txBody>
          <a:bodyPr>
            <a:normAutofit fontScale="90000"/>
          </a:bodyPr>
          <a:lstStyle/>
          <a:p>
            <a:pPr>
              <a:defRPr/>
            </a:pPr>
            <a:r>
              <a:rPr lang="en-US" dirty="0"/>
              <a:t>Cont….</a:t>
            </a:r>
          </a:p>
        </p:txBody>
      </p:sp>
      <p:sp>
        <p:nvSpPr>
          <p:cNvPr id="155651" name="Content Placeholder 2"/>
          <p:cNvSpPr>
            <a:spLocks noGrp="1"/>
          </p:cNvSpPr>
          <p:nvPr>
            <p:ph sz="quarter" idx="1"/>
          </p:nvPr>
        </p:nvSpPr>
        <p:spPr>
          <a:xfrm>
            <a:off x="304800" y="838200"/>
            <a:ext cx="11430000" cy="6019800"/>
          </a:xfrm>
        </p:spPr>
        <p:txBody>
          <a:bodyPr/>
          <a:lstStyle/>
          <a:p>
            <a:pPr marL="0" indent="0">
              <a:buFont typeface="Wingdings 2" pitchFamily="18" charset="2"/>
              <a:buNone/>
            </a:pPr>
            <a:r>
              <a:rPr lang="en-US" altLang="en-US" sz="3000" smtClean="0">
                <a:latin typeface="Times New Roman" pitchFamily="18" charset="0"/>
                <a:cs typeface="Times New Roman" pitchFamily="18" charset="0"/>
              </a:rPr>
              <a:t>There are 5 major African rites of passage which are fundamental to human growth and development.</a:t>
            </a:r>
          </a:p>
          <a:p>
            <a:pPr marL="0" indent="0">
              <a:buFont typeface="Wingdings 2" pitchFamily="18" charset="2"/>
              <a:buNone/>
            </a:pPr>
            <a:r>
              <a:rPr lang="en-US" altLang="en-US" sz="3000" smtClean="0">
                <a:latin typeface="Times New Roman" pitchFamily="18" charset="0"/>
                <a:cs typeface="Times New Roman" pitchFamily="18" charset="0"/>
              </a:rPr>
              <a:t>They were initially established by African ancestors while they were living in order to link the individual to the community.</a:t>
            </a:r>
          </a:p>
          <a:p>
            <a:pPr marL="0" indent="0">
              <a:buFont typeface="Wingdings 2" pitchFamily="18" charset="2"/>
              <a:buNone/>
            </a:pPr>
            <a:r>
              <a:rPr lang="en-US" altLang="en-US" sz="3000" smtClean="0">
                <a:latin typeface="Times New Roman" pitchFamily="18" charset="0"/>
                <a:cs typeface="Times New Roman" pitchFamily="18" charset="0"/>
              </a:rPr>
              <a:t>There rites of passage include</a:t>
            </a:r>
            <a:r>
              <a:rPr lang="en-US" altLang="en-US" sz="4000" smtClean="0">
                <a:latin typeface="Times New Roman" pitchFamily="18" charset="0"/>
                <a:cs typeface="Times New Roman" pitchFamily="18" charset="0"/>
              </a:rPr>
              <a:t>:-</a:t>
            </a:r>
          </a:p>
          <a:p>
            <a:pPr lvl="1"/>
            <a:r>
              <a:rPr lang="en-US" altLang="en-US" sz="2800" smtClean="0">
                <a:latin typeface="Times New Roman" pitchFamily="18" charset="0"/>
                <a:cs typeface="Times New Roman" pitchFamily="18" charset="0"/>
              </a:rPr>
              <a:t>Rite to birth</a:t>
            </a:r>
          </a:p>
          <a:p>
            <a:pPr lvl="1"/>
            <a:r>
              <a:rPr lang="en-US" altLang="en-US" sz="2800" smtClean="0">
                <a:latin typeface="Times New Roman" pitchFamily="18" charset="0"/>
                <a:cs typeface="Times New Roman" pitchFamily="18" charset="0"/>
              </a:rPr>
              <a:t>Rite to adulthood</a:t>
            </a:r>
          </a:p>
          <a:p>
            <a:pPr lvl="1"/>
            <a:r>
              <a:rPr lang="en-US" altLang="en-US" sz="2800" smtClean="0">
                <a:latin typeface="Times New Roman" pitchFamily="18" charset="0"/>
                <a:cs typeface="Times New Roman" pitchFamily="18" charset="0"/>
              </a:rPr>
              <a:t>Rite to marriage</a:t>
            </a:r>
          </a:p>
          <a:p>
            <a:pPr lvl="1"/>
            <a:r>
              <a:rPr lang="en-US" altLang="en-US" sz="2800" smtClean="0">
                <a:latin typeface="Times New Roman" pitchFamily="18" charset="0"/>
                <a:cs typeface="Times New Roman" pitchFamily="18" charset="0"/>
              </a:rPr>
              <a:t>Rite to eldership</a:t>
            </a:r>
          </a:p>
          <a:p>
            <a:pPr lvl="1"/>
            <a:r>
              <a:rPr lang="en-US" altLang="en-US" sz="2800" smtClean="0">
                <a:latin typeface="Times New Roman" pitchFamily="18" charset="0"/>
                <a:cs typeface="Times New Roman" pitchFamily="18" charset="0"/>
              </a:rPr>
              <a:t>Rite to ancestorship</a:t>
            </a:r>
            <a:r>
              <a:rPr lang="en-US" altLang="en-US" sz="3000" smtClean="0">
                <a:latin typeface="Times New Roman" pitchFamily="18" charset="0"/>
                <a:cs typeface="Times New Roman" pitchFamily="18" charset="0"/>
              </a:rPr>
              <a:t>.</a:t>
            </a:r>
          </a:p>
          <a:p>
            <a:pPr lvl="1"/>
            <a:endParaRPr lang="en-US" altLang="en-US" sz="3000" smtClean="0">
              <a:latin typeface="Times New Roman" pitchFamily="18" charset="0"/>
              <a:cs typeface="Times New Roman" pitchFamily="18" charset="0"/>
            </a:endParaRPr>
          </a:p>
        </p:txBody>
      </p:sp>
    </p:spTree>
    <p:extLst>
      <p:ext uri="{BB962C8B-B14F-4D97-AF65-F5344CB8AC3E}">
        <p14:creationId xmlns:p14="http://schemas.microsoft.com/office/powerpoint/2010/main" val="2875109647"/>
      </p:ext>
    </p:extLst>
  </p:cSld>
  <p:clrMapOvr>
    <a:masterClrMapping/>
  </p:clrMapOvr>
  <p:transition spd="med">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ECBE22-02F6-4349-B36C-CE2173CE9B0B}"/>
              </a:ext>
            </a:extLst>
          </p:cNvPr>
          <p:cNvSpPr>
            <a:spLocks noGrp="1"/>
          </p:cNvSpPr>
          <p:nvPr>
            <p:ph type="title"/>
          </p:nvPr>
        </p:nvSpPr>
        <p:spPr>
          <a:xfrm>
            <a:off x="1020234" y="-22225"/>
            <a:ext cx="8760884" cy="44450"/>
          </a:xfrm>
        </p:spPr>
        <p:txBody>
          <a:bodyPr>
            <a:normAutofit fontScale="90000"/>
          </a:bodyPr>
          <a:lstStyle/>
          <a:p>
            <a:pPr>
              <a:defRPr/>
            </a:pPr>
            <a:endParaRPr lang="en-US" dirty="0"/>
          </a:p>
        </p:txBody>
      </p:sp>
      <p:sp>
        <p:nvSpPr>
          <p:cNvPr id="3" name="Content Placeholder 2">
            <a:extLst>
              <a:ext uri="{FF2B5EF4-FFF2-40B4-BE49-F238E27FC236}">
                <a16:creationId xmlns="" xmlns:a16="http://schemas.microsoft.com/office/drawing/2014/main" id="{9187919B-67FE-4FDC-AB1F-1255C9880ABC}"/>
              </a:ext>
            </a:extLst>
          </p:cNvPr>
          <p:cNvSpPr>
            <a:spLocks noGrp="1"/>
          </p:cNvSpPr>
          <p:nvPr>
            <p:ph sz="quarter" idx="1"/>
          </p:nvPr>
        </p:nvSpPr>
        <p:spPr>
          <a:xfrm>
            <a:off x="220133" y="474664"/>
            <a:ext cx="11531600" cy="6383337"/>
          </a:xfrm>
        </p:spPr>
        <p:txBody>
          <a:bodyPr>
            <a:normAutofit/>
          </a:bodyPr>
          <a:lstStyle/>
          <a:p>
            <a:pPr marL="742950" indent="-742950">
              <a:buFont typeface="Wingdings 2" pitchFamily="18" charset="2"/>
              <a:buAutoNum type="arabicPeriod"/>
              <a:defRPr/>
            </a:pP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RITE TO BIRTH.</a:t>
            </a:r>
          </a:p>
          <a:p>
            <a:pPr marL="0" indent="0">
              <a:buFont typeface="Wingdings 2" pitchFamily="18" charset="2"/>
              <a:buNone/>
              <a:defRPr/>
            </a:pP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This is the first of the major initiation rites, it involves initiating the infant into the world through a ritual and naming ceremony. The infant is believed to be commissioned to come to the world and accomplish a particular mission, therefore it is the work of the diviner to perform rituals and clearly determine the new </a:t>
            </a:r>
            <a:r>
              <a:rPr lang="en-US" sz="3000" dirty="0" err="1">
                <a:solidFill>
                  <a:schemeClr val="tx1">
                    <a:lumMod val="95000"/>
                    <a:lumOff val="5000"/>
                  </a:schemeClr>
                </a:solidFill>
                <a:latin typeface="Times New Roman" panose="02020603050405020304" pitchFamily="18" charset="0"/>
                <a:cs typeface="Times New Roman" panose="02020603050405020304" pitchFamily="18" charset="0"/>
              </a:rPr>
              <a:t>born’s</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 mission in order to guide him or her. The infants name is given after the determination of the mission.</a:t>
            </a:r>
          </a:p>
        </p:txBody>
      </p:sp>
    </p:spTree>
    <p:extLst>
      <p:ext uri="{BB962C8B-B14F-4D97-AF65-F5344CB8AC3E}">
        <p14:creationId xmlns:p14="http://schemas.microsoft.com/office/powerpoint/2010/main" val="1927900877"/>
      </p:ext>
    </p:extLst>
  </p:cSld>
  <p:clrMapOvr>
    <a:masterClrMapping/>
  </p:clrMapOvr>
  <p:transition spd="med">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EE5177-77F6-43AA-883A-05BE28BD4246}"/>
              </a:ext>
            </a:extLst>
          </p:cNvPr>
          <p:cNvSpPr>
            <a:spLocks noGrp="1"/>
          </p:cNvSpPr>
          <p:nvPr>
            <p:ph type="title"/>
          </p:nvPr>
        </p:nvSpPr>
        <p:spPr>
          <a:xfrm>
            <a:off x="1037167" y="0"/>
            <a:ext cx="8760884" cy="127000"/>
          </a:xfrm>
        </p:spPr>
        <p:txBody>
          <a:bodyPr>
            <a:normAutofit fontScale="90000"/>
          </a:bodyPr>
          <a:lstStyle/>
          <a:p>
            <a:pPr>
              <a:defRPr/>
            </a:pPr>
            <a:endParaRPr lang="en-US" dirty="0"/>
          </a:p>
        </p:txBody>
      </p:sp>
      <p:sp>
        <p:nvSpPr>
          <p:cNvPr id="3" name="Content Placeholder 2">
            <a:extLst>
              <a:ext uri="{FF2B5EF4-FFF2-40B4-BE49-F238E27FC236}">
                <a16:creationId xmlns="" xmlns:a16="http://schemas.microsoft.com/office/drawing/2014/main" id="{788510F8-A8D8-4EA9-8506-40F8CE0C2D5E}"/>
              </a:ext>
            </a:extLst>
          </p:cNvPr>
          <p:cNvSpPr>
            <a:spLocks noGrp="1"/>
          </p:cNvSpPr>
          <p:nvPr>
            <p:ph sz="quarter" idx="1"/>
          </p:nvPr>
        </p:nvSpPr>
        <p:spPr>
          <a:xfrm>
            <a:off x="0" y="287338"/>
            <a:ext cx="12192000" cy="6570662"/>
          </a:xfrm>
        </p:spPr>
        <p:txBody>
          <a:bodyPr>
            <a:normAutofit/>
          </a:bodyPr>
          <a:lstStyle/>
          <a:p>
            <a:pPr marL="0" indent="0">
              <a:buFont typeface="Wingdings 2" pitchFamily="18" charset="2"/>
              <a:buNone/>
              <a:defRPr/>
            </a:pPr>
            <a:r>
              <a:rPr lang="en-US" sz="3800" dirty="0">
                <a:latin typeface="Times New Roman" panose="02020603050405020304" pitchFamily="18" charset="0"/>
                <a:cs typeface="Times New Roman" panose="02020603050405020304" pitchFamily="18" charset="0"/>
              </a:rPr>
              <a:t>2</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 RITE TO ADULTHOOD</a:t>
            </a:r>
            <a:r>
              <a:rPr lang="en-US" sz="3800" dirty="0">
                <a:solidFill>
                  <a:schemeClr val="bg1"/>
                </a:solidFill>
                <a:latin typeface="Times New Roman" panose="02020603050405020304" pitchFamily="18" charset="0"/>
                <a:cs typeface="Times New Roman" panose="02020603050405020304" pitchFamily="18" charset="0"/>
              </a:rPr>
              <a:t>.</a:t>
            </a:r>
          </a:p>
          <a:p>
            <a:pPr marL="0" indent="0">
              <a:buFont typeface="Wingdings 2" pitchFamily="18" charset="2"/>
              <a:buNone/>
              <a:defRPr/>
            </a:pPr>
            <a:endParaRPr lang="en-US" sz="3800" dirty="0">
              <a:latin typeface="Times New Roman" panose="02020603050405020304" pitchFamily="18" charset="0"/>
              <a:cs typeface="Times New Roman" panose="02020603050405020304" pitchFamily="18" charset="0"/>
            </a:endParaRPr>
          </a:p>
          <a:p>
            <a:pPr marL="0" indent="0">
              <a:buFont typeface="Wingdings 2" pitchFamily="18" charset="2"/>
              <a:buNone/>
              <a:defRPr/>
            </a:pP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This is the second major rite. It is usually done at the onset of puberty around 12-13 yrs. It is to ensure the shaping of productive, community oriented responsible adults.</a:t>
            </a:r>
          </a:p>
          <a:p>
            <a:pPr marL="0" indent="0">
              <a:buFont typeface="Wingdings 2" pitchFamily="18" charset="2"/>
              <a:buNone/>
              <a:defRPr/>
            </a:pP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The young initiates are taken out of the community away from the concerns of everyday life to be taught all the ways of adulthood, including the rules and taboos of the society; moral instructions and social responsibility</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2161631"/>
      </p:ext>
    </p:extLst>
  </p:cSld>
  <p:clrMapOvr>
    <a:masterClrMapping/>
  </p:clrMapOvr>
  <p:transition spd="med">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5A5FEA-D016-4506-8647-056075001C84}"/>
              </a:ext>
            </a:extLst>
          </p:cNvPr>
          <p:cNvSpPr>
            <a:spLocks noGrp="1"/>
          </p:cNvSpPr>
          <p:nvPr>
            <p:ph type="title"/>
          </p:nvPr>
        </p:nvSpPr>
        <p:spPr>
          <a:xfrm>
            <a:off x="969434" y="0"/>
            <a:ext cx="8760884" cy="76200"/>
          </a:xfrm>
        </p:spPr>
        <p:txBody>
          <a:bodyPr>
            <a:normAutofit fontScale="90000"/>
          </a:bodyPr>
          <a:lstStyle/>
          <a:p>
            <a:pPr>
              <a:defRPr/>
            </a:pPr>
            <a:endParaRPr lang="en-US" dirty="0"/>
          </a:p>
        </p:txBody>
      </p:sp>
      <p:sp>
        <p:nvSpPr>
          <p:cNvPr id="3" name="Content Placeholder 2">
            <a:extLst>
              <a:ext uri="{FF2B5EF4-FFF2-40B4-BE49-F238E27FC236}">
                <a16:creationId xmlns="" xmlns:a16="http://schemas.microsoft.com/office/drawing/2014/main" id="{44335F00-EE29-4244-A9A5-B27F36FED3DE}"/>
              </a:ext>
            </a:extLst>
          </p:cNvPr>
          <p:cNvSpPr>
            <a:spLocks noGrp="1"/>
          </p:cNvSpPr>
          <p:nvPr>
            <p:ph sz="quarter" idx="1"/>
          </p:nvPr>
        </p:nvSpPr>
        <p:spPr>
          <a:xfrm>
            <a:off x="169334" y="287338"/>
            <a:ext cx="11853333" cy="6400800"/>
          </a:xfrm>
        </p:spPr>
        <p:txBody>
          <a:bodyPr>
            <a:normAutofit/>
          </a:bodyPr>
          <a:lstStyle/>
          <a:p>
            <a:pPr marL="0" indent="0">
              <a:buFont typeface="Wingdings 2" pitchFamily="18" charset="2"/>
              <a:buNone/>
              <a:defRPr/>
            </a:pPr>
            <a:r>
              <a:rPr lang="en-US" sz="3800" dirty="0">
                <a:latin typeface="Times New Roman" panose="02020603050405020304" pitchFamily="18" charset="0"/>
                <a:cs typeface="Times New Roman" panose="02020603050405020304" pitchFamily="18" charset="0"/>
              </a:rPr>
              <a:t>3</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 RITE TO MARRIAGE.</a:t>
            </a:r>
          </a:p>
          <a:p>
            <a:pPr marL="0" indent="0">
              <a:buFont typeface="Wingdings 2" pitchFamily="18" charset="2"/>
              <a:buNone/>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This is the third major rite. It represents not only joining of two families, but also the joining of two missions of the new couple.</a:t>
            </a:r>
          </a:p>
          <a:p>
            <a:pPr marL="0" indent="0">
              <a:buFont typeface="Wingdings 2" pitchFamily="18" charset="2"/>
              <a:buNone/>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Role of the couples in marriage.</a:t>
            </a:r>
          </a:p>
          <a:p>
            <a:pPr>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To procreate and perpetuate life.</a:t>
            </a:r>
          </a:p>
          <a:p>
            <a:pPr>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To bring together two families.</a:t>
            </a:r>
          </a:p>
          <a:p>
            <a:pPr>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To best fulfill each others mission in life.</a:t>
            </a:r>
          </a:p>
          <a:p>
            <a:pPr marL="0" indent="0">
              <a:buFont typeface="Wingdings 2" pitchFamily="18" charset="2"/>
              <a:buNone/>
              <a:defRPr/>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 person is not considered an adult until they have married and had children</a:t>
            </a:r>
          </a:p>
        </p:txBody>
      </p:sp>
    </p:spTree>
    <p:extLst>
      <p:ext uri="{BB962C8B-B14F-4D97-AF65-F5344CB8AC3E}">
        <p14:creationId xmlns:p14="http://schemas.microsoft.com/office/powerpoint/2010/main" val="1411263573"/>
      </p:ext>
    </p:extLst>
  </p:cSld>
  <p:clrMapOvr>
    <a:masterClrMapping/>
  </p:clrMapOvr>
  <p:transition spd="med">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4D0FCC-9160-4092-89B1-627F56C628DF}"/>
              </a:ext>
            </a:extLst>
          </p:cNvPr>
          <p:cNvSpPr>
            <a:spLocks noGrp="1"/>
          </p:cNvSpPr>
          <p:nvPr>
            <p:ph type="title"/>
          </p:nvPr>
        </p:nvSpPr>
        <p:spPr>
          <a:xfrm>
            <a:off x="986367" y="0"/>
            <a:ext cx="8760884" cy="58738"/>
          </a:xfrm>
        </p:spPr>
        <p:txBody>
          <a:bodyPr>
            <a:normAutofit fontScale="90000"/>
          </a:bodyPr>
          <a:lstStyle/>
          <a:p>
            <a:pPr>
              <a:defRPr/>
            </a:pPr>
            <a:endParaRPr lang="en-US" dirty="0"/>
          </a:p>
        </p:txBody>
      </p:sp>
      <p:sp>
        <p:nvSpPr>
          <p:cNvPr id="159747" name="Content Placeholder 2"/>
          <p:cNvSpPr>
            <a:spLocks noGrp="1"/>
          </p:cNvSpPr>
          <p:nvPr>
            <p:ph sz="quarter" idx="1"/>
          </p:nvPr>
        </p:nvSpPr>
        <p:spPr>
          <a:xfrm>
            <a:off x="135467" y="457200"/>
            <a:ext cx="11904133" cy="6400800"/>
          </a:xfrm>
        </p:spPr>
        <p:txBody>
          <a:bodyPr/>
          <a:lstStyle/>
          <a:p>
            <a:pPr marL="0" indent="0">
              <a:buFont typeface="Wingdings 2" pitchFamily="18" charset="2"/>
              <a:buNone/>
            </a:pPr>
            <a:r>
              <a:rPr lang="en-US" altLang="en-US" sz="3800" smtClean="0">
                <a:latin typeface="Times New Roman" pitchFamily="18" charset="0"/>
                <a:cs typeface="Times New Roman" pitchFamily="18" charset="0"/>
              </a:rPr>
              <a:t>4. RITE TO ELDERSHIP.</a:t>
            </a:r>
          </a:p>
          <a:p>
            <a:pPr marL="0" indent="0">
              <a:buFont typeface="Wingdings 2" pitchFamily="18" charset="2"/>
              <a:buNone/>
            </a:pPr>
            <a:r>
              <a:rPr lang="en-US" altLang="en-US" sz="3000" smtClean="0">
                <a:latin typeface="Times New Roman" pitchFamily="18" charset="0"/>
                <a:cs typeface="Times New Roman" pitchFamily="18" charset="0"/>
              </a:rPr>
              <a:t>This is the fourth major rite. It is an important component because it is the elders who represent tradition and the wisdom of the past.</a:t>
            </a:r>
          </a:p>
          <a:p>
            <a:pPr marL="0" indent="0">
              <a:buFont typeface="Wingdings 2" pitchFamily="18" charset="2"/>
              <a:buNone/>
            </a:pPr>
            <a:r>
              <a:rPr lang="en-US" altLang="en-US" sz="3000" smtClean="0">
                <a:latin typeface="Times New Roman" pitchFamily="18" charset="0"/>
                <a:cs typeface="Times New Roman" pitchFamily="18" charset="0"/>
              </a:rPr>
              <a:t>In African culture there is distinction between an older and an elder person. Older person has just lived longer than others but has no high praise or respect while and elder person is given the highest status in African culture because s(he) has lived a life of purpose.</a:t>
            </a:r>
          </a:p>
        </p:txBody>
      </p:sp>
    </p:spTree>
    <p:extLst>
      <p:ext uri="{BB962C8B-B14F-4D97-AF65-F5344CB8AC3E}">
        <p14:creationId xmlns:p14="http://schemas.microsoft.com/office/powerpoint/2010/main" val="3245079194"/>
      </p:ext>
    </p:extLst>
  </p:cSld>
  <p:clrMapOvr>
    <a:masterClrMapping/>
  </p:clrMapOvr>
  <p:transition spd="med">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1219201" y="381000"/>
            <a:ext cx="8760884" cy="914400"/>
          </a:xfrm>
        </p:spPr>
        <p:txBody>
          <a:bodyPr/>
          <a:lstStyle/>
          <a:p>
            <a:r>
              <a:rPr lang="en-US" altLang="en-US" smtClean="0"/>
              <a:t>Cont…</a:t>
            </a:r>
          </a:p>
        </p:txBody>
      </p:sp>
      <p:sp>
        <p:nvSpPr>
          <p:cNvPr id="160771" name="Content Placeholder 2"/>
          <p:cNvSpPr>
            <a:spLocks noGrp="1"/>
          </p:cNvSpPr>
          <p:nvPr>
            <p:ph sz="quarter" idx="1"/>
          </p:nvPr>
        </p:nvSpPr>
        <p:spPr>
          <a:xfrm>
            <a:off x="186267" y="1524000"/>
            <a:ext cx="11836400" cy="5334000"/>
          </a:xfrm>
        </p:spPr>
        <p:txBody>
          <a:bodyPr/>
          <a:lstStyle/>
          <a:p>
            <a:pPr marL="0" indent="0">
              <a:buFont typeface="Wingdings 2" pitchFamily="18" charset="2"/>
              <a:buNone/>
            </a:pPr>
            <a:r>
              <a:rPr lang="en-US" altLang="en-US" sz="2800" smtClean="0">
                <a:latin typeface="Times New Roman" pitchFamily="18" charset="0"/>
                <a:cs typeface="Times New Roman" pitchFamily="18" charset="0"/>
              </a:rPr>
              <a:t>An elder and new infants are given the highest status because the two groups represent the closest links to the wisdom of the spirit world.</a:t>
            </a:r>
          </a:p>
        </p:txBody>
      </p:sp>
    </p:spTree>
    <p:extLst>
      <p:ext uri="{BB962C8B-B14F-4D97-AF65-F5344CB8AC3E}">
        <p14:creationId xmlns:p14="http://schemas.microsoft.com/office/powerpoint/2010/main" val="1744347770"/>
      </p:ext>
    </p:extLst>
  </p:cSld>
  <p:clrMapOvr>
    <a:masterClrMapping/>
  </p:clrMapOvr>
  <p:transition spd="med">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287D66-C166-4E86-9DA8-9E34D4F3F440}"/>
              </a:ext>
            </a:extLst>
          </p:cNvPr>
          <p:cNvSpPr>
            <a:spLocks noGrp="1"/>
          </p:cNvSpPr>
          <p:nvPr>
            <p:ph type="title"/>
          </p:nvPr>
        </p:nvSpPr>
        <p:spPr>
          <a:xfrm>
            <a:off x="1" y="0"/>
            <a:ext cx="8760884" cy="46038"/>
          </a:xfrm>
        </p:spPr>
        <p:txBody>
          <a:bodyPr>
            <a:normAutofit fontScale="90000"/>
          </a:bodyPr>
          <a:lstStyle/>
          <a:p>
            <a:pPr>
              <a:defRPr/>
            </a:pPr>
            <a:endParaRPr lang="en-US" dirty="0"/>
          </a:p>
        </p:txBody>
      </p:sp>
      <p:sp>
        <p:nvSpPr>
          <p:cNvPr id="3" name="Content Placeholder 2">
            <a:extLst>
              <a:ext uri="{FF2B5EF4-FFF2-40B4-BE49-F238E27FC236}">
                <a16:creationId xmlns="" xmlns:a16="http://schemas.microsoft.com/office/drawing/2014/main" id="{F427A807-40CB-4B36-A998-9C07D6B99878}"/>
              </a:ext>
            </a:extLst>
          </p:cNvPr>
          <p:cNvSpPr>
            <a:spLocks noGrp="1"/>
          </p:cNvSpPr>
          <p:nvPr>
            <p:ph sz="quarter" idx="1"/>
          </p:nvPr>
        </p:nvSpPr>
        <p:spPr>
          <a:xfrm>
            <a:off x="152400" y="474664"/>
            <a:ext cx="11853333" cy="6213475"/>
          </a:xfrm>
        </p:spPr>
        <p:txBody>
          <a:bodyPr>
            <a:normAutofit/>
          </a:bodyPr>
          <a:lstStyle/>
          <a:p>
            <a:pPr marL="0" indent="0">
              <a:buFont typeface="Wingdings 2" pitchFamily="18" charset="2"/>
              <a:buNone/>
              <a:defRPr/>
            </a:pPr>
            <a:r>
              <a:rPr lang="en-US" sz="3800" dirty="0">
                <a:latin typeface="Times New Roman" panose="02020603050405020304" pitchFamily="18" charset="0"/>
                <a:cs typeface="Times New Roman" panose="02020603050405020304" pitchFamily="18" charset="0"/>
              </a:rPr>
              <a:t>5</a:t>
            </a: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 RITE TO ANCESTORSHIP</a:t>
            </a:r>
            <a:r>
              <a:rPr lang="en-US" sz="3800" dirty="0">
                <a:latin typeface="Times New Roman" panose="02020603050405020304" pitchFamily="18" charset="0"/>
                <a:cs typeface="Times New Roman" panose="02020603050405020304" pitchFamily="18" charset="0"/>
              </a:rPr>
              <a:t>.</a:t>
            </a:r>
          </a:p>
          <a:p>
            <a:pPr marL="0" indent="0">
              <a:buFont typeface="Wingdings 2" pitchFamily="18" charset="2"/>
              <a:buNone/>
              <a:defRPr/>
            </a:pPr>
            <a:r>
              <a:rPr lang="en-US" sz="3800" dirty="0">
                <a:solidFill>
                  <a:schemeClr val="tx1">
                    <a:lumMod val="95000"/>
                    <a:lumOff val="5000"/>
                  </a:schemeClr>
                </a:solidFill>
                <a:latin typeface="Times New Roman" panose="02020603050405020304" pitchFamily="18" charset="0"/>
                <a:cs typeface="Times New Roman" panose="02020603050405020304" pitchFamily="18" charset="0"/>
              </a:rPr>
              <a:t>T</a:t>
            </a: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his is the last of the five major rites. It concerns passing over to the spirit world. It is an extension of the eldership distinction because the status that a person has in life is the same status they carry forward.</a:t>
            </a:r>
          </a:p>
          <a:p>
            <a:pPr marL="0" indent="0">
              <a:buFont typeface="Wingdings 2" pitchFamily="18" charset="2"/>
              <a:buNone/>
              <a:defRPr/>
            </a:pP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 distinction must be made in the status of the various spirits. e.g. an older person who dies, is seen as a dead relative and an elder person who dies, is seen as an ancestor.</a:t>
            </a:r>
          </a:p>
          <a:p>
            <a:pPr marL="0" indent="0">
              <a:buFont typeface="Wingdings 2" pitchFamily="18" charset="2"/>
              <a:buNone/>
              <a:defRPr/>
            </a:pPr>
            <a:r>
              <a:rPr lang="en-US" sz="3000" dirty="0">
                <a:solidFill>
                  <a:schemeClr val="tx1">
                    <a:lumMod val="95000"/>
                    <a:lumOff val="5000"/>
                  </a:schemeClr>
                </a:solidFill>
                <a:latin typeface="Times New Roman" panose="02020603050405020304" pitchFamily="18" charset="0"/>
                <a:cs typeface="Times New Roman" panose="02020603050405020304" pitchFamily="18" charset="0"/>
              </a:rPr>
              <a:t>Ancestors wield great power and are often called upon in matters of trouble or uncertainty to help influence a favourable outcome.</a:t>
            </a:r>
          </a:p>
        </p:txBody>
      </p:sp>
    </p:spTree>
    <p:extLst>
      <p:ext uri="{BB962C8B-B14F-4D97-AF65-F5344CB8AC3E}">
        <p14:creationId xmlns:p14="http://schemas.microsoft.com/office/powerpoint/2010/main" val="338935684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19200" y="274638"/>
            <a:ext cx="10363200" cy="792162"/>
          </a:xfrm>
        </p:spPr>
        <p:txBody>
          <a:bodyPr/>
          <a:lstStyle/>
          <a:p>
            <a:pPr eaLnBrk="1" hangingPunct="1"/>
            <a:r>
              <a:rPr lang="en-US" altLang="en-US" b="1" smtClean="0">
                <a:latin typeface="Times New Roman" pitchFamily="18" charset="0"/>
                <a:cs typeface="Times New Roman" pitchFamily="18" charset="0"/>
              </a:rPr>
              <a:t>Benefits of gender equity.</a:t>
            </a:r>
            <a:endParaRPr lang="en-US" altLang="en-US" smtClean="0"/>
          </a:p>
        </p:txBody>
      </p:sp>
      <p:sp>
        <p:nvSpPr>
          <p:cNvPr id="22531" name="Content Placeholder 2"/>
          <p:cNvSpPr>
            <a:spLocks noGrp="1"/>
          </p:cNvSpPr>
          <p:nvPr>
            <p:ph sz="quarter" idx="1"/>
          </p:nvPr>
        </p:nvSpPr>
        <p:spPr>
          <a:xfrm>
            <a:off x="1219200" y="1066800"/>
            <a:ext cx="10363200" cy="5562600"/>
          </a:xfrm>
        </p:spPr>
        <p:txBody>
          <a:bodyPr/>
          <a:lstStyle/>
          <a:p>
            <a:pPr eaLnBrk="1" hangingPunct="1">
              <a:lnSpc>
                <a:spcPct val="115000"/>
              </a:lnSpc>
              <a:spcBef>
                <a:spcPct val="0"/>
              </a:spcBef>
              <a:buFont typeface="Wingdings" pitchFamily="2" charset="2"/>
              <a:buChar char=""/>
            </a:pPr>
            <a:r>
              <a:rPr lang="en-US" altLang="en-US" smtClean="0">
                <a:cs typeface="Times New Roman" pitchFamily="18" charset="0"/>
              </a:rPr>
              <a:t>Attracts more girls and women to the physical activities and other opportunities.</a:t>
            </a:r>
            <a:endParaRPr lang="en-US" altLang="en-US" smtClean="0">
              <a:ea typeface="Calibri" pitchFamily="34" charset="0"/>
              <a:cs typeface="Times New Roman" pitchFamily="18" charset="0"/>
            </a:endParaRPr>
          </a:p>
          <a:p>
            <a:pPr eaLnBrk="1" hangingPunct="1">
              <a:lnSpc>
                <a:spcPct val="115000"/>
              </a:lnSpc>
              <a:spcBef>
                <a:spcPct val="0"/>
              </a:spcBef>
              <a:buFont typeface="Wingdings" pitchFamily="2" charset="2"/>
              <a:buChar char=""/>
            </a:pPr>
            <a:r>
              <a:rPr lang="en-US" altLang="en-US" smtClean="0">
                <a:cs typeface="Times New Roman" pitchFamily="18" charset="0"/>
              </a:rPr>
              <a:t>Fully represents the population base and tapping the resources of every member resulting to a larger, stronger and more effective organization.</a:t>
            </a:r>
            <a:endParaRPr lang="en-US" altLang="en-US" smtClean="0">
              <a:cs typeface="Calibri" pitchFamily="34" charset="0"/>
            </a:endParaRPr>
          </a:p>
          <a:p>
            <a:pPr eaLnBrk="1" hangingPunct="1">
              <a:lnSpc>
                <a:spcPct val="115000"/>
              </a:lnSpc>
              <a:spcBef>
                <a:spcPct val="0"/>
              </a:spcBef>
              <a:spcAft>
                <a:spcPts val="1000"/>
              </a:spcAft>
              <a:buFont typeface="Wingdings" pitchFamily="2" charset="2"/>
              <a:buChar char=""/>
            </a:pPr>
            <a:r>
              <a:rPr lang="en-US" altLang="en-US" smtClean="0">
                <a:cs typeface="Times New Roman" pitchFamily="18" charset="0"/>
              </a:rPr>
              <a:t>Skilled women provide the organization with an important talent pool of administrations, coaches and officials.</a:t>
            </a:r>
          </a:p>
          <a:p>
            <a:pPr eaLnBrk="1" hangingPunct="1">
              <a:lnSpc>
                <a:spcPct val="115000"/>
              </a:lnSpc>
              <a:spcBef>
                <a:spcPct val="0"/>
              </a:spcBef>
              <a:spcAft>
                <a:spcPts val="1000"/>
              </a:spcAft>
              <a:buFont typeface="Wingdings" pitchFamily="2" charset="2"/>
              <a:buChar char=""/>
            </a:pPr>
            <a:r>
              <a:rPr lang="en-US" altLang="en-US" smtClean="0">
                <a:cs typeface="Times New Roman" pitchFamily="18" charset="0"/>
              </a:rPr>
              <a:t>Working together, women and men can learn to build equal partnerships.</a:t>
            </a:r>
          </a:p>
          <a:p>
            <a:pPr eaLnBrk="1" hangingPunct="1">
              <a:lnSpc>
                <a:spcPct val="115000"/>
              </a:lnSpc>
              <a:spcBef>
                <a:spcPct val="0"/>
              </a:spcBef>
              <a:spcAft>
                <a:spcPts val="1000"/>
              </a:spcAft>
              <a:buFont typeface="Wingdings" pitchFamily="2" charset="2"/>
              <a:buChar char=""/>
            </a:pPr>
            <a:r>
              <a:rPr lang="en-CA" altLang="en-US" smtClean="0"/>
              <a:t>Necessary for sustainable human development</a:t>
            </a:r>
            <a:endParaRPr lang="en-US" altLang="en-US" smtClean="0">
              <a:cs typeface="Times New Roman" pitchFamily="18" charset="0"/>
            </a:endParaRPr>
          </a:p>
          <a:p>
            <a:pPr eaLnBrk="1" hangingPunct="1">
              <a:lnSpc>
                <a:spcPct val="115000"/>
              </a:lnSpc>
              <a:spcBef>
                <a:spcPct val="0"/>
              </a:spcBef>
              <a:spcAft>
                <a:spcPts val="1000"/>
              </a:spcAft>
              <a:buFont typeface="Wingdings" pitchFamily="2" charset="2"/>
              <a:buChar char=""/>
            </a:pPr>
            <a:r>
              <a:rPr lang="en-CA" altLang="en-US" smtClean="0"/>
              <a:t>Promotes Commitments involves obligations.</a:t>
            </a:r>
          </a:p>
          <a:p>
            <a:pPr eaLnBrk="1" hangingPunct="1">
              <a:lnSpc>
                <a:spcPct val="115000"/>
              </a:lnSpc>
              <a:spcBef>
                <a:spcPct val="0"/>
              </a:spcBef>
              <a:spcAft>
                <a:spcPts val="1000"/>
              </a:spcAft>
              <a:buFont typeface="Wingdings" pitchFamily="2" charset="2"/>
              <a:buChar char=""/>
            </a:pPr>
            <a:endParaRPr lang="en-US" altLang="en-US" smtClean="0">
              <a:cs typeface="Times New Roman" pitchFamily="18" charset="0"/>
            </a:endParaRPr>
          </a:p>
          <a:p>
            <a:pPr eaLnBrk="1" hangingPunct="1"/>
            <a:endParaRPr lang="en-US" altLang="en-US" smtClean="0"/>
          </a:p>
        </p:txBody>
      </p:sp>
    </p:spTree>
    <p:extLst>
      <p:ext uri="{BB962C8B-B14F-4D97-AF65-F5344CB8AC3E}">
        <p14:creationId xmlns:p14="http://schemas.microsoft.com/office/powerpoint/2010/main" val="142177349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508000" y="152400"/>
            <a:ext cx="11379200" cy="1371600"/>
          </a:xfrm>
        </p:spPr>
        <p:txBody>
          <a:bodyPr/>
          <a:lstStyle/>
          <a:p>
            <a:r>
              <a:rPr lang="en-US" altLang="en-US" sz="3600" smtClean="0">
                <a:latin typeface="Times New Roman" pitchFamily="18" charset="0"/>
                <a:cs typeface="Times New Roman" pitchFamily="18" charset="0"/>
              </a:rPr>
              <a:t>What needs to be done for successful passage from one stage to another </a:t>
            </a:r>
          </a:p>
        </p:txBody>
      </p:sp>
      <p:sp>
        <p:nvSpPr>
          <p:cNvPr id="3" name="Content Placeholder 2">
            <a:extLst>
              <a:ext uri="{FF2B5EF4-FFF2-40B4-BE49-F238E27FC236}">
                <a16:creationId xmlns="" xmlns:a16="http://schemas.microsoft.com/office/drawing/2014/main" id="{555D2328-98D2-4F9C-AB1A-D95530F5FC3E}"/>
              </a:ext>
            </a:extLst>
          </p:cNvPr>
          <p:cNvSpPr>
            <a:spLocks noGrp="1"/>
          </p:cNvSpPr>
          <p:nvPr>
            <p:ph sz="quarter" idx="1"/>
          </p:nvPr>
        </p:nvSpPr>
        <p:spPr>
          <a:xfrm>
            <a:off x="169334" y="1600200"/>
            <a:ext cx="11904133" cy="5257800"/>
          </a:xfrm>
        </p:spPr>
        <p:txBody>
          <a:bodyPr>
            <a:noAutofit/>
          </a:bodyPr>
          <a:lstStyle/>
          <a:p>
            <a:pPr marL="0" indent="0">
              <a:buFont typeface="Wingdings 2" pitchFamily="18" charset="2"/>
              <a:buNone/>
              <a:defRPr/>
            </a:pP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Rites of birth</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 birth chart should be made for each infant or young person in each family. This is necessary in order to determine their personality, talents and gifts</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buFont typeface="Wingdings 2" pitchFamily="18" charset="2"/>
              <a:buNone/>
              <a:defRPr/>
            </a:pP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Rites of adulthood</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there should be more focus on programs or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organisations</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for men and women to deal with their own issues of a lack of self-development and lack of a purposeful life.</a:t>
            </a:r>
          </a:p>
        </p:txBody>
      </p:sp>
    </p:spTree>
    <p:extLst>
      <p:ext uri="{BB962C8B-B14F-4D97-AF65-F5344CB8AC3E}">
        <p14:creationId xmlns:p14="http://schemas.microsoft.com/office/powerpoint/2010/main" val="1982058802"/>
      </p:ext>
    </p:extLst>
  </p:cSld>
  <p:clrMapOvr>
    <a:masterClrMapping/>
  </p:clrMapOvr>
  <p:transition spd="med">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53A7B3-782B-4401-BE55-FF4A6C99146B}"/>
              </a:ext>
            </a:extLst>
          </p:cNvPr>
          <p:cNvSpPr>
            <a:spLocks noGrp="1"/>
          </p:cNvSpPr>
          <p:nvPr>
            <p:ph type="title"/>
          </p:nvPr>
        </p:nvSpPr>
        <p:spPr>
          <a:xfrm>
            <a:off x="935567" y="0"/>
            <a:ext cx="8760884" cy="76200"/>
          </a:xfrm>
        </p:spPr>
        <p:txBody>
          <a:bodyPr>
            <a:normAutofit fontScale="90000"/>
          </a:bodyPr>
          <a:lstStyle/>
          <a:p>
            <a:pPr>
              <a:defRPr/>
            </a:pPr>
            <a:endParaRPr lang="en-US" dirty="0"/>
          </a:p>
        </p:txBody>
      </p:sp>
      <p:sp>
        <p:nvSpPr>
          <p:cNvPr id="3" name="Content Placeholder 2">
            <a:extLst>
              <a:ext uri="{FF2B5EF4-FFF2-40B4-BE49-F238E27FC236}">
                <a16:creationId xmlns="" xmlns:a16="http://schemas.microsoft.com/office/drawing/2014/main" id="{D7052AF2-554B-4076-9423-2FEEBDFC3DE6}"/>
              </a:ext>
            </a:extLst>
          </p:cNvPr>
          <p:cNvSpPr>
            <a:spLocks noGrp="1"/>
          </p:cNvSpPr>
          <p:nvPr>
            <p:ph sz="quarter" idx="1"/>
          </p:nvPr>
        </p:nvSpPr>
        <p:spPr>
          <a:xfrm>
            <a:off x="0" y="254000"/>
            <a:ext cx="12192000" cy="6400800"/>
          </a:xfrm>
        </p:spPr>
        <p:txBody>
          <a:bodyPr>
            <a:normAutofit/>
          </a:bodyPr>
          <a:lstStyle/>
          <a:p>
            <a:pPr marL="0" indent="0">
              <a:buFont typeface="Wingdings 2" pitchFamily="18" charset="2"/>
              <a:buNone/>
              <a:defRP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Rite to marriage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change the approach from off-balanced individuals to the more balanced and stable approach of a centered families forming a mutual bond.</a:t>
            </a:r>
          </a:p>
          <a:p>
            <a:pPr marL="0" indent="0">
              <a:buFont typeface="Wingdings 2" pitchFamily="18" charset="2"/>
              <a:buNone/>
              <a:defRPr/>
            </a:pP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Font typeface="Wingdings 2" pitchFamily="18" charset="2"/>
              <a:buNone/>
              <a:defRP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Rite to eldership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the community should establish a council of elders to help guide that particular community.</a:t>
            </a:r>
          </a:p>
          <a:p>
            <a:pPr marL="0" indent="0">
              <a:buFont typeface="Wingdings 2" pitchFamily="18" charset="2"/>
              <a:buNone/>
              <a:defRPr/>
            </a:pP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Font typeface="Wingdings 2" pitchFamily="18" charset="2"/>
              <a:buNone/>
              <a:defRPr/>
            </a:pP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Rite to ancestorship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:-every community that establishes a governing council of elders should also choose a group of ancestors to build and develop the community through the spirit world</a:t>
            </a:r>
          </a:p>
        </p:txBody>
      </p:sp>
    </p:spTree>
    <p:extLst>
      <p:ext uri="{BB962C8B-B14F-4D97-AF65-F5344CB8AC3E}">
        <p14:creationId xmlns:p14="http://schemas.microsoft.com/office/powerpoint/2010/main" val="1411733782"/>
      </p:ext>
    </p:extLst>
  </p:cSld>
  <p:clrMapOvr>
    <a:masterClrMapping/>
  </p:clrMapOvr>
  <p:transition spd="med">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ubtitle 1"/>
          <p:cNvSpPr>
            <a:spLocks noGrp="1"/>
          </p:cNvSpPr>
          <p:nvPr>
            <p:ph type="subTitle" idx="1"/>
          </p:nvPr>
        </p:nvSpPr>
        <p:spPr/>
        <p:txBody>
          <a:bodyPr/>
          <a:lstStyle/>
          <a:p>
            <a:pPr eaLnBrk="1" hangingPunct="1">
              <a:lnSpc>
                <a:spcPct val="80000"/>
              </a:lnSpc>
            </a:pPr>
            <a:r>
              <a:rPr lang="en-GB" altLang="en-US" sz="2800" b="1" smtClean="0"/>
              <a:t>LOISE</a:t>
            </a:r>
          </a:p>
          <a:p>
            <a:pPr eaLnBrk="1" hangingPunct="1">
              <a:lnSpc>
                <a:spcPct val="80000"/>
              </a:lnSpc>
            </a:pPr>
            <a:r>
              <a:rPr lang="en-GB" altLang="en-US" sz="2800" b="1" smtClean="0"/>
              <a:t>LECTURER</a:t>
            </a:r>
          </a:p>
          <a:p>
            <a:pPr eaLnBrk="1" hangingPunct="1">
              <a:lnSpc>
                <a:spcPct val="80000"/>
              </a:lnSpc>
            </a:pPr>
            <a:r>
              <a:rPr lang="en-GB" altLang="en-US" sz="2800" b="1" smtClean="0"/>
              <a:t>KMTC-MAKINDU CAMPUS</a:t>
            </a:r>
          </a:p>
          <a:p>
            <a:endParaRPr lang="en-US" altLang="en-US" smtClean="0"/>
          </a:p>
        </p:txBody>
      </p:sp>
      <p:sp>
        <p:nvSpPr>
          <p:cNvPr id="164867" name="Title 2"/>
          <p:cNvSpPr>
            <a:spLocks noGrp="1"/>
          </p:cNvSpPr>
          <p:nvPr>
            <p:ph type="ctrTitle"/>
          </p:nvPr>
        </p:nvSpPr>
        <p:spPr>
          <a:xfrm>
            <a:off x="609600" y="1506539"/>
            <a:ext cx="10972800" cy="1470025"/>
          </a:xfrm>
        </p:spPr>
        <p:txBody>
          <a:bodyPr/>
          <a:lstStyle/>
          <a:p>
            <a:r>
              <a:rPr altLang="en-US" smtClean="0"/>
              <a:t>GENDER BASED VIOLENCE</a:t>
            </a:r>
          </a:p>
        </p:txBody>
      </p:sp>
    </p:spTree>
    <p:extLst>
      <p:ext uri="{BB962C8B-B14F-4D97-AF65-F5344CB8AC3E}">
        <p14:creationId xmlns:p14="http://schemas.microsoft.com/office/powerpoint/2010/main" val="371481029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p:cNvSpPr>
          <p:nvPr>
            <p:ph type="title"/>
          </p:nvPr>
        </p:nvSpPr>
        <p:spPr>
          <a:xfrm>
            <a:off x="812800" y="457200"/>
            <a:ext cx="10972800" cy="1143000"/>
          </a:xfrm>
        </p:spPr>
        <p:txBody>
          <a:bodyPr/>
          <a:lstStyle/>
          <a:p>
            <a:pPr eaLnBrk="1" hangingPunct="1"/>
            <a:r>
              <a:rPr lang="en-GB" altLang="en-US" b="1" smtClean="0"/>
              <a:t> GENDER BASED VIOLENCE</a:t>
            </a:r>
            <a:endParaRPr lang="en-US" altLang="en-US" smtClean="0"/>
          </a:p>
        </p:txBody>
      </p:sp>
      <p:sp>
        <p:nvSpPr>
          <p:cNvPr id="165891" name="Rectangle 3"/>
          <p:cNvSpPr>
            <a:spLocks noGrp="1"/>
          </p:cNvSpPr>
          <p:nvPr>
            <p:ph sz="quarter" idx="1"/>
          </p:nvPr>
        </p:nvSpPr>
        <p:spPr/>
        <p:txBody>
          <a:bodyPr/>
          <a:lstStyle/>
          <a:p>
            <a:pPr eaLnBrk="1" hangingPunct="1">
              <a:lnSpc>
                <a:spcPct val="90000"/>
              </a:lnSpc>
              <a:buFontTx/>
              <a:buNone/>
            </a:pPr>
            <a:r>
              <a:rPr lang="en-US" altLang="en-US" smtClean="0"/>
              <a:t> </a:t>
            </a:r>
            <a:r>
              <a:rPr lang="en-GB" altLang="en-US" b="1" smtClean="0"/>
              <a:t>Definition </a:t>
            </a:r>
            <a:endParaRPr lang="en-GB" altLang="en-US" smtClean="0"/>
          </a:p>
          <a:p>
            <a:pPr eaLnBrk="1" hangingPunct="1">
              <a:lnSpc>
                <a:spcPct val="90000"/>
              </a:lnSpc>
            </a:pPr>
            <a:r>
              <a:rPr lang="en-GB" altLang="en-US" smtClean="0"/>
              <a:t>This refers to acts of violence with power inequities (in this case between women and men, girls and boys) that result in or are likely to result in physical, sexual or mental harm or suffering, including threats of such acts, coercion or arbitrary deprivation of liberty whether occurring in private or public life.</a:t>
            </a:r>
            <a:endParaRPr lang="en-US" altLang="en-US" smtClean="0"/>
          </a:p>
        </p:txBody>
      </p:sp>
    </p:spTree>
    <p:extLst>
      <p:ext uri="{BB962C8B-B14F-4D97-AF65-F5344CB8AC3E}">
        <p14:creationId xmlns:p14="http://schemas.microsoft.com/office/powerpoint/2010/main" val="113655737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p:cNvSpPr>
          <p:nvPr>
            <p:ph type="title"/>
          </p:nvPr>
        </p:nvSpPr>
        <p:spPr/>
        <p:txBody>
          <a:bodyPr/>
          <a:lstStyle/>
          <a:p>
            <a:pPr eaLnBrk="1" hangingPunct="1"/>
            <a:r>
              <a:rPr lang="en-US" altLang="en-US" smtClean="0"/>
              <a:t> </a:t>
            </a:r>
            <a:r>
              <a:rPr lang="en-GB" altLang="en-US" b="1" smtClean="0"/>
              <a:t>Types of Gender Violence</a:t>
            </a:r>
            <a:endParaRPr lang="en-US" altLang="en-US" b="1" smtClean="0"/>
          </a:p>
        </p:txBody>
      </p:sp>
      <p:sp>
        <p:nvSpPr>
          <p:cNvPr id="166915" name="Rectangle 3"/>
          <p:cNvSpPr>
            <a:spLocks noGrp="1"/>
          </p:cNvSpPr>
          <p:nvPr>
            <p:ph sz="quarter" idx="1"/>
          </p:nvPr>
        </p:nvSpPr>
        <p:spPr/>
        <p:txBody>
          <a:bodyPr/>
          <a:lstStyle/>
          <a:p>
            <a:pPr eaLnBrk="1" hangingPunct="1"/>
            <a:endParaRPr lang="en-GB" altLang="en-US" smtClean="0"/>
          </a:p>
          <a:p>
            <a:pPr eaLnBrk="1" hangingPunct="1"/>
            <a:r>
              <a:rPr lang="en-GB" altLang="en-US" b="1" smtClean="0"/>
              <a:t>Sexual violence</a:t>
            </a:r>
            <a:r>
              <a:rPr lang="en-GB" altLang="en-US" smtClean="0"/>
              <a:t> e.g., rape, incest, sexual harassment, female genital mutilation (FGM)</a:t>
            </a:r>
          </a:p>
          <a:p>
            <a:pPr eaLnBrk="1" hangingPunct="1"/>
            <a:r>
              <a:rPr lang="en-GB" altLang="en-US" b="1" smtClean="0"/>
              <a:t>Physical violence</a:t>
            </a:r>
            <a:r>
              <a:rPr lang="en-GB" altLang="en-US" smtClean="0"/>
              <a:t> e.g., domestic violence, husband/wife beating</a:t>
            </a:r>
          </a:p>
          <a:p>
            <a:pPr eaLnBrk="1" hangingPunct="1"/>
            <a:r>
              <a:rPr lang="en-GB" altLang="en-US" b="1" smtClean="0"/>
              <a:t>Psychological violence</a:t>
            </a:r>
            <a:r>
              <a:rPr lang="en-GB" altLang="en-US" smtClean="0"/>
              <a:t> e.g., early marriage, abuse, distribution of resources</a:t>
            </a:r>
            <a:endParaRPr lang="en-US" altLang="en-US" smtClean="0"/>
          </a:p>
        </p:txBody>
      </p:sp>
    </p:spTree>
    <p:extLst>
      <p:ext uri="{BB962C8B-B14F-4D97-AF65-F5344CB8AC3E}">
        <p14:creationId xmlns:p14="http://schemas.microsoft.com/office/powerpoint/2010/main" val="76132172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p:cNvSpPr>
          <p:nvPr>
            <p:ph type="title"/>
          </p:nvPr>
        </p:nvSpPr>
        <p:spPr>
          <a:xfrm>
            <a:off x="1219200" y="274638"/>
            <a:ext cx="10363200" cy="1249362"/>
          </a:xfrm>
        </p:spPr>
        <p:txBody>
          <a:bodyPr/>
          <a:lstStyle/>
          <a:p>
            <a:pPr eaLnBrk="1" hangingPunct="1"/>
            <a:r>
              <a:rPr lang="en-GB" altLang="en-US" sz="3600" b="1" smtClean="0"/>
              <a:t>Effects &amp; consequences of Violence to individuals, family or community</a:t>
            </a:r>
            <a:endParaRPr lang="en-US" altLang="en-US" smtClean="0"/>
          </a:p>
        </p:txBody>
      </p:sp>
      <p:sp>
        <p:nvSpPr>
          <p:cNvPr id="167939" name="Rectangle 3"/>
          <p:cNvSpPr>
            <a:spLocks noGrp="1"/>
          </p:cNvSpPr>
          <p:nvPr>
            <p:ph sz="quarter" idx="1"/>
          </p:nvPr>
        </p:nvSpPr>
        <p:spPr>
          <a:xfrm>
            <a:off x="1219200" y="1676400"/>
            <a:ext cx="10363200" cy="4343400"/>
          </a:xfrm>
        </p:spPr>
        <p:txBody>
          <a:bodyPr/>
          <a:lstStyle/>
          <a:p>
            <a:pPr eaLnBrk="1" hangingPunct="1"/>
            <a:r>
              <a:rPr lang="en-GB" altLang="en-US" smtClean="0"/>
              <a:t>Separation/divorce</a:t>
            </a:r>
          </a:p>
          <a:p>
            <a:pPr eaLnBrk="1" hangingPunct="1"/>
            <a:r>
              <a:rPr lang="en-GB" altLang="en-US" smtClean="0"/>
              <a:t>Deaths</a:t>
            </a:r>
          </a:p>
          <a:p>
            <a:pPr eaLnBrk="1" hangingPunct="1"/>
            <a:r>
              <a:rPr lang="en-GB" altLang="en-US" smtClean="0"/>
              <a:t>Physical</a:t>
            </a:r>
          </a:p>
          <a:p>
            <a:pPr eaLnBrk="1" hangingPunct="1"/>
            <a:r>
              <a:rPr lang="en-GB" altLang="en-US" smtClean="0"/>
              <a:t>Psychological </a:t>
            </a:r>
          </a:p>
          <a:p>
            <a:pPr eaLnBrk="1" hangingPunct="1"/>
            <a:r>
              <a:rPr lang="en-GB" altLang="en-US" smtClean="0"/>
              <a:t>Delinquency</a:t>
            </a:r>
            <a:endParaRPr lang="en-US" altLang="en-US" smtClean="0"/>
          </a:p>
          <a:p>
            <a:pPr eaLnBrk="1" hangingPunct="1"/>
            <a:r>
              <a:rPr lang="en-GB" altLang="en-US" smtClean="0"/>
              <a:t>Prostitution</a:t>
            </a:r>
          </a:p>
          <a:p>
            <a:pPr algn="ctr" eaLnBrk="1" hangingPunct="1">
              <a:spcBef>
                <a:spcPct val="0"/>
              </a:spcBef>
              <a:buFontTx/>
              <a:buNone/>
            </a:pPr>
            <a:endParaRPr lang="en-US" altLang="en-US" smtClean="0"/>
          </a:p>
        </p:txBody>
      </p:sp>
    </p:spTree>
    <p:extLst>
      <p:ext uri="{BB962C8B-B14F-4D97-AF65-F5344CB8AC3E}">
        <p14:creationId xmlns:p14="http://schemas.microsoft.com/office/powerpoint/2010/main" val="206777248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BDDC7940-EC19-4C44-A377-72B80B805560}"/>
              </a:ext>
            </a:extLst>
          </p:cNvPr>
          <p:cNvSpPr>
            <a:spLocks noGrp="1" noChangeArrowheads="1"/>
          </p:cNvSpPr>
          <p:nvPr>
            <p:ph type="title"/>
          </p:nvPr>
        </p:nvSpPr>
        <p:spPr/>
        <p:txBody>
          <a:bodyPr>
            <a:normAutofit fontScale="90000"/>
          </a:bodyPr>
          <a:lstStyle/>
          <a:p>
            <a:pPr eaLnBrk="1" fontAlgn="auto" hangingPunct="1">
              <a:spcAft>
                <a:spcPts val="0"/>
              </a:spcAft>
              <a:defRPr/>
            </a:pPr>
            <a:r>
              <a:rPr lang="en-GB" b="1"/>
              <a:t>Common examples of gender-based violence in Kenya</a:t>
            </a:r>
            <a:r>
              <a:rPr lang="en-US"/>
              <a:t>.</a:t>
            </a:r>
          </a:p>
        </p:txBody>
      </p:sp>
      <p:sp>
        <p:nvSpPr>
          <p:cNvPr id="168963" name="Rectangle 3"/>
          <p:cNvSpPr>
            <a:spLocks noGrp="1"/>
          </p:cNvSpPr>
          <p:nvPr>
            <p:ph sz="quarter" idx="1"/>
          </p:nvPr>
        </p:nvSpPr>
        <p:spPr/>
        <p:txBody>
          <a:bodyPr/>
          <a:lstStyle/>
          <a:p>
            <a:pPr eaLnBrk="1" hangingPunct="1"/>
            <a:endParaRPr lang="en-GB" altLang="en-US" b="1" smtClean="0"/>
          </a:p>
          <a:p>
            <a:pPr eaLnBrk="1" hangingPunct="1">
              <a:buFontTx/>
              <a:buNone/>
            </a:pPr>
            <a:r>
              <a:rPr lang="en-GB" altLang="en-US" b="1" smtClean="0"/>
              <a:t>I.)  Female Genital Mutilation (FGM)</a:t>
            </a:r>
            <a:r>
              <a:rPr lang="en-US" altLang="en-US" smtClean="0"/>
              <a:t> </a:t>
            </a:r>
            <a:endParaRPr lang="en-GB" altLang="en-US" b="1" smtClean="0"/>
          </a:p>
          <a:p>
            <a:pPr eaLnBrk="1" hangingPunct="1">
              <a:buFontTx/>
              <a:buNone/>
            </a:pPr>
            <a:r>
              <a:rPr lang="en-GB" altLang="en-US" b="1" smtClean="0"/>
              <a:t>II.) Rape/Sexual Violence</a:t>
            </a:r>
            <a:r>
              <a:rPr lang="en-US" altLang="en-US" smtClean="0"/>
              <a:t>.</a:t>
            </a:r>
          </a:p>
        </p:txBody>
      </p:sp>
    </p:spTree>
    <p:extLst>
      <p:ext uri="{BB962C8B-B14F-4D97-AF65-F5344CB8AC3E}">
        <p14:creationId xmlns:p14="http://schemas.microsoft.com/office/powerpoint/2010/main" val="198324920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ubtitle 1"/>
          <p:cNvSpPr>
            <a:spLocks noGrp="1"/>
          </p:cNvSpPr>
          <p:nvPr>
            <p:ph type="subTitle" idx="1"/>
          </p:nvPr>
        </p:nvSpPr>
        <p:spPr/>
        <p:txBody>
          <a:bodyPr/>
          <a:lstStyle/>
          <a:p>
            <a:pPr eaLnBrk="1" hangingPunct="1">
              <a:lnSpc>
                <a:spcPct val="80000"/>
              </a:lnSpc>
            </a:pPr>
            <a:r>
              <a:rPr lang="en-GB" altLang="en-US" sz="2800" b="1" smtClean="0"/>
              <a:t>LOISE</a:t>
            </a:r>
          </a:p>
          <a:p>
            <a:pPr eaLnBrk="1" hangingPunct="1">
              <a:lnSpc>
                <a:spcPct val="80000"/>
              </a:lnSpc>
            </a:pPr>
            <a:r>
              <a:rPr lang="en-GB" altLang="en-US" sz="2800" b="1" smtClean="0"/>
              <a:t>LECTURER</a:t>
            </a:r>
          </a:p>
          <a:p>
            <a:pPr eaLnBrk="1" hangingPunct="1">
              <a:lnSpc>
                <a:spcPct val="80000"/>
              </a:lnSpc>
            </a:pPr>
            <a:r>
              <a:rPr lang="en-GB" altLang="en-US" sz="2800" b="1" smtClean="0"/>
              <a:t>KMTC-MAKINDU CAMPUS</a:t>
            </a:r>
          </a:p>
          <a:p>
            <a:endParaRPr lang="en-US" altLang="en-US" sz="2800" smtClean="0">
              <a:solidFill>
                <a:schemeClr val="tx1"/>
              </a:solidFill>
              <a:latin typeface="Times New Roman" pitchFamily="18" charset="0"/>
              <a:cs typeface="Times New Roman" pitchFamily="18" charset="0"/>
            </a:endParaRPr>
          </a:p>
        </p:txBody>
      </p:sp>
      <p:sp>
        <p:nvSpPr>
          <p:cNvPr id="169987" name="Title 2"/>
          <p:cNvSpPr>
            <a:spLocks noGrp="1"/>
          </p:cNvSpPr>
          <p:nvPr>
            <p:ph type="ctrTitle"/>
          </p:nvPr>
        </p:nvSpPr>
        <p:spPr>
          <a:xfrm>
            <a:off x="609600" y="1506539"/>
            <a:ext cx="10972800" cy="1470025"/>
          </a:xfrm>
        </p:spPr>
        <p:txBody>
          <a:bodyPr/>
          <a:lstStyle/>
          <a:p>
            <a:r>
              <a:rPr altLang="en-US" smtClean="0"/>
              <a:t>FEMALE GENITAL MUTILATION</a:t>
            </a:r>
          </a:p>
        </p:txBody>
      </p:sp>
    </p:spTree>
    <p:extLst>
      <p:ext uri="{BB962C8B-B14F-4D97-AF65-F5344CB8AC3E}">
        <p14:creationId xmlns:p14="http://schemas.microsoft.com/office/powerpoint/2010/main" val="183321473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p:cNvSpPr>
          <p:nvPr>
            <p:ph type="title" idx="4294967295"/>
          </p:nvPr>
        </p:nvSpPr>
        <p:spPr>
          <a:xfrm>
            <a:off x="508000" y="407988"/>
            <a:ext cx="10464800" cy="857250"/>
          </a:xfrm>
        </p:spPr>
        <p:txBody>
          <a:bodyPr lIns="0" rIns="0" bIns="0"/>
          <a:lstStyle/>
          <a:p>
            <a:pPr eaLnBrk="1" hangingPunct="1"/>
            <a:r>
              <a:rPr lang="en-US" altLang="en-US" smtClean="0">
                <a:solidFill>
                  <a:srgbClr val="000099"/>
                </a:solidFill>
                <a:cs typeface="Times New Roman" pitchFamily="18" charset="0"/>
              </a:rPr>
              <a:t>FEMALE GENITAL MUTILATION</a:t>
            </a:r>
          </a:p>
        </p:txBody>
      </p:sp>
      <p:sp>
        <p:nvSpPr>
          <p:cNvPr id="171011" name="Rectangle 3"/>
          <p:cNvSpPr>
            <a:spLocks noGrp="1"/>
          </p:cNvSpPr>
          <p:nvPr>
            <p:ph idx="4294967295"/>
          </p:nvPr>
        </p:nvSpPr>
        <p:spPr>
          <a:xfrm>
            <a:off x="0" y="1600201"/>
            <a:ext cx="10972800" cy="4525963"/>
          </a:xfrm>
        </p:spPr>
        <p:txBody>
          <a:bodyPr/>
          <a:lstStyle/>
          <a:p>
            <a:pPr eaLnBrk="1" hangingPunct="1"/>
            <a:r>
              <a:rPr lang="en-US" altLang="en-US" smtClean="0">
                <a:cs typeface="Times New Roman" pitchFamily="18" charset="0"/>
              </a:rPr>
              <a:t> “All procedures</a:t>
            </a:r>
            <a:r>
              <a:rPr lang="en-US" altLang="en-US" b="1" smtClean="0">
                <a:cs typeface="Times New Roman" pitchFamily="18" charset="0"/>
              </a:rPr>
              <a:t> </a:t>
            </a:r>
            <a:r>
              <a:rPr lang="en-US" altLang="en-US" smtClean="0">
                <a:cs typeface="Times New Roman" pitchFamily="18" charset="0"/>
              </a:rPr>
              <a:t>involving partial or total removal of the external female genitalia or other injury to the female genital organs whether for cultural or any other non-therapeutic reasons”</a:t>
            </a:r>
          </a:p>
          <a:p>
            <a:pPr eaLnBrk="1" hangingPunct="1">
              <a:buFontTx/>
              <a:buNone/>
            </a:pPr>
            <a:r>
              <a:rPr lang="en-US" altLang="en-US" smtClean="0">
                <a:cs typeface="Times New Roman" pitchFamily="18" charset="0"/>
              </a:rPr>
              <a:t>	WHO/UNICEF/UNFPA</a:t>
            </a:r>
          </a:p>
        </p:txBody>
      </p:sp>
    </p:spTree>
    <p:extLst>
      <p:ext uri="{BB962C8B-B14F-4D97-AF65-F5344CB8AC3E}">
        <p14:creationId xmlns:p14="http://schemas.microsoft.com/office/powerpoint/2010/main" val="411927410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idx="4294967295"/>
          </p:nvPr>
        </p:nvSpPr>
        <p:spPr>
          <a:xfrm>
            <a:off x="0" y="274638"/>
            <a:ext cx="10972800" cy="971550"/>
          </a:xfrm>
        </p:spPr>
        <p:txBody>
          <a:bodyPr lIns="0" rIns="0" bIns="0"/>
          <a:lstStyle/>
          <a:p>
            <a:pPr eaLnBrk="1" hangingPunct="1"/>
            <a:r>
              <a:rPr lang="en-US" altLang="en-US" sz="3500" b="1" smtClean="0">
                <a:solidFill>
                  <a:srgbClr val="000099"/>
                </a:solidFill>
              </a:rPr>
              <a:t>Prevalence Rate of FGM/C</a:t>
            </a:r>
          </a:p>
        </p:txBody>
      </p:sp>
      <p:sp>
        <p:nvSpPr>
          <p:cNvPr id="173059" name="Rectangle 3"/>
          <p:cNvSpPr>
            <a:spLocks noGrp="1"/>
          </p:cNvSpPr>
          <p:nvPr>
            <p:ph idx="4294967295"/>
          </p:nvPr>
        </p:nvSpPr>
        <p:spPr>
          <a:xfrm>
            <a:off x="0" y="1600201"/>
            <a:ext cx="10972800" cy="4525963"/>
          </a:xfrm>
        </p:spPr>
        <p:txBody>
          <a:bodyPr/>
          <a:lstStyle/>
          <a:p>
            <a:pPr eaLnBrk="1" hangingPunct="1"/>
            <a:r>
              <a:rPr lang="en-US" altLang="en-US" smtClean="0">
                <a:latin typeface="Book Antiqua" pitchFamily="18" charset="0"/>
              </a:rPr>
              <a:t>Over half of the counties practice FGM/C</a:t>
            </a:r>
          </a:p>
          <a:p>
            <a:pPr eaLnBrk="1" hangingPunct="1">
              <a:buFontTx/>
              <a:buNone/>
            </a:pPr>
            <a:endParaRPr lang="en-US" altLang="en-US" sz="3000" smtClean="0">
              <a:latin typeface="Book Antiqua" pitchFamily="18" charset="0"/>
            </a:endParaRPr>
          </a:p>
          <a:p>
            <a:pPr eaLnBrk="1" hangingPunct="1"/>
            <a:r>
              <a:rPr lang="en-US" altLang="en-US" smtClean="0">
                <a:latin typeface="Book Antiqua" pitchFamily="18" charset="0"/>
              </a:rPr>
              <a:t>KDHS 1998: 38% nationally</a:t>
            </a:r>
          </a:p>
          <a:p>
            <a:pPr eaLnBrk="1" hangingPunct="1">
              <a:buFontTx/>
              <a:buNone/>
            </a:pPr>
            <a:endParaRPr lang="en-US" altLang="en-US" sz="3000" smtClean="0">
              <a:latin typeface="Book Antiqua" pitchFamily="18" charset="0"/>
            </a:endParaRPr>
          </a:p>
          <a:p>
            <a:pPr eaLnBrk="1" hangingPunct="1"/>
            <a:r>
              <a:rPr lang="en-US" altLang="en-US" smtClean="0">
                <a:latin typeface="Book Antiqua" pitchFamily="18" charset="0"/>
              </a:rPr>
              <a:t>KDHS 2003: 31% nationally</a:t>
            </a:r>
          </a:p>
          <a:p>
            <a:pPr marL="639763" lvl="1" indent="-246063" eaLnBrk="1" hangingPunct="1">
              <a:buFontTx/>
              <a:buNone/>
            </a:pPr>
            <a:endParaRPr lang="en-US" altLang="en-US" smtClean="0"/>
          </a:p>
          <a:p>
            <a:pPr eaLnBrk="1" hangingPunct="1"/>
            <a:endParaRPr lang="en-US" altLang="en-US" smtClean="0"/>
          </a:p>
        </p:txBody>
      </p:sp>
    </p:spTree>
    <p:extLst>
      <p:ext uri="{BB962C8B-B14F-4D97-AF65-F5344CB8AC3E}">
        <p14:creationId xmlns:p14="http://schemas.microsoft.com/office/powerpoint/2010/main" val="2944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219200" y="274638"/>
            <a:ext cx="10363200" cy="792162"/>
          </a:xfrm>
        </p:spPr>
        <p:txBody>
          <a:bodyPr/>
          <a:lstStyle/>
          <a:p>
            <a:pPr eaLnBrk="1" hangingPunct="1"/>
            <a:r>
              <a:rPr lang="en-US" altLang="en-US" smtClean="0"/>
              <a:t>GENDER NEEDS</a:t>
            </a:r>
          </a:p>
        </p:txBody>
      </p:sp>
      <p:sp>
        <p:nvSpPr>
          <p:cNvPr id="23555" name="Content Placeholder 2"/>
          <p:cNvSpPr>
            <a:spLocks noGrp="1"/>
          </p:cNvSpPr>
          <p:nvPr>
            <p:ph sz="quarter" idx="1"/>
          </p:nvPr>
        </p:nvSpPr>
        <p:spPr>
          <a:xfrm>
            <a:off x="609600" y="1066800"/>
            <a:ext cx="10972800" cy="5791200"/>
          </a:xfrm>
        </p:spPr>
        <p:txBody>
          <a:bodyPr/>
          <a:lstStyle/>
          <a:p>
            <a:pPr eaLnBrk="1" hangingPunct="1"/>
            <a:r>
              <a:rPr lang="en-US" altLang="en-US" smtClean="0"/>
              <a:t>These are the practical gender needs women and men identify in their socially accepted roles in society.</a:t>
            </a:r>
          </a:p>
          <a:p>
            <a:pPr eaLnBrk="1" hangingPunct="1"/>
            <a:r>
              <a:rPr lang="en-US" altLang="en-US" smtClean="0"/>
              <a:t>Gender needs are mainly classified into two major categories:-</a:t>
            </a:r>
          </a:p>
          <a:p>
            <a:pPr marL="1338263" lvl="3" indent="-514350" eaLnBrk="1" hangingPunct="1">
              <a:buFont typeface="Franklin Gothic Book" pitchFamily="34" charset="0"/>
              <a:buAutoNum type="arabicPeriod"/>
            </a:pPr>
            <a:r>
              <a:rPr lang="en-US" altLang="en-US" smtClean="0"/>
              <a:t>Practical needs</a:t>
            </a:r>
          </a:p>
          <a:p>
            <a:pPr marL="1338263" lvl="3" indent="-514350" eaLnBrk="1" hangingPunct="1">
              <a:buFont typeface="Franklin Gothic Book" pitchFamily="34" charset="0"/>
              <a:buAutoNum type="arabicPeriod"/>
            </a:pPr>
            <a:r>
              <a:rPr lang="en-US" altLang="en-US" smtClean="0"/>
              <a:t>Strategic needs</a:t>
            </a:r>
          </a:p>
          <a:p>
            <a:pPr eaLnBrk="1" hangingPunct="1"/>
            <a:r>
              <a:rPr lang="en-US" altLang="en-US" smtClean="0"/>
              <a:t>Practical needs arise from the actual conditions which women and men experience because of the gender roles assigned to them in society. Eg. women are seen  as mothers and therefore they will require needs such as water, firewood etc for them to fulfill these roles</a:t>
            </a:r>
          </a:p>
          <a:p>
            <a:pPr eaLnBrk="1" hangingPunct="1"/>
            <a:r>
              <a:rPr lang="en-US" altLang="en-US" smtClean="0"/>
              <a:t>Strategic needs are the needs required to overcome the subordinate position of one gender to the other in society, and relate to gender empowerment.</a:t>
            </a:r>
          </a:p>
        </p:txBody>
      </p:sp>
    </p:spTree>
    <p:extLst>
      <p:ext uri="{BB962C8B-B14F-4D97-AF65-F5344CB8AC3E}">
        <p14:creationId xmlns:p14="http://schemas.microsoft.com/office/powerpoint/2010/main" val="172433267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p:cNvSpPr>
          <p:nvPr>
            <p:ph type="title" idx="4294967295"/>
          </p:nvPr>
        </p:nvSpPr>
        <p:spPr>
          <a:xfrm>
            <a:off x="0" y="914400"/>
            <a:ext cx="10972800" cy="990600"/>
          </a:xfrm>
        </p:spPr>
        <p:txBody>
          <a:bodyPr lIns="0" rIns="0" bIns="0"/>
          <a:lstStyle/>
          <a:p>
            <a:pPr eaLnBrk="1" hangingPunct="1"/>
            <a:r>
              <a:rPr lang="en-US" altLang="en-US" sz="3600" b="1" smtClean="0">
                <a:solidFill>
                  <a:srgbClr val="000099"/>
                </a:solidFill>
                <a:cs typeface="Times New Roman" pitchFamily="18" charset="0"/>
              </a:rPr>
              <a:t>Terminology</a:t>
            </a:r>
          </a:p>
        </p:txBody>
      </p:sp>
      <p:sp>
        <p:nvSpPr>
          <p:cNvPr id="175107" name="Rectangle 3"/>
          <p:cNvSpPr>
            <a:spLocks noGrp="1"/>
          </p:cNvSpPr>
          <p:nvPr>
            <p:ph idx="4294967295"/>
          </p:nvPr>
        </p:nvSpPr>
        <p:spPr>
          <a:xfrm>
            <a:off x="1828800" y="2895600"/>
            <a:ext cx="10363200" cy="2393950"/>
          </a:xfrm>
        </p:spPr>
        <p:txBody>
          <a:bodyPr/>
          <a:lstStyle/>
          <a:p>
            <a:pPr eaLnBrk="1" hangingPunct="1"/>
            <a:r>
              <a:rPr lang="en-US" altLang="en-US" sz="3600" smtClean="0">
                <a:solidFill>
                  <a:srgbClr val="000000"/>
                </a:solidFill>
                <a:cs typeface="Times New Roman" pitchFamily="18" charset="0"/>
              </a:rPr>
              <a:t>Female circumcision </a:t>
            </a:r>
          </a:p>
          <a:p>
            <a:pPr eaLnBrk="1" hangingPunct="1"/>
            <a:r>
              <a:rPr lang="en-US" altLang="en-US" sz="3600" smtClean="0">
                <a:solidFill>
                  <a:srgbClr val="000000"/>
                </a:solidFill>
                <a:cs typeface="Times New Roman" pitchFamily="18" charset="0"/>
              </a:rPr>
              <a:t>Female genital mutilation. </a:t>
            </a:r>
          </a:p>
          <a:p>
            <a:pPr eaLnBrk="1" hangingPunct="1"/>
            <a:r>
              <a:rPr lang="en-US" altLang="en-US" sz="3600" smtClean="0">
                <a:solidFill>
                  <a:srgbClr val="000000"/>
                </a:solidFill>
                <a:cs typeface="Times New Roman" pitchFamily="18" charset="0"/>
              </a:rPr>
              <a:t>Female genital cutting </a:t>
            </a:r>
          </a:p>
        </p:txBody>
      </p:sp>
    </p:spTree>
    <p:extLst>
      <p:ext uri="{BB962C8B-B14F-4D97-AF65-F5344CB8AC3E}">
        <p14:creationId xmlns:p14="http://schemas.microsoft.com/office/powerpoint/2010/main" val="231870561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r>
              <a:rPr lang="en-US" altLang="en-US" smtClean="0"/>
              <a:t>Cont..</a:t>
            </a:r>
          </a:p>
        </p:txBody>
      </p:sp>
      <p:sp>
        <p:nvSpPr>
          <p:cNvPr id="177155" name="Content Placeholder 2"/>
          <p:cNvSpPr>
            <a:spLocks noGrp="1"/>
          </p:cNvSpPr>
          <p:nvPr>
            <p:ph sz="quarter" idx="1"/>
          </p:nvPr>
        </p:nvSpPr>
        <p:spPr/>
        <p:txBody>
          <a:bodyPr/>
          <a:lstStyle/>
          <a:p>
            <a:pPr eaLnBrk="1" hangingPunct="1">
              <a:buFont typeface="Courier New" pitchFamily="49" charset="0"/>
              <a:buChar char="o"/>
            </a:pPr>
            <a:r>
              <a:rPr lang="en-US" altLang="en-US" smtClean="0"/>
              <a:t>Many different names have been used to describe FGC - “female circumcision” or “female genital mutilation”</a:t>
            </a:r>
          </a:p>
          <a:p>
            <a:pPr eaLnBrk="1" hangingPunct="1">
              <a:buFont typeface="Courier New" pitchFamily="49" charset="0"/>
              <a:buChar char="o"/>
            </a:pPr>
            <a:r>
              <a:rPr lang="en-US" altLang="en-US" smtClean="0"/>
              <a:t>It is important to recognize that most women who have undergone FGC, do not recognize themselves to be mutilated</a:t>
            </a:r>
          </a:p>
          <a:p>
            <a:pPr eaLnBrk="1" hangingPunct="1">
              <a:buFont typeface="Courier New" pitchFamily="49" charset="0"/>
              <a:buChar char="o"/>
            </a:pPr>
            <a:r>
              <a:rPr lang="en-US" altLang="en-US" smtClean="0"/>
              <a:t>Most are offended by the term mutilation.</a:t>
            </a:r>
          </a:p>
          <a:p>
            <a:pPr eaLnBrk="1" hangingPunct="1">
              <a:buFont typeface="Courier New" pitchFamily="49" charset="0"/>
              <a:buChar char="o"/>
            </a:pPr>
            <a:r>
              <a:rPr lang="en-US" altLang="en-US" smtClean="0"/>
              <a:t>Health care providers should determine how each woman refers to this practice and adopt individual terminology.</a:t>
            </a:r>
          </a:p>
          <a:p>
            <a:pPr eaLnBrk="1" hangingPunct="1">
              <a:buFont typeface="Courier New" pitchFamily="49" charset="0"/>
              <a:buChar char="o"/>
            </a:pPr>
            <a:endParaRPr lang="en-US" altLang="en-US" smtClean="0"/>
          </a:p>
        </p:txBody>
      </p:sp>
    </p:spTree>
    <p:extLst>
      <p:ext uri="{BB962C8B-B14F-4D97-AF65-F5344CB8AC3E}">
        <p14:creationId xmlns:p14="http://schemas.microsoft.com/office/powerpoint/2010/main" val="148945027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r>
              <a:rPr lang="en-US" altLang="en-US" smtClean="0"/>
              <a:t>Cont..</a:t>
            </a:r>
          </a:p>
        </p:txBody>
      </p:sp>
      <p:sp>
        <p:nvSpPr>
          <p:cNvPr id="178179" name="Content Placeholder 2"/>
          <p:cNvSpPr>
            <a:spLocks noGrp="1"/>
          </p:cNvSpPr>
          <p:nvPr>
            <p:ph sz="quarter" idx="1"/>
          </p:nvPr>
        </p:nvSpPr>
        <p:spPr/>
        <p:txBody>
          <a:bodyPr/>
          <a:lstStyle/>
          <a:p>
            <a:pPr eaLnBrk="1" hangingPunct="1">
              <a:buFont typeface="Courier New" pitchFamily="49" charset="0"/>
              <a:buChar char="o"/>
            </a:pPr>
            <a:r>
              <a:rPr lang="en-US" altLang="en-US" sz="3200" smtClean="0"/>
              <a:t>FGC is performed predominately on girls aged 8-12 </a:t>
            </a:r>
          </a:p>
          <a:p>
            <a:pPr lvl="2" eaLnBrk="1" hangingPunct="1">
              <a:buFont typeface="Courier New" pitchFamily="49" charset="0"/>
              <a:buChar char="o"/>
            </a:pPr>
            <a:r>
              <a:rPr lang="en-US" altLang="en-US" sz="3200" smtClean="0"/>
              <a:t>In some cultures, it is performed several months after birth</a:t>
            </a:r>
          </a:p>
          <a:p>
            <a:pPr lvl="2" eaLnBrk="1" hangingPunct="1">
              <a:buFont typeface="Courier New" pitchFamily="49" charset="0"/>
              <a:buChar char="o"/>
            </a:pPr>
            <a:r>
              <a:rPr lang="en-US" altLang="en-US" sz="3200" smtClean="0"/>
              <a:t>In other cultures, it is performed closer to marriage</a:t>
            </a:r>
          </a:p>
          <a:p>
            <a:endParaRPr lang="en-US" altLang="en-US" sz="3200" smtClean="0"/>
          </a:p>
        </p:txBody>
      </p:sp>
    </p:spTree>
    <p:extLst>
      <p:ext uri="{BB962C8B-B14F-4D97-AF65-F5344CB8AC3E}">
        <p14:creationId xmlns:p14="http://schemas.microsoft.com/office/powerpoint/2010/main" val="396928650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p:txBody>
          <a:bodyPr/>
          <a:lstStyle/>
          <a:p>
            <a:r>
              <a:rPr lang="en-US" altLang="en-US" smtClean="0"/>
              <a:t>Reasons for practicing FGM</a:t>
            </a:r>
          </a:p>
        </p:txBody>
      </p:sp>
      <p:sp>
        <p:nvSpPr>
          <p:cNvPr id="179203" name="Content Placeholder 2"/>
          <p:cNvSpPr>
            <a:spLocks noGrp="1"/>
          </p:cNvSpPr>
          <p:nvPr>
            <p:ph sz="quarter" idx="1"/>
          </p:nvPr>
        </p:nvSpPr>
        <p:spPr>
          <a:xfrm>
            <a:off x="1219200" y="1447800"/>
            <a:ext cx="10363200" cy="5029200"/>
          </a:xfrm>
        </p:spPr>
        <p:txBody>
          <a:bodyPr/>
          <a:lstStyle/>
          <a:p>
            <a:pPr marL="342900" indent="-342900" eaLnBrk="1" hangingPunct="1">
              <a:spcBef>
                <a:spcPct val="0"/>
              </a:spcBef>
              <a:buFont typeface="Arial" charset="0"/>
              <a:buChar char="•"/>
            </a:pPr>
            <a:r>
              <a:rPr lang="en-US" altLang="en-US" sz="2800" smtClean="0"/>
              <a:t>Preservation of virginity and chastity</a:t>
            </a:r>
          </a:p>
          <a:p>
            <a:pPr marL="342900" indent="-342900" eaLnBrk="1" hangingPunct="1">
              <a:spcBef>
                <a:spcPct val="0"/>
              </a:spcBef>
              <a:buFont typeface="Arial" charset="0"/>
              <a:buChar char="•"/>
            </a:pPr>
            <a:r>
              <a:rPr lang="en-US" altLang="en-US" smtClean="0"/>
              <a:t>A cultural norm - a tradition allowing young females their inclusion into society/For </a:t>
            </a:r>
            <a:r>
              <a:rPr lang="en-US" altLang="en-US" sz="2400" smtClean="0"/>
              <a:t>Social acceptance</a:t>
            </a:r>
            <a:endParaRPr lang="en-US" altLang="en-US" smtClean="0"/>
          </a:p>
          <a:p>
            <a:pPr marL="342900" indent="-342900" eaLnBrk="1" hangingPunct="1">
              <a:spcBef>
                <a:spcPct val="0"/>
              </a:spcBef>
              <a:buFont typeface="Arial" charset="0"/>
              <a:buChar char="•"/>
            </a:pPr>
            <a:r>
              <a:rPr lang="en-US" altLang="en-US" smtClean="0"/>
              <a:t>A rite of passage from childhood to womanhood</a:t>
            </a:r>
            <a:endParaRPr lang="en-US" altLang="en-US" sz="2800" smtClean="0"/>
          </a:p>
          <a:p>
            <a:pPr marL="342900" indent="-342900" eaLnBrk="1" hangingPunct="1">
              <a:spcBef>
                <a:spcPct val="0"/>
              </a:spcBef>
              <a:buFont typeface="Arial" charset="0"/>
              <a:buChar char="•"/>
            </a:pPr>
            <a:r>
              <a:rPr lang="en-US" altLang="en-US" sz="2800" smtClean="0"/>
              <a:t>Fear of social exclusion </a:t>
            </a:r>
          </a:p>
          <a:p>
            <a:pPr marL="342900" indent="-342900" eaLnBrk="1" hangingPunct="1">
              <a:spcBef>
                <a:spcPct val="0"/>
              </a:spcBef>
              <a:buFont typeface="Arial" charset="0"/>
              <a:buChar char="•"/>
            </a:pPr>
            <a:r>
              <a:rPr lang="en-US" altLang="en-US" sz="2800" smtClean="0"/>
              <a:t>To ensure the girl is marriageable or to improve marriage prospect</a:t>
            </a:r>
          </a:p>
          <a:p>
            <a:pPr marL="342900" indent="-342900" eaLnBrk="1" hangingPunct="1">
              <a:spcBef>
                <a:spcPct val="0"/>
              </a:spcBef>
              <a:buFont typeface="Arial" charset="0"/>
              <a:buChar char="•"/>
            </a:pPr>
            <a:r>
              <a:rPr lang="en-US" altLang="en-US" sz="2800" smtClean="0"/>
              <a:t>Hygiene and cleanliness </a:t>
            </a:r>
          </a:p>
          <a:p>
            <a:pPr marL="342900" indent="-342900" eaLnBrk="1" hangingPunct="1">
              <a:spcBef>
                <a:spcPct val="0"/>
              </a:spcBef>
              <a:buFont typeface="Arial" charset="0"/>
              <a:buChar char="•"/>
            </a:pPr>
            <a:r>
              <a:rPr lang="en-US" altLang="en-US" sz="2800" smtClean="0"/>
              <a:t>Increasing sexual pleasure for the male </a:t>
            </a:r>
          </a:p>
          <a:p>
            <a:pPr marL="342900" indent="-342900" eaLnBrk="1" hangingPunct="1">
              <a:spcBef>
                <a:spcPct val="0"/>
              </a:spcBef>
              <a:buFont typeface="Arial" charset="0"/>
              <a:buChar char="•"/>
            </a:pPr>
            <a:r>
              <a:rPr lang="en-US" altLang="en-US" sz="2800" smtClean="0"/>
              <a:t>Enhancing fertility</a:t>
            </a:r>
          </a:p>
          <a:p>
            <a:pPr marL="342900" indent="-342900" eaLnBrk="1" hangingPunct="1">
              <a:spcBef>
                <a:spcPct val="0"/>
              </a:spcBef>
              <a:buFont typeface="Arial" charset="0"/>
              <a:buChar char="•"/>
            </a:pPr>
            <a:r>
              <a:rPr lang="en-US" altLang="en-US" sz="2800" smtClean="0"/>
              <a:t>Family honour </a:t>
            </a:r>
          </a:p>
        </p:txBody>
      </p:sp>
    </p:spTree>
    <p:extLst>
      <p:ext uri="{BB962C8B-B14F-4D97-AF65-F5344CB8AC3E}">
        <p14:creationId xmlns:p14="http://schemas.microsoft.com/office/powerpoint/2010/main" val="108478426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p:cNvSpPr>
            <a:spLocks noGrp="1"/>
          </p:cNvSpPr>
          <p:nvPr>
            <p:ph type="title"/>
          </p:nvPr>
        </p:nvSpPr>
        <p:spPr/>
        <p:txBody>
          <a:bodyPr/>
          <a:lstStyle/>
          <a:p>
            <a:r>
              <a:rPr lang="en-US" altLang="en-US" smtClean="0"/>
              <a:t>Cultural beliefs</a:t>
            </a:r>
          </a:p>
        </p:txBody>
      </p:sp>
      <p:sp>
        <p:nvSpPr>
          <p:cNvPr id="180227" name="Content Placeholder 2"/>
          <p:cNvSpPr>
            <a:spLocks noGrp="1"/>
          </p:cNvSpPr>
          <p:nvPr>
            <p:ph sz="quarter" idx="1"/>
          </p:nvPr>
        </p:nvSpPr>
        <p:spPr/>
        <p:txBody>
          <a:bodyPr/>
          <a:lstStyle/>
          <a:p>
            <a:pPr eaLnBrk="1" hangingPunct="1">
              <a:buFont typeface="Courier New" pitchFamily="49" charset="0"/>
              <a:buChar char="o"/>
            </a:pPr>
            <a:r>
              <a:rPr lang="en-US" altLang="en-US" smtClean="0"/>
              <a:t>In some societies, the practice of FGC is driven by cultural beliefs </a:t>
            </a:r>
          </a:p>
          <a:p>
            <a:pPr lvl="1" eaLnBrk="1" hangingPunct="1">
              <a:buFont typeface="Courier New" pitchFamily="49" charset="0"/>
              <a:buChar char="o"/>
            </a:pPr>
            <a:r>
              <a:rPr lang="en-US" altLang="en-US" smtClean="0"/>
              <a:t>The clitoris is considered unattractive</a:t>
            </a:r>
          </a:p>
          <a:p>
            <a:pPr lvl="1" eaLnBrk="1" hangingPunct="1">
              <a:buFont typeface="Courier New" pitchFamily="49" charset="0"/>
              <a:buChar char="o"/>
            </a:pPr>
            <a:r>
              <a:rPr lang="en-US" altLang="en-US" smtClean="0"/>
              <a:t>The clitoris is believed to contribute to infertility</a:t>
            </a:r>
          </a:p>
          <a:p>
            <a:pPr lvl="1" eaLnBrk="1" hangingPunct="1">
              <a:buFont typeface="Courier New" pitchFamily="49" charset="0"/>
              <a:buChar char="o"/>
            </a:pPr>
            <a:r>
              <a:rPr lang="en-US" altLang="en-US" smtClean="0"/>
              <a:t>The clitoris may be considered lethal</a:t>
            </a:r>
          </a:p>
          <a:p>
            <a:pPr lvl="2" eaLnBrk="1" hangingPunct="1">
              <a:buFont typeface="Courier New" pitchFamily="49" charset="0"/>
              <a:buChar char="o"/>
            </a:pPr>
            <a:r>
              <a:rPr lang="en-US" altLang="en-US" smtClean="0"/>
              <a:t>If the clitoris comes into contact with a baby’s head during birth, the newborn may die</a:t>
            </a:r>
          </a:p>
          <a:p>
            <a:pPr eaLnBrk="1" hangingPunct="1">
              <a:buFont typeface="Courier New" pitchFamily="49" charset="0"/>
              <a:buChar char="o"/>
            </a:pPr>
            <a:r>
              <a:rPr lang="en-US" altLang="en-US" smtClean="0"/>
              <a:t>Lastly, in some societies, a narrow vaginal opening is believed to heighten men’s sexual pleasure</a:t>
            </a:r>
          </a:p>
          <a:p>
            <a:pPr lvl="1" eaLnBrk="1" hangingPunct="1">
              <a:buFont typeface="Courier New" pitchFamily="49" charset="0"/>
              <a:buChar char="o"/>
            </a:pPr>
            <a:r>
              <a:rPr lang="en-US" altLang="en-US" smtClean="0"/>
              <a:t>In reality, many men are unable to penetrate the narrow vaginal opening and experience sexual dissatisfaction.</a:t>
            </a:r>
          </a:p>
          <a:p>
            <a:pPr lvl="2" eaLnBrk="1" hangingPunct="1">
              <a:buFont typeface="Courier New" pitchFamily="49" charset="0"/>
              <a:buChar char="o"/>
            </a:pPr>
            <a:endParaRPr lang="en-US" altLang="en-US" smtClean="0"/>
          </a:p>
        </p:txBody>
      </p:sp>
    </p:spTree>
    <p:extLst>
      <p:ext uri="{BB962C8B-B14F-4D97-AF65-F5344CB8AC3E}">
        <p14:creationId xmlns:p14="http://schemas.microsoft.com/office/powerpoint/2010/main" val="218547359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a:xfrm>
            <a:off x="1219200" y="0"/>
            <a:ext cx="10363200" cy="762000"/>
          </a:xfrm>
        </p:spPr>
        <p:txBody>
          <a:bodyPr/>
          <a:lstStyle/>
          <a:p>
            <a:r>
              <a:rPr lang="en-US" altLang="en-US" smtClean="0"/>
              <a:t>Classification of FGM</a:t>
            </a:r>
          </a:p>
        </p:txBody>
      </p:sp>
      <p:sp>
        <p:nvSpPr>
          <p:cNvPr id="181251" name="Content Placeholder 2"/>
          <p:cNvSpPr>
            <a:spLocks noGrp="1"/>
          </p:cNvSpPr>
          <p:nvPr>
            <p:ph sz="quarter" idx="1"/>
          </p:nvPr>
        </p:nvSpPr>
        <p:spPr>
          <a:xfrm>
            <a:off x="406400" y="914400"/>
            <a:ext cx="11582400" cy="5943600"/>
          </a:xfrm>
        </p:spPr>
        <p:txBody>
          <a:bodyPr/>
          <a:lstStyle/>
          <a:p>
            <a:pPr eaLnBrk="1" hangingPunct="1"/>
            <a:r>
              <a:rPr lang="en-US" altLang="en-US" sz="2800" b="1" smtClean="0"/>
              <a:t>Type I – Clitoridectomy</a:t>
            </a:r>
            <a:r>
              <a:rPr lang="en-US" altLang="en-US" sz="2800" smtClean="0"/>
              <a:t>: partial or total removal of the clitoris and, in very rare cases, only the prepuce (the fold of skin surrounding the clitoris).</a:t>
            </a:r>
          </a:p>
          <a:p>
            <a:pPr eaLnBrk="1" hangingPunct="1"/>
            <a:r>
              <a:rPr lang="en-US" altLang="en-US" sz="2800" b="1" smtClean="0"/>
              <a:t>Type II – Excision</a:t>
            </a:r>
            <a:r>
              <a:rPr lang="en-US" altLang="en-US" sz="2800" smtClean="0"/>
              <a:t>: partial or total removal of the clitoris and the labia minora, with or without excision of the labia majora (the labia are the ‘lips’ that surround the </a:t>
            </a:r>
            <a:r>
              <a:rPr lang="hu-HU" altLang="en-US" sz="2800" smtClean="0"/>
              <a:t>vagina).</a:t>
            </a:r>
            <a:r>
              <a:rPr lang="en-US" altLang="en-US" sz="2800" smtClean="0"/>
              <a:t> Removal of the clitoris, accompanied by partial or total excision of the labia minora</a:t>
            </a:r>
          </a:p>
          <a:p>
            <a:pPr lvl="1" eaLnBrk="1" hangingPunct="1">
              <a:buFont typeface="Wingdings 2" pitchFamily="18" charset="2"/>
              <a:buNone/>
            </a:pPr>
            <a:r>
              <a:rPr lang="en-US" altLang="en-US" smtClean="0"/>
              <a:t>Type 2 is the most common form of FGC: Approximately 80% of FGC cases</a:t>
            </a:r>
          </a:p>
          <a:p>
            <a:pPr lvl="1" eaLnBrk="1" hangingPunct="1">
              <a:buFont typeface="Wingdings" pitchFamily="2" charset="2"/>
              <a:buChar char=""/>
            </a:pPr>
            <a:r>
              <a:rPr lang="en-US" altLang="en-US" smtClean="0"/>
              <a:t>Although no stitching is performed during Type II FGC, deep cutting of the labia minora may result in raw surfaces that fuse together during healing(Creating a false infibulation or pseudo-infibulation)</a:t>
            </a:r>
          </a:p>
          <a:p>
            <a:pPr eaLnBrk="1" hangingPunct="1"/>
            <a:endParaRPr lang="hu-HU" altLang="en-US" sz="2800" smtClean="0"/>
          </a:p>
          <a:p>
            <a:pPr eaLnBrk="1" hangingPunct="1"/>
            <a:endParaRPr lang="en-US" altLang="en-US" sz="2800" smtClean="0"/>
          </a:p>
          <a:p>
            <a:endParaRPr lang="en-US" altLang="en-US" smtClean="0"/>
          </a:p>
        </p:txBody>
      </p:sp>
    </p:spTree>
    <p:extLst>
      <p:ext uri="{BB962C8B-B14F-4D97-AF65-F5344CB8AC3E}">
        <p14:creationId xmlns:p14="http://schemas.microsoft.com/office/powerpoint/2010/main" val="103861077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altLang="en-US" smtClean="0"/>
              <a:t>Cont..</a:t>
            </a:r>
          </a:p>
        </p:txBody>
      </p:sp>
      <p:sp>
        <p:nvSpPr>
          <p:cNvPr id="182275" name="Content Placeholder 2"/>
          <p:cNvSpPr>
            <a:spLocks noGrp="1"/>
          </p:cNvSpPr>
          <p:nvPr>
            <p:ph sz="quarter" idx="1"/>
          </p:nvPr>
        </p:nvSpPr>
        <p:spPr/>
        <p:txBody>
          <a:bodyPr/>
          <a:lstStyle/>
          <a:p>
            <a:r>
              <a:rPr lang="en-US" altLang="en-US" sz="2400" b="1" smtClean="0"/>
              <a:t>Type III– Infibulation</a:t>
            </a:r>
            <a:r>
              <a:rPr lang="en-US" altLang="en-US" sz="2400" smtClean="0"/>
              <a:t>: narrowing of the vaginal opening through the creation of a covering seal. The seal is formed by cutting and repositioning the inner, or outer, labia, with or without removal of the clitoris.  Sometimes referred to as </a:t>
            </a:r>
            <a:r>
              <a:rPr lang="en-GB" altLang="en-US" sz="2400" b="1" smtClean="0"/>
              <a:t>Pharaonic circumcision.</a:t>
            </a:r>
            <a:endParaRPr lang="en-US" altLang="en-US" sz="2400" smtClean="0"/>
          </a:p>
          <a:p>
            <a:endParaRPr lang="en-US" altLang="en-US" sz="2400" b="1" smtClean="0"/>
          </a:p>
          <a:p>
            <a:r>
              <a:rPr lang="en-US" altLang="en-US" sz="2400" b="1" smtClean="0"/>
              <a:t>Type IV – Other</a:t>
            </a:r>
            <a:r>
              <a:rPr lang="en-US" altLang="en-US" sz="2400" smtClean="0"/>
              <a:t>: all other harmful procedures to the female genitalia for non-medical purposes, e.g. pricking, piercing, incising, scraping , stretching, use of corrose substance and cauterizing the genital area. </a:t>
            </a:r>
          </a:p>
          <a:p>
            <a:endParaRPr lang="en-US" altLang="en-US" smtClean="0"/>
          </a:p>
        </p:txBody>
      </p:sp>
    </p:spTree>
    <p:extLst>
      <p:ext uri="{BB962C8B-B14F-4D97-AF65-F5344CB8AC3E}">
        <p14:creationId xmlns:p14="http://schemas.microsoft.com/office/powerpoint/2010/main" val="401056922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p:cNvSpPr>
          <p:nvPr>
            <p:ph type="title" idx="4294967295"/>
          </p:nvPr>
        </p:nvSpPr>
        <p:spPr>
          <a:xfrm>
            <a:off x="0" y="274638"/>
            <a:ext cx="10972800" cy="1143000"/>
          </a:xfrm>
        </p:spPr>
        <p:txBody>
          <a:bodyPr lIns="0" rIns="0" bIns="0"/>
          <a:lstStyle/>
          <a:p>
            <a:pPr eaLnBrk="1" hangingPunct="1"/>
            <a:r>
              <a:rPr lang="en-US" altLang="en-US" sz="3500" b="1" smtClean="0">
                <a:solidFill>
                  <a:srgbClr val="000099"/>
                </a:solidFill>
              </a:rPr>
              <a:t>FGM/C Type III</a:t>
            </a:r>
          </a:p>
        </p:txBody>
      </p:sp>
      <p:pic>
        <p:nvPicPr>
          <p:cNvPr id="183299" name="Picture 3" descr="Type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178050"/>
            <a:ext cx="6237817"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615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4" descr="ACOG-FGC-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1168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30939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a:xfrm>
            <a:off x="1219200" y="274638"/>
            <a:ext cx="10363200" cy="487362"/>
          </a:xfrm>
        </p:spPr>
        <p:txBody>
          <a:bodyPr/>
          <a:lstStyle/>
          <a:p>
            <a:r>
              <a:rPr lang="en-US" altLang="en-US" smtClean="0"/>
              <a:t>Type III</a:t>
            </a:r>
          </a:p>
        </p:txBody>
      </p:sp>
      <p:pic>
        <p:nvPicPr>
          <p:cNvPr id="186371" name="Picture 4" descr="Nour 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0" y="609600"/>
            <a:ext cx="11887200" cy="6248400"/>
          </a:xfrm>
          <a:noFill/>
        </p:spPr>
      </p:pic>
    </p:spTree>
    <p:extLst>
      <p:ext uri="{BB962C8B-B14F-4D97-AF65-F5344CB8AC3E}">
        <p14:creationId xmlns:p14="http://schemas.microsoft.com/office/powerpoint/2010/main" val="1825627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GENDER SENSITIVITY</a:t>
            </a:r>
          </a:p>
        </p:txBody>
      </p:sp>
      <p:sp>
        <p:nvSpPr>
          <p:cNvPr id="24579" name="Content Placeholder 2"/>
          <p:cNvSpPr>
            <a:spLocks noGrp="1"/>
          </p:cNvSpPr>
          <p:nvPr>
            <p:ph sz="quarter" idx="1"/>
          </p:nvPr>
        </p:nvSpPr>
        <p:spPr/>
        <p:txBody>
          <a:bodyPr/>
          <a:lstStyle/>
          <a:p>
            <a:pPr eaLnBrk="1" hangingPunct="1">
              <a:buFont typeface="Wingdings" pitchFamily="2" charset="2"/>
              <a:buChar char="ü"/>
            </a:pPr>
            <a:r>
              <a:rPr lang="en-GB" altLang="en-US" smtClean="0"/>
              <a:t>It is the act of being aware of the ways people think about gender so that individuals rely less on assumptions about traditional and outdated views on the roles of men and women.</a:t>
            </a:r>
          </a:p>
          <a:p>
            <a:pPr eaLnBrk="1" hangingPunct="1">
              <a:buFont typeface="Wingdings" pitchFamily="2" charset="2"/>
              <a:buChar char="ü"/>
            </a:pPr>
            <a:r>
              <a:rPr lang="en-GB" altLang="en-US" smtClean="0"/>
              <a:t>It is the ability to recognize gender issues</a:t>
            </a:r>
          </a:p>
          <a:p>
            <a:pPr eaLnBrk="1" hangingPunct="1">
              <a:buFont typeface="Wingdings" pitchFamily="2" charset="2"/>
              <a:buChar char="ü"/>
            </a:pPr>
            <a:r>
              <a:rPr lang="en-GB" altLang="en-US" smtClean="0"/>
              <a:t>This is often expressed through people’s language choice</a:t>
            </a:r>
          </a:p>
          <a:p>
            <a:pPr eaLnBrk="1" hangingPunct="1"/>
            <a:endParaRPr lang="en-US" altLang="en-US" smtClean="0"/>
          </a:p>
        </p:txBody>
      </p:sp>
    </p:spTree>
    <p:extLst>
      <p:ext uri="{BB962C8B-B14F-4D97-AF65-F5344CB8AC3E}">
        <p14:creationId xmlns:p14="http://schemas.microsoft.com/office/powerpoint/2010/main" val="313040339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p:cNvSpPr>
          <p:nvPr>
            <p:ph type="title" idx="4294967295"/>
          </p:nvPr>
        </p:nvSpPr>
        <p:spPr>
          <a:xfrm>
            <a:off x="0" y="274638"/>
            <a:ext cx="10972800" cy="819150"/>
          </a:xfrm>
        </p:spPr>
        <p:txBody>
          <a:bodyPr lIns="0" rIns="0" bIns="0"/>
          <a:lstStyle/>
          <a:p>
            <a:pPr eaLnBrk="1" hangingPunct="1"/>
            <a:r>
              <a:rPr lang="en-US" altLang="en-US" sz="3500" b="1" smtClean="0">
                <a:solidFill>
                  <a:srgbClr val="000099"/>
                </a:solidFill>
              </a:rPr>
              <a:t>Type IV</a:t>
            </a:r>
          </a:p>
        </p:txBody>
      </p:sp>
      <p:pic>
        <p:nvPicPr>
          <p:cNvPr id="187395" name="Picture 3" descr="ring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3133" y="1681164"/>
            <a:ext cx="5494867"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25923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p:cNvSpPr>
          <p:nvPr>
            <p:ph type="title" idx="4294967295"/>
          </p:nvPr>
        </p:nvSpPr>
        <p:spPr>
          <a:xfrm>
            <a:off x="0" y="331788"/>
            <a:ext cx="10972800" cy="971550"/>
          </a:xfrm>
        </p:spPr>
        <p:txBody>
          <a:bodyPr lIns="0" rIns="0" bIns="0"/>
          <a:lstStyle/>
          <a:p>
            <a:pPr eaLnBrk="1" hangingPunct="1"/>
            <a:r>
              <a:rPr lang="en-US" altLang="en-US" sz="3500" b="1" smtClean="0">
                <a:solidFill>
                  <a:srgbClr val="000099"/>
                </a:solidFill>
              </a:rPr>
              <a:t>Type IV pulled labia</a:t>
            </a:r>
          </a:p>
        </p:txBody>
      </p:sp>
      <p:pic>
        <p:nvPicPr>
          <p:cNvPr id="189443"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791200" y="1763714"/>
            <a:ext cx="6400800" cy="4516437"/>
          </a:xfrm>
          <a:noFill/>
        </p:spPr>
      </p:pic>
    </p:spTree>
    <p:extLst>
      <p:ext uri="{BB962C8B-B14F-4D97-AF65-F5344CB8AC3E}">
        <p14:creationId xmlns:p14="http://schemas.microsoft.com/office/powerpoint/2010/main" val="305143735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p:cNvSpPr>
          <p:nvPr>
            <p:ph type="title" idx="4294967295"/>
          </p:nvPr>
        </p:nvSpPr>
        <p:spPr>
          <a:xfrm>
            <a:off x="508000" y="457200"/>
            <a:ext cx="9855200" cy="1143000"/>
          </a:xfrm>
        </p:spPr>
        <p:txBody>
          <a:bodyPr lIns="0" rIns="0" bIns="0"/>
          <a:lstStyle/>
          <a:p>
            <a:pPr eaLnBrk="1" hangingPunct="1"/>
            <a:r>
              <a:rPr lang="en-US" altLang="en-US" sz="3500" b="1" smtClean="0">
                <a:solidFill>
                  <a:srgbClr val="000099"/>
                </a:solidFill>
              </a:rPr>
              <a:t>Immediate physical complications</a:t>
            </a:r>
          </a:p>
        </p:txBody>
      </p:sp>
      <p:sp>
        <p:nvSpPr>
          <p:cNvPr id="32771" name="Rectangle 3">
            <a:extLst>
              <a:ext uri="{FF2B5EF4-FFF2-40B4-BE49-F238E27FC236}">
                <a16:creationId xmlns="" xmlns:a16="http://schemas.microsoft.com/office/drawing/2014/main" id="{9E9F9C71-2A76-4DD4-B9FA-39C555627F0A}"/>
              </a:ext>
            </a:extLst>
          </p:cNvPr>
          <p:cNvSpPr>
            <a:spLocks noGrp="1" noChangeArrowheads="1"/>
          </p:cNvSpPr>
          <p:nvPr>
            <p:ph idx="4294967295"/>
          </p:nvPr>
        </p:nvSpPr>
        <p:spPr>
          <a:xfrm>
            <a:off x="406400" y="1828800"/>
            <a:ext cx="9956800" cy="4114800"/>
          </a:xfrm>
        </p:spPr>
        <p:txBody>
          <a:bodyPr>
            <a:normAutofit fontScale="92500" lnSpcReduction="10000"/>
          </a:bodyPr>
          <a:lstStyle/>
          <a:p>
            <a:pPr eaLnBrk="1" fontAlgn="auto" hangingPunct="1">
              <a:lnSpc>
                <a:spcPct val="90000"/>
              </a:lnSpc>
              <a:spcBef>
                <a:spcPts val="580"/>
              </a:spcBef>
              <a:spcAft>
                <a:spcPts val="600"/>
              </a:spcAft>
              <a:buFont typeface="Wingdings 2"/>
              <a:buChar char=""/>
              <a:defRPr/>
            </a:pPr>
            <a:r>
              <a:rPr lang="en-US" sz="3300" dirty="0">
                <a:latin typeface="Book Antiqua" pitchFamily="18" charset="0"/>
              </a:rPr>
              <a:t>Shock</a:t>
            </a:r>
          </a:p>
          <a:p>
            <a:pPr eaLnBrk="1" fontAlgn="auto" hangingPunct="1">
              <a:lnSpc>
                <a:spcPct val="90000"/>
              </a:lnSpc>
              <a:spcBef>
                <a:spcPts val="580"/>
              </a:spcBef>
              <a:spcAft>
                <a:spcPts val="600"/>
              </a:spcAft>
              <a:buFont typeface="Wingdings 2"/>
              <a:buChar char=""/>
              <a:defRPr/>
            </a:pPr>
            <a:r>
              <a:rPr lang="en-US" sz="3300" dirty="0">
                <a:latin typeface="Book Antiqua" pitchFamily="18" charset="0"/>
              </a:rPr>
              <a:t>Death</a:t>
            </a:r>
          </a:p>
          <a:p>
            <a:pPr eaLnBrk="1" fontAlgn="auto" hangingPunct="1">
              <a:lnSpc>
                <a:spcPct val="90000"/>
              </a:lnSpc>
              <a:spcBef>
                <a:spcPts val="580"/>
              </a:spcBef>
              <a:spcAft>
                <a:spcPts val="600"/>
              </a:spcAft>
              <a:buFont typeface="Wingdings 2"/>
              <a:buChar char=""/>
              <a:defRPr/>
            </a:pPr>
            <a:r>
              <a:rPr lang="en-US" sz="3300" dirty="0">
                <a:latin typeface="Book Antiqua" pitchFamily="18" charset="0"/>
              </a:rPr>
              <a:t>Injury to the adjacent tissue of urethra, vagina, perineum and rectum.</a:t>
            </a:r>
          </a:p>
          <a:p>
            <a:pPr eaLnBrk="1" fontAlgn="auto" hangingPunct="1">
              <a:lnSpc>
                <a:spcPct val="90000"/>
              </a:lnSpc>
              <a:spcBef>
                <a:spcPts val="580"/>
              </a:spcBef>
              <a:spcAft>
                <a:spcPts val="600"/>
              </a:spcAft>
              <a:buFont typeface="Wingdings 2"/>
              <a:buChar char=""/>
              <a:defRPr/>
            </a:pPr>
            <a:r>
              <a:rPr lang="en-US" sz="3300" dirty="0">
                <a:latin typeface="Book Antiqua" pitchFamily="18" charset="0"/>
              </a:rPr>
              <a:t>Fracture or dislocation resulting from forceful holding down of girls and the girls struggle due to the resultant pain.</a:t>
            </a:r>
          </a:p>
          <a:p>
            <a:pPr eaLnBrk="1" fontAlgn="auto" hangingPunct="1">
              <a:lnSpc>
                <a:spcPct val="90000"/>
              </a:lnSpc>
              <a:spcBef>
                <a:spcPts val="580"/>
              </a:spcBef>
              <a:spcAft>
                <a:spcPts val="600"/>
              </a:spcAft>
              <a:buFont typeface="Wingdings 2"/>
              <a:buChar char=""/>
              <a:defRPr/>
            </a:pPr>
            <a:r>
              <a:rPr lang="en-US" sz="3300" dirty="0">
                <a:latin typeface="Book Antiqua" pitchFamily="18" charset="0"/>
              </a:rPr>
              <a:t>Failure to heal as a result of wound sepsis.</a:t>
            </a:r>
          </a:p>
        </p:txBody>
      </p:sp>
    </p:spTree>
    <p:extLst>
      <p:ext uri="{BB962C8B-B14F-4D97-AF65-F5344CB8AC3E}">
        <p14:creationId xmlns:p14="http://schemas.microsoft.com/office/powerpoint/2010/main" val="260248691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altLang="en-US" smtClean="0"/>
              <a:t>Short terms implications</a:t>
            </a:r>
          </a:p>
        </p:txBody>
      </p:sp>
      <p:sp>
        <p:nvSpPr>
          <p:cNvPr id="3" name="Content Placeholder 2">
            <a:extLst>
              <a:ext uri="{FF2B5EF4-FFF2-40B4-BE49-F238E27FC236}">
                <a16:creationId xmlns="" xmlns:a16="http://schemas.microsoft.com/office/drawing/2014/main" id="{21D35C86-242E-4B06-97A9-54315E6EA486}"/>
              </a:ext>
            </a:extLst>
          </p:cNvPr>
          <p:cNvSpPr>
            <a:spLocks noGrp="1"/>
          </p:cNvSpPr>
          <p:nvPr>
            <p:ph sz="quarter" idx="1"/>
          </p:nvPr>
        </p:nvSpPr>
        <p:spPr/>
        <p:txBody>
          <a:bodyPr/>
          <a:lstStyle/>
          <a:p>
            <a:pPr marL="457200" indent="-457200" eaLnBrk="1" fontAlgn="auto" hangingPunct="1">
              <a:spcBef>
                <a:spcPts val="0"/>
              </a:spcBef>
              <a:spcAft>
                <a:spcPts val="0"/>
              </a:spcAft>
              <a:buFont typeface="Arial"/>
              <a:buChar char="•"/>
              <a:defRPr/>
            </a:pPr>
            <a:r>
              <a:rPr lang="en-US" sz="2400" dirty="0"/>
              <a:t>severe pain and shock </a:t>
            </a:r>
          </a:p>
          <a:p>
            <a:pPr marL="457200" indent="-457200" eaLnBrk="1" fontAlgn="auto" hangingPunct="1">
              <a:spcBef>
                <a:spcPts val="0"/>
              </a:spcBef>
              <a:spcAft>
                <a:spcPts val="0"/>
              </a:spcAft>
              <a:buFont typeface="Arial"/>
              <a:buChar char="•"/>
              <a:defRPr/>
            </a:pPr>
            <a:r>
              <a:rPr lang="en-US" sz="2400" dirty="0"/>
              <a:t>infection </a:t>
            </a:r>
          </a:p>
          <a:p>
            <a:pPr marL="457200" indent="-457200" eaLnBrk="1" fontAlgn="auto" hangingPunct="1">
              <a:spcBef>
                <a:spcPts val="0"/>
              </a:spcBef>
              <a:spcAft>
                <a:spcPts val="0"/>
              </a:spcAft>
              <a:buFont typeface="Arial"/>
              <a:buChar char="•"/>
              <a:defRPr/>
            </a:pPr>
            <a:r>
              <a:rPr lang="en-US" sz="2400" dirty="0"/>
              <a:t>injury to adjacent tissues </a:t>
            </a:r>
          </a:p>
          <a:p>
            <a:pPr marL="457200" indent="-457200" eaLnBrk="1" fontAlgn="auto" hangingPunct="1">
              <a:spcBef>
                <a:spcPts val="0"/>
              </a:spcBef>
              <a:spcAft>
                <a:spcPts val="0"/>
              </a:spcAft>
              <a:buFont typeface="Arial"/>
              <a:buChar char="•"/>
              <a:defRPr/>
            </a:pPr>
            <a:r>
              <a:rPr lang="en-US" sz="2400" dirty="0"/>
              <a:t>sprains, dislocations, broken bones or internal injuries from being restrained</a:t>
            </a:r>
          </a:p>
          <a:p>
            <a:pPr marL="457200" indent="-457200" eaLnBrk="1" fontAlgn="auto" hangingPunct="1">
              <a:spcBef>
                <a:spcPts val="0"/>
              </a:spcBef>
              <a:spcAft>
                <a:spcPts val="0"/>
              </a:spcAft>
              <a:buFont typeface="Arial"/>
              <a:buChar char="•"/>
              <a:defRPr/>
            </a:pPr>
            <a:r>
              <a:rPr lang="en-US" sz="2400" dirty="0"/>
              <a:t>immediate fatal </a:t>
            </a:r>
            <a:r>
              <a:rPr lang="en-US" sz="2400" dirty="0" err="1"/>
              <a:t>haemorrhaging</a:t>
            </a:r>
            <a:r>
              <a:rPr lang="en-US" sz="2400" dirty="0"/>
              <a:t> </a:t>
            </a:r>
          </a:p>
          <a:p>
            <a:pPr marL="457200" indent="-457200" eaLnBrk="1" fontAlgn="auto" hangingPunct="1">
              <a:spcBef>
                <a:spcPts val="0"/>
              </a:spcBef>
              <a:spcAft>
                <a:spcPts val="0"/>
              </a:spcAft>
              <a:buFont typeface="Arial"/>
              <a:buChar char="•"/>
              <a:defRPr/>
            </a:pPr>
            <a:r>
              <a:rPr lang="en-US" sz="2400" dirty="0"/>
              <a:t>Infection by blood borne virus</a:t>
            </a:r>
          </a:p>
          <a:p>
            <a:pPr>
              <a:defRPr/>
            </a:pPr>
            <a:endParaRPr lang="en-US" dirty="0"/>
          </a:p>
        </p:txBody>
      </p:sp>
    </p:spTree>
    <p:extLst>
      <p:ext uri="{BB962C8B-B14F-4D97-AF65-F5344CB8AC3E}">
        <p14:creationId xmlns:p14="http://schemas.microsoft.com/office/powerpoint/2010/main" val="298253005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p:cNvSpPr>
          <p:nvPr>
            <p:ph type="title" idx="4294967295"/>
          </p:nvPr>
        </p:nvSpPr>
        <p:spPr>
          <a:xfrm>
            <a:off x="0" y="304800"/>
            <a:ext cx="10363200" cy="762000"/>
          </a:xfrm>
        </p:spPr>
        <p:txBody>
          <a:bodyPr lIns="0" rIns="0" bIns="0"/>
          <a:lstStyle/>
          <a:p>
            <a:pPr eaLnBrk="1" hangingPunct="1"/>
            <a:r>
              <a:rPr lang="en-US" altLang="en-US" sz="3600" b="1" smtClean="0">
                <a:solidFill>
                  <a:srgbClr val="000099"/>
                </a:solidFill>
                <a:cs typeface="Times New Roman" pitchFamily="18" charset="0"/>
              </a:rPr>
              <a:t>Health complications</a:t>
            </a:r>
          </a:p>
        </p:txBody>
      </p:sp>
      <p:sp>
        <p:nvSpPr>
          <p:cNvPr id="194563" name="Rectangle 3"/>
          <p:cNvSpPr>
            <a:spLocks noGrp="1"/>
          </p:cNvSpPr>
          <p:nvPr>
            <p:ph idx="4294967295"/>
          </p:nvPr>
        </p:nvSpPr>
        <p:spPr>
          <a:xfrm>
            <a:off x="0" y="1600200"/>
            <a:ext cx="10363200" cy="4495800"/>
          </a:xfrm>
        </p:spPr>
        <p:txBody>
          <a:bodyPr/>
          <a:lstStyle/>
          <a:p>
            <a:pPr eaLnBrk="1" hangingPunct="1"/>
            <a:r>
              <a:rPr lang="en-US" altLang="en-US" b="1" smtClean="0">
                <a:latin typeface="Book Antiqua" pitchFamily="18" charset="0"/>
              </a:rPr>
              <a:t>Immediate physical complications</a:t>
            </a:r>
          </a:p>
          <a:p>
            <a:pPr marL="639763" lvl="1" indent="-246063" eaLnBrk="1" hangingPunct="1">
              <a:buFont typeface="Arial" charset="0"/>
              <a:buChar char="•"/>
            </a:pPr>
            <a:r>
              <a:rPr lang="en-US" altLang="en-US" smtClean="0">
                <a:latin typeface="Book Antiqua" pitchFamily="18" charset="0"/>
              </a:rPr>
              <a:t>Haemorrhage</a:t>
            </a:r>
          </a:p>
          <a:p>
            <a:pPr marL="639763" lvl="1" indent="-246063" eaLnBrk="1" hangingPunct="1">
              <a:buFont typeface="Arial" charset="0"/>
              <a:buChar char="•"/>
            </a:pPr>
            <a:r>
              <a:rPr lang="en-US" altLang="en-US" smtClean="0">
                <a:latin typeface="Book Antiqua" pitchFamily="18" charset="0"/>
              </a:rPr>
              <a:t>Hypotension</a:t>
            </a:r>
          </a:p>
          <a:p>
            <a:pPr marL="639763" lvl="1" indent="-246063" eaLnBrk="1" hangingPunct="1">
              <a:buFont typeface="Arial" charset="0"/>
              <a:buChar char="•"/>
            </a:pPr>
            <a:r>
              <a:rPr lang="en-US" altLang="en-US" smtClean="0">
                <a:latin typeface="Book Antiqua" pitchFamily="18" charset="0"/>
              </a:rPr>
              <a:t>Acute infections</a:t>
            </a:r>
          </a:p>
          <a:p>
            <a:pPr marL="639763" lvl="1" indent="-246063" eaLnBrk="1" hangingPunct="1">
              <a:buFont typeface="Arial" charset="0"/>
              <a:buChar char="•"/>
            </a:pPr>
            <a:r>
              <a:rPr lang="en-US" altLang="en-US" smtClean="0">
                <a:latin typeface="Book Antiqua" pitchFamily="18" charset="0"/>
              </a:rPr>
              <a:t>Urinary retention</a:t>
            </a:r>
          </a:p>
        </p:txBody>
      </p:sp>
      <p:sp>
        <p:nvSpPr>
          <p:cNvPr id="194564" name="Rectangle 4"/>
          <p:cNvSpPr>
            <a:spLocks noGrp="1"/>
          </p:cNvSpPr>
          <p:nvPr>
            <p:ph type="body" idx="4294967295"/>
          </p:nvPr>
        </p:nvSpPr>
        <p:spPr>
          <a:xfrm>
            <a:off x="0" y="1600201"/>
            <a:ext cx="10972800" cy="4525963"/>
          </a:xfrm>
        </p:spPr>
        <p:txBody>
          <a:bodyPr/>
          <a:lstStyle/>
          <a:p>
            <a:pPr eaLnBrk="1" hangingPunct="1"/>
            <a:r>
              <a:rPr lang="en-US" altLang="en-US" smtClean="0"/>
              <a:t>.</a:t>
            </a:r>
          </a:p>
        </p:txBody>
      </p:sp>
    </p:spTree>
    <p:extLst>
      <p:ext uri="{BB962C8B-B14F-4D97-AF65-F5344CB8AC3E}">
        <p14:creationId xmlns:p14="http://schemas.microsoft.com/office/powerpoint/2010/main" val="230393144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p:cNvSpPr>
          <p:nvPr>
            <p:ph type="title" idx="4294967295"/>
          </p:nvPr>
        </p:nvSpPr>
        <p:spPr>
          <a:xfrm>
            <a:off x="0" y="274638"/>
            <a:ext cx="10972800" cy="1143000"/>
          </a:xfrm>
        </p:spPr>
        <p:txBody>
          <a:bodyPr lIns="0" rIns="0" bIns="0"/>
          <a:lstStyle/>
          <a:p>
            <a:pPr eaLnBrk="1" hangingPunct="1"/>
            <a:r>
              <a:rPr lang="en-US" altLang="en-US" sz="3500" b="1" smtClean="0">
                <a:solidFill>
                  <a:srgbClr val="000099"/>
                </a:solidFill>
                <a:cs typeface="Times New Roman" pitchFamily="18" charset="0"/>
              </a:rPr>
              <a:t>Health Complications</a:t>
            </a:r>
          </a:p>
        </p:txBody>
      </p:sp>
      <p:sp>
        <p:nvSpPr>
          <p:cNvPr id="196611" name="Rectangle 3"/>
          <p:cNvSpPr>
            <a:spLocks noGrp="1"/>
          </p:cNvSpPr>
          <p:nvPr>
            <p:ph idx="4294967295"/>
          </p:nvPr>
        </p:nvSpPr>
        <p:spPr>
          <a:xfrm>
            <a:off x="0" y="1804989"/>
            <a:ext cx="10363200" cy="2592387"/>
          </a:xfrm>
        </p:spPr>
        <p:txBody>
          <a:bodyPr/>
          <a:lstStyle/>
          <a:p>
            <a:pPr eaLnBrk="1" hangingPunct="1"/>
            <a:r>
              <a:rPr lang="en-US" altLang="en-US" smtClean="0">
                <a:latin typeface="Book Antiqua" pitchFamily="18" charset="0"/>
              </a:rPr>
              <a:t>Psychological complications</a:t>
            </a:r>
          </a:p>
          <a:p>
            <a:pPr eaLnBrk="1" hangingPunct="1"/>
            <a:r>
              <a:rPr lang="en-US" altLang="en-US" smtClean="0">
                <a:latin typeface="Book Antiqua" pitchFamily="18" charset="0"/>
              </a:rPr>
              <a:t>Sexual complications</a:t>
            </a:r>
          </a:p>
          <a:p>
            <a:pPr eaLnBrk="1" hangingPunct="1"/>
            <a:r>
              <a:rPr lang="en-US" altLang="en-US" smtClean="0">
                <a:latin typeface="Book Antiqua" pitchFamily="18" charset="0"/>
              </a:rPr>
              <a:t>Male complications</a:t>
            </a:r>
          </a:p>
        </p:txBody>
      </p:sp>
    </p:spTree>
    <p:extLst>
      <p:ext uri="{BB962C8B-B14F-4D97-AF65-F5344CB8AC3E}">
        <p14:creationId xmlns:p14="http://schemas.microsoft.com/office/powerpoint/2010/main" val="387375688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p:cNvSpPr>
          <p:nvPr>
            <p:ph type="title" idx="4294967295"/>
          </p:nvPr>
        </p:nvSpPr>
        <p:spPr>
          <a:xfrm>
            <a:off x="406400" y="609600"/>
            <a:ext cx="9956800" cy="1143000"/>
          </a:xfrm>
        </p:spPr>
        <p:txBody>
          <a:bodyPr lIns="0" rIns="0" bIns="0"/>
          <a:lstStyle/>
          <a:p>
            <a:pPr eaLnBrk="1" hangingPunct="1"/>
            <a:r>
              <a:rPr lang="en-US" altLang="en-US" sz="3500" b="1" smtClean="0">
                <a:solidFill>
                  <a:srgbClr val="000099"/>
                </a:solidFill>
              </a:rPr>
              <a:t>Long term health complications</a:t>
            </a:r>
          </a:p>
        </p:txBody>
      </p:sp>
      <p:sp>
        <p:nvSpPr>
          <p:cNvPr id="198659" name="Rectangle 3"/>
          <p:cNvSpPr>
            <a:spLocks noGrp="1"/>
          </p:cNvSpPr>
          <p:nvPr>
            <p:ph type="body" sz="half" idx="4294967295"/>
          </p:nvPr>
        </p:nvSpPr>
        <p:spPr>
          <a:xfrm>
            <a:off x="0" y="1647825"/>
            <a:ext cx="5080000" cy="4243388"/>
          </a:xfrm>
        </p:spPr>
        <p:txBody>
          <a:bodyPr/>
          <a:lstStyle/>
          <a:p>
            <a:pPr eaLnBrk="1" hangingPunct="1"/>
            <a:r>
              <a:rPr lang="en-US" altLang="en-US" sz="3300" smtClean="0"/>
              <a:t>Multiple keloids of the vulva following FGM/C</a:t>
            </a:r>
          </a:p>
        </p:txBody>
      </p:sp>
      <p:pic>
        <p:nvPicPr>
          <p:cNvPr id="198660" name="Picture 5" descr="keloi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2801" y="2286000"/>
            <a:ext cx="4356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4230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p:cNvSpPr>
          <p:nvPr>
            <p:ph type="title" idx="4294967295"/>
          </p:nvPr>
        </p:nvSpPr>
        <p:spPr>
          <a:xfrm>
            <a:off x="304800" y="609600"/>
            <a:ext cx="10058400" cy="1143000"/>
          </a:xfrm>
        </p:spPr>
        <p:txBody>
          <a:bodyPr lIns="0" rIns="0" bIns="0"/>
          <a:lstStyle/>
          <a:p>
            <a:pPr eaLnBrk="1" hangingPunct="1"/>
            <a:r>
              <a:rPr lang="en-US" altLang="en-US" sz="3500" b="1" smtClean="0">
                <a:solidFill>
                  <a:srgbClr val="000099"/>
                </a:solidFill>
              </a:rPr>
              <a:t>Long term health complications cont…</a:t>
            </a:r>
          </a:p>
        </p:txBody>
      </p:sp>
      <p:sp>
        <p:nvSpPr>
          <p:cNvPr id="200707" name="Rectangle 3"/>
          <p:cNvSpPr>
            <a:spLocks noGrp="1"/>
          </p:cNvSpPr>
          <p:nvPr>
            <p:ph type="body" sz="half" idx="4294967295"/>
          </p:nvPr>
        </p:nvSpPr>
        <p:spPr>
          <a:xfrm>
            <a:off x="0" y="2057401"/>
            <a:ext cx="4775200" cy="3833813"/>
          </a:xfrm>
        </p:spPr>
        <p:txBody>
          <a:bodyPr/>
          <a:lstStyle/>
          <a:p>
            <a:pPr eaLnBrk="1" hangingPunct="1"/>
            <a:endParaRPr lang="en-US" altLang="en-US" sz="3300" smtClean="0"/>
          </a:p>
          <a:p>
            <a:pPr eaLnBrk="1" hangingPunct="1"/>
            <a:r>
              <a:rPr lang="en-US" altLang="en-US" sz="3300" smtClean="0"/>
              <a:t>This is a patient with inclusion cyst or abscess.</a:t>
            </a:r>
          </a:p>
          <a:p>
            <a:pPr eaLnBrk="1" hangingPunct="1"/>
            <a:r>
              <a:rPr lang="en-US" altLang="en-US" sz="3300" smtClean="0"/>
              <a:t>Clitoral neuroma</a:t>
            </a:r>
          </a:p>
        </p:txBody>
      </p:sp>
      <p:graphicFrame>
        <p:nvGraphicFramePr>
          <p:cNvPr id="200708" name="Object 7"/>
          <p:cNvGraphicFramePr>
            <a:graphicFrameLocks noGrp="1" noChangeAspect="1"/>
          </p:cNvGraphicFramePr>
          <p:nvPr>
            <p:ph type="clipArt" sz="half" idx="4294967295"/>
          </p:nvPr>
        </p:nvGraphicFramePr>
        <p:xfrm>
          <a:off x="6502400" y="2133600"/>
          <a:ext cx="5080000" cy="2439988"/>
        </p:xfrm>
        <a:graphic>
          <a:graphicData uri="http://schemas.openxmlformats.org/presentationml/2006/ole">
            <mc:AlternateContent xmlns:mc="http://schemas.openxmlformats.org/markup-compatibility/2006">
              <mc:Choice xmlns:v="urn:schemas-microsoft-com:vml" Requires="v">
                <p:oleObj spid="_x0000_s1026" name="Photo Editor Photo" r:id="rId4" imgW="2715004" imgH="1504762" progId="MSPhotoEd.3">
                  <p:embed/>
                </p:oleObj>
              </mc:Choice>
              <mc:Fallback>
                <p:oleObj name="Photo Editor Photo" r:id="rId4" imgW="2715004" imgH="150476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0" y="2133600"/>
                        <a:ext cx="5080000" cy="243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8480764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p:cNvSpPr>
          <p:nvPr>
            <p:ph type="title" idx="4294967295"/>
          </p:nvPr>
        </p:nvSpPr>
        <p:spPr>
          <a:xfrm>
            <a:off x="304800" y="838200"/>
            <a:ext cx="10566400" cy="762000"/>
          </a:xfrm>
        </p:spPr>
        <p:txBody>
          <a:bodyPr lIns="0" rIns="0" bIns="0"/>
          <a:lstStyle/>
          <a:p>
            <a:pPr eaLnBrk="1" hangingPunct="1"/>
            <a:r>
              <a:rPr lang="en-US" altLang="en-US" sz="3500" b="1" smtClean="0">
                <a:solidFill>
                  <a:srgbClr val="000099"/>
                </a:solidFill>
                <a:cs typeface="Times New Roman" pitchFamily="18" charset="0"/>
              </a:rPr>
              <a:t>Obstetrics complications</a:t>
            </a:r>
          </a:p>
        </p:txBody>
      </p:sp>
      <p:sp>
        <p:nvSpPr>
          <p:cNvPr id="4100" name="Rectangle 3">
            <a:extLst>
              <a:ext uri="{FF2B5EF4-FFF2-40B4-BE49-F238E27FC236}">
                <a16:creationId xmlns="" xmlns:a16="http://schemas.microsoft.com/office/drawing/2014/main" id="{B88EC95C-F1AB-4DCC-9B1D-D226EC060D73}"/>
              </a:ext>
            </a:extLst>
          </p:cNvPr>
          <p:cNvSpPr>
            <a:spLocks noGrp="1" noChangeArrowheads="1"/>
          </p:cNvSpPr>
          <p:nvPr>
            <p:ph idx="4294967295"/>
          </p:nvPr>
        </p:nvSpPr>
        <p:spPr>
          <a:xfrm>
            <a:off x="6400800" y="2133600"/>
            <a:ext cx="5791200" cy="3733800"/>
          </a:xfrm>
        </p:spPr>
        <p:txBody>
          <a:bodyPr>
            <a:normAutofit lnSpcReduction="10000"/>
          </a:bodyPr>
          <a:lstStyle/>
          <a:p>
            <a:pPr marL="0" indent="0" eaLnBrk="1" fontAlgn="auto" hangingPunct="1">
              <a:spcBef>
                <a:spcPts val="580"/>
              </a:spcBef>
              <a:spcAft>
                <a:spcPts val="0"/>
              </a:spcAft>
              <a:buFontTx/>
              <a:buNone/>
              <a:defRPr/>
            </a:pPr>
            <a:r>
              <a:rPr lang="en-US" sz="3000" dirty="0">
                <a:cs typeface="Times New Roman" pitchFamily="18" charset="0"/>
              </a:rPr>
              <a:t>Antenatal complications and complications in early </a:t>
            </a:r>
            <a:r>
              <a:rPr lang="en-US" sz="3000" dirty="0" err="1">
                <a:cs typeface="Times New Roman" pitchFamily="18" charset="0"/>
              </a:rPr>
              <a:t>labour</a:t>
            </a:r>
            <a:r>
              <a:rPr lang="en-US" sz="3000" dirty="0">
                <a:cs typeface="Times New Roman" pitchFamily="18" charset="0"/>
              </a:rPr>
              <a:t>:</a:t>
            </a:r>
          </a:p>
          <a:p>
            <a:pPr marL="0" indent="0" eaLnBrk="1" fontAlgn="auto" hangingPunct="1">
              <a:spcBef>
                <a:spcPts val="580"/>
              </a:spcBef>
              <a:spcAft>
                <a:spcPts val="0"/>
              </a:spcAft>
              <a:buFont typeface="Wingdings 2"/>
              <a:buChar char=""/>
              <a:defRPr/>
            </a:pPr>
            <a:r>
              <a:rPr lang="en-US" sz="3000" dirty="0">
                <a:cs typeface="Times New Roman" pitchFamily="18" charset="0"/>
              </a:rPr>
              <a:t>Prolonged </a:t>
            </a:r>
            <a:r>
              <a:rPr lang="en-US" sz="3000" dirty="0" err="1">
                <a:cs typeface="Times New Roman" pitchFamily="18" charset="0"/>
              </a:rPr>
              <a:t>labour</a:t>
            </a:r>
            <a:r>
              <a:rPr lang="en-US" sz="3000" dirty="0">
                <a:cs typeface="Times New Roman" pitchFamily="18" charset="0"/>
              </a:rPr>
              <a:t> and/or obstruction following FGM/C earlier in life</a:t>
            </a:r>
          </a:p>
          <a:p>
            <a:pPr marL="0" indent="0" eaLnBrk="1" fontAlgn="auto" hangingPunct="1">
              <a:spcBef>
                <a:spcPts val="580"/>
              </a:spcBef>
              <a:spcAft>
                <a:spcPts val="0"/>
              </a:spcAft>
              <a:buFont typeface="Wingdings 2"/>
              <a:buChar char=""/>
              <a:defRPr/>
            </a:pPr>
            <a:r>
              <a:rPr lang="en-US" sz="3000" dirty="0" err="1">
                <a:cs typeface="Times New Roman" pitchFamily="18" charset="0"/>
              </a:rPr>
              <a:t>Foetal</a:t>
            </a:r>
            <a:r>
              <a:rPr lang="en-US" sz="3000" dirty="0">
                <a:cs typeface="Times New Roman" pitchFamily="18" charset="0"/>
              </a:rPr>
              <a:t> distress as a result of FGM/C performed earlier in life. </a:t>
            </a:r>
          </a:p>
        </p:txBody>
      </p:sp>
      <p:pic>
        <p:nvPicPr>
          <p:cNvPr id="202756" name="Picture 4" descr="Infubil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981200"/>
            <a:ext cx="5166784"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2549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p:cNvSpPr>
          <p:nvPr>
            <p:ph type="title" idx="4294967295"/>
          </p:nvPr>
        </p:nvSpPr>
        <p:spPr>
          <a:xfrm>
            <a:off x="304800" y="274638"/>
            <a:ext cx="10668000" cy="1143000"/>
          </a:xfrm>
        </p:spPr>
        <p:txBody>
          <a:bodyPr lIns="0" rIns="0" bIns="0"/>
          <a:lstStyle/>
          <a:p>
            <a:pPr eaLnBrk="1" hangingPunct="1"/>
            <a:r>
              <a:rPr lang="en-US" altLang="en-US" sz="3500" b="1" smtClean="0">
                <a:solidFill>
                  <a:srgbClr val="000099"/>
                </a:solidFill>
                <a:cs typeface="Times New Roman" pitchFamily="18" charset="0"/>
              </a:rPr>
              <a:t>Obstetrics complications cont..</a:t>
            </a:r>
          </a:p>
        </p:txBody>
      </p:sp>
      <p:sp>
        <p:nvSpPr>
          <p:cNvPr id="204803" name="Rectangle 3"/>
          <p:cNvSpPr>
            <a:spLocks noGrp="1"/>
          </p:cNvSpPr>
          <p:nvPr>
            <p:ph idx="4294967295"/>
          </p:nvPr>
        </p:nvSpPr>
        <p:spPr>
          <a:xfrm>
            <a:off x="304800" y="1647825"/>
            <a:ext cx="10058400" cy="3614738"/>
          </a:xfrm>
        </p:spPr>
        <p:txBody>
          <a:bodyPr/>
          <a:lstStyle/>
          <a:p>
            <a:pPr eaLnBrk="1" hangingPunct="1">
              <a:spcAft>
                <a:spcPts val="600"/>
              </a:spcAft>
              <a:buFontTx/>
              <a:buNone/>
            </a:pPr>
            <a:r>
              <a:rPr lang="en-GB" altLang="en-US" sz="3000" smtClean="0">
                <a:latin typeface="Book Antiqua" pitchFamily="18" charset="0"/>
                <a:cs typeface="Times New Roman" pitchFamily="18" charset="0"/>
              </a:rPr>
              <a:t>Maternal death postpartum attributed to FGM/C;</a:t>
            </a:r>
            <a:endParaRPr lang="en-GB" altLang="en-US" sz="3000" b="1" smtClean="0">
              <a:latin typeface="Book Antiqua" pitchFamily="18" charset="0"/>
              <a:cs typeface="Times New Roman" pitchFamily="18" charset="0"/>
            </a:endParaRPr>
          </a:p>
          <a:p>
            <a:pPr eaLnBrk="1" hangingPunct="1">
              <a:spcAft>
                <a:spcPts val="600"/>
              </a:spcAft>
            </a:pPr>
            <a:r>
              <a:rPr lang="en-US" altLang="en-US" sz="3000" smtClean="0">
                <a:latin typeface="Book Antiqua" pitchFamily="18" charset="0"/>
                <a:cs typeface="Times New Roman" pitchFamily="18" charset="0"/>
              </a:rPr>
              <a:t>Foetal Death (still birth and early neonatal death) as sequelae of FGM/C</a:t>
            </a:r>
          </a:p>
          <a:p>
            <a:pPr eaLnBrk="1" hangingPunct="1">
              <a:spcAft>
                <a:spcPts val="600"/>
              </a:spcAft>
            </a:pPr>
            <a:r>
              <a:rPr lang="en-US" altLang="en-US" sz="3000" smtClean="0">
                <a:latin typeface="Book Antiqua" pitchFamily="18" charset="0"/>
                <a:cs typeface="Times New Roman" pitchFamily="18" charset="0"/>
              </a:rPr>
              <a:t>Postnatal Genital Wound Infection as a complication of FGM/C</a:t>
            </a:r>
          </a:p>
        </p:txBody>
      </p:sp>
    </p:spTree>
    <p:extLst>
      <p:ext uri="{BB962C8B-B14F-4D97-AF65-F5344CB8AC3E}">
        <p14:creationId xmlns:p14="http://schemas.microsoft.com/office/powerpoint/2010/main" val="2939247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30400" y="381000"/>
            <a:ext cx="8737600" cy="990600"/>
          </a:xfrm>
        </p:spPr>
        <p:txBody>
          <a:bodyPr/>
          <a:lstStyle/>
          <a:p>
            <a:pPr algn="ctr" eaLnBrk="1" hangingPunct="1"/>
            <a:r>
              <a:rPr lang="en-GB" altLang="en-US" smtClean="0"/>
              <a:t>GENDER RESPONSIVENESS</a:t>
            </a:r>
          </a:p>
        </p:txBody>
      </p:sp>
      <p:sp>
        <p:nvSpPr>
          <p:cNvPr id="3" name="Content Placeholder 2">
            <a:extLst>
              <a:ext uri="{FF2B5EF4-FFF2-40B4-BE49-F238E27FC236}">
                <a16:creationId xmlns="" xmlns:a16="http://schemas.microsoft.com/office/drawing/2014/main" id="{B9A83F4D-ABE8-431A-A5ED-CAC01F9F2CF4}"/>
              </a:ext>
            </a:extLst>
          </p:cNvPr>
          <p:cNvSpPr>
            <a:spLocks noGrp="1"/>
          </p:cNvSpPr>
          <p:nvPr>
            <p:ph idx="1"/>
          </p:nvPr>
        </p:nvSpPr>
        <p:spPr>
          <a:xfrm>
            <a:off x="508000" y="2133600"/>
            <a:ext cx="11379200" cy="4343400"/>
          </a:xfrm>
        </p:spPr>
        <p:txBody>
          <a:bodyPr>
            <a:normAutofit fontScale="92500" lnSpcReduction="20000"/>
          </a:bodyPr>
          <a:lstStyle/>
          <a:p>
            <a:pPr eaLnBrk="1" hangingPunct="1">
              <a:defRPr/>
            </a:pPr>
            <a:r>
              <a:rPr lang="en-GB" dirty="0"/>
              <a:t>This is the creating of an environment through site selection, staff selection, program development, content, and material that reflects an understanding of the realities of women’s lives and addresses the issues of the participants.</a:t>
            </a:r>
          </a:p>
          <a:p>
            <a:pPr eaLnBrk="1" hangingPunct="1">
              <a:defRPr/>
            </a:pPr>
            <a:r>
              <a:rPr lang="en-US" dirty="0"/>
              <a:t>Gender responsiveness means that an individual is able address gender issues and hence take action to solve a gender problem</a:t>
            </a:r>
            <a:endParaRPr lang="en-GB" dirty="0"/>
          </a:p>
          <a:p>
            <a:pPr eaLnBrk="1" hangingPunct="1">
              <a:buFont typeface="Wingdings" panose="05000000000000000000" pitchFamily="2" charset="2"/>
              <a:buChar char="ü"/>
              <a:defRPr/>
            </a:pPr>
            <a:r>
              <a:rPr lang="en-GB" dirty="0"/>
              <a:t> gender-responsive approaches are multidimensional and are based on theoretical perspectives that acknowledge gender issues</a:t>
            </a:r>
          </a:p>
          <a:p>
            <a:pPr eaLnBrk="1" hangingPunct="1">
              <a:buFont typeface="Wingdings" panose="05000000000000000000" pitchFamily="2" charset="2"/>
              <a:buChar char="ü"/>
              <a:defRPr/>
            </a:pPr>
            <a:r>
              <a:rPr lang="en-GB" dirty="0"/>
              <a:t>These approaches address social (e.g. poverty, race, class, and gender inequality) and cultural factors as well as therapeutic interventions</a:t>
            </a:r>
          </a:p>
          <a:p>
            <a:pPr eaLnBrk="1" hangingPunct="1">
              <a:buFont typeface="Wingdings" panose="05000000000000000000" pitchFamily="2" charset="2"/>
              <a:buChar char="ü"/>
              <a:defRPr/>
            </a:pPr>
            <a:r>
              <a:rPr lang="en-GB" dirty="0"/>
              <a:t>Interventions address issues such as abuse, violence, family relationships, substance abuse and co-occurring disorders. The emphasis is on self-efficacy</a:t>
            </a:r>
          </a:p>
        </p:txBody>
      </p:sp>
    </p:spTree>
    <p:extLst>
      <p:ext uri="{BB962C8B-B14F-4D97-AF65-F5344CB8AC3E}">
        <p14:creationId xmlns:p14="http://schemas.microsoft.com/office/powerpoint/2010/main" val="2148969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p:cNvSpPr>
          <p:nvPr>
            <p:ph type="title" idx="4294967295"/>
          </p:nvPr>
        </p:nvSpPr>
        <p:spPr>
          <a:xfrm>
            <a:off x="1828800" y="609600"/>
            <a:ext cx="10363200" cy="1143000"/>
          </a:xfrm>
        </p:spPr>
        <p:txBody>
          <a:bodyPr lIns="0" rIns="0" bIns="0"/>
          <a:lstStyle/>
          <a:p>
            <a:pPr eaLnBrk="1" hangingPunct="1"/>
            <a:r>
              <a:rPr lang="en-US" altLang="en-US" sz="3500" b="1" smtClean="0">
                <a:solidFill>
                  <a:srgbClr val="000099"/>
                </a:solidFill>
                <a:cs typeface="Times New Roman" pitchFamily="18" charset="0"/>
              </a:rPr>
              <a:t>Obstetrics complications</a:t>
            </a:r>
          </a:p>
        </p:txBody>
      </p:sp>
      <p:sp>
        <p:nvSpPr>
          <p:cNvPr id="38915" name="Rectangle 3">
            <a:extLst>
              <a:ext uri="{FF2B5EF4-FFF2-40B4-BE49-F238E27FC236}">
                <a16:creationId xmlns="" xmlns:a16="http://schemas.microsoft.com/office/drawing/2014/main" id="{3209052E-59A9-4B4F-9FCB-B8A00658969A}"/>
              </a:ext>
            </a:extLst>
          </p:cNvPr>
          <p:cNvSpPr>
            <a:spLocks noGrp="1" noChangeArrowheads="1"/>
          </p:cNvSpPr>
          <p:nvPr>
            <p:ph idx="4294967295"/>
          </p:nvPr>
        </p:nvSpPr>
        <p:spPr>
          <a:xfrm>
            <a:off x="0" y="1647825"/>
            <a:ext cx="10363200" cy="2749550"/>
          </a:xfrm>
        </p:spPr>
        <p:txBody>
          <a:bodyPr>
            <a:normAutofit fontScale="92500" lnSpcReduction="10000"/>
          </a:bodyPr>
          <a:lstStyle/>
          <a:p>
            <a:pPr eaLnBrk="1" fontAlgn="auto" hangingPunct="1">
              <a:spcBef>
                <a:spcPts val="580"/>
              </a:spcBef>
              <a:spcAft>
                <a:spcPts val="600"/>
              </a:spcAft>
              <a:buFont typeface="Wingdings 2"/>
              <a:buChar char=""/>
              <a:defRPr/>
            </a:pPr>
            <a:r>
              <a:rPr lang="en-US" sz="3000">
                <a:latin typeface="Book Antiqua" pitchFamily="18" charset="0"/>
                <a:cs typeface="Times New Roman" pitchFamily="18" charset="0"/>
              </a:rPr>
              <a:t>Episiotomies and perineal tears</a:t>
            </a:r>
          </a:p>
          <a:p>
            <a:pPr eaLnBrk="1" fontAlgn="auto" hangingPunct="1">
              <a:spcBef>
                <a:spcPts val="580"/>
              </a:spcBef>
              <a:spcAft>
                <a:spcPts val="600"/>
              </a:spcAft>
              <a:buFont typeface="Wingdings 2"/>
              <a:buChar char=""/>
              <a:defRPr/>
            </a:pPr>
            <a:r>
              <a:rPr lang="en-US" sz="3000">
                <a:latin typeface="Book Antiqua" pitchFamily="18" charset="0"/>
                <a:cs typeface="Times New Roman" pitchFamily="18" charset="0"/>
              </a:rPr>
              <a:t>Pain during and after de-infibulation (anterior episiotomy) following FGM/C to enable delivery to take place</a:t>
            </a:r>
          </a:p>
          <a:p>
            <a:pPr eaLnBrk="1" fontAlgn="auto" hangingPunct="1">
              <a:spcBef>
                <a:spcPts val="580"/>
              </a:spcBef>
              <a:spcAft>
                <a:spcPts val="600"/>
              </a:spcAft>
              <a:buFont typeface="Wingdings 2"/>
              <a:buChar char=""/>
              <a:defRPr/>
            </a:pPr>
            <a:r>
              <a:rPr lang="en-US" sz="3000">
                <a:latin typeface="Book Antiqua" pitchFamily="18" charset="0"/>
                <a:cs typeface="Times New Roman" pitchFamily="18" charset="0"/>
              </a:rPr>
              <a:t>Post Partum Haemorrhage (PPH) in the presence of FGM/C</a:t>
            </a:r>
            <a:endParaRPr lang="en-US" sz="3000">
              <a:latin typeface="Book Antiqua" pitchFamily="18" charset="0"/>
            </a:endParaRPr>
          </a:p>
        </p:txBody>
      </p:sp>
    </p:spTree>
    <p:extLst>
      <p:ext uri="{BB962C8B-B14F-4D97-AF65-F5344CB8AC3E}">
        <p14:creationId xmlns:p14="http://schemas.microsoft.com/office/powerpoint/2010/main" val="406773685"/>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p:cNvSpPr>
          <p:nvPr>
            <p:ph type="title" idx="4294967295"/>
          </p:nvPr>
        </p:nvSpPr>
        <p:spPr>
          <a:xfrm>
            <a:off x="0" y="331788"/>
            <a:ext cx="10363200" cy="838200"/>
          </a:xfrm>
        </p:spPr>
        <p:txBody>
          <a:bodyPr lIns="0" rIns="0" bIns="0"/>
          <a:lstStyle/>
          <a:p>
            <a:pPr eaLnBrk="1" hangingPunct="1"/>
            <a:r>
              <a:rPr lang="en-US" altLang="en-US" sz="3500" b="1" smtClean="0">
                <a:solidFill>
                  <a:srgbClr val="000099"/>
                </a:solidFill>
                <a:cs typeface="Times New Roman" pitchFamily="18" charset="0"/>
              </a:rPr>
              <a:t>Gynaecological complications</a:t>
            </a:r>
          </a:p>
        </p:txBody>
      </p:sp>
      <p:sp>
        <p:nvSpPr>
          <p:cNvPr id="208899" name="Rectangle 3"/>
          <p:cNvSpPr>
            <a:spLocks noGrp="1"/>
          </p:cNvSpPr>
          <p:nvPr>
            <p:ph idx="4294967295"/>
          </p:nvPr>
        </p:nvSpPr>
        <p:spPr>
          <a:xfrm>
            <a:off x="0" y="1804989"/>
            <a:ext cx="10363200" cy="3849687"/>
          </a:xfrm>
        </p:spPr>
        <p:txBody>
          <a:bodyPr/>
          <a:lstStyle/>
          <a:p>
            <a:pPr eaLnBrk="1" hangingPunct="1">
              <a:spcAft>
                <a:spcPts val="600"/>
              </a:spcAft>
            </a:pPr>
            <a:r>
              <a:rPr lang="en-US" altLang="en-US" smtClean="0">
                <a:latin typeface="Book Antiqua" pitchFamily="18" charset="0"/>
                <a:cs typeface="Times New Roman" pitchFamily="18" charset="0"/>
              </a:rPr>
              <a:t>Difficulty in passing urine as a result of partial blockage of urinary meatus.</a:t>
            </a:r>
          </a:p>
          <a:p>
            <a:pPr eaLnBrk="1" hangingPunct="1">
              <a:spcBef>
                <a:spcPct val="0"/>
              </a:spcBef>
              <a:spcAft>
                <a:spcPts val="600"/>
              </a:spcAft>
            </a:pPr>
            <a:r>
              <a:rPr lang="en-US" altLang="en-US" smtClean="0">
                <a:latin typeface="Book Antiqua" pitchFamily="18" charset="0"/>
                <a:cs typeface="Times New Roman" pitchFamily="18" charset="0"/>
              </a:rPr>
              <a:t>Recurrent urinary and reproductive tract infections</a:t>
            </a:r>
          </a:p>
          <a:p>
            <a:pPr eaLnBrk="1" hangingPunct="1">
              <a:spcAft>
                <a:spcPts val="600"/>
              </a:spcAft>
            </a:pPr>
            <a:r>
              <a:rPr lang="en-US" altLang="en-US" smtClean="0">
                <a:latin typeface="Book Antiqua" pitchFamily="18" charset="0"/>
                <a:cs typeface="Times New Roman" pitchFamily="18" charset="0"/>
              </a:rPr>
              <a:t>Infertility.</a:t>
            </a:r>
          </a:p>
        </p:txBody>
      </p:sp>
    </p:spTree>
    <p:extLst>
      <p:ext uri="{BB962C8B-B14F-4D97-AF65-F5344CB8AC3E}">
        <p14:creationId xmlns:p14="http://schemas.microsoft.com/office/powerpoint/2010/main" val="180950148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1026"/>
          <p:cNvSpPr>
            <a:spLocks noGrp="1"/>
          </p:cNvSpPr>
          <p:nvPr>
            <p:ph type="title" idx="4294967295"/>
          </p:nvPr>
        </p:nvSpPr>
        <p:spPr>
          <a:xfrm>
            <a:off x="0" y="274638"/>
            <a:ext cx="10972800" cy="1143000"/>
          </a:xfrm>
        </p:spPr>
        <p:txBody>
          <a:bodyPr lIns="0" rIns="0" bIns="0"/>
          <a:lstStyle/>
          <a:p>
            <a:pPr eaLnBrk="1" hangingPunct="1"/>
            <a:r>
              <a:rPr lang="en-US" altLang="en-US" sz="3500" b="1" smtClean="0">
                <a:solidFill>
                  <a:srgbClr val="000099"/>
                </a:solidFill>
                <a:cs typeface="Times New Roman" pitchFamily="18" charset="0"/>
              </a:rPr>
              <a:t>Gynaecological complications cont..</a:t>
            </a:r>
          </a:p>
        </p:txBody>
      </p:sp>
      <p:sp>
        <p:nvSpPr>
          <p:cNvPr id="210947" name="Rectangle 1027"/>
          <p:cNvSpPr>
            <a:spLocks noGrp="1"/>
          </p:cNvSpPr>
          <p:nvPr>
            <p:ph idx="4294967295"/>
          </p:nvPr>
        </p:nvSpPr>
        <p:spPr>
          <a:xfrm>
            <a:off x="1422400" y="2209800"/>
            <a:ext cx="10769600" cy="4114800"/>
          </a:xfrm>
        </p:spPr>
        <p:txBody>
          <a:bodyPr/>
          <a:lstStyle/>
          <a:p>
            <a:pPr eaLnBrk="1" hangingPunct="1"/>
            <a:r>
              <a:rPr lang="en-US" altLang="en-US" smtClean="0">
                <a:latin typeface="Book Antiqua" pitchFamily="18" charset="0"/>
                <a:cs typeface="Times New Roman" pitchFamily="18" charset="0"/>
              </a:rPr>
              <a:t>Difficulties in menstrual flow.</a:t>
            </a:r>
          </a:p>
          <a:p>
            <a:pPr eaLnBrk="1" hangingPunct="1"/>
            <a:r>
              <a:rPr lang="en-US" altLang="en-US" smtClean="0">
                <a:latin typeface="Book Antiqua" pitchFamily="18" charset="0"/>
                <a:cs typeface="Times New Roman" pitchFamily="18" charset="0"/>
              </a:rPr>
              <a:t>Calculus formation in the vagina.</a:t>
            </a:r>
          </a:p>
          <a:p>
            <a:pPr eaLnBrk="1" hangingPunct="1"/>
            <a:r>
              <a:rPr lang="en-US" altLang="en-US" smtClean="0">
                <a:latin typeface="Book Antiqua" pitchFamily="18" charset="0"/>
                <a:cs typeface="Times New Roman" pitchFamily="18" charset="0"/>
              </a:rPr>
              <a:t>Vesico-vaginal fistula (VVF), recto-vaginal fistula (RVF).</a:t>
            </a:r>
          </a:p>
          <a:p>
            <a:pPr eaLnBrk="1" hangingPunct="1"/>
            <a:r>
              <a:rPr lang="en-US" altLang="en-US" smtClean="0">
                <a:latin typeface="Book Antiqua" pitchFamily="18" charset="0"/>
                <a:cs typeface="Times New Roman" pitchFamily="18" charset="0"/>
              </a:rPr>
              <a:t>Reproductive Tract Infections: </a:t>
            </a:r>
          </a:p>
          <a:p>
            <a:pPr eaLnBrk="1" hangingPunct="1"/>
            <a:r>
              <a:rPr lang="en-US" altLang="en-US" smtClean="0">
                <a:latin typeface="Book Antiqua" pitchFamily="18" charset="0"/>
                <a:cs typeface="Times New Roman" pitchFamily="18" charset="0"/>
              </a:rPr>
              <a:t>FGM/C and HIV</a:t>
            </a:r>
          </a:p>
          <a:p>
            <a:pPr eaLnBrk="1" hangingPunct="1"/>
            <a:endParaRPr lang="en-US" altLang="en-US" smtClean="0"/>
          </a:p>
        </p:txBody>
      </p:sp>
    </p:spTree>
    <p:extLst>
      <p:ext uri="{BB962C8B-B14F-4D97-AF65-F5344CB8AC3E}">
        <p14:creationId xmlns:p14="http://schemas.microsoft.com/office/powerpoint/2010/main" val="265219377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p:cNvSpPr>
          <p:nvPr>
            <p:ph type="title" idx="4294967295"/>
          </p:nvPr>
        </p:nvSpPr>
        <p:spPr>
          <a:xfrm>
            <a:off x="406400" y="331788"/>
            <a:ext cx="9956800" cy="838200"/>
          </a:xfrm>
        </p:spPr>
        <p:txBody>
          <a:bodyPr lIns="0" rIns="0" bIns="0"/>
          <a:lstStyle/>
          <a:p>
            <a:pPr eaLnBrk="1" hangingPunct="1"/>
            <a:r>
              <a:rPr lang="en-US" altLang="en-US" sz="3500" b="1" smtClean="0">
                <a:solidFill>
                  <a:srgbClr val="000099"/>
                </a:solidFill>
                <a:cs typeface="Times New Roman" pitchFamily="18" charset="0"/>
              </a:rPr>
              <a:t>Gynaecological complications</a:t>
            </a:r>
          </a:p>
        </p:txBody>
      </p:sp>
      <p:sp>
        <p:nvSpPr>
          <p:cNvPr id="212995" name="Rectangle 3"/>
          <p:cNvSpPr>
            <a:spLocks noGrp="1"/>
          </p:cNvSpPr>
          <p:nvPr>
            <p:ph idx="4294967295"/>
          </p:nvPr>
        </p:nvSpPr>
        <p:spPr>
          <a:xfrm>
            <a:off x="0" y="1804989"/>
            <a:ext cx="10363200" cy="3849687"/>
          </a:xfrm>
        </p:spPr>
        <p:txBody>
          <a:bodyPr/>
          <a:lstStyle/>
          <a:p>
            <a:pPr eaLnBrk="1" hangingPunct="1">
              <a:spcAft>
                <a:spcPts val="600"/>
              </a:spcAft>
            </a:pPr>
            <a:r>
              <a:rPr lang="en-US" altLang="en-US" smtClean="0">
                <a:latin typeface="Book Antiqua" pitchFamily="18" charset="0"/>
                <a:cs typeface="Times New Roman" pitchFamily="18" charset="0"/>
              </a:rPr>
              <a:t>Difficulty in passing urine as a result of partial blockage of urinary meatus.</a:t>
            </a:r>
          </a:p>
          <a:p>
            <a:pPr eaLnBrk="1" hangingPunct="1">
              <a:spcBef>
                <a:spcPct val="0"/>
              </a:spcBef>
              <a:spcAft>
                <a:spcPts val="600"/>
              </a:spcAft>
            </a:pPr>
            <a:r>
              <a:rPr lang="en-US" altLang="en-US" smtClean="0">
                <a:latin typeface="Book Antiqua" pitchFamily="18" charset="0"/>
                <a:cs typeface="Times New Roman" pitchFamily="18" charset="0"/>
              </a:rPr>
              <a:t>Recurrent urinary and reproductive tract infections</a:t>
            </a:r>
          </a:p>
          <a:p>
            <a:pPr eaLnBrk="1" hangingPunct="1">
              <a:spcAft>
                <a:spcPts val="600"/>
              </a:spcAft>
            </a:pPr>
            <a:r>
              <a:rPr lang="en-US" altLang="en-US" smtClean="0">
                <a:latin typeface="Book Antiqua" pitchFamily="18" charset="0"/>
                <a:cs typeface="Times New Roman" pitchFamily="18" charset="0"/>
              </a:rPr>
              <a:t>Infertility.</a:t>
            </a:r>
          </a:p>
        </p:txBody>
      </p:sp>
    </p:spTree>
    <p:extLst>
      <p:ext uri="{BB962C8B-B14F-4D97-AF65-F5344CB8AC3E}">
        <p14:creationId xmlns:p14="http://schemas.microsoft.com/office/powerpoint/2010/main" val="406205065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026"/>
          <p:cNvSpPr>
            <a:spLocks noGrp="1"/>
          </p:cNvSpPr>
          <p:nvPr>
            <p:ph type="title" idx="4294967295"/>
          </p:nvPr>
        </p:nvSpPr>
        <p:spPr>
          <a:xfrm>
            <a:off x="406400" y="274638"/>
            <a:ext cx="10566400" cy="1143000"/>
          </a:xfrm>
        </p:spPr>
        <p:txBody>
          <a:bodyPr lIns="0" rIns="0" bIns="0"/>
          <a:lstStyle/>
          <a:p>
            <a:pPr eaLnBrk="1" hangingPunct="1"/>
            <a:r>
              <a:rPr lang="en-US" altLang="en-US" sz="3500" b="1" smtClean="0">
                <a:solidFill>
                  <a:srgbClr val="000099"/>
                </a:solidFill>
                <a:cs typeface="Times New Roman" pitchFamily="18" charset="0"/>
              </a:rPr>
              <a:t>Gynaecological complications</a:t>
            </a:r>
          </a:p>
        </p:txBody>
      </p:sp>
      <p:sp>
        <p:nvSpPr>
          <p:cNvPr id="215043" name="Rectangle 1027"/>
          <p:cNvSpPr>
            <a:spLocks noGrp="1"/>
          </p:cNvSpPr>
          <p:nvPr>
            <p:ph idx="4294967295"/>
          </p:nvPr>
        </p:nvSpPr>
        <p:spPr>
          <a:xfrm>
            <a:off x="1422400" y="2209800"/>
            <a:ext cx="10769600" cy="4114800"/>
          </a:xfrm>
        </p:spPr>
        <p:txBody>
          <a:bodyPr/>
          <a:lstStyle/>
          <a:p>
            <a:pPr eaLnBrk="1" hangingPunct="1"/>
            <a:r>
              <a:rPr lang="en-US" altLang="en-US" smtClean="0">
                <a:latin typeface="Book Antiqua" pitchFamily="18" charset="0"/>
                <a:cs typeface="Times New Roman" pitchFamily="18" charset="0"/>
              </a:rPr>
              <a:t>Difficulties in menstrual flow.</a:t>
            </a:r>
          </a:p>
          <a:p>
            <a:pPr eaLnBrk="1" hangingPunct="1"/>
            <a:r>
              <a:rPr lang="en-US" altLang="en-US" smtClean="0">
                <a:latin typeface="Book Antiqua" pitchFamily="18" charset="0"/>
                <a:cs typeface="Times New Roman" pitchFamily="18" charset="0"/>
              </a:rPr>
              <a:t>Calculus formation in the vagina.</a:t>
            </a:r>
          </a:p>
          <a:p>
            <a:pPr eaLnBrk="1" hangingPunct="1"/>
            <a:r>
              <a:rPr lang="en-US" altLang="en-US" smtClean="0">
                <a:latin typeface="Book Antiqua" pitchFamily="18" charset="0"/>
                <a:cs typeface="Times New Roman" pitchFamily="18" charset="0"/>
              </a:rPr>
              <a:t>Vesico-vaginal fistula (VVF), recto-vaginal fistula (RVF).</a:t>
            </a:r>
          </a:p>
          <a:p>
            <a:pPr eaLnBrk="1" hangingPunct="1"/>
            <a:endParaRPr lang="en-US" altLang="en-US" smtClean="0"/>
          </a:p>
        </p:txBody>
      </p:sp>
    </p:spTree>
    <p:extLst>
      <p:ext uri="{BB962C8B-B14F-4D97-AF65-F5344CB8AC3E}">
        <p14:creationId xmlns:p14="http://schemas.microsoft.com/office/powerpoint/2010/main" val="424821330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p:cNvSpPr>
          <p:nvPr>
            <p:ph type="title" idx="4294967295"/>
          </p:nvPr>
        </p:nvSpPr>
        <p:spPr>
          <a:xfrm>
            <a:off x="508000" y="304800"/>
            <a:ext cx="9855200" cy="1143000"/>
          </a:xfrm>
        </p:spPr>
        <p:txBody>
          <a:bodyPr lIns="0" rIns="0" bIns="0"/>
          <a:lstStyle/>
          <a:p>
            <a:pPr eaLnBrk="1" hangingPunct="1"/>
            <a:r>
              <a:rPr lang="en-GB" altLang="en-US" sz="3500" b="1" smtClean="0">
                <a:solidFill>
                  <a:srgbClr val="000099"/>
                </a:solidFill>
                <a:cs typeface="Times New Roman" pitchFamily="18" charset="0"/>
              </a:rPr>
              <a:t>Management of pregnancy</a:t>
            </a:r>
            <a:r>
              <a:rPr lang="en-US" altLang="en-US" sz="3500" b="1" smtClean="0">
                <a:solidFill>
                  <a:srgbClr val="000099"/>
                </a:solidFill>
              </a:rPr>
              <a:t> </a:t>
            </a:r>
          </a:p>
        </p:txBody>
      </p:sp>
      <p:sp>
        <p:nvSpPr>
          <p:cNvPr id="217091" name="Rectangle 3"/>
          <p:cNvSpPr>
            <a:spLocks noGrp="1"/>
          </p:cNvSpPr>
          <p:nvPr>
            <p:ph idx="4294967295"/>
          </p:nvPr>
        </p:nvSpPr>
        <p:spPr>
          <a:xfrm>
            <a:off x="0" y="1676400"/>
            <a:ext cx="11582400" cy="4648200"/>
          </a:xfrm>
        </p:spPr>
        <p:txBody>
          <a:bodyPr/>
          <a:lstStyle/>
          <a:p>
            <a:pPr eaLnBrk="1" hangingPunct="1">
              <a:lnSpc>
                <a:spcPct val="90000"/>
              </a:lnSpc>
              <a:spcAft>
                <a:spcPts val="1000"/>
              </a:spcAft>
              <a:buFontTx/>
              <a:buNone/>
            </a:pPr>
            <a:r>
              <a:rPr lang="en-GB" altLang="en-US" smtClean="0">
                <a:solidFill>
                  <a:srgbClr val="000000"/>
                </a:solidFill>
                <a:latin typeface="Book Antiqua" pitchFamily="18" charset="0"/>
                <a:cs typeface="Times New Roman" pitchFamily="18" charset="0"/>
              </a:rPr>
              <a:t>    The reduced vaginal opening is the main factor responsible for other obstetric problems caused by FGM/C,</a:t>
            </a:r>
          </a:p>
          <a:p>
            <a:pPr marL="639763" lvl="1" indent="-246063" eaLnBrk="1" hangingPunct="1">
              <a:lnSpc>
                <a:spcPct val="90000"/>
              </a:lnSpc>
              <a:spcAft>
                <a:spcPts val="1000"/>
              </a:spcAft>
              <a:buFont typeface="Arial" charset="0"/>
              <a:buChar char="•"/>
            </a:pPr>
            <a:r>
              <a:rPr lang="en-GB" altLang="en-US" sz="3000" smtClean="0">
                <a:solidFill>
                  <a:srgbClr val="000000"/>
                </a:solidFill>
                <a:latin typeface="Book Antiqua" pitchFamily="18" charset="0"/>
                <a:cs typeface="Times New Roman" pitchFamily="18" charset="0"/>
              </a:rPr>
              <a:t> Making antenatal assessment, intrapartum vaginal examination difficult or impossible.</a:t>
            </a:r>
            <a:r>
              <a:rPr lang="en-GB" altLang="en-US" sz="3000" b="1" smtClean="0">
                <a:solidFill>
                  <a:srgbClr val="000000"/>
                </a:solidFill>
                <a:latin typeface="Book Antiqua" pitchFamily="18" charset="0"/>
                <a:cs typeface="Times New Roman" pitchFamily="18" charset="0"/>
              </a:rPr>
              <a:t>  </a:t>
            </a:r>
          </a:p>
          <a:p>
            <a:pPr marL="639763" lvl="1" indent="-246063" eaLnBrk="1" hangingPunct="1">
              <a:lnSpc>
                <a:spcPct val="90000"/>
              </a:lnSpc>
              <a:spcAft>
                <a:spcPts val="1000"/>
              </a:spcAft>
              <a:buFont typeface="Arial" charset="0"/>
              <a:buChar char="•"/>
            </a:pPr>
            <a:r>
              <a:rPr lang="en-GB" altLang="en-US" sz="3000" smtClean="0">
                <a:solidFill>
                  <a:srgbClr val="000000"/>
                </a:solidFill>
                <a:latin typeface="Book Antiqua" pitchFamily="18" charset="0"/>
                <a:cs typeface="Times New Roman" pitchFamily="18" charset="0"/>
              </a:rPr>
              <a:t>A tight opening can also make vaginal examinations difficult during antepartum haemorrhage or  incomplete abortion</a:t>
            </a:r>
          </a:p>
          <a:p>
            <a:pPr marL="639763" lvl="1" indent="-246063" eaLnBrk="1" hangingPunct="1">
              <a:lnSpc>
                <a:spcPct val="90000"/>
              </a:lnSpc>
              <a:spcAft>
                <a:spcPts val="1000"/>
              </a:spcAft>
              <a:buFont typeface="Arial" charset="0"/>
              <a:buChar char="•"/>
            </a:pPr>
            <a:r>
              <a:rPr lang="en-GB" altLang="en-US" sz="3000" smtClean="0">
                <a:solidFill>
                  <a:srgbClr val="000000"/>
                </a:solidFill>
                <a:latin typeface="Book Antiqua" pitchFamily="18" charset="0"/>
                <a:cs typeface="Times New Roman" pitchFamily="18" charset="0"/>
              </a:rPr>
              <a:t>Urinary infections may interfere with the normal progress of the pregnancy.</a:t>
            </a:r>
            <a:r>
              <a:rPr lang="en-US" altLang="en-US" sz="3000" smtClean="0">
                <a:latin typeface="Book Antiqua" pitchFamily="18" charset="0"/>
              </a:rPr>
              <a:t> </a:t>
            </a:r>
          </a:p>
        </p:txBody>
      </p:sp>
    </p:spTree>
    <p:extLst>
      <p:ext uri="{BB962C8B-B14F-4D97-AF65-F5344CB8AC3E}">
        <p14:creationId xmlns:p14="http://schemas.microsoft.com/office/powerpoint/2010/main" val="79838503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p:cNvSpPr>
          <p:nvPr>
            <p:ph type="title" idx="4294967295"/>
          </p:nvPr>
        </p:nvSpPr>
        <p:spPr>
          <a:xfrm>
            <a:off x="812800" y="609600"/>
            <a:ext cx="9753600" cy="1143000"/>
          </a:xfrm>
        </p:spPr>
        <p:txBody>
          <a:bodyPr lIns="0" rIns="0" bIns="0"/>
          <a:lstStyle/>
          <a:p>
            <a:pPr eaLnBrk="1" hangingPunct="1"/>
            <a:r>
              <a:rPr lang="en-GB" altLang="en-US" sz="3500" b="1" smtClean="0">
                <a:solidFill>
                  <a:srgbClr val="000099"/>
                </a:solidFill>
                <a:cs typeface="Times New Roman" pitchFamily="18" charset="0"/>
              </a:rPr>
              <a:t>Management of pregnancy</a:t>
            </a:r>
            <a:endParaRPr lang="en-US" altLang="en-US" sz="3500" b="1" smtClean="0">
              <a:solidFill>
                <a:srgbClr val="000099"/>
              </a:solidFill>
              <a:cs typeface="Times New Roman" pitchFamily="18" charset="0"/>
            </a:endParaRPr>
          </a:p>
        </p:txBody>
      </p:sp>
      <p:sp>
        <p:nvSpPr>
          <p:cNvPr id="219139" name="Rectangle 3"/>
          <p:cNvSpPr>
            <a:spLocks noGrp="1"/>
          </p:cNvSpPr>
          <p:nvPr>
            <p:ph idx="4294967295"/>
          </p:nvPr>
        </p:nvSpPr>
        <p:spPr>
          <a:xfrm>
            <a:off x="0" y="1882775"/>
            <a:ext cx="10363200" cy="3536950"/>
          </a:xfrm>
        </p:spPr>
        <p:txBody>
          <a:bodyPr/>
          <a:lstStyle/>
          <a:p>
            <a:pPr marL="290513" indent="0" eaLnBrk="1" hangingPunct="1">
              <a:buFontTx/>
              <a:buNone/>
            </a:pPr>
            <a:r>
              <a:rPr lang="en-GB" altLang="en-US" smtClean="0">
                <a:solidFill>
                  <a:srgbClr val="000000"/>
                </a:solidFill>
                <a:latin typeface="Book Antiqua" pitchFamily="18" charset="0"/>
                <a:cs typeface="Times New Roman" pitchFamily="18" charset="0"/>
              </a:rPr>
              <a:t>It is important for health workers to be knowledgeable about FGM/C and its different types so that they do not ask women embarrassing questions, blame them for FGM/C, or convey any signs of misapprehension to their clients.</a:t>
            </a:r>
            <a:endParaRPr lang="en-US" altLang="en-US" smtClean="0"/>
          </a:p>
        </p:txBody>
      </p:sp>
    </p:spTree>
    <p:extLst>
      <p:ext uri="{BB962C8B-B14F-4D97-AF65-F5344CB8AC3E}">
        <p14:creationId xmlns:p14="http://schemas.microsoft.com/office/powerpoint/2010/main" val="68648946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p:cNvSpPr>
          <p:nvPr>
            <p:ph type="title" idx="4294967295"/>
          </p:nvPr>
        </p:nvSpPr>
        <p:spPr>
          <a:xfrm>
            <a:off x="406400" y="533400"/>
            <a:ext cx="10566400" cy="1143000"/>
          </a:xfrm>
        </p:spPr>
        <p:txBody>
          <a:bodyPr lIns="0" rIns="0" bIns="0"/>
          <a:lstStyle/>
          <a:p>
            <a:pPr eaLnBrk="1" hangingPunct="1"/>
            <a:r>
              <a:rPr lang="en-GB" altLang="en-US" sz="3500" b="1" smtClean="0">
                <a:solidFill>
                  <a:srgbClr val="000099"/>
                </a:solidFill>
                <a:cs typeface="Times New Roman" pitchFamily="18" charset="0"/>
              </a:rPr>
              <a:t>Management of pregnancy</a:t>
            </a:r>
            <a:endParaRPr lang="en-US" altLang="en-US" sz="3500" b="1" smtClean="0">
              <a:solidFill>
                <a:srgbClr val="000099"/>
              </a:solidFill>
              <a:cs typeface="Times New Roman" pitchFamily="18" charset="0"/>
            </a:endParaRPr>
          </a:p>
        </p:txBody>
      </p:sp>
      <p:sp>
        <p:nvSpPr>
          <p:cNvPr id="221187" name="Rectangle 3"/>
          <p:cNvSpPr>
            <a:spLocks noGrp="1"/>
          </p:cNvSpPr>
          <p:nvPr>
            <p:ph idx="4294967295"/>
          </p:nvPr>
        </p:nvSpPr>
        <p:spPr>
          <a:xfrm>
            <a:off x="0" y="1828800"/>
            <a:ext cx="10363200" cy="3200400"/>
          </a:xfrm>
        </p:spPr>
        <p:txBody>
          <a:bodyPr/>
          <a:lstStyle/>
          <a:p>
            <a:pPr eaLnBrk="1" hangingPunct="1">
              <a:spcAft>
                <a:spcPts val="1000"/>
              </a:spcAft>
            </a:pPr>
            <a:r>
              <a:rPr lang="en-GB" altLang="en-US" smtClean="0">
                <a:solidFill>
                  <a:srgbClr val="000000"/>
                </a:solidFill>
                <a:latin typeface="Book Antiqua" pitchFamily="18" charset="0"/>
                <a:ea typeface="Arial Unicode MS" pitchFamily="34" charset="-128"/>
                <a:cs typeface="Arial Unicode MS" pitchFamily="34" charset="-128"/>
              </a:rPr>
              <a:t>Chronic pelvic infections may interfere with the normal progress of the pregnancy or cause an abortion.</a:t>
            </a:r>
          </a:p>
          <a:p>
            <a:pPr eaLnBrk="1" hangingPunct="1">
              <a:spcAft>
                <a:spcPts val="1000"/>
              </a:spcAft>
            </a:pPr>
            <a:r>
              <a:rPr lang="en-GB" altLang="en-US" smtClean="0">
                <a:solidFill>
                  <a:srgbClr val="000000"/>
                </a:solidFill>
                <a:latin typeface="Book Antiqua" pitchFamily="18" charset="0"/>
                <a:ea typeface="Arial Unicode MS" pitchFamily="34" charset="-128"/>
                <a:cs typeface="Arial Unicode MS" pitchFamily="34" charset="-128"/>
              </a:rPr>
              <a:t> Vulval abscesses may cause pain and discomfort, and dermoid cysts, and keloids may cause discomfort and perhaps obstruction during delivery. </a:t>
            </a:r>
            <a:r>
              <a:rPr lang="en-GB" altLang="en-US" b="1" smtClean="0">
                <a:solidFill>
                  <a:srgbClr val="000000"/>
                </a:solidFill>
                <a:latin typeface="Book Antiqua" pitchFamily="18" charset="0"/>
                <a:ea typeface="Arial Unicode MS" pitchFamily="34" charset="-128"/>
                <a:cs typeface="Arial Unicode MS" pitchFamily="34" charset="-128"/>
              </a:rPr>
              <a:t> </a:t>
            </a:r>
            <a:endParaRPr lang="en-GB" altLang="en-US" smtClean="0">
              <a:latin typeface="Book Antiqua"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348499700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p:cNvSpPr>
          <p:nvPr>
            <p:ph type="title" idx="4294967295"/>
          </p:nvPr>
        </p:nvSpPr>
        <p:spPr>
          <a:xfrm>
            <a:off x="406400" y="762000"/>
            <a:ext cx="9956800" cy="1600200"/>
          </a:xfrm>
        </p:spPr>
        <p:txBody>
          <a:bodyPr lIns="0" rIns="0" bIns="0"/>
          <a:lstStyle/>
          <a:p>
            <a:pPr eaLnBrk="1" hangingPunct="1"/>
            <a:r>
              <a:rPr lang="en-GB" altLang="en-US" sz="3100" b="1" smtClean="0">
                <a:solidFill>
                  <a:srgbClr val="000099"/>
                </a:solidFill>
                <a:cs typeface="Times New Roman" pitchFamily="18" charset="0"/>
              </a:rPr>
              <a:t>Management of pregnancy for women with type I, II and IV FGM/C</a:t>
            </a:r>
            <a:endParaRPr lang="en-US" altLang="en-US" sz="2700" b="1" smtClean="0">
              <a:solidFill>
                <a:srgbClr val="212121"/>
              </a:solidFill>
              <a:cs typeface="Times New Roman" pitchFamily="18" charset="0"/>
            </a:endParaRPr>
          </a:p>
        </p:txBody>
      </p:sp>
      <p:sp>
        <p:nvSpPr>
          <p:cNvPr id="223235" name="Rectangle 3"/>
          <p:cNvSpPr>
            <a:spLocks noGrp="1"/>
          </p:cNvSpPr>
          <p:nvPr>
            <p:ph idx="4294967295"/>
          </p:nvPr>
        </p:nvSpPr>
        <p:spPr>
          <a:xfrm>
            <a:off x="0" y="2354263"/>
            <a:ext cx="10363200" cy="3457575"/>
          </a:xfrm>
        </p:spPr>
        <p:txBody>
          <a:bodyPr/>
          <a:lstStyle/>
          <a:p>
            <a:pPr eaLnBrk="1" hangingPunct="1">
              <a:spcBef>
                <a:spcPct val="0"/>
              </a:spcBef>
              <a:spcAft>
                <a:spcPts val="1000"/>
              </a:spcAft>
            </a:pPr>
            <a:r>
              <a:rPr lang="en-GB" altLang="en-US" smtClean="0">
                <a:latin typeface="Book Antiqua" pitchFamily="18" charset="0"/>
                <a:ea typeface="Arial Unicode MS" pitchFamily="34" charset="-128"/>
                <a:cs typeface="Arial Unicode MS" pitchFamily="34" charset="-128"/>
              </a:rPr>
              <a:t>Women with FGM/C require sensitive antenatal care</a:t>
            </a:r>
          </a:p>
          <a:p>
            <a:pPr eaLnBrk="1" hangingPunct="1">
              <a:spcBef>
                <a:spcPct val="0"/>
              </a:spcBef>
              <a:spcAft>
                <a:spcPts val="1000"/>
              </a:spcAft>
            </a:pPr>
            <a:r>
              <a:rPr lang="en-GB" altLang="en-US" smtClean="0">
                <a:latin typeface="Book Antiqua" pitchFamily="18" charset="0"/>
                <a:ea typeface="Arial Unicode MS" pitchFamily="34" charset="-128"/>
                <a:cs typeface="Arial Unicode MS" pitchFamily="34" charset="-128"/>
              </a:rPr>
              <a:t>Type I, II and IV FGM/C can produce severe vulval and vaginal scarring, which may cause obstruction during assessment and delivery. </a:t>
            </a:r>
          </a:p>
        </p:txBody>
      </p:sp>
    </p:spTree>
    <p:extLst>
      <p:ext uri="{BB962C8B-B14F-4D97-AF65-F5344CB8AC3E}">
        <p14:creationId xmlns:p14="http://schemas.microsoft.com/office/powerpoint/2010/main" val="22312118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 xmlns:a16="http://schemas.microsoft.com/office/drawing/2014/main" id="{4D353AB4-F0EC-4D82-A07F-431581E117B0}"/>
              </a:ext>
            </a:extLst>
          </p:cNvPr>
          <p:cNvSpPr>
            <a:spLocks noGrp="1" noChangeArrowheads="1"/>
          </p:cNvSpPr>
          <p:nvPr>
            <p:ph type="title" idx="4294967295"/>
          </p:nvPr>
        </p:nvSpPr>
        <p:spPr>
          <a:xfrm>
            <a:off x="406400" y="1085850"/>
            <a:ext cx="10566400" cy="971550"/>
          </a:xfrm>
        </p:spPr>
        <p:txBody>
          <a:bodyPr lIns="0" rIns="0" bIns="0">
            <a:normAutofit fontScale="90000"/>
          </a:bodyPr>
          <a:lstStyle/>
          <a:p>
            <a:pPr eaLnBrk="1" fontAlgn="auto" hangingPunct="1">
              <a:spcAft>
                <a:spcPts val="0"/>
              </a:spcAft>
              <a:defRPr/>
            </a:pPr>
            <a:r>
              <a:rPr lang="en-GB" sz="3500" b="1" dirty="0">
                <a:solidFill>
                  <a:srgbClr val="000099"/>
                </a:solidFill>
                <a:cs typeface="Times New Roman" pitchFamily="18" charset="0"/>
              </a:rPr>
              <a:t>Management of pregnancy for women with type I, II and IV FGM/C</a:t>
            </a:r>
            <a:endParaRPr lang="en-US" sz="3500" b="1" dirty="0">
              <a:solidFill>
                <a:srgbClr val="000099"/>
              </a:solidFill>
              <a:cs typeface="Times New Roman" pitchFamily="18" charset="0"/>
            </a:endParaRPr>
          </a:p>
        </p:txBody>
      </p:sp>
      <p:sp>
        <p:nvSpPr>
          <p:cNvPr id="50179" name="Rectangle 3">
            <a:extLst>
              <a:ext uri="{FF2B5EF4-FFF2-40B4-BE49-F238E27FC236}">
                <a16:creationId xmlns="" xmlns:a16="http://schemas.microsoft.com/office/drawing/2014/main" id="{99402004-A3CE-4807-8818-823EEF5F8852}"/>
              </a:ext>
            </a:extLst>
          </p:cNvPr>
          <p:cNvSpPr>
            <a:spLocks noGrp="1" noChangeArrowheads="1"/>
          </p:cNvSpPr>
          <p:nvPr>
            <p:ph idx="4294967295"/>
          </p:nvPr>
        </p:nvSpPr>
        <p:spPr>
          <a:xfrm>
            <a:off x="0" y="2133601"/>
            <a:ext cx="10363200" cy="3286125"/>
          </a:xfrm>
        </p:spPr>
        <p:txBody>
          <a:bodyPr>
            <a:normAutofit fontScale="92500" lnSpcReduction="10000"/>
          </a:bodyPr>
          <a:lstStyle/>
          <a:p>
            <a:pPr eaLnBrk="1" fontAlgn="auto" hangingPunct="1">
              <a:spcBef>
                <a:spcPct val="0"/>
              </a:spcBef>
              <a:spcAft>
                <a:spcPts val="1000"/>
              </a:spcAft>
              <a:buFont typeface="Wingdings 2"/>
              <a:buChar char=""/>
              <a:defRPr/>
            </a:pPr>
            <a:r>
              <a:rPr lang="en-GB" sz="3300" dirty="0">
                <a:latin typeface="Book Antiqua" pitchFamily="18" charset="0"/>
                <a:ea typeface="Arial Unicode MS" pitchFamily="34" charset="-128"/>
                <a:cs typeface="Arial Unicode MS" pitchFamily="34" charset="-128"/>
              </a:rPr>
              <a:t>Infection and inflammation at the time FGM/C was performed may result in </a:t>
            </a:r>
            <a:r>
              <a:rPr lang="en-GB" sz="3300" dirty="0" err="1">
                <a:latin typeface="Book Antiqua" pitchFamily="18" charset="0"/>
                <a:ea typeface="Arial Unicode MS" pitchFamily="34" charset="-128"/>
                <a:cs typeface="Arial Unicode MS" pitchFamily="34" charset="-128"/>
              </a:rPr>
              <a:t>vulval</a:t>
            </a:r>
            <a:r>
              <a:rPr lang="en-GB" sz="3300" dirty="0">
                <a:latin typeface="Book Antiqua" pitchFamily="18" charset="0"/>
                <a:ea typeface="Arial Unicode MS" pitchFamily="34" charset="-128"/>
                <a:cs typeface="Arial Unicode MS" pitchFamily="34" charset="-128"/>
              </a:rPr>
              <a:t> adhesions, which narrow or completely occlude the vaginal orifice.</a:t>
            </a:r>
          </a:p>
          <a:p>
            <a:pPr eaLnBrk="1" fontAlgn="auto" hangingPunct="1">
              <a:spcBef>
                <a:spcPct val="0"/>
              </a:spcBef>
              <a:spcAft>
                <a:spcPts val="1000"/>
              </a:spcAft>
              <a:buFont typeface="Wingdings 2"/>
              <a:buChar char=""/>
              <a:defRPr/>
            </a:pPr>
            <a:r>
              <a:rPr lang="en-GB" sz="3300" dirty="0">
                <a:latin typeface="Book Antiqua" pitchFamily="18" charset="0"/>
                <a:ea typeface="Arial Unicode MS" pitchFamily="34" charset="-128"/>
                <a:cs typeface="Arial Unicode MS" pitchFamily="34" charset="-128"/>
              </a:rPr>
              <a:t> Insertion of herbs or other substances may also cause severe scarring and </a:t>
            </a:r>
            <a:r>
              <a:rPr lang="en-GB" sz="3300" dirty="0" err="1">
                <a:latin typeface="Book Antiqua" pitchFamily="18" charset="0"/>
                <a:ea typeface="Arial Unicode MS" pitchFamily="34" charset="-128"/>
                <a:cs typeface="Arial Unicode MS" pitchFamily="34" charset="-128"/>
              </a:rPr>
              <a:t>stenosis</a:t>
            </a:r>
            <a:r>
              <a:rPr lang="en-GB" sz="3300" dirty="0">
                <a:latin typeface="Book Antiqua" pitchFamily="18" charset="0"/>
                <a:ea typeface="Arial Unicode MS" pitchFamily="34" charset="-128"/>
                <a:cs typeface="Arial Unicode MS" pitchFamily="34" charset="-128"/>
              </a:rPr>
              <a:t>.</a:t>
            </a:r>
          </a:p>
        </p:txBody>
      </p:sp>
    </p:spTree>
    <p:extLst>
      <p:ext uri="{BB962C8B-B14F-4D97-AF65-F5344CB8AC3E}">
        <p14:creationId xmlns:p14="http://schemas.microsoft.com/office/powerpoint/2010/main" val="2734893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336800" y="381000"/>
            <a:ext cx="4876800" cy="685800"/>
          </a:xfrm>
        </p:spPr>
        <p:txBody>
          <a:bodyPr/>
          <a:lstStyle/>
          <a:p>
            <a:pPr algn="ctr" eaLnBrk="1" hangingPunct="1"/>
            <a:r>
              <a:rPr lang="en-GB" altLang="en-US" smtClean="0"/>
              <a:t>STEREOTYPE</a:t>
            </a:r>
          </a:p>
        </p:txBody>
      </p:sp>
      <p:sp>
        <p:nvSpPr>
          <p:cNvPr id="26627" name="Content Placeholder 2"/>
          <p:cNvSpPr>
            <a:spLocks noGrp="1"/>
          </p:cNvSpPr>
          <p:nvPr>
            <p:ph idx="1"/>
          </p:nvPr>
        </p:nvSpPr>
        <p:spPr>
          <a:xfrm>
            <a:off x="0" y="1143000"/>
            <a:ext cx="11988800" cy="5715000"/>
          </a:xfrm>
        </p:spPr>
        <p:txBody>
          <a:bodyPr/>
          <a:lstStyle/>
          <a:p>
            <a:pPr algn="just" eaLnBrk="1" hangingPunct="1"/>
            <a:r>
              <a:rPr lang="en-GB" altLang="en-US" sz="2800" smtClean="0"/>
              <a:t>It is a thought that can be adopted about specific types of individuals or certain ways of doing things</a:t>
            </a:r>
          </a:p>
          <a:p>
            <a:pPr algn="just" eaLnBrk="1" hangingPunct="1"/>
            <a:r>
              <a:rPr lang="en-US" altLang="en-US" sz="2800" smtClean="0"/>
              <a:t>This is a standardized idea or character. Society considers certain characteristics and behavior they expect of women and men to be natural or generally acceptable to a sex. The belief that all people that belong to a certain group, gender, age, tribe do or should act like do not allow for individuality. e.g. women are gentle and men are courageous, women cry and men don’t cry.</a:t>
            </a:r>
          </a:p>
          <a:p>
            <a:pPr algn="just" eaLnBrk="1" hangingPunct="1"/>
            <a:r>
              <a:rPr lang="en-US" altLang="en-US" sz="2800" smtClean="0"/>
              <a:t>Stereotypes are structured sets of beliefs about the personal attributes, behaviors, roles of a specific social group.</a:t>
            </a:r>
            <a:endParaRPr lang="en-GB" altLang="en-US" sz="2800" smtClean="0"/>
          </a:p>
          <a:p>
            <a:pPr algn="just" eaLnBrk="1" hangingPunct="1"/>
            <a:r>
              <a:rPr lang="en-GB" altLang="en-US" sz="2800" smtClean="0"/>
              <a:t>These thoughts or beliefs may or may not accurately reflect reality</a:t>
            </a:r>
          </a:p>
        </p:txBody>
      </p:sp>
    </p:spTree>
    <p:extLst>
      <p:ext uri="{BB962C8B-B14F-4D97-AF65-F5344CB8AC3E}">
        <p14:creationId xmlns:p14="http://schemas.microsoft.com/office/powerpoint/2010/main" val="21397082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p:cNvSpPr>
          <p:nvPr>
            <p:ph type="title" idx="4294967295"/>
          </p:nvPr>
        </p:nvSpPr>
        <p:spPr>
          <a:xfrm>
            <a:off x="508000" y="274638"/>
            <a:ext cx="10464800" cy="971550"/>
          </a:xfrm>
        </p:spPr>
        <p:txBody>
          <a:bodyPr lIns="0" rIns="0" bIns="0"/>
          <a:lstStyle/>
          <a:p>
            <a:pPr eaLnBrk="1" hangingPunct="1"/>
            <a:r>
              <a:rPr lang="en-US" altLang="en-US" sz="3500" b="1" smtClean="0">
                <a:solidFill>
                  <a:srgbClr val="000099"/>
                </a:solidFill>
              </a:rPr>
              <a:t>De-infibulation </a:t>
            </a:r>
          </a:p>
        </p:txBody>
      </p:sp>
      <p:sp>
        <p:nvSpPr>
          <p:cNvPr id="227331" name="Rectangle 3"/>
          <p:cNvSpPr>
            <a:spLocks noGrp="1"/>
          </p:cNvSpPr>
          <p:nvPr>
            <p:ph idx="4294967295"/>
          </p:nvPr>
        </p:nvSpPr>
        <p:spPr>
          <a:xfrm>
            <a:off x="0" y="1647825"/>
            <a:ext cx="10363200" cy="3771900"/>
          </a:xfrm>
        </p:spPr>
        <p:txBody>
          <a:bodyPr/>
          <a:lstStyle/>
          <a:p>
            <a:pPr eaLnBrk="1" hangingPunct="1"/>
            <a:r>
              <a:rPr lang="en-US" altLang="en-US" b="1" smtClean="0">
                <a:latin typeface="Book Antiqua" pitchFamily="18" charset="0"/>
                <a:cs typeface="Times New Roman" pitchFamily="18" charset="0"/>
              </a:rPr>
              <a:t>Definition</a:t>
            </a:r>
            <a:r>
              <a:rPr lang="en-US" altLang="en-US" smtClean="0">
                <a:latin typeface="Book Antiqua" pitchFamily="18" charset="0"/>
                <a:cs typeface="Times New Roman" pitchFamily="18" charset="0"/>
              </a:rPr>
              <a:t>:</a:t>
            </a:r>
          </a:p>
          <a:p>
            <a:pPr eaLnBrk="1" hangingPunct="1">
              <a:buFontTx/>
              <a:buNone/>
            </a:pPr>
            <a:r>
              <a:rPr lang="en-US" altLang="en-US" smtClean="0">
                <a:latin typeface="Book Antiqua" pitchFamily="18" charset="0"/>
                <a:cs typeface="Times New Roman" pitchFamily="18" charset="0"/>
              </a:rPr>
              <a:t>   This is an anterior incision that opens up the infibulation scar. It creates labia majora and eliminates obstruction</a:t>
            </a:r>
          </a:p>
        </p:txBody>
      </p:sp>
    </p:spTree>
    <p:extLst>
      <p:ext uri="{BB962C8B-B14F-4D97-AF65-F5344CB8AC3E}">
        <p14:creationId xmlns:p14="http://schemas.microsoft.com/office/powerpoint/2010/main" val="47625053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p:cNvSpPr>
          <p:nvPr>
            <p:ph type="title" idx="4294967295"/>
          </p:nvPr>
        </p:nvSpPr>
        <p:spPr>
          <a:xfrm>
            <a:off x="304800" y="457200"/>
            <a:ext cx="10058400" cy="1143000"/>
          </a:xfrm>
        </p:spPr>
        <p:txBody>
          <a:bodyPr lIns="0" rIns="0" bIns="0"/>
          <a:lstStyle/>
          <a:p>
            <a:pPr eaLnBrk="1" hangingPunct="1"/>
            <a:r>
              <a:rPr lang="en-US" altLang="en-US" sz="3500" b="1" smtClean="0">
                <a:solidFill>
                  <a:srgbClr val="000099"/>
                </a:solidFill>
              </a:rPr>
              <a:t>De-infibulation </a:t>
            </a:r>
            <a:r>
              <a:rPr lang="en-US" altLang="en-US" sz="3500" b="1" smtClean="0">
                <a:solidFill>
                  <a:srgbClr val="000099"/>
                </a:solidFill>
                <a:cs typeface="Times New Roman" pitchFamily="18" charset="0"/>
              </a:rPr>
              <a:t>Issues</a:t>
            </a:r>
            <a:endParaRPr lang="en-US" altLang="en-US" sz="3500" b="1" smtClean="0">
              <a:solidFill>
                <a:srgbClr val="000099"/>
              </a:solidFill>
            </a:endParaRPr>
          </a:p>
        </p:txBody>
      </p:sp>
      <p:sp>
        <p:nvSpPr>
          <p:cNvPr id="229379" name="Rectangle 3"/>
          <p:cNvSpPr>
            <a:spLocks noGrp="1"/>
          </p:cNvSpPr>
          <p:nvPr>
            <p:ph idx="4294967295"/>
          </p:nvPr>
        </p:nvSpPr>
        <p:spPr>
          <a:xfrm>
            <a:off x="304800" y="1752600"/>
            <a:ext cx="10058400" cy="4114800"/>
          </a:xfrm>
        </p:spPr>
        <p:txBody>
          <a:bodyPr/>
          <a:lstStyle/>
          <a:p>
            <a:pPr eaLnBrk="1" hangingPunct="1"/>
            <a:r>
              <a:rPr lang="en-US" altLang="en-US" smtClean="0">
                <a:latin typeface="Book Antiqua" pitchFamily="18" charset="0"/>
                <a:cs typeface="Times New Roman" pitchFamily="18" charset="0"/>
              </a:rPr>
              <a:t>Optimum time</a:t>
            </a:r>
          </a:p>
          <a:p>
            <a:pPr eaLnBrk="1" hangingPunct="1"/>
            <a:r>
              <a:rPr lang="en-US" altLang="en-US" smtClean="0">
                <a:latin typeface="Book Antiqua" pitchFamily="18" charset="0"/>
                <a:cs typeface="Times New Roman" pitchFamily="18" charset="0"/>
              </a:rPr>
              <a:t> Anaesthesia</a:t>
            </a:r>
          </a:p>
          <a:p>
            <a:pPr eaLnBrk="1" hangingPunct="1"/>
            <a:r>
              <a:rPr lang="en-US" altLang="en-US" smtClean="0">
                <a:latin typeface="Book Antiqua" pitchFamily="18" charset="0"/>
                <a:cs typeface="Times New Roman" pitchFamily="18" charset="0"/>
              </a:rPr>
              <a:t>De-infibulation counseling</a:t>
            </a:r>
            <a:endParaRPr lang="en-GB" altLang="en-US" smtClean="0">
              <a:latin typeface="Book Antiqua" pitchFamily="18" charset="0"/>
              <a:cs typeface="Times New Roman" pitchFamily="18" charset="0"/>
            </a:endParaRPr>
          </a:p>
          <a:p>
            <a:pPr eaLnBrk="1" hangingPunct="1"/>
            <a:r>
              <a:rPr lang="en-US" altLang="en-US" smtClean="0">
                <a:latin typeface="Book Antiqua" pitchFamily="18" charset="0"/>
                <a:cs typeface="Times New Roman" pitchFamily="18" charset="0"/>
              </a:rPr>
              <a:t> Preoperative counseling</a:t>
            </a:r>
          </a:p>
          <a:p>
            <a:pPr eaLnBrk="1" hangingPunct="1"/>
            <a:r>
              <a:rPr lang="en-US" altLang="en-US" smtClean="0">
                <a:latin typeface="Book Antiqua" pitchFamily="18" charset="0"/>
                <a:cs typeface="Times New Roman" pitchFamily="18" charset="0"/>
              </a:rPr>
              <a:t> Consent</a:t>
            </a:r>
          </a:p>
          <a:p>
            <a:pPr eaLnBrk="1" hangingPunct="1"/>
            <a:r>
              <a:rPr lang="en-US" altLang="en-US" smtClean="0">
                <a:latin typeface="Book Antiqua" pitchFamily="18" charset="0"/>
                <a:cs typeface="Times New Roman" pitchFamily="18" charset="0"/>
              </a:rPr>
              <a:t> Postoperative care</a:t>
            </a:r>
          </a:p>
        </p:txBody>
      </p:sp>
    </p:spTree>
    <p:extLst>
      <p:ext uri="{BB962C8B-B14F-4D97-AF65-F5344CB8AC3E}">
        <p14:creationId xmlns:p14="http://schemas.microsoft.com/office/powerpoint/2010/main" val="378041912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5"/>
          <p:cNvSpPr>
            <a:spLocks noGrp="1"/>
          </p:cNvSpPr>
          <p:nvPr>
            <p:ph type="title" idx="4294967295"/>
          </p:nvPr>
        </p:nvSpPr>
        <p:spPr>
          <a:xfrm>
            <a:off x="304800" y="274638"/>
            <a:ext cx="10668000" cy="1143000"/>
          </a:xfrm>
        </p:spPr>
        <p:txBody>
          <a:bodyPr lIns="0" rIns="0" bIns="0"/>
          <a:lstStyle/>
          <a:p>
            <a:pPr eaLnBrk="1" hangingPunct="1"/>
            <a:r>
              <a:rPr lang="en-US" altLang="en-US" sz="3500" b="1" smtClean="0">
                <a:solidFill>
                  <a:srgbClr val="000099"/>
                </a:solidFill>
                <a:cs typeface="Times New Roman" pitchFamily="18" charset="0"/>
              </a:rPr>
              <a:t>Benefits of De-infibulation.</a:t>
            </a:r>
            <a:endParaRPr lang="en-US" altLang="en-US" sz="3500" smtClean="0">
              <a:solidFill>
                <a:srgbClr val="000099"/>
              </a:solidFill>
            </a:endParaRPr>
          </a:p>
        </p:txBody>
      </p:sp>
      <p:sp>
        <p:nvSpPr>
          <p:cNvPr id="231427" name="Rectangle 3"/>
          <p:cNvSpPr>
            <a:spLocks noGrp="1"/>
          </p:cNvSpPr>
          <p:nvPr>
            <p:ph idx="4294967295"/>
          </p:nvPr>
        </p:nvSpPr>
        <p:spPr>
          <a:xfrm>
            <a:off x="0" y="1757364"/>
            <a:ext cx="10972800" cy="3976687"/>
          </a:xfrm>
        </p:spPr>
        <p:txBody>
          <a:bodyPr/>
          <a:lstStyle/>
          <a:p>
            <a:pPr marL="639763" lvl="1" indent="-246063" eaLnBrk="1" hangingPunct="1">
              <a:spcBef>
                <a:spcPct val="0"/>
              </a:spcBef>
              <a:spcAft>
                <a:spcPts val="1000"/>
              </a:spcAft>
              <a:buClr>
                <a:srgbClr val="0BD0D9"/>
              </a:buClr>
            </a:pPr>
            <a:r>
              <a:rPr lang="en-US" altLang="en-US" smtClean="0">
                <a:latin typeface="Book Antiqua" pitchFamily="18" charset="0"/>
                <a:cs typeface="Times New Roman" pitchFamily="18" charset="0"/>
              </a:rPr>
              <a:t>Prevents potential complications</a:t>
            </a:r>
          </a:p>
          <a:p>
            <a:pPr marL="639763" lvl="1" indent="-246063" eaLnBrk="1" hangingPunct="1">
              <a:spcBef>
                <a:spcPct val="0"/>
              </a:spcBef>
              <a:spcAft>
                <a:spcPts val="1000"/>
              </a:spcAft>
              <a:buClr>
                <a:srgbClr val="0BD0D9"/>
              </a:buClr>
            </a:pPr>
            <a:r>
              <a:rPr lang="en-US" altLang="en-US" smtClean="0">
                <a:latin typeface="Book Antiqua" pitchFamily="18" charset="0"/>
                <a:cs typeface="Times New Roman" pitchFamily="18" charset="0"/>
              </a:rPr>
              <a:t>Decrease incidence of  chronic UTI, vaginitis, dysmenorhoa and labour complications</a:t>
            </a:r>
          </a:p>
          <a:p>
            <a:pPr marL="639763" lvl="1" indent="-246063" eaLnBrk="1" hangingPunct="1">
              <a:spcBef>
                <a:spcPct val="0"/>
              </a:spcBef>
              <a:spcAft>
                <a:spcPts val="1000"/>
              </a:spcAft>
              <a:buClr>
                <a:srgbClr val="0BD0D9"/>
              </a:buClr>
            </a:pPr>
            <a:r>
              <a:rPr lang="en-US" altLang="en-US" smtClean="0">
                <a:latin typeface="Book Antiqua" pitchFamily="18" charset="0"/>
                <a:cs typeface="Times New Roman" pitchFamily="18" charset="0"/>
              </a:rPr>
              <a:t>Treats dyspareunia</a:t>
            </a:r>
            <a:endParaRPr lang="en-GB" altLang="en-US" smtClean="0">
              <a:latin typeface="Book Antiqua" pitchFamily="18" charset="0"/>
              <a:cs typeface="Times New Roman" pitchFamily="18" charset="0"/>
            </a:endParaRPr>
          </a:p>
        </p:txBody>
      </p:sp>
    </p:spTree>
    <p:extLst>
      <p:ext uri="{BB962C8B-B14F-4D97-AF65-F5344CB8AC3E}">
        <p14:creationId xmlns:p14="http://schemas.microsoft.com/office/powerpoint/2010/main" val="289597518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p:cNvSpPr>
          <p:nvPr>
            <p:ph type="title" idx="4294967295"/>
          </p:nvPr>
        </p:nvSpPr>
        <p:spPr>
          <a:xfrm>
            <a:off x="304800" y="304800"/>
            <a:ext cx="10058400" cy="1143000"/>
          </a:xfrm>
        </p:spPr>
        <p:txBody>
          <a:bodyPr lIns="0" rIns="0" bIns="0"/>
          <a:lstStyle/>
          <a:p>
            <a:pPr eaLnBrk="1" hangingPunct="1"/>
            <a:r>
              <a:rPr lang="en-US" altLang="en-US" sz="3500" b="1" smtClean="0">
                <a:solidFill>
                  <a:srgbClr val="000099"/>
                </a:solidFill>
                <a:cs typeface="Times New Roman" pitchFamily="18" charset="0"/>
              </a:rPr>
              <a:t>De-infibulation Procedure</a:t>
            </a:r>
          </a:p>
        </p:txBody>
      </p:sp>
      <p:sp>
        <p:nvSpPr>
          <p:cNvPr id="233475" name="Rectangle 3"/>
          <p:cNvSpPr>
            <a:spLocks noGrp="1"/>
          </p:cNvSpPr>
          <p:nvPr>
            <p:ph idx="4294967295"/>
          </p:nvPr>
        </p:nvSpPr>
        <p:spPr>
          <a:xfrm>
            <a:off x="0" y="1524000"/>
            <a:ext cx="10871200" cy="4953000"/>
          </a:xfrm>
        </p:spPr>
        <p:txBody>
          <a:bodyPr/>
          <a:lstStyle/>
          <a:p>
            <a:pPr marL="514350" indent="-514350" eaLnBrk="1" hangingPunct="1">
              <a:lnSpc>
                <a:spcPct val="90000"/>
              </a:lnSpc>
              <a:spcBef>
                <a:spcPct val="0"/>
              </a:spcBef>
              <a:spcAft>
                <a:spcPts val="1000"/>
              </a:spcAft>
              <a:buFont typeface="Times New Roman" pitchFamily="18" charset="0"/>
              <a:buAutoNum type="arabicPeriod"/>
            </a:pPr>
            <a:r>
              <a:rPr lang="en-GB" altLang="en-US" smtClean="0">
                <a:solidFill>
                  <a:srgbClr val="000000"/>
                </a:solidFill>
                <a:latin typeface="Book Antiqua" pitchFamily="18" charset="0"/>
                <a:cs typeface="Times New Roman" pitchFamily="18" charset="0"/>
              </a:rPr>
              <a:t>Observe an aseptic technique (washing hands thoroughly, wearing gloves etc.)</a:t>
            </a:r>
            <a:endParaRPr lang="en-GB" altLang="en-US" smtClean="0">
              <a:latin typeface="Book Antiqua" pitchFamily="18" charset="0"/>
              <a:cs typeface="Times New Roman" pitchFamily="18" charset="0"/>
            </a:endParaRPr>
          </a:p>
          <a:p>
            <a:pPr marL="514350" indent="-514350" eaLnBrk="1" hangingPunct="1">
              <a:lnSpc>
                <a:spcPct val="90000"/>
              </a:lnSpc>
              <a:spcBef>
                <a:spcPct val="0"/>
              </a:spcBef>
              <a:spcAft>
                <a:spcPts val="1000"/>
              </a:spcAft>
              <a:buFont typeface="Times New Roman" pitchFamily="18" charset="0"/>
              <a:buAutoNum type="arabicPeriod"/>
            </a:pPr>
            <a:r>
              <a:rPr lang="en-GB" altLang="en-US" smtClean="0">
                <a:solidFill>
                  <a:srgbClr val="000000"/>
                </a:solidFill>
                <a:latin typeface="Book Antiqua" pitchFamily="18" charset="0"/>
                <a:cs typeface="Times New Roman" pitchFamily="18" charset="0"/>
              </a:rPr>
              <a:t>Locate the remaining opening and clean the surrounding area.</a:t>
            </a:r>
            <a:endParaRPr lang="en-GB" altLang="en-US" smtClean="0">
              <a:latin typeface="Book Antiqua" pitchFamily="18" charset="0"/>
              <a:cs typeface="Times New Roman" pitchFamily="18" charset="0"/>
            </a:endParaRPr>
          </a:p>
          <a:p>
            <a:pPr marL="514350" indent="-514350" eaLnBrk="1" hangingPunct="1">
              <a:lnSpc>
                <a:spcPct val="90000"/>
              </a:lnSpc>
              <a:spcBef>
                <a:spcPct val="0"/>
              </a:spcBef>
              <a:spcAft>
                <a:spcPts val="1000"/>
              </a:spcAft>
              <a:buFont typeface="Times New Roman" pitchFamily="18" charset="0"/>
              <a:buAutoNum type="arabicPeriod"/>
            </a:pPr>
            <a:r>
              <a:rPr lang="en-GB" altLang="en-US" smtClean="0">
                <a:solidFill>
                  <a:srgbClr val="000000"/>
                </a:solidFill>
                <a:latin typeface="Book Antiqua" pitchFamily="18" charset="0"/>
                <a:cs typeface="Times New Roman" pitchFamily="18" charset="0"/>
              </a:rPr>
              <a:t>Raise up the scar tissue from the underlying tissues using a finger or dilator.</a:t>
            </a:r>
          </a:p>
          <a:p>
            <a:pPr marL="514350" indent="-514350" eaLnBrk="1" hangingPunct="1">
              <a:lnSpc>
                <a:spcPct val="90000"/>
              </a:lnSpc>
              <a:spcBef>
                <a:spcPct val="0"/>
              </a:spcBef>
              <a:spcAft>
                <a:spcPts val="1000"/>
              </a:spcAft>
              <a:buFont typeface="Times New Roman" pitchFamily="18" charset="0"/>
              <a:buAutoNum type="arabicPeriod"/>
            </a:pPr>
            <a:r>
              <a:rPr lang="en-GB" altLang="en-US" smtClean="0">
                <a:solidFill>
                  <a:srgbClr val="000000"/>
                </a:solidFill>
                <a:latin typeface="Book Antiqua" pitchFamily="18" charset="0"/>
                <a:cs typeface="Times New Roman" pitchFamily="18" charset="0"/>
              </a:rPr>
              <a:t>Incise in the mid-line to expose the urethral opening. </a:t>
            </a:r>
            <a:r>
              <a:rPr lang="en-GB" altLang="en-US" b="1" smtClean="0">
                <a:solidFill>
                  <a:srgbClr val="000000"/>
                </a:solidFill>
                <a:latin typeface="Book Antiqua" pitchFamily="18" charset="0"/>
                <a:cs typeface="Times New Roman" pitchFamily="18" charset="0"/>
              </a:rPr>
              <a:t>Do not </a:t>
            </a:r>
            <a:r>
              <a:rPr lang="en-GB" altLang="en-US" smtClean="0">
                <a:solidFill>
                  <a:srgbClr val="000000"/>
                </a:solidFill>
                <a:latin typeface="Book Antiqua" pitchFamily="18" charset="0"/>
                <a:cs typeface="Times New Roman" pitchFamily="18" charset="0"/>
              </a:rPr>
              <a:t>incise beyond the urethra. Extending the incision forward may cause haemorrhage which is difficult to control.</a:t>
            </a:r>
          </a:p>
          <a:p>
            <a:pPr marL="514350" indent="-514350" eaLnBrk="1" hangingPunct="1">
              <a:lnSpc>
                <a:spcPct val="90000"/>
              </a:lnSpc>
              <a:spcBef>
                <a:spcPct val="0"/>
              </a:spcBef>
              <a:spcAft>
                <a:spcPts val="1000"/>
              </a:spcAft>
              <a:buFont typeface="Times New Roman" pitchFamily="18" charset="0"/>
              <a:buAutoNum type="arabicPeriod"/>
            </a:pPr>
            <a:r>
              <a:rPr lang="en-GB" altLang="en-US" smtClean="0">
                <a:solidFill>
                  <a:srgbClr val="000000"/>
                </a:solidFill>
                <a:latin typeface="Book Antiqua" pitchFamily="18" charset="0"/>
                <a:cs typeface="Times New Roman" pitchFamily="18" charset="0"/>
              </a:rPr>
              <a:t>Suture the raw edges to secure haemostasis and prevent adhesion formation.</a:t>
            </a:r>
          </a:p>
        </p:txBody>
      </p:sp>
    </p:spTree>
    <p:extLst>
      <p:ext uri="{BB962C8B-B14F-4D97-AF65-F5344CB8AC3E}">
        <p14:creationId xmlns:p14="http://schemas.microsoft.com/office/powerpoint/2010/main" val="62701183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026"/>
          <p:cNvSpPr>
            <a:spLocks noGrp="1"/>
          </p:cNvSpPr>
          <p:nvPr>
            <p:ph type="title" idx="4294967295"/>
          </p:nvPr>
        </p:nvSpPr>
        <p:spPr>
          <a:xfrm>
            <a:off x="304800" y="304800"/>
            <a:ext cx="10058400" cy="1143000"/>
          </a:xfrm>
        </p:spPr>
        <p:txBody>
          <a:bodyPr lIns="0" rIns="0" bIns="0"/>
          <a:lstStyle/>
          <a:p>
            <a:pPr eaLnBrk="1" hangingPunct="1"/>
            <a:r>
              <a:rPr lang="en-US" altLang="en-US" sz="3500" b="1" smtClean="0">
                <a:solidFill>
                  <a:srgbClr val="000099"/>
                </a:solidFill>
              </a:rPr>
              <a:t>De-infibulation Procedure - Cont…</a:t>
            </a:r>
          </a:p>
        </p:txBody>
      </p:sp>
      <p:pic>
        <p:nvPicPr>
          <p:cNvPr id="235523" name="Picture 1029"/>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0" y="1981201"/>
            <a:ext cx="4572000" cy="3508375"/>
          </a:xfrm>
          <a:noFill/>
        </p:spPr>
      </p:pic>
      <p:sp>
        <p:nvSpPr>
          <p:cNvPr id="235524" name="Rectangle 1028"/>
          <p:cNvSpPr>
            <a:spLocks noGrp="1"/>
          </p:cNvSpPr>
          <p:nvPr>
            <p:ph type="body" sz="half" idx="4294967295"/>
          </p:nvPr>
        </p:nvSpPr>
        <p:spPr>
          <a:xfrm>
            <a:off x="5080000" y="1828800"/>
            <a:ext cx="7112000" cy="4648200"/>
          </a:xfrm>
        </p:spPr>
        <p:txBody>
          <a:bodyPr/>
          <a:lstStyle/>
          <a:p>
            <a:pPr eaLnBrk="1" hangingPunct="1">
              <a:lnSpc>
                <a:spcPct val="90000"/>
              </a:lnSpc>
              <a:spcAft>
                <a:spcPts val="1000"/>
              </a:spcAft>
            </a:pPr>
            <a:r>
              <a:rPr lang="en-US" altLang="en-US" sz="2900" smtClean="0">
                <a:latin typeface="Book Antiqua" pitchFamily="18" charset="0"/>
                <a:cs typeface="Times New Roman" pitchFamily="18" charset="0"/>
              </a:rPr>
              <a:t>Infiltrate 2–3 mls of local anaesthetic into the area where the cut will be made, along the scar and in both sides of the scar.  </a:t>
            </a:r>
          </a:p>
          <a:p>
            <a:pPr eaLnBrk="1" hangingPunct="1">
              <a:lnSpc>
                <a:spcPct val="90000"/>
              </a:lnSpc>
              <a:spcAft>
                <a:spcPts val="1000"/>
              </a:spcAft>
            </a:pPr>
            <a:r>
              <a:rPr lang="en-US" altLang="en-US" sz="2900" smtClean="0">
                <a:latin typeface="Book Antiqua" pitchFamily="18" charset="0"/>
                <a:cs typeface="Times New Roman" pitchFamily="18" charset="0"/>
              </a:rPr>
              <a:t>Take care that you do not cause injury to the structures underneath the scar (urethra, labia minora and clitoris). It is common with type III FGM/C to find the structures below the scar intact, e.g. clitoris and labia minora.</a:t>
            </a:r>
            <a:endParaRPr lang="en-GB" altLang="en-US" sz="2900" smtClean="0">
              <a:latin typeface="Book Antiqua" pitchFamily="18" charset="0"/>
              <a:cs typeface="Times New Roman" pitchFamily="18" charset="0"/>
            </a:endParaRPr>
          </a:p>
        </p:txBody>
      </p:sp>
    </p:spTree>
    <p:extLst>
      <p:ext uri="{BB962C8B-B14F-4D97-AF65-F5344CB8AC3E}">
        <p14:creationId xmlns:p14="http://schemas.microsoft.com/office/powerpoint/2010/main" val="79394404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p:cNvSpPr>
          <p:nvPr>
            <p:ph type="title" idx="4294967295"/>
          </p:nvPr>
        </p:nvSpPr>
        <p:spPr>
          <a:xfrm>
            <a:off x="406400" y="609600"/>
            <a:ext cx="9956800" cy="1143000"/>
          </a:xfrm>
        </p:spPr>
        <p:txBody>
          <a:bodyPr lIns="0" rIns="0" bIns="0"/>
          <a:lstStyle/>
          <a:p>
            <a:pPr eaLnBrk="1" hangingPunct="1"/>
            <a:r>
              <a:rPr lang="en-US" altLang="en-US" sz="3500" b="1" smtClean="0">
                <a:solidFill>
                  <a:srgbClr val="000099"/>
                </a:solidFill>
              </a:rPr>
              <a:t>De-infibulation Procedure – Cont…</a:t>
            </a:r>
          </a:p>
        </p:txBody>
      </p:sp>
      <p:sp>
        <p:nvSpPr>
          <p:cNvPr id="237571" name="Rectangle 4"/>
          <p:cNvSpPr>
            <a:spLocks noGrp="1"/>
          </p:cNvSpPr>
          <p:nvPr>
            <p:ph type="body" sz="half" idx="4294967295"/>
          </p:nvPr>
        </p:nvSpPr>
        <p:spPr>
          <a:xfrm>
            <a:off x="7112000" y="2354264"/>
            <a:ext cx="5080000" cy="3222625"/>
          </a:xfrm>
        </p:spPr>
        <p:txBody>
          <a:bodyPr/>
          <a:lstStyle/>
          <a:p>
            <a:pPr eaLnBrk="1" hangingPunct="1"/>
            <a:r>
              <a:rPr lang="en-US" altLang="en-US" sz="3300" smtClean="0">
                <a:latin typeface="Book Antiqua" pitchFamily="18" charset="0"/>
              </a:rPr>
              <a:t>Opening up stitched vulva</a:t>
            </a:r>
          </a:p>
        </p:txBody>
      </p:sp>
      <p:pic>
        <p:nvPicPr>
          <p:cNvPr id="237572" name="Picture 4" descr="deinfubil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209800"/>
            <a:ext cx="445346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909779"/>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p:cNvSpPr>
          <p:nvPr>
            <p:ph type="title" idx="4294967295"/>
          </p:nvPr>
        </p:nvSpPr>
        <p:spPr>
          <a:xfrm>
            <a:off x="304800" y="609600"/>
            <a:ext cx="10058400" cy="1143000"/>
          </a:xfrm>
        </p:spPr>
        <p:txBody>
          <a:bodyPr lIns="0" rIns="0" bIns="0"/>
          <a:lstStyle/>
          <a:p>
            <a:pPr eaLnBrk="1" hangingPunct="1"/>
            <a:r>
              <a:rPr lang="en-US" altLang="en-US" sz="3500" b="1" smtClean="0">
                <a:solidFill>
                  <a:srgbClr val="000099"/>
                </a:solidFill>
              </a:rPr>
              <a:t>De-infibulation Procedure - Cont…</a:t>
            </a:r>
          </a:p>
        </p:txBody>
      </p:sp>
      <p:sp>
        <p:nvSpPr>
          <p:cNvPr id="239619" name="Rectangle 4"/>
          <p:cNvSpPr>
            <a:spLocks noGrp="1"/>
          </p:cNvSpPr>
          <p:nvPr>
            <p:ph type="body" sz="half" idx="4294967295"/>
          </p:nvPr>
        </p:nvSpPr>
        <p:spPr>
          <a:xfrm>
            <a:off x="7112000" y="2511425"/>
            <a:ext cx="5080000" cy="2908300"/>
          </a:xfrm>
        </p:spPr>
        <p:txBody>
          <a:bodyPr/>
          <a:lstStyle/>
          <a:p>
            <a:pPr eaLnBrk="1" hangingPunct="1"/>
            <a:r>
              <a:rPr lang="en-US" altLang="en-US" sz="3300" smtClean="0">
                <a:latin typeface="Book Antiqua" pitchFamily="18" charset="0"/>
              </a:rPr>
              <a:t>Anterior incision completed</a:t>
            </a:r>
          </a:p>
        </p:txBody>
      </p:sp>
      <p:pic>
        <p:nvPicPr>
          <p:cNvPr id="239620" name="Picture 5" descr="deinfubilation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362200"/>
            <a:ext cx="5082117"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19873"/>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p:cNvSpPr>
          <p:nvPr>
            <p:ph type="title" idx="4294967295"/>
          </p:nvPr>
        </p:nvSpPr>
        <p:spPr>
          <a:xfrm>
            <a:off x="203200" y="457200"/>
            <a:ext cx="10160000" cy="762000"/>
          </a:xfrm>
        </p:spPr>
        <p:txBody>
          <a:bodyPr lIns="0" rIns="0" bIns="0"/>
          <a:lstStyle/>
          <a:p>
            <a:pPr eaLnBrk="1" hangingPunct="1"/>
            <a:r>
              <a:rPr lang="en-US" altLang="en-US" sz="3500" b="1" smtClean="0">
                <a:solidFill>
                  <a:srgbClr val="000099"/>
                </a:solidFill>
              </a:rPr>
              <a:t>De-infibulation Procedure  - Cont….</a:t>
            </a:r>
          </a:p>
        </p:txBody>
      </p:sp>
      <p:pic>
        <p:nvPicPr>
          <p:cNvPr id="241667" name="Picture 5"/>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1" y="1905000"/>
            <a:ext cx="4561417" cy="4114800"/>
          </a:xfrm>
          <a:noFill/>
        </p:spPr>
      </p:pic>
      <p:sp>
        <p:nvSpPr>
          <p:cNvPr id="241668" name="Rectangle 4"/>
          <p:cNvSpPr>
            <a:spLocks noGrp="1"/>
          </p:cNvSpPr>
          <p:nvPr>
            <p:ph type="body" sz="half" idx="4294967295"/>
          </p:nvPr>
        </p:nvSpPr>
        <p:spPr>
          <a:xfrm>
            <a:off x="6502400" y="1295400"/>
            <a:ext cx="5689600" cy="5410200"/>
          </a:xfrm>
        </p:spPr>
        <p:txBody>
          <a:bodyPr/>
          <a:lstStyle/>
          <a:p>
            <a:pPr eaLnBrk="1" hangingPunct="1"/>
            <a:r>
              <a:rPr lang="en-US" altLang="en-US" sz="2900" smtClean="0">
                <a:latin typeface="Book Antiqua" pitchFamily="18" charset="0"/>
              </a:rPr>
              <a:t>Place two Allis Clamps on the posterior portion of the scar, anterior incision is made with Mayo scissors, taking care not to excise a burried clitoris. On completion of incision use absorbale suture 3/0 or 4/0 on both sides of the suture line.</a:t>
            </a:r>
          </a:p>
        </p:txBody>
      </p:sp>
    </p:spTree>
    <p:extLst>
      <p:ext uri="{BB962C8B-B14F-4D97-AF65-F5344CB8AC3E}">
        <p14:creationId xmlns:p14="http://schemas.microsoft.com/office/powerpoint/2010/main" val="2392515912"/>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p:cNvSpPr>
          <p:nvPr>
            <p:ph type="title" idx="4294967295"/>
          </p:nvPr>
        </p:nvSpPr>
        <p:spPr>
          <a:xfrm>
            <a:off x="0" y="533400"/>
            <a:ext cx="10363200" cy="1143000"/>
          </a:xfrm>
        </p:spPr>
        <p:txBody>
          <a:bodyPr lIns="0" rIns="0" bIns="0"/>
          <a:lstStyle/>
          <a:p>
            <a:pPr eaLnBrk="1" hangingPunct="1"/>
            <a:r>
              <a:rPr lang="en-US" altLang="en-US" sz="3500" b="1" smtClean="0">
                <a:solidFill>
                  <a:srgbClr val="000099"/>
                </a:solidFill>
              </a:rPr>
              <a:t>De-infibulation Procedure - Cont…</a:t>
            </a:r>
            <a:endParaRPr lang="en-US" altLang="en-US" b="1" smtClean="0">
              <a:solidFill>
                <a:srgbClr val="000099"/>
              </a:solidFill>
            </a:endParaRPr>
          </a:p>
        </p:txBody>
      </p:sp>
      <p:sp>
        <p:nvSpPr>
          <p:cNvPr id="243715" name="Rectangle 4"/>
          <p:cNvSpPr>
            <a:spLocks noGrp="1"/>
          </p:cNvSpPr>
          <p:nvPr>
            <p:ph type="body" sz="half" idx="4294967295"/>
          </p:nvPr>
        </p:nvSpPr>
        <p:spPr>
          <a:xfrm>
            <a:off x="8026400" y="2119314"/>
            <a:ext cx="4165600" cy="1963737"/>
          </a:xfrm>
        </p:spPr>
        <p:txBody>
          <a:bodyPr/>
          <a:lstStyle/>
          <a:p>
            <a:pPr eaLnBrk="1" hangingPunct="1"/>
            <a:r>
              <a:rPr lang="en-US" altLang="en-US" smtClean="0">
                <a:latin typeface="Book Antiqua" pitchFamily="18" charset="0"/>
              </a:rPr>
              <a:t>Interrupted absorbable suture 3/0 are placed</a:t>
            </a:r>
          </a:p>
        </p:txBody>
      </p:sp>
      <p:pic>
        <p:nvPicPr>
          <p:cNvPr id="243716" name="Picture 5" descr="deinfubilation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1" y="2133600"/>
            <a:ext cx="650875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501343"/>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p:cNvSpPr>
          <p:nvPr>
            <p:ph type="title" idx="4294967295"/>
          </p:nvPr>
        </p:nvSpPr>
        <p:spPr>
          <a:xfrm>
            <a:off x="406400" y="274638"/>
            <a:ext cx="10566400" cy="1143000"/>
          </a:xfrm>
        </p:spPr>
        <p:txBody>
          <a:bodyPr lIns="0" rIns="0" bIns="0"/>
          <a:lstStyle/>
          <a:p>
            <a:pPr eaLnBrk="1" hangingPunct="1"/>
            <a:r>
              <a:rPr lang="en-US" altLang="en-US" sz="3500" b="1" smtClean="0">
                <a:solidFill>
                  <a:srgbClr val="000099"/>
                </a:solidFill>
              </a:rPr>
              <a:t>Re-infibulation </a:t>
            </a:r>
            <a:endParaRPr lang="en-US" altLang="en-US" b="1" smtClean="0">
              <a:solidFill>
                <a:srgbClr val="000099"/>
              </a:solidFill>
            </a:endParaRPr>
          </a:p>
        </p:txBody>
      </p:sp>
      <p:sp>
        <p:nvSpPr>
          <p:cNvPr id="245763" name="Rectangle 3"/>
          <p:cNvSpPr>
            <a:spLocks noGrp="1"/>
          </p:cNvSpPr>
          <p:nvPr>
            <p:ph idx="4294967295"/>
          </p:nvPr>
        </p:nvSpPr>
        <p:spPr>
          <a:xfrm>
            <a:off x="1828800" y="2209800"/>
            <a:ext cx="10363200" cy="1524000"/>
          </a:xfrm>
        </p:spPr>
        <p:txBody>
          <a:bodyPr/>
          <a:lstStyle/>
          <a:p>
            <a:pPr eaLnBrk="1" hangingPunct="1"/>
            <a:r>
              <a:rPr lang="en-US" altLang="en-US" smtClean="0">
                <a:solidFill>
                  <a:srgbClr val="000000"/>
                </a:solidFill>
                <a:latin typeface="Book Antiqua" pitchFamily="18" charset="0"/>
                <a:cs typeface="Times New Roman" pitchFamily="18" charset="0"/>
              </a:rPr>
              <a:t>Refusal of requests to re-stitch an opened up vulva (re-infibulation)</a:t>
            </a:r>
            <a:endParaRPr lang="en-GB" altLang="en-US" smtClean="0">
              <a:latin typeface="Book Antiqua" pitchFamily="18" charset="0"/>
              <a:cs typeface="Times New Roman" pitchFamily="18" charset="0"/>
            </a:endParaRPr>
          </a:p>
        </p:txBody>
      </p:sp>
    </p:spTree>
    <p:extLst>
      <p:ext uri="{BB962C8B-B14F-4D97-AF65-F5344CB8AC3E}">
        <p14:creationId xmlns:p14="http://schemas.microsoft.com/office/powerpoint/2010/main" val="377421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r>
              <a:rPr lang="en-US" altLang="en-US" smtClean="0"/>
              <a:t>Objectives</a:t>
            </a:r>
          </a:p>
        </p:txBody>
      </p:sp>
      <p:sp>
        <p:nvSpPr>
          <p:cNvPr id="9219" name="Rectangle 3"/>
          <p:cNvSpPr>
            <a:spLocks noGrp="1"/>
          </p:cNvSpPr>
          <p:nvPr>
            <p:ph sz="quarter" idx="1"/>
          </p:nvPr>
        </p:nvSpPr>
        <p:spPr>
          <a:xfrm>
            <a:off x="508000" y="1447800"/>
            <a:ext cx="11684000" cy="5029200"/>
          </a:xfrm>
        </p:spPr>
        <p:txBody>
          <a:bodyPr/>
          <a:lstStyle/>
          <a:p>
            <a:pPr eaLnBrk="1" hangingPunct="1">
              <a:buFontTx/>
              <a:buNone/>
            </a:pPr>
            <a:r>
              <a:rPr lang="en-GB" altLang="en-US" sz="2800" smtClean="0"/>
              <a:t>By the end of this unit the learner will be able to:</a:t>
            </a:r>
            <a:endParaRPr lang="en-US" altLang="en-US" sz="2800" smtClean="0"/>
          </a:p>
          <a:p>
            <a:r>
              <a:rPr lang="en-US" altLang="en-US" sz="2800" smtClean="0"/>
              <a:t>Describe the social construction of gender.</a:t>
            </a:r>
          </a:p>
          <a:p>
            <a:r>
              <a:rPr lang="en-US" altLang="en-US" sz="2800" smtClean="0"/>
              <a:t>Explain basic gender and development concepts</a:t>
            </a:r>
          </a:p>
          <a:p>
            <a:r>
              <a:rPr lang="en-US" altLang="en-US" sz="2800" smtClean="0"/>
              <a:t>Explain the purpose of gender analysis and its application in health.</a:t>
            </a:r>
          </a:p>
          <a:p>
            <a:r>
              <a:rPr lang="en-US" altLang="en-US" sz="2800" smtClean="0"/>
              <a:t>Discuss gender mainstreaming in provision of health services</a:t>
            </a:r>
          </a:p>
          <a:p>
            <a:r>
              <a:rPr lang="en-US" altLang="en-US" sz="2800" smtClean="0"/>
              <a:t>Discuss gender issues that affect health.</a:t>
            </a:r>
          </a:p>
          <a:p>
            <a:r>
              <a:rPr lang="en-US" altLang="en-US" sz="2800" smtClean="0"/>
              <a:t>Discuss forms of gender based violence and their management.</a:t>
            </a:r>
          </a:p>
          <a:p>
            <a:r>
              <a:rPr lang="en-US" altLang="en-US" sz="2800" smtClean="0"/>
              <a:t>Discuss female genital mutilation and other rites of passage and their relevance to delivery of health care.</a:t>
            </a:r>
          </a:p>
          <a:p>
            <a:pPr eaLnBrk="1" hangingPunct="1"/>
            <a:endParaRPr lang="en-US" altLang="en-US" sz="2800" smtClean="0"/>
          </a:p>
          <a:p>
            <a:pPr eaLnBrk="1" hangingPunct="1"/>
            <a:endParaRPr lang="en-GB" altLang="en-US" sz="2800" smtClean="0"/>
          </a:p>
        </p:txBody>
      </p:sp>
    </p:spTree>
    <p:extLst>
      <p:ext uri="{BB962C8B-B14F-4D97-AF65-F5344CB8AC3E}">
        <p14:creationId xmlns:p14="http://schemas.microsoft.com/office/powerpoint/2010/main" val="1805546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GENDER DISCRIMANATION </a:t>
            </a:r>
          </a:p>
        </p:txBody>
      </p:sp>
      <p:sp>
        <p:nvSpPr>
          <p:cNvPr id="27651" name="Content Placeholder 2"/>
          <p:cNvSpPr>
            <a:spLocks noGrp="1"/>
          </p:cNvSpPr>
          <p:nvPr>
            <p:ph sz="quarter" idx="1"/>
          </p:nvPr>
        </p:nvSpPr>
        <p:spPr/>
        <p:txBody>
          <a:bodyPr/>
          <a:lstStyle/>
          <a:p>
            <a:pPr eaLnBrk="1" hangingPunct="1"/>
            <a:r>
              <a:rPr lang="en-US" altLang="en-US" smtClean="0"/>
              <a:t>It is unequal or unfair treatment of men or women based solely on their sex rather than on their individual skills, talents and capabilities.</a:t>
            </a:r>
          </a:p>
          <a:p>
            <a:pPr eaLnBrk="1" hangingPunct="1">
              <a:buFont typeface="Wingdings" pitchFamily="2" charset="2"/>
              <a:buChar char="ü"/>
            </a:pPr>
            <a:r>
              <a:rPr lang="en-GB" altLang="en-US" smtClean="0"/>
              <a:t>It  is prejudice or discrimination based on a person’s sex or gender</a:t>
            </a:r>
          </a:p>
          <a:p>
            <a:pPr eaLnBrk="1" hangingPunct="1">
              <a:buFont typeface="Wingdings" pitchFamily="2" charset="2"/>
              <a:buChar char="ü"/>
            </a:pPr>
            <a:r>
              <a:rPr lang="en-GB" altLang="en-US" smtClean="0"/>
              <a:t> it is a common civil right violation that takes many forms, including pregnancy and unequal pay for women who do the same jobs as men</a:t>
            </a:r>
          </a:p>
          <a:p>
            <a:pPr eaLnBrk="1" hangingPunct="1">
              <a:buFont typeface="Wingdings 2" pitchFamily="18" charset="2"/>
              <a:buNone/>
            </a:pPr>
            <a:endParaRPr lang="en-GB" altLang="en-US" smtClean="0"/>
          </a:p>
          <a:p>
            <a:pPr eaLnBrk="1" hangingPunct="1"/>
            <a:endParaRPr lang="en-US" altLang="en-US" smtClean="0"/>
          </a:p>
        </p:txBody>
      </p:sp>
    </p:spTree>
    <p:extLst>
      <p:ext uri="{BB962C8B-B14F-4D97-AF65-F5344CB8AC3E}">
        <p14:creationId xmlns:p14="http://schemas.microsoft.com/office/powerpoint/2010/main" val="221837776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p:cNvSpPr>
          <p:nvPr>
            <p:ph type="title" idx="4294967295"/>
          </p:nvPr>
        </p:nvSpPr>
        <p:spPr>
          <a:xfrm>
            <a:off x="1016000" y="457200"/>
            <a:ext cx="11176000" cy="685800"/>
          </a:xfrm>
        </p:spPr>
        <p:txBody>
          <a:bodyPr lIns="0" rIns="0" bIns="0"/>
          <a:lstStyle/>
          <a:p>
            <a:pPr eaLnBrk="1" hangingPunct="1"/>
            <a:r>
              <a:rPr lang="en-US" altLang="en-US" sz="3100" b="1" smtClean="0">
                <a:solidFill>
                  <a:srgbClr val="000099"/>
                </a:solidFill>
              </a:rPr>
              <a:t>The National Plan of Action for the Elimination of FGM/C</a:t>
            </a:r>
          </a:p>
        </p:txBody>
      </p:sp>
      <p:sp>
        <p:nvSpPr>
          <p:cNvPr id="247811" name="Rectangle 3"/>
          <p:cNvSpPr>
            <a:spLocks noGrp="1"/>
          </p:cNvSpPr>
          <p:nvPr>
            <p:ph idx="4294967295"/>
          </p:nvPr>
        </p:nvSpPr>
        <p:spPr>
          <a:xfrm>
            <a:off x="406400" y="1295401"/>
            <a:ext cx="9956800" cy="4752975"/>
          </a:xfrm>
        </p:spPr>
        <p:txBody>
          <a:bodyPr/>
          <a:lstStyle/>
          <a:p>
            <a:pPr eaLnBrk="1" hangingPunct="1">
              <a:lnSpc>
                <a:spcPct val="90000"/>
              </a:lnSpc>
              <a:buFontTx/>
              <a:buNone/>
            </a:pPr>
            <a:r>
              <a:rPr lang="en-US" altLang="en-US" sz="3000" b="1" smtClean="0"/>
              <a:t>Background</a:t>
            </a:r>
          </a:p>
          <a:p>
            <a:pPr eaLnBrk="1" hangingPunct="1">
              <a:lnSpc>
                <a:spcPct val="90000"/>
              </a:lnSpc>
            </a:pPr>
            <a:r>
              <a:rPr lang="en-US" altLang="en-US" sz="3000" smtClean="0"/>
              <a:t>Efforts started as early as 1913 by missionaries</a:t>
            </a:r>
          </a:p>
          <a:p>
            <a:pPr eaLnBrk="1" hangingPunct="1">
              <a:lnSpc>
                <a:spcPct val="90000"/>
              </a:lnSpc>
            </a:pPr>
            <a:r>
              <a:rPr lang="en-US" altLang="en-US" sz="3000" smtClean="0"/>
              <a:t>1945- Parliamentary enquiry on FGM/C</a:t>
            </a:r>
          </a:p>
          <a:p>
            <a:pPr eaLnBrk="1" hangingPunct="1">
              <a:lnSpc>
                <a:spcPct val="90000"/>
              </a:lnSpc>
              <a:buFontTx/>
              <a:buNone/>
            </a:pPr>
            <a:r>
              <a:rPr lang="en-US" altLang="en-US" sz="3000" smtClean="0"/>
              <a:t>    -Although the government acknowledged that  FGM/C constituted a medical problem, it adopted a policy of slow and careful education and enlightenment to avert a revolt by “natives” guarding their tribal customs.</a:t>
            </a:r>
          </a:p>
          <a:p>
            <a:pPr eaLnBrk="1" hangingPunct="1">
              <a:lnSpc>
                <a:spcPct val="90000"/>
              </a:lnSpc>
            </a:pPr>
            <a:r>
              <a:rPr lang="en-US" altLang="en-US" sz="3000" smtClean="0"/>
              <a:t>1956-1957- The African District Council (Local Native Council) passed a ban on all forms of female circumcision. It was not implemented.</a:t>
            </a:r>
          </a:p>
        </p:txBody>
      </p:sp>
    </p:spTree>
    <p:extLst>
      <p:ext uri="{BB962C8B-B14F-4D97-AF65-F5344CB8AC3E}">
        <p14:creationId xmlns:p14="http://schemas.microsoft.com/office/powerpoint/2010/main" val="3457382204"/>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p:cNvSpPr>
          <p:nvPr>
            <p:ph type="title" idx="4294967295"/>
          </p:nvPr>
        </p:nvSpPr>
        <p:spPr>
          <a:xfrm>
            <a:off x="406400" y="228600"/>
            <a:ext cx="9956800" cy="762000"/>
          </a:xfrm>
        </p:spPr>
        <p:txBody>
          <a:bodyPr lIns="0" rIns="0" bIns="0"/>
          <a:lstStyle/>
          <a:p>
            <a:pPr eaLnBrk="1" hangingPunct="1"/>
            <a:r>
              <a:rPr lang="en-US" altLang="en-US" sz="3500" b="1" smtClean="0">
                <a:solidFill>
                  <a:srgbClr val="000099"/>
                </a:solidFill>
              </a:rPr>
              <a:t>Anti-FGM/C Campaign in Kenya</a:t>
            </a:r>
          </a:p>
        </p:txBody>
      </p:sp>
      <p:sp>
        <p:nvSpPr>
          <p:cNvPr id="249859" name="Rectangle 3"/>
          <p:cNvSpPr>
            <a:spLocks noGrp="1"/>
          </p:cNvSpPr>
          <p:nvPr>
            <p:ph idx="4294967295"/>
          </p:nvPr>
        </p:nvSpPr>
        <p:spPr>
          <a:xfrm>
            <a:off x="0" y="1219200"/>
            <a:ext cx="11785600" cy="5638800"/>
          </a:xfrm>
        </p:spPr>
        <p:txBody>
          <a:bodyPr/>
          <a:lstStyle/>
          <a:p>
            <a:pPr eaLnBrk="1" hangingPunct="1">
              <a:lnSpc>
                <a:spcPct val="90000"/>
              </a:lnSpc>
              <a:buFontTx/>
              <a:buNone/>
            </a:pPr>
            <a:r>
              <a:rPr lang="en-US" altLang="en-US" sz="2800" b="1" smtClean="0">
                <a:latin typeface="Book Antiqua" pitchFamily="18" charset="0"/>
              </a:rPr>
              <a:t>Historical Background</a:t>
            </a:r>
          </a:p>
          <a:p>
            <a:pPr eaLnBrk="1" hangingPunct="1">
              <a:lnSpc>
                <a:spcPct val="90000"/>
              </a:lnSpc>
            </a:pPr>
            <a:r>
              <a:rPr lang="en-US" altLang="en-US" sz="2800" smtClean="0">
                <a:latin typeface="Book Antiqua" pitchFamily="18" charset="0"/>
              </a:rPr>
              <a:t> Pre-1967 MCH/FP Program</a:t>
            </a:r>
          </a:p>
          <a:p>
            <a:pPr eaLnBrk="1" hangingPunct="1">
              <a:lnSpc>
                <a:spcPct val="90000"/>
              </a:lnSpc>
            </a:pPr>
            <a:r>
              <a:rPr lang="en-US" altLang="en-US" sz="2800" smtClean="0">
                <a:latin typeface="Book Antiqua" pitchFamily="18" charset="0"/>
              </a:rPr>
              <a:t>1967: National Family Planning Program launched</a:t>
            </a:r>
          </a:p>
          <a:p>
            <a:pPr eaLnBrk="1" hangingPunct="1">
              <a:lnSpc>
                <a:spcPct val="90000"/>
              </a:lnSpc>
            </a:pPr>
            <a:r>
              <a:rPr lang="en-US" altLang="en-US" sz="2800" smtClean="0">
                <a:latin typeface="Book Antiqua" pitchFamily="18" charset="0"/>
              </a:rPr>
              <a:t>1974: National FP Program as integral part of MCH/FP</a:t>
            </a:r>
          </a:p>
          <a:p>
            <a:pPr eaLnBrk="1" hangingPunct="1">
              <a:lnSpc>
                <a:spcPct val="90000"/>
              </a:lnSpc>
            </a:pPr>
            <a:r>
              <a:rPr lang="en-US" altLang="en-US" sz="2800" smtClean="0">
                <a:latin typeface="Book Antiqua" pitchFamily="18" charset="0"/>
              </a:rPr>
              <a:t>Cairo Conference of 1994</a:t>
            </a:r>
          </a:p>
          <a:p>
            <a:pPr marL="639763" lvl="1" indent="-246063" eaLnBrk="1" hangingPunct="1">
              <a:lnSpc>
                <a:spcPct val="90000"/>
              </a:lnSpc>
              <a:buClr>
                <a:srgbClr val="0BD0D9"/>
              </a:buClr>
              <a:buFont typeface="Courier New" pitchFamily="49" charset="0"/>
              <a:buChar char="o"/>
            </a:pPr>
            <a:r>
              <a:rPr lang="en-US" altLang="en-US" sz="2800" smtClean="0">
                <a:latin typeface="Book Antiqua" pitchFamily="18" charset="0"/>
              </a:rPr>
              <a:t>Shift from MCH to comprehensive RH, including FGM/C</a:t>
            </a:r>
          </a:p>
          <a:p>
            <a:pPr eaLnBrk="1" hangingPunct="1">
              <a:lnSpc>
                <a:spcPct val="90000"/>
              </a:lnSpc>
            </a:pPr>
            <a:r>
              <a:rPr lang="en-US" altLang="en-US" sz="2800" smtClean="0">
                <a:latin typeface="Book Antiqua" pitchFamily="18" charset="0"/>
              </a:rPr>
              <a:t>1996: National RH Strategy for 1997-2010 developed</a:t>
            </a:r>
          </a:p>
          <a:p>
            <a:pPr eaLnBrk="1" hangingPunct="1">
              <a:lnSpc>
                <a:spcPct val="90000"/>
              </a:lnSpc>
            </a:pPr>
            <a:r>
              <a:rPr lang="en-US" altLang="en-US" sz="2800" smtClean="0">
                <a:latin typeface="Book Antiqua" pitchFamily="18" charset="0"/>
              </a:rPr>
              <a:t>1998: Implementation Plan for Strategy developed for 1999-2003</a:t>
            </a:r>
          </a:p>
          <a:p>
            <a:pPr eaLnBrk="1" hangingPunct="1">
              <a:lnSpc>
                <a:spcPct val="90000"/>
              </a:lnSpc>
            </a:pPr>
            <a:r>
              <a:rPr lang="en-US" altLang="en-US" sz="2800" smtClean="0">
                <a:latin typeface="Book Antiqua" pitchFamily="18" charset="0"/>
              </a:rPr>
              <a:t>Most FGM/C eradication activities in Kenya shouldered by various NGOs</a:t>
            </a:r>
          </a:p>
        </p:txBody>
      </p:sp>
    </p:spTree>
    <p:extLst>
      <p:ext uri="{BB962C8B-B14F-4D97-AF65-F5344CB8AC3E}">
        <p14:creationId xmlns:p14="http://schemas.microsoft.com/office/powerpoint/2010/main" val="423943100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p:cNvSpPr>
          <p:nvPr>
            <p:ph type="title" idx="4294967295"/>
          </p:nvPr>
        </p:nvSpPr>
        <p:spPr>
          <a:xfrm>
            <a:off x="304800" y="228600"/>
            <a:ext cx="10668000" cy="1219200"/>
          </a:xfrm>
        </p:spPr>
        <p:txBody>
          <a:bodyPr lIns="0" rIns="0" bIns="0"/>
          <a:lstStyle/>
          <a:p>
            <a:pPr eaLnBrk="1" hangingPunct="1"/>
            <a:r>
              <a:rPr lang="en-US" altLang="en-US" sz="3100" b="1" smtClean="0">
                <a:solidFill>
                  <a:srgbClr val="000099"/>
                </a:solidFill>
              </a:rPr>
              <a:t>The National Plan of Action for the Elimination of FGM/C</a:t>
            </a:r>
          </a:p>
        </p:txBody>
      </p:sp>
      <p:sp>
        <p:nvSpPr>
          <p:cNvPr id="251907" name="Rectangle 3"/>
          <p:cNvSpPr>
            <a:spLocks noGrp="1"/>
          </p:cNvSpPr>
          <p:nvPr>
            <p:ph idx="4294967295"/>
          </p:nvPr>
        </p:nvSpPr>
        <p:spPr>
          <a:xfrm>
            <a:off x="0" y="1447800"/>
            <a:ext cx="10363200" cy="5410200"/>
          </a:xfrm>
        </p:spPr>
        <p:txBody>
          <a:bodyPr/>
          <a:lstStyle/>
          <a:p>
            <a:pPr eaLnBrk="1" hangingPunct="1">
              <a:lnSpc>
                <a:spcPct val="90000"/>
              </a:lnSpc>
              <a:spcBef>
                <a:spcPct val="0"/>
              </a:spcBef>
              <a:spcAft>
                <a:spcPts val="1200"/>
              </a:spcAft>
            </a:pPr>
            <a:r>
              <a:rPr lang="en-US" altLang="en-US" smtClean="0"/>
              <a:t>1977- The bishop of Mt. Kenya East Diocese condemned FGM/C as medically dangerous and appealed to Christians to refrain from going back to customs that were no longer necessary.</a:t>
            </a:r>
          </a:p>
          <a:p>
            <a:pPr eaLnBrk="1" hangingPunct="1">
              <a:lnSpc>
                <a:spcPct val="90000"/>
              </a:lnSpc>
            </a:pPr>
            <a:r>
              <a:rPr lang="en-US" altLang="en-US" smtClean="0"/>
              <a:t>July 1982- President Moi condemned the practice of FGM/C in Baringo district and stated, “Ïf I hear of a person circumcising girls in this district, he will be on fire”.</a:t>
            </a:r>
          </a:p>
        </p:txBody>
      </p:sp>
    </p:spTree>
    <p:extLst>
      <p:ext uri="{BB962C8B-B14F-4D97-AF65-F5344CB8AC3E}">
        <p14:creationId xmlns:p14="http://schemas.microsoft.com/office/powerpoint/2010/main" val="3707255693"/>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p:cNvSpPr>
          <p:nvPr>
            <p:ph type="title" idx="4294967295"/>
          </p:nvPr>
        </p:nvSpPr>
        <p:spPr>
          <a:xfrm>
            <a:off x="304800" y="914400"/>
            <a:ext cx="10668000" cy="1143000"/>
          </a:xfrm>
        </p:spPr>
        <p:txBody>
          <a:bodyPr lIns="0" rIns="0" bIns="0"/>
          <a:lstStyle/>
          <a:p>
            <a:pPr eaLnBrk="1" hangingPunct="1"/>
            <a:r>
              <a:rPr lang="en-US" altLang="en-US" sz="3100" b="1" smtClean="0">
                <a:solidFill>
                  <a:srgbClr val="000099"/>
                </a:solidFill>
              </a:rPr>
              <a:t>The National Plan of Action for the Elimination of FGM/C</a:t>
            </a:r>
          </a:p>
        </p:txBody>
      </p:sp>
      <p:sp>
        <p:nvSpPr>
          <p:cNvPr id="253955" name="Rectangle 3"/>
          <p:cNvSpPr>
            <a:spLocks noGrp="1"/>
          </p:cNvSpPr>
          <p:nvPr>
            <p:ph idx="4294967295"/>
          </p:nvPr>
        </p:nvSpPr>
        <p:spPr>
          <a:xfrm>
            <a:off x="0" y="2057400"/>
            <a:ext cx="10363200" cy="3676650"/>
          </a:xfrm>
        </p:spPr>
        <p:txBody>
          <a:bodyPr/>
          <a:lstStyle/>
          <a:p>
            <a:pPr eaLnBrk="1" hangingPunct="1">
              <a:lnSpc>
                <a:spcPct val="90000"/>
              </a:lnSpc>
              <a:spcBef>
                <a:spcPct val="0"/>
              </a:spcBef>
              <a:spcAft>
                <a:spcPts val="1200"/>
              </a:spcAft>
            </a:pPr>
            <a:r>
              <a:rPr lang="en-US" altLang="en-US" sz="3000" smtClean="0"/>
              <a:t>Sept 1982- The DMS gave instructions to Government and Mission hospitals to stop FGM/C.</a:t>
            </a:r>
          </a:p>
          <a:p>
            <a:pPr eaLnBrk="1" hangingPunct="1">
              <a:lnSpc>
                <a:spcPct val="90000"/>
              </a:lnSpc>
              <a:spcBef>
                <a:spcPct val="0"/>
              </a:spcBef>
              <a:spcAft>
                <a:spcPts val="1200"/>
              </a:spcAft>
            </a:pPr>
            <a:r>
              <a:rPr lang="en-US" altLang="en-US" sz="3000" smtClean="0"/>
              <a:t>1989- While in Meru the president asked Kenyan communities that still circumcised their girls to stop forthwith.</a:t>
            </a:r>
          </a:p>
          <a:p>
            <a:pPr eaLnBrk="1" hangingPunct="1">
              <a:lnSpc>
                <a:spcPct val="90000"/>
              </a:lnSpc>
              <a:spcBef>
                <a:spcPct val="0"/>
              </a:spcBef>
              <a:spcAft>
                <a:spcPts val="1200"/>
              </a:spcAft>
            </a:pPr>
            <a:r>
              <a:rPr lang="en-US" altLang="en-US" sz="3000" smtClean="0"/>
              <a:t>12.10.1998- In Kajiado, the president advised the Maasai against engaging in female circumcision.</a:t>
            </a:r>
          </a:p>
        </p:txBody>
      </p:sp>
    </p:spTree>
    <p:extLst>
      <p:ext uri="{BB962C8B-B14F-4D97-AF65-F5344CB8AC3E}">
        <p14:creationId xmlns:p14="http://schemas.microsoft.com/office/powerpoint/2010/main" val="3999562900"/>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p:cNvSpPr>
          <p:nvPr>
            <p:ph type="title" idx="4294967295"/>
          </p:nvPr>
        </p:nvSpPr>
        <p:spPr>
          <a:xfrm>
            <a:off x="304800" y="990600"/>
            <a:ext cx="10668000" cy="1143000"/>
          </a:xfrm>
        </p:spPr>
        <p:txBody>
          <a:bodyPr lIns="0" rIns="0" bIns="0"/>
          <a:lstStyle/>
          <a:p>
            <a:pPr eaLnBrk="1" hangingPunct="1"/>
            <a:r>
              <a:rPr lang="en-US" altLang="en-US" sz="2700" b="1" smtClean="0">
                <a:solidFill>
                  <a:srgbClr val="0808AC"/>
                </a:solidFill>
              </a:rPr>
              <a:t>National Plan of Action for the Elimination of FGM/C in Kenya, 1999-2019</a:t>
            </a:r>
          </a:p>
        </p:txBody>
      </p:sp>
      <p:sp>
        <p:nvSpPr>
          <p:cNvPr id="256003" name="Rectangle 3"/>
          <p:cNvSpPr>
            <a:spLocks noGrp="1"/>
          </p:cNvSpPr>
          <p:nvPr>
            <p:ph idx="4294967295"/>
          </p:nvPr>
        </p:nvSpPr>
        <p:spPr>
          <a:xfrm>
            <a:off x="1117600" y="2286000"/>
            <a:ext cx="11074400" cy="4419600"/>
          </a:xfrm>
        </p:spPr>
        <p:txBody>
          <a:bodyPr/>
          <a:lstStyle/>
          <a:p>
            <a:pPr marL="990600" lvl="1" indent="-533400" eaLnBrk="1" hangingPunct="1">
              <a:lnSpc>
                <a:spcPct val="90000"/>
              </a:lnSpc>
              <a:spcBef>
                <a:spcPct val="0"/>
              </a:spcBef>
              <a:spcAft>
                <a:spcPts val="600"/>
              </a:spcAft>
              <a:buFontTx/>
              <a:buNone/>
            </a:pPr>
            <a:r>
              <a:rPr lang="en-US" altLang="en-US" smtClean="0"/>
              <a:t>Prepared by MOH with other stakeholders</a:t>
            </a:r>
          </a:p>
          <a:p>
            <a:pPr marL="990600" lvl="1" indent="-533400" eaLnBrk="1" hangingPunct="1">
              <a:lnSpc>
                <a:spcPct val="90000"/>
              </a:lnSpc>
              <a:spcBef>
                <a:spcPts val="1200"/>
              </a:spcBef>
              <a:spcAft>
                <a:spcPts val="600"/>
              </a:spcAft>
              <a:buFontTx/>
              <a:buNone/>
            </a:pPr>
            <a:r>
              <a:rPr lang="en-US" altLang="en-US" b="1" smtClean="0"/>
              <a:t>Goal</a:t>
            </a:r>
            <a:r>
              <a:rPr lang="en-US" altLang="en-US" smtClean="0"/>
              <a:t>: To accelerate the elimination of FGM/C in order to    improve health, quality of life and well-being of women, girls, families and communities</a:t>
            </a:r>
          </a:p>
          <a:p>
            <a:pPr marL="990600" lvl="1" indent="-533400" eaLnBrk="1" hangingPunct="1">
              <a:lnSpc>
                <a:spcPct val="90000"/>
              </a:lnSpc>
              <a:buFontTx/>
              <a:buNone/>
            </a:pPr>
            <a:r>
              <a:rPr lang="en-US" altLang="en-US" b="1" smtClean="0"/>
              <a:t>Objectives:</a:t>
            </a:r>
          </a:p>
          <a:p>
            <a:pPr marL="1371600" lvl="2" indent="-457200" eaLnBrk="1" hangingPunct="1">
              <a:lnSpc>
                <a:spcPct val="90000"/>
              </a:lnSpc>
              <a:buFontTx/>
              <a:buAutoNum type="arabicPeriod"/>
            </a:pPr>
            <a:r>
              <a:rPr lang="en-US" altLang="en-US" sz="2300" smtClean="0"/>
              <a:t>Reduce proportion and prevalence of FGM/C</a:t>
            </a:r>
          </a:p>
          <a:p>
            <a:pPr marL="1371600" lvl="2" indent="-457200" eaLnBrk="1" hangingPunct="1">
              <a:lnSpc>
                <a:spcPct val="90000"/>
              </a:lnSpc>
              <a:buFontTx/>
              <a:buAutoNum type="arabicPeriod"/>
            </a:pPr>
            <a:r>
              <a:rPr lang="en-US" altLang="en-US" sz="2300" smtClean="0"/>
              <a:t>Increase number of communities supporting the elimination of FGM/C</a:t>
            </a:r>
          </a:p>
          <a:p>
            <a:pPr marL="1371600" lvl="2" indent="-457200" eaLnBrk="1" hangingPunct="1">
              <a:lnSpc>
                <a:spcPct val="90000"/>
              </a:lnSpc>
              <a:buFontTx/>
              <a:buAutoNum type="arabicPeriod"/>
            </a:pPr>
            <a:r>
              <a:rPr lang="en-US" altLang="en-US" sz="2300" smtClean="0"/>
              <a:t>Increase number of health facilities providing care, counseling and support to victims</a:t>
            </a:r>
          </a:p>
          <a:p>
            <a:pPr marL="1371600" lvl="2" indent="-457200" eaLnBrk="1" hangingPunct="1">
              <a:lnSpc>
                <a:spcPct val="90000"/>
              </a:lnSpc>
              <a:buFontTx/>
              <a:buAutoNum type="arabicPeriod"/>
            </a:pPr>
            <a:r>
              <a:rPr lang="en-US" altLang="en-US" sz="2300" smtClean="0"/>
              <a:t>Increase technical and advocacy capacity of institutions</a:t>
            </a:r>
          </a:p>
        </p:txBody>
      </p:sp>
    </p:spTree>
    <p:extLst>
      <p:ext uri="{BB962C8B-B14F-4D97-AF65-F5344CB8AC3E}">
        <p14:creationId xmlns:p14="http://schemas.microsoft.com/office/powerpoint/2010/main" val="334936518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p:cNvSpPr>
          <p:nvPr>
            <p:ph type="title" idx="4294967295"/>
          </p:nvPr>
        </p:nvSpPr>
        <p:spPr>
          <a:xfrm>
            <a:off x="406400" y="228600"/>
            <a:ext cx="9956800" cy="609600"/>
          </a:xfrm>
        </p:spPr>
        <p:txBody>
          <a:bodyPr lIns="0" rIns="0" bIns="0"/>
          <a:lstStyle/>
          <a:p>
            <a:pPr eaLnBrk="1" hangingPunct="1"/>
            <a:r>
              <a:rPr lang="en-GB" altLang="en-US" sz="3100" b="1" smtClean="0">
                <a:solidFill>
                  <a:srgbClr val="000099"/>
                </a:solidFill>
                <a:cs typeface="Arial" charset="0"/>
              </a:rPr>
              <a:t>Medicalization of FGM/C in Kenya</a:t>
            </a:r>
            <a:endParaRPr lang="en-US" altLang="en-US" sz="3100" b="1" smtClean="0">
              <a:solidFill>
                <a:srgbClr val="000099"/>
              </a:solidFill>
              <a:cs typeface="Arial" charset="0"/>
            </a:endParaRPr>
          </a:p>
        </p:txBody>
      </p:sp>
      <p:sp>
        <p:nvSpPr>
          <p:cNvPr id="258051" name="Rectangle 3"/>
          <p:cNvSpPr>
            <a:spLocks noGrp="1"/>
          </p:cNvSpPr>
          <p:nvPr>
            <p:ph idx="4294967295"/>
          </p:nvPr>
        </p:nvSpPr>
        <p:spPr>
          <a:xfrm>
            <a:off x="0" y="838200"/>
            <a:ext cx="11480800" cy="6019800"/>
          </a:xfrm>
        </p:spPr>
        <p:txBody>
          <a:bodyPr/>
          <a:lstStyle/>
          <a:p>
            <a:pPr eaLnBrk="1" hangingPunct="1">
              <a:spcBef>
                <a:spcPct val="0"/>
              </a:spcBef>
              <a:spcAft>
                <a:spcPts val="1000"/>
              </a:spcAft>
            </a:pPr>
            <a:r>
              <a:rPr lang="en-GB" altLang="en-US" sz="3000" smtClean="0">
                <a:latin typeface="Book Antiqua" pitchFamily="18" charset="0"/>
                <a:cs typeface="Times New Roman" pitchFamily="18" charset="0"/>
              </a:rPr>
              <a:t>There appears to be an increasing interest among the Somali community for medical staff to perform FGC, especially in Nairobi.</a:t>
            </a:r>
          </a:p>
          <a:p>
            <a:pPr eaLnBrk="1" hangingPunct="1">
              <a:spcBef>
                <a:spcPct val="0"/>
              </a:spcBef>
              <a:spcAft>
                <a:spcPts val="1000"/>
              </a:spcAft>
            </a:pPr>
            <a:r>
              <a:rPr lang="en-GB" altLang="en-US" sz="3000" smtClean="0">
                <a:latin typeface="Book Antiqua" pitchFamily="18" charset="0"/>
                <a:cs typeface="Times New Roman" pitchFamily="18" charset="0"/>
              </a:rPr>
              <a:t> Among the health workers, three of the 18 interviewed in North Eastern and 15 of the 26 from Nairobi reported having been approached to perform FGC,</a:t>
            </a:r>
          </a:p>
          <a:p>
            <a:pPr eaLnBrk="1" hangingPunct="1">
              <a:spcBef>
                <a:spcPct val="0"/>
              </a:spcBef>
              <a:spcAft>
                <a:spcPts val="1000"/>
              </a:spcAft>
            </a:pPr>
            <a:r>
              <a:rPr lang="en-GB" altLang="en-US" sz="3000" smtClean="0">
                <a:latin typeface="Book Antiqua" pitchFamily="18" charset="0"/>
                <a:cs typeface="Times New Roman" pitchFamily="18" charset="0"/>
              </a:rPr>
              <a:t> Awareness of the health complications is the main reason.</a:t>
            </a:r>
          </a:p>
          <a:p>
            <a:pPr eaLnBrk="1" hangingPunct="1">
              <a:spcBef>
                <a:spcPct val="0"/>
              </a:spcBef>
              <a:spcAft>
                <a:spcPts val="1000"/>
              </a:spcAft>
            </a:pPr>
            <a:r>
              <a:rPr lang="en-GB" altLang="en-US" sz="3000" smtClean="0">
                <a:latin typeface="Book Antiqua" pitchFamily="18" charset="0"/>
                <a:cs typeface="Times New Roman" pitchFamily="18" charset="0"/>
              </a:rPr>
              <a:t> This has been facilitated among those living in Nairobi through exposure to media messages and interactions with other cultures.</a:t>
            </a:r>
            <a:endParaRPr lang="en-GB" altLang="en-US" sz="3000" smtClean="0">
              <a:latin typeface="Book Antiqua" pitchFamily="18" charset="0"/>
              <a:ea typeface="Arial Unicode MS" pitchFamily="34" charset="-128"/>
              <a:cs typeface="Arial Unicode MS" pitchFamily="34" charset="-128"/>
            </a:endParaRPr>
          </a:p>
        </p:txBody>
      </p:sp>
      <p:sp>
        <p:nvSpPr>
          <p:cNvPr id="258052" name="Rectangle 4"/>
          <p:cNvSpPr>
            <a:spLocks noChangeArrowheads="1"/>
          </p:cNvSpPr>
          <p:nvPr/>
        </p:nvSpPr>
        <p:spPr bwMode="auto">
          <a:xfrm>
            <a:off x="4345518" y="3292475"/>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GB" altLang="en-US" sz="1200" b="1">
                <a:solidFill>
                  <a:srgbClr val="000000"/>
                </a:solidFill>
                <a:cs typeface="Arial" charset="0"/>
              </a:rPr>
              <a:t>“</a:t>
            </a:r>
            <a:endParaRPr lang="en-US" altLang="en-US" sz="1200" b="1">
              <a:solidFill>
                <a:srgbClr val="000000"/>
              </a:solidFill>
              <a:cs typeface="Arial" charset="0"/>
            </a:endParaRPr>
          </a:p>
        </p:txBody>
      </p:sp>
    </p:spTree>
    <p:extLst>
      <p:ext uri="{BB962C8B-B14F-4D97-AF65-F5344CB8AC3E}">
        <p14:creationId xmlns:p14="http://schemas.microsoft.com/office/powerpoint/2010/main" val="432310909"/>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p:cNvSpPr>
          <p:nvPr>
            <p:ph type="title" idx="4294967295"/>
          </p:nvPr>
        </p:nvSpPr>
        <p:spPr>
          <a:xfrm>
            <a:off x="1727200" y="1143000"/>
            <a:ext cx="10464800" cy="1295400"/>
          </a:xfrm>
        </p:spPr>
        <p:txBody>
          <a:bodyPr lIns="0" rIns="0" bIns="0"/>
          <a:lstStyle/>
          <a:p>
            <a:pPr eaLnBrk="1" hangingPunct="1"/>
            <a:r>
              <a:rPr lang="en-US" altLang="en-US" sz="2700" b="1" smtClean="0">
                <a:solidFill>
                  <a:srgbClr val="000099"/>
                </a:solidFill>
                <a:cs typeface="Times New Roman" pitchFamily="18" charset="0"/>
              </a:rPr>
              <a:t>Prevention of FGM/C by Nurses, Midwives, and other Health Care Professionals.</a:t>
            </a:r>
            <a:endParaRPr lang="en-US" altLang="en-US" sz="2700" smtClean="0">
              <a:cs typeface="Times New Roman" pitchFamily="18" charset="0"/>
            </a:endParaRPr>
          </a:p>
        </p:txBody>
      </p:sp>
      <p:sp>
        <p:nvSpPr>
          <p:cNvPr id="260099" name="Rectangle 3"/>
          <p:cNvSpPr>
            <a:spLocks noGrp="1"/>
          </p:cNvSpPr>
          <p:nvPr>
            <p:ph idx="4294967295"/>
          </p:nvPr>
        </p:nvSpPr>
        <p:spPr>
          <a:xfrm>
            <a:off x="0" y="2743200"/>
            <a:ext cx="10363200" cy="3733800"/>
          </a:xfrm>
        </p:spPr>
        <p:txBody>
          <a:bodyPr/>
          <a:lstStyle/>
          <a:p>
            <a:pPr eaLnBrk="1" hangingPunct="1">
              <a:buFontTx/>
              <a:buNone/>
            </a:pPr>
            <a:r>
              <a:rPr lang="en-US" altLang="en-US" smtClean="0">
                <a:solidFill>
                  <a:srgbClr val="000000"/>
                </a:solidFill>
                <a:latin typeface="Book Antiqua" pitchFamily="18" charset="0"/>
                <a:cs typeface="Times New Roman" pitchFamily="18" charset="0"/>
              </a:rPr>
              <a:t>“Medicalization” of FGM/C legitimizes a procedure that is harmful to the health and well being of girls and women. Furthermore, it is a violation of the ethical code governing the professional conduct of nurses, midwives and other health care workers.</a:t>
            </a:r>
            <a:endParaRPr lang="en-GB" altLang="en-US" smtClean="0">
              <a:latin typeface="Book Antiqua" pitchFamily="18" charset="0"/>
              <a:cs typeface="Times New Roman" pitchFamily="18" charset="0"/>
            </a:endParaRPr>
          </a:p>
        </p:txBody>
      </p:sp>
    </p:spTree>
    <p:extLst>
      <p:ext uri="{BB962C8B-B14F-4D97-AF65-F5344CB8AC3E}">
        <p14:creationId xmlns:p14="http://schemas.microsoft.com/office/powerpoint/2010/main" val="36124245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p:cNvSpPr>
          <p:nvPr>
            <p:ph type="title" idx="4294967295"/>
          </p:nvPr>
        </p:nvSpPr>
        <p:spPr>
          <a:xfrm>
            <a:off x="304800" y="762000"/>
            <a:ext cx="10058400" cy="1295400"/>
          </a:xfrm>
        </p:spPr>
        <p:txBody>
          <a:bodyPr lIns="0" rIns="0" bIns="0"/>
          <a:lstStyle/>
          <a:p>
            <a:pPr eaLnBrk="1" hangingPunct="1"/>
            <a:r>
              <a:rPr lang="en-GB" altLang="en-US" sz="3100" b="1" smtClean="0">
                <a:solidFill>
                  <a:srgbClr val="000099"/>
                </a:solidFill>
                <a:cs typeface="Times New Roman" pitchFamily="18" charset="0"/>
              </a:rPr>
              <a:t>WHO Statement on the Medicalization of FGM/C (1992,1997).</a:t>
            </a:r>
            <a:endParaRPr lang="en-US" altLang="en-US" sz="3100" smtClean="0">
              <a:cs typeface="Times New Roman" pitchFamily="18" charset="0"/>
            </a:endParaRPr>
          </a:p>
        </p:txBody>
      </p:sp>
      <p:sp>
        <p:nvSpPr>
          <p:cNvPr id="262147" name="Rectangle 3"/>
          <p:cNvSpPr>
            <a:spLocks noGrp="1"/>
          </p:cNvSpPr>
          <p:nvPr>
            <p:ph idx="4294967295"/>
          </p:nvPr>
        </p:nvSpPr>
        <p:spPr>
          <a:xfrm>
            <a:off x="0" y="2039938"/>
            <a:ext cx="10363200" cy="3771900"/>
          </a:xfrm>
        </p:spPr>
        <p:txBody>
          <a:bodyPr/>
          <a:lstStyle/>
          <a:p>
            <a:pPr eaLnBrk="1" hangingPunct="1">
              <a:spcAft>
                <a:spcPts val="1000"/>
              </a:spcAft>
            </a:pPr>
            <a:r>
              <a:rPr lang="en-GB" altLang="en-US" smtClean="0">
                <a:latin typeface="Book Antiqua" pitchFamily="18" charset="0"/>
                <a:cs typeface="Times New Roman" pitchFamily="18" charset="0"/>
              </a:rPr>
              <a:t>WHO has consistently and unequivocally advised that female genital mutilation in any form should not be practised by health professionals in any setting – including hospitals or other health establishments. </a:t>
            </a:r>
          </a:p>
          <a:p>
            <a:pPr eaLnBrk="1" hangingPunct="1">
              <a:spcAft>
                <a:spcPts val="1000"/>
              </a:spcAft>
            </a:pPr>
            <a:r>
              <a:rPr lang="en-GB" altLang="en-US" smtClean="0">
                <a:latin typeface="Book Antiqua" pitchFamily="18" charset="0"/>
                <a:cs typeface="Times New Roman" pitchFamily="18" charset="0"/>
              </a:rPr>
              <a:t>However, the formal policy messages must consistently convey that all forms of female genital mutilation must be stopped.</a:t>
            </a:r>
          </a:p>
        </p:txBody>
      </p:sp>
    </p:spTree>
    <p:extLst>
      <p:ext uri="{BB962C8B-B14F-4D97-AF65-F5344CB8AC3E}">
        <p14:creationId xmlns:p14="http://schemas.microsoft.com/office/powerpoint/2010/main" val="330484539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p:cNvSpPr>
          <p:nvPr>
            <p:ph type="title" idx="4294967295"/>
          </p:nvPr>
        </p:nvSpPr>
        <p:spPr>
          <a:xfrm>
            <a:off x="304800" y="1371600"/>
            <a:ext cx="10566400" cy="1295400"/>
          </a:xfrm>
        </p:spPr>
        <p:txBody>
          <a:bodyPr lIns="0" rIns="0" bIns="0"/>
          <a:lstStyle/>
          <a:p>
            <a:pPr eaLnBrk="1" hangingPunct="1"/>
            <a:r>
              <a:rPr lang="en-US" altLang="en-US" sz="3100" b="1" smtClean="0">
                <a:solidFill>
                  <a:srgbClr val="000099"/>
                </a:solidFill>
                <a:cs typeface="Times New Roman" pitchFamily="18" charset="0"/>
              </a:rPr>
              <a:t>Legal Issues and FGM/C Prevention</a:t>
            </a:r>
            <a:r>
              <a:rPr lang="en-US" altLang="en-US" sz="3900" smtClean="0">
                <a:cs typeface="Times New Roman" pitchFamily="18" charset="0"/>
              </a:rPr>
              <a:t/>
            </a:r>
            <a:br>
              <a:rPr lang="en-US" altLang="en-US" sz="3900" smtClean="0">
                <a:cs typeface="Times New Roman" pitchFamily="18" charset="0"/>
              </a:rPr>
            </a:br>
            <a:endParaRPr lang="en-US" altLang="en-US" sz="3900" smtClean="0"/>
          </a:p>
        </p:txBody>
      </p:sp>
      <p:sp>
        <p:nvSpPr>
          <p:cNvPr id="264195" name="Rectangle 3"/>
          <p:cNvSpPr>
            <a:spLocks noGrp="1"/>
          </p:cNvSpPr>
          <p:nvPr>
            <p:ph idx="4294967295"/>
          </p:nvPr>
        </p:nvSpPr>
        <p:spPr>
          <a:xfrm>
            <a:off x="0" y="2511425"/>
            <a:ext cx="10363200" cy="3379788"/>
          </a:xfrm>
        </p:spPr>
        <p:txBody>
          <a:bodyPr/>
          <a:lstStyle/>
          <a:p>
            <a:pPr eaLnBrk="1" hangingPunct="1"/>
            <a:r>
              <a:rPr lang="en-US" altLang="en-US" smtClean="0">
                <a:cs typeface="Times New Roman" pitchFamily="18" charset="0"/>
              </a:rPr>
              <a:t>The law and FGM/C in Kenya</a:t>
            </a:r>
            <a:endParaRPr lang="en-US" altLang="en-US" smtClean="0"/>
          </a:p>
        </p:txBody>
      </p:sp>
    </p:spTree>
    <p:extLst>
      <p:ext uri="{BB962C8B-B14F-4D97-AF65-F5344CB8AC3E}">
        <p14:creationId xmlns:p14="http://schemas.microsoft.com/office/powerpoint/2010/main" val="35171437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p:cNvSpPr>
          <p:nvPr>
            <p:ph type="title" idx="4294967295"/>
          </p:nvPr>
        </p:nvSpPr>
        <p:spPr>
          <a:xfrm>
            <a:off x="0" y="331788"/>
            <a:ext cx="10363200" cy="762000"/>
          </a:xfrm>
        </p:spPr>
        <p:txBody>
          <a:bodyPr lIns="0" rIns="0" bIns="0"/>
          <a:lstStyle/>
          <a:p>
            <a:pPr eaLnBrk="1" hangingPunct="1"/>
            <a:r>
              <a:rPr lang="en-GB" altLang="en-US" sz="3500" b="1" smtClean="0">
                <a:solidFill>
                  <a:srgbClr val="000099"/>
                </a:solidFill>
                <a:cs typeface="Times New Roman" pitchFamily="18" charset="0"/>
              </a:rPr>
              <a:t>The Children’s Act 2001</a:t>
            </a:r>
            <a:endParaRPr lang="en-US" altLang="en-US" sz="3500" b="1" smtClean="0">
              <a:solidFill>
                <a:srgbClr val="000099"/>
              </a:solidFill>
              <a:cs typeface="Times New Roman" pitchFamily="18" charset="0"/>
            </a:endParaRPr>
          </a:p>
        </p:txBody>
      </p:sp>
      <p:sp>
        <p:nvSpPr>
          <p:cNvPr id="266243" name="Rectangle 3"/>
          <p:cNvSpPr>
            <a:spLocks noGrp="1"/>
          </p:cNvSpPr>
          <p:nvPr>
            <p:ph idx="4294967295"/>
          </p:nvPr>
        </p:nvSpPr>
        <p:spPr>
          <a:xfrm>
            <a:off x="0" y="1828800"/>
            <a:ext cx="11176000" cy="4495800"/>
          </a:xfrm>
        </p:spPr>
        <p:txBody>
          <a:bodyPr/>
          <a:lstStyle/>
          <a:p>
            <a:pPr eaLnBrk="1" hangingPunct="1">
              <a:lnSpc>
                <a:spcPct val="90000"/>
              </a:lnSpc>
              <a:spcBef>
                <a:spcPct val="0"/>
              </a:spcBef>
              <a:spcAft>
                <a:spcPts val="1200"/>
              </a:spcAft>
            </a:pPr>
            <a:r>
              <a:rPr lang="en-GB" altLang="en-US" smtClean="0">
                <a:latin typeface="Book Antiqua" pitchFamily="18" charset="0"/>
                <a:cs typeface="Times New Roman" pitchFamily="18" charset="0"/>
              </a:rPr>
              <a:t>Section 13. “</a:t>
            </a:r>
            <a:r>
              <a:rPr lang="en-GB" altLang="en-US" i="1" smtClean="0">
                <a:latin typeface="Book Antiqua" pitchFamily="18" charset="0"/>
                <a:cs typeface="Times New Roman" pitchFamily="18" charset="0"/>
              </a:rPr>
              <a:t>No person shall subject a child to cultural rites, customs or traditional practices that are likely to negatively affect the child’s life, health, social welfare, dignity or physical or psychological development</a:t>
            </a:r>
            <a:r>
              <a:rPr lang="en-GB" altLang="en-US" smtClean="0">
                <a:latin typeface="Book Antiqua" pitchFamily="18" charset="0"/>
                <a:cs typeface="Times New Roman" pitchFamily="18" charset="0"/>
              </a:rPr>
              <a:t>”  </a:t>
            </a:r>
          </a:p>
          <a:p>
            <a:pPr eaLnBrk="1" hangingPunct="1">
              <a:lnSpc>
                <a:spcPct val="90000"/>
              </a:lnSpc>
              <a:spcBef>
                <a:spcPct val="0"/>
              </a:spcBef>
              <a:spcAft>
                <a:spcPts val="1000"/>
              </a:spcAft>
            </a:pPr>
            <a:r>
              <a:rPr lang="en-GB" altLang="en-US" smtClean="0">
                <a:latin typeface="Book Antiqua" pitchFamily="18" charset="0"/>
                <a:cs typeface="Times New Roman" pitchFamily="18" charset="0"/>
              </a:rPr>
              <a:t>Section18. “</a:t>
            </a:r>
            <a:r>
              <a:rPr lang="en-GB" altLang="en-US" i="1" smtClean="0">
                <a:latin typeface="Book Antiqua" pitchFamily="18" charset="0"/>
                <a:cs typeface="Times New Roman" pitchFamily="18" charset="0"/>
              </a:rPr>
              <a:t>Notwithstanding penalties contained in any other law, where any person wilfully or as a consequence of culpable negligence infringes any of the rights of a child as specified in sections 4 to 17 such person shall be liable upon summary conviction o a term of imprisonment not exceeding twelve months, or to a fine not exceeding fifty thousand shillings or to both such imprisonment and fine”</a:t>
            </a:r>
            <a:endParaRPr lang="en-GB" altLang="en-US" smtClean="0">
              <a:latin typeface="Book Antiqua" pitchFamily="18" charset="0"/>
              <a:cs typeface="Times New Roman" pitchFamily="18" charset="0"/>
            </a:endParaRPr>
          </a:p>
        </p:txBody>
      </p:sp>
    </p:spTree>
    <p:extLst>
      <p:ext uri="{BB962C8B-B14F-4D97-AF65-F5344CB8AC3E}">
        <p14:creationId xmlns:p14="http://schemas.microsoft.com/office/powerpoint/2010/main" val="2770057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Gender transformation</a:t>
            </a:r>
          </a:p>
        </p:txBody>
      </p:sp>
      <p:sp>
        <p:nvSpPr>
          <p:cNvPr id="28675" name="Content Placeholder 2"/>
          <p:cNvSpPr>
            <a:spLocks noGrp="1"/>
          </p:cNvSpPr>
          <p:nvPr>
            <p:ph sz="quarter" idx="1"/>
          </p:nvPr>
        </p:nvSpPr>
        <p:spPr/>
        <p:txBody>
          <a:bodyPr/>
          <a:lstStyle/>
          <a:p>
            <a:r>
              <a:rPr lang="en-US" altLang="en-US" smtClean="0"/>
              <a:t>It describes a situation where women and men change their way of thinking from patriarchal  towards a gender equality perspective.</a:t>
            </a:r>
          </a:p>
        </p:txBody>
      </p:sp>
    </p:spTree>
    <p:extLst>
      <p:ext uri="{BB962C8B-B14F-4D97-AF65-F5344CB8AC3E}">
        <p14:creationId xmlns:p14="http://schemas.microsoft.com/office/powerpoint/2010/main" val="350580507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p:cNvSpPr>
          <p:nvPr>
            <p:ph type="title" idx="4294967295"/>
          </p:nvPr>
        </p:nvSpPr>
        <p:spPr>
          <a:xfrm>
            <a:off x="1422400" y="609600"/>
            <a:ext cx="10769600" cy="1143000"/>
          </a:xfrm>
        </p:spPr>
        <p:txBody>
          <a:bodyPr lIns="0" rIns="0" bIns="0"/>
          <a:lstStyle/>
          <a:p>
            <a:pPr eaLnBrk="1" hangingPunct="1"/>
            <a:r>
              <a:rPr lang="en-US" altLang="en-US" sz="3500" b="1" smtClean="0">
                <a:solidFill>
                  <a:srgbClr val="000099"/>
                </a:solidFill>
              </a:rPr>
              <a:t>UK Female Circumcision Act (1985)</a:t>
            </a:r>
          </a:p>
        </p:txBody>
      </p:sp>
      <p:sp>
        <p:nvSpPr>
          <p:cNvPr id="268291" name="Rectangle 3"/>
          <p:cNvSpPr>
            <a:spLocks noGrp="1"/>
          </p:cNvSpPr>
          <p:nvPr>
            <p:ph idx="4294967295"/>
          </p:nvPr>
        </p:nvSpPr>
        <p:spPr>
          <a:xfrm>
            <a:off x="0" y="1835151"/>
            <a:ext cx="10972800" cy="3819525"/>
          </a:xfrm>
        </p:spPr>
        <p:txBody>
          <a:bodyPr/>
          <a:lstStyle/>
          <a:p>
            <a:pPr marL="0" indent="0" eaLnBrk="1" hangingPunct="1">
              <a:spcBef>
                <a:spcPct val="0"/>
              </a:spcBef>
              <a:spcAft>
                <a:spcPts val="1200"/>
              </a:spcAft>
              <a:buFontTx/>
              <a:buNone/>
            </a:pPr>
            <a:r>
              <a:rPr lang="en-GB" altLang="en-US" i="1" smtClean="0">
                <a:latin typeface="Book Antiqua" pitchFamily="18" charset="0"/>
              </a:rPr>
              <a:t>‘To excise, infibulate or otherwise mutilate the whole or any part of the labia majora or clitoris of another person’</a:t>
            </a:r>
            <a:endParaRPr lang="en-US" altLang="en-US" smtClean="0">
              <a:latin typeface="Book Antiqua" pitchFamily="18" charset="0"/>
            </a:endParaRPr>
          </a:p>
          <a:p>
            <a:pPr marL="0" indent="0" eaLnBrk="1" hangingPunct="1">
              <a:buFontTx/>
              <a:buNone/>
            </a:pPr>
            <a:r>
              <a:rPr lang="en-GB" altLang="en-US" i="1" smtClean="0">
                <a:latin typeface="Book Antiqua" pitchFamily="18" charset="0"/>
              </a:rPr>
              <a:t>‘To aid abet, counsel or procure the performance by another person of any of these acts on that other person’s own body’</a:t>
            </a:r>
            <a:endParaRPr lang="en-US" altLang="en-US" smtClean="0">
              <a:latin typeface="Book Antiqua" pitchFamily="18" charset="0"/>
            </a:endParaRPr>
          </a:p>
        </p:txBody>
      </p:sp>
    </p:spTree>
    <p:extLst>
      <p:ext uri="{BB962C8B-B14F-4D97-AF65-F5344CB8AC3E}">
        <p14:creationId xmlns:p14="http://schemas.microsoft.com/office/powerpoint/2010/main" val="2073117198"/>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p:cNvSpPr>
          <p:nvPr>
            <p:ph type="title" idx="4294967295"/>
          </p:nvPr>
        </p:nvSpPr>
        <p:spPr>
          <a:xfrm>
            <a:off x="609600" y="0"/>
            <a:ext cx="9753600" cy="685800"/>
          </a:xfrm>
        </p:spPr>
        <p:txBody>
          <a:bodyPr lIns="0" rIns="0" bIns="0"/>
          <a:lstStyle/>
          <a:p>
            <a:pPr eaLnBrk="1" hangingPunct="1"/>
            <a:r>
              <a:rPr lang="en-US" altLang="en-US" sz="3500" b="1" smtClean="0">
                <a:solidFill>
                  <a:srgbClr val="000099"/>
                </a:solidFill>
              </a:rPr>
              <a:t>Human Rights and FGM/C</a:t>
            </a:r>
          </a:p>
        </p:txBody>
      </p:sp>
      <p:sp>
        <p:nvSpPr>
          <p:cNvPr id="270339" name="Rectangle 3"/>
          <p:cNvSpPr>
            <a:spLocks noGrp="1"/>
          </p:cNvSpPr>
          <p:nvPr>
            <p:ph idx="4294967295"/>
          </p:nvPr>
        </p:nvSpPr>
        <p:spPr>
          <a:xfrm>
            <a:off x="0" y="914400"/>
            <a:ext cx="11582400" cy="5638800"/>
          </a:xfrm>
        </p:spPr>
        <p:txBody>
          <a:bodyPr/>
          <a:lstStyle/>
          <a:p>
            <a:pPr eaLnBrk="1" hangingPunct="1">
              <a:spcBef>
                <a:spcPct val="0"/>
              </a:spcBef>
              <a:spcAft>
                <a:spcPts val="1200"/>
              </a:spcAft>
              <a:buFontTx/>
              <a:buNone/>
            </a:pPr>
            <a:r>
              <a:rPr lang="en-US" altLang="en-US" b="1" smtClean="0">
                <a:solidFill>
                  <a:srgbClr val="000000"/>
                </a:solidFill>
                <a:latin typeface="Book Antiqua" pitchFamily="18" charset="0"/>
                <a:cs typeface="Times New Roman" pitchFamily="18" charset="0"/>
              </a:rPr>
              <a:t>The Right to Be Free of Cruel and Degrading Practices</a:t>
            </a:r>
            <a:endParaRPr lang="en-GB" altLang="en-US" smtClean="0">
              <a:latin typeface="Book Antiqua" pitchFamily="18" charset="0"/>
              <a:cs typeface="Times New Roman" pitchFamily="18" charset="0"/>
            </a:endParaRPr>
          </a:p>
          <a:p>
            <a:pPr eaLnBrk="1" hangingPunct="1">
              <a:spcBef>
                <a:spcPct val="0"/>
              </a:spcBef>
              <a:spcAft>
                <a:spcPts val="1800"/>
              </a:spcAft>
              <a:buFontTx/>
              <a:buNone/>
            </a:pPr>
            <a:r>
              <a:rPr lang="en-US" altLang="en-US" smtClean="0">
                <a:solidFill>
                  <a:srgbClr val="000000"/>
                </a:solidFill>
                <a:latin typeface="Book Antiqua" pitchFamily="18" charset="0"/>
                <a:cs typeface="Times New Roman" pitchFamily="18" charset="0"/>
              </a:rPr>
              <a:t>Female genital mutilation constitutes cruel and degrading treatment of girls and women. Many United Nations documents require states to protect the rights of women and girls to ensure freedom from such treatment.</a:t>
            </a:r>
            <a:endParaRPr lang="en-GB" altLang="en-US" smtClean="0">
              <a:latin typeface="Book Antiqua" pitchFamily="18" charset="0"/>
              <a:cs typeface="Times New Roman" pitchFamily="18" charset="0"/>
            </a:endParaRPr>
          </a:p>
          <a:p>
            <a:pPr eaLnBrk="1" hangingPunct="1">
              <a:spcBef>
                <a:spcPct val="0"/>
              </a:spcBef>
              <a:spcAft>
                <a:spcPts val="1800"/>
              </a:spcAft>
              <a:buFontTx/>
              <a:buNone/>
            </a:pPr>
            <a:r>
              <a:rPr lang="en-US" altLang="en-US" smtClean="0">
                <a:solidFill>
                  <a:srgbClr val="000000"/>
                </a:solidFill>
                <a:latin typeface="Book Antiqua" pitchFamily="18" charset="0"/>
                <a:cs typeface="Times New Roman" pitchFamily="18" charset="0"/>
              </a:rPr>
              <a:t>Article 5 of the Universal Declaration of Human Rights, states that “ no one shall be subjected to torture or to cruel, inhuman or degrading treatment or punishment”. In addition, Article 22 states that “everyone, as a member of society, has the right to . . . social and cultural rights indispensable for his dignity and the free development of his personality”.</a:t>
            </a:r>
            <a:endParaRPr lang="en-GB" altLang="en-US" smtClean="0">
              <a:latin typeface="Book Antiqua" pitchFamily="18" charset="0"/>
              <a:cs typeface="Times New Roman" pitchFamily="18" charset="0"/>
            </a:endParaRPr>
          </a:p>
        </p:txBody>
      </p:sp>
    </p:spTree>
    <p:extLst>
      <p:ext uri="{BB962C8B-B14F-4D97-AF65-F5344CB8AC3E}">
        <p14:creationId xmlns:p14="http://schemas.microsoft.com/office/powerpoint/2010/main" val="50801046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p:cNvSpPr>
          <p:nvPr>
            <p:ph type="title" idx="4294967295"/>
          </p:nvPr>
        </p:nvSpPr>
        <p:spPr>
          <a:xfrm>
            <a:off x="406400" y="304800"/>
            <a:ext cx="10160000" cy="457200"/>
          </a:xfrm>
        </p:spPr>
        <p:txBody>
          <a:bodyPr lIns="0" rIns="0" bIns="0"/>
          <a:lstStyle/>
          <a:p>
            <a:pPr eaLnBrk="1" hangingPunct="1"/>
            <a:r>
              <a:rPr lang="en-US" altLang="en-US" sz="3100" b="1" smtClean="0">
                <a:solidFill>
                  <a:srgbClr val="000099"/>
                </a:solidFill>
              </a:rPr>
              <a:t>Human Rights and FGM/C  - Cont…</a:t>
            </a:r>
          </a:p>
        </p:txBody>
      </p:sp>
      <p:sp>
        <p:nvSpPr>
          <p:cNvPr id="272387" name="Rectangle 3"/>
          <p:cNvSpPr>
            <a:spLocks noGrp="1"/>
          </p:cNvSpPr>
          <p:nvPr>
            <p:ph idx="4294967295"/>
          </p:nvPr>
        </p:nvSpPr>
        <p:spPr>
          <a:xfrm>
            <a:off x="0" y="762000"/>
            <a:ext cx="11582400" cy="5867400"/>
          </a:xfrm>
        </p:spPr>
        <p:txBody>
          <a:bodyPr/>
          <a:lstStyle/>
          <a:p>
            <a:pPr marL="55563" indent="0" eaLnBrk="1" hangingPunct="1">
              <a:spcBef>
                <a:spcPct val="0"/>
              </a:spcBef>
              <a:spcAft>
                <a:spcPts val="1200"/>
              </a:spcAft>
              <a:buFontTx/>
              <a:buNone/>
            </a:pPr>
            <a:r>
              <a:rPr lang="en-US" altLang="en-US" sz="2700" b="1" smtClean="0">
                <a:solidFill>
                  <a:srgbClr val="000000"/>
                </a:solidFill>
                <a:latin typeface="Book Antiqua" pitchFamily="18" charset="0"/>
                <a:cs typeface="Times New Roman" pitchFamily="18" charset="0"/>
              </a:rPr>
              <a:t>The Right to Be Free of Cruel and Degrading Practices</a:t>
            </a:r>
            <a:endParaRPr lang="en-GB" altLang="en-US" sz="2700" smtClean="0">
              <a:latin typeface="Book Antiqua" pitchFamily="18" charset="0"/>
              <a:cs typeface="Times New Roman" pitchFamily="18" charset="0"/>
            </a:endParaRPr>
          </a:p>
          <a:p>
            <a:pPr marL="55563" indent="0" eaLnBrk="1" hangingPunct="1">
              <a:spcBef>
                <a:spcPct val="0"/>
              </a:spcBef>
              <a:spcAft>
                <a:spcPts val="600"/>
              </a:spcAft>
              <a:buFontTx/>
              <a:buNone/>
            </a:pPr>
            <a:r>
              <a:rPr lang="en-US" altLang="en-US" sz="2700" smtClean="0">
                <a:solidFill>
                  <a:srgbClr val="000000"/>
                </a:solidFill>
                <a:latin typeface="Book Antiqua" pitchFamily="18" charset="0"/>
                <a:cs typeface="Times New Roman" pitchFamily="18" charset="0"/>
              </a:rPr>
              <a:t>Article 1 of the Convention against Torture and Other Cruel, Inhuman or Degrading Treatment or Punishment (1989) can be interpreted as offering protection to women from genital mutilation. It states:</a:t>
            </a:r>
          </a:p>
          <a:p>
            <a:pPr marL="55563" indent="0" eaLnBrk="1" hangingPunct="1">
              <a:spcBef>
                <a:spcPct val="0"/>
              </a:spcBef>
              <a:spcAft>
                <a:spcPts val="600"/>
              </a:spcAft>
              <a:buFontTx/>
              <a:buNone/>
            </a:pPr>
            <a:r>
              <a:rPr lang="en-US" altLang="en-US" sz="2700" smtClean="0">
                <a:solidFill>
                  <a:srgbClr val="000000"/>
                </a:solidFill>
                <a:latin typeface="Book Antiqua" pitchFamily="18" charset="0"/>
                <a:cs typeface="Times New Roman" pitchFamily="18" charset="0"/>
              </a:rPr>
              <a:t> “</a:t>
            </a:r>
            <a:r>
              <a:rPr lang="en-US" altLang="en-US" sz="2700" i="1" smtClean="0">
                <a:solidFill>
                  <a:srgbClr val="000000"/>
                </a:solidFill>
                <a:latin typeface="Book Antiqua" pitchFamily="18" charset="0"/>
                <a:cs typeface="Times New Roman" pitchFamily="18" charset="0"/>
              </a:rPr>
              <a:t>For the purposes of this Convention, torture means any act which causes severe pain or suffering, whether physical or mental, is intentionally inflicted on a person… for any reason based on discrimination of any kind, when such pain or suffering is inflicted by or at the instigation of or with the consent or acquiescence of a public official or other person acting in an official capacity…”. </a:t>
            </a:r>
            <a:endParaRPr lang="en-GB" altLang="en-US" sz="2700" smtClean="0">
              <a:latin typeface="Book Antiqua" pitchFamily="18" charset="0"/>
              <a:cs typeface="Times New Roman" pitchFamily="18" charset="0"/>
            </a:endParaRPr>
          </a:p>
        </p:txBody>
      </p:sp>
    </p:spTree>
    <p:extLst>
      <p:ext uri="{BB962C8B-B14F-4D97-AF65-F5344CB8AC3E}">
        <p14:creationId xmlns:p14="http://schemas.microsoft.com/office/powerpoint/2010/main" val="3579443583"/>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p:cNvSpPr>
          <p:nvPr>
            <p:ph type="title" idx="4294967295"/>
          </p:nvPr>
        </p:nvSpPr>
        <p:spPr>
          <a:xfrm>
            <a:off x="0" y="533400"/>
            <a:ext cx="10566400" cy="533400"/>
          </a:xfrm>
        </p:spPr>
        <p:txBody>
          <a:bodyPr lIns="0" rIns="0" bIns="0"/>
          <a:lstStyle/>
          <a:p>
            <a:pPr eaLnBrk="1" hangingPunct="1"/>
            <a:r>
              <a:rPr lang="en-US" altLang="en-US" sz="3100" b="1" smtClean="0">
                <a:solidFill>
                  <a:srgbClr val="000099"/>
                </a:solidFill>
              </a:rPr>
              <a:t>Human Rights and FGM/C  - Cont…</a:t>
            </a:r>
            <a:endParaRPr lang="en-US" altLang="en-US" sz="2300" b="1" smtClean="0">
              <a:solidFill>
                <a:srgbClr val="000099"/>
              </a:solidFill>
            </a:endParaRPr>
          </a:p>
        </p:txBody>
      </p:sp>
      <p:sp>
        <p:nvSpPr>
          <p:cNvPr id="274435" name="Rectangle 3"/>
          <p:cNvSpPr>
            <a:spLocks noGrp="1"/>
          </p:cNvSpPr>
          <p:nvPr>
            <p:ph idx="4294967295"/>
          </p:nvPr>
        </p:nvSpPr>
        <p:spPr>
          <a:xfrm>
            <a:off x="0" y="1143000"/>
            <a:ext cx="11582400" cy="5562600"/>
          </a:xfrm>
        </p:spPr>
        <p:txBody>
          <a:bodyPr/>
          <a:lstStyle/>
          <a:p>
            <a:pPr eaLnBrk="1" hangingPunct="1">
              <a:spcBef>
                <a:spcPct val="0"/>
              </a:spcBef>
              <a:spcAft>
                <a:spcPts val="1200"/>
              </a:spcAft>
              <a:buFontTx/>
              <a:buNone/>
            </a:pPr>
            <a:r>
              <a:rPr lang="en-US" altLang="en-US" sz="2300" b="1" smtClean="0">
                <a:solidFill>
                  <a:srgbClr val="000000"/>
                </a:solidFill>
                <a:latin typeface="Book Antiqua" pitchFamily="18" charset="0"/>
                <a:cs typeface="Times New Roman" pitchFamily="18" charset="0"/>
              </a:rPr>
              <a:t>The Right to Be Free of Cruel and Degrading Practices</a:t>
            </a:r>
            <a:endParaRPr lang="en-GB" altLang="en-US" sz="2300" smtClean="0">
              <a:latin typeface="Book Antiqua" pitchFamily="18" charset="0"/>
              <a:cs typeface="Times New Roman" pitchFamily="18" charset="0"/>
            </a:endParaRPr>
          </a:p>
          <a:p>
            <a:pPr eaLnBrk="1" hangingPunct="1">
              <a:spcBef>
                <a:spcPct val="0"/>
              </a:spcBef>
              <a:spcAft>
                <a:spcPts val="1800"/>
              </a:spcAft>
              <a:buFontTx/>
              <a:buNone/>
            </a:pPr>
            <a:r>
              <a:rPr lang="en-US" altLang="en-US" sz="2300" smtClean="0">
                <a:solidFill>
                  <a:srgbClr val="000000"/>
                </a:solidFill>
                <a:latin typeface="Book Antiqua" pitchFamily="18" charset="0"/>
                <a:cs typeface="Times New Roman" pitchFamily="18" charset="0"/>
              </a:rPr>
              <a:t>Article 37 (a) of the Convention on the Rights of the Child (1989) requires State Parties to ensure that no child is subjected to torture or other cruel, inhuman or degrading treatment or punishment. The rights of women and girls to protection from female genital mutilation are also implicit in the African Charter. </a:t>
            </a:r>
          </a:p>
          <a:p>
            <a:pPr eaLnBrk="1" hangingPunct="1">
              <a:spcBef>
                <a:spcPct val="0"/>
              </a:spcBef>
              <a:spcAft>
                <a:spcPts val="1800"/>
              </a:spcAft>
              <a:buFontTx/>
              <a:buNone/>
            </a:pPr>
            <a:r>
              <a:rPr lang="en-US" altLang="en-US" sz="2300" smtClean="0">
                <a:solidFill>
                  <a:srgbClr val="000000"/>
                </a:solidFill>
                <a:latin typeface="Book Antiqua" pitchFamily="18" charset="0"/>
                <a:cs typeface="Times New Roman" pitchFamily="18" charset="0"/>
              </a:rPr>
              <a:t>Article 5 declares that “every individual shall have the right to the respect of the dignity inherent in a human being and to the recognition of his legal status. All forms of exploitation and degradation of man, particularly . . . torture, cruel, inhuman or degrading punishment and treatment shall be prohibited. The African Charter urges States Parties to eliminate harmful social and cultural practices affecting the welfare, dignity, normal growth and development of the child (article 21.1b).</a:t>
            </a:r>
            <a:endParaRPr lang="en-GB" altLang="en-US" sz="2300" smtClean="0">
              <a:latin typeface="Book Antiqua" pitchFamily="18" charset="0"/>
              <a:cs typeface="Times New Roman" pitchFamily="18" charset="0"/>
            </a:endParaRPr>
          </a:p>
        </p:txBody>
      </p:sp>
    </p:spTree>
    <p:extLst>
      <p:ext uri="{BB962C8B-B14F-4D97-AF65-F5344CB8AC3E}">
        <p14:creationId xmlns:p14="http://schemas.microsoft.com/office/powerpoint/2010/main" val="1990027832"/>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p:cNvSpPr>
          <p:nvPr>
            <p:ph type="title" idx="4294967295"/>
          </p:nvPr>
        </p:nvSpPr>
        <p:spPr>
          <a:xfrm>
            <a:off x="0" y="152400"/>
            <a:ext cx="10058400" cy="609600"/>
          </a:xfrm>
        </p:spPr>
        <p:txBody>
          <a:bodyPr lIns="0" rIns="0" bIns="0"/>
          <a:lstStyle/>
          <a:p>
            <a:pPr eaLnBrk="1" hangingPunct="1"/>
            <a:r>
              <a:rPr lang="en-US" altLang="en-US" smtClean="0"/>
              <a:t> </a:t>
            </a:r>
            <a:r>
              <a:rPr lang="en-US" altLang="en-US" sz="2700" b="1" smtClean="0">
                <a:solidFill>
                  <a:srgbClr val="000099"/>
                </a:solidFill>
                <a:cs typeface="Times New Roman" pitchFamily="18" charset="0"/>
              </a:rPr>
              <a:t>The Right to Sexual and Corporal Integrity</a:t>
            </a:r>
            <a:r>
              <a:rPr lang="en-US" altLang="en-US" sz="2700" b="1" smtClean="0">
                <a:solidFill>
                  <a:srgbClr val="000099"/>
                </a:solidFill>
              </a:rPr>
              <a:t> </a:t>
            </a:r>
            <a:endParaRPr lang="en-US" altLang="en-US" sz="3500" b="1" smtClean="0">
              <a:solidFill>
                <a:srgbClr val="000099"/>
              </a:solidFill>
            </a:endParaRPr>
          </a:p>
        </p:txBody>
      </p:sp>
      <p:sp>
        <p:nvSpPr>
          <p:cNvPr id="276483" name="Rectangle 3"/>
          <p:cNvSpPr>
            <a:spLocks noGrp="1"/>
          </p:cNvSpPr>
          <p:nvPr>
            <p:ph idx="4294967295"/>
          </p:nvPr>
        </p:nvSpPr>
        <p:spPr>
          <a:xfrm>
            <a:off x="0" y="838200"/>
            <a:ext cx="11785600" cy="5791200"/>
          </a:xfrm>
        </p:spPr>
        <p:txBody>
          <a:bodyPr/>
          <a:lstStyle/>
          <a:p>
            <a:pPr marL="0" indent="0" eaLnBrk="1" hangingPunct="1">
              <a:lnSpc>
                <a:spcPct val="90000"/>
              </a:lnSpc>
              <a:spcBef>
                <a:spcPct val="0"/>
              </a:spcBef>
              <a:spcAft>
                <a:spcPts val="1800"/>
              </a:spcAft>
              <a:buFontTx/>
              <a:buNone/>
            </a:pPr>
            <a:r>
              <a:rPr lang="en-US" altLang="en-US" sz="2400" smtClean="0">
                <a:solidFill>
                  <a:srgbClr val="000000"/>
                </a:solidFill>
                <a:latin typeface="Book Antiqua" pitchFamily="18" charset="0"/>
                <a:cs typeface="Times New Roman" pitchFamily="18" charset="0"/>
              </a:rPr>
              <a:t>Female genital  mutilation violates the rights of women and girls to sexual and corporal integrity. Article 3 of the Universal Declaration of Human Rights states that “</a:t>
            </a:r>
            <a:r>
              <a:rPr lang="en-US" altLang="en-US" sz="2400" i="1" smtClean="0">
                <a:solidFill>
                  <a:srgbClr val="000000"/>
                </a:solidFill>
                <a:latin typeface="Book Antiqua" pitchFamily="18" charset="0"/>
                <a:cs typeface="Times New Roman" pitchFamily="18" charset="0"/>
              </a:rPr>
              <a:t>everyone has the right to life, liberty and security of person</a:t>
            </a:r>
            <a:r>
              <a:rPr lang="en-US" altLang="en-US" sz="2400" smtClean="0">
                <a:solidFill>
                  <a:srgbClr val="000000"/>
                </a:solidFill>
                <a:latin typeface="Book Antiqua" pitchFamily="18" charset="0"/>
                <a:cs typeface="Times New Roman" pitchFamily="18" charset="0"/>
              </a:rPr>
              <a:t>.” Women (1979) also protects the right of women and girls to sexual and corporal integrity. </a:t>
            </a:r>
          </a:p>
          <a:p>
            <a:pPr marL="0" indent="0" eaLnBrk="1" hangingPunct="1">
              <a:lnSpc>
                <a:spcPct val="90000"/>
              </a:lnSpc>
              <a:spcBef>
                <a:spcPct val="0"/>
              </a:spcBef>
              <a:spcAft>
                <a:spcPts val="1800"/>
              </a:spcAft>
              <a:buFontTx/>
              <a:buNone/>
            </a:pPr>
            <a:r>
              <a:rPr lang="en-US" altLang="en-US" sz="2400" smtClean="0">
                <a:solidFill>
                  <a:srgbClr val="000000"/>
                </a:solidFill>
                <a:latin typeface="Book Antiqua" pitchFamily="18" charset="0"/>
                <a:cs typeface="Times New Roman" pitchFamily="18" charset="0"/>
              </a:rPr>
              <a:t>For the purpose of the Convention the term discrimination against women </a:t>
            </a:r>
            <a:r>
              <a:rPr lang="en-US" altLang="en-US" sz="2400" i="1" smtClean="0">
                <a:solidFill>
                  <a:srgbClr val="000000"/>
                </a:solidFill>
                <a:latin typeface="Book Antiqua" pitchFamily="18" charset="0"/>
                <a:cs typeface="Times New Roman" pitchFamily="18" charset="0"/>
              </a:rPr>
              <a:t>shall mean any distinction, exclusion, or restriction made on the basis of sex which has the effect or purpose of impairing or nullifying the recognition, enjoyment or exercise by women irrespective of their marital status, on a basis of equality of men and women, of human rights and fundamental freedoms in the political, economic, social, cultural, civil or any other field </a:t>
            </a:r>
            <a:r>
              <a:rPr lang="en-US" altLang="en-US" sz="2400" smtClean="0">
                <a:solidFill>
                  <a:srgbClr val="000000"/>
                </a:solidFill>
                <a:latin typeface="Book Antiqua" pitchFamily="18" charset="0"/>
                <a:cs typeface="Times New Roman" pitchFamily="18" charset="0"/>
              </a:rPr>
              <a:t>(Article 1).21</a:t>
            </a:r>
            <a:endParaRPr lang="en-GB" altLang="en-US" sz="2400" smtClean="0">
              <a:latin typeface="Book Antiqua" pitchFamily="18" charset="0"/>
              <a:cs typeface="Times New Roman" pitchFamily="18" charset="0"/>
            </a:endParaRPr>
          </a:p>
          <a:p>
            <a:pPr marL="0" indent="0" eaLnBrk="1" hangingPunct="1">
              <a:lnSpc>
                <a:spcPct val="90000"/>
              </a:lnSpc>
              <a:spcBef>
                <a:spcPct val="0"/>
              </a:spcBef>
              <a:spcAft>
                <a:spcPts val="1800"/>
              </a:spcAft>
              <a:buFontTx/>
              <a:buNone/>
            </a:pPr>
            <a:r>
              <a:rPr lang="en-US" altLang="en-US" sz="2400" smtClean="0">
                <a:solidFill>
                  <a:srgbClr val="000000"/>
                </a:solidFill>
                <a:latin typeface="Book Antiqua" pitchFamily="18" charset="0"/>
                <a:cs typeface="Times New Roman" pitchFamily="18" charset="0"/>
              </a:rPr>
              <a:t>The African Charter may also be interpreted as obliging states to protect the rights of women and girls to sexual and corporal integrity.</a:t>
            </a:r>
            <a:endParaRPr lang="en-GB" altLang="en-US" sz="2400" smtClean="0">
              <a:latin typeface="Book Antiqua" pitchFamily="18" charset="0"/>
              <a:cs typeface="Times New Roman" pitchFamily="18" charset="0"/>
            </a:endParaRPr>
          </a:p>
        </p:txBody>
      </p:sp>
      <p:sp>
        <p:nvSpPr>
          <p:cNvPr id="276484" name="Rectangle 4"/>
          <p:cNvSpPr>
            <a:spLocks noChangeArrowheads="1"/>
          </p:cNvSpPr>
          <p:nvPr/>
        </p:nvSpPr>
        <p:spPr bwMode="auto">
          <a:xfrm>
            <a:off x="812800" y="381000"/>
            <a:ext cx="10464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spcBef>
                <a:spcPct val="50000"/>
              </a:spcBef>
              <a:buFontTx/>
              <a:buChar char="•"/>
            </a:pPr>
            <a:endParaRPr lang="en-US" altLang="en-US" sz="2800">
              <a:latin typeface="Times New Roman" pitchFamily="18" charset="0"/>
            </a:endParaRPr>
          </a:p>
        </p:txBody>
      </p:sp>
    </p:spTree>
    <p:extLst>
      <p:ext uri="{BB962C8B-B14F-4D97-AF65-F5344CB8AC3E}">
        <p14:creationId xmlns:p14="http://schemas.microsoft.com/office/powerpoint/2010/main" val="3635217874"/>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p:cNvSpPr>
          <p:nvPr>
            <p:ph type="title" idx="4294967295"/>
          </p:nvPr>
        </p:nvSpPr>
        <p:spPr>
          <a:xfrm>
            <a:off x="0" y="533400"/>
            <a:ext cx="10363200" cy="381000"/>
          </a:xfrm>
        </p:spPr>
        <p:txBody>
          <a:bodyPr lIns="0" rIns="0" bIns="0"/>
          <a:lstStyle/>
          <a:p>
            <a:pPr eaLnBrk="1" hangingPunct="1"/>
            <a:r>
              <a:rPr lang="en-US" altLang="en-US" sz="3500" b="1" smtClean="0">
                <a:solidFill>
                  <a:srgbClr val="000099"/>
                </a:solidFill>
                <a:cs typeface="Times New Roman" pitchFamily="18" charset="0"/>
              </a:rPr>
              <a:t>The Right to Reproduction</a:t>
            </a:r>
          </a:p>
        </p:txBody>
      </p:sp>
      <p:sp>
        <p:nvSpPr>
          <p:cNvPr id="278531" name="Rectangle 3"/>
          <p:cNvSpPr>
            <a:spLocks noGrp="1"/>
          </p:cNvSpPr>
          <p:nvPr>
            <p:ph idx="4294967295"/>
          </p:nvPr>
        </p:nvSpPr>
        <p:spPr>
          <a:xfrm>
            <a:off x="406400" y="1066800"/>
            <a:ext cx="11785600" cy="5562600"/>
          </a:xfrm>
        </p:spPr>
        <p:txBody>
          <a:bodyPr/>
          <a:lstStyle/>
          <a:p>
            <a:pPr marL="0" indent="0" eaLnBrk="1" hangingPunct="1">
              <a:lnSpc>
                <a:spcPct val="90000"/>
              </a:lnSpc>
              <a:spcBef>
                <a:spcPct val="0"/>
              </a:spcBef>
              <a:spcAft>
                <a:spcPts val="1800"/>
              </a:spcAft>
              <a:buFontTx/>
              <a:buNone/>
            </a:pPr>
            <a:r>
              <a:rPr lang="en-US" altLang="en-US" sz="3000" smtClean="0">
                <a:solidFill>
                  <a:srgbClr val="000000"/>
                </a:solidFill>
                <a:latin typeface="Book Antiqua" pitchFamily="18" charset="0"/>
                <a:cs typeface="Times New Roman" pitchFamily="18" charset="0"/>
              </a:rPr>
              <a:t>FGM/C, and particularly infibulation, interferes with the right of women to reproduce. The practice frequently leads to sexual and psychosocial complications, and may result in infertility. In 1994 CEDAW adopted a General Recommendation on equality in marriage and family relations, which also entitles women to decide on the number and spacing of their children.</a:t>
            </a:r>
            <a:endParaRPr lang="en-GB" altLang="en-US" sz="3000" smtClean="0">
              <a:latin typeface="Book Antiqua" pitchFamily="18" charset="0"/>
              <a:cs typeface="Times New Roman" pitchFamily="18" charset="0"/>
            </a:endParaRPr>
          </a:p>
          <a:p>
            <a:pPr marL="0" indent="0" eaLnBrk="1" hangingPunct="1">
              <a:lnSpc>
                <a:spcPct val="90000"/>
              </a:lnSpc>
              <a:spcBef>
                <a:spcPct val="0"/>
              </a:spcBef>
              <a:spcAft>
                <a:spcPts val="1800"/>
              </a:spcAft>
              <a:buFontTx/>
              <a:buNone/>
            </a:pPr>
            <a:r>
              <a:rPr lang="en-GB" altLang="en-US" sz="3000" smtClean="0">
                <a:solidFill>
                  <a:srgbClr val="000000"/>
                </a:solidFill>
                <a:latin typeface="Book Antiqua" pitchFamily="18" charset="0"/>
                <a:cs typeface="Times New Roman" pitchFamily="18" charset="0"/>
              </a:rPr>
              <a:t>There is documented evidence that FGM/C damages the health of girls and women. Thus the practice infringes their right to the highest attainable standard of physical, sexual and mental health. </a:t>
            </a:r>
          </a:p>
        </p:txBody>
      </p:sp>
    </p:spTree>
    <p:extLst>
      <p:ext uri="{BB962C8B-B14F-4D97-AF65-F5344CB8AC3E}">
        <p14:creationId xmlns:p14="http://schemas.microsoft.com/office/powerpoint/2010/main" val="265737840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p:cNvSpPr>
          <p:nvPr>
            <p:ph type="title" idx="4294967295"/>
          </p:nvPr>
        </p:nvSpPr>
        <p:spPr>
          <a:xfrm>
            <a:off x="406400" y="609600"/>
            <a:ext cx="9956800" cy="609600"/>
          </a:xfrm>
        </p:spPr>
        <p:txBody>
          <a:bodyPr lIns="0" rIns="0" bIns="0"/>
          <a:lstStyle/>
          <a:p>
            <a:pPr eaLnBrk="1" hangingPunct="1"/>
            <a:r>
              <a:rPr lang="en-GB" altLang="en-US" sz="3100" b="1" smtClean="0">
                <a:solidFill>
                  <a:srgbClr val="000099"/>
                </a:solidFill>
                <a:cs typeface="Arial" charset="0"/>
              </a:rPr>
              <a:t>International Agreements Relevant to the Elimination of FGM/C</a:t>
            </a:r>
            <a:endParaRPr lang="en-US" altLang="en-US" sz="3100" b="1" smtClean="0">
              <a:solidFill>
                <a:srgbClr val="000099"/>
              </a:solidFill>
              <a:cs typeface="Arial" charset="0"/>
            </a:endParaRPr>
          </a:p>
        </p:txBody>
      </p:sp>
      <p:sp>
        <p:nvSpPr>
          <p:cNvPr id="280579" name="Rectangle 3"/>
          <p:cNvSpPr>
            <a:spLocks noGrp="1"/>
          </p:cNvSpPr>
          <p:nvPr>
            <p:ph idx="4294967295"/>
          </p:nvPr>
        </p:nvSpPr>
        <p:spPr>
          <a:xfrm>
            <a:off x="0" y="1371600"/>
            <a:ext cx="11887200" cy="4440238"/>
          </a:xfrm>
        </p:spPr>
        <p:txBody>
          <a:bodyPr/>
          <a:lstStyle/>
          <a:p>
            <a:pPr eaLnBrk="1" hangingPunct="1">
              <a:spcAft>
                <a:spcPts val="600"/>
              </a:spcAft>
            </a:pPr>
            <a:r>
              <a:rPr lang="en-GB" altLang="en-US" sz="3000" smtClean="0">
                <a:latin typeface="Book Antiqua" pitchFamily="18" charset="0"/>
                <a:cs typeface="Times New Roman" pitchFamily="18" charset="0"/>
              </a:rPr>
              <a:t>1979 The </a:t>
            </a:r>
            <a:r>
              <a:rPr lang="en-GB" altLang="en-US" sz="3000" b="1" smtClean="0">
                <a:latin typeface="Book Antiqua" pitchFamily="18" charset="0"/>
                <a:cs typeface="Times New Roman" pitchFamily="18" charset="0"/>
              </a:rPr>
              <a:t>Convention on the Elimination of All Forms of Discrimination against Women </a:t>
            </a:r>
            <a:r>
              <a:rPr lang="en-GB" altLang="en-US" sz="3000" smtClean="0">
                <a:latin typeface="Book Antiqua" pitchFamily="18" charset="0"/>
                <a:cs typeface="Times New Roman" pitchFamily="18" charset="0"/>
              </a:rPr>
              <a:t>can be interpreted to require State Parties to take action against female genital mutilation, namely:</a:t>
            </a:r>
          </a:p>
          <a:p>
            <a:pPr eaLnBrk="1" hangingPunct="1">
              <a:spcAft>
                <a:spcPts val="600"/>
              </a:spcAft>
            </a:pPr>
            <a:r>
              <a:rPr lang="en-GB" altLang="en-US" sz="3000" smtClean="0">
                <a:latin typeface="Book Antiqua" pitchFamily="18" charset="0"/>
                <a:cs typeface="Times New Roman" pitchFamily="18" charset="0"/>
              </a:rPr>
              <a:t>“to take all appropriate measures, including legislation, to modify or abolish existing</a:t>
            </a:r>
          </a:p>
          <a:p>
            <a:pPr eaLnBrk="1" hangingPunct="1">
              <a:spcAft>
                <a:spcPts val="600"/>
              </a:spcAft>
            </a:pPr>
            <a:r>
              <a:rPr lang="en-GB" altLang="en-US" sz="3000" smtClean="0">
                <a:latin typeface="Book Antiqua" pitchFamily="18" charset="0"/>
                <a:cs typeface="Times New Roman" pitchFamily="18" charset="0"/>
              </a:rPr>
              <a:t>laws, regulations, customs and practices which constitute discrimination against women”(Article 2f)</a:t>
            </a:r>
          </a:p>
        </p:txBody>
      </p:sp>
    </p:spTree>
    <p:extLst>
      <p:ext uri="{BB962C8B-B14F-4D97-AF65-F5344CB8AC3E}">
        <p14:creationId xmlns:p14="http://schemas.microsoft.com/office/powerpoint/2010/main" val="822842040"/>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p:cNvSpPr>
          <p:nvPr>
            <p:ph type="title" idx="4294967295"/>
          </p:nvPr>
        </p:nvSpPr>
        <p:spPr>
          <a:xfrm>
            <a:off x="406400" y="914400"/>
            <a:ext cx="9956800" cy="1143000"/>
          </a:xfrm>
        </p:spPr>
        <p:txBody>
          <a:bodyPr lIns="0" rIns="0" bIns="0"/>
          <a:lstStyle/>
          <a:p>
            <a:pPr eaLnBrk="1" hangingPunct="1"/>
            <a:r>
              <a:rPr lang="en-GB" altLang="en-US" sz="3100" b="1" smtClean="0">
                <a:solidFill>
                  <a:srgbClr val="000099"/>
                </a:solidFill>
                <a:cs typeface="Arial" charset="0"/>
              </a:rPr>
              <a:t>International Agreements Relevant to the Elimination of FGM/C</a:t>
            </a:r>
            <a:endParaRPr lang="en-US" altLang="en-US" sz="3100" b="1" smtClean="0">
              <a:solidFill>
                <a:srgbClr val="000099"/>
              </a:solidFill>
              <a:cs typeface="Arial" charset="0"/>
            </a:endParaRPr>
          </a:p>
        </p:txBody>
      </p:sp>
      <p:sp>
        <p:nvSpPr>
          <p:cNvPr id="282627" name="Rectangle 3"/>
          <p:cNvSpPr>
            <a:spLocks noGrp="1"/>
          </p:cNvSpPr>
          <p:nvPr>
            <p:ph idx="4294967295"/>
          </p:nvPr>
        </p:nvSpPr>
        <p:spPr>
          <a:xfrm>
            <a:off x="0" y="2119314"/>
            <a:ext cx="9042400" cy="3849687"/>
          </a:xfrm>
        </p:spPr>
        <p:txBody>
          <a:bodyPr/>
          <a:lstStyle/>
          <a:p>
            <a:pPr eaLnBrk="1" hangingPunct="1">
              <a:spcAft>
                <a:spcPts val="600"/>
              </a:spcAft>
            </a:pPr>
            <a:r>
              <a:rPr lang="en-GB" altLang="en-US" sz="3000" smtClean="0">
                <a:latin typeface="Book Antiqua" pitchFamily="18" charset="0"/>
                <a:cs typeface="Times New Roman" pitchFamily="18" charset="0"/>
              </a:rPr>
              <a:t>To modify the social and cultural patterns of conduct of men and women, with a view to achieving the elimination of prejudices and customary and all other practices which are based on the idea of the inferiority or superiority of either of the sexes or on stereotyped roles for men and women” (Article 5a).</a:t>
            </a:r>
          </a:p>
        </p:txBody>
      </p:sp>
    </p:spTree>
    <p:extLst>
      <p:ext uri="{BB962C8B-B14F-4D97-AF65-F5344CB8AC3E}">
        <p14:creationId xmlns:p14="http://schemas.microsoft.com/office/powerpoint/2010/main" val="474856575"/>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p:cNvSpPr>
          <p:nvPr>
            <p:ph type="title" idx="4294967295"/>
          </p:nvPr>
        </p:nvSpPr>
        <p:spPr>
          <a:xfrm>
            <a:off x="304800" y="228600"/>
            <a:ext cx="10058400" cy="914400"/>
          </a:xfrm>
        </p:spPr>
        <p:txBody>
          <a:bodyPr lIns="0" rIns="0" bIns="0"/>
          <a:lstStyle/>
          <a:p>
            <a:pPr eaLnBrk="1" hangingPunct="1"/>
            <a:r>
              <a:rPr lang="en-GB" altLang="en-US" sz="3500" b="1" smtClean="0">
                <a:solidFill>
                  <a:srgbClr val="000099"/>
                </a:solidFill>
                <a:cs typeface="Times New Roman" pitchFamily="18" charset="0"/>
              </a:rPr>
              <a:t>1993 The Vienna Declaration</a:t>
            </a:r>
            <a:endParaRPr lang="en-US" altLang="en-US" sz="3500" b="1" smtClean="0">
              <a:solidFill>
                <a:srgbClr val="000099"/>
              </a:solidFill>
              <a:cs typeface="Times New Roman" pitchFamily="18" charset="0"/>
            </a:endParaRPr>
          </a:p>
        </p:txBody>
      </p:sp>
      <p:sp>
        <p:nvSpPr>
          <p:cNvPr id="284675" name="Rectangle 3"/>
          <p:cNvSpPr>
            <a:spLocks noGrp="1"/>
          </p:cNvSpPr>
          <p:nvPr>
            <p:ph idx="4294967295"/>
          </p:nvPr>
        </p:nvSpPr>
        <p:spPr>
          <a:xfrm>
            <a:off x="0" y="1219200"/>
            <a:ext cx="12192000" cy="5410200"/>
          </a:xfrm>
        </p:spPr>
        <p:txBody>
          <a:bodyPr/>
          <a:lstStyle/>
          <a:p>
            <a:pPr marL="0" indent="0" eaLnBrk="1" hangingPunct="1">
              <a:lnSpc>
                <a:spcPct val="90000"/>
              </a:lnSpc>
              <a:spcBef>
                <a:spcPct val="0"/>
              </a:spcBef>
              <a:spcAft>
                <a:spcPts val="1200"/>
              </a:spcAft>
              <a:buFontTx/>
              <a:buNone/>
            </a:pPr>
            <a:r>
              <a:rPr lang="en-GB" altLang="en-US" sz="3000" smtClean="0">
                <a:latin typeface="Book Antiqua" pitchFamily="18" charset="0"/>
                <a:cs typeface="Times New Roman" pitchFamily="18" charset="0"/>
              </a:rPr>
              <a:t>The </a:t>
            </a:r>
            <a:r>
              <a:rPr lang="en-GB" altLang="en-US" sz="3000" b="1" smtClean="0">
                <a:latin typeface="Book Antiqua" pitchFamily="18" charset="0"/>
                <a:cs typeface="Times New Roman" pitchFamily="18" charset="0"/>
              </a:rPr>
              <a:t>Programme of Action of the World Conference on Human Rights </a:t>
            </a:r>
            <a:r>
              <a:rPr lang="en-GB" altLang="en-US" sz="3000" smtClean="0">
                <a:latin typeface="Book Antiqua" pitchFamily="18" charset="0"/>
                <a:cs typeface="Times New Roman" pitchFamily="18" charset="0"/>
              </a:rPr>
              <a:t>expanded the international human rights agenda to include gender-based</a:t>
            </a:r>
            <a:r>
              <a:rPr lang="en-GB" altLang="en-US" sz="3000" b="1" smtClean="0">
                <a:latin typeface="Book Antiqua" pitchFamily="18" charset="0"/>
                <a:cs typeface="Times New Roman" pitchFamily="18" charset="0"/>
              </a:rPr>
              <a:t> </a:t>
            </a:r>
            <a:r>
              <a:rPr lang="en-GB" altLang="en-US" sz="3000" smtClean="0">
                <a:latin typeface="Book Antiqua" pitchFamily="18" charset="0"/>
                <a:cs typeface="Times New Roman" pitchFamily="18" charset="0"/>
              </a:rPr>
              <a:t>violations which include female genital mutilation.</a:t>
            </a:r>
          </a:p>
          <a:p>
            <a:pPr marL="0" indent="0" eaLnBrk="1" hangingPunct="1">
              <a:lnSpc>
                <a:spcPct val="90000"/>
              </a:lnSpc>
              <a:spcBef>
                <a:spcPct val="0"/>
              </a:spcBef>
              <a:spcAft>
                <a:spcPts val="1000"/>
              </a:spcAft>
              <a:buFontTx/>
              <a:buNone/>
            </a:pPr>
            <a:r>
              <a:rPr lang="en-GB" altLang="en-US" sz="3000" smtClean="0">
                <a:latin typeface="Book Antiqua" pitchFamily="18" charset="0"/>
                <a:cs typeface="Times New Roman" pitchFamily="18" charset="0"/>
              </a:rPr>
              <a:t>1993 The </a:t>
            </a:r>
            <a:r>
              <a:rPr lang="en-GB" altLang="en-US" sz="3000" b="1" smtClean="0">
                <a:latin typeface="Book Antiqua" pitchFamily="18" charset="0"/>
                <a:cs typeface="Times New Roman" pitchFamily="18" charset="0"/>
              </a:rPr>
              <a:t>Declaration on Violence against Women </a:t>
            </a:r>
            <a:r>
              <a:rPr lang="en-GB" altLang="en-US" sz="3000" smtClean="0">
                <a:latin typeface="Book Antiqua" pitchFamily="18" charset="0"/>
                <a:cs typeface="Times New Roman" pitchFamily="18" charset="0"/>
              </a:rPr>
              <a:t>expressly states:</a:t>
            </a:r>
          </a:p>
          <a:p>
            <a:pPr marL="0" indent="0" eaLnBrk="1" hangingPunct="1">
              <a:lnSpc>
                <a:spcPct val="90000"/>
              </a:lnSpc>
              <a:spcBef>
                <a:spcPct val="0"/>
              </a:spcBef>
              <a:spcAft>
                <a:spcPts val="1000"/>
              </a:spcAft>
              <a:buFontTx/>
              <a:buNone/>
            </a:pPr>
            <a:r>
              <a:rPr lang="en-GB" altLang="en-US" sz="3000" smtClean="0">
                <a:latin typeface="Book Antiqua" pitchFamily="18" charset="0"/>
                <a:cs typeface="Times New Roman" pitchFamily="18" charset="0"/>
              </a:rPr>
              <a:t>“Violence against women shall be understood to encompass, but not be limited to, the following:</a:t>
            </a:r>
          </a:p>
          <a:p>
            <a:pPr marL="0" indent="0" eaLnBrk="1" hangingPunct="1">
              <a:lnSpc>
                <a:spcPct val="90000"/>
              </a:lnSpc>
              <a:spcBef>
                <a:spcPct val="0"/>
              </a:spcBef>
              <a:spcAft>
                <a:spcPts val="1000"/>
              </a:spcAft>
              <a:buFontTx/>
              <a:buNone/>
            </a:pPr>
            <a:r>
              <a:rPr lang="en-GB" altLang="en-US" sz="3000" i="1" smtClean="0">
                <a:latin typeface="Book Antiqua" pitchFamily="18" charset="0"/>
                <a:cs typeface="Times New Roman" pitchFamily="18" charset="0"/>
              </a:rPr>
              <a:t>Physical and sexual and psychological violence occurring in the family, including ... dowry-related violence ... female genital mutilation and other traditional practices harmful to women” </a:t>
            </a:r>
            <a:r>
              <a:rPr lang="en-GB" altLang="en-US" sz="3000" smtClean="0">
                <a:latin typeface="Book Antiqua" pitchFamily="18" charset="0"/>
                <a:cs typeface="Times New Roman" pitchFamily="18" charset="0"/>
              </a:rPr>
              <a:t>(Article 2).</a:t>
            </a:r>
          </a:p>
        </p:txBody>
      </p:sp>
    </p:spTree>
    <p:extLst>
      <p:ext uri="{BB962C8B-B14F-4D97-AF65-F5344CB8AC3E}">
        <p14:creationId xmlns:p14="http://schemas.microsoft.com/office/powerpoint/2010/main" val="165124414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p:cNvSpPr>
          <p:nvPr>
            <p:ph type="title" idx="4294967295"/>
          </p:nvPr>
        </p:nvSpPr>
        <p:spPr>
          <a:xfrm>
            <a:off x="406400" y="838200"/>
            <a:ext cx="9753600" cy="1524000"/>
          </a:xfrm>
        </p:spPr>
        <p:txBody>
          <a:bodyPr lIns="0" rIns="0" bIns="0"/>
          <a:lstStyle/>
          <a:p>
            <a:pPr eaLnBrk="1" hangingPunct="1"/>
            <a:r>
              <a:rPr lang="en-GB" altLang="en-US" sz="2700" smtClean="0">
                <a:solidFill>
                  <a:srgbClr val="000099"/>
                </a:solidFill>
                <a:cs typeface="Times New Roman" pitchFamily="18" charset="0"/>
              </a:rPr>
              <a:t>1994, The </a:t>
            </a:r>
            <a:r>
              <a:rPr lang="en-GB" altLang="en-US" sz="2700" b="1" smtClean="0">
                <a:solidFill>
                  <a:srgbClr val="000099"/>
                </a:solidFill>
                <a:cs typeface="Times New Roman" pitchFamily="18" charset="0"/>
              </a:rPr>
              <a:t>Programme of Action of the International Conference on Population and</a:t>
            </a:r>
            <a:r>
              <a:rPr lang="en-GB" altLang="en-US" sz="2700" smtClean="0">
                <a:solidFill>
                  <a:srgbClr val="000099"/>
                </a:solidFill>
                <a:cs typeface="Times New Roman" pitchFamily="18" charset="0"/>
              </a:rPr>
              <a:t> </a:t>
            </a:r>
            <a:r>
              <a:rPr lang="en-GB" altLang="en-US" sz="2700" b="1" smtClean="0">
                <a:solidFill>
                  <a:srgbClr val="000099"/>
                </a:solidFill>
                <a:cs typeface="Times New Roman" pitchFamily="18" charset="0"/>
              </a:rPr>
              <a:t>Development</a:t>
            </a:r>
            <a:endParaRPr lang="en-US" altLang="en-US" sz="2700" b="1" smtClean="0">
              <a:solidFill>
                <a:srgbClr val="000099"/>
              </a:solidFill>
              <a:cs typeface="Times New Roman" pitchFamily="18" charset="0"/>
            </a:endParaRPr>
          </a:p>
        </p:txBody>
      </p:sp>
      <p:sp>
        <p:nvSpPr>
          <p:cNvPr id="286723" name="Rectangle 3"/>
          <p:cNvSpPr>
            <a:spLocks noGrp="1"/>
          </p:cNvSpPr>
          <p:nvPr>
            <p:ph idx="4294967295"/>
          </p:nvPr>
        </p:nvSpPr>
        <p:spPr>
          <a:xfrm>
            <a:off x="0" y="2354264"/>
            <a:ext cx="10363200" cy="3379787"/>
          </a:xfrm>
        </p:spPr>
        <p:txBody>
          <a:bodyPr/>
          <a:lstStyle/>
          <a:p>
            <a:pPr marL="0" indent="0" eaLnBrk="1" hangingPunct="1">
              <a:spcBef>
                <a:spcPct val="0"/>
              </a:spcBef>
              <a:spcAft>
                <a:spcPts val="1000"/>
              </a:spcAft>
              <a:buFontTx/>
              <a:buNone/>
            </a:pPr>
            <a:r>
              <a:rPr lang="en-GB" altLang="en-US" smtClean="0">
                <a:latin typeface="Book Antiqua" pitchFamily="18" charset="0"/>
                <a:cs typeface="Times New Roman" pitchFamily="18" charset="0"/>
              </a:rPr>
              <a:t>Included recommendations on female genital mutilation which commit governments and communities to:</a:t>
            </a:r>
          </a:p>
          <a:p>
            <a:pPr marL="0" indent="0" eaLnBrk="1" hangingPunct="1">
              <a:spcBef>
                <a:spcPct val="0"/>
              </a:spcBef>
              <a:spcAft>
                <a:spcPts val="1000"/>
              </a:spcAft>
            </a:pPr>
            <a:r>
              <a:rPr lang="en-GB" altLang="en-US" smtClean="0">
                <a:latin typeface="Book Antiqua" pitchFamily="18" charset="0"/>
                <a:cs typeface="Times New Roman" pitchFamily="18" charset="0"/>
              </a:rPr>
              <a:t> “urgently take steps to stop the practice of female genital mutilation and to protect women and girls from all such similar unnecessary and dangerous practices”.</a:t>
            </a:r>
          </a:p>
        </p:txBody>
      </p:sp>
    </p:spTree>
    <p:extLst>
      <p:ext uri="{BB962C8B-B14F-4D97-AF65-F5344CB8AC3E}">
        <p14:creationId xmlns:p14="http://schemas.microsoft.com/office/powerpoint/2010/main" val="3102131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GENDER AWARENESS</a:t>
            </a:r>
          </a:p>
        </p:txBody>
      </p:sp>
      <p:sp>
        <p:nvSpPr>
          <p:cNvPr id="29699" name="Content Placeholder 2"/>
          <p:cNvSpPr>
            <a:spLocks noGrp="1"/>
          </p:cNvSpPr>
          <p:nvPr>
            <p:ph sz="quarter" idx="1"/>
          </p:nvPr>
        </p:nvSpPr>
        <p:spPr/>
        <p:txBody>
          <a:bodyPr/>
          <a:lstStyle/>
          <a:p>
            <a:pPr eaLnBrk="1" hangingPunct="1"/>
            <a:r>
              <a:rPr lang="en-US" altLang="en-US" sz="2800" smtClean="0">
                <a:latin typeface="Times New Roman" pitchFamily="18" charset="0"/>
                <a:ea typeface="Calibri" pitchFamily="34" charset="0"/>
                <a:cs typeface="Times New Roman" pitchFamily="18" charset="0"/>
              </a:rPr>
              <a:t>It is the knowledge and understanding of the differences in roles and relations between women and men, especially in the work place.</a:t>
            </a:r>
          </a:p>
          <a:p>
            <a:pPr eaLnBrk="1" hangingPunct="1"/>
            <a:endParaRPr lang="en-US" altLang="en-US" smtClean="0">
              <a:ea typeface="Calibri" pitchFamily="34" charset="0"/>
              <a:cs typeface="Times New Roman" pitchFamily="18" charset="0"/>
            </a:endParaRPr>
          </a:p>
        </p:txBody>
      </p:sp>
    </p:spTree>
    <p:extLst>
      <p:ext uri="{BB962C8B-B14F-4D97-AF65-F5344CB8AC3E}">
        <p14:creationId xmlns:p14="http://schemas.microsoft.com/office/powerpoint/2010/main" val="169599210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p:cNvSpPr>
          <p:nvPr>
            <p:ph type="title" idx="4294967295"/>
          </p:nvPr>
        </p:nvSpPr>
        <p:spPr>
          <a:xfrm>
            <a:off x="914400" y="609600"/>
            <a:ext cx="11277600" cy="1600200"/>
          </a:xfrm>
        </p:spPr>
        <p:txBody>
          <a:bodyPr lIns="0" rIns="0" bIns="0"/>
          <a:lstStyle/>
          <a:p>
            <a:pPr eaLnBrk="1" hangingPunct="1"/>
            <a:r>
              <a:rPr lang="en-GB" altLang="en-US" sz="3500" smtClean="0">
                <a:solidFill>
                  <a:srgbClr val="000099"/>
                </a:solidFill>
                <a:cs typeface="Times New Roman" pitchFamily="18" charset="0"/>
              </a:rPr>
              <a:t>1995 The </a:t>
            </a:r>
            <a:r>
              <a:rPr lang="en-GB" altLang="en-US" sz="3500" b="1" smtClean="0">
                <a:solidFill>
                  <a:srgbClr val="000099"/>
                </a:solidFill>
                <a:cs typeface="Times New Roman" pitchFamily="18" charset="0"/>
              </a:rPr>
              <a:t>Platform for Action of the Fourth World Conference on Women</a:t>
            </a:r>
          </a:p>
        </p:txBody>
      </p:sp>
      <p:sp>
        <p:nvSpPr>
          <p:cNvPr id="288771" name="Rectangle 3"/>
          <p:cNvSpPr>
            <a:spLocks noGrp="1"/>
          </p:cNvSpPr>
          <p:nvPr>
            <p:ph idx="4294967295"/>
          </p:nvPr>
        </p:nvSpPr>
        <p:spPr>
          <a:xfrm>
            <a:off x="0" y="2667000"/>
            <a:ext cx="10972800" cy="3886200"/>
          </a:xfrm>
        </p:spPr>
        <p:txBody>
          <a:bodyPr/>
          <a:lstStyle/>
          <a:p>
            <a:pPr eaLnBrk="1" hangingPunct="1">
              <a:lnSpc>
                <a:spcPct val="90000"/>
              </a:lnSpc>
              <a:spcBef>
                <a:spcPct val="0"/>
              </a:spcBef>
              <a:spcAft>
                <a:spcPts val="1200"/>
              </a:spcAft>
            </a:pPr>
            <a:r>
              <a:rPr lang="en-GB" altLang="en-US" smtClean="0">
                <a:latin typeface="Book Antiqua" pitchFamily="18" charset="0"/>
                <a:cs typeface="Times New Roman" pitchFamily="18" charset="0"/>
              </a:rPr>
              <a:t>Included a section on the girl child and urged governments, international organizations and nongovernmental groups to develop policies and programmes to eliminate all forms of discrimination against the girl child, including female genital mutilation.</a:t>
            </a:r>
          </a:p>
          <a:p>
            <a:pPr eaLnBrk="1" hangingPunct="1">
              <a:lnSpc>
                <a:spcPct val="90000"/>
              </a:lnSpc>
              <a:spcBef>
                <a:spcPct val="0"/>
              </a:spcBef>
              <a:spcAft>
                <a:spcPts val="1200"/>
              </a:spcAft>
            </a:pPr>
            <a:r>
              <a:rPr lang="en-GB" altLang="en-US" smtClean="0">
                <a:latin typeface="Book Antiqua" pitchFamily="18" charset="0"/>
                <a:cs typeface="Times New Roman" pitchFamily="18" charset="0"/>
              </a:rPr>
              <a:t>In order to make these agreements meaningful, mechanisms must be developed to implement them at grassroots level and concerted efforts must be made to protect the</a:t>
            </a:r>
            <a:r>
              <a:rPr lang="en-GB" altLang="en-US" smtClean="0">
                <a:solidFill>
                  <a:srgbClr val="000000"/>
                </a:solidFill>
                <a:latin typeface="Book Antiqua" pitchFamily="18" charset="0"/>
                <a:cs typeface="Times New Roman" pitchFamily="18" charset="0"/>
              </a:rPr>
              <a:t> rights of girls and women</a:t>
            </a:r>
            <a:endParaRPr lang="en-US" altLang="en-US" smtClean="0">
              <a:latin typeface="Book Antiqua" pitchFamily="18" charset="0"/>
            </a:endParaRPr>
          </a:p>
        </p:txBody>
      </p:sp>
    </p:spTree>
    <p:extLst>
      <p:ext uri="{BB962C8B-B14F-4D97-AF65-F5344CB8AC3E}">
        <p14:creationId xmlns:p14="http://schemas.microsoft.com/office/powerpoint/2010/main" val="391334989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itle 1"/>
          <p:cNvSpPr>
            <a:spLocks noGrp="1"/>
          </p:cNvSpPr>
          <p:nvPr>
            <p:ph type="title"/>
          </p:nvPr>
        </p:nvSpPr>
        <p:spPr/>
        <p:txBody>
          <a:bodyPr/>
          <a:lstStyle/>
          <a:p>
            <a:r>
              <a:rPr lang="en-US" altLang="en-US" smtClean="0"/>
              <a:t>Rape /sexual assault/sexual violence</a:t>
            </a:r>
          </a:p>
        </p:txBody>
      </p:sp>
      <p:sp>
        <p:nvSpPr>
          <p:cNvPr id="290819" name="Content Placeholder 2"/>
          <p:cNvSpPr>
            <a:spLocks noGrp="1"/>
          </p:cNvSpPr>
          <p:nvPr>
            <p:ph sz="quarter" idx="1"/>
          </p:nvPr>
        </p:nvSpPr>
        <p:spPr>
          <a:xfrm>
            <a:off x="406400" y="1447800"/>
            <a:ext cx="11582400" cy="5105400"/>
          </a:xfrm>
        </p:spPr>
        <p:txBody>
          <a:bodyPr/>
          <a:lstStyle/>
          <a:p>
            <a:r>
              <a:rPr lang="en-US" altLang="en-US" smtClean="0">
                <a:latin typeface="Calibri" pitchFamily="34" charset="0"/>
              </a:rPr>
              <a:t>Sexual assault -any sexual act performed by one (or more) person(s) on another without consent. </a:t>
            </a:r>
          </a:p>
          <a:p>
            <a:r>
              <a:rPr lang="en-US" altLang="en-US" smtClean="0">
                <a:latin typeface="Calibri" pitchFamily="34" charset="0"/>
              </a:rPr>
              <a:t>May include the use or threat of force. In some cases, the person does not give consent to have sex because he or she is unconscious or otherwise incapacitated. </a:t>
            </a:r>
          </a:p>
          <a:p>
            <a:r>
              <a:rPr lang="en-US" altLang="en-US" smtClean="0">
                <a:latin typeface="Calibri" pitchFamily="34" charset="0"/>
              </a:rPr>
              <a:t>A person may be raped by a stranger, an acquaintance or date, or a family member. </a:t>
            </a:r>
          </a:p>
          <a:p>
            <a:r>
              <a:rPr lang="en-US" altLang="en-US" smtClean="0">
                <a:latin typeface="Calibri" pitchFamily="34" charset="0"/>
              </a:rPr>
              <a:t>Rape is a legal term it refers to any penetration of a body orifice (mouth, vagina, or anus) involving force or the threat of force or incapacity (i.e., associated with young or old age, cognitive or physical disability, or drug or alcohol intoxication) without consent.</a:t>
            </a:r>
          </a:p>
          <a:p>
            <a:endParaRPr lang="en-US" altLang="en-US" smtClean="0"/>
          </a:p>
        </p:txBody>
      </p:sp>
    </p:spTree>
    <p:extLst>
      <p:ext uri="{BB962C8B-B14F-4D97-AF65-F5344CB8AC3E}">
        <p14:creationId xmlns:p14="http://schemas.microsoft.com/office/powerpoint/2010/main" val="2681877279"/>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itle 1"/>
          <p:cNvSpPr>
            <a:spLocks noGrp="1"/>
          </p:cNvSpPr>
          <p:nvPr>
            <p:ph type="title"/>
          </p:nvPr>
        </p:nvSpPr>
        <p:spPr>
          <a:xfrm>
            <a:off x="1219200" y="274638"/>
            <a:ext cx="10363200" cy="563562"/>
          </a:xfrm>
        </p:spPr>
        <p:txBody>
          <a:bodyPr/>
          <a:lstStyle/>
          <a:p>
            <a:r>
              <a:rPr lang="en-US" altLang="en-US" smtClean="0"/>
              <a:t>Forms of sexual violence</a:t>
            </a:r>
          </a:p>
        </p:txBody>
      </p:sp>
      <p:sp>
        <p:nvSpPr>
          <p:cNvPr id="291843" name="Content Placeholder 2"/>
          <p:cNvSpPr>
            <a:spLocks noGrp="1"/>
          </p:cNvSpPr>
          <p:nvPr>
            <p:ph sz="quarter" idx="1"/>
          </p:nvPr>
        </p:nvSpPr>
        <p:spPr>
          <a:xfrm>
            <a:off x="304800" y="1066800"/>
            <a:ext cx="11887200" cy="4953000"/>
          </a:xfrm>
        </p:spPr>
        <p:txBody>
          <a:bodyPr/>
          <a:lstStyle/>
          <a:p>
            <a:r>
              <a:rPr lang="en-US" altLang="en-US" smtClean="0"/>
              <a:t>Rape</a:t>
            </a:r>
          </a:p>
          <a:p>
            <a:r>
              <a:rPr lang="en-US" altLang="en-US" smtClean="0"/>
              <a:t>Attempted rape</a:t>
            </a:r>
          </a:p>
          <a:p>
            <a:r>
              <a:rPr lang="en-US" altLang="en-US" smtClean="0"/>
              <a:t>Gang rape</a:t>
            </a:r>
          </a:p>
          <a:p>
            <a:r>
              <a:rPr lang="en-US" altLang="en-US" smtClean="0"/>
              <a:t>Defilement </a:t>
            </a:r>
          </a:p>
          <a:p>
            <a:r>
              <a:rPr lang="en-US" altLang="en-US" smtClean="0"/>
              <a:t>Attempted defilement</a:t>
            </a:r>
          </a:p>
          <a:p>
            <a:r>
              <a:rPr lang="en-US" altLang="en-US" smtClean="0"/>
              <a:t>Indecent act</a:t>
            </a:r>
          </a:p>
          <a:p>
            <a:r>
              <a:rPr lang="en-US" altLang="en-US" smtClean="0"/>
              <a:t>Sexual assault </a:t>
            </a:r>
          </a:p>
          <a:p>
            <a:r>
              <a:rPr lang="en-US" altLang="en-US" smtClean="0"/>
              <a:t>Incest by males and females</a:t>
            </a:r>
          </a:p>
          <a:p>
            <a:r>
              <a:rPr lang="en-US" altLang="en-US" smtClean="0"/>
              <a:t>Deliberate transmission of HIV and any other life threatening sexually transmissible infections</a:t>
            </a:r>
          </a:p>
          <a:p>
            <a:r>
              <a:rPr lang="en-US" altLang="en-US" smtClean="0"/>
              <a:t>Sexual offences relating to positions of authority and persons in positions of trust</a:t>
            </a:r>
          </a:p>
        </p:txBody>
      </p:sp>
    </p:spTree>
    <p:extLst>
      <p:ext uri="{BB962C8B-B14F-4D97-AF65-F5344CB8AC3E}">
        <p14:creationId xmlns:p14="http://schemas.microsoft.com/office/powerpoint/2010/main" val="6404754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Title 1"/>
          <p:cNvSpPr>
            <a:spLocks noGrp="1"/>
          </p:cNvSpPr>
          <p:nvPr>
            <p:ph type="title"/>
          </p:nvPr>
        </p:nvSpPr>
        <p:spPr/>
        <p:txBody>
          <a:bodyPr/>
          <a:lstStyle/>
          <a:p>
            <a:r>
              <a:rPr lang="en-US" altLang="en-US" smtClean="0"/>
              <a:t>Forms of sexual violence cont..</a:t>
            </a:r>
          </a:p>
        </p:txBody>
      </p:sp>
      <p:sp>
        <p:nvSpPr>
          <p:cNvPr id="292867" name="Content Placeholder 2"/>
          <p:cNvSpPr>
            <a:spLocks noGrp="1"/>
          </p:cNvSpPr>
          <p:nvPr>
            <p:ph sz="quarter" idx="1"/>
          </p:nvPr>
        </p:nvSpPr>
        <p:spPr/>
        <p:txBody>
          <a:bodyPr/>
          <a:lstStyle/>
          <a:p>
            <a:r>
              <a:rPr lang="en-US" altLang="en-US" smtClean="0"/>
              <a:t>Forced fondling </a:t>
            </a:r>
          </a:p>
          <a:p>
            <a:r>
              <a:rPr lang="en-US" altLang="en-US" smtClean="0"/>
              <a:t>Touching and verbal remarks  </a:t>
            </a:r>
          </a:p>
          <a:p>
            <a:r>
              <a:rPr lang="en-US" altLang="en-US" smtClean="0"/>
              <a:t>Molestation </a:t>
            </a:r>
          </a:p>
          <a:p>
            <a:r>
              <a:rPr lang="en-US" altLang="en-US" smtClean="0"/>
              <a:t>Forced prostitution  </a:t>
            </a:r>
          </a:p>
          <a:p>
            <a:r>
              <a:rPr lang="en-US" altLang="en-US" smtClean="0"/>
              <a:t>Oral/genital  contact  or  fondling  of genitals and breasts </a:t>
            </a:r>
          </a:p>
          <a:p>
            <a:r>
              <a:rPr lang="en-US" altLang="en-US" smtClean="0"/>
              <a:t>Female genital mutilation</a:t>
            </a:r>
          </a:p>
        </p:txBody>
      </p:sp>
    </p:spTree>
    <p:extLst>
      <p:ext uri="{BB962C8B-B14F-4D97-AF65-F5344CB8AC3E}">
        <p14:creationId xmlns:p14="http://schemas.microsoft.com/office/powerpoint/2010/main" val="126280357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p:cNvSpPr>
          <p:nvPr>
            <p:ph type="title"/>
          </p:nvPr>
        </p:nvSpPr>
        <p:spPr/>
        <p:txBody>
          <a:bodyPr/>
          <a:lstStyle/>
          <a:p>
            <a:pPr eaLnBrk="1" hangingPunct="1"/>
            <a:r>
              <a:rPr lang="en-GB" altLang="en-US" b="1" smtClean="0"/>
              <a:t>II.) Rape/Sexual Violence</a:t>
            </a:r>
            <a:r>
              <a:rPr lang="en-US" altLang="en-US" smtClean="0"/>
              <a:t>.</a:t>
            </a:r>
            <a:br>
              <a:rPr lang="en-US" altLang="en-US" smtClean="0"/>
            </a:br>
            <a:endParaRPr lang="en-US" altLang="en-US" sz="3500" b="1" smtClean="0">
              <a:solidFill>
                <a:srgbClr val="000099"/>
              </a:solidFill>
              <a:cs typeface="Times New Roman" pitchFamily="18" charset="0"/>
            </a:endParaRPr>
          </a:p>
        </p:txBody>
      </p:sp>
      <p:sp>
        <p:nvSpPr>
          <p:cNvPr id="293891" name="Rectangle 3"/>
          <p:cNvSpPr>
            <a:spLocks noGrp="1"/>
          </p:cNvSpPr>
          <p:nvPr>
            <p:ph sz="quarter" idx="1"/>
          </p:nvPr>
        </p:nvSpPr>
        <p:spPr/>
        <p:txBody>
          <a:bodyPr/>
          <a:lstStyle/>
          <a:p>
            <a:pPr eaLnBrk="1" hangingPunct="1">
              <a:buFontTx/>
              <a:buNone/>
            </a:pPr>
            <a:r>
              <a:rPr lang="en-GB" altLang="en-US" b="1" smtClean="0"/>
              <a:t>Medical/Clinical management of Rape/Sexual Violence</a:t>
            </a:r>
            <a:r>
              <a:rPr lang="en-US" altLang="en-US" smtClean="0"/>
              <a:t>.</a:t>
            </a:r>
          </a:p>
          <a:p>
            <a:pPr eaLnBrk="1" hangingPunct="1"/>
            <a:endParaRPr lang="en-US" altLang="en-US" smtClean="0"/>
          </a:p>
        </p:txBody>
      </p:sp>
    </p:spTree>
    <p:extLst>
      <p:ext uri="{BB962C8B-B14F-4D97-AF65-F5344CB8AC3E}">
        <p14:creationId xmlns:p14="http://schemas.microsoft.com/office/powerpoint/2010/main" val="2960345925"/>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p:nvPr>
        </p:nvSpPr>
        <p:spPr>
          <a:xfrm>
            <a:off x="1219200" y="274638"/>
            <a:ext cx="10363200" cy="868362"/>
          </a:xfrm>
        </p:spPr>
        <p:txBody>
          <a:bodyPr/>
          <a:lstStyle/>
          <a:p>
            <a:r>
              <a:rPr lang="en-US" altLang="en-US" smtClean="0"/>
              <a:t>At the clinic </a:t>
            </a:r>
          </a:p>
        </p:txBody>
      </p:sp>
      <p:sp>
        <p:nvSpPr>
          <p:cNvPr id="294915" name="Content Placeholder 2"/>
          <p:cNvSpPr>
            <a:spLocks noGrp="1"/>
          </p:cNvSpPr>
          <p:nvPr>
            <p:ph sz="quarter" idx="1"/>
          </p:nvPr>
        </p:nvSpPr>
        <p:spPr>
          <a:xfrm>
            <a:off x="406400" y="1066800"/>
            <a:ext cx="11176000" cy="5410200"/>
          </a:xfrm>
        </p:spPr>
        <p:txBody>
          <a:bodyPr/>
          <a:lstStyle/>
          <a:p>
            <a:r>
              <a:rPr lang="en-US" altLang="en-US" sz="2800" smtClean="0">
                <a:latin typeface="Calibri" pitchFamily="34" charset="0"/>
              </a:rPr>
              <a:t>History taking </a:t>
            </a:r>
          </a:p>
          <a:p>
            <a:r>
              <a:rPr lang="en-US" altLang="en-US" sz="2800" smtClean="0">
                <a:latin typeface="Calibri" pitchFamily="34" charset="0"/>
              </a:rPr>
              <a:t>Head to toe examination</a:t>
            </a:r>
          </a:p>
          <a:p>
            <a:r>
              <a:rPr lang="en-US" altLang="en-US" sz="2800" smtClean="0">
                <a:latin typeface="Calibri" pitchFamily="34" charset="0"/>
              </a:rPr>
              <a:t>Genito-anal examination</a:t>
            </a:r>
          </a:p>
          <a:p>
            <a:r>
              <a:rPr lang="en-US" altLang="en-US" sz="2800" smtClean="0">
                <a:latin typeface="Calibri" pitchFamily="34" charset="0"/>
              </a:rPr>
              <a:t>Investigations for clinical management of the survivor</a:t>
            </a:r>
          </a:p>
          <a:p>
            <a:r>
              <a:rPr lang="en-US" altLang="en-US" sz="2800" smtClean="0">
                <a:latin typeface="Calibri" pitchFamily="34" charset="0"/>
              </a:rPr>
              <a:t>Investigations carried out for evidence purposes</a:t>
            </a:r>
          </a:p>
          <a:p>
            <a:r>
              <a:rPr lang="en-US" altLang="en-US" sz="2800" smtClean="0">
                <a:latin typeface="Calibri" pitchFamily="34" charset="0"/>
              </a:rPr>
              <a:t>Management of physical injuries</a:t>
            </a:r>
          </a:p>
          <a:p>
            <a:r>
              <a:rPr lang="en-US" altLang="en-US" sz="2800" smtClean="0">
                <a:latin typeface="Calibri" pitchFamily="34" charset="0"/>
              </a:rPr>
              <a:t>Post exposure prophylaxis </a:t>
            </a:r>
          </a:p>
          <a:p>
            <a:r>
              <a:rPr lang="en-US" altLang="en-US" sz="2800" smtClean="0">
                <a:latin typeface="Calibri" pitchFamily="34" charset="0"/>
              </a:rPr>
              <a:t>Pregnancy prevention</a:t>
            </a:r>
          </a:p>
          <a:p>
            <a:r>
              <a:rPr lang="en-US" altLang="en-US" sz="2800" smtClean="0">
                <a:latin typeface="Calibri" pitchFamily="34" charset="0"/>
              </a:rPr>
              <a:t>Prophylaxis of STI’s including Hep B</a:t>
            </a:r>
          </a:p>
          <a:p>
            <a:r>
              <a:rPr lang="en-US" altLang="en-US" sz="2800" smtClean="0">
                <a:latin typeface="Calibri" pitchFamily="34" charset="0"/>
              </a:rPr>
              <a:t>counseling</a:t>
            </a:r>
            <a:endParaRPr lang="en-US" altLang="en-US" smtClean="0"/>
          </a:p>
        </p:txBody>
      </p:sp>
    </p:spTree>
    <p:extLst>
      <p:ext uri="{BB962C8B-B14F-4D97-AF65-F5344CB8AC3E}">
        <p14:creationId xmlns:p14="http://schemas.microsoft.com/office/powerpoint/2010/main" val="295522102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p:cNvSpPr>
          <p:nvPr>
            <p:ph type="title"/>
          </p:nvPr>
        </p:nvSpPr>
        <p:spPr>
          <a:noFill/>
        </p:spPr>
        <p:txBody>
          <a:bodyPr/>
          <a:lstStyle/>
          <a:p>
            <a:pPr eaLnBrk="1" hangingPunct="1"/>
            <a:r>
              <a:rPr lang="en-US" altLang="en-US" smtClean="0"/>
              <a:t>                                                    </a:t>
            </a:r>
          </a:p>
        </p:txBody>
      </p:sp>
      <p:sp>
        <p:nvSpPr>
          <p:cNvPr id="295939" name="Rectangle 3"/>
          <p:cNvSpPr>
            <a:spLocks noGrp="1"/>
          </p:cNvSpPr>
          <p:nvPr>
            <p:ph sz="quarter" idx="1"/>
          </p:nvPr>
        </p:nvSpPr>
        <p:spPr/>
        <p:txBody>
          <a:bodyPr/>
          <a:lstStyle/>
          <a:p>
            <a:pPr eaLnBrk="1" hangingPunct="1">
              <a:buFontTx/>
              <a:buNone/>
            </a:pPr>
            <a:r>
              <a:rPr lang="en-US" altLang="en-US" smtClean="0"/>
              <a:t>                                                                       </a:t>
            </a:r>
          </a:p>
        </p:txBody>
      </p:sp>
      <p:sp>
        <p:nvSpPr>
          <p:cNvPr id="295940" name="Rectangle 4"/>
          <p:cNvSpPr>
            <a:spLocks noChangeArrowheads="1"/>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400">
                <a:solidFill>
                  <a:schemeClr val="tx2"/>
                </a:solidFill>
              </a:rPr>
              <a:t>                                                  </a:t>
            </a:r>
          </a:p>
        </p:txBody>
      </p:sp>
      <p:sp>
        <p:nvSpPr>
          <p:cNvPr id="295941" name="Rectangle 5"/>
          <p:cNvSpPr>
            <a:spLocks noChangeArrowheads="1"/>
          </p:cNvSpPr>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3200"/>
              <a:t>                                                                     </a:t>
            </a:r>
          </a:p>
        </p:txBody>
      </p:sp>
      <p:sp>
        <p:nvSpPr>
          <p:cNvPr id="295942" name="Rectangle 6"/>
          <p:cNvSpPr>
            <a:spLocks noChangeArrowheads="1"/>
          </p:cNvSpPr>
          <p:nvPr/>
        </p:nvSpPr>
        <p:spPr bwMode="auto">
          <a:xfrm>
            <a:off x="812800" y="4270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sz="4400">
                <a:solidFill>
                  <a:schemeClr val="tx2"/>
                </a:solidFill>
              </a:rPr>
              <a:t>Summary Of Emergency Management</a:t>
            </a:r>
          </a:p>
        </p:txBody>
      </p:sp>
      <p:sp>
        <p:nvSpPr>
          <p:cNvPr id="295943" name="Rectangle 7"/>
          <p:cNvSpPr>
            <a:spLocks noChangeArrowheads="1"/>
          </p:cNvSpPr>
          <p:nvPr/>
        </p:nvSpPr>
        <p:spPr bwMode="auto">
          <a:xfrm>
            <a:off x="812800" y="17526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eaLnBrk="1" hangingPunct="1">
              <a:lnSpc>
                <a:spcPct val="90000"/>
              </a:lnSpc>
              <a:spcBef>
                <a:spcPct val="20000"/>
              </a:spcBef>
              <a:buFontTx/>
              <a:buAutoNum type="arabicPeriod"/>
            </a:pPr>
            <a:r>
              <a:rPr lang="en-US" altLang="en-US" sz="3200"/>
              <a:t>Treat life threatening injuries</a:t>
            </a:r>
          </a:p>
          <a:p>
            <a:pPr marL="609600" indent="-609600" eaLnBrk="1" hangingPunct="1">
              <a:lnSpc>
                <a:spcPct val="90000"/>
              </a:lnSpc>
              <a:spcBef>
                <a:spcPct val="20000"/>
              </a:spcBef>
              <a:buFontTx/>
              <a:buAutoNum type="arabicPeriod"/>
            </a:pPr>
            <a:r>
              <a:rPr lang="en-US" altLang="en-US" sz="3200"/>
              <a:t>Give first dose of PEP if presented within 72 hours</a:t>
            </a:r>
          </a:p>
          <a:p>
            <a:pPr marL="609600" indent="-609600" eaLnBrk="1" hangingPunct="1">
              <a:lnSpc>
                <a:spcPct val="90000"/>
              </a:lnSpc>
              <a:spcBef>
                <a:spcPct val="20000"/>
              </a:spcBef>
              <a:buFontTx/>
              <a:buAutoNum type="arabicPeriod"/>
            </a:pPr>
            <a:r>
              <a:rPr lang="en-US" altLang="en-US" sz="3200"/>
              <a:t>If appropriate offer emergency contraception (EC)</a:t>
            </a:r>
          </a:p>
          <a:p>
            <a:pPr marL="609600" indent="-609600" eaLnBrk="1" hangingPunct="1">
              <a:lnSpc>
                <a:spcPct val="90000"/>
              </a:lnSpc>
              <a:spcBef>
                <a:spcPct val="20000"/>
              </a:spcBef>
              <a:buFontTx/>
              <a:buAutoNum type="arabicPeriod"/>
            </a:pPr>
            <a:r>
              <a:rPr lang="en-US" altLang="en-US" sz="3200"/>
              <a:t>Take detailed history, examination and documentation of all bruises, cuts, marks abrasions to the body (use the PRC 1 i.e.  MOH 363 form) </a:t>
            </a:r>
          </a:p>
        </p:txBody>
      </p:sp>
    </p:spTree>
    <p:extLst>
      <p:ext uri="{BB962C8B-B14F-4D97-AF65-F5344CB8AC3E}">
        <p14:creationId xmlns:p14="http://schemas.microsoft.com/office/powerpoint/2010/main" val="743525309"/>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p:cNvSpPr>
          <p:nvPr>
            <p:ph type="title"/>
          </p:nvPr>
        </p:nvSpPr>
        <p:spPr>
          <a:noFill/>
        </p:spPr>
        <p:txBody>
          <a:bodyPr/>
          <a:lstStyle/>
          <a:p>
            <a:pPr eaLnBrk="1" hangingPunct="1"/>
            <a:r>
              <a:rPr lang="en-US" altLang="en-US" smtClean="0"/>
              <a:t>Summary Of Emergency Management  cont..</a:t>
            </a:r>
          </a:p>
        </p:txBody>
      </p:sp>
      <p:sp>
        <p:nvSpPr>
          <p:cNvPr id="296963" name="Rectangle 3"/>
          <p:cNvSpPr>
            <a:spLocks noGrp="1"/>
          </p:cNvSpPr>
          <p:nvPr>
            <p:ph sz="quarter" idx="1"/>
          </p:nvPr>
        </p:nvSpPr>
        <p:spPr/>
        <p:txBody>
          <a:bodyPr/>
          <a:lstStyle/>
          <a:p>
            <a:pPr eaLnBrk="1" hangingPunct="1">
              <a:buFontTx/>
              <a:buNone/>
            </a:pPr>
            <a:r>
              <a:rPr lang="en-US" altLang="en-US" smtClean="0"/>
              <a:t>5.Take samples (swabs of vagina, anus and/or mouth where necessary, clothing worn during the assault)</a:t>
            </a:r>
          </a:p>
          <a:p>
            <a:pPr eaLnBrk="1" hangingPunct="1">
              <a:buFontTx/>
              <a:buNone/>
            </a:pPr>
            <a:r>
              <a:rPr lang="en-US" altLang="en-US" smtClean="0"/>
              <a:t>6.Label and record samples sent to the laboratory</a:t>
            </a:r>
          </a:p>
          <a:p>
            <a:pPr eaLnBrk="1" hangingPunct="1">
              <a:buFontTx/>
              <a:buNone/>
            </a:pPr>
            <a:r>
              <a:rPr lang="en-US" altLang="en-US" smtClean="0"/>
              <a:t>7.Refer for trauma and HIV test counseling, STI prophylaxis, lab tests and on-going PEP management </a:t>
            </a:r>
          </a:p>
        </p:txBody>
      </p:sp>
    </p:spTree>
    <p:extLst>
      <p:ext uri="{BB962C8B-B14F-4D97-AF65-F5344CB8AC3E}">
        <p14:creationId xmlns:p14="http://schemas.microsoft.com/office/powerpoint/2010/main" val="3099994462"/>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p:cNvSpPr>
          <p:nvPr>
            <p:ph type="title"/>
          </p:nvPr>
        </p:nvSpPr>
        <p:spPr>
          <a:noFill/>
        </p:spPr>
        <p:txBody>
          <a:bodyPr/>
          <a:lstStyle/>
          <a:p>
            <a:pPr eaLnBrk="1" hangingPunct="1"/>
            <a:r>
              <a:rPr lang="en-US" altLang="en-US" smtClean="0"/>
              <a:t>On-going Management</a:t>
            </a:r>
          </a:p>
        </p:txBody>
      </p:sp>
      <p:sp>
        <p:nvSpPr>
          <p:cNvPr id="297987" name="Rectangle 3"/>
          <p:cNvSpPr>
            <a:spLocks noGrp="1"/>
          </p:cNvSpPr>
          <p:nvPr>
            <p:ph sz="quarter" idx="1"/>
          </p:nvPr>
        </p:nvSpPr>
        <p:spPr/>
        <p:txBody>
          <a:bodyPr/>
          <a:lstStyle/>
          <a:p>
            <a:pPr eaLnBrk="1" hangingPunct="1">
              <a:buFontTx/>
              <a:buNone/>
            </a:pPr>
            <a:r>
              <a:rPr lang="en-US" altLang="en-US" smtClean="0"/>
              <a:t>STEP 1</a:t>
            </a:r>
          </a:p>
          <a:p>
            <a:pPr eaLnBrk="1" hangingPunct="1">
              <a:buFontTx/>
              <a:buNone/>
            </a:pPr>
            <a:r>
              <a:rPr lang="en-US" altLang="en-US" smtClean="0"/>
              <a:t>If patient has not been started on PEP</a:t>
            </a:r>
          </a:p>
          <a:p>
            <a:pPr eaLnBrk="1" hangingPunct="1"/>
            <a:r>
              <a:rPr lang="en-US" altLang="en-US" smtClean="0"/>
              <a:t>If presented within 72 hrs offer PEP and EC</a:t>
            </a:r>
          </a:p>
          <a:p>
            <a:pPr eaLnBrk="1" hangingPunct="1"/>
            <a:r>
              <a:rPr lang="en-US" altLang="en-US" smtClean="0"/>
              <a:t>Take history, perform physical exam and document (Form MOH 363)</a:t>
            </a:r>
          </a:p>
          <a:p>
            <a:pPr eaLnBrk="1" hangingPunct="1">
              <a:buFontTx/>
              <a:buNone/>
            </a:pPr>
            <a:endParaRPr lang="en-US" altLang="en-US" smtClean="0"/>
          </a:p>
        </p:txBody>
      </p:sp>
    </p:spTree>
    <p:extLst>
      <p:ext uri="{BB962C8B-B14F-4D97-AF65-F5344CB8AC3E}">
        <p14:creationId xmlns:p14="http://schemas.microsoft.com/office/powerpoint/2010/main" val="1418052019"/>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p:cNvSpPr>
          <p:nvPr>
            <p:ph type="title"/>
          </p:nvPr>
        </p:nvSpPr>
        <p:spPr>
          <a:noFill/>
        </p:spPr>
        <p:txBody>
          <a:bodyPr/>
          <a:lstStyle/>
          <a:p>
            <a:pPr eaLnBrk="1" hangingPunct="1"/>
            <a:r>
              <a:rPr lang="en-US" altLang="en-US" smtClean="0"/>
              <a:t>On-going Management cont..</a:t>
            </a:r>
          </a:p>
        </p:txBody>
      </p:sp>
      <p:sp>
        <p:nvSpPr>
          <p:cNvPr id="299011" name="Rectangle 3"/>
          <p:cNvSpPr>
            <a:spLocks noGrp="1"/>
          </p:cNvSpPr>
          <p:nvPr>
            <p:ph sz="quarter" idx="1"/>
          </p:nvPr>
        </p:nvSpPr>
        <p:spPr>
          <a:xfrm>
            <a:off x="609600" y="1219201"/>
            <a:ext cx="10972800" cy="4525963"/>
          </a:xfrm>
        </p:spPr>
        <p:txBody>
          <a:bodyPr/>
          <a:lstStyle/>
          <a:p>
            <a:pPr eaLnBrk="1" hangingPunct="1">
              <a:lnSpc>
                <a:spcPct val="90000"/>
              </a:lnSpc>
              <a:buFontTx/>
              <a:buNone/>
            </a:pPr>
            <a:r>
              <a:rPr lang="en-US" altLang="en-US" sz="2800" smtClean="0"/>
              <a:t>STEP 2</a:t>
            </a:r>
          </a:p>
          <a:p>
            <a:pPr eaLnBrk="1" hangingPunct="1">
              <a:lnSpc>
                <a:spcPct val="90000"/>
              </a:lnSpc>
              <a:buFontTx/>
              <a:buNone/>
            </a:pPr>
            <a:r>
              <a:rPr lang="en-US" altLang="en-US" sz="2800" smtClean="0"/>
              <a:t>At OPD/CCC/HIV Clinic</a:t>
            </a:r>
          </a:p>
          <a:p>
            <a:pPr eaLnBrk="1" hangingPunct="1">
              <a:lnSpc>
                <a:spcPct val="90000"/>
              </a:lnSpc>
            </a:pPr>
            <a:r>
              <a:rPr lang="en-US" altLang="en-US" sz="2800" smtClean="0"/>
              <a:t>Offer STI prophylaxis.</a:t>
            </a:r>
          </a:p>
          <a:p>
            <a:pPr eaLnBrk="1" hangingPunct="1">
              <a:lnSpc>
                <a:spcPct val="90000"/>
              </a:lnSpc>
            </a:pPr>
            <a:r>
              <a:rPr lang="en-US" altLang="en-US" sz="2800" smtClean="0"/>
              <a:t>Assess patient’s understanding of benefits of PEP and reasons for HIV testing. Give full explanation.</a:t>
            </a:r>
          </a:p>
          <a:p>
            <a:pPr eaLnBrk="1" hangingPunct="1">
              <a:lnSpc>
                <a:spcPct val="90000"/>
              </a:lnSpc>
            </a:pPr>
            <a:r>
              <a:rPr lang="en-US" altLang="en-US" sz="2800" smtClean="0"/>
              <a:t>Open a PRC 2 form (MOH 364) for the patient</a:t>
            </a:r>
          </a:p>
          <a:p>
            <a:pPr eaLnBrk="1" hangingPunct="1">
              <a:lnSpc>
                <a:spcPct val="90000"/>
              </a:lnSpc>
            </a:pPr>
            <a:r>
              <a:rPr lang="en-US" altLang="en-US" sz="2800" smtClean="0"/>
              <a:t>Dispense enough dose of PEP until patient can return with results (3 days)</a:t>
            </a:r>
          </a:p>
          <a:p>
            <a:pPr eaLnBrk="1" hangingPunct="1">
              <a:lnSpc>
                <a:spcPct val="90000"/>
              </a:lnSpc>
            </a:pPr>
            <a:r>
              <a:rPr lang="en-US" altLang="en-US" sz="2800" smtClean="0"/>
              <a:t>Refer for counseling.</a:t>
            </a:r>
          </a:p>
        </p:txBody>
      </p:sp>
    </p:spTree>
    <p:extLst>
      <p:ext uri="{BB962C8B-B14F-4D97-AF65-F5344CB8AC3E}">
        <p14:creationId xmlns:p14="http://schemas.microsoft.com/office/powerpoint/2010/main" val="3736118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Affirmative action </a:t>
            </a:r>
          </a:p>
        </p:txBody>
      </p:sp>
      <p:sp>
        <p:nvSpPr>
          <p:cNvPr id="30723" name="Content Placeholder 2"/>
          <p:cNvSpPr>
            <a:spLocks noGrp="1"/>
          </p:cNvSpPr>
          <p:nvPr>
            <p:ph sz="quarter" idx="1"/>
          </p:nvPr>
        </p:nvSpPr>
        <p:spPr/>
        <p:txBody>
          <a:bodyPr/>
          <a:lstStyle/>
          <a:p>
            <a:r>
              <a:rPr lang="en-US" altLang="en-US" smtClean="0"/>
              <a:t>These are measures targeted at a particular group and intended to eliminate and prevent discrimination or to offset disadvantages arising from existing attitudes, behaviours and structures within a society</a:t>
            </a:r>
          </a:p>
        </p:txBody>
      </p:sp>
    </p:spTree>
    <p:extLst>
      <p:ext uri="{BB962C8B-B14F-4D97-AF65-F5344CB8AC3E}">
        <p14:creationId xmlns:p14="http://schemas.microsoft.com/office/powerpoint/2010/main" val="304852129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p:cNvSpPr>
          <p:nvPr>
            <p:ph type="title"/>
          </p:nvPr>
        </p:nvSpPr>
        <p:spPr>
          <a:noFill/>
        </p:spPr>
        <p:txBody>
          <a:bodyPr/>
          <a:lstStyle/>
          <a:p>
            <a:pPr eaLnBrk="1" hangingPunct="1"/>
            <a:r>
              <a:rPr lang="en-US" altLang="en-US" smtClean="0"/>
              <a:t>On-going Management cont..</a:t>
            </a:r>
          </a:p>
        </p:txBody>
      </p:sp>
      <p:sp>
        <p:nvSpPr>
          <p:cNvPr id="300035" name="Rectangle 3"/>
          <p:cNvSpPr>
            <a:spLocks noGrp="1"/>
          </p:cNvSpPr>
          <p:nvPr>
            <p:ph sz="quarter" idx="1"/>
          </p:nvPr>
        </p:nvSpPr>
        <p:spPr/>
        <p:txBody>
          <a:bodyPr/>
          <a:lstStyle/>
          <a:p>
            <a:pPr eaLnBrk="1" hangingPunct="1">
              <a:buFontTx/>
              <a:buNone/>
            </a:pPr>
            <a:r>
              <a:rPr lang="en-US" altLang="en-US" smtClean="0"/>
              <a:t>STEP 3</a:t>
            </a:r>
          </a:p>
          <a:p>
            <a:pPr eaLnBrk="1" hangingPunct="1">
              <a:buFontTx/>
              <a:buNone/>
            </a:pPr>
            <a:r>
              <a:rPr lang="en-US" altLang="en-US" smtClean="0"/>
              <a:t>At Counseling</a:t>
            </a:r>
          </a:p>
          <a:p>
            <a:pPr eaLnBrk="1" hangingPunct="1"/>
            <a:r>
              <a:rPr lang="en-US" altLang="en-US" smtClean="0"/>
              <a:t>Trauma counseling</a:t>
            </a:r>
          </a:p>
          <a:p>
            <a:pPr eaLnBrk="1" hangingPunct="1"/>
            <a:r>
              <a:rPr lang="en-US" altLang="en-US" smtClean="0"/>
              <a:t>HIV pre-test counseling</a:t>
            </a:r>
          </a:p>
          <a:p>
            <a:pPr eaLnBrk="1" hangingPunct="1"/>
            <a:r>
              <a:rPr lang="en-US" altLang="en-US" smtClean="0"/>
              <a:t>HIV post-test counseling</a:t>
            </a:r>
          </a:p>
          <a:p>
            <a:pPr eaLnBrk="1" hangingPunct="1"/>
            <a:r>
              <a:rPr lang="en-US" altLang="en-US" smtClean="0"/>
              <a:t>Give 2 weeks appointment (to coincide with PEP appointment)</a:t>
            </a:r>
          </a:p>
        </p:txBody>
      </p:sp>
    </p:spTree>
    <p:extLst>
      <p:ext uri="{BB962C8B-B14F-4D97-AF65-F5344CB8AC3E}">
        <p14:creationId xmlns:p14="http://schemas.microsoft.com/office/powerpoint/2010/main" val="2536552231"/>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p:cNvSpPr>
          <p:nvPr>
            <p:ph type="title"/>
          </p:nvPr>
        </p:nvSpPr>
        <p:spPr>
          <a:noFill/>
        </p:spPr>
        <p:txBody>
          <a:bodyPr/>
          <a:lstStyle/>
          <a:p>
            <a:pPr eaLnBrk="1" hangingPunct="1"/>
            <a:r>
              <a:rPr lang="en-US" altLang="en-US" smtClean="0"/>
              <a:t>On-going Management cont..</a:t>
            </a:r>
          </a:p>
        </p:txBody>
      </p:sp>
      <p:sp>
        <p:nvSpPr>
          <p:cNvPr id="301059" name="Rectangle 3"/>
          <p:cNvSpPr>
            <a:spLocks noGrp="1"/>
          </p:cNvSpPr>
          <p:nvPr>
            <p:ph sz="quarter" idx="1"/>
          </p:nvPr>
        </p:nvSpPr>
        <p:spPr/>
        <p:txBody>
          <a:bodyPr/>
          <a:lstStyle/>
          <a:p>
            <a:pPr eaLnBrk="1" hangingPunct="1">
              <a:buFontTx/>
              <a:buNone/>
            </a:pPr>
            <a:r>
              <a:rPr lang="en-US" altLang="en-US" smtClean="0"/>
              <a:t>STEP 4</a:t>
            </a:r>
          </a:p>
          <a:p>
            <a:pPr eaLnBrk="1" hangingPunct="1">
              <a:buFontTx/>
              <a:buNone/>
            </a:pPr>
            <a:r>
              <a:rPr lang="en-US" altLang="en-US" smtClean="0"/>
              <a:t>At Laboratory</a:t>
            </a:r>
          </a:p>
          <a:p>
            <a:pPr eaLnBrk="1" hangingPunct="1"/>
            <a:r>
              <a:rPr lang="en-US" altLang="en-US" smtClean="0"/>
              <a:t>Do requested tests and record in the PRC laboratory register</a:t>
            </a:r>
          </a:p>
          <a:p>
            <a:pPr eaLnBrk="1" hangingPunct="1">
              <a:buFontTx/>
              <a:buNone/>
            </a:pPr>
            <a:r>
              <a:rPr lang="en-US" altLang="en-US" i="1" smtClean="0"/>
              <a:t>Specimens for PEP management</a:t>
            </a:r>
          </a:p>
          <a:p>
            <a:pPr eaLnBrk="1" hangingPunct="1"/>
            <a:r>
              <a:rPr lang="en-US" altLang="en-US" smtClean="0"/>
              <a:t>Do requested tests, send results to counselor (for post-test counseling)</a:t>
            </a:r>
          </a:p>
          <a:p>
            <a:pPr eaLnBrk="1" hangingPunct="1"/>
            <a:r>
              <a:rPr lang="en-US" altLang="en-US" smtClean="0"/>
              <a:t>Refer patient back to OPD/CCC/HIV Clinic</a:t>
            </a:r>
          </a:p>
        </p:txBody>
      </p:sp>
    </p:spTree>
    <p:extLst>
      <p:ext uri="{BB962C8B-B14F-4D97-AF65-F5344CB8AC3E}">
        <p14:creationId xmlns:p14="http://schemas.microsoft.com/office/powerpoint/2010/main" val="175655330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p:cNvSpPr>
          <p:nvPr>
            <p:ph type="title"/>
          </p:nvPr>
        </p:nvSpPr>
        <p:spPr>
          <a:noFill/>
        </p:spPr>
        <p:txBody>
          <a:bodyPr/>
          <a:lstStyle/>
          <a:p>
            <a:pPr eaLnBrk="1" hangingPunct="1"/>
            <a:r>
              <a:rPr lang="en-US" altLang="en-US" smtClean="0"/>
              <a:t>On-going Management cont..</a:t>
            </a:r>
          </a:p>
        </p:txBody>
      </p:sp>
      <p:sp>
        <p:nvSpPr>
          <p:cNvPr id="302083" name="Rectangle 3"/>
          <p:cNvSpPr>
            <a:spLocks noGrp="1"/>
          </p:cNvSpPr>
          <p:nvPr>
            <p:ph sz="quarter" idx="1"/>
          </p:nvPr>
        </p:nvSpPr>
        <p:spPr/>
        <p:txBody>
          <a:bodyPr/>
          <a:lstStyle/>
          <a:p>
            <a:pPr eaLnBrk="1" hangingPunct="1">
              <a:buFontTx/>
              <a:buNone/>
            </a:pPr>
            <a:r>
              <a:rPr lang="en-US" altLang="en-US" sz="2800" smtClean="0"/>
              <a:t>STEP 5</a:t>
            </a:r>
          </a:p>
          <a:p>
            <a:pPr eaLnBrk="1" hangingPunct="1">
              <a:buFontTx/>
              <a:buNone/>
            </a:pPr>
            <a:r>
              <a:rPr lang="en-US" altLang="en-US" sz="2800" smtClean="0"/>
              <a:t>At OPD/CCC/HIV Clinic</a:t>
            </a:r>
          </a:p>
          <a:p>
            <a:pPr eaLnBrk="1" hangingPunct="1"/>
            <a:r>
              <a:rPr lang="en-US" altLang="en-US" sz="2800" smtClean="0"/>
              <a:t>If HIV positive stop PEP and refer for on-going HIV care</a:t>
            </a:r>
          </a:p>
          <a:p>
            <a:pPr eaLnBrk="1" hangingPunct="1"/>
            <a:r>
              <a:rPr lang="en-US" altLang="en-US" sz="2800" smtClean="0"/>
              <a:t>If HIV negative provide PEP every 2 weeks for total of 4 weeks</a:t>
            </a:r>
          </a:p>
          <a:p>
            <a:pPr eaLnBrk="1" hangingPunct="1"/>
            <a:r>
              <a:rPr lang="en-US" altLang="en-US" sz="2800" smtClean="0"/>
              <a:t>Review and assess side effects</a:t>
            </a:r>
          </a:p>
          <a:p>
            <a:pPr eaLnBrk="1" hangingPunct="1"/>
            <a:r>
              <a:rPr lang="en-US" altLang="en-US" sz="2800" smtClean="0"/>
              <a:t>Encourage adherence</a:t>
            </a:r>
          </a:p>
          <a:p>
            <a:pPr eaLnBrk="1" hangingPunct="1"/>
            <a:r>
              <a:rPr lang="en-US" altLang="en-US" sz="2800" smtClean="0"/>
              <a:t>Monitor patient using PRC 2 form (MOH 364)</a:t>
            </a:r>
          </a:p>
        </p:txBody>
      </p:sp>
    </p:spTree>
    <p:extLst>
      <p:ext uri="{BB962C8B-B14F-4D97-AF65-F5344CB8AC3E}">
        <p14:creationId xmlns:p14="http://schemas.microsoft.com/office/powerpoint/2010/main" val="1610522150"/>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p:cNvSpPr>
          <p:nvPr>
            <p:ph type="title"/>
          </p:nvPr>
        </p:nvSpPr>
        <p:spPr>
          <a:noFill/>
        </p:spPr>
        <p:txBody>
          <a:bodyPr/>
          <a:lstStyle/>
          <a:p>
            <a:pPr eaLnBrk="1" hangingPunct="1"/>
            <a:r>
              <a:rPr lang="en-US" altLang="en-US" smtClean="0"/>
              <a:t>On-going Management cont..</a:t>
            </a:r>
          </a:p>
        </p:txBody>
      </p:sp>
      <p:sp>
        <p:nvSpPr>
          <p:cNvPr id="303107" name="Rectangle 3"/>
          <p:cNvSpPr>
            <a:spLocks noGrp="1"/>
          </p:cNvSpPr>
          <p:nvPr>
            <p:ph sz="quarter" idx="1"/>
          </p:nvPr>
        </p:nvSpPr>
        <p:spPr/>
        <p:txBody>
          <a:bodyPr/>
          <a:lstStyle/>
          <a:p>
            <a:pPr eaLnBrk="1" hangingPunct="1"/>
            <a:r>
              <a:rPr lang="en-US" altLang="en-US" smtClean="0"/>
              <a:t>Refer for counseling</a:t>
            </a:r>
          </a:p>
          <a:p>
            <a:pPr eaLnBrk="1" hangingPunct="1"/>
            <a:r>
              <a:rPr lang="en-US" altLang="en-US" smtClean="0"/>
              <a:t>Offer HIV test at 6 weeks and 3 months</a:t>
            </a:r>
          </a:p>
          <a:p>
            <a:pPr eaLnBrk="1" hangingPunct="1"/>
            <a:r>
              <a:rPr lang="en-US" altLang="en-US" smtClean="0"/>
              <a:t>Reassure if HIV negative</a:t>
            </a:r>
          </a:p>
          <a:p>
            <a:pPr eaLnBrk="1" hangingPunct="1"/>
            <a:r>
              <a:rPr lang="en-US" altLang="en-US" smtClean="0"/>
              <a:t>Enroll for HIV care if positive</a:t>
            </a:r>
          </a:p>
          <a:p>
            <a:pPr eaLnBrk="1" hangingPunct="1"/>
            <a:r>
              <a:rPr lang="en-US" altLang="en-US" smtClean="0"/>
              <a:t>Refer for on-going counseling</a:t>
            </a:r>
          </a:p>
        </p:txBody>
      </p:sp>
    </p:spTree>
    <p:extLst>
      <p:ext uri="{BB962C8B-B14F-4D97-AF65-F5344CB8AC3E}">
        <p14:creationId xmlns:p14="http://schemas.microsoft.com/office/powerpoint/2010/main" val="293882638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itle 1"/>
          <p:cNvSpPr>
            <a:spLocks noGrp="1"/>
          </p:cNvSpPr>
          <p:nvPr>
            <p:ph type="title"/>
          </p:nvPr>
        </p:nvSpPr>
        <p:spPr/>
        <p:txBody>
          <a:bodyPr/>
          <a:lstStyle/>
          <a:p>
            <a:r>
              <a:rPr lang="en-US" altLang="en-US" smtClean="0"/>
              <a:t>Forensic management </a:t>
            </a:r>
          </a:p>
        </p:txBody>
      </p:sp>
      <p:sp>
        <p:nvSpPr>
          <p:cNvPr id="304131" name="Content Placeholder 2"/>
          <p:cNvSpPr>
            <a:spLocks noGrp="1"/>
          </p:cNvSpPr>
          <p:nvPr>
            <p:ph sz="quarter" idx="1"/>
          </p:nvPr>
        </p:nvSpPr>
        <p:spPr/>
        <p:txBody>
          <a:bodyPr/>
          <a:lstStyle/>
          <a:p>
            <a:r>
              <a:rPr lang="en-US" altLang="en-US" smtClean="0"/>
              <a:t>Write short notes on forensic management of a rape victim</a:t>
            </a:r>
          </a:p>
        </p:txBody>
      </p:sp>
    </p:spTree>
    <p:extLst>
      <p:ext uri="{BB962C8B-B14F-4D97-AF65-F5344CB8AC3E}">
        <p14:creationId xmlns:p14="http://schemas.microsoft.com/office/powerpoint/2010/main" val="337935056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p:cNvSpPr>
          <p:nvPr>
            <p:ph type="title"/>
          </p:nvPr>
        </p:nvSpPr>
        <p:spPr>
          <a:noFill/>
        </p:spPr>
        <p:txBody>
          <a:bodyPr/>
          <a:lstStyle/>
          <a:p>
            <a:pPr eaLnBrk="1" hangingPunct="1"/>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endParaRPr lang="en-US" altLang="en-US" smtClean="0"/>
          </a:p>
        </p:txBody>
      </p:sp>
      <p:sp>
        <p:nvSpPr>
          <p:cNvPr id="305155" name="Rectangle 3"/>
          <p:cNvSpPr>
            <a:spLocks noGrp="1"/>
          </p:cNvSpPr>
          <p:nvPr>
            <p:ph sz="quarter" idx="1"/>
          </p:nvPr>
        </p:nvSpPr>
        <p:spPr/>
        <p:txBody>
          <a:bodyPr/>
          <a:lstStyle/>
          <a:p>
            <a:pPr eaLnBrk="1" hangingPunct="1">
              <a:buFontTx/>
              <a:buNone/>
            </a:pPr>
            <a:r>
              <a:rPr lang="en-US" altLang="en-US" smtClean="0"/>
              <a:t>    </a:t>
            </a:r>
            <a:r>
              <a:rPr lang="en-US" altLang="en-US" sz="6000" i="1" smtClean="0">
                <a:latin typeface="Algerian" pitchFamily="82" charset="0"/>
              </a:rPr>
              <a:t>Question??????</a:t>
            </a:r>
          </a:p>
          <a:p>
            <a:pPr eaLnBrk="1" hangingPunct="1">
              <a:buFontTx/>
              <a:buNone/>
            </a:pPr>
            <a:r>
              <a:rPr lang="en-US" altLang="en-US" sz="6000" i="1" smtClean="0">
                <a:latin typeface="Algerian" pitchFamily="82" charset="0"/>
              </a:rPr>
              <a:t>THANKYOU</a:t>
            </a:r>
          </a:p>
        </p:txBody>
      </p:sp>
    </p:spTree>
    <p:extLst>
      <p:ext uri="{BB962C8B-B14F-4D97-AF65-F5344CB8AC3E}">
        <p14:creationId xmlns:p14="http://schemas.microsoft.com/office/powerpoint/2010/main" val="781632236"/>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34237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5049557"/>
          </a:xfrm>
        </p:spPr>
        <p:txBody>
          <a:bodyPr>
            <a:normAutofit/>
          </a:bodyPr>
          <a:lstStyle>
            <a:lvl1pPr algn="ctr">
              <a:defRPr sz="6600" b="1" baseline="0"/>
            </a:lvl1pPr>
          </a:lstStyle>
          <a:p>
            <a:r>
              <a:rPr lang="en-US" dirty="0" smtClean="0">
                <a:latin typeface="Times New Roman" panose="02020603050405020304" pitchFamily="18" charset="0"/>
                <a:cs typeface="Times New Roman" panose="02020603050405020304" pitchFamily="18" charset="0"/>
              </a:rPr>
              <a:t>The End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Thank You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09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Empowerment </a:t>
            </a:r>
          </a:p>
        </p:txBody>
      </p:sp>
      <p:sp>
        <p:nvSpPr>
          <p:cNvPr id="31747" name="Content Placeholder 2"/>
          <p:cNvSpPr>
            <a:spLocks noGrp="1"/>
          </p:cNvSpPr>
          <p:nvPr>
            <p:ph sz="quarter" idx="1"/>
          </p:nvPr>
        </p:nvSpPr>
        <p:spPr/>
        <p:txBody>
          <a:bodyPr/>
          <a:lstStyle/>
          <a:p>
            <a:r>
              <a:rPr lang="en-US" altLang="en-US" smtClean="0"/>
              <a:t>It is the process of gaining access and developing one’s capacities and abilities so as he/she can participate actively in shaping his/her own life and that of one’s community in economic, social and political terms.</a:t>
            </a:r>
          </a:p>
        </p:txBody>
      </p:sp>
    </p:spTree>
    <p:extLst>
      <p:ext uri="{BB962C8B-B14F-4D97-AF65-F5344CB8AC3E}">
        <p14:creationId xmlns:p14="http://schemas.microsoft.com/office/powerpoint/2010/main" val="1296870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Gender audit</a:t>
            </a:r>
          </a:p>
        </p:txBody>
      </p:sp>
      <p:sp>
        <p:nvSpPr>
          <p:cNvPr id="32771" name="Content Placeholder 2"/>
          <p:cNvSpPr>
            <a:spLocks noGrp="1"/>
          </p:cNvSpPr>
          <p:nvPr>
            <p:ph sz="quarter" idx="1"/>
          </p:nvPr>
        </p:nvSpPr>
        <p:spPr/>
        <p:txBody>
          <a:bodyPr/>
          <a:lstStyle/>
          <a:p>
            <a:r>
              <a:rPr lang="en-US" altLang="en-US" smtClean="0"/>
              <a:t>The analysis ,evaluation and taking stock of policies, programmes and institutions in terms of how they apply gender-related issues.</a:t>
            </a:r>
          </a:p>
        </p:txBody>
      </p:sp>
    </p:spTree>
    <p:extLst>
      <p:ext uri="{BB962C8B-B14F-4D97-AF65-F5344CB8AC3E}">
        <p14:creationId xmlns:p14="http://schemas.microsoft.com/office/powerpoint/2010/main" val="183517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smtClean="0"/>
              <a:t>Gender blind </a:t>
            </a:r>
          </a:p>
        </p:txBody>
      </p:sp>
      <p:sp>
        <p:nvSpPr>
          <p:cNvPr id="33795" name="Content Placeholder 2"/>
          <p:cNvSpPr>
            <a:spLocks noGrp="1"/>
          </p:cNvSpPr>
          <p:nvPr>
            <p:ph sz="quarter" idx="1"/>
          </p:nvPr>
        </p:nvSpPr>
        <p:spPr/>
        <p:txBody>
          <a:bodyPr/>
          <a:lstStyle/>
          <a:p>
            <a:r>
              <a:rPr lang="en-US" altLang="en-US" smtClean="0"/>
              <a:t>It is Ignoring/failing to address the gender dimensions in the society.</a:t>
            </a:r>
          </a:p>
        </p:txBody>
      </p:sp>
    </p:spTree>
    <p:extLst>
      <p:ext uri="{BB962C8B-B14F-4D97-AF65-F5344CB8AC3E}">
        <p14:creationId xmlns:p14="http://schemas.microsoft.com/office/powerpoint/2010/main" val="2114772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Gender gap</a:t>
            </a:r>
          </a:p>
        </p:txBody>
      </p:sp>
      <p:sp>
        <p:nvSpPr>
          <p:cNvPr id="34819" name="Content Placeholder 2"/>
          <p:cNvSpPr>
            <a:spLocks noGrp="1"/>
          </p:cNvSpPr>
          <p:nvPr>
            <p:ph sz="quarter" idx="1"/>
          </p:nvPr>
        </p:nvSpPr>
        <p:spPr/>
        <p:txBody>
          <a:bodyPr/>
          <a:lstStyle/>
          <a:p>
            <a:r>
              <a:rPr lang="en-US" altLang="en-US" smtClean="0"/>
              <a:t>The gap in any area between women and men in terms of their levels of participation, access, rights, remuneration or benefits. </a:t>
            </a:r>
          </a:p>
        </p:txBody>
      </p:sp>
    </p:spTree>
    <p:extLst>
      <p:ext uri="{BB962C8B-B14F-4D97-AF65-F5344CB8AC3E}">
        <p14:creationId xmlns:p14="http://schemas.microsoft.com/office/powerpoint/2010/main" val="44517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Gender advocacy</a:t>
            </a:r>
          </a:p>
        </p:txBody>
      </p:sp>
      <p:sp>
        <p:nvSpPr>
          <p:cNvPr id="35843" name="Content Placeholder 2"/>
          <p:cNvSpPr>
            <a:spLocks noGrp="1"/>
          </p:cNvSpPr>
          <p:nvPr>
            <p:ph sz="quarter" idx="1"/>
          </p:nvPr>
        </p:nvSpPr>
        <p:spPr/>
        <p:txBody>
          <a:bodyPr/>
          <a:lstStyle/>
          <a:p>
            <a:r>
              <a:rPr lang="en-US" altLang="en-US" smtClean="0"/>
              <a:t>This  is  an  on  going  process  aimed  at  changing  of  attitudes,  actions,  policies  and  laws  by influencing people and organizations with power, systems and structures at different  levels for the betterment of those affected by the gender advocacy issue.</a:t>
            </a:r>
          </a:p>
          <a:p>
            <a:r>
              <a:rPr lang="en-US" altLang="en-US" smtClean="0"/>
              <a:t>In advocacy you need to use the persuasive art of lobbying.</a:t>
            </a:r>
          </a:p>
          <a:p>
            <a:r>
              <a:rPr lang="en-US" altLang="en-US" smtClean="0"/>
              <a:t>Lobbying refers to the art of persuading ,influencing and convincing other people to see things/issues your way.</a:t>
            </a:r>
          </a:p>
          <a:p>
            <a:r>
              <a:rPr lang="en-US" altLang="en-US" smtClean="0"/>
              <a:t>Some of gender issues that may require lobbying includes: property rights, decision making and leadership, gender and culture , Gender and reproductive health rights.</a:t>
            </a:r>
          </a:p>
        </p:txBody>
      </p:sp>
    </p:spTree>
    <p:extLst>
      <p:ext uri="{BB962C8B-B14F-4D97-AF65-F5344CB8AC3E}">
        <p14:creationId xmlns:p14="http://schemas.microsoft.com/office/powerpoint/2010/main" val="3236408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Gender advocacy cont..</a:t>
            </a:r>
          </a:p>
        </p:txBody>
      </p:sp>
      <p:sp>
        <p:nvSpPr>
          <p:cNvPr id="36867" name="Content Placeholder 2"/>
          <p:cNvSpPr>
            <a:spLocks noGrp="1"/>
          </p:cNvSpPr>
          <p:nvPr>
            <p:ph sz="quarter" idx="1"/>
          </p:nvPr>
        </p:nvSpPr>
        <p:spPr/>
        <p:txBody>
          <a:bodyPr/>
          <a:lstStyle/>
          <a:p>
            <a:r>
              <a:rPr lang="en-US" altLang="en-US" sz="3200" smtClean="0"/>
              <a:t>Lobbying requires the following skills:</a:t>
            </a:r>
          </a:p>
          <a:p>
            <a:pPr lvl="2">
              <a:buFont typeface="Wingdings 2" pitchFamily="18" charset="2"/>
              <a:buChar char=""/>
            </a:pPr>
            <a:r>
              <a:rPr lang="en-US" altLang="en-US" sz="3200" smtClean="0"/>
              <a:t>Ability to mobilize the community and developing groups</a:t>
            </a:r>
          </a:p>
          <a:p>
            <a:pPr lvl="2">
              <a:buFont typeface="Wingdings 2" pitchFamily="18" charset="2"/>
              <a:buChar char=""/>
            </a:pPr>
            <a:r>
              <a:rPr lang="en-US" altLang="en-US" sz="3200" smtClean="0"/>
              <a:t>Skills in identifying persons who can help influencing the opinions</a:t>
            </a:r>
          </a:p>
          <a:p>
            <a:pPr lvl="2">
              <a:buFont typeface="Wingdings 2" pitchFamily="18" charset="2"/>
              <a:buChar char=""/>
            </a:pPr>
            <a:r>
              <a:rPr lang="en-US" altLang="en-US" sz="3200" smtClean="0"/>
              <a:t>Skills in selling your point of view and ideas</a:t>
            </a:r>
          </a:p>
        </p:txBody>
      </p:sp>
    </p:spTree>
    <p:extLst>
      <p:ext uri="{BB962C8B-B14F-4D97-AF65-F5344CB8AC3E}">
        <p14:creationId xmlns:p14="http://schemas.microsoft.com/office/powerpoint/2010/main" val="216262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Introduction </a:t>
            </a:r>
          </a:p>
        </p:txBody>
      </p:sp>
      <p:sp>
        <p:nvSpPr>
          <p:cNvPr id="10243" name="Content Placeholder 2"/>
          <p:cNvSpPr>
            <a:spLocks noGrp="1"/>
          </p:cNvSpPr>
          <p:nvPr>
            <p:ph sz="quarter" idx="1"/>
          </p:nvPr>
        </p:nvSpPr>
        <p:spPr/>
        <p:txBody>
          <a:bodyPr>
            <a:normAutofit lnSpcReduction="10000"/>
          </a:bodyPr>
          <a:lstStyle/>
          <a:p>
            <a:pPr eaLnBrk="1" hangingPunct="1"/>
            <a:r>
              <a:rPr lang="en-US" altLang="en-US" smtClean="0"/>
              <a:t>Gender refers to a set of characteristics and behavior that are prescribed for a particular sex by society, and are learned through a socialization process.</a:t>
            </a:r>
          </a:p>
          <a:p>
            <a:pPr eaLnBrk="1" hangingPunct="1"/>
            <a:r>
              <a:rPr lang="en-US" altLang="en-US" smtClean="0"/>
              <a:t>Gender  is assimilated and learned, can change over time and can vary within a given culture.</a:t>
            </a:r>
          </a:p>
          <a:p>
            <a:pPr eaLnBrk="1" hangingPunct="1"/>
            <a:r>
              <a:rPr lang="en-US" altLang="en-US" smtClean="0"/>
              <a:t>Culture of a particular community influences gender roles between men and women.</a:t>
            </a:r>
          </a:p>
          <a:p>
            <a:pPr eaLnBrk="1" hangingPunct="1"/>
            <a:r>
              <a:rPr lang="en-US" altLang="en-US" smtClean="0"/>
              <a:t>Division of labour between the two sexes is largely determined by one’s culture.</a:t>
            </a:r>
          </a:p>
          <a:p>
            <a:pPr eaLnBrk="1" hangingPunct="1"/>
            <a:r>
              <a:rPr lang="en-US" altLang="en-US" smtClean="0"/>
              <a:t>Gender  cannot be used interchangeably with sex.</a:t>
            </a:r>
            <a:endParaRPr lang="en-GB" altLang="en-US" smtClean="0"/>
          </a:p>
          <a:p>
            <a:pPr eaLnBrk="1" hangingPunct="1"/>
            <a:endParaRPr lang="en-US" altLang="en-US" smtClean="0"/>
          </a:p>
        </p:txBody>
      </p:sp>
    </p:spTree>
    <p:extLst>
      <p:ext uri="{BB962C8B-B14F-4D97-AF65-F5344CB8AC3E}">
        <p14:creationId xmlns:p14="http://schemas.microsoft.com/office/powerpoint/2010/main" val="2314256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Gender advocacy cont..</a:t>
            </a:r>
          </a:p>
        </p:txBody>
      </p:sp>
      <p:sp>
        <p:nvSpPr>
          <p:cNvPr id="37891" name="Content Placeholder 2"/>
          <p:cNvSpPr>
            <a:spLocks noGrp="1"/>
          </p:cNvSpPr>
          <p:nvPr>
            <p:ph sz="quarter" idx="1"/>
          </p:nvPr>
        </p:nvSpPr>
        <p:spPr/>
        <p:txBody>
          <a:bodyPr/>
          <a:lstStyle/>
          <a:p>
            <a:r>
              <a:rPr lang="en-US" altLang="en-US" smtClean="0"/>
              <a:t>Strategies for Gender Advocacy includes:-</a:t>
            </a:r>
          </a:p>
          <a:p>
            <a:pPr lvl="1">
              <a:buFont typeface="Wingdings" pitchFamily="2" charset="2"/>
              <a:buChar char="q"/>
            </a:pPr>
            <a:r>
              <a:rPr lang="en-US" altLang="en-US" smtClean="0"/>
              <a:t>Lobbying                          </a:t>
            </a:r>
          </a:p>
          <a:p>
            <a:pPr lvl="1">
              <a:buFont typeface="Wingdings" pitchFamily="2" charset="2"/>
              <a:buChar char="q"/>
            </a:pPr>
            <a:r>
              <a:rPr lang="en-US" altLang="en-US" smtClean="0"/>
              <a:t>Networking and coalition building</a:t>
            </a:r>
          </a:p>
          <a:p>
            <a:pPr lvl="1">
              <a:buFont typeface="Wingdings" pitchFamily="2" charset="2"/>
              <a:buChar char="q"/>
            </a:pPr>
            <a:r>
              <a:rPr lang="en-US" altLang="en-US" smtClean="0"/>
              <a:t>Media relations                </a:t>
            </a:r>
          </a:p>
          <a:p>
            <a:pPr lvl="1">
              <a:buFont typeface="Wingdings" pitchFamily="2" charset="2"/>
              <a:buChar char="q"/>
            </a:pPr>
            <a:r>
              <a:rPr lang="en-US" altLang="en-US" smtClean="0"/>
              <a:t>Campaigns</a:t>
            </a:r>
          </a:p>
          <a:p>
            <a:pPr lvl="1">
              <a:buFont typeface="Wingdings" pitchFamily="2" charset="2"/>
              <a:buChar char="q"/>
            </a:pPr>
            <a:r>
              <a:rPr lang="en-US" altLang="en-US" smtClean="0"/>
              <a:t>Publications                      </a:t>
            </a:r>
          </a:p>
          <a:p>
            <a:pPr lvl="1">
              <a:buFont typeface="Wingdings" pitchFamily="2" charset="2"/>
              <a:buChar char="q"/>
            </a:pPr>
            <a:r>
              <a:rPr lang="en-US" altLang="en-US" smtClean="0"/>
              <a:t>Conferences and seminars</a:t>
            </a:r>
          </a:p>
          <a:p>
            <a:pPr lvl="1">
              <a:buFont typeface="Wingdings" pitchFamily="2" charset="2"/>
              <a:buChar char="q"/>
            </a:pPr>
            <a:r>
              <a:rPr lang="en-US" altLang="en-US" smtClean="0"/>
              <a:t>Research</a:t>
            </a:r>
          </a:p>
        </p:txBody>
      </p:sp>
    </p:spTree>
    <p:extLst>
      <p:ext uri="{BB962C8B-B14F-4D97-AF65-F5344CB8AC3E}">
        <p14:creationId xmlns:p14="http://schemas.microsoft.com/office/powerpoint/2010/main" val="569338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Gender advocacy cont..</a:t>
            </a:r>
          </a:p>
        </p:txBody>
      </p:sp>
      <p:sp>
        <p:nvSpPr>
          <p:cNvPr id="3" name="Content Placeholder 2">
            <a:extLst>
              <a:ext uri="{FF2B5EF4-FFF2-40B4-BE49-F238E27FC236}">
                <a16:creationId xmlns="" xmlns:a16="http://schemas.microsoft.com/office/drawing/2014/main" id="{F8CFA88F-692E-4D31-B064-FF0564E155CA}"/>
              </a:ext>
            </a:extLst>
          </p:cNvPr>
          <p:cNvSpPr>
            <a:spLocks noGrp="1"/>
          </p:cNvSpPr>
          <p:nvPr>
            <p:ph sz="quarter" idx="1"/>
          </p:nvPr>
        </p:nvSpPr>
        <p:spPr/>
        <p:txBody>
          <a:bodyPr/>
          <a:lstStyle/>
          <a:p>
            <a:pPr>
              <a:defRPr/>
            </a:pPr>
            <a:r>
              <a:rPr lang="en-US" dirty="0"/>
              <a:t>Steps in gender advocacy:</a:t>
            </a:r>
          </a:p>
          <a:p>
            <a:pPr marL="514350" indent="-514350">
              <a:buFont typeface="+mj-lt"/>
              <a:buAutoNum type="arabicPeriod"/>
              <a:defRPr/>
            </a:pPr>
            <a:r>
              <a:rPr lang="en-US" dirty="0"/>
              <a:t>Learning skills of advocacy</a:t>
            </a:r>
          </a:p>
          <a:p>
            <a:pPr marL="514350" indent="-514350">
              <a:buFont typeface="+mj-lt"/>
              <a:buAutoNum type="arabicPeriod"/>
              <a:defRPr/>
            </a:pPr>
            <a:r>
              <a:rPr lang="en-US" dirty="0"/>
              <a:t>Articulating advocacy issues</a:t>
            </a:r>
          </a:p>
          <a:p>
            <a:pPr marL="514350" indent="-514350">
              <a:buFont typeface="+mj-lt"/>
              <a:buAutoNum type="arabicPeriod"/>
              <a:defRPr/>
            </a:pPr>
            <a:r>
              <a:rPr lang="en-US" dirty="0"/>
              <a:t>Evaluating effectiveness of the advocacy</a:t>
            </a:r>
          </a:p>
        </p:txBody>
      </p:sp>
    </p:spTree>
    <p:extLst>
      <p:ext uri="{BB962C8B-B14F-4D97-AF65-F5344CB8AC3E}">
        <p14:creationId xmlns:p14="http://schemas.microsoft.com/office/powerpoint/2010/main" val="3920061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Gender advocacy cont..</a:t>
            </a:r>
          </a:p>
        </p:txBody>
      </p:sp>
      <p:sp>
        <p:nvSpPr>
          <p:cNvPr id="3" name="Content Placeholder 2">
            <a:extLst>
              <a:ext uri="{FF2B5EF4-FFF2-40B4-BE49-F238E27FC236}">
                <a16:creationId xmlns="" xmlns:a16="http://schemas.microsoft.com/office/drawing/2014/main" id="{C5515B00-CE12-4387-ACA2-828F75EE9CD3}"/>
              </a:ext>
            </a:extLst>
          </p:cNvPr>
          <p:cNvSpPr>
            <a:spLocks noGrp="1"/>
          </p:cNvSpPr>
          <p:nvPr>
            <p:ph sz="quarter" idx="1"/>
          </p:nvPr>
        </p:nvSpPr>
        <p:spPr>
          <a:xfrm>
            <a:off x="304800" y="1447800"/>
            <a:ext cx="11887200" cy="5410200"/>
          </a:xfrm>
        </p:spPr>
        <p:txBody>
          <a:bodyPr/>
          <a:lstStyle/>
          <a:p>
            <a:pPr>
              <a:defRPr/>
            </a:pPr>
            <a:r>
              <a:rPr lang="en-US" dirty="0"/>
              <a:t>Skills/techniques that can be used in advocacy includes:-</a:t>
            </a:r>
          </a:p>
          <a:p>
            <a:pPr marL="514350" indent="-514350">
              <a:buFont typeface="+mj-lt"/>
              <a:buAutoNum type="arabicPeriod"/>
              <a:defRPr/>
            </a:pPr>
            <a:r>
              <a:rPr lang="en-US" dirty="0"/>
              <a:t>Negotiation / bargaining skills- It refers  to the process of persuading people to see or agree with your point of view. </a:t>
            </a:r>
          </a:p>
          <a:p>
            <a:pPr lvl="1">
              <a:defRPr/>
            </a:pPr>
            <a:r>
              <a:rPr lang="en-US" dirty="0"/>
              <a:t>Possible outcomes in negotiation are:</a:t>
            </a:r>
          </a:p>
          <a:p>
            <a:pPr lvl="3">
              <a:buFont typeface="Wingdings" pitchFamily="2" charset="2"/>
              <a:buChar char="Ø"/>
              <a:defRPr/>
            </a:pPr>
            <a:r>
              <a:rPr lang="en-US" dirty="0"/>
              <a:t>Both sides loose</a:t>
            </a:r>
          </a:p>
          <a:p>
            <a:pPr lvl="3">
              <a:buFont typeface="Wingdings" pitchFamily="2" charset="2"/>
              <a:buChar char="Ø"/>
              <a:defRPr/>
            </a:pPr>
            <a:r>
              <a:rPr lang="en-US" dirty="0"/>
              <a:t>One side wins and the other looses</a:t>
            </a:r>
          </a:p>
          <a:p>
            <a:pPr lvl="3">
              <a:buFont typeface="Wingdings" pitchFamily="2" charset="2"/>
              <a:buChar char="Ø"/>
              <a:defRPr/>
            </a:pPr>
            <a:r>
              <a:rPr lang="en-US" dirty="0"/>
              <a:t>Both sides win or at least gain something significant</a:t>
            </a:r>
          </a:p>
          <a:p>
            <a:pPr marL="514350" indent="-514350">
              <a:buFont typeface="+mj-lt"/>
              <a:buAutoNum type="arabicPeriod" startAt="2"/>
              <a:defRPr/>
            </a:pPr>
            <a:r>
              <a:rPr lang="en-US" dirty="0"/>
              <a:t>Presentation skills-Presentation refers to a process of conveying ideas, opinions and information in a systematic way  for  the achievement  of desired objectives within a  specified  timeframe. It  is  relates  to convincing the other party about mutual benefits.</a:t>
            </a:r>
          </a:p>
        </p:txBody>
      </p:sp>
    </p:spTree>
    <p:extLst>
      <p:ext uri="{BB962C8B-B14F-4D97-AF65-F5344CB8AC3E}">
        <p14:creationId xmlns:p14="http://schemas.microsoft.com/office/powerpoint/2010/main" val="3081814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Gender advocacy cont..</a:t>
            </a:r>
          </a:p>
        </p:txBody>
      </p:sp>
      <p:sp>
        <p:nvSpPr>
          <p:cNvPr id="3" name="Content Placeholder 2">
            <a:extLst>
              <a:ext uri="{FF2B5EF4-FFF2-40B4-BE49-F238E27FC236}">
                <a16:creationId xmlns="" xmlns:a16="http://schemas.microsoft.com/office/drawing/2014/main" id="{CAA7EE73-6BE5-4E79-BFD7-9BB782EA9F63}"/>
              </a:ext>
            </a:extLst>
          </p:cNvPr>
          <p:cNvSpPr>
            <a:spLocks noGrp="1"/>
          </p:cNvSpPr>
          <p:nvPr>
            <p:ph sz="quarter" idx="1"/>
          </p:nvPr>
        </p:nvSpPr>
        <p:spPr>
          <a:ln>
            <a:miter lim="800000"/>
            <a:headEnd/>
            <a:tailEnd/>
          </a:ln>
          <a:extLst/>
        </p:spPr>
        <p:txBody>
          <a:bodyPr/>
          <a:lstStyle/>
          <a:p>
            <a:pPr>
              <a:defRPr/>
            </a:pPr>
            <a:r>
              <a:rPr lang="en-US" sz="2800" dirty="0"/>
              <a:t>To  make  a  presentation  effective  in  advocacy,  it  is  important  to  improve  skills  in  the following areas:</a:t>
            </a:r>
          </a:p>
          <a:p>
            <a:pPr lvl="3">
              <a:buFont typeface="Wingdings" pitchFamily="2" charset="2"/>
              <a:buChar char="§"/>
              <a:defRPr/>
            </a:pPr>
            <a:r>
              <a:rPr lang="en-US" sz="2800" dirty="0"/>
              <a:t>Use of information and data to support your presentation</a:t>
            </a:r>
          </a:p>
          <a:p>
            <a:pPr lvl="3">
              <a:buFont typeface="Wingdings" pitchFamily="2" charset="2"/>
              <a:buChar char="§"/>
              <a:defRPr/>
            </a:pPr>
            <a:r>
              <a:rPr lang="en-US" sz="2800" dirty="0"/>
              <a:t>Having organized stages in the presentation to facilitate:</a:t>
            </a:r>
          </a:p>
          <a:p>
            <a:pPr lvl="5">
              <a:buFont typeface="Wingdings" pitchFamily="2" charset="2"/>
              <a:buChar char="ü"/>
              <a:defRPr/>
            </a:pPr>
            <a:r>
              <a:rPr lang="en-US" sz="2800" dirty="0"/>
              <a:t>Gaining Attention  – A</a:t>
            </a:r>
          </a:p>
          <a:p>
            <a:pPr lvl="5">
              <a:buFont typeface="Wingdings" pitchFamily="2" charset="2"/>
              <a:buChar char="ü"/>
              <a:defRPr/>
            </a:pPr>
            <a:r>
              <a:rPr lang="en-US" sz="2800" dirty="0"/>
              <a:t>Holding Interest  – I</a:t>
            </a:r>
          </a:p>
          <a:p>
            <a:pPr lvl="5">
              <a:buFont typeface="Wingdings" pitchFamily="2" charset="2"/>
              <a:buChar char="ü"/>
              <a:defRPr/>
            </a:pPr>
            <a:r>
              <a:rPr lang="en-US" sz="2800" dirty="0"/>
              <a:t>Arousing Desire  – D</a:t>
            </a:r>
          </a:p>
          <a:p>
            <a:pPr lvl="5">
              <a:buFont typeface="Wingdings" pitchFamily="2" charset="2"/>
              <a:buChar char="ü"/>
              <a:defRPr/>
            </a:pPr>
            <a:r>
              <a:rPr lang="en-US" sz="2800" dirty="0"/>
              <a:t>Obtaining Action - A</a:t>
            </a:r>
          </a:p>
          <a:p>
            <a:pPr>
              <a:defRPr/>
            </a:pPr>
            <a:endParaRPr lang="en-US" sz="2800" dirty="0"/>
          </a:p>
        </p:txBody>
      </p:sp>
    </p:spTree>
    <p:extLst>
      <p:ext uri="{BB962C8B-B14F-4D97-AF65-F5344CB8AC3E}">
        <p14:creationId xmlns:p14="http://schemas.microsoft.com/office/powerpoint/2010/main" val="670048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Gender neutral </a:t>
            </a:r>
          </a:p>
        </p:txBody>
      </p:sp>
      <p:sp>
        <p:nvSpPr>
          <p:cNvPr id="41987" name="Content Placeholder 2"/>
          <p:cNvSpPr>
            <a:spLocks noGrp="1"/>
          </p:cNvSpPr>
          <p:nvPr>
            <p:ph sz="quarter" idx="1"/>
          </p:nvPr>
        </p:nvSpPr>
        <p:spPr/>
        <p:txBody>
          <a:bodyPr/>
          <a:lstStyle/>
          <a:p>
            <a:r>
              <a:rPr lang="en-US" altLang="en-US" smtClean="0"/>
              <a:t>Having no differential positive or negative impact for gender relations or equality between women and men.</a:t>
            </a:r>
          </a:p>
          <a:p>
            <a:r>
              <a:rPr lang="en-US" altLang="en-US" smtClean="0"/>
              <a:t>Having no gender preferences when allocating resources, duties or responsibility.</a:t>
            </a:r>
          </a:p>
          <a:p>
            <a:r>
              <a:rPr lang="en-US" altLang="en-US" smtClean="0"/>
              <a:t>Using one’s abilities to allocate roles other than gender.</a:t>
            </a:r>
          </a:p>
        </p:txBody>
      </p:sp>
    </p:spTree>
    <p:extLst>
      <p:ext uri="{BB962C8B-B14F-4D97-AF65-F5344CB8AC3E}">
        <p14:creationId xmlns:p14="http://schemas.microsoft.com/office/powerpoint/2010/main" val="2364254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Gender division of labour</a:t>
            </a:r>
          </a:p>
        </p:txBody>
      </p:sp>
      <p:sp>
        <p:nvSpPr>
          <p:cNvPr id="43011" name="Content Placeholder 2"/>
          <p:cNvSpPr>
            <a:spLocks noGrp="1"/>
          </p:cNvSpPr>
          <p:nvPr>
            <p:ph sz="quarter" idx="1"/>
          </p:nvPr>
        </p:nvSpPr>
        <p:spPr/>
        <p:txBody>
          <a:bodyPr/>
          <a:lstStyle/>
          <a:p>
            <a:r>
              <a:rPr lang="en-US" altLang="en-US" smtClean="0"/>
              <a:t>It  relates  to  the different  types of work that men and women do socialization and accepted patterns of work within a given context.</a:t>
            </a:r>
          </a:p>
        </p:txBody>
      </p:sp>
    </p:spTree>
    <p:extLst>
      <p:ext uri="{BB962C8B-B14F-4D97-AF65-F5344CB8AC3E}">
        <p14:creationId xmlns:p14="http://schemas.microsoft.com/office/powerpoint/2010/main" val="1113175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Gender impact assessment </a:t>
            </a:r>
          </a:p>
        </p:txBody>
      </p:sp>
      <p:sp>
        <p:nvSpPr>
          <p:cNvPr id="44035" name="Content Placeholder 2"/>
          <p:cNvSpPr>
            <a:spLocks noGrp="1"/>
          </p:cNvSpPr>
          <p:nvPr>
            <p:ph sz="quarter" idx="1"/>
          </p:nvPr>
        </p:nvSpPr>
        <p:spPr/>
        <p:txBody>
          <a:bodyPr/>
          <a:lstStyle/>
          <a:p>
            <a:r>
              <a:rPr lang="en-US" altLang="en-US" smtClean="0"/>
              <a:t>It is the process of examining policy proposals to see whether they will affect women and men differently, with a view to adapting these proposals to make sure that discriminatory effects are neutralized and that gender equality is promoted</a:t>
            </a:r>
          </a:p>
        </p:txBody>
      </p:sp>
    </p:spTree>
    <p:extLst>
      <p:ext uri="{BB962C8B-B14F-4D97-AF65-F5344CB8AC3E}">
        <p14:creationId xmlns:p14="http://schemas.microsoft.com/office/powerpoint/2010/main" val="318130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Sex-disaggregated statistics </a:t>
            </a:r>
          </a:p>
        </p:txBody>
      </p:sp>
      <p:sp>
        <p:nvSpPr>
          <p:cNvPr id="45059" name="Content Placeholder 2"/>
          <p:cNvSpPr>
            <a:spLocks noGrp="1"/>
          </p:cNvSpPr>
          <p:nvPr>
            <p:ph sz="quarter" idx="1"/>
          </p:nvPr>
        </p:nvSpPr>
        <p:spPr>
          <a:xfrm>
            <a:off x="609600" y="1447800"/>
            <a:ext cx="10972800" cy="4572000"/>
          </a:xfrm>
        </p:spPr>
        <p:txBody>
          <a:bodyPr/>
          <a:lstStyle/>
          <a:p>
            <a:r>
              <a:rPr lang="en-US" altLang="en-US" smtClean="0"/>
              <a:t>This is the process of collection and separation of data and statistical information by sex to enable comparative analysis( also sometimes referred to as gender disaggregated statistics)</a:t>
            </a:r>
          </a:p>
        </p:txBody>
      </p:sp>
    </p:spTree>
    <p:extLst>
      <p:ext uri="{BB962C8B-B14F-4D97-AF65-F5344CB8AC3E}">
        <p14:creationId xmlns:p14="http://schemas.microsoft.com/office/powerpoint/2010/main" val="1505487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Women’s triple role </a:t>
            </a:r>
          </a:p>
        </p:txBody>
      </p:sp>
      <p:sp>
        <p:nvSpPr>
          <p:cNvPr id="46083" name="Content Placeholder 2"/>
          <p:cNvSpPr>
            <a:spLocks noGrp="1"/>
          </p:cNvSpPr>
          <p:nvPr>
            <p:ph sz="quarter" idx="1"/>
          </p:nvPr>
        </p:nvSpPr>
        <p:spPr/>
        <p:txBody>
          <a:bodyPr/>
          <a:lstStyle/>
          <a:p>
            <a:r>
              <a:rPr lang="en-US" altLang="en-US" smtClean="0"/>
              <a:t>Women’s triple role refers to the reproductive, productive and community managing role. The way these forms are valued affects the way women and men set priorities in planning programs or projects. </a:t>
            </a:r>
          </a:p>
          <a:p>
            <a:r>
              <a:rPr lang="en-US" altLang="en-US" smtClean="0"/>
              <a:t>The taking or not taking into consideration of these forms can make or brake women’s chances of taking advantage of development opportunities</a:t>
            </a:r>
          </a:p>
        </p:txBody>
      </p:sp>
    </p:spTree>
    <p:extLst>
      <p:ext uri="{BB962C8B-B14F-4D97-AF65-F5344CB8AC3E}">
        <p14:creationId xmlns:p14="http://schemas.microsoft.com/office/powerpoint/2010/main" val="1675024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CA" altLang="en-US" smtClean="0"/>
              <a:t>GENDER ROLES</a:t>
            </a:r>
          </a:p>
        </p:txBody>
      </p:sp>
      <p:sp>
        <p:nvSpPr>
          <p:cNvPr id="3" name="Content Placeholder 2">
            <a:extLst>
              <a:ext uri="{FF2B5EF4-FFF2-40B4-BE49-F238E27FC236}">
                <a16:creationId xmlns="" xmlns:a16="http://schemas.microsoft.com/office/drawing/2014/main" id="{130DD150-D667-4417-A633-DE65D21AD2B5}"/>
              </a:ext>
            </a:extLst>
          </p:cNvPr>
          <p:cNvSpPr>
            <a:spLocks noGrp="1"/>
          </p:cNvSpPr>
          <p:nvPr>
            <p:ph idx="1"/>
          </p:nvPr>
        </p:nvSpPr>
        <p:spPr>
          <a:xfrm>
            <a:off x="203200" y="1447800"/>
            <a:ext cx="11988800" cy="5181600"/>
          </a:xfrm>
        </p:spPr>
        <p:txBody>
          <a:bodyPr>
            <a:normAutofit fontScale="92500" lnSpcReduction="20000"/>
          </a:bodyPr>
          <a:lstStyle/>
          <a:p>
            <a:pPr eaLnBrk="1" hangingPunct="1">
              <a:defRPr/>
            </a:pPr>
            <a:r>
              <a:rPr lang="en-CA" dirty="0"/>
              <a:t>Division of labour is roles and tasks assigned to women and men based on </a:t>
            </a:r>
            <a:r>
              <a:rPr lang="en-CA" u="sng" dirty="0"/>
              <a:t>perceived</a:t>
            </a:r>
            <a:r>
              <a:rPr lang="en-CA" dirty="0"/>
              <a:t> characteristics and attributes, instead of ability and skills</a:t>
            </a:r>
          </a:p>
          <a:p>
            <a:pPr eaLnBrk="1" hangingPunct="1">
              <a:defRPr/>
            </a:pPr>
            <a:r>
              <a:rPr lang="en-GB" dirty="0"/>
              <a:t>It is a set of societal norms dictating what types of behaviours are generally  considered acceptable, appropriate or desirable for a person based on their actual or perceived sex</a:t>
            </a:r>
          </a:p>
          <a:p>
            <a:pPr eaLnBrk="1" hangingPunct="1">
              <a:defRPr/>
            </a:pPr>
            <a:r>
              <a:rPr lang="en-GB" dirty="0"/>
              <a:t>Gender roles are based on norms, or standards created by society</a:t>
            </a:r>
            <a:endParaRPr lang="en-CA" dirty="0"/>
          </a:p>
          <a:p>
            <a:pPr eaLnBrk="1" hangingPunct="1">
              <a:defRPr/>
            </a:pPr>
            <a:r>
              <a:rPr lang="en-CA" dirty="0"/>
              <a:t>Women and girls are assigned household and child-rearing responsibilities</a:t>
            </a:r>
          </a:p>
          <a:p>
            <a:pPr eaLnBrk="1" hangingPunct="1">
              <a:defRPr/>
            </a:pPr>
            <a:r>
              <a:rPr lang="en-CA" dirty="0"/>
              <a:t>In general, these different roles usually result in women and girls having different and less access and control than men and boys to resources and decision-making processes </a:t>
            </a:r>
          </a:p>
          <a:p>
            <a:pPr eaLnBrk="1" hangingPunct="1">
              <a:defRPr/>
            </a:pPr>
            <a:r>
              <a:rPr lang="en-CA" dirty="0"/>
              <a:t>Implications for life choices and opportunities</a:t>
            </a:r>
          </a:p>
          <a:p>
            <a:pPr eaLnBrk="1" hangingPunct="1">
              <a:defRPr/>
            </a:pPr>
            <a:r>
              <a:rPr lang="en-CA" dirty="0"/>
              <a:t>Gender inequality in all areas of life</a:t>
            </a:r>
          </a:p>
          <a:p>
            <a:pPr eaLnBrk="1" hangingPunct="1">
              <a:defRPr/>
            </a:pPr>
            <a:r>
              <a:rPr lang="en-US" dirty="0"/>
              <a:t>Gender relations are the often unequal power relations between W/G and M/B in a given society</a:t>
            </a:r>
            <a:endParaRPr lang="en-CA" dirty="0"/>
          </a:p>
          <a:p>
            <a:pPr eaLnBrk="1" hangingPunct="1">
              <a:defRPr/>
            </a:pPr>
            <a:endParaRPr lang="en-CA" dirty="0"/>
          </a:p>
        </p:txBody>
      </p:sp>
    </p:spTree>
    <p:extLst>
      <p:ext uri="{BB962C8B-B14F-4D97-AF65-F5344CB8AC3E}">
        <p14:creationId xmlns:p14="http://schemas.microsoft.com/office/powerpoint/2010/main" val="381381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19200" y="274638"/>
            <a:ext cx="10363200" cy="715962"/>
          </a:xfrm>
        </p:spPr>
        <p:txBody>
          <a:bodyPr/>
          <a:lstStyle/>
          <a:p>
            <a:pPr eaLnBrk="1" hangingPunct="1"/>
            <a:r>
              <a:rPr lang="en-US" altLang="en-US" smtClean="0"/>
              <a:t>GENDER</a:t>
            </a:r>
          </a:p>
        </p:txBody>
      </p:sp>
      <p:sp>
        <p:nvSpPr>
          <p:cNvPr id="11267" name="Content Placeholder 2"/>
          <p:cNvSpPr>
            <a:spLocks noGrp="1"/>
          </p:cNvSpPr>
          <p:nvPr>
            <p:ph sz="quarter" idx="1"/>
          </p:nvPr>
        </p:nvSpPr>
        <p:spPr>
          <a:xfrm>
            <a:off x="406400" y="1143000"/>
            <a:ext cx="11785600" cy="5715000"/>
          </a:xfrm>
        </p:spPr>
        <p:txBody>
          <a:bodyPr/>
          <a:lstStyle/>
          <a:p>
            <a:pPr eaLnBrk="1" hangingPunct="1"/>
            <a:r>
              <a:rPr lang="en-GB" altLang="en-US" sz="2800" b="1" smtClean="0"/>
              <a:t>Gender refers </a:t>
            </a:r>
            <a:r>
              <a:rPr lang="en-GB" altLang="en-US" sz="2800" smtClean="0"/>
              <a:t>to the socially determined roles, responsibilities, behaviour, characteristics of women and men in a given culture.</a:t>
            </a:r>
          </a:p>
          <a:p>
            <a:pPr eaLnBrk="1" hangingPunct="1"/>
            <a:r>
              <a:rPr lang="en-US" altLang="en-US" sz="3600" smtClean="0"/>
              <a:t>Gender: </a:t>
            </a:r>
            <a:r>
              <a:rPr lang="en-US" altLang="en-US" sz="2800" smtClean="0"/>
              <a:t>refers to the socially defined roles and responsibilities of men, women and boys and girls. Male and female gender roles are learned from families and communities and vary by culture and generation.</a:t>
            </a:r>
          </a:p>
          <a:p>
            <a:pPr eaLnBrk="1" hangingPunct="1"/>
            <a:endParaRPr lang="en-GB" altLang="en-US" sz="2800" smtClean="0"/>
          </a:p>
          <a:p>
            <a:pPr eaLnBrk="1" hangingPunct="1"/>
            <a:endParaRPr lang="en-US" altLang="en-US" sz="2800" b="1" smtClean="0"/>
          </a:p>
        </p:txBody>
      </p:sp>
    </p:spTree>
    <p:extLst>
      <p:ext uri="{BB962C8B-B14F-4D97-AF65-F5344CB8AC3E}">
        <p14:creationId xmlns:p14="http://schemas.microsoft.com/office/powerpoint/2010/main" val="2192985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Gender roles cont….</a:t>
            </a:r>
          </a:p>
        </p:txBody>
      </p:sp>
      <p:sp>
        <p:nvSpPr>
          <p:cNvPr id="48131" name="Content Placeholder 2"/>
          <p:cNvSpPr>
            <a:spLocks noGrp="1"/>
          </p:cNvSpPr>
          <p:nvPr>
            <p:ph sz="quarter" idx="1"/>
          </p:nvPr>
        </p:nvSpPr>
        <p:spPr/>
        <p:txBody>
          <a:bodyPr/>
          <a:lstStyle/>
          <a:p>
            <a:r>
              <a:rPr lang="en-US" altLang="en-US" sz="2800" smtClean="0"/>
              <a:t>Gender roles are masculine or feminine behaviors expressed according to cultural or social customs and norms.</a:t>
            </a:r>
          </a:p>
          <a:p>
            <a:r>
              <a:rPr lang="en-US" altLang="en-US" sz="2800" smtClean="0"/>
              <a:t>Boys achieve more autonomy, mobility, and power, whereas girls tend to get fewer of these privileges and opportunities.</a:t>
            </a:r>
          </a:p>
          <a:p>
            <a:r>
              <a:rPr lang="en-US" altLang="en-US" sz="2800" smtClean="0"/>
              <a:t>Boys’ power relative to girls’ translates into dominance in sexual decision-making and expression, often leaving girls unable to fully assert their preferences and rights and to protect their health.</a:t>
            </a:r>
          </a:p>
          <a:p>
            <a:endParaRPr lang="en-US" altLang="en-US" smtClean="0"/>
          </a:p>
        </p:txBody>
      </p:sp>
    </p:spTree>
    <p:extLst>
      <p:ext uri="{BB962C8B-B14F-4D97-AF65-F5344CB8AC3E}">
        <p14:creationId xmlns:p14="http://schemas.microsoft.com/office/powerpoint/2010/main" val="25543931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219200" y="274638"/>
            <a:ext cx="10363200" cy="639762"/>
          </a:xfrm>
        </p:spPr>
        <p:txBody>
          <a:bodyPr/>
          <a:lstStyle/>
          <a:p>
            <a:pPr eaLnBrk="1" hangingPunct="1"/>
            <a:r>
              <a:rPr lang="en-US" altLang="en-US" smtClean="0"/>
              <a:t>GENDER ANALYSIS</a:t>
            </a:r>
          </a:p>
        </p:txBody>
      </p:sp>
      <p:sp>
        <p:nvSpPr>
          <p:cNvPr id="49155" name="Content Placeholder 2"/>
          <p:cNvSpPr>
            <a:spLocks noGrp="1"/>
          </p:cNvSpPr>
          <p:nvPr>
            <p:ph sz="quarter" idx="1"/>
          </p:nvPr>
        </p:nvSpPr>
        <p:spPr>
          <a:xfrm>
            <a:off x="304800" y="762000"/>
            <a:ext cx="11887200" cy="6096000"/>
          </a:xfrm>
        </p:spPr>
        <p:txBody>
          <a:bodyPr/>
          <a:lstStyle/>
          <a:p>
            <a:pPr eaLnBrk="1" hangingPunct="1"/>
            <a:r>
              <a:rPr lang="en-US" altLang="en-US" smtClean="0"/>
              <a:t>A systematic way of understanding the roles of both men and women within a given context/society. </a:t>
            </a:r>
          </a:p>
          <a:p>
            <a:pPr eaLnBrk="1" hangingPunct="1"/>
            <a:r>
              <a:rPr lang="en-US" altLang="en-US" smtClean="0"/>
              <a:t>It is a close examination of a problem or situation in order to identify the gender issues.</a:t>
            </a:r>
          </a:p>
          <a:p>
            <a:pPr eaLnBrk="1" hangingPunct="1"/>
            <a:r>
              <a:rPr lang="en-US" altLang="en-US" sz="2400" smtClean="0"/>
              <a:t>Gender analysis refers to the variety methods used to understand the relationship between men and women, their access to resources, their activities, and the constraints they face relative to each other.</a:t>
            </a:r>
          </a:p>
          <a:p>
            <a:pPr eaLnBrk="1" hangingPunct="1"/>
            <a:r>
              <a:rPr lang="en-GB" altLang="en-US" sz="2400" smtClean="0"/>
              <a:t>It is A methodology for collecting and processing information about gender. It provides disaggregated data by sex, and an understanding of the social construction of gender roles, and how labor is divided and valued.</a:t>
            </a:r>
            <a:endParaRPr lang="en-US" altLang="en-US" sz="2400" smtClean="0"/>
          </a:p>
          <a:p>
            <a:pPr eaLnBrk="1" hangingPunct="1"/>
            <a:r>
              <a:rPr lang="en-US" altLang="en-US" sz="2400" smtClean="0"/>
              <a:t>Gender analysis in health often highlights how inequalities disadvantage women’s health, the constraints women face to attain health and ways to address and overcome them.</a:t>
            </a:r>
          </a:p>
          <a:p>
            <a:pPr eaLnBrk="1" hangingPunct="1"/>
            <a:r>
              <a:rPr lang="en-US" altLang="en-US" sz="2400" smtClean="0"/>
              <a:t> It also reveals health risks and problems which men face as a result of the social construction of their roles.</a:t>
            </a:r>
          </a:p>
          <a:p>
            <a:pPr eaLnBrk="1" hangingPunct="1"/>
            <a:endParaRPr lang="en-US" altLang="en-US" smtClean="0"/>
          </a:p>
        </p:txBody>
      </p:sp>
    </p:spTree>
    <p:extLst>
      <p:ext uri="{BB962C8B-B14F-4D97-AF65-F5344CB8AC3E}">
        <p14:creationId xmlns:p14="http://schemas.microsoft.com/office/powerpoint/2010/main" val="3765558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219200" y="274638"/>
            <a:ext cx="10363200" cy="487362"/>
          </a:xfrm>
        </p:spPr>
        <p:txBody>
          <a:bodyPr/>
          <a:lstStyle/>
          <a:p>
            <a:pPr eaLnBrk="1" hangingPunct="1"/>
            <a:r>
              <a:rPr lang="en-US" altLang="en-US" smtClean="0"/>
              <a:t>GENDER ANALYSIS cont..</a:t>
            </a:r>
          </a:p>
        </p:txBody>
      </p:sp>
      <p:sp>
        <p:nvSpPr>
          <p:cNvPr id="50179" name="Content Placeholder 2"/>
          <p:cNvSpPr>
            <a:spLocks noGrp="1"/>
          </p:cNvSpPr>
          <p:nvPr>
            <p:ph sz="quarter" idx="1"/>
          </p:nvPr>
        </p:nvSpPr>
        <p:spPr>
          <a:xfrm>
            <a:off x="609600" y="990600"/>
            <a:ext cx="11277600" cy="5867400"/>
          </a:xfrm>
        </p:spPr>
        <p:txBody>
          <a:bodyPr/>
          <a:lstStyle/>
          <a:p>
            <a:pPr eaLnBrk="1" hangingPunct="1">
              <a:buFont typeface="Wingdings" pitchFamily="2" charset="2"/>
              <a:buChar char="ü"/>
            </a:pPr>
            <a:r>
              <a:rPr lang="en-US" altLang="en-US" sz="2800" smtClean="0"/>
              <a:t>Gender analysis enables us to identify the differences between women and men regarding their specific activities, conditions, needs, access and control over resources, and access to development benefits and decision-making. </a:t>
            </a:r>
          </a:p>
          <a:p>
            <a:pPr eaLnBrk="1" hangingPunct="1">
              <a:buFont typeface="Wingdings" pitchFamily="2" charset="2"/>
              <a:buChar char="ü"/>
            </a:pPr>
            <a:r>
              <a:rPr lang="en-US" altLang="en-US" sz="2800" smtClean="0"/>
              <a:t>It can be used to ensure that men and women are not disadvantaged by development activities, to enhance the sustainability and effectiveness of activities, or to  identify priority areas for action to promote equality between women and men</a:t>
            </a:r>
          </a:p>
          <a:p>
            <a:pPr eaLnBrk="1" hangingPunct="1">
              <a:buFont typeface="Wingdings" pitchFamily="2" charset="2"/>
              <a:buChar char="ü"/>
            </a:pPr>
            <a:r>
              <a:rPr lang="en-US" altLang="en-US" sz="2800" smtClean="0"/>
              <a:t>An analysis of gender relations  can tell us who has assess, who has control, who is likely to benefit from a new initiative, and who is likely to lose. </a:t>
            </a:r>
          </a:p>
          <a:p>
            <a:pPr eaLnBrk="1" hangingPunct="1">
              <a:buFont typeface="Wingdings" pitchFamily="2" charset="2"/>
              <a:buChar char="ü"/>
            </a:pPr>
            <a:endParaRPr lang="en-US" altLang="en-US" sz="2800" smtClean="0"/>
          </a:p>
          <a:p>
            <a:pPr eaLnBrk="1" hangingPunct="1">
              <a:buFont typeface="Wingdings" pitchFamily="2" charset="2"/>
              <a:buChar char="ü"/>
            </a:pPr>
            <a:endParaRPr lang="en-US" altLang="en-US" sz="2800" smtClean="0"/>
          </a:p>
          <a:p>
            <a:pPr eaLnBrk="1" hangingPunct="1"/>
            <a:endParaRPr lang="en-US" altLang="en-US" sz="2800" smtClean="0"/>
          </a:p>
        </p:txBody>
      </p:sp>
    </p:spTree>
    <p:extLst>
      <p:ext uri="{BB962C8B-B14F-4D97-AF65-F5344CB8AC3E}">
        <p14:creationId xmlns:p14="http://schemas.microsoft.com/office/powerpoint/2010/main" val="4135892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Gender analysis cont..</a:t>
            </a:r>
          </a:p>
        </p:txBody>
      </p:sp>
      <p:sp>
        <p:nvSpPr>
          <p:cNvPr id="51203" name="Content Placeholder 2"/>
          <p:cNvSpPr>
            <a:spLocks noGrp="1"/>
          </p:cNvSpPr>
          <p:nvPr>
            <p:ph sz="quarter" idx="1"/>
          </p:nvPr>
        </p:nvSpPr>
        <p:spPr/>
        <p:txBody>
          <a:bodyPr/>
          <a:lstStyle/>
          <a:p>
            <a:pPr eaLnBrk="1" hangingPunct="1">
              <a:buFont typeface="Arial" charset="0"/>
              <a:buChar char="•"/>
            </a:pPr>
            <a:r>
              <a:rPr lang="en-US" altLang="en-US" smtClean="0"/>
              <a:t>Gender analysis asks questions that can lead us in a search for information to understand why a situation  has developed the way it as. It can also lead us to explore assumptions about issues such as the distribution of resources and the impact of culture and traditions.</a:t>
            </a:r>
          </a:p>
          <a:p>
            <a:pPr eaLnBrk="1" hangingPunct="1">
              <a:buFont typeface="Arial" charset="0"/>
              <a:buChar char="•"/>
            </a:pPr>
            <a:r>
              <a:rPr lang="en-US" altLang="en-US" sz="2800" smtClean="0"/>
              <a:t>Gender analysis is core in understanding culture (underlying values, norms and beliefs), expressed in the construction of gender identities and inequalities.</a:t>
            </a:r>
            <a:endParaRPr lang="en-US" altLang="en-US" smtClean="0"/>
          </a:p>
          <a:p>
            <a:pPr eaLnBrk="1" hangingPunct="1">
              <a:lnSpc>
                <a:spcPct val="90000"/>
              </a:lnSpc>
            </a:pPr>
            <a:r>
              <a:rPr lang="en-GB" altLang="en-US" smtClean="0"/>
              <a:t>Gender Analysis is conducted through a variety of tools and frameworks.</a:t>
            </a:r>
            <a:endParaRPr lang="en-US" altLang="en-US" smtClean="0"/>
          </a:p>
        </p:txBody>
      </p:sp>
    </p:spTree>
    <p:extLst>
      <p:ext uri="{BB962C8B-B14F-4D97-AF65-F5344CB8AC3E}">
        <p14:creationId xmlns:p14="http://schemas.microsoft.com/office/powerpoint/2010/main" val="132607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828800" y="901701"/>
            <a:ext cx="7467600" cy="1292225"/>
          </a:xfrm>
        </p:spPr>
        <p:txBody>
          <a:bodyPr/>
          <a:lstStyle/>
          <a:p>
            <a:pPr eaLnBrk="1" hangingPunct="1"/>
            <a:r>
              <a:rPr lang="en-GB" altLang="en-US" smtClean="0"/>
              <a:t>When Do You Conduct a </a:t>
            </a:r>
            <a:br>
              <a:rPr lang="en-GB" altLang="en-US" smtClean="0"/>
            </a:br>
            <a:r>
              <a:rPr lang="en-GB" altLang="en-US" smtClean="0"/>
              <a:t>Gender Analysis?</a:t>
            </a:r>
          </a:p>
        </p:txBody>
      </p:sp>
      <p:sp>
        <p:nvSpPr>
          <p:cNvPr id="3" name="Content Placeholder 2">
            <a:extLst>
              <a:ext uri="{FF2B5EF4-FFF2-40B4-BE49-F238E27FC236}">
                <a16:creationId xmlns="" xmlns:a16="http://schemas.microsoft.com/office/drawing/2014/main" id="{8588CEB6-35CA-4BB7-96D4-A87AB27D7CC9}"/>
              </a:ext>
            </a:extLst>
          </p:cNvPr>
          <p:cNvSpPr>
            <a:spLocks noGrp="1"/>
          </p:cNvSpPr>
          <p:nvPr>
            <p:ph idx="1"/>
          </p:nvPr>
        </p:nvSpPr>
        <p:spPr>
          <a:xfrm>
            <a:off x="1219200" y="2743200"/>
            <a:ext cx="10363200" cy="3276600"/>
          </a:xfrm>
        </p:spPr>
        <p:txBody>
          <a:bodyPr>
            <a:normAutofit lnSpcReduction="10000"/>
          </a:bodyPr>
          <a:lstStyle/>
          <a:p>
            <a:pPr eaLnBrk="1" hangingPunct="1">
              <a:defRPr/>
            </a:pPr>
            <a:r>
              <a:rPr lang="en-GB" altLang="en-US" sz="2800" dirty="0">
                <a:latin typeface="Arial" panose="020B0604020202020204" pitchFamily="34" charset="0"/>
                <a:cs typeface="Arial" panose="020B0604020202020204" pitchFamily="34" charset="0"/>
              </a:rPr>
              <a:t>Gender Analysis should be undertaken at all stages of a program/project cycle, including: </a:t>
            </a:r>
          </a:p>
          <a:p>
            <a:pPr lvl="2" eaLnBrk="1" hangingPunct="1">
              <a:buFont typeface="Wingdings" panose="05000000000000000000" pitchFamily="2" charset="2"/>
              <a:buChar char="ü"/>
              <a:defRPr/>
            </a:pPr>
            <a:r>
              <a:rPr lang="en-GB" altLang="en-US" sz="2800" b="1" dirty="0">
                <a:latin typeface="Arial" panose="020B0604020202020204" pitchFamily="34" charset="0"/>
                <a:cs typeface="Arial" panose="020B0604020202020204" pitchFamily="34" charset="0"/>
              </a:rPr>
              <a:t>Identification-</a:t>
            </a:r>
            <a:r>
              <a:rPr lang="en-GB" altLang="en-US" sz="2800" dirty="0">
                <a:latin typeface="Arial" panose="020B0604020202020204" pitchFamily="34" charset="0"/>
                <a:cs typeface="Arial" panose="020B0604020202020204" pitchFamily="34" charset="0"/>
              </a:rPr>
              <a:t> of the project or activity;</a:t>
            </a:r>
          </a:p>
          <a:p>
            <a:pPr lvl="2" eaLnBrk="1" hangingPunct="1">
              <a:buFont typeface="Wingdings" panose="05000000000000000000" pitchFamily="2" charset="2"/>
              <a:buChar char="ü"/>
              <a:defRPr/>
            </a:pPr>
            <a:r>
              <a:rPr lang="en-GB" altLang="en-US" sz="2800" b="1" dirty="0">
                <a:latin typeface="Arial" panose="020B0604020202020204" pitchFamily="34" charset="0"/>
                <a:cs typeface="Arial" panose="020B0604020202020204" pitchFamily="34" charset="0"/>
              </a:rPr>
              <a:t>Planning- </a:t>
            </a:r>
            <a:r>
              <a:rPr lang="en-GB" altLang="en-US" sz="2800" dirty="0">
                <a:latin typeface="Arial" panose="020B0604020202020204" pitchFamily="34" charset="0"/>
                <a:cs typeface="Arial" panose="020B0604020202020204" pitchFamily="34" charset="0"/>
              </a:rPr>
              <a:t>or design of the activity;</a:t>
            </a:r>
          </a:p>
          <a:p>
            <a:pPr lvl="2" eaLnBrk="1" hangingPunct="1">
              <a:buFont typeface="Wingdings" panose="05000000000000000000" pitchFamily="2" charset="2"/>
              <a:buChar char="ü"/>
              <a:defRPr/>
            </a:pPr>
            <a:r>
              <a:rPr lang="en-GB" altLang="en-US" sz="2800" b="1" dirty="0">
                <a:latin typeface="Arial" panose="020B0604020202020204" pitchFamily="34" charset="0"/>
                <a:cs typeface="Arial" panose="020B0604020202020204" pitchFamily="34" charset="0"/>
              </a:rPr>
              <a:t>Implementation-</a:t>
            </a:r>
            <a:r>
              <a:rPr lang="en-GB" altLang="en-US" sz="2800" dirty="0">
                <a:latin typeface="Arial" panose="020B0604020202020204" pitchFamily="34" charset="0"/>
                <a:cs typeface="Arial" panose="020B0604020202020204" pitchFamily="34" charset="0"/>
              </a:rPr>
              <a:t>; and </a:t>
            </a:r>
          </a:p>
          <a:p>
            <a:pPr lvl="2" eaLnBrk="1" hangingPunct="1">
              <a:buFont typeface="Wingdings" panose="05000000000000000000" pitchFamily="2" charset="2"/>
              <a:buChar char="ü"/>
              <a:defRPr/>
            </a:pPr>
            <a:r>
              <a:rPr lang="en-GB" altLang="en-US" sz="2800" b="1" dirty="0">
                <a:latin typeface="Arial" panose="020B0604020202020204" pitchFamily="34" charset="0"/>
                <a:cs typeface="Arial" panose="020B0604020202020204" pitchFamily="34" charset="0"/>
              </a:rPr>
              <a:t>Monitoring and </a:t>
            </a:r>
          </a:p>
          <a:p>
            <a:pPr lvl="2" eaLnBrk="1" hangingPunct="1">
              <a:buFont typeface="Wingdings" panose="05000000000000000000" pitchFamily="2" charset="2"/>
              <a:buChar char="ü"/>
              <a:defRPr/>
            </a:pPr>
            <a:r>
              <a:rPr lang="en-GB" altLang="en-US" sz="2800" b="1" dirty="0">
                <a:latin typeface="Arial" panose="020B0604020202020204" pitchFamily="34" charset="0"/>
                <a:cs typeface="Arial" panose="020B0604020202020204" pitchFamily="34" charset="0"/>
              </a:rPr>
              <a:t>Evaluation</a:t>
            </a:r>
            <a:r>
              <a:rPr lang="en-GB" altLang="en-US" sz="2800" dirty="0">
                <a:latin typeface="Arial" panose="020B0604020202020204" pitchFamily="34" charset="0"/>
                <a:cs typeface="Arial" panose="020B0604020202020204" pitchFamily="34" charset="0"/>
              </a:rPr>
              <a:t>.  </a:t>
            </a:r>
            <a:endParaRPr lang="en-US" altLang="en-US" sz="28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ü"/>
              <a:defRPr/>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903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 xmlns:a16="http://schemas.microsoft.com/office/drawing/2014/main" id="{0905AAAA-8A0A-49D0-860A-495785BD374A}"/>
              </a:ext>
            </a:extLst>
          </p:cNvPr>
          <p:cNvSpPr>
            <a:spLocks noGrp="1" noChangeArrowheads="1"/>
          </p:cNvSpPr>
          <p:nvPr>
            <p:ph type="title"/>
          </p:nvPr>
        </p:nvSpPr>
        <p:spPr/>
        <p:txBody>
          <a:bodyPr/>
          <a:lstStyle/>
          <a:p>
            <a:pPr eaLnBrk="1" hangingPunct="1">
              <a:defRPr/>
            </a:pPr>
            <a:r>
              <a:rPr lang="en-US" b="1">
                <a:solidFill>
                  <a:srgbClr val="A50021"/>
                </a:solidFill>
                <a:effectLst>
                  <a:outerShdw blurRad="38100" dist="38100" dir="2700000" algn="tl">
                    <a:srgbClr val="C0C0C0"/>
                  </a:outerShdw>
                </a:effectLst>
                <a:latin typeface="Arial" charset="0"/>
              </a:rPr>
              <a:t>How Do You Conduct a </a:t>
            </a:r>
            <a:br>
              <a:rPr lang="en-US" b="1">
                <a:solidFill>
                  <a:srgbClr val="A50021"/>
                </a:solidFill>
                <a:effectLst>
                  <a:outerShdw blurRad="38100" dist="38100" dir="2700000" algn="tl">
                    <a:srgbClr val="C0C0C0"/>
                  </a:outerShdw>
                </a:effectLst>
                <a:latin typeface="Arial" charset="0"/>
              </a:rPr>
            </a:br>
            <a:r>
              <a:rPr lang="en-US" b="1">
                <a:solidFill>
                  <a:srgbClr val="A50021"/>
                </a:solidFill>
                <a:effectLst>
                  <a:outerShdw blurRad="38100" dist="38100" dir="2700000" algn="tl">
                    <a:srgbClr val="C0C0C0"/>
                  </a:outerShdw>
                </a:effectLst>
                <a:latin typeface="Arial" charset="0"/>
              </a:rPr>
              <a:t>Gender Analysis?</a:t>
            </a:r>
          </a:p>
        </p:txBody>
      </p:sp>
      <p:sp>
        <p:nvSpPr>
          <p:cNvPr id="53251" name="Rectangle 3"/>
          <p:cNvSpPr>
            <a:spLocks noGrp="1"/>
          </p:cNvSpPr>
          <p:nvPr>
            <p:ph type="body" idx="1"/>
          </p:nvPr>
        </p:nvSpPr>
        <p:spPr/>
        <p:txBody>
          <a:bodyPr/>
          <a:lstStyle/>
          <a:p>
            <a:pPr eaLnBrk="1" hangingPunct="1"/>
            <a:r>
              <a:rPr lang="en-US" altLang="en-US" smtClean="0">
                <a:latin typeface="Arial" charset="0"/>
              </a:rPr>
              <a:t>Collect relevant data;</a:t>
            </a:r>
          </a:p>
          <a:p>
            <a:pPr eaLnBrk="1" hangingPunct="1"/>
            <a:r>
              <a:rPr lang="en-US" altLang="en-US" smtClean="0">
                <a:latin typeface="Arial" charset="0"/>
              </a:rPr>
              <a:t>Identify relevant gender issues; and</a:t>
            </a:r>
          </a:p>
          <a:p>
            <a:pPr eaLnBrk="1" hangingPunct="1"/>
            <a:r>
              <a:rPr lang="en-US" altLang="en-US" smtClean="0">
                <a:latin typeface="Arial" charset="0"/>
              </a:rPr>
              <a:t>Integrate relevant gender considerations into planning, design and implementation of a proposed development intervention. </a:t>
            </a:r>
          </a:p>
        </p:txBody>
      </p:sp>
      <p:sp>
        <p:nvSpPr>
          <p:cNvPr id="53252" name="Text Box 4"/>
          <p:cNvSpPr txBox="1">
            <a:spLocks noChangeArrowheads="1"/>
          </p:cNvSpPr>
          <p:nvPr/>
        </p:nvSpPr>
        <p:spPr bwMode="auto">
          <a:xfrm>
            <a:off x="10972800" y="6172201"/>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r>
              <a:rPr lang="en-US" altLang="en-US" sz="1000">
                <a:latin typeface="Arial" charset="0"/>
              </a:rPr>
              <a:t>7</a:t>
            </a:r>
          </a:p>
        </p:txBody>
      </p:sp>
    </p:spTree>
    <p:extLst>
      <p:ext uri="{BB962C8B-B14F-4D97-AF65-F5344CB8AC3E}">
        <p14:creationId xmlns:p14="http://schemas.microsoft.com/office/powerpoint/2010/main" val="470052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9380D08F-093C-4F7D-844D-2AF3F621D983}"/>
              </a:ext>
            </a:extLst>
          </p:cNvPr>
          <p:cNvSpPr>
            <a:spLocks noGrp="1" noChangeArrowheads="1"/>
          </p:cNvSpPr>
          <p:nvPr>
            <p:ph type="title"/>
          </p:nvPr>
        </p:nvSpPr>
        <p:spPr>
          <a:xfrm>
            <a:off x="812800" y="533400"/>
            <a:ext cx="10363200" cy="1143000"/>
          </a:xfrm>
        </p:spPr>
        <p:txBody>
          <a:bodyPr/>
          <a:lstStyle/>
          <a:p>
            <a:pPr eaLnBrk="1" hangingPunct="1">
              <a:defRPr/>
            </a:pPr>
            <a:r>
              <a:rPr lang="en-US" b="1">
                <a:solidFill>
                  <a:srgbClr val="A50021"/>
                </a:solidFill>
                <a:effectLst>
                  <a:outerShdw blurRad="38100" dist="38100" dir="2700000" algn="tl">
                    <a:srgbClr val="C0C0C0"/>
                  </a:outerShdw>
                </a:effectLst>
                <a:latin typeface="Arial" charset="0"/>
              </a:rPr>
              <a:t>What Information Do You Need for a Gender Analysis?</a:t>
            </a:r>
          </a:p>
        </p:txBody>
      </p:sp>
      <p:sp>
        <p:nvSpPr>
          <p:cNvPr id="54275" name="Rectangle 3"/>
          <p:cNvSpPr>
            <a:spLocks noGrp="1"/>
          </p:cNvSpPr>
          <p:nvPr>
            <p:ph type="body" idx="1"/>
          </p:nvPr>
        </p:nvSpPr>
        <p:spPr>
          <a:xfrm>
            <a:off x="1219200" y="1676400"/>
            <a:ext cx="10363200" cy="4343400"/>
          </a:xfrm>
        </p:spPr>
        <p:txBody>
          <a:bodyPr/>
          <a:lstStyle/>
          <a:p>
            <a:pPr eaLnBrk="1" hangingPunct="1">
              <a:lnSpc>
                <a:spcPct val="90000"/>
              </a:lnSpc>
            </a:pPr>
            <a:r>
              <a:rPr lang="en-US" altLang="en-US" b="1" smtClean="0">
                <a:latin typeface="Arial" charset="0"/>
              </a:rPr>
              <a:t>Collection of Relevant Data</a:t>
            </a:r>
            <a:r>
              <a:rPr lang="en-US" altLang="en-US" smtClean="0">
                <a:latin typeface="Arial" charset="0"/>
              </a:rPr>
              <a:t>: Sex</a:t>
            </a:r>
            <a:r>
              <a:rPr lang="en-US" altLang="en-US" smtClean="0"/>
              <a:t>–</a:t>
            </a:r>
            <a:r>
              <a:rPr lang="en-US" altLang="en-US" smtClean="0">
                <a:latin typeface="Arial" charset="0"/>
              </a:rPr>
              <a:t>disaggregated information for analysis (What is the current situation?)</a:t>
            </a:r>
          </a:p>
          <a:p>
            <a:pPr eaLnBrk="1" hangingPunct="1">
              <a:lnSpc>
                <a:spcPct val="90000"/>
              </a:lnSpc>
            </a:pPr>
            <a:r>
              <a:rPr lang="en-US" altLang="en-US" b="1" smtClean="0">
                <a:latin typeface="Arial" charset="0"/>
              </a:rPr>
              <a:t>Identification of Relevant Gender Issues</a:t>
            </a:r>
            <a:r>
              <a:rPr lang="en-US" altLang="en-US" smtClean="0">
                <a:latin typeface="Arial" charset="0"/>
              </a:rPr>
              <a:t>: Understand the institutional, economic, social, and political contexts (What are the differentials and what are the constraints?)</a:t>
            </a:r>
          </a:p>
          <a:p>
            <a:pPr eaLnBrk="1" hangingPunct="1">
              <a:lnSpc>
                <a:spcPct val="90000"/>
              </a:lnSpc>
            </a:pPr>
            <a:r>
              <a:rPr lang="en-US" altLang="en-US" b="1" smtClean="0">
                <a:latin typeface="Arial" charset="0"/>
              </a:rPr>
              <a:t>Integration of Gender Considerations into Design and Implementation of a Proposed Intervention</a:t>
            </a:r>
            <a:r>
              <a:rPr lang="en-US" altLang="en-US" smtClean="0">
                <a:latin typeface="Arial" charset="0"/>
              </a:rPr>
              <a:t>: Understand the priorities and needs of both men and women affected by the project (what do they need/want?)</a:t>
            </a:r>
            <a:endParaRPr lang="en-US" altLang="en-US" smtClean="0"/>
          </a:p>
        </p:txBody>
      </p:sp>
      <p:sp>
        <p:nvSpPr>
          <p:cNvPr id="54276" name="Text Box 4"/>
          <p:cNvSpPr txBox="1">
            <a:spLocks noChangeArrowheads="1"/>
          </p:cNvSpPr>
          <p:nvPr/>
        </p:nvSpPr>
        <p:spPr bwMode="auto">
          <a:xfrm>
            <a:off x="10972800" y="6172201"/>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r>
              <a:rPr lang="en-US" altLang="en-US" sz="1000">
                <a:latin typeface="Arial" charset="0"/>
              </a:rPr>
              <a:t>8</a:t>
            </a:r>
          </a:p>
        </p:txBody>
      </p:sp>
    </p:spTree>
    <p:extLst>
      <p:ext uri="{BB962C8B-B14F-4D97-AF65-F5344CB8AC3E}">
        <p14:creationId xmlns:p14="http://schemas.microsoft.com/office/powerpoint/2010/main" val="2605664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1028">
            <a:extLst>
              <a:ext uri="{FF2B5EF4-FFF2-40B4-BE49-F238E27FC236}">
                <a16:creationId xmlns="" xmlns:a16="http://schemas.microsoft.com/office/drawing/2014/main" id="{6845A014-44AA-4868-A5FA-E994448C4A73}"/>
              </a:ext>
            </a:extLst>
          </p:cNvPr>
          <p:cNvSpPr>
            <a:spLocks noGrp="1" noChangeArrowheads="1"/>
          </p:cNvSpPr>
          <p:nvPr>
            <p:ph type="title"/>
          </p:nvPr>
        </p:nvSpPr>
        <p:spPr/>
        <p:txBody>
          <a:bodyPr/>
          <a:lstStyle/>
          <a:p>
            <a:pPr eaLnBrk="1" hangingPunct="1">
              <a:defRPr/>
            </a:pPr>
            <a:r>
              <a:rPr lang="en-US" b="1">
                <a:solidFill>
                  <a:srgbClr val="A50021"/>
                </a:solidFill>
                <a:effectLst>
                  <a:outerShdw blurRad="38100" dist="38100" dir="2700000" algn="tl">
                    <a:srgbClr val="C0C0C0"/>
                  </a:outerShdw>
                </a:effectLst>
                <a:latin typeface="Arial" charset="0"/>
              </a:rPr>
              <a:t>Key Questions in Conducting a </a:t>
            </a:r>
            <a:br>
              <a:rPr lang="en-US" b="1">
                <a:solidFill>
                  <a:srgbClr val="A50021"/>
                </a:solidFill>
                <a:effectLst>
                  <a:outerShdw blurRad="38100" dist="38100" dir="2700000" algn="tl">
                    <a:srgbClr val="C0C0C0"/>
                  </a:outerShdw>
                </a:effectLst>
                <a:latin typeface="Arial" charset="0"/>
              </a:rPr>
            </a:br>
            <a:r>
              <a:rPr lang="en-US" b="1">
                <a:solidFill>
                  <a:srgbClr val="A50021"/>
                </a:solidFill>
                <a:effectLst>
                  <a:outerShdw blurRad="38100" dist="38100" dir="2700000" algn="tl">
                    <a:srgbClr val="C0C0C0"/>
                  </a:outerShdw>
                </a:effectLst>
                <a:latin typeface="Arial" charset="0"/>
              </a:rPr>
              <a:t>Gender Analysis</a:t>
            </a:r>
          </a:p>
        </p:txBody>
      </p:sp>
      <p:sp>
        <p:nvSpPr>
          <p:cNvPr id="55299" name="Rectangle 1029"/>
          <p:cNvSpPr>
            <a:spLocks noGrp="1"/>
          </p:cNvSpPr>
          <p:nvPr>
            <p:ph type="body" idx="1"/>
          </p:nvPr>
        </p:nvSpPr>
        <p:spPr/>
        <p:txBody>
          <a:bodyPr/>
          <a:lstStyle/>
          <a:p>
            <a:pPr eaLnBrk="1" hangingPunct="1">
              <a:lnSpc>
                <a:spcPct val="90000"/>
              </a:lnSpc>
            </a:pPr>
            <a:r>
              <a:rPr lang="en-US" altLang="en-US" sz="2000" b="1" smtClean="0">
                <a:latin typeface="Arial" charset="0"/>
              </a:rPr>
              <a:t>Who does what</a:t>
            </a:r>
            <a:r>
              <a:rPr lang="en-US" altLang="en-US" sz="2000" smtClean="0">
                <a:latin typeface="Arial" charset="0"/>
              </a:rPr>
              <a:t>? Are the roles, responsibilities, and priorities of men and women, both within and outside the household, different?</a:t>
            </a:r>
          </a:p>
          <a:p>
            <a:pPr eaLnBrk="1" hangingPunct="1">
              <a:lnSpc>
                <a:spcPct val="90000"/>
              </a:lnSpc>
            </a:pPr>
            <a:r>
              <a:rPr lang="en-GB" altLang="en-US" sz="2000" b="1" smtClean="0">
                <a:latin typeface="Arial" charset="0"/>
              </a:rPr>
              <a:t>Who owns what</a:t>
            </a:r>
            <a:r>
              <a:rPr lang="en-GB" altLang="en-US" sz="2000" smtClean="0">
                <a:latin typeface="Arial" charset="0"/>
              </a:rPr>
              <a:t>?  Who controls what?  Who has access to what? Are there differences among women and men?</a:t>
            </a:r>
          </a:p>
          <a:p>
            <a:pPr eaLnBrk="1" hangingPunct="1">
              <a:lnSpc>
                <a:spcPct val="90000"/>
              </a:lnSpc>
            </a:pPr>
            <a:r>
              <a:rPr lang="en-US" altLang="en-US" sz="2000" smtClean="0">
                <a:latin typeface="Arial" charset="0"/>
              </a:rPr>
              <a:t>If there are </a:t>
            </a:r>
            <a:r>
              <a:rPr lang="en-US" altLang="en-US" sz="2000" b="1" smtClean="0">
                <a:latin typeface="Arial" charset="0"/>
              </a:rPr>
              <a:t>differentials</a:t>
            </a:r>
            <a:r>
              <a:rPr lang="en-US" altLang="en-US" sz="2000" smtClean="0">
                <a:latin typeface="Arial" charset="0"/>
              </a:rPr>
              <a:t> in the above two areas, what are the institutional, economic, and social factors that underlie, support, or influence them? </a:t>
            </a:r>
          </a:p>
          <a:p>
            <a:pPr eaLnBrk="1" hangingPunct="1">
              <a:lnSpc>
                <a:spcPct val="90000"/>
              </a:lnSpc>
            </a:pPr>
            <a:r>
              <a:rPr lang="en-US" altLang="en-US" sz="2000" smtClean="0">
                <a:latin typeface="Arial" charset="0"/>
              </a:rPr>
              <a:t>Will failure to consider these differences in formulating development policies or designing interventions and implementing programs or projects </a:t>
            </a:r>
            <a:r>
              <a:rPr lang="en-US" altLang="en-US" sz="2000" b="1" smtClean="0">
                <a:latin typeface="Arial" charset="0"/>
              </a:rPr>
              <a:t>impact </a:t>
            </a:r>
            <a:r>
              <a:rPr lang="en-US" altLang="en-US" sz="2000" smtClean="0">
                <a:latin typeface="Arial" charset="0"/>
              </a:rPr>
              <a:t>negatively in terms of causing undesirable outcomes for males and/or females? If so, how, and what response is appropriate?</a:t>
            </a:r>
          </a:p>
        </p:txBody>
      </p:sp>
      <p:sp>
        <p:nvSpPr>
          <p:cNvPr id="55300" name="Text Box 1030"/>
          <p:cNvSpPr txBox="1">
            <a:spLocks noChangeArrowheads="1"/>
          </p:cNvSpPr>
          <p:nvPr/>
        </p:nvSpPr>
        <p:spPr bwMode="auto">
          <a:xfrm>
            <a:off x="10972800" y="6172201"/>
            <a:ext cx="2551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r>
              <a:rPr lang="en-US" altLang="en-US" sz="1000">
                <a:latin typeface="Arial" charset="0"/>
              </a:rPr>
              <a:t>9</a:t>
            </a:r>
          </a:p>
        </p:txBody>
      </p:sp>
    </p:spTree>
    <p:extLst>
      <p:ext uri="{BB962C8B-B14F-4D97-AF65-F5344CB8AC3E}">
        <p14:creationId xmlns:p14="http://schemas.microsoft.com/office/powerpoint/2010/main" val="1609904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Importance of gender analysis</a:t>
            </a:r>
          </a:p>
        </p:txBody>
      </p:sp>
      <p:sp>
        <p:nvSpPr>
          <p:cNvPr id="56323" name="Content Placeholder 2"/>
          <p:cNvSpPr>
            <a:spLocks noGrp="1"/>
          </p:cNvSpPr>
          <p:nvPr>
            <p:ph sz="quarter" idx="1"/>
          </p:nvPr>
        </p:nvSpPr>
        <p:spPr/>
        <p:txBody>
          <a:bodyPr/>
          <a:lstStyle/>
          <a:p>
            <a:pPr lvl="3"/>
            <a:r>
              <a:rPr lang="en-US" altLang="en-US" sz="4000" smtClean="0"/>
              <a:t>Brainstorming session</a:t>
            </a:r>
          </a:p>
          <a:p>
            <a:r>
              <a:rPr lang="en-US" altLang="en-US" smtClean="0"/>
              <a:t>Why should gender analysis be conducted?</a:t>
            </a:r>
          </a:p>
        </p:txBody>
      </p:sp>
    </p:spTree>
    <p:extLst>
      <p:ext uri="{BB962C8B-B14F-4D97-AF65-F5344CB8AC3E}">
        <p14:creationId xmlns:p14="http://schemas.microsoft.com/office/powerpoint/2010/main" val="1287943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19200" y="274638"/>
            <a:ext cx="10363200" cy="487362"/>
          </a:xfrm>
        </p:spPr>
        <p:txBody>
          <a:bodyPr/>
          <a:lstStyle/>
          <a:p>
            <a:r>
              <a:rPr lang="en-US" altLang="en-US" smtClean="0"/>
              <a:t>Who should do gender analysis?</a:t>
            </a:r>
          </a:p>
        </p:txBody>
      </p:sp>
      <p:sp>
        <p:nvSpPr>
          <p:cNvPr id="57347" name="Content Placeholder 2"/>
          <p:cNvSpPr>
            <a:spLocks noGrp="1"/>
          </p:cNvSpPr>
          <p:nvPr>
            <p:ph sz="quarter" idx="1"/>
          </p:nvPr>
        </p:nvSpPr>
        <p:spPr>
          <a:xfrm>
            <a:off x="304800" y="838200"/>
            <a:ext cx="11887200" cy="5791200"/>
          </a:xfrm>
        </p:spPr>
        <p:txBody>
          <a:bodyPr/>
          <a:lstStyle/>
          <a:p>
            <a:r>
              <a:rPr lang="en-US" altLang="en-US" sz="2800" smtClean="0"/>
              <a:t>Government</a:t>
            </a:r>
          </a:p>
          <a:p>
            <a:r>
              <a:rPr lang="en-US" altLang="en-US" sz="2800" smtClean="0"/>
              <a:t>Policy makers</a:t>
            </a:r>
          </a:p>
          <a:p>
            <a:r>
              <a:rPr lang="en-US" altLang="en-US" sz="2800" smtClean="0"/>
              <a:t>Donors</a:t>
            </a:r>
          </a:p>
          <a:p>
            <a:r>
              <a:rPr lang="en-US" altLang="en-US" sz="2800" smtClean="0"/>
              <a:t>Program Managers</a:t>
            </a:r>
          </a:p>
          <a:p>
            <a:r>
              <a:rPr lang="en-US" altLang="en-US" sz="2800" smtClean="0"/>
              <a:t>Development Staff</a:t>
            </a:r>
          </a:p>
          <a:p>
            <a:r>
              <a:rPr lang="en-US" altLang="en-US" sz="2800" smtClean="0"/>
              <a:t>Field workers, etc.</a:t>
            </a:r>
          </a:p>
          <a:p>
            <a:endParaRPr lang="en-US" altLang="en-US" sz="2800" smtClean="0"/>
          </a:p>
          <a:p>
            <a:pPr>
              <a:buFont typeface="Wingdings 2" pitchFamily="18" charset="2"/>
              <a:buNone/>
            </a:pPr>
            <a:r>
              <a:rPr lang="en-US" altLang="en-US" sz="2800" smtClean="0"/>
              <a:t>NB:</a:t>
            </a:r>
          </a:p>
          <a:p>
            <a:r>
              <a:rPr lang="en-US" altLang="en-US" sz="2800" smtClean="0"/>
              <a:t>Gender analysis should be participatory involving key stakeholders from the field where the intervention is to take place</a:t>
            </a:r>
          </a:p>
          <a:p>
            <a:r>
              <a:rPr lang="en-US" altLang="en-US" sz="2800" smtClean="0"/>
              <a:t>Gender Analysis can be conducted through a variety of Tools and Frameworks</a:t>
            </a:r>
          </a:p>
          <a:p>
            <a:endParaRPr lang="en-US" altLang="en-US" sz="2800" smtClean="0"/>
          </a:p>
          <a:p>
            <a:endParaRPr lang="en-US" altLang="en-US" smtClean="0"/>
          </a:p>
        </p:txBody>
      </p:sp>
    </p:spTree>
    <p:extLst>
      <p:ext uri="{BB962C8B-B14F-4D97-AF65-F5344CB8AC3E}">
        <p14:creationId xmlns:p14="http://schemas.microsoft.com/office/powerpoint/2010/main" val="2340176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Social construction of gender </a:t>
            </a:r>
          </a:p>
        </p:txBody>
      </p:sp>
      <p:sp>
        <p:nvSpPr>
          <p:cNvPr id="12291" name="Content Placeholder 2"/>
          <p:cNvSpPr>
            <a:spLocks noGrp="1"/>
          </p:cNvSpPr>
          <p:nvPr>
            <p:ph sz="quarter" idx="1"/>
          </p:nvPr>
        </p:nvSpPr>
        <p:spPr/>
        <p:txBody>
          <a:bodyPr/>
          <a:lstStyle/>
          <a:p>
            <a:r>
              <a:rPr lang="en-US" altLang="en-US" smtClean="0"/>
              <a:t>Refers to how society values and allocates duties, roles and responsibilities to women, men, girls and boys. This differential valuing creates the gender division of labour and determines differences  in  access  to  benefits  and  decision  making  which  in  turn  influences  power relations and  reinforces gender  roles. </a:t>
            </a:r>
          </a:p>
          <a:p>
            <a:r>
              <a:rPr lang="en-US" altLang="en-US" smtClean="0"/>
              <a:t>This  is done at  various  levels of  gender  socialization including family, religion, education, culture, peers and the media</a:t>
            </a:r>
          </a:p>
        </p:txBody>
      </p:sp>
    </p:spTree>
    <p:extLst>
      <p:ext uri="{BB962C8B-B14F-4D97-AF65-F5344CB8AC3E}">
        <p14:creationId xmlns:p14="http://schemas.microsoft.com/office/powerpoint/2010/main" val="215823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Steps in gender analysis</a:t>
            </a:r>
          </a:p>
        </p:txBody>
      </p:sp>
      <p:sp>
        <p:nvSpPr>
          <p:cNvPr id="58371" name="Content Placeholder 2"/>
          <p:cNvSpPr>
            <a:spLocks noGrp="1"/>
          </p:cNvSpPr>
          <p:nvPr>
            <p:ph sz="quarter" idx="1"/>
          </p:nvPr>
        </p:nvSpPr>
        <p:spPr/>
        <p:txBody>
          <a:bodyPr/>
          <a:lstStyle/>
          <a:p>
            <a:r>
              <a:rPr lang="en-US" altLang="en-US" smtClean="0"/>
              <a:t>STEP 1 - Identifying, defining and refining the issue.</a:t>
            </a:r>
          </a:p>
          <a:p>
            <a:r>
              <a:rPr lang="en-US" altLang="en-US" smtClean="0"/>
              <a:t>STEP 2 - Defining desired goals and anticipated outcomes</a:t>
            </a:r>
          </a:p>
          <a:p>
            <a:r>
              <a:rPr lang="en-US" altLang="en-US" smtClean="0"/>
              <a:t>STEP 3 - Defining the information and consultation inputs</a:t>
            </a:r>
          </a:p>
          <a:p>
            <a:r>
              <a:rPr lang="en-US" altLang="en-US" smtClean="0"/>
              <a:t>STEP 4 - Conducting research </a:t>
            </a:r>
          </a:p>
          <a:p>
            <a:r>
              <a:rPr lang="en-US" altLang="en-US" smtClean="0"/>
              <a:t>STEP 5 - Developing and analyzing options </a:t>
            </a:r>
          </a:p>
          <a:p>
            <a:r>
              <a:rPr lang="en-US" altLang="en-US" smtClean="0"/>
              <a:t>Step 6 - Making recommendations </a:t>
            </a:r>
          </a:p>
          <a:p>
            <a:r>
              <a:rPr lang="en-US" altLang="en-US" smtClean="0"/>
              <a:t>STEP 7 - Communicating policy </a:t>
            </a:r>
          </a:p>
          <a:p>
            <a:r>
              <a:rPr lang="en-US" altLang="en-US" smtClean="0"/>
              <a:t>STEP 8 - Assessing the quality of analysis </a:t>
            </a:r>
          </a:p>
        </p:txBody>
      </p:sp>
    </p:spTree>
    <p:extLst>
      <p:ext uri="{BB962C8B-B14F-4D97-AF65-F5344CB8AC3E}">
        <p14:creationId xmlns:p14="http://schemas.microsoft.com/office/powerpoint/2010/main" val="3289714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STEP 1 - Identifying, defining and refining the issue.</a:t>
            </a:r>
          </a:p>
        </p:txBody>
      </p:sp>
      <p:sp>
        <p:nvSpPr>
          <p:cNvPr id="59395" name="Content Placeholder 2"/>
          <p:cNvSpPr>
            <a:spLocks noGrp="1"/>
          </p:cNvSpPr>
          <p:nvPr>
            <p:ph sz="quarter" idx="1"/>
          </p:nvPr>
        </p:nvSpPr>
        <p:spPr/>
        <p:txBody>
          <a:bodyPr/>
          <a:lstStyle/>
          <a:p>
            <a:r>
              <a:rPr lang="en-US" altLang="en-US" smtClean="0"/>
              <a:t>Policy analysis usually begins with identifying a problem or an opportunity requiring policy development or analysis. This stage  involves determining the nature, scope and  importance of the issue within the context of the current policy environment that warranted placing it on the policy agenda.</a:t>
            </a:r>
          </a:p>
        </p:txBody>
      </p:sp>
    </p:spTree>
    <p:extLst>
      <p:ext uri="{BB962C8B-B14F-4D97-AF65-F5344CB8AC3E}">
        <p14:creationId xmlns:p14="http://schemas.microsoft.com/office/powerpoint/2010/main" val="2343779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STEP 2 - Defining desired goals and anticipated outcomes</a:t>
            </a:r>
          </a:p>
        </p:txBody>
      </p:sp>
      <p:sp>
        <p:nvSpPr>
          <p:cNvPr id="60419" name="Content Placeholder 2"/>
          <p:cNvSpPr>
            <a:spLocks noGrp="1"/>
          </p:cNvSpPr>
          <p:nvPr>
            <p:ph sz="quarter" idx="1"/>
          </p:nvPr>
        </p:nvSpPr>
        <p:spPr/>
        <p:txBody>
          <a:bodyPr/>
          <a:lstStyle/>
          <a:p>
            <a:r>
              <a:rPr lang="en-US" altLang="en-US" smtClean="0"/>
              <a:t>In this stage, desired goals and anticipated outcomes for the policy are proposed. An analysis of  intended/unintended outcomes usually examines the degree to which the policy can meet or hinder other policies or government objectives. Outcome indicators, monitoring processes, partners  in  defining  outcomes,  and  accountability  for  achieving  outcomes  are  usually considered in this phase. </a:t>
            </a:r>
          </a:p>
        </p:txBody>
      </p:sp>
    </p:spTree>
    <p:extLst>
      <p:ext uri="{BB962C8B-B14F-4D97-AF65-F5344CB8AC3E}">
        <p14:creationId xmlns:p14="http://schemas.microsoft.com/office/powerpoint/2010/main" val="1380331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STEP 3 - Defining the information and consultation inputs</a:t>
            </a:r>
          </a:p>
        </p:txBody>
      </p:sp>
      <p:sp>
        <p:nvSpPr>
          <p:cNvPr id="61443" name="Content Placeholder 2"/>
          <p:cNvSpPr>
            <a:spLocks noGrp="1"/>
          </p:cNvSpPr>
          <p:nvPr>
            <p:ph sz="quarter" idx="1"/>
          </p:nvPr>
        </p:nvSpPr>
        <p:spPr/>
        <p:txBody>
          <a:bodyPr/>
          <a:lstStyle/>
          <a:p>
            <a:r>
              <a:rPr lang="en-US" altLang="en-US" smtClean="0"/>
              <a:t>This step is most often done along with the research phase. It looks at what knowledge is needed, and what  sources  can  best  provide  it. Available  and  relevant  data  sources  and  partners  in  data gathering and analysis are identified. </a:t>
            </a:r>
          </a:p>
        </p:txBody>
      </p:sp>
    </p:spTree>
    <p:extLst>
      <p:ext uri="{BB962C8B-B14F-4D97-AF65-F5344CB8AC3E}">
        <p14:creationId xmlns:p14="http://schemas.microsoft.com/office/powerpoint/2010/main" val="3181854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STEP 4 - Conducting research </a:t>
            </a:r>
          </a:p>
        </p:txBody>
      </p:sp>
      <p:sp>
        <p:nvSpPr>
          <p:cNvPr id="62467" name="Content Placeholder 2"/>
          <p:cNvSpPr>
            <a:spLocks noGrp="1"/>
          </p:cNvSpPr>
          <p:nvPr>
            <p:ph sz="quarter" idx="1"/>
          </p:nvPr>
        </p:nvSpPr>
        <p:spPr/>
        <p:txBody>
          <a:bodyPr/>
          <a:lstStyle/>
          <a:p>
            <a:r>
              <a:rPr lang="en-US" altLang="en-US" smtClean="0"/>
              <a:t>This stage clarifies the research design, and the type of analysis to be done (e.g. cost/benefit, social impact, relationships to government etc.). </a:t>
            </a:r>
          </a:p>
          <a:p>
            <a:r>
              <a:rPr lang="en-US" altLang="en-US" smtClean="0"/>
              <a:t>It is here that tasks and methods of analysis and approaches to data presentation are discussed</a:t>
            </a:r>
          </a:p>
        </p:txBody>
      </p:sp>
    </p:spTree>
    <p:extLst>
      <p:ext uri="{BB962C8B-B14F-4D97-AF65-F5344CB8AC3E}">
        <p14:creationId xmlns:p14="http://schemas.microsoft.com/office/powerpoint/2010/main" val="931478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STEP 5 - Developing and analyzing options </a:t>
            </a:r>
          </a:p>
        </p:txBody>
      </p:sp>
      <p:sp>
        <p:nvSpPr>
          <p:cNvPr id="63491" name="Content Placeholder 2"/>
          <p:cNvSpPr>
            <a:spLocks noGrp="1"/>
          </p:cNvSpPr>
          <p:nvPr>
            <p:ph sz="quarter" idx="1"/>
          </p:nvPr>
        </p:nvSpPr>
        <p:spPr/>
        <p:txBody>
          <a:bodyPr/>
          <a:lstStyle/>
          <a:p>
            <a:r>
              <a:rPr lang="en-US" altLang="en-US" smtClean="0"/>
              <a:t>An analysis of options and their outcomes and implications are articulated and refined. </a:t>
            </a:r>
          </a:p>
          <a:p>
            <a:r>
              <a:rPr lang="en-US" altLang="en-US" smtClean="0"/>
              <a:t>The relationship  of  options  and  their  impact  on  existing policies,  programs  and  legislation  are also  studied  for  example: economic,  social,  equity,  community,  environmental  etc.   </a:t>
            </a:r>
          </a:p>
          <a:p>
            <a:r>
              <a:rPr lang="en-US" altLang="en-US" smtClean="0"/>
              <a:t> Impact analyses  are  developed  preferably  for  each  option while  responsibility  for  implementation and the resources required are also examined.</a:t>
            </a:r>
          </a:p>
        </p:txBody>
      </p:sp>
    </p:spTree>
    <p:extLst>
      <p:ext uri="{BB962C8B-B14F-4D97-AF65-F5344CB8AC3E}">
        <p14:creationId xmlns:p14="http://schemas.microsoft.com/office/powerpoint/2010/main" val="3497565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Step 6 - Making recommendations </a:t>
            </a:r>
          </a:p>
        </p:txBody>
      </p:sp>
      <p:sp>
        <p:nvSpPr>
          <p:cNvPr id="64515" name="Content Placeholder 2"/>
          <p:cNvSpPr>
            <a:spLocks noGrp="1"/>
          </p:cNvSpPr>
          <p:nvPr>
            <p:ph sz="quarter" idx="1"/>
          </p:nvPr>
        </p:nvSpPr>
        <p:spPr/>
        <p:txBody>
          <a:bodyPr/>
          <a:lstStyle/>
          <a:p>
            <a:r>
              <a:rPr lang="en-US" altLang="en-US" smtClean="0"/>
              <a:t>Recommendations are suggestions of what should be done to address a particular issue</a:t>
            </a:r>
          </a:p>
          <a:p>
            <a:r>
              <a:rPr lang="en-US" altLang="en-US" smtClean="0"/>
              <a:t>The recommendation of options is often a collaborative effort, and sometimes draws directly on public input and consultation. </a:t>
            </a:r>
          </a:p>
          <a:p>
            <a:r>
              <a:rPr lang="en-US" altLang="en-US" smtClean="0"/>
              <a:t>The rationale for the recommendations is derived from the analysis of options, and presents the recommendation in terms of its favorable and unfavorable impacts, implications, and the policy environment</a:t>
            </a:r>
          </a:p>
        </p:txBody>
      </p:sp>
    </p:spTree>
    <p:extLst>
      <p:ext uri="{BB962C8B-B14F-4D97-AF65-F5344CB8AC3E}">
        <p14:creationId xmlns:p14="http://schemas.microsoft.com/office/powerpoint/2010/main" val="1591251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STEP 7 - Communicating policy </a:t>
            </a:r>
          </a:p>
        </p:txBody>
      </p:sp>
      <p:sp>
        <p:nvSpPr>
          <p:cNvPr id="65539" name="Content Placeholder 2"/>
          <p:cNvSpPr>
            <a:spLocks noGrp="1"/>
          </p:cNvSpPr>
          <p:nvPr>
            <p:ph sz="quarter" idx="1"/>
          </p:nvPr>
        </p:nvSpPr>
        <p:spPr/>
        <p:txBody>
          <a:bodyPr/>
          <a:lstStyle/>
          <a:p>
            <a:r>
              <a:rPr lang="en-US" altLang="en-US" smtClean="0"/>
              <a:t>This stage involve disseminating information regarding analysis findings and recommendations to key stakeholders.</a:t>
            </a:r>
          </a:p>
          <a:p>
            <a:r>
              <a:rPr lang="en-US" altLang="en-US" smtClean="0"/>
              <a:t>Communicating  the  recommended  policy  can  play  a  significant  role  in  its  acceptance  and implementation. </a:t>
            </a:r>
          </a:p>
          <a:p>
            <a:r>
              <a:rPr lang="en-US" altLang="en-US" smtClean="0"/>
              <a:t>Timing,  choice  of media,  language,  and  public  involvement  are  important  to  ensure  that government intent and the impacts of the policy, program and legislation are understood. </a:t>
            </a:r>
          </a:p>
          <a:p>
            <a:r>
              <a:rPr lang="en-US" altLang="en-US" smtClean="0"/>
              <a:t>The participation and acknowledgement of partners and consulting groups can be a key part of communicating policies inside the government and to the public. </a:t>
            </a:r>
          </a:p>
        </p:txBody>
      </p:sp>
    </p:spTree>
    <p:extLst>
      <p:ext uri="{BB962C8B-B14F-4D97-AF65-F5344CB8AC3E}">
        <p14:creationId xmlns:p14="http://schemas.microsoft.com/office/powerpoint/2010/main" val="3860872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STEP 8 - Assessing the quality of analysis </a:t>
            </a:r>
          </a:p>
        </p:txBody>
      </p:sp>
      <p:sp>
        <p:nvSpPr>
          <p:cNvPr id="66563" name="Content Placeholder 2"/>
          <p:cNvSpPr>
            <a:spLocks noGrp="1"/>
          </p:cNvSpPr>
          <p:nvPr>
            <p:ph sz="quarter" idx="1"/>
          </p:nvPr>
        </p:nvSpPr>
        <p:spPr/>
        <p:txBody>
          <a:bodyPr/>
          <a:lstStyle/>
          <a:p>
            <a:r>
              <a:rPr lang="en-US" altLang="en-US" smtClean="0"/>
              <a:t>This is Monitoring and improving the process, and making sure that all the standard procedures are followed and ensuring that all the problems are found and dealt with. </a:t>
            </a:r>
          </a:p>
          <a:p>
            <a:r>
              <a:rPr lang="en-US" altLang="en-US" smtClean="0"/>
              <a:t>It is important to review the analysis process to ensure that the analysis is free from errors.</a:t>
            </a:r>
          </a:p>
        </p:txBody>
      </p:sp>
    </p:spTree>
    <p:extLst>
      <p:ext uri="{BB962C8B-B14F-4D97-AF65-F5344CB8AC3E}">
        <p14:creationId xmlns:p14="http://schemas.microsoft.com/office/powerpoint/2010/main" val="33099346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219200" y="274638"/>
            <a:ext cx="10363200" cy="715962"/>
          </a:xfrm>
        </p:spPr>
        <p:txBody>
          <a:bodyPr/>
          <a:lstStyle/>
          <a:p>
            <a:r>
              <a:rPr lang="en-US" altLang="en-US" smtClean="0"/>
              <a:t>Gender analysis cont…</a:t>
            </a:r>
          </a:p>
        </p:txBody>
      </p:sp>
      <p:sp>
        <p:nvSpPr>
          <p:cNvPr id="67587" name="Content Placeholder 2"/>
          <p:cNvSpPr>
            <a:spLocks noGrp="1"/>
          </p:cNvSpPr>
          <p:nvPr>
            <p:ph sz="quarter" idx="1"/>
          </p:nvPr>
        </p:nvSpPr>
        <p:spPr>
          <a:xfrm>
            <a:off x="406400" y="1066800"/>
            <a:ext cx="11480800" cy="5791200"/>
          </a:xfrm>
        </p:spPr>
        <p:txBody>
          <a:bodyPr/>
          <a:lstStyle/>
          <a:p>
            <a:r>
              <a:rPr lang="en-US" altLang="en-US" smtClean="0"/>
              <a:t>When conducting gender analysis, you should look at gender issues in the following context.</a:t>
            </a:r>
          </a:p>
          <a:p>
            <a:pPr>
              <a:buFont typeface="Wingdings 2" pitchFamily="18" charset="2"/>
              <a:buChar char=""/>
            </a:pPr>
            <a:r>
              <a:rPr lang="en-US" altLang="en-US" smtClean="0"/>
              <a:t>Influencing factors: social, economical, political ,environment, legal, cultural, etc. </a:t>
            </a:r>
          </a:p>
          <a:p>
            <a:pPr>
              <a:buFont typeface="Wingdings 2" pitchFamily="18" charset="2"/>
              <a:buChar char=""/>
            </a:pPr>
            <a:r>
              <a:rPr lang="en-US" altLang="en-US" smtClean="0"/>
              <a:t>Gender division of labour/roles :seasonal distribution ,time use ,workload, reproductive/productive, community management/policies ,paid/unpaid.</a:t>
            </a:r>
          </a:p>
          <a:p>
            <a:pPr>
              <a:buFont typeface="Wingdings 2" pitchFamily="18" charset="2"/>
              <a:buChar char=""/>
            </a:pPr>
            <a:r>
              <a:rPr lang="en-US" altLang="en-US" smtClean="0"/>
              <a:t>Access to/control over resources: natural, physical, market</a:t>
            </a:r>
          </a:p>
          <a:p>
            <a:pPr>
              <a:buFont typeface="Wingdings 2" pitchFamily="18" charset="2"/>
              <a:buChar char=""/>
            </a:pPr>
            <a:r>
              <a:rPr lang="en-US" altLang="en-US" smtClean="0"/>
              <a:t>Decision-making capacity :household level political level, community and formal and informal community organizations.</a:t>
            </a:r>
          </a:p>
          <a:p>
            <a:pPr>
              <a:buFont typeface="Wingdings 2" pitchFamily="18" charset="2"/>
              <a:buChar char=""/>
            </a:pPr>
            <a:r>
              <a:rPr lang="en-US" altLang="en-US" smtClean="0"/>
              <a:t>Gender needs: practical and strategic needs.</a:t>
            </a:r>
          </a:p>
          <a:p>
            <a:pPr>
              <a:buFont typeface="Wingdings 2" pitchFamily="18" charset="2"/>
              <a:buChar char=""/>
            </a:pPr>
            <a:r>
              <a:rPr lang="en-US" altLang="en-US" smtClean="0"/>
              <a:t>Institutional policies and structures: policy and services organizational structure staff qualifications/personnel </a:t>
            </a:r>
          </a:p>
        </p:txBody>
      </p:sp>
    </p:spTree>
    <p:extLst>
      <p:ext uri="{BB962C8B-B14F-4D97-AF65-F5344CB8AC3E}">
        <p14:creationId xmlns:p14="http://schemas.microsoft.com/office/powerpoint/2010/main" val="252712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t>SEX</a:t>
            </a:r>
          </a:p>
        </p:txBody>
      </p:sp>
      <p:sp>
        <p:nvSpPr>
          <p:cNvPr id="13315" name="Content Placeholder 2"/>
          <p:cNvSpPr>
            <a:spLocks noGrp="1"/>
          </p:cNvSpPr>
          <p:nvPr>
            <p:ph sz="quarter" idx="1"/>
          </p:nvPr>
        </p:nvSpPr>
        <p:spPr/>
        <p:txBody>
          <a:bodyPr/>
          <a:lstStyle/>
          <a:p>
            <a:pPr eaLnBrk="1" hangingPunct="1"/>
            <a:r>
              <a:rPr lang="en-US" altLang="en-US" smtClean="0"/>
              <a:t>These are biologically and physiologically determined characteristics that are specific to either human females or men. </a:t>
            </a:r>
          </a:p>
          <a:p>
            <a:pPr eaLnBrk="1" hangingPunct="1"/>
            <a:r>
              <a:rPr lang="en-US" altLang="en-US" smtClean="0"/>
              <a:t>These characteristics are permanent and universal e.g. external and internal organs/genitalia. </a:t>
            </a:r>
          </a:p>
          <a:p>
            <a:pPr eaLnBrk="1" hangingPunct="1"/>
            <a:r>
              <a:rPr lang="en-US" altLang="en-US" smtClean="0"/>
              <a:t>Each person is born either with a girl’s or a boy’s body</a:t>
            </a:r>
          </a:p>
        </p:txBody>
      </p:sp>
    </p:spTree>
    <p:extLst>
      <p:ext uri="{BB962C8B-B14F-4D97-AF65-F5344CB8AC3E}">
        <p14:creationId xmlns:p14="http://schemas.microsoft.com/office/powerpoint/2010/main" val="2662863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Gender analysis cont…</a:t>
            </a:r>
          </a:p>
        </p:txBody>
      </p:sp>
      <p:sp>
        <p:nvSpPr>
          <p:cNvPr id="68611" name="Content Placeholder 2"/>
          <p:cNvSpPr>
            <a:spLocks noGrp="1"/>
          </p:cNvSpPr>
          <p:nvPr>
            <p:ph sz="quarter" idx="1"/>
          </p:nvPr>
        </p:nvSpPr>
        <p:spPr/>
        <p:txBody>
          <a:bodyPr/>
          <a:lstStyle/>
          <a:p>
            <a:pPr>
              <a:buFont typeface="Wingdings 2" pitchFamily="18" charset="2"/>
              <a:buChar char=""/>
            </a:pPr>
            <a:r>
              <a:rPr lang="en-US" altLang="en-US" smtClean="0"/>
              <a:t>Policy approach: welfare, equity, anti-poverty, efficiency empowerment</a:t>
            </a:r>
          </a:p>
          <a:p>
            <a:pPr>
              <a:buFont typeface="Wingdings 2" pitchFamily="18" charset="2"/>
              <a:buChar char=""/>
            </a:pPr>
            <a:r>
              <a:rPr lang="en-US" altLang="en-US" smtClean="0"/>
              <a:t>Level of participation :Decision making, enjoyment of benefits, contribution of labour</a:t>
            </a:r>
          </a:p>
          <a:p>
            <a:pPr>
              <a:buFont typeface="Wingdings 2" pitchFamily="18" charset="2"/>
              <a:buNone/>
            </a:pPr>
            <a:r>
              <a:rPr lang="en-US" altLang="en-US" smtClean="0"/>
              <a:t> </a:t>
            </a:r>
          </a:p>
        </p:txBody>
      </p:sp>
    </p:spTree>
    <p:extLst>
      <p:ext uri="{BB962C8B-B14F-4D97-AF65-F5344CB8AC3E}">
        <p14:creationId xmlns:p14="http://schemas.microsoft.com/office/powerpoint/2010/main" val="3275499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Cont..</a:t>
            </a:r>
          </a:p>
        </p:txBody>
      </p:sp>
      <p:sp>
        <p:nvSpPr>
          <p:cNvPr id="3" name="Content Placeholder 2">
            <a:extLst>
              <a:ext uri="{FF2B5EF4-FFF2-40B4-BE49-F238E27FC236}">
                <a16:creationId xmlns="" xmlns:a16="http://schemas.microsoft.com/office/drawing/2014/main" id="{5CCC334A-89DE-4417-B338-D71DC33A7624}"/>
              </a:ext>
            </a:extLst>
          </p:cNvPr>
          <p:cNvSpPr>
            <a:spLocks noGrp="1"/>
          </p:cNvSpPr>
          <p:nvPr>
            <p:ph sz="quarter" idx="1"/>
          </p:nvPr>
        </p:nvSpPr>
        <p:spPr>
          <a:xfrm>
            <a:off x="304800" y="1447800"/>
            <a:ext cx="11887200" cy="5181600"/>
          </a:xfrm>
        </p:spPr>
        <p:txBody>
          <a:bodyPr/>
          <a:lstStyle/>
          <a:p>
            <a:pPr>
              <a:defRPr/>
            </a:pPr>
            <a:r>
              <a:rPr lang="en-US" sz="2400" dirty="0"/>
              <a:t>Gender analysis is practical tool for analyzing the nature of gender differentiation.  </a:t>
            </a:r>
          </a:p>
          <a:p>
            <a:pPr>
              <a:defRPr/>
            </a:pPr>
            <a:r>
              <a:rPr lang="en-US" sz="2400" dirty="0"/>
              <a:t>It builds by asking questions who does what?  Where?  When?  And with what resources?</a:t>
            </a:r>
          </a:p>
          <a:p>
            <a:pPr>
              <a:defRPr/>
            </a:pPr>
            <a:r>
              <a:rPr lang="en-US" sz="2400" dirty="0"/>
              <a:t>Gender analysis tries to answer the following questions?</a:t>
            </a:r>
          </a:p>
          <a:p>
            <a:pPr marL="457200" indent="-457200">
              <a:buFont typeface="+mj-lt"/>
              <a:buAutoNum type="arabicPeriod"/>
              <a:defRPr/>
            </a:pPr>
            <a:r>
              <a:rPr lang="en-US" sz="2400" dirty="0"/>
              <a:t>Who does what?(i.e. What is the actual division of labour between men and women in the project area?)</a:t>
            </a:r>
          </a:p>
          <a:p>
            <a:pPr marL="457200" indent="-457200" eaLnBrk="1" hangingPunct="1">
              <a:lnSpc>
                <a:spcPct val="80000"/>
              </a:lnSpc>
              <a:buFont typeface="+mj-lt"/>
              <a:buAutoNum type="arabicPeriod"/>
              <a:defRPr/>
            </a:pPr>
            <a:r>
              <a:rPr lang="en-US" sz="2400" dirty="0"/>
              <a:t>Who has what? (i.e. Who has access to and control over resources in the project area?)</a:t>
            </a:r>
          </a:p>
          <a:p>
            <a:pPr marL="457200" indent="-457200" eaLnBrk="1" hangingPunct="1">
              <a:lnSpc>
                <a:spcPct val="80000"/>
              </a:lnSpc>
              <a:buFont typeface="+mj-lt"/>
              <a:buAutoNum type="arabicPeriod"/>
              <a:defRPr/>
            </a:pPr>
            <a:r>
              <a:rPr lang="en-US" sz="2400" dirty="0"/>
              <a:t>What influences to access and control of resources?(i.e. What social, cultural, economic, political influence gender differentiable rights of access and control?)</a:t>
            </a:r>
          </a:p>
          <a:p>
            <a:pPr marL="457200" indent="-457200" eaLnBrk="1" hangingPunct="1">
              <a:lnSpc>
                <a:spcPct val="80000"/>
              </a:lnSpc>
              <a:buFont typeface="+mj-lt"/>
              <a:buAutoNum type="arabicPeriod"/>
              <a:defRPr/>
            </a:pPr>
            <a:r>
              <a:rPr lang="en-US" sz="2400" dirty="0"/>
              <a:t>How are resources distributed and who gets what?</a:t>
            </a:r>
          </a:p>
          <a:p>
            <a:pPr>
              <a:defRPr/>
            </a:pPr>
            <a:endParaRPr lang="en-US" sz="2400" dirty="0"/>
          </a:p>
          <a:p>
            <a:pPr>
              <a:defRPr/>
            </a:pPr>
            <a:endParaRPr lang="en-US" sz="2400" dirty="0"/>
          </a:p>
        </p:txBody>
      </p:sp>
    </p:spTree>
    <p:extLst>
      <p:ext uri="{BB962C8B-B14F-4D97-AF65-F5344CB8AC3E}">
        <p14:creationId xmlns:p14="http://schemas.microsoft.com/office/powerpoint/2010/main" val="325763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ubtitle 1"/>
          <p:cNvSpPr>
            <a:spLocks noGrp="1"/>
          </p:cNvSpPr>
          <p:nvPr>
            <p:ph type="subTitle" idx="1"/>
          </p:nvPr>
        </p:nvSpPr>
        <p:spPr/>
        <p:txBody>
          <a:bodyPr/>
          <a:lstStyle/>
          <a:p>
            <a:pPr eaLnBrk="1" hangingPunct="1">
              <a:lnSpc>
                <a:spcPct val="80000"/>
              </a:lnSpc>
            </a:pPr>
            <a:r>
              <a:rPr lang="en-GB" altLang="en-US" sz="2800" b="1" smtClean="0"/>
              <a:t>LOISE</a:t>
            </a:r>
          </a:p>
          <a:p>
            <a:pPr eaLnBrk="1" hangingPunct="1">
              <a:lnSpc>
                <a:spcPct val="80000"/>
              </a:lnSpc>
            </a:pPr>
            <a:r>
              <a:rPr lang="en-GB" altLang="en-US" sz="2800" b="1" smtClean="0"/>
              <a:t>LECTURER</a:t>
            </a:r>
          </a:p>
          <a:p>
            <a:pPr eaLnBrk="1" hangingPunct="1">
              <a:lnSpc>
                <a:spcPct val="80000"/>
              </a:lnSpc>
            </a:pPr>
            <a:r>
              <a:rPr lang="en-GB" altLang="en-US" sz="2800" b="1" smtClean="0"/>
              <a:t>KMTC-MAKINDU CAMPUS</a:t>
            </a:r>
          </a:p>
          <a:p>
            <a:endParaRPr lang="en-US" altLang="en-US" smtClean="0"/>
          </a:p>
        </p:txBody>
      </p:sp>
      <p:sp>
        <p:nvSpPr>
          <p:cNvPr id="70659" name="Title 2"/>
          <p:cNvSpPr>
            <a:spLocks noGrp="1"/>
          </p:cNvSpPr>
          <p:nvPr>
            <p:ph type="ctrTitle"/>
          </p:nvPr>
        </p:nvSpPr>
        <p:spPr>
          <a:xfrm>
            <a:off x="609600" y="1506539"/>
            <a:ext cx="10972800" cy="1470025"/>
          </a:xfrm>
        </p:spPr>
        <p:txBody>
          <a:bodyPr/>
          <a:lstStyle/>
          <a:p>
            <a:r>
              <a:rPr altLang="en-US" smtClean="0"/>
              <a:t>Gender analysis frameworks and tools</a:t>
            </a:r>
          </a:p>
        </p:txBody>
      </p:sp>
    </p:spTree>
    <p:extLst>
      <p:ext uri="{BB962C8B-B14F-4D97-AF65-F5344CB8AC3E}">
        <p14:creationId xmlns:p14="http://schemas.microsoft.com/office/powerpoint/2010/main" val="4131174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Gender analysis Tools</a:t>
            </a:r>
          </a:p>
        </p:txBody>
      </p:sp>
      <p:sp>
        <p:nvSpPr>
          <p:cNvPr id="68611" name="Content Placeholder 2">
            <a:extLst>
              <a:ext uri="{FF2B5EF4-FFF2-40B4-BE49-F238E27FC236}">
                <a16:creationId xmlns="" xmlns:a16="http://schemas.microsoft.com/office/drawing/2014/main" id="{8D3D3F6F-53D9-420C-BE7C-176CA1298819}"/>
              </a:ext>
            </a:extLst>
          </p:cNvPr>
          <p:cNvSpPr>
            <a:spLocks noGrp="1"/>
          </p:cNvSpPr>
          <p:nvPr>
            <p:ph sz="quarter" idx="1"/>
          </p:nvPr>
        </p:nvSpPr>
        <p:spPr/>
        <p:txBody>
          <a:bodyPr/>
          <a:lstStyle/>
          <a:p>
            <a:pPr>
              <a:defRPr/>
            </a:pPr>
            <a:r>
              <a:rPr lang="en-US" dirty="0"/>
              <a:t>They include:-</a:t>
            </a:r>
          </a:p>
          <a:p>
            <a:pPr marL="514350" indent="-514350">
              <a:buFont typeface="+mj-lt"/>
              <a:buAutoNum type="arabicPeriod"/>
              <a:defRPr/>
            </a:pPr>
            <a:r>
              <a:rPr lang="en-US" dirty="0"/>
              <a:t>Daily activity schedule(24 hr daily calendar) tool</a:t>
            </a:r>
          </a:p>
          <a:p>
            <a:pPr marL="514350" indent="-514350">
              <a:buFont typeface="+mj-lt"/>
              <a:buAutoNum type="arabicPeriod"/>
              <a:defRPr/>
            </a:pPr>
            <a:r>
              <a:rPr lang="en-US" dirty="0"/>
              <a:t>Activity profile tool</a:t>
            </a:r>
          </a:p>
          <a:p>
            <a:pPr marL="514350" indent="-514350">
              <a:buFont typeface="+mj-lt"/>
              <a:buAutoNum type="arabicPeriod"/>
              <a:defRPr/>
            </a:pPr>
            <a:r>
              <a:rPr lang="en-US" dirty="0"/>
              <a:t>Access and control profile tool</a:t>
            </a:r>
          </a:p>
          <a:p>
            <a:pPr marL="514350" indent="-514350">
              <a:buFont typeface="+mj-lt"/>
              <a:buAutoNum type="arabicPeriod"/>
              <a:defRPr/>
            </a:pPr>
            <a:r>
              <a:rPr lang="en-US" dirty="0"/>
              <a:t>Influencing factors tool</a:t>
            </a:r>
          </a:p>
          <a:p>
            <a:pPr marL="514350" indent="-514350">
              <a:buFont typeface="+mj-lt"/>
              <a:buAutoNum type="arabicPeriod"/>
              <a:defRPr/>
            </a:pPr>
            <a:r>
              <a:rPr lang="en-US" dirty="0"/>
              <a:t>Gender analysis Matrix </a:t>
            </a:r>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950326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Daily activity schedule(24 hr daily calendar)</a:t>
            </a:r>
            <a:endParaRPr lang="en-US" altLang="en-US" b="1" smtClean="0"/>
          </a:p>
        </p:txBody>
      </p:sp>
      <p:sp>
        <p:nvSpPr>
          <p:cNvPr id="72707" name="Content Placeholder 2"/>
          <p:cNvSpPr>
            <a:spLocks noGrp="1"/>
          </p:cNvSpPr>
          <p:nvPr>
            <p:ph sz="quarter" idx="1"/>
          </p:nvPr>
        </p:nvSpPr>
        <p:spPr/>
        <p:txBody>
          <a:bodyPr/>
          <a:lstStyle/>
          <a:p>
            <a:r>
              <a:rPr lang="en-US" altLang="en-US" smtClean="0"/>
              <a:t>This  explains how women and men  spend a  typical day  from  the  time  they wake up until they go to bed.</a:t>
            </a:r>
          </a:p>
          <a:p>
            <a:r>
              <a:rPr lang="en-US" altLang="en-US" smtClean="0"/>
              <a:t>This tool describes how women, men, boys and girls spend their time during a typical 24 – hour day.   </a:t>
            </a:r>
          </a:p>
          <a:p>
            <a:r>
              <a:rPr lang="en-US" altLang="en-US" smtClean="0"/>
              <a:t>The purpose of this tool  is to analyze the roles women, men, boys and girls are involved in so that it can be taken into consideration when planning and  implementing projects.</a:t>
            </a:r>
          </a:p>
        </p:txBody>
      </p:sp>
    </p:spTree>
    <p:extLst>
      <p:ext uri="{BB962C8B-B14F-4D97-AF65-F5344CB8AC3E}">
        <p14:creationId xmlns:p14="http://schemas.microsoft.com/office/powerpoint/2010/main" val="3804261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smtClean="0"/>
              <a:t>Daily activity schedule</a:t>
            </a:r>
          </a:p>
        </p:txBody>
      </p:sp>
      <p:graphicFrame>
        <p:nvGraphicFramePr>
          <p:cNvPr id="4" name="Content Placeholder 3">
            <a:extLst>
              <a:ext uri="{FF2B5EF4-FFF2-40B4-BE49-F238E27FC236}">
                <a16:creationId xmlns="" xmlns:a16="http://schemas.microsoft.com/office/drawing/2014/main" id="{B6AD6D1C-86C2-4B0A-A190-B595E6608F5E}"/>
              </a:ext>
            </a:extLst>
          </p:cNvPr>
          <p:cNvGraphicFramePr>
            <a:graphicFrameLocks noGrp="1"/>
          </p:cNvGraphicFramePr>
          <p:nvPr>
            <p:ph sz="quarter" idx="1"/>
          </p:nvPr>
        </p:nvGraphicFramePr>
        <p:xfrm>
          <a:off x="304800" y="1905000"/>
          <a:ext cx="11684000" cy="4724400"/>
        </p:xfrm>
        <a:graphic>
          <a:graphicData uri="http://schemas.openxmlformats.org/drawingml/2006/table">
            <a:tbl>
              <a:tblPr firstRow="1" bandRow="1">
                <a:tableStyleId>{5C22544A-7EE6-4342-B048-85BDC9FD1C3A}</a:tableStyleId>
              </a:tblPr>
              <a:tblGrid>
                <a:gridCol w="2921000">
                  <a:extLst>
                    <a:ext uri="{9D8B030D-6E8A-4147-A177-3AD203B41FA5}">
                      <a16:colId xmlns="" xmlns:a16="http://schemas.microsoft.com/office/drawing/2014/main" val="20000"/>
                    </a:ext>
                  </a:extLst>
                </a:gridCol>
                <a:gridCol w="2577353">
                  <a:extLst>
                    <a:ext uri="{9D8B030D-6E8A-4147-A177-3AD203B41FA5}">
                      <a16:colId xmlns="" xmlns:a16="http://schemas.microsoft.com/office/drawing/2014/main" val="20001"/>
                    </a:ext>
                  </a:extLst>
                </a:gridCol>
                <a:gridCol w="3264647">
                  <a:extLst>
                    <a:ext uri="{9D8B030D-6E8A-4147-A177-3AD203B41FA5}">
                      <a16:colId xmlns="" xmlns:a16="http://schemas.microsoft.com/office/drawing/2014/main" val="20002"/>
                    </a:ext>
                  </a:extLst>
                </a:gridCol>
                <a:gridCol w="2921000">
                  <a:extLst>
                    <a:ext uri="{9D8B030D-6E8A-4147-A177-3AD203B41FA5}">
                      <a16:colId xmlns="" xmlns:a16="http://schemas.microsoft.com/office/drawing/2014/main" val="20003"/>
                    </a:ext>
                  </a:extLst>
                </a:gridCol>
              </a:tblGrid>
              <a:tr h="1046848">
                <a:tc gridSpan="2">
                  <a:txBody>
                    <a:bodyPr/>
                    <a:lstStyle/>
                    <a:p>
                      <a:r>
                        <a:rPr lang="en-US" sz="1800" dirty="0"/>
                        <a:t>Women/Girls</a:t>
                      </a:r>
                    </a:p>
                  </a:txBody>
                  <a:tcPr marL="121920" marR="121920"/>
                </a:tc>
                <a:tc hMerge="1">
                  <a:txBody>
                    <a:bodyPr/>
                    <a:lstStyle/>
                    <a:p>
                      <a:endParaRPr lang="en-US" dirty="0"/>
                    </a:p>
                  </a:txBody>
                  <a:tcPr/>
                </a:tc>
                <a:tc gridSpan="2">
                  <a:txBody>
                    <a:bodyPr/>
                    <a:lstStyle/>
                    <a:p>
                      <a:r>
                        <a:rPr lang="en-US" sz="1800" dirty="0"/>
                        <a:t>Men/Boys</a:t>
                      </a:r>
                    </a:p>
                  </a:txBody>
                  <a:tcPr marL="121920" marR="121920"/>
                </a:tc>
                <a:tc hMerge="1">
                  <a:txBody>
                    <a:bodyPr/>
                    <a:lstStyle/>
                    <a:p>
                      <a:endParaRPr lang="en-US" dirty="0"/>
                    </a:p>
                  </a:txBody>
                  <a:tcPr/>
                </a:tc>
                <a:extLst>
                  <a:ext uri="{0D108BD9-81ED-4DB2-BD59-A6C34878D82A}">
                    <a16:rowId xmlns="" xmlns:a16="http://schemas.microsoft.com/office/drawing/2014/main" val="10000"/>
                  </a:ext>
                </a:extLst>
              </a:tr>
              <a:tr h="1178703">
                <a:tc>
                  <a:txBody>
                    <a:bodyPr/>
                    <a:lstStyle/>
                    <a:p>
                      <a:r>
                        <a:rPr lang="en-US" sz="1800" dirty="0"/>
                        <a:t>Time</a:t>
                      </a:r>
                    </a:p>
                  </a:txBody>
                  <a:tcPr marL="121920" marR="121920"/>
                </a:tc>
                <a:tc>
                  <a:txBody>
                    <a:bodyPr/>
                    <a:lstStyle/>
                    <a:p>
                      <a:r>
                        <a:rPr lang="en-US" sz="1800" dirty="0"/>
                        <a:t>Activity</a:t>
                      </a:r>
                    </a:p>
                  </a:txBody>
                  <a:tcPr marL="121920" marR="121920"/>
                </a:tc>
                <a:tc>
                  <a:txBody>
                    <a:bodyPr/>
                    <a:lstStyle/>
                    <a:p>
                      <a:r>
                        <a:rPr lang="en-US" sz="1800" dirty="0"/>
                        <a:t>Time </a:t>
                      </a:r>
                    </a:p>
                  </a:txBody>
                  <a:tcPr marL="121920" marR="121920"/>
                </a:tc>
                <a:tc>
                  <a:txBody>
                    <a:bodyPr/>
                    <a:lstStyle/>
                    <a:p>
                      <a:r>
                        <a:rPr lang="en-US" sz="1800" dirty="0"/>
                        <a:t>Activity</a:t>
                      </a:r>
                    </a:p>
                  </a:txBody>
                  <a:tcPr marL="121920" marR="121920"/>
                </a:tc>
                <a:extLst>
                  <a:ext uri="{0D108BD9-81ED-4DB2-BD59-A6C34878D82A}">
                    <a16:rowId xmlns="" xmlns:a16="http://schemas.microsoft.com/office/drawing/2014/main" val="10001"/>
                  </a:ext>
                </a:extLst>
              </a:tr>
              <a:tr h="2498849">
                <a:tc>
                  <a:txBody>
                    <a:bodyPr/>
                    <a:lstStyle/>
                    <a:p>
                      <a:endParaRPr lang="en-US" sz="1800"/>
                    </a:p>
                  </a:txBody>
                  <a:tcPr marL="121920" marR="121920"/>
                </a:tc>
                <a:tc>
                  <a:txBody>
                    <a:bodyPr/>
                    <a:lstStyle/>
                    <a:p>
                      <a:endParaRPr lang="en-US" sz="1800"/>
                    </a:p>
                  </a:txBody>
                  <a:tcPr marL="121920" marR="121920"/>
                </a:tc>
                <a:tc>
                  <a:txBody>
                    <a:bodyPr/>
                    <a:lstStyle/>
                    <a:p>
                      <a:endParaRPr lang="en-US" sz="1800"/>
                    </a:p>
                  </a:txBody>
                  <a:tcPr marL="121920" marR="121920"/>
                </a:tc>
                <a:tc>
                  <a:txBody>
                    <a:bodyPr/>
                    <a:lstStyle/>
                    <a:p>
                      <a:endParaRPr lang="en-US" sz="1800" dirty="0"/>
                    </a:p>
                  </a:txBody>
                  <a:tcPr marL="121920" marR="12192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119839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Activity profile</a:t>
            </a:r>
          </a:p>
        </p:txBody>
      </p:sp>
      <p:sp>
        <p:nvSpPr>
          <p:cNvPr id="74755" name="Content Placeholder 2"/>
          <p:cNvSpPr>
            <a:spLocks noGrp="1"/>
          </p:cNvSpPr>
          <p:nvPr>
            <p:ph sz="quarter" idx="1"/>
          </p:nvPr>
        </p:nvSpPr>
        <p:spPr/>
        <p:txBody>
          <a:bodyPr/>
          <a:lstStyle/>
          <a:p>
            <a:r>
              <a:rPr lang="en-US" altLang="en-US" smtClean="0"/>
              <a:t>This is an explanation of the gender division of labour.</a:t>
            </a:r>
          </a:p>
          <a:p>
            <a:r>
              <a:rPr lang="en-US" altLang="en-US" smtClean="0"/>
              <a:t>This tool is used in categorizing activities as productive, reproductive or communal.  </a:t>
            </a:r>
          </a:p>
          <a:p>
            <a:pPr marL="273050" lvl="1" indent="-273050">
              <a:spcBef>
                <a:spcPts val="575"/>
              </a:spcBef>
              <a:buClr>
                <a:schemeClr val="accent1"/>
              </a:buClr>
            </a:pPr>
            <a:r>
              <a:rPr lang="en-US" altLang="en-US" smtClean="0"/>
              <a:t>It shows who does them, when and where </a:t>
            </a:r>
            <a:r>
              <a:rPr lang="da-DK" altLang="en-US" smtClean="0"/>
              <a:t>who does what and for how long?</a:t>
            </a:r>
            <a:endParaRPr lang="en-US" altLang="en-US" smtClean="0"/>
          </a:p>
          <a:p>
            <a:r>
              <a:rPr lang="en-US" altLang="en-US" smtClean="0"/>
              <a:t>It helps to understand the gender division of labour.</a:t>
            </a:r>
          </a:p>
        </p:txBody>
      </p:sp>
    </p:spTree>
    <p:extLst>
      <p:ext uri="{BB962C8B-B14F-4D97-AF65-F5344CB8AC3E}">
        <p14:creationId xmlns:p14="http://schemas.microsoft.com/office/powerpoint/2010/main" val="19417838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mtClean="0"/>
              <a:t>Activity profile </a:t>
            </a:r>
          </a:p>
        </p:txBody>
      </p:sp>
      <p:graphicFrame>
        <p:nvGraphicFramePr>
          <p:cNvPr id="4" name="Content Placeholder 3">
            <a:extLst>
              <a:ext uri="{FF2B5EF4-FFF2-40B4-BE49-F238E27FC236}">
                <a16:creationId xmlns="" xmlns:a16="http://schemas.microsoft.com/office/drawing/2014/main" id="{3D633B26-F1FF-410D-A497-EE406F29525C}"/>
              </a:ext>
            </a:extLst>
          </p:cNvPr>
          <p:cNvGraphicFramePr>
            <a:graphicFrameLocks noGrp="1"/>
          </p:cNvGraphicFramePr>
          <p:nvPr>
            <p:ph sz="quarter" idx="1"/>
          </p:nvPr>
        </p:nvGraphicFramePr>
        <p:xfrm>
          <a:off x="0" y="1447800"/>
          <a:ext cx="12192000" cy="5257800"/>
        </p:xfrm>
        <a:graphic>
          <a:graphicData uri="http://schemas.openxmlformats.org/drawingml/2006/table">
            <a:tbl>
              <a:tblPr firstRow="1" bandRow="1">
                <a:tableStyleId>{5C22544A-7EE6-4342-B048-85BDC9FD1C3A}</a:tableStyleId>
              </a:tblPr>
              <a:tblGrid>
                <a:gridCol w="1741715">
                  <a:extLst>
                    <a:ext uri="{9D8B030D-6E8A-4147-A177-3AD203B41FA5}">
                      <a16:colId xmlns="" xmlns:a16="http://schemas.microsoft.com/office/drawing/2014/main" val="20000"/>
                    </a:ext>
                  </a:extLst>
                </a:gridCol>
                <a:gridCol w="2423889">
                  <a:extLst>
                    <a:ext uri="{9D8B030D-6E8A-4147-A177-3AD203B41FA5}">
                      <a16:colId xmlns="" xmlns:a16="http://schemas.microsoft.com/office/drawing/2014/main" val="20001"/>
                    </a:ext>
                  </a:extLst>
                </a:gridCol>
                <a:gridCol w="1625600">
                  <a:extLst>
                    <a:ext uri="{9D8B030D-6E8A-4147-A177-3AD203B41FA5}">
                      <a16:colId xmlns="" xmlns:a16="http://schemas.microsoft.com/office/drawing/2014/main" val="20002"/>
                    </a:ext>
                  </a:extLst>
                </a:gridCol>
                <a:gridCol w="1828800">
                  <a:extLst>
                    <a:ext uri="{9D8B030D-6E8A-4147-A177-3AD203B41FA5}">
                      <a16:colId xmlns="" xmlns:a16="http://schemas.microsoft.com/office/drawing/2014/main" val="20003"/>
                    </a:ext>
                  </a:extLst>
                </a:gridCol>
                <a:gridCol w="1524000">
                  <a:extLst>
                    <a:ext uri="{9D8B030D-6E8A-4147-A177-3AD203B41FA5}">
                      <a16:colId xmlns="" xmlns:a16="http://schemas.microsoft.com/office/drawing/2014/main" val="20004"/>
                    </a:ext>
                  </a:extLst>
                </a:gridCol>
                <a:gridCol w="1306284">
                  <a:extLst>
                    <a:ext uri="{9D8B030D-6E8A-4147-A177-3AD203B41FA5}">
                      <a16:colId xmlns="" xmlns:a16="http://schemas.microsoft.com/office/drawing/2014/main" val="20005"/>
                    </a:ext>
                  </a:extLst>
                </a:gridCol>
                <a:gridCol w="1741715">
                  <a:extLst>
                    <a:ext uri="{9D8B030D-6E8A-4147-A177-3AD203B41FA5}">
                      <a16:colId xmlns="" xmlns:a16="http://schemas.microsoft.com/office/drawing/2014/main" val="20006"/>
                    </a:ext>
                  </a:extLst>
                </a:gridCol>
              </a:tblGrid>
              <a:tr h="1287639">
                <a:tc>
                  <a:txBody>
                    <a:bodyPr/>
                    <a:lstStyle/>
                    <a:p>
                      <a:r>
                        <a:rPr lang="en-US" dirty="0"/>
                        <a:t>Type of</a:t>
                      </a:r>
                      <a:r>
                        <a:rPr lang="en-US" baseline="0" dirty="0"/>
                        <a:t> Activity</a:t>
                      </a:r>
                      <a:endParaRPr lang="en-US" dirty="0"/>
                    </a:p>
                  </a:txBody>
                  <a:tcPr marL="121920" marR="121920"/>
                </a:tc>
                <a:tc>
                  <a:txBody>
                    <a:bodyPr/>
                    <a:lstStyle/>
                    <a:p>
                      <a:r>
                        <a:rPr lang="en-US" dirty="0"/>
                        <a:t>WHO(Gender)</a:t>
                      </a:r>
                    </a:p>
                    <a:p>
                      <a:r>
                        <a:rPr lang="en-US" dirty="0"/>
                        <a:t>Age</a:t>
                      </a:r>
                    </a:p>
                  </a:txBody>
                  <a:tcPr marL="121920" marR="121920"/>
                </a:tc>
                <a:tc>
                  <a:txBody>
                    <a:bodyPr/>
                    <a:lstStyle/>
                    <a:p>
                      <a:r>
                        <a:rPr lang="en-US" dirty="0"/>
                        <a:t>Where </a:t>
                      </a:r>
                    </a:p>
                  </a:txBody>
                  <a:tcPr marL="121920" marR="121920"/>
                </a:tc>
                <a:tc>
                  <a:txBody>
                    <a:bodyPr/>
                    <a:lstStyle/>
                    <a:p>
                      <a:r>
                        <a:rPr lang="en-US" dirty="0"/>
                        <a:t>How often</a:t>
                      </a:r>
                    </a:p>
                  </a:txBody>
                  <a:tcPr marL="121920" marR="121920"/>
                </a:tc>
                <a:tc>
                  <a:txBody>
                    <a:bodyPr/>
                    <a:lstStyle/>
                    <a:p>
                      <a:r>
                        <a:rPr lang="en-US" dirty="0"/>
                        <a:t>when</a:t>
                      </a:r>
                    </a:p>
                  </a:txBody>
                  <a:tcPr marL="121920" marR="121920"/>
                </a:tc>
                <a:tc>
                  <a:txBody>
                    <a:bodyPr/>
                    <a:lstStyle/>
                    <a:p>
                      <a:r>
                        <a:rPr lang="en-US" dirty="0"/>
                        <a:t>How </a:t>
                      </a:r>
                    </a:p>
                  </a:txBody>
                  <a:tcPr marL="121920" marR="121920"/>
                </a:tc>
                <a:tc>
                  <a:txBody>
                    <a:bodyPr/>
                    <a:lstStyle/>
                    <a:p>
                      <a:r>
                        <a:rPr lang="en-US" dirty="0"/>
                        <a:t>why</a:t>
                      </a:r>
                    </a:p>
                  </a:txBody>
                  <a:tcPr marL="121920" marR="121920"/>
                </a:tc>
                <a:extLst>
                  <a:ext uri="{0D108BD9-81ED-4DB2-BD59-A6C34878D82A}">
                    <a16:rowId xmlns="" xmlns:a16="http://schemas.microsoft.com/office/drawing/2014/main" val="10000"/>
                  </a:ext>
                </a:extLst>
              </a:tr>
              <a:tr h="889024">
                <a:tc>
                  <a:txBody>
                    <a:bodyPr/>
                    <a:lstStyle/>
                    <a:p>
                      <a:r>
                        <a:rPr lang="en-US" dirty="0"/>
                        <a:t>productive</a:t>
                      </a:r>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 xmlns:a16="http://schemas.microsoft.com/office/drawing/2014/main" val="10001"/>
                  </a:ext>
                </a:extLst>
              </a:tr>
              <a:tr h="889024">
                <a:tc>
                  <a:txBody>
                    <a:bodyPr/>
                    <a:lstStyle/>
                    <a:p>
                      <a:r>
                        <a:rPr lang="en-US" dirty="0"/>
                        <a:t>reproductive</a:t>
                      </a:r>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extLst>
                  <a:ext uri="{0D108BD9-81ED-4DB2-BD59-A6C34878D82A}">
                    <a16:rowId xmlns="" xmlns:a16="http://schemas.microsoft.com/office/drawing/2014/main" val="10002"/>
                  </a:ext>
                </a:extLst>
              </a:tr>
              <a:tr h="2192113">
                <a:tc>
                  <a:txBody>
                    <a:bodyPr/>
                    <a:lstStyle/>
                    <a:p>
                      <a:r>
                        <a:rPr lang="en-US" dirty="0"/>
                        <a:t>Community management work</a:t>
                      </a:r>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231312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Access and control profile</a:t>
            </a:r>
          </a:p>
        </p:txBody>
      </p:sp>
      <p:sp>
        <p:nvSpPr>
          <p:cNvPr id="76803" name="Content Placeholder 2"/>
          <p:cNvSpPr>
            <a:spLocks noGrp="1"/>
          </p:cNvSpPr>
          <p:nvPr>
            <p:ph sz="quarter" idx="1"/>
          </p:nvPr>
        </p:nvSpPr>
        <p:spPr>
          <a:xfrm>
            <a:off x="1219200" y="1447800"/>
            <a:ext cx="10363200" cy="5257800"/>
          </a:xfrm>
        </p:spPr>
        <p:txBody>
          <a:bodyPr/>
          <a:lstStyle/>
          <a:p>
            <a:r>
              <a:rPr lang="en-US" altLang="en-US" smtClean="0"/>
              <a:t>The tool is a data collection and analytical tool. </a:t>
            </a:r>
          </a:p>
          <a:p>
            <a:r>
              <a:rPr lang="en-US" altLang="en-US" smtClean="0"/>
              <a:t>It helps in determining power relations and interests.</a:t>
            </a:r>
          </a:p>
          <a:p>
            <a:r>
              <a:rPr lang="en-US" altLang="en-US" smtClean="0"/>
              <a:t>This  tool  is  used  for  analyzing  the  resources  available  and  what  benefits  accrues  to  the people  involved.   </a:t>
            </a:r>
          </a:p>
          <a:p>
            <a:r>
              <a:rPr lang="en-US" altLang="en-US" smtClean="0"/>
              <a:t> It  further  analyses which  sex  has  access  and who  has  the  final decision making power (control) over them but based on their gender roles.</a:t>
            </a:r>
          </a:p>
          <a:p>
            <a:r>
              <a:rPr lang="en-US" altLang="en-US" smtClean="0"/>
              <a:t>This tool assess:-</a:t>
            </a:r>
          </a:p>
          <a:p>
            <a:pPr lvl="1" eaLnBrk="1" hangingPunct="1">
              <a:buFont typeface="Wingdings" pitchFamily="2" charset="2"/>
              <a:buChar char="ü"/>
            </a:pPr>
            <a:r>
              <a:rPr lang="da-DK" altLang="en-US" smtClean="0"/>
              <a:t>who has access to resources (eg. land, equipment, capital etc.)?</a:t>
            </a:r>
          </a:p>
          <a:p>
            <a:pPr lvl="1" eaLnBrk="1" hangingPunct="1">
              <a:buFont typeface="Wingdings" pitchFamily="2" charset="2"/>
              <a:buChar char="ü"/>
            </a:pPr>
            <a:r>
              <a:rPr lang="da-DK" altLang="en-US" smtClean="0"/>
              <a:t>who has access to benefits (eg. education, health services, political power etc.)? </a:t>
            </a:r>
          </a:p>
          <a:p>
            <a:pPr lvl="1" eaLnBrk="1" hangingPunct="1">
              <a:buFont typeface="Wingdings" pitchFamily="2" charset="2"/>
              <a:buChar char="ü"/>
            </a:pPr>
            <a:r>
              <a:rPr lang="da-DK" altLang="en-US" smtClean="0"/>
              <a:t>who has control over resources and benefits?</a:t>
            </a:r>
          </a:p>
          <a:p>
            <a:endParaRPr lang="en-US" altLang="en-US" smtClean="0"/>
          </a:p>
        </p:txBody>
      </p:sp>
    </p:spTree>
    <p:extLst>
      <p:ext uri="{BB962C8B-B14F-4D97-AF65-F5344CB8AC3E}">
        <p14:creationId xmlns:p14="http://schemas.microsoft.com/office/powerpoint/2010/main" val="1782650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219200" y="274638"/>
            <a:ext cx="10363200" cy="639762"/>
          </a:xfrm>
        </p:spPr>
        <p:txBody>
          <a:bodyPr/>
          <a:lstStyle/>
          <a:p>
            <a:r>
              <a:rPr lang="en-US" altLang="en-US" smtClean="0"/>
              <a:t>Access and control profile Tool</a:t>
            </a:r>
          </a:p>
        </p:txBody>
      </p:sp>
      <p:graphicFrame>
        <p:nvGraphicFramePr>
          <p:cNvPr id="4" name="Content Placeholder 3">
            <a:extLst>
              <a:ext uri="{FF2B5EF4-FFF2-40B4-BE49-F238E27FC236}">
                <a16:creationId xmlns="" xmlns:a16="http://schemas.microsoft.com/office/drawing/2014/main" id="{1C4D30F3-B820-4341-BDDB-7B0A6C6FBEE2}"/>
              </a:ext>
            </a:extLst>
          </p:cNvPr>
          <p:cNvGraphicFramePr>
            <a:graphicFrameLocks noGrp="1"/>
          </p:cNvGraphicFramePr>
          <p:nvPr>
            <p:ph sz="quarter" idx="1"/>
          </p:nvPr>
        </p:nvGraphicFramePr>
        <p:xfrm>
          <a:off x="203200" y="914401"/>
          <a:ext cx="11785600" cy="5592763"/>
        </p:xfrm>
        <a:graphic>
          <a:graphicData uri="http://schemas.openxmlformats.org/drawingml/2006/table">
            <a:tbl>
              <a:tblPr firstRow="1" bandRow="1">
                <a:tableStyleId>{5940675A-B579-460E-94D1-54222C63F5DA}</a:tableStyleId>
              </a:tblPr>
              <a:tblGrid>
                <a:gridCol w="3044615">
                  <a:extLst>
                    <a:ext uri="{9D8B030D-6E8A-4147-A177-3AD203B41FA5}">
                      <a16:colId xmlns="" xmlns:a16="http://schemas.microsoft.com/office/drawing/2014/main" val="20000"/>
                    </a:ext>
                  </a:extLst>
                </a:gridCol>
                <a:gridCol w="1276773">
                  <a:extLst>
                    <a:ext uri="{9D8B030D-6E8A-4147-A177-3AD203B41FA5}">
                      <a16:colId xmlns="" xmlns:a16="http://schemas.microsoft.com/office/drawing/2014/main" val="20001"/>
                    </a:ext>
                  </a:extLst>
                </a:gridCol>
                <a:gridCol w="883920">
                  <a:extLst>
                    <a:ext uri="{9D8B030D-6E8A-4147-A177-3AD203B41FA5}">
                      <a16:colId xmlns="" xmlns:a16="http://schemas.microsoft.com/office/drawing/2014/main" val="20002"/>
                    </a:ext>
                  </a:extLst>
                </a:gridCol>
                <a:gridCol w="1080347">
                  <a:extLst>
                    <a:ext uri="{9D8B030D-6E8A-4147-A177-3AD203B41FA5}">
                      <a16:colId xmlns="" xmlns:a16="http://schemas.microsoft.com/office/drawing/2014/main" val="20003"/>
                    </a:ext>
                  </a:extLst>
                </a:gridCol>
                <a:gridCol w="1178560">
                  <a:extLst>
                    <a:ext uri="{9D8B030D-6E8A-4147-A177-3AD203B41FA5}">
                      <a16:colId xmlns="" xmlns:a16="http://schemas.microsoft.com/office/drawing/2014/main" val="20004"/>
                    </a:ext>
                  </a:extLst>
                </a:gridCol>
                <a:gridCol w="1178560">
                  <a:extLst>
                    <a:ext uri="{9D8B030D-6E8A-4147-A177-3AD203B41FA5}">
                      <a16:colId xmlns="" xmlns:a16="http://schemas.microsoft.com/office/drawing/2014/main" val="20005"/>
                    </a:ext>
                  </a:extLst>
                </a:gridCol>
                <a:gridCol w="1080347">
                  <a:extLst>
                    <a:ext uri="{9D8B030D-6E8A-4147-A177-3AD203B41FA5}">
                      <a16:colId xmlns="" xmlns:a16="http://schemas.microsoft.com/office/drawing/2014/main" val="20006"/>
                    </a:ext>
                  </a:extLst>
                </a:gridCol>
                <a:gridCol w="1080347">
                  <a:extLst>
                    <a:ext uri="{9D8B030D-6E8A-4147-A177-3AD203B41FA5}">
                      <a16:colId xmlns="" xmlns:a16="http://schemas.microsoft.com/office/drawing/2014/main" val="20007"/>
                    </a:ext>
                  </a:extLst>
                </a:gridCol>
                <a:gridCol w="982131">
                  <a:extLst>
                    <a:ext uri="{9D8B030D-6E8A-4147-A177-3AD203B41FA5}">
                      <a16:colId xmlns="" xmlns:a16="http://schemas.microsoft.com/office/drawing/2014/main" val="20008"/>
                    </a:ext>
                  </a:extLst>
                </a:gridCol>
              </a:tblGrid>
              <a:tr h="409912">
                <a:tc rowSpan="2">
                  <a:txBody>
                    <a:bodyPr/>
                    <a:lstStyle/>
                    <a:p>
                      <a:r>
                        <a:rPr lang="en-US" sz="1800" b="1" dirty="0"/>
                        <a:t>Resources </a:t>
                      </a:r>
                    </a:p>
                  </a:txBody>
                  <a:tcPr marL="121920" marR="121920" marT="45717" marB="45717"/>
                </a:tc>
                <a:tc gridSpan="4">
                  <a:txBody>
                    <a:bodyPr/>
                    <a:lstStyle/>
                    <a:p>
                      <a:r>
                        <a:rPr lang="en-US" sz="1800" b="1" dirty="0"/>
                        <a:t>ACCESS</a:t>
                      </a:r>
                    </a:p>
                  </a:txBody>
                  <a:tcPr marL="121920" marR="121920" marT="45717" marB="45717"/>
                </a:tc>
                <a:tc hMerge="1">
                  <a:txBody>
                    <a:bodyPr/>
                    <a:lstStyle/>
                    <a:p>
                      <a:endParaRPr lang="en-US"/>
                    </a:p>
                  </a:txBody>
                  <a:tcPr/>
                </a:tc>
                <a:tc hMerge="1">
                  <a:txBody>
                    <a:bodyPr/>
                    <a:lstStyle/>
                    <a:p>
                      <a:endParaRPr lang="en-US"/>
                    </a:p>
                  </a:txBody>
                  <a:tcPr/>
                </a:tc>
                <a:tc hMerge="1">
                  <a:txBody>
                    <a:bodyPr/>
                    <a:lstStyle/>
                    <a:p>
                      <a:endParaRPr lang="en-US" dirty="0"/>
                    </a:p>
                  </a:txBody>
                  <a:tcPr/>
                </a:tc>
                <a:tc gridSpan="4">
                  <a:txBody>
                    <a:bodyPr/>
                    <a:lstStyle/>
                    <a:p>
                      <a:r>
                        <a:rPr lang="en-US" sz="1800" b="1" dirty="0"/>
                        <a:t>CONTROL</a:t>
                      </a:r>
                    </a:p>
                  </a:txBody>
                  <a:tcPr marL="121920" marR="121920" marT="45717" marB="45717"/>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409912">
                <a:tc vMerge="1">
                  <a:txBody>
                    <a:bodyPr/>
                    <a:lstStyle/>
                    <a:p>
                      <a:endParaRPr lang="en-US" dirty="0"/>
                    </a:p>
                  </a:txBody>
                  <a:tcPr/>
                </a:tc>
                <a:tc>
                  <a:txBody>
                    <a:bodyPr/>
                    <a:lstStyle/>
                    <a:p>
                      <a:r>
                        <a:rPr lang="en-US" sz="1800" b="1" dirty="0"/>
                        <a:t>FC</a:t>
                      </a:r>
                    </a:p>
                  </a:txBody>
                  <a:tcPr marL="121920" marR="121920" marT="45717" marB="45717"/>
                </a:tc>
                <a:tc>
                  <a:txBody>
                    <a:bodyPr/>
                    <a:lstStyle/>
                    <a:p>
                      <a:r>
                        <a:rPr lang="en-US" sz="1800" b="1" dirty="0"/>
                        <a:t>FA</a:t>
                      </a:r>
                    </a:p>
                  </a:txBody>
                  <a:tcPr marL="121920" marR="121920" marT="45717" marB="45717"/>
                </a:tc>
                <a:tc>
                  <a:txBody>
                    <a:bodyPr/>
                    <a:lstStyle/>
                    <a:p>
                      <a:r>
                        <a:rPr lang="en-US" sz="1800" b="1" dirty="0"/>
                        <a:t>MC</a:t>
                      </a:r>
                    </a:p>
                  </a:txBody>
                  <a:tcPr marL="121920" marR="121920" marT="45717" marB="45717"/>
                </a:tc>
                <a:tc>
                  <a:txBody>
                    <a:bodyPr/>
                    <a:lstStyle/>
                    <a:p>
                      <a:r>
                        <a:rPr lang="en-US" sz="1800" b="1" dirty="0"/>
                        <a:t>MA</a:t>
                      </a:r>
                    </a:p>
                  </a:txBody>
                  <a:tcPr marL="121920" marR="121920" marT="45717" marB="45717"/>
                </a:tc>
                <a:tc>
                  <a:txBody>
                    <a:bodyPr/>
                    <a:lstStyle/>
                    <a:p>
                      <a:r>
                        <a:rPr lang="en-US" sz="1800" b="1" dirty="0"/>
                        <a:t>FC</a:t>
                      </a:r>
                    </a:p>
                  </a:txBody>
                  <a:tcPr marL="121920" marR="121920" marT="45717" marB="45717"/>
                </a:tc>
                <a:tc>
                  <a:txBody>
                    <a:bodyPr/>
                    <a:lstStyle/>
                    <a:p>
                      <a:r>
                        <a:rPr lang="en-US" sz="1800" b="1" dirty="0"/>
                        <a:t>FA</a:t>
                      </a:r>
                    </a:p>
                  </a:txBody>
                  <a:tcPr marL="121920" marR="121920" marT="45717" marB="45717"/>
                </a:tc>
                <a:tc>
                  <a:txBody>
                    <a:bodyPr/>
                    <a:lstStyle/>
                    <a:p>
                      <a:r>
                        <a:rPr lang="en-US" sz="1800" b="1" dirty="0"/>
                        <a:t>MC</a:t>
                      </a:r>
                    </a:p>
                  </a:txBody>
                  <a:tcPr marL="121920" marR="121920" marT="45717" marB="45717"/>
                </a:tc>
                <a:tc>
                  <a:txBody>
                    <a:bodyPr/>
                    <a:lstStyle/>
                    <a:p>
                      <a:r>
                        <a:rPr lang="en-US" sz="1800" b="1" dirty="0"/>
                        <a:t>MA</a:t>
                      </a:r>
                    </a:p>
                  </a:txBody>
                  <a:tcPr marL="121920" marR="121920" marT="45717" marB="45717"/>
                </a:tc>
                <a:extLst>
                  <a:ext uri="{0D108BD9-81ED-4DB2-BD59-A6C34878D82A}">
                    <a16:rowId xmlns="" xmlns:a16="http://schemas.microsoft.com/office/drawing/2014/main" val="10001"/>
                  </a:ext>
                </a:extLst>
              </a:tr>
              <a:tr h="409912">
                <a:tc>
                  <a:txBody>
                    <a:bodyPr/>
                    <a:lstStyle/>
                    <a:p>
                      <a:r>
                        <a:rPr lang="en-US" sz="1800" dirty="0"/>
                        <a:t>Land</a:t>
                      </a:r>
                    </a:p>
                  </a:txBody>
                  <a:tcPr marL="121920" marR="121920" marT="45717" marB="45717"/>
                </a:tc>
                <a:tc>
                  <a:txBody>
                    <a:bodyPr/>
                    <a:lstStyle/>
                    <a:p>
                      <a:endParaRPr lang="en-US" sz="1800"/>
                    </a:p>
                  </a:txBody>
                  <a:tcPr marL="121920" marR="121920" marT="45717" marB="45717"/>
                </a:tc>
                <a:tc>
                  <a:txBody>
                    <a:bodyPr/>
                    <a:lstStyle/>
                    <a:p>
                      <a:endParaRPr lang="en-US" sz="1800" dirty="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extLst>
                  <a:ext uri="{0D108BD9-81ED-4DB2-BD59-A6C34878D82A}">
                    <a16:rowId xmlns="" xmlns:a16="http://schemas.microsoft.com/office/drawing/2014/main" val="10002"/>
                  </a:ext>
                </a:extLst>
              </a:tr>
              <a:tr h="707518">
                <a:tc>
                  <a:txBody>
                    <a:bodyPr/>
                    <a:lstStyle/>
                    <a:p>
                      <a:r>
                        <a:rPr lang="en-US" sz="1800" dirty="0"/>
                        <a:t>equipments</a:t>
                      </a:r>
                    </a:p>
                  </a:txBody>
                  <a:tcPr marL="121920" marR="121920" marT="45717" marB="45717"/>
                </a:tc>
                <a:tc>
                  <a:txBody>
                    <a:bodyPr/>
                    <a:lstStyle/>
                    <a:p>
                      <a:endParaRPr lang="en-US" sz="1800"/>
                    </a:p>
                  </a:txBody>
                  <a:tcPr marL="121920" marR="121920" marT="45717" marB="45717"/>
                </a:tc>
                <a:tc>
                  <a:txBody>
                    <a:bodyPr/>
                    <a:lstStyle/>
                    <a:p>
                      <a:endParaRPr lang="en-US" sz="1800" dirty="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dirty="0"/>
                    </a:p>
                  </a:txBody>
                  <a:tcPr marL="121920" marR="121920" marT="45717" marB="45717"/>
                </a:tc>
                <a:extLst>
                  <a:ext uri="{0D108BD9-81ED-4DB2-BD59-A6C34878D82A}">
                    <a16:rowId xmlns="" xmlns:a16="http://schemas.microsoft.com/office/drawing/2014/main" val="10003"/>
                  </a:ext>
                </a:extLst>
              </a:tr>
              <a:tr h="409912">
                <a:tc>
                  <a:txBody>
                    <a:bodyPr/>
                    <a:lstStyle/>
                    <a:p>
                      <a:r>
                        <a:rPr lang="en-US" sz="1800" dirty="0" err="1"/>
                        <a:t>Livestocks</a:t>
                      </a:r>
                      <a:endParaRPr lang="en-US" sz="1800" dirty="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extLst>
                  <a:ext uri="{0D108BD9-81ED-4DB2-BD59-A6C34878D82A}">
                    <a16:rowId xmlns="" xmlns:a16="http://schemas.microsoft.com/office/drawing/2014/main" val="10004"/>
                  </a:ext>
                </a:extLst>
              </a:tr>
              <a:tr h="707518">
                <a:tc>
                  <a:txBody>
                    <a:bodyPr/>
                    <a:lstStyle/>
                    <a:p>
                      <a:r>
                        <a:rPr lang="en-US" sz="1800" dirty="0"/>
                        <a:t>Farm inputs</a:t>
                      </a:r>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extLst>
                  <a:ext uri="{0D108BD9-81ED-4DB2-BD59-A6C34878D82A}">
                    <a16:rowId xmlns="" xmlns:a16="http://schemas.microsoft.com/office/drawing/2014/main" val="10005"/>
                  </a:ext>
                </a:extLst>
              </a:tr>
              <a:tr h="409912">
                <a:tc>
                  <a:txBody>
                    <a:bodyPr/>
                    <a:lstStyle/>
                    <a:p>
                      <a:r>
                        <a:rPr lang="en-US" sz="1800" dirty="0"/>
                        <a:t>Labour</a:t>
                      </a:r>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extLst>
                  <a:ext uri="{0D108BD9-81ED-4DB2-BD59-A6C34878D82A}">
                    <a16:rowId xmlns="" xmlns:a16="http://schemas.microsoft.com/office/drawing/2014/main" val="10006"/>
                  </a:ext>
                </a:extLst>
              </a:tr>
              <a:tr h="707518">
                <a:tc>
                  <a:txBody>
                    <a:bodyPr/>
                    <a:lstStyle/>
                    <a:p>
                      <a:r>
                        <a:rPr lang="en-US" sz="1800" dirty="0"/>
                        <a:t>information</a:t>
                      </a:r>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dirty="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extLst>
                  <a:ext uri="{0D108BD9-81ED-4DB2-BD59-A6C34878D82A}">
                    <a16:rowId xmlns="" xmlns:a16="http://schemas.microsoft.com/office/drawing/2014/main" val="10007"/>
                  </a:ext>
                </a:extLst>
              </a:tr>
              <a:tr h="409912">
                <a:tc>
                  <a:txBody>
                    <a:bodyPr/>
                    <a:lstStyle/>
                    <a:p>
                      <a:r>
                        <a:rPr lang="en-US" sz="1800" dirty="0"/>
                        <a:t>credit</a:t>
                      </a:r>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tc>
                  <a:txBody>
                    <a:bodyPr/>
                    <a:lstStyle/>
                    <a:p>
                      <a:endParaRPr lang="en-US" sz="1800"/>
                    </a:p>
                  </a:txBody>
                  <a:tcPr marL="121920" marR="121920" marT="45717" marB="45717"/>
                </a:tc>
                <a:extLst>
                  <a:ext uri="{0D108BD9-81ED-4DB2-BD59-A6C34878D82A}">
                    <a16:rowId xmlns="" xmlns:a16="http://schemas.microsoft.com/office/drawing/2014/main" val="10008"/>
                  </a:ext>
                </a:extLst>
              </a:tr>
              <a:tr h="1010739">
                <a:tc gridSpan="9">
                  <a:txBody>
                    <a:bodyPr/>
                    <a:lstStyle/>
                    <a:p>
                      <a:r>
                        <a:rPr lang="en-US" sz="1800" dirty="0"/>
                        <a:t>KEY</a:t>
                      </a:r>
                    </a:p>
                    <a:p>
                      <a:r>
                        <a:rPr lang="en-US" sz="1800" dirty="0"/>
                        <a:t>FC-FEMALE</a:t>
                      </a:r>
                      <a:r>
                        <a:rPr lang="en-US" sz="1800" baseline="0" dirty="0"/>
                        <a:t> CHILD                                    MC-MALE CHILD</a:t>
                      </a:r>
                    </a:p>
                    <a:p>
                      <a:r>
                        <a:rPr lang="en-US" sz="1800" baseline="0" dirty="0"/>
                        <a:t>FA-FEMALE ADULT                                    MA-MALE ADULT</a:t>
                      </a:r>
                      <a:endParaRPr lang="en-US" sz="1800" dirty="0"/>
                    </a:p>
                  </a:txBody>
                  <a:tcPr marL="121920" marR="121920" marT="45717" marB="45717"/>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402368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1" y="746126"/>
            <a:ext cx="10479617" cy="1293813"/>
          </a:xfrm>
        </p:spPr>
        <p:txBody>
          <a:bodyPr>
            <a:normAutofit fontScale="90000"/>
          </a:bodyPr>
          <a:lstStyle/>
          <a:p>
            <a:pPr eaLnBrk="1" hangingPunct="1"/>
            <a:r>
              <a:rPr lang="en-GB" altLang="en-US" smtClean="0"/>
              <a:t>DIFFERENCES BETWEEN GENDER AND SEX</a:t>
            </a:r>
          </a:p>
        </p:txBody>
      </p:sp>
      <p:sp>
        <p:nvSpPr>
          <p:cNvPr id="14339" name="Content Placeholder 2"/>
          <p:cNvSpPr>
            <a:spLocks noGrp="1"/>
          </p:cNvSpPr>
          <p:nvPr>
            <p:ph idx="1"/>
          </p:nvPr>
        </p:nvSpPr>
        <p:spPr>
          <a:xfrm>
            <a:off x="916518" y="2438401"/>
            <a:ext cx="5329767" cy="4124325"/>
          </a:xfrm>
        </p:spPr>
        <p:txBody>
          <a:bodyPr/>
          <a:lstStyle/>
          <a:p>
            <a:pPr algn="ctr" eaLnBrk="1" hangingPunct="1">
              <a:buFont typeface="Wingdings 2" pitchFamily="18" charset="2"/>
              <a:buNone/>
            </a:pPr>
            <a:r>
              <a:rPr lang="en-GB" altLang="en-US" smtClean="0"/>
              <a:t>SEX </a:t>
            </a:r>
          </a:p>
          <a:p>
            <a:pPr eaLnBrk="1" hangingPunct="1"/>
            <a:r>
              <a:rPr lang="en-GB" altLang="en-US" smtClean="0"/>
              <a:t>Refers to a natural or biological feature</a:t>
            </a:r>
          </a:p>
          <a:p>
            <a:pPr eaLnBrk="1" hangingPunct="1"/>
            <a:r>
              <a:rPr lang="en-GB" altLang="en-US" smtClean="0"/>
              <a:t>Refers to male or female</a:t>
            </a:r>
          </a:p>
          <a:p>
            <a:pPr eaLnBrk="1" hangingPunct="1"/>
            <a:r>
              <a:rPr lang="en-GB" altLang="en-US" smtClean="0"/>
              <a:t>Cannot be changed/permanent</a:t>
            </a:r>
          </a:p>
          <a:p>
            <a:pPr eaLnBrk="1" hangingPunct="1"/>
            <a:r>
              <a:rPr lang="en-GB" altLang="en-US" smtClean="0"/>
              <a:t>Born with</a:t>
            </a:r>
          </a:p>
          <a:p>
            <a:pPr eaLnBrk="1" hangingPunct="1"/>
            <a:r>
              <a:rPr lang="en-GB" altLang="en-US" smtClean="0"/>
              <a:t>It is universal</a:t>
            </a:r>
          </a:p>
          <a:p>
            <a:pPr eaLnBrk="1" hangingPunct="1"/>
            <a:endParaRPr lang="en-GB" altLang="en-US" smtClean="0"/>
          </a:p>
        </p:txBody>
      </p:sp>
      <p:sp>
        <p:nvSpPr>
          <p:cNvPr id="14340" name="Content Placeholder 2"/>
          <p:cNvSpPr txBox="1">
            <a:spLocks/>
          </p:cNvSpPr>
          <p:nvPr/>
        </p:nvSpPr>
        <p:spPr bwMode="auto">
          <a:xfrm>
            <a:off x="6324600" y="2193926"/>
            <a:ext cx="5327651"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lnSpc>
                <a:spcPct val="90000"/>
              </a:lnSpc>
              <a:spcBef>
                <a:spcPts val="1000"/>
              </a:spcBef>
              <a:buFont typeface="Arial" charset="0"/>
              <a:buChar char="•"/>
            </a:pPr>
            <a:endParaRPr lang="en-GB" altLang="en-US" sz="2200"/>
          </a:p>
        </p:txBody>
      </p:sp>
      <p:sp>
        <p:nvSpPr>
          <p:cNvPr id="14341" name="Content Placeholder 2"/>
          <p:cNvSpPr txBox="1">
            <a:spLocks/>
          </p:cNvSpPr>
          <p:nvPr/>
        </p:nvSpPr>
        <p:spPr bwMode="auto">
          <a:xfrm>
            <a:off x="838200" y="2346325"/>
            <a:ext cx="5327651"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lnSpc>
                <a:spcPct val="90000"/>
              </a:lnSpc>
              <a:spcBef>
                <a:spcPts val="1000"/>
              </a:spcBef>
              <a:buFont typeface="Arial" charset="0"/>
              <a:buChar char="•"/>
            </a:pPr>
            <a:endParaRPr lang="en-GB" altLang="en-US" sz="2200"/>
          </a:p>
        </p:txBody>
      </p:sp>
      <p:sp>
        <p:nvSpPr>
          <p:cNvPr id="14342" name="Content Placeholder 2"/>
          <p:cNvSpPr txBox="1">
            <a:spLocks/>
          </p:cNvSpPr>
          <p:nvPr/>
        </p:nvSpPr>
        <p:spPr bwMode="auto">
          <a:xfrm>
            <a:off x="6477000" y="2514601"/>
            <a:ext cx="5327651"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600">
                <a:solidFill>
                  <a:schemeClr val="tx1"/>
                </a:solidFill>
                <a:latin typeface="Perpetua" pitchFamily="18" charset="0"/>
              </a:defRPr>
            </a:lvl1pPr>
            <a:lvl2pPr marL="742950" indent="-285750">
              <a:defRPr sz="2400">
                <a:solidFill>
                  <a:schemeClr val="tx1"/>
                </a:solidFill>
                <a:latin typeface="Perpetua" pitchFamily="18" charset="0"/>
              </a:defRPr>
            </a:lvl2pPr>
            <a:lvl3pPr marL="1143000">
              <a:defRPr sz="2000">
                <a:solidFill>
                  <a:schemeClr val="tx1"/>
                </a:solidFill>
                <a:latin typeface="Perpetua" pitchFamily="18" charset="0"/>
              </a:defRPr>
            </a:lvl3pPr>
            <a:lvl4pPr marL="1600200">
              <a:defRPr sz="2000">
                <a:solidFill>
                  <a:schemeClr val="tx1"/>
                </a:solidFill>
                <a:latin typeface="Perpetua" pitchFamily="18" charset="0"/>
              </a:defRPr>
            </a:lvl4pPr>
            <a:lvl5pPr marL="2057400">
              <a:defRPr sz="2000">
                <a:solidFill>
                  <a:schemeClr val="tx1"/>
                </a:solidFill>
                <a:latin typeface="Perpetua" pitchFamily="18" charset="0"/>
              </a:defRPr>
            </a:lvl5pPr>
            <a:lvl6pPr marL="2514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lnSpc>
                <a:spcPct val="90000"/>
              </a:lnSpc>
              <a:spcBef>
                <a:spcPts val="1000"/>
              </a:spcBef>
              <a:buFont typeface="Arial" charset="0"/>
              <a:buNone/>
            </a:pPr>
            <a:r>
              <a:rPr lang="en-GB" altLang="en-US" sz="2200"/>
              <a:t>GENDER</a:t>
            </a:r>
          </a:p>
          <a:p>
            <a:pPr eaLnBrk="1" hangingPunct="1">
              <a:lnSpc>
                <a:spcPct val="90000"/>
              </a:lnSpc>
              <a:spcBef>
                <a:spcPts val="1000"/>
              </a:spcBef>
              <a:buFont typeface="Arial" charset="0"/>
              <a:buChar char="•"/>
            </a:pPr>
            <a:r>
              <a:rPr lang="en-GB" altLang="en-US" sz="2200"/>
              <a:t>Refers to cultural or learned significance of sex/socially constructed</a:t>
            </a:r>
          </a:p>
          <a:p>
            <a:pPr eaLnBrk="1" hangingPunct="1">
              <a:lnSpc>
                <a:spcPct val="90000"/>
              </a:lnSpc>
              <a:spcBef>
                <a:spcPts val="1000"/>
              </a:spcBef>
              <a:buFont typeface="Arial" charset="0"/>
              <a:buChar char="•"/>
            </a:pPr>
            <a:r>
              <a:rPr lang="en-GB" altLang="en-US" sz="2200"/>
              <a:t>refers too masculinity or feminity</a:t>
            </a:r>
          </a:p>
          <a:p>
            <a:pPr eaLnBrk="1" hangingPunct="1">
              <a:lnSpc>
                <a:spcPct val="90000"/>
              </a:lnSpc>
              <a:spcBef>
                <a:spcPts val="1000"/>
              </a:spcBef>
              <a:buFont typeface="Arial" charset="0"/>
              <a:buChar char="•"/>
            </a:pPr>
            <a:r>
              <a:rPr lang="en-GB" altLang="en-US" sz="2200"/>
              <a:t>Can be changed </a:t>
            </a:r>
          </a:p>
          <a:p>
            <a:pPr eaLnBrk="1" hangingPunct="1">
              <a:lnSpc>
                <a:spcPct val="90000"/>
              </a:lnSpc>
              <a:spcBef>
                <a:spcPts val="1000"/>
              </a:spcBef>
              <a:buFont typeface="Arial" charset="0"/>
              <a:buChar char="•"/>
            </a:pPr>
            <a:r>
              <a:rPr lang="en-GB" altLang="en-US" sz="2200"/>
              <a:t>Not born with</a:t>
            </a:r>
          </a:p>
          <a:p>
            <a:pPr eaLnBrk="1" hangingPunct="1">
              <a:lnSpc>
                <a:spcPct val="90000"/>
              </a:lnSpc>
              <a:spcBef>
                <a:spcPts val="1000"/>
              </a:spcBef>
              <a:buFont typeface="Arial" charset="0"/>
              <a:buChar char="•"/>
            </a:pPr>
            <a:r>
              <a:rPr lang="en-GB" altLang="en-US" sz="2200"/>
              <a:t>It varies from one culture to another</a:t>
            </a:r>
          </a:p>
          <a:p>
            <a:pPr algn="ctr" eaLnBrk="1" hangingPunct="1">
              <a:lnSpc>
                <a:spcPct val="90000"/>
              </a:lnSpc>
              <a:spcBef>
                <a:spcPts val="1000"/>
              </a:spcBef>
              <a:buFont typeface="Arial" charset="0"/>
              <a:buChar char="•"/>
            </a:pPr>
            <a:endParaRPr lang="en-GB" altLang="en-US" sz="2200"/>
          </a:p>
        </p:txBody>
      </p:sp>
    </p:spTree>
    <p:extLst>
      <p:ext uri="{BB962C8B-B14F-4D97-AF65-F5344CB8AC3E}">
        <p14:creationId xmlns:p14="http://schemas.microsoft.com/office/powerpoint/2010/main" val="3261717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p:cNvSpPr>
          <p:nvPr>
            <p:ph type="title"/>
          </p:nvPr>
        </p:nvSpPr>
        <p:spPr>
          <a:xfrm>
            <a:off x="624417" y="188913"/>
            <a:ext cx="10972800" cy="908050"/>
          </a:xfrm>
        </p:spPr>
        <p:txBody>
          <a:bodyPr/>
          <a:lstStyle/>
          <a:p>
            <a:pPr eaLnBrk="1" hangingPunct="1"/>
            <a:r>
              <a:rPr lang="en-GB" altLang="en-US" sz="3600" smtClean="0"/>
              <a:t>Access and control profile tool</a:t>
            </a:r>
          </a:p>
        </p:txBody>
      </p:sp>
      <p:graphicFrame>
        <p:nvGraphicFramePr>
          <p:cNvPr id="101477" name="Group 101">
            <a:extLst>
              <a:ext uri="{FF2B5EF4-FFF2-40B4-BE49-F238E27FC236}">
                <a16:creationId xmlns="" xmlns:a16="http://schemas.microsoft.com/office/drawing/2014/main" id="{17C8AB2E-1319-4E5B-B4AF-D80BC29E6F53}"/>
              </a:ext>
            </a:extLst>
          </p:cNvPr>
          <p:cNvGraphicFramePr>
            <a:graphicFrameLocks noGrp="1"/>
          </p:cNvGraphicFramePr>
          <p:nvPr>
            <p:ph idx="1"/>
          </p:nvPr>
        </p:nvGraphicFramePr>
        <p:xfrm>
          <a:off x="719668" y="1196976"/>
          <a:ext cx="10606617" cy="4968875"/>
        </p:xfrm>
        <a:graphic>
          <a:graphicData uri="http://schemas.openxmlformats.org/drawingml/2006/table">
            <a:tbl>
              <a:tblPr/>
              <a:tblGrid>
                <a:gridCol w="4127500">
                  <a:extLst>
                    <a:ext uri="{9D8B030D-6E8A-4147-A177-3AD203B41FA5}">
                      <a16:colId xmlns="" xmlns:a16="http://schemas.microsoft.com/office/drawing/2014/main" val="20000"/>
                    </a:ext>
                  </a:extLst>
                </a:gridCol>
                <a:gridCol w="1729317">
                  <a:extLst>
                    <a:ext uri="{9D8B030D-6E8A-4147-A177-3AD203B41FA5}">
                      <a16:colId xmlns="" xmlns:a16="http://schemas.microsoft.com/office/drawing/2014/main" val="20001"/>
                    </a:ext>
                  </a:extLst>
                </a:gridCol>
                <a:gridCol w="1631949">
                  <a:extLst>
                    <a:ext uri="{9D8B030D-6E8A-4147-A177-3AD203B41FA5}">
                      <a16:colId xmlns="" xmlns:a16="http://schemas.microsoft.com/office/drawing/2014/main" val="20002"/>
                    </a:ext>
                  </a:extLst>
                </a:gridCol>
                <a:gridCol w="1631951">
                  <a:extLst>
                    <a:ext uri="{9D8B030D-6E8A-4147-A177-3AD203B41FA5}">
                      <a16:colId xmlns="" xmlns:a16="http://schemas.microsoft.com/office/drawing/2014/main" val="20003"/>
                    </a:ext>
                  </a:extLst>
                </a:gridCol>
                <a:gridCol w="1485900">
                  <a:extLst>
                    <a:ext uri="{9D8B030D-6E8A-4147-A177-3AD203B41FA5}">
                      <a16:colId xmlns="" xmlns:a16="http://schemas.microsoft.com/office/drawing/2014/main" val="20004"/>
                    </a:ext>
                  </a:extLst>
                </a:gridCol>
              </a:tblGrid>
              <a:tr h="396234">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L="121920" marR="12192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Access</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gridSpan="2">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Control</a:t>
                      </a: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extLst>
                  <a:ext uri="{0D108BD9-81ED-4DB2-BD59-A6C34878D82A}">
                    <a16:rowId xmlns="" xmlns:a16="http://schemas.microsoft.com/office/drawing/2014/main" val="10000"/>
                  </a:ext>
                </a:extLst>
              </a:tr>
              <a:tr h="396234">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L="121920" marR="12192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Women</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Men</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Women </a:t>
                      </a: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Men </a:t>
                      </a: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800094">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Resources</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Land; Equipment;</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Labour; Cash;</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Education; Training;</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Other</a:t>
                      </a:r>
                    </a:p>
                  </a:txBody>
                  <a:tcPr marL="121920" marR="12192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376314">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r>
                        <a:rPr kumimoji="0" lang="en-GB" altLang="en-US" sz="2000" b="1"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Benefits</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Income; Ownership;</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Basic needs; Education;</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Political power; prestige;</a:t>
                      </a:r>
                    </a:p>
                    <a:p>
                      <a:pPr marL="0" marR="0" lvl="0" indent="0" algn="l" defTabSz="914400" rtl="0" eaLnBrk="1" fontAlgn="base" latinLnBrk="0" hangingPunct="1">
                        <a:lnSpc>
                          <a:spcPct val="100000"/>
                        </a:lnSpc>
                        <a:spcBef>
                          <a:spcPct val="20000"/>
                        </a:spcBef>
                        <a:spcAft>
                          <a:spcPct val="0"/>
                        </a:spcAft>
                        <a:buClr>
                          <a:schemeClr val="tx1"/>
                        </a:buClr>
                        <a:buSzPct val="60000"/>
                        <a:buFont typeface="Wingdings" panose="05000000000000000000" pitchFamily="2" charset="2"/>
                        <a:buNone/>
                        <a:tabLst/>
                      </a:pPr>
                      <a:r>
                        <a:rPr kumimoji="0" lang="en-GB" altLang="en-US" sz="18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rPr>
                        <a:t>Other</a:t>
                      </a:r>
                    </a:p>
                  </a:txBody>
                  <a:tcPr marL="121920" marR="121920"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L="121920" marR="12192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Verdana" panose="020B0604030504040204" pitchFamily="34" charset="0"/>
                        </a:defRPr>
                      </a:lvl2pPr>
                      <a:lvl3pPr>
                        <a:spcBef>
                          <a:spcPct val="20000"/>
                        </a:spcBef>
                        <a:buClr>
                          <a:schemeClr val="accent2"/>
                        </a:buClr>
                        <a:buSzPct val="6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a:spcBef>
                          <a:spcPct val="20000"/>
                        </a:spcBef>
                        <a:buClr>
                          <a:schemeClr val="tx2"/>
                        </a:buClr>
                        <a:defRPr>
                          <a:solidFill>
                            <a:schemeClr val="tx1"/>
                          </a:solidFill>
                          <a:effectLst>
                            <a:outerShdw blurRad="38100" dist="38100" dir="2700000" algn="tl">
                              <a:srgbClr val="000000"/>
                            </a:outerShdw>
                          </a:effectLst>
                          <a:latin typeface="Verdana" panose="020B0604030504040204" pitchFamily="34" charset="0"/>
                        </a:defRPr>
                      </a:lvl4pPr>
                      <a:lvl5pPr>
                        <a:spcBef>
                          <a:spcPct val="20000"/>
                        </a:spcBef>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fontAlgn="base">
                        <a:spcBef>
                          <a:spcPct val="20000"/>
                        </a:spcBef>
                        <a:spcAft>
                          <a:spcPct val="0"/>
                        </a:spcAft>
                        <a:buClr>
                          <a:schemeClr val="folHlink"/>
                        </a:buClr>
                        <a:buSzPct val="6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tabLst/>
                      </a:pPr>
                      <a:endParaRPr kumimoji="0" lang="en-GB" altLang="en-US" sz="2000" b="0" i="0" u="none" strike="noStrike" cap="none" normalizeH="0" baseline="0">
                        <a:ln>
                          <a:noFill/>
                        </a:ln>
                        <a:solidFill>
                          <a:schemeClr val="tx1"/>
                        </a:solidFill>
                        <a:effectLst>
                          <a:outerShdw blurRad="38100" dist="38100" dir="2700000" algn="tl">
                            <a:srgbClr val="000000"/>
                          </a:outerShdw>
                        </a:effectLst>
                        <a:latin typeface="Verdana" panose="020B0604030504040204" pitchFamily="34" charset="0"/>
                      </a:endParaRPr>
                    </a:p>
                  </a:txBody>
                  <a:tcPr marL="121920" marR="121920"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5950665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mtClean="0"/>
              <a:t>Influencing factors tool</a:t>
            </a:r>
          </a:p>
        </p:txBody>
      </p:sp>
      <p:sp>
        <p:nvSpPr>
          <p:cNvPr id="79875" name="Content Placeholder 2"/>
          <p:cNvSpPr>
            <a:spLocks noGrp="1"/>
          </p:cNvSpPr>
          <p:nvPr>
            <p:ph sz="quarter" idx="1"/>
          </p:nvPr>
        </p:nvSpPr>
        <p:spPr/>
        <p:txBody>
          <a:bodyPr/>
          <a:lstStyle/>
          <a:p>
            <a:pPr>
              <a:buFont typeface="Wingdings" pitchFamily="2" charset="2"/>
              <a:buNone/>
            </a:pPr>
            <a:r>
              <a:rPr lang="en-US" altLang="en-US" smtClean="0"/>
              <a:t>This </a:t>
            </a:r>
            <a:r>
              <a:rPr lang="da-DK" altLang="en-US" smtClean="0"/>
              <a:t>Identifies factors that determine the gender differences – </a:t>
            </a:r>
          </a:p>
          <a:p>
            <a:pPr lvl="1">
              <a:buFont typeface="Wingdings" pitchFamily="2" charset="2"/>
              <a:buChar char="ü"/>
            </a:pPr>
            <a:r>
              <a:rPr lang="da-DK" altLang="en-US" smtClean="0"/>
              <a:t>Political, economic, cultural etc.</a:t>
            </a:r>
          </a:p>
          <a:p>
            <a:pPr lvl="1">
              <a:buFont typeface="Wingdings" pitchFamily="2" charset="2"/>
              <a:buChar char="ü"/>
            </a:pPr>
            <a:r>
              <a:rPr lang="da-DK" altLang="en-US" smtClean="0"/>
              <a:t>Communtiy norms, social hierachies</a:t>
            </a:r>
          </a:p>
          <a:p>
            <a:pPr lvl="1">
              <a:buFont typeface="Wingdings" pitchFamily="2" charset="2"/>
              <a:buChar char="ü"/>
            </a:pPr>
            <a:r>
              <a:rPr lang="da-DK" altLang="en-US" smtClean="0"/>
              <a:t>Training and education</a:t>
            </a:r>
          </a:p>
          <a:p>
            <a:pPr lvl="1">
              <a:buFont typeface="Wingdings" pitchFamily="2" charset="2"/>
              <a:buChar char="ü"/>
            </a:pPr>
            <a:r>
              <a:rPr lang="da-DK" altLang="en-US" smtClean="0"/>
              <a:t>Attitude of community towards external development workers</a:t>
            </a:r>
          </a:p>
          <a:p>
            <a:pPr lvl="1">
              <a:buFont typeface="Wingdings" pitchFamily="2" charset="2"/>
              <a:buChar char="ü"/>
            </a:pPr>
            <a:r>
              <a:rPr lang="da-DK" altLang="en-US" smtClean="0"/>
              <a:t>Past and present influences</a:t>
            </a:r>
          </a:p>
          <a:p>
            <a:pPr lvl="1">
              <a:buFont typeface="Wingdings" pitchFamily="2" charset="2"/>
              <a:buChar char="ü"/>
            </a:pPr>
            <a:r>
              <a:rPr lang="da-DK" altLang="en-US" smtClean="0"/>
              <a:t>Opportunities and constraints</a:t>
            </a:r>
          </a:p>
          <a:p>
            <a:endParaRPr lang="en-US" altLang="en-US" smtClean="0"/>
          </a:p>
          <a:p>
            <a:endParaRPr lang="en-US" altLang="en-US" smtClean="0"/>
          </a:p>
        </p:txBody>
      </p:sp>
    </p:spTree>
    <p:extLst>
      <p:ext uri="{BB962C8B-B14F-4D97-AF65-F5344CB8AC3E}">
        <p14:creationId xmlns:p14="http://schemas.microsoft.com/office/powerpoint/2010/main" val="39885194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Influencing factors tool cont</a:t>
            </a:r>
          </a:p>
        </p:txBody>
      </p:sp>
      <p:graphicFrame>
        <p:nvGraphicFramePr>
          <p:cNvPr id="4" name="Content Placeholder 3">
            <a:extLst>
              <a:ext uri="{FF2B5EF4-FFF2-40B4-BE49-F238E27FC236}">
                <a16:creationId xmlns="" xmlns:a16="http://schemas.microsoft.com/office/drawing/2014/main" id="{2C638A85-013F-4897-9B8C-7CF58E2E96D3}"/>
              </a:ext>
            </a:extLst>
          </p:cNvPr>
          <p:cNvGraphicFramePr>
            <a:graphicFrameLocks noGrp="1"/>
          </p:cNvGraphicFramePr>
          <p:nvPr>
            <p:ph sz="quarter" idx="1"/>
          </p:nvPr>
        </p:nvGraphicFramePr>
        <p:xfrm>
          <a:off x="203200" y="1447800"/>
          <a:ext cx="11988800" cy="5410200"/>
        </p:xfrm>
        <a:graphic>
          <a:graphicData uri="http://schemas.openxmlformats.org/drawingml/2006/table">
            <a:tbl>
              <a:tblPr firstRow="1" bandRow="1">
                <a:tableStyleId>{5C22544A-7EE6-4342-B048-85BDC9FD1C3A}</a:tableStyleId>
              </a:tblPr>
              <a:tblGrid>
                <a:gridCol w="3996267">
                  <a:extLst>
                    <a:ext uri="{9D8B030D-6E8A-4147-A177-3AD203B41FA5}">
                      <a16:colId xmlns="" xmlns:a16="http://schemas.microsoft.com/office/drawing/2014/main" val="20000"/>
                    </a:ext>
                  </a:extLst>
                </a:gridCol>
                <a:gridCol w="3996267">
                  <a:extLst>
                    <a:ext uri="{9D8B030D-6E8A-4147-A177-3AD203B41FA5}">
                      <a16:colId xmlns="" xmlns:a16="http://schemas.microsoft.com/office/drawing/2014/main" val="20001"/>
                    </a:ext>
                  </a:extLst>
                </a:gridCol>
                <a:gridCol w="3996267">
                  <a:extLst>
                    <a:ext uri="{9D8B030D-6E8A-4147-A177-3AD203B41FA5}">
                      <a16:colId xmlns="" xmlns:a16="http://schemas.microsoft.com/office/drawing/2014/main" val="20002"/>
                    </a:ext>
                  </a:extLst>
                </a:gridCol>
              </a:tblGrid>
              <a:tr h="1042930">
                <a:tc>
                  <a:txBody>
                    <a:bodyPr/>
                    <a:lstStyle/>
                    <a:p>
                      <a:r>
                        <a:rPr lang="en-US" dirty="0"/>
                        <a:t>Influencing factors</a:t>
                      </a:r>
                    </a:p>
                  </a:txBody>
                  <a:tcPr marL="121920" marR="121920"/>
                </a:tc>
                <a:tc>
                  <a:txBody>
                    <a:bodyPr/>
                    <a:lstStyle/>
                    <a:p>
                      <a:r>
                        <a:rPr lang="en-US" dirty="0"/>
                        <a:t>opportunities</a:t>
                      </a:r>
                    </a:p>
                  </a:txBody>
                  <a:tcPr marL="121920" marR="121920"/>
                </a:tc>
                <a:tc>
                  <a:txBody>
                    <a:bodyPr/>
                    <a:lstStyle/>
                    <a:p>
                      <a:r>
                        <a:rPr lang="en-US" dirty="0"/>
                        <a:t>constraints</a:t>
                      </a:r>
                    </a:p>
                  </a:txBody>
                  <a:tcPr marL="121920" marR="121920"/>
                </a:tc>
                <a:extLst>
                  <a:ext uri="{0D108BD9-81ED-4DB2-BD59-A6C34878D82A}">
                    <a16:rowId xmlns="" xmlns:a16="http://schemas.microsoft.com/office/drawing/2014/main" val="10000"/>
                  </a:ext>
                </a:extLst>
              </a:tr>
              <a:tr h="4367270">
                <a:tc>
                  <a:txBody>
                    <a:bodyPr/>
                    <a:lstStyle/>
                    <a:p>
                      <a:endParaRPr lang="en-US" dirty="0"/>
                    </a:p>
                  </a:txBody>
                  <a:tcPr marL="121920" marR="121920"/>
                </a:tc>
                <a:tc>
                  <a:txBody>
                    <a:bodyPr/>
                    <a:lstStyle/>
                    <a:p>
                      <a:endParaRPr lang="en-US"/>
                    </a:p>
                  </a:txBody>
                  <a:tcPr marL="121920" marR="121920"/>
                </a:tc>
                <a:tc>
                  <a:txBody>
                    <a:bodyPr/>
                    <a:lstStyle/>
                    <a:p>
                      <a:endParaRPr lang="en-US" dirty="0"/>
                    </a:p>
                  </a:txBody>
                  <a:tcPr marL="121920" marR="12192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7773291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Gender analysis Matrix</a:t>
            </a:r>
          </a:p>
        </p:txBody>
      </p:sp>
      <p:sp>
        <p:nvSpPr>
          <p:cNvPr id="3" name="Content Placeholder 2">
            <a:extLst>
              <a:ext uri="{FF2B5EF4-FFF2-40B4-BE49-F238E27FC236}">
                <a16:creationId xmlns="" xmlns:a16="http://schemas.microsoft.com/office/drawing/2014/main" id="{59B6F4BC-B3CC-42FC-BB8D-B3462EE4A2ED}"/>
              </a:ext>
            </a:extLst>
          </p:cNvPr>
          <p:cNvSpPr>
            <a:spLocks noGrp="1"/>
          </p:cNvSpPr>
          <p:nvPr>
            <p:ph sz="quarter" idx="1"/>
          </p:nvPr>
        </p:nvSpPr>
        <p:spPr/>
        <p:txBody>
          <a:bodyPr/>
          <a:lstStyle/>
          <a:p>
            <a:pPr marL="115888" indent="-115888">
              <a:lnSpc>
                <a:spcPct val="80000"/>
              </a:lnSpc>
              <a:spcBef>
                <a:spcPct val="50000"/>
              </a:spcBef>
              <a:buFontTx/>
              <a:buChar char="•"/>
              <a:defRPr/>
            </a:pPr>
            <a:r>
              <a:rPr lang="en-US" sz="2800" dirty="0"/>
              <a:t>Helps determine the differing impacts of development interventions on women &amp; men.</a:t>
            </a:r>
          </a:p>
          <a:p>
            <a:pPr marL="115888" indent="-115888">
              <a:lnSpc>
                <a:spcPct val="80000"/>
              </a:lnSpc>
              <a:spcBef>
                <a:spcPct val="50000"/>
              </a:spcBef>
              <a:buFontTx/>
              <a:buChar char="•"/>
              <a:defRPr/>
            </a:pPr>
            <a:r>
              <a:rPr lang="en-US" sz="2800" dirty="0"/>
              <a:t>Provides a community based technique for identification and analysis</a:t>
            </a:r>
          </a:p>
          <a:p>
            <a:pPr marL="115888" indent="-115888">
              <a:lnSpc>
                <a:spcPct val="80000"/>
              </a:lnSpc>
              <a:spcBef>
                <a:spcPct val="50000"/>
              </a:spcBef>
              <a:buFontTx/>
              <a:buChar char="•"/>
              <a:defRPr/>
            </a:pPr>
            <a:r>
              <a:rPr lang="en-US" sz="2800" dirty="0"/>
              <a:t>Initiates a process of analysis that identifies and challenges gender roles within the community in a constructive manner.</a:t>
            </a:r>
          </a:p>
          <a:p>
            <a:pPr marL="115888" indent="-115888">
              <a:lnSpc>
                <a:spcPct val="80000"/>
              </a:lnSpc>
              <a:spcBef>
                <a:spcPct val="50000"/>
              </a:spcBef>
              <a:buFontTx/>
              <a:buChar char="•"/>
              <a:defRPr/>
            </a:pPr>
            <a:r>
              <a:rPr lang="en-US" sz="2800" dirty="0"/>
              <a:t>It determines differing impacts of interventions on women &amp; men.</a:t>
            </a:r>
          </a:p>
          <a:p>
            <a:pPr marL="115888" indent="-115888">
              <a:lnSpc>
                <a:spcPct val="80000"/>
              </a:lnSpc>
              <a:spcBef>
                <a:spcPct val="50000"/>
              </a:spcBef>
              <a:buFontTx/>
              <a:buChar char="•"/>
              <a:defRPr/>
            </a:pPr>
            <a:endParaRPr lang="en-US" sz="2800" dirty="0"/>
          </a:p>
          <a:p>
            <a:pPr>
              <a:defRPr/>
            </a:pPr>
            <a:endParaRPr lang="en-US" dirty="0"/>
          </a:p>
        </p:txBody>
      </p:sp>
    </p:spTree>
    <p:extLst>
      <p:ext uri="{BB962C8B-B14F-4D97-AF65-F5344CB8AC3E}">
        <p14:creationId xmlns:p14="http://schemas.microsoft.com/office/powerpoint/2010/main" val="37453374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09600" y="274638"/>
            <a:ext cx="10972800" cy="563562"/>
          </a:xfrm>
        </p:spPr>
        <p:txBody>
          <a:bodyPr/>
          <a:lstStyle/>
          <a:p>
            <a:r>
              <a:rPr lang="en-US" altLang="en-US" sz="3200" smtClean="0"/>
              <a:t>Sample Gender Analysis Matrix</a:t>
            </a:r>
          </a:p>
        </p:txBody>
      </p:sp>
      <p:graphicFrame>
        <p:nvGraphicFramePr>
          <p:cNvPr id="5" name="Group 47">
            <a:extLst>
              <a:ext uri="{FF2B5EF4-FFF2-40B4-BE49-F238E27FC236}">
                <a16:creationId xmlns="" xmlns:a16="http://schemas.microsoft.com/office/drawing/2014/main" id="{8225F656-3D65-48A1-A6EF-AD187309C742}"/>
              </a:ext>
            </a:extLst>
          </p:cNvPr>
          <p:cNvGraphicFramePr>
            <a:graphicFrameLocks/>
          </p:cNvGraphicFramePr>
          <p:nvPr/>
        </p:nvGraphicFramePr>
        <p:xfrm>
          <a:off x="406400" y="1143001"/>
          <a:ext cx="11277600" cy="5580063"/>
        </p:xfrm>
        <a:graphic>
          <a:graphicData uri="http://schemas.openxmlformats.org/drawingml/2006/table">
            <a:tbl>
              <a:tblPr/>
              <a:tblGrid>
                <a:gridCol w="1510393">
                  <a:extLst>
                    <a:ext uri="{9D8B030D-6E8A-4147-A177-3AD203B41FA5}">
                      <a16:colId xmlns="" xmlns:a16="http://schemas.microsoft.com/office/drawing/2014/main" val="20000"/>
                    </a:ext>
                  </a:extLst>
                </a:gridCol>
                <a:gridCol w="2215241">
                  <a:extLst>
                    <a:ext uri="{9D8B030D-6E8A-4147-A177-3AD203B41FA5}">
                      <a16:colId xmlns="" xmlns:a16="http://schemas.microsoft.com/office/drawing/2014/main" val="20001"/>
                    </a:ext>
                  </a:extLst>
                </a:gridCol>
                <a:gridCol w="1942380">
                  <a:extLst>
                    <a:ext uri="{9D8B030D-6E8A-4147-A177-3AD203B41FA5}">
                      <a16:colId xmlns="" xmlns:a16="http://schemas.microsoft.com/office/drawing/2014/main" val="20002"/>
                    </a:ext>
                  </a:extLst>
                </a:gridCol>
                <a:gridCol w="1986727">
                  <a:extLst>
                    <a:ext uri="{9D8B030D-6E8A-4147-A177-3AD203B41FA5}">
                      <a16:colId xmlns="" xmlns:a16="http://schemas.microsoft.com/office/drawing/2014/main" val="20003"/>
                    </a:ext>
                  </a:extLst>
                </a:gridCol>
                <a:gridCol w="1811429">
                  <a:extLst>
                    <a:ext uri="{9D8B030D-6E8A-4147-A177-3AD203B41FA5}">
                      <a16:colId xmlns="" xmlns:a16="http://schemas.microsoft.com/office/drawing/2014/main" val="20004"/>
                    </a:ext>
                  </a:extLst>
                </a:gridCol>
                <a:gridCol w="1811429">
                  <a:extLst>
                    <a:ext uri="{9D8B030D-6E8A-4147-A177-3AD203B41FA5}">
                      <a16:colId xmlns="" xmlns:a16="http://schemas.microsoft.com/office/drawing/2014/main" val="20005"/>
                    </a:ext>
                  </a:extLst>
                </a:gridCol>
              </a:tblGrid>
              <a:tr h="457220">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Dimensions of Analysis</a:t>
                      </a:r>
                    </a:p>
                  </a:txBody>
                  <a:tcPr marL="121920" marR="121920"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3594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Arial" charset="0"/>
                      </a:endParaRPr>
                    </a:p>
                  </a:txBody>
                  <a:tcPr marL="121920" marR="12192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Livelihood activities, roles, relations</a:t>
                      </a: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Assets, Capabilities</a:t>
                      </a: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Power and Decision-making</a:t>
                      </a: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rPr>
                        <a:t>Needs, Priorities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Arial" charset="0"/>
                        </a:rPr>
                        <a:t>Institutions, Mechanisms, Governance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779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WOMEN</a:t>
                      </a:r>
                    </a:p>
                  </a:txBody>
                  <a:tcPr marL="121920" marR="12192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6538" marR="0" lvl="0" indent="-236538" algn="l" defTabSz="914400" rtl="0" eaLnBrk="1" fontAlgn="base" latinLnBrk="0" hangingPunct="1">
                        <a:lnSpc>
                          <a:spcPct val="100000"/>
                        </a:lnSpc>
                        <a:spcBef>
                          <a:spcPct val="20000"/>
                        </a:spcBef>
                        <a:spcAft>
                          <a:spcPct val="0"/>
                        </a:spcAft>
                        <a:buClrTx/>
                        <a:buSzTx/>
                        <a:buFont typeface="Arial" pitchFamily="34" charset="0"/>
                        <a:buChar char="•"/>
                        <a:tabLst>
                          <a:tab pos="173038" algn="l"/>
                        </a:tabLst>
                      </a:pPr>
                      <a:r>
                        <a:rPr kumimoji="0" lang="en-US" sz="1400" b="0" i="0" u="none" strike="noStrike" cap="none" normalizeH="0" baseline="0" dirty="0">
                          <a:ln>
                            <a:noFill/>
                          </a:ln>
                          <a:solidFill>
                            <a:schemeClr val="tx1"/>
                          </a:solidFill>
                          <a:effectLst/>
                          <a:latin typeface="Arial" charset="0"/>
                        </a:rPr>
                        <a:t>What activities they do?</a:t>
                      </a:r>
                    </a:p>
                    <a:p>
                      <a:pPr marL="236538" marR="0" lvl="0" indent="-236538" algn="l" defTabSz="914400" rtl="0" eaLnBrk="1" fontAlgn="base" latinLnBrk="0" hangingPunct="1">
                        <a:lnSpc>
                          <a:spcPct val="100000"/>
                        </a:lnSpc>
                        <a:spcBef>
                          <a:spcPct val="20000"/>
                        </a:spcBef>
                        <a:spcAft>
                          <a:spcPct val="0"/>
                        </a:spcAft>
                        <a:buClrTx/>
                        <a:buSzTx/>
                        <a:buFont typeface="Arial" pitchFamily="34" charset="0"/>
                        <a:buChar char="•"/>
                        <a:tabLst>
                          <a:tab pos="173038" algn="l"/>
                        </a:tabLst>
                      </a:pPr>
                      <a:r>
                        <a:rPr kumimoji="0" lang="en-US" sz="1400" b="0" i="0" u="none" strike="noStrike" cap="none" normalizeH="0" baseline="0" dirty="0">
                          <a:ln>
                            <a:noFill/>
                          </a:ln>
                          <a:solidFill>
                            <a:schemeClr val="tx1"/>
                          </a:solidFill>
                          <a:effectLst/>
                          <a:latin typeface="Arial" charset="0"/>
                        </a:rPr>
                        <a:t>Where?</a:t>
                      </a:r>
                    </a:p>
                    <a:p>
                      <a:pPr marL="236538" marR="0" lvl="0" indent="-236538" algn="l" defTabSz="914400" rtl="0" eaLnBrk="1" fontAlgn="base" latinLnBrk="0" hangingPunct="1">
                        <a:lnSpc>
                          <a:spcPct val="100000"/>
                        </a:lnSpc>
                        <a:spcBef>
                          <a:spcPct val="20000"/>
                        </a:spcBef>
                        <a:spcAft>
                          <a:spcPct val="0"/>
                        </a:spcAft>
                        <a:buClrTx/>
                        <a:buSzTx/>
                        <a:buFont typeface="Arial" pitchFamily="34" charset="0"/>
                        <a:buChar char="•"/>
                        <a:tabLst>
                          <a:tab pos="173038" algn="l"/>
                        </a:tabLst>
                      </a:pPr>
                      <a:r>
                        <a:rPr kumimoji="0" lang="en-US" sz="1400" b="0" i="0" u="none" strike="noStrike" cap="none" normalizeH="0" baseline="0" dirty="0">
                          <a:ln>
                            <a:noFill/>
                          </a:ln>
                          <a:solidFill>
                            <a:schemeClr val="tx1"/>
                          </a:solidFill>
                          <a:effectLst/>
                          <a:latin typeface="Arial" charset="0"/>
                        </a:rPr>
                        <a:t>When?</a:t>
                      </a: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6538" marR="0" lvl="0" indent="-236538" algn="l" defTabSz="914400" rtl="0" eaLnBrk="1" fontAlgn="base" latinLnBrk="0" hangingPunct="1">
                        <a:lnSpc>
                          <a:spcPct val="100000"/>
                        </a:lnSpc>
                        <a:spcBef>
                          <a:spcPct val="20000"/>
                        </a:spcBef>
                        <a:spcAft>
                          <a:spcPct val="0"/>
                        </a:spcAft>
                        <a:buClrTx/>
                        <a:buSzTx/>
                        <a:buFont typeface="Arial" pitchFamily="34" charset="0"/>
                        <a:buChar char="•"/>
                        <a:tabLst>
                          <a:tab pos="173038" algn="l"/>
                        </a:tabLst>
                      </a:pPr>
                      <a:r>
                        <a:rPr kumimoji="0" lang="en-US" sz="1400" b="0" i="0" u="none" strike="noStrike" cap="none" normalizeH="0" baseline="0" dirty="0">
                          <a:ln>
                            <a:noFill/>
                          </a:ln>
                          <a:solidFill>
                            <a:schemeClr val="tx1"/>
                          </a:solidFill>
                          <a:effectLst/>
                          <a:latin typeface="Arial" charset="0"/>
                        </a:rPr>
                        <a:t>What assets, capabilities, opportunities they have?</a:t>
                      </a:r>
                    </a:p>
                    <a:p>
                      <a:pPr marL="236538" marR="0" lvl="0" indent="-236538" algn="l" defTabSz="914400" rtl="0" eaLnBrk="1" fontAlgn="base" latinLnBrk="0" hangingPunct="1">
                        <a:lnSpc>
                          <a:spcPct val="100000"/>
                        </a:lnSpc>
                        <a:spcBef>
                          <a:spcPct val="20000"/>
                        </a:spcBef>
                        <a:spcAft>
                          <a:spcPct val="0"/>
                        </a:spcAft>
                        <a:buClrTx/>
                        <a:buSzTx/>
                        <a:buFont typeface="Arial" pitchFamily="34" charset="0"/>
                        <a:buChar char="•"/>
                        <a:tabLst>
                          <a:tab pos="173038" algn="l"/>
                        </a:tabLst>
                      </a:pPr>
                      <a:r>
                        <a:rPr kumimoji="0" lang="en-US" sz="1400" b="0" i="0" u="none" strike="noStrike" cap="none" normalizeH="0" baseline="0" dirty="0">
                          <a:ln>
                            <a:noFill/>
                          </a:ln>
                          <a:solidFill>
                            <a:schemeClr val="tx1"/>
                          </a:solidFill>
                          <a:effectLst/>
                          <a:latin typeface="Arial" charset="0"/>
                        </a:rPr>
                        <a:t>What are different vulnerability?</a:t>
                      </a:r>
                    </a:p>
                    <a:p>
                      <a:pPr marL="236538" marR="0" lvl="0" indent="-236538" algn="l" defTabSz="914400" rtl="0" eaLnBrk="1" fontAlgn="base" latinLnBrk="0" hangingPunct="1">
                        <a:lnSpc>
                          <a:spcPct val="100000"/>
                        </a:lnSpc>
                        <a:spcBef>
                          <a:spcPct val="20000"/>
                        </a:spcBef>
                        <a:spcAft>
                          <a:spcPct val="0"/>
                        </a:spcAft>
                        <a:buClrTx/>
                        <a:buSzTx/>
                        <a:buFont typeface="Arial" pitchFamily="34" charset="0"/>
                        <a:buChar char="•"/>
                        <a:tabLst>
                          <a:tab pos="173038" algn="l"/>
                        </a:tabLst>
                      </a:pPr>
                      <a:r>
                        <a:rPr kumimoji="0" lang="en-US" sz="1400" b="0" i="0" u="none" strike="noStrike" cap="none" normalizeH="0" baseline="0" dirty="0">
                          <a:ln>
                            <a:noFill/>
                          </a:ln>
                          <a:solidFill>
                            <a:schemeClr val="tx1"/>
                          </a:solidFill>
                          <a:effectLst/>
                          <a:latin typeface="Arial" charset="0"/>
                        </a:rPr>
                        <a:t>What are their different coping mechanism?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3038" marR="0" lvl="0" indent="-173038"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kern="1200" cap="none" normalizeH="0" baseline="0" dirty="0">
                          <a:ln>
                            <a:noFill/>
                          </a:ln>
                          <a:solidFill>
                            <a:schemeClr val="tx1"/>
                          </a:solidFill>
                          <a:effectLst/>
                          <a:latin typeface="Arial" charset="0"/>
                          <a:ea typeface="+mn-ea"/>
                          <a:cs typeface="+mn-cs"/>
                        </a:rPr>
                        <a:t>What decision making do men and women participate in?</a:t>
                      </a:r>
                    </a:p>
                    <a:p>
                      <a:pPr marL="173038" marR="0" lvl="0" indent="-173038"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kern="1200" cap="none" normalizeH="0" baseline="0" dirty="0">
                          <a:ln>
                            <a:noFill/>
                          </a:ln>
                          <a:solidFill>
                            <a:schemeClr val="tx1"/>
                          </a:solidFill>
                          <a:effectLst/>
                          <a:latin typeface="Arial" charset="0"/>
                          <a:ea typeface="+mn-ea"/>
                          <a:cs typeface="+mn-cs"/>
                        </a:rPr>
                        <a:t>What decision making they control?</a:t>
                      </a:r>
                    </a:p>
                    <a:p>
                      <a:pPr marL="173038" marR="0" lvl="0" indent="-173038"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kern="1200" cap="none" normalizeH="0" baseline="0" dirty="0">
                          <a:ln>
                            <a:noFill/>
                          </a:ln>
                          <a:solidFill>
                            <a:schemeClr val="tx1"/>
                          </a:solidFill>
                          <a:effectLst/>
                          <a:latin typeface="Arial" charset="0"/>
                          <a:ea typeface="+mn-ea"/>
                          <a:cs typeface="+mn-cs"/>
                        </a:rPr>
                        <a:t>What constraints they face?</a:t>
                      </a:r>
                    </a:p>
                    <a:p>
                      <a:pPr marL="173038" marR="0" lvl="0" indent="-173038"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en-US" sz="1400" b="0" i="0" u="none" strike="noStrike" kern="1200" cap="none" normalizeH="0" baseline="0" dirty="0">
                        <a:ln>
                          <a:noFill/>
                        </a:ln>
                        <a:solidFill>
                          <a:schemeClr val="tx1"/>
                        </a:solidFill>
                        <a:effectLst/>
                        <a:latin typeface="Arial" charset="0"/>
                        <a:ea typeface="+mn-ea"/>
                        <a:cs typeface="+mn-cs"/>
                      </a:endParaRP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cap="none" normalizeH="0" baseline="0" dirty="0">
                          <a:ln>
                            <a:noFill/>
                          </a:ln>
                          <a:solidFill>
                            <a:schemeClr val="tx1"/>
                          </a:solidFill>
                          <a:effectLst/>
                          <a:latin typeface="Arial" charset="0"/>
                        </a:rPr>
                        <a:t>What are women’s needs and priorities</a:t>
                      </a:r>
                    </a:p>
                    <a:p>
                      <a:pPr marL="119063" marR="0" lvl="0" indent="-119063"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cap="none" normalizeH="0" baseline="0" dirty="0">
                          <a:ln>
                            <a:noFill/>
                          </a:ln>
                          <a:solidFill>
                            <a:schemeClr val="tx1"/>
                          </a:solidFill>
                          <a:effectLst/>
                          <a:latin typeface="Arial" charset="0"/>
                        </a:rPr>
                        <a:t>What are their aspirations for future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cap="none" normalizeH="0" baseline="0" dirty="0">
                          <a:ln>
                            <a:noFill/>
                          </a:ln>
                          <a:solidFill>
                            <a:schemeClr val="tx1"/>
                          </a:solidFill>
                          <a:effectLst/>
                          <a:latin typeface="Arial" charset="0"/>
                        </a:rPr>
                        <a:t>How markets work differently for women and men?</a:t>
                      </a:r>
                    </a:p>
                    <a:p>
                      <a:pPr marL="119063" marR="0" lvl="0" indent="-119063"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400" b="0" i="0" u="none" strike="noStrike" cap="none" normalizeH="0" baseline="0" dirty="0">
                          <a:ln>
                            <a:noFill/>
                          </a:ln>
                          <a:solidFill>
                            <a:schemeClr val="tx1"/>
                          </a:solidFill>
                          <a:effectLst/>
                          <a:latin typeface="Arial" charset="0"/>
                        </a:rPr>
                        <a:t>Do governance takes into account women’s concerns</a:t>
                      </a: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834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MEN</a:t>
                      </a:r>
                    </a:p>
                  </a:txBody>
                  <a:tcPr marL="121920" marR="121920"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-do-</a:t>
                      </a: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-do-</a:t>
                      </a: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-do-</a:t>
                      </a: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rPr>
                        <a:t>-do-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tx1"/>
                          </a:solidFill>
                          <a:effectLst/>
                          <a:latin typeface="Arial" charset="0"/>
                        </a:rPr>
                        <a:t>-do-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121920" marR="121920"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2590769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609600" y="274638"/>
            <a:ext cx="10972800" cy="1143000"/>
          </a:xfrm>
        </p:spPr>
        <p:txBody>
          <a:bodyPr/>
          <a:lstStyle/>
          <a:p>
            <a:pPr eaLnBrk="1" hangingPunct="1"/>
            <a:r>
              <a:rPr lang="en-US" altLang="en-US" smtClean="0"/>
              <a:t>Example 2</a:t>
            </a:r>
          </a:p>
        </p:txBody>
      </p:sp>
      <p:graphicFrame>
        <p:nvGraphicFramePr>
          <p:cNvPr id="6191" name="Group 47">
            <a:extLst>
              <a:ext uri="{FF2B5EF4-FFF2-40B4-BE49-F238E27FC236}">
                <a16:creationId xmlns="" xmlns:a16="http://schemas.microsoft.com/office/drawing/2014/main" id="{23DCE757-6E0C-4164-82B6-D8BCEC613397}"/>
              </a:ext>
            </a:extLst>
          </p:cNvPr>
          <p:cNvGraphicFramePr>
            <a:graphicFrameLocks noGrp="1"/>
          </p:cNvGraphicFramePr>
          <p:nvPr>
            <p:ph type="tbl" idx="1"/>
          </p:nvPr>
        </p:nvGraphicFramePr>
        <p:xfrm>
          <a:off x="609600" y="1600200"/>
          <a:ext cx="10972800" cy="4219575"/>
        </p:xfrm>
        <a:graphic>
          <a:graphicData uri="http://schemas.openxmlformats.org/drawingml/2006/table">
            <a:tbl>
              <a:tblPr/>
              <a:tblGrid>
                <a:gridCol w="2641600">
                  <a:extLst>
                    <a:ext uri="{9D8B030D-6E8A-4147-A177-3AD203B41FA5}">
                      <a16:colId xmlns="" xmlns:a16="http://schemas.microsoft.com/office/drawing/2014/main" val="20000"/>
                    </a:ext>
                  </a:extLst>
                </a:gridCol>
                <a:gridCol w="2032000">
                  <a:extLst>
                    <a:ext uri="{9D8B030D-6E8A-4147-A177-3AD203B41FA5}">
                      <a16:colId xmlns="" xmlns:a16="http://schemas.microsoft.com/office/drawing/2014/main" val="20001"/>
                    </a:ext>
                  </a:extLst>
                </a:gridCol>
                <a:gridCol w="1896533">
                  <a:extLst>
                    <a:ext uri="{9D8B030D-6E8A-4147-A177-3AD203B41FA5}">
                      <a16:colId xmlns="" xmlns:a16="http://schemas.microsoft.com/office/drawing/2014/main" val="20002"/>
                    </a:ext>
                  </a:extLst>
                </a:gridCol>
                <a:gridCol w="2302933">
                  <a:extLst>
                    <a:ext uri="{9D8B030D-6E8A-4147-A177-3AD203B41FA5}">
                      <a16:colId xmlns="" xmlns:a16="http://schemas.microsoft.com/office/drawing/2014/main" val="20003"/>
                    </a:ext>
                  </a:extLst>
                </a:gridCol>
                <a:gridCol w="2099733">
                  <a:extLst>
                    <a:ext uri="{9D8B030D-6E8A-4147-A177-3AD203B41FA5}">
                      <a16:colId xmlns="" xmlns:a16="http://schemas.microsoft.com/office/drawing/2014/main" val="20004"/>
                    </a:ext>
                  </a:extLst>
                </a:gridCol>
              </a:tblGrid>
              <a:tr h="388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L="162560" marR="16256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LABOR</a:t>
                      </a: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TIME</a:t>
                      </a: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RE SOURCES</a:t>
                      </a: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CULTURE</a:t>
                      </a:r>
                    </a:p>
                  </a:txBody>
                  <a:tcPr marL="162560" marR="16256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0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WOMEN</a:t>
                      </a:r>
                    </a:p>
                  </a:txBody>
                  <a:tcPr marL="162560" marR="16256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24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MEN</a:t>
                      </a:r>
                    </a:p>
                  </a:txBody>
                  <a:tcPr marL="162560" marR="16256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533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HOUSEHOLD</a:t>
                      </a:r>
                    </a:p>
                  </a:txBody>
                  <a:tcPr marL="162560" marR="16256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1492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COMMUNITY</a:t>
                      </a:r>
                    </a:p>
                  </a:txBody>
                  <a:tcPr marL="162560" marR="162560" marT="34287" marB="342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charset="0"/>
                      </a:endParaRPr>
                    </a:p>
                  </a:txBody>
                  <a:tcPr marL="162560" marR="162560" marT="34287" marB="342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53423463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ubtitle 1"/>
          <p:cNvSpPr>
            <a:spLocks noGrp="1"/>
          </p:cNvSpPr>
          <p:nvPr>
            <p:ph type="subTitle" idx="1"/>
          </p:nvPr>
        </p:nvSpPr>
        <p:spPr/>
        <p:txBody>
          <a:bodyPr/>
          <a:lstStyle/>
          <a:p>
            <a:pPr eaLnBrk="1" hangingPunct="1">
              <a:lnSpc>
                <a:spcPct val="80000"/>
              </a:lnSpc>
            </a:pPr>
            <a:r>
              <a:rPr lang="en-GB" altLang="en-US" sz="2400" b="1" smtClean="0"/>
              <a:t>Loise </a:t>
            </a:r>
          </a:p>
          <a:p>
            <a:pPr eaLnBrk="1" hangingPunct="1">
              <a:lnSpc>
                <a:spcPct val="80000"/>
              </a:lnSpc>
            </a:pPr>
            <a:r>
              <a:rPr lang="en-GB" altLang="en-US" sz="2400" b="1" smtClean="0"/>
              <a:t>LECTURER</a:t>
            </a:r>
          </a:p>
          <a:p>
            <a:pPr eaLnBrk="1" hangingPunct="1">
              <a:lnSpc>
                <a:spcPct val="80000"/>
              </a:lnSpc>
            </a:pPr>
            <a:r>
              <a:rPr lang="en-GB" altLang="en-US" sz="2400" b="1" smtClean="0"/>
              <a:t>KMTC- MAKINDU CAMPUS</a:t>
            </a:r>
            <a:endParaRPr lang="en-US" altLang="en-US" smtClean="0"/>
          </a:p>
        </p:txBody>
      </p:sp>
      <p:sp>
        <p:nvSpPr>
          <p:cNvPr id="87043" name="Title 2"/>
          <p:cNvSpPr>
            <a:spLocks noGrp="1"/>
          </p:cNvSpPr>
          <p:nvPr>
            <p:ph type="ctrTitle"/>
          </p:nvPr>
        </p:nvSpPr>
        <p:spPr>
          <a:xfrm>
            <a:off x="609600" y="1506539"/>
            <a:ext cx="10972800" cy="1470025"/>
          </a:xfrm>
        </p:spPr>
        <p:txBody>
          <a:bodyPr/>
          <a:lstStyle/>
          <a:p>
            <a:r>
              <a:rPr altLang="en-US" smtClean="0"/>
              <a:t>WOMEN EMPOWERMENT</a:t>
            </a:r>
          </a:p>
        </p:txBody>
      </p:sp>
    </p:spTree>
    <p:extLst>
      <p:ext uri="{BB962C8B-B14F-4D97-AF65-F5344CB8AC3E}">
        <p14:creationId xmlns:p14="http://schemas.microsoft.com/office/powerpoint/2010/main" val="13993859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685800" y="801688"/>
            <a:ext cx="8610600" cy="569912"/>
          </a:xfrm>
        </p:spPr>
        <p:txBody>
          <a:bodyPr/>
          <a:lstStyle/>
          <a:p>
            <a:r>
              <a:rPr lang="en-GB" altLang="en-US" smtClean="0"/>
              <a:t>definition</a:t>
            </a:r>
          </a:p>
        </p:txBody>
      </p:sp>
      <p:sp>
        <p:nvSpPr>
          <p:cNvPr id="88067" name="Content Placeholder 2"/>
          <p:cNvSpPr>
            <a:spLocks noGrp="1"/>
          </p:cNvSpPr>
          <p:nvPr>
            <p:ph idx="1"/>
          </p:nvPr>
        </p:nvSpPr>
        <p:spPr/>
        <p:txBody>
          <a:bodyPr/>
          <a:lstStyle/>
          <a:p>
            <a:pPr>
              <a:buFont typeface="Wingdings" pitchFamily="2" charset="2"/>
              <a:buChar char="Ø"/>
            </a:pPr>
            <a:r>
              <a:rPr lang="en-GB" altLang="en-US" sz="2800" smtClean="0"/>
              <a:t>Empowerment refers to increasing the spiritual, political, social or economic strength of individuals and communities.</a:t>
            </a:r>
          </a:p>
          <a:p>
            <a:pPr>
              <a:buFont typeface="Wingdings" pitchFamily="2" charset="2"/>
              <a:buChar char="Ø"/>
            </a:pPr>
            <a:r>
              <a:rPr lang="en-GB" altLang="en-US" sz="2800" smtClean="0"/>
              <a:t>The manifestation of redistribution of power that challenges patriarchal ideology and male dominance.</a:t>
            </a:r>
          </a:p>
          <a:p>
            <a:pPr>
              <a:buFont typeface="Wingdings" pitchFamily="2" charset="2"/>
              <a:buChar char="Ø"/>
            </a:pPr>
            <a:r>
              <a:rPr lang="en-GB" altLang="en-US" sz="2800" smtClean="0"/>
              <a:t>It is a process aimed at changing the nature and direction of systematic forces which marginalize women and other disadvantaged sections in a given context.</a:t>
            </a:r>
          </a:p>
        </p:txBody>
      </p:sp>
    </p:spTree>
    <p:extLst>
      <p:ext uri="{BB962C8B-B14F-4D97-AF65-F5344CB8AC3E}">
        <p14:creationId xmlns:p14="http://schemas.microsoft.com/office/powerpoint/2010/main" val="14651288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Cont..</a:t>
            </a:r>
          </a:p>
        </p:txBody>
      </p:sp>
      <p:sp>
        <p:nvSpPr>
          <p:cNvPr id="89091" name="Content Placeholder 2"/>
          <p:cNvSpPr>
            <a:spLocks noGrp="1"/>
          </p:cNvSpPr>
          <p:nvPr>
            <p:ph sz="quarter" idx="1"/>
          </p:nvPr>
        </p:nvSpPr>
        <p:spPr/>
        <p:txBody>
          <a:bodyPr/>
          <a:lstStyle/>
          <a:p>
            <a:pPr>
              <a:lnSpc>
                <a:spcPct val="90000"/>
              </a:lnSpc>
            </a:pPr>
            <a:r>
              <a:rPr lang="da-DK" altLang="en-US" smtClean="0"/>
              <a:t>Women’s and men’s division of labour and access and control over resources is different</a:t>
            </a:r>
          </a:p>
          <a:p>
            <a:pPr>
              <a:lnSpc>
                <a:spcPct val="90000"/>
              </a:lnSpc>
            </a:pPr>
            <a:r>
              <a:rPr lang="da-DK" altLang="en-US" smtClean="0"/>
              <a:t>There is a global gender inequality in favour of men</a:t>
            </a:r>
          </a:p>
          <a:p>
            <a:pPr>
              <a:lnSpc>
                <a:spcPct val="90000"/>
              </a:lnSpc>
            </a:pPr>
            <a:r>
              <a:rPr lang="da-DK" altLang="en-US" sz="2300" smtClean="0"/>
              <a:t>Men’s work = paid = considered more important</a:t>
            </a:r>
          </a:p>
          <a:p>
            <a:pPr lvl="1">
              <a:lnSpc>
                <a:spcPct val="90000"/>
              </a:lnSpc>
              <a:buFont typeface="Wingdings 2" pitchFamily="18" charset="2"/>
              <a:buNone/>
            </a:pPr>
            <a:r>
              <a:rPr lang="da-DK" altLang="en-US" smtClean="0"/>
              <a:t>Women’s work = unpaid= considered less important</a:t>
            </a:r>
          </a:p>
          <a:p>
            <a:pPr>
              <a:lnSpc>
                <a:spcPct val="90000"/>
              </a:lnSpc>
            </a:pPr>
            <a:r>
              <a:rPr lang="da-DK" altLang="en-US" smtClean="0"/>
              <a:t>Due to gender discrimination women do not get their fair share of opportunities and benefits</a:t>
            </a:r>
          </a:p>
          <a:p>
            <a:endParaRPr lang="en-US" altLang="en-US" smtClean="0"/>
          </a:p>
        </p:txBody>
      </p:sp>
    </p:spTree>
    <p:extLst>
      <p:ext uri="{BB962C8B-B14F-4D97-AF65-F5344CB8AC3E}">
        <p14:creationId xmlns:p14="http://schemas.microsoft.com/office/powerpoint/2010/main" val="7897468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685800" y="228600"/>
            <a:ext cx="10795000" cy="1219200"/>
          </a:xfrm>
        </p:spPr>
        <p:txBody>
          <a:bodyPr/>
          <a:lstStyle/>
          <a:p>
            <a:r>
              <a:rPr lang="en-GB" altLang="en-US" smtClean="0"/>
              <a:t>Why women need empowerment</a:t>
            </a:r>
          </a:p>
        </p:txBody>
      </p:sp>
      <p:sp>
        <p:nvSpPr>
          <p:cNvPr id="90115" name="Content Placeholder 2"/>
          <p:cNvSpPr>
            <a:spLocks noGrp="1"/>
          </p:cNvSpPr>
          <p:nvPr>
            <p:ph idx="1"/>
          </p:nvPr>
        </p:nvSpPr>
        <p:spPr/>
        <p:txBody>
          <a:bodyPr/>
          <a:lstStyle/>
          <a:p>
            <a:pPr>
              <a:buFont typeface="Wingdings" pitchFamily="2" charset="2"/>
              <a:buChar char="Ø"/>
            </a:pPr>
            <a:r>
              <a:rPr lang="en-GB" altLang="en-US" smtClean="0"/>
              <a:t>Educational problems </a:t>
            </a:r>
          </a:p>
          <a:p>
            <a:pPr>
              <a:buFont typeface="Wingdings" pitchFamily="2" charset="2"/>
              <a:buChar char="Ø"/>
            </a:pPr>
            <a:r>
              <a:rPr lang="en-GB" altLang="en-US" smtClean="0"/>
              <a:t>Society</a:t>
            </a:r>
          </a:p>
          <a:p>
            <a:pPr>
              <a:buFont typeface="Wingdings" pitchFamily="2" charset="2"/>
              <a:buChar char="Ø"/>
            </a:pPr>
            <a:r>
              <a:rPr lang="en-GB" altLang="en-US" smtClean="0"/>
              <a:t>Gender prejudice</a:t>
            </a:r>
          </a:p>
          <a:p>
            <a:pPr>
              <a:buFont typeface="Wingdings" pitchFamily="2" charset="2"/>
              <a:buChar char="Ø"/>
            </a:pPr>
            <a:r>
              <a:rPr lang="en-GB" altLang="en-US" smtClean="0"/>
              <a:t>Low confidence</a:t>
            </a:r>
          </a:p>
          <a:p>
            <a:pPr>
              <a:buFont typeface="Wingdings" pitchFamily="2" charset="2"/>
              <a:buChar char="Ø"/>
            </a:pPr>
            <a:r>
              <a:rPr lang="en-GB" altLang="en-US" smtClean="0"/>
              <a:t>Lack of unity</a:t>
            </a:r>
          </a:p>
          <a:p>
            <a:pPr>
              <a:buFont typeface="Wingdings" pitchFamily="2" charset="2"/>
              <a:buChar char="Ø"/>
            </a:pPr>
            <a:r>
              <a:rPr lang="en-GB" altLang="en-US" smtClean="0"/>
              <a:t>Problems relating with health</a:t>
            </a:r>
          </a:p>
          <a:p>
            <a:pPr>
              <a:buFont typeface="Wingdings" pitchFamily="2" charset="2"/>
              <a:buChar char="Ø"/>
            </a:pPr>
            <a:r>
              <a:rPr lang="en-GB" altLang="en-US" smtClean="0"/>
              <a:t>Poverty and economic isolation</a:t>
            </a:r>
          </a:p>
          <a:p>
            <a:pPr>
              <a:buFont typeface="Wingdings" pitchFamily="2" charset="2"/>
              <a:buChar char="Ø"/>
            </a:pPr>
            <a:r>
              <a:rPr lang="en-GB" altLang="en-US" smtClean="0"/>
              <a:t>Traditional barriers</a:t>
            </a:r>
          </a:p>
          <a:p>
            <a:pPr>
              <a:buFont typeface="Wingdings" pitchFamily="2" charset="2"/>
              <a:buChar char="Ø"/>
            </a:pPr>
            <a:r>
              <a:rPr lang="en-GB" altLang="en-US" smtClean="0"/>
              <a:t>Cultural barriers</a:t>
            </a:r>
          </a:p>
        </p:txBody>
      </p:sp>
    </p:spTree>
    <p:extLst>
      <p:ext uri="{BB962C8B-B14F-4D97-AF65-F5344CB8AC3E}">
        <p14:creationId xmlns:p14="http://schemas.microsoft.com/office/powerpoint/2010/main" val="362159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219200" y="274638"/>
            <a:ext cx="10363200" cy="639762"/>
          </a:xfrm>
        </p:spPr>
        <p:txBody>
          <a:bodyPr>
            <a:normAutofit fontScale="90000"/>
          </a:bodyPr>
          <a:lstStyle/>
          <a:p>
            <a:pPr eaLnBrk="1" hangingPunct="1"/>
            <a:r>
              <a:rPr lang="en-US" altLang="en-US" smtClean="0"/>
              <a:t>GENDER EQUALITY</a:t>
            </a:r>
          </a:p>
        </p:txBody>
      </p:sp>
      <p:sp>
        <p:nvSpPr>
          <p:cNvPr id="15363" name="Content Placeholder 2"/>
          <p:cNvSpPr>
            <a:spLocks noGrp="1"/>
          </p:cNvSpPr>
          <p:nvPr>
            <p:ph sz="quarter" idx="1"/>
          </p:nvPr>
        </p:nvSpPr>
        <p:spPr>
          <a:xfrm>
            <a:off x="609600" y="838200"/>
            <a:ext cx="11582400" cy="6019800"/>
          </a:xfrm>
        </p:spPr>
        <p:txBody>
          <a:bodyPr/>
          <a:lstStyle/>
          <a:p>
            <a:pPr eaLnBrk="1" hangingPunct="1"/>
            <a:r>
              <a:rPr lang="en-US" altLang="en-US" sz="3200" b="1" smtClean="0"/>
              <a:t>Gender equality</a:t>
            </a:r>
            <a:r>
              <a:rPr lang="en-US" altLang="en-US" sz="2400" b="1" smtClean="0"/>
              <a:t> </a:t>
            </a:r>
            <a:r>
              <a:rPr lang="en-US" altLang="en-US" sz="2400" smtClean="0"/>
              <a:t>means the absence of discrimination, on the basis of a person’s sex, in opportunities, in the allocation of resources or benefits or in access to services.</a:t>
            </a:r>
          </a:p>
          <a:p>
            <a:pPr eaLnBrk="1" hangingPunct="1"/>
            <a:r>
              <a:rPr lang="en-US" altLang="en-US" sz="2400" smtClean="0">
                <a:cs typeface="Times New Roman" pitchFamily="18" charset="0"/>
              </a:rPr>
              <a:t>Gender equality refers to equal rights, responsibilities and opportunities that all persons should enjoy, regardless of whether one is born male or female</a:t>
            </a:r>
            <a:endParaRPr lang="en-US" altLang="en-US" sz="2400" smtClean="0"/>
          </a:p>
          <a:p>
            <a:pPr eaLnBrk="1" hangingPunct="1"/>
            <a:r>
              <a:rPr lang="en-US" altLang="en-US" sz="2400" smtClean="0"/>
              <a:t>Absence of discrimination on the basis of a persons’ sex in terms of opportunities and the allocation of resources or benefits or in access to services.</a:t>
            </a:r>
          </a:p>
          <a:p>
            <a:pPr eaLnBrk="1" hangingPunct="1"/>
            <a:r>
              <a:rPr lang="en-US" altLang="en-US" sz="2400" smtClean="0"/>
              <a:t>It means that W/G and M/B have equal conditions for realizing their full potential and for contributing to and benefitting from economic, social, cultural and political development</a:t>
            </a:r>
          </a:p>
          <a:p>
            <a:pPr eaLnBrk="1" hangingPunct="1"/>
            <a:r>
              <a:rPr lang="en-US" altLang="en-US" sz="2400" smtClean="0">
                <a:cs typeface="Times New Roman" pitchFamily="18" charset="0"/>
              </a:rPr>
              <a:t>Gender equality is considered a critical element in achieving socio-economic growth for All Women and Men.</a:t>
            </a:r>
          </a:p>
          <a:p>
            <a:pPr eaLnBrk="1" hangingPunct="1"/>
            <a:endParaRPr lang="en-US" altLang="en-US" sz="2400" smtClean="0"/>
          </a:p>
          <a:p>
            <a:pPr eaLnBrk="1" hangingPunct="1"/>
            <a:endParaRPr lang="en-US" altLang="en-US" smtClean="0"/>
          </a:p>
        </p:txBody>
      </p:sp>
    </p:spTree>
    <p:extLst>
      <p:ext uri="{BB962C8B-B14F-4D97-AF65-F5344CB8AC3E}">
        <p14:creationId xmlns:p14="http://schemas.microsoft.com/office/powerpoint/2010/main" val="3619274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685800" y="690564"/>
            <a:ext cx="8610600" cy="681037"/>
          </a:xfrm>
        </p:spPr>
        <p:txBody>
          <a:bodyPr/>
          <a:lstStyle/>
          <a:p>
            <a:r>
              <a:rPr lang="en-GB" altLang="en-US" smtClean="0"/>
              <a:t>Crimes against women</a:t>
            </a:r>
          </a:p>
        </p:txBody>
      </p:sp>
      <p:sp>
        <p:nvSpPr>
          <p:cNvPr id="91139" name="Content Placeholder 2"/>
          <p:cNvSpPr>
            <a:spLocks noGrp="1"/>
          </p:cNvSpPr>
          <p:nvPr>
            <p:ph idx="1"/>
          </p:nvPr>
        </p:nvSpPr>
        <p:spPr>
          <a:xfrm>
            <a:off x="1219200" y="1447800"/>
            <a:ext cx="10363200" cy="5181600"/>
          </a:xfrm>
        </p:spPr>
        <p:txBody>
          <a:bodyPr/>
          <a:lstStyle/>
          <a:p>
            <a:pPr lvl="1">
              <a:buFont typeface="Wingdings" pitchFamily="2" charset="2"/>
              <a:buChar char="ü"/>
            </a:pPr>
            <a:r>
              <a:rPr lang="en-GB" altLang="en-US" smtClean="0"/>
              <a:t>Acid throwing</a:t>
            </a:r>
          </a:p>
          <a:p>
            <a:pPr lvl="1">
              <a:buFont typeface="Wingdings" pitchFamily="2" charset="2"/>
              <a:buChar char="ü"/>
            </a:pPr>
            <a:r>
              <a:rPr lang="en-GB" altLang="en-US" smtClean="0"/>
              <a:t>Domestic violence</a:t>
            </a:r>
          </a:p>
          <a:p>
            <a:pPr lvl="1">
              <a:buFont typeface="Wingdings" pitchFamily="2" charset="2"/>
              <a:buChar char="ü"/>
            </a:pPr>
            <a:r>
              <a:rPr lang="en-GB" altLang="en-US" smtClean="0"/>
              <a:t>Dowry</a:t>
            </a:r>
          </a:p>
          <a:p>
            <a:pPr lvl="1">
              <a:buFont typeface="Wingdings" pitchFamily="2" charset="2"/>
              <a:buChar char="ü"/>
            </a:pPr>
            <a:r>
              <a:rPr lang="en-GB" altLang="en-US" smtClean="0"/>
              <a:t>Female infanticide and sex-selective abortion</a:t>
            </a:r>
          </a:p>
          <a:p>
            <a:pPr lvl="1">
              <a:buFont typeface="Wingdings" pitchFamily="2" charset="2"/>
              <a:buChar char="ü"/>
            </a:pPr>
            <a:r>
              <a:rPr lang="en-GB" altLang="en-US" smtClean="0"/>
              <a:t>Rape</a:t>
            </a:r>
          </a:p>
          <a:p>
            <a:pPr lvl="1">
              <a:buFont typeface="Wingdings" pitchFamily="2" charset="2"/>
              <a:buChar char="ü"/>
            </a:pPr>
            <a:r>
              <a:rPr lang="en-GB" altLang="en-US" smtClean="0"/>
              <a:t>Sexual harassment</a:t>
            </a:r>
          </a:p>
          <a:p>
            <a:pPr lvl="1">
              <a:buFont typeface="Wingdings" pitchFamily="2" charset="2"/>
              <a:buChar char="ü"/>
            </a:pPr>
            <a:r>
              <a:rPr lang="en-GB" altLang="en-US" smtClean="0"/>
              <a:t>Wife inheritance</a:t>
            </a:r>
          </a:p>
          <a:p>
            <a:pPr lvl="1">
              <a:buFont typeface="Wingdings" pitchFamily="2" charset="2"/>
              <a:buChar char="ü"/>
            </a:pPr>
            <a:r>
              <a:rPr lang="en-GB" altLang="en-US" smtClean="0"/>
              <a:t>Window cleansing</a:t>
            </a:r>
          </a:p>
          <a:p>
            <a:pPr lvl="1">
              <a:buFont typeface="Wingdings" pitchFamily="2" charset="2"/>
              <a:buChar char="ü"/>
            </a:pPr>
            <a:r>
              <a:rPr lang="en-GB" altLang="en-US" smtClean="0"/>
              <a:t>Trafficking</a:t>
            </a:r>
          </a:p>
          <a:p>
            <a:pPr lvl="1">
              <a:buFont typeface="Wingdings" pitchFamily="2" charset="2"/>
              <a:buChar char="ü"/>
            </a:pPr>
            <a:r>
              <a:rPr lang="en-GB" altLang="en-US" smtClean="0"/>
              <a:t>Justice system(eg succession)</a:t>
            </a:r>
          </a:p>
          <a:p>
            <a:pPr lvl="1">
              <a:buFont typeface="Wingdings" pitchFamily="2" charset="2"/>
              <a:buChar char="ü"/>
            </a:pPr>
            <a:r>
              <a:rPr lang="en-GB" altLang="en-US" smtClean="0"/>
              <a:t>Social opinion</a:t>
            </a:r>
          </a:p>
          <a:p>
            <a:pPr lvl="1">
              <a:buFont typeface="Wingdings" pitchFamily="2" charset="2"/>
              <a:buChar char="ü"/>
            </a:pPr>
            <a:r>
              <a:rPr lang="en-GB" altLang="en-US" smtClean="0"/>
              <a:t>Intimate partner violence</a:t>
            </a:r>
          </a:p>
          <a:p>
            <a:pPr lvl="1">
              <a:buFont typeface="Wingdings 2" pitchFamily="18" charset="2"/>
              <a:buNone/>
            </a:pPr>
            <a:endParaRPr lang="en-GB" altLang="en-US" smtClean="0"/>
          </a:p>
        </p:txBody>
      </p:sp>
    </p:spTree>
    <p:extLst>
      <p:ext uri="{BB962C8B-B14F-4D97-AF65-F5344CB8AC3E}">
        <p14:creationId xmlns:p14="http://schemas.microsoft.com/office/powerpoint/2010/main" val="587208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685800" y="801688"/>
            <a:ext cx="8610600" cy="569912"/>
          </a:xfrm>
        </p:spPr>
        <p:txBody>
          <a:bodyPr/>
          <a:lstStyle/>
          <a:p>
            <a:r>
              <a:rPr lang="en-GB" altLang="en-US" smtClean="0"/>
              <a:t>Levels of empowerment</a:t>
            </a:r>
          </a:p>
        </p:txBody>
      </p:sp>
      <p:sp>
        <p:nvSpPr>
          <p:cNvPr id="92163" name="Content Placeholder 2"/>
          <p:cNvSpPr>
            <a:spLocks noGrp="1"/>
          </p:cNvSpPr>
          <p:nvPr>
            <p:ph idx="1"/>
          </p:nvPr>
        </p:nvSpPr>
        <p:spPr/>
        <p:txBody>
          <a:bodyPr/>
          <a:lstStyle/>
          <a:p>
            <a:pPr>
              <a:buFont typeface="Wingdings" pitchFamily="2" charset="2"/>
              <a:buChar char="Ø"/>
            </a:pPr>
            <a:r>
              <a:rPr lang="en-GB" altLang="en-US" smtClean="0"/>
              <a:t>Welfare</a:t>
            </a:r>
          </a:p>
          <a:p>
            <a:pPr>
              <a:buFont typeface="Wingdings" pitchFamily="2" charset="2"/>
              <a:buChar char="Ø"/>
            </a:pPr>
            <a:r>
              <a:rPr lang="en-GB" altLang="en-US" smtClean="0"/>
              <a:t>Access</a:t>
            </a:r>
          </a:p>
          <a:p>
            <a:pPr>
              <a:buFont typeface="Wingdings" pitchFamily="2" charset="2"/>
              <a:buChar char="Ø"/>
            </a:pPr>
            <a:r>
              <a:rPr lang="en-GB" altLang="en-US" smtClean="0"/>
              <a:t>Conscientisation</a:t>
            </a:r>
          </a:p>
          <a:p>
            <a:pPr>
              <a:buFont typeface="Wingdings" pitchFamily="2" charset="2"/>
              <a:buChar char="Ø"/>
            </a:pPr>
            <a:r>
              <a:rPr lang="en-GB" altLang="en-US" smtClean="0"/>
              <a:t>Participation</a:t>
            </a:r>
          </a:p>
          <a:p>
            <a:pPr>
              <a:buFont typeface="Wingdings" pitchFamily="2" charset="2"/>
              <a:buChar char="Ø"/>
            </a:pPr>
            <a:r>
              <a:rPr lang="en-GB" altLang="en-US" smtClean="0"/>
              <a:t>Control</a:t>
            </a:r>
          </a:p>
          <a:p>
            <a:pPr>
              <a:buFont typeface="Wingdings" pitchFamily="2" charset="2"/>
              <a:buChar char="Ø"/>
            </a:pPr>
            <a:endParaRPr lang="en-GB" altLang="en-US" smtClean="0"/>
          </a:p>
        </p:txBody>
      </p:sp>
    </p:spTree>
    <p:extLst>
      <p:ext uri="{BB962C8B-B14F-4D97-AF65-F5344CB8AC3E}">
        <p14:creationId xmlns:p14="http://schemas.microsoft.com/office/powerpoint/2010/main" val="30512524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GB" altLang="en-US" smtClean="0"/>
              <a:t>Levels of empowerment cont..</a:t>
            </a:r>
            <a:endParaRPr lang="en-US" altLang="en-US" smtClean="0"/>
          </a:p>
        </p:txBody>
      </p:sp>
      <p:sp>
        <p:nvSpPr>
          <p:cNvPr id="93187" name="Content Placeholder 2"/>
          <p:cNvSpPr>
            <a:spLocks noGrp="1"/>
          </p:cNvSpPr>
          <p:nvPr>
            <p:ph sz="quarter" idx="1"/>
          </p:nvPr>
        </p:nvSpPr>
        <p:spPr>
          <a:xfrm>
            <a:off x="1219200" y="1447800"/>
            <a:ext cx="10363200" cy="5181600"/>
          </a:xfrm>
        </p:spPr>
        <p:txBody>
          <a:bodyPr/>
          <a:lstStyle/>
          <a:p>
            <a:r>
              <a:rPr lang="en-US" altLang="en-US" b="1" smtClean="0"/>
              <a:t>Welfare</a:t>
            </a:r>
            <a:r>
              <a:rPr lang="en-US" altLang="en-US" smtClean="0"/>
              <a:t>: This when  a woman’s material needs such as food ,income, medical care are met</a:t>
            </a:r>
          </a:p>
          <a:p>
            <a:r>
              <a:rPr lang="en-US" altLang="en-US" b="1" smtClean="0"/>
              <a:t>Access: </a:t>
            </a:r>
            <a:r>
              <a:rPr lang="en-US" altLang="en-US" smtClean="0"/>
              <a:t>This is when women are able to gain access to resources such as land, marketing facilities, labour, credit ,public services and benefits on equal bases as men.</a:t>
            </a:r>
          </a:p>
          <a:p>
            <a:r>
              <a:rPr lang="en-US" altLang="en-US" b="1" smtClean="0"/>
              <a:t>Conscientization: </a:t>
            </a:r>
            <a:r>
              <a:rPr lang="en-US" altLang="en-US" smtClean="0"/>
              <a:t>when women believe that gender roles can be changed and gender equality is possible.</a:t>
            </a:r>
          </a:p>
          <a:p>
            <a:r>
              <a:rPr lang="en-US" altLang="en-US" b="1" smtClean="0"/>
              <a:t>Participation</a:t>
            </a:r>
            <a:r>
              <a:rPr lang="en-US" altLang="en-US" smtClean="0"/>
              <a:t>: when women have equal participating in decision making in all programs and policies.</a:t>
            </a:r>
          </a:p>
          <a:p>
            <a:r>
              <a:rPr lang="en-US" altLang="en-US" b="1" smtClean="0"/>
              <a:t>Control: </a:t>
            </a:r>
            <a:r>
              <a:rPr lang="en-US" altLang="en-US" smtClean="0"/>
              <a:t>when women and men have equal control over factors of production and distribution of benefits without dominance or subordination.</a:t>
            </a:r>
          </a:p>
          <a:p>
            <a:endParaRPr lang="en-US" altLang="en-US" smtClean="0"/>
          </a:p>
          <a:p>
            <a:endParaRPr lang="en-US" altLang="en-US" smtClean="0"/>
          </a:p>
        </p:txBody>
      </p:sp>
    </p:spTree>
    <p:extLst>
      <p:ext uri="{BB962C8B-B14F-4D97-AF65-F5344CB8AC3E}">
        <p14:creationId xmlns:p14="http://schemas.microsoft.com/office/powerpoint/2010/main" val="33986431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The Women’s Empowerment Framework (WEP)</a:t>
            </a:r>
          </a:p>
        </p:txBody>
      </p:sp>
      <p:graphicFrame>
        <p:nvGraphicFramePr>
          <p:cNvPr id="4" name="Content Placeholder 3">
            <a:extLst>
              <a:ext uri="{FF2B5EF4-FFF2-40B4-BE49-F238E27FC236}">
                <a16:creationId xmlns="" xmlns:a16="http://schemas.microsoft.com/office/drawing/2014/main" id="{B9FDAB32-0E89-445A-884B-01117F824F71}"/>
              </a:ext>
            </a:extLst>
          </p:cNvPr>
          <p:cNvGraphicFramePr>
            <a:graphicFrameLocks noGrp="1"/>
          </p:cNvGraphicFramePr>
          <p:nvPr>
            <p:ph sz="quarter" idx="1"/>
          </p:nvPr>
        </p:nvGraphicFramePr>
        <p:xfrm>
          <a:off x="812800" y="1447801"/>
          <a:ext cx="11074400" cy="5089525"/>
        </p:xfrm>
        <a:graphic>
          <a:graphicData uri="http://schemas.openxmlformats.org/drawingml/2006/table">
            <a:tbl>
              <a:tblPr firstRow="1" bandRow="1">
                <a:tableStyleId>{5940675A-B579-460E-94D1-54222C63F5DA}</a:tableStyleId>
              </a:tblPr>
              <a:tblGrid>
                <a:gridCol w="2429587">
                  <a:extLst>
                    <a:ext uri="{9D8B030D-6E8A-4147-A177-3AD203B41FA5}">
                      <a16:colId xmlns="" xmlns:a16="http://schemas.microsoft.com/office/drawing/2014/main" val="20000"/>
                    </a:ext>
                  </a:extLst>
                </a:gridCol>
                <a:gridCol w="1440803">
                  <a:extLst>
                    <a:ext uri="{9D8B030D-6E8A-4147-A177-3AD203B41FA5}">
                      <a16:colId xmlns="" xmlns:a16="http://schemas.microsoft.com/office/drawing/2014/main" val="20001"/>
                    </a:ext>
                  </a:extLst>
                </a:gridCol>
                <a:gridCol w="1440803">
                  <a:extLst>
                    <a:ext uri="{9D8B030D-6E8A-4147-A177-3AD203B41FA5}">
                      <a16:colId xmlns="" xmlns:a16="http://schemas.microsoft.com/office/drawing/2014/main" val="20002"/>
                    </a:ext>
                  </a:extLst>
                </a:gridCol>
                <a:gridCol w="1440803">
                  <a:extLst>
                    <a:ext uri="{9D8B030D-6E8A-4147-A177-3AD203B41FA5}">
                      <a16:colId xmlns="" xmlns:a16="http://schemas.microsoft.com/office/drawing/2014/main" val="20003"/>
                    </a:ext>
                  </a:extLst>
                </a:gridCol>
                <a:gridCol w="1440803">
                  <a:extLst>
                    <a:ext uri="{9D8B030D-6E8A-4147-A177-3AD203B41FA5}">
                      <a16:colId xmlns="" xmlns:a16="http://schemas.microsoft.com/office/drawing/2014/main" val="20004"/>
                    </a:ext>
                  </a:extLst>
                </a:gridCol>
                <a:gridCol w="1440803">
                  <a:extLst>
                    <a:ext uri="{9D8B030D-6E8A-4147-A177-3AD203B41FA5}">
                      <a16:colId xmlns="" xmlns:a16="http://schemas.microsoft.com/office/drawing/2014/main" val="20005"/>
                    </a:ext>
                  </a:extLst>
                </a:gridCol>
                <a:gridCol w="1440803">
                  <a:extLst>
                    <a:ext uri="{9D8B030D-6E8A-4147-A177-3AD203B41FA5}">
                      <a16:colId xmlns="" xmlns:a16="http://schemas.microsoft.com/office/drawing/2014/main" val="20006"/>
                    </a:ext>
                  </a:extLst>
                </a:gridCol>
              </a:tblGrid>
              <a:tr h="640066">
                <a:tc>
                  <a:txBody>
                    <a:bodyPr/>
                    <a:lstStyle/>
                    <a:p>
                      <a:r>
                        <a:rPr lang="en-US" sz="1800" dirty="0"/>
                        <a:t>Sector</a:t>
                      </a:r>
                    </a:p>
                  </a:txBody>
                  <a:tcPr marL="121920" marR="121920" marT="45713" marB="45713"/>
                </a:tc>
                <a:tc>
                  <a:txBody>
                    <a:bodyPr/>
                    <a:lstStyle/>
                    <a:p>
                      <a:r>
                        <a:rPr lang="en-US" sz="1800" dirty="0"/>
                        <a:t>projects</a:t>
                      </a:r>
                    </a:p>
                  </a:txBody>
                  <a:tcPr marL="121920" marR="121920" marT="45713" marB="45713"/>
                </a:tc>
                <a:tc>
                  <a:txBody>
                    <a:bodyPr/>
                    <a:lstStyle/>
                    <a:p>
                      <a:r>
                        <a:rPr lang="en-US" sz="1800" dirty="0"/>
                        <a:t>Welfare </a:t>
                      </a:r>
                    </a:p>
                  </a:txBody>
                  <a:tcPr marL="121920" marR="121920" marT="45713" marB="45713"/>
                </a:tc>
                <a:tc>
                  <a:txBody>
                    <a:bodyPr/>
                    <a:lstStyle/>
                    <a:p>
                      <a:r>
                        <a:rPr lang="en-US" sz="1800" dirty="0"/>
                        <a:t>Access </a:t>
                      </a:r>
                    </a:p>
                  </a:txBody>
                  <a:tcPr marL="121920" marR="121920" marT="45713" marB="45713"/>
                </a:tc>
                <a:tc>
                  <a:txBody>
                    <a:bodyPr/>
                    <a:lstStyle/>
                    <a:p>
                      <a:r>
                        <a:rPr lang="en-US" sz="1800" dirty="0" err="1"/>
                        <a:t>conscientisation</a:t>
                      </a:r>
                      <a:endParaRPr lang="en-US" sz="1800" dirty="0"/>
                    </a:p>
                  </a:txBody>
                  <a:tcPr marL="121920" marR="121920" marT="45713" marB="45713"/>
                </a:tc>
                <a:tc>
                  <a:txBody>
                    <a:bodyPr/>
                    <a:lstStyle/>
                    <a:p>
                      <a:r>
                        <a:rPr lang="en-US" sz="1800" dirty="0"/>
                        <a:t>Participation</a:t>
                      </a:r>
                      <a:r>
                        <a:rPr lang="en-US" sz="1800" baseline="0" dirty="0"/>
                        <a:t> </a:t>
                      </a:r>
                      <a:endParaRPr lang="en-US" sz="1800" dirty="0"/>
                    </a:p>
                  </a:txBody>
                  <a:tcPr marL="121920" marR="121920" marT="45713" marB="45713"/>
                </a:tc>
                <a:tc>
                  <a:txBody>
                    <a:bodyPr/>
                    <a:lstStyle/>
                    <a:p>
                      <a:r>
                        <a:rPr lang="en-US" sz="1800" dirty="0"/>
                        <a:t>Control </a:t>
                      </a:r>
                    </a:p>
                  </a:txBody>
                  <a:tcPr marL="121920" marR="121920" marT="45713" marB="45713"/>
                </a:tc>
                <a:extLst>
                  <a:ext uri="{0D108BD9-81ED-4DB2-BD59-A6C34878D82A}">
                    <a16:rowId xmlns="" xmlns:a16="http://schemas.microsoft.com/office/drawing/2014/main" val="10000"/>
                  </a:ext>
                </a:extLst>
              </a:tr>
              <a:tr h="370788">
                <a:tc rowSpan="3">
                  <a:txBody>
                    <a:bodyPr/>
                    <a:lstStyle/>
                    <a:p>
                      <a:r>
                        <a:rPr lang="en-US" sz="1800" dirty="0"/>
                        <a:t>Agriculture</a:t>
                      </a:r>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extLst>
                  <a:ext uri="{0D108BD9-81ED-4DB2-BD59-A6C34878D82A}">
                    <a16:rowId xmlns="" xmlns:a16="http://schemas.microsoft.com/office/drawing/2014/main" val="10001"/>
                  </a:ext>
                </a:extLst>
              </a:tr>
              <a:tr h="370788">
                <a:tc vMerge="1">
                  <a:txBody>
                    <a:bodyPr/>
                    <a:lstStyle/>
                    <a:p>
                      <a:endParaRPr lang="en-US" dirty="0"/>
                    </a:p>
                  </a:txBody>
                  <a:tcPr/>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extLst>
                  <a:ext uri="{0D108BD9-81ED-4DB2-BD59-A6C34878D82A}">
                    <a16:rowId xmlns="" xmlns:a16="http://schemas.microsoft.com/office/drawing/2014/main" val="10002"/>
                  </a:ext>
                </a:extLst>
              </a:tr>
              <a:tr h="370788">
                <a:tc vMerge="1">
                  <a:txBody>
                    <a:bodyPr/>
                    <a:lstStyle/>
                    <a:p>
                      <a:endParaRPr lang="en-US" dirty="0"/>
                    </a:p>
                  </a:txBody>
                  <a:tcPr/>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extLst>
                  <a:ext uri="{0D108BD9-81ED-4DB2-BD59-A6C34878D82A}">
                    <a16:rowId xmlns="" xmlns:a16="http://schemas.microsoft.com/office/drawing/2014/main" val="10003"/>
                  </a:ext>
                </a:extLst>
              </a:tr>
              <a:tr h="370788">
                <a:tc rowSpan="3">
                  <a:txBody>
                    <a:bodyPr/>
                    <a:lstStyle/>
                    <a:p>
                      <a:r>
                        <a:rPr lang="en-US" sz="1800" dirty="0"/>
                        <a:t>Health </a:t>
                      </a:r>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extLst>
                  <a:ext uri="{0D108BD9-81ED-4DB2-BD59-A6C34878D82A}">
                    <a16:rowId xmlns="" xmlns:a16="http://schemas.microsoft.com/office/drawing/2014/main" val="10004"/>
                  </a:ext>
                </a:extLst>
              </a:tr>
              <a:tr h="370788">
                <a:tc vMerge="1">
                  <a:txBody>
                    <a:bodyPr/>
                    <a:lstStyle/>
                    <a:p>
                      <a:endParaRPr lang="en-US" dirty="0"/>
                    </a:p>
                  </a:txBody>
                  <a:tcPr/>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dirty="0"/>
                    </a:p>
                  </a:txBody>
                  <a:tcPr marL="121920" marR="121920" marT="45713" marB="45713"/>
                </a:tc>
                <a:extLst>
                  <a:ext uri="{0D108BD9-81ED-4DB2-BD59-A6C34878D82A}">
                    <a16:rowId xmlns="" xmlns:a16="http://schemas.microsoft.com/office/drawing/2014/main" val="10005"/>
                  </a:ext>
                </a:extLst>
              </a:tr>
              <a:tr h="370788">
                <a:tc vMerge="1">
                  <a:txBody>
                    <a:bodyPr/>
                    <a:lstStyle/>
                    <a:p>
                      <a:endParaRPr lang="en-US" dirty="0"/>
                    </a:p>
                  </a:txBody>
                  <a:tcPr/>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extLst>
                  <a:ext uri="{0D108BD9-81ED-4DB2-BD59-A6C34878D82A}">
                    <a16:rowId xmlns="" xmlns:a16="http://schemas.microsoft.com/office/drawing/2014/main" val="10006"/>
                  </a:ext>
                </a:extLst>
              </a:tr>
              <a:tr h="370788">
                <a:tc rowSpan="3">
                  <a:txBody>
                    <a:bodyPr/>
                    <a:lstStyle/>
                    <a:p>
                      <a:r>
                        <a:rPr lang="en-US" sz="1800" dirty="0"/>
                        <a:t>Education and training</a:t>
                      </a:r>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extLst>
                  <a:ext uri="{0D108BD9-81ED-4DB2-BD59-A6C34878D82A}">
                    <a16:rowId xmlns="" xmlns:a16="http://schemas.microsoft.com/office/drawing/2014/main" val="10007"/>
                  </a:ext>
                </a:extLst>
              </a:tr>
              <a:tr h="370788">
                <a:tc vMerge="1">
                  <a:txBody>
                    <a:bodyPr/>
                    <a:lstStyle/>
                    <a:p>
                      <a:endParaRPr lang="en-US" dirty="0"/>
                    </a:p>
                  </a:txBody>
                  <a:tcPr/>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extLst>
                  <a:ext uri="{0D108BD9-81ED-4DB2-BD59-A6C34878D82A}">
                    <a16:rowId xmlns="" xmlns:a16="http://schemas.microsoft.com/office/drawing/2014/main" val="10008"/>
                  </a:ext>
                </a:extLst>
              </a:tr>
              <a:tr h="370788">
                <a:tc vMerge="1">
                  <a:txBody>
                    <a:bodyPr/>
                    <a:lstStyle/>
                    <a:p>
                      <a:endParaRPr lang="en-US" dirty="0"/>
                    </a:p>
                  </a:txBody>
                  <a:tcPr/>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extLst>
                  <a:ext uri="{0D108BD9-81ED-4DB2-BD59-A6C34878D82A}">
                    <a16:rowId xmlns="" xmlns:a16="http://schemas.microsoft.com/office/drawing/2014/main" val="10009"/>
                  </a:ext>
                </a:extLst>
              </a:tr>
              <a:tr h="370788">
                <a:tc rowSpan="3">
                  <a:txBody>
                    <a:bodyPr/>
                    <a:lstStyle/>
                    <a:p>
                      <a:r>
                        <a:rPr lang="en-US" sz="1800" dirty="0"/>
                        <a:t>Commerce and industry</a:t>
                      </a:r>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extLst>
                  <a:ext uri="{0D108BD9-81ED-4DB2-BD59-A6C34878D82A}">
                    <a16:rowId xmlns="" xmlns:a16="http://schemas.microsoft.com/office/drawing/2014/main" val="10010"/>
                  </a:ext>
                </a:extLst>
              </a:tr>
              <a:tr h="370788">
                <a:tc vMerge="1">
                  <a:txBody>
                    <a:bodyPr/>
                    <a:lstStyle/>
                    <a:p>
                      <a:endParaRPr lang="en-US" dirty="0"/>
                    </a:p>
                  </a:txBody>
                  <a:tcPr/>
                </a:tc>
                <a:tc>
                  <a:txBody>
                    <a:bodyPr/>
                    <a:lstStyle/>
                    <a:p>
                      <a:endParaRPr lang="en-US" sz="1800" dirty="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dirty="0"/>
                    </a:p>
                  </a:txBody>
                  <a:tcPr marL="121920" marR="121920" marT="45713" marB="45713"/>
                </a:tc>
                <a:extLst>
                  <a:ext uri="{0D108BD9-81ED-4DB2-BD59-A6C34878D82A}">
                    <a16:rowId xmlns="" xmlns:a16="http://schemas.microsoft.com/office/drawing/2014/main" val="10011"/>
                  </a:ext>
                </a:extLst>
              </a:tr>
              <a:tr h="370788">
                <a:tc vMerge="1">
                  <a:txBody>
                    <a:bodyPr/>
                    <a:lstStyle/>
                    <a:p>
                      <a:endParaRPr lang="en-US" dirty="0"/>
                    </a:p>
                  </a:txBody>
                  <a:tcPr/>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a:p>
                  </a:txBody>
                  <a:tcPr marL="121920" marR="121920" marT="45713" marB="45713"/>
                </a:tc>
                <a:tc>
                  <a:txBody>
                    <a:bodyPr/>
                    <a:lstStyle/>
                    <a:p>
                      <a:endParaRPr lang="en-US" sz="1800" dirty="0"/>
                    </a:p>
                  </a:txBody>
                  <a:tcPr marL="121920" marR="121920" marT="45713" marB="45713"/>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16306414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t>Cont..</a:t>
            </a:r>
          </a:p>
        </p:txBody>
      </p:sp>
      <p:sp>
        <p:nvSpPr>
          <p:cNvPr id="3" name="Content Placeholder 2">
            <a:extLst>
              <a:ext uri="{FF2B5EF4-FFF2-40B4-BE49-F238E27FC236}">
                <a16:creationId xmlns="" xmlns:a16="http://schemas.microsoft.com/office/drawing/2014/main" id="{F1EFD4A9-611F-449E-9FAE-6760BB42B290}"/>
              </a:ext>
            </a:extLst>
          </p:cNvPr>
          <p:cNvSpPr>
            <a:spLocks noGrp="1"/>
          </p:cNvSpPr>
          <p:nvPr>
            <p:ph sz="quarter" idx="1"/>
          </p:nvPr>
        </p:nvSpPr>
        <p:spPr/>
        <p:txBody>
          <a:bodyPr/>
          <a:lstStyle/>
          <a:p>
            <a:pPr>
              <a:defRPr/>
            </a:pPr>
            <a:r>
              <a:rPr lang="en-US" dirty="0"/>
              <a:t>There are three levels of recognition in terms of the extent to which a women equality has received in the design of the project, namely :-</a:t>
            </a:r>
          </a:p>
          <a:p>
            <a:pPr marL="514350" indent="-514350">
              <a:buFont typeface="+mj-lt"/>
              <a:buAutoNum type="arabicPeriod"/>
              <a:defRPr/>
            </a:pPr>
            <a:r>
              <a:rPr lang="en-US" b="1" dirty="0"/>
              <a:t>Negative </a:t>
            </a:r>
            <a:r>
              <a:rPr lang="en-US" dirty="0"/>
              <a:t>: Project objectives make no mention of women's issues.</a:t>
            </a:r>
          </a:p>
          <a:p>
            <a:pPr marL="514350" indent="-514350">
              <a:buFont typeface="+mj-lt"/>
              <a:buAutoNum type="arabicPeriod"/>
              <a:defRPr/>
            </a:pPr>
            <a:r>
              <a:rPr lang="en-US" b="1" dirty="0"/>
              <a:t>Neutral :-</a:t>
            </a:r>
            <a:r>
              <a:rPr lang="en-US" dirty="0"/>
              <a:t>Recognize women's issues, but concerns remain that the project intervention does not leave women worse off than before.</a:t>
            </a:r>
          </a:p>
          <a:p>
            <a:pPr marL="514350" indent="-514350">
              <a:buFont typeface="+mj-lt"/>
              <a:buAutoNum type="arabicPeriod"/>
              <a:defRPr/>
            </a:pPr>
            <a:r>
              <a:rPr lang="en-US" b="1" dirty="0"/>
              <a:t>Positive</a:t>
            </a:r>
            <a:r>
              <a:rPr lang="en-US" dirty="0"/>
              <a:t>:-Concerned with women's issues, and with improving the position of women</a:t>
            </a:r>
          </a:p>
        </p:txBody>
      </p:sp>
    </p:spTree>
    <p:extLst>
      <p:ext uri="{BB962C8B-B14F-4D97-AF65-F5344CB8AC3E}">
        <p14:creationId xmlns:p14="http://schemas.microsoft.com/office/powerpoint/2010/main" val="7511866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Level of recognition tool</a:t>
            </a:r>
          </a:p>
        </p:txBody>
      </p:sp>
      <p:graphicFrame>
        <p:nvGraphicFramePr>
          <p:cNvPr id="4" name="Content Placeholder 3">
            <a:extLst>
              <a:ext uri="{FF2B5EF4-FFF2-40B4-BE49-F238E27FC236}">
                <a16:creationId xmlns="" xmlns:a16="http://schemas.microsoft.com/office/drawing/2014/main" id="{DBBBAEE5-A189-4008-9275-D2D1A50E8278}"/>
              </a:ext>
            </a:extLst>
          </p:cNvPr>
          <p:cNvGraphicFramePr>
            <a:graphicFrameLocks noGrp="1"/>
          </p:cNvGraphicFramePr>
          <p:nvPr>
            <p:ph sz="quarter" idx="1"/>
          </p:nvPr>
        </p:nvGraphicFramePr>
        <p:xfrm>
          <a:off x="0" y="1447801"/>
          <a:ext cx="12192000" cy="5211763"/>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gridCol w="3048000">
                  <a:extLst>
                    <a:ext uri="{9D8B030D-6E8A-4147-A177-3AD203B41FA5}">
                      <a16:colId xmlns="" xmlns:a16="http://schemas.microsoft.com/office/drawing/2014/main" val="20002"/>
                    </a:ext>
                  </a:extLst>
                </a:gridCol>
                <a:gridCol w="3048000">
                  <a:extLst>
                    <a:ext uri="{9D8B030D-6E8A-4147-A177-3AD203B41FA5}">
                      <a16:colId xmlns="" xmlns:a16="http://schemas.microsoft.com/office/drawing/2014/main" val="20003"/>
                    </a:ext>
                  </a:extLst>
                </a:gridCol>
              </a:tblGrid>
              <a:tr h="365812">
                <a:tc>
                  <a:txBody>
                    <a:bodyPr/>
                    <a:lstStyle/>
                    <a:p>
                      <a:endParaRPr lang="en-US" sz="1800" dirty="0"/>
                    </a:p>
                  </a:txBody>
                  <a:tcPr marL="121920" marR="121920" marT="45726" marB="45726"/>
                </a:tc>
                <a:tc gridSpan="3">
                  <a:txBody>
                    <a:bodyPr/>
                    <a:lstStyle/>
                    <a:p>
                      <a:r>
                        <a:rPr lang="en-US" sz="1800" b="1" dirty="0"/>
                        <a:t>Level of recognition</a:t>
                      </a:r>
                    </a:p>
                  </a:txBody>
                  <a:tcPr marL="121920" marR="121920" marT="45726" marB="45726"/>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365812">
                <a:tc>
                  <a:txBody>
                    <a:bodyPr/>
                    <a:lstStyle/>
                    <a:p>
                      <a:r>
                        <a:rPr lang="en-US" sz="1800" b="1" dirty="0"/>
                        <a:t>Level</a:t>
                      </a:r>
                      <a:r>
                        <a:rPr lang="en-US" sz="1800" b="1" baseline="0" dirty="0"/>
                        <a:t> of equality</a:t>
                      </a:r>
                      <a:endParaRPr lang="en-US" sz="1800" b="1" dirty="0"/>
                    </a:p>
                  </a:txBody>
                  <a:tcPr marL="121920" marR="121920" marT="45726" marB="45726"/>
                </a:tc>
                <a:tc>
                  <a:txBody>
                    <a:bodyPr/>
                    <a:lstStyle/>
                    <a:p>
                      <a:r>
                        <a:rPr lang="en-US" sz="1800" dirty="0"/>
                        <a:t>Negative</a:t>
                      </a:r>
                    </a:p>
                  </a:txBody>
                  <a:tcPr marL="121920" marR="121920" marT="45726" marB="45726"/>
                </a:tc>
                <a:tc>
                  <a:txBody>
                    <a:bodyPr/>
                    <a:lstStyle/>
                    <a:p>
                      <a:r>
                        <a:rPr lang="en-US" sz="1800" dirty="0"/>
                        <a:t>Neutral</a:t>
                      </a:r>
                    </a:p>
                  </a:txBody>
                  <a:tcPr marL="121920" marR="121920" marT="45726" marB="45726"/>
                </a:tc>
                <a:tc>
                  <a:txBody>
                    <a:bodyPr/>
                    <a:lstStyle/>
                    <a:p>
                      <a:r>
                        <a:rPr lang="en-US" sz="1800" dirty="0"/>
                        <a:t>Positive</a:t>
                      </a:r>
                    </a:p>
                  </a:txBody>
                  <a:tcPr marL="121920" marR="121920" marT="45726" marB="45726"/>
                </a:tc>
                <a:extLst>
                  <a:ext uri="{0D108BD9-81ED-4DB2-BD59-A6C34878D82A}">
                    <a16:rowId xmlns="" xmlns:a16="http://schemas.microsoft.com/office/drawing/2014/main" val="10001"/>
                  </a:ext>
                </a:extLst>
              </a:tr>
              <a:tr h="716381">
                <a:tc>
                  <a:txBody>
                    <a:bodyPr/>
                    <a:lstStyle/>
                    <a:p>
                      <a:r>
                        <a:rPr lang="en-US" sz="1800" dirty="0"/>
                        <a:t>Control</a:t>
                      </a:r>
                      <a:r>
                        <a:rPr lang="en-US" sz="1800" baseline="0" dirty="0"/>
                        <a:t> </a:t>
                      </a:r>
                      <a:endParaRPr lang="en-US" sz="1800" dirty="0"/>
                    </a:p>
                  </a:txBody>
                  <a:tcPr marL="121920" marR="121920" marT="45726" marB="45726"/>
                </a:tc>
                <a:tc>
                  <a:txBody>
                    <a:bodyPr/>
                    <a:lstStyle/>
                    <a:p>
                      <a:endParaRPr lang="en-US" sz="1800"/>
                    </a:p>
                  </a:txBody>
                  <a:tcPr marL="121920" marR="121920" marT="45726" marB="45726"/>
                </a:tc>
                <a:tc>
                  <a:txBody>
                    <a:bodyPr/>
                    <a:lstStyle/>
                    <a:p>
                      <a:endParaRPr lang="en-US" sz="1800"/>
                    </a:p>
                  </a:txBody>
                  <a:tcPr marL="121920" marR="121920" marT="45726" marB="45726"/>
                </a:tc>
                <a:tc>
                  <a:txBody>
                    <a:bodyPr/>
                    <a:lstStyle/>
                    <a:p>
                      <a:endParaRPr lang="en-US" sz="1800"/>
                    </a:p>
                  </a:txBody>
                  <a:tcPr marL="121920" marR="121920" marT="45726" marB="45726"/>
                </a:tc>
                <a:extLst>
                  <a:ext uri="{0D108BD9-81ED-4DB2-BD59-A6C34878D82A}">
                    <a16:rowId xmlns="" xmlns:a16="http://schemas.microsoft.com/office/drawing/2014/main" val="10002"/>
                  </a:ext>
                </a:extLst>
              </a:tr>
              <a:tr h="731623">
                <a:tc>
                  <a:txBody>
                    <a:bodyPr/>
                    <a:lstStyle/>
                    <a:p>
                      <a:r>
                        <a:rPr lang="en-US" sz="1800" dirty="0"/>
                        <a:t>Participation</a:t>
                      </a:r>
                    </a:p>
                  </a:txBody>
                  <a:tcPr marL="121920" marR="121920" marT="45726" marB="45726"/>
                </a:tc>
                <a:tc>
                  <a:txBody>
                    <a:bodyPr/>
                    <a:lstStyle/>
                    <a:p>
                      <a:endParaRPr lang="en-US" sz="1800"/>
                    </a:p>
                  </a:txBody>
                  <a:tcPr marL="121920" marR="121920" marT="45726" marB="45726"/>
                </a:tc>
                <a:tc>
                  <a:txBody>
                    <a:bodyPr/>
                    <a:lstStyle/>
                    <a:p>
                      <a:endParaRPr lang="en-US" sz="1800"/>
                    </a:p>
                  </a:txBody>
                  <a:tcPr marL="121920" marR="121920" marT="45726" marB="45726"/>
                </a:tc>
                <a:tc>
                  <a:txBody>
                    <a:bodyPr/>
                    <a:lstStyle/>
                    <a:p>
                      <a:endParaRPr lang="en-US" sz="1800"/>
                    </a:p>
                  </a:txBody>
                  <a:tcPr marL="121920" marR="121920" marT="45726" marB="45726"/>
                </a:tc>
                <a:extLst>
                  <a:ext uri="{0D108BD9-81ED-4DB2-BD59-A6C34878D82A}">
                    <a16:rowId xmlns="" xmlns:a16="http://schemas.microsoft.com/office/drawing/2014/main" val="10003"/>
                  </a:ext>
                </a:extLst>
              </a:tr>
              <a:tr h="823076">
                <a:tc>
                  <a:txBody>
                    <a:bodyPr/>
                    <a:lstStyle/>
                    <a:p>
                      <a:r>
                        <a:rPr lang="en-US" sz="1800" dirty="0" err="1"/>
                        <a:t>Conscientisation</a:t>
                      </a:r>
                      <a:r>
                        <a:rPr lang="en-US" sz="1800" dirty="0"/>
                        <a:t> </a:t>
                      </a:r>
                    </a:p>
                  </a:txBody>
                  <a:tcPr marL="121920" marR="121920" marT="45726" marB="45726"/>
                </a:tc>
                <a:tc>
                  <a:txBody>
                    <a:bodyPr/>
                    <a:lstStyle/>
                    <a:p>
                      <a:endParaRPr lang="en-US" sz="1800"/>
                    </a:p>
                  </a:txBody>
                  <a:tcPr marL="121920" marR="121920" marT="45726" marB="45726"/>
                </a:tc>
                <a:tc>
                  <a:txBody>
                    <a:bodyPr/>
                    <a:lstStyle/>
                    <a:p>
                      <a:endParaRPr lang="en-US" sz="1800"/>
                    </a:p>
                  </a:txBody>
                  <a:tcPr marL="121920" marR="121920" marT="45726" marB="45726"/>
                </a:tc>
                <a:tc>
                  <a:txBody>
                    <a:bodyPr/>
                    <a:lstStyle/>
                    <a:p>
                      <a:endParaRPr lang="en-US" sz="1800"/>
                    </a:p>
                  </a:txBody>
                  <a:tcPr marL="121920" marR="121920" marT="45726" marB="45726"/>
                </a:tc>
                <a:extLst>
                  <a:ext uri="{0D108BD9-81ED-4DB2-BD59-A6C34878D82A}">
                    <a16:rowId xmlns="" xmlns:a16="http://schemas.microsoft.com/office/drawing/2014/main" val="10004"/>
                  </a:ext>
                </a:extLst>
              </a:tr>
              <a:tr h="960255">
                <a:tc>
                  <a:txBody>
                    <a:bodyPr/>
                    <a:lstStyle/>
                    <a:p>
                      <a:r>
                        <a:rPr lang="en-US" sz="1800" dirty="0"/>
                        <a:t>Access </a:t>
                      </a:r>
                    </a:p>
                  </a:txBody>
                  <a:tcPr marL="121920" marR="121920" marT="45726" marB="45726"/>
                </a:tc>
                <a:tc>
                  <a:txBody>
                    <a:bodyPr/>
                    <a:lstStyle/>
                    <a:p>
                      <a:endParaRPr lang="en-US" sz="1800" dirty="0"/>
                    </a:p>
                  </a:txBody>
                  <a:tcPr marL="121920" marR="121920" marT="45726" marB="45726"/>
                </a:tc>
                <a:tc>
                  <a:txBody>
                    <a:bodyPr/>
                    <a:lstStyle/>
                    <a:p>
                      <a:endParaRPr lang="en-US" sz="1800"/>
                    </a:p>
                  </a:txBody>
                  <a:tcPr marL="121920" marR="121920" marT="45726" marB="45726"/>
                </a:tc>
                <a:tc>
                  <a:txBody>
                    <a:bodyPr/>
                    <a:lstStyle/>
                    <a:p>
                      <a:endParaRPr lang="en-US" sz="1800"/>
                    </a:p>
                  </a:txBody>
                  <a:tcPr marL="121920" marR="121920" marT="45726" marB="45726"/>
                </a:tc>
                <a:extLst>
                  <a:ext uri="{0D108BD9-81ED-4DB2-BD59-A6C34878D82A}">
                    <a16:rowId xmlns="" xmlns:a16="http://schemas.microsoft.com/office/drawing/2014/main" val="10005"/>
                  </a:ext>
                </a:extLst>
              </a:tr>
              <a:tr h="1248805">
                <a:tc>
                  <a:txBody>
                    <a:bodyPr/>
                    <a:lstStyle/>
                    <a:p>
                      <a:r>
                        <a:rPr lang="en-US" sz="1800" dirty="0"/>
                        <a:t>Welfare </a:t>
                      </a:r>
                    </a:p>
                  </a:txBody>
                  <a:tcPr marL="121920" marR="121920" marT="45726" marB="45726"/>
                </a:tc>
                <a:tc>
                  <a:txBody>
                    <a:bodyPr/>
                    <a:lstStyle/>
                    <a:p>
                      <a:endParaRPr lang="en-US" sz="1800" dirty="0"/>
                    </a:p>
                  </a:txBody>
                  <a:tcPr marL="121920" marR="121920" marT="45726" marB="45726"/>
                </a:tc>
                <a:tc>
                  <a:txBody>
                    <a:bodyPr/>
                    <a:lstStyle/>
                    <a:p>
                      <a:endParaRPr lang="en-US" sz="1800" dirty="0"/>
                    </a:p>
                  </a:txBody>
                  <a:tcPr marL="121920" marR="121920" marT="45726" marB="45726"/>
                </a:tc>
                <a:tc>
                  <a:txBody>
                    <a:bodyPr/>
                    <a:lstStyle/>
                    <a:p>
                      <a:endParaRPr lang="en-US" sz="1800" dirty="0"/>
                    </a:p>
                  </a:txBody>
                  <a:tcPr marL="121920" marR="121920" marT="45726" marB="45726"/>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673288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685800" y="0"/>
            <a:ext cx="10693400" cy="1447800"/>
          </a:xfrm>
        </p:spPr>
        <p:txBody>
          <a:bodyPr/>
          <a:lstStyle/>
          <a:p>
            <a:r>
              <a:rPr lang="en-GB" altLang="en-US" smtClean="0"/>
              <a:t>Facilitating factors for women empowerment</a:t>
            </a:r>
          </a:p>
        </p:txBody>
      </p:sp>
      <p:sp>
        <p:nvSpPr>
          <p:cNvPr id="97283" name="Content Placeholder 2"/>
          <p:cNvSpPr>
            <a:spLocks noGrp="1"/>
          </p:cNvSpPr>
          <p:nvPr>
            <p:ph idx="1"/>
          </p:nvPr>
        </p:nvSpPr>
        <p:spPr/>
        <p:txBody>
          <a:bodyPr/>
          <a:lstStyle/>
          <a:p>
            <a:pPr>
              <a:buFont typeface="Wingdings" pitchFamily="2" charset="2"/>
              <a:buChar char="Ø"/>
            </a:pPr>
            <a:r>
              <a:rPr lang="en-GB" altLang="en-US" smtClean="0"/>
              <a:t>Existence of women’s organizations</a:t>
            </a:r>
          </a:p>
          <a:p>
            <a:pPr>
              <a:buFont typeface="Wingdings" pitchFamily="2" charset="2"/>
              <a:buChar char="Ø"/>
            </a:pPr>
            <a:r>
              <a:rPr lang="en-GB" altLang="en-US" smtClean="0"/>
              <a:t>Availability of support system</a:t>
            </a:r>
          </a:p>
          <a:p>
            <a:pPr>
              <a:buFont typeface="Wingdings" pitchFamily="2" charset="2"/>
              <a:buChar char="Ø"/>
            </a:pPr>
            <a:r>
              <a:rPr lang="en-GB" altLang="en-US" smtClean="0"/>
              <a:t>Availability of funds </a:t>
            </a:r>
          </a:p>
          <a:p>
            <a:pPr>
              <a:buFont typeface="Wingdings" pitchFamily="2" charset="2"/>
              <a:buChar char="Ø"/>
            </a:pPr>
            <a:r>
              <a:rPr lang="en-GB" altLang="en-US" smtClean="0"/>
              <a:t>Feminist leadership</a:t>
            </a:r>
          </a:p>
          <a:p>
            <a:pPr>
              <a:buFont typeface="Wingdings" pitchFamily="2" charset="2"/>
              <a:buChar char="Ø"/>
            </a:pPr>
            <a:r>
              <a:rPr lang="en-GB" altLang="en-US" smtClean="0"/>
              <a:t>Networking</a:t>
            </a:r>
          </a:p>
          <a:p>
            <a:pPr>
              <a:buFont typeface="Wingdings" pitchFamily="2" charset="2"/>
              <a:buChar char="Ø"/>
            </a:pPr>
            <a:r>
              <a:rPr lang="en-GB" altLang="en-US" smtClean="0"/>
              <a:t>Favourable media coverage</a:t>
            </a:r>
          </a:p>
          <a:p>
            <a:pPr>
              <a:buFont typeface="Wingdings" pitchFamily="2" charset="2"/>
              <a:buChar char="Ø"/>
            </a:pPr>
            <a:r>
              <a:rPr lang="en-GB" altLang="en-US" smtClean="0"/>
              <a:t>Favourable policy climate</a:t>
            </a:r>
          </a:p>
          <a:p>
            <a:pPr>
              <a:buFont typeface="Wingdings" pitchFamily="2" charset="2"/>
              <a:buChar char="Ø"/>
            </a:pPr>
            <a:endParaRPr lang="en-GB" altLang="en-US" smtClean="0"/>
          </a:p>
        </p:txBody>
      </p:sp>
    </p:spTree>
    <p:extLst>
      <p:ext uri="{BB962C8B-B14F-4D97-AF65-F5344CB8AC3E}">
        <p14:creationId xmlns:p14="http://schemas.microsoft.com/office/powerpoint/2010/main" val="344527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685800" y="228600"/>
            <a:ext cx="9990667" cy="1143000"/>
          </a:xfrm>
        </p:spPr>
        <p:txBody>
          <a:bodyPr/>
          <a:lstStyle/>
          <a:p>
            <a:r>
              <a:rPr lang="en-GB" altLang="en-US" smtClean="0"/>
              <a:t>Constraining factors for women empowerment</a:t>
            </a:r>
          </a:p>
        </p:txBody>
      </p:sp>
      <p:sp>
        <p:nvSpPr>
          <p:cNvPr id="98307" name="Content Placeholder 2"/>
          <p:cNvSpPr>
            <a:spLocks noGrp="1"/>
          </p:cNvSpPr>
          <p:nvPr>
            <p:ph idx="1"/>
          </p:nvPr>
        </p:nvSpPr>
        <p:spPr/>
        <p:txBody>
          <a:bodyPr/>
          <a:lstStyle/>
          <a:p>
            <a:pPr>
              <a:buFont typeface="Wingdings" pitchFamily="2" charset="2"/>
              <a:buChar char="Ø"/>
            </a:pPr>
            <a:r>
              <a:rPr lang="en-GB" altLang="en-US" smtClean="0"/>
              <a:t>Heavy work load for women</a:t>
            </a:r>
          </a:p>
          <a:p>
            <a:pPr>
              <a:buFont typeface="Wingdings" pitchFamily="2" charset="2"/>
              <a:buChar char="Ø"/>
            </a:pPr>
            <a:r>
              <a:rPr lang="en-GB" altLang="en-US" smtClean="0"/>
              <a:t>Isolation of women from each other</a:t>
            </a:r>
          </a:p>
          <a:p>
            <a:pPr>
              <a:buFont typeface="Wingdings" pitchFamily="2" charset="2"/>
              <a:buChar char="Ø"/>
            </a:pPr>
            <a:r>
              <a:rPr lang="en-GB" altLang="en-US" smtClean="0"/>
              <a:t>Illiteracy</a:t>
            </a:r>
          </a:p>
          <a:p>
            <a:pPr>
              <a:buFont typeface="Wingdings" pitchFamily="2" charset="2"/>
              <a:buChar char="Ø"/>
            </a:pPr>
            <a:r>
              <a:rPr lang="en-GB" altLang="en-US" smtClean="0"/>
              <a:t>Traditional views limit participation</a:t>
            </a:r>
          </a:p>
          <a:p>
            <a:pPr>
              <a:buFont typeface="Wingdings" pitchFamily="2" charset="2"/>
              <a:buChar char="Ø"/>
            </a:pPr>
            <a:r>
              <a:rPr lang="en-GB" altLang="en-US" smtClean="0"/>
              <a:t>No funds</a:t>
            </a:r>
          </a:p>
          <a:p>
            <a:pPr>
              <a:buFont typeface="Wingdings" pitchFamily="2" charset="2"/>
              <a:buChar char="Ø"/>
            </a:pPr>
            <a:r>
              <a:rPr lang="en-GB" altLang="en-US" smtClean="0"/>
              <a:t>Disagreements/conflicts among women groups</a:t>
            </a:r>
          </a:p>
          <a:p>
            <a:pPr>
              <a:buFont typeface="Wingdings" pitchFamily="2" charset="2"/>
              <a:buChar char="Ø"/>
            </a:pPr>
            <a:r>
              <a:rPr lang="en-GB" altLang="en-US" smtClean="0"/>
              <a:t>Negative and sensational coverage media</a:t>
            </a:r>
          </a:p>
        </p:txBody>
      </p:sp>
    </p:spTree>
    <p:extLst>
      <p:ext uri="{BB962C8B-B14F-4D97-AF65-F5344CB8AC3E}">
        <p14:creationId xmlns:p14="http://schemas.microsoft.com/office/powerpoint/2010/main" val="123877488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685800" y="228600"/>
            <a:ext cx="11201400" cy="1219200"/>
          </a:xfrm>
        </p:spPr>
        <p:txBody>
          <a:bodyPr/>
          <a:lstStyle/>
          <a:p>
            <a:r>
              <a:rPr lang="en-GB" altLang="en-US" smtClean="0"/>
              <a:t>Advantages of women empowerment</a:t>
            </a:r>
          </a:p>
        </p:txBody>
      </p:sp>
      <p:sp>
        <p:nvSpPr>
          <p:cNvPr id="3" name="Content Placeholder 2">
            <a:extLst>
              <a:ext uri="{FF2B5EF4-FFF2-40B4-BE49-F238E27FC236}">
                <a16:creationId xmlns="" xmlns:a16="http://schemas.microsoft.com/office/drawing/2014/main" id="{7C121647-C890-4A88-A7DF-A88DAD83054B}"/>
              </a:ext>
            </a:extLst>
          </p:cNvPr>
          <p:cNvSpPr>
            <a:spLocks noGrp="1"/>
          </p:cNvSpPr>
          <p:nvPr>
            <p:ph idx="1"/>
          </p:nvPr>
        </p:nvSpPr>
        <p:spPr/>
        <p:txBody>
          <a:bodyPr/>
          <a:lstStyle/>
          <a:p>
            <a:pPr>
              <a:buFont typeface="Wingdings" panose="05000000000000000000" pitchFamily="2" charset="2"/>
              <a:buChar char="Ø"/>
              <a:defRPr/>
            </a:pPr>
            <a:r>
              <a:rPr lang="en-GB" dirty="0"/>
              <a:t>Improves productivity</a:t>
            </a:r>
          </a:p>
          <a:p>
            <a:pPr>
              <a:buFont typeface="Wingdings" panose="05000000000000000000" pitchFamily="2" charset="2"/>
              <a:buChar char="Ø"/>
              <a:defRPr/>
            </a:pPr>
            <a:r>
              <a:rPr lang="en-GB" dirty="0"/>
              <a:t>Overall community development</a:t>
            </a:r>
          </a:p>
          <a:p>
            <a:pPr>
              <a:buFont typeface="Wingdings" panose="05000000000000000000" pitchFamily="2" charset="2"/>
              <a:buChar char="Ø"/>
              <a:defRPr/>
            </a:pPr>
            <a:r>
              <a:rPr lang="en-GB" dirty="0"/>
              <a:t>Reduction in gender based violence</a:t>
            </a:r>
          </a:p>
          <a:p>
            <a:pPr>
              <a:buFont typeface="Wingdings" panose="05000000000000000000" pitchFamily="2" charset="2"/>
              <a:buChar char="Ø"/>
              <a:defRPr/>
            </a:pPr>
            <a:r>
              <a:rPr lang="en-GB" dirty="0"/>
              <a:t>Financial burden of man can be shared with her</a:t>
            </a:r>
          </a:p>
          <a:p>
            <a:pPr>
              <a:buFont typeface="Wingdings" panose="05000000000000000000" pitchFamily="2" charset="2"/>
              <a:buChar char="Ø"/>
              <a:defRPr/>
            </a:pPr>
            <a:r>
              <a:rPr lang="en-GB" dirty="0"/>
              <a:t>Family can be more strong because of both working hands</a:t>
            </a:r>
          </a:p>
          <a:p>
            <a:pPr>
              <a:buFont typeface="Wingdings" panose="05000000000000000000" pitchFamily="2" charset="2"/>
              <a:buChar char="Ø"/>
              <a:defRPr/>
            </a:pPr>
            <a:r>
              <a:rPr lang="en-GB" dirty="0"/>
              <a:t>When financial problems will be shared than results of conflict</a:t>
            </a:r>
          </a:p>
          <a:p>
            <a:pPr marL="0" indent="0">
              <a:buFont typeface="Wingdings 2" pitchFamily="18" charset="2"/>
              <a:buNone/>
              <a:defRPr/>
            </a:pPr>
            <a:endParaRPr lang="en-GB" dirty="0"/>
          </a:p>
        </p:txBody>
      </p:sp>
    </p:spTree>
    <p:extLst>
      <p:ext uri="{BB962C8B-B14F-4D97-AF65-F5344CB8AC3E}">
        <p14:creationId xmlns:p14="http://schemas.microsoft.com/office/powerpoint/2010/main" val="25801436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508000" y="274638"/>
            <a:ext cx="11480800" cy="1143000"/>
          </a:xfrm>
        </p:spPr>
        <p:txBody>
          <a:bodyPr/>
          <a:lstStyle/>
          <a:p>
            <a:r>
              <a:rPr lang="en-GB" altLang="en-US" smtClean="0"/>
              <a:t>Advantages of women empowerment</a:t>
            </a:r>
            <a:endParaRPr lang="en-US" altLang="en-US" smtClean="0"/>
          </a:p>
        </p:txBody>
      </p:sp>
      <p:sp>
        <p:nvSpPr>
          <p:cNvPr id="100355" name="Content Placeholder 2"/>
          <p:cNvSpPr>
            <a:spLocks noGrp="1"/>
          </p:cNvSpPr>
          <p:nvPr>
            <p:ph sz="quarter" idx="1"/>
          </p:nvPr>
        </p:nvSpPr>
        <p:spPr/>
        <p:txBody>
          <a:bodyPr/>
          <a:lstStyle/>
          <a:p>
            <a:r>
              <a:rPr lang="en-US" altLang="en-US" smtClean="0"/>
              <a:t>Promotes women self esteem and confidence</a:t>
            </a:r>
          </a:p>
          <a:p>
            <a:r>
              <a:rPr lang="en-US" altLang="en-US" smtClean="0"/>
              <a:t>Enables women to make their own choices and decisions,</a:t>
            </a:r>
          </a:p>
          <a:p>
            <a:r>
              <a:rPr lang="en-US" altLang="en-US" smtClean="0"/>
              <a:t>Ensures that women have equal rights to participate in social, religious and public activities.</a:t>
            </a:r>
          </a:p>
          <a:p>
            <a:r>
              <a:rPr lang="en-US" altLang="en-US" smtClean="0"/>
              <a:t>Ensures that women have equal social status in the society.</a:t>
            </a:r>
          </a:p>
          <a:p>
            <a:r>
              <a:rPr lang="en-US" altLang="en-US" smtClean="0"/>
              <a:t>Promote  equal opportunity for education for girls and boys</a:t>
            </a:r>
          </a:p>
          <a:p>
            <a:r>
              <a:rPr lang="en-US" altLang="en-US" smtClean="0"/>
              <a:t>Women get equal employment opportunity without any gender bias.</a:t>
            </a:r>
          </a:p>
          <a:p>
            <a:r>
              <a:rPr lang="en-US" altLang="en-US" smtClean="0"/>
              <a:t>Women are able to get safe and comfortable working environment.</a:t>
            </a:r>
          </a:p>
          <a:p>
            <a:endParaRPr lang="en-US" altLang="en-US" smtClean="0"/>
          </a:p>
        </p:txBody>
      </p:sp>
    </p:spTree>
    <p:extLst>
      <p:ext uri="{BB962C8B-B14F-4D97-AF65-F5344CB8AC3E}">
        <p14:creationId xmlns:p14="http://schemas.microsoft.com/office/powerpoint/2010/main" val="2128465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GENDER EQUALITY cont…</a:t>
            </a:r>
          </a:p>
        </p:txBody>
      </p:sp>
      <p:sp>
        <p:nvSpPr>
          <p:cNvPr id="3" name="Content Placeholder 2">
            <a:extLst>
              <a:ext uri="{FF2B5EF4-FFF2-40B4-BE49-F238E27FC236}">
                <a16:creationId xmlns="" xmlns:a16="http://schemas.microsoft.com/office/drawing/2014/main" id="{B0D4EBF2-52E8-41D0-937B-6526E2791883}"/>
              </a:ext>
            </a:extLst>
          </p:cNvPr>
          <p:cNvSpPr>
            <a:spLocks noGrp="1"/>
          </p:cNvSpPr>
          <p:nvPr>
            <p:ph sz="quarter" idx="1"/>
          </p:nvPr>
        </p:nvSpPr>
        <p:spPr>
          <a:xfrm>
            <a:off x="1219200" y="1447800"/>
            <a:ext cx="10363200" cy="5105400"/>
          </a:xfrm>
        </p:spPr>
        <p:txBody>
          <a:bodyPr/>
          <a:lstStyle/>
          <a:p>
            <a:pPr marL="0" eaLnBrk="1" hangingPunct="1">
              <a:lnSpc>
                <a:spcPct val="115000"/>
              </a:lnSpc>
              <a:spcBef>
                <a:spcPts val="0"/>
              </a:spcBef>
              <a:spcAft>
                <a:spcPts val="1200"/>
              </a:spcAft>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Equality between women and men includes the following elements: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2" eaLnBrk="1" hangingPunct="1">
              <a:lnSpc>
                <a:spcPct val="115000"/>
              </a:lnSpc>
              <a:spcBef>
                <a:spcPts val="0"/>
              </a:spcBef>
              <a:spcAft>
                <a:spcPts val="1000"/>
              </a:spcAft>
              <a:buFont typeface="+mj-lt"/>
              <a:buAutoNum type="arabicPeriod"/>
              <a:tabLst>
                <a:tab pos="457200" algn="l"/>
              </a:tabLst>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Equality of opportunity and treatment in employment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2" eaLnBrk="1" hangingPunct="1">
              <a:lnSpc>
                <a:spcPct val="115000"/>
              </a:lnSpc>
              <a:spcBef>
                <a:spcPts val="0"/>
              </a:spcBef>
              <a:spcAft>
                <a:spcPts val="1000"/>
              </a:spcAft>
              <a:buFont typeface="+mj-lt"/>
              <a:buAutoNum type="arabicPeriod"/>
              <a:tabLst>
                <a:tab pos="457200" algn="l"/>
              </a:tabLst>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Equal remuneration for work of equal value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2" eaLnBrk="1" hangingPunct="1">
              <a:lnSpc>
                <a:spcPct val="115000"/>
              </a:lnSpc>
              <a:spcBef>
                <a:spcPts val="0"/>
              </a:spcBef>
              <a:spcAft>
                <a:spcPts val="1000"/>
              </a:spcAft>
              <a:buFont typeface="+mj-lt"/>
              <a:buAutoNum type="arabicPeriod"/>
              <a:tabLst>
                <a:tab pos="457200" algn="l"/>
              </a:tabLst>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Equal access to safe and healthy working environments and to social security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2" eaLnBrk="1" hangingPunct="1">
              <a:lnSpc>
                <a:spcPct val="115000"/>
              </a:lnSpc>
              <a:spcBef>
                <a:spcPts val="0"/>
              </a:spcBef>
              <a:spcAft>
                <a:spcPts val="1000"/>
              </a:spcAft>
              <a:buFont typeface="+mj-lt"/>
              <a:buAutoNum type="arabicPeriod"/>
              <a:tabLst>
                <a:tab pos="457200" algn="l"/>
              </a:tabLst>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Equality in association and collective bargaining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2" eaLnBrk="1" hangingPunct="1">
              <a:lnSpc>
                <a:spcPct val="115000"/>
              </a:lnSpc>
              <a:spcBef>
                <a:spcPts val="0"/>
              </a:spcBef>
              <a:spcAft>
                <a:spcPts val="1000"/>
              </a:spcAft>
              <a:buFont typeface="+mj-lt"/>
              <a:buAutoNum type="arabicPeriod"/>
              <a:tabLst>
                <a:tab pos="457200" algn="l"/>
              </a:tabLst>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Equality in obtaining meaningful career development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2" eaLnBrk="1" hangingPunct="1">
              <a:lnSpc>
                <a:spcPct val="115000"/>
              </a:lnSpc>
              <a:spcBef>
                <a:spcPts val="0"/>
              </a:spcBef>
              <a:spcAft>
                <a:spcPts val="1000"/>
              </a:spcAft>
              <a:buFont typeface="+mj-lt"/>
              <a:buAutoNum type="arabicPeriod"/>
              <a:tabLst>
                <a:tab pos="457200" algn="l"/>
              </a:tabLst>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A balance between work and home life that is fair to both women and men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lvl="2" eaLnBrk="1" hangingPunct="1">
              <a:lnSpc>
                <a:spcPct val="115000"/>
              </a:lnSpc>
              <a:spcBef>
                <a:spcPts val="0"/>
              </a:spcBef>
              <a:spcAft>
                <a:spcPts val="1000"/>
              </a:spcAft>
              <a:buFont typeface="+mj-lt"/>
              <a:buAutoNum type="arabicPeriod"/>
              <a:tabLst>
                <a:tab pos="457200" algn="l"/>
              </a:tabLst>
              <a:defRPr/>
            </a:pPr>
            <a:r>
              <a:rPr lang="en-US" dirty="0">
                <a:latin typeface="Times New Roman" panose="02020603050405020304" pitchFamily="18" charset="0"/>
                <a:ea typeface="Times New Roman" panose="02020603050405020304" pitchFamily="18" charset="0"/>
                <a:cs typeface="Times New Roman" panose="02020603050405020304" pitchFamily="18" charset="0"/>
              </a:rPr>
              <a:t>Equal participation in decision-making at all levels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defRPr/>
            </a:pPr>
            <a:endParaRPr lang="en-US" dirty="0"/>
          </a:p>
        </p:txBody>
      </p:sp>
    </p:spTree>
    <p:extLst>
      <p:ext uri="{BB962C8B-B14F-4D97-AF65-F5344CB8AC3E}">
        <p14:creationId xmlns:p14="http://schemas.microsoft.com/office/powerpoint/2010/main" val="33380693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85800" y="714376"/>
            <a:ext cx="8610600" cy="657225"/>
          </a:xfrm>
        </p:spPr>
        <p:txBody>
          <a:bodyPr/>
          <a:lstStyle/>
          <a:p>
            <a:r>
              <a:rPr lang="en-GB" altLang="en-US" smtClean="0"/>
              <a:t>Rights of women</a:t>
            </a:r>
          </a:p>
        </p:txBody>
      </p:sp>
      <p:sp>
        <p:nvSpPr>
          <p:cNvPr id="3" name="Content Placeholder 2">
            <a:extLst>
              <a:ext uri="{FF2B5EF4-FFF2-40B4-BE49-F238E27FC236}">
                <a16:creationId xmlns="" xmlns:a16="http://schemas.microsoft.com/office/drawing/2014/main" id="{7CFF423E-0B5E-4937-B7FC-0AFDD4F59925}"/>
              </a:ext>
            </a:extLst>
          </p:cNvPr>
          <p:cNvSpPr>
            <a:spLocks noGrp="1"/>
          </p:cNvSpPr>
          <p:nvPr>
            <p:ph idx="1"/>
          </p:nvPr>
        </p:nvSpPr>
        <p:spPr/>
        <p:txBody>
          <a:bodyPr/>
          <a:lstStyle/>
          <a:p>
            <a:pPr>
              <a:buFont typeface="Wingdings" panose="05000000000000000000" pitchFamily="2" charset="2"/>
              <a:buChar char="Ø"/>
              <a:defRPr/>
            </a:pPr>
            <a:r>
              <a:rPr lang="en-GB" dirty="0"/>
              <a:t>The right to work as a human being</a:t>
            </a:r>
          </a:p>
          <a:p>
            <a:pPr>
              <a:buFont typeface="Wingdings" panose="05000000000000000000" pitchFamily="2" charset="2"/>
              <a:buChar char="Ø"/>
              <a:defRPr/>
            </a:pPr>
            <a:r>
              <a:rPr lang="en-GB" dirty="0"/>
              <a:t>The right to the same employment opportunities</a:t>
            </a:r>
          </a:p>
          <a:p>
            <a:pPr>
              <a:buFont typeface="Wingdings" panose="05000000000000000000" pitchFamily="2" charset="2"/>
              <a:buChar char="Ø"/>
              <a:defRPr/>
            </a:pPr>
            <a:r>
              <a:rPr lang="en-GB" dirty="0"/>
              <a:t>The right to free choice of profession and employment</a:t>
            </a:r>
          </a:p>
          <a:p>
            <a:pPr>
              <a:buFont typeface="Wingdings" panose="05000000000000000000" pitchFamily="2" charset="2"/>
              <a:buChar char="Ø"/>
              <a:defRPr/>
            </a:pPr>
            <a:r>
              <a:rPr lang="en-GB" dirty="0"/>
              <a:t>The right to social security</a:t>
            </a:r>
          </a:p>
          <a:p>
            <a:pPr>
              <a:buFont typeface="Wingdings" panose="05000000000000000000" pitchFamily="2" charset="2"/>
              <a:buChar char="Ø"/>
              <a:defRPr/>
            </a:pPr>
            <a:r>
              <a:rPr lang="en-GB" dirty="0"/>
              <a:t>The right to protection of health and to safety</a:t>
            </a:r>
          </a:p>
          <a:p>
            <a:pPr marL="0" indent="0">
              <a:buFont typeface="Wingdings 2" pitchFamily="18" charset="2"/>
              <a:buNone/>
              <a:defRPr/>
            </a:pPr>
            <a:r>
              <a:rPr lang="en-GB" dirty="0"/>
              <a:t> </a:t>
            </a:r>
          </a:p>
          <a:p>
            <a:pPr>
              <a:buFont typeface="Wingdings" panose="05000000000000000000" pitchFamily="2" charset="2"/>
              <a:buChar char="Ø"/>
              <a:defRPr/>
            </a:pPr>
            <a:endParaRPr lang="en-GB" dirty="0"/>
          </a:p>
        </p:txBody>
      </p:sp>
    </p:spTree>
    <p:extLst>
      <p:ext uri="{BB962C8B-B14F-4D97-AF65-F5344CB8AC3E}">
        <p14:creationId xmlns:p14="http://schemas.microsoft.com/office/powerpoint/2010/main" val="8163990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685800" y="901700"/>
            <a:ext cx="8610600" cy="927100"/>
          </a:xfrm>
        </p:spPr>
        <p:txBody>
          <a:bodyPr/>
          <a:lstStyle/>
          <a:p>
            <a:r>
              <a:rPr lang="en-GB" altLang="en-US" smtClean="0"/>
              <a:t>Empowerment of women</a:t>
            </a:r>
          </a:p>
        </p:txBody>
      </p:sp>
      <p:sp>
        <p:nvSpPr>
          <p:cNvPr id="102403" name="Content Placeholder 2"/>
          <p:cNvSpPr>
            <a:spLocks noGrp="1"/>
          </p:cNvSpPr>
          <p:nvPr>
            <p:ph idx="1"/>
          </p:nvPr>
        </p:nvSpPr>
        <p:spPr>
          <a:xfrm>
            <a:off x="1219200" y="1981200"/>
            <a:ext cx="10363200" cy="4495800"/>
          </a:xfrm>
        </p:spPr>
        <p:txBody>
          <a:bodyPr/>
          <a:lstStyle/>
          <a:p>
            <a:pPr>
              <a:buFont typeface="Wingdings" pitchFamily="2" charset="2"/>
              <a:buChar char="Ø"/>
            </a:pPr>
            <a:r>
              <a:rPr lang="en-GB" altLang="en-US" smtClean="0"/>
              <a:t>Economic empowerment</a:t>
            </a:r>
          </a:p>
          <a:p>
            <a:pPr lvl="1">
              <a:buFont typeface="Wingdings" pitchFamily="2" charset="2"/>
              <a:buChar char="ü"/>
            </a:pPr>
            <a:r>
              <a:rPr lang="en-GB" altLang="en-US" smtClean="0"/>
              <a:t>Poverty eradication</a:t>
            </a:r>
          </a:p>
          <a:p>
            <a:pPr lvl="1">
              <a:buFont typeface="Wingdings" pitchFamily="2" charset="2"/>
              <a:buChar char="ü"/>
            </a:pPr>
            <a:r>
              <a:rPr lang="en-GB" altLang="en-US" smtClean="0"/>
              <a:t>Micro credit</a:t>
            </a:r>
          </a:p>
          <a:p>
            <a:pPr lvl="1">
              <a:buFont typeface="Wingdings" pitchFamily="2" charset="2"/>
              <a:buChar char="ü"/>
            </a:pPr>
            <a:r>
              <a:rPr lang="en-GB" altLang="en-US" smtClean="0"/>
              <a:t>Women and economy</a:t>
            </a:r>
          </a:p>
          <a:p>
            <a:pPr lvl="1">
              <a:buFont typeface="Wingdings" pitchFamily="2" charset="2"/>
              <a:buChar char="ü"/>
            </a:pPr>
            <a:r>
              <a:rPr lang="en-GB" altLang="en-US" smtClean="0"/>
              <a:t>Globalization</a:t>
            </a:r>
          </a:p>
          <a:p>
            <a:pPr lvl="1">
              <a:buFont typeface="Wingdings" pitchFamily="2" charset="2"/>
              <a:buChar char="ü"/>
            </a:pPr>
            <a:r>
              <a:rPr lang="en-GB" altLang="en-US" smtClean="0"/>
              <a:t>Women and agriculture</a:t>
            </a:r>
          </a:p>
          <a:p>
            <a:pPr lvl="1">
              <a:buFont typeface="Wingdings" pitchFamily="2" charset="2"/>
              <a:buChar char="ü"/>
            </a:pPr>
            <a:r>
              <a:rPr lang="en-GB" altLang="en-US" smtClean="0"/>
              <a:t>Women and industry</a:t>
            </a:r>
          </a:p>
          <a:p>
            <a:pPr lvl="1">
              <a:buFont typeface="Wingdings" pitchFamily="2" charset="2"/>
              <a:buChar char="ü"/>
            </a:pPr>
            <a:r>
              <a:rPr lang="en-GB" altLang="en-US" smtClean="0"/>
              <a:t>Support service</a:t>
            </a:r>
          </a:p>
          <a:p>
            <a:pPr lvl="1">
              <a:buFont typeface="Wingdings" pitchFamily="2" charset="2"/>
              <a:buChar char="ü"/>
            </a:pPr>
            <a:r>
              <a:rPr lang="en-GB" altLang="en-US" smtClean="0"/>
              <a:t>Occupation integration</a:t>
            </a:r>
          </a:p>
          <a:p>
            <a:pPr lvl="1">
              <a:buFont typeface="Wingdings" pitchFamily="2" charset="2"/>
              <a:buChar char="ü"/>
            </a:pPr>
            <a:r>
              <a:rPr lang="en-GB" altLang="en-US" smtClean="0"/>
              <a:t>Equal pay for equal work</a:t>
            </a:r>
          </a:p>
          <a:p>
            <a:pPr lvl="1">
              <a:buFont typeface="Wingdings" pitchFamily="2" charset="2"/>
              <a:buChar char="ü"/>
            </a:pPr>
            <a:endParaRPr lang="en-GB" altLang="en-US" smtClean="0"/>
          </a:p>
          <a:p>
            <a:pPr lvl="1"/>
            <a:endParaRPr lang="en-GB" altLang="en-US" smtClean="0"/>
          </a:p>
        </p:txBody>
      </p:sp>
    </p:spTree>
    <p:extLst>
      <p:ext uri="{BB962C8B-B14F-4D97-AF65-F5344CB8AC3E}">
        <p14:creationId xmlns:p14="http://schemas.microsoft.com/office/powerpoint/2010/main" val="20513779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685800" y="304800"/>
            <a:ext cx="8610600" cy="1143000"/>
          </a:xfrm>
        </p:spPr>
        <p:txBody>
          <a:bodyPr/>
          <a:lstStyle/>
          <a:p>
            <a:r>
              <a:rPr lang="en-GB" altLang="en-US" smtClean="0"/>
              <a:t>Social empowerment of women</a:t>
            </a:r>
          </a:p>
        </p:txBody>
      </p:sp>
      <p:sp>
        <p:nvSpPr>
          <p:cNvPr id="103427" name="Content Placeholder 2"/>
          <p:cNvSpPr>
            <a:spLocks noGrp="1"/>
          </p:cNvSpPr>
          <p:nvPr>
            <p:ph idx="1"/>
          </p:nvPr>
        </p:nvSpPr>
        <p:spPr/>
        <p:txBody>
          <a:bodyPr/>
          <a:lstStyle/>
          <a:p>
            <a:pPr>
              <a:buFont typeface="Wingdings" pitchFamily="2" charset="2"/>
              <a:buChar char="Ø"/>
            </a:pPr>
            <a:r>
              <a:rPr lang="en-GB" altLang="en-US" smtClean="0"/>
              <a:t>Education for women</a:t>
            </a:r>
          </a:p>
          <a:p>
            <a:pPr>
              <a:buFont typeface="Wingdings" pitchFamily="2" charset="2"/>
              <a:buChar char="Ø"/>
            </a:pPr>
            <a:r>
              <a:rPr lang="en-GB" altLang="en-US" smtClean="0"/>
              <a:t>Health care for women</a:t>
            </a:r>
          </a:p>
          <a:p>
            <a:pPr>
              <a:buFont typeface="Wingdings" pitchFamily="2" charset="2"/>
              <a:buChar char="Ø"/>
            </a:pPr>
            <a:r>
              <a:rPr lang="en-GB" altLang="en-US" smtClean="0"/>
              <a:t>Participation of women in development of science and technology</a:t>
            </a:r>
          </a:p>
          <a:p>
            <a:pPr>
              <a:buFont typeface="Wingdings" pitchFamily="2" charset="2"/>
              <a:buChar char="Ø"/>
            </a:pPr>
            <a:r>
              <a:rPr lang="en-GB" altLang="en-US" smtClean="0"/>
              <a:t>Nutrition of women</a:t>
            </a:r>
          </a:p>
          <a:p>
            <a:pPr>
              <a:buFont typeface="Wingdings" pitchFamily="2" charset="2"/>
              <a:buChar char="Ø"/>
            </a:pPr>
            <a:r>
              <a:rPr lang="en-GB" altLang="en-US" smtClean="0"/>
              <a:t>Drinking water and sanitation</a:t>
            </a:r>
          </a:p>
          <a:p>
            <a:pPr>
              <a:buFont typeface="Wingdings" pitchFamily="2" charset="2"/>
              <a:buChar char="Ø"/>
            </a:pPr>
            <a:r>
              <a:rPr lang="en-GB" altLang="en-US" smtClean="0"/>
              <a:t>Housing and shelter</a:t>
            </a:r>
          </a:p>
          <a:p>
            <a:pPr>
              <a:buFont typeface="Wingdings" pitchFamily="2" charset="2"/>
              <a:buChar char="Ø"/>
            </a:pPr>
            <a:r>
              <a:rPr lang="en-GB" altLang="en-US" smtClean="0"/>
              <a:t>Environment</a:t>
            </a:r>
          </a:p>
          <a:p>
            <a:pPr>
              <a:buFont typeface="Wingdings" pitchFamily="2" charset="2"/>
              <a:buChar char="Ø"/>
            </a:pPr>
            <a:endParaRPr lang="en-GB" altLang="en-US" smtClean="0"/>
          </a:p>
        </p:txBody>
      </p:sp>
    </p:spTree>
    <p:extLst>
      <p:ext uri="{BB962C8B-B14F-4D97-AF65-F5344CB8AC3E}">
        <p14:creationId xmlns:p14="http://schemas.microsoft.com/office/powerpoint/2010/main" val="12698991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685800" y="788988"/>
            <a:ext cx="8610600" cy="658812"/>
          </a:xfrm>
        </p:spPr>
        <p:txBody>
          <a:bodyPr/>
          <a:lstStyle/>
          <a:p>
            <a:r>
              <a:rPr lang="en-GB" altLang="en-US" smtClean="0"/>
              <a:t>Political empowerment</a:t>
            </a:r>
          </a:p>
        </p:txBody>
      </p:sp>
      <p:sp>
        <p:nvSpPr>
          <p:cNvPr id="104451" name="Content Placeholder 2"/>
          <p:cNvSpPr>
            <a:spLocks noGrp="1"/>
          </p:cNvSpPr>
          <p:nvPr>
            <p:ph idx="1"/>
          </p:nvPr>
        </p:nvSpPr>
        <p:spPr/>
        <p:txBody>
          <a:bodyPr/>
          <a:lstStyle/>
          <a:p>
            <a:pPr>
              <a:buFont typeface="Wingdings" pitchFamily="2" charset="2"/>
              <a:buChar char="Ø"/>
            </a:pPr>
            <a:r>
              <a:rPr lang="en-GB" altLang="en-US" smtClean="0"/>
              <a:t>Affirmative actions eg political posts for women</a:t>
            </a:r>
          </a:p>
          <a:p>
            <a:pPr>
              <a:buFont typeface="Wingdings" pitchFamily="2" charset="2"/>
              <a:buChar char="Ø"/>
            </a:pPr>
            <a:r>
              <a:rPr lang="en-GB" altLang="en-US" smtClean="0"/>
              <a:t>Promoting women leadership</a:t>
            </a:r>
          </a:p>
          <a:p>
            <a:pPr>
              <a:buFont typeface="Wingdings" pitchFamily="2" charset="2"/>
              <a:buChar char="Ø"/>
            </a:pPr>
            <a:r>
              <a:rPr lang="en-GB" altLang="en-US" smtClean="0"/>
              <a:t>Women friendly policies</a:t>
            </a:r>
          </a:p>
          <a:p>
            <a:pPr>
              <a:buFont typeface="Wingdings" pitchFamily="2" charset="2"/>
              <a:buChar char="Ø"/>
            </a:pPr>
            <a:r>
              <a:rPr lang="en-GB" altLang="en-US" smtClean="0"/>
              <a:t>Education and training</a:t>
            </a:r>
          </a:p>
          <a:p>
            <a:pPr>
              <a:buFont typeface="Wingdings" pitchFamily="2" charset="2"/>
              <a:buChar char="Ø"/>
            </a:pPr>
            <a:r>
              <a:rPr lang="en-GB" altLang="en-US" smtClean="0"/>
              <a:t>Creating enabling environment for women to engage in politics</a:t>
            </a:r>
          </a:p>
          <a:p>
            <a:pPr>
              <a:buFont typeface="Wingdings" pitchFamily="2" charset="2"/>
              <a:buChar char="Ø"/>
            </a:pPr>
            <a:r>
              <a:rPr lang="en-GB" altLang="en-US" smtClean="0"/>
              <a:t>Empowering women by increasing awareness regarding the rights of an employee</a:t>
            </a:r>
          </a:p>
          <a:p>
            <a:pPr>
              <a:buFont typeface="Wingdings 2" pitchFamily="18" charset="2"/>
              <a:buNone/>
            </a:pPr>
            <a:endParaRPr lang="en-GB" altLang="en-US" smtClean="0"/>
          </a:p>
        </p:txBody>
      </p:sp>
    </p:spTree>
    <p:extLst>
      <p:ext uri="{BB962C8B-B14F-4D97-AF65-F5344CB8AC3E}">
        <p14:creationId xmlns:p14="http://schemas.microsoft.com/office/powerpoint/2010/main" val="33218633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85800" y="703264"/>
            <a:ext cx="8610600" cy="668337"/>
          </a:xfrm>
        </p:spPr>
        <p:txBody>
          <a:bodyPr/>
          <a:lstStyle/>
          <a:p>
            <a:r>
              <a:rPr lang="en-GB" altLang="en-US" smtClean="0"/>
              <a:t>Cultural empowerment of women</a:t>
            </a:r>
          </a:p>
        </p:txBody>
      </p:sp>
      <p:sp>
        <p:nvSpPr>
          <p:cNvPr id="105475" name="Content Placeholder 2"/>
          <p:cNvSpPr>
            <a:spLocks noGrp="1"/>
          </p:cNvSpPr>
          <p:nvPr>
            <p:ph idx="1"/>
          </p:nvPr>
        </p:nvSpPr>
        <p:spPr/>
        <p:txBody>
          <a:bodyPr/>
          <a:lstStyle/>
          <a:p>
            <a:pPr>
              <a:buFont typeface="Wingdings" pitchFamily="2" charset="2"/>
              <a:buChar char="Ø"/>
            </a:pPr>
            <a:r>
              <a:rPr lang="en-GB" altLang="en-US" smtClean="0"/>
              <a:t>Advocacy against harmful cultural practices</a:t>
            </a:r>
          </a:p>
          <a:p>
            <a:pPr>
              <a:buFont typeface="Wingdings" pitchFamily="2" charset="2"/>
              <a:buChar char="Ø"/>
            </a:pPr>
            <a:r>
              <a:rPr lang="en-GB" altLang="en-US" smtClean="0"/>
              <a:t>There should be a change in mind set of society on a fundamental level. </a:t>
            </a:r>
          </a:p>
          <a:p>
            <a:pPr>
              <a:buFont typeface="Wingdings" pitchFamily="2" charset="2"/>
              <a:buChar char="Ø"/>
            </a:pPr>
            <a:r>
              <a:rPr lang="en-GB" altLang="en-US" smtClean="0"/>
              <a:t>Cultural empowerment as such can be achieved only when women are treated as human beings first and foremost</a:t>
            </a:r>
          </a:p>
        </p:txBody>
      </p:sp>
    </p:spTree>
    <p:extLst>
      <p:ext uri="{BB962C8B-B14F-4D97-AF65-F5344CB8AC3E}">
        <p14:creationId xmlns:p14="http://schemas.microsoft.com/office/powerpoint/2010/main" val="14816587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1219200" y="274638"/>
            <a:ext cx="10363200" cy="944562"/>
          </a:xfrm>
        </p:spPr>
        <p:txBody>
          <a:bodyPr/>
          <a:lstStyle/>
          <a:p>
            <a:r>
              <a:rPr lang="en-US" altLang="en-US" smtClean="0"/>
              <a:t>Women’s empowerment principals</a:t>
            </a:r>
          </a:p>
        </p:txBody>
      </p:sp>
      <p:sp>
        <p:nvSpPr>
          <p:cNvPr id="3" name="Content Placeholder 2">
            <a:extLst>
              <a:ext uri="{FF2B5EF4-FFF2-40B4-BE49-F238E27FC236}">
                <a16:creationId xmlns="" xmlns:a16="http://schemas.microsoft.com/office/drawing/2014/main" id="{3244AB95-06A5-424E-92AD-4F4CD52AACF3}"/>
              </a:ext>
            </a:extLst>
          </p:cNvPr>
          <p:cNvSpPr>
            <a:spLocks noGrp="1"/>
          </p:cNvSpPr>
          <p:nvPr>
            <p:ph sz="quarter" idx="1"/>
          </p:nvPr>
        </p:nvSpPr>
        <p:spPr>
          <a:xfrm>
            <a:off x="304800" y="1219200"/>
            <a:ext cx="11887200" cy="5638800"/>
          </a:xfrm>
        </p:spPr>
        <p:txBody>
          <a:bodyPr/>
          <a:lstStyle/>
          <a:p>
            <a:pPr marL="514350" indent="-514350">
              <a:buFont typeface="+mj-lt"/>
              <a:buAutoNum type="arabicPeriod"/>
              <a:defRPr/>
            </a:pPr>
            <a:r>
              <a:rPr lang="en-US" dirty="0"/>
              <a:t>Establish high-level corporate leadership for gender equality. </a:t>
            </a:r>
          </a:p>
          <a:p>
            <a:pPr marL="514350" indent="-514350">
              <a:buFont typeface="+mj-lt"/>
              <a:buAutoNum type="arabicPeriod"/>
              <a:defRPr/>
            </a:pPr>
            <a:r>
              <a:rPr lang="en-US" dirty="0"/>
              <a:t>Treat all women and men fairly at work – respect and support human rights and nondiscrimination. </a:t>
            </a:r>
          </a:p>
          <a:p>
            <a:pPr marL="514350" indent="-514350">
              <a:buFont typeface="+mj-lt"/>
              <a:buAutoNum type="arabicPeriod"/>
              <a:defRPr/>
            </a:pPr>
            <a:r>
              <a:rPr lang="en-US" dirty="0"/>
              <a:t>Ensure the health, safety and well-being of all women and men workers. </a:t>
            </a:r>
          </a:p>
          <a:p>
            <a:pPr marL="514350" indent="-514350">
              <a:buFont typeface="+mj-lt"/>
              <a:buAutoNum type="arabicPeriod"/>
              <a:defRPr/>
            </a:pPr>
            <a:r>
              <a:rPr lang="en-US" dirty="0"/>
              <a:t>Promote education, training and professional development for women. </a:t>
            </a:r>
          </a:p>
          <a:p>
            <a:pPr marL="514350" indent="-514350">
              <a:buFont typeface="+mj-lt"/>
              <a:buAutoNum type="arabicPeriod"/>
              <a:defRPr/>
            </a:pPr>
            <a:r>
              <a:rPr lang="en-US" sz="2800" dirty="0"/>
              <a:t>Implement enterprise development, supply chain and marketing practices that empower women. </a:t>
            </a:r>
          </a:p>
          <a:p>
            <a:pPr marL="514350" indent="-514350">
              <a:buFont typeface="+mj-lt"/>
              <a:buAutoNum type="arabicPeriod"/>
              <a:defRPr/>
            </a:pPr>
            <a:r>
              <a:rPr lang="en-US" sz="2800" dirty="0"/>
              <a:t>Promote equality through community initiatives and advocacy. </a:t>
            </a:r>
          </a:p>
          <a:p>
            <a:pPr marL="514350" indent="-514350">
              <a:buFont typeface="+mj-lt"/>
              <a:buAutoNum type="arabicPeriod"/>
              <a:defRPr/>
            </a:pPr>
            <a:r>
              <a:rPr lang="en-US" sz="2800" dirty="0"/>
              <a:t>Measure and publicly report on progress to achieve gender equality. </a:t>
            </a:r>
          </a:p>
          <a:p>
            <a:pPr>
              <a:defRPr/>
            </a:pPr>
            <a:endParaRPr lang="en-US" dirty="0"/>
          </a:p>
        </p:txBody>
      </p:sp>
    </p:spTree>
    <p:extLst>
      <p:ext uri="{BB962C8B-B14F-4D97-AF65-F5344CB8AC3E}">
        <p14:creationId xmlns:p14="http://schemas.microsoft.com/office/powerpoint/2010/main" val="21963980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ubtitle 1"/>
          <p:cNvSpPr>
            <a:spLocks noGrp="1"/>
          </p:cNvSpPr>
          <p:nvPr>
            <p:ph type="subTitle" idx="1"/>
          </p:nvPr>
        </p:nvSpPr>
        <p:spPr/>
        <p:txBody>
          <a:bodyPr/>
          <a:lstStyle/>
          <a:p>
            <a:pPr eaLnBrk="1" hangingPunct="1">
              <a:lnSpc>
                <a:spcPct val="80000"/>
              </a:lnSpc>
            </a:pPr>
            <a:r>
              <a:rPr lang="en-GB" altLang="en-US" sz="2800" b="1" smtClean="0"/>
              <a:t>LOISE</a:t>
            </a:r>
          </a:p>
          <a:p>
            <a:pPr eaLnBrk="1" hangingPunct="1">
              <a:lnSpc>
                <a:spcPct val="80000"/>
              </a:lnSpc>
            </a:pPr>
            <a:r>
              <a:rPr lang="en-GB" altLang="en-US" sz="2800" b="1" smtClean="0"/>
              <a:t>LECTURER</a:t>
            </a:r>
          </a:p>
          <a:p>
            <a:pPr eaLnBrk="1" hangingPunct="1">
              <a:lnSpc>
                <a:spcPct val="80000"/>
              </a:lnSpc>
            </a:pPr>
            <a:r>
              <a:rPr lang="en-GB" altLang="en-US" sz="2800" b="1" smtClean="0"/>
              <a:t>KMTC-MAKINDU CAMPUS</a:t>
            </a:r>
          </a:p>
          <a:p>
            <a:endParaRPr lang="en-US" altLang="en-US" smtClean="0"/>
          </a:p>
        </p:txBody>
      </p:sp>
      <p:sp>
        <p:nvSpPr>
          <p:cNvPr id="107523" name="Title 2"/>
          <p:cNvSpPr>
            <a:spLocks noGrp="1"/>
          </p:cNvSpPr>
          <p:nvPr>
            <p:ph type="ctrTitle"/>
          </p:nvPr>
        </p:nvSpPr>
        <p:spPr>
          <a:xfrm>
            <a:off x="609600" y="1506539"/>
            <a:ext cx="10972800" cy="1470025"/>
          </a:xfrm>
        </p:spPr>
        <p:txBody>
          <a:bodyPr/>
          <a:lstStyle/>
          <a:p>
            <a:r>
              <a:rPr altLang="en-US" smtClean="0"/>
              <a:t>Culture in relation to Gender issues</a:t>
            </a:r>
          </a:p>
        </p:txBody>
      </p:sp>
    </p:spTree>
    <p:extLst>
      <p:ext uri="{BB962C8B-B14F-4D97-AF65-F5344CB8AC3E}">
        <p14:creationId xmlns:p14="http://schemas.microsoft.com/office/powerpoint/2010/main" val="6375090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219200" y="274638"/>
            <a:ext cx="10363200" cy="563562"/>
          </a:xfrm>
        </p:spPr>
        <p:txBody>
          <a:bodyPr/>
          <a:lstStyle/>
          <a:p>
            <a:r>
              <a:rPr lang="en-GB" altLang="en-US" smtClean="0"/>
              <a:t>Culture in relation to gender issues </a:t>
            </a:r>
            <a:endParaRPr lang="en-US" altLang="en-US" smtClean="0"/>
          </a:p>
        </p:txBody>
      </p:sp>
      <p:sp>
        <p:nvSpPr>
          <p:cNvPr id="108547" name="Content Placeholder 2"/>
          <p:cNvSpPr>
            <a:spLocks noGrp="1"/>
          </p:cNvSpPr>
          <p:nvPr>
            <p:ph sz="quarter" idx="1"/>
          </p:nvPr>
        </p:nvSpPr>
        <p:spPr>
          <a:xfrm>
            <a:off x="203200" y="685800"/>
            <a:ext cx="11988800" cy="6172200"/>
          </a:xfrm>
        </p:spPr>
        <p:txBody>
          <a:bodyPr/>
          <a:lstStyle/>
          <a:p>
            <a:r>
              <a:rPr lang="en-US" altLang="en-US" smtClean="0"/>
              <a:t>Culture is the whole complex of knowledge, attitude, norms, beliefs, values, habits, customs, traditions and any other capabilities and skills acquired by man as a member of society.</a:t>
            </a:r>
          </a:p>
          <a:p>
            <a:r>
              <a:rPr lang="en-US" altLang="en-US" smtClean="0"/>
              <a:t>Culture refers to people’s way of life, systems of beliefs, values, rituals, interaction patterns and  socialization which  determine  attributes,  roles,  responsibilities,  and  expectations  in  a society</a:t>
            </a:r>
          </a:p>
          <a:p>
            <a:r>
              <a:rPr lang="en-US" altLang="en-US" smtClean="0"/>
              <a:t>It is the sum total way of life of a society.</a:t>
            </a:r>
          </a:p>
          <a:p>
            <a:r>
              <a:rPr lang="en-US" altLang="en-US" smtClean="0"/>
              <a:t>Culture determines what the society wants and expects from women, men, girls and boys. </a:t>
            </a:r>
          </a:p>
          <a:p>
            <a:r>
              <a:rPr lang="en-US" altLang="en-US" smtClean="0"/>
              <a:t>It  defines  the  status  and  power  relations  between women, men,  girls  and  boys.</a:t>
            </a:r>
          </a:p>
          <a:p>
            <a:r>
              <a:rPr lang="en-US" altLang="en-US" smtClean="0"/>
              <a:t>Gender concerns are as a  result  of  cultural  context and  socialization  in  society.eg. Preference for a boy to a girl child, Initiation ceremonies, Marital practices, Gender based violence etc</a:t>
            </a:r>
          </a:p>
          <a:p>
            <a:endParaRPr lang="en-US" altLang="en-US" smtClean="0"/>
          </a:p>
        </p:txBody>
      </p:sp>
    </p:spTree>
    <p:extLst>
      <p:ext uri="{BB962C8B-B14F-4D97-AF65-F5344CB8AC3E}">
        <p14:creationId xmlns:p14="http://schemas.microsoft.com/office/powerpoint/2010/main" val="25750361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508000" y="274638"/>
            <a:ext cx="11379200" cy="563562"/>
          </a:xfrm>
        </p:spPr>
        <p:txBody>
          <a:bodyPr/>
          <a:lstStyle/>
          <a:p>
            <a:r>
              <a:rPr lang="en-GB" altLang="en-US" sz="3600" smtClean="0"/>
              <a:t>Culture in relation to gender issues cont.... </a:t>
            </a:r>
            <a:endParaRPr lang="en-US" altLang="en-US" sz="3600" smtClean="0"/>
          </a:p>
        </p:txBody>
      </p:sp>
      <p:sp>
        <p:nvSpPr>
          <p:cNvPr id="109571" name="Content Placeholder 2"/>
          <p:cNvSpPr>
            <a:spLocks noGrp="1"/>
          </p:cNvSpPr>
          <p:nvPr>
            <p:ph sz="quarter" idx="1"/>
          </p:nvPr>
        </p:nvSpPr>
        <p:spPr>
          <a:xfrm>
            <a:off x="0" y="914400"/>
            <a:ext cx="12192000" cy="5943600"/>
          </a:xfrm>
        </p:spPr>
        <p:txBody>
          <a:bodyPr/>
          <a:lstStyle/>
          <a:p>
            <a:r>
              <a:rPr lang="en-US" altLang="en-US" sz="2800" b="1" smtClean="0"/>
              <a:t>Cultural traits(practices)-</a:t>
            </a:r>
            <a:r>
              <a:rPr lang="en-US" altLang="en-US" sz="2800" smtClean="0"/>
              <a:t>These are the smallest elements by which a culture can be described.  They are peculiar features of character or mind.</a:t>
            </a:r>
          </a:p>
          <a:p>
            <a:r>
              <a:rPr lang="en-US" altLang="en-US" sz="2800" b="1" smtClean="0"/>
              <a:t>Cultural diversities </a:t>
            </a:r>
            <a:r>
              <a:rPr lang="en-US" altLang="en-US" sz="2800" smtClean="0"/>
              <a:t>are different patterns the cultural universals take, depending on the society.</a:t>
            </a:r>
          </a:p>
          <a:p>
            <a:r>
              <a:rPr lang="en-US" altLang="en-US" sz="2800" smtClean="0"/>
              <a:t>Cultural traits (practices) are classified into two:-</a:t>
            </a:r>
          </a:p>
          <a:p>
            <a:pPr marL="1314450" lvl="2" indent="-514350">
              <a:buFont typeface="Tahoma" pitchFamily="34" charset="0"/>
              <a:buAutoNum type="arabicPeriod"/>
            </a:pPr>
            <a:r>
              <a:rPr lang="en-US" altLang="en-US" sz="2800" b="1" smtClean="0"/>
              <a:t>Material cultural traits </a:t>
            </a:r>
            <a:endParaRPr lang="en-US" altLang="en-US" sz="2800" smtClean="0"/>
          </a:p>
          <a:p>
            <a:pPr marL="1314450" lvl="2" indent="-514350">
              <a:buFont typeface="Tahoma" pitchFamily="34" charset="0"/>
              <a:buAutoNum type="arabicPeriod"/>
            </a:pPr>
            <a:r>
              <a:rPr lang="en-US" altLang="en-US" sz="2800" b="1" smtClean="0"/>
              <a:t>Non-material cultural traits </a:t>
            </a:r>
            <a:endParaRPr lang="en-US" altLang="en-US" sz="2800" smtClean="0"/>
          </a:p>
          <a:p>
            <a:r>
              <a:rPr lang="en-US" altLang="en-US" sz="2800" smtClean="0"/>
              <a:t>There are cultural traits that are shared by individuals regardless of their origin. These are called </a:t>
            </a:r>
            <a:r>
              <a:rPr lang="en-US" altLang="en-US" sz="2800" b="1" smtClean="0"/>
              <a:t>cultural universals.</a:t>
            </a:r>
          </a:p>
          <a:p>
            <a:r>
              <a:rPr lang="en-US" altLang="en-US" sz="2800" smtClean="0"/>
              <a:t>Examples of cultural universals includes:-Cooking, Courtship/marriage, Learning, Housing, Dancing.</a:t>
            </a:r>
          </a:p>
          <a:p>
            <a:endParaRPr lang="en-US" altLang="en-US" sz="2800" smtClean="0"/>
          </a:p>
          <a:p>
            <a:endParaRPr lang="en-US" altLang="en-US" smtClean="0"/>
          </a:p>
        </p:txBody>
      </p:sp>
    </p:spTree>
    <p:extLst>
      <p:ext uri="{BB962C8B-B14F-4D97-AF65-F5344CB8AC3E}">
        <p14:creationId xmlns:p14="http://schemas.microsoft.com/office/powerpoint/2010/main" val="57307994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smtClean="0"/>
              <a:t>Characteristics of culture</a:t>
            </a:r>
          </a:p>
        </p:txBody>
      </p:sp>
      <p:sp>
        <p:nvSpPr>
          <p:cNvPr id="110595" name="Content Placeholder 2"/>
          <p:cNvSpPr>
            <a:spLocks noGrp="1"/>
          </p:cNvSpPr>
          <p:nvPr>
            <p:ph idx="1"/>
          </p:nvPr>
        </p:nvSpPr>
        <p:spPr>
          <a:xfrm>
            <a:off x="1689100" y="1752600"/>
            <a:ext cx="10363200" cy="5105400"/>
          </a:xfrm>
        </p:spPr>
        <p:txBody>
          <a:bodyPr/>
          <a:lstStyle/>
          <a:p>
            <a:pPr marL="457200" indent="-457200">
              <a:buFont typeface="Tahoma" pitchFamily="34" charset="0"/>
              <a:buAutoNum type="arabicPeriod"/>
            </a:pPr>
            <a:r>
              <a:rPr lang="en-US" altLang="en-US" sz="2400" b="1" smtClean="0"/>
              <a:t>Culture is symbolic</a:t>
            </a:r>
            <a:r>
              <a:rPr lang="en-US" altLang="en-US" sz="2400" smtClean="0"/>
              <a:t>. It is an abstract way of referring to, and understanding ideas, objects, feelings or behavior</a:t>
            </a:r>
          </a:p>
          <a:p>
            <a:pPr marL="457200" indent="-457200">
              <a:buFont typeface="Tahoma" pitchFamily="34" charset="0"/>
              <a:buAutoNum type="arabicPeriod"/>
            </a:pPr>
            <a:r>
              <a:rPr lang="en-US" altLang="en-US" sz="2400" b="1" smtClean="0"/>
              <a:t>Culture is shared</a:t>
            </a:r>
            <a:r>
              <a:rPr lang="en-US" altLang="en-US" sz="2400" smtClean="0"/>
              <a:t>. People in the same society share common behavior patterns and ways of thinking through culture. For example people living in a society share the same language, dress in similar styles, eat much of the same food and celebrate many of the same holidays.</a:t>
            </a:r>
          </a:p>
          <a:p>
            <a:pPr marL="457200" indent="-457200">
              <a:buFont typeface="Tahoma" pitchFamily="34" charset="0"/>
              <a:buAutoNum type="arabicPeriod"/>
            </a:pPr>
            <a:r>
              <a:rPr lang="en-US" altLang="en-US" sz="2400" b="1" smtClean="0"/>
              <a:t>Culture is learned</a:t>
            </a:r>
            <a:r>
              <a:rPr lang="en-US" altLang="en-US" sz="2400" smtClean="0"/>
              <a:t>. A person must learn culture from other people in a society. For instance, people must learn to speak and understand a language and to abide by the rules of a society.</a:t>
            </a:r>
          </a:p>
        </p:txBody>
      </p:sp>
    </p:spTree>
    <p:extLst>
      <p:ext uri="{BB962C8B-B14F-4D97-AF65-F5344CB8AC3E}">
        <p14:creationId xmlns:p14="http://schemas.microsoft.com/office/powerpoint/2010/main" val="3568801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OWERPOINT PRESENTATION TEMPLATE 1" id="{9441E776-B668-4A4A-B6B9-99A375C1CB2B}" vid="{0BE2D323-E25A-4935-8427-0C6ED85E03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HEADQUARTERS POWERPOINT PRESENTATION TEMPLATE 1</Template>
  <TotalTime>0</TotalTime>
  <Words>15945</Words>
  <Application>Microsoft Office PowerPoint</Application>
  <PresentationFormat>Custom</PresentationFormat>
  <Paragraphs>1467</Paragraphs>
  <Slides>237</Slides>
  <Notes>56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237</vt:i4>
      </vt:variant>
    </vt:vector>
  </HeadingPairs>
  <TitlesOfParts>
    <vt:vector size="239" baseType="lpstr">
      <vt:lpstr>Office Theme</vt:lpstr>
      <vt:lpstr>Photo Editor Photo</vt:lpstr>
      <vt:lpstr>Gender  .</vt:lpstr>
      <vt:lpstr>Objectives</vt:lpstr>
      <vt:lpstr>Introduction </vt:lpstr>
      <vt:lpstr>GENDER</vt:lpstr>
      <vt:lpstr>Social construction of gender </vt:lpstr>
      <vt:lpstr>SEX</vt:lpstr>
      <vt:lpstr>DIFFERENCES BETWEEN GENDER AND SEX</vt:lpstr>
      <vt:lpstr>GENDER EQUALITY</vt:lpstr>
      <vt:lpstr>GENDER EQUALITY cont…</vt:lpstr>
      <vt:lpstr>GENDER INEQUALITY</vt:lpstr>
      <vt:lpstr>GENDER INEQUALITY cont..</vt:lpstr>
      <vt:lpstr>GENDER EQUITY</vt:lpstr>
      <vt:lpstr>GENDER EQUITY cont..</vt:lpstr>
      <vt:lpstr>Differences between equality and equity.</vt:lpstr>
      <vt:lpstr>Benefits of gender equity.</vt:lpstr>
      <vt:lpstr>GENDER NEEDS</vt:lpstr>
      <vt:lpstr>GENDER SENSITIVITY</vt:lpstr>
      <vt:lpstr>GENDER RESPONSIVENESS</vt:lpstr>
      <vt:lpstr>STEREOTYPE</vt:lpstr>
      <vt:lpstr>GENDER DISCRIMANATION </vt:lpstr>
      <vt:lpstr>Gender transformation</vt:lpstr>
      <vt:lpstr>GENDER AWARENESS</vt:lpstr>
      <vt:lpstr>Affirmative action </vt:lpstr>
      <vt:lpstr>Empowerment </vt:lpstr>
      <vt:lpstr>Gender audit</vt:lpstr>
      <vt:lpstr>Gender blind </vt:lpstr>
      <vt:lpstr>Gender gap</vt:lpstr>
      <vt:lpstr>Gender advocacy</vt:lpstr>
      <vt:lpstr>Gender advocacy cont..</vt:lpstr>
      <vt:lpstr>Gender advocacy cont..</vt:lpstr>
      <vt:lpstr>Gender advocacy cont..</vt:lpstr>
      <vt:lpstr>Gender advocacy cont..</vt:lpstr>
      <vt:lpstr>Gender advocacy cont..</vt:lpstr>
      <vt:lpstr>Gender neutral </vt:lpstr>
      <vt:lpstr>Gender division of labour</vt:lpstr>
      <vt:lpstr>Gender impact assessment </vt:lpstr>
      <vt:lpstr>Sex-disaggregated statistics </vt:lpstr>
      <vt:lpstr>Women’s triple role </vt:lpstr>
      <vt:lpstr>GENDER ROLES</vt:lpstr>
      <vt:lpstr>Gender roles cont….</vt:lpstr>
      <vt:lpstr>GENDER ANALYSIS</vt:lpstr>
      <vt:lpstr>GENDER ANALYSIS cont..</vt:lpstr>
      <vt:lpstr>Gender analysis cont..</vt:lpstr>
      <vt:lpstr>When Do You Conduct a  Gender Analysis?</vt:lpstr>
      <vt:lpstr>How Do You Conduct a  Gender Analysis?</vt:lpstr>
      <vt:lpstr>What Information Do You Need for a Gender Analysis?</vt:lpstr>
      <vt:lpstr>Key Questions in Conducting a  Gender Analysis</vt:lpstr>
      <vt:lpstr>Importance of gender analysis</vt:lpstr>
      <vt:lpstr>Who should do gender analysis?</vt:lpstr>
      <vt:lpstr>Steps in gender analysis</vt:lpstr>
      <vt:lpstr>STEP 1 - Identifying, defining and refining the issue.</vt:lpstr>
      <vt:lpstr>STEP 2 - Defining desired goals and anticipated outcomes</vt:lpstr>
      <vt:lpstr>STEP 3 - Defining the information and consultation inputs</vt:lpstr>
      <vt:lpstr>STEP 4 - Conducting research </vt:lpstr>
      <vt:lpstr>STEP 5 - Developing and analyzing options </vt:lpstr>
      <vt:lpstr>Step 6 - Making recommendations </vt:lpstr>
      <vt:lpstr>STEP 7 - Communicating policy </vt:lpstr>
      <vt:lpstr>STEP 8 - Assessing the quality of analysis </vt:lpstr>
      <vt:lpstr>Gender analysis cont…</vt:lpstr>
      <vt:lpstr>Gender analysis cont…</vt:lpstr>
      <vt:lpstr>Cont..</vt:lpstr>
      <vt:lpstr>Gender analysis frameworks and tools</vt:lpstr>
      <vt:lpstr>Gender analysis Tools</vt:lpstr>
      <vt:lpstr>Daily activity schedule(24 hr daily calendar)</vt:lpstr>
      <vt:lpstr>Daily activity schedule</vt:lpstr>
      <vt:lpstr>Activity profile</vt:lpstr>
      <vt:lpstr>Activity profile </vt:lpstr>
      <vt:lpstr>Access and control profile</vt:lpstr>
      <vt:lpstr>Access and control profile Tool</vt:lpstr>
      <vt:lpstr>Access and control profile tool</vt:lpstr>
      <vt:lpstr>Influencing factors tool</vt:lpstr>
      <vt:lpstr>Influencing factors tool cont</vt:lpstr>
      <vt:lpstr>Gender analysis Matrix</vt:lpstr>
      <vt:lpstr>Sample Gender Analysis Matrix</vt:lpstr>
      <vt:lpstr>Example 2</vt:lpstr>
      <vt:lpstr>WOMEN EMPOWERMENT</vt:lpstr>
      <vt:lpstr>definition</vt:lpstr>
      <vt:lpstr>Cont..</vt:lpstr>
      <vt:lpstr>Why women need empowerment</vt:lpstr>
      <vt:lpstr>Crimes against women</vt:lpstr>
      <vt:lpstr>Levels of empowerment</vt:lpstr>
      <vt:lpstr>Levels of empowerment cont..</vt:lpstr>
      <vt:lpstr>The Women’s Empowerment Framework (WEP)</vt:lpstr>
      <vt:lpstr>Cont..</vt:lpstr>
      <vt:lpstr>Level of recognition tool</vt:lpstr>
      <vt:lpstr>Facilitating factors for women empowerment</vt:lpstr>
      <vt:lpstr>Constraining factors for women empowerment</vt:lpstr>
      <vt:lpstr>Advantages of women empowerment</vt:lpstr>
      <vt:lpstr>Advantages of women empowerment</vt:lpstr>
      <vt:lpstr>Rights of women</vt:lpstr>
      <vt:lpstr>Empowerment of women</vt:lpstr>
      <vt:lpstr>Social empowerment of women</vt:lpstr>
      <vt:lpstr>Political empowerment</vt:lpstr>
      <vt:lpstr>Cultural empowerment of women</vt:lpstr>
      <vt:lpstr>Women’s empowerment principals</vt:lpstr>
      <vt:lpstr>Culture in relation to Gender issues</vt:lpstr>
      <vt:lpstr>Culture in relation to gender issues </vt:lpstr>
      <vt:lpstr>Culture in relation to gender issues cont.... </vt:lpstr>
      <vt:lpstr>Characteristics of culture</vt:lpstr>
      <vt:lpstr>Characteristics of culture cont..</vt:lpstr>
      <vt:lpstr>Culture in relation to gender issues </vt:lpstr>
      <vt:lpstr>Culture in relation to gender issues </vt:lpstr>
      <vt:lpstr>GENDER ISSUES AFFECTING HEALTH</vt:lpstr>
      <vt:lpstr>content</vt:lpstr>
      <vt:lpstr> Poverty </vt:lpstr>
      <vt:lpstr>Poverty cont..</vt:lpstr>
      <vt:lpstr>Poverty cont..</vt:lpstr>
      <vt:lpstr>. Marriage practices</vt:lpstr>
      <vt:lpstr>Low Social, legal and economic status </vt:lpstr>
      <vt:lpstr>Sexual dimensions organized on gender lines.</vt:lpstr>
      <vt:lpstr>. Sexual dimensions organized on gender lines.</vt:lpstr>
      <vt:lpstr>. Sexual dimensions organized on gender lines.</vt:lpstr>
      <vt:lpstr> Sexual dimensions organized on gender lines.</vt:lpstr>
      <vt:lpstr>Sexual dimensions cont..</vt:lpstr>
      <vt:lpstr>Physical dimension</vt:lpstr>
      <vt:lpstr>Psychological dimension</vt:lpstr>
      <vt:lpstr>Orientation dimension</vt:lpstr>
      <vt:lpstr>Behavioral dimension</vt:lpstr>
      <vt:lpstr>Relationship dimension</vt:lpstr>
      <vt:lpstr>Issues that may arise in sexual dimensions</vt:lpstr>
      <vt:lpstr>Issues that may arise in sexual dimensions</vt:lpstr>
      <vt:lpstr>GENDER MAINSTREAMIMG</vt:lpstr>
      <vt:lpstr>GENDER MAINSTREAMING</vt:lpstr>
      <vt:lpstr>Cont..</vt:lpstr>
      <vt:lpstr>Purpose of gender mainstreaming</vt:lpstr>
      <vt:lpstr>Levels of gender mainstreaming</vt:lpstr>
      <vt:lpstr>Conditions for effective gender mainstreaming</vt:lpstr>
      <vt:lpstr>Ways of achieving gender mainstreaming</vt:lpstr>
      <vt:lpstr>Process of gender mainstreaming</vt:lpstr>
      <vt:lpstr>Defining gender issues</vt:lpstr>
      <vt:lpstr>Formulating objectives/Goals</vt:lpstr>
      <vt:lpstr>Mapping the situation</vt:lpstr>
      <vt:lpstr>Refining the issue</vt:lpstr>
      <vt:lpstr>Formulating policy issues</vt:lpstr>
      <vt:lpstr>Implementation of gender matters as per the policy</vt:lpstr>
      <vt:lpstr>Communication</vt:lpstr>
      <vt:lpstr>Monitoring and evaluation</vt:lpstr>
      <vt:lpstr>M&amp;E cont…</vt:lpstr>
      <vt:lpstr>M&amp;E Cont..</vt:lpstr>
      <vt:lpstr>RITES OF PASSAGE</vt:lpstr>
      <vt:lpstr>RITES OF PASSAGE</vt:lpstr>
      <vt:lpstr>Cont..</vt:lpstr>
      <vt:lpstr>Cont….</vt:lpstr>
      <vt:lpstr>PowerPoint Presentation</vt:lpstr>
      <vt:lpstr>PowerPoint Presentation</vt:lpstr>
      <vt:lpstr>PowerPoint Presentation</vt:lpstr>
      <vt:lpstr>PowerPoint Presentation</vt:lpstr>
      <vt:lpstr>Cont…</vt:lpstr>
      <vt:lpstr>PowerPoint Presentation</vt:lpstr>
      <vt:lpstr>What needs to be done for successful passage from one stage to another </vt:lpstr>
      <vt:lpstr>PowerPoint Presentation</vt:lpstr>
      <vt:lpstr>GENDER BASED VIOLENCE</vt:lpstr>
      <vt:lpstr> GENDER BASED VIOLENCE</vt:lpstr>
      <vt:lpstr> Types of Gender Violence</vt:lpstr>
      <vt:lpstr>Effects &amp; consequences of Violence to individuals, family or community</vt:lpstr>
      <vt:lpstr>Common examples of gender-based violence in Kenya.</vt:lpstr>
      <vt:lpstr>FEMALE GENITAL MUTILATION</vt:lpstr>
      <vt:lpstr>FEMALE GENITAL MUTILATION</vt:lpstr>
      <vt:lpstr>Prevalence Rate of FGM/C</vt:lpstr>
      <vt:lpstr>Terminology</vt:lpstr>
      <vt:lpstr>Cont..</vt:lpstr>
      <vt:lpstr>Cont..</vt:lpstr>
      <vt:lpstr>Reasons for practicing FGM</vt:lpstr>
      <vt:lpstr>Cultural beliefs</vt:lpstr>
      <vt:lpstr>Classification of FGM</vt:lpstr>
      <vt:lpstr>Cont..</vt:lpstr>
      <vt:lpstr>FGM/C Type III</vt:lpstr>
      <vt:lpstr>PowerPoint Presentation</vt:lpstr>
      <vt:lpstr>Type III</vt:lpstr>
      <vt:lpstr>Type IV</vt:lpstr>
      <vt:lpstr>Type IV pulled labia</vt:lpstr>
      <vt:lpstr>Immediate physical complications</vt:lpstr>
      <vt:lpstr>Short terms implications</vt:lpstr>
      <vt:lpstr>Health complications</vt:lpstr>
      <vt:lpstr>Health Complications</vt:lpstr>
      <vt:lpstr>Long term health complications</vt:lpstr>
      <vt:lpstr>Long term health complications cont…</vt:lpstr>
      <vt:lpstr>Obstetrics complications</vt:lpstr>
      <vt:lpstr>Obstetrics complications cont..</vt:lpstr>
      <vt:lpstr>Obstetrics complications</vt:lpstr>
      <vt:lpstr>Gynaecological complications</vt:lpstr>
      <vt:lpstr>Gynaecological complications cont..</vt:lpstr>
      <vt:lpstr>Gynaecological complications</vt:lpstr>
      <vt:lpstr>Gynaecological complications</vt:lpstr>
      <vt:lpstr>Management of pregnancy </vt:lpstr>
      <vt:lpstr>Management of pregnancy</vt:lpstr>
      <vt:lpstr>Management of pregnancy</vt:lpstr>
      <vt:lpstr>Management of pregnancy for women with type I, II and IV FGM/C</vt:lpstr>
      <vt:lpstr>Management of pregnancy for women with type I, II and IV FGM/C</vt:lpstr>
      <vt:lpstr>De-infibulation </vt:lpstr>
      <vt:lpstr>De-infibulation Issues</vt:lpstr>
      <vt:lpstr>Benefits of De-infibulation.</vt:lpstr>
      <vt:lpstr>De-infibulation Procedure</vt:lpstr>
      <vt:lpstr>De-infibulation Procedure - Cont…</vt:lpstr>
      <vt:lpstr>De-infibulation Procedure – Cont…</vt:lpstr>
      <vt:lpstr>De-infibulation Procedure - Cont…</vt:lpstr>
      <vt:lpstr>De-infibulation Procedure  - Cont….</vt:lpstr>
      <vt:lpstr>De-infibulation Procedure - Cont…</vt:lpstr>
      <vt:lpstr>Re-infibulation </vt:lpstr>
      <vt:lpstr>The National Plan of Action for the Elimination of FGM/C</vt:lpstr>
      <vt:lpstr>Anti-FGM/C Campaign in Kenya</vt:lpstr>
      <vt:lpstr>The National Plan of Action for the Elimination of FGM/C</vt:lpstr>
      <vt:lpstr>The National Plan of Action for the Elimination of FGM/C</vt:lpstr>
      <vt:lpstr>National Plan of Action for the Elimination of FGM/C in Kenya, 1999-2019</vt:lpstr>
      <vt:lpstr>Medicalization of FGM/C in Kenya</vt:lpstr>
      <vt:lpstr>Prevention of FGM/C by Nurses, Midwives, and other Health Care Professionals.</vt:lpstr>
      <vt:lpstr>WHO Statement on the Medicalization of FGM/C (1992,1997).</vt:lpstr>
      <vt:lpstr>Legal Issues and FGM/C Prevention </vt:lpstr>
      <vt:lpstr>The Children’s Act 2001</vt:lpstr>
      <vt:lpstr>UK Female Circumcision Act (1985)</vt:lpstr>
      <vt:lpstr>Human Rights and FGM/C</vt:lpstr>
      <vt:lpstr>Human Rights and FGM/C  - Cont…</vt:lpstr>
      <vt:lpstr>Human Rights and FGM/C  - Cont…</vt:lpstr>
      <vt:lpstr> The Right to Sexual and Corporal Integrity </vt:lpstr>
      <vt:lpstr>The Right to Reproduction</vt:lpstr>
      <vt:lpstr>International Agreements Relevant to the Elimination of FGM/C</vt:lpstr>
      <vt:lpstr>International Agreements Relevant to the Elimination of FGM/C</vt:lpstr>
      <vt:lpstr>1993 The Vienna Declaration</vt:lpstr>
      <vt:lpstr>1994, The Programme of Action of the International Conference on Population and Development</vt:lpstr>
      <vt:lpstr>1995 The Platform for Action of the Fourth World Conference on Women</vt:lpstr>
      <vt:lpstr>Rape /sexual assault/sexual violence</vt:lpstr>
      <vt:lpstr>Forms of sexual violence</vt:lpstr>
      <vt:lpstr>Forms of sexual violence cont..</vt:lpstr>
      <vt:lpstr>II.) Rape/Sexual Violence. </vt:lpstr>
      <vt:lpstr>At the clinic </vt:lpstr>
      <vt:lpstr>                                                    </vt:lpstr>
      <vt:lpstr>Summary Of Emergency Management  cont..</vt:lpstr>
      <vt:lpstr>On-going Management</vt:lpstr>
      <vt:lpstr>On-going Management cont..</vt:lpstr>
      <vt:lpstr>On-going Management cont..</vt:lpstr>
      <vt:lpstr>On-going Management cont..</vt:lpstr>
      <vt:lpstr>On-going Management cont..</vt:lpstr>
      <vt:lpstr>On-going Management cont..</vt:lpstr>
      <vt:lpstr>Forensic management </vt:lpstr>
      <vt:lpstr>    </vt:lpstr>
      <vt:lpstr>PowerPoint Presentation</vt:lpstr>
      <vt:lpstr>The End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LOISE</cp:lastModifiedBy>
  <cp:revision>3</cp:revision>
  <dcterms:created xsi:type="dcterms:W3CDTF">2020-07-27T13:48:41Z</dcterms:created>
  <dcterms:modified xsi:type="dcterms:W3CDTF">2020-08-03T09:32:57Z</dcterms:modified>
</cp:coreProperties>
</file>