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8" r:id="rId3"/>
    <p:sldId id="259" r:id="rId4"/>
    <p:sldId id="260" r:id="rId5"/>
    <p:sldId id="261" r:id="rId6"/>
    <p:sldId id="263" r:id="rId7"/>
    <p:sldId id="264" r:id="rId8"/>
    <p:sldId id="265" r:id="rId9"/>
    <p:sldId id="266" r:id="rId10"/>
    <p:sldId id="267" r:id="rId11"/>
    <p:sldId id="268" r:id="rId12"/>
    <p:sldId id="269"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71"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675DCE-61DB-448E-9D27-5FD3FB954667}" type="datetimeFigureOut">
              <a:rPr lang="en-US" smtClean="0"/>
              <a:pPr/>
              <a:t>5/17/2019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B405CD-A401-4714-983B-6572C610A85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Apathy: </a:t>
            </a:r>
            <a:r>
              <a:rPr lang="en-US" sz="1200" b="0" i="0" kern="1200" dirty="0" smtClean="0">
                <a:solidFill>
                  <a:schemeClr val="tx1"/>
                </a:solidFill>
                <a:latin typeface="+mn-lt"/>
                <a:ea typeface="+mn-ea"/>
                <a:cs typeface="+mn-cs"/>
              </a:rPr>
              <a:t>lack of interest, enthusiasm, or concern.</a:t>
            </a:r>
            <a:endParaRPr lang="en-US" dirty="0"/>
          </a:p>
        </p:txBody>
      </p:sp>
      <p:sp>
        <p:nvSpPr>
          <p:cNvPr id="4" name="Slide Number Placeholder 3"/>
          <p:cNvSpPr>
            <a:spLocks noGrp="1"/>
          </p:cNvSpPr>
          <p:nvPr>
            <p:ph type="sldNum" sz="quarter" idx="10"/>
          </p:nvPr>
        </p:nvSpPr>
        <p:spPr/>
        <p:txBody>
          <a:bodyPr/>
          <a:lstStyle/>
          <a:p>
            <a:fld id="{6DB405CD-A401-4714-983B-6572C610A852}" type="slidenum">
              <a:rPr lang="en-US" smtClean="0"/>
              <a:pPr/>
              <a:t>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DB405CD-A401-4714-983B-6572C610A852}" type="slidenum">
              <a:rPr lang="en-US" smtClean="0"/>
              <a:pPr/>
              <a:t>10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i="0" kern="1200" dirty="0" err="1" smtClean="0">
                <a:solidFill>
                  <a:schemeClr val="tx1"/>
                </a:solidFill>
                <a:latin typeface="+mn-lt"/>
                <a:ea typeface="+mn-ea"/>
                <a:cs typeface="+mn-cs"/>
              </a:rPr>
              <a:t>Hypopituitarism</a:t>
            </a:r>
            <a:r>
              <a:rPr lang="en-US" sz="1200" b="1"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diminished hormone secretion by the pituitary gland, causing dwarfism in children and premature ageing in adults.</a:t>
            </a:r>
            <a:endParaRPr lang="en-US" dirty="0"/>
          </a:p>
        </p:txBody>
      </p:sp>
      <p:sp>
        <p:nvSpPr>
          <p:cNvPr id="4" name="Slide Number Placeholder 3"/>
          <p:cNvSpPr>
            <a:spLocks noGrp="1"/>
          </p:cNvSpPr>
          <p:nvPr>
            <p:ph type="sldNum" sz="quarter" idx="10"/>
          </p:nvPr>
        </p:nvSpPr>
        <p:spPr/>
        <p:txBody>
          <a:bodyPr/>
          <a:lstStyle/>
          <a:p>
            <a:fld id="{6DB405CD-A401-4714-983B-6572C610A852}" type="slidenum">
              <a:rPr lang="en-US" smtClean="0"/>
              <a:pPr/>
              <a:t>12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i="0" kern="1200" dirty="0" smtClean="0">
                <a:solidFill>
                  <a:schemeClr val="tx1"/>
                </a:solidFill>
                <a:latin typeface="+mn-lt"/>
                <a:ea typeface="+mn-ea"/>
                <a:cs typeface="+mn-cs"/>
              </a:rPr>
              <a:t>Peripheral neuropathy</a:t>
            </a:r>
            <a:r>
              <a:rPr lang="en-US" sz="1200" b="0" i="0" kern="1200" dirty="0" smtClean="0">
                <a:solidFill>
                  <a:schemeClr val="tx1"/>
                </a:solidFill>
                <a:latin typeface="+mn-lt"/>
                <a:ea typeface="+mn-ea"/>
                <a:cs typeface="+mn-cs"/>
              </a:rPr>
              <a:t>, a result of damage to your </a:t>
            </a:r>
            <a:r>
              <a:rPr lang="en-US" sz="1200" b="1" i="0" kern="1200" dirty="0" smtClean="0">
                <a:solidFill>
                  <a:schemeClr val="tx1"/>
                </a:solidFill>
                <a:latin typeface="+mn-lt"/>
                <a:ea typeface="+mn-ea"/>
                <a:cs typeface="+mn-cs"/>
              </a:rPr>
              <a:t>peripheral</a:t>
            </a:r>
            <a:r>
              <a:rPr lang="en-US" sz="1200" b="0" i="0" kern="1200" dirty="0" smtClean="0">
                <a:solidFill>
                  <a:schemeClr val="tx1"/>
                </a:solidFill>
                <a:latin typeface="+mn-lt"/>
                <a:ea typeface="+mn-ea"/>
                <a:cs typeface="+mn-cs"/>
              </a:rPr>
              <a:t> nerves, often causes weakness, numbness and pain, usually in your hands and feet.</a:t>
            </a:r>
            <a:endParaRPr lang="en-US" dirty="0"/>
          </a:p>
        </p:txBody>
      </p:sp>
      <p:sp>
        <p:nvSpPr>
          <p:cNvPr id="4" name="Slide Number Placeholder 3"/>
          <p:cNvSpPr>
            <a:spLocks noGrp="1"/>
          </p:cNvSpPr>
          <p:nvPr>
            <p:ph type="sldNum" sz="quarter" idx="10"/>
          </p:nvPr>
        </p:nvSpPr>
        <p:spPr/>
        <p:txBody>
          <a:bodyPr/>
          <a:lstStyle/>
          <a:p>
            <a:fld id="{6DB405CD-A401-4714-983B-6572C610A852}"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GENERAL ASSESSMENT OF PATIENT</a:t>
            </a:r>
            <a:endParaRPr lang="en-US" b="1" dirty="0">
              <a:solidFill>
                <a:srgbClr val="FF0000"/>
              </a:solidFill>
            </a:endParaRPr>
          </a:p>
        </p:txBody>
      </p:sp>
      <p:sp>
        <p:nvSpPr>
          <p:cNvPr id="3" name="Subtitle 2"/>
          <p:cNvSpPr>
            <a:spLocks noGrp="1"/>
          </p:cNvSpPr>
          <p:nvPr>
            <p:ph type="subTitle" idx="1"/>
          </p:nvPr>
        </p:nvSpPr>
        <p:spPr/>
        <p:txBody>
          <a:bodyPr/>
          <a:lstStyle/>
          <a:p>
            <a:endParaRPr lang="en-US" b="1" dirty="0" smtClean="0">
              <a:solidFill>
                <a:srgbClr val="00B0F0"/>
              </a:solidFill>
            </a:endParaRPr>
          </a:p>
          <a:p>
            <a:r>
              <a:rPr lang="en-US" b="1" dirty="0" smtClean="0">
                <a:solidFill>
                  <a:srgbClr val="00B0F0"/>
                </a:solidFill>
              </a:rPr>
              <a:t>SAMUEL NGIGI KIURIRE</a:t>
            </a:r>
            <a:endParaRPr lang="en-US" b="1" dirty="0">
              <a:solidFill>
                <a:srgbClr val="00B0F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dirty="0" smtClean="0"/>
              <a:t>GENERAL APPEARANCE</a:t>
            </a:r>
            <a:endParaRPr lang="en-US" b="1" dirty="0"/>
          </a:p>
        </p:txBody>
      </p:sp>
      <p:sp>
        <p:nvSpPr>
          <p:cNvPr id="3" name="Content Placeholder 2"/>
          <p:cNvSpPr>
            <a:spLocks noGrp="1"/>
          </p:cNvSpPr>
          <p:nvPr>
            <p:ph idx="1"/>
          </p:nvPr>
        </p:nvSpPr>
        <p:spPr>
          <a:xfrm>
            <a:off x="0" y="762000"/>
            <a:ext cx="9144000" cy="6096000"/>
          </a:xfrm>
        </p:spPr>
        <p:txBody>
          <a:bodyPr>
            <a:normAutofit/>
          </a:bodyPr>
          <a:lstStyle/>
          <a:p>
            <a:r>
              <a:rPr lang="en-US" sz="3300" dirty="0" smtClean="0"/>
              <a:t>Is </a:t>
            </a:r>
            <a:r>
              <a:rPr lang="en-US" sz="3300" dirty="0" smtClean="0"/>
              <a:t>the appearance consistent with the patient's chronological age? </a:t>
            </a:r>
          </a:p>
          <a:p>
            <a:r>
              <a:rPr lang="en-US" sz="3300" dirty="0" smtClean="0"/>
              <a:t>Is he or she tall, short, fat, thin,  muscular or weak? </a:t>
            </a:r>
          </a:p>
          <a:p>
            <a:r>
              <a:rPr lang="en-US" sz="3300" dirty="0" smtClean="0"/>
              <a:t>Are there any obvious deformities, and is the body proportionate? </a:t>
            </a:r>
          </a:p>
          <a:p>
            <a:r>
              <a:rPr lang="en-US" sz="3300" dirty="0" smtClean="0"/>
              <a:t>Height should be roughly equal to the fingertip-to-fingertip measurement of the outstretched arms, and twice the leg length from pubis to heel. </a:t>
            </a:r>
          </a:p>
          <a:p>
            <a:r>
              <a:rPr lang="en-US" sz="3300" dirty="0" smtClean="0"/>
              <a:t>Obesity is mostly a problem of developed countries.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GENERAL APPEARANCE CNT’D…</a:t>
            </a:r>
            <a:endParaRPr lang="en-US" dirty="0"/>
          </a:p>
        </p:txBody>
      </p:sp>
      <p:sp>
        <p:nvSpPr>
          <p:cNvPr id="3" name="Content Placeholder 2"/>
          <p:cNvSpPr>
            <a:spLocks noGrp="1"/>
          </p:cNvSpPr>
          <p:nvPr>
            <p:ph idx="1"/>
          </p:nvPr>
        </p:nvSpPr>
        <p:spPr>
          <a:xfrm>
            <a:off x="0" y="1066800"/>
            <a:ext cx="9144000" cy="5791200"/>
          </a:xfrm>
        </p:spPr>
        <p:txBody>
          <a:bodyPr>
            <a:normAutofit/>
          </a:bodyPr>
          <a:lstStyle/>
          <a:p>
            <a:r>
              <a:rPr lang="en-US" dirty="0" smtClean="0"/>
              <a:t>In some parts of the world signs of malnutrition, such as wasting, apathy, </a:t>
            </a:r>
            <a:r>
              <a:rPr lang="en-US" dirty="0" err="1" smtClean="0"/>
              <a:t>anaemia</a:t>
            </a:r>
            <a:r>
              <a:rPr lang="en-US" dirty="0" smtClean="0"/>
              <a:t> and skin changes, may be encountered; they should also be looked for in neglected elderly patients in developed countries. </a:t>
            </a:r>
          </a:p>
          <a:p>
            <a:r>
              <a:rPr lang="en-US" dirty="0" smtClean="0"/>
              <a:t>A history of weight gain or loss can be checked by observation, remembering that fluid retention (</a:t>
            </a:r>
            <a:r>
              <a:rPr lang="en-US" i="1" dirty="0" err="1" smtClean="0"/>
              <a:t>oedema</a:t>
            </a:r>
            <a:r>
              <a:rPr lang="en-US" dirty="0" smtClean="0"/>
              <a:t>) will increase weight. </a:t>
            </a:r>
          </a:p>
          <a:p>
            <a:r>
              <a:rPr lang="en-US" dirty="0" smtClean="0"/>
              <a:t>Physical </a:t>
            </a:r>
            <a:r>
              <a:rPr lang="en-US" dirty="0" smtClean="0"/>
              <a:t>loss of appetite usually affecting girls (</a:t>
            </a:r>
            <a:r>
              <a:rPr lang="en-US" i="1" dirty="0" smtClean="0"/>
              <a:t>anorexia nervosa</a:t>
            </a:r>
            <a:r>
              <a:rPr lang="en-US" dirty="0" smtClean="0"/>
              <a:t>) causes extreme emaciation while physical activity remains unimpaired.</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FACIAL APPEARANCE</a:t>
            </a:r>
            <a:endParaRPr lang="en-US" b="1" dirty="0"/>
          </a:p>
        </p:txBody>
      </p:sp>
      <p:sp>
        <p:nvSpPr>
          <p:cNvPr id="3" name="Content Placeholder 2"/>
          <p:cNvSpPr>
            <a:spLocks noGrp="1"/>
          </p:cNvSpPr>
          <p:nvPr>
            <p:ph idx="1"/>
          </p:nvPr>
        </p:nvSpPr>
        <p:spPr>
          <a:xfrm>
            <a:off x="0" y="1143000"/>
            <a:ext cx="9144000" cy="5715000"/>
          </a:xfrm>
        </p:spPr>
        <p:txBody>
          <a:bodyPr>
            <a:normAutofit/>
          </a:bodyPr>
          <a:lstStyle/>
          <a:p>
            <a:r>
              <a:rPr lang="en-US" dirty="0" smtClean="0"/>
              <a:t>Observe the patient's face. </a:t>
            </a:r>
          </a:p>
          <a:p>
            <a:r>
              <a:rPr lang="en-US" dirty="0" smtClean="0"/>
              <a:t>The expression, and particularly the eyes, indicates real feelings better than words. </a:t>
            </a:r>
          </a:p>
          <a:p>
            <a:r>
              <a:rPr lang="en-US" i="1" dirty="0" smtClean="0"/>
              <a:t>Parotid </a:t>
            </a:r>
            <a:r>
              <a:rPr lang="en-US" i="1" dirty="0" smtClean="0"/>
              <a:t>swellings</a:t>
            </a:r>
            <a:r>
              <a:rPr lang="en-US" dirty="0" smtClean="0"/>
              <a:t> are obvious on inspection of the face. </a:t>
            </a:r>
          </a:p>
          <a:p>
            <a:r>
              <a:rPr lang="en-US" dirty="0" smtClean="0"/>
              <a:t>The cheeks give information regarding the patient's health: in </a:t>
            </a:r>
            <a:r>
              <a:rPr lang="en-US" dirty="0" err="1" smtClean="0"/>
              <a:t>anaemia</a:t>
            </a:r>
            <a:r>
              <a:rPr lang="en-US" dirty="0" smtClean="0"/>
              <a:t> and </a:t>
            </a:r>
            <a:r>
              <a:rPr lang="en-US" dirty="0" err="1" smtClean="0"/>
              <a:t>hypopituitarism</a:t>
            </a:r>
            <a:r>
              <a:rPr lang="en-US" dirty="0" smtClean="0"/>
              <a:t> they are pale; in the </a:t>
            </a:r>
            <a:r>
              <a:rPr lang="en-US" dirty="0" err="1" smtClean="0"/>
              <a:t>nephrotic</a:t>
            </a:r>
            <a:r>
              <a:rPr lang="en-US" dirty="0" smtClean="0"/>
              <a:t> syndrome they are pale and puffy.</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SKIN</a:t>
            </a:r>
            <a:endParaRPr lang="en-US" b="1" dirty="0"/>
          </a:p>
        </p:txBody>
      </p:sp>
      <p:sp>
        <p:nvSpPr>
          <p:cNvPr id="3" name="Content Placeholder 2"/>
          <p:cNvSpPr>
            <a:spLocks noGrp="1"/>
          </p:cNvSpPr>
          <p:nvPr>
            <p:ph idx="1"/>
          </p:nvPr>
        </p:nvSpPr>
        <p:spPr>
          <a:xfrm>
            <a:off x="0" y="1143000"/>
            <a:ext cx="9144000" cy="5715000"/>
          </a:xfrm>
        </p:spPr>
        <p:txBody>
          <a:bodyPr>
            <a:noAutofit/>
          </a:bodyPr>
          <a:lstStyle/>
          <a:p>
            <a:r>
              <a:rPr lang="en-US" sz="2750" dirty="0" smtClean="0"/>
              <a:t>The most important abnormalities in the skin relevant to general examination are </a:t>
            </a:r>
            <a:r>
              <a:rPr lang="en-US" sz="2750" i="1" dirty="0" smtClean="0"/>
              <a:t>pallor, yellowness, pigmentation</a:t>
            </a:r>
            <a:r>
              <a:rPr lang="en-US" sz="2750" dirty="0" smtClean="0"/>
              <a:t> and </a:t>
            </a:r>
            <a:r>
              <a:rPr lang="en-US" sz="2750" i="1" dirty="0" smtClean="0"/>
              <a:t>cyanosis</a:t>
            </a:r>
            <a:r>
              <a:rPr lang="en-US" sz="2750" dirty="0" smtClean="0"/>
              <a:t>.</a:t>
            </a:r>
          </a:p>
          <a:p>
            <a:r>
              <a:rPr lang="en-US" sz="2750" i="1" dirty="0" smtClean="0"/>
              <a:t>Pallor</a:t>
            </a:r>
            <a:r>
              <a:rPr lang="en-US" sz="2750" dirty="0" smtClean="0"/>
              <a:t> is a pale color of the skin that can be caused by illness, emotional shock or stress, stimulant use, or anemia, and is the result of a reduced amount of </a:t>
            </a:r>
            <a:r>
              <a:rPr lang="en-US" sz="2750" dirty="0" err="1" smtClean="0"/>
              <a:t>oxyhaemoglobin</a:t>
            </a:r>
            <a:r>
              <a:rPr lang="en-US" sz="2750" dirty="0" smtClean="0"/>
              <a:t> and is visible in skin </a:t>
            </a:r>
            <a:r>
              <a:rPr lang="en-US" sz="2750" dirty="0" err="1" smtClean="0"/>
              <a:t>conjuctivae</a:t>
            </a:r>
            <a:r>
              <a:rPr lang="en-US" sz="2750" dirty="0" smtClean="0"/>
              <a:t> or mucous membrane. </a:t>
            </a:r>
            <a:r>
              <a:rPr lang="en-US" sz="2750" b="1" dirty="0" smtClean="0"/>
              <a:t>Pallor</a:t>
            </a:r>
            <a:r>
              <a:rPr lang="en-US" sz="2750" dirty="0" smtClean="0"/>
              <a:t> is more evident on the face and palms</a:t>
            </a:r>
            <a:r>
              <a:rPr lang="en-US" sz="2750" dirty="0" smtClean="0"/>
              <a:t>.</a:t>
            </a:r>
          </a:p>
          <a:p>
            <a:r>
              <a:rPr lang="en-US" sz="2750" i="1" dirty="0" smtClean="0"/>
              <a:t>Yellowness</a:t>
            </a:r>
            <a:r>
              <a:rPr lang="en-US" sz="2750" dirty="0" smtClean="0"/>
              <a:t> is usually due to jaundice. </a:t>
            </a:r>
            <a:r>
              <a:rPr lang="en-US" sz="2750" b="1" dirty="0" smtClean="0"/>
              <a:t>Jaundice</a:t>
            </a:r>
            <a:r>
              <a:rPr lang="en-US" sz="2750" dirty="0" smtClean="0"/>
              <a:t> is a condition in which the skin, whites of the eyes and mucous membranes turn yellow because of a high level of </a:t>
            </a:r>
            <a:r>
              <a:rPr lang="en-US" sz="2750" dirty="0" err="1" smtClean="0"/>
              <a:t>bilirubin</a:t>
            </a:r>
            <a:r>
              <a:rPr lang="en-US" sz="2750" dirty="0" smtClean="0"/>
              <a:t>, a yellow-orange bile </a:t>
            </a:r>
            <a:r>
              <a:rPr lang="en-US" sz="2750" dirty="0" err="1" smtClean="0"/>
              <a:t>pigment.</a:t>
            </a:r>
            <a:r>
              <a:rPr lang="en-US" sz="2750" b="1" dirty="0" err="1" smtClean="0"/>
              <a:t>Jaundice</a:t>
            </a:r>
            <a:r>
              <a:rPr lang="en-US" sz="2750" dirty="0" smtClean="0"/>
              <a:t> has many causes, including hepatitis, gallstones and tumors.</a:t>
            </a:r>
            <a:endParaRPr lang="en-US" sz="275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dirty="0" smtClean="0"/>
              <a:t>THE </a:t>
            </a:r>
            <a:r>
              <a:rPr lang="en-US" b="1" dirty="0" smtClean="0"/>
              <a:t>SKIN CNT’D…</a:t>
            </a:r>
            <a:endParaRPr lang="en-US" dirty="0"/>
          </a:p>
        </p:txBody>
      </p:sp>
      <p:sp>
        <p:nvSpPr>
          <p:cNvPr id="3" name="Content Placeholder 2"/>
          <p:cNvSpPr>
            <a:spLocks noGrp="1"/>
          </p:cNvSpPr>
          <p:nvPr>
            <p:ph idx="1"/>
          </p:nvPr>
        </p:nvSpPr>
        <p:spPr>
          <a:xfrm>
            <a:off x="0" y="838200"/>
            <a:ext cx="9144000" cy="6019800"/>
          </a:xfrm>
        </p:spPr>
        <p:txBody>
          <a:bodyPr>
            <a:normAutofit fontScale="92500" lnSpcReduction="20000"/>
          </a:bodyPr>
          <a:lstStyle/>
          <a:p>
            <a:r>
              <a:rPr lang="en-US" i="1" dirty="0" smtClean="0"/>
              <a:t>Cyanosis</a:t>
            </a:r>
            <a:r>
              <a:rPr lang="en-US" dirty="0" smtClean="0"/>
              <a:t> is a bluish </a:t>
            </a:r>
            <a:r>
              <a:rPr lang="en-US" dirty="0" err="1" smtClean="0"/>
              <a:t>colour</a:t>
            </a:r>
            <a:r>
              <a:rPr lang="en-US" dirty="0" smtClean="0"/>
              <a:t> of the skin and mucous membranes owing to the presence of reduced </a:t>
            </a:r>
            <a:r>
              <a:rPr lang="en-US" dirty="0" err="1" smtClean="0"/>
              <a:t>haemoglobin</a:t>
            </a:r>
            <a:r>
              <a:rPr lang="en-US" dirty="0" smtClean="0"/>
              <a:t> in the blood</a:t>
            </a:r>
            <a:r>
              <a:rPr lang="en-US" dirty="0" smtClean="0"/>
              <a:t>. Carbon </a:t>
            </a:r>
            <a:r>
              <a:rPr lang="en-US" dirty="0" smtClean="0"/>
              <a:t>monoxide poisoning produces a generalized cherry-red discoloration, owing to the presence of </a:t>
            </a:r>
            <a:r>
              <a:rPr lang="en-US" dirty="0" err="1" smtClean="0"/>
              <a:t>carboxyhaemoglobin</a:t>
            </a:r>
            <a:r>
              <a:rPr lang="en-US" dirty="0" smtClean="0"/>
              <a:t>. </a:t>
            </a:r>
          </a:p>
          <a:p>
            <a:r>
              <a:rPr lang="en-US" i="1" dirty="0" err="1" smtClean="0"/>
              <a:t>Oedema</a:t>
            </a:r>
            <a:r>
              <a:rPr lang="en-US" dirty="0" smtClean="0"/>
              <a:t> </a:t>
            </a:r>
            <a:r>
              <a:rPr lang="en-US" dirty="0" smtClean="0"/>
              <a:t>is an excess of fluid in the subcutaneous tissue causing swelling of the tissues. In </a:t>
            </a:r>
            <a:r>
              <a:rPr lang="en-US" i="1" dirty="0" smtClean="0"/>
              <a:t>dependent </a:t>
            </a:r>
            <a:r>
              <a:rPr lang="en-US" i="1" dirty="0" err="1" smtClean="0"/>
              <a:t>oedema</a:t>
            </a:r>
            <a:r>
              <a:rPr lang="en-US" dirty="0" smtClean="0"/>
              <a:t>, which is typically present in congestive heart </a:t>
            </a:r>
            <a:r>
              <a:rPr lang="en-US" dirty="0" smtClean="0"/>
              <a:t>failure, </a:t>
            </a:r>
            <a:r>
              <a:rPr lang="en-US" dirty="0" smtClean="0"/>
              <a:t>the swelling first appears at the ankles and over the dorsum of the foot, and only gradually involves the legs, thighs and trunk. In local venous obstruction the </a:t>
            </a:r>
            <a:r>
              <a:rPr lang="en-US" dirty="0" err="1" smtClean="0"/>
              <a:t>oedema</a:t>
            </a:r>
            <a:r>
              <a:rPr lang="en-US" dirty="0" smtClean="0"/>
              <a:t> is confined to the parts from which the return of blood is impeded</a:t>
            </a:r>
            <a:r>
              <a:rPr lang="en-US" dirty="0" smtClean="0"/>
              <a:t>. To </a:t>
            </a:r>
            <a:r>
              <a:rPr lang="en-US" dirty="0" smtClean="0"/>
              <a:t>recognize pitting </a:t>
            </a:r>
            <a:r>
              <a:rPr lang="en-US" dirty="0" err="1" smtClean="0"/>
              <a:t>oedema</a:t>
            </a:r>
            <a:r>
              <a:rPr lang="en-US" dirty="0" smtClean="0"/>
              <a:t> it is important to press firmly and for a sustained period, and the 'pit' is as easily felt as seen.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dirty="0" smtClean="0"/>
              <a:t>THE HANDS </a:t>
            </a:r>
            <a:endParaRPr lang="en-US" b="1" dirty="0"/>
          </a:p>
        </p:txBody>
      </p:sp>
      <p:sp>
        <p:nvSpPr>
          <p:cNvPr id="3" name="Content Placeholder 2"/>
          <p:cNvSpPr>
            <a:spLocks noGrp="1"/>
          </p:cNvSpPr>
          <p:nvPr>
            <p:ph idx="1"/>
          </p:nvPr>
        </p:nvSpPr>
        <p:spPr>
          <a:xfrm>
            <a:off x="0" y="762000"/>
            <a:ext cx="9144000" cy="5943600"/>
          </a:xfrm>
        </p:spPr>
        <p:txBody>
          <a:bodyPr>
            <a:normAutofit/>
          </a:bodyPr>
          <a:lstStyle/>
          <a:p>
            <a:r>
              <a:rPr lang="en-US" dirty="0" smtClean="0"/>
              <a:t>The patient's hands should be carefully examined. </a:t>
            </a:r>
            <a:endParaRPr lang="en-US" dirty="0" smtClean="0"/>
          </a:p>
          <a:p>
            <a:r>
              <a:rPr lang="en-US" dirty="0" smtClean="0"/>
              <a:t>A </a:t>
            </a:r>
            <a:r>
              <a:rPr lang="en-US" dirty="0" smtClean="0"/>
              <a:t>range of abnormalities may be present in the structure and function of the hands, including evidence of arthritis, neurological disease, liver disease </a:t>
            </a:r>
            <a:r>
              <a:rPr lang="en-US" dirty="0" err="1" smtClean="0"/>
              <a:t>anaemia</a:t>
            </a:r>
            <a:r>
              <a:rPr lang="en-US" dirty="0" smtClean="0"/>
              <a:t> and </a:t>
            </a:r>
            <a:r>
              <a:rPr lang="en-US" dirty="0" err="1" smtClean="0"/>
              <a:t>acromegaly</a:t>
            </a:r>
            <a:r>
              <a:rPr lang="en-US" dirty="0" smtClean="0"/>
              <a:t>. </a:t>
            </a:r>
            <a:endParaRPr lang="en-US" dirty="0" smtClean="0"/>
          </a:p>
          <a:p>
            <a:r>
              <a:rPr lang="en-US" dirty="0" smtClean="0"/>
              <a:t>Classic </a:t>
            </a:r>
            <a:r>
              <a:rPr lang="en-US" dirty="0" smtClean="0"/>
              <a:t>appearances that should always be sought include finger clubbing, </a:t>
            </a:r>
            <a:r>
              <a:rPr lang="en-US" dirty="0" err="1" smtClean="0"/>
              <a:t>nailbed</a:t>
            </a:r>
            <a:r>
              <a:rPr lang="en-US" dirty="0" smtClean="0"/>
              <a:t> 'splinter' </a:t>
            </a:r>
            <a:r>
              <a:rPr lang="en-US" dirty="0" err="1" smtClean="0"/>
              <a:t>haemorrhages</a:t>
            </a:r>
            <a:r>
              <a:rPr lang="en-US" dirty="0" smtClean="0"/>
              <a:t>, </a:t>
            </a:r>
            <a:r>
              <a:rPr lang="en-US" dirty="0" err="1" smtClean="0"/>
              <a:t>Dupuytren's</a:t>
            </a:r>
            <a:r>
              <a:rPr lang="en-US" dirty="0" smtClean="0"/>
              <a:t> contracture, and </a:t>
            </a:r>
            <a:r>
              <a:rPr lang="en-US" i="1" dirty="0" err="1" smtClean="0"/>
              <a:t>koilonychia</a:t>
            </a:r>
            <a:r>
              <a:rPr lang="en-US" dirty="0" smtClean="0"/>
              <a:t>, which occurs in long-standing iron-deficiency </a:t>
            </a:r>
            <a:r>
              <a:rPr lang="en-US" dirty="0" err="1" smtClean="0"/>
              <a:t>anaemia</a:t>
            </a:r>
            <a:r>
              <a:rPr lang="en-US" dirty="0" smtClean="0"/>
              <a:t>. </a:t>
            </a: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316162"/>
          </a:xfrm>
        </p:spPr>
        <p:txBody>
          <a:bodyPr/>
          <a:lstStyle/>
          <a:p>
            <a:r>
              <a:rPr lang="en-US" dirty="0" smtClean="0"/>
              <a:t>D</a:t>
            </a:r>
            <a:endParaRPr lang="en-US" dirty="0"/>
          </a:p>
        </p:txBody>
      </p:sp>
      <p:sp>
        <p:nvSpPr>
          <p:cNvPr id="3" name="Content Placeholder 2"/>
          <p:cNvSpPr>
            <a:spLocks noGrp="1"/>
          </p:cNvSpPr>
          <p:nvPr>
            <p:ph sz="half" idx="1"/>
          </p:nvPr>
        </p:nvSpPr>
        <p:spPr>
          <a:xfrm>
            <a:off x="457200" y="2895600"/>
            <a:ext cx="4038600" cy="3230563"/>
          </a:xfrm>
        </p:spPr>
        <p:txBody>
          <a:bodyPr/>
          <a:lstStyle/>
          <a:p>
            <a:endParaRPr lang="en-US" dirty="0"/>
          </a:p>
        </p:txBody>
      </p:sp>
      <p:sp>
        <p:nvSpPr>
          <p:cNvPr id="4" name="Content Placeholder 3"/>
          <p:cNvSpPr>
            <a:spLocks noGrp="1"/>
          </p:cNvSpPr>
          <p:nvPr>
            <p:ph sz="half" idx="2"/>
          </p:nvPr>
        </p:nvSpPr>
        <p:spPr>
          <a:xfrm>
            <a:off x="4648200" y="2971800"/>
            <a:ext cx="4038600" cy="3154363"/>
          </a:xfrm>
        </p:spPr>
        <p:txBody>
          <a:bodyPr/>
          <a:lstStyle/>
          <a:p>
            <a:endParaRPr lang="en-US" dirty="0"/>
          </a:p>
        </p:txBody>
      </p:sp>
      <p:pic>
        <p:nvPicPr>
          <p:cNvPr id="1026" name="Picture 2" descr="C:\Users\Cyrus\Desktop\what-koilonychia.jpg"/>
          <p:cNvPicPr>
            <a:picLocks noChangeAspect="1" noChangeArrowheads="1"/>
          </p:cNvPicPr>
          <p:nvPr/>
        </p:nvPicPr>
        <p:blipFill>
          <a:blip r:embed="rId2" cstate="print"/>
          <a:srcRect/>
          <a:stretch>
            <a:fillRect/>
          </a:stretch>
        </p:blipFill>
        <p:spPr bwMode="auto">
          <a:xfrm>
            <a:off x="0" y="0"/>
            <a:ext cx="9143999" cy="6857999"/>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descr="C:\Users\Cyrus\Desktop\afp20100601p1375-f1.jpg"/>
          <p:cNvPicPr>
            <a:picLocks noGrp="1" noChangeAspect="1" noChangeArrowheads="1"/>
          </p:cNvPicPr>
          <p:nvPr>
            <p:ph sz="half" idx="1"/>
          </p:nvPr>
        </p:nvPicPr>
        <p:blipFill>
          <a:blip r:embed="rId2" cstate="print"/>
          <a:srcRect/>
          <a:stretch>
            <a:fillRect/>
          </a:stretch>
        </p:blipFill>
        <p:spPr bwMode="auto">
          <a:xfrm>
            <a:off x="0" y="0"/>
            <a:ext cx="4953000" cy="6858000"/>
          </a:xfrm>
          <a:prstGeom prst="rect">
            <a:avLst/>
          </a:prstGeom>
          <a:noFill/>
        </p:spPr>
      </p:pic>
      <p:pic>
        <p:nvPicPr>
          <p:cNvPr id="2051" name="Picture 3" descr="C:\Users\Cyrus\Desktop\a00008f01.jpg"/>
          <p:cNvPicPr>
            <a:picLocks noGrp="1" noChangeAspect="1" noChangeArrowheads="1"/>
          </p:cNvPicPr>
          <p:nvPr>
            <p:ph sz="half" idx="2"/>
          </p:nvPr>
        </p:nvPicPr>
        <p:blipFill>
          <a:blip r:embed="rId3" cstate="print"/>
          <a:srcRect/>
          <a:stretch>
            <a:fillRect/>
          </a:stretch>
        </p:blipFill>
        <p:spPr bwMode="auto">
          <a:xfrm>
            <a:off x="4900612" y="0"/>
            <a:ext cx="4243388" cy="68580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dirty="0" smtClean="0"/>
              <a:t>THE FEET</a:t>
            </a:r>
            <a:endParaRPr lang="en-US" b="1" dirty="0"/>
          </a:p>
        </p:txBody>
      </p:sp>
      <p:sp>
        <p:nvSpPr>
          <p:cNvPr id="3" name="Content Placeholder 2"/>
          <p:cNvSpPr>
            <a:spLocks noGrp="1"/>
          </p:cNvSpPr>
          <p:nvPr>
            <p:ph idx="1"/>
          </p:nvPr>
        </p:nvSpPr>
        <p:spPr>
          <a:xfrm>
            <a:off x="0" y="685800"/>
            <a:ext cx="9144000" cy="6172200"/>
          </a:xfrm>
        </p:spPr>
        <p:txBody>
          <a:bodyPr>
            <a:normAutofit lnSpcReduction="10000"/>
          </a:bodyPr>
          <a:lstStyle/>
          <a:p>
            <a:r>
              <a:rPr lang="en-US" dirty="0" smtClean="0"/>
              <a:t>The feet must not remain obscured under bedclothes or socks during the examination. </a:t>
            </a:r>
            <a:endParaRPr lang="en-US" dirty="0" smtClean="0"/>
          </a:p>
          <a:p>
            <a:r>
              <a:rPr lang="en-US" i="1" dirty="0" smtClean="0"/>
              <a:t>Pitting </a:t>
            </a:r>
            <a:r>
              <a:rPr lang="en-US" i="1" dirty="0" err="1" smtClean="0"/>
              <a:t>oedema</a:t>
            </a:r>
            <a:r>
              <a:rPr lang="en-US" dirty="0" smtClean="0"/>
              <a:t> may be recognized only in the ankles and dorsal surfaces of the feet. </a:t>
            </a:r>
            <a:endParaRPr lang="en-US" dirty="0" smtClean="0"/>
          </a:p>
          <a:p>
            <a:r>
              <a:rPr lang="en-US" dirty="0" smtClean="0"/>
              <a:t>The </a:t>
            </a:r>
            <a:r>
              <a:rPr lang="en-US" dirty="0" smtClean="0"/>
              <a:t>condition of the skin of the feet is especially important in diabetics and the elderly. </a:t>
            </a:r>
            <a:endParaRPr lang="en-US" dirty="0" smtClean="0"/>
          </a:p>
          <a:p>
            <a:r>
              <a:rPr lang="en-US" dirty="0" smtClean="0"/>
              <a:t>Passive </a:t>
            </a:r>
            <a:r>
              <a:rPr lang="en-US" dirty="0" smtClean="0"/>
              <a:t>elevation of an </a:t>
            </a:r>
            <a:r>
              <a:rPr lang="en-US" dirty="0" err="1" smtClean="0"/>
              <a:t>ischaemic</a:t>
            </a:r>
            <a:r>
              <a:rPr lang="en-US" dirty="0" smtClean="0"/>
              <a:t> leg will cause marked pallor of the foot as perfusion against gravity falls. </a:t>
            </a:r>
            <a:endParaRPr lang="en-US" dirty="0" smtClean="0"/>
          </a:p>
          <a:p>
            <a:r>
              <a:rPr lang="en-US" dirty="0" smtClean="0"/>
              <a:t>Painless </a:t>
            </a:r>
            <a:r>
              <a:rPr lang="en-US" dirty="0" err="1" smtClean="0"/>
              <a:t>trophic</a:t>
            </a:r>
            <a:r>
              <a:rPr lang="en-US" dirty="0" smtClean="0"/>
              <a:t> lesions, often with deep ulceration, on the soles are seen frequently in diabetic peripheral neuropathy (the diabetic foot).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NECK</a:t>
            </a:r>
            <a:endParaRPr lang="en-US" b="1" dirty="0"/>
          </a:p>
        </p:txBody>
      </p:sp>
      <p:sp>
        <p:nvSpPr>
          <p:cNvPr id="3" name="Content Placeholder 2"/>
          <p:cNvSpPr>
            <a:spLocks noGrp="1"/>
          </p:cNvSpPr>
          <p:nvPr>
            <p:ph idx="1"/>
          </p:nvPr>
        </p:nvSpPr>
        <p:spPr>
          <a:xfrm>
            <a:off x="0" y="1219200"/>
            <a:ext cx="9144000" cy="5638800"/>
          </a:xfrm>
        </p:spPr>
        <p:txBody>
          <a:bodyPr>
            <a:normAutofit/>
          </a:bodyPr>
          <a:lstStyle/>
          <a:p>
            <a:r>
              <a:rPr lang="en-US" sz="4000" dirty="0" smtClean="0"/>
              <a:t>The neck should be inspected and palpated. </a:t>
            </a:r>
            <a:endParaRPr lang="en-US" sz="4000" dirty="0" smtClean="0"/>
          </a:p>
          <a:p>
            <a:r>
              <a:rPr lang="en-US" sz="4000" dirty="0" smtClean="0"/>
              <a:t>Swellings </a:t>
            </a:r>
            <a:r>
              <a:rPr lang="en-US" sz="4000" dirty="0" smtClean="0"/>
              <a:t>in the neck are usually best felt from behind. </a:t>
            </a:r>
            <a:endParaRPr lang="en-US" sz="4000" dirty="0" smtClean="0"/>
          </a:p>
          <a:p>
            <a:r>
              <a:rPr lang="en-US" sz="4000" dirty="0" smtClean="0"/>
              <a:t>Careful </a:t>
            </a:r>
            <a:r>
              <a:rPr lang="en-US" sz="4000" dirty="0" smtClean="0"/>
              <a:t>note should be taken of lymph glands </a:t>
            </a:r>
            <a:r>
              <a:rPr lang="en-US" sz="4000" dirty="0" smtClean="0"/>
              <a:t>and </a:t>
            </a:r>
            <a:r>
              <a:rPr lang="en-US" sz="4000" dirty="0" smtClean="0"/>
              <a:t>the </a:t>
            </a:r>
            <a:r>
              <a:rPr lang="en-US" sz="4000" dirty="0" smtClean="0"/>
              <a:t>thyroid. </a:t>
            </a:r>
          </a:p>
          <a:p>
            <a:r>
              <a:rPr lang="en-US" sz="4000" dirty="0" smtClean="0"/>
              <a:t>Carefully </a:t>
            </a:r>
            <a:r>
              <a:rPr lang="en-US" sz="4000" dirty="0" smtClean="0"/>
              <a:t>assess the major arteries and veins palpable in the </a:t>
            </a:r>
            <a:r>
              <a:rPr lang="en-US" sz="4000" dirty="0" smtClean="0"/>
              <a:t>neck.</a:t>
            </a:r>
            <a:endParaRPr lang="en-US"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242216"/>
            <a:ext cx="9144000" cy="627736"/>
          </a:xfrm>
          <a:prstGeom prst="rect">
            <a:avLst/>
          </a:prstGeom>
        </p:spPr>
        <p:txBody>
          <a:bodyPr vert="horz" wrap="square" lIns="0" tIns="12065" rIns="0" bIns="0" rtlCol="0">
            <a:spAutoFit/>
          </a:bodyPr>
          <a:lstStyle/>
          <a:p>
            <a:pPr marL="12700">
              <a:lnSpc>
                <a:spcPct val="100000"/>
              </a:lnSpc>
              <a:spcBef>
                <a:spcPts val="95"/>
              </a:spcBef>
            </a:pPr>
            <a:r>
              <a:rPr lang="en-US" sz="4000" b="1" dirty="0" smtClean="0"/>
              <a:t>Clinical examination</a:t>
            </a:r>
            <a:endParaRPr sz="4000" dirty="0"/>
          </a:p>
        </p:txBody>
      </p:sp>
      <p:sp>
        <p:nvSpPr>
          <p:cNvPr id="3" name="object 3"/>
          <p:cNvSpPr txBox="1"/>
          <p:nvPr/>
        </p:nvSpPr>
        <p:spPr>
          <a:xfrm>
            <a:off x="0" y="1066801"/>
            <a:ext cx="3886200" cy="3639458"/>
          </a:xfrm>
          <a:prstGeom prst="rect">
            <a:avLst/>
          </a:prstGeom>
        </p:spPr>
        <p:txBody>
          <a:bodyPr vert="horz" wrap="square" lIns="0" tIns="12700" rIns="0" bIns="0" rtlCol="0">
            <a:spAutoFit/>
          </a:bodyPr>
          <a:lstStyle/>
          <a:p>
            <a:pPr marL="355600" indent="-342900">
              <a:lnSpc>
                <a:spcPct val="100000"/>
              </a:lnSpc>
              <a:spcBef>
                <a:spcPts val="100"/>
              </a:spcBef>
              <a:buChar char="•"/>
              <a:tabLst>
                <a:tab pos="354965" algn="l"/>
                <a:tab pos="355600" algn="l"/>
              </a:tabLst>
            </a:pPr>
            <a:r>
              <a:rPr lang="en-US" sz="2800" spc="-325" dirty="0" smtClean="0"/>
              <a:t>Three</a:t>
            </a:r>
            <a:r>
              <a:rPr lang="en-US" sz="2800" spc="-375" dirty="0" smtClean="0"/>
              <a:t> </a:t>
            </a:r>
            <a:r>
              <a:rPr lang="en-US" sz="2800" spc="-210" dirty="0" smtClean="0"/>
              <a:t>sections</a:t>
            </a:r>
            <a:r>
              <a:rPr lang="en-US" sz="2400" spc="-210" dirty="0" smtClean="0"/>
              <a:t>:</a:t>
            </a:r>
          </a:p>
          <a:p>
            <a:pPr marL="355600" indent="-342900">
              <a:lnSpc>
                <a:spcPct val="100000"/>
              </a:lnSpc>
              <a:spcBef>
                <a:spcPts val="100"/>
              </a:spcBef>
              <a:buChar char="•"/>
              <a:tabLst>
                <a:tab pos="354965" algn="l"/>
                <a:tab pos="355600" algn="l"/>
              </a:tabLst>
            </a:pPr>
            <a:endParaRPr lang="en-US" sz="2400" spc="-60" dirty="0" smtClean="0">
              <a:solidFill>
                <a:srgbClr val="001F5F"/>
              </a:solidFill>
              <a:latin typeface="Arial"/>
              <a:cs typeface="Arial"/>
            </a:endParaRPr>
          </a:p>
          <a:p>
            <a:pPr marL="355600" indent="-342900">
              <a:lnSpc>
                <a:spcPct val="100000"/>
              </a:lnSpc>
              <a:spcBef>
                <a:spcPts val="100"/>
              </a:spcBef>
              <a:buChar char="•"/>
              <a:tabLst>
                <a:tab pos="354965" algn="l"/>
                <a:tab pos="355600" algn="l"/>
              </a:tabLst>
            </a:pPr>
            <a:r>
              <a:rPr sz="2400" spc="-60" dirty="0" smtClean="0">
                <a:solidFill>
                  <a:srgbClr val="001F5F"/>
                </a:solidFill>
                <a:latin typeface="Arial"/>
                <a:cs typeface="Arial"/>
              </a:rPr>
              <a:t>Vital</a:t>
            </a:r>
            <a:r>
              <a:rPr sz="2400" spc="-225" dirty="0" smtClean="0">
                <a:solidFill>
                  <a:srgbClr val="001F5F"/>
                </a:solidFill>
                <a:latin typeface="Arial"/>
                <a:cs typeface="Arial"/>
              </a:rPr>
              <a:t> </a:t>
            </a:r>
            <a:r>
              <a:rPr sz="2400" spc="-85" dirty="0">
                <a:solidFill>
                  <a:srgbClr val="001F5F"/>
                </a:solidFill>
                <a:latin typeface="Arial"/>
                <a:cs typeface="Arial"/>
              </a:rPr>
              <a:t>data.</a:t>
            </a:r>
            <a:endParaRPr sz="2400" dirty="0">
              <a:latin typeface="Arial"/>
              <a:cs typeface="Arial"/>
            </a:endParaRPr>
          </a:p>
          <a:p>
            <a:pPr>
              <a:lnSpc>
                <a:spcPct val="100000"/>
              </a:lnSpc>
              <a:buClr>
                <a:srgbClr val="001F5F"/>
              </a:buClr>
              <a:buFont typeface="Arial"/>
              <a:buChar char="•"/>
            </a:pPr>
            <a:endParaRPr sz="2800" dirty="0">
              <a:latin typeface="Times New Roman"/>
              <a:cs typeface="Times New Roman"/>
            </a:endParaRPr>
          </a:p>
          <a:p>
            <a:pPr>
              <a:lnSpc>
                <a:spcPct val="100000"/>
              </a:lnSpc>
              <a:spcBef>
                <a:spcPts val="15"/>
              </a:spcBef>
              <a:buClr>
                <a:srgbClr val="001F5F"/>
              </a:buClr>
              <a:buFont typeface="Arial"/>
              <a:buChar char="•"/>
            </a:pPr>
            <a:endParaRPr sz="2700" dirty="0">
              <a:latin typeface="Times New Roman"/>
              <a:cs typeface="Times New Roman"/>
            </a:endParaRPr>
          </a:p>
          <a:p>
            <a:pPr marL="355600" indent="-342900">
              <a:lnSpc>
                <a:spcPct val="100000"/>
              </a:lnSpc>
              <a:buChar char="•"/>
              <a:tabLst>
                <a:tab pos="354965" algn="l"/>
                <a:tab pos="355600" algn="l"/>
              </a:tabLst>
            </a:pPr>
            <a:r>
              <a:rPr sz="2400" spc="-130" dirty="0">
                <a:solidFill>
                  <a:srgbClr val="001F5F"/>
                </a:solidFill>
                <a:latin typeface="Arial"/>
                <a:cs typeface="Arial"/>
              </a:rPr>
              <a:t>General</a:t>
            </a:r>
            <a:r>
              <a:rPr sz="2400" spc="-195" dirty="0">
                <a:solidFill>
                  <a:srgbClr val="001F5F"/>
                </a:solidFill>
                <a:latin typeface="Arial"/>
                <a:cs typeface="Arial"/>
              </a:rPr>
              <a:t> </a:t>
            </a:r>
            <a:r>
              <a:rPr sz="2400" spc="-80" dirty="0">
                <a:solidFill>
                  <a:srgbClr val="001F5F"/>
                </a:solidFill>
                <a:latin typeface="Arial"/>
                <a:cs typeface="Arial"/>
              </a:rPr>
              <a:t>examination.</a:t>
            </a:r>
            <a:endParaRPr sz="2400" dirty="0">
              <a:latin typeface="Arial"/>
              <a:cs typeface="Arial"/>
            </a:endParaRPr>
          </a:p>
          <a:p>
            <a:pPr>
              <a:lnSpc>
                <a:spcPct val="100000"/>
              </a:lnSpc>
              <a:buClr>
                <a:srgbClr val="001F5F"/>
              </a:buClr>
              <a:buFont typeface="Arial"/>
              <a:buChar char="•"/>
            </a:pPr>
            <a:endParaRPr sz="2700" dirty="0">
              <a:latin typeface="Times New Roman"/>
              <a:cs typeface="Times New Roman"/>
            </a:endParaRPr>
          </a:p>
          <a:p>
            <a:pPr>
              <a:lnSpc>
                <a:spcPct val="100000"/>
              </a:lnSpc>
              <a:spcBef>
                <a:spcPts val="15"/>
              </a:spcBef>
              <a:buClr>
                <a:srgbClr val="001F5F"/>
              </a:buClr>
              <a:buFont typeface="Arial"/>
              <a:buChar char="•"/>
            </a:pPr>
            <a:endParaRPr sz="2800" dirty="0">
              <a:latin typeface="Times New Roman"/>
              <a:cs typeface="Times New Roman"/>
            </a:endParaRPr>
          </a:p>
          <a:p>
            <a:pPr marL="355600" indent="-342900">
              <a:lnSpc>
                <a:spcPct val="100000"/>
              </a:lnSpc>
              <a:buChar char="•"/>
              <a:tabLst>
                <a:tab pos="354965" algn="l"/>
                <a:tab pos="355600" algn="l"/>
              </a:tabLst>
            </a:pPr>
            <a:r>
              <a:rPr sz="2400" spc="-155" dirty="0">
                <a:solidFill>
                  <a:srgbClr val="001F5F"/>
                </a:solidFill>
                <a:latin typeface="Arial"/>
                <a:cs typeface="Arial"/>
              </a:rPr>
              <a:t>Systemic</a:t>
            </a:r>
            <a:r>
              <a:rPr sz="2400" spc="-229" dirty="0">
                <a:solidFill>
                  <a:srgbClr val="001F5F"/>
                </a:solidFill>
                <a:latin typeface="Arial"/>
                <a:cs typeface="Arial"/>
              </a:rPr>
              <a:t> </a:t>
            </a:r>
            <a:r>
              <a:rPr sz="2400" spc="-80" dirty="0">
                <a:solidFill>
                  <a:srgbClr val="001F5F"/>
                </a:solidFill>
                <a:latin typeface="Arial"/>
                <a:cs typeface="Arial"/>
              </a:rPr>
              <a:t>examination.</a:t>
            </a:r>
            <a:endParaRPr sz="2400" dirty="0">
              <a:latin typeface="Arial"/>
              <a:cs typeface="Arial"/>
            </a:endParaRPr>
          </a:p>
        </p:txBody>
      </p:sp>
      <p:sp>
        <p:nvSpPr>
          <p:cNvPr id="4" name="object 4"/>
          <p:cNvSpPr/>
          <p:nvPr/>
        </p:nvSpPr>
        <p:spPr>
          <a:xfrm>
            <a:off x="4191000" y="1143000"/>
            <a:ext cx="2010155" cy="2933700"/>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6629400" y="1143000"/>
            <a:ext cx="2066544" cy="2895600"/>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4267200" y="4191000"/>
            <a:ext cx="2142744" cy="2514600"/>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6705600" y="4183379"/>
            <a:ext cx="1895855" cy="2522220"/>
          </a:xfrm>
          <a:prstGeom prst="rect">
            <a:avLst/>
          </a:prstGeom>
          <a:blipFill>
            <a:blip r:embed="rId5" cstate="print"/>
            <a:stretch>
              <a:fillRect/>
            </a:stretch>
          </a:blipFill>
        </p:spPr>
        <p:txBody>
          <a:bodyPr wrap="square" lIns="0" tIns="0" rIns="0" bIns="0" rtlCol="0"/>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dirty="0" smtClean="0"/>
              <a:t>THE BREASTS</a:t>
            </a:r>
            <a:endParaRPr lang="en-US" b="1" dirty="0"/>
          </a:p>
        </p:txBody>
      </p:sp>
      <p:sp>
        <p:nvSpPr>
          <p:cNvPr id="3" name="Content Placeholder 2"/>
          <p:cNvSpPr>
            <a:spLocks noGrp="1"/>
          </p:cNvSpPr>
          <p:nvPr>
            <p:ph idx="1"/>
          </p:nvPr>
        </p:nvSpPr>
        <p:spPr>
          <a:xfrm>
            <a:off x="0" y="685800"/>
            <a:ext cx="9144000" cy="6172200"/>
          </a:xfrm>
        </p:spPr>
        <p:txBody>
          <a:bodyPr>
            <a:normAutofit fontScale="85000" lnSpcReduction="20000"/>
          </a:bodyPr>
          <a:lstStyle/>
          <a:p>
            <a:r>
              <a:rPr lang="en-US" dirty="0" smtClean="0"/>
              <a:t>The chance of finding a treatable cancer should make a full examination of the breasts a necessary feature of every general examination of a woman over 30 years of </a:t>
            </a:r>
            <a:r>
              <a:rPr lang="en-US" dirty="0" smtClean="0"/>
              <a:t>age. </a:t>
            </a:r>
          </a:p>
          <a:p>
            <a:r>
              <a:rPr lang="en-US" dirty="0" smtClean="0"/>
              <a:t>Any </a:t>
            </a:r>
            <a:r>
              <a:rPr lang="en-US" dirty="0" smtClean="0"/>
              <a:t>swelling of the male breast is likely to be seen at a glance. </a:t>
            </a:r>
            <a:endParaRPr lang="en-US" dirty="0" smtClean="0"/>
          </a:p>
          <a:p>
            <a:r>
              <a:rPr lang="en-US" dirty="0" smtClean="0"/>
              <a:t>In women, start with the patient sitting to assess asymmetry, a visible mass, distortion or skin </a:t>
            </a:r>
            <a:r>
              <a:rPr lang="en-US" dirty="0" smtClean="0"/>
              <a:t>tethering. </a:t>
            </a:r>
          </a:p>
          <a:p>
            <a:r>
              <a:rPr lang="en-US" dirty="0" smtClean="0"/>
              <a:t>Involvement </a:t>
            </a:r>
            <a:r>
              <a:rPr lang="en-US" dirty="0" smtClean="0"/>
              <a:t>of the deeper fascia causes dimpling of the overlying skin of the breast. </a:t>
            </a:r>
            <a:endParaRPr lang="en-US" dirty="0" smtClean="0"/>
          </a:p>
          <a:p>
            <a:r>
              <a:rPr lang="en-US" dirty="0" smtClean="0"/>
              <a:t>Nipple </a:t>
            </a:r>
            <a:r>
              <a:rPr lang="en-US" dirty="0" smtClean="0"/>
              <a:t>discharge or ulceration, and </a:t>
            </a:r>
            <a:r>
              <a:rPr lang="en-US" dirty="0" err="1" smtClean="0"/>
              <a:t>oedema</a:t>
            </a:r>
            <a:r>
              <a:rPr lang="en-US" dirty="0" smtClean="0"/>
              <a:t> and </a:t>
            </a:r>
            <a:r>
              <a:rPr lang="en-US" dirty="0" err="1" smtClean="0"/>
              <a:t>erythema</a:t>
            </a:r>
            <a:r>
              <a:rPr lang="en-US" dirty="0" smtClean="0"/>
              <a:t> of the skin (</a:t>
            </a:r>
            <a:r>
              <a:rPr lang="en-US" i="1" dirty="0" err="1" smtClean="0"/>
              <a:t>peau</a:t>
            </a:r>
            <a:r>
              <a:rPr lang="en-US" i="1" dirty="0" smtClean="0"/>
              <a:t> </a:t>
            </a:r>
            <a:r>
              <a:rPr lang="en-US" i="1" dirty="0" err="1" smtClean="0"/>
              <a:t>d'orange</a:t>
            </a:r>
            <a:r>
              <a:rPr lang="en-US" dirty="0" smtClean="0"/>
              <a:t>) all suggest carcinoma of the breast. </a:t>
            </a:r>
            <a:endParaRPr lang="en-US" dirty="0" smtClean="0"/>
          </a:p>
          <a:p>
            <a:r>
              <a:rPr lang="en-US" dirty="0" err="1" smtClean="0"/>
              <a:t>Lymphadenopathy</a:t>
            </a:r>
            <a:r>
              <a:rPr lang="en-US" dirty="0" smtClean="0"/>
              <a:t> </a:t>
            </a:r>
            <a:r>
              <a:rPr lang="en-US" dirty="0" smtClean="0"/>
              <a:t>in the </a:t>
            </a:r>
            <a:r>
              <a:rPr lang="en-US" dirty="0" err="1" smtClean="0"/>
              <a:t>axilla</a:t>
            </a:r>
            <a:r>
              <a:rPr lang="en-US" dirty="0" smtClean="0"/>
              <a:t> may be visible, or cause </a:t>
            </a:r>
            <a:r>
              <a:rPr lang="en-US" dirty="0" err="1" smtClean="0"/>
              <a:t>oedema</a:t>
            </a:r>
            <a:r>
              <a:rPr lang="en-US" dirty="0" smtClean="0"/>
              <a:t> of the arm from obstruction of lymphatic drainage. </a:t>
            </a:r>
            <a:endParaRPr lang="en-US" dirty="0" smtClean="0"/>
          </a:p>
          <a:p>
            <a:r>
              <a:rPr lang="en-US" dirty="0" smtClean="0"/>
              <a:t>Next </a:t>
            </a:r>
            <a:r>
              <a:rPr lang="en-US" i="1" dirty="0" smtClean="0"/>
              <a:t>palpate</a:t>
            </a:r>
            <a:r>
              <a:rPr lang="en-US" dirty="0" smtClean="0"/>
              <a:t> the breasts. </a:t>
            </a:r>
          </a:p>
          <a:p>
            <a:r>
              <a:rPr lang="en-US" dirty="0" smtClean="0"/>
              <a:t>The patient should lie in a near-supine position, so that the breast can be easily examined between the flat of the examiner's hand and the chest wall </a:t>
            </a:r>
            <a:r>
              <a:rPr lang="en-US" dirty="0" err="1" smtClean="0"/>
              <a:t>posteriorly</a:t>
            </a:r>
            <a:r>
              <a:rPr lang="en-US" dirty="0" smtClean="0"/>
              <a:t>.</a:t>
            </a:r>
            <a:endParaRPr lang="en-US"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a:t>
            </a:r>
            <a:r>
              <a:rPr lang="en-US" b="1" dirty="0" smtClean="0"/>
              <a:t>BREASTS CNT’D…</a:t>
            </a:r>
            <a:endParaRPr lang="en-US" dirty="0"/>
          </a:p>
        </p:txBody>
      </p:sp>
      <p:sp>
        <p:nvSpPr>
          <p:cNvPr id="3" name="Content Placeholder 2"/>
          <p:cNvSpPr>
            <a:spLocks noGrp="1"/>
          </p:cNvSpPr>
          <p:nvPr>
            <p:ph sz="half" idx="1"/>
          </p:nvPr>
        </p:nvSpPr>
        <p:spPr>
          <a:xfrm>
            <a:off x="0" y="1219200"/>
            <a:ext cx="5029200" cy="5638800"/>
          </a:xfrm>
        </p:spPr>
        <p:txBody>
          <a:bodyPr>
            <a:normAutofit fontScale="92500" lnSpcReduction="20000"/>
          </a:bodyPr>
          <a:lstStyle/>
          <a:p>
            <a:r>
              <a:rPr lang="en-US" dirty="0" smtClean="0"/>
              <a:t>A </a:t>
            </a:r>
            <a:r>
              <a:rPr lang="en-US" dirty="0" smtClean="0"/>
              <a:t>semi-</a:t>
            </a:r>
            <a:r>
              <a:rPr lang="en-US" dirty="0" err="1" smtClean="0"/>
              <a:t>decubitus</a:t>
            </a:r>
            <a:r>
              <a:rPr lang="en-US" dirty="0" smtClean="0"/>
              <a:t> position, with the patient's arm raised and the hand behind her head, is helpful if the breast is large. </a:t>
            </a:r>
          </a:p>
          <a:p>
            <a:r>
              <a:rPr lang="en-US" dirty="0" smtClean="0"/>
              <a:t>The normal lobular consistency of the breast tissue varies during the menstrual cycle. </a:t>
            </a:r>
          </a:p>
          <a:p>
            <a:r>
              <a:rPr lang="en-US" dirty="0" smtClean="0"/>
              <a:t>Gently palpate the four quadrants of the breast, including the </a:t>
            </a:r>
            <a:r>
              <a:rPr lang="en-US" dirty="0" err="1" smtClean="0"/>
              <a:t>axillary</a:t>
            </a:r>
            <a:r>
              <a:rPr lang="en-US" dirty="0" smtClean="0"/>
              <a:t> tail, and then, using the thumb and forefinger, define any suspected mass in relation to its size, consistency, fixation to skin or deep fascia, and relationship to the nipple and </a:t>
            </a:r>
            <a:r>
              <a:rPr lang="en-US" dirty="0" err="1" smtClean="0"/>
              <a:t>areolar</a:t>
            </a:r>
            <a:r>
              <a:rPr lang="en-US" dirty="0" smtClean="0"/>
              <a:t> complex. </a:t>
            </a:r>
          </a:p>
        </p:txBody>
      </p:sp>
      <p:pic>
        <p:nvPicPr>
          <p:cNvPr id="3074" name="Picture 2" descr="C:\Users\Cyrus\Pictures\Screenshots\Screenshot (42).png"/>
          <p:cNvPicPr>
            <a:picLocks noGrp="1" noChangeAspect="1" noChangeArrowheads="1"/>
          </p:cNvPicPr>
          <p:nvPr>
            <p:ph sz="half" idx="2"/>
          </p:nvPr>
        </p:nvPicPr>
        <p:blipFill>
          <a:blip r:embed="rId2" cstate="print"/>
          <a:srcRect/>
          <a:stretch>
            <a:fillRect/>
          </a:stretch>
        </p:blipFill>
        <p:spPr bwMode="auto">
          <a:xfrm>
            <a:off x="4876800" y="1219200"/>
            <a:ext cx="4267200" cy="5638799"/>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AXILLAE </a:t>
            </a:r>
            <a:endParaRPr lang="en-US" b="1" dirty="0"/>
          </a:p>
        </p:txBody>
      </p:sp>
      <p:sp>
        <p:nvSpPr>
          <p:cNvPr id="3" name="Content Placeholder 2"/>
          <p:cNvSpPr>
            <a:spLocks noGrp="1"/>
          </p:cNvSpPr>
          <p:nvPr>
            <p:ph idx="1"/>
          </p:nvPr>
        </p:nvSpPr>
        <p:spPr>
          <a:xfrm>
            <a:off x="0" y="1219200"/>
            <a:ext cx="9144000" cy="5638800"/>
          </a:xfrm>
        </p:spPr>
        <p:txBody>
          <a:bodyPr>
            <a:normAutofit/>
          </a:bodyPr>
          <a:lstStyle/>
          <a:p>
            <a:r>
              <a:rPr lang="en-US" sz="3500" dirty="0" smtClean="0"/>
              <a:t>Examine the </a:t>
            </a:r>
            <a:r>
              <a:rPr lang="en-US" sz="3500" dirty="0" err="1" smtClean="0"/>
              <a:t>axillae</a:t>
            </a:r>
            <a:r>
              <a:rPr lang="en-US" sz="3500" dirty="0" smtClean="0"/>
              <a:t>. </a:t>
            </a:r>
            <a:endParaRPr lang="en-US" sz="3500" dirty="0" smtClean="0"/>
          </a:p>
          <a:p>
            <a:r>
              <a:rPr lang="en-US" sz="3500" dirty="0" smtClean="0"/>
              <a:t>It </a:t>
            </a:r>
            <a:r>
              <a:rPr lang="en-US" sz="3500" dirty="0" smtClean="0"/>
              <a:t>is difficult to feel enlarged lymph glands unless the patient's arm is raised to allow the examining fingers to be pushed high into the </a:t>
            </a:r>
            <a:r>
              <a:rPr lang="en-US" sz="3500" dirty="0" err="1" smtClean="0"/>
              <a:t>axilla</a:t>
            </a:r>
            <a:r>
              <a:rPr lang="en-US" sz="3500" dirty="0" smtClean="0"/>
              <a:t>. </a:t>
            </a:r>
            <a:endParaRPr lang="en-US" sz="3500" dirty="0" smtClean="0"/>
          </a:p>
          <a:p>
            <a:r>
              <a:rPr lang="en-US" sz="3500" dirty="0" smtClean="0"/>
              <a:t>The </a:t>
            </a:r>
            <a:r>
              <a:rPr lang="en-US" sz="3500" dirty="0" smtClean="0"/>
              <a:t>arm is then lowered in the flexed position to rest across the examiner's arm, and palpation is continued downwards along the chest wall. </a:t>
            </a:r>
            <a:endParaRPr lang="en-US" sz="35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dirty="0" smtClean="0"/>
              <a:t>TEMPERATURE </a:t>
            </a:r>
            <a:endParaRPr lang="en-US" b="1" dirty="0"/>
          </a:p>
        </p:txBody>
      </p:sp>
      <p:sp>
        <p:nvSpPr>
          <p:cNvPr id="3" name="Content Placeholder 2"/>
          <p:cNvSpPr>
            <a:spLocks noGrp="1"/>
          </p:cNvSpPr>
          <p:nvPr>
            <p:ph idx="1"/>
          </p:nvPr>
        </p:nvSpPr>
        <p:spPr>
          <a:xfrm>
            <a:off x="0" y="914400"/>
            <a:ext cx="9144000" cy="5943600"/>
          </a:xfrm>
        </p:spPr>
        <p:txBody>
          <a:bodyPr>
            <a:normAutofit fontScale="62500" lnSpcReduction="20000"/>
          </a:bodyPr>
          <a:lstStyle/>
          <a:p>
            <a:r>
              <a:rPr lang="en-US" dirty="0" smtClean="0"/>
              <a:t>When taking the temperature, remember the following points: Before inserting the thermometer, make it an invariable rule to wash it in antiseptic or in cold water and see that the mercury is well shaken down. Afterwards, wash it before replacing it in its case. </a:t>
            </a:r>
          </a:p>
          <a:p>
            <a:r>
              <a:rPr lang="en-US" dirty="0" smtClean="0"/>
              <a:t>The thermometer must be accurate. The centigrade (Celsius) scale is in general use in the UK (normal &lt;37°), but many people are still more familiar with the Fahrenheit scale (normal &lt;98.4°). </a:t>
            </a:r>
          </a:p>
          <a:p>
            <a:r>
              <a:rPr lang="en-US" dirty="0" smtClean="0"/>
              <a:t>It must be kept in position long enough to allow the mercury to reach body temperature. It is advisable to exceed the period the instrument professes to require. The ordinary 'half-minute' thermometer should be left in position for a full minute. </a:t>
            </a:r>
            <a:endParaRPr lang="en-US" dirty="0" smtClean="0"/>
          </a:p>
          <a:p>
            <a:r>
              <a:rPr lang="en-US" dirty="0" smtClean="0"/>
              <a:t>Collapsed</a:t>
            </a:r>
            <a:r>
              <a:rPr lang="en-US" dirty="0" smtClean="0"/>
              <a:t>, comatose and elderly patients should have their rectal temperature taken with a special 'low-reading' thermometer. Accidental hypothermia is common in the elderly in winter. </a:t>
            </a:r>
          </a:p>
          <a:p>
            <a:r>
              <a:rPr lang="en-US" dirty="0" smtClean="0"/>
              <a:t>In </a:t>
            </a:r>
            <a:r>
              <a:rPr lang="en-US" dirty="0" smtClean="0"/>
              <a:t>conscious adults the temperature is taken in the mouth or the </a:t>
            </a:r>
            <a:r>
              <a:rPr lang="en-US" dirty="0" err="1" smtClean="0"/>
              <a:t>axilla</a:t>
            </a:r>
            <a:r>
              <a:rPr lang="en-US" dirty="0" smtClean="0"/>
              <a:t>. In young children the thermometer should be placed in the fold of the groin and the thigh flexed on the abdomen; or it may be inserted into the rectum. </a:t>
            </a:r>
            <a:endParaRPr lang="en-US" dirty="0" smtClean="0"/>
          </a:p>
          <a:p>
            <a:r>
              <a:rPr lang="en-US" dirty="0" smtClean="0"/>
              <a:t>The </a:t>
            </a:r>
            <a:r>
              <a:rPr lang="en-US" dirty="0" smtClean="0"/>
              <a:t>temperature of the mouth and rectum is generally at least half a degree higher than that of the groin or </a:t>
            </a:r>
            <a:r>
              <a:rPr lang="en-US" dirty="0" err="1" smtClean="0"/>
              <a:t>axilla</a:t>
            </a:r>
            <a:r>
              <a:rPr lang="en-US" dirty="0" smtClean="0"/>
              <a:t>. When the temperature is taken in the mouth, the patient must breathe through the nose and keep the lips firmly closed during the observation.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PULSE </a:t>
            </a:r>
            <a:endParaRPr lang="en-US" b="1" dirty="0"/>
          </a:p>
        </p:txBody>
      </p:sp>
      <p:sp>
        <p:nvSpPr>
          <p:cNvPr id="3" name="Content Placeholder 2"/>
          <p:cNvSpPr>
            <a:spLocks noGrp="1"/>
          </p:cNvSpPr>
          <p:nvPr>
            <p:ph idx="1"/>
          </p:nvPr>
        </p:nvSpPr>
        <p:spPr/>
        <p:txBody>
          <a:bodyPr>
            <a:normAutofit/>
          </a:bodyPr>
          <a:lstStyle/>
          <a:p>
            <a:r>
              <a:rPr lang="en-US" dirty="0" smtClean="0"/>
              <a:t>Count the pulse for a full half-minute when the patient is at rest and composed. </a:t>
            </a:r>
            <a:endParaRPr lang="en-US" dirty="0" smtClean="0"/>
          </a:p>
          <a:p>
            <a:r>
              <a:rPr lang="en-US" dirty="0" smtClean="0"/>
              <a:t>The </a:t>
            </a:r>
            <a:r>
              <a:rPr lang="en-US" dirty="0" smtClean="0"/>
              <a:t>rate in health during the stress of a medical examination varies from about 60 to 80 beats/minute, but people who are physically very fit may have a resting pulse as low as 45.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RESPIRATION </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Count the patient's respirations for a full half-minute, starting when their attention is directed elsewhere. It is convenient to do this when the patient thinks you are still counting the pulse. </a:t>
            </a:r>
            <a:endParaRPr lang="en-US" dirty="0" smtClean="0"/>
          </a:p>
          <a:p>
            <a:r>
              <a:rPr lang="en-US" dirty="0" smtClean="0"/>
              <a:t>The </a:t>
            </a:r>
            <a:r>
              <a:rPr lang="en-US" dirty="0" smtClean="0"/>
              <a:t>normal rate in an adult is about 14-18 respirations/minute, but wide variations occur in health. </a:t>
            </a:r>
            <a:endParaRPr lang="en-US" dirty="0" smtClean="0"/>
          </a:p>
          <a:p>
            <a:r>
              <a:rPr lang="en-US" dirty="0" smtClean="0"/>
              <a:t>Respiratory </a:t>
            </a:r>
            <a:r>
              <a:rPr lang="en-US" dirty="0" smtClean="0"/>
              <a:t>rate is a useful sign that many doctors ignore, and when examining the patient on a bed can be the main sign of a significant chronic obstructive pulmonary disease.</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ODOURS </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The </a:t>
            </a:r>
            <a:r>
              <a:rPr lang="en-US" dirty="0" err="1" smtClean="0"/>
              <a:t>odour</a:t>
            </a:r>
            <a:r>
              <a:rPr lang="en-US" dirty="0" smtClean="0"/>
              <a:t> of </a:t>
            </a:r>
            <a:r>
              <a:rPr lang="en-US" i="1" dirty="0" smtClean="0"/>
              <a:t>alcohol</a:t>
            </a:r>
            <a:r>
              <a:rPr lang="en-US" dirty="0" smtClean="0"/>
              <a:t> is easily recognizable on the breath, although patients may try and mask it by sucking a mint, but it does not necessarily mean the patient's condition is due to alcohol intoxication. </a:t>
            </a:r>
            <a:endParaRPr lang="en-US" dirty="0" smtClean="0"/>
          </a:p>
          <a:p>
            <a:r>
              <a:rPr lang="en-US" dirty="0" smtClean="0"/>
              <a:t>The </a:t>
            </a:r>
            <a:r>
              <a:rPr lang="en-US" dirty="0" err="1" smtClean="0"/>
              <a:t>odour</a:t>
            </a:r>
            <a:r>
              <a:rPr lang="en-US" dirty="0" smtClean="0"/>
              <a:t> of </a:t>
            </a:r>
            <a:r>
              <a:rPr lang="en-US" i="1" dirty="0" smtClean="0"/>
              <a:t>diabetic ketosis</a:t>
            </a:r>
            <a:r>
              <a:rPr lang="en-US" dirty="0" smtClean="0"/>
              <a:t> has been described as 'sweet and </a:t>
            </a:r>
            <a:r>
              <a:rPr lang="en-US" dirty="0" smtClean="0"/>
              <a:t>sickly‘. </a:t>
            </a:r>
          </a:p>
          <a:p>
            <a:r>
              <a:rPr lang="en-US" i="1" dirty="0" smtClean="0"/>
              <a:t>Halitosis</a:t>
            </a:r>
            <a:r>
              <a:rPr lang="en-US" dirty="0" smtClean="0"/>
              <a:t> </a:t>
            </a:r>
            <a:r>
              <a:rPr lang="en-US" dirty="0" smtClean="0"/>
              <a:t>(bad breath) is common in patients whose dental hygiene has been poor, and is associated especially with </a:t>
            </a:r>
            <a:r>
              <a:rPr lang="en-US" i="1" dirty="0" smtClean="0"/>
              <a:t>chronic gingivitis</a:t>
            </a:r>
            <a:r>
              <a:rPr lang="en-US" dirty="0" smtClean="0"/>
              <a:t> (periodontal or gum disease).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dirty="0" smtClean="0">
                <a:solidFill>
                  <a:srgbClr val="FF0000"/>
                </a:solidFill>
              </a:rPr>
              <a:t>End of Presentation</a:t>
            </a:r>
            <a:endParaRPr lang="en-US" b="1" dirty="0">
              <a:solidFill>
                <a:srgbClr val="FF0000"/>
              </a:solidFill>
            </a:endParaRPr>
          </a:p>
        </p:txBody>
      </p:sp>
      <p:sp>
        <p:nvSpPr>
          <p:cNvPr id="5" name="Subtitle 4"/>
          <p:cNvSpPr>
            <a:spLocks noGrp="1"/>
          </p:cNvSpPr>
          <p:nvPr>
            <p:ph type="subTitle" idx="1"/>
          </p:nvPr>
        </p:nvSpPr>
        <p:spPr/>
        <p:txBody>
          <a:bodyPr/>
          <a:lstStyle/>
          <a:p>
            <a:endParaRPr lang="en-US" b="1" dirty="0" smtClean="0">
              <a:solidFill>
                <a:srgbClr val="00B0F0"/>
              </a:solidFill>
            </a:endParaRPr>
          </a:p>
          <a:p>
            <a:r>
              <a:rPr lang="en-US" b="1" dirty="0" smtClean="0">
                <a:solidFill>
                  <a:srgbClr val="00B0F0"/>
                </a:solidFill>
              </a:rPr>
              <a:t>Thank You</a:t>
            </a:r>
            <a:endParaRPr lang="en-US" b="1" dirty="0">
              <a:solidFill>
                <a:srgbClr val="00B0F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31009"/>
            <a:ext cx="9144000" cy="689932"/>
          </a:xfrm>
          <a:prstGeom prst="rect">
            <a:avLst/>
          </a:prstGeom>
        </p:spPr>
        <p:txBody>
          <a:bodyPr vert="horz" wrap="square" lIns="0" tIns="12700" rIns="0" bIns="0" rtlCol="0">
            <a:spAutoFit/>
          </a:bodyPr>
          <a:lstStyle/>
          <a:p>
            <a:pPr marL="12700">
              <a:lnSpc>
                <a:spcPct val="100000"/>
              </a:lnSpc>
              <a:spcBef>
                <a:spcPts val="100"/>
              </a:spcBef>
            </a:pPr>
            <a:r>
              <a:rPr spc="-215" dirty="0"/>
              <a:t>General</a:t>
            </a:r>
            <a:r>
              <a:rPr spc="-345" dirty="0"/>
              <a:t> </a:t>
            </a:r>
            <a:r>
              <a:rPr spc="-204" dirty="0"/>
              <a:t>examination</a:t>
            </a:r>
          </a:p>
        </p:txBody>
      </p:sp>
      <p:sp>
        <p:nvSpPr>
          <p:cNvPr id="3" name="object 3"/>
          <p:cNvSpPr txBox="1"/>
          <p:nvPr/>
        </p:nvSpPr>
        <p:spPr>
          <a:xfrm>
            <a:off x="231140" y="672744"/>
            <a:ext cx="8824595" cy="5952490"/>
          </a:xfrm>
          <a:prstGeom prst="rect">
            <a:avLst/>
          </a:prstGeom>
        </p:spPr>
        <p:txBody>
          <a:bodyPr vert="horz" wrap="square" lIns="0" tIns="12700" rIns="0" bIns="0" rtlCol="0">
            <a:spAutoFit/>
          </a:bodyPr>
          <a:lstStyle/>
          <a:p>
            <a:pPr marL="622300" marR="5080" indent="-609600">
              <a:lnSpc>
                <a:spcPct val="110000"/>
              </a:lnSpc>
              <a:spcBef>
                <a:spcPts val="100"/>
              </a:spcBef>
              <a:buChar char="•"/>
              <a:tabLst>
                <a:tab pos="621665" algn="l"/>
                <a:tab pos="622300" algn="l"/>
              </a:tabLst>
            </a:pPr>
            <a:r>
              <a:rPr sz="2800" spc="-155" dirty="0">
                <a:solidFill>
                  <a:srgbClr val="001F5F"/>
                </a:solidFill>
                <a:latin typeface="Arial"/>
                <a:cs typeface="Arial"/>
              </a:rPr>
              <a:t>General </a:t>
            </a:r>
            <a:r>
              <a:rPr sz="2800" spc="-100" dirty="0">
                <a:solidFill>
                  <a:srgbClr val="001F5F"/>
                </a:solidFill>
                <a:latin typeface="Arial"/>
                <a:cs typeface="Arial"/>
              </a:rPr>
              <a:t>examination </a:t>
            </a:r>
            <a:r>
              <a:rPr sz="2800" spc="-145" dirty="0">
                <a:solidFill>
                  <a:srgbClr val="001F5F"/>
                </a:solidFill>
                <a:latin typeface="Arial"/>
                <a:cs typeface="Arial"/>
              </a:rPr>
              <a:t>is </a:t>
            </a:r>
            <a:r>
              <a:rPr sz="2800" spc="-85" dirty="0">
                <a:solidFill>
                  <a:srgbClr val="001F5F"/>
                </a:solidFill>
                <a:latin typeface="Arial"/>
                <a:cs typeface="Arial"/>
              </a:rPr>
              <a:t>actually </a:t>
            </a:r>
            <a:r>
              <a:rPr sz="2800" spc="-35" dirty="0">
                <a:solidFill>
                  <a:srgbClr val="001F5F"/>
                </a:solidFill>
                <a:latin typeface="Arial"/>
                <a:cs typeface="Arial"/>
              </a:rPr>
              <a:t>the </a:t>
            </a:r>
            <a:r>
              <a:rPr sz="2800" spc="-25" dirty="0">
                <a:solidFill>
                  <a:srgbClr val="001F5F"/>
                </a:solidFill>
                <a:latin typeface="Arial"/>
                <a:cs typeface="Arial"/>
              </a:rPr>
              <a:t>first </a:t>
            </a:r>
            <a:r>
              <a:rPr sz="2800" spc="-120" dirty="0">
                <a:solidFill>
                  <a:srgbClr val="001F5F"/>
                </a:solidFill>
                <a:latin typeface="Arial"/>
                <a:cs typeface="Arial"/>
              </a:rPr>
              <a:t>step </a:t>
            </a:r>
            <a:r>
              <a:rPr sz="2800" spc="-10" dirty="0">
                <a:solidFill>
                  <a:srgbClr val="001F5F"/>
                </a:solidFill>
                <a:latin typeface="Arial"/>
                <a:cs typeface="Arial"/>
              </a:rPr>
              <a:t>of </a:t>
            </a:r>
            <a:r>
              <a:rPr sz="2800" spc="-145" dirty="0">
                <a:solidFill>
                  <a:srgbClr val="001F5F"/>
                </a:solidFill>
                <a:latin typeface="Arial"/>
                <a:cs typeface="Arial"/>
              </a:rPr>
              <a:t>physical  </a:t>
            </a:r>
            <a:r>
              <a:rPr sz="2800" spc="-100" dirty="0">
                <a:solidFill>
                  <a:srgbClr val="001F5F"/>
                </a:solidFill>
                <a:latin typeface="Arial"/>
                <a:cs typeface="Arial"/>
              </a:rPr>
              <a:t>examination </a:t>
            </a:r>
            <a:r>
              <a:rPr sz="2800" spc="-135" dirty="0">
                <a:solidFill>
                  <a:srgbClr val="001F5F"/>
                </a:solidFill>
                <a:latin typeface="Arial"/>
                <a:cs typeface="Arial"/>
              </a:rPr>
              <a:t>and </a:t>
            </a:r>
            <a:r>
              <a:rPr sz="2800" spc="-260" dirty="0">
                <a:solidFill>
                  <a:srgbClr val="001F5F"/>
                </a:solidFill>
                <a:latin typeface="Arial"/>
                <a:cs typeface="Arial"/>
              </a:rPr>
              <a:t>Key </a:t>
            </a:r>
            <a:r>
              <a:rPr sz="2800" spc="-95" dirty="0">
                <a:solidFill>
                  <a:srgbClr val="001F5F"/>
                </a:solidFill>
                <a:latin typeface="Arial"/>
                <a:cs typeface="Arial"/>
              </a:rPr>
              <a:t>component </a:t>
            </a:r>
            <a:r>
              <a:rPr sz="2800" spc="-10" dirty="0">
                <a:solidFill>
                  <a:srgbClr val="001F5F"/>
                </a:solidFill>
                <a:latin typeface="Arial"/>
                <a:cs typeface="Arial"/>
              </a:rPr>
              <a:t>of </a:t>
            </a:r>
            <a:r>
              <a:rPr sz="2800" spc="-114" dirty="0">
                <a:solidFill>
                  <a:srgbClr val="001F5F"/>
                </a:solidFill>
                <a:latin typeface="Arial"/>
                <a:cs typeface="Arial"/>
              </a:rPr>
              <a:t>diagnostic</a:t>
            </a:r>
            <a:r>
              <a:rPr sz="2800" spc="-195" dirty="0">
                <a:solidFill>
                  <a:srgbClr val="001F5F"/>
                </a:solidFill>
                <a:latin typeface="Arial"/>
                <a:cs typeface="Arial"/>
              </a:rPr>
              <a:t> </a:t>
            </a:r>
            <a:r>
              <a:rPr sz="2800" spc="-125" dirty="0">
                <a:solidFill>
                  <a:srgbClr val="001F5F"/>
                </a:solidFill>
                <a:latin typeface="Arial"/>
                <a:cs typeface="Arial"/>
              </a:rPr>
              <a:t>approach.</a:t>
            </a:r>
            <a:endParaRPr sz="2800" dirty="0">
              <a:latin typeface="Arial"/>
              <a:cs typeface="Arial"/>
            </a:endParaRPr>
          </a:p>
          <a:p>
            <a:pPr marL="622300" marR="528955" indent="-609600">
              <a:lnSpc>
                <a:spcPct val="110000"/>
              </a:lnSpc>
              <a:spcBef>
                <a:spcPts val="670"/>
              </a:spcBef>
              <a:buChar char="•"/>
              <a:tabLst>
                <a:tab pos="621665" algn="l"/>
                <a:tab pos="622300" algn="l"/>
              </a:tabLst>
            </a:pPr>
            <a:r>
              <a:rPr sz="2800" spc="-95" dirty="0">
                <a:solidFill>
                  <a:srgbClr val="001F5F"/>
                </a:solidFill>
                <a:latin typeface="Arial"/>
                <a:cs typeface="Arial"/>
              </a:rPr>
              <a:t>Inspection </a:t>
            </a:r>
            <a:r>
              <a:rPr sz="2800" spc="-145" dirty="0">
                <a:solidFill>
                  <a:srgbClr val="001F5F"/>
                </a:solidFill>
                <a:latin typeface="Arial"/>
                <a:cs typeface="Arial"/>
              </a:rPr>
              <a:t>is </a:t>
            </a:r>
            <a:r>
              <a:rPr sz="2800" spc="-35" dirty="0">
                <a:solidFill>
                  <a:srgbClr val="001F5F"/>
                </a:solidFill>
                <a:latin typeface="Arial"/>
                <a:cs typeface="Arial"/>
              </a:rPr>
              <a:t>the </a:t>
            </a:r>
            <a:r>
              <a:rPr sz="2800" spc="-65" dirty="0">
                <a:solidFill>
                  <a:srgbClr val="001F5F"/>
                </a:solidFill>
                <a:latin typeface="Arial"/>
                <a:cs typeface="Arial"/>
              </a:rPr>
              <a:t>major method </a:t>
            </a:r>
            <a:r>
              <a:rPr sz="2800" spc="-80" dirty="0">
                <a:solidFill>
                  <a:srgbClr val="001F5F"/>
                </a:solidFill>
                <a:latin typeface="Arial"/>
                <a:cs typeface="Arial"/>
              </a:rPr>
              <a:t>during </a:t>
            </a:r>
            <a:r>
              <a:rPr sz="2800" spc="-130" dirty="0">
                <a:solidFill>
                  <a:srgbClr val="001F5F"/>
                </a:solidFill>
                <a:latin typeface="Arial"/>
                <a:cs typeface="Arial"/>
              </a:rPr>
              <a:t>general  </a:t>
            </a:r>
            <a:r>
              <a:rPr sz="2800" spc="-100" dirty="0">
                <a:solidFill>
                  <a:srgbClr val="001F5F"/>
                </a:solidFill>
                <a:latin typeface="Arial"/>
                <a:cs typeface="Arial"/>
              </a:rPr>
              <a:t>examination, </a:t>
            </a:r>
            <a:r>
              <a:rPr sz="2800" spc="-105" dirty="0">
                <a:solidFill>
                  <a:srgbClr val="001F5F"/>
                </a:solidFill>
                <a:latin typeface="Arial"/>
                <a:cs typeface="Arial"/>
              </a:rPr>
              <a:t>combining </a:t>
            </a:r>
            <a:r>
              <a:rPr sz="2800" spc="15" dirty="0">
                <a:solidFill>
                  <a:srgbClr val="001F5F"/>
                </a:solidFill>
                <a:latin typeface="Arial"/>
                <a:cs typeface="Arial"/>
              </a:rPr>
              <a:t>with </a:t>
            </a:r>
            <a:r>
              <a:rPr sz="2800" spc="-75" dirty="0">
                <a:solidFill>
                  <a:srgbClr val="001F5F"/>
                </a:solidFill>
                <a:latin typeface="Arial"/>
                <a:cs typeface="Arial"/>
              </a:rPr>
              <a:t>palpation,</a:t>
            </a:r>
            <a:r>
              <a:rPr sz="2800" spc="-290" dirty="0">
                <a:solidFill>
                  <a:srgbClr val="001F5F"/>
                </a:solidFill>
                <a:latin typeface="Arial"/>
                <a:cs typeface="Arial"/>
              </a:rPr>
              <a:t> </a:t>
            </a:r>
            <a:r>
              <a:rPr sz="2800" spc="-85" dirty="0">
                <a:solidFill>
                  <a:srgbClr val="001F5F"/>
                </a:solidFill>
                <a:latin typeface="Arial"/>
                <a:cs typeface="Arial"/>
              </a:rPr>
              <a:t>auscultation,  </a:t>
            </a:r>
            <a:r>
              <a:rPr sz="2800" spc="-135" dirty="0">
                <a:solidFill>
                  <a:srgbClr val="001F5F"/>
                </a:solidFill>
                <a:latin typeface="Arial"/>
                <a:cs typeface="Arial"/>
              </a:rPr>
              <a:t>and</a:t>
            </a:r>
            <a:r>
              <a:rPr sz="2800" spc="-140" dirty="0">
                <a:solidFill>
                  <a:srgbClr val="001F5F"/>
                </a:solidFill>
                <a:latin typeface="Arial"/>
                <a:cs typeface="Arial"/>
              </a:rPr>
              <a:t> </a:t>
            </a:r>
            <a:r>
              <a:rPr sz="2800" spc="-110" dirty="0">
                <a:solidFill>
                  <a:srgbClr val="001F5F"/>
                </a:solidFill>
                <a:latin typeface="Arial"/>
                <a:cs typeface="Arial"/>
              </a:rPr>
              <a:t>smelling.</a:t>
            </a:r>
            <a:endParaRPr sz="2800" dirty="0">
              <a:latin typeface="Arial"/>
              <a:cs typeface="Arial"/>
            </a:endParaRPr>
          </a:p>
          <a:p>
            <a:pPr marL="622300" indent="-609600">
              <a:lnSpc>
                <a:spcPct val="100000"/>
              </a:lnSpc>
              <a:spcBef>
                <a:spcPts val="1010"/>
              </a:spcBef>
              <a:buChar char="•"/>
              <a:tabLst>
                <a:tab pos="621665" algn="l"/>
                <a:tab pos="622300" algn="l"/>
                <a:tab pos="1496060" algn="l"/>
              </a:tabLst>
            </a:pPr>
            <a:r>
              <a:rPr sz="2800" spc="-160" dirty="0">
                <a:solidFill>
                  <a:srgbClr val="001F5F"/>
                </a:solidFill>
                <a:latin typeface="Arial"/>
                <a:cs typeface="Arial"/>
              </a:rPr>
              <a:t>Aims	</a:t>
            </a:r>
            <a:r>
              <a:rPr sz="2800" spc="25" dirty="0">
                <a:solidFill>
                  <a:srgbClr val="001F5F"/>
                </a:solidFill>
                <a:latin typeface="Arial"/>
                <a:cs typeface="Arial"/>
              </a:rPr>
              <a:t>to</a:t>
            </a:r>
            <a:endParaRPr sz="2800" dirty="0">
              <a:latin typeface="Arial"/>
              <a:cs typeface="Arial"/>
            </a:endParaRPr>
          </a:p>
          <a:p>
            <a:pPr marL="1022985" lvl="1" indent="-609600">
              <a:lnSpc>
                <a:spcPct val="100000"/>
              </a:lnSpc>
              <a:spcBef>
                <a:spcPts val="915"/>
              </a:spcBef>
              <a:buChar char="–"/>
              <a:tabLst>
                <a:tab pos="1022985" algn="l"/>
                <a:tab pos="1023619" algn="l"/>
              </a:tabLst>
            </a:pPr>
            <a:r>
              <a:rPr sz="2400" spc="-235" dirty="0">
                <a:solidFill>
                  <a:srgbClr val="001F5F"/>
                </a:solidFill>
                <a:latin typeface="Arial"/>
                <a:cs typeface="Arial"/>
              </a:rPr>
              <a:t>Assess </a:t>
            </a:r>
            <a:r>
              <a:rPr sz="2400" spc="-50" dirty="0">
                <a:solidFill>
                  <a:srgbClr val="001F5F"/>
                </a:solidFill>
                <a:latin typeface="Arial"/>
                <a:cs typeface="Arial"/>
              </a:rPr>
              <a:t>patient's </a:t>
            </a:r>
            <a:r>
              <a:rPr sz="2400" spc="-110" dirty="0">
                <a:solidFill>
                  <a:srgbClr val="001F5F"/>
                </a:solidFill>
                <a:latin typeface="Arial"/>
                <a:cs typeface="Arial"/>
              </a:rPr>
              <a:t>general</a:t>
            </a:r>
            <a:r>
              <a:rPr sz="2400" spc="-114" dirty="0">
                <a:solidFill>
                  <a:srgbClr val="001F5F"/>
                </a:solidFill>
                <a:latin typeface="Arial"/>
                <a:cs typeface="Arial"/>
              </a:rPr>
              <a:t> </a:t>
            </a:r>
            <a:r>
              <a:rPr sz="2400" spc="-50" dirty="0">
                <a:solidFill>
                  <a:srgbClr val="001F5F"/>
                </a:solidFill>
                <a:latin typeface="Arial"/>
                <a:cs typeface="Arial"/>
              </a:rPr>
              <a:t>condition</a:t>
            </a:r>
            <a:endParaRPr sz="2400" dirty="0">
              <a:latin typeface="Arial"/>
              <a:cs typeface="Arial"/>
            </a:endParaRPr>
          </a:p>
          <a:p>
            <a:pPr marL="1022985" lvl="1" indent="-609600">
              <a:lnSpc>
                <a:spcPct val="100000"/>
              </a:lnSpc>
              <a:spcBef>
                <a:spcPts val="865"/>
              </a:spcBef>
              <a:buChar char="–"/>
              <a:tabLst>
                <a:tab pos="1022985" algn="l"/>
                <a:tab pos="1023619" algn="l"/>
              </a:tabLst>
            </a:pPr>
            <a:r>
              <a:rPr sz="2400" spc="-85" dirty="0">
                <a:solidFill>
                  <a:srgbClr val="001F5F"/>
                </a:solidFill>
                <a:latin typeface="Arial"/>
                <a:cs typeface="Arial"/>
              </a:rPr>
              <a:t>Detect</a:t>
            </a:r>
            <a:r>
              <a:rPr sz="2400" spc="-155" dirty="0">
                <a:solidFill>
                  <a:srgbClr val="001F5F"/>
                </a:solidFill>
                <a:latin typeface="Arial"/>
                <a:cs typeface="Arial"/>
              </a:rPr>
              <a:t> </a:t>
            </a:r>
            <a:r>
              <a:rPr sz="2400" spc="-80" dirty="0">
                <a:solidFill>
                  <a:srgbClr val="001F5F"/>
                </a:solidFill>
                <a:latin typeface="Arial"/>
                <a:cs typeface="Arial"/>
              </a:rPr>
              <a:t>manifestations</a:t>
            </a:r>
            <a:r>
              <a:rPr sz="2400" spc="-150" dirty="0">
                <a:solidFill>
                  <a:srgbClr val="001F5F"/>
                </a:solidFill>
                <a:latin typeface="Arial"/>
                <a:cs typeface="Arial"/>
              </a:rPr>
              <a:t> </a:t>
            </a:r>
            <a:r>
              <a:rPr sz="2400" spc="-5" dirty="0">
                <a:solidFill>
                  <a:srgbClr val="001F5F"/>
                </a:solidFill>
                <a:latin typeface="Arial"/>
                <a:cs typeface="Arial"/>
              </a:rPr>
              <a:t>of</a:t>
            </a:r>
            <a:r>
              <a:rPr sz="2400" spc="-135" dirty="0">
                <a:solidFill>
                  <a:srgbClr val="001F5F"/>
                </a:solidFill>
                <a:latin typeface="Arial"/>
                <a:cs typeface="Arial"/>
              </a:rPr>
              <a:t> </a:t>
            </a:r>
            <a:r>
              <a:rPr sz="2400" spc="-40" dirty="0">
                <a:solidFill>
                  <a:srgbClr val="001F5F"/>
                </a:solidFill>
                <a:latin typeface="Arial"/>
                <a:cs typeface="Arial"/>
              </a:rPr>
              <a:t>internal</a:t>
            </a:r>
            <a:r>
              <a:rPr sz="2400" spc="-140" dirty="0">
                <a:solidFill>
                  <a:srgbClr val="001F5F"/>
                </a:solidFill>
                <a:latin typeface="Arial"/>
                <a:cs typeface="Arial"/>
              </a:rPr>
              <a:t> </a:t>
            </a:r>
            <a:r>
              <a:rPr sz="2400" spc="35" dirty="0">
                <a:solidFill>
                  <a:srgbClr val="001F5F"/>
                </a:solidFill>
                <a:latin typeface="Arial"/>
                <a:cs typeface="Arial"/>
              </a:rPr>
              <a:t>&amp;</a:t>
            </a:r>
            <a:r>
              <a:rPr sz="2400" spc="-125" dirty="0">
                <a:solidFill>
                  <a:srgbClr val="001F5F"/>
                </a:solidFill>
                <a:latin typeface="Arial"/>
                <a:cs typeface="Arial"/>
              </a:rPr>
              <a:t> </a:t>
            </a:r>
            <a:r>
              <a:rPr sz="2400" spc="-130" dirty="0">
                <a:solidFill>
                  <a:srgbClr val="001F5F"/>
                </a:solidFill>
                <a:latin typeface="Arial"/>
                <a:cs typeface="Arial"/>
              </a:rPr>
              <a:t>systemic</a:t>
            </a:r>
            <a:r>
              <a:rPr sz="2400" spc="-145" dirty="0">
                <a:solidFill>
                  <a:srgbClr val="001F5F"/>
                </a:solidFill>
                <a:latin typeface="Arial"/>
                <a:cs typeface="Arial"/>
              </a:rPr>
              <a:t> </a:t>
            </a:r>
            <a:r>
              <a:rPr sz="2400" spc="-170" dirty="0">
                <a:solidFill>
                  <a:srgbClr val="001F5F"/>
                </a:solidFill>
                <a:latin typeface="Arial"/>
                <a:cs typeface="Arial"/>
              </a:rPr>
              <a:t>diseases</a:t>
            </a:r>
            <a:endParaRPr sz="2400" dirty="0">
              <a:latin typeface="Arial"/>
              <a:cs typeface="Arial"/>
            </a:endParaRPr>
          </a:p>
          <a:p>
            <a:pPr marL="622300" indent="-609600">
              <a:lnSpc>
                <a:spcPct val="100000"/>
              </a:lnSpc>
              <a:spcBef>
                <a:spcPts val="955"/>
              </a:spcBef>
              <a:buChar char="•"/>
              <a:tabLst>
                <a:tab pos="621665" algn="l"/>
                <a:tab pos="622300" algn="l"/>
              </a:tabLst>
            </a:pPr>
            <a:r>
              <a:rPr sz="2800" spc="-140" dirty="0">
                <a:solidFill>
                  <a:srgbClr val="001F5F"/>
                </a:solidFill>
                <a:latin typeface="Arial"/>
                <a:cs typeface="Arial"/>
              </a:rPr>
              <a:t>3 </a:t>
            </a:r>
            <a:r>
              <a:rPr sz="2800" spc="-110" dirty="0">
                <a:solidFill>
                  <a:srgbClr val="001F5F"/>
                </a:solidFill>
                <a:latin typeface="Arial"/>
                <a:cs typeface="Arial"/>
              </a:rPr>
              <a:t>components:</a:t>
            </a:r>
            <a:endParaRPr sz="2800" dirty="0">
              <a:latin typeface="Arial"/>
              <a:cs typeface="Arial"/>
            </a:endParaRPr>
          </a:p>
          <a:p>
            <a:pPr marL="1022985" lvl="1" indent="-609600">
              <a:lnSpc>
                <a:spcPct val="100000"/>
              </a:lnSpc>
              <a:spcBef>
                <a:spcPts val="919"/>
              </a:spcBef>
              <a:buChar char="–"/>
              <a:tabLst>
                <a:tab pos="1022985" algn="l"/>
                <a:tab pos="1023619" algn="l"/>
              </a:tabLst>
            </a:pPr>
            <a:r>
              <a:rPr sz="2400" spc="-80" dirty="0">
                <a:solidFill>
                  <a:srgbClr val="001F5F"/>
                </a:solidFill>
                <a:latin typeface="Arial"/>
                <a:cs typeface="Arial"/>
              </a:rPr>
              <a:t>History </a:t>
            </a:r>
            <a:r>
              <a:rPr sz="2400" spc="-75" dirty="0">
                <a:solidFill>
                  <a:srgbClr val="001F5F"/>
                </a:solidFill>
                <a:latin typeface="Arial"/>
                <a:cs typeface="Arial"/>
              </a:rPr>
              <a:t>taking </a:t>
            </a:r>
            <a:r>
              <a:rPr sz="2400" spc="-140" dirty="0">
                <a:solidFill>
                  <a:srgbClr val="001F5F"/>
                </a:solidFill>
                <a:latin typeface="Arial"/>
                <a:cs typeface="Arial"/>
              </a:rPr>
              <a:t>– </a:t>
            </a:r>
            <a:r>
              <a:rPr sz="2400" spc="-185" dirty="0">
                <a:solidFill>
                  <a:srgbClr val="001F5F"/>
                </a:solidFill>
                <a:latin typeface="Arial"/>
                <a:cs typeface="Arial"/>
              </a:rPr>
              <a:t>Clues </a:t>
            </a:r>
            <a:r>
              <a:rPr sz="2400" spc="-110" dirty="0">
                <a:solidFill>
                  <a:srgbClr val="001F5F"/>
                </a:solidFill>
                <a:latin typeface="Arial"/>
                <a:cs typeface="Arial"/>
              </a:rPr>
              <a:t>are </a:t>
            </a:r>
            <a:r>
              <a:rPr sz="2400" spc="-30" dirty="0">
                <a:solidFill>
                  <a:srgbClr val="001F5F"/>
                </a:solidFill>
                <a:latin typeface="Arial"/>
                <a:cs typeface="Arial"/>
              </a:rPr>
              <a:t>the</a:t>
            </a:r>
            <a:r>
              <a:rPr sz="2400" spc="-215" dirty="0">
                <a:solidFill>
                  <a:srgbClr val="001F5F"/>
                </a:solidFill>
                <a:latin typeface="Arial"/>
                <a:cs typeface="Arial"/>
              </a:rPr>
              <a:t> </a:t>
            </a:r>
            <a:r>
              <a:rPr sz="2400" spc="-114" dirty="0">
                <a:solidFill>
                  <a:srgbClr val="001F5F"/>
                </a:solidFill>
                <a:latin typeface="Arial"/>
                <a:cs typeface="Arial"/>
              </a:rPr>
              <a:t>symptoms</a:t>
            </a:r>
            <a:endParaRPr sz="2400" dirty="0">
              <a:latin typeface="Arial"/>
              <a:cs typeface="Arial"/>
            </a:endParaRPr>
          </a:p>
          <a:p>
            <a:pPr marL="1022985" lvl="1" indent="-609600">
              <a:lnSpc>
                <a:spcPct val="100000"/>
              </a:lnSpc>
              <a:spcBef>
                <a:spcPts val="865"/>
              </a:spcBef>
              <a:buChar char="–"/>
              <a:tabLst>
                <a:tab pos="1022985" algn="l"/>
                <a:tab pos="1023619" algn="l"/>
              </a:tabLst>
            </a:pPr>
            <a:r>
              <a:rPr sz="2400" spc="-160" dirty="0">
                <a:solidFill>
                  <a:srgbClr val="FF0000"/>
                </a:solidFill>
                <a:latin typeface="Arial"/>
                <a:cs typeface="Arial"/>
              </a:rPr>
              <a:t>Physical </a:t>
            </a:r>
            <a:r>
              <a:rPr sz="2400" spc="-165" dirty="0">
                <a:solidFill>
                  <a:srgbClr val="FF0000"/>
                </a:solidFill>
                <a:latin typeface="Arial"/>
                <a:cs typeface="Arial"/>
              </a:rPr>
              <a:t>exam </a:t>
            </a:r>
            <a:r>
              <a:rPr sz="2400" spc="-65" dirty="0">
                <a:solidFill>
                  <a:srgbClr val="FF0000"/>
                </a:solidFill>
                <a:latin typeface="Arial"/>
                <a:cs typeface="Arial"/>
              </a:rPr>
              <a:t>- </a:t>
            </a:r>
            <a:r>
              <a:rPr sz="2400" spc="-185" dirty="0">
                <a:solidFill>
                  <a:srgbClr val="FF0000"/>
                </a:solidFill>
                <a:latin typeface="Arial"/>
                <a:cs typeface="Arial"/>
              </a:rPr>
              <a:t>Clues </a:t>
            </a:r>
            <a:r>
              <a:rPr sz="2400" spc="-110" dirty="0">
                <a:solidFill>
                  <a:srgbClr val="FF0000"/>
                </a:solidFill>
                <a:latin typeface="Arial"/>
                <a:cs typeface="Arial"/>
              </a:rPr>
              <a:t>are </a:t>
            </a:r>
            <a:r>
              <a:rPr sz="2400" spc="-30" dirty="0">
                <a:solidFill>
                  <a:srgbClr val="FF0000"/>
                </a:solidFill>
                <a:latin typeface="Arial"/>
                <a:cs typeface="Arial"/>
              </a:rPr>
              <a:t>the</a:t>
            </a:r>
            <a:r>
              <a:rPr sz="2400" spc="-114" dirty="0">
                <a:solidFill>
                  <a:srgbClr val="FF0000"/>
                </a:solidFill>
                <a:latin typeface="Arial"/>
                <a:cs typeface="Arial"/>
              </a:rPr>
              <a:t> </a:t>
            </a:r>
            <a:r>
              <a:rPr sz="2400" spc="-165" dirty="0">
                <a:solidFill>
                  <a:srgbClr val="FF0000"/>
                </a:solidFill>
                <a:latin typeface="Arial"/>
                <a:cs typeface="Arial"/>
              </a:rPr>
              <a:t>signs</a:t>
            </a:r>
            <a:endParaRPr sz="2400" dirty="0">
              <a:latin typeface="Arial"/>
              <a:cs typeface="Arial"/>
            </a:endParaRPr>
          </a:p>
          <a:p>
            <a:pPr marL="1022985" lvl="1" indent="-609600">
              <a:lnSpc>
                <a:spcPct val="100000"/>
              </a:lnSpc>
              <a:spcBef>
                <a:spcPts val="865"/>
              </a:spcBef>
              <a:buChar char="–"/>
              <a:tabLst>
                <a:tab pos="1022985" algn="l"/>
                <a:tab pos="1023619" algn="l"/>
              </a:tabLst>
            </a:pPr>
            <a:r>
              <a:rPr sz="2400" spc="-95" dirty="0">
                <a:solidFill>
                  <a:srgbClr val="001F5F"/>
                </a:solidFill>
                <a:latin typeface="Arial"/>
                <a:cs typeface="Arial"/>
              </a:rPr>
              <a:t>Investigations </a:t>
            </a:r>
            <a:r>
              <a:rPr sz="2400" spc="-65" dirty="0">
                <a:solidFill>
                  <a:srgbClr val="001F5F"/>
                </a:solidFill>
                <a:latin typeface="Arial"/>
                <a:cs typeface="Arial"/>
              </a:rPr>
              <a:t>- </a:t>
            </a:r>
            <a:r>
              <a:rPr sz="2400" spc="-185" dirty="0">
                <a:solidFill>
                  <a:srgbClr val="001F5F"/>
                </a:solidFill>
                <a:latin typeface="Arial"/>
                <a:cs typeface="Arial"/>
              </a:rPr>
              <a:t>Clues </a:t>
            </a:r>
            <a:r>
              <a:rPr sz="2400" spc="-110" dirty="0">
                <a:solidFill>
                  <a:srgbClr val="001F5F"/>
                </a:solidFill>
                <a:latin typeface="Arial"/>
                <a:cs typeface="Arial"/>
              </a:rPr>
              <a:t>are </a:t>
            </a:r>
            <a:r>
              <a:rPr sz="2400" spc="-45" dirty="0">
                <a:solidFill>
                  <a:srgbClr val="001F5F"/>
                </a:solidFill>
                <a:latin typeface="Arial"/>
                <a:cs typeface="Arial"/>
              </a:rPr>
              <a:t>test</a:t>
            </a:r>
            <a:r>
              <a:rPr sz="2400" spc="-229" dirty="0">
                <a:solidFill>
                  <a:srgbClr val="001F5F"/>
                </a:solidFill>
                <a:latin typeface="Arial"/>
                <a:cs typeface="Arial"/>
              </a:rPr>
              <a:t> </a:t>
            </a:r>
            <a:r>
              <a:rPr sz="2400" spc="-85" dirty="0">
                <a:solidFill>
                  <a:srgbClr val="001F5F"/>
                </a:solidFill>
                <a:latin typeface="Arial"/>
                <a:cs typeface="Arial"/>
              </a:rPr>
              <a:t>results</a:t>
            </a:r>
            <a:endParaRPr sz="2400" dirty="0">
              <a:latin typeface="Arial"/>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7340" y="290271"/>
            <a:ext cx="4970145" cy="514350"/>
          </a:xfrm>
          <a:prstGeom prst="rect">
            <a:avLst/>
          </a:prstGeom>
        </p:spPr>
        <p:txBody>
          <a:bodyPr vert="horz" wrap="square" lIns="0" tIns="13335" rIns="0" bIns="0" rtlCol="0">
            <a:spAutoFit/>
          </a:bodyPr>
          <a:lstStyle/>
          <a:p>
            <a:pPr marL="12700">
              <a:lnSpc>
                <a:spcPct val="100000"/>
              </a:lnSpc>
              <a:spcBef>
                <a:spcPts val="105"/>
              </a:spcBef>
            </a:pPr>
            <a:r>
              <a:rPr sz="3200" spc="-160" dirty="0"/>
              <a:t>Instruments </a:t>
            </a:r>
            <a:r>
              <a:rPr sz="3200" spc="-135" dirty="0"/>
              <a:t>And </a:t>
            </a:r>
            <a:r>
              <a:rPr sz="3200" spc="-190" dirty="0"/>
              <a:t>Equipment</a:t>
            </a:r>
            <a:r>
              <a:rPr sz="3200" spc="-540" dirty="0"/>
              <a:t> </a:t>
            </a:r>
            <a:r>
              <a:rPr sz="3200" spc="-295" dirty="0"/>
              <a:t>:</a:t>
            </a:r>
            <a:endParaRPr sz="3200"/>
          </a:p>
        </p:txBody>
      </p:sp>
      <p:sp>
        <p:nvSpPr>
          <p:cNvPr id="3" name="object 3"/>
          <p:cNvSpPr txBox="1"/>
          <p:nvPr/>
        </p:nvSpPr>
        <p:spPr>
          <a:xfrm>
            <a:off x="307340" y="801247"/>
            <a:ext cx="7856220" cy="5303375"/>
          </a:xfrm>
          <a:prstGeom prst="rect">
            <a:avLst/>
          </a:prstGeom>
        </p:spPr>
        <p:txBody>
          <a:bodyPr vert="horz" wrap="square" lIns="0" tIns="225425" rIns="0" bIns="0" rtlCol="0">
            <a:spAutoFit/>
          </a:bodyPr>
          <a:lstStyle/>
          <a:p>
            <a:pPr marL="355600" indent="-342900">
              <a:lnSpc>
                <a:spcPct val="100000"/>
              </a:lnSpc>
              <a:spcBef>
                <a:spcPts val="1775"/>
              </a:spcBef>
              <a:buChar char="•"/>
              <a:tabLst>
                <a:tab pos="354965" algn="l"/>
                <a:tab pos="355600" algn="l"/>
              </a:tabLst>
            </a:pPr>
            <a:r>
              <a:rPr sz="2800" spc="-145" dirty="0" smtClean="0">
                <a:solidFill>
                  <a:srgbClr val="001F5F"/>
                </a:solidFill>
                <a:latin typeface="Arial"/>
                <a:cs typeface="Arial"/>
              </a:rPr>
              <a:t>Stethoscope</a:t>
            </a:r>
            <a:endParaRPr sz="2800" dirty="0" smtClean="0">
              <a:latin typeface="Arial"/>
              <a:cs typeface="Arial"/>
            </a:endParaRPr>
          </a:p>
          <a:p>
            <a:pPr marL="355600" indent="-342900">
              <a:lnSpc>
                <a:spcPct val="100000"/>
              </a:lnSpc>
              <a:spcBef>
                <a:spcPts val="1685"/>
              </a:spcBef>
              <a:buChar char="•"/>
              <a:tabLst>
                <a:tab pos="354965" algn="l"/>
                <a:tab pos="355600" algn="l"/>
              </a:tabLst>
            </a:pPr>
            <a:r>
              <a:rPr sz="2800" spc="-100" dirty="0" smtClean="0">
                <a:solidFill>
                  <a:srgbClr val="001F5F"/>
                </a:solidFill>
                <a:latin typeface="Arial"/>
                <a:cs typeface="Arial"/>
              </a:rPr>
              <a:t>Thermometer</a:t>
            </a:r>
            <a:endParaRPr sz="2800" dirty="0" smtClean="0">
              <a:latin typeface="Arial"/>
              <a:cs typeface="Arial"/>
            </a:endParaRPr>
          </a:p>
          <a:p>
            <a:pPr marL="355600" indent="-342900">
              <a:lnSpc>
                <a:spcPct val="100000"/>
              </a:lnSpc>
              <a:spcBef>
                <a:spcPts val="1680"/>
              </a:spcBef>
              <a:buChar char="•"/>
              <a:tabLst>
                <a:tab pos="354965" algn="l"/>
                <a:tab pos="355600" algn="l"/>
              </a:tabLst>
            </a:pPr>
            <a:r>
              <a:rPr sz="2800" spc="-200" dirty="0" smtClean="0">
                <a:solidFill>
                  <a:srgbClr val="001F5F"/>
                </a:solidFill>
                <a:latin typeface="Arial"/>
                <a:cs typeface="Arial"/>
              </a:rPr>
              <a:t>Torch</a:t>
            </a:r>
            <a:endParaRPr sz="2800" dirty="0">
              <a:latin typeface="Arial"/>
              <a:cs typeface="Arial"/>
            </a:endParaRPr>
          </a:p>
          <a:p>
            <a:pPr marL="355600" indent="-342900">
              <a:lnSpc>
                <a:spcPct val="100000"/>
              </a:lnSpc>
              <a:spcBef>
                <a:spcPts val="1680"/>
              </a:spcBef>
              <a:buChar char="•"/>
              <a:tabLst>
                <a:tab pos="354965" algn="l"/>
                <a:tab pos="355600" algn="l"/>
              </a:tabLst>
            </a:pPr>
            <a:r>
              <a:rPr sz="2800" spc="-135" dirty="0">
                <a:solidFill>
                  <a:srgbClr val="001F5F"/>
                </a:solidFill>
                <a:latin typeface="Arial"/>
                <a:cs typeface="Arial"/>
              </a:rPr>
              <a:t>Wooden </a:t>
            </a:r>
            <a:r>
              <a:rPr sz="2800" spc="-95" dirty="0">
                <a:solidFill>
                  <a:srgbClr val="001F5F"/>
                </a:solidFill>
                <a:latin typeface="Arial"/>
                <a:cs typeface="Arial"/>
              </a:rPr>
              <a:t>tongue</a:t>
            </a:r>
            <a:r>
              <a:rPr sz="2800" spc="-140" dirty="0">
                <a:solidFill>
                  <a:srgbClr val="001F5F"/>
                </a:solidFill>
                <a:latin typeface="Arial"/>
                <a:cs typeface="Arial"/>
              </a:rPr>
              <a:t> </a:t>
            </a:r>
            <a:r>
              <a:rPr sz="2800" spc="-155" dirty="0">
                <a:solidFill>
                  <a:srgbClr val="001F5F"/>
                </a:solidFill>
                <a:latin typeface="Arial"/>
                <a:cs typeface="Arial"/>
              </a:rPr>
              <a:t>depressors</a:t>
            </a:r>
            <a:endParaRPr sz="2800" dirty="0">
              <a:latin typeface="Arial"/>
              <a:cs typeface="Arial"/>
            </a:endParaRPr>
          </a:p>
          <a:p>
            <a:pPr marL="355600" indent="-342900">
              <a:lnSpc>
                <a:spcPct val="100000"/>
              </a:lnSpc>
              <a:spcBef>
                <a:spcPts val="1680"/>
              </a:spcBef>
              <a:buChar char="•"/>
              <a:tabLst>
                <a:tab pos="354965" algn="l"/>
                <a:tab pos="355600" algn="l"/>
              </a:tabLst>
            </a:pPr>
            <a:r>
              <a:rPr sz="2800" spc="-114" dirty="0">
                <a:solidFill>
                  <a:srgbClr val="001F5F"/>
                </a:solidFill>
                <a:latin typeface="Arial"/>
                <a:cs typeface="Arial"/>
              </a:rPr>
              <a:t>Measuring</a:t>
            </a:r>
            <a:r>
              <a:rPr sz="2800" spc="-130" dirty="0">
                <a:solidFill>
                  <a:srgbClr val="001F5F"/>
                </a:solidFill>
                <a:latin typeface="Arial"/>
                <a:cs typeface="Arial"/>
              </a:rPr>
              <a:t> </a:t>
            </a:r>
            <a:r>
              <a:rPr sz="2800" spc="-90" dirty="0">
                <a:solidFill>
                  <a:srgbClr val="001F5F"/>
                </a:solidFill>
                <a:latin typeface="Arial"/>
                <a:cs typeface="Arial"/>
              </a:rPr>
              <a:t>tape</a:t>
            </a:r>
            <a:endParaRPr sz="2800" dirty="0">
              <a:latin typeface="Arial"/>
              <a:cs typeface="Arial"/>
            </a:endParaRPr>
          </a:p>
          <a:p>
            <a:pPr marL="355600" indent="-342900">
              <a:lnSpc>
                <a:spcPct val="100000"/>
              </a:lnSpc>
              <a:spcBef>
                <a:spcPts val="1930"/>
              </a:spcBef>
              <a:buChar char="•"/>
              <a:tabLst>
                <a:tab pos="354965" algn="l"/>
                <a:tab pos="355600" algn="l"/>
              </a:tabLst>
            </a:pPr>
            <a:r>
              <a:rPr sz="2800" spc="-75" dirty="0">
                <a:solidFill>
                  <a:srgbClr val="FF0000"/>
                </a:solidFill>
                <a:latin typeface="Arial"/>
                <a:cs typeface="Arial"/>
              </a:rPr>
              <a:t>Note:-</a:t>
            </a:r>
            <a:endParaRPr sz="2800" dirty="0">
              <a:latin typeface="Arial"/>
              <a:cs typeface="Arial"/>
            </a:endParaRPr>
          </a:p>
          <a:p>
            <a:pPr marL="355600" indent="-342900">
              <a:lnSpc>
                <a:spcPct val="100000"/>
              </a:lnSpc>
              <a:spcBef>
                <a:spcPts val="2020"/>
              </a:spcBef>
              <a:buChar char="•"/>
              <a:tabLst>
                <a:tab pos="354965" algn="l"/>
                <a:tab pos="355600" algn="l"/>
              </a:tabLst>
            </a:pPr>
            <a:r>
              <a:rPr sz="2800" spc="-265" dirty="0">
                <a:solidFill>
                  <a:srgbClr val="001F5F"/>
                </a:solidFill>
                <a:latin typeface="Arial"/>
                <a:cs typeface="Arial"/>
              </a:rPr>
              <a:t>Exam </a:t>
            </a:r>
            <a:r>
              <a:rPr sz="2800" spc="-150" dirty="0">
                <a:solidFill>
                  <a:srgbClr val="001F5F"/>
                </a:solidFill>
                <a:latin typeface="Arial"/>
                <a:cs typeface="Arial"/>
              </a:rPr>
              <a:t>begins </a:t>
            </a:r>
            <a:r>
              <a:rPr sz="2800" spc="-35" dirty="0">
                <a:solidFill>
                  <a:srgbClr val="001F5F"/>
                </a:solidFill>
                <a:latin typeface="Arial"/>
                <a:cs typeface="Arial"/>
              </a:rPr>
              <a:t>the </a:t>
            </a:r>
            <a:r>
              <a:rPr sz="2800" spc="-55" dirty="0">
                <a:solidFill>
                  <a:srgbClr val="001F5F"/>
                </a:solidFill>
                <a:latin typeface="Arial"/>
                <a:cs typeface="Arial"/>
              </a:rPr>
              <a:t>minute </a:t>
            </a:r>
            <a:r>
              <a:rPr sz="2800" spc="-120" dirty="0">
                <a:solidFill>
                  <a:srgbClr val="001F5F"/>
                </a:solidFill>
                <a:latin typeface="Arial"/>
                <a:cs typeface="Arial"/>
              </a:rPr>
              <a:t>you </a:t>
            </a:r>
            <a:r>
              <a:rPr sz="2800" spc="-25" dirty="0">
                <a:solidFill>
                  <a:srgbClr val="001F5F"/>
                </a:solidFill>
                <a:latin typeface="Arial"/>
                <a:cs typeface="Arial"/>
              </a:rPr>
              <a:t>first </a:t>
            </a:r>
            <a:r>
              <a:rPr sz="2800" spc="-220" dirty="0">
                <a:solidFill>
                  <a:srgbClr val="001F5F"/>
                </a:solidFill>
                <a:latin typeface="Arial"/>
                <a:cs typeface="Arial"/>
              </a:rPr>
              <a:t>see </a:t>
            </a:r>
            <a:r>
              <a:rPr sz="2800" spc="-35" dirty="0">
                <a:solidFill>
                  <a:srgbClr val="001F5F"/>
                </a:solidFill>
                <a:latin typeface="Arial"/>
                <a:cs typeface="Arial"/>
              </a:rPr>
              <a:t>the</a:t>
            </a:r>
            <a:r>
              <a:rPr sz="2800" spc="-225" dirty="0">
                <a:solidFill>
                  <a:srgbClr val="001F5F"/>
                </a:solidFill>
                <a:latin typeface="Arial"/>
                <a:cs typeface="Arial"/>
              </a:rPr>
              <a:t> </a:t>
            </a:r>
            <a:r>
              <a:rPr sz="2800" spc="-45" dirty="0">
                <a:solidFill>
                  <a:srgbClr val="001F5F"/>
                </a:solidFill>
                <a:latin typeface="Arial"/>
                <a:cs typeface="Arial"/>
              </a:rPr>
              <a:t>patient</a:t>
            </a:r>
            <a:endParaRPr sz="2800" dirty="0">
              <a:latin typeface="Arial"/>
              <a:cs typeface="Arial"/>
            </a:endParaRPr>
          </a:p>
          <a:p>
            <a:pPr marL="355600" indent="-342900">
              <a:lnSpc>
                <a:spcPct val="100000"/>
              </a:lnSpc>
              <a:spcBef>
                <a:spcPts val="2014"/>
              </a:spcBef>
              <a:buChar char="•"/>
              <a:tabLst>
                <a:tab pos="354965" algn="l"/>
                <a:tab pos="355600" algn="l"/>
              </a:tabLst>
            </a:pPr>
            <a:r>
              <a:rPr sz="2800" spc="-265" dirty="0">
                <a:solidFill>
                  <a:srgbClr val="001F5F"/>
                </a:solidFill>
                <a:latin typeface="Arial"/>
                <a:cs typeface="Arial"/>
              </a:rPr>
              <a:t>Exam </a:t>
            </a:r>
            <a:r>
              <a:rPr sz="2800" spc="-105" dirty="0">
                <a:solidFill>
                  <a:srgbClr val="001F5F"/>
                </a:solidFill>
                <a:latin typeface="Arial"/>
                <a:cs typeface="Arial"/>
              </a:rPr>
              <a:t>continues </a:t>
            </a:r>
            <a:r>
              <a:rPr sz="2800" spc="-50" dirty="0">
                <a:solidFill>
                  <a:srgbClr val="001F5F"/>
                </a:solidFill>
                <a:latin typeface="Arial"/>
                <a:cs typeface="Arial"/>
              </a:rPr>
              <a:t>throughout </a:t>
            </a:r>
            <a:r>
              <a:rPr sz="2800" spc="-80" dirty="0">
                <a:solidFill>
                  <a:srgbClr val="001F5F"/>
                </a:solidFill>
                <a:latin typeface="Arial"/>
                <a:cs typeface="Arial"/>
              </a:rPr>
              <a:t>your </a:t>
            </a:r>
            <a:r>
              <a:rPr sz="2800" spc="-45" dirty="0">
                <a:solidFill>
                  <a:srgbClr val="001F5F"/>
                </a:solidFill>
                <a:latin typeface="Arial"/>
                <a:cs typeface="Arial"/>
              </a:rPr>
              <a:t>patient</a:t>
            </a:r>
            <a:r>
              <a:rPr sz="2800" spc="-180" dirty="0">
                <a:solidFill>
                  <a:srgbClr val="001F5F"/>
                </a:solidFill>
                <a:latin typeface="Arial"/>
                <a:cs typeface="Arial"/>
              </a:rPr>
              <a:t> </a:t>
            </a:r>
            <a:r>
              <a:rPr sz="2800" spc="-55" dirty="0">
                <a:solidFill>
                  <a:srgbClr val="001F5F"/>
                </a:solidFill>
                <a:latin typeface="Arial"/>
                <a:cs typeface="Arial"/>
              </a:rPr>
              <a:t>interaction</a:t>
            </a:r>
            <a:endParaRPr sz="2800" dirty="0">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370077"/>
            <a:ext cx="2345690" cy="513715"/>
          </a:xfrm>
          <a:prstGeom prst="rect">
            <a:avLst/>
          </a:prstGeom>
        </p:spPr>
        <p:txBody>
          <a:bodyPr vert="horz" wrap="square" lIns="0" tIns="13335" rIns="0" bIns="0" rtlCol="0">
            <a:spAutoFit/>
          </a:bodyPr>
          <a:lstStyle/>
          <a:p>
            <a:pPr marL="12700">
              <a:lnSpc>
                <a:spcPct val="100000"/>
              </a:lnSpc>
              <a:spcBef>
                <a:spcPts val="105"/>
              </a:spcBef>
            </a:pPr>
            <a:r>
              <a:rPr sz="3200" spc="-200" dirty="0"/>
              <a:t>Prerequisites:</a:t>
            </a:r>
            <a:endParaRPr sz="3200"/>
          </a:p>
        </p:txBody>
      </p:sp>
      <p:sp>
        <p:nvSpPr>
          <p:cNvPr id="3" name="object 3"/>
          <p:cNvSpPr txBox="1"/>
          <p:nvPr/>
        </p:nvSpPr>
        <p:spPr>
          <a:xfrm>
            <a:off x="535940" y="866743"/>
            <a:ext cx="8190230" cy="5829300"/>
          </a:xfrm>
          <a:prstGeom prst="rect">
            <a:avLst/>
          </a:prstGeom>
        </p:spPr>
        <p:txBody>
          <a:bodyPr vert="horz" wrap="square" lIns="0" tIns="182880" rIns="0" bIns="0" rtlCol="0">
            <a:spAutoFit/>
          </a:bodyPr>
          <a:lstStyle/>
          <a:p>
            <a:pPr marL="355600" indent="-342900">
              <a:lnSpc>
                <a:spcPct val="100000"/>
              </a:lnSpc>
              <a:spcBef>
                <a:spcPts val="1440"/>
              </a:spcBef>
              <a:buChar char="•"/>
              <a:tabLst>
                <a:tab pos="354965" algn="l"/>
                <a:tab pos="355600" algn="l"/>
              </a:tabLst>
            </a:pPr>
            <a:r>
              <a:rPr sz="2800" spc="-125" dirty="0">
                <a:solidFill>
                  <a:srgbClr val="001F5F"/>
                </a:solidFill>
                <a:latin typeface="Arial"/>
                <a:cs typeface="Arial"/>
              </a:rPr>
              <a:t>Examination</a:t>
            </a:r>
            <a:r>
              <a:rPr sz="2800" spc="-145" dirty="0">
                <a:solidFill>
                  <a:srgbClr val="001F5F"/>
                </a:solidFill>
                <a:latin typeface="Arial"/>
                <a:cs typeface="Arial"/>
              </a:rPr>
              <a:t> </a:t>
            </a:r>
            <a:r>
              <a:rPr sz="2800" spc="-80" dirty="0">
                <a:solidFill>
                  <a:srgbClr val="001F5F"/>
                </a:solidFill>
                <a:latin typeface="Arial"/>
                <a:cs typeface="Arial"/>
              </a:rPr>
              <a:t>environment</a:t>
            </a:r>
            <a:endParaRPr sz="2800">
              <a:latin typeface="Arial"/>
              <a:cs typeface="Arial"/>
            </a:endParaRPr>
          </a:p>
          <a:p>
            <a:pPr marL="355600" indent="-342900">
              <a:lnSpc>
                <a:spcPct val="100000"/>
              </a:lnSpc>
              <a:spcBef>
                <a:spcPts val="1345"/>
              </a:spcBef>
              <a:buChar char="•"/>
              <a:tabLst>
                <a:tab pos="354965" algn="l"/>
                <a:tab pos="355600" algn="l"/>
              </a:tabLst>
            </a:pPr>
            <a:r>
              <a:rPr sz="2800" spc="-175" dirty="0">
                <a:solidFill>
                  <a:srgbClr val="001F5F"/>
                </a:solidFill>
                <a:latin typeface="Arial"/>
                <a:cs typeface="Arial"/>
              </a:rPr>
              <a:t>Hand</a:t>
            </a:r>
            <a:r>
              <a:rPr sz="2800" spc="-130" dirty="0">
                <a:solidFill>
                  <a:srgbClr val="001F5F"/>
                </a:solidFill>
                <a:latin typeface="Arial"/>
                <a:cs typeface="Arial"/>
              </a:rPr>
              <a:t> </a:t>
            </a:r>
            <a:r>
              <a:rPr sz="2800" spc="-170" dirty="0">
                <a:solidFill>
                  <a:srgbClr val="001F5F"/>
                </a:solidFill>
                <a:latin typeface="Arial"/>
                <a:cs typeface="Arial"/>
              </a:rPr>
              <a:t>Washing</a:t>
            </a:r>
            <a:endParaRPr sz="2800">
              <a:latin typeface="Arial"/>
              <a:cs typeface="Arial"/>
            </a:endParaRPr>
          </a:p>
          <a:p>
            <a:pPr marL="355600" indent="-342900">
              <a:lnSpc>
                <a:spcPct val="100000"/>
              </a:lnSpc>
              <a:spcBef>
                <a:spcPts val="1345"/>
              </a:spcBef>
              <a:buChar char="•"/>
              <a:tabLst>
                <a:tab pos="354965" algn="l"/>
                <a:tab pos="355600" algn="l"/>
              </a:tabLst>
            </a:pPr>
            <a:r>
              <a:rPr sz="2800" spc="-125" dirty="0">
                <a:solidFill>
                  <a:srgbClr val="001F5F"/>
                </a:solidFill>
                <a:latin typeface="Arial"/>
                <a:cs typeface="Arial"/>
              </a:rPr>
              <a:t>Proper </a:t>
            </a:r>
            <a:r>
              <a:rPr sz="2800" spc="-35" dirty="0">
                <a:solidFill>
                  <a:srgbClr val="001F5F"/>
                </a:solidFill>
                <a:latin typeface="Arial"/>
                <a:cs typeface="Arial"/>
              </a:rPr>
              <a:t>light</a:t>
            </a:r>
            <a:endParaRPr sz="2800">
              <a:latin typeface="Arial"/>
              <a:cs typeface="Arial"/>
            </a:endParaRPr>
          </a:p>
          <a:p>
            <a:pPr marL="355600" indent="-342900">
              <a:lnSpc>
                <a:spcPct val="100000"/>
              </a:lnSpc>
              <a:spcBef>
                <a:spcPts val="1345"/>
              </a:spcBef>
              <a:buChar char="•"/>
              <a:tabLst>
                <a:tab pos="354965" algn="l"/>
                <a:tab pos="355600" algn="l"/>
              </a:tabLst>
            </a:pPr>
            <a:r>
              <a:rPr sz="2800" spc="-160" dirty="0">
                <a:solidFill>
                  <a:srgbClr val="001F5F"/>
                </a:solidFill>
                <a:latin typeface="Arial"/>
                <a:cs typeface="Arial"/>
              </a:rPr>
              <a:t>Privacy </a:t>
            </a:r>
            <a:r>
              <a:rPr sz="2800" spc="35" dirty="0">
                <a:solidFill>
                  <a:srgbClr val="001F5F"/>
                </a:solidFill>
                <a:latin typeface="Arial"/>
                <a:cs typeface="Arial"/>
              </a:rPr>
              <a:t>&amp;</a:t>
            </a:r>
            <a:r>
              <a:rPr sz="2800" spc="-135" dirty="0">
                <a:solidFill>
                  <a:srgbClr val="001F5F"/>
                </a:solidFill>
                <a:latin typeface="Arial"/>
                <a:cs typeface="Arial"/>
              </a:rPr>
              <a:t> </a:t>
            </a:r>
            <a:r>
              <a:rPr sz="2800" spc="-70" dirty="0">
                <a:solidFill>
                  <a:srgbClr val="001F5F"/>
                </a:solidFill>
                <a:latin typeface="Arial"/>
                <a:cs typeface="Arial"/>
              </a:rPr>
              <a:t>Confidentiality</a:t>
            </a:r>
            <a:endParaRPr sz="2800">
              <a:latin typeface="Arial"/>
              <a:cs typeface="Arial"/>
            </a:endParaRPr>
          </a:p>
          <a:p>
            <a:pPr marL="355600" marR="924560" indent="-342900">
              <a:lnSpc>
                <a:spcPct val="120100"/>
              </a:lnSpc>
              <a:spcBef>
                <a:spcPts val="670"/>
              </a:spcBef>
              <a:buChar char="•"/>
              <a:tabLst>
                <a:tab pos="354965" algn="l"/>
                <a:tab pos="355600" algn="l"/>
              </a:tabLst>
            </a:pPr>
            <a:r>
              <a:rPr sz="2800" spc="-195" dirty="0">
                <a:solidFill>
                  <a:srgbClr val="001F5F"/>
                </a:solidFill>
                <a:latin typeface="Arial"/>
                <a:cs typeface="Arial"/>
              </a:rPr>
              <a:t>Presence </a:t>
            </a:r>
            <a:r>
              <a:rPr sz="2800" spc="-10" dirty="0">
                <a:solidFill>
                  <a:srgbClr val="001F5F"/>
                </a:solidFill>
                <a:latin typeface="Arial"/>
                <a:cs typeface="Arial"/>
              </a:rPr>
              <a:t>of </a:t>
            </a:r>
            <a:r>
              <a:rPr sz="2800" spc="-220" dirty="0">
                <a:solidFill>
                  <a:srgbClr val="001F5F"/>
                </a:solidFill>
                <a:latin typeface="Arial"/>
                <a:cs typeface="Arial"/>
              </a:rPr>
              <a:t>a </a:t>
            </a:r>
            <a:r>
              <a:rPr sz="2800" spc="-125" dirty="0">
                <a:solidFill>
                  <a:srgbClr val="001F5F"/>
                </a:solidFill>
                <a:latin typeface="Arial"/>
                <a:cs typeface="Arial"/>
              </a:rPr>
              <a:t>chaperon </a:t>
            </a:r>
            <a:r>
              <a:rPr sz="2800" spc="-95" dirty="0">
                <a:solidFill>
                  <a:srgbClr val="001F5F"/>
                </a:solidFill>
                <a:latin typeface="Arial"/>
                <a:cs typeface="Arial"/>
              </a:rPr>
              <a:t>when </a:t>
            </a:r>
            <a:r>
              <a:rPr sz="2800" spc="-130" dirty="0">
                <a:solidFill>
                  <a:srgbClr val="001F5F"/>
                </a:solidFill>
                <a:latin typeface="Arial"/>
                <a:cs typeface="Arial"/>
              </a:rPr>
              <a:t>examining </a:t>
            </a:r>
            <a:r>
              <a:rPr sz="2800" spc="-105" dirty="0">
                <a:solidFill>
                  <a:srgbClr val="001F5F"/>
                </a:solidFill>
                <a:latin typeface="Arial"/>
                <a:cs typeface="Arial"/>
              </a:rPr>
              <a:t>female  </a:t>
            </a:r>
            <a:r>
              <a:rPr sz="2800" spc="-75" dirty="0">
                <a:solidFill>
                  <a:srgbClr val="001F5F"/>
                </a:solidFill>
                <a:latin typeface="Arial"/>
                <a:cs typeface="Arial"/>
              </a:rPr>
              <a:t>patients</a:t>
            </a:r>
            <a:endParaRPr sz="2800">
              <a:latin typeface="Arial"/>
              <a:cs typeface="Arial"/>
            </a:endParaRPr>
          </a:p>
          <a:p>
            <a:pPr marL="355600" marR="5080" indent="-342900">
              <a:lnSpc>
                <a:spcPct val="120100"/>
              </a:lnSpc>
              <a:spcBef>
                <a:spcPts val="665"/>
              </a:spcBef>
              <a:buChar char="•"/>
              <a:tabLst>
                <a:tab pos="354965" algn="l"/>
                <a:tab pos="355600" algn="l"/>
              </a:tabLst>
            </a:pPr>
            <a:r>
              <a:rPr sz="2800" spc="-114" dirty="0">
                <a:solidFill>
                  <a:srgbClr val="001F5F"/>
                </a:solidFill>
                <a:latin typeface="Arial"/>
                <a:cs typeface="Arial"/>
              </a:rPr>
              <a:t>Correct </a:t>
            </a:r>
            <a:r>
              <a:rPr sz="2800" spc="-65" dirty="0">
                <a:solidFill>
                  <a:srgbClr val="001F5F"/>
                </a:solidFill>
                <a:latin typeface="Arial"/>
                <a:cs typeface="Arial"/>
              </a:rPr>
              <a:t>position </a:t>
            </a:r>
            <a:r>
              <a:rPr sz="2800" spc="-10" dirty="0">
                <a:solidFill>
                  <a:srgbClr val="001F5F"/>
                </a:solidFill>
                <a:latin typeface="Arial"/>
                <a:cs typeface="Arial"/>
              </a:rPr>
              <a:t>of </a:t>
            </a:r>
            <a:r>
              <a:rPr sz="2800" spc="-85" dirty="0">
                <a:solidFill>
                  <a:srgbClr val="001F5F"/>
                </a:solidFill>
                <a:latin typeface="Arial"/>
                <a:cs typeface="Arial"/>
              </a:rPr>
              <a:t>Doctor </a:t>
            </a:r>
            <a:r>
              <a:rPr sz="2800" spc="35" dirty="0">
                <a:solidFill>
                  <a:srgbClr val="001F5F"/>
                </a:solidFill>
                <a:latin typeface="Arial"/>
                <a:cs typeface="Arial"/>
              </a:rPr>
              <a:t>&amp;</a:t>
            </a:r>
            <a:r>
              <a:rPr sz="2800" spc="-545" dirty="0">
                <a:solidFill>
                  <a:srgbClr val="001F5F"/>
                </a:solidFill>
                <a:latin typeface="Arial"/>
                <a:cs typeface="Arial"/>
              </a:rPr>
              <a:t> </a:t>
            </a:r>
            <a:r>
              <a:rPr sz="2800" spc="-100" dirty="0">
                <a:solidFill>
                  <a:srgbClr val="001F5F"/>
                </a:solidFill>
                <a:latin typeface="Arial"/>
                <a:cs typeface="Arial"/>
              </a:rPr>
              <a:t>Patient </a:t>
            </a:r>
            <a:r>
              <a:rPr sz="2800" spc="-80" dirty="0">
                <a:solidFill>
                  <a:srgbClr val="001F5F"/>
                </a:solidFill>
                <a:latin typeface="Arial"/>
                <a:cs typeface="Arial"/>
              </a:rPr>
              <a:t>- </a:t>
            </a:r>
            <a:r>
              <a:rPr sz="2800" spc="-95" dirty="0">
                <a:solidFill>
                  <a:srgbClr val="001F5F"/>
                </a:solidFill>
                <a:latin typeface="Arial"/>
                <a:cs typeface="Arial"/>
              </a:rPr>
              <a:t>Ideally </a:t>
            </a:r>
            <a:r>
              <a:rPr sz="2800" spc="-125" dirty="0">
                <a:solidFill>
                  <a:srgbClr val="001F5F"/>
                </a:solidFill>
                <a:latin typeface="Arial"/>
                <a:cs typeface="Arial"/>
              </a:rPr>
              <a:t>examiner  </a:t>
            </a:r>
            <a:r>
              <a:rPr sz="2800" spc="-110" dirty="0">
                <a:solidFill>
                  <a:srgbClr val="001F5F"/>
                </a:solidFill>
                <a:latin typeface="Arial"/>
                <a:cs typeface="Arial"/>
              </a:rPr>
              <a:t>should </a:t>
            </a:r>
            <a:r>
              <a:rPr sz="2800" spc="-130" dirty="0">
                <a:solidFill>
                  <a:srgbClr val="001F5F"/>
                </a:solidFill>
                <a:latin typeface="Arial"/>
                <a:cs typeface="Arial"/>
              </a:rPr>
              <a:t>be </a:t>
            </a:r>
            <a:r>
              <a:rPr sz="2800" spc="-90" dirty="0">
                <a:solidFill>
                  <a:srgbClr val="001F5F"/>
                </a:solidFill>
                <a:latin typeface="Arial"/>
                <a:cs typeface="Arial"/>
              </a:rPr>
              <a:t>on </a:t>
            </a:r>
            <a:r>
              <a:rPr sz="2800" spc="-30" dirty="0">
                <a:solidFill>
                  <a:srgbClr val="001F5F"/>
                </a:solidFill>
                <a:latin typeface="Arial"/>
                <a:cs typeface="Arial"/>
              </a:rPr>
              <a:t>right </a:t>
            </a:r>
            <a:r>
              <a:rPr sz="2800" spc="-140" dirty="0">
                <a:solidFill>
                  <a:srgbClr val="001F5F"/>
                </a:solidFill>
                <a:latin typeface="Arial"/>
                <a:cs typeface="Arial"/>
              </a:rPr>
              <a:t>side </a:t>
            </a:r>
            <a:r>
              <a:rPr sz="2800" spc="-10" dirty="0">
                <a:solidFill>
                  <a:srgbClr val="001F5F"/>
                </a:solidFill>
                <a:latin typeface="Arial"/>
                <a:cs typeface="Arial"/>
              </a:rPr>
              <a:t>of</a:t>
            </a:r>
            <a:r>
              <a:rPr sz="2800" spc="-330" dirty="0">
                <a:solidFill>
                  <a:srgbClr val="001F5F"/>
                </a:solidFill>
                <a:latin typeface="Arial"/>
                <a:cs typeface="Arial"/>
              </a:rPr>
              <a:t> </a:t>
            </a:r>
            <a:r>
              <a:rPr sz="2800" spc="-40" dirty="0">
                <a:solidFill>
                  <a:srgbClr val="001F5F"/>
                </a:solidFill>
                <a:latin typeface="Arial"/>
                <a:cs typeface="Arial"/>
              </a:rPr>
              <a:t>patient</a:t>
            </a:r>
            <a:endParaRPr sz="2800">
              <a:latin typeface="Arial"/>
              <a:cs typeface="Arial"/>
            </a:endParaRPr>
          </a:p>
          <a:p>
            <a:pPr marL="355600" indent="-342900">
              <a:lnSpc>
                <a:spcPct val="100000"/>
              </a:lnSpc>
              <a:spcBef>
                <a:spcPts val="1345"/>
              </a:spcBef>
              <a:buChar char="•"/>
              <a:tabLst>
                <a:tab pos="354965" algn="l"/>
                <a:tab pos="355600" algn="l"/>
              </a:tabLst>
            </a:pPr>
            <a:r>
              <a:rPr sz="2800" spc="-125" dirty="0">
                <a:solidFill>
                  <a:srgbClr val="001F5F"/>
                </a:solidFill>
                <a:latin typeface="Arial"/>
                <a:cs typeface="Arial"/>
              </a:rPr>
              <a:t>Proper </a:t>
            </a:r>
            <a:r>
              <a:rPr sz="2800" spc="-185" dirty="0">
                <a:solidFill>
                  <a:srgbClr val="001F5F"/>
                </a:solidFill>
                <a:latin typeface="Arial"/>
                <a:cs typeface="Arial"/>
              </a:rPr>
              <a:t>Exposure</a:t>
            </a:r>
            <a:endParaRPr sz="2800">
              <a:latin typeface="Arial"/>
              <a:cs typeface="Arial"/>
            </a:endParaRPr>
          </a:p>
          <a:p>
            <a:pPr marL="355600" indent="-342900">
              <a:lnSpc>
                <a:spcPct val="100000"/>
              </a:lnSpc>
              <a:spcBef>
                <a:spcPts val="1345"/>
              </a:spcBef>
              <a:buChar char="•"/>
              <a:tabLst>
                <a:tab pos="354965" algn="l"/>
                <a:tab pos="355600" algn="l"/>
              </a:tabLst>
            </a:pPr>
            <a:r>
              <a:rPr sz="2800" spc="-195" dirty="0">
                <a:solidFill>
                  <a:srgbClr val="001F5F"/>
                </a:solidFill>
                <a:latin typeface="Arial"/>
                <a:cs typeface="Arial"/>
              </a:rPr>
              <a:t>Ensure </a:t>
            </a:r>
            <a:r>
              <a:rPr sz="2800" spc="-80" dirty="0">
                <a:solidFill>
                  <a:srgbClr val="001F5F"/>
                </a:solidFill>
                <a:latin typeface="Arial"/>
                <a:cs typeface="Arial"/>
              </a:rPr>
              <a:t>your </a:t>
            </a:r>
            <a:r>
              <a:rPr sz="2800" spc="-165" dirty="0">
                <a:solidFill>
                  <a:srgbClr val="001F5F"/>
                </a:solidFill>
                <a:latin typeface="Arial"/>
                <a:cs typeface="Arial"/>
              </a:rPr>
              <a:t>hands </a:t>
            </a:r>
            <a:r>
              <a:rPr sz="2800" spc="-130" dirty="0">
                <a:solidFill>
                  <a:srgbClr val="001F5F"/>
                </a:solidFill>
                <a:latin typeface="Arial"/>
                <a:cs typeface="Arial"/>
              </a:rPr>
              <a:t>are</a:t>
            </a:r>
            <a:r>
              <a:rPr sz="2800" spc="-65" dirty="0">
                <a:solidFill>
                  <a:srgbClr val="001F5F"/>
                </a:solidFill>
                <a:latin typeface="Arial"/>
                <a:cs typeface="Arial"/>
              </a:rPr>
              <a:t> </a:t>
            </a:r>
            <a:r>
              <a:rPr sz="2800" spc="-85" dirty="0">
                <a:solidFill>
                  <a:srgbClr val="001F5F"/>
                </a:solidFill>
                <a:latin typeface="Arial"/>
                <a:cs typeface="Arial"/>
              </a:rPr>
              <a:t>warm</a:t>
            </a:r>
            <a:endParaRPr sz="2800">
              <a:latin typeface="Arial"/>
              <a:cs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Users\Cyrus\Pictures\Screenshots\Screenshot (30).png"/>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b="1" dirty="0" smtClean="0"/>
              <a:t>MENTAL AND EMOTIONAL STATE</a:t>
            </a:r>
            <a:endParaRPr lang="en-US" b="1" dirty="0"/>
          </a:p>
        </p:txBody>
      </p:sp>
      <p:sp>
        <p:nvSpPr>
          <p:cNvPr id="3" name="Content Placeholder 2"/>
          <p:cNvSpPr>
            <a:spLocks noGrp="1"/>
          </p:cNvSpPr>
          <p:nvPr>
            <p:ph idx="1"/>
          </p:nvPr>
        </p:nvSpPr>
        <p:spPr>
          <a:xfrm>
            <a:off x="0" y="914400"/>
            <a:ext cx="9144000" cy="5943600"/>
          </a:xfrm>
        </p:spPr>
        <p:txBody>
          <a:bodyPr>
            <a:normAutofit fontScale="92500" lnSpcReduction="20000"/>
          </a:bodyPr>
          <a:lstStyle/>
          <a:p>
            <a:r>
              <a:rPr lang="en-US" dirty="0" smtClean="0"/>
              <a:t>Try to make some initial assessment of the patient's intelligence and mental and emotional state, but recognize that this initial impression may be inaccurate. </a:t>
            </a:r>
          </a:p>
          <a:p>
            <a:r>
              <a:rPr lang="en-US" dirty="0" smtClean="0"/>
              <a:t>As well as the history, observation is important in assessing the emotional state. </a:t>
            </a:r>
          </a:p>
          <a:p>
            <a:r>
              <a:rPr lang="en-US" dirty="0" smtClean="0"/>
              <a:t>Thus an anxious person may be restless, with wide </a:t>
            </a:r>
            <a:r>
              <a:rPr lang="en-US" dirty="0" err="1" smtClean="0"/>
              <a:t>palpebral</a:t>
            </a:r>
            <a:r>
              <a:rPr lang="en-US" dirty="0" smtClean="0"/>
              <a:t> fissures and sweating palms. </a:t>
            </a:r>
          </a:p>
          <a:p>
            <a:r>
              <a:rPr lang="en-US" dirty="0" smtClean="0"/>
              <a:t>Is the anxiety reasonable in the circumstances, or is the patient overanxious? </a:t>
            </a:r>
          </a:p>
          <a:p>
            <a:r>
              <a:rPr lang="en-US" dirty="0" smtClean="0"/>
              <a:t>In depression, the lowered mood, inability to concentrate or make decisions, mental retardation, apathy or even obvious misery may be clearly evident; however, these features may not be obvious, although they are important and lead to physical symptoms.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PHYSICAL ATTITUDE</a:t>
            </a:r>
            <a:endParaRPr lang="en-US" b="1" dirty="0"/>
          </a:p>
        </p:txBody>
      </p:sp>
      <p:sp>
        <p:nvSpPr>
          <p:cNvPr id="3" name="Content Placeholder 2"/>
          <p:cNvSpPr>
            <a:spLocks noGrp="1"/>
          </p:cNvSpPr>
          <p:nvPr>
            <p:ph idx="1"/>
          </p:nvPr>
        </p:nvSpPr>
        <p:spPr>
          <a:xfrm>
            <a:off x="0" y="1143000"/>
            <a:ext cx="9144000" cy="5715000"/>
          </a:xfrm>
        </p:spPr>
        <p:txBody>
          <a:bodyPr>
            <a:normAutofit/>
          </a:bodyPr>
          <a:lstStyle/>
          <a:p>
            <a:r>
              <a:rPr lang="en-US" sz="3400" dirty="0" smtClean="0"/>
              <a:t>Consider the patient's posture. </a:t>
            </a:r>
          </a:p>
          <a:p>
            <a:r>
              <a:rPr lang="en-US" sz="3400" dirty="0" smtClean="0"/>
              <a:t>Patients with heart failure sit up because they may become </a:t>
            </a:r>
            <a:r>
              <a:rPr lang="en-US" sz="3400" dirty="0" err="1" smtClean="0"/>
              <a:t>dyspnoeic</a:t>
            </a:r>
            <a:r>
              <a:rPr lang="en-US" sz="3400" dirty="0" smtClean="0"/>
              <a:t> if they lie flat (</a:t>
            </a:r>
            <a:r>
              <a:rPr lang="en-US" sz="3400" i="1" dirty="0" err="1" smtClean="0"/>
              <a:t>orthopnoea</a:t>
            </a:r>
            <a:r>
              <a:rPr lang="en-US" sz="3400" dirty="0" smtClean="0"/>
              <a:t>). </a:t>
            </a:r>
          </a:p>
          <a:p>
            <a:r>
              <a:rPr lang="en-US" sz="3400" dirty="0" smtClean="0"/>
              <a:t>Patients with abdominal pain due to peritonitis lie still, whereas patients with colic are restless or may even roll about in a futile attempt to find relief. </a:t>
            </a:r>
          </a:p>
          <a:p>
            <a:r>
              <a:rPr lang="en-US" sz="3400" dirty="0" smtClean="0"/>
              <a:t>People with painful joint diseases often have an attitude of helplessness</a:t>
            </a:r>
            <a:r>
              <a:rPr lang="en-US" sz="3400" dirty="0" smtClean="0"/>
              <a:t>.</a:t>
            </a:r>
            <a:endParaRPr lang="en-US" sz="34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dirty="0" smtClean="0"/>
              <a:t>GAIT</a:t>
            </a:r>
            <a:endParaRPr lang="en-US" b="1" dirty="0"/>
          </a:p>
        </p:txBody>
      </p:sp>
      <p:sp>
        <p:nvSpPr>
          <p:cNvPr id="3" name="Content Placeholder 2"/>
          <p:cNvSpPr>
            <a:spLocks noGrp="1"/>
          </p:cNvSpPr>
          <p:nvPr>
            <p:ph idx="1"/>
          </p:nvPr>
        </p:nvSpPr>
        <p:spPr>
          <a:xfrm>
            <a:off x="0" y="762000"/>
            <a:ext cx="9144000" cy="6096000"/>
          </a:xfrm>
        </p:spPr>
        <p:txBody>
          <a:bodyPr>
            <a:normAutofit/>
          </a:bodyPr>
          <a:lstStyle/>
          <a:p>
            <a:r>
              <a:rPr lang="en-US" sz="3500" dirty="0" smtClean="0"/>
              <a:t>Always observe the gait in patients able to walk. </a:t>
            </a:r>
          </a:p>
          <a:p>
            <a:r>
              <a:rPr lang="en-US" sz="3500" dirty="0" smtClean="0"/>
              <a:t>Remember that simple things such as an ill-fitting shoe or a strained muscle may produce a temporary limp. </a:t>
            </a:r>
          </a:p>
          <a:p>
            <a:r>
              <a:rPr lang="en-US" sz="3500" dirty="0" smtClean="0"/>
              <a:t>The gait is best observed as the patient walks into the consulting room, before the formal assessment commences, because at this time the patient usually feels unobserved and this is their natural gait.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TotalTime>
  <Words>1861</Words>
  <Application>Microsoft Office PowerPoint</Application>
  <PresentationFormat>On-screen Show (4:3)</PresentationFormat>
  <Paragraphs>139</Paragraphs>
  <Slides>27</Slides>
  <Notes>4</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GENERAL ASSESSMENT OF PATIENT</vt:lpstr>
      <vt:lpstr>Clinical examination</vt:lpstr>
      <vt:lpstr>General examination</vt:lpstr>
      <vt:lpstr>Instruments And Equipment :</vt:lpstr>
      <vt:lpstr>Prerequisites:</vt:lpstr>
      <vt:lpstr>Slide 6</vt:lpstr>
      <vt:lpstr>MENTAL AND EMOTIONAL STATE</vt:lpstr>
      <vt:lpstr>PHYSICAL ATTITUDE</vt:lpstr>
      <vt:lpstr>GAIT</vt:lpstr>
      <vt:lpstr>GENERAL APPEARANCE</vt:lpstr>
      <vt:lpstr>GENERAL APPEARANCE CNT’D…</vt:lpstr>
      <vt:lpstr>FACIAL APPEARANCE</vt:lpstr>
      <vt:lpstr>THE SKIN</vt:lpstr>
      <vt:lpstr>THE SKIN CNT’D…</vt:lpstr>
      <vt:lpstr>THE HANDS </vt:lpstr>
      <vt:lpstr>D</vt:lpstr>
      <vt:lpstr>Slide 17</vt:lpstr>
      <vt:lpstr>THE FEET</vt:lpstr>
      <vt:lpstr>THE NECK</vt:lpstr>
      <vt:lpstr>THE BREASTS</vt:lpstr>
      <vt:lpstr>THE BREASTS CNT’D…</vt:lpstr>
      <vt:lpstr>AXILLAE </vt:lpstr>
      <vt:lpstr>TEMPERATURE </vt:lpstr>
      <vt:lpstr>PULSE </vt:lpstr>
      <vt:lpstr>RESPIRATION </vt:lpstr>
      <vt:lpstr>ODOURS </vt:lpstr>
      <vt:lpstr>End of Presentation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ASSESSMENT OF PATIENT</dc:title>
  <dc:creator>Samuel N. Kiurire</dc:creator>
  <cp:lastModifiedBy>Cyrus Kiurire</cp:lastModifiedBy>
  <cp:revision>30</cp:revision>
  <dcterms:created xsi:type="dcterms:W3CDTF">2006-08-16T00:00:00Z</dcterms:created>
  <dcterms:modified xsi:type="dcterms:W3CDTF">2019-05-17T07:22:52Z</dcterms:modified>
</cp:coreProperties>
</file>