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25" r:id="rId3"/>
    <p:sldId id="426" r:id="rId4"/>
    <p:sldId id="427" r:id="rId5"/>
    <p:sldId id="428" r:id="rId6"/>
    <p:sldId id="429" r:id="rId7"/>
    <p:sldId id="430" r:id="rId8"/>
    <p:sldId id="431" r:id="rId9"/>
    <p:sldId id="432" r:id="rId10"/>
    <p:sldId id="433" r:id="rId11"/>
    <p:sldId id="434" r:id="rId12"/>
    <p:sldId id="435" r:id="rId13"/>
    <p:sldId id="436" r:id="rId14"/>
    <p:sldId id="437" r:id="rId15"/>
    <p:sldId id="438" r:id="rId16"/>
    <p:sldId id="342" r:id="rId17"/>
    <p:sldId id="343" r:id="rId18"/>
    <p:sldId id="344" r:id="rId19"/>
    <p:sldId id="345" r:id="rId20"/>
    <p:sldId id="346" r:id="rId21"/>
    <p:sldId id="347" r:id="rId22"/>
    <p:sldId id="349" r:id="rId23"/>
    <p:sldId id="350" r:id="rId24"/>
    <p:sldId id="351" r:id="rId25"/>
    <p:sldId id="352" r:id="rId26"/>
    <p:sldId id="353" r:id="rId27"/>
    <p:sldId id="354" r:id="rId28"/>
    <p:sldId id="355" r:id="rId29"/>
    <p:sldId id="356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2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C3E89-18C2-42CC-82C5-F7F5AA288C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D4D793-2ADE-4733-87EA-75810F6AC1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421D0-41BF-4338-A2B0-7D957DFB1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2BBB-5F33-44A4-924C-DE59814B761E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9D8B4-5465-453D-B801-DBD3CB8EB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163306-46EE-45B4-8C90-A4D4DF89F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DC6AF-71DC-4DEB-AE05-96BFAF24F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356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A04CE-0928-464D-AE5C-76886ABE9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91DF94-19BD-4FA7-B1DA-EDDDB238CF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AB1211-1FCA-4AE9-B4CD-1E5AC67EC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2BBB-5F33-44A4-924C-DE59814B761E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B5940F-0EC0-4D85-A088-FF6444B9F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4C35C7-AAF6-4A4D-A275-C384A883A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DC6AF-71DC-4DEB-AE05-96BFAF24F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015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34E8FD-FC39-4EEE-9FFC-8EA2760CA7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D0773F-9D65-4246-9409-CB15E03946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1E0316-1C61-41DF-8BB3-F922EBECA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2BBB-5F33-44A4-924C-DE59814B761E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D2A09B-DD4E-480E-A14B-985F4C96C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A2FD0-8084-48D3-B9DA-7D03C9A26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DC6AF-71DC-4DEB-AE05-96BFAF24F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298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A1B61-875C-43FD-950E-3D24DE7B8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84B89-978F-41B6-95DD-30A9EF6AC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DCABDE-1A25-4A8B-8CFB-0D9825CD9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2BBB-5F33-44A4-924C-DE59814B761E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E8E4F6-08D8-4695-83EC-D1CF3778C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8107E-0BAF-41B1-AC82-31A295EB0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DC6AF-71DC-4DEB-AE05-96BFAF24F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923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73D01-C368-4311-A342-2513B2336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432C63-41B8-4E48-A7F2-D643960336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35BA31-BE4C-43BF-9805-2BCE8BF53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2BBB-5F33-44A4-924C-DE59814B761E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3A8242-D1C3-4B91-8BD0-3A0C43529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266EE-FBA7-4F88-8331-AD22CA983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DC6AF-71DC-4DEB-AE05-96BFAF24F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892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8E2F5-A966-4757-BC2A-BE3698274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65B7D-6494-4DD8-8919-F937CD5205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352027-B1BD-498E-BD6C-684D7756C4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1D2C29-1713-4C8C-81B2-11A6AAFBB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2BBB-5F33-44A4-924C-DE59814B761E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3F948A-7849-48A9-8678-C1DF8AC44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1EDDC-91CC-4B66-827C-61050184D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DC6AF-71DC-4DEB-AE05-96BFAF24F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839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50496-0B12-40BF-923A-0882B6251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6E03BD-0308-49DB-BE94-BECE3A5A9E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E94FA3-569B-4B59-B0CC-933067DAA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5E4729-5FE8-4B65-9D92-DEC3DA788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02917D-B4BD-4FA5-8939-E825429D1A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E78ADC-1A00-4399-AE07-62AB115C9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2BBB-5F33-44A4-924C-DE59814B761E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2C5310-AD61-4175-BCE9-44EC0C13B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4ECAD1-1BBF-4369-90CA-B1898AB6C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DC6AF-71DC-4DEB-AE05-96BFAF24F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923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3D1C1-69C6-4A49-9CC6-FA59A850A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0E3348-A778-4E60-B02A-6E478D465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2BBB-5F33-44A4-924C-DE59814B761E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9B8B2C-268D-4D65-80A5-B5581F1C0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7A13A4-8460-4747-A926-F0F538574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DC6AF-71DC-4DEB-AE05-96BFAF24F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161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366DEB-DA0E-4BC5-A351-C5F993B66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2BBB-5F33-44A4-924C-DE59814B761E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75FDDB-B191-4647-A05F-D5F86478D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7C9F7B-D002-4C07-9B0C-060EC7952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DC6AF-71DC-4DEB-AE05-96BFAF24F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8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B6CC8-6EB0-411A-8607-8EFC7985B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77882-C8A6-4E59-A0D6-0CD2511F8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4931E3-8FB4-4545-A78D-8FFCFB1604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48AA75-A574-4083-AF08-8EF4A2E2B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2BBB-5F33-44A4-924C-DE59814B761E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072A26-D5C2-4CFE-AA93-D80ED0F79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A435A1-26F9-46F5-878A-0A15E7BD0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DC6AF-71DC-4DEB-AE05-96BFAF24F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419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63A07-62B0-4A88-A67A-AFE0B8157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E976A2-2424-4542-99D2-AA8322268F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3E2172-A4B9-4013-B4BB-AC91CD9D60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DFBECB-96EE-4C34-BF74-A1C8D0A4B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2BBB-5F33-44A4-924C-DE59814B761E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C52AF3-6244-44A7-BBCC-38673A429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10F955-A6E7-44A9-BCC9-4770FC07C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DC6AF-71DC-4DEB-AE05-96BFAF24F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465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FC24ED-684B-4FB3-B554-521B5E85C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1C2C52-B47E-4E93-A948-99D4EB0B6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0C78A7-620B-4AB9-8000-73A3D9D3BE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52BBB-5F33-44A4-924C-DE59814B761E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8B5DA8-0EDE-404C-956D-C0BDB18A07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B05AD-F8B3-4CC4-AF4C-26F053B14A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DC6AF-71DC-4DEB-AE05-96BFAF24F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589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Blood_film" TargetMode="External"/><Relationship Id="rId2" Type="http://schemas.openxmlformats.org/officeDocument/2006/relationships/hyperlink" Target="https://en.wikipedia.org/wiki/Giemsa_stain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Ivermectin" TargetMode="External"/><Relationship Id="rId2" Type="http://schemas.openxmlformats.org/officeDocument/2006/relationships/hyperlink" Target="https://en.wikipedia.org/wiki/Albendazole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Abdominal_pain" TargetMode="External"/><Relationship Id="rId13" Type="http://schemas.openxmlformats.org/officeDocument/2006/relationships/hyperlink" Target="https://en.wikipedia.org/wiki/Liver_damage" TargetMode="External"/><Relationship Id="rId18" Type="http://schemas.openxmlformats.org/officeDocument/2006/relationships/hyperlink" Target="https://en.wikipedia.org/wiki/Learning_disability" TargetMode="External"/><Relationship Id="rId3" Type="http://schemas.openxmlformats.org/officeDocument/2006/relationships/hyperlink" Target="https://en.wikipedia.org/wiki/Parasitism" TargetMode="External"/><Relationship Id="rId7" Type="http://schemas.openxmlformats.org/officeDocument/2006/relationships/hyperlink" Target="https://en.wikipedia.org/wiki/Intestines" TargetMode="External"/><Relationship Id="rId12" Type="http://schemas.openxmlformats.org/officeDocument/2006/relationships/hyperlink" Target="https://en.wikipedia.org/wiki/Chronic_condition" TargetMode="External"/><Relationship Id="rId17" Type="http://schemas.openxmlformats.org/officeDocument/2006/relationships/hyperlink" Target="https://en.wikipedia.org/wiki/Failure_to_thrive" TargetMode="External"/><Relationship Id="rId2" Type="http://schemas.openxmlformats.org/officeDocument/2006/relationships/hyperlink" Target="https://en.wikipedia.org/wiki/Helminthiasis" TargetMode="External"/><Relationship Id="rId16" Type="http://schemas.openxmlformats.org/officeDocument/2006/relationships/hyperlink" Target="https://en.wikipedia.org/wiki/Bladder_cance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Urinary_tract" TargetMode="External"/><Relationship Id="rId11" Type="http://schemas.openxmlformats.org/officeDocument/2006/relationships/hyperlink" Target="https://en.wikipedia.org/wiki/Hematuria" TargetMode="External"/><Relationship Id="rId5" Type="http://schemas.openxmlformats.org/officeDocument/2006/relationships/hyperlink" Target="https://en.wikipedia.org/wiki/Schistosome" TargetMode="External"/><Relationship Id="rId15" Type="http://schemas.openxmlformats.org/officeDocument/2006/relationships/hyperlink" Target="https://en.wikipedia.org/wiki/Infertility" TargetMode="External"/><Relationship Id="rId10" Type="http://schemas.openxmlformats.org/officeDocument/2006/relationships/hyperlink" Target="https://en.wikipedia.org/wiki/Blood_in_stool" TargetMode="External"/><Relationship Id="rId4" Type="http://schemas.openxmlformats.org/officeDocument/2006/relationships/hyperlink" Target="https://en.wikipedia.org/wiki/Flatworm" TargetMode="External"/><Relationship Id="rId9" Type="http://schemas.openxmlformats.org/officeDocument/2006/relationships/hyperlink" Target="https://en.wikipedia.org/wiki/Diarrhea" TargetMode="External"/><Relationship Id="rId14" Type="http://schemas.openxmlformats.org/officeDocument/2006/relationships/hyperlink" Target="https://en.wikipedia.org/wiki/Kidney_failure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reshwater_snail" TargetMode="External"/><Relationship Id="rId2" Type="http://schemas.openxmlformats.org/officeDocument/2006/relationships/hyperlink" Target="https://en.wikipedia.org/wiki/Fresh_water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ntibodies" TargetMode="External"/><Relationship Id="rId2" Type="http://schemas.openxmlformats.org/officeDocument/2006/relationships/hyperlink" Target="https://en.wikipedia.org/wiki/Helminthiasi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World_Health_Organization" TargetMode="External"/><Relationship Id="rId2" Type="http://schemas.openxmlformats.org/officeDocument/2006/relationships/hyperlink" Target="https://en.wikipedia.org/wiki/Praziquante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ubmed/15190676" TargetMode="External"/><Relationship Id="rId2" Type="http://schemas.openxmlformats.org/officeDocument/2006/relationships/hyperlink" Target="https://www.medicalnewstoday.com/articles/185884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edicalnewstoday.com/articles/159442.php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c.gov/parasites/about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Lymphatic_filariasis" TargetMode="External"/><Relationship Id="rId13" Type="http://schemas.openxmlformats.org/officeDocument/2006/relationships/hyperlink" Target="https://en.wikipedia.org/wiki/Elephantiasis" TargetMode="External"/><Relationship Id="rId3" Type="http://schemas.openxmlformats.org/officeDocument/2006/relationships/hyperlink" Target="https://en.wikipedia.org/wiki/Roundworms" TargetMode="External"/><Relationship Id="rId7" Type="http://schemas.openxmlformats.org/officeDocument/2006/relationships/hyperlink" Target="https://en.wikipedia.org/wiki/Helminthiases" TargetMode="External"/><Relationship Id="rId12" Type="http://schemas.openxmlformats.org/officeDocument/2006/relationships/hyperlink" Target="https://en.wikipedia.org/wiki/Lymphatic_system" TargetMode="External"/><Relationship Id="rId2" Type="http://schemas.openxmlformats.org/officeDocument/2006/relationships/hyperlink" Target="https://en.wikipedia.org/wiki/Parasitic_diseas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Mosquito" TargetMode="External"/><Relationship Id="rId11" Type="http://schemas.openxmlformats.org/officeDocument/2006/relationships/hyperlink" Target="https://en.wikipedia.org/wiki/Brugia_timori" TargetMode="External"/><Relationship Id="rId5" Type="http://schemas.openxmlformats.org/officeDocument/2006/relationships/hyperlink" Target="https://en.wikipedia.org/wiki/Black_fly" TargetMode="External"/><Relationship Id="rId10" Type="http://schemas.openxmlformats.org/officeDocument/2006/relationships/hyperlink" Target="https://en.wikipedia.org/wiki/Brugia_malayi" TargetMode="External"/><Relationship Id="rId4" Type="http://schemas.openxmlformats.org/officeDocument/2006/relationships/hyperlink" Target="https://en.wikipedia.org/wiki/Filarioidea" TargetMode="External"/><Relationship Id="rId9" Type="http://schemas.openxmlformats.org/officeDocument/2006/relationships/hyperlink" Target="https://en.wikipedia.org/wiki/Wuchereria_bancrofti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dicalnewstoday.com/articles/249182.php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dicalnewstoday.com/articles/181980.php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icalnewstoday.com/articles/163484.php" TargetMode="External"/><Relationship Id="rId2" Type="http://schemas.openxmlformats.org/officeDocument/2006/relationships/hyperlink" Target="https://www.medicalnewstoday.com/articles/15107.php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ugetsound.edu/student-life/counseling-health-and-wellness/health-topics/preventing-the-spread-of-infec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Mansonella_perstans" TargetMode="External"/><Relationship Id="rId3" Type="http://schemas.openxmlformats.org/officeDocument/2006/relationships/hyperlink" Target="https://en.wikipedia.org/wiki/Mansonella_streptocerca" TargetMode="External"/><Relationship Id="rId7" Type="http://schemas.openxmlformats.org/officeDocument/2006/relationships/hyperlink" Target="https://en.wikipedia.org/wiki/Onchocerciasis" TargetMode="External"/><Relationship Id="rId12" Type="http://schemas.openxmlformats.org/officeDocument/2006/relationships/hyperlink" Target="https://en.wikipedia.org/wiki/Dirofilaria_immitis" TargetMode="External"/><Relationship Id="rId2" Type="http://schemas.openxmlformats.org/officeDocument/2006/relationships/hyperlink" Target="https://en.wikipedia.org/wiki/Loa_lo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Loa_loa_filariasis" TargetMode="External"/><Relationship Id="rId11" Type="http://schemas.openxmlformats.org/officeDocument/2006/relationships/hyperlink" Target="https://en.wikipedia.org/wiki/Abdomen" TargetMode="External"/><Relationship Id="rId5" Type="http://schemas.openxmlformats.org/officeDocument/2006/relationships/hyperlink" Target="https://en.wikipedia.org/wiki/Subcutaneous_tissue" TargetMode="External"/><Relationship Id="rId10" Type="http://schemas.openxmlformats.org/officeDocument/2006/relationships/hyperlink" Target="https://en.wikipedia.org/wiki/Serous_membrane" TargetMode="External"/><Relationship Id="rId4" Type="http://schemas.openxmlformats.org/officeDocument/2006/relationships/hyperlink" Target="https://en.wikipedia.org/wiki/Onchocerca_volvulus" TargetMode="External"/><Relationship Id="rId9" Type="http://schemas.openxmlformats.org/officeDocument/2006/relationships/hyperlink" Target="https://en.wikipedia.org/wiki/Mansonella_ozzardi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icrofilaria" TargetMode="External"/><Relationship Id="rId2" Type="http://schemas.openxmlformats.org/officeDocument/2006/relationships/hyperlink" Target="https://en.wikipedia.org/wiki/Larv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Edema" TargetMode="External"/><Relationship Id="rId2" Type="http://schemas.openxmlformats.org/officeDocument/2006/relationships/hyperlink" Target="https://en.wikipedia.org/wiki/Lymphatic_filariasi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Lymphatic_system" TargetMode="External"/><Relationship Id="rId4" Type="http://schemas.openxmlformats.org/officeDocument/2006/relationships/hyperlink" Target="https://en.wikipedia.org/wiki/Filariasis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Scrotum" TargetMode="External"/><Relationship Id="rId3" Type="http://schemas.openxmlformats.org/officeDocument/2006/relationships/hyperlink" Target="https://en.wikipedia.org/wiki/Ear" TargetMode="External"/><Relationship Id="rId7" Type="http://schemas.openxmlformats.org/officeDocument/2006/relationships/hyperlink" Target="https://en.wikipedia.org/wiki/Vulva" TargetMode="External"/><Relationship Id="rId2" Type="http://schemas.openxmlformats.org/officeDocument/2006/relationships/hyperlink" Target="https://en.wikipedia.org/wiki/Lower_extremiti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Wuchereria_bancrofti" TargetMode="External"/><Relationship Id="rId5" Type="http://schemas.openxmlformats.org/officeDocument/2006/relationships/hyperlink" Target="https://en.wikipedia.org/wiki/Amputation" TargetMode="External"/><Relationship Id="rId10" Type="http://schemas.openxmlformats.org/officeDocument/2006/relationships/hyperlink" Target="https://en.wikipedia.org/wiki/Brugia_timori" TargetMode="External"/><Relationship Id="rId4" Type="http://schemas.openxmlformats.org/officeDocument/2006/relationships/hyperlink" Target="https://en.wikipedia.org/wiki/Mucous_membrane" TargetMode="External"/><Relationship Id="rId9" Type="http://schemas.openxmlformats.org/officeDocument/2006/relationships/hyperlink" Target="https://en.wikipedia.org/wiki/Hydrocele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ulex_pipiens" TargetMode="External"/><Relationship Id="rId2" Type="http://schemas.openxmlformats.org/officeDocument/2006/relationships/hyperlink" Target="https://en.wikipedia.org/wiki/Vector_(epidemiology)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FAFAE-3FBE-4B5B-96FA-ABBD3E2DD9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General medicine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35E6F1-71E6-4092-886D-C8E2434780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Bitonye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73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Filariasis is usually diagnosed by identifying microfilariae on </a:t>
            </a:r>
            <a:r>
              <a:rPr lang="en-US" dirty="0">
                <a:hlinkClick r:id="rId2" tooltip="Giemsa stain"/>
              </a:rPr>
              <a:t>Giemsa stained</a:t>
            </a:r>
            <a:r>
              <a:rPr lang="en-US" dirty="0"/>
              <a:t>, thin and thick </a:t>
            </a:r>
            <a:r>
              <a:rPr lang="en-US" dirty="0">
                <a:hlinkClick r:id="rId3" tooltip="Blood film"/>
              </a:rPr>
              <a:t>blood film smears</a:t>
            </a:r>
            <a:r>
              <a:rPr lang="en-US" dirty="0"/>
              <a:t>, using the "gold standard" known as the finger prick test.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recommended treatment for people outside the United States is </a:t>
            </a:r>
            <a:r>
              <a:rPr lang="en-US" dirty="0" err="1">
                <a:hlinkClick r:id="rId2" tooltip="Albendazole"/>
              </a:rPr>
              <a:t>albendazole</a:t>
            </a:r>
            <a:r>
              <a:rPr lang="en-US" dirty="0"/>
              <a:t> combined with </a:t>
            </a:r>
            <a:r>
              <a:rPr lang="en-US" dirty="0" err="1">
                <a:hlinkClick r:id="rId3" tooltip="Ivermectin"/>
              </a:rPr>
              <a:t>ivermectin</a:t>
            </a:r>
            <a:r>
              <a:rPr lang="en-US" dirty="0"/>
              <a:t>.</a:t>
            </a:r>
            <a:endParaRPr lang="en-US" baseline="30000" dirty="0"/>
          </a:p>
          <a:p>
            <a:r>
              <a:rPr lang="en-US" dirty="0"/>
              <a:t> A combination of </a:t>
            </a:r>
            <a:r>
              <a:rPr lang="en-US" dirty="0" err="1"/>
              <a:t>diethylcarbamazine</a:t>
            </a:r>
            <a:r>
              <a:rPr lang="en-US" dirty="0"/>
              <a:t> and </a:t>
            </a:r>
            <a:r>
              <a:rPr lang="en-US" dirty="0" err="1"/>
              <a:t>albendazole</a:t>
            </a:r>
            <a:r>
              <a:rPr lang="en-US" dirty="0"/>
              <a:t> is also effective.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schistosomiasis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Schistosomiasis</a:t>
            </a:r>
            <a:r>
              <a:rPr lang="en-US" dirty="0"/>
              <a:t>, also known as </a:t>
            </a:r>
            <a:r>
              <a:rPr lang="en-US" b="1" dirty="0"/>
              <a:t>snail fever</a:t>
            </a:r>
            <a:r>
              <a:rPr lang="en-US" dirty="0"/>
              <a:t> and </a:t>
            </a:r>
            <a:r>
              <a:rPr lang="en-US" b="1" dirty="0" err="1"/>
              <a:t>bilharzia</a:t>
            </a:r>
            <a:r>
              <a:rPr lang="en-US" dirty="0"/>
              <a:t>, is a </a:t>
            </a:r>
            <a:r>
              <a:rPr lang="en-US" dirty="0">
                <a:hlinkClick r:id="rId2" tooltip="Helminthiasis"/>
              </a:rPr>
              <a:t>disease</a:t>
            </a:r>
            <a:r>
              <a:rPr lang="en-US" dirty="0"/>
              <a:t> caused by </a:t>
            </a:r>
            <a:r>
              <a:rPr lang="en-US" dirty="0">
                <a:hlinkClick r:id="rId3" tooltip="Parasitism"/>
              </a:rPr>
              <a:t>parasitic</a:t>
            </a:r>
            <a:r>
              <a:rPr lang="en-US" dirty="0"/>
              <a:t> </a:t>
            </a:r>
            <a:r>
              <a:rPr lang="en-US" dirty="0">
                <a:hlinkClick r:id="rId4" tooltip="Flatworm"/>
              </a:rPr>
              <a:t>flatworms</a:t>
            </a:r>
            <a:r>
              <a:rPr lang="en-US" dirty="0"/>
              <a:t> called </a:t>
            </a:r>
            <a:r>
              <a:rPr lang="en-US" dirty="0" err="1">
                <a:hlinkClick r:id="rId5" tooltip="Schistosome"/>
              </a:rPr>
              <a:t>schistosomes</a:t>
            </a:r>
            <a:r>
              <a:rPr lang="en-US" dirty="0"/>
              <a:t>. </a:t>
            </a:r>
          </a:p>
          <a:p>
            <a:r>
              <a:rPr lang="en-US" dirty="0"/>
              <a:t>The </a:t>
            </a:r>
            <a:r>
              <a:rPr lang="en-US" dirty="0">
                <a:hlinkClick r:id="rId6" tooltip="Urinary tract"/>
              </a:rPr>
              <a:t>urinary tract</a:t>
            </a:r>
            <a:r>
              <a:rPr lang="en-US" dirty="0"/>
              <a:t> or the </a:t>
            </a:r>
            <a:r>
              <a:rPr lang="en-US" dirty="0">
                <a:hlinkClick r:id="rId7" tooltip="Intestines"/>
              </a:rPr>
              <a:t>intestines</a:t>
            </a:r>
            <a:r>
              <a:rPr lang="en-US" dirty="0"/>
              <a:t> may be infected.</a:t>
            </a:r>
            <a:endParaRPr lang="en-US" baseline="30000" dirty="0"/>
          </a:p>
          <a:p>
            <a:r>
              <a:rPr lang="en-US" dirty="0"/>
              <a:t> Symptoms include </a:t>
            </a:r>
            <a:r>
              <a:rPr lang="en-US" dirty="0">
                <a:hlinkClick r:id="rId8" tooltip="Abdominal pain"/>
              </a:rPr>
              <a:t>abdominal pain</a:t>
            </a:r>
            <a:r>
              <a:rPr lang="en-US" dirty="0"/>
              <a:t>, </a:t>
            </a:r>
            <a:r>
              <a:rPr lang="en-US" dirty="0">
                <a:hlinkClick r:id="rId9" tooltip="Diarrhea"/>
              </a:rPr>
              <a:t>diarrhea</a:t>
            </a:r>
            <a:r>
              <a:rPr lang="en-US" dirty="0"/>
              <a:t>, </a:t>
            </a:r>
            <a:r>
              <a:rPr lang="en-US" dirty="0">
                <a:hlinkClick r:id="rId10" tooltip="Blood in stool"/>
              </a:rPr>
              <a:t>bloody stool</a:t>
            </a:r>
            <a:r>
              <a:rPr lang="en-US" dirty="0"/>
              <a:t>, or </a:t>
            </a:r>
            <a:r>
              <a:rPr lang="en-US" dirty="0">
                <a:hlinkClick r:id="rId11" tooltip="Hematuria"/>
              </a:rPr>
              <a:t>blood in the urine</a:t>
            </a:r>
            <a:r>
              <a:rPr lang="en-US" dirty="0"/>
              <a:t>.</a:t>
            </a:r>
            <a:endParaRPr lang="en-US" baseline="30000" dirty="0"/>
          </a:p>
          <a:p>
            <a:r>
              <a:rPr lang="en-US" dirty="0"/>
              <a:t> Those who have been infected for a </a:t>
            </a:r>
            <a:r>
              <a:rPr lang="en-US" dirty="0">
                <a:hlinkClick r:id="rId12" tooltip="Chronic condition"/>
              </a:rPr>
              <a:t>long time</a:t>
            </a:r>
            <a:r>
              <a:rPr lang="en-US" dirty="0"/>
              <a:t> may experience </a:t>
            </a:r>
            <a:r>
              <a:rPr lang="en-US" dirty="0">
                <a:hlinkClick r:id="rId13" tooltip="Liver damage"/>
              </a:rPr>
              <a:t>liver damage</a:t>
            </a:r>
            <a:r>
              <a:rPr lang="en-US" dirty="0"/>
              <a:t>, </a:t>
            </a:r>
            <a:r>
              <a:rPr lang="en-US" dirty="0">
                <a:hlinkClick r:id="rId14" tooltip="Kidney failure"/>
              </a:rPr>
              <a:t>kidney failure</a:t>
            </a:r>
            <a:r>
              <a:rPr lang="en-US" dirty="0"/>
              <a:t>, </a:t>
            </a:r>
            <a:r>
              <a:rPr lang="en-US" dirty="0">
                <a:hlinkClick r:id="rId15" tooltip="Infertility"/>
              </a:rPr>
              <a:t>infertility</a:t>
            </a:r>
            <a:r>
              <a:rPr lang="en-US" dirty="0"/>
              <a:t>, or </a:t>
            </a:r>
            <a:r>
              <a:rPr lang="en-US" dirty="0">
                <a:hlinkClick r:id="rId16" tooltip="Bladder cancer"/>
              </a:rPr>
              <a:t>bladder cancer</a:t>
            </a:r>
            <a:r>
              <a:rPr lang="en-US" dirty="0"/>
              <a:t>.</a:t>
            </a:r>
            <a:endParaRPr lang="en-US" baseline="30000" dirty="0"/>
          </a:p>
          <a:p>
            <a:r>
              <a:rPr lang="en-US" dirty="0"/>
              <a:t> In children, it may cause </a:t>
            </a:r>
            <a:r>
              <a:rPr lang="en-US" dirty="0">
                <a:hlinkClick r:id="rId17" tooltip="Failure to thrive"/>
              </a:rPr>
              <a:t>poor growth</a:t>
            </a:r>
            <a:r>
              <a:rPr lang="en-US" dirty="0"/>
              <a:t> and </a:t>
            </a:r>
            <a:r>
              <a:rPr lang="en-US" dirty="0">
                <a:hlinkClick r:id="rId18" tooltip="Learning disability"/>
              </a:rPr>
              <a:t>learning difficulty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disease is spread by contact with </a:t>
            </a:r>
            <a:r>
              <a:rPr lang="en-US" dirty="0">
                <a:hlinkClick r:id="rId2" tooltip="Fresh water"/>
              </a:rPr>
              <a:t>fresh water</a:t>
            </a:r>
            <a:r>
              <a:rPr lang="en-US" dirty="0"/>
              <a:t> contaminated with the parasites.</a:t>
            </a:r>
            <a:endParaRPr lang="en-US" baseline="30000" dirty="0"/>
          </a:p>
          <a:p>
            <a:r>
              <a:rPr lang="en-US" dirty="0"/>
              <a:t> These parasites are released from infected </a:t>
            </a:r>
            <a:r>
              <a:rPr lang="en-US" dirty="0">
                <a:hlinkClick r:id="rId3" tooltip="Freshwater snail"/>
              </a:rPr>
              <a:t>freshwater snails</a:t>
            </a:r>
            <a:r>
              <a:rPr lang="en-US" dirty="0"/>
              <a:t>.</a:t>
            </a:r>
            <a:endParaRPr lang="en-US" baseline="30000" dirty="0"/>
          </a:p>
          <a:p>
            <a:r>
              <a:rPr lang="en-US" dirty="0"/>
              <a:t> The disease is especially common among children in developing countries, as they are more likely to play in contaminated water.</a:t>
            </a:r>
            <a:endParaRPr lang="en-US" baseline="30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Other high-risk groups include farmers, fishermen, and people using unclean water during daily living.</a:t>
            </a:r>
            <a:endParaRPr lang="en-US" baseline="30000" dirty="0"/>
          </a:p>
          <a:p>
            <a:r>
              <a:rPr lang="en-US" dirty="0"/>
              <a:t> It belongs to the group of </a:t>
            </a:r>
            <a:r>
              <a:rPr lang="en-US" dirty="0" err="1">
                <a:hlinkClick r:id="rId2" tooltip="Helminthiasis"/>
              </a:rPr>
              <a:t>helminth</a:t>
            </a:r>
            <a:r>
              <a:rPr lang="en-US" dirty="0">
                <a:hlinkClick r:id="rId2" tooltip="Helminthiasis"/>
              </a:rPr>
              <a:t> infections</a:t>
            </a:r>
            <a:r>
              <a:rPr lang="en-US" dirty="0"/>
              <a:t>.</a:t>
            </a:r>
            <a:endParaRPr lang="en-US" baseline="30000" dirty="0"/>
          </a:p>
          <a:p>
            <a:r>
              <a:rPr lang="en-US" dirty="0"/>
              <a:t> Diagnosis is by finding eggs of the parasite in a person's urine or stool.</a:t>
            </a:r>
            <a:endParaRPr lang="en-US" baseline="30000" dirty="0"/>
          </a:p>
          <a:p>
            <a:r>
              <a:rPr lang="en-US" dirty="0"/>
              <a:t> It can also be confirmed by finding </a:t>
            </a:r>
            <a:r>
              <a:rPr lang="en-US" dirty="0">
                <a:hlinkClick r:id="rId3" tooltip="Antibodies"/>
              </a:rPr>
              <a:t>antibodies</a:t>
            </a:r>
            <a:r>
              <a:rPr lang="en-US" dirty="0"/>
              <a:t> against the disease in the blood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Methods to prevent the disease include improving access to clean water and reducing the number of snails.</a:t>
            </a:r>
            <a:endParaRPr lang="en-US" baseline="30000" dirty="0"/>
          </a:p>
          <a:p>
            <a:r>
              <a:rPr lang="en-US" dirty="0"/>
              <a:t> In areas where the disease is common, the medication </a:t>
            </a:r>
            <a:r>
              <a:rPr lang="en-US" dirty="0" err="1">
                <a:hlinkClick r:id="rId2" tooltip="Praziquantel"/>
              </a:rPr>
              <a:t>praziquantel</a:t>
            </a:r>
            <a:r>
              <a:rPr lang="en-US" dirty="0"/>
              <a:t> may be given once a year to the entire group.</a:t>
            </a:r>
            <a:endParaRPr lang="en-US" baseline="30000" dirty="0"/>
          </a:p>
          <a:p>
            <a:r>
              <a:rPr lang="en-US" dirty="0"/>
              <a:t>This is done to decrease the number of people infected, and consequently, the spread of the disease.</a:t>
            </a:r>
            <a:endParaRPr lang="en-US" baseline="30000" dirty="0"/>
          </a:p>
          <a:p>
            <a:r>
              <a:rPr lang="en-US" dirty="0" err="1"/>
              <a:t>Praziquantel</a:t>
            </a:r>
            <a:r>
              <a:rPr lang="en-US" dirty="0"/>
              <a:t> is also the treatment recommended by the </a:t>
            </a:r>
            <a:r>
              <a:rPr lang="en-US" dirty="0">
                <a:hlinkClick r:id="rId3" tooltip="World Health Organization"/>
              </a:rPr>
              <a:t>World Health Organization</a:t>
            </a:r>
            <a:r>
              <a:rPr lang="en-US" dirty="0"/>
              <a:t> for those who are known to be infected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Prion</a:t>
            </a:r>
            <a:r>
              <a:rPr lang="en-US" dirty="0"/>
              <a:t> disease/infection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dirty="0" err="1"/>
              <a:t>prion</a:t>
            </a:r>
            <a:r>
              <a:rPr lang="en-US" dirty="0"/>
              <a:t> is a protein that contains no genetic material. It is normally harmless, but if it folds into an abnormal shape, it can become a rogue agent and affect the structure of the brain or other parts of the nervous system.</a:t>
            </a:r>
          </a:p>
          <a:p>
            <a:r>
              <a:rPr lang="en-US" dirty="0" err="1"/>
              <a:t>Prions</a:t>
            </a:r>
            <a:r>
              <a:rPr lang="en-US" dirty="0"/>
              <a:t> do not replicate or feed on the host but trigger abnormal behavior in the body's cells and proteins.</a:t>
            </a:r>
          </a:p>
          <a:p>
            <a:r>
              <a:rPr lang="en-US" dirty="0" err="1"/>
              <a:t>Prion</a:t>
            </a:r>
            <a:r>
              <a:rPr lang="en-US" dirty="0"/>
              <a:t> diseases are rare, but they progress rapidly, and all are currently fatal.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/>
              <a:t>Prions</a:t>
            </a:r>
            <a:r>
              <a:rPr lang="en-US" dirty="0"/>
              <a:t> cause degenerative brain diseases, such as:</a:t>
            </a:r>
          </a:p>
          <a:p>
            <a:r>
              <a:rPr lang="en-US" dirty="0"/>
              <a:t>bovine spongiform encephalopathy (BSE), also known as mad cow disease</a:t>
            </a:r>
          </a:p>
          <a:p>
            <a:r>
              <a:rPr lang="en-US" dirty="0">
                <a:hlinkClick r:id="rId2" tooltip="Creutzfeldt-Jakob disease (CJD): Symptoms, causes, and treatment"/>
              </a:rPr>
              <a:t>Creutzfeldt-Jakob disease</a:t>
            </a:r>
            <a:r>
              <a:rPr lang="en-US" dirty="0"/>
              <a:t> (CJD)</a:t>
            </a:r>
          </a:p>
          <a:p>
            <a:r>
              <a:rPr lang="en-US" dirty="0"/>
              <a:t>Researchers </a:t>
            </a:r>
            <a:r>
              <a:rPr lang="en-US" dirty="0">
                <a:hlinkClick r:id="rId3"/>
              </a:rPr>
              <a:t>have linked</a:t>
            </a:r>
            <a:r>
              <a:rPr lang="en-US" dirty="0"/>
              <a:t> some cases of </a:t>
            </a:r>
            <a:r>
              <a:rPr lang="en-US" dirty="0">
                <a:hlinkClick r:id="rId4" tooltip="What's to know about Alzheimer's disease?"/>
              </a:rPr>
              <a:t>Alzheimer's disease</a:t>
            </a:r>
            <a:r>
              <a:rPr lang="en-US" dirty="0"/>
              <a:t> to </a:t>
            </a:r>
            <a:r>
              <a:rPr lang="en-US" dirty="0" err="1"/>
              <a:t>prion</a:t>
            </a:r>
            <a:r>
              <a:rPr lang="en-US" dirty="0"/>
              <a:t> infection.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infections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While the forms of infection mentioned above are the main types, there are </a:t>
            </a:r>
            <a:r>
              <a:rPr lang="en-US" dirty="0">
                <a:hlinkClick r:id="rId2"/>
              </a:rPr>
              <a:t>others</a:t>
            </a:r>
            <a:r>
              <a:rPr lang="en-US" dirty="0"/>
              <a:t> that can have an effect on the body.</a:t>
            </a:r>
          </a:p>
          <a:p>
            <a:r>
              <a:rPr lang="en-US" dirty="0"/>
              <a:t>A single-celled organism with a nucleus can cause a </a:t>
            </a:r>
            <a:r>
              <a:rPr lang="en-US" b="1" dirty="0"/>
              <a:t>protozoan infection</a:t>
            </a:r>
            <a:r>
              <a:rPr lang="en-US" dirty="0"/>
              <a:t>.</a:t>
            </a:r>
          </a:p>
          <a:p>
            <a:r>
              <a:rPr lang="en-US" dirty="0"/>
              <a:t> Protozoa commonly show features similar to animals, such as mobility, and can survive outside of the human body.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are most commonly transferred by contact with feces.</a:t>
            </a:r>
          </a:p>
          <a:p>
            <a:r>
              <a:rPr lang="en-US" dirty="0"/>
              <a:t>When they enter the human body, protozoa can also cause infection. </a:t>
            </a:r>
          </a:p>
          <a:p>
            <a:r>
              <a:rPr lang="en-US" dirty="0"/>
              <a:t>Amebic dysentery is an example of a protozoan infection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Filariasis</a:t>
            </a:r>
            <a:r>
              <a:rPr lang="en-US" b="1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Filariasis</a:t>
            </a:r>
            <a:r>
              <a:rPr lang="en-US" dirty="0"/>
              <a:t> is a </a:t>
            </a:r>
            <a:r>
              <a:rPr lang="en-US" dirty="0">
                <a:hlinkClick r:id="rId2" tooltip="Parasitic disease"/>
              </a:rPr>
              <a:t>parasitic disease</a:t>
            </a:r>
            <a:r>
              <a:rPr lang="en-US" dirty="0"/>
              <a:t> caused by an infection with </a:t>
            </a:r>
            <a:r>
              <a:rPr lang="en-US" dirty="0">
                <a:hlinkClick r:id="rId3" tooltip="Roundworms"/>
              </a:rPr>
              <a:t>roundworms</a:t>
            </a:r>
            <a:r>
              <a:rPr lang="en-US" dirty="0"/>
              <a:t> of the </a:t>
            </a:r>
            <a:r>
              <a:rPr lang="en-US" dirty="0" err="1">
                <a:hlinkClick r:id="rId4" tooltip="Filarioidea"/>
              </a:rPr>
              <a:t>Filarioidea</a:t>
            </a:r>
            <a:r>
              <a:rPr lang="en-US" dirty="0"/>
              <a:t> type.</a:t>
            </a:r>
            <a:endParaRPr lang="en-US" baseline="30000" dirty="0"/>
          </a:p>
          <a:p>
            <a:r>
              <a:rPr lang="en-US" dirty="0"/>
              <a:t> These are spread by blood-feeding insects such as </a:t>
            </a:r>
            <a:r>
              <a:rPr lang="en-US" dirty="0">
                <a:hlinkClick r:id="rId5" tooltip="Black fly"/>
              </a:rPr>
              <a:t>black flies</a:t>
            </a:r>
            <a:r>
              <a:rPr lang="en-US" dirty="0"/>
              <a:t> and </a:t>
            </a:r>
            <a:r>
              <a:rPr lang="en-US" dirty="0">
                <a:hlinkClick r:id="rId6" tooltip="Mosquito"/>
              </a:rPr>
              <a:t>mosquitoes</a:t>
            </a:r>
            <a:r>
              <a:rPr lang="en-US" dirty="0"/>
              <a:t>. They belong to the group of diseases called </a:t>
            </a:r>
            <a:r>
              <a:rPr lang="en-US" dirty="0" err="1">
                <a:hlinkClick r:id="rId7" tooltip="Helminthiases"/>
              </a:rPr>
              <a:t>helminthiases</a:t>
            </a:r>
            <a:r>
              <a:rPr lang="en-US" dirty="0"/>
              <a:t>. </a:t>
            </a:r>
          </a:p>
          <a:p>
            <a:r>
              <a:rPr lang="en-US" dirty="0"/>
              <a:t>Eight known filarial worms have humans as a definitive hosts. These are divided into three groups according to the part of the body the effect: </a:t>
            </a:r>
          </a:p>
          <a:p>
            <a:r>
              <a:rPr lang="en-US" dirty="0">
                <a:hlinkClick r:id="rId8" tooltip="Lymphatic filariasis"/>
              </a:rPr>
              <a:t>Lymphatic </a:t>
            </a:r>
            <a:r>
              <a:rPr lang="en-US" dirty="0" err="1">
                <a:hlinkClick r:id="rId8" tooltip="Lymphatic filariasis"/>
              </a:rPr>
              <a:t>filariasis</a:t>
            </a:r>
            <a:r>
              <a:rPr lang="en-US" dirty="0"/>
              <a:t> is caused by the worms </a:t>
            </a:r>
            <a:r>
              <a:rPr lang="en-US" i="1" dirty="0" err="1">
                <a:hlinkClick r:id="rId9" tooltip="Wuchereria bancrofti"/>
              </a:rPr>
              <a:t>Wuchereria</a:t>
            </a:r>
            <a:r>
              <a:rPr lang="en-US" i="1" dirty="0">
                <a:hlinkClick r:id="rId9" tooltip="Wuchereria bancrofti"/>
              </a:rPr>
              <a:t> </a:t>
            </a:r>
            <a:r>
              <a:rPr lang="en-US" i="1" dirty="0" err="1">
                <a:hlinkClick r:id="rId9" tooltip="Wuchereria bancrofti"/>
              </a:rPr>
              <a:t>bancrofti</a:t>
            </a:r>
            <a:r>
              <a:rPr lang="en-US" dirty="0"/>
              <a:t>, </a:t>
            </a:r>
            <a:r>
              <a:rPr lang="en-US" i="1" dirty="0" err="1">
                <a:hlinkClick r:id="rId10" tooltip="Brugia malayi"/>
              </a:rPr>
              <a:t>Brugia</a:t>
            </a:r>
            <a:r>
              <a:rPr lang="en-US" i="1" dirty="0">
                <a:hlinkClick r:id="rId10" tooltip="Brugia malayi"/>
              </a:rPr>
              <a:t> </a:t>
            </a:r>
            <a:r>
              <a:rPr lang="en-US" i="1" dirty="0" err="1">
                <a:hlinkClick r:id="rId10" tooltip="Brugia malayi"/>
              </a:rPr>
              <a:t>malayi</a:t>
            </a:r>
            <a:r>
              <a:rPr lang="en-US" dirty="0"/>
              <a:t>, and </a:t>
            </a:r>
            <a:r>
              <a:rPr lang="en-US" i="1" dirty="0" err="1">
                <a:hlinkClick r:id="rId11" tooltip="Brugia timori"/>
              </a:rPr>
              <a:t>Brugia</a:t>
            </a:r>
            <a:r>
              <a:rPr lang="en-US" i="1" dirty="0">
                <a:hlinkClick r:id="rId11" tooltip="Brugia timori"/>
              </a:rPr>
              <a:t> </a:t>
            </a:r>
            <a:r>
              <a:rPr lang="en-US" i="1" dirty="0" err="1">
                <a:hlinkClick r:id="rId11" tooltip="Brugia timori"/>
              </a:rPr>
              <a:t>timori</a:t>
            </a:r>
            <a:r>
              <a:rPr lang="en-US" dirty="0"/>
              <a:t>. These worms occupy the </a:t>
            </a:r>
            <a:r>
              <a:rPr lang="en-US" dirty="0">
                <a:hlinkClick r:id="rId12" tooltip="Lymphatic system"/>
              </a:rPr>
              <a:t>lymphatic system</a:t>
            </a:r>
            <a:r>
              <a:rPr lang="en-US" dirty="0"/>
              <a:t>, including the lymph nodes; in chronic cases, these worms lead to the syndrome of </a:t>
            </a:r>
            <a:r>
              <a:rPr lang="en-US" i="1" dirty="0">
                <a:hlinkClick r:id="rId13" tooltip="Elephantiasis"/>
              </a:rPr>
              <a:t>elephantiasis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Helminths</a:t>
            </a:r>
            <a:r>
              <a:rPr lang="en-US" dirty="0"/>
              <a:t> are larger, </a:t>
            </a:r>
            <a:r>
              <a:rPr lang="en-US" dirty="0" err="1"/>
              <a:t>multicellular</a:t>
            </a:r>
            <a:r>
              <a:rPr lang="en-US" dirty="0"/>
              <a:t> organisms that tend to be visible to the naked eye when full-grown. </a:t>
            </a:r>
          </a:p>
          <a:p>
            <a:r>
              <a:rPr lang="en-US" dirty="0"/>
              <a:t>This type of parasite includes flatworms and roundworms. </a:t>
            </a:r>
          </a:p>
          <a:p>
            <a:r>
              <a:rPr lang="en-US" dirty="0"/>
              <a:t>These are also able to infect the human body.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Finally, </a:t>
            </a:r>
            <a:r>
              <a:rPr lang="en-US" b="1" dirty="0" err="1"/>
              <a:t>ectoparasites</a:t>
            </a:r>
            <a:r>
              <a:rPr lang="en-US" dirty="0"/>
              <a:t> such as mites, ticks, lice, and fleas can cause infection by attaching or burrowing into the skin.</a:t>
            </a:r>
          </a:p>
          <a:p>
            <a:r>
              <a:rPr lang="en-US" dirty="0"/>
              <a:t>The term can also include blood-sucking arthropods, such as </a:t>
            </a:r>
            <a:r>
              <a:rPr lang="en-US" dirty="0" err="1"/>
              <a:t>mosquitos</a:t>
            </a:r>
            <a:r>
              <a:rPr lang="en-US" dirty="0"/>
              <a:t>, that transmit infection by consuming human blood.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effects of an infection, such as swelling or a runny nose, occur as a result of the immune system fighting the invading organism.</a:t>
            </a:r>
          </a:p>
          <a:p>
            <a:endParaRPr lang="en-US" dirty="0"/>
          </a:p>
          <a:p>
            <a:r>
              <a:rPr lang="en-US" dirty="0"/>
              <a:t> A wound filling with </a:t>
            </a:r>
            <a:r>
              <a:rPr lang="en-US" dirty="0">
                <a:hlinkClick r:id="rId2" tooltip="What is pus?"/>
              </a:rPr>
              <a:t>pus</a:t>
            </a:r>
            <a:r>
              <a:rPr lang="en-US" dirty="0"/>
              <a:t>, for example, occurs when white blood cells rush to the site of an injury to combat foreign bacteria.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Symptoms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symptoms of an infection depend on the organism responsible as well as the site of the infection.</a:t>
            </a:r>
          </a:p>
          <a:p>
            <a:r>
              <a:rPr lang="en-US" dirty="0"/>
              <a:t>Viruses target specific cells, such as those in the genitals or upper respiratory tract.</a:t>
            </a:r>
          </a:p>
          <a:p>
            <a:r>
              <a:rPr lang="en-US" dirty="0"/>
              <a:t> The </a:t>
            </a:r>
            <a:r>
              <a:rPr lang="en-US" dirty="0">
                <a:hlinkClick r:id="rId2" tooltip="What you need to know about rabies"/>
              </a:rPr>
              <a:t>rabies</a:t>
            </a:r>
            <a:r>
              <a:rPr lang="en-US" dirty="0"/>
              <a:t> virus, for example, targets the nervous system.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viruses target skin cells, causing warts.</a:t>
            </a:r>
          </a:p>
          <a:p>
            <a:endParaRPr lang="en-US" dirty="0"/>
          </a:p>
          <a:p>
            <a:r>
              <a:rPr lang="en-US" dirty="0"/>
              <a:t> Others target a wider range of cells, leading to various symptoms.</a:t>
            </a:r>
          </a:p>
          <a:p>
            <a:endParaRPr lang="en-US" dirty="0"/>
          </a:p>
          <a:p>
            <a:r>
              <a:rPr lang="en-US" dirty="0"/>
              <a:t> A </a:t>
            </a:r>
            <a:r>
              <a:rPr lang="en-US" dirty="0">
                <a:hlinkClick r:id="rId2" tooltip="All you need to know about flu"/>
              </a:rPr>
              <a:t>flu</a:t>
            </a:r>
            <a:r>
              <a:rPr lang="en-US" dirty="0"/>
              <a:t> virus can cause a runny nose, muscle aches, and an </a:t>
            </a:r>
            <a:r>
              <a:rPr lang="en-US" dirty="0">
                <a:hlinkClick r:id="rId3" tooltip="What's to know about indigestion or dyspepsia?"/>
              </a:rPr>
              <a:t>upset stomach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person with a bacterial infection will often experience redness and heat, swelling, fever, pain at the site of infection, and swollen lymph glands.</a:t>
            </a:r>
          </a:p>
          <a:p>
            <a:endParaRPr lang="en-US" dirty="0"/>
          </a:p>
          <a:p>
            <a:r>
              <a:rPr lang="en-US" dirty="0"/>
              <a:t> A bacterial infection is less likely to affect a wide area of the body than a viral one.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rash can be an indicator of a fungal infection of the skin.</a:t>
            </a:r>
          </a:p>
          <a:p>
            <a:r>
              <a:rPr lang="en-US" dirty="0"/>
              <a:t>Common symptoms of </a:t>
            </a:r>
            <a:r>
              <a:rPr lang="en-US" dirty="0" err="1"/>
              <a:t>prion</a:t>
            </a:r>
            <a:r>
              <a:rPr lang="en-US" dirty="0"/>
              <a:t> diseases include brain damage, memory loss, and cognitive difficulties.</a:t>
            </a:r>
          </a:p>
          <a:p>
            <a:r>
              <a:rPr lang="en-US" dirty="0"/>
              <a:t> They can also trigger the buildup of plaque in the brain, causing it to waste away.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Prevention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no single way to prevent all infectious diseases, but the following tips can </a:t>
            </a:r>
            <a:r>
              <a:rPr lang="en-US" dirty="0">
                <a:hlinkClick r:id="rId2"/>
              </a:rPr>
              <a:t>reduce the risk</a:t>
            </a:r>
            <a:r>
              <a:rPr lang="en-US" dirty="0"/>
              <a:t> of transmission:</a:t>
            </a:r>
          </a:p>
          <a:p>
            <a:endParaRPr lang="en-US" dirty="0"/>
          </a:p>
          <a:p>
            <a:r>
              <a:rPr lang="en-US" dirty="0"/>
              <a:t>Wash your hands often, especially before and after preparing food and after using the bathroom.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Clean surface areas and avoid leaving room-temperature food exposed when cooking.</a:t>
            </a:r>
          </a:p>
          <a:p>
            <a:r>
              <a:rPr lang="en-US" dirty="0"/>
              <a:t>Receive any recommended vaccinations, and keep them up to date.</a:t>
            </a:r>
          </a:p>
          <a:p>
            <a:r>
              <a:rPr lang="en-US" dirty="0"/>
              <a:t>Only take antibiotics when prescribed, and be sure to complete any recommended course even if symptoms improve earlier than anticipated.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Disinfect rooms where there may be high concentrations of bacteria, such as the kitchen and bathroom.</a:t>
            </a:r>
          </a:p>
          <a:p>
            <a:r>
              <a:rPr lang="en-US" dirty="0"/>
              <a:t>Practice safe sex by receiving regular STD checks, using condoms, or abstaining altogether.</a:t>
            </a:r>
          </a:p>
          <a:p>
            <a:r>
              <a:rPr lang="en-US" dirty="0"/>
              <a:t>Avoid sharing personal items such a toothbrushes, combs, razorblades, drinking glasses, and kitchen utensils.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Subcutaneous </a:t>
            </a:r>
            <a:r>
              <a:rPr lang="en-US" dirty="0" err="1"/>
              <a:t>filariasis</a:t>
            </a:r>
            <a:r>
              <a:rPr lang="en-US" dirty="0"/>
              <a:t> is caused by </a:t>
            </a:r>
            <a:r>
              <a:rPr lang="en-US" i="1" dirty="0">
                <a:hlinkClick r:id="rId2" tooltip="Loa loa"/>
              </a:rPr>
              <a:t>Loa </a:t>
            </a:r>
            <a:r>
              <a:rPr lang="en-US" i="1" dirty="0" err="1">
                <a:hlinkClick r:id="rId2" tooltip="Loa loa"/>
              </a:rPr>
              <a:t>loa</a:t>
            </a:r>
            <a:r>
              <a:rPr lang="en-US" dirty="0"/>
              <a:t> (the eye worm), </a:t>
            </a:r>
            <a:r>
              <a:rPr lang="en-US" i="1" dirty="0" err="1">
                <a:hlinkClick r:id="rId3" tooltip="Mansonella streptocerca"/>
              </a:rPr>
              <a:t>Mansonella</a:t>
            </a:r>
            <a:r>
              <a:rPr lang="en-US" i="1" dirty="0">
                <a:hlinkClick r:id="rId3" tooltip="Mansonella streptocerca"/>
              </a:rPr>
              <a:t> </a:t>
            </a:r>
            <a:r>
              <a:rPr lang="en-US" i="1" dirty="0" err="1">
                <a:hlinkClick r:id="rId3" tooltip="Mansonella streptocerca"/>
              </a:rPr>
              <a:t>streptocerca</a:t>
            </a:r>
            <a:r>
              <a:rPr lang="en-US" dirty="0"/>
              <a:t>, and </a:t>
            </a:r>
            <a:r>
              <a:rPr lang="en-US" i="1" dirty="0" err="1">
                <a:hlinkClick r:id="rId4" tooltip="Onchocerca volvulus"/>
              </a:rPr>
              <a:t>Onchocerca</a:t>
            </a:r>
            <a:r>
              <a:rPr lang="en-US" i="1" dirty="0">
                <a:hlinkClick r:id="rId4" tooltip="Onchocerca volvulus"/>
              </a:rPr>
              <a:t> </a:t>
            </a:r>
            <a:r>
              <a:rPr lang="en-US" i="1" dirty="0" err="1">
                <a:hlinkClick r:id="rId4" tooltip="Onchocerca volvulus"/>
              </a:rPr>
              <a:t>volvulus</a:t>
            </a:r>
            <a:r>
              <a:rPr lang="en-US" dirty="0"/>
              <a:t>. These worms occupy the </a:t>
            </a:r>
            <a:r>
              <a:rPr lang="en-US" dirty="0">
                <a:hlinkClick r:id="rId5" tooltip="Subcutaneous tissue"/>
              </a:rPr>
              <a:t>layer just under the skin</a:t>
            </a:r>
            <a:r>
              <a:rPr lang="en-US" dirty="0"/>
              <a:t>. </a:t>
            </a:r>
            <a:r>
              <a:rPr lang="en-US" i="1" dirty="0"/>
              <a:t>L. </a:t>
            </a:r>
            <a:r>
              <a:rPr lang="en-US" i="1" dirty="0" err="1"/>
              <a:t>loa</a:t>
            </a:r>
            <a:r>
              <a:rPr lang="en-US" dirty="0"/>
              <a:t> causes </a:t>
            </a:r>
            <a:r>
              <a:rPr lang="en-US" i="1" dirty="0">
                <a:hlinkClick r:id="rId6" tooltip="Loa loa filariasis"/>
              </a:rPr>
              <a:t>Loa </a:t>
            </a:r>
            <a:r>
              <a:rPr lang="en-US" i="1" dirty="0" err="1">
                <a:hlinkClick r:id="rId6" tooltip="Loa loa filariasis"/>
              </a:rPr>
              <a:t>loa</a:t>
            </a:r>
            <a:r>
              <a:rPr lang="en-US" dirty="0">
                <a:hlinkClick r:id="rId6" tooltip="Loa loa filariasis"/>
              </a:rPr>
              <a:t> </a:t>
            </a:r>
            <a:r>
              <a:rPr lang="en-US" dirty="0" err="1">
                <a:hlinkClick r:id="rId6" tooltip="Loa loa filariasis"/>
              </a:rPr>
              <a:t>filariasis</a:t>
            </a:r>
            <a:r>
              <a:rPr lang="en-US" dirty="0"/>
              <a:t>, while </a:t>
            </a:r>
            <a:r>
              <a:rPr lang="en-US" i="1" dirty="0"/>
              <a:t>O. </a:t>
            </a:r>
            <a:r>
              <a:rPr lang="en-US" i="1" dirty="0" err="1"/>
              <a:t>volvulus</a:t>
            </a:r>
            <a:r>
              <a:rPr lang="en-US" dirty="0"/>
              <a:t> causes </a:t>
            </a:r>
            <a:r>
              <a:rPr lang="en-US" dirty="0">
                <a:hlinkClick r:id="rId7" tooltip="Onchocerciasis"/>
              </a:rPr>
              <a:t>river blindness</a:t>
            </a:r>
            <a:r>
              <a:rPr lang="en-US" dirty="0"/>
              <a:t>.</a:t>
            </a:r>
          </a:p>
          <a:p>
            <a:r>
              <a:rPr lang="en-US" dirty="0"/>
              <a:t>Serous cavity </a:t>
            </a:r>
            <a:r>
              <a:rPr lang="en-US" dirty="0" err="1"/>
              <a:t>filariasis</a:t>
            </a:r>
            <a:r>
              <a:rPr lang="en-US" dirty="0"/>
              <a:t> is caused by the worms </a:t>
            </a:r>
            <a:r>
              <a:rPr lang="en-US" i="1" dirty="0" err="1">
                <a:hlinkClick r:id="rId8" tooltip="Mansonella perstans"/>
              </a:rPr>
              <a:t>Mansonella</a:t>
            </a:r>
            <a:r>
              <a:rPr lang="en-US" i="1" dirty="0">
                <a:hlinkClick r:id="rId8" tooltip="Mansonella perstans"/>
              </a:rPr>
              <a:t> </a:t>
            </a:r>
            <a:r>
              <a:rPr lang="en-US" i="1" dirty="0" err="1">
                <a:hlinkClick r:id="rId8" tooltip="Mansonella perstans"/>
              </a:rPr>
              <a:t>perstans</a:t>
            </a:r>
            <a:r>
              <a:rPr lang="en-US" dirty="0"/>
              <a:t> and </a:t>
            </a:r>
            <a:r>
              <a:rPr lang="en-US" i="1" dirty="0" err="1">
                <a:hlinkClick r:id="rId9" tooltip="Mansonella ozzardi"/>
              </a:rPr>
              <a:t>Mansonella</a:t>
            </a:r>
            <a:r>
              <a:rPr lang="en-US" i="1" dirty="0">
                <a:hlinkClick r:id="rId9" tooltip="Mansonella ozzardi"/>
              </a:rPr>
              <a:t> </a:t>
            </a:r>
            <a:r>
              <a:rPr lang="en-US" i="1" dirty="0" err="1">
                <a:hlinkClick r:id="rId9" tooltip="Mansonella ozzardi"/>
              </a:rPr>
              <a:t>ozzardi</a:t>
            </a:r>
            <a:r>
              <a:rPr lang="en-US" dirty="0"/>
              <a:t>, which occupy the </a:t>
            </a:r>
            <a:r>
              <a:rPr lang="en-US" dirty="0">
                <a:hlinkClick r:id="rId10" tooltip="Serous membrane"/>
              </a:rPr>
              <a:t>serous cavity</a:t>
            </a:r>
            <a:r>
              <a:rPr lang="en-US" dirty="0"/>
              <a:t> of the </a:t>
            </a:r>
            <a:r>
              <a:rPr lang="en-US" dirty="0">
                <a:hlinkClick r:id="rId11" tooltip="Abdomen"/>
              </a:rPr>
              <a:t>abdomen</a:t>
            </a:r>
            <a:r>
              <a:rPr lang="en-US" dirty="0"/>
              <a:t>. </a:t>
            </a:r>
            <a:r>
              <a:rPr lang="en-US" i="1" dirty="0" err="1">
                <a:hlinkClick r:id="rId12" tooltip="Dirofilaria immitis"/>
              </a:rPr>
              <a:t>Dirofilaria</a:t>
            </a:r>
            <a:r>
              <a:rPr lang="en-US" i="1" dirty="0">
                <a:hlinkClick r:id="rId12" tooltip="Dirofilaria immitis"/>
              </a:rPr>
              <a:t> </a:t>
            </a:r>
            <a:r>
              <a:rPr lang="en-US" i="1" dirty="0" err="1">
                <a:hlinkClick r:id="rId12" tooltip="Dirofilaria immitis"/>
              </a:rPr>
              <a:t>immitis</a:t>
            </a:r>
            <a:r>
              <a:rPr lang="en-US" dirty="0"/>
              <a:t>, the dog heartworm, rarely infects humans.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adult worms, which usually stay in one tissue, release early </a:t>
            </a:r>
            <a:r>
              <a:rPr lang="en-US" dirty="0">
                <a:hlinkClick r:id="rId2" tooltip="Larva"/>
              </a:rPr>
              <a:t>larval</a:t>
            </a:r>
            <a:r>
              <a:rPr lang="en-US" dirty="0"/>
              <a:t> forms known as </a:t>
            </a:r>
            <a:r>
              <a:rPr lang="en-US" dirty="0" err="1">
                <a:hlinkClick r:id="rId3" tooltip="Microfilaria"/>
              </a:rPr>
              <a:t>microfilariae</a:t>
            </a:r>
            <a:r>
              <a:rPr lang="en-US" dirty="0"/>
              <a:t> into the person's blood. These circulating </a:t>
            </a:r>
            <a:r>
              <a:rPr lang="en-US" dirty="0" err="1"/>
              <a:t>microfilariae</a:t>
            </a:r>
            <a:r>
              <a:rPr lang="en-US" dirty="0"/>
              <a:t> can be taken up during a blood meal by an insect vector; in the vector, they develop into infective larvae that can be spread to another person.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Individuals infected by filarial worms may be described as either "</a:t>
            </a:r>
            <a:r>
              <a:rPr lang="en-US" dirty="0" err="1"/>
              <a:t>microfilaraemic</a:t>
            </a:r>
            <a:r>
              <a:rPr lang="en-US" dirty="0"/>
              <a:t>" or "</a:t>
            </a:r>
            <a:r>
              <a:rPr lang="en-US" dirty="0" err="1"/>
              <a:t>amicrofilaraemic</a:t>
            </a:r>
            <a:r>
              <a:rPr lang="en-US" dirty="0"/>
              <a:t>", depending on whether </a:t>
            </a:r>
            <a:r>
              <a:rPr lang="en-US" dirty="0" err="1"/>
              <a:t>microfilariae</a:t>
            </a:r>
            <a:r>
              <a:rPr lang="en-US" dirty="0"/>
              <a:t> can be found in their peripheral blood.</a:t>
            </a:r>
          </a:p>
          <a:p>
            <a:r>
              <a:rPr lang="en-US" dirty="0"/>
              <a:t> </a:t>
            </a:r>
            <a:r>
              <a:rPr lang="en-US" dirty="0" err="1"/>
              <a:t>Filariasis</a:t>
            </a:r>
            <a:r>
              <a:rPr lang="en-US" dirty="0"/>
              <a:t> is diagnosed in </a:t>
            </a:r>
            <a:r>
              <a:rPr lang="en-US" dirty="0" err="1"/>
              <a:t>microfilaraemic</a:t>
            </a:r>
            <a:r>
              <a:rPr lang="en-US" dirty="0"/>
              <a:t> cases primarily through direct observation of </a:t>
            </a:r>
            <a:r>
              <a:rPr lang="en-US" dirty="0" err="1"/>
              <a:t>microfilariae</a:t>
            </a:r>
            <a:r>
              <a:rPr lang="en-US" dirty="0"/>
              <a:t> in the peripheral blood. Occult </a:t>
            </a:r>
            <a:r>
              <a:rPr lang="en-US" dirty="0" err="1"/>
              <a:t>filariasis</a:t>
            </a:r>
            <a:r>
              <a:rPr lang="en-US" dirty="0"/>
              <a:t> is diagnosed in </a:t>
            </a:r>
            <a:r>
              <a:rPr lang="en-US" dirty="0" err="1"/>
              <a:t>amicrofilaraemic</a:t>
            </a:r>
            <a:r>
              <a:rPr lang="en-US" dirty="0"/>
              <a:t> cases based on clinical observations and, in some cases, by finding a circulating antigen in the blood.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me\Desktop\300px-Filariasis_01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05200" y="1524000"/>
            <a:ext cx="5181600" cy="39298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Signs and symptoms</a:t>
            </a:r>
          </a:p>
          <a:p>
            <a:r>
              <a:rPr lang="en-US" dirty="0"/>
              <a:t>The most spectacular symptom of lymphatic </a:t>
            </a:r>
            <a:r>
              <a:rPr lang="en-US" dirty="0" err="1"/>
              <a:t>filariasis</a:t>
            </a:r>
            <a:r>
              <a:rPr lang="en-US" dirty="0"/>
              <a:t> is </a:t>
            </a:r>
            <a:r>
              <a:rPr lang="en-US" dirty="0">
                <a:hlinkClick r:id="rId2" tooltip="Lymphatic filariasis"/>
              </a:rPr>
              <a:t>elephantiasis</a:t>
            </a:r>
            <a:r>
              <a:rPr lang="en-US" dirty="0"/>
              <a:t> – </a:t>
            </a:r>
            <a:r>
              <a:rPr lang="en-US" dirty="0">
                <a:hlinkClick r:id="rId3" tooltip="Edema"/>
              </a:rPr>
              <a:t>edema</a:t>
            </a:r>
            <a:r>
              <a:rPr lang="en-US" dirty="0"/>
              <a:t> with thickening of the skin and underlying tissues—which was the first disease discovered to be transmitted by mosquito bites.</a:t>
            </a:r>
            <a:r>
              <a:rPr lang="en-US" baseline="30000" dirty="0">
                <a:hlinkClick r:id="rId4"/>
              </a:rPr>
              <a:t>[2]</a:t>
            </a:r>
            <a:r>
              <a:rPr lang="en-US" dirty="0"/>
              <a:t> Elephantiasis results when the parasites lodge in the </a:t>
            </a:r>
            <a:r>
              <a:rPr lang="en-US" dirty="0">
                <a:hlinkClick r:id="rId5" tooltip="Lymphatic system"/>
              </a:rPr>
              <a:t>lymphatic system</a:t>
            </a:r>
            <a:r>
              <a:rPr lang="en-US" dirty="0"/>
              <a:t>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Elephantiasis</a:t>
            </a:r>
            <a:r>
              <a:rPr lang="en-US" dirty="0"/>
              <a:t> affects mainly the </a:t>
            </a:r>
            <a:r>
              <a:rPr lang="en-US" dirty="0">
                <a:hlinkClick r:id="rId2" tooltip="Lower extremities"/>
              </a:rPr>
              <a:t>lower extremities</a:t>
            </a:r>
            <a:r>
              <a:rPr lang="en-US" dirty="0"/>
              <a:t>, while the </a:t>
            </a:r>
            <a:r>
              <a:rPr lang="en-US" dirty="0">
                <a:hlinkClick r:id="rId3" tooltip="Ear"/>
              </a:rPr>
              <a:t>ears</a:t>
            </a:r>
            <a:r>
              <a:rPr lang="en-US" dirty="0"/>
              <a:t>, </a:t>
            </a:r>
            <a:r>
              <a:rPr lang="en-US" dirty="0">
                <a:hlinkClick r:id="rId4" tooltip="Mucous membrane"/>
              </a:rPr>
              <a:t>mucous membranes</a:t>
            </a:r>
            <a:r>
              <a:rPr lang="en-US" dirty="0"/>
              <a:t>, and </a:t>
            </a:r>
            <a:r>
              <a:rPr lang="en-US" dirty="0">
                <a:hlinkClick r:id="rId5" tooltip="Amputation"/>
              </a:rPr>
              <a:t>amputation</a:t>
            </a:r>
            <a:r>
              <a:rPr lang="en-US" dirty="0"/>
              <a:t> stumps are affected less frequently. However, different species of filarial worms tend to affect different parts of the body; </a:t>
            </a:r>
            <a:r>
              <a:rPr lang="en-US" i="1" dirty="0" err="1">
                <a:hlinkClick r:id="rId6" tooltip="Wuchereria bancrofti"/>
              </a:rPr>
              <a:t>Wuchereria</a:t>
            </a:r>
            <a:r>
              <a:rPr lang="en-US" i="1" dirty="0">
                <a:hlinkClick r:id="rId6" tooltip="Wuchereria bancrofti"/>
              </a:rPr>
              <a:t> </a:t>
            </a:r>
            <a:r>
              <a:rPr lang="en-US" i="1" dirty="0" err="1">
                <a:hlinkClick r:id="rId6" tooltip="Wuchereria bancrofti"/>
              </a:rPr>
              <a:t>bancrofti</a:t>
            </a:r>
            <a:r>
              <a:rPr lang="en-US" dirty="0"/>
              <a:t> can affect the legs, arms, </a:t>
            </a:r>
            <a:r>
              <a:rPr lang="en-US" dirty="0">
                <a:hlinkClick r:id="rId7" tooltip="Vulva"/>
              </a:rPr>
              <a:t>vulva</a:t>
            </a:r>
            <a:r>
              <a:rPr lang="en-US" dirty="0"/>
              <a:t>, breasts, and </a:t>
            </a:r>
            <a:r>
              <a:rPr lang="en-US" dirty="0">
                <a:hlinkClick r:id="rId8" tooltip="Scrotum"/>
              </a:rPr>
              <a:t>scrotum</a:t>
            </a:r>
            <a:r>
              <a:rPr lang="en-US" dirty="0"/>
              <a:t> (causing </a:t>
            </a:r>
            <a:r>
              <a:rPr lang="en-US" dirty="0" err="1">
                <a:hlinkClick r:id="rId9" tooltip="Hydrocele"/>
              </a:rPr>
              <a:t>hydrocele</a:t>
            </a:r>
            <a:r>
              <a:rPr lang="en-US" dirty="0"/>
              <a:t> formation), while </a:t>
            </a:r>
            <a:r>
              <a:rPr lang="en-US" i="1" dirty="0" err="1">
                <a:hlinkClick r:id="rId10" tooltip="Brugia timori"/>
              </a:rPr>
              <a:t>Brugia</a:t>
            </a:r>
            <a:r>
              <a:rPr lang="en-US" i="1" dirty="0">
                <a:hlinkClick r:id="rId10" tooltip="Brugia timori"/>
              </a:rPr>
              <a:t> </a:t>
            </a:r>
            <a:r>
              <a:rPr lang="en-US" i="1" dirty="0" err="1">
                <a:hlinkClick r:id="rId10" tooltip="Brugia timori"/>
              </a:rPr>
              <a:t>timori</a:t>
            </a:r>
            <a:r>
              <a:rPr lang="en-US" dirty="0"/>
              <a:t> rarely affects the genitals.</a:t>
            </a:r>
            <a:endParaRPr lang="en-US" baseline="30000" dirty="0"/>
          </a:p>
          <a:p>
            <a:r>
              <a:rPr lang="en-US" dirty="0"/>
              <a:t>Those who develop the chronic stages of elephantiasis are usually free from </a:t>
            </a:r>
            <a:r>
              <a:rPr lang="en-US" dirty="0" err="1"/>
              <a:t>microfilariae</a:t>
            </a:r>
            <a:r>
              <a:rPr lang="en-US" dirty="0"/>
              <a:t> (</a:t>
            </a:r>
            <a:r>
              <a:rPr lang="en-US" dirty="0" err="1"/>
              <a:t>amicrofilaraemic</a:t>
            </a:r>
            <a:r>
              <a:rPr lang="en-US" dirty="0"/>
              <a:t>), and often have adverse immunological reactions to the </a:t>
            </a:r>
            <a:r>
              <a:rPr lang="en-US" dirty="0" err="1"/>
              <a:t>microfilariae</a:t>
            </a:r>
            <a:r>
              <a:rPr lang="en-US" dirty="0"/>
              <a:t>, as well as the adult worms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/>
              <a:t>Cause</a:t>
            </a:r>
          </a:p>
          <a:p>
            <a:r>
              <a:rPr lang="en-US" dirty="0"/>
              <a:t>Human filarial nematode worms have complicated life cycles, which primarily consists of five stages.</a:t>
            </a:r>
          </a:p>
          <a:p>
            <a:r>
              <a:rPr lang="en-US" dirty="0"/>
              <a:t> After the male and female worms mate, the female gives birth to live </a:t>
            </a:r>
            <a:r>
              <a:rPr lang="en-US" dirty="0" err="1"/>
              <a:t>microfilariae</a:t>
            </a:r>
            <a:r>
              <a:rPr lang="en-US" dirty="0"/>
              <a:t> by the thousands. </a:t>
            </a:r>
          </a:p>
          <a:p>
            <a:r>
              <a:rPr lang="en-US" dirty="0"/>
              <a:t>The </a:t>
            </a:r>
            <a:r>
              <a:rPr lang="en-US" dirty="0" err="1"/>
              <a:t>microfilariae</a:t>
            </a:r>
            <a:r>
              <a:rPr lang="en-US" dirty="0"/>
              <a:t> are taken up by the </a:t>
            </a:r>
            <a:r>
              <a:rPr lang="en-US" dirty="0">
                <a:hlinkClick r:id="rId2" tooltip="Vector (epidemiology)"/>
              </a:rPr>
              <a:t>vector</a:t>
            </a:r>
            <a:r>
              <a:rPr lang="en-US" dirty="0"/>
              <a:t> insect (intermediate host) during a blood meal. In the intermediate host, the </a:t>
            </a:r>
            <a:r>
              <a:rPr lang="en-US" dirty="0" err="1"/>
              <a:t>microfilariae</a:t>
            </a:r>
            <a:r>
              <a:rPr lang="en-US" dirty="0"/>
              <a:t> molt and develop into third-stage (infective) larvae. </a:t>
            </a:r>
          </a:p>
          <a:p>
            <a:r>
              <a:rPr lang="en-US" dirty="0"/>
              <a:t>Upon taking another blood meal, the vector insect, such as </a:t>
            </a:r>
            <a:r>
              <a:rPr lang="en-US" i="1" dirty="0" err="1">
                <a:hlinkClick r:id="rId3" tooltip="Culex pipiens"/>
              </a:rPr>
              <a:t>Culex</a:t>
            </a:r>
            <a:r>
              <a:rPr lang="en-US" i="1" dirty="0">
                <a:hlinkClick r:id="rId3" tooltip="Culex pipiens"/>
              </a:rPr>
              <a:t> </a:t>
            </a:r>
            <a:r>
              <a:rPr lang="en-US" i="1" dirty="0" err="1">
                <a:hlinkClick r:id="rId3" tooltip="Culex pipiens"/>
              </a:rPr>
              <a:t>pipiens</a:t>
            </a:r>
            <a:r>
              <a:rPr lang="en-US" dirty="0"/>
              <a:t>, injects the infectious larvae into the dermis layer of the skin. After about one year, the larvae molt through two more stages, maturing into the adult worms.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1591</Words>
  <Application>Microsoft Office PowerPoint</Application>
  <PresentationFormat>Widescreen</PresentationFormat>
  <Paragraphs>89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Office Theme</vt:lpstr>
      <vt:lpstr>General medicine </vt:lpstr>
      <vt:lpstr>Filariasis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schistosomiasis</vt:lpstr>
      <vt:lpstr>PowerPoint Presentation</vt:lpstr>
      <vt:lpstr>PowerPoint Presentation</vt:lpstr>
      <vt:lpstr>PowerPoint Presentation</vt:lpstr>
      <vt:lpstr>Prion disease/infection</vt:lpstr>
      <vt:lpstr>PowerPoint Presentation</vt:lpstr>
      <vt:lpstr>Other infections</vt:lpstr>
      <vt:lpstr>PowerPoint Presentation</vt:lpstr>
      <vt:lpstr>PowerPoint Presentation</vt:lpstr>
      <vt:lpstr>PowerPoint Presentation</vt:lpstr>
      <vt:lpstr>PowerPoint Presentation</vt:lpstr>
      <vt:lpstr>Symptoms </vt:lpstr>
      <vt:lpstr>PowerPoint Presentation</vt:lpstr>
      <vt:lpstr>PowerPoint Presentation</vt:lpstr>
      <vt:lpstr>PowerPoint Presentation</vt:lpstr>
      <vt:lpstr>Prevention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medicine </dc:title>
  <dc:creator>jasbitonye@gmail.com</dc:creator>
  <cp:lastModifiedBy>jasbitonye@gmail.com</cp:lastModifiedBy>
  <cp:revision>4</cp:revision>
  <dcterms:created xsi:type="dcterms:W3CDTF">2021-10-21T15:52:17Z</dcterms:created>
  <dcterms:modified xsi:type="dcterms:W3CDTF">2021-10-21T16:02:34Z</dcterms:modified>
</cp:coreProperties>
</file>