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K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D5903-1388-410F-8A1A-4C0B76171596}" type="datetimeFigureOut">
              <a:rPr lang="en-KE" smtClean="0"/>
              <a:t>20/10/2020</a:t>
            </a:fld>
            <a:endParaRPr lang="en-K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K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K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2D470-5270-4DF8-8143-7B9254F21FA5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81259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CSI: Crime Scene Investigation</a:t>
            </a:r>
            <a:endParaRPr lang="en-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52D470-5270-4DF8-8143-7B9254F21FA5}" type="slidenum">
              <a:rPr lang="en-KE" smtClean="0"/>
              <a:t>8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653830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 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mutation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is a change in a DNA sequence. 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Mutations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can result from DNA copying mistakes made during cell division, exposure to ionizing radiation, exposure to chemicals called mutagens, or infection by viruses.</a:t>
            </a:r>
            <a:endParaRPr lang="en-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52D470-5270-4DF8-8143-7B9254F21FA5}" type="slidenum">
              <a:rPr lang="en-KE" smtClean="0"/>
              <a:t>22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5792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Genetic Control of Protein Synthesis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1" dirty="0">
              <a:solidFill>
                <a:srgbClr val="00B0F0"/>
              </a:solidFill>
            </a:endParaRPr>
          </a:p>
          <a:p>
            <a:r>
              <a:rPr lang="en-US" b="1" dirty="0">
                <a:solidFill>
                  <a:srgbClr val="00B0F0"/>
                </a:solidFill>
              </a:rPr>
              <a:t>Samuel </a:t>
            </a:r>
            <a:r>
              <a:rPr lang="en-US" b="1" dirty="0" err="1">
                <a:solidFill>
                  <a:srgbClr val="00B0F0"/>
                </a:solidFill>
              </a:rPr>
              <a:t>Ngigi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Kiurire</a:t>
            </a:r>
            <a:endParaRPr lang="en-US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CHROMOSOME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648200" cy="5257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dirty="0"/>
              <a:t>Chromosome = DNA + </a:t>
            </a:r>
            <a:r>
              <a:rPr lang="en-US" altLang="en-US" sz="3200" dirty="0" err="1"/>
              <a:t>histone</a:t>
            </a:r>
            <a:endParaRPr lang="en-US" altLang="en-US" sz="320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3200" dirty="0"/>
              <a:t>Histones act as glue balls to hold the DNA tightly wound together</a:t>
            </a:r>
          </a:p>
        </p:txBody>
      </p:sp>
      <p:pic>
        <p:nvPicPr>
          <p:cNvPr id="5" name="Picture 3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847824"/>
            <a:ext cx="4495800" cy="50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CHROMOSOME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71600"/>
            <a:ext cx="4724400" cy="54864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en-US" sz="2800" dirty="0"/>
              <a:t>Parts of a chromosome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400" dirty="0" err="1"/>
              <a:t>Chromatid</a:t>
            </a:r>
            <a:r>
              <a:rPr lang="en-US" altLang="en-US" sz="2400" dirty="0"/>
              <a:t>: ½ of a chromosome– two </a:t>
            </a:r>
            <a:r>
              <a:rPr lang="en-US" altLang="en-US" sz="2400" dirty="0" err="1"/>
              <a:t>chromatids</a:t>
            </a:r>
            <a:r>
              <a:rPr lang="en-US" altLang="en-US" sz="2400" dirty="0"/>
              <a:t> make up a chromosome</a:t>
            </a:r>
          </a:p>
          <a:p>
            <a:pPr lvl="2">
              <a:defRPr/>
            </a:pPr>
            <a:r>
              <a:rPr lang="en-US" altLang="en-US" sz="2000" dirty="0" err="1"/>
              <a:t>Chromatids</a:t>
            </a:r>
            <a:r>
              <a:rPr lang="en-US" altLang="en-US" sz="2000" dirty="0"/>
              <a:t> are identical copies (original + copy)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400" dirty="0" err="1"/>
              <a:t>Centromere</a:t>
            </a:r>
            <a:r>
              <a:rPr lang="en-US" altLang="en-US" sz="2400" dirty="0"/>
              <a:t>: attachment point of sister </a:t>
            </a:r>
            <a:r>
              <a:rPr lang="en-US" altLang="en-US" sz="2400" dirty="0" err="1"/>
              <a:t>chromatids</a:t>
            </a:r>
            <a:endParaRPr lang="en-US" altLang="en-US" sz="2400" dirty="0"/>
          </a:p>
          <a:p>
            <a:r>
              <a:rPr lang="en-US" altLang="en-US" dirty="0"/>
              <a:t>Single chromosome: Each side is one stand of DNA coiled up around </a:t>
            </a:r>
            <a:r>
              <a:rPr lang="en-US" altLang="en-US" dirty="0" err="1"/>
              <a:t>histones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Only time to see the </a:t>
            </a:r>
            <a:r>
              <a:rPr lang="en-US" altLang="en-US" dirty="0" err="1"/>
              <a:t>centromere</a:t>
            </a:r>
            <a:r>
              <a:rPr lang="en-US" altLang="en-US" dirty="0"/>
              <a:t> will be during cellular division.</a:t>
            </a:r>
            <a:endParaRPr lang="en-US" dirty="0"/>
          </a:p>
        </p:txBody>
      </p:sp>
      <p:pic>
        <p:nvPicPr>
          <p:cNvPr id="5" name="Picture 1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4" y="1752600"/>
            <a:ext cx="391477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</p:spPr>
      </p:pic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257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400" dirty="0"/>
              <a:t>Nucleotide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Smallest unit of DNA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3 components</a:t>
            </a:r>
          </a:p>
          <a:p>
            <a:pPr lvl="2">
              <a:defRPr/>
            </a:pPr>
            <a:r>
              <a:rPr lang="en-US" altLang="en-US" sz="2400" dirty="0" err="1"/>
              <a:t>Deoxyribose</a:t>
            </a:r>
            <a:r>
              <a:rPr lang="en-US" altLang="en-US" sz="2400" dirty="0"/>
              <a:t> sugar</a:t>
            </a:r>
          </a:p>
          <a:p>
            <a:pPr lvl="2">
              <a:defRPr/>
            </a:pPr>
            <a:r>
              <a:rPr lang="en-US" altLang="en-US" sz="2400" dirty="0"/>
              <a:t>Phosphate group</a:t>
            </a:r>
          </a:p>
          <a:p>
            <a:pPr lvl="2">
              <a:defRPr/>
            </a:pPr>
            <a:r>
              <a:rPr lang="en-US" altLang="en-US" sz="2400" dirty="0"/>
              <a:t>4 nitrogenous bases</a:t>
            </a:r>
          </a:p>
          <a:p>
            <a:pPr lvl="3">
              <a:buFont typeface="Arial" panose="020B0604020202020204" pitchFamily="34" charset="0"/>
              <a:buChar char="•"/>
              <a:defRPr/>
            </a:pPr>
            <a:r>
              <a:rPr lang="en-US" altLang="en-US" sz="2400" dirty="0" err="1"/>
              <a:t>Purines</a:t>
            </a:r>
            <a:r>
              <a:rPr lang="en-US" altLang="en-US" sz="2400" dirty="0"/>
              <a:t>: Guanine &amp; adenine</a:t>
            </a:r>
          </a:p>
          <a:p>
            <a:pPr lvl="3">
              <a:buFont typeface="Arial" panose="020B0604020202020204" pitchFamily="34" charset="0"/>
              <a:buChar char="•"/>
              <a:defRPr/>
            </a:pPr>
            <a:r>
              <a:rPr lang="en-US" altLang="en-US" sz="2400" dirty="0" err="1"/>
              <a:t>Pyrimidines</a:t>
            </a:r>
            <a:r>
              <a:rPr lang="en-US" altLang="en-US" sz="2400" dirty="0"/>
              <a:t>: thymine &amp; </a:t>
            </a:r>
            <a:r>
              <a:rPr lang="en-US" altLang="en-US" sz="2400" dirty="0" err="1"/>
              <a:t>cystosine</a:t>
            </a:r>
            <a:endParaRPr lang="en-US" altLang="en-US" sz="2400" dirty="0"/>
          </a:p>
        </p:txBody>
      </p:sp>
      <p:pic>
        <p:nvPicPr>
          <p:cNvPr id="5" name="Picture 1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524000"/>
            <a:ext cx="4495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dirty="0"/>
              <a:t>The bases are in each side of the helix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ADENINE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GUANINE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THYMINE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CYSTOSINE</a:t>
            </a:r>
          </a:p>
        </p:txBody>
      </p:sp>
      <p:pic>
        <p:nvPicPr>
          <p:cNvPr id="5" name="Picture 1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524000"/>
            <a:ext cx="4495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Basic Building Blocks of DNA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sz="2400" dirty="0"/>
              <a:t>Basic chemical compounds involved in the formation of DNA.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(1) </a:t>
            </a:r>
            <a:r>
              <a:rPr lang="en-US" altLang="en-US" sz="2400" i="1" dirty="0"/>
              <a:t>phosphoric acid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(2) </a:t>
            </a:r>
            <a:r>
              <a:rPr lang="en-US" altLang="en-US" sz="2400" i="1" dirty="0" err="1"/>
              <a:t>deoxyribose</a:t>
            </a:r>
            <a:r>
              <a:rPr lang="en-US" altLang="en-US" sz="2400" i="1" dirty="0"/>
              <a:t> (</a:t>
            </a:r>
            <a:r>
              <a:rPr lang="en-US" altLang="en-US" sz="2400" dirty="0"/>
              <a:t>a sugar)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(3) four nitrogenous </a:t>
            </a:r>
            <a:r>
              <a:rPr lang="en-US" altLang="en-US" sz="2400" i="1" dirty="0"/>
              <a:t>bases </a:t>
            </a:r>
          </a:p>
          <a:p>
            <a:pPr lvl="2">
              <a:defRPr/>
            </a:pPr>
            <a:r>
              <a:rPr lang="en-US" altLang="en-US" dirty="0"/>
              <a:t>two </a:t>
            </a:r>
            <a:r>
              <a:rPr lang="en-US" altLang="en-US" dirty="0" err="1"/>
              <a:t>purines</a:t>
            </a:r>
            <a:r>
              <a:rPr lang="en-US" altLang="en-US" dirty="0"/>
              <a:t>, </a:t>
            </a:r>
            <a:r>
              <a:rPr lang="en-US" altLang="en-US" i="1" dirty="0"/>
              <a:t>adenine </a:t>
            </a:r>
            <a:r>
              <a:rPr lang="en-US" altLang="en-US" dirty="0"/>
              <a:t>and </a:t>
            </a:r>
            <a:r>
              <a:rPr lang="en-US" altLang="en-US" i="1" dirty="0"/>
              <a:t>guanine, </a:t>
            </a:r>
          </a:p>
          <a:p>
            <a:pPr lvl="2">
              <a:defRPr/>
            </a:pPr>
            <a:r>
              <a:rPr lang="en-US" altLang="en-US" dirty="0"/>
              <a:t>two </a:t>
            </a:r>
            <a:r>
              <a:rPr lang="en-US" altLang="en-US" dirty="0" err="1"/>
              <a:t>pyrimidines</a:t>
            </a:r>
            <a:r>
              <a:rPr lang="en-US" altLang="en-US" dirty="0"/>
              <a:t>, </a:t>
            </a:r>
            <a:r>
              <a:rPr lang="en-US" altLang="en-US" i="1" dirty="0"/>
              <a:t>thymine </a:t>
            </a:r>
            <a:r>
              <a:rPr lang="en-US" altLang="en-US" dirty="0"/>
              <a:t>and </a:t>
            </a:r>
            <a:r>
              <a:rPr lang="en-US" altLang="en-US" i="1" dirty="0"/>
              <a:t>cytosine</a:t>
            </a:r>
            <a:endParaRPr lang="en-US" altLang="en-US" dirty="0"/>
          </a:p>
          <a:p>
            <a:pPr>
              <a:defRPr/>
            </a:pPr>
            <a:r>
              <a:rPr lang="en-US" altLang="en-US" sz="2400" dirty="0"/>
              <a:t>The phosphoric acid and </a:t>
            </a:r>
            <a:r>
              <a:rPr lang="en-US" altLang="en-US" sz="2400" dirty="0" err="1"/>
              <a:t>deoxyribose</a:t>
            </a:r>
            <a:r>
              <a:rPr lang="en-US" altLang="en-US" sz="2400" dirty="0"/>
              <a:t> form the two helical strands that are the backbone of the DNA molecule, and the nitrogenous bases lie between the two strands and connect them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How the DNA Fits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altLang="en-US" dirty="0"/>
              <a:t>DNA is folded and wrapped very tightly around protein called </a:t>
            </a:r>
            <a:r>
              <a:rPr lang="en-US" altLang="en-US" dirty="0" err="1"/>
              <a:t>histones</a:t>
            </a:r>
            <a:endParaRPr lang="en-US" altLang="en-US" dirty="0"/>
          </a:p>
          <a:p>
            <a:pPr>
              <a:defRPr/>
            </a:pPr>
            <a:r>
              <a:rPr lang="en-US" altLang="en-US" dirty="0"/>
              <a:t>As the DNA and proteins coil together, they form bead like structures called NUCLEOSOMES. They allow even more of the DNA to be wrapped and folded up</a:t>
            </a:r>
          </a:p>
          <a:p>
            <a:pPr>
              <a:defRPr/>
            </a:pPr>
            <a:r>
              <a:rPr lang="en-US" altLang="en-US" dirty="0"/>
              <a:t>As the </a:t>
            </a:r>
            <a:r>
              <a:rPr lang="en-US" altLang="en-US" dirty="0" err="1"/>
              <a:t>nucleosomes</a:t>
            </a:r>
            <a:r>
              <a:rPr lang="en-US" altLang="en-US" dirty="0"/>
              <a:t> pack together, they form thick coiled fibers called CHROMATIN</a:t>
            </a:r>
          </a:p>
        </p:txBody>
      </p:sp>
      <p:pic>
        <p:nvPicPr>
          <p:cNvPr id="6" name="Picture 1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00200"/>
            <a:ext cx="4495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DNA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600200"/>
            <a:ext cx="3886200" cy="52578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en-US" dirty="0"/>
              <a:t>Every time the DNA is copied, telomeres (the ends of the DNA) get smaller, TELOMERASE keeps the telomeres on (prevents it from getting smaller)</a:t>
            </a:r>
          </a:p>
          <a:p>
            <a:pPr>
              <a:defRPr/>
            </a:pPr>
            <a:r>
              <a:rPr lang="en-US" altLang="en-US" dirty="0"/>
              <a:t>If telomeres get too small, DNA cannot be copied anymore and the cell dies</a:t>
            </a:r>
          </a:p>
          <a:p>
            <a:pPr>
              <a:defRPr/>
            </a:pPr>
            <a:r>
              <a:rPr lang="en-US" altLang="en-US" dirty="0"/>
              <a:t>Telomeres determines how many times a cell may divide</a:t>
            </a:r>
          </a:p>
        </p:txBody>
      </p:sp>
      <p:pic>
        <p:nvPicPr>
          <p:cNvPr id="6" name="Picture 1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676400"/>
            <a:ext cx="5410200" cy="518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DNA Replication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257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dirty="0"/>
              <a:t>Is the copying of DNA in preparation for cell division (mitosis)</a:t>
            </a:r>
          </a:p>
          <a:p>
            <a:pPr>
              <a:defRPr/>
            </a:pPr>
            <a:r>
              <a:rPr lang="en-US" altLang="en-US" dirty="0"/>
              <a:t>Semi-conservative replication model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One molecule will split in half, and each half will act as a template to build its complementary strand</a:t>
            </a:r>
          </a:p>
        </p:txBody>
      </p:sp>
      <p:pic>
        <p:nvPicPr>
          <p:cNvPr id="6" name="Picture 1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00200"/>
            <a:ext cx="4495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How DNA Replication Occurs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038600" cy="5257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dirty="0"/>
              <a:t>Uses a series of enzymes to start and run replication</a:t>
            </a:r>
          </a:p>
          <a:p>
            <a:pPr>
              <a:defRPr/>
            </a:pPr>
            <a:r>
              <a:rPr lang="en-US" altLang="en-US" dirty="0"/>
              <a:t>DNA </a:t>
            </a:r>
            <a:r>
              <a:rPr lang="en-US" altLang="en-US" dirty="0" err="1"/>
              <a:t>helicase</a:t>
            </a:r>
            <a:r>
              <a:rPr lang="en-US" altLang="en-US" dirty="0"/>
              <a:t> unzips the molecule by breaking the hydrogen bonds between nitrogen bases</a:t>
            </a:r>
          </a:p>
          <a:p>
            <a:pPr>
              <a:defRPr/>
            </a:pPr>
            <a:r>
              <a:rPr lang="en-US" altLang="en-US" dirty="0"/>
              <a:t>DNA Polymerase adds bases and then removes the RNA primers</a:t>
            </a:r>
          </a:p>
        </p:txBody>
      </p:sp>
      <p:pic>
        <p:nvPicPr>
          <p:cNvPr id="6" name="Picture 1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676400"/>
            <a:ext cx="5105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Objectives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Discuss the genetic control and processes (transcription, translation) involved in protein synthesis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Discuss the genetic control and enzymatic mechanisms of regulating biochemical activities of the cell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b="1" dirty="0"/>
              <a:t>Nucleotide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sz="2400" dirty="0"/>
              <a:t>The first stage of DNA formation: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Combine one molecule of phosphoric acid, one molecule of </a:t>
            </a:r>
            <a:r>
              <a:rPr lang="en-US" altLang="en-US" sz="2400" dirty="0" err="1"/>
              <a:t>deoxyribose</a:t>
            </a:r>
            <a:r>
              <a:rPr lang="en-US" altLang="en-US" sz="2400" dirty="0"/>
              <a:t>, and one of the four bases</a:t>
            </a:r>
          </a:p>
          <a:p>
            <a:pPr lvl="2">
              <a:defRPr/>
            </a:pPr>
            <a:r>
              <a:rPr lang="en-US" altLang="en-US" dirty="0"/>
              <a:t>Base 	</a:t>
            </a:r>
          </a:p>
          <a:p>
            <a:pPr lvl="3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ADENINE</a:t>
            </a:r>
          </a:p>
          <a:p>
            <a:pPr lvl="3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THYMINE</a:t>
            </a:r>
          </a:p>
          <a:p>
            <a:pPr lvl="3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GUANINE</a:t>
            </a:r>
          </a:p>
          <a:p>
            <a:pPr lvl="3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CYTOSINE</a:t>
            </a:r>
          </a:p>
          <a:p>
            <a:pPr lvl="2">
              <a:defRPr/>
            </a:pPr>
            <a:r>
              <a:rPr lang="en-US" altLang="en-US" dirty="0"/>
              <a:t>This forms the nucleotides (one for each of the four bases)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altLang="en-US" b="1" dirty="0"/>
              <a:t>DNA Strand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04800" y="5562600"/>
            <a:ext cx="8382000" cy="1295400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The phosphoric acid and the </a:t>
            </a:r>
            <a:r>
              <a:rPr lang="en-US" altLang="en-US" dirty="0" err="1"/>
              <a:t>deoxyribose</a:t>
            </a:r>
            <a:r>
              <a:rPr lang="en-US" altLang="en-US" dirty="0"/>
              <a:t> form the two helical strands that are the backbone of the DNA molecule</a:t>
            </a:r>
          </a:p>
        </p:txBody>
      </p:sp>
      <p:pic>
        <p:nvPicPr>
          <p:cNvPr id="2050" name="Picture 2" descr="C:\Users\Cyrus\Pictures\Screenshots\Screenshot (396)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Bases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600200"/>
            <a:ext cx="5334000" cy="5257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/>
              <a:t>Bases have to be paired correctly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If mismatched= mutation</a:t>
            </a:r>
          </a:p>
          <a:p>
            <a:pPr marL="457200" lvl="1" indent="0">
              <a:buNone/>
              <a:defRPr/>
            </a:pPr>
            <a:endParaRPr lang="en-US" sz="320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“</a:t>
            </a:r>
            <a:r>
              <a:rPr lang="en-US" sz="3200" dirty="0">
                <a:solidFill>
                  <a:srgbClr val="FF0000"/>
                </a:solidFill>
              </a:rPr>
              <a:t>A</a:t>
            </a:r>
            <a:r>
              <a:rPr lang="en-US" sz="3200" dirty="0"/>
              <a:t>pples in the </a:t>
            </a:r>
            <a:r>
              <a:rPr lang="en-US" sz="3200" dirty="0">
                <a:solidFill>
                  <a:srgbClr val="FF0000"/>
                </a:solidFill>
              </a:rPr>
              <a:t>T</a:t>
            </a:r>
            <a:r>
              <a:rPr lang="en-US" sz="3200" dirty="0"/>
              <a:t>ree, </a:t>
            </a:r>
            <a:r>
              <a:rPr lang="en-US" sz="3200" dirty="0">
                <a:solidFill>
                  <a:schemeClr val="accent4"/>
                </a:solidFill>
              </a:rPr>
              <a:t>C</a:t>
            </a:r>
            <a:r>
              <a:rPr lang="en-US" sz="3200" dirty="0"/>
              <a:t>ar in the </a:t>
            </a:r>
            <a:r>
              <a:rPr lang="en-US" sz="3200" dirty="0">
                <a:solidFill>
                  <a:schemeClr val="accent4"/>
                </a:solidFill>
              </a:rPr>
              <a:t>G</a:t>
            </a:r>
            <a:r>
              <a:rPr lang="en-US" sz="3200" dirty="0"/>
              <a:t>arage”</a:t>
            </a:r>
          </a:p>
          <a:p>
            <a:pPr lvl="2">
              <a:defRPr/>
            </a:pPr>
            <a:r>
              <a:rPr lang="en-US" sz="3200" dirty="0"/>
              <a:t>Adenine to Thymine</a:t>
            </a:r>
          </a:p>
          <a:p>
            <a:pPr lvl="2">
              <a:defRPr/>
            </a:pPr>
            <a:r>
              <a:rPr lang="en-US" sz="3200" dirty="0" err="1"/>
              <a:t>Cystosine</a:t>
            </a:r>
            <a:r>
              <a:rPr lang="en-US" sz="3200" dirty="0"/>
              <a:t> to Guanine</a:t>
            </a:r>
          </a:p>
        </p:txBody>
      </p:sp>
      <p:pic>
        <p:nvPicPr>
          <p:cNvPr id="7" name="Picture 1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1690" y="1600200"/>
            <a:ext cx="368231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Genetic Code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sz="2400" dirty="0"/>
              <a:t>Ability of the DNA to control the formation of proteins</a:t>
            </a:r>
          </a:p>
          <a:p>
            <a:pPr>
              <a:defRPr/>
            </a:pPr>
            <a:r>
              <a:rPr lang="en-US" altLang="en-US" sz="2400" dirty="0"/>
              <a:t>Two strands of DNA molecule are split apart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dirty="0" err="1"/>
              <a:t>Purine</a:t>
            </a:r>
            <a:r>
              <a:rPr lang="en-US" altLang="en-US" dirty="0"/>
              <a:t> and </a:t>
            </a:r>
            <a:r>
              <a:rPr lang="en-US" altLang="en-US" dirty="0" err="1"/>
              <a:t>pyrimidine</a:t>
            </a:r>
            <a:r>
              <a:rPr lang="en-US" altLang="en-US" dirty="0"/>
              <a:t> bases projecting to the side of each DNA are exposed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These projecting bases form the genetic code</a:t>
            </a:r>
          </a:p>
        </p:txBody>
      </p:sp>
      <p:pic>
        <p:nvPicPr>
          <p:cNvPr id="6" name="Picture 1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600200"/>
            <a:ext cx="4724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Genetic Code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altLang="en-US" dirty="0"/>
              <a:t>DNA-controls formation of proteins by means of a genetic code</a:t>
            </a:r>
          </a:p>
          <a:p>
            <a:pPr>
              <a:defRPr/>
            </a:pPr>
            <a:r>
              <a:rPr lang="en-US" altLang="en-US" dirty="0"/>
              <a:t>Code consists of triplets (</a:t>
            </a:r>
            <a:r>
              <a:rPr lang="en-US" altLang="en-US" dirty="0" err="1"/>
              <a:t>codones</a:t>
            </a:r>
            <a:r>
              <a:rPr lang="en-US" altLang="en-US" dirty="0"/>
              <a:t>) -code word</a:t>
            </a:r>
          </a:p>
          <a:p>
            <a:pPr>
              <a:defRPr/>
            </a:pPr>
            <a:r>
              <a:rPr lang="en-US" altLang="en-US" dirty="0" err="1"/>
              <a:t>Codones</a:t>
            </a:r>
            <a:r>
              <a:rPr lang="en-US" altLang="en-US" dirty="0"/>
              <a:t> will control the sequence of amino acids</a:t>
            </a:r>
          </a:p>
          <a:p>
            <a:pPr>
              <a:defRPr/>
            </a:pPr>
            <a:r>
              <a:rPr lang="en-US" altLang="en-US" dirty="0"/>
              <a:t>Code transferred to the RNA in process called transcription</a:t>
            </a:r>
          </a:p>
        </p:txBody>
      </p:sp>
      <p:pic>
        <p:nvPicPr>
          <p:cNvPr id="6" name="Picture 1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76399"/>
            <a:ext cx="4571999" cy="518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Transfer of Code to RNA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257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dirty="0"/>
              <a:t>DNA is in nucleus</a:t>
            </a:r>
          </a:p>
          <a:p>
            <a:pPr>
              <a:defRPr/>
            </a:pPr>
            <a:r>
              <a:rPr lang="en-US" altLang="en-US" sz="3200" dirty="0"/>
              <a:t>Code is transferred to another nucleic acid—RNA in process called transcription</a:t>
            </a:r>
          </a:p>
          <a:p>
            <a:pPr>
              <a:defRPr/>
            </a:pPr>
            <a:r>
              <a:rPr lang="en-US" altLang="en-US" sz="3200" dirty="0"/>
              <a:t>Complimentary </a:t>
            </a:r>
            <a:r>
              <a:rPr lang="en-US" altLang="en-US" sz="3200" dirty="0" err="1"/>
              <a:t>codones</a:t>
            </a:r>
            <a:r>
              <a:rPr lang="en-US" altLang="en-US" sz="3200" dirty="0"/>
              <a:t> in the RNA</a:t>
            </a:r>
          </a:p>
        </p:txBody>
      </p:sp>
      <p:pic>
        <p:nvPicPr>
          <p:cNvPr id="6" name="Picture 1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676400"/>
            <a:ext cx="4876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b="1" dirty="0"/>
              <a:t>Formation of RNA Nucleotides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29200"/>
          </a:xfrm>
        </p:spPr>
        <p:txBody>
          <a:bodyPr>
            <a:noAutofit/>
          </a:bodyPr>
          <a:lstStyle/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RNA nucleotide Similar to nucleotides of DNA</a:t>
            </a:r>
          </a:p>
          <a:p>
            <a:pPr lvl="2">
              <a:defRPr/>
            </a:pPr>
            <a:r>
              <a:rPr lang="en-US" altLang="en-US" sz="2400" dirty="0"/>
              <a:t>Four nucleotides </a:t>
            </a:r>
          </a:p>
          <a:p>
            <a:pPr lvl="3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Adenine</a:t>
            </a:r>
          </a:p>
          <a:p>
            <a:pPr lvl="3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Guanine</a:t>
            </a:r>
          </a:p>
          <a:p>
            <a:pPr lvl="3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Cytosine</a:t>
            </a:r>
          </a:p>
          <a:p>
            <a:pPr lvl="3">
              <a:buFont typeface="Arial" panose="020B0604020202020204" pitchFamily="34" charset="0"/>
              <a:buChar char="•"/>
              <a:defRPr/>
            </a:pPr>
            <a:r>
              <a:rPr lang="en-US" altLang="en-US" sz="2400" dirty="0" err="1"/>
              <a:t>Uracil</a:t>
            </a:r>
            <a:r>
              <a:rPr lang="en-US" altLang="en-US" sz="2400" dirty="0"/>
              <a:t> * (replaces thymine in DNA)</a:t>
            </a:r>
          </a:p>
          <a:p>
            <a:pPr lvl="2">
              <a:defRPr/>
            </a:pPr>
            <a:r>
              <a:rPr lang="en-US" altLang="en-US" sz="2400" dirty="0"/>
              <a:t>Single stranded</a:t>
            </a:r>
          </a:p>
          <a:p>
            <a:pPr lvl="2">
              <a:defRPr/>
            </a:pPr>
            <a:r>
              <a:rPr lang="en-US" altLang="en-US" sz="2400" dirty="0"/>
              <a:t>Sugar </a:t>
            </a:r>
            <a:r>
              <a:rPr lang="en-US" altLang="en-US" sz="2400" dirty="0" err="1"/>
              <a:t>deoxyribose</a:t>
            </a:r>
            <a:r>
              <a:rPr lang="en-US" altLang="en-US" sz="2400" dirty="0"/>
              <a:t> not used; instead RIBOSE</a:t>
            </a:r>
          </a:p>
        </p:txBody>
      </p:sp>
      <p:pic>
        <p:nvPicPr>
          <p:cNvPr id="7" name="Picture 1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524000"/>
            <a:ext cx="4495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Activation of RNA Nucleotides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305800" cy="19812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Activated by enzyme RNA polymerase</a:t>
            </a:r>
          </a:p>
          <a:p>
            <a:pPr>
              <a:defRPr/>
            </a:pPr>
            <a:r>
              <a:rPr lang="en-US" altLang="en-US" dirty="0"/>
              <a:t>Begins the TRANSCRIPTION</a:t>
            </a:r>
          </a:p>
        </p:txBody>
      </p:sp>
      <p:pic>
        <p:nvPicPr>
          <p:cNvPr id="5" name="Picture 1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43200"/>
            <a:ext cx="914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Types of RNA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2800" dirty="0"/>
              <a:t>RNA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mRNA- copy of DNA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rRNA- 	along with proteins is what makes up the ribosomes (where proteins are made)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dirty="0" err="1"/>
              <a:t>tRNA</a:t>
            </a:r>
            <a:r>
              <a:rPr lang="en-US" altLang="en-US" dirty="0"/>
              <a:t>-	transfer RNA. Brings amino acids to the ribosome for protein assembly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Others</a:t>
            </a:r>
          </a:p>
          <a:p>
            <a:pPr lvl="2">
              <a:defRPr/>
            </a:pPr>
            <a:r>
              <a:rPr lang="en-US" altLang="en-US" sz="2800" dirty="0"/>
              <a:t>Precursor messenger RNA</a:t>
            </a:r>
          </a:p>
          <a:p>
            <a:pPr lvl="2">
              <a:defRPr/>
            </a:pPr>
            <a:r>
              <a:rPr lang="en-US" altLang="en-US" sz="2800" dirty="0"/>
              <a:t>Small nuclear RNA (</a:t>
            </a:r>
            <a:r>
              <a:rPr lang="en-US" altLang="en-US" sz="2800" dirty="0" err="1"/>
              <a:t>snRNA</a:t>
            </a:r>
            <a:r>
              <a:rPr lang="en-US" altLang="en-US" sz="2800" dirty="0"/>
              <a:t>)</a:t>
            </a:r>
          </a:p>
          <a:p>
            <a:pPr lvl="2">
              <a:defRPr/>
            </a:pPr>
            <a:r>
              <a:rPr lang="en-US" altLang="en-US" sz="2800" dirty="0" err="1"/>
              <a:t>MicroRNA</a:t>
            </a:r>
            <a:r>
              <a:rPr lang="en-US" altLang="en-US" sz="2800" dirty="0"/>
              <a:t> (</a:t>
            </a:r>
            <a:r>
              <a:rPr lang="en-US" altLang="en-US" sz="2800" dirty="0" err="1"/>
              <a:t>miRNA</a:t>
            </a:r>
            <a:r>
              <a:rPr lang="en-US" altLang="en-US" sz="2800" dirty="0"/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b="1" dirty="0"/>
              <a:t>Transcription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371600"/>
            <a:ext cx="3733800" cy="5181600"/>
          </a:xfrm>
        </p:spPr>
        <p:txBody>
          <a:bodyPr>
            <a:noAutofit/>
          </a:bodyPr>
          <a:lstStyle/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200" dirty="0"/>
              <a:t>DNA &amp; gene used as template to make messenger RNA with help of enzyme RNA polymerase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200" dirty="0"/>
              <a:t>Building blocks of RNA same as DNA except</a:t>
            </a:r>
          </a:p>
          <a:p>
            <a:pPr marL="1371600" lvl="2" indent="-457200">
              <a:buFont typeface="+mj-lt"/>
              <a:buAutoNum type="arabicPeriod"/>
              <a:defRPr/>
            </a:pPr>
            <a:r>
              <a:rPr lang="en-US" altLang="en-US" sz="2200" dirty="0"/>
              <a:t>Sugar </a:t>
            </a:r>
            <a:r>
              <a:rPr lang="en-US" altLang="en-US" sz="2200" dirty="0" err="1"/>
              <a:t>deoxyribose</a:t>
            </a:r>
            <a:r>
              <a:rPr lang="en-US" altLang="en-US" sz="2200" dirty="0"/>
              <a:t> is not used</a:t>
            </a:r>
          </a:p>
          <a:p>
            <a:pPr lvl="3">
              <a:buFont typeface="Arial" panose="020B0604020202020204" pitchFamily="34" charset="0"/>
              <a:buChar char="•"/>
              <a:defRPr/>
            </a:pPr>
            <a:r>
              <a:rPr lang="en-US" altLang="en-US" sz="2200" dirty="0"/>
              <a:t>Ribose is substituted </a:t>
            </a:r>
          </a:p>
          <a:p>
            <a:pPr marL="1257300" lvl="2" indent="-342900">
              <a:buFont typeface="+mj-lt"/>
              <a:buAutoNum type="arabicPeriod"/>
              <a:defRPr/>
            </a:pPr>
            <a:r>
              <a:rPr lang="en-US" altLang="en-US" sz="2200" dirty="0"/>
              <a:t>Thymine is replaced by </a:t>
            </a:r>
            <a:r>
              <a:rPr lang="en-US" altLang="en-US" sz="2200" dirty="0" err="1"/>
              <a:t>uracil</a:t>
            </a:r>
            <a:r>
              <a:rPr lang="en-US" altLang="en-US" sz="2200" dirty="0"/>
              <a:t> (another </a:t>
            </a:r>
            <a:r>
              <a:rPr lang="en-US" altLang="en-US" sz="2200" dirty="0" err="1"/>
              <a:t>pyrimidine</a:t>
            </a:r>
            <a:r>
              <a:rPr lang="en-US" altLang="en-US" sz="2200" dirty="0"/>
              <a:t>)</a:t>
            </a:r>
          </a:p>
        </p:txBody>
      </p:sp>
      <p:pic>
        <p:nvPicPr>
          <p:cNvPr id="6" name="Picture 1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447801"/>
            <a:ext cx="5410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/>
              <a:t>Central Dogma of Molecular Biology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ct val="0"/>
              </a:spcBef>
            </a:pPr>
            <a:r>
              <a:rPr lang="en-US" altLang="en-US" dirty="0"/>
              <a:t>In the cell nucleus, large numbers of genes are attached end on end in extremely long double-stranded helical molecules of DNA having molecular weights measured in the billions.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A very short segment of such a molecule is shown in Figure 3–2. 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Each gene, which is a nucleic acid called </a:t>
            </a:r>
            <a:r>
              <a:rPr lang="en-US" altLang="en-US" i="1" dirty="0"/>
              <a:t>deoxyribonucleic acid (DNA), </a:t>
            </a:r>
            <a:r>
              <a:rPr lang="en-US" altLang="en-US" dirty="0"/>
              <a:t>automatically controls the formation of another nucleic acid, </a:t>
            </a:r>
            <a:r>
              <a:rPr lang="en-US" altLang="en-US" i="1" dirty="0"/>
              <a:t>ribonucleic acid (RNA); </a:t>
            </a:r>
            <a:r>
              <a:rPr lang="en-US" altLang="en-US" dirty="0"/>
              <a:t>this RNA then spreads throughout the cell to control the formation of a specific protein.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Because there are more than 30,000 different genes in each cell, it is theoretically possible to form a very large number of different cellular proteins.</a:t>
            </a:r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Transcription </a:t>
            </a:r>
            <a:r>
              <a:rPr lang="en-US" altLang="en-US" b="1" dirty="0" err="1"/>
              <a:t>cnt’d</a:t>
            </a:r>
            <a:r>
              <a:rPr lang="en-US" altLang="en-US" b="1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2819400" cy="5257800"/>
          </a:xfrm>
        </p:spPr>
        <p:txBody>
          <a:bodyPr/>
          <a:lstStyle/>
          <a:p>
            <a:pPr>
              <a:defRPr/>
            </a:pPr>
            <a:r>
              <a:rPr lang="en-US" dirty="0"/>
              <a:t>3 Stages of Transcription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/>
              <a:t>Initiation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/>
              <a:t>Elongation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/>
              <a:t>Termination</a:t>
            </a:r>
          </a:p>
          <a:p>
            <a:pPr marL="457200" lvl="1" indent="0">
              <a:buNone/>
              <a:defRPr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1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447800"/>
            <a:ext cx="6553200" cy="510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b="1" dirty="0"/>
              <a:t>Initiation Stage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600200"/>
            <a:ext cx="2895600" cy="525780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Promoter region is signal site for RNA polymerase to bind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This is where majority of trait expression is controlled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Binding causes the double helix to unwind and open</a:t>
            </a:r>
          </a:p>
        </p:txBody>
      </p:sp>
      <p:pic>
        <p:nvPicPr>
          <p:cNvPr id="7" name="Picture 1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600200"/>
            <a:ext cx="6096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Transcription </a:t>
            </a:r>
            <a:r>
              <a:rPr lang="en-US" altLang="en-US" b="1" dirty="0" err="1"/>
              <a:t>cnt’d</a:t>
            </a:r>
            <a:r>
              <a:rPr lang="en-US" altLang="en-US" b="1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3505200" cy="525780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altLang="en-US" dirty="0"/>
              <a:t>Elongation Stage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RNA polymerase slides through strand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Complimentary bases pair up</a:t>
            </a:r>
          </a:p>
          <a:p>
            <a:pPr>
              <a:defRPr/>
            </a:pPr>
            <a:r>
              <a:rPr lang="en-US" altLang="en-US" dirty="0"/>
              <a:t>Termination Stage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Polymerase reaches terminator region of gene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RNA transcription is complete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RNA polymerase and strand separate</a:t>
            </a:r>
          </a:p>
        </p:txBody>
      </p:sp>
      <p:pic>
        <p:nvPicPr>
          <p:cNvPr id="5" name="Picture 1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524000"/>
            <a:ext cx="5486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Transcription </a:t>
            </a:r>
            <a:r>
              <a:rPr lang="en-US" altLang="en-US" b="1" dirty="0" err="1"/>
              <a:t>cnt’d</a:t>
            </a:r>
            <a:r>
              <a:rPr lang="en-US" altLang="en-US" b="1" dirty="0"/>
              <a:t>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600200"/>
            <a:ext cx="3733800" cy="5257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How does a mature RNA transcribe protein?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The nitrogenous bases grouped into 3 letter codes called CODONS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The genetic code includes 64 </a:t>
            </a:r>
            <a:r>
              <a:rPr lang="en-US" altLang="en-US" dirty="0" err="1"/>
              <a:t>codons</a:t>
            </a:r>
            <a:endParaRPr lang="en-US" altLang="en-US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Most </a:t>
            </a:r>
            <a:r>
              <a:rPr lang="en-US" altLang="en-US" dirty="0" err="1"/>
              <a:t>codons</a:t>
            </a:r>
            <a:r>
              <a:rPr lang="en-US" altLang="en-US" dirty="0"/>
              <a:t> code for specific amino acids</a:t>
            </a:r>
          </a:p>
        </p:txBody>
      </p:sp>
      <p:pic>
        <p:nvPicPr>
          <p:cNvPr id="7" name="Picture 1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752600"/>
            <a:ext cx="5410199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Translation Begins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/>
              <a:t>DNA Transcription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Unwinding of helix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Copies of mRNA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mRNA to nuclear pore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Inside ribosome translation begins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Chain of amino acids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Packaged and transported </a:t>
            </a:r>
          </a:p>
          <a:p>
            <a:endParaRPr lang="en-US" dirty="0"/>
          </a:p>
        </p:txBody>
      </p:sp>
      <p:pic>
        <p:nvPicPr>
          <p:cNvPr id="6" name="Picture 1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524000"/>
            <a:ext cx="5029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Read on:</a:t>
            </a:r>
          </a:p>
          <a:p>
            <a:pPr>
              <a:buFont typeface="Wingdings" pitchFamily="2" charset="2"/>
              <a:buChar char="ü"/>
            </a:pPr>
            <a:r>
              <a:rPr lang="en-US" sz="4000" dirty="0"/>
              <a:t>Mitosis</a:t>
            </a:r>
          </a:p>
          <a:p>
            <a:pPr>
              <a:buFont typeface="Wingdings" pitchFamily="2" charset="2"/>
              <a:buChar char="ü"/>
            </a:pPr>
            <a:r>
              <a:rPr lang="en-US" sz="4000" dirty="0"/>
              <a:t>Meiosis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End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1" dirty="0">
              <a:solidFill>
                <a:srgbClr val="00B0F0"/>
              </a:solidFill>
            </a:endParaRPr>
          </a:p>
          <a:p>
            <a:r>
              <a:rPr lang="en-US" b="1" dirty="0">
                <a:solidFill>
                  <a:srgbClr val="00B0F0"/>
                </a:solidFill>
              </a:rPr>
              <a:t>Thank You</a:t>
            </a: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Central Dogma of Molecular Biology </a:t>
            </a:r>
            <a:r>
              <a:rPr lang="en-US" altLang="en-US" sz="3600" dirty="0" err="1"/>
              <a:t>cnt’d</a:t>
            </a:r>
            <a:r>
              <a:rPr lang="en-US" altLang="en-US" sz="3600" dirty="0"/>
              <a:t>…</a:t>
            </a:r>
            <a:endParaRPr lang="en-US" sz="3600" dirty="0"/>
          </a:p>
        </p:txBody>
      </p:sp>
      <p:pic>
        <p:nvPicPr>
          <p:cNvPr id="1026" name="Picture 2" descr="C:\Users\Cyrus\Pictures\Screenshots\Screenshot (395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1219200"/>
            <a:ext cx="8686800" cy="5638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DNA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219200"/>
            <a:ext cx="5410200" cy="5638800"/>
          </a:xfrm>
        </p:spPr>
        <p:txBody>
          <a:bodyPr>
            <a:normAutofit lnSpcReduction="10000"/>
          </a:bodyPr>
          <a:lstStyle/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altLang="en-US" dirty="0"/>
              <a:t>Did you know  that if you unwrap all of the DNA in all of your cells and lined it up end-to-end, you could reach the moon and back over 3000 times?</a:t>
            </a:r>
          </a:p>
          <a:p>
            <a:pPr>
              <a:defRPr/>
            </a:pPr>
            <a:r>
              <a:rPr lang="en-US" altLang="en-US" dirty="0"/>
              <a:t>Only about 2-3% of all that DNA actually codes for traits inside our bodies. Those important parts are called GENES</a:t>
            </a:r>
          </a:p>
          <a:p>
            <a:pPr>
              <a:defRPr/>
            </a:pPr>
            <a:r>
              <a:rPr lang="en-US" altLang="en-US" dirty="0"/>
              <a:t>Genes: a DNA segment sequences that code for many different traits</a:t>
            </a:r>
          </a:p>
          <a:p>
            <a:pPr>
              <a:defRPr/>
            </a:pPr>
            <a:r>
              <a:rPr lang="en-US" altLang="en-US" dirty="0"/>
              <a:t>DNA has thousands of genes (estimated 20,000 to 25,000 genes in the human genome)</a:t>
            </a:r>
          </a:p>
        </p:txBody>
      </p:sp>
      <p:pic>
        <p:nvPicPr>
          <p:cNvPr id="6" name="Picture 1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7362" y="1219200"/>
            <a:ext cx="3576638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CHROMOSOME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400" dirty="0"/>
              <a:t>Where to put all that DNA?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Wondering how 5 ½ feet of DNA fit into each one of your tiny cell nuclei??</a:t>
            </a:r>
          </a:p>
          <a:p>
            <a:pPr lvl="2">
              <a:defRPr/>
            </a:pPr>
            <a:r>
              <a:rPr lang="en-US" altLang="en-US" dirty="0"/>
              <a:t>They are packed neatly into structures called chromosomes</a:t>
            </a:r>
          </a:p>
          <a:p>
            <a:pPr lvl="2">
              <a:defRPr/>
            </a:pPr>
            <a:r>
              <a:rPr lang="en-US" altLang="en-US" dirty="0"/>
              <a:t>CHROMOSOME: DNA and proteins coiled together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Genes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en-US" sz="2800" dirty="0"/>
              <a:t>Nucleic acid (deoxyribonucleic acid) controls function of RNA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(Ribonucleic acid)</a:t>
            </a:r>
          </a:p>
          <a:p>
            <a:pPr>
              <a:defRPr/>
            </a:pPr>
            <a:r>
              <a:rPr lang="en-US" altLang="en-US" sz="2800" dirty="0"/>
              <a:t>RNA spreads throughout cell to control formation of specific protein</a:t>
            </a:r>
          </a:p>
          <a:p>
            <a:pPr>
              <a:defRPr/>
            </a:pPr>
            <a:r>
              <a:rPr lang="en-US" sz="2800" dirty="0"/>
              <a:t>Genes controls heredity</a:t>
            </a:r>
          </a:p>
          <a:p>
            <a:pPr>
              <a:defRPr/>
            </a:pPr>
            <a:r>
              <a:rPr lang="en-US" sz="2800" dirty="0"/>
              <a:t>Genes controls substances synthesized 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sz="2400" dirty="0"/>
              <a:t>Structures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sz="2400" dirty="0"/>
              <a:t>Enzymes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sz="2400" dirty="0"/>
              <a:t>Chemicals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/>
              <a:t>DNA is the most important molecule for life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Controls all traits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Cannot function without it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Determines many</a:t>
            </a:r>
          </a:p>
          <a:p>
            <a:pPr lvl="2">
              <a:defRPr/>
            </a:pPr>
            <a:r>
              <a:rPr lang="en-US" dirty="0"/>
              <a:t>Hair color</a:t>
            </a:r>
          </a:p>
          <a:p>
            <a:pPr lvl="2">
              <a:defRPr/>
            </a:pPr>
            <a:r>
              <a:rPr lang="en-US" dirty="0"/>
              <a:t>Disease</a:t>
            </a:r>
          </a:p>
          <a:p>
            <a:pPr marL="457200" lvl="1" indent="0">
              <a:buNone/>
              <a:defRPr/>
            </a:pPr>
            <a:r>
              <a:rPr lang="en-US" sz="2400" dirty="0"/>
              <a:t>IMPORTANT: all cells in the body has the entire DNA code</a:t>
            </a:r>
          </a:p>
          <a:p>
            <a:pPr marL="457200" lvl="1" indent="0">
              <a:buNone/>
              <a:defRPr/>
            </a:pPr>
            <a:r>
              <a:rPr lang="en-US" sz="2400" dirty="0"/>
              <a:t>	CSI: playing detective--- hair follicle, samples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600" dirty="0"/>
              <a:t>The organization of the DNA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3200" dirty="0"/>
              <a:t>Chromosomes</a:t>
            </a:r>
          </a:p>
          <a:p>
            <a:pPr lvl="2">
              <a:defRPr/>
            </a:pPr>
            <a:r>
              <a:rPr lang="en-US" altLang="en-US" sz="2800" dirty="0"/>
              <a:t>Made up of DNA &amp; protein</a:t>
            </a:r>
          </a:p>
          <a:p>
            <a:pPr lvl="2">
              <a:defRPr/>
            </a:pPr>
            <a:r>
              <a:rPr lang="en-US" altLang="en-US" sz="2800" dirty="0"/>
              <a:t>In the nuclei, there are 46 chromosomes</a:t>
            </a:r>
          </a:p>
          <a:p>
            <a:pPr lvl="3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Has to be duplicated before division</a:t>
            </a:r>
          </a:p>
          <a:p>
            <a:pPr lvl="2">
              <a:defRPr/>
            </a:pPr>
            <a:r>
              <a:rPr lang="en-US" altLang="en-US" sz="2800" dirty="0"/>
              <a:t>DNA is organized in chromosomes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</TotalTime>
  <Words>1309</Words>
  <Application>Microsoft Office PowerPoint</Application>
  <PresentationFormat>On-screen Show (4:3)</PresentationFormat>
  <Paragraphs>196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Arial</vt:lpstr>
      <vt:lpstr>Calibri</vt:lpstr>
      <vt:lpstr>Wingdings</vt:lpstr>
      <vt:lpstr>Office Theme</vt:lpstr>
      <vt:lpstr>Genetic Control of Protein Synthesis</vt:lpstr>
      <vt:lpstr>Objectives</vt:lpstr>
      <vt:lpstr>Central Dogma of Molecular Biology</vt:lpstr>
      <vt:lpstr>Central Dogma of Molecular Biology cnt’d…</vt:lpstr>
      <vt:lpstr>DNA</vt:lpstr>
      <vt:lpstr>CHROMOSOME</vt:lpstr>
      <vt:lpstr>Genes</vt:lpstr>
      <vt:lpstr>DNA</vt:lpstr>
      <vt:lpstr>DNA</vt:lpstr>
      <vt:lpstr>CHROMOSOME</vt:lpstr>
      <vt:lpstr>CHROMOSOME</vt:lpstr>
      <vt:lpstr>PowerPoint Presentation</vt:lpstr>
      <vt:lpstr>DNA</vt:lpstr>
      <vt:lpstr>DNA</vt:lpstr>
      <vt:lpstr>Basic Building Blocks of DNA</vt:lpstr>
      <vt:lpstr>How the DNA Fits</vt:lpstr>
      <vt:lpstr>DNA</vt:lpstr>
      <vt:lpstr>DNA Replication</vt:lpstr>
      <vt:lpstr>How DNA Replication Occurs</vt:lpstr>
      <vt:lpstr>Nucleotide</vt:lpstr>
      <vt:lpstr>DNA Strand</vt:lpstr>
      <vt:lpstr>Bases</vt:lpstr>
      <vt:lpstr>Genetic Code</vt:lpstr>
      <vt:lpstr>Genetic Code</vt:lpstr>
      <vt:lpstr>Transfer of Code to RNA</vt:lpstr>
      <vt:lpstr>Formation of RNA Nucleotides</vt:lpstr>
      <vt:lpstr>Activation of RNA Nucleotides</vt:lpstr>
      <vt:lpstr>Types of RNA</vt:lpstr>
      <vt:lpstr>Transcription</vt:lpstr>
      <vt:lpstr>Transcription cnt’d…</vt:lpstr>
      <vt:lpstr>Initiation Stage</vt:lpstr>
      <vt:lpstr>Transcription cnt’d…</vt:lpstr>
      <vt:lpstr>Transcription cnt’d…</vt:lpstr>
      <vt:lpstr>Translation Begins</vt:lpstr>
      <vt:lpstr>Further Reading</vt:lpstr>
      <vt:lpstr>End of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 Control of Protein Synthesis</dc:title>
  <dc:creator>Samuel N. Kiurire</dc:creator>
  <cp:lastModifiedBy>sammiehngigs kiurire</cp:lastModifiedBy>
  <cp:revision>60</cp:revision>
  <dcterms:created xsi:type="dcterms:W3CDTF">2006-08-16T00:00:00Z</dcterms:created>
  <dcterms:modified xsi:type="dcterms:W3CDTF">2020-10-20T17:44:20Z</dcterms:modified>
</cp:coreProperties>
</file>