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60" r:id="rId1"/>
  </p:sldMasterIdLst>
  <p:notesMasterIdLst>
    <p:notesMasterId r:id="rId2"/>
  </p:notesMasterIdLst>
  <p:sldIdLst>
    <p:sldId id="319" r:id="rId3"/>
    <p:sldId id="320" r:id="rId4"/>
    <p:sldId id="321"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49" r:id="rId33"/>
    <p:sldId id="350" r:id="rId34"/>
    <p:sldId id="351" r:id="rId35"/>
    <p:sldId id="352" r:id="rId36"/>
    <p:sldId id="353" r:id="rId37"/>
    <p:sldId id="354" r:id="rId38"/>
    <p:sldId id="355" r:id="rId39"/>
    <p:sldId id="356" r:id="rId40"/>
    <p:sldId id="357" r:id="rId41"/>
    <p:sldId id="358" r:id="rId42"/>
    <p:sldId id="359" r:id="rId43"/>
    <p:sldId id="360" r:id="rId44"/>
    <p:sldId id="361" r:id="rId45"/>
    <p:sldId id="362" r:id="rId46"/>
    <p:sldId id="363" r:id="rId47"/>
    <p:sldId id="364" r:id="rId48"/>
    <p:sldId id="365" r:id="rId49"/>
    <p:sldId id="366" r:id="rId50"/>
    <p:sldId id="367" r:id="rId51"/>
    <p:sldId id="368" r:id="rId52"/>
    <p:sldId id="369" r:id="rId53"/>
    <p:sldId id="370" r:id="rId54"/>
    <p:sldId id="371" r:id="rId55"/>
    <p:sldId id="372" r:id="rId56"/>
    <p:sldId id="373" r:id="rId57"/>
    <p:sldId id="374" r:id="rId58"/>
    <p:sldId id="375" r:id="rId59"/>
    <p:sldId id="376" r:id="rId60"/>
    <p:sldId id="377" r:id="rId61"/>
    <p:sldId id="378" r:id="rId62"/>
    <p:sldId id="379" r:id="rId63"/>
    <p:sldId id="380" r:id="rId64"/>
    <p:sldId id="381" r:id="rId65"/>
    <p:sldId id="382" r:id="rId66"/>
    <p:sldId id="383" r:id="rId67"/>
    <p:sldId id="384" r:id="rId68"/>
    <p:sldId id="385" r:id="rId69"/>
    <p:sldId id="386" r:id="rId70"/>
    <p:sldId id="387" r:id="rId71"/>
    <p:sldId id="388" r:id="rId72"/>
    <p:sldId id="389" r:id="rId73"/>
    <p:sldId id="390" r:id="rId74"/>
    <p:sldId id="391" r:id="rId75"/>
    <p:sldId id="392" r:id="rId76"/>
    <p:sldId id="393" r:id="rId77"/>
    <p:sldId id="394" r:id="rId78"/>
    <p:sldId id="395" r:id="rId79"/>
    <p:sldId id="396" r:id="rId80"/>
    <p:sldId id="397" r:id="rId81"/>
    <p:sldId id="398" r:id="rId82"/>
    <p:sldId id="399" r:id="rId83"/>
    <p:sldId id="400" r:id="rId84"/>
    <p:sldId id="401" r:id="rId85"/>
    <p:sldId id="402" r:id="rId86"/>
    <p:sldId id="403" r:id="rId87"/>
    <p:sldId id="404" r:id="rId88"/>
    <p:sldId id="405" r:id="rId89"/>
    <p:sldId id="406" r:id="rId90"/>
    <p:sldId id="407" r:id="rId91"/>
    <p:sldId id="408" r:id="rId92"/>
    <p:sldId id="409" r:id="rId93"/>
    <p:sldId id="410" r:id="rId94"/>
    <p:sldId id="411" r:id="rId95"/>
    <p:sldId id="412" r:id="rId96"/>
    <p:sldId id="413" r:id="rId97"/>
    <p:sldId id="414" r:id="rId98"/>
    <p:sldId id="415" r:id="rId99"/>
    <p:sldId id="416" r:id="rId100"/>
    <p:sldId id="417" r:id="rId101"/>
    <p:sldId id="418" r:id="rId102"/>
    <p:sldId id="419" r:id="rId103"/>
    <p:sldId id="420" r:id="rId104"/>
    <p:sldId id="421" r:id="rId105"/>
    <p:sldId id="422" r:id="rId106"/>
    <p:sldId id="423" r:id="rId107"/>
    <p:sldId id="424" r:id="rId108"/>
    <p:sldId id="425" r:id="rId109"/>
    <p:sldId id="426" r:id="rId110"/>
    <p:sldId id="427" r:id="rId111"/>
    <p:sldId id="428" r:id="rId112"/>
    <p:sldId id="429" r:id="rId113"/>
    <p:sldId id="430" r:id="rId114"/>
    <p:sldId id="431" r:id="rId115"/>
    <p:sldId id="432" r:id="rId116"/>
    <p:sldId id="433" r:id="rId117"/>
    <p:sldId id="434" r:id="rId118"/>
    <p:sldId id="435" r:id="rId119"/>
    <p:sldId id="436" r:id="rId120"/>
    <p:sldId id="437" r:id="rId121"/>
    <p:sldId id="438" r:id="rId122"/>
    <p:sldId id="439" r:id="rId123"/>
    <p:sldId id="440" r:id="rId124"/>
    <p:sldId id="441" r:id="rId125"/>
    <p:sldId id="442" r:id="rId126"/>
    <p:sldId id="443" r:id="rId127"/>
    <p:sldId id="444" r:id="rId128"/>
    <p:sldId id="445" r:id="rId129"/>
    <p:sldId id="446" r:id="rId130"/>
    <p:sldId id="447" r:id="rId131"/>
    <p:sldId id="448" r:id="rId132"/>
    <p:sldId id="449" r:id="rId133"/>
    <p:sldId id="450" r:id="rId134"/>
    <p:sldId id="451" r:id="rId135"/>
    <p:sldId id="452" r:id="rId136"/>
    <p:sldId id="453" r:id="rId137"/>
    <p:sldId id="454" r:id="rId138"/>
    <p:sldId id="455" r:id="rId139"/>
    <p:sldId id="456" r:id="rId140"/>
    <p:sldId id="457" r:id="rId141"/>
    <p:sldId id="458" r:id="rId142"/>
    <p:sldId id="459" r:id="rId143"/>
    <p:sldId id="460" r:id="rId144"/>
    <p:sldId id="461" r:id="rId145"/>
    <p:sldId id="462" r:id="rId146"/>
    <p:sldId id="463" r:id="rId147"/>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24754" autoAdjust="0"/>
    <p:restoredTop sz="94718" autoAdjust="0"/>
  </p:normalViewPr>
  <p:slideViewPr>
    <p:cSldViewPr>
      <p:cViewPr>
        <p:scale>
          <a:sx n="70" d="100"/>
          <a:sy n="70" d="100"/>
        </p:scale>
        <p:origin x="-240"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tableStyles" Target="tableStyles.xml"/><Relationship Id="rId149" Type="http://schemas.openxmlformats.org/officeDocument/2006/relationships/presProps" Target="presProps.xml"/><Relationship Id="rId15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315" name=""/>
        <p:cNvGrpSpPr/>
        <p:nvPr/>
      </p:nvGrpSpPr>
      <p:grpSpPr>
        <a:xfrm>
          <a:off x="0" y="0"/>
          <a:ext cx="0" cy="0"/>
          <a:chOff x="0" y="0"/>
          <a:chExt cx="0" cy="0"/>
        </a:xfrm>
      </p:grpSpPr>
      <p:sp>
        <p:nvSpPr>
          <p:cNvPr id="1048994"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8995"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322B2D33-2A2E-47E2-8991-D11AE81356E9}" type="datetimeFigureOut">
              <a:rPr lang="en-US" smtClean="0"/>
            </a:fld>
            <a:endParaRPr lang="en-US"/>
          </a:p>
        </p:txBody>
      </p:sp>
      <p:sp>
        <p:nvSpPr>
          <p:cNvPr id="1048996"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8997"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98"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8999"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A17C07E1-B7EA-4E54-88C7-5938A5A15017}" type="slidenum">
              <a:rPr lang="en-US" smtClean="0"/>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bg>
      <p:bgPr>
        <a:blipFill rotWithShape="0" dpi="0">
          <a:blip xmlns:r="http://schemas.openxmlformats.org/officeDocument/2006/relationships" r:embed="rId1" cstate="print"/>
          <a:srcRect/>
          <a:stretch>
            <a:fillRect/>
          </a:stretch>
        </a:blipFill>
      </p:bgPr>
    </p:bg>
    <p:spTree>
      <p:nvGrpSpPr>
        <p:cNvPr id="24" name=""/>
        <p:cNvGrpSpPr/>
        <p:nvPr/>
      </p:nvGrpSpPr>
      <p:grpSpPr>
        <a:xfrm>
          <a:off x="0" y="0"/>
          <a:ext cx="0" cy="0"/>
          <a:chOff x="0" y="0"/>
          <a:chExt cx="0" cy="0"/>
        </a:xfrm>
      </p:grpSpPr>
      <p:sp>
        <p:nvSpPr>
          <p:cNvPr id="1048581" name="Rectangle 2"/>
          <p:cNvSpPr>
            <a:spLocks noGrp="1" noChangeArrowheads="1"/>
          </p:cNvSpPr>
          <p:nvPr>
            <p:ph type="ctrTitle" sz="quarter"/>
          </p:nvPr>
        </p:nvSpPr>
        <p:spPr>
          <a:xfrm>
            <a:off x="3581400" y="685800"/>
            <a:ext cx="5561013" cy="3352800"/>
          </a:xfrm>
        </p:spPr>
        <p:txBody>
          <a:bodyPr/>
          <a:lstStyle>
            <a:lvl1pPr>
              <a:defRPr>
                <a:solidFill>
                  <a:schemeClr val="bg2"/>
                </a:solidFill>
                <a:effectLst>
                  <a:outerShdw algn="tl" blurRad="38100" dir="2700000" dist="38100">
                    <a:srgbClr val="000000"/>
                  </a:outerShdw>
                </a:effectLst>
              </a:defRPr>
            </a:lvl1pPr>
          </a:lstStyle>
          <a:p>
            <a:r>
              <a:rPr lang="en-US" smtClean="0"/>
              <a:t>Click to edit Master title style</a:t>
            </a:r>
            <a:endParaRPr lang="en-US"/>
          </a:p>
        </p:txBody>
      </p:sp>
      <p:sp>
        <p:nvSpPr>
          <p:cNvPr id="1048582" name="Rectangle 3"/>
          <p:cNvSpPr>
            <a:spLocks noGrp="1" noChangeArrowheads="1"/>
          </p:cNvSpPr>
          <p:nvPr>
            <p:ph type="subTitle" sz="quarter" idx="1"/>
          </p:nvPr>
        </p:nvSpPr>
        <p:spPr>
          <a:xfrm>
            <a:off x="5181600" y="4038600"/>
            <a:ext cx="3960813" cy="1752600"/>
          </a:xfrm>
          <a:ln w="9525">
            <a:headEnd/>
            <a:tailEnd/>
          </a:ln>
        </p:spPr>
        <p:txBody>
          <a:bodyPr anchor="ctr" bIns="46038" lIns="92075" rIns="92075" tIns="46038"/>
          <a:lstStyle>
            <a:lvl1pPr algn="ctr" indent="0" marL="0">
              <a:buFont typeface="Wingdings" pitchFamily="2" charset="2"/>
              <a:buNone/>
              <a:defRPr>
                <a:solidFill>
                  <a:schemeClr val="bg2"/>
                </a:solidFill>
              </a:defRPr>
            </a:lvl1pPr>
          </a:lstStyle>
          <a:p>
            <a:r>
              <a:rPr lang="en-US" smtClean="0"/>
              <a:t>Click to edit Master subtitle style</a:t>
            </a:r>
            <a:endParaRPr lang="en-US"/>
          </a:p>
        </p:txBody>
      </p:sp>
      <p:sp>
        <p:nvSpPr>
          <p:cNvPr id="1048583" name="Rectangle 4"/>
          <p:cNvSpPr>
            <a:spLocks noGrp="1" noChangeArrowheads="1"/>
          </p:cNvSpPr>
          <p:nvPr>
            <p:ph type="dt" sz="quarter" idx="10"/>
          </p:nvPr>
        </p:nvSpPr>
        <p:spPr>
          <a:xfrm>
            <a:off x="685800" y="6248400"/>
            <a:ext cx="1905000" cy="457200"/>
          </a:xfrm>
        </p:spPr>
        <p:txBody>
          <a:bodyPr/>
          <a:lstStyle>
            <a:lvl1pPr>
              <a:defRPr>
                <a:solidFill>
                  <a:srgbClr val="EAEAEA"/>
                </a:solidFill>
              </a:defRPr>
            </a:lvl1pPr>
          </a:lstStyle>
          <a:p>
            <a:fld id="{C10EACEC-D449-469F-92BA-273003A2A02C}" type="datetime1">
              <a:rPr lang="en-US" smtClean="0"/>
            </a:fld>
            <a:endParaRPr dirty="0" lang="en-US"/>
          </a:p>
        </p:txBody>
      </p:sp>
      <p:sp>
        <p:nvSpPr>
          <p:cNvPr id="1048584" name="Rectangle 5"/>
          <p:cNvSpPr>
            <a:spLocks noGrp="1" noChangeArrowheads="1"/>
          </p:cNvSpPr>
          <p:nvPr>
            <p:ph type="ftr" sz="quarter" idx="11"/>
          </p:nvPr>
        </p:nvSpPr>
        <p:spPr>
          <a:xfrm>
            <a:off x="3124200" y="6248400"/>
            <a:ext cx="2895600" cy="457200"/>
          </a:xfrm>
        </p:spPr>
        <p:txBody>
          <a:bodyPr/>
          <a:lstStyle>
            <a:lvl1pPr>
              <a:defRPr>
                <a:solidFill>
                  <a:srgbClr val="EAEAEA"/>
                </a:solidFill>
              </a:defRPr>
            </a:lvl1pPr>
          </a:lstStyle>
          <a:p>
            <a:endParaRPr dirty="0" lang="en-US"/>
          </a:p>
        </p:txBody>
      </p:sp>
      <p:sp>
        <p:nvSpPr>
          <p:cNvPr id="1048585" name="Rectangle 6"/>
          <p:cNvSpPr>
            <a:spLocks noGrp="1" noChangeArrowheads="1"/>
          </p:cNvSpPr>
          <p:nvPr>
            <p:ph type="sldNum" sz="quarter" idx="12"/>
          </p:nvPr>
        </p:nvSpPr>
        <p:spPr>
          <a:xfrm>
            <a:off x="6553200" y="6248400"/>
            <a:ext cx="1905000" cy="457200"/>
          </a:xfrm>
        </p:spPr>
        <p:txBody>
          <a:bodyPr/>
          <a:lstStyle>
            <a:lvl1pPr>
              <a:defRPr>
                <a:solidFill>
                  <a:srgbClr val="EAEAEA"/>
                </a:solidFill>
              </a:defRPr>
            </a:lvl1pPr>
          </a:lstStyle>
          <a:p>
            <a:fld id="{4398566B-0D00-4087-9124-BE3A6B87F876}" type="slidenum">
              <a:rPr lang="en-US" smtClean="0"/>
            </a:fld>
            <a:endParaRPr dirty="0" lang="en-US"/>
          </a:p>
        </p:txBody>
      </p:sp>
    </p:spTree>
  </p:cSld>
  <p:clrMapOvr>
    <a:masterClrMapping/>
  </p:clrMapOvr>
  <p:transition>
    <p:wipe dir="r"/>
  </p:transition>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10" name=""/>
        <p:cNvGrpSpPr/>
        <p:nvPr/>
      </p:nvGrpSpPr>
      <p:grpSpPr>
        <a:xfrm>
          <a:off x="0" y="0"/>
          <a:ext cx="0" cy="0"/>
          <a:chOff x="0" y="0"/>
          <a:chExt cx="0" cy="0"/>
        </a:xfrm>
      </p:grpSpPr>
      <p:sp>
        <p:nvSpPr>
          <p:cNvPr id="1048967" name="Title 1"/>
          <p:cNvSpPr>
            <a:spLocks noGrp="1"/>
          </p:cNvSpPr>
          <p:nvPr>
            <p:ph type="title"/>
          </p:nvPr>
        </p:nvSpPr>
        <p:spPr/>
        <p:txBody>
          <a:bodyPr/>
          <a:p>
            <a:r>
              <a:rPr lang="en-US" smtClean="0"/>
              <a:t>Click to edit Master title style</a:t>
            </a:r>
            <a:endParaRPr lang="en-US"/>
          </a:p>
        </p:txBody>
      </p:sp>
      <p:sp>
        <p:nvSpPr>
          <p:cNvPr id="1048968"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69" name="Rectangle 3"/>
          <p:cNvSpPr>
            <a:spLocks noGrp="1" noChangeArrowheads="1"/>
          </p:cNvSpPr>
          <p:nvPr>
            <p:ph type="dt" sz="half" idx="10"/>
          </p:nvPr>
        </p:nvSpPr>
        <p:spPr/>
        <p:txBody>
          <a:bodyPr/>
          <a:p>
            <a:fld id="{21E947A5-FB46-482B-A076-3436B98D40FA}" type="datetime1">
              <a:rPr lang="en-US" smtClean="0"/>
            </a:fld>
            <a:endParaRPr dirty="0" lang="en-US"/>
          </a:p>
        </p:txBody>
      </p:sp>
      <p:sp>
        <p:nvSpPr>
          <p:cNvPr id="1048970" name="Rectangle 4"/>
          <p:cNvSpPr>
            <a:spLocks noGrp="1" noChangeArrowheads="1"/>
          </p:cNvSpPr>
          <p:nvPr>
            <p:ph type="ftr" sz="quarter" idx="11"/>
          </p:nvPr>
        </p:nvSpPr>
        <p:spPr/>
        <p:txBody>
          <a:bodyPr/>
          <a:p>
            <a:endParaRPr dirty="0" lang="en-US"/>
          </a:p>
        </p:txBody>
      </p:sp>
      <p:sp>
        <p:nvSpPr>
          <p:cNvPr id="1048971" name="Rectangle 5"/>
          <p:cNvSpPr>
            <a:spLocks noGrp="1" noChangeArrowheads="1"/>
          </p:cNvSpPr>
          <p:nvPr>
            <p:ph type="sldNum" sz="quarter" idx="12"/>
          </p:nvPr>
        </p:nvSpPr>
        <p:spPr/>
        <p:txBody>
          <a:bodyPr/>
          <a:p>
            <a:fld id="{4398566B-0D00-4087-9124-BE3A6B87F876}" type="slidenum">
              <a:rPr lang="en-US" smtClean="0"/>
            </a:fld>
            <a:endParaRPr dirty="0" lang="en-US"/>
          </a:p>
        </p:txBody>
      </p:sp>
    </p:spTree>
  </p:cSld>
  <p:clrMapOvr>
    <a:masterClrMapping/>
  </p:clrMapOvr>
  <p:transition spd="med"/>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09" name=""/>
        <p:cNvGrpSpPr/>
        <p:nvPr/>
      </p:nvGrpSpPr>
      <p:grpSpPr>
        <a:xfrm>
          <a:off x="0" y="0"/>
          <a:ext cx="0" cy="0"/>
          <a:chOff x="0" y="0"/>
          <a:chExt cx="0" cy="0"/>
        </a:xfrm>
      </p:grpSpPr>
      <p:sp>
        <p:nvSpPr>
          <p:cNvPr id="1048962" name="Vertical Title 1"/>
          <p:cNvSpPr>
            <a:spLocks noGrp="1"/>
          </p:cNvSpPr>
          <p:nvPr>
            <p:ph type="title" orient="vert"/>
          </p:nvPr>
        </p:nvSpPr>
        <p:spPr>
          <a:xfrm>
            <a:off x="7086600" y="533400"/>
            <a:ext cx="1905000" cy="5562600"/>
          </a:xfrm>
        </p:spPr>
        <p:txBody>
          <a:bodyPr vert="eaVert"/>
          <a:p>
            <a:r>
              <a:rPr lang="en-US" smtClean="0"/>
              <a:t>Click to edit Master title style</a:t>
            </a:r>
            <a:endParaRPr lang="en-US"/>
          </a:p>
        </p:txBody>
      </p:sp>
      <p:sp>
        <p:nvSpPr>
          <p:cNvPr id="1048963" name="Vertical Text Placeholder 2"/>
          <p:cNvSpPr>
            <a:spLocks noGrp="1"/>
          </p:cNvSpPr>
          <p:nvPr>
            <p:ph type="body" orient="vert" idx="1"/>
          </p:nvPr>
        </p:nvSpPr>
        <p:spPr>
          <a:xfrm>
            <a:off x="1371600" y="533400"/>
            <a:ext cx="5562600" cy="5562600"/>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64" name="Rectangle 3"/>
          <p:cNvSpPr>
            <a:spLocks noGrp="1" noChangeArrowheads="1"/>
          </p:cNvSpPr>
          <p:nvPr>
            <p:ph type="dt" sz="half" idx="10"/>
          </p:nvPr>
        </p:nvSpPr>
        <p:spPr/>
        <p:txBody>
          <a:bodyPr/>
          <a:p>
            <a:fld id="{19D79C15-14C9-4C78-934E-A19199A57D7E}" type="datetime1">
              <a:rPr lang="en-US" smtClean="0"/>
            </a:fld>
            <a:endParaRPr dirty="0" lang="en-US"/>
          </a:p>
        </p:txBody>
      </p:sp>
      <p:sp>
        <p:nvSpPr>
          <p:cNvPr id="1048965" name="Rectangle 4"/>
          <p:cNvSpPr>
            <a:spLocks noGrp="1" noChangeArrowheads="1"/>
          </p:cNvSpPr>
          <p:nvPr>
            <p:ph type="ftr" sz="quarter" idx="11"/>
          </p:nvPr>
        </p:nvSpPr>
        <p:spPr/>
        <p:txBody>
          <a:bodyPr/>
          <a:p>
            <a:endParaRPr dirty="0" lang="en-US"/>
          </a:p>
        </p:txBody>
      </p:sp>
      <p:sp>
        <p:nvSpPr>
          <p:cNvPr id="1048966" name="Rectangle 5"/>
          <p:cNvSpPr>
            <a:spLocks noGrp="1" noChangeArrowheads="1"/>
          </p:cNvSpPr>
          <p:nvPr>
            <p:ph type="sldNum" sz="quarter" idx="12"/>
          </p:nvPr>
        </p:nvSpPr>
        <p:spPr/>
        <p:txBody>
          <a:bodyPr/>
          <a:p>
            <a:fld id="{4398566B-0D00-4087-9124-BE3A6B87F876}" type="slidenum">
              <a:rPr lang="en-US" smtClean="0"/>
            </a:fld>
            <a:endParaRPr dirty="0" lang="en-US"/>
          </a:p>
        </p:txBody>
      </p:sp>
    </p:spTree>
  </p:cSld>
  <p:clrMapOvr>
    <a:masterClrMapping/>
  </p:clrMapOvr>
  <p:transition spd="med"/>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61" name=""/>
        <p:cNvGrpSpPr/>
        <p:nvPr/>
      </p:nvGrpSpPr>
      <p:grpSpPr>
        <a:xfrm>
          <a:off x="0" y="0"/>
          <a:ext cx="0" cy="0"/>
          <a:chOff x="0" y="0"/>
          <a:chExt cx="0" cy="0"/>
        </a:xfrm>
      </p:grpSpPr>
      <p:sp>
        <p:nvSpPr>
          <p:cNvPr id="1048589" name="Title 1"/>
          <p:cNvSpPr>
            <a:spLocks noGrp="1"/>
          </p:cNvSpPr>
          <p:nvPr>
            <p:ph type="title"/>
          </p:nvPr>
        </p:nvSpPr>
        <p:spPr/>
        <p:txBody>
          <a:bodyPr/>
          <a:p>
            <a:r>
              <a:rPr lang="en-US" smtClean="0"/>
              <a:t>Click to edit Master title style</a:t>
            </a:r>
            <a:endParaRPr lang="en-US"/>
          </a:p>
        </p:txBody>
      </p:sp>
      <p:sp>
        <p:nvSpPr>
          <p:cNvPr id="1048590"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1" name="Rectangle 3"/>
          <p:cNvSpPr>
            <a:spLocks noGrp="1" noChangeArrowheads="1"/>
          </p:cNvSpPr>
          <p:nvPr>
            <p:ph type="dt" sz="half" idx="10"/>
          </p:nvPr>
        </p:nvSpPr>
        <p:spPr/>
        <p:txBody>
          <a:bodyPr/>
          <a:p>
            <a:fld id="{04410CA7-350E-4B15-AFFD-D59F282243D1}" type="datetime1">
              <a:rPr lang="en-US" smtClean="0"/>
            </a:fld>
            <a:endParaRPr dirty="0" lang="en-US"/>
          </a:p>
        </p:txBody>
      </p:sp>
      <p:sp>
        <p:nvSpPr>
          <p:cNvPr id="1048592" name="Rectangle 4"/>
          <p:cNvSpPr>
            <a:spLocks noGrp="1" noChangeArrowheads="1"/>
          </p:cNvSpPr>
          <p:nvPr>
            <p:ph type="ftr" sz="quarter" idx="11"/>
          </p:nvPr>
        </p:nvSpPr>
        <p:spPr/>
        <p:txBody>
          <a:bodyPr/>
          <a:p>
            <a:endParaRPr dirty="0" lang="en-US"/>
          </a:p>
        </p:txBody>
      </p:sp>
      <p:sp>
        <p:nvSpPr>
          <p:cNvPr id="1048593" name="Rectangle 5"/>
          <p:cNvSpPr>
            <a:spLocks noGrp="1" noChangeArrowheads="1"/>
          </p:cNvSpPr>
          <p:nvPr>
            <p:ph type="sldNum" sz="quarter" idx="12"/>
          </p:nvPr>
        </p:nvSpPr>
        <p:spPr/>
        <p:txBody>
          <a:bodyPr/>
          <a:p>
            <a:fld id="{4398566B-0D00-4087-9124-BE3A6B87F876}" type="slidenum">
              <a:rPr lang="en-US" smtClean="0"/>
            </a:fld>
            <a:endParaRPr dirty="0" lang="en-US"/>
          </a:p>
        </p:txBody>
      </p:sp>
    </p:spTree>
  </p:cSld>
  <p:clrMapOvr>
    <a:masterClrMapping/>
  </p:clrMapOvr>
  <p:transition spd="med"/>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311" name=""/>
        <p:cNvGrpSpPr/>
        <p:nvPr/>
      </p:nvGrpSpPr>
      <p:grpSpPr>
        <a:xfrm>
          <a:off x="0" y="0"/>
          <a:ext cx="0" cy="0"/>
          <a:chOff x="0" y="0"/>
          <a:chExt cx="0" cy="0"/>
        </a:xfrm>
      </p:grpSpPr>
      <p:sp>
        <p:nvSpPr>
          <p:cNvPr id="1048972"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8973" name="Text Placeholder 2"/>
          <p:cNvSpPr>
            <a:spLocks noGrp="1"/>
          </p:cNvSpPr>
          <p:nvPr>
            <p:ph type="body" idx="1"/>
          </p:nvPr>
        </p:nvSpPr>
        <p:spPr>
          <a:xfrm>
            <a:off x="722313" y="2906713"/>
            <a:ext cx="7772400" cy="1500187"/>
          </a:xfrm>
        </p:spPr>
        <p:txBody>
          <a:bodyPr anchor="b"/>
          <a:lstStyle>
            <a:lvl1pPr indent="0" marL="0">
              <a:buNone/>
              <a:defRPr sz="2000"/>
            </a:lvl1pPr>
            <a:lvl2pPr indent="0" marL="457200">
              <a:buNone/>
              <a:defRPr sz="1800"/>
            </a:lvl2pPr>
            <a:lvl3pPr indent="0" marL="914400">
              <a:buNone/>
              <a:defRPr sz="1600"/>
            </a:lvl3pPr>
            <a:lvl4pPr indent="0" marL="1371600">
              <a:buNone/>
              <a:defRPr sz="1400"/>
            </a:lvl4pPr>
            <a:lvl5pPr indent="0" marL="1828800">
              <a:buNone/>
              <a:defRPr sz="1400"/>
            </a:lvl5pPr>
            <a:lvl6pPr indent="0" marL="2286000">
              <a:buNone/>
              <a:defRPr sz="1400"/>
            </a:lvl6pPr>
            <a:lvl7pPr indent="0" marL="2743200">
              <a:buNone/>
              <a:defRPr sz="1400"/>
            </a:lvl7pPr>
            <a:lvl8pPr indent="0" marL="3200400">
              <a:buNone/>
              <a:defRPr sz="1400"/>
            </a:lvl8pPr>
            <a:lvl9pPr indent="0" marL="3657600">
              <a:buNone/>
              <a:defRPr sz="1400"/>
            </a:lvl9pPr>
          </a:lstStyle>
          <a:p>
            <a:pPr lvl="0"/>
            <a:r>
              <a:rPr lang="en-US" smtClean="0"/>
              <a:t>Click to edit Master text styles</a:t>
            </a:r>
          </a:p>
        </p:txBody>
      </p:sp>
      <p:sp>
        <p:nvSpPr>
          <p:cNvPr id="1048974" name="Rectangle 3"/>
          <p:cNvSpPr>
            <a:spLocks noGrp="1" noChangeArrowheads="1"/>
          </p:cNvSpPr>
          <p:nvPr>
            <p:ph type="dt" sz="half" idx="10"/>
          </p:nvPr>
        </p:nvSpPr>
        <p:spPr/>
        <p:txBody>
          <a:bodyPr/>
          <a:p>
            <a:fld id="{7FFBDC34-478F-4D6A-AA94-E51C2493AD4E}" type="datetime1">
              <a:rPr lang="en-US" smtClean="0"/>
            </a:fld>
            <a:endParaRPr dirty="0" lang="en-US"/>
          </a:p>
        </p:txBody>
      </p:sp>
      <p:sp>
        <p:nvSpPr>
          <p:cNvPr id="1048975" name="Rectangle 4"/>
          <p:cNvSpPr>
            <a:spLocks noGrp="1" noChangeArrowheads="1"/>
          </p:cNvSpPr>
          <p:nvPr>
            <p:ph type="ftr" sz="quarter" idx="11"/>
          </p:nvPr>
        </p:nvSpPr>
        <p:spPr/>
        <p:txBody>
          <a:bodyPr/>
          <a:p>
            <a:endParaRPr dirty="0" lang="en-US"/>
          </a:p>
        </p:txBody>
      </p:sp>
      <p:sp>
        <p:nvSpPr>
          <p:cNvPr id="1048976" name="Rectangle 5"/>
          <p:cNvSpPr>
            <a:spLocks noGrp="1" noChangeArrowheads="1"/>
          </p:cNvSpPr>
          <p:nvPr>
            <p:ph type="sldNum" sz="quarter" idx="12"/>
          </p:nvPr>
        </p:nvSpPr>
        <p:spPr/>
        <p:txBody>
          <a:bodyPr/>
          <a:p>
            <a:fld id="{4398566B-0D00-4087-9124-BE3A6B87F876}" type="slidenum">
              <a:rPr lang="en-US" smtClean="0"/>
            </a:fld>
            <a:endParaRPr dirty="0" lang="en-US"/>
          </a:p>
        </p:txBody>
      </p:sp>
    </p:spTree>
  </p:cSld>
  <p:clrMapOvr>
    <a:masterClrMapping/>
  </p:clrMapOvr>
  <p:transition spd="med"/>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28" name=""/>
        <p:cNvGrpSpPr/>
        <p:nvPr/>
      </p:nvGrpSpPr>
      <p:grpSpPr>
        <a:xfrm>
          <a:off x="0" y="0"/>
          <a:ext cx="0" cy="0"/>
          <a:chOff x="0" y="0"/>
          <a:chExt cx="0" cy="0"/>
        </a:xfrm>
      </p:grpSpPr>
      <p:sp>
        <p:nvSpPr>
          <p:cNvPr id="1048752" name="Title 1"/>
          <p:cNvSpPr>
            <a:spLocks noGrp="1"/>
          </p:cNvSpPr>
          <p:nvPr>
            <p:ph type="title"/>
          </p:nvPr>
        </p:nvSpPr>
        <p:spPr/>
        <p:txBody>
          <a:bodyPr/>
          <a:p>
            <a:r>
              <a:rPr lang="en-US" smtClean="0"/>
              <a:t>Click to edit Master title style</a:t>
            </a:r>
            <a:endParaRPr lang="en-US"/>
          </a:p>
        </p:txBody>
      </p:sp>
      <p:sp>
        <p:nvSpPr>
          <p:cNvPr id="1048753" name="Content Placeholder 2"/>
          <p:cNvSpPr>
            <a:spLocks noGrp="1"/>
          </p:cNvSpPr>
          <p:nvPr>
            <p:ph sz="half" idx="1"/>
          </p:nvPr>
        </p:nvSpPr>
        <p:spPr>
          <a:xfrm>
            <a:off x="1371600" y="19812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54" name="Content Placeholder 3"/>
          <p:cNvSpPr>
            <a:spLocks noGrp="1"/>
          </p:cNvSpPr>
          <p:nvPr>
            <p:ph sz="half" idx="2"/>
          </p:nvPr>
        </p:nvSpPr>
        <p:spPr>
          <a:xfrm>
            <a:off x="5257800" y="19812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55" name="Rectangle 3"/>
          <p:cNvSpPr>
            <a:spLocks noGrp="1" noChangeArrowheads="1"/>
          </p:cNvSpPr>
          <p:nvPr>
            <p:ph type="dt" sz="half" idx="10"/>
          </p:nvPr>
        </p:nvSpPr>
        <p:spPr/>
        <p:txBody>
          <a:bodyPr/>
          <a:p>
            <a:fld id="{F29D669F-8C4C-43F6-9A1F-014D731D4282}" type="datetime1">
              <a:rPr lang="en-US" smtClean="0"/>
            </a:fld>
            <a:endParaRPr dirty="0" lang="en-US"/>
          </a:p>
        </p:txBody>
      </p:sp>
      <p:sp>
        <p:nvSpPr>
          <p:cNvPr id="1048756" name="Rectangle 4"/>
          <p:cNvSpPr>
            <a:spLocks noGrp="1" noChangeArrowheads="1"/>
          </p:cNvSpPr>
          <p:nvPr>
            <p:ph type="ftr" sz="quarter" idx="11"/>
          </p:nvPr>
        </p:nvSpPr>
        <p:spPr/>
        <p:txBody>
          <a:bodyPr/>
          <a:p>
            <a:endParaRPr dirty="0" lang="en-US"/>
          </a:p>
        </p:txBody>
      </p:sp>
      <p:sp>
        <p:nvSpPr>
          <p:cNvPr id="1048757" name="Rectangle 5"/>
          <p:cNvSpPr>
            <a:spLocks noGrp="1" noChangeArrowheads="1"/>
          </p:cNvSpPr>
          <p:nvPr>
            <p:ph type="sldNum" sz="quarter" idx="12"/>
          </p:nvPr>
        </p:nvSpPr>
        <p:spPr/>
        <p:txBody>
          <a:bodyPr/>
          <a:p>
            <a:fld id="{4398566B-0D00-4087-9124-BE3A6B87F876}" type="slidenum">
              <a:rPr lang="en-US" smtClean="0"/>
            </a:fld>
            <a:endParaRPr dirty="0" lang="en-US"/>
          </a:p>
        </p:txBody>
      </p:sp>
    </p:spTree>
  </p:cSld>
  <p:clrMapOvr>
    <a:masterClrMapping/>
  </p:clrMapOvr>
  <p:transition spd="med"/>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312" name=""/>
        <p:cNvGrpSpPr/>
        <p:nvPr/>
      </p:nvGrpSpPr>
      <p:grpSpPr>
        <a:xfrm>
          <a:off x="0" y="0"/>
          <a:ext cx="0" cy="0"/>
          <a:chOff x="0" y="0"/>
          <a:chExt cx="0" cy="0"/>
        </a:xfrm>
      </p:grpSpPr>
      <p:sp>
        <p:nvSpPr>
          <p:cNvPr id="1048977" name="Title 1"/>
          <p:cNvSpPr>
            <a:spLocks noGrp="1"/>
          </p:cNvSpPr>
          <p:nvPr>
            <p:ph type="title"/>
          </p:nvPr>
        </p:nvSpPr>
        <p:spPr>
          <a:xfrm>
            <a:off x="457200" y="274638"/>
            <a:ext cx="8229600" cy="1143000"/>
          </a:xfrm>
        </p:spPr>
        <p:txBody>
          <a:bodyPr/>
          <a:p>
            <a:r>
              <a:rPr lang="en-US" smtClean="0"/>
              <a:t>Click to edit Master title style</a:t>
            </a:r>
            <a:endParaRPr lang="en-US"/>
          </a:p>
        </p:txBody>
      </p:sp>
      <p:sp>
        <p:nvSpPr>
          <p:cNvPr id="1048978"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979"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80"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981"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82" name="Rectangle 3"/>
          <p:cNvSpPr>
            <a:spLocks noGrp="1" noChangeArrowheads="1"/>
          </p:cNvSpPr>
          <p:nvPr>
            <p:ph type="dt" sz="half" idx="10"/>
          </p:nvPr>
        </p:nvSpPr>
        <p:spPr/>
        <p:txBody>
          <a:bodyPr/>
          <a:p>
            <a:fld id="{BEF5EF6E-423C-4506-9060-7B10EB29C0C2}" type="datetime1">
              <a:rPr lang="en-US" smtClean="0"/>
            </a:fld>
            <a:endParaRPr dirty="0" lang="en-US"/>
          </a:p>
        </p:txBody>
      </p:sp>
      <p:sp>
        <p:nvSpPr>
          <p:cNvPr id="1048983" name="Rectangle 4"/>
          <p:cNvSpPr>
            <a:spLocks noGrp="1" noChangeArrowheads="1"/>
          </p:cNvSpPr>
          <p:nvPr>
            <p:ph type="ftr" sz="quarter" idx="11"/>
          </p:nvPr>
        </p:nvSpPr>
        <p:spPr/>
        <p:txBody>
          <a:bodyPr/>
          <a:p>
            <a:endParaRPr dirty="0" lang="en-US"/>
          </a:p>
        </p:txBody>
      </p:sp>
      <p:sp>
        <p:nvSpPr>
          <p:cNvPr id="1048984" name="Rectangle 5"/>
          <p:cNvSpPr>
            <a:spLocks noGrp="1" noChangeArrowheads="1"/>
          </p:cNvSpPr>
          <p:nvPr>
            <p:ph type="sldNum" sz="quarter" idx="12"/>
          </p:nvPr>
        </p:nvSpPr>
        <p:spPr/>
        <p:txBody>
          <a:bodyPr/>
          <a:p>
            <a:fld id="{4398566B-0D00-4087-9124-BE3A6B87F876}" type="slidenum">
              <a:rPr lang="en-US" smtClean="0"/>
            </a:fld>
            <a:endParaRPr dirty="0" lang="en-US"/>
          </a:p>
        </p:txBody>
      </p:sp>
    </p:spTree>
  </p:cSld>
  <p:clrMapOvr>
    <a:masterClrMapping/>
  </p:clrMapOvr>
  <p:transition spd="med"/>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08" name=""/>
        <p:cNvGrpSpPr/>
        <p:nvPr/>
      </p:nvGrpSpPr>
      <p:grpSpPr>
        <a:xfrm>
          <a:off x="0" y="0"/>
          <a:ext cx="0" cy="0"/>
          <a:chOff x="0" y="0"/>
          <a:chExt cx="0" cy="0"/>
        </a:xfrm>
      </p:grpSpPr>
      <p:sp>
        <p:nvSpPr>
          <p:cNvPr id="1048958" name="Title 1"/>
          <p:cNvSpPr>
            <a:spLocks noGrp="1"/>
          </p:cNvSpPr>
          <p:nvPr>
            <p:ph type="title"/>
          </p:nvPr>
        </p:nvSpPr>
        <p:spPr/>
        <p:txBody>
          <a:bodyPr/>
          <a:p>
            <a:r>
              <a:rPr lang="en-US" smtClean="0"/>
              <a:t>Click to edit Master title style</a:t>
            </a:r>
            <a:endParaRPr lang="en-US"/>
          </a:p>
        </p:txBody>
      </p:sp>
      <p:sp>
        <p:nvSpPr>
          <p:cNvPr id="1048959" name="Rectangle 3"/>
          <p:cNvSpPr>
            <a:spLocks noGrp="1" noChangeArrowheads="1"/>
          </p:cNvSpPr>
          <p:nvPr>
            <p:ph type="dt" sz="half" idx="10"/>
          </p:nvPr>
        </p:nvSpPr>
        <p:spPr/>
        <p:txBody>
          <a:bodyPr/>
          <a:p>
            <a:fld id="{6E46FED3-3BD0-49BE-8B47-91B1B8346D92}" type="datetime1">
              <a:rPr lang="en-US" smtClean="0"/>
            </a:fld>
            <a:endParaRPr dirty="0" lang="en-US"/>
          </a:p>
        </p:txBody>
      </p:sp>
      <p:sp>
        <p:nvSpPr>
          <p:cNvPr id="1048960" name="Rectangle 4"/>
          <p:cNvSpPr>
            <a:spLocks noGrp="1" noChangeArrowheads="1"/>
          </p:cNvSpPr>
          <p:nvPr>
            <p:ph type="ftr" sz="quarter" idx="11"/>
          </p:nvPr>
        </p:nvSpPr>
        <p:spPr/>
        <p:txBody>
          <a:bodyPr/>
          <a:p>
            <a:endParaRPr dirty="0" lang="en-US"/>
          </a:p>
        </p:txBody>
      </p:sp>
      <p:sp>
        <p:nvSpPr>
          <p:cNvPr id="1048961" name="Rectangle 5"/>
          <p:cNvSpPr>
            <a:spLocks noGrp="1" noChangeArrowheads="1"/>
          </p:cNvSpPr>
          <p:nvPr>
            <p:ph type="sldNum" sz="quarter" idx="12"/>
          </p:nvPr>
        </p:nvSpPr>
        <p:spPr/>
        <p:txBody>
          <a:bodyPr/>
          <a:p>
            <a:fld id="{4398566B-0D00-4087-9124-BE3A6B87F876}" type="slidenum">
              <a:rPr lang="en-US" smtClean="0"/>
            </a:fld>
            <a:endParaRPr dirty="0" lang="en-US"/>
          </a:p>
        </p:txBody>
      </p:sp>
    </p:spTree>
  </p:cSld>
  <p:clrMapOvr>
    <a:masterClrMapping/>
  </p:clrMapOvr>
  <p:transition spd="med"/>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313" name=""/>
        <p:cNvGrpSpPr/>
        <p:nvPr/>
      </p:nvGrpSpPr>
      <p:grpSpPr>
        <a:xfrm>
          <a:off x="0" y="0"/>
          <a:ext cx="0" cy="0"/>
          <a:chOff x="0" y="0"/>
          <a:chExt cx="0" cy="0"/>
        </a:xfrm>
      </p:grpSpPr>
      <p:sp>
        <p:nvSpPr>
          <p:cNvPr id="1048985" name="Rectangle 3"/>
          <p:cNvSpPr>
            <a:spLocks noGrp="1" noChangeArrowheads="1"/>
          </p:cNvSpPr>
          <p:nvPr>
            <p:ph type="dt" sz="half" idx="10"/>
          </p:nvPr>
        </p:nvSpPr>
        <p:spPr/>
        <p:txBody>
          <a:bodyPr/>
          <a:p>
            <a:fld id="{77C3CF67-E7B1-47F9-B788-13043DBF86DE}" type="datetime1">
              <a:rPr lang="en-US" smtClean="0"/>
            </a:fld>
            <a:endParaRPr dirty="0" lang="en-US"/>
          </a:p>
        </p:txBody>
      </p:sp>
      <p:sp>
        <p:nvSpPr>
          <p:cNvPr id="1048986" name="Rectangle 4"/>
          <p:cNvSpPr>
            <a:spLocks noGrp="1" noChangeArrowheads="1"/>
          </p:cNvSpPr>
          <p:nvPr>
            <p:ph type="ftr" sz="quarter" idx="11"/>
          </p:nvPr>
        </p:nvSpPr>
        <p:spPr/>
        <p:txBody>
          <a:bodyPr/>
          <a:p>
            <a:endParaRPr dirty="0" lang="en-US"/>
          </a:p>
        </p:txBody>
      </p:sp>
      <p:sp>
        <p:nvSpPr>
          <p:cNvPr id="1048987" name="Rectangle 5"/>
          <p:cNvSpPr>
            <a:spLocks noGrp="1" noChangeArrowheads="1"/>
          </p:cNvSpPr>
          <p:nvPr>
            <p:ph type="sldNum" sz="quarter" idx="12"/>
          </p:nvPr>
        </p:nvSpPr>
        <p:spPr/>
        <p:txBody>
          <a:bodyPr/>
          <a:p>
            <a:fld id="{4398566B-0D00-4087-9124-BE3A6B87F876}" type="slidenum">
              <a:rPr lang="en-US" smtClean="0"/>
            </a:fld>
            <a:endParaRPr dirty="0" lang="en-US"/>
          </a:p>
        </p:txBody>
      </p:sp>
    </p:spTree>
  </p:cSld>
  <p:clrMapOvr>
    <a:masterClrMapping/>
  </p:clrMapOvr>
  <p:transition>
    <p:wipe dir="r"/>
  </p:transition>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314" name=""/>
        <p:cNvGrpSpPr/>
        <p:nvPr/>
      </p:nvGrpSpPr>
      <p:grpSpPr>
        <a:xfrm>
          <a:off x="0" y="0"/>
          <a:ext cx="0" cy="0"/>
          <a:chOff x="0" y="0"/>
          <a:chExt cx="0" cy="0"/>
        </a:xfrm>
      </p:grpSpPr>
      <p:sp>
        <p:nvSpPr>
          <p:cNvPr id="1048988"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8989"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90"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991" name="Rectangle 3"/>
          <p:cNvSpPr>
            <a:spLocks noGrp="1" noChangeArrowheads="1"/>
          </p:cNvSpPr>
          <p:nvPr>
            <p:ph type="dt" sz="half" idx="10"/>
          </p:nvPr>
        </p:nvSpPr>
        <p:spPr/>
        <p:txBody>
          <a:bodyPr/>
          <a:p>
            <a:fld id="{7A747551-75CE-416D-817F-F22F4943E88B}" type="datetime1">
              <a:rPr lang="en-US" smtClean="0"/>
            </a:fld>
            <a:endParaRPr dirty="0" lang="en-US"/>
          </a:p>
        </p:txBody>
      </p:sp>
      <p:sp>
        <p:nvSpPr>
          <p:cNvPr id="1048992" name="Rectangle 4"/>
          <p:cNvSpPr>
            <a:spLocks noGrp="1" noChangeArrowheads="1"/>
          </p:cNvSpPr>
          <p:nvPr>
            <p:ph type="ftr" sz="quarter" idx="11"/>
          </p:nvPr>
        </p:nvSpPr>
        <p:spPr/>
        <p:txBody>
          <a:bodyPr/>
          <a:p>
            <a:endParaRPr dirty="0" lang="en-US"/>
          </a:p>
        </p:txBody>
      </p:sp>
      <p:sp>
        <p:nvSpPr>
          <p:cNvPr id="1048993" name="Rectangle 5"/>
          <p:cNvSpPr>
            <a:spLocks noGrp="1" noChangeArrowheads="1"/>
          </p:cNvSpPr>
          <p:nvPr>
            <p:ph type="sldNum" sz="quarter" idx="12"/>
          </p:nvPr>
        </p:nvSpPr>
        <p:spPr/>
        <p:txBody>
          <a:bodyPr/>
          <a:p>
            <a:fld id="{4398566B-0D00-4087-9124-BE3A6B87F876}" type="slidenum">
              <a:rPr lang="en-US" smtClean="0"/>
            </a:fld>
            <a:endParaRPr dirty="0" lang="en-US"/>
          </a:p>
        </p:txBody>
      </p:sp>
    </p:spTree>
  </p:cSld>
  <p:clrMapOvr>
    <a:masterClrMapping/>
  </p:clrMapOvr>
  <p:transition spd="med"/>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66" name=""/>
        <p:cNvGrpSpPr/>
        <p:nvPr/>
      </p:nvGrpSpPr>
      <p:grpSpPr>
        <a:xfrm>
          <a:off x="0" y="0"/>
          <a:ext cx="0" cy="0"/>
          <a:chOff x="0" y="0"/>
          <a:chExt cx="0" cy="0"/>
        </a:xfrm>
      </p:grpSpPr>
      <p:sp>
        <p:nvSpPr>
          <p:cNvPr id="1048605"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606"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pPr lvl="0"/>
            <a:r>
              <a:rPr lang="en-US" noProof="0" smtClean="0"/>
              <a:t>Click icon to add picture</a:t>
            </a:r>
          </a:p>
        </p:txBody>
      </p:sp>
      <p:sp>
        <p:nvSpPr>
          <p:cNvPr id="1048607"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08" name="Rectangle 3"/>
          <p:cNvSpPr>
            <a:spLocks noGrp="1" noChangeArrowheads="1"/>
          </p:cNvSpPr>
          <p:nvPr>
            <p:ph type="dt" sz="half" idx="10"/>
          </p:nvPr>
        </p:nvSpPr>
        <p:spPr/>
        <p:txBody>
          <a:bodyPr/>
          <a:p>
            <a:fld id="{BDB61883-102C-47B0-972D-3F2686DD9470}" type="datetime1">
              <a:rPr lang="en-US" smtClean="0"/>
            </a:fld>
            <a:endParaRPr dirty="0" lang="en-US"/>
          </a:p>
        </p:txBody>
      </p:sp>
      <p:sp>
        <p:nvSpPr>
          <p:cNvPr id="1048609" name="Rectangle 4"/>
          <p:cNvSpPr>
            <a:spLocks noGrp="1" noChangeArrowheads="1"/>
          </p:cNvSpPr>
          <p:nvPr>
            <p:ph type="ftr" sz="quarter" idx="11"/>
          </p:nvPr>
        </p:nvSpPr>
        <p:spPr/>
        <p:txBody>
          <a:bodyPr/>
          <a:p>
            <a:endParaRPr dirty="0" lang="en-US"/>
          </a:p>
        </p:txBody>
      </p:sp>
      <p:sp>
        <p:nvSpPr>
          <p:cNvPr id="1048610" name="Rectangle 5"/>
          <p:cNvSpPr>
            <a:spLocks noGrp="1" noChangeArrowheads="1"/>
          </p:cNvSpPr>
          <p:nvPr>
            <p:ph type="sldNum" sz="quarter" idx="12"/>
          </p:nvPr>
        </p:nvSpPr>
        <p:spPr/>
        <p:txBody>
          <a:bodyPr/>
          <a:p>
            <a:fld id="{4398566B-0D00-4087-9124-BE3A6B87F876}" type="slidenum">
              <a:rPr lang="en-US" smtClean="0"/>
            </a:fld>
            <a:endParaRPr dirty="0" lang="en-US"/>
          </a:p>
        </p:txBody>
      </p:sp>
    </p:spTree>
  </p:cSld>
  <p:clrMapOvr>
    <a:masterClrMapping/>
  </p:clrMapOvr>
  <p:transition spd="med"/>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2.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p:bgPr>
    </p:bg>
    <p:spTree>
      <p:nvGrpSpPr>
        <p:cNvPr id="12" name=""/>
        <p:cNvGrpSpPr/>
        <p:nvPr/>
      </p:nvGrpSpPr>
      <p:grpSpPr>
        <a:xfrm>
          <a:off x="0" y="0"/>
          <a:ext cx="0" cy="0"/>
          <a:chOff x="0" y="0"/>
          <a:chExt cx="0" cy="0"/>
        </a:xfrm>
      </p:grpSpPr>
      <p:sp>
        <p:nvSpPr>
          <p:cNvPr id="1048576" name="Rectangle 2"/>
          <p:cNvSpPr>
            <a:spLocks noGrp="1" noChangeArrowheads="1"/>
          </p:cNvSpPr>
          <p:nvPr>
            <p:ph type="title"/>
          </p:nvPr>
        </p:nvSpPr>
        <p:spPr bwMode="auto">
          <a:xfrm>
            <a:off x="1371600" y="533400"/>
            <a:ext cx="7543800" cy="1143000"/>
          </a:xfrm>
          <a:prstGeom prst="rect"/>
          <a:noFill/>
          <a:ln w="9525">
            <a:noFill/>
            <a:miter lim="800000"/>
            <a:headEnd/>
            <a:tailEnd/>
          </a:ln>
        </p:spPr>
        <p:txBody>
          <a:bodyPr anchor="ctr" anchorCtr="0" bIns="46038" compatLnSpc="1" lIns="92075" numCol="1" rIns="92075" tIns="46038" vert="horz" wrap="square">
            <a:prstTxWarp prst="textNoShape"/>
          </a:bodyPr>
          <a:p>
            <a:pPr lvl="0"/>
            <a:r>
              <a:rPr lang="en-US" smtClean="0"/>
              <a:t>Click to edit Master title style</a:t>
            </a:r>
          </a:p>
        </p:txBody>
      </p:sp>
      <p:sp>
        <p:nvSpPr>
          <p:cNvPr id="1048577" name="Rectangle 3"/>
          <p:cNvSpPr>
            <a:spLocks noGrp="1" noChangeArrowheads="1"/>
          </p:cNvSpPr>
          <p:nvPr>
            <p:ph type="dt" sz="half" idx="2"/>
          </p:nvPr>
        </p:nvSpPr>
        <p:spPr bwMode="auto">
          <a:xfrm>
            <a:off x="1371600" y="6248400"/>
            <a:ext cx="1676400" cy="457200"/>
          </a:xfrm>
          <a:prstGeom prst="rect"/>
          <a:noFill/>
          <a:ln w="12700" cap="sq">
            <a:noFill/>
            <a:miter lim="800000"/>
            <a:headEnd type="none" w="sm" len="sm"/>
            <a:tailEnd type="none" w="sm" len="sm"/>
          </a:ln>
          <a:effectLst/>
        </p:spPr>
        <p:txBody>
          <a:bodyPr anchor="t" anchorCtr="0" bIns="45720" compatLnSpc="1" lIns="91440" numCol="1" rIns="91440" tIns="45720" vert="horz" wrap="square">
            <a:prstTxWarp prst="textNoShape"/>
          </a:bodyPr>
          <a:lstStyle>
            <a:lvl1pPr>
              <a:spcBef>
                <a:spcPct val="50000"/>
              </a:spcBef>
              <a:defRPr sz="1400"/>
            </a:lvl1pPr>
          </a:lstStyle>
          <a:p>
            <a:fld id="{6504B832-B369-4CB1-8BE3-34D05C4CB119}" type="datetime1">
              <a:rPr lang="en-US" smtClean="0"/>
            </a:fld>
            <a:endParaRPr dirty="0" lang="en-US"/>
          </a:p>
        </p:txBody>
      </p:sp>
      <p:sp>
        <p:nvSpPr>
          <p:cNvPr id="1048578" name="Rectangle 4"/>
          <p:cNvSpPr>
            <a:spLocks noGrp="1" noChangeArrowheads="1"/>
          </p:cNvSpPr>
          <p:nvPr>
            <p:ph type="ftr" sz="quarter" idx="3"/>
          </p:nvPr>
        </p:nvSpPr>
        <p:spPr bwMode="auto">
          <a:xfrm>
            <a:off x="3429000" y="6248400"/>
            <a:ext cx="3429000" cy="457200"/>
          </a:xfrm>
          <a:prstGeom prst="rect"/>
          <a:noFill/>
          <a:ln w="12700" cap="sq">
            <a:noFill/>
            <a:miter lim="800000"/>
            <a:headEnd type="none" w="sm" len="sm"/>
            <a:tailEnd type="none" w="sm" len="sm"/>
          </a:ln>
          <a:effectLst/>
        </p:spPr>
        <p:txBody>
          <a:bodyPr anchor="t" anchorCtr="0" bIns="45720" compatLnSpc="1" lIns="91440" numCol="1" rIns="91440" tIns="45720" vert="horz" wrap="square">
            <a:prstTxWarp prst="textNoShape"/>
          </a:bodyPr>
          <a:lstStyle>
            <a:lvl1pPr algn="ctr">
              <a:spcBef>
                <a:spcPct val="50000"/>
              </a:spcBef>
              <a:defRPr sz="1400"/>
            </a:lvl1pPr>
          </a:lstStyle>
          <a:p>
            <a:endParaRPr dirty="0" lang="en-US"/>
          </a:p>
        </p:txBody>
      </p:sp>
      <p:sp>
        <p:nvSpPr>
          <p:cNvPr id="1048579" name="Rectangle 5"/>
          <p:cNvSpPr>
            <a:spLocks noGrp="1" noChangeArrowheads="1"/>
          </p:cNvSpPr>
          <p:nvPr>
            <p:ph type="sldNum" sz="quarter" idx="4"/>
          </p:nvPr>
        </p:nvSpPr>
        <p:spPr bwMode="auto">
          <a:xfrm>
            <a:off x="7239000" y="6248400"/>
            <a:ext cx="1905000" cy="457200"/>
          </a:xfrm>
          <a:prstGeom prst="rect"/>
          <a:noFill/>
          <a:ln w="12700" cap="sq">
            <a:noFill/>
            <a:miter lim="800000"/>
            <a:headEnd type="none" w="sm" len="sm"/>
            <a:tailEnd type="none" w="sm" len="sm"/>
          </a:ln>
          <a:effectLst/>
        </p:spPr>
        <p:txBody>
          <a:bodyPr anchor="t" anchorCtr="0" bIns="45720" compatLnSpc="1" lIns="91440" numCol="1" rIns="91440" tIns="45720" vert="horz" wrap="square">
            <a:prstTxWarp prst="textNoShape"/>
          </a:bodyPr>
          <a:lstStyle>
            <a:lvl1pPr algn="r">
              <a:spcBef>
                <a:spcPct val="50000"/>
              </a:spcBef>
              <a:defRPr sz="1400"/>
            </a:lvl1pPr>
          </a:lstStyle>
          <a:p>
            <a:fld id="{4398566B-0D00-4087-9124-BE3A6B87F876}" type="slidenum">
              <a:rPr lang="en-US" smtClean="0"/>
            </a:fld>
            <a:endParaRPr dirty="0" lang="en-US"/>
          </a:p>
        </p:txBody>
      </p:sp>
      <p:pic>
        <p:nvPicPr>
          <p:cNvPr id="2097152" name="Picture 6" descr="strtegic1"/>
          <p:cNvPicPr>
            <a:picLocks noChangeAspect="1" noChangeArrowheads="1"/>
          </p:cNvPicPr>
          <p:nvPr/>
        </p:nvPicPr>
        <p:blipFill>
          <a:blip xmlns:r="http://schemas.openxmlformats.org/officeDocument/2006/relationships" r:embed="rId12" cstate="print"/>
          <a:srcRect/>
          <a:stretch>
            <a:fillRect/>
          </a:stretch>
        </p:blipFill>
        <p:spPr bwMode="auto">
          <a:xfrm>
            <a:off x="0" y="0"/>
            <a:ext cx="1219200" cy="6858000"/>
          </a:xfrm>
          <a:prstGeom prst="rect"/>
          <a:noFill/>
          <a:ln w="9525">
            <a:noFill/>
            <a:miter lim="800000"/>
            <a:headEnd/>
            <a:tailEnd/>
          </a:ln>
        </p:spPr>
      </p:pic>
      <p:sp>
        <p:nvSpPr>
          <p:cNvPr id="1048580" name="Rectangle 7"/>
          <p:cNvSpPr>
            <a:spLocks noGrp="1" noChangeArrowheads="1"/>
          </p:cNvSpPr>
          <p:nvPr>
            <p:ph type="body" idx="1"/>
          </p:nvPr>
        </p:nvSpPr>
        <p:spPr bwMode="auto">
          <a:xfrm>
            <a:off x="1371600" y="1981200"/>
            <a:ext cx="7620000" cy="4114800"/>
          </a:xfrm>
          <a:prstGeom prst="rect"/>
          <a:noFill/>
          <a:ln w="12700" cap="sq">
            <a:noFill/>
            <a:miter lim="800000"/>
            <a:headEnd type="none" w="sm" len="sm"/>
            <a:tailEnd type="none" w="sm" len="sm"/>
          </a:ln>
        </p:spPr>
        <p:txBody>
          <a:bodyPr anchor="t" anchorCtr="0" bIns="45720" compatLnSpc="1" lIns="91440" numCol="1" rIns="91440" tIns="45720"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accent1="accent1" accent2="accent2" accent3="accent3" accent4="accent4" accent5="accent5" accent6="accent6" bg1="lt1" bg2="lt2" tx1="dk1" tx2="dk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timing>
    <p:tnLst>
      <p:par>
        <p:cTn dur="indefinite" id="1" nodeType="tmRoot" restart="never">
          <p:childTnLst>
            <p:seq concurrent="1" nextAc="seek">
              <p:cTn dur="indefinite" id="2" nodeType="mainSeq">
                <p:childTnLst>
                  <p:par>
                    <p:cTn fill="hold" id="3">
                      <p:stCondLst>
                        <p:cond delay="indefinite"/>
                        <p:cond evt="onBegin" delay="0">
                          <p:tn val="2"/>
                        </p:cond>
                      </p:stCondLst>
                      <p:childTnLst>
                        <p:par>
                          <p:cTn fill="hold" id="4">
                            <p:stCondLst>
                              <p:cond delay="0"/>
                            </p:stCondLst>
                            <p:childTnLst>
                              <p:par>
                                <p:cTn fill="hold" grpId="0" id="5" nodeType="withEffect" presetClass="entr" presetID="10" presetSubtype="0">
                                  <p:stCondLst>
                                    <p:cond delay="0"/>
                                  </p:stCondLst>
                                  <p:childTnLst>
                                    <p:set>
                                      <p:cBhvr>
                                        <p:cTn dur="1" fill="hold" id="6">
                                          <p:stCondLst>
                                            <p:cond delay="0"/>
                                          </p:stCondLst>
                                        </p:cTn>
                                        <p:tgtEl>
                                          <p:spTgt spid="1048576"/>
                                        </p:tgtEl>
                                        <p:attrNameLst>
                                          <p:attrName>style.visibility</p:attrName>
                                        </p:attrNameLst>
                                      </p:cBhvr>
                                      <p:to>
                                        <p:strVal val="visible"/>
                                      </p:to>
                                    </p:set>
                                    <p:animEffect transition="in" filter="fade">
                                      <p:cBhvr>
                                        <p:cTn dur="2000" id="7"/>
                                        <p:tgtEl>
                                          <p:spTgt spid="1048576"/>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1048580"/>
                                        </p:tgtEl>
                                        <p:attrNameLst>
                                          <p:attrName>style.visibility</p:attrName>
                                        </p:attrNameLst>
                                      </p:cBhvr>
                                      <p:to>
                                        <p:strVal val="visible"/>
                                      </p:to>
                                    </p:set>
                                    <p:animEffect transition="in" filter="fade">
                                      <p:cBhvr>
                                        <p:cTn dur="2000" id="10"/>
                                        <p:tgtEl>
                                          <p:spTgt spid="1048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76" grpId="0"/>
      <p:bldP spid="1048580" grpId="0"/>
    </p:bldLst>
  </p:timing>
  <p:hf dt="0" ftr="0" hdr="0" sldNum="1"/>
  <p:txStyles>
    <p:titleStyle>
      <a:lvl1pPr algn="ctr" eaLnBrk="1" fontAlgn="base" hangingPunct="1" rtl="0">
        <a:spcBef>
          <a:spcPct val="0"/>
        </a:spcBef>
        <a:spcAft>
          <a:spcPct val="0"/>
        </a:spcAft>
        <a:defRPr sz="4400">
          <a:solidFill>
            <a:schemeClr val="tx2"/>
          </a:solidFill>
          <a:latin typeface="+mj-lt"/>
          <a:ea typeface="+mj-ea"/>
          <a:cs typeface="+mj-cs"/>
        </a:defRPr>
      </a:lvl1pPr>
      <a:lvl2pPr algn="ctr" eaLnBrk="1" fontAlgn="base" hangingPunct="1" rtl="0">
        <a:spcBef>
          <a:spcPct val="0"/>
        </a:spcBef>
        <a:spcAft>
          <a:spcPct val="0"/>
        </a:spcAft>
        <a:defRPr sz="4400">
          <a:solidFill>
            <a:schemeClr val="tx2"/>
          </a:solidFill>
          <a:latin typeface="Times New Roman" pitchFamily="18" charset="0"/>
        </a:defRPr>
      </a:lvl2pPr>
      <a:lvl3pPr algn="ctr" eaLnBrk="1" fontAlgn="base" hangingPunct="1" rtl="0">
        <a:spcBef>
          <a:spcPct val="0"/>
        </a:spcBef>
        <a:spcAft>
          <a:spcPct val="0"/>
        </a:spcAft>
        <a:defRPr sz="4400">
          <a:solidFill>
            <a:schemeClr val="tx2"/>
          </a:solidFill>
          <a:latin typeface="Times New Roman" pitchFamily="18" charset="0"/>
        </a:defRPr>
      </a:lvl3pPr>
      <a:lvl4pPr algn="ctr" eaLnBrk="1" fontAlgn="base" hangingPunct="1" rtl="0">
        <a:spcBef>
          <a:spcPct val="0"/>
        </a:spcBef>
        <a:spcAft>
          <a:spcPct val="0"/>
        </a:spcAft>
        <a:defRPr sz="4400">
          <a:solidFill>
            <a:schemeClr val="tx2"/>
          </a:solidFill>
          <a:latin typeface="Times New Roman" pitchFamily="18" charset="0"/>
        </a:defRPr>
      </a:lvl4pPr>
      <a:lvl5pPr algn="ctr" eaLnBrk="1" fontAlgn="base" hangingPunct="1" rtl="0">
        <a:spcBef>
          <a:spcPct val="0"/>
        </a:spcBef>
        <a:spcAft>
          <a:spcPct val="0"/>
        </a:spcAft>
        <a:defRPr sz="4400">
          <a:solidFill>
            <a:schemeClr val="tx2"/>
          </a:solidFill>
          <a:latin typeface="Times New Roman" pitchFamily="18" charset="0"/>
        </a:defRPr>
      </a:lvl5pPr>
      <a:lvl6pPr algn="ctr" eaLnBrk="1" fontAlgn="base" hangingPunct="1" marL="457200" rtl="0">
        <a:spcBef>
          <a:spcPct val="0"/>
        </a:spcBef>
        <a:spcAft>
          <a:spcPct val="0"/>
        </a:spcAft>
        <a:defRPr sz="4400">
          <a:solidFill>
            <a:schemeClr val="tx2"/>
          </a:solidFill>
          <a:latin typeface="Times New Roman" pitchFamily="18" charset="0"/>
        </a:defRPr>
      </a:lvl6pPr>
      <a:lvl7pPr algn="ctr" eaLnBrk="1" fontAlgn="base" hangingPunct="1" marL="914400" rtl="0">
        <a:spcBef>
          <a:spcPct val="0"/>
        </a:spcBef>
        <a:spcAft>
          <a:spcPct val="0"/>
        </a:spcAft>
        <a:defRPr sz="4400">
          <a:solidFill>
            <a:schemeClr val="tx2"/>
          </a:solidFill>
          <a:latin typeface="Times New Roman" pitchFamily="18" charset="0"/>
        </a:defRPr>
      </a:lvl7pPr>
      <a:lvl8pPr algn="ctr" eaLnBrk="1" fontAlgn="base" hangingPunct="1" marL="1371600" rtl="0">
        <a:spcBef>
          <a:spcPct val="0"/>
        </a:spcBef>
        <a:spcAft>
          <a:spcPct val="0"/>
        </a:spcAft>
        <a:defRPr sz="4400">
          <a:solidFill>
            <a:schemeClr val="tx2"/>
          </a:solidFill>
          <a:latin typeface="Times New Roman" pitchFamily="18" charset="0"/>
        </a:defRPr>
      </a:lvl8pPr>
      <a:lvl9pPr algn="ctr" eaLnBrk="1" fontAlgn="base" hangingPunct="1" marL="1828800" rtl="0">
        <a:spcBef>
          <a:spcPct val="0"/>
        </a:spcBef>
        <a:spcAft>
          <a:spcPct val="0"/>
        </a:spcAft>
        <a:defRPr sz="4400">
          <a:solidFill>
            <a:schemeClr val="tx2"/>
          </a:solidFill>
          <a:latin typeface="Times New Roman" pitchFamily="18" charset="0"/>
        </a:defRPr>
      </a:lvl9pPr>
    </p:titleStyle>
    <p:bodyStyle>
      <a:lvl1pPr algn="l" eaLnBrk="1" fontAlgn="base" hangingPunct="1" indent="-342900" marL="342900" rtl="0">
        <a:spcBef>
          <a:spcPct val="20000"/>
        </a:spcBef>
        <a:spcAft>
          <a:spcPct val="0"/>
        </a:spcAft>
        <a:buClr>
          <a:schemeClr val="tx2"/>
        </a:buClr>
        <a:buFont typeface="Wingdings" pitchFamily="2" charset="2"/>
        <a:buChar char="w"/>
        <a:defRPr sz="3200">
          <a:solidFill>
            <a:schemeClr val="tx1"/>
          </a:solidFill>
          <a:latin typeface="+mn-lt"/>
          <a:ea typeface="+mn-ea"/>
          <a:cs typeface="+mn-cs"/>
        </a:defRPr>
      </a:lvl1pPr>
      <a:lvl2pPr algn="l" eaLnBrk="1" fontAlgn="base" hangingPunct="1" indent="-285750" marL="742950" rtl="0">
        <a:spcBef>
          <a:spcPct val="20000"/>
        </a:spcBef>
        <a:spcAft>
          <a:spcPct val="0"/>
        </a:spcAft>
        <a:buSzPct val="95000"/>
        <a:buChar char="–"/>
        <a:defRPr sz="2800">
          <a:solidFill>
            <a:schemeClr val="tx1"/>
          </a:solidFill>
          <a:latin typeface="+mn-lt"/>
        </a:defRPr>
      </a:lvl2pPr>
      <a:lvl3pPr algn="l" eaLnBrk="1" fontAlgn="base" hangingPunct="1" indent="-228600" marL="1143000" rtl="0">
        <a:spcBef>
          <a:spcPct val="20000"/>
        </a:spcBef>
        <a:spcAft>
          <a:spcPct val="0"/>
        </a:spcAft>
        <a:buChar char="•"/>
        <a:defRPr sz="2400">
          <a:solidFill>
            <a:schemeClr val="tx1"/>
          </a:solidFill>
          <a:latin typeface="+mn-lt"/>
        </a:defRPr>
      </a:lvl3pPr>
      <a:lvl4pPr algn="l" eaLnBrk="1" fontAlgn="base" hangingPunct="1" indent="-228600" marL="1600200" rtl="0">
        <a:spcBef>
          <a:spcPct val="20000"/>
        </a:spcBef>
        <a:spcAft>
          <a:spcPct val="0"/>
        </a:spcAft>
        <a:buChar char="–"/>
        <a:defRPr sz="2000">
          <a:solidFill>
            <a:schemeClr val="tx1"/>
          </a:solidFill>
          <a:latin typeface="+mn-lt"/>
        </a:defRPr>
      </a:lvl4pPr>
      <a:lvl5pPr algn="l" eaLnBrk="1" fontAlgn="base" hangingPunct="1" indent="-228600" marL="2057400" rtl="0">
        <a:spcBef>
          <a:spcPct val="20000"/>
        </a:spcBef>
        <a:spcAft>
          <a:spcPct val="0"/>
        </a:spcAft>
        <a:buChar char="•"/>
        <a:defRPr sz="2000">
          <a:solidFill>
            <a:schemeClr val="tx1"/>
          </a:solidFill>
          <a:latin typeface="+mn-lt"/>
        </a:defRPr>
      </a:lvl5pPr>
      <a:lvl6pPr algn="l" eaLnBrk="1" fontAlgn="base" hangingPunct="1" indent="-228600" marL="2514600" rtl="0">
        <a:spcBef>
          <a:spcPct val="20000"/>
        </a:spcBef>
        <a:spcAft>
          <a:spcPct val="0"/>
        </a:spcAft>
        <a:buChar char="•"/>
        <a:defRPr sz="2000">
          <a:solidFill>
            <a:schemeClr val="tx1"/>
          </a:solidFill>
          <a:latin typeface="+mn-lt"/>
        </a:defRPr>
      </a:lvl6pPr>
      <a:lvl7pPr algn="l" eaLnBrk="1" fontAlgn="base" hangingPunct="1" indent="-228600" marL="2971800" rtl="0">
        <a:spcBef>
          <a:spcPct val="20000"/>
        </a:spcBef>
        <a:spcAft>
          <a:spcPct val="0"/>
        </a:spcAft>
        <a:buChar char="•"/>
        <a:defRPr sz="2000">
          <a:solidFill>
            <a:schemeClr val="tx1"/>
          </a:solidFill>
          <a:latin typeface="+mn-lt"/>
        </a:defRPr>
      </a:lvl7pPr>
      <a:lvl8pPr algn="l" eaLnBrk="1" fontAlgn="base" hangingPunct="1" indent="-228600" marL="3429000" rtl="0">
        <a:spcBef>
          <a:spcPct val="20000"/>
        </a:spcBef>
        <a:spcAft>
          <a:spcPct val="0"/>
        </a:spcAft>
        <a:buChar char="•"/>
        <a:defRPr sz="2000">
          <a:solidFill>
            <a:schemeClr val="tx1"/>
          </a:solidFill>
          <a:latin typeface="+mn-lt"/>
        </a:defRPr>
      </a:lvl8pPr>
      <a:lvl9pPr algn="l" eaLnBrk="1" fontAlgn="base" hangingPunct="1" indent="-228600" marL="3886200" rtl="0">
        <a:spcBef>
          <a:spcPct val="20000"/>
        </a:spcBef>
        <a:spcAft>
          <a:spcPct val="0"/>
        </a:spcAft>
        <a:buChar char="•"/>
        <a:defRPr sz="2000">
          <a:solidFill>
            <a:schemeClr val="tx1"/>
          </a:solidFill>
          <a:latin typeface="+mn-lt"/>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hyperlink" Target="http://en.wikipedia.org/wiki/Denial" TargetMode="External"/><Relationship Id="rId2" Type="http://schemas.openxmlformats.org/officeDocument/2006/relationships/hyperlink" Target="http://en.wikipedia.org/wiki/Anger" TargetMode="External"/><Relationship Id="rId3"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hyperlink" Target="http://en.wikipedia.org/wiki/Bargaining" TargetMode="External"/><Relationship Id="rId2" Type="http://schemas.openxmlformats.org/officeDocument/2006/relationships/hyperlink" Target="http://en.wikipedia.org/wiki/Depression_(mood)" TargetMode="External"/><Relationship Id="rId3"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hyperlink" Target="http://en.wikipedia.org/wiki/Acceptance" TargetMode="External"/><Relationship Id="rId2"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hyperlink" Target="http://en.wikipedia.org/wiki/File:Habibaadansalat.jpg" TargetMode="External"/><Relationship Id="rId2" Type="http://schemas.openxmlformats.org/officeDocument/2006/relationships/image" Target="../media/image4.jpeg"/><Relationship Id="rId3"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hyperlink" Target="http://en.wikipedia.org/wiki/File:Sabaa_Nissan_Militiaman.jpg" TargetMode="External"/><Relationship Id="rId2" Type="http://schemas.openxmlformats.org/officeDocument/2006/relationships/image" Target="../media/image3.jpeg"/><Relationship Id="rId3"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3"/>
          <p:cNvSpPr>
            <a:spLocks noGrp="1"/>
          </p:cNvSpPr>
          <p:nvPr>
            <p:ph type="ctrTitle" sz="quarter"/>
          </p:nvPr>
        </p:nvSpPr>
        <p:spPr>
          <a:xfrm>
            <a:off x="3124200" y="0"/>
            <a:ext cx="6019800" cy="3200399"/>
          </a:xfrm>
        </p:spPr>
        <p:style>
          <a:lnRef idx="0">
            <a:schemeClr val="accent1"/>
          </a:lnRef>
          <a:fillRef idx="3">
            <a:schemeClr val="accent1"/>
          </a:fillRef>
          <a:effectRef idx="3">
            <a:schemeClr val="accent1"/>
          </a:effectRef>
          <a:fontRef idx="minor">
            <a:schemeClr val="lt1"/>
          </a:fontRef>
        </p:style>
        <p:txBody>
          <a:bodyPr>
            <a:normAutofit/>
          </a:bodyPr>
          <a:p>
            <a:r>
              <a:rPr b="1" dirty="0" sz="7200" lang="en-US" smtClean="0">
                <a:solidFill>
                  <a:schemeClr val="tx2">
                    <a:lumMod val="60000"/>
                    <a:lumOff val="40000"/>
                  </a:schemeClr>
                </a:solidFill>
              </a:rPr>
              <a:t>GERIATRIC NURSING</a:t>
            </a:r>
            <a:endParaRPr b="1" dirty="0" sz="7200" lang="en-US">
              <a:solidFill>
                <a:schemeClr val="tx2">
                  <a:lumMod val="60000"/>
                  <a:lumOff val="40000"/>
                </a:schemeClr>
              </a:solidFill>
            </a:endParaRPr>
          </a:p>
        </p:txBody>
      </p:sp>
      <p:sp>
        <p:nvSpPr>
          <p:cNvPr id="1048587" name="Subtitle 4"/>
          <p:cNvSpPr>
            <a:spLocks noGrp="1"/>
          </p:cNvSpPr>
          <p:nvPr>
            <p:ph type="subTitle" sz="quarter" idx="1"/>
          </p:nvPr>
        </p:nvSpPr>
        <p:spPr>
          <a:xfrm>
            <a:off x="4343400" y="5562600"/>
            <a:ext cx="4419600" cy="1066800"/>
          </a:xfrm>
        </p:spPr>
        <p:style>
          <a:lnRef idx="0">
            <a:schemeClr val="accent6"/>
          </a:lnRef>
          <a:fillRef idx="3">
            <a:schemeClr val="accent6"/>
          </a:fillRef>
          <a:effectRef idx="3">
            <a:schemeClr val="accent6"/>
          </a:effectRef>
          <a:fontRef idx="minor">
            <a:schemeClr val="lt1"/>
          </a:fontRef>
        </p:style>
        <p:txBody>
          <a:bodyPr>
            <a:normAutofit fontScale="77083" lnSpcReduction="20000"/>
          </a:bodyPr>
          <a:p>
            <a:r>
              <a:rPr dirty="0" sz="4800" lang="en-US" smtClean="0">
                <a:solidFill>
                  <a:schemeClr val="tx2">
                    <a:lumMod val="60000"/>
                    <a:lumOff val="40000"/>
                  </a:schemeClr>
                </a:solidFill>
              </a:rPr>
              <a:t>BY </a:t>
            </a:r>
          </a:p>
          <a:p>
            <a:r>
              <a:rPr dirty="0" sz="4800" lang="en-US" smtClean="0">
                <a:solidFill>
                  <a:schemeClr val="tx2">
                    <a:lumMod val="60000"/>
                    <a:lumOff val="40000"/>
                  </a:schemeClr>
                </a:solidFill>
              </a:rPr>
              <a:t>Ms. Kairu </a:t>
            </a:r>
            <a:endParaRPr dirty="0" sz="4800" lang="en-US">
              <a:solidFill>
                <a:schemeClr val="tx2">
                  <a:lumMod val="60000"/>
                  <a:lumOff val="40000"/>
                </a:schemeClr>
              </a:solidFill>
            </a:endParaRPr>
          </a:p>
        </p:txBody>
      </p:sp>
      <p:sp>
        <p:nvSpPr>
          <p:cNvPr id="1048588" name="Slide Number Placeholder 5"/>
          <p:cNvSpPr>
            <a:spLocks noGrp="1"/>
          </p:cNvSpPr>
          <p:nvPr>
            <p:ph type="sldNum" sz="quarter" idx="12"/>
          </p:nvPr>
        </p:nvSpPr>
        <p:spPr/>
        <p:txBody>
          <a:bodyPr/>
          <a:p>
            <a:fld id="{4398566B-0D00-4087-9124-BE3A6B87F876}" type="slidenum">
              <a:rPr lang="en-US" smtClean="0"/>
              <a:t>1</a:t>
            </a:fld>
            <a:endParaRPr dirty="0" lang="en-US"/>
          </a:p>
        </p:txBody>
      </p:sp>
    </p:spTree>
  </p:cSld>
  <p:clrMapOvr>
    <a:masterClrMapping/>
  </p:clrMapOvr>
  <p:transition>
    <p:wipe dir="r"/>
  </p:transition>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71" name=""/>
        <p:cNvGrpSpPr/>
        <p:nvPr/>
      </p:nvGrpSpPr>
      <p:grpSpPr>
        <a:xfrm>
          <a:off x="0" y="0"/>
          <a:ext cx="0" cy="0"/>
          <a:chOff x="0" y="0"/>
          <a:chExt cx="0" cy="0"/>
        </a:xfrm>
      </p:grpSpPr>
      <p:sp>
        <p:nvSpPr>
          <p:cNvPr id="1048621" name="Content Placeholder 2"/>
          <p:cNvSpPr>
            <a:spLocks noGrp="1"/>
          </p:cNvSpPr>
          <p:nvPr>
            <p:ph idx="1"/>
          </p:nvPr>
        </p:nvSpPr>
        <p:spPr>
          <a:xfrm>
            <a:off x="0" y="0"/>
            <a:ext cx="9144000" cy="6858000"/>
          </a:xfrm>
        </p:spPr>
        <p:txBody>
          <a:bodyPr>
            <a:normAutofit lnSpcReduction="10000"/>
          </a:bodyPr>
          <a:p>
            <a:pPr>
              <a:buNone/>
            </a:pPr>
            <a:r>
              <a:rPr b="1" dirty="0" lang="en-US" smtClean="0"/>
              <a:t>f) Free radical theory by Harman 1956</a:t>
            </a:r>
            <a:r>
              <a:rPr dirty="0" lang="en-US" smtClean="0"/>
              <a:t>: protective mechanisms to  free radicals decline with age. Due to force on poly-unsaturated fats in the cell, unstable free radicals are released and peri-oxidised resulting in destruction of cell structures. Vitamins E, C and serotonin (anti-oxidants) inhibit the production of free radicals and thus delay aging. With age when the free radical molecules attack other cells they damage the cell membranes leading to aging due to accumulated cell damage. Eventually this leads to organ failure or</a:t>
            </a:r>
          </a:p>
          <a:p>
            <a:r>
              <a:rPr b="1" dirty="0" lang="en-US" smtClean="0"/>
              <a:t>Free radical theory</a:t>
            </a:r>
            <a:r>
              <a:rPr dirty="0" lang="en-US" smtClean="0"/>
              <a:t>: it proposes that aging is caused by increased levels of highly unstable molecules called free radicals. </a:t>
            </a:r>
            <a:endParaRPr dirty="0" lang="en-US"/>
          </a:p>
        </p:txBody>
      </p:sp>
      <p:sp>
        <p:nvSpPr>
          <p:cNvPr id="1048622" name="Slide Number Placeholder 3"/>
          <p:cNvSpPr>
            <a:spLocks noGrp="1"/>
          </p:cNvSpPr>
          <p:nvPr>
            <p:ph type="sldNum" sz="quarter" idx="12"/>
          </p:nvPr>
        </p:nvSpPr>
        <p:spPr/>
        <p:txBody>
          <a:bodyPr/>
          <a:p>
            <a:fld id="{4398566B-0D00-4087-9124-BE3A6B87F876}" type="slidenum">
              <a:rPr lang="en-US" smtClean="0"/>
              <a:t>10</a:t>
            </a:fld>
            <a:endParaRPr dirty="0" lang="en-US"/>
          </a:p>
        </p:txBody>
      </p:sp>
    </p:spTree>
  </p:cSld>
  <p:clrMapOvr>
    <a:masterClrMapping/>
  </p:clrMapOvr>
  <p:transition spd="med"/>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262" name=""/>
        <p:cNvGrpSpPr/>
        <p:nvPr/>
      </p:nvGrpSpPr>
      <p:grpSpPr>
        <a:xfrm>
          <a:off x="0" y="0"/>
          <a:ext cx="0" cy="0"/>
          <a:chOff x="0" y="0"/>
          <a:chExt cx="0" cy="0"/>
        </a:xfrm>
      </p:grpSpPr>
      <p:sp>
        <p:nvSpPr>
          <p:cNvPr id="1048842" name="Content Placeholder 2"/>
          <p:cNvSpPr>
            <a:spLocks noGrp="1"/>
          </p:cNvSpPr>
          <p:nvPr>
            <p:ph idx="1"/>
          </p:nvPr>
        </p:nvSpPr>
        <p:spPr>
          <a:xfrm>
            <a:off x="0" y="304800"/>
            <a:ext cx="9144000" cy="6553200"/>
          </a:xfrm>
        </p:spPr>
        <p:txBody>
          <a:bodyPr>
            <a:normAutofit lnSpcReduction="10000"/>
          </a:bodyPr>
          <a:p>
            <a:r>
              <a:rPr b="1" dirty="0" lang="en-US" smtClean="0"/>
              <a:t>Types of abused elderly</a:t>
            </a:r>
          </a:p>
          <a:p>
            <a:pPr lvl="1"/>
            <a:r>
              <a:rPr dirty="0" lang="en-US" smtClean="0"/>
              <a:t>Women of advanced age; with few social contacts and with at least one physical or mental impairment that limit their activities of daily living.</a:t>
            </a:r>
          </a:p>
          <a:p>
            <a:pPr lvl="1"/>
            <a:r>
              <a:rPr dirty="0" lang="en-US" smtClean="0"/>
              <a:t>The person lives alone or with the abuse</a:t>
            </a:r>
          </a:p>
          <a:p>
            <a:pPr lvl="1"/>
            <a:r>
              <a:rPr dirty="0" lang="en-US" smtClean="0"/>
              <a:t>The person depends on the abuser for care.</a:t>
            </a:r>
          </a:p>
          <a:p>
            <a:r>
              <a:rPr b="1" dirty="0" lang="en-US" smtClean="0"/>
              <a:t>Characteristics of elder abusers</a:t>
            </a:r>
          </a:p>
          <a:p>
            <a:pPr lvl="1"/>
            <a:r>
              <a:rPr dirty="0" lang="en-US" smtClean="0"/>
              <a:t>Those with financial difficulties</a:t>
            </a:r>
          </a:p>
          <a:p>
            <a:pPr lvl="1"/>
            <a:r>
              <a:rPr dirty="0" lang="en-US" smtClean="0"/>
              <a:t>Those with history of violence</a:t>
            </a:r>
          </a:p>
          <a:p>
            <a:pPr lvl="1"/>
            <a:r>
              <a:rPr dirty="0" lang="en-US" smtClean="0"/>
              <a:t>Those sharing a household.</a:t>
            </a:r>
          </a:p>
          <a:p>
            <a:pPr lvl="1"/>
            <a:r>
              <a:rPr dirty="0" lang="en-US" smtClean="0"/>
              <a:t>Those with intra-family conflicts</a:t>
            </a:r>
          </a:p>
          <a:p>
            <a:r>
              <a:rPr dirty="0" lang="en-US" smtClean="0"/>
              <a:t>Contributing factors: cultural norms e.g. ageism, sexism, stereotyping, people with disabilities.</a:t>
            </a:r>
            <a:endParaRPr dirty="0" lang="en-US"/>
          </a:p>
        </p:txBody>
      </p:sp>
      <p:sp>
        <p:nvSpPr>
          <p:cNvPr id="1048843" name="Slide Number Placeholder 3"/>
          <p:cNvSpPr>
            <a:spLocks noGrp="1"/>
          </p:cNvSpPr>
          <p:nvPr>
            <p:ph type="sldNum" sz="quarter" idx="12"/>
          </p:nvPr>
        </p:nvSpPr>
        <p:spPr/>
        <p:txBody>
          <a:bodyPr/>
          <a:p>
            <a:fld id="{4398566B-0D00-4087-9124-BE3A6B87F876}" type="slidenum">
              <a:rPr lang="en-US" smtClean="0"/>
              <a:t>100</a:t>
            </a:fld>
            <a:endParaRPr dirty="0" lang="en-US"/>
          </a:p>
        </p:txBody>
      </p:sp>
    </p:spTree>
  </p:cSld>
  <p:clrMapOvr>
    <a:masterClrMapping/>
  </p:clrMapOvr>
  <p:transition spd="med"/>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263" name=""/>
        <p:cNvGrpSpPr/>
        <p:nvPr/>
      </p:nvGrpSpPr>
      <p:grpSpPr>
        <a:xfrm>
          <a:off x="0" y="0"/>
          <a:ext cx="0" cy="0"/>
          <a:chOff x="0" y="0"/>
          <a:chExt cx="0" cy="0"/>
        </a:xfrm>
      </p:grpSpPr>
      <p:sp>
        <p:nvSpPr>
          <p:cNvPr id="1048844" name="Title 1"/>
          <p:cNvSpPr>
            <a:spLocks noGrp="1"/>
          </p:cNvSpPr>
          <p:nvPr>
            <p:ph type="title"/>
          </p:nvPr>
        </p:nvSpPr>
        <p:spPr>
          <a:xfrm>
            <a:off x="0" y="0"/>
            <a:ext cx="9144000" cy="838200"/>
          </a:xfrm>
        </p:spPr>
        <p:style>
          <a:lnRef idx="0">
            <a:schemeClr val="accent2"/>
          </a:lnRef>
          <a:fillRef idx="3">
            <a:schemeClr val="accent2"/>
          </a:fillRef>
          <a:effectRef idx="3">
            <a:schemeClr val="accent2"/>
          </a:effectRef>
          <a:fontRef idx="minor">
            <a:schemeClr val="lt1"/>
          </a:fontRef>
        </p:style>
        <p:txBody>
          <a:bodyPr/>
          <a:p>
            <a:r>
              <a:rPr b="1" dirty="0" lang="en-US" u="sng" smtClean="0">
                <a:effectLst>
                  <a:outerShdw algn="tl" blurRad="38100" dir="2700000" dist="38100">
                    <a:srgbClr val="000000">
                      <a:alpha val="43137"/>
                    </a:srgbClr>
                  </a:outerShdw>
                </a:effectLst>
              </a:rPr>
              <a:t>Victims of abuse</a:t>
            </a:r>
            <a:endParaRPr b="1" dirty="0" lang="en-US" u="sng">
              <a:effectLst>
                <a:outerShdw algn="tl" blurRad="38100" dir="2700000" dist="38100">
                  <a:srgbClr val="000000">
                    <a:alpha val="43137"/>
                  </a:srgbClr>
                </a:outerShdw>
              </a:effectLst>
            </a:endParaRPr>
          </a:p>
        </p:txBody>
      </p:sp>
      <p:sp>
        <p:nvSpPr>
          <p:cNvPr id="1048845" name="Content Placeholder 2"/>
          <p:cNvSpPr>
            <a:spLocks noGrp="1"/>
          </p:cNvSpPr>
          <p:nvPr>
            <p:ph idx="1"/>
          </p:nvPr>
        </p:nvSpPr>
        <p:spPr>
          <a:xfrm>
            <a:off x="0" y="838200"/>
            <a:ext cx="9144000" cy="6019800"/>
          </a:xfrm>
        </p:spPr>
        <p:txBody>
          <a:bodyPr>
            <a:normAutofit fontScale="85000" lnSpcReduction="20000"/>
          </a:bodyPr>
          <a:p>
            <a:r>
              <a:rPr dirty="0" lang="en-US" smtClean="0"/>
              <a:t>Victims of physical abuse—those who are young and married.</a:t>
            </a:r>
          </a:p>
          <a:p>
            <a:r>
              <a:rPr dirty="0" lang="en-US" smtClean="0"/>
              <a:t>Victims of neglect are older and single.</a:t>
            </a:r>
          </a:p>
          <a:p>
            <a:r>
              <a:rPr dirty="0" lang="en-US" smtClean="0"/>
              <a:t>Victims of self neglect; male, older living alone and are isolated from family, have dementia, are mentally ill, have substance abuse</a:t>
            </a:r>
          </a:p>
          <a:p>
            <a:pPr>
              <a:buNone/>
            </a:pPr>
            <a:r>
              <a:rPr b="1" dirty="0" lang="en-US" u="sng" smtClean="0"/>
              <a:t>Causes of elder abuse</a:t>
            </a:r>
          </a:p>
          <a:p>
            <a:pPr>
              <a:buFont typeface="Wingdings" pitchFamily="2" charset="2"/>
              <a:buChar char="ü"/>
            </a:pPr>
            <a:r>
              <a:rPr dirty="0" lang="en-US" smtClean="0"/>
              <a:t>Ageism</a:t>
            </a:r>
          </a:p>
          <a:p>
            <a:pPr>
              <a:buFont typeface="Wingdings" pitchFamily="2" charset="2"/>
              <a:buChar char="ü"/>
            </a:pPr>
            <a:r>
              <a:rPr dirty="0" lang="en-US" smtClean="0"/>
              <a:t>Retaliation</a:t>
            </a:r>
          </a:p>
          <a:p>
            <a:pPr>
              <a:buFont typeface="Wingdings" pitchFamily="2" charset="2"/>
              <a:buChar char="ü"/>
            </a:pPr>
            <a:r>
              <a:rPr dirty="0" lang="en-US" smtClean="0"/>
              <a:t>Caregivers stress</a:t>
            </a:r>
          </a:p>
          <a:p>
            <a:pPr>
              <a:buFont typeface="Wingdings" pitchFamily="2" charset="2"/>
              <a:buChar char="ü"/>
            </a:pPr>
            <a:r>
              <a:rPr dirty="0" lang="en-US" smtClean="0"/>
              <a:t>Caregivers unemployment</a:t>
            </a:r>
          </a:p>
          <a:p>
            <a:pPr>
              <a:buFont typeface="Wingdings" pitchFamily="2" charset="2"/>
              <a:buChar char="ü"/>
            </a:pPr>
            <a:r>
              <a:rPr dirty="0" lang="en-US" smtClean="0"/>
              <a:t>Environmental conditions</a:t>
            </a:r>
          </a:p>
          <a:p>
            <a:pPr>
              <a:buFont typeface="Wingdings" pitchFamily="2" charset="2"/>
              <a:buChar char="ü"/>
            </a:pPr>
            <a:r>
              <a:rPr dirty="0" lang="en-US" smtClean="0"/>
              <a:t>Increased life expectancy</a:t>
            </a:r>
          </a:p>
          <a:p>
            <a:pPr>
              <a:buFont typeface="Wingdings" pitchFamily="2" charset="2"/>
              <a:buChar char="ü"/>
            </a:pPr>
            <a:r>
              <a:rPr dirty="0" lang="en-US" smtClean="0"/>
              <a:t>Resentment of dependency</a:t>
            </a:r>
          </a:p>
          <a:p>
            <a:pPr>
              <a:buFont typeface="Wingdings" pitchFamily="2" charset="2"/>
              <a:buChar char="ü"/>
            </a:pPr>
            <a:r>
              <a:rPr dirty="0" lang="en-US" smtClean="0"/>
              <a:t>Lack of community resources</a:t>
            </a:r>
          </a:p>
          <a:p>
            <a:endParaRPr dirty="0" lang="en-US"/>
          </a:p>
        </p:txBody>
      </p:sp>
      <p:sp>
        <p:nvSpPr>
          <p:cNvPr id="1048846" name="Slide Number Placeholder 3"/>
          <p:cNvSpPr>
            <a:spLocks noGrp="1"/>
          </p:cNvSpPr>
          <p:nvPr>
            <p:ph type="sldNum" sz="quarter" idx="12"/>
          </p:nvPr>
        </p:nvSpPr>
        <p:spPr/>
        <p:txBody>
          <a:bodyPr/>
          <a:p>
            <a:fld id="{4398566B-0D00-4087-9124-BE3A6B87F876}" type="slidenum">
              <a:rPr lang="en-US" smtClean="0"/>
              <a:t>101</a:t>
            </a:fld>
            <a:endParaRPr dirty="0" lang="en-US"/>
          </a:p>
        </p:txBody>
      </p:sp>
    </p:spTree>
  </p:cSld>
  <p:clrMapOvr>
    <a:masterClrMapping/>
  </p:clrMapOvr>
  <p:transition spd="med"/>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264" name=""/>
        <p:cNvGrpSpPr/>
        <p:nvPr/>
      </p:nvGrpSpPr>
      <p:grpSpPr>
        <a:xfrm>
          <a:off x="0" y="0"/>
          <a:ext cx="0" cy="0"/>
          <a:chOff x="0" y="0"/>
          <a:chExt cx="0" cy="0"/>
        </a:xfrm>
      </p:grpSpPr>
      <p:sp>
        <p:nvSpPr>
          <p:cNvPr id="1048847" name="Content Placeholder 2"/>
          <p:cNvSpPr>
            <a:spLocks noGrp="1"/>
          </p:cNvSpPr>
          <p:nvPr>
            <p:ph idx="1"/>
          </p:nvPr>
        </p:nvSpPr>
        <p:spPr>
          <a:xfrm>
            <a:off x="0" y="304800"/>
            <a:ext cx="9144000" cy="6553200"/>
          </a:xfrm>
        </p:spPr>
        <p:txBody>
          <a:bodyPr>
            <a:normAutofit fontScale="85000" lnSpcReduction="20000"/>
          </a:bodyPr>
          <a:p>
            <a:pPr>
              <a:buFont typeface="Wingdings" pitchFamily="2" charset="2"/>
              <a:buChar char="ü"/>
            </a:pPr>
            <a:r>
              <a:rPr dirty="0" lang="en-US" smtClean="0"/>
              <a:t>Lack of close  family ties</a:t>
            </a:r>
          </a:p>
          <a:p>
            <a:pPr>
              <a:buFont typeface="Wingdings" pitchFamily="2" charset="2"/>
              <a:buChar char="ü"/>
            </a:pPr>
            <a:r>
              <a:rPr dirty="0" lang="en-US" smtClean="0"/>
              <a:t>Violence as a way of life</a:t>
            </a:r>
          </a:p>
          <a:p>
            <a:pPr>
              <a:buFont typeface="Wingdings" pitchFamily="2" charset="2"/>
              <a:buChar char="ü"/>
            </a:pPr>
            <a:r>
              <a:rPr dirty="0" lang="en-US" smtClean="0"/>
              <a:t>A history of personal and mental problems</a:t>
            </a:r>
          </a:p>
          <a:p>
            <a:pPr>
              <a:buFont typeface="Wingdings" pitchFamily="2" charset="2"/>
              <a:buChar char="ü"/>
            </a:pPr>
            <a:r>
              <a:rPr dirty="0" lang="en-US" smtClean="0"/>
              <a:t>A history of alcohol and drug abuse</a:t>
            </a:r>
          </a:p>
          <a:p>
            <a:pPr>
              <a:buNone/>
            </a:pPr>
            <a:r>
              <a:rPr b="1" dirty="0" lang="en-US" u="sng" smtClean="0"/>
              <a:t>Risk factors</a:t>
            </a:r>
          </a:p>
          <a:p>
            <a:pPr>
              <a:buNone/>
            </a:pPr>
            <a:r>
              <a:rPr dirty="0" lang="en-US" smtClean="0"/>
              <a:t>1. Invisibility: lack of contact of older people with communication. Unwillingness of older people to admit that they are being neglected/abused  due to desire to protect the abuser or fear of reprisal or negative feelings about aging. </a:t>
            </a:r>
          </a:p>
          <a:p>
            <a:pPr>
              <a:buNone/>
            </a:pPr>
            <a:r>
              <a:rPr dirty="0" lang="en-US" smtClean="0"/>
              <a:t>2. Vulnerability: due to:</a:t>
            </a:r>
          </a:p>
          <a:p>
            <a:pPr lvl="1"/>
            <a:r>
              <a:rPr dirty="0" lang="en-US" smtClean="0"/>
              <a:t>Inability to meet their own physiological needs</a:t>
            </a:r>
          </a:p>
          <a:p>
            <a:pPr lvl="1"/>
            <a:r>
              <a:rPr dirty="0" lang="en-US" smtClean="0"/>
              <a:t>Inability to manage their finances</a:t>
            </a:r>
          </a:p>
          <a:p>
            <a:pPr lvl="1"/>
            <a:r>
              <a:rPr dirty="0" lang="en-US" smtClean="0"/>
              <a:t>Danger to self and others due to mental impairment</a:t>
            </a:r>
          </a:p>
          <a:p>
            <a:pPr lvl="1"/>
            <a:r>
              <a:rPr dirty="0" lang="en-US" smtClean="0"/>
              <a:t>Lack of close relatives or other willing to provide adequate and appropriate assistance. </a:t>
            </a:r>
          </a:p>
          <a:p>
            <a:pPr lvl="1"/>
            <a:r>
              <a:rPr dirty="0" lang="en-US" smtClean="0"/>
              <a:t>need for protective services</a:t>
            </a:r>
            <a:endParaRPr dirty="0" lang="en-US"/>
          </a:p>
        </p:txBody>
      </p:sp>
      <p:sp>
        <p:nvSpPr>
          <p:cNvPr id="1048848" name="Slide Number Placeholder 3"/>
          <p:cNvSpPr>
            <a:spLocks noGrp="1"/>
          </p:cNvSpPr>
          <p:nvPr>
            <p:ph type="sldNum" sz="quarter" idx="12"/>
          </p:nvPr>
        </p:nvSpPr>
        <p:spPr/>
        <p:txBody>
          <a:bodyPr/>
          <a:p>
            <a:fld id="{4398566B-0D00-4087-9124-BE3A6B87F876}" type="slidenum">
              <a:rPr lang="en-US" smtClean="0"/>
              <a:t>102</a:t>
            </a:fld>
            <a:endParaRPr dirty="0" lang="en-US"/>
          </a:p>
        </p:txBody>
      </p:sp>
    </p:spTree>
  </p:cSld>
  <p:clrMapOvr>
    <a:masterClrMapping/>
  </p:clrMapOvr>
  <p:transition spd="med"/>
  <p:timing/>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265" name=""/>
        <p:cNvGrpSpPr/>
        <p:nvPr/>
      </p:nvGrpSpPr>
      <p:grpSpPr>
        <a:xfrm>
          <a:off x="0" y="0"/>
          <a:ext cx="0" cy="0"/>
          <a:chOff x="0" y="0"/>
          <a:chExt cx="0" cy="0"/>
        </a:xfrm>
      </p:grpSpPr>
      <p:sp>
        <p:nvSpPr>
          <p:cNvPr id="1048849" name="Content Placeholder 2"/>
          <p:cNvSpPr>
            <a:spLocks noGrp="1"/>
          </p:cNvSpPr>
          <p:nvPr>
            <p:ph idx="1"/>
          </p:nvPr>
        </p:nvSpPr>
        <p:spPr>
          <a:xfrm>
            <a:off x="228600" y="228600"/>
            <a:ext cx="8686800" cy="6629400"/>
          </a:xfrm>
        </p:spPr>
        <p:txBody>
          <a:bodyPr>
            <a:normAutofit/>
          </a:bodyPr>
          <a:p>
            <a:pPr>
              <a:buNone/>
            </a:pPr>
            <a:r>
              <a:rPr dirty="0" lang="en-US" smtClean="0"/>
              <a:t>Factors that contribute to vulnerability are:</a:t>
            </a:r>
          </a:p>
          <a:p>
            <a:pPr indent="-514350" marL="514350">
              <a:buFont typeface="+mj-lt"/>
              <a:buAutoNum type="arabicPeriod"/>
            </a:pPr>
            <a:r>
              <a:rPr dirty="0" lang="en-US" smtClean="0"/>
              <a:t>Personal characteristics- isolation</a:t>
            </a:r>
          </a:p>
          <a:p>
            <a:pPr indent="-514350" marL="514350">
              <a:buFont typeface="+mj-lt"/>
              <a:buAutoNum type="arabicPeriod"/>
            </a:pPr>
            <a:r>
              <a:rPr dirty="0" lang="en-US" smtClean="0"/>
              <a:t>Situational characteristics e.g. poverty or pathological caregivers</a:t>
            </a:r>
          </a:p>
          <a:p>
            <a:pPr indent="-514350" marL="514350">
              <a:buFont typeface="+mj-lt"/>
              <a:buAutoNum type="arabicPeriod"/>
            </a:pPr>
            <a:r>
              <a:rPr dirty="0" lang="en-US" smtClean="0"/>
              <a:t>Environmental factors e.g. deteriorated housing, crime ridden neighborhood</a:t>
            </a:r>
          </a:p>
          <a:p>
            <a:pPr indent="-514350" marL="514350">
              <a:buFont typeface="+mj-lt"/>
              <a:buAutoNum type="arabicPeriod"/>
            </a:pPr>
            <a:r>
              <a:rPr dirty="0" lang="en-US" smtClean="0"/>
              <a:t>Social factors e.g. learned helplessness, giving up in violent sub-cultures.</a:t>
            </a:r>
          </a:p>
          <a:p>
            <a:pPr indent="-514350" marL="514350">
              <a:buFont typeface="+mj-lt"/>
              <a:buAutoNum type="arabicPeriod"/>
            </a:pPr>
            <a:r>
              <a:rPr dirty="0" lang="en-US" smtClean="0"/>
              <a:t>Psychosocial factors e.g. mental disability, depression, self neglect, lack of support system.</a:t>
            </a:r>
          </a:p>
          <a:p>
            <a:endParaRPr dirty="0" lang="en-US"/>
          </a:p>
        </p:txBody>
      </p:sp>
      <p:sp>
        <p:nvSpPr>
          <p:cNvPr id="1048850" name="Slide Number Placeholder 3"/>
          <p:cNvSpPr>
            <a:spLocks noGrp="1"/>
          </p:cNvSpPr>
          <p:nvPr>
            <p:ph type="sldNum" sz="quarter" idx="12"/>
          </p:nvPr>
        </p:nvSpPr>
        <p:spPr/>
        <p:txBody>
          <a:bodyPr/>
          <a:p>
            <a:fld id="{4398566B-0D00-4087-9124-BE3A6B87F876}" type="slidenum">
              <a:rPr lang="en-US" smtClean="0"/>
              <a:t>103</a:t>
            </a:fld>
            <a:endParaRPr dirty="0" lang="en-US"/>
          </a:p>
        </p:txBody>
      </p:sp>
    </p:spTree>
  </p:cSld>
  <p:clrMapOvr>
    <a:masterClrMapping/>
  </p:clrMapOvr>
  <p:transition spd="med"/>
  <p:timing/>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266" name=""/>
        <p:cNvGrpSpPr/>
        <p:nvPr/>
      </p:nvGrpSpPr>
      <p:grpSpPr>
        <a:xfrm>
          <a:off x="0" y="0"/>
          <a:ext cx="0" cy="0"/>
          <a:chOff x="0" y="0"/>
          <a:chExt cx="0" cy="0"/>
        </a:xfrm>
      </p:grpSpPr>
      <p:sp>
        <p:nvSpPr>
          <p:cNvPr id="1048851" name="Content Placeholder 2"/>
          <p:cNvSpPr>
            <a:spLocks noGrp="1"/>
          </p:cNvSpPr>
          <p:nvPr>
            <p:ph idx="1"/>
          </p:nvPr>
        </p:nvSpPr>
        <p:spPr>
          <a:xfrm>
            <a:off x="228600" y="228600"/>
            <a:ext cx="8458200" cy="6324600"/>
          </a:xfrm>
        </p:spPr>
        <p:txBody>
          <a:bodyPr>
            <a:normAutofit/>
          </a:bodyPr>
          <a:p>
            <a:r>
              <a:rPr dirty="0" lang="en-US" smtClean="0"/>
              <a:t>Care give factors that contribute to vulnerability include:</a:t>
            </a:r>
          </a:p>
          <a:p>
            <a:pPr lvl="1"/>
            <a:r>
              <a:rPr dirty="0" sz="3200" lang="en-US" smtClean="0"/>
              <a:t>Perception of social isolation</a:t>
            </a:r>
          </a:p>
          <a:p>
            <a:pPr lvl="1"/>
            <a:r>
              <a:rPr dirty="0" sz="3200" lang="en-US" smtClean="0"/>
              <a:t>Decline in health</a:t>
            </a:r>
          </a:p>
          <a:p>
            <a:pPr lvl="1"/>
            <a:r>
              <a:rPr dirty="0" sz="3200" lang="en-US" smtClean="0"/>
              <a:t>Dependence</a:t>
            </a:r>
          </a:p>
          <a:p>
            <a:pPr lvl="1"/>
            <a:r>
              <a:rPr dirty="0" sz="3200" lang="en-US" smtClean="0"/>
              <a:t>Co-residence</a:t>
            </a:r>
          </a:p>
          <a:p>
            <a:pPr lvl="1"/>
            <a:r>
              <a:rPr dirty="0" sz="3200" lang="en-US" smtClean="0"/>
              <a:t>External control</a:t>
            </a:r>
          </a:p>
          <a:p>
            <a:pPr lvl="1"/>
            <a:r>
              <a:rPr dirty="0" sz="3200" lang="en-US" smtClean="0"/>
              <a:t>Poor interpersonal relationship with dependent elder</a:t>
            </a:r>
            <a:endParaRPr dirty="0" sz="3200" lang="en-US"/>
          </a:p>
        </p:txBody>
      </p:sp>
      <p:sp>
        <p:nvSpPr>
          <p:cNvPr id="1048852" name="Slide Number Placeholder 3"/>
          <p:cNvSpPr>
            <a:spLocks noGrp="1"/>
          </p:cNvSpPr>
          <p:nvPr>
            <p:ph type="sldNum" sz="quarter" idx="12"/>
          </p:nvPr>
        </p:nvSpPr>
        <p:spPr/>
        <p:txBody>
          <a:bodyPr/>
          <a:p>
            <a:fld id="{4398566B-0D00-4087-9124-BE3A6B87F876}" type="slidenum">
              <a:rPr lang="en-US" smtClean="0"/>
              <a:t>104</a:t>
            </a:fld>
            <a:endParaRPr dirty="0" lang="en-US"/>
          </a:p>
        </p:txBody>
      </p:sp>
    </p:spTree>
  </p:cSld>
  <p:clrMapOvr>
    <a:masterClrMapping/>
  </p:clrMapOvr>
  <p:transition spd="med"/>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267" name=""/>
        <p:cNvGrpSpPr/>
        <p:nvPr/>
      </p:nvGrpSpPr>
      <p:grpSpPr>
        <a:xfrm>
          <a:off x="0" y="0"/>
          <a:ext cx="0" cy="0"/>
          <a:chOff x="0" y="0"/>
          <a:chExt cx="0" cy="0"/>
        </a:xfrm>
      </p:grpSpPr>
      <p:sp>
        <p:nvSpPr>
          <p:cNvPr id="1048853" name="Title 1"/>
          <p:cNvSpPr>
            <a:spLocks noGrp="1"/>
          </p:cNvSpPr>
          <p:nvPr>
            <p:ph type="title"/>
          </p:nvPr>
        </p:nvSpPr>
        <p:spPr>
          <a:xfrm>
            <a:off x="0" y="0"/>
            <a:ext cx="9144000" cy="1143000"/>
          </a:xfrm>
        </p:spPr>
        <p:style>
          <a:lnRef idx="1">
            <a:schemeClr val="accent3"/>
          </a:lnRef>
          <a:fillRef idx="2">
            <a:schemeClr val="accent3"/>
          </a:fillRef>
          <a:effectRef idx="1">
            <a:schemeClr val="accent3"/>
          </a:effectRef>
          <a:fontRef idx="minor">
            <a:schemeClr val="dk1"/>
          </a:fontRef>
        </p:style>
        <p:txBody>
          <a:bodyPr/>
          <a:p>
            <a:r>
              <a:rPr b="1" dirty="0" lang="en-US" u="sng" smtClean="0">
                <a:effectLst>
                  <a:outerShdw algn="tl" blurRad="38100" dir="2700000" dist="38100">
                    <a:srgbClr val="000000">
                      <a:alpha val="43137"/>
                    </a:srgbClr>
                  </a:outerShdw>
                </a:effectLst>
              </a:rPr>
              <a:t>Functional consequences</a:t>
            </a:r>
            <a:endParaRPr b="1" dirty="0" lang="en-US" u="sng">
              <a:effectLst>
                <a:outerShdw algn="tl" blurRad="38100" dir="2700000" dist="38100">
                  <a:srgbClr val="000000">
                    <a:alpha val="43137"/>
                  </a:srgbClr>
                </a:outerShdw>
              </a:effectLst>
            </a:endParaRPr>
          </a:p>
        </p:txBody>
      </p:sp>
      <p:sp>
        <p:nvSpPr>
          <p:cNvPr id="1048854" name="Content Placeholder 2"/>
          <p:cNvSpPr>
            <a:spLocks noGrp="1"/>
          </p:cNvSpPr>
          <p:nvPr>
            <p:ph idx="1"/>
          </p:nvPr>
        </p:nvSpPr>
        <p:spPr>
          <a:xfrm>
            <a:off x="0" y="1066800"/>
            <a:ext cx="9144000" cy="5791200"/>
          </a:xfrm>
        </p:spPr>
        <p:txBody>
          <a:bodyPr>
            <a:normAutofit fontScale="85000" lnSpcReduction="10000"/>
          </a:bodyPr>
          <a:p>
            <a:pPr indent="-514350" marL="514350">
              <a:buFont typeface="+mj-lt"/>
              <a:buAutoNum type="arabicPeriod"/>
            </a:pPr>
            <a:r>
              <a:rPr dirty="0" lang="en-US" smtClean="0"/>
              <a:t>Type of abuse</a:t>
            </a:r>
          </a:p>
          <a:p>
            <a:pPr indent="-514350" lvl="1" marL="971550">
              <a:buFont typeface="Wingdings" pitchFamily="2" charset="2"/>
              <a:buChar char="ü"/>
            </a:pPr>
            <a:r>
              <a:rPr dirty="0" lang="en-US" smtClean="0"/>
              <a:t>Physical: hitting, shoving, denying food or medication</a:t>
            </a:r>
          </a:p>
          <a:p>
            <a:pPr indent="-514350" lvl="1" marL="971550">
              <a:buFont typeface="Wingdings" pitchFamily="2" charset="2"/>
              <a:buChar char="ü"/>
            </a:pPr>
            <a:r>
              <a:rPr dirty="0" lang="en-US" smtClean="0"/>
              <a:t>Psychological: threats, calling names, failure to provide proper supervision and social interaction.</a:t>
            </a:r>
          </a:p>
          <a:p>
            <a:pPr indent="-514350" marL="514350">
              <a:buFont typeface="+mj-lt"/>
              <a:buAutoNum type="arabicPeriod"/>
            </a:pPr>
            <a:r>
              <a:rPr dirty="0" lang="en-US" smtClean="0"/>
              <a:t>Exploitation: forcing elderly to change their will or deed</a:t>
            </a:r>
          </a:p>
          <a:p>
            <a:pPr indent="-514350" marL="514350">
              <a:buFont typeface="+mj-lt"/>
              <a:buAutoNum type="arabicPeriod"/>
            </a:pPr>
            <a:r>
              <a:rPr dirty="0" lang="en-US" smtClean="0"/>
              <a:t>Violation of rights: denying privacy and visitors, abandonment and sexual assault.</a:t>
            </a:r>
          </a:p>
          <a:p>
            <a:pPr>
              <a:buNone/>
            </a:pPr>
            <a:r>
              <a:rPr b="1" dirty="0" lang="en-US" u="sng" smtClean="0"/>
              <a:t>Responsibility of KRCHN</a:t>
            </a:r>
          </a:p>
          <a:p>
            <a:pPr indent="-514350" marL="514350">
              <a:buFont typeface="+mj-lt"/>
              <a:buAutoNum type="arabicPeriod"/>
            </a:pPr>
            <a:r>
              <a:rPr dirty="0" lang="en-US" smtClean="0"/>
              <a:t>Detect and follow up cases of elder abused in the community</a:t>
            </a:r>
          </a:p>
          <a:p>
            <a:pPr indent="-514350" marL="514350">
              <a:buFont typeface="+mj-lt"/>
              <a:buAutoNum type="arabicPeriod"/>
            </a:pPr>
            <a:r>
              <a:rPr dirty="0" lang="en-US" smtClean="0"/>
              <a:t>Arranging alternate care for older person</a:t>
            </a:r>
          </a:p>
          <a:p>
            <a:pPr indent="-514350" marL="514350">
              <a:buFont typeface="+mj-lt"/>
              <a:buAutoNum type="arabicPeriod"/>
            </a:pPr>
            <a:r>
              <a:rPr dirty="0" lang="en-US" smtClean="0"/>
              <a:t>Organising legal intervention when necessary</a:t>
            </a:r>
          </a:p>
          <a:p>
            <a:pPr indent="-514350" marL="514350">
              <a:buFont typeface="+mj-lt"/>
              <a:buAutoNum type="arabicPeriod"/>
            </a:pPr>
            <a:r>
              <a:rPr dirty="0" lang="en-US" smtClean="0"/>
              <a:t>Attending to physical health needs of the neglected or elderly person</a:t>
            </a:r>
            <a:endParaRPr dirty="0" lang="en-US"/>
          </a:p>
        </p:txBody>
      </p:sp>
      <p:sp>
        <p:nvSpPr>
          <p:cNvPr id="1048855" name="Slide Number Placeholder 3"/>
          <p:cNvSpPr>
            <a:spLocks noGrp="1"/>
          </p:cNvSpPr>
          <p:nvPr>
            <p:ph type="sldNum" sz="quarter" idx="12"/>
          </p:nvPr>
        </p:nvSpPr>
        <p:spPr/>
        <p:txBody>
          <a:bodyPr/>
          <a:p>
            <a:fld id="{4398566B-0D00-4087-9124-BE3A6B87F876}" type="slidenum">
              <a:rPr lang="en-US" smtClean="0"/>
              <a:t>105</a:t>
            </a:fld>
            <a:endParaRPr dirty="0" lang="en-US"/>
          </a:p>
        </p:txBody>
      </p:sp>
    </p:spTree>
  </p:cSld>
  <p:clrMapOvr>
    <a:masterClrMapping/>
  </p:clrMapOvr>
  <p:transition spd="med"/>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268" name=""/>
        <p:cNvGrpSpPr/>
        <p:nvPr/>
      </p:nvGrpSpPr>
      <p:grpSpPr>
        <a:xfrm>
          <a:off x="0" y="0"/>
          <a:ext cx="0" cy="0"/>
          <a:chOff x="0" y="0"/>
          <a:chExt cx="0" cy="0"/>
        </a:xfrm>
      </p:grpSpPr>
      <p:sp>
        <p:nvSpPr>
          <p:cNvPr id="1048856" name="Content Placeholder 2"/>
          <p:cNvSpPr>
            <a:spLocks noGrp="1"/>
          </p:cNvSpPr>
          <p:nvPr>
            <p:ph idx="1"/>
          </p:nvPr>
        </p:nvSpPr>
        <p:spPr>
          <a:xfrm>
            <a:off x="152400" y="304800"/>
            <a:ext cx="8839200" cy="6324600"/>
          </a:xfrm>
        </p:spPr>
        <p:txBody>
          <a:bodyPr>
            <a:normAutofit/>
          </a:bodyPr>
          <a:p>
            <a:r>
              <a:rPr b="1" dirty="0" lang="en-US" smtClean="0"/>
              <a:t>Tasks of old people by havighurt;</a:t>
            </a:r>
          </a:p>
          <a:p>
            <a:pPr indent="-514350" marL="514350">
              <a:buFont typeface="+mj-lt"/>
              <a:buAutoNum type="arabicPeriod"/>
            </a:pPr>
            <a:r>
              <a:rPr dirty="0" lang="en-US" smtClean="0"/>
              <a:t>Adjustment to decreasing physical strength and declining health</a:t>
            </a:r>
          </a:p>
          <a:p>
            <a:pPr indent="-514350" marL="514350">
              <a:buFont typeface="+mj-lt"/>
              <a:buAutoNum type="arabicPeriod"/>
            </a:pPr>
            <a:r>
              <a:rPr dirty="0" lang="en-US" smtClean="0"/>
              <a:t>Adjust to retirement and fixed income</a:t>
            </a:r>
          </a:p>
          <a:p>
            <a:pPr indent="-514350" marL="514350">
              <a:buFont typeface="+mj-lt"/>
              <a:buAutoNum type="arabicPeriod"/>
            </a:pPr>
            <a:r>
              <a:rPr dirty="0" lang="en-US" smtClean="0"/>
              <a:t>Adjust to death of spouse or companion</a:t>
            </a:r>
          </a:p>
          <a:p>
            <a:pPr indent="-514350" marL="514350">
              <a:buFont typeface="+mj-lt"/>
              <a:buAutoNum type="arabicPeriod"/>
            </a:pPr>
            <a:r>
              <a:rPr dirty="0" lang="en-US" smtClean="0"/>
              <a:t>Establish social relationship with people of the same age and with younger person</a:t>
            </a:r>
          </a:p>
          <a:p>
            <a:pPr indent="-514350" marL="514350">
              <a:buFont typeface="+mj-lt"/>
              <a:buAutoNum type="arabicPeriod"/>
            </a:pPr>
            <a:r>
              <a:rPr dirty="0" lang="en-US" smtClean="0"/>
              <a:t>Establish appropriate living arrangement</a:t>
            </a:r>
          </a:p>
          <a:p>
            <a:pPr indent="-514350" marL="514350">
              <a:buFont typeface="+mj-lt"/>
              <a:buAutoNum type="arabicPeriod"/>
            </a:pPr>
            <a:r>
              <a:rPr dirty="0" lang="en-US" smtClean="0"/>
              <a:t>Make arrangement for care of needed</a:t>
            </a:r>
          </a:p>
          <a:p>
            <a:pPr indent="-514350" marL="514350">
              <a:buFont typeface="+mj-lt"/>
              <a:buAutoNum type="arabicPeriod"/>
            </a:pPr>
            <a:r>
              <a:rPr dirty="0" lang="en-US" smtClean="0"/>
              <a:t>Accept one’s mortality</a:t>
            </a:r>
            <a:endParaRPr dirty="0" lang="en-US"/>
          </a:p>
        </p:txBody>
      </p:sp>
      <p:sp>
        <p:nvSpPr>
          <p:cNvPr id="1048857" name="Slide Number Placeholder 3"/>
          <p:cNvSpPr>
            <a:spLocks noGrp="1"/>
          </p:cNvSpPr>
          <p:nvPr>
            <p:ph type="sldNum" sz="quarter" idx="12"/>
          </p:nvPr>
        </p:nvSpPr>
        <p:spPr/>
        <p:txBody>
          <a:bodyPr/>
          <a:p>
            <a:fld id="{4398566B-0D00-4087-9124-BE3A6B87F876}" type="slidenum">
              <a:rPr lang="en-US" smtClean="0"/>
              <a:t>106</a:t>
            </a:fld>
            <a:endParaRPr dirty="0" lang="en-US"/>
          </a:p>
        </p:txBody>
      </p:sp>
    </p:spTree>
  </p:cSld>
  <p:clrMapOvr>
    <a:masterClrMapping/>
  </p:clrMapOvr>
  <p:transition spd="med"/>
  <p:timing/>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269" name=""/>
        <p:cNvGrpSpPr/>
        <p:nvPr/>
      </p:nvGrpSpPr>
      <p:grpSpPr>
        <a:xfrm>
          <a:off x="0" y="0"/>
          <a:ext cx="0" cy="0"/>
          <a:chOff x="0" y="0"/>
          <a:chExt cx="0" cy="0"/>
        </a:xfrm>
      </p:grpSpPr>
      <p:sp>
        <p:nvSpPr>
          <p:cNvPr id="1048858" name="Title 1"/>
          <p:cNvSpPr>
            <a:spLocks noGrp="1"/>
          </p:cNvSpPr>
          <p:nvPr>
            <p:ph type="title"/>
          </p:nvPr>
        </p:nvSpPr>
        <p:spPr>
          <a:xfrm>
            <a:off x="457200" y="0"/>
            <a:ext cx="8229600" cy="914400"/>
          </a:xfrm>
        </p:spPr>
        <p:style>
          <a:lnRef idx="1">
            <a:schemeClr val="accent3"/>
          </a:lnRef>
          <a:fillRef idx="2">
            <a:schemeClr val="accent3"/>
          </a:fillRef>
          <a:effectRef idx="1">
            <a:schemeClr val="accent3"/>
          </a:effectRef>
          <a:fontRef idx="minor">
            <a:schemeClr val="dk1"/>
          </a:fontRef>
        </p:style>
        <p:txBody>
          <a:bodyPr>
            <a:normAutofit/>
          </a:bodyPr>
          <a:p>
            <a:r>
              <a:rPr b="1" dirty="0" lang="en-US" u="sng" smtClean="0">
                <a:effectLst>
                  <a:outerShdw algn="tl" blurRad="38100" dir="2700000" dist="38100">
                    <a:srgbClr val="000000">
                      <a:alpha val="43137"/>
                    </a:srgbClr>
                  </a:outerShdw>
                </a:effectLst>
              </a:rPr>
              <a:t>Choices in later adulthood</a:t>
            </a:r>
            <a:endParaRPr b="1" dirty="0" lang="en-US" u="sng">
              <a:effectLst>
                <a:outerShdw algn="tl" blurRad="38100" dir="2700000" dist="38100">
                  <a:srgbClr val="000000">
                    <a:alpha val="43137"/>
                  </a:srgbClr>
                </a:outerShdw>
              </a:effectLst>
            </a:endParaRPr>
          </a:p>
        </p:txBody>
      </p:sp>
      <p:sp>
        <p:nvSpPr>
          <p:cNvPr id="1048859" name="Content Placeholder 2"/>
          <p:cNvSpPr>
            <a:spLocks noGrp="1"/>
          </p:cNvSpPr>
          <p:nvPr>
            <p:ph idx="1"/>
          </p:nvPr>
        </p:nvSpPr>
        <p:spPr>
          <a:xfrm>
            <a:off x="0" y="990600"/>
            <a:ext cx="9144000" cy="5638800"/>
          </a:xfrm>
        </p:spPr>
        <p:txBody>
          <a:bodyPr>
            <a:normAutofit fontScale="92500" lnSpcReduction="10000"/>
          </a:bodyPr>
          <a:p>
            <a:pPr>
              <a:buFont typeface="Wingdings" pitchFamily="2" charset="2"/>
              <a:buChar char="ü"/>
            </a:pPr>
            <a:r>
              <a:rPr dirty="0" lang="en-US" smtClean="0"/>
              <a:t>Loss of spouse and other family members and friends</a:t>
            </a:r>
          </a:p>
          <a:p>
            <a:pPr>
              <a:buFont typeface="Wingdings" pitchFamily="2" charset="2"/>
              <a:buChar char="ü"/>
            </a:pPr>
            <a:r>
              <a:rPr dirty="0" lang="en-US" smtClean="0"/>
              <a:t>Changing (probably deteriorating) body function and physical abilities</a:t>
            </a:r>
          </a:p>
          <a:p>
            <a:pPr>
              <a:buFont typeface="Wingdings" pitchFamily="2" charset="2"/>
              <a:buChar char="ü"/>
            </a:pPr>
            <a:r>
              <a:rPr dirty="0" lang="en-US" smtClean="0"/>
              <a:t>Loss of sexuality or person to relate sexually</a:t>
            </a:r>
          </a:p>
          <a:p>
            <a:pPr>
              <a:buFont typeface="Wingdings" pitchFamily="2" charset="2"/>
              <a:buChar char="ü"/>
            </a:pPr>
            <a:r>
              <a:rPr dirty="0" lang="en-US" smtClean="0"/>
              <a:t>Retirement and great amount of leisure, time and feelings of self-worth.</a:t>
            </a:r>
          </a:p>
          <a:p>
            <a:pPr>
              <a:buFont typeface="Wingdings" pitchFamily="2" charset="2"/>
              <a:buChar char="ü"/>
            </a:pPr>
            <a:r>
              <a:rPr dirty="0" lang="en-US" smtClean="0"/>
              <a:t>Income adjustment and plans for future apartment, warm or cold climate e.t.c</a:t>
            </a:r>
          </a:p>
          <a:p>
            <a:pPr>
              <a:buFont typeface="Wingdings" pitchFamily="2" charset="2"/>
              <a:buChar char="ü"/>
            </a:pPr>
            <a:r>
              <a:rPr dirty="0" lang="en-US" smtClean="0"/>
              <a:t>Getting along with own children; young and older grandchildren</a:t>
            </a:r>
          </a:p>
          <a:p>
            <a:pPr>
              <a:buFont typeface="Wingdings" pitchFamily="2" charset="2"/>
              <a:buChar char="ü"/>
            </a:pPr>
            <a:r>
              <a:rPr dirty="0" lang="en-US" smtClean="0"/>
              <a:t>Dealing with own death</a:t>
            </a:r>
          </a:p>
          <a:p>
            <a:endParaRPr dirty="0" lang="en-US"/>
          </a:p>
        </p:txBody>
      </p:sp>
      <p:sp>
        <p:nvSpPr>
          <p:cNvPr id="1048860" name="Slide Number Placeholder 3"/>
          <p:cNvSpPr>
            <a:spLocks noGrp="1"/>
          </p:cNvSpPr>
          <p:nvPr>
            <p:ph type="sldNum" sz="quarter" idx="12"/>
          </p:nvPr>
        </p:nvSpPr>
        <p:spPr/>
        <p:txBody>
          <a:bodyPr/>
          <a:p>
            <a:fld id="{4398566B-0D00-4087-9124-BE3A6B87F876}" type="slidenum">
              <a:rPr lang="en-US" smtClean="0"/>
              <a:t>107</a:t>
            </a:fld>
            <a:endParaRPr dirty="0" lang="en-US"/>
          </a:p>
        </p:txBody>
      </p:sp>
    </p:spTree>
  </p:cSld>
  <p:clrMapOvr>
    <a:masterClrMapping/>
  </p:clrMapOvr>
  <p:transition spd="med"/>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270" name=""/>
        <p:cNvGrpSpPr/>
        <p:nvPr/>
      </p:nvGrpSpPr>
      <p:grpSpPr>
        <a:xfrm>
          <a:off x="0" y="0"/>
          <a:ext cx="0" cy="0"/>
          <a:chOff x="0" y="0"/>
          <a:chExt cx="0" cy="0"/>
        </a:xfrm>
      </p:grpSpPr>
      <p:sp>
        <p:nvSpPr>
          <p:cNvPr id="1048861" name="Title 1"/>
          <p:cNvSpPr>
            <a:spLocks noGrp="1"/>
          </p:cNvSpPr>
          <p:nvPr>
            <p:ph type="title"/>
          </p:nvPr>
        </p:nvSpPr>
        <p:spPr>
          <a:xfrm>
            <a:off x="0" y="0"/>
            <a:ext cx="9144000" cy="838200"/>
          </a:xfrm>
        </p:spPr>
        <p:style>
          <a:lnRef idx="1">
            <a:schemeClr val="accent3"/>
          </a:lnRef>
          <a:fillRef idx="2">
            <a:schemeClr val="accent3"/>
          </a:fillRef>
          <a:effectRef idx="1">
            <a:schemeClr val="accent3"/>
          </a:effectRef>
          <a:fontRef idx="minor">
            <a:schemeClr val="dk1"/>
          </a:fontRef>
        </p:style>
        <p:txBody>
          <a:bodyPr/>
          <a:p>
            <a:r>
              <a:rPr b="1" dirty="0" lang="en-US" u="sng" smtClean="0">
                <a:effectLst>
                  <a:outerShdw algn="tl" blurRad="38100" dir="2700000" dist="38100">
                    <a:srgbClr val="000000">
                      <a:alpha val="43137"/>
                    </a:srgbClr>
                  </a:outerShdw>
                </a:effectLst>
              </a:rPr>
              <a:t>Other characteristics of old people</a:t>
            </a:r>
            <a:endParaRPr b="1" dirty="0" lang="en-US" u="sng">
              <a:effectLst>
                <a:outerShdw algn="tl" blurRad="38100" dir="2700000" dist="38100">
                  <a:srgbClr val="000000">
                    <a:alpha val="43137"/>
                  </a:srgbClr>
                </a:outerShdw>
              </a:effectLst>
            </a:endParaRPr>
          </a:p>
        </p:txBody>
      </p:sp>
      <p:sp>
        <p:nvSpPr>
          <p:cNvPr id="1048862" name="Content Placeholder 2"/>
          <p:cNvSpPr>
            <a:spLocks noGrp="1"/>
          </p:cNvSpPr>
          <p:nvPr>
            <p:ph idx="1"/>
          </p:nvPr>
        </p:nvSpPr>
        <p:spPr>
          <a:xfrm>
            <a:off x="0" y="914400"/>
            <a:ext cx="9144000" cy="5715000"/>
          </a:xfrm>
        </p:spPr>
        <p:txBody>
          <a:bodyPr>
            <a:normAutofit/>
          </a:bodyPr>
          <a:p>
            <a:pPr indent="-514350" marL="514350">
              <a:buFont typeface="+mj-lt"/>
              <a:buAutoNum type="arabicPeriod"/>
            </a:pPr>
            <a:r>
              <a:rPr dirty="0" lang="en-US" smtClean="0"/>
              <a:t>Desire to leave a legacy e.g. children, money, works of art, writing, personal possessions.</a:t>
            </a:r>
          </a:p>
          <a:p>
            <a:pPr indent="-514350" marL="514350">
              <a:buFont typeface="+mj-lt"/>
              <a:buAutoNum type="arabicPeriod"/>
            </a:pPr>
            <a:r>
              <a:rPr dirty="0" lang="en-US" smtClean="0"/>
              <a:t>The elder role;  they enjoy sharing accumulated experiences, wisdom and knowledge with the young.</a:t>
            </a:r>
          </a:p>
          <a:p>
            <a:pPr indent="-514350" marL="514350">
              <a:buFont typeface="+mj-lt"/>
              <a:buAutoNum type="arabicPeriod"/>
            </a:pPr>
            <a:r>
              <a:rPr dirty="0" lang="en-US" smtClean="0"/>
              <a:t>Attachment to  familiar objects</a:t>
            </a:r>
          </a:p>
          <a:p>
            <a:pPr indent="-514350" marL="514350">
              <a:buFont typeface="+mj-lt"/>
              <a:buAutoNum type="arabicPeriod"/>
            </a:pPr>
            <a:r>
              <a:rPr dirty="0" lang="en-US" smtClean="0"/>
              <a:t>Changes in the sense of time</a:t>
            </a:r>
          </a:p>
          <a:p>
            <a:pPr indent="-514350" marL="514350">
              <a:buFont typeface="+mj-lt"/>
              <a:buAutoNum type="arabicPeriod"/>
            </a:pPr>
            <a:r>
              <a:rPr dirty="0" lang="en-US" smtClean="0"/>
              <a:t>Sense of life cycle.</a:t>
            </a:r>
          </a:p>
          <a:p>
            <a:pPr indent="-514350" marL="514350">
              <a:buFont typeface="+mj-lt"/>
              <a:buAutoNum type="arabicPeriod"/>
            </a:pPr>
            <a:r>
              <a:rPr dirty="0" lang="en-US" smtClean="0"/>
              <a:t>Creativity, curiosity and surprise.</a:t>
            </a:r>
            <a:endParaRPr dirty="0" lang="en-US"/>
          </a:p>
        </p:txBody>
      </p:sp>
      <p:sp>
        <p:nvSpPr>
          <p:cNvPr id="1048863" name="Slide Number Placeholder 3"/>
          <p:cNvSpPr>
            <a:spLocks noGrp="1"/>
          </p:cNvSpPr>
          <p:nvPr>
            <p:ph type="sldNum" sz="quarter" idx="12"/>
          </p:nvPr>
        </p:nvSpPr>
        <p:spPr/>
        <p:txBody>
          <a:bodyPr/>
          <a:p>
            <a:fld id="{4398566B-0D00-4087-9124-BE3A6B87F876}" type="slidenum">
              <a:rPr lang="en-US" smtClean="0"/>
              <a:t>108</a:t>
            </a:fld>
            <a:endParaRPr dirty="0" lang="en-US"/>
          </a:p>
        </p:txBody>
      </p:sp>
    </p:spTree>
  </p:cSld>
  <p:clrMapOvr>
    <a:masterClrMapping/>
  </p:clrMapOvr>
  <p:transition spd="med"/>
  <p:timing/>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271" name=""/>
        <p:cNvGrpSpPr/>
        <p:nvPr/>
      </p:nvGrpSpPr>
      <p:grpSpPr>
        <a:xfrm>
          <a:off x="0" y="0"/>
          <a:ext cx="0" cy="0"/>
          <a:chOff x="0" y="0"/>
          <a:chExt cx="0" cy="0"/>
        </a:xfrm>
      </p:grpSpPr>
      <p:sp>
        <p:nvSpPr>
          <p:cNvPr id="1048864" name="Title 1"/>
          <p:cNvSpPr>
            <a:spLocks noGrp="1"/>
          </p:cNvSpPr>
          <p:nvPr>
            <p:ph type="title"/>
          </p:nvPr>
        </p:nvSpPr>
        <p:spPr>
          <a:xfrm>
            <a:off x="0" y="0"/>
            <a:ext cx="9144000" cy="762000"/>
          </a:xfrm>
        </p:spPr>
        <p:style>
          <a:lnRef idx="0">
            <a:schemeClr val="accent2"/>
          </a:lnRef>
          <a:fillRef idx="3">
            <a:schemeClr val="accent2"/>
          </a:fillRef>
          <a:effectRef idx="3">
            <a:schemeClr val="accent2"/>
          </a:effectRef>
          <a:fontRef idx="minor">
            <a:schemeClr val="lt1"/>
          </a:fontRef>
        </p:style>
        <p:txBody>
          <a:bodyPr/>
          <a:p>
            <a:r>
              <a:rPr b="1" dirty="0" lang="en-US" u="sng" smtClean="0">
                <a:effectLst>
                  <a:outerShdw algn="tl" blurRad="38100" dir="2700000" dist="38100">
                    <a:srgbClr val="000000">
                      <a:alpha val="43137"/>
                    </a:srgbClr>
                  </a:outerShdw>
                </a:effectLst>
              </a:rPr>
              <a:t>GRIEF</a:t>
            </a:r>
            <a:endParaRPr b="1" dirty="0" lang="en-US" u="sng">
              <a:effectLst>
                <a:outerShdw algn="tl" blurRad="38100" dir="2700000" dist="38100">
                  <a:srgbClr val="000000">
                    <a:alpha val="43137"/>
                  </a:srgbClr>
                </a:outerShdw>
              </a:effectLst>
            </a:endParaRPr>
          </a:p>
        </p:txBody>
      </p:sp>
      <p:sp>
        <p:nvSpPr>
          <p:cNvPr id="1048865" name="Content Placeholder 2"/>
          <p:cNvSpPr>
            <a:spLocks noGrp="1"/>
          </p:cNvSpPr>
          <p:nvPr>
            <p:ph idx="1"/>
          </p:nvPr>
        </p:nvSpPr>
        <p:spPr>
          <a:xfrm>
            <a:off x="0" y="762000"/>
            <a:ext cx="9144000" cy="6096000"/>
          </a:xfrm>
        </p:spPr>
        <p:txBody>
          <a:bodyPr>
            <a:normAutofit fontScale="85000" lnSpcReduction="20000"/>
          </a:bodyPr>
          <a:p>
            <a:pPr>
              <a:buNone/>
            </a:pPr>
            <a:r>
              <a:rPr b="1" dirty="0" lang="en-US" smtClean="0"/>
              <a:t>Def</a:t>
            </a:r>
            <a:r>
              <a:rPr dirty="0" lang="en-US" smtClean="0"/>
              <a:t>: is a subjective state of emotional , physical and social response to a valued entity.</a:t>
            </a:r>
          </a:p>
          <a:p>
            <a:pPr>
              <a:buNone/>
            </a:pPr>
            <a:r>
              <a:rPr b="1" dirty="0" lang="en-US" u="sng" smtClean="0"/>
              <a:t>Types</a:t>
            </a:r>
            <a:r>
              <a:rPr dirty="0" lang="en-US" smtClean="0"/>
              <a:t> </a:t>
            </a:r>
          </a:p>
          <a:p>
            <a:pPr indent="-514350" marL="514350">
              <a:buFont typeface="+mj-lt"/>
              <a:buAutoNum type="arabicPeriod"/>
            </a:pPr>
            <a:r>
              <a:rPr b="1" dirty="0" i="1" lang="en-US" smtClean="0"/>
              <a:t>Anticipatory grief</a:t>
            </a:r>
            <a:r>
              <a:rPr b="1" dirty="0" lang="en-US" smtClean="0"/>
              <a:t>: </a:t>
            </a:r>
            <a:r>
              <a:rPr dirty="0" lang="en-US" smtClean="0"/>
              <a:t>Grief that begins before (in anticipation of) the loss, such as the initiation of divorce proceedings or when a loved one is diagnosed with a terminal illness.</a:t>
            </a:r>
          </a:p>
          <a:p>
            <a:pPr indent="-514350" marL="514350">
              <a:buFont typeface="+mj-lt"/>
              <a:buAutoNum type="arabicPeriod"/>
            </a:pPr>
            <a:r>
              <a:rPr b="1" dirty="0" i="1" lang="en-US" smtClean="0"/>
              <a:t>Anniversary reactions</a:t>
            </a:r>
            <a:r>
              <a:rPr b="1" dirty="0" lang="en-US" smtClean="0"/>
              <a:t>: </a:t>
            </a:r>
            <a:r>
              <a:rPr dirty="0" lang="en-US" smtClean="0"/>
              <a:t>Grief responses that occur following reminders of the loss, such as on anniversaries, holidays or other special days throughout the year. These can last for days or weeks, and are not necessarily a setback in the grieving process.</a:t>
            </a:r>
          </a:p>
          <a:p>
            <a:pPr indent="-514350" marL="514350">
              <a:buFont typeface="+mj-lt"/>
              <a:buAutoNum type="arabicPeriod"/>
            </a:pPr>
            <a:r>
              <a:rPr b="1" dirty="0" i="1" lang="en-US" smtClean="0"/>
              <a:t>Complicated grief</a:t>
            </a:r>
            <a:r>
              <a:rPr b="1" dirty="0" lang="en-US" smtClean="0"/>
              <a:t> (also called Traumatic Grief): </a:t>
            </a:r>
            <a:r>
              <a:rPr dirty="0" lang="en-US" smtClean="0"/>
              <a:t>Occurs when grief becomes chronic, disabling and more intense. This is often seen as a progression of grief into major depression, with some features of post-traumatic stress disorder, such as nightmares and flashbacks. </a:t>
            </a:r>
          </a:p>
          <a:p>
            <a:endParaRPr dirty="0" lang="en-US"/>
          </a:p>
        </p:txBody>
      </p:sp>
      <p:sp>
        <p:nvSpPr>
          <p:cNvPr id="1048866" name="Slide Number Placeholder 3"/>
          <p:cNvSpPr>
            <a:spLocks noGrp="1"/>
          </p:cNvSpPr>
          <p:nvPr>
            <p:ph type="sldNum" sz="quarter" idx="12"/>
          </p:nvPr>
        </p:nvSpPr>
        <p:spPr/>
        <p:txBody>
          <a:bodyPr/>
          <a:p>
            <a:fld id="{4398566B-0D00-4087-9124-BE3A6B87F876}" type="slidenum">
              <a:rPr lang="en-US" smtClean="0"/>
              <a:t>109</a:t>
            </a:fld>
            <a:endParaRPr dirty="0" lang="en-US"/>
          </a:p>
        </p:txBody>
      </p:sp>
    </p:spTree>
  </p:cSld>
  <p:clrMapOvr>
    <a:masterClrMapping/>
  </p:clrMapOvr>
  <p:transition spd="med"/>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72" name=""/>
        <p:cNvGrpSpPr/>
        <p:nvPr/>
      </p:nvGrpSpPr>
      <p:grpSpPr>
        <a:xfrm>
          <a:off x="0" y="0"/>
          <a:ext cx="0" cy="0"/>
          <a:chOff x="0" y="0"/>
          <a:chExt cx="0" cy="0"/>
        </a:xfrm>
      </p:grpSpPr>
      <p:sp>
        <p:nvSpPr>
          <p:cNvPr id="1048623" name="Content Placeholder 2"/>
          <p:cNvSpPr>
            <a:spLocks noGrp="1"/>
          </p:cNvSpPr>
          <p:nvPr>
            <p:ph idx="1"/>
          </p:nvPr>
        </p:nvSpPr>
        <p:spPr>
          <a:xfrm>
            <a:off x="152400" y="0"/>
            <a:ext cx="8839200" cy="6858000"/>
          </a:xfrm>
        </p:spPr>
        <p:txBody>
          <a:bodyPr/>
          <a:p>
            <a:r>
              <a:rPr dirty="0" lang="en-US" smtClean="0"/>
              <a:t>These particles are produced by normal metabolism, exposure to radiation, pollutants or to other free radicals. Free radicals disrupt or damage normal cells and their genetic materials. Eventually this leads to aging and the death of cells. Free radicals cause building up of fatty pigment granules called lipofuscin resulting in age spots.</a:t>
            </a:r>
            <a:endParaRPr b="1" dirty="0" lang="en-US" smtClean="0"/>
          </a:p>
          <a:p>
            <a:pPr>
              <a:buNone/>
            </a:pPr>
            <a:r>
              <a:rPr b="1" dirty="0" lang="en-US" smtClean="0"/>
              <a:t>g) Other biological theories</a:t>
            </a:r>
            <a:r>
              <a:rPr dirty="0" lang="en-US" smtClean="0"/>
              <a:t>: proposes that hormone changes, neurotransmitters levels or viruses are responsible for the changes in aging. No biological theory completely explains aging</a:t>
            </a:r>
            <a:endParaRPr dirty="0" lang="en-US"/>
          </a:p>
        </p:txBody>
      </p:sp>
      <p:sp>
        <p:nvSpPr>
          <p:cNvPr id="1048624" name="Slide Number Placeholder 3"/>
          <p:cNvSpPr>
            <a:spLocks noGrp="1"/>
          </p:cNvSpPr>
          <p:nvPr>
            <p:ph type="sldNum" sz="quarter" idx="12"/>
          </p:nvPr>
        </p:nvSpPr>
        <p:spPr/>
        <p:txBody>
          <a:bodyPr/>
          <a:p>
            <a:fld id="{4398566B-0D00-4087-9124-BE3A6B87F876}" type="slidenum">
              <a:rPr lang="en-US" smtClean="0"/>
              <a:t>11</a:t>
            </a:fld>
            <a:endParaRPr dirty="0" lang="en-US"/>
          </a:p>
        </p:txBody>
      </p:sp>
    </p:spTree>
  </p:cSld>
  <p:clrMapOvr>
    <a:masterClrMapping/>
  </p:clrMapOvr>
  <p:transition spd="med"/>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272" name=""/>
        <p:cNvGrpSpPr/>
        <p:nvPr/>
      </p:nvGrpSpPr>
      <p:grpSpPr>
        <a:xfrm>
          <a:off x="0" y="0"/>
          <a:ext cx="0" cy="0"/>
          <a:chOff x="0" y="0"/>
          <a:chExt cx="0" cy="0"/>
        </a:xfrm>
      </p:grpSpPr>
      <p:sp>
        <p:nvSpPr>
          <p:cNvPr id="1048867" name="Content Placeholder 2"/>
          <p:cNvSpPr>
            <a:spLocks noGrp="1"/>
          </p:cNvSpPr>
          <p:nvPr>
            <p:ph idx="1"/>
          </p:nvPr>
        </p:nvSpPr>
        <p:spPr>
          <a:xfrm>
            <a:off x="152400" y="228600"/>
            <a:ext cx="8839200" cy="6629400"/>
          </a:xfrm>
        </p:spPr>
        <p:txBody>
          <a:bodyPr>
            <a:normAutofit lnSpcReduction="10000"/>
          </a:bodyPr>
          <a:p>
            <a:pPr>
              <a:buNone/>
            </a:pPr>
            <a:r>
              <a:rPr b="1" dirty="0" lang="en-US" u="sng" smtClean="0"/>
              <a:t>Types of loss</a:t>
            </a:r>
          </a:p>
          <a:p>
            <a:r>
              <a:rPr b="1" dirty="0" lang="en-US" smtClean="0"/>
              <a:t>Real loss </a:t>
            </a:r>
            <a:r>
              <a:rPr dirty="0" lang="en-US" smtClean="0"/>
              <a:t>e.g. of a loved one, property or relationship which can be shared by others.</a:t>
            </a:r>
          </a:p>
          <a:p>
            <a:r>
              <a:rPr b="1" dirty="0" lang="en-US" smtClean="0"/>
              <a:t>Perceived loss</a:t>
            </a:r>
            <a:r>
              <a:rPr dirty="0" lang="en-US" smtClean="0"/>
              <a:t>: that is felt by the individual alone and not shared by others e.g. loss of feminity following a major operation e.g. mastectomy or hysterectomy</a:t>
            </a:r>
          </a:p>
          <a:p>
            <a:pPr>
              <a:buNone/>
            </a:pPr>
            <a:r>
              <a:rPr b="1" dirty="0" lang="en-US" smtClean="0"/>
              <a:t>NB</a:t>
            </a:r>
            <a:r>
              <a:rPr dirty="0" lang="en-US" smtClean="0"/>
              <a:t>: Any situation which cause change can be identified as loss. Failure either real or perceived can be viewed as loss. Loss or anticipated loss can trigger a grief response. The period of grief is known as mourning which is a normal response characterized by sadness, guilt, anger, helplessness and despair.</a:t>
            </a:r>
            <a:endParaRPr dirty="0" lang="en-US"/>
          </a:p>
        </p:txBody>
      </p:sp>
      <p:sp>
        <p:nvSpPr>
          <p:cNvPr id="1048868" name="Slide Number Placeholder 3"/>
          <p:cNvSpPr>
            <a:spLocks noGrp="1"/>
          </p:cNvSpPr>
          <p:nvPr>
            <p:ph type="sldNum" sz="quarter" idx="12"/>
          </p:nvPr>
        </p:nvSpPr>
        <p:spPr/>
        <p:txBody>
          <a:bodyPr/>
          <a:p>
            <a:fld id="{4398566B-0D00-4087-9124-BE3A6B87F876}" type="slidenum">
              <a:rPr lang="en-US" smtClean="0"/>
              <a:t>110</a:t>
            </a:fld>
            <a:endParaRPr dirty="0" lang="en-US"/>
          </a:p>
        </p:txBody>
      </p:sp>
    </p:spTree>
  </p:cSld>
  <p:clrMapOvr>
    <a:masterClrMapping/>
  </p:clrMapOvr>
  <p:transition spd="med"/>
  <p:timing/>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273" name=""/>
        <p:cNvGrpSpPr/>
        <p:nvPr/>
      </p:nvGrpSpPr>
      <p:grpSpPr>
        <a:xfrm>
          <a:off x="0" y="0"/>
          <a:ext cx="0" cy="0"/>
          <a:chOff x="0" y="0"/>
          <a:chExt cx="0" cy="0"/>
        </a:xfrm>
      </p:grpSpPr>
      <p:sp>
        <p:nvSpPr>
          <p:cNvPr id="1048869" name="Title 1"/>
          <p:cNvSpPr>
            <a:spLocks noGrp="1"/>
          </p:cNvSpPr>
          <p:nvPr>
            <p:ph type="title"/>
          </p:nvPr>
        </p:nvSpPr>
        <p:spPr>
          <a:xfrm>
            <a:off x="0" y="0"/>
            <a:ext cx="9144000" cy="762000"/>
          </a:xfrm>
        </p:spPr>
        <p:style>
          <a:lnRef idx="0">
            <a:schemeClr val="accent2"/>
          </a:lnRef>
          <a:fillRef idx="3">
            <a:schemeClr val="accent2"/>
          </a:fillRef>
          <a:effectRef idx="3">
            <a:schemeClr val="accent2"/>
          </a:effectRef>
          <a:fontRef idx="minor">
            <a:schemeClr val="lt1"/>
          </a:fontRef>
        </p:style>
        <p:txBody>
          <a:bodyPr/>
          <a:p>
            <a:r>
              <a:rPr b="1" dirty="0" lang="en-US" u="sng" smtClean="0">
                <a:effectLst>
                  <a:outerShdw algn="tl" blurRad="38100" dir="2700000" dist="38100">
                    <a:srgbClr val="000000">
                      <a:alpha val="43137"/>
                    </a:srgbClr>
                  </a:outerShdw>
                </a:effectLst>
              </a:rPr>
              <a:t>STAGES OF GRIEF</a:t>
            </a:r>
            <a:endParaRPr b="1" dirty="0" lang="en-US" u="sng">
              <a:effectLst>
                <a:outerShdw algn="tl" blurRad="38100" dir="2700000" dist="38100">
                  <a:srgbClr val="000000">
                    <a:alpha val="43137"/>
                  </a:srgbClr>
                </a:outerShdw>
              </a:effectLst>
            </a:endParaRPr>
          </a:p>
        </p:txBody>
      </p:sp>
      <p:sp>
        <p:nvSpPr>
          <p:cNvPr id="1048870" name="Content Placeholder 2"/>
          <p:cNvSpPr>
            <a:spLocks noGrp="1"/>
          </p:cNvSpPr>
          <p:nvPr>
            <p:ph idx="1"/>
          </p:nvPr>
        </p:nvSpPr>
        <p:spPr>
          <a:xfrm>
            <a:off x="0" y="762000"/>
            <a:ext cx="9144000" cy="6096000"/>
          </a:xfrm>
        </p:spPr>
        <p:txBody>
          <a:bodyPr>
            <a:normAutofit fontScale="62500" lnSpcReduction="20000"/>
          </a:bodyPr>
          <a:p>
            <a:pPr indent="-742950" marL="742950">
              <a:buAutoNum type="arabicPeriod"/>
            </a:pPr>
            <a:r>
              <a:rPr b="1" dirty="0" sz="4500" lang="en-US" smtClean="0"/>
              <a:t>SHOCK &amp; DENIAL-</a:t>
            </a:r>
            <a:r>
              <a:rPr dirty="0" sz="4500" lang="en-US" smtClean="0"/>
              <a:t/>
            </a:r>
            <a:br>
              <a:rPr dirty="0" sz="4500" lang="en-US" smtClean="0"/>
            </a:br>
            <a:r>
              <a:rPr dirty="0" sz="4500" lang="en-US" smtClean="0"/>
              <a:t>The person reacts to learning of the loss with numbed disbelief. He deny the reality of the loss at some level, in order to avoid the pain. Shock provides emotional protection from being overwhelmed all at once. This may last for weeks.</a:t>
            </a:r>
          </a:p>
          <a:p>
            <a:pPr indent="-742950" marL="742950">
              <a:buNone/>
            </a:pPr>
            <a:r>
              <a:rPr b="1" dirty="0" sz="4500" lang="en-US" smtClean="0"/>
              <a:t>2. PAIN &amp; GUILT-</a:t>
            </a:r>
            <a:r>
              <a:rPr dirty="0" sz="4500" lang="en-US" smtClean="0"/>
              <a:t/>
            </a:r>
            <a:br>
              <a:rPr dirty="0" sz="4500" lang="en-US" smtClean="0"/>
            </a:br>
            <a:r>
              <a:rPr dirty="0" sz="4500" lang="en-US" smtClean="0"/>
              <a:t>As the shock wears off, it is replaced with the suffering of unbelievable pain. Although excruciating and almost unbearable, it is important that you experience the pain fully, and not hide it, avoid it or escape from it with alcohol or drugs. He/she may have guilty feelings or remorse over things he/she did or didn't do with your loved one. Life feels chaotic and scary during this phase.</a:t>
            </a:r>
            <a:r>
              <a:rPr dirty="0" sz="3600" lang="en-US" smtClean="0"/>
              <a:t/>
            </a:r>
            <a:br>
              <a:rPr dirty="0" sz="3600" lang="en-US" smtClean="0"/>
            </a:br>
            <a:r>
              <a:rPr dirty="0" lang="en-US" smtClean="0"/>
              <a:t/>
            </a:r>
            <a:br>
              <a:rPr dirty="0" lang="en-US" smtClean="0"/>
            </a:br>
            <a:r>
              <a:rPr dirty="0" lang="en-US" smtClean="0"/>
              <a:t/>
            </a:r>
            <a:br>
              <a:rPr dirty="0" lang="en-US" smtClean="0"/>
            </a:br>
            <a:endParaRPr dirty="0" lang="en-US"/>
          </a:p>
        </p:txBody>
      </p:sp>
      <p:sp>
        <p:nvSpPr>
          <p:cNvPr id="1048871" name="Slide Number Placeholder 3"/>
          <p:cNvSpPr>
            <a:spLocks noGrp="1"/>
          </p:cNvSpPr>
          <p:nvPr>
            <p:ph type="sldNum" sz="quarter" idx="12"/>
          </p:nvPr>
        </p:nvSpPr>
        <p:spPr/>
        <p:txBody>
          <a:bodyPr/>
          <a:p>
            <a:fld id="{4398566B-0D00-4087-9124-BE3A6B87F876}" type="slidenum">
              <a:rPr lang="en-US" smtClean="0"/>
              <a:t>111</a:t>
            </a:fld>
            <a:endParaRPr dirty="0" lang="en-US"/>
          </a:p>
        </p:txBody>
      </p:sp>
    </p:spTree>
  </p:cSld>
  <p:clrMapOvr>
    <a:masterClrMapping/>
  </p:clrMapOvr>
  <p:transition spd="med"/>
  <p:timing/>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274" name=""/>
        <p:cNvGrpSpPr/>
        <p:nvPr/>
      </p:nvGrpSpPr>
      <p:grpSpPr>
        <a:xfrm>
          <a:off x="0" y="0"/>
          <a:ext cx="0" cy="0"/>
          <a:chOff x="0" y="0"/>
          <a:chExt cx="0" cy="0"/>
        </a:xfrm>
      </p:grpSpPr>
      <p:sp>
        <p:nvSpPr>
          <p:cNvPr id="1048872" name="Content Placeholder 2"/>
          <p:cNvSpPr>
            <a:spLocks noGrp="1"/>
          </p:cNvSpPr>
          <p:nvPr>
            <p:ph idx="1"/>
          </p:nvPr>
        </p:nvSpPr>
        <p:spPr>
          <a:xfrm>
            <a:off x="0" y="228600"/>
            <a:ext cx="9144000" cy="6629400"/>
          </a:xfrm>
        </p:spPr>
        <p:txBody>
          <a:bodyPr>
            <a:normAutofit fontScale="85000" lnSpcReduction="20000"/>
          </a:bodyPr>
          <a:p>
            <a:pPr>
              <a:buNone/>
            </a:pPr>
            <a:r>
              <a:rPr b="1" dirty="0" lang="en-US" smtClean="0"/>
              <a:t>3. ANGER &amp; BARGAINING-</a:t>
            </a:r>
            <a:r>
              <a:rPr dirty="0" lang="en-US" smtClean="0"/>
              <a:t/>
            </a:r>
            <a:br>
              <a:rPr dirty="0" lang="en-US" smtClean="0"/>
            </a:br>
            <a:r>
              <a:rPr dirty="0" lang="en-US" smtClean="0"/>
              <a:t>Frustration gives way to anger, and one may lash out and lay unwarranted blame for the death on someone else. This is a time for the release of bottled up emotion. </a:t>
            </a:r>
          </a:p>
          <a:p>
            <a:r>
              <a:rPr dirty="0" lang="en-US" smtClean="0"/>
              <a:t>One may rail against fate, questioning "Why me?“ one may also try to bargain in vain with the powers that be for a way out of his/her despair ("I will never drink again if you just bring him back").</a:t>
            </a:r>
          </a:p>
          <a:p>
            <a:pPr>
              <a:buNone/>
            </a:pPr>
            <a:r>
              <a:rPr b="1" dirty="0" lang="en-US" smtClean="0"/>
              <a:t>4. "DEPRESSION", REFLECTION, LONELINESS-</a:t>
            </a:r>
            <a:r>
              <a:rPr dirty="0" lang="en-US" smtClean="0"/>
              <a:t/>
            </a:r>
            <a:br>
              <a:rPr dirty="0" lang="en-US" smtClean="0"/>
            </a:br>
            <a:r>
              <a:rPr dirty="0" lang="en-US" smtClean="0"/>
              <a:t>Just when one’s friends may think he/she should be getting on with life, a long period of sad reflection will likely overtake him/her. This is a normal stage of grief and one should not be "talked out of it" by well-meaning outsiders. Encouragement from others is not helpful during this stage of grieving.</a:t>
            </a:r>
          </a:p>
          <a:p>
            <a:r>
              <a:rPr dirty="0" lang="en-US" smtClean="0"/>
              <a:t>During this time, one finally realizes the true magnitude of his/her loss, and it depresses him/her. One may isolate self on purpose, reflect on things he/she did with his/her lost one, and focus on memories of the past. One may sense feelings of emptiness or despair.</a:t>
            </a:r>
            <a:endParaRPr dirty="0" lang="en-US"/>
          </a:p>
        </p:txBody>
      </p:sp>
      <p:sp>
        <p:nvSpPr>
          <p:cNvPr id="1048873" name="Slide Number Placeholder 3"/>
          <p:cNvSpPr>
            <a:spLocks noGrp="1"/>
          </p:cNvSpPr>
          <p:nvPr>
            <p:ph type="sldNum" sz="quarter" idx="12"/>
          </p:nvPr>
        </p:nvSpPr>
        <p:spPr/>
        <p:txBody>
          <a:bodyPr/>
          <a:p>
            <a:fld id="{4398566B-0D00-4087-9124-BE3A6B87F876}" type="slidenum">
              <a:rPr lang="en-US" smtClean="0"/>
              <a:t>112</a:t>
            </a:fld>
            <a:endParaRPr dirty="0" lang="en-US"/>
          </a:p>
        </p:txBody>
      </p:sp>
    </p:spTree>
  </p:cSld>
  <p:clrMapOvr>
    <a:masterClrMapping/>
  </p:clrMapOvr>
  <p:transition spd="med"/>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275" name=""/>
        <p:cNvGrpSpPr/>
        <p:nvPr/>
      </p:nvGrpSpPr>
      <p:grpSpPr>
        <a:xfrm>
          <a:off x="0" y="0"/>
          <a:ext cx="0" cy="0"/>
          <a:chOff x="0" y="0"/>
          <a:chExt cx="0" cy="0"/>
        </a:xfrm>
      </p:grpSpPr>
      <p:sp>
        <p:nvSpPr>
          <p:cNvPr id="1048874" name="Content Placeholder 2"/>
          <p:cNvSpPr>
            <a:spLocks noGrp="1"/>
          </p:cNvSpPr>
          <p:nvPr>
            <p:ph idx="1"/>
          </p:nvPr>
        </p:nvSpPr>
        <p:spPr>
          <a:xfrm>
            <a:off x="0" y="228600"/>
            <a:ext cx="9144000" cy="6629400"/>
          </a:xfrm>
        </p:spPr>
        <p:txBody>
          <a:bodyPr>
            <a:normAutofit fontScale="85000" lnSpcReduction="10000"/>
          </a:bodyPr>
          <a:p>
            <a:pPr>
              <a:buNone/>
            </a:pPr>
            <a:r>
              <a:rPr b="1" dirty="0" lang="en-US" smtClean="0"/>
              <a:t>5. THE UPWARD TURN-</a:t>
            </a:r>
            <a:r>
              <a:rPr dirty="0" lang="en-US" smtClean="0"/>
              <a:t/>
            </a:r>
            <a:br>
              <a:rPr dirty="0" lang="en-US" smtClean="0"/>
            </a:br>
            <a:r>
              <a:rPr dirty="0" lang="en-US" smtClean="0"/>
              <a:t>As one starts to adjust to life without his/her dear one, his/her life becomes a little calmer and more organized. One’s  physical symptoms lessen, &amp; "depression" begins to lift slightly.</a:t>
            </a:r>
          </a:p>
          <a:p>
            <a:pPr>
              <a:buNone/>
            </a:pPr>
            <a:r>
              <a:rPr b="1" dirty="0" lang="en-US" smtClean="0"/>
              <a:t>6. RECONSTRUCTION &amp; WORKING THROUGH-</a:t>
            </a:r>
            <a:r>
              <a:rPr dirty="0" lang="en-US" smtClean="0"/>
              <a:t/>
            </a:r>
            <a:br>
              <a:rPr dirty="0" lang="en-US" smtClean="0"/>
            </a:br>
            <a:r>
              <a:rPr dirty="0" lang="en-US" smtClean="0"/>
              <a:t>As one becomes more functional, his/her mind starts working again, and you will find yourself seeking realistic solutions to problems posed by life without your loved one. You will start to work on practical and financial problems and reconstructing yourself and your life without him or her.</a:t>
            </a:r>
          </a:p>
          <a:p>
            <a:pPr>
              <a:buNone/>
            </a:pPr>
            <a:r>
              <a:rPr b="1" dirty="0" lang="en-US" smtClean="0"/>
              <a:t>7. ACCEPTANCE &amp; HOPE-</a:t>
            </a:r>
            <a:r>
              <a:rPr dirty="0" lang="en-US" smtClean="0"/>
              <a:t/>
            </a:r>
            <a:br>
              <a:rPr dirty="0" lang="en-US" smtClean="0"/>
            </a:br>
            <a:r>
              <a:rPr dirty="0" lang="en-US" smtClean="0"/>
              <a:t>One learns to accept and deal with the reality of his/her situation. Acceptance does not necessarily mean instant happiness. Given the pain and turmoil one has experienced, one can never return to the carefree, untroubled self that existed before this tragedy. </a:t>
            </a:r>
          </a:p>
          <a:p>
            <a:endParaRPr dirty="0" lang="en-US"/>
          </a:p>
        </p:txBody>
      </p:sp>
      <p:sp>
        <p:nvSpPr>
          <p:cNvPr id="1048875" name="Slide Number Placeholder 3"/>
          <p:cNvSpPr>
            <a:spLocks noGrp="1"/>
          </p:cNvSpPr>
          <p:nvPr>
            <p:ph type="sldNum" sz="quarter" idx="12"/>
          </p:nvPr>
        </p:nvSpPr>
        <p:spPr/>
        <p:txBody>
          <a:bodyPr/>
          <a:p>
            <a:fld id="{4398566B-0D00-4087-9124-BE3A6B87F876}" type="slidenum">
              <a:rPr lang="en-US" smtClean="0"/>
              <a:t>113</a:t>
            </a:fld>
            <a:endParaRPr dirty="0" lang="en-US"/>
          </a:p>
        </p:txBody>
      </p:sp>
    </p:spTree>
  </p:cSld>
  <p:clrMapOvr>
    <a:masterClrMapping/>
  </p:clrMapOvr>
  <p:transition spd="med"/>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276" name=""/>
        <p:cNvGrpSpPr/>
        <p:nvPr/>
      </p:nvGrpSpPr>
      <p:grpSpPr>
        <a:xfrm>
          <a:off x="0" y="0"/>
          <a:ext cx="0" cy="0"/>
          <a:chOff x="0" y="0"/>
          <a:chExt cx="0" cy="0"/>
        </a:xfrm>
      </p:grpSpPr>
      <p:sp>
        <p:nvSpPr>
          <p:cNvPr id="1048876" name="Title 1"/>
          <p:cNvSpPr>
            <a:spLocks noGrp="1"/>
          </p:cNvSpPr>
          <p:nvPr>
            <p:ph type="title"/>
          </p:nvPr>
        </p:nvSpPr>
        <p:spPr>
          <a:xfrm>
            <a:off x="0" y="0"/>
            <a:ext cx="9144000" cy="838200"/>
          </a:xfrm>
          <a:solidFill>
            <a:schemeClr val="accent2">
              <a:lumMod val="75000"/>
            </a:schemeClr>
          </a:solidFill>
        </p:spPr>
        <p:txBody>
          <a:bodyPr/>
          <a:p>
            <a:r>
              <a:rPr b="1" dirty="0" lang="en-US" u="sng" smtClean="0">
                <a:solidFill>
                  <a:schemeClr val="bg2">
                    <a:lumMod val="20000"/>
                    <a:lumOff val="80000"/>
                  </a:schemeClr>
                </a:solidFill>
                <a:effectLst>
                  <a:outerShdw algn="tl" blurRad="38100" dir="2700000" dist="38100">
                    <a:srgbClr val="000000">
                      <a:alpha val="43137"/>
                    </a:srgbClr>
                  </a:outerShdw>
                </a:effectLst>
              </a:rPr>
              <a:t>Kubler Ross model</a:t>
            </a:r>
            <a:endParaRPr b="1" dirty="0" lang="en-US" u="sng">
              <a:solidFill>
                <a:schemeClr val="bg2">
                  <a:lumMod val="20000"/>
                  <a:lumOff val="80000"/>
                </a:schemeClr>
              </a:solidFill>
              <a:effectLst>
                <a:outerShdw algn="tl" blurRad="38100" dir="2700000" dist="38100">
                  <a:srgbClr val="000000">
                    <a:alpha val="43137"/>
                  </a:srgbClr>
                </a:outerShdw>
              </a:effectLst>
            </a:endParaRPr>
          </a:p>
        </p:txBody>
      </p:sp>
      <p:sp>
        <p:nvSpPr>
          <p:cNvPr id="1048877" name="Content Placeholder 2"/>
          <p:cNvSpPr>
            <a:spLocks noGrp="1"/>
          </p:cNvSpPr>
          <p:nvPr>
            <p:ph idx="1"/>
          </p:nvPr>
        </p:nvSpPr>
        <p:spPr>
          <a:xfrm>
            <a:off x="0" y="1066800"/>
            <a:ext cx="9144000" cy="5791200"/>
          </a:xfrm>
        </p:spPr>
        <p:txBody>
          <a:bodyPr>
            <a:normAutofit fontScale="77500" lnSpcReduction="20000"/>
          </a:bodyPr>
          <a:p>
            <a:r>
              <a:rPr dirty="0" lang="en-US" smtClean="0"/>
              <a:t>The stages, popularly known by the acronym </a:t>
            </a:r>
            <a:r>
              <a:rPr b="1" dirty="0" lang="en-US" smtClean="0"/>
              <a:t>DABDA</a:t>
            </a:r>
            <a:r>
              <a:rPr dirty="0" lang="en-US" smtClean="0"/>
              <a:t>, include:</a:t>
            </a:r>
          </a:p>
          <a:p>
            <a:pPr>
              <a:buNone/>
            </a:pPr>
            <a:r>
              <a:rPr b="1" dirty="0" lang="en-US" smtClean="0">
                <a:hlinkClick r:id="rId1" action="ppaction://hlinkfile" tooltip="Denial"/>
              </a:rPr>
              <a:t>1. Denial</a:t>
            </a:r>
            <a:r>
              <a:rPr dirty="0" lang="en-US" smtClean="0"/>
              <a:t> — "I feel fine."; "This can't be happening, not to me."</a:t>
            </a:r>
            <a:br>
              <a:rPr dirty="0" lang="en-US" smtClean="0"/>
            </a:br>
            <a:r>
              <a:rPr dirty="0" lang="en-US" smtClean="0"/>
              <a:t>Denial is usually only a temporary defense for the individual. This feeling is generally replaced with heightened awareness of possessions and individuals that will be left behind after death. Denial can be conscious or unconscious refusal to accept facts, information, or the reality of the situation.</a:t>
            </a:r>
          </a:p>
          <a:p>
            <a:pPr>
              <a:buNone/>
            </a:pPr>
            <a:r>
              <a:rPr b="1" dirty="0" lang="en-US" smtClean="0">
                <a:hlinkClick r:id="rId2" action="ppaction://hlinkfile" tooltip="Anger"/>
              </a:rPr>
              <a:t>2. Anger</a:t>
            </a:r>
            <a:r>
              <a:rPr dirty="0" lang="en-US" smtClean="0"/>
              <a:t> — "Why me? It's not fair!"; "How can this happen to me?"; '"Who is to blame?"</a:t>
            </a:r>
            <a:br>
              <a:rPr dirty="0" lang="en-US" smtClean="0"/>
            </a:br>
            <a:r>
              <a:rPr dirty="0" lang="en-US" smtClean="0"/>
              <a:t>Once in the second stage, the individual recognizes that denial cannot continue. Because of anger, the person is very difficult to care for due to misplaced feelings of rage and envy. Anger can manifest itself in different ways. People can be angry with themselves, or with others, and especially those who are close to them. It is important to remain detached and nonjudgmental when dealing with a person experiencing anger from grief.</a:t>
            </a:r>
          </a:p>
          <a:p>
            <a:endParaRPr dirty="0" lang="en-US"/>
          </a:p>
        </p:txBody>
      </p:sp>
      <p:sp>
        <p:nvSpPr>
          <p:cNvPr id="1048878" name="Slide Number Placeholder 3"/>
          <p:cNvSpPr>
            <a:spLocks noGrp="1"/>
          </p:cNvSpPr>
          <p:nvPr>
            <p:ph type="sldNum" sz="quarter" idx="12"/>
          </p:nvPr>
        </p:nvSpPr>
        <p:spPr/>
        <p:txBody>
          <a:bodyPr/>
          <a:p>
            <a:fld id="{4398566B-0D00-4087-9124-BE3A6B87F876}" type="slidenum">
              <a:rPr lang="en-US" smtClean="0"/>
              <a:t>114</a:t>
            </a:fld>
            <a:endParaRPr dirty="0" lang="en-US"/>
          </a:p>
        </p:txBody>
      </p:sp>
    </p:spTree>
  </p:cSld>
  <p:clrMapOvr>
    <a:masterClrMapping/>
  </p:clrMapOvr>
  <p:transition spd="med"/>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277" name=""/>
        <p:cNvGrpSpPr/>
        <p:nvPr/>
      </p:nvGrpSpPr>
      <p:grpSpPr>
        <a:xfrm>
          <a:off x="0" y="0"/>
          <a:ext cx="0" cy="0"/>
          <a:chOff x="0" y="0"/>
          <a:chExt cx="0" cy="0"/>
        </a:xfrm>
      </p:grpSpPr>
      <p:sp>
        <p:nvSpPr>
          <p:cNvPr id="1048879" name="Content Placeholder 2"/>
          <p:cNvSpPr>
            <a:spLocks noGrp="1"/>
          </p:cNvSpPr>
          <p:nvPr>
            <p:ph idx="1"/>
          </p:nvPr>
        </p:nvSpPr>
        <p:spPr>
          <a:xfrm>
            <a:off x="0" y="0"/>
            <a:ext cx="9144000" cy="6858000"/>
          </a:xfrm>
        </p:spPr>
        <p:txBody>
          <a:bodyPr>
            <a:normAutofit fontScale="85000" lnSpcReduction="20000"/>
          </a:bodyPr>
          <a:p>
            <a:pPr>
              <a:buNone/>
            </a:pPr>
            <a:r>
              <a:rPr b="1" dirty="0" lang="en-US" smtClean="0">
                <a:hlinkClick r:id="rId1" action="ppaction://hlinkfile" tooltip="Bargaining"/>
              </a:rPr>
              <a:t>3. Bargaining</a:t>
            </a:r>
            <a:r>
              <a:rPr dirty="0" lang="en-US" smtClean="0"/>
              <a:t> — "I'll do anything for a few more years."; "I will give my life savings if..."</a:t>
            </a:r>
            <a:br>
              <a:rPr dirty="0" lang="en-US" smtClean="0"/>
            </a:br>
            <a:r>
              <a:rPr dirty="0" lang="en-US" smtClean="0"/>
              <a:t>The third stage involves the hope that the individual can somehow postpone or delay death. Usually, the negotiation for an extended life is made with a higher power in exchange for a reformed lifestyle. Psychologically, the individual is saying, "I understand I will die, but if I could just do something to buy more time..." People facing less serious trauma can bargain or seek to negotiate a compromise. For example "Can we still be friends?.." when facing a break-up. Bargaining rarely provides a sustainable solution, especially if it's a matter of life or death.</a:t>
            </a:r>
          </a:p>
          <a:p>
            <a:pPr>
              <a:buNone/>
            </a:pPr>
            <a:r>
              <a:rPr b="1" dirty="0" lang="en-US" smtClean="0">
                <a:hlinkClick r:id="rId2" action="ppaction://hlinkfile" tooltip="Depression (mood)"/>
              </a:rPr>
              <a:t>4. Depression</a:t>
            </a:r>
            <a:r>
              <a:rPr dirty="0" lang="en-US" smtClean="0"/>
              <a:t> — "I'm so sad, why bother with anything?"; "I'm going to die soon so what's the point?"; "I miss my loved one, why go on?"</a:t>
            </a:r>
            <a:br>
              <a:rPr dirty="0" lang="en-US" smtClean="0"/>
            </a:br>
            <a:r>
              <a:rPr dirty="0" lang="en-US" smtClean="0"/>
              <a:t>During the fourth stage, the dying person begins to understand the certainty of death. Because of this, the individual may become silent, refuse visitors and spend much of the time crying and grieving.</a:t>
            </a:r>
            <a:endParaRPr dirty="0" lang="en-US"/>
          </a:p>
        </p:txBody>
      </p:sp>
      <p:sp>
        <p:nvSpPr>
          <p:cNvPr id="1048880" name="Slide Number Placeholder 3"/>
          <p:cNvSpPr>
            <a:spLocks noGrp="1"/>
          </p:cNvSpPr>
          <p:nvPr>
            <p:ph type="sldNum" sz="quarter" idx="12"/>
          </p:nvPr>
        </p:nvSpPr>
        <p:spPr/>
        <p:txBody>
          <a:bodyPr/>
          <a:p>
            <a:fld id="{4398566B-0D00-4087-9124-BE3A6B87F876}" type="slidenum">
              <a:rPr lang="en-US" smtClean="0"/>
              <a:t>115</a:t>
            </a:fld>
            <a:endParaRPr dirty="0" lang="en-US"/>
          </a:p>
        </p:txBody>
      </p:sp>
    </p:spTree>
  </p:cSld>
  <p:clrMapOvr>
    <a:masterClrMapping/>
  </p:clrMapOvr>
  <p:transition spd="med"/>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278" name=""/>
        <p:cNvGrpSpPr/>
        <p:nvPr/>
      </p:nvGrpSpPr>
      <p:grpSpPr>
        <a:xfrm>
          <a:off x="0" y="0"/>
          <a:ext cx="0" cy="0"/>
          <a:chOff x="0" y="0"/>
          <a:chExt cx="0" cy="0"/>
        </a:xfrm>
      </p:grpSpPr>
      <p:sp>
        <p:nvSpPr>
          <p:cNvPr id="1048881" name="Content Placeholder 2"/>
          <p:cNvSpPr>
            <a:spLocks noGrp="1"/>
          </p:cNvSpPr>
          <p:nvPr>
            <p:ph idx="1"/>
          </p:nvPr>
        </p:nvSpPr>
        <p:spPr>
          <a:xfrm>
            <a:off x="0" y="304800"/>
            <a:ext cx="9144000" cy="6553200"/>
          </a:xfrm>
        </p:spPr>
        <p:txBody>
          <a:bodyPr>
            <a:normAutofit fontScale="85000" lnSpcReduction="10000"/>
          </a:bodyPr>
          <a:p>
            <a:r>
              <a:rPr dirty="0" lang="en-US" smtClean="0"/>
              <a:t>This process allows the dying person to disconnect from things of love and affection. Don’t attempt to cheer up an individual who is in this stage. It is an important time for grieving that must be processed. Depression could be referred to as the dress rehearsal for the 'aftermath'. It is a kind of acceptance with emotional attachment. It's natural to feel sadness, regret, fear, and uncertainty when going through this stage. Feeling those emotions shows that the person has begun to accept the situation.</a:t>
            </a:r>
          </a:p>
          <a:p>
            <a:pPr>
              <a:buNone/>
            </a:pPr>
            <a:r>
              <a:rPr b="1" dirty="0" lang="en-US" smtClean="0">
                <a:hlinkClick r:id="rId1" action="ppaction://hlinkfile" tooltip="Acceptance"/>
              </a:rPr>
              <a:t>5. Acceptance</a:t>
            </a:r>
            <a:r>
              <a:rPr dirty="0" lang="en-US" smtClean="0"/>
              <a:t> — "It's going to be okay."; "I can't fight it, I may as well prepare for it."</a:t>
            </a:r>
            <a:br>
              <a:rPr dirty="0" lang="en-US" smtClean="0"/>
            </a:br>
            <a:r>
              <a:rPr dirty="0" lang="en-US" smtClean="0"/>
              <a:t>In this last stage, individuals begin to come to terms with their mortality, or that of a loved one, or other tragic event. This stage varies according to the person's situation. People dying can enter this stage a long time before the people they leave behind, who must pass through their own individual stages of dealing with the grief.</a:t>
            </a:r>
          </a:p>
          <a:p>
            <a:endParaRPr dirty="0" lang="en-US"/>
          </a:p>
        </p:txBody>
      </p:sp>
      <p:sp>
        <p:nvSpPr>
          <p:cNvPr id="1048882" name="Slide Number Placeholder 3"/>
          <p:cNvSpPr>
            <a:spLocks noGrp="1"/>
          </p:cNvSpPr>
          <p:nvPr>
            <p:ph type="sldNum" sz="quarter" idx="12"/>
          </p:nvPr>
        </p:nvSpPr>
        <p:spPr/>
        <p:txBody>
          <a:bodyPr/>
          <a:p>
            <a:fld id="{4398566B-0D00-4087-9124-BE3A6B87F876}" type="slidenum">
              <a:rPr lang="en-US" smtClean="0"/>
              <a:t>116</a:t>
            </a:fld>
            <a:endParaRPr dirty="0" lang="en-US"/>
          </a:p>
        </p:txBody>
      </p:sp>
    </p:spTree>
  </p:cSld>
  <p:clrMapOvr>
    <a:masterClrMapping/>
  </p:clrMapOvr>
  <p:transition spd="med"/>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279" name=""/>
        <p:cNvGrpSpPr/>
        <p:nvPr/>
      </p:nvGrpSpPr>
      <p:grpSpPr>
        <a:xfrm>
          <a:off x="0" y="0"/>
          <a:ext cx="0" cy="0"/>
          <a:chOff x="0" y="0"/>
          <a:chExt cx="0" cy="0"/>
        </a:xfrm>
      </p:grpSpPr>
      <p:sp>
        <p:nvSpPr>
          <p:cNvPr id="1048883" name="Title 1"/>
          <p:cNvSpPr>
            <a:spLocks noGrp="1"/>
          </p:cNvSpPr>
          <p:nvPr>
            <p:ph type="title"/>
          </p:nvPr>
        </p:nvSpPr>
        <p:spPr>
          <a:xfrm>
            <a:off x="0" y="0"/>
            <a:ext cx="9144000" cy="990600"/>
          </a:xfrm>
          <a:solidFill>
            <a:schemeClr val="accent2">
              <a:lumMod val="75000"/>
            </a:schemeClr>
          </a:solidFill>
        </p:spPr>
        <p:txBody>
          <a:bodyPr/>
          <a:p>
            <a:r>
              <a:rPr b="1" dirty="0" lang="en-US" u="sng" smtClean="0">
                <a:solidFill>
                  <a:schemeClr val="bg2">
                    <a:lumMod val="20000"/>
                    <a:lumOff val="80000"/>
                  </a:schemeClr>
                </a:solidFill>
                <a:effectLst>
                  <a:outerShdw algn="tl" blurRad="38100" dir="2700000" dist="38100">
                    <a:srgbClr val="000000">
                      <a:alpha val="43137"/>
                    </a:srgbClr>
                  </a:outerShdw>
                </a:effectLst>
              </a:rPr>
              <a:t>Length of the grief process</a:t>
            </a:r>
            <a:endParaRPr b="1" dirty="0" lang="en-US" u="sng">
              <a:solidFill>
                <a:schemeClr val="bg2">
                  <a:lumMod val="20000"/>
                  <a:lumOff val="80000"/>
                </a:schemeClr>
              </a:solidFill>
              <a:effectLst>
                <a:outerShdw algn="tl" blurRad="38100" dir="2700000" dist="38100">
                  <a:srgbClr val="000000">
                    <a:alpha val="43137"/>
                  </a:srgbClr>
                </a:outerShdw>
              </a:effectLst>
            </a:endParaRPr>
          </a:p>
        </p:txBody>
      </p:sp>
      <p:sp>
        <p:nvSpPr>
          <p:cNvPr id="1048884" name="Content Placeholder 2"/>
          <p:cNvSpPr>
            <a:spLocks noGrp="1"/>
          </p:cNvSpPr>
          <p:nvPr>
            <p:ph idx="1"/>
          </p:nvPr>
        </p:nvSpPr>
        <p:spPr>
          <a:xfrm>
            <a:off x="0" y="1295400"/>
            <a:ext cx="8991600" cy="5334000"/>
          </a:xfrm>
        </p:spPr>
        <p:txBody>
          <a:bodyPr>
            <a:normAutofit lnSpcReduction="10000"/>
          </a:bodyPr>
          <a:p>
            <a:r>
              <a:rPr dirty="0" lang="en-US" smtClean="0"/>
              <a:t>Stages of grief allow the bereaved person or elderly approach resolution of mourning.</a:t>
            </a:r>
          </a:p>
          <a:p>
            <a:r>
              <a:rPr dirty="0" lang="en-US" smtClean="0"/>
              <a:t>Each stage of grief present tasks  to be overcome through painful experimental processes.</a:t>
            </a:r>
          </a:p>
          <a:p>
            <a:r>
              <a:rPr dirty="0" lang="en-US" smtClean="0"/>
              <a:t>Grief is complete when a person can remember comfortably and realistically both the pleasures and disappointment of the  lost person or object.</a:t>
            </a:r>
          </a:p>
          <a:p>
            <a:r>
              <a:rPr dirty="0" lang="en-US" smtClean="0"/>
              <a:t>Length of grief is individualistic and can last a number of years without being maladaptive.</a:t>
            </a:r>
          </a:p>
          <a:p>
            <a:r>
              <a:rPr dirty="0" lang="en-US" smtClean="0"/>
              <a:t>Acute phase lasts 6 to 8 weeks but its longer in older adults where it takes 6 months to 1 year. </a:t>
            </a:r>
          </a:p>
          <a:p>
            <a:endParaRPr dirty="0" lang="en-US"/>
          </a:p>
        </p:txBody>
      </p:sp>
      <p:sp>
        <p:nvSpPr>
          <p:cNvPr id="1048885" name="Slide Number Placeholder 3"/>
          <p:cNvSpPr>
            <a:spLocks noGrp="1"/>
          </p:cNvSpPr>
          <p:nvPr>
            <p:ph type="sldNum" sz="quarter" idx="12"/>
          </p:nvPr>
        </p:nvSpPr>
        <p:spPr/>
        <p:txBody>
          <a:bodyPr/>
          <a:p>
            <a:fld id="{4398566B-0D00-4087-9124-BE3A6B87F876}" type="slidenum">
              <a:rPr lang="en-US" smtClean="0"/>
              <a:t>117</a:t>
            </a:fld>
            <a:endParaRPr dirty="0" lang="en-US"/>
          </a:p>
        </p:txBody>
      </p:sp>
    </p:spTree>
  </p:cSld>
  <p:clrMapOvr>
    <a:masterClrMapping/>
  </p:clrMapOvr>
  <p:transition spd="med"/>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280" name=""/>
        <p:cNvGrpSpPr/>
        <p:nvPr/>
      </p:nvGrpSpPr>
      <p:grpSpPr>
        <a:xfrm>
          <a:off x="0" y="0"/>
          <a:ext cx="0" cy="0"/>
          <a:chOff x="0" y="0"/>
          <a:chExt cx="0" cy="0"/>
        </a:xfrm>
      </p:grpSpPr>
      <p:sp>
        <p:nvSpPr>
          <p:cNvPr id="1048886" name="Title 1"/>
          <p:cNvSpPr>
            <a:spLocks noGrp="1"/>
          </p:cNvSpPr>
          <p:nvPr>
            <p:ph type="title"/>
          </p:nvPr>
        </p:nvSpPr>
        <p:spPr>
          <a:xfrm>
            <a:off x="0" y="0"/>
            <a:ext cx="9144000" cy="762000"/>
          </a:xfrm>
          <a:solidFill>
            <a:schemeClr val="accent2">
              <a:lumMod val="60000"/>
              <a:lumOff val="40000"/>
            </a:schemeClr>
          </a:solidFill>
        </p:spPr>
        <p:txBody>
          <a:bodyPr>
            <a:normAutofit fontScale="90000"/>
          </a:bodyPr>
          <a:p>
            <a:r>
              <a:rPr b="1" dirty="0" lang="en-US" u="sng" smtClean="0">
                <a:solidFill>
                  <a:schemeClr val="bg2">
                    <a:lumMod val="50000"/>
                  </a:schemeClr>
                </a:solidFill>
                <a:effectLst>
                  <a:outerShdw algn="tl" blurRad="38100" dir="2700000" dist="38100">
                    <a:srgbClr val="000000">
                      <a:alpha val="43137"/>
                    </a:srgbClr>
                  </a:outerShdw>
                </a:effectLst>
              </a:rPr>
              <a:t>Factors that influence outcomes of grief</a:t>
            </a:r>
            <a:endParaRPr b="1" dirty="0" lang="en-US" u="sng">
              <a:solidFill>
                <a:schemeClr val="bg2">
                  <a:lumMod val="50000"/>
                </a:schemeClr>
              </a:solidFill>
              <a:effectLst>
                <a:outerShdw algn="tl" blurRad="38100" dir="2700000" dist="38100">
                  <a:srgbClr val="000000">
                    <a:alpha val="43137"/>
                  </a:srgbClr>
                </a:outerShdw>
              </a:effectLst>
            </a:endParaRPr>
          </a:p>
        </p:txBody>
      </p:sp>
      <p:sp>
        <p:nvSpPr>
          <p:cNvPr id="1048887" name="Content Placeholder 2"/>
          <p:cNvSpPr>
            <a:spLocks noGrp="1"/>
          </p:cNvSpPr>
          <p:nvPr>
            <p:ph idx="1"/>
          </p:nvPr>
        </p:nvSpPr>
        <p:spPr>
          <a:xfrm>
            <a:off x="0" y="685800"/>
            <a:ext cx="9144000" cy="6172200"/>
          </a:xfrm>
        </p:spPr>
        <p:txBody>
          <a:bodyPr>
            <a:normAutofit fontScale="85000" lnSpcReduction="20000"/>
          </a:bodyPr>
          <a:p>
            <a:pPr indent="-514350" marL="514350">
              <a:buFont typeface="+mj-lt"/>
              <a:buAutoNum type="arabicPeriod"/>
            </a:pPr>
            <a:r>
              <a:rPr dirty="0" lang="en-US" smtClean="0"/>
              <a:t>The importance of the lost object or person as a source of support</a:t>
            </a:r>
          </a:p>
          <a:p>
            <a:pPr indent="-514350" marL="514350">
              <a:buFont typeface="+mj-lt"/>
              <a:buAutoNum type="arabicPeriod"/>
            </a:pPr>
            <a:r>
              <a:rPr dirty="0" lang="en-US" smtClean="0"/>
              <a:t>The degree of dependency on relation with lost object or person.</a:t>
            </a:r>
          </a:p>
          <a:p>
            <a:pPr indent="-514350" marL="514350">
              <a:buFont typeface="+mj-lt"/>
              <a:buAutoNum type="arabicPeriod"/>
            </a:pPr>
            <a:r>
              <a:rPr dirty="0" lang="en-US" smtClean="0"/>
              <a:t>The number and nature of other meaningful relationship the mourner has.</a:t>
            </a:r>
          </a:p>
          <a:p>
            <a:pPr indent="-514350" marL="514350">
              <a:buFont typeface="+mj-lt"/>
              <a:buAutoNum type="arabicPeriod"/>
            </a:pPr>
            <a:r>
              <a:rPr dirty="0" lang="en-US" smtClean="0"/>
              <a:t>The degree of ambivalence felt towards the lost person or object.</a:t>
            </a:r>
          </a:p>
          <a:p>
            <a:pPr indent="-514350" marL="514350">
              <a:buFont typeface="+mj-lt"/>
              <a:buAutoNum type="arabicPeriod"/>
            </a:pPr>
            <a:r>
              <a:rPr dirty="0" lang="en-US" smtClean="0"/>
              <a:t>The number and nature of previous grief experiences e.g. grief which can be cumulative especially when the previous grief has not been resolved. </a:t>
            </a:r>
          </a:p>
          <a:p>
            <a:pPr indent="-514350" marL="514350">
              <a:buFont typeface="+mj-lt"/>
              <a:buAutoNum type="arabicPeriod"/>
            </a:pPr>
            <a:r>
              <a:rPr dirty="0" lang="en-US" smtClean="0"/>
              <a:t>The age of the lost person e.g. child, adult or elderly person.</a:t>
            </a:r>
          </a:p>
          <a:p>
            <a:pPr indent="-514350" marL="514350">
              <a:buFont typeface="+mj-lt"/>
              <a:buAutoNum type="arabicPeriod"/>
            </a:pPr>
            <a:r>
              <a:rPr dirty="0" lang="en-US" smtClean="0"/>
              <a:t>Health of the mourner at the time of loss. Status of physical, psychological condition and coping capacity for stress.</a:t>
            </a:r>
          </a:p>
          <a:p>
            <a:pPr indent="-514350" marL="514350">
              <a:buFont typeface="+mj-lt"/>
              <a:buAutoNum type="arabicPeriod"/>
            </a:pPr>
            <a:r>
              <a:rPr dirty="0" lang="en-US" smtClean="0"/>
              <a:t>The degree of preparation for the loss.</a:t>
            </a:r>
            <a:endParaRPr dirty="0" lang="en-US"/>
          </a:p>
        </p:txBody>
      </p:sp>
      <p:sp>
        <p:nvSpPr>
          <p:cNvPr id="1048888" name="Slide Number Placeholder 3"/>
          <p:cNvSpPr>
            <a:spLocks noGrp="1"/>
          </p:cNvSpPr>
          <p:nvPr>
            <p:ph type="sldNum" sz="quarter" idx="12"/>
          </p:nvPr>
        </p:nvSpPr>
        <p:spPr/>
        <p:txBody>
          <a:bodyPr/>
          <a:p>
            <a:fld id="{4398566B-0D00-4087-9124-BE3A6B87F876}" type="slidenum">
              <a:rPr lang="en-US" smtClean="0"/>
              <a:t>118</a:t>
            </a:fld>
            <a:endParaRPr dirty="0" lang="en-US"/>
          </a:p>
        </p:txBody>
      </p:sp>
    </p:spTree>
  </p:cSld>
  <p:clrMapOvr>
    <a:masterClrMapping/>
  </p:clrMapOvr>
  <p:transition spd="med"/>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281" name=""/>
        <p:cNvGrpSpPr/>
        <p:nvPr/>
      </p:nvGrpSpPr>
      <p:grpSpPr>
        <a:xfrm>
          <a:off x="0" y="0"/>
          <a:ext cx="0" cy="0"/>
          <a:chOff x="0" y="0"/>
          <a:chExt cx="0" cy="0"/>
        </a:xfrm>
      </p:grpSpPr>
      <p:sp>
        <p:nvSpPr>
          <p:cNvPr id="1048889" name="Title 1"/>
          <p:cNvSpPr>
            <a:spLocks noGrp="1"/>
          </p:cNvSpPr>
          <p:nvPr>
            <p:ph type="title"/>
          </p:nvPr>
        </p:nvSpPr>
        <p:spPr>
          <a:xfrm>
            <a:off x="457200" y="0"/>
            <a:ext cx="8229600" cy="685800"/>
          </a:xfrm>
          <a:solidFill>
            <a:schemeClr val="accent6">
              <a:lumMod val="60000"/>
              <a:lumOff val="40000"/>
            </a:schemeClr>
          </a:solidFill>
        </p:spPr>
        <p:txBody>
          <a:bodyPr>
            <a:normAutofit fontScale="90000"/>
          </a:bodyPr>
          <a:p>
            <a:r>
              <a:rPr b="1" dirty="0" lang="en-US" u="sng" smtClean="0">
                <a:solidFill>
                  <a:schemeClr val="accent1">
                    <a:lumMod val="20000"/>
                    <a:lumOff val="80000"/>
                  </a:schemeClr>
                </a:solidFill>
                <a:effectLst>
                  <a:outerShdw algn="tl" blurRad="38100" dir="2700000" dist="38100">
                    <a:srgbClr val="000000">
                      <a:alpha val="43137"/>
                    </a:srgbClr>
                  </a:outerShdw>
                </a:effectLst>
              </a:rPr>
              <a:t>1. Anticipatory grief</a:t>
            </a:r>
            <a:endParaRPr b="1" dirty="0" lang="en-US" u="sng">
              <a:solidFill>
                <a:schemeClr val="accent1">
                  <a:lumMod val="20000"/>
                  <a:lumOff val="80000"/>
                </a:schemeClr>
              </a:solidFill>
              <a:effectLst>
                <a:outerShdw algn="tl" blurRad="38100" dir="2700000" dist="38100">
                  <a:srgbClr val="000000">
                    <a:alpha val="43137"/>
                  </a:srgbClr>
                </a:outerShdw>
              </a:effectLst>
            </a:endParaRPr>
          </a:p>
        </p:txBody>
      </p:sp>
      <p:sp>
        <p:nvSpPr>
          <p:cNvPr id="1048890" name="Content Placeholder 2"/>
          <p:cNvSpPr>
            <a:spLocks noGrp="1"/>
          </p:cNvSpPr>
          <p:nvPr>
            <p:ph idx="1"/>
          </p:nvPr>
        </p:nvSpPr>
        <p:spPr>
          <a:xfrm>
            <a:off x="0" y="609600"/>
            <a:ext cx="9144000" cy="6248400"/>
          </a:xfrm>
        </p:spPr>
        <p:txBody>
          <a:bodyPr>
            <a:normAutofit fontScale="85000" lnSpcReduction="10000"/>
          </a:bodyPr>
          <a:p>
            <a:r>
              <a:rPr dirty="0" lang="en-US" smtClean="0"/>
              <a:t>It is the initiation and actual process of grieving that takes place when anticipating a significant loss before it takes place.</a:t>
            </a:r>
          </a:p>
          <a:p>
            <a:r>
              <a:rPr dirty="0" lang="en-US" smtClean="0"/>
              <a:t>Stages of grieving are similar to those of normal loss with a difference that conventional grief tends to reduce in intensity as time passes.</a:t>
            </a:r>
          </a:p>
          <a:p>
            <a:r>
              <a:rPr dirty="0" lang="en-US" smtClean="0"/>
              <a:t>Anticipatory grief increases in intensity as expected loss becomes more imminent.</a:t>
            </a:r>
          </a:p>
          <a:p>
            <a:pPr>
              <a:buNone/>
            </a:pPr>
            <a:r>
              <a:rPr b="1" dirty="0" lang="en-US" u="sng" smtClean="0"/>
              <a:t>Disadvantages</a:t>
            </a:r>
          </a:p>
          <a:p>
            <a:pPr indent="-514350" marL="514350">
              <a:buFont typeface="+mj-lt"/>
              <a:buAutoNum type="arabicPeriod"/>
            </a:pPr>
            <a:r>
              <a:rPr dirty="0" lang="en-US" smtClean="0"/>
              <a:t>If family members complete the process of grieving then attachment from the dying person occurs prematurely.</a:t>
            </a:r>
          </a:p>
          <a:p>
            <a:pPr indent="-514350" marL="514350">
              <a:buFont typeface="+mj-lt"/>
              <a:buAutoNum type="arabicPeriod"/>
            </a:pPr>
            <a:r>
              <a:rPr dirty="0" lang="en-US" smtClean="0"/>
              <a:t>The person experiences loneliness, isolation as well as  psychological pain of imminent death without family support.</a:t>
            </a:r>
          </a:p>
          <a:p>
            <a:pPr indent="-514350" marL="514350">
              <a:buFont typeface="+mj-lt"/>
              <a:buAutoNum type="arabicPeriod"/>
            </a:pPr>
            <a:r>
              <a:rPr dirty="0" lang="en-US" smtClean="0"/>
              <a:t>There may be problem of re-establishing prior relationship after grieving if death does not occur.</a:t>
            </a:r>
            <a:endParaRPr dirty="0" lang="en-US"/>
          </a:p>
        </p:txBody>
      </p:sp>
      <p:sp>
        <p:nvSpPr>
          <p:cNvPr id="1048891" name="Slide Number Placeholder 3"/>
          <p:cNvSpPr>
            <a:spLocks noGrp="1"/>
          </p:cNvSpPr>
          <p:nvPr>
            <p:ph type="sldNum" sz="quarter" idx="12"/>
          </p:nvPr>
        </p:nvSpPr>
        <p:spPr/>
        <p:txBody>
          <a:bodyPr/>
          <a:p>
            <a:fld id="{4398566B-0D00-4087-9124-BE3A6B87F876}" type="slidenum">
              <a:rPr lang="en-US" smtClean="0"/>
              <a:t>119</a:t>
            </a:fld>
            <a:endParaRPr dirty="0" lang="en-US"/>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73" name=""/>
        <p:cNvGrpSpPr/>
        <p:nvPr/>
      </p:nvGrpSpPr>
      <p:grpSpPr>
        <a:xfrm>
          <a:off x="0" y="0"/>
          <a:ext cx="0" cy="0"/>
          <a:chOff x="0" y="0"/>
          <a:chExt cx="0" cy="0"/>
        </a:xfrm>
      </p:grpSpPr>
      <p:sp>
        <p:nvSpPr>
          <p:cNvPr id="1048625" name="Title 1"/>
          <p:cNvSpPr>
            <a:spLocks noGrp="1"/>
          </p:cNvSpPr>
          <p:nvPr>
            <p:ph type="title"/>
          </p:nvPr>
        </p:nvSpPr>
        <p:spPr>
          <a:xfrm>
            <a:off x="0" y="0"/>
            <a:ext cx="9144000" cy="838200"/>
          </a:xfrm>
          <a:solidFill>
            <a:schemeClr val="accent1">
              <a:lumMod val="75000"/>
            </a:schemeClr>
          </a:solidFill>
        </p:spPr>
        <p:txBody>
          <a:bodyPr>
            <a:normAutofit/>
          </a:bodyPr>
          <a:p>
            <a:r>
              <a:rPr b="1" dirty="0" lang="en-US" u="sng" smtClean="0">
                <a:solidFill>
                  <a:srgbClr val="FFFF00"/>
                </a:solidFill>
                <a:effectLst>
                  <a:outerShdw algn="tl" blurRad="38100" dir="2700000" dist="38100">
                    <a:srgbClr val="000000">
                      <a:alpha val="43137"/>
                    </a:srgbClr>
                  </a:outerShdw>
                </a:effectLst>
              </a:rPr>
              <a:t>Psychosocial theories of aging</a:t>
            </a:r>
            <a:endParaRPr b="1" dirty="0" lang="en-US" u="sng">
              <a:solidFill>
                <a:srgbClr val="FFFF00"/>
              </a:solidFill>
              <a:effectLst>
                <a:outerShdw algn="tl" blurRad="38100" dir="2700000" dist="38100">
                  <a:srgbClr val="000000">
                    <a:alpha val="43137"/>
                  </a:srgbClr>
                </a:outerShdw>
              </a:effectLst>
            </a:endParaRPr>
          </a:p>
        </p:txBody>
      </p:sp>
      <p:sp>
        <p:nvSpPr>
          <p:cNvPr id="1048626" name="Content Placeholder 2"/>
          <p:cNvSpPr>
            <a:spLocks noGrp="1"/>
          </p:cNvSpPr>
          <p:nvPr>
            <p:ph idx="1"/>
          </p:nvPr>
        </p:nvSpPr>
        <p:spPr>
          <a:xfrm>
            <a:off x="0" y="914400"/>
            <a:ext cx="9144000" cy="5943600"/>
          </a:xfrm>
        </p:spPr>
        <p:txBody>
          <a:bodyPr>
            <a:normAutofit fontScale="81250" lnSpcReduction="20000"/>
          </a:bodyPr>
          <a:p>
            <a:r>
              <a:rPr dirty="0" lang="en-US" smtClean="0"/>
              <a:t>These don’t explain why aging occurs but rather attempt to explain why older adults have different responses to the aging process.</a:t>
            </a:r>
          </a:p>
          <a:p>
            <a:pPr>
              <a:buNone/>
            </a:pPr>
            <a:r>
              <a:rPr b="1" dirty="0" lang="en-US" smtClean="0"/>
              <a:t>a) Disengagement theory</a:t>
            </a:r>
            <a:r>
              <a:rPr dirty="0" lang="en-US" smtClean="0"/>
              <a:t>: it explains why aging persons separate from mainstream of society. It proposes that older people are systematically separated or disengaged from society because they do not benefit society as a whole. It further says that elderly persons desire to withdraw from society as they age, so that the disengagement is of mutual benefit.</a:t>
            </a:r>
          </a:p>
          <a:p>
            <a:pPr>
              <a:buNone/>
            </a:pPr>
            <a:r>
              <a:rPr b="1" dirty="0" lang="en-US" smtClean="0"/>
              <a:t>b) Activity theory</a:t>
            </a:r>
            <a:r>
              <a:rPr dirty="0" lang="en-US" smtClean="0"/>
              <a:t>: it proposes that activity is necessary for successful aging. Active participation in both physical and mental activity helps in maintaining functioning into old age. Purposeful activities and interactions leads to improved self esteem and overall satisfaction with life even at an extended age.</a:t>
            </a:r>
          </a:p>
          <a:p>
            <a:pPr>
              <a:buNone/>
            </a:pPr>
            <a:r>
              <a:rPr b="1" dirty="0" lang="en-US" smtClean="0"/>
              <a:t>c) Continuity theory</a:t>
            </a:r>
            <a:r>
              <a:rPr dirty="0" lang="en-US" smtClean="0"/>
              <a:t>: it states that an individuals characteristic coping strategies are in place long before old age but personality features are also dynamic. Using this theory the best way to predict how a person will adjust to old  age is to examine how the person has adjusted to other changes in life.</a:t>
            </a:r>
            <a:endParaRPr dirty="0" lang="en-US"/>
          </a:p>
        </p:txBody>
      </p:sp>
      <p:sp>
        <p:nvSpPr>
          <p:cNvPr id="1048627" name="Slide Number Placeholder 3"/>
          <p:cNvSpPr>
            <a:spLocks noGrp="1"/>
          </p:cNvSpPr>
          <p:nvPr>
            <p:ph type="sldNum" sz="quarter" idx="12"/>
          </p:nvPr>
        </p:nvSpPr>
        <p:spPr/>
        <p:txBody>
          <a:bodyPr/>
          <a:p>
            <a:fld id="{4398566B-0D00-4087-9124-BE3A6B87F876}" type="slidenum">
              <a:rPr lang="en-US" smtClean="0"/>
              <a:t>12</a:t>
            </a:fld>
            <a:endParaRPr dirty="0" lang="en-US"/>
          </a:p>
        </p:txBody>
      </p:sp>
    </p:spTree>
  </p:cSld>
  <p:clrMapOvr>
    <a:masterClrMapping/>
  </p:clrMapOvr>
  <p:transition spd="med"/>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282" name=""/>
        <p:cNvGrpSpPr/>
        <p:nvPr/>
      </p:nvGrpSpPr>
      <p:grpSpPr>
        <a:xfrm>
          <a:off x="0" y="0"/>
          <a:ext cx="0" cy="0"/>
          <a:chOff x="0" y="0"/>
          <a:chExt cx="0" cy="0"/>
        </a:xfrm>
      </p:grpSpPr>
      <p:sp>
        <p:nvSpPr>
          <p:cNvPr id="1048892" name="Title 1"/>
          <p:cNvSpPr>
            <a:spLocks noGrp="1"/>
          </p:cNvSpPr>
          <p:nvPr>
            <p:ph type="title"/>
          </p:nvPr>
        </p:nvSpPr>
        <p:spPr>
          <a:xfrm>
            <a:off x="457200" y="0"/>
            <a:ext cx="8229600" cy="762000"/>
          </a:xfrm>
          <a:solidFill>
            <a:schemeClr val="accent6">
              <a:lumMod val="60000"/>
              <a:lumOff val="40000"/>
            </a:schemeClr>
          </a:solidFill>
        </p:spPr>
        <p:txBody>
          <a:bodyPr/>
          <a:p>
            <a:r>
              <a:rPr b="1" dirty="0" lang="en-US" u="sng" smtClean="0">
                <a:solidFill>
                  <a:schemeClr val="accent1">
                    <a:lumMod val="20000"/>
                    <a:lumOff val="80000"/>
                  </a:schemeClr>
                </a:solidFill>
                <a:effectLst>
                  <a:outerShdw algn="tl" blurRad="38100" dir="2700000" dist="38100">
                    <a:srgbClr val="000000">
                      <a:alpha val="43137"/>
                    </a:srgbClr>
                  </a:outerShdw>
                </a:effectLst>
              </a:rPr>
              <a:t>Maladaptive response to loss</a:t>
            </a:r>
            <a:endParaRPr b="1" dirty="0" lang="en-US" u="sng">
              <a:solidFill>
                <a:schemeClr val="accent1">
                  <a:lumMod val="20000"/>
                  <a:lumOff val="80000"/>
                </a:schemeClr>
              </a:solidFill>
              <a:effectLst>
                <a:outerShdw algn="tl" blurRad="38100" dir="2700000" dist="38100">
                  <a:srgbClr val="000000">
                    <a:alpha val="43137"/>
                  </a:srgbClr>
                </a:outerShdw>
              </a:effectLst>
            </a:endParaRPr>
          </a:p>
        </p:txBody>
      </p:sp>
      <p:sp>
        <p:nvSpPr>
          <p:cNvPr id="1048893" name="Content Placeholder 2"/>
          <p:cNvSpPr>
            <a:spLocks noGrp="1"/>
          </p:cNvSpPr>
          <p:nvPr>
            <p:ph idx="1"/>
          </p:nvPr>
        </p:nvSpPr>
        <p:spPr>
          <a:xfrm>
            <a:off x="0" y="685800"/>
            <a:ext cx="9144000" cy="6172200"/>
          </a:xfrm>
        </p:spPr>
        <p:txBody>
          <a:bodyPr>
            <a:normAutofit/>
          </a:bodyPr>
          <a:p>
            <a:r>
              <a:rPr dirty="0" lang="en-US" smtClean="0"/>
              <a:t>Delayed or inhibited grief: absence of grief when it ordinarily would be expected. It is caused by:-</a:t>
            </a:r>
          </a:p>
          <a:p>
            <a:pPr lvl="1"/>
            <a:r>
              <a:rPr dirty="0" lang="en-US" smtClean="0"/>
              <a:t>Cultural influences</a:t>
            </a:r>
          </a:p>
          <a:p>
            <a:pPr lvl="1"/>
            <a:r>
              <a:rPr dirty="0" lang="en-US" smtClean="0"/>
              <a:t>Danger; the person is fixed in denial stage</a:t>
            </a:r>
          </a:p>
          <a:p>
            <a:r>
              <a:rPr dirty="0" lang="en-US" smtClean="0"/>
              <a:t>Grief may be triggered later by another unrelated event or another loss resulting in over-reaction. It occurs due to :-</a:t>
            </a:r>
          </a:p>
          <a:p>
            <a:pPr lvl="1"/>
            <a:r>
              <a:rPr dirty="0" lang="en-US" smtClean="0"/>
              <a:t>Ambivalent feelings</a:t>
            </a:r>
          </a:p>
          <a:p>
            <a:pPr lvl="1"/>
            <a:r>
              <a:rPr dirty="0" lang="en-US" smtClean="0"/>
              <a:t>Outside pressure to resume normal function</a:t>
            </a:r>
          </a:p>
          <a:p>
            <a:pPr lvl="1"/>
            <a:r>
              <a:rPr dirty="0" lang="en-US" smtClean="0"/>
              <a:t>Perceived lack of internal and external sources to cope with profound loss.</a:t>
            </a:r>
            <a:endParaRPr dirty="0" lang="en-US"/>
          </a:p>
        </p:txBody>
      </p:sp>
      <p:sp>
        <p:nvSpPr>
          <p:cNvPr id="1048894" name="Slide Number Placeholder 3"/>
          <p:cNvSpPr>
            <a:spLocks noGrp="1"/>
          </p:cNvSpPr>
          <p:nvPr>
            <p:ph type="sldNum" sz="quarter" idx="12"/>
          </p:nvPr>
        </p:nvSpPr>
        <p:spPr/>
        <p:txBody>
          <a:bodyPr/>
          <a:p>
            <a:fld id="{4398566B-0D00-4087-9124-BE3A6B87F876}" type="slidenum">
              <a:rPr lang="en-US" smtClean="0"/>
              <a:t>120</a:t>
            </a:fld>
            <a:endParaRPr dirty="0" lang="en-US"/>
          </a:p>
        </p:txBody>
      </p:sp>
    </p:spTree>
  </p:cSld>
  <p:clrMapOvr>
    <a:masterClrMapping/>
  </p:clrMapOvr>
  <p:transition spd="med"/>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283" name=""/>
        <p:cNvGrpSpPr/>
        <p:nvPr/>
      </p:nvGrpSpPr>
      <p:grpSpPr>
        <a:xfrm>
          <a:off x="0" y="0"/>
          <a:ext cx="0" cy="0"/>
          <a:chOff x="0" y="0"/>
          <a:chExt cx="0" cy="0"/>
        </a:xfrm>
      </p:grpSpPr>
      <p:sp>
        <p:nvSpPr>
          <p:cNvPr id="1048895" name="Title 1"/>
          <p:cNvSpPr>
            <a:spLocks noGrp="1"/>
          </p:cNvSpPr>
          <p:nvPr>
            <p:ph type="title"/>
          </p:nvPr>
        </p:nvSpPr>
        <p:spPr>
          <a:xfrm>
            <a:off x="457200" y="0"/>
            <a:ext cx="8229600" cy="838200"/>
          </a:xfrm>
          <a:solidFill>
            <a:schemeClr val="accent6">
              <a:lumMod val="60000"/>
              <a:lumOff val="40000"/>
            </a:schemeClr>
          </a:solidFill>
        </p:spPr>
        <p:txBody>
          <a:bodyPr/>
          <a:p>
            <a:r>
              <a:rPr b="1" dirty="0" lang="en-US" u="sng" smtClean="0">
                <a:solidFill>
                  <a:schemeClr val="accent1">
                    <a:lumMod val="20000"/>
                    <a:lumOff val="80000"/>
                  </a:schemeClr>
                </a:solidFill>
                <a:effectLst>
                  <a:outerShdw algn="tl" blurRad="38100" dir="2700000" dist="38100">
                    <a:srgbClr val="000000">
                      <a:alpha val="43137"/>
                    </a:srgbClr>
                  </a:outerShdw>
                </a:effectLst>
              </a:rPr>
              <a:t>2. Prolonged grief</a:t>
            </a:r>
            <a:endParaRPr b="1" dirty="0" lang="en-US" u="sng">
              <a:solidFill>
                <a:schemeClr val="accent1">
                  <a:lumMod val="20000"/>
                  <a:lumOff val="80000"/>
                </a:schemeClr>
              </a:solidFill>
              <a:effectLst>
                <a:outerShdw algn="tl" blurRad="38100" dir="2700000" dist="38100">
                  <a:srgbClr val="000000">
                    <a:alpha val="43137"/>
                  </a:srgbClr>
                </a:outerShdw>
              </a:effectLst>
            </a:endParaRPr>
          </a:p>
        </p:txBody>
      </p:sp>
      <p:sp>
        <p:nvSpPr>
          <p:cNvPr id="1048896" name="Content Placeholder 2"/>
          <p:cNvSpPr>
            <a:spLocks noGrp="1"/>
          </p:cNvSpPr>
          <p:nvPr>
            <p:ph idx="1"/>
          </p:nvPr>
        </p:nvSpPr>
        <p:spPr>
          <a:xfrm>
            <a:off x="0" y="685800"/>
            <a:ext cx="9144000" cy="6172200"/>
          </a:xfrm>
        </p:spPr>
        <p:txBody>
          <a:bodyPr>
            <a:normAutofit fontScale="92500" lnSpcReduction="10000"/>
          </a:bodyPr>
          <a:p>
            <a:r>
              <a:rPr dirty="0" lang="en-US" smtClean="0"/>
              <a:t>Grief is considered prolonged if activities of normal living are not resumed after a period of 4 to 6 weeks.</a:t>
            </a:r>
          </a:p>
          <a:p>
            <a:r>
              <a:rPr dirty="0" lang="en-US" smtClean="0"/>
              <a:t>If grief is associated with self-blame; difficulties accepting loss, sudden untimely loss, history of dependence on the dead person.</a:t>
            </a:r>
          </a:p>
          <a:p>
            <a:pPr>
              <a:buNone/>
            </a:pPr>
            <a:r>
              <a:rPr b="1" dirty="0" i="1" lang="en-US" u="sng" smtClean="0"/>
              <a:t>Signs and symptoms</a:t>
            </a:r>
          </a:p>
          <a:p>
            <a:pPr indent="-514350" marL="514350">
              <a:buFont typeface="+mj-lt"/>
              <a:buAutoNum type="arabicPeriod"/>
            </a:pPr>
            <a:r>
              <a:rPr dirty="0" lang="en-US" smtClean="0"/>
              <a:t>Development of physical symptoms experienced by the dead person</a:t>
            </a:r>
          </a:p>
          <a:p>
            <a:pPr indent="-514350" marL="514350">
              <a:buFont typeface="+mj-lt"/>
              <a:buAutoNum type="arabicPeriod"/>
            </a:pPr>
            <a:r>
              <a:rPr dirty="0" lang="en-US" smtClean="0"/>
              <a:t>Progressive social withdrawal</a:t>
            </a:r>
          </a:p>
          <a:p>
            <a:pPr indent="-514350" marL="514350">
              <a:buFont typeface="+mj-lt"/>
              <a:buAutoNum type="arabicPeriod"/>
            </a:pPr>
            <a:r>
              <a:rPr dirty="0" lang="en-US" smtClean="0"/>
              <a:t>Poor interpersonal relationships with friends and relatives</a:t>
            </a:r>
          </a:p>
          <a:p>
            <a:pPr indent="-514350" marL="514350">
              <a:buFont typeface="+mj-lt"/>
              <a:buAutoNum type="arabicPeriod"/>
            </a:pPr>
            <a:r>
              <a:rPr dirty="0" lang="en-US" smtClean="0"/>
              <a:t>Participation in activities detrimental to one’s social  or economic existence.</a:t>
            </a:r>
            <a:endParaRPr dirty="0" lang="en-US"/>
          </a:p>
        </p:txBody>
      </p:sp>
      <p:sp>
        <p:nvSpPr>
          <p:cNvPr id="1048897" name="Slide Number Placeholder 3"/>
          <p:cNvSpPr>
            <a:spLocks noGrp="1"/>
          </p:cNvSpPr>
          <p:nvPr>
            <p:ph type="sldNum" sz="quarter" idx="12"/>
          </p:nvPr>
        </p:nvSpPr>
        <p:spPr/>
        <p:txBody>
          <a:bodyPr/>
          <a:p>
            <a:fld id="{4398566B-0D00-4087-9124-BE3A6B87F876}" type="slidenum">
              <a:rPr lang="en-US" smtClean="0"/>
              <a:t>121</a:t>
            </a:fld>
            <a:endParaRPr dirty="0" lang="en-US"/>
          </a:p>
        </p:txBody>
      </p:sp>
    </p:spTree>
  </p:cSld>
  <p:clrMapOvr>
    <a:masterClrMapping/>
  </p:clrMapOvr>
  <p:transition spd="med"/>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284" name=""/>
        <p:cNvGrpSpPr/>
        <p:nvPr/>
      </p:nvGrpSpPr>
      <p:grpSpPr>
        <a:xfrm>
          <a:off x="0" y="0"/>
          <a:ext cx="0" cy="0"/>
          <a:chOff x="0" y="0"/>
          <a:chExt cx="0" cy="0"/>
        </a:xfrm>
      </p:grpSpPr>
      <p:sp>
        <p:nvSpPr>
          <p:cNvPr id="1048898" name="Title 1"/>
          <p:cNvSpPr>
            <a:spLocks noGrp="1"/>
          </p:cNvSpPr>
          <p:nvPr>
            <p:ph type="title"/>
          </p:nvPr>
        </p:nvSpPr>
        <p:spPr>
          <a:xfrm>
            <a:off x="457200" y="0"/>
            <a:ext cx="8229600" cy="762000"/>
          </a:xfrm>
          <a:solidFill>
            <a:schemeClr val="accent6">
              <a:lumMod val="60000"/>
              <a:lumOff val="40000"/>
            </a:schemeClr>
          </a:solidFill>
        </p:spPr>
        <p:txBody>
          <a:bodyPr/>
          <a:p>
            <a:r>
              <a:rPr b="1" dirty="0" lang="en-US" u="sng" smtClean="0">
                <a:solidFill>
                  <a:schemeClr val="accent1">
                    <a:lumMod val="20000"/>
                    <a:lumOff val="80000"/>
                  </a:schemeClr>
                </a:solidFill>
                <a:effectLst>
                  <a:outerShdw algn="tl" blurRad="38100" dir="2700000" dist="38100">
                    <a:srgbClr val="000000">
                      <a:alpha val="43137"/>
                    </a:srgbClr>
                  </a:outerShdw>
                </a:effectLst>
              </a:rPr>
              <a:t>3. Exaggerated grief</a:t>
            </a:r>
            <a:endParaRPr b="1" dirty="0" lang="en-US" u="sng">
              <a:solidFill>
                <a:schemeClr val="accent1">
                  <a:lumMod val="20000"/>
                  <a:lumOff val="80000"/>
                </a:schemeClr>
              </a:solidFill>
              <a:effectLst>
                <a:outerShdw algn="tl" blurRad="38100" dir="2700000" dist="38100">
                  <a:srgbClr val="000000">
                    <a:alpha val="43137"/>
                  </a:srgbClr>
                </a:outerShdw>
              </a:effectLst>
            </a:endParaRPr>
          </a:p>
        </p:txBody>
      </p:sp>
      <p:sp>
        <p:nvSpPr>
          <p:cNvPr id="1048899" name="Content Placeholder 2"/>
          <p:cNvSpPr>
            <a:spLocks noGrp="1"/>
          </p:cNvSpPr>
          <p:nvPr>
            <p:ph idx="1"/>
          </p:nvPr>
        </p:nvSpPr>
        <p:spPr>
          <a:xfrm>
            <a:off x="0" y="685800"/>
            <a:ext cx="9144000" cy="6248400"/>
          </a:xfrm>
        </p:spPr>
        <p:txBody>
          <a:bodyPr>
            <a:normAutofit/>
          </a:bodyPr>
          <a:p>
            <a:r>
              <a:rPr dirty="0" lang="en-US" smtClean="0"/>
              <a:t>Signs and symptoms of normal grieving process are exaggerated.</a:t>
            </a:r>
          </a:p>
          <a:p>
            <a:r>
              <a:rPr dirty="0" lang="en-US" smtClean="0"/>
              <a:t>Feeling of sadness, helplessness, hopelessness, anger and guilt are accompanied by other somatic complaints.</a:t>
            </a:r>
          </a:p>
          <a:p>
            <a:r>
              <a:rPr dirty="0" lang="en-US" smtClean="0"/>
              <a:t>This leads to overwhelming behavior without progression toward completion of the grieving process.</a:t>
            </a:r>
          </a:p>
          <a:p>
            <a:r>
              <a:rPr dirty="0" lang="en-US" smtClean="0"/>
              <a:t>Individual is fixed in anger stage and blames others or self for the loss which leads to depression.</a:t>
            </a:r>
            <a:endParaRPr dirty="0" lang="en-US"/>
          </a:p>
        </p:txBody>
      </p:sp>
      <p:sp>
        <p:nvSpPr>
          <p:cNvPr id="1048900" name="Slide Number Placeholder 3"/>
          <p:cNvSpPr>
            <a:spLocks noGrp="1"/>
          </p:cNvSpPr>
          <p:nvPr>
            <p:ph type="sldNum" sz="quarter" idx="12"/>
          </p:nvPr>
        </p:nvSpPr>
        <p:spPr/>
        <p:txBody>
          <a:bodyPr/>
          <a:p>
            <a:fld id="{4398566B-0D00-4087-9124-BE3A6B87F876}" type="slidenum">
              <a:rPr lang="en-US" smtClean="0"/>
              <a:t>122</a:t>
            </a:fld>
            <a:endParaRPr dirty="0" lang="en-US"/>
          </a:p>
        </p:txBody>
      </p:sp>
    </p:spTree>
  </p:cSld>
  <p:clrMapOvr>
    <a:masterClrMapping/>
  </p:clrMapOvr>
  <p:transition spd="med"/>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285" name=""/>
        <p:cNvGrpSpPr/>
        <p:nvPr/>
      </p:nvGrpSpPr>
      <p:grpSpPr>
        <a:xfrm>
          <a:off x="0" y="0"/>
          <a:ext cx="0" cy="0"/>
          <a:chOff x="0" y="0"/>
          <a:chExt cx="0" cy="0"/>
        </a:xfrm>
      </p:grpSpPr>
      <p:sp>
        <p:nvSpPr>
          <p:cNvPr id="1048901" name="Title 1"/>
          <p:cNvSpPr>
            <a:spLocks noGrp="1"/>
          </p:cNvSpPr>
          <p:nvPr>
            <p:ph type="title"/>
          </p:nvPr>
        </p:nvSpPr>
        <p:spPr>
          <a:xfrm>
            <a:off x="457200" y="0"/>
            <a:ext cx="8229600" cy="685800"/>
          </a:xfrm>
          <a:solidFill>
            <a:schemeClr val="accent6">
              <a:lumMod val="60000"/>
              <a:lumOff val="40000"/>
            </a:schemeClr>
          </a:solidFill>
        </p:spPr>
        <p:txBody>
          <a:bodyPr>
            <a:normAutofit fontScale="90000"/>
          </a:bodyPr>
          <a:p>
            <a:r>
              <a:rPr b="1" dirty="0" lang="en-US" u="sng" smtClean="0">
                <a:solidFill>
                  <a:schemeClr val="tx2">
                    <a:lumMod val="50000"/>
                  </a:schemeClr>
                </a:solidFill>
                <a:effectLst>
                  <a:outerShdw algn="tl" blurRad="38100" dir="2700000" dist="38100">
                    <a:srgbClr val="000000">
                      <a:alpha val="43137"/>
                    </a:srgbClr>
                  </a:outerShdw>
                </a:effectLst>
              </a:rPr>
              <a:t>Stages of death by Kubler Ross 1969</a:t>
            </a:r>
            <a:endParaRPr b="1" dirty="0" lang="en-US" u="sng">
              <a:solidFill>
                <a:schemeClr val="tx2">
                  <a:lumMod val="50000"/>
                </a:schemeClr>
              </a:solidFill>
              <a:effectLst>
                <a:outerShdw algn="tl" blurRad="38100" dir="2700000" dist="38100">
                  <a:srgbClr val="000000">
                    <a:alpha val="43137"/>
                  </a:srgbClr>
                </a:outerShdw>
              </a:effectLst>
            </a:endParaRPr>
          </a:p>
        </p:txBody>
      </p:sp>
      <p:sp>
        <p:nvSpPr>
          <p:cNvPr id="1048902" name="Content Placeholder 2"/>
          <p:cNvSpPr>
            <a:spLocks noGrp="1"/>
          </p:cNvSpPr>
          <p:nvPr>
            <p:ph idx="1"/>
          </p:nvPr>
        </p:nvSpPr>
        <p:spPr>
          <a:xfrm>
            <a:off x="0" y="609600"/>
            <a:ext cx="9144000" cy="6248400"/>
          </a:xfrm>
        </p:spPr>
        <p:txBody>
          <a:bodyPr>
            <a:normAutofit fontScale="92500" lnSpcReduction="20000"/>
          </a:bodyPr>
          <a:p>
            <a:pPr>
              <a:buNone/>
            </a:pPr>
            <a:r>
              <a:rPr b="1" dirty="0" lang="en-US" smtClean="0"/>
              <a:t>1. Denial and isolation</a:t>
            </a:r>
            <a:r>
              <a:rPr dirty="0" lang="en-US" smtClean="0"/>
              <a:t>: it is very difficult for any individual to face the fact that death is to be faced soon. The most common reaction is to isolate oneself until defences are achieved.</a:t>
            </a:r>
          </a:p>
          <a:p>
            <a:r>
              <a:rPr dirty="0" lang="en-US" smtClean="0"/>
              <a:t>Denial permits hope to exist but most patients are ready to accept the fact that they are dying but families continue to express denial.</a:t>
            </a:r>
          </a:p>
          <a:p>
            <a:r>
              <a:rPr dirty="0" lang="en-US" smtClean="0"/>
              <a:t>Denial delay, communication of concerns with the patient stopping denial and isolation by thinking about unfinished business e.g. personal affairs, finances, arrangement for spouse, children and others.</a:t>
            </a:r>
          </a:p>
          <a:p>
            <a:pPr>
              <a:buNone/>
            </a:pPr>
            <a:r>
              <a:rPr b="1" dirty="0" lang="en-US" smtClean="0"/>
              <a:t>2. Anger</a:t>
            </a:r>
            <a:r>
              <a:rPr dirty="0" lang="en-US" smtClean="0"/>
              <a:t>: the person experiences anger with the person asking the question; why me? The patient is difficult to nurse as nothing seems to please him  or her. The person wants to express their outrage and helplessness. After expressing their anger they move on.</a:t>
            </a:r>
          </a:p>
          <a:p>
            <a:endParaRPr dirty="0" lang="en-US"/>
          </a:p>
        </p:txBody>
      </p:sp>
      <p:sp>
        <p:nvSpPr>
          <p:cNvPr id="1048903" name="Slide Number Placeholder 3"/>
          <p:cNvSpPr>
            <a:spLocks noGrp="1"/>
          </p:cNvSpPr>
          <p:nvPr>
            <p:ph type="sldNum" sz="quarter" idx="12"/>
          </p:nvPr>
        </p:nvSpPr>
        <p:spPr/>
        <p:txBody>
          <a:bodyPr/>
          <a:p>
            <a:fld id="{4398566B-0D00-4087-9124-BE3A6B87F876}" type="slidenum">
              <a:rPr lang="en-US" smtClean="0"/>
              <a:t>123</a:t>
            </a:fld>
            <a:endParaRPr dirty="0" lang="en-US"/>
          </a:p>
        </p:txBody>
      </p:sp>
    </p:spTree>
  </p:cSld>
  <p:clrMapOvr>
    <a:masterClrMapping/>
  </p:clrMapOvr>
  <p:transition spd="med"/>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286" name=""/>
        <p:cNvGrpSpPr/>
        <p:nvPr/>
      </p:nvGrpSpPr>
      <p:grpSpPr>
        <a:xfrm>
          <a:off x="0" y="0"/>
          <a:ext cx="0" cy="0"/>
          <a:chOff x="0" y="0"/>
          <a:chExt cx="0" cy="0"/>
        </a:xfrm>
      </p:grpSpPr>
      <p:sp>
        <p:nvSpPr>
          <p:cNvPr id="1048904" name="Content Placeholder 2"/>
          <p:cNvSpPr>
            <a:spLocks noGrp="1"/>
          </p:cNvSpPr>
          <p:nvPr>
            <p:ph idx="1"/>
          </p:nvPr>
        </p:nvSpPr>
        <p:spPr>
          <a:xfrm>
            <a:off x="0" y="304800"/>
            <a:ext cx="9144000" cy="6553200"/>
          </a:xfrm>
        </p:spPr>
        <p:txBody>
          <a:bodyPr>
            <a:normAutofit lnSpcReduction="10000"/>
          </a:bodyPr>
          <a:p>
            <a:pPr>
              <a:buNone/>
            </a:pPr>
            <a:r>
              <a:rPr b="1" dirty="0" lang="en-US" smtClean="0"/>
              <a:t>3. Bargaining</a:t>
            </a:r>
            <a:r>
              <a:rPr dirty="0" lang="en-US" smtClean="0"/>
              <a:t>: third phase of dying when the person attempts to negotiate and trade. It usually involves a deal with God; the physician or the nurse. E.g.  If I can live long enough to attend my son’s wedding I will be ready to die. If possible patients should be granted their request.</a:t>
            </a:r>
          </a:p>
          <a:p>
            <a:pPr>
              <a:buNone/>
            </a:pPr>
            <a:r>
              <a:rPr b="1" dirty="0" lang="en-US" smtClean="0"/>
              <a:t>4. Depression</a:t>
            </a:r>
            <a:r>
              <a:rPr dirty="0" lang="en-US" smtClean="0"/>
              <a:t>: the patient is now aware that death is inevitable. Defense mechanism are no longer effective. Sadness and anguish are felt and expressed.</a:t>
            </a:r>
          </a:p>
          <a:p>
            <a:r>
              <a:rPr dirty="0" lang="en-US" smtClean="0"/>
              <a:t>The patient may organize to gain support from loved one’s and nurses.</a:t>
            </a:r>
          </a:p>
          <a:p>
            <a:r>
              <a:rPr dirty="0" lang="en-US" smtClean="0"/>
              <a:t>The resolution leads to final stage. </a:t>
            </a:r>
            <a:endParaRPr dirty="0" lang="en-US"/>
          </a:p>
        </p:txBody>
      </p:sp>
      <p:sp>
        <p:nvSpPr>
          <p:cNvPr id="1048905" name="Slide Number Placeholder 3"/>
          <p:cNvSpPr>
            <a:spLocks noGrp="1"/>
          </p:cNvSpPr>
          <p:nvPr>
            <p:ph type="sldNum" sz="quarter" idx="12"/>
          </p:nvPr>
        </p:nvSpPr>
        <p:spPr/>
        <p:txBody>
          <a:bodyPr/>
          <a:p>
            <a:fld id="{4398566B-0D00-4087-9124-BE3A6B87F876}" type="slidenum">
              <a:rPr lang="en-US" smtClean="0"/>
              <a:t>124</a:t>
            </a:fld>
            <a:endParaRPr dirty="0" lang="en-US"/>
          </a:p>
        </p:txBody>
      </p:sp>
    </p:spTree>
  </p:cSld>
  <p:clrMapOvr>
    <a:masterClrMapping/>
  </p:clrMapOvr>
  <p:transition spd="med"/>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287" name=""/>
        <p:cNvGrpSpPr/>
        <p:nvPr/>
      </p:nvGrpSpPr>
      <p:grpSpPr>
        <a:xfrm>
          <a:off x="0" y="0"/>
          <a:ext cx="0" cy="0"/>
          <a:chOff x="0" y="0"/>
          <a:chExt cx="0" cy="0"/>
        </a:xfrm>
      </p:grpSpPr>
      <p:sp>
        <p:nvSpPr>
          <p:cNvPr id="1048906" name="Content Placeholder 2"/>
          <p:cNvSpPr>
            <a:spLocks noGrp="1"/>
          </p:cNvSpPr>
          <p:nvPr>
            <p:ph idx="1"/>
          </p:nvPr>
        </p:nvSpPr>
        <p:spPr>
          <a:xfrm>
            <a:off x="0" y="0"/>
            <a:ext cx="9144000" cy="6858000"/>
          </a:xfrm>
        </p:spPr>
        <p:txBody>
          <a:bodyPr>
            <a:normAutofit fontScale="77500" lnSpcReduction="20000"/>
          </a:bodyPr>
          <a:p>
            <a:pPr>
              <a:buNone/>
            </a:pPr>
            <a:r>
              <a:rPr b="1" dirty="0" lang="en-US" smtClean="0"/>
              <a:t>5. Acceptance</a:t>
            </a:r>
            <a:r>
              <a:rPr dirty="0" lang="en-US" smtClean="0"/>
              <a:t>: it’s a time of relative peace. The patient wants to review the past and think about the unknown future. Patient may not talk a lot about but he/she wants other people nearby. With pain relieve the person accepts death and wants to be comforted by having significant others nearby. </a:t>
            </a:r>
          </a:p>
          <a:p>
            <a:pPr>
              <a:buNone/>
            </a:pPr>
            <a:r>
              <a:rPr b="1" dirty="0" lang="en-US" u="sng" smtClean="0"/>
              <a:t>Nursing intervention</a:t>
            </a:r>
          </a:p>
          <a:p>
            <a:pPr indent="-514350" marL="514350">
              <a:buFont typeface="+mj-lt"/>
              <a:buAutoNum type="arabicPeriod"/>
            </a:pPr>
            <a:r>
              <a:rPr dirty="0" lang="en-US" smtClean="0"/>
              <a:t>To give maximum help to the dying by examining the nurse’s own  feeling about death.</a:t>
            </a:r>
          </a:p>
          <a:p>
            <a:pPr indent="-514350" marL="514350">
              <a:buFont typeface="+mj-lt"/>
              <a:buAutoNum type="arabicPeriod"/>
            </a:pPr>
            <a:r>
              <a:rPr dirty="0" lang="en-US" smtClean="0"/>
              <a:t>Patient is an individual and should be treated with respect and dignity regardless of background or condition.</a:t>
            </a:r>
          </a:p>
          <a:p>
            <a:pPr indent="-514350" marL="514350">
              <a:buFont typeface="+mj-lt"/>
              <a:buAutoNum type="arabicPeriod"/>
            </a:pPr>
            <a:r>
              <a:rPr dirty="0" lang="en-US" smtClean="0"/>
              <a:t>Social values may affect reaction to the dying person e.g. age, attractiveness, socio-economic status, former accomplishment. These may affect whether the person is cared for or abandoned while dying.</a:t>
            </a:r>
          </a:p>
          <a:p>
            <a:pPr indent="-514350" marL="514350">
              <a:buFont typeface="+mj-lt"/>
              <a:buAutoNum type="arabicPeriod"/>
            </a:pPr>
            <a:r>
              <a:rPr dirty="0" lang="en-US" smtClean="0"/>
              <a:t>Nurses usually become the most important link with life for the dying person.</a:t>
            </a:r>
          </a:p>
          <a:p>
            <a:pPr indent="-514350" marL="514350">
              <a:buFont typeface="+mj-lt"/>
              <a:buAutoNum type="arabicPeriod"/>
            </a:pPr>
            <a:r>
              <a:rPr dirty="0" lang="en-US" smtClean="0"/>
              <a:t>The nurse provides physical comfort and emotional support. It is an emotional stress to the nurse assigned to people who are dying and these need to share their feelings and reactions with others to obtain support.</a:t>
            </a:r>
            <a:endParaRPr dirty="0" lang="en-US"/>
          </a:p>
        </p:txBody>
      </p:sp>
      <p:sp>
        <p:nvSpPr>
          <p:cNvPr id="1048907" name="Slide Number Placeholder 3"/>
          <p:cNvSpPr>
            <a:spLocks noGrp="1"/>
          </p:cNvSpPr>
          <p:nvPr>
            <p:ph type="sldNum" sz="quarter" idx="12"/>
          </p:nvPr>
        </p:nvSpPr>
        <p:spPr/>
        <p:txBody>
          <a:bodyPr/>
          <a:p>
            <a:fld id="{4398566B-0D00-4087-9124-BE3A6B87F876}" type="slidenum">
              <a:rPr lang="en-US" smtClean="0"/>
              <a:t>125</a:t>
            </a:fld>
            <a:endParaRPr dirty="0" lang="en-US"/>
          </a:p>
        </p:txBody>
      </p:sp>
    </p:spTree>
  </p:cSld>
  <p:clrMapOvr>
    <a:masterClrMapping/>
  </p:clrMapOvr>
  <p:transition spd="med"/>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288" name=""/>
        <p:cNvGrpSpPr/>
        <p:nvPr/>
      </p:nvGrpSpPr>
      <p:grpSpPr>
        <a:xfrm>
          <a:off x="0" y="0"/>
          <a:ext cx="0" cy="0"/>
          <a:chOff x="0" y="0"/>
          <a:chExt cx="0" cy="0"/>
        </a:xfrm>
      </p:grpSpPr>
      <p:sp>
        <p:nvSpPr>
          <p:cNvPr id="1048908" name="Title 1"/>
          <p:cNvSpPr>
            <a:spLocks noGrp="1"/>
          </p:cNvSpPr>
          <p:nvPr>
            <p:ph type="title"/>
          </p:nvPr>
        </p:nvSpPr>
        <p:spPr>
          <a:xfrm>
            <a:off x="457200" y="0"/>
            <a:ext cx="8229600" cy="685800"/>
          </a:xfrm>
        </p:spPr>
        <p:txBody>
          <a:bodyPr>
            <a:normAutofit fontScale="90000"/>
          </a:bodyPr>
          <a:p>
            <a:r>
              <a:rPr b="1" dirty="0" lang="en-US" u="sng" smtClean="0">
                <a:effectLst>
                  <a:outerShdw algn="tl" blurRad="38100" dir="2700000" dist="38100">
                    <a:srgbClr val="000000">
                      <a:alpha val="43137"/>
                    </a:srgbClr>
                  </a:outerShdw>
                </a:effectLst>
              </a:rPr>
              <a:t>Bill of rights for a dying person</a:t>
            </a:r>
            <a:endParaRPr b="1" dirty="0" lang="en-US" u="sng">
              <a:effectLst>
                <a:outerShdw algn="tl" blurRad="38100" dir="2700000" dist="38100">
                  <a:srgbClr val="000000">
                    <a:alpha val="43137"/>
                  </a:srgbClr>
                </a:outerShdw>
              </a:effectLst>
            </a:endParaRPr>
          </a:p>
        </p:txBody>
      </p:sp>
      <p:sp>
        <p:nvSpPr>
          <p:cNvPr id="1048909" name="Content Placeholder 2"/>
          <p:cNvSpPr>
            <a:spLocks noGrp="1"/>
          </p:cNvSpPr>
          <p:nvPr>
            <p:ph idx="1"/>
          </p:nvPr>
        </p:nvSpPr>
        <p:spPr>
          <a:xfrm>
            <a:off x="0" y="609600"/>
            <a:ext cx="9144000" cy="6248400"/>
          </a:xfrm>
        </p:spPr>
        <p:txBody>
          <a:bodyPr>
            <a:normAutofit fontScale="85000" lnSpcReduction="10000"/>
          </a:bodyPr>
          <a:p>
            <a:pPr indent="-514350" marL="514350">
              <a:buFont typeface="+mj-lt"/>
              <a:buAutoNum type="arabicPeriod"/>
            </a:pPr>
            <a:r>
              <a:rPr dirty="0" lang="en-US" smtClean="0"/>
              <a:t>I have a right to be treated as a living human being until I die</a:t>
            </a:r>
          </a:p>
          <a:p>
            <a:pPr indent="-514350" marL="514350">
              <a:buFont typeface="+mj-lt"/>
              <a:buAutoNum type="arabicPeriod"/>
            </a:pPr>
            <a:r>
              <a:rPr dirty="0" lang="en-US" smtClean="0"/>
              <a:t>I have a right to maintain a sense of hopefulness, however changing its focus may be.</a:t>
            </a:r>
          </a:p>
          <a:p>
            <a:pPr indent="-514350" marL="514350">
              <a:buFont typeface="+mj-lt"/>
              <a:buAutoNum type="arabicPeriod"/>
            </a:pPr>
            <a:r>
              <a:rPr dirty="0" lang="en-US" smtClean="0"/>
              <a:t>I have the right to be cared for by those who can maintain a sense of hopefulness, however changing this may be.</a:t>
            </a:r>
          </a:p>
          <a:p>
            <a:pPr indent="-514350" marL="514350">
              <a:buFont typeface="+mj-lt"/>
              <a:buAutoNum type="arabicPeriod"/>
            </a:pPr>
            <a:r>
              <a:rPr dirty="0" lang="en-US" smtClean="0"/>
              <a:t>I have a right to express my feelings and emotions and my approaching death in my own way.</a:t>
            </a:r>
          </a:p>
          <a:p>
            <a:pPr indent="-514350" marL="514350">
              <a:buFont typeface="+mj-lt"/>
              <a:buAutoNum type="arabicPeriod"/>
            </a:pPr>
            <a:r>
              <a:rPr dirty="0" lang="en-US" smtClean="0"/>
              <a:t>I have a right to participate in decision concerning my care.</a:t>
            </a:r>
          </a:p>
          <a:p>
            <a:pPr indent="-514350" marL="514350">
              <a:buFont typeface="+mj-lt"/>
              <a:buAutoNum type="arabicPeriod"/>
            </a:pPr>
            <a:r>
              <a:rPr dirty="0" lang="en-US" smtClean="0"/>
              <a:t>I have a right to expect continuing medical and nursing attention even though “cure” goals must be changed to comfort goals.</a:t>
            </a:r>
          </a:p>
          <a:p>
            <a:pPr indent="-514350" marL="514350">
              <a:buFont typeface="+mj-lt"/>
              <a:buAutoNum type="arabicPeriod"/>
            </a:pPr>
            <a:r>
              <a:rPr dirty="0" lang="en-US" smtClean="0"/>
              <a:t>I have a right not to die alone.</a:t>
            </a:r>
          </a:p>
          <a:p>
            <a:pPr indent="-514350" marL="514350">
              <a:buFont typeface="+mj-lt"/>
              <a:buAutoNum type="arabicPeriod"/>
            </a:pPr>
            <a:r>
              <a:rPr dirty="0" lang="en-US" smtClean="0"/>
              <a:t>I have a right to be free from pain.</a:t>
            </a:r>
          </a:p>
          <a:p>
            <a:pPr indent="-514350" marL="514350">
              <a:buFont typeface="+mj-lt"/>
              <a:buAutoNum type="arabicPeriod"/>
            </a:pPr>
            <a:r>
              <a:rPr dirty="0" lang="en-US" smtClean="0"/>
              <a:t>I have a right to have my questions answered honestly.</a:t>
            </a:r>
          </a:p>
          <a:p>
            <a:pPr indent="-514350" marL="514350">
              <a:buNone/>
            </a:pPr>
            <a:endParaRPr dirty="0" lang="en-US"/>
          </a:p>
        </p:txBody>
      </p:sp>
      <p:sp>
        <p:nvSpPr>
          <p:cNvPr id="1048910" name="Slide Number Placeholder 3"/>
          <p:cNvSpPr>
            <a:spLocks noGrp="1"/>
          </p:cNvSpPr>
          <p:nvPr>
            <p:ph type="sldNum" sz="quarter" idx="12"/>
          </p:nvPr>
        </p:nvSpPr>
        <p:spPr/>
        <p:txBody>
          <a:bodyPr/>
          <a:p>
            <a:fld id="{4398566B-0D00-4087-9124-BE3A6B87F876}" type="slidenum">
              <a:rPr lang="en-US" smtClean="0"/>
              <a:t>126</a:t>
            </a:fld>
            <a:endParaRPr dirty="0" lang="en-US"/>
          </a:p>
        </p:txBody>
      </p:sp>
    </p:spTree>
  </p:cSld>
  <p:clrMapOvr>
    <a:masterClrMapping/>
  </p:clrMapOvr>
  <p:transition spd="med"/>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289" name=""/>
        <p:cNvGrpSpPr/>
        <p:nvPr/>
      </p:nvGrpSpPr>
      <p:grpSpPr>
        <a:xfrm>
          <a:off x="0" y="0"/>
          <a:ext cx="0" cy="0"/>
          <a:chOff x="0" y="0"/>
          <a:chExt cx="0" cy="0"/>
        </a:xfrm>
      </p:grpSpPr>
      <p:sp>
        <p:nvSpPr>
          <p:cNvPr id="1048911" name="Content Placeholder 2"/>
          <p:cNvSpPr>
            <a:spLocks noGrp="1"/>
          </p:cNvSpPr>
          <p:nvPr>
            <p:ph idx="1"/>
          </p:nvPr>
        </p:nvSpPr>
        <p:spPr>
          <a:xfrm>
            <a:off x="0" y="152400"/>
            <a:ext cx="9144000" cy="6553200"/>
          </a:xfrm>
        </p:spPr>
        <p:txBody>
          <a:bodyPr>
            <a:normAutofit fontScale="92500" lnSpcReduction="20000"/>
          </a:bodyPr>
          <a:p>
            <a:pPr indent="-514350" marL="514350">
              <a:buNone/>
            </a:pPr>
            <a:r>
              <a:rPr dirty="0" lang="en-US" smtClean="0"/>
              <a:t>10. I have a right not to be deceived</a:t>
            </a:r>
          </a:p>
          <a:p>
            <a:pPr indent="-514350" marL="514350">
              <a:buNone/>
            </a:pPr>
            <a:r>
              <a:rPr dirty="0" lang="en-US" smtClean="0"/>
              <a:t>11. I have a right to help from and for my family in accepting my death.</a:t>
            </a:r>
          </a:p>
          <a:p>
            <a:pPr indent="-514350" marL="514350">
              <a:buNone/>
            </a:pPr>
            <a:r>
              <a:rPr dirty="0" lang="en-US" smtClean="0"/>
              <a:t>12. I have the right to die in peace and with dignity</a:t>
            </a:r>
          </a:p>
          <a:p>
            <a:pPr indent="-514350" marL="514350">
              <a:buNone/>
            </a:pPr>
            <a:r>
              <a:rPr dirty="0" lang="en-US" smtClean="0"/>
              <a:t>13. I have the right to retain my individuality and not to be judged by my decision, which may be contrary to the believes of others.</a:t>
            </a:r>
          </a:p>
          <a:p>
            <a:pPr indent="-514350" marL="514350">
              <a:buNone/>
            </a:pPr>
            <a:r>
              <a:rPr dirty="0" lang="en-US" smtClean="0"/>
              <a:t>14. I have the right to discuss and enlarge my religious and spiritual experience, regardless of what they mean to others.</a:t>
            </a:r>
          </a:p>
          <a:p>
            <a:pPr indent="-514350" marL="514350">
              <a:buNone/>
            </a:pPr>
            <a:r>
              <a:rPr dirty="0" lang="en-US" smtClean="0"/>
              <a:t>15. I have the right to expect that the sanctity of the human body will be respected after death.</a:t>
            </a:r>
          </a:p>
          <a:p>
            <a:pPr indent="-514350" marL="514350">
              <a:buNone/>
            </a:pPr>
            <a:r>
              <a:rPr dirty="0" lang="en-US" smtClean="0"/>
              <a:t>16. I have the right to be cared for by caring, sensitive and knowledgeable people who will attempt to understand my needs and will be able to gain some satisfaction in helping me face my death.</a:t>
            </a:r>
            <a:endParaRPr dirty="0" lang="en-US"/>
          </a:p>
        </p:txBody>
      </p:sp>
      <p:sp>
        <p:nvSpPr>
          <p:cNvPr id="1048912" name="Slide Number Placeholder 3"/>
          <p:cNvSpPr>
            <a:spLocks noGrp="1"/>
          </p:cNvSpPr>
          <p:nvPr>
            <p:ph type="sldNum" sz="quarter" idx="12"/>
          </p:nvPr>
        </p:nvSpPr>
        <p:spPr/>
        <p:txBody>
          <a:bodyPr/>
          <a:p>
            <a:fld id="{4398566B-0D00-4087-9124-BE3A6B87F876}" type="slidenum">
              <a:rPr lang="en-US" smtClean="0"/>
              <a:t>127</a:t>
            </a:fld>
            <a:endParaRPr dirty="0" lang="en-US"/>
          </a:p>
        </p:txBody>
      </p:sp>
    </p:spTree>
  </p:cSld>
  <p:clrMapOvr>
    <a:masterClrMapping/>
  </p:clrMapOvr>
  <p:transition spd="med"/>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290" name=""/>
        <p:cNvGrpSpPr/>
        <p:nvPr/>
      </p:nvGrpSpPr>
      <p:grpSpPr>
        <a:xfrm>
          <a:off x="0" y="0"/>
          <a:ext cx="0" cy="0"/>
          <a:chOff x="0" y="0"/>
          <a:chExt cx="0" cy="0"/>
        </a:xfrm>
      </p:grpSpPr>
      <p:sp>
        <p:nvSpPr>
          <p:cNvPr id="1048913" name="Title 1"/>
          <p:cNvSpPr>
            <a:spLocks noGrp="1"/>
          </p:cNvSpPr>
          <p:nvPr>
            <p:ph type="title"/>
          </p:nvPr>
        </p:nvSpPr>
        <p:spPr>
          <a:xfrm>
            <a:off x="0" y="0"/>
            <a:ext cx="9144000" cy="990600"/>
          </a:xfrm>
          <a:solidFill>
            <a:schemeClr val="accent1">
              <a:lumMod val="75000"/>
            </a:schemeClr>
          </a:solidFill>
        </p:spPr>
        <p:txBody>
          <a:bodyPr>
            <a:normAutofit/>
          </a:bodyPr>
          <a:p>
            <a:r>
              <a:rPr b="1" dirty="0" lang="en-US" u="sng" smtClean="0">
                <a:solidFill>
                  <a:srgbClr val="FFFF00"/>
                </a:solidFill>
                <a:effectLst>
                  <a:outerShdw algn="tl" blurRad="38100" dir="2700000" dist="38100">
                    <a:srgbClr val="000000">
                      <a:alpha val="43137"/>
                    </a:srgbClr>
                  </a:outerShdw>
                </a:effectLst>
              </a:rPr>
              <a:t>PALLIATIVE CARE</a:t>
            </a:r>
            <a:endParaRPr b="1" dirty="0" lang="en-US" u="sng">
              <a:solidFill>
                <a:srgbClr val="FFFF00"/>
              </a:solidFill>
              <a:effectLst>
                <a:outerShdw algn="tl" blurRad="38100" dir="2700000" dist="38100">
                  <a:srgbClr val="000000">
                    <a:alpha val="43137"/>
                  </a:srgbClr>
                </a:outerShdw>
              </a:effectLst>
            </a:endParaRPr>
          </a:p>
        </p:txBody>
      </p:sp>
      <p:sp>
        <p:nvSpPr>
          <p:cNvPr id="1048914" name="Content Placeholder 2"/>
          <p:cNvSpPr>
            <a:spLocks noGrp="1"/>
          </p:cNvSpPr>
          <p:nvPr>
            <p:ph idx="1"/>
          </p:nvPr>
        </p:nvSpPr>
        <p:spPr>
          <a:xfrm>
            <a:off x="0" y="914400"/>
            <a:ext cx="9144000" cy="5943600"/>
          </a:xfrm>
        </p:spPr>
        <p:txBody>
          <a:bodyPr>
            <a:normAutofit lnSpcReduction="10000"/>
          </a:bodyPr>
          <a:p>
            <a:pPr>
              <a:buNone/>
            </a:pPr>
            <a:r>
              <a:rPr b="1" dirty="0" lang="en-US" smtClean="0"/>
              <a:t>Def</a:t>
            </a:r>
            <a:r>
              <a:rPr dirty="0" lang="en-US" smtClean="0"/>
              <a:t>: comprehensive person and family centered care when disease is not responsive to treatment.</a:t>
            </a:r>
          </a:p>
          <a:p>
            <a:r>
              <a:rPr b="1" dirty="0" lang="en-US" smtClean="0"/>
              <a:t>Hospice care</a:t>
            </a:r>
            <a:r>
              <a:rPr dirty="0" lang="en-US" smtClean="0"/>
              <a:t>: care concerned with end of life focussing on realistic social, emotional, spiritual and financial preparation for death.</a:t>
            </a:r>
          </a:p>
          <a:p>
            <a:r>
              <a:rPr dirty="0" lang="en-US" smtClean="0"/>
              <a:t>It addresses the whole  person including physical, social and spiritual aspect in life threatening illness. </a:t>
            </a:r>
          </a:p>
          <a:p>
            <a:r>
              <a:rPr dirty="0" lang="en-US" smtClean="0"/>
              <a:t>Hospice care can be defined as provided to terminally ill person’s and their families in the last 6 months of the patient's life. Most patients are referred for hospice care when its too late in their illnesses.</a:t>
            </a:r>
          </a:p>
          <a:p>
            <a:endParaRPr dirty="0" lang="en-US"/>
          </a:p>
        </p:txBody>
      </p:sp>
      <p:sp>
        <p:nvSpPr>
          <p:cNvPr id="1048915" name="Slide Number Placeholder 3"/>
          <p:cNvSpPr>
            <a:spLocks noGrp="1"/>
          </p:cNvSpPr>
          <p:nvPr>
            <p:ph type="sldNum" sz="quarter" idx="12"/>
          </p:nvPr>
        </p:nvSpPr>
        <p:spPr/>
        <p:txBody>
          <a:bodyPr/>
          <a:p>
            <a:fld id="{4398566B-0D00-4087-9124-BE3A6B87F876}" type="slidenum">
              <a:rPr lang="en-US" smtClean="0"/>
              <a:t>128</a:t>
            </a:fld>
            <a:endParaRPr dirty="0" lang="en-US"/>
          </a:p>
        </p:txBody>
      </p:sp>
    </p:spTree>
  </p:cSld>
  <p:clrMapOvr>
    <a:masterClrMapping/>
  </p:clrMapOvr>
  <p:transition spd="med"/>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291" name=""/>
        <p:cNvGrpSpPr/>
        <p:nvPr/>
      </p:nvGrpSpPr>
      <p:grpSpPr>
        <a:xfrm>
          <a:off x="0" y="0"/>
          <a:ext cx="0" cy="0"/>
          <a:chOff x="0" y="0"/>
          <a:chExt cx="0" cy="0"/>
        </a:xfrm>
      </p:grpSpPr>
      <p:sp>
        <p:nvSpPr>
          <p:cNvPr id="1048916" name="Title 1"/>
          <p:cNvSpPr>
            <a:spLocks noGrp="1"/>
          </p:cNvSpPr>
          <p:nvPr>
            <p:ph type="title"/>
          </p:nvPr>
        </p:nvSpPr>
        <p:spPr>
          <a:xfrm>
            <a:off x="457200" y="0"/>
            <a:ext cx="8229600" cy="838200"/>
          </a:xfrm>
        </p:spPr>
        <p:txBody>
          <a:bodyPr/>
          <a:p>
            <a:r>
              <a:rPr b="1" dirty="0" lang="en-US" smtClean="0"/>
              <a:t>Reasons for  late referral</a:t>
            </a:r>
            <a:endParaRPr b="1" dirty="0" lang="en-US"/>
          </a:p>
        </p:txBody>
      </p:sp>
      <p:sp>
        <p:nvSpPr>
          <p:cNvPr id="1048917" name="Content Placeholder 2"/>
          <p:cNvSpPr>
            <a:spLocks noGrp="1"/>
          </p:cNvSpPr>
          <p:nvPr>
            <p:ph idx="1"/>
          </p:nvPr>
        </p:nvSpPr>
        <p:spPr>
          <a:xfrm>
            <a:off x="228600" y="914400"/>
            <a:ext cx="8610600" cy="5791200"/>
          </a:xfrm>
        </p:spPr>
        <p:txBody>
          <a:bodyPr>
            <a:normAutofit/>
          </a:bodyPr>
          <a:p>
            <a:pPr indent="-514350" marL="514350">
              <a:buFont typeface="+mj-lt"/>
              <a:buAutoNum type="arabicPeriod"/>
            </a:pPr>
            <a:r>
              <a:rPr dirty="0" lang="en-US" smtClean="0"/>
              <a:t>Values and attitudes of health care providers</a:t>
            </a:r>
          </a:p>
          <a:p>
            <a:pPr indent="-514350" marL="514350">
              <a:buFont typeface="+mj-lt"/>
              <a:buAutoNum type="arabicPeriod"/>
            </a:pPr>
            <a:r>
              <a:rPr dirty="0" lang="en-US" smtClean="0"/>
              <a:t>Inadequate dissemination of existing knowledge about pain and symptom management.</a:t>
            </a:r>
          </a:p>
          <a:p>
            <a:pPr indent="-514350" marL="514350">
              <a:buFont typeface="+mj-lt"/>
              <a:buAutoNum type="arabicPeriod"/>
            </a:pPr>
            <a:r>
              <a:rPr dirty="0" lang="en-US" smtClean="0"/>
              <a:t>Health  care providers difficulties in effectively communicating with the terminally ill person.</a:t>
            </a:r>
          </a:p>
          <a:p>
            <a:pPr indent="-514350" marL="514350">
              <a:buFont typeface="+mj-lt"/>
              <a:buAutoNum type="arabicPeriod"/>
            </a:pPr>
            <a:r>
              <a:rPr dirty="0" lang="en-US" smtClean="0"/>
              <a:t>Insufficient attention to palliative care concept in health care provider’s education and training.</a:t>
            </a:r>
          </a:p>
          <a:p>
            <a:pPr indent="-514350" marL="514350">
              <a:buFont typeface="+mj-lt"/>
              <a:buAutoNum type="arabicPeriod"/>
            </a:pPr>
            <a:r>
              <a:rPr dirty="0" lang="en-US" smtClean="0"/>
              <a:t>Confusion about eligibility criteria for hospice services.</a:t>
            </a:r>
          </a:p>
          <a:p>
            <a:pPr indent="-514350" marL="514350">
              <a:buFont typeface="+mj-lt"/>
              <a:buAutoNum type="arabicPeriod"/>
            </a:pPr>
            <a:endParaRPr dirty="0" lang="en-US"/>
          </a:p>
        </p:txBody>
      </p:sp>
      <p:sp>
        <p:nvSpPr>
          <p:cNvPr id="1048918" name="Slide Number Placeholder 3"/>
          <p:cNvSpPr>
            <a:spLocks noGrp="1"/>
          </p:cNvSpPr>
          <p:nvPr>
            <p:ph type="sldNum" sz="quarter" idx="12"/>
          </p:nvPr>
        </p:nvSpPr>
        <p:spPr/>
        <p:txBody>
          <a:bodyPr/>
          <a:p>
            <a:fld id="{4398566B-0D00-4087-9124-BE3A6B87F876}" type="slidenum">
              <a:rPr lang="en-US" smtClean="0"/>
              <a:t>129</a:t>
            </a:fld>
            <a:endParaRPr dirty="0" lang="en-US"/>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74" name=""/>
        <p:cNvGrpSpPr/>
        <p:nvPr/>
      </p:nvGrpSpPr>
      <p:grpSpPr>
        <a:xfrm>
          <a:off x="0" y="0"/>
          <a:ext cx="0" cy="0"/>
          <a:chOff x="0" y="0"/>
          <a:chExt cx="0" cy="0"/>
        </a:xfrm>
      </p:grpSpPr>
      <p:sp>
        <p:nvSpPr>
          <p:cNvPr id="1048628" name="Content Placeholder 2"/>
          <p:cNvSpPr>
            <a:spLocks noGrp="1"/>
          </p:cNvSpPr>
          <p:nvPr>
            <p:ph idx="1"/>
          </p:nvPr>
        </p:nvSpPr>
        <p:spPr>
          <a:xfrm>
            <a:off x="0" y="0"/>
            <a:ext cx="9144000" cy="6858000"/>
          </a:xfrm>
        </p:spPr>
        <p:txBody>
          <a:bodyPr>
            <a:normAutofit fontScale="96429" lnSpcReduction="20000"/>
          </a:bodyPr>
          <a:p>
            <a:pPr>
              <a:buNone/>
            </a:pPr>
            <a:r>
              <a:rPr b="1" dirty="0" lang="en-US" smtClean="0"/>
              <a:t>d) Sub-culture theory by Rose 1962 – 1965</a:t>
            </a:r>
            <a:r>
              <a:rPr dirty="0" lang="en-US" smtClean="0"/>
              <a:t>: it states that old people as a group have their own norms, expectation, beliefs and habits therefore they form a sub-culture. They are less integrated to the society and more integrated among themselves. This serves in improving self image of older people and reduces cultural negative view of aging.</a:t>
            </a:r>
          </a:p>
          <a:p>
            <a:pPr>
              <a:buNone/>
            </a:pPr>
            <a:r>
              <a:rPr b="1" dirty="0" lang="en-US" smtClean="0"/>
              <a:t>e) Age stratification theory</a:t>
            </a:r>
            <a:r>
              <a:rPr dirty="0" lang="en-US" smtClean="0"/>
              <a:t>: its based on beliefs that:-</a:t>
            </a:r>
          </a:p>
          <a:p>
            <a:pPr lvl="1"/>
            <a:r>
              <a:rPr dirty="0" lang="en-US" smtClean="0"/>
              <a:t>Individuals pass through the society in cohort of age, social, biological and psychological.</a:t>
            </a:r>
          </a:p>
          <a:p>
            <a:pPr lvl="1"/>
            <a:r>
              <a:rPr dirty="0" lang="en-US" smtClean="0"/>
              <a:t>New cohorts are continuously being born with unique sense of history.</a:t>
            </a:r>
          </a:p>
          <a:p>
            <a:pPr lvl="1"/>
            <a:r>
              <a:rPr dirty="0" lang="en-US" smtClean="0"/>
              <a:t>Society itself is continuously changing as are the people and their roles in each strata.</a:t>
            </a:r>
          </a:p>
          <a:p>
            <a:pPr lvl="1"/>
            <a:r>
              <a:rPr dirty="0" lang="en-US" smtClean="0"/>
              <a:t>Society can be divided into various strata according to roles and age.</a:t>
            </a:r>
          </a:p>
          <a:p>
            <a:pPr lvl="1"/>
            <a:r>
              <a:rPr dirty="0" lang="en-US" smtClean="0"/>
              <a:t>There is a dynamic interplay between individual aging and change.</a:t>
            </a:r>
          </a:p>
          <a:p>
            <a:endParaRPr dirty="0" lang="en-US"/>
          </a:p>
        </p:txBody>
      </p:sp>
      <p:sp>
        <p:nvSpPr>
          <p:cNvPr id="1048629" name="Slide Number Placeholder 3"/>
          <p:cNvSpPr>
            <a:spLocks noGrp="1"/>
          </p:cNvSpPr>
          <p:nvPr>
            <p:ph type="sldNum" sz="quarter" idx="12"/>
          </p:nvPr>
        </p:nvSpPr>
        <p:spPr/>
        <p:txBody>
          <a:bodyPr/>
          <a:p>
            <a:fld id="{4398566B-0D00-4087-9124-BE3A6B87F876}" type="slidenum">
              <a:rPr lang="en-US" smtClean="0"/>
              <a:t>13</a:t>
            </a:fld>
            <a:endParaRPr dirty="0" lang="en-US"/>
          </a:p>
        </p:txBody>
      </p:sp>
    </p:spTree>
  </p:cSld>
  <p:clrMapOvr>
    <a:masterClrMapping/>
  </p:clrMapOvr>
  <p:transition spd="med"/>
  <p:timing/>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292" name=""/>
        <p:cNvGrpSpPr/>
        <p:nvPr/>
      </p:nvGrpSpPr>
      <p:grpSpPr>
        <a:xfrm>
          <a:off x="0" y="0"/>
          <a:ext cx="0" cy="0"/>
          <a:chOff x="0" y="0"/>
          <a:chExt cx="0" cy="0"/>
        </a:xfrm>
      </p:grpSpPr>
      <p:sp>
        <p:nvSpPr>
          <p:cNvPr id="1048919" name="Content Placeholder 2"/>
          <p:cNvSpPr>
            <a:spLocks noGrp="1"/>
          </p:cNvSpPr>
          <p:nvPr>
            <p:ph idx="1"/>
          </p:nvPr>
        </p:nvSpPr>
        <p:spPr>
          <a:xfrm>
            <a:off x="0" y="228600"/>
            <a:ext cx="9144000" cy="6629400"/>
          </a:xfrm>
        </p:spPr>
        <p:txBody>
          <a:bodyPr>
            <a:normAutofit/>
          </a:bodyPr>
          <a:p>
            <a:pPr>
              <a:buNone/>
            </a:pPr>
            <a:r>
              <a:rPr b="1" dirty="0" lang="en-US" smtClean="0"/>
              <a:t>1. Palliative care in hospital setting:</a:t>
            </a:r>
          </a:p>
          <a:p>
            <a:r>
              <a:rPr dirty="0" lang="en-US" smtClean="0"/>
              <a:t>50% of all deaths occur in the hospital set-up. In hospital set up:-</a:t>
            </a:r>
          </a:p>
          <a:p>
            <a:pPr lvl="1"/>
            <a:r>
              <a:rPr dirty="0" lang="en-US" smtClean="0"/>
              <a:t>Many patients received unwanted care at the end of life.</a:t>
            </a:r>
          </a:p>
          <a:p>
            <a:pPr lvl="1"/>
            <a:r>
              <a:rPr dirty="0" lang="en-US" smtClean="0"/>
              <a:t>Clinicians are not aware of the patient’s preference for life sustaining treatment even when preference were documented in the clinical records.</a:t>
            </a:r>
          </a:p>
          <a:p>
            <a:pPr lvl="1"/>
            <a:r>
              <a:rPr dirty="0" lang="en-US" smtClean="0"/>
              <a:t>Pain is often poorly controlled at the end of life.</a:t>
            </a:r>
          </a:p>
          <a:p>
            <a:pPr lvl="1"/>
            <a:r>
              <a:rPr dirty="0" lang="en-US" smtClean="0"/>
              <a:t>Efforts to enhance communication are ineffective</a:t>
            </a:r>
          </a:p>
          <a:p>
            <a:pPr>
              <a:buNone/>
            </a:pPr>
            <a:r>
              <a:rPr b="1" dirty="0" lang="en-US" smtClean="0"/>
              <a:t>2. Palliative care in long-term care facilities:</a:t>
            </a:r>
          </a:p>
          <a:p>
            <a:pPr lvl="1"/>
            <a:r>
              <a:rPr dirty="0" lang="en-US" smtClean="0"/>
              <a:t>These are homes for the aged where most of the residents die. Palliative care can be offered  there.</a:t>
            </a:r>
          </a:p>
          <a:p>
            <a:pPr>
              <a:buNone/>
            </a:pPr>
            <a:endParaRPr dirty="0" lang="en-US" smtClean="0"/>
          </a:p>
        </p:txBody>
      </p:sp>
      <p:sp>
        <p:nvSpPr>
          <p:cNvPr id="1048920" name="Slide Number Placeholder 3"/>
          <p:cNvSpPr>
            <a:spLocks noGrp="1"/>
          </p:cNvSpPr>
          <p:nvPr>
            <p:ph type="sldNum" sz="quarter" idx="12"/>
          </p:nvPr>
        </p:nvSpPr>
        <p:spPr/>
        <p:txBody>
          <a:bodyPr/>
          <a:p>
            <a:fld id="{4398566B-0D00-4087-9124-BE3A6B87F876}" type="slidenum">
              <a:rPr lang="en-US" smtClean="0"/>
              <a:t>130</a:t>
            </a:fld>
            <a:endParaRPr dirty="0" lang="en-US"/>
          </a:p>
        </p:txBody>
      </p:sp>
    </p:spTree>
  </p:cSld>
  <p:clrMapOvr>
    <a:masterClrMapping/>
  </p:clrMapOvr>
  <p:transition spd="med"/>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293" name=""/>
        <p:cNvGrpSpPr/>
        <p:nvPr/>
      </p:nvGrpSpPr>
      <p:grpSpPr>
        <a:xfrm>
          <a:off x="0" y="0"/>
          <a:ext cx="0" cy="0"/>
          <a:chOff x="0" y="0"/>
          <a:chExt cx="0" cy="0"/>
        </a:xfrm>
      </p:grpSpPr>
      <p:sp>
        <p:nvSpPr>
          <p:cNvPr id="1048921" name="Content Placeholder 2"/>
          <p:cNvSpPr>
            <a:spLocks noGrp="1"/>
          </p:cNvSpPr>
          <p:nvPr>
            <p:ph idx="1"/>
          </p:nvPr>
        </p:nvSpPr>
        <p:spPr>
          <a:xfrm>
            <a:off x="0" y="228600"/>
            <a:ext cx="9144000" cy="6629400"/>
          </a:xfrm>
        </p:spPr>
        <p:txBody>
          <a:bodyPr>
            <a:normAutofit fontScale="92500" lnSpcReduction="10000"/>
          </a:bodyPr>
          <a:p>
            <a:pPr>
              <a:buNone/>
            </a:pPr>
            <a:r>
              <a:rPr b="1" dirty="0" lang="en-US" smtClean="0"/>
              <a:t>3. Hospice care:</a:t>
            </a:r>
          </a:p>
          <a:p>
            <a:r>
              <a:rPr dirty="0" lang="en-US" smtClean="0"/>
              <a:t>Hospice care is not a home but a concept of care in which the end of life is viewed as a developmental care. Hospice is derived from the word “hospes”….meaning “hosts”.</a:t>
            </a:r>
          </a:p>
          <a:p>
            <a:r>
              <a:rPr dirty="0" lang="en-US" smtClean="0"/>
              <a:t>Historically hospice is referred to as shelter or way station for weary travels on a pilgrimage. Hospice care has become an alternative to depersonalize death in institutions.</a:t>
            </a:r>
          </a:p>
          <a:p>
            <a:r>
              <a:rPr dirty="0" lang="en-US" smtClean="0"/>
              <a:t>Hospice care began as a response in gaps in care e.g.</a:t>
            </a:r>
          </a:p>
          <a:p>
            <a:pPr lvl="1"/>
            <a:r>
              <a:rPr dirty="0" lang="en-US" smtClean="0"/>
              <a:t>Between treating the disease and treating the person</a:t>
            </a:r>
          </a:p>
          <a:p>
            <a:pPr lvl="1"/>
            <a:r>
              <a:rPr dirty="0" lang="en-US" smtClean="0"/>
              <a:t>Between technological research and psychological support</a:t>
            </a:r>
          </a:p>
          <a:p>
            <a:pPr lvl="1"/>
            <a:r>
              <a:rPr dirty="0" lang="en-US" smtClean="0"/>
              <a:t>Between the general denial of the facts of death in the society and acceptance of death by those who face it.</a:t>
            </a:r>
            <a:endParaRPr dirty="0" lang="en-US"/>
          </a:p>
        </p:txBody>
      </p:sp>
      <p:sp>
        <p:nvSpPr>
          <p:cNvPr id="1048922" name="Slide Number Placeholder 3"/>
          <p:cNvSpPr>
            <a:spLocks noGrp="1"/>
          </p:cNvSpPr>
          <p:nvPr>
            <p:ph type="sldNum" sz="quarter" idx="12"/>
          </p:nvPr>
        </p:nvSpPr>
        <p:spPr/>
        <p:txBody>
          <a:bodyPr/>
          <a:p>
            <a:fld id="{4398566B-0D00-4087-9124-BE3A6B87F876}" type="slidenum">
              <a:rPr lang="en-US" smtClean="0"/>
              <a:t>131</a:t>
            </a:fld>
            <a:endParaRPr dirty="0" lang="en-US"/>
          </a:p>
        </p:txBody>
      </p:sp>
    </p:spTree>
  </p:cSld>
  <p:clrMapOvr>
    <a:masterClrMapping/>
  </p:clrMapOvr>
  <p:transition spd="med"/>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294" name=""/>
        <p:cNvGrpSpPr/>
        <p:nvPr/>
      </p:nvGrpSpPr>
      <p:grpSpPr>
        <a:xfrm>
          <a:off x="0" y="0"/>
          <a:ext cx="0" cy="0"/>
          <a:chOff x="0" y="0"/>
          <a:chExt cx="0" cy="0"/>
        </a:xfrm>
      </p:grpSpPr>
      <p:sp>
        <p:nvSpPr>
          <p:cNvPr id="1048923" name="Title 1"/>
          <p:cNvSpPr>
            <a:spLocks noGrp="1"/>
          </p:cNvSpPr>
          <p:nvPr>
            <p:ph type="title"/>
          </p:nvPr>
        </p:nvSpPr>
        <p:spPr>
          <a:xfrm>
            <a:off x="457200" y="0"/>
            <a:ext cx="8229600" cy="685800"/>
          </a:xfrm>
        </p:spPr>
        <p:txBody>
          <a:bodyPr>
            <a:normAutofit fontScale="90000"/>
          </a:bodyPr>
          <a:p>
            <a:r>
              <a:rPr b="1" dirty="0" lang="en-US" u="sng" smtClean="0">
                <a:effectLst>
                  <a:outerShdw algn="tl" blurRad="38100" dir="2700000" dist="38100">
                    <a:srgbClr val="000000">
                      <a:alpha val="43137"/>
                    </a:srgbClr>
                  </a:outerShdw>
                </a:effectLst>
              </a:rPr>
              <a:t>Principles of hospice care</a:t>
            </a:r>
            <a:endParaRPr b="1" dirty="0" lang="en-US" u="sng">
              <a:effectLst>
                <a:outerShdw algn="tl" blurRad="38100" dir="2700000" dist="38100">
                  <a:srgbClr val="000000">
                    <a:alpha val="43137"/>
                  </a:srgbClr>
                </a:outerShdw>
              </a:effectLst>
            </a:endParaRPr>
          </a:p>
        </p:txBody>
      </p:sp>
      <p:sp>
        <p:nvSpPr>
          <p:cNvPr id="1048924" name="Content Placeholder 2"/>
          <p:cNvSpPr>
            <a:spLocks noGrp="1"/>
          </p:cNvSpPr>
          <p:nvPr>
            <p:ph idx="1"/>
          </p:nvPr>
        </p:nvSpPr>
        <p:spPr>
          <a:xfrm>
            <a:off x="0" y="609600"/>
            <a:ext cx="9144000" cy="6248400"/>
          </a:xfrm>
        </p:spPr>
        <p:txBody>
          <a:bodyPr>
            <a:normAutofit/>
          </a:bodyPr>
          <a:p>
            <a:pPr indent="-514350" marL="514350">
              <a:buFont typeface="+mj-lt"/>
              <a:buAutoNum type="arabicPeriod"/>
            </a:pPr>
            <a:r>
              <a:rPr dirty="0" lang="en-US" smtClean="0"/>
              <a:t>Death must be accepted</a:t>
            </a:r>
          </a:p>
          <a:p>
            <a:pPr indent="-514350" marL="514350">
              <a:buFont typeface="+mj-lt"/>
              <a:buAutoNum type="arabicPeriod"/>
            </a:pPr>
            <a:r>
              <a:rPr dirty="0" lang="en-US" smtClean="0"/>
              <a:t>The patient’s total care is best managed by an interdisciplinary team whose members communicate regularly with each other.</a:t>
            </a:r>
          </a:p>
          <a:p>
            <a:pPr indent="-514350" marL="514350">
              <a:buFont typeface="+mj-lt"/>
              <a:buAutoNum type="arabicPeriod"/>
            </a:pPr>
            <a:r>
              <a:rPr dirty="0" lang="en-US" smtClean="0"/>
              <a:t>Pain and other symptoms of terminal illness must be managed.</a:t>
            </a:r>
          </a:p>
          <a:p>
            <a:pPr indent="-514350" marL="514350">
              <a:buFont typeface="+mj-lt"/>
              <a:buAutoNum type="arabicPeriod"/>
            </a:pPr>
            <a:r>
              <a:rPr dirty="0" lang="en-US" smtClean="0"/>
              <a:t>The patient and family should be viewed as a single unit of care.</a:t>
            </a:r>
          </a:p>
          <a:p>
            <a:pPr indent="-514350" marL="514350">
              <a:buFont typeface="+mj-lt"/>
              <a:buAutoNum type="arabicPeriod"/>
            </a:pPr>
            <a:r>
              <a:rPr dirty="0" lang="en-US" smtClean="0"/>
              <a:t>Home care of the dying is necessary</a:t>
            </a:r>
          </a:p>
          <a:p>
            <a:pPr indent="-514350" marL="514350">
              <a:buFont typeface="+mj-lt"/>
              <a:buAutoNum type="arabicPeriod"/>
            </a:pPr>
            <a:r>
              <a:rPr dirty="0" lang="en-US" smtClean="0"/>
              <a:t>Bereavement care must be provided to family.</a:t>
            </a:r>
          </a:p>
          <a:p>
            <a:pPr indent="-514350" marL="514350">
              <a:buFont typeface="+mj-lt"/>
              <a:buAutoNum type="arabicPeriod"/>
            </a:pPr>
            <a:r>
              <a:rPr dirty="0" lang="en-US" smtClean="0"/>
              <a:t>Research and education should be ongoing.</a:t>
            </a:r>
          </a:p>
          <a:p>
            <a:pPr indent="-514350" marL="514350">
              <a:buFont typeface="+mj-lt"/>
              <a:buAutoNum type="arabicPeriod"/>
            </a:pPr>
            <a:endParaRPr dirty="0" lang="en-US"/>
          </a:p>
        </p:txBody>
      </p:sp>
      <p:sp>
        <p:nvSpPr>
          <p:cNvPr id="1048925" name="Slide Number Placeholder 3"/>
          <p:cNvSpPr>
            <a:spLocks noGrp="1"/>
          </p:cNvSpPr>
          <p:nvPr>
            <p:ph type="sldNum" sz="quarter" idx="12"/>
          </p:nvPr>
        </p:nvSpPr>
        <p:spPr/>
        <p:txBody>
          <a:bodyPr/>
          <a:p>
            <a:fld id="{4398566B-0D00-4087-9124-BE3A6B87F876}" type="slidenum">
              <a:rPr lang="en-US" smtClean="0"/>
              <a:t>132</a:t>
            </a:fld>
            <a:endParaRPr dirty="0" lang="en-US"/>
          </a:p>
        </p:txBody>
      </p:sp>
    </p:spTree>
  </p:cSld>
  <p:clrMapOvr>
    <a:masterClrMapping/>
  </p:clrMapOvr>
  <p:transition spd="med"/>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295" name=""/>
        <p:cNvGrpSpPr/>
        <p:nvPr/>
      </p:nvGrpSpPr>
      <p:grpSpPr>
        <a:xfrm>
          <a:off x="0" y="0"/>
          <a:ext cx="0" cy="0"/>
          <a:chOff x="0" y="0"/>
          <a:chExt cx="0" cy="0"/>
        </a:xfrm>
      </p:grpSpPr>
      <p:sp>
        <p:nvSpPr>
          <p:cNvPr id="1048926" name="Content Placeholder 2"/>
          <p:cNvSpPr>
            <a:spLocks noGrp="1"/>
          </p:cNvSpPr>
          <p:nvPr>
            <p:ph idx="1"/>
          </p:nvPr>
        </p:nvSpPr>
        <p:spPr>
          <a:xfrm>
            <a:off x="0" y="228600"/>
            <a:ext cx="9144000" cy="6629400"/>
          </a:xfrm>
        </p:spPr>
        <p:txBody>
          <a:bodyPr>
            <a:normAutofit fontScale="85000" lnSpcReduction="20000"/>
          </a:bodyPr>
          <a:p>
            <a:r>
              <a:rPr dirty="0" lang="en-US" smtClean="0"/>
              <a:t>Hospice movement is based on a belief that meaningful living is achievable during terminal illness. Its best supported in the home free from technology intervention to prolong physiologic dying.</a:t>
            </a:r>
          </a:p>
          <a:p>
            <a:r>
              <a:rPr dirty="0" lang="en-US" smtClean="0"/>
              <a:t>In hospice set up the patient and his family make up a unit of care. The goals is to enable the patient to remain at home surrounded by the people and objects that have been important to him/her throughout life.</a:t>
            </a:r>
          </a:p>
          <a:p>
            <a:r>
              <a:rPr dirty="0" lang="en-US" smtClean="0"/>
              <a:t>Hospice does not seek to hasten death or encourage the prolongation of life through artificial means.</a:t>
            </a:r>
          </a:p>
          <a:p>
            <a:r>
              <a:rPr dirty="0" lang="en-US" smtClean="0"/>
              <a:t>The care is based on competent patients full or open awareness of dying embracing realism about death.</a:t>
            </a:r>
          </a:p>
          <a:p>
            <a:r>
              <a:rPr dirty="0" lang="en-US" smtClean="0"/>
              <a:t>It helps the patient’s family to understand the dying process so that they can live each moment as fully as possible.</a:t>
            </a:r>
          </a:p>
          <a:p>
            <a:r>
              <a:rPr dirty="0" lang="en-US" smtClean="0"/>
              <a:t>Although most care is given in patient’s  home, some programmes have developed in-patient facilities or residences where terminally ill person’s have no support.</a:t>
            </a:r>
          </a:p>
          <a:p>
            <a:endParaRPr dirty="0" lang="en-US"/>
          </a:p>
        </p:txBody>
      </p:sp>
      <p:sp>
        <p:nvSpPr>
          <p:cNvPr id="1048927" name="Slide Number Placeholder 3"/>
          <p:cNvSpPr>
            <a:spLocks noGrp="1"/>
          </p:cNvSpPr>
          <p:nvPr>
            <p:ph type="sldNum" sz="quarter" idx="12"/>
          </p:nvPr>
        </p:nvSpPr>
        <p:spPr/>
        <p:txBody>
          <a:bodyPr/>
          <a:p>
            <a:fld id="{4398566B-0D00-4087-9124-BE3A6B87F876}" type="slidenum">
              <a:rPr lang="en-US" smtClean="0"/>
              <a:t>133</a:t>
            </a:fld>
            <a:endParaRPr dirty="0" lang="en-US"/>
          </a:p>
        </p:txBody>
      </p:sp>
    </p:spTree>
  </p:cSld>
  <p:clrMapOvr>
    <a:masterClrMapping/>
  </p:clrMapOvr>
  <p:transition spd="med"/>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296" name=""/>
        <p:cNvGrpSpPr/>
        <p:nvPr/>
      </p:nvGrpSpPr>
      <p:grpSpPr>
        <a:xfrm>
          <a:off x="0" y="0"/>
          <a:ext cx="0" cy="0"/>
          <a:chOff x="0" y="0"/>
          <a:chExt cx="0" cy="0"/>
        </a:xfrm>
      </p:grpSpPr>
      <p:sp>
        <p:nvSpPr>
          <p:cNvPr id="1048928" name="Content Placeholder 2"/>
          <p:cNvSpPr>
            <a:spLocks noGrp="1"/>
          </p:cNvSpPr>
          <p:nvPr>
            <p:ph idx="1"/>
          </p:nvPr>
        </p:nvSpPr>
        <p:spPr>
          <a:xfrm>
            <a:off x="0" y="228600"/>
            <a:ext cx="9144000" cy="6629400"/>
          </a:xfrm>
        </p:spPr>
        <p:txBody>
          <a:bodyPr>
            <a:normAutofit fontScale="92500" lnSpcReduction="10000"/>
          </a:bodyPr>
          <a:p>
            <a:pPr>
              <a:buNone/>
            </a:pPr>
            <a:r>
              <a:rPr b="1" dirty="0" i="1" lang="en-US" smtClean="0"/>
              <a:t>Eligibility criteria</a:t>
            </a:r>
          </a:p>
          <a:p>
            <a:pPr indent="-514350" marL="514350">
              <a:buFont typeface="+mj-lt"/>
              <a:buAutoNum type="alphaLcParenR"/>
            </a:pPr>
            <a:r>
              <a:rPr dirty="0" lang="en-US" smtClean="0"/>
              <a:t>Patient must have progressive irreversible illness</a:t>
            </a:r>
          </a:p>
          <a:p>
            <a:pPr indent="-514350" marL="514350">
              <a:buFont typeface="+mj-lt"/>
              <a:buAutoNum type="alphaLcParenR"/>
            </a:pPr>
            <a:r>
              <a:rPr dirty="0" lang="en-US" smtClean="0"/>
              <a:t>Limited life expectancy</a:t>
            </a:r>
          </a:p>
          <a:p>
            <a:pPr indent="-514350" marL="514350">
              <a:buFont typeface="+mj-lt"/>
              <a:buAutoNum type="alphaLcParenR"/>
            </a:pPr>
            <a:r>
              <a:rPr dirty="0" lang="en-US" smtClean="0"/>
              <a:t>Client must have opted for palliative care</a:t>
            </a:r>
          </a:p>
          <a:p>
            <a:pPr indent="-514350" marL="514350">
              <a:buFont typeface="+mj-lt"/>
              <a:buAutoNum type="alphaLcParenR"/>
            </a:pPr>
            <a:r>
              <a:rPr dirty="0" lang="en-US" smtClean="0"/>
              <a:t>It does not only serve cancer patients but any patient with life-limiting illness.</a:t>
            </a:r>
          </a:p>
          <a:p>
            <a:pPr indent="-514350" marL="514350">
              <a:buFont typeface="+mj-lt"/>
              <a:buAutoNum type="alphaLcParenR"/>
            </a:pPr>
            <a:r>
              <a:rPr dirty="0" lang="en-US" smtClean="0"/>
              <a:t>Presence of a family member or other caregiver continuously in the home when the patient is no longer able to safely care for him/herself. </a:t>
            </a:r>
          </a:p>
          <a:p>
            <a:pPr>
              <a:buNone/>
            </a:pPr>
            <a:r>
              <a:rPr b="1" dirty="0" lang="en-US" u="sng" smtClean="0"/>
              <a:t>Types of care offered</a:t>
            </a:r>
          </a:p>
          <a:p>
            <a:pPr lvl="1"/>
            <a:r>
              <a:rPr dirty="0" lang="en-US" smtClean="0"/>
              <a:t>routine home care</a:t>
            </a:r>
          </a:p>
          <a:p>
            <a:pPr lvl="1"/>
            <a:r>
              <a:rPr dirty="0" lang="en-US" smtClean="0"/>
              <a:t>Continuous care</a:t>
            </a:r>
          </a:p>
          <a:p>
            <a:pPr lvl="1"/>
            <a:r>
              <a:rPr dirty="0" lang="en-US" smtClean="0"/>
              <a:t>General in-patient care</a:t>
            </a:r>
          </a:p>
          <a:p>
            <a:pPr lvl="1"/>
            <a:r>
              <a:rPr dirty="0" lang="en-US" smtClean="0"/>
              <a:t>In-patient respite care</a:t>
            </a:r>
          </a:p>
          <a:p>
            <a:endParaRPr dirty="0" lang="en-US"/>
          </a:p>
        </p:txBody>
      </p:sp>
      <p:sp>
        <p:nvSpPr>
          <p:cNvPr id="1048929" name="Slide Number Placeholder 3"/>
          <p:cNvSpPr>
            <a:spLocks noGrp="1"/>
          </p:cNvSpPr>
          <p:nvPr>
            <p:ph type="sldNum" sz="quarter" idx="12"/>
          </p:nvPr>
        </p:nvSpPr>
        <p:spPr/>
        <p:txBody>
          <a:bodyPr/>
          <a:p>
            <a:fld id="{4398566B-0D00-4087-9124-BE3A6B87F876}" type="slidenum">
              <a:rPr lang="en-US" smtClean="0"/>
              <a:t>134</a:t>
            </a:fld>
            <a:endParaRPr dirty="0" lang="en-US"/>
          </a:p>
        </p:txBody>
      </p:sp>
    </p:spTree>
  </p:cSld>
  <p:clrMapOvr>
    <a:masterClrMapping/>
  </p:clrMapOvr>
  <p:transition spd="med"/>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297" name=""/>
        <p:cNvGrpSpPr/>
        <p:nvPr/>
      </p:nvGrpSpPr>
      <p:grpSpPr>
        <a:xfrm>
          <a:off x="0" y="0"/>
          <a:ext cx="0" cy="0"/>
          <a:chOff x="0" y="0"/>
          <a:chExt cx="0" cy="0"/>
        </a:xfrm>
      </p:grpSpPr>
      <p:sp>
        <p:nvSpPr>
          <p:cNvPr id="1048930" name="Title 1"/>
          <p:cNvSpPr>
            <a:spLocks noGrp="1"/>
          </p:cNvSpPr>
          <p:nvPr>
            <p:ph type="title"/>
          </p:nvPr>
        </p:nvSpPr>
        <p:spPr>
          <a:xfrm>
            <a:off x="457200" y="0"/>
            <a:ext cx="8229600" cy="685800"/>
          </a:xfrm>
        </p:spPr>
        <p:txBody>
          <a:bodyPr>
            <a:normAutofit fontScale="90000"/>
          </a:bodyPr>
          <a:p>
            <a:r>
              <a:rPr b="1" dirty="0" lang="en-US" u="sng" smtClean="0">
                <a:effectLst>
                  <a:outerShdw algn="tl" blurRad="38100" dir="2700000" dist="38100">
                    <a:srgbClr val="000000">
                      <a:alpha val="43137"/>
                    </a:srgbClr>
                  </a:outerShdw>
                </a:effectLst>
              </a:rPr>
              <a:t/>
            </a:r>
            <a:br>
              <a:rPr b="1" dirty="0" lang="en-US" u="sng" smtClean="0">
                <a:effectLst>
                  <a:outerShdw algn="tl" blurRad="38100" dir="2700000" dist="38100">
                    <a:srgbClr val="000000">
                      <a:alpha val="43137"/>
                    </a:srgbClr>
                  </a:outerShdw>
                </a:effectLst>
              </a:rPr>
            </a:br>
            <a:r>
              <a:rPr b="1" dirty="0" lang="en-US" u="sng" smtClean="0">
                <a:effectLst>
                  <a:outerShdw algn="tl" blurRad="38100" dir="2700000" dist="38100">
                    <a:srgbClr val="000000">
                      <a:alpha val="43137"/>
                    </a:srgbClr>
                  </a:outerShdw>
                </a:effectLst>
              </a:rPr>
              <a:t>Nursing care of terminally ill patients</a:t>
            </a:r>
            <a:endParaRPr b="1" dirty="0" lang="en-US" u="sng">
              <a:effectLst>
                <a:outerShdw algn="tl" blurRad="38100" dir="2700000" dist="38100">
                  <a:srgbClr val="000000">
                    <a:alpha val="43137"/>
                  </a:srgbClr>
                </a:outerShdw>
              </a:effectLst>
            </a:endParaRPr>
          </a:p>
        </p:txBody>
      </p:sp>
      <p:sp>
        <p:nvSpPr>
          <p:cNvPr id="1048931" name="Content Placeholder 2"/>
          <p:cNvSpPr>
            <a:spLocks noGrp="1"/>
          </p:cNvSpPr>
          <p:nvPr>
            <p:ph idx="1"/>
          </p:nvPr>
        </p:nvSpPr>
        <p:spPr>
          <a:xfrm>
            <a:off x="0" y="914400"/>
            <a:ext cx="9144000" cy="5943600"/>
          </a:xfrm>
        </p:spPr>
        <p:txBody>
          <a:bodyPr>
            <a:normAutofit fontScale="92500" lnSpcReduction="20000"/>
          </a:bodyPr>
          <a:p>
            <a:pPr>
              <a:buNone/>
            </a:pPr>
            <a:r>
              <a:rPr b="1" dirty="0" lang="en-US" smtClean="0"/>
              <a:t>1. Psychosocial issue</a:t>
            </a:r>
          </a:p>
          <a:p>
            <a:pPr lvl="1"/>
            <a:r>
              <a:rPr dirty="0" lang="en-US" smtClean="0"/>
              <a:t>Education about illnesses and patient’s life with the illness</a:t>
            </a:r>
          </a:p>
          <a:p>
            <a:pPr lvl="1"/>
            <a:r>
              <a:rPr dirty="0" lang="en-US" smtClean="0"/>
              <a:t>Value clarification</a:t>
            </a:r>
          </a:p>
          <a:p>
            <a:pPr lvl="1"/>
            <a:r>
              <a:rPr dirty="0" lang="en-US" smtClean="0"/>
              <a:t>Treatment decision making</a:t>
            </a:r>
          </a:p>
          <a:p>
            <a:pPr lvl="1"/>
            <a:r>
              <a:rPr dirty="0" lang="en-US" smtClean="0"/>
              <a:t>End of life closure</a:t>
            </a:r>
          </a:p>
          <a:p>
            <a:r>
              <a:rPr dirty="0" lang="en-US" smtClean="0"/>
              <a:t>Nurses should try and understand the illness from the patient's point of view.</a:t>
            </a:r>
          </a:p>
          <a:p>
            <a:r>
              <a:rPr dirty="0" lang="en-US" smtClean="0"/>
              <a:t>An honest discussion about death should be held giving the patient information on illness, end of life choices, open discussion about death.</a:t>
            </a:r>
          </a:p>
          <a:p>
            <a:r>
              <a:rPr dirty="0" lang="en-US" smtClean="0"/>
              <a:t>At the same time the nurses should be culturally aware and sensitive in their approaches to communication about death to patient and relatives and how much information they can handle.</a:t>
            </a:r>
            <a:endParaRPr dirty="0" lang="en-US"/>
          </a:p>
        </p:txBody>
      </p:sp>
      <p:sp>
        <p:nvSpPr>
          <p:cNvPr id="1048932" name="Slide Number Placeholder 3"/>
          <p:cNvSpPr>
            <a:spLocks noGrp="1"/>
          </p:cNvSpPr>
          <p:nvPr>
            <p:ph type="sldNum" sz="quarter" idx="12"/>
          </p:nvPr>
        </p:nvSpPr>
        <p:spPr/>
        <p:txBody>
          <a:bodyPr/>
          <a:p>
            <a:fld id="{4398566B-0D00-4087-9124-BE3A6B87F876}" type="slidenum">
              <a:rPr lang="en-US" smtClean="0"/>
              <a:t>135</a:t>
            </a:fld>
            <a:endParaRPr dirty="0" lang="en-US"/>
          </a:p>
        </p:txBody>
      </p:sp>
    </p:spTree>
  </p:cSld>
  <p:clrMapOvr>
    <a:masterClrMapping/>
  </p:clrMapOvr>
  <p:transition spd="med"/>
</p:sld>
</file>

<file path=ppt/slides/slide136.xml><?xml version="1.0" encoding="utf-8"?>
<p:sld xmlns:a="http://schemas.openxmlformats.org/drawingml/2006/main" xmlns:r="http://schemas.openxmlformats.org/officeDocument/2006/relationships" xmlns:p="http://schemas.openxmlformats.org/presentationml/2006/main" showMasterSp="0">
  <p:cSld>
    <p:spTree>
      <p:nvGrpSpPr>
        <p:cNvPr id="298" name=""/>
        <p:cNvGrpSpPr/>
        <p:nvPr/>
      </p:nvGrpSpPr>
      <p:grpSpPr>
        <a:xfrm>
          <a:off x="0" y="0"/>
          <a:ext cx="0" cy="0"/>
          <a:chOff x="0" y="0"/>
          <a:chExt cx="0" cy="0"/>
        </a:xfrm>
      </p:grpSpPr>
      <p:sp>
        <p:nvSpPr>
          <p:cNvPr id="1048933" name="Content Placeholder 2"/>
          <p:cNvSpPr>
            <a:spLocks noGrp="1"/>
          </p:cNvSpPr>
          <p:nvPr>
            <p:ph idx="1"/>
          </p:nvPr>
        </p:nvSpPr>
        <p:spPr>
          <a:xfrm>
            <a:off x="0" y="304800"/>
            <a:ext cx="9144000" cy="6553200"/>
          </a:xfrm>
        </p:spPr>
        <p:txBody>
          <a:bodyPr>
            <a:normAutofit fontScale="92500" lnSpcReduction="10000"/>
          </a:bodyPr>
          <a:p>
            <a:r>
              <a:rPr dirty="0" lang="en-US" smtClean="0"/>
              <a:t>Patient’s should be allowed to communicate their wishes about the end of their life e.g. about the use of or non-use of medical treatment; authorizing other people to make decisions for them.</a:t>
            </a:r>
          </a:p>
          <a:p>
            <a:pPr>
              <a:buNone/>
            </a:pPr>
            <a:r>
              <a:rPr b="1" dirty="0" lang="en-US" smtClean="0"/>
              <a:t>2. Communication</a:t>
            </a:r>
          </a:p>
          <a:p>
            <a:r>
              <a:rPr dirty="0" lang="en-US" smtClean="0"/>
              <a:t>General guidelines</a:t>
            </a:r>
          </a:p>
          <a:p>
            <a:pPr lvl="1"/>
            <a:r>
              <a:rPr dirty="0" lang="en-US" smtClean="0"/>
              <a:t>Deliver and interpret the technical information necessary for making decisions without hiding behind medical terminology</a:t>
            </a:r>
          </a:p>
          <a:p>
            <a:pPr lvl="1"/>
            <a:r>
              <a:rPr dirty="0" lang="en-US" smtClean="0"/>
              <a:t>Realize that the best time for the patient to talk may be when it is least convenient for you.</a:t>
            </a:r>
          </a:p>
          <a:p>
            <a:pPr lvl="1"/>
            <a:r>
              <a:rPr dirty="0" lang="en-US" smtClean="0"/>
              <a:t>Being fully present during any opportunity for communication is often the most helpful form of communication.</a:t>
            </a:r>
          </a:p>
          <a:p>
            <a:pPr lvl="1"/>
            <a:r>
              <a:rPr dirty="0" lang="en-US" smtClean="0"/>
              <a:t>Allow the patient and family to set the agenda regarding the depth of the conversation.</a:t>
            </a:r>
          </a:p>
          <a:p>
            <a:pPr lvl="1"/>
            <a:endParaRPr dirty="0" lang="en-US" smtClean="0"/>
          </a:p>
          <a:p>
            <a:endParaRPr dirty="0" lang="en-US"/>
          </a:p>
        </p:txBody>
      </p:sp>
      <p:sp>
        <p:nvSpPr>
          <p:cNvPr id="1048934" name="Slide Number Placeholder 3"/>
          <p:cNvSpPr>
            <a:spLocks noGrp="1"/>
          </p:cNvSpPr>
          <p:nvPr>
            <p:ph type="sldNum" sz="quarter" idx="12"/>
          </p:nvPr>
        </p:nvSpPr>
        <p:spPr/>
        <p:txBody>
          <a:bodyPr/>
          <a:p>
            <a:fld id="{4398566B-0D00-4087-9124-BE3A6B87F876}" type="slidenum">
              <a:rPr lang="en-US" smtClean="0"/>
              <a:t>136</a:t>
            </a:fld>
            <a:endParaRPr dirty="0" lang="en-US"/>
          </a:p>
        </p:txBody>
      </p:sp>
    </p:spTree>
  </p:cSld>
  <p:clrMapOvr>
    <a:masterClrMapping/>
  </p:clrMapOvr>
  <p:transition spd="med"/>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299" name=""/>
        <p:cNvGrpSpPr/>
        <p:nvPr/>
      </p:nvGrpSpPr>
      <p:grpSpPr>
        <a:xfrm>
          <a:off x="0" y="0"/>
          <a:ext cx="0" cy="0"/>
          <a:chOff x="0" y="0"/>
          <a:chExt cx="0" cy="0"/>
        </a:xfrm>
      </p:grpSpPr>
      <p:sp>
        <p:nvSpPr>
          <p:cNvPr id="1048935" name="Title 1"/>
          <p:cNvSpPr>
            <a:spLocks noGrp="1"/>
          </p:cNvSpPr>
          <p:nvPr>
            <p:ph type="title"/>
          </p:nvPr>
        </p:nvSpPr>
        <p:spPr>
          <a:xfrm>
            <a:off x="457200" y="0"/>
            <a:ext cx="8229600" cy="762000"/>
          </a:xfrm>
        </p:spPr>
        <p:txBody>
          <a:bodyPr/>
          <a:p>
            <a:r>
              <a:rPr b="1" dirty="0" lang="en-US" smtClean="0">
                <a:effectLst>
                  <a:outerShdw algn="tl" blurRad="38100" dir="2700000" dist="38100">
                    <a:srgbClr val="000000">
                      <a:alpha val="43137"/>
                    </a:srgbClr>
                  </a:outerShdw>
                </a:effectLst>
              </a:rPr>
              <a:t>Key to effective listening</a:t>
            </a:r>
            <a:endParaRPr b="1" dirty="0" lang="en-US">
              <a:effectLst>
                <a:outerShdw algn="tl" blurRad="38100" dir="2700000" dist="38100">
                  <a:srgbClr val="000000">
                    <a:alpha val="43137"/>
                  </a:srgbClr>
                </a:outerShdw>
              </a:effectLst>
            </a:endParaRPr>
          </a:p>
        </p:txBody>
      </p:sp>
      <p:sp>
        <p:nvSpPr>
          <p:cNvPr id="1048936" name="Content Placeholder 2"/>
          <p:cNvSpPr>
            <a:spLocks noGrp="1"/>
          </p:cNvSpPr>
          <p:nvPr>
            <p:ph idx="1"/>
          </p:nvPr>
        </p:nvSpPr>
        <p:spPr>
          <a:xfrm>
            <a:off x="0" y="685800"/>
            <a:ext cx="9144000" cy="6172200"/>
          </a:xfrm>
        </p:spPr>
        <p:txBody>
          <a:bodyPr>
            <a:normAutofit fontScale="92500" lnSpcReduction="10000"/>
          </a:bodyPr>
          <a:p>
            <a:pPr indent="-514350" marL="514350">
              <a:buFont typeface="+mj-lt"/>
              <a:buAutoNum type="arabicPeriod"/>
            </a:pPr>
            <a:r>
              <a:rPr dirty="0" lang="en-US" smtClean="0"/>
              <a:t>Resist the impulse to fill the empty space in communication with a talk.</a:t>
            </a:r>
          </a:p>
          <a:p>
            <a:pPr indent="-514350" marL="514350">
              <a:buFont typeface="+mj-lt"/>
              <a:buAutoNum type="arabicPeriod"/>
            </a:pPr>
            <a:r>
              <a:rPr dirty="0" lang="en-US" smtClean="0"/>
              <a:t>Allow the patient and family sufficient time to reflect and respond after asking  a question.</a:t>
            </a:r>
          </a:p>
          <a:p>
            <a:pPr indent="-514350" marL="514350">
              <a:buFont typeface="+mj-lt"/>
              <a:buAutoNum type="arabicPeriod"/>
            </a:pPr>
            <a:r>
              <a:rPr dirty="0" lang="en-US" smtClean="0"/>
              <a:t>Prompt gently, do you need more time to think about this?</a:t>
            </a:r>
          </a:p>
          <a:p>
            <a:pPr indent="-514350" marL="514350">
              <a:buFont typeface="+mj-lt"/>
              <a:buAutoNum type="arabicPeriod"/>
            </a:pPr>
            <a:r>
              <a:rPr dirty="0" lang="en-US" smtClean="0"/>
              <a:t>Avoid distraction/interruptions</a:t>
            </a:r>
          </a:p>
          <a:p>
            <a:pPr indent="-514350" marL="514350">
              <a:buFont typeface="+mj-lt"/>
              <a:buAutoNum type="arabicPeriod"/>
            </a:pPr>
            <a:r>
              <a:rPr dirty="0" lang="en-US" smtClean="0"/>
              <a:t>Avoid impulse to give advice</a:t>
            </a:r>
          </a:p>
          <a:p>
            <a:pPr indent="-514350" marL="514350">
              <a:buFont typeface="+mj-lt"/>
              <a:buAutoNum type="arabicPeriod"/>
            </a:pPr>
            <a:r>
              <a:rPr dirty="0" lang="en-US" smtClean="0"/>
              <a:t>Avoid canned response e.g. I know just how you feel.</a:t>
            </a:r>
          </a:p>
          <a:p>
            <a:pPr indent="-514350" marL="514350">
              <a:buFont typeface="+mj-lt"/>
              <a:buAutoNum type="arabicPeriod"/>
            </a:pPr>
            <a:r>
              <a:rPr dirty="0" lang="en-US" smtClean="0"/>
              <a:t>Ask questions</a:t>
            </a:r>
          </a:p>
          <a:p>
            <a:pPr indent="-514350" marL="514350">
              <a:buFont typeface="+mj-lt"/>
              <a:buAutoNum type="arabicPeriod"/>
            </a:pPr>
            <a:r>
              <a:rPr dirty="0" lang="en-US" smtClean="0"/>
              <a:t>Assess understanding; your own and the patient by restating, summarizing and reviewing.</a:t>
            </a:r>
          </a:p>
          <a:p>
            <a:endParaRPr dirty="0" lang="en-US"/>
          </a:p>
        </p:txBody>
      </p:sp>
      <p:sp>
        <p:nvSpPr>
          <p:cNvPr id="1048937" name="Slide Number Placeholder 3"/>
          <p:cNvSpPr>
            <a:spLocks noGrp="1"/>
          </p:cNvSpPr>
          <p:nvPr>
            <p:ph type="sldNum" sz="quarter" idx="12"/>
          </p:nvPr>
        </p:nvSpPr>
        <p:spPr/>
        <p:txBody>
          <a:bodyPr/>
          <a:p>
            <a:fld id="{4398566B-0D00-4087-9124-BE3A6B87F876}" type="slidenum">
              <a:rPr lang="en-US" smtClean="0"/>
              <a:t>137</a:t>
            </a:fld>
            <a:endParaRPr dirty="0" lang="en-US"/>
          </a:p>
        </p:txBody>
      </p:sp>
    </p:spTree>
  </p:cSld>
  <p:clrMapOvr>
    <a:masterClrMapping/>
  </p:clrMapOvr>
  <p:transition spd="med"/>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300" name=""/>
        <p:cNvGrpSpPr/>
        <p:nvPr/>
      </p:nvGrpSpPr>
      <p:grpSpPr>
        <a:xfrm>
          <a:off x="0" y="0"/>
          <a:ext cx="0" cy="0"/>
          <a:chOff x="0" y="0"/>
          <a:chExt cx="0" cy="0"/>
        </a:xfrm>
      </p:grpSpPr>
      <p:sp>
        <p:nvSpPr>
          <p:cNvPr id="1048938" name="Content Placeholder 2"/>
          <p:cNvSpPr>
            <a:spLocks noGrp="1"/>
          </p:cNvSpPr>
          <p:nvPr>
            <p:ph idx="1"/>
          </p:nvPr>
        </p:nvSpPr>
        <p:spPr>
          <a:xfrm>
            <a:off x="0" y="228600"/>
            <a:ext cx="9144000" cy="6629400"/>
          </a:xfrm>
        </p:spPr>
        <p:txBody>
          <a:bodyPr>
            <a:normAutofit fontScale="85000" lnSpcReduction="20000"/>
          </a:bodyPr>
          <a:p>
            <a:pPr>
              <a:buNone/>
            </a:pPr>
            <a:r>
              <a:rPr dirty="0" lang="en-US" smtClean="0"/>
              <a:t>9. Spiritual care</a:t>
            </a:r>
          </a:p>
          <a:p>
            <a:pPr>
              <a:buNone/>
            </a:pPr>
            <a:r>
              <a:rPr dirty="0" lang="en-US" smtClean="0"/>
              <a:t>Mnemonic </a:t>
            </a:r>
            <a:r>
              <a:rPr b="1" dirty="0" lang="en-US" smtClean="0"/>
              <a:t>SPIRIT</a:t>
            </a:r>
          </a:p>
          <a:p>
            <a:pPr lvl="1">
              <a:buNone/>
            </a:pPr>
            <a:r>
              <a:rPr b="1" dirty="0" lang="en-US" smtClean="0"/>
              <a:t>S</a:t>
            </a:r>
            <a:r>
              <a:rPr dirty="0" lang="en-US" smtClean="0"/>
              <a:t>- spiritual belief system</a:t>
            </a:r>
          </a:p>
          <a:p>
            <a:pPr lvl="1">
              <a:buNone/>
            </a:pPr>
            <a:r>
              <a:rPr b="1" dirty="0" lang="en-US" smtClean="0"/>
              <a:t>P</a:t>
            </a:r>
            <a:r>
              <a:rPr dirty="0" lang="en-US" smtClean="0"/>
              <a:t>- person spirituality</a:t>
            </a:r>
          </a:p>
          <a:p>
            <a:pPr lvl="1">
              <a:buNone/>
            </a:pPr>
            <a:r>
              <a:rPr b="1" dirty="0" lang="en-US" smtClean="0"/>
              <a:t>I</a:t>
            </a:r>
            <a:r>
              <a:rPr dirty="0" lang="en-US" smtClean="0"/>
              <a:t>- integration and involvement with others in a spiritual community</a:t>
            </a:r>
          </a:p>
          <a:p>
            <a:pPr lvl="1">
              <a:buNone/>
            </a:pPr>
            <a:r>
              <a:rPr b="1" dirty="0" lang="en-US" smtClean="0"/>
              <a:t>R</a:t>
            </a:r>
            <a:r>
              <a:rPr dirty="0" lang="en-US" smtClean="0"/>
              <a:t>- ritualized practices and restriction</a:t>
            </a:r>
          </a:p>
          <a:p>
            <a:pPr lvl="1">
              <a:buNone/>
            </a:pPr>
            <a:r>
              <a:rPr b="1" dirty="0" lang="en-US" smtClean="0"/>
              <a:t>I</a:t>
            </a:r>
            <a:r>
              <a:rPr dirty="0" lang="en-US" smtClean="0"/>
              <a:t>- implication of medical care</a:t>
            </a:r>
          </a:p>
          <a:p>
            <a:pPr lvl="1">
              <a:buNone/>
            </a:pPr>
            <a:r>
              <a:rPr b="1" dirty="0" lang="en-US" smtClean="0"/>
              <a:t>T</a:t>
            </a:r>
            <a:r>
              <a:rPr dirty="0" lang="en-US" smtClean="0"/>
              <a:t> – terminal events planning</a:t>
            </a:r>
          </a:p>
          <a:p>
            <a:pPr>
              <a:buNone/>
            </a:pPr>
            <a:r>
              <a:rPr dirty="0" lang="en-US" smtClean="0"/>
              <a:t>10. Hope</a:t>
            </a:r>
          </a:p>
          <a:p>
            <a:pPr>
              <a:buNone/>
            </a:pPr>
            <a:r>
              <a:rPr dirty="0" lang="en-US" smtClean="0"/>
              <a:t>11. Realistic initial assessment of the threat</a:t>
            </a:r>
          </a:p>
          <a:p>
            <a:pPr>
              <a:buNone/>
            </a:pPr>
            <a:r>
              <a:rPr dirty="0" lang="en-US" smtClean="0"/>
              <a:t>12. Envisioning alternative and setting goals</a:t>
            </a:r>
          </a:p>
          <a:p>
            <a:pPr>
              <a:buNone/>
            </a:pPr>
            <a:r>
              <a:rPr dirty="0" lang="en-US" smtClean="0"/>
              <a:t>13. Bracing for negative outcomes</a:t>
            </a:r>
          </a:p>
          <a:p>
            <a:pPr>
              <a:buNone/>
            </a:pPr>
            <a:r>
              <a:rPr dirty="0" lang="en-US" smtClean="0"/>
              <a:t>14. Realistic assessment of resources</a:t>
            </a:r>
          </a:p>
          <a:p>
            <a:pPr>
              <a:buNone/>
            </a:pPr>
            <a:r>
              <a:rPr dirty="0" lang="en-US" smtClean="0"/>
              <a:t>15. Solicitation of mutually supportive relationship.</a:t>
            </a:r>
          </a:p>
          <a:p>
            <a:pPr>
              <a:buNone/>
            </a:pPr>
            <a:r>
              <a:rPr dirty="0" lang="en-US" smtClean="0"/>
              <a:t>16. Continuous evaluation of signs reinforcing the goals.</a:t>
            </a:r>
          </a:p>
          <a:p>
            <a:pPr>
              <a:buNone/>
            </a:pPr>
            <a:r>
              <a:rPr dirty="0" lang="en-US" smtClean="0"/>
              <a:t>17. Determination to endure</a:t>
            </a:r>
          </a:p>
          <a:p>
            <a:pPr>
              <a:buNone/>
            </a:pPr>
            <a:endParaRPr dirty="0" lang="en-US" smtClean="0"/>
          </a:p>
          <a:p>
            <a:pPr>
              <a:buNone/>
            </a:pPr>
            <a:endParaRPr dirty="0" lang="en-US" smtClean="0"/>
          </a:p>
          <a:p>
            <a:endParaRPr dirty="0" lang="en-US"/>
          </a:p>
        </p:txBody>
      </p:sp>
      <p:sp>
        <p:nvSpPr>
          <p:cNvPr id="1048939" name="Slide Number Placeholder 3"/>
          <p:cNvSpPr>
            <a:spLocks noGrp="1"/>
          </p:cNvSpPr>
          <p:nvPr>
            <p:ph type="sldNum" sz="quarter" idx="12"/>
          </p:nvPr>
        </p:nvSpPr>
        <p:spPr/>
        <p:txBody>
          <a:bodyPr/>
          <a:p>
            <a:fld id="{4398566B-0D00-4087-9124-BE3A6B87F876}" type="slidenum">
              <a:rPr lang="en-US" smtClean="0"/>
              <a:t>138</a:t>
            </a:fld>
            <a:endParaRPr dirty="0" lang="en-US"/>
          </a:p>
        </p:txBody>
      </p:sp>
    </p:spTree>
  </p:cSld>
  <p:clrMapOvr>
    <a:masterClrMapping/>
  </p:clrMapOvr>
  <p:transition spd="med"/>
</p:sld>
</file>

<file path=ppt/slides/slide139.xml><?xml version="1.0" encoding="utf-8"?>
<p:sld xmlns:a="http://schemas.openxmlformats.org/drawingml/2006/main" xmlns:r="http://schemas.openxmlformats.org/officeDocument/2006/relationships" xmlns:p="http://schemas.openxmlformats.org/presentationml/2006/main" showMasterSp="0">
  <p:cSld>
    <p:spTree>
      <p:nvGrpSpPr>
        <p:cNvPr id="301" name=""/>
        <p:cNvGrpSpPr/>
        <p:nvPr/>
      </p:nvGrpSpPr>
      <p:grpSpPr>
        <a:xfrm>
          <a:off x="0" y="0"/>
          <a:ext cx="0" cy="0"/>
          <a:chOff x="0" y="0"/>
          <a:chExt cx="0" cy="0"/>
        </a:xfrm>
      </p:grpSpPr>
      <p:sp>
        <p:nvSpPr>
          <p:cNvPr id="1048940" name="Title 1"/>
          <p:cNvSpPr>
            <a:spLocks noGrp="1"/>
          </p:cNvSpPr>
          <p:nvPr>
            <p:ph type="title"/>
          </p:nvPr>
        </p:nvSpPr>
        <p:spPr>
          <a:xfrm>
            <a:off x="457200" y="0"/>
            <a:ext cx="8229600" cy="1143000"/>
          </a:xfrm>
        </p:spPr>
        <p:txBody>
          <a:bodyPr>
            <a:normAutofit fontScale="90000"/>
          </a:bodyPr>
          <a:p>
            <a:r>
              <a:rPr b="1" dirty="0" lang="en-US" u="sng" smtClean="0">
                <a:effectLst>
                  <a:outerShdw algn="tl" blurRad="38100" dir="2700000" dist="38100">
                    <a:srgbClr val="000000">
                      <a:alpha val="43137"/>
                    </a:srgbClr>
                  </a:outerShdw>
                </a:effectLst>
              </a:rPr>
              <a:t>Nursing intervention to improve or support hope</a:t>
            </a:r>
            <a:endParaRPr b="1" dirty="0" lang="en-US" u="sng">
              <a:effectLst>
                <a:outerShdw algn="tl" blurRad="38100" dir="2700000" dist="38100">
                  <a:srgbClr val="000000">
                    <a:alpha val="43137"/>
                  </a:srgbClr>
                </a:outerShdw>
              </a:effectLst>
            </a:endParaRPr>
          </a:p>
        </p:txBody>
      </p:sp>
      <p:sp>
        <p:nvSpPr>
          <p:cNvPr id="1048941" name="Content Placeholder 2"/>
          <p:cNvSpPr>
            <a:spLocks noGrp="1"/>
          </p:cNvSpPr>
          <p:nvPr>
            <p:ph idx="1"/>
          </p:nvPr>
        </p:nvSpPr>
        <p:spPr>
          <a:xfrm>
            <a:off x="0" y="1143000"/>
            <a:ext cx="9144000" cy="5715000"/>
          </a:xfrm>
        </p:spPr>
        <p:txBody>
          <a:bodyPr>
            <a:normAutofit fontScale="85000" lnSpcReduction="10000"/>
          </a:bodyPr>
          <a:p>
            <a:pPr indent="-514350" marL="514350">
              <a:buFont typeface="+mj-lt"/>
              <a:buAutoNum type="arabicPeriod"/>
            </a:pPr>
            <a:r>
              <a:rPr dirty="0" lang="en-US" smtClean="0"/>
              <a:t>Listening attentively</a:t>
            </a:r>
          </a:p>
          <a:p>
            <a:pPr indent="-514350" marL="514350">
              <a:buFont typeface="+mj-lt"/>
              <a:buAutoNum type="arabicPeriod"/>
            </a:pPr>
            <a:r>
              <a:rPr dirty="0" lang="en-US" smtClean="0"/>
              <a:t>Encouraging sharing of feelings</a:t>
            </a:r>
          </a:p>
          <a:p>
            <a:pPr indent="-514350" marL="514350">
              <a:buFont typeface="+mj-lt"/>
              <a:buAutoNum type="arabicPeriod"/>
            </a:pPr>
            <a:r>
              <a:rPr dirty="0" lang="en-US" smtClean="0"/>
              <a:t>Providing accurate information</a:t>
            </a:r>
          </a:p>
          <a:p>
            <a:pPr indent="-514350" marL="514350">
              <a:buFont typeface="+mj-lt"/>
              <a:buAutoNum type="arabicPeriod"/>
            </a:pPr>
            <a:r>
              <a:rPr dirty="0" lang="en-US" smtClean="0"/>
              <a:t>Encouraging and supporting the patient’s control over his or her circumstances, choices and environment whenever possible.</a:t>
            </a:r>
          </a:p>
          <a:p>
            <a:pPr indent="-514350" marL="514350">
              <a:buFont typeface="+mj-lt"/>
              <a:buAutoNum type="arabicPeriod"/>
            </a:pPr>
            <a:r>
              <a:rPr dirty="0" lang="en-US" smtClean="0"/>
              <a:t>Assisting patients to explore ways of finding meaning in their lives.</a:t>
            </a:r>
          </a:p>
          <a:p>
            <a:pPr indent="-514350" marL="514350">
              <a:buFont typeface="+mj-lt"/>
              <a:buAutoNum type="arabicPeriod"/>
            </a:pPr>
            <a:r>
              <a:rPr dirty="0" lang="en-US" smtClean="0"/>
              <a:t>Encouraging realistic goals</a:t>
            </a:r>
          </a:p>
          <a:p>
            <a:pPr indent="-514350" marL="514350">
              <a:buFont typeface="+mj-lt"/>
              <a:buAutoNum type="arabicPeriod"/>
            </a:pPr>
            <a:r>
              <a:rPr dirty="0" lang="en-US" smtClean="0"/>
              <a:t>Facilitating effective communication within families </a:t>
            </a:r>
          </a:p>
          <a:p>
            <a:pPr indent="-514350" marL="514350">
              <a:buFont typeface="+mj-lt"/>
              <a:buAutoNum type="arabicPeriod"/>
            </a:pPr>
            <a:r>
              <a:rPr dirty="0" lang="en-US" smtClean="0"/>
              <a:t>Making referrals for psychological and spiritual counseling</a:t>
            </a:r>
          </a:p>
          <a:p>
            <a:pPr indent="-514350" marL="514350">
              <a:buFont typeface="+mj-lt"/>
              <a:buAutoNum type="arabicPeriod"/>
            </a:pPr>
            <a:r>
              <a:rPr dirty="0" lang="en-US" smtClean="0"/>
              <a:t>Assisting with development of supports in the home or community when none exist</a:t>
            </a:r>
          </a:p>
          <a:p>
            <a:endParaRPr dirty="0" lang="en-US"/>
          </a:p>
        </p:txBody>
      </p:sp>
      <p:sp>
        <p:nvSpPr>
          <p:cNvPr id="1048942" name="Slide Number Placeholder 3"/>
          <p:cNvSpPr>
            <a:spLocks noGrp="1"/>
          </p:cNvSpPr>
          <p:nvPr>
            <p:ph type="sldNum" sz="quarter" idx="12"/>
          </p:nvPr>
        </p:nvSpPr>
        <p:spPr/>
        <p:txBody>
          <a:bodyPr/>
          <a:p>
            <a:fld id="{4398566B-0D00-4087-9124-BE3A6B87F876}" type="slidenum">
              <a:rPr lang="en-US" smtClean="0"/>
              <a:t>139</a:t>
            </a:fld>
            <a:endParaRPr dirty="0" lang="en-US"/>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75" name=""/>
        <p:cNvGrpSpPr/>
        <p:nvPr/>
      </p:nvGrpSpPr>
      <p:grpSpPr>
        <a:xfrm>
          <a:off x="0" y="0"/>
          <a:ext cx="0" cy="0"/>
          <a:chOff x="0" y="0"/>
          <a:chExt cx="0" cy="0"/>
        </a:xfrm>
      </p:grpSpPr>
      <p:sp>
        <p:nvSpPr>
          <p:cNvPr id="1048630" name="Content Placeholder 2"/>
          <p:cNvSpPr>
            <a:spLocks noGrp="1"/>
          </p:cNvSpPr>
          <p:nvPr>
            <p:ph idx="1"/>
          </p:nvPr>
        </p:nvSpPr>
        <p:spPr>
          <a:xfrm>
            <a:off x="0" y="228600"/>
            <a:ext cx="9144000" cy="6629400"/>
          </a:xfrm>
        </p:spPr>
        <p:txBody>
          <a:bodyPr>
            <a:normAutofit/>
          </a:bodyPr>
          <a:p>
            <a:pPr>
              <a:buNone/>
            </a:pPr>
            <a:r>
              <a:rPr b="1" dirty="0" lang="en-US" smtClean="0"/>
              <a:t>f) Personal environment fit theory by Lawton 1985</a:t>
            </a:r>
            <a:r>
              <a:rPr dirty="0" lang="en-US" smtClean="0"/>
              <a:t>: it states that aging is as a result of interrelationship between personal competence and environment which is a potential for eliciting behavior from individuals towards and includes:-</a:t>
            </a:r>
          </a:p>
          <a:p>
            <a:pPr lvl="1"/>
            <a:r>
              <a:rPr dirty="0" lang="en-US" smtClean="0"/>
              <a:t>Ego strength</a:t>
            </a:r>
          </a:p>
          <a:p>
            <a:pPr lvl="1"/>
            <a:r>
              <a:rPr dirty="0" lang="en-US" smtClean="0"/>
              <a:t>Motor skills</a:t>
            </a:r>
          </a:p>
          <a:p>
            <a:pPr lvl="1"/>
            <a:r>
              <a:rPr dirty="0" lang="en-US" smtClean="0"/>
              <a:t>Biological health</a:t>
            </a:r>
          </a:p>
          <a:p>
            <a:pPr lvl="1"/>
            <a:r>
              <a:rPr dirty="0" lang="en-US" smtClean="0"/>
              <a:t>Cognitive capacity</a:t>
            </a:r>
          </a:p>
          <a:p>
            <a:pPr lvl="1"/>
            <a:r>
              <a:rPr dirty="0" lang="en-US" smtClean="0"/>
              <a:t>Sensory perception</a:t>
            </a:r>
          </a:p>
          <a:p>
            <a:endParaRPr dirty="0" lang="en-US"/>
          </a:p>
        </p:txBody>
      </p:sp>
      <p:sp>
        <p:nvSpPr>
          <p:cNvPr id="1048631" name="Slide Number Placeholder 3"/>
          <p:cNvSpPr>
            <a:spLocks noGrp="1"/>
          </p:cNvSpPr>
          <p:nvPr>
            <p:ph type="sldNum" sz="quarter" idx="12"/>
          </p:nvPr>
        </p:nvSpPr>
        <p:spPr/>
        <p:txBody>
          <a:bodyPr/>
          <a:p>
            <a:fld id="{4398566B-0D00-4087-9124-BE3A6B87F876}" type="slidenum">
              <a:rPr lang="en-US" smtClean="0"/>
              <a:t>14</a:t>
            </a:fld>
            <a:endParaRPr dirty="0" lang="en-US"/>
          </a:p>
        </p:txBody>
      </p:sp>
    </p:spTree>
  </p:cSld>
  <p:clrMapOvr>
    <a:masterClrMapping/>
  </p:clrMapOvr>
  <p:transition spd="med"/>
  <p:timing/>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302" name=""/>
        <p:cNvGrpSpPr/>
        <p:nvPr/>
      </p:nvGrpSpPr>
      <p:grpSpPr>
        <a:xfrm>
          <a:off x="0" y="0"/>
          <a:ext cx="0" cy="0"/>
          <a:chOff x="0" y="0"/>
          <a:chExt cx="0" cy="0"/>
        </a:xfrm>
      </p:grpSpPr>
      <p:sp>
        <p:nvSpPr>
          <p:cNvPr id="1048943" name="Title 1"/>
          <p:cNvSpPr>
            <a:spLocks noGrp="1"/>
          </p:cNvSpPr>
          <p:nvPr>
            <p:ph type="title"/>
          </p:nvPr>
        </p:nvSpPr>
        <p:spPr>
          <a:xfrm>
            <a:off x="457200" y="0"/>
            <a:ext cx="8229600" cy="990600"/>
          </a:xfrm>
        </p:spPr>
        <p:txBody>
          <a:bodyPr>
            <a:normAutofit fontScale="90000"/>
          </a:bodyPr>
          <a:p>
            <a:r>
              <a:rPr b="1" dirty="0" lang="en-US" u="sng" smtClean="0">
                <a:effectLst>
                  <a:outerShdw algn="tl" blurRad="38100" dir="2700000" dist="38100">
                    <a:srgbClr val="000000">
                      <a:alpha val="43137"/>
                    </a:srgbClr>
                  </a:outerShdw>
                </a:effectLst>
              </a:rPr>
              <a:t>Managing physiologic response to terminal illness</a:t>
            </a:r>
            <a:endParaRPr b="1" dirty="0" lang="en-US" u="sng">
              <a:effectLst>
                <a:outerShdw algn="tl" blurRad="38100" dir="2700000" dist="38100">
                  <a:srgbClr val="000000">
                    <a:alpha val="43137"/>
                  </a:srgbClr>
                </a:outerShdw>
              </a:effectLst>
            </a:endParaRPr>
          </a:p>
        </p:txBody>
      </p:sp>
      <p:sp>
        <p:nvSpPr>
          <p:cNvPr id="1048944" name="Content Placeholder 2"/>
          <p:cNvSpPr>
            <a:spLocks noGrp="1"/>
          </p:cNvSpPr>
          <p:nvPr>
            <p:ph idx="1"/>
          </p:nvPr>
        </p:nvSpPr>
        <p:spPr>
          <a:xfrm>
            <a:off x="0" y="1066800"/>
            <a:ext cx="9144000" cy="5791200"/>
          </a:xfrm>
        </p:spPr>
        <p:txBody>
          <a:bodyPr>
            <a:normAutofit fontScale="70000" lnSpcReduction="20000"/>
          </a:bodyPr>
          <a:p>
            <a:r>
              <a:rPr dirty="0" lang="en-US" smtClean="0"/>
              <a:t>Common symptoms of the end of life illness</a:t>
            </a:r>
          </a:p>
          <a:p>
            <a:r>
              <a:rPr dirty="0" lang="en-US" smtClean="0"/>
              <a:t>Symptoms caused by the disease directly or indirectly</a:t>
            </a:r>
          </a:p>
          <a:p>
            <a:r>
              <a:rPr dirty="0" lang="en-US" smtClean="0"/>
              <a:t>Symptoms  caused by treatment for the disease</a:t>
            </a:r>
          </a:p>
          <a:p>
            <a:r>
              <a:rPr dirty="0" lang="en-US" smtClean="0"/>
              <a:t>Symptoms caused by co-existing disorders e.g disease or pain.</a:t>
            </a:r>
          </a:p>
          <a:p>
            <a:pPr>
              <a:buNone/>
            </a:pPr>
            <a:r>
              <a:rPr b="1" dirty="0" i="1" lang="en-US" u="sng" smtClean="0"/>
              <a:t>Assessing symptoms associated with terminal illness</a:t>
            </a:r>
          </a:p>
          <a:p>
            <a:r>
              <a:rPr dirty="0" lang="en-US" smtClean="0"/>
              <a:t>How is this symptom affecting the patient’s life?</a:t>
            </a:r>
          </a:p>
          <a:p>
            <a:r>
              <a:rPr dirty="0" lang="en-US" smtClean="0"/>
              <a:t>What is the meaning of the symptoms to the patients and to the family?</a:t>
            </a:r>
          </a:p>
          <a:p>
            <a:r>
              <a:rPr dirty="0" lang="en-US" smtClean="0"/>
              <a:t>How does the symptom affect the physical functioning, mobility, comfort, sleep, nutritional status, elimination, activity level and relationship with others?</a:t>
            </a:r>
          </a:p>
          <a:p>
            <a:r>
              <a:rPr dirty="0" lang="en-US" smtClean="0"/>
              <a:t>What makes the symptoms better?</a:t>
            </a:r>
          </a:p>
          <a:p>
            <a:r>
              <a:rPr dirty="0" lang="en-US" smtClean="0"/>
              <a:t>What makes it worse?</a:t>
            </a:r>
          </a:p>
          <a:p>
            <a:r>
              <a:rPr dirty="0" lang="en-US" smtClean="0"/>
              <a:t>Is it worse at any particular time of the day?</a:t>
            </a:r>
          </a:p>
          <a:p>
            <a:r>
              <a:rPr dirty="0" lang="en-US" smtClean="0"/>
              <a:t>What are the patient’s expectation and goals for managing the symptoms? </a:t>
            </a:r>
          </a:p>
          <a:p>
            <a:r>
              <a:rPr dirty="0" lang="en-US" smtClean="0"/>
              <a:t>How is the patient coping with the symptoms?</a:t>
            </a:r>
          </a:p>
          <a:p>
            <a:r>
              <a:rPr dirty="0" lang="en-US" smtClean="0"/>
              <a:t>What is the economic effect of the symptoms and its management.</a:t>
            </a:r>
          </a:p>
          <a:p>
            <a:endParaRPr dirty="0" lang="en-US" smtClean="0"/>
          </a:p>
          <a:p>
            <a:endParaRPr dirty="0" lang="en-US"/>
          </a:p>
        </p:txBody>
      </p:sp>
      <p:sp>
        <p:nvSpPr>
          <p:cNvPr id="1048945" name="Slide Number Placeholder 3"/>
          <p:cNvSpPr>
            <a:spLocks noGrp="1"/>
          </p:cNvSpPr>
          <p:nvPr>
            <p:ph type="sldNum" sz="quarter" idx="12"/>
          </p:nvPr>
        </p:nvSpPr>
        <p:spPr/>
        <p:txBody>
          <a:bodyPr/>
          <a:p>
            <a:fld id="{4398566B-0D00-4087-9124-BE3A6B87F876}" type="slidenum">
              <a:rPr lang="en-US" smtClean="0"/>
              <a:t>140</a:t>
            </a:fld>
            <a:endParaRPr dirty="0" lang="en-US"/>
          </a:p>
        </p:txBody>
      </p:sp>
    </p:spTree>
  </p:cSld>
  <p:clrMapOvr>
    <a:masterClrMapping/>
  </p:clrMapOvr>
  <p:transition spd="med"/>
</p:sld>
</file>

<file path=ppt/slides/slide141.xml><?xml version="1.0" encoding="utf-8"?>
<p:sld xmlns:a="http://schemas.openxmlformats.org/drawingml/2006/main" xmlns:r="http://schemas.openxmlformats.org/officeDocument/2006/relationships" xmlns:p="http://schemas.openxmlformats.org/presentationml/2006/main" showMasterSp="0">
  <p:cSld>
    <p:spTree>
      <p:nvGrpSpPr>
        <p:cNvPr id="303" name=""/>
        <p:cNvGrpSpPr/>
        <p:nvPr/>
      </p:nvGrpSpPr>
      <p:grpSpPr>
        <a:xfrm>
          <a:off x="0" y="0"/>
          <a:ext cx="0" cy="0"/>
          <a:chOff x="0" y="0"/>
          <a:chExt cx="0" cy="0"/>
        </a:xfrm>
      </p:grpSpPr>
      <p:sp>
        <p:nvSpPr>
          <p:cNvPr id="1048946" name="Content Placeholder 2"/>
          <p:cNvSpPr>
            <a:spLocks noGrp="1"/>
          </p:cNvSpPr>
          <p:nvPr>
            <p:ph idx="1"/>
          </p:nvPr>
        </p:nvSpPr>
        <p:spPr>
          <a:xfrm>
            <a:off x="0" y="304800"/>
            <a:ext cx="9144000" cy="6553200"/>
          </a:xfrm>
        </p:spPr>
        <p:txBody>
          <a:bodyPr>
            <a:normAutofit fontScale="92500" lnSpcReduction="20000"/>
          </a:bodyPr>
          <a:p>
            <a:pPr>
              <a:buNone/>
            </a:pPr>
            <a:r>
              <a:rPr b="1" dirty="0" lang="en-US" smtClean="0"/>
              <a:t>1. Pain</a:t>
            </a:r>
          </a:p>
          <a:p>
            <a:r>
              <a:rPr dirty="0" lang="en-US" smtClean="0"/>
              <a:t>Pain is usually many of the end of life illnesses e.g. cancer.</a:t>
            </a:r>
          </a:p>
          <a:p>
            <a:r>
              <a:rPr dirty="0" lang="en-US" smtClean="0"/>
              <a:t>Poor management of pain affects psychological, emotional, social and financial well being of the patient.</a:t>
            </a:r>
          </a:p>
          <a:p>
            <a:r>
              <a:rPr dirty="0" lang="en-US" smtClean="0"/>
              <a:t>Patients on analgesic for pain should continue receiving those medications and inability to complain should not be mistaken for absence of pain. If patient is unable to swallow oral analgesic, drugs can be administered per rectal or sublingually.</a:t>
            </a:r>
          </a:p>
          <a:p>
            <a:r>
              <a:rPr dirty="0" lang="en-US" smtClean="0"/>
              <a:t>Drugs to combat constipation should also be administered with opioid medication.</a:t>
            </a:r>
          </a:p>
          <a:p>
            <a:r>
              <a:rPr dirty="0" lang="en-US" smtClean="0"/>
              <a:t>Relatives should be taught how to continue offering comfort at home.</a:t>
            </a:r>
          </a:p>
          <a:p>
            <a:r>
              <a:rPr dirty="0" lang="en-US" smtClean="0"/>
              <a:t>Drug duration should be altered with pain increase 3 to 4 hours continuously.</a:t>
            </a:r>
          </a:p>
          <a:p>
            <a:endParaRPr dirty="0" lang="en-US"/>
          </a:p>
        </p:txBody>
      </p:sp>
      <p:sp>
        <p:nvSpPr>
          <p:cNvPr id="1048947" name="Slide Number Placeholder 3"/>
          <p:cNvSpPr>
            <a:spLocks noGrp="1"/>
          </p:cNvSpPr>
          <p:nvPr>
            <p:ph type="sldNum" sz="quarter" idx="12"/>
          </p:nvPr>
        </p:nvSpPr>
        <p:spPr/>
        <p:txBody>
          <a:bodyPr/>
          <a:p>
            <a:fld id="{4398566B-0D00-4087-9124-BE3A6B87F876}" type="slidenum">
              <a:rPr lang="en-US" smtClean="0"/>
              <a:t>141</a:t>
            </a:fld>
            <a:endParaRPr dirty="0" lang="en-US"/>
          </a:p>
        </p:txBody>
      </p:sp>
    </p:spTree>
  </p:cSld>
  <p:clrMapOvr>
    <a:masterClrMapping/>
  </p:clrMapOvr>
  <p:transition spd="med"/>
  <p:timing/>
</p:sld>
</file>

<file path=ppt/slides/slide142.xml><?xml version="1.0" encoding="utf-8"?>
<p:sld xmlns:a="http://schemas.openxmlformats.org/drawingml/2006/main" xmlns:r="http://schemas.openxmlformats.org/officeDocument/2006/relationships" xmlns:p="http://schemas.openxmlformats.org/presentationml/2006/main" showMasterSp="0">
  <p:cSld>
    <p:spTree>
      <p:nvGrpSpPr>
        <p:cNvPr id="304" name=""/>
        <p:cNvGrpSpPr/>
        <p:nvPr/>
      </p:nvGrpSpPr>
      <p:grpSpPr>
        <a:xfrm>
          <a:off x="0" y="0"/>
          <a:ext cx="0" cy="0"/>
          <a:chOff x="0" y="0"/>
          <a:chExt cx="0" cy="0"/>
        </a:xfrm>
      </p:grpSpPr>
      <p:sp>
        <p:nvSpPr>
          <p:cNvPr id="1048948" name="Content Placeholder 2"/>
          <p:cNvSpPr>
            <a:spLocks noGrp="1"/>
          </p:cNvSpPr>
          <p:nvPr>
            <p:ph idx="1"/>
          </p:nvPr>
        </p:nvSpPr>
        <p:spPr>
          <a:xfrm>
            <a:off x="0" y="228600"/>
            <a:ext cx="9144000" cy="6629400"/>
          </a:xfrm>
        </p:spPr>
        <p:txBody>
          <a:bodyPr>
            <a:normAutofit fontScale="92500" lnSpcReduction="20000"/>
          </a:bodyPr>
          <a:p>
            <a:pPr>
              <a:buNone/>
            </a:pPr>
            <a:r>
              <a:rPr b="1" dirty="0" lang="en-US" smtClean="0"/>
              <a:t>2. Dyspnoea</a:t>
            </a:r>
          </a:p>
          <a:p>
            <a:r>
              <a:rPr dirty="0" lang="en-US" smtClean="0"/>
              <a:t>Where possible treatment, of the underlying cause e.g. anemia</a:t>
            </a:r>
          </a:p>
          <a:p>
            <a:pPr>
              <a:buNone/>
            </a:pPr>
            <a:r>
              <a:rPr b="1" dirty="0" i="1" lang="en-US" u="sng" smtClean="0"/>
              <a:t>Assessment of dyspnoea</a:t>
            </a:r>
          </a:p>
          <a:p>
            <a:pPr>
              <a:buFont typeface="Wingdings" pitchFamily="2" charset="2"/>
              <a:buChar char="ü"/>
            </a:pPr>
            <a:r>
              <a:rPr dirty="0" lang="en-US" smtClean="0"/>
              <a:t>Symptoms intensity, distress and interference with activities.</a:t>
            </a:r>
          </a:p>
          <a:p>
            <a:pPr>
              <a:buFont typeface="Wingdings" pitchFamily="2" charset="2"/>
              <a:buChar char="ü"/>
            </a:pPr>
            <a:r>
              <a:rPr dirty="0" lang="en-US" smtClean="0"/>
              <a:t>Auscultation of lung sounds</a:t>
            </a:r>
          </a:p>
          <a:p>
            <a:pPr>
              <a:buFont typeface="Wingdings" pitchFamily="2" charset="2"/>
              <a:buChar char="ü"/>
            </a:pPr>
            <a:r>
              <a:rPr dirty="0" lang="en-US" smtClean="0"/>
              <a:t>Assessment of fluid balance</a:t>
            </a:r>
          </a:p>
          <a:p>
            <a:pPr>
              <a:buFont typeface="Wingdings" pitchFamily="2" charset="2"/>
              <a:buChar char="ü"/>
            </a:pPr>
            <a:r>
              <a:rPr dirty="0" lang="en-US" smtClean="0"/>
              <a:t>Measurement of dependent oedema (circumference of lower extremities)</a:t>
            </a:r>
          </a:p>
          <a:p>
            <a:pPr>
              <a:buFont typeface="Wingdings" pitchFamily="2" charset="2"/>
              <a:buChar char="ü"/>
            </a:pPr>
            <a:r>
              <a:rPr dirty="0" lang="en-US" smtClean="0"/>
              <a:t>Measurement of abdominal girth</a:t>
            </a:r>
          </a:p>
          <a:p>
            <a:pPr>
              <a:buFont typeface="Wingdings" pitchFamily="2" charset="2"/>
              <a:buChar char="ü"/>
            </a:pPr>
            <a:r>
              <a:rPr dirty="0" lang="en-US" smtClean="0"/>
              <a:t>Temperature</a:t>
            </a:r>
          </a:p>
          <a:p>
            <a:pPr>
              <a:buFont typeface="Wingdings" pitchFamily="2" charset="2"/>
              <a:buChar char="ü"/>
            </a:pPr>
            <a:r>
              <a:rPr dirty="0" lang="en-US" smtClean="0"/>
              <a:t>Skin color</a:t>
            </a:r>
          </a:p>
          <a:p>
            <a:pPr>
              <a:buFont typeface="Wingdings" pitchFamily="2" charset="2"/>
              <a:buChar char="ü"/>
            </a:pPr>
            <a:r>
              <a:rPr dirty="0" lang="en-US" smtClean="0"/>
              <a:t>Sputum quantity and character</a:t>
            </a:r>
          </a:p>
          <a:p>
            <a:pPr>
              <a:buFont typeface="Wingdings" pitchFamily="2" charset="2"/>
              <a:buChar char="ü"/>
            </a:pPr>
            <a:r>
              <a:rPr dirty="0" lang="en-US" smtClean="0"/>
              <a:t>cough</a:t>
            </a:r>
            <a:endParaRPr dirty="0" lang="en-US"/>
          </a:p>
        </p:txBody>
      </p:sp>
      <p:sp>
        <p:nvSpPr>
          <p:cNvPr id="1048949" name="Slide Number Placeholder 3"/>
          <p:cNvSpPr>
            <a:spLocks noGrp="1"/>
          </p:cNvSpPr>
          <p:nvPr>
            <p:ph type="sldNum" sz="quarter" idx="12"/>
          </p:nvPr>
        </p:nvSpPr>
        <p:spPr/>
        <p:txBody>
          <a:bodyPr/>
          <a:p>
            <a:fld id="{4398566B-0D00-4087-9124-BE3A6B87F876}" type="slidenum">
              <a:rPr lang="en-US" smtClean="0"/>
              <a:t>142</a:t>
            </a:fld>
            <a:endParaRPr dirty="0" lang="en-US"/>
          </a:p>
        </p:txBody>
      </p:sp>
    </p:spTree>
  </p:cSld>
  <p:clrMapOvr>
    <a:masterClrMapping/>
  </p:clrMapOvr>
  <p:transition spd="med"/>
  <p:timing/>
</p:sld>
</file>

<file path=ppt/slides/slide143.xml><?xml version="1.0" encoding="utf-8"?>
<p:sld xmlns:a="http://schemas.openxmlformats.org/drawingml/2006/main" xmlns:r="http://schemas.openxmlformats.org/officeDocument/2006/relationships" xmlns:p="http://schemas.openxmlformats.org/presentationml/2006/main" showMasterSp="0">
  <p:cSld>
    <p:spTree>
      <p:nvGrpSpPr>
        <p:cNvPr id="305" name=""/>
        <p:cNvGrpSpPr/>
        <p:nvPr/>
      </p:nvGrpSpPr>
      <p:grpSpPr>
        <a:xfrm>
          <a:off x="0" y="0"/>
          <a:ext cx="0" cy="0"/>
          <a:chOff x="0" y="0"/>
          <a:chExt cx="0" cy="0"/>
        </a:xfrm>
      </p:grpSpPr>
      <p:sp>
        <p:nvSpPr>
          <p:cNvPr id="1048950" name="Title 1"/>
          <p:cNvSpPr>
            <a:spLocks noGrp="1"/>
          </p:cNvSpPr>
          <p:nvPr>
            <p:ph type="title"/>
          </p:nvPr>
        </p:nvSpPr>
        <p:spPr>
          <a:xfrm>
            <a:off x="0" y="0"/>
            <a:ext cx="9144000" cy="914400"/>
          </a:xfrm>
          <a:solidFill>
            <a:srgbClr val="7030A0"/>
          </a:solidFill>
        </p:spPr>
        <p:txBody>
          <a:bodyPr>
            <a:normAutofit fontScale="90000"/>
          </a:bodyPr>
          <a:p>
            <a:r>
              <a:rPr b="1" dirty="0" lang="en-US" smtClean="0">
                <a:solidFill>
                  <a:srgbClr val="FFFF00"/>
                </a:solidFill>
                <a:effectLst>
                  <a:outerShdw algn="tl" blurRad="38100" dir="2700000" dist="38100">
                    <a:srgbClr val="000000">
                      <a:alpha val="43137"/>
                    </a:srgbClr>
                  </a:outerShdw>
                </a:effectLst>
              </a:rPr>
              <a:t>Nutrition and hydration at the end of life</a:t>
            </a:r>
            <a:endParaRPr b="1" dirty="0" lang="en-US">
              <a:solidFill>
                <a:srgbClr val="FFFF00"/>
              </a:solidFill>
              <a:effectLst>
                <a:outerShdw algn="tl" blurRad="38100" dir="2700000" dist="38100">
                  <a:srgbClr val="000000">
                    <a:alpha val="43137"/>
                  </a:srgbClr>
                </a:outerShdw>
              </a:effectLst>
            </a:endParaRPr>
          </a:p>
        </p:txBody>
      </p:sp>
      <p:sp>
        <p:nvSpPr>
          <p:cNvPr id="1048951" name="Content Placeholder 2"/>
          <p:cNvSpPr>
            <a:spLocks noGrp="1"/>
          </p:cNvSpPr>
          <p:nvPr>
            <p:ph idx="1"/>
          </p:nvPr>
        </p:nvSpPr>
        <p:spPr>
          <a:xfrm>
            <a:off x="0" y="838200"/>
            <a:ext cx="9144000" cy="6019800"/>
          </a:xfrm>
        </p:spPr>
        <p:txBody>
          <a:bodyPr>
            <a:normAutofit fontScale="92500" lnSpcReduction="10000"/>
          </a:bodyPr>
          <a:p>
            <a:pPr>
              <a:buNone/>
            </a:pPr>
            <a:r>
              <a:rPr b="1" dirty="0" lang="en-US" smtClean="0"/>
              <a:t>1. </a:t>
            </a:r>
            <a:r>
              <a:rPr b="1" dirty="0" sz="3000" lang="en-US" smtClean="0"/>
              <a:t>Anorexia</a:t>
            </a:r>
          </a:p>
          <a:p>
            <a:r>
              <a:rPr dirty="0" sz="3000" lang="en-US" smtClean="0"/>
              <a:t>Anorexia and cachexia are very common symptoms of any serious illness. This is usually characterized by: </a:t>
            </a:r>
          </a:p>
          <a:p>
            <a:pPr lvl="1"/>
            <a:r>
              <a:rPr dirty="0" sz="3000" lang="en-US" smtClean="0"/>
              <a:t>disturbance in carbohydrates, proteins, and fat metabolism</a:t>
            </a:r>
          </a:p>
          <a:p>
            <a:pPr lvl="1"/>
            <a:r>
              <a:rPr dirty="0" sz="3000" lang="en-US" smtClean="0"/>
              <a:t>Dysfunction of the endocrine system</a:t>
            </a:r>
          </a:p>
          <a:p>
            <a:pPr lvl="1"/>
            <a:r>
              <a:rPr dirty="0" sz="3000" lang="en-US" smtClean="0"/>
              <a:t>Anemia; can be exacerbated by situation such as inability to have meals with the progression of the disease</a:t>
            </a:r>
          </a:p>
          <a:p>
            <a:pPr>
              <a:buNone/>
            </a:pPr>
            <a:r>
              <a:rPr b="1" dirty="0" sz="3000" i="1" lang="en-US" smtClean="0"/>
              <a:t>Management</a:t>
            </a:r>
          </a:p>
          <a:p>
            <a:r>
              <a:rPr dirty="0" sz="3000" lang="en-US" smtClean="0"/>
              <a:t>Use of pharmacological agents to stimulate appetite e.g. dexamethasone, megestrol acetate, dronabinol. They give temporary weight gain. They should be tapered after 4 to 8 weeks if no response.</a:t>
            </a:r>
            <a:endParaRPr dirty="0" sz="3000" lang="en-US"/>
          </a:p>
        </p:txBody>
      </p:sp>
      <p:sp>
        <p:nvSpPr>
          <p:cNvPr id="1048952" name="Slide Number Placeholder 3"/>
          <p:cNvSpPr>
            <a:spLocks noGrp="1"/>
          </p:cNvSpPr>
          <p:nvPr>
            <p:ph type="sldNum" sz="quarter" idx="12"/>
          </p:nvPr>
        </p:nvSpPr>
        <p:spPr/>
        <p:txBody>
          <a:bodyPr/>
          <a:p>
            <a:fld id="{4398566B-0D00-4087-9124-BE3A6B87F876}" type="slidenum">
              <a:rPr lang="en-US" smtClean="0"/>
              <a:t>143</a:t>
            </a:fld>
            <a:endParaRPr dirty="0" lang="en-US"/>
          </a:p>
        </p:txBody>
      </p:sp>
    </p:spTree>
  </p:cSld>
  <p:clrMapOvr>
    <a:masterClrMapping/>
  </p:clrMapOvr>
  <p:transition spd="med"/>
  <p:timing/>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306" name=""/>
        <p:cNvGrpSpPr/>
        <p:nvPr/>
      </p:nvGrpSpPr>
      <p:grpSpPr>
        <a:xfrm>
          <a:off x="0" y="0"/>
          <a:ext cx="0" cy="0"/>
          <a:chOff x="0" y="0"/>
          <a:chExt cx="0" cy="0"/>
        </a:xfrm>
      </p:grpSpPr>
      <p:sp>
        <p:nvSpPr>
          <p:cNvPr id="1048953" name="Content Placeholder 2"/>
          <p:cNvSpPr>
            <a:spLocks noGrp="1"/>
          </p:cNvSpPr>
          <p:nvPr>
            <p:ph idx="1"/>
          </p:nvPr>
        </p:nvSpPr>
        <p:spPr>
          <a:xfrm>
            <a:off x="0" y="228600"/>
            <a:ext cx="9144000" cy="6629400"/>
          </a:xfrm>
        </p:spPr>
        <p:txBody>
          <a:bodyPr>
            <a:normAutofit fontScale="85000" lnSpcReduction="20000"/>
          </a:bodyPr>
          <a:p>
            <a:pPr>
              <a:buNone/>
            </a:pPr>
            <a:r>
              <a:rPr b="1" dirty="0" lang="en-US" smtClean="0"/>
              <a:t>2. Cachexia</a:t>
            </a:r>
          </a:p>
          <a:p>
            <a:pPr>
              <a:buNone/>
            </a:pPr>
            <a:r>
              <a:rPr b="1" dirty="0" lang="en-US" smtClean="0"/>
              <a:t>Def</a:t>
            </a:r>
            <a:r>
              <a:rPr dirty="0" lang="en-US" smtClean="0"/>
              <a:t>: Severe muscle wasting and weight loss associated with illness.</a:t>
            </a:r>
          </a:p>
          <a:p>
            <a:pPr>
              <a:buNone/>
            </a:pPr>
            <a:r>
              <a:rPr b="1" dirty="0" i="1" lang="en-US" u="sng" smtClean="0"/>
              <a:t>Tips to promote nutrition for terminal illness patients</a:t>
            </a:r>
            <a:r>
              <a:rPr dirty="0" lang="en-US" smtClean="0"/>
              <a:t>.</a:t>
            </a:r>
          </a:p>
          <a:p>
            <a:pPr>
              <a:buFont typeface="Wingdings" pitchFamily="2" charset="2"/>
              <a:buChar char="ü"/>
            </a:pPr>
            <a:r>
              <a:rPr dirty="0" lang="en-US" smtClean="0"/>
              <a:t>Offer small portions of favorite food</a:t>
            </a:r>
          </a:p>
          <a:p>
            <a:pPr>
              <a:buFont typeface="Wingdings" pitchFamily="2" charset="2"/>
              <a:buChar char="ü"/>
            </a:pPr>
            <a:r>
              <a:rPr dirty="0" lang="en-US" smtClean="0"/>
              <a:t>Do not be overly concerned about a balanced diet.</a:t>
            </a:r>
          </a:p>
          <a:p>
            <a:pPr>
              <a:buFont typeface="Wingdings" pitchFamily="2" charset="2"/>
              <a:buChar char="ü"/>
            </a:pPr>
            <a:r>
              <a:rPr dirty="0" lang="en-US" smtClean="0"/>
              <a:t>Cool foods may be better tolerated than hot foods.</a:t>
            </a:r>
          </a:p>
          <a:p>
            <a:pPr>
              <a:buFont typeface="Wingdings" pitchFamily="2" charset="2"/>
              <a:buChar char="ü"/>
            </a:pPr>
            <a:r>
              <a:rPr dirty="0" lang="en-US" smtClean="0"/>
              <a:t>Offer cheese, eggs, peanut butter,  fish, chicken (meat may taste bitter and unpleasant)</a:t>
            </a:r>
          </a:p>
          <a:p>
            <a:pPr>
              <a:buFont typeface="Wingdings" pitchFamily="2" charset="2"/>
              <a:buChar char="ü"/>
            </a:pPr>
            <a:r>
              <a:rPr dirty="0" lang="en-US" smtClean="0"/>
              <a:t>Add milkshakes, milk</a:t>
            </a:r>
          </a:p>
          <a:p>
            <a:pPr>
              <a:buFont typeface="Wingdings" pitchFamily="2" charset="2"/>
              <a:buChar char="ü"/>
            </a:pPr>
            <a:r>
              <a:rPr dirty="0" lang="en-US" smtClean="0"/>
              <a:t>Place nutritious food at the bedside, fruits and juices</a:t>
            </a:r>
          </a:p>
          <a:p>
            <a:pPr>
              <a:buFont typeface="Wingdings" pitchFamily="2" charset="2"/>
              <a:buChar char="ü"/>
            </a:pPr>
            <a:r>
              <a:rPr dirty="0" lang="en-US" smtClean="0"/>
              <a:t>Schedule for meals when relatives are around.</a:t>
            </a:r>
          </a:p>
          <a:p>
            <a:pPr>
              <a:buFont typeface="Wingdings" pitchFamily="2" charset="2"/>
              <a:buChar char="ü"/>
            </a:pPr>
            <a:r>
              <a:rPr dirty="0" lang="en-US" smtClean="0"/>
              <a:t>Avoid argument at meal times</a:t>
            </a:r>
          </a:p>
          <a:p>
            <a:pPr>
              <a:buFont typeface="Wingdings" pitchFamily="2" charset="2"/>
              <a:buChar char="ü"/>
            </a:pPr>
            <a:r>
              <a:rPr dirty="0" lang="en-US" smtClean="0"/>
              <a:t>Help on oral care</a:t>
            </a:r>
          </a:p>
          <a:p>
            <a:pPr>
              <a:buFont typeface="Wingdings" pitchFamily="2" charset="2"/>
              <a:buChar char="ü"/>
            </a:pPr>
            <a:r>
              <a:rPr dirty="0" lang="en-US" smtClean="0"/>
              <a:t>Allow patient to refuse food and fluids</a:t>
            </a:r>
          </a:p>
          <a:p>
            <a:pPr>
              <a:buFont typeface="Wingdings" pitchFamily="2" charset="2"/>
              <a:buChar char="ü"/>
            </a:pPr>
            <a:r>
              <a:rPr dirty="0" lang="en-US" smtClean="0"/>
              <a:t>Treatment of pain and other symptoms</a:t>
            </a:r>
            <a:endParaRPr dirty="0" lang="en-US"/>
          </a:p>
        </p:txBody>
      </p:sp>
      <p:sp>
        <p:nvSpPr>
          <p:cNvPr id="1048954" name="Slide Number Placeholder 3"/>
          <p:cNvSpPr>
            <a:spLocks noGrp="1"/>
          </p:cNvSpPr>
          <p:nvPr>
            <p:ph type="sldNum" sz="quarter" idx="12"/>
          </p:nvPr>
        </p:nvSpPr>
        <p:spPr/>
        <p:txBody>
          <a:bodyPr/>
          <a:p>
            <a:fld id="{4398566B-0D00-4087-9124-BE3A6B87F876}" type="slidenum">
              <a:rPr lang="en-US" smtClean="0"/>
              <a:t>144</a:t>
            </a:fld>
            <a:endParaRPr dirty="0" lang="en-US"/>
          </a:p>
        </p:txBody>
      </p:sp>
    </p:spTree>
  </p:cSld>
  <p:clrMapOvr>
    <a:masterClrMapping/>
  </p:clrMapOvr>
  <p:transition spd="med"/>
  <p:timing/>
</p:sld>
</file>

<file path=ppt/slides/slide145.xml><?xml version="1.0" encoding="utf-8"?>
<p:sld xmlns:a="http://schemas.openxmlformats.org/drawingml/2006/main" xmlns:r="http://schemas.openxmlformats.org/officeDocument/2006/relationships" xmlns:p="http://schemas.openxmlformats.org/presentationml/2006/main" showMasterSp="0">
  <p:cSld>
    <p:spTree>
      <p:nvGrpSpPr>
        <p:cNvPr id="307" name=""/>
        <p:cNvGrpSpPr/>
        <p:nvPr/>
      </p:nvGrpSpPr>
      <p:grpSpPr>
        <a:xfrm>
          <a:off x="0" y="0"/>
          <a:ext cx="0" cy="0"/>
          <a:chOff x="0" y="0"/>
          <a:chExt cx="0" cy="0"/>
        </a:xfrm>
      </p:grpSpPr>
      <p:sp>
        <p:nvSpPr>
          <p:cNvPr id="1048955" name="Title 3"/>
          <p:cNvSpPr>
            <a:spLocks noGrp="1"/>
          </p:cNvSpPr>
          <p:nvPr>
            <p:ph type="ctrTitle" sz="quarter"/>
          </p:nvPr>
        </p:nvSpPr>
        <p:spPr>
          <a:xfrm>
            <a:off x="685800" y="1600201"/>
            <a:ext cx="7772400" cy="1905000"/>
          </a:xfrm>
          <a:scene3d>
            <a:camera prst="isometricOffAxis1Top"/>
            <a:lightRig dir="t" rig="threeP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a:p>
            <a:r>
              <a:rPr b="1" dirty="0" lang="en-US" smtClean="0">
                <a:solidFill>
                  <a:srgbClr val="FFFF00"/>
                </a:solidFill>
                <a:latin typeface="Vladimir Script" pitchFamily="66" charset="0"/>
              </a:rPr>
              <a:t>THE END </a:t>
            </a:r>
            <a:endParaRPr b="1" dirty="0" lang="en-US">
              <a:solidFill>
                <a:srgbClr val="FFFF00"/>
              </a:solidFill>
              <a:latin typeface="Vladimir Script" pitchFamily="66" charset="0"/>
            </a:endParaRPr>
          </a:p>
        </p:txBody>
      </p:sp>
      <p:sp>
        <p:nvSpPr>
          <p:cNvPr id="1048956" name="Subtitle 4"/>
          <p:cNvSpPr>
            <a:spLocks noGrp="1"/>
          </p:cNvSpPr>
          <p:nvPr>
            <p:ph type="subTitle" sz="quarter" idx="1"/>
          </p:nvPr>
        </p:nvSpPr>
        <p:spPr>
          <a:xfrm>
            <a:off x="1371600" y="4191000"/>
            <a:ext cx="6400800" cy="1447800"/>
          </a:xfrm>
          <a:scene3d>
            <a:camera prst="isometricOffAxis1Right"/>
            <a:lightRig dir="t" rig="threePt">
              <a:rot lat="0" lon="0" rev="1200000"/>
            </a:lightRig>
          </a:scene3d>
          <a:sp3d>
            <a:bevelT w="63500" h="25400"/>
          </a:sp3d>
        </p:spPr>
        <p:style>
          <a:lnRef idx="0">
            <a:schemeClr val="dk1"/>
          </a:lnRef>
          <a:fillRef idx="3">
            <a:schemeClr val="dk1"/>
          </a:fillRef>
          <a:effectRef idx="3">
            <a:schemeClr val="dk1"/>
          </a:effectRef>
          <a:fontRef idx="minor">
            <a:schemeClr val="lt1"/>
          </a:fontRef>
        </p:style>
        <p:txBody>
          <a:bodyPr>
            <a:normAutofit/>
          </a:bodyPr>
          <a:p>
            <a:r>
              <a:rPr b="1" dirty="0" sz="4800" lang="en-US" smtClean="0">
                <a:solidFill>
                  <a:srgbClr val="00B0F0"/>
                </a:solidFill>
                <a:latin typeface="Vivaldi" pitchFamily="66" charset="0"/>
              </a:rPr>
              <a:t>THANK YOU</a:t>
            </a:r>
            <a:endParaRPr b="1" dirty="0" sz="4800" lang="en-US">
              <a:solidFill>
                <a:srgbClr val="00B0F0"/>
              </a:solidFill>
              <a:latin typeface="Vivaldi" pitchFamily="66" charset="0"/>
            </a:endParaRPr>
          </a:p>
        </p:txBody>
      </p:sp>
      <p:sp>
        <p:nvSpPr>
          <p:cNvPr id="1048957" name="Slide Number Placeholder 5"/>
          <p:cNvSpPr>
            <a:spLocks noGrp="1"/>
          </p:cNvSpPr>
          <p:nvPr>
            <p:ph type="sldNum" sz="quarter" idx="12"/>
          </p:nvPr>
        </p:nvSpPr>
        <p:spPr/>
        <p:txBody>
          <a:bodyPr/>
          <a:p>
            <a:fld id="{4398566B-0D00-4087-9124-BE3A6B87F876}" type="slidenum">
              <a:rPr lang="en-US" smtClean="0"/>
              <a:t>145</a:t>
            </a:fld>
            <a:endParaRPr dirty="0" lang="en-US"/>
          </a:p>
        </p:txBody>
      </p:sp>
    </p:spTree>
  </p:cSld>
  <p:clrMapOvr>
    <a:masterClrMapping/>
  </p:clrMapOvr>
  <p:transition>
    <p:wipe dir="r"/>
  </p:transition>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048955"/>
                                        </p:tgtEl>
                                        <p:attrNameLst>
                                          <p:attrName>style.visibility</p:attrName>
                                        </p:attrNameLst>
                                      </p:cBhvr>
                                      <p:to>
                                        <p:strVal val="visible"/>
                                      </p:to>
                                    </p:set>
                                    <p:anim calcmode="lin" valueType="num">
                                      <p:cBhvr additive="base">
                                        <p:cTn dur="500" fill="hold" id="7"/>
                                        <p:tgtEl>
                                          <p:spTgt spid="1048955"/>
                                        </p:tgtEl>
                                        <p:attrNameLst>
                                          <p:attrName>ppt_x</p:attrName>
                                        </p:attrNameLst>
                                      </p:cBhvr>
                                      <p:tavLst>
                                        <p:tav tm="0">
                                          <p:val>
                                            <p:strVal val="#ppt_x"/>
                                          </p:val>
                                        </p:tav>
                                        <p:tav tm="100000">
                                          <p:val>
                                            <p:strVal val="#ppt_x"/>
                                          </p:val>
                                        </p:tav>
                                      </p:tavLst>
                                    </p:anim>
                                    <p:anim calcmode="lin" valueType="num">
                                      <p:cBhvr additive="base">
                                        <p:cTn dur="500" fill="hold" id="8"/>
                                        <p:tgtEl>
                                          <p:spTgt spid="1048955"/>
                                        </p:tgtEl>
                                        <p:attrNameLst>
                                          <p:attrName>ppt_y</p:attrName>
                                        </p:attrNameLst>
                                      </p:cBhvr>
                                      <p:tavLst>
                                        <p:tav tm="0">
                                          <p:val>
                                            <p:strVal val="1+#ppt_h/2"/>
                                          </p:val>
                                        </p:tav>
                                        <p:tav tm="100000">
                                          <p:val>
                                            <p:strVal val="#ppt_y"/>
                                          </p:val>
                                        </p:tav>
                                      </p:tavLst>
                                    </p:anim>
                                  </p:childTnLst>
                                </p:cTn>
                              </p:par>
                            </p:childTnLst>
                          </p:cTn>
                        </p:par>
                      </p:childTnLst>
                    </p:cTn>
                  </p:par>
                  <p:par>
                    <p:cTn fill="hold" id="9">
                      <p:stCondLst>
                        <p:cond delay="indefinite"/>
                      </p:stCondLst>
                      <p:childTnLst>
                        <p:par>
                          <p:cTn fill="hold" id="10">
                            <p:stCondLst>
                              <p:cond delay="0"/>
                            </p:stCondLst>
                            <p:childTnLst>
                              <p:par>
                                <p:cTn fill="hold" grpId="1" id="11" nodeType="clickEffect" presetClass="exit" presetID="8" presetSubtype="16">
                                  <p:stCondLst>
                                    <p:cond delay="0"/>
                                  </p:stCondLst>
                                  <p:childTnLst>
                                    <p:animEffect transition="out" filter="diamond(in)">
                                      <p:cBhvr>
                                        <p:cTn dur="2000" id="12"/>
                                        <p:tgtEl>
                                          <p:spTgt spid="1048955"/>
                                        </p:tgtEl>
                                      </p:cBhvr>
                                    </p:animEffect>
                                    <p:set>
                                      <p:cBhvr>
                                        <p:cTn dur="1" fill="hold" id="13">
                                          <p:stCondLst>
                                            <p:cond delay="1999"/>
                                          </p:stCondLst>
                                        </p:cTn>
                                        <p:tgtEl>
                                          <p:spTgt spid="1048955"/>
                                        </p:tgtEl>
                                        <p:attrNameLst>
                                          <p:attrName>style.visibility</p:attrName>
                                        </p:attrNameLst>
                                      </p:cBhvr>
                                      <p:to>
                                        <p:strVal val="hidden"/>
                                      </p:to>
                                    </p:set>
                                  </p:childTnLst>
                                </p:cTn>
                              </p:par>
                            </p:childTnLst>
                          </p:cTn>
                        </p:par>
                      </p:childTnLst>
                    </p:cTn>
                  </p:par>
                  <p:par>
                    <p:cTn fill="hold" id="14">
                      <p:stCondLst>
                        <p:cond delay="indefinite"/>
                      </p:stCondLst>
                      <p:childTnLst>
                        <p:par>
                          <p:cTn fill="hold" id="15">
                            <p:stCondLst>
                              <p:cond delay="0"/>
                            </p:stCondLst>
                            <p:childTnLst>
                              <p:par>
                                <p:cTn fill="hold" grpId="2" id="16" nodeType="clickEffect" presetClass="entr" presetID="3" presetSubtype="10">
                                  <p:stCondLst>
                                    <p:cond delay="0"/>
                                  </p:stCondLst>
                                  <p:childTnLst>
                                    <p:set>
                                      <p:cBhvr>
                                        <p:cTn dur="1" fill="hold" id="17">
                                          <p:stCondLst>
                                            <p:cond delay="0"/>
                                          </p:stCondLst>
                                        </p:cTn>
                                        <p:tgtEl>
                                          <p:spTgt spid="1048955"/>
                                        </p:tgtEl>
                                        <p:attrNameLst>
                                          <p:attrName>style.visibility</p:attrName>
                                        </p:attrNameLst>
                                      </p:cBhvr>
                                      <p:to>
                                        <p:strVal val="visible"/>
                                      </p:to>
                                    </p:set>
                                    <p:animEffect transition="in" filter="blinds(horizontal)">
                                      <p:cBhvr>
                                        <p:cTn dur="500" id="18"/>
                                        <p:tgtEl>
                                          <p:spTgt spid="10489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955" grpId="0" animBg="1"/>
      <p:bldP spid="1048955" grpId="1" animBg="1"/>
      <p:bldP spid="1048955" grpId="2"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76" name=""/>
        <p:cNvGrpSpPr/>
        <p:nvPr/>
      </p:nvGrpSpPr>
      <p:grpSpPr>
        <a:xfrm>
          <a:off x="0" y="0"/>
          <a:ext cx="0" cy="0"/>
          <a:chOff x="0" y="0"/>
          <a:chExt cx="0" cy="0"/>
        </a:xfrm>
      </p:grpSpPr>
      <p:sp>
        <p:nvSpPr>
          <p:cNvPr id="1048632" name="Title 1"/>
          <p:cNvSpPr>
            <a:spLocks noGrp="1"/>
          </p:cNvSpPr>
          <p:nvPr>
            <p:ph type="title"/>
          </p:nvPr>
        </p:nvSpPr>
        <p:spPr/>
        <p:txBody>
          <a:bodyPr/>
          <a:p>
            <a:endParaRPr dirty="0" lang="en-US"/>
          </a:p>
        </p:txBody>
      </p:sp>
      <p:pic>
        <p:nvPicPr>
          <p:cNvPr id="2097154" name="Picture 2" descr="http://upload.wikimedia.org/wikipedia/commons/thumb/e/ee/Habibaadansalat.jpg/220px-Habibaadansalat.jpg">
            <a:hlinkClick r:id="rId1"/>
          </p:cNvPr>
          <p:cNvPicPr>
            <a:picLocks noChangeAspect="1" noGrp="1" noChangeArrowheads="1"/>
          </p:cNvPicPr>
          <p:nvPr>
            <p:ph type="pic" idx="1"/>
          </p:nvPr>
        </p:nvPicPr>
        <p:blipFill>
          <a:blip xmlns:r="http://schemas.openxmlformats.org/officeDocument/2006/relationships" r:embed="rId2" cstate="print"/>
          <a:srcRect t="3652" b="3652"/>
          <a:stretch>
            <a:fillRect/>
          </a:stretch>
        </p:blipFill>
        <p:spPr bwMode="auto">
          <a:xfrm>
            <a:off x="381000" y="228600"/>
            <a:ext cx="8153400" cy="6248400"/>
          </a:xfrm>
          <a:prstGeom prst="rect"/>
          <a:noFill/>
        </p:spPr>
      </p:pic>
      <p:sp>
        <p:nvSpPr>
          <p:cNvPr id="1048633" name="Text Placeholder 3"/>
          <p:cNvSpPr>
            <a:spLocks noGrp="1"/>
          </p:cNvSpPr>
          <p:nvPr>
            <p:ph type="body" sz="half" idx="2"/>
          </p:nvPr>
        </p:nvSpPr>
        <p:spPr/>
        <p:txBody>
          <a:bodyPr/>
          <a:p>
            <a:endParaRPr dirty="0" lang="en-US"/>
          </a:p>
        </p:txBody>
      </p:sp>
      <p:sp>
        <p:nvSpPr>
          <p:cNvPr id="1048634" name="Slide Number Placeholder 4"/>
          <p:cNvSpPr>
            <a:spLocks noGrp="1"/>
          </p:cNvSpPr>
          <p:nvPr>
            <p:ph type="sldNum" sz="quarter" idx="12"/>
          </p:nvPr>
        </p:nvSpPr>
        <p:spPr/>
        <p:txBody>
          <a:bodyPr/>
          <a:p>
            <a:fld id="{4398566B-0D00-4087-9124-BE3A6B87F876}" type="slidenum">
              <a:rPr lang="en-US" smtClean="0"/>
              <a:t>15</a:t>
            </a:fld>
            <a:endParaRPr dirty="0" lang="en-US"/>
          </a:p>
        </p:txBody>
      </p:sp>
    </p:spTree>
  </p:cSld>
  <p:clrMapOvr>
    <a:masterClrMapping/>
  </p:clrMapOvr>
  <p:transition spd="med"/>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77" name=""/>
        <p:cNvGrpSpPr/>
        <p:nvPr/>
      </p:nvGrpSpPr>
      <p:grpSpPr>
        <a:xfrm>
          <a:off x="0" y="0"/>
          <a:ext cx="0" cy="0"/>
          <a:chOff x="0" y="0"/>
          <a:chExt cx="0" cy="0"/>
        </a:xfrm>
      </p:grpSpPr>
      <p:sp>
        <p:nvSpPr>
          <p:cNvPr id="1048635" name="Title 4"/>
          <p:cNvSpPr>
            <a:spLocks noGrp="1"/>
          </p:cNvSpPr>
          <p:nvPr>
            <p:ph type="title"/>
          </p:nvPr>
        </p:nvSpPr>
        <p:spPr>
          <a:xfrm>
            <a:off x="0" y="0"/>
            <a:ext cx="9144000" cy="1295400"/>
          </a:xfrm>
          <a:solidFill>
            <a:schemeClr val="accent1">
              <a:lumMod val="75000"/>
            </a:schemeClr>
          </a:solidFill>
        </p:spPr>
        <p:style>
          <a:lnRef idx="0">
            <a:schemeClr val="accent2"/>
          </a:lnRef>
          <a:fillRef idx="3">
            <a:schemeClr val="accent2"/>
          </a:fillRef>
          <a:effectRef idx="3">
            <a:schemeClr val="accent2"/>
          </a:effectRef>
          <a:fontRef idx="minor">
            <a:schemeClr val="lt1"/>
          </a:fontRef>
        </p:style>
        <p:txBody>
          <a:bodyPr>
            <a:noAutofit/>
          </a:bodyPr>
          <a:p>
            <a:r>
              <a:rPr b="1" dirty="0" sz="3600" lang="en-US" smtClean="0">
                <a:solidFill>
                  <a:schemeClr val="tx2">
                    <a:lumMod val="60000"/>
                    <a:lumOff val="40000"/>
                  </a:schemeClr>
                </a:solidFill>
              </a:rPr>
              <a:t>Normal physical changes that occur in old age</a:t>
            </a:r>
            <a:endParaRPr b="1" dirty="0" sz="3600" lang="en-US">
              <a:solidFill>
                <a:schemeClr val="tx2">
                  <a:lumMod val="60000"/>
                  <a:lumOff val="40000"/>
                </a:schemeClr>
              </a:solidFill>
            </a:endParaRPr>
          </a:p>
        </p:txBody>
      </p:sp>
      <p:sp>
        <p:nvSpPr>
          <p:cNvPr id="1048636" name="Content Placeholder 5"/>
          <p:cNvSpPr>
            <a:spLocks noGrp="1"/>
          </p:cNvSpPr>
          <p:nvPr>
            <p:ph idx="1"/>
          </p:nvPr>
        </p:nvSpPr>
        <p:spPr>
          <a:xfrm>
            <a:off x="0" y="1447800"/>
            <a:ext cx="9144000" cy="5410200"/>
          </a:xfrm>
        </p:spPr>
        <p:txBody>
          <a:bodyPr>
            <a:normAutofit fontScale="77419" lnSpcReduction="20000"/>
          </a:bodyPr>
          <a:p>
            <a:pPr>
              <a:buNone/>
            </a:pPr>
            <a:r>
              <a:rPr b="1" dirty="0" lang="en-US" u="sng" smtClean="0"/>
              <a:t>Cardiovascular changes</a:t>
            </a:r>
          </a:p>
          <a:p>
            <a:r>
              <a:rPr b="1" dirty="0" lang="en-US" smtClean="0"/>
              <a:t>The heart</a:t>
            </a:r>
            <a:r>
              <a:rPr dirty="0" lang="en-US" smtClean="0"/>
              <a:t>: the heart muscles become rigid i.e. they loose elasticity and contract poorly. This affects the output of the heart especially when the person performs activities e.g. walking or any other exercise.</a:t>
            </a:r>
          </a:p>
          <a:p>
            <a:pPr lvl="1"/>
            <a:r>
              <a:rPr dirty="0" sz="3100" lang="en-US" smtClean="0"/>
              <a:t>There is a misplacement of the apex of the heart caused by the back of the old person being bent (kyphoscoliosis). If you place a stethoscope on the normal area you will miss the apex beat.</a:t>
            </a:r>
          </a:p>
          <a:p>
            <a:pPr lvl="1"/>
            <a:r>
              <a:rPr dirty="0" sz="3100" lang="en-US" smtClean="0"/>
              <a:t>Murmurs: most of the aged persons have a diastolic heart murmur heard at the base of the heart. It is due to the hardening of the aortic valve.</a:t>
            </a:r>
          </a:p>
          <a:p>
            <a:pPr lvl="1"/>
            <a:r>
              <a:rPr dirty="0" sz="3100" lang="en-US" smtClean="0"/>
              <a:t>Heart rate: does not change with age.</a:t>
            </a:r>
          </a:p>
          <a:p>
            <a:r>
              <a:rPr b="1" dirty="0" lang="en-US" smtClean="0"/>
              <a:t>Arterial circulation: </a:t>
            </a:r>
            <a:r>
              <a:rPr dirty="0" lang="en-US" smtClean="0"/>
              <a:t>Arteries become rigid increasing resistance to the blood flow. This causes a rise in blood pressure in the aged.</a:t>
            </a:r>
          </a:p>
          <a:p>
            <a:r>
              <a:rPr b="1" dirty="0" lang="en-US" smtClean="0"/>
              <a:t>Venous circulation</a:t>
            </a:r>
            <a:r>
              <a:rPr dirty="0" lang="en-US" smtClean="0"/>
              <a:t>: this does not change with age unless the person is  sick.</a:t>
            </a:r>
          </a:p>
          <a:p>
            <a:r>
              <a:rPr b="1" dirty="0" lang="en-US" smtClean="0"/>
              <a:t>Blood pressure</a:t>
            </a:r>
            <a:r>
              <a:rPr dirty="0" lang="en-US" smtClean="0"/>
              <a:t>: significant increase in systolic, slight increase in  diastolic, increase in peripheral resistance and pulse pressure.</a:t>
            </a:r>
          </a:p>
          <a:p>
            <a:pPr>
              <a:buNone/>
            </a:pPr>
            <a:endParaRPr dirty="0" lang="en-US"/>
          </a:p>
        </p:txBody>
      </p:sp>
      <p:sp>
        <p:nvSpPr>
          <p:cNvPr id="1048637" name="Slide Number Placeholder 3"/>
          <p:cNvSpPr>
            <a:spLocks noGrp="1"/>
          </p:cNvSpPr>
          <p:nvPr>
            <p:ph type="sldNum" sz="quarter" idx="12"/>
          </p:nvPr>
        </p:nvSpPr>
        <p:spPr/>
        <p:txBody>
          <a:bodyPr/>
          <a:p>
            <a:fld id="{4398566B-0D00-4087-9124-BE3A6B87F876}" type="slidenum">
              <a:rPr lang="en-US" smtClean="0"/>
              <a:t>16</a:t>
            </a:fld>
            <a:endParaRPr dirty="0" lang="en-US"/>
          </a:p>
        </p:txBody>
      </p:sp>
    </p:spTree>
  </p:cSld>
  <p:clrMapOvr>
    <a:masterClrMapping/>
  </p:clrMapOvr>
  <p:transition spd="med"/>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78" name=""/>
        <p:cNvGrpSpPr/>
        <p:nvPr/>
      </p:nvGrpSpPr>
      <p:grpSpPr>
        <a:xfrm>
          <a:off x="0" y="0"/>
          <a:ext cx="0" cy="0"/>
          <a:chOff x="0" y="0"/>
          <a:chExt cx="0" cy="0"/>
        </a:xfrm>
      </p:grpSpPr>
      <p:sp>
        <p:nvSpPr>
          <p:cNvPr id="1048638" name="Content Placeholder 2"/>
          <p:cNvSpPr>
            <a:spLocks noGrp="1"/>
          </p:cNvSpPr>
          <p:nvPr>
            <p:ph idx="1"/>
          </p:nvPr>
        </p:nvSpPr>
        <p:spPr>
          <a:xfrm>
            <a:off x="0" y="0"/>
            <a:ext cx="9144000" cy="6858000"/>
          </a:xfrm>
        </p:spPr>
        <p:txBody>
          <a:bodyPr>
            <a:normAutofit fontScale="90625" lnSpcReduction="20000"/>
          </a:bodyPr>
          <a:p>
            <a:r>
              <a:rPr b="1" dirty="0" lang="en-US" smtClean="0"/>
              <a:t>Peripheral blood vessels</a:t>
            </a:r>
            <a:r>
              <a:rPr dirty="0" lang="en-US" smtClean="0"/>
              <a:t>: they are easy to palpate  because of increased arterial wall narrowing and loss of connective tissues. They  feel more tortuous and rigid. This causes the extremities of the old people to be cold especially at night and they also get discolored.</a:t>
            </a:r>
          </a:p>
          <a:p>
            <a:r>
              <a:rPr b="1" dirty="0" lang="en-US" smtClean="0"/>
              <a:t>Other conditions </a:t>
            </a:r>
            <a:r>
              <a:rPr dirty="0" lang="en-US" smtClean="0"/>
              <a:t>associated with the heart and blood vessels in old age are; hypertension, congestive cardiac failure, myocardial infarction, arteriosclerosis, thrombo-phlebitis</a:t>
            </a:r>
          </a:p>
          <a:p>
            <a:pPr>
              <a:buNone/>
            </a:pPr>
            <a:r>
              <a:rPr b="1" dirty="0" lang="en-US" u="sng" smtClean="0"/>
              <a:t>Respiratory system changes</a:t>
            </a:r>
          </a:p>
          <a:p>
            <a:r>
              <a:rPr b="1" dirty="0" lang="en-US" smtClean="0"/>
              <a:t>Pulmonary flow and diffusion</a:t>
            </a:r>
            <a:r>
              <a:rPr dirty="0" lang="en-US" smtClean="0"/>
              <a:t>: There is decreased blood flow leading to poor gaseous exchange in the lungs, thus decreased diffusion.</a:t>
            </a:r>
          </a:p>
          <a:p>
            <a:r>
              <a:rPr dirty="0" lang="en-US" smtClean="0"/>
              <a:t>There is increased in residual lung volume </a:t>
            </a:r>
          </a:p>
          <a:p>
            <a:r>
              <a:rPr dirty="0" lang="en-US" smtClean="0"/>
              <a:t>Reduced vital capacity and decreased cough reflex.</a:t>
            </a:r>
          </a:p>
          <a:p>
            <a:r>
              <a:rPr b="1" dirty="0" lang="en-US" smtClean="0"/>
              <a:t>Anatomic structure</a:t>
            </a:r>
            <a:r>
              <a:rPr dirty="0" lang="en-US" smtClean="0"/>
              <a:t>:  increased anterior-posterior diameter</a:t>
            </a:r>
          </a:p>
          <a:p>
            <a:r>
              <a:rPr b="1" dirty="0" lang="en-US" smtClean="0"/>
              <a:t>Respiratory accessory muscles</a:t>
            </a:r>
            <a:r>
              <a:rPr dirty="0" lang="en-US" smtClean="0"/>
              <a:t>: degeneration and decrease strength; increased rigidity of the chest wall</a:t>
            </a:r>
          </a:p>
          <a:p>
            <a:endParaRPr dirty="0" lang="en-US"/>
          </a:p>
        </p:txBody>
      </p:sp>
      <p:sp>
        <p:nvSpPr>
          <p:cNvPr id="1048639" name="Slide Number Placeholder 3"/>
          <p:cNvSpPr>
            <a:spLocks noGrp="1"/>
          </p:cNvSpPr>
          <p:nvPr>
            <p:ph type="sldNum" sz="quarter" idx="12"/>
          </p:nvPr>
        </p:nvSpPr>
        <p:spPr/>
        <p:txBody>
          <a:bodyPr/>
          <a:p>
            <a:fld id="{4398566B-0D00-4087-9124-BE3A6B87F876}" type="slidenum">
              <a:rPr lang="en-US" smtClean="0"/>
              <a:t>17</a:t>
            </a:fld>
            <a:endParaRPr dirty="0" lang="en-US"/>
          </a:p>
        </p:txBody>
      </p:sp>
    </p:spTree>
  </p:cSld>
  <p:clrMapOvr>
    <a:masterClrMapping/>
  </p:clrMapOvr>
  <p:transition spd="med"/>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79" name=""/>
        <p:cNvGrpSpPr/>
        <p:nvPr/>
      </p:nvGrpSpPr>
      <p:grpSpPr>
        <a:xfrm>
          <a:off x="0" y="0"/>
          <a:ext cx="0" cy="0"/>
          <a:chOff x="0" y="0"/>
          <a:chExt cx="0" cy="0"/>
        </a:xfrm>
      </p:grpSpPr>
      <p:sp>
        <p:nvSpPr>
          <p:cNvPr id="1048640" name="Content Placeholder 2"/>
          <p:cNvSpPr>
            <a:spLocks noGrp="1"/>
          </p:cNvSpPr>
          <p:nvPr>
            <p:ph idx="1"/>
          </p:nvPr>
        </p:nvSpPr>
        <p:spPr>
          <a:xfrm>
            <a:off x="0" y="0"/>
            <a:ext cx="9144000" cy="6858000"/>
          </a:xfrm>
        </p:spPr>
        <p:txBody>
          <a:bodyPr>
            <a:normAutofit fontScale="96875" lnSpcReduction="20000"/>
          </a:bodyPr>
          <a:p>
            <a:pPr>
              <a:buNone/>
            </a:pPr>
            <a:r>
              <a:rPr b="1" dirty="0" lang="en-US" u="sng" smtClean="0"/>
              <a:t>Integumentary changes</a:t>
            </a:r>
          </a:p>
          <a:p>
            <a:r>
              <a:rPr b="1" dirty="0" lang="en-US" smtClean="0"/>
              <a:t>Texture</a:t>
            </a:r>
            <a:r>
              <a:rPr dirty="0" lang="en-US" smtClean="0"/>
              <a:t> : skin looses elasticity, wrinkles and becomes drier. It is cooler to touch and there is reduced sweating.</a:t>
            </a:r>
          </a:p>
          <a:p>
            <a:r>
              <a:rPr b="1" dirty="0" lang="en-US" smtClean="0"/>
              <a:t>Fat distribution</a:t>
            </a:r>
            <a:r>
              <a:rPr dirty="0" lang="en-US" smtClean="0"/>
              <a:t>: there is less on the extremities but more on the trunk.</a:t>
            </a:r>
          </a:p>
          <a:p>
            <a:r>
              <a:rPr b="1" dirty="0" lang="en-US" smtClean="0"/>
              <a:t>Hair color</a:t>
            </a:r>
            <a:r>
              <a:rPr dirty="0" lang="en-US" smtClean="0"/>
              <a:t>: white or grey in color.  Hair distribution is thin on the scalp. Women may develop chin and lip hair</a:t>
            </a:r>
          </a:p>
          <a:p>
            <a:r>
              <a:rPr b="1" dirty="0" lang="en-US" smtClean="0"/>
              <a:t>Nails</a:t>
            </a:r>
            <a:r>
              <a:rPr dirty="0" lang="en-US" smtClean="0"/>
              <a:t>: there is decreased growth rate </a:t>
            </a:r>
          </a:p>
          <a:p>
            <a:pPr>
              <a:buNone/>
            </a:pPr>
            <a:r>
              <a:rPr b="1" dirty="0" lang="en-US" u="sng" smtClean="0"/>
              <a:t>Genito-urinary  system</a:t>
            </a:r>
          </a:p>
          <a:p>
            <a:r>
              <a:rPr b="1" dirty="0" lang="en-US" smtClean="0"/>
              <a:t>Kidney function</a:t>
            </a:r>
            <a:r>
              <a:rPr dirty="0" lang="en-US" smtClean="0"/>
              <a:t>: there is reduced glomerular filtration rate due to deceased cardiac output. There is loss of protein due to renal inefficiency.</a:t>
            </a:r>
          </a:p>
          <a:p>
            <a:r>
              <a:rPr b="1" dirty="0" lang="en-US" smtClean="0"/>
              <a:t>Renal blood flow</a:t>
            </a:r>
            <a:r>
              <a:rPr dirty="0" lang="en-US" smtClean="0"/>
              <a:t>: due to decreased cardiac output, reduction in the filtration rate and renal efficiency. Subsequent loss of proteins from the kidneys may occur.</a:t>
            </a:r>
            <a:endParaRPr dirty="0" lang="en-US"/>
          </a:p>
        </p:txBody>
      </p:sp>
      <p:sp>
        <p:nvSpPr>
          <p:cNvPr id="1048641" name="Slide Number Placeholder 3"/>
          <p:cNvSpPr>
            <a:spLocks noGrp="1"/>
          </p:cNvSpPr>
          <p:nvPr>
            <p:ph type="sldNum" sz="quarter" idx="12"/>
          </p:nvPr>
        </p:nvSpPr>
        <p:spPr/>
        <p:txBody>
          <a:bodyPr/>
          <a:p>
            <a:fld id="{4398566B-0D00-4087-9124-BE3A6B87F876}" type="slidenum">
              <a:rPr lang="en-US" smtClean="0"/>
              <a:t>18</a:t>
            </a:fld>
            <a:endParaRPr dirty="0" lang="en-US"/>
          </a:p>
        </p:txBody>
      </p:sp>
    </p:spTree>
  </p:cSld>
  <p:clrMapOvr>
    <a:masterClrMapping/>
  </p:clrMapOvr>
  <p:transition spd="med"/>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80" name=""/>
        <p:cNvGrpSpPr/>
        <p:nvPr/>
      </p:nvGrpSpPr>
      <p:grpSpPr>
        <a:xfrm>
          <a:off x="0" y="0"/>
          <a:ext cx="0" cy="0"/>
          <a:chOff x="0" y="0"/>
          <a:chExt cx="0" cy="0"/>
        </a:xfrm>
      </p:grpSpPr>
      <p:sp>
        <p:nvSpPr>
          <p:cNvPr id="1048642" name="Content Placeholder 2"/>
          <p:cNvSpPr>
            <a:spLocks noGrp="1"/>
          </p:cNvSpPr>
          <p:nvPr>
            <p:ph idx="1"/>
          </p:nvPr>
        </p:nvSpPr>
        <p:spPr>
          <a:xfrm>
            <a:off x="0" y="228600"/>
            <a:ext cx="9144000" cy="6629400"/>
          </a:xfrm>
        </p:spPr>
        <p:txBody>
          <a:bodyPr>
            <a:normAutofit fontScale="93750" lnSpcReduction="10000"/>
          </a:bodyPr>
          <a:p>
            <a:r>
              <a:rPr b="1" dirty="0" lang="en-US" smtClean="0"/>
              <a:t>Micturition</a:t>
            </a:r>
            <a:r>
              <a:rPr dirty="0" lang="en-US" smtClean="0"/>
              <a:t>: </a:t>
            </a:r>
            <a:r>
              <a:rPr b="1" dirty="0" lang="en-US" smtClean="0"/>
              <a:t>men</a:t>
            </a:r>
            <a:r>
              <a:rPr dirty="0" lang="en-US" smtClean="0"/>
              <a:t>- the frequency may increase due to prostatic enlargement. </a:t>
            </a:r>
            <a:r>
              <a:rPr b="1" dirty="0" lang="en-US" smtClean="0"/>
              <a:t>Women</a:t>
            </a:r>
            <a:r>
              <a:rPr dirty="0" lang="en-US" smtClean="0"/>
              <a:t>: urgency and stress incontinence due to increased perineal muscle tone. Nocturia increases for both men and women. With advanced age incontinence increases.</a:t>
            </a:r>
          </a:p>
          <a:p>
            <a:pPr>
              <a:buNone/>
            </a:pPr>
            <a:r>
              <a:rPr b="1" dirty="0" lang="en-US" u="sng" smtClean="0"/>
              <a:t>Reproductive system</a:t>
            </a:r>
          </a:p>
          <a:p>
            <a:r>
              <a:rPr b="1" dirty="0" lang="en-US" smtClean="0"/>
              <a:t>Female</a:t>
            </a:r>
            <a:r>
              <a:rPr dirty="0" lang="en-US" smtClean="0"/>
              <a:t>: there is reduction in estrogen causing atrophy of the breasts, ovary, uterus, and epithelial lining of the vaginal wall. The vaginal canal narrows and shortens. vaginal secretions reduce and become more alkaline leading to increased rate of vaginitis.</a:t>
            </a:r>
          </a:p>
          <a:p>
            <a:r>
              <a:rPr b="1" dirty="0" lang="en-US" smtClean="0"/>
              <a:t>Men</a:t>
            </a:r>
            <a:r>
              <a:rPr dirty="0" lang="en-US" smtClean="0"/>
              <a:t>: there is a decrease in the production of  testosterone leading to decreased sexual drive and lowered fertility. Testes decrease in size, sperm count decreases; and viscosity of seminal fluid diminishes.</a:t>
            </a:r>
          </a:p>
          <a:p>
            <a:pPr>
              <a:buNone/>
            </a:pPr>
            <a:endParaRPr dirty="0" lang="en-US" smtClean="0"/>
          </a:p>
          <a:p>
            <a:endParaRPr dirty="0" lang="en-US" smtClean="0"/>
          </a:p>
          <a:p>
            <a:endParaRPr dirty="0" lang="en-US"/>
          </a:p>
        </p:txBody>
      </p:sp>
      <p:sp>
        <p:nvSpPr>
          <p:cNvPr id="1048643" name="Slide Number Placeholder 3"/>
          <p:cNvSpPr>
            <a:spLocks noGrp="1"/>
          </p:cNvSpPr>
          <p:nvPr>
            <p:ph type="sldNum" sz="quarter" idx="12"/>
          </p:nvPr>
        </p:nvSpPr>
        <p:spPr/>
        <p:txBody>
          <a:bodyPr/>
          <a:p>
            <a:fld id="{4398566B-0D00-4087-9124-BE3A6B87F876}" type="slidenum">
              <a:rPr lang="en-US" smtClean="0"/>
              <a:t>19</a:t>
            </a:fld>
            <a:endParaRPr dirty="0" lang="en-US"/>
          </a:p>
        </p:txBody>
      </p:sp>
    </p:spTree>
  </p:cSld>
  <p:clrMapOvr>
    <a:masterClrMapping/>
  </p:clrMapOvr>
  <p:transition spd="med"/>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62" name=""/>
        <p:cNvGrpSpPr/>
        <p:nvPr/>
      </p:nvGrpSpPr>
      <p:grpSpPr>
        <a:xfrm>
          <a:off x="0" y="0"/>
          <a:ext cx="0" cy="0"/>
          <a:chOff x="0" y="0"/>
          <a:chExt cx="0" cy="0"/>
        </a:xfrm>
      </p:grpSpPr>
      <p:sp>
        <p:nvSpPr>
          <p:cNvPr id="1048594" name="Title 3"/>
          <p:cNvSpPr>
            <a:spLocks noGrp="1"/>
          </p:cNvSpPr>
          <p:nvPr>
            <p:ph type="title"/>
          </p:nvPr>
        </p:nvSpPr>
        <p:spPr>
          <a:xfrm>
            <a:off x="457200" y="0"/>
            <a:ext cx="8229600" cy="45719"/>
          </a:xfrm>
        </p:spPr>
        <p:txBody>
          <a:bodyPr>
            <a:normAutofit fontScale="90000"/>
          </a:bodyPr>
          <a:p>
            <a:r>
              <a:rPr dirty="0" lang="en-US" smtClean="0"/>
              <a:t> </a:t>
            </a:r>
            <a:endParaRPr dirty="0" lang="en-US"/>
          </a:p>
        </p:txBody>
      </p:sp>
      <p:sp>
        <p:nvSpPr>
          <p:cNvPr id="1048595" name="Content Placeholder 4"/>
          <p:cNvSpPr>
            <a:spLocks noGrp="1"/>
          </p:cNvSpPr>
          <p:nvPr>
            <p:ph idx="1"/>
          </p:nvPr>
        </p:nvSpPr>
        <p:spPr>
          <a:xfrm>
            <a:off x="0" y="0"/>
            <a:ext cx="9144000" cy="6858000"/>
          </a:xfrm>
        </p:spPr>
        <p:txBody>
          <a:bodyPr>
            <a:normAutofit fontScale="96875" lnSpcReduction="20000"/>
          </a:bodyPr>
          <a:p>
            <a:pPr>
              <a:buNone/>
            </a:pPr>
            <a:r>
              <a:rPr b="1" dirty="0" lang="en-US" u="sng" smtClean="0"/>
              <a:t>Course objectives</a:t>
            </a:r>
          </a:p>
          <a:p>
            <a:pPr>
              <a:buNone/>
            </a:pPr>
            <a:r>
              <a:rPr b="1" dirty="0" lang="en-US" smtClean="0"/>
              <a:t>Broad objective</a:t>
            </a:r>
          </a:p>
          <a:p>
            <a:r>
              <a:rPr dirty="0" lang="en-US" smtClean="0"/>
              <a:t>The student will acquire knowledge, develop skills and attitudes in order to provide care for the elderly persons.</a:t>
            </a:r>
          </a:p>
          <a:p>
            <a:pPr>
              <a:buNone/>
            </a:pPr>
            <a:r>
              <a:rPr b="1" dirty="0" i="1" lang="en-US" smtClean="0"/>
              <a:t>Specific objectives</a:t>
            </a:r>
          </a:p>
          <a:p>
            <a:pPr indent="-514350" marL="514350">
              <a:buFont typeface="+mj-lt"/>
              <a:buAutoNum type="arabicPeriod"/>
            </a:pPr>
            <a:r>
              <a:rPr dirty="0" lang="en-US" smtClean="0"/>
              <a:t>The student will be able to describe the role of the KRCHN with regard to health promotion in the care of the elderly.</a:t>
            </a:r>
          </a:p>
          <a:p>
            <a:pPr indent="-514350" marL="514350">
              <a:buFont typeface="+mj-lt"/>
              <a:buAutoNum type="arabicPeriod"/>
            </a:pPr>
            <a:r>
              <a:rPr dirty="0" lang="en-US" smtClean="0"/>
              <a:t>The student will be able to assess elderly persons and diagnose deviations from normal</a:t>
            </a:r>
          </a:p>
          <a:p>
            <a:pPr indent="-514350" marL="514350">
              <a:buFont typeface="+mj-lt"/>
              <a:buAutoNum type="arabicPeriod"/>
            </a:pPr>
            <a:r>
              <a:rPr dirty="0" lang="en-US" smtClean="0"/>
              <a:t>Review of growth and development</a:t>
            </a:r>
          </a:p>
          <a:p>
            <a:pPr indent="-514350" marL="514350">
              <a:buFont typeface="+mj-lt"/>
              <a:buAutoNum type="arabicPeriod"/>
            </a:pPr>
            <a:r>
              <a:rPr dirty="0" lang="en-US" smtClean="0"/>
              <a:t>Review the ageing process</a:t>
            </a:r>
          </a:p>
          <a:p>
            <a:pPr indent="-514350" marL="514350">
              <a:buFont typeface="+mj-lt"/>
              <a:buAutoNum type="arabicPeriod"/>
            </a:pPr>
            <a:r>
              <a:rPr dirty="0" lang="en-US" smtClean="0"/>
              <a:t>Review the grieving process</a:t>
            </a:r>
          </a:p>
          <a:p>
            <a:pPr indent="-514350" marL="514350">
              <a:buFont typeface="+mj-lt"/>
              <a:buAutoNum type="arabicPeriod"/>
            </a:pPr>
            <a:r>
              <a:rPr dirty="0" lang="en-US" smtClean="0"/>
              <a:t>History taking in the elderly</a:t>
            </a:r>
          </a:p>
          <a:p>
            <a:pPr indent="-514350" marL="514350">
              <a:buFont typeface="+mj-lt"/>
              <a:buAutoNum type="arabicPeriod"/>
            </a:pPr>
            <a:r>
              <a:rPr dirty="0" lang="en-US" smtClean="0"/>
              <a:t>Physical examination of the elderly</a:t>
            </a:r>
            <a:endParaRPr dirty="0" lang="en-US"/>
          </a:p>
        </p:txBody>
      </p:sp>
      <p:sp>
        <p:nvSpPr>
          <p:cNvPr id="1048596" name="Slide Number Placeholder 5"/>
          <p:cNvSpPr>
            <a:spLocks noGrp="1"/>
          </p:cNvSpPr>
          <p:nvPr>
            <p:ph type="sldNum" sz="quarter" idx="12"/>
          </p:nvPr>
        </p:nvSpPr>
        <p:spPr/>
        <p:txBody>
          <a:bodyPr/>
          <a:p>
            <a:fld id="{4398566B-0D00-4087-9124-BE3A6B87F876}" type="slidenum">
              <a:rPr lang="en-US" smtClean="0"/>
              <a:t>2</a:t>
            </a:fld>
            <a:endParaRPr dirty="0" lang="en-US"/>
          </a:p>
        </p:txBody>
      </p:sp>
    </p:spTree>
  </p:cSld>
  <p:clrMapOvr>
    <a:masterClrMapping/>
  </p:clrMapOvr>
  <p:transition spd="med"/>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81" name=""/>
        <p:cNvGrpSpPr/>
        <p:nvPr/>
      </p:nvGrpSpPr>
      <p:grpSpPr>
        <a:xfrm>
          <a:off x="0" y="0"/>
          <a:ext cx="0" cy="0"/>
          <a:chOff x="0" y="0"/>
          <a:chExt cx="0" cy="0"/>
        </a:xfrm>
      </p:grpSpPr>
      <p:sp>
        <p:nvSpPr>
          <p:cNvPr id="1048644" name="Content Placeholder 2"/>
          <p:cNvSpPr>
            <a:spLocks noGrp="1"/>
          </p:cNvSpPr>
          <p:nvPr>
            <p:ph idx="1"/>
          </p:nvPr>
        </p:nvSpPr>
        <p:spPr>
          <a:xfrm>
            <a:off x="0" y="152400"/>
            <a:ext cx="9144000" cy="6705600"/>
          </a:xfrm>
        </p:spPr>
        <p:txBody>
          <a:bodyPr>
            <a:normAutofit fontScale="85714" lnSpcReduction="20000"/>
          </a:bodyPr>
          <a:p>
            <a:pPr>
              <a:buNone/>
            </a:pPr>
            <a:r>
              <a:rPr b="1" dirty="0" lang="en-US" u="sng" smtClean="0"/>
              <a:t>Musculoskeletal changes</a:t>
            </a:r>
          </a:p>
          <a:p>
            <a:r>
              <a:rPr b="1" dirty="0" lang="en-US" smtClean="0"/>
              <a:t>Muscles</a:t>
            </a:r>
            <a:r>
              <a:rPr dirty="0" lang="en-US" smtClean="0"/>
              <a:t>: there is decreased muscle mass all over the body leading to reduced physical strength.</a:t>
            </a:r>
          </a:p>
          <a:p>
            <a:r>
              <a:rPr b="1" dirty="0" lang="en-US" smtClean="0"/>
              <a:t>Bones</a:t>
            </a:r>
            <a:r>
              <a:rPr dirty="0" lang="en-US" smtClean="0"/>
              <a:t>: there is reduction in calcium and phosphorous causing the bones to be porous and weak. There is shortening in height due to intervertebral space narrowing.</a:t>
            </a:r>
          </a:p>
          <a:p>
            <a:r>
              <a:rPr b="1" dirty="0" lang="en-US" smtClean="0"/>
              <a:t>Joints</a:t>
            </a:r>
            <a:r>
              <a:rPr dirty="0" lang="en-US" smtClean="0"/>
              <a:t>: the joints become less flexible  and less mobile and there is reduced range of movements.</a:t>
            </a:r>
          </a:p>
          <a:p>
            <a:pPr>
              <a:buNone/>
            </a:pPr>
            <a:r>
              <a:rPr b="1" dirty="0" lang="en-US" u="sng" smtClean="0"/>
              <a:t>Digestive system</a:t>
            </a:r>
            <a:endParaRPr dirty="0" lang="en-US" u="sng" smtClean="0"/>
          </a:p>
          <a:p>
            <a:r>
              <a:rPr dirty="0" lang="en-US" smtClean="0"/>
              <a:t>There is partial or total loss of the teeth and malocclusion leading to impaired mastication.</a:t>
            </a:r>
          </a:p>
          <a:p>
            <a:pPr lvl="1"/>
            <a:r>
              <a:rPr b="1" dirty="0" lang="en-US" smtClean="0"/>
              <a:t>Swallowing</a:t>
            </a:r>
            <a:r>
              <a:rPr dirty="0" lang="en-US" smtClean="0"/>
              <a:t> is more difficulty as salivary secretions diminish and therefore old people prefer soft diet.</a:t>
            </a:r>
          </a:p>
          <a:p>
            <a:pPr lvl="1"/>
            <a:r>
              <a:rPr b="1" dirty="0" lang="en-US" smtClean="0"/>
              <a:t>Digestion</a:t>
            </a:r>
            <a:r>
              <a:rPr dirty="0" lang="en-US" smtClean="0"/>
              <a:t> is decreased due to reduced production of digestive enzymes.</a:t>
            </a:r>
          </a:p>
          <a:p>
            <a:pPr lvl="1"/>
            <a:r>
              <a:rPr dirty="0" lang="en-US" smtClean="0"/>
              <a:t>Sluggish </a:t>
            </a:r>
            <a:r>
              <a:rPr b="1" dirty="0" lang="en-US" smtClean="0"/>
              <a:t>peristalsis</a:t>
            </a:r>
            <a:r>
              <a:rPr dirty="0" lang="en-US" smtClean="0"/>
              <a:t> due to reduced gastrointestinal motility leading to constipation.</a:t>
            </a:r>
          </a:p>
          <a:p>
            <a:pPr lvl="1"/>
            <a:r>
              <a:rPr b="1" dirty="0" lang="en-US" smtClean="0"/>
              <a:t>Esophagus</a:t>
            </a:r>
            <a:r>
              <a:rPr dirty="0" lang="en-US" smtClean="0"/>
              <a:t>: there is decreased esophageal peristalsis. Increased incidence of hiatus hernia with accompanying gases distention</a:t>
            </a:r>
            <a:endParaRPr dirty="0" lang="en-US"/>
          </a:p>
        </p:txBody>
      </p:sp>
      <p:sp>
        <p:nvSpPr>
          <p:cNvPr id="1048645" name="Slide Number Placeholder 3"/>
          <p:cNvSpPr>
            <a:spLocks noGrp="1"/>
          </p:cNvSpPr>
          <p:nvPr>
            <p:ph type="sldNum" sz="quarter" idx="12"/>
          </p:nvPr>
        </p:nvSpPr>
        <p:spPr/>
        <p:txBody>
          <a:bodyPr/>
          <a:p>
            <a:fld id="{4398566B-0D00-4087-9124-BE3A6B87F876}" type="slidenum">
              <a:rPr lang="en-US" smtClean="0"/>
              <a:t>20</a:t>
            </a:fld>
            <a:endParaRPr dirty="0" lang="en-US"/>
          </a:p>
        </p:txBody>
      </p:sp>
    </p:spTree>
  </p:cSld>
  <p:clrMapOvr>
    <a:masterClrMapping/>
  </p:clrMapOvr>
  <p:transition spd="med"/>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82" name=""/>
        <p:cNvGrpSpPr/>
        <p:nvPr/>
      </p:nvGrpSpPr>
      <p:grpSpPr>
        <a:xfrm>
          <a:off x="0" y="0"/>
          <a:ext cx="0" cy="0"/>
          <a:chOff x="0" y="0"/>
          <a:chExt cx="0" cy="0"/>
        </a:xfrm>
      </p:grpSpPr>
      <p:sp>
        <p:nvSpPr>
          <p:cNvPr id="1048646" name="Content Placeholder 2"/>
          <p:cNvSpPr>
            <a:spLocks noGrp="1"/>
          </p:cNvSpPr>
          <p:nvPr>
            <p:ph idx="1"/>
          </p:nvPr>
        </p:nvSpPr>
        <p:spPr>
          <a:xfrm>
            <a:off x="0" y="0"/>
            <a:ext cx="9144000" cy="6858000"/>
          </a:xfrm>
        </p:spPr>
        <p:txBody>
          <a:bodyPr>
            <a:normAutofit fontScale="89286" lnSpcReduction="10000"/>
          </a:bodyPr>
          <a:p>
            <a:pPr>
              <a:buNone/>
            </a:pPr>
            <a:r>
              <a:rPr b="1" dirty="0" lang="en-US" u="sng" smtClean="0"/>
              <a:t>Nervous system </a:t>
            </a:r>
          </a:p>
          <a:p>
            <a:r>
              <a:rPr dirty="0" lang="en-US" smtClean="0"/>
              <a:t>There is general decrease in the ability to respond to stimuli. </a:t>
            </a:r>
          </a:p>
          <a:p>
            <a:pPr lvl="1"/>
            <a:r>
              <a:rPr dirty="0" lang="en-US" smtClean="0"/>
              <a:t>Reflexes are slowed. </a:t>
            </a:r>
          </a:p>
          <a:p>
            <a:pPr lvl="1"/>
            <a:r>
              <a:rPr dirty="0" lang="en-US" smtClean="0"/>
              <a:t>There is decline in ability to learn new skills and experiences. </a:t>
            </a:r>
          </a:p>
          <a:p>
            <a:pPr lvl="1"/>
            <a:r>
              <a:rPr dirty="0" lang="en-US" smtClean="0"/>
              <a:t>Older people forget easily . Preservation of memory of past experiences is good. Older people have difficulties making decisions. They have difficulties in remembering  immediate or recent events.</a:t>
            </a:r>
          </a:p>
          <a:p>
            <a:r>
              <a:rPr b="1" dirty="0" lang="en-US" smtClean="0"/>
              <a:t>Sleep</a:t>
            </a:r>
            <a:r>
              <a:rPr dirty="0" lang="en-US" smtClean="0"/>
              <a:t>: the elderly stay in bed longer but sleep less.</a:t>
            </a:r>
          </a:p>
          <a:p>
            <a:r>
              <a:rPr b="1" dirty="0" lang="en-US" smtClean="0"/>
              <a:t>Vision</a:t>
            </a:r>
            <a:r>
              <a:rPr dirty="0" lang="en-US" smtClean="0"/>
              <a:t>: it decrease in accommodation due to hardening of the lens and this requires collection of the lens.</a:t>
            </a:r>
          </a:p>
          <a:p>
            <a:pPr lvl="1"/>
            <a:r>
              <a:rPr dirty="0" lang="en-US" smtClean="0"/>
              <a:t>The lens may develop opacity and cataract formation.</a:t>
            </a:r>
          </a:p>
          <a:p>
            <a:pPr lvl="1"/>
            <a:r>
              <a:rPr dirty="0" lang="en-US" smtClean="0"/>
              <a:t>There is decreased lacrimation leading to frequent infection of the eyes</a:t>
            </a:r>
          </a:p>
          <a:p>
            <a:pPr lvl="1"/>
            <a:r>
              <a:rPr dirty="0" lang="en-US" smtClean="0"/>
              <a:t>There is inability to adapt to darkness resulting from presbyopia.</a:t>
            </a:r>
          </a:p>
          <a:p>
            <a:pPr lvl="1"/>
            <a:r>
              <a:rPr dirty="0" lang="en-US" smtClean="0"/>
              <a:t>There is diminished color perception due to loss of cones in retina</a:t>
            </a:r>
          </a:p>
          <a:p>
            <a:pPr lvl="1"/>
            <a:r>
              <a:rPr dirty="0" lang="en-US" smtClean="0"/>
              <a:t>Sunken appearance of the eye due to loss of orbital fat.</a:t>
            </a:r>
            <a:endParaRPr dirty="0" lang="en-US"/>
          </a:p>
        </p:txBody>
      </p:sp>
      <p:sp>
        <p:nvSpPr>
          <p:cNvPr id="1048647" name="Slide Number Placeholder 3"/>
          <p:cNvSpPr>
            <a:spLocks noGrp="1"/>
          </p:cNvSpPr>
          <p:nvPr>
            <p:ph type="sldNum" sz="quarter" idx="12"/>
          </p:nvPr>
        </p:nvSpPr>
        <p:spPr/>
        <p:txBody>
          <a:bodyPr/>
          <a:p>
            <a:fld id="{4398566B-0D00-4087-9124-BE3A6B87F876}" type="slidenum">
              <a:rPr lang="en-US" smtClean="0"/>
              <a:t>21</a:t>
            </a:fld>
            <a:endParaRPr dirty="0" lang="en-US"/>
          </a:p>
        </p:txBody>
      </p:sp>
    </p:spTree>
  </p:cSld>
  <p:clrMapOvr>
    <a:masterClrMapping/>
  </p:clrMapOvr>
  <p:transition spd="med"/>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83" name=""/>
        <p:cNvGrpSpPr/>
        <p:nvPr/>
      </p:nvGrpSpPr>
      <p:grpSpPr>
        <a:xfrm>
          <a:off x="0" y="0"/>
          <a:ext cx="0" cy="0"/>
          <a:chOff x="0" y="0"/>
          <a:chExt cx="0" cy="0"/>
        </a:xfrm>
      </p:grpSpPr>
      <p:sp>
        <p:nvSpPr>
          <p:cNvPr id="1048648" name="Content Placeholder 2"/>
          <p:cNvSpPr>
            <a:spLocks noGrp="1"/>
          </p:cNvSpPr>
          <p:nvPr>
            <p:ph idx="1"/>
          </p:nvPr>
        </p:nvSpPr>
        <p:spPr>
          <a:xfrm>
            <a:off x="0" y="0"/>
            <a:ext cx="9144000" cy="6858000"/>
          </a:xfrm>
        </p:spPr>
        <p:txBody>
          <a:bodyPr>
            <a:normAutofit fontScale="96875" lnSpcReduction="20000"/>
          </a:bodyPr>
          <a:p>
            <a:r>
              <a:rPr b="1" dirty="0" lang="en-US" smtClean="0"/>
              <a:t>Hearing</a:t>
            </a:r>
            <a:r>
              <a:rPr dirty="0" lang="en-US" smtClean="0"/>
              <a:t>: there is progressive decrease in auditory threshold( ability to hear many sounds decrease especially higher frequencies). The reduced ability to hear causes a sense of suspiciousness to develop in some old people.</a:t>
            </a:r>
          </a:p>
          <a:p>
            <a:r>
              <a:rPr b="1" dirty="0" lang="en-US" smtClean="0"/>
              <a:t>Smell</a:t>
            </a:r>
            <a:r>
              <a:rPr dirty="0" lang="en-US" smtClean="0"/>
              <a:t>: there is some decline in sensitivity to usual smells.</a:t>
            </a:r>
          </a:p>
          <a:p>
            <a:r>
              <a:rPr b="1" dirty="0" lang="en-US" smtClean="0"/>
              <a:t>Taste</a:t>
            </a:r>
            <a:r>
              <a:rPr dirty="0" lang="en-US" smtClean="0"/>
              <a:t>: there may be decrease in the number of taste buds on the tongue causing an increased complaints about food.</a:t>
            </a:r>
          </a:p>
          <a:p>
            <a:r>
              <a:rPr b="1" dirty="0" lang="en-US" smtClean="0"/>
              <a:t>Touch</a:t>
            </a:r>
            <a:r>
              <a:rPr dirty="0" lang="en-US" smtClean="0"/>
              <a:t>: there is decreased sensitivity with age but the sense does not diminish. Reduction in flexes and reaction time. Altered ability to adapt to environment. Increased pain threshold.</a:t>
            </a:r>
          </a:p>
          <a:p>
            <a:r>
              <a:rPr b="1" dirty="0" lang="en-US" smtClean="0"/>
              <a:t>Propioception</a:t>
            </a:r>
            <a:r>
              <a:rPr dirty="0" lang="en-US" smtClean="0"/>
              <a:t>: there is impaired perception of position and relationship to space affecting balance and coordination.</a:t>
            </a:r>
            <a:endParaRPr dirty="0" lang="en-US"/>
          </a:p>
        </p:txBody>
      </p:sp>
      <p:sp>
        <p:nvSpPr>
          <p:cNvPr id="1048649" name="Slide Number Placeholder 3"/>
          <p:cNvSpPr>
            <a:spLocks noGrp="1"/>
          </p:cNvSpPr>
          <p:nvPr>
            <p:ph type="sldNum" sz="quarter" idx="12"/>
          </p:nvPr>
        </p:nvSpPr>
        <p:spPr/>
        <p:txBody>
          <a:bodyPr/>
          <a:p>
            <a:fld id="{4398566B-0D00-4087-9124-BE3A6B87F876}" type="slidenum">
              <a:rPr lang="en-US" smtClean="0"/>
              <a:t>22</a:t>
            </a:fld>
            <a:endParaRPr dirty="0" lang="en-US"/>
          </a:p>
        </p:txBody>
      </p:sp>
    </p:spTree>
  </p:cSld>
  <p:clrMapOvr>
    <a:masterClrMapping/>
  </p:clrMapOvr>
  <p:transition spd="med"/>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84" name=""/>
        <p:cNvGrpSpPr/>
        <p:nvPr/>
      </p:nvGrpSpPr>
      <p:grpSpPr>
        <a:xfrm>
          <a:off x="0" y="0"/>
          <a:ext cx="0" cy="0"/>
          <a:chOff x="0" y="0"/>
          <a:chExt cx="0" cy="0"/>
        </a:xfrm>
      </p:grpSpPr>
      <p:sp>
        <p:nvSpPr>
          <p:cNvPr id="1048650" name="Title 1"/>
          <p:cNvSpPr>
            <a:spLocks noGrp="1"/>
          </p:cNvSpPr>
          <p:nvPr>
            <p:ph type="title"/>
          </p:nvPr>
        </p:nvSpPr>
        <p:spPr>
          <a:xfrm>
            <a:off x="0" y="0"/>
            <a:ext cx="9144000" cy="914400"/>
          </a:xfrm>
          <a:solidFill>
            <a:srgbClr val="00B050"/>
          </a:solidFill>
        </p:spPr>
        <p:txBody>
          <a:bodyPr>
            <a:normAutofit/>
          </a:bodyPr>
          <a:p>
            <a:r>
              <a:rPr b="1" dirty="0" lang="en-US" smtClean="0">
                <a:solidFill>
                  <a:srgbClr val="FFFF00"/>
                </a:solidFill>
                <a:effectLst>
                  <a:outerShdw algn="tl" blurRad="38100" dir="2700000" dist="38100">
                    <a:srgbClr val="000000">
                      <a:alpha val="43137"/>
                    </a:srgbClr>
                  </a:outerShdw>
                </a:effectLst>
              </a:rPr>
              <a:t>Review of growth and development</a:t>
            </a:r>
            <a:endParaRPr b="1" dirty="0" lang="en-US">
              <a:solidFill>
                <a:srgbClr val="FFFF00"/>
              </a:solidFill>
              <a:effectLst>
                <a:outerShdw algn="tl" blurRad="38100" dir="2700000" dist="38100">
                  <a:srgbClr val="000000">
                    <a:alpha val="43137"/>
                  </a:srgbClr>
                </a:outerShdw>
              </a:effectLst>
            </a:endParaRPr>
          </a:p>
        </p:txBody>
      </p:sp>
      <p:sp>
        <p:nvSpPr>
          <p:cNvPr id="1048651" name="Content Placeholder 2"/>
          <p:cNvSpPr>
            <a:spLocks noGrp="1"/>
          </p:cNvSpPr>
          <p:nvPr>
            <p:ph idx="1"/>
          </p:nvPr>
        </p:nvSpPr>
        <p:spPr>
          <a:xfrm>
            <a:off x="0" y="990600"/>
            <a:ext cx="9144000" cy="5867400"/>
          </a:xfrm>
        </p:spPr>
        <p:txBody>
          <a:bodyPr/>
          <a:p>
            <a:pPr>
              <a:buNone/>
            </a:pPr>
            <a:r>
              <a:rPr b="1" dirty="0" lang="en-US" smtClean="0"/>
              <a:t>Def</a:t>
            </a:r>
            <a:r>
              <a:rPr dirty="0" lang="en-US" smtClean="0"/>
              <a:t>: the process by which the fertilized ovum attains adult status.</a:t>
            </a:r>
          </a:p>
          <a:p>
            <a:r>
              <a:rPr b="1" dirty="0" lang="en-US" smtClean="0"/>
              <a:t>Growth</a:t>
            </a:r>
            <a:r>
              <a:rPr dirty="0" lang="en-US" smtClean="0"/>
              <a:t>: implies change in size and values given certain measurements of maturity.</a:t>
            </a:r>
          </a:p>
          <a:p>
            <a:r>
              <a:rPr b="1" dirty="0" lang="en-US" smtClean="0"/>
              <a:t>Development</a:t>
            </a:r>
            <a:r>
              <a:rPr dirty="0" lang="en-US" smtClean="0"/>
              <a:t>: other differentiation of form or function including emotional, social and psychological shaped by interaction with the environment.</a:t>
            </a:r>
          </a:p>
          <a:p>
            <a:endParaRPr dirty="0" lang="en-US" smtClean="0"/>
          </a:p>
          <a:p>
            <a:endParaRPr dirty="0" lang="en-US"/>
          </a:p>
        </p:txBody>
      </p:sp>
      <p:sp>
        <p:nvSpPr>
          <p:cNvPr id="1048652" name="Slide Number Placeholder 3"/>
          <p:cNvSpPr>
            <a:spLocks noGrp="1"/>
          </p:cNvSpPr>
          <p:nvPr>
            <p:ph type="sldNum" sz="quarter" idx="12"/>
          </p:nvPr>
        </p:nvSpPr>
        <p:spPr/>
        <p:txBody>
          <a:bodyPr/>
          <a:p>
            <a:fld id="{4398566B-0D00-4087-9124-BE3A6B87F876}" type="slidenum">
              <a:rPr lang="en-US" smtClean="0"/>
              <a:t>23</a:t>
            </a:fld>
            <a:endParaRPr dirty="0" lang="en-US"/>
          </a:p>
        </p:txBody>
      </p:sp>
    </p:spTree>
  </p:cSld>
  <p:clrMapOvr>
    <a:masterClrMapping/>
  </p:clrMapOvr>
  <p:transition spd="med"/>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85" name=""/>
        <p:cNvGrpSpPr/>
        <p:nvPr/>
      </p:nvGrpSpPr>
      <p:grpSpPr>
        <a:xfrm>
          <a:off x="0" y="0"/>
          <a:ext cx="0" cy="0"/>
          <a:chOff x="0" y="0"/>
          <a:chExt cx="0" cy="0"/>
        </a:xfrm>
      </p:grpSpPr>
      <p:sp>
        <p:nvSpPr>
          <p:cNvPr id="1048653" name="Title 1"/>
          <p:cNvSpPr>
            <a:spLocks noGrp="1"/>
          </p:cNvSpPr>
          <p:nvPr>
            <p:ph type="title"/>
          </p:nvPr>
        </p:nvSpPr>
        <p:spPr>
          <a:xfrm>
            <a:off x="0" y="0"/>
            <a:ext cx="9144000" cy="990600"/>
          </a:xfrm>
          <a:solidFill>
            <a:srgbClr val="00B050"/>
          </a:solidFill>
        </p:spPr>
        <p:txBody>
          <a:bodyPr>
            <a:normAutofit/>
          </a:bodyPr>
          <a:p>
            <a:r>
              <a:rPr b="1" dirty="0" lang="en-US" smtClean="0">
                <a:solidFill>
                  <a:srgbClr val="FFFF00"/>
                </a:solidFill>
                <a:effectLst>
                  <a:outerShdw algn="tl" blurRad="38100" dir="2700000" dist="38100">
                    <a:srgbClr val="000000">
                      <a:alpha val="43137"/>
                    </a:srgbClr>
                  </a:outerShdw>
                </a:effectLst>
              </a:rPr>
              <a:t>Factors affecting growth and development</a:t>
            </a:r>
            <a:endParaRPr b="1" dirty="0" lang="en-US">
              <a:solidFill>
                <a:srgbClr val="FFFF00"/>
              </a:solidFill>
              <a:effectLst>
                <a:outerShdw algn="tl" blurRad="38100" dir="2700000" dist="38100">
                  <a:srgbClr val="000000">
                    <a:alpha val="43137"/>
                  </a:srgbClr>
                </a:outerShdw>
              </a:effectLst>
            </a:endParaRPr>
          </a:p>
        </p:txBody>
      </p:sp>
      <p:sp>
        <p:nvSpPr>
          <p:cNvPr id="1048654" name="Content Placeholder 2"/>
          <p:cNvSpPr>
            <a:spLocks noGrp="1"/>
          </p:cNvSpPr>
          <p:nvPr>
            <p:ph idx="1"/>
          </p:nvPr>
        </p:nvSpPr>
        <p:spPr>
          <a:xfrm>
            <a:off x="0" y="990600"/>
            <a:ext cx="9144000" cy="5867400"/>
          </a:xfrm>
        </p:spPr>
        <p:txBody>
          <a:bodyPr>
            <a:normAutofit fontScale="96875" lnSpcReduction="20000"/>
          </a:bodyPr>
          <a:p>
            <a:r>
              <a:rPr b="1" dirty="0" lang="en-US" smtClean="0"/>
              <a:t>Genetic/heredity factors</a:t>
            </a:r>
            <a:r>
              <a:rPr dirty="0" lang="en-US" smtClean="0"/>
              <a:t>: is the passing on of characteristics from parents to children.</a:t>
            </a:r>
          </a:p>
          <a:p>
            <a:r>
              <a:rPr b="1" dirty="0" lang="en-US" smtClean="0"/>
              <a:t>Trauma</a:t>
            </a:r>
            <a:r>
              <a:rPr dirty="0" lang="en-US" smtClean="0"/>
              <a:t>: prenatal or post natal, either chemical or residual from infections, physical or immunological.</a:t>
            </a:r>
          </a:p>
          <a:p>
            <a:r>
              <a:rPr b="1" dirty="0" lang="en-US" smtClean="0"/>
              <a:t>Nutrition</a:t>
            </a:r>
            <a:r>
              <a:rPr dirty="0" lang="en-US" smtClean="0"/>
              <a:t>: the body needs different kinds of nutrients for growth, energy and repair.</a:t>
            </a:r>
          </a:p>
          <a:p>
            <a:r>
              <a:rPr b="1" dirty="0" lang="en-US" smtClean="0"/>
              <a:t>Social and emotional factors </a:t>
            </a:r>
            <a:r>
              <a:rPr dirty="0" lang="en-US" smtClean="0"/>
              <a:t>e.g. position of a child in the family, interactions with parents, child rearing practices, person concerns and needs of parents.</a:t>
            </a:r>
          </a:p>
          <a:p>
            <a:r>
              <a:rPr b="1" dirty="0" lang="en-US" smtClean="0"/>
              <a:t>Cultural and political expectations</a:t>
            </a:r>
            <a:r>
              <a:rPr dirty="0" lang="en-US" smtClean="0"/>
              <a:t>: The body growth differences correlate with varied cultural groups. The physical growth of the body follows some adaptations in different geographical areas of distribution of the groups.</a:t>
            </a:r>
            <a:endParaRPr dirty="0" lang="en-US"/>
          </a:p>
        </p:txBody>
      </p:sp>
      <p:sp>
        <p:nvSpPr>
          <p:cNvPr id="1048655" name="Slide Number Placeholder 3"/>
          <p:cNvSpPr>
            <a:spLocks noGrp="1"/>
          </p:cNvSpPr>
          <p:nvPr>
            <p:ph type="sldNum" sz="quarter" idx="12"/>
          </p:nvPr>
        </p:nvSpPr>
        <p:spPr/>
        <p:txBody>
          <a:bodyPr/>
          <a:p>
            <a:fld id="{4398566B-0D00-4087-9124-BE3A6B87F876}" type="slidenum">
              <a:rPr lang="en-US" smtClean="0"/>
              <a:t>24</a:t>
            </a:fld>
            <a:endParaRPr dirty="0" lang="en-US"/>
          </a:p>
        </p:txBody>
      </p:sp>
    </p:spTree>
  </p:cSld>
  <p:clrMapOvr>
    <a:masterClrMapping/>
  </p:clrMapOvr>
  <p:transition spd="med"/>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86" name=""/>
        <p:cNvGrpSpPr/>
        <p:nvPr/>
      </p:nvGrpSpPr>
      <p:grpSpPr>
        <a:xfrm>
          <a:off x="0" y="0"/>
          <a:ext cx="0" cy="0"/>
          <a:chOff x="0" y="0"/>
          <a:chExt cx="0" cy="0"/>
        </a:xfrm>
      </p:grpSpPr>
      <p:sp>
        <p:nvSpPr>
          <p:cNvPr id="1048656" name="Content Placeholder 2"/>
          <p:cNvSpPr>
            <a:spLocks noGrp="1"/>
          </p:cNvSpPr>
          <p:nvPr>
            <p:ph idx="1"/>
          </p:nvPr>
        </p:nvSpPr>
        <p:spPr>
          <a:xfrm>
            <a:off x="0" y="304800"/>
            <a:ext cx="9144000" cy="6553200"/>
          </a:xfrm>
        </p:spPr>
        <p:txBody>
          <a:bodyPr>
            <a:normAutofit/>
          </a:bodyPr>
          <a:p>
            <a:r>
              <a:rPr b="1" dirty="0" lang="en-US" smtClean="0"/>
              <a:t>Socio-economic factors</a:t>
            </a:r>
            <a:r>
              <a:rPr dirty="0" lang="en-US" smtClean="0"/>
              <a:t>: Children from different socioeconomic levels differ in average body size at all ages. Size of family exerts an indirect influence on the rate of growth. In a large family with limited income the children do not get proper nutrition. As a result the growth is affected. </a:t>
            </a:r>
            <a:endParaRPr dirty="0" lang="en-US"/>
          </a:p>
        </p:txBody>
      </p:sp>
      <p:sp>
        <p:nvSpPr>
          <p:cNvPr id="1048657" name="Slide Number Placeholder 3"/>
          <p:cNvSpPr>
            <a:spLocks noGrp="1"/>
          </p:cNvSpPr>
          <p:nvPr>
            <p:ph type="sldNum" sz="quarter" idx="12"/>
          </p:nvPr>
        </p:nvSpPr>
        <p:spPr/>
        <p:txBody>
          <a:bodyPr/>
          <a:p>
            <a:fld id="{4398566B-0D00-4087-9124-BE3A6B87F876}" type="slidenum">
              <a:rPr lang="en-US" smtClean="0"/>
              <a:t>25</a:t>
            </a:fld>
            <a:endParaRPr dirty="0" lang="en-US"/>
          </a:p>
        </p:txBody>
      </p:sp>
    </p:spTree>
  </p:cSld>
  <p:clrMapOvr>
    <a:masterClrMapping/>
  </p:clrMapOvr>
  <p:transition spd="med"/>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87" name=""/>
        <p:cNvGrpSpPr/>
        <p:nvPr/>
      </p:nvGrpSpPr>
      <p:grpSpPr>
        <a:xfrm>
          <a:off x="0" y="0"/>
          <a:ext cx="0" cy="0"/>
          <a:chOff x="0" y="0"/>
          <a:chExt cx="0" cy="0"/>
        </a:xfrm>
      </p:grpSpPr>
      <p:sp>
        <p:nvSpPr>
          <p:cNvPr id="1048658" name="Title 1"/>
          <p:cNvSpPr>
            <a:spLocks noGrp="1"/>
          </p:cNvSpPr>
          <p:nvPr>
            <p:ph type="title"/>
          </p:nvPr>
        </p:nvSpPr>
        <p:spPr>
          <a:xfrm>
            <a:off x="0" y="0"/>
            <a:ext cx="9144000" cy="1066800"/>
          </a:xfrm>
        </p:spPr>
        <p:style>
          <a:lnRef idx="0">
            <a:schemeClr val="accent2"/>
          </a:lnRef>
          <a:fillRef idx="3">
            <a:schemeClr val="accent2"/>
          </a:fillRef>
          <a:effectRef idx="3">
            <a:schemeClr val="accent2"/>
          </a:effectRef>
          <a:fontRef idx="minor">
            <a:schemeClr val="lt1"/>
          </a:fontRef>
        </p:style>
        <p:txBody>
          <a:bodyPr>
            <a:normAutofit/>
          </a:bodyPr>
          <a:p>
            <a:r>
              <a:rPr b="1" dirty="0" lang="en-US" smtClean="0">
                <a:effectLst>
                  <a:outerShdw algn="tl" blurRad="38100" dir="2700000" dist="38100">
                    <a:srgbClr val="000000">
                      <a:alpha val="43137"/>
                    </a:srgbClr>
                  </a:outerShdw>
                </a:effectLst>
              </a:rPr>
              <a:t>Review of growth and development </a:t>
            </a:r>
            <a:r>
              <a:rPr b="1" dirty="0" lang="en-US" err="1" smtClean="0">
                <a:effectLst>
                  <a:outerShdw algn="tl" blurRad="38100" dir="2700000" dist="38100">
                    <a:srgbClr val="000000">
                      <a:alpha val="43137"/>
                    </a:srgbClr>
                  </a:outerShdw>
                </a:effectLst>
              </a:rPr>
              <a:t>ctnd</a:t>
            </a:r>
            <a:r>
              <a:rPr b="1" dirty="0" lang="en-US" smtClean="0">
                <a:effectLst>
                  <a:outerShdw algn="tl" blurRad="38100" dir="2700000" dist="38100">
                    <a:srgbClr val="000000">
                      <a:alpha val="43137"/>
                    </a:srgbClr>
                  </a:outerShdw>
                </a:effectLst>
              </a:rPr>
              <a:t>…</a:t>
            </a:r>
            <a:endParaRPr b="1" dirty="0" lang="en-US">
              <a:effectLst>
                <a:outerShdw algn="tl" blurRad="38100" dir="2700000" dist="38100">
                  <a:srgbClr val="000000">
                    <a:alpha val="43137"/>
                  </a:srgbClr>
                </a:outerShdw>
              </a:effectLst>
            </a:endParaRPr>
          </a:p>
        </p:txBody>
      </p:sp>
      <p:sp>
        <p:nvSpPr>
          <p:cNvPr id="1048659" name="Content Placeholder 2"/>
          <p:cNvSpPr>
            <a:spLocks noGrp="1"/>
          </p:cNvSpPr>
          <p:nvPr>
            <p:ph idx="1"/>
          </p:nvPr>
        </p:nvSpPr>
        <p:spPr>
          <a:xfrm>
            <a:off x="0" y="1066800"/>
            <a:ext cx="9144000" cy="5791200"/>
          </a:xfrm>
        </p:spPr>
        <p:txBody>
          <a:bodyPr>
            <a:normAutofit fontScale="96875" lnSpcReduction="20000"/>
          </a:bodyPr>
          <a:p>
            <a:r>
              <a:rPr dirty="0" lang="en-US" smtClean="0"/>
              <a:t>This is a continuous process that begins at conception. Immediately following conception mitosis occurs or cell division  starts. The cells continue subdividing forming a cluster of cells. These cells assume highly specialized functions becoming part of various body systems.</a:t>
            </a:r>
          </a:p>
          <a:p>
            <a:r>
              <a:rPr dirty="0" lang="en-US" smtClean="0"/>
              <a:t>Similar cells group together to form tissues, organs, organ systems e.g. nervous system.</a:t>
            </a:r>
          </a:p>
          <a:p>
            <a:r>
              <a:rPr dirty="0" lang="en-US" smtClean="0"/>
              <a:t>The fetus begins to take shape. The sequence of development in the prenatal period is fixed. i.e. at different stages in-utero life certain organs should be developed.</a:t>
            </a:r>
          </a:p>
          <a:p>
            <a:r>
              <a:rPr dirty="0" lang="en-US" smtClean="0"/>
              <a:t>Growth and development is a continuous process which extends from time of conception to the time of death.</a:t>
            </a:r>
          </a:p>
          <a:p>
            <a:endParaRPr dirty="0" lang="en-US"/>
          </a:p>
        </p:txBody>
      </p:sp>
      <p:sp>
        <p:nvSpPr>
          <p:cNvPr id="1048660" name="Slide Number Placeholder 3"/>
          <p:cNvSpPr>
            <a:spLocks noGrp="1"/>
          </p:cNvSpPr>
          <p:nvPr>
            <p:ph type="sldNum" sz="quarter" idx="12"/>
          </p:nvPr>
        </p:nvSpPr>
        <p:spPr/>
        <p:txBody>
          <a:bodyPr/>
          <a:p>
            <a:fld id="{4398566B-0D00-4087-9124-BE3A6B87F876}" type="slidenum">
              <a:rPr lang="en-US" smtClean="0"/>
              <a:t>26</a:t>
            </a:fld>
            <a:endParaRPr dirty="0" lang="en-US"/>
          </a:p>
        </p:txBody>
      </p:sp>
    </p:spTree>
  </p:cSld>
  <p:clrMapOvr>
    <a:masterClrMapping/>
  </p:clrMapOvr>
  <p:transition spd="med"/>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88" name=""/>
        <p:cNvGrpSpPr/>
        <p:nvPr/>
      </p:nvGrpSpPr>
      <p:grpSpPr>
        <a:xfrm>
          <a:off x="0" y="0"/>
          <a:ext cx="0" cy="0"/>
          <a:chOff x="0" y="0"/>
          <a:chExt cx="0" cy="0"/>
        </a:xfrm>
      </p:grpSpPr>
      <p:sp>
        <p:nvSpPr>
          <p:cNvPr id="1048661" name="Title 1"/>
          <p:cNvSpPr>
            <a:spLocks noGrp="1"/>
          </p:cNvSpPr>
          <p:nvPr>
            <p:ph type="title"/>
          </p:nvPr>
        </p:nvSpPr>
        <p:spPr>
          <a:xfrm>
            <a:off x="457200" y="0"/>
            <a:ext cx="8229600" cy="685800"/>
          </a:xfrm>
        </p:spPr>
        <p:style>
          <a:lnRef idx="0">
            <a:schemeClr val="accent6"/>
          </a:lnRef>
          <a:fillRef idx="3">
            <a:schemeClr val="accent6"/>
          </a:fillRef>
          <a:effectRef idx="3">
            <a:schemeClr val="accent6"/>
          </a:effectRef>
          <a:fontRef idx="minor">
            <a:schemeClr val="lt1"/>
          </a:fontRef>
        </p:style>
        <p:txBody>
          <a:bodyPr>
            <a:normAutofit fontScale="90000"/>
          </a:bodyPr>
          <a:p>
            <a:r>
              <a:rPr b="1" dirty="0" lang="en-US" u="sng" smtClean="0">
                <a:effectLst>
                  <a:outerShdw algn="tl" blurRad="38100" dir="2700000" dist="38100">
                    <a:srgbClr val="000000">
                      <a:alpha val="43137"/>
                    </a:srgbClr>
                  </a:outerShdw>
                </a:effectLst>
              </a:rPr>
              <a:t>Stages of development</a:t>
            </a:r>
            <a:endParaRPr b="1" dirty="0" lang="en-US" u="sng">
              <a:effectLst>
                <a:outerShdw algn="tl" blurRad="38100" dir="2700000" dist="38100">
                  <a:srgbClr val="000000">
                    <a:alpha val="43137"/>
                  </a:srgbClr>
                </a:outerShdw>
              </a:effectLst>
            </a:endParaRPr>
          </a:p>
        </p:txBody>
      </p:sp>
      <p:sp>
        <p:nvSpPr>
          <p:cNvPr id="1048662" name="Content Placeholder 2"/>
          <p:cNvSpPr>
            <a:spLocks noGrp="1"/>
          </p:cNvSpPr>
          <p:nvPr>
            <p:ph idx="1"/>
          </p:nvPr>
        </p:nvSpPr>
        <p:spPr>
          <a:xfrm>
            <a:off x="0" y="685800"/>
            <a:ext cx="9144000" cy="6172200"/>
          </a:xfrm>
        </p:spPr>
        <p:txBody>
          <a:bodyPr>
            <a:normAutofit fontScale="96875" lnSpcReduction="20000"/>
          </a:bodyPr>
          <a:p>
            <a:r>
              <a:rPr dirty="0" lang="en-US" smtClean="0"/>
              <a:t>At birth: weight is at an average of 3.5 Kgs. Baby communicates through crying, baby is able to suck, swallow and have fine movements. Length is approximately 50 cms and head circumference is 33 to 36 cm.</a:t>
            </a:r>
          </a:p>
          <a:p>
            <a:r>
              <a:rPr dirty="0" lang="en-US" smtClean="0"/>
              <a:t>1 month: baby keeps quiet when talked to.</a:t>
            </a:r>
          </a:p>
          <a:p>
            <a:r>
              <a:rPr dirty="0" lang="en-US" smtClean="0"/>
              <a:t>2 months: baby smiles, responds, vocalizes when talked to and lifts up the head to follow objects.</a:t>
            </a:r>
          </a:p>
          <a:p>
            <a:r>
              <a:rPr dirty="0" lang="en-US" smtClean="0"/>
              <a:t>3 months: baby is able to follow objects.</a:t>
            </a:r>
          </a:p>
          <a:p>
            <a:r>
              <a:rPr dirty="0" lang="en-US" smtClean="0"/>
              <a:t>4 to 5 months: baby is able to roll from the abdomen to the back, plays around with hands and can sit with support.</a:t>
            </a:r>
          </a:p>
          <a:p>
            <a:r>
              <a:rPr dirty="0" lang="en-US" smtClean="0"/>
              <a:t>6 to 7 months: baby double the birth weight and can sit unsupported.. Holds objects tightly. He/she is a little possessive due to mental and physical development</a:t>
            </a:r>
          </a:p>
          <a:p>
            <a:endParaRPr dirty="0" lang="en-US"/>
          </a:p>
        </p:txBody>
      </p:sp>
      <p:sp>
        <p:nvSpPr>
          <p:cNvPr id="1048663" name="Slide Number Placeholder 3"/>
          <p:cNvSpPr>
            <a:spLocks noGrp="1"/>
          </p:cNvSpPr>
          <p:nvPr>
            <p:ph type="sldNum" sz="quarter" idx="12"/>
          </p:nvPr>
        </p:nvSpPr>
        <p:spPr/>
        <p:txBody>
          <a:bodyPr/>
          <a:p>
            <a:fld id="{4398566B-0D00-4087-9124-BE3A6B87F876}" type="slidenum">
              <a:rPr lang="en-US" smtClean="0"/>
              <a:t>27</a:t>
            </a:fld>
            <a:endParaRPr dirty="0" lang="en-US"/>
          </a:p>
        </p:txBody>
      </p:sp>
    </p:spTree>
  </p:cSld>
  <p:clrMapOvr>
    <a:masterClrMapping/>
  </p:clrMapOvr>
  <p:transition spd="med"/>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89" name=""/>
        <p:cNvGrpSpPr/>
        <p:nvPr/>
      </p:nvGrpSpPr>
      <p:grpSpPr>
        <a:xfrm>
          <a:off x="0" y="0"/>
          <a:ext cx="0" cy="0"/>
          <a:chOff x="0" y="0"/>
          <a:chExt cx="0" cy="0"/>
        </a:xfrm>
      </p:grpSpPr>
      <p:sp>
        <p:nvSpPr>
          <p:cNvPr id="1048664" name="Content Placeholder 2"/>
          <p:cNvSpPr>
            <a:spLocks noGrp="1"/>
          </p:cNvSpPr>
          <p:nvPr>
            <p:ph idx="1"/>
          </p:nvPr>
        </p:nvSpPr>
        <p:spPr>
          <a:xfrm>
            <a:off x="0" y="304800"/>
            <a:ext cx="9144000" cy="6553200"/>
          </a:xfrm>
        </p:spPr>
        <p:txBody>
          <a:bodyPr>
            <a:normAutofit fontScale="96875" lnSpcReduction="20000"/>
          </a:bodyPr>
          <a:p>
            <a:r>
              <a:rPr dirty="0" lang="en-US" smtClean="0"/>
              <a:t>8 to 9 months: some  crawl, some standing and falling.</a:t>
            </a:r>
          </a:p>
          <a:p>
            <a:r>
              <a:rPr dirty="0" lang="en-US" smtClean="0"/>
              <a:t>12 months: can recognize familiar sounds, walks without support though falling and can respond to simple commands. E.g. bring a spoon or cup. The baby triples birth weight</a:t>
            </a:r>
          </a:p>
          <a:p>
            <a:r>
              <a:rPr dirty="0" lang="en-US" smtClean="0"/>
              <a:t>18 months: walks without support and  can make some words about 6 to 20. Anterior fontanelle closes.</a:t>
            </a:r>
          </a:p>
          <a:p>
            <a:r>
              <a:rPr dirty="0" lang="en-US" smtClean="0"/>
              <a:t>2 years: can run steadily. Bladder sphincter muscle control is achieved. Can make sentences while talking and has full developed sight and can see things the way they are. Knows the members of the family.</a:t>
            </a:r>
          </a:p>
          <a:p>
            <a:r>
              <a:rPr dirty="0" lang="en-US" smtClean="0"/>
              <a:t>2</a:t>
            </a:r>
            <a:r>
              <a:rPr baseline="30000" dirty="0" lang="en-US" smtClean="0"/>
              <a:t>1</a:t>
            </a:r>
            <a:r>
              <a:rPr dirty="0" lang="en-US" smtClean="0"/>
              <a:t>/</a:t>
            </a:r>
            <a:r>
              <a:rPr baseline="-25000" dirty="0" lang="en-US" smtClean="0"/>
              <a:t>2 </a:t>
            </a:r>
            <a:r>
              <a:rPr dirty="0" lang="en-US" smtClean="0"/>
              <a:t> years: teeth up to 20. the child is able to undress. He/she has a feeling of self-centredness and self concept.</a:t>
            </a:r>
          </a:p>
          <a:p>
            <a:pPr>
              <a:buNone/>
            </a:pPr>
            <a:r>
              <a:rPr baseline="-25000" dirty="0" lang="en-US" smtClean="0"/>
              <a:t> </a:t>
            </a:r>
            <a:endParaRPr dirty="0" lang="en-US"/>
          </a:p>
        </p:txBody>
      </p:sp>
      <p:sp>
        <p:nvSpPr>
          <p:cNvPr id="1048665" name="Slide Number Placeholder 3"/>
          <p:cNvSpPr>
            <a:spLocks noGrp="1"/>
          </p:cNvSpPr>
          <p:nvPr>
            <p:ph type="sldNum" sz="quarter" idx="12"/>
          </p:nvPr>
        </p:nvSpPr>
        <p:spPr/>
        <p:txBody>
          <a:bodyPr/>
          <a:p>
            <a:fld id="{4398566B-0D00-4087-9124-BE3A6B87F876}" type="slidenum">
              <a:rPr lang="en-US" smtClean="0"/>
              <a:t>28</a:t>
            </a:fld>
            <a:endParaRPr dirty="0" lang="en-US"/>
          </a:p>
        </p:txBody>
      </p:sp>
    </p:spTree>
  </p:cSld>
  <p:clrMapOvr>
    <a:masterClrMapping/>
  </p:clrMapOvr>
  <p:transition spd="med"/>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90" name=""/>
        <p:cNvGrpSpPr/>
        <p:nvPr/>
      </p:nvGrpSpPr>
      <p:grpSpPr>
        <a:xfrm>
          <a:off x="0" y="0"/>
          <a:ext cx="0" cy="0"/>
          <a:chOff x="0" y="0"/>
          <a:chExt cx="0" cy="0"/>
        </a:xfrm>
      </p:grpSpPr>
      <p:sp>
        <p:nvSpPr>
          <p:cNvPr id="1048666" name="Content Placeholder 2"/>
          <p:cNvSpPr>
            <a:spLocks noGrp="1"/>
          </p:cNvSpPr>
          <p:nvPr>
            <p:ph idx="1"/>
          </p:nvPr>
        </p:nvSpPr>
        <p:spPr>
          <a:xfrm>
            <a:off x="0" y="304800"/>
            <a:ext cx="9144000" cy="6553200"/>
          </a:xfrm>
        </p:spPr>
        <p:txBody>
          <a:bodyPr>
            <a:normAutofit/>
          </a:bodyPr>
          <a:p>
            <a:r>
              <a:rPr dirty="0" lang="en-US" smtClean="0"/>
              <a:t>3 years: the child is able to jump and climb stairs. He/she is active and talks a lot.</a:t>
            </a:r>
          </a:p>
          <a:p>
            <a:r>
              <a:rPr dirty="0" lang="en-US" smtClean="0"/>
              <a:t>4 years: child can  feed himself and needs others to play with. Pre-school age.</a:t>
            </a:r>
          </a:p>
          <a:p>
            <a:r>
              <a:rPr dirty="0" lang="en-US" smtClean="0"/>
              <a:t>5 to 6 years: less dependent and can play mother and father games. Can dress and undress. He/she is less destructive and can concentrate on group learning. Milk teeth begin to fall off and are replaced by permanent teeth.</a:t>
            </a:r>
          </a:p>
          <a:p>
            <a:r>
              <a:rPr dirty="0" lang="en-US" smtClean="0"/>
              <a:t>7 to 9  years: there is rapid increase in weight ( 2 to 2.5 kgs. per year)</a:t>
            </a:r>
          </a:p>
          <a:p>
            <a:endParaRPr dirty="0" lang="en-US"/>
          </a:p>
        </p:txBody>
      </p:sp>
      <p:sp>
        <p:nvSpPr>
          <p:cNvPr id="1048667" name="Slide Number Placeholder 3"/>
          <p:cNvSpPr>
            <a:spLocks noGrp="1"/>
          </p:cNvSpPr>
          <p:nvPr>
            <p:ph type="sldNum" sz="quarter" idx="12"/>
          </p:nvPr>
        </p:nvSpPr>
        <p:spPr/>
        <p:txBody>
          <a:bodyPr/>
          <a:p>
            <a:fld id="{4398566B-0D00-4087-9124-BE3A6B87F876}" type="slidenum">
              <a:rPr lang="en-US" smtClean="0"/>
              <a:t>29</a:t>
            </a:fld>
            <a:endParaRPr dirty="0" lang="en-US"/>
          </a:p>
        </p:txBody>
      </p:sp>
    </p:spTree>
  </p:cSld>
  <p:clrMapOvr>
    <a:masterClrMapping/>
  </p:clrMapOvr>
  <p:transition spd="med"/>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63" name=""/>
        <p:cNvGrpSpPr/>
        <p:nvPr/>
      </p:nvGrpSpPr>
      <p:grpSpPr>
        <a:xfrm>
          <a:off x="0" y="0"/>
          <a:ext cx="0" cy="0"/>
          <a:chOff x="0" y="0"/>
          <a:chExt cx="0" cy="0"/>
        </a:xfrm>
      </p:grpSpPr>
      <p:sp>
        <p:nvSpPr>
          <p:cNvPr id="1048597" name="Title 1"/>
          <p:cNvSpPr>
            <a:spLocks noGrp="1"/>
          </p:cNvSpPr>
          <p:nvPr>
            <p:ph type="title"/>
          </p:nvPr>
        </p:nvSpPr>
        <p:spPr>
          <a:xfrm>
            <a:off x="457200" y="0"/>
            <a:ext cx="8229600" cy="685800"/>
          </a:xfrm>
        </p:spPr>
        <p:txBody>
          <a:bodyPr>
            <a:normAutofit fontScale="90000"/>
          </a:bodyPr>
          <a:p>
            <a:r>
              <a:rPr b="1" dirty="0" lang="en-US" u="sng" smtClean="0">
                <a:solidFill>
                  <a:srgbClr val="002060"/>
                </a:solidFill>
              </a:rPr>
              <a:t>Definition of terms</a:t>
            </a:r>
            <a:endParaRPr b="1" dirty="0" lang="en-US" u="sng">
              <a:solidFill>
                <a:srgbClr val="002060"/>
              </a:solidFill>
            </a:endParaRPr>
          </a:p>
        </p:txBody>
      </p:sp>
      <p:sp>
        <p:nvSpPr>
          <p:cNvPr id="1048598" name="Content Placeholder 2"/>
          <p:cNvSpPr>
            <a:spLocks noGrp="1"/>
          </p:cNvSpPr>
          <p:nvPr>
            <p:ph idx="1"/>
          </p:nvPr>
        </p:nvSpPr>
        <p:spPr>
          <a:xfrm>
            <a:off x="0" y="609600"/>
            <a:ext cx="9144000" cy="6248400"/>
          </a:xfrm>
        </p:spPr>
        <p:txBody>
          <a:bodyPr>
            <a:normAutofit fontScale="92857" lnSpcReduction="20000"/>
          </a:bodyPr>
          <a:p>
            <a:r>
              <a:rPr b="1" dirty="0" lang="en-US" smtClean="0"/>
              <a:t>Gerontology</a:t>
            </a:r>
            <a:r>
              <a:rPr dirty="0" lang="en-US" smtClean="0"/>
              <a:t>: a branch of science that deals with aging and problems of the aged people.</a:t>
            </a:r>
          </a:p>
          <a:p>
            <a:r>
              <a:rPr b="1" dirty="0" lang="en-US" smtClean="0"/>
              <a:t>Geriatrics</a:t>
            </a:r>
            <a:r>
              <a:rPr dirty="0" lang="en-US" smtClean="0"/>
              <a:t>: is the study of medical aspect of old age and application of the knowledge related to biological, biomedical, behavioral and social aspects of aging to the prevention and care of the elderly person.</a:t>
            </a:r>
          </a:p>
          <a:p>
            <a:r>
              <a:rPr b="1" dirty="0" lang="en-US" smtClean="0"/>
              <a:t>Aging</a:t>
            </a:r>
            <a:r>
              <a:rPr dirty="0" lang="en-US" smtClean="0"/>
              <a:t>: total time related changes experienced by an individual which are biological, psychological,  sociological and spiritual. </a:t>
            </a:r>
          </a:p>
          <a:p>
            <a:pPr lvl="1"/>
            <a:r>
              <a:rPr dirty="0" lang="en-US" smtClean="0"/>
              <a:t>Slowing of body processes affecting a variety of functions</a:t>
            </a:r>
          </a:p>
          <a:p>
            <a:r>
              <a:rPr b="1" dirty="0" lang="en-US" smtClean="0"/>
              <a:t>Ageism</a:t>
            </a:r>
            <a:r>
              <a:rPr dirty="0" lang="en-US" smtClean="0"/>
              <a:t>: a process of systematic stereotyping and discrimination against old people because they are old.</a:t>
            </a:r>
          </a:p>
          <a:p>
            <a:r>
              <a:rPr b="1" dirty="0" lang="en-US" smtClean="0"/>
              <a:t>Gerontophobia</a:t>
            </a:r>
            <a:r>
              <a:rPr dirty="0" lang="en-US" smtClean="0"/>
              <a:t>: unreasonable fear and irrational hatred of older people</a:t>
            </a:r>
          </a:p>
          <a:p>
            <a:r>
              <a:rPr b="1" dirty="0" lang="en-US" smtClean="0"/>
              <a:t>Age</a:t>
            </a:r>
            <a:r>
              <a:rPr dirty="0" lang="en-US" smtClean="0"/>
              <a:t>: the length of time that has passed since birth.</a:t>
            </a:r>
          </a:p>
          <a:p>
            <a:r>
              <a:rPr b="1" dirty="0" lang="en-US" smtClean="0"/>
              <a:t>Types of aging</a:t>
            </a:r>
            <a:r>
              <a:rPr dirty="0" lang="en-US" smtClean="0"/>
              <a:t>: feel age, identity age, cognitive age, perceived age, or self perceived age</a:t>
            </a:r>
            <a:endParaRPr dirty="0" lang="en-US"/>
          </a:p>
        </p:txBody>
      </p:sp>
      <p:sp>
        <p:nvSpPr>
          <p:cNvPr id="1048599" name="Slide Number Placeholder 3"/>
          <p:cNvSpPr>
            <a:spLocks noGrp="1"/>
          </p:cNvSpPr>
          <p:nvPr>
            <p:ph type="sldNum" sz="quarter" idx="12"/>
          </p:nvPr>
        </p:nvSpPr>
        <p:spPr/>
        <p:txBody>
          <a:bodyPr/>
          <a:p>
            <a:fld id="{4398566B-0D00-4087-9124-BE3A6B87F876}" type="slidenum">
              <a:rPr lang="en-US" smtClean="0"/>
              <a:t>3</a:t>
            </a:fld>
            <a:endParaRPr dirty="0" lang="en-US"/>
          </a:p>
        </p:txBody>
      </p:sp>
    </p:spTree>
  </p:cSld>
  <p:clrMapOvr>
    <a:masterClrMapping/>
  </p:clrMapOvr>
  <p:transition spd="med"/>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91" name=""/>
        <p:cNvGrpSpPr/>
        <p:nvPr/>
      </p:nvGrpSpPr>
      <p:grpSpPr>
        <a:xfrm>
          <a:off x="0" y="0"/>
          <a:ext cx="0" cy="0"/>
          <a:chOff x="0" y="0"/>
          <a:chExt cx="0" cy="0"/>
        </a:xfrm>
      </p:grpSpPr>
      <p:sp>
        <p:nvSpPr>
          <p:cNvPr id="1048668" name="Content Placeholder 2"/>
          <p:cNvSpPr>
            <a:spLocks noGrp="1"/>
          </p:cNvSpPr>
          <p:nvPr>
            <p:ph idx="1"/>
          </p:nvPr>
        </p:nvSpPr>
        <p:spPr>
          <a:xfrm>
            <a:off x="0" y="304800"/>
            <a:ext cx="9144000" cy="6553200"/>
          </a:xfrm>
        </p:spPr>
        <p:txBody>
          <a:bodyPr>
            <a:normAutofit fontScale="96875" lnSpcReduction="20000"/>
          </a:bodyPr>
          <a:p>
            <a:r>
              <a:rPr dirty="0" lang="en-US" smtClean="0"/>
              <a:t>9 to 12 years: rapid weight gain. Hormonal effect on sex organs. Early adolescence; the child learns better in school. The children identify themselves better with children of the same sex . They have less sexual interest. Girls may develop faster than boys. During this stage the children acquire roles as per their parent. They develop attitudes and socio-cultural values of the society.</a:t>
            </a:r>
          </a:p>
          <a:p>
            <a:r>
              <a:rPr dirty="0" lang="en-US" smtClean="0"/>
              <a:t>12 to 18 years: </a:t>
            </a:r>
          </a:p>
          <a:p>
            <a:r>
              <a:rPr dirty="0" lang="en-US" smtClean="0"/>
              <a:t>Girls: increase in size and body tissue (breasts grow). There is increase in appetite and onset of menarche. Development of secondary sexual characteristics. Develop acne. They are attracted to the opposite sex and develop rebellion to family members. They admire themselves and are very cautious of their shape and self-image.</a:t>
            </a:r>
          </a:p>
          <a:p>
            <a:endParaRPr dirty="0" lang="en-US"/>
          </a:p>
        </p:txBody>
      </p:sp>
      <p:sp>
        <p:nvSpPr>
          <p:cNvPr id="1048669" name="Slide Number Placeholder 3"/>
          <p:cNvSpPr>
            <a:spLocks noGrp="1"/>
          </p:cNvSpPr>
          <p:nvPr>
            <p:ph type="sldNum" sz="quarter" idx="12"/>
          </p:nvPr>
        </p:nvSpPr>
        <p:spPr/>
        <p:txBody>
          <a:bodyPr/>
          <a:p>
            <a:fld id="{4398566B-0D00-4087-9124-BE3A6B87F876}" type="slidenum">
              <a:rPr lang="en-US" smtClean="0"/>
              <a:t>30</a:t>
            </a:fld>
            <a:endParaRPr dirty="0" lang="en-US"/>
          </a:p>
        </p:txBody>
      </p:sp>
    </p:spTree>
  </p:cSld>
  <p:clrMapOvr>
    <a:masterClrMapping/>
  </p:clrMapOvr>
  <p:transition spd="med"/>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92" name=""/>
        <p:cNvGrpSpPr/>
        <p:nvPr/>
      </p:nvGrpSpPr>
      <p:grpSpPr>
        <a:xfrm>
          <a:off x="0" y="0"/>
          <a:ext cx="0" cy="0"/>
          <a:chOff x="0" y="0"/>
          <a:chExt cx="0" cy="0"/>
        </a:xfrm>
      </p:grpSpPr>
      <p:sp>
        <p:nvSpPr>
          <p:cNvPr id="1048670" name="Content Placeholder 2"/>
          <p:cNvSpPr>
            <a:spLocks noGrp="1"/>
          </p:cNvSpPr>
          <p:nvPr>
            <p:ph idx="1"/>
          </p:nvPr>
        </p:nvSpPr>
        <p:spPr>
          <a:xfrm>
            <a:off x="0" y="304800"/>
            <a:ext cx="9144000" cy="6400800"/>
          </a:xfrm>
        </p:spPr>
        <p:txBody>
          <a:bodyPr>
            <a:normAutofit fontScale="96875" lnSpcReduction="20000"/>
          </a:bodyPr>
          <a:p>
            <a:r>
              <a:rPr dirty="0" lang="en-US" smtClean="0"/>
              <a:t>Boys: beard grows, the voice breaks and they nocturnal emissions. They have a tendency to masturbate. They love exploring the environment with peers e.g. discos, night clubs etc.. All secondary sexual characteristics develop.</a:t>
            </a:r>
          </a:p>
          <a:p>
            <a:r>
              <a:rPr dirty="0" lang="en-US" smtClean="0"/>
              <a:t>18 to 25 years: rapid growth settles. They start thinking of their future carriers and are more responsible in their relationships. They are less conscious of their weight. Some girls marry. They show more concern with other members of the family. </a:t>
            </a:r>
          </a:p>
          <a:p>
            <a:r>
              <a:rPr dirty="0" lang="en-US" smtClean="0"/>
              <a:t>25 to 30 year: young adulthood. Look at situations reasonably. They are very sexually active at this stage especially females. Most of them are married with responsibilities. They change in their friendship patterns to developmental groups and changed roles, e.g.  nurses, teachers etc.</a:t>
            </a:r>
          </a:p>
          <a:p>
            <a:endParaRPr dirty="0" lang="en-US"/>
          </a:p>
        </p:txBody>
      </p:sp>
      <p:sp>
        <p:nvSpPr>
          <p:cNvPr id="1048671" name="Slide Number Placeholder 3"/>
          <p:cNvSpPr>
            <a:spLocks noGrp="1"/>
          </p:cNvSpPr>
          <p:nvPr>
            <p:ph type="sldNum" sz="quarter" idx="12"/>
          </p:nvPr>
        </p:nvSpPr>
        <p:spPr/>
        <p:txBody>
          <a:bodyPr/>
          <a:p>
            <a:fld id="{4398566B-0D00-4087-9124-BE3A6B87F876}" type="slidenum">
              <a:rPr lang="en-US" smtClean="0"/>
              <a:t>31</a:t>
            </a:fld>
            <a:endParaRPr dirty="0" lang="en-US"/>
          </a:p>
        </p:txBody>
      </p:sp>
    </p:spTree>
  </p:cSld>
  <p:clrMapOvr>
    <a:masterClrMapping/>
  </p:clrMapOvr>
  <p:transition spd="med"/>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93" name=""/>
        <p:cNvGrpSpPr/>
        <p:nvPr/>
      </p:nvGrpSpPr>
      <p:grpSpPr>
        <a:xfrm>
          <a:off x="0" y="0"/>
          <a:ext cx="0" cy="0"/>
          <a:chOff x="0" y="0"/>
          <a:chExt cx="0" cy="0"/>
        </a:xfrm>
      </p:grpSpPr>
      <p:sp>
        <p:nvSpPr>
          <p:cNvPr id="1048672" name="Content Placeholder 2"/>
          <p:cNvSpPr>
            <a:spLocks noGrp="1"/>
          </p:cNvSpPr>
          <p:nvPr>
            <p:ph idx="1"/>
          </p:nvPr>
        </p:nvSpPr>
        <p:spPr>
          <a:xfrm>
            <a:off x="0" y="228600"/>
            <a:ext cx="9144000" cy="6629400"/>
          </a:xfrm>
        </p:spPr>
        <p:txBody>
          <a:bodyPr>
            <a:noAutofit/>
          </a:bodyPr>
          <a:p>
            <a:r>
              <a:rPr dirty="0" sz="2800" lang="en-US" smtClean="0"/>
              <a:t>They are at highest of their physical powers. Males are more concerned with success and results. They are mobile.</a:t>
            </a:r>
          </a:p>
          <a:p>
            <a:r>
              <a:rPr dirty="0" sz="2800" lang="en-US" smtClean="0"/>
              <a:t>30 to 45 years: they undergo a critical stage</a:t>
            </a:r>
          </a:p>
          <a:p>
            <a:r>
              <a:rPr dirty="0" sz="2800" lang="en-US" smtClean="0"/>
              <a:t>Females: they become drunkard or chronic shoppers. Women living in poverty become depressed and want to keep visiting relatives (involutional melancholia).</a:t>
            </a:r>
          </a:p>
          <a:p>
            <a:r>
              <a:rPr dirty="0" sz="2800" lang="en-US" smtClean="0"/>
              <a:t>Male: bald head, deposition of fat and grey hair. They tend t be afraid of losing sexual potency and they want to run after girls. Some may get second wives. A man who ahs attained success work even harder. Those unsuccessful tend to despair and if one has been a drunkard, they tend to drink more. Those in better position would like to retire at 45 years.</a:t>
            </a:r>
          </a:p>
          <a:p>
            <a:endParaRPr dirty="0" sz="2800" lang="en-US"/>
          </a:p>
        </p:txBody>
      </p:sp>
      <p:sp>
        <p:nvSpPr>
          <p:cNvPr id="1048673" name="Slide Number Placeholder 3"/>
          <p:cNvSpPr>
            <a:spLocks noGrp="1"/>
          </p:cNvSpPr>
          <p:nvPr>
            <p:ph type="sldNum" sz="quarter" idx="12"/>
          </p:nvPr>
        </p:nvSpPr>
        <p:spPr/>
        <p:txBody>
          <a:bodyPr/>
          <a:p>
            <a:fld id="{4398566B-0D00-4087-9124-BE3A6B87F876}" type="slidenum">
              <a:rPr lang="en-US" smtClean="0"/>
              <a:t>32</a:t>
            </a:fld>
            <a:endParaRPr dirty="0" lang="en-US"/>
          </a:p>
        </p:txBody>
      </p:sp>
    </p:spTree>
  </p:cSld>
  <p:clrMapOvr>
    <a:masterClrMapping/>
  </p:clrMapOvr>
  <p:transition spd="med"/>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94" name=""/>
        <p:cNvGrpSpPr/>
        <p:nvPr/>
      </p:nvGrpSpPr>
      <p:grpSpPr>
        <a:xfrm>
          <a:off x="0" y="0"/>
          <a:ext cx="0" cy="0"/>
          <a:chOff x="0" y="0"/>
          <a:chExt cx="0" cy="0"/>
        </a:xfrm>
      </p:grpSpPr>
      <p:sp>
        <p:nvSpPr>
          <p:cNvPr id="1048674" name="Content Placeholder 2"/>
          <p:cNvSpPr>
            <a:spLocks noGrp="1"/>
          </p:cNvSpPr>
          <p:nvPr>
            <p:ph idx="1"/>
          </p:nvPr>
        </p:nvSpPr>
        <p:spPr>
          <a:xfrm>
            <a:off x="0" y="228600"/>
            <a:ext cx="9144000" cy="6629400"/>
          </a:xfrm>
        </p:spPr>
        <p:txBody>
          <a:bodyPr/>
          <a:p>
            <a:r>
              <a:rPr dirty="0" lang="en-US" smtClean="0"/>
              <a:t>Women from the age of 46 undergo menopause. Some are sexually active while others are not. At age 55 most start to undergo degenerative changes.</a:t>
            </a:r>
          </a:p>
          <a:p>
            <a:endParaRPr dirty="0" lang="en-US"/>
          </a:p>
        </p:txBody>
      </p:sp>
      <p:sp>
        <p:nvSpPr>
          <p:cNvPr id="1048675" name="Slide Number Placeholder 3"/>
          <p:cNvSpPr>
            <a:spLocks noGrp="1"/>
          </p:cNvSpPr>
          <p:nvPr>
            <p:ph type="sldNum" sz="quarter" idx="12"/>
          </p:nvPr>
        </p:nvSpPr>
        <p:spPr/>
        <p:txBody>
          <a:bodyPr/>
          <a:p>
            <a:fld id="{4398566B-0D00-4087-9124-BE3A6B87F876}" type="slidenum">
              <a:rPr lang="en-US" smtClean="0"/>
              <a:t>33</a:t>
            </a:fld>
            <a:endParaRPr dirty="0" lang="en-US"/>
          </a:p>
        </p:txBody>
      </p:sp>
    </p:spTree>
  </p:cSld>
  <p:clrMapOvr>
    <a:masterClrMapping/>
  </p:clrMapOvr>
  <p:transition spd="med"/>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95" name=""/>
        <p:cNvGrpSpPr/>
        <p:nvPr/>
      </p:nvGrpSpPr>
      <p:grpSpPr>
        <a:xfrm>
          <a:off x="0" y="0"/>
          <a:ext cx="0" cy="0"/>
          <a:chOff x="0" y="0"/>
          <a:chExt cx="0" cy="0"/>
        </a:xfrm>
      </p:grpSpPr>
      <p:sp>
        <p:nvSpPr>
          <p:cNvPr id="1048676" name="Content Placeholder 2"/>
          <p:cNvSpPr>
            <a:spLocks noGrp="1"/>
          </p:cNvSpPr>
          <p:nvPr>
            <p:ph idx="1"/>
          </p:nvPr>
        </p:nvSpPr>
        <p:spPr>
          <a:xfrm>
            <a:off x="0" y="228600"/>
            <a:ext cx="9144000" cy="6629400"/>
          </a:xfrm>
        </p:spPr>
        <p:txBody>
          <a:bodyPr>
            <a:normAutofit fontScale="96875" lnSpcReduction="10000"/>
          </a:bodyPr>
          <a:p>
            <a:pPr>
              <a:buNone/>
            </a:pPr>
            <a:r>
              <a:rPr b="1" dirty="0" i="1" lang="en-US" smtClean="0"/>
              <a:t>Stages of old age</a:t>
            </a:r>
          </a:p>
          <a:p>
            <a:r>
              <a:rPr dirty="0" lang="en-US" smtClean="0"/>
              <a:t>Stage 1: 55 to 65 years; late adulthood which is a culmination point for most middle class adults. Responsibilities are more or less stable up to the time of retirement. Financial pressures have eased. Late adulthood is refereed to as the “ stage of the empty nest”. Children have left home or are leaving. It is time to prepare for retirement and post-retirement life.</a:t>
            </a:r>
          </a:p>
          <a:p>
            <a:r>
              <a:rPr dirty="0" lang="en-US" smtClean="0"/>
              <a:t>Stage II: 65 to 74 years; This is the retirement age for most people in the western world. Income drops to half what they used to earn. More health problems and chronic illness. Death is a more frequent visitor. Decade when many women loose their spouses. Friends are lost either due to death or migration to rural areas.</a:t>
            </a:r>
          </a:p>
          <a:p>
            <a:endParaRPr dirty="0" lang="en-US"/>
          </a:p>
        </p:txBody>
      </p:sp>
      <p:sp>
        <p:nvSpPr>
          <p:cNvPr id="1048677" name="Slide Number Placeholder 3"/>
          <p:cNvSpPr>
            <a:spLocks noGrp="1"/>
          </p:cNvSpPr>
          <p:nvPr>
            <p:ph type="sldNum" sz="quarter" idx="12"/>
          </p:nvPr>
        </p:nvSpPr>
        <p:spPr/>
        <p:txBody>
          <a:bodyPr/>
          <a:p>
            <a:fld id="{4398566B-0D00-4087-9124-BE3A6B87F876}" type="slidenum">
              <a:rPr lang="en-US" smtClean="0"/>
              <a:t>34</a:t>
            </a:fld>
            <a:endParaRPr dirty="0" lang="en-US"/>
          </a:p>
        </p:txBody>
      </p:sp>
    </p:spTree>
  </p:cSld>
  <p:clrMapOvr>
    <a:masterClrMapping/>
  </p:clrMapOvr>
  <p:transition spd="med"/>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96" name=""/>
        <p:cNvGrpSpPr/>
        <p:nvPr/>
      </p:nvGrpSpPr>
      <p:grpSpPr>
        <a:xfrm>
          <a:off x="0" y="0"/>
          <a:ext cx="0" cy="0"/>
          <a:chOff x="0" y="0"/>
          <a:chExt cx="0" cy="0"/>
        </a:xfrm>
      </p:grpSpPr>
      <p:sp>
        <p:nvSpPr>
          <p:cNvPr id="1048678" name="Content Placeholder 2"/>
          <p:cNvSpPr>
            <a:spLocks noGrp="1"/>
          </p:cNvSpPr>
          <p:nvPr>
            <p:ph idx="1"/>
          </p:nvPr>
        </p:nvSpPr>
        <p:spPr>
          <a:xfrm>
            <a:off x="0" y="152400"/>
            <a:ext cx="9144000" cy="6705600"/>
          </a:xfrm>
        </p:spPr>
        <p:txBody>
          <a:bodyPr>
            <a:normAutofit/>
          </a:bodyPr>
          <a:p>
            <a:r>
              <a:rPr dirty="0" lang="en-US" smtClean="0"/>
              <a:t>It is not easy for old people to make friends. Many older people are unable to care for themselves despite preparation and financial security made earlier. This is mainly due to more health problems thus becoming dependent on the state or their relatives.</a:t>
            </a:r>
          </a:p>
          <a:p>
            <a:r>
              <a:rPr dirty="0" lang="en-US" smtClean="0"/>
              <a:t>Stage III: 75 years and over; this is the stage of dependency. The old person experiences infirmities and chronic conditions. Signs of aging are more evident and the scope of life is more focused. The person focuses on a few significant relationships. The person comes to term with his own death.</a:t>
            </a:r>
          </a:p>
          <a:p>
            <a:endParaRPr dirty="0" lang="en-US"/>
          </a:p>
        </p:txBody>
      </p:sp>
      <p:sp>
        <p:nvSpPr>
          <p:cNvPr id="1048679" name="Slide Number Placeholder 3"/>
          <p:cNvSpPr>
            <a:spLocks noGrp="1"/>
          </p:cNvSpPr>
          <p:nvPr>
            <p:ph type="sldNum" sz="quarter" idx="12"/>
          </p:nvPr>
        </p:nvSpPr>
        <p:spPr/>
        <p:txBody>
          <a:bodyPr/>
          <a:p>
            <a:fld id="{4398566B-0D00-4087-9124-BE3A6B87F876}" type="slidenum">
              <a:rPr lang="en-US" smtClean="0"/>
              <a:t>35</a:t>
            </a:fld>
            <a:endParaRPr dirty="0" lang="en-US"/>
          </a:p>
        </p:txBody>
      </p:sp>
    </p:spTree>
  </p:cSld>
  <p:clrMapOvr>
    <a:masterClrMapping/>
  </p:clrMapOvr>
  <p:transition spd="med"/>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97" name=""/>
        <p:cNvGrpSpPr/>
        <p:nvPr/>
      </p:nvGrpSpPr>
      <p:grpSpPr>
        <a:xfrm>
          <a:off x="0" y="0"/>
          <a:ext cx="0" cy="0"/>
          <a:chOff x="0" y="0"/>
          <a:chExt cx="0" cy="0"/>
        </a:xfrm>
      </p:grpSpPr>
      <p:sp>
        <p:nvSpPr>
          <p:cNvPr id="1048680" name="Title 1"/>
          <p:cNvSpPr>
            <a:spLocks noGrp="1"/>
          </p:cNvSpPr>
          <p:nvPr>
            <p:ph type="title"/>
          </p:nvPr>
        </p:nvSpPr>
        <p:spPr>
          <a:xfrm>
            <a:off x="0" y="0"/>
            <a:ext cx="9144000" cy="990600"/>
          </a:xfrm>
        </p:spPr>
        <p:style>
          <a:lnRef idx="0">
            <a:schemeClr val="accent1"/>
          </a:lnRef>
          <a:fillRef idx="3">
            <a:schemeClr val="accent1"/>
          </a:fillRef>
          <a:effectRef idx="3">
            <a:schemeClr val="accent1"/>
          </a:effectRef>
          <a:fontRef idx="minor">
            <a:schemeClr val="lt1"/>
          </a:fontRef>
        </p:style>
        <p:txBody>
          <a:bodyPr/>
          <a:p>
            <a:r>
              <a:rPr b="1" dirty="0" lang="en-US" smtClean="0">
                <a:effectLst>
                  <a:outerShdw algn="tl" blurRad="38100" dir="2700000" dist="38100">
                    <a:srgbClr val="000000">
                      <a:alpha val="43137"/>
                    </a:srgbClr>
                  </a:outerShdw>
                </a:effectLst>
              </a:rPr>
              <a:t>Tasks for old people</a:t>
            </a:r>
            <a:endParaRPr b="1" dirty="0" lang="en-US">
              <a:effectLst>
                <a:outerShdw algn="tl" blurRad="38100" dir="2700000" dist="38100">
                  <a:srgbClr val="000000">
                    <a:alpha val="43137"/>
                  </a:srgbClr>
                </a:outerShdw>
              </a:effectLst>
            </a:endParaRPr>
          </a:p>
        </p:txBody>
      </p:sp>
      <p:sp>
        <p:nvSpPr>
          <p:cNvPr id="1048681" name="Content Placeholder 2"/>
          <p:cNvSpPr>
            <a:spLocks noGrp="1"/>
          </p:cNvSpPr>
          <p:nvPr>
            <p:ph idx="1"/>
          </p:nvPr>
        </p:nvSpPr>
        <p:spPr>
          <a:xfrm>
            <a:off x="0" y="838200"/>
            <a:ext cx="8991600" cy="6019800"/>
          </a:xfrm>
        </p:spPr>
        <p:txBody>
          <a:bodyPr>
            <a:normAutofit/>
          </a:bodyPr>
          <a:p>
            <a:pPr indent="-514350" marL="514350">
              <a:buFont typeface="+mj-lt"/>
              <a:buAutoNum type="arabicPeriod"/>
            </a:pPr>
            <a:r>
              <a:rPr dirty="0" lang="en-US" smtClean="0"/>
              <a:t>Getting along with children and younger or older grandchildren.</a:t>
            </a:r>
          </a:p>
          <a:p>
            <a:pPr indent="-514350" marL="514350">
              <a:buFont typeface="+mj-lt"/>
              <a:buAutoNum type="arabicPeriod"/>
            </a:pPr>
            <a:r>
              <a:rPr dirty="0" lang="en-US" smtClean="0"/>
              <a:t>Dealing with own death.</a:t>
            </a:r>
          </a:p>
          <a:p>
            <a:pPr indent="-514350" marL="514350">
              <a:buFont typeface="+mj-lt"/>
              <a:buAutoNum type="arabicPeriod"/>
            </a:pPr>
            <a:r>
              <a:rPr dirty="0" lang="en-US" smtClean="0"/>
              <a:t>Desire to leave a legacy e.g. children, money, works of art, writing, personal possessions.</a:t>
            </a:r>
          </a:p>
          <a:p>
            <a:pPr indent="-514350" marL="514350">
              <a:buFont typeface="+mj-lt"/>
              <a:buAutoNum type="arabicPeriod"/>
            </a:pPr>
            <a:r>
              <a:rPr dirty="0" lang="en-US" smtClean="0"/>
              <a:t>The older role- the old people enjoy accumulated knowledge, experience and wisdom with the young.</a:t>
            </a:r>
          </a:p>
          <a:p>
            <a:pPr indent="-514350" marL="514350">
              <a:buFont typeface="+mj-lt"/>
              <a:buAutoNum type="arabicPeriod"/>
            </a:pPr>
            <a:r>
              <a:rPr dirty="0" lang="en-US" smtClean="0"/>
              <a:t>They have attachment to familiar objects</a:t>
            </a:r>
          </a:p>
          <a:p>
            <a:pPr indent="-514350" marL="514350">
              <a:buFont typeface="+mj-lt"/>
              <a:buAutoNum type="arabicPeriod"/>
            </a:pPr>
            <a:r>
              <a:rPr dirty="0" lang="en-US" smtClean="0"/>
              <a:t>They have changes in the sense of lifestyle, creating curiosity and surprise.</a:t>
            </a:r>
            <a:endParaRPr dirty="0" lang="en-US"/>
          </a:p>
        </p:txBody>
      </p:sp>
      <p:sp>
        <p:nvSpPr>
          <p:cNvPr id="1048682" name="Slide Number Placeholder 3"/>
          <p:cNvSpPr>
            <a:spLocks noGrp="1"/>
          </p:cNvSpPr>
          <p:nvPr>
            <p:ph type="sldNum" sz="quarter" idx="12"/>
          </p:nvPr>
        </p:nvSpPr>
        <p:spPr/>
        <p:txBody>
          <a:bodyPr/>
          <a:p>
            <a:fld id="{4398566B-0D00-4087-9124-BE3A6B87F876}" type="slidenum">
              <a:rPr lang="en-US" smtClean="0"/>
              <a:t>36</a:t>
            </a:fld>
            <a:endParaRPr dirty="0" lang="en-US"/>
          </a:p>
        </p:txBody>
      </p:sp>
    </p:spTree>
  </p:cSld>
  <p:clrMapOvr>
    <a:masterClrMapping/>
  </p:clrMapOvr>
  <p:transition spd="med"/>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98" name=""/>
        <p:cNvGrpSpPr/>
        <p:nvPr/>
      </p:nvGrpSpPr>
      <p:grpSpPr>
        <a:xfrm>
          <a:off x="0" y="0"/>
          <a:ext cx="0" cy="0"/>
          <a:chOff x="0" y="0"/>
          <a:chExt cx="0" cy="0"/>
        </a:xfrm>
      </p:grpSpPr>
      <p:sp>
        <p:nvSpPr>
          <p:cNvPr id="1048683" name="Title 1"/>
          <p:cNvSpPr>
            <a:spLocks noGrp="1"/>
          </p:cNvSpPr>
          <p:nvPr>
            <p:ph type="title"/>
          </p:nvPr>
        </p:nvSpPr>
        <p:spPr>
          <a:xfrm>
            <a:off x="0" y="0"/>
            <a:ext cx="9144000" cy="914400"/>
          </a:xfrm>
        </p:spPr>
        <p:style>
          <a:lnRef idx="0">
            <a:schemeClr val="dk1"/>
          </a:lnRef>
          <a:fillRef idx="3">
            <a:schemeClr val="dk1"/>
          </a:fillRef>
          <a:effectRef idx="3">
            <a:schemeClr val="dk1"/>
          </a:effectRef>
          <a:fontRef idx="minor">
            <a:schemeClr val="lt1"/>
          </a:fontRef>
        </p:style>
        <p:txBody>
          <a:bodyPr>
            <a:normAutofit/>
          </a:bodyPr>
          <a:p>
            <a:r>
              <a:rPr b="1" dirty="0" lang="en-US" u="sng" smtClean="0"/>
              <a:t>Abnormal conditions common in aging</a:t>
            </a:r>
            <a:endParaRPr b="1" dirty="0" lang="en-US" u="sng"/>
          </a:p>
        </p:txBody>
      </p:sp>
      <p:sp>
        <p:nvSpPr>
          <p:cNvPr id="1048684" name="Content Placeholder 2"/>
          <p:cNvSpPr>
            <a:spLocks noGrp="1"/>
          </p:cNvSpPr>
          <p:nvPr>
            <p:ph idx="1"/>
          </p:nvPr>
        </p:nvSpPr>
        <p:spPr>
          <a:xfrm>
            <a:off x="0" y="914400"/>
            <a:ext cx="9144000" cy="5943600"/>
          </a:xfrm>
        </p:spPr>
        <p:txBody>
          <a:bodyPr>
            <a:normAutofit fontScale="96429" lnSpcReduction="10000"/>
          </a:bodyPr>
          <a:p>
            <a:r>
              <a:rPr b="1" dirty="0" lang="en-US" smtClean="0"/>
              <a:t>Integumentary conditions</a:t>
            </a:r>
          </a:p>
          <a:p>
            <a:pPr lvl="1"/>
            <a:r>
              <a:rPr dirty="0" lang="en-US" smtClean="0"/>
              <a:t>Basal cell carcinoma: common in older persons who have spent a lot of time in the sun. Note any pigmented area that is enlarging and is elevated from the skin. It bleeds easily when touched.</a:t>
            </a:r>
          </a:p>
          <a:p>
            <a:pPr lvl="1"/>
            <a:r>
              <a:rPr dirty="0" lang="en-US" smtClean="0"/>
              <a:t>Decubitus ulcers: caused by shrinkage of subcutaneous tissue that normally cushions the skin over the bony prominences. The skin of the aged person has a greater risk of breakdown. Extra care should be taken of elderly people who are bed-ridden or confined to wheelchairs.</a:t>
            </a:r>
          </a:p>
          <a:p>
            <a:pPr lvl="1"/>
            <a:r>
              <a:rPr dirty="0" lang="en-US" smtClean="0"/>
              <a:t>Hypothermia: occurs due to decreased subcutaneous tissue and fat especially in very thin elder persons. Care should be taken not to expose the older person to extremes of the environment.</a:t>
            </a:r>
            <a:endParaRPr dirty="0" lang="en-US"/>
          </a:p>
        </p:txBody>
      </p:sp>
      <p:sp>
        <p:nvSpPr>
          <p:cNvPr id="1048685" name="Slide Number Placeholder 3"/>
          <p:cNvSpPr>
            <a:spLocks noGrp="1"/>
          </p:cNvSpPr>
          <p:nvPr>
            <p:ph type="sldNum" sz="quarter" idx="12"/>
          </p:nvPr>
        </p:nvSpPr>
        <p:spPr/>
        <p:txBody>
          <a:bodyPr/>
          <a:p>
            <a:fld id="{4398566B-0D00-4087-9124-BE3A6B87F876}" type="slidenum">
              <a:rPr lang="en-US" smtClean="0"/>
              <a:t>37</a:t>
            </a:fld>
            <a:endParaRPr dirty="0" lang="en-US"/>
          </a:p>
        </p:txBody>
      </p:sp>
    </p:spTree>
  </p:cSld>
  <p:clrMapOvr>
    <a:masterClrMapping/>
  </p:clrMapOvr>
  <p:transition spd="med"/>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99" name=""/>
        <p:cNvGrpSpPr/>
        <p:nvPr/>
      </p:nvGrpSpPr>
      <p:grpSpPr>
        <a:xfrm>
          <a:off x="0" y="0"/>
          <a:ext cx="0" cy="0"/>
          <a:chOff x="0" y="0"/>
          <a:chExt cx="0" cy="0"/>
        </a:xfrm>
      </p:grpSpPr>
      <p:sp>
        <p:nvSpPr>
          <p:cNvPr id="1048686" name="Content Placeholder 2"/>
          <p:cNvSpPr>
            <a:spLocks noGrp="1"/>
          </p:cNvSpPr>
          <p:nvPr>
            <p:ph idx="1"/>
          </p:nvPr>
        </p:nvSpPr>
        <p:spPr>
          <a:xfrm>
            <a:off x="0" y="228600"/>
            <a:ext cx="9144000" cy="6629400"/>
          </a:xfrm>
        </p:spPr>
        <p:txBody>
          <a:bodyPr>
            <a:normAutofit/>
          </a:bodyPr>
          <a:p>
            <a:r>
              <a:rPr b="1" dirty="0" lang="en-US" smtClean="0"/>
              <a:t>Musculoskeletal system conditions</a:t>
            </a:r>
          </a:p>
          <a:p>
            <a:pPr lvl="1"/>
            <a:r>
              <a:rPr dirty="0" lang="en-US" smtClean="0"/>
              <a:t>Osteoporosis</a:t>
            </a:r>
          </a:p>
          <a:p>
            <a:pPr lvl="1"/>
            <a:r>
              <a:rPr dirty="0" lang="en-US" smtClean="0"/>
              <a:t>Degenerative joint disease</a:t>
            </a:r>
          </a:p>
          <a:p>
            <a:pPr lvl="1"/>
            <a:r>
              <a:rPr dirty="0" lang="en-US" smtClean="0"/>
              <a:t>Rheumatoid arthritis</a:t>
            </a:r>
          </a:p>
          <a:p>
            <a:pPr lvl="1"/>
            <a:r>
              <a:rPr dirty="0" lang="en-US" smtClean="0"/>
              <a:t>Bursitis </a:t>
            </a:r>
          </a:p>
          <a:p>
            <a:r>
              <a:rPr b="1" dirty="0" lang="en-US" smtClean="0"/>
              <a:t>Respiratory system conditions</a:t>
            </a:r>
          </a:p>
          <a:p>
            <a:pPr lvl="1"/>
            <a:r>
              <a:rPr dirty="0" lang="en-US" smtClean="0"/>
              <a:t>Chronic obstructive  pulmonary disorders e.g. emphysema, asthma, chronic bronchitis</a:t>
            </a:r>
          </a:p>
          <a:p>
            <a:pPr lvl="1"/>
            <a:r>
              <a:rPr dirty="0" lang="en-US" smtClean="0"/>
              <a:t>Influenza </a:t>
            </a:r>
          </a:p>
          <a:p>
            <a:pPr lvl="1"/>
            <a:r>
              <a:rPr dirty="0" lang="en-US" smtClean="0"/>
              <a:t>Pneumonia,  aspiration pneumonia</a:t>
            </a:r>
          </a:p>
          <a:p>
            <a:pPr lvl="1"/>
            <a:r>
              <a:rPr dirty="0" lang="en-US" smtClean="0"/>
              <a:t>Tuberculosis</a:t>
            </a:r>
          </a:p>
          <a:p>
            <a:pPr lvl="1"/>
            <a:r>
              <a:rPr dirty="0" lang="en-US" smtClean="0"/>
              <a:t>Lung cancer</a:t>
            </a:r>
          </a:p>
          <a:p>
            <a:pPr lvl="1">
              <a:buNone/>
            </a:pPr>
            <a:endParaRPr dirty="0" lang="en-US"/>
          </a:p>
        </p:txBody>
      </p:sp>
      <p:sp>
        <p:nvSpPr>
          <p:cNvPr id="1048687" name="Slide Number Placeholder 3"/>
          <p:cNvSpPr>
            <a:spLocks noGrp="1"/>
          </p:cNvSpPr>
          <p:nvPr>
            <p:ph type="sldNum" sz="quarter" idx="12"/>
          </p:nvPr>
        </p:nvSpPr>
        <p:spPr/>
        <p:txBody>
          <a:bodyPr/>
          <a:p>
            <a:fld id="{4398566B-0D00-4087-9124-BE3A6B87F876}" type="slidenum">
              <a:rPr lang="en-US" smtClean="0"/>
              <a:t>38</a:t>
            </a:fld>
            <a:endParaRPr dirty="0" lang="en-US"/>
          </a:p>
        </p:txBody>
      </p:sp>
    </p:spTree>
  </p:cSld>
  <p:clrMapOvr>
    <a:masterClrMapping/>
  </p:clrMapOvr>
  <p:transition spd="med"/>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200" name=""/>
        <p:cNvGrpSpPr/>
        <p:nvPr/>
      </p:nvGrpSpPr>
      <p:grpSpPr>
        <a:xfrm>
          <a:off x="0" y="0"/>
          <a:ext cx="0" cy="0"/>
          <a:chOff x="0" y="0"/>
          <a:chExt cx="0" cy="0"/>
        </a:xfrm>
      </p:grpSpPr>
      <p:sp>
        <p:nvSpPr>
          <p:cNvPr id="1048688" name="Content Placeholder 2"/>
          <p:cNvSpPr>
            <a:spLocks noGrp="1"/>
          </p:cNvSpPr>
          <p:nvPr>
            <p:ph idx="1"/>
          </p:nvPr>
        </p:nvSpPr>
        <p:spPr>
          <a:xfrm>
            <a:off x="0" y="228600"/>
            <a:ext cx="9144000" cy="6629400"/>
          </a:xfrm>
        </p:spPr>
        <p:txBody>
          <a:bodyPr>
            <a:normAutofit/>
          </a:bodyPr>
          <a:p>
            <a:r>
              <a:rPr b="1" dirty="0" lang="en-US" smtClean="0"/>
              <a:t>Conditions affecting the CVS</a:t>
            </a:r>
          </a:p>
          <a:p>
            <a:pPr lvl="1"/>
            <a:r>
              <a:rPr dirty="0" lang="en-US" smtClean="0"/>
              <a:t>Coronary artery disease, coronary valve disease, heart block, CCF, peripheral vascular disease (arteriosclerosis), occlusive peripheral vascular disorders (thrombosis formation, thrombo-phlebitis, embolus), varicose veins, aneurysm, hypertensive disease.</a:t>
            </a:r>
          </a:p>
          <a:p>
            <a:r>
              <a:rPr b="1" dirty="0" lang="en-US" smtClean="0"/>
              <a:t>Hematopoietic and lymphatic system </a:t>
            </a:r>
          </a:p>
          <a:p>
            <a:r>
              <a:rPr dirty="0" i="1" lang="en-US" smtClean="0"/>
              <a:t>Physiologic changes</a:t>
            </a:r>
          </a:p>
          <a:p>
            <a:pPr lvl="1"/>
            <a:r>
              <a:rPr dirty="0" lang="en-US" smtClean="0"/>
              <a:t>Increased plasma viscosity leading to increased risk of vascular occlusion</a:t>
            </a:r>
          </a:p>
          <a:p>
            <a:pPr lvl="1"/>
            <a:r>
              <a:rPr dirty="0" lang="en-US" smtClean="0"/>
              <a:t>Decrease in RBCs production leading to increased incidence of anemia.</a:t>
            </a:r>
          </a:p>
        </p:txBody>
      </p:sp>
      <p:sp>
        <p:nvSpPr>
          <p:cNvPr id="1048689" name="Slide Number Placeholder 3"/>
          <p:cNvSpPr>
            <a:spLocks noGrp="1"/>
          </p:cNvSpPr>
          <p:nvPr>
            <p:ph type="sldNum" sz="quarter" idx="12"/>
          </p:nvPr>
        </p:nvSpPr>
        <p:spPr/>
        <p:txBody>
          <a:bodyPr/>
          <a:p>
            <a:fld id="{4398566B-0D00-4087-9124-BE3A6B87F876}" type="slidenum">
              <a:rPr lang="en-US" smtClean="0"/>
              <a:t>39</a:t>
            </a:fld>
            <a:endParaRPr dirty="0" lang="en-US"/>
          </a:p>
        </p:txBody>
      </p:sp>
    </p:spTree>
  </p:cSld>
  <p:clrMapOvr>
    <a:masterClrMapping/>
  </p:clrMapOvr>
  <p:transition spd="med"/>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64" name=""/>
        <p:cNvGrpSpPr/>
        <p:nvPr/>
      </p:nvGrpSpPr>
      <p:grpSpPr>
        <a:xfrm>
          <a:off x="0" y="0"/>
          <a:ext cx="0" cy="0"/>
          <a:chOff x="0" y="0"/>
          <a:chExt cx="0" cy="0"/>
        </a:xfrm>
      </p:grpSpPr>
      <p:sp>
        <p:nvSpPr>
          <p:cNvPr id="1048600" name="Content Placeholder 2"/>
          <p:cNvSpPr>
            <a:spLocks noGrp="1"/>
          </p:cNvSpPr>
          <p:nvPr>
            <p:ph idx="1"/>
          </p:nvPr>
        </p:nvSpPr>
        <p:spPr>
          <a:xfrm>
            <a:off x="0" y="0"/>
            <a:ext cx="9144000" cy="6858000"/>
          </a:xfrm>
        </p:spPr>
        <p:txBody>
          <a:bodyPr>
            <a:normAutofit fontScale="82143" lnSpcReduction="20000"/>
          </a:bodyPr>
          <a:p>
            <a:r>
              <a:rPr b="1" dirty="0" lang="en-US" smtClean="0"/>
              <a:t>Life expectancy</a:t>
            </a:r>
            <a:r>
              <a:rPr dirty="0" lang="en-US" smtClean="0"/>
              <a:t>: statistically determined number of years that a person at a particular age may expect to life.</a:t>
            </a:r>
          </a:p>
          <a:p>
            <a:r>
              <a:rPr b="1" dirty="0" lang="en-US" smtClean="0"/>
              <a:t>Lifespan</a:t>
            </a:r>
            <a:r>
              <a:rPr dirty="0" lang="en-US" smtClean="0"/>
              <a:t>: longest period of life of an organism known from the study of it.</a:t>
            </a:r>
          </a:p>
          <a:p>
            <a:r>
              <a:rPr b="1" dirty="0" lang="en-US" smtClean="0"/>
              <a:t>Biological clock</a:t>
            </a:r>
            <a:r>
              <a:rPr dirty="0" lang="en-US" smtClean="0"/>
              <a:t>: each cell is believed to be programmed through the DNA to self-destruct i.e. contain cells that are known to multiply and divide a fixed number of times and then self-destruct.</a:t>
            </a:r>
          </a:p>
          <a:p>
            <a:r>
              <a:rPr b="1" dirty="0" lang="en-US" smtClean="0"/>
              <a:t>Aging pacemaker</a:t>
            </a:r>
            <a:r>
              <a:rPr dirty="0" lang="en-US" smtClean="0"/>
              <a:t>: pacemaker in the brain initiates a neuro-hormonal response possibly through serotonin, dopamine neurotransmitter or tryptophan that results in aging.</a:t>
            </a:r>
          </a:p>
          <a:p>
            <a:pPr>
              <a:buNone/>
            </a:pPr>
            <a:r>
              <a:rPr b="1" dirty="0" i="1" lang="en-US" smtClean="0"/>
              <a:t>Stages of aging</a:t>
            </a:r>
          </a:p>
          <a:p>
            <a:pPr lvl="1"/>
            <a:r>
              <a:rPr dirty="0" lang="en-US" smtClean="0"/>
              <a:t>55 – 65  young old</a:t>
            </a:r>
          </a:p>
          <a:p>
            <a:pPr lvl="1"/>
            <a:r>
              <a:rPr dirty="0" lang="en-US" smtClean="0"/>
              <a:t>65 – 75 middle old</a:t>
            </a:r>
          </a:p>
          <a:p>
            <a:pPr lvl="1"/>
            <a:r>
              <a:rPr dirty="0" lang="en-US" smtClean="0"/>
              <a:t>Over 75 years old old</a:t>
            </a:r>
          </a:p>
          <a:p>
            <a:pPr>
              <a:buNone/>
            </a:pPr>
            <a:r>
              <a:rPr b="1" dirty="0" i="1" lang="en-US" smtClean="0"/>
              <a:t>Challenges of old age</a:t>
            </a:r>
          </a:p>
          <a:p>
            <a:pPr lvl="1"/>
            <a:r>
              <a:rPr dirty="0" lang="en-US" smtClean="0"/>
              <a:t>Retirement </a:t>
            </a:r>
          </a:p>
          <a:p>
            <a:pPr lvl="1"/>
            <a:r>
              <a:rPr dirty="0" lang="en-US" smtClean="0"/>
              <a:t>Widowhood</a:t>
            </a:r>
          </a:p>
          <a:p>
            <a:pPr lvl="1"/>
            <a:r>
              <a:rPr dirty="0" lang="en-US" smtClean="0"/>
              <a:t>Chronic illness</a:t>
            </a:r>
          </a:p>
          <a:p>
            <a:pPr lvl="1"/>
            <a:r>
              <a:rPr dirty="0" lang="en-US" smtClean="0"/>
              <a:t>Relocation e.g. to rural areas</a:t>
            </a:r>
            <a:endParaRPr dirty="0" lang="en-US"/>
          </a:p>
        </p:txBody>
      </p:sp>
      <p:sp>
        <p:nvSpPr>
          <p:cNvPr id="1048601" name="Slide Number Placeholder 3"/>
          <p:cNvSpPr>
            <a:spLocks noGrp="1"/>
          </p:cNvSpPr>
          <p:nvPr>
            <p:ph type="sldNum" sz="quarter" idx="12"/>
          </p:nvPr>
        </p:nvSpPr>
        <p:spPr/>
        <p:txBody>
          <a:bodyPr/>
          <a:p>
            <a:fld id="{4398566B-0D00-4087-9124-BE3A6B87F876}" type="slidenum">
              <a:rPr lang="en-US" smtClean="0"/>
              <a:t>4</a:t>
            </a:fld>
            <a:endParaRPr dirty="0" lang="en-US"/>
          </a:p>
        </p:txBody>
      </p:sp>
    </p:spTree>
  </p:cSld>
  <p:clrMapOvr>
    <a:masterClrMapping/>
  </p:clrMapOvr>
  <p:transition spd="med"/>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201" name=""/>
        <p:cNvGrpSpPr/>
        <p:nvPr/>
      </p:nvGrpSpPr>
      <p:grpSpPr>
        <a:xfrm>
          <a:off x="0" y="0"/>
          <a:ext cx="0" cy="0"/>
          <a:chOff x="0" y="0"/>
          <a:chExt cx="0" cy="0"/>
        </a:xfrm>
      </p:grpSpPr>
      <p:sp>
        <p:nvSpPr>
          <p:cNvPr id="1048690" name="Content Placeholder 2"/>
          <p:cNvSpPr>
            <a:spLocks noGrp="1"/>
          </p:cNvSpPr>
          <p:nvPr>
            <p:ph idx="1"/>
          </p:nvPr>
        </p:nvSpPr>
        <p:spPr>
          <a:xfrm>
            <a:off x="457200" y="457200"/>
            <a:ext cx="8229600" cy="5673725"/>
          </a:xfrm>
        </p:spPr>
        <p:txBody>
          <a:bodyPr/>
          <a:p>
            <a:pPr indent="-342900" lvl="1" marL="342900">
              <a:buClr>
                <a:schemeClr val="hlink"/>
              </a:buClr>
            </a:pPr>
            <a:r>
              <a:rPr dirty="0" lang="en-US" smtClean="0"/>
              <a:t>Increase in immature T-cells leading to decreased immune response</a:t>
            </a:r>
          </a:p>
          <a:p>
            <a:endParaRPr dirty="0" lang="en-US"/>
          </a:p>
        </p:txBody>
      </p:sp>
      <p:sp>
        <p:nvSpPr>
          <p:cNvPr id="1048691" name="Slide Number Placeholder 3"/>
          <p:cNvSpPr>
            <a:spLocks noGrp="1"/>
          </p:cNvSpPr>
          <p:nvPr>
            <p:ph type="sldNum" sz="quarter" idx="12"/>
          </p:nvPr>
        </p:nvSpPr>
        <p:spPr/>
        <p:txBody>
          <a:bodyPr/>
          <a:p>
            <a:fld id="{4398566B-0D00-4087-9124-BE3A6B87F876}" type="slidenum">
              <a:rPr lang="en-US" smtClean="0"/>
              <a:t>40</a:t>
            </a:fld>
            <a:endParaRPr dirty="0" lang="en-US"/>
          </a:p>
        </p:txBody>
      </p:sp>
    </p:spTree>
  </p:cSld>
  <p:clrMapOvr>
    <a:masterClrMapping/>
  </p:clrMapOvr>
  <p:transition spd="med"/>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202" name=""/>
        <p:cNvGrpSpPr/>
        <p:nvPr/>
      </p:nvGrpSpPr>
      <p:grpSpPr>
        <a:xfrm>
          <a:off x="0" y="0"/>
          <a:ext cx="0" cy="0"/>
          <a:chOff x="0" y="0"/>
          <a:chExt cx="0" cy="0"/>
        </a:xfrm>
      </p:grpSpPr>
      <p:sp>
        <p:nvSpPr>
          <p:cNvPr id="1048692" name="Content Placeholder 2"/>
          <p:cNvSpPr>
            <a:spLocks noGrp="1"/>
          </p:cNvSpPr>
          <p:nvPr>
            <p:ph idx="1"/>
          </p:nvPr>
        </p:nvSpPr>
        <p:spPr>
          <a:xfrm>
            <a:off x="0" y="228600"/>
            <a:ext cx="9144000" cy="6629400"/>
          </a:xfrm>
        </p:spPr>
        <p:txBody>
          <a:bodyPr>
            <a:normAutofit fontScale="96429" lnSpcReduction="10000"/>
          </a:bodyPr>
          <a:p>
            <a:pPr>
              <a:buNone/>
            </a:pPr>
            <a:r>
              <a:rPr b="1" dirty="0" lang="en-US" smtClean="0"/>
              <a:t>Conditions affecting the sensory system</a:t>
            </a:r>
          </a:p>
          <a:p>
            <a:r>
              <a:rPr dirty="0" lang="en-US" smtClean="0"/>
              <a:t>Hearing: deafness (temporary or permanent)</a:t>
            </a:r>
          </a:p>
          <a:p>
            <a:pPr lvl="1"/>
            <a:r>
              <a:rPr dirty="0" lang="en-US" smtClean="0"/>
              <a:t>Conductive hearing loss</a:t>
            </a:r>
          </a:p>
          <a:p>
            <a:pPr lvl="1"/>
            <a:r>
              <a:rPr dirty="0" lang="en-US" smtClean="0"/>
              <a:t>Nerve deafness</a:t>
            </a:r>
          </a:p>
          <a:p>
            <a:pPr lvl="1"/>
            <a:r>
              <a:rPr dirty="0" lang="en-US" smtClean="0"/>
              <a:t>Mennier’s disease…..xterised by severe vertigo, nausea,  tinnitus</a:t>
            </a:r>
          </a:p>
          <a:p>
            <a:r>
              <a:rPr dirty="0" lang="en-US" smtClean="0"/>
              <a:t>Sight: blindness (partial or total)</a:t>
            </a:r>
          </a:p>
          <a:p>
            <a:r>
              <a:rPr dirty="0" lang="en-US" smtClean="0"/>
              <a:t>Taste and smell: reduced sensation of sweetness</a:t>
            </a:r>
          </a:p>
          <a:p>
            <a:pPr>
              <a:buNone/>
            </a:pPr>
            <a:r>
              <a:rPr b="1" dirty="0" lang="en-US" smtClean="0"/>
              <a:t>Conditions affecting endocrine  system</a:t>
            </a:r>
          </a:p>
          <a:p>
            <a:pPr lvl="1"/>
            <a:r>
              <a:rPr dirty="0" lang="en-US" smtClean="0"/>
              <a:t>DM, hypoglycemia, hypothyroidism</a:t>
            </a:r>
          </a:p>
          <a:p>
            <a:pPr>
              <a:buNone/>
            </a:pPr>
            <a:r>
              <a:rPr b="1" dirty="0" lang="en-US" smtClean="0"/>
              <a:t>Conditions affecting  the reproductive system</a:t>
            </a:r>
          </a:p>
          <a:p>
            <a:pPr lvl="1"/>
            <a:r>
              <a:rPr dirty="0" lang="en-US" smtClean="0"/>
              <a:t>Prolapse of the uterus, vaginal infections, breast cancer, prostate cancer</a:t>
            </a:r>
            <a:endParaRPr dirty="0" lang="en-US"/>
          </a:p>
        </p:txBody>
      </p:sp>
      <p:sp>
        <p:nvSpPr>
          <p:cNvPr id="1048693" name="Slide Number Placeholder 3"/>
          <p:cNvSpPr>
            <a:spLocks noGrp="1"/>
          </p:cNvSpPr>
          <p:nvPr>
            <p:ph type="sldNum" sz="quarter" idx="12"/>
          </p:nvPr>
        </p:nvSpPr>
        <p:spPr/>
        <p:txBody>
          <a:bodyPr/>
          <a:p>
            <a:fld id="{4398566B-0D00-4087-9124-BE3A6B87F876}" type="slidenum">
              <a:rPr lang="en-US" smtClean="0"/>
              <a:t>41</a:t>
            </a:fld>
            <a:endParaRPr dirty="0" lang="en-US"/>
          </a:p>
        </p:txBody>
      </p:sp>
    </p:spTree>
  </p:cSld>
  <p:clrMapOvr>
    <a:masterClrMapping/>
  </p:clrMapOvr>
  <p:transition spd="med"/>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203" name=""/>
        <p:cNvGrpSpPr/>
        <p:nvPr/>
      </p:nvGrpSpPr>
      <p:grpSpPr>
        <a:xfrm>
          <a:off x="0" y="0"/>
          <a:ext cx="0" cy="0"/>
          <a:chOff x="0" y="0"/>
          <a:chExt cx="0" cy="0"/>
        </a:xfrm>
      </p:grpSpPr>
      <p:sp>
        <p:nvSpPr>
          <p:cNvPr id="1048694" name="Title 1"/>
          <p:cNvSpPr>
            <a:spLocks noGrp="1"/>
          </p:cNvSpPr>
          <p:nvPr>
            <p:ph type="title"/>
          </p:nvPr>
        </p:nvSpPr>
        <p:spPr>
          <a:xfrm>
            <a:off x="0" y="0"/>
            <a:ext cx="9144000" cy="914400"/>
          </a:xfrm>
        </p:spPr>
        <p:style>
          <a:lnRef idx="0">
            <a:schemeClr val="accent2"/>
          </a:lnRef>
          <a:fillRef idx="3">
            <a:schemeClr val="accent2"/>
          </a:fillRef>
          <a:effectRef idx="3">
            <a:schemeClr val="accent2"/>
          </a:effectRef>
          <a:fontRef idx="minor">
            <a:schemeClr val="lt1"/>
          </a:fontRef>
        </p:style>
        <p:txBody>
          <a:bodyPr>
            <a:normAutofit/>
          </a:bodyPr>
          <a:p>
            <a:r>
              <a:rPr b="1" dirty="0" lang="en-US" u="sng" smtClean="0">
                <a:effectLst>
                  <a:outerShdw algn="tl" blurRad="38100" dir="2700000" dist="38100">
                    <a:srgbClr val="000000">
                      <a:alpha val="43137"/>
                    </a:srgbClr>
                  </a:outerShdw>
                </a:effectLst>
              </a:rPr>
              <a:t>MEDICATION AND THE ELDERLY</a:t>
            </a:r>
            <a:endParaRPr b="1" dirty="0" lang="en-US" u="sng">
              <a:effectLst>
                <a:outerShdw algn="tl" blurRad="38100" dir="2700000" dist="38100">
                  <a:srgbClr val="000000">
                    <a:alpha val="43137"/>
                  </a:srgbClr>
                </a:outerShdw>
              </a:effectLst>
            </a:endParaRPr>
          </a:p>
        </p:txBody>
      </p:sp>
      <p:sp>
        <p:nvSpPr>
          <p:cNvPr id="1048695" name="Content Placeholder 2"/>
          <p:cNvSpPr>
            <a:spLocks noGrp="1"/>
          </p:cNvSpPr>
          <p:nvPr>
            <p:ph idx="1"/>
          </p:nvPr>
        </p:nvSpPr>
        <p:spPr>
          <a:xfrm>
            <a:off x="0" y="990600"/>
            <a:ext cx="9144000" cy="5867400"/>
          </a:xfrm>
        </p:spPr>
        <p:txBody>
          <a:bodyPr>
            <a:normAutofit fontScale="81250" lnSpcReduction="20000"/>
          </a:bodyPr>
          <a:p>
            <a:pPr>
              <a:buNone/>
            </a:pPr>
            <a:r>
              <a:rPr b="1" dirty="0" lang="en-US" u="sng" smtClean="0"/>
              <a:t>Pharmacokinetics</a:t>
            </a:r>
          </a:p>
          <a:p>
            <a:pPr>
              <a:buNone/>
            </a:pPr>
            <a:r>
              <a:rPr b="1" dirty="0" i="1" lang="en-US" smtClean="0"/>
              <a:t>Absorption</a:t>
            </a:r>
          </a:p>
          <a:p>
            <a:pPr>
              <a:buNone/>
            </a:pPr>
            <a:r>
              <a:rPr dirty="0" lang="en-US" smtClean="0"/>
              <a:t>Oral medication</a:t>
            </a:r>
          </a:p>
          <a:p>
            <a:r>
              <a:rPr dirty="0" lang="en-US" smtClean="0"/>
              <a:t>There is reduced gastric acid and enzymes with aging resulting in increased gastric PH. Most medication is designed to dissolve in acid medium, neutral or alkaline gastric results in decreased absorption.</a:t>
            </a:r>
          </a:p>
          <a:p>
            <a:r>
              <a:rPr dirty="0" lang="en-US" smtClean="0"/>
              <a:t>Decreased gastric motility leads to slower emptying rate of stomach content. It results in increased length of time. Medication is in contact with stomach lining leading to increased absorption and wearing of the stomach lining.</a:t>
            </a:r>
          </a:p>
          <a:p>
            <a:r>
              <a:rPr dirty="0" lang="en-US" smtClean="0"/>
              <a:t>Decreased peristalsis leads to delaying transportation and delayed action.</a:t>
            </a:r>
          </a:p>
          <a:p>
            <a:r>
              <a:rPr dirty="0" lang="en-US" smtClean="0"/>
              <a:t>Changes in cells ability to absorb and transport drugs influence absorption.</a:t>
            </a:r>
          </a:p>
          <a:p>
            <a:r>
              <a:rPr dirty="0" lang="en-US" smtClean="0"/>
              <a:t>Transfer of medication in cells membrane </a:t>
            </a:r>
          </a:p>
          <a:p>
            <a:endParaRPr dirty="0" lang="en-US" smtClean="0"/>
          </a:p>
          <a:p>
            <a:endParaRPr dirty="0" lang="en-US"/>
          </a:p>
        </p:txBody>
      </p:sp>
      <p:sp>
        <p:nvSpPr>
          <p:cNvPr id="1048696" name="Slide Number Placeholder 3"/>
          <p:cNvSpPr>
            <a:spLocks noGrp="1"/>
          </p:cNvSpPr>
          <p:nvPr>
            <p:ph type="sldNum" sz="quarter" idx="12"/>
          </p:nvPr>
        </p:nvSpPr>
        <p:spPr/>
        <p:txBody>
          <a:bodyPr/>
          <a:p>
            <a:fld id="{4398566B-0D00-4087-9124-BE3A6B87F876}" type="slidenum">
              <a:rPr lang="en-US" smtClean="0"/>
              <a:t>42</a:t>
            </a:fld>
            <a:endParaRPr dirty="0" lang="en-US"/>
          </a:p>
        </p:txBody>
      </p:sp>
    </p:spTree>
  </p:cSld>
  <p:clrMapOvr>
    <a:masterClrMapping/>
  </p:clrMapOvr>
  <p:transition spd="med"/>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204" name=""/>
        <p:cNvGrpSpPr/>
        <p:nvPr/>
      </p:nvGrpSpPr>
      <p:grpSpPr>
        <a:xfrm>
          <a:off x="0" y="0"/>
          <a:ext cx="0" cy="0"/>
          <a:chOff x="0" y="0"/>
          <a:chExt cx="0" cy="0"/>
        </a:xfrm>
      </p:grpSpPr>
      <p:sp>
        <p:nvSpPr>
          <p:cNvPr id="1048697" name="Content Placeholder 2"/>
          <p:cNvSpPr>
            <a:spLocks noGrp="1"/>
          </p:cNvSpPr>
          <p:nvPr>
            <p:ph idx="1"/>
          </p:nvPr>
        </p:nvSpPr>
        <p:spPr>
          <a:xfrm>
            <a:off x="0" y="152400"/>
            <a:ext cx="9144000" cy="6705600"/>
          </a:xfrm>
        </p:spPr>
        <p:txBody>
          <a:bodyPr>
            <a:normAutofit fontScale="96429" lnSpcReduction="20000"/>
          </a:bodyPr>
          <a:p>
            <a:pPr>
              <a:buNone/>
            </a:pPr>
            <a:r>
              <a:rPr b="1" dirty="0" i="1" lang="en-US" smtClean="0"/>
              <a:t>Distribution</a:t>
            </a:r>
          </a:p>
          <a:p>
            <a:r>
              <a:rPr dirty="0" lang="en-US" smtClean="0"/>
              <a:t>Aging causes</a:t>
            </a:r>
          </a:p>
          <a:p>
            <a:pPr lvl="1"/>
            <a:r>
              <a:rPr dirty="0" lang="en-US" smtClean="0"/>
              <a:t>A decrease in total body mass</a:t>
            </a:r>
          </a:p>
          <a:p>
            <a:pPr lvl="1"/>
            <a:r>
              <a:rPr dirty="0" lang="en-US" smtClean="0"/>
              <a:t>A decrease in total lean body mass</a:t>
            </a:r>
          </a:p>
          <a:p>
            <a:pPr lvl="1"/>
            <a:r>
              <a:rPr dirty="0" lang="en-US" smtClean="0"/>
              <a:t>Decrease in body water</a:t>
            </a:r>
          </a:p>
          <a:p>
            <a:pPr lvl="1"/>
            <a:r>
              <a:rPr dirty="0" lang="en-US" smtClean="0"/>
              <a:t>Increase in total body fat</a:t>
            </a:r>
          </a:p>
          <a:p>
            <a:pPr>
              <a:buNone/>
            </a:pPr>
            <a:r>
              <a:rPr dirty="0" lang="en-US" smtClean="0"/>
              <a:t>	thus  interfering with distribution of drugs</a:t>
            </a:r>
          </a:p>
          <a:p>
            <a:r>
              <a:rPr dirty="0" lang="en-US" smtClean="0"/>
              <a:t>Water soluble drug e.g gentamycin, remains in the blood stream longer with high concentration especially with dehydration.</a:t>
            </a:r>
          </a:p>
          <a:p>
            <a:r>
              <a:rPr dirty="0" lang="en-US" smtClean="0"/>
              <a:t>With increased total body fat; it leads to fat soluble drugs being trapped in body fat reducing levels of the drug in blood stream.</a:t>
            </a:r>
          </a:p>
          <a:p>
            <a:r>
              <a:rPr dirty="0" lang="en-US" smtClean="0"/>
              <a:t>There is reduced H.b and plasma protein in elderly person leading to decreased available sites for protein bound drugs such as warfarin.</a:t>
            </a:r>
          </a:p>
          <a:p>
            <a:endParaRPr dirty="0" lang="en-US"/>
          </a:p>
        </p:txBody>
      </p:sp>
      <p:sp>
        <p:nvSpPr>
          <p:cNvPr id="1048698" name="Slide Number Placeholder 3"/>
          <p:cNvSpPr>
            <a:spLocks noGrp="1"/>
          </p:cNvSpPr>
          <p:nvPr>
            <p:ph type="sldNum" sz="quarter" idx="12"/>
          </p:nvPr>
        </p:nvSpPr>
        <p:spPr/>
        <p:txBody>
          <a:bodyPr/>
          <a:p>
            <a:fld id="{4398566B-0D00-4087-9124-BE3A6B87F876}" type="slidenum">
              <a:rPr lang="en-US" smtClean="0"/>
              <a:t>43</a:t>
            </a:fld>
            <a:endParaRPr dirty="0" lang="en-US"/>
          </a:p>
        </p:txBody>
      </p:sp>
    </p:spTree>
  </p:cSld>
  <p:clrMapOvr>
    <a:masterClrMapping/>
  </p:clrMapOvr>
  <p:transition spd="med"/>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205" name=""/>
        <p:cNvGrpSpPr/>
        <p:nvPr/>
      </p:nvGrpSpPr>
      <p:grpSpPr>
        <a:xfrm>
          <a:off x="0" y="0"/>
          <a:ext cx="0" cy="0"/>
          <a:chOff x="0" y="0"/>
          <a:chExt cx="0" cy="0"/>
        </a:xfrm>
      </p:grpSpPr>
      <p:sp>
        <p:nvSpPr>
          <p:cNvPr id="1048699" name="Content Placeholder 2"/>
          <p:cNvSpPr>
            <a:spLocks noGrp="1"/>
          </p:cNvSpPr>
          <p:nvPr>
            <p:ph idx="1"/>
          </p:nvPr>
        </p:nvSpPr>
        <p:spPr>
          <a:xfrm>
            <a:off x="0" y="228600"/>
            <a:ext cx="9144000" cy="6629400"/>
          </a:xfrm>
        </p:spPr>
        <p:txBody>
          <a:bodyPr>
            <a:normAutofit fontScale="81250" lnSpcReduction="20000"/>
          </a:bodyPr>
          <a:p>
            <a:pPr>
              <a:buNone/>
            </a:pPr>
            <a:r>
              <a:rPr b="1" dirty="0" i="1" lang="en-US" smtClean="0"/>
              <a:t>Metabolism</a:t>
            </a:r>
          </a:p>
          <a:p>
            <a:r>
              <a:rPr dirty="0" lang="en-US" smtClean="0"/>
              <a:t>There is decreased enzyme production that leads to reduced function resulting in decreased cardiac output.</a:t>
            </a:r>
          </a:p>
          <a:p>
            <a:r>
              <a:rPr dirty="0" lang="en-US" smtClean="0"/>
              <a:t>There are circulatory changes with reduced blood flow to the liver.</a:t>
            </a:r>
          </a:p>
          <a:p>
            <a:r>
              <a:rPr dirty="0" lang="en-US" smtClean="0"/>
              <a:t>There is reduced liver effectiveness and speed of metabolism  of drugs. Risk of toxicity increases especially in the elderly.</a:t>
            </a:r>
          </a:p>
          <a:p>
            <a:pPr>
              <a:buNone/>
            </a:pPr>
            <a:r>
              <a:rPr b="1" dirty="0" i="1" lang="en-US" smtClean="0"/>
              <a:t>Excretion</a:t>
            </a:r>
          </a:p>
          <a:p>
            <a:r>
              <a:rPr dirty="0" lang="en-US" smtClean="0"/>
              <a:t>Kidney function is decreased. Drug levels in the blood stream increases leading to toxicity.</a:t>
            </a:r>
          </a:p>
          <a:p>
            <a:r>
              <a:rPr dirty="0" lang="en-US" smtClean="0"/>
              <a:t>Reduced blood flow to the kidney leads to increased toxicity risk. Medications such as digoxin lithium. Cimetidine can diminish renal function and cause retention of other medication. </a:t>
            </a:r>
          </a:p>
          <a:p>
            <a:r>
              <a:rPr dirty="0" lang="en-US" smtClean="0"/>
              <a:t>Alcohol and nicotine affects drug elimination in the elderly person.</a:t>
            </a:r>
          </a:p>
          <a:p>
            <a:r>
              <a:rPr dirty="0" lang="en-US" smtClean="0"/>
              <a:t>Risk increase with multiple medication.</a:t>
            </a:r>
          </a:p>
          <a:p>
            <a:r>
              <a:rPr dirty="0" lang="en-US" smtClean="0"/>
              <a:t>Polypharmacy i.e. use of excessive often unnecessary is a common problem with the elderly with prescription during and over the counter drugs resulting in cognitive or behavioral inability. </a:t>
            </a:r>
          </a:p>
          <a:p>
            <a:pPr>
              <a:buNone/>
            </a:pPr>
            <a:r>
              <a:rPr dirty="0" lang="en-US" smtClean="0"/>
              <a:t>   </a:t>
            </a:r>
            <a:endParaRPr dirty="0" lang="en-US"/>
          </a:p>
        </p:txBody>
      </p:sp>
      <p:sp>
        <p:nvSpPr>
          <p:cNvPr id="1048700" name="Slide Number Placeholder 3"/>
          <p:cNvSpPr>
            <a:spLocks noGrp="1"/>
          </p:cNvSpPr>
          <p:nvPr>
            <p:ph type="sldNum" sz="quarter" idx="12"/>
          </p:nvPr>
        </p:nvSpPr>
        <p:spPr/>
        <p:txBody>
          <a:bodyPr/>
          <a:p>
            <a:fld id="{4398566B-0D00-4087-9124-BE3A6B87F876}" type="slidenum">
              <a:rPr lang="en-US" smtClean="0"/>
              <a:t>44</a:t>
            </a:fld>
            <a:endParaRPr dirty="0" lang="en-US"/>
          </a:p>
        </p:txBody>
      </p:sp>
    </p:spTree>
  </p:cSld>
  <p:clrMapOvr>
    <a:masterClrMapping/>
  </p:clrMapOvr>
  <p:transition spd="med"/>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206" name=""/>
        <p:cNvGrpSpPr/>
        <p:nvPr/>
      </p:nvGrpSpPr>
      <p:grpSpPr>
        <a:xfrm>
          <a:off x="0" y="0"/>
          <a:ext cx="0" cy="0"/>
          <a:chOff x="0" y="0"/>
          <a:chExt cx="0" cy="0"/>
        </a:xfrm>
      </p:grpSpPr>
      <p:sp>
        <p:nvSpPr>
          <p:cNvPr id="1048701" name="Title 1"/>
          <p:cNvSpPr>
            <a:spLocks noGrp="1"/>
          </p:cNvSpPr>
          <p:nvPr>
            <p:ph type="title"/>
          </p:nvPr>
        </p:nvSpPr>
        <p:spPr>
          <a:xfrm>
            <a:off x="0" y="0"/>
            <a:ext cx="9144000" cy="762000"/>
          </a:xfrm>
          <a:solidFill>
            <a:srgbClr val="00B050"/>
          </a:solidFill>
        </p:spPr>
        <p:style>
          <a:lnRef idx="0">
            <a:schemeClr val="accent3"/>
          </a:lnRef>
          <a:fillRef idx="3">
            <a:schemeClr val="accent3"/>
          </a:fillRef>
          <a:effectRef idx="3">
            <a:schemeClr val="accent3"/>
          </a:effectRef>
          <a:fontRef idx="minor">
            <a:schemeClr val="lt1"/>
          </a:fontRef>
        </p:style>
        <p:txBody>
          <a:bodyPr>
            <a:normAutofit/>
          </a:bodyPr>
          <a:p>
            <a:r>
              <a:rPr b="1" dirty="0" lang="en-US" smtClean="0">
                <a:solidFill>
                  <a:srgbClr val="FFFF00"/>
                </a:solidFill>
                <a:effectLst>
                  <a:outerShdw algn="tl" blurRad="38100" dir="2700000" dist="38100">
                    <a:srgbClr val="000000">
                      <a:alpha val="43137"/>
                    </a:srgbClr>
                  </a:outerShdw>
                </a:effectLst>
              </a:rPr>
              <a:t>Care of the elderly persons</a:t>
            </a:r>
            <a:endParaRPr b="1" dirty="0" lang="en-US">
              <a:solidFill>
                <a:srgbClr val="FFFF00"/>
              </a:solidFill>
              <a:effectLst>
                <a:outerShdw algn="tl" blurRad="38100" dir="2700000" dist="38100">
                  <a:srgbClr val="000000">
                    <a:alpha val="43137"/>
                  </a:srgbClr>
                </a:outerShdw>
              </a:effectLst>
            </a:endParaRPr>
          </a:p>
        </p:txBody>
      </p:sp>
      <p:sp>
        <p:nvSpPr>
          <p:cNvPr id="1048702" name="Content Placeholder 2"/>
          <p:cNvSpPr>
            <a:spLocks noGrp="1"/>
          </p:cNvSpPr>
          <p:nvPr>
            <p:ph idx="1"/>
          </p:nvPr>
        </p:nvSpPr>
        <p:spPr>
          <a:xfrm>
            <a:off x="0" y="762000"/>
            <a:ext cx="9144000" cy="6096000"/>
          </a:xfrm>
        </p:spPr>
        <p:txBody>
          <a:bodyPr>
            <a:normAutofit fontScale="84375" lnSpcReduction="10000"/>
          </a:bodyPr>
          <a:p>
            <a:pPr>
              <a:buNone/>
            </a:pPr>
            <a:r>
              <a:rPr b="1" dirty="0" lang="en-US" u="sng" smtClean="0"/>
              <a:t>Care in the community</a:t>
            </a:r>
          </a:p>
          <a:p>
            <a:pPr>
              <a:buNone/>
            </a:pPr>
            <a:r>
              <a:rPr b="1" dirty="0" i="1" lang="en-US" smtClean="0"/>
              <a:t>Family: </a:t>
            </a:r>
          </a:p>
          <a:p>
            <a:r>
              <a:rPr dirty="0" lang="en-US" smtClean="0"/>
              <a:t>planning of care is done with family as major care givers. In case of dependency the spouse becomes the primary caregiver. If no spouse is available, then a child becomes the primary caregiver.</a:t>
            </a:r>
          </a:p>
          <a:p>
            <a:r>
              <a:rPr dirty="0" lang="en-US" smtClean="0"/>
              <a:t>Adult children assume responsibilities for their parents and provide financial, social, psychological support to  their aged parents.</a:t>
            </a:r>
          </a:p>
          <a:p>
            <a:r>
              <a:rPr dirty="0" lang="en-US" smtClean="0"/>
              <a:t>Despite the care and support provided by children strains usually appear if care is given over a prolonged period.</a:t>
            </a:r>
          </a:p>
          <a:p>
            <a:r>
              <a:rPr dirty="0" lang="en-US" smtClean="0"/>
              <a:t>The child-parent relationship declines especially if the parents are in poor health and cold lead to elder abuse with physical violence, personal neglect, financial exploitation, violation of rights, denial of healthcare and self inflicted abuse. </a:t>
            </a:r>
            <a:endParaRPr dirty="0" lang="en-US"/>
          </a:p>
        </p:txBody>
      </p:sp>
      <p:sp>
        <p:nvSpPr>
          <p:cNvPr id="1048703" name="Slide Number Placeholder 3"/>
          <p:cNvSpPr>
            <a:spLocks noGrp="1"/>
          </p:cNvSpPr>
          <p:nvPr>
            <p:ph type="sldNum" sz="quarter" idx="12"/>
          </p:nvPr>
        </p:nvSpPr>
        <p:spPr/>
        <p:txBody>
          <a:bodyPr/>
          <a:p>
            <a:fld id="{4398566B-0D00-4087-9124-BE3A6B87F876}" type="slidenum">
              <a:rPr lang="en-US" smtClean="0"/>
              <a:t>45</a:t>
            </a:fld>
            <a:endParaRPr dirty="0" lang="en-US"/>
          </a:p>
        </p:txBody>
      </p:sp>
    </p:spTree>
  </p:cSld>
  <p:clrMapOvr>
    <a:masterClrMapping/>
  </p:clrMapOvr>
  <p:transition spd="med"/>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207" name=""/>
        <p:cNvGrpSpPr/>
        <p:nvPr/>
      </p:nvGrpSpPr>
      <p:grpSpPr>
        <a:xfrm>
          <a:off x="0" y="0"/>
          <a:ext cx="0" cy="0"/>
          <a:chOff x="0" y="0"/>
          <a:chExt cx="0" cy="0"/>
        </a:xfrm>
      </p:grpSpPr>
      <p:sp>
        <p:nvSpPr>
          <p:cNvPr id="1048704" name="Content Placeholder 2"/>
          <p:cNvSpPr>
            <a:spLocks noGrp="1"/>
          </p:cNvSpPr>
          <p:nvPr>
            <p:ph idx="1"/>
          </p:nvPr>
        </p:nvSpPr>
        <p:spPr>
          <a:xfrm>
            <a:off x="0" y="0"/>
            <a:ext cx="9144000" cy="6858000"/>
          </a:xfrm>
        </p:spPr>
        <p:txBody>
          <a:bodyPr>
            <a:normAutofit fontScale="84375" lnSpcReduction="20000"/>
          </a:bodyPr>
          <a:p>
            <a:r>
              <a:rPr dirty="0" lang="en-US" smtClean="0"/>
              <a:t>Caregivers require professional health in the care of the elderly persons who should explain the aging process and tell the caregivers what to expect.</a:t>
            </a:r>
          </a:p>
          <a:p>
            <a:r>
              <a:rPr dirty="0" lang="en-US" smtClean="0"/>
              <a:t>Independence of the elderly person should be encouraged as long as possible.</a:t>
            </a:r>
          </a:p>
          <a:p>
            <a:pPr>
              <a:buNone/>
            </a:pPr>
            <a:r>
              <a:rPr b="1" dirty="0" lang="en-US" u="sng" smtClean="0"/>
              <a:t>Home environment </a:t>
            </a:r>
          </a:p>
          <a:p>
            <a:pPr>
              <a:buNone/>
            </a:pPr>
            <a:r>
              <a:rPr b="1" dirty="0" i="1" lang="en-US" smtClean="0"/>
              <a:t>Safety and comfort</a:t>
            </a:r>
          </a:p>
          <a:p>
            <a:r>
              <a:rPr dirty="0" lang="en-US" smtClean="0"/>
              <a:t>Accidents e.g. falls should be avoided.</a:t>
            </a:r>
          </a:p>
          <a:p>
            <a:r>
              <a:rPr dirty="0" lang="en-US" smtClean="0"/>
              <a:t>Falls are caused by physical changes in aging e.g. failed vision, loss  of depth perception, loss of balance and cardiovascular change.</a:t>
            </a:r>
          </a:p>
          <a:p>
            <a:r>
              <a:rPr dirty="0" lang="en-US" smtClean="0"/>
              <a:t>The home should have adequate lighting and minimal glare.</a:t>
            </a:r>
          </a:p>
          <a:p>
            <a:r>
              <a:rPr dirty="0" lang="en-US" smtClean="0"/>
              <a:t>Supportive bars should be provided in bathrooms</a:t>
            </a:r>
          </a:p>
          <a:p>
            <a:pPr>
              <a:buNone/>
            </a:pPr>
            <a:r>
              <a:rPr b="1" dirty="0" i="1" lang="en-US" smtClean="0"/>
              <a:t>Personal space</a:t>
            </a:r>
          </a:p>
          <a:p>
            <a:r>
              <a:rPr dirty="0" lang="en-US" smtClean="0"/>
              <a:t>Older persons need space of their own where they can get privacy and comfort. This can be a house, room or part of a room. In this space the elder person can keep treasures acquired in a lifetime.</a:t>
            </a:r>
          </a:p>
          <a:p>
            <a:r>
              <a:rPr dirty="0" lang="en-US" smtClean="0"/>
              <a:t>If she/he is moved another space should be provided and the person should be allowed to hold, touch and enjoy his treasures.</a:t>
            </a:r>
          </a:p>
          <a:p>
            <a:endParaRPr dirty="0" lang="en-US"/>
          </a:p>
        </p:txBody>
      </p:sp>
      <p:sp>
        <p:nvSpPr>
          <p:cNvPr id="1048705" name="Slide Number Placeholder 3"/>
          <p:cNvSpPr>
            <a:spLocks noGrp="1"/>
          </p:cNvSpPr>
          <p:nvPr>
            <p:ph type="sldNum" sz="quarter" idx="12"/>
          </p:nvPr>
        </p:nvSpPr>
        <p:spPr/>
        <p:txBody>
          <a:bodyPr/>
          <a:p>
            <a:fld id="{4398566B-0D00-4087-9124-BE3A6B87F876}" type="slidenum">
              <a:rPr lang="en-US" smtClean="0"/>
              <a:t>46</a:t>
            </a:fld>
            <a:endParaRPr dirty="0" lang="en-US"/>
          </a:p>
        </p:txBody>
      </p:sp>
    </p:spTree>
  </p:cSld>
  <p:clrMapOvr>
    <a:masterClrMapping/>
  </p:clrMapOvr>
  <p:transition spd="med"/>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208" name=""/>
        <p:cNvGrpSpPr/>
        <p:nvPr/>
      </p:nvGrpSpPr>
      <p:grpSpPr>
        <a:xfrm>
          <a:off x="0" y="0"/>
          <a:ext cx="0" cy="0"/>
          <a:chOff x="0" y="0"/>
          <a:chExt cx="0" cy="0"/>
        </a:xfrm>
      </p:grpSpPr>
      <p:sp>
        <p:nvSpPr>
          <p:cNvPr id="1048706" name="Content Placeholder 2"/>
          <p:cNvSpPr>
            <a:spLocks noGrp="1"/>
          </p:cNvSpPr>
          <p:nvPr>
            <p:ph idx="1"/>
          </p:nvPr>
        </p:nvSpPr>
        <p:spPr>
          <a:xfrm>
            <a:off x="0" y="304800"/>
            <a:ext cx="9144000" cy="6553200"/>
          </a:xfrm>
        </p:spPr>
        <p:txBody>
          <a:bodyPr>
            <a:normAutofit lnSpcReduction="10000"/>
          </a:bodyPr>
          <a:p>
            <a:pPr>
              <a:buNone/>
            </a:pPr>
            <a:r>
              <a:rPr b="1" dirty="0" lang="en-US" u="sng" smtClean="0"/>
              <a:t>Nutritional needs</a:t>
            </a:r>
          </a:p>
          <a:p>
            <a:r>
              <a:rPr dirty="0" lang="en-US" smtClean="0"/>
              <a:t>Nutritional needs must be met to prevent the body from deteriorating further.</a:t>
            </a:r>
          </a:p>
          <a:p>
            <a:r>
              <a:rPr dirty="0" lang="en-US" smtClean="0"/>
              <a:t>1 person needs at least 1 gm of protein per kg body weight added if the person is sick.</a:t>
            </a:r>
          </a:p>
          <a:p>
            <a:r>
              <a:rPr dirty="0" lang="en-US" smtClean="0"/>
              <a:t>Old people may not experience hunger due to poor taste perception and slowed activity. Nutrients are absorbed slowly and since most people live alone they may fail to cook. </a:t>
            </a:r>
          </a:p>
          <a:p>
            <a:r>
              <a:rPr dirty="0" lang="en-US" smtClean="0"/>
              <a:t>They should be encouraged to cook food rich in protein, carbohydrates, minerals, vitamins to meet body requirements and they should take adequate fluids.</a:t>
            </a:r>
          </a:p>
        </p:txBody>
      </p:sp>
      <p:sp>
        <p:nvSpPr>
          <p:cNvPr id="1048707" name="Slide Number Placeholder 3"/>
          <p:cNvSpPr>
            <a:spLocks noGrp="1"/>
          </p:cNvSpPr>
          <p:nvPr>
            <p:ph type="sldNum" sz="quarter" idx="12"/>
          </p:nvPr>
        </p:nvSpPr>
        <p:spPr/>
        <p:txBody>
          <a:bodyPr/>
          <a:p>
            <a:fld id="{4398566B-0D00-4087-9124-BE3A6B87F876}" type="slidenum">
              <a:rPr lang="en-US" smtClean="0"/>
              <a:t>47</a:t>
            </a:fld>
            <a:endParaRPr dirty="0" lang="en-US"/>
          </a:p>
        </p:txBody>
      </p:sp>
    </p:spTree>
  </p:cSld>
  <p:clrMapOvr>
    <a:masterClrMapping/>
  </p:clrMapOvr>
  <p:transition spd="med"/>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209" name=""/>
        <p:cNvGrpSpPr/>
        <p:nvPr/>
      </p:nvGrpSpPr>
      <p:grpSpPr>
        <a:xfrm>
          <a:off x="0" y="0"/>
          <a:ext cx="0" cy="0"/>
          <a:chOff x="0" y="0"/>
          <a:chExt cx="0" cy="0"/>
        </a:xfrm>
      </p:grpSpPr>
      <p:sp>
        <p:nvSpPr>
          <p:cNvPr id="1048708" name="Content Placeholder 2"/>
          <p:cNvSpPr>
            <a:spLocks noGrp="1"/>
          </p:cNvSpPr>
          <p:nvPr>
            <p:ph idx="1"/>
          </p:nvPr>
        </p:nvSpPr>
        <p:spPr>
          <a:xfrm>
            <a:off x="0" y="457200"/>
            <a:ext cx="9144000" cy="5673725"/>
          </a:xfrm>
        </p:spPr>
        <p:txBody>
          <a:bodyPr/>
          <a:p>
            <a:r>
              <a:rPr dirty="0" lang="en-US" smtClean="0"/>
              <a:t>Food should be soft so that the old person  can use his denture  to chew. It should also be soft since sometimes they may have problem with swallowing.</a:t>
            </a:r>
          </a:p>
          <a:p>
            <a:endParaRPr dirty="0" lang="en-US"/>
          </a:p>
        </p:txBody>
      </p:sp>
      <p:sp>
        <p:nvSpPr>
          <p:cNvPr id="1048709" name="Slide Number Placeholder 3"/>
          <p:cNvSpPr>
            <a:spLocks noGrp="1"/>
          </p:cNvSpPr>
          <p:nvPr>
            <p:ph type="sldNum" sz="quarter" idx="12"/>
          </p:nvPr>
        </p:nvSpPr>
        <p:spPr/>
        <p:txBody>
          <a:bodyPr/>
          <a:p>
            <a:fld id="{4398566B-0D00-4087-9124-BE3A6B87F876}" type="slidenum">
              <a:rPr lang="en-US" smtClean="0"/>
              <a:t>48</a:t>
            </a:fld>
            <a:endParaRPr dirty="0" lang="en-US"/>
          </a:p>
        </p:txBody>
      </p:sp>
    </p:spTree>
  </p:cSld>
  <p:clrMapOvr>
    <a:masterClrMapping/>
  </p:clrMapOvr>
  <p:transition spd="med"/>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210" name=""/>
        <p:cNvGrpSpPr/>
        <p:nvPr/>
      </p:nvGrpSpPr>
      <p:grpSpPr>
        <a:xfrm>
          <a:off x="0" y="0"/>
          <a:ext cx="0" cy="0"/>
          <a:chOff x="0" y="0"/>
          <a:chExt cx="0" cy="0"/>
        </a:xfrm>
      </p:grpSpPr>
      <p:sp>
        <p:nvSpPr>
          <p:cNvPr id="1048710" name="Content Placeholder 2"/>
          <p:cNvSpPr>
            <a:spLocks noGrp="1"/>
          </p:cNvSpPr>
          <p:nvPr>
            <p:ph idx="1"/>
          </p:nvPr>
        </p:nvSpPr>
        <p:spPr>
          <a:xfrm>
            <a:off x="0" y="228600"/>
            <a:ext cx="9144000" cy="6629400"/>
          </a:xfrm>
        </p:spPr>
        <p:txBody>
          <a:bodyPr>
            <a:normAutofit fontScale="93750" lnSpcReduction="10000"/>
          </a:bodyPr>
          <a:p>
            <a:pPr>
              <a:buNone/>
            </a:pPr>
            <a:r>
              <a:rPr b="1" dirty="0" lang="en-US" u="sng" smtClean="0"/>
              <a:t>Elimination needs</a:t>
            </a:r>
          </a:p>
          <a:p>
            <a:r>
              <a:rPr dirty="0" lang="en-US" smtClean="0"/>
              <a:t>Old people are pre-occupied with their bowel functions and they require reassurance that daily bowel movements may not be necessary.</a:t>
            </a:r>
          </a:p>
          <a:p>
            <a:pPr>
              <a:buNone/>
            </a:pPr>
            <a:r>
              <a:rPr b="1" dirty="0" i="1" lang="en-US" smtClean="0"/>
              <a:t>Constipation</a:t>
            </a:r>
          </a:p>
          <a:p>
            <a:r>
              <a:rPr dirty="0" lang="en-US" smtClean="0"/>
              <a:t>Many old people require stimulation to keep their bowels functioning. Some may require laxative or stool softener but care should be taken that an old person does not use them daily and think that he/she cannot do without them.</a:t>
            </a:r>
          </a:p>
          <a:p>
            <a:r>
              <a:rPr dirty="0" lang="en-US" smtClean="0"/>
              <a:t>Clients should be encouraged to exercise regularly, eat fruits and vegetables and drink plenty of water.</a:t>
            </a:r>
          </a:p>
          <a:p>
            <a:pPr>
              <a:buNone/>
            </a:pPr>
            <a:r>
              <a:rPr b="1" dirty="0" i="1" lang="en-US" smtClean="0"/>
              <a:t>Bladder and bowel incontinence</a:t>
            </a:r>
          </a:p>
          <a:p>
            <a:r>
              <a:rPr dirty="0" lang="en-US" smtClean="0"/>
              <a:t>The older person may have difficult in controlling bladder and bowel function. To overcome this, the older person should be retrained to be following regular schedules.</a:t>
            </a:r>
          </a:p>
          <a:p>
            <a:endParaRPr dirty="0" lang="en-US" smtClean="0"/>
          </a:p>
          <a:p>
            <a:endParaRPr dirty="0" lang="en-US"/>
          </a:p>
        </p:txBody>
      </p:sp>
      <p:sp>
        <p:nvSpPr>
          <p:cNvPr id="1048711" name="Slide Number Placeholder 3"/>
          <p:cNvSpPr>
            <a:spLocks noGrp="1"/>
          </p:cNvSpPr>
          <p:nvPr>
            <p:ph type="sldNum" sz="quarter" idx="12"/>
          </p:nvPr>
        </p:nvSpPr>
        <p:spPr/>
        <p:txBody>
          <a:bodyPr/>
          <a:p>
            <a:fld id="{4398566B-0D00-4087-9124-BE3A6B87F876}" type="slidenum">
              <a:rPr lang="en-US" smtClean="0"/>
              <a:t>49</a:t>
            </a:fld>
            <a:endParaRPr dirty="0" lang="en-US"/>
          </a:p>
        </p:txBody>
      </p:sp>
    </p:spTree>
  </p:cSld>
  <p:clrMapOvr>
    <a:masterClrMapping/>
  </p:clrMapOvr>
  <p:transition spd="med"/>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65" name=""/>
        <p:cNvGrpSpPr/>
        <p:nvPr/>
      </p:nvGrpSpPr>
      <p:grpSpPr>
        <a:xfrm>
          <a:off x="0" y="0"/>
          <a:ext cx="0" cy="0"/>
          <a:chOff x="0" y="0"/>
          <a:chExt cx="0" cy="0"/>
        </a:xfrm>
      </p:grpSpPr>
      <p:sp>
        <p:nvSpPr>
          <p:cNvPr id="1048602" name="Title 1"/>
          <p:cNvSpPr>
            <a:spLocks noGrp="1"/>
          </p:cNvSpPr>
          <p:nvPr>
            <p:ph type="title"/>
          </p:nvPr>
        </p:nvSpPr>
        <p:spPr>
          <a:xfrm>
            <a:off x="457200" y="0"/>
            <a:ext cx="8229600" cy="457200"/>
          </a:xfrm>
        </p:spPr>
        <p:txBody>
          <a:bodyPr>
            <a:normAutofit fontScale="90000"/>
          </a:bodyPr>
          <a:p>
            <a:r>
              <a:rPr b="1" dirty="0" lang="en-US" u="sng" smtClean="0">
                <a:effectLst>
                  <a:outerShdw algn="tl" blurRad="38100" dir="2700000" dist="38100">
                    <a:srgbClr val="000000">
                      <a:alpha val="43137"/>
                    </a:srgbClr>
                  </a:outerShdw>
                </a:effectLst>
              </a:rPr>
              <a:t>Aging</a:t>
            </a:r>
            <a:r>
              <a:rPr dirty="0" lang="en-US" smtClean="0"/>
              <a:t> </a:t>
            </a:r>
            <a:endParaRPr dirty="0" lang="en-US"/>
          </a:p>
        </p:txBody>
      </p:sp>
      <p:sp>
        <p:nvSpPr>
          <p:cNvPr id="1048603" name="Content Placeholder 2"/>
          <p:cNvSpPr>
            <a:spLocks noGrp="1"/>
          </p:cNvSpPr>
          <p:nvPr>
            <p:ph idx="1"/>
          </p:nvPr>
        </p:nvSpPr>
        <p:spPr>
          <a:xfrm>
            <a:off x="0" y="685800"/>
            <a:ext cx="9144000" cy="6172200"/>
          </a:xfrm>
        </p:spPr>
        <p:txBody>
          <a:bodyPr>
            <a:normAutofit fontScale="87500" lnSpcReduction="20000"/>
          </a:bodyPr>
          <a:p>
            <a:pPr>
              <a:buNone/>
            </a:pPr>
            <a:r>
              <a:rPr b="1" dirty="0" lang="en-US" smtClean="0"/>
              <a:t>Def</a:t>
            </a:r>
            <a:r>
              <a:rPr dirty="0" lang="en-US" smtClean="0"/>
              <a:t>: The total time related changes experienced by an individual which are biological, psychological, sociological and spiritual.</a:t>
            </a:r>
          </a:p>
          <a:p>
            <a:pPr>
              <a:buNone/>
            </a:pPr>
            <a:r>
              <a:rPr b="1" dirty="0" i="1" lang="en-US" u="sng" smtClean="0"/>
              <a:t>Types of aging</a:t>
            </a:r>
          </a:p>
          <a:p>
            <a:r>
              <a:rPr b="1" dirty="0" lang="en-US" smtClean="0"/>
              <a:t>Biological aging</a:t>
            </a:r>
            <a:r>
              <a:rPr dirty="0" lang="en-US" smtClean="0"/>
              <a:t>: refers to changes in structure and functions of the body that occur over a lifespan. It can be gradual affected by genetic inheritance, external and internal environmental factors.</a:t>
            </a:r>
          </a:p>
          <a:p>
            <a:r>
              <a:rPr b="1" dirty="0" lang="en-US" smtClean="0"/>
              <a:t>Psychological aging</a:t>
            </a:r>
            <a:r>
              <a:rPr dirty="0" lang="en-US" smtClean="0"/>
              <a:t>: behavioral changes in self perception and reaction to biological changes. It is influenced by  conditions of the body e.g. cardiovascular or renal system; changes in the brain that may affect memory, learning, motivation and emotions.</a:t>
            </a:r>
          </a:p>
          <a:p>
            <a:r>
              <a:rPr b="1" dirty="0" lang="en-US" smtClean="0"/>
              <a:t>Functional aging</a:t>
            </a:r>
            <a:r>
              <a:rPr dirty="0" lang="en-US" smtClean="0"/>
              <a:t>: refers to capacity of the individual to function in society compared to that of others in the same age group.</a:t>
            </a:r>
          </a:p>
          <a:p>
            <a:r>
              <a:rPr b="1" dirty="0" lang="en-US" smtClean="0"/>
              <a:t>Sociological aging</a:t>
            </a:r>
            <a:r>
              <a:rPr dirty="0" lang="en-US" smtClean="0"/>
              <a:t>: changes in roles and social habits of individuals in the society. It includes: changes in expectation and social status</a:t>
            </a:r>
            <a:endParaRPr dirty="0" lang="en-US"/>
          </a:p>
        </p:txBody>
      </p:sp>
      <p:sp>
        <p:nvSpPr>
          <p:cNvPr id="1048604" name="Slide Number Placeholder 3"/>
          <p:cNvSpPr>
            <a:spLocks noGrp="1"/>
          </p:cNvSpPr>
          <p:nvPr>
            <p:ph type="sldNum" sz="quarter" idx="12"/>
          </p:nvPr>
        </p:nvSpPr>
        <p:spPr/>
        <p:txBody>
          <a:bodyPr/>
          <a:p>
            <a:fld id="{4398566B-0D00-4087-9124-BE3A6B87F876}" type="slidenum">
              <a:rPr lang="en-US" smtClean="0"/>
              <a:t>5</a:t>
            </a:fld>
            <a:endParaRPr dirty="0" lang="en-US"/>
          </a:p>
        </p:txBody>
      </p:sp>
    </p:spTree>
  </p:cSld>
  <p:clrMapOvr>
    <a:masterClrMapping/>
  </p:clrMapOvr>
  <p:transition spd="med"/>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211" name=""/>
        <p:cNvGrpSpPr/>
        <p:nvPr/>
      </p:nvGrpSpPr>
      <p:grpSpPr>
        <a:xfrm>
          <a:off x="0" y="0"/>
          <a:ext cx="0" cy="0"/>
          <a:chOff x="0" y="0"/>
          <a:chExt cx="0" cy="0"/>
        </a:xfrm>
      </p:grpSpPr>
      <p:sp>
        <p:nvSpPr>
          <p:cNvPr id="1048712" name="Content Placeholder 2"/>
          <p:cNvSpPr>
            <a:spLocks noGrp="1"/>
          </p:cNvSpPr>
          <p:nvPr>
            <p:ph idx="1"/>
          </p:nvPr>
        </p:nvSpPr>
        <p:spPr>
          <a:xfrm>
            <a:off x="0" y="381000"/>
            <a:ext cx="9144000" cy="6477000"/>
          </a:xfrm>
        </p:spPr>
        <p:txBody>
          <a:bodyPr>
            <a:normAutofit fontScale="90625" lnSpcReduction="10000"/>
          </a:bodyPr>
          <a:p>
            <a:r>
              <a:rPr dirty="0" lang="en-US" smtClean="0"/>
              <a:t>Retraining is usually welcome since it saves the person from embarrassment.</a:t>
            </a:r>
          </a:p>
          <a:p>
            <a:r>
              <a:rPr dirty="0" lang="en-US" smtClean="0"/>
              <a:t>To start with trips to the bathroom should be short interval which should be gradually lengthened. Catheters should be avoided as they also introduce infection to the urinary tract.</a:t>
            </a:r>
          </a:p>
          <a:p>
            <a:pPr>
              <a:buNone/>
            </a:pPr>
            <a:r>
              <a:rPr b="1" dirty="0" i="1" lang="en-US" smtClean="0"/>
              <a:t>Difficult in voiding</a:t>
            </a:r>
          </a:p>
          <a:p>
            <a:r>
              <a:rPr dirty="0" lang="en-US" smtClean="0"/>
              <a:t>Retention of urine is common in the older people (men) due to enlargement of the prostate gland. Corrective surgery should be organized . Urine output also decreases due to reduction in the glomerular filtration rate.</a:t>
            </a:r>
          </a:p>
          <a:p>
            <a:pPr>
              <a:buNone/>
            </a:pPr>
            <a:r>
              <a:rPr b="1" dirty="0" lang="en-US" u="sng" smtClean="0"/>
              <a:t>Physical hygiene needs</a:t>
            </a:r>
          </a:p>
          <a:p>
            <a:r>
              <a:rPr b="1" dirty="0" i="1" lang="en-US" smtClean="0"/>
              <a:t>Skin care: </a:t>
            </a:r>
            <a:r>
              <a:rPr dirty="0" lang="en-US" smtClean="0"/>
              <a:t>Skin is more delicate and requires better care to avoid infection or breakdown due to pressure. If the older person is incontinent of either urine, stool or both, care should be taken to keep him clean and dry.</a:t>
            </a:r>
          </a:p>
          <a:p>
            <a:endParaRPr dirty="0" lang="en-US"/>
          </a:p>
        </p:txBody>
      </p:sp>
      <p:sp>
        <p:nvSpPr>
          <p:cNvPr id="1048713" name="Slide Number Placeholder 3"/>
          <p:cNvSpPr>
            <a:spLocks noGrp="1"/>
          </p:cNvSpPr>
          <p:nvPr>
            <p:ph type="sldNum" sz="quarter" idx="12"/>
          </p:nvPr>
        </p:nvSpPr>
        <p:spPr/>
        <p:txBody>
          <a:bodyPr/>
          <a:p>
            <a:fld id="{4398566B-0D00-4087-9124-BE3A6B87F876}" type="slidenum">
              <a:rPr lang="en-US" smtClean="0"/>
              <a:t>50</a:t>
            </a:fld>
            <a:endParaRPr dirty="0" lang="en-US"/>
          </a:p>
        </p:txBody>
      </p:sp>
    </p:spTree>
  </p:cSld>
  <p:clrMapOvr>
    <a:masterClrMapping/>
  </p:clrMapOvr>
  <p:transition spd="med"/>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212" name=""/>
        <p:cNvGrpSpPr/>
        <p:nvPr/>
      </p:nvGrpSpPr>
      <p:grpSpPr>
        <a:xfrm>
          <a:off x="0" y="0"/>
          <a:ext cx="0" cy="0"/>
          <a:chOff x="0" y="0"/>
          <a:chExt cx="0" cy="0"/>
        </a:xfrm>
      </p:grpSpPr>
      <p:sp>
        <p:nvSpPr>
          <p:cNvPr id="1048714" name="Content Placeholder 2"/>
          <p:cNvSpPr>
            <a:spLocks noGrp="1"/>
          </p:cNvSpPr>
          <p:nvPr>
            <p:ph idx="1"/>
          </p:nvPr>
        </p:nvSpPr>
        <p:spPr>
          <a:xfrm>
            <a:off x="0" y="152400"/>
            <a:ext cx="9144000" cy="6705600"/>
          </a:xfrm>
        </p:spPr>
        <p:txBody>
          <a:bodyPr>
            <a:normAutofit fontScale="96875" lnSpcReduction="10000"/>
          </a:bodyPr>
          <a:p>
            <a:r>
              <a:rPr dirty="0" lang="en-US" smtClean="0"/>
              <a:t>Skin oil or lotion should be used to keep the skin soft and promote peripheral circulation.</a:t>
            </a:r>
          </a:p>
          <a:p>
            <a:r>
              <a:rPr dirty="0" lang="en-US" smtClean="0"/>
              <a:t>The older person sweat and oil glands are less active so the person can take a bath less often and should use bath oil or mild soap.</a:t>
            </a:r>
          </a:p>
          <a:p>
            <a:r>
              <a:rPr b="1" dirty="0" i="1" lang="en-US" smtClean="0"/>
              <a:t>Oral hygiene: </a:t>
            </a:r>
            <a:r>
              <a:rPr dirty="0" lang="en-US" smtClean="0"/>
              <a:t>Older person should be encouraged to take care of the mouth and take care of the dentures.</a:t>
            </a:r>
          </a:p>
          <a:p>
            <a:r>
              <a:rPr b="1" dirty="0" lang="en-US" smtClean="0"/>
              <a:t>Hair</a:t>
            </a:r>
            <a:r>
              <a:rPr dirty="0" lang="en-US" smtClean="0"/>
              <a:t>: should be kept clean and tidy</a:t>
            </a:r>
          </a:p>
          <a:p>
            <a:r>
              <a:rPr b="1" dirty="0" lang="en-US" smtClean="0"/>
              <a:t>Nails</a:t>
            </a:r>
            <a:r>
              <a:rPr dirty="0" lang="en-US" smtClean="0"/>
              <a:t>: finger nails are hard and brittle, so should be kept soft by being rubbed with lotion or being soaked in warm water. Should be cut and kept short.</a:t>
            </a:r>
          </a:p>
          <a:p>
            <a:r>
              <a:rPr b="1" dirty="0" lang="en-US" smtClean="0"/>
              <a:t>Shaving the male</a:t>
            </a:r>
            <a:r>
              <a:rPr dirty="0" lang="en-US" smtClean="0"/>
              <a:t>: assist the older person to shave their beard regularly and ensure their safety.</a:t>
            </a:r>
          </a:p>
          <a:p>
            <a:endParaRPr dirty="0" lang="en-US"/>
          </a:p>
        </p:txBody>
      </p:sp>
      <p:sp>
        <p:nvSpPr>
          <p:cNvPr id="1048715" name="Slide Number Placeholder 3"/>
          <p:cNvSpPr>
            <a:spLocks noGrp="1"/>
          </p:cNvSpPr>
          <p:nvPr>
            <p:ph type="sldNum" sz="quarter" idx="12"/>
          </p:nvPr>
        </p:nvSpPr>
        <p:spPr/>
        <p:txBody>
          <a:bodyPr/>
          <a:p>
            <a:fld id="{4398566B-0D00-4087-9124-BE3A6B87F876}" type="slidenum">
              <a:rPr lang="en-US" smtClean="0"/>
              <a:t>51</a:t>
            </a:fld>
            <a:endParaRPr dirty="0" lang="en-US"/>
          </a:p>
        </p:txBody>
      </p:sp>
    </p:spTree>
  </p:cSld>
  <p:clrMapOvr>
    <a:masterClrMapping/>
  </p:clrMapOvr>
  <p:transition spd="med"/>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213" name=""/>
        <p:cNvGrpSpPr/>
        <p:nvPr/>
      </p:nvGrpSpPr>
      <p:grpSpPr>
        <a:xfrm>
          <a:off x="0" y="0"/>
          <a:ext cx="0" cy="0"/>
          <a:chOff x="0" y="0"/>
          <a:chExt cx="0" cy="0"/>
        </a:xfrm>
      </p:grpSpPr>
      <p:sp>
        <p:nvSpPr>
          <p:cNvPr id="1048716" name="Content Placeholder 2"/>
          <p:cNvSpPr>
            <a:spLocks noGrp="1"/>
          </p:cNvSpPr>
          <p:nvPr>
            <p:ph idx="1"/>
          </p:nvPr>
        </p:nvSpPr>
        <p:spPr>
          <a:xfrm>
            <a:off x="0" y="609600"/>
            <a:ext cx="9144000" cy="6248400"/>
          </a:xfrm>
        </p:spPr>
        <p:txBody>
          <a:bodyPr>
            <a:normAutofit fontScale="96875" lnSpcReduction="20000"/>
          </a:bodyPr>
          <a:p>
            <a:r>
              <a:rPr b="1" dirty="0" lang="en-US" smtClean="0"/>
              <a:t>Safety</a:t>
            </a:r>
            <a:r>
              <a:rPr dirty="0" lang="en-US" smtClean="0"/>
              <a:t>: loss of Propioception (sensation of body space). Restrains e.g. side rails in beds, adaptive devices for bath tabs and toilets.</a:t>
            </a:r>
          </a:p>
          <a:p>
            <a:r>
              <a:rPr b="1" dirty="0" lang="en-US" smtClean="0"/>
              <a:t>Communications</a:t>
            </a:r>
            <a:r>
              <a:rPr dirty="0" lang="en-US" smtClean="0"/>
              <a:t>: older people experience problems communicating due to their failing sensory system. The is need to be encouraged to communicate and where possible they should not be kept alone in a room.</a:t>
            </a:r>
          </a:p>
          <a:p>
            <a:r>
              <a:rPr b="1" dirty="0" lang="en-US" smtClean="0"/>
              <a:t>Hearing loss </a:t>
            </a:r>
            <a:r>
              <a:rPr dirty="0" lang="en-US" smtClean="0"/>
              <a:t>(presbycusis): starts at 40 and progresses with age. Older people who are hard of hearing should be assessed and mechanical aid should be provided.</a:t>
            </a:r>
          </a:p>
          <a:p>
            <a:r>
              <a:rPr b="1" dirty="0" lang="en-US" smtClean="0"/>
              <a:t>Vision impairment</a:t>
            </a:r>
            <a:r>
              <a:rPr dirty="0" lang="en-US" smtClean="0"/>
              <a:t>; presbyopia: impaired vision due to the aging process. Aids for visually impaired should be provided e.g. large prints in telephone numbers, magnifying glass, spectacles, more night light to help in night blindness.</a:t>
            </a:r>
          </a:p>
          <a:p>
            <a:endParaRPr dirty="0" lang="en-US" smtClean="0"/>
          </a:p>
          <a:p>
            <a:endParaRPr dirty="0" lang="en-US"/>
          </a:p>
        </p:txBody>
      </p:sp>
      <p:sp>
        <p:nvSpPr>
          <p:cNvPr id="1048717" name="Slide Number Placeholder 3"/>
          <p:cNvSpPr>
            <a:spLocks noGrp="1"/>
          </p:cNvSpPr>
          <p:nvPr>
            <p:ph type="sldNum" sz="quarter" idx="12"/>
          </p:nvPr>
        </p:nvSpPr>
        <p:spPr/>
        <p:txBody>
          <a:bodyPr/>
          <a:p>
            <a:fld id="{4398566B-0D00-4087-9124-BE3A6B87F876}" type="slidenum">
              <a:rPr lang="en-US" smtClean="0"/>
              <a:t>52</a:t>
            </a:fld>
            <a:endParaRPr dirty="0" lang="en-US"/>
          </a:p>
        </p:txBody>
      </p:sp>
    </p:spTree>
  </p:cSld>
  <p:clrMapOvr>
    <a:masterClrMapping/>
  </p:clrMapOvr>
  <p:transition spd="med"/>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214" name=""/>
        <p:cNvGrpSpPr/>
        <p:nvPr/>
      </p:nvGrpSpPr>
      <p:grpSpPr>
        <a:xfrm>
          <a:off x="0" y="0"/>
          <a:ext cx="0" cy="0"/>
          <a:chOff x="0" y="0"/>
          <a:chExt cx="0" cy="0"/>
        </a:xfrm>
      </p:grpSpPr>
      <p:sp>
        <p:nvSpPr>
          <p:cNvPr id="1048718" name="Content Placeholder 2"/>
          <p:cNvSpPr>
            <a:spLocks noGrp="1"/>
          </p:cNvSpPr>
          <p:nvPr>
            <p:ph idx="1"/>
          </p:nvPr>
        </p:nvSpPr>
        <p:spPr>
          <a:xfrm>
            <a:off x="0" y="304800"/>
            <a:ext cx="9144000" cy="6858000"/>
          </a:xfrm>
        </p:spPr>
        <p:txBody>
          <a:bodyPr>
            <a:normAutofit/>
          </a:bodyPr>
          <a:p>
            <a:r>
              <a:rPr b="1" dirty="0" lang="en-US" smtClean="0"/>
              <a:t>Physical activities and exercise</a:t>
            </a:r>
            <a:r>
              <a:rPr dirty="0" lang="en-US" smtClean="0"/>
              <a:t>: activity and exercise are very important to the older person to maintain circulation, muscle tone, general health and to prevent deformities that may occur in disease.</a:t>
            </a:r>
          </a:p>
          <a:p>
            <a:r>
              <a:rPr b="1" dirty="0" lang="en-US" smtClean="0"/>
              <a:t>Emotional support and mental stimulation</a:t>
            </a:r>
            <a:r>
              <a:rPr dirty="0" lang="en-US" smtClean="0"/>
              <a:t>: the elderly person should be encouraged to remain self-sufficient and mentally active. This will prevent the person from boredom and depression. The older should be allowed to make decisions affecting  his care.</a:t>
            </a:r>
            <a:endParaRPr dirty="0" lang="en-US"/>
          </a:p>
        </p:txBody>
      </p:sp>
      <p:sp>
        <p:nvSpPr>
          <p:cNvPr id="1048719" name="Slide Number Placeholder 3"/>
          <p:cNvSpPr>
            <a:spLocks noGrp="1"/>
          </p:cNvSpPr>
          <p:nvPr>
            <p:ph type="sldNum" sz="quarter" idx="12"/>
          </p:nvPr>
        </p:nvSpPr>
        <p:spPr/>
        <p:txBody>
          <a:bodyPr/>
          <a:p>
            <a:fld id="{4398566B-0D00-4087-9124-BE3A6B87F876}" type="slidenum">
              <a:rPr lang="en-US" smtClean="0"/>
              <a:t>53</a:t>
            </a:fld>
            <a:endParaRPr dirty="0" lang="en-US"/>
          </a:p>
        </p:txBody>
      </p:sp>
    </p:spTree>
  </p:cSld>
  <p:clrMapOvr>
    <a:masterClrMapping/>
  </p:clrMapOvr>
  <p:transition spd="med"/>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215" name=""/>
        <p:cNvGrpSpPr/>
        <p:nvPr/>
      </p:nvGrpSpPr>
      <p:grpSpPr>
        <a:xfrm>
          <a:off x="0" y="0"/>
          <a:ext cx="0" cy="0"/>
          <a:chOff x="0" y="0"/>
          <a:chExt cx="0" cy="0"/>
        </a:xfrm>
      </p:grpSpPr>
      <p:sp>
        <p:nvSpPr>
          <p:cNvPr id="1048720" name="Title 1"/>
          <p:cNvSpPr>
            <a:spLocks noGrp="1"/>
          </p:cNvSpPr>
          <p:nvPr>
            <p:ph type="title"/>
          </p:nvPr>
        </p:nvSpPr>
        <p:spPr>
          <a:xfrm>
            <a:off x="0" y="0"/>
            <a:ext cx="9144000" cy="990600"/>
          </a:xfrm>
        </p:spPr>
        <p:style>
          <a:lnRef idx="0">
            <a:schemeClr val="accent2"/>
          </a:lnRef>
          <a:fillRef idx="3">
            <a:schemeClr val="accent2"/>
          </a:fillRef>
          <a:effectRef idx="3">
            <a:schemeClr val="accent2"/>
          </a:effectRef>
          <a:fontRef idx="minor">
            <a:schemeClr val="lt1"/>
          </a:fontRef>
        </p:style>
        <p:txBody>
          <a:bodyPr>
            <a:normAutofit/>
          </a:bodyPr>
          <a:p>
            <a:r>
              <a:rPr b="1" dirty="0" lang="en-US" smtClean="0">
                <a:solidFill>
                  <a:schemeClr val="accent1">
                    <a:lumMod val="20000"/>
                    <a:lumOff val="80000"/>
                  </a:schemeClr>
                </a:solidFill>
                <a:effectLst>
                  <a:outerShdw algn="tl" blurRad="38100" dir="2700000" dist="38100">
                    <a:srgbClr val="000000">
                      <a:alpha val="43137"/>
                    </a:srgbClr>
                  </a:outerShdw>
                </a:effectLst>
              </a:rPr>
              <a:t>Mental health problems of the aged</a:t>
            </a:r>
            <a:endParaRPr b="1" dirty="0" lang="en-US">
              <a:solidFill>
                <a:schemeClr val="accent1">
                  <a:lumMod val="20000"/>
                  <a:lumOff val="80000"/>
                </a:schemeClr>
              </a:solidFill>
              <a:effectLst>
                <a:outerShdw algn="tl" blurRad="38100" dir="2700000" dist="38100">
                  <a:srgbClr val="000000">
                    <a:alpha val="43137"/>
                  </a:srgbClr>
                </a:outerShdw>
              </a:effectLst>
            </a:endParaRPr>
          </a:p>
        </p:txBody>
      </p:sp>
      <p:sp>
        <p:nvSpPr>
          <p:cNvPr id="1048721" name="Content Placeholder 2"/>
          <p:cNvSpPr>
            <a:spLocks noGrp="1"/>
          </p:cNvSpPr>
          <p:nvPr>
            <p:ph idx="1"/>
          </p:nvPr>
        </p:nvSpPr>
        <p:spPr>
          <a:xfrm>
            <a:off x="0" y="838200"/>
            <a:ext cx="9144000" cy="6019800"/>
          </a:xfrm>
        </p:spPr>
        <p:txBody>
          <a:bodyPr>
            <a:normAutofit/>
          </a:bodyPr>
          <a:p>
            <a:pPr>
              <a:buNone/>
            </a:pPr>
            <a:r>
              <a:rPr b="1" dirty="0" lang="en-US" smtClean="0"/>
              <a:t>1. Anxiety</a:t>
            </a:r>
            <a:r>
              <a:rPr dirty="0" lang="en-US" smtClean="0"/>
              <a:t>: it is a major problem of the aged due to the threats of their self esteem and image. The older person anticipates losses of health independence, familiar home, family contact and life itself.</a:t>
            </a:r>
          </a:p>
          <a:p>
            <a:r>
              <a:rPr dirty="0" lang="en-US" smtClean="0"/>
              <a:t>The anxious person can be withdrawn, isolated, confused, combative or have any other mal-adaptation behavior.</a:t>
            </a:r>
          </a:p>
          <a:p>
            <a:pPr>
              <a:buNone/>
            </a:pPr>
            <a:r>
              <a:rPr b="1" dirty="0" lang="en-US" smtClean="0"/>
              <a:t>2. Depression</a:t>
            </a:r>
            <a:r>
              <a:rPr dirty="0" lang="en-US" smtClean="0"/>
              <a:t>: it is the most common disorder in the elderly person affecting about 50%. Most persons may end up in suicide. </a:t>
            </a:r>
          </a:p>
        </p:txBody>
      </p:sp>
      <p:sp>
        <p:nvSpPr>
          <p:cNvPr id="1048722" name="Slide Number Placeholder 3"/>
          <p:cNvSpPr>
            <a:spLocks noGrp="1"/>
          </p:cNvSpPr>
          <p:nvPr>
            <p:ph type="sldNum" sz="quarter" idx="12"/>
          </p:nvPr>
        </p:nvSpPr>
        <p:spPr/>
        <p:txBody>
          <a:bodyPr/>
          <a:p>
            <a:fld id="{4398566B-0D00-4087-9124-BE3A6B87F876}" type="slidenum">
              <a:rPr lang="en-US" smtClean="0"/>
              <a:t>54</a:t>
            </a:fld>
            <a:endParaRPr dirty="0" lang="en-US"/>
          </a:p>
        </p:txBody>
      </p:sp>
    </p:spTree>
  </p:cSld>
  <p:clrMapOvr>
    <a:masterClrMapping/>
  </p:clrMapOvr>
  <p:transition spd="med"/>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216" name=""/>
        <p:cNvGrpSpPr/>
        <p:nvPr/>
      </p:nvGrpSpPr>
      <p:grpSpPr>
        <a:xfrm>
          <a:off x="0" y="0"/>
          <a:ext cx="0" cy="0"/>
          <a:chOff x="0" y="0"/>
          <a:chExt cx="0" cy="0"/>
        </a:xfrm>
      </p:grpSpPr>
      <p:sp>
        <p:nvSpPr>
          <p:cNvPr id="1048723" name="Content Placeholder 2"/>
          <p:cNvSpPr>
            <a:spLocks noGrp="1"/>
          </p:cNvSpPr>
          <p:nvPr>
            <p:ph idx="1"/>
          </p:nvPr>
        </p:nvSpPr>
        <p:spPr>
          <a:xfrm>
            <a:off x="0" y="0"/>
            <a:ext cx="9144000" cy="6858000"/>
          </a:xfrm>
        </p:spPr>
        <p:txBody>
          <a:bodyPr>
            <a:normAutofit fontScale="96429" lnSpcReduction="10000"/>
          </a:bodyPr>
          <a:p>
            <a:r>
              <a:rPr dirty="0" lang="en-US" smtClean="0"/>
              <a:t>Causes of depression in the elderly</a:t>
            </a:r>
          </a:p>
          <a:p>
            <a:pPr lvl="1"/>
            <a:r>
              <a:rPr dirty="0" lang="en-US" smtClean="0"/>
              <a:t>Chemical imbalance</a:t>
            </a:r>
          </a:p>
          <a:p>
            <a:pPr lvl="1"/>
            <a:r>
              <a:rPr dirty="0" lang="en-US" smtClean="0"/>
              <a:t>Living at or near poverty level.</a:t>
            </a:r>
          </a:p>
          <a:p>
            <a:pPr lvl="1"/>
            <a:r>
              <a:rPr dirty="0" lang="en-US" smtClean="0"/>
              <a:t>Loss of spouse and friends leading to loneliness.</a:t>
            </a:r>
          </a:p>
          <a:p>
            <a:pPr lvl="1"/>
            <a:r>
              <a:rPr dirty="0" lang="en-US" smtClean="0"/>
              <a:t>Serious physical illness and debilitating  disease.</a:t>
            </a:r>
          </a:p>
          <a:p>
            <a:pPr lvl="1"/>
            <a:r>
              <a:rPr dirty="0" lang="en-US" smtClean="0"/>
              <a:t>Poor nutrition</a:t>
            </a:r>
          </a:p>
          <a:p>
            <a:pPr lvl="1"/>
            <a:r>
              <a:rPr dirty="0" lang="en-US" smtClean="0"/>
              <a:t>Lack of exercise</a:t>
            </a:r>
          </a:p>
          <a:p>
            <a:pPr lvl="1"/>
            <a:r>
              <a:rPr dirty="0" lang="en-US" smtClean="0"/>
              <a:t>Over-sedation</a:t>
            </a:r>
          </a:p>
          <a:p>
            <a:pPr lvl="1"/>
            <a:r>
              <a:rPr dirty="0" lang="en-US" smtClean="0"/>
              <a:t>Lack of mental stimulations</a:t>
            </a:r>
          </a:p>
          <a:p>
            <a:r>
              <a:rPr b="1" dirty="0" i="1" lang="en-US" smtClean="0"/>
              <a:t>Management</a:t>
            </a:r>
            <a:r>
              <a:rPr dirty="0" lang="en-US" smtClean="0"/>
              <a:t>: where the cause of depression is known, alleviating the cause may help. </a:t>
            </a:r>
          </a:p>
          <a:p>
            <a:r>
              <a:rPr b="1" dirty="0" lang="en-US" smtClean="0"/>
              <a:t>NB</a:t>
            </a:r>
            <a:r>
              <a:rPr dirty="0" lang="en-US" smtClean="0"/>
              <a:t>: antidepressant drugs have adverse side effects on elderly persons and the nurse should observe. Dosage should also be reduced.</a:t>
            </a:r>
          </a:p>
        </p:txBody>
      </p:sp>
      <p:sp>
        <p:nvSpPr>
          <p:cNvPr id="1048724" name="Slide Number Placeholder 3"/>
          <p:cNvSpPr>
            <a:spLocks noGrp="1"/>
          </p:cNvSpPr>
          <p:nvPr>
            <p:ph type="sldNum" sz="quarter" idx="12"/>
          </p:nvPr>
        </p:nvSpPr>
        <p:spPr/>
        <p:txBody>
          <a:bodyPr/>
          <a:p>
            <a:fld id="{4398566B-0D00-4087-9124-BE3A6B87F876}" type="slidenum">
              <a:rPr lang="en-US" smtClean="0"/>
              <a:t>55</a:t>
            </a:fld>
            <a:endParaRPr dirty="0" lang="en-US"/>
          </a:p>
        </p:txBody>
      </p:sp>
    </p:spTree>
  </p:cSld>
  <p:clrMapOvr>
    <a:masterClrMapping/>
  </p:clrMapOvr>
  <p:transition spd="med"/>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217" name=""/>
        <p:cNvGrpSpPr/>
        <p:nvPr/>
      </p:nvGrpSpPr>
      <p:grpSpPr>
        <a:xfrm>
          <a:off x="0" y="0"/>
          <a:ext cx="0" cy="0"/>
          <a:chOff x="0" y="0"/>
          <a:chExt cx="0" cy="0"/>
        </a:xfrm>
      </p:grpSpPr>
      <p:sp>
        <p:nvSpPr>
          <p:cNvPr id="1048725" name="Content Placeholder 2"/>
          <p:cNvSpPr>
            <a:spLocks noGrp="1"/>
          </p:cNvSpPr>
          <p:nvPr>
            <p:ph idx="1"/>
          </p:nvPr>
        </p:nvSpPr>
        <p:spPr>
          <a:xfrm>
            <a:off x="0" y="228600"/>
            <a:ext cx="9144000" cy="6629400"/>
          </a:xfrm>
        </p:spPr>
        <p:txBody>
          <a:bodyPr>
            <a:normAutofit fontScale="82143" lnSpcReduction="20000"/>
          </a:bodyPr>
          <a:p>
            <a:pPr>
              <a:buNone/>
            </a:pPr>
            <a:r>
              <a:rPr b="1" dirty="0" lang="en-US" smtClean="0"/>
              <a:t>3. Chemical dependency</a:t>
            </a:r>
          </a:p>
          <a:p>
            <a:r>
              <a:rPr dirty="0" lang="en-US" smtClean="0"/>
              <a:t>Alcohol: it is a special problem with the elderly. Reasons for alcoholism in the elderly person are; loneliness, boredom.</a:t>
            </a:r>
          </a:p>
          <a:p>
            <a:r>
              <a:rPr b="1" dirty="0" lang="en-US" smtClean="0"/>
              <a:t>Mngt</a:t>
            </a:r>
            <a:r>
              <a:rPr dirty="0" lang="en-US" smtClean="0"/>
              <a:t>: gradual withdrawal</a:t>
            </a:r>
          </a:p>
          <a:p>
            <a:pPr>
              <a:buNone/>
            </a:pPr>
            <a:r>
              <a:rPr b="1" dirty="0" lang="en-US" smtClean="0"/>
              <a:t>4. Abuse of prescription drugs</a:t>
            </a:r>
          </a:p>
          <a:p>
            <a:r>
              <a:rPr dirty="0" lang="en-US" smtClean="0"/>
              <a:t>Self medication, visits different doctors with different prescriptions</a:t>
            </a:r>
          </a:p>
          <a:p>
            <a:r>
              <a:rPr b="1" dirty="0" lang="en-US" smtClean="0"/>
              <a:t>Mngt</a:t>
            </a:r>
            <a:r>
              <a:rPr dirty="0" lang="en-US" smtClean="0"/>
              <a:t>: education on proper use of drugs, explanation about side effects</a:t>
            </a:r>
          </a:p>
          <a:p>
            <a:pPr>
              <a:buNone/>
            </a:pPr>
            <a:r>
              <a:rPr dirty="0" lang="en-US" smtClean="0"/>
              <a:t>Therapies aimed at emotional and psychological support to the elderly</a:t>
            </a:r>
          </a:p>
          <a:p>
            <a:pPr lvl="1"/>
            <a:r>
              <a:rPr dirty="0" lang="en-US" smtClean="0"/>
              <a:t>Re-motivation technique</a:t>
            </a:r>
          </a:p>
          <a:p>
            <a:pPr lvl="1"/>
            <a:r>
              <a:rPr dirty="0" lang="en-US" smtClean="0"/>
              <a:t>Recreation</a:t>
            </a:r>
          </a:p>
          <a:p>
            <a:pPr lvl="1"/>
            <a:r>
              <a:rPr dirty="0" lang="en-US" smtClean="0"/>
              <a:t>Learning</a:t>
            </a:r>
          </a:p>
          <a:p>
            <a:pPr lvl="1"/>
            <a:r>
              <a:rPr dirty="0" lang="en-US" smtClean="0"/>
              <a:t>Social life and activities</a:t>
            </a:r>
          </a:p>
          <a:p>
            <a:pPr lvl="1"/>
            <a:r>
              <a:rPr dirty="0" lang="en-US" smtClean="0"/>
              <a:t>Pet therapy</a:t>
            </a:r>
          </a:p>
          <a:p>
            <a:pPr lvl="1"/>
            <a:r>
              <a:rPr dirty="0" lang="en-US" smtClean="0"/>
              <a:t>Religious support</a:t>
            </a:r>
          </a:p>
          <a:p>
            <a:pPr lvl="1"/>
            <a:r>
              <a:rPr dirty="0" lang="en-US" smtClean="0"/>
              <a:t>Mental therapies</a:t>
            </a:r>
            <a:endParaRPr dirty="0" lang="en-US"/>
          </a:p>
        </p:txBody>
      </p:sp>
      <p:sp>
        <p:nvSpPr>
          <p:cNvPr id="1048726" name="Slide Number Placeholder 3"/>
          <p:cNvSpPr>
            <a:spLocks noGrp="1"/>
          </p:cNvSpPr>
          <p:nvPr>
            <p:ph type="sldNum" sz="quarter" idx="12"/>
          </p:nvPr>
        </p:nvSpPr>
        <p:spPr/>
        <p:txBody>
          <a:bodyPr/>
          <a:p>
            <a:fld id="{4398566B-0D00-4087-9124-BE3A6B87F876}" type="slidenum">
              <a:rPr lang="en-US" smtClean="0"/>
              <a:t>56</a:t>
            </a:fld>
            <a:endParaRPr dirty="0" lang="en-US"/>
          </a:p>
        </p:txBody>
      </p:sp>
    </p:spTree>
  </p:cSld>
  <p:clrMapOvr>
    <a:masterClrMapping/>
  </p:clrMapOvr>
  <p:transition spd="med"/>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218" name=""/>
        <p:cNvGrpSpPr/>
        <p:nvPr/>
      </p:nvGrpSpPr>
      <p:grpSpPr>
        <a:xfrm>
          <a:off x="0" y="0"/>
          <a:ext cx="0" cy="0"/>
          <a:chOff x="0" y="0"/>
          <a:chExt cx="0" cy="0"/>
        </a:xfrm>
      </p:grpSpPr>
      <p:sp>
        <p:nvSpPr>
          <p:cNvPr id="1048727" name="Title 1"/>
          <p:cNvSpPr>
            <a:spLocks noGrp="1"/>
          </p:cNvSpPr>
          <p:nvPr>
            <p:ph type="title"/>
          </p:nvPr>
        </p:nvSpPr>
        <p:spPr>
          <a:xfrm>
            <a:off x="457200" y="0"/>
            <a:ext cx="8229600" cy="685800"/>
          </a:xfrm>
        </p:spPr>
        <p:style>
          <a:lnRef idx="0">
            <a:schemeClr val="accent1"/>
          </a:lnRef>
          <a:fillRef idx="3">
            <a:schemeClr val="accent1"/>
          </a:fillRef>
          <a:effectRef idx="3">
            <a:schemeClr val="accent1"/>
          </a:effectRef>
          <a:fontRef idx="minor">
            <a:schemeClr val="lt1"/>
          </a:fontRef>
        </p:style>
        <p:txBody>
          <a:bodyPr>
            <a:normAutofit fontScale="90000"/>
          </a:bodyPr>
          <a:p>
            <a:r>
              <a:rPr b="1" dirty="0" lang="en-US" u="sng" smtClean="0">
                <a:solidFill>
                  <a:srgbClr val="6600CC"/>
                </a:solidFill>
                <a:effectLst>
                  <a:outerShdw algn="tl" blurRad="38100" dir="2700000" dist="38100">
                    <a:srgbClr val="000000">
                      <a:alpha val="43137"/>
                    </a:srgbClr>
                  </a:outerShdw>
                </a:effectLst>
              </a:rPr>
              <a:t>Drugs and the elderly</a:t>
            </a:r>
            <a:endParaRPr b="1" dirty="0" lang="en-US" u="sng">
              <a:solidFill>
                <a:srgbClr val="6600CC"/>
              </a:solidFill>
              <a:effectLst>
                <a:outerShdw algn="tl" blurRad="38100" dir="2700000" dist="38100">
                  <a:srgbClr val="000000">
                    <a:alpha val="43137"/>
                  </a:srgbClr>
                </a:outerShdw>
              </a:effectLst>
            </a:endParaRPr>
          </a:p>
        </p:txBody>
      </p:sp>
      <p:sp>
        <p:nvSpPr>
          <p:cNvPr id="1048728" name="Content Placeholder 2"/>
          <p:cNvSpPr>
            <a:spLocks noGrp="1"/>
          </p:cNvSpPr>
          <p:nvPr>
            <p:ph idx="1"/>
          </p:nvPr>
        </p:nvSpPr>
        <p:spPr>
          <a:xfrm>
            <a:off x="0" y="685800"/>
            <a:ext cx="9144000" cy="6172200"/>
          </a:xfrm>
        </p:spPr>
        <p:txBody>
          <a:bodyPr>
            <a:normAutofit fontScale="93750" lnSpcReduction="10000"/>
          </a:bodyPr>
          <a:p>
            <a:r>
              <a:rPr dirty="0" lang="en-US" smtClean="0"/>
              <a:t>Elderly people use more drugs than any other age group in the community. This leads to more adverse reaction occurring in the elderly people since they are normally failing e.g. eyesight  cause the elderly to make mistakes in their medication.</a:t>
            </a:r>
          </a:p>
          <a:p>
            <a:r>
              <a:rPr dirty="0" lang="en-US" smtClean="0"/>
              <a:t>Physiological consideration of their failing functioning should be put into consideration while prescribing drugs.</a:t>
            </a:r>
          </a:p>
          <a:p>
            <a:r>
              <a:rPr dirty="0" lang="en-US" smtClean="0"/>
              <a:t>The liver and the kidney may not be able to synthesize and excrete drugs. Age related changes in the function of CVS, gastrointestinal systems slows the metabolism and affects circulation, absorption and metabolism of drugs.</a:t>
            </a:r>
          </a:p>
          <a:p>
            <a:r>
              <a:rPr dirty="0" lang="en-US" smtClean="0"/>
              <a:t>Drugs can also affect nutritional status of the elderly person due to some of the side effects e.g. loss of appetite, nausea, irritable stomach, decreased absorption of nutrients.</a:t>
            </a:r>
            <a:endParaRPr dirty="0" lang="en-US"/>
          </a:p>
        </p:txBody>
      </p:sp>
      <p:sp>
        <p:nvSpPr>
          <p:cNvPr id="1048729" name="Slide Number Placeholder 3"/>
          <p:cNvSpPr>
            <a:spLocks noGrp="1"/>
          </p:cNvSpPr>
          <p:nvPr>
            <p:ph type="sldNum" sz="quarter" idx="12"/>
          </p:nvPr>
        </p:nvSpPr>
        <p:spPr/>
        <p:txBody>
          <a:bodyPr/>
          <a:p>
            <a:fld id="{4398566B-0D00-4087-9124-BE3A6B87F876}" type="slidenum">
              <a:rPr lang="en-US" smtClean="0"/>
              <a:t>57</a:t>
            </a:fld>
            <a:endParaRPr dirty="0" lang="en-US"/>
          </a:p>
        </p:txBody>
      </p:sp>
    </p:spTree>
  </p:cSld>
  <p:clrMapOvr>
    <a:masterClrMapping/>
  </p:clrMapOvr>
  <p:transition spd="med"/>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219" name=""/>
        <p:cNvGrpSpPr/>
        <p:nvPr/>
      </p:nvGrpSpPr>
      <p:grpSpPr>
        <a:xfrm>
          <a:off x="0" y="0"/>
          <a:ext cx="0" cy="0"/>
          <a:chOff x="0" y="0"/>
          <a:chExt cx="0" cy="0"/>
        </a:xfrm>
      </p:grpSpPr>
      <p:sp>
        <p:nvSpPr>
          <p:cNvPr id="1048730" name="Title 1"/>
          <p:cNvSpPr>
            <a:spLocks noGrp="1"/>
          </p:cNvSpPr>
          <p:nvPr>
            <p:ph type="title"/>
          </p:nvPr>
        </p:nvSpPr>
        <p:spPr>
          <a:xfrm>
            <a:off x="0" y="0"/>
            <a:ext cx="9144000" cy="838200"/>
          </a:xfrm>
        </p:spPr>
        <p:style>
          <a:lnRef idx="0">
            <a:schemeClr val="accent6"/>
          </a:lnRef>
          <a:fillRef idx="3">
            <a:schemeClr val="accent6"/>
          </a:fillRef>
          <a:effectRef idx="3">
            <a:schemeClr val="accent6"/>
          </a:effectRef>
          <a:fontRef idx="minor">
            <a:schemeClr val="lt1"/>
          </a:fontRef>
        </p:style>
        <p:txBody>
          <a:bodyPr/>
          <a:p>
            <a:r>
              <a:rPr b="1" dirty="0" i="1" lang="en-US" smtClean="0">
                <a:solidFill>
                  <a:srgbClr val="6600CC"/>
                </a:solidFill>
                <a:effectLst>
                  <a:outerShdw algn="tl" blurRad="38100" dir="2700000" dist="38100">
                    <a:srgbClr val="000000">
                      <a:alpha val="43137"/>
                    </a:srgbClr>
                  </a:outerShdw>
                </a:effectLst>
              </a:rPr>
              <a:t>Possible side effects of drugs </a:t>
            </a:r>
            <a:endParaRPr b="1" dirty="0" i="1" lang="en-US">
              <a:solidFill>
                <a:srgbClr val="6600CC"/>
              </a:solidFill>
              <a:effectLst>
                <a:outerShdw algn="tl" blurRad="38100" dir="2700000" dist="38100">
                  <a:srgbClr val="000000">
                    <a:alpha val="43137"/>
                  </a:srgbClr>
                </a:outerShdw>
              </a:effectLst>
            </a:endParaRPr>
          </a:p>
        </p:txBody>
      </p:sp>
      <p:sp>
        <p:nvSpPr>
          <p:cNvPr id="1048731" name="Content Placeholder 2"/>
          <p:cNvSpPr>
            <a:spLocks noGrp="1"/>
          </p:cNvSpPr>
          <p:nvPr>
            <p:ph idx="1"/>
          </p:nvPr>
        </p:nvSpPr>
        <p:spPr>
          <a:xfrm>
            <a:off x="0" y="914400"/>
            <a:ext cx="9144000" cy="5943600"/>
          </a:xfrm>
        </p:spPr>
        <p:txBody>
          <a:bodyPr>
            <a:normAutofit/>
          </a:bodyPr>
          <a:p>
            <a:r>
              <a:rPr dirty="0" lang="en-US" smtClean="0"/>
              <a:t>Sedatives and hypnotics: confusion, delusion, hallucinations, falls, agitation, and altered behavior. They should be given in low doses</a:t>
            </a:r>
          </a:p>
          <a:p>
            <a:r>
              <a:rPr dirty="0" lang="en-US" smtClean="0"/>
              <a:t>Analgesics e..g salicylates can cause electrolyte imbalance, bleeding, and nephrotoxicity.</a:t>
            </a:r>
          </a:p>
          <a:p>
            <a:r>
              <a:rPr dirty="0" lang="en-US" smtClean="0"/>
              <a:t>Tranquilizers: hypotension, cerebral depression</a:t>
            </a:r>
          </a:p>
          <a:p>
            <a:r>
              <a:rPr dirty="0" lang="en-US" smtClean="0"/>
              <a:t>Central nervous system stimulants: can cause confusion, paranoia</a:t>
            </a:r>
          </a:p>
          <a:p>
            <a:r>
              <a:rPr dirty="0" lang="en-US" smtClean="0"/>
              <a:t>Cardiovascular drugs: e.g. digitalis; can cause dysarrthymias and gastrointestinal and mental symptoms.</a:t>
            </a:r>
          </a:p>
          <a:p>
            <a:endParaRPr dirty="0" lang="en-US"/>
          </a:p>
        </p:txBody>
      </p:sp>
      <p:sp>
        <p:nvSpPr>
          <p:cNvPr id="1048732" name="Slide Number Placeholder 3"/>
          <p:cNvSpPr>
            <a:spLocks noGrp="1"/>
          </p:cNvSpPr>
          <p:nvPr>
            <p:ph type="sldNum" sz="quarter" idx="12"/>
          </p:nvPr>
        </p:nvSpPr>
        <p:spPr/>
        <p:txBody>
          <a:bodyPr/>
          <a:p>
            <a:fld id="{4398566B-0D00-4087-9124-BE3A6B87F876}" type="slidenum">
              <a:rPr lang="en-US" smtClean="0"/>
              <a:t>58</a:t>
            </a:fld>
            <a:endParaRPr dirty="0" lang="en-US"/>
          </a:p>
        </p:txBody>
      </p:sp>
    </p:spTree>
  </p:cSld>
  <p:clrMapOvr>
    <a:masterClrMapping/>
  </p:clrMapOvr>
  <p:transition spd="med"/>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220" name=""/>
        <p:cNvGrpSpPr/>
        <p:nvPr/>
      </p:nvGrpSpPr>
      <p:grpSpPr>
        <a:xfrm>
          <a:off x="0" y="0"/>
          <a:ext cx="0" cy="0"/>
          <a:chOff x="0" y="0"/>
          <a:chExt cx="0" cy="0"/>
        </a:xfrm>
      </p:grpSpPr>
      <p:sp>
        <p:nvSpPr>
          <p:cNvPr id="1048733" name="Content Placeholder 2"/>
          <p:cNvSpPr>
            <a:spLocks noGrp="1"/>
          </p:cNvSpPr>
          <p:nvPr>
            <p:ph idx="1"/>
          </p:nvPr>
        </p:nvSpPr>
        <p:spPr>
          <a:xfrm>
            <a:off x="0" y="228600"/>
            <a:ext cx="9144000" cy="6629400"/>
          </a:xfrm>
        </p:spPr>
        <p:txBody>
          <a:bodyPr>
            <a:normAutofit/>
          </a:bodyPr>
          <a:p>
            <a:pPr indent="-571500" marL="571500">
              <a:buNone/>
            </a:pPr>
            <a:r>
              <a:rPr b="1" dirty="0" lang="en-US" smtClean="0"/>
              <a:t>NB</a:t>
            </a:r>
            <a:r>
              <a:rPr dirty="0" lang="en-US" smtClean="0"/>
              <a:t>: when an elderly person is given drugs to self-medicate, the following should be explained.</a:t>
            </a:r>
          </a:p>
          <a:p>
            <a:pPr indent="-571500" marL="571500">
              <a:buFont typeface="+mj-lt"/>
              <a:buAutoNum type="romanLcPeriod"/>
            </a:pPr>
            <a:r>
              <a:rPr dirty="0" lang="en-US" smtClean="0"/>
              <a:t>Explain the action, side effects and dosage of each medication</a:t>
            </a:r>
          </a:p>
          <a:p>
            <a:pPr indent="-571500" marL="571500">
              <a:buFont typeface="+mj-lt"/>
              <a:buAutoNum type="romanLcPeriod"/>
            </a:pPr>
            <a:r>
              <a:rPr dirty="0" lang="en-US" smtClean="0"/>
              <a:t>Write out the drugs schedule</a:t>
            </a:r>
          </a:p>
          <a:p>
            <a:pPr indent="-571500" marL="571500">
              <a:buFont typeface="+mj-lt"/>
              <a:buAutoNum type="romanLcPeriod"/>
            </a:pPr>
            <a:r>
              <a:rPr dirty="0" lang="en-US" smtClean="0"/>
              <a:t>Encourage use of standard containers rather than safety lids.</a:t>
            </a:r>
          </a:p>
          <a:p>
            <a:pPr indent="-571500" marL="571500">
              <a:buFont typeface="+mj-lt"/>
              <a:buAutoNum type="romanLcPeriod"/>
            </a:pPr>
            <a:r>
              <a:rPr dirty="0" lang="en-US" smtClean="0"/>
              <a:t>Destroy old unused medication</a:t>
            </a:r>
          </a:p>
          <a:p>
            <a:pPr indent="-571500" marL="571500">
              <a:buFont typeface="+mj-lt"/>
              <a:buAutoNum type="romanLcPeriod"/>
            </a:pPr>
            <a:r>
              <a:rPr dirty="0" lang="en-US" smtClean="0"/>
              <a:t>Periodically review the medication schedule.</a:t>
            </a:r>
          </a:p>
          <a:p>
            <a:pPr indent="-571500" marL="571500">
              <a:buFont typeface="+mj-lt"/>
              <a:buAutoNum type="romanLcPeriod"/>
            </a:pPr>
            <a:r>
              <a:rPr dirty="0" lang="en-US" smtClean="0"/>
              <a:t>Discourage the use of over the counter drugs without consultation.</a:t>
            </a:r>
            <a:endParaRPr dirty="0" lang="en-US"/>
          </a:p>
        </p:txBody>
      </p:sp>
      <p:sp>
        <p:nvSpPr>
          <p:cNvPr id="1048734" name="Slide Number Placeholder 3"/>
          <p:cNvSpPr>
            <a:spLocks noGrp="1"/>
          </p:cNvSpPr>
          <p:nvPr>
            <p:ph type="sldNum" sz="quarter" idx="12"/>
          </p:nvPr>
        </p:nvSpPr>
        <p:spPr/>
        <p:txBody>
          <a:bodyPr/>
          <a:p>
            <a:fld id="{4398566B-0D00-4087-9124-BE3A6B87F876}" type="slidenum">
              <a:rPr lang="en-US" smtClean="0"/>
              <a:t>59</a:t>
            </a:fld>
            <a:endParaRPr dirty="0" lang="en-US"/>
          </a:p>
        </p:txBody>
      </p:sp>
    </p:spTree>
  </p:cSld>
  <p:clrMapOvr>
    <a:masterClrMapping/>
  </p:clrMapOvr>
  <p:transition spd="med"/>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67" name=""/>
        <p:cNvGrpSpPr/>
        <p:nvPr/>
      </p:nvGrpSpPr>
      <p:grpSpPr>
        <a:xfrm>
          <a:off x="0" y="0"/>
          <a:ext cx="0" cy="0"/>
          <a:chOff x="0" y="0"/>
          <a:chExt cx="0" cy="0"/>
        </a:xfrm>
      </p:grpSpPr>
      <p:sp>
        <p:nvSpPr>
          <p:cNvPr id="1048611" name="Title 3"/>
          <p:cNvSpPr>
            <a:spLocks noGrp="1"/>
          </p:cNvSpPr>
          <p:nvPr>
            <p:ph type="title"/>
          </p:nvPr>
        </p:nvSpPr>
        <p:spPr/>
        <p:txBody>
          <a:bodyPr/>
          <a:p>
            <a:endParaRPr dirty="0" lang="en-US"/>
          </a:p>
        </p:txBody>
      </p:sp>
      <p:pic>
        <p:nvPicPr>
          <p:cNvPr id="2097153" name="Picture 2" descr="http://upload.wikimedia.org/wikipedia/commons/thumb/5/5a/Sabaa_Nissan_Militiaman.jpg/220px-Sabaa_Nissan_Militiaman.jpg">
            <a:hlinkClick r:id="rId1"/>
          </p:cNvPr>
          <p:cNvPicPr>
            <a:picLocks noChangeAspect="1" noGrp="1" noChangeArrowheads="1"/>
          </p:cNvPicPr>
          <p:nvPr>
            <p:ph type="pic" idx="1"/>
          </p:nvPr>
        </p:nvPicPr>
        <p:blipFill>
          <a:blip xmlns:r="http://schemas.openxmlformats.org/officeDocument/2006/relationships" r:embed="rId2" cstate="print"/>
          <a:srcRect t="21843" b="21843"/>
          <a:stretch>
            <a:fillRect/>
          </a:stretch>
        </p:blipFill>
        <p:spPr bwMode="auto">
          <a:prstGeom prst="rect"/>
          <a:noFill/>
        </p:spPr>
      </p:pic>
      <p:sp>
        <p:nvSpPr>
          <p:cNvPr id="1048612" name="Text Placeholder 5"/>
          <p:cNvSpPr>
            <a:spLocks noGrp="1"/>
          </p:cNvSpPr>
          <p:nvPr>
            <p:ph type="body" sz="half" idx="2"/>
          </p:nvPr>
        </p:nvSpPr>
        <p:spPr/>
        <p:txBody>
          <a:bodyPr/>
          <a:p>
            <a:endParaRPr dirty="0" lang="en-US"/>
          </a:p>
        </p:txBody>
      </p:sp>
      <p:sp>
        <p:nvSpPr>
          <p:cNvPr id="1048613" name="Slide Number Placeholder 4"/>
          <p:cNvSpPr>
            <a:spLocks noGrp="1"/>
          </p:cNvSpPr>
          <p:nvPr>
            <p:ph type="sldNum" sz="quarter" idx="12"/>
          </p:nvPr>
        </p:nvSpPr>
        <p:spPr/>
        <p:txBody>
          <a:bodyPr/>
          <a:p>
            <a:fld id="{4398566B-0D00-4087-9124-BE3A6B87F876}" type="slidenum">
              <a:rPr lang="en-US" smtClean="0"/>
              <a:t>6</a:t>
            </a:fld>
            <a:endParaRPr dirty="0" lang="en-US"/>
          </a:p>
        </p:txBody>
      </p:sp>
    </p:spTree>
  </p:cSld>
  <p:clrMapOvr>
    <a:masterClrMapping/>
  </p:clrMapOvr>
  <p:transition spd="med"/>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221" name=""/>
        <p:cNvGrpSpPr/>
        <p:nvPr/>
      </p:nvGrpSpPr>
      <p:grpSpPr>
        <a:xfrm>
          <a:off x="0" y="0"/>
          <a:ext cx="0" cy="0"/>
          <a:chOff x="0" y="0"/>
          <a:chExt cx="0" cy="0"/>
        </a:xfrm>
      </p:grpSpPr>
      <p:sp>
        <p:nvSpPr>
          <p:cNvPr id="1048735" name="Title 1"/>
          <p:cNvSpPr>
            <a:spLocks noGrp="1"/>
          </p:cNvSpPr>
          <p:nvPr>
            <p:ph type="title"/>
          </p:nvPr>
        </p:nvSpPr>
        <p:spPr>
          <a:xfrm>
            <a:off x="457200" y="0"/>
            <a:ext cx="8229600" cy="990600"/>
          </a:xfrm>
        </p:spPr>
        <p:style>
          <a:lnRef idx="0">
            <a:schemeClr val="accent5"/>
          </a:lnRef>
          <a:fillRef idx="3">
            <a:schemeClr val="accent5"/>
          </a:fillRef>
          <a:effectRef idx="3">
            <a:schemeClr val="accent5"/>
          </a:effectRef>
          <a:fontRef idx="minor">
            <a:schemeClr val="lt1"/>
          </a:fontRef>
        </p:style>
        <p:txBody>
          <a:bodyPr/>
          <a:p>
            <a:r>
              <a:rPr b="1" dirty="0" lang="en-US" u="sng" smtClean="0">
                <a:solidFill>
                  <a:srgbClr val="002060"/>
                </a:solidFill>
                <a:effectLst>
                  <a:outerShdw algn="tl" blurRad="38100" dir="2700000" dist="38100">
                    <a:srgbClr val="000000">
                      <a:alpha val="43137"/>
                    </a:srgbClr>
                  </a:outerShdw>
                </a:effectLst>
                <a:latin typeface="Bookman Old Style" pitchFamily="18" charset="0"/>
              </a:rPr>
              <a:t>Counselling the elderly</a:t>
            </a:r>
            <a:endParaRPr b="1" dirty="0" lang="en-US" u="sng">
              <a:solidFill>
                <a:srgbClr val="002060"/>
              </a:solidFill>
              <a:effectLst>
                <a:outerShdw algn="tl" blurRad="38100" dir="2700000" dist="38100">
                  <a:srgbClr val="000000">
                    <a:alpha val="43137"/>
                  </a:srgbClr>
                </a:outerShdw>
              </a:effectLst>
              <a:latin typeface="Bookman Old Style" pitchFamily="18" charset="0"/>
            </a:endParaRPr>
          </a:p>
        </p:txBody>
      </p:sp>
      <p:sp>
        <p:nvSpPr>
          <p:cNvPr id="1048736" name="Content Placeholder 2"/>
          <p:cNvSpPr>
            <a:spLocks noGrp="1"/>
          </p:cNvSpPr>
          <p:nvPr>
            <p:ph idx="1"/>
          </p:nvPr>
        </p:nvSpPr>
        <p:spPr>
          <a:xfrm>
            <a:off x="0" y="990600"/>
            <a:ext cx="9144000" cy="5867400"/>
          </a:xfrm>
        </p:spPr>
        <p:txBody>
          <a:bodyPr>
            <a:normAutofit lnSpcReduction="10000"/>
          </a:bodyPr>
          <a:p>
            <a:r>
              <a:rPr dirty="0" lang="en-US" smtClean="0"/>
              <a:t>Def: counselling is face to face communication in which one person helps another to make decisions and act on them. </a:t>
            </a:r>
          </a:p>
          <a:p>
            <a:r>
              <a:rPr dirty="0" lang="en-US" smtClean="0"/>
              <a:t>Counselling is necessary to prepare the elderly person in some of the life changes that occur due to old age.</a:t>
            </a:r>
          </a:p>
          <a:p>
            <a:r>
              <a:rPr dirty="0" lang="en-US" smtClean="0"/>
              <a:t>Some of the  changes are</a:t>
            </a:r>
          </a:p>
          <a:p>
            <a:pPr lvl="1"/>
            <a:r>
              <a:rPr dirty="0" lang="en-US" smtClean="0"/>
              <a:t>Decreased morale,</a:t>
            </a:r>
          </a:p>
          <a:p>
            <a:pPr lvl="1"/>
            <a:r>
              <a:rPr dirty="0" lang="en-US" smtClean="0"/>
              <a:t>Decreased secondary memory,</a:t>
            </a:r>
          </a:p>
          <a:p>
            <a:pPr lvl="1"/>
            <a:r>
              <a:rPr dirty="0" lang="en-US" smtClean="0"/>
              <a:t>Increased introversion, </a:t>
            </a:r>
          </a:p>
          <a:p>
            <a:pPr lvl="1"/>
            <a:r>
              <a:rPr dirty="0" lang="en-US" smtClean="0"/>
              <a:t>Increase need for personal space </a:t>
            </a:r>
          </a:p>
          <a:p>
            <a:pPr lvl="1"/>
            <a:r>
              <a:rPr dirty="0" lang="en-US" smtClean="0"/>
              <a:t>Difficulties in decision making</a:t>
            </a:r>
            <a:endParaRPr dirty="0" lang="en-US"/>
          </a:p>
        </p:txBody>
      </p:sp>
      <p:sp>
        <p:nvSpPr>
          <p:cNvPr id="1048737" name="Slide Number Placeholder 3"/>
          <p:cNvSpPr>
            <a:spLocks noGrp="1"/>
          </p:cNvSpPr>
          <p:nvPr>
            <p:ph type="sldNum" sz="quarter" idx="12"/>
          </p:nvPr>
        </p:nvSpPr>
        <p:spPr/>
        <p:txBody>
          <a:bodyPr/>
          <a:p>
            <a:fld id="{4398566B-0D00-4087-9124-BE3A6B87F876}" type="slidenum">
              <a:rPr lang="en-US" smtClean="0"/>
              <a:t>60</a:t>
            </a:fld>
            <a:endParaRPr dirty="0" lang="en-US"/>
          </a:p>
        </p:txBody>
      </p:sp>
    </p:spTree>
  </p:cSld>
  <p:clrMapOvr>
    <a:masterClrMapping/>
  </p:clrMapOvr>
  <p:transition spd="med"/>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222" name=""/>
        <p:cNvGrpSpPr/>
        <p:nvPr/>
      </p:nvGrpSpPr>
      <p:grpSpPr>
        <a:xfrm>
          <a:off x="0" y="0"/>
          <a:ext cx="0" cy="0"/>
          <a:chOff x="0" y="0"/>
          <a:chExt cx="0" cy="0"/>
        </a:xfrm>
      </p:grpSpPr>
      <p:sp>
        <p:nvSpPr>
          <p:cNvPr id="1048738" name="Content Placeholder 2"/>
          <p:cNvSpPr>
            <a:spLocks noGrp="1"/>
          </p:cNvSpPr>
          <p:nvPr>
            <p:ph idx="1"/>
          </p:nvPr>
        </p:nvSpPr>
        <p:spPr>
          <a:xfrm>
            <a:off x="304800" y="228600"/>
            <a:ext cx="8610600" cy="5897563"/>
          </a:xfrm>
        </p:spPr>
        <p:txBody>
          <a:bodyPr/>
          <a:p>
            <a:r>
              <a:rPr dirty="0" lang="en-US" smtClean="0"/>
              <a:t>Developing strategies for coping with those changes;</a:t>
            </a:r>
          </a:p>
          <a:p>
            <a:pPr lvl="1"/>
            <a:r>
              <a:rPr dirty="0" sz="3200" lang="en-US" smtClean="0"/>
              <a:t>Reviewing one’s life</a:t>
            </a:r>
          </a:p>
          <a:p>
            <a:pPr lvl="1"/>
            <a:r>
              <a:rPr dirty="0" sz="3200" lang="en-US" smtClean="0"/>
              <a:t>Reminiscing about past achievements</a:t>
            </a:r>
          </a:p>
          <a:p>
            <a:pPr lvl="1"/>
            <a:r>
              <a:rPr dirty="0" sz="3200" lang="en-US" smtClean="0"/>
              <a:t>Planning legacies for the future,</a:t>
            </a:r>
          </a:p>
          <a:p>
            <a:pPr lvl="1"/>
            <a:r>
              <a:rPr dirty="0" sz="3200" lang="en-US" smtClean="0"/>
              <a:t>Increasing self concept and self awareness</a:t>
            </a:r>
          </a:p>
          <a:p>
            <a:pPr lvl="1"/>
            <a:r>
              <a:rPr dirty="0" sz="3200" lang="en-US" smtClean="0"/>
              <a:t>Improving relationship with family and friends</a:t>
            </a:r>
          </a:p>
          <a:p>
            <a:pPr lvl="1"/>
            <a:r>
              <a:rPr dirty="0" sz="3200" lang="en-US" smtClean="0"/>
              <a:t>Stimulating one’s intellectual ability</a:t>
            </a:r>
            <a:endParaRPr dirty="0" sz="3200" lang="en-US"/>
          </a:p>
        </p:txBody>
      </p:sp>
      <p:sp>
        <p:nvSpPr>
          <p:cNvPr id="1048739" name="Slide Number Placeholder 3"/>
          <p:cNvSpPr>
            <a:spLocks noGrp="1"/>
          </p:cNvSpPr>
          <p:nvPr>
            <p:ph type="sldNum" sz="quarter" idx="12"/>
          </p:nvPr>
        </p:nvSpPr>
        <p:spPr/>
        <p:txBody>
          <a:bodyPr/>
          <a:p>
            <a:fld id="{4398566B-0D00-4087-9124-BE3A6B87F876}" type="slidenum">
              <a:rPr lang="en-US" smtClean="0"/>
              <a:t>61</a:t>
            </a:fld>
            <a:endParaRPr dirty="0" lang="en-US"/>
          </a:p>
        </p:txBody>
      </p:sp>
    </p:spTree>
  </p:cSld>
  <p:clrMapOvr>
    <a:masterClrMapping/>
  </p:clrMapOvr>
  <p:transition spd="med"/>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223" name=""/>
        <p:cNvGrpSpPr/>
        <p:nvPr/>
      </p:nvGrpSpPr>
      <p:grpSpPr>
        <a:xfrm>
          <a:off x="0" y="0"/>
          <a:ext cx="0" cy="0"/>
          <a:chOff x="0" y="0"/>
          <a:chExt cx="0" cy="0"/>
        </a:xfrm>
      </p:grpSpPr>
      <p:sp>
        <p:nvSpPr>
          <p:cNvPr id="1048740" name="Content Placeholder 2"/>
          <p:cNvSpPr>
            <a:spLocks noGrp="1"/>
          </p:cNvSpPr>
          <p:nvPr>
            <p:ph idx="1"/>
          </p:nvPr>
        </p:nvSpPr>
        <p:spPr>
          <a:xfrm>
            <a:off x="0" y="152400"/>
            <a:ext cx="8686800" cy="6248400"/>
          </a:xfrm>
        </p:spPr>
        <p:txBody>
          <a:bodyPr>
            <a:normAutofit/>
          </a:bodyPr>
          <a:p>
            <a:r>
              <a:rPr dirty="0" lang="en-US" smtClean="0"/>
              <a:t>Other areas of counseling include</a:t>
            </a:r>
          </a:p>
          <a:p>
            <a:pPr lvl="1"/>
            <a:r>
              <a:rPr dirty="0" sz="3200" lang="en-US" smtClean="0"/>
              <a:t>Building support network</a:t>
            </a:r>
          </a:p>
          <a:p>
            <a:pPr lvl="1"/>
            <a:r>
              <a:rPr dirty="0" sz="3200" lang="en-US" smtClean="0"/>
              <a:t>Repairing family relationship</a:t>
            </a:r>
          </a:p>
          <a:p>
            <a:pPr lvl="1"/>
            <a:r>
              <a:rPr dirty="0" sz="3200" lang="en-US" smtClean="0"/>
              <a:t>Making new friends</a:t>
            </a:r>
          </a:p>
          <a:p>
            <a:pPr lvl="1"/>
            <a:r>
              <a:rPr dirty="0" sz="3200" lang="en-US" smtClean="0"/>
              <a:t>Joining support groups</a:t>
            </a:r>
          </a:p>
          <a:p>
            <a:pPr lvl="1"/>
            <a:r>
              <a:rPr dirty="0" sz="3200" lang="en-US" smtClean="0"/>
              <a:t>Making effort to keep in touch with the relatives and friends</a:t>
            </a:r>
          </a:p>
          <a:p>
            <a:pPr lvl="1"/>
            <a:r>
              <a:rPr dirty="0" sz="3200" lang="en-US" smtClean="0"/>
              <a:t>Overcoming barriers to good interpersonal relationship e.g. bitterness, anger, constant complaints</a:t>
            </a:r>
            <a:endParaRPr dirty="0" sz="3200" lang="en-US"/>
          </a:p>
        </p:txBody>
      </p:sp>
      <p:sp>
        <p:nvSpPr>
          <p:cNvPr id="1048741" name="Slide Number Placeholder 3"/>
          <p:cNvSpPr>
            <a:spLocks noGrp="1"/>
          </p:cNvSpPr>
          <p:nvPr>
            <p:ph type="sldNum" sz="quarter" idx="12"/>
          </p:nvPr>
        </p:nvSpPr>
        <p:spPr/>
        <p:txBody>
          <a:bodyPr/>
          <a:p>
            <a:fld id="{4398566B-0D00-4087-9124-BE3A6B87F876}" type="slidenum">
              <a:rPr lang="en-US" smtClean="0"/>
              <a:t>62</a:t>
            </a:fld>
            <a:endParaRPr dirty="0" lang="en-US"/>
          </a:p>
        </p:txBody>
      </p:sp>
    </p:spTree>
  </p:cSld>
  <p:clrMapOvr>
    <a:masterClrMapping/>
  </p:clrMapOvr>
  <p:transition spd="med"/>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224" name=""/>
        <p:cNvGrpSpPr/>
        <p:nvPr/>
      </p:nvGrpSpPr>
      <p:grpSpPr>
        <a:xfrm>
          <a:off x="0" y="0"/>
          <a:ext cx="0" cy="0"/>
          <a:chOff x="0" y="0"/>
          <a:chExt cx="0" cy="0"/>
        </a:xfrm>
      </p:grpSpPr>
      <p:sp>
        <p:nvSpPr>
          <p:cNvPr id="1048742" name="Content Placeholder 2"/>
          <p:cNvSpPr>
            <a:spLocks noGrp="1"/>
          </p:cNvSpPr>
          <p:nvPr>
            <p:ph idx="1"/>
          </p:nvPr>
        </p:nvSpPr>
        <p:spPr>
          <a:xfrm>
            <a:off x="0" y="152400"/>
            <a:ext cx="8991600" cy="6705600"/>
          </a:xfrm>
        </p:spPr>
        <p:txBody>
          <a:bodyPr>
            <a:normAutofit fontScale="96667" lnSpcReduction="20000"/>
          </a:bodyPr>
          <a:p>
            <a:pPr>
              <a:buNone/>
            </a:pPr>
            <a:r>
              <a:rPr b="1" dirty="0" lang="en-US" u="sng" smtClean="0"/>
              <a:t>Advantages of counseling</a:t>
            </a:r>
          </a:p>
          <a:p>
            <a:r>
              <a:rPr dirty="0" lang="en-US" smtClean="0"/>
              <a:t>Clients are able to:</a:t>
            </a:r>
          </a:p>
          <a:p>
            <a:pPr lvl="1"/>
            <a:r>
              <a:rPr dirty="0" sz="3000" lang="en-US" smtClean="0"/>
              <a:t>Modify their behavior to allow them to cope by acquiring pets or plants to offset their loneliness caused by death of spouses and friends.</a:t>
            </a:r>
          </a:p>
          <a:p>
            <a:pPr lvl="1"/>
            <a:r>
              <a:rPr dirty="0" sz="3000" lang="en-US" smtClean="0"/>
              <a:t>Organize social network to build a sense of belonging and have help in times of crisis.</a:t>
            </a:r>
          </a:p>
          <a:p>
            <a:pPr>
              <a:buNone/>
            </a:pPr>
            <a:r>
              <a:rPr b="1" dirty="0" lang="en-US" u="sng" smtClean="0"/>
              <a:t>Types of support network</a:t>
            </a:r>
          </a:p>
          <a:p>
            <a:pPr indent="-514350" marL="514350">
              <a:buFont typeface="+mj-lt"/>
              <a:buAutoNum type="alphaLcParenR"/>
            </a:pPr>
            <a:r>
              <a:rPr dirty="0" lang="en-US" smtClean="0"/>
              <a:t>Kinship style: network made of relatives</a:t>
            </a:r>
          </a:p>
          <a:p>
            <a:pPr indent="-514350" marL="514350">
              <a:buFont typeface="+mj-lt"/>
              <a:buAutoNum type="alphaLcParenR"/>
            </a:pPr>
            <a:r>
              <a:rPr dirty="0" lang="en-US" smtClean="0"/>
              <a:t>Friendship network: made of friends other than relatives</a:t>
            </a:r>
          </a:p>
          <a:p>
            <a:pPr indent="-514350" marL="514350">
              <a:buFont typeface="+mj-lt"/>
              <a:buAutoNum type="alphaLcParenR"/>
            </a:pPr>
            <a:r>
              <a:rPr dirty="0" lang="en-US" smtClean="0"/>
              <a:t>Associate network: made up of groups including those at work or church.</a:t>
            </a:r>
          </a:p>
          <a:p>
            <a:pPr indent="-514350" marL="514350">
              <a:buFont typeface="+mj-lt"/>
              <a:buAutoNum type="alphaLcParenR"/>
            </a:pPr>
            <a:r>
              <a:rPr dirty="0" lang="en-US" smtClean="0"/>
              <a:t>Restricted network: limited or non-existent network. Clients in this kind of network need encouragement to open up and enlarge their network.</a:t>
            </a:r>
          </a:p>
          <a:p>
            <a:endParaRPr dirty="0" lang="en-US"/>
          </a:p>
        </p:txBody>
      </p:sp>
      <p:sp>
        <p:nvSpPr>
          <p:cNvPr id="1048743" name="Slide Number Placeholder 3"/>
          <p:cNvSpPr>
            <a:spLocks noGrp="1"/>
          </p:cNvSpPr>
          <p:nvPr>
            <p:ph type="sldNum" sz="quarter" idx="12"/>
          </p:nvPr>
        </p:nvSpPr>
        <p:spPr/>
        <p:txBody>
          <a:bodyPr/>
          <a:p>
            <a:fld id="{4398566B-0D00-4087-9124-BE3A6B87F876}" type="slidenum">
              <a:rPr lang="en-US" smtClean="0"/>
              <a:t>63</a:t>
            </a:fld>
            <a:endParaRPr dirty="0" lang="en-US"/>
          </a:p>
        </p:txBody>
      </p:sp>
    </p:spTree>
  </p:cSld>
  <p:clrMapOvr>
    <a:masterClrMapping/>
  </p:clrMapOvr>
  <p:transition spd="med"/>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225" name=""/>
        <p:cNvGrpSpPr/>
        <p:nvPr/>
      </p:nvGrpSpPr>
      <p:grpSpPr>
        <a:xfrm>
          <a:off x="0" y="0"/>
          <a:ext cx="0" cy="0"/>
          <a:chOff x="0" y="0"/>
          <a:chExt cx="0" cy="0"/>
        </a:xfrm>
      </p:grpSpPr>
      <p:sp>
        <p:nvSpPr>
          <p:cNvPr id="1048744" name="Title 1"/>
          <p:cNvSpPr>
            <a:spLocks noGrp="1"/>
          </p:cNvSpPr>
          <p:nvPr>
            <p:ph type="title"/>
          </p:nvPr>
        </p:nvSpPr>
        <p:spPr>
          <a:xfrm>
            <a:off x="457200" y="0"/>
            <a:ext cx="8229600" cy="1143000"/>
          </a:xfrm>
        </p:spPr>
        <p:style>
          <a:lnRef idx="0">
            <a:schemeClr val="dk1"/>
          </a:lnRef>
          <a:fillRef idx="3">
            <a:schemeClr val="dk1"/>
          </a:fillRef>
          <a:effectRef idx="3">
            <a:schemeClr val="dk1"/>
          </a:effectRef>
          <a:fontRef idx="minor">
            <a:schemeClr val="lt1"/>
          </a:fontRef>
        </p:style>
        <p:txBody>
          <a:bodyPr/>
          <a:p>
            <a:r>
              <a:rPr b="1" dirty="0" lang="en-US" u="sng" smtClean="0">
                <a:solidFill>
                  <a:srgbClr val="FF0000"/>
                </a:solidFill>
                <a:effectLst>
                  <a:outerShdw algn="tl" blurRad="38100" dir="2700000" dist="38100">
                    <a:srgbClr val="000000">
                      <a:alpha val="43137"/>
                    </a:srgbClr>
                  </a:outerShdw>
                </a:effectLst>
              </a:rPr>
              <a:t>Bereavement</a:t>
            </a:r>
            <a:r>
              <a:rPr dirty="0" lang="en-US" smtClean="0"/>
              <a:t>  </a:t>
            </a:r>
            <a:endParaRPr dirty="0" lang="en-US"/>
          </a:p>
        </p:txBody>
      </p:sp>
      <p:sp>
        <p:nvSpPr>
          <p:cNvPr id="1048745" name="Content Placeholder 2"/>
          <p:cNvSpPr>
            <a:spLocks noGrp="1"/>
          </p:cNvSpPr>
          <p:nvPr>
            <p:ph idx="1"/>
          </p:nvPr>
        </p:nvSpPr>
        <p:spPr>
          <a:xfrm>
            <a:off x="0" y="1143000"/>
            <a:ext cx="8991600" cy="4953000"/>
          </a:xfrm>
        </p:spPr>
        <p:txBody>
          <a:bodyPr>
            <a:normAutofit/>
          </a:bodyPr>
          <a:p>
            <a:r>
              <a:rPr b="1" dirty="0" lang="en-US" smtClean="0"/>
              <a:t>Def</a:t>
            </a:r>
            <a:r>
              <a:rPr dirty="0" lang="en-US" smtClean="0"/>
              <a:t>: refers to a state of loss resulting from death of a significant person. It produces stress and major symptoms in the affected person.</a:t>
            </a:r>
          </a:p>
          <a:p>
            <a:r>
              <a:rPr dirty="0" lang="en-US" smtClean="0"/>
              <a:t>The person who has suffered bereavement may have physical, psychological changes due to grief. </a:t>
            </a:r>
          </a:p>
          <a:p>
            <a:r>
              <a:rPr b="1" dirty="0" lang="en-US" smtClean="0"/>
              <a:t>Grief</a:t>
            </a:r>
            <a:r>
              <a:rPr dirty="0" lang="en-US" smtClean="0"/>
              <a:t> is the psychological response to loss of a loved one.</a:t>
            </a:r>
            <a:endParaRPr dirty="0" lang="en-US"/>
          </a:p>
        </p:txBody>
      </p:sp>
      <p:sp>
        <p:nvSpPr>
          <p:cNvPr id="1048746" name="Slide Number Placeholder 3"/>
          <p:cNvSpPr>
            <a:spLocks noGrp="1"/>
          </p:cNvSpPr>
          <p:nvPr>
            <p:ph type="sldNum" sz="quarter" idx="12"/>
          </p:nvPr>
        </p:nvSpPr>
        <p:spPr/>
        <p:txBody>
          <a:bodyPr/>
          <a:p>
            <a:fld id="{4398566B-0D00-4087-9124-BE3A6B87F876}" type="slidenum">
              <a:rPr lang="en-US" smtClean="0"/>
              <a:t>64</a:t>
            </a:fld>
            <a:endParaRPr dirty="0" lang="en-US"/>
          </a:p>
        </p:txBody>
      </p:sp>
    </p:spTree>
  </p:cSld>
  <p:clrMapOvr>
    <a:masterClrMapping/>
  </p:clrMapOvr>
  <p:transition spd="med"/>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226" name=""/>
        <p:cNvGrpSpPr/>
        <p:nvPr/>
      </p:nvGrpSpPr>
      <p:grpSpPr>
        <a:xfrm>
          <a:off x="0" y="0"/>
          <a:ext cx="0" cy="0"/>
          <a:chOff x="0" y="0"/>
          <a:chExt cx="0" cy="0"/>
        </a:xfrm>
      </p:grpSpPr>
      <p:sp>
        <p:nvSpPr>
          <p:cNvPr id="1048747" name="Title 1"/>
          <p:cNvSpPr>
            <a:spLocks noGrp="1"/>
          </p:cNvSpPr>
          <p:nvPr>
            <p:ph type="title"/>
          </p:nvPr>
        </p:nvSpPr>
        <p:spPr>
          <a:xfrm>
            <a:off x="457200" y="0"/>
            <a:ext cx="8229600" cy="914400"/>
          </a:xfrm>
        </p:spPr>
        <p:style>
          <a:lnRef idx="0">
            <a:schemeClr val="accent6"/>
          </a:lnRef>
          <a:fillRef idx="3">
            <a:schemeClr val="accent6"/>
          </a:fillRef>
          <a:effectRef idx="3">
            <a:schemeClr val="accent6"/>
          </a:effectRef>
          <a:fontRef idx="minor">
            <a:schemeClr val="lt1"/>
          </a:fontRef>
        </p:style>
        <p:txBody>
          <a:bodyPr/>
          <a:p>
            <a:r>
              <a:rPr b="1" dirty="0" lang="en-US" smtClean="0"/>
              <a:t>Stages of bereavement</a:t>
            </a:r>
            <a:endParaRPr b="1" dirty="0" lang="en-US"/>
          </a:p>
        </p:txBody>
      </p:sp>
      <p:sp>
        <p:nvSpPr>
          <p:cNvPr id="1048748" name="Content Placeholder 2"/>
          <p:cNvSpPr>
            <a:spLocks noGrp="1"/>
          </p:cNvSpPr>
          <p:nvPr>
            <p:ph idx="1"/>
          </p:nvPr>
        </p:nvSpPr>
        <p:spPr>
          <a:xfrm>
            <a:off x="0" y="914400"/>
            <a:ext cx="9144000" cy="5943600"/>
          </a:xfrm>
        </p:spPr>
        <p:txBody>
          <a:bodyPr>
            <a:noAutofit/>
          </a:bodyPr>
          <a:p>
            <a:pPr indent="-514350" marL="514350">
              <a:buFont typeface="+mj-lt"/>
              <a:buAutoNum type="arabicPeriod"/>
            </a:pPr>
            <a:r>
              <a:rPr b="1" dirty="0" sz="2800" lang="en-US" smtClean="0"/>
              <a:t>Numbness and denial</a:t>
            </a:r>
            <a:r>
              <a:rPr dirty="0" sz="2800" lang="en-US" smtClean="0"/>
              <a:t>: a person has a sense of emptiness as if life has stood still. There is also denial; a feeling that it cannot happen to the individual.</a:t>
            </a:r>
          </a:p>
          <a:p>
            <a:pPr indent="-514350" marL="514350">
              <a:buFont typeface="+mj-lt"/>
              <a:buAutoNum type="arabicPeriod"/>
            </a:pPr>
            <a:r>
              <a:rPr b="1" dirty="0" sz="2800" lang="en-US" smtClean="0"/>
              <a:t>Yearning and pinning</a:t>
            </a:r>
            <a:r>
              <a:rPr dirty="0" sz="2800" lang="en-US" smtClean="0"/>
              <a:t>: the person is pre-occupied with images of the dead person. The person feels that they have seen, talked or heard the dead person.</a:t>
            </a:r>
          </a:p>
          <a:p>
            <a:pPr indent="-514350" marL="514350">
              <a:buFont typeface="+mj-lt"/>
              <a:buAutoNum type="arabicPeriod"/>
            </a:pPr>
            <a:r>
              <a:rPr b="1" dirty="0" sz="2800" lang="en-US" smtClean="0"/>
              <a:t>Despair and depression</a:t>
            </a:r>
            <a:r>
              <a:rPr dirty="0" sz="2800" lang="en-US" smtClean="0"/>
              <a:t>: stage of acceptance that the person may get disorganized and some people may find it difficult to cope with daily task of life and work. The bereaved person often experiences despair and depression</a:t>
            </a:r>
          </a:p>
          <a:p>
            <a:endParaRPr dirty="0" sz="2800" lang="en-US"/>
          </a:p>
        </p:txBody>
      </p:sp>
      <p:sp>
        <p:nvSpPr>
          <p:cNvPr id="1048749" name="Slide Number Placeholder 3"/>
          <p:cNvSpPr>
            <a:spLocks noGrp="1"/>
          </p:cNvSpPr>
          <p:nvPr>
            <p:ph type="sldNum" sz="quarter" idx="12"/>
          </p:nvPr>
        </p:nvSpPr>
        <p:spPr/>
        <p:txBody>
          <a:bodyPr/>
          <a:p>
            <a:fld id="{4398566B-0D00-4087-9124-BE3A6B87F876}" type="slidenum">
              <a:rPr lang="en-US" smtClean="0"/>
              <a:t>65</a:t>
            </a:fld>
            <a:endParaRPr dirty="0" lang="en-US"/>
          </a:p>
        </p:txBody>
      </p:sp>
    </p:spTree>
  </p:cSld>
  <p:clrMapOvr>
    <a:masterClrMapping/>
  </p:clrMapOvr>
  <p:transition spd="med"/>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227" name=""/>
        <p:cNvGrpSpPr/>
        <p:nvPr/>
      </p:nvGrpSpPr>
      <p:grpSpPr>
        <a:xfrm>
          <a:off x="0" y="0"/>
          <a:ext cx="0" cy="0"/>
          <a:chOff x="0" y="0"/>
          <a:chExt cx="0" cy="0"/>
        </a:xfrm>
      </p:grpSpPr>
      <p:sp>
        <p:nvSpPr>
          <p:cNvPr id="1048750" name="Content Placeholder 2"/>
          <p:cNvSpPr>
            <a:spLocks noGrp="1"/>
          </p:cNvSpPr>
          <p:nvPr>
            <p:ph idx="1"/>
          </p:nvPr>
        </p:nvSpPr>
        <p:spPr>
          <a:xfrm>
            <a:off x="0" y="228600"/>
            <a:ext cx="8991600" cy="5867400"/>
          </a:xfrm>
        </p:spPr>
        <p:txBody>
          <a:bodyPr/>
          <a:p>
            <a:pPr indent="-514350" marL="514350">
              <a:buFont typeface="+mj-lt"/>
              <a:buAutoNum type="arabicPeriod" startAt="4"/>
            </a:pPr>
            <a:r>
              <a:rPr b="1" dirty="0" lang="en-US" smtClean="0"/>
              <a:t>Reality and organization</a:t>
            </a:r>
            <a:r>
              <a:rPr dirty="0" lang="en-US" smtClean="0"/>
              <a:t>: the bereaved person realizes that life must go on without the dead person. Loss is painful but the survivor begins to move on with life.</a:t>
            </a:r>
          </a:p>
          <a:p>
            <a:endParaRPr dirty="0" lang="en-US"/>
          </a:p>
        </p:txBody>
      </p:sp>
      <p:sp>
        <p:nvSpPr>
          <p:cNvPr id="1048751" name="Slide Number Placeholder 3"/>
          <p:cNvSpPr>
            <a:spLocks noGrp="1"/>
          </p:cNvSpPr>
          <p:nvPr>
            <p:ph type="sldNum" sz="quarter" idx="12"/>
          </p:nvPr>
        </p:nvSpPr>
        <p:spPr/>
        <p:txBody>
          <a:bodyPr/>
          <a:p>
            <a:fld id="{4398566B-0D00-4087-9124-BE3A6B87F876}" type="slidenum">
              <a:rPr lang="en-US" smtClean="0"/>
              <a:t>66</a:t>
            </a:fld>
            <a:endParaRPr dirty="0" lang="en-US"/>
          </a:p>
        </p:txBody>
      </p:sp>
    </p:spTree>
  </p:cSld>
  <p:clrMapOvr>
    <a:masterClrMapping/>
  </p:clrMapOvr>
  <p:transition spd="med"/>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229" name=""/>
        <p:cNvGrpSpPr/>
        <p:nvPr/>
      </p:nvGrpSpPr>
      <p:grpSpPr>
        <a:xfrm>
          <a:off x="0" y="0"/>
          <a:ext cx="0" cy="0"/>
          <a:chOff x="0" y="0"/>
          <a:chExt cx="0" cy="0"/>
        </a:xfrm>
      </p:grpSpPr>
      <p:sp>
        <p:nvSpPr>
          <p:cNvPr id="1048758" name="Title 3"/>
          <p:cNvSpPr>
            <a:spLocks noGrp="1"/>
          </p:cNvSpPr>
          <p:nvPr>
            <p:ph type="title"/>
          </p:nvPr>
        </p:nvSpPr>
        <p:spPr>
          <a:xfrm>
            <a:off x="0" y="0"/>
            <a:ext cx="9144000" cy="990600"/>
          </a:xfrm>
        </p:spPr>
        <p:style>
          <a:lnRef idx="0">
            <a:scrgbClr r="0" g="0" b="0"/>
          </a:lnRef>
          <a:fillRef idx="1003">
            <a:schemeClr val="lt1"/>
          </a:fillRef>
          <a:effectRef idx="0">
            <a:scrgbClr r="0" g="0" b="0"/>
          </a:effectRef>
          <a:fontRef idx="major">
            <a:srgbClr val="000000"/>
          </a:fontRef>
        </p:style>
        <p:txBody>
          <a:bodyPr/>
          <a:p>
            <a:r>
              <a:rPr b="1" dirty="0" lang="en-US" u="sng" smtClean="0"/>
              <a:t>Psychological challenges of old age</a:t>
            </a:r>
            <a:endParaRPr b="1" dirty="0" lang="en-US" u="sng"/>
          </a:p>
        </p:txBody>
      </p:sp>
      <p:sp>
        <p:nvSpPr>
          <p:cNvPr id="1048759" name="Content Placeholder 4"/>
          <p:cNvSpPr>
            <a:spLocks noGrp="1"/>
          </p:cNvSpPr>
          <p:nvPr>
            <p:ph sz="half" idx="1"/>
          </p:nvPr>
        </p:nvSpPr>
        <p:spPr>
          <a:xfrm>
            <a:off x="0" y="1066800"/>
            <a:ext cx="4495800" cy="5486400"/>
          </a:xfrm>
        </p:spPr>
        <p:txBody>
          <a:bodyPr>
            <a:normAutofit/>
          </a:bodyPr>
          <a:p>
            <a:pPr>
              <a:buNone/>
            </a:pPr>
            <a:r>
              <a:rPr b="1" dirty="0" sz="3200" i="1" lang="en-US" smtClean="0"/>
              <a:t>Sixty five birthday</a:t>
            </a:r>
          </a:p>
          <a:p>
            <a:r>
              <a:rPr dirty="0" sz="3200" lang="en-US" smtClean="0"/>
              <a:t>Devaluation</a:t>
            </a:r>
          </a:p>
          <a:p>
            <a:r>
              <a:rPr dirty="0" sz="3200" lang="en-US" smtClean="0"/>
              <a:t>Negative attitudes</a:t>
            </a:r>
          </a:p>
          <a:p>
            <a:r>
              <a:rPr dirty="0" sz="3200" lang="en-US" smtClean="0"/>
              <a:t>Age determined expectation</a:t>
            </a:r>
          </a:p>
          <a:p>
            <a:r>
              <a:rPr dirty="0" sz="3200" lang="en-US" smtClean="0"/>
              <a:t>Stereotyped and myths</a:t>
            </a:r>
          </a:p>
          <a:p>
            <a:r>
              <a:rPr dirty="0" sz="3200" lang="en-US" smtClean="0"/>
              <a:t>Degradation </a:t>
            </a:r>
            <a:endParaRPr dirty="0" sz="3200" lang="en-US"/>
          </a:p>
        </p:txBody>
      </p:sp>
      <p:sp>
        <p:nvSpPr>
          <p:cNvPr id="1048760" name="Content Placeholder 5"/>
          <p:cNvSpPr>
            <a:spLocks noGrp="1"/>
          </p:cNvSpPr>
          <p:nvPr>
            <p:ph sz="half" idx="2"/>
          </p:nvPr>
        </p:nvSpPr>
        <p:spPr>
          <a:xfrm>
            <a:off x="4648200" y="1143000"/>
            <a:ext cx="4495800" cy="4983163"/>
          </a:xfrm>
        </p:spPr>
        <p:txBody>
          <a:bodyPr/>
          <a:p>
            <a:pPr>
              <a:buNone/>
            </a:pPr>
            <a:r>
              <a:rPr b="1" dirty="0" sz="3200" i="1" lang="en-US" smtClean="0"/>
              <a:t>Retirement</a:t>
            </a:r>
          </a:p>
          <a:p>
            <a:r>
              <a:rPr dirty="0" sz="3200" lang="en-US" smtClean="0"/>
              <a:t>Loss of income</a:t>
            </a:r>
          </a:p>
          <a:p>
            <a:r>
              <a:rPr dirty="0" sz="3200" lang="en-US" smtClean="0"/>
              <a:t>Loss of identity/role</a:t>
            </a:r>
          </a:p>
          <a:p>
            <a:r>
              <a:rPr dirty="0" sz="3200" lang="en-US" smtClean="0"/>
              <a:t>Loss of status/authority</a:t>
            </a:r>
          </a:p>
          <a:p>
            <a:r>
              <a:rPr dirty="0" sz="3200" lang="en-US" smtClean="0"/>
              <a:t>Loss of structure/ schedule</a:t>
            </a:r>
          </a:p>
          <a:p>
            <a:r>
              <a:rPr dirty="0" sz="3200" lang="en-US" smtClean="0"/>
              <a:t>Loss of purpose in life</a:t>
            </a:r>
          </a:p>
          <a:p>
            <a:r>
              <a:rPr dirty="0" sz="3200" lang="en-US" smtClean="0"/>
              <a:t>Loss of contact</a:t>
            </a:r>
            <a:endParaRPr dirty="0" sz="3200" lang="en-US"/>
          </a:p>
        </p:txBody>
      </p:sp>
      <p:sp>
        <p:nvSpPr>
          <p:cNvPr id="1048761" name="Slide Number Placeholder 6"/>
          <p:cNvSpPr>
            <a:spLocks noGrp="1"/>
          </p:cNvSpPr>
          <p:nvPr>
            <p:ph type="sldNum" sz="quarter" idx="12"/>
          </p:nvPr>
        </p:nvSpPr>
        <p:spPr/>
        <p:txBody>
          <a:bodyPr/>
          <a:p>
            <a:fld id="{4398566B-0D00-4087-9124-BE3A6B87F876}" type="slidenum">
              <a:rPr lang="en-US" smtClean="0"/>
              <a:t>67</a:t>
            </a:fld>
            <a:endParaRPr dirty="0" lang="en-US"/>
          </a:p>
        </p:txBody>
      </p:sp>
    </p:spTree>
  </p:cSld>
  <p:clrMapOvr>
    <a:masterClrMapping/>
  </p:clrMapOvr>
  <p:transition spd="med"/>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230" name=""/>
        <p:cNvGrpSpPr/>
        <p:nvPr/>
      </p:nvGrpSpPr>
      <p:grpSpPr>
        <a:xfrm>
          <a:off x="0" y="0"/>
          <a:ext cx="0" cy="0"/>
          <a:chOff x="0" y="0"/>
          <a:chExt cx="0" cy="0"/>
        </a:xfrm>
      </p:grpSpPr>
      <p:sp>
        <p:nvSpPr>
          <p:cNvPr id="1048762" name="Content Placeholder 2"/>
          <p:cNvSpPr>
            <a:spLocks noGrp="1"/>
          </p:cNvSpPr>
          <p:nvPr>
            <p:ph sz="half" idx="1"/>
          </p:nvPr>
        </p:nvSpPr>
        <p:spPr>
          <a:xfrm>
            <a:off x="228600" y="228600"/>
            <a:ext cx="4267200" cy="6400800"/>
          </a:xfrm>
        </p:spPr>
        <p:txBody>
          <a:bodyPr>
            <a:noAutofit/>
          </a:bodyPr>
          <a:p>
            <a:pPr>
              <a:buNone/>
            </a:pPr>
            <a:r>
              <a:rPr b="1" dirty="0" sz="3200" i="1" lang="en-US" smtClean="0"/>
              <a:t>Widowhood</a:t>
            </a:r>
          </a:p>
          <a:p>
            <a:r>
              <a:rPr dirty="0" sz="3200" lang="en-US" smtClean="0"/>
              <a:t>Loss of helper</a:t>
            </a:r>
          </a:p>
          <a:p>
            <a:r>
              <a:rPr dirty="0" sz="3200" lang="en-US" smtClean="0"/>
              <a:t>Loss of companion</a:t>
            </a:r>
          </a:p>
          <a:p>
            <a:r>
              <a:rPr dirty="0" sz="3200" lang="en-US" smtClean="0"/>
              <a:t>Loss of sexual partner</a:t>
            </a:r>
          </a:p>
          <a:p>
            <a:r>
              <a:rPr dirty="0" sz="3200" lang="en-US" smtClean="0"/>
              <a:t>Emptiness</a:t>
            </a:r>
          </a:p>
          <a:p>
            <a:r>
              <a:rPr dirty="0" sz="3200" lang="en-US" smtClean="0"/>
              <a:t>Loneliness</a:t>
            </a:r>
          </a:p>
          <a:p>
            <a:r>
              <a:rPr dirty="0" sz="3200" lang="en-US" smtClean="0"/>
              <a:t>Grief</a:t>
            </a:r>
          </a:p>
          <a:p>
            <a:r>
              <a:rPr dirty="0" sz="3200" lang="en-US" smtClean="0"/>
              <a:t>Changes in responsibility</a:t>
            </a:r>
          </a:p>
          <a:p>
            <a:r>
              <a:rPr dirty="0" sz="3200" lang="en-US" smtClean="0"/>
              <a:t>Dependency on others</a:t>
            </a:r>
            <a:endParaRPr dirty="0" sz="3200" lang="en-US"/>
          </a:p>
        </p:txBody>
      </p:sp>
      <p:sp>
        <p:nvSpPr>
          <p:cNvPr id="1048763" name="Content Placeholder 3"/>
          <p:cNvSpPr>
            <a:spLocks noGrp="1"/>
          </p:cNvSpPr>
          <p:nvPr>
            <p:ph sz="half" idx="2"/>
          </p:nvPr>
        </p:nvSpPr>
        <p:spPr>
          <a:xfrm>
            <a:off x="4267200" y="228600"/>
            <a:ext cx="4876800" cy="6629400"/>
          </a:xfrm>
        </p:spPr>
        <p:txBody>
          <a:bodyPr>
            <a:normAutofit/>
          </a:bodyPr>
          <a:p>
            <a:pPr>
              <a:buNone/>
            </a:pPr>
            <a:r>
              <a:rPr b="1" dirty="0" sz="3200" i="1" lang="en-US" smtClean="0"/>
              <a:t>Chronic illness</a:t>
            </a:r>
          </a:p>
          <a:p>
            <a:r>
              <a:rPr dirty="0" sz="3200" lang="en-US" smtClean="0"/>
              <a:t>Immobility</a:t>
            </a:r>
          </a:p>
          <a:p>
            <a:r>
              <a:rPr dirty="0" sz="3200" lang="en-US" smtClean="0"/>
              <a:t>Sensory decline</a:t>
            </a:r>
          </a:p>
          <a:p>
            <a:r>
              <a:rPr dirty="0" sz="3200" lang="en-US" smtClean="0"/>
              <a:t>Medication side effects</a:t>
            </a:r>
          </a:p>
          <a:p>
            <a:r>
              <a:rPr dirty="0" sz="3200" lang="en-US" smtClean="0"/>
              <a:t>Dependency/vulnerability</a:t>
            </a:r>
          </a:p>
          <a:p>
            <a:r>
              <a:rPr dirty="0" sz="3200" lang="en-US" smtClean="0"/>
              <a:t>Loss of money</a:t>
            </a:r>
          </a:p>
          <a:p>
            <a:pPr>
              <a:buNone/>
            </a:pPr>
            <a:r>
              <a:rPr b="1" dirty="0" sz="3200" i="1" lang="en-US" smtClean="0"/>
              <a:t>Relocation from family homestead</a:t>
            </a:r>
          </a:p>
          <a:p>
            <a:r>
              <a:rPr dirty="0" sz="3200" lang="en-US" smtClean="0"/>
              <a:t>Loss of space</a:t>
            </a:r>
          </a:p>
          <a:p>
            <a:r>
              <a:rPr dirty="0" sz="3200" lang="en-US" smtClean="0"/>
              <a:t>Changes in neighborhood</a:t>
            </a:r>
          </a:p>
          <a:p>
            <a:r>
              <a:rPr dirty="0" sz="3200" lang="en-US" smtClean="0"/>
              <a:t>Move from friends</a:t>
            </a:r>
            <a:endParaRPr dirty="0" sz="3200" lang="en-US"/>
          </a:p>
        </p:txBody>
      </p:sp>
      <p:sp>
        <p:nvSpPr>
          <p:cNvPr id="1048764" name="Slide Number Placeholder 4"/>
          <p:cNvSpPr>
            <a:spLocks noGrp="1"/>
          </p:cNvSpPr>
          <p:nvPr>
            <p:ph type="sldNum" sz="quarter" idx="12"/>
          </p:nvPr>
        </p:nvSpPr>
        <p:spPr/>
        <p:txBody>
          <a:bodyPr/>
          <a:p>
            <a:fld id="{4398566B-0D00-4087-9124-BE3A6B87F876}" type="slidenum">
              <a:rPr lang="en-US" smtClean="0"/>
              <a:t>68</a:t>
            </a:fld>
            <a:endParaRPr dirty="0" lang="en-US"/>
          </a:p>
        </p:txBody>
      </p:sp>
    </p:spTree>
  </p:cSld>
  <p:clrMapOvr>
    <a:masterClrMapping/>
  </p:clrMapOvr>
  <p:transition spd="med"/>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231" name=""/>
        <p:cNvGrpSpPr/>
        <p:nvPr/>
      </p:nvGrpSpPr>
      <p:grpSpPr>
        <a:xfrm>
          <a:off x="0" y="0"/>
          <a:ext cx="0" cy="0"/>
          <a:chOff x="0" y="0"/>
          <a:chExt cx="0" cy="0"/>
        </a:xfrm>
      </p:grpSpPr>
      <p:sp>
        <p:nvSpPr>
          <p:cNvPr id="1048765" name="Title 4"/>
          <p:cNvSpPr>
            <a:spLocks noGrp="1"/>
          </p:cNvSpPr>
          <p:nvPr>
            <p:ph type="title"/>
          </p:nvPr>
        </p:nvSpPr>
        <p:spPr>
          <a:xfrm>
            <a:off x="0" y="0"/>
            <a:ext cx="9144000" cy="914400"/>
          </a:xfrm>
        </p:spPr>
        <p:style>
          <a:lnRef idx="0">
            <a:schemeClr val="accent3"/>
          </a:lnRef>
          <a:fillRef idx="3">
            <a:schemeClr val="accent3"/>
          </a:fillRef>
          <a:effectRef idx="3">
            <a:schemeClr val="accent3"/>
          </a:effectRef>
          <a:fontRef idx="minor">
            <a:schemeClr val="lt1"/>
          </a:fontRef>
        </p:style>
        <p:txBody>
          <a:bodyPr>
            <a:normAutofit/>
          </a:bodyPr>
          <a:p>
            <a:r>
              <a:rPr b="1" dirty="0" lang="en-US" u="sng" smtClean="0">
                <a:solidFill>
                  <a:srgbClr val="002060"/>
                </a:solidFill>
              </a:rPr>
              <a:t>Psychological and physical changes</a:t>
            </a:r>
            <a:endParaRPr b="1" dirty="0" lang="en-US" u="sng">
              <a:solidFill>
                <a:srgbClr val="002060"/>
              </a:solidFill>
            </a:endParaRPr>
          </a:p>
        </p:txBody>
      </p:sp>
      <p:sp>
        <p:nvSpPr>
          <p:cNvPr id="1048766" name="Content Placeholder 5"/>
          <p:cNvSpPr>
            <a:spLocks noGrp="1"/>
          </p:cNvSpPr>
          <p:nvPr>
            <p:ph idx="1"/>
          </p:nvPr>
        </p:nvSpPr>
        <p:spPr>
          <a:xfrm>
            <a:off x="0" y="914400"/>
            <a:ext cx="9144000" cy="5943600"/>
          </a:xfrm>
        </p:spPr>
        <p:txBody>
          <a:bodyPr>
            <a:normAutofit fontScale="90625" lnSpcReduction="20000"/>
          </a:bodyPr>
          <a:p>
            <a:pPr>
              <a:buNone/>
            </a:pPr>
            <a:r>
              <a:rPr b="1" dirty="0" lang="en-US" smtClean="0"/>
              <a:t>1. cognition</a:t>
            </a:r>
          </a:p>
          <a:p>
            <a:pPr>
              <a:buNone/>
            </a:pPr>
            <a:r>
              <a:rPr b="1" dirty="0" lang="en-US" smtClean="0"/>
              <a:t>Def: Cognition</a:t>
            </a:r>
            <a:r>
              <a:rPr dirty="0" lang="en-US" smtClean="0"/>
              <a:t> is a group of mental processes that includes attention, memory, producing and understanding language, solving problems, and making decisions. </a:t>
            </a:r>
          </a:p>
          <a:p>
            <a:r>
              <a:rPr dirty="0" lang="en-US" smtClean="0"/>
              <a:t>Learning does not necessarily decline with age and is facilitated when individual set their own pace. Short term memory generally wanes with age. </a:t>
            </a:r>
          </a:p>
          <a:p>
            <a:r>
              <a:rPr dirty="0" lang="en-US" smtClean="0"/>
              <a:t>Crystallized intelligence which is based on past experiences show slight decline with age.</a:t>
            </a:r>
          </a:p>
          <a:p>
            <a:r>
              <a:rPr dirty="0" lang="en-US" smtClean="0"/>
              <a:t>Fluid intelligence which is biologically mediated declines from adolescence on.</a:t>
            </a:r>
          </a:p>
          <a:p>
            <a:r>
              <a:rPr dirty="0" lang="en-US" smtClean="0"/>
              <a:t>Information overload increases (neural noise)</a:t>
            </a:r>
          </a:p>
          <a:p>
            <a:r>
              <a:rPr dirty="0" lang="en-US" smtClean="0"/>
              <a:t>Need for activity with meaningful outcome increases.</a:t>
            </a:r>
          </a:p>
          <a:p>
            <a:r>
              <a:rPr dirty="0" lang="en-US" smtClean="0"/>
              <a:t>Cognitive decline may be related to nearness to death (terminal drop)  </a:t>
            </a:r>
            <a:endParaRPr dirty="0" lang="en-US"/>
          </a:p>
        </p:txBody>
      </p:sp>
      <p:sp>
        <p:nvSpPr>
          <p:cNvPr id="1048767" name="Slide Number Placeholder 3"/>
          <p:cNvSpPr>
            <a:spLocks noGrp="1"/>
          </p:cNvSpPr>
          <p:nvPr>
            <p:ph type="sldNum" sz="quarter" idx="12"/>
          </p:nvPr>
        </p:nvSpPr>
        <p:spPr/>
        <p:txBody>
          <a:bodyPr/>
          <a:p>
            <a:fld id="{4398566B-0D00-4087-9124-BE3A6B87F876}" type="slidenum">
              <a:rPr lang="en-US" smtClean="0"/>
              <a:t>69</a:t>
            </a:fld>
            <a:endParaRPr dirty="0" lang="en-US"/>
          </a:p>
        </p:txBody>
      </p:sp>
    </p:spTree>
  </p:cSld>
  <p:clrMapOvr>
    <a:masterClrMapping/>
  </p:clrMapOvr>
  <p:transition spd="med"/>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68" name=""/>
        <p:cNvGrpSpPr/>
        <p:nvPr/>
      </p:nvGrpSpPr>
      <p:grpSpPr>
        <a:xfrm>
          <a:off x="0" y="0"/>
          <a:ext cx="0" cy="0"/>
          <a:chOff x="0" y="0"/>
          <a:chExt cx="0" cy="0"/>
        </a:xfrm>
      </p:grpSpPr>
      <p:sp>
        <p:nvSpPr>
          <p:cNvPr id="1048614" name="Title 1"/>
          <p:cNvSpPr>
            <a:spLocks noGrp="1"/>
          </p:cNvSpPr>
          <p:nvPr>
            <p:ph type="title"/>
          </p:nvPr>
        </p:nvSpPr>
        <p:spPr>
          <a:xfrm>
            <a:off x="0" y="0"/>
            <a:ext cx="9144000" cy="838200"/>
          </a:xfrm>
          <a:solidFill>
            <a:schemeClr val="accent1">
              <a:lumMod val="75000"/>
            </a:schemeClr>
          </a:solidFill>
        </p:spPr>
        <p:txBody>
          <a:bodyPr>
            <a:normAutofit/>
          </a:bodyPr>
          <a:p>
            <a:r>
              <a:rPr b="1" dirty="0" lang="en-US" u="sng" smtClean="0">
                <a:solidFill>
                  <a:srgbClr val="FFFF00"/>
                </a:solidFill>
              </a:rPr>
              <a:t>Aging theories</a:t>
            </a:r>
            <a:endParaRPr b="1" dirty="0" lang="en-US" u="sng">
              <a:solidFill>
                <a:srgbClr val="FFFF00"/>
              </a:solidFill>
            </a:endParaRPr>
          </a:p>
        </p:txBody>
      </p:sp>
      <p:sp>
        <p:nvSpPr>
          <p:cNvPr id="1048615" name="Content Placeholder 2"/>
          <p:cNvSpPr>
            <a:spLocks noGrp="1"/>
          </p:cNvSpPr>
          <p:nvPr>
            <p:ph idx="1"/>
          </p:nvPr>
        </p:nvSpPr>
        <p:spPr>
          <a:xfrm>
            <a:off x="0" y="838200"/>
            <a:ext cx="9144000" cy="6019800"/>
          </a:xfrm>
        </p:spPr>
        <p:txBody>
          <a:bodyPr>
            <a:normAutofit fontScale="90625" lnSpcReduction="20000"/>
          </a:bodyPr>
          <a:p>
            <a:pPr>
              <a:buNone/>
            </a:pPr>
            <a:r>
              <a:rPr b="1" dirty="0" lang="en-US" u="sng" smtClean="0"/>
              <a:t>Biological theories</a:t>
            </a:r>
          </a:p>
          <a:p>
            <a:pPr>
              <a:buNone/>
            </a:pPr>
            <a:r>
              <a:rPr b="1" dirty="0" lang="en-US" smtClean="0"/>
              <a:t>a) Genetic theory</a:t>
            </a:r>
            <a:r>
              <a:rPr dirty="0" lang="en-US" smtClean="0"/>
              <a:t>: Programmed theory of aging by Hayflic 1960. he says that:-</a:t>
            </a:r>
          </a:p>
          <a:p>
            <a:r>
              <a:rPr dirty="0" i="1" lang="en-US" smtClean="0"/>
              <a:t>Lifespan of animals is pre-determined by a genetic programme. Biologic clock of humans has a maximum of 110 years.</a:t>
            </a:r>
          </a:p>
          <a:p>
            <a:r>
              <a:rPr dirty="0" i="1" lang="en-US" smtClean="0"/>
              <a:t>Normal human cells divided about 50 times after which they stop dividing and shrink and die</a:t>
            </a:r>
            <a:r>
              <a:rPr dirty="0" lang="en-US" smtClean="0"/>
              <a:t>.</a:t>
            </a:r>
          </a:p>
          <a:p>
            <a:pPr>
              <a:buNone/>
            </a:pPr>
            <a:r>
              <a:rPr b="1" dirty="0" lang="en-US" smtClean="0"/>
              <a:t>b) Mutation theory</a:t>
            </a:r>
            <a:r>
              <a:rPr dirty="0" lang="en-US" smtClean="0"/>
              <a:t>: states that aging is as a result of mutation of somatic cells or alteration of DNA repair mechanism. In effect, aging is caused by an assortment of genetic diseases, each of which has adverse symptoms only at advanced ages.</a:t>
            </a:r>
          </a:p>
          <a:p>
            <a:pPr>
              <a:buNone/>
            </a:pPr>
            <a:r>
              <a:rPr b="1" dirty="0" lang="en-US" smtClean="0"/>
              <a:t>c) Wear and tear theories</a:t>
            </a:r>
            <a:r>
              <a:rPr dirty="0" lang="en-US" smtClean="0"/>
              <a:t>: says that organs have limited or fixed amount of energy available and will wear out on a scheduled basis. When enough cells wear out , the body does not function well. This process is made worse by:-</a:t>
            </a:r>
          </a:p>
          <a:p>
            <a:pPr>
              <a:buNone/>
            </a:pPr>
            <a:endParaRPr dirty="0" lang="en-US"/>
          </a:p>
        </p:txBody>
      </p:sp>
      <p:sp>
        <p:nvSpPr>
          <p:cNvPr id="1048616" name="Slide Number Placeholder 3"/>
          <p:cNvSpPr>
            <a:spLocks noGrp="1"/>
          </p:cNvSpPr>
          <p:nvPr>
            <p:ph type="sldNum" sz="quarter" idx="12"/>
          </p:nvPr>
        </p:nvSpPr>
        <p:spPr/>
        <p:txBody>
          <a:bodyPr/>
          <a:p>
            <a:fld id="{4398566B-0D00-4087-9124-BE3A6B87F876}" type="slidenum">
              <a:rPr lang="en-US" smtClean="0"/>
              <a:t>7</a:t>
            </a:fld>
            <a:endParaRPr dirty="0" lang="en-US"/>
          </a:p>
        </p:txBody>
      </p:sp>
    </p:spTree>
  </p:cSld>
  <p:clrMapOvr>
    <a:masterClrMapping/>
  </p:clrMapOvr>
  <p:transition spd="med"/>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232" name=""/>
        <p:cNvGrpSpPr/>
        <p:nvPr/>
      </p:nvGrpSpPr>
      <p:grpSpPr>
        <a:xfrm>
          <a:off x="0" y="0"/>
          <a:ext cx="0" cy="0"/>
          <a:chOff x="0" y="0"/>
          <a:chExt cx="0" cy="0"/>
        </a:xfrm>
      </p:grpSpPr>
      <p:sp>
        <p:nvSpPr>
          <p:cNvPr id="1048768" name="Content Placeholder 2"/>
          <p:cNvSpPr>
            <a:spLocks noGrp="1"/>
          </p:cNvSpPr>
          <p:nvPr>
            <p:ph idx="1"/>
          </p:nvPr>
        </p:nvSpPr>
        <p:spPr>
          <a:xfrm>
            <a:off x="0" y="152400"/>
            <a:ext cx="9144000" cy="6705600"/>
          </a:xfrm>
        </p:spPr>
        <p:txBody>
          <a:bodyPr>
            <a:normAutofit fontScale="96875" lnSpcReduction="10000"/>
          </a:bodyPr>
          <a:p>
            <a:pPr>
              <a:buNone/>
            </a:pPr>
            <a:r>
              <a:rPr b="1" dirty="0" lang="en-US" smtClean="0"/>
              <a:t>2. Self concept/ self esteem</a:t>
            </a:r>
            <a:r>
              <a:rPr dirty="0" lang="en-US" smtClean="0"/>
              <a:t>: ability to accept age-related changes becomes important. Need to find meaningful substitutes for multiple losses increase.</a:t>
            </a:r>
          </a:p>
          <a:p>
            <a:pPr>
              <a:buNone/>
            </a:pPr>
            <a:r>
              <a:rPr b="1" dirty="0" lang="en-US" smtClean="0"/>
              <a:t>3. Drug therapy</a:t>
            </a:r>
            <a:r>
              <a:rPr dirty="0" lang="en-US" smtClean="0"/>
              <a:t>: most dynamic effect are frequently accomplished not through administration of drugs but through their withdrawal. Age related changes may greatly affect the rate of absorption, distribution, metabolism and excretion. Vulnerability to adverse effects increases with age. Problems related to intravenous fluid therapy increases.</a:t>
            </a:r>
          </a:p>
          <a:p>
            <a:pPr>
              <a:buNone/>
            </a:pPr>
            <a:r>
              <a:rPr b="1" dirty="0" lang="en-US" smtClean="0"/>
              <a:t>4. Elimination</a:t>
            </a:r>
            <a:r>
              <a:rPr dirty="0" lang="en-US" smtClean="0"/>
              <a:t>: disturbances are usually due too diet and or fluid intake change. Constipation is usually due to decrease of bulk in diet and decreases in fluid intake.</a:t>
            </a:r>
          </a:p>
          <a:p>
            <a:r>
              <a:rPr dirty="0" lang="en-US" smtClean="0"/>
              <a:t>Diarrhea is usually due to laxative abuse ( higher in women than men). </a:t>
            </a:r>
            <a:endParaRPr dirty="0" lang="en-US"/>
          </a:p>
        </p:txBody>
      </p:sp>
      <p:sp>
        <p:nvSpPr>
          <p:cNvPr id="1048769" name="Slide Number Placeholder 3"/>
          <p:cNvSpPr>
            <a:spLocks noGrp="1"/>
          </p:cNvSpPr>
          <p:nvPr>
            <p:ph type="sldNum" sz="quarter" idx="12"/>
          </p:nvPr>
        </p:nvSpPr>
        <p:spPr/>
        <p:txBody>
          <a:bodyPr/>
          <a:p>
            <a:fld id="{4398566B-0D00-4087-9124-BE3A6B87F876}" type="slidenum">
              <a:rPr lang="en-US" smtClean="0"/>
              <a:t>70</a:t>
            </a:fld>
            <a:endParaRPr dirty="0" lang="en-US"/>
          </a:p>
        </p:txBody>
      </p:sp>
    </p:spTree>
  </p:cSld>
  <p:clrMapOvr>
    <a:masterClrMapping/>
  </p:clrMapOvr>
  <p:transition spd="med"/>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233" name=""/>
        <p:cNvGrpSpPr/>
        <p:nvPr/>
      </p:nvGrpSpPr>
      <p:grpSpPr>
        <a:xfrm>
          <a:off x="0" y="0"/>
          <a:ext cx="0" cy="0"/>
          <a:chOff x="0" y="0"/>
          <a:chExt cx="0" cy="0"/>
        </a:xfrm>
      </p:grpSpPr>
      <p:sp>
        <p:nvSpPr>
          <p:cNvPr id="1048770" name="Content Placeholder 2"/>
          <p:cNvSpPr>
            <a:spLocks noGrp="1"/>
          </p:cNvSpPr>
          <p:nvPr>
            <p:ph idx="1"/>
          </p:nvPr>
        </p:nvSpPr>
        <p:spPr>
          <a:xfrm>
            <a:off x="0" y="152400"/>
            <a:ext cx="9144000" cy="6705600"/>
          </a:xfrm>
        </p:spPr>
        <p:txBody>
          <a:bodyPr>
            <a:normAutofit fontScale="96429" lnSpcReduction="20000"/>
          </a:bodyPr>
          <a:p>
            <a:r>
              <a:rPr dirty="0" lang="en-US" smtClean="0"/>
              <a:t>Urinary changes include the following</a:t>
            </a:r>
          </a:p>
          <a:p>
            <a:pPr lvl="1"/>
            <a:r>
              <a:rPr dirty="0" lang="en-US" smtClean="0"/>
              <a:t>Sensitivity of kidneys to sudden acid balance changes increase.</a:t>
            </a:r>
          </a:p>
          <a:p>
            <a:pPr lvl="1"/>
            <a:r>
              <a:rPr dirty="0" lang="en-US" smtClean="0"/>
              <a:t>Nocturia increase</a:t>
            </a:r>
          </a:p>
          <a:p>
            <a:pPr lvl="1"/>
            <a:r>
              <a:rPr dirty="0" lang="en-US" smtClean="0"/>
              <a:t>Significance of adequate fluid intake increases.</a:t>
            </a:r>
          </a:p>
          <a:p>
            <a:pPr lvl="1"/>
            <a:r>
              <a:rPr dirty="0" lang="en-US" smtClean="0"/>
              <a:t>Lack of urinary control increases social isolation.</a:t>
            </a:r>
          </a:p>
          <a:p>
            <a:pPr lvl="1"/>
            <a:r>
              <a:rPr dirty="0" lang="en-US" smtClean="0"/>
              <a:t>Prostatic enlargement increases frequently.</a:t>
            </a:r>
          </a:p>
          <a:p>
            <a:pPr>
              <a:buNone/>
            </a:pPr>
            <a:r>
              <a:rPr b="1" dirty="0" lang="en-US" smtClean="0"/>
              <a:t>5. Nutritional state</a:t>
            </a:r>
          </a:p>
          <a:p>
            <a:pPr lvl="1"/>
            <a:r>
              <a:rPr dirty="0" lang="en-US" smtClean="0"/>
              <a:t>Low income has adverse effect on nutrition</a:t>
            </a:r>
          </a:p>
          <a:p>
            <a:pPr lvl="1"/>
            <a:r>
              <a:rPr dirty="0" lang="en-US" smtClean="0"/>
              <a:t>Loneliness may be related to nutritional problems</a:t>
            </a:r>
          </a:p>
          <a:p>
            <a:pPr lvl="1"/>
            <a:r>
              <a:rPr dirty="0" lang="en-US" smtClean="0"/>
              <a:t>Degree of physical activities is a major consideration.</a:t>
            </a:r>
          </a:p>
          <a:p>
            <a:pPr lvl="1"/>
            <a:r>
              <a:rPr dirty="0" lang="en-US" smtClean="0"/>
              <a:t>Condition of the mouth and dentures are important factors.</a:t>
            </a:r>
          </a:p>
          <a:p>
            <a:pPr lvl="1"/>
            <a:r>
              <a:rPr dirty="0" lang="en-US" smtClean="0"/>
              <a:t>Importance of food rituals surrounding food increases in old age.</a:t>
            </a:r>
            <a:endParaRPr dirty="0" lang="en-US"/>
          </a:p>
        </p:txBody>
      </p:sp>
      <p:sp>
        <p:nvSpPr>
          <p:cNvPr id="1048771" name="Slide Number Placeholder 3"/>
          <p:cNvSpPr>
            <a:spLocks noGrp="1"/>
          </p:cNvSpPr>
          <p:nvPr>
            <p:ph type="sldNum" sz="quarter" idx="12"/>
          </p:nvPr>
        </p:nvSpPr>
        <p:spPr/>
        <p:txBody>
          <a:bodyPr/>
          <a:p>
            <a:fld id="{4398566B-0D00-4087-9124-BE3A6B87F876}" type="slidenum">
              <a:rPr lang="en-US" smtClean="0"/>
              <a:t>71</a:t>
            </a:fld>
            <a:endParaRPr dirty="0" lang="en-US"/>
          </a:p>
        </p:txBody>
      </p:sp>
    </p:spTree>
  </p:cSld>
  <p:clrMapOvr>
    <a:masterClrMapping/>
  </p:clrMapOvr>
  <p:transition spd="med"/>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234" name=""/>
        <p:cNvGrpSpPr/>
        <p:nvPr/>
      </p:nvGrpSpPr>
      <p:grpSpPr>
        <a:xfrm>
          <a:off x="0" y="0"/>
          <a:ext cx="0" cy="0"/>
          <a:chOff x="0" y="0"/>
          <a:chExt cx="0" cy="0"/>
        </a:xfrm>
      </p:grpSpPr>
      <p:sp>
        <p:nvSpPr>
          <p:cNvPr id="1048772" name="Content Placeholder 2"/>
          <p:cNvSpPr>
            <a:spLocks noGrp="1"/>
          </p:cNvSpPr>
          <p:nvPr>
            <p:ph idx="1"/>
          </p:nvPr>
        </p:nvSpPr>
        <p:spPr>
          <a:xfrm>
            <a:off x="0" y="228600"/>
            <a:ext cx="9144000" cy="6629400"/>
          </a:xfrm>
        </p:spPr>
        <p:txBody>
          <a:bodyPr>
            <a:normAutofit lnSpcReduction="10000"/>
          </a:bodyPr>
          <a:p>
            <a:pPr>
              <a:buNone/>
            </a:pPr>
            <a:r>
              <a:rPr b="1" dirty="0" lang="en-US" smtClean="0"/>
              <a:t>6. Pain</a:t>
            </a:r>
            <a:r>
              <a:rPr dirty="0" lang="en-US" smtClean="0"/>
              <a:t>: sensitivity changes to pain may occur. Tolerance to deep pain decreases while tolerance to subcutaneous pain increases in some instances death is welcome.</a:t>
            </a:r>
          </a:p>
          <a:p>
            <a:pPr>
              <a:buNone/>
            </a:pPr>
            <a:r>
              <a:rPr b="1" dirty="0" lang="en-US" smtClean="0"/>
              <a:t>7. Skin</a:t>
            </a:r>
            <a:r>
              <a:rPr dirty="0" lang="en-US" smtClean="0"/>
              <a:t>: skin grows thin, appears dry, brittle and fragile. It increases in wrinkles due to loss of subcutaneous fat. Ability to remain properly hydrated is lost. It decreases in turgor with collagen content being increased. Ability to maintain body temperature decreases. Sexual and cultural differences are manifested . Sweat  glands function decreases. Pigmentation spots (liver spots) increases. Number of capillary loops and blood vessels decreases.</a:t>
            </a:r>
          </a:p>
          <a:p>
            <a:pPr>
              <a:buNone/>
            </a:pPr>
            <a:endParaRPr dirty="0" lang="en-US" smtClean="0"/>
          </a:p>
          <a:p>
            <a:pPr>
              <a:buNone/>
            </a:pPr>
            <a:endParaRPr dirty="0" lang="en-US"/>
          </a:p>
        </p:txBody>
      </p:sp>
      <p:sp>
        <p:nvSpPr>
          <p:cNvPr id="1048773" name="Slide Number Placeholder 3"/>
          <p:cNvSpPr>
            <a:spLocks noGrp="1"/>
          </p:cNvSpPr>
          <p:nvPr>
            <p:ph type="sldNum" sz="quarter" idx="12"/>
          </p:nvPr>
        </p:nvSpPr>
        <p:spPr/>
        <p:txBody>
          <a:bodyPr/>
          <a:p>
            <a:fld id="{4398566B-0D00-4087-9124-BE3A6B87F876}" type="slidenum">
              <a:rPr lang="en-US" smtClean="0"/>
              <a:t>72</a:t>
            </a:fld>
            <a:endParaRPr dirty="0" lang="en-US"/>
          </a:p>
        </p:txBody>
      </p:sp>
    </p:spTree>
  </p:cSld>
  <p:clrMapOvr>
    <a:masterClrMapping/>
  </p:clrMapOvr>
  <p:transition spd="med"/>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235" name=""/>
        <p:cNvGrpSpPr/>
        <p:nvPr/>
      </p:nvGrpSpPr>
      <p:grpSpPr>
        <a:xfrm>
          <a:off x="0" y="0"/>
          <a:ext cx="0" cy="0"/>
          <a:chOff x="0" y="0"/>
          <a:chExt cx="0" cy="0"/>
        </a:xfrm>
      </p:grpSpPr>
      <p:sp>
        <p:nvSpPr>
          <p:cNvPr id="1048774" name="Content Placeholder 2"/>
          <p:cNvSpPr>
            <a:spLocks noGrp="1"/>
          </p:cNvSpPr>
          <p:nvPr>
            <p:ph idx="1"/>
          </p:nvPr>
        </p:nvSpPr>
        <p:spPr>
          <a:xfrm>
            <a:off x="0" y="304800"/>
            <a:ext cx="8991600" cy="5791200"/>
          </a:xfrm>
        </p:spPr>
        <p:txBody>
          <a:bodyPr/>
          <a:p>
            <a:pPr indent="-514350" marL="514350">
              <a:buFont typeface="+mj-lt"/>
              <a:buAutoNum type="arabicPeriod" startAt="8"/>
            </a:pPr>
            <a:r>
              <a:rPr b="1" dirty="0" lang="en-US" smtClean="0"/>
              <a:t>Nails</a:t>
            </a:r>
            <a:r>
              <a:rPr dirty="0" lang="en-US" smtClean="0"/>
              <a:t>: grow slowly. Impairment of peripheral circulation results in their thickening and brittleness.</a:t>
            </a:r>
            <a:endParaRPr dirty="0" lang="en-US"/>
          </a:p>
        </p:txBody>
      </p:sp>
      <p:sp>
        <p:nvSpPr>
          <p:cNvPr id="1048775" name="Slide Number Placeholder 3"/>
          <p:cNvSpPr>
            <a:spLocks noGrp="1"/>
          </p:cNvSpPr>
          <p:nvPr>
            <p:ph type="sldNum" sz="quarter" idx="12"/>
          </p:nvPr>
        </p:nvSpPr>
        <p:spPr/>
        <p:txBody>
          <a:bodyPr/>
          <a:p>
            <a:fld id="{4398566B-0D00-4087-9124-BE3A6B87F876}" type="slidenum">
              <a:rPr lang="en-US" smtClean="0"/>
              <a:t>73</a:t>
            </a:fld>
            <a:endParaRPr dirty="0" lang="en-US"/>
          </a:p>
        </p:txBody>
      </p:sp>
    </p:spTree>
  </p:cSld>
  <p:clrMapOvr>
    <a:masterClrMapping/>
  </p:clrMapOvr>
  <p:transition spd="med"/>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236" name=""/>
        <p:cNvGrpSpPr/>
        <p:nvPr/>
      </p:nvGrpSpPr>
      <p:grpSpPr>
        <a:xfrm>
          <a:off x="0" y="0"/>
          <a:ext cx="0" cy="0"/>
          <a:chOff x="0" y="0"/>
          <a:chExt cx="0" cy="0"/>
        </a:xfrm>
      </p:grpSpPr>
      <p:sp>
        <p:nvSpPr>
          <p:cNvPr id="1048776" name="Content Placeholder 2"/>
          <p:cNvSpPr>
            <a:spLocks noGrp="1"/>
          </p:cNvSpPr>
          <p:nvPr>
            <p:ph idx="1"/>
          </p:nvPr>
        </p:nvSpPr>
        <p:spPr>
          <a:xfrm>
            <a:off x="0" y="228600"/>
            <a:ext cx="9144000" cy="6629400"/>
          </a:xfrm>
        </p:spPr>
        <p:txBody>
          <a:bodyPr>
            <a:normAutofit fontScale="96875" lnSpcReduction="20000"/>
          </a:bodyPr>
          <a:p>
            <a:pPr>
              <a:buNone/>
            </a:pPr>
            <a:r>
              <a:rPr b="1" dirty="0" lang="en-US" smtClean="0"/>
              <a:t>9. Hair</a:t>
            </a:r>
            <a:r>
              <a:rPr dirty="0" lang="en-US" smtClean="0"/>
              <a:t>: loss occurs but differ between sexes. Loss of pigmentation causes graying. Decrease in oil makes hair appearance dull and lifeless. Axillary hair often disappears. Body and pubic hair decreases.</a:t>
            </a:r>
          </a:p>
          <a:p>
            <a:pPr>
              <a:buNone/>
            </a:pPr>
            <a:r>
              <a:rPr b="1" dirty="0" lang="en-US" smtClean="0"/>
              <a:t>10. Mouth</a:t>
            </a:r>
            <a:r>
              <a:rPr dirty="0" lang="en-US" smtClean="0"/>
              <a:t>: there is need for denture due to loss of teeth. Periodontal disease increases. Secretion reduces. Decline in number of taste buds results in decreased capacity to taste.   </a:t>
            </a:r>
          </a:p>
          <a:p>
            <a:pPr>
              <a:buNone/>
            </a:pPr>
            <a:r>
              <a:rPr b="1" dirty="0" lang="en-US" smtClean="0"/>
              <a:t>11. Physical exercise and mobility</a:t>
            </a:r>
            <a:r>
              <a:rPr dirty="0" lang="en-US" smtClean="0"/>
              <a:t>: muscle size diminishes and muscle tone and strength decreases. Maximum peak of strength is between 20 to 30  years of age. Loss may be secondary to decreased activity. Grip strength is one of the earliest indication of change. Potassium content declines. Tendency towards spinal kyphosis (dowagers hump) develops. Involuntary and painful muscle cramps results from decreased circulation to the extremities.</a:t>
            </a:r>
            <a:endParaRPr dirty="0" lang="en-US"/>
          </a:p>
        </p:txBody>
      </p:sp>
      <p:sp>
        <p:nvSpPr>
          <p:cNvPr id="1048777" name="Slide Number Placeholder 3"/>
          <p:cNvSpPr>
            <a:spLocks noGrp="1"/>
          </p:cNvSpPr>
          <p:nvPr>
            <p:ph type="sldNum" sz="quarter" idx="12"/>
          </p:nvPr>
        </p:nvSpPr>
        <p:spPr/>
        <p:txBody>
          <a:bodyPr/>
          <a:p>
            <a:fld id="{4398566B-0D00-4087-9124-BE3A6B87F876}" type="slidenum">
              <a:rPr lang="en-US" smtClean="0"/>
              <a:t>74</a:t>
            </a:fld>
            <a:endParaRPr dirty="0" lang="en-US"/>
          </a:p>
        </p:txBody>
      </p:sp>
    </p:spTree>
  </p:cSld>
  <p:clrMapOvr>
    <a:masterClrMapping/>
  </p:clrMapOvr>
  <p:transition spd="med"/>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237" name=""/>
        <p:cNvGrpSpPr/>
        <p:nvPr/>
      </p:nvGrpSpPr>
      <p:grpSpPr>
        <a:xfrm>
          <a:off x="0" y="0"/>
          <a:ext cx="0" cy="0"/>
          <a:chOff x="0" y="0"/>
          <a:chExt cx="0" cy="0"/>
        </a:xfrm>
      </p:grpSpPr>
      <p:sp>
        <p:nvSpPr>
          <p:cNvPr id="1048778" name="Content Placeholder 2"/>
          <p:cNvSpPr>
            <a:spLocks noGrp="1"/>
          </p:cNvSpPr>
          <p:nvPr>
            <p:ph idx="1"/>
          </p:nvPr>
        </p:nvSpPr>
        <p:spPr>
          <a:xfrm>
            <a:off x="0" y="228600"/>
            <a:ext cx="9144000" cy="6629400"/>
          </a:xfrm>
        </p:spPr>
        <p:txBody>
          <a:bodyPr>
            <a:normAutofit fontScale="87500" lnSpcReduction="10000"/>
          </a:bodyPr>
          <a:p>
            <a:pPr>
              <a:buNone/>
            </a:pPr>
            <a:r>
              <a:rPr b="1" dirty="0" lang="en-US" smtClean="0"/>
              <a:t>12. Bone mass</a:t>
            </a:r>
            <a:r>
              <a:rPr dirty="0" lang="en-US" smtClean="0"/>
              <a:t>: wide spread decrease occurs. Fractures occur more frequently in weight bearing areas. Reduction in height may occur due to intra-vertebral disc changes.</a:t>
            </a:r>
          </a:p>
          <a:p>
            <a:pPr>
              <a:buNone/>
            </a:pPr>
            <a:r>
              <a:rPr b="1" dirty="0" lang="en-US" smtClean="0"/>
              <a:t>13. Safety</a:t>
            </a:r>
            <a:r>
              <a:rPr dirty="0" lang="en-US" smtClean="0"/>
              <a:t>: ambiguous environment increases confusion. Need for environmental clues increases e..g hand  rails in rooms, large size room numbers etc. need for appropriate designed equipment and furnishing increases. Uneven walking surfaces can cause falls.</a:t>
            </a:r>
          </a:p>
          <a:p>
            <a:pPr>
              <a:buNone/>
            </a:pPr>
            <a:r>
              <a:rPr b="1" dirty="0" lang="en-US" smtClean="0"/>
              <a:t>14. Sleep</a:t>
            </a:r>
            <a:r>
              <a:rPr dirty="0" lang="en-US" smtClean="0"/>
              <a:t>: general pattern frequently changes  and period of sleep becomes shorter. Proportion of REM and non-REM sleep remain fairly constant until about 60 years of age. Reduction in slow wave sleep occurs. Deep sleep(stage 4) is often absent. Concern and anxiety about pattern changes increases.</a:t>
            </a:r>
          </a:p>
          <a:p>
            <a:pPr>
              <a:buNone/>
            </a:pPr>
            <a:r>
              <a:rPr b="1" dirty="0" lang="en-US" smtClean="0"/>
              <a:t>15. Time perception</a:t>
            </a:r>
            <a:r>
              <a:rPr dirty="0" lang="en-US" smtClean="0"/>
              <a:t>: tendency to underestimate time. Need for structure and adherence  to time schedules increases.</a:t>
            </a:r>
          </a:p>
          <a:p>
            <a:endParaRPr dirty="0" lang="en-US" smtClean="0"/>
          </a:p>
          <a:p>
            <a:endParaRPr dirty="0" lang="en-US"/>
          </a:p>
        </p:txBody>
      </p:sp>
      <p:sp>
        <p:nvSpPr>
          <p:cNvPr id="1048779" name="Slide Number Placeholder 3"/>
          <p:cNvSpPr>
            <a:spLocks noGrp="1"/>
          </p:cNvSpPr>
          <p:nvPr>
            <p:ph type="sldNum" sz="quarter" idx="12"/>
          </p:nvPr>
        </p:nvSpPr>
        <p:spPr/>
        <p:txBody>
          <a:bodyPr/>
          <a:p>
            <a:fld id="{4398566B-0D00-4087-9124-BE3A6B87F876}" type="slidenum">
              <a:rPr lang="en-US" smtClean="0"/>
              <a:t>75</a:t>
            </a:fld>
            <a:endParaRPr dirty="0" lang="en-US"/>
          </a:p>
        </p:txBody>
      </p:sp>
    </p:spTree>
  </p:cSld>
  <p:clrMapOvr>
    <a:masterClrMapping/>
  </p:clrMapOvr>
  <p:transition spd="med"/>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238" name=""/>
        <p:cNvGrpSpPr/>
        <p:nvPr/>
      </p:nvGrpSpPr>
      <p:grpSpPr>
        <a:xfrm>
          <a:off x="0" y="0"/>
          <a:ext cx="0" cy="0"/>
          <a:chOff x="0" y="0"/>
          <a:chExt cx="0" cy="0"/>
        </a:xfrm>
      </p:grpSpPr>
      <p:sp>
        <p:nvSpPr>
          <p:cNvPr id="1048780" name="Title 1"/>
          <p:cNvSpPr>
            <a:spLocks noGrp="1"/>
          </p:cNvSpPr>
          <p:nvPr>
            <p:ph type="title"/>
          </p:nvPr>
        </p:nvSpPr>
        <p:spPr>
          <a:xfrm>
            <a:off x="0" y="0"/>
            <a:ext cx="9144000" cy="685800"/>
          </a:xfrm>
        </p:spPr>
        <p:style>
          <a:lnRef idx="0">
            <a:schemeClr val="accent3"/>
          </a:lnRef>
          <a:fillRef idx="3">
            <a:schemeClr val="accent3"/>
          </a:fillRef>
          <a:effectRef idx="3">
            <a:schemeClr val="accent3"/>
          </a:effectRef>
          <a:fontRef idx="minor">
            <a:schemeClr val="lt1"/>
          </a:fontRef>
        </p:style>
        <p:txBody>
          <a:bodyPr>
            <a:normAutofit fontScale="90000"/>
          </a:bodyPr>
          <a:p>
            <a:r>
              <a:rPr b="1" dirty="0" lang="en-US" u="sng" smtClean="0">
                <a:solidFill>
                  <a:schemeClr val="tx2">
                    <a:lumMod val="60000"/>
                    <a:lumOff val="40000"/>
                  </a:schemeClr>
                </a:solidFill>
                <a:effectLst>
                  <a:outerShdw algn="tl" blurRad="38100" dir="2700000" dist="38100">
                    <a:srgbClr val="000000">
                      <a:alpha val="43137"/>
                    </a:srgbClr>
                  </a:outerShdw>
                </a:effectLst>
              </a:rPr>
              <a:t>RETIREMENT </a:t>
            </a:r>
            <a:endParaRPr b="1" dirty="0" lang="en-US" u="sng">
              <a:solidFill>
                <a:schemeClr val="tx2">
                  <a:lumMod val="60000"/>
                  <a:lumOff val="40000"/>
                </a:schemeClr>
              </a:solidFill>
              <a:effectLst>
                <a:outerShdw algn="tl" blurRad="38100" dir="2700000" dist="38100">
                  <a:srgbClr val="000000">
                    <a:alpha val="43137"/>
                  </a:srgbClr>
                </a:outerShdw>
              </a:effectLst>
            </a:endParaRPr>
          </a:p>
        </p:txBody>
      </p:sp>
      <p:sp>
        <p:nvSpPr>
          <p:cNvPr id="1048781" name="Content Placeholder 2"/>
          <p:cNvSpPr>
            <a:spLocks noGrp="1"/>
          </p:cNvSpPr>
          <p:nvPr>
            <p:ph idx="1"/>
          </p:nvPr>
        </p:nvSpPr>
        <p:spPr>
          <a:xfrm>
            <a:off x="0" y="685800"/>
            <a:ext cx="9144000" cy="6172200"/>
          </a:xfrm>
        </p:spPr>
        <p:txBody>
          <a:bodyPr>
            <a:normAutofit fontScale="82143" lnSpcReduction="20000"/>
          </a:bodyPr>
          <a:p>
            <a:pPr>
              <a:buNone/>
            </a:pPr>
            <a:r>
              <a:rPr b="1" dirty="0" lang="en-US" smtClean="0"/>
              <a:t>Def: Retirement</a:t>
            </a:r>
            <a:r>
              <a:rPr dirty="0" lang="en-US" smtClean="0"/>
              <a:t> is the point where a person stops employment completely. It is one of the major adjustment to be made as an individual ages. When one looses a work role, for many people it is one experience of the impact of aging.</a:t>
            </a:r>
          </a:p>
          <a:p>
            <a:r>
              <a:rPr dirty="0" lang="en-US" smtClean="0"/>
              <a:t>Retirement is difficult especially in a society where worth is commonly judged by an individual’s productivity. Work is viewed as a requirement in a productive society.</a:t>
            </a:r>
          </a:p>
          <a:p>
            <a:r>
              <a:rPr dirty="0" lang="en-US" smtClean="0"/>
              <a:t>Unemployment for whatever reason is viewed negatively. Occupational identity is responsible for social positions and social roles.</a:t>
            </a:r>
          </a:p>
          <a:p>
            <a:r>
              <a:rPr dirty="0" lang="en-US" smtClean="0"/>
              <a:t>Certain characteristics are associated with occupational position e.g.</a:t>
            </a:r>
          </a:p>
          <a:p>
            <a:pPr lvl="1"/>
            <a:r>
              <a:rPr dirty="0" lang="en-US" smtClean="0"/>
              <a:t>Tough construction worker</a:t>
            </a:r>
          </a:p>
          <a:p>
            <a:pPr lvl="1"/>
            <a:r>
              <a:rPr dirty="0" lang="en-US" smtClean="0"/>
              <a:t>Wild exotic dancer</a:t>
            </a:r>
          </a:p>
          <a:p>
            <a:pPr lvl="1"/>
            <a:r>
              <a:rPr dirty="0" lang="en-US" smtClean="0"/>
              <a:t>The fair judge</a:t>
            </a:r>
          </a:p>
          <a:p>
            <a:pPr lvl="1"/>
            <a:r>
              <a:rPr dirty="0" lang="en-US" smtClean="0"/>
              <a:t>The righteous clergy man</a:t>
            </a:r>
          </a:p>
          <a:p>
            <a:pPr lvl="1"/>
            <a:r>
              <a:rPr dirty="0" lang="en-US" smtClean="0"/>
              <a:t>The learned lawyer</a:t>
            </a:r>
          </a:p>
          <a:p>
            <a:pPr lvl="1"/>
            <a:r>
              <a:rPr dirty="0" lang="en-US" smtClean="0"/>
              <a:t>The eccentric artist</a:t>
            </a:r>
            <a:endParaRPr dirty="0" lang="en-US"/>
          </a:p>
        </p:txBody>
      </p:sp>
      <p:sp>
        <p:nvSpPr>
          <p:cNvPr id="1048782" name="Slide Number Placeholder 3"/>
          <p:cNvSpPr>
            <a:spLocks noGrp="1"/>
          </p:cNvSpPr>
          <p:nvPr>
            <p:ph type="sldNum" sz="quarter" idx="12"/>
          </p:nvPr>
        </p:nvSpPr>
        <p:spPr/>
        <p:txBody>
          <a:bodyPr/>
          <a:p>
            <a:fld id="{4398566B-0D00-4087-9124-BE3A6B87F876}" type="slidenum">
              <a:rPr lang="en-US" smtClean="0"/>
              <a:t>76</a:t>
            </a:fld>
            <a:endParaRPr dirty="0" lang="en-US"/>
          </a:p>
        </p:txBody>
      </p:sp>
    </p:spTree>
  </p:cSld>
  <p:clrMapOvr>
    <a:masterClrMapping/>
  </p:clrMapOvr>
  <p:transition spd="med"/>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239" name=""/>
        <p:cNvGrpSpPr/>
        <p:nvPr/>
      </p:nvGrpSpPr>
      <p:grpSpPr>
        <a:xfrm>
          <a:off x="0" y="0"/>
          <a:ext cx="0" cy="0"/>
          <a:chOff x="0" y="0"/>
          <a:chExt cx="0" cy="0"/>
        </a:xfrm>
      </p:grpSpPr>
      <p:sp>
        <p:nvSpPr>
          <p:cNvPr id="1048783" name="Content Placeholder 2"/>
          <p:cNvSpPr>
            <a:spLocks noGrp="1"/>
          </p:cNvSpPr>
          <p:nvPr>
            <p:ph idx="1"/>
          </p:nvPr>
        </p:nvSpPr>
        <p:spPr>
          <a:xfrm>
            <a:off x="0" y="304800"/>
            <a:ext cx="9144000" cy="6553200"/>
          </a:xfrm>
        </p:spPr>
        <p:txBody>
          <a:bodyPr>
            <a:normAutofit fontScale="75758" lnSpcReduction="20000"/>
          </a:bodyPr>
          <a:p>
            <a:r>
              <a:rPr dirty="0" sz="3600" lang="en-US" smtClean="0"/>
              <a:t>People are usually discussed according to their profession e.g. the nurse who lives down the road. </a:t>
            </a:r>
          </a:p>
          <a:p>
            <a:r>
              <a:rPr dirty="0" sz="3600" lang="en-US" smtClean="0"/>
              <a:t>All these leads to an individual feeling of loss of identity with retirement. </a:t>
            </a:r>
          </a:p>
          <a:p>
            <a:r>
              <a:rPr dirty="0" sz="3600" lang="en-US" smtClean="0"/>
              <a:t>Throughout childhood, adolescence, adulthood, an individual is guided towards independence and responsible adult role. Nobody is prepared for old age and how to live.</a:t>
            </a:r>
          </a:p>
          <a:p>
            <a:r>
              <a:rPr dirty="0" sz="3600" lang="en-US" smtClean="0"/>
              <a:t>Health workers should assist individuals in the preparation of retirement by:</a:t>
            </a:r>
          </a:p>
          <a:p>
            <a:pPr lvl="1"/>
            <a:r>
              <a:rPr dirty="0" sz="3300" lang="en-US" smtClean="0"/>
              <a:t>Prevention and intervention and maximizing the potential for health and wellbeing in old age.</a:t>
            </a:r>
          </a:p>
          <a:p>
            <a:pPr lvl="1"/>
            <a:r>
              <a:rPr dirty="0" sz="3300" lang="en-US" smtClean="0"/>
              <a:t>Encouraging aged individuals to establish and practice good health habits e.g.:</a:t>
            </a:r>
          </a:p>
          <a:p>
            <a:pPr lvl="2"/>
            <a:r>
              <a:rPr dirty="0" sz="3300" lang="en-US" smtClean="0"/>
              <a:t>Eating proper diets</a:t>
            </a:r>
          </a:p>
          <a:p>
            <a:pPr lvl="2"/>
            <a:r>
              <a:rPr dirty="0" sz="3300" lang="en-US" smtClean="0"/>
              <a:t>Avoiding excessive alcohol</a:t>
            </a:r>
          </a:p>
          <a:p>
            <a:pPr lvl="2"/>
            <a:r>
              <a:rPr dirty="0" sz="3300" lang="en-US" smtClean="0"/>
              <a:t>Avoiding drug abuse</a:t>
            </a:r>
          </a:p>
          <a:p>
            <a:pPr lvl="2"/>
            <a:r>
              <a:rPr dirty="0" sz="3300" lang="en-US" smtClean="0"/>
              <a:t>Avoiding tobacco abuse</a:t>
            </a:r>
          </a:p>
          <a:p>
            <a:pPr lvl="2"/>
            <a:r>
              <a:rPr dirty="0" sz="3300" lang="en-US" smtClean="0"/>
              <a:t>Having regular physical examination</a:t>
            </a:r>
            <a:endParaRPr dirty="0" sz="3300" lang="en-US"/>
          </a:p>
        </p:txBody>
      </p:sp>
      <p:sp>
        <p:nvSpPr>
          <p:cNvPr id="1048784" name="Slide Number Placeholder 3"/>
          <p:cNvSpPr>
            <a:spLocks noGrp="1"/>
          </p:cNvSpPr>
          <p:nvPr>
            <p:ph type="sldNum" sz="quarter" idx="12"/>
          </p:nvPr>
        </p:nvSpPr>
        <p:spPr/>
        <p:txBody>
          <a:bodyPr/>
          <a:p>
            <a:fld id="{4398566B-0D00-4087-9124-BE3A6B87F876}" type="slidenum">
              <a:rPr lang="en-US" smtClean="0"/>
              <a:t>77</a:t>
            </a:fld>
            <a:endParaRPr dirty="0" lang="en-US"/>
          </a:p>
        </p:txBody>
      </p:sp>
    </p:spTree>
  </p:cSld>
  <p:clrMapOvr>
    <a:masterClrMapping/>
  </p:clrMapOvr>
  <p:transition spd="med"/>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240" name=""/>
        <p:cNvGrpSpPr/>
        <p:nvPr/>
      </p:nvGrpSpPr>
      <p:grpSpPr>
        <a:xfrm>
          <a:off x="0" y="0"/>
          <a:ext cx="0" cy="0"/>
          <a:chOff x="0" y="0"/>
          <a:chExt cx="0" cy="0"/>
        </a:xfrm>
      </p:grpSpPr>
      <p:sp>
        <p:nvSpPr>
          <p:cNvPr id="1048785" name="Content Placeholder 2"/>
          <p:cNvSpPr>
            <a:spLocks noGrp="1"/>
          </p:cNvSpPr>
          <p:nvPr>
            <p:ph idx="1"/>
          </p:nvPr>
        </p:nvSpPr>
        <p:spPr>
          <a:xfrm>
            <a:off x="0" y="381000"/>
            <a:ext cx="8991600" cy="5715000"/>
          </a:xfrm>
        </p:spPr>
        <p:txBody>
          <a:bodyPr>
            <a:normAutofit/>
          </a:bodyPr>
          <a:p>
            <a:r>
              <a:rPr dirty="0" lang="en-US" smtClean="0"/>
              <a:t>Since work is one’s primary interest, activity and social contact, retirement leaves a void in a person’s life therefore an aging individual should be encouraged to develop other interest unrelated to work.</a:t>
            </a:r>
          </a:p>
          <a:p>
            <a:r>
              <a:rPr dirty="0" lang="en-US" smtClean="0"/>
              <a:t>Retirement should be facilitated by learning how to use-appreciated and gain satisfaction from leisure time and use it as s therapeutic stress outlet of life stress as one ages.</a:t>
            </a:r>
            <a:endParaRPr dirty="0" lang="en-US"/>
          </a:p>
        </p:txBody>
      </p:sp>
      <p:sp>
        <p:nvSpPr>
          <p:cNvPr id="1048786" name="Slide Number Placeholder 3"/>
          <p:cNvSpPr>
            <a:spLocks noGrp="1"/>
          </p:cNvSpPr>
          <p:nvPr>
            <p:ph type="sldNum" sz="quarter" idx="12"/>
          </p:nvPr>
        </p:nvSpPr>
        <p:spPr/>
        <p:txBody>
          <a:bodyPr/>
          <a:p>
            <a:fld id="{4398566B-0D00-4087-9124-BE3A6B87F876}" type="slidenum">
              <a:rPr lang="en-US" smtClean="0"/>
              <a:t>78</a:t>
            </a:fld>
            <a:endParaRPr dirty="0" lang="en-US"/>
          </a:p>
        </p:txBody>
      </p:sp>
    </p:spTree>
  </p:cSld>
  <p:clrMapOvr>
    <a:masterClrMapping/>
  </p:clrMapOvr>
  <p:transition spd="med"/>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241" name=""/>
        <p:cNvGrpSpPr/>
        <p:nvPr/>
      </p:nvGrpSpPr>
      <p:grpSpPr>
        <a:xfrm>
          <a:off x="0" y="0"/>
          <a:ext cx="0" cy="0"/>
          <a:chOff x="0" y="0"/>
          <a:chExt cx="0" cy="0"/>
        </a:xfrm>
      </p:grpSpPr>
      <p:sp>
        <p:nvSpPr>
          <p:cNvPr id="1048787" name="Title 1"/>
          <p:cNvSpPr>
            <a:spLocks noGrp="1"/>
          </p:cNvSpPr>
          <p:nvPr>
            <p:ph type="title"/>
          </p:nvPr>
        </p:nvSpPr>
        <p:spPr>
          <a:xfrm>
            <a:off x="0" y="0"/>
            <a:ext cx="9144000" cy="1219200"/>
          </a:xfrm>
        </p:spPr>
        <p:style>
          <a:lnRef idx="0">
            <a:scrgbClr r="0" g="0" b="0"/>
          </a:lnRef>
          <a:fillRef idx="1002">
            <a:schemeClr val="dk2"/>
          </a:fillRef>
          <a:effectRef idx="0">
            <a:scrgbClr r="0" g="0" b="0"/>
          </a:effectRef>
          <a:fontRef idx="major">
            <a:srgbClr val="000000"/>
          </a:fontRef>
        </p:style>
        <p:txBody>
          <a:bodyPr/>
          <a:p>
            <a:r>
              <a:rPr b="1" dirty="0" lang="en-US" smtClean="0">
                <a:solidFill>
                  <a:srgbClr val="FFFF00"/>
                </a:solidFill>
                <a:effectLst>
                  <a:outerShdw algn="tl" blurRad="38100" dir="2700000" dist="38100">
                    <a:srgbClr val="000000">
                      <a:alpha val="43137"/>
                    </a:srgbClr>
                  </a:outerShdw>
                </a:effectLst>
              </a:rPr>
              <a:t>Phases of retirement</a:t>
            </a:r>
            <a:endParaRPr b="1" dirty="0" lang="en-US">
              <a:solidFill>
                <a:srgbClr val="FFFF00"/>
              </a:solidFill>
              <a:effectLst>
                <a:outerShdw algn="tl" blurRad="38100" dir="2700000" dist="38100">
                  <a:srgbClr val="000000">
                    <a:alpha val="43137"/>
                  </a:srgbClr>
                </a:outerShdw>
              </a:effectLst>
            </a:endParaRPr>
          </a:p>
        </p:txBody>
      </p:sp>
      <p:sp>
        <p:nvSpPr>
          <p:cNvPr id="1048788" name="Content Placeholder 2"/>
          <p:cNvSpPr>
            <a:spLocks noGrp="1"/>
          </p:cNvSpPr>
          <p:nvPr>
            <p:ph idx="1"/>
          </p:nvPr>
        </p:nvSpPr>
        <p:spPr>
          <a:xfrm>
            <a:off x="0" y="1219200"/>
            <a:ext cx="9144000" cy="5638800"/>
          </a:xfrm>
        </p:spPr>
        <p:txBody>
          <a:bodyPr>
            <a:normAutofit fontScale="87500" lnSpcReduction="20000"/>
          </a:bodyPr>
          <a:p>
            <a:pPr indent="-514350" marL="514350">
              <a:buFont typeface="+mj-lt"/>
              <a:buAutoNum type="arabicPeriod"/>
            </a:pPr>
            <a:r>
              <a:rPr b="1" dirty="0" lang="en-US" smtClean="0"/>
              <a:t>Remote phase</a:t>
            </a:r>
            <a:r>
              <a:rPr dirty="0" lang="en-US" smtClean="0"/>
              <a:t>: early in occupational carrier, future retirement is anticipated but rational preparation is seldom done.</a:t>
            </a:r>
          </a:p>
          <a:p>
            <a:pPr indent="-514350" marL="514350">
              <a:buFont typeface="+mj-lt"/>
              <a:buAutoNum type="arabicPeriod"/>
            </a:pPr>
            <a:r>
              <a:rPr b="1" dirty="0" lang="en-US" smtClean="0"/>
              <a:t>Near phase</a:t>
            </a:r>
            <a:r>
              <a:rPr dirty="0" lang="en-US" smtClean="0"/>
              <a:t>: when reality of retirement is evident, preparation for leaving one’s job begins as does fantasy regarding the retirement role.</a:t>
            </a:r>
          </a:p>
          <a:p>
            <a:pPr indent="-514350" marL="514350">
              <a:buFont typeface="+mj-lt"/>
              <a:buAutoNum type="arabicPeriod"/>
            </a:pPr>
            <a:r>
              <a:rPr b="1" dirty="0" lang="en-US" smtClean="0"/>
              <a:t>Honeymoon phase</a:t>
            </a:r>
            <a:r>
              <a:rPr dirty="0" lang="en-US" smtClean="0"/>
              <a:t>: following the retirement event a somewhat euphoric period begins in which fantasizes from the pre-retirement period are tested. Retirees attempt to do everything they never had time for simultaneously. A variety of factors interferes e.g., health; limits this leading to the development of a staby lifestyle.</a:t>
            </a:r>
          </a:p>
          <a:p>
            <a:pPr indent="-514350" marL="514350">
              <a:buFont typeface="+mj-lt"/>
              <a:buAutoNum type="arabicPeriod"/>
            </a:pPr>
            <a:r>
              <a:rPr b="1" dirty="0" lang="en-US" smtClean="0"/>
              <a:t>Disenchantment phase</a:t>
            </a:r>
            <a:r>
              <a:rPr dirty="0" lang="en-US" smtClean="0"/>
              <a:t>: as life begins to stabilize a letdown, sometimes a depression  is experienced. The more unrealistic the pre-retirement fantasy, the greater the degree of disenchantment.</a:t>
            </a:r>
            <a:endParaRPr dirty="0" lang="en-US"/>
          </a:p>
        </p:txBody>
      </p:sp>
      <p:sp>
        <p:nvSpPr>
          <p:cNvPr id="1048789" name="Slide Number Placeholder 3"/>
          <p:cNvSpPr>
            <a:spLocks noGrp="1"/>
          </p:cNvSpPr>
          <p:nvPr>
            <p:ph type="sldNum" sz="quarter" idx="12"/>
          </p:nvPr>
        </p:nvSpPr>
        <p:spPr/>
        <p:txBody>
          <a:bodyPr/>
          <a:p>
            <a:fld id="{4398566B-0D00-4087-9124-BE3A6B87F876}" type="slidenum">
              <a:rPr lang="en-US" smtClean="0"/>
              <a:t>79</a:t>
            </a:fld>
            <a:endParaRPr dirty="0" lang="en-US"/>
          </a:p>
        </p:txBody>
      </p:sp>
    </p:spTree>
  </p:cSld>
  <p:clrMapOvr>
    <a:masterClrMapping/>
  </p:clrMapOvr>
  <p:transition spd="med"/>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69" name=""/>
        <p:cNvGrpSpPr/>
        <p:nvPr/>
      </p:nvGrpSpPr>
      <p:grpSpPr>
        <a:xfrm>
          <a:off x="0" y="0"/>
          <a:ext cx="0" cy="0"/>
          <a:chOff x="0" y="0"/>
          <a:chExt cx="0" cy="0"/>
        </a:xfrm>
      </p:grpSpPr>
      <p:sp>
        <p:nvSpPr>
          <p:cNvPr id="1048617" name="Content Placeholder 2"/>
          <p:cNvSpPr>
            <a:spLocks noGrp="1"/>
          </p:cNvSpPr>
          <p:nvPr>
            <p:ph idx="1"/>
          </p:nvPr>
        </p:nvSpPr>
        <p:spPr>
          <a:xfrm>
            <a:off x="0" y="0"/>
            <a:ext cx="9144000" cy="6858000"/>
          </a:xfrm>
        </p:spPr>
        <p:txBody>
          <a:bodyPr>
            <a:normAutofit fontScale="96429" lnSpcReduction="10000"/>
          </a:bodyPr>
          <a:p>
            <a:r>
              <a:rPr dirty="0" lang="en-US" smtClean="0"/>
              <a:t>Harmful stress factors e.g.</a:t>
            </a:r>
          </a:p>
          <a:p>
            <a:pPr lvl="1"/>
            <a:r>
              <a:rPr dirty="0" lang="en-US" smtClean="0"/>
              <a:t>smoking,</a:t>
            </a:r>
          </a:p>
          <a:p>
            <a:pPr lvl="1"/>
            <a:r>
              <a:rPr dirty="0" lang="en-US" smtClean="0"/>
              <a:t>Poor diet</a:t>
            </a:r>
          </a:p>
          <a:p>
            <a:pPr lvl="1"/>
            <a:r>
              <a:rPr dirty="0" lang="en-US" smtClean="0"/>
              <a:t>Muscular strain</a:t>
            </a:r>
          </a:p>
          <a:p>
            <a:pPr lvl="1"/>
            <a:r>
              <a:rPr dirty="0" lang="en-US" smtClean="0"/>
              <a:t>Large intake of alcohol</a:t>
            </a:r>
          </a:p>
          <a:p>
            <a:r>
              <a:rPr dirty="0" lang="en-US" smtClean="0"/>
              <a:t>Theory is supported by-: </a:t>
            </a:r>
          </a:p>
          <a:p>
            <a:pPr lvl="1"/>
            <a:r>
              <a:rPr dirty="0" lang="en-US" smtClean="0"/>
              <a:t>Microscopic signs of wear and tear in Striated skeletal muscle, heart muscles and nerve cells</a:t>
            </a:r>
          </a:p>
          <a:p>
            <a:r>
              <a:rPr dirty="0" lang="en-US" smtClean="0"/>
              <a:t>The body is likened to a machine that works well in a specified period but will eventually  fail due to wear and tear.</a:t>
            </a:r>
          </a:p>
          <a:p>
            <a:pPr>
              <a:buNone/>
            </a:pPr>
            <a:r>
              <a:rPr b="1" dirty="0" lang="en-US" smtClean="0"/>
              <a:t>d) Immunity theory</a:t>
            </a:r>
            <a:r>
              <a:rPr dirty="0" lang="en-US" smtClean="0"/>
              <a:t>: it is based on knowledge that immune system particularly the thymus and the immuno-component cells of the bone marrow  are affected by the aging process.</a:t>
            </a:r>
          </a:p>
          <a:p>
            <a:endParaRPr dirty="0" lang="en-US"/>
          </a:p>
        </p:txBody>
      </p:sp>
      <p:sp>
        <p:nvSpPr>
          <p:cNvPr id="1048618" name="Slide Number Placeholder 3"/>
          <p:cNvSpPr>
            <a:spLocks noGrp="1"/>
          </p:cNvSpPr>
          <p:nvPr>
            <p:ph type="sldNum" sz="quarter" idx="12"/>
          </p:nvPr>
        </p:nvSpPr>
        <p:spPr/>
        <p:txBody>
          <a:bodyPr/>
          <a:p>
            <a:fld id="{4398566B-0D00-4087-9124-BE3A6B87F876}" type="slidenum">
              <a:rPr lang="en-US" smtClean="0"/>
              <a:t>8</a:t>
            </a:fld>
            <a:endParaRPr dirty="0" lang="en-US"/>
          </a:p>
        </p:txBody>
      </p:sp>
    </p:spTree>
  </p:cSld>
  <p:clrMapOvr>
    <a:masterClrMapping/>
  </p:clrMapOvr>
  <p:transition spd="med"/>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242" name=""/>
        <p:cNvGrpSpPr/>
        <p:nvPr/>
      </p:nvGrpSpPr>
      <p:grpSpPr>
        <a:xfrm>
          <a:off x="0" y="0"/>
          <a:ext cx="0" cy="0"/>
          <a:chOff x="0" y="0"/>
          <a:chExt cx="0" cy="0"/>
        </a:xfrm>
      </p:grpSpPr>
      <p:sp>
        <p:nvSpPr>
          <p:cNvPr id="1048790" name="Content Placeholder 2"/>
          <p:cNvSpPr>
            <a:spLocks noGrp="1"/>
          </p:cNvSpPr>
          <p:nvPr>
            <p:ph idx="1"/>
          </p:nvPr>
        </p:nvSpPr>
        <p:spPr>
          <a:xfrm>
            <a:off x="0" y="228600"/>
            <a:ext cx="9144000" cy="6629400"/>
          </a:xfrm>
        </p:spPr>
        <p:txBody>
          <a:bodyPr>
            <a:normAutofit/>
          </a:bodyPr>
          <a:p>
            <a:pPr>
              <a:buNone/>
            </a:pPr>
            <a:r>
              <a:rPr b="1" dirty="0" lang="en-US" smtClean="0"/>
              <a:t>5. Re-orientation phase</a:t>
            </a:r>
            <a:r>
              <a:rPr dirty="0" lang="en-US" smtClean="0"/>
              <a:t>: realistic choices and alternative sources of satisfaction are considered. The disenchantment with the new retirement routine can be replaced by developing a lifestyle that provides some satisfaction.</a:t>
            </a:r>
          </a:p>
          <a:p>
            <a:pPr>
              <a:buNone/>
            </a:pPr>
            <a:r>
              <a:rPr b="1" dirty="0" lang="en-US" smtClean="0"/>
              <a:t>6. Stability phase</a:t>
            </a:r>
            <a:r>
              <a:rPr dirty="0" lang="en-US" smtClean="0"/>
              <a:t>: an understanding of the retirement role is achieved and provides a framework for concern; involvement and action in the elderly person’s life. Some enter this phase directly after honeymoon phase and some never reach it at all.</a:t>
            </a:r>
          </a:p>
        </p:txBody>
      </p:sp>
      <p:sp>
        <p:nvSpPr>
          <p:cNvPr id="1048791" name="Slide Number Placeholder 3"/>
          <p:cNvSpPr>
            <a:spLocks noGrp="1"/>
          </p:cNvSpPr>
          <p:nvPr>
            <p:ph type="sldNum" sz="quarter" idx="12"/>
          </p:nvPr>
        </p:nvSpPr>
        <p:spPr/>
        <p:txBody>
          <a:bodyPr/>
          <a:p>
            <a:fld id="{4398566B-0D00-4087-9124-BE3A6B87F876}" type="slidenum">
              <a:rPr lang="en-US" smtClean="0"/>
              <a:t>80</a:t>
            </a:fld>
            <a:endParaRPr dirty="0" lang="en-US"/>
          </a:p>
        </p:txBody>
      </p:sp>
    </p:spTree>
  </p:cSld>
  <p:clrMapOvr>
    <a:masterClrMapping/>
  </p:clrMapOvr>
  <p:transition spd="med"/>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243" name=""/>
        <p:cNvGrpSpPr/>
        <p:nvPr/>
      </p:nvGrpSpPr>
      <p:grpSpPr>
        <a:xfrm>
          <a:off x="0" y="0"/>
          <a:ext cx="0" cy="0"/>
          <a:chOff x="0" y="0"/>
          <a:chExt cx="0" cy="0"/>
        </a:xfrm>
      </p:grpSpPr>
      <p:sp>
        <p:nvSpPr>
          <p:cNvPr id="1048792" name="Content Placeholder 2"/>
          <p:cNvSpPr>
            <a:spLocks noGrp="1"/>
          </p:cNvSpPr>
          <p:nvPr>
            <p:ph idx="1"/>
          </p:nvPr>
        </p:nvSpPr>
        <p:spPr>
          <a:xfrm>
            <a:off x="0" y="304800"/>
            <a:ext cx="8991600" cy="5791200"/>
          </a:xfrm>
        </p:spPr>
        <p:txBody>
          <a:bodyPr/>
          <a:p>
            <a:pPr>
              <a:buNone/>
            </a:pPr>
            <a:r>
              <a:rPr b="1" dirty="0" lang="en-US" smtClean="0"/>
              <a:t>7. Termination phase</a:t>
            </a:r>
            <a:r>
              <a:rPr dirty="0" lang="en-US" smtClean="0"/>
              <a:t>: the retirement role is lost as a result of either the resumption of work role or dependency due to illness or disability</a:t>
            </a:r>
          </a:p>
          <a:p>
            <a:endParaRPr dirty="0" lang="en-US"/>
          </a:p>
        </p:txBody>
      </p:sp>
      <p:sp>
        <p:nvSpPr>
          <p:cNvPr id="1048793" name="Slide Number Placeholder 3"/>
          <p:cNvSpPr>
            <a:spLocks noGrp="1"/>
          </p:cNvSpPr>
          <p:nvPr>
            <p:ph type="sldNum" sz="quarter" idx="12"/>
          </p:nvPr>
        </p:nvSpPr>
        <p:spPr/>
        <p:txBody>
          <a:bodyPr/>
          <a:p>
            <a:fld id="{4398566B-0D00-4087-9124-BE3A6B87F876}" type="slidenum">
              <a:rPr lang="en-US" smtClean="0"/>
              <a:t>81</a:t>
            </a:fld>
            <a:endParaRPr dirty="0" lang="en-US"/>
          </a:p>
        </p:txBody>
      </p:sp>
    </p:spTree>
  </p:cSld>
  <p:clrMapOvr>
    <a:masterClrMapping/>
  </p:clrMapOvr>
  <p:transition spd="med"/>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244" name=""/>
        <p:cNvGrpSpPr/>
        <p:nvPr/>
      </p:nvGrpSpPr>
      <p:grpSpPr>
        <a:xfrm>
          <a:off x="0" y="0"/>
          <a:ext cx="0" cy="0"/>
          <a:chOff x="0" y="0"/>
          <a:chExt cx="0" cy="0"/>
        </a:xfrm>
      </p:grpSpPr>
      <p:sp>
        <p:nvSpPr>
          <p:cNvPr id="1048794" name="Title 1"/>
          <p:cNvSpPr>
            <a:spLocks noGrp="1"/>
          </p:cNvSpPr>
          <p:nvPr>
            <p:ph type="title"/>
          </p:nvPr>
        </p:nvSpPr>
        <p:spPr>
          <a:xfrm>
            <a:off x="457200" y="0"/>
            <a:ext cx="8229600" cy="1066800"/>
          </a:xfrm>
          <a:solidFill>
            <a:schemeClr val="accent2">
              <a:lumMod val="60000"/>
              <a:lumOff val="40000"/>
            </a:schemeClr>
          </a:solidFill>
        </p:spPr>
        <p:style>
          <a:lnRef idx="0">
            <a:schemeClr val="accent3"/>
          </a:lnRef>
          <a:fillRef idx="3">
            <a:schemeClr val="accent3"/>
          </a:fillRef>
          <a:effectRef idx="3">
            <a:schemeClr val="accent3"/>
          </a:effectRef>
          <a:fontRef idx="minor">
            <a:schemeClr val="lt1"/>
          </a:fontRef>
        </p:style>
        <p:txBody>
          <a:bodyPr>
            <a:normAutofit/>
          </a:bodyPr>
          <a:p>
            <a:r>
              <a:rPr b="1" dirty="0" lang="en-US" smtClean="0">
                <a:solidFill>
                  <a:srgbClr val="FFFF00"/>
                </a:solidFill>
              </a:rPr>
              <a:t>Role of a nurse in retirement</a:t>
            </a:r>
            <a:endParaRPr b="1" dirty="0" lang="en-US">
              <a:solidFill>
                <a:srgbClr val="FFFF00"/>
              </a:solidFill>
            </a:endParaRPr>
          </a:p>
        </p:txBody>
      </p:sp>
      <p:sp>
        <p:nvSpPr>
          <p:cNvPr id="1048795" name="Content Placeholder 2"/>
          <p:cNvSpPr>
            <a:spLocks noGrp="1"/>
          </p:cNvSpPr>
          <p:nvPr>
            <p:ph idx="1"/>
          </p:nvPr>
        </p:nvSpPr>
        <p:spPr>
          <a:xfrm>
            <a:off x="0" y="990600"/>
            <a:ext cx="9144000" cy="5867400"/>
          </a:xfrm>
        </p:spPr>
        <p:txBody>
          <a:bodyPr>
            <a:normAutofit fontScale="90625" lnSpcReduction="10000"/>
          </a:bodyPr>
          <a:p>
            <a:pPr indent="-514350" marL="514350">
              <a:buFont typeface="+mj-lt"/>
              <a:buAutoNum type="arabicPeriod"/>
            </a:pPr>
            <a:r>
              <a:rPr dirty="0" lang="en-US" smtClean="0"/>
              <a:t>Counselling: preparation of retire and realities of retirement. Helping the retiree place their new found freedom into proper perspectives.</a:t>
            </a:r>
          </a:p>
          <a:p>
            <a:pPr indent="-514350" marL="514350">
              <a:buFont typeface="+mj-lt"/>
              <a:buAutoNum type="arabicPeriod"/>
            </a:pPr>
            <a:r>
              <a:rPr dirty="0" lang="en-US" smtClean="0"/>
              <a:t>Being supportive and  helping the retiree find new identity sources.</a:t>
            </a:r>
          </a:p>
          <a:p>
            <a:pPr indent="-514350" marL="514350">
              <a:buFont typeface="+mj-lt"/>
              <a:buAutoNum type="arabicPeriod"/>
            </a:pPr>
            <a:r>
              <a:rPr dirty="0" lang="en-US" smtClean="0"/>
              <a:t>Facilitating in re-orientation process</a:t>
            </a:r>
          </a:p>
          <a:p>
            <a:pPr indent="-514350" marL="514350">
              <a:buFont typeface="+mj-lt"/>
              <a:buAutoNum type="arabicPeriod"/>
            </a:pPr>
            <a:r>
              <a:rPr dirty="0" lang="en-US" smtClean="0"/>
              <a:t>Tactful management of dependency, when it occurs due to evaluation of their own attitudes towards retirement or as an essential part of their role towards retirement.</a:t>
            </a:r>
          </a:p>
          <a:p>
            <a:pPr indent="-514350" marL="514350">
              <a:buFont typeface="+mj-lt"/>
              <a:buAutoNum type="arabicPeriod"/>
            </a:pPr>
            <a:r>
              <a:rPr dirty="0" lang="en-US" smtClean="0"/>
              <a:t>Do they see retirement as  period of freedom, opportunity, growth or one of loneliness, dependency and meaninglessness.</a:t>
            </a:r>
          </a:p>
          <a:p>
            <a:pPr indent="-514350" marL="514350">
              <a:buFont typeface="+mj-lt"/>
              <a:buAutoNum type="arabicPeriod"/>
            </a:pPr>
            <a:r>
              <a:rPr dirty="0" lang="en-US" smtClean="0"/>
              <a:t>Are nurses intelligently planning for their own retirement with realities.</a:t>
            </a:r>
            <a:endParaRPr dirty="0" lang="en-US"/>
          </a:p>
        </p:txBody>
      </p:sp>
      <p:sp>
        <p:nvSpPr>
          <p:cNvPr id="1048796" name="Slide Number Placeholder 3"/>
          <p:cNvSpPr>
            <a:spLocks noGrp="1"/>
          </p:cNvSpPr>
          <p:nvPr>
            <p:ph type="sldNum" sz="quarter" idx="12"/>
          </p:nvPr>
        </p:nvSpPr>
        <p:spPr/>
        <p:txBody>
          <a:bodyPr/>
          <a:p>
            <a:fld id="{4398566B-0D00-4087-9124-BE3A6B87F876}" type="slidenum">
              <a:rPr lang="en-US" smtClean="0"/>
              <a:t>82</a:t>
            </a:fld>
            <a:endParaRPr dirty="0" lang="en-US"/>
          </a:p>
        </p:txBody>
      </p:sp>
    </p:spTree>
  </p:cSld>
  <p:clrMapOvr>
    <a:masterClrMapping/>
  </p:clrMapOvr>
  <p:transition spd="med"/>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245" name=""/>
        <p:cNvGrpSpPr/>
        <p:nvPr/>
      </p:nvGrpSpPr>
      <p:grpSpPr>
        <a:xfrm>
          <a:off x="0" y="0"/>
          <a:ext cx="0" cy="0"/>
          <a:chOff x="0" y="0"/>
          <a:chExt cx="0" cy="0"/>
        </a:xfrm>
      </p:grpSpPr>
      <p:sp>
        <p:nvSpPr>
          <p:cNvPr id="1048797" name="Title 1"/>
          <p:cNvSpPr>
            <a:spLocks noGrp="1"/>
          </p:cNvSpPr>
          <p:nvPr>
            <p:ph type="title"/>
          </p:nvPr>
        </p:nvSpPr>
        <p:spPr>
          <a:xfrm>
            <a:off x="457200" y="0"/>
            <a:ext cx="8229600" cy="1143000"/>
          </a:xfrm>
        </p:spPr>
        <p:style>
          <a:lnRef idx="0">
            <a:schemeClr val="accent5"/>
          </a:lnRef>
          <a:fillRef idx="3">
            <a:schemeClr val="accent5"/>
          </a:fillRef>
          <a:effectRef idx="3">
            <a:schemeClr val="accent5"/>
          </a:effectRef>
          <a:fontRef idx="minor">
            <a:schemeClr val="lt1"/>
          </a:fontRef>
        </p:style>
        <p:txBody>
          <a:bodyPr/>
          <a:p>
            <a:r>
              <a:rPr b="1" dirty="0" lang="en-US" u="sng" smtClean="0">
                <a:solidFill>
                  <a:srgbClr val="FFFF00"/>
                </a:solidFill>
                <a:effectLst>
                  <a:outerShdw algn="tl" blurRad="38100" dir="2700000" dist="38100">
                    <a:srgbClr val="000000">
                      <a:alpha val="43137"/>
                    </a:srgbClr>
                  </a:outerShdw>
                </a:effectLst>
              </a:rPr>
              <a:t>Counseling the elderly</a:t>
            </a:r>
            <a:endParaRPr b="1" dirty="0" lang="en-US" u="sng">
              <a:solidFill>
                <a:srgbClr val="FFFF00"/>
              </a:solidFill>
              <a:effectLst>
                <a:outerShdw algn="tl" blurRad="38100" dir="2700000" dist="38100">
                  <a:srgbClr val="000000">
                    <a:alpha val="43137"/>
                  </a:srgbClr>
                </a:outerShdw>
              </a:effectLst>
            </a:endParaRPr>
          </a:p>
        </p:txBody>
      </p:sp>
      <p:sp>
        <p:nvSpPr>
          <p:cNvPr id="1048798" name="Content Placeholder 2"/>
          <p:cNvSpPr>
            <a:spLocks noGrp="1"/>
          </p:cNvSpPr>
          <p:nvPr>
            <p:ph idx="1"/>
          </p:nvPr>
        </p:nvSpPr>
        <p:spPr>
          <a:xfrm>
            <a:off x="0" y="1143000"/>
            <a:ext cx="9144000" cy="5715000"/>
          </a:xfrm>
        </p:spPr>
        <p:txBody>
          <a:bodyPr>
            <a:normAutofit fontScale="92857" lnSpcReduction="10000"/>
          </a:bodyPr>
          <a:p>
            <a:r>
              <a:rPr dirty="0" lang="en-US" smtClean="0"/>
              <a:t>The older person needs to be counselled on:</a:t>
            </a:r>
          </a:p>
          <a:p>
            <a:pPr lvl="1"/>
            <a:r>
              <a:rPr dirty="0" lang="en-US" smtClean="0"/>
              <a:t>Family support</a:t>
            </a:r>
          </a:p>
          <a:p>
            <a:pPr lvl="1"/>
            <a:r>
              <a:rPr dirty="0" lang="en-US" smtClean="0"/>
              <a:t>Sensitivity of the community to the needs of the elderly</a:t>
            </a:r>
          </a:p>
          <a:p>
            <a:pPr lvl="1"/>
            <a:r>
              <a:rPr dirty="0" lang="en-US" smtClean="0"/>
              <a:t>Preparation for retire</a:t>
            </a:r>
          </a:p>
          <a:p>
            <a:r>
              <a:rPr dirty="0" lang="en-US" smtClean="0"/>
              <a:t>Counselling is necessary to prepare the elderly person in some life changes that occur due to old age like</a:t>
            </a:r>
          </a:p>
          <a:p>
            <a:pPr lvl="1"/>
            <a:r>
              <a:rPr dirty="0" lang="en-US" smtClean="0"/>
              <a:t>Decreased morale</a:t>
            </a:r>
          </a:p>
          <a:p>
            <a:pPr lvl="1"/>
            <a:r>
              <a:rPr dirty="0" lang="en-US" smtClean="0"/>
              <a:t>Decreased secondary memory</a:t>
            </a:r>
          </a:p>
          <a:p>
            <a:pPr lvl="1"/>
            <a:r>
              <a:rPr dirty="0" lang="en-US" smtClean="0"/>
              <a:t>Increased introversion</a:t>
            </a:r>
          </a:p>
          <a:p>
            <a:pPr lvl="1"/>
            <a:r>
              <a:rPr dirty="0" lang="en-US" smtClean="0"/>
              <a:t>Personal space needed</a:t>
            </a:r>
          </a:p>
          <a:p>
            <a:pPr lvl="1"/>
            <a:r>
              <a:rPr dirty="0" lang="en-US" smtClean="0"/>
              <a:t>Heightened cautiousness in trying new things or making important decisions.</a:t>
            </a:r>
          </a:p>
          <a:p>
            <a:pPr lvl="1"/>
            <a:r>
              <a:rPr dirty="0" lang="en-US" smtClean="0"/>
              <a:t>Developing potential strategies to cope with these changes</a:t>
            </a:r>
            <a:endParaRPr dirty="0" lang="en-US"/>
          </a:p>
        </p:txBody>
      </p:sp>
      <p:sp>
        <p:nvSpPr>
          <p:cNvPr id="1048799" name="Slide Number Placeholder 3"/>
          <p:cNvSpPr>
            <a:spLocks noGrp="1"/>
          </p:cNvSpPr>
          <p:nvPr>
            <p:ph type="sldNum" sz="quarter" idx="12"/>
          </p:nvPr>
        </p:nvSpPr>
        <p:spPr/>
        <p:txBody>
          <a:bodyPr/>
          <a:p>
            <a:fld id="{4398566B-0D00-4087-9124-BE3A6B87F876}" type="slidenum">
              <a:rPr lang="en-US" smtClean="0"/>
              <a:t>83</a:t>
            </a:fld>
            <a:endParaRPr dirty="0" lang="en-US"/>
          </a:p>
        </p:txBody>
      </p:sp>
    </p:spTree>
  </p:cSld>
  <p:clrMapOvr>
    <a:masterClrMapping/>
  </p:clrMapOvr>
  <p:transition spd="med"/>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246" name=""/>
        <p:cNvGrpSpPr/>
        <p:nvPr/>
      </p:nvGrpSpPr>
      <p:grpSpPr>
        <a:xfrm>
          <a:off x="0" y="0"/>
          <a:ext cx="0" cy="0"/>
          <a:chOff x="0" y="0"/>
          <a:chExt cx="0" cy="0"/>
        </a:xfrm>
      </p:grpSpPr>
      <p:sp>
        <p:nvSpPr>
          <p:cNvPr id="1048800" name="Title 1"/>
          <p:cNvSpPr>
            <a:spLocks noGrp="1"/>
          </p:cNvSpPr>
          <p:nvPr>
            <p:ph type="title"/>
          </p:nvPr>
        </p:nvSpPr>
        <p:spPr>
          <a:xfrm>
            <a:off x="0" y="0"/>
            <a:ext cx="9144000" cy="914400"/>
          </a:xfrm>
          <a:solidFill>
            <a:schemeClr val="accent2">
              <a:lumMod val="60000"/>
              <a:lumOff val="40000"/>
            </a:schemeClr>
          </a:solidFill>
        </p:spPr>
        <p:style>
          <a:lnRef idx="3">
            <a:schemeClr val="lt1"/>
          </a:lnRef>
          <a:fillRef idx="1">
            <a:schemeClr val="accent3"/>
          </a:fillRef>
          <a:effectRef idx="1">
            <a:schemeClr val="accent3"/>
          </a:effectRef>
          <a:fontRef idx="minor">
            <a:schemeClr val="lt1"/>
          </a:fontRef>
        </p:style>
        <p:txBody>
          <a:bodyPr>
            <a:normAutofit/>
          </a:bodyPr>
          <a:p>
            <a:r>
              <a:rPr b="1" dirty="0" lang="en-US" smtClean="0">
                <a:effectLst>
                  <a:outerShdw algn="tl" blurRad="38100" dir="2700000" dist="38100">
                    <a:srgbClr val="000000">
                      <a:alpha val="43137"/>
                    </a:srgbClr>
                  </a:outerShdw>
                </a:effectLst>
              </a:rPr>
              <a:t>Strategies </a:t>
            </a:r>
            <a:endParaRPr b="1" dirty="0" lang="en-US">
              <a:effectLst>
                <a:outerShdw algn="tl" blurRad="38100" dir="2700000" dist="38100">
                  <a:srgbClr val="000000">
                    <a:alpha val="43137"/>
                  </a:srgbClr>
                </a:outerShdw>
              </a:effectLst>
            </a:endParaRPr>
          </a:p>
        </p:txBody>
      </p:sp>
      <p:sp>
        <p:nvSpPr>
          <p:cNvPr id="1048801" name="Content Placeholder 2"/>
          <p:cNvSpPr>
            <a:spLocks noGrp="1"/>
          </p:cNvSpPr>
          <p:nvPr>
            <p:ph idx="1"/>
          </p:nvPr>
        </p:nvSpPr>
        <p:spPr>
          <a:xfrm>
            <a:off x="0" y="914400"/>
            <a:ext cx="9144000" cy="5943600"/>
          </a:xfrm>
        </p:spPr>
        <p:txBody>
          <a:bodyPr>
            <a:normAutofit fontScale="93750" lnSpcReduction="10000"/>
          </a:bodyPr>
          <a:p>
            <a:pPr indent="-514350" marL="514350">
              <a:buFont typeface="+mj-lt"/>
              <a:buAutoNum type="arabicPeriod"/>
            </a:pPr>
            <a:r>
              <a:rPr dirty="0" lang="en-US" smtClean="0"/>
              <a:t>Reviewing one’s life</a:t>
            </a:r>
          </a:p>
          <a:p>
            <a:pPr indent="-514350" marL="514350">
              <a:buFont typeface="+mj-lt"/>
              <a:buAutoNum type="arabicPeriod"/>
            </a:pPr>
            <a:r>
              <a:rPr dirty="0" lang="en-US" smtClean="0"/>
              <a:t>Reminiscing about past events</a:t>
            </a:r>
          </a:p>
          <a:p>
            <a:pPr indent="-514350" marL="514350">
              <a:buFont typeface="+mj-lt"/>
              <a:buAutoNum type="arabicPeriod"/>
            </a:pPr>
            <a:r>
              <a:rPr dirty="0" lang="en-US" smtClean="0"/>
              <a:t>Planning legacies for the future</a:t>
            </a:r>
          </a:p>
          <a:p>
            <a:pPr indent="-514350" marL="514350">
              <a:buFont typeface="+mj-lt"/>
              <a:buAutoNum type="arabicPeriod"/>
            </a:pPr>
            <a:r>
              <a:rPr dirty="0" lang="en-US" smtClean="0"/>
              <a:t>Increasing self awareness to improve relationship with family and friends.</a:t>
            </a:r>
          </a:p>
          <a:p>
            <a:pPr indent="-514350" marL="514350">
              <a:buFont typeface="+mj-lt"/>
              <a:buAutoNum type="arabicPeriod"/>
            </a:pPr>
            <a:r>
              <a:rPr dirty="0" lang="en-US" smtClean="0"/>
              <a:t>Stimulating one’s intellect exercising and meditation.</a:t>
            </a:r>
          </a:p>
          <a:p>
            <a:pPr indent="-514350" marL="514350">
              <a:buFont typeface="+mj-lt"/>
              <a:buAutoNum type="arabicPeriod"/>
            </a:pPr>
            <a:r>
              <a:rPr dirty="0" lang="en-US" smtClean="0"/>
              <a:t>Building support network</a:t>
            </a:r>
          </a:p>
          <a:p>
            <a:pPr indent="-514350" marL="514350">
              <a:buFont typeface="+mj-lt"/>
              <a:buAutoNum type="arabicPeriod"/>
            </a:pPr>
            <a:r>
              <a:rPr dirty="0" lang="en-US" smtClean="0"/>
              <a:t>Repairing family relationship</a:t>
            </a:r>
          </a:p>
          <a:p>
            <a:pPr indent="-514350" marL="514350">
              <a:buFont typeface="+mj-lt"/>
              <a:buAutoNum type="arabicPeriod"/>
            </a:pPr>
            <a:r>
              <a:rPr dirty="0" lang="en-US" smtClean="0"/>
              <a:t>Making new friends</a:t>
            </a:r>
          </a:p>
          <a:p>
            <a:pPr indent="-514350" marL="514350">
              <a:buFont typeface="+mj-lt"/>
              <a:buAutoNum type="arabicPeriod"/>
            </a:pPr>
            <a:r>
              <a:rPr dirty="0" lang="en-US" smtClean="0"/>
              <a:t>Joining support groups</a:t>
            </a:r>
          </a:p>
          <a:p>
            <a:pPr indent="-514350" marL="514350">
              <a:buFont typeface="+mj-lt"/>
              <a:buAutoNum type="arabicPeriod"/>
            </a:pPr>
            <a:r>
              <a:rPr dirty="0" lang="en-US" smtClean="0"/>
              <a:t>Making effort to keep in touch with relatives and old friends.</a:t>
            </a:r>
            <a:endParaRPr dirty="0" lang="en-US"/>
          </a:p>
        </p:txBody>
      </p:sp>
      <p:sp>
        <p:nvSpPr>
          <p:cNvPr id="1048802" name="Slide Number Placeholder 3"/>
          <p:cNvSpPr>
            <a:spLocks noGrp="1"/>
          </p:cNvSpPr>
          <p:nvPr>
            <p:ph type="sldNum" sz="quarter" idx="12"/>
          </p:nvPr>
        </p:nvSpPr>
        <p:spPr/>
        <p:txBody>
          <a:bodyPr/>
          <a:p>
            <a:fld id="{4398566B-0D00-4087-9124-BE3A6B87F876}" type="slidenum">
              <a:rPr lang="en-US" smtClean="0"/>
              <a:t>84</a:t>
            </a:fld>
            <a:endParaRPr dirty="0" lang="en-US"/>
          </a:p>
        </p:txBody>
      </p:sp>
    </p:spTree>
  </p:cSld>
  <p:clrMapOvr>
    <a:masterClrMapping/>
  </p:clrMapOvr>
  <p:transition spd="med"/>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247" name=""/>
        <p:cNvGrpSpPr/>
        <p:nvPr/>
      </p:nvGrpSpPr>
      <p:grpSpPr>
        <a:xfrm>
          <a:off x="0" y="0"/>
          <a:ext cx="0" cy="0"/>
          <a:chOff x="0" y="0"/>
          <a:chExt cx="0" cy="0"/>
        </a:xfrm>
      </p:grpSpPr>
      <p:sp>
        <p:nvSpPr>
          <p:cNvPr id="1048803" name="Content Placeholder 2"/>
          <p:cNvSpPr>
            <a:spLocks noGrp="1"/>
          </p:cNvSpPr>
          <p:nvPr>
            <p:ph idx="1"/>
          </p:nvPr>
        </p:nvSpPr>
        <p:spPr>
          <a:xfrm>
            <a:off x="0" y="228600"/>
            <a:ext cx="8686800" cy="6629400"/>
          </a:xfrm>
        </p:spPr>
        <p:txBody>
          <a:bodyPr>
            <a:normAutofit fontScale="96429" lnSpcReduction="20000"/>
          </a:bodyPr>
          <a:p>
            <a:r>
              <a:rPr dirty="0" lang="en-US" smtClean="0"/>
              <a:t>Barriers to good relationship formation include; </a:t>
            </a:r>
          </a:p>
          <a:p>
            <a:pPr lvl="1"/>
            <a:r>
              <a:rPr dirty="0" lang="en-US" smtClean="0"/>
              <a:t>Bitterness</a:t>
            </a:r>
          </a:p>
          <a:p>
            <a:pPr lvl="1"/>
            <a:r>
              <a:rPr dirty="0" lang="en-US" smtClean="0"/>
              <a:t>Anger</a:t>
            </a:r>
          </a:p>
          <a:p>
            <a:pPr lvl="1"/>
            <a:r>
              <a:rPr dirty="0" lang="en-US" smtClean="0"/>
              <a:t>Constant complaining</a:t>
            </a:r>
          </a:p>
          <a:p>
            <a:r>
              <a:rPr dirty="0" lang="en-US" smtClean="0"/>
              <a:t>Counselling helps the person to modify their behavior to allow them to cope.</a:t>
            </a:r>
          </a:p>
          <a:p>
            <a:r>
              <a:rPr dirty="0" lang="en-US" smtClean="0"/>
              <a:t>Acquiring a pet or plant may offset loneliness caused by loss of relatives.</a:t>
            </a:r>
          </a:p>
          <a:p>
            <a:r>
              <a:rPr dirty="0" lang="en-US" smtClean="0"/>
              <a:t>Social network allows the elderly person to have a sense of belonging</a:t>
            </a:r>
          </a:p>
          <a:p>
            <a:r>
              <a:rPr dirty="0" lang="en-US" smtClean="0"/>
              <a:t>Disappearance of regular contacts makes the elderly person to feel constriction of life space with decreased in self worthy, apathy and withdrawal.</a:t>
            </a:r>
          </a:p>
          <a:p>
            <a:r>
              <a:rPr dirty="0" lang="en-US" smtClean="0"/>
              <a:t>Social network should be wide so that they can meet a person’s needs during  crisis and provide regular positive feedback. </a:t>
            </a:r>
            <a:endParaRPr dirty="0" lang="en-US"/>
          </a:p>
        </p:txBody>
      </p:sp>
      <p:sp>
        <p:nvSpPr>
          <p:cNvPr id="1048804" name="Slide Number Placeholder 3"/>
          <p:cNvSpPr>
            <a:spLocks noGrp="1"/>
          </p:cNvSpPr>
          <p:nvPr>
            <p:ph type="sldNum" sz="quarter" idx="12"/>
          </p:nvPr>
        </p:nvSpPr>
        <p:spPr/>
        <p:txBody>
          <a:bodyPr/>
          <a:p>
            <a:fld id="{4398566B-0D00-4087-9124-BE3A6B87F876}" type="slidenum">
              <a:rPr lang="en-US" smtClean="0"/>
              <a:t>85</a:t>
            </a:fld>
            <a:endParaRPr dirty="0" lang="en-US"/>
          </a:p>
        </p:txBody>
      </p:sp>
    </p:spTree>
  </p:cSld>
  <p:clrMapOvr>
    <a:masterClrMapping/>
  </p:clrMapOvr>
  <p:transition spd="med"/>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248" name=""/>
        <p:cNvGrpSpPr/>
        <p:nvPr/>
      </p:nvGrpSpPr>
      <p:grpSpPr>
        <a:xfrm>
          <a:off x="0" y="0"/>
          <a:ext cx="0" cy="0"/>
          <a:chOff x="0" y="0"/>
          <a:chExt cx="0" cy="0"/>
        </a:xfrm>
      </p:grpSpPr>
      <p:sp>
        <p:nvSpPr>
          <p:cNvPr id="1048805" name="Title 1"/>
          <p:cNvSpPr>
            <a:spLocks noGrp="1"/>
          </p:cNvSpPr>
          <p:nvPr>
            <p:ph type="title"/>
          </p:nvPr>
        </p:nvSpPr>
        <p:spPr>
          <a:xfrm>
            <a:off x="0" y="228600"/>
            <a:ext cx="9144000" cy="1219200"/>
          </a:xfrm>
        </p:spPr>
        <p:style>
          <a:lnRef idx="1">
            <a:schemeClr val="accent2"/>
          </a:lnRef>
          <a:fillRef idx="2">
            <a:schemeClr val="accent2"/>
          </a:fillRef>
          <a:effectRef idx="1">
            <a:schemeClr val="accent2"/>
          </a:effectRef>
          <a:fontRef idx="minor">
            <a:schemeClr val="dk1"/>
          </a:fontRef>
        </p:style>
        <p:txBody>
          <a:bodyPr/>
          <a:p>
            <a:r>
              <a:rPr b="1" dirty="0" lang="en-US" smtClean="0">
                <a:effectLst>
                  <a:outerShdw algn="tl" blurRad="38100" dir="2700000" dist="38100">
                    <a:srgbClr val="000000">
                      <a:alpha val="43137"/>
                    </a:srgbClr>
                  </a:outerShdw>
                </a:effectLst>
              </a:rPr>
              <a:t>4 basic networks</a:t>
            </a:r>
            <a:endParaRPr b="1" dirty="0" lang="en-US">
              <a:effectLst>
                <a:outerShdw algn="tl" blurRad="38100" dir="2700000" dist="38100">
                  <a:srgbClr val="000000">
                    <a:alpha val="43137"/>
                  </a:srgbClr>
                </a:outerShdw>
              </a:effectLst>
            </a:endParaRPr>
          </a:p>
        </p:txBody>
      </p:sp>
      <p:sp>
        <p:nvSpPr>
          <p:cNvPr id="1048806" name="Content Placeholder 2"/>
          <p:cNvSpPr>
            <a:spLocks noGrp="1"/>
          </p:cNvSpPr>
          <p:nvPr>
            <p:ph idx="1"/>
          </p:nvPr>
        </p:nvSpPr>
        <p:spPr>
          <a:xfrm>
            <a:off x="0" y="1371600"/>
            <a:ext cx="9144000" cy="5181600"/>
          </a:xfrm>
        </p:spPr>
        <p:txBody>
          <a:bodyPr>
            <a:normAutofit/>
          </a:bodyPr>
          <a:p>
            <a:pPr indent="-514350" marL="514350">
              <a:buFont typeface="+mj-lt"/>
              <a:buAutoNum type="arabicPeriod"/>
            </a:pPr>
            <a:r>
              <a:rPr dirty="0" lang="en-US" smtClean="0"/>
              <a:t>Kinship style: network primarily made of relatives.</a:t>
            </a:r>
          </a:p>
          <a:p>
            <a:pPr indent="-514350" marL="514350">
              <a:buFont typeface="+mj-lt"/>
              <a:buAutoNum type="arabicPeriod"/>
            </a:pPr>
            <a:r>
              <a:rPr dirty="0" lang="en-US" smtClean="0"/>
              <a:t>Friendship style: network made of friends than relatives.</a:t>
            </a:r>
          </a:p>
          <a:p>
            <a:pPr indent="-514350" marL="514350">
              <a:buFont typeface="+mj-lt"/>
              <a:buAutoNum type="arabicPeriod"/>
            </a:pPr>
            <a:r>
              <a:rPr dirty="0" lang="en-US" smtClean="0"/>
              <a:t>The associate style: network largely related  to groups  including those associated with work.</a:t>
            </a:r>
          </a:p>
          <a:p>
            <a:pPr indent="-514350" marL="514350">
              <a:buFont typeface="+mj-lt"/>
              <a:buAutoNum type="arabicPeriod"/>
            </a:pPr>
            <a:r>
              <a:rPr dirty="0" lang="en-US" smtClean="0"/>
              <a:t>Restricted style: network limited or non existence (clients with this style may need encouragement to improve networking).</a:t>
            </a:r>
            <a:endParaRPr dirty="0" lang="en-US"/>
          </a:p>
        </p:txBody>
      </p:sp>
      <p:sp>
        <p:nvSpPr>
          <p:cNvPr id="1048807" name="Slide Number Placeholder 3"/>
          <p:cNvSpPr>
            <a:spLocks noGrp="1"/>
          </p:cNvSpPr>
          <p:nvPr>
            <p:ph type="sldNum" sz="quarter" idx="12"/>
          </p:nvPr>
        </p:nvSpPr>
        <p:spPr/>
        <p:txBody>
          <a:bodyPr/>
          <a:p>
            <a:fld id="{4398566B-0D00-4087-9124-BE3A6B87F876}" type="slidenum">
              <a:rPr lang="en-US" smtClean="0"/>
              <a:t>86</a:t>
            </a:fld>
            <a:endParaRPr dirty="0" lang="en-US"/>
          </a:p>
        </p:txBody>
      </p:sp>
    </p:spTree>
  </p:cSld>
  <p:clrMapOvr>
    <a:masterClrMapping/>
  </p:clrMapOvr>
  <p:transition spd="med"/>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249" name=""/>
        <p:cNvGrpSpPr/>
        <p:nvPr/>
      </p:nvGrpSpPr>
      <p:grpSpPr>
        <a:xfrm>
          <a:off x="0" y="0"/>
          <a:ext cx="0" cy="0"/>
          <a:chOff x="0" y="0"/>
          <a:chExt cx="0" cy="0"/>
        </a:xfrm>
      </p:grpSpPr>
      <p:sp>
        <p:nvSpPr>
          <p:cNvPr id="1048808" name="Title 1"/>
          <p:cNvSpPr>
            <a:spLocks noGrp="1"/>
          </p:cNvSpPr>
          <p:nvPr>
            <p:ph type="title"/>
          </p:nvPr>
        </p:nvSpPr>
        <p:spPr>
          <a:xfrm>
            <a:off x="0" y="0"/>
            <a:ext cx="9144000" cy="1219200"/>
          </a:xfrm>
        </p:spPr>
        <p:style>
          <a:lnRef idx="0">
            <a:schemeClr val="accent4"/>
          </a:lnRef>
          <a:fillRef idx="3">
            <a:schemeClr val="accent4"/>
          </a:fillRef>
          <a:effectRef idx="3">
            <a:schemeClr val="accent4"/>
          </a:effectRef>
          <a:fontRef idx="minor">
            <a:schemeClr val="lt1"/>
          </a:fontRef>
        </p:style>
        <p:txBody>
          <a:bodyPr>
            <a:normAutofit fontScale="90000"/>
          </a:bodyPr>
          <a:p>
            <a:r>
              <a:rPr b="1" dirty="0" lang="en-US" u="sng" smtClean="0">
                <a:effectLst>
                  <a:outerShdw algn="tl" blurRad="38100" dir="2700000" dist="38100">
                    <a:srgbClr val="000000">
                      <a:alpha val="43137"/>
                    </a:srgbClr>
                  </a:outerShdw>
                </a:effectLst>
              </a:rPr>
              <a:t>COGNITION AND PERCEPTION IN OLD AGE</a:t>
            </a:r>
            <a:endParaRPr b="1" dirty="0" lang="en-US" u="sng">
              <a:effectLst>
                <a:outerShdw algn="tl" blurRad="38100" dir="2700000" dist="38100">
                  <a:srgbClr val="000000">
                    <a:alpha val="43137"/>
                  </a:srgbClr>
                </a:outerShdw>
              </a:effectLst>
            </a:endParaRPr>
          </a:p>
        </p:txBody>
      </p:sp>
      <p:sp>
        <p:nvSpPr>
          <p:cNvPr id="1048809" name="Content Placeholder 2"/>
          <p:cNvSpPr>
            <a:spLocks noGrp="1"/>
          </p:cNvSpPr>
          <p:nvPr>
            <p:ph idx="1"/>
          </p:nvPr>
        </p:nvSpPr>
        <p:spPr>
          <a:xfrm>
            <a:off x="0" y="1219200"/>
            <a:ext cx="8686800" cy="4906963"/>
          </a:xfrm>
        </p:spPr>
        <p:txBody>
          <a:bodyPr>
            <a:normAutofit fontScale="96875" lnSpcReduction="10000"/>
          </a:bodyPr>
          <a:p>
            <a:r>
              <a:rPr b="1" dirty="0" lang="en-US" smtClean="0"/>
              <a:t>Cognition</a:t>
            </a:r>
            <a:r>
              <a:rPr dirty="0" lang="en-US" smtClean="0"/>
              <a:t>: deals with the way people gain information from the environment and the way they interpret and use information.</a:t>
            </a:r>
          </a:p>
          <a:p>
            <a:r>
              <a:rPr b="1" dirty="0" lang="en-US" smtClean="0"/>
              <a:t>Perception</a:t>
            </a:r>
            <a:r>
              <a:rPr dirty="0" lang="en-US" smtClean="0"/>
              <a:t>: includes collection, interpretation and recognition of stimuli including pain.</a:t>
            </a:r>
          </a:p>
          <a:p>
            <a:r>
              <a:rPr dirty="0" lang="en-US" smtClean="0"/>
              <a:t>Cognition: intelligence, memory, language and decision making</a:t>
            </a:r>
          </a:p>
          <a:p>
            <a:r>
              <a:rPr dirty="0" lang="en-US" smtClean="0"/>
              <a:t>Cognition and perception is connected in the CNS with special senses of vision, hearing, touch ,smell and taste.</a:t>
            </a:r>
            <a:endParaRPr dirty="0" lang="en-US"/>
          </a:p>
        </p:txBody>
      </p:sp>
      <p:sp>
        <p:nvSpPr>
          <p:cNvPr id="1048810" name="Slide Number Placeholder 3"/>
          <p:cNvSpPr>
            <a:spLocks noGrp="1"/>
          </p:cNvSpPr>
          <p:nvPr>
            <p:ph type="sldNum" sz="quarter" idx="12"/>
          </p:nvPr>
        </p:nvSpPr>
        <p:spPr/>
        <p:txBody>
          <a:bodyPr/>
          <a:p>
            <a:fld id="{4398566B-0D00-4087-9124-BE3A6B87F876}" type="slidenum">
              <a:rPr lang="en-US" smtClean="0"/>
              <a:t>87</a:t>
            </a:fld>
            <a:endParaRPr dirty="0" lang="en-US"/>
          </a:p>
        </p:txBody>
      </p:sp>
    </p:spTree>
  </p:cSld>
  <p:clrMapOvr>
    <a:masterClrMapping/>
  </p:clrMapOvr>
  <p:transition spd="med"/>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250" name=""/>
        <p:cNvGrpSpPr/>
        <p:nvPr/>
      </p:nvGrpSpPr>
      <p:grpSpPr>
        <a:xfrm>
          <a:off x="0" y="0"/>
          <a:ext cx="0" cy="0"/>
          <a:chOff x="0" y="0"/>
          <a:chExt cx="0" cy="0"/>
        </a:xfrm>
      </p:grpSpPr>
      <p:sp>
        <p:nvSpPr>
          <p:cNvPr id="1048811" name="Title 1"/>
          <p:cNvSpPr>
            <a:spLocks noGrp="1"/>
          </p:cNvSpPr>
          <p:nvPr>
            <p:ph type="title"/>
          </p:nvPr>
        </p:nvSpPr>
        <p:spPr>
          <a:xfrm>
            <a:off x="0" y="304800"/>
            <a:ext cx="9144000" cy="1143000"/>
          </a:xfrm>
        </p:spPr>
        <p:style>
          <a:lnRef idx="1">
            <a:schemeClr val="accent6"/>
          </a:lnRef>
          <a:fillRef idx="2">
            <a:schemeClr val="accent6"/>
          </a:fillRef>
          <a:effectRef idx="1">
            <a:schemeClr val="accent6"/>
          </a:effectRef>
          <a:fontRef idx="minor">
            <a:schemeClr val="dk1"/>
          </a:fontRef>
        </p:style>
        <p:txBody>
          <a:bodyPr/>
          <a:p>
            <a:r>
              <a:rPr b="1" dirty="0" lang="en-US" smtClean="0">
                <a:effectLst>
                  <a:outerShdw algn="tl" blurRad="38100" dir="2700000" dist="38100">
                    <a:srgbClr val="000000">
                      <a:alpha val="43137"/>
                    </a:srgbClr>
                  </a:outerShdw>
                </a:effectLst>
              </a:rPr>
              <a:t>Types of intelligence</a:t>
            </a:r>
            <a:endParaRPr b="1" dirty="0" lang="en-US">
              <a:effectLst>
                <a:outerShdw algn="tl" blurRad="38100" dir="2700000" dist="38100">
                  <a:srgbClr val="000000">
                    <a:alpha val="43137"/>
                  </a:srgbClr>
                </a:outerShdw>
              </a:effectLst>
            </a:endParaRPr>
          </a:p>
        </p:txBody>
      </p:sp>
      <p:sp>
        <p:nvSpPr>
          <p:cNvPr id="1048812" name="Content Placeholder 2"/>
          <p:cNvSpPr>
            <a:spLocks noGrp="1"/>
          </p:cNvSpPr>
          <p:nvPr>
            <p:ph idx="1"/>
          </p:nvPr>
        </p:nvSpPr>
        <p:spPr>
          <a:xfrm>
            <a:off x="0" y="1447800"/>
            <a:ext cx="8991600" cy="4648200"/>
          </a:xfrm>
        </p:spPr>
        <p:txBody>
          <a:bodyPr/>
          <a:p>
            <a:pPr indent="-514350" marL="514350">
              <a:buFont typeface="+mj-lt"/>
              <a:buAutoNum type="arabicPeriod"/>
            </a:pPr>
            <a:r>
              <a:rPr dirty="0" lang="en-US" smtClean="0"/>
              <a:t>Fluid intelligence (young people): ability to perform tasks or make judgment based on unfamiliar stimuli (known as thinking on your feet).</a:t>
            </a:r>
          </a:p>
          <a:p>
            <a:pPr indent="-514350" marL="514350">
              <a:buFont typeface="+mj-lt"/>
              <a:buAutoNum type="arabicPeriod"/>
            </a:pPr>
            <a:r>
              <a:rPr dirty="0" lang="en-US" smtClean="0"/>
              <a:t>Crystallized intelligence (old people) : ability to perform tasks or make judgment based on knowledge and experience acquired through life time (wisdom).</a:t>
            </a:r>
            <a:endParaRPr dirty="0" lang="en-US"/>
          </a:p>
        </p:txBody>
      </p:sp>
      <p:sp>
        <p:nvSpPr>
          <p:cNvPr id="1048813" name="Slide Number Placeholder 3"/>
          <p:cNvSpPr>
            <a:spLocks noGrp="1"/>
          </p:cNvSpPr>
          <p:nvPr>
            <p:ph type="sldNum" sz="quarter" idx="12"/>
          </p:nvPr>
        </p:nvSpPr>
        <p:spPr/>
        <p:txBody>
          <a:bodyPr/>
          <a:p>
            <a:fld id="{4398566B-0D00-4087-9124-BE3A6B87F876}" type="slidenum">
              <a:rPr lang="en-US" smtClean="0"/>
              <a:t>88</a:t>
            </a:fld>
            <a:endParaRPr dirty="0" lang="en-US"/>
          </a:p>
        </p:txBody>
      </p:sp>
    </p:spTree>
  </p:cSld>
  <p:clrMapOvr>
    <a:masterClrMapping/>
  </p:clrMapOvr>
  <p:transition spd="med"/>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251" name=""/>
        <p:cNvGrpSpPr/>
        <p:nvPr/>
      </p:nvGrpSpPr>
      <p:grpSpPr>
        <a:xfrm>
          <a:off x="0" y="0"/>
          <a:ext cx="0" cy="0"/>
          <a:chOff x="0" y="0"/>
          <a:chExt cx="0" cy="0"/>
        </a:xfrm>
      </p:grpSpPr>
      <p:sp>
        <p:nvSpPr>
          <p:cNvPr id="1048814" name="Title 1"/>
          <p:cNvSpPr>
            <a:spLocks noGrp="1"/>
          </p:cNvSpPr>
          <p:nvPr>
            <p:ph type="title"/>
          </p:nvPr>
        </p:nvSpPr>
        <p:spPr>
          <a:xfrm>
            <a:off x="0" y="0"/>
            <a:ext cx="9144000" cy="1143000"/>
          </a:xfrm>
          <a:solidFill>
            <a:schemeClr val="accent2">
              <a:lumMod val="60000"/>
              <a:lumOff val="40000"/>
            </a:schemeClr>
          </a:solidFill>
        </p:spPr>
        <p:style>
          <a:lnRef idx="0">
            <a:schemeClr val="accent3"/>
          </a:lnRef>
          <a:fillRef idx="3">
            <a:schemeClr val="accent3"/>
          </a:fillRef>
          <a:effectRef idx="3">
            <a:schemeClr val="accent3"/>
          </a:effectRef>
          <a:fontRef idx="minor">
            <a:schemeClr val="lt1"/>
          </a:fontRef>
        </p:style>
        <p:txBody>
          <a:bodyPr>
            <a:normAutofit/>
          </a:bodyPr>
          <a:p>
            <a:r>
              <a:rPr b="1" dirty="0" lang="en-US" smtClean="0">
                <a:effectLst>
                  <a:outerShdw algn="tl" blurRad="38100" dir="2700000" dist="38100">
                    <a:srgbClr val="000000">
                      <a:alpha val="43137"/>
                    </a:srgbClr>
                  </a:outerShdw>
                </a:effectLst>
              </a:rPr>
              <a:t>Perception and cognition and aging</a:t>
            </a:r>
            <a:endParaRPr b="1" dirty="0" lang="en-US">
              <a:effectLst>
                <a:outerShdw algn="tl" blurRad="38100" dir="2700000" dist="38100">
                  <a:srgbClr val="000000">
                    <a:alpha val="43137"/>
                  </a:srgbClr>
                </a:outerShdw>
              </a:effectLst>
            </a:endParaRPr>
          </a:p>
        </p:txBody>
      </p:sp>
      <p:sp>
        <p:nvSpPr>
          <p:cNvPr id="1048815" name="Content Placeholder 2"/>
          <p:cNvSpPr>
            <a:spLocks noGrp="1"/>
          </p:cNvSpPr>
          <p:nvPr>
            <p:ph idx="1"/>
          </p:nvPr>
        </p:nvSpPr>
        <p:spPr>
          <a:xfrm>
            <a:off x="0" y="1066800"/>
            <a:ext cx="9144000" cy="5791200"/>
          </a:xfrm>
        </p:spPr>
        <p:txBody>
          <a:bodyPr>
            <a:normAutofit fontScale="96875" lnSpcReduction="10000"/>
          </a:bodyPr>
          <a:p>
            <a:r>
              <a:rPr dirty="0" lang="en-US" smtClean="0"/>
              <a:t>Aged person experiences sensory changes interfering with collection of information. Many aged persons are considered confused or are suffering from altered sensory perception.</a:t>
            </a:r>
          </a:p>
          <a:p>
            <a:r>
              <a:rPr dirty="0" lang="en-US" smtClean="0"/>
              <a:t>Elderly people who do not see or hear well may walk out into traffic or make mistakes about direction; not due to failure of proper sensory information.</a:t>
            </a:r>
          </a:p>
          <a:p>
            <a:r>
              <a:rPr dirty="0" lang="en-US" smtClean="0"/>
              <a:t>Intelligence does not automatically decrease with aging nor does the ability to  learn.</a:t>
            </a:r>
          </a:p>
          <a:p>
            <a:r>
              <a:rPr dirty="0" lang="en-US" smtClean="0"/>
              <a:t>Elderly people may appear to be less intelligent due to tendency to be slower and more cautious in their response.</a:t>
            </a:r>
          </a:p>
        </p:txBody>
      </p:sp>
      <p:sp>
        <p:nvSpPr>
          <p:cNvPr id="1048816" name="Slide Number Placeholder 3"/>
          <p:cNvSpPr>
            <a:spLocks noGrp="1"/>
          </p:cNvSpPr>
          <p:nvPr>
            <p:ph type="sldNum" sz="quarter" idx="12"/>
          </p:nvPr>
        </p:nvSpPr>
        <p:spPr/>
        <p:txBody>
          <a:bodyPr/>
          <a:p>
            <a:fld id="{4398566B-0D00-4087-9124-BE3A6B87F876}" type="slidenum">
              <a:rPr lang="en-US" smtClean="0"/>
              <a:t>89</a:t>
            </a:fld>
            <a:endParaRPr dirty="0" lang="en-US"/>
          </a:p>
        </p:txBody>
      </p:sp>
    </p:spTree>
  </p:cSld>
  <p:clrMapOvr>
    <a:masterClrMapping/>
  </p:clrMapOvr>
  <p:transition spd="med"/>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70" name=""/>
        <p:cNvGrpSpPr/>
        <p:nvPr/>
      </p:nvGrpSpPr>
      <p:grpSpPr>
        <a:xfrm>
          <a:off x="0" y="0"/>
          <a:ext cx="0" cy="0"/>
          <a:chOff x="0" y="0"/>
          <a:chExt cx="0" cy="0"/>
        </a:xfrm>
      </p:grpSpPr>
      <p:sp>
        <p:nvSpPr>
          <p:cNvPr id="1048619" name="Content Placeholder 2"/>
          <p:cNvSpPr>
            <a:spLocks noGrp="1"/>
          </p:cNvSpPr>
          <p:nvPr>
            <p:ph idx="1"/>
          </p:nvPr>
        </p:nvSpPr>
        <p:spPr>
          <a:xfrm>
            <a:off x="0" y="0"/>
            <a:ext cx="9144000" cy="6858000"/>
          </a:xfrm>
        </p:spPr>
        <p:txBody>
          <a:bodyPr>
            <a:normAutofit fontScale="87500" lnSpcReduction="10000"/>
          </a:bodyPr>
          <a:p>
            <a:r>
              <a:rPr dirty="0" lang="en-US" smtClean="0"/>
              <a:t>Older people have fewer defense mechanism against foreign organism. They are more susceptible to disease e.g. cancers, infections.</a:t>
            </a:r>
          </a:p>
          <a:p>
            <a:r>
              <a:rPr dirty="0" lang="en-US" smtClean="0"/>
              <a:t>Their body also has increased auto-immune responses, i..e. the body reacts against itself producing antibodies against its cells. It also develops antibodies against food, foreign bodies, etc.</a:t>
            </a:r>
          </a:p>
          <a:p>
            <a:r>
              <a:rPr dirty="0" lang="en-US" smtClean="0"/>
              <a:t>This may explain development of autoimmune disease like lupus, diabetes, rheumatoid arthritis e.t.c</a:t>
            </a:r>
          </a:p>
          <a:p>
            <a:pPr>
              <a:buNone/>
            </a:pPr>
            <a:r>
              <a:rPr b="1" dirty="0" lang="en-US" smtClean="0"/>
              <a:t>e) Cross-linkage theory</a:t>
            </a:r>
            <a:r>
              <a:rPr dirty="0" lang="en-US" smtClean="0"/>
              <a:t>: it states that normally separated molecular structures are bound together through chemical reactions. Cross-linkage agent attaches itself to a single strand of a DNA molecule and destroy it.</a:t>
            </a:r>
          </a:p>
          <a:p>
            <a:r>
              <a:rPr dirty="0" lang="en-US" smtClean="0"/>
              <a:t>In normal circumstances natural body defense mechanisms would repair the damage. In old age the defense mechanism is weakened. Cross-linkage continues until organs are damaged and end results are mutation of cells that do not function.</a:t>
            </a:r>
            <a:endParaRPr dirty="0" lang="en-US"/>
          </a:p>
        </p:txBody>
      </p:sp>
      <p:sp>
        <p:nvSpPr>
          <p:cNvPr id="1048620" name="Slide Number Placeholder 3"/>
          <p:cNvSpPr>
            <a:spLocks noGrp="1"/>
          </p:cNvSpPr>
          <p:nvPr>
            <p:ph type="sldNum" sz="quarter" idx="12"/>
          </p:nvPr>
        </p:nvSpPr>
        <p:spPr/>
        <p:txBody>
          <a:bodyPr/>
          <a:p>
            <a:fld id="{4398566B-0D00-4087-9124-BE3A6B87F876}" type="slidenum">
              <a:rPr lang="en-US" smtClean="0"/>
              <a:t>9</a:t>
            </a:fld>
            <a:endParaRPr dirty="0" lang="en-US"/>
          </a:p>
        </p:txBody>
      </p:sp>
    </p:spTree>
  </p:cSld>
  <p:clrMapOvr>
    <a:masterClrMapping/>
  </p:clrMapOvr>
  <p:transition spd="med"/>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252" name=""/>
        <p:cNvGrpSpPr/>
        <p:nvPr/>
      </p:nvGrpSpPr>
      <p:grpSpPr>
        <a:xfrm>
          <a:off x="0" y="0"/>
          <a:ext cx="0" cy="0"/>
          <a:chOff x="0" y="0"/>
          <a:chExt cx="0" cy="0"/>
        </a:xfrm>
      </p:grpSpPr>
      <p:sp>
        <p:nvSpPr>
          <p:cNvPr id="1048817" name="Content Placeholder 2"/>
          <p:cNvSpPr>
            <a:spLocks noGrp="1"/>
          </p:cNvSpPr>
          <p:nvPr>
            <p:ph idx="1"/>
          </p:nvPr>
        </p:nvSpPr>
        <p:spPr>
          <a:xfrm>
            <a:off x="0" y="609600"/>
            <a:ext cx="8991600" cy="5486400"/>
          </a:xfrm>
        </p:spPr>
        <p:txBody>
          <a:bodyPr/>
          <a:p>
            <a:r>
              <a:rPr dirty="0" lang="en-US" smtClean="0"/>
              <a:t>Lack of formal education may also cause the elderly person to appear less intelligent. They may lack polish in speech or have less vocabulary.</a:t>
            </a:r>
          </a:p>
          <a:p>
            <a:endParaRPr dirty="0" lang="en-US"/>
          </a:p>
        </p:txBody>
      </p:sp>
      <p:sp>
        <p:nvSpPr>
          <p:cNvPr id="1048818" name="Slide Number Placeholder 3"/>
          <p:cNvSpPr>
            <a:spLocks noGrp="1"/>
          </p:cNvSpPr>
          <p:nvPr>
            <p:ph type="sldNum" sz="quarter" idx="12"/>
          </p:nvPr>
        </p:nvSpPr>
        <p:spPr/>
        <p:txBody>
          <a:bodyPr/>
          <a:p>
            <a:fld id="{4398566B-0D00-4087-9124-BE3A6B87F876}" type="slidenum">
              <a:rPr lang="en-US" smtClean="0"/>
              <a:t>90</a:t>
            </a:fld>
            <a:endParaRPr dirty="0" lang="en-US"/>
          </a:p>
        </p:txBody>
      </p:sp>
    </p:spTree>
  </p:cSld>
  <p:clrMapOvr>
    <a:masterClrMapping/>
  </p:clrMapOvr>
  <p:transition spd="med"/>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253" name=""/>
        <p:cNvGrpSpPr/>
        <p:nvPr/>
      </p:nvGrpSpPr>
      <p:grpSpPr>
        <a:xfrm>
          <a:off x="0" y="0"/>
          <a:ext cx="0" cy="0"/>
          <a:chOff x="0" y="0"/>
          <a:chExt cx="0" cy="0"/>
        </a:xfrm>
      </p:grpSpPr>
      <p:sp>
        <p:nvSpPr>
          <p:cNvPr id="1048819" name="Content Placeholder 2"/>
          <p:cNvSpPr>
            <a:spLocks noGrp="1"/>
          </p:cNvSpPr>
          <p:nvPr>
            <p:ph idx="1"/>
          </p:nvPr>
        </p:nvSpPr>
        <p:spPr>
          <a:xfrm>
            <a:off x="0" y="228600"/>
            <a:ext cx="8991600" cy="6400800"/>
          </a:xfrm>
        </p:spPr>
        <p:txBody>
          <a:bodyPr>
            <a:normAutofit/>
          </a:bodyPr>
          <a:p>
            <a:r>
              <a:rPr dirty="0" lang="en-US" smtClean="0"/>
              <a:t>The speed at which information is processed and recalled does change with age. Forgetfulness or memory loss is common with aging; at 75 years as much as 30% of memory is lost.</a:t>
            </a:r>
          </a:p>
          <a:p>
            <a:r>
              <a:rPr dirty="0" lang="en-US" smtClean="0"/>
              <a:t>Most elderly can compensate for gaps in memory by using experiences gathered over a lifetime.</a:t>
            </a:r>
          </a:p>
          <a:p>
            <a:r>
              <a:rPr dirty="0" lang="en-US" smtClean="0"/>
              <a:t>Ability to acquire new information also appears to decrease with age. This could be more of a lack of desire to learn than inability to acquire  and retain information. Once information is learned the alert elderly person is able to recall it as a younger person.</a:t>
            </a:r>
            <a:endParaRPr dirty="0" lang="en-US"/>
          </a:p>
        </p:txBody>
      </p:sp>
      <p:sp>
        <p:nvSpPr>
          <p:cNvPr id="1048820" name="Slide Number Placeholder 3"/>
          <p:cNvSpPr>
            <a:spLocks noGrp="1"/>
          </p:cNvSpPr>
          <p:nvPr>
            <p:ph type="sldNum" sz="quarter" idx="12"/>
          </p:nvPr>
        </p:nvSpPr>
        <p:spPr/>
        <p:txBody>
          <a:bodyPr/>
          <a:p>
            <a:fld id="{4398566B-0D00-4087-9124-BE3A6B87F876}" type="slidenum">
              <a:rPr lang="en-US" smtClean="0"/>
              <a:t>91</a:t>
            </a:fld>
            <a:endParaRPr dirty="0" lang="en-US"/>
          </a:p>
        </p:txBody>
      </p:sp>
    </p:spTree>
  </p:cSld>
  <p:clrMapOvr>
    <a:masterClrMapping/>
  </p:clrMapOvr>
  <p:transition spd="med"/>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254" name=""/>
        <p:cNvGrpSpPr/>
        <p:nvPr/>
      </p:nvGrpSpPr>
      <p:grpSpPr>
        <a:xfrm>
          <a:off x="0" y="0"/>
          <a:ext cx="0" cy="0"/>
          <a:chOff x="0" y="0"/>
          <a:chExt cx="0" cy="0"/>
        </a:xfrm>
      </p:grpSpPr>
      <p:sp>
        <p:nvSpPr>
          <p:cNvPr id="1048821" name="Title 1"/>
          <p:cNvSpPr>
            <a:spLocks noGrp="1"/>
          </p:cNvSpPr>
          <p:nvPr>
            <p:ph type="title"/>
          </p:nvPr>
        </p:nvSpPr>
        <p:spPr>
          <a:xfrm>
            <a:off x="0" y="0"/>
            <a:ext cx="9144000" cy="1219200"/>
          </a:xfrm>
        </p:spPr>
        <p:style>
          <a:lnRef idx="0">
            <a:schemeClr val="accent1"/>
          </a:lnRef>
          <a:fillRef idx="3">
            <a:schemeClr val="accent1"/>
          </a:fillRef>
          <a:effectRef idx="3">
            <a:schemeClr val="accent1"/>
          </a:effectRef>
          <a:fontRef idx="minor">
            <a:schemeClr val="lt1"/>
          </a:fontRef>
        </p:style>
        <p:txBody>
          <a:bodyPr>
            <a:normAutofit fontScale="90000"/>
          </a:bodyPr>
          <a:p>
            <a:r>
              <a:rPr b="1" dirty="0" lang="en-US" smtClean="0">
                <a:effectLst>
                  <a:outerShdw algn="tl" blurRad="38100" dir="2700000" dist="38100">
                    <a:srgbClr val="000000">
                      <a:alpha val="43137"/>
                    </a:srgbClr>
                  </a:outerShdw>
                </a:effectLst>
              </a:rPr>
              <a:t>Taking history of an elderly person and physical examination</a:t>
            </a:r>
            <a:endParaRPr b="1" dirty="0" lang="en-US">
              <a:effectLst>
                <a:outerShdw algn="tl" blurRad="38100" dir="2700000" dist="38100">
                  <a:srgbClr val="000000">
                    <a:alpha val="43137"/>
                  </a:srgbClr>
                </a:outerShdw>
              </a:effectLst>
            </a:endParaRPr>
          </a:p>
        </p:txBody>
      </p:sp>
      <p:sp>
        <p:nvSpPr>
          <p:cNvPr id="1048822" name="Content Placeholder 2"/>
          <p:cNvSpPr>
            <a:spLocks noGrp="1"/>
          </p:cNvSpPr>
          <p:nvPr>
            <p:ph idx="1"/>
          </p:nvPr>
        </p:nvSpPr>
        <p:spPr>
          <a:xfrm>
            <a:off x="0" y="1219200"/>
            <a:ext cx="9144000" cy="5638800"/>
          </a:xfrm>
        </p:spPr>
        <p:txBody>
          <a:bodyPr>
            <a:normAutofit fontScale="89286" lnSpcReduction="20000"/>
          </a:bodyPr>
          <a:p>
            <a:r>
              <a:rPr dirty="0" lang="en-US" smtClean="0"/>
              <a:t>Ensure the client’s comfort, empty bladder, lenses and denture should be in situ.</a:t>
            </a:r>
          </a:p>
          <a:p>
            <a:r>
              <a:rPr dirty="0" lang="en-US" smtClean="0"/>
              <a:t>The room should be well lit with no background noise.</a:t>
            </a:r>
          </a:p>
          <a:p>
            <a:r>
              <a:rPr dirty="0" lang="en-US" smtClean="0"/>
              <a:t>Privacy should be ensured and the client asked if he wants to be interviewed alone or with relatives.</a:t>
            </a:r>
          </a:p>
          <a:p>
            <a:r>
              <a:rPr dirty="0" lang="en-US" smtClean="0"/>
              <a:t>If client is mentally impaired history should be verified by significant others. </a:t>
            </a:r>
          </a:p>
          <a:p>
            <a:r>
              <a:rPr dirty="0" lang="en-US" smtClean="0"/>
              <a:t>History includes:</a:t>
            </a:r>
          </a:p>
          <a:p>
            <a:pPr lvl="1"/>
            <a:r>
              <a:rPr dirty="0" lang="en-US" smtClean="0"/>
              <a:t>Reasons for contact</a:t>
            </a:r>
          </a:p>
          <a:p>
            <a:pPr lvl="1"/>
            <a:r>
              <a:rPr dirty="0" lang="en-US" smtClean="0"/>
              <a:t>Demographic data</a:t>
            </a:r>
          </a:p>
          <a:p>
            <a:pPr lvl="1"/>
            <a:r>
              <a:rPr dirty="0" lang="en-US" smtClean="0"/>
              <a:t>Source and reliability of the history</a:t>
            </a:r>
          </a:p>
          <a:p>
            <a:pPr lvl="1"/>
            <a:r>
              <a:rPr dirty="0" lang="en-US" smtClean="0"/>
              <a:t>Present health status, past health status (past medical, obstetric or psychiatric history)</a:t>
            </a:r>
          </a:p>
          <a:p>
            <a:pPr lvl="1"/>
            <a:r>
              <a:rPr dirty="0" lang="en-US" smtClean="0"/>
              <a:t>Family history</a:t>
            </a:r>
          </a:p>
          <a:p>
            <a:pPr lvl="1"/>
            <a:r>
              <a:rPr dirty="0" lang="en-US" smtClean="0"/>
              <a:t>Personal and social history</a:t>
            </a:r>
          </a:p>
          <a:p>
            <a:endParaRPr dirty="0" lang="en-US"/>
          </a:p>
        </p:txBody>
      </p:sp>
      <p:sp>
        <p:nvSpPr>
          <p:cNvPr id="1048823" name="Slide Number Placeholder 3"/>
          <p:cNvSpPr>
            <a:spLocks noGrp="1"/>
          </p:cNvSpPr>
          <p:nvPr>
            <p:ph type="sldNum" sz="quarter" idx="12"/>
          </p:nvPr>
        </p:nvSpPr>
        <p:spPr/>
        <p:txBody>
          <a:bodyPr/>
          <a:p>
            <a:fld id="{4398566B-0D00-4087-9124-BE3A6B87F876}" type="slidenum">
              <a:rPr lang="en-US" smtClean="0"/>
              <a:t>92</a:t>
            </a:fld>
            <a:endParaRPr dirty="0" lang="en-US"/>
          </a:p>
        </p:txBody>
      </p:sp>
    </p:spTree>
  </p:cSld>
  <p:clrMapOvr>
    <a:masterClrMapping/>
  </p:clrMapOvr>
  <p:transition spd="med"/>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255" name=""/>
        <p:cNvGrpSpPr/>
        <p:nvPr/>
      </p:nvGrpSpPr>
      <p:grpSpPr>
        <a:xfrm>
          <a:off x="0" y="0"/>
          <a:ext cx="0" cy="0"/>
          <a:chOff x="0" y="0"/>
          <a:chExt cx="0" cy="0"/>
        </a:xfrm>
      </p:grpSpPr>
      <p:sp>
        <p:nvSpPr>
          <p:cNvPr id="1048824" name="Title 1"/>
          <p:cNvSpPr>
            <a:spLocks noGrp="1"/>
          </p:cNvSpPr>
          <p:nvPr>
            <p:ph type="title"/>
          </p:nvPr>
        </p:nvSpPr>
        <p:spPr>
          <a:xfrm>
            <a:off x="0" y="0"/>
            <a:ext cx="9144000" cy="990600"/>
          </a:xfrm>
        </p:spPr>
        <p:style>
          <a:lnRef idx="0">
            <a:schemeClr val="accent1"/>
          </a:lnRef>
          <a:fillRef idx="3">
            <a:schemeClr val="accent1"/>
          </a:fillRef>
          <a:effectRef idx="3">
            <a:schemeClr val="accent1"/>
          </a:effectRef>
          <a:fontRef idx="minor">
            <a:schemeClr val="lt1"/>
          </a:fontRef>
        </p:style>
        <p:txBody>
          <a:bodyPr/>
          <a:p>
            <a:r>
              <a:rPr b="1" dirty="0" lang="en-US" u="sng" smtClean="0">
                <a:effectLst>
                  <a:outerShdw algn="tl" blurRad="38100" dir="2700000" dist="38100">
                    <a:srgbClr val="000000">
                      <a:alpha val="43137"/>
                    </a:srgbClr>
                  </a:outerShdw>
                </a:effectLst>
              </a:rPr>
              <a:t>Physical examination</a:t>
            </a:r>
            <a:endParaRPr b="1" dirty="0" lang="en-US" u="sng">
              <a:effectLst>
                <a:outerShdw algn="tl" blurRad="38100" dir="2700000" dist="38100">
                  <a:srgbClr val="000000">
                    <a:alpha val="43137"/>
                  </a:srgbClr>
                </a:outerShdw>
              </a:effectLst>
            </a:endParaRPr>
          </a:p>
        </p:txBody>
      </p:sp>
      <p:sp>
        <p:nvSpPr>
          <p:cNvPr id="1048825" name="Content Placeholder 2"/>
          <p:cNvSpPr>
            <a:spLocks noGrp="1"/>
          </p:cNvSpPr>
          <p:nvPr>
            <p:ph idx="1"/>
          </p:nvPr>
        </p:nvSpPr>
        <p:spPr>
          <a:xfrm>
            <a:off x="0" y="1066800"/>
            <a:ext cx="9144000" cy="5791200"/>
          </a:xfrm>
        </p:spPr>
        <p:txBody>
          <a:bodyPr>
            <a:normAutofit fontScale="78125" lnSpcReduction="20000"/>
          </a:bodyPr>
          <a:p>
            <a:r>
              <a:rPr dirty="0" lang="en-US" smtClean="0"/>
              <a:t>General survey; height, weight, tissue distribution and bony structure, gait.</a:t>
            </a:r>
          </a:p>
          <a:p>
            <a:r>
              <a:rPr dirty="0" lang="en-US" smtClean="0"/>
              <a:t>Loss of height: 65 – 74 yrs…….1.5 inches</a:t>
            </a:r>
          </a:p>
          <a:p>
            <a:pPr>
              <a:buNone/>
            </a:pPr>
            <a:r>
              <a:rPr dirty="0" lang="en-US" smtClean="0"/>
              <a:t>		                   75 – 94 yrs…….3 inches</a:t>
            </a:r>
          </a:p>
          <a:p>
            <a:r>
              <a:rPr dirty="0" lang="en-US" smtClean="0"/>
              <a:t>Weight: males loose weight at 55 years,</a:t>
            </a:r>
          </a:p>
          <a:p>
            <a:pPr>
              <a:buNone/>
            </a:pPr>
            <a:r>
              <a:rPr dirty="0" lang="en-US" smtClean="0"/>
              <a:t>		       women gain weight at 50 years; </a:t>
            </a:r>
          </a:p>
          <a:p>
            <a:pPr>
              <a:buNone/>
            </a:pPr>
            <a:r>
              <a:rPr dirty="0" lang="en-US" smtClean="0"/>
              <a:t>		       weight is lost in mid 70’s.</a:t>
            </a:r>
          </a:p>
          <a:p>
            <a:r>
              <a:rPr dirty="0" lang="en-US" smtClean="0"/>
              <a:t>Fat distribution change from extremities to the middle.</a:t>
            </a:r>
          </a:p>
          <a:p>
            <a:r>
              <a:rPr dirty="0" lang="en-US" smtClean="0"/>
              <a:t>Skin: thinner, wrinkling, hyperpigmentation, dermatitis, fungal infections, bacterial infections and malignancy of the skin. The skin is dry and turgor is lost.</a:t>
            </a:r>
          </a:p>
          <a:p>
            <a:r>
              <a:rPr dirty="0" lang="en-US" smtClean="0"/>
              <a:t>Nails: brittle</a:t>
            </a:r>
          </a:p>
          <a:p>
            <a:r>
              <a:rPr dirty="0" lang="en-US" smtClean="0"/>
              <a:t>Hair: grey or white; loss of hair</a:t>
            </a:r>
          </a:p>
          <a:p>
            <a:r>
              <a:rPr dirty="0" lang="en-US" smtClean="0"/>
              <a:t>Head and neck</a:t>
            </a:r>
          </a:p>
          <a:p>
            <a:r>
              <a:rPr dirty="0" lang="en-US" smtClean="0"/>
              <a:t>Thorax and lungs</a:t>
            </a:r>
          </a:p>
          <a:p>
            <a:r>
              <a:rPr dirty="0" lang="en-US" smtClean="0"/>
              <a:t>CVS- BP, heart sounds, blood vessels, blood</a:t>
            </a:r>
            <a:endParaRPr dirty="0" lang="en-US"/>
          </a:p>
        </p:txBody>
      </p:sp>
      <p:sp>
        <p:nvSpPr>
          <p:cNvPr id="1048826" name="Slide Number Placeholder 3"/>
          <p:cNvSpPr>
            <a:spLocks noGrp="1"/>
          </p:cNvSpPr>
          <p:nvPr>
            <p:ph type="sldNum" sz="quarter" idx="12"/>
          </p:nvPr>
        </p:nvSpPr>
        <p:spPr/>
        <p:txBody>
          <a:bodyPr/>
          <a:p>
            <a:fld id="{4398566B-0D00-4087-9124-BE3A6B87F876}" type="slidenum">
              <a:rPr lang="en-US" smtClean="0"/>
              <a:t>93</a:t>
            </a:fld>
            <a:endParaRPr dirty="0" lang="en-US"/>
          </a:p>
        </p:txBody>
      </p:sp>
    </p:spTree>
  </p:cSld>
  <p:clrMapOvr>
    <a:masterClrMapping/>
  </p:clrMapOvr>
  <p:transition spd="med"/>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256" name=""/>
        <p:cNvGrpSpPr/>
        <p:nvPr/>
      </p:nvGrpSpPr>
      <p:grpSpPr>
        <a:xfrm>
          <a:off x="0" y="0"/>
          <a:ext cx="0" cy="0"/>
          <a:chOff x="0" y="0"/>
          <a:chExt cx="0" cy="0"/>
        </a:xfrm>
      </p:grpSpPr>
      <p:sp>
        <p:nvSpPr>
          <p:cNvPr id="1048827" name="Content Placeholder 2"/>
          <p:cNvSpPr>
            <a:spLocks noGrp="1"/>
          </p:cNvSpPr>
          <p:nvPr>
            <p:ph idx="1"/>
          </p:nvPr>
        </p:nvSpPr>
        <p:spPr>
          <a:xfrm>
            <a:off x="0" y="228600"/>
            <a:ext cx="9144000" cy="6629400"/>
          </a:xfrm>
        </p:spPr>
        <p:txBody>
          <a:bodyPr>
            <a:normAutofit fontScale="89286" lnSpcReduction="10000"/>
          </a:bodyPr>
          <a:p>
            <a:r>
              <a:rPr dirty="0" lang="en-US" smtClean="0"/>
              <a:t>Breasts for female: size, shape, atrophy masses; male- gynecomastia</a:t>
            </a:r>
          </a:p>
          <a:p>
            <a:r>
              <a:rPr dirty="0" lang="en-US" smtClean="0"/>
              <a:t>Abdomen: it is easier to palpate organs due to loss of fibro-connective tissue and muscle wasting. Liver  and kidneys decrease in size. Palpate the abdomen for masses. Bladder if distended may be palpated. Rectal exam can be done to confirm findings.</a:t>
            </a:r>
          </a:p>
          <a:p>
            <a:r>
              <a:rPr dirty="0" lang="en-US" smtClean="0"/>
              <a:t>Genito-urinary exam: </a:t>
            </a:r>
          </a:p>
          <a:p>
            <a:r>
              <a:rPr dirty="0" lang="en-US" smtClean="0"/>
              <a:t>Females: vulva thin due to loss of fatty tissue and skin atrophy</a:t>
            </a:r>
          </a:p>
          <a:p>
            <a:pPr lvl="1"/>
            <a:r>
              <a:rPr dirty="0" lang="en-US" smtClean="0"/>
              <a:t>Check for irritation of the skin, ulceration erythema and swelling.</a:t>
            </a:r>
          </a:p>
          <a:p>
            <a:pPr lvl="1"/>
            <a:r>
              <a:rPr dirty="0" lang="en-US" smtClean="0"/>
              <a:t>Urethra is examined for swelling , inflammation or prolapse.</a:t>
            </a:r>
          </a:p>
          <a:p>
            <a:pPr lvl="1"/>
            <a:r>
              <a:rPr dirty="0" lang="en-US" smtClean="0"/>
              <a:t>Pelvic exam is also performed to check the tract for abnormalities, irritation and infections</a:t>
            </a:r>
          </a:p>
          <a:p>
            <a:pPr lvl="1"/>
            <a:r>
              <a:rPr dirty="0" lang="en-US" smtClean="0"/>
              <a:t>There is weakening of uterine support and uterus may prolapse.</a:t>
            </a:r>
          </a:p>
          <a:p>
            <a:pPr lvl="1"/>
            <a:r>
              <a:rPr dirty="0" lang="en-US" smtClean="0"/>
              <a:t>There is increased incidence of cervical and endocervical cancer in older people.</a:t>
            </a:r>
          </a:p>
          <a:p>
            <a:pPr lvl="1">
              <a:buNone/>
            </a:pPr>
            <a:endParaRPr dirty="0" lang="en-US"/>
          </a:p>
        </p:txBody>
      </p:sp>
      <p:sp>
        <p:nvSpPr>
          <p:cNvPr id="1048828" name="Slide Number Placeholder 3"/>
          <p:cNvSpPr>
            <a:spLocks noGrp="1"/>
          </p:cNvSpPr>
          <p:nvPr>
            <p:ph type="sldNum" sz="quarter" idx="12"/>
          </p:nvPr>
        </p:nvSpPr>
        <p:spPr/>
        <p:txBody>
          <a:bodyPr/>
          <a:p>
            <a:fld id="{4398566B-0D00-4087-9124-BE3A6B87F876}" type="slidenum">
              <a:rPr lang="en-US" smtClean="0"/>
              <a:t>94</a:t>
            </a:fld>
            <a:endParaRPr dirty="0" lang="en-US"/>
          </a:p>
        </p:txBody>
      </p:sp>
    </p:spTree>
  </p:cSld>
  <p:clrMapOvr>
    <a:masterClrMapping/>
  </p:clrMapOvr>
  <p:transition spd="med"/>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257" name=""/>
        <p:cNvGrpSpPr/>
        <p:nvPr/>
      </p:nvGrpSpPr>
      <p:grpSpPr>
        <a:xfrm>
          <a:off x="0" y="0"/>
          <a:ext cx="0" cy="0"/>
          <a:chOff x="0" y="0"/>
          <a:chExt cx="0" cy="0"/>
        </a:xfrm>
      </p:grpSpPr>
      <p:sp>
        <p:nvSpPr>
          <p:cNvPr id="1048829" name="Content Placeholder 2"/>
          <p:cNvSpPr>
            <a:spLocks noGrp="1"/>
          </p:cNvSpPr>
          <p:nvPr>
            <p:ph idx="1"/>
          </p:nvPr>
        </p:nvSpPr>
        <p:spPr>
          <a:xfrm>
            <a:off x="0" y="228600"/>
            <a:ext cx="9144000" cy="6629400"/>
          </a:xfrm>
        </p:spPr>
        <p:txBody>
          <a:bodyPr>
            <a:normAutofit fontScale="96429" lnSpcReduction="10000"/>
          </a:bodyPr>
          <a:p>
            <a:r>
              <a:rPr dirty="0" lang="en-US" smtClean="0"/>
              <a:t>Males: pubic hair is sparse and gray.</a:t>
            </a:r>
          </a:p>
          <a:p>
            <a:pPr lvl="1"/>
            <a:r>
              <a:rPr dirty="0" lang="en-US" smtClean="0"/>
              <a:t>Penis decreases in size with progressive sclerosis of arteries and veins.</a:t>
            </a:r>
          </a:p>
          <a:p>
            <a:pPr lvl="1"/>
            <a:r>
              <a:rPr dirty="0" lang="en-US" smtClean="0"/>
              <a:t>Testis are decreased in size and are less firm on palpation.</a:t>
            </a:r>
          </a:p>
          <a:p>
            <a:pPr lvl="1"/>
            <a:r>
              <a:rPr dirty="0" lang="en-US" smtClean="0"/>
              <a:t>Prostate gland is palpated per rectum and must be checked for hypertrophy or cancer of the prostate.</a:t>
            </a:r>
          </a:p>
          <a:p>
            <a:r>
              <a:rPr dirty="0" lang="en-US" smtClean="0"/>
              <a:t>Musculoskeletal system</a:t>
            </a:r>
          </a:p>
          <a:p>
            <a:pPr lvl="1"/>
            <a:r>
              <a:rPr dirty="0" lang="en-US" smtClean="0"/>
              <a:t>Check muscles of lower and upper extremities. Note muscle wasting and replacement with fat.</a:t>
            </a:r>
          </a:p>
          <a:p>
            <a:pPr lvl="1"/>
            <a:r>
              <a:rPr dirty="0" lang="en-US" smtClean="0"/>
              <a:t>Degenerative changes in joints leading to inactivity</a:t>
            </a:r>
          </a:p>
          <a:p>
            <a:pPr lvl="1"/>
            <a:r>
              <a:rPr dirty="0" lang="en-US" smtClean="0"/>
              <a:t>Progressive muscle weakness which should be noted</a:t>
            </a:r>
          </a:p>
          <a:p>
            <a:pPr lvl="1"/>
            <a:r>
              <a:rPr dirty="0" lang="en-US" smtClean="0"/>
              <a:t>Observe posture</a:t>
            </a:r>
          </a:p>
          <a:p>
            <a:pPr lvl="1"/>
            <a:r>
              <a:rPr dirty="0" lang="en-US" smtClean="0"/>
              <a:t>Spine is observed for alignment and curvature and flexibility</a:t>
            </a:r>
          </a:p>
          <a:p>
            <a:pPr lvl="1"/>
            <a:r>
              <a:rPr dirty="0" lang="en-US" smtClean="0"/>
              <a:t>Kyphosis may be present</a:t>
            </a:r>
          </a:p>
          <a:p>
            <a:pPr lvl="1"/>
            <a:r>
              <a:rPr dirty="0" lang="en-US" smtClean="0"/>
              <a:t>Check for signs and symptoms of osteoarthritis</a:t>
            </a:r>
            <a:endParaRPr dirty="0" lang="en-US"/>
          </a:p>
        </p:txBody>
      </p:sp>
      <p:sp>
        <p:nvSpPr>
          <p:cNvPr id="1048830" name="Slide Number Placeholder 3"/>
          <p:cNvSpPr>
            <a:spLocks noGrp="1"/>
          </p:cNvSpPr>
          <p:nvPr>
            <p:ph type="sldNum" sz="quarter" idx="12"/>
          </p:nvPr>
        </p:nvSpPr>
        <p:spPr/>
        <p:txBody>
          <a:bodyPr/>
          <a:p>
            <a:fld id="{4398566B-0D00-4087-9124-BE3A6B87F876}" type="slidenum">
              <a:rPr lang="en-US" smtClean="0"/>
              <a:t>95</a:t>
            </a:fld>
            <a:endParaRPr dirty="0" lang="en-US"/>
          </a:p>
        </p:txBody>
      </p:sp>
    </p:spTree>
  </p:cSld>
  <p:clrMapOvr>
    <a:masterClrMapping/>
  </p:clrMapOvr>
  <p:transition spd="med"/>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258" name=""/>
        <p:cNvGrpSpPr/>
        <p:nvPr/>
      </p:nvGrpSpPr>
      <p:grpSpPr>
        <a:xfrm>
          <a:off x="0" y="0"/>
          <a:ext cx="0" cy="0"/>
          <a:chOff x="0" y="0"/>
          <a:chExt cx="0" cy="0"/>
        </a:xfrm>
      </p:grpSpPr>
      <p:sp>
        <p:nvSpPr>
          <p:cNvPr id="1048831" name="Content Placeholder 2"/>
          <p:cNvSpPr>
            <a:spLocks noGrp="1"/>
          </p:cNvSpPr>
          <p:nvPr>
            <p:ph idx="1"/>
          </p:nvPr>
        </p:nvSpPr>
        <p:spPr>
          <a:xfrm>
            <a:off x="0" y="304800"/>
            <a:ext cx="9144000" cy="6553200"/>
          </a:xfrm>
        </p:spPr>
        <p:txBody>
          <a:bodyPr>
            <a:normAutofit/>
          </a:bodyPr>
          <a:p>
            <a:r>
              <a:rPr dirty="0" lang="en-US" smtClean="0"/>
              <a:t>Neurological system</a:t>
            </a:r>
          </a:p>
          <a:p>
            <a:pPr lvl="1"/>
            <a:r>
              <a:rPr dirty="0" lang="en-US" smtClean="0"/>
              <a:t>Motor function: assessed by observing muscle bulk, tone, strength, posture, gait, balance or co-ordination.</a:t>
            </a:r>
          </a:p>
          <a:p>
            <a:pPr lvl="1"/>
            <a:r>
              <a:rPr dirty="0" lang="en-US" smtClean="0"/>
              <a:t>Cranial nerve: allow more time since clients reaction time decreases with time.</a:t>
            </a:r>
          </a:p>
          <a:p>
            <a:pPr lvl="1"/>
            <a:r>
              <a:rPr dirty="0" lang="en-US" smtClean="0"/>
              <a:t>Reflexes: are diminished, sluggish or absent.</a:t>
            </a:r>
          </a:p>
          <a:p>
            <a:r>
              <a:rPr dirty="0" lang="en-US" smtClean="0"/>
              <a:t>Sensory function</a:t>
            </a:r>
          </a:p>
          <a:p>
            <a:pPr lvl="1"/>
            <a:r>
              <a:rPr dirty="0" lang="en-US" smtClean="0"/>
              <a:t>Clients require adequate time to respond to direction</a:t>
            </a:r>
          </a:p>
          <a:p>
            <a:pPr lvl="1"/>
            <a:r>
              <a:rPr dirty="0" lang="en-US" smtClean="0"/>
              <a:t>In presence of mental status changes, it is difficult to assess.</a:t>
            </a:r>
          </a:p>
          <a:p>
            <a:pPr lvl="1"/>
            <a:r>
              <a:rPr dirty="0" lang="en-US" smtClean="0"/>
              <a:t>There is diminished tactile sensation.</a:t>
            </a:r>
          </a:p>
          <a:p>
            <a:pPr lvl="1"/>
            <a:r>
              <a:rPr dirty="0" lang="en-US" smtClean="0"/>
              <a:t>There is diminished deep pain sensation</a:t>
            </a:r>
          </a:p>
          <a:p>
            <a:pPr lvl="1"/>
            <a:r>
              <a:rPr dirty="0" lang="en-US" smtClean="0"/>
              <a:t>Perception of temperature is diminished</a:t>
            </a:r>
            <a:endParaRPr dirty="0" lang="en-US"/>
          </a:p>
        </p:txBody>
      </p:sp>
      <p:sp>
        <p:nvSpPr>
          <p:cNvPr id="1048832" name="Slide Number Placeholder 3"/>
          <p:cNvSpPr>
            <a:spLocks noGrp="1"/>
          </p:cNvSpPr>
          <p:nvPr>
            <p:ph type="sldNum" sz="quarter" idx="12"/>
          </p:nvPr>
        </p:nvSpPr>
        <p:spPr/>
        <p:txBody>
          <a:bodyPr/>
          <a:p>
            <a:fld id="{4398566B-0D00-4087-9124-BE3A6B87F876}" type="slidenum">
              <a:rPr lang="en-US" smtClean="0"/>
              <a:t>96</a:t>
            </a:fld>
            <a:endParaRPr dirty="0" lang="en-US"/>
          </a:p>
        </p:txBody>
      </p:sp>
    </p:spTree>
  </p:cSld>
  <p:clrMapOvr>
    <a:masterClrMapping/>
  </p:clrMapOvr>
  <p:transition spd="med"/>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259" name=""/>
        <p:cNvGrpSpPr/>
        <p:nvPr/>
      </p:nvGrpSpPr>
      <p:grpSpPr>
        <a:xfrm>
          <a:off x="0" y="0"/>
          <a:ext cx="0" cy="0"/>
          <a:chOff x="0" y="0"/>
          <a:chExt cx="0" cy="0"/>
        </a:xfrm>
      </p:grpSpPr>
      <p:sp>
        <p:nvSpPr>
          <p:cNvPr id="1048833" name="Title 1"/>
          <p:cNvSpPr>
            <a:spLocks noGrp="1"/>
          </p:cNvSpPr>
          <p:nvPr>
            <p:ph type="title"/>
          </p:nvPr>
        </p:nvSpPr>
        <p:spPr>
          <a:xfrm>
            <a:off x="0" y="0"/>
            <a:ext cx="9144000" cy="838200"/>
          </a:xfrm>
        </p:spPr>
        <p:style>
          <a:lnRef idx="0">
            <a:schemeClr val="accent5"/>
          </a:lnRef>
          <a:fillRef idx="3">
            <a:schemeClr val="accent5"/>
          </a:fillRef>
          <a:effectRef idx="3">
            <a:schemeClr val="accent5"/>
          </a:effectRef>
          <a:fontRef idx="minor">
            <a:schemeClr val="lt1"/>
          </a:fontRef>
        </p:style>
        <p:txBody>
          <a:bodyPr/>
          <a:p>
            <a:r>
              <a:rPr b="1" dirty="0" lang="en-US" smtClean="0">
                <a:solidFill>
                  <a:schemeClr val="tx1"/>
                </a:solidFill>
              </a:rPr>
              <a:t>Investigations</a:t>
            </a:r>
            <a:r>
              <a:rPr dirty="0" lang="en-US" smtClean="0">
                <a:solidFill>
                  <a:schemeClr val="tx1"/>
                </a:solidFill>
              </a:rPr>
              <a:t> </a:t>
            </a:r>
            <a:endParaRPr dirty="0" lang="en-US">
              <a:solidFill>
                <a:schemeClr val="tx1"/>
              </a:solidFill>
            </a:endParaRPr>
          </a:p>
        </p:txBody>
      </p:sp>
      <p:sp>
        <p:nvSpPr>
          <p:cNvPr id="1048834" name="Content Placeholder 2"/>
          <p:cNvSpPr>
            <a:spLocks noGrp="1"/>
          </p:cNvSpPr>
          <p:nvPr>
            <p:ph idx="1"/>
          </p:nvPr>
        </p:nvSpPr>
        <p:spPr>
          <a:xfrm>
            <a:off x="0" y="838200"/>
            <a:ext cx="9144000" cy="6019800"/>
          </a:xfrm>
        </p:spPr>
        <p:txBody>
          <a:bodyPr>
            <a:normAutofit fontScale="96429" lnSpcReduction="20000"/>
          </a:bodyPr>
          <a:p>
            <a:pPr indent="-514350" marL="514350">
              <a:buFont typeface="+mj-lt"/>
              <a:buAutoNum type="arabicPeriod"/>
            </a:pPr>
            <a:r>
              <a:rPr dirty="0" lang="en-US" smtClean="0"/>
              <a:t>Hematological: testing should be compared with those of normal young adults. RBCs, WBCs, serum chemistry, serum enzymes</a:t>
            </a:r>
          </a:p>
          <a:p>
            <a:pPr indent="-514350" marL="514350">
              <a:buFont typeface="+mj-lt"/>
              <a:buAutoNum type="arabicPeriod"/>
            </a:pPr>
            <a:r>
              <a:rPr dirty="0" lang="en-US" smtClean="0"/>
              <a:t>Urine testing</a:t>
            </a:r>
          </a:p>
          <a:p>
            <a:pPr indent="-514350" marL="514350">
              <a:buFont typeface="+mj-lt"/>
              <a:buAutoNum type="arabicPeriod"/>
            </a:pPr>
            <a:r>
              <a:rPr dirty="0" lang="en-US" smtClean="0"/>
              <a:t>Sputum testing</a:t>
            </a:r>
          </a:p>
          <a:p>
            <a:pPr indent="-514350" marL="514350">
              <a:buFont typeface="+mj-lt"/>
              <a:buAutoNum type="arabicPeriod"/>
            </a:pPr>
            <a:r>
              <a:rPr dirty="0" lang="en-US" smtClean="0"/>
              <a:t>Stool test</a:t>
            </a:r>
          </a:p>
          <a:p>
            <a:pPr indent="-514350" marL="514350">
              <a:buFont typeface="+mj-lt"/>
              <a:buAutoNum type="arabicPeriod"/>
            </a:pPr>
            <a:r>
              <a:rPr dirty="0" lang="en-US" smtClean="0"/>
              <a:t>Mental status assessment; focus on</a:t>
            </a:r>
          </a:p>
          <a:p>
            <a:pPr indent="-514350" lvl="1" marL="971550">
              <a:buFont typeface="Wingdings" pitchFamily="2" charset="2"/>
              <a:buChar char="ü"/>
            </a:pPr>
            <a:r>
              <a:rPr dirty="0" lang="en-US" smtClean="0"/>
              <a:t>Cognitive- memory, reasoning and intelligence</a:t>
            </a:r>
          </a:p>
          <a:p>
            <a:pPr indent="-514350" lvl="1" marL="971550">
              <a:buFont typeface="Wingdings" pitchFamily="2" charset="2"/>
              <a:buChar char="ü"/>
            </a:pPr>
            <a:r>
              <a:rPr dirty="0" lang="en-US" smtClean="0"/>
              <a:t>Emotional adaptation- interpersonal relationship, social relationship, social support.</a:t>
            </a:r>
          </a:p>
          <a:p>
            <a:pPr indent="-514350" marL="514350">
              <a:buFont typeface="+mj-lt"/>
              <a:buAutoNum type="arabicPeriod"/>
            </a:pPr>
            <a:r>
              <a:rPr dirty="0" lang="en-US" smtClean="0"/>
              <a:t>Sexual functioning</a:t>
            </a:r>
          </a:p>
          <a:p>
            <a:pPr indent="-514350" marL="514350">
              <a:buFont typeface="+mj-lt"/>
              <a:buAutoNum type="arabicPeriod"/>
            </a:pPr>
            <a:r>
              <a:rPr dirty="0" lang="en-US" smtClean="0"/>
              <a:t>Economic resources</a:t>
            </a:r>
          </a:p>
          <a:p>
            <a:pPr indent="-514350" marL="514350">
              <a:buFont typeface="+mj-lt"/>
              <a:buAutoNum type="arabicPeriod"/>
            </a:pPr>
            <a:r>
              <a:rPr dirty="0" lang="en-US" smtClean="0"/>
              <a:t>Functional status especially the capacity to perform activities of daily living.</a:t>
            </a:r>
          </a:p>
          <a:p>
            <a:endParaRPr dirty="0" lang="en-US"/>
          </a:p>
        </p:txBody>
      </p:sp>
      <p:sp>
        <p:nvSpPr>
          <p:cNvPr id="1048835" name="Slide Number Placeholder 3"/>
          <p:cNvSpPr>
            <a:spLocks noGrp="1"/>
          </p:cNvSpPr>
          <p:nvPr>
            <p:ph type="sldNum" sz="quarter" idx="12"/>
          </p:nvPr>
        </p:nvSpPr>
        <p:spPr/>
        <p:txBody>
          <a:bodyPr/>
          <a:p>
            <a:fld id="{4398566B-0D00-4087-9124-BE3A6B87F876}" type="slidenum">
              <a:rPr lang="en-US" smtClean="0"/>
              <a:t>97</a:t>
            </a:fld>
            <a:endParaRPr dirty="0" lang="en-US"/>
          </a:p>
        </p:txBody>
      </p:sp>
    </p:spTree>
  </p:cSld>
  <p:clrMapOvr>
    <a:masterClrMapping/>
  </p:clrMapOvr>
  <p:transition spd="med"/>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260" name=""/>
        <p:cNvGrpSpPr/>
        <p:nvPr/>
      </p:nvGrpSpPr>
      <p:grpSpPr>
        <a:xfrm>
          <a:off x="0" y="0"/>
          <a:ext cx="0" cy="0"/>
          <a:chOff x="0" y="0"/>
          <a:chExt cx="0" cy="0"/>
        </a:xfrm>
      </p:grpSpPr>
      <p:sp>
        <p:nvSpPr>
          <p:cNvPr id="1048836" name="Title 1"/>
          <p:cNvSpPr>
            <a:spLocks noGrp="1"/>
          </p:cNvSpPr>
          <p:nvPr>
            <p:ph type="title"/>
          </p:nvPr>
        </p:nvSpPr>
        <p:spPr>
          <a:xfrm>
            <a:off x="0" y="0"/>
            <a:ext cx="9144000" cy="990600"/>
          </a:xfrm>
          <a:solidFill>
            <a:schemeClr val="accent2">
              <a:lumMod val="75000"/>
            </a:schemeClr>
          </a:solidFill>
        </p:spPr>
        <p:style>
          <a:lnRef idx="0">
            <a:schemeClr val="accent3"/>
          </a:lnRef>
          <a:fillRef idx="3">
            <a:schemeClr val="accent3"/>
          </a:fillRef>
          <a:effectRef idx="3">
            <a:schemeClr val="accent3"/>
          </a:effectRef>
          <a:fontRef idx="minor">
            <a:schemeClr val="lt1"/>
          </a:fontRef>
        </p:style>
        <p:txBody>
          <a:bodyPr/>
          <a:p>
            <a:r>
              <a:rPr b="1" dirty="0" lang="en-US" smtClean="0">
                <a:effectLst>
                  <a:outerShdw algn="tl" blurRad="38100" dir="2700000" dist="38100">
                    <a:srgbClr val="000000">
                      <a:alpha val="43137"/>
                    </a:srgbClr>
                  </a:outerShdw>
                </a:effectLst>
              </a:rPr>
              <a:t>Activities of daily living</a:t>
            </a:r>
            <a:endParaRPr b="1" dirty="0" lang="en-US">
              <a:effectLst>
                <a:outerShdw algn="tl" blurRad="38100" dir="2700000" dist="38100">
                  <a:srgbClr val="000000">
                    <a:alpha val="43137"/>
                  </a:srgbClr>
                </a:outerShdw>
              </a:effectLst>
            </a:endParaRPr>
          </a:p>
        </p:txBody>
      </p:sp>
      <p:sp>
        <p:nvSpPr>
          <p:cNvPr id="1048837" name="Content Placeholder 2"/>
          <p:cNvSpPr>
            <a:spLocks noGrp="1"/>
          </p:cNvSpPr>
          <p:nvPr>
            <p:ph idx="1"/>
          </p:nvPr>
        </p:nvSpPr>
        <p:spPr>
          <a:xfrm>
            <a:off x="152400" y="990600"/>
            <a:ext cx="8839200" cy="5715000"/>
          </a:xfrm>
        </p:spPr>
        <p:txBody>
          <a:bodyPr>
            <a:normAutofit lnSpcReduction="10000"/>
          </a:bodyPr>
          <a:p>
            <a:r>
              <a:rPr dirty="0" lang="en-US" smtClean="0"/>
              <a:t>Eating </a:t>
            </a:r>
          </a:p>
          <a:p>
            <a:r>
              <a:rPr dirty="0" lang="en-US" smtClean="0"/>
              <a:t>Dressing</a:t>
            </a:r>
          </a:p>
          <a:p>
            <a:r>
              <a:rPr dirty="0" lang="en-US" smtClean="0"/>
              <a:t>Bathing</a:t>
            </a:r>
          </a:p>
          <a:p>
            <a:r>
              <a:rPr dirty="0" lang="en-US" smtClean="0"/>
              <a:t>Toileting</a:t>
            </a:r>
          </a:p>
          <a:p>
            <a:r>
              <a:rPr dirty="0" lang="en-US" smtClean="0"/>
              <a:t>Achievement of urinary continence</a:t>
            </a:r>
          </a:p>
          <a:p>
            <a:r>
              <a:rPr dirty="0" lang="en-US" smtClean="0"/>
              <a:t>Achievement of bowel continence</a:t>
            </a:r>
          </a:p>
          <a:p>
            <a:r>
              <a:rPr dirty="0" lang="en-US" smtClean="0"/>
              <a:t>Ambulating, using a wheel chair</a:t>
            </a:r>
          </a:p>
          <a:p>
            <a:r>
              <a:rPr dirty="0" lang="en-US" smtClean="0"/>
              <a:t>Transferring from bed to chair; in and out of bath; in and out of the cars</a:t>
            </a:r>
          </a:p>
          <a:p>
            <a:r>
              <a:rPr dirty="0" lang="en-US" smtClean="0"/>
              <a:t>Communicating</a:t>
            </a:r>
          </a:p>
          <a:p>
            <a:endParaRPr dirty="0" lang="en-US"/>
          </a:p>
        </p:txBody>
      </p:sp>
      <p:sp>
        <p:nvSpPr>
          <p:cNvPr id="1048838" name="Slide Number Placeholder 3"/>
          <p:cNvSpPr>
            <a:spLocks noGrp="1"/>
          </p:cNvSpPr>
          <p:nvPr>
            <p:ph type="sldNum" sz="quarter" idx="12"/>
          </p:nvPr>
        </p:nvSpPr>
        <p:spPr/>
        <p:txBody>
          <a:bodyPr/>
          <a:p>
            <a:fld id="{4398566B-0D00-4087-9124-BE3A6B87F876}" type="slidenum">
              <a:rPr lang="en-US" smtClean="0"/>
              <a:t>98</a:t>
            </a:fld>
            <a:endParaRPr dirty="0" lang="en-US"/>
          </a:p>
        </p:txBody>
      </p:sp>
    </p:spTree>
  </p:cSld>
  <p:clrMapOvr>
    <a:masterClrMapping/>
  </p:clrMapOvr>
  <p:transition spd="med"/>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261" name=""/>
        <p:cNvGrpSpPr/>
        <p:nvPr/>
      </p:nvGrpSpPr>
      <p:grpSpPr>
        <a:xfrm>
          <a:off x="0" y="0"/>
          <a:ext cx="0" cy="0"/>
          <a:chOff x="0" y="0"/>
          <a:chExt cx="0" cy="0"/>
        </a:xfrm>
      </p:grpSpPr>
      <p:sp>
        <p:nvSpPr>
          <p:cNvPr id="1048839" name="Title 1"/>
          <p:cNvSpPr>
            <a:spLocks noGrp="1"/>
          </p:cNvSpPr>
          <p:nvPr>
            <p:ph type="title"/>
          </p:nvPr>
        </p:nvSpPr>
        <p:spPr>
          <a:xfrm>
            <a:off x="0" y="0"/>
            <a:ext cx="9144000" cy="838200"/>
          </a:xfrm>
        </p:spPr>
        <p:style>
          <a:lnRef idx="0">
            <a:schemeClr val="accent6"/>
          </a:lnRef>
          <a:fillRef idx="3">
            <a:schemeClr val="accent6"/>
          </a:fillRef>
          <a:effectRef idx="3">
            <a:schemeClr val="accent6"/>
          </a:effectRef>
          <a:fontRef idx="minor">
            <a:schemeClr val="lt1"/>
          </a:fontRef>
        </p:style>
        <p:txBody>
          <a:bodyPr/>
          <a:p>
            <a:r>
              <a:rPr b="1" dirty="0" lang="en-US" u="sng" smtClean="0"/>
              <a:t>Elder abuse</a:t>
            </a:r>
            <a:endParaRPr b="1" dirty="0" lang="en-US" u="sng"/>
          </a:p>
        </p:txBody>
      </p:sp>
      <p:sp>
        <p:nvSpPr>
          <p:cNvPr id="1048840" name="Content Placeholder 2"/>
          <p:cNvSpPr>
            <a:spLocks noGrp="1"/>
          </p:cNvSpPr>
          <p:nvPr>
            <p:ph idx="1"/>
          </p:nvPr>
        </p:nvSpPr>
        <p:spPr>
          <a:xfrm>
            <a:off x="0" y="838200"/>
            <a:ext cx="9144000" cy="6019800"/>
          </a:xfrm>
        </p:spPr>
        <p:txBody>
          <a:bodyPr>
            <a:normAutofit fontScale="84375" lnSpcReduction="10000"/>
          </a:bodyPr>
          <a:p>
            <a:pPr>
              <a:buNone/>
            </a:pPr>
            <a:r>
              <a:rPr dirty="0" lang="en-US" smtClean="0"/>
              <a:t>This occurs due to:</a:t>
            </a:r>
          </a:p>
          <a:p>
            <a:r>
              <a:rPr dirty="0" lang="en-US" smtClean="0"/>
              <a:t>Number of very old including men and women, very frail or impaired.</a:t>
            </a:r>
          </a:p>
          <a:p>
            <a:r>
              <a:rPr dirty="0" lang="en-US" smtClean="0"/>
              <a:t>Children called upon to care for the parents with lack of skills, resources which may lead to abuse and neglect.</a:t>
            </a:r>
          </a:p>
          <a:p>
            <a:r>
              <a:rPr dirty="0" lang="en-US" smtClean="0"/>
              <a:t>Fewer adult children available to take care of parents due to population mobility, stress, burden to those caregivers who are available; leading to increased to abuse and negligence.</a:t>
            </a:r>
          </a:p>
          <a:p>
            <a:r>
              <a:rPr dirty="0" lang="en-US" smtClean="0"/>
              <a:t>Reporting system is increased</a:t>
            </a:r>
          </a:p>
          <a:p>
            <a:pPr>
              <a:buNone/>
            </a:pPr>
            <a:r>
              <a:rPr b="1" dirty="0" lang="en-US" u="sng" smtClean="0"/>
              <a:t>Types of abuse</a:t>
            </a:r>
          </a:p>
          <a:p>
            <a:r>
              <a:rPr dirty="0" lang="en-US" smtClean="0"/>
              <a:t>Physical abuse; battering</a:t>
            </a:r>
          </a:p>
          <a:p>
            <a:r>
              <a:rPr dirty="0" lang="en-US" smtClean="0"/>
              <a:t>Psychological abuse</a:t>
            </a:r>
          </a:p>
          <a:p>
            <a:r>
              <a:rPr dirty="0" lang="en-US" smtClean="0"/>
              <a:t>Misuse of property</a:t>
            </a:r>
          </a:p>
          <a:p>
            <a:r>
              <a:rPr dirty="0" lang="en-US" smtClean="0"/>
              <a:t>Violation of rights</a:t>
            </a:r>
            <a:endParaRPr dirty="0" lang="en-US"/>
          </a:p>
        </p:txBody>
      </p:sp>
      <p:sp>
        <p:nvSpPr>
          <p:cNvPr id="1048841" name="Slide Number Placeholder 3"/>
          <p:cNvSpPr>
            <a:spLocks noGrp="1"/>
          </p:cNvSpPr>
          <p:nvPr>
            <p:ph type="sldNum" sz="quarter" idx="12"/>
          </p:nvPr>
        </p:nvSpPr>
        <p:spPr/>
        <p:txBody>
          <a:bodyPr/>
          <a:p>
            <a:fld id="{4398566B-0D00-4087-9124-BE3A6B87F876}" type="slidenum">
              <a:rPr lang="en-US" smtClean="0"/>
              <a:t>99</a:t>
            </a:fld>
            <a:endParaRPr dirty="0" lang="en-US"/>
          </a:p>
        </p:txBody>
      </p:sp>
    </p:spTree>
  </p:cSld>
  <p:clrMapOvr>
    <a:masterClrMapping/>
  </p:clrMapOvr>
  <p:transition spd="med"/>
  <p:timing/>
</p:sld>
</file>

<file path=ppt/theme/theme1.xml><?xml version="1.0" encoding="utf-8"?>
<a:theme xmlns:a="http://schemas.openxmlformats.org/drawingml/2006/main" name="Theme8">
  <a:themeElements>
    <a:clrScheme name="Strategic 2">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003300"/>
      </a:hlink>
      <a:folHlink>
        <a:srgbClr val="339933"/>
      </a:folHlink>
    </a:clrScheme>
    <a:fontScheme name="Strategic">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ahLst/>
          <a:rect l="0" t="0" r="0" b="0"/>
          <a:pathLst/>
        </a:custGeom>
        <a:solidFill>
          <a:schemeClr val="accent1"/>
        </a:solidFill>
        <a:ln w="12700" cap="sq" cmpd="sng" algn="ctr">
          <a:solidFill>
            <a:schemeClr val="tx1"/>
          </a:solidFill>
          <a:prstDash val="solid"/>
          <a:round/>
          <a:headEnd type="none" w="sm" len="sm"/>
          <a:tailEnd type="none" w="sm" len="sm"/>
        </a:ln>
        <a:effectLst/>
      </a:spPr>
      <a:bodyPr anchor="t" anchorCtr="0" bIns="45720" compatLnSpc="1" lIns="91440" numCol="1" rIns="91440" tIns="45720" vert="horz" wrap="none">
        <a:prstTxWarp prst="textNoShape"/>
      </a:bodyPr>
      <a:lstStyle>
        <a:defPPr algn="l" defTabSz="914400" eaLnBrk="1" fontAlgn="base" hangingPunct="1" indent="0" latinLnBrk="0" marL="0" marR="0" rtl="0">
          <a:lnSpc>
            <a:spcPct val="100000"/>
          </a:lnSpc>
          <a:spcBef>
            <a:spcPct val="0"/>
          </a:spcBef>
          <a:spcAft>
            <a:spcPct val="0"/>
          </a:spcAft>
          <a:buClrTx/>
          <a:buSzTx/>
          <a:buFontTx/>
          <a:buNone/>
          <a:defRPr baseline="0" b="0" cap="none" sz="2400" i="0" kumimoji="0" lang="en-US" normalizeH="0" strike="noStrike" u="none" smtClean="0">
            <a:ln>
              <a:noFill/>
            </a:ln>
            <a:solidFill>
              <a:schemeClr val="tx1"/>
            </a:solidFill>
            <a:effectLst/>
            <a:latin typeface="Times New Roman" pitchFamily="18" charset="0"/>
          </a:defRPr>
        </a:defPPr>
      </a:lstStyle>
    </a:spDef>
    <a:lnDef>
      <a:spPr bwMode="auto">
        <a:xfrm>
          <a:off x="0" y="0"/>
          <a:ext cx="1" cy="1"/>
        </a:xfrm>
        <a:custGeom>
          <a:avLst/>
          <a:ahLst/>
          <a:rect l="0" t="0" r="0" b="0"/>
          <a:pathLst/>
        </a:custGeom>
        <a:solidFill>
          <a:schemeClr val="accent1"/>
        </a:solidFill>
        <a:ln w="12700" cap="sq" cmpd="sng" algn="ctr">
          <a:solidFill>
            <a:schemeClr val="tx1"/>
          </a:solidFill>
          <a:prstDash val="solid"/>
          <a:round/>
          <a:headEnd type="none" w="sm" len="sm"/>
          <a:tailEnd type="none" w="sm" len="sm"/>
        </a:ln>
        <a:effectLst/>
      </a:spPr>
      <a:bodyPr anchor="t" anchorCtr="0" bIns="45720" compatLnSpc="1" lIns="91440" numCol="1" rIns="91440" tIns="45720" vert="horz" wrap="none">
        <a:prstTxWarp prst="textNoShape"/>
      </a:bodyPr>
      <a:lstStyle>
        <a:defPPr algn="l" defTabSz="914400" eaLnBrk="1" fontAlgn="base" hangingPunct="1" indent="0" latinLnBrk="0" marL="0" marR="0" rtl="0">
          <a:lnSpc>
            <a:spcPct val="100000"/>
          </a:lnSpc>
          <a:spcBef>
            <a:spcPct val="0"/>
          </a:spcBef>
          <a:spcAft>
            <a:spcPct val="0"/>
          </a:spcAft>
          <a:buClrTx/>
          <a:buSzTx/>
          <a:buFontTx/>
          <a:buNone/>
          <a:defRPr baseline="0" b="0" cap="none" sz="2400" i="0" kumimoji="0" lang="en-US" normalizeH="0" strike="noStrike" u="none" smtClean="0">
            <a:ln>
              <a:noFill/>
            </a:ln>
            <a:solidFill>
              <a:schemeClr val="tx1"/>
            </a:solidFill>
            <a:effectLst/>
            <a:latin typeface="Times New Roman" pitchFamily="18" charset="0"/>
          </a:defRPr>
        </a:defPPr>
      </a:lstStyle>
    </a:lnDef>
  </a:objectDefaults>
  <a:extraClrSchemeLst>
    <a:extraClrScheme>
      <a:clrScheme name="Strategic 1">
        <a:dk1>
          <a:srgbClr val="000000"/>
        </a:dk1>
        <a:lt1>
          <a:srgbClr val="EAEAEA"/>
        </a:lt1>
        <a:dk2>
          <a:srgbClr val="819E81"/>
        </a:dk2>
        <a:lt2>
          <a:srgbClr val="FFCC66"/>
        </a:lt2>
        <a:accent1>
          <a:srgbClr val="727DE0"/>
        </a:accent1>
        <a:accent2>
          <a:srgbClr val="D54F41"/>
        </a:accent2>
        <a:accent3>
          <a:srgbClr val="C1CCC1"/>
        </a:accent3>
        <a:accent4>
          <a:srgbClr val="C8C8C8"/>
        </a:accent4>
        <a:accent5>
          <a:srgbClr val="BCBFED"/>
        </a:accent5>
        <a:accent6>
          <a:srgbClr val="C1473A"/>
        </a:accent6>
        <a:hlink>
          <a:srgbClr val="003300"/>
        </a:hlink>
        <a:folHlink>
          <a:srgbClr val="663300"/>
        </a:folHlink>
      </a:clrScheme>
      <a:clrMap bg1="dk2" tx1="lt1" bg2="dk1" tx2="lt2" accent1="accent1" accent2="accent2" accent3="accent3" accent4="accent4" accent5="accent5" accent6="accent6" hlink="hlink" folHlink="folHlink"/>
    </a:extraClrScheme>
    <a:extraClrScheme>
      <a:clrScheme name="Strategic 2">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003300"/>
        </a:hlink>
        <a:folHlink>
          <a:srgbClr val="339933"/>
        </a:folHlink>
      </a:clrScheme>
      <a:clrMap bg1="lt1" tx1="dk1" bg2="lt2" tx2="dk2" accent1="accent1" accent2="accent2" accent3="accent3" accent4="accent4" accent5="accent5" accent6="accent6" hlink="hlink" folHlink="folHlink"/>
    </a:extraClrScheme>
    <a:extraClrScheme>
      <a:clrScheme name="Strategic 3">
        <a:dk1>
          <a:srgbClr val="000000"/>
        </a:dk1>
        <a:lt1>
          <a:srgbClr val="FFFFFF"/>
        </a:lt1>
        <a:dk2>
          <a:srgbClr val="000000"/>
        </a:dk2>
        <a:lt2>
          <a:srgbClr val="5F5F5F"/>
        </a:lt2>
        <a:accent1>
          <a:srgbClr val="CBCBCB"/>
        </a:accent1>
        <a:accent2>
          <a:srgbClr val="808080"/>
        </a:accent2>
        <a:accent3>
          <a:srgbClr val="FFFFFF"/>
        </a:accent3>
        <a:accent4>
          <a:srgbClr val="000000"/>
        </a:accent4>
        <a:accent5>
          <a:srgbClr val="E2E2E2"/>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trategic 4">
        <a:dk1>
          <a:srgbClr val="000000"/>
        </a:dk1>
        <a:lt1>
          <a:srgbClr val="EAEAEA"/>
        </a:lt1>
        <a:dk2>
          <a:srgbClr val="BC6262"/>
        </a:dk2>
        <a:lt2>
          <a:srgbClr val="FFCC66"/>
        </a:lt2>
        <a:accent1>
          <a:srgbClr val="727DE0"/>
        </a:accent1>
        <a:accent2>
          <a:srgbClr val="D54F41"/>
        </a:accent2>
        <a:accent3>
          <a:srgbClr val="DAB7B7"/>
        </a:accent3>
        <a:accent4>
          <a:srgbClr val="C8C8C8"/>
        </a:accent4>
        <a:accent5>
          <a:srgbClr val="BCBFED"/>
        </a:accent5>
        <a:accent6>
          <a:srgbClr val="C1473A"/>
        </a:accent6>
        <a:hlink>
          <a:srgbClr val="000066"/>
        </a:hlink>
        <a:folHlink>
          <a:srgbClr val="FFFF99"/>
        </a:folHlink>
      </a:clrScheme>
      <a:clrMap bg1="dk2" tx1="lt1" bg2="dk1" tx2="lt2" accent1="accent1" accent2="accent2" accent3="accent3" accent4="accent4" accent5="accent5" accent6="accent6" hlink="hlink" folHlink="folHlink"/>
    </a:extraClrScheme>
    <a:extraClrScheme>
      <a:clrScheme name="Strategic 5">
        <a:dk1>
          <a:srgbClr val="000000"/>
        </a:dk1>
        <a:lt1>
          <a:srgbClr val="EAEAEA"/>
        </a:lt1>
        <a:dk2>
          <a:srgbClr val="5C74A4"/>
        </a:dk2>
        <a:lt2>
          <a:srgbClr val="FFCC99"/>
        </a:lt2>
        <a:accent1>
          <a:srgbClr val="727DE0"/>
        </a:accent1>
        <a:accent2>
          <a:srgbClr val="D54F41"/>
        </a:accent2>
        <a:accent3>
          <a:srgbClr val="B5BCCF"/>
        </a:accent3>
        <a:accent4>
          <a:srgbClr val="C8C8C8"/>
        </a:accent4>
        <a:accent5>
          <a:srgbClr val="BCBFED"/>
        </a:accent5>
        <a:accent6>
          <a:srgbClr val="C1473A"/>
        </a:accent6>
        <a:hlink>
          <a:srgbClr val="FFFFCC"/>
        </a:hlink>
        <a:folHlink>
          <a:srgbClr val="CC9900"/>
        </a:folHlink>
      </a:clrScheme>
      <a:clrMap bg1="dk2" tx1="lt1" bg2="dk1" tx2="lt2" accent1="accent1" accent2="accent2" accent3="accent3" accent4="accent4" accent5="accent5" accent6="accent6" hlink="hlink" folHlink="folHlink"/>
    </a:extraClrScheme>
    <a:extraClrScheme>
      <a:clrScheme name="Strategic 6">
        <a:dk1>
          <a:srgbClr val="000000"/>
        </a:dk1>
        <a:lt1>
          <a:srgbClr val="EAEAEA"/>
        </a:lt1>
        <a:dk2>
          <a:srgbClr val="996600"/>
        </a:dk2>
        <a:lt2>
          <a:srgbClr val="FFCC99"/>
        </a:lt2>
        <a:accent1>
          <a:srgbClr val="727DE0"/>
        </a:accent1>
        <a:accent2>
          <a:srgbClr val="D54F41"/>
        </a:accent2>
        <a:accent3>
          <a:srgbClr val="CAB8AA"/>
        </a:accent3>
        <a:accent4>
          <a:srgbClr val="C8C8C8"/>
        </a:accent4>
        <a:accent5>
          <a:srgbClr val="BCBFED"/>
        </a:accent5>
        <a:accent6>
          <a:srgbClr val="C1473A"/>
        </a:accent6>
        <a:hlink>
          <a:srgbClr val="99CCFF"/>
        </a:hlink>
        <a:folHlink>
          <a:srgbClr val="FFFF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Geriatrics</dc:title>
  <dc:creator>john</dc:creator>
  <cp:lastModifiedBy>martha njeri kairu</cp:lastModifiedBy>
  <dcterms:created xsi:type="dcterms:W3CDTF">2012-07-26T07:05:16Z</dcterms:created>
  <dcterms:modified xsi:type="dcterms:W3CDTF">2019-03-24T04:09:29Z</dcterms:modified>
</cp:coreProperties>
</file>