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Masters/slideMaster3.xml" ContentType="application/vnd.openxmlformats-officedocument.presentationml.slideMaster+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 id="2147483649" r:id="rId2"/>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Lst>
  <p:sldSz type="screen16x9"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0000FF"/>
    <a:srgbClr val="218F4B"/>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000" autoAdjust="0"/>
    <p:restoredTop sz="94660"/>
  </p:normalViewPr>
  <p:slideViewPr>
    <p:cSldViewPr snapToGrid="0">
      <p:cViewPr varScale="1">
        <p:scale>
          <a:sx n="63" d="100"/>
          <a:sy n="63" d="100"/>
        </p:scale>
        <p:origin x="-114"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00" Type="http://schemas.openxmlformats.org/officeDocument/2006/relationships/slide" Target="slides/slide96.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tableStyles" Target="tableStyles.xml"/><Relationship Id="rId113" Type="http://schemas.openxmlformats.org/officeDocument/2006/relationships/presProps" Target="presProps.xml"/><Relationship Id="rId114" Type="http://schemas.openxmlformats.org/officeDocument/2006/relationships/viewProps" Target="viewProps.xml"/><Relationship Id="rId11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311" name=""/>
        <p:cNvGrpSpPr/>
        <p:nvPr/>
      </p:nvGrpSpPr>
      <p:grpSpPr>
        <a:xfrm>
          <a:off x="0" y="0"/>
          <a:ext cx="0" cy="0"/>
          <a:chOff x="0" y="0"/>
          <a:chExt cx="0" cy="0"/>
        </a:xfrm>
      </p:grpSpPr>
      <p:sp>
        <p:nvSpPr>
          <p:cNvPr id="1049049"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9050"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9051"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9052"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053"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9054"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31" name=""/>
        <p:cNvGrpSpPr/>
        <p:nvPr/>
      </p:nvGrpSpPr>
      <p:grpSpPr>
        <a:xfrm>
          <a:off x="0" y="0"/>
          <a:ext cx="0" cy="0"/>
          <a:chOff x="0" y="0"/>
          <a:chExt cx="0" cy="0"/>
        </a:xfrm>
      </p:grpSpPr>
      <p:grpSp>
        <p:nvGrpSpPr>
          <p:cNvPr id="32" name="Group 15"/>
          <p:cNvGrpSpPr/>
          <p:nvPr/>
        </p:nvGrpSpPr>
        <p:grpSpPr>
          <a:xfrm>
            <a:off x="0" y="-8467"/>
            <a:ext cx="12192000" cy="6866467"/>
            <a:chOff x="0" y="-8467"/>
            <a:chExt cx="12192000" cy="6866467"/>
          </a:xfrm>
        </p:grpSpPr>
        <p:cxnSp>
          <p:nvCxnSpPr>
            <p:cNvPr id="3145730" name="Straight Connector 18"/>
            <p:cNvCxnSpPr>
              <a:cxnSpLocks/>
            </p:cNvCxnSpPr>
            <p:nvPr/>
          </p:nvCxnSpPr>
          <p:spPr>
            <a:xfrm>
              <a:off x="9371012" y="0"/>
              <a:ext cx="1219200" cy="6858000"/>
            </a:xfrm>
            <a:prstGeom prst="line"/>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9"/>
            <p:cNvCxnSpPr>
              <a:cxnSpLocks/>
            </p:cNvCxnSpPr>
            <p:nvPr/>
          </p:nvCxnSpPr>
          <p:spPr>
            <a:xfrm flipH="1">
              <a:off x="7425267" y="3681413"/>
              <a:ext cx="4763558" cy="3176587"/>
            </a:xfrm>
            <a:prstGeom prst="line"/>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48589"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0"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1"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2"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3"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4"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5"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6"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97"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dirty="0" lang="en-US"/>
          </a:p>
        </p:txBody>
      </p:sp>
      <p:sp>
        <p:nvSpPr>
          <p:cNvPr id="1048598" name="Subtitle 2"/>
          <p:cNvSpPr>
            <a:spLocks noGrp="1"/>
          </p:cNvSpPr>
          <p:nvPr>
            <p:ph type="subTitle" idx="1"/>
          </p:nvPr>
        </p:nvSpPr>
        <p:spPr>
          <a:xfrm>
            <a:off x="1507067" y="4050833"/>
            <a:ext cx="7766936" cy="1096899"/>
          </a:xfrm>
        </p:spPr>
        <p:txBody>
          <a:bodyPr anchor="t"/>
          <a:lstStyle>
            <a:lvl1pPr algn="r" indent="0" marL="0">
              <a:buNone/>
              <a:defRPr>
                <a:solidFill>
                  <a:schemeClr val="tx1">
                    <a:lumMod val="50000"/>
                    <a:lumOff val="5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1048599" name="Date Placeholder 3"/>
          <p:cNvSpPr>
            <a:spLocks noGrp="1"/>
          </p:cNvSpPr>
          <p:nvPr>
            <p:ph type="dt" sz="half" idx="10"/>
          </p:nvPr>
        </p:nvSpPr>
        <p:spPr/>
        <p:txBody>
          <a:bodyPr/>
          <a:p>
            <a:fld id="{D78F66AC-3277-4555-BA47-34DA08892C2F}" type="datetimeFigureOut">
              <a:rPr lang="en-US" smtClean="0"/>
              <a:t>8/5/2020</a:t>
            </a:fld>
            <a:endParaRPr lang="en-US"/>
          </a:p>
        </p:txBody>
      </p:sp>
      <p:sp>
        <p:nvSpPr>
          <p:cNvPr id="1048600" name="Footer Placeholder 4"/>
          <p:cNvSpPr>
            <a:spLocks noGrp="1"/>
          </p:cNvSpPr>
          <p:nvPr>
            <p:ph type="ftr" sz="quarter" idx="11"/>
          </p:nvPr>
        </p:nvSpPr>
        <p:spPr/>
        <p:txBody>
          <a:bodyPr/>
          <a:p>
            <a:endParaRPr lang="en-US"/>
          </a:p>
        </p:txBody>
      </p:sp>
      <p:sp>
        <p:nvSpPr>
          <p:cNvPr id="1048601" name="Slide Number Placeholder 5"/>
          <p:cNvSpPr>
            <a:spLocks noGrp="1"/>
          </p:cNvSpPr>
          <p:nvPr>
            <p:ph type="sldNum" sz="quarter" idx="12"/>
          </p:nvPr>
        </p:nvSpPr>
        <p:spPr/>
        <p:txBody>
          <a:bodyPr/>
          <a:p>
            <a:fld id="{095B1C66-E796-4E14-88C2-1BEDA1E875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296" name=""/>
        <p:cNvGrpSpPr/>
        <p:nvPr/>
      </p:nvGrpSpPr>
      <p:grpSpPr>
        <a:xfrm>
          <a:off x="0" y="0"/>
          <a:ext cx="0" cy="0"/>
          <a:chOff x="0" y="0"/>
          <a:chExt cx="0" cy="0"/>
        </a:xfrm>
      </p:grpSpPr>
      <p:sp>
        <p:nvSpPr>
          <p:cNvPr id="1048974" name="Title 1"/>
          <p:cNvSpPr>
            <a:spLocks noGrp="1"/>
          </p:cNvSpPr>
          <p:nvPr>
            <p:ph type="title"/>
          </p:nvPr>
        </p:nvSpPr>
        <p:spPr>
          <a:xfrm>
            <a:off x="677335" y="609600"/>
            <a:ext cx="8596668" cy="3403600"/>
          </a:xfrm>
        </p:spPr>
        <p:txBody>
          <a:bodyPr anchor="ctr">
            <a:normAutofit/>
          </a:bodyPr>
          <a:lstStyle>
            <a:lvl1pPr algn="l">
              <a:defRPr b="0" cap="none" sz="4400"/>
            </a:lvl1pPr>
          </a:lstStyle>
          <a:p>
            <a:r>
              <a:rPr lang="en-US"/>
              <a:t>Click to edit Master title style</a:t>
            </a:r>
            <a:endParaRPr dirty="0" lang="en-US"/>
          </a:p>
        </p:txBody>
      </p:sp>
      <p:sp>
        <p:nvSpPr>
          <p:cNvPr id="1048975" name="Text Placeholder 2"/>
          <p:cNvSpPr>
            <a:spLocks noGrp="1"/>
          </p:cNvSpPr>
          <p:nvPr>
            <p:ph type="body" idx="1"/>
          </p:nvPr>
        </p:nvSpPr>
        <p:spPr>
          <a:xfrm>
            <a:off x="677335" y="4470400"/>
            <a:ext cx="8596668" cy="1570962"/>
          </a:xfrm>
        </p:spPr>
        <p:txBody>
          <a:bodyPr anchor="ctr">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976" name="Date Placeholder 3"/>
          <p:cNvSpPr>
            <a:spLocks noGrp="1"/>
          </p:cNvSpPr>
          <p:nvPr>
            <p:ph type="dt" sz="half" idx="10"/>
          </p:nvPr>
        </p:nvSpPr>
        <p:spPr/>
        <p:txBody>
          <a:bodyPr/>
          <a:p>
            <a:fld id="{D78F66AC-3277-4555-BA47-34DA08892C2F}" type="datetimeFigureOut">
              <a:rPr lang="en-US" smtClean="0"/>
              <a:t>8/5/2020</a:t>
            </a:fld>
            <a:endParaRPr lang="en-US"/>
          </a:p>
        </p:txBody>
      </p:sp>
      <p:sp>
        <p:nvSpPr>
          <p:cNvPr id="1048977" name="Footer Placeholder 4"/>
          <p:cNvSpPr>
            <a:spLocks noGrp="1"/>
          </p:cNvSpPr>
          <p:nvPr>
            <p:ph type="ftr" sz="quarter" idx="11"/>
          </p:nvPr>
        </p:nvSpPr>
        <p:spPr/>
        <p:txBody>
          <a:bodyPr/>
          <a:p>
            <a:endParaRPr lang="en-US"/>
          </a:p>
        </p:txBody>
      </p:sp>
      <p:sp>
        <p:nvSpPr>
          <p:cNvPr id="1048978" name="Slide Number Placeholder 5"/>
          <p:cNvSpPr>
            <a:spLocks noGrp="1"/>
          </p:cNvSpPr>
          <p:nvPr>
            <p:ph type="sldNum" sz="quarter" idx="12"/>
          </p:nvPr>
        </p:nvSpPr>
        <p:spPr/>
        <p:txBody>
          <a:bodyPr/>
          <a:p>
            <a:fld id="{095B1C66-E796-4E14-88C2-1BEDA1E875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289" name=""/>
        <p:cNvGrpSpPr/>
        <p:nvPr/>
      </p:nvGrpSpPr>
      <p:grpSpPr>
        <a:xfrm>
          <a:off x="0" y="0"/>
          <a:ext cx="0" cy="0"/>
          <a:chOff x="0" y="0"/>
          <a:chExt cx="0" cy="0"/>
        </a:xfrm>
      </p:grpSpPr>
      <p:sp>
        <p:nvSpPr>
          <p:cNvPr id="1048934" name="Title 1"/>
          <p:cNvSpPr>
            <a:spLocks noGrp="1"/>
          </p:cNvSpPr>
          <p:nvPr>
            <p:ph type="title"/>
          </p:nvPr>
        </p:nvSpPr>
        <p:spPr>
          <a:xfrm>
            <a:off x="931334" y="609600"/>
            <a:ext cx="8094134" cy="3022600"/>
          </a:xfrm>
        </p:spPr>
        <p:txBody>
          <a:bodyPr anchor="ctr">
            <a:normAutofit/>
          </a:bodyPr>
          <a:lstStyle>
            <a:lvl1pPr algn="l">
              <a:defRPr b="0" cap="none" sz="4400"/>
            </a:lvl1pPr>
          </a:lstStyle>
          <a:p>
            <a:r>
              <a:rPr lang="en-US"/>
              <a:t>Click to edit Master title style</a:t>
            </a:r>
            <a:endParaRPr dirty="0" lang="en-US"/>
          </a:p>
        </p:txBody>
      </p:sp>
      <p:sp>
        <p:nvSpPr>
          <p:cNvPr id="1048935" name="Text Placeholder 9"/>
          <p:cNvSpPr>
            <a:spLocks noGrp="1"/>
          </p:cNvSpPr>
          <p:nvPr>
            <p:ph type="body" sz="quarter" idx="13"/>
          </p:nvPr>
        </p:nvSpPr>
        <p:spPr>
          <a:xfrm>
            <a:off x="1366139" y="3632200"/>
            <a:ext cx="7224524" cy="381000"/>
          </a:xfrm>
        </p:spPr>
        <p:txBody>
          <a:bodyPr anchor="ctr">
            <a:noAutofit/>
          </a:bodyPr>
          <a:lstStyle>
            <a:lvl1pPr indent="0" marL="0">
              <a:buFontTx/>
              <a:buNone/>
              <a:defRPr sz="1600">
                <a:solidFill>
                  <a:schemeClr val="tx1">
                    <a:lumMod val="50000"/>
                    <a:lumOff val="50000"/>
                  </a:schemeClr>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p>
        </p:txBody>
      </p:sp>
      <p:sp>
        <p:nvSpPr>
          <p:cNvPr id="1048936" name="Text Placeholder 2"/>
          <p:cNvSpPr>
            <a:spLocks noGrp="1"/>
          </p:cNvSpPr>
          <p:nvPr>
            <p:ph type="body" idx="1"/>
          </p:nvPr>
        </p:nvSpPr>
        <p:spPr>
          <a:xfrm>
            <a:off x="677335" y="4470400"/>
            <a:ext cx="8596668" cy="1570962"/>
          </a:xfrm>
        </p:spPr>
        <p:txBody>
          <a:bodyPr anchor="ctr">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937" name="Date Placeholder 3"/>
          <p:cNvSpPr>
            <a:spLocks noGrp="1"/>
          </p:cNvSpPr>
          <p:nvPr>
            <p:ph type="dt" sz="half" idx="10"/>
          </p:nvPr>
        </p:nvSpPr>
        <p:spPr/>
        <p:txBody>
          <a:bodyPr/>
          <a:p>
            <a:fld id="{D78F66AC-3277-4555-BA47-34DA08892C2F}" type="datetimeFigureOut">
              <a:rPr lang="en-US" smtClean="0"/>
              <a:t>8/5/2020</a:t>
            </a:fld>
            <a:endParaRPr lang="en-US"/>
          </a:p>
        </p:txBody>
      </p:sp>
      <p:sp>
        <p:nvSpPr>
          <p:cNvPr id="1048938" name="Footer Placeholder 4"/>
          <p:cNvSpPr>
            <a:spLocks noGrp="1"/>
          </p:cNvSpPr>
          <p:nvPr>
            <p:ph type="ftr" sz="quarter" idx="11"/>
          </p:nvPr>
        </p:nvSpPr>
        <p:spPr/>
        <p:txBody>
          <a:bodyPr/>
          <a:p>
            <a:endParaRPr lang="en-US"/>
          </a:p>
        </p:txBody>
      </p:sp>
      <p:sp>
        <p:nvSpPr>
          <p:cNvPr id="1048939" name="Slide Number Placeholder 5"/>
          <p:cNvSpPr>
            <a:spLocks noGrp="1"/>
          </p:cNvSpPr>
          <p:nvPr>
            <p:ph type="sldNum" sz="quarter" idx="12"/>
          </p:nvPr>
        </p:nvSpPr>
        <p:spPr/>
        <p:txBody>
          <a:bodyPr/>
          <a:p>
            <a:fld id="{095B1C66-E796-4E14-88C2-1BEDA1E875D5}" type="slidenum">
              <a:rPr lang="en-US" smtClean="0"/>
              <a:t>‹#›</a:t>
            </a:fld>
            <a:endParaRPr lang="en-US"/>
          </a:p>
        </p:txBody>
      </p:sp>
      <p:sp>
        <p:nvSpPr>
          <p:cNvPr id="1048940" name="TextBox 23"/>
          <p:cNvSpPr txBox="1"/>
          <p:nvPr/>
        </p:nvSpPr>
        <p:spPr>
          <a:xfrm>
            <a:off x="541870" y="790378"/>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a:rPr>
              <a:t>“</a:t>
            </a:r>
          </a:p>
        </p:txBody>
      </p:sp>
      <p:sp>
        <p:nvSpPr>
          <p:cNvPr id="1048941" name="TextBox 24"/>
          <p:cNvSpPr txBox="1"/>
          <p:nvPr/>
        </p:nvSpPr>
        <p:spPr>
          <a:xfrm>
            <a:off x="8893011" y="2886556"/>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295" name=""/>
        <p:cNvGrpSpPr/>
        <p:nvPr/>
      </p:nvGrpSpPr>
      <p:grpSpPr>
        <a:xfrm>
          <a:off x="0" y="0"/>
          <a:ext cx="0" cy="0"/>
          <a:chOff x="0" y="0"/>
          <a:chExt cx="0" cy="0"/>
        </a:xfrm>
      </p:grpSpPr>
      <p:sp>
        <p:nvSpPr>
          <p:cNvPr id="1048969" name="Title 1"/>
          <p:cNvSpPr>
            <a:spLocks noGrp="1"/>
          </p:cNvSpPr>
          <p:nvPr>
            <p:ph type="title"/>
          </p:nvPr>
        </p:nvSpPr>
        <p:spPr>
          <a:xfrm>
            <a:off x="677335" y="1931988"/>
            <a:ext cx="8596668" cy="2595460"/>
          </a:xfrm>
        </p:spPr>
        <p:txBody>
          <a:bodyPr anchor="b">
            <a:normAutofit/>
          </a:bodyPr>
          <a:lstStyle>
            <a:lvl1pPr algn="l">
              <a:defRPr b="0" cap="none" sz="4400"/>
            </a:lvl1pPr>
          </a:lstStyle>
          <a:p>
            <a:r>
              <a:rPr lang="en-US"/>
              <a:t>Click to edit Master title style</a:t>
            </a:r>
            <a:endParaRPr dirty="0" lang="en-US"/>
          </a:p>
        </p:txBody>
      </p:sp>
      <p:sp>
        <p:nvSpPr>
          <p:cNvPr id="1048970"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971" name="Date Placeholder 3"/>
          <p:cNvSpPr>
            <a:spLocks noGrp="1"/>
          </p:cNvSpPr>
          <p:nvPr>
            <p:ph type="dt" sz="half" idx="10"/>
          </p:nvPr>
        </p:nvSpPr>
        <p:spPr/>
        <p:txBody>
          <a:bodyPr/>
          <a:p>
            <a:fld id="{D78F66AC-3277-4555-BA47-34DA08892C2F}" type="datetimeFigureOut">
              <a:rPr lang="en-US" smtClean="0"/>
              <a:t>8/5/2020</a:t>
            </a:fld>
            <a:endParaRPr lang="en-US"/>
          </a:p>
        </p:txBody>
      </p:sp>
      <p:sp>
        <p:nvSpPr>
          <p:cNvPr id="1048972" name="Footer Placeholder 4"/>
          <p:cNvSpPr>
            <a:spLocks noGrp="1"/>
          </p:cNvSpPr>
          <p:nvPr>
            <p:ph type="ftr" sz="quarter" idx="11"/>
          </p:nvPr>
        </p:nvSpPr>
        <p:spPr/>
        <p:txBody>
          <a:bodyPr/>
          <a:p>
            <a:endParaRPr lang="en-US"/>
          </a:p>
        </p:txBody>
      </p:sp>
      <p:sp>
        <p:nvSpPr>
          <p:cNvPr id="1048973" name="Slide Number Placeholder 5"/>
          <p:cNvSpPr>
            <a:spLocks noGrp="1"/>
          </p:cNvSpPr>
          <p:nvPr>
            <p:ph type="sldNum" sz="quarter" idx="12"/>
          </p:nvPr>
        </p:nvSpPr>
        <p:spPr/>
        <p:txBody>
          <a:bodyPr/>
          <a:p>
            <a:fld id="{095B1C66-E796-4E14-88C2-1BEDA1E875D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288" name=""/>
        <p:cNvGrpSpPr/>
        <p:nvPr/>
      </p:nvGrpSpPr>
      <p:grpSpPr>
        <a:xfrm>
          <a:off x="0" y="0"/>
          <a:ext cx="0" cy="0"/>
          <a:chOff x="0" y="0"/>
          <a:chExt cx="0" cy="0"/>
        </a:xfrm>
      </p:grpSpPr>
      <p:sp>
        <p:nvSpPr>
          <p:cNvPr id="1048926" name="Title 1"/>
          <p:cNvSpPr>
            <a:spLocks noGrp="1"/>
          </p:cNvSpPr>
          <p:nvPr>
            <p:ph type="title"/>
          </p:nvPr>
        </p:nvSpPr>
        <p:spPr>
          <a:xfrm>
            <a:off x="931334" y="609600"/>
            <a:ext cx="8094134" cy="3022600"/>
          </a:xfrm>
        </p:spPr>
        <p:txBody>
          <a:bodyPr anchor="ctr">
            <a:normAutofit/>
          </a:bodyPr>
          <a:lstStyle>
            <a:lvl1pPr algn="l">
              <a:defRPr b="0" cap="none" sz="4400"/>
            </a:lvl1pPr>
          </a:lstStyle>
          <a:p>
            <a:r>
              <a:rPr lang="en-US"/>
              <a:t>Click to edit Master title style</a:t>
            </a:r>
            <a:endParaRPr dirty="0" lang="en-US"/>
          </a:p>
        </p:txBody>
      </p:sp>
      <p:sp>
        <p:nvSpPr>
          <p:cNvPr id="1048927" name="Text Placeholder 9"/>
          <p:cNvSpPr>
            <a:spLocks noGrp="1"/>
          </p:cNvSpPr>
          <p:nvPr>
            <p:ph type="body" sz="quarter" idx="13"/>
          </p:nvPr>
        </p:nvSpPr>
        <p:spPr>
          <a:xfrm>
            <a:off x="677332" y="4013200"/>
            <a:ext cx="8596669" cy="514248"/>
          </a:xfrm>
        </p:spPr>
        <p:txBody>
          <a:bodyPr anchor="b">
            <a:noAutofit/>
          </a:bodyPr>
          <a:lstStyle>
            <a:lvl1pPr indent="0" marL="0">
              <a:buFontTx/>
              <a:buNone/>
              <a:defRPr sz="2400">
                <a:solidFill>
                  <a:schemeClr val="tx1">
                    <a:lumMod val="75000"/>
                    <a:lumOff val="25000"/>
                  </a:schemeClr>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p>
        </p:txBody>
      </p:sp>
      <p:sp>
        <p:nvSpPr>
          <p:cNvPr id="1048928"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929" name="Date Placeholder 3"/>
          <p:cNvSpPr>
            <a:spLocks noGrp="1"/>
          </p:cNvSpPr>
          <p:nvPr>
            <p:ph type="dt" sz="half" idx="10"/>
          </p:nvPr>
        </p:nvSpPr>
        <p:spPr/>
        <p:txBody>
          <a:bodyPr/>
          <a:p>
            <a:fld id="{D78F66AC-3277-4555-BA47-34DA08892C2F}" type="datetimeFigureOut">
              <a:rPr lang="en-US" smtClean="0"/>
              <a:t>8/5/2020</a:t>
            </a:fld>
            <a:endParaRPr lang="en-US"/>
          </a:p>
        </p:txBody>
      </p:sp>
      <p:sp>
        <p:nvSpPr>
          <p:cNvPr id="1048930" name="Footer Placeholder 4"/>
          <p:cNvSpPr>
            <a:spLocks noGrp="1"/>
          </p:cNvSpPr>
          <p:nvPr>
            <p:ph type="ftr" sz="quarter" idx="11"/>
          </p:nvPr>
        </p:nvSpPr>
        <p:spPr/>
        <p:txBody>
          <a:bodyPr/>
          <a:p>
            <a:endParaRPr lang="en-US"/>
          </a:p>
        </p:txBody>
      </p:sp>
      <p:sp>
        <p:nvSpPr>
          <p:cNvPr id="1048931" name="Slide Number Placeholder 5"/>
          <p:cNvSpPr>
            <a:spLocks noGrp="1"/>
          </p:cNvSpPr>
          <p:nvPr>
            <p:ph type="sldNum" sz="quarter" idx="12"/>
          </p:nvPr>
        </p:nvSpPr>
        <p:spPr/>
        <p:txBody>
          <a:bodyPr/>
          <a:p>
            <a:fld id="{095B1C66-E796-4E14-88C2-1BEDA1E875D5}" type="slidenum">
              <a:rPr lang="en-US" smtClean="0"/>
              <a:t>‹#›</a:t>
            </a:fld>
            <a:endParaRPr lang="en-US"/>
          </a:p>
        </p:txBody>
      </p:sp>
      <p:sp>
        <p:nvSpPr>
          <p:cNvPr id="1048932" name="TextBox 23"/>
          <p:cNvSpPr txBox="1"/>
          <p:nvPr/>
        </p:nvSpPr>
        <p:spPr>
          <a:xfrm>
            <a:off x="541870" y="790378"/>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a:rPr>
              <a:t>“</a:t>
            </a:r>
          </a:p>
        </p:txBody>
      </p:sp>
      <p:sp>
        <p:nvSpPr>
          <p:cNvPr id="1048933" name="TextBox 24"/>
          <p:cNvSpPr txBox="1"/>
          <p:nvPr/>
        </p:nvSpPr>
        <p:spPr>
          <a:xfrm>
            <a:off x="8893011" y="2886556"/>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297" name=""/>
        <p:cNvGrpSpPr/>
        <p:nvPr/>
      </p:nvGrpSpPr>
      <p:grpSpPr>
        <a:xfrm>
          <a:off x="0" y="0"/>
          <a:ext cx="0" cy="0"/>
          <a:chOff x="0" y="0"/>
          <a:chExt cx="0" cy="0"/>
        </a:xfrm>
      </p:grpSpPr>
      <p:sp>
        <p:nvSpPr>
          <p:cNvPr id="1048979" name="Title 1"/>
          <p:cNvSpPr>
            <a:spLocks noGrp="1"/>
          </p:cNvSpPr>
          <p:nvPr>
            <p:ph type="title"/>
          </p:nvPr>
        </p:nvSpPr>
        <p:spPr>
          <a:xfrm>
            <a:off x="685799" y="609600"/>
            <a:ext cx="8588203" cy="3022600"/>
          </a:xfrm>
        </p:spPr>
        <p:txBody>
          <a:bodyPr anchor="ctr">
            <a:normAutofit/>
          </a:bodyPr>
          <a:lstStyle>
            <a:lvl1pPr algn="l">
              <a:defRPr b="0" cap="none" sz="4400"/>
            </a:lvl1pPr>
          </a:lstStyle>
          <a:p>
            <a:r>
              <a:rPr lang="en-US"/>
              <a:t>Click to edit Master title style</a:t>
            </a:r>
            <a:endParaRPr dirty="0" lang="en-US"/>
          </a:p>
        </p:txBody>
      </p:sp>
      <p:sp>
        <p:nvSpPr>
          <p:cNvPr id="1048980" name="Text Placeholder 9"/>
          <p:cNvSpPr>
            <a:spLocks noGrp="1"/>
          </p:cNvSpPr>
          <p:nvPr>
            <p:ph type="body" sz="quarter" idx="13"/>
          </p:nvPr>
        </p:nvSpPr>
        <p:spPr>
          <a:xfrm>
            <a:off x="677332" y="4013200"/>
            <a:ext cx="8596669" cy="514248"/>
          </a:xfrm>
        </p:spPr>
        <p:txBody>
          <a:bodyPr anchor="b">
            <a:noAutofit/>
          </a:bodyPr>
          <a:lstStyle>
            <a:lvl1pPr indent="0" marL="0">
              <a:buFontTx/>
              <a:buNone/>
              <a:defRPr sz="2400">
                <a:solidFill>
                  <a:schemeClr val="accent1"/>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p>
        </p:txBody>
      </p:sp>
      <p:sp>
        <p:nvSpPr>
          <p:cNvPr id="1048981"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982" name="Date Placeholder 3"/>
          <p:cNvSpPr>
            <a:spLocks noGrp="1"/>
          </p:cNvSpPr>
          <p:nvPr>
            <p:ph type="dt" sz="half" idx="10"/>
          </p:nvPr>
        </p:nvSpPr>
        <p:spPr/>
        <p:txBody>
          <a:bodyPr/>
          <a:p>
            <a:fld id="{D78F66AC-3277-4555-BA47-34DA08892C2F}" type="datetimeFigureOut">
              <a:rPr lang="en-US" smtClean="0"/>
              <a:t>8/5/2020</a:t>
            </a:fld>
            <a:endParaRPr lang="en-US"/>
          </a:p>
        </p:txBody>
      </p:sp>
      <p:sp>
        <p:nvSpPr>
          <p:cNvPr id="1048983" name="Footer Placeholder 4"/>
          <p:cNvSpPr>
            <a:spLocks noGrp="1"/>
          </p:cNvSpPr>
          <p:nvPr>
            <p:ph type="ftr" sz="quarter" idx="11"/>
          </p:nvPr>
        </p:nvSpPr>
        <p:spPr/>
        <p:txBody>
          <a:bodyPr/>
          <a:p>
            <a:endParaRPr lang="en-US"/>
          </a:p>
        </p:txBody>
      </p:sp>
      <p:sp>
        <p:nvSpPr>
          <p:cNvPr id="1048984" name="Slide Number Placeholder 5"/>
          <p:cNvSpPr>
            <a:spLocks noGrp="1"/>
          </p:cNvSpPr>
          <p:nvPr>
            <p:ph type="sldNum" sz="quarter" idx="12"/>
          </p:nvPr>
        </p:nvSpPr>
        <p:spPr/>
        <p:txBody>
          <a:bodyPr/>
          <a:p>
            <a:fld id="{095B1C66-E796-4E14-88C2-1BEDA1E875D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91" name=""/>
        <p:cNvGrpSpPr/>
        <p:nvPr/>
      </p:nvGrpSpPr>
      <p:grpSpPr>
        <a:xfrm>
          <a:off x="0" y="0"/>
          <a:ext cx="0" cy="0"/>
          <a:chOff x="0" y="0"/>
          <a:chExt cx="0" cy="0"/>
        </a:xfrm>
      </p:grpSpPr>
      <p:sp>
        <p:nvSpPr>
          <p:cNvPr id="1048948" name="Title 1"/>
          <p:cNvSpPr>
            <a:spLocks noGrp="1"/>
          </p:cNvSpPr>
          <p:nvPr>
            <p:ph type="title"/>
          </p:nvPr>
        </p:nvSpPr>
        <p:spPr/>
        <p:txBody>
          <a:bodyPr/>
          <a:p>
            <a:r>
              <a:rPr lang="en-US"/>
              <a:t>Click to edit Master title style</a:t>
            </a:r>
            <a:endParaRPr dirty="0" lang="en-US"/>
          </a:p>
        </p:txBody>
      </p:sp>
      <p:sp>
        <p:nvSpPr>
          <p:cNvPr id="1048949"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950" name="Date Placeholder 3"/>
          <p:cNvSpPr>
            <a:spLocks noGrp="1"/>
          </p:cNvSpPr>
          <p:nvPr>
            <p:ph type="dt" sz="half" idx="10"/>
          </p:nvPr>
        </p:nvSpPr>
        <p:spPr/>
        <p:txBody>
          <a:bodyPr/>
          <a:p>
            <a:fld id="{D78F66AC-3277-4555-BA47-34DA08892C2F}" type="datetimeFigureOut">
              <a:rPr lang="en-US" smtClean="0"/>
              <a:t>8/5/2020</a:t>
            </a:fld>
            <a:endParaRPr lang="en-US"/>
          </a:p>
        </p:txBody>
      </p:sp>
      <p:sp>
        <p:nvSpPr>
          <p:cNvPr id="1048951" name="Footer Placeholder 4"/>
          <p:cNvSpPr>
            <a:spLocks noGrp="1"/>
          </p:cNvSpPr>
          <p:nvPr>
            <p:ph type="ftr" sz="quarter" idx="11"/>
          </p:nvPr>
        </p:nvSpPr>
        <p:spPr/>
        <p:txBody>
          <a:bodyPr/>
          <a:p>
            <a:endParaRPr lang="en-US"/>
          </a:p>
        </p:txBody>
      </p:sp>
      <p:sp>
        <p:nvSpPr>
          <p:cNvPr id="1048952" name="Slide Number Placeholder 5"/>
          <p:cNvSpPr>
            <a:spLocks noGrp="1"/>
          </p:cNvSpPr>
          <p:nvPr>
            <p:ph type="sldNum" sz="quarter" idx="12"/>
          </p:nvPr>
        </p:nvSpPr>
        <p:spPr/>
        <p:txBody>
          <a:bodyPr/>
          <a:p>
            <a:fld id="{095B1C66-E796-4E14-88C2-1BEDA1E875D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299" name=""/>
        <p:cNvGrpSpPr/>
        <p:nvPr/>
      </p:nvGrpSpPr>
      <p:grpSpPr>
        <a:xfrm>
          <a:off x="0" y="0"/>
          <a:ext cx="0" cy="0"/>
          <a:chOff x="0" y="0"/>
          <a:chExt cx="0" cy="0"/>
        </a:xfrm>
      </p:grpSpPr>
      <p:sp>
        <p:nvSpPr>
          <p:cNvPr id="1048991" name="Vertical Title 1"/>
          <p:cNvSpPr>
            <a:spLocks noGrp="1"/>
          </p:cNvSpPr>
          <p:nvPr>
            <p:ph type="title" orient="vert"/>
          </p:nvPr>
        </p:nvSpPr>
        <p:spPr>
          <a:xfrm>
            <a:off x="7967673" y="609599"/>
            <a:ext cx="1304743" cy="5251451"/>
          </a:xfrm>
        </p:spPr>
        <p:txBody>
          <a:bodyPr anchor="ctr" vert="eaVert"/>
          <a:p>
            <a:r>
              <a:rPr lang="en-US"/>
              <a:t>Click to edit Master title style</a:t>
            </a:r>
            <a:endParaRPr dirty="0" lang="en-US"/>
          </a:p>
        </p:txBody>
      </p:sp>
      <p:sp>
        <p:nvSpPr>
          <p:cNvPr id="1048992" name="Vertical Text Placeholder 2"/>
          <p:cNvSpPr>
            <a:spLocks noGrp="1"/>
          </p:cNvSpPr>
          <p:nvPr>
            <p:ph type="body" orient="vert" idx="1"/>
          </p:nvPr>
        </p:nvSpPr>
        <p:spPr>
          <a:xfrm>
            <a:off x="677335" y="609600"/>
            <a:ext cx="7060150" cy="5251450"/>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993" name="Date Placeholder 3"/>
          <p:cNvSpPr>
            <a:spLocks noGrp="1"/>
          </p:cNvSpPr>
          <p:nvPr>
            <p:ph type="dt" sz="half" idx="10"/>
          </p:nvPr>
        </p:nvSpPr>
        <p:spPr/>
        <p:txBody>
          <a:bodyPr/>
          <a:p>
            <a:fld id="{D78F66AC-3277-4555-BA47-34DA08892C2F}" type="datetimeFigureOut">
              <a:rPr lang="en-US" smtClean="0"/>
              <a:t>8/5/2020</a:t>
            </a:fld>
            <a:endParaRPr lang="en-US"/>
          </a:p>
        </p:txBody>
      </p:sp>
      <p:sp>
        <p:nvSpPr>
          <p:cNvPr id="1048994" name="Footer Placeholder 4"/>
          <p:cNvSpPr>
            <a:spLocks noGrp="1"/>
          </p:cNvSpPr>
          <p:nvPr>
            <p:ph type="ftr" sz="quarter" idx="11"/>
          </p:nvPr>
        </p:nvSpPr>
        <p:spPr/>
        <p:txBody>
          <a:bodyPr/>
          <a:p>
            <a:endParaRPr lang="en-US"/>
          </a:p>
        </p:txBody>
      </p:sp>
      <p:sp>
        <p:nvSpPr>
          <p:cNvPr id="1048995" name="Slide Number Placeholder 5"/>
          <p:cNvSpPr>
            <a:spLocks noGrp="1"/>
          </p:cNvSpPr>
          <p:nvPr>
            <p:ph type="sldNum" sz="quarter" idx="12"/>
          </p:nvPr>
        </p:nvSpPr>
        <p:spPr/>
        <p:txBody>
          <a:bodyPr/>
          <a:p>
            <a:fld id="{095B1C66-E796-4E14-88C2-1BEDA1E875D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280" name=""/>
        <p:cNvGrpSpPr/>
        <p:nvPr/>
      </p:nvGrpSpPr>
      <p:grpSpPr>
        <a:xfrm>
          <a:off x="0" y="0"/>
          <a:ext cx="0" cy="0"/>
          <a:chOff x="0" y="0"/>
          <a:chExt cx="0" cy="0"/>
        </a:xfrm>
      </p:grpSpPr>
      <p:grpSp>
        <p:nvGrpSpPr>
          <p:cNvPr id="281" name="Group 15"/>
          <p:cNvGrpSpPr/>
          <p:nvPr/>
        </p:nvGrpSpPr>
        <p:grpSpPr>
          <a:xfrm>
            <a:off x="0" y="-8467"/>
            <a:ext cx="12192000" cy="6866467"/>
            <a:chOff x="0" y="-8467"/>
            <a:chExt cx="12192000" cy="6866467"/>
          </a:xfrm>
        </p:grpSpPr>
        <p:cxnSp>
          <p:nvCxnSpPr>
            <p:cNvPr id="3145734" name="Straight Connector 18"/>
            <p:cNvCxnSpPr>
              <a:cxnSpLocks/>
            </p:cNvCxnSpPr>
            <p:nvPr/>
          </p:nvCxnSpPr>
          <p:spPr>
            <a:xfrm>
              <a:off x="9371012" y="0"/>
              <a:ext cx="1219200" cy="6858000"/>
            </a:xfrm>
            <a:prstGeom prst="line"/>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45735" name="Straight Connector 19"/>
            <p:cNvCxnSpPr>
              <a:cxnSpLocks/>
            </p:cNvCxnSpPr>
            <p:nvPr/>
          </p:nvCxnSpPr>
          <p:spPr>
            <a:xfrm flipH="1">
              <a:off x="7425267" y="3681413"/>
              <a:ext cx="4763558" cy="3176587"/>
            </a:xfrm>
            <a:prstGeom prst="line"/>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48879"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80"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81"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82"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83"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84"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85"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886"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887"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dirty="0" lang="en-US"/>
          </a:p>
        </p:txBody>
      </p:sp>
      <p:sp>
        <p:nvSpPr>
          <p:cNvPr id="1048888" name="Subtitle 2"/>
          <p:cNvSpPr>
            <a:spLocks noGrp="1"/>
          </p:cNvSpPr>
          <p:nvPr>
            <p:ph type="subTitle" idx="1"/>
          </p:nvPr>
        </p:nvSpPr>
        <p:spPr>
          <a:xfrm>
            <a:off x="1507067" y="4050833"/>
            <a:ext cx="7766936" cy="1096899"/>
          </a:xfrm>
        </p:spPr>
        <p:txBody>
          <a:bodyPr anchor="t"/>
          <a:lstStyle>
            <a:lvl1pPr algn="r" indent="0" marL="0">
              <a:buNone/>
              <a:defRPr>
                <a:solidFill>
                  <a:schemeClr val="tx1">
                    <a:lumMod val="50000"/>
                    <a:lumOff val="5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1048889" name="Date Placeholder 3"/>
          <p:cNvSpPr>
            <a:spLocks noGrp="1"/>
          </p:cNvSpPr>
          <p:nvPr>
            <p:ph type="dt" sz="half" idx="10"/>
          </p:nvPr>
        </p:nvSpPr>
        <p:spPr/>
        <p:txBody>
          <a:bodyPr/>
          <a:p>
            <a:fld id="{80B51AC1-9838-41D5-848E-C408172D37DD}" type="datetimeFigureOut">
              <a:rPr lang="en-US" smtClean="0">
                <a:solidFill>
                  <a:prstClr val="black">
                    <a:tint val="75000"/>
                  </a:prstClr>
                </a:solidFill>
              </a:rPr>
              <a:t>8/5/2020</a:t>
            </a:fld>
            <a:endParaRPr lang="en-US">
              <a:solidFill>
                <a:prstClr val="black">
                  <a:tint val="75000"/>
                </a:prstClr>
              </a:solidFill>
            </a:endParaRPr>
          </a:p>
        </p:txBody>
      </p:sp>
      <p:sp>
        <p:nvSpPr>
          <p:cNvPr id="1048890" name="Footer Placeholder 4"/>
          <p:cNvSpPr>
            <a:spLocks noGrp="1"/>
          </p:cNvSpPr>
          <p:nvPr>
            <p:ph type="ftr" sz="quarter" idx="11"/>
          </p:nvPr>
        </p:nvSpPr>
        <p:spPr/>
        <p:txBody>
          <a:bodyPr/>
          <a:p>
            <a:endParaRPr lang="en-US">
              <a:solidFill>
                <a:prstClr val="black">
                  <a:tint val="75000"/>
                </a:prstClr>
              </a:solidFill>
            </a:endParaRPr>
          </a:p>
        </p:txBody>
      </p:sp>
      <p:sp>
        <p:nvSpPr>
          <p:cNvPr id="1048891" name="Slide Number Placeholder 5"/>
          <p:cNvSpPr>
            <a:spLocks noGrp="1"/>
          </p:cNvSpPr>
          <p:nvPr>
            <p:ph type="sldNum" sz="quarter" idx="12"/>
          </p:nvPr>
        </p:nvSpPr>
        <p:spPr/>
        <p:txBody>
          <a:bodyPr/>
          <a:p>
            <a:fld id="{C697186E-2590-44C1-A0F5-1A7F390D3D2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51" name=""/>
        <p:cNvGrpSpPr/>
        <p:nvPr/>
      </p:nvGrpSpPr>
      <p:grpSpPr>
        <a:xfrm>
          <a:off x="0" y="0"/>
          <a:ext cx="0" cy="0"/>
          <a:chOff x="0" y="0"/>
          <a:chExt cx="0" cy="0"/>
        </a:xfrm>
      </p:grpSpPr>
      <p:sp>
        <p:nvSpPr>
          <p:cNvPr id="1048624" name="Title 1"/>
          <p:cNvSpPr>
            <a:spLocks noGrp="1"/>
          </p:cNvSpPr>
          <p:nvPr>
            <p:ph type="title"/>
          </p:nvPr>
        </p:nvSpPr>
        <p:spPr/>
        <p:txBody>
          <a:bodyPr/>
          <a:p>
            <a:r>
              <a:rPr lang="en-US"/>
              <a:t>Click to edit Master title style</a:t>
            </a:r>
            <a:endParaRPr dirty="0" lang="en-US"/>
          </a:p>
        </p:txBody>
      </p:sp>
      <p:sp>
        <p:nvSpPr>
          <p:cNvPr id="1048625"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26" name="Date Placeholder 3"/>
          <p:cNvSpPr>
            <a:spLocks noGrp="1"/>
          </p:cNvSpPr>
          <p:nvPr>
            <p:ph type="dt" sz="half" idx="10"/>
          </p:nvPr>
        </p:nvSpPr>
        <p:spPr/>
        <p:txBody>
          <a:bodyPr/>
          <a:p>
            <a:fld id="{80B51AC1-9838-41D5-848E-C408172D37DD}" type="datetimeFigureOut">
              <a:rPr lang="en-US" smtClean="0">
                <a:solidFill>
                  <a:prstClr val="black">
                    <a:tint val="75000"/>
                  </a:prstClr>
                </a:solidFill>
              </a:rPr>
              <a:t>8/5/2020</a:t>
            </a:fld>
            <a:endParaRPr lang="en-US">
              <a:solidFill>
                <a:prstClr val="black">
                  <a:tint val="75000"/>
                </a:prstClr>
              </a:solidFill>
            </a:endParaRPr>
          </a:p>
        </p:txBody>
      </p:sp>
      <p:sp>
        <p:nvSpPr>
          <p:cNvPr id="1048627" name="Footer Placeholder 4"/>
          <p:cNvSpPr>
            <a:spLocks noGrp="1"/>
          </p:cNvSpPr>
          <p:nvPr>
            <p:ph type="ftr" sz="quarter" idx="11"/>
          </p:nvPr>
        </p:nvSpPr>
        <p:spPr/>
        <p:txBody>
          <a:bodyPr/>
          <a:p>
            <a:endParaRPr lang="en-US">
              <a:solidFill>
                <a:prstClr val="black">
                  <a:tint val="75000"/>
                </a:prstClr>
              </a:solidFill>
            </a:endParaRPr>
          </a:p>
        </p:txBody>
      </p:sp>
      <p:sp>
        <p:nvSpPr>
          <p:cNvPr id="1048628" name="Slide Number Placeholder 5"/>
          <p:cNvSpPr>
            <a:spLocks noGrp="1"/>
          </p:cNvSpPr>
          <p:nvPr>
            <p:ph type="sldNum" sz="quarter" idx="12"/>
          </p:nvPr>
        </p:nvSpPr>
        <p:spPr/>
        <p:txBody>
          <a:bodyPr/>
          <a:p>
            <a:fld id="{C697186E-2590-44C1-A0F5-1A7F390D3D2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277" name=""/>
        <p:cNvGrpSpPr/>
        <p:nvPr/>
      </p:nvGrpSpPr>
      <p:grpSpPr>
        <a:xfrm>
          <a:off x="0" y="0"/>
          <a:ext cx="0" cy="0"/>
          <a:chOff x="0" y="0"/>
          <a:chExt cx="0" cy="0"/>
        </a:xfrm>
      </p:grpSpPr>
      <p:sp>
        <p:nvSpPr>
          <p:cNvPr id="1048863" name="Title 1"/>
          <p:cNvSpPr>
            <a:spLocks noGrp="1"/>
          </p:cNvSpPr>
          <p:nvPr>
            <p:ph type="title"/>
          </p:nvPr>
        </p:nvSpPr>
        <p:spPr>
          <a:xfrm>
            <a:off x="677335" y="2700867"/>
            <a:ext cx="8596668" cy="1826581"/>
          </a:xfrm>
        </p:spPr>
        <p:txBody>
          <a:bodyPr anchor="b"/>
          <a:lstStyle>
            <a:lvl1pPr algn="l">
              <a:defRPr b="0" cap="none" sz="4000"/>
            </a:lvl1pPr>
          </a:lstStyle>
          <a:p>
            <a:r>
              <a:rPr lang="en-US"/>
              <a:t>Click to edit Master title style</a:t>
            </a:r>
            <a:endParaRPr dirty="0" lang="en-US"/>
          </a:p>
        </p:txBody>
      </p:sp>
      <p:sp>
        <p:nvSpPr>
          <p:cNvPr id="1048864" name="Text Placeholder 2"/>
          <p:cNvSpPr>
            <a:spLocks noGrp="1"/>
          </p:cNvSpPr>
          <p:nvPr>
            <p:ph type="body" idx="1"/>
          </p:nvPr>
        </p:nvSpPr>
        <p:spPr>
          <a:xfrm>
            <a:off x="677335" y="4527448"/>
            <a:ext cx="8596668" cy="860400"/>
          </a:xfrm>
        </p:spPr>
        <p:txBody>
          <a:bodyPr anchor="t"/>
          <a:lstStyle>
            <a:lvl1pPr algn="l" indent="0" marL="0">
              <a:buNone/>
              <a:defRPr sz="20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865" name="Date Placeholder 3"/>
          <p:cNvSpPr>
            <a:spLocks noGrp="1"/>
          </p:cNvSpPr>
          <p:nvPr>
            <p:ph type="dt" sz="half" idx="10"/>
          </p:nvPr>
        </p:nvSpPr>
        <p:spPr/>
        <p:txBody>
          <a:bodyPr/>
          <a:p>
            <a:fld id="{80B51AC1-9838-41D5-848E-C408172D37DD}" type="datetimeFigureOut">
              <a:rPr lang="en-US" smtClean="0">
                <a:solidFill>
                  <a:prstClr val="black">
                    <a:tint val="75000"/>
                  </a:prstClr>
                </a:solidFill>
              </a:rPr>
              <a:t>8/5/2020</a:t>
            </a:fld>
            <a:endParaRPr lang="en-US">
              <a:solidFill>
                <a:prstClr val="black">
                  <a:tint val="75000"/>
                </a:prstClr>
              </a:solidFill>
            </a:endParaRPr>
          </a:p>
        </p:txBody>
      </p:sp>
      <p:sp>
        <p:nvSpPr>
          <p:cNvPr id="1048866" name="Footer Placeholder 4"/>
          <p:cNvSpPr>
            <a:spLocks noGrp="1"/>
          </p:cNvSpPr>
          <p:nvPr>
            <p:ph type="ftr" sz="quarter" idx="11"/>
          </p:nvPr>
        </p:nvSpPr>
        <p:spPr/>
        <p:txBody>
          <a:bodyPr/>
          <a:p>
            <a:endParaRPr lang="en-US">
              <a:solidFill>
                <a:prstClr val="black">
                  <a:tint val="75000"/>
                </a:prstClr>
              </a:solidFill>
            </a:endParaRPr>
          </a:p>
        </p:txBody>
      </p:sp>
      <p:sp>
        <p:nvSpPr>
          <p:cNvPr id="1048867" name="Slide Number Placeholder 5"/>
          <p:cNvSpPr>
            <a:spLocks noGrp="1"/>
          </p:cNvSpPr>
          <p:nvPr>
            <p:ph type="sldNum" sz="quarter" idx="12"/>
          </p:nvPr>
        </p:nvSpPr>
        <p:spPr/>
        <p:txBody>
          <a:bodyPr/>
          <a:p>
            <a:fld id="{C697186E-2590-44C1-A0F5-1A7F390D3D2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31" name=""/>
        <p:cNvGrpSpPr/>
        <p:nvPr/>
      </p:nvGrpSpPr>
      <p:grpSpPr>
        <a:xfrm>
          <a:off x="0" y="0"/>
          <a:ext cx="0" cy="0"/>
          <a:chOff x="0" y="0"/>
          <a:chExt cx="0" cy="0"/>
        </a:xfrm>
      </p:grpSpPr>
      <p:sp>
        <p:nvSpPr>
          <p:cNvPr id="1048604" name="Title 1"/>
          <p:cNvSpPr>
            <a:spLocks noGrp="1"/>
          </p:cNvSpPr>
          <p:nvPr>
            <p:ph type="title"/>
          </p:nvPr>
        </p:nvSpPr>
        <p:spPr/>
        <p:txBody>
          <a:bodyPr/>
          <a:p>
            <a:r>
              <a:rPr lang="en-US"/>
              <a:t>Click to edit Master title style</a:t>
            </a:r>
            <a:endParaRPr dirty="0" lang="en-US"/>
          </a:p>
        </p:txBody>
      </p:sp>
      <p:sp>
        <p:nvSpPr>
          <p:cNvPr id="1048605"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06" name="Date Placeholder 3"/>
          <p:cNvSpPr>
            <a:spLocks noGrp="1"/>
          </p:cNvSpPr>
          <p:nvPr>
            <p:ph type="dt" sz="half" idx="10"/>
          </p:nvPr>
        </p:nvSpPr>
        <p:spPr/>
        <p:txBody>
          <a:bodyPr/>
          <a:p>
            <a:fld id="{D78F66AC-3277-4555-BA47-34DA08892C2F}" type="datetimeFigureOut">
              <a:rPr lang="en-US" smtClean="0"/>
              <a:t>8/5/2020</a:t>
            </a:fld>
            <a:endParaRPr lang="en-US"/>
          </a:p>
        </p:txBody>
      </p:sp>
      <p:sp>
        <p:nvSpPr>
          <p:cNvPr id="1048607" name="Footer Placeholder 4"/>
          <p:cNvSpPr>
            <a:spLocks noGrp="1"/>
          </p:cNvSpPr>
          <p:nvPr>
            <p:ph type="ftr" sz="quarter" idx="11"/>
          </p:nvPr>
        </p:nvSpPr>
        <p:spPr/>
        <p:txBody>
          <a:bodyPr/>
          <a:p>
            <a:endParaRPr lang="en-US"/>
          </a:p>
        </p:txBody>
      </p:sp>
      <p:sp>
        <p:nvSpPr>
          <p:cNvPr id="1048608" name="Slide Number Placeholder 5"/>
          <p:cNvSpPr>
            <a:spLocks noGrp="1"/>
          </p:cNvSpPr>
          <p:nvPr>
            <p:ph type="sldNum" sz="quarter" idx="12"/>
          </p:nvPr>
        </p:nvSpPr>
        <p:spPr/>
        <p:txBody>
          <a:bodyPr/>
          <a:p>
            <a:fld id="{095B1C66-E796-4E14-88C2-1BEDA1E875D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247" name=""/>
        <p:cNvGrpSpPr/>
        <p:nvPr/>
      </p:nvGrpSpPr>
      <p:grpSpPr>
        <a:xfrm>
          <a:off x="0" y="0"/>
          <a:ext cx="0" cy="0"/>
          <a:chOff x="0" y="0"/>
          <a:chExt cx="0" cy="0"/>
        </a:xfrm>
      </p:grpSpPr>
      <p:sp>
        <p:nvSpPr>
          <p:cNvPr id="1048789" name="Title 1"/>
          <p:cNvSpPr>
            <a:spLocks noGrp="1"/>
          </p:cNvSpPr>
          <p:nvPr>
            <p:ph type="title"/>
          </p:nvPr>
        </p:nvSpPr>
        <p:spPr/>
        <p:txBody>
          <a:bodyPr/>
          <a:p>
            <a:r>
              <a:rPr lang="en-US"/>
              <a:t>Click to edit Master title style</a:t>
            </a:r>
            <a:endParaRPr dirty="0" lang="en-US"/>
          </a:p>
        </p:txBody>
      </p:sp>
      <p:sp>
        <p:nvSpPr>
          <p:cNvPr id="1048790" name="Content Placeholder 2"/>
          <p:cNvSpPr>
            <a:spLocks noGrp="1"/>
          </p:cNvSpPr>
          <p:nvPr>
            <p:ph sz="half" idx="1"/>
          </p:nvPr>
        </p:nvSpPr>
        <p:spPr>
          <a:xfrm>
            <a:off x="677334" y="2160589"/>
            <a:ext cx="4184035" cy="3880772"/>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91" name="Content Placeholder 3"/>
          <p:cNvSpPr>
            <a:spLocks noGrp="1"/>
          </p:cNvSpPr>
          <p:nvPr>
            <p:ph sz="half" idx="2"/>
          </p:nvPr>
        </p:nvSpPr>
        <p:spPr>
          <a:xfrm>
            <a:off x="5089970" y="2160589"/>
            <a:ext cx="4184034" cy="3880773"/>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92" name="Date Placeholder 4"/>
          <p:cNvSpPr>
            <a:spLocks noGrp="1"/>
          </p:cNvSpPr>
          <p:nvPr>
            <p:ph type="dt" sz="half" idx="10"/>
          </p:nvPr>
        </p:nvSpPr>
        <p:spPr/>
        <p:txBody>
          <a:bodyPr/>
          <a:p>
            <a:fld id="{80B51AC1-9838-41D5-848E-C408172D37DD}" type="datetimeFigureOut">
              <a:rPr lang="en-US" smtClean="0">
                <a:solidFill>
                  <a:prstClr val="black">
                    <a:tint val="75000"/>
                  </a:prstClr>
                </a:solidFill>
              </a:rPr>
              <a:t>8/5/2020</a:t>
            </a:fld>
            <a:endParaRPr lang="en-US">
              <a:solidFill>
                <a:prstClr val="black">
                  <a:tint val="75000"/>
                </a:prstClr>
              </a:solidFill>
            </a:endParaRPr>
          </a:p>
        </p:txBody>
      </p:sp>
      <p:sp>
        <p:nvSpPr>
          <p:cNvPr id="1048793" name="Footer Placeholder 5"/>
          <p:cNvSpPr>
            <a:spLocks noGrp="1"/>
          </p:cNvSpPr>
          <p:nvPr>
            <p:ph type="ftr" sz="quarter" idx="11"/>
          </p:nvPr>
        </p:nvSpPr>
        <p:spPr/>
        <p:txBody>
          <a:bodyPr/>
          <a:p>
            <a:endParaRPr lang="en-US">
              <a:solidFill>
                <a:prstClr val="black">
                  <a:tint val="75000"/>
                </a:prstClr>
              </a:solidFill>
            </a:endParaRPr>
          </a:p>
        </p:txBody>
      </p:sp>
      <p:sp>
        <p:nvSpPr>
          <p:cNvPr id="1048794" name="Slide Number Placeholder 6"/>
          <p:cNvSpPr>
            <a:spLocks noGrp="1"/>
          </p:cNvSpPr>
          <p:nvPr>
            <p:ph type="sldNum" sz="quarter" idx="12"/>
          </p:nvPr>
        </p:nvSpPr>
        <p:spPr/>
        <p:txBody>
          <a:bodyPr/>
          <a:p>
            <a:fld id="{C697186E-2590-44C1-A0F5-1A7F390D3D2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274" name=""/>
        <p:cNvGrpSpPr/>
        <p:nvPr/>
      </p:nvGrpSpPr>
      <p:grpSpPr>
        <a:xfrm>
          <a:off x="0" y="0"/>
          <a:ext cx="0" cy="0"/>
          <a:chOff x="0" y="0"/>
          <a:chExt cx="0" cy="0"/>
        </a:xfrm>
      </p:grpSpPr>
      <p:sp>
        <p:nvSpPr>
          <p:cNvPr id="1048846" name="Title 1"/>
          <p:cNvSpPr>
            <a:spLocks noGrp="1"/>
          </p:cNvSpPr>
          <p:nvPr>
            <p:ph type="title"/>
          </p:nvPr>
        </p:nvSpPr>
        <p:spPr/>
        <p:txBody>
          <a:bodyPr/>
          <a:p>
            <a:r>
              <a:rPr lang="en-US"/>
              <a:t>Click to edit Master title style</a:t>
            </a:r>
            <a:endParaRPr dirty="0" lang="en-US"/>
          </a:p>
        </p:txBody>
      </p:sp>
      <p:sp>
        <p:nvSpPr>
          <p:cNvPr id="1048847" name="Text Placeholder 2"/>
          <p:cNvSpPr>
            <a:spLocks noGrp="1"/>
          </p:cNvSpPr>
          <p:nvPr>
            <p:ph type="body" idx="1"/>
          </p:nvPr>
        </p:nvSpPr>
        <p:spPr>
          <a:xfrm>
            <a:off x="675745" y="2160983"/>
            <a:ext cx="4185623"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848" name="Content Placeholder 3"/>
          <p:cNvSpPr>
            <a:spLocks noGrp="1"/>
          </p:cNvSpPr>
          <p:nvPr>
            <p:ph sz="half" idx="2"/>
          </p:nvPr>
        </p:nvSpPr>
        <p:spPr>
          <a:xfrm>
            <a:off x="675745" y="2737245"/>
            <a:ext cx="4185623" cy="3304117"/>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849" name="Text Placeholder 4"/>
          <p:cNvSpPr>
            <a:spLocks noGrp="1"/>
          </p:cNvSpPr>
          <p:nvPr>
            <p:ph type="body" sz="quarter" idx="3"/>
          </p:nvPr>
        </p:nvSpPr>
        <p:spPr>
          <a:xfrm>
            <a:off x="5088383" y="2160983"/>
            <a:ext cx="4185618"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850" name="Content Placeholder 5"/>
          <p:cNvSpPr>
            <a:spLocks noGrp="1"/>
          </p:cNvSpPr>
          <p:nvPr>
            <p:ph sz="quarter" idx="4"/>
          </p:nvPr>
        </p:nvSpPr>
        <p:spPr>
          <a:xfrm>
            <a:off x="5088384" y="2737245"/>
            <a:ext cx="4185617" cy="3304117"/>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851" name="Date Placeholder 6"/>
          <p:cNvSpPr>
            <a:spLocks noGrp="1"/>
          </p:cNvSpPr>
          <p:nvPr>
            <p:ph type="dt" sz="half" idx="10"/>
          </p:nvPr>
        </p:nvSpPr>
        <p:spPr/>
        <p:txBody>
          <a:bodyPr/>
          <a:p>
            <a:fld id="{80B51AC1-9838-41D5-848E-C408172D37DD}" type="datetimeFigureOut">
              <a:rPr lang="en-US" smtClean="0">
                <a:solidFill>
                  <a:prstClr val="black">
                    <a:tint val="75000"/>
                  </a:prstClr>
                </a:solidFill>
              </a:rPr>
              <a:t>8/5/2020</a:t>
            </a:fld>
            <a:endParaRPr lang="en-US">
              <a:solidFill>
                <a:prstClr val="black">
                  <a:tint val="75000"/>
                </a:prstClr>
              </a:solidFill>
            </a:endParaRPr>
          </a:p>
        </p:txBody>
      </p:sp>
      <p:sp>
        <p:nvSpPr>
          <p:cNvPr id="1048852" name="Footer Placeholder 7"/>
          <p:cNvSpPr>
            <a:spLocks noGrp="1"/>
          </p:cNvSpPr>
          <p:nvPr>
            <p:ph type="ftr" sz="quarter" idx="11"/>
          </p:nvPr>
        </p:nvSpPr>
        <p:spPr/>
        <p:txBody>
          <a:bodyPr/>
          <a:p>
            <a:endParaRPr lang="en-US">
              <a:solidFill>
                <a:prstClr val="black">
                  <a:tint val="75000"/>
                </a:prstClr>
              </a:solidFill>
            </a:endParaRPr>
          </a:p>
        </p:txBody>
      </p:sp>
      <p:sp>
        <p:nvSpPr>
          <p:cNvPr id="1048853" name="Slide Number Placeholder 8"/>
          <p:cNvSpPr>
            <a:spLocks noGrp="1"/>
          </p:cNvSpPr>
          <p:nvPr>
            <p:ph type="sldNum" sz="quarter" idx="12"/>
          </p:nvPr>
        </p:nvSpPr>
        <p:spPr/>
        <p:txBody>
          <a:bodyPr/>
          <a:p>
            <a:fld id="{C697186E-2590-44C1-A0F5-1A7F390D3D2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75" name=""/>
        <p:cNvGrpSpPr/>
        <p:nvPr/>
      </p:nvGrpSpPr>
      <p:grpSpPr>
        <a:xfrm>
          <a:off x="0" y="0"/>
          <a:ext cx="0" cy="0"/>
          <a:chOff x="0" y="0"/>
          <a:chExt cx="0" cy="0"/>
        </a:xfrm>
      </p:grpSpPr>
      <p:sp>
        <p:nvSpPr>
          <p:cNvPr id="1048854" name="Title 1"/>
          <p:cNvSpPr>
            <a:spLocks noGrp="1"/>
          </p:cNvSpPr>
          <p:nvPr>
            <p:ph type="title"/>
          </p:nvPr>
        </p:nvSpPr>
        <p:spPr>
          <a:xfrm>
            <a:off x="677334" y="609600"/>
            <a:ext cx="8596668" cy="1320800"/>
          </a:xfrm>
        </p:spPr>
        <p:txBody>
          <a:bodyPr/>
          <a:p>
            <a:r>
              <a:rPr lang="en-US"/>
              <a:t>Click to edit Master title style</a:t>
            </a:r>
            <a:endParaRPr dirty="0" lang="en-US"/>
          </a:p>
        </p:txBody>
      </p:sp>
      <p:sp>
        <p:nvSpPr>
          <p:cNvPr id="1048855" name="Date Placeholder 2"/>
          <p:cNvSpPr>
            <a:spLocks noGrp="1"/>
          </p:cNvSpPr>
          <p:nvPr>
            <p:ph type="dt" sz="half" idx="10"/>
          </p:nvPr>
        </p:nvSpPr>
        <p:spPr/>
        <p:txBody>
          <a:bodyPr/>
          <a:p>
            <a:fld id="{80B51AC1-9838-41D5-848E-C408172D37DD}" type="datetimeFigureOut">
              <a:rPr lang="en-US" smtClean="0">
                <a:solidFill>
                  <a:prstClr val="black">
                    <a:tint val="75000"/>
                  </a:prstClr>
                </a:solidFill>
              </a:rPr>
              <a:t>8/5/2020</a:t>
            </a:fld>
            <a:endParaRPr lang="en-US">
              <a:solidFill>
                <a:prstClr val="black">
                  <a:tint val="75000"/>
                </a:prstClr>
              </a:solidFill>
            </a:endParaRPr>
          </a:p>
        </p:txBody>
      </p:sp>
      <p:sp>
        <p:nvSpPr>
          <p:cNvPr id="1048856" name="Footer Placeholder 3"/>
          <p:cNvSpPr>
            <a:spLocks noGrp="1"/>
          </p:cNvSpPr>
          <p:nvPr>
            <p:ph type="ftr" sz="quarter" idx="11"/>
          </p:nvPr>
        </p:nvSpPr>
        <p:spPr/>
        <p:txBody>
          <a:bodyPr/>
          <a:p>
            <a:endParaRPr lang="en-US">
              <a:solidFill>
                <a:prstClr val="black">
                  <a:tint val="75000"/>
                </a:prstClr>
              </a:solidFill>
            </a:endParaRPr>
          </a:p>
        </p:txBody>
      </p:sp>
      <p:sp>
        <p:nvSpPr>
          <p:cNvPr id="1048857" name="Slide Number Placeholder 4"/>
          <p:cNvSpPr>
            <a:spLocks noGrp="1"/>
          </p:cNvSpPr>
          <p:nvPr>
            <p:ph type="sldNum" sz="quarter" idx="12"/>
          </p:nvPr>
        </p:nvSpPr>
        <p:spPr/>
        <p:txBody>
          <a:bodyPr/>
          <a:p>
            <a:fld id="{C697186E-2590-44C1-A0F5-1A7F390D3D2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84" name=""/>
        <p:cNvGrpSpPr/>
        <p:nvPr/>
      </p:nvGrpSpPr>
      <p:grpSpPr>
        <a:xfrm>
          <a:off x="0" y="0"/>
          <a:ext cx="0" cy="0"/>
          <a:chOff x="0" y="0"/>
          <a:chExt cx="0" cy="0"/>
        </a:xfrm>
      </p:grpSpPr>
      <p:sp>
        <p:nvSpPr>
          <p:cNvPr id="1048903" name="Date Placeholder 1"/>
          <p:cNvSpPr>
            <a:spLocks noGrp="1"/>
          </p:cNvSpPr>
          <p:nvPr>
            <p:ph type="dt" sz="half" idx="10"/>
          </p:nvPr>
        </p:nvSpPr>
        <p:spPr/>
        <p:txBody>
          <a:bodyPr/>
          <a:p>
            <a:fld id="{80B51AC1-9838-41D5-848E-C408172D37DD}" type="datetimeFigureOut">
              <a:rPr lang="en-US" smtClean="0">
                <a:solidFill>
                  <a:prstClr val="black">
                    <a:tint val="75000"/>
                  </a:prstClr>
                </a:solidFill>
              </a:rPr>
              <a:t>8/5/2020</a:t>
            </a:fld>
            <a:endParaRPr lang="en-US">
              <a:solidFill>
                <a:prstClr val="black">
                  <a:tint val="75000"/>
                </a:prstClr>
              </a:solidFill>
            </a:endParaRPr>
          </a:p>
        </p:txBody>
      </p:sp>
      <p:sp>
        <p:nvSpPr>
          <p:cNvPr id="1048904" name="Footer Placeholder 2"/>
          <p:cNvSpPr>
            <a:spLocks noGrp="1"/>
          </p:cNvSpPr>
          <p:nvPr>
            <p:ph type="ftr" sz="quarter" idx="11"/>
          </p:nvPr>
        </p:nvSpPr>
        <p:spPr/>
        <p:txBody>
          <a:bodyPr/>
          <a:p>
            <a:endParaRPr lang="en-US">
              <a:solidFill>
                <a:prstClr val="black">
                  <a:tint val="75000"/>
                </a:prstClr>
              </a:solidFill>
            </a:endParaRPr>
          </a:p>
        </p:txBody>
      </p:sp>
      <p:sp>
        <p:nvSpPr>
          <p:cNvPr id="1048905" name="Slide Number Placeholder 3"/>
          <p:cNvSpPr>
            <a:spLocks noGrp="1"/>
          </p:cNvSpPr>
          <p:nvPr>
            <p:ph type="sldNum" sz="quarter" idx="12"/>
          </p:nvPr>
        </p:nvSpPr>
        <p:spPr/>
        <p:txBody>
          <a:bodyPr/>
          <a:p>
            <a:fld id="{C697186E-2590-44C1-A0F5-1A7F390D3D2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272" name=""/>
        <p:cNvGrpSpPr/>
        <p:nvPr/>
      </p:nvGrpSpPr>
      <p:grpSpPr>
        <a:xfrm>
          <a:off x="0" y="0"/>
          <a:ext cx="0" cy="0"/>
          <a:chOff x="0" y="0"/>
          <a:chExt cx="0" cy="0"/>
        </a:xfrm>
      </p:grpSpPr>
      <p:sp>
        <p:nvSpPr>
          <p:cNvPr id="1048835"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dirty="0" lang="en-US"/>
          </a:p>
        </p:txBody>
      </p:sp>
      <p:sp>
        <p:nvSpPr>
          <p:cNvPr id="1048836" name="Content Placeholder 2"/>
          <p:cNvSpPr>
            <a:spLocks noGrp="1"/>
          </p:cNvSpPr>
          <p:nvPr>
            <p:ph idx="1"/>
          </p:nvPr>
        </p:nvSpPr>
        <p:spPr>
          <a:xfrm>
            <a:off x="4760461" y="514924"/>
            <a:ext cx="4513541" cy="5526437"/>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837" name="Text Placeholder 3"/>
          <p:cNvSpPr>
            <a:spLocks noGrp="1"/>
          </p:cNvSpPr>
          <p:nvPr>
            <p:ph type="body" sz="half" idx="2"/>
          </p:nvPr>
        </p:nvSpPr>
        <p:spPr>
          <a:xfrm>
            <a:off x="677334" y="2777069"/>
            <a:ext cx="3854528" cy="2584449"/>
          </a:xfrm>
        </p:spPr>
        <p:txBody>
          <a:bodyPr>
            <a:normAutofit/>
          </a:bodyPr>
          <a:lstStyle>
            <a:lvl1pPr indent="0" marL="0">
              <a:buNone/>
              <a:defRPr sz="1400"/>
            </a:lvl1pPr>
            <a:lvl2pPr indent="0" marL="457063">
              <a:buNone/>
              <a:defRPr sz="1400"/>
            </a:lvl2pPr>
            <a:lvl3pPr indent="0" marL="914126">
              <a:buNone/>
              <a:defRPr sz="1200"/>
            </a:lvl3pPr>
            <a:lvl4pPr indent="0" marL="1371189">
              <a:buNone/>
              <a:defRPr sz="1000"/>
            </a:lvl4pPr>
            <a:lvl5pPr indent="0" marL="1828251">
              <a:buNone/>
              <a:defRPr sz="1000"/>
            </a:lvl5pPr>
            <a:lvl6pPr indent="0" marL="2285314">
              <a:buNone/>
              <a:defRPr sz="1000"/>
            </a:lvl6pPr>
            <a:lvl7pPr indent="0" marL="2742377">
              <a:buNone/>
              <a:defRPr sz="1000"/>
            </a:lvl7pPr>
            <a:lvl8pPr indent="0" marL="3199440">
              <a:buNone/>
              <a:defRPr sz="1000"/>
            </a:lvl8pPr>
            <a:lvl9pPr indent="0" marL="3656503">
              <a:buNone/>
              <a:defRPr sz="1000"/>
            </a:lvl9pPr>
          </a:lstStyle>
          <a:p>
            <a:pPr lvl="0"/>
            <a:r>
              <a:rPr lang="en-US"/>
              <a:t>Click to edit Master text styles</a:t>
            </a:r>
          </a:p>
        </p:txBody>
      </p:sp>
      <p:sp>
        <p:nvSpPr>
          <p:cNvPr id="1048838" name="Date Placeholder 4"/>
          <p:cNvSpPr>
            <a:spLocks noGrp="1"/>
          </p:cNvSpPr>
          <p:nvPr>
            <p:ph type="dt" sz="half" idx="10"/>
          </p:nvPr>
        </p:nvSpPr>
        <p:spPr/>
        <p:txBody>
          <a:bodyPr/>
          <a:p>
            <a:fld id="{80B51AC1-9838-41D5-848E-C408172D37DD}" type="datetimeFigureOut">
              <a:rPr lang="en-US" smtClean="0">
                <a:solidFill>
                  <a:prstClr val="black">
                    <a:tint val="75000"/>
                  </a:prstClr>
                </a:solidFill>
              </a:rPr>
              <a:t>8/5/2020</a:t>
            </a:fld>
            <a:endParaRPr lang="en-US">
              <a:solidFill>
                <a:prstClr val="black">
                  <a:tint val="75000"/>
                </a:prstClr>
              </a:solidFill>
            </a:endParaRPr>
          </a:p>
        </p:txBody>
      </p:sp>
      <p:sp>
        <p:nvSpPr>
          <p:cNvPr id="1048839" name="Footer Placeholder 5"/>
          <p:cNvSpPr>
            <a:spLocks noGrp="1"/>
          </p:cNvSpPr>
          <p:nvPr>
            <p:ph type="ftr" sz="quarter" idx="11"/>
          </p:nvPr>
        </p:nvSpPr>
        <p:spPr/>
        <p:txBody>
          <a:bodyPr/>
          <a:p>
            <a:endParaRPr lang="en-US">
              <a:solidFill>
                <a:prstClr val="black">
                  <a:tint val="75000"/>
                </a:prstClr>
              </a:solidFill>
            </a:endParaRPr>
          </a:p>
        </p:txBody>
      </p:sp>
      <p:sp>
        <p:nvSpPr>
          <p:cNvPr id="1048840" name="Slide Number Placeholder 6"/>
          <p:cNvSpPr>
            <a:spLocks noGrp="1"/>
          </p:cNvSpPr>
          <p:nvPr>
            <p:ph type="sldNum" sz="quarter" idx="12"/>
          </p:nvPr>
        </p:nvSpPr>
        <p:spPr/>
        <p:txBody>
          <a:bodyPr/>
          <a:p>
            <a:fld id="{C697186E-2590-44C1-A0F5-1A7F390D3D2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283" name=""/>
        <p:cNvGrpSpPr/>
        <p:nvPr/>
      </p:nvGrpSpPr>
      <p:grpSpPr>
        <a:xfrm>
          <a:off x="0" y="0"/>
          <a:ext cx="0" cy="0"/>
          <a:chOff x="0" y="0"/>
          <a:chExt cx="0" cy="0"/>
        </a:xfrm>
      </p:grpSpPr>
      <p:sp>
        <p:nvSpPr>
          <p:cNvPr id="1048897" name="Title 1"/>
          <p:cNvSpPr>
            <a:spLocks noGrp="1"/>
          </p:cNvSpPr>
          <p:nvPr>
            <p:ph type="title"/>
          </p:nvPr>
        </p:nvSpPr>
        <p:spPr>
          <a:xfrm>
            <a:off x="677334" y="4800600"/>
            <a:ext cx="8596667" cy="566738"/>
          </a:xfrm>
        </p:spPr>
        <p:txBody>
          <a:bodyPr anchor="b">
            <a:normAutofit/>
          </a:bodyPr>
          <a:lstStyle>
            <a:lvl1pPr algn="l">
              <a:defRPr b="0" sz="2400"/>
            </a:lvl1pPr>
          </a:lstStyle>
          <a:p>
            <a:r>
              <a:rPr lang="en-US"/>
              <a:t>Click to edit Master title style</a:t>
            </a:r>
            <a:endParaRPr dirty="0" lang="en-US"/>
          </a:p>
        </p:txBody>
      </p:sp>
      <p:sp>
        <p:nvSpPr>
          <p:cNvPr id="1048898" name="Picture Placeholder 2"/>
          <p:cNvSpPr>
            <a:spLocks noChangeAspect="1" noGrp="1"/>
          </p:cNvSpPr>
          <p:nvPr>
            <p:ph type="pic" idx="1"/>
          </p:nvPr>
        </p:nvSpPr>
        <p:spPr>
          <a:xfrm>
            <a:off x="677334" y="609600"/>
            <a:ext cx="8596668" cy="3845718"/>
          </a:xfrm>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899" name="Text Placeholder 3"/>
          <p:cNvSpPr>
            <a:spLocks noGrp="1"/>
          </p:cNvSpPr>
          <p:nvPr>
            <p:ph type="body" sz="half" idx="2"/>
          </p:nvPr>
        </p:nvSpPr>
        <p:spPr>
          <a:xfrm>
            <a:off x="677334" y="5367338"/>
            <a:ext cx="8596667" cy="674024"/>
          </a:xfrm>
        </p:spPr>
        <p:txBody>
          <a:bodyPr>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900" name="Date Placeholder 4"/>
          <p:cNvSpPr>
            <a:spLocks noGrp="1"/>
          </p:cNvSpPr>
          <p:nvPr>
            <p:ph type="dt" sz="half" idx="10"/>
          </p:nvPr>
        </p:nvSpPr>
        <p:spPr/>
        <p:txBody>
          <a:bodyPr/>
          <a:p>
            <a:fld id="{80B51AC1-9838-41D5-848E-C408172D37DD}" type="datetimeFigureOut">
              <a:rPr lang="en-US" smtClean="0">
                <a:solidFill>
                  <a:prstClr val="black">
                    <a:tint val="75000"/>
                  </a:prstClr>
                </a:solidFill>
              </a:rPr>
              <a:t>8/5/2020</a:t>
            </a:fld>
            <a:endParaRPr lang="en-US">
              <a:solidFill>
                <a:prstClr val="black">
                  <a:tint val="75000"/>
                </a:prstClr>
              </a:solidFill>
            </a:endParaRPr>
          </a:p>
        </p:txBody>
      </p:sp>
      <p:sp>
        <p:nvSpPr>
          <p:cNvPr id="1048901" name="Footer Placeholder 5"/>
          <p:cNvSpPr>
            <a:spLocks noGrp="1"/>
          </p:cNvSpPr>
          <p:nvPr>
            <p:ph type="ftr" sz="quarter" idx="11"/>
          </p:nvPr>
        </p:nvSpPr>
        <p:spPr/>
        <p:txBody>
          <a:bodyPr/>
          <a:p>
            <a:endParaRPr lang="en-US">
              <a:solidFill>
                <a:prstClr val="black">
                  <a:tint val="75000"/>
                </a:prstClr>
              </a:solidFill>
            </a:endParaRPr>
          </a:p>
        </p:txBody>
      </p:sp>
      <p:sp>
        <p:nvSpPr>
          <p:cNvPr id="1048902" name="Slide Number Placeholder 6"/>
          <p:cNvSpPr>
            <a:spLocks noGrp="1"/>
          </p:cNvSpPr>
          <p:nvPr>
            <p:ph type="sldNum" sz="quarter" idx="12"/>
          </p:nvPr>
        </p:nvSpPr>
        <p:spPr/>
        <p:txBody>
          <a:bodyPr/>
          <a:p>
            <a:fld id="{C697186E-2590-44C1-A0F5-1A7F390D3D2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276" name=""/>
        <p:cNvGrpSpPr/>
        <p:nvPr/>
      </p:nvGrpSpPr>
      <p:grpSpPr>
        <a:xfrm>
          <a:off x="0" y="0"/>
          <a:ext cx="0" cy="0"/>
          <a:chOff x="0" y="0"/>
          <a:chExt cx="0" cy="0"/>
        </a:xfrm>
      </p:grpSpPr>
      <p:sp>
        <p:nvSpPr>
          <p:cNvPr id="1048858" name="Title 1"/>
          <p:cNvSpPr>
            <a:spLocks noGrp="1"/>
          </p:cNvSpPr>
          <p:nvPr>
            <p:ph type="title"/>
          </p:nvPr>
        </p:nvSpPr>
        <p:spPr>
          <a:xfrm>
            <a:off x="677335" y="609600"/>
            <a:ext cx="8596668" cy="3403600"/>
          </a:xfrm>
        </p:spPr>
        <p:txBody>
          <a:bodyPr anchor="ctr">
            <a:normAutofit/>
          </a:bodyPr>
          <a:lstStyle>
            <a:lvl1pPr algn="l">
              <a:defRPr b="0" cap="none" sz="4400"/>
            </a:lvl1pPr>
          </a:lstStyle>
          <a:p>
            <a:r>
              <a:rPr lang="en-US"/>
              <a:t>Click to edit Master title style</a:t>
            </a:r>
            <a:endParaRPr dirty="0" lang="en-US"/>
          </a:p>
        </p:txBody>
      </p:sp>
      <p:sp>
        <p:nvSpPr>
          <p:cNvPr id="1048859" name="Text Placeholder 2"/>
          <p:cNvSpPr>
            <a:spLocks noGrp="1"/>
          </p:cNvSpPr>
          <p:nvPr>
            <p:ph type="body" idx="1"/>
          </p:nvPr>
        </p:nvSpPr>
        <p:spPr>
          <a:xfrm>
            <a:off x="677335" y="4470400"/>
            <a:ext cx="8596668" cy="1570962"/>
          </a:xfrm>
        </p:spPr>
        <p:txBody>
          <a:bodyPr anchor="ctr">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860" name="Date Placeholder 3"/>
          <p:cNvSpPr>
            <a:spLocks noGrp="1"/>
          </p:cNvSpPr>
          <p:nvPr>
            <p:ph type="dt" sz="half" idx="10"/>
          </p:nvPr>
        </p:nvSpPr>
        <p:spPr/>
        <p:txBody>
          <a:bodyPr/>
          <a:p>
            <a:fld id="{80B51AC1-9838-41D5-848E-C408172D37DD}" type="datetimeFigureOut">
              <a:rPr lang="en-US" smtClean="0">
                <a:solidFill>
                  <a:prstClr val="black">
                    <a:tint val="75000"/>
                  </a:prstClr>
                </a:solidFill>
              </a:rPr>
              <a:t>8/5/2020</a:t>
            </a:fld>
            <a:endParaRPr lang="en-US">
              <a:solidFill>
                <a:prstClr val="black">
                  <a:tint val="75000"/>
                </a:prstClr>
              </a:solidFill>
            </a:endParaRPr>
          </a:p>
        </p:txBody>
      </p:sp>
      <p:sp>
        <p:nvSpPr>
          <p:cNvPr id="1048861" name="Footer Placeholder 4"/>
          <p:cNvSpPr>
            <a:spLocks noGrp="1"/>
          </p:cNvSpPr>
          <p:nvPr>
            <p:ph type="ftr" sz="quarter" idx="11"/>
          </p:nvPr>
        </p:nvSpPr>
        <p:spPr/>
        <p:txBody>
          <a:bodyPr/>
          <a:p>
            <a:endParaRPr lang="en-US">
              <a:solidFill>
                <a:prstClr val="black">
                  <a:tint val="75000"/>
                </a:prstClr>
              </a:solidFill>
            </a:endParaRPr>
          </a:p>
        </p:txBody>
      </p:sp>
      <p:sp>
        <p:nvSpPr>
          <p:cNvPr id="1048862" name="Slide Number Placeholder 5"/>
          <p:cNvSpPr>
            <a:spLocks noGrp="1"/>
          </p:cNvSpPr>
          <p:nvPr>
            <p:ph type="sldNum" sz="quarter" idx="12"/>
          </p:nvPr>
        </p:nvSpPr>
        <p:spPr/>
        <p:txBody>
          <a:bodyPr/>
          <a:p>
            <a:fld id="{C697186E-2590-44C1-A0F5-1A7F390D3D2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285" name=""/>
        <p:cNvGrpSpPr/>
        <p:nvPr/>
      </p:nvGrpSpPr>
      <p:grpSpPr>
        <a:xfrm>
          <a:off x="0" y="0"/>
          <a:ext cx="0" cy="0"/>
          <a:chOff x="0" y="0"/>
          <a:chExt cx="0" cy="0"/>
        </a:xfrm>
      </p:grpSpPr>
      <p:sp>
        <p:nvSpPr>
          <p:cNvPr id="1048906" name="Title 1"/>
          <p:cNvSpPr>
            <a:spLocks noGrp="1"/>
          </p:cNvSpPr>
          <p:nvPr>
            <p:ph type="title"/>
          </p:nvPr>
        </p:nvSpPr>
        <p:spPr>
          <a:xfrm>
            <a:off x="931334" y="609600"/>
            <a:ext cx="8094134" cy="3022600"/>
          </a:xfrm>
        </p:spPr>
        <p:txBody>
          <a:bodyPr anchor="ctr">
            <a:normAutofit/>
          </a:bodyPr>
          <a:lstStyle>
            <a:lvl1pPr algn="l">
              <a:defRPr b="0" cap="none" sz="4400"/>
            </a:lvl1pPr>
          </a:lstStyle>
          <a:p>
            <a:r>
              <a:rPr lang="en-US"/>
              <a:t>Click to edit Master title style</a:t>
            </a:r>
            <a:endParaRPr dirty="0" lang="en-US"/>
          </a:p>
        </p:txBody>
      </p:sp>
      <p:sp>
        <p:nvSpPr>
          <p:cNvPr id="1048907" name="Text Placeholder 9"/>
          <p:cNvSpPr>
            <a:spLocks noGrp="1"/>
          </p:cNvSpPr>
          <p:nvPr>
            <p:ph type="body" sz="quarter" idx="13"/>
          </p:nvPr>
        </p:nvSpPr>
        <p:spPr>
          <a:xfrm>
            <a:off x="1366139" y="3632200"/>
            <a:ext cx="7224524" cy="381000"/>
          </a:xfrm>
        </p:spPr>
        <p:txBody>
          <a:bodyPr anchor="ctr">
            <a:noAutofit/>
          </a:bodyPr>
          <a:lstStyle>
            <a:lvl1pPr indent="0" marL="0">
              <a:buFontTx/>
              <a:buNone/>
              <a:defRPr sz="1600">
                <a:solidFill>
                  <a:schemeClr val="tx1">
                    <a:lumMod val="50000"/>
                    <a:lumOff val="50000"/>
                  </a:schemeClr>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p>
        </p:txBody>
      </p:sp>
      <p:sp>
        <p:nvSpPr>
          <p:cNvPr id="1048908" name="Text Placeholder 2"/>
          <p:cNvSpPr>
            <a:spLocks noGrp="1"/>
          </p:cNvSpPr>
          <p:nvPr>
            <p:ph type="body" idx="1"/>
          </p:nvPr>
        </p:nvSpPr>
        <p:spPr>
          <a:xfrm>
            <a:off x="677335" y="4470400"/>
            <a:ext cx="8596668" cy="1570962"/>
          </a:xfrm>
        </p:spPr>
        <p:txBody>
          <a:bodyPr anchor="ctr">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909" name="Date Placeholder 3"/>
          <p:cNvSpPr>
            <a:spLocks noGrp="1"/>
          </p:cNvSpPr>
          <p:nvPr>
            <p:ph type="dt" sz="half" idx="10"/>
          </p:nvPr>
        </p:nvSpPr>
        <p:spPr/>
        <p:txBody>
          <a:bodyPr/>
          <a:p>
            <a:fld id="{80B51AC1-9838-41D5-848E-C408172D37DD}" type="datetimeFigureOut">
              <a:rPr lang="en-US" smtClean="0">
                <a:solidFill>
                  <a:prstClr val="black">
                    <a:tint val="75000"/>
                  </a:prstClr>
                </a:solidFill>
              </a:rPr>
              <a:t>8/5/2020</a:t>
            </a:fld>
            <a:endParaRPr lang="en-US">
              <a:solidFill>
                <a:prstClr val="black">
                  <a:tint val="75000"/>
                </a:prstClr>
              </a:solidFill>
            </a:endParaRPr>
          </a:p>
        </p:txBody>
      </p:sp>
      <p:sp>
        <p:nvSpPr>
          <p:cNvPr id="1048910" name="Footer Placeholder 4"/>
          <p:cNvSpPr>
            <a:spLocks noGrp="1"/>
          </p:cNvSpPr>
          <p:nvPr>
            <p:ph type="ftr" sz="quarter" idx="11"/>
          </p:nvPr>
        </p:nvSpPr>
        <p:spPr/>
        <p:txBody>
          <a:bodyPr/>
          <a:p>
            <a:endParaRPr lang="en-US">
              <a:solidFill>
                <a:prstClr val="black">
                  <a:tint val="75000"/>
                </a:prstClr>
              </a:solidFill>
            </a:endParaRPr>
          </a:p>
        </p:txBody>
      </p:sp>
      <p:sp>
        <p:nvSpPr>
          <p:cNvPr id="1048911" name="Slide Number Placeholder 5"/>
          <p:cNvSpPr>
            <a:spLocks noGrp="1"/>
          </p:cNvSpPr>
          <p:nvPr>
            <p:ph type="sldNum" sz="quarter" idx="12"/>
          </p:nvPr>
        </p:nvSpPr>
        <p:spPr/>
        <p:txBody>
          <a:bodyPr/>
          <a:p>
            <a:fld id="{C697186E-2590-44C1-A0F5-1A7F390D3D23}" type="slidenum">
              <a:rPr lang="en-US" smtClean="0">
                <a:solidFill>
                  <a:prstClr val="black">
                    <a:tint val="75000"/>
                  </a:prstClr>
                </a:solidFill>
              </a:rPr>
              <a:t>‹#›</a:t>
            </a:fld>
            <a:endParaRPr lang="en-US">
              <a:solidFill>
                <a:prstClr val="black">
                  <a:tint val="75000"/>
                </a:prstClr>
              </a:solidFill>
            </a:endParaRPr>
          </a:p>
        </p:txBody>
      </p:sp>
      <p:sp>
        <p:nvSpPr>
          <p:cNvPr id="1048912" name="TextBox 23"/>
          <p:cNvSpPr txBox="1"/>
          <p:nvPr/>
        </p:nvSpPr>
        <p:spPr>
          <a:xfrm>
            <a:off x="541870" y="790378"/>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a:rPr>
              <a:t>“</a:t>
            </a:r>
          </a:p>
        </p:txBody>
      </p:sp>
      <p:sp>
        <p:nvSpPr>
          <p:cNvPr id="1048913" name="TextBox 24"/>
          <p:cNvSpPr txBox="1"/>
          <p:nvPr/>
        </p:nvSpPr>
        <p:spPr>
          <a:xfrm>
            <a:off x="8893011" y="2886556"/>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a:rPr>
              <a:t>”</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278" name=""/>
        <p:cNvGrpSpPr/>
        <p:nvPr/>
      </p:nvGrpSpPr>
      <p:grpSpPr>
        <a:xfrm>
          <a:off x="0" y="0"/>
          <a:ext cx="0" cy="0"/>
          <a:chOff x="0" y="0"/>
          <a:chExt cx="0" cy="0"/>
        </a:xfrm>
      </p:grpSpPr>
      <p:sp>
        <p:nvSpPr>
          <p:cNvPr id="1048868" name="Title 1"/>
          <p:cNvSpPr>
            <a:spLocks noGrp="1"/>
          </p:cNvSpPr>
          <p:nvPr>
            <p:ph type="title"/>
          </p:nvPr>
        </p:nvSpPr>
        <p:spPr>
          <a:xfrm>
            <a:off x="677335" y="1931988"/>
            <a:ext cx="8596668" cy="2595460"/>
          </a:xfrm>
        </p:spPr>
        <p:txBody>
          <a:bodyPr anchor="b">
            <a:normAutofit/>
          </a:bodyPr>
          <a:lstStyle>
            <a:lvl1pPr algn="l">
              <a:defRPr b="0" cap="none" sz="4400"/>
            </a:lvl1pPr>
          </a:lstStyle>
          <a:p>
            <a:r>
              <a:rPr lang="en-US"/>
              <a:t>Click to edit Master title style</a:t>
            </a:r>
            <a:endParaRPr dirty="0" lang="en-US"/>
          </a:p>
        </p:txBody>
      </p:sp>
      <p:sp>
        <p:nvSpPr>
          <p:cNvPr id="1048869"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870" name="Date Placeholder 3"/>
          <p:cNvSpPr>
            <a:spLocks noGrp="1"/>
          </p:cNvSpPr>
          <p:nvPr>
            <p:ph type="dt" sz="half" idx="10"/>
          </p:nvPr>
        </p:nvSpPr>
        <p:spPr/>
        <p:txBody>
          <a:bodyPr/>
          <a:p>
            <a:fld id="{80B51AC1-9838-41D5-848E-C408172D37DD}" type="datetimeFigureOut">
              <a:rPr lang="en-US" smtClean="0">
                <a:solidFill>
                  <a:prstClr val="black">
                    <a:tint val="75000"/>
                  </a:prstClr>
                </a:solidFill>
              </a:rPr>
              <a:t>8/5/2020</a:t>
            </a:fld>
            <a:endParaRPr lang="en-US">
              <a:solidFill>
                <a:prstClr val="black">
                  <a:tint val="75000"/>
                </a:prstClr>
              </a:solidFill>
            </a:endParaRPr>
          </a:p>
        </p:txBody>
      </p:sp>
      <p:sp>
        <p:nvSpPr>
          <p:cNvPr id="1048871" name="Footer Placeholder 4"/>
          <p:cNvSpPr>
            <a:spLocks noGrp="1"/>
          </p:cNvSpPr>
          <p:nvPr>
            <p:ph type="ftr" sz="quarter" idx="11"/>
          </p:nvPr>
        </p:nvSpPr>
        <p:spPr/>
        <p:txBody>
          <a:bodyPr/>
          <a:p>
            <a:endParaRPr lang="en-US">
              <a:solidFill>
                <a:prstClr val="black">
                  <a:tint val="75000"/>
                </a:prstClr>
              </a:solidFill>
            </a:endParaRPr>
          </a:p>
        </p:txBody>
      </p:sp>
      <p:sp>
        <p:nvSpPr>
          <p:cNvPr id="1048872" name="Slide Number Placeholder 5"/>
          <p:cNvSpPr>
            <a:spLocks noGrp="1"/>
          </p:cNvSpPr>
          <p:nvPr>
            <p:ph type="sldNum" sz="quarter" idx="12"/>
          </p:nvPr>
        </p:nvSpPr>
        <p:spPr/>
        <p:txBody>
          <a:bodyPr/>
          <a:p>
            <a:fld id="{C697186E-2590-44C1-A0F5-1A7F390D3D2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286" name=""/>
        <p:cNvGrpSpPr/>
        <p:nvPr/>
      </p:nvGrpSpPr>
      <p:grpSpPr>
        <a:xfrm>
          <a:off x="0" y="0"/>
          <a:ext cx="0" cy="0"/>
          <a:chOff x="0" y="0"/>
          <a:chExt cx="0" cy="0"/>
        </a:xfrm>
      </p:grpSpPr>
      <p:sp>
        <p:nvSpPr>
          <p:cNvPr id="1048914" name="Title 1"/>
          <p:cNvSpPr>
            <a:spLocks noGrp="1"/>
          </p:cNvSpPr>
          <p:nvPr>
            <p:ph type="title"/>
          </p:nvPr>
        </p:nvSpPr>
        <p:spPr>
          <a:xfrm>
            <a:off x="931334" y="609600"/>
            <a:ext cx="8094134" cy="3022600"/>
          </a:xfrm>
        </p:spPr>
        <p:txBody>
          <a:bodyPr anchor="ctr">
            <a:normAutofit/>
          </a:bodyPr>
          <a:lstStyle>
            <a:lvl1pPr algn="l">
              <a:defRPr b="0" cap="none" sz="4400"/>
            </a:lvl1pPr>
          </a:lstStyle>
          <a:p>
            <a:r>
              <a:rPr lang="en-US"/>
              <a:t>Click to edit Master title style</a:t>
            </a:r>
            <a:endParaRPr dirty="0" lang="en-US"/>
          </a:p>
        </p:txBody>
      </p:sp>
      <p:sp>
        <p:nvSpPr>
          <p:cNvPr id="1048915" name="Text Placeholder 9"/>
          <p:cNvSpPr>
            <a:spLocks noGrp="1"/>
          </p:cNvSpPr>
          <p:nvPr>
            <p:ph type="body" sz="quarter" idx="13"/>
          </p:nvPr>
        </p:nvSpPr>
        <p:spPr>
          <a:xfrm>
            <a:off x="677332" y="4013200"/>
            <a:ext cx="8596669" cy="514248"/>
          </a:xfrm>
        </p:spPr>
        <p:txBody>
          <a:bodyPr anchor="b">
            <a:noAutofit/>
          </a:bodyPr>
          <a:lstStyle>
            <a:lvl1pPr indent="0" marL="0">
              <a:buFontTx/>
              <a:buNone/>
              <a:defRPr sz="2400">
                <a:solidFill>
                  <a:schemeClr val="tx1">
                    <a:lumMod val="75000"/>
                    <a:lumOff val="25000"/>
                  </a:schemeClr>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p>
        </p:txBody>
      </p:sp>
      <p:sp>
        <p:nvSpPr>
          <p:cNvPr id="1048916"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917" name="Date Placeholder 3"/>
          <p:cNvSpPr>
            <a:spLocks noGrp="1"/>
          </p:cNvSpPr>
          <p:nvPr>
            <p:ph type="dt" sz="half" idx="10"/>
          </p:nvPr>
        </p:nvSpPr>
        <p:spPr/>
        <p:txBody>
          <a:bodyPr/>
          <a:p>
            <a:fld id="{80B51AC1-9838-41D5-848E-C408172D37DD}" type="datetimeFigureOut">
              <a:rPr lang="en-US" smtClean="0">
                <a:solidFill>
                  <a:prstClr val="black">
                    <a:tint val="75000"/>
                  </a:prstClr>
                </a:solidFill>
              </a:rPr>
              <a:t>8/5/2020</a:t>
            </a:fld>
            <a:endParaRPr lang="en-US">
              <a:solidFill>
                <a:prstClr val="black">
                  <a:tint val="75000"/>
                </a:prstClr>
              </a:solidFill>
            </a:endParaRPr>
          </a:p>
        </p:txBody>
      </p:sp>
      <p:sp>
        <p:nvSpPr>
          <p:cNvPr id="1048918" name="Footer Placeholder 4"/>
          <p:cNvSpPr>
            <a:spLocks noGrp="1"/>
          </p:cNvSpPr>
          <p:nvPr>
            <p:ph type="ftr" sz="quarter" idx="11"/>
          </p:nvPr>
        </p:nvSpPr>
        <p:spPr/>
        <p:txBody>
          <a:bodyPr/>
          <a:p>
            <a:endParaRPr lang="en-US">
              <a:solidFill>
                <a:prstClr val="black">
                  <a:tint val="75000"/>
                </a:prstClr>
              </a:solidFill>
            </a:endParaRPr>
          </a:p>
        </p:txBody>
      </p:sp>
      <p:sp>
        <p:nvSpPr>
          <p:cNvPr id="1048919" name="Slide Number Placeholder 5"/>
          <p:cNvSpPr>
            <a:spLocks noGrp="1"/>
          </p:cNvSpPr>
          <p:nvPr>
            <p:ph type="sldNum" sz="quarter" idx="12"/>
          </p:nvPr>
        </p:nvSpPr>
        <p:spPr/>
        <p:txBody>
          <a:bodyPr/>
          <a:p>
            <a:fld id="{C697186E-2590-44C1-A0F5-1A7F390D3D23}" type="slidenum">
              <a:rPr lang="en-US" smtClean="0">
                <a:solidFill>
                  <a:prstClr val="black">
                    <a:tint val="75000"/>
                  </a:prstClr>
                </a:solidFill>
              </a:rPr>
              <a:t>‹#›</a:t>
            </a:fld>
            <a:endParaRPr lang="en-US">
              <a:solidFill>
                <a:prstClr val="black">
                  <a:tint val="75000"/>
                </a:prstClr>
              </a:solidFill>
            </a:endParaRPr>
          </a:p>
        </p:txBody>
      </p:sp>
      <p:sp>
        <p:nvSpPr>
          <p:cNvPr id="1048920" name="TextBox 23"/>
          <p:cNvSpPr txBox="1"/>
          <p:nvPr/>
        </p:nvSpPr>
        <p:spPr>
          <a:xfrm>
            <a:off x="541870" y="790378"/>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a:rPr>
              <a:t>“</a:t>
            </a:r>
          </a:p>
        </p:txBody>
      </p:sp>
      <p:sp>
        <p:nvSpPr>
          <p:cNvPr id="1048921" name="TextBox 24"/>
          <p:cNvSpPr txBox="1"/>
          <p:nvPr/>
        </p:nvSpPr>
        <p:spPr>
          <a:xfrm>
            <a:off x="8893011" y="2886556"/>
            <a:ext cx="609600" cy="584776"/>
          </a:xfrm>
          <a:prstGeom prst="rect"/>
        </p:spPr>
        <p:txBody>
          <a:bodyPr anchor="ctr" bIns="45720" lIns="91440" rIns="91440" rtlCol="0" tIns="45720" vert="horz">
            <a:noAutofit/>
          </a:bodyPr>
          <a:p>
            <a:pPr lvl="0"/>
            <a:r>
              <a:rPr baseline="0" dirty="0" sz="8000" lang="en-US">
                <a:ln w="3175" cmpd="sng">
                  <a:noFill/>
                </a:ln>
                <a:solidFill>
                  <a:schemeClr val="accent1"/>
                </a:solidFill>
                <a:effectLst/>
                <a:latin typeface="Aria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292" name=""/>
        <p:cNvGrpSpPr/>
        <p:nvPr/>
      </p:nvGrpSpPr>
      <p:grpSpPr>
        <a:xfrm>
          <a:off x="0" y="0"/>
          <a:ext cx="0" cy="0"/>
          <a:chOff x="0" y="0"/>
          <a:chExt cx="0" cy="0"/>
        </a:xfrm>
      </p:grpSpPr>
      <p:sp>
        <p:nvSpPr>
          <p:cNvPr id="1048953" name="Title 1"/>
          <p:cNvSpPr>
            <a:spLocks noGrp="1"/>
          </p:cNvSpPr>
          <p:nvPr>
            <p:ph type="title"/>
          </p:nvPr>
        </p:nvSpPr>
        <p:spPr>
          <a:xfrm>
            <a:off x="677335" y="2700867"/>
            <a:ext cx="8596668" cy="1826581"/>
          </a:xfrm>
        </p:spPr>
        <p:txBody>
          <a:bodyPr anchor="b"/>
          <a:lstStyle>
            <a:lvl1pPr algn="l">
              <a:defRPr b="0" cap="none" sz="4000"/>
            </a:lvl1pPr>
          </a:lstStyle>
          <a:p>
            <a:r>
              <a:rPr lang="en-US"/>
              <a:t>Click to edit Master title style</a:t>
            </a:r>
            <a:endParaRPr dirty="0" lang="en-US"/>
          </a:p>
        </p:txBody>
      </p:sp>
      <p:sp>
        <p:nvSpPr>
          <p:cNvPr id="1048954" name="Text Placeholder 2"/>
          <p:cNvSpPr>
            <a:spLocks noGrp="1"/>
          </p:cNvSpPr>
          <p:nvPr>
            <p:ph type="body" idx="1"/>
          </p:nvPr>
        </p:nvSpPr>
        <p:spPr>
          <a:xfrm>
            <a:off x="677335" y="4527448"/>
            <a:ext cx="8596668" cy="860400"/>
          </a:xfrm>
        </p:spPr>
        <p:txBody>
          <a:bodyPr anchor="t"/>
          <a:lstStyle>
            <a:lvl1pPr algn="l" indent="0" marL="0">
              <a:buNone/>
              <a:defRPr sz="20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955" name="Date Placeholder 3"/>
          <p:cNvSpPr>
            <a:spLocks noGrp="1"/>
          </p:cNvSpPr>
          <p:nvPr>
            <p:ph type="dt" sz="half" idx="10"/>
          </p:nvPr>
        </p:nvSpPr>
        <p:spPr/>
        <p:txBody>
          <a:bodyPr/>
          <a:p>
            <a:fld id="{D78F66AC-3277-4555-BA47-34DA08892C2F}" type="datetimeFigureOut">
              <a:rPr lang="en-US" smtClean="0"/>
              <a:t>8/5/2020</a:t>
            </a:fld>
            <a:endParaRPr lang="en-US"/>
          </a:p>
        </p:txBody>
      </p:sp>
      <p:sp>
        <p:nvSpPr>
          <p:cNvPr id="1048956" name="Footer Placeholder 4"/>
          <p:cNvSpPr>
            <a:spLocks noGrp="1"/>
          </p:cNvSpPr>
          <p:nvPr>
            <p:ph type="ftr" sz="quarter" idx="11"/>
          </p:nvPr>
        </p:nvSpPr>
        <p:spPr/>
        <p:txBody>
          <a:bodyPr/>
          <a:p>
            <a:endParaRPr lang="en-US"/>
          </a:p>
        </p:txBody>
      </p:sp>
      <p:sp>
        <p:nvSpPr>
          <p:cNvPr id="1048957" name="Slide Number Placeholder 5"/>
          <p:cNvSpPr>
            <a:spLocks noGrp="1"/>
          </p:cNvSpPr>
          <p:nvPr>
            <p:ph type="sldNum" sz="quarter" idx="12"/>
          </p:nvPr>
        </p:nvSpPr>
        <p:spPr/>
        <p:txBody>
          <a:bodyPr/>
          <a:p>
            <a:fld id="{095B1C66-E796-4E14-88C2-1BEDA1E875D5}"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279" name=""/>
        <p:cNvGrpSpPr/>
        <p:nvPr/>
      </p:nvGrpSpPr>
      <p:grpSpPr>
        <a:xfrm>
          <a:off x="0" y="0"/>
          <a:ext cx="0" cy="0"/>
          <a:chOff x="0" y="0"/>
          <a:chExt cx="0" cy="0"/>
        </a:xfrm>
      </p:grpSpPr>
      <p:sp>
        <p:nvSpPr>
          <p:cNvPr id="1048873" name="Title 1"/>
          <p:cNvSpPr>
            <a:spLocks noGrp="1"/>
          </p:cNvSpPr>
          <p:nvPr>
            <p:ph type="title"/>
          </p:nvPr>
        </p:nvSpPr>
        <p:spPr>
          <a:xfrm>
            <a:off x="685799" y="609600"/>
            <a:ext cx="8588203" cy="3022600"/>
          </a:xfrm>
        </p:spPr>
        <p:txBody>
          <a:bodyPr anchor="ctr">
            <a:normAutofit/>
          </a:bodyPr>
          <a:lstStyle>
            <a:lvl1pPr algn="l">
              <a:defRPr b="0" cap="none" sz="4400"/>
            </a:lvl1pPr>
          </a:lstStyle>
          <a:p>
            <a:r>
              <a:rPr lang="en-US"/>
              <a:t>Click to edit Master title style</a:t>
            </a:r>
            <a:endParaRPr dirty="0" lang="en-US"/>
          </a:p>
        </p:txBody>
      </p:sp>
      <p:sp>
        <p:nvSpPr>
          <p:cNvPr id="1048874" name="Text Placeholder 9"/>
          <p:cNvSpPr>
            <a:spLocks noGrp="1"/>
          </p:cNvSpPr>
          <p:nvPr>
            <p:ph type="body" sz="quarter" idx="13"/>
          </p:nvPr>
        </p:nvSpPr>
        <p:spPr>
          <a:xfrm>
            <a:off x="677332" y="4013200"/>
            <a:ext cx="8596669" cy="514248"/>
          </a:xfrm>
        </p:spPr>
        <p:txBody>
          <a:bodyPr anchor="b">
            <a:noAutofit/>
          </a:bodyPr>
          <a:lstStyle>
            <a:lvl1pPr indent="0" marL="0">
              <a:buFontTx/>
              <a:buNone/>
              <a:defRPr sz="2400">
                <a:solidFill>
                  <a:schemeClr val="accent1"/>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a:t>Click to edit Master text styles</a:t>
            </a:r>
          </a:p>
        </p:txBody>
      </p:sp>
      <p:sp>
        <p:nvSpPr>
          <p:cNvPr id="1048875"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876" name="Date Placeholder 3"/>
          <p:cNvSpPr>
            <a:spLocks noGrp="1"/>
          </p:cNvSpPr>
          <p:nvPr>
            <p:ph type="dt" sz="half" idx="10"/>
          </p:nvPr>
        </p:nvSpPr>
        <p:spPr/>
        <p:txBody>
          <a:bodyPr/>
          <a:p>
            <a:fld id="{80B51AC1-9838-41D5-848E-C408172D37DD}" type="datetimeFigureOut">
              <a:rPr lang="en-US" smtClean="0">
                <a:solidFill>
                  <a:prstClr val="black">
                    <a:tint val="75000"/>
                  </a:prstClr>
                </a:solidFill>
              </a:rPr>
              <a:t>8/5/2020</a:t>
            </a:fld>
            <a:endParaRPr lang="en-US">
              <a:solidFill>
                <a:prstClr val="black">
                  <a:tint val="75000"/>
                </a:prstClr>
              </a:solidFill>
            </a:endParaRPr>
          </a:p>
        </p:txBody>
      </p:sp>
      <p:sp>
        <p:nvSpPr>
          <p:cNvPr id="1048877" name="Footer Placeholder 4"/>
          <p:cNvSpPr>
            <a:spLocks noGrp="1"/>
          </p:cNvSpPr>
          <p:nvPr>
            <p:ph type="ftr" sz="quarter" idx="11"/>
          </p:nvPr>
        </p:nvSpPr>
        <p:spPr/>
        <p:txBody>
          <a:bodyPr/>
          <a:p>
            <a:endParaRPr lang="en-US">
              <a:solidFill>
                <a:prstClr val="black">
                  <a:tint val="75000"/>
                </a:prstClr>
              </a:solidFill>
            </a:endParaRPr>
          </a:p>
        </p:txBody>
      </p:sp>
      <p:sp>
        <p:nvSpPr>
          <p:cNvPr id="1048878" name="Slide Number Placeholder 5"/>
          <p:cNvSpPr>
            <a:spLocks noGrp="1"/>
          </p:cNvSpPr>
          <p:nvPr>
            <p:ph type="sldNum" sz="quarter" idx="12"/>
          </p:nvPr>
        </p:nvSpPr>
        <p:spPr/>
        <p:txBody>
          <a:bodyPr/>
          <a:p>
            <a:fld id="{C697186E-2590-44C1-A0F5-1A7F390D3D2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82" name=""/>
        <p:cNvGrpSpPr/>
        <p:nvPr/>
      </p:nvGrpSpPr>
      <p:grpSpPr>
        <a:xfrm>
          <a:off x="0" y="0"/>
          <a:ext cx="0" cy="0"/>
          <a:chOff x="0" y="0"/>
          <a:chExt cx="0" cy="0"/>
        </a:xfrm>
      </p:grpSpPr>
      <p:sp>
        <p:nvSpPr>
          <p:cNvPr id="1048892" name="Title 1"/>
          <p:cNvSpPr>
            <a:spLocks noGrp="1"/>
          </p:cNvSpPr>
          <p:nvPr>
            <p:ph type="title"/>
          </p:nvPr>
        </p:nvSpPr>
        <p:spPr/>
        <p:txBody>
          <a:bodyPr/>
          <a:p>
            <a:r>
              <a:rPr lang="en-US"/>
              <a:t>Click to edit Master title style</a:t>
            </a:r>
            <a:endParaRPr dirty="0" lang="en-US"/>
          </a:p>
        </p:txBody>
      </p:sp>
      <p:sp>
        <p:nvSpPr>
          <p:cNvPr id="1048893"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894" name="Date Placeholder 3"/>
          <p:cNvSpPr>
            <a:spLocks noGrp="1"/>
          </p:cNvSpPr>
          <p:nvPr>
            <p:ph type="dt" sz="half" idx="10"/>
          </p:nvPr>
        </p:nvSpPr>
        <p:spPr/>
        <p:txBody>
          <a:bodyPr/>
          <a:p>
            <a:fld id="{80B51AC1-9838-41D5-848E-C408172D37DD}" type="datetimeFigureOut">
              <a:rPr lang="en-US" smtClean="0">
                <a:solidFill>
                  <a:prstClr val="black">
                    <a:tint val="75000"/>
                  </a:prstClr>
                </a:solidFill>
              </a:rPr>
              <a:t>8/5/2020</a:t>
            </a:fld>
            <a:endParaRPr lang="en-US">
              <a:solidFill>
                <a:prstClr val="black">
                  <a:tint val="75000"/>
                </a:prstClr>
              </a:solidFill>
            </a:endParaRPr>
          </a:p>
        </p:txBody>
      </p:sp>
      <p:sp>
        <p:nvSpPr>
          <p:cNvPr id="1048895" name="Footer Placeholder 4"/>
          <p:cNvSpPr>
            <a:spLocks noGrp="1"/>
          </p:cNvSpPr>
          <p:nvPr>
            <p:ph type="ftr" sz="quarter" idx="11"/>
          </p:nvPr>
        </p:nvSpPr>
        <p:spPr/>
        <p:txBody>
          <a:bodyPr/>
          <a:p>
            <a:endParaRPr lang="en-US">
              <a:solidFill>
                <a:prstClr val="black">
                  <a:tint val="75000"/>
                </a:prstClr>
              </a:solidFill>
            </a:endParaRPr>
          </a:p>
        </p:txBody>
      </p:sp>
      <p:sp>
        <p:nvSpPr>
          <p:cNvPr id="1048896" name="Slide Number Placeholder 5"/>
          <p:cNvSpPr>
            <a:spLocks noGrp="1"/>
          </p:cNvSpPr>
          <p:nvPr>
            <p:ph type="sldNum" sz="quarter" idx="12"/>
          </p:nvPr>
        </p:nvSpPr>
        <p:spPr/>
        <p:txBody>
          <a:bodyPr/>
          <a:p>
            <a:fld id="{C697186E-2590-44C1-A0F5-1A7F390D3D2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273" name=""/>
        <p:cNvGrpSpPr/>
        <p:nvPr/>
      </p:nvGrpSpPr>
      <p:grpSpPr>
        <a:xfrm>
          <a:off x="0" y="0"/>
          <a:ext cx="0" cy="0"/>
          <a:chOff x="0" y="0"/>
          <a:chExt cx="0" cy="0"/>
        </a:xfrm>
      </p:grpSpPr>
      <p:sp>
        <p:nvSpPr>
          <p:cNvPr id="1048841" name="Vertical Title 1"/>
          <p:cNvSpPr>
            <a:spLocks noGrp="1"/>
          </p:cNvSpPr>
          <p:nvPr>
            <p:ph type="title" orient="vert"/>
          </p:nvPr>
        </p:nvSpPr>
        <p:spPr>
          <a:xfrm>
            <a:off x="7967673" y="609599"/>
            <a:ext cx="1304743" cy="5251451"/>
          </a:xfrm>
        </p:spPr>
        <p:txBody>
          <a:bodyPr anchor="ctr" vert="eaVert"/>
          <a:p>
            <a:r>
              <a:rPr lang="en-US"/>
              <a:t>Click to edit Master title style</a:t>
            </a:r>
            <a:endParaRPr dirty="0" lang="en-US"/>
          </a:p>
        </p:txBody>
      </p:sp>
      <p:sp>
        <p:nvSpPr>
          <p:cNvPr id="1048842" name="Vertical Text Placeholder 2"/>
          <p:cNvSpPr>
            <a:spLocks noGrp="1"/>
          </p:cNvSpPr>
          <p:nvPr>
            <p:ph type="body" orient="vert" idx="1"/>
          </p:nvPr>
        </p:nvSpPr>
        <p:spPr>
          <a:xfrm>
            <a:off x="677335" y="609600"/>
            <a:ext cx="7060150" cy="5251450"/>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843" name="Date Placeholder 3"/>
          <p:cNvSpPr>
            <a:spLocks noGrp="1"/>
          </p:cNvSpPr>
          <p:nvPr>
            <p:ph type="dt" sz="half" idx="10"/>
          </p:nvPr>
        </p:nvSpPr>
        <p:spPr/>
        <p:txBody>
          <a:bodyPr/>
          <a:p>
            <a:fld id="{80B51AC1-9838-41D5-848E-C408172D37DD}" type="datetimeFigureOut">
              <a:rPr lang="en-US" smtClean="0">
                <a:solidFill>
                  <a:prstClr val="black">
                    <a:tint val="75000"/>
                  </a:prstClr>
                </a:solidFill>
              </a:rPr>
              <a:t>8/5/2020</a:t>
            </a:fld>
            <a:endParaRPr lang="en-US">
              <a:solidFill>
                <a:prstClr val="black">
                  <a:tint val="75000"/>
                </a:prstClr>
              </a:solidFill>
            </a:endParaRPr>
          </a:p>
        </p:txBody>
      </p:sp>
      <p:sp>
        <p:nvSpPr>
          <p:cNvPr id="1048844" name="Footer Placeholder 4"/>
          <p:cNvSpPr>
            <a:spLocks noGrp="1"/>
          </p:cNvSpPr>
          <p:nvPr>
            <p:ph type="ftr" sz="quarter" idx="11"/>
          </p:nvPr>
        </p:nvSpPr>
        <p:spPr/>
        <p:txBody>
          <a:bodyPr/>
          <a:p>
            <a:endParaRPr lang="en-US">
              <a:solidFill>
                <a:prstClr val="black">
                  <a:tint val="75000"/>
                </a:prstClr>
              </a:solidFill>
            </a:endParaRPr>
          </a:p>
        </p:txBody>
      </p:sp>
      <p:sp>
        <p:nvSpPr>
          <p:cNvPr id="1048845" name="Slide Number Placeholder 5"/>
          <p:cNvSpPr>
            <a:spLocks noGrp="1"/>
          </p:cNvSpPr>
          <p:nvPr>
            <p:ph type="sldNum" sz="quarter" idx="12"/>
          </p:nvPr>
        </p:nvSpPr>
        <p:spPr/>
        <p:txBody>
          <a:bodyPr/>
          <a:p>
            <a:fld id="{C697186E-2590-44C1-A0F5-1A7F390D3D2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307" name=""/>
        <p:cNvGrpSpPr/>
        <p:nvPr/>
      </p:nvGrpSpPr>
      <p:grpSpPr>
        <a:xfrm>
          <a:off x="0" y="0"/>
          <a:ext cx="0" cy="0"/>
          <a:chOff x="0" y="0"/>
          <a:chExt cx="0" cy="0"/>
        </a:xfrm>
      </p:grpSpPr>
      <p:sp>
        <p:nvSpPr>
          <p:cNvPr id="1049033"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9034" name="Subtitle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id="1049035" name="Date Placeholder 3"/>
          <p:cNvSpPr>
            <a:spLocks noGrp="1"/>
          </p:cNvSpPr>
          <p:nvPr>
            <p:ph type="dt" sz="half" idx="10"/>
          </p:nvPr>
        </p:nvSpPr>
        <p:spPr/>
        <p:txBody>
          <a:bodyPr/>
          <a:p>
            <a:fld id="{31DD1635-85E1-4E0F-AE24-7A3875382D18}" type="datetimeFigureOut">
              <a:rPr lang="en-US" smtClean="0">
                <a:solidFill>
                  <a:prstClr val="black">
                    <a:tint val="75000"/>
                  </a:prstClr>
                </a:solidFill>
              </a:rPr>
              <a:t>8/5/2020</a:t>
            </a:fld>
            <a:endParaRPr lang="en-US">
              <a:solidFill>
                <a:prstClr val="black">
                  <a:tint val="75000"/>
                </a:prstClr>
              </a:solidFill>
            </a:endParaRPr>
          </a:p>
        </p:txBody>
      </p:sp>
      <p:sp>
        <p:nvSpPr>
          <p:cNvPr id="1049036" name="Footer Placeholder 4"/>
          <p:cNvSpPr>
            <a:spLocks noGrp="1"/>
          </p:cNvSpPr>
          <p:nvPr>
            <p:ph type="ftr" sz="quarter" idx="11"/>
          </p:nvPr>
        </p:nvSpPr>
        <p:spPr/>
        <p:txBody>
          <a:bodyPr/>
          <a:p>
            <a:endParaRPr lang="en-US">
              <a:solidFill>
                <a:prstClr val="black">
                  <a:tint val="75000"/>
                </a:prstClr>
              </a:solidFill>
            </a:endParaRPr>
          </a:p>
        </p:txBody>
      </p:sp>
      <p:sp>
        <p:nvSpPr>
          <p:cNvPr id="1049037" name="Slide Number Placeholder 5"/>
          <p:cNvSpPr>
            <a:spLocks noGrp="1"/>
          </p:cNvSpPr>
          <p:nvPr>
            <p:ph type="sldNum" sz="quarter" idx="12"/>
          </p:nvPr>
        </p:nvSpPr>
        <p:spPr/>
        <p:txBody>
          <a:bodyPr/>
          <a:p>
            <a:fld id="{C0C8F716-C114-42F6-8C88-174866676AF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19" name=""/>
        <p:cNvGrpSpPr/>
        <p:nvPr/>
      </p:nvGrpSpPr>
      <p:grpSpPr>
        <a:xfrm>
          <a:off x="0" y="0"/>
          <a:ext cx="0" cy="0"/>
          <a:chOff x="0" y="0"/>
          <a:chExt cx="0" cy="0"/>
        </a:xfrm>
      </p:grpSpPr>
      <p:sp>
        <p:nvSpPr>
          <p:cNvPr id="1048737" name="Title 1"/>
          <p:cNvSpPr>
            <a:spLocks noGrp="1"/>
          </p:cNvSpPr>
          <p:nvPr>
            <p:ph type="title"/>
          </p:nvPr>
        </p:nvSpPr>
        <p:spPr/>
        <p:txBody>
          <a:bodyPr/>
          <a:p>
            <a:r>
              <a:rPr lang="en-US"/>
              <a:t>Click to edit Master title style</a:t>
            </a:r>
          </a:p>
        </p:txBody>
      </p:sp>
      <p:sp>
        <p:nvSpPr>
          <p:cNvPr id="1048738"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39" name="Date Placeholder 3"/>
          <p:cNvSpPr>
            <a:spLocks noGrp="1"/>
          </p:cNvSpPr>
          <p:nvPr>
            <p:ph type="dt" sz="half" idx="10"/>
          </p:nvPr>
        </p:nvSpPr>
        <p:spPr/>
        <p:txBody>
          <a:bodyPr/>
          <a:p>
            <a:fld id="{31DD1635-85E1-4E0F-AE24-7A3875382D18}" type="datetimeFigureOut">
              <a:rPr lang="en-US" smtClean="0">
                <a:solidFill>
                  <a:prstClr val="black">
                    <a:tint val="75000"/>
                  </a:prstClr>
                </a:solidFill>
              </a:rPr>
              <a:t>8/5/2020</a:t>
            </a:fld>
            <a:endParaRPr lang="en-US">
              <a:solidFill>
                <a:prstClr val="black">
                  <a:tint val="75000"/>
                </a:prstClr>
              </a:solidFill>
            </a:endParaRPr>
          </a:p>
        </p:txBody>
      </p:sp>
      <p:sp>
        <p:nvSpPr>
          <p:cNvPr id="1048740" name="Footer Placeholder 4"/>
          <p:cNvSpPr>
            <a:spLocks noGrp="1"/>
          </p:cNvSpPr>
          <p:nvPr>
            <p:ph type="ftr" sz="quarter" idx="11"/>
          </p:nvPr>
        </p:nvSpPr>
        <p:spPr/>
        <p:txBody>
          <a:bodyPr/>
          <a:p>
            <a:endParaRPr lang="en-US">
              <a:solidFill>
                <a:prstClr val="black">
                  <a:tint val="75000"/>
                </a:prstClr>
              </a:solidFill>
            </a:endParaRPr>
          </a:p>
        </p:txBody>
      </p:sp>
      <p:sp>
        <p:nvSpPr>
          <p:cNvPr id="1048741" name="Slide Number Placeholder 5"/>
          <p:cNvSpPr>
            <a:spLocks noGrp="1"/>
          </p:cNvSpPr>
          <p:nvPr>
            <p:ph type="sldNum" sz="quarter" idx="12"/>
          </p:nvPr>
        </p:nvSpPr>
        <p:spPr/>
        <p:txBody>
          <a:bodyPr/>
          <a:p>
            <a:fld id="{C0C8F716-C114-42F6-8C88-174866676AF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301" name=""/>
        <p:cNvGrpSpPr/>
        <p:nvPr/>
      </p:nvGrpSpPr>
      <p:grpSpPr>
        <a:xfrm>
          <a:off x="0" y="0"/>
          <a:ext cx="0" cy="0"/>
          <a:chOff x="0" y="0"/>
          <a:chExt cx="0" cy="0"/>
        </a:xfrm>
      </p:grpSpPr>
      <p:sp>
        <p:nvSpPr>
          <p:cNvPr id="1049001"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9002" name="Text Placeholder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a:t>Click to edit Master text styles</a:t>
            </a:r>
          </a:p>
        </p:txBody>
      </p:sp>
      <p:sp>
        <p:nvSpPr>
          <p:cNvPr id="1049003" name="Date Placeholder 3"/>
          <p:cNvSpPr>
            <a:spLocks noGrp="1"/>
          </p:cNvSpPr>
          <p:nvPr>
            <p:ph type="dt" sz="half" idx="10"/>
          </p:nvPr>
        </p:nvSpPr>
        <p:spPr/>
        <p:txBody>
          <a:bodyPr/>
          <a:p>
            <a:fld id="{31DD1635-85E1-4E0F-AE24-7A3875382D18}" type="datetimeFigureOut">
              <a:rPr lang="en-US" smtClean="0">
                <a:solidFill>
                  <a:prstClr val="black">
                    <a:tint val="75000"/>
                  </a:prstClr>
                </a:solidFill>
              </a:rPr>
              <a:t>8/5/2020</a:t>
            </a:fld>
            <a:endParaRPr lang="en-US">
              <a:solidFill>
                <a:prstClr val="black">
                  <a:tint val="75000"/>
                </a:prstClr>
              </a:solidFill>
            </a:endParaRPr>
          </a:p>
        </p:txBody>
      </p:sp>
      <p:sp>
        <p:nvSpPr>
          <p:cNvPr id="1049004" name="Footer Placeholder 4"/>
          <p:cNvSpPr>
            <a:spLocks noGrp="1"/>
          </p:cNvSpPr>
          <p:nvPr>
            <p:ph type="ftr" sz="quarter" idx="11"/>
          </p:nvPr>
        </p:nvSpPr>
        <p:spPr/>
        <p:txBody>
          <a:bodyPr/>
          <a:p>
            <a:endParaRPr lang="en-US">
              <a:solidFill>
                <a:prstClr val="black">
                  <a:tint val="75000"/>
                </a:prstClr>
              </a:solidFill>
            </a:endParaRPr>
          </a:p>
        </p:txBody>
      </p:sp>
      <p:sp>
        <p:nvSpPr>
          <p:cNvPr id="1049005" name="Slide Number Placeholder 5"/>
          <p:cNvSpPr>
            <a:spLocks noGrp="1"/>
          </p:cNvSpPr>
          <p:nvPr>
            <p:ph type="sldNum" sz="quarter" idx="12"/>
          </p:nvPr>
        </p:nvSpPr>
        <p:spPr/>
        <p:txBody>
          <a:bodyPr/>
          <a:p>
            <a:fld id="{C0C8F716-C114-42F6-8C88-174866676AF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304" name=""/>
        <p:cNvGrpSpPr/>
        <p:nvPr/>
      </p:nvGrpSpPr>
      <p:grpSpPr>
        <a:xfrm>
          <a:off x="0" y="0"/>
          <a:ext cx="0" cy="0"/>
          <a:chOff x="0" y="0"/>
          <a:chExt cx="0" cy="0"/>
        </a:xfrm>
      </p:grpSpPr>
      <p:sp>
        <p:nvSpPr>
          <p:cNvPr id="1049018" name="Title 1"/>
          <p:cNvSpPr>
            <a:spLocks noGrp="1"/>
          </p:cNvSpPr>
          <p:nvPr>
            <p:ph type="title"/>
          </p:nvPr>
        </p:nvSpPr>
        <p:spPr/>
        <p:txBody>
          <a:bodyPr/>
          <a:p>
            <a:r>
              <a:rPr lang="en-US"/>
              <a:t>Click to edit Master title style</a:t>
            </a:r>
          </a:p>
        </p:txBody>
      </p:sp>
      <p:sp>
        <p:nvSpPr>
          <p:cNvPr id="1049019" name="Content Placeholder 2"/>
          <p:cNvSpPr>
            <a:spLocks noGrp="1"/>
          </p:cNvSpPr>
          <p:nvPr>
            <p:ph sz="half" idx="1"/>
          </p:nvPr>
        </p:nvSpPr>
        <p:spPr>
          <a:xfrm>
            <a:off x="838200" y="1825625"/>
            <a:ext cx="51816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20" name="Content Placeholder 3"/>
          <p:cNvSpPr>
            <a:spLocks noGrp="1"/>
          </p:cNvSpPr>
          <p:nvPr>
            <p:ph sz="half" idx="2"/>
          </p:nvPr>
        </p:nvSpPr>
        <p:spPr>
          <a:xfrm>
            <a:off x="6172200" y="1825625"/>
            <a:ext cx="51816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21" name="Date Placeholder 4"/>
          <p:cNvSpPr>
            <a:spLocks noGrp="1"/>
          </p:cNvSpPr>
          <p:nvPr>
            <p:ph type="dt" sz="half" idx="10"/>
          </p:nvPr>
        </p:nvSpPr>
        <p:spPr/>
        <p:txBody>
          <a:bodyPr/>
          <a:p>
            <a:fld id="{31DD1635-85E1-4E0F-AE24-7A3875382D18}" type="datetimeFigureOut">
              <a:rPr lang="en-US" smtClean="0">
                <a:solidFill>
                  <a:prstClr val="black">
                    <a:tint val="75000"/>
                  </a:prstClr>
                </a:solidFill>
              </a:rPr>
              <a:t>8/5/2020</a:t>
            </a:fld>
            <a:endParaRPr lang="en-US">
              <a:solidFill>
                <a:prstClr val="black">
                  <a:tint val="75000"/>
                </a:prstClr>
              </a:solidFill>
            </a:endParaRPr>
          </a:p>
        </p:txBody>
      </p:sp>
      <p:sp>
        <p:nvSpPr>
          <p:cNvPr id="1049022" name="Footer Placeholder 5"/>
          <p:cNvSpPr>
            <a:spLocks noGrp="1"/>
          </p:cNvSpPr>
          <p:nvPr>
            <p:ph type="ftr" sz="quarter" idx="11"/>
          </p:nvPr>
        </p:nvSpPr>
        <p:spPr/>
        <p:txBody>
          <a:bodyPr/>
          <a:p>
            <a:endParaRPr lang="en-US">
              <a:solidFill>
                <a:prstClr val="black">
                  <a:tint val="75000"/>
                </a:prstClr>
              </a:solidFill>
            </a:endParaRPr>
          </a:p>
        </p:txBody>
      </p:sp>
      <p:sp>
        <p:nvSpPr>
          <p:cNvPr id="1049023" name="Slide Number Placeholder 6"/>
          <p:cNvSpPr>
            <a:spLocks noGrp="1"/>
          </p:cNvSpPr>
          <p:nvPr>
            <p:ph type="sldNum" sz="quarter" idx="12"/>
          </p:nvPr>
        </p:nvSpPr>
        <p:spPr/>
        <p:txBody>
          <a:bodyPr/>
          <a:p>
            <a:fld id="{C0C8F716-C114-42F6-8C88-174866676AF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303" name=""/>
        <p:cNvGrpSpPr/>
        <p:nvPr/>
      </p:nvGrpSpPr>
      <p:grpSpPr>
        <a:xfrm>
          <a:off x="0" y="0"/>
          <a:ext cx="0" cy="0"/>
          <a:chOff x="0" y="0"/>
          <a:chExt cx="0" cy="0"/>
        </a:xfrm>
      </p:grpSpPr>
      <p:sp>
        <p:nvSpPr>
          <p:cNvPr id="1049010" name="Title 1"/>
          <p:cNvSpPr>
            <a:spLocks noGrp="1"/>
          </p:cNvSpPr>
          <p:nvPr>
            <p:ph type="title"/>
          </p:nvPr>
        </p:nvSpPr>
        <p:spPr>
          <a:xfrm>
            <a:off x="839788" y="365125"/>
            <a:ext cx="10515600" cy="1325563"/>
          </a:xfrm>
        </p:spPr>
        <p:txBody>
          <a:bodyPr/>
          <a:p>
            <a:r>
              <a:rPr lang="en-US"/>
              <a:t>Click to edit Master title style</a:t>
            </a:r>
          </a:p>
        </p:txBody>
      </p:sp>
      <p:sp>
        <p:nvSpPr>
          <p:cNvPr id="1049011" name="Text Placeholder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9012" name="Content Placeholder 3"/>
          <p:cNvSpPr>
            <a:spLocks noGrp="1"/>
          </p:cNvSpPr>
          <p:nvPr>
            <p:ph sz="half" idx="2"/>
          </p:nvPr>
        </p:nvSpPr>
        <p:spPr>
          <a:xfrm>
            <a:off x="839788" y="2505075"/>
            <a:ext cx="5157787"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13"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9014" name="Content Placeholder 5"/>
          <p:cNvSpPr>
            <a:spLocks noGrp="1"/>
          </p:cNvSpPr>
          <p:nvPr>
            <p:ph sz="quarter" idx="4"/>
          </p:nvPr>
        </p:nvSpPr>
        <p:spPr>
          <a:xfrm>
            <a:off x="6172200" y="2505075"/>
            <a:ext cx="5183188"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15" name="Date Placeholder 6"/>
          <p:cNvSpPr>
            <a:spLocks noGrp="1"/>
          </p:cNvSpPr>
          <p:nvPr>
            <p:ph type="dt" sz="half" idx="10"/>
          </p:nvPr>
        </p:nvSpPr>
        <p:spPr/>
        <p:txBody>
          <a:bodyPr/>
          <a:p>
            <a:fld id="{31DD1635-85E1-4E0F-AE24-7A3875382D18}" type="datetimeFigureOut">
              <a:rPr lang="en-US" smtClean="0">
                <a:solidFill>
                  <a:prstClr val="black">
                    <a:tint val="75000"/>
                  </a:prstClr>
                </a:solidFill>
              </a:rPr>
              <a:t>8/5/2020</a:t>
            </a:fld>
            <a:endParaRPr lang="en-US">
              <a:solidFill>
                <a:prstClr val="black">
                  <a:tint val="75000"/>
                </a:prstClr>
              </a:solidFill>
            </a:endParaRPr>
          </a:p>
        </p:txBody>
      </p:sp>
      <p:sp>
        <p:nvSpPr>
          <p:cNvPr id="1049016" name="Footer Placeholder 7"/>
          <p:cNvSpPr>
            <a:spLocks noGrp="1"/>
          </p:cNvSpPr>
          <p:nvPr>
            <p:ph type="ftr" sz="quarter" idx="11"/>
          </p:nvPr>
        </p:nvSpPr>
        <p:spPr/>
        <p:txBody>
          <a:bodyPr/>
          <a:p>
            <a:endParaRPr lang="en-US">
              <a:solidFill>
                <a:prstClr val="black">
                  <a:tint val="75000"/>
                </a:prstClr>
              </a:solidFill>
            </a:endParaRPr>
          </a:p>
        </p:txBody>
      </p:sp>
      <p:sp>
        <p:nvSpPr>
          <p:cNvPr id="1049017" name="Slide Number Placeholder 8"/>
          <p:cNvSpPr>
            <a:spLocks noGrp="1"/>
          </p:cNvSpPr>
          <p:nvPr>
            <p:ph type="sldNum" sz="quarter" idx="12"/>
          </p:nvPr>
        </p:nvSpPr>
        <p:spPr/>
        <p:txBody>
          <a:bodyPr/>
          <a:p>
            <a:fld id="{C0C8F716-C114-42F6-8C88-174866676AF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302" name=""/>
        <p:cNvGrpSpPr/>
        <p:nvPr/>
      </p:nvGrpSpPr>
      <p:grpSpPr>
        <a:xfrm>
          <a:off x="0" y="0"/>
          <a:ext cx="0" cy="0"/>
          <a:chOff x="0" y="0"/>
          <a:chExt cx="0" cy="0"/>
        </a:xfrm>
      </p:grpSpPr>
      <p:sp>
        <p:nvSpPr>
          <p:cNvPr id="1049006" name="Title 1"/>
          <p:cNvSpPr>
            <a:spLocks noGrp="1"/>
          </p:cNvSpPr>
          <p:nvPr>
            <p:ph type="title"/>
          </p:nvPr>
        </p:nvSpPr>
        <p:spPr/>
        <p:txBody>
          <a:bodyPr/>
          <a:p>
            <a:r>
              <a:rPr lang="en-US"/>
              <a:t>Click to edit Master title style</a:t>
            </a:r>
          </a:p>
        </p:txBody>
      </p:sp>
      <p:sp>
        <p:nvSpPr>
          <p:cNvPr id="1049007" name="Date Placeholder 2"/>
          <p:cNvSpPr>
            <a:spLocks noGrp="1"/>
          </p:cNvSpPr>
          <p:nvPr>
            <p:ph type="dt" sz="half" idx="10"/>
          </p:nvPr>
        </p:nvSpPr>
        <p:spPr/>
        <p:txBody>
          <a:bodyPr/>
          <a:p>
            <a:fld id="{31DD1635-85E1-4E0F-AE24-7A3875382D18}" type="datetimeFigureOut">
              <a:rPr lang="en-US" smtClean="0">
                <a:solidFill>
                  <a:prstClr val="black">
                    <a:tint val="75000"/>
                  </a:prstClr>
                </a:solidFill>
              </a:rPr>
              <a:t>8/5/2020</a:t>
            </a:fld>
            <a:endParaRPr lang="en-US">
              <a:solidFill>
                <a:prstClr val="black">
                  <a:tint val="75000"/>
                </a:prstClr>
              </a:solidFill>
            </a:endParaRPr>
          </a:p>
        </p:txBody>
      </p:sp>
      <p:sp>
        <p:nvSpPr>
          <p:cNvPr id="1049008" name="Footer Placeholder 3"/>
          <p:cNvSpPr>
            <a:spLocks noGrp="1"/>
          </p:cNvSpPr>
          <p:nvPr>
            <p:ph type="ftr" sz="quarter" idx="11"/>
          </p:nvPr>
        </p:nvSpPr>
        <p:spPr/>
        <p:txBody>
          <a:bodyPr/>
          <a:p>
            <a:endParaRPr lang="en-US">
              <a:solidFill>
                <a:prstClr val="black">
                  <a:tint val="75000"/>
                </a:prstClr>
              </a:solidFill>
            </a:endParaRPr>
          </a:p>
        </p:txBody>
      </p:sp>
      <p:sp>
        <p:nvSpPr>
          <p:cNvPr id="1049009" name="Slide Number Placeholder 4"/>
          <p:cNvSpPr>
            <a:spLocks noGrp="1"/>
          </p:cNvSpPr>
          <p:nvPr>
            <p:ph type="sldNum" sz="quarter" idx="12"/>
          </p:nvPr>
        </p:nvSpPr>
        <p:spPr/>
        <p:txBody>
          <a:bodyPr/>
          <a:p>
            <a:fld id="{C0C8F716-C114-42F6-8C88-174866676AF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05" name=""/>
        <p:cNvGrpSpPr/>
        <p:nvPr/>
      </p:nvGrpSpPr>
      <p:grpSpPr>
        <a:xfrm>
          <a:off x="0" y="0"/>
          <a:ext cx="0" cy="0"/>
          <a:chOff x="0" y="0"/>
          <a:chExt cx="0" cy="0"/>
        </a:xfrm>
      </p:grpSpPr>
      <p:sp>
        <p:nvSpPr>
          <p:cNvPr id="1049024" name="Date Placeholder 1"/>
          <p:cNvSpPr>
            <a:spLocks noGrp="1"/>
          </p:cNvSpPr>
          <p:nvPr>
            <p:ph type="dt" sz="half" idx="10"/>
          </p:nvPr>
        </p:nvSpPr>
        <p:spPr/>
        <p:txBody>
          <a:bodyPr/>
          <a:p>
            <a:fld id="{31DD1635-85E1-4E0F-AE24-7A3875382D18}" type="datetimeFigureOut">
              <a:rPr lang="en-US" smtClean="0">
                <a:solidFill>
                  <a:prstClr val="black">
                    <a:tint val="75000"/>
                  </a:prstClr>
                </a:solidFill>
              </a:rPr>
              <a:t>8/5/2020</a:t>
            </a:fld>
            <a:endParaRPr lang="en-US">
              <a:solidFill>
                <a:prstClr val="black">
                  <a:tint val="75000"/>
                </a:prstClr>
              </a:solidFill>
            </a:endParaRPr>
          </a:p>
        </p:txBody>
      </p:sp>
      <p:sp>
        <p:nvSpPr>
          <p:cNvPr id="1049025" name="Footer Placeholder 2"/>
          <p:cNvSpPr>
            <a:spLocks noGrp="1"/>
          </p:cNvSpPr>
          <p:nvPr>
            <p:ph type="ftr" sz="quarter" idx="11"/>
          </p:nvPr>
        </p:nvSpPr>
        <p:spPr/>
        <p:txBody>
          <a:bodyPr/>
          <a:p>
            <a:endParaRPr lang="en-US">
              <a:solidFill>
                <a:prstClr val="black">
                  <a:tint val="75000"/>
                </a:prstClr>
              </a:solidFill>
            </a:endParaRPr>
          </a:p>
        </p:txBody>
      </p:sp>
      <p:sp>
        <p:nvSpPr>
          <p:cNvPr id="1049026" name="Slide Number Placeholder 3"/>
          <p:cNvSpPr>
            <a:spLocks noGrp="1"/>
          </p:cNvSpPr>
          <p:nvPr>
            <p:ph type="sldNum" sz="quarter" idx="12"/>
          </p:nvPr>
        </p:nvSpPr>
        <p:spPr/>
        <p:txBody>
          <a:bodyPr/>
          <a:p>
            <a:fld id="{C0C8F716-C114-42F6-8C88-174866676AF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62" name=""/>
        <p:cNvGrpSpPr/>
        <p:nvPr/>
      </p:nvGrpSpPr>
      <p:grpSpPr>
        <a:xfrm>
          <a:off x="0" y="0"/>
          <a:ext cx="0" cy="0"/>
          <a:chOff x="0" y="0"/>
          <a:chExt cx="0" cy="0"/>
        </a:xfrm>
      </p:grpSpPr>
      <p:sp>
        <p:nvSpPr>
          <p:cNvPr id="1048644" name="Title 1"/>
          <p:cNvSpPr>
            <a:spLocks noGrp="1"/>
          </p:cNvSpPr>
          <p:nvPr>
            <p:ph type="title"/>
          </p:nvPr>
        </p:nvSpPr>
        <p:spPr/>
        <p:txBody>
          <a:bodyPr/>
          <a:p>
            <a:r>
              <a:rPr lang="en-US"/>
              <a:t>Click to edit Master title style</a:t>
            </a:r>
            <a:endParaRPr dirty="0" lang="en-US"/>
          </a:p>
        </p:txBody>
      </p:sp>
      <p:sp>
        <p:nvSpPr>
          <p:cNvPr id="1048645" name="Content Placeholder 2"/>
          <p:cNvSpPr>
            <a:spLocks noGrp="1"/>
          </p:cNvSpPr>
          <p:nvPr>
            <p:ph sz="half" idx="1"/>
          </p:nvPr>
        </p:nvSpPr>
        <p:spPr>
          <a:xfrm>
            <a:off x="677334" y="2160589"/>
            <a:ext cx="4184035" cy="3880772"/>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46" name="Content Placeholder 3"/>
          <p:cNvSpPr>
            <a:spLocks noGrp="1"/>
          </p:cNvSpPr>
          <p:nvPr>
            <p:ph sz="half" idx="2"/>
          </p:nvPr>
        </p:nvSpPr>
        <p:spPr>
          <a:xfrm>
            <a:off x="5089970" y="2160589"/>
            <a:ext cx="4184034" cy="3880773"/>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47" name="Date Placeholder 4"/>
          <p:cNvSpPr>
            <a:spLocks noGrp="1"/>
          </p:cNvSpPr>
          <p:nvPr>
            <p:ph type="dt" sz="half" idx="10"/>
          </p:nvPr>
        </p:nvSpPr>
        <p:spPr/>
        <p:txBody>
          <a:bodyPr/>
          <a:p>
            <a:fld id="{D78F66AC-3277-4555-BA47-34DA08892C2F}" type="datetimeFigureOut">
              <a:rPr lang="en-US" smtClean="0"/>
              <a:t>8/5/2020</a:t>
            </a:fld>
            <a:endParaRPr lang="en-US"/>
          </a:p>
        </p:txBody>
      </p:sp>
      <p:sp>
        <p:nvSpPr>
          <p:cNvPr id="1048648" name="Footer Placeholder 5"/>
          <p:cNvSpPr>
            <a:spLocks noGrp="1"/>
          </p:cNvSpPr>
          <p:nvPr>
            <p:ph type="ftr" sz="quarter" idx="11"/>
          </p:nvPr>
        </p:nvSpPr>
        <p:spPr/>
        <p:txBody>
          <a:bodyPr/>
          <a:p>
            <a:endParaRPr lang="en-US"/>
          </a:p>
        </p:txBody>
      </p:sp>
      <p:sp>
        <p:nvSpPr>
          <p:cNvPr id="1048649" name="Slide Number Placeholder 6"/>
          <p:cNvSpPr>
            <a:spLocks noGrp="1"/>
          </p:cNvSpPr>
          <p:nvPr>
            <p:ph type="sldNum" sz="quarter" idx="12"/>
          </p:nvPr>
        </p:nvSpPr>
        <p:spPr/>
        <p:txBody>
          <a:bodyPr/>
          <a:p>
            <a:fld id="{095B1C66-E796-4E14-88C2-1BEDA1E875D5}"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306" name=""/>
        <p:cNvGrpSpPr/>
        <p:nvPr/>
      </p:nvGrpSpPr>
      <p:grpSpPr>
        <a:xfrm>
          <a:off x="0" y="0"/>
          <a:ext cx="0" cy="0"/>
          <a:chOff x="0" y="0"/>
          <a:chExt cx="0" cy="0"/>
        </a:xfrm>
      </p:grpSpPr>
      <p:sp>
        <p:nvSpPr>
          <p:cNvPr id="1049027"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9028"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29"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9030" name="Date Placeholder 4"/>
          <p:cNvSpPr>
            <a:spLocks noGrp="1"/>
          </p:cNvSpPr>
          <p:nvPr>
            <p:ph type="dt" sz="half" idx="10"/>
          </p:nvPr>
        </p:nvSpPr>
        <p:spPr/>
        <p:txBody>
          <a:bodyPr/>
          <a:p>
            <a:fld id="{31DD1635-85E1-4E0F-AE24-7A3875382D18}" type="datetimeFigureOut">
              <a:rPr lang="en-US" smtClean="0">
                <a:solidFill>
                  <a:prstClr val="black">
                    <a:tint val="75000"/>
                  </a:prstClr>
                </a:solidFill>
              </a:rPr>
              <a:t>8/5/2020</a:t>
            </a:fld>
            <a:endParaRPr lang="en-US">
              <a:solidFill>
                <a:prstClr val="black">
                  <a:tint val="75000"/>
                </a:prstClr>
              </a:solidFill>
            </a:endParaRPr>
          </a:p>
        </p:txBody>
      </p:sp>
      <p:sp>
        <p:nvSpPr>
          <p:cNvPr id="1049031" name="Footer Placeholder 5"/>
          <p:cNvSpPr>
            <a:spLocks noGrp="1"/>
          </p:cNvSpPr>
          <p:nvPr>
            <p:ph type="ftr" sz="quarter" idx="11"/>
          </p:nvPr>
        </p:nvSpPr>
        <p:spPr/>
        <p:txBody>
          <a:bodyPr/>
          <a:p>
            <a:endParaRPr lang="en-US">
              <a:solidFill>
                <a:prstClr val="black">
                  <a:tint val="75000"/>
                </a:prstClr>
              </a:solidFill>
            </a:endParaRPr>
          </a:p>
        </p:txBody>
      </p:sp>
      <p:sp>
        <p:nvSpPr>
          <p:cNvPr id="1049032" name="Slide Number Placeholder 6"/>
          <p:cNvSpPr>
            <a:spLocks noGrp="1"/>
          </p:cNvSpPr>
          <p:nvPr>
            <p:ph type="sldNum" sz="quarter" idx="12"/>
          </p:nvPr>
        </p:nvSpPr>
        <p:spPr/>
        <p:txBody>
          <a:bodyPr/>
          <a:p>
            <a:fld id="{C0C8F716-C114-42F6-8C88-174866676AF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308" name=""/>
        <p:cNvGrpSpPr/>
        <p:nvPr/>
      </p:nvGrpSpPr>
      <p:grpSpPr>
        <a:xfrm>
          <a:off x="0" y="0"/>
          <a:ext cx="0" cy="0"/>
          <a:chOff x="0" y="0"/>
          <a:chExt cx="0" cy="0"/>
        </a:xfrm>
      </p:grpSpPr>
      <p:sp>
        <p:nvSpPr>
          <p:cNvPr id="1049038"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9039" name="Picture Placeholder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9040"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9041" name="Date Placeholder 4"/>
          <p:cNvSpPr>
            <a:spLocks noGrp="1"/>
          </p:cNvSpPr>
          <p:nvPr>
            <p:ph type="dt" sz="half" idx="10"/>
          </p:nvPr>
        </p:nvSpPr>
        <p:spPr/>
        <p:txBody>
          <a:bodyPr/>
          <a:p>
            <a:fld id="{31DD1635-85E1-4E0F-AE24-7A3875382D18}" type="datetimeFigureOut">
              <a:rPr lang="en-US" smtClean="0">
                <a:solidFill>
                  <a:prstClr val="black">
                    <a:tint val="75000"/>
                  </a:prstClr>
                </a:solidFill>
              </a:rPr>
              <a:t>8/5/2020</a:t>
            </a:fld>
            <a:endParaRPr lang="en-US">
              <a:solidFill>
                <a:prstClr val="black">
                  <a:tint val="75000"/>
                </a:prstClr>
              </a:solidFill>
            </a:endParaRPr>
          </a:p>
        </p:txBody>
      </p:sp>
      <p:sp>
        <p:nvSpPr>
          <p:cNvPr id="1049042" name="Footer Placeholder 5"/>
          <p:cNvSpPr>
            <a:spLocks noGrp="1"/>
          </p:cNvSpPr>
          <p:nvPr>
            <p:ph type="ftr" sz="quarter" idx="11"/>
          </p:nvPr>
        </p:nvSpPr>
        <p:spPr/>
        <p:txBody>
          <a:bodyPr/>
          <a:p>
            <a:endParaRPr lang="en-US">
              <a:solidFill>
                <a:prstClr val="black">
                  <a:tint val="75000"/>
                </a:prstClr>
              </a:solidFill>
            </a:endParaRPr>
          </a:p>
        </p:txBody>
      </p:sp>
      <p:sp>
        <p:nvSpPr>
          <p:cNvPr id="1049043" name="Slide Number Placeholder 6"/>
          <p:cNvSpPr>
            <a:spLocks noGrp="1"/>
          </p:cNvSpPr>
          <p:nvPr>
            <p:ph type="sldNum" sz="quarter" idx="12"/>
          </p:nvPr>
        </p:nvSpPr>
        <p:spPr/>
        <p:txBody>
          <a:bodyPr/>
          <a:p>
            <a:fld id="{C0C8F716-C114-42F6-8C88-174866676AF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309" name=""/>
        <p:cNvGrpSpPr/>
        <p:nvPr/>
      </p:nvGrpSpPr>
      <p:grpSpPr>
        <a:xfrm>
          <a:off x="0" y="0"/>
          <a:ext cx="0" cy="0"/>
          <a:chOff x="0" y="0"/>
          <a:chExt cx="0" cy="0"/>
        </a:xfrm>
      </p:grpSpPr>
      <p:sp>
        <p:nvSpPr>
          <p:cNvPr id="1049044" name="Title 1"/>
          <p:cNvSpPr>
            <a:spLocks noGrp="1"/>
          </p:cNvSpPr>
          <p:nvPr>
            <p:ph type="title"/>
          </p:nvPr>
        </p:nvSpPr>
        <p:spPr/>
        <p:txBody>
          <a:bodyPr/>
          <a:p>
            <a:r>
              <a:rPr lang="en-US"/>
              <a:t>Click to edit Master title style</a:t>
            </a:r>
          </a:p>
        </p:txBody>
      </p:sp>
      <p:sp>
        <p:nvSpPr>
          <p:cNvPr id="1049045"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046" name="Date Placeholder 3"/>
          <p:cNvSpPr>
            <a:spLocks noGrp="1"/>
          </p:cNvSpPr>
          <p:nvPr>
            <p:ph type="dt" sz="half" idx="10"/>
          </p:nvPr>
        </p:nvSpPr>
        <p:spPr/>
        <p:txBody>
          <a:bodyPr/>
          <a:p>
            <a:fld id="{31DD1635-85E1-4E0F-AE24-7A3875382D18}" type="datetimeFigureOut">
              <a:rPr lang="en-US" smtClean="0">
                <a:solidFill>
                  <a:prstClr val="black">
                    <a:tint val="75000"/>
                  </a:prstClr>
                </a:solidFill>
              </a:rPr>
              <a:t>8/5/2020</a:t>
            </a:fld>
            <a:endParaRPr lang="en-US">
              <a:solidFill>
                <a:prstClr val="black">
                  <a:tint val="75000"/>
                </a:prstClr>
              </a:solidFill>
            </a:endParaRPr>
          </a:p>
        </p:txBody>
      </p:sp>
      <p:sp>
        <p:nvSpPr>
          <p:cNvPr id="1049047" name="Footer Placeholder 4"/>
          <p:cNvSpPr>
            <a:spLocks noGrp="1"/>
          </p:cNvSpPr>
          <p:nvPr>
            <p:ph type="ftr" sz="quarter" idx="11"/>
          </p:nvPr>
        </p:nvSpPr>
        <p:spPr/>
        <p:txBody>
          <a:bodyPr/>
          <a:p>
            <a:endParaRPr lang="en-US">
              <a:solidFill>
                <a:prstClr val="black">
                  <a:tint val="75000"/>
                </a:prstClr>
              </a:solidFill>
            </a:endParaRPr>
          </a:p>
        </p:txBody>
      </p:sp>
      <p:sp>
        <p:nvSpPr>
          <p:cNvPr id="1049048" name="Slide Number Placeholder 5"/>
          <p:cNvSpPr>
            <a:spLocks noGrp="1"/>
          </p:cNvSpPr>
          <p:nvPr>
            <p:ph type="sldNum" sz="quarter" idx="12"/>
          </p:nvPr>
        </p:nvSpPr>
        <p:spPr/>
        <p:txBody>
          <a:bodyPr/>
          <a:p>
            <a:fld id="{C0C8F716-C114-42F6-8C88-174866676AF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300" name=""/>
        <p:cNvGrpSpPr/>
        <p:nvPr/>
      </p:nvGrpSpPr>
      <p:grpSpPr>
        <a:xfrm>
          <a:off x="0" y="0"/>
          <a:ext cx="0" cy="0"/>
          <a:chOff x="0" y="0"/>
          <a:chExt cx="0" cy="0"/>
        </a:xfrm>
      </p:grpSpPr>
      <p:sp>
        <p:nvSpPr>
          <p:cNvPr id="1048996" name="Vertical Title 1"/>
          <p:cNvSpPr>
            <a:spLocks noGrp="1"/>
          </p:cNvSpPr>
          <p:nvPr>
            <p:ph type="title" orient="vert"/>
          </p:nvPr>
        </p:nvSpPr>
        <p:spPr>
          <a:xfrm>
            <a:off x="8724900" y="365125"/>
            <a:ext cx="2628900" cy="5811838"/>
          </a:xfrm>
        </p:spPr>
        <p:txBody>
          <a:bodyPr vert="eaVert"/>
          <a:p>
            <a:r>
              <a:rPr lang="en-US"/>
              <a:t>Click to edit Master title style</a:t>
            </a:r>
          </a:p>
        </p:txBody>
      </p:sp>
      <p:sp>
        <p:nvSpPr>
          <p:cNvPr id="1048997" name="Vertical Text Placeholder 2"/>
          <p:cNvSpPr>
            <a:spLocks noGrp="1"/>
          </p:cNvSpPr>
          <p:nvPr>
            <p:ph type="body" orient="vert" idx="1"/>
          </p:nvPr>
        </p:nvSpPr>
        <p:spPr>
          <a:xfrm>
            <a:off x="838200" y="365125"/>
            <a:ext cx="7734300" cy="5811838"/>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98" name="Date Placeholder 3"/>
          <p:cNvSpPr>
            <a:spLocks noGrp="1"/>
          </p:cNvSpPr>
          <p:nvPr>
            <p:ph type="dt" sz="half" idx="10"/>
          </p:nvPr>
        </p:nvSpPr>
        <p:spPr/>
        <p:txBody>
          <a:bodyPr/>
          <a:p>
            <a:fld id="{31DD1635-85E1-4E0F-AE24-7A3875382D18}" type="datetimeFigureOut">
              <a:rPr lang="en-US" smtClean="0">
                <a:solidFill>
                  <a:prstClr val="black">
                    <a:tint val="75000"/>
                  </a:prstClr>
                </a:solidFill>
              </a:rPr>
              <a:t>8/5/2020</a:t>
            </a:fld>
            <a:endParaRPr lang="en-US">
              <a:solidFill>
                <a:prstClr val="black">
                  <a:tint val="75000"/>
                </a:prstClr>
              </a:solidFill>
            </a:endParaRPr>
          </a:p>
        </p:txBody>
      </p:sp>
      <p:sp>
        <p:nvSpPr>
          <p:cNvPr id="1048999" name="Footer Placeholder 4"/>
          <p:cNvSpPr>
            <a:spLocks noGrp="1"/>
          </p:cNvSpPr>
          <p:nvPr>
            <p:ph type="ftr" sz="quarter" idx="11"/>
          </p:nvPr>
        </p:nvSpPr>
        <p:spPr/>
        <p:txBody>
          <a:bodyPr/>
          <a:p>
            <a:endParaRPr lang="en-US">
              <a:solidFill>
                <a:prstClr val="black">
                  <a:tint val="75000"/>
                </a:prstClr>
              </a:solidFill>
            </a:endParaRPr>
          </a:p>
        </p:txBody>
      </p:sp>
      <p:sp>
        <p:nvSpPr>
          <p:cNvPr id="1049000" name="Slide Number Placeholder 5"/>
          <p:cNvSpPr>
            <a:spLocks noGrp="1"/>
          </p:cNvSpPr>
          <p:nvPr>
            <p:ph type="sldNum" sz="quarter" idx="12"/>
          </p:nvPr>
        </p:nvSpPr>
        <p:spPr/>
        <p:txBody>
          <a:bodyPr/>
          <a:p>
            <a:fld id="{C0C8F716-C114-42F6-8C88-174866676AF8}"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293" name=""/>
        <p:cNvGrpSpPr/>
        <p:nvPr/>
      </p:nvGrpSpPr>
      <p:grpSpPr>
        <a:xfrm>
          <a:off x="0" y="0"/>
          <a:ext cx="0" cy="0"/>
          <a:chOff x="0" y="0"/>
          <a:chExt cx="0" cy="0"/>
        </a:xfrm>
      </p:grpSpPr>
      <p:sp>
        <p:nvSpPr>
          <p:cNvPr id="1048958" name="Title 1"/>
          <p:cNvSpPr>
            <a:spLocks noGrp="1"/>
          </p:cNvSpPr>
          <p:nvPr>
            <p:ph type="title"/>
          </p:nvPr>
        </p:nvSpPr>
        <p:spPr/>
        <p:txBody>
          <a:bodyPr/>
          <a:p>
            <a:r>
              <a:rPr lang="en-US"/>
              <a:t>Click to edit Master title style</a:t>
            </a:r>
            <a:endParaRPr dirty="0" lang="en-US"/>
          </a:p>
        </p:txBody>
      </p:sp>
      <p:sp>
        <p:nvSpPr>
          <p:cNvPr id="1048959" name="Text Placeholder 2"/>
          <p:cNvSpPr>
            <a:spLocks noGrp="1"/>
          </p:cNvSpPr>
          <p:nvPr>
            <p:ph type="body" idx="1"/>
          </p:nvPr>
        </p:nvSpPr>
        <p:spPr>
          <a:xfrm>
            <a:off x="675745" y="2160983"/>
            <a:ext cx="4185623"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960" name="Content Placeholder 3"/>
          <p:cNvSpPr>
            <a:spLocks noGrp="1"/>
          </p:cNvSpPr>
          <p:nvPr>
            <p:ph sz="half" idx="2"/>
          </p:nvPr>
        </p:nvSpPr>
        <p:spPr>
          <a:xfrm>
            <a:off x="675745" y="2737245"/>
            <a:ext cx="4185623" cy="3304117"/>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961" name="Text Placeholder 4"/>
          <p:cNvSpPr>
            <a:spLocks noGrp="1"/>
          </p:cNvSpPr>
          <p:nvPr>
            <p:ph type="body" sz="quarter" idx="3"/>
          </p:nvPr>
        </p:nvSpPr>
        <p:spPr>
          <a:xfrm>
            <a:off x="5088383" y="2160983"/>
            <a:ext cx="4185618"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962" name="Content Placeholder 5"/>
          <p:cNvSpPr>
            <a:spLocks noGrp="1"/>
          </p:cNvSpPr>
          <p:nvPr>
            <p:ph sz="quarter" idx="4"/>
          </p:nvPr>
        </p:nvSpPr>
        <p:spPr>
          <a:xfrm>
            <a:off x="5088384" y="2737245"/>
            <a:ext cx="4185617" cy="3304117"/>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963" name="Date Placeholder 6"/>
          <p:cNvSpPr>
            <a:spLocks noGrp="1"/>
          </p:cNvSpPr>
          <p:nvPr>
            <p:ph type="dt" sz="half" idx="10"/>
          </p:nvPr>
        </p:nvSpPr>
        <p:spPr/>
        <p:txBody>
          <a:bodyPr/>
          <a:p>
            <a:fld id="{D78F66AC-3277-4555-BA47-34DA08892C2F}" type="datetimeFigureOut">
              <a:rPr lang="en-US" smtClean="0"/>
              <a:t>8/5/2020</a:t>
            </a:fld>
            <a:endParaRPr lang="en-US"/>
          </a:p>
        </p:txBody>
      </p:sp>
      <p:sp>
        <p:nvSpPr>
          <p:cNvPr id="1048964" name="Footer Placeholder 7"/>
          <p:cNvSpPr>
            <a:spLocks noGrp="1"/>
          </p:cNvSpPr>
          <p:nvPr>
            <p:ph type="ftr" sz="quarter" idx="11"/>
          </p:nvPr>
        </p:nvSpPr>
        <p:spPr/>
        <p:txBody>
          <a:bodyPr/>
          <a:p>
            <a:endParaRPr lang="en-US"/>
          </a:p>
        </p:txBody>
      </p:sp>
      <p:sp>
        <p:nvSpPr>
          <p:cNvPr id="1048965" name="Slide Number Placeholder 8"/>
          <p:cNvSpPr>
            <a:spLocks noGrp="1"/>
          </p:cNvSpPr>
          <p:nvPr>
            <p:ph type="sldNum" sz="quarter" idx="12"/>
          </p:nvPr>
        </p:nvSpPr>
        <p:spPr/>
        <p:txBody>
          <a:bodyPr/>
          <a:p>
            <a:fld id="{095B1C66-E796-4E14-88C2-1BEDA1E875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87" name=""/>
        <p:cNvGrpSpPr/>
        <p:nvPr/>
      </p:nvGrpSpPr>
      <p:grpSpPr>
        <a:xfrm>
          <a:off x="0" y="0"/>
          <a:ext cx="0" cy="0"/>
          <a:chOff x="0" y="0"/>
          <a:chExt cx="0" cy="0"/>
        </a:xfrm>
      </p:grpSpPr>
      <p:sp>
        <p:nvSpPr>
          <p:cNvPr id="1048922" name="Title 1"/>
          <p:cNvSpPr>
            <a:spLocks noGrp="1"/>
          </p:cNvSpPr>
          <p:nvPr>
            <p:ph type="title"/>
          </p:nvPr>
        </p:nvSpPr>
        <p:spPr>
          <a:xfrm>
            <a:off x="677334" y="609600"/>
            <a:ext cx="8596668" cy="1320800"/>
          </a:xfrm>
        </p:spPr>
        <p:txBody>
          <a:bodyPr/>
          <a:p>
            <a:r>
              <a:rPr lang="en-US"/>
              <a:t>Click to edit Master title style</a:t>
            </a:r>
            <a:endParaRPr dirty="0" lang="en-US"/>
          </a:p>
        </p:txBody>
      </p:sp>
      <p:sp>
        <p:nvSpPr>
          <p:cNvPr id="1048923" name="Date Placeholder 2"/>
          <p:cNvSpPr>
            <a:spLocks noGrp="1"/>
          </p:cNvSpPr>
          <p:nvPr>
            <p:ph type="dt" sz="half" idx="10"/>
          </p:nvPr>
        </p:nvSpPr>
        <p:spPr/>
        <p:txBody>
          <a:bodyPr/>
          <a:p>
            <a:fld id="{D78F66AC-3277-4555-BA47-34DA08892C2F}" type="datetimeFigureOut">
              <a:rPr lang="en-US" smtClean="0"/>
              <a:t>8/5/2020</a:t>
            </a:fld>
            <a:endParaRPr lang="en-US"/>
          </a:p>
        </p:txBody>
      </p:sp>
      <p:sp>
        <p:nvSpPr>
          <p:cNvPr id="1048924" name="Footer Placeholder 3"/>
          <p:cNvSpPr>
            <a:spLocks noGrp="1"/>
          </p:cNvSpPr>
          <p:nvPr>
            <p:ph type="ftr" sz="quarter" idx="11"/>
          </p:nvPr>
        </p:nvSpPr>
        <p:spPr/>
        <p:txBody>
          <a:bodyPr/>
          <a:p>
            <a:endParaRPr lang="en-US"/>
          </a:p>
        </p:txBody>
      </p:sp>
      <p:sp>
        <p:nvSpPr>
          <p:cNvPr id="1048925" name="Slide Number Placeholder 4"/>
          <p:cNvSpPr>
            <a:spLocks noGrp="1"/>
          </p:cNvSpPr>
          <p:nvPr>
            <p:ph type="sldNum" sz="quarter" idx="12"/>
          </p:nvPr>
        </p:nvSpPr>
        <p:spPr/>
        <p:txBody>
          <a:bodyPr/>
          <a:p>
            <a:fld id="{095B1C66-E796-4E14-88C2-1BEDA1E875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94" name=""/>
        <p:cNvGrpSpPr/>
        <p:nvPr/>
      </p:nvGrpSpPr>
      <p:grpSpPr>
        <a:xfrm>
          <a:off x="0" y="0"/>
          <a:ext cx="0" cy="0"/>
          <a:chOff x="0" y="0"/>
          <a:chExt cx="0" cy="0"/>
        </a:xfrm>
      </p:grpSpPr>
      <p:sp>
        <p:nvSpPr>
          <p:cNvPr id="1048966" name="Date Placeholder 1"/>
          <p:cNvSpPr>
            <a:spLocks noGrp="1"/>
          </p:cNvSpPr>
          <p:nvPr>
            <p:ph type="dt" sz="half" idx="10"/>
          </p:nvPr>
        </p:nvSpPr>
        <p:spPr/>
        <p:txBody>
          <a:bodyPr/>
          <a:p>
            <a:fld id="{D78F66AC-3277-4555-BA47-34DA08892C2F}" type="datetimeFigureOut">
              <a:rPr lang="en-US" smtClean="0"/>
              <a:t>8/5/2020</a:t>
            </a:fld>
            <a:endParaRPr lang="en-US"/>
          </a:p>
        </p:txBody>
      </p:sp>
      <p:sp>
        <p:nvSpPr>
          <p:cNvPr id="1048967" name="Footer Placeholder 2"/>
          <p:cNvSpPr>
            <a:spLocks noGrp="1"/>
          </p:cNvSpPr>
          <p:nvPr>
            <p:ph type="ftr" sz="quarter" idx="11"/>
          </p:nvPr>
        </p:nvSpPr>
        <p:spPr/>
        <p:txBody>
          <a:bodyPr/>
          <a:p>
            <a:endParaRPr lang="en-US"/>
          </a:p>
        </p:txBody>
      </p:sp>
      <p:sp>
        <p:nvSpPr>
          <p:cNvPr id="1048968" name="Slide Number Placeholder 3"/>
          <p:cNvSpPr>
            <a:spLocks noGrp="1"/>
          </p:cNvSpPr>
          <p:nvPr>
            <p:ph type="sldNum" sz="quarter" idx="12"/>
          </p:nvPr>
        </p:nvSpPr>
        <p:spPr/>
        <p:txBody>
          <a:bodyPr/>
          <a:p>
            <a:fld id="{095B1C66-E796-4E14-88C2-1BEDA1E875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298" name=""/>
        <p:cNvGrpSpPr/>
        <p:nvPr/>
      </p:nvGrpSpPr>
      <p:grpSpPr>
        <a:xfrm>
          <a:off x="0" y="0"/>
          <a:ext cx="0" cy="0"/>
          <a:chOff x="0" y="0"/>
          <a:chExt cx="0" cy="0"/>
        </a:xfrm>
      </p:grpSpPr>
      <p:sp>
        <p:nvSpPr>
          <p:cNvPr id="1048985"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dirty="0" lang="en-US"/>
          </a:p>
        </p:txBody>
      </p:sp>
      <p:sp>
        <p:nvSpPr>
          <p:cNvPr id="1048986" name="Content Placeholder 2"/>
          <p:cNvSpPr>
            <a:spLocks noGrp="1"/>
          </p:cNvSpPr>
          <p:nvPr>
            <p:ph idx="1"/>
          </p:nvPr>
        </p:nvSpPr>
        <p:spPr>
          <a:xfrm>
            <a:off x="4760461" y="514924"/>
            <a:ext cx="4513541" cy="5526437"/>
          </a:xfrm>
        </p:spPr>
        <p:txBody>
          <a:bodyPr>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987" name="Text Placeholder 3"/>
          <p:cNvSpPr>
            <a:spLocks noGrp="1"/>
          </p:cNvSpPr>
          <p:nvPr>
            <p:ph type="body" sz="half" idx="2"/>
          </p:nvPr>
        </p:nvSpPr>
        <p:spPr>
          <a:xfrm>
            <a:off x="677334" y="2777069"/>
            <a:ext cx="3854528" cy="2584449"/>
          </a:xfrm>
        </p:spPr>
        <p:txBody>
          <a:bodyPr>
            <a:normAutofit/>
          </a:bodyPr>
          <a:lstStyle>
            <a:lvl1pPr indent="0" marL="0">
              <a:buNone/>
              <a:defRPr sz="1400"/>
            </a:lvl1pPr>
            <a:lvl2pPr indent="0" marL="457063">
              <a:buNone/>
              <a:defRPr sz="1400"/>
            </a:lvl2pPr>
            <a:lvl3pPr indent="0" marL="914126">
              <a:buNone/>
              <a:defRPr sz="1200"/>
            </a:lvl3pPr>
            <a:lvl4pPr indent="0" marL="1371189">
              <a:buNone/>
              <a:defRPr sz="1000"/>
            </a:lvl4pPr>
            <a:lvl5pPr indent="0" marL="1828251">
              <a:buNone/>
              <a:defRPr sz="1000"/>
            </a:lvl5pPr>
            <a:lvl6pPr indent="0" marL="2285314">
              <a:buNone/>
              <a:defRPr sz="1000"/>
            </a:lvl6pPr>
            <a:lvl7pPr indent="0" marL="2742377">
              <a:buNone/>
              <a:defRPr sz="1000"/>
            </a:lvl7pPr>
            <a:lvl8pPr indent="0" marL="3199440">
              <a:buNone/>
              <a:defRPr sz="1000"/>
            </a:lvl8pPr>
            <a:lvl9pPr indent="0" marL="3656503">
              <a:buNone/>
              <a:defRPr sz="1000"/>
            </a:lvl9pPr>
          </a:lstStyle>
          <a:p>
            <a:pPr lvl="0"/>
            <a:r>
              <a:rPr lang="en-US"/>
              <a:t>Click to edit Master text styles</a:t>
            </a:r>
          </a:p>
        </p:txBody>
      </p:sp>
      <p:sp>
        <p:nvSpPr>
          <p:cNvPr id="1048988" name="Date Placeholder 4"/>
          <p:cNvSpPr>
            <a:spLocks noGrp="1"/>
          </p:cNvSpPr>
          <p:nvPr>
            <p:ph type="dt" sz="half" idx="10"/>
          </p:nvPr>
        </p:nvSpPr>
        <p:spPr/>
        <p:txBody>
          <a:bodyPr/>
          <a:p>
            <a:fld id="{D78F66AC-3277-4555-BA47-34DA08892C2F}" type="datetimeFigureOut">
              <a:rPr lang="en-US" smtClean="0"/>
              <a:t>8/5/2020</a:t>
            </a:fld>
            <a:endParaRPr lang="en-US"/>
          </a:p>
        </p:txBody>
      </p:sp>
      <p:sp>
        <p:nvSpPr>
          <p:cNvPr id="1048989" name="Footer Placeholder 5"/>
          <p:cNvSpPr>
            <a:spLocks noGrp="1"/>
          </p:cNvSpPr>
          <p:nvPr>
            <p:ph type="ftr" sz="quarter" idx="11"/>
          </p:nvPr>
        </p:nvSpPr>
        <p:spPr/>
        <p:txBody>
          <a:bodyPr/>
          <a:p>
            <a:endParaRPr lang="en-US"/>
          </a:p>
        </p:txBody>
      </p:sp>
      <p:sp>
        <p:nvSpPr>
          <p:cNvPr id="1048990" name="Slide Number Placeholder 6"/>
          <p:cNvSpPr>
            <a:spLocks noGrp="1"/>
          </p:cNvSpPr>
          <p:nvPr>
            <p:ph type="sldNum" sz="quarter" idx="12"/>
          </p:nvPr>
        </p:nvSpPr>
        <p:spPr/>
        <p:txBody>
          <a:bodyPr/>
          <a:p>
            <a:fld id="{095B1C66-E796-4E14-88C2-1BEDA1E875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290" name=""/>
        <p:cNvGrpSpPr/>
        <p:nvPr/>
      </p:nvGrpSpPr>
      <p:grpSpPr>
        <a:xfrm>
          <a:off x="0" y="0"/>
          <a:ext cx="0" cy="0"/>
          <a:chOff x="0" y="0"/>
          <a:chExt cx="0" cy="0"/>
        </a:xfrm>
      </p:grpSpPr>
      <p:sp>
        <p:nvSpPr>
          <p:cNvPr id="1048942" name="Title 1"/>
          <p:cNvSpPr>
            <a:spLocks noGrp="1"/>
          </p:cNvSpPr>
          <p:nvPr>
            <p:ph type="title"/>
          </p:nvPr>
        </p:nvSpPr>
        <p:spPr>
          <a:xfrm>
            <a:off x="677334" y="4800600"/>
            <a:ext cx="8596667" cy="566738"/>
          </a:xfrm>
        </p:spPr>
        <p:txBody>
          <a:bodyPr anchor="b">
            <a:normAutofit/>
          </a:bodyPr>
          <a:lstStyle>
            <a:lvl1pPr algn="l">
              <a:defRPr b="0" sz="2400"/>
            </a:lvl1pPr>
          </a:lstStyle>
          <a:p>
            <a:r>
              <a:rPr lang="en-US"/>
              <a:t>Click to edit Master title style</a:t>
            </a:r>
            <a:endParaRPr dirty="0" lang="en-US"/>
          </a:p>
        </p:txBody>
      </p:sp>
      <p:sp>
        <p:nvSpPr>
          <p:cNvPr id="1048943" name="Picture Placeholder 2"/>
          <p:cNvSpPr>
            <a:spLocks noChangeAspect="1" noGrp="1"/>
          </p:cNvSpPr>
          <p:nvPr>
            <p:ph type="pic" idx="1"/>
          </p:nvPr>
        </p:nvSpPr>
        <p:spPr>
          <a:xfrm>
            <a:off x="677334" y="609600"/>
            <a:ext cx="8596668" cy="3845718"/>
          </a:xfrm>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944" name="Text Placeholder 3"/>
          <p:cNvSpPr>
            <a:spLocks noGrp="1"/>
          </p:cNvSpPr>
          <p:nvPr>
            <p:ph type="body" sz="half" idx="2"/>
          </p:nvPr>
        </p:nvSpPr>
        <p:spPr>
          <a:xfrm>
            <a:off x="677334" y="5367338"/>
            <a:ext cx="8596667" cy="674024"/>
          </a:xfrm>
        </p:spPr>
        <p:txBody>
          <a:bodyPr>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945" name="Date Placeholder 4"/>
          <p:cNvSpPr>
            <a:spLocks noGrp="1"/>
          </p:cNvSpPr>
          <p:nvPr>
            <p:ph type="dt" sz="half" idx="10"/>
          </p:nvPr>
        </p:nvSpPr>
        <p:spPr/>
        <p:txBody>
          <a:bodyPr/>
          <a:p>
            <a:fld id="{D78F66AC-3277-4555-BA47-34DA08892C2F}" type="datetimeFigureOut">
              <a:rPr lang="en-US" smtClean="0"/>
              <a:t>8/5/2020</a:t>
            </a:fld>
            <a:endParaRPr lang="en-US"/>
          </a:p>
        </p:txBody>
      </p:sp>
      <p:sp>
        <p:nvSpPr>
          <p:cNvPr id="1048946" name="Footer Placeholder 5"/>
          <p:cNvSpPr>
            <a:spLocks noGrp="1"/>
          </p:cNvSpPr>
          <p:nvPr>
            <p:ph type="ftr" sz="quarter" idx="11"/>
          </p:nvPr>
        </p:nvSpPr>
        <p:spPr/>
        <p:txBody>
          <a:bodyPr/>
          <a:p>
            <a:endParaRPr lang="en-US"/>
          </a:p>
        </p:txBody>
      </p:sp>
      <p:sp>
        <p:nvSpPr>
          <p:cNvPr id="1048947" name="Slide Number Placeholder 6"/>
          <p:cNvSpPr>
            <a:spLocks noGrp="1"/>
          </p:cNvSpPr>
          <p:nvPr>
            <p:ph type="sldNum" sz="quarter" idx="12"/>
          </p:nvPr>
        </p:nvSpPr>
        <p:spPr/>
        <p:txBody>
          <a:bodyPr/>
          <a:p>
            <a:fld id="{095B1C66-E796-4E14-88C2-1BEDA1E875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 Id="rId11" Type="http://schemas.openxmlformats.org/officeDocument/2006/relationships/slideLayout" Target="../slideLayouts/slideLayout43.xml"/><Relationship Id="rId1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3" name=""/>
        <p:cNvGrpSpPr/>
        <p:nvPr/>
      </p:nvGrpSpPr>
      <p:grpSpPr>
        <a:xfrm>
          <a:off x="0" y="0"/>
          <a:ext cx="0" cy="0"/>
          <a:chOff x="0" y="0"/>
          <a:chExt cx="0" cy="0"/>
        </a:xfrm>
      </p:grpSpPr>
      <p:grpSp>
        <p:nvGrpSpPr>
          <p:cNvPr id="14" name="Group 28"/>
          <p:cNvGrpSpPr/>
          <p:nvPr/>
        </p:nvGrpSpPr>
        <p:grpSpPr>
          <a:xfrm>
            <a:off x="0" y="-8467"/>
            <a:ext cx="12192000" cy="6866467"/>
            <a:chOff x="0" y="-8467"/>
            <a:chExt cx="12192000" cy="6866467"/>
          </a:xfrm>
        </p:grpSpPr>
        <p:cxnSp>
          <p:nvCxnSpPr>
            <p:cNvPr id="3145728" name="Straight Connector 18"/>
            <p:cNvCxnSpPr>
              <a:cxnSpLocks/>
            </p:cNvCxnSpPr>
            <p:nvPr/>
          </p:nvCxnSpPr>
          <p:spPr>
            <a:xfrm>
              <a:off x="9371012" y="0"/>
              <a:ext cx="1219200" cy="6858000"/>
            </a:xfrm>
            <a:prstGeom prst="line"/>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19"/>
            <p:cNvCxnSpPr>
              <a:cxnSpLocks/>
            </p:cNvCxnSpPr>
            <p:nvPr/>
          </p:nvCxnSpPr>
          <p:spPr>
            <a:xfrm flipH="1">
              <a:off x="7425267" y="3681413"/>
              <a:ext cx="4763558" cy="3176587"/>
            </a:xfrm>
            <a:prstGeom prst="line"/>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48576"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7"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8"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9"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0"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1"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2"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3"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84" name="Title Placeholder 1"/>
          <p:cNvSpPr>
            <a:spLocks noGrp="1"/>
          </p:cNvSpPr>
          <p:nvPr>
            <p:ph type="title"/>
          </p:nvPr>
        </p:nvSpPr>
        <p:spPr>
          <a:xfrm>
            <a:off x="677334" y="609600"/>
            <a:ext cx="8596668" cy="1320800"/>
          </a:xfrm>
          <a:prstGeom prst="rect"/>
        </p:spPr>
        <p:txBody>
          <a:bodyPr anchor="t" bIns="45720" lIns="91440" rIns="91440" rtlCol="0" tIns="45720" vert="horz">
            <a:normAutofit/>
          </a:bodyPr>
          <a:p>
            <a:r>
              <a:rPr lang="en-US"/>
              <a:t>Click to edit Master title style</a:t>
            </a:r>
            <a:endParaRPr dirty="0" lang="en-US"/>
          </a:p>
        </p:txBody>
      </p:sp>
      <p:sp>
        <p:nvSpPr>
          <p:cNvPr id="1048585" name="Text Placeholder 2"/>
          <p:cNvSpPr>
            <a:spLocks noGrp="1"/>
          </p:cNvSpPr>
          <p:nvPr>
            <p:ph type="body" idx="1"/>
          </p:nvPr>
        </p:nvSpPr>
        <p:spPr>
          <a:xfrm>
            <a:off x="677334" y="2160589"/>
            <a:ext cx="8596668" cy="3880773"/>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86" name="Date Placeholder 3"/>
          <p:cNvSpPr>
            <a:spLocks noGrp="1"/>
          </p:cNvSpPr>
          <p:nvPr>
            <p:ph type="dt" sz="half" idx="2"/>
          </p:nvPr>
        </p:nvSpPr>
        <p:spPr>
          <a:xfrm>
            <a:off x="7205133" y="6041362"/>
            <a:ext cx="911939" cy="365125"/>
          </a:xfrm>
          <a:prstGeom prst="rect"/>
        </p:spPr>
        <p:txBody>
          <a:bodyPr anchor="ctr" bIns="45720" lIns="91440" rIns="91440" rtlCol="0" tIns="45720" vert="horz"/>
          <a:lstStyle>
            <a:lvl1pPr algn="r">
              <a:defRPr sz="900">
                <a:solidFill>
                  <a:schemeClr val="tx1">
                    <a:tint val="75000"/>
                  </a:schemeClr>
                </a:solidFill>
              </a:defRPr>
            </a:lvl1pPr>
          </a:lstStyle>
          <a:p>
            <a:fld id="{D78F66AC-3277-4555-BA47-34DA08892C2F}" type="datetimeFigureOut">
              <a:rPr lang="en-US" smtClean="0"/>
              <a:t>8/5/2020</a:t>
            </a:fld>
            <a:endParaRPr lang="en-US"/>
          </a:p>
        </p:txBody>
      </p:sp>
      <p:sp>
        <p:nvSpPr>
          <p:cNvPr id="1048587" name="Footer Placeholder 4"/>
          <p:cNvSpPr>
            <a:spLocks noGrp="1"/>
          </p:cNvSpPr>
          <p:nvPr>
            <p:ph type="ftr" sz="quarter" idx="3"/>
          </p:nvPr>
        </p:nvSpPr>
        <p:spPr>
          <a:xfrm>
            <a:off x="677334" y="6041362"/>
            <a:ext cx="6297612" cy="365125"/>
          </a:xfrm>
          <a:prstGeom prst="rect"/>
        </p:spPr>
        <p:txBody>
          <a:bodyPr anchor="ctr" bIns="45720" lIns="91440" rIns="91440" rtlCol="0" tIns="45720" vert="horz"/>
          <a:lstStyle>
            <a:lvl1pPr algn="l">
              <a:defRPr sz="900">
                <a:solidFill>
                  <a:schemeClr val="tx1">
                    <a:tint val="75000"/>
                  </a:schemeClr>
                </a:solidFill>
              </a:defRPr>
            </a:lvl1pPr>
          </a:lstStyle>
          <a:p>
            <a:endParaRPr lang="en-US"/>
          </a:p>
        </p:txBody>
      </p:sp>
      <p:sp>
        <p:nvSpPr>
          <p:cNvPr id="1048588" name="Slide Number Placeholder 5"/>
          <p:cNvSpPr>
            <a:spLocks noGrp="1"/>
          </p:cNvSpPr>
          <p:nvPr>
            <p:ph type="sldNum" sz="quarter" idx="4"/>
          </p:nvPr>
        </p:nvSpPr>
        <p:spPr>
          <a:xfrm>
            <a:off x="8590663" y="6041362"/>
            <a:ext cx="683339" cy="365125"/>
          </a:xfrm>
          <a:prstGeom prst="rect"/>
        </p:spPr>
        <p:txBody>
          <a:bodyPr anchor="ctr" bIns="45720" lIns="91440" rIns="91440" rtlCol="0" tIns="45720" vert="horz"/>
          <a:lstStyle>
            <a:lvl1pPr algn="r">
              <a:defRPr sz="900">
                <a:solidFill>
                  <a:schemeClr val="accent1">
                    <a:lumMod val="75000"/>
                  </a:schemeClr>
                </a:solidFill>
              </a:defRPr>
            </a:lvl1pPr>
          </a:lstStyle>
          <a:p>
            <a:fld id="{095B1C66-E796-4E14-88C2-1BEDA1E875D5}"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txStyles>
    <p:titleStyle>
      <a:lvl1pPr algn="l" defTabSz="457200" eaLnBrk="1" hangingPunct="1" latinLnBrk="0" rtl="0">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33" name=""/>
        <p:cNvGrpSpPr/>
        <p:nvPr/>
      </p:nvGrpSpPr>
      <p:grpSpPr>
        <a:xfrm>
          <a:off x="0" y="0"/>
          <a:ext cx="0" cy="0"/>
          <a:chOff x="0" y="0"/>
          <a:chExt cx="0" cy="0"/>
        </a:xfrm>
      </p:grpSpPr>
      <p:grpSp>
        <p:nvGrpSpPr>
          <p:cNvPr id="134" name="Group 28"/>
          <p:cNvGrpSpPr/>
          <p:nvPr/>
        </p:nvGrpSpPr>
        <p:grpSpPr>
          <a:xfrm>
            <a:off x="0" y="-8467"/>
            <a:ext cx="12192000" cy="6866467"/>
            <a:chOff x="0" y="-8467"/>
            <a:chExt cx="12192000" cy="6866467"/>
          </a:xfrm>
        </p:grpSpPr>
        <p:cxnSp>
          <p:nvCxnSpPr>
            <p:cNvPr id="3145732" name="Straight Connector 18"/>
            <p:cNvCxnSpPr>
              <a:cxnSpLocks/>
            </p:cNvCxnSpPr>
            <p:nvPr/>
          </p:nvCxnSpPr>
          <p:spPr>
            <a:xfrm>
              <a:off x="9371012" y="0"/>
              <a:ext cx="1219200" cy="6858000"/>
            </a:xfrm>
            <a:prstGeom prst="line"/>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45733" name="Straight Connector 19"/>
            <p:cNvCxnSpPr>
              <a:cxnSpLocks/>
            </p:cNvCxnSpPr>
            <p:nvPr/>
          </p:nvCxnSpPr>
          <p:spPr>
            <a:xfrm flipH="1">
              <a:off x="7425267" y="3681413"/>
              <a:ext cx="4763558" cy="3176587"/>
            </a:xfrm>
            <a:prstGeom prst="line"/>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48611"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2"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4"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5"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6"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1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619" name="Title Placeholder 1"/>
          <p:cNvSpPr>
            <a:spLocks noGrp="1"/>
          </p:cNvSpPr>
          <p:nvPr>
            <p:ph type="title"/>
          </p:nvPr>
        </p:nvSpPr>
        <p:spPr>
          <a:xfrm>
            <a:off x="677334" y="609600"/>
            <a:ext cx="8596668" cy="1320800"/>
          </a:xfrm>
          <a:prstGeom prst="rect"/>
        </p:spPr>
        <p:txBody>
          <a:bodyPr anchor="t" bIns="45720" lIns="91440" rIns="91440" rtlCol="0" tIns="45720" vert="horz">
            <a:normAutofit/>
          </a:bodyPr>
          <a:p>
            <a:r>
              <a:rPr lang="en-US"/>
              <a:t>Click to edit Master title style</a:t>
            </a:r>
            <a:endParaRPr dirty="0" lang="en-US"/>
          </a:p>
        </p:txBody>
      </p:sp>
      <p:sp>
        <p:nvSpPr>
          <p:cNvPr id="1048620" name="Text Placeholder 2"/>
          <p:cNvSpPr>
            <a:spLocks noGrp="1"/>
          </p:cNvSpPr>
          <p:nvPr>
            <p:ph type="body" idx="1"/>
          </p:nvPr>
        </p:nvSpPr>
        <p:spPr>
          <a:xfrm>
            <a:off x="677334" y="2160589"/>
            <a:ext cx="8596668" cy="3880773"/>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21" name="Date Placeholder 3"/>
          <p:cNvSpPr>
            <a:spLocks noGrp="1"/>
          </p:cNvSpPr>
          <p:nvPr>
            <p:ph type="dt" sz="half" idx="2"/>
          </p:nvPr>
        </p:nvSpPr>
        <p:spPr>
          <a:xfrm>
            <a:off x="7205133" y="6041362"/>
            <a:ext cx="911939" cy="365125"/>
          </a:xfrm>
          <a:prstGeom prst="rect"/>
        </p:spPr>
        <p:txBody>
          <a:bodyPr anchor="ctr" bIns="45720" lIns="91440" rIns="91440" rtlCol="0" tIns="45720" vert="horz"/>
          <a:lstStyle>
            <a:lvl1pPr algn="r">
              <a:defRPr sz="900">
                <a:solidFill>
                  <a:schemeClr val="tx1">
                    <a:tint val="75000"/>
                  </a:schemeClr>
                </a:solidFill>
              </a:defRPr>
            </a:lvl1pPr>
          </a:lstStyle>
          <a:p>
            <a:fld id="{D78F66AC-3277-4555-BA47-34DA08892C2F}" type="datetimeFigureOut">
              <a:rPr lang="en-US" smtClean="0"/>
              <a:t>8/5/2020</a:t>
            </a:fld>
            <a:endParaRPr lang="en-US"/>
          </a:p>
        </p:txBody>
      </p:sp>
      <p:sp>
        <p:nvSpPr>
          <p:cNvPr id="1048622" name="Footer Placeholder 4"/>
          <p:cNvSpPr>
            <a:spLocks noGrp="1"/>
          </p:cNvSpPr>
          <p:nvPr>
            <p:ph type="ftr" sz="quarter" idx="3"/>
          </p:nvPr>
        </p:nvSpPr>
        <p:spPr>
          <a:xfrm>
            <a:off x="677334" y="6041362"/>
            <a:ext cx="6297612" cy="365125"/>
          </a:xfrm>
          <a:prstGeom prst="rect"/>
        </p:spPr>
        <p:txBody>
          <a:bodyPr anchor="ctr" bIns="45720" lIns="91440" rIns="91440" rtlCol="0" tIns="45720" vert="horz"/>
          <a:lstStyle>
            <a:lvl1pPr algn="l">
              <a:defRPr sz="900">
                <a:solidFill>
                  <a:schemeClr val="tx1">
                    <a:tint val="75000"/>
                  </a:schemeClr>
                </a:solidFill>
              </a:defRPr>
            </a:lvl1pPr>
          </a:lstStyle>
          <a:p>
            <a:endParaRPr lang="en-US"/>
          </a:p>
        </p:txBody>
      </p:sp>
      <p:sp>
        <p:nvSpPr>
          <p:cNvPr id="1048623" name="Slide Number Placeholder 5"/>
          <p:cNvSpPr>
            <a:spLocks noGrp="1"/>
          </p:cNvSpPr>
          <p:nvPr>
            <p:ph type="sldNum" sz="quarter" idx="4"/>
          </p:nvPr>
        </p:nvSpPr>
        <p:spPr>
          <a:xfrm>
            <a:off x="8590663" y="6041362"/>
            <a:ext cx="683339" cy="365125"/>
          </a:xfrm>
          <a:prstGeom prst="rect"/>
        </p:spPr>
        <p:txBody>
          <a:bodyPr anchor="ctr" bIns="45720" lIns="91440" rIns="91440" rtlCol="0" tIns="45720" vert="horz"/>
          <a:lstStyle>
            <a:lvl1pPr algn="r">
              <a:defRPr sz="900">
                <a:solidFill>
                  <a:schemeClr val="accent1">
                    <a:lumMod val="75000"/>
                  </a:schemeClr>
                </a:solidFill>
              </a:defRPr>
            </a:lvl1pPr>
          </a:lstStyle>
          <a:p>
            <a:fld id="{095B1C66-E796-4E14-88C2-1BEDA1E875D5}"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l" defTabSz="457200" eaLnBrk="1" hangingPunct="1" latinLnBrk="0" rtl="0">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207" name=""/>
        <p:cNvGrpSpPr/>
        <p:nvPr/>
      </p:nvGrpSpPr>
      <p:grpSpPr>
        <a:xfrm>
          <a:off x="0" y="0"/>
          <a:ext cx="0" cy="0"/>
          <a:chOff x="0" y="0"/>
          <a:chExt cx="0" cy="0"/>
        </a:xfrm>
      </p:grpSpPr>
      <p:sp>
        <p:nvSpPr>
          <p:cNvPr id="1048732"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en-US"/>
              <a:t>Click to edit Master title style</a:t>
            </a:r>
          </a:p>
        </p:txBody>
      </p:sp>
      <p:sp>
        <p:nvSpPr>
          <p:cNvPr id="1048733"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34"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31DD1635-85E1-4E0F-AE24-7A3875382D18}" type="datetimeFigureOut">
              <a:rPr lang="en-US" smtClean="0">
                <a:solidFill>
                  <a:prstClr val="black">
                    <a:tint val="75000"/>
                  </a:prstClr>
                </a:solidFill>
              </a:rPr>
              <a:t>8/5/2020</a:t>
            </a:fld>
            <a:endParaRPr lang="en-US">
              <a:solidFill>
                <a:prstClr val="black">
                  <a:tint val="75000"/>
                </a:prstClr>
              </a:solidFill>
            </a:endParaRPr>
          </a:p>
        </p:txBody>
      </p:sp>
      <p:sp>
        <p:nvSpPr>
          <p:cNvPr id="1048735"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solidFill>
                <a:prstClr val="black">
                  <a:tint val="75000"/>
                </a:prstClr>
              </a:solidFill>
            </a:endParaRPr>
          </a:p>
        </p:txBody>
      </p:sp>
      <p:sp>
        <p:nvSpPr>
          <p:cNvPr id="1048736"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C0C8F716-C114-42F6-8C88-174866676AF8}" type="slidenum">
              <a:rPr lang="en-US" smtClean="0">
                <a:solidFill>
                  <a:prstClr val="black">
                    <a:tint val="75000"/>
                  </a:prstClr>
                </a:solidFill>
              </a:rPr>
              <a:t>‹#›</a:t>
            </a:fld>
            <a:endParaRPr lang="en-US">
              <a:solidFill>
                <a:prstClr val="black">
                  <a:tint val="75000"/>
                </a:prstClr>
              </a:solidFill>
            </a:endParaRPr>
          </a:p>
        </p:txBody>
      </p:sp>
    </p:spTree>
  </p:cSld>
  <p:clrMap accent1="accent1" accent2="accent2" accent3="accent3" accent4="accent4" accent5="accent5" accent6="accent6" bg1="lt1" bg2="lt2" tx1="dk1" tx2="dk2"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602" name="Title 1"/>
          <p:cNvSpPr>
            <a:spLocks noGrp="1"/>
          </p:cNvSpPr>
          <p:nvPr>
            <p:ph type="ctrTitle"/>
          </p:nvPr>
        </p:nvSpPr>
        <p:spPr/>
        <p:txBody>
          <a:bodyPr/>
          <a:p>
            <a:r>
              <a:rPr b="1" dirty="0" lang="en-US">
                <a:latin typeface="+mn-lt"/>
              </a:rPr>
              <a:t>MEDICAL SURGICAL NURSING II</a:t>
            </a:r>
          </a:p>
        </p:txBody>
      </p:sp>
      <p:sp>
        <p:nvSpPr>
          <p:cNvPr id="1048603" name="Subtitle 2"/>
          <p:cNvSpPr>
            <a:spLocks noGrp="1"/>
          </p:cNvSpPr>
          <p:nvPr>
            <p:ph type="subTitle" idx="1"/>
          </p:nvPr>
        </p:nvSpPr>
        <p:spPr/>
        <p:txBody>
          <a:bodyPr>
            <a:normAutofit/>
          </a:bodyPr>
          <a:p>
            <a:r>
              <a:rPr b="1" dirty="0" sz="3200" lang="en-US"/>
              <a:t>ORAL HEALTH ,ALIMENTALY AND BILIARY CONDITIONS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59" name=""/>
        <p:cNvGrpSpPr/>
        <p:nvPr/>
      </p:nvGrpSpPr>
      <p:grpSpPr>
        <a:xfrm>
          <a:off x="0" y="0"/>
          <a:ext cx="0" cy="0"/>
          <a:chOff x="0" y="0"/>
          <a:chExt cx="0" cy="0"/>
        </a:xfrm>
      </p:grpSpPr>
      <p:sp>
        <p:nvSpPr>
          <p:cNvPr id="1048639" name="Title 1"/>
          <p:cNvSpPr>
            <a:spLocks noGrp="1"/>
          </p:cNvSpPr>
          <p:nvPr>
            <p:ph type="title"/>
          </p:nvPr>
        </p:nvSpPr>
        <p:spPr/>
        <p:txBody>
          <a:bodyPr>
            <a:normAutofit fontScale="90000"/>
          </a:bodyPr>
          <a:p>
            <a:r>
              <a:rPr b="1" dirty="0" lang="en-US"/>
              <a:t>DISORDERS OF THE ORAL CAVITY</a:t>
            </a:r>
            <a:br>
              <a:rPr b="1" dirty="0" lang="en-US"/>
            </a:br>
            <a:r>
              <a:rPr b="1" dirty="0" lang="en-US"/>
              <a:t> 1.  PLAQUE AND TOOTH DECAY/DENTAL CARIES-      </a:t>
            </a:r>
            <a:r>
              <a:rPr dirty="0" lang="en-US"/>
              <a:t>A section of a Tooth</a:t>
            </a:r>
          </a:p>
        </p:txBody>
      </p:sp>
      <p:pic>
        <p:nvPicPr>
          <p:cNvPr id="2097154" name="Content Placeholder 3"/>
          <p:cNvPicPr>
            <a:picLocks noChangeAspect="1" noGrp="1"/>
          </p:cNvPicPr>
          <p:nvPr>
            <p:ph idx="1"/>
          </p:nvPr>
        </p:nvPicPr>
        <p:blipFill>
          <a:blip xmlns:r="http://schemas.openxmlformats.org/officeDocument/2006/relationships" r:embed="rId1"/>
          <a:stretch>
            <a:fillRect/>
          </a:stretch>
        </p:blipFill>
        <p:spPr>
          <a:xfrm>
            <a:off x="1429556" y="2173467"/>
            <a:ext cx="6941712" cy="3881437"/>
          </a:xfrm>
          <a:prstGeom prst="rec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264" name=""/>
        <p:cNvGrpSpPr/>
        <p:nvPr/>
      </p:nvGrpSpPr>
      <p:grpSpPr>
        <a:xfrm>
          <a:off x="0" y="0"/>
          <a:ext cx="0" cy="0"/>
          <a:chOff x="0" y="0"/>
          <a:chExt cx="0" cy="0"/>
        </a:xfrm>
      </p:grpSpPr>
      <p:sp>
        <p:nvSpPr>
          <p:cNvPr id="1048824" name="Title 1"/>
          <p:cNvSpPr>
            <a:spLocks noGrp="1"/>
          </p:cNvSpPr>
          <p:nvPr>
            <p:ph type="title"/>
          </p:nvPr>
        </p:nvSpPr>
        <p:spPr/>
        <p:txBody>
          <a:bodyPr/>
          <a:p>
            <a:r>
              <a:rPr dirty="0" lang="en-US"/>
              <a:t>THE FLOW OF BILE</a:t>
            </a:r>
          </a:p>
        </p:txBody>
      </p:sp>
      <p:pic>
        <p:nvPicPr>
          <p:cNvPr id="2097161" name="Content Placeholder 3"/>
          <p:cNvPicPr>
            <a:picLocks noChangeAspect="1" noGrp="1"/>
          </p:cNvPicPr>
          <p:nvPr>
            <p:ph idx="1"/>
          </p:nvPr>
        </p:nvPicPr>
        <p:blipFill>
          <a:blip xmlns:r="http://schemas.openxmlformats.org/officeDocument/2006/relationships" r:embed="rId1"/>
          <a:stretch>
            <a:fillRect/>
          </a:stretch>
        </p:blipFill>
        <p:spPr>
          <a:xfrm>
            <a:off x="1874223" y="2160588"/>
            <a:ext cx="6203592" cy="3881437"/>
          </a:xfrm>
          <a:prstGeom prst="rec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1048825" name="Title 1"/>
          <p:cNvSpPr>
            <a:spLocks noGrp="1"/>
          </p:cNvSpPr>
          <p:nvPr>
            <p:ph type="title"/>
          </p:nvPr>
        </p:nvSpPr>
        <p:spPr/>
        <p:txBody>
          <a:bodyPr/>
          <a:p>
            <a:r>
              <a:rPr dirty="0" lang="en-US"/>
              <a:t>COMMON TERMINOLOGIES</a:t>
            </a:r>
          </a:p>
        </p:txBody>
      </p:sp>
      <p:sp>
        <p:nvSpPr>
          <p:cNvPr id="1048826" name="Content Placeholder 2"/>
          <p:cNvSpPr>
            <a:spLocks noGrp="1"/>
          </p:cNvSpPr>
          <p:nvPr>
            <p:ph idx="1"/>
          </p:nvPr>
        </p:nvSpPr>
        <p:spPr/>
        <p:txBody>
          <a:bodyPr>
            <a:normAutofit/>
          </a:bodyPr>
          <a:p>
            <a:pPr indent="0" marL="0">
              <a:buNone/>
            </a:pPr>
            <a:r>
              <a:rPr dirty="0" sz="6000" lang="en-US">
                <a:latin typeface="Times New Roman" panose="02020603050405020304" pitchFamily="18" charset="0"/>
                <a:cs typeface="Times New Roman" panose="02020603050405020304" pitchFamily="18" charset="0"/>
              </a:rPr>
              <a:t>Explore common terminologies in GIT</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sp>
        <p:nvSpPr>
          <p:cNvPr id="1048827" name="Content Placeholder 2"/>
          <p:cNvSpPr>
            <a:spLocks noGrp="1"/>
          </p:cNvSpPr>
          <p:nvPr>
            <p:ph sz="half" idx="1"/>
          </p:nvPr>
        </p:nvSpPr>
        <p:spPr>
          <a:xfrm>
            <a:off x="270456" y="373487"/>
            <a:ext cx="5749344" cy="6284890"/>
          </a:xfrm>
        </p:spPr>
        <p:txBody>
          <a:bodyPr>
            <a:noAutofit/>
          </a:bodyPr>
          <a:p>
            <a:r>
              <a:rPr b="1" dirty="0" sz="2000" lang="en-US">
                <a:solidFill>
                  <a:srgbClr val="00B050"/>
                </a:solidFill>
                <a:latin typeface="Times New Roman" panose="02020603050405020304" pitchFamily="18" charset="0"/>
                <a:cs typeface="Times New Roman" panose="02020603050405020304" pitchFamily="18" charset="0"/>
              </a:rPr>
              <a:t>A</a:t>
            </a:r>
            <a:r>
              <a:rPr baseline="0" b="1" dirty="0" sz="2000" i="0" lang="en-US" strike="noStrike" u="none">
                <a:solidFill>
                  <a:srgbClr val="00B050"/>
                </a:solidFill>
                <a:latin typeface="Times New Roman" panose="02020603050405020304" pitchFamily="18" charset="0"/>
                <a:cs typeface="Times New Roman" panose="02020603050405020304" pitchFamily="18" charset="0"/>
              </a:rPr>
              <a:t>chalasia: </a:t>
            </a:r>
            <a:r>
              <a:rPr baseline="0" b="0" dirty="0" sz="2000" i="0" lang="en-US" strike="noStrike" u="none">
                <a:latin typeface="Times New Roman" panose="02020603050405020304" pitchFamily="18" charset="0"/>
                <a:cs typeface="Times New Roman" panose="02020603050405020304" pitchFamily="18" charset="0"/>
              </a:rPr>
              <a:t>absent or ineffective peristalsis (wavelike</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contraction) of the distal esophagus accompanied by</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failure of the esophageal sphincter to relax in response</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to swallowing</a:t>
            </a:r>
          </a:p>
          <a:p>
            <a:r>
              <a:rPr b="1" dirty="0" sz="2000" lang="en-US">
                <a:solidFill>
                  <a:srgbClr val="00B050"/>
                </a:solidFill>
                <a:latin typeface="Times New Roman" panose="02020603050405020304" pitchFamily="18" charset="0"/>
                <a:cs typeface="Times New Roman" panose="02020603050405020304" pitchFamily="18" charset="0"/>
              </a:rPr>
              <a:t>D</a:t>
            </a:r>
            <a:r>
              <a:rPr baseline="0" b="1" dirty="0" sz="2000" i="0" lang="en-US" strike="noStrike" u="none">
                <a:solidFill>
                  <a:srgbClr val="00B050"/>
                </a:solidFill>
                <a:latin typeface="Times New Roman" panose="02020603050405020304" pitchFamily="18" charset="0"/>
                <a:cs typeface="Times New Roman" panose="02020603050405020304" pitchFamily="18" charset="0"/>
              </a:rPr>
              <a:t>ysphagia</a:t>
            </a:r>
            <a:r>
              <a:rPr baseline="0" b="1"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difficulty swallowing</a:t>
            </a:r>
          </a:p>
          <a:p>
            <a:r>
              <a:rPr b="1" dirty="0" sz="2000" lang="en-US">
                <a:solidFill>
                  <a:srgbClr val="00B050"/>
                </a:solidFill>
                <a:latin typeface="Times New Roman" panose="02020603050405020304" pitchFamily="18" charset="0"/>
                <a:cs typeface="Times New Roman" panose="02020603050405020304" pitchFamily="18" charset="0"/>
              </a:rPr>
              <a:t>D</a:t>
            </a:r>
            <a:r>
              <a:rPr baseline="0" b="1" dirty="0" sz="2000" i="0" lang="en-US" strike="noStrike" u="none">
                <a:solidFill>
                  <a:srgbClr val="00B050"/>
                </a:solidFill>
                <a:latin typeface="Times New Roman" panose="02020603050405020304" pitchFamily="18" charset="0"/>
                <a:cs typeface="Times New Roman" panose="02020603050405020304" pitchFamily="18" charset="0"/>
              </a:rPr>
              <a:t>ysplasia</a:t>
            </a:r>
            <a:r>
              <a:rPr baseline="0" b="1"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abnormal change in cells</a:t>
            </a:r>
          </a:p>
          <a:p>
            <a:r>
              <a:rPr b="1" dirty="0" sz="2000" lang="en-US">
                <a:solidFill>
                  <a:srgbClr val="218F4B"/>
                </a:solidFill>
                <a:latin typeface="Times New Roman" panose="02020603050405020304" pitchFamily="18" charset="0"/>
                <a:cs typeface="Times New Roman" panose="02020603050405020304" pitchFamily="18" charset="0"/>
              </a:rPr>
              <a:t>E</a:t>
            </a:r>
            <a:r>
              <a:rPr baseline="0" b="1" dirty="0" sz="2000" i="0" lang="en-US" strike="noStrike" u="none">
                <a:solidFill>
                  <a:srgbClr val="218F4B"/>
                </a:solidFill>
                <a:latin typeface="Times New Roman" panose="02020603050405020304" pitchFamily="18" charset="0"/>
                <a:cs typeface="Times New Roman" panose="02020603050405020304" pitchFamily="18" charset="0"/>
              </a:rPr>
              <a:t>sophagogastroduodenoscopy (EGD): </a:t>
            </a:r>
            <a:r>
              <a:rPr baseline="0" b="0" dirty="0" sz="2000" i="0" lang="en-US" strike="noStrike" u="none">
                <a:latin typeface="Times New Roman" panose="02020603050405020304" pitchFamily="18" charset="0"/>
                <a:cs typeface="Times New Roman" panose="02020603050405020304" pitchFamily="18" charset="0"/>
              </a:rPr>
              <a:t>passage of a</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err="1" strike="noStrike" u="none">
                <a:latin typeface="Times New Roman" panose="02020603050405020304" pitchFamily="18" charset="0"/>
                <a:cs typeface="Times New Roman" panose="02020603050405020304" pitchFamily="18" charset="0"/>
              </a:rPr>
              <a:t>fiberoptic</a:t>
            </a:r>
            <a:r>
              <a:rPr baseline="0" b="0" dirty="0" sz="2000" i="0" lang="en-US" strike="noStrike" u="none">
                <a:latin typeface="Times New Roman" panose="02020603050405020304" pitchFamily="18" charset="0"/>
                <a:cs typeface="Times New Roman" panose="02020603050405020304" pitchFamily="18" charset="0"/>
              </a:rPr>
              <a:t> tube through the mouth and throat into the digestive</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tract for visualization of the </a:t>
            </a:r>
            <a:r>
              <a:rPr baseline="0" b="0" dirty="0" sz="2000" i="0" lang="en-US" err="1" strike="noStrike" u="none">
                <a:latin typeface="Times New Roman" panose="02020603050405020304" pitchFamily="18" charset="0"/>
                <a:cs typeface="Times New Roman" panose="02020603050405020304" pitchFamily="18" charset="0"/>
              </a:rPr>
              <a:t>esophagus,stomach</a:t>
            </a:r>
            <a:r>
              <a:rPr baseline="0" b="0" dirty="0" sz="2000" i="0" lang="en-US" strike="noStrike" u="none">
                <a:latin typeface="Times New Roman" panose="02020603050405020304" pitchFamily="18" charset="0"/>
                <a:cs typeface="Times New Roman" panose="02020603050405020304" pitchFamily="18" charset="0"/>
              </a:rPr>
              <a:t>, and small intestine; biopsies can be performed</a:t>
            </a:r>
          </a:p>
          <a:p>
            <a:r>
              <a:rPr b="1" dirty="0" sz="2000" lang="en-US" err="1">
                <a:solidFill>
                  <a:srgbClr val="00B050"/>
                </a:solidFill>
                <a:latin typeface="Times New Roman" panose="02020603050405020304" pitchFamily="18" charset="0"/>
                <a:cs typeface="Times New Roman" panose="02020603050405020304" pitchFamily="18" charset="0"/>
              </a:rPr>
              <a:t>G</a:t>
            </a:r>
            <a:r>
              <a:rPr baseline="0" b="1" dirty="0" sz="2000" i="0" lang="en-US" err="1" strike="noStrike" u="none">
                <a:solidFill>
                  <a:srgbClr val="00B050"/>
                </a:solidFill>
                <a:latin typeface="Times New Roman" panose="02020603050405020304" pitchFamily="18" charset="0"/>
                <a:cs typeface="Times New Roman" panose="02020603050405020304" pitchFamily="18" charset="0"/>
              </a:rPr>
              <a:t>astroesophageal</a:t>
            </a:r>
            <a:r>
              <a:rPr baseline="0" b="1" dirty="0" sz="2000" i="0" lang="en-US" strike="noStrike" u="none">
                <a:solidFill>
                  <a:srgbClr val="00B050"/>
                </a:solidFill>
                <a:latin typeface="Times New Roman" panose="02020603050405020304" pitchFamily="18" charset="0"/>
                <a:cs typeface="Times New Roman" panose="02020603050405020304" pitchFamily="18" charset="0"/>
              </a:rPr>
              <a:t> reflux</a:t>
            </a:r>
            <a:r>
              <a:rPr baseline="0" b="1"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back-flow of gastric or duodenal</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contents into the esophagus</a:t>
            </a:r>
          </a:p>
          <a:p>
            <a:r>
              <a:rPr b="1" dirty="0" sz="2000" lang="en-US">
                <a:solidFill>
                  <a:srgbClr val="00B050"/>
                </a:solidFill>
                <a:latin typeface="Times New Roman" panose="02020603050405020304" pitchFamily="18" charset="0"/>
                <a:cs typeface="Times New Roman" panose="02020603050405020304" pitchFamily="18" charset="0"/>
              </a:rPr>
              <a:t>H</a:t>
            </a:r>
            <a:r>
              <a:rPr baseline="0" b="1" dirty="0" sz="2000" i="0" lang="en-US" strike="noStrike" u="none">
                <a:solidFill>
                  <a:srgbClr val="00B050"/>
                </a:solidFill>
                <a:latin typeface="Times New Roman" panose="02020603050405020304" pitchFamily="18" charset="0"/>
                <a:cs typeface="Times New Roman" panose="02020603050405020304" pitchFamily="18" charset="0"/>
              </a:rPr>
              <a:t>ernia</a:t>
            </a:r>
            <a:r>
              <a:rPr baseline="0" b="1"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protrusion of an organ or part of an organ through</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the wall of the cavity that normally contains it</a:t>
            </a:r>
          </a:p>
        </p:txBody>
      </p:sp>
      <p:sp>
        <p:nvSpPr>
          <p:cNvPr id="1048828" name="Content Placeholder 3"/>
          <p:cNvSpPr>
            <a:spLocks noGrp="1"/>
          </p:cNvSpPr>
          <p:nvPr>
            <p:ph sz="half" idx="2"/>
          </p:nvPr>
        </p:nvSpPr>
        <p:spPr>
          <a:xfrm>
            <a:off x="6172199" y="373487"/>
            <a:ext cx="5766515" cy="6284890"/>
          </a:xfrm>
        </p:spPr>
        <p:txBody>
          <a:bodyPr>
            <a:normAutofit fontScale="94444" lnSpcReduction="10000"/>
          </a:bodyPr>
          <a:p>
            <a:pPr lvl="0"/>
            <a:r>
              <a:rPr b="1" dirty="0" sz="2000" lang="en-US">
                <a:solidFill>
                  <a:srgbClr val="00B050"/>
                </a:solidFill>
                <a:latin typeface="Times New Roman" panose="02020603050405020304" pitchFamily="18" charset="0"/>
                <a:cs typeface="Times New Roman" panose="02020603050405020304" pitchFamily="18" charset="0"/>
              </a:rPr>
              <a:t>Lithotripsy</a:t>
            </a:r>
            <a:r>
              <a:rPr b="1" dirty="0" sz="2000" lang="en-US">
                <a:solidFill>
                  <a:schemeClr val="tx1"/>
                </a:solidFill>
                <a:latin typeface="Times New Roman" panose="02020603050405020304" pitchFamily="18" charset="0"/>
                <a:cs typeface="Times New Roman" panose="02020603050405020304" pitchFamily="18" charset="0"/>
              </a:rPr>
              <a:t>: </a:t>
            </a:r>
            <a:r>
              <a:rPr dirty="0" sz="2000" lang="en-US">
                <a:solidFill>
                  <a:schemeClr val="tx1"/>
                </a:solidFill>
                <a:latin typeface="Times New Roman" panose="02020603050405020304" pitchFamily="18" charset="0"/>
                <a:cs typeface="Times New Roman" panose="02020603050405020304" pitchFamily="18" charset="0"/>
              </a:rPr>
              <a:t>use of shock waves to break up or disintegrate stones</a:t>
            </a:r>
          </a:p>
          <a:p>
            <a:pPr lvl="0"/>
            <a:r>
              <a:rPr b="1" dirty="0" sz="2000" lang="en-US">
                <a:solidFill>
                  <a:srgbClr val="00B050"/>
                </a:solidFill>
                <a:latin typeface="Times New Roman" panose="02020603050405020304" pitchFamily="18" charset="0"/>
                <a:cs typeface="Times New Roman" panose="02020603050405020304" pitchFamily="18" charset="0"/>
              </a:rPr>
              <a:t>Odynophagia</a:t>
            </a:r>
            <a:r>
              <a:rPr b="1" dirty="0" sz="2000" lang="en-US">
                <a:solidFill>
                  <a:schemeClr val="tx1"/>
                </a:solidFill>
                <a:latin typeface="Times New Roman" panose="02020603050405020304" pitchFamily="18" charset="0"/>
                <a:cs typeface="Times New Roman" panose="02020603050405020304" pitchFamily="18" charset="0"/>
              </a:rPr>
              <a:t>: </a:t>
            </a:r>
            <a:r>
              <a:rPr dirty="0" sz="2000" lang="en-US">
                <a:solidFill>
                  <a:schemeClr val="tx1"/>
                </a:solidFill>
                <a:latin typeface="Times New Roman" panose="02020603050405020304" pitchFamily="18" charset="0"/>
                <a:cs typeface="Times New Roman" panose="02020603050405020304" pitchFamily="18" charset="0"/>
              </a:rPr>
              <a:t>pain on swallowing</a:t>
            </a:r>
          </a:p>
          <a:p>
            <a:pPr lvl="0"/>
            <a:r>
              <a:rPr b="1" dirty="0" sz="2000" lang="en-US" err="1">
                <a:solidFill>
                  <a:srgbClr val="00B050"/>
                </a:solidFill>
                <a:latin typeface="Times New Roman" panose="02020603050405020304" pitchFamily="18" charset="0"/>
                <a:cs typeface="Times New Roman" panose="02020603050405020304" pitchFamily="18" charset="0"/>
              </a:rPr>
              <a:t>Parotitis</a:t>
            </a:r>
            <a:r>
              <a:rPr b="1" dirty="0" sz="2000" lang="en-US">
                <a:solidFill>
                  <a:schemeClr val="tx1"/>
                </a:solidFill>
                <a:latin typeface="Times New Roman" panose="02020603050405020304" pitchFamily="18" charset="0"/>
                <a:cs typeface="Times New Roman" panose="02020603050405020304" pitchFamily="18" charset="0"/>
              </a:rPr>
              <a:t>: </a:t>
            </a:r>
            <a:r>
              <a:rPr dirty="0" sz="2000" lang="en-US">
                <a:solidFill>
                  <a:schemeClr val="tx1"/>
                </a:solidFill>
                <a:latin typeface="Times New Roman" panose="02020603050405020304" pitchFamily="18" charset="0"/>
                <a:cs typeface="Times New Roman" panose="02020603050405020304" pitchFamily="18" charset="0"/>
              </a:rPr>
              <a:t>inflammation of the parotid gland</a:t>
            </a:r>
          </a:p>
          <a:p>
            <a:pPr lvl="0"/>
            <a:r>
              <a:rPr b="1" dirty="0" sz="2000" lang="en-US" err="1">
                <a:solidFill>
                  <a:srgbClr val="00B050"/>
                </a:solidFill>
                <a:latin typeface="Times New Roman" panose="02020603050405020304" pitchFamily="18" charset="0"/>
                <a:cs typeface="Times New Roman" panose="02020603050405020304" pitchFamily="18" charset="0"/>
              </a:rPr>
              <a:t>Periapical</a:t>
            </a:r>
            <a:r>
              <a:rPr b="1" dirty="0" sz="2000" lang="en-US">
                <a:solidFill>
                  <a:srgbClr val="00B050"/>
                </a:solidFill>
                <a:latin typeface="Times New Roman" panose="02020603050405020304" pitchFamily="18" charset="0"/>
                <a:cs typeface="Times New Roman" panose="02020603050405020304" pitchFamily="18" charset="0"/>
              </a:rPr>
              <a:t> abscess</a:t>
            </a:r>
            <a:r>
              <a:rPr b="1" dirty="0" sz="2000" lang="en-US">
                <a:solidFill>
                  <a:schemeClr val="tx1"/>
                </a:solidFill>
                <a:latin typeface="Times New Roman" panose="02020603050405020304" pitchFamily="18" charset="0"/>
                <a:cs typeface="Times New Roman" panose="02020603050405020304" pitchFamily="18" charset="0"/>
              </a:rPr>
              <a:t>: </a:t>
            </a:r>
            <a:r>
              <a:rPr dirty="0" sz="2000" lang="en-US">
                <a:solidFill>
                  <a:schemeClr val="tx1"/>
                </a:solidFill>
                <a:latin typeface="Times New Roman" panose="02020603050405020304" pitchFamily="18" charset="0"/>
                <a:cs typeface="Times New Roman" panose="02020603050405020304" pitchFamily="18" charset="0"/>
              </a:rPr>
              <a:t>abscessed tooth</a:t>
            </a:r>
          </a:p>
          <a:p>
            <a:pPr lvl="0"/>
            <a:r>
              <a:rPr b="1" dirty="0" sz="2000" lang="en-US" err="1">
                <a:solidFill>
                  <a:srgbClr val="00B050"/>
                </a:solidFill>
                <a:latin typeface="Times New Roman" panose="02020603050405020304" pitchFamily="18" charset="0"/>
                <a:cs typeface="Times New Roman" panose="02020603050405020304" pitchFamily="18" charset="0"/>
              </a:rPr>
              <a:t>Pyrosis</a:t>
            </a:r>
            <a:r>
              <a:rPr b="1" dirty="0" sz="2000" lang="en-US">
                <a:solidFill>
                  <a:schemeClr val="tx1"/>
                </a:solidFill>
                <a:latin typeface="Times New Roman" panose="02020603050405020304" pitchFamily="18" charset="0"/>
                <a:cs typeface="Times New Roman" panose="02020603050405020304" pitchFamily="18" charset="0"/>
              </a:rPr>
              <a:t>: </a:t>
            </a:r>
            <a:r>
              <a:rPr dirty="0" sz="2000" lang="en-US">
                <a:solidFill>
                  <a:schemeClr val="tx1"/>
                </a:solidFill>
                <a:latin typeface="Times New Roman" panose="02020603050405020304" pitchFamily="18" charset="0"/>
                <a:cs typeface="Times New Roman" panose="02020603050405020304" pitchFamily="18" charset="0"/>
              </a:rPr>
              <a:t>heartburn</a:t>
            </a:r>
          </a:p>
          <a:p>
            <a:pPr lvl="0"/>
            <a:r>
              <a:rPr b="1" dirty="0" sz="2000" lang="en-US" err="1">
                <a:solidFill>
                  <a:srgbClr val="00B050"/>
                </a:solidFill>
                <a:latin typeface="Times New Roman" panose="02020603050405020304" pitchFamily="18" charset="0"/>
                <a:cs typeface="Times New Roman" panose="02020603050405020304" pitchFamily="18" charset="0"/>
              </a:rPr>
              <a:t>Sialadenitis</a:t>
            </a:r>
            <a:r>
              <a:rPr b="1" dirty="0" sz="2000" lang="en-US">
                <a:solidFill>
                  <a:srgbClr val="00B050"/>
                </a:solidFill>
                <a:latin typeface="Times New Roman" panose="02020603050405020304" pitchFamily="18" charset="0"/>
                <a:cs typeface="Times New Roman" panose="02020603050405020304" pitchFamily="18" charset="0"/>
              </a:rPr>
              <a:t>: </a:t>
            </a:r>
            <a:r>
              <a:rPr dirty="0" sz="2000" lang="en-US">
                <a:solidFill>
                  <a:schemeClr val="tx1"/>
                </a:solidFill>
                <a:latin typeface="Times New Roman" panose="02020603050405020304" pitchFamily="18" charset="0"/>
                <a:cs typeface="Times New Roman" panose="02020603050405020304" pitchFamily="18" charset="0"/>
              </a:rPr>
              <a:t>inflammation of the salivary glands</a:t>
            </a:r>
          </a:p>
          <a:p>
            <a:pPr lvl="0"/>
            <a:r>
              <a:rPr b="1" dirty="0" sz="2000" lang="en-US">
                <a:solidFill>
                  <a:srgbClr val="00B050"/>
                </a:solidFill>
                <a:latin typeface="Times New Roman" panose="02020603050405020304" pitchFamily="18" charset="0"/>
                <a:cs typeface="Times New Roman" panose="02020603050405020304" pitchFamily="18" charset="0"/>
              </a:rPr>
              <a:t>Stomatitis</a:t>
            </a:r>
            <a:r>
              <a:rPr b="1" dirty="0" sz="2000" lang="en-US">
                <a:solidFill>
                  <a:schemeClr val="tx1"/>
                </a:solidFill>
                <a:latin typeface="Times New Roman" panose="02020603050405020304" pitchFamily="18" charset="0"/>
                <a:cs typeface="Times New Roman" panose="02020603050405020304" pitchFamily="18" charset="0"/>
              </a:rPr>
              <a:t>: </a:t>
            </a:r>
            <a:r>
              <a:rPr dirty="0" sz="2000" lang="en-US">
                <a:solidFill>
                  <a:schemeClr val="tx1"/>
                </a:solidFill>
                <a:latin typeface="Times New Roman" panose="02020603050405020304" pitchFamily="18" charset="0"/>
                <a:cs typeface="Times New Roman" panose="02020603050405020304" pitchFamily="18" charset="0"/>
              </a:rPr>
              <a:t>inflammation of the oral mucosa</a:t>
            </a:r>
          </a:p>
          <a:p>
            <a:pPr lvl="0"/>
            <a:r>
              <a:rPr b="1" dirty="0" sz="2000" lang="en-US" err="1">
                <a:solidFill>
                  <a:srgbClr val="00B050"/>
                </a:solidFill>
                <a:latin typeface="Times New Roman" panose="02020603050405020304" pitchFamily="18" charset="0"/>
                <a:cs typeface="Times New Roman" panose="02020603050405020304" pitchFamily="18" charset="0"/>
              </a:rPr>
              <a:t>Temporomandibular</a:t>
            </a:r>
            <a:r>
              <a:rPr b="1" dirty="0" sz="2000" lang="en-US">
                <a:solidFill>
                  <a:srgbClr val="00B050"/>
                </a:solidFill>
                <a:latin typeface="Times New Roman" panose="02020603050405020304" pitchFamily="18" charset="0"/>
                <a:cs typeface="Times New Roman" panose="02020603050405020304" pitchFamily="18" charset="0"/>
              </a:rPr>
              <a:t> disorders</a:t>
            </a:r>
            <a:r>
              <a:rPr b="1" dirty="0" sz="2000" lang="en-US">
                <a:solidFill>
                  <a:schemeClr val="tx1"/>
                </a:solidFill>
                <a:latin typeface="Times New Roman" panose="02020603050405020304" pitchFamily="18" charset="0"/>
                <a:cs typeface="Times New Roman" panose="02020603050405020304" pitchFamily="18" charset="0"/>
              </a:rPr>
              <a:t>: </a:t>
            </a:r>
            <a:r>
              <a:rPr dirty="0" sz="2000" lang="en-US">
                <a:solidFill>
                  <a:schemeClr val="tx1"/>
                </a:solidFill>
                <a:latin typeface="Times New Roman" panose="02020603050405020304" pitchFamily="18" charset="0"/>
                <a:cs typeface="Times New Roman" panose="02020603050405020304" pitchFamily="18" charset="0"/>
              </a:rPr>
              <a:t>a group of conditions that cause pain or dysfunction of the </a:t>
            </a:r>
            <a:r>
              <a:rPr dirty="0" sz="2000" lang="en-US" err="1">
                <a:solidFill>
                  <a:schemeClr val="tx1"/>
                </a:solidFill>
                <a:latin typeface="Times New Roman" panose="02020603050405020304" pitchFamily="18" charset="0"/>
                <a:cs typeface="Times New Roman" panose="02020603050405020304" pitchFamily="18" charset="0"/>
              </a:rPr>
              <a:t>temporomandibular</a:t>
            </a:r>
            <a:r>
              <a:rPr dirty="0" sz="2000" lang="en-US">
                <a:solidFill>
                  <a:schemeClr val="tx1"/>
                </a:solidFill>
                <a:latin typeface="Times New Roman" panose="02020603050405020304" pitchFamily="18" charset="0"/>
                <a:cs typeface="Times New Roman" panose="02020603050405020304" pitchFamily="18" charset="0"/>
              </a:rPr>
              <a:t> joint (TMJ) and surrounding structures</a:t>
            </a:r>
          </a:p>
          <a:p>
            <a:pPr lvl="0"/>
            <a:r>
              <a:rPr b="1" dirty="0" sz="2000" lang="sv-SE">
                <a:solidFill>
                  <a:srgbClr val="00B050"/>
                </a:solidFill>
                <a:latin typeface="Times New Roman" panose="02020603050405020304" pitchFamily="18" charset="0"/>
                <a:cs typeface="Times New Roman" panose="02020603050405020304" pitchFamily="18" charset="0"/>
              </a:rPr>
              <a:t>Vagotomy syndrome</a:t>
            </a:r>
            <a:r>
              <a:rPr b="1" dirty="0" sz="2000" lang="sv-SE">
                <a:solidFill>
                  <a:schemeClr val="tx1"/>
                </a:solidFill>
                <a:latin typeface="Times New Roman" panose="02020603050405020304" pitchFamily="18" charset="0"/>
                <a:cs typeface="Times New Roman" panose="02020603050405020304" pitchFamily="18" charset="0"/>
              </a:rPr>
              <a:t>: </a:t>
            </a:r>
            <a:r>
              <a:rPr dirty="0" sz="2000" lang="sv-SE">
                <a:solidFill>
                  <a:schemeClr val="tx1"/>
                </a:solidFill>
                <a:latin typeface="Times New Roman" panose="02020603050405020304" pitchFamily="18" charset="0"/>
                <a:cs typeface="Times New Roman" panose="02020603050405020304" pitchFamily="18" charset="0"/>
              </a:rPr>
              <a:t>dumping syndrome; gastrointestinal </a:t>
            </a:r>
            <a:r>
              <a:rPr dirty="0" sz="2000" lang="en-US">
                <a:solidFill>
                  <a:schemeClr val="tx1"/>
                </a:solidFill>
                <a:latin typeface="Times New Roman" panose="02020603050405020304" pitchFamily="18" charset="0"/>
                <a:cs typeface="Times New Roman" panose="02020603050405020304" pitchFamily="18" charset="0"/>
              </a:rPr>
              <a:t>symptoms, such as diarrhea and abdominal cramping, resulting from rapid gastric emptying</a:t>
            </a:r>
          </a:p>
          <a:p>
            <a:pPr lvl="0"/>
            <a:r>
              <a:rPr b="1" dirty="0" sz="2000" lang="en-US" err="1">
                <a:solidFill>
                  <a:srgbClr val="00B050"/>
                </a:solidFill>
                <a:latin typeface="Times New Roman" panose="02020603050405020304" pitchFamily="18" charset="0"/>
                <a:cs typeface="Times New Roman" panose="02020603050405020304" pitchFamily="18" charset="0"/>
              </a:rPr>
              <a:t>Xerostomia</a:t>
            </a:r>
            <a:r>
              <a:rPr b="1" dirty="0" sz="2000" lang="en-US">
                <a:solidFill>
                  <a:schemeClr val="tx1"/>
                </a:solidFill>
                <a:latin typeface="Times New Roman" panose="02020603050405020304" pitchFamily="18" charset="0"/>
                <a:cs typeface="Times New Roman" panose="02020603050405020304" pitchFamily="18" charset="0"/>
              </a:rPr>
              <a:t>: </a:t>
            </a:r>
            <a:r>
              <a:rPr dirty="0" sz="2000" lang="en-US">
                <a:solidFill>
                  <a:schemeClr val="tx1"/>
                </a:solidFill>
                <a:latin typeface="Times New Roman" panose="02020603050405020304" pitchFamily="18" charset="0"/>
                <a:cs typeface="Times New Roman" panose="02020603050405020304" pitchFamily="18" charset="0"/>
              </a:rPr>
              <a:t>dry mouth</a:t>
            </a:r>
          </a:p>
          <a:p>
            <a:endParaRPr dirty="0"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267" name=""/>
        <p:cNvGrpSpPr/>
        <p:nvPr/>
      </p:nvGrpSpPr>
      <p:grpSpPr>
        <a:xfrm>
          <a:off x="0" y="0"/>
          <a:ext cx="0" cy="0"/>
          <a:chOff x="0" y="0"/>
          <a:chExt cx="0" cy="0"/>
        </a:xfrm>
      </p:grpSpPr>
      <p:sp>
        <p:nvSpPr>
          <p:cNvPr id="1048829" name="Title 1"/>
          <p:cNvSpPr>
            <a:spLocks noGrp="1"/>
          </p:cNvSpPr>
          <p:nvPr>
            <p:ph type="title"/>
          </p:nvPr>
        </p:nvSpPr>
        <p:spPr>
          <a:xfrm>
            <a:off x="838200" y="141668"/>
            <a:ext cx="10515600" cy="811370"/>
          </a:xfrm>
        </p:spPr>
        <p:txBody>
          <a:bodyPr>
            <a:normAutofit/>
          </a:bodyPr>
          <a:p>
            <a:r>
              <a:rPr b="1" dirty="0" lang="en-US"/>
              <a:t>Nursing process</a:t>
            </a:r>
          </a:p>
        </p:txBody>
      </p:sp>
      <p:sp>
        <p:nvSpPr>
          <p:cNvPr id="1048830" name="Content Placeholder 2"/>
          <p:cNvSpPr>
            <a:spLocks noGrp="1"/>
          </p:cNvSpPr>
          <p:nvPr>
            <p:ph idx="1"/>
          </p:nvPr>
        </p:nvSpPr>
        <p:spPr>
          <a:xfrm>
            <a:off x="425003" y="953037"/>
            <a:ext cx="11294772" cy="5756855"/>
          </a:xfrm>
        </p:spPr>
        <p:txBody>
          <a:bodyPr>
            <a:normAutofit/>
          </a:bodyPr>
          <a:p>
            <a:pPr indent="0" marL="0">
              <a:buNone/>
            </a:pPr>
            <a:r>
              <a:rPr baseline="0" b="1" dirty="0" sz="3600" i="0" lang="en-US" strike="noStrike" u="none">
                <a:solidFill>
                  <a:srgbClr val="00DA73"/>
                </a:solidFill>
                <a:latin typeface="Times New Roman" panose="02020603050405020304" pitchFamily="18" charset="0"/>
                <a:cs typeface="Times New Roman" panose="02020603050405020304" pitchFamily="18" charset="0"/>
              </a:rPr>
              <a:t>Nursing Diagnosis</a:t>
            </a:r>
          </a:p>
          <a:p>
            <a:r>
              <a:rPr baseline="0" b="0" dirty="0" i="0" lang="en-US" strike="noStrike" u="none">
                <a:solidFill>
                  <a:srgbClr val="000000"/>
                </a:solidFill>
                <a:latin typeface="Times New Roman" panose="02020603050405020304" pitchFamily="18" charset="0"/>
                <a:cs typeface="Times New Roman" panose="02020603050405020304" pitchFamily="18" charset="0"/>
              </a:rPr>
              <a:t>Based on the assessment data, the nursing diagnoses may include</a:t>
            </a:r>
            <a:r>
              <a:rPr b="0" dirty="0" i="0" lang="en-US" strike="noStrike" u="none">
                <a:solidFill>
                  <a:srgbClr val="000000"/>
                </a:solidFill>
                <a:latin typeface="Times New Roman" panose="02020603050405020304" pitchFamily="18" charset="0"/>
                <a:cs typeface="Times New Roman" panose="02020603050405020304" pitchFamily="18" charset="0"/>
              </a:rPr>
              <a:t> </a:t>
            </a:r>
            <a:r>
              <a:rPr baseline="0" b="0" dirty="0" i="0" lang="en-US" strike="noStrike" u="none">
                <a:solidFill>
                  <a:srgbClr val="000000"/>
                </a:solidFill>
                <a:latin typeface="Times New Roman" panose="02020603050405020304" pitchFamily="18" charset="0"/>
                <a:cs typeface="Times New Roman" panose="02020603050405020304" pitchFamily="18" charset="0"/>
              </a:rPr>
              <a:t>the following:</a:t>
            </a:r>
          </a:p>
          <a:p>
            <a:r>
              <a:rPr baseline="0" b="0" dirty="0" i="0" lang="en-US" strike="noStrike" u="none">
                <a:solidFill>
                  <a:srgbClr val="000000"/>
                </a:solidFill>
                <a:latin typeface="Times New Roman" panose="02020603050405020304" pitchFamily="18" charset="0"/>
                <a:cs typeface="Times New Roman" panose="02020603050405020304" pitchFamily="18" charset="0"/>
              </a:rPr>
              <a:t>Imbalanced nutrition, less than body requirements,</a:t>
            </a:r>
            <a:r>
              <a:rPr b="0" dirty="0" i="0" lang="en-US" strike="noStrike" u="none">
                <a:solidFill>
                  <a:srgbClr val="000000"/>
                </a:solidFill>
                <a:latin typeface="Times New Roman" panose="02020603050405020304" pitchFamily="18" charset="0"/>
                <a:cs typeface="Times New Roman" panose="02020603050405020304" pitchFamily="18" charset="0"/>
              </a:rPr>
              <a:t> </a:t>
            </a:r>
            <a:r>
              <a:rPr baseline="0" b="0" dirty="0" i="0" lang="en-US" strike="noStrike" u="none">
                <a:solidFill>
                  <a:srgbClr val="000000"/>
                </a:solidFill>
                <a:latin typeface="Times New Roman" panose="02020603050405020304" pitchFamily="18" charset="0"/>
                <a:cs typeface="Times New Roman" panose="02020603050405020304" pitchFamily="18" charset="0"/>
              </a:rPr>
              <a:t>related to difficulty swallowing</a:t>
            </a:r>
          </a:p>
          <a:p>
            <a:pPr indent="0" marL="0">
              <a:buNone/>
            </a:pPr>
            <a:r>
              <a:rPr baseline="0" b="0" dirty="0" i="0" lang="en-US" strike="noStrike" u="none">
                <a:solidFill>
                  <a:srgbClr val="1A2CFF"/>
                </a:solidFill>
                <a:latin typeface="Times New Roman" panose="02020603050405020304" pitchFamily="18" charset="0"/>
                <a:cs typeface="Times New Roman" panose="02020603050405020304" pitchFamily="18" charset="0"/>
              </a:rPr>
              <a:t>• </a:t>
            </a:r>
            <a:r>
              <a:rPr baseline="0" b="0" dirty="0" i="0" lang="en-US" strike="noStrike" u="none">
                <a:solidFill>
                  <a:srgbClr val="000000"/>
                </a:solidFill>
                <a:latin typeface="Times New Roman" panose="02020603050405020304" pitchFamily="18" charset="0"/>
                <a:cs typeface="Times New Roman" panose="02020603050405020304" pitchFamily="18" charset="0"/>
              </a:rPr>
              <a:t>Risk for aspiration related to difficulty swallowing or</a:t>
            </a:r>
            <a:r>
              <a:rPr b="0" dirty="0" i="0" lang="en-US" strike="noStrike" u="none">
                <a:solidFill>
                  <a:srgbClr val="000000"/>
                </a:solidFill>
                <a:latin typeface="Times New Roman" panose="02020603050405020304" pitchFamily="18" charset="0"/>
                <a:cs typeface="Times New Roman" panose="02020603050405020304" pitchFamily="18" charset="0"/>
              </a:rPr>
              <a:t> </a:t>
            </a:r>
            <a:r>
              <a:rPr baseline="0" b="0" dirty="0" i="0" lang="en-US" strike="noStrike" u="none">
                <a:solidFill>
                  <a:srgbClr val="000000"/>
                </a:solidFill>
                <a:latin typeface="Times New Roman" panose="02020603050405020304" pitchFamily="18" charset="0"/>
                <a:cs typeface="Times New Roman" panose="02020603050405020304" pitchFamily="18" charset="0"/>
              </a:rPr>
              <a:t>to tube feeding</a:t>
            </a:r>
          </a:p>
          <a:p>
            <a:pPr indent="0" marL="0">
              <a:buNone/>
            </a:pPr>
            <a:r>
              <a:rPr baseline="0" b="0" dirty="0" i="0" lang="en-US" strike="noStrike" u="none">
                <a:solidFill>
                  <a:srgbClr val="1A2CFF"/>
                </a:solidFill>
                <a:latin typeface="Times New Roman" panose="02020603050405020304" pitchFamily="18" charset="0"/>
                <a:cs typeface="Times New Roman" panose="02020603050405020304" pitchFamily="18" charset="0"/>
              </a:rPr>
              <a:t>• </a:t>
            </a:r>
            <a:r>
              <a:rPr baseline="0" b="0" dirty="0" i="0" lang="en-US" strike="noStrike" u="none">
                <a:solidFill>
                  <a:srgbClr val="000000"/>
                </a:solidFill>
                <a:latin typeface="Times New Roman" panose="02020603050405020304" pitchFamily="18" charset="0"/>
                <a:cs typeface="Times New Roman" panose="02020603050405020304" pitchFamily="18" charset="0"/>
              </a:rPr>
              <a:t>Acute pain related to difficulty swallowing, ingestion</a:t>
            </a:r>
            <a:r>
              <a:rPr b="0" dirty="0" i="0" lang="en-US" strike="noStrike" u="none">
                <a:solidFill>
                  <a:srgbClr val="000000"/>
                </a:solidFill>
                <a:latin typeface="Times New Roman" panose="02020603050405020304" pitchFamily="18" charset="0"/>
                <a:cs typeface="Times New Roman" panose="02020603050405020304" pitchFamily="18" charset="0"/>
              </a:rPr>
              <a:t> </a:t>
            </a:r>
            <a:r>
              <a:rPr baseline="0" b="0" dirty="0" i="0" lang="en-US" strike="noStrike" u="none">
                <a:solidFill>
                  <a:srgbClr val="000000"/>
                </a:solidFill>
                <a:latin typeface="Times New Roman" panose="02020603050405020304" pitchFamily="18" charset="0"/>
                <a:cs typeface="Times New Roman" panose="02020603050405020304" pitchFamily="18" charset="0"/>
              </a:rPr>
              <a:t>of an abrasive agent, tumor, or frequent episodes of</a:t>
            </a:r>
            <a:r>
              <a:rPr b="0" dirty="0" i="0" lang="en-US" strike="noStrike" u="none">
                <a:solidFill>
                  <a:srgbClr val="000000"/>
                </a:solidFill>
                <a:latin typeface="Times New Roman" panose="02020603050405020304" pitchFamily="18" charset="0"/>
                <a:cs typeface="Times New Roman" panose="02020603050405020304" pitchFamily="18" charset="0"/>
              </a:rPr>
              <a:t> </a:t>
            </a:r>
            <a:r>
              <a:rPr baseline="0" b="0" dirty="0" i="0" lang="en-US" strike="noStrike" u="none">
                <a:solidFill>
                  <a:srgbClr val="000000"/>
                </a:solidFill>
                <a:latin typeface="Times New Roman" panose="02020603050405020304" pitchFamily="18" charset="0"/>
                <a:cs typeface="Times New Roman" panose="02020603050405020304" pitchFamily="18" charset="0"/>
              </a:rPr>
              <a:t>gastric reflux</a:t>
            </a:r>
          </a:p>
          <a:p>
            <a:pPr indent="0" marL="0">
              <a:buNone/>
            </a:pPr>
            <a:r>
              <a:rPr baseline="0" b="0" dirty="0" i="0" lang="en-US" strike="noStrike" u="none">
                <a:solidFill>
                  <a:srgbClr val="1A2CFF"/>
                </a:solidFill>
                <a:latin typeface="Times New Roman" panose="02020603050405020304" pitchFamily="18" charset="0"/>
                <a:cs typeface="Times New Roman" panose="02020603050405020304" pitchFamily="18" charset="0"/>
              </a:rPr>
              <a:t>• </a:t>
            </a:r>
            <a:r>
              <a:rPr baseline="0" b="0" dirty="0" i="0" lang="en-US" strike="noStrike" u="none">
                <a:solidFill>
                  <a:srgbClr val="000000"/>
                </a:solidFill>
                <a:latin typeface="Times New Roman" panose="02020603050405020304" pitchFamily="18" charset="0"/>
                <a:cs typeface="Times New Roman" panose="02020603050405020304" pitchFamily="18" charset="0"/>
              </a:rPr>
              <a:t>Deficient knowledge about the esophageal disorder,</a:t>
            </a:r>
            <a:r>
              <a:rPr b="0" dirty="0" i="0" lang="en-US" strike="noStrike" u="none">
                <a:solidFill>
                  <a:srgbClr val="000000"/>
                </a:solidFill>
                <a:latin typeface="Times New Roman" panose="02020603050405020304" pitchFamily="18" charset="0"/>
                <a:cs typeface="Times New Roman" panose="02020603050405020304" pitchFamily="18" charset="0"/>
              </a:rPr>
              <a:t> </a:t>
            </a:r>
            <a:r>
              <a:rPr baseline="0" b="0" dirty="0" i="0" lang="en-US" strike="noStrike" u="none">
                <a:solidFill>
                  <a:srgbClr val="000000"/>
                </a:solidFill>
                <a:latin typeface="Times New Roman" panose="02020603050405020304" pitchFamily="18" charset="0"/>
                <a:cs typeface="Times New Roman" panose="02020603050405020304" pitchFamily="18" charset="0"/>
              </a:rPr>
              <a:t>diagnostic studies, medical</a:t>
            </a:r>
            <a:r>
              <a:rPr b="0" dirty="0" i="0" lang="en-US" strike="noStrike" u="none">
                <a:solidFill>
                  <a:srgbClr val="000000"/>
                </a:solidFill>
                <a:latin typeface="Times New Roman" panose="02020603050405020304" pitchFamily="18" charset="0"/>
                <a:cs typeface="Times New Roman" panose="02020603050405020304" pitchFamily="18" charset="0"/>
              </a:rPr>
              <a:t> </a:t>
            </a:r>
            <a:r>
              <a:rPr baseline="0" b="0" dirty="0" i="0" lang="en-US" strike="noStrike" u="none">
                <a:solidFill>
                  <a:srgbClr val="000000"/>
                </a:solidFill>
                <a:latin typeface="Times New Roman" panose="02020603050405020304" pitchFamily="18" charset="0"/>
                <a:cs typeface="Times New Roman" panose="02020603050405020304" pitchFamily="18" charset="0"/>
              </a:rPr>
              <a:t>management, surgical intervention,</a:t>
            </a:r>
            <a:r>
              <a:rPr b="0" dirty="0" i="0" lang="en-US" strike="noStrike" u="none">
                <a:solidFill>
                  <a:srgbClr val="000000"/>
                </a:solidFill>
                <a:latin typeface="Times New Roman" panose="02020603050405020304" pitchFamily="18" charset="0"/>
                <a:cs typeface="Times New Roman" panose="02020603050405020304" pitchFamily="18" charset="0"/>
              </a:rPr>
              <a:t> </a:t>
            </a:r>
            <a:r>
              <a:rPr baseline="0" b="0" dirty="0" i="0" lang="en-US" strike="noStrike" u="none">
                <a:solidFill>
                  <a:srgbClr val="000000"/>
                </a:solidFill>
                <a:latin typeface="Times New Roman" panose="02020603050405020304" pitchFamily="18" charset="0"/>
                <a:cs typeface="Times New Roman" panose="02020603050405020304" pitchFamily="18" charset="0"/>
              </a:rPr>
              <a:t>and rehabilitation</a:t>
            </a:r>
          </a:p>
          <a:p>
            <a:pPr indent="0" marL="0">
              <a:buNone/>
            </a:pPr>
            <a:r>
              <a:rPr baseline="0" b="1" dirty="0" sz="3600" i="0" lang="en-US" strike="noStrike" u="none">
                <a:solidFill>
                  <a:srgbClr val="00DA73"/>
                </a:solidFill>
                <a:latin typeface="Times New Roman" panose="02020603050405020304" pitchFamily="18" charset="0"/>
                <a:cs typeface="Times New Roman" panose="02020603050405020304" pitchFamily="18" charset="0"/>
              </a:rPr>
              <a:t>Planning and Goals</a:t>
            </a:r>
          </a:p>
          <a:p>
            <a:r>
              <a:rPr baseline="0" b="0" dirty="0" i="0" lang="en-US" strike="noStrike" u="none">
                <a:solidFill>
                  <a:srgbClr val="000000"/>
                </a:solidFill>
                <a:latin typeface="Times New Roman" panose="02020603050405020304" pitchFamily="18" charset="0"/>
                <a:cs typeface="Times New Roman" panose="02020603050405020304" pitchFamily="18" charset="0"/>
              </a:rPr>
              <a:t>The major goals for the patient may include attainment of</a:t>
            </a:r>
            <a:r>
              <a:rPr b="0" dirty="0" i="0" lang="en-US" strike="noStrike" u="none">
                <a:solidFill>
                  <a:srgbClr val="000000"/>
                </a:solidFill>
                <a:latin typeface="Times New Roman" panose="02020603050405020304" pitchFamily="18" charset="0"/>
                <a:cs typeface="Times New Roman" panose="02020603050405020304" pitchFamily="18" charset="0"/>
              </a:rPr>
              <a:t> </a:t>
            </a:r>
            <a:r>
              <a:rPr baseline="0" b="0" dirty="0" i="0" lang="en-US" strike="noStrike" u="none">
                <a:solidFill>
                  <a:srgbClr val="000000"/>
                </a:solidFill>
                <a:latin typeface="Times New Roman" panose="02020603050405020304" pitchFamily="18" charset="0"/>
                <a:cs typeface="Times New Roman" panose="02020603050405020304" pitchFamily="18" charset="0"/>
              </a:rPr>
              <a:t>adequate nutritional intake, avoidance of respiratory compromise</a:t>
            </a:r>
            <a:r>
              <a:rPr b="0" dirty="0" i="0" lang="en-US" strike="noStrike" u="none">
                <a:solidFill>
                  <a:srgbClr val="000000"/>
                </a:solidFill>
                <a:latin typeface="Times New Roman" panose="02020603050405020304" pitchFamily="18" charset="0"/>
                <a:cs typeface="Times New Roman" panose="02020603050405020304" pitchFamily="18" charset="0"/>
              </a:rPr>
              <a:t> </a:t>
            </a:r>
            <a:r>
              <a:rPr baseline="0" b="0" dirty="0" i="0" lang="en-US" strike="noStrike" u="none">
                <a:solidFill>
                  <a:srgbClr val="000000"/>
                </a:solidFill>
                <a:latin typeface="Times New Roman" panose="02020603050405020304" pitchFamily="18" charset="0"/>
                <a:cs typeface="Times New Roman" panose="02020603050405020304" pitchFamily="18" charset="0"/>
              </a:rPr>
              <a:t>from aspiration, relief of pain, and increased</a:t>
            </a:r>
            <a:r>
              <a:rPr b="0" dirty="0" i="0" lang="en-US" strike="noStrike" u="none">
                <a:solidFill>
                  <a:srgbClr val="000000"/>
                </a:solidFill>
                <a:latin typeface="Times New Roman" panose="02020603050405020304" pitchFamily="18" charset="0"/>
                <a:cs typeface="Times New Roman" panose="02020603050405020304" pitchFamily="18" charset="0"/>
              </a:rPr>
              <a:t> </a:t>
            </a:r>
            <a:r>
              <a:rPr baseline="0" b="0" dirty="0" i="0" lang="en-US" strike="noStrike" u="none">
                <a:solidFill>
                  <a:srgbClr val="000000"/>
                </a:solidFill>
                <a:latin typeface="Times New Roman" panose="02020603050405020304" pitchFamily="18" charset="0"/>
                <a:cs typeface="Times New Roman" panose="02020603050405020304" pitchFamily="18" charset="0"/>
              </a:rPr>
              <a:t>knowledge level.</a:t>
            </a:r>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8831" name="Content Placeholder 2"/>
          <p:cNvSpPr>
            <a:spLocks noGrp="1"/>
          </p:cNvSpPr>
          <p:nvPr>
            <p:ph idx="1"/>
          </p:nvPr>
        </p:nvSpPr>
        <p:spPr>
          <a:xfrm>
            <a:off x="605307" y="669701"/>
            <a:ext cx="11379557" cy="6014434"/>
          </a:xfrm>
        </p:spPr>
        <p:txBody>
          <a:bodyPr>
            <a:normAutofit/>
          </a:bodyPr>
          <a:p>
            <a:pPr indent="0" marL="0">
              <a:buNone/>
            </a:pPr>
            <a:r>
              <a:rPr baseline="0" b="1" dirty="0" sz="2400" i="0" lang="en-US" strike="noStrike" u="none">
                <a:solidFill>
                  <a:srgbClr val="00DA73"/>
                </a:solidFill>
                <a:latin typeface="Times New Roman" panose="02020603050405020304" pitchFamily="18" charset="0"/>
                <a:cs typeface="Times New Roman" panose="02020603050405020304" pitchFamily="18" charset="0"/>
              </a:rPr>
              <a:t>Nursing Interventions</a:t>
            </a:r>
          </a:p>
          <a:p>
            <a:r>
              <a:rPr baseline="0" b="1" dirty="0" sz="2400" i="1" lang="en-US" strike="noStrike" u="none">
                <a:solidFill>
                  <a:srgbClr val="000000"/>
                </a:solidFill>
                <a:latin typeface="Times New Roman" panose="02020603050405020304" pitchFamily="18" charset="0"/>
                <a:cs typeface="Times New Roman" panose="02020603050405020304" pitchFamily="18" charset="0"/>
              </a:rPr>
              <a:t>Encouraging Adequate Nutritional Intake</a:t>
            </a:r>
          </a:p>
          <a:p>
            <a:r>
              <a:rPr baseline="0" b="0" dirty="0" sz="2400" i="0" lang="en-US" strike="noStrike" u="none">
                <a:solidFill>
                  <a:srgbClr val="000000"/>
                </a:solidFill>
                <a:latin typeface="Times New Roman" panose="02020603050405020304" pitchFamily="18" charset="0"/>
                <a:cs typeface="Times New Roman" panose="02020603050405020304" pitchFamily="18" charset="0"/>
              </a:rPr>
              <a:t>The patient is encouraged to eat slowly and to chew all food</a:t>
            </a:r>
            <a:r>
              <a:rPr b="0" dirty="0" sz="24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400" i="0" lang="en-US" strike="noStrike" u="none">
                <a:solidFill>
                  <a:srgbClr val="000000"/>
                </a:solidFill>
                <a:latin typeface="Times New Roman" panose="02020603050405020304" pitchFamily="18" charset="0"/>
                <a:cs typeface="Times New Roman" panose="02020603050405020304" pitchFamily="18" charset="0"/>
              </a:rPr>
              <a:t>thoroughly so that it can pass easily into the stomach.</a:t>
            </a:r>
          </a:p>
          <a:p>
            <a:r>
              <a:rPr baseline="0" b="0" dirty="0" sz="2400" i="0" lang="en-US" strike="noStrike" u="none">
                <a:solidFill>
                  <a:srgbClr val="000000"/>
                </a:solidFill>
                <a:latin typeface="Times New Roman" panose="02020603050405020304" pitchFamily="18" charset="0"/>
                <a:cs typeface="Times New Roman" panose="02020603050405020304" pitchFamily="18" charset="0"/>
              </a:rPr>
              <a:t>Small, frequent feedings of nonirritating foods are recommended</a:t>
            </a:r>
            <a:r>
              <a:rPr b="0" dirty="0" sz="24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400" i="0" lang="en-US" strike="noStrike" u="none">
                <a:solidFill>
                  <a:srgbClr val="000000"/>
                </a:solidFill>
                <a:latin typeface="Times New Roman" panose="02020603050405020304" pitchFamily="18" charset="0"/>
                <a:cs typeface="Times New Roman" panose="02020603050405020304" pitchFamily="18" charset="0"/>
              </a:rPr>
              <a:t>to promote digestion and to prevent tissue irritation.</a:t>
            </a:r>
          </a:p>
          <a:p>
            <a:r>
              <a:rPr baseline="0" b="0" dirty="0" sz="2400" i="0" lang="en-US" strike="noStrike" u="none">
                <a:solidFill>
                  <a:srgbClr val="000000"/>
                </a:solidFill>
                <a:latin typeface="Times New Roman" panose="02020603050405020304" pitchFamily="18" charset="0"/>
                <a:cs typeface="Times New Roman" panose="02020603050405020304" pitchFamily="18" charset="0"/>
              </a:rPr>
              <a:t>Sometimes liquid swallowed with food helps the food</a:t>
            </a:r>
            <a:r>
              <a:rPr b="0" dirty="0" sz="24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400" i="0" lang="en-US" strike="noStrike" u="none">
                <a:solidFill>
                  <a:srgbClr val="000000"/>
                </a:solidFill>
                <a:latin typeface="Times New Roman" panose="02020603050405020304" pitchFamily="18" charset="0"/>
                <a:cs typeface="Times New Roman" panose="02020603050405020304" pitchFamily="18" charset="0"/>
              </a:rPr>
              <a:t>pass through the esophagus, but usually liquids should be</a:t>
            </a:r>
            <a:r>
              <a:rPr b="0" dirty="0" sz="24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400" i="0" lang="en-US" strike="noStrike" u="none">
                <a:solidFill>
                  <a:srgbClr val="000000"/>
                </a:solidFill>
                <a:latin typeface="Times New Roman" panose="02020603050405020304" pitchFamily="18" charset="0"/>
                <a:cs typeface="Times New Roman" panose="02020603050405020304" pitchFamily="18" charset="0"/>
              </a:rPr>
              <a:t>consumed between meals. </a:t>
            </a:r>
          </a:p>
          <a:p>
            <a:r>
              <a:rPr baseline="0" b="0" dirty="0" sz="2400" i="0" lang="en-US" strike="noStrike" u="none">
                <a:solidFill>
                  <a:srgbClr val="000000"/>
                </a:solidFill>
                <a:latin typeface="Times New Roman" panose="02020603050405020304" pitchFamily="18" charset="0"/>
                <a:cs typeface="Times New Roman" panose="02020603050405020304" pitchFamily="18" charset="0"/>
              </a:rPr>
              <a:t>Food should be prepared in an</a:t>
            </a:r>
            <a:r>
              <a:rPr b="0" dirty="0" sz="24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400" i="0" lang="en-US" strike="noStrike" u="none">
                <a:solidFill>
                  <a:srgbClr val="000000"/>
                </a:solidFill>
                <a:latin typeface="Times New Roman" panose="02020603050405020304" pitchFamily="18" charset="0"/>
                <a:cs typeface="Times New Roman" panose="02020603050405020304" pitchFamily="18" charset="0"/>
              </a:rPr>
              <a:t>appealing manner to help stimulate the appetite. </a:t>
            </a:r>
          </a:p>
          <a:p>
            <a:r>
              <a:rPr baseline="0" b="0" dirty="0" sz="2400" i="0" lang="en-US" strike="noStrike" u="none">
                <a:solidFill>
                  <a:srgbClr val="000000"/>
                </a:solidFill>
                <a:latin typeface="Times New Roman" panose="02020603050405020304" pitchFamily="18" charset="0"/>
                <a:cs typeface="Times New Roman" panose="02020603050405020304" pitchFamily="18" charset="0"/>
              </a:rPr>
              <a:t>Irritants</a:t>
            </a:r>
            <a:r>
              <a:rPr dirty="0" sz="2400" lang="en-US">
                <a:solidFill>
                  <a:srgbClr val="000000"/>
                </a:solidFill>
                <a:latin typeface="Times New Roman" panose="02020603050405020304" pitchFamily="18" charset="0"/>
                <a:cs typeface="Times New Roman" panose="02020603050405020304" pitchFamily="18" charset="0"/>
              </a:rPr>
              <a:t> </a:t>
            </a:r>
            <a:r>
              <a:rPr baseline="0" b="0" dirty="0" sz="2400" i="0" lang="en-US" strike="noStrike" u="none">
                <a:solidFill>
                  <a:srgbClr val="000000"/>
                </a:solidFill>
                <a:latin typeface="Times New Roman" panose="02020603050405020304" pitchFamily="18" charset="0"/>
                <a:cs typeface="Times New Roman" panose="02020603050405020304" pitchFamily="18" charset="0"/>
              </a:rPr>
              <a:t>such as tobacco and alcohol should be avoided.</a:t>
            </a:r>
          </a:p>
          <a:p>
            <a:r>
              <a:rPr baseline="0" b="0" dirty="0" sz="2400" i="0" lang="en-US" strike="noStrike" u="none">
                <a:solidFill>
                  <a:srgbClr val="000000"/>
                </a:solidFill>
                <a:latin typeface="Times New Roman" panose="02020603050405020304" pitchFamily="18" charset="0"/>
                <a:cs typeface="Times New Roman" panose="02020603050405020304" pitchFamily="18" charset="0"/>
              </a:rPr>
              <a:t> A baseline</a:t>
            </a:r>
            <a:r>
              <a:rPr b="0" dirty="0" sz="24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400" i="0" lang="en-US" strike="noStrike" u="none">
                <a:solidFill>
                  <a:srgbClr val="000000"/>
                </a:solidFill>
                <a:latin typeface="Times New Roman" panose="02020603050405020304" pitchFamily="18" charset="0"/>
                <a:cs typeface="Times New Roman" panose="02020603050405020304" pitchFamily="18" charset="0"/>
              </a:rPr>
              <a:t>weight is obtained, and daily weights are recorded. </a:t>
            </a:r>
          </a:p>
          <a:p>
            <a:r>
              <a:rPr baseline="0" b="0" dirty="0" sz="2400" i="0" lang="en-US" strike="noStrike" u="none">
                <a:solidFill>
                  <a:srgbClr val="000000"/>
                </a:solidFill>
                <a:latin typeface="Times New Roman" panose="02020603050405020304" pitchFamily="18" charset="0"/>
                <a:cs typeface="Times New Roman" panose="02020603050405020304" pitchFamily="18" charset="0"/>
              </a:rPr>
              <a:t>The patient’s</a:t>
            </a:r>
            <a:r>
              <a:rPr b="0" dirty="0" sz="24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400" i="0" lang="en-US" strike="noStrike" u="none">
                <a:solidFill>
                  <a:srgbClr val="000000"/>
                </a:solidFill>
                <a:latin typeface="Times New Roman" panose="02020603050405020304" pitchFamily="18" charset="0"/>
                <a:cs typeface="Times New Roman" panose="02020603050405020304" pitchFamily="18" charset="0"/>
              </a:rPr>
              <a:t>intake of nutrients is assessed</a:t>
            </a:r>
            <a:r>
              <a:rPr baseline="0" b="0" dirty="0" i="0" lang="en-US" strike="noStrike" u="none">
                <a:solidFill>
                  <a:srgbClr val="000000"/>
                </a:solidFill>
              </a:rPr>
              <a:t>.</a:t>
            </a:r>
            <a:endParaRPr dirty="0"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1048832" name="Content Placeholder 2"/>
          <p:cNvSpPr>
            <a:spLocks noGrp="1"/>
          </p:cNvSpPr>
          <p:nvPr>
            <p:ph idx="1"/>
          </p:nvPr>
        </p:nvSpPr>
        <p:spPr>
          <a:xfrm>
            <a:off x="360608" y="270456"/>
            <a:ext cx="11539471" cy="6323527"/>
          </a:xfrm>
        </p:spPr>
        <p:txBody>
          <a:bodyPr>
            <a:normAutofit/>
          </a:bodyPr>
          <a:p>
            <a:pPr indent="0" marL="0">
              <a:buNone/>
            </a:pPr>
            <a:r>
              <a:rPr baseline="0" b="1" dirty="0" i="1" lang="en-US" strike="noStrike" u="none">
                <a:solidFill>
                  <a:srgbClr val="00B050"/>
                </a:solidFill>
              </a:rPr>
              <a:t>Decreasing Risk of Aspiration</a:t>
            </a:r>
          </a:p>
          <a:p>
            <a:r>
              <a:rPr baseline="0" b="0" dirty="0" i="0" lang="en-US" strike="noStrike" u="none">
                <a:latin typeface="Times New Roman" panose="02020603050405020304" pitchFamily="18" charset="0"/>
                <a:cs typeface="Times New Roman" panose="02020603050405020304" pitchFamily="18" charset="0"/>
              </a:rPr>
              <a:t>The patient who has difficulty swallowing or difficulty handling</a:t>
            </a:r>
            <a:r>
              <a:rPr b="0" dirty="0" i="0" lang="en-US" strike="noStrike" u="none">
                <a:latin typeface="Times New Roman" panose="02020603050405020304" pitchFamily="18" charset="0"/>
                <a:cs typeface="Times New Roman" panose="02020603050405020304" pitchFamily="18" charset="0"/>
              </a:rPr>
              <a:t> </a:t>
            </a:r>
            <a:r>
              <a:rPr baseline="0" b="0" dirty="0" i="0" lang="en-US" strike="noStrike" u="none">
                <a:latin typeface="Times New Roman" panose="02020603050405020304" pitchFamily="18" charset="0"/>
                <a:cs typeface="Times New Roman" panose="02020603050405020304" pitchFamily="18" charset="0"/>
              </a:rPr>
              <a:t>secretions should be kept in at least a semi-Fowler’s</a:t>
            </a:r>
            <a:r>
              <a:rPr b="0" dirty="0" i="0" lang="en-US" strike="noStrike" u="none">
                <a:latin typeface="Times New Roman" panose="02020603050405020304" pitchFamily="18" charset="0"/>
                <a:cs typeface="Times New Roman" panose="02020603050405020304" pitchFamily="18" charset="0"/>
              </a:rPr>
              <a:t> </a:t>
            </a:r>
            <a:r>
              <a:rPr baseline="0" b="0" dirty="0" i="0" lang="en-US" strike="noStrike" u="none">
                <a:latin typeface="Times New Roman" panose="02020603050405020304" pitchFamily="18" charset="0"/>
                <a:cs typeface="Times New Roman" panose="02020603050405020304" pitchFamily="18" charset="0"/>
              </a:rPr>
              <a:t>position to decrease the risk of aspiration. </a:t>
            </a:r>
          </a:p>
          <a:p>
            <a:r>
              <a:rPr baseline="0" b="0" dirty="0" i="0" lang="en-US" strike="noStrike" u="none">
                <a:latin typeface="Times New Roman" panose="02020603050405020304" pitchFamily="18" charset="0"/>
                <a:cs typeface="Times New Roman" panose="02020603050405020304" pitchFamily="18" charset="0"/>
              </a:rPr>
              <a:t>The patient is instructed</a:t>
            </a:r>
            <a:r>
              <a:rPr b="0" dirty="0" i="0" lang="en-US" strike="noStrike" u="none">
                <a:latin typeface="Times New Roman" panose="02020603050405020304" pitchFamily="18" charset="0"/>
                <a:cs typeface="Times New Roman" panose="02020603050405020304" pitchFamily="18" charset="0"/>
              </a:rPr>
              <a:t> </a:t>
            </a:r>
            <a:r>
              <a:rPr baseline="0" b="0" dirty="0" i="0" lang="en-US" strike="noStrike" u="none">
                <a:latin typeface="Times New Roman" panose="02020603050405020304" pitchFamily="18" charset="0"/>
                <a:cs typeface="Times New Roman" panose="02020603050405020304" pitchFamily="18" charset="0"/>
              </a:rPr>
              <a:t>in the use of oral suction to decrease the risk of aspiration</a:t>
            </a:r>
            <a:r>
              <a:rPr b="0" dirty="0" i="0" lang="en-US" strike="noStrike" u="none">
                <a:latin typeface="Times New Roman" panose="02020603050405020304" pitchFamily="18" charset="0"/>
                <a:cs typeface="Times New Roman" panose="02020603050405020304" pitchFamily="18" charset="0"/>
              </a:rPr>
              <a:t> </a:t>
            </a:r>
            <a:r>
              <a:rPr baseline="0" b="0" dirty="0" i="0" lang="en-US" strike="noStrike" u="none">
                <a:latin typeface="Times New Roman" panose="02020603050405020304" pitchFamily="18" charset="0"/>
                <a:cs typeface="Times New Roman" panose="02020603050405020304" pitchFamily="18" charset="0"/>
              </a:rPr>
              <a:t>further.</a:t>
            </a:r>
          </a:p>
          <a:p>
            <a:pPr indent="0" marL="0">
              <a:buNone/>
            </a:pPr>
            <a:r>
              <a:rPr baseline="0" b="1" dirty="0" i="1" lang="en-US" strike="noStrike" u="none">
                <a:latin typeface="Times New Roman" panose="02020603050405020304" pitchFamily="18" charset="0"/>
                <a:cs typeface="Times New Roman" panose="02020603050405020304" pitchFamily="18" charset="0"/>
              </a:rPr>
              <a:t> Relieving Pain</a:t>
            </a:r>
          </a:p>
          <a:p>
            <a:r>
              <a:rPr baseline="0" b="0" dirty="0" i="0" lang="en-US" strike="noStrike" u="none">
                <a:latin typeface="Times New Roman" panose="02020603050405020304" pitchFamily="18" charset="0"/>
                <a:cs typeface="Times New Roman" panose="02020603050405020304" pitchFamily="18" charset="0"/>
              </a:rPr>
              <a:t>Small, frequent feedings (six to eight per day) are recommended</a:t>
            </a:r>
            <a:r>
              <a:rPr b="0" dirty="0" i="0" lang="en-US" strike="noStrike" u="none">
                <a:latin typeface="Times New Roman" panose="02020603050405020304" pitchFamily="18" charset="0"/>
                <a:cs typeface="Times New Roman" panose="02020603050405020304" pitchFamily="18" charset="0"/>
              </a:rPr>
              <a:t> </a:t>
            </a:r>
            <a:r>
              <a:rPr baseline="0" b="0" dirty="0" i="0" lang="en-US" strike="noStrike" u="none">
                <a:latin typeface="Times New Roman" panose="02020603050405020304" pitchFamily="18" charset="0"/>
                <a:cs typeface="Times New Roman" panose="02020603050405020304" pitchFamily="18" charset="0"/>
              </a:rPr>
              <a:t>because large quantities of food overload the stomach</a:t>
            </a:r>
            <a:r>
              <a:rPr b="0" dirty="0" i="0" lang="en-US" strike="noStrike" u="none">
                <a:latin typeface="Times New Roman" panose="02020603050405020304" pitchFamily="18" charset="0"/>
                <a:cs typeface="Times New Roman" panose="02020603050405020304" pitchFamily="18" charset="0"/>
              </a:rPr>
              <a:t> </a:t>
            </a:r>
            <a:r>
              <a:rPr baseline="0" b="0" dirty="0" i="0" lang="en-US" strike="noStrike" u="none">
                <a:latin typeface="Times New Roman" panose="02020603050405020304" pitchFamily="18" charset="0"/>
                <a:cs typeface="Times New Roman" panose="02020603050405020304" pitchFamily="18" charset="0"/>
              </a:rPr>
              <a:t>and promote gastric reflux.</a:t>
            </a:r>
          </a:p>
          <a:p>
            <a:r>
              <a:rPr baseline="0" b="0" dirty="0" i="0" lang="en-US" strike="noStrike" u="none">
                <a:latin typeface="Times New Roman" panose="02020603050405020304" pitchFamily="18" charset="0"/>
                <a:cs typeface="Times New Roman" panose="02020603050405020304" pitchFamily="18" charset="0"/>
              </a:rPr>
              <a:t> The patient is advised to</a:t>
            </a:r>
            <a:r>
              <a:rPr b="0" dirty="0" i="0" lang="en-US" strike="noStrike" u="none">
                <a:latin typeface="Times New Roman" panose="02020603050405020304" pitchFamily="18" charset="0"/>
                <a:cs typeface="Times New Roman" panose="02020603050405020304" pitchFamily="18" charset="0"/>
              </a:rPr>
              <a:t> </a:t>
            </a:r>
            <a:r>
              <a:rPr baseline="0" b="0" dirty="0" i="0" lang="en-US" strike="noStrike" u="none">
                <a:latin typeface="Times New Roman" panose="02020603050405020304" pitchFamily="18" charset="0"/>
                <a:cs typeface="Times New Roman" panose="02020603050405020304" pitchFamily="18" charset="0"/>
              </a:rPr>
              <a:t>avoid any activities that increase pain and to remain upright</a:t>
            </a:r>
            <a:r>
              <a:rPr b="0" dirty="0" i="0" lang="en-US" strike="noStrike" u="none">
                <a:latin typeface="Times New Roman" panose="02020603050405020304" pitchFamily="18" charset="0"/>
                <a:cs typeface="Times New Roman" panose="02020603050405020304" pitchFamily="18" charset="0"/>
              </a:rPr>
              <a:t> </a:t>
            </a:r>
            <a:r>
              <a:rPr baseline="0" b="0" dirty="0" i="0" lang="en-US" strike="noStrike" u="none">
                <a:latin typeface="Times New Roman" panose="02020603050405020304" pitchFamily="18" charset="0"/>
                <a:cs typeface="Times New Roman" panose="02020603050405020304" pitchFamily="18" charset="0"/>
              </a:rPr>
              <a:t>for 1 to 4 hours after each meal to prevent reflux. The</a:t>
            </a:r>
            <a:r>
              <a:rPr b="0" dirty="0" i="0" lang="en-US" strike="noStrike" u="none">
                <a:latin typeface="Times New Roman" panose="02020603050405020304" pitchFamily="18" charset="0"/>
                <a:cs typeface="Times New Roman" panose="02020603050405020304" pitchFamily="18" charset="0"/>
              </a:rPr>
              <a:t> </a:t>
            </a:r>
            <a:r>
              <a:rPr baseline="0" b="0" dirty="0" i="0" lang="en-US" strike="noStrike" u="none">
                <a:latin typeface="Times New Roman" panose="02020603050405020304" pitchFamily="18" charset="0"/>
                <a:cs typeface="Times New Roman" panose="02020603050405020304" pitchFamily="18" charset="0"/>
              </a:rPr>
              <a:t>head of the bed should be placed on 4- to 8-inch (10- to</a:t>
            </a:r>
            <a:r>
              <a:rPr b="0" dirty="0" i="0" lang="en-US" strike="noStrike" u="none">
                <a:latin typeface="Times New Roman" panose="02020603050405020304" pitchFamily="18" charset="0"/>
                <a:cs typeface="Times New Roman" panose="02020603050405020304" pitchFamily="18" charset="0"/>
              </a:rPr>
              <a:t> </a:t>
            </a:r>
            <a:r>
              <a:rPr baseline="0" b="0" dirty="0" i="0" lang="en-US" strike="noStrike" u="none">
                <a:latin typeface="Times New Roman" panose="02020603050405020304" pitchFamily="18" charset="0"/>
                <a:cs typeface="Times New Roman" panose="02020603050405020304" pitchFamily="18" charset="0"/>
              </a:rPr>
              <a:t>20-cm) blocks. </a:t>
            </a:r>
          </a:p>
          <a:p>
            <a:r>
              <a:rPr baseline="0" b="0" dirty="0" i="0" lang="en-US" strike="noStrike" u="none">
                <a:latin typeface="Times New Roman" panose="02020603050405020304" pitchFamily="18" charset="0"/>
                <a:cs typeface="Times New Roman" panose="02020603050405020304" pitchFamily="18" charset="0"/>
              </a:rPr>
              <a:t>Eating before bedtime is discouraged.</a:t>
            </a:r>
          </a:p>
          <a:p>
            <a:r>
              <a:rPr baseline="0" b="0" dirty="0" i="0" lang="en-US" strike="noStrike" u="none">
                <a:latin typeface="Times New Roman" panose="02020603050405020304" pitchFamily="18" charset="0"/>
                <a:cs typeface="Times New Roman" panose="02020603050405020304" pitchFamily="18" charset="0"/>
              </a:rPr>
              <a:t>The patient is advised that excessive use of over-the counter</a:t>
            </a:r>
            <a:r>
              <a:rPr dirty="0" lang="en-US">
                <a:latin typeface="Times New Roman" panose="02020603050405020304" pitchFamily="18" charset="0"/>
                <a:cs typeface="Times New Roman" panose="02020603050405020304" pitchFamily="18" charset="0"/>
              </a:rPr>
              <a:t> </a:t>
            </a:r>
            <a:r>
              <a:rPr baseline="0" b="0" dirty="0" i="0" lang="en-US" strike="noStrike" u="none">
                <a:latin typeface="Times New Roman" panose="02020603050405020304" pitchFamily="18" charset="0"/>
                <a:cs typeface="Times New Roman" panose="02020603050405020304" pitchFamily="18" charset="0"/>
              </a:rPr>
              <a:t>antacids can cause rebound acidity. </a:t>
            </a:r>
          </a:p>
          <a:p>
            <a:r>
              <a:rPr baseline="0" b="0" dirty="0" i="0" lang="en-US" strike="noStrike" u="none">
                <a:latin typeface="Times New Roman" panose="02020603050405020304" pitchFamily="18" charset="0"/>
                <a:cs typeface="Times New Roman" panose="02020603050405020304" pitchFamily="18" charset="0"/>
              </a:rPr>
              <a:t>Antacid use</a:t>
            </a:r>
            <a:r>
              <a:rPr dirty="0" lang="en-US">
                <a:latin typeface="Times New Roman" panose="02020603050405020304" pitchFamily="18" charset="0"/>
                <a:cs typeface="Times New Roman" panose="02020603050405020304" pitchFamily="18" charset="0"/>
              </a:rPr>
              <a:t> </a:t>
            </a:r>
            <a:r>
              <a:rPr baseline="0" b="0" dirty="0" i="0" lang="en-US" strike="noStrike" u="none">
                <a:latin typeface="Times New Roman" panose="02020603050405020304" pitchFamily="18" charset="0"/>
                <a:cs typeface="Times New Roman" panose="02020603050405020304" pitchFamily="18" charset="0"/>
              </a:rPr>
              <a:t>should be directed by the primary care provider, who can</a:t>
            </a:r>
            <a:r>
              <a:rPr b="0" dirty="0" i="0" lang="en-US" strike="noStrike" u="none">
                <a:latin typeface="Times New Roman" panose="02020603050405020304" pitchFamily="18" charset="0"/>
                <a:cs typeface="Times New Roman" panose="02020603050405020304" pitchFamily="18" charset="0"/>
              </a:rPr>
              <a:t> </a:t>
            </a:r>
            <a:r>
              <a:rPr baseline="0" b="0" dirty="0" i="0" lang="en-US" strike="noStrike" u="none">
                <a:latin typeface="Times New Roman" panose="02020603050405020304" pitchFamily="18" charset="0"/>
                <a:cs typeface="Times New Roman" panose="02020603050405020304" pitchFamily="18" charset="0"/>
              </a:rPr>
              <a:t>recommend the daily, safe dose needed to neutralize gastric</a:t>
            </a:r>
            <a:r>
              <a:rPr b="0" dirty="0" i="0" lang="en-US" strike="noStrike" u="none">
                <a:latin typeface="Times New Roman" panose="02020603050405020304" pitchFamily="18" charset="0"/>
                <a:cs typeface="Times New Roman" panose="02020603050405020304" pitchFamily="18" charset="0"/>
              </a:rPr>
              <a:t> </a:t>
            </a:r>
            <a:r>
              <a:rPr baseline="0" b="0" dirty="0" i="0" lang="en-US" strike="noStrike" u="none">
                <a:latin typeface="Times New Roman" panose="02020603050405020304" pitchFamily="18" charset="0"/>
                <a:cs typeface="Times New Roman" panose="02020603050405020304" pitchFamily="18" charset="0"/>
              </a:rPr>
              <a:t>juices and prevent esophageal irritation.</a:t>
            </a:r>
          </a:p>
          <a:p>
            <a:r>
              <a:rPr baseline="0" b="0" dirty="0" i="0" lang="en-US" strike="noStrike" u="none">
                <a:latin typeface="Times New Roman" panose="02020603050405020304" pitchFamily="18" charset="0"/>
                <a:cs typeface="Times New Roman" panose="02020603050405020304" pitchFamily="18" charset="0"/>
              </a:rPr>
              <a:t> H</a:t>
            </a:r>
            <a:r>
              <a:rPr baseline="0" b="0" dirty="0" sz="800" i="0" lang="en-US" strike="noStrike" u="none">
                <a:latin typeface="Times New Roman" panose="02020603050405020304" pitchFamily="18" charset="0"/>
                <a:cs typeface="Times New Roman" panose="02020603050405020304" pitchFamily="18" charset="0"/>
              </a:rPr>
              <a:t>2 </a:t>
            </a:r>
            <a:r>
              <a:rPr baseline="0" b="0" dirty="0" i="0" lang="en-US" strike="noStrike" u="none">
                <a:latin typeface="Times New Roman" panose="02020603050405020304" pitchFamily="18" charset="0"/>
                <a:cs typeface="Times New Roman" panose="02020603050405020304" pitchFamily="18" charset="0"/>
              </a:rPr>
              <a:t>antagonists are</a:t>
            </a:r>
            <a:r>
              <a:rPr b="0" dirty="0" i="0" lang="en-US" strike="noStrike" u="none">
                <a:latin typeface="Times New Roman" panose="02020603050405020304" pitchFamily="18" charset="0"/>
                <a:cs typeface="Times New Roman" panose="02020603050405020304" pitchFamily="18" charset="0"/>
              </a:rPr>
              <a:t> </a:t>
            </a:r>
            <a:r>
              <a:rPr baseline="0" b="0" dirty="0" i="0" lang="en-US" strike="noStrike" u="none">
                <a:latin typeface="Times New Roman" panose="02020603050405020304" pitchFamily="18" charset="0"/>
                <a:cs typeface="Times New Roman" panose="02020603050405020304" pitchFamily="18" charset="0"/>
              </a:rPr>
              <a:t>administered as prescribed to decrease gastric acid irritation.</a:t>
            </a:r>
          </a:p>
          <a:p>
            <a:pPr indent="0" marL="0">
              <a:buNone/>
            </a:pPr>
            <a:r>
              <a:rPr b="1" dirty="0" i="1" lang="en-US">
                <a:latin typeface="Times New Roman" panose="02020603050405020304" pitchFamily="18" charset="0"/>
                <a:cs typeface="Times New Roman" panose="02020603050405020304" pitchFamily="18" charset="0"/>
              </a:rPr>
              <a:t>Promote patient education</a:t>
            </a:r>
          </a:p>
          <a:p>
            <a:pPr indent="0" marL="0">
              <a:buNone/>
            </a:pPr>
            <a:r>
              <a:rPr b="1" dirty="0" i="1" lang="en-US">
                <a:latin typeface="Times New Roman" panose="02020603050405020304" pitchFamily="18" charset="0"/>
                <a:cs typeface="Times New Roman" panose="02020603050405020304" pitchFamily="18" charset="0"/>
              </a:rPr>
              <a:t>Promote home and community based care</a:t>
            </a:r>
          </a:p>
          <a:p>
            <a:pPr indent="0" marL="0">
              <a:buNone/>
            </a:pPr>
            <a:endParaRPr b="1"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0" cy="0"/>
          <a:chOff x="0" y="0"/>
          <a:chExt cx="0" cy="0"/>
        </a:xfrm>
      </p:grpSpPr>
      <p:pic>
        <p:nvPicPr>
          <p:cNvPr id="2097162" name="Content Placeholder 3"/>
          <p:cNvPicPr>
            <a:picLocks noChangeAspect="1" noGrp="1"/>
          </p:cNvPicPr>
          <p:nvPr>
            <p:ph idx="1"/>
          </p:nvPr>
        </p:nvPicPr>
        <p:blipFill>
          <a:blip xmlns:r="http://schemas.openxmlformats.org/officeDocument/2006/relationships" r:embed="rId1"/>
          <a:stretch>
            <a:fillRect/>
          </a:stretch>
        </p:blipFill>
        <p:spPr>
          <a:xfrm>
            <a:off x="2601532" y="-2266681"/>
            <a:ext cx="11088710" cy="6387921"/>
          </a:xfrm>
          <a:prstGeom prst="rec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8833" name="Title 1"/>
          <p:cNvSpPr>
            <a:spLocks noGrp="1"/>
          </p:cNvSpPr>
          <p:nvPr>
            <p:ph type="title"/>
          </p:nvPr>
        </p:nvSpPr>
        <p:spPr/>
        <p:txBody>
          <a:bodyPr/>
          <a:p>
            <a:endParaRPr lang="en-US"/>
          </a:p>
        </p:txBody>
      </p:sp>
      <p:sp>
        <p:nvSpPr>
          <p:cNvPr id="1048834" name="Content Placeholder 2"/>
          <p:cNvSpPr>
            <a:spLocks noGrp="1"/>
          </p:cNvSpPr>
          <p:nvPr>
            <p:ph idx="1"/>
          </p:nvPr>
        </p:nvSpPr>
        <p:spPr/>
        <p:txBody>
          <a:bodyPr/>
          <a:p>
            <a:endParaRPr dirty="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8640" name="Title 1"/>
          <p:cNvSpPr>
            <a:spLocks noGrp="1"/>
          </p:cNvSpPr>
          <p:nvPr>
            <p:ph type="title"/>
          </p:nvPr>
        </p:nvSpPr>
        <p:spPr>
          <a:xfrm>
            <a:off x="838200" y="115911"/>
            <a:ext cx="10515600" cy="1725768"/>
          </a:xfrm>
        </p:spPr>
        <p:txBody>
          <a:bodyPr>
            <a:normAutofit/>
          </a:bodyPr>
          <a:p>
            <a:r>
              <a:rPr dirty="0" lang="en-US">
                <a:latin typeface="+mn-lt"/>
              </a:rPr>
              <a:t>       </a:t>
            </a:r>
            <a:endParaRPr b="1" dirty="0" lang="en-US">
              <a:latin typeface="+mn-lt"/>
            </a:endParaRPr>
          </a:p>
        </p:txBody>
      </p:sp>
      <p:sp>
        <p:nvSpPr>
          <p:cNvPr id="1048641" name="Content Placeholder 2"/>
          <p:cNvSpPr>
            <a:spLocks noGrp="1"/>
          </p:cNvSpPr>
          <p:nvPr>
            <p:ph idx="1"/>
          </p:nvPr>
        </p:nvSpPr>
        <p:spPr>
          <a:xfrm>
            <a:off x="928353" y="1403796"/>
            <a:ext cx="10515600" cy="5962919"/>
          </a:xfrm>
        </p:spPr>
        <p:txBody>
          <a:bodyPr/>
          <a:p>
            <a:endParaRPr dirty="0" sz="3200" lang="en-US"/>
          </a:p>
          <a:p>
            <a:endParaRPr dirty="0" sz="3200" lang="en-US"/>
          </a:p>
          <a:p>
            <a:r>
              <a:rPr dirty="0" sz="3200" lang="en-US"/>
              <a:t>Tooth decay is an erosive process that begins with the action of bacteria on fermentable carbohydrates in the mouth, which produces acids that dissolve tooth enamel.</a:t>
            </a:r>
          </a:p>
          <a:p>
            <a:r>
              <a:rPr dirty="0" sz="3200" lang="en-US"/>
              <a:t> Acid is produced by bacteria when they break food or sugar on the tooth surface.</a:t>
            </a:r>
          </a:p>
          <a:p>
            <a:r>
              <a:rPr dirty="0" sz="3200" lang="en-US"/>
              <a:t>Tooth enamel is the hardest substance in the human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642" name="Title 1"/>
          <p:cNvSpPr>
            <a:spLocks noGrp="1"/>
          </p:cNvSpPr>
          <p:nvPr>
            <p:ph type="title"/>
          </p:nvPr>
        </p:nvSpPr>
        <p:spPr>
          <a:xfrm>
            <a:off x="838200" y="90152"/>
            <a:ext cx="10515600" cy="953038"/>
          </a:xfrm>
        </p:spPr>
        <p:txBody>
          <a:bodyPr>
            <a:normAutofit/>
          </a:bodyPr>
          <a:p>
            <a:r>
              <a:rPr b="1" dirty="0" lang="en-US">
                <a:latin typeface="+mn-lt"/>
              </a:rPr>
              <a:t>   Pathophysiology  </a:t>
            </a:r>
          </a:p>
        </p:txBody>
      </p:sp>
      <p:sp>
        <p:nvSpPr>
          <p:cNvPr id="1048643" name="Content Placeholder 2"/>
          <p:cNvSpPr>
            <a:spLocks noGrp="1"/>
          </p:cNvSpPr>
          <p:nvPr>
            <p:ph idx="1"/>
          </p:nvPr>
        </p:nvSpPr>
        <p:spPr>
          <a:xfrm>
            <a:off x="838200" y="1043190"/>
            <a:ext cx="10830059" cy="5705340"/>
          </a:xfrm>
        </p:spPr>
        <p:txBody>
          <a:bodyPr>
            <a:normAutofit fontScale="96875" lnSpcReduction="10000"/>
          </a:bodyPr>
          <a:p>
            <a:pPr lvl="0"/>
            <a:r>
              <a:rPr dirty="0" sz="3200" lang="en-US">
                <a:solidFill>
                  <a:prstClr val="black"/>
                </a:solidFill>
              </a:rPr>
              <a:t>Acid is produced by bacteria when they break food or sugar on the tooth surface.</a:t>
            </a:r>
          </a:p>
          <a:p>
            <a:pPr lvl="0"/>
            <a:r>
              <a:rPr dirty="0" sz="3200" lang="en-US">
                <a:solidFill>
                  <a:prstClr val="black"/>
                </a:solidFill>
              </a:rPr>
              <a:t> </a:t>
            </a:r>
            <a:r>
              <a:rPr dirty="0" sz="3200" lang="en-US"/>
              <a:t>Prolonged exposure to lactic acid from bacteria causes demineralization of the crystals in the enamel</a:t>
            </a:r>
          </a:p>
          <a:p>
            <a:pPr lvl="0"/>
            <a:r>
              <a:rPr dirty="0" sz="3200" lang="en-US"/>
              <a:t> Bacteria penetrates the dentin,  decay progresses more rapidly and in time reaches the pulp cavity  of the tooth.</a:t>
            </a:r>
          </a:p>
          <a:p>
            <a:pPr lvl="0"/>
            <a:r>
              <a:rPr dirty="0" sz="3200" lang="en-US">
                <a:solidFill>
                  <a:prstClr val="black"/>
                </a:solidFill>
              </a:rPr>
              <a:t>Acid is produced by bacteria when they break food or sugar on the tooth s</a:t>
            </a:r>
          </a:p>
          <a:p>
            <a:pPr indent="0" lvl="0" marL="0">
              <a:buNone/>
            </a:pPr>
            <a:r>
              <a:rPr b="1" dirty="0" sz="3200" lang="en-US">
                <a:solidFill>
                  <a:prstClr val="black"/>
                </a:solidFill>
              </a:rPr>
              <a:t>Diagnosis:</a:t>
            </a:r>
          </a:p>
          <a:p>
            <a:pPr lvl="0"/>
            <a:r>
              <a:rPr dirty="0" sz="3200" lang="en-US">
                <a:solidFill>
                  <a:prstClr val="black"/>
                </a:solidFill>
              </a:rPr>
              <a:t>Clinical examination</a:t>
            </a:r>
          </a:p>
          <a:p>
            <a:pPr lvl="0"/>
            <a:r>
              <a:rPr dirty="0" sz="3200" lang="en-US">
                <a:solidFill>
                  <a:prstClr val="black"/>
                </a:solidFill>
              </a:rPr>
              <a:t>Radiographs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8650" name="Title 1"/>
          <p:cNvSpPr>
            <a:spLocks noGrp="1"/>
          </p:cNvSpPr>
          <p:nvPr>
            <p:ph type="title"/>
          </p:nvPr>
        </p:nvSpPr>
        <p:spPr>
          <a:xfrm>
            <a:off x="838200" y="1"/>
            <a:ext cx="10515600" cy="489396"/>
          </a:xfrm>
        </p:spPr>
        <p:txBody>
          <a:bodyPr>
            <a:normAutofit fontScale="90000"/>
          </a:bodyPr>
          <a:p>
            <a:r>
              <a:rPr b="1" dirty="0" lang="en-US">
                <a:latin typeface="+mn-lt"/>
              </a:rPr>
              <a:t>Contributing factors to dental erosion</a:t>
            </a:r>
          </a:p>
        </p:txBody>
      </p:sp>
      <p:sp>
        <p:nvSpPr>
          <p:cNvPr id="1048651" name="Content Placeholder 2"/>
          <p:cNvSpPr>
            <a:spLocks noGrp="1"/>
          </p:cNvSpPr>
          <p:nvPr>
            <p:ph sz="half" idx="1"/>
          </p:nvPr>
        </p:nvSpPr>
        <p:spPr>
          <a:xfrm>
            <a:off x="838200" y="489397"/>
            <a:ext cx="5181600" cy="6027312"/>
          </a:xfrm>
        </p:spPr>
        <p:txBody>
          <a:bodyPr>
            <a:normAutofit/>
          </a:bodyPr>
          <a:p>
            <a:pPr indent="-514350" marL="514350">
              <a:buAutoNum type="arabicPeriod"/>
            </a:pPr>
            <a:r>
              <a:rPr b="1" dirty="0" sz="2800" lang="en-US">
                <a:latin typeface="Times New Roman" panose="02020603050405020304" pitchFamily="18" charset="0"/>
                <a:cs typeface="Times New Roman" panose="02020603050405020304" pitchFamily="18" charset="0"/>
              </a:rPr>
              <a:t>Nutrition: </a:t>
            </a:r>
            <a:r>
              <a:rPr dirty="0" sz="2800" lang="en-US">
                <a:latin typeface="Times New Roman" panose="02020603050405020304" pitchFamily="18" charset="0"/>
                <a:cs typeface="Times New Roman" panose="02020603050405020304" pitchFamily="18" charset="0"/>
              </a:rPr>
              <a:t>taking  food rich in refined sugar e.g. soft drinks</a:t>
            </a:r>
          </a:p>
          <a:p>
            <a:pPr indent="-514350" marL="514350">
              <a:buAutoNum type="arabicPeriod"/>
            </a:pPr>
            <a:r>
              <a:rPr dirty="0" sz="2800" lang="en-US">
                <a:latin typeface="Times New Roman" panose="02020603050405020304" pitchFamily="18" charset="0"/>
                <a:cs typeface="Times New Roman" panose="02020603050405020304" pitchFamily="18" charset="0"/>
              </a:rPr>
              <a:t>Genetic predisposition</a:t>
            </a:r>
          </a:p>
          <a:p>
            <a:pPr indent="-514350" marL="514350">
              <a:buAutoNum type="arabicPeriod"/>
            </a:pPr>
            <a:r>
              <a:rPr dirty="0" sz="2800" lang="en-US">
                <a:latin typeface="Times New Roman" panose="02020603050405020304" pitchFamily="18" charset="0"/>
                <a:cs typeface="Times New Roman" panose="02020603050405020304" pitchFamily="18" charset="0"/>
              </a:rPr>
              <a:t>Presence of dental plague: dental plague is a </a:t>
            </a:r>
            <a:r>
              <a:rPr dirty="0" sz="2800" lang="en-US" err="1">
                <a:latin typeface="Times New Roman" panose="02020603050405020304" pitchFamily="18" charset="0"/>
                <a:cs typeface="Times New Roman" panose="02020603050405020304" pitchFamily="18" charset="0"/>
              </a:rPr>
              <a:t>gelantic</a:t>
            </a:r>
            <a:r>
              <a:rPr dirty="0" sz="2800" lang="en-US">
                <a:latin typeface="Times New Roman" panose="02020603050405020304" pitchFamily="18" charset="0"/>
                <a:cs typeface="Times New Roman" panose="02020603050405020304" pitchFamily="18" charset="0"/>
              </a:rPr>
              <a:t>-like substance that adheres to the teeth, the initial action that causes damage to the tooth occurs under dental plaque.</a:t>
            </a:r>
          </a:p>
          <a:p>
            <a:pPr indent="-514350" marL="514350">
              <a:buAutoNum type="arabicPeriod"/>
            </a:pPr>
            <a:r>
              <a:rPr dirty="0" sz="2800" lang="en-US">
                <a:latin typeface="Times New Roman" panose="02020603050405020304" pitchFamily="18" charset="0"/>
                <a:cs typeface="Times New Roman" panose="02020603050405020304" pitchFamily="18" charset="0"/>
              </a:rPr>
              <a:t>Diseases that results to decreases in saliva such as diabetes.</a:t>
            </a:r>
          </a:p>
          <a:p>
            <a:pPr indent="-514350" marL="514350">
              <a:buAutoNum type="arabicPeriod"/>
            </a:pPr>
            <a:endParaRPr dirty="0" sz="2800" lang="en-US">
              <a:latin typeface="Times New Roman" panose="02020603050405020304" pitchFamily="18" charset="0"/>
              <a:cs typeface="Times New Roman" panose="02020603050405020304" pitchFamily="18" charset="0"/>
            </a:endParaRPr>
          </a:p>
        </p:txBody>
      </p:sp>
      <p:sp>
        <p:nvSpPr>
          <p:cNvPr id="1048652" name="Content Placeholder 3"/>
          <p:cNvSpPr>
            <a:spLocks noGrp="1"/>
          </p:cNvSpPr>
          <p:nvPr>
            <p:ph sz="half" idx="2"/>
          </p:nvPr>
        </p:nvSpPr>
        <p:spPr>
          <a:xfrm>
            <a:off x="6172200" y="489396"/>
            <a:ext cx="5181600" cy="6027313"/>
          </a:xfrm>
        </p:spPr>
        <p:txBody>
          <a:bodyPr>
            <a:normAutofit/>
          </a:bodyPr>
          <a:p>
            <a:pPr indent="-514350" marL="514350">
              <a:buAutoNum type="arabicPeriod" startAt="5"/>
            </a:pPr>
            <a:r>
              <a:rPr dirty="0" sz="2800" lang="en-US">
                <a:latin typeface="Times New Roman" panose="02020603050405020304" pitchFamily="18" charset="0"/>
                <a:cs typeface="Times New Roman" panose="02020603050405020304" pitchFamily="18" charset="0"/>
              </a:rPr>
              <a:t>Medication that decrease saliva production e.g. antihistamines and antidepressants</a:t>
            </a:r>
          </a:p>
          <a:p>
            <a:pPr indent="-514350" marL="514350">
              <a:buAutoNum type="arabicPeriod" startAt="5"/>
            </a:pPr>
            <a:r>
              <a:rPr dirty="0" sz="2800" lang="en-US">
                <a:latin typeface="Times New Roman" panose="02020603050405020304" pitchFamily="18" charset="0"/>
                <a:cs typeface="Times New Roman" panose="02020603050405020304" pitchFamily="18" charset="0"/>
              </a:rPr>
              <a:t>Poverty</a:t>
            </a:r>
          </a:p>
          <a:p>
            <a:pPr indent="-514350" marL="514350">
              <a:buAutoNum type="arabicPeriod" startAt="5"/>
            </a:pPr>
            <a:r>
              <a:rPr dirty="0" sz="2800" lang="en-US">
                <a:latin typeface="Times New Roman" panose="02020603050405020304" pitchFamily="18" charset="0"/>
                <a:cs typeface="Times New Roman" panose="02020603050405020304" pitchFamily="18" charset="0"/>
              </a:rPr>
              <a:t>Poor cleaning of the mouth and receding gum.</a:t>
            </a:r>
          </a:p>
          <a:p>
            <a:pPr indent="-514350" marL="514350">
              <a:buAutoNum type="arabicPeriod" startAt="5"/>
            </a:pPr>
            <a:r>
              <a:rPr dirty="0" sz="2800" lang="en-US">
                <a:latin typeface="Times New Roman" panose="02020603050405020304" pitchFamily="18" charset="0"/>
                <a:cs typeface="Times New Roman" panose="02020603050405020304" pitchFamily="18" charset="0"/>
              </a:rPr>
              <a:t>Age related oral dryness.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sp>
        <p:nvSpPr>
          <p:cNvPr id="1048653" name="Title 1"/>
          <p:cNvSpPr>
            <a:spLocks noGrp="1"/>
          </p:cNvSpPr>
          <p:nvPr>
            <p:ph type="title"/>
          </p:nvPr>
        </p:nvSpPr>
        <p:spPr>
          <a:xfrm>
            <a:off x="838200" y="94669"/>
            <a:ext cx="10515600" cy="729579"/>
          </a:xfrm>
        </p:spPr>
        <p:txBody>
          <a:bodyPr/>
          <a:p>
            <a:r>
              <a:rPr b="1" dirty="0" lang="en-US">
                <a:latin typeface="+mn-lt"/>
              </a:rPr>
              <a:t> Treatment</a:t>
            </a:r>
          </a:p>
        </p:txBody>
      </p:sp>
      <p:sp>
        <p:nvSpPr>
          <p:cNvPr id="1048654" name="Content Placeholder 2"/>
          <p:cNvSpPr>
            <a:spLocks noGrp="1"/>
          </p:cNvSpPr>
          <p:nvPr>
            <p:ph idx="1"/>
          </p:nvPr>
        </p:nvSpPr>
        <p:spPr>
          <a:xfrm>
            <a:off x="437881" y="824248"/>
            <a:ext cx="11372045" cy="5743977"/>
          </a:xfrm>
        </p:spPr>
        <p:txBody>
          <a:bodyPr/>
          <a:p>
            <a:pPr indent="-514350" marL="514350">
              <a:buAutoNum type="arabicPeriod"/>
            </a:pPr>
            <a:r>
              <a:rPr dirty="0" sz="3200" lang="en-US"/>
              <a:t>Enamel demineralization: brushing with fluoride and flossing application by the dentist is enough to stop the progression of tooth decay</a:t>
            </a:r>
          </a:p>
          <a:p>
            <a:pPr indent="-514350" marL="514350">
              <a:buAutoNum type="arabicPeriod"/>
            </a:pPr>
            <a:r>
              <a:rPr dirty="0" sz="3200" lang="en-US"/>
              <a:t>Dental restoration( dental filling /crown ): done when tooth decay has reached the soft dentine the tooth can not repair its self.</a:t>
            </a:r>
          </a:p>
          <a:p>
            <a:pPr indent="-514350" marL="514350">
              <a:buAutoNum type="arabicPeriod"/>
            </a:pPr>
            <a:r>
              <a:rPr dirty="0" sz="3200" lang="en-US"/>
              <a:t>Root canal treatment</a:t>
            </a:r>
          </a:p>
          <a:p>
            <a:pPr indent="-514350" marL="514350">
              <a:buAutoNum type="arabicPeriod"/>
            </a:pPr>
            <a:r>
              <a:rPr dirty="0" sz="3200" lang="en-US"/>
              <a:t>Tooth extraction</a:t>
            </a:r>
          </a:p>
          <a:p>
            <a:pPr indent="-514350" marL="514350">
              <a:buAutoNum type="arabicPeriod"/>
            </a:pPr>
            <a:r>
              <a:rPr dirty="0" sz="3200" lang="en-US"/>
              <a:t>Tooth replacement</a:t>
            </a:r>
          </a:p>
          <a:p>
            <a:endParaRPr dirty="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65" name=""/>
        <p:cNvGrpSpPr/>
        <p:nvPr/>
      </p:nvGrpSpPr>
      <p:grpSpPr>
        <a:xfrm>
          <a:off x="0" y="0"/>
          <a:ext cx="0" cy="0"/>
          <a:chOff x="0" y="0"/>
          <a:chExt cx="0" cy="0"/>
        </a:xfrm>
      </p:grpSpPr>
      <p:sp>
        <p:nvSpPr>
          <p:cNvPr id="1048655" name="Title 1"/>
          <p:cNvSpPr>
            <a:spLocks noGrp="1"/>
          </p:cNvSpPr>
          <p:nvPr>
            <p:ph type="title"/>
          </p:nvPr>
        </p:nvSpPr>
        <p:spPr>
          <a:xfrm>
            <a:off x="838200" y="206062"/>
            <a:ext cx="10515600" cy="965916"/>
          </a:xfrm>
        </p:spPr>
        <p:txBody>
          <a:bodyPr/>
          <a:p>
            <a:r>
              <a:rPr b="1" dirty="0" lang="en-US">
                <a:latin typeface="+mn-lt"/>
              </a:rPr>
              <a:t>  Complications</a:t>
            </a:r>
          </a:p>
        </p:txBody>
      </p:sp>
      <p:sp>
        <p:nvSpPr>
          <p:cNvPr id="1048656" name="Content Placeholder 2"/>
          <p:cNvSpPr>
            <a:spLocks noGrp="1"/>
          </p:cNvSpPr>
          <p:nvPr>
            <p:ph idx="1"/>
          </p:nvPr>
        </p:nvSpPr>
        <p:spPr>
          <a:xfrm>
            <a:off x="838200" y="1004552"/>
            <a:ext cx="10515600" cy="5172411"/>
          </a:xfrm>
        </p:spPr>
        <p:txBody>
          <a:bodyPr/>
          <a:p>
            <a:pPr indent="-514350" marL="514350">
              <a:buFont typeface="+mj-lt"/>
              <a:buAutoNum type="arabicPeriod"/>
            </a:pPr>
            <a:r>
              <a:rPr dirty="0" sz="3200" lang="en-US"/>
              <a:t>On going tooth pain. </a:t>
            </a:r>
          </a:p>
          <a:p>
            <a:pPr indent="-514350" marL="514350">
              <a:buFont typeface="+mj-lt"/>
              <a:buAutoNum type="arabicPeriod"/>
            </a:pPr>
            <a:r>
              <a:rPr dirty="0" sz="3200" lang="en-US"/>
              <a:t>Tooth abscess.</a:t>
            </a:r>
          </a:p>
          <a:p>
            <a:pPr indent="-514350" marL="514350">
              <a:buFont typeface="+mj-lt"/>
              <a:buAutoNum type="arabicPeriod"/>
            </a:pPr>
            <a:r>
              <a:rPr dirty="0" sz="3200" lang="en-US"/>
              <a:t>Sepsis.</a:t>
            </a:r>
          </a:p>
          <a:p>
            <a:pPr indent="-514350" marL="514350">
              <a:buFont typeface="+mj-lt"/>
              <a:buAutoNum type="arabicPeriod"/>
            </a:pPr>
            <a:r>
              <a:rPr dirty="0" sz="3200" lang="en-US"/>
              <a:t> pus around the affected tooth.</a:t>
            </a:r>
          </a:p>
          <a:p>
            <a:pPr indent="-514350" marL="514350">
              <a:buFont typeface="+mj-lt"/>
              <a:buAutoNum type="arabicPeriod"/>
            </a:pPr>
            <a:r>
              <a:rPr dirty="0" sz="3200" lang="en-US"/>
              <a:t>Risk of breaking or chipping of the tooth.</a:t>
            </a:r>
          </a:p>
          <a:p>
            <a:pPr indent="-514350" marL="514350">
              <a:buFont typeface="+mj-lt"/>
              <a:buAutoNum type="arabicPeriod"/>
            </a:pPr>
            <a:r>
              <a:rPr dirty="0" sz="3200" lang="en-US"/>
              <a:t>Difficult in chewing food.</a:t>
            </a:r>
          </a:p>
          <a:p>
            <a:endParaRPr dirty="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66" name=""/>
        <p:cNvGrpSpPr/>
        <p:nvPr/>
      </p:nvGrpSpPr>
      <p:grpSpPr>
        <a:xfrm>
          <a:off x="0" y="0"/>
          <a:ext cx="0" cy="0"/>
          <a:chOff x="0" y="0"/>
          <a:chExt cx="0" cy="0"/>
        </a:xfrm>
      </p:grpSpPr>
      <p:sp>
        <p:nvSpPr>
          <p:cNvPr id="1048657" name="Title 1"/>
          <p:cNvSpPr>
            <a:spLocks noGrp="1"/>
          </p:cNvSpPr>
          <p:nvPr>
            <p:ph type="title"/>
          </p:nvPr>
        </p:nvSpPr>
        <p:spPr>
          <a:xfrm>
            <a:off x="838200" y="365125"/>
            <a:ext cx="10515600" cy="819731"/>
          </a:xfrm>
        </p:spPr>
        <p:txBody>
          <a:bodyPr/>
          <a:p>
            <a:r>
              <a:rPr b="1" dirty="0" lang="en-US">
                <a:latin typeface="+mn-lt"/>
              </a:rPr>
              <a:t> Prevention of dental caries</a:t>
            </a:r>
          </a:p>
        </p:txBody>
      </p:sp>
      <p:sp>
        <p:nvSpPr>
          <p:cNvPr id="1048658" name="Content Placeholder 2"/>
          <p:cNvSpPr>
            <a:spLocks noGrp="1"/>
          </p:cNvSpPr>
          <p:nvPr>
            <p:ph idx="1"/>
          </p:nvPr>
        </p:nvSpPr>
        <p:spPr>
          <a:xfrm>
            <a:off x="838200" y="1197735"/>
            <a:ext cx="10515600" cy="5280338"/>
          </a:xfrm>
        </p:spPr>
        <p:txBody>
          <a:bodyPr>
            <a:normAutofit fontScale="94444" lnSpcReduction="20000"/>
          </a:bodyPr>
          <a:p>
            <a:pPr lvl="2"/>
            <a:r>
              <a:rPr b="1" dirty="0" sz="2800" lang="en-US">
                <a:solidFill>
                  <a:srgbClr val="00B050"/>
                </a:solidFill>
              </a:rPr>
              <a:t>Regular cleaning of teeth</a:t>
            </a:r>
            <a:r>
              <a:rPr dirty="0" sz="2800" lang="en-US"/>
              <a:t>: brushing teeth after every meal and at least twice daily</a:t>
            </a:r>
          </a:p>
          <a:p>
            <a:pPr lvl="2"/>
            <a:r>
              <a:rPr b="1" dirty="0" sz="2800" lang="en-US">
                <a:solidFill>
                  <a:srgbClr val="00B050"/>
                </a:solidFill>
              </a:rPr>
              <a:t>Flossing</a:t>
            </a:r>
            <a:r>
              <a:rPr dirty="0" sz="2800" lang="en-US"/>
              <a:t> between teeth at least once daily</a:t>
            </a:r>
          </a:p>
          <a:p>
            <a:pPr lvl="2"/>
            <a:r>
              <a:rPr b="1" dirty="0" sz="2800" lang="en-US">
                <a:solidFill>
                  <a:srgbClr val="00B050"/>
                </a:solidFill>
              </a:rPr>
              <a:t>A diet low in starches,  sugar </a:t>
            </a:r>
            <a:r>
              <a:rPr dirty="0" sz="2800" lang="en-US"/>
              <a:t>and </a:t>
            </a:r>
            <a:r>
              <a:rPr b="1" dirty="0" sz="2800" lang="en-US"/>
              <a:t>high in </a:t>
            </a:r>
            <a:r>
              <a:rPr dirty="0" sz="2800" lang="en-US"/>
              <a:t>fruits vegetable and nuts and plain yogurts, calcium rich food, xylitol sugarless chewing gum, unsweetened black and green tea</a:t>
            </a:r>
          </a:p>
          <a:p>
            <a:pPr lvl="2"/>
            <a:r>
              <a:rPr dirty="0" sz="2800" lang="en-US"/>
              <a:t>Small amount of </a:t>
            </a:r>
            <a:r>
              <a:rPr b="1" dirty="0" sz="2800" lang="en-US">
                <a:solidFill>
                  <a:srgbClr val="00B050"/>
                </a:solidFill>
              </a:rPr>
              <a:t>fluoride</a:t>
            </a:r>
            <a:r>
              <a:rPr dirty="0" sz="2800" lang="en-US"/>
              <a:t> in form of  fluorinated water, tooth paste  and salt</a:t>
            </a:r>
          </a:p>
          <a:p>
            <a:pPr lvl="2"/>
            <a:r>
              <a:rPr dirty="0" sz="2800" lang="en-US"/>
              <a:t>Refraining from </a:t>
            </a:r>
            <a:r>
              <a:rPr b="1" dirty="0" sz="2800" lang="en-US">
                <a:solidFill>
                  <a:srgbClr val="00B050"/>
                </a:solidFill>
              </a:rPr>
              <a:t>smoking</a:t>
            </a:r>
            <a:r>
              <a:rPr b="1" dirty="0" sz="2800" lang="en-US"/>
              <a:t>: </a:t>
            </a:r>
            <a:r>
              <a:rPr dirty="0" sz="2800" lang="en-US"/>
              <a:t>smoking decreases would healing, suppresses antibody production, it reduces </a:t>
            </a:r>
            <a:r>
              <a:rPr dirty="0" sz="2800" lang="en-US" err="1"/>
              <a:t>neutrophilic</a:t>
            </a:r>
            <a:r>
              <a:rPr dirty="0" sz="2800" lang="en-US"/>
              <a:t> phagocytosis</a:t>
            </a:r>
            <a:endParaRPr b="1" dirty="0" sz="2800" lang="en-US"/>
          </a:p>
          <a:p>
            <a:pPr lvl="2"/>
            <a:r>
              <a:rPr b="1" dirty="0" sz="2800" lang="en-US">
                <a:solidFill>
                  <a:srgbClr val="00B050"/>
                </a:solidFill>
              </a:rPr>
              <a:t>Controlling diabetes</a:t>
            </a:r>
          </a:p>
          <a:p>
            <a:pPr lvl="2"/>
            <a:r>
              <a:rPr dirty="0" sz="2800" lang="en-US"/>
              <a:t> Dental </a:t>
            </a:r>
            <a:r>
              <a:rPr b="1" dirty="0" sz="2800" lang="en-US">
                <a:solidFill>
                  <a:srgbClr val="00B050"/>
                </a:solidFill>
              </a:rPr>
              <a:t>Screening</a:t>
            </a:r>
            <a:r>
              <a:rPr dirty="0" sz="2800" lang="en-US">
                <a:solidFill>
                  <a:srgbClr val="00B050"/>
                </a:solidFill>
              </a:rPr>
              <a:t> </a:t>
            </a:r>
            <a:r>
              <a:rPr dirty="0" sz="2800" lang="en-US"/>
              <a:t>regularly  can result to early detection. </a:t>
            </a:r>
          </a:p>
          <a:p>
            <a:endParaRPr dirty="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659" name="Title 1"/>
          <p:cNvSpPr>
            <a:spLocks noGrp="1"/>
          </p:cNvSpPr>
          <p:nvPr>
            <p:ph type="title"/>
          </p:nvPr>
        </p:nvSpPr>
        <p:spPr>
          <a:xfrm>
            <a:off x="709411" y="231820"/>
            <a:ext cx="10515600" cy="553791"/>
          </a:xfrm>
        </p:spPr>
        <p:txBody>
          <a:bodyPr>
            <a:normAutofit fontScale="90000"/>
          </a:bodyPr>
          <a:p>
            <a:r>
              <a:rPr b="1" dirty="0" lang="en-US">
                <a:latin typeface="+mn-lt"/>
              </a:rPr>
              <a:t>2. ORAL THRUSH /ORAL CANDIDIASIS</a:t>
            </a:r>
          </a:p>
        </p:txBody>
      </p:sp>
      <p:sp>
        <p:nvSpPr>
          <p:cNvPr id="1048660" name="Content Placeholder 2"/>
          <p:cNvSpPr>
            <a:spLocks noGrp="1"/>
          </p:cNvSpPr>
          <p:nvPr>
            <p:ph idx="1"/>
          </p:nvPr>
        </p:nvSpPr>
        <p:spPr>
          <a:xfrm>
            <a:off x="838200" y="953036"/>
            <a:ext cx="10515600" cy="5537915"/>
          </a:xfrm>
        </p:spPr>
        <p:txBody>
          <a:bodyPr>
            <a:normAutofit fontScale="88889" lnSpcReduction="20000"/>
          </a:bodyPr>
          <a:p>
            <a:r>
              <a:rPr dirty="0" sz="3200" lang="en-US"/>
              <a:t>Oral thrush is </a:t>
            </a:r>
            <a:r>
              <a:rPr b="1" dirty="0" sz="3200" lang="en-US"/>
              <a:t>a cheesy white plaque </a:t>
            </a:r>
            <a:r>
              <a:rPr dirty="0" sz="3200" lang="en-US"/>
              <a:t>that looks like milk, when rubbed off, it leaves an erythematous and often bleeding base.</a:t>
            </a:r>
          </a:p>
          <a:p>
            <a:pPr indent="0" marL="0">
              <a:buNone/>
            </a:pPr>
            <a:r>
              <a:rPr b="1" dirty="0" sz="3200" lang="en-US"/>
              <a:t>Causes: </a:t>
            </a:r>
          </a:p>
          <a:p>
            <a:pPr lvl="2"/>
            <a:r>
              <a:rPr dirty="0" sz="3500" lang="en-US"/>
              <a:t>candida ALBICANS fungus, </a:t>
            </a:r>
          </a:p>
          <a:p>
            <a:pPr lvl="2"/>
            <a:r>
              <a:rPr dirty="0" sz="3500" lang="en-US"/>
              <a:t>others are c. TROPICANS and C. GIBRATA</a:t>
            </a:r>
          </a:p>
          <a:p>
            <a:pPr indent="0" marL="0">
              <a:buNone/>
            </a:pPr>
            <a:r>
              <a:rPr b="1" dirty="0" sz="4400" lang="en-US"/>
              <a:t>Predisposing Factors:</a:t>
            </a:r>
          </a:p>
          <a:p>
            <a:pPr indent="0" marL="0">
              <a:buNone/>
            </a:pPr>
            <a:r>
              <a:rPr b="1" dirty="0" sz="3200" lang="en-US"/>
              <a:t>a) Local factors:</a:t>
            </a:r>
          </a:p>
          <a:p>
            <a:pPr indent="-514350" lvl="2" marL="1428750">
              <a:buAutoNum type="arabicPeriod"/>
            </a:pPr>
            <a:r>
              <a:rPr dirty="0" sz="3200" lang="en-US"/>
              <a:t>Dentures: The mucosal is sheltered from oxygen and saliva.</a:t>
            </a:r>
          </a:p>
          <a:p>
            <a:pPr indent="-514350" lvl="2" marL="1428750">
              <a:buAutoNum type="arabicPeriod"/>
            </a:pPr>
            <a:r>
              <a:rPr dirty="0" sz="3200" lang="en-US"/>
              <a:t>Corticosteroid inhalers.</a:t>
            </a:r>
          </a:p>
          <a:p>
            <a:pPr indent="-514350" lvl="2" marL="1428750">
              <a:buAutoNum type="arabicPeriod"/>
            </a:pPr>
            <a:r>
              <a:rPr dirty="0" sz="3200" lang="en-US"/>
              <a:t>Reduced salivary flow.</a:t>
            </a:r>
          </a:p>
          <a:p>
            <a:pPr indent="-514350" lvl="2" marL="1428750">
              <a:buAutoNum type="arabicPeriod"/>
            </a:pPr>
            <a:r>
              <a:rPr dirty="0" sz="3200" lang="en-US"/>
              <a:t>High sugar diet.</a:t>
            </a:r>
          </a:p>
          <a:p>
            <a:pPr indent="0" marL="0">
              <a:buNone/>
            </a:pPr>
            <a:endParaRPr dirty="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048661" name="Title 1"/>
          <p:cNvSpPr>
            <a:spLocks noGrp="1"/>
          </p:cNvSpPr>
          <p:nvPr>
            <p:ph type="title"/>
          </p:nvPr>
        </p:nvSpPr>
        <p:spPr>
          <a:xfrm>
            <a:off x="838200" y="167425"/>
            <a:ext cx="10515600" cy="811369"/>
          </a:xfrm>
        </p:spPr>
        <p:txBody>
          <a:bodyPr>
            <a:normAutofit/>
          </a:bodyPr>
          <a:p>
            <a:r>
              <a:rPr b="1" dirty="0" lang="en-US">
                <a:latin typeface="+mn-lt"/>
              </a:rPr>
              <a:t>b) Systemic factors</a:t>
            </a:r>
          </a:p>
        </p:txBody>
      </p:sp>
      <p:sp>
        <p:nvSpPr>
          <p:cNvPr id="1048662" name="Content Placeholder 2"/>
          <p:cNvSpPr>
            <a:spLocks noGrp="1"/>
          </p:cNvSpPr>
          <p:nvPr>
            <p:ph idx="1"/>
          </p:nvPr>
        </p:nvSpPr>
        <p:spPr>
          <a:xfrm>
            <a:off x="838200" y="1068946"/>
            <a:ext cx="10515600" cy="5460643"/>
          </a:xfrm>
        </p:spPr>
        <p:txBody>
          <a:bodyPr>
            <a:normAutofit fontScale="96875" lnSpcReduction="20000"/>
          </a:bodyPr>
          <a:p>
            <a:pPr lvl="2"/>
            <a:r>
              <a:rPr dirty="0" sz="3200" lang="en-US"/>
              <a:t>Extreme ages</a:t>
            </a:r>
            <a:r>
              <a:rPr dirty="0" sz="3200" lang="en-US">
                <a:solidFill>
                  <a:prstClr val="black"/>
                </a:solidFill>
              </a:rPr>
              <a:t> (the very young and the old).</a:t>
            </a:r>
            <a:endParaRPr dirty="0" sz="3200" lang="en-US"/>
          </a:p>
          <a:p>
            <a:pPr lvl="2"/>
            <a:r>
              <a:rPr dirty="0" sz="3200" lang="en-US"/>
              <a:t>Endocrine disorders (e.g. diabetes).</a:t>
            </a:r>
          </a:p>
          <a:p>
            <a:pPr lvl="2"/>
            <a:r>
              <a:rPr dirty="0" sz="3200" lang="en-US"/>
              <a:t>Immunosuppression.</a:t>
            </a:r>
          </a:p>
          <a:p>
            <a:pPr lvl="2"/>
            <a:r>
              <a:rPr dirty="0" sz="3200" lang="en-US"/>
              <a:t>Broad spectrum antibiotics.</a:t>
            </a:r>
          </a:p>
          <a:p>
            <a:pPr lvl="2"/>
            <a:r>
              <a:rPr dirty="0" sz="3200" lang="en-US"/>
              <a:t>Nutritional deficiency</a:t>
            </a:r>
          </a:p>
          <a:p>
            <a:pPr lvl="2"/>
            <a:r>
              <a:rPr dirty="0" sz="3200" lang="en-US"/>
              <a:t>Smoking</a:t>
            </a:r>
          </a:p>
          <a:p>
            <a:pPr indent="0" marL="0">
              <a:buNone/>
            </a:pPr>
            <a:r>
              <a:rPr b="1" dirty="0" sz="4400" lang="en-US"/>
              <a:t> Diagnosis:</a:t>
            </a:r>
          </a:p>
          <a:p>
            <a:pPr lvl="2"/>
            <a:r>
              <a:rPr dirty="0" sz="3200" lang="en-US"/>
              <a:t>Clinical examination</a:t>
            </a:r>
          </a:p>
          <a:p>
            <a:pPr lvl="2"/>
            <a:r>
              <a:rPr dirty="0" sz="3200" lang="en-US"/>
              <a:t>Oral swabs for culture and sensitivity</a:t>
            </a:r>
          </a:p>
          <a:p>
            <a:pPr lvl="2"/>
            <a:r>
              <a:rPr dirty="0" sz="3200" lang="en-US"/>
              <a:t>Oral rinse and oral smear</a:t>
            </a:r>
          </a:p>
          <a:p>
            <a:pPr indent="0" marL="0">
              <a:buNone/>
            </a:pPr>
            <a:endParaRPr dirty="0" sz="3200"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048663" name="Title 1"/>
          <p:cNvSpPr>
            <a:spLocks noGrp="1"/>
          </p:cNvSpPr>
          <p:nvPr>
            <p:ph type="title"/>
          </p:nvPr>
        </p:nvSpPr>
        <p:spPr>
          <a:xfrm>
            <a:off x="838200" y="154547"/>
            <a:ext cx="10515600" cy="798490"/>
          </a:xfrm>
        </p:spPr>
        <p:txBody>
          <a:bodyPr/>
          <a:p>
            <a:r>
              <a:rPr b="1" dirty="0" lang="en-US">
                <a:latin typeface="+mn-lt"/>
              </a:rPr>
              <a:t> Signs and symptoms</a:t>
            </a:r>
          </a:p>
        </p:txBody>
      </p:sp>
      <p:sp>
        <p:nvSpPr>
          <p:cNvPr id="1048664" name="Content Placeholder 2"/>
          <p:cNvSpPr>
            <a:spLocks noGrp="1"/>
          </p:cNvSpPr>
          <p:nvPr>
            <p:ph idx="1"/>
          </p:nvPr>
        </p:nvSpPr>
        <p:spPr>
          <a:xfrm>
            <a:off x="838200" y="953036"/>
            <a:ext cx="10515600" cy="5589431"/>
          </a:xfrm>
        </p:spPr>
        <p:txBody>
          <a:bodyPr>
            <a:normAutofit fontScale="96875" lnSpcReduction="10000"/>
          </a:bodyPr>
          <a:p>
            <a:r>
              <a:rPr dirty="0" sz="3200" lang="en-US"/>
              <a:t>Creamy white lesions on your tongue, inner cheeks, and sometimes on the roof of the mouth, gums and tonsils.</a:t>
            </a:r>
          </a:p>
          <a:p>
            <a:r>
              <a:rPr dirty="0" sz="3200" lang="en-US"/>
              <a:t>Slightly raised lesions with a cottage cheese like appearance.</a:t>
            </a:r>
          </a:p>
          <a:p>
            <a:r>
              <a:rPr dirty="0" sz="3200" lang="en-US"/>
              <a:t>Redness, burning or soreness that may be severe enough to cause difficulty eating or swallowing.</a:t>
            </a:r>
          </a:p>
          <a:p>
            <a:r>
              <a:rPr dirty="0" sz="3200" lang="en-US"/>
              <a:t> slight bleeding if lesions are rubbed or scraped.</a:t>
            </a:r>
          </a:p>
          <a:p>
            <a:r>
              <a:rPr dirty="0" sz="3200" lang="en-US"/>
              <a:t>Cracking and redness at the corners of your mouth.</a:t>
            </a:r>
          </a:p>
          <a:p>
            <a:r>
              <a:rPr dirty="0" sz="3200" lang="en-US"/>
              <a:t>A cottony feeling in your mouth .</a:t>
            </a:r>
          </a:p>
          <a:p>
            <a:r>
              <a:rPr dirty="0" sz="3200" lang="en-US"/>
              <a:t>Loss of taste redness, irritation and pain under the denture,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609" name="Title 1"/>
          <p:cNvSpPr>
            <a:spLocks noGrp="1"/>
          </p:cNvSpPr>
          <p:nvPr>
            <p:ph type="title"/>
          </p:nvPr>
        </p:nvSpPr>
        <p:spPr>
          <a:xfrm>
            <a:off x="838200" y="154547"/>
            <a:ext cx="10515600" cy="759853"/>
          </a:xfrm>
        </p:spPr>
        <p:txBody>
          <a:bodyPr/>
          <a:p>
            <a:r>
              <a:rPr b="1" dirty="0" lang="en-US">
                <a:latin typeface="+mn-lt"/>
              </a:rPr>
              <a:t>MODULE OBJECTIVES</a:t>
            </a:r>
          </a:p>
        </p:txBody>
      </p:sp>
      <p:sp>
        <p:nvSpPr>
          <p:cNvPr id="1048610" name="Content Placeholder 2"/>
          <p:cNvSpPr>
            <a:spLocks noGrp="1"/>
          </p:cNvSpPr>
          <p:nvPr>
            <p:ph idx="1"/>
          </p:nvPr>
        </p:nvSpPr>
        <p:spPr>
          <a:xfrm>
            <a:off x="838200" y="914400"/>
            <a:ext cx="10515600" cy="5847008"/>
          </a:xfrm>
        </p:spPr>
        <p:txBody>
          <a:bodyPr>
            <a:normAutofit fontScale="94444" lnSpcReduction="20000"/>
          </a:bodyPr>
          <a:p>
            <a:pPr indent="0" lvl="0" marL="0">
              <a:buNone/>
            </a:pPr>
            <a:r>
              <a:rPr b="1" dirty="0" sz="3200" lang="en-US"/>
              <a:t>By</a:t>
            </a:r>
            <a:r>
              <a:rPr b="1" dirty="0" sz="3200" lang="en-GB">
                <a:solidFill>
                  <a:prstClr val="black"/>
                </a:solidFill>
              </a:rPr>
              <a:t> the end of this section you will be able to: </a:t>
            </a:r>
            <a:endParaRPr b="1" dirty="0" sz="3200" lang="en-US">
              <a:solidFill>
                <a:prstClr val="black"/>
              </a:solidFill>
            </a:endParaRPr>
          </a:p>
          <a:p>
            <a:pPr indent="-457200" lvl="2" marL="1371600">
              <a:buFont typeface="+mj-lt"/>
              <a:buAutoNum type="arabicPeriod"/>
            </a:pPr>
            <a:r>
              <a:rPr dirty="0" sz="3200" lang="en-GB">
                <a:solidFill>
                  <a:prstClr val="black"/>
                </a:solidFill>
              </a:rPr>
              <a:t>Describe the structure and function of the digestive system </a:t>
            </a:r>
            <a:endParaRPr dirty="0" sz="3200" lang="en-US">
              <a:solidFill>
                <a:prstClr val="black"/>
              </a:solidFill>
            </a:endParaRPr>
          </a:p>
          <a:p>
            <a:pPr indent="-457200" lvl="2" marL="1371600">
              <a:buFont typeface="+mj-lt"/>
              <a:buAutoNum type="arabicPeriod"/>
            </a:pPr>
            <a:r>
              <a:rPr dirty="0" sz="3200" lang="en-GB">
                <a:solidFill>
                  <a:prstClr val="black"/>
                </a:solidFill>
              </a:rPr>
              <a:t>Describe the function of the accessory structures of digestion </a:t>
            </a:r>
            <a:endParaRPr dirty="0" sz="3200" lang="en-US">
              <a:solidFill>
                <a:prstClr val="black"/>
              </a:solidFill>
            </a:endParaRPr>
          </a:p>
          <a:p>
            <a:pPr indent="-457200" lvl="2" marL="1371600">
              <a:buFont typeface="+mj-lt"/>
              <a:buAutoNum type="arabicPeriod"/>
            </a:pPr>
            <a:r>
              <a:rPr dirty="0" sz="3200" lang="en-GB">
                <a:solidFill>
                  <a:prstClr val="black"/>
                </a:solidFill>
              </a:rPr>
              <a:t>Describe food metabolism. </a:t>
            </a:r>
            <a:endParaRPr dirty="0" sz="3200" lang="en-US">
              <a:solidFill>
                <a:prstClr val="black"/>
              </a:solidFill>
            </a:endParaRPr>
          </a:p>
          <a:p>
            <a:pPr indent="-457200" lvl="2" marL="1371600">
              <a:buFont typeface="+mj-lt"/>
              <a:buAutoNum type="arabicPeriod"/>
            </a:pPr>
            <a:r>
              <a:rPr b="1" dirty="0" sz="3200" lang="en-US"/>
              <a:t>Diagnose</a:t>
            </a:r>
            <a:r>
              <a:rPr dirty="0" sz="3200" lang="en-US"/>
              <a:t> ,</a:t>
            </a:r>
            <a:r>
              <a:rPr b="1" dirty="0" sz="3200" lang="en-US"/>
              <a:t>manage </a:t>
            </a:r>
            <a:r>
              <a:rPr dirty="0" sz="3200" lang="en-US"/>
              <a:t>and </a:t>
            </a:r>
            <a:r>
              <a:rPr b="1" dirty="0" sz="3200" lang="en-US"/>
              <a:t>rehabilitate </a:t>
            </a:r>
            <a:r>
              <a:rPr dirty="0" sz="3200" lang="en-US"/>
              <a:t>patients with dental</a:t>
            </a:r>
            <a:r>
              <a:rPr sz="3200" lang="en-US"/>
              <a:t>, alimentary </a:t>
            </a:r>
            <a:r>
              <a:rPr dirty="0" sz="3200" lang="en-US"/>
              <a:t>and biliary conditions.</a:t>
            </a:r>
          </a:p>
          <a:p>
            <a:pPr indent="-457200" lvl="2" marL="1371600">
              <a:buFont typeface="+mj-lt"/>
              <a:buAutoNum type="arabicPeriod"/>
            </a:pPr>
            <a:r>
              <a:rPr dirty="0" sz="3200" lang="en-GB">
                <a:solidFill>
                  <a:srgbClr val="000000"/>
                </a:solidFill>
                <a:ea typeface="Times New Roman" panose="02020603050405020304" pitchFamily="18" charset="0"/>
                <a:cs typeface="Times New Roman" panose="02020603050405020304" pitchFamily="18" charset="0"/>
              </a:rPr>
              <a:t>Utilise the </a:t>
            </a:r>
            <a:r>
              <a:rPr b="1" dirty="0" sz="3200" lang="en-GB">
                <a:solidFill>
                  <a:srgbClr val="000000"/>
                </a:solidFill>
                <a:ea typeface="Times New Roman" panose="02020603050405020304" pitchFamily="18" charset="0"/>
                <a:cs typeface="Times New Roman" panose="02020603050405020304" pitchFamily="18" charset="0"/>
              </a:rPr>
              <a:t>nursing process </a:t>
            </a:r>
            <a:r>
              <a:rPr dirty="0" sz="3200" lang="en-GB">
                <a:solidFill>
                  <a:srgbClr val="000000"/>
                </a:solidFill>
                <a:ea typeface="Times New Roman" panose="02020603050405020304" pitchFamily="18" charset="0"/>
                <a:cs typeface="Times New Roman" panose="02020603050405020304" pitchFamily="18" charset="0"/>
              </a:rPr>
              <a:t>in the management of </a:t>
            </a:r>
            <a:br>
              <a:rPr dirty="0" sz="3200" lang="en-GB">
                <a:solidFill>
                  <a:srgbClr val="000000"/>
                </a:solidFill>
                <a:ea typeface="Times New Roman" panose="02020603050405020304" pitchFamily="18" charset="0"/>
                <a:cs typeface="Times New Roman" panose="02020603050405020304" pitchFamily="18" charset="0"/>
              </a:rPr>
            </a:br>
            <a:r>
              <a:rPr dirty="0" sz="3200" lang="en-GB">
                <a:solidFill>
                  <a:srgbClr val="000000"/>
                </a:solidFill>
                <a:ea typeface="Times New Roman" panose="02020603050405020304" pitchFamily="18" charset="0"/>
                <a:cs typeface="Times New Roman" panose="02020603050405020304" pitchFamily="18" charset="0"/>
              </a:rPr>
              <a:t>adults with disorders of the digestive system and </a:t>
            </a:r>
            <a:br>
              <a:rPr dirty="0" sz="3200" lang="en-GB">
                <a:solidFill>
                  <a:srgbClr val="000000"/>
                </a:solidFill>
                <a:ea typeface="Times New Roman" panose="02020603050405020304" pitchFamily="18" charset="0"/>
                <a:cs typeface="Times New Roman" panose="02020603050405020304" pitchFamily="18" charset="0"/>
              </a:rPr>
            </a:br>
            <a:r>
              <a:rPr dirty="0" sz="3200" lang="en-GB">
                <a:solidFill>
                  <a:srgbClr val="000000"/>
                </a:solidFill>
                <a:ea typeface="Times New Roman" panose="02020603050405020304" pitchFamily="18" charset="0"/>
                <a:cs typeface="Times New Roman" panose="02020603050405020304" pitchFamily="18" charset="0"/>
              </a:rPr>
              <a:t>associated organs.</a:t>
            </a:r>
            <a:endParaRPr dirty="0" sz="3200" lang="en-US">
              <a:solidFill>
                <a:srgbClr val="000000"/>
              </a:solidFill>
              <a:ea typeface="Calibri" panose="020F0502020204030204" pitchFamily="34" charset="0"/>
              <a:cs typeface="Times New Roman" panose="02020603050405020304" pitchFamily="18" charset="0"/>
            </a:endParaRPr>
          </a:p>
          <a:p>
            <a:pPr indent="0" marL="0">
              <a:buNone/>
            </a:pPr>
            <a:endParaRPr dirty="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665" name="Title 1"/>
          <p:cNvSpPr>
            <a:spLocks noGrp="1"/>
          </p:cNvSpPr>
          <p:nvPr>
            <p:ph type="title"/>
          </p:nvPr>
        </p:nvSpPr>
        <p:spPr>
          <a:xfrm>
            <a:off x="838200" y="103032"/>
            <a:ext cx="10515600" cy="618186"/>
          </a:xfrm>
        </p:spPr>
        <p:txBody>
          <a:bodyPr>
            <a:normAutofit/>
          </a:bodyPr>
          <a:p>
            <a:r>
              <a:rPr b="1" dirty="0" lang="en-US">
                <a:latin typeface="+mn-lt"/>
              </a:rPr>
              <a:t> Treatment / nursing care</a:t>
            </a:r>
          </a:p>
        </p:txBody>
      </p:sp>
      <p:sp>
        <p:nvSpPr>
          <p:cNvPr id="1048666" name="Content Placeholder 2"/>
          <p:cNvSpPr>
            <a:spLocks noGrp="1"/>
          </p:cNvSpPr>
          <p:nvPr>
            <p:ph idx="1"/>
          </p:nvPr>
        </p:nvSpPr>
        <p:spPr>
          <a:xfrm>
            <a:off x="838200" y="850006"/>
            <a:ext cx="10515600" cy="5769735"/>
          </a:xfrm>
        </p:spPr>
        <p:txBody>
          <a:bodyPr/>
          <a:p>
            <a:r>
              <a:rPr dirty="0" lang="en-US"/>
              <a:t> </a:t>
            </a:r>
            <a:r>
              <a:rPr dirty="0" sz="3200" lang="en-US"/>
              <a:t>Anti fungal medication e.g. nystatin (mycostatin), amphotericin B, clotrimazole or ketoconazole.</a:t>
            </a:r>
          </a:p>
          <a:p>
            <a:r>
              <a:rPr dirty="0" sz="3200" lang="en-US"/>
              <a:t>When using the suspension the patient should whish vigorously for at least one minute then swallow.</a:t>
            </a:r>
          </a:p>
          <a:p>
            <a:r>
              <a:rPr dirty="0" sz="3200" lang="en-US"/>
              <a:t>Treat the cause e.g.</a:t>
            </a:r>
          </a:p>
          <a:p>
            <a:r>
              <a:rPr dirty="0" sz="3200" lang="en-US"/>
              <a:t>Rinse mouth with water after using a corticosteroid inhaler or use a spacer device.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71" name=""/>
        <p:cNvGrpSpPr/>
        <p:nvPr/>
      </p:nvGrpSpPr>
      <p:grpSpPr>
        <a:xfrm>
          <a:off x="0" y="0"/>
          <a:ext cx="0" cy="0"/>
          <a:chOff x="0" y="0"/>
          <a:chExt cx="0" cy="0"/>
        </a:xfrm>
      </p:grpSpPr>
      <p:sp>
        <p:nvSpPr>
          <p:cNvPr id="1048667" name="Title 1"/>
          <p:cNvSpPr>
            <a:spLocks noGrp="1"/>
          </p:cNvSpPr>
          <p:nvPr>
            <p:ph type="title"/>
          </p:nvPr>
        </p:nvSpPr>
        <p:spPr>
          <a:xfrm>
            <a:off x="838200" y="115911"/>
            <a:ext cx="10515600" cy="798490"/>
          </a:xfrm>
        </p:spPr>
        <p:txBody>
          <a:bodyPr>
            <a:normAutofit/>
          </a:bodyPr>
          <a:p>
            <a:r>
              <a:rPr b="1" dirty="0" lang="en-US">
                <a:latin typeface="+mn-lt"/>
              </a:rPr>
              <a:t> Prevention</a:t>
            </a:r>
          </a:p>
        </p:txBody>
      </p:sp>
      <p:sp>
        <p:nvSpPr>
          <p:cNvPr id="1048668" name="Content Placeholder 2"/>
          <p:cNvSpPr>
            <a:spLocks noGrp="1"/>
          </p:cNvSpPr>
          <p:nvPr>
            <p:ph idx="1"/>
          </p:nvPr>
        </p:nvSpPr>
        <p:spPr>
          <a:xfrm>
            <a:off x="979868" y="746975"/>
            <a:ext cx="10515600" cy="5919385"/>
          </a:xfrm>
        </p:spPr>
        <p:txBody>
          <a:bodyPr>
            <a:normAutofit fontScale="85714" lnSpcReduction="20000"/>
          </a:bodyPr>
          <a:p>
            <a:r>
              <a:rPr dirty="0" sz="3200" lang="en-US"/>
              <a:t>These the risk of candidiasis</a:t>
            </a:r>
          </a:p>
          <a:p>
            <a:pPr indent="-457200" lvl="2" marL="1371600">
              <a:buFont typeface="+mj-lt"/>
              <a:buAutoNum type="arabicPeriod"/>
            </a:pPr>
            <a:r>
              <a:rPr b="1" dirty="0" lang="en-US">
                <a:solidFill>
                  <a:srgbClr val="00B050"/>
                </a:solidFill>
              </a:rPr>
              <a:t> </a:t>
            </a:r>
            <a:r>
              <a:rPr b="1" dirty="0" sz="2800" lang="en-US">
                <a:solidFill>
                  <a:srgbClr val="00B050"/>
                </a:solidFill>
              </a:rPr>
              <a:t>Rinse the mouth  </a:t>
            </a:r>
            <a:r>
              <a:rPr dirty="0" sz="2800" lang="en-US"/>
              <a:t>: if you have to use  a corticosteroid inhaler, be sure to rinse your mouth with water  or brush your teeth after taking your medication.</a:t>
            </a:r>
            <a:endParaRPr b="1" dirty="0" sz="2800" lang="en-US"/>
          </a:p>
          <a:p>
            <a:pPr indent="-457200" lvl="2" marL="1371600">
              <a:buFont typeface="+mj-lt"/>
              <a:buAutoNum type="arabicPeriod"/>
            </a:pPr>
            <a:r>
              <a:rPr b="1" dirty="0" sz="2800" lang="en-US">
                <a:solidFill>
                  <a:srgbClr val="00B050"/>
                </a:solidFill>
              </a:rPr>
              <a:t>Brush your teeth at least twice daily</a:t>
            </a:r>
            <a:r>
              <a:rPr b="1" dirty="0" sz="2800" lang="en-US"/>
              <a:t> </a:t>
            </a:r>
            <a:r>
              <a:rPr dirty="0" sz="2800" lang="en-US"/>
              <a:t>a day and floss daily or as often as your dentist recommend.</a:t>
            </a:r>
          </a:p>
          <a:p>
            <a:pPr indent="-457200" lvl="2" marL="1371600">
              <a:buFont typeface="+mj-lt"/>
              <a:buAutoNum type="arabicPeriod"/>
            </a:pPr>
            <a:r>
              <a:rPr b="1" dirty="0" sz="2800" lang="en-US">
                <a:solidFill>
                  <a:srgbClr val="00B050"/>
                </a:solidFill>
              </a:rPr>
              <a:t>Check your dentures</a:t>
            </a:r>
            <a:r>
              <a:rPr b="1" dirty="0" sz="2800" lang="en-US"/>
              <a:t>: </a:t>
            </a:r>
            <a:r>
              <a:rPr dirty="0" sz="2800" lang="en-US"/>
              <a:t>remove your dentures at night, make sure denture fit properly and do not cause irritation, clean your dentures properly.</a:t>
            </a:r>
          </a:p>
          <a:p>
            <a:pPr indent="-457200" lvl="2" marL="1371600">
              <a:buFont typeface="+mj-lt"/>
              <a:buAutoNum type="arabicPeriod"/>
            </a:pPr>
            <a:r>
              <a:rPr b="1" dirty="0" sz="2800" lang="en-US">
                <a:solidFill>
                  <a:srgbClr val="00B050"/>
                </a:solidFill>
              </a:rPr>
              <a:t>See your dentist regularly</a:t>
            </a:r>
            <a:r>
              <a:rPr dirty="0" sz="2800" lang="en-US"/>
              <a:t>: especially if you wear dentures or you are diabetic.</a:t>
            </a:r>
          </a:p>
          <a:p>
            <a:pPr indent="-457200" lvl="2" marL="1371600">
              <a:buFont typeface="+mj-lt"/>
              <a:buAutoNum type="arabicPeriod"/>
            </a:pPr>
            <a:r>
              <a:rPr b="1" dirty="0" sz="2800" lang="en-US">
                <a:solidFill>
                  <a:srgbClr val="00B050"/>
                </a:solidFill>
              </a:rPr>
              <a:t>Watch what you eat</a:t>
            </a:r>
            <a:r>
              <a:rPr dirty="0" sz="2800" lang="en-US"/>
              <a:t>: limit sugary foods they encourage growth of candidiasis</a:t>
            </a:r>
          </a:p>
          <a:p>
            <a:pPr indent="-457200" lvl="2" marL="1371600">
              <a:buFont typeface="+mj-lt"/>
              <a:buAutoNum type="arabicPeriod"/>
            </a:pPr>
            <a:r>
              <a:rPr dirty="0" sz="2800" lang="en-US"/>
              <a:t>Treat and </a:t>
            </a:r>
            <a:r>
              <a:rPr b="1" dirty="0" sz="2800" lang="en-US">
                <a:solidFill>
                  <a:srgbClr val="00B050"/>
                </a:solidFill>
              </a:rPr>
              <a:t>control  blood sugar </a:t>
            </a:r>
            <a:r>
              <a:rPr dirty="0" sz="2800" lang="en-US"/>
              <a:t>diabetes</a:t>
            </a:r>
          </a:p>
          <a:p>
            <a:pPr indent="-457200" lvl="2" marL="1371600">
              <a:buFont typeface="+mj-lt"/>
              <a:buAutoNum type="arabicPeriod"/>
            </a:pPr>
            <a:r>
              <a:rPr dirty="0" sz="2800" lang="en-US"/>
              <a:t>Treat vaginal </a:t>
            </a:r>
            <a:r>
              <a:rPr b="1" dirty="0" sz="2800" lang="en-US">
                <a:solidFill>
                  <a:srgbClr val="00B050"/>
                </a:solidFill>
              </a:rPr>
              <a:t>yeast infection</a:t>
            </a:r>
          </a:p>
          <a:p>
            <a:pPr indent="-457200" lvl="2" marL="1371600">
              <a:buFont typeface="+mj-lt"/>
              <a:buAutoNum type="arabicPeriod"/>
            </a:pPr>
            <a:r>
              <a:rPr b="1" dirty="0" sz="2800" lang="en-US">
                <a:solidFill>
                  <a:srgbClr val="00B050"/>
                </a:solidFill>
              </a:rPr>
              <a:t>Treat dry mouth</a:t>
            </a:r>
            <a:r>
              <a:rPr dirty="0" sz="2800" lang="en-US"/>
              <a:t>; ask your doctor about  to avoid or treat dry </a:t>
            </a:r>
            <a:r>
              <a:rPr dirty="0" sz="2800" lang="en-US" err="1"/>
              <a:t>mouth.ways</a:t>
            </a:r>
            <a:r>
              <a:rPr dirty="0" sz="2800" lang="en-US"/>
              <a:t> </a:t>
            </a:r>
          </a:p>
          <a:p>
            <a:pPr lvl="2"/>
            <a:endParaRPr dirty="0" sz="2800"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72" name=""/>
        <p:cNvGrpSpPr/>
        <p:nvPr/>
      </p:nvGrpSpPr>
      <p:grpSpPr>
        <a:xfrm>
          <a:off x="0" y="0"/>
          <a:ext cx="0" cy="0"/>
          <a:chOff x="0" y="0"/>
          <a:chExt cx="0" cy="0"/>
        </a:xfrm>
      </p:grpSpPr>
      <p:sp>
        <p:nvSpPr>
          <p:cNvPr id="1048669" name="Title 1"/>
          <p:cNvSpPr>
            <a:spLocks noGrp="1"/>
          </p:cNvSpPr>
          <p:nvPr>
            <p:ph type="title"/>
          </p:nvPr>
        </p:nvSpPr>
        <p:spPr>
          <a:xfrm>
            <a:off x="838200" y="1"/>
            <a:ext cx="10515600" cy="605306"/>
          </a:xfrm>
        </p:spPr>
        <p:txBody>
          <a:bodyPr>
            <a:normAutofit/>
          </a:bodyPr>
          <a:p>
            <a:r>
              <a:rPr b="1" dirty="0" lang="en-US">
                <a:latin typeface="+mn-lt"/>
              </a:rPr>
              <a:t>  3. STOMATITIS</a:t>
            </a:r>
          </a:p>
        </p:txBody>
      </p:sp>
      <p:sp>
        <p:nvSpPr>
          <p:cNvPr id="1048670" name="Content Placeholder 2"/>
          <p:cNvSpPr>
            <a:spLocks noGrp="1"/>
          </p:cNvSpPr>
          <p:nvPr>
            <p:ph idx="1"/>
          </p:nvPr>
        </p:nvSpPr>
        <p:spPr>
          <a:xfrm>
            <a:off x="838200" y="759854"/>
            <a:ext cx="10515600" cy="5834129"/>
          </a:xfrm>
        </p:spPr>
        <p:txBody>
          <a:bodyPr>
            <a:normAutofit fontScale="93750" lnSpcReduction="10000"/>
          </a:bodyPr>
          <a:p>
            <a:r>
              <a:rPr dirty="0" sz="3200" lang="en-US"/>
              <a:t>Stomatitis is  the inflammatory process affecting the mucous membrane of the mouth and lips with or without oral ulceration “stoma” (Greek word meaning mouth) “</a:t>
            </a:r>
            <a:r>
              <a:rPr dirty="0" sz="3200" lang="en-US" err="1"/>
              <a:t>itis</a:t>
            </a:r>
            <a:r>
              <a:rPr dirty="0" sz="3200" lang="en-US"/>
              <a:t>” meaning inflammation.</a:t>
            </a:r>
          </a:p>
          <a:p>
            <a:r>
              <a:rPr dirty="0" sz="3200" lang="en-US"/>
              <a:t>Stomatitis can disrupt a patients ability to eat, talk and sleep</a:t>
            </a:r>
          </a:p>
          <a:p>
            <a:r>
              <a:rPr dirty="0" sz="3200" lang="en-US"/>
              <a:t>Can occur anywhere in the mouth e.g. </a:t>
            </a:r>
            <a:r>
              <a:rPr dirty="0" sz="3200" lang="en-US" err="1"/>
              <a:t>cheecks</a:t>
            </a:r>
            <a:r>
              <a:rPr dirty="0" sz="3200" lang="en-US"/>
              <a:t>, gums, tongue, lips and palate.</a:t>
            </a:r>
          </a:p>
          <a:p>
            <a:pPr indent="0" marL="0">
              <a:buNone/>
            </a:pPr>
            <a:r>
              <a:rPr b="1" dirty="0" sz="4400" lang="en-US"/>
              <a:t>Sings and symptoms:</a:t>
            </a:r>
          </a:p>
          <a:p>
            <a:pPr>
              <a:buFont typeface="Wingdings" panose="05000000000000000000" pitchFamily="2" charset="2"/>
              <a:buChar char="Ø"/>
            </a:pPr>
            <a:r>
              <a:rPr dirty="0" sz="3200" lang="en-US"/>
              <a:t>Mild redness and edema</a:t>
            </a:r>
          </a:p>
          <a:p>
            <a:pPr>
              <a:buFont typeface="Wingdings" panose="05000000000000000000" pitchFamily="2" charset="2"/>
              <a:buChar char="Ø"/>
            </a:pPr>
            <a:r>
              <a:rPr dirty="0" sz="3200" lang="en-US"/>
              <a:t>Severe, painful ulceration, bleeding and secondary infection.</a:t>
            </a:r>
          </a:p>
          <a:p>
            <a:pPr>
              <a:buFont typeface="Wingdings" panose="05000000000000000000" pitchFamily="2" charset="2"/>
              <a:buChar char="Ø"/>
            </a:pPr>
            <a:endParaRPr dirty="0" sz="3200" lang="en-US"/>
          </a:p>
          <a:p>
            <a:pPr indent="0" marL="0">
              <a:buNone/>
            </a:pPr>
            <a:endParaRPr dirty="0" sz="3200"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8671" name="Title 1"/>
          <p:cNvSpPr>
            <a:spLocks noGrp="1"/>
          </p:cNvSpPr>
          <p:nvPr>
            <p:ph type="title"/>
          </p:nvPr>
        </p:nvSpPr>
        <p:spPr>
          <a:xfrm>
            <a:off x="838200" y="154547"/>
            <a:ext cx="10515600" cy="643943"/>
          </a:xfrm>
        </p:spPr>
        <p:txBody>
          <a:bodyPr>
            <a:normAutofit/>
          </a:bodyPr>
          <a:p>
            <a:r>
              <a:rPr b="1" dirty="0" lang="en-US"/>
              <a:t>                            </a:t>
            </a:r>
            <a:r>
              <a:rPr b="1" dirty="0" lang="en-US">
                <a:latin typeface="+mn-lt"/>
              </a:rPr>
              <a:t>Possible causes</a:t>
            </a:r>
          </a:p>
        </p:txBody>
      </p:sp>
      <p:sp>
        <p:nvSpPr>
          <p:cNvPr id="1048672" name="Content Placeholder 2"/>
          <p:cNvSpPr>
            <a:spLocks noGrp="1"/>
          </p:cNvSpPr>
          <p:nvPr>
            <p:ph idx="1"/>
          </p:nvPr>
        </p:nvSpPr>
        <p:spPr>
          <a:xfrm>
            <a:off x="838200" y="927279"/>
            <a:ext cx="10515600" cy="5640946"/>
          </a:xfrm>
        </p:spPr>
        <p:txBody>
          <a:bodyPr>
            <a:normAutofit fontScale="92857" lnSpcReduction="20000"/>
          </a:bodyPr>
          <a:p>
            <a:pPr indent="-514350" marL="514350">
              <a:buFont typeface="+mj-lt"/>
              <a:buAutoNum type="arabicPeriod"/>
            </a:pPr>
            <a:r>
              <a:rPr dirty="0" sz="2600" lang="en-US">
                <a:latin typeface="Times New Roman" panose="02020603050405020304" pitchFamily="18" charset="0"/>
                <a:cs typeface="Times New Roman" panose="02020603050405020304" pitchFamily="18" charset="0"/>
              </a:rPr>
              <a:t>Trauma is the most common cause of stomatitis</a:t>
            </a:r>
          </a:p>
          <a:p>
            <a:pPr indent="-514350" marL="514350">
              <a:buFont typeface="+mj-lt"/>
              <a:buAutoNum type="arabicPeriod"/>
            </a:pPr>
            <a:r>
              <a:rPr dirty="0" sz="2600" lang="en-US">
                <a:latin typeface="Times New Roman" panose="02020603050405020304" pitchFamily="18" charset="0"/>
                <a:cs typeface="Times New Roman" panose="02020603050405020304" pitchFamily="18" charset="0"/>
              </a:rPr>
              <a:t>Infections such as bacterial or viral</a:t>
            </a:r>
          </a:p>
          <a:p>
            <a:pPr indent="-514350" marL="514350">
              <a:buFont typeface="+mj-lt"/>
              <a:buAutoNum type="arabicPeriod"/>
            </a:pPr>
            <a:r>
              <a:rPr dirty="0" sz="2600" lang="en-US">
                <a:latin typeface="Times New Roman" panose="02020603050405020304" pitchFamily="18" charset="0"/>
                <a:cs typeface="Times New Roman" panose="02020603050405020304" pitchFamily="18" charset="0"/>
              </a:rPr>
              <a:t>Burns especially from hot food and drink</a:t>
            </a:r>
          </a:p>
          <a:p>
            <a:pPr indent="-514350" marL="514350">
              <a:buFont typeface="+mj-lt"/>
              <a:buAutoNum type="arabicPeriod"/>
            </a:pPr>
            <a:r>
              <a:rPr dirty="0" sz="2600" lang="en-US">
                <a:latin typeface="Times New Roman" panose="02020603050405020304" pitchFamily="18" charset="0"/>
                <a:cs typeface="Times New Roman" panose="02020603050405020304" pitchFamily="18" charset="0"/>
              </a:rPr>
              <a:t>Allergic reactions</a:t>
            </a:r>
          </a:p>
          <a:p>
            <a:pPr indent="-514350" marL="514350">
              <a:buFont typeface="+mj-lt"/>
              <a:buAutoNum type="arabicPeriod"/>
            </a:pPr>
            <a:r>
              <a:rPr dirty="0" sz="2600" lang="en-US">
                <a:latin typeface="Times New Roman" panose="02020603050405020304" pitchFamily="18" charset="0"/>
                <a:cs typeface="Times New Roman" panose="02020603050405020304" pitchFamily="18" charset="0"/>
              </a:rPr>
              <a:t>Smoking or chewing tobacco</a:t>
            </a:r>
          </a:p>
          <a:p>
            <a:pPr indent="-514350" marL="514350">
              <a:buFont typeface="+mj-lt"/>
              <a:buAutoNum type="arabicPeriod"/>
            </a:pPr>
            <a:r>
              <a:rPr dirty="0" sz="2600" lang="en-US">
                <a:latin typeface="Times New Roman" panose="02020603050405020304" pitchFamily="18" charset="0"/>
                <a:cs typeface="Times New Roman" panose="02020603050405020304" pitchFamily="18" charset="0"/>
              </a:rPr>
              <a:t>	Nutritional deficiency:</a:t>
            </a:r>
          </a:p>
          <a:p>
            <a:pPr lvl="3">
              <a:buFont typeface="Wingdings" panose="05000000000000000000" pitchFamily="2" charset="2"/>
              <a:buChar char="Ø"/>
            </a:pPr>
            <a:r>
              <a:rPr dirty="0" sz="2600" lang="en-US">
                <a:latin typeface="Times New Roman" panose="02020603050405020304" pitchFamily="18" charset="0"/>
                <a:cs typeface="Times New Roman" panose="02020603050405020304" pitchFamily="18" charset="0"/>
              </a:rPr>
              <a:t>Malnutrition</a:t>
            </a:r>
          </a:p>
          <a:p>
            <a:pPr lvl="3">
              <a:buFont typeface="Wingdings" panose="05000000000000000000" pitchFamily="2" charset="2"/>
              <a:buChar char="Ø"/>
            </a:pPr>
            <a:r>
              <a:rPr dirty="0" sz="2600" lang="en-US" err="1">
                <a:latin typeface="Times New Roman" panose="02020603050405020304" pitchFamily="18" charset="0"/>
                <a:cs typeface="Times New Roman" panose="02020603050405020304" pitchFamily="18" charset="0"/>
              </a:rPr>
              <a:t>Malabsorption</a:t>
            </a:r>
            <a:r>
              <a:rPr dirty="0" sz="2600" lang="en-US">
                <a:latin typeface="Times New Roman" panose="02020603050405020304" pitchFamily="18" charset="0"/>
                <a:cs typeface="Times New Roman" panose="02020603050405020304" pitchFamily="18" charset="0"/>
              </a:rPr>
              <a:t> can lead to nutritional deficiency then stomatitis e.g. iron, vitamin B2 (niacin), vitamin B6 (pyridoxine), vitamin B9 (Folic Acid), OR Vitamin B12 ( </a:t>
            </a:r>
            <a:r>
              <a:rPr dirty="0" sz="2600" lang="en-US" err="1">
                <a:latin typeface="Times New Roman" panose="02020603050405020304" pitchFamily="18" charset="0"/>
                <a:cs typeface="Times New Roman" panose="02020603050405020304" pitchFamily="18" charset="0"/>
              </a:rPr>
              <a:t>cobalamine</a:t>
            </a:r>
            <a:r>
              <a:rPr dirty="0" sz="2600" lang="en-US">
                <a:latin typeface="Times New Roman" panose="02020603050405020304" pitchFamily="18" charset="0"/>
                <a:cs typeface="Times New Roman" panose="02020603050405020304" pitchFamily="18" charset="0"/>
              </a:rPr>
              <a:t>).</a:t>
            </a:r>
          </a:p>
          <a:p>
            <a:pPr indent="-514350" lvl="1" marL="971550">
              <a:buAutoNum type="arabicPeriod" startAt="2"/>
            </a:pPr>
            <a:r>
              <a:rPr dirty="0" sz="2600" lang="en-US">
                <a:latin typeface="Times New Roman" panose="02020603050405020304" pitchFamily="18" charset="0"/>
                <a:cs typeface="Times New Roman" panose="02020603050405020304" pitchFamily="18" charset="0"/>
              </a:rPr>
              <a:t>Chemotherapy</a:t>
            </a:r>
          </a:p>
          <a:p>
            <a:pPr indent="-514350" lvl="1" marL="971550">
              <a:buAutoNum type="arabicPeriod" startAt="2"/>
            </a:pPr>
            <a:r>
              <a:rPr dirty="0" sz="2600" lang="en-US">
                <a:latin typeface="Times New Roman" panose="02020603050405020304" pitchFamily="18" charset="0"/>
                <a:cs typeface="Times New Roman" panose="02020603050405020304" pitchFamily="18" charset="0"/>
              </a:rPr>
              <a:t>Radiotherapy</a:t>
            </a:r>
          </a:p>
          <a:p>
            <a:pPr indent="-514350" lvl="1" marL="971550">
              <a:buAutoNum type="arabicPeriod" startAt="2"/>
            </a:pPr>
            <a:r>
              <a:rPr dirty="0" sz="2600" lang="en-US">
                <a:latin typeface="Times New Roman" panose="02020603050405020304" pitchFamily="18" charset="0"/>
                <a:cs typeface="Times New Roman" panose="02020603050405020304" pitchFamily="18" charset="0"/>
              </a:rPr>
              <a:t>Severe drug allergy</a:t>
            </a:r>
          </a:p>
          <a:p>
            <a:pPr indent="-514350" lvl="1" marL="971550">
              <a:buAutoNum type="arabicPeriod" startAt="2"/>
            </a:pPr>
            <a:r>
              <a:rPr dirty="0" sz="2600" lang="en-US" err="1">
                <a:latin typeface="Times New Roman" panose="02020603050405020304" pitchFamily="18" charset="0"/>
                <a:cs typeface="Times New Roman" panose="02020603050405020304" pitchFamily="18" charset="0"/>
              </a:rPr>
              <a:t>Myelo</a:t>
            </a:r>
            <a:r>
              <a:rPr dirty="0" sz="2600" lang="en-US">
                <a:latin typeface="Times New Roman" panose="02020603050405020304" pitchFamily="18" charset="0"/>
                <a:cs typeface="Times New Roman" panose="02020603050405020304" pitchFamily="18" charset="0"/>
              </a:rPr>
              <a:t> suppression ( bone marrow depression)</a:t>
            </a:r>
          </a:p>
          <a:p>
            <a:pPr indent="0" lvl="1" marL="457200">
              <a:buNone/>
            </a:pPr>
            <a:endParaRPr dirty="0" sz="2800" lang="en-US"/>
          </a:p>
          <a:p>
            <a:pPr indent="0" lvl="1" marL="457200">
              <a:buNone/>
            </a:pPr>
            <a:endParaRPr dirty="0" sz="2800" lang="en-US"/>
          </a:p>
          <a:p>
            <a:pPr indent="0" lvl="1" marL="457200">
              <a:buNone/>
            </a:pPr>
            <a:endParaRPr dirty="0" sz="2800" lang="en-US"/>
          </a:p>
          <a:p>
            <a:pPr lvl="2"/>
            <a:endParaRPr dirty="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74" name=""/>
        <p:cNvGrpSpPr/>
        <p:nvPr/>
      </p:nvGrpSpPr>
      <p:grpSpPr>
        <a:xfrm>
          <a:off x="0" y="0"/>
          <a:ext cx="0" cy="0"/>
          <a:chOff x="0" y="0"/>
          <a:chExt cx="0" cy="0"/>
        </a:xfrm>
      </p:grpSpPr>
      <p:sp>
        <p:nvSpPr>
          <p:cNvPr id="1048673" name="Title 1"/>
          <p:cNvSpPr>
            <a:spLocks noGrp="1"/>
          </p:cNvSpPr>
          <p:nvPr>
            <p:ph type="title"/>
          </p:nvPr>
        </p:nvSpPr>
        <p:spPr>
          <a:xfrm>
            <a:off x="838200" y="1"/>
            <a:ext cx="10515600" cy="502275"/>
          </a:xfrm>
        </p:spPr>
        <p:txBody>
          <a:bodyPr>
            <a:normAutofit fontScale="90000"/>
          </a:bodyPr>
          <a:p>
            <a:r>
              <a:rPr b="1" dirty="0" lang="en-US">
                <a:latin typeface="+mn-lt"/>
              </a:rPr>
              <a:t>Types:</a:t>
            </a:r>
          </a:p>
        </p:txBody>
      </p:sp>
      <p:sp>
        <p:nvSpPr>
          <p:cNvPr id="1048674" name="Content Placeholder 2"/>
          <p:cNvSpPr>
            <a:spLocks noGrp="1"/>
          </p:cNvSpPr>
          <p:nvPr>
            <p:ph idx="1"/>
          </p:nvPr>
        </p:nvSpPr>
        <p:spPr>
          <a:xfrm>
            <a:off x="838200" y="669700"/>
            <a:ext cx="10515600" cy="6001555"/>
          </a:xfrm>
        </p:spPr>
        <p:txBody>
          <a:bodyPr>
            <a:normAutofit/>
          </a:bodyPr>
          <a:p>
            <a:pPr indent="-514350" marL="514350">
              <a:buFont typeface="+mj-lt"/>
              <a:buAutoNum type="arabicPeriod"/>
            </a:pPr>
            <a:r>
              <a:rPr b="1" dirty="0" sz="2400" lang="en-US" err="1">
                <a:solidFill>
                  <a:srgbClr val="00B050"/>
                </a:solidFill>
                <a:latin typeface="Times New Roman" panose="02020603050405020304" pitchFamily="18" charset="0"/>
                <a:cs typeface="Times New Roman" panose="02020603050405020304" pitchFamily="18" charset="0"/>
              </a:rPr>
              <a:t>Apthous</a:t>
            </a:r>
            <a:r>
              <a:rPr b="1" dirty="0" sz="2400" lang="en-US">
                <a:solidFill>
                  <a:srgbClr val="00B050"/>
                </a:solidFill>
                <a:latin typeface="Times New Roman" panose="02020603050405020304" pitchFamily="18" charset="0"/>
                <a:cs typeface="Times New Roman" panose="02020603050405020304" pitchFamily="18" charset="0"/>
              </a:rPr>
              <a:t> stomatitis </a:t>
            </a:r>
            <a:r>
              <a:rPr b="1" dirty="0" sz="2400" lang="en-US">
                <a:latin typeface="Times New Roman" panose="02020603050405020304" pitchFamily="18" charset="0"/>
                <a:cs typeface="Times New Roman" panose="02020603050405020304" pitchFamily="18" charset="0"/>
              </a:rPr>
              <a:t>(canker sores):  </a:t>
            </a:r>
            <a:r>
              <a:rPr dirty="0" sz="2400" lang="en-US">
                <a:latin typeface="Times New Roman" panose="02020603050405020304" pitchFamily="18" charset="0"/>
                <a:cs typeface="Times New Roman" panose="02020603050405020304" pitchFamily="18" charset="0"/>
              </a:rPr>
              <a:t>this is a recurrent appearance of mouth ulcers in otherwise healthy individuals. Cause :  unknown  but is thought to be a t-cell mediated response triggered by a variety of factors, no cure just relieve of symptoms.</a:t>
            </a:r>
          </a:p>
          <a:p>
            <a:pPr indent="-514350" marL="514350">
              <a:buFont typeface="+mj-lt"/>
              <a:buAutoNum type="arabicPeriod"/>
            </a:pPr>
            <a:r>
              <a:rPr b="1" dirty="0" sz="2400" lang="en-US">
                <a:solidFill>
                  <a:srgbClr val="00B050"/>
                </a:solidFill>
                <a:latin typeface="Times New Roman" panose="02020603050405020304" pitchFamily="18" charset="0"/>
                <a:cs typeface="Times New Roman" panose="02020603050405020304" pitchFamily="18" charset="0"/>
              </a:rPr>
              <a:t>Angular stomatitis </a:t>
            </a:r>
            <a:r>
              <a:rPr b="1" dirty="0" sz="2400" lang="en-US">
                <a:latin typeface="Times New Roman" panose="02020603050405020304" pitchFamily="18" charset="0"/>
                <a:cs typeface="Times New Roman" panose="02020603050405020304" pitchFamily="18" charset="0"/>
              </a:rPr>
              <a:t>( angular cheilitis): </a:t>
            </a:r>
            <a:r>
              <a:rPr dirty="0" sz="2400" lang="en-US">
                <a:latin typeface="Times New Roman" panose="02020603050405020304" pitchFamily="18" charset="0"/>
                <a:cs typeface="Times New Roman" panose="02020603050405020304" pitchFamily="18" charset="0"/>
              </a:rPr>
              <a:t>this is the inflammation this is the corners ( angles of the mouth).In children a sign of repeated lip licking.                                                   In adults, a sign of iron deficiency </a:t>
            </a:r>
            <a:r>
              <a:rPr dirty="0" sz="2400" lang="en-US" err="1">
                <a:latin typeface="Times New Roman" panose="02020603050405020304" pitchFamily="18" charset="0"/>
                <a:cs typeface="Times New Roman" panose="02020603050405020304" pitchFamily="18" charset="0"/>
              </a:rPr>
              <a:t>anaemia</a:t>
            </a:r>
            <a:r>
              <a:rPr dirty="0" sz="2400" lang="en-US">
                <a:latin typeface="Times New Roman" panose="02020603050405020304" pitchFamily="18" charset="0"/>
                <a:cs typeface="Times New Roman" panose="02020603050405020304" pitchFamily="18" charset="0"/>
              </a:rPr>
              <a:t>,  vitamin B (B2, B9, )</a:t>
            </a:r>
          </a:p>
          <a:p>
            <a:pPr indent="-514350" marL="514350">
              <a:buFont typeface="+mj-lt"/>
              <a:buAutoNum type="arabicPeriod"/>
            </a:pPr>
            <a:r>
              <a:rPr b="1" dirty="0" sz="2400" lang="en-US">
                <a:solidFill>
                  <a:srgbClr val="00B050"/>
                </a:solidFill>
                <a:latin typeface="Times New Roman" panose="02020603050405020304" pitchFamily="18" charset="0"/>
                <a:cs typeface="Times New Roman" panose="02020603050405020304" pitchFamily="18" charset="0"/>
              </a:rPr>
              <a:t>Denture Related Stomatitis</a:t>
            </a:r>
            <a:r>
              <a:rPr b="1" dirty="0" sz="2400" lang="en-US">
                <a:latin typeface="Times New Roman" panose="02020603050405020304" pitchFamily="18" charset="0"/>
                <a:cs typeface="Times New Roman" panose="02020603050405020304" pitchFamily="18" charset="0"/>
              </a:rPr>
              <a:t>: </a:t>
            </a:r>
            <a:r>
              <a:rPr dirty="0" sz="2400" lang="en-US">
                <a:latin typeface="Times New Roman" panose="02020603050405020304" pitchFamily="18" charset="0"/>
                <a:cs typeface="Times New Roman" panose="02020603050405020304" pitchFamily="18" charset="0"/>
              </a:rPr>
              <a:t>it appears as a painless mucosa beneath the denture, 90% associated with candida species and it is the most common oral candidiasis. Treatment with ant fungal medication.</a:t>
            </a:r>
          </a:p>
          <a:p>
            <a:pPr indent="-514350" marL="514350">
              <a:buFont typeface="+mj-lt"/>
              <a:buAutoNum type="arabicPeriod"/>
            </a:pPr>
            <a:r>
              <a:rPr b="1" dirty="0" sz="2400" lang="en-US">
                <a:solidFill>
                  <a:srgbClr val="00B050"/>
                </a:solidFill>
                <a:latin typeface="Times New Roman" panose="02020603050405020304" pitchFamily="18" charset="0"/>
                <a:cs typeface="Times New Roman" panose="02020603050405020304" pitchFamily="18" charset="0"/>
              </a:rPr>
              <a:t>Allergic contact stomatitis </a:t>
            </a:r>
            <a:r>
              <a:rPr dirty="0" sz="2400" lang="en-US">
                <a:latin typeface="Times New Roman" panose="02020603050405020304" pitchFamily="18" charset="0"/>
                <a:cs typeface="Times New Roman" panose="02020603050405020304" pitchFamily="18" charset="0"/>
              </a:rPr>
              <a:t>(allergic gingivitis) this is a type iv delayed hypersensitivity reaction that occurs in susceptible atopic individuals when allergens penetrate the skin.</a:t>
            </a:r>
          </a:p>
          <a:p>
            <a:pPr indent="-514350" marL="514350">
              <a:buFont typeface="+mj-lt"/>
              <a:buAutoNum type="arabicPeriod"/>
            </a:pPr>
            <a:endParaRPr dirty="0" sz="24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75" name=""/>
        <p:cNvGrpSpPr/>
        <p:nvPr/>
      </p:nvGrpSpPr>
      <p:grpSpPr>
        <a:xfrm>
          <a:off x="0" y="0"/>
          <a:ext cx="0" cy="0"/>
          <a:chOff x="0" y="0"/>
          <a:chExt cx="0" cy="0"/>
        </a:xfrm>
      </p:grpSpPr>
      <p:sp>
        <p:nvSpPr>
          <p:cNvPr id="1048675" name="Content Placeholder 2"/>
          <p:cNvSpPr>
            <a:spLocks noGrp="1"/>
          </p:cNvSpPr>
          <p:nvPr>
            <p:ph idx="1"/>
          </p:nvPr>
        </p:nvSpPr>
        <p:spPr>
          <a:xfrm>
            <a:off x="838200" y="283335"/>
            <a:ext cx="10515600" cy="6336406"/>
          </a:xfrm>
        </p:spPr>
        <p:txBody>
          <a:bodyPr/>
          <a:p>
            <a:pPr indent="-514350" marL="514350">
              <a:lnSpc>
                <a:spcPct val="100000"/>
              </a:lnSpc>
              <a:buAutoNum type="arabicPeriod" startAt="5"/>
            </a:pPr>
            <a:r>
              <a:rPr dirty="0" sz="3200" lang="en-US">
                <a:solidFill>
                  <a:srgbClr val="00B050"/>
                </a:solidFill>
              </a:rPr>
              <a:t>Herpes gingival stomatitis</a:t>
            </a:r>
            <a:r>
              <a:rPr dirty="0" sz="3200" lang="en-US"/>
              <a:t>: inflammation of the mouth caused by herpes  simplex virus.</a:t>
            </a:r>
          </a:p>
          <a:p>
            <a:pPr indent="-514350" marL="514350">
              <a:lnSpc>
                <a:spcPct val="100000"/>
              </a:lnSpc>
              <a:buAutoNum type="arabicPeriod" startAt="5"/>
            </a:pPr>
            <a:r>
              <a:rPr dirty="0" sz="3200" lang="en-US">
                <a:solidFill>
                  <a:srgbClr val="00B050"/>
                </a:solidFill>
              </a:rPr>
              <a:t>Irradiation and chemotherapy stomatitis</a:t>
            </a:r>
          </a:p>
          <a:p>
            <a:pPr indent="-514350" marL="514350">
              <a:lnSpc>
                <a:spcPct val="100000"/>
              </a:lnSpc>
              <a:buAutoNum type="arabicPeriod" startAt="5"/>
            </a:pPr>
            <a:r>
              <a:rPr dirty="0" sz="3200" lang="en-US">
                <a:solidFill>
                  <a:srgbClr val="00B050"/>
                </a:solidFill>
              </a:rPr>
              <a:t>Stomatitis nicotinic </a:t>
            </a:r>
            <a:r>
              <a:rPr dirty="0" sz="3200" lang="en-US"/>
              <a:t>(palatal keratosis): common in smokers; the palate appears dry and cracked, and white from keratosis. The minor salivary  glands appear, small, red and swollen bumps. The appearance reverses when swelling stops</a:t>
            </a:r>
          </a:p>
          <a:p>
            <a:pPr indent="-514350" marL="514350">
              <a:buAutoNum type="arabicPeriod" startAt="5"/>
            </a:pPr>
            <a:endParaRPr dirty="0"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048676" name="Title 1"/>
          <p:cNvSpPr>
            <a:spLocks noGrp="1"/>
          </p:cNvSpPr>
          <p:nvPr>
            <p:ph type="title"/>
          </p:nvPr>
        </p:nvSpPr>
        <p:spPr>
          <a:xfrm>
            <a:off x="838200" y="128789"/>
            <a:ext cx="10515600" cy="850005"/>
          </a:xfrm>
        </p:spPr>
        <p:txBody>
          <a:bodyPr/>
          <a:p>
            <a:r>
              <a:rPr b="1" dirty="0" lang="en-US">
                <a:latin typeface="+mn-lt"/>
              </a:rPr>
              <a:t>Treatment:/nursing care </a:t>
            </a:r>
          </a:p>
        </p:txBody>
      </p:sp>
      <p:sp>
        <p:nvSpPr>
          <p:cNvPr id="1048677" name="Content Placeholder 2"/>
          <p:cNvSpPr>
            <a:spLocks noGrp="1"/>
          </p:cNvSpPr>
          <p:nvPr>
            <p:ph idx="1"/>
          </p:nvPr>
        </p:nvSpPr>
        <p:spPr>
          <a:xfrm>
            <a:off x="838200" y="978794"/>
            <a:ext cx="10515600" cy="5628068"/>
          </a:xfrm>
        </p:spPr>
        <p:txBody>
          <a:bodyPr>
            <a:normAutofit/>
          </a:bodyPr>
          <a:p>
            <a:pPr indent="0" marL="0">
              <a:buNone/>
            </a:pPr>
            <a:r>
              <a:rPr dirty="0" sz="2800" lang="en-US">
                <a:latin typeface="Times New Roman" panose="02020603050405020304" pitchFamily="18" charset="0"/>
                <a:cs typeface="Times New Roman" panose="02020603050405020304" pitchFamily="18" charset="0"/>
              </a:rPr>
              <a:t>1.  Prophylactic mouth care including, brushing, flossing and rinsing the mouth for any patient receiving radiotherapy and chemotherapy</a:t>
            </a:r>
          </a:p>
          <a:p>
            <a:pPr indent="0" marL="0">
              <a:buNone/>
            </a:pPr>
            <a:r>
              <a:rPr dirty="0" sz="2800" lang="en-US">
                <a:latin typeface="Times New Roman" panose="02020603050405020304" pitchFamily="18" charset="0"/>
                <a:cs typeface="Times New Roman" panose="02020603050405020304" pitchFamily="18" charset="0"/>
              </a:rPr>
              <a:t>2.  Teaching patient proper oral hygiene, including  use a soft bristled toothbrush . For painful ulcers, oral swab with a sponge- like applicator can be used in place of a tooth brush</a:t>
            </a:r>
          </a:p>
          <a:p>
            <a:r>
              <a:rPr dirty="0" sz="2800" lang="en-US">
                <a:latin typeface="Times New Roman" panose="02020603050405020304" pitchFamily="18" charset="0"/>
                <a:cs typeface="Times New Roman" panose="02020603050405020304" pitchFamily="18" charset="0"/>
              </a:rPr>
              <a:t>Avoid alcohol based mouth rinses and hot spicy foods</a:t>
            </a:r>
          </a:p>
          <a:p>
            <a:pPr indent="0" marL="0">
              <a:buNone/>
            </a:pPr>
            <a:r>
              <a:rPr dirty="0" sz="2800" lang="en-US">
                <a:latin typeface="Times New Roman" panose="02020603050405020304" pitchFamily="18" charset="0"/>
                <a:cs typeface="Times New Roman" panose="02020603050405020304" pitchFamily="18" charset="0"/>
              </a:rPr>
              <a:t>3.  Apply topical ant inflammatory,  antibiotics and </a:t>
            </a:r>
            <a:r>
              <a:rPr dirty="0" sz="2800" lang="en-US" err="1">
                <a:latin typeface="Times New Roman" panose="02020603050405020304" pitchFamily="18" charset="0"/>
                <a:cs typeface="Times New Roman" panose="02020603050405020304" pitchFamily="18" charset="0"/>
              </a:rPr>
              <a:t>anaesthetic</a:t>
            </a:r>
            <a:r>
              <a:rPr dirty="0" sz="2800" lang="en-US">
                <a:latin typeface="Times New Roman" panose="02020603050405020304" pitchFamily="18" charset="0"/>
                <a:cs typeface="Times New Roman" panose="02020603050405020304" pitchFamily="18" charset="0"/>
              </a:rPr>
              <a:t> agents as prescribed.</a:t>
            </a:r>
          </a:p>
          <a:p>
            <a:endParaRPr dirty="0" sz="28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sp>
        <p:nvSpPr>
          <p:cNvPr id="1048678" name="Title 1"/>
          <p:cNvSpPr>
            <a:spLocks noGrp="1"/>
          </p:cNvSpPr>
          <p:nvPr>
            <p:ph type="title"/>
          </p:nvPr>
        </p:nvSpPr>
        <p:spPr>
          <a:xfrm>
            <a:off x="838200" y="154548"/>
            <a:ext cx="10515600" cy="1146218"/>
          </a:xfrm>
        </p:spPr>
        <p:txBody>
          <a:bodyPr>
            <a:normAutofit/>
          </a:bodyPr>
          <a:p>
            <a:r>
              <a:rPr b="1" dirty="0" lang="en-US">
                <a:latin typeface="+mn-lt"/>
              </a:rPr>
              <a:t> 4.  GINGIVITIS </a:t>
            </a:r>
          </a:p>
        </p:txBody>
      </p:sp>
      <p:sp>
        <p:nvSpPr>
          <p:cNvPr id="1048679" name="Content Placeholder 2"/>
          <p:cNvSpPr>
            <a:spLocks noGrp="1"/>
          </p:cNvSpPr>
          <p:nvPr>
            <p:ph idx="1"/>
          </p:nvPr>
        </p:nvSpPr>
        <p:spPr>
          <a:xfrm>
            <a:off x="1018505" y="1738648"/>
            <a:ext cx="10515600" cy="4919730"/>
          </a:xfrm>
        </p:spPr>
        <p:txBody>
          <a:bodyPr>
            <a:noAutofit/>
          </a:bodyPr>
          <a:p>
            <a:r>
              <a:rPr dirty="0" sz="3200" lang="en-US"/>
              <a:t>Gingivitis is an inflammatory process of the gums. It is caused by bacteria that accumulates on the teeth, this is called plaque</a:t>
            </a:r>
          </a:p>
          <a:p>
            <a:pPr indent="0" marL="0">
              <a:buNone/>
            </a:pPr>
            <a:r>
              <a:rPr b="1" dirty="0" sz="3200" lang="en-US"/>
              <a:t>Signs and symptoms:</a:t>
            </a:r>
          </a:p>
          <a:p>
            <a:pPr lvl="2">
              <a:buFont typeface="Wingdings" panose="05000000000000000000" pitchFamily="2" charset="2"/>
              <a:buChar char="Ø"/>
            </a:pPr>
            <a:r>
              <a:rPr dirty="0" sz="3200" lang="en-US"/>
              <a:t>Swollen gums</a:t>
            </a:r>
          </a:p>
          <a:p>
            <a:pPr lvl="2">
              <a:buFont typeface="Wingdings" panose="05000000000000000000" pitchFamily="2" charset="2"/>
              <a:buChar char="Ø"/>
            </a:pPr>
            <a:r>
              <a:rPr dirty="0" sz="3200" lang="en-US"/>
              <a:t>Bright red or purple gums</a:t>
            </a:r>
          </a:p>
          <a:p>
            <a:pPr lvl="2">
              <a:buFont typeface="Wingdings" panose="05000000000000000000" pitchFamily="2" charset="2"/>
              <a:buChar char="Ø"/>
            </a:pPr>
            <a:r>
              <a:rPr dirty="0" sz="3200" lang="en-US"/>
              <a:t>Bleeding gums or bleeding after brushing and or flossing</a:t>
            </a:r>
          </a:p>
          <a:p>
            <a:pPr lvl="2">
              <a:buFont typeface="Wingdings" panose="05000000000000000000" pitchFamily="2" charset="2"/>
              <a:buChar char="Ø"/>
            </a:pPr>
            <a:r>
              <a:rPr dirty="0" sz="3200" lang="en-US"/>
              <a:t>Bad breath (halitosis)</a:t>
            </a:r>
          </a:p>
          <a:p>
            <a:pPr indent="0" marL="0">
              <a:buNone/>
            </a:pPr>
            <a:r>
              <a:rPr b="1" dirty="0" sz="3200" lang="en-US"/>
              <a:t>Diagnosis: </a:t>
            </a:r>
            <a:r>
              <a:rPr dirty="0" sz="3200" lang="en-US"/>
              <a:t>from the signs and symptoms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sp>
        <p:nvSpPr>
          <p:cNvPr id="1048680" name="Title 1"/>
          <p:cNvSpPr>
            <a:spLocks noGrp="1"/>
          </p:cNvSpPr>
          <p:nvPr>
            <p:ph type="title"/>
          </p:nvPr>
        </p:nvSpPr>
        <p:spPr>
          <a:xfrm>
            <a:off x="838200" y="103031"/>
            <a:ext cx="10515600" cy="901521"/>
          </a:xfrm>
        </p:spPr>
        <p:txBody>
          <a:bodyPr>
            <a:normAutofit/>
          </a:bodyPr>
          <a:p>
            <a:r>
              <a:rPr b="1" dirty="0" lang="en-US">
                <a:latin typeface="+mn-lt"/>
              </a:rPr>
              <a:t>   Causes of gingivitis</a:t>
            </a:r>
          </a:p>
        </p:txBody>
      </p:sp>
      <p:sp>
        <p:nvSpPr>
          <p:cNvPr id="1048681" name="Content Placeholder 2"/>
          <p:cNvSpPr>
            <a:spLocks noGrp="1"/>
          </p:cNvSpPr>
          <p:nvPr>
            <p:ph idx="1"/>
          </p:nvPr>
        </p:nvSpPr>
        <p:spPr>
          <a:xfrm>
            <a:off x="941231" y="1004552"/>
            <a:ext cx="10515600" cy="5687566"/>
          </a:xfrm>
        </p:spPr>
        <p:txBody>
          <a:bodyPr>
            <a:normAutofit fontScale="84375" lnSpcReduction="10000"/>
          </a:bodyPr>
          <a:p>
            <a:pPr indent="-514350" marL="514350">
              <a:buFont typeface="+mj-lt"/>
              <a:buAutoNum type="arabicPeriod"/>
            </a:pPr>
            <a:r>
              <a:rPr b="1" dirty="0" sz="3200" lang="en-US">
                <a:solidFill>
                  <a:srgbClr val="00B050"/>
                </a:solidFill>
              </a:rPr>
              <a:t>Poor oral hygiene</a:t>
            </a:r>
            <a:r>
              <a:rPr b="1" dirty="0" sz="3200" lang="en-US"/>
              <a:t>: </a:t>
            </a:r>
            <a:r>
              <a:rPr dirty="0" sz="3200" lang="en-US"/>
              <a:t>food debris, bacterial plaque, and  calculus  (tartar) accumulate. Gums may also swell in response to normal process such as puberty and pregnancy;</a:t>
            </a:r>
          </a:p>
          <a:p>
            <a:pPr indent="-514350" marL="514350">
              <a:buFont typeface="+mj-lt"/>
              <a:buAutoNum type="arabicPeriod"/>
            </a:pPr>
            <a:r>
              <a:rPr dirty="0" sz="3200" lang="en-US"/>
              <a:t>Bacterial infections, inadequate rest, overwork, emotional stress , smoking and poor nutrition may contribute to development of gingivitis;</a:t>
            </a:r>
          </a:p>
          <a:p>
            <a:pPr indent="-514350" marL="514350">
              <a:buFont typeface="+mj-lt"/>
              <a:buAutoNum type="arabicPeriod"/>
            </a:pPr>
            <a:r>
              <a:rPr b="1" dirty="0" sz="3200" lang="en-US">
                <a:solidFill>
                  <a:srgbClr val="00B050"/>
                </a:solidFill>
              </a:rPr>
              <a:t>Herpes simplex virus </a:t>
            </a:r>
            <a:r>
              <a:rPr dirty="0" sz="3200" lang="en-US"/>
              <a:t>: this occurs mostly to people who are immunosuppressed</a:t>
            </a:r>
          </a:p>
          <a:p>
            <a:pPr indent="-514350" marL="514350">
              <a:buFont typeface="+mj-lt"/>
              <a:buAutoNum type="arabicPeriod"/>
            </a:pPr>
            <a:r>
              <a:rPr dirty="0" sz="3200" lang="en-US"/>
              <a:t>May   occur in other infectious processes  such as streptococcal pneumonia, meningococcal meningitis and malaria;</a:t>
            </a:r>
          </a:p>
          <a:p>
            <a:pPr indent="-514350" marL="514350">
              <a:buFont typeface="+mj-lt"/>
              <a:buAutoNum type="arabicPeriod"/>
            </a:pPr>
            <a:r>
              <a:rPr dirty="0" sz="3200" lang="en-US"/>
              <a:t>Genetic factors;</a:t>
            </a:r>
          </a:p>
          <a:p>
            <a:pPr indent="-514350" marL="514350">
              <a:buFont typeface="+mj-lt"/>
              <a:buAutoNum type="arabicPeriod"/>
            </a:pPr>
            <a:r>
              <a:rPr dirty="0" sz="3200" lang="en-US"/>
              <a:t>Pre-existing </a:t>
            </a:r>
            <a:r>
              <a:rPr dirty="0" sz="3200" lang="en-US" err="1"/>
              <a:t>conditions;eg</a:t>
            </a:r>
            <a:r>
              <a:rPr dirty="0" sz="3200" lang="en-US"/>
              <a:t>………….</a:t>
            </a:r>
          </a:p>
          <a:p>
            <a:pPr indent="-514350" marL="514350">
              <a:buFont typeface="+mj-lt"/>
              <a:buAutoNum type="arabicPeriod"/>
            </a:pPr>
            <a:r>
              <a:rPr b="1" dirty="0" sz="3200" lang="en-US">
                <a:solidFill>
                  <a:srgbClr val="00B050"/>
                </a:solidFill>
              </a:rPr>
              <a:t>Age</a:t>
            </a:r>
            <a:r>
              <a:rPr dirty="0" sz="3200" lang="en-US"/>
              <a:t> common in the young and very old;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79" name=""/>
        <p:cNvGrpSpPr/>
        <p:nvPr/>
      </p:nvGrpSpPr>
      <p:grpSpPr>
        <a:xfrm>
          <a:off x="0" y="0"/>
          <a:ext cx="0" cy="0"/>
          <a:chOff x="0" y="0"/>
          <a:chExt cx="0" cy="0"/>
        </a:xfrm>
      </p:grpSpPr>
      <p:sp>
        <p:nvSpPr>
          <p:cNvPr id="1048682" name="Title 1"/>
          <p:cNvSpPr>
            <a:spLocks noGrp="1"/>
          </p:cNvSpPr>
          <p:nvPr>
            <p:ph type="title"/>
          </p:nvPr>
        </p:nvSpPr>
        <p:spPr/>
        <p:txBody>
          <a:bodyPr/>
          <a:p>
            <a:r>
              <a:rPr b="1" dirty="0" lang="en-US">
                <a:latin typeface="+mn-lt"/>
              </a:rPr>
              <a:t>      Treatment/ nursing care </a:t>
            </a:r>
          </a:p>
        </p:txBody>
      </p:sp>
      <p:sp>
        <p:nvSpPr>
          <p:cNvPr id="1048683" name="Content Placeholder 2"/>
          <p:cNvSpPr>
            <a:spLocks noGrp="1"/>
          </p:cNvSpPr>
          <p:nvPr>
            <p:ph idx="1"/>
          </p:nvPr>
        </p:nvSpPr>
        <p:spPr/>
        <p:txBody>
          <a:bodyPr>
            <a:normAutofit fontScale="96875" lnSpcReduction="10000"/>
          </a:bodyPr>
          <a:p>
            <a:r>
              <a:rPr dirty="0" sz="3200" lang="en-US"/>
              <a:t>Teach patient proper  oral hygiene e.g. tooth brushing at least twice a day, flossing at least once a day, use of fluoride, rinsing the mouth when using cortical steroid inhaler, and dental appointments at least every six months.</a:t>
            </a:r>
          </a:p>
          <a:p>
            <a:r>
              <a:rPr dirty="0" sz="3200" lang="en-US"/>
              <a:t>Use of medication such as topical antiseptics mouth wash</a:t>
            </a:r>
          </a:p>
          <a:p>
            <a:r>
              <a:rPr dirty="0" sz="3200" lang="en-US"/>
              <a:t>Systemic antibiotics like doxycycline.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52" name=""/>
        <p:cNvGrpSpPr/>
        <p:nvPr/>
      </p:nvGrpSpPr>
      <p:grpSpPr>
        <a:xfrm>
          <a:off x="0" y="0"/>
          <a:ext cx="0" cy="0"/>
          <a:chOff x="0" y="0"/>
          <a:chExt cx="0" cy="0"/>
        </a:xfrm>
      </p:grpSpPr>
      <p:sp>
        <p:nvSpPr>
          <p:cNvPr id="1048629" name="Content Placeholder 2"/>
          <p:cNvSpPr>
            <a:spLocks noGrp="1"/>
          </p:cNvSpPr>
          <p:nvPr>
            <p:ph idx="1"/>
          </p:nvPr>
        </p:nvSpPr>
        <p:spPr>
          <a:xfrm>
            <a:off x="218941" y="193183"/>
            <a:ext cx="11822805" cy="6426558"/>
          </a:xfrm>
        </p:spPr>
        <p:txBody>
          <a:bodyPr>
            <a:noAutofit/>
          </a:bodyPr>
          <a:p>
            <a:pPr indent="0" marL="0">
              <a:buNone/>
            </a:pPr>
            <a:r>
              <a:rPr baseline="0" b="1" dirty="0" sz="2400" i="1" lang="en-US" strike="noStrike" u="none">
                <a:solidFill>
                  <a:srgbClr val="FF0000"/>
                </a:solidFill>
              </a:rPr>
              <a:t>On completion of this chapter, the learner will be</a:t>
            </a:r>
            <a:r>
              <a:rPr b="1" dirty="0" sz="2400" i="1" lang="en-US" strike="noStrike" u="none">
                <a:solidFill>
                  <a:srgbClr val="FF0000"/>
                </a:solidFill>
              </a:rPr>
              <a:t> </a:t>
            </a:r>
            <a:r>
              <a:rPr baseline="0" b="1" dirty="0" sz="2400" i="1" lang="en-US" strike="noStrike" u="none">
                <a:solidFill>
                  <a:srgbClr val="FF0000"/>
                </a:solidFill>
              </a:rPr>
              <a:t>able to:</a:t>
            </a:r>
          </a:p>
          <a:p>
            <a:pPr indent="0" marL="0">
              <a:buNone/>
            </a:pPr>
            <a:r>
              <a:rPr baseline="0" b="1" dirty="0" sz="2800" i="0" lang="en-US" strike="noStrike" u="none">
                <a:solidFill>
                  <a:srgbClr val="7B00F6"/>
                </a:solidFill>
                <a:latin typeface="Times New Roman" panose="02020603050405020304" pitchFamily="18" charset="0"/>
                <a:cs typeface="Times New Roman" panose="02020603050405020304" pitchFamily="18" charset="0"/>
              </a:rPr>
              <a:t>1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Describe the nursing management of patients with conditions of the oral cavity.</a:t>
            </a:r>
          </a:p>
          <a:p>
            <a:pPr indent="0" marL="0">
              <a:buNone/>
            </a:pPr>
            <a:r>
              <a:rPr baseline="0" b="1" dirty="0" sz="2800" i="0" lang="en-US" strike="noStrike" u="none">
                <a:solidFill>
                  <a:srgbClr val="7B00F6"/>
                </a:solidFill>
                <a:latin typeface="Times New Roman" panose="02020603050405020304" pitchFamily="18" charset="0"/>
                <a:cs typeface="Times New Roman" panose="02020603050405020304" pitchFamily="18" charset="0"/>
              </a:rPr>
              <a:t>2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Describe the relationship of dental hygiene and dental</a:t>
            </a:r>
            <a:r>
              <a:rPr b="0" dirty="0" sz="28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problems to nutrition.</a:t>
            </a:r>
          </a:p>
          <a:p>
            <a:pPr indent="0" marL="0">
              <a:buNone/>
            </a:pPr>
            <a:r>
              <a:rPr baseline="0" b="1" dirty="0" sz="2800" i="0" lang="en-US" strike="noStrike" u="none">
                <a:solidFill>
                  <a:srgbClr val="7B00F6"/>
                </a:solidFill>
                <a:latin typeface="Times New Roman" panose="02020603050405020304" pitchFamily="18" charset="0"/>
                <a:cs typeface="Times New Roman" panose="02020603050405020304" pitchFamily="18" charset="0"/>
              </a:rPr>
              <a:t>3</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Describe the nursing management of patients with</a:t>
            </a:r>
            <a:r>
              <a:rPr b="0" dirty="0" sz="28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abnormalities of the lips, gums, teeth, mouth, and</a:t>
            </a:r>
            <a:r>
              <a:rPr b="0" dirty="0" sz="28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salivary glands.</a:t>
            </a:r>
          </a:p>
          <a:p>
            <a:pPr indent="0" marL="0">
              <a:buNone/>
            </a:pPr>
            <a:r>
              <a:rPr baseline="0" b="1" dirty="0" sz="2800" i="0" lang="en-US" strike="noStrike" u="none">
                <a:solidFill>
                  <a:srgbClr val="7B00F6"/>
                </a:solidFill>
                <a:latin typeface="Times New Roman" panose="02020603050405020304" pitchFamily="18" charset="0"/>
                <a:cs typeface="Times New Roman" panose="02020603050405020304" pitchFamily="18" charset="0"/>
              </a:rPr>
              <a:t>4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Describe the nursing management of patients with cancer</a:t>
            </a:r>
            <a:r>
              <a:rPr b="0" dirty="0" sz="28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of the oral cavity.</a:t>
            </a:r>
          </a:p>
          <a:p>
            <a:pPr indent="0" marL="0">
              <a:buNone/>
            </a:pPr>
            <a:r>
              <a:rPr baseline="0" b="1" dirty="0" sz="2800" i="0" lang="en-US" strike="noStrike" u="none">
                <a:solidFill>
                  <a:srgbClr val="7B00F6"/>
                </a:solidFill>
                <a:latin typeface="Times New Roman" panose="02020603050405020304" pitchFamily="18" charset="0"/>
                <a:cs typeface="Times New Roman" panose="02020603050405020304" pitchFamily="18" charset="0"/>
              </a:rPr>
              <a:t>5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Identify the physical and psychosocial long-term needs</a:t>
            </a:r>
            <a:r>
              <a:rPr b="0" dirty="0" sz="28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of patients with oral cancer.</a:t>
            </a:r>
          </a:p>
          <a:p>
            <a:pPr indent="0" marL="0">
              <a:buNone/>
            </a:pPr>
            <a:r>
              <a:rPr baseline="0" b="1" dirty="0" sz="2800" i="0" lang="en-US" strike="noStrike" u="none">
                <a:solidFill>
                  <a:srgbClr val="7B00F6"/>
                </a:solidFill>
                <a:latin typeface="Times New Roman" panose="02020603050405020304" pitchFamily="18" charset="0"/>
                <a:cs typeface="Times New Roman" panose="02020603050405020304" pitchFamily="18" charset="0"/>
              </a:rPr>
              <a:t>6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Use the nursing process as a framework for care of</a:t>
            </a:r>
            <a:r>
              <a:rPr b="0" dirty="0" sz="28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patients undergoing neck dissection.</a:t>
            </a:r>
          </a:p>
          <a:p>
            <a:pPr indent="0" marL="0">
              <a:buNone/>
            </a:pPr>
            <a:r>
              <a:rPr baseline="0" b="1" dirty="0" sz="2800" i="0" lang="en-US" strike="noStrike" u="none">
                <a:solidFill>
                  <a:srgbClr val="7B00F6"/>
                </a:solidFill>
                <a:latin typeface="Times New Roman" panose="02020603050405020304" pitchFamily="18" charset="0"/>
                <a:cs typeface="Times New Roman" panose="02020603050405020304" pitchFamily="18" charset="0"/>
              </a:rPr>
              <a:t>7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Use the nursing process as a framework for care of</a:t>
            </a:r>
            <a:r>
              <a:rPr b="0" dirty="0" sz="28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patients with various conditions of the esophagus.</a:t>
            </a:r>
          </a:p>
          <a:p>
            <a:pPr indent="0" marL="0">
              <a:buNone/>
            </a:pPr>
            <a:r>
              <a:rPr baseline="0" b="1" dirty="0" sz="2800" i="0" lang="en-US" strike="noStrike" u="none">
                <a:solidFill>
                  <a:srgbClr val="7B00F6"/>
                </a:solidFill>
                <a:latin typeface="Times New Roman" panose="02020603050405020304" pitchFamily="18" charset="0"/>
                <a:cs typeface="Times New Roman" panose="02020603050405020304" pitchFamily="18" charset="0"/>
              </a:rPr>
              <a:t>8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Describe the various conditions of the esophagus and</a:t>
            </a:r>
            <a:r>
              <a:rPr b="0" dirty="0" sz="28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their clinical manifestations and management</a:t>
            </a:r>
            <a:r>
              <a:rPr baseline="0" b="0" dirty="0" sz="3200" i="0" lang="en-US" strike="noStrike" u="none">
                <a:solidFill>
                  <a:srgbClr val="000000"/>
                </a:solidFill>
              </a:rPr>
              <a:t>.</a:t>
            </a:r>
            <a:endParaRPr dirty="0" sz="3200"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80" name=""/>
        <p:cNvGrpSpPr/>
        <p:nvPr/>
      </p:nvGrpSpPr>
      <p:grpSpPr>
        <a:xfrm>
          <a:off x="0" y="0"/>
          <a:ext cx="0" cy="0"/>
          <a:chOff x="0" y="0"/>
          <a:chExt cx="0" cy="0"/>
        </a:xfrm>
      </p:grpSpPr>
      <p:sp>
        <p:nvSpPr>
          <p:cNvPr id="1048684" name="Title 1"/>
          <p:cNvSpPr>
            <a:spLocks noGrp="1"/>
          </p:cNvSpPr>
          <p:nvPr>
            <p:ph type="title"/>
          </p:nvPr>
        </p:nvSpPr>
        <p:spPr/>
        <p:txBody>
          <a:bodyPr/>
          <a:p>
            <a:r>
              <a:rPr b="1" dirty="0" lang="en-US">
                <a:latin typeface="+mn-lt"/>
              </a:rPr>
              <a:t>           Possible Complications </a:t>
            </a:r>
          </a:p>
        </p:txBody>
      </p:sp>
      <p:sp>
        <p:nvSpPr>
          <p:cNvPr id="1048685" name="Content Placeholder 2"/>
          <p:cNvSpPr>
            <a:spLocks noGrp="1"/>
          </p:cNvSpPr>
          <p:nvPr>
            <p:ph idx="1"/>
          </p:nvPr>
        </p:nvSpPr>
        <p:spPr/>
        <p:txBody>
          <a:bodyPr>
            <a:normAutofit/>
          </a:bodyPr>
          <a:p>
            <a:r>
              <a:rPr dirty="0" sz="2400" lang="en-US">
                <a:latin typeface="Times New Roman" panose="02020603050405020304" pitchFamily="18" charset="0"/>
                <a:cs typeface="Times New Roman" panose="02020603050405020304" pitchFamily="18" charset="0"/>
              </a:rPr>
              <a:t>Recurrence of gingivitis</a:t>
            </a:r>
          </a:p>
          <a:p>
            <a:r>
              <a:rPr dirty="0" sz="2400" lang="en-US">
                <a:latin typeface="Times New Roman" panose="02020603050405020304" pitchFamily="18" charset="0"/>
                <a:cs typeface="Times New Roman" panose="02020603050405020304" pitchFamily="18" charset="0"/>
              </a:rPr>
              <a:t>Periodontitis</a:t>
            </a:r>
          </a:p>
          <a:p>
            <a:r>
              <a:rPr dirty="0" sz="2400" lang="en-US">
                <a:latin typeface="Times New Roman" panose="02020603050405020304" pitchFamily="18" charset="0"/>
                <a:cs typeface="Times New Roman" panose="02020603050405020304" pitchFamily="18" charset="0"/>
              </a:rPr>
              <a:t>Infections </a:t>
            </a:r>
          </a:p>
          <a:p>
            <a:r>
              <a:rPr dirty="0" sz="2400" lang="en-US">
                <a:latin typeface="Times New Roman" panose="02020603050405020304" pitchFamily="18" charset="0"/>
                <a:cs typeface="Times New Roman" panose="02020603050405020304" pitchFamily="18" charset="0"/>
              </a:rPr>
              <a:t>Abscess formation of the gingiva or the jaw</a:t>
            </a:r>
          </a:p>
          <a:p>
            <a:r>
              <a:rPr dirty="0" sz="2400" lang="en-US">
                <a:latin typeface="Times New Roman" panose="02020603050405020304" pitchFamily="18" charset="0"/>
                <a:cs typeface="Times New Roman" panose="02020603050405020304" pitchFamily="18" charset="0"/>
              </a:rPr>
              <a:t>Trench mouth ( bacterial infections and ulceration of gums</a:t>
            </a:r>
          </a:p>
          <a:p>
            <a:r>
              <a:rPr dirty="0" sz="2400" lang="en-US">
                <a:latin typeface="Times New Roman" panose="02020603050405020304" pitchFamily="18" charset="0"/>
                <a:cs typeface="Times New Roman" panose="02020603050405020304" pitchFamily="18" charset="0"/>
              </a:rPr>
              <a:t>Swollen lymph nodes</a:t>
            </a:r>
          </a:p>
          <a:p>
            <a:r>
              <a:rPr dirty="0" sz="2400" lang="en-US">
                <a:latin typeface="Times New Roman" panose="02020603050405020304" pitchFamily="18" charset="0"/>
                <a:cs typeface="Times New Roman" panose="02020603050405020304" pitchFamily="18" charset="0"/>
              </a:rPr>
              <a:t>Associated  with premature birth or low birth weight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81" name=""/>
        <p:cNvGrpSpPr/>
        <p:nvPr/>
      </p:nvGrpSpPr>
      <p:grpSpPr>
        <a:xfrm>
          <a:off x="0" y="0"/>
          <a:ext cx="0" cy="0"/>
          <a:chOff x="0" y="0"/>
          <a:chExt cx="0" cy="0"/>
        </a:xfrm>
      </p:grpSpPr>
      <p:sp>
        <p:nvSpPr>
          <p:cNvPr id="1048686" name="Title 1"/>
          <p:cNvSpPr>
            <a:spLocks noGrp="1"/>
          </p:cNvSpPr>
          <p:nvPr>
            <p:ph type="title"/>
          </p:nvPr>
        </p:nvSpPr>
        <p:spPr>
          <a:xfrm>
            <a:off x="838200" y="231821"/>
            <a:ext cx="10515600" cy="1030310"/>
          </a:xfrm>
        </p:spPr>
        <p:txBody>
          <a:bodyPr/>
          <a:p>
            <a:r>
              <a:rPr dirty="0" lang="en-US">
                <a:latin typeface="+mn-lt"/>
              </a:rPr>
              <a:t>  5.  Necrotizing gingivitis ( trench mouth)</a:t>
            </a:r>
          </a:p>
        </p:txBody>
      </p:sp>
      <p:sp>
        <p:nvSpPr>
          <p:cNvPr id="1048687" name="Content Placeholder 2"/>
          <p:cNvSpPr>
            <a:spLocks noGrp="1"/>
          </p:cNvSpPr>
          <p:nvPr>
            <p:ph idx="1"/>
          </p:nvPr>
        </p:nvSpPr>
        <p:spPr>
          <a:xfrm>
            <a:off x="838200" y="1262131"/>
            <a:ext cx="10515600" cy="5331852"/>
          </a:xfrm>
        </p:spPr>
        <p:txBody>
          <a:bodyPr>
            <a:normAutofit fontScale="95833" lnSpcReduction="20000"/>
          </a:bodyPr>
          <a:p>
            <a:r>
              <a:rPr dirty="0" sz="2400" lang="en-US">
                <a:latin typeface="Times New Roman" panose="02020603050405020304" pitchFamily="18" charset="0"/>
                <a:cs typeface="Times New Roman" panose="02020603050405020304" pitchFamily="18" charset="0"/>
              </a:rPr>
              <a:t>Necrotizing gingivitis  is a progressive painful infection with ulcers, swelling and sloughing off of the dead tissue from the gums due to infection.</a:t>
            </a:r>
          </a:p>
          <a:p>
            <a:pPr indent="0" marL="0">
              <a:buNone/>
            </a:pPr>
            <a:r>
              <a:rPr b="1" dirty="0" sz="2400" lang="en-US">
                <a:latin typeface="Times New Roman" panose="02020603050405020304" pitchFamily="18" charset="0"/>
                <a:cs typeface="Times New Roman" panose="02020603050405020304" pitchFamily="18" charset="0"/>
              </a:rPr>
              <a:t>Signs and symptoms:</a:t>
            </a:r>
          </a:p>
          <a:p>
            <a:pPr lvl="2">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 severe gingival pain localized to affected area</a:t>
            </a:r>
          </a:p>
          <a:p>
            <a:pPr lvl="2">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Profuse gingival bleeding that require little or no provocation</a:t>
            </a:r>
          </a:p>
          <a:p>
            <a:pPr lvl="2">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Interdental papillae are ulcerated with necrotic slough</a:t>
            </a:r>
          </a:p>
          <a:p>
            <a:pPr lvl="2">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Oral malodor( halitosis)</a:t>
            </a:r>
          </a:p>
          <a:p>
            <a:pPr lvl="2">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Bad taste  (metallic taste)</a:t>
            </a:r>
          </a:p>
          <a:p>
            <a:pPr lvl="2">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Malaise</a:t>
            </a:r>
          </a:p>
          <a:p>
            <a:pPr lvl="2">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Fever</a:t>
            </a:r>
          </a:p>
          <a:p>
            <a:pPr lvl="2">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Cervical lymph nodes enlargement</a:t>
            </a:r>
          </a:p>
          <a:p>
            <a:pPr>
              <a:buFont typeface="Wingdings" panose="05000000000000000000" pitchFamily="2" charset="2"/>
              <a:buChar char="Ø"/>
            </a:pPr>
            <a:endParaRPr dirty="0" sz="24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688" name="Content Placeholder 2"/>
          <p:cNvSpPr>
            <a:spLocks noGrp="1"/>
          </p:cNvSpPr>
          <p:nvPr>
            <p:ph idx="1"/>
          </p:nvPr>
        </p:nvSpPr>
        <p:spPr>
          <a:xfrm>
            <a:off x="799564" y="244699"/>
            <a:ext cx="10515600" cy="5867870"/>
          </a:xfrm>
        </p:spPr>
        <p:txBody>
          <a:bodyPr>
            <a:normAutofit/>
          </a:bodyPr>
          <a:p>
            <a:pPr indent="0" marL="0">
              <a:buNone/>
            </a:pPr>
            <a:r>
              <a:rPr dirty="0" sz="4000" lang="en-US"/>
              <a:t>Causes:</a:t>
            </a:r>
          </a:p>
          <a:p>
            <a:pPr lvl="2">
              <a:buFont typeface="Wingdings" panose="05000000000000000000" pitchFamily="2" charset="2"/>
              <a:buChar char="Ø"/>
            </a:pPr>
            <a:r>
              <a:rPr dirty="0" sz="3200" lang="en-US"/>
              <a:t>Poor oral hygiene</a:t>
            </a:r>
          </a:p>
          <a:p>
            <a:pPr lvl="2">
              <a:buFont typeface="Wingdings" panose="05000000000000000000" pitchFamily="2" charset="2"/>
              <a:buChar char="Ø"/>
            </a:pPr>
            <a:r>
              <a:rPr dirty="0" sz="3200" lang="en-US"/>
              <a:t>Bacterial infections</a:t>
            </a:r>
          </a:p>
          <a:p>
            <a:pPr lvl="2">
              <a:buFont typeface="Wingdings" panose="05000000000000000000" pitchFamily="2" charset="2"/>
              <a:buChar char="Ø"/>
            </a:pPr>
            <a:r>
              <a:rPr dirty="0" sz="3200" lang="en-US"/>
              <a:t>Associated to smokers and malnutrition</a:t>
            </a:r>
          </a:p>
          <a:p>
            <a:pPr lvl="2">
              <a:buFont typeface="Wingdings" panose="05000000000000000000" pitchFamily="2" charset="2"/>
              <a:buChar char="Ø"/>
            </a:pPr>
            <a:r>
              <a:rPr dirty="0" sz="3200" lang="en-US"/>
              <a:t>Associated to inadequate rest, overwork and emotional stress</a:t>
            </a:r>
          </a:p>
          <a:p>
            <a:pPr indent="0" marL="0">
              <a:buNone/>
            </a:pPr>
            <a:r>
              <a:rPr dirty="0" sz="4000" lang="en-US"/>
              <a:t>Diagnosis: </a:t>
            </a:r>
          </a:p>
          <a:p>
            <a:pPr indent="0" lvl="2" marL="914400">
              <a:buNone/>
            </a:pPr>
            <a:r>
              <a:rPr dirty="0" sz="3200" lang="en-US"/>
              <a:t>by clinical presentation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048689" name="Title 1"/>
          <p:cNvSpPr>
            <a:spLocks noGrp="1"/>
          </p:cNvSpPr>
          <p:nvPr>
            <p:ph type="title"/>
          </p:nvPr>
        </p:nvSpPr>
        <p:spPr/>
        <p:txBody>
          <a:bodyPr/>
          <a:p>
            <a:r>
              <a:rPr dirty="0" lang="en-US"/>
              <a:t> </a:t>
            </a:r>
            <a:r>
              <a:rPr dirty="0" lang="en-US">
                <a:latin typeface="+mn-lt"/>
              </a:rPr>
              <a:t>Treatment</a:t>
            </a:r>
          </a:p>
        </p:txBody>
      </p:sp>
      <p:sp>
        <p:nvSpPr>
          <p:cNvPr id="1048690" name="Content Placeholder 2"/>
          <p:cNvSpPr>
            <a:spLocks noGrp="1"/>
          </p:cNvSpPr>
          <p:nvPr>
            <p:ph idx="1"/>
          </p:nvPr>
        </p:nvSpPr>
        <p:spPr/>
        <p:txBody>
          <a:bodyPr>
            <a:normAutofit fontScale="96875" lnSpcReduction="20000"/>
          </a:bodyPr>
          <a:p>
            <a:r>
              <a:rPr dirty="0" sz="3200" lang="en-US">
                <a:latin typeface="Times New Roman" panose="02020603050405020304" pitchFamily="18" charset="0"/>
                <a:cs typeface="Times New Roman" panose="02020603050405020304" pitchFamily="18" charset="0"/>
              </a:rPr>
              <a:t>Irrigation and debridement of necrotic tissues </a:t>
            </a:r>
          </a:p>
          <a:p>
            <a:r>
              <a:rPr dirty="0" sz="3200" lang="en-US">
                <a:latin typeface="Times New Roman" panose="02020603050405020304" pitchFamily="18" charset="0"/>
                <a:cs typeface="Times New Roman" panose="02020603050405020304" pitchFamily="18" charset="0"/>
              </a:rPr>
              <a:t>Oral hygiene</a:t>
            </a:r>
          </a:p>
          <a:p>
            <a:r>
              <a:rPr dirty="0" sz="3200" lang="en-US">
                <a:latin typeface="Times New Roman" panose="02020603050405020304" pitchFamily="18" charset="0"/>
                <a:cs typeface="Times New Roman" panose="02020603050405020304" pitchFamily="18" charset="0"/>
              </a:rPr>
              <a:t>Antibiotics e.g. metronidazole</a:t>
            </a:r>
          </a:p>
          <a:p>
            <a:r>
              <a:rPr dirty="0" sz="3200" lang="en-US">
                <a:latin typeface="Times New Roman" panose="02020603050405020304" pitchFamily="18" charset="0"/>
                <a:cs typeface="Times New Roman" panose="02020603050405020304" pitchFamily="18" charset="0"/>
              </a:rPr>
              <a:t>Irrigate with 2 % to 3% hydrogen peroxide or normal saline</a:t>
            </a:r>
          </a:p>
          <a:p>
            <a:r>
              <a:rPr dirty="0" sz="3200" lang="en-US">
                <a:latin typeface="Times New Roman" panose="02020603050405020304" pitchFamily="18" charset="0"/>
                <a:cs typeface="Times New Roman" panose="02020603050405020304" pitchFamily="18" charset="0"/>
              </a:rPr>
              <a:t> avoid irritants such as smoking and spicy food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sp>
        <p:nvSpPr>
          <p:cNvPr id="1048691" name="Title 1"/>
          <p:cNvSpPr>
            <a:spLocks noGrp="1"/>
          </p:cNvSpPr>
          <p:nvPr>
            <p:ph type="title"/>
          </p:nvPr>
        </p:nvSpPr>
        <p:spPr>
          <a:xfrm>
            <a:off x="838200" y="141669"/>
            <a:ext cx="10515600" cy="953035"/>
          </a:xfrm>
        </p:spPr>
        <p:txBody>
          <a:bodyPr/>
          <a:p>
            <a:r>
              <a:rPr b="1" dirty="0" lang="en-US">
                <a:latin typeface="+mn-lt"/>
              </a:rPr>
              <a:t>6. Periodontitis </a:t>
            </a:r>
          </a:p>
        </p:txBody>
      </p:sp>
      <p:sp>
        <p:nvSpPr>
          <p:cNvPr id="1048692" name="Content Placeholder 2"/>
          <p:cNvSpPr>
            <a:spLocks noGrp="1"/>
          </p:cNvSpPr>
          <p:nvPr>
            <p:ph idx="1"/>
          </p:nvPr>
        </p:nvSpPr>
        <p:spPr>
          <a:xfrm>
            <a:off x="838200" y="1094704"/>
            <a:ext cx="10515600" cy="5434885"/>
          </a:xfrm>
        </p:spPr>
        <p:txBody>
          <a:bodyPr/>
          <a:p>
            <a:r>
              <a:rPr dirty="0" sz="3200" lang="en-US"/>
              <a:t>Periodontitis is an inflammatory disease that affects the soft  and hard structures  that support the teeth.</a:t>
            </a:r>
          </a:p>
          <a:p>
            <a:pPr indent="0" marL="0">
              <a:buNone/>
            </a:pPr>
            <a:r>
              <a:rPr dirty="0" sz="3200" lang="en-US"/>
              <a:t>OR the inflammation of the </a:t>
            </a:r>
            <a:r>
              <a:rPr dirty="0" sz="3200" lang="en-US" err="1"/>
              <a:t>periodontium</a:t>
            </a:r>
            <a:r>
              <a:rPr dirty="0" sz="3200" lang="en-US"/>
              <a:t> (the tissue that supports the teeth)</a:t>
            </a:r>
          </a:p>
          <a:p>
            <a:pPr indent="0" marL="0">
              <a:buNone/>
            </a:pPr>
            <a:r>
              <a:rPr b="1" dirty="0" sz="3200" lang="en-US" err="1"/>
              <a:t>Periodontium</a:t>
            </a:r>
            <a:r>
              <a:rPr b="1" dirty="0" sz="3200" lang="en-US"/>
              <a:t> consists of:</a:t>
            </a:r>
          </a:p>
          <a:p>
            <a:pPr>
              <a:buFont typeface="Wingdings" panose="05000000000000000000" pitchFamily="2" charset="2"/>
              <a:buChar char="Ø"/>
            </a:pPr>
            <a:r>
              <a:rPr dirty="0" sz="3200" lang="en-US"/>
              <a:t>The gum (gingiva);</a:t>
            </a:r>
          </a:p>
          <a:p>
            <a:pPr>
              <a:buFont typeface="Wingdings" panose="05000000000000000000" pitchFamily="2" charset="2"/>
              <a:buChar char="Ø"/>
            </a:pPr>
            <a:r>
              <a:rPr dirty="0" sz="3200" lang="en-US" err="1"/>
              <a:t>Cementum</a:t>
            </a:r>
            <a:r>
              <a:rPr dirty="0" sz="3200" lang="en-US"/>
              <a:t>: the outer layer of roots of teeth;</a:t>
            </a:r>
          </a:p>
          <a:p>
            <a:pPr>
              <a:buFont typeface="Wingdings" panose="05000000000000000000" pitchFamily="2" charset="2"/>
              <a:buChar char="Ø"/>
            </a:pPr>
            <a:r>
              <a:rPr dirty="0" sz="3200" lang="en-US"/>
              <a:t>Alveolar bony: (bony sockets into which the teeth are anchor);</a:t>
            </a:r>
          </a:p>
          <a:p>
            <a:pPr>
              <a:buFont typeface="Wingdings" panose="05000000000000000000" pitchFamily="2" charset="2"/>
              <a:buChar char="Ø"/>
            </a:pPr>
            <a:endParaRPr dirty="0" lang="en-US"/>
          </a:p>
          <a:p>
            <a:pPr>
              <a:buFont typeface="Wingdings" panose="05000000000000000000" pitchFamily="2" charset="2"/>
              <a:buChar char="Ø"/>
            </a:pPr>
            <a:endParaRPr dirty="0"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sp>
        <p:nvSpPr>
          <p:cNvPr id="1048693" name="Title 1"/>
          <p:cNvSpPr>
            <a:spLocks noGrp="1"/>
          </p:cNvSpPr>
          <p:nvPr>
            <p:ph type="title"/>
          </p:nvPr>
        </p:nvSpPr>
        <p:spPr>
          <a:xfrm>
            <a:off x="838200" y="115911"/>
            <a:ext cx="10515600" cy="1429554"/>
          </a:xfrm>
        </p:spPr>
        <p:txBody>
          <a:bodyPr/>
          <a:p>
            <a:r>
              <a:rPr b="1" dirty="0" lang="en-US">
                <a:latin typeface="+mn-lt"/>
              </a:rPr>
              <a:t>Causes</a:t>
            </a:r>
          </a:p>
        </p:txBody>
      </p:sp>
      <p:sp>
        <p:nvSpPr>
          <p:cNvPr id="1048694" name="Content Placeholder 2"/>
          <p:cNvSpPr>
            <a:spLocks noGrp="1"/>
          </p:cNvSpPr>
          <p:nvPr>
            <p:ph idx="1"/>
          </p:nvPr>
        </p:nvSpPr>
        <p:spPr>
          <a:xfrm>
            <a:off x="838200" y="1661375"/>
            <a:ext cx="10515600" cy="4906850"/>
          </a:xfrm>
        </p:spPr>
        <p:txBody>
          <a:bodyPr/>
          <a:p>
            <a:r>
              <a:rPr dirty="0" sz="4800" lang="en-US">
                <a:latin typeface="Times New Roman" panose="02020603050405020304" pitchFamily="18" charset="0"/>
                <a:cs typeface="Times New Roman" panose="02020603050405020304" pitchFamily="18" charset="0"/>
              </a:rPr>
              <a:t>Untreated gingivitis</a:t>
            </a:r>
          </a:p>
          <a:p>
            <a:r>
              <a:rPr dirty="0" sz="4800" lang="en-US">
                <a:latin typeface="Times New Roman" panose="02020603050405020304" pitchFamily="18" charset="0"/>
                <a:cs typeface="Times New Roman" panose="02020603050405020304" pitchFamily="18" charset="0"/>
              </a:rPr>
              <a:t>Poor or inadequate dental hygiene</a:t>
            </a:r>
          </a:p>
          <a:p>
            <a:r>
              <a:rPr dirty="0" sz="4800" lang="en-US">
                <a:latin typeface="Times New Roman" panose="02020603050405020304" pitchFamily="18" charset="0"/>
                <a:cs typeface="Times New Roman" panose="02020603050405020304" pitchFamily="18" charset="0"/>
              </a:rPr>
              <a:t>Inadequate diet </a:t>
            </a:r>
          </a:p>
          <a:p>
            <a:r>
              <a:rPr dirty="0" sz="4800" lang="en-US">
                <a:latin typeface="Times New Roman" panose="02020603050405020304" pitchFamily="18" charset="0"/>
                <a:cs typeface="Times New Roman" panose="02020603050405020304" pitchFamily="18" charset="0"/>
              </a:rPr>
              <a:t> smoking</a:t>
            </a:r>
          </a:p>
          <a:p>
            <a:endParaRPr dirty="0"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sp>
        <p:nvSpPr>
          <p:cNvPr id="1048695" name="Title 1"/>
          <p:cNvSpPr>
            <a:spLocks noGrp="1"/>
          </p:cNvSpPr>
          <p:nvPr>
            <p:ph type="title"/>
          </p:nvPr>
        </p:nvSpPr>
        <p:spPr/>
        <p:txBody>
          <a:bodyPr/>
          <a:p>
            <a:r>
              <a:rPr b="1" dirty="0" lang="en-US">
                <a:latin typeface="+mn-lt"/>
              </a:rPr>
              <a:t>Signs and symptoms</a:t>
            </a:r>
          </a:p>
        </p:txBody>
      </p:sp>
      <p:sp>
        <p:nvSpPr>
          <p:cNvPr id="1048696" name="Content Placeholder 2"/>
          <p:cNvSpPr>
            <a:spLocks noGrp="1"/>
          </p:cNvSpPr>
          <p:nvPr>
            <p:ph idx="1"/>
          </p:nvPr>
        </p:nvSpPr>
        <p:spPr/>
        <p:txBody>
          <a:bodyPr>
            <a:normAutofit/>
          </a:bodyPr>
          <a:p>
            <a:r>
              <a:rPr dirty="0" sz="2000" lang="en-US">
                <a:latin typeface="Times New Roman" panose="02020603050405020304" pitchFamily="18" charset="0"/>
                <a:cs typeface="Times New Roman" panose="02020603050405020304" pitchFamily="18" charset="0"/>
              </a:rPr>
              <a:t>Redness or bleeding of gums with brushing teeth, using dental floss or when biting on hard food.</a:t>
            </a:r>
          </a:p>
          <a:p>
            <a:r>
              <a:rPr dirty="0" sz="2000" lang="en-US">
                <a:latin typeface="Times New Roman" panose="02020603050405020304" pitchFamily="18" charset="0"/>
                <a:cs typeface="Times New Roman" panose="02020603050405020304" pitchFamily="18" charset="0"/>
              </a:rPr>
              <a:t>Gum swelling that recur</a:t>
            </a:r>
          </a:p>
          <a:p>
            <a:r>
              <a:rPr dirty="0" sz="2000" lang="en-US">
                <a:latin typeface="Times New Roman" panose="02020603050405020304" pitchFamily="18" charset="0"/>
                <a:cs typeface="Times New Roman" panose="02020603050405020304" pitchFamily="18" charset="0"/>
              </a:rPr>
              <a:t>Spitting out blood after brushing teeth</a:t>
            </a:r>
          </a:p>
          <a:p>
            <a:r>
              <a:rPr dirty="0" sz="2000" lang="en-US">
                <a:latin typeface="Times New Roman" panose="02020603050405020304" pitchFamily="18" charset="0"/>
                <a:cs typeface="Times New Roman" panose="02020603050405020304" pitchFamily="18" charset="0"/>
              </a:rPr>
              <a:t>Halitosis or bad breath</a:t>
            </a:r>
          </a:p>
          <a:p>
            <a:r>
              <a:rPr dirty="0" sz="2000" lang="en-US">
                <a:latin typeface="Times New Roman" panose="02020603050405020304" pitchFamily="18" charset="0"/>
                <a:cs typeface="Times New Roman" panose="02020603050405020304" pitchFamily="18" charset="0"/>
              </a:rPr>
              <a:t>Persistent metallic taste in the mouth</a:t>
            </a:r>
          </a:p>
          <a:p>
            <a:r>
              <a:rPr dirty="0" sz="2000" lang="en-US">
                <a:latin typeface="Times New Roman" panose="02020603050405020304" pitchFamily="18" charset="0"/>
                <a:cs typeface="Times New Roman" panose="02020603050405020304" pitchFamily="18" charset="0"/>
              </a:rPr>
              <a:t>Gingival recession resulting in apparent lengthening of teeth.</a:t>
            </a:r>
          </a:p>
          <a:p>
            <a:r>
              <a:rPr dirty="0" sz="2000" lang="en-US">
                <a:latin typeface="Times New Roman" panose="02020603050405020304" pitchFamily="18" charset="0"/>
                <a:cs typeface="Times New Roman" panose="02020603050405020304" pitchFamily="18" charset="0"/>
              </a:rPr>
              <a:t>Deep pockets between teeth and gums </a:t>
            </a:r>
          </a:p>
          <a:p>
            <a:r>
              <a:rPr dirty="0" sz="2000" lang="en-US">
                <a:latin typeface="Times New Roman" panose="02020603050405020304" pitchFamily="18" charset="0"/>
                <a:cs typeface="Times New Roman" panose="02020603050405020304" pitchFamily="18" charset="0"/>
              </a:rPr>
              <a:t>Loose teeth in later stages</a:t>
            </a:r>
          </a:p>
          <a:p>
            <a:endParaRPr dirty="0" sz="20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87" name=""/>
        <p:cNvGrpSpPr/>
        <p:nvPr/>
      </p:nvGrpSpPr>
      <p:grpSpPr>
        <a:xfrm>
          <a:off x="0" y="0"/>
          <a:ext cx="0" cy="0"/>
          <a:chOff x="0" y="0"/>
          <a:chExt cx="0" cy="0"/>
        </a:xfrm>
      </p:grpSpPr>
      <p:sp>
        <p:nvSpPr>
          <p:cNvPr id="1048697" name="Title 1"/>
          <p:cNvSpPr>
            <a:spLocks noGrp="1"/>
          </p:cNvSpPr>
          <p:nvPr>
            <p:ph type="title"/>
          </p:nvPr>
        </p:nvSpPr>
        <p:spPr/>
        <p:txBody>
          <a:bodyPr/>
          <a:p>
            <a:r>
              <a:rPr b="1" dirty="0" lang="en-US">
                <a:latin typeface="+mn-lt"/>
              </a:rPr>
              <a:t> Treatment</a:t>
            </a:r>
            <a:r>
              <a:rPr b="1" dirty="0" lang="en-US"/>
              <a:t> </a:t>
            </a:r>
          </a:p>
        </p:txBody>
      </p:sp>
      <p:sp>
        <p:nvSpPr>
          <p:cNvPr id="1048698" name="Content Placeholder 2"/>
          <p:cNvSpPr>
            <a:spLocks noGrp="1"/>
          </p:cNvSpPr>
          <p:nvPr>
            <p:ph idx="1"/>
          </p:nvPr>
        </p:nvSpPr>
        <p:spPr/>
        <p:txBody>
          <a:bodyPr>
            <a:normAutofit/>
          </a:bodyPr>
          <a:p>
            <a:r>
              <a:rPr dirty="0" sz="2800" lang="en-US"/>
              <a:t>Instruct client on proper oral hygiene</a:t>
            </a:r>
          </a:p>
          <a:p>
            <a:r>
              <a:rPr dirty="0" sz="2800" lang="en-US"/>
              <a:t>Brushing, flossing, avoiding sugary foods and drinks</a:t>
            </a:r>
          </a:p>
          <a:p>
            <a:r>
              <a:rPr dirty="0" sz="2800" lang="en-US"/>
              <a:t>Antibiotics</a:t>
            </a:r>
          </a:p>
          <a:p>
            <a:r>
              <a:rPr dirty="0" sz="2800" lang="en-US"/>
              <a:t>Analgesics</a:t>
            </a:r>
          </a:p>
          <a:p>
            <a:r>
              <a:rPr dirty="0" sz="2800" lang="en-US"/>
              <a:t> Dental Surgery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8699" name="Title 1"/>
          <p:cNvSpPr>
            <a:spLocks noGrp="1"/>
          </p:cNvSpPr>
          <p:nvPr>
            <p:ph type="title"/>
          </p:nvPr>
        </p:nvSpPr>
        <p:spPr>
          <a:xfrm>
            <a:off x="838200" y="180305"/>
            <a:ext cx="10515600" cy="811368"/>
          </a:xfrm>
        </p:spPr>
        <p:txBody>
          <a:bodyPr>
            <a:normAutofit fontScale="90000"/>
          </a:bodyPr>
          <a:p>
            <a:r>
              <a:rPr b="1" dirty="0" lang="en-US">
                <a:latin typeface="+mn-lt"/>
              </a:rPr>
              <a:t> Abscess ( dental alveolar abscess)or </a:t>
            </a:r>
            <a:r>
              <a:rPr b="1" dirty="0" lang="en-US" err="1">
                <a:latin typeface="+mn-lt"/>
              </a:rPr>
              <a:t>peri</a:t>
            </a:r>
            <a:r>
              <a:rPr b="1" dirty="0" lang="en-US">
                <a:latin typeface="+mn-lt"/>
              </a:rPr>
              <a:t>-apical abscess</a:t>
            </a:r>
          </a:p>
        </p:txBody>
      </p:sp>
      <p:sp>
        <p:nvSpPr>
          <p:cNvPr id="1048700" name="Content Placeholder 2"/>
          <p:cNvSpPr>
            <a:spLocks noGrp="1"/>
          </p:cNvSpPr>
          <p:nvPr>
            <p:ph idx="1"/>
          </p:nvPr>
        </p:nvSpPr>
        <p:spPr>
          <a:xfrm>
            <a:off x="838200" y="1081825"/>
            <a:ext cx="10515600" cy="5563674"/>
          </a:xfrm>
        </p:spPr>
        <p:txBody>
          <a:bodyPr>
            <a:normAutofit/>
          </a:bodyPr>
          <a:p>
            <a:r>
              <a:rPr dirty="0" sz="2800" lang="en-US">
                <a:latin typeface="Times New Roman" panose="02020603050405020304" pitchFamily="18" charset="0"/>
                <a:cs typeface="Times New Roman" panose="02020603050405020304" pitchFamily="18" charset="0"/>
              </a:rPr>
              <a:t> peri-apical abscess, more commonly </a:t>
            </a:r>
            <a:r>
              <a:rPr dirty="0" sz="2800" lang="en-US" err="1">
                <a:latin typeface="Times New Roman" panose="02020603050405020304" pitchFamily="18" charset="0"/>
                <a:cs typeface="Times New Roman" panose="02020603050405020304" pitchFamily="18" charset="0"/>
              </a:rPr>
              <a:t>refered</a:t>
            </a:r>
            <a:r>
              <a:rPr dirty="0" sz="2800" lang="en-US">
                <a:latin typeface="Times New Roman" panose="02020603050405020304" pitchFamily="18" charset="0"/>
                <a:cs typeface="Times New Roman" panose="02020603050405020304" pitchFamily="18" charset="0"/>
              </a:rPr>
              <a:t> to as  an abscess tooth, involves collection of pus in the apical dental </a:t>
            </a:r>
            <a:r>
              <a:rPr dirty="0" sz="2800" lang="en-US" err="1">
                <a:latin typeface="Times New Roman" panose="02020603050405020304" pitchFamily="18" charset="0"/>
                <a:cs typeface="Times New Roman" panose="02020603050405020304" pitchFamily="18" charset="0"/>
              </a:rPr>
              <a:t>periosteum</a:t>
            </a:r>
            <a:r>
              <a:rPr dirty="0" sz="2800" lang="en-US">
                <a:latin typeface="Times New Roman" panose="02020603050405020304" pitchFamily="18" charset="0"/>
                <a:cs typeface="Times New Roman" panose="02020603050405020304" pitchFamily="18" charset="0"/>
              </a:rPr>
              <a:t>.( fibrous membrane supporting the tooth structure) and the tissues surrounding the apex of the tooth, (where it is suspended in the jaw bone)</a:t>
            </a:r>
          </a:p>
          <a:p>
            <a:r>
              <a:rPr dirty="0" sz="2800" lang="en-US">
                <a:latin typeface="Times New Roman" panose="02020603050405020304" pitchFamily="18" charset="0"/>
                <a:cs typeface="Times New Roman" panose="02020603050405020304" pitchFamily="18" charset="0"/>
              </a:rPr>
              <a:t>The abscess could be acute or chronic.</a:t>
            </a:r>
          </a:p>
          <a:p>
            <a:pPr indent="-514350" marL="514350">
              <a:buAutoNum type="arabicPeriod"/>
            </a:pPr>
            <a:r>
              <a:rPr b="1" dirty="0" sz="2800" lang="en-US">
                <a:latin typeface="Times New Roman" panose="02020603050405020304" pitchFamily="18" charset="0"/>
                <a:cs typeface="Times New Roman" panose="02020603050405020304" pitchFamily="18" charset="0"/>
              </a:rPr>
              <a:t>Acute </a:t>
            </a:r>
            <a:r>
              <a:rPr b="1" dirty="0" sz="2800" lang="en-US" err="1">
                <a:latin typeface="Times New Roman" panose="02020603050405020304" pitchFamily="18" charset="0"/>
                <a:cs typeface="Times New Roman" panose="02020603050405020304" pitchFamily="18" charset="0"/>
              </a:rPr>
              <a:t>periapical</a:t>
            </a:r>
            <a:r>
              <a:rPr b="1" dirty="0" sz="2800" lang="en-US">
                <a:latin typeface="Times New Roman" panose="02020603050405020304" pitchFamily="18" charset="0"/>
                <a:cs typeface="Times New Roman" panose="02020603050405020304" pitchFamily="18" charset="0"/>
              </a:rPr>
              <a:t> abscess</a:t>
            </a:r>
          </a:p>
          <a:p>
            <a:r>
              <a:rPr dirty="0" sz="2800" lang="en-US">
                <a:latin typeface="Times New Roman" panose="02020603050405020304" pitchFamily="18" charset="0"/>
                <a:cs typeface="Times New Roman" panose="02020603050405020304" pitchFamily="18" charset="0"/>
              </a:rPr>
              <a:t>It is secondary to a </a:t>
            </a:r>
            <a:r>
              <a:rPr dirty="0" sz="2800" lang="en-US" err="1">
                <a:latin typeface="Times New Roman" panose="02020603050405020304" pitchFamily="18" charset="0"/>
                <a:cs typeface="Times New Roman" panose="02020603050405020304" pitchFamily="18" charset="0"/>
              </a:rPr>
              <a:t>suppurative</a:t>
            </a:r>
            <a:r>
              <a:rPr dirty="0" sz="2800" lang="en-US">
                <a:latin typeface="Times New Roman" panose="02020603050405020304" pitchFamily="18" charset="0"/>
                <a:cs typeface="Times New Roman" panose="02020603050405020304" pitchFamily="18" charset="0"/>
              </a:rPr>
              <a:t> pulpitis arising from an infection extending from dental caries</a:t>
            </a:r>
          </a:p>
          <a:p>
            <a:r>
              <a:rPr dirty="0" sz="2800" lang="en-US">
                <a:latin typeface="Times New Roman" panose="02020603050405020304" pitchFamily="18" charset="0"/>
                <a:cs typeface="Times New Roman" panose="02020603050405020304" pitchFamily="18" charset="0"/>
              </a:rPr>
              <a:t>The infection of the dental pulp extends through the apical foramen of the tooth to form an abscess around the apex.</a:t>
            </a:r>
          </a:p>
          <a:p>
            <a:pPr indent="0" marL="0">
              <a:buNone/>
            </a:pPr>
            <a:endParaRPr dirty="0" sz="28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8701" name="Content Placeholder 2"/>
          <p:cNvSpPr>
            <a:spLocks noGrp="1"/>
          </p:cNvSpPr>
          <p:nvPr>
            <p:ph idx="1"/>
          </p:nvPr>
        </p:nvSpPr>
        <p:spPr>
          <a:xfrm>
            <a:off x="812442" y="193183"/>
            <a:ext cx="10515600" cy="6336406"/>
          </a:xfrm>
        </p:spPr>
        <p:txBody>
          <a:bodyPr>
            <a:normAutofit fontScale="92857" lnSpcReduction="10000"/>
          </a:bodyPr>
          <a:p>
            <a:pPr indent="0" marL="0">
              <a:buNone/>
            </a:pPr>
            <a:r>
              <a:rPr b="1" dirty="0" lang="en-US"/>
              <a:t>2</a:t>
            </a:r>
            <a:r>
              <a:rPr b="1" dirty="0" lang="en-US">
                <a:latin typeface="Times New Roman" panose="02020603050405020304" pitchFamily="18" charset="0"/>
                <a:cs typeface="Times New Roman" panose="02020603050405020304" pitchFamily="18" charset="0"/>
              </a:rPr>
              <a:t>.  Chronic dental alveolar abscess:</a:t>
            </a:r>
          </a:p>
          <a:p>
            <a:r>
              <a:rPr dirty="0" sz="2400" lang="en-US">
                <a:latin typeface="Times New Roman" panose="02020603050405020304" pitchFamily="18" charset="0"/>
                <a:cs typeface="Times New Roman" panose="02020603050405020304" pitchFamily="18" charset="0"/>
              </a:rPr>
              <a:t>This is a slowly progressive infectious process.</a:t>
            </a:r>
          </a:p>
          <a:p>
            <a:r>
              <a:rPr dirty="0" sz="2400" lang="en-US">
                <a:latin typeface="Times New Roman" panose="02020603050405020304" pitchFamily="18" charset="0"/>
                <a:cs typeface="Times New Roman" panose="02020603050405020304" pitchFamily="18" charset="0"/>
              </a:rPr>
              <a:t>A fully formed abscess may occur without the patients knowledge</a:t>
            </a:r>
          </a:p>
          <a:p>
            <a:r>
              <a:rPr dirty="0" sz="2400" lang="en-US">
                <a:latin typeface="Times New Roman" panose="02020603050405020304" pitchFamily="18" charset="0"/>
                <a:cs typeface="Times New Roman" panose="02020603050405020304" pitchFamily="18" charset="0"/>
              </a:rPr>
              <a:t>The infection eventually leads to ‘a blind dental abscess’ which is actually a </a:t>
            </a:r>
            <a:r>
              <a:rPr dirty="0" sz="2400" lang="en-US" err="1">
                <a:latin typeface="Times New Roman" panose="02020603050405020304" pitchFamily="18" charset="0"/>
                <a:cs typeface="Times New Roman" panose="02020603050405020304" pitchFamily="18" charset="0"/>
              </a:rPr>
              <a:t>periapical</a:t>
            </a:r>
            <a:r>
              <a:rPr dirty="0" sz="2400" lang="en-US">
                <a:latin typeface="Times New Roman" panose="02020603050405020304" pitchFamily="18" charset="0"/>
                <a:cs typeface="Times New Roman" panose="02020603050405020304" pitchFamily="18" charset="0"/>
              </a:rPr>
              <a:t> granuloma, it may enlarge to as much as 1cm diameter.</a:t>
            </a:r>
          </a:p>
          <a:p>
            <a:r>
              <a:rPr dirty="0" sz="2400" lang="en-US">
                <a:latin typeface="Times New Roman" panose="02020603050405020304" pitchFamily="18" charset="0"/>
                <a:cs typeface="Times New Roman" panose="02020603050405020304" pitchFamily="18" charset="0"/>
              </a:rPr>
              <a:t>It is often discovered in X-Ray</a:t>
            </a:r>
          </a:p>
          <a:p>
            <a:pPr indent="0" marL="0">
              <a:buNone/>
            </a:pPr>
            <a:r>
              <a:rPr dirty="0" sz="2400" lang="en-US">
                <a:solidFill>
                  <a:srgbClr val="FF0000"/>
                </a:solidFill>
                <a:latin typeface="Times New Roman" panose="02020603050405020304" pitchFamily="18" charset="0"/>
                <a:cs typeface="Times New Roman" panose="02020603050405020304" pitchFamily="18" charset="0"/>
              </a:rPr>
              <a:t>Treatment is by </a:t>
            </a:r>
            <a:r>
              <a:rPr dirty="0" sz="2400" lang="en-US">
                <a:latin typeface="Times New Roman" panose="02020603050405020304" pitchFamily="18" charset="0"/>
                <a:cs typeface="Times New Roman" panose="02020603050405020304" pitchFamily="18" charset="0"/>
              </a:rPr>
              <a:t>:</a:t>
            </a:r>
          </a:p>
          <a:p>
            <a:pPr lvl="2"/>
            <a:r>
              <a:rPr dirty="0" sz="2400" lang="en-US"/>
              <a:t> extraction </a:t>
            </a:r>
          </a:p>
          <a:p>
            <a:pPr lvl="2"/>
            <a:r>
              <a:rPr dirty="0" sz="2400" lang="en-US"/>
              <a:t>Root canal therapy often with </a:t>
            </a:r>
            <a:r>
              <a:rPr dirty="0" sz="2400" lang="en-US" err="1"/>
              <a:t>apicectomy</a:t>
            </a:r>
            <a:endParaRPr dirty="0" sz="2400" lang="en-US"/>
          </a:p>
          <a:p>
            <a:pPr indent="0" lvl="2" marL="914400">
              <a:buNone/>
            </a:pPr>
            <a:r>
              <a:rPr b="1" dirty="0" sz="2400" lang="en-US"/>
              <a:t>Sings and symptoms of an acute abscess</a:t>
            </a:r>
          </a:p>
          <a:p>
            <a:pPr lvl="2"/>
            <a:r>
              <a:rPr dirty="0" sz="2400" lang="en-US"/>
              <a:t>Dull, gnawing (severe or intense) continuous pain</a:t>
            </a:r>
          </a:p>
          <a:p>
            <a:pPr lvl="2"/>
            <a:r>
              <a:rPr dirty="0" sz="2400" lang="en-US"/>
              <a:t>Cellulitis and </a:t>
            </a:r>
            <a:r>
              <a:rPr dirty="0" sz="2400" lang="en-US" err="1"/>
              <a:t>oedema</a:t>
            </a:r>
            <a:r>
              <a:rPr dirty="0" sz="2400" lang="en-US"/>
              <a:t> of surrounding facial structures</a:t>
            </a:r>
          </a:p>
          <a:p>
            <a:pPr lvl="2"/>
            <a:r>
              <a:rPr dirty="0" sz="2400" lang="en-US"/>
              <a:t>Patient is unable to open mouth</a:t>
            </a:r>
          </a:p>
          <a:p>
            <a:pPr lvl="2"/>
            <a:r>
              <a:rPr dirty="0" sz="2400" lang="en-US"/>
              <a:t>Systemic  reactions such as fever and malaise.</a:t>
            </a:r>
          </a:p>
          <a:p>
            <a:pPr indent="0" lvl="2" marL="914400">
              <a:buNone/>
            </a:pPr>
            <a:endParaRPr dirty="0" lang="en-US"/>
          </a:p>
          <a:p>
            <a:pPr lvl="2"/>
            <a:endParaRPr dirty="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53" name=""/>
        <p:cNvGrpSpPr/>
        <p:nvPr/>
      </p:nvGrpSpPr>
      <p:grpSpPr>
        <a:xfrm>
          <a:off x="0" y="0"/>
          <a:ext cx="0" cy="0"/>
          <a:chOff x="0" y="0"/>
          <a:chExt cx="0" cy="0"/>
        </a:xfrm>
      </p:grpSpPr>
      <p:sp>
        <p:nvSpPr>
          <p:cNvPr id="1048630" name="Title 1"/>
          <p:cNvSpPr>
            <a:spLocks noGrp="1"/>
          </p:cNvSpPr>
          <p:nvPr>
            <p:ph type="title"/>
          </p:nvPr>
        </p:nvSpPr>
        <p:spPr>
          <a:xfrm>
            <a:off x="838200" y="0"/>
            <a:ext cx="10515600" cy="1249252"/>
          </a:xfrm>
        </p:spPr>
        <p:txBody>
          <a:bodyPr>
            <a:normAutofit fontScale="90000"/>
          </a:bodyPr>
          <a:p>
            <a:pPr indent="-228600" lvl="0">
              <a:lnSpc>
                <a:spcPct val="115000"/>
              </a:lnSpc>
              <a:spcBef>
                <a:spcPts val="0"/>
              </a:spcBef>
            </a:pPr>
            <a:r>
              <a:rPr b="1" dirty="0" sz="2800" lang="en-GB">
                <a:solidFill>
                  <a:srgbClr val="990000"/>
                </a:solidFill>
                <a:latin typeface="Arial" panose="020B0604020202020204" pitchFamily="34" charset="0"/>
                <a:ea typeface="Calibri" panose="020F0502020204030204" pitchFamily="34" charset="0"/>
                <a:cs typeface="Times New Roman" panose="02020603050405020304" pitchFamily="18" charset="0"/>
              </a:rPr>
              <a:t> </a:t>
            </a:r>
            <a:r>
              <a:rPr b="1" dirty="0" sz="5400" lang="en-GB">
                <a:solidFill>
                  <a:srgbClr val="990000"/>
                </a:solidFill>
                <a:latin typeface="Arial" panose="020B0604020202020204" pitchFamily="34" charset="0"/>
                <a:ea typeface="Calibri" panose="020F0502020204030204" pitchFamily="34" charset="0"/>
                <a:cs typeface="Times New Roman" panose="02020603050405020304" pitchFamily="18" charset="0"/>
              </a:rPr>
              <a:t>The Gastrointestinal Tract</a:t>
            </a:r>
            <a:br>
              <a:rPr dirty="0" sz="5400" lang="en-US">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dirty="0" sz="5400" lang="en-US"/>
          </a:p>
        </p:txBody>
      </p:sp>
      <p:sp>
        <p:nvSpPr>
          <p:cNvPr id="1048631" name="Content Placeholder 2"/>
          <p:cNvSpPr>
            <a:spLocks noGrp="1"/>
          </p:cNvSpPr>
          <p:nvPr>
            <p:ph idx="1"/>
          </p:nvPr>
        </p:nvSpPr>
        <p:spPr>
          <a:xfrm>
            <a:off x="838200" y="1249252"/>
            <a:ext cx="10515600" cy="5203063"/>
          </a:xfrm>
        </p:spPr>
        <p:txBody>
          <a:bodyPr>
            <a:normAutofit fontScale="94444" lnSpcReduction="10000"/>
          </a:bodyPr>
          <a:p>
            <a:pPr algn="just" marL="0" marR="0">
              <a:lnSpc>
                <a:spcPct val="115000"/>
              </a:lnSpc>
              <a:spcBef>
                <a:spcPts val="0"/>
              </a:spcBef>
              <a:spcAft>
                <a:spcPts val="0"/>
              </a:spcAft>
            </a:pPr>
            <a:r>
              <a:rPr dirty="0" sz="3200" lang="en-GB">
                <a:solidFill>
                  <a:srgbClr val="000000"/>
                </a:solidFill>
                <a:effectLst/>
                <a:ea typeface="Calibri" panose="020F0502020204030204" pitchFamily="34" charset="0"/>
                <a:cs typeface="Times New Roman" panose="02020603050405020304" pitchFamily="18" charset="0"/>
              </a:rPr>
              <a:t>The gastrointestinal tract is a long tubular structure, which starts at the mouth and ends at the anus.</a:t>
            </a:r>
          </a:p>
          <a:p>
            <a:pPr algn="just" marL="0" marR="0">
              <a:lnSpc>
                <a:spcPct val="115000"/>
              </a:lnSpc>
              <a:spcBef>
                <a:spcPts val="0"/>
              </a:spcBef>
              <a:spcAft>
                <a:spcPts val="0"/>
              </a:spcAft>
            </a:pPr>
            <a:r>
              <a:rPr dirty="0" sz="3200" lang="en-GB">
                <a:solidFill>
                  <a:srgbClr val="000000"/>
                </a:solidFill>
                <a:effectLst/>
                <a:ea typeface="Calibri" panose="020F0502020204030204" pitchFamily="34" charset="0"/>
                <a:cs typeface="Times New Roman" panose="02020603050405020304" pitchFamily="18" charset="0"/>
              </a:rPr>
              <a:t> The walls of the tract from the oesophagus onwards form four layers of tissues. </a:t>
            </a:r>
          </a:p>
          <a:p>
            <a:pPr algn="just" marL="0" marR="0">
              <a:lnSpc>
                <a:spcPct val="115000"/>
              </a:lnSpc>
              <a:spcBef>
                <a:spcPts val="0"/>
              </a:spcBef>
              <a:spcAft>
                <a:spcPts val="0"/>
              </a:spcAft>
            </a:pPr>
            <a:r>
              <a:rPr b="1" dirty="0" sz="3200" lang="en-GB">
                <a:solidFill>
                  <a:srgbClr val="000000"/>
                </a:solidFill>
                <a:effectLst/>
                <a:ea typeface="Calibri" panose="020F0502020204030204" pitchFamily="34" charset="0"/>
                <a:cs typeface="Times New Roman" panose="02020603050405020304" pitchFamily="18" charset="0"/>
              </a:rPr>
              <a:t>The layers are :</a:t>
            </a:r>
          </a:p>
          <a:p>
            <a:pPr algn="just" indent="-342900" lvl="6" marL="2857500">
              <a:lnSpc>
                <a:spcPct val="115000"/>
              </a:lnSpc>
              <a:spcBef>
                <a:spcPts val="0"/>
              </a:spcBef>
              <a:buFont typeface="+mj-lt"/>
              <a:buAutoNum type="arabicPeriod"/>
            </a:pPr>
            <a:r>
              <a:rPr dirty="0" sz="3200" lang="en-GB">
                <a:solidFill>
                  <a:srgbClr val="000000"/>
                </a:solidFill>
                <a:effectLst/>
                <a:ea typeface="Calibri" panose="020F0502020204030204" pitchFamily="34" charset="0"/>
                <a:cs typeface="Times New Roman" panose="02020603050405020304" pitchFamily="18" charset="0"/>
              </a:rPr>
              <a:t>the adventitia or outer covering, </a:t>
            </a:r>
          </a:p>
          <a:p>
            <a:pPr algn="just" indent="-342900" lvl="6" marL="2857500">
              <a:lnSpc>
                <a:spcPct val="115000"/>
              </a:lnSpc>
              <a:spcBef>
                <a:spcPts val="0"/>
              </a:spcBef>
              <a:buFont typeface="+mj-lt"/>
              <a:buAutoNum type="arabicPeriod"/>
            </a:pPr>
            <a:r>
              <a:rPr dirty="0" sz="3200" lang="en-GB">
                <a:solidFill>
                  <a:srgbClr val="000000"/>
                </a:solidFill>
                <a:effectLst/>
                <a:ea typeface="Calibri" panose="020F0502020204030204" pitchFamily="34" charset="0"/>
                <a:cs typeface="Times New Roman" panose="02020603050405020304" pitchFamily="18" charset="0"/>
              </a:rPr>
              <a:t>muscle layer,</a:t>
            </a:r>
          </a:p>
          <a:p>
            <a:pPr algn="just" indent="-342900" lvl="6" marL="2857500">
              <a:lnSpc>
                <a:spcPct val="115000"/>
              </a:lnSpc>
              <a:spcBef>
                <a:spcPts val="0"/>
              </a:spcBef>
              <a:buFont typeface="+mj-lt"/>
              <a:buAutoNum type="arabicPeriod"/>
            </a:pPr>
            <a:r>
              <a:rPr dirty="0" sz="3200" lang="en-GB">
                <a:solidFill>
                  <a:srgbClr val="000000"/>
                </a:solidFill>
                <a:effectLst/>
                <a:ea typeface="Calibri" panose="020F0502020204030204" pitchFamily="34" charset="0"/>
                <a:cs typeface="Times New Roman" panose="02020603050405020304" pitchFamily="18" charset="0"/>
              </a:rPr>
              <a:t> </a:t>
            </a:r>
            <a:r>
              <a:rPr dirty="0" sz="3200" lang="en-GB" err="1">
                <a:solidFill>
                  <a:srgbClr val="000000"/>
                </a:solidFill>
                <a:effectLst/>
                <a:ea typeface="Calibri" panose="020F0502020204030204" pitchFamily="34" charset="0"/>
                <a:cs typeface="Times New Roman" panose="02020603050405020304" pitchFamily="18" charset="0"/>
              </a:rPr>
              <a:t>submucous</a:t>
            </a:r>
            <a:r>
              <a:rPr dirty="0" sz="3200" lang="en-GB">
                <a:solidFill>
                  <a:srgbClr val="000000"/>
                </a:solidFill>
                <a:effectLst/>
                <a:ea typeface="Calibri" panose="020F0502020204030204" pitchFamily="34" charset="0"/>
                <a:cs typeface="Times New Roman" panose="02020603050405020304" pitchFamily="18" charset="0"/>
              </a:rPr>
              <a:t> layer, </a:t>
            </a:r>
          </a:p>
          <a:p>
            <a:pPr algn="just" indent="-342900" lvl="6" marL="2857500">
              <a:lnSpc>
                <a:spcPct val="115000"/>
              </a:lnSpc>
              <a:spcBef>
                <a:spcPts val="0"/>
              </a:spcBef>
              <a:buFont typeface="+mj-lt"/>
              <a:buAutoNum type="arabicPeriod"/>
            </a:pPr>
            <a:r>
              <a:rPr dirty="0" sz="3200" lang="en-GB">
                <a:solidFill>
                  <a:srgbClr val="000000"/>
                </a:solidFill>
                <a:effectLst/>
                <a:ea typeface="Calibri" panose="020F0502020204030204" pitchFamily="34" charset="0"/>
                <a:cs typeface="Times New Roman" panose="02020603050405020304" pitchFamily="18" charset="0"/>
              </a:rPr>
              <a:t>mucous membrane lining. </a:t>
            </a:r>
          </a:p>
          <a:p>
            <a:pPr algn="just" marL="0" marR="0">
              <a:lnSpc>
                <a:spcPct val="115000"/>
              </a:lnSpc>
              <a:spcBef>
                <a:spcPts val="0"/>
              </a:spcBef>
              <a:spcAft>
                <a:spcPts val="0"/>
              </a:spcAft>
            </a:pPr>
            <a:r>
              <a:rPr dirty="0" sz="3200" lang="en-GB">
                <a:solidFill>
                  <a:srgbClr val="000000"/>
                </a:solidFill>
                <a:effectLst/>
                <a:ea typeface="Calibri" panose="020F0502020204030204" pitchFamily="34" charset="0"/>
                <a:cs typeface="Times New Roman" panose="02020603050405020304" pitchFamily="18" charset="0"/>
              </a:rPr>
              <a:t>The tract is well supplied with nerves and blood vessels.</a:t>
            </a:r>
            <a:endParaRPr dirty="0" sz="3200" lang="en-US">
              <a:effectLst/>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048702" name="Title 1"/>
          <p:cNvSpPr>
            <a:spLocks noGrp="1"/>
          </p:cNvSpPr>
          <p:nvPr>
            <p:ph type="title"/>
          </p:nvPr>
        </p:nvSpPr>
        <p:spPr>
          <a:xfrm>
            <a:off x="838200" y="107548"/>
            <a:ext cx="10515600" cy="935642"/>
          </a:xfrm>
        </p:spPr>
        <p:txBody>
          <a:bodyPr/>
          <a:p>
            <a:r>
              <a:rPr b="1" dirty="0" lang="en-US">
                <a:latin typeface="+mn-lt"/>
              </a:rPr>
              <a:t>Medical management</a:t>
            </a:r>
          </a:p>
        </p:txBody>
      </p:sp>
      <p:sp>
        <p:nvSpPr>
          <p:cNvPr id="1048703" name="Content Placeholder 2"/>
          <p:cNvSpPr>
            <a:spLocks noGrp="1"/>
          </p:cNvSpPr>
          <p:nvPr>
            <p:ph idx="1"/>
          </p:nvPr>
        </p:nvSpPr>
        <p:spPr>
          <a:xfrm>
            <a:off x="838200" y="1043190"/>
            <a:ext cx="10515600" cy="5589430"/>
          </a:xfrm>
        </p:spPr>
        <p:txBody>
          <a:bodyPr>
            <a:normAutofit/>
          </a:bodyPr>
          <a:p>
            <a:r>
              <a:rPr dirty="0" sz="2400" lang="en-US">
                <a:latin typeface="Times New Roman" panose="02020603050405020304" pitchFamily="18" charset="0"/>
                <a:cs typeface="Times New Roman" panose="02020603050405020304" pitchFamily="18" charset="0"/>
              </a:rPr>
              <a:t>Needle aspiration OR drill an opening into the pulp chamber to relieve pressure pain and to provide drainage</a:t>
            </a:r>
          </a:p>
          <a:p>
            <a:r>
              <a:rPr dirty="0" sz="2400" lang="en-US">
                <a:latin typeface="Times New Roman" panose="02020603050405020304" pitchFamily="18" charset="0"/>
                <a:cs typeface="Times New Roman" panose="02020603050405020304" pitchFamily="18" charset="0"/>
              </a:rPr>
              <a:t>I &amp; D by making an incision through the gingival down to the jaw bone.</a:t>
            </a:r>
          </a:p>
          <a:p>
            <a:r>
              <a:rPr dirty="0" sz="2400" lang="en-US">
                <a:latin typeface="Times New Roman" panose="02020603050405020304" pitchFamily="18" charset="0"/>
                <a:cs typeface="Times New Roman" panose="02020603050405020304" pitchFamily="18" charset="0"/>
              </a:rPr>
              <a:t>Tooth extraction or root canal therapy is performed after inflammatory reaction has subsided.</a:t>
            </a:r>
          </a:p>
          <a:p>
            <a:r>
              <a:rPr dirty="0" sz="2400" lang="en-US">
                <a:latin typeface="Times New Roman" panose="02020603050405020304" pitchFamily="18" charset="0"/>
                <a:cs typeface="Times New Roman" panose="02020603050405020304" pitchFamily="18" charset="0"/>
              </a:rPr>
              <a:t>Antibiotics and opioids may be prescribed</a:t>
            </a:r>
          </a:p>
          <a:p>
            <a:r>
              <a:rPr dirty="0" sz="2400" lang="en-US">
                <a:latin typeface="Times New Roman" panose="02020603050405020304" pitchFamily="18" charset="0"/>
                <a:cs typeface="Times New Roman" panose="02020603050405020304" pitchFamily="18" charset="0"/>
              </a:rPr>
              <a:t>Assess for bleeding after treatment</a:t>
            </a:r>
          </a:p>
          <a:p>
            <a:r>
              <a:rPr dirty="0" sz="2400" lang="en-US">
                <a:latin typeface="Times New Roman" panose="02020603050405020304" pitchFamily="18" charset="0"/>
                <a:cs typeface="Times New Roman" panose="02020603050405020304" pitchFamily="18" charset="0"/>
              </a:rPr>
              <a:t>Advice client to use warm saline or warm water rinse to keep the area clean.</a:t>
            </a:r>
          </a:p>
          <a:p>
            <a:r>
              <a:rPr dirty="0" sz="2400" lang="en-US">
                <a:latin typeface="Times New Roman" panose="02020603050405020304" pitchFamily="18" charset="0"/>
                <a:cs typeface="Times New Roman" panose="02020603050405020304" pitchFamily="18" charset="0"/>
              </a:rPr>
              <a:t>Advice client to take medication as prescribed</a:t>
            </a:r>
          </a:p>
          <a:p>
            <a:r>
              <a:rPr dirty="0" sz="2400" lang="en-US">
                <a:latin typeface="Times New Roman" panose="02020603050405020304" pitchFamily="18" charset="0"/>
                <a:cs typeface="Times New Roman" panose="02020603050405020304" pitchFamily="18" charset="0"/>
              </a:rPr>
              <a:t>Advice client to take fluid diet, then soft diet as tolerated.</a:t>
            </a:r>
          </a:p>
          <a:p>
            <a:r>
              <a:rPr dirty="0" sz="2400" lang="en-US">
                <a:latin typeface="Times New Roman" panose="02020603050405020304" pitchFamily="18" charset="0"/>
                <a:cs typeface="Times New Roman" panose="02020603050405020304" pitchFamily="18" charset="0"/>
              </a:rPr>
              <a:t>Advice client to come for dental follow up as indicated</a:t>
            </a:r>
          </a:p>
          <a:p>
            <a:endParaRPr dirty="0" sz="24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91" name=""/>
        <p:cNvGrpSpPr/>
        <p:nvPr/>
      </p:nvGrpSpPr>
      <p:grpSpPr>
        <a:xfrm>
          <a:off x="0" y="0"/>
          <a:ext cx="0" cy="0"/>
          <a:chOff x="0" y="0"/>
          <a:chExt cx="0" cy="0"/>
        </a:xfrm>
      </p:grpSpPr>
      <p:sp>
        <p:nvSpPr>
          <p:cNvPr id="1048704" name="Title 1"/>
          <p:cNvSpPr>
            <a:spLocks noGrp="1"/>
          </p:cNvSpPr>
          <p:nvPr>
            <p:ph type="title"/>
          </p:nvPr>
        </p:nvSpPr>
        <p:spPr/>
        <p:txBody>
          <a:bodyPr/>
          <a:p>
            <a:r>
              <a:rPr b="1" dirty="0" lang="en-US">
                <a:latin typeface="+mn-lt"/>
              </a:rPr>
              <a:t>THE PHARYNX</a:t>
            </a:r>
          </a:p>
        </p:txBody>
      </p:sp>
      <p:sp>
        <p:nvSpPr>
          <p:cNvPr id="1048705" name="Content Placeholder 2"/>
          <p:cNvSpPr>
            <a:spLocks noGrp="1"/>
          </p:cNvSpPr>
          <p:nvPr>
            <p:ph idx="1"/>
          </p:nvPr>
        </p:nvSpPr>
        <p:spPr/>
        <p:txBody>
          <a:bodyPr>
            <a:normAutofit fontScale="94444" lnSpcReduction="10000"/>
          </a:bodyPr>
          <a:p>
            <a:pPr algn="just" lvl="0">
              <a:lnSpc>
                <a:spcPct val="115000"/>
              </a:lnSpc>
              <a:spcBef>
                <a:spcPts val="0"/>
              </a:spcBef>
            </a:pPr>
            <a:r>
              <a:rPr dirty="0" sz="3200" lang="en-GB">
                <a:solidFill>
                  <a:srgbClr val="000000"/>
                </a:solidFill>
                <a:ea typeface="Calibri" panose="020F0502020204030204" pitchFamily="34" charset="0"/>
                <a:cs typeface="Times New Roman" panose="02020603050405020304" pitchFamily="18" charset="0"/>
              </a:rPr>
              <a:t>This is a tube like passageway about 12-14cm that connects the mouth and oesophagus and is important in swallowing.</a:t>
            </a:r>
            <a:endParaRPr dirty="0" sz="3200" lang="en-US">
              <a:solidFill>
                <a:prstClr val="black"/>
              </a:solidFill>
              <a:ea typeface="Calibri" panose="020F0502020204030204" pitchFamily="34" charset="0"/>
              <a:cs typeface="Times New Roman" panose="02020603050405020304" pitchFamily="18" charset="0"/>
            </a:endParaRPr>
          </a:p>
          <a:p>
            <a:pPr algn="just" lvl="0" marL="0">
              <a:lnSpc>
                <a:spcPct val="115000"/>
              </a:lnSpc>
              <a:spcBef>
                <a:spcPts val="0"/>
              </a:spcBef>
            </a:pPr>
            <a:r>
              <a:rPr dirty="0" sz="3200" lang="en-GB">
                <a:solidFill>
                  <a:srgbClr val="000000"/>
                </a:solidFill>
                <a:ea typeface="Calibri" panose="020F0502020204030204" pitchFamily="34" charset="0"/>
                <a:cs typeface="Times New Roman" panose="02020603050405020304" pitchFamily="18" charset="0"/>
              </a:rPr>
              <a:t>As food and fluids pass through the pharynx into the oesophagus the trachea is closed by the </a:t>
            </a:r>
            <a:r>
              <a:rPr b="1" dirty="0" sz="3200" lang="en-GB">
                <a:solidFill>
                  <a:srgbClr val="000000"/>
                </a:solidFill>
                <a:ea typeface="Calibri" panose="020F0502020204030204" pitchFamily="34" charset="0"/>
                <a:cs typeface="Times New Roman" panose="02020603050405020304" pitchFamily="18" charset="0"/>
              </a:rPr>
              <a:t>epiglottis</a:t>
            </a:r>
            <a:r>
              <a:rPr dirty="0" sz="3200" lang="en-GB">
                <a:solidFill>
                  <a:srgbClr val="000000"/>
                </a:solidFill>
                <a:ea typeface="Calibri" panose="020F0502020204030204" pitchFamily="34" charset="0"/>
                <a:cs typeface="Times New Roman" panose="02020603050405020304" pitchFamily="18" charset="0"/>
              </a:rPr>
              <a:t> to prevent aspiration into the lungs. </a:t>
            </a:r>
            <a:endParaRPr dirty="0" sz="3200" lang="en-US">
              <a:solidFill>
                <a:prstClr val="black"/>
              </a:solidFill>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92" name=""/>
        <p:cNvGrpSpPr/>
        <p:nvPr/>
      </p:nvGrpSpPr>
      <p:grpSpPr>
        <a:xfrm>
          <a:off x="0" y="0"/>
          <a:ext cx="0" cy="0"/>
          <a:chOff x="0" y="0"/>
          <a:chExt cx="0" cy="0"/>
        </a:xfrm>
      </p:grpSpPr>
      <p:sp>
        <p:nvSpPr>
          <p:cNvPr id="1048706" name="Title 1"/>
          <p:cNvSpPr>
            <a:spLocks noGrp="1"/>
          </p:cNvSpPr>
          <p:nvPr>
            <p:ph type="title"/>
          </p:nvPr>
        </p:nvSpPr>
        <p:spPr>
          <a:xfrm>
            <a:off x="838200" y="141669"/>
            <a:ext cx="10515600" cy="824246"/>
          </a:xfrm>
        </p:spPr>
        <p:txBody>
          <a:bodyPr>
            <a:normAutofit fontScale="90000"/>
          </a:bodyPr>
          <a:p>
            <a:pPr algn="just" lvl="0">
              <a:lnSpc>
                <a:spcPct val="115000"/>
              </a:lnSpc>
              <a:spcBef>
                <a:spcPts val="0"/>
              </a:spcBef>
            </a:pPr>
            <a:r>
              <a:rPr b="1" sz="4400" lang="en-GB">
                <a:solidFill>
                  <a:srgbClr val="FF0000"/>
                </a:solidFill>
                <a:latin typeface="Arial" panose="020B0604020202020204" pitchFamily="34" charset="0"/>
                <a:ea typeface="Times New Roman" panose="02020603050405020304" pitchFamily="18" charset="0"/>
                <a:cs typeface="Times New Roman" panose="02020603050405020304" pitchFamily="18" charset="0"/>
              </a:rPr>
              <a:t>THE OESOPHAGUS</a:t>
            </a:r>
            <a:endParaRPr dirty="0" sz="4400" lang="en-US">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48707" name="Content Placeholder 2"/>
          <p:cNvSpPr>
            <a:spLocks noGrp="1"/>
          </p:cNvSpPr>
          <p:nvPr>
            <p:ph idx="1"/>
          </p:nvPr>
        </p:nvSpPr>
        <p:spPr>
          <a:xfrm>
            <a:off x="838200" y="1210614"/>
            <a:ext cx="10515600" cy="5383369"/>
          </a:xfrm>
        </p:spPr>
        <p:txBody>
          <a:bodyPr>
            <a:normAutofit/>
          </a:bodyPr>
          <a:p>
            <a:pPr algn="just" marR="0">
              <a:lnSpc>
                <a:spcPct val="115000"/>
              </a:lnSpc>
              <a:spcBef>
                <a:spcPts val="0"/>
              </a:spcBef>
              <a:spcAft>
                <a:spcPts val="0"/>
              </a:spcAft>
            </a:pPr>
            <a:r>
              <a:rPr dirty="0" sz="2400" lang="en-GB">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is a pliable muscular structure approximately 25cm long that extends from the pharynx to the cardiac end of the stomach.</a:t>
            </a:r>
          </a:p>
          <a:p>
            <a:pPr algn="just" marR="0">
              <a:lnSpc>
                <a:spcPct val="115000"/>
              </a:lnSpc>
              <a:spcBef>
                <a:spcPts val="0"/>
              </a:spcBef>
              <a:spcAft>
                <a:spcPts val="0"/>
              </a:spcAft>
            </a:pPr>
            <a:r>
              <a:rPr dirty="0" sz="2400" lang="en-GB">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Swallowed food is propelled to the stomach by </a:t>
            </a:r>
            <a:r>
              <a:rPr b="1" dirty="0" sz="2400" lang="en-GB">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peristalsis</a:t>
            </a:r>
            <a:r>
              <a:rPr dirty="0" sz="2400" lang="en-GB">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(sequential contraction and relaxation of outer longitudinal and inner circulation layers of muscles). </a:t>
            </a:r>
          </a:p>
          <a:p>
            <a:pPr algn="just" lvl="1">
              <a:lnSpc>
                <a:spcPct val="115000"/>
              </a:lnSpc>
              <a:spcBef>
                <a:spcPts val="0"/>
              </a:spcBef>
            </a:pPr>
            <a:r>
              <a:rPr dirty="0" sz="2400" i="1" lang="en-GB">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It is the presence of food in the pharynx which triggers peristalsis</a:t>
            </a:r>
            <a:r>
              <a:rPr dirty="0" sz="2400" lang="en-GB">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dirty="0" sz="2400" lang="en-US">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marL="0" marR="0">
              <a:lnSpc>
                <a:spcPct val="115000"/>
              </a:lnSpc>
              <a:spcBef>
                <a:spcPts val="0"/>
              </a:spcBef>
              <a:spcAft>
                <a:spcPts val="0"/>
              </a:spcAft>
            </a:pPr>
            <a:r>
              <a:rPr dirty="0" sz="2400" lang="en-GB">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oesophagus has a </a:t>
            </a:r>
            <a:r>
              <a:rPr b="1" dirty="0" sz="2400" lang="en-GB">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lower sphincter</a:t>
            </a:r>
            <a:r>
              <a:rPr dirty="0" sz="2400" lang="en-GB">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which prevents regurgitation of food. </a:t>
            </a:r>
          </a:p>
          <a:p>
            <a:pPr algn="just" marL="0" marR="0">
              <a:lnSpc>
                <a:spcPct val="115000"/>
              </a:lnSpc>
              <a:spcBef>
                <a:spcPts val="0"/>
              </a:spcBef>
              <a:spcAft>
                <a:spcPts val="0"/>
              </a:spcAft>
            </a:pPr>
            <a:r>
              <a:rPr dirty="0" sz="2400" lang="en-GB">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Food is also prevented from regurgitating by the </a:t>
            </a:r>
            <a:r>
              <a:rPr b="1" dirty="0" sz="2400" lang="en-GB">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acute angle </a:t>
            </a:r>
            <a:r>
              <a:rPr dirty="0" sz="2400" lang="en-GB">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 attachment of the stomach to the oesophagus via the diaphragm, and increased muscle tone of the oesophageal sphincter</a:t>
            </a:r>
            <a:r>
              <a:rPr dirty="0" lang="en-GB">
                <a:solidFill>
                  <a:srgbClr val="000000"/>
                </a:solidFill>
                <a:effectLst/>
                <a:ea typeface="Times New Roman" panose="02020603050405020304" pitchFamily="18" charset="0"/>
                <a:cs typeface="Times New Roman" panose="02020603050405020304" pitchFamily="18" charset="0"/>
              </a:rPr>
              <a:t>.</a:t>
            </a:r>
            <a:endParaRPr dirty="0" sz="3600" lang="en-US">
              <a:effectLst/>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sp>
        <p:nvSpPr>
          <p:cNvPr id="1048708" name="Title 1"/>
          <p:cNvSpPr>
            <a:spLocks noGrp="1"/>
          </p:cNvSpPr>
          <p:nvPr>
            <p:ph type="title"/>
          </p:nvPr>
        </p:nvSpPr>
        <p:spPr>
          <a:xfrm>
            <a:off x="838200" y="167425"/>
            <a:ext cx="10515600" cy="862885"/>
          </a:xfrm>
        </p:spPr>
        <p:txBody>
          <a:bodyPr/>
          <a:p>
            <a:r>
              <a:rPr dirty="0" lang="en-US"/>
              <a:t>   </a:t>
            </a:r>
            <a:r>
              <a:rPr b="1" dirty="0" lang="en-US">
                <a:latin typeface="+mn-lt"/>
              </a:rPr>
              <a:t>DISORDERS OF THE OESOPHAGUS  </a:t>
            </a:r>
          </a:p>
        </p:txBody>
      </p:sp>
      <p:sp>
        <p:nvSpPr>
          <p:cNvPr id="1048709" name="Content Placeholder 2"/>
          <p:cNvSpPr>
            <a:spLocks noGrp="1"/>
          </p:cNvSpPr>
          <p:nvPr>
            <p:ph idx="1"/>
          </p:nvPr>
        </p:nvSpPr>
        <p:spPr>
          <a:xfrm>
            <a:off x="334851" y="1030310"/>
            <a:ext cx="11565228" cy="5525036"/>
          </a:xfrm>
        </p:spPr>
        <p:txBody>
          <a:bodyPr>
            <a:normAutofit fontScale="96429" lnSpcReduction="10000"/>
          </a:bodyPr>
          <a:p>
            <a:pPr>
              <a:lnSpc>
                <a:spcPct val="100000"/>
              </a:lnSpc>
            </a:pPr>
            <a:r>
              <a:rPr dirty="0" sz="2800" lang="en-US">
                <a:solidFill>
                  <a:srgbClr val="000000"/>
                </a:solidFill>
                <a:latin typeface="Times New Roman" panose="02020603050405020304" pitchFamily="18" charset="0"/>
                <a:cs typeface="Times New Roman" panose="02020603050405020304" pitchFamily="18" charset="0"/>
              </a:rPr>
              <a:t>The esophagus is a mucus-lined, muscular tube that carries food from the mouth to the stomach. It begins at the base of The pharynx and ends about 4 cm below the diaphragm.</a:t>
            </a:r>
          </a:p>
          <a:p>
            <a:pPr>
              <a:lnSpc>
                <a:spcPct val="100000"/>
              </a:lnSpc>
            </a:pPr>
            <a:r>
              <a:rPr dirty="0" sz="2800" lang="en-US">
                <a:solidFill>
                  <a:srgbClr val="000000"/>
                </a:solidFill>
                <a:latin typeface="Times New Roman" panose="02020603050405020304" pitchFamily="18" charset="0"/>
                <a:cs typeface="Times New Roman" panose="02020603050405020304" pitchFamily="18" charset="0"/>
              </a:rPr>
              <a:t> Its ability to transport food and fluid is facilitated by two sphincters. </a:t>
            </a:r>
            <a:r>
              <a:rPr dirty="0" sz="2800" lang="en-US">
                <a:solidFill>
                  <a:srgbClr val="FF0000"/>
                </a:solidFill>
                <a:latin typeface="Times New Roman" panose="02020603050405020304" pitchFamily="18" charset="0"/>
                <a:cs typeface="Times New Roman" panose="02020603050405020304" pitchFamily="18" charset="0"/>
              </a:rPr>
              <a:t>The upper esophageal sphincter</a:t>
            </a:r>
            <a:r>
              <a:rPr dirty="0" sz="2800" lang="en-US">
                <a:solidFill>
                  <a:srgbClr val="000000"/>
                </a:solidFill>
                <a:latin typeface="Times New Roman" panose="02020603050405020304" pitchFamily="18" charset="0"/>
                <a:cs typeface="Times New Roman" panose="02020603050405020304" pitchFamily="18" charset="0"/>
              </a:rPr>
              <a:t>, also called the </a:t>
            </a:r>
            <a:r>
              <a:rPr b="1" dirty="0" sz="2800" lang="en-US">
                <a:solidFill>
                  <a:srgbClr val="00B050"/>
                </a:solidFill>
                <a:latin typeface="Times New Roman" panose="02020603050405020304" pitchFamily="18" charset="0"/>
                <a:cs typeface="Times New Roman" panose="02020603050405020304" pitchFamily="18" charset="0"/>
              </a:rPr>
              <a:t>hypo- pharyngeal sphincter</a:t>
            </a:r>
            <a:r>
              <a:rPr dirty="0" sz="2800" lang="en-US">
                <a:solidFill>
                  <a:srgbClr val="000000"/>
                </a:solidFill>
                <a:latin typeface="Times New Roman" panose="02020603050405020304" pitchFamily="18" charset="0"/>
                <a:cs typeface="Times New Roman" panose="02020603050405020304" pitchFamily="18" charset="0"/>
              </a:rPr>
              <a:t>, is located at the junction of the pharynx and the esophagus. </a:t>
            </a:r>
          </a:p>
          <a:p>
            <a:pPr>
              <a:lnSpc>
                <a:spcPct val="100000"/>
              </a:lnSpc>
            </a:pPr>
            <a:r>
              <a:rPr dirty="0" sz="2800" lang="en-US">
                <a:solidFill>
                  <a:srgbClr val="000000"/>
                </a:solidFill>
                <a:latin typeface="Times New Roman" panose="02020603050405020304" pitchFamily="18" charset="0"/>
                <a:cs typeface="Times New Roman" panose="02020603050405020304" pitchFamily="18" charset="0"/>
              </a:rPr>
              <a:t>The lower esophageal sphincter, also called the </a:t>
            </a:r>
            <a:r>
              <a:rPr b="1" dirty="0" sz="2800" lang="en-US">
                <a:solidFill>
                  <a:srgbClr val="FF0000"/>
                </a:solidFill>
                <a:latin typeface="Times New Roman" panose="02020603050405020304" pitchFamily="18" charset="0"/>
                <a:cs typeface="Times New Roman" panose="02020603050405020304" pitchFamily="18" charset="0"/>
              </a:rPr>
              <a:t>gastro-esophageal sphincter </a:t>
            </a:r>
            <a:r>
              <a:rPr b="1" dirty="0" sz="2800" lang="en-US">
                <a:solidFill>
                  <a:srgbClr val="00B050"/>
                </a:solidFill>
                <a:latin typeface="Times New Roman" panose="02020603050405020304" pitchFamily="18" charset="0"/>
                <a:cs typeface="Times New Roman" panose="02020603050405020304" pitchFamily="18" charset="0"/>
              </a:rPr>
              <a:t>or </a:t>
            </a:r>
            <a:r>
              <a:rPr b="1" dirty="0" sz="2800" lang="en-US">
                <a:solidFill>
                  <a:srgbClr val="FF0000"/>
                </a:solidFill>
                <a:latin typeface="Times New Roman" panose="02020603050405020304" pitchFamily="18" charset="0"/>
                <a:cs typeface="Times New Roman" panose="02020603050405020304" pitchFamily="18" charset="0"/>
              </a:rPr>
              <a:t>cardiac sphincter</a:t>
            </a:r>
            <a:r>
              <a:rPr dirty="0" sz="2800" lang="en-US">
                <a:solidFill>
                  <a:srgbClr val="00B050"/>
                </a:solidFill>
                <a:latin typeface="Times New Roman" panose="02020603050405020304" pitchFamily="18" charset="0"/>
                <a:cs typeface="Times New Roman" panose="02020603050405020304" pitchFamily="18" charset="0"/>
              </a:rPr>
              <a:t>,</a:t>
            </a:r>
            <a:r>
              <a:rPr dirty="0" sz="2800" lang="en-US">
                <a:solidFill>
                  <a:srgbClr val="000000"/>
                </a:solidFill>
                <a:latin typeface="Times New Roman" panose="02020603050405020304" pitchFamily="18" charset="0"/>
                <a:cs typeface="Times New Roman" panose="02020603050405020304" pitchFamily="18" charset="0"/>
              </a:rPr>
              <a:t> is located at the junction of the esophagus and the stomach.</a:t>
            </a:r>
          </a:p>
          <a:p>
            <a:pPr>
              <a:lnSpc>
                <a:spcPct val="100000"/>
              </a:lnSpc>
            </a:pPr>
            <a:r>
              <a:rPr dirty="0" sz="2800" lang="en-US">
                <a:solidFill>
                  <a:srgbClr val="000000"/>
                </a:solidFill>
                <a:latin typeface="Times New Roman" panose="02020603050405020304" pitchFamily="18" charset="0"/>
                <a:cs typeface="Times New Roman" panose="02020603050405020304" pitchFamily="18" charset="0"/>
              </a:rPr>
              <a:t>An incompetent lower esophageal sphincter allows reflux (backward flow) of gastric contents. There is no </a:t>
            </a:r>
            <a:r>
              <a:rPr dirty="0" sz="2800" lang="en-US" err="1">
                <a:solidFill>
                  <a:srgbClr val="000000"/>
                </a:solidFill>
                <a:latin typeface="Times New Roman" panose="02020603050405020304" pitchFamily="18" charset="0"/>
                <a:cs typeface="Times New Roman" panose="02020603050405020304" pitchFamily="18" charset="0"/>
              </a:rPr>
              <a:t>serosal</a:t>
            </a:r>
            <a:r>
              <a:rPr dirty="0" sz="2800" lang="en-US">
                <a:solidFill>
                  <a:srgbClr val="000000"/>
                </a:solidFill>
                <a:latin typeface="Times New Roman" panose="02020603050405020304" pitchFamily="18" charset="0"/>
                <a:cs typeface="Times New Roman" panose="02020603050405020304" pitchFamily="18" charset="0"/>
              </a:rPr>
              <a:t> layer of the esophagus; therefore, if surgery is necessary, it is more difficult to perform suturing or anastomosis.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94" name=""/>
        <p:cNvGrpSpPr/>
        <p:nvPr/>
      </p:nvGrpSpPr>
      <p:grpSpPr>
        <a:xfrm>
          <a:off x="0" y="0"/>
          <a:ext cx="0" cy="0"/>
          <a:chOff x="0" y="0"/>
          <a:chExt cx="0" cy="0"/>
        </a:xfrm>
      </p:grpSpPr>
      <p:sp>
        <p:nvSpPr>
          <p:cNvPr id="1048710" name="Content Placeholder 2"/>
          <p:cNvSpPr>
            <a:spLocks noGrp="1"/>
          </p:cNvSpPr>
          <p:nvPr>
            <p:ph idx="1"/>
          </p:nvPr>
        </p:nvSpPr>
        <p:spPr>
          <a:xfrm>
            <a:off x="838200" y="837127"/>
            <a:ext cx="10515600" cy="5339836"/>
          </a:xfrm>
        </p:spPr>
        <p:txBody>
          <a:bodyPr>
            <a:normAutofit/>
          </a:bodyPr>
          <a:p>
            <a:pPr lvl="0"/>
            <a:r>
              <a:rPr dirty="0" sz="3200" lang="en-US">
                <a:solidFill>
                  <a:srgbClr val="000000"/>
                </a:solidFill>
              </a:rPr>
              <a:t>Disorders of the esophagus include motility disorders </a:t>
            </a:r>
            <a:r>
              <a:rPr b="1" dirty="0" sz="3200" lang="en-US">
                <a:solidFill>
                  <a:srgbClr val="00B050"/>
                </a:solidFill>
              </a:rPr>
              <a:t>(</a:t>
            </a:r>
            <a:r>
              <a:rPr b="1" dirty="0" sz="3200" lang="en-US">
                <a:solidFill>
                  <a:srgbClr val="FF0000"/>
                </a:solidFill>
              </a:rPr>
              <a:t>achalasia, diffuse spasm), hiatal hernias, diverticula, perforation, foreign bodies, chemical burns, gastro esophageal reflux disease </a:t>
            </a:r>
            <a:r>
              <a:rPr b="1" dirty="0" sz="3200" lang="en-US">
                <a:solidFill>
                  <a:srgbClr val="00B050"/>
                </a:solidFill>
              </a:rPr>
              <a:t>(GERD), </a:t>
            </a:r>
            <a:r>
              <a:rPr b="1" dirty="0" sz="3200" lang="en-US">
                <a:solidFill>
                  <a:srgbClr val="FF0000"/>
                </a:solidFill>
              </a:rPr>
              <a:t>Barrett’s esophagus, benign tumors, and carcinoma</a:t>
            </a:r>
            <a:r>
              <a:rPr b="1" dirty="0" sz="3200" lang="en-US">
                <a:solidFill>
                  <a:srgbClr val="000000"/>
                </a:solidFill>
              </a:rPr>
              <a:t>. </a:t>
            </a:r>
          </a:p>
          <a:p>
            <a:pPr lvl="0"/>
            <a:r>
              <a:rPr b="1" dirty="0" sz="3200" lang="en-US">
                <a:solidFill>
                  <a:srgbClr val="00B050"/>
                </a:solidFill>
              </a:rPr>
              <a:t>Dysphagia</a:t>
            </a:r>
            <a:r>
              <a:rPr b="1" dirty="0" sz="3200" lang="en-US">
                <a:solidFill>
                  <a:srgbClr val="000000"/>
                </a:solidFill>
              </a:rPr>
              <a:t> </a:t>
            </a:r>
            <a:r>
              <a:rPr dirty="0" sz="3200" lang="en-US">
                <a:solidFill>
                  <a:srgbClr val="000000"/>
                </a:solidFill>
              </a:rPr>
              <a:t>(difficulty  in swallowing), the most common symptom of esophageal disease, may vary from an uncomfortable feeling that a bolus of food is caught in the upper esophagus, to acute pain on swallowing </a:t>
            </a:r>
            <a:r>
              <a:rPr b="1" dirty="0" sz="3200" lang="en-US">
                <a:solidFill>
                  <a:srgbClr val="000000"/>
                </a:solidFill>
              </a:rPr>
              <a:t>(</a:t>
            </a:r>
            <a:r>
              <a:rPr b="1" dirty="0" sz="3200" lang="en-US">
                <a:solidFill>
                  <a:srgbClr val="00B050"/>
                </a:solidFill>
              </a:rPr>
              <a:t>odynophagia</a:t>
            </a:r>
            <a:r>
              <a:rPr b="1" dirty="0" sz="3200" lang="en-US">
                <a:solidFill>
                  <a:srgbClr val="000000"/>
                </a:solidFill>
              </a:rPr>
              <a:t>)</a:t>
            </a:r>
            <a:r>
              <a:rPr dirty="0" sz="3200" lang="en-US">
                <a:solidFill>
                  <a:srgbClr val="000000"/>
                </a:solidFill>
              </a:rPr>
              <a:t>.</a:t>
            </a:r>
          </a:p>
          <a:p>
            <a:pPr lvl="0"/>
            <a:endParaRPr dirty="0" sz="3200" lang="en-US">
              <a:solidFill>
                <a:prstClr val="black"/>
              </a:solidFill>
            </a:endParaRPr>
          </a:p>
          <a:p>
            <a:endParaRPr dirty="0"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8711" name="Title 1"/>
          <p:cNvSpPr>
            <a:spLocks noGrp="1"/>
          </p:cNvSpPr>
          <p:nvPr>
            <p:ph type="title"/>
          </p:nvPr>
        </p:nvSpPr>
        <p:spPr>
          <a:xfrm>
            <a:off x="838200" y="90152"/>
            <a:ext cx="10515600" cy="566671"/>
          </a:xfrm>
        </p:spPr>
        <p:txBody>
          <a:bodyPr>
            <a:normAutofit fontScale="90000"/>
          </a:bodyPr>
          <a:p>
            <a:r>
              <a:rPr b="1" dirty="0" lang="en-US">
                <a:latin typeface="+mn-lt"/>
              </a:rPr>
              <a:t>DIVERTICULAR</a:t>
            </a:r>
          </a:p>
        </p:txBody>
      </p:sp>
      <p:sp>
        <p:nvSpPr>
          <p:cNvPr id="1048712" name="Content Placeholder 2"/>
          <p:cNvSpPr>
            <a:spLocks noGrp="1"/>
          </p:cNvSpPr>
          <p:nvPr>
            <p:ph idx="1"/>
          </p:nvPr>
        </p:nvSpPr>
        <p:spPr>
          <a:xfrm>
            <a:off x="463639" y="656823"/>
            <a:ext cx="11423561" cy="6014433"/>
          </a:xfrm>
        </p:spPr>
        <p:txBody>
          <a:bodyPr>
            <a:normAutofit fontScale="96154" lnSpcReduction="10000"/>
          </a:bodyPr>
          <a:p>
            <a:r>
              <a:rPr dirty="0" sz="2600" lang="en-US">
                <a:latin typeface="Times New Roman" panose="02020603050405020304" pitchFamily="18" charset="0"/>
                <a:cs typeface="Times New Roman" panose="02020603050405020304" pitchFamily="18" charset="0"/>
              </a:rPr>
              <a:t>A diverticulum is an out pouching of mucosa and sub mucosa that protrudes through a weak portion of the musculature of GIT. The </a:t>
            </a:r>
            <a:r>
              <a:rPr dirty="0" sz="2600" lang="en-US" err="1">
                <a:latin typeface="Times New Roman" panose="02020603050405020304" pitchFamily="18" charset="0"/>
                <a:cs typeface="Times New Roman" panose="02020603050405020304" pitchFamily="18" charset="0"/>
              </a:rPr>
              <a:t>diverticuli</a:t>
            </a:r>
            <a:r>
              <a:rPr dirty="0" sz="2600" lang="en-US">
                <a:latin typeface="Times New Roman" panose="02020603050405020304" pitchFamily="18" charset="0"/>
                <a:cs typeface="Times New Roman" panose="02020603050405020304" pitchFamily="18" charset="0"/>
              </a:rPr>
              <a:t> makes the patient feel as though food is sticking in the </a:t>
            </a:r>
            <a:r>
              <a:rPr dirty="0" sz="2600" lang="en-US" err="1">
                <a:latin typeface="Times New Roman" panose="02020603050405020304" pitchFamily="18" charset="0"/>
                <a:cs typeface="Times New Roman" panose="02020603050405020304" pitchFamily="18" charset="0"/>
              </a:rPr>
              <a:t>oesophagus</a:t>
            </a:r>
            <a:r>
              <a:rPr dirty="0" sz="2600" lang="en-US">
                <a:latin typeface="Times New Roman" panose="02020603050405020304" pitchFamily="18" charset="0"/>
                <a:cs typeface="Times New Roman" panose="02020603050405020304" pitchFamily="18" charset="0"/>
              </a:rPr>
              <a:t> </a:t>
            </a:r>
          </a:p>
          <a:p>
            <a:r>
              <a:rPr dirty="0" sz="2600" lang="en-US">
                <a:latin typeface="Times New Roman" panose="02020603050405020304" pitchFamily="18" charset="0"/>
                <a:cs typeface="Times New Roman" panose="02020603050405020304" pitchFamily="18" charset="0"/>
              </a:rPr>
              <a:t>Diverticula may occur in one of the three areas of the </a:t>
            </a:r>
            <a:r>
              <a:rPr dirty="0" sz="2600" lang="en-US" err="1">
                <a:latin typeface="Times New Roman" panose="02020603050405020304" pitchFamily="18" charset="0"/>
                <a:cs typeface="Times New Roman" panose="02020603050405020304" pitchFamily="18" charset="0"/>
              </a:rPr>
              <a:t>oesophagus</a:t>
            </a:r>
            <a:endParaRPr dirty="0" sz="2600" lang="en-US">
              <a:latin typeface="Times New Roman" panose="02020603050405020304" pitchFamily="18" charset="0"/>
              <a:cs typeface="Times New Roman" panose="02020603050405020304" pitchFamily="18" charset="0"/>
            </a:endParaRPr>
          </a:p>
          <a:p>
            <a:pPr indent="0" marL="0">
              <a:buNone/>
            </a:pPr>
            <a:r>
              <a:rPr dirty="0" sz="2600" lang="en-US">
                <a:latin typeface="Times New Roman" panose="02020603050405020304" pitchFamily="18" charset="0"/>
                <a:cs typeface="Times New Roman" panose="02020603050405020304" pitchFamily="18" charset="0"/>
              </a:rPr>
              <a:t> </a:t>
            </a:r>
            <a:r>
              <a:rPr b="1" dirty="0" sz="2600" lang="en-US">
                <a:solidFill>
                  <a:srgbClr val="00B050"/>
                </a:solidFill>
                <a:latin typeface="Times New Roman" panose="02020603050405020304" pitchFamily="18" charset="0"/>
                <a:cs typeface="Times New Roman" panose="02020603050405020304" pitchFamily="18" charset="0"/>
              </a:rPr>
              <a:t>Clinical Manifestations  (signs and symptoms) </a:t>
            </a:r>
          </a:p>
          <a:p>
            <a:pPr lvl="1"/>
            <a:r>
              <a:rPr dirty="0" sz="2600" lang="en-US">
                <a:solidFill>
                  <a:srgbClr val="000000"/>
                </a:solidFill>
                <a:latin typeface="Times New Roman" panose="02020603050405020304" pitchFamily="18" charset="0"/>
                <a:cs typeface="Times New Roman" panose="02020603050405020304" pitchFamily="18" charset="0"/>
              </a:rPr>
              <a:t>Difficult in swallowing,</a:t>
            </a:r>
          </a:p>
          <a:p>
            <a:pPr lvl="1"/>
            <a:r>
              <a:rPr dirty="0" sz="2600" lang="en-US">
                <a:solidFill>
                  <a:srgbClr val="000000"/>
                </a:solidFill>
                <a:latin typeface="Times New Roman" panose="02020603050405020304" pitchFamily="18" charset="0"/>
                <a:cs typeface="Times New Roman" panose="02020603050405020304" pitchFamily="18" charset="0"/>
              </a:rPr>
              <a:t>Fullness in the neck, </a:t>
            </a:r>
          </a:p>
          <a:p>
            <a:pPr lvl="1"/>
            <a:r>
              <a:rPr dirty="0" sz="2600" lang="en-US">
                <a:solidFill>
                  <a:srgbClr val="000000"/>
                </a:solidFill>
                <a:latin typeface="Times New Roman" panose="02020603050405020304" pitchFamily="18" charset="0"/>
                <a:cs typeface="Times New Roman" panose="02020603050405020304" pitchFamily="18" charset="0"/>
              </a:rPr>
              <a:t>Belching, </a:t>
            </a:r>
          </a:p>
          <a:p>
            <a:pPr lvl="1"/>
            <a:r>
              <a:rPr dirty="0" sz="2600" lang="en-US">
                <a:solidFill>
                  <a:srgbClr val="000000"/>
                </a:solidFill>
                <a:latin typeface="Times New Roman" panose="02020603050405020304" pitchFamily="18" charset="0"/>
                <a:cs typeface="Times New Roman" panose="02020603050405020304" pitchFamily="18" charset="0"/>
              </a:rPr>
              <a:t>Regurgitation of undigested food, and gurgling noises after eating.</a:t>
            </a:r>
          </a:p>
          <a:p>
            <a:pPr lvl="1"/>
            <a:r>
              <a:rPr dirty="0" sz="2600" lang="en-US">
                <a:solidFill>
                  <a:srgbClr val="000000"/>
                </a:solidFill>
                <a:latin typeface="Times New Roman" panose="02020603050405020304" pitchFamily="18" charset="0"/>
                <a:cs typeface="Times New Roman" panose="02020603050405020304" pitchFamily="18" charset="0"/>
              </a:rPr>
              <a:t> The diverticulum, or pouch, becomes filled with food or liquid.</a:t>
            </a:r>
          </a:p>
          <a:p>
            <a:pPr lvl="1"/>
            <a:r>
              <a:rPr dirty="0" sz="2600" lang="en-US">
                <a:solidFill>
                  <a:srgbClr val="000000"/>
                </a:solidFill>
                <a:latin typeface="Times New Roman" panose="02020603050405020304" pitchFamily="18" charset="0"/>
                <a:cs typeface="Times New Roman" panose="02020603050405020304" pitchFamily="18" charset="0"/>
              </a:rPr>
              <a:t>When the patient assumes a recumbent position, undigested food is regurgitated, and coughing may be caused by irritation of the trachea.</a:t>
            </a:r>
          </a:p>
          <a:p>
            <a:pPr lvl="1"/>
            <a:r>
              <a:rPr dirty="0" sz="2600" lang="en-US">
                <a:solidFill>
                  <a:srgbClr val="000000"/>
                </a:solidFill>
                <a:latin typeface="Times New Roman" panose="02020603050405020304" pitchFamily="18" charset="0"/>
                <a:cs typeface="Times New Roman" panose="02020603050405020304" pitchFamily="18" charset="0"/>
              </a:rPr>
              <a:t> Halitosis and a sour taste in the mouth are also common because of the decomposition of food retained in the diverticulum</a:t>
            </a:r>
            <a:r>
              <a:rPr dirty="0" sz="3000" lang="en-US">
                <a:solidFill>
                  <a:srgbClr val="000000"/>
                </a:solidFill>
                <a:latin typeface="Times New Roman" panose="02020603050405020304" pitchFamily="18" charset="0"/>
                <a:cs typeface="Times New Roman" panose="02020603050405020304" pitchFamily="18" charset="0"/>
              </a:rPr>
              <a:t>.</a:t>
            </a:r>
            <a:endParaRPr dirty="0" sz="30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sp>
        <p:nvSpPr>
          <p:cNvPr id="1048713" name="Title 1"/>
          <p:cNvSpPr>
            <a:spLocks noGrp="1"/>
          </p:cNvSpPr>
          <p:nvPr>
            <p:ph type="title"/>
          </p:nvPr>
        </p:nvSpPr>
        <p:spPr>
          <a:xfrm>
            <a:off x="838200" y="1"/>
            <a:ext cx="10515600" cy="993912"/>
          </a:xfrm>
        </p:spPr>
        <p:txBody>
          <a:bodyPr>
            <a:normAutofit fontScale="90000"/>
          </a:bodyPr>
          <a:p>
            <a:pPr indent="-228600" lvl="0" marL="228600">
              <a:spcBef>
                <a:spcPts val="1000"/>
              </a:spcBef>
            </a:pPr>
            <a:r>
              <a:rPr b="1" dirty="0" lang="en-US">
                <a:latin typeface="+mn-lt"/>
              </a:rPr>
              <a:t>Assessment and Diagnostic Findings</a:t>
            </a:r>
            <a:br>
              <a:rPr b="1" dirty="0" sz="3300" lang="en-US">
                <a:solidFill>
                  <a:srgbClr val="00CDFF"/>
                </a:solidFill>
                <a:latin typeface="Univers-Black"/>
              </a:rPr>
            </a:br>
            <a:r>
              <a:rPr b="1" dirty="0" sz="3300" lang="en-US">
                <a:solidFill>
                  <a:srgbClr val="00CDFF"/>
                </a:solidFill>
                <a:latin typeface="Univers-Black"/>
              </a:rPr>
              <a:t> </a:t>
            </a:r>
            <a:endParaRPr dirty="0" lang="en-US"/>
          </a:p>
        </p:txBody>
      </p:sp>
      <p:sp>
        <p:nvSpPr>
          <p:cNvPr id="1048714" name="Content Placeholder 2"/>
          <p:cNvSpPr>
            <a:spLocks noGrp="1"/>
          </p:cNvSpPr>
          <p:nvPr>
            <p:ph idx="1"/>
          </p:nvPr>
        </p:nvSpPr>
        <p:spPr>
          <a:xfrm>
            <a:off x="838200" y="808383"/>
            <a:ext cx="10515600" cy="5368580"/>
          </a:xfrm>
        </p:spPr>
        <p:txBody>
          <a:bodyPr>
            <a:noAutofit/>
          </a:bodyPr>
          <a:p>
            <a:endParaRPr b="1" dirty="0" sz="3200" lang="en-US">
              <a:solidFill>
                <a:srgbClr val="000000"/>
              </a:solidFill>
            </a:endParaRPr>
          </a:p>
          <a:p>
            <a:r>
              <a:rPr b="1" dirty="0" sz="3200" lang="en-US">
                <a:solidFill>
                  <a:srgbClr val="000000"/>
                </a:solidFill>
              </a:rPr>
              <a:t>A barium swallow </a:t>
            </a:r>
            <a:r>
              <a:rPr dirty="0" sz="3200" lang="en-US">
                <a:solidFill>
                  <a:srgbClr val="000000"/>
                </a:solidFill>
              </a:rPr>
              <a:t>may determine the exact nature and location of a diverticulum. </a:t>
            </a:r>
          </a:p>
          <a:p>
            <a:r>
              <a:rPr b="1" dirty="0" sz="3200" lang="en-US" err="1">
                <a:solidFill>
                  <a:srgbClr val="000000"/>
                </a:solidFill>
              </a:rPr>
              <a:t>Esophagoscopy</a:t>
            </a:r>
            <a:r>
              <a:rPr b="1" dirty="0" sz="3200" lang="en-US">
                <a:solidFill>
                  <a:srgbClr val="000000"/>
                </a:solidFill>
              </a:rPr>
              <a:t> </a:t>
            </a:r>
            <a:r>
              <a:rPr dirty="0" sz="3200" lang="en-US">
                <a:solidFill>
                  <a:srgbClr val="000000"/>
                </a:solidFill>
              </a:rPr>
              <a:t>usually is contraindicated                                                                                                                                                                                                                                                    because of the danger of perforation of the diverticulum, with resulting mediastinitis (inflammation of the organs                                                                                                                                                                                and tissues that separate the lungs)..</a:t>
            </a:r>
            <a:endParaRPr dirty="0" sz="3200"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8715" name="Title 1"/>
          <p:cNvSpPr>
            <a:spLocks noGrp="1"/>
          </p:cNvSpPr>
          <p:nvPr>
            <p:ph type="title"/>
          </p:nvPr>
        </p:nvSpPr>
        <p:spPr>
          <a:xfrm>
            <a:off x="696533" y="0"/>
            <a:ext cx="10515600" cy="489397"/>
          </a:xfrm>
        </p:spPr>
        <p:txBody>
          <a:bodyPr>
            <a:normAutofit fontScale="90000"/>
          </a:bodyPr>
          <a:p>
            <a:r>
              <a:rPr b="1" dirty="0" lang="en-US">
                <a:latin typeface="+mn-lt"/>
              </a:rPr>
              <a:t>                           Management </a:t>
            </a:r>
            <a:r>
              <a:rPr dirty="0" lang="en-US"/>
              <a:t>:</a:t>
            </a:r>
          </a:p>
        </p:txBody>
      </p:sp>
      <p:sp>
        <p:nvSpPr>
          <p:cNvPr id="1048716" name="Content Placeholder 2"/>
          <p:cNvSpPr>
            <a:spLocks noGrp="1"/>
          </p:cNvSpPr>
          <p:nvPr>
            <p:ph idx="1"/>
          </p:nvPr>
        </p:nvSpPr>
        <p:spPr>
          <a:xfrm>
            <a:off x="838200" y="592428"/>
            <a:ext cx="10515600" cy="6091707"/>
          </a:xfrm>
        </p:spPr>
        <p:txBody>
          <a:bodyPr>
            <a:noAutofit/>
          </a:bodyPr>
          <a:p>
            <a:pPr marR="0">
              <a:lnSpc>
                <a:spcPct val="115000"/>
              </a:lnSpc>
              <a:spcBef>
                <a:spcPts val="0"/>
              </a:spcBef>
              <a:spcAft>
                <a:spcPts val="0"/>
              </a:spcAft>
            </a:pPr>
            <a:r>
              <a:rPr dirty="0" sz="3200" lang="en-GB">
                <a:solidFill>
                  <a:srgbClr val="000000"/>
                </a:solidFill>
                <a:ea typeface="Times New Roman" panose="02020603050405020304" pitchFamily="18" charset="0"/>
                <a:cs typeface="Times New Roman" panose="02020603050405020304" pitchFamily="18" charset="0"/>
              </a:rPr>
              <a:t>Patients with diverticular disease need to be given blended foods. </a:t>
            </a:r>
          </a:p>
          <a:p>
            <a:pPr marR="0">
              <a:lnSpc>
                <a:spcPct val="115000"/>
              </a:lnSpc>
              <a:spcBef>
                <a:spcPts val="0"/>
              </a:spcBef>
              <a:spcAft>
                <a:spcPts val="0"/>
              </a:spcAft>
            </a:pPr>
            <a:r>
              <a:rPr dirty="0" sz="3200" lang="en-GB">
                <a:solidFill>
                  <a:srgbClr val="000000"/>
                </a:solidFill>
                <a:ea typeface="Times New Roman" panose="02020603050405020304" pitchFamily="18" charset="0"/>
                <a:cs typeface="Times New Roman" panose="02020603050405020304" pitchFamily="18" charset="0"/>
              </a:rPr>
              <a:t>Surgery may also be indicated and these patients would require pre and post-operative management. </a:t>
            </a:r>
          </a:p>
          <a:p>
            <a:pPr marR="0">
              <a:lnSpc>
                <a:spcPct val="115000"/>
              </a:lnSpc>
              <a:spcBef>
                <a:spcPts val="0"/>
              </a:spcBef>
              <a:spcAft>
                <a:spcPts val="0"/>
              </a:spcAft>
            </a:pPr>
            <a:r>
              <a:rPr dirty="0" sz="3200" lang="en-GB">
                <a:solidFill>
                  <a:srgbClr val="000000"/>
                </a:solidFill>
                <a:ea typeface="Times New Roman" panose="02020603050405020304" pitchFamily="18" charset="0"/>
                <a:cs typeface="Times New Roman" panose="02020603050405020304" pitchFamily="18" charset="0"/>
              </a:rPr>
              <a:t>Generally pre and post-operative care is the same in most cases.</a:t>
            </a:r>
          </a:p>
          <a:p>
            <a:pPr marR="0">
              <a:lnSpc>
                <a:spcPct val="115000"/>
              </a:lnSpc>
              <a:spcBef>
                <a:spcPts val="0"/>
              </a:spcBef>
              <a:spcAft>
                <a:spcPts val="0"/>
              </a:spcAft>
            </a:pPr>
            <a:r>
              <a:rPr dirty="0" sz="3200" lang="en-GB">
                <a:solidFill>
                  <a:srgbClr val="000000"/>
                </a:solidFill>
                <a:ea typeface="Times New Roman" panose="02020603050405020304" pitchFamily="18" charset="0"/>
                <a:cs typeface="Times New Roman" panose="02020603050405020304" pitchFamily="18" charset="0"/>
              </a:rPr>
              <a:t> Blind insertion of NG tube  should be avoided this may cause trauma/perforation</a:t>
            </a:r>
            <a:endParaRPr dirty="0" sz="3200" lang="en-US">
              <a:ea typeface="Times New Roman" panose="02020603050405020304" pitchFamily="18" charset="0"/>
              <a:cs typeface="Times New Roman" panose="02020603050405020304" pitchFamily="18" charset="0"/>
            </a:endParaRPr>
          </a:p>
          <a:p>
            <a:pPr marR="0">
              <a:lnSpc>
                <a:spcPct val="115000"/>
              </a:lnSpc>
              <a:spcBef>
                <a:spcPts val="0"/>
              </a:spcBef>
              <a:spcAft>
                <a:spcPts val="0"/>
              </a:spcAft>
            </a:pPr>
            <a:r>
              <a:rPr dirty="0" sz="3200" lang="en-US"/>
              <a:t>During surgery, care is taken to avoid trauma to the common carotid artery and internal jugular veins.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98" name=""/>
        <p:cNvGrpSpPr/>
        <p:nvPr/>
      </p:nvGrpSpPr>
      <p:grpSpPr>
        <a:xfrm>
          <a:off x="0" y="0"/>
          <a:ext cx="0" cy="0"/>
          <a:chOff x="0" y="0"/>
          <a:chExt cx="0" cy="0"/>
        </a:xfrm>
      </p:grpSpPr>
      <p:sp>
        <p:nvSpPr>
          <p:cNvPr id="1048717" name="Content Placeholder 2"/>
          <p:cNvSpPr>
            <a:spLocks noGrp="1"/>
          </p:cNvSpPr>
          <p:nvPr>
            <p:ph idx="1"/>
          </p:nvPr>
        </p:nvSpPr>
        <p:spPr>
          <a:xfrm>
            <a:off x="838200" y="334851"/>
            <a:ext cx="10515600" cy="6233374"/>
          </a:xfrm>
        </p:spPr>
        <p:txBody>
          <a:bodyPr>
            <a:normAutofit fontScale="96875" lnSpcReduction="10000"/>
          </a:bodyPr>
          <a:p>
            <a:pPr lvl="0"/>
            <a:r>
              <a:rPr dirty="0" sz="3200" lang="en-US">
                <a:solidFill>
                  <a:prstClr val="black"/>
                </a:solidFill>
              </a:rPr>
              <a:t> A nasogastric tube may be inserted at the time of surgery.</a:t>
            </a:r>
          </a:p>
          <a:p>
            <a:pPr lvl="0"/>
            <a:r>
              <a:rPr dirty="0" sz="3200" lang="en-US">
                <a:solidFill>
                  <a:prstClr val="black"/>
                </a:solidFill>
              </a:rPr>
              <a:t> Postoperatively, the surgical incision must be observed for evidence of leakage from the esophagus and a developing fistula. </a:t>
            </a:r>
          </a:p>
          <a:p>
            <a:pPr lvl="0"/>
            <a:r>
              <a:rPr dirty="0" sz="3200" lang="en-US">
                <a:solidFill>
                  <a:prstClr val="black"/>
                </a:solidFill>
              </a:rPr>
              <a:t>Food and fluids are withheld until x-ray studies show no leakage at the surgical site.</a:t>
            </a:r>
          </a:p>
          <a:p>
            <a:pPr lvl="0"/>
            <a:r>
              <a:rPr dirty="0" sz="3200" lang="en-US">
                <a:solidFill>
                  <a:prstClr val="black"/>
                </a:solidFill>
              </a:rPr>
              <a:t>The diet begins with liquids and is progressed as tolerated.</a:t>
            </a:r>
          </a:p>
          <a:p>
            <a:pPr indent="0" lvl="0" marL="0">
              <a:buNone/>
            </a:pPr>
            <a:r>
              <a:rPr dirty="0" sz="3200" lang="en-US">
                <a:solidFill>
                  <a:prstClr val="black"/>
                </a:solidFill>
              </a:rPr>
              <a:t> </a:t>
            </a:r>
            <a:r>
              <a:rPr b="1" dirty="0" sz="3200" lang="en-US">
                <a:solidFill>
                  <a:prstClr val="black"/>
                </a:solidFill>
              </a:rPr>
              <a:t>complications</a:t>
            </a:r>
            <a:r>
              <a:rPr dirty="0" sz="3200" lang="en-US">
                <a:solidFill>
                  <a:prstClr val="black"/>
                </a:solidFill>
              </a:rPr>
              <a:t>:</a:t>
            </a:r>
          </a:p>
          <a:p>
            <a:pPr lvl="2">
              <a:buFont typeface="Wingdings" panose="05000000000000000000" pitchFamily="2" charset="2"/>
              <a:buChar char="Ø"/>
            </a:pPr>
            <a:r>
              <a:rPr dirty="0" sz="3200" lang="en-US">
                <a:solidFill>
                  <a:prstClr val="black"/>
                </a:solidFill>
              </a:rPr>
              <a:t>Aspiration pneumonia</a:t>
            </a:r>
          </a:p>
          <a:p>
            <a:pPr lvl="2">
              <a:buFont typeface="Wingdings" panose="05000000000000000000" pitchFamily="2" charset="2"/>
              <a:buChar char="Ø"/>
            </a:pPr>
            <a:r>
              <a:rPr dirty="0" sz="3200" lang="en-US">
                <a:solidFill>
                  <a:prstClr val="black"/>
                </a:solidFill>
              </a:rPr>
              <a:t>Carcinoma of the </a:t>
            </a:r>
            <a:r>
              <a:rPr dirty="0" sz="3200" lang="en-US" err="1">
                <a:solidFill>
                  <a:prstClr val="black"/>
                </a:solidFill>
              </a:rPr>
              <a:t>oesophagus</a:t>
            </a:r>
            <a:endParaRPr dirty="0" sz="3200" lang="en-US">
              <a:solidFill>
                <a:prstClr val="black"/>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sp>
        <p:nvSpPr>
          <p:cNvPr id="1048718" name="Title 1"/>
          <p:cNvSpPr>
            <a:spLocks noGrp="1"/>
          </p:cNvSpPr>
          <p:nvPr>
            <p:ph type="title"/>
          </p:nvPr>
        </p:nvSpPr>
        <p:spPr>
          <a:xfrm>
            <a:off x="838200" y="90153"/>
            <a:ext cx="10515600" cy="850005"/>
          </a:xfrm>
        </p:spPr>
        <p:txBody>
          <a:bodyPr/>
          <a:p>
            <a:r>
              <a:rPr b="1" dirty="0" lang="en-US">
                <a:latin typeface="+mn-lt"/>
              </a:rPr>
              <a:t>Carcinoma of the </a:t>
            </a:r>
            <a:r>
              <a:rPr b="1" dirty="0" lang="en-US" err="1">
                <a:latin typeface="+mn-lt"/>
              </a:rPr>
              <a:t>oesophagus</a:t>
            </a:r>
            <a:endParaRPr b="1" dirty="0" lang="en-US">
              <a:latin typeface="+mn-lt"/>
            </a:endParaRPr>
          </a:p>
        </p:txBody>
      </p:sp>
      <p:sp>
        <p:nvSpPr>
          <p:cNvPr id="1048719" name="Content Placeholder 2"/>
          <p:cNvSpPr>
            <a:spLocks noGrp="1"/>
          </p:cNvSpPr>
          <p:nvPr>
            <p:ph idx="1"/>
          </p:nvPr>
        </p:nvSpPr>
        <p:spPr>
          <a:xfrm>
            <a:off x="838200" y="940158"/>
            <a:ext cx="10515600" cy="5499279"/>
          </a:xfrm>
        </p:spPr>
        <p:txBody>
          <a:bodyPr>
            <a:normAutofit fontScale="55556" lnSpcReduction="20000"/>
          </a:bodyPr>
          <a:p>
            <a:pPr marR="0">
              <a:lnSpc>
                <a:spcPct val="120000"/>
              </a:lnSpc>
              <a:spcBef>
                <a:spcPts val="0"/>
              </a:spcBef>
              <a:spcAft>
                <a:spcPts val="0"/>
              </a:spcAft>
            </a:pPr>
            <a:r>
              <a:rPr dirty="0" sz="4500" lang="en-GB">
                <a:solidFill>
                  <a:srgbClr val="000000"/>
                </a:solidFill>
                <a:ea typeface="Times New Roman" panose="02020603050405020304" pitchFamily="18" charset="0"/>
                <a:cs typeface="Times New Roman" panose="02020603050405020304" pitchFamily="18" charset="0"/>
              </a:rPr>
              <a:t>Carcinoma of the oesophagus is usually squamous cell carcinoma .It can occur at any level of the oesophageal tract but are most common at the gastro </a:t>
            </a:r>
            <a:r>
              <a:rPr dirty="0" sz="4500" lang="en-GB" err="1">
                <a:solidFill>
                  <a:srgbClr val="000000"/>
                </a:solidFill>
                <a:ea typeface="Times New Roman" panose="02020603050405020304" pitchFamily="18" charset="0"/>
                <a:cs typeface="Times New Roman" panose="02020603050405020304" pitchFamily="18" charset="0"/>
              </a:rPr>
              <a:t>esophageal</a:t>
            </a:r>
            <a:r>
              <a:rPr dirty="0" sz="4500" lang="en-GB">
                <a:solidFill>
                  <a:srgbClr val="000000"/>
                </a:solidFill>
                <a:ea typeface="Times New Roman" panose="02020603050405020304" pitchFamily="18" charset="0"/>
                <a:cs typeface="Times New Roman" panose="02020603050405020304" pitchFamily="18" charset="0"/>
              </a:rPr>
              <a:t> junction.</a:t>
            </a:r>
          </a:p>
          <a:p>
            <a:pPr indent="0" marL="0" marR="0">
              <a:lnSpc>
                <a:spcPct val="120000"/>
              </a:lnSpc>
              <a:spcBef>
                <a:spcPts val="0"/>
              </a:spcBef>
              <a:spcAft>
                <a:spcPts val="0"/>
              </a:spcAft>
              <a:buNone/>
            </a:pPr>
            <a:r>
              <a:rPr dirty="0" sz="4500" lang="en-GB">
                <a:solidFill>
                  <a:srgbClr val="FF0000"/>
                </a:solidFill>
                <a:ea typeface="Times New Roman" panose="02020603050405020304" pitchFamily="18" charset="0"/>
                <a:cs typeface="Times New Roman" panose="02020603050405020304" pitchFamily="18" charset="0"/>
              </a:rPr>
              <a:t>INCIDENCE</a:t>
            </a:r>
          </a:p>
          <a:p>
            <a:pPr marR="0">
              <a:lnSpc>
                <a:spcPct val="120000"/>
              </a:lnSpc>
              <a:spcBef>
                <a:spcPts val="0"/>
              </a:spcBef>
              <a:spcAft>
                <a:spcPts val="0"/>
              </a:spcAft>
            </a:pPr>
            <a:r>
              <a:rPr dirty="0" sz="4500" lang="en-GB">
                <a:solidFill>
                  <a:srgbClr val="000000"/>
                </a:solidFill>
                <a:ea typeface="Times New Roman" panose="02020603050405020304" pitchFamily="18" charset="0"/>
                <a:cs typeface="Times New Roman" panose="02020603050405020304" pitchFamily="18" charset="0"/>
              </a:rPr>
              <a:t>It occurs more than three times as often in men than women.</a:t>
            </a:r>
          </a:p>
          <a:p>
            <a:pPr marR="0">
              <a:lnSpc>
                <a:spcPct val="120000"/>
              </a:lnSpc>
              <a:spcBef>
                <a:spcPts val="0"/>
              </a:spcBef>
              <a:spcAft>
                <a:spcPts val="0"/>
              </a:spcAft>
            </a:pPr>
            <a:r>
              <a:rPr dirty="0" sz="4500" lang="en-GB">
                <a:solidFill>
                  <a:srgbClr val="000000"/>
                </a:solidFill>
                <a:ea typeface="Times New Roman" panose="02020603050405020304" pitchFamily="18" charset="0"/>
                <a:cs typeface="Times New Roman" panose="02020603050405020304" pitchFamily="18" charset="0"/>
              </a:rPr>
              <a:t>It is more frequent in African Americans than in Caucasians</a:t>
            </a:r>
          </a:p>
          <a:p>
            <a:pPr marR="0">
              <a:lnSpc>
                <a:spcPct val="120000"/>
              </a:lnSpc>
              <a:spcBef>
                <a:spcPts val="0"/>
              </a:spcBef>
              <a:spcAft>
                <a:spcPts val="0"/>
              </a:spcAft>
            </a:pPr>
            <a:r>
              <a:rPr dirty="0" sz="4500" lang="en-GB">
                <a:solidFill>
                  <a:srgbClr val="000000"/>
                </a:solidFill>
                <a:ea typeface="Times New Roman" panose="02020603050405020304" pitchFamily="18" charset="0"/>
                <a:cs typeface="Times New Roman" panose="02020603050405020304" pitchFamily="18" charset="0"/>
              </a:rPr>
              <a:t>It usually occurs in five or sixth decade of life</a:t>
            </a:r>
          </a:p>
          <a:p>
            <a:pPr indent="0" marL="0" marR="0">
              <a:lnSpc>
                <a:spcPct val="120000"/>
              </a:lnSpc>
              <a:spcBef>
                <a:spcPts val="0"/>
              </a:spcBef>
              <a:spcAft>
                <a:spcPts val="0"/>
              </a:spcAft>
              <a:buNone/>
            </a:pPr>
            <a:r>
              <a:rPr dirty="0" sz="4500" lang="en-GB">
                <a:solidFill>
                  <a:srgbClr val="FF0000"/>
                </a:solidFill>
                <a:ea typeface="Times New Roman" panose="02020603050405020304" pitchFamily="18" charset="0"/>
                <a:cs typeface="Times New Roman" panose="02020603050405020304" pitchFamily="18" charset="0"/>
              </a:rPr>
              <a:t>The </a:t>
            </a:r>
            <a:r>
              <a:rPr b="1" dirty="0" sz="4500" lang="en-GB">
                <a:solidFill>
                  <a:srgbClr val="FF0000"/>
                </a:solidFill>
                <a:ea typeface="Times New Roman" panose="02020603050405020304" pitchFamily="18" charset="0"/>
                <a:cs typeface="Times New Roman" panose="02020603050405020304" pitchFamily="18" charset="0"/>
              </a:rPr>
              <a:t>pathogenesis of oesophageal carcinoma </a:t>
            </a:r>
            <a:r>
              <a:rPr dirty="0" sz="4500" lang="en-GB">
                <a:solidFill>
                  <a:srgbClr val="000000"/>
                </a:solidFill>
                <a:ea typeface="Times New Roman" panose="02020603050405020304" pitchFamily="18" charset="0"/>
                <a:cs typeface="Times New Roman" panose="02020603050405020304" pitchFamily="18" charset="0"/>
              </a:rPr>
              <a:t>is facilitated by:</a:t>
            </a:r>
            <a:endParaRPr dirty="0" sz="4500" lang="en-US">
              <a:ea typeface="Times New Roman" panose="02020603050405020304" pitchFamily="18" charset="0"/>
              <a:cs typeface="Times New Roman" panose="02020603050405020304" pitchFamily="18" charset="0"/>
            </a:endParaRPr>
          </a:p>
          <a:p>
            <a:pPr lvl="1">
              <a:lnSpc>
                <a:spcPct val="120000"/>
              </a:lnSpc>
              <a:spcBef>
                <a:spcPts val="0"/>
              </a:spcBef>
              <a:buFont typeface="Wingdings" panose="05000000000000000000" pitchFamily="2" charset="2"/>
              <a:buChar char="Ø"/>
            </a:pPr>
            <a:r>
              <a:rPr dirty="0" sz="4500" lang="en-GB">
                <a:solidFill>
                  <a:srgbClr val="000000"/>
                </a:solidFill>
                <a:ea typeface="Times New Roman" panose="02020603050405020304" pitchFamily="18" charset="0"/>
                <a:cs typeface="Times New Roman" panose="02020603050405020304" pitchFamily="18" charset="0"/>
              </a:rPr>
              <a:t>Alterations of oesophageal structure and function that permit food and drink to remain in the oesophagus for prolonged periods. </a:t>
            </a:r>
            <a:endParaRPr dirty="0" sz="4500" lang="en-US">
              <a:solidFill>
                <a:srgbClr val="000000"/>
              </a:solidFill>
              <a:ea typeface="Times New Roman" panose="02020603050405020304" pitchFamily="18" charset="0"/>
              <a:cs typeface="Times New Roman" panose="02020603050405020304" pitchFamily="18" charset="0"/>
            </a:endParaRPr>
          </a:p>
          <a:p>
            <a:pPr lvl="1">
              <a:lnSpc>
                <a:spcPct val="120000"/>
              </a:lnSpc>
              <a:spcBef>
                <a:spcPts val="0"/>
              </a:spcBef>
              <a:buFont typeface="Wingdings" panose="05000000000000000000" pitchFamily="2" charset="2"/>
              <a:buChar char="Ø"/>
            </a:pPr>
            <a:r>
              <a:rPr dirty="0" sz="4500" lang="en-GB">
                <a:solidFill>
                  <a:srgbClr val="000000"/>
                </a:solidFill>
                <a:ea typeface="Times New Roman" panose="02020603050405020304" pitchFamily="18" charset="0"/>
                <a:cs typeface="Times New Roman" panose="02020603050405020304" pitchFamily="18" charset="0"/>
              </a:rPr>
              <a:t>Ulceration and metaplasia caused by oesophageal reflux.</a:t>
            </a:r>
          </a:p>
          <a:p>
            <a:pPr lvl="1">
              <a:lnSpc>
                <a:spcPct val="120000"/>
              </a:lnSpc>
              <a:spcBef>
                <a:spcPts val="0"/>
              </a:spcBef>
              <a:buFont typeface="Wingdings" panose="05000000000000000000" pitchFamily="2" charset="2"/>
              <a:buChar char="Ø"/>
            </a:pPr>
            <a:r>
              <a:rPr dirty="0" sz="4500" lang="en-GB">
                <a:solidFill>
                  <a:srgbClr val="000000"/>
                </a:solidFill>
                <a:ea typeface="Times New Roman" panose="02020603050405020304" pitchFamily="18" charset="0"/>
                <a:cs typeface="Times New Roman" panose="02020603050405020304" pitchFamily="18" charset="0"/>
              </a:rPr>
              <a:t>Chronic exposure to irritants such as alcohol and tobacco</a:t>
            </a:r>
            <a:r>
              <a:rPr dirty="0" sz="4200" lang="en-GB">
                <a:solidFill>
                  <a:srgbClr val="000000"/>
                </a:solidFill>
                <a:ea typeface="Times New Roman" panose="02020603050405020304" pitchFamily="18" charset="0"/>
                <a:cs typeface="Times New Roman" panose="02020603050405020304" pitchFamily="18" charset="0"/>
              </a:rPr>
              <a:t>.</a:t>
            </a:r>
            <a:endParaRPr dirty="0" sz="4200" lang="en-US">
              <a:solidFill>
                <a:srgbClr val="000000"/>
              </a:solidFill>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54" name=""/>
        <p:cNvGrpSpPr/>
        <p:nvPr/>
      </p:nvGrpSpPr>
      <p:grpSpPr>
        <a:xfrm>
          <a:off x="0" y="0"/>
          <a:ext cx="0" cy="0"/>
          <a:chOff x="0" y="0"/>
          <a:chExt cx="0" cy="0"/>
        </a:xfrm>
      </p:grpSpPr>
      <p:sp>
        <p:nvSpPr>
          <p:cNvPr id="1048632" name="Title 1"/>
          <p:cNvSpPr>
            <a:spLocks noGrp="1"/>
          </p:cNvSpPr>
          <p:nvPr>
            <p:ph type="title"/>
          </p:nvPr>
        </p:nvSpPr>
        <p:spPr>
          <a:xfrm>
            <a:off x="838199" y="0"/>
            <a:ext cx="10515600" cy="845489"/>
          </a:xfrm>
        </p:spPr>
        <p:txBody>
          <a:bodyPr/>
          <a:p>
            <a:r>
              <a:rPr dirty="0" lang="en-US"/>
              <a:t>  </a:t>
            </a:r>
            <a:r>
              <a:rPr b="1" dirty="0" lang="en-US">
                <a:latin typeface="+mn-lt"/>
              </a:rPr>
              <a:t>THE  DIGESTIVE SYSTEM</a:t>
            </a:r>
          </a:p>
        </p:txBody>
      </p:sp>
      <p:pic>
        <p:nvPicPr>
          <p:cNvPr id="2097152" name="Content Placeholder 3"/>
          <p:cNvPicPr>
            <a:picLocks noChangeAspect="1" noGrp="1"/>
          </p:cNvPicPr>
          <p:nvPr>
            <p:ph idx="1"/>
          </p:nvPr>
        </p:nvPicPr>
        <p:blipFill>
          <a:blip xmlns:r="http://schemas.openxmlformats.org/officeDocument/2006/relationships" r:embed="rId1"/>
          <a:stretch>
            <a:fillRect/>
          </a:stretch>
        </p:blipFill>
        <p:spPr>
          <a:xfrm>
            <a:off x="1017431" y="708338"/>
            <a:ext cx="9903854" cy="6027313"/>
          </a:xfrm>
          <a:prstGeom prst="rec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1048720" name="Title 1"/>
          <p:cNvSpPr>
            <a:spLocks noGrp="1"/>
          </p:cNvSpPr>
          <p:nvPr>
            <p:ph type="title"/>
          </p:nvPr>
        </p:nvSpPr>
        <p:spPr>
          <a:xfrm>
            <a:off x="838200" y="154547"/>
            <a:ext cx="10515600" cy="721216"/>
          </a:xfrm>
        </p:spPr>
        <p:txBody>
          <a:bodyPr/>
          <a:p>
            <a:r>
              <a:rPr b="1" dirty="0" lang="en-US">
                <a:latin typeface="+mn-lt"/>
              </a:rPr>
              <a:t>Risk factors</a:t>
            </a:r>
          </a:p>
        </p:txBody>
      </p:sp>
      <p:sp>
        <p:nvSpPr>
          <p:cNvPr id="1048721" name="Content Placeholder 2"/>
          <p:cNvSpPr>
            <a:spLocks noGrp="1"/>
          </p:cNvSpPr>
          <p:nvPr>
            <p:ph idx="1"/>
          </p:nvPr>
        </p:nvSpPr>
        <p:spPr>
          <a:xfrm>
            <a:off x="838200" y="1056068"/>
            <a:ext cx="10515600" cy="5537915"/>
          </a:xfrm>
        </p:spPr>
        <p:txBody>
          <a:bodyPr>
            <a:normAutofit fontScale="94444" lnSpcReduction="20000"/>
          </a:bodyPr>
          <a:p>
            <a:r>
              <a:rPr dirty="0" sz="2400" lang="en-US">
                <a:latin typeface="Times New Roman" panose="02020603050405020304" pitchFamily="18" charset="0"/>
                <a:cs typeface="Times New Roman" panose="02020603050405020304" pitchFamily="18" charset="0"/>
              </a:rPr>
              <a:t>Chronic </a:t>
            </a:r>
            <a:r>
              <a:rPr dirty="0" sz="2400" lang="en-US" err="1">
                <a:latin typeface="Times New Roman" panose="02020603050405020304" pitchFamily="18" charset="0"/>
                <a:cs typeface="Times New Roman" panose="02020603050405020304" pitchFamily="18" charset="0"/>
              </a:rPr>
              <a:t>oesophageal</a:t>
            </a:r>
            <a:r>
              <a:rPr dirty="0" sz="2400" lang="en-US">
                <a:latin typeface="Times New Roman" panose="02020603050405020304" pitchFamily="18" charset="0"/>
                <a:cs typeface="Times New Roman" panose="02020603050405020304" pitchFamily="18" charset="0"/>
              </a:rPr>
              <a:t> irritation</a:t>
            </a:r>
          </a:p>
          <a:p>
            <a:r>
              <a:rPr dirty="0" sz="2400" lang="en-US">
                <a:latin typeface="Times New Roman" panose="02020603050405020304" pitchFamily="18" charset="0"/>
                <a:cs typeface="Times New Roman" panose="02020603050405020304" pitchFamily="18" charset="0"/>
              </a:rPr>
              <a:t>Alcohol and tobacco use</a:t>
            </a:r>
          </a:p>
          <a:p>
            <a:r>
              <a:rPr dirty="0" sz="2400" lang="en-US">
                <a:solidFill>
                  <a:srgbClr val="FF0000"/>
                </a:solidFill>
                <a:latin typeface="Times New Roman" panose="02020603050405020304" pitchFamily="18" charset="0"/>
                <a:cs typeface="Times New Roman" panose="02020603050405020304" pitchFamily="18" charset="0"/>
              </a:rPr>
              <a:t>GERD</a:t>
            </a:r>
            <a:r>
              <a:rPr dirty="0" sz="2400" lang="en-US">
                <a:latin typeface="Times New Roman" panose="02020603050405020304" pitchFamily="18" charset="0"/>
                <a:cs typeface="Times New Roman" panose="02020603050405020304" pitchFamily="18" charset="0"/>
              </a:rPr>
              <a:t> (</a:t>
            </a:r>
            <a:r>
              <a:rPr dirty="0" sz="2400" lang="en-US">
                <a:solidFill>
                  <a:srgbClr val="FF0000"/>
                </a:solidFill>
                <a:latin typeface="Times New Roman" panose="02020603050405020304" pitchFamily="18" charset="0"/>
                <a:cs typeface="Times New Roman" panose="02020603050405020304" pitchFamily="18" charset="0"/>
              </a:rPr>
              <a:t>G</a:t>
            </a:r>
            <a:r>
              <a:rPr dirty="0" sz="2400" lang="en-US">
                <a:latin typeface="Times New Roman" panose="02020603050405020304" pitchFamily="18" charset="0"/>
                <a:cs typeface="Times New Roman" panose="02020603050405020304" pitchFamily="18" charset="0"/>
              </a:rPr>
              <a:t>astro-</a:t>
            </a:r>
            <a:r>
              <a:rPr dirty="0" sz="2400" lang="en-US">
                <a:solidFill>
                  <a:srgbClr val="FF0000"/>
                </a:solidFill>
                <a:latin typeface="Times New Roman" panose="02020603050405020304" pitchFamily="18" charset="0"/>
                <a:cs typeface="Times New Roman" panose="02020603050405020304" pitchFamily="18" charset="0"/>
              </a:rPr>
              <a:t>E</a:t>
            </a:r>
            <a:r>
              <a:rPr dirty="0" sz="2400" lang="en-US">
                <a:latin typeface="Times New Roman" panose="02020603050405020304" pitchFamily="18" charset="0"/>
                <a:cs typeface="Times New Roman" panose="02020603050405020304" pitchFamily="18" charset="0"/>
              </a:rPr>
              <a:t>sophageal </a:t>
            </a:r>
            <a:r>
              <a:rPr dirty="0" sz="2400" lang="en-US">
                <a:solidFill>
                  <a:srgbClr val="FF0000"/>
                </a:solidFill>
                <a:latin typeface="Times New Roman" panose="02020603050405020304" pitchFamily="18" charset="0"/>
                <a:cs typeface="Times New Roman" panose="02020603050405020304" pitchFamily="18" charset="0"/>
              </a:rPr>
              <a:t>R</a:t>
            </a:r>
            <a:r>
              <a:rPr dirty="0" sz="2400" lang="en-US">
                <a:latin typeface="Times New Roman" panose="02020603050405020304" pitchFamily="18" charset="0"/>
                <a:cs typeface="Times New Roman" panose="02020603050405020304" pitchFamily="18" charset="0"/>
              </a:rPr>
              <a:t>eflux </a:t>
            </a:r>
            <a:r>
              <a:rPr dirty="0" sz="2400" lang="en-US">
                <a:solidFill>
                  <a:srgbClr val="FF0000"/>
                </a:solidFill>
                <a:latin typeface="Times New Roman" panose="02020603050405020304" pitchFamily="18" charset="0"/>
                <a:cs typeface="Times New Roman" panose="02020603050405020304" pitchFamily="18" charset="0"/>
              </a:rPr>
              <a:t>D</a:t>
            </a:r>
            <a:r>
              <a:rPr dirty="0" sz="2400" lang="en-US">
                <a:latin typeface="Times New Roman" panose="02020603050405020304" pitchFamily="18" charset="0"/>
                <a:cs typeface="Times New Roman" panose="02020603050405020304" pitchFamily="18" charset="0"/>
              </a:rPr>
              <a:t>isease) is associated with adenocarcinoma</a:t>
            </a:r>
          </a:p>
          <a:p>
            <a:r>
              <a:rPr dirty="0" sz="2400" lang="en-US">
                <a:latin typeface="Times New Roman" panose="02020603050405020304" pitchFamily="18" charset="0"/>
                <a:cs typeface="Times New Roman" panose="02020603050405020304" pitchFamily="18" charset="0"/>
              </a:rPr>
              <a:t>Patients with </a:t>
            </a:r>
            <a:r>
              <a:rPr dirty="0" sz="2400" lang="en-US" err="1">
                <a:latin typeface="Times New Roman" panose="02020603050405020304" pitchFamily="18" charset="0"/>
                <a:cs typeface="Times New Roman" panose="02020603050405020304" pitchFamily="18" charset="0"/>
              </a:rPr>
              <a:t>Barret</a:t>
            </a:r>
            <a:r>
              <a:rPr dirty="0" sz="2400" lang="en-US">
                <a:latin typeface="Times New Roman" panose="02020603050405020304" pitchFamily="18" charset="0"/>
                <a:cs typeface="Times New Roman" panose="02020603050405020304" pitchFamily="18" charset="0"/>
              </a:rPr>
              <a:t> </a:t>
            </a:r>
            <a:r>
              <a:rPr dirty="0" sz="2400" lang="en-US" err="1">
                <a:latin typeface="Times New Roman" panose="02020603050405020304" pitchFamily="18" charset="0"/>
                <a:cs typeface="Times New Roman" panose="02020603050405020304" pitchFamily="18" charset="0"/>
              </a:rPr>
              <a:t>oesophagus</a:t>
            </a:r>
            <a:r>
              <a:rPr dirty="0" sz="2400" lang="en-US">
                <a:latin typeface="Times New Roman" panose="02020603050405020304" pitchFamily="18" charset="0"/>
                <a:cs typeface="Times New Roman" panose="02020603050405020304" pitchFamily="18" charset="0"/>
              </a:rPr>
              <a:t> ( caused by chronic irritation of mucus membrane due to reflux    of gastric and duodenal content.                                                                                                                  </a:t>
            </a:r>
          </a:p>
          <a:p>
            <a:r>
              <a:rPr dirty="0" sz="2400" lang="en-US">
                <a:latin typeface="Times New Roman" panose="02020603050405020304" pitchFamily="18" charset="0"/>
                <a:cs typeface="Times New Roman" panose="02020603050405020304" pitchFamily="18" charset="0"/>
              </a:rPr>
              <a:t>Sliding  hiatal hernia</a:t>
            </a:r>
          </a:p>
          <a:p>
            <a:r>
              <a:rPr dirty="0" sz="2400" lang="en-US">
                <a:latin typeface="Times New Roman" panose="02020603050405020304" pitchFamily="18" charset="0"/>
                <a:cs typeface="Times New Roman" panose="02020603050405020304" pitchFamily="18" charset="0"/>
              </a:rPr>
              <a:t>Ingestion of hot liquids or foods</a:t>
            </a:r>
          </a:p>
          <a:p>
            <a:r>
              <a:rPr dirty="0" sz="2400" lang="en-US">
                <a:latin typeface="Times New Roman" panose="02020603050405020304" pitchFamily="18" charset="0"/>
                <a:cs typeface="Times New Roman" panose="02020603050405020304" pitchFamily="18" charset="0"/>
              </a:rPr>
              <a:t>Nutritional deficiency</a:t>
            </a:r>
          </a:p>
          <a:p>
            <a:r>
              <a:rPr dirty="0" sz="2400" lang="en-US">
                <a:latin typeface="Times New Roman" panose="02020603050405020304" pitchFamily="18" charset="0"/>
                <a:cs typeface="Times New Roman" panose="02020603050405020304" pitchFamily="18" charset="0"/>
              </a:rPr>
              <a:t>Poor oral hygiene</a:t>
            </a:r>
          </a:p>
          <a:p>
            <a:r>
              <a:rPr dirty="0" sz="2400" lang="en-US">
                <a:latin typeface="Times New Roman" panose="02020603050405020304" pitchFamily="18" charset="0"/>
                <a:cs typeface="Times New Roman" panose="02020603050405020304" pitchFamily="18" charset="0"/>
              </a:rPr>
              <a:t>Exposure to nitrosamines in the environment</a:t>
            </a:r>
          </a:p>
          <a:p>
            <a:r>
              <a:rPr dirty="0" sz="2400" lang="en-US">
                <a:latin typeface="Times New Roman" panose="02020603050405020304" pitchFamily="18" charset="0"/>
                <a:cs typeface="Times New Roman" panose="02020603050405020304" pitchFamily="18" charset="0"/>
              </a:rPr>
              <a:t>Cigarette smoking </a:t>
            </a:r>
          </a:p>
          <a:p>
            <a:r>
              <a:rPr dirty="0" sz="2400" lang="en-US">
                <a:latin typeface="Times New Roman" panose="02020603050405020304" pitchFamily="18" charset="0"/>
                <a:cs typeface="Times New Roman" panose="02020603050405020304" pitchFamily="18" charset="0"/>
              </a:rPr>
              <a:t>Chronic alcohol use</a:t>
            </a:r>
          </a:p>
          <a:p>
            <a:endParaRPr dirty="0" lang="en-US"/>
          </a:p>
          <a:p>
            <a:pPr indent="0" marL="0">
              <a:buNone/>
            </a:pPr>
            <a:r>
              <a:rPr dirty="0" lang="en-US"/>
              <a:t> </a:t>
            </a:r>
          </a:p>
          <a:p>
            <a:endParaRPr dirty="0"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sp>
        <p:nvSpPr>
          <p:cNvPr id="1048722" name="Title 1"/>
          <p:cNvSpPr>
            <a:spLocks noGrp="1"/>
          </p:cNvSpPr>
          <p:nvPr>
            <p:ph type="title"/>
          </p:nvPr>
        </p:nvSpPr>
        <p:spPr>
          <a:xfrm>
            <a:off x="838200" y="185530"/>
            <a:ext cx="10515600" cy="675861"/>
          </a:xfrm>
        </p:spPr>
        <p:txBody>
          <a:bodyPr>
            <a:normAutofit/>
          </a:bodyPr>
          <a:p>
            <a:r>
              <a:rPr b="1" dirty="0" lang="en-US">
                <a:latin typeface="+mn-lt"/>
              </a:rPr>
              <a:t> Clinical manifestation</a:t>
            </a:r>
            <a:endParaRPr dirty="0" lang="en-US"/>
          </a:p>
        </p:txBody>
      </p:sp>
      <p:sp>
        <p:nvSpPr>
          <p:cNvPr id="1048723" name="Content Placeholder 2"/>
          <p:cNvSpPr>
            <a:spLocks noGrp="1"/>
          </p:cNvSpPr>
          <p:nvPr>
            <p:ph idx="1"/>
          </p:nvPr>
        </p:nvSpPr>
        <p:spPr>
          <a:xfrm>
            <a:off x="838200" y="980660"/>
            <a:ext cx="10515600" cy="5711687"/>
          </a:xfrm>
        </p:spPr>
        <p:txBody>
          <a:bodyPr>
            <a:noAutofit/>
          </a:bodyPr>
          <a:p>
            <a:pPr indent="-514350" marL="514350">
              <a:buFont typeface="+mj-lt"/>
              <a:buAutoNum type="arabicPeriod"/>
            </a:pPr>
            <a:r>
              <a:rPr dirty="0" sz="2800" lang="en-US">
                <a:latin typeface="Times New Roman" panose="02020603050405020304" pitchFamily="18" charset="0"/>
                <a:cs typeface="Times New Roman" panose="02020603050405020304" pitchFamily="18" charset="0"/>
              </a:rPr>
              <a:t>First there symptomless ulcerated lesions</a:t>
            </a:r>
          </a:p>
          <a:p>
            <a:pPr indent="-514350" marL="514350">
              <a:buFont typeface="+mj-lt"/>
              <a:buAutoNum type="arabicPeriod"/>
            </a:pPr>
            <a:r>
              <a:rPr dirty="0" sz="2800" lang="en-US">
                <a:latin typeface="Times New Roman" panose="02020603050405020304" pitchFamily="18" charset="0"/>
                <a:cs typeface="Times New Roman" panose="02020603050405020304" pitchFamily="18" charset="0"/>
              </a:rPr>
              <a:t>Dysphagia (difficulty swallowing) initially with solid foods and eventually with liquids</a:t>
            </a:r>
          </a:p>
          <a:p>
            <a:pPr indent="-514350" marL="514350">
              <a:buFont typeface="+mj-lt"/>
              <a:buAutoNum type="arabicPeriod"/>
            </a:pPr>
            <a:r>
              <a:rPr dirty="0" sz="2800" lang="en-US">
                <a:latin typeface="Times New Roman" panose="02020603050405020304" pitchFamily="18" charset="0"/>
                <a:cs typeface="Times New Roman" panose="02020603050405020304" pitchFamily="18" charset="0"/>
              </a:rPr>
              <a:t>A sensation of a mass in the throat</a:t>
            </a:r>
          </a:p>
          <a:p>
            <a:pPr indent="-514350" marL="514350">
              <a:buFont typeface="+mj-lt"/>
              <a:buAutoNum type="arabicPeriod"/>
            </a:pPr>
            <a:r>
              <a:rPr dirty="0" sz="2800" lang="en-US">
                <a:latin typeface="Times New Roman" panose="02020603050405020304" pitchFamily="18" charset="0"/>
                <a:cs typeface="Times New Roman" panose="02020603050405020304" pitchFamily="18" charset="0"/>
              </a:rPr>
              <a:t>Odynophagia (Painful swallowing)</a:t>
            </a:r>
          </a:p>
          <a:p>
            <a:pPr indent="-514350" marL="514350">
              <a:buFont typeface="+mj-lt"/>
              <a:buAutoNum type="arabicPeriod"/>
            </a:pPr>
            <a:r>
              <a:rPr dirty="0" sz="2800" lang="en-US">
                <a:latin typeface="Times New Roman" panose="02020603050405020304" pitchFamily="18" charset="0"/>
                <a:cs typeface="Times New Roman" panose="02020603050405020304" pitchFamily="18" charset="0"/>
              </a:rPr>
              <a:t>Sub sternal pain or fullness</a:t>
            </a:r>
          </a:p>
          <a:p>
            <a:pPr indent="-514350" marL="514350">
              <a:buFont typeface="+mj-lt"/>
              <a:buAutoNum type="arabicPeriod"/>
            </a:pPr>
            <a:r>
              <a:rPr dirty="0" sz="2800" lang="en-US">
                <a:latin typeface="Times New Roman" panose="02020603050405020304" pitchFamily="18" charset="0"/>
                <a:cs typeface="Times New Roman" panose="02020603050405020304" pitchFamily="18" charset="0"/>
              </a:rPr>
              <a:t>Later patient develops regurgitation of undigested food </a:t>
            </a:r>
          </a:p>
          <a:p>
            <a:pPr indent="-514350" marL="514350">
              <a:buFont typeface="+mj-lt"/>
              <a:buAutoNum type="arabicPeriod"/>
            </a:pPr>
            <a:r>
              <a:rPr dirty="0" sz="2800" lang="en-US">
                <a:latin typeface="Times New Roman" panose="02020603050405020304" pitchFamily="18" charset="0"/>
                <a:cs typeface="Times New Roman" panose="02020603050405020304" pitchFamily="18" charset="0"/>
              </a:rPr>
              <a:t>Halitosis</a:t>
            </a:r>
          </a:p>
          <a:p>
            <a:pPr indent="-514350" marL="514350">
              <a:buFont typeface="+mj-lt"/>
              <a:buAutoNum type="arabicPeriod"/>
            </a:pPr>
            <a:r>
              <a:rPr dirty="0" sz="2800" lang="en-US">
                <a:latin typeface="Times New Roman" panose="02020603050405020304" pitchFamily="18" charset="0"/>
                <a:cs typeface="Times New Roman" panose="02020603050405020304" pitchFamily="18" charset="0"/>
              </a:rPr>
              <a:t>Hiccups </a:t>
            </a:r>
          </a:p>
          <a:p>
            <a:pPr indent="-514350" marL="514350">
              <a:buFont typeface="+mj-lt"/>
              <a:buAutoNum type="arabicPeriod"/>
            </a:pPr>
            <a:r>
              <a:rPr dirty="0" sz="2800" lang="en-US">
                <a:latin typeface="Times New Roman" panose="02020603050405020304" pitchFamily="18" charset="0"/>
                <a:cs typeface="Times New Roman" panose="02020603050405020304" pitchFamily="18" charset="0"/>
              </a:rPr>
              <a:t>Patient becomes aware  of intermitted and increasing difficulty in swallowing</a:t>
            </a:r>
          </a:p>
          <a:p>
            <a:pPr indent="0" marL="0">
              <a:buNone/>
            </a:pPr>
            <a:endParaRPr dirty="0" sz="28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202" name=""/>
        <p:cNvGrpSpPr/>
        <p:nvPr/>
      </p:nvGrpSpPr>
      <p:grpSpPr>
        <a:xfrm>
          <a:off x="0" y="0"/>
          <a:ext cx="0" cy="0"/>
          <a:chOff x="0" y="0"/>
          <a:chExt cx="0" cy="0"/>
        </a:xfrm>
      </p:grpSpPr>
      <p:sp>
        <p:nvSpPr>
          <p:cNvPr id="1048724" name="Content Placeholder 2"/>
          <p:cNvSpPr>
            <a:spLocks noGrp="1"/>
          </p:cNvSpPr>
          <p:nvPr>
            <p:ph idx="1"/>
          </p:nvPr>
        </p:nvSpPr>
        <p:spPr>
          <a:xfrm>
            <a:off x="838200" y="321972"/>
            <a:ext cx="10515600" cy="6233374"/>
          </a:xfrm>
        </p:spPr>
        <p:txBody>
          <a:bodyPr>
            <a:normAutofit fontScale="94444" lnSpcReduction="10000"/>
          </a:bodyPr>
          <a:p>
            <a:pPr indent="-514350" marL="514350">
              <a:buAutoNum type="arabicPeriod" startAt="10"/>
            </a:pPr>
            <a:r>
              <a:rPr dirty="0" sz="3200" lang="en-US">
                <a:latin typeface="Times New Roman" panose="02020603050405020304" pitchFamily="18" charset="0"/>
                <a:cs typeface="Times New Roman" panose="02020603050405020304" pitchFamily="18" charset="0"/>
              </a:rPr>
              <a:t>Regurgitation of food and saliva occurs</a:t>
            </a:r>
          </a:p>
          <a:p>
            <a:pPr indent="-514350" marL="514350">
              <a:buAutoNum type="arabicPeriod" startAt="10"/>
            </a:pPr>
            <a:r>
              <a:rPr dirty="0" sz="3200" lang="en-US" err="1">
                <a:latin typeface="Times New Roman" panose="02020603050405020304" pitchFamily="18" charset="0"/>
                <a:cs typeface="Times New Roman" panose="02020603050405020304" pitchFamily="18" charset="0"/>
              </a:rPr>
              <a:t>Haemorrhage</a:t>
            </a:r>
            <a:r>
              <a:rPr dirty="0" sz="3200" lang="en-US">
                <a:latin typeface="Times New Roman" panose="02020603050405020304" pitchFamily="18" charset="0"/>
                <a:cs typeface="Times New Roman" panose="02020603050405020304" pitchFamily="18" charset="0"/>
              </a:rPr>
              <a:t> may take place</a:t>
            </a:r>
          </a:p>
          <a:p>
            <a:pPr indent="-514350" marL="514350">
              <a:buAutoNum type="arabicPeriod" startAt="10"/>
            </a:pPr>
            <a:r>
              <a:rPr dirty="0" sz="3200" lang="en-US">
                <a:latin typeface="Times New Roman" panose="02020603050405020304" pitchFamily="18" charset="0"/>
                <a:cs typeface="Times New Roman" panose="02020603050405020304" pitchFamily="18" charset="0"/>
              </a:rPr>
              <a:t>Progressive loss of weight and strength due to inadequate nutrition</a:t>
            </a:r>
          </a:p>
          <a:p>
            <a:pPr indent="-514350" marL="514350">
              <a:buAutoNum type="arabicPeriod" startAt="10"/>
            </a:pPr>
            <a:r>
              <a:rPr dirty="0" sz="3200" lang="en-US">
                <a:latin typeface="Times New Roman" panose="02020603050405020304" pitchFamily="18" charset="0"/>
                <a:cs typeface="Times New Roman" panose="02020603050405020304" pitchFamily="18" charset="0"/>
              </a:rPr>
              <a:t>Later symptoms:</a:t>
            </a:r>
          </a:p>
          <a:p>
            <a:pPr lvl="3">
              <a:buFont typeface="Wingdings" panose="05000000000000000000" pitchFamily="2" charset="2"/>
              <a:buChar char="Ø"/>
            </a:pPr>
            <a:r>
              <a:rPr dirty="0" sz="3200" lang="en-US">
                <a:latin typeface="Times New Roman" panose="02020603050405020304" pitchFamily="18" charset="0"/>
                <a:cs typeface="Times New Roman" panose="02020603050405020304" pitchFamily="18" charset="0"/>
              </a:rPr>
              <a:t>sub sternal pain</a:t>
            </a:r>
          </a:p>
          <a:p>
            <a:pPr lvl="3">
              <a:buFont typeface="Wingdings" panose="05000000000000000000" pitchFamily="2" charset="2"/>
              <a:buChar char="Ø"/>
            </a:pPr>
            <a:r>
              <a:rPr dirty="0" sz="3200" lang="en-US">
                <a:latin typeface="Times New Roman" panose="02020603050405020304" pitchFamily="18" charset="0"/>
                <a:cs typeface="Times New Roman" panose="02020603050405020304" pitchFamily="18" charset="0"/>
              </a:rPr>
              <a:t>persistent hiccups</a:t>
            </a:r>
          </a:p>
          <a:p>
            <a:pPr lvl="3">
              <a:buFont typeface="Wingdings" panose="05000000000000000000" pitchFamily="2" charset="2"/>
              <a:buChar char="Ø"/>
            </a:pPr>
            <a:r>
              <a:rPr dirty="0" sz="3200" lang="en-US">
                <a:latin typeface="Times New Roman" panose="02020603050405020304" pitchFamily="18" charset="0"/>
                <a:cs typeface="Times New Roman" panose="02020603050405020304" pitchFamily="18" charset="0"/>
              </a:rPr>
              <a:t>respiratory difficulty</a:t>
            </a:r>
          </a:p>
          <a:p>
            <a:pPr lvl="3">
              <a:buFont typeface="Wingdings" panose="05000000000000000000" pitchFamily="2" charset="2"/>
              <a:buChar char="Ø"/>
            </a:pPr>
            <a:r>
              <a:rPr dirty="0" sz="3200" lang="en-US">
                <a:latin typeface="Times New Roman" panose="02020603050405020304" pitchFamily="18" charset="0"/>
                <a:cs typeface="Times New Roman" panose="02020603050405020304" pitchFamily="18" charset="0"/>
              </a:rPr>
              <a:t>foul breath.</a:t>
            </a:r>
          </a:p>
          <a:p>
            <a:pPr indent="0" marL="0">
              <a:buNone/>
            </a:pPr>
            <a:r>
              <a:rPr dirty="0" sz="3200" lang="en-US">
                <a:latin typeface="Times New Roman" panose="02020603050405020304" pitchFamily="18" charset="0"/>
                <a:cs typeface="Times New Roman" panose="02020603050405020304" pitchFamily="18" charset="0"/>
              </a:rPr>
              <a:t>NB: It can take 12-18 months between onset of early symptoms and the patient seeking for medical care</a:t>
            </a:r>
            <a:r>
              <a:rPr dirty="0" lang="en-US">
                <a:latin typeface="Times New Roman" panose="02020603050405020304" pitchFamily="18" charset="0"/>
                <a:cs typeface="Times New Roman" panose="02020603050405020304" pitchFamily="18" charset="0"/>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sp>
        <p:nvSpPr>
          <p:cNvPr id="1048725" name="Title 1"/>
          <p:cNvSpPr>
            <a:spLocks noGrp="1"/>
          </p:cNvSpPr>
          <p:nvPr>
            <p:ph type="title"/>
          </p:nvPr>
        </p:nvSpPr>
        <p:spPr/>
        <p:txBody>
          <a:bodyPr/>
          <a:p>
            <a:r>
              <a:rPr b="1" dirty="0" lang="en-US">
                <a:latin typeface="+mn-lt"/>
              </a:rPr>
              <a:t>Assessment and diagnostic finding</a:t>
            </a:r>
          </a:p>
        </p:txBody>
      </p:sp>
      <p:sp>
        <p:nvSpPr>
          <p:cNvPr id="1048726" name="Content Placeholder 2"/>
          <p:cNvSpPr>
            <a:spLocks noGrp="1"/>
          </p:cNvSpPr>
          <p:nvPr>
            <p:ph idx="1"/>
          </p:nvPr>
        </p:nvSpPr>
        <p:spPr/>
        <p:txBody>
          <a:bodyPr>
            <a:normAutofit fontScale="96429" lnSpcReduction="20000"/>
          </a:bodyPr>
          <a:p>
            <a:pPr indent="-514350" marL="514350">
              <a:buFont typeface="+mj-lt"/>
              <a:buAutoNum type="arabicPeriod"/>
            </a:pPr>
            <a:r>
              <a:rPr dirty="0" sz="2800" lang="en-US" err="1">
                <a:latin typeface="Times New Roman" panose="02020603050405020304" pitchFamily="18" charset="0"/>
                <a:cs typeface="Times New Roman" panose="02020603050405020304" pitchFamily="18" charset="0"/>
              </a:rPr>
              <a:t>EsophagoGastroDuodenoscopy</a:t>
            </a:r>
            <a:r>
              <a:rPr dirty="0" sz="2800" lang="en-US">
                <a:latin typeface="Times New Roman" panose="02020603050405020304" pitchFamily="18" charset="0"/>
                <a:cs typeface="Times New Roman" panose="02020603050405020304" pitchFamily="18" charset="0"/>
              </a:rPr>
              <a:t>  (EGD) with biopsy and brushing</a:t>
            </a:r>
          </a:p>
          <a:p>
            <a:pPr indent="-514350" marL="514350">
              <a:buFont typeface="+mj-lt"/>
              <a:buAutoNum type="arabicPeriod"/>
            </a:pPr>
            <a:r>
              <a:rPr dirty="0" sz="2800" lang="en-US">
                <a:latin typeface="Times New Roman" panose="02020603050405020304" pitchFamily="18" charset="0"/>
                <a:cs typeface="Times New Roman" panose="02020603050405020304" pitchFamily="18" charset="0"/>
              </a:rPr>
              <a:t>CT scan of the chest and abdomen  to detect metastasis</a:t>
            </a:r>
          </a:p>
          <a:p>
            <a:pPr indent="-514350" marL="514350">
              <a:buFont typeface="+mj-lt"/>
              <a:buAutoNum type="arabicPeriod"/>
            </a:pPr>
            <a:r>
              <a:rPr dirty="0" sz="2800" lang="en-US">
                <a:latin typeface="Times New Roman" panose="02020603050405020304" pitchFamily="18" charset="0"/>
                <a:cs typeface="Times New Roman" panose="02020603050405020304" pitchFamily="18" charset="0"/>
              </a:rPr>
              <a:t>Positron Emission Tomography (</a:t>
            </a:r>
            <a:r>
              <a:rPr dirty="0" sz="2800" lang="en-US">
                <a:solidFill>
                  <a:srgbClr val="FF0000"/>
                </a:solidFill>
                <a:latin typeface="Times New Roman" panose="02020603050405020304" pitchFamily="18" charset="0"/>
                <a:cs typeface="Times New Roman" panose="02020603050405020304" pitchFamily="18" charset="0"/>
              </a:rPr>
              <a:t>PET</a:t>
            </a:r>
            <a:r>
              <a:rPr dirty="0" sz="2800" lang="en-US">
                <a:latin typeface="Times New Roman" panose="02020603050405020304" pitchFamily="18" charset="0"/>
                <a:cs typeface="Times New Roman" panose="02020603050405020304" pitchFamily="18" charset="0"/>
              </a:rPr>
              <a:t>) may help detect metastasis with more sensitivity than CT scan.</a:t>
            </a:r>
          </a:p>
          <a:p>
            <a:pPr indent="-514350" marL="514350">
              <a:buFont typeface="+mj-lt"/>
              <a:buAutoNum type="arabicPeriod"/>
            </a:pPr>
            <a:r>
              <a:rPr dirty="0" sz="2800" lang="en-US">
                <a:latin typeface="Times New Roman" panose="02020603050405020304" pitchFamily="18" charset="0"/>
                <a:cs typeface="Times New Roman" panose="02020603050405020304" pitchFamily="18" charset="0"/>
              </a:rPr>
              <a:t>Endoscopic ultrasound</a:t>
            </a:r>
          </a:p>
          <a:p>
            <a:pPr indent="-514350" marL="514350">
              <a:buFont typeface="+mj-lt"/>
              <a:buAutoNum type="arabicPeriod"/>
            </a:pPr>
            <a:r>
              <a:rPr dirty="0" sz="2800" lang="en-US">
                <a:latin typeface="Times New Roman" panose="02020603050405020304" pitchFamily="18" charset="0"/>
                <a:cs typeface="Times New Roman" panose="02020603050405020304" pitchFamily="18" charset="0"/>
              </a:rPr>
              <a:t>Molecular markers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204" name=""/>
        <p:cNvGrpSpPr/>
        <p:nvPr/>
      </p:nvGrpSpPr>
      <p:grpSpPr>
        <a:xfrm>
          <a:off x="0" y="0"/>
          <a:ext cx="0" cy="0"/>
          <a:chOff x="0" y="0"/>
          <a:chExt cx="0" cy="0"/>
        </a:xfrm>
      </p:grpSpPr>
      <p:sp>
        <p:nvSpPr>
          <p:cNvPr id="1048727" name="Title 1"/>
          <p:cNvSpPr>
            <a:spLocks noGrp="1"/>
          </p:cNvSpPr>
          <p:nvPr>
            <p:ph type="title"/>
          </p:nvPr>
        </p:nvSpPr>
        <p:spPr>
          <a:xfrm>
            <a:off x="838200" y="1"/>
            <a:ext cx="10515600" cy="695458"/>
          </a:xfrm>
        </p:spPr>
        <p:txBody>
          <a:bodyPr/>
          <a:p>
            <a:r>
              <a:rPr b="1" dirty="0" lang="en-US">
                <a:latin typeface="+mn-lt"/>
              </a:rPr>
              <a:t>Medical management</a:t>
            </a:r>
          </a:p>
        </p:txBody>
      </p:sp>
      <p:sp>
        <p:nvSpPr>
          <p:cNvPr id="1048728" name="Content Placeholder 2"/>
          <p:cNvSpPr>
            <a:spLocks noGrp="1"/>
          </p:cNvSpPr>
          <p:nvPr>
            <p:ph idx="1"/>
          </p:nvPr>
        </p:nvSpPr>
        <p:spPr>
          <a:xfrm>
            <a:off x="838200" y="695459"/>
            <a:ext cx="10515600" cy="5743978"/>
          </a:xfrm>
        </p:spPr>
        <p:txBody>
          <a:bodyPr>
            <a:normAutofit lnSpcReduction="10000"/>
          </a:bodyPr>
          <a:p>
            <a:r>
              <a:rPr dirty="0" sz="2400" lang="en-US">
                <a:latin typeface="Times New Roman" panose="02020603050405020304" pitchFamily="18" charset="0"/>
                <a:cs typeface="Times New Roman" panose="02020603050405020304" pitchFamily="18" charset="0"/>
              </a:rPr>
              <a:t>Early stage the goal is directed toward </a:t>
            </a:r>
            <a:r>
              <a:rPr dirty="0" sz="2400" i="1" lang="en-US">
                <a:solidFill>
                  <a:srgbClr val="FF0000"/>
                </a:solidFill>
                <a:latin typeface="Times New Roman" panose="02020603050405020304" pitchFamily="18" charset="0"/>
                <a:cs typeface="Times New Roman" panose="02020603050405020304" pitchFamily="18" charset="0"/>
              </a:rPr>
              <a:t>cure</a:t>
            </a:r>
          </a:p>
          <a:p>
            <a:r>
              <a:rPr dirty="0" sz="2400" lang="en-US">
                <a:latin typeface="Times New Roman" panose="02020603050405020304" pitchFamily="18" charset="0"/>
                <a:cs typeface="Times New Roman" panose="02020603050405020304" pitchFamily="18" charset="0"/>
              </a:rPr>
              <a:t>Late stages the goal is </a:t>
            </a:r>
            <a:r>
              <a:rPr dirty="0" sz="2400" i="1" lang="en-US">
                <a:solidFill>
                  <a:srgbClr val="FF0000"/>
                </a:solidFill>
                <a:latin typeface="Times New Roman" panose="02020603050405020304" pitchFamily="18" charset="0"/>
                <a:cs typeface="Times New Roman" panose="02020603050405020304" pitchFamily="18" charset="0"/>
              </a:rPr>
              <a:t>relieve</a:t>
            </a:r>
            <a:r>
              <a:rPr dirty="0" sz="2400" lang="en-US">
                <a:latin typeface="Times New Roman" panose="02020603050405020304" pitchFamily="18" charset="0"/>
                <a:cs typeface="Times New Roman" panose="02020603050405020304" pitchFamily="18" charset="0"/>
              </a:rPr>
              <a:t> of symptoms</a:t>
            </a:r>
          </a:p>
          <a:p>
            <a:pPr indent="0" marL="0">
              <a:buNone/>
            </a:pPr>
            <a:r>
              <a:rPr dirty="0" sz="2400" lang="en-US">
                <a:latin typeface="Times New Roman" panose="02020603050405020304" pitchFamily="18" charset="0"/>
                <a:cs typeface="Times New Roman" panose="02020603050405020304" pitchFamily="18" charset="0"/>
              </a:rPr>
              <a:t>Treatment include:</a:t>
            </a:r>
          </a:p>
          <a:p>
            <a:pPr lvl="2">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Surgery </a:t>
            </a:r>
          </a:p>
          <a:p>
            <a:pPr lvl="2">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radiotherapy</a:t>
            </a:r>
          </a:p>
          <a:p>
            <a:pPr lvl="2">
              <a:buFont typeface="Wingdings" panose="05000000000000000000" pitchFamily="2" charset="2"/>
              <a:buChar char="Ø"/>
            </a:pPr>
            <a:r>
              <a:rPr dirty="0" sz="2400" lang="en-US">
                <a:latin typeface="Times New Roman" panose="02020603050405020304" pitchFamily="18" charset="0"/>
                <a:cs typeface="Times New Roman" panose="02020603050405020304" pitchFamily="18" charset="0"/>
              </a:rPr>
              <a:t>Chemotherapy</a:t>
            </a:r>
          </a:p>
          <a:p>
            <a:r>
              <a:rPr dirty="0" sz="2400" lang="en-US">
                <a:latin typeface="Times New Roman" panose="02020603050405020304" pitchFamily="18" charset="0"/>
                <a:cs typeface="Times New Roman" panose="02020603050405020304" pitchFamily="18" charset="0"/>
              </a:rPr>
              <a:t>Treatment depends on  the cancer cells, extent of the disease and patients condition.</a:t>
            </a:r>
          </a:p>
          <a:p>
            <a:r>
              <a:rPr dirty="0" sz="2400" lang="en-US">
                <a:latin typeface="Times New Roman" panose="02020603050405020304" pitchFamily="18" charset="0"/>
                <a:cs typeface="Times New Roman" panose="02020603050405020304" pitchFamily="18" charset="0"/>
              </a:rPr>
              <a:t>For early </a:t>
            </a:r>
            <a:r>
              <a:rPr dirty="0" sz="2400" lang="en-US" err="1">
                <a:latin typeface="Times New Roman" panose="02020603050405020304" pitchFamily="18" charset="0"/>
                <a:cs typeface="Times New Roman" panose="02020603050405020304" pitchFamily="18" charset="0"/>
              </a:rPr>
              <a:t>tumour</a:t>
            </a:r>
            <a:r>
              <a:rPr dirty="0" sz="2400" lang="en-US">
                <a:latin typeface="Times New Roman" panose="02020603050405020304" pitchFamily="18" charset="0"/>
                <a:cs typeface="Times New Roman" panose="02020603050405020304" pitchFamily="18" charset="0"/>
              </a:rPr>
              <a:t> chemotherapy, radiotherapy    4-6 weeks the  4 weeks rest then lastly surgical resection of of the </a:t>
            </a:r>
            <a:r>
              <a:rPr dirty="0" sz="2400" lang="en-US" err="1">
                <a:latin typeface="Times New Roman" panose="02020603050405020304" pitchFamily="18" charset="0"/>
                <a:cs typeface="Times New Roman" panose="02020603050405020304" pitchFamily="18" charset="0"/>
              </a:rPr>
              <a:t>oesophagus</a:t>
            </a:r>
            <a:r>
              <a:rPr dirty="0" sz="2400" lang="en-US">
                <a:latin typeface="Times New Roman" panose="02020603050405020304" pitchFamily="18" charset="0"/>
                <a:cs typeface="Times New Roman" panose="02020603050405020304" pitchFamily="18" charset="0"/>
              </a:rPr>
              <a:t>   then a free </a:t>
            </a:r>
            <a:r>
              <a:rPr dirty="0" sz="2400" lang="en-US" err="1">
                <a:latin typeface="Times New Roman" panose="02020603050405020304" pitchFamily="18" charset="0"/>
                <a:cs typeface="Times New Roman" panose="02020603050405020304" pitchFamily="18" charset="0"/>
              </a:rPr>
              <a:t>jejunal</a:t>
            </a:r>
            <a:r>
              <a:rPr dirty="0" sz="2400" lang="en-US">
                <a:latin typeface="Times New Roman" panose="02020603050405020304" pitchFamily="18" charset="0"/>
                <a:cs typeface="Times New Roman" panose="02020603050405020304" pitchFamily="18" charset="0"/>
              </a:rPr>
              <a:t> graft  of the colon. OR the stomach may be elevated to the  chest.</a:t>
            </a:r>
          </a:p>
          <a:p>
            <a:r>
              <a:rPr dirty="0" sz="2400" lang="en-US">
                <a:latin typeface="Times New Roman" panose="02020603050405020304" pitchFamily="18" charset="0"/>
                <a:cs typeface="Times New Roman" panose="02020603050405020304" pitchFamily="18" charset="0"/>
              </a:rPr>
              <a:t>Palliative management by </a:t>
            </a:r>
            <a:r>
              <a:rPr dirty="0" sz="2400" lang="en-US">
                <a:solidFill>
                  <a:srgbClr val="FF0000"/>
                </a:solidFill>
                <a:latin typeface="Times New Roman" panose="02020603050405020304" pitchFamily="18" charset="0"/>
                <a:cs typeface="Times New Roman" panose="02020603050405020304" pitchFamily="18" charset="0"/>
              </a:rPr>
              <a:t>dilatation</a:t>
            </a:r>
            <a:r>
              <a:rPr dirty="0" sz="2400" lang="en-US">
                <a:latin typeface="Times New Roman" panose="02020603050405020304" pitchFamily="18" charset="0"/>
                <a:cs typeface="Times New Roman" panose="02020603050405020304" pitchFamily="18" charset="0"/>
              </a:rPr>
              <a:t> of the </a:t>
            </a:r>
            <a:r>
              <a:rPr dirty="0" sz="2400" lang="en-US" err="1">
                <a:latin typeface="Times New Roman" panose="02020603050405020304" pitchFamily="18" charset="0"/>
                <a:cs typeface="Times New Roman" panose="02020603050405020304" pitchFamily="18" charset="0"/>
              </a:rPr>
              <a:t>oesophagus</a:t>
            </a:r>
            <a:r>
              <a:rPr dirty="0" sz="2400" lang="en-US">
                <a:latin typeface="Times New Roman" panose="02020603050405020304" pitchFamily="18" charset="0"/>
                <a:cs typeface="Times New Roman" panose="02020603050405020304" pitchFamily="18" charset="0"/>
              </a:rPr>
              <a:t> to aid in nutrition and control of saliva</a:t>
            </a:r>
            <a:r>
              <a:rPr dirty="0" lang="en-US"/>
              <a:t>. </a:t>
            </a:r>
            <a:r>
              <a:rPr dirty="0" i="1" lang="en-US">
                <a:solidFill>
                  <a:srgbClr val="FF0000"/>
                </a:solidFill>
              </a:rPr>
              <a:t>STENTING  </a:t>
            </a:r>
            <a:r>
              <a:rPr dirty="0" lang="en-US"/>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sp>
        <p:nvSpPr>
          <p:cNvPr id="1048729" name="Title 1"/>
          <p:cNvSpPr>
            <a:spLocks noGrp="1"/>
          </p:cNvSpPr>
          <p:nvPr>
            <p:ph type="title"/>
          </p:nvPr>
        </p:nvSpPr>
        <p:spPr/>
        <p:txBody>
          <a:bodyPr>
            <a:noAutofit/>
          </a:bodyPr>
          <a:p>
            <a:r>
              <a:rPr b="1" dirty="0" sz="4400" lang="en-US">
                <a:latin typeface="Times New Roman" panose="02020603050405020304" pitchFamily="18" charset="0"/>
                <a:cs typeface="Times New Roman" panose="02020603050405020304" pitchFamily="18" charset="0"/>
              </a:rPr>
              <a:t> THE STOMACH</a:t>
            </a:r>
            <a:endParaRPr dirty="0" sz="4400" lang="en-US">
              <a:latin typeface="Times New Roman" panose="02020603050405020304" pitchFamily="18" charset="0"/>
              <a:cs typeface="Times New Roman" panose="02020603050405020304" pitchFamily="18" charset="0"/>
            </a:endParaRPr>
          </a:p>
        </p:txBody>
      </p:sp>
      <p:sp>
        <p:nvSpPr>
          <p:cNvPr id="1048730" name="Content Placeholder 2"/>
          <p:cNvSpPr>
            <a:spLocks noGrp="1"/>
          </p:cNvSpPr>
          <p:nvPr>
            <p:ph idx="1"/>
          </p:nvPr>
        </p:nvSpPr>
        <p:spPr/>
        <p:txBody>
          <a:bodyPr>
            <a:normAutofit fontScale="61111" lnSpcReduction="20000"/>
          </a:bodyPr>
          <a:p>
            <a:pPr algn="just" indent="0" marL="0">
              <a:lnSpc>
                <a:spcPct val="115000"/>
              </a:lnSpc>
              <a:spcBef>
                <a:spcPts val="0"/>
              </a:spcBef>
              <a:buNone/>
            </a:pPr>
            <a:endParaRPr dirty="0" sz="3200" lang="en-US">
              <a:latin typeface="Times New Roman" panose="02020603050405020304" pitchFamily="18" charset="0"/>
              <a:ea typeface="Calibri" panose="020F0502020204030204" pitchFamily="34" charset="0"/>
              <a:cs typeface="Times New Roman" panose="02020603050405020304" pitchFamily="18" charset="0"/>
            </a:endParaRPr>
          </a:p>
          <a:p>
            <a:pPr algn="just" indent="-457200" lvl="2">
              <a:lnSpc>
                <a:spcPct val="115000"/>
              </a:lnSpc>
              <a:spcBef>
                <a:spcPts val="0"/>
              </a:spcBef>
              <a:buFont typeface="Wingdings" panose="05000000000000000000" pitchFamily="2" charset="2"/>
              <a:buChar char="Ø"/>
            </a:pPr>
            <a:r>
              <a:rPr dirty="0" sz="3200" lang="en-GB">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stomach is a dilated pouch, which occupies the upper abdomen, and lies slightly to the left.</a:t>
            </a:r>
          </a:p>
          <a:p>
            <a:pPr algn="just" indent="-457200" lvl="2">
              <a:lnSpc>
                <a:spcPct val="115000"/>
              </a:lnSpc>
              <a:spcBef>
                <a:spcPts val="0"/>
              </a:spcBef>
              <a:buFont typeface="Wingdings" panose="05000000000000000000" pitchFamily="2" charset="2"/>
              <a:buChar char="Ø"/>
            </a:pPr>
            <a:r>
              <a:rPr dirty="0" sz="3200" lang="en-GB">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It consists of </a:t>
            </a:r>
            <a:r>
              <a:rPr b="1" dirty="0" sz="3200" lang="en-GB">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fundus</a:t>
            </a:r>
            <a:r>
              <a:rPr dirty="0" sz="3200" lang="en-GB">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b="1" dirty="0" sz="3200" lang="en-GB">
                <a:solidFill>
                  <a:srgbClr val="0000FF"/>
                </a:solidFill>
                <a:latin typeface="Times New Roman" panose="02020603050405020304" pitchFamily="18" charset="0"/>
                <a:ea typeface="Calibri" panose="020F0502020204030204" pitchFamily="34" charset="0"/>
                <a:cs typeface="Times New Roman" panose="02020603050405020304" pitchFamily="18" charset="0"/>
              </a:rPr>
              <a:t>Body </a:t>
            </a:r>
            <a:r>
              <a:rPr dirty="0" sz="3200" lang="en-GB">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a:t>
            </a:r>
            <a:r>
              <a:rPr b="1" dirty="0" sz="3200" lang="en-GB">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b="1" dirty="0" sz="3200" lang="en-GB"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Antrum</a:t>
            </a:r>
            <a:r>
              <a:rPr dirty="0" sz="3200" lang="en-GB">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indent="-457200" lvl="2">
              <a:lnSpc>
                <a:spcPct val="115000"/>
              </a:lnSpc>
              <a:spcBef>
                <a:spcPts val="0"/>
              </a:spcBef>
              <a:buFont typeface="Wingdings" panose="05000000000000000000" pitchFamily="2" charset="2"/>
              <a:buChar char="Ø"/>
            </a:pPr>
            <a:r>
              <a:rPr dirty="0" sz="3200" lang="en-GB">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the lower end, the stomach has a sphincter called the </a:t>
            </a:r>
            <a:r>
              <a:rPr b="1" dirty="0" sz="3200" lang="en-GB">
                <a:solidFill>
                  <a:srgbClr val="000000"/>
                </a:solidFill>
                <a:latin typeface="Times New Roman" panose="02020603050405020304" pitchFamily="18" charset="0"/>
                <a:ea typeface="Calibri" panose="020F0502020204030204" pitchFamily="34" charset="0"/>
                <a:cs typeface="Times New Roman" panose="02020603050405020304" pitchFamily="18" charset="0"/>
              </a:rPr>
              <a:t>pylorus</a:t>
            </a:r>
            <a:r>
              <a:rPr dirty="0" sz="3200" lang="en-GB">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There are special secretor glands on the walls of the stomach, which secrete gastric juice. </a:t>
            </a:r>
          </a:p>
          <a:p>
            <a:pPr algn="just" indent="-457200" lvl="2">
              <a:lnSpc>
                <a:spcPct val="115000"/>
              </a:lnSpc>
              <a:spcBef>
                <a:spcPts val="0"/>
              </a:spcBef>
              <a:buFont typeface="Wingdings" panose="05000000000000000000" pitchFamily="2" charset="2"/>
              <a:buChar char="Ø"/>
            </a:pPr>
            <a:r>
              <a:rPr dirty="0" sz="3200" lang="en-GB">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juice contains </a:t>
            </a:r>
            <a:r>
              <a:rPr b="1" dirty="0" sz="3200" lang="en-GB">
                <a:solidFill>
                  <a:srgbClr val="0000FF"/>
                </a:solidFill>
                <a:latin typeface="Times New Roman" panose="02020603050405020304" pitchFamily="18" charset="0"/>
                <a:ea typeface="Calibri" panose="020F0502020204030204" pitchFamily="34" charset="0"/>
                <a:cs typeface="Times New Roman" panose="02020603050405020304" pitchFamily="18" charset="0"/>
              </a:rPr>
              <a:t>enzymes, hydrochloric acid</a:t>
            </a:r>
            <a:r>
              <a:rPr dirty="0" sz="3200" lang="en-GB">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b="1" dirty="0" sz="3200" lang="en-GB">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intrinsic factor</a:t>
            </a:r>
            <a:r>
              <a:rPr dirty="0" sz="3200" lang="en-GB">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b="1" dirty="0" sz="3200" lang="en-GB">
                <a:solidFill>
                  <a:srgbClr val="0000FF"/>
                </a:solidFill>
                <a:latin typeface="Times New Roman" panose="02020603050405020304" pitchFamily="18" charset="0"/>
                <a:ea typeface="Calibri" panose="020F0502020204030204" pitchFamily="34" charset="0"/>
                <a:cs typeface="Times New Roman" panose="02020603050405020304" pitchFamily="18" charset="0"/>
              </a:rPr>
              <a:t>mucous, water </a:t>
            </a:r>
            <a:r>
              <a:rPr dirty="0" sz="3200" lang="en-GB">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and</a:t>
            </a:r>
            <a:r>
              <a:rPr b="1" dirty="0" sz="3200" lang="en-GB">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mineral salts. </a:t>
            </a:r>
          </a:p>
          <a:p>
            <a:pPr algn="just" indent="-457200" lvl="2">
              <a:lnSpc>
                <a:spcPct val="115000"/>
              </a:lnSpc>
              <a:spcBef>
                <a:spcPts val="0"/>
              </a:spcBef>
              <a:buFont typeface="Wingdings" panose="05000000000000000000" pitchFamily="2" charset="2"/>
              <a:buChar char="Ø"/>
            </a:pPr>
            <a:r>
              <a:rPr dirty="0" sz="3200" lang="en-GB">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a:t>
            </a:r>
            <a:r>
              <a:rPr b="1" dirty="0" sz="3200" lang="en-GB">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Intrinsic factor </a:t>
            </a:r>
            <a:r>
              <a:rPr dirty="0" sz="3200" lang="en-GB">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 a protein essential for absorption of vitamin B12 which is essential for erythropoiesis (RBC formation). </a:t>
            </a:r>
          </a:p>
          <a:p>
            <a:pPr algn="just" indent="-457200" lvl="2">
              <a:lnSpc>
                <a:spcPct val="115000"/>
              </a:lnSpc>
              <a:spcBef>
                <a:spcPts val="0"/>
              </a:spcBef>
              <a:buFont typeface="Wingdings" panose="05000000000000000000" pitchFamily="2" charset="2"/>
              <a:buChar char="Ø"/>
            </a:pPr>
            <a:r>
              <a:rPr dirty="0" sz="3200" lang="en-GB">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the stomach a gastric hormone is also manufactured and this hormone regulates enzyme production to facilitate digestion.</a:t>
            </a:r>
            <a:endParaRPr dirty="0" sz="3200" lang="en-US">
              <a:latin typeface="Times New Roman" panose="02020603050405020304" pitchFamily="18"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sp>
        <p:nvSpPr>
          <p:cNvPr id="1048731" name="Title 1"/>
          <p:cNvSpPr>
            <a:spLocks noGrp="1"/>
          </p:cNvSpPr>
          <p:nvPr>
            <p:ph type="title"/>
          </p:nvPr>
        </p:nvSpPr>
        <p:spPr/>
        <p:txBody>
          <a:bodyPr/>
          <a:p>
            <a:r>
              <a:rPr dirty="0" lang="en-US"/>
              <a:t> THE STOMACH</a:t>
            </a:r>
          </a:p>
        </p:txBody>
      </p:sp>
      <p:pic>
        <p:nvPicPr>
          <p:cNvPr id="2097155" name="Content Placeholder 3"/>
          <p:cNvPicPr>
            <a:picLocks noChangeAspect="1" noGrp="1"/>
          </p:cNvPicPr>
          <p:nvPr>
            <p:ph idx="1"/>
          </p:nvPr>
        </p:nvPicPr>
        <p:blipFill>
          <a:blip xmlns:r="http://schemas.openxmlformats.org/officeDocument/2006/relationships" r:embed="rId1"/>
          <a:stretch>
            <a:fillRect/>
          </a:stretch>
        </p:blipFill>
        <p:spPr>
          <a:xfrm>
            <a:off x="3106071" y="1825625"/>
            <a:ext cx="5979857" cy="4351338"/>
          </a:xfrm>
          <a:prstGeom prst="rect"/>
        </p:spPr>
      </p:pic>
      <p:pic>
        <p:nvPicPr>
          <p:cNvPr id="2097156" name="Content Placeholder 3"/>
          <p:cNvPicPr>
            <a:picLocks noChangeAspect="1"/>
          </p:cNvPicPr>
          <p:nvPr/>
        </p:nvPicPr>
        <p:blipFill>
          <a:blip xmlns:r="http://schemas.openxmlformats.org/officeDocument/2006/relationships" r:embed="rId1"/>
          <a:stretch>
            <a:fillRect/>
          </a:stretch>
        </p:blipFill>
        <p:spPr>
          <a:xfrm>
            <a:off x="3258471" y="1978025"/>
            <a:ext cx="5979857" cy="4351338"/>
          </a:xfrm>
          <a:prstGeom prst="rec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0" cy="0"/>
          <a:chOff x="0" y="0"/>
          <a:chExt cx="0" cy="0"/>
        </a:xfrm>
      </p:grpSpPr>
      <p:sp>
        <p:nvSpPr>
          <p:cNvPr id="1048742" name="Title 1"/>
          <p:cNvSpPr>
            <a:spLocks noGrp="1"/>
          </p:cNvSpPr>
          <p:nvPr>
            <p:ph type="title"/>
          </p:nvPr>
        </p:nvSpPr>
        <p:spPr>
          <a:xfrm>
            <a:off x="838200" y="180304"/>
            <a:ext cx="10515600" cy="515155"/>
          </a:xfrm>
        </p:spPr>
        <p:txBody>
          <a:bodyPr>
            <a:normAutofit fontScale="90000"/>
          </a:bodyPr>
          <a:p>
            <a:r>
              <a:rPr b="1" dirty="0" lang="en-US">
                <a:latin typeface="+mn-lt"/>
              </a:rPr>
              <a:t>THE LONGITUNDINAL SECTION OF THE STOMACH</a:t>
            </a:r>
          </a:p>
        </p:txBody>
      </p:sp>
      <p:pic>
        <p:nvPicPr>
          <p:cNvPr id="2097157" name="Content Placeholder 3"/>
          <p:cNvPicPr>
            <a:picLocks noChangeAspect="1" noGrp="1"/>
          </p:cNvPicPr>
          <p:nvPr>
            <p:ph idx="1"/>
          </p:nvPr>
        </p:nvPicPr>
        <p:blipFill>
          <a:blip xmlns:r="http://schemas.openxmlformats.org/officeDocument/2006/relationships" r:embed="rId1"/>
          <a:stretch>
            <a:fillRect/>
          </a:stretch>
        </p:blipFill>
        <p:spPr>
          <a:xfrm>
            <a:off x="1622738" y="721216"/>
            <a:ext cx="8667481" cy="5975797"/>
          </a:xfrm>
          <a:prstGeom prst="rec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8743" name="Content Placeholder 2"/>
          <p:cNvSpPr>
            <a:spLocks noGrp="1"/>
          </p:cNvSpPr>
          <p:nvPr>
            <p:ph idx="1"/>
          </p:nvPr>
        </p:nvSpPr>
        <p:spPr>
          <a:xfrm>
            <a:off x="399245" y="257577"/>
            <a:ext cx="11449318" cy="6387921"/>
          </a:xfrm>
        </p:spPr>
        <p:txBody>
          <a:bodyPr>
            <a:normAutofit fontScale="94444" lnSpcReduction="10000"/>
          </a:bodyPr>
          <a:p>
            <a:pPr algn="just" indent="0" marL="0" marR="0">
              <a:lnSpc>
                <a:spcPct val="115000"/>
              </a:lnSpc>
              <a:spcBef>
                <a:spcPts val="0"/>
              </a:spcBef>
              <a:spcAft>
                <a:spcPts val="0"/>
              </a:spcAft>
              <a:buNone/>
            </a:pPr>
            <a:r>
              <a:rPr b="1" dirty="0" sz="3000" lang="en-GB">
                <a:solidFill>
                  <a:srgbClr val="0000FF"/>
                </a:solidFill>
                <a:ea typeface="Times New Roman" panose="02020603050405020304" pitchFamily="18" charset="0"/>
                <a:cs typeface="Times New Roman" panose="02020603050405020304" pitchFamily="18" charset="0"/>
              </a:rPr>
              <a:t>Functions of the Stomach</a:t>
            </a:r>
            <a:r>
              <a:rPr dirty="0" sz="3000" lang="en-GB">
                <a:solidFill>
                  <a:srgbClr val="0000FF"/>
                </a:solidFill>
                <a:ea typeface="Times New Roman" panose="02020603050405020304" pitchFamily="18" charset="0"/>
                <a:cs typeface="Times New Roman" panose="02020603050405020304" pitchFamily="18" charset="0"/>
              </a:rPr>
              <a:t> </a:t>
            </a:r>
            <a:endParaRPr dirty="0" sz="3000" lang="en-US">
              <a:solidFill>
                <a:srgbClr val="0000FF"/>
              </a:solidFill>
              <a:ea typeface="Times New Roman" panose="02020603050405020304" pitchFamily="18" charset="0"/>
              <a:cs typeface="Times New Roman" panose="02020603050405020304" pitchFamily="18" charset="0"/>
            </a:endParaRPr>
          </a:p>
          <a:p>
            <a:pPr algn="just" indent="-514350" lvl="2" marL="1200150">
              <a:lnSpc>
                <a:spcPct val="115000"/>
              </a:lnSpc>
              <a:spcBef>
                <a:spcPts val="0"/>
              </a:spcBef>
              <a:buFont typeface="+mj-lt"/>
              <a:buAutoNum type="arabicPeriod"/>
            </a:pPr>
            <a:r>
              <a:rPr dirty="0" sz="3000" lang="en-GB">
                <a:solidFill>
                  <a:srgbClr val="000000"/>
                </a:solidFill>
                <a:ea typeface="Times New Roman" panose="02020603050405020304" pitchFamily="18" charset="0"/>
                <a:cs typeface="Times New Roman" panose="02020603050405020304" pitchFamily="18" charset="0"/>
              </a:rPr>
              <a:t>Temporary reservoir</a:t>
            </a:r>
            <a:endParaRPr dirty="0" sz="3000" lang="en-US">
              <a:solidFill>
                <a:srgbClr val="000000"/>
              </a:solidFill>
              <a:ea typeface="Times New Roman" panose="02020603050405020304" pitchFamily="18" charset="0"/>
              <a:cs typeface="Times New Roman" panose="02020603050405020304" pitchFamily="18" charset="0"/>
            </a:endParaRPr>
          </a:p>
          <a:p>
            <a:pPr algn="just" indent="-514350" lvl="2" marL="1200150">
              <a:lnSpc>
                <a:spcPct val="115000"/>
              </a:lnSpc>
              <a:spcBef>
                <a:spcPts val="0"/>
              </a:spcBef>
              <a:buFont typeface="+mj-lt"/>
              <a:buAutoNum type="arabicPeriod"/>
            </a:pPr>
            <a:r>
              <a:rPr dirty="0" sz="3000" lang="en-GB">
                <a:solidFill>
                  <a:srgbClr val="000000"/>
                </a:solidFill>
                <a:ea typeface="Times New Roman" panose="02020603050405020304" pitchFamily="18" charset="0"/>
                <a:cs typeface="Times New Roman" panose="02020603050405020304" pitchFamily="18" charset="0"/>
              </a:rPr>
              <a:t>Production of gastric juice</a:t>
            </a:r>
            <a:endParaRPr dirty="0" sz="3000" lang="en-US">
              <a:solidFill>
                <a:srgbClr val="000000"/>
              </a:solidFill>
              <a:ea typeface="Times New Roman" panose="02020603050405020304" pitchFamily="18" charset="0"/>
              <a:cs typeface="Times New Roman" panose="02020603050405020304" pitchFamily="18" charset="0"/>
            </a:endParaRPr>
          </a:p>
          <a:p>
            <a:pPr algn="just" indent="-514350" lvl="2" marL="1200150">
              <a:lnSpc>
                <a:spcPct val="115000"/>
              </a:lnSpc>
              <a:spcBef>
                <a:spcPts val="0"/>
              </a:spcBef>
              <a:buFont typeface="+mj-lt"/>
              <a:buAutoNum type="arabicPeriod"/>
            </a:pPr>
            <a:r>
              <a:rPr dirty="0" sz="3000" lang="en-GB">
                <a:solidFill>
                  <a:srgbClr val="000000"/>
                </a:solidFill>
                <a:ea typeface="Times New Roman" panose="02020603050405020304" pitchFamily="18" charset="0"/>
                <a:cs typeface="Times New Roman" panose="02020603050405020304" pitchFamily="18" charset="0"/>
              </a:rPr>
              <a:t>Absorbing water, vitamins and alcohol</a:t>
            </a:r>
            <a:endParaRPr dirty="0" sz="3000" lang="en-US">
              <a:solidFill>
                <a:srgbClr val="000000"/>
              </a:solidFill>
              <a:ea typeface="Times New Roman" panose="02020603050405020304" pitchFamily="18" charset="0"/>
              <a:cs typeface="Times New Roman" panose="02020603050405020304" pitchFamily="18" charset="0"/>
            </a:endParaRPr>
          </a:p>
          <a:p>
            <a:pPr algn="just" indent="-514350" lvl="2" marL="1200150">
              <a:lnSpc>
                <a:spcPct val="115000"/>
              </a:lnSpc>
              <a:spcBef>
                <a:spcPts val="0"/>
              </a:spcBef>
              <a:buFont typeface="+mj-lt"/>
              <a:buAutoNum type="arabicPeriod"/>
            </a:pPr>
            <a:r>
              <a:rPr dirty="0" sz="3000" lang="en-GB">
                <a:solidFill>
                  <a:srgbClr val="000000"/>
                </a:solidFill>
                <a:ea typeface="Times New Roman" panose="02020603050405020304" pitchFamily="18" charset="0"/>
                <a:cs typeface="Times New Roman" panose="02020603050405020304" pitchFamily="18" charset="0"/>
              </a:rPr>
              <a:t>Moving the food into the next point in the digestion process, which is the intestine</a:t>
            </a:r>
            <a:endParaRPr dirty="0" sz="3000" lang="en-US">
              <a:solidFill>
                <a:srgbClr val="000000"/>
              </a:solidFill>
              <a:ea typeface="Calibri" panose="020F0502020204030204" pitchFamily="34" charset="0"/>
              <a:cs typeface="Times New Roman" panose="02020603050405020304" pitchFamily="18" charset="0"/>
            </a:endParaRPr>
          </a:p>
          <a:p>
            <a:pPr algn="just" indent="0" marL="0" marR="0">
              <a:lnSpc>
                <a:spcPct val="115000"/>
              </a:lnSpc>
              <a:spcBef>
                <a:spcPts val="0"/>
              </a:spcBef>
              <a:spcAft>
                <a:spcPts val="0"/>
              </a:spcAft>
              <a:buNone/>
            </a:pPr>
            <a:r>
              <a:rPr dirty="0" sz="3000" lang="en-GB">
                <a:solidFill>
                  <a:srgbClr val="000000"/>
                </a:solidFill>
                <a:ea typeface="Times New Roman" panose="02020603050405020304" pitchFamily="18" charset="0"/>
                <a:cs typeface="Times New Roman" panose="02020603050405020304" pitchFamily="18" charset="0"/>
              </a:rPr>
              <a:t> </a:t>
            </a:r>
            <a:r>
              <a:rPr b="1" dirty="0" sz="3000" lang="en-GB">
                <a:solidFill>
                  <a:srgbClr val="0000FF"/>
                </a:solidFill>
                <a:ea typeface="Times New Roman" panose="02020603050405020304" pitchFamily="18" charset="0"/>
                <a:cs typeface="Times New Roman" panose="02020603050405020304" pitchFamily="18" charset="0"/>
              </a:rPr>
              <a:t>Functions of the Gastric Juice</a:t>
            </a:r>
            <a:endParaRPr dirty="0" sz="3000" lang="en-US">
              <a:solidFill>
                <a:srgbClr val="0000FF"/>
              </a:solidFill>
              <a:ea typeface="Times New Roman" panose="02020603050405020304" pitchFamily="18" charset="0"/>
              <a:cs typeface="Times New Roman" panose="02020603050405020304" pitchFamily="18" charset="0"/>
            </a:endParaRPr>
          </a:p>
          <a:p>
            <a:pPr algn="just" indent="-514350" lvl="2" marL="1428750">
              <a:lnSpc>
                <a:spcPct val="115000"/>
              </a:lnSpc>
              <a:spcBef>
                <a:spcPts val="0"/>
              </a:spcBef>
              <a:buFont typeface="+mj-lt"/>
              <a:buAutoNum type="arabicPeriod"/>
            </a:pPr>
            <a:r>
              <a:rPr b="1" dirty="0" sz="2800" lang="en-GB" err="1">
                <a:solidFill>
                  <a:srgbClr val="000000"/>
                </a:solidFill>
                <a:ea typeface="Times New Roman" panose="02020603050405020304" pitchFamily="18" charset="0"/>
                <a:cs typeface="Times New Roman" panose="02020603050405020304" pitchFamily="18" charset="0"/>
              </a:rPr>
              <a:t>Liquifying</a:t>
            </a:r>
            <a:r>
              <a:rPr b="1" dirty="0" sz="2800" lang="en-GB">
                <a:solidFill>
                  <a:srgbClr val="000000"/>
                </a:solidFill>
                <a:ea typeface="Times New Roman" panose="02020603050405020304" pitchFamily="18" charset="0"/>
                <a:cs typeface="Times New Roman" panose="02020603050405020304" pitchFamily="18" charset="0"/>
              </a:rPr>
              <a:t> </a:t>
            </a:r>
            <a:r>
              <a:rPr dirty="0" sz="2800" lang="en-GB">
                <a:solidFill>
                  <a:srgbClr val="000000"/>
                </a:solidFill>
                <a:ea typeface="Times New Roman" panose="02020603050405020304" pitchFamily="18" charset="0"/>
                <a:cs typeface="Times New Roman" panose="02020603050405020304" pitchFamily="18" charset="0"/>
              </a:rPr>
              <a:t>of food by the water</a:t>
            </a:r>
            <a:endParaRPr dirty="0" sz="2800" lang="en-US">
              <a:solidFill>
                <a:srgbClr val="000000"/>
              </a:solidFill>
              <a:ea typeface="Times New Roman" panose="02020603050405020304" pitchFamily="18" charset="0"/>
              <a:cs typeface="Times New Roman" panose="02020603050405020304" pitchFamily="18" charset="0"/>
            </a:endParaRPr>
          </a:p>
          <a:p>
            <a:pPr algn="just" indent="-514350" lvl="2" marL="1428750">
              <a:lnSpc>
                <a:spcPct val="115000"/>
              </a:lnSpc>
              <a:spcBef>
                <a:spcPts val="0"/>
              </a:spcBef>
              <a:buFont typeface="+mj-lt"/>
              <a:buAutoNum type="arabicPeriod"/>
            </a:pPr>
            <a:r>
              <a:rPr b="1" dirty="0" sz="2800" lang="en-GB">
                <a:solidFill>
                  <a:srgbClr val="000000"/>
                </a:solidFill>
                <a:ea typeface="Times New Roman" panose="02020603050405020304" pitchFamily="18" charset="0"/>
                <a:cs typeface="Times New Roman" panose="02020603050405020304" pitchFamily="18" charset="0"/>
              </a:rPr>
              <a:t>Digestion</a:t>
            </a:r>
            <a:r>
              <a:rPr dirty="0" sz="2800" lang="en-GB">
                <a:solidFill>
                  <a:srgbClr val="000000"/>
                </a:solidFill>
                <a:ea typeface="Times New Roman" panose="02020603050405020304" pitchFamily="18" charset="0"/>
                <a:cs typeface="Times New Roman" panose="02020603050405020304" pitchFamily="18" charset="0"/>
              </a:rPr>
              <a:t>, where hydrochloric acid acidifies the food and stops action of ptyalin that comes with saliva, kills micro-organisms and provides an environment for digestion of proteins by the pepsin</a:t>
            </a:r>
            <a:endParaRPr dirty="0" sz="2800" lang="en-US">
              <a:solidFill>
                <a:srgbClr val="000000"/>
              </a:solidFill>
              <a:ea typeface="Times New Roman" panose="02020603050405020304" pitchFamily="18" charset="0"/>
              <a:cs typeface="Times New Roman" panose="02020603050405020304" pitchFamily="18" charset="0"/>
            </a:endParaRPr>
          </a:p>
          <a:p>
            <a:pPr algn="just" indent="-514350" lvl="2" marL="1428750">
              <a:lnSpc>
                <a:spcPct val="115000"/>
              </a:lnSpc>
              <a:spcBef>
                <a:spcPts val="0"/>
              </a:spcBef>
              <a:buFont typeface="+mj-lt"/>
              <a:buAutoNum type="arabicPeriod"/>
            </a:pPr>
            <a:r>
              <a:rPr b="1" dirty="0" sz="2800" lang="en-GB">
                <a:solidFill>
                  <a:srgbClr val="000000"/>
                </a:solidFill>
                <a:ea typeface="Times New Roman" panose="02020603050405020304" pitchFamily="18" charset="0"/>
                <a:cs typeface="Times New Roman" panose="02020603050405020304" pitchFamily="18" charset="0"/>
              </a:rPr>
              <a:t>Assisting in absorption </a:t>
            </a:r>
            <a:r>
              <a:rPr dirty="0" sz="2800" lang="en-GB">
                <a:solidFill>
                  <a:srgbClr val="000000"/>
                </a:solidFill>
                <a:ea typeface="Times New Roman" panose="02020603050405020304" pitchFamily="18" charset="0"/>
                <a:cs typeface="Times New Roman" panose="02020603050405020304" pitchFamily="18" charset="0"/>
              </a:rPr>
              <a:t>of vitamin B12 through intrinsic factor</a:t>
            </a:r>
            <a:endParaRPr dirty="0" sz="2800" lang="en-US">
              <a:solidFill>
                <a:srgbClr val="000000"/>
              </a:solidFill>
              <a:ea typeface="Times New Roman" panose="02020603050405020304" pitchFamily="18" charset="0"/>
              <a:cs typeface="Times New Roman" panose="02020603050405020304" pitchFamily="18" charset="0"/>
            </a:endParaRPr>
          </a:p>
          <a:p>
            <a:pPr algn="just" indent="-514350" lvl="2" marL="1428750">
              <a:lnSpc>
                <a:spcPct val="115000"/>
              </a:lnSpc>
              <a:spcBef>
                <a:spcPts val="0"/>
              </a:spcBef>
              <a:buFont typeface="+mj-lt"/>
              <a:buAutoNum type="arabicPeriod"/>
            </a:pPr>
            <a:r>
              <a:rPr b="1" dirty="0" sz="2800" lang="en-GB">
                <a:solidFill>
                  <a:srgbClr val="000000"/>
                </a:solidFill>
                <a:ea typeface="Times New Roman" panose="02020603050405020304" pitchFamily="18" charset="0"/>
                <a:cs typeface="Times New Roman" panose="02020603050405020304" pitchFamily="18" charset="0"/>
              </a:rPr>
              <a:t>Mucus, </a:t>
            </a:r>
            <a:r>
              <a:rPr dirty="0" sz="2800" lang="en-GB">
                <a:solidFill>
                  <a:srgbClr val="000000"/>
                </a:solidFill>
                <a:ea typeface="Times New Roman" panose="02020603050405020304" pitchFamily="18" charset="0"/>
                <a:cs typeface="Times New Roman" panose="02020603050405020304" pitchFamily="18" charset="0"/>
              </a:rPr>
              <a:t>which prevents </a:t>
            </a:r>
            <a:r>
              <a:rPr dirty="0" sz="2800" lang="en-GB" err="1">
                <a:solidFill>
                  <a:srgbClr val="000000"/>
                </a:solidFill>
                <a:ea typeface="Times New Roman" panose="02020603050405020304" pitchFamily="18" charset="0"/>
                <a:cs typeface="Times New Roman" panose="02020603050405020304" pitchFamily="18" charset="0"/>
              </a:rPr>
              <a:t>autodigestion</a:t>
            </a:r>
            <a:r>
              <a:rPr dirty="0" sz="2800" lang="en-GB">
                <a:solidFill>
                  <a:srgbClr val="000000"/>
                </a:solidFill>
                <a:ea typeface="Times New Roman" panose="02020603050405020304" pitchFamily="18" charset="0"/>
                <a:cs typeface="Times New Roman" panose="02020603050405020304" pitchFamily="18" charset="0"/>
              </a:rPr>
              <a:t> by the hydrochloric acid</a:t>
            </a:r>
          </a:p>
          <a:p>
            <a:pPr algn="just" indent="-514350" lvl="2" marL="1428750">
              <a:lnSpc>
                <a:spcPct val="115000"/>
              </a:lnSpc>
              <a:spcBef>
                <a:spcPts val="0"/>
              </a:spcBef>
              <a:buFont typeface="+mj-lt"/>
              <a:buAutoNum type="arabicPeriod"/>
            </a:pPr>
            <a:r>
              <a:rPr dirty="0" sz="2800" lang="en-GB">
                <a:solidFill>
                  <a:srgbClr val="000000"/>
                </a:solidFill>
                <a:ea typeface="Times New Roman" panose="02020603050405020304" pitchFamily="18" charset="0"/>
                <a:cs typeface="Times New Roman" panose="02020603050405020304" pitchFamily="18" charset="0"/>
              </a:rPr>
              <a:t> </a:t>
            </a:r>
            <a:r>
              <a:rPr b="1" dirty="0" sz="2800" lang="en-GB">
                <a:solidFill>
                  <a:srgbClr val="000000"/>
                </a:solidFill>
                <a:ea typeface="Times New Roman" panose="02020603050405020304" pitchFamily="18" charset="0"/>
                <a:cs typeface="Times New Roman" panose="02020603050405020304" pitchFamily="18" charset="0"/>
              </a:rPr>
              <a:t>Lubricating</a:t>
            </a:r>
            <a:r>
              <a:rPr dirty="0" sz="2800" lang="en-GB">
                <a:solidFill>
                  <a:srgbClr val="000000"/>
                </a:solidFill>
                <a:ea typeface="Times New Roman" panose="02020603050405020304" pitchFamily="18" charset="0"/>
                <a:cs typeface="Times New Roman" panose="02020603050405020304" pitchFamily="18" charset="0"/>
              </a:rPr>
              <a:t> the contents</a:t>
            </a:r>
            <a:endParaRPr dirty="0" sz="2800" lang="en-US">
              <a:solidFill>
                <a:srgbClr val="000000"/>
              </a:solidFill>
              <a:ea typeface="Calibri" panose="020F0502020204030204" pitchFamily="34" charset="0"/>
              <a:cs typeface="Times New Roman" panose="02020603050405020304" pitchFamily="18" charset="0"/>
            </a:endParaRPr>
          </a:p>
          <a:p>
            <a:pPr algn="just" indent="-342900" lvl="0" marL="342900" marR="0">
              <a:lnSpc>
                <a:spcPct val="115000"/>
              </a:lnSpc>
              <a:spcBef>
                <a:spcPts val="0"/>
              </a:spcBef>
              <a:spcAft>
                <a:spcPts val="0"/>
              </a:spcAft>
              <a:buSzPts val="1000"/>
              <a:buFont typeface="Symbol" panose="05050102010706020507" pitchFamily="18" charset="2"/>
              <a:buChar char=""/>
              <a:tabLst>
                <a:tab algn="l" pos="457200"/>
              </a:tabLst>
            </a:pPr>
            <a:endParaRPr dirty="0" sz="3600" lang="en-US">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dirty="0"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sp>
        <p:nvSpPr>
          <p:cNvPr id="1048744" name="Title 1"/>
          <p:cNvSpPr>
            <a:spLocks noGrp="1"/>
          </p:cNvSpPr>
          <p:nvPr>
            <p:ph type="title"/>
          </p:nvPr>
        </p:nvSpPr>
        <p:spPr/>
        <p:txBody>
          <a:bodyPr>
            <a:normAutofit/>
          </a:bodyPr>
          <a:p>
            <a:r>
              <a:rPr b="1" dirty="0" sz="6000" lang="en-US"/>
              <a:t>GASTRITIS</a:t>
            </a:r>
            <a:endParaRPr dirty="0" sz="6000" lang="en-US"/>
          </a:p>
        </p:txBody>
      </p:sp>
      <p:sp>
        <p:nvSpPr>
          <p:cNvPr id="1048745" name="Content Placeholder 2"/>
          <p:cNvSpPr>
            <a:spLocks noGrp="1"/>
          </p:cNvSpPr>
          <p:nvPr>
            <p:ph idx="1"/>
          </p:nvPr>
        </p:nvSpPr>
        <p:spPr/>
        <p:txBody>
          <a:bodyPr>
            <a:normAutofit/>
          </a:bodyPr>
          <a:p>
            <a:r>
              <a:rPr b="1" dirty="0" sz="2400" lang="en-US">
                <a:solidFill>
                  <a:srgbClr val="000000"/>
                </a:solidFill>
                <a:latin typeface="Times New Roman" panose="02020603050405020304" pitchFamily="18" charset="0"/>
                <a:cs typeface="Times New Roman" panose="02020603050405020304" pitchFamily="18" charset="0"/>
              </a:rPr>
              <a:t>Gastritis </a:t>
            </a:r>
            <a:r>
              <a:rPr dirty="0" sz="2400" lang="en-US">
                <a:solidFill>
                  <a:srgbClr val="000000"/>
                </a:solidFill>
                <a:latin typeface="Times New Roman" panose="02020603050405020304" pitchFamily="18" charset="0"/>
                <a:cs typeface="Times New Roman" panose="02020603050405020304" pitchFamily="18" charset="0"/>
              </a:rPr>
              <a:t>(inflammation of the </a:t>
            </a:r>
            <a:r>
              <a:rPr b="1" dirty="0" sz="2400" lang="en-US">
                <a:solidFill>
                  <a:srgbClr val="000000"/>
                </a:solidFill>
                <a:latin typeface="Times New Roman" panose="02020603050405020304" pitchFamily="18" charset="0"/>
                <a:cs typeface="Times New Roman" panose="02020603050405020304" pitchFamily="18" charset="0"/>
              </a:rPr>
              <a:t>gastric </a:t>
            </a:r>
            <a:r>
              <a:rPr dirty="0" sz="2400" lang="en-US">
                <a:solidFill>
                  <a:srgbClr val="000000"/>
                </a:solidFill>
                <a:latin typeface="Times New Roman" panose="02020603050405020304" pitchFamily="18" charset="0"/>
                <a:cs typeface="Times New Roman" panose="02020603050405020304" pitchFamily="18" charset="0"/>
              </a:rPr>
              <a:t>or stomach mucosa) is a common GI problem.</a:t>
            </a:r>
          </a:p>
          <a:p>
            <a:r>
              <a:rPr dirty="0" sz="2400" lang="en-US">
                <a:solidFill>
                  <a:srgbClr val="000000"/>
                </a:solidFill>
                <a:latin typeface="Times New Roman" panose="02020603050405020304" pitchFamily="18" charset="0"/>
                <a:cs typeface="Times New Roman" panose="02020603050405020304" pitchFamily="18" charset="0"/>
              </a:rPr>
              <a:t> Gastritis may be </a:t>
            </a:r>
            <a:r>
              <a:rPr b="1" dirty="0" sz="2400" lang="en-US">
                <a:solidFill>
                  <a:srgbClr val="000000"/>
                </a:solidFill>
                <a:latin typeface="Times New Roman" panose="02020603050405020304" pitchFamily="18" charset="0"/>
                <a:cs typeface="Times New Roman" panose="02020603050405020304" pitchFamily="18" charset="0"/>
              </a:rPr>
              <a:t>acute</a:t>
            </a:r>
            <a:r>
              <a:rPr dirty="0" sz="2400" lang="en-US">
                <a:solidFill>
                  <a:srgbClr val="000000"/>
                </a:solidFill>
                <a:latin typeface="Times New Roman" panose="02020603050405020304" pitchFamily="18" charset="0"/>
                <a:cs typeface="Times New Roman" panose="02020603050405020304" pitchFamily="18" charset="0"/>
              </a:rPr>
              <a:t>, lasting several hours to a few days, or</a:t>
            </a:r>
            <a:r>
              <a:rPr b="1" dirty="0" sz="2400" lang="en-US">
                <a:solidFill>
                  <a:srgbClr val="000000"/>
                </a:solidFill>
                <a:latin typeface="Times New Roman" panose="02020603050405020304" pitchFamily="18" charset="0"/>
                <a:cs typeface="Times New Roman" panose="02020603050405020304" pitchFamily="18" charset="0"/>
              </a:rPr>
              <a:t> chronic</a:t>
            </a:r>
            <a:r>
              <a:rPr dirty="0" sz="2400" lang="en-US">
                <a:solidFill>
                  <a:srgbClr val="000000"/>
                </a:solidFill>
                <a:latin typeface="Times New Roman" panose="02020603050405020304" pitchFamily="18" charset="0"/>
                <a:cs typeface="Times New Roman" panose="02020603050405020304" pitchFamily="18" charset="0"/>
              </a:rPr>
              <a:t>, resulting from repeated exposure to irritating agents or recurring episodes of acute gastritis.</a:t>
            </a:r>
          </a:p>
          <a:p>
            <a:pPr indent="0" marL="0">
              <a:buNone/>
            </a:pPr>
            <a:r>
              <a:rPr b="1" dirty="0" sz="2400" lang="en-US">
                <a:solidFill>
                  <a:srgbClr val="000000"/>
                </a:solidFill>
                <a:latin typeface="Times New Roman" panose="02020603050405020304" pitchFamily="18" charset="0"/>
                <a:cs typeface="Times New Roman" panose="02020603050405020304" pitchFamily="18" charset="0"/>
              </a:rPr>
              <a:t>Acute gastritis </a:t>
            </a:r>
            <a:r>
              <a:rPr dirty="0" sz="2400" lang="en-US">
                <a:solidFill>
                  <a:srgbClr val="000000"/>
                </a:solidFill>
                <a:latin typeface="Times New Roman" panose="02020603050405020304" pitchFamily="18" charset="0"/>
                <a:cs typeface="Times New Roman" panose="02020603050405020304" pitchFamily="18" charset="0"/>
              </a:rPr>
              <a:t>is often caused by:</a:t>
            </a:r>
          </a:p>
          <a:p>
            <a:pPr indent="0" marL="0">
              <a:buNone/>
            </a:pPr>
            <a:r>
              <a:rPr b="1" dirty="0" sz="2400" lang="en-US">
                <a:solidFill>
                  <a:srgbClr val="000000"/>
                </a:solidFill>
                <a:latin typeface="Times New Roman" panose="02020603050405020304" pitchFamily="18" charset="0"/>
                <a:cs typeface="Times New Roman" panose="02020603050405020304" pitchFamily="18" charset="0"/>
              </a:rPr>
              <a:t>1.  dietary indiscretion—</a:t>
            </a:r>
            <a:r>
              <a:rPr dirty="0" sz="2400" lang="en-US">
                <a:solidFill>
                  <a:srgbClr val="000000"/>
                </a:solidFill>
                <a:latin typeface="Times New Roman" panose="02020603050405020304" pitchFamily="18" charset="0"/>
                <a:cs typeface="Times New Roman" panose="02020603050405020304" pitchFamily="18" charset="0"/>
              </a:rPr>
              <a:t>a</a:t>
            </a:r>
            <a:r>
              <a:rPr b="1" dirty="0" sz="2400" lang="en-US">
                <a:solidFill>
                  <a:srgbClr val="000000"/>
                </a:solidFill>
                <a:latin typeface="Times New Roman" panose="02020603050405020304" pitchFamily="18" charset="0"/>
                <a:cs typeface="Times New Roman" panose="02020603050405020304" pitchFamily="18" charset="0"/>
              </a:rPr>
              <a:t> </a:t>
            </a:r>
            <a:r>
              <a:rPr dirty="0" sz="2400" lang="en-US">
                <a:solidFill>
                  <a:srgbClr val="000000"/>
                </a:solidFill>
                <a:latin typeface="Times New Roman" panose="02020603050405020304" pitchFamily="18" charset="0"/>
                <a:cs typeface="Times New Roman" panose="02020603050405020304" pitchFamily="18" charset="0"/>
              </a:rPr>
              <a:t>person eats food that is irritating, too highly seasoned, or contaminated with disease-causing microorganisms.</a:t>
            </a:r>
          </a:p>
          <a:p>
            <a:endParaRPr dirty="0" sz="24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sp>
        <p:nvSpPr>
          <p:cNvPr id="1048633" name="Title 1"/>
          <p:cNvSpPr>
            <a:spLocks noGrp="1"/>
          </p:cNvSpPr>
          <p:nvPr>
            <p:ph type="title"/>
          </p:nvPr>
        </p:nvSpPr>
        <p:spPr>
          <a:xfrm>
            <a:off x="838200" y="1"/>
            <a:ext cx="10515600" cy="579548"/>
          </a:xfrm>
        </p:spPr>
        <p:txBody>
          <a:bodyPr>
            <a:normAutofit fontScale="90000"/>
          </a:bodyPr>
          <a:p>
            <a:r>
              <a:rPr dirty="0" lang="en-US"/>
              <a:t>The digestive system</a:t>
            </a:r>
          </a:p>
        </p:txBody>
      </p:sp>
      <p:pic>
        <p:nvPicPr>
          <p:cNvPr id="2097153" name="Content Placeholder 3"/>
          <p:cNvPicPr>
            <a:picLocks noChangeAspect="1" noGrp="1"/>
          </p:cNvPicPr>
          <p:nvPr>
            <p:ph idx="1"/>
          </p:nvPr>
        </p:nvPicPr>
        <p:blipFill>
          <a:blip xmlns:r="http://schemas.openxmlformats.org/officeDocument/2006/relationships" r:embed="rId1"/>
          <a:stretch>
            <a:fillRect/>
          </a:stretch>
        </p:blipFill>
        <p:spPr>
          <a:xfrm>
            <a:off x="2253802" y="669701"/>
            <a:ext cx="7302321" cy="5975798"/>
          </a:xfrm>
          <a:prstGeom prst="rec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8746" name="Title 1"/>
          <p:cNvSpPr>
            <a:spLocks noGrp="1"/>
          </p:cNvSpPr>
          <p:nvPr>
            <p:ph type="title"/>
          </p:nvPr>
        </p:nvSpPr>
        <p:spPr/>
        <p:txBody>
          <a:bodyPr/>
          <a:p>
            <a:r>
              <a:rPr dirty="0" lang="en-US"/>
              <a:t>CONT.</a:t>
            </a:r>
          </a:p>
        </p:txBody>
      </p:sp>
      <p:sp>
        <p:nvSpPr>
          <p:cNvPr id="1048747" name="Content Placeholder 2"/>
          <p:cNvSpPr>
            <a:spLocks noGrp="1"/>
          </p:cNvSpPr>
          <p:nvPr>
            <p:ph idx="1"/>
          </p:nvPr>
        </p:nvSpPr>
        <p:spPr/>
        <p:txBody>
          <a:bodyPr>
            <a:normAutofit fontScale="83333" lnSpcReduction="20000"/>
          </a:bodyPr>
          <a:p>
            <a:pPr algn="just" indent="0" lvl="0" marL="0">
              <a:buNone/>
            </a:pPr>
            <a:r>
              <a:rPr b="1" dirty="0" sz="2200" lang="en-US">
                <a:solidFill>
                  <a:srgbClr val="0000FF"/>
                </a:solidFill>
                <a:latin typeface="Times New Roman" panose="02020603050405020304" pitchFamily="18" charset="0"/>
                <a:cs typeface="Times New Roman" panose="02020603050405020304" pitchFamily="18" charset="0"/>
              </a:rPr>
              <a:t>Other causes of acute gastritis include :</a:t>
            </a:r>
          </a:p>
          <a:p>
            <a:pPr algn="just" indent="-514350" lvl="0" marL="514350">
              <a:buAutoNum type="arabicPeriod" startAt="2"/>
            </a:pPr>
            <a:r>
              <a:rPr dirty="0" sz="2200" lang="en-US">
                <a:solidFill>
                  <a:srgbClr val="000000"/>
                </a:solidFill>
                <a:latin typeface="Times New Roman" panose="02020603050405020304" pitchFamily="18" charset="0"/>
                <a:cs typeface="Times New Roman" panose="02020603050405020304" pitchFamily="18" charset="0"/>
              </a:rPr>
              <a:t>overuse of aspirin and other </a:t>
            </a:r>
            <a:r>
              <a:rPr dirty="0" sz="2200" lang="en-US" err="1">
                <a:solidFill>
                  <a:srgbClr val="000000"/>
                </a:solidFill>
                <a:latin typeface="Times New Roman" panose="02020603050405020304" pitchFamily="18" charset="0"/>
                <a:cs typeface="Times New Roman" panose="02020603050405020304" pitchFamily="18" charset="0"/>
              </a:rPr>
              <a:t>nonsteroidal</a:t>
            </a:r>
            <a:r>
              <a:rPr dirty="0" sz="2200" lang="en-US">
                <a:solidFill>
                  <a:srgbClr val="000000"/>
                </a:solidFill>
                <a:latin typeface="Times New Roman" panose="02020603050405020304" pitchFamily="18" charset="0"/>
                <a:cs typeface="Times New Roman" panose="02020603050405020304" pitchFamily="18" charset="0"/>
              </a:rPr>
              <a:t> anti-inflammatory drugs (NSAIDs),</a:t>
            </a:r>
          </a:p>
          <a:p>
            <a:pPr algn="just" indent="-514350" lvl="0" marL="514350">
              <a:buAutoNum type="arabicPeriod" startAt="2"/>
            </a:pPr>
            <a:r>
              <a:rPr dirty="0" sz="2200" lang="en-US">
                <a:solidFill>
                  <a:srgbClr val="000000"/>
                </a:solidFill>
                <a:latin typeface="Times New Roman" panose="02020603050405020304" pitchFamily="18" charset="0"/>
                <a:cs typeface="Times New Roman" panose="02020603050405020304" pitchFamily="18" charset="0"/>
              </a:rPr>
              <a:t> excessive alcohol intake, </a:t>
            </a:r>
          </a:p>
          <a:p>
            <a:pPr algn="just" indent="-514350" lvl="0" marL="514350">
              <a:buAutoNum type="arabicPeriod" startAt="2"/>
            </a:pPr>
            <a:r>
              <a:rPr dirty="0" sz="2200" lang="en-US">
                <a:solidFill>
                  <a:srgbClr val="000000"/>
                </a:solidFill>
                <a:latin typeface="Times New Roman" panose="02020603050405020304" pitchFamily="18" charset="0"/>
                <a:cs typeface="Times New Roman" panose="02020603050405020304" pitchFamily="18" charset="0"/>
              </a:rPr>
              <a:t>bile reflux, </a:t>
            </a:r>
          </a:p>
          <a:p>
            <a:pPr algn="just" indent="-514350" lvl="0" marL="514350">
              <a:buAutoNum type="arabicPeriod" startAt="2"/>
            </a:pPr>
            <a:r>
              <a:rPr dirty="0" sz="2200" lang="en-US">
                <a:solidFill>
                  <a:srgbClr val="000000"/>
                </a:solidFill>
                <a:latin typeface="Times New Roman" panose="02020603050405020304" pitchFamily="18" charset="0"/>
                <a:cs typeface="Times New Roman" panose="02020603050405020304" pitchFamily="18" charset="0"/>
              </a:rPr>
              <a:t> radiation therapy. </a:t>
            </a:r>
          </a:p>
          <a:p>
            <a:pPr algn="just" indent="-514350" lvl="0" marL="514350">
              <a:buAutoNum type="arabicPeriod" startAt="2"/>
            </a:pPr>
            <a:r>
              <a:rPr dirty="0" sz="2200" lang="en-US">
                <a:solidFill>
                  <a:srgbClr val="000000"/>
                </a:solidFill>
                <a:latin typeface="Times New Roman" panose="02020603050405020304" pitchFamily="18" charset="0"/>
                <a:cs typeface="Times New Roman" panose="02020603050405020304" pitchFamily="18" charset="0"/>
              </a:rPr>
              <a:t>A more severe form of acute gastritis is caused by the ingestion of strong acid or alkali, which may cause the mucosa to become gangrenous or to perforate. Scarring can occur, resulting in pyloric </a:t>
            </a:r>
            <a:r>
              <a:rPr b="1" dirty="0" sz="2200" lang="en-US">
                <a:solidFill>
                  <a:srgbClr val="000000"/>
                </a:solidFill>
                <a:latin typeface="Times New Roman" panose="02020603050405020304" pitchFamily="18" charset="0"/>
                <a:cs typeface="Times New Roman" panose="02020603050405020304" pitchFamily="18" charset="0"/>
              </a:rPr>
              <a:t>stenosis </a:t>
            </a:r>
            <a:r>
              <a:rPr dirty="0" sz="2200" lang="en-US">
                <a:solidFill>
                  <a:srgbClr val="000000"/>
                </a:solidFill>
                <a:latin typeface="Times New Roman" panose="02020603050405020304" pitchFamily="18" charset="0"/>
                <a:cs typeface="Times New Roman" panose="02020603050405020304" pitchFamily="18" charset="0"/>
              </a:rPr>
              <a:t>or obstruction. </a:t>
            </a:r>
          </a:p>
          <a:p>
            <a:pPr algn="just" indent="-514350" lvl="0" marL="514350">
              <a:buAutoNum type="arabicPeriod" startAt="2"/>
            </a:pPr>
            <a:r>
              <a:rPr dirty="0" sz="2200" lang="en-US">
                <a:solidFill>
                  <a:srgbClr val="000000"/>
                </a:solidFill>
                <a:latin typeface="Times New Roman" panose="02020603050405020304" pitchFamily="18" charset="0"/>
                <a:cs typeface="Times New Roman" panose="02020603050405020304" pitchFamily="18" charset="0"/>
              </a:rPr>
              <a:t>Acute gastritis also may develop in acute illnesses, especially when the patient has had major traumatic injuries; burns; severe infection; hepatic, renal, or respiratory failure; or major surgery.</a:t>
            </a:r>
          </a:p>
          <a:p>
            <a:pPr algn="just" indent="-514350" lvl="0" marL="514350">
              <a:buAutoNum type="arabicPeriod" startAt="2"/>
            </a:pPr>
            <a:r>
              <a:rPr dirty="0" sz="2200" lang="en-US">
                <a:solidFill>
                  <a:srgbClr val="000000"/>
                </a:solidFill>
                <a:latin typeface="Times New Roman" panose="02020603050405020304" pitchFamily="18" charset="0"/>
                <a:cs typeface="Times New Roman" panose="02020603050405020304" pitchFamily="18" charset="0"/>
              </a:rPr>
              <a:t> Gastritis may be the first sign of an acute systemic infection.</a:t>
            </a:r>
            <a:endParaRPr dirty="0" sz="2200" lang="en-US">
              <a:solidFill>
                <a:prstClr val="black"/>
              </a:solidFill>
              <a:latin typeface="Times New Roman" panose="02020603050405020304" pitchFamily="18" charset="0"/>
              <a:cs typeface="Times New Roman" panose="02020603050405020304" pitchFamily="18" charset="0"/>
            </a:endParaRPr>
          </a:p>
          <a:p>
            <a:pPr algn="just"/>
            <a:endParaRPr dirty="0" lang="en-US">
              <a:latin typeface="Times New Roman" panose="02020603050405020304" pitchFamily="18" charset="0"/>
              <a:cs typeface="Times New Roman" panose="02020603050405020304" pitchFamily="18" charset="0"/>
            </a:endParaRPr>
          </a:p>
          <a:p>
            <a:endParaRPr dirty="0"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sp>
        <p:nvSpPr>
          <p:cNvPr id="1048748" name="Title 1"/>
          <p:cNvSpPr>
            <a:spLocks noGrp="1"/>
          </p:cNvSpPr>
          <p:nvPr>
            <p:ph type="title"/>
          </p:nvPr>
        </p:nvSpPr>
        <p:spPr/>
        <p:txBody>
          <a:bodyPr/>
          <a:p>
            <a:r>
              <a:rPr dirty="0" lang="en-US"/>
              <a:t>CONT’D</a:t>
            </a:r>
          </a:p>
        </p:txBody>
      </p:sp>
      <p:sp>
        <p:nvSpPr>
          <p:cNvPr id="1048749" name="Content Placeholder 2"/>
          <p:cNvSpPr>
            <a:spLocks noGrp="1"/>
          </p:cNvSpPr>
          <p:nvPr>
            <p:ph idx="1"/>
          </p:nvPr>
        </p:nvSpPr>
        <p:spPr/>
        <p:txBody>
          <a:bodyPr>
            <a:normAutofit fontScale="78571" lnSpcReduction="20000"/>
          </a:bodyPr>
          <a:p>
            <a:pPr indent="0" marL="0">
              <a:buNone/>
            </a:pPr>
            <a:r>
              <a:rPr b="1" dirty="0" sz="3200" lang="en-US">
                <a:solidFill>
                  <a:srgbClr val="0000FF"/>
                </a:solidFill>
              </a:rPr>
              <a:t>Chronic gastritis </a:t>
            </a:r>
            <a:r>
              <a:rPr dirty="0" sz="3200" lang="en-US"/>
              <a:t>and </a:t>
            </a:r>
            <a:r>
              <a:rPr b="1" dirty="0" sz="3200" lang="en-US"/>
              <a:t>prolonged inflammation </a:t>
            </a:r>
            <a:r>
              <a:rPr dirty="0" sz="3200" lang="en-US"/>
              <a:t>of the stomach may be caused either by benign or malignant ulcers of the stomach or by the bacteria </a:t>
            </a:r>
            <a:r>
              <a:rPr b="1" dirty="0" sz="3200" i="1" lang="en-US"/>
              <a:t>Helicobacter pylori.</a:t>
            </a:r>
          </a:p>
          <a:p>
            <a:pPr indent="0" marL="0">
              <a:buNone/>
            </a:pPr>
            <a:r>
              <a:rPr dirty="0" sz="3200" lang="en-US"/>
              <a:t>Chronic gastritis is sometimes associated with:</a:t>
            </a:r>
          </a:p>
          <a:p>
            <a:pPr lvl="2">
              <a:buFont typeface="Wingdings" panose="05000000000000000000" pitchFamily="2" charset="2"/>
              <a:buChar char="Ø"/>
            </a:pPr>
            <a:r>
              <a:rPr b="1" dirty="0" sz="3200" lang="en-US"/>
              <a:t>Autoimmune diseases </a:t>
            </a:r>
            <a:r>
              <a:rPr dirty="0" sz="3200" lang="en-US"/>
              <a:t>such as pernicious anemia; </a:t>
            </a:r>
          </a:p>
          <a:p>
            <a:pPr lvl="2">
              <a:buFont typeface="Wingdings" panose="05000000000000000000" pitchFamily="2" charset="2"/>
              <a:buChar char="Ø"/>
            </a:pPr>
            <a:r>
              <a:rPr dirty="0" sz="3200" lang="en-US"/>
              <a:t>Dietary factors such as caffeine; </a:t>
            </a:r>
          </a:p>
          <a:p>
            <a:pPr lvl="2">
              <a:buFont typeface="Wingdings" panose="05000000000000000000" pitchFamily="2" charset="2"/>
              <a:buChar char="Ø"/>
            </a:pPr>
            <a:r>
              <a:rPr dirty="0" sz="3200" lang="en-US"/>
              <a:t>The use of medications such as NSAIDs alcohol;</a:t>
            </a:r>
          </a:p>
          <a:p>
            <a:pPr lvl="2">
              <a:buFont typeface="Wingdings" panose="05000000000000000000" pitchFamily="2" charset="2"/>
              <a:buChar char="Ø"/>
            </a:pPr>
            <a:r>
              <a:rPr dirty="0" sz="3200" lang="en-US"/>
              <a:t> smoking; </a:t>
            </a:r>
          </a:p>
          <a:p>
            <a:pPr lvl="2">
              <a:buFont typeface="Wingdings" panose="05000000000000000000" pitchFamily="2" charset="2"/>
              <a:buChar char="Ø"/>
            </a:pPr>
            <a:r>
              <a:rPr dirty="0" sz="3200" lang="en-US"/>
              <a:t> chronic reflux of pancreatic secretions and bile into the stomach</a:t>
            </a:r>
            <a:r>
              <a:rPr dirty="0" lang="en-US"/>
              <a:t>.</a:t>
            </a:r>
          </a:p>
          <a:p>
            <a:endParaRPr dirty="0"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sp>
        <p:nvSpPr>
          <p:cNvPr id="1048750" name="Title 1"/>
          <p:cNvSpPr>
            <a:spLocks noGrp="1"/>
          </p:cNvSpPr>
          <p:nvPr>
            <p:ph type="title"/>
          </p:nvPr>
        </p:nvSpPr>
        <p:spPr>
          <a:xfrm>
            <a:off x="838200" y="1"/>
            <a:ext cx="10515600" cy="862884"/>
          </a:xfrm>
        </p:spPr>
        <p:txBody>
          <a:bodyPr/>
          <a:p>
            <a:r>
              <a:rPr b="1" dirty="0" lang="en-US">
                <a:latin typeface="+mn-lt"/>
              </a:rPr>
              <a:t>              </a:t>
            </a:r>
          </a:p>
        </p:txBody>
      </p:sp>
      <p:sp>
        <p:nvSpPr>
          <p:cNvPr id="1048751" name="Content Placeholder 2"/>
          <p:cNvSpPr>
            <a:spLocks noGrp="1"/>
          </p:cNvSpPr>
          <p:nvPr>
            <p:ph idx="1"/>
          </p:nvPr>
        </p:nvSpPr>
        <p:spPr>
          <a:xfrm>
            <a:off x="838200" y="862884"/>
            <a:ext cx="10515600" cy="5859887"/>
          </a:xfrm>
        </p:spPr>
        <p:txBody>
          <a:bodyPr>
            <a:normAutofit fontScale="96875" lnSpcReduction="20000"/>
          </a:bodyPr>
          <a:p>
            <a:pPr indent="0" marL="0">
              <a:lnSpc>
                <a:spcPct val="100000"/>
              </a:lnSpc>
              <a:buNone/>
            </a:pPr>
            <a:r>
              <a:rPr dirty="0" sz="3200" lang="en-US">
                <a:solidFill>
                  <a:srgbClr val="000000"/>
                </a:solidFill>
                <a:latin typeface="Times New Roman" panose="02020603050405020304" pitchFamily="18" charset="0"/>
                <a:cs typeface="Times New Roman" panose="02020603050405020304" pitchFamily="18" charset="0"/>
              </a:rPr>
              <a:t>In gastritis, the gastric mucous membrane becomes edematous and hyperemic (congested with fluid and blood) and undergoes superficial erosion. It secretes a scanty amount of gastric juice, containing very little acid but much mucus. Superficial ulceration may occur and can lead to hemorrhage.</a:t>
            </a:r>
            <a:r>
              <a:rPr dirty="0" sz="3200" lang="en-US">
                <a:latin typeface="Times New Roman" panose="02020603050405020304" pitchFamily="18" charset="0"/>
                <a:cs typeface="Times New Roman" panose="02020603050405020304" pitchFamily="18" charset="0"/>
              </a:rPr>
              <a:t> </a:t>
            </a:r>
          </a:p>
          <a:p>
            <a:pPr indent="0" marL="0">
              <a:lnSpc>
                <a:spcPct val="100000"/>
              </a:lnSpc>
              <a:buNone/>
            </a:pPr>
            <a:endParaRPr dirty="0" sz="3200" lang="en-US">
              <a:latin typeface="Times New Roman" panose="02020603050405020304" pitchFamily="18" charset="0"/>
              <a:cs typeface="Times New Roman" panose="02020603050405020304" pitchFamily="18" charset="0"/>
            </a:endParaRPr>
          </a:p>
          <a:p>
            <a:pPr indent="0" marL="0">
              <a:lnSpc>
                <a:spcPct val="100000"/>
              </a:lnSpc>
              <a:buNone/>
            </a:pPr>
            <a:endParaRPr dirty="0" sz="3200" lang="en-US">
              <a:latin typeface="Times New Roman" panose="02020603050405020304" pitchFamily="18" charset="0"/>
              <a:cs typeface="Times New Roman" panose="02020603050405020304" pitchFamily="18" charset="0"/>
            </a:endParaRPr>
          </a:p>
          <a:p>
            <a:pPr indent="0" marL="0">
              <a:lnSpc>
                <a:spcPct val="100000"/>
              </a:lnSpc>
              <a:buNone/>
            </a:pPr>
            <a:endParaRPr dirty="0" sz="3200" lang="en-US">
              <a:latin typeface="Times New Roman" panose="02020603050405020304" pitchFamily="18" charset="0"/>
              <a:cs typeface="Times New Roman" panose="02020603050405020304" pitchFamily="18" charset="0"/>
            </a:endParaRPr>
          </a:p>
          <a:p>
            <a:pPr indent="0" marL="0">
              <a:lnSpc>
                <a:spcPct val="100000"/>
              </a:lnSpc>
              <a:buNone/>
            </a:pPr>
            <a:endParaRPr dirty="0" sz="3200" lang="en-US">
              <a:latin typeface="Times New Roman" panose="02020603050405020304" pitchFamily="18" charset="0"/>
              <a:cs typeface="Times New Roman" panose="02020603050405020304" pitchFamily="18" charset="0"/>
            </a:endParaRPr>
          </a:p>
          <a:p>
            <a:pPr indent="0" marL="0">
              <a:lnSpc>
                <a:spcPct val="100000"/>
              </a:lnSpc>
              <a:buNone/>
            </a:pPr>
            <a:r>
              <a:rPr dirty="0" sz="3200" lang="en-US" u="sng">
                <a:latin typeface="Times New Roman" panose="02020603050405020304" pitchFamily="18" charset="0"/>
                <a:cs typeface="Times New Roman" panose="02020603050405020304" pitchFamily="18" charset="0"/>
              </a:rPr>
              <a:t> </a:t>
            </a:r>
            <a:r>
              <a:rPr b="1" dirty="0" sz="3200" lang="en-US" u="sng">
                <a:latin typeface="Times New Roman" panose="02020603050405020304" pitchFamily="18" charset="0"/>
                <a:cs typeface="Times New Roman" panose="02020603050405020304" pitchFamily="18" charset="0"/>
              </a:rPr>
              <a:t>EROSIVE GASTRITIS</a:t>
            </a:r>
            <a:endParaRPr b="1" dirty="0" sz="3200" lang="en-US" u="sng">
              <a:solidFill>
                <a:srgbClr val="000000"/>
              </a:solidFill>
              <a:latin typeface="Times New Roman" panose="02020603050405020304" pitchFamily="18" charset="0"/>
              <a:cs typeface="Times New Roman" panose="02020603050405020304" pitchFamily="18" charset="0"/>
            </a:endParaRPr>
          </a:p>
          <a:p>
            <a:pPr indent="0" marL="0">
              <a:lnSpc>
                <a:spcPct val="100000"/>
              </a:lnSpc>
              <a:buNone/>
            </a:pPr>
            <a:endParaRPr dirty="0" sz="3200" lang="en-US">
              <a:latin typeface="Times New Roman" panose="02020603050405020304" pitchFamily="18" charset="0"/>
              <a:cs typeface="Times New Roman" panose="02020603050405020304" pitchFamily="18" charset="0"/>
            </a:endParaRPr>
          </a:p>
        </p:txBody>
      </p:sp>
      <p:pic>
        <p:nvPicPr>
          <p:cNvPr id="2097158" name="Picture 3"/>
          <p:cNvPicPr>
            <a:picLocks noChangeAspect="1"/>
          </p:cNvPicPr>
          <p:nvPr/>
        </p:nvPicPr>
        <p:blipFill>
          <a:blip xmlns:r="http://schemas.openxmlformats.org/officeDocument/2006/relationships" r:embed="rId1"/>
          <a:stretch>
            <a:fillRect/>
          </a:stretch>
        </p:blipFill>
        <p:spPr>
          <a:xfrm>
            <a:off x="5254580" y="3593205"/>
            <a:ext cx="6099220" cy="3026535"/>
          </a:xfrm>
          <a:prstGeom prst="rec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226" name=""/>
        <p:cNvGrpSpPr/>
        <p:nvPr/>
      </p:nvGrpSpPr>
      <p:grpSpPr>
        <a:xfrm>
          <a:off x="0" y="0"/>
          <a:ext cx="0" cy="0"/>
          <a:chOff x="0" y="0"/>
          <a:chExt cx="0" cy="0"/>
        </a:xfrm>
      </p:grpSpPr>
      <p:sp>
        <p:nvSpPr>
          <p:cNvPr id="1048752" name="Title 1"/>
          <p:cNvSpPr>
            <a:spLocks noGrp="1"/>
          </p:cNvSpPr>
          <p:nvPr>
            <p:ph type="title"/>
          </p:nvPr>
        </p:nvSpPr>
        <p:spPr>
          <a:xfrm>
            <a:off x="838200" y="103032"/>
            <a:ext cx="10515600" cy="940158"/>
          </a:xfrm>
        </p:spPr>
        <p:txBody>
          <a:bodyPr>
            <a:normAutofit/>
          </a:bodyPr>
          <a:p>
            <a:r>
              <a:rPr b="1" dirty="0" lang="en-US">
                <a:latin typeface="+mn-lt"/>
              </a:rPr>
              <a:t>Clinical manifestation</a:t>
            </a:r>
          </a:p>
        </p:txBody>
      </p:sp>
      <p:sp>
        <p:nvSpPr>
          <p:cNvPr id="1048753" name="Content Placeholder 2"/>
          <p:cNvSpPr>
            <a:spLocks noGrp="1"/>
          </p:cNvSpPr>
          <p:nvPr>
            <p:ph idx="1"/>
          </p:nvPr>
        </p:nvSpPr>
        <p:spPr>
          <a:xfrm>
            <a:off x="838200" y="1043190"/>
            <a:ext cx="10515600" cy="5486399"/>
          </a:xfrm>
        </p:spPr>
        <p:txBody>
          <a:bodyPr>
            <a:normAutofit/>
          </a:bodyPr>
          <a:p>
            <a:r>
              <a:rPr b="1" dirty="0" sz="2800" lang="en-US">
                <a:solidFill>
                  <a:srgbClr val="000000"/>
                </a:solidFill>
                <a:latin typeface="Times New Roman" panose="02020603050405020304" pitchFamily="18" charset="0"/>
                <a:cs typeface="Times New Roman" panose="02020603050405020304" pitchFamily="18" charset="0"/>
              </a:rPr>
              <a:t>The patient with acute gastritis </a:t>
            </a:r>
            <a:r>
              <a:rPr dirty="0" sz="2800" lang="en-US">
                <a:solidFill>
                  <a:srgbClr val="000000"/>
                </a:solidFill>
                <a:latin typeface="Times New Roman" panose="02020603050405020304" pitchFamily="18" charset="0"/>
                <a:cs typeface="Times New Roman" panose="02020603050405020304" pitchFamily="18" charset="0"/>
              </a:rPr>
              <a:t>may have a rapid onset of symptoms, such as :</a:t>
            </a:r>
          </a:p>
          <a:p>
            <a:pPr lvl="3">
              <a:buFont typeface="Wingdings" panose="05000000000000000000" pitchFamily="2" charset="2"/>
              <a:buChar char="Ø"/>
            </a:pPr>
            <a:r>
              <a:rPr dirty="0" sz="2800" lang="en-US">
                <a:solidFill>
                  <a:srgbClr val="000000"/>
                </a:solidFill>
                <a:latin typeface="Times New Roman" panose="02020603050405020304" pitchFamily="18" charset="0"/>
                <a:cs typeface="Times New Roman" panose="02020603050405020304" pitchFamily="18" charset="0"/>
              </a:rPr>
              <a:t>abdominal discomfort, </a:t>
            </a:r>
          </a:p>
          <a:p>
            <a:pPr lvl="3">
              <a:buFont typeface="Wingdings" panose="05000000000000000000" pitchFamily="2" charset="2"/>
              <a:buChar char="Ø"/>
            </a:pPr>
            <a:r>
              <a:rPr dirty="0" sz="2800" lang="en-US">
                <a:solidFill>
                  <a:srgbClr val="000000"/>
                </a:solidFill>
                <a:latin typeface="Times New Roman" panose="02020603050405020304" pitchFamily="18" charset="0"/>
                <a:cs typeface="Times New Roman" panose="02020603050405020304" pitchFamily="18" charset="0"/>
              </a:rPr>
              <a:t>headache, </a:t>
            </a:r>
          </a:p>
          <a:p>
            <a:pPr lvl="3">
              <a:buFont typeface="Wingdings" panose="05000000000000000000" pitchFamily="2" charset="2"/>
              <a:buChar char="Ø"/>
            </a:pPr>
            <a:r>
              <a:rPr dirty="0" sz="2800" lang="en-US">
                <a:solidFill>
                  <a:srgbClr val="000000"/>
                </a:solidFill>
                <a:latin typeface="Times New Roman" panose="02020603050405020304" pitchFamily="18" charset="0"/>
                <a:cs typeface="Times New Roman" panose="02020603050405020304" pitchFamily="18" charset="0"/>
              </a:rPr>
              <a:t>lassitude, </a:t>
            </a:r>
          </a:p>
          <a:p>
            <a:pPr lvl="3">
              <a:buFont typeface="Wingdings" panose="05000000000000000000" pitchFamily="2" charset="2"/>
              <a:buChar char="Ø"/>
            </a:pPr>
            <a:r>
              <a:rPr dirty="0" sz="2800" lang="en-US">
                <a:solidFill>
                  <a:srgbClr val="000000"/>
                </a:solidFill>
                <a:latin typeface="Times New Roman" panose="02020603050405020304" pitchFamily="18" charset="0"/>
                <a:cs typeface="Times New Roman" panose="02020603050405020304" pitchFamily="18" charset="0"/>
              </a:rPr>
              <a:t>nausea, </a:t>
            </a:r>
          </a:p>
          <a:p>
            <a:pPr lvl="3">
              <a:buFont typeface="Wingdings" panose="05000000000000000000" pitchFamily="2" charset="2"/>
              <a:buChar char="Ø"/>
            </a:pPr>
            <a:r>
              <a:rPr dirty="0" sz="2800" lang="en-US">
                <a:solidFill>
                  <a:srgbClr val="000000"/>
                </a:solidFill>
                <a:latin typeface="Times New Roman" panose="02020603050405020304" pitchFamily="18" charset="0"/>
                <a:cs typeface="Times New Roman" panose="02020603050405020304" pitchFamily="18" charset="0"/>
              </a:rPr>
              <a:t>anorexia, </a:t>
            </a:r>
          </a:p>
          <a:p>
            <a:pPr lvl="3">
              <a:buFont typeface="Wingdings" panose="05000000000000000000" pitchFamily="2" charset="2"/>
              <a:buChar char="Ø"/>
            </a:pPr>
            <a:r>
              <a:rPr dirty="0" sz="2800" lang="en-US">
                <a:solidFill>
                  <a:srgbClr val="000000"/>
                </a:solidFill>
                <a:latin typeface="Times New Roman" panose="02020603050405020304" pitchFamily="18" charset="0"/>
                <a:cs typeface="Times New Roman" panose="02020603050405020304" pitchFamily="18" charset="0"/>
              </a:rPr>
              <a:t>vomiting, and</a:t>
            </a:r>
          </a:p>
          <a:p>
            <a:pPr lvl="3">
              <a:buFont typeface="Wingdings" panose="05000000000000000000" pitchFamily="2" charset="2"/>
              <a:buChar char="Ø"/>
            </a:pPr>
            <a:r>
              <a:rPr dirty="0" sz="2800" lang="en-US">
                <a:solidFill>
                  <a:srgbClr val="000000"/>
                </a:solidFill>
                <a:latin typeface="Times New Roman" panose="02020603050405020304" pitchFamily="18" charset="0"/>
                <a:cs typeface="Times New Roman" panose="02020603050405020304" pitchFamily="18" charset="0"/>
              </a:rPr>
              <a:t> hiccupping,</a:t>
            </a:r>
          </a:p>
          <a:p>
            <a:r>
              <a:rPr dirty="0" sz="2800" lang="en-US">
                <a:solidFill>
                  <a:srgbClr val="000000"/>
                </a:solidFill>
                <a:latin typeface="Times New Roman" panose="02020603050405020304" pitchFamily="18" charset="0"/>
                <a:cs typeface="Times New Roman" panose="02020603050405020304" pitchFamily="18" charset="0"/>
              </a:rPr>
              <a:t>These symptoms  can last from a few hours to a few days.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sp>
        <p:nvSpPr>
          <p:cNvPr id="1048754" name="Title 1"/>
          <p:cNvSpPr>
            <a:spLocks noGrp="1"/>
          </p:cNvSpPr>
          <p:nvPr>
            <p:ph type="title"/>
          </p:nvPr>
        </p:nvSpPr>
        <p:spPr/>
        <p:txBody>
          <a:bodyPr/>
          <a:p>
            <a:r>
              <a:rPr b="1" dirty="0" lang="en-US">
                <a:latin typeface="Times New Roman" panose="02020603050405020304" pitchFamily="18" charset="0"/>
                <a:cs typeface="Times New Roman" panose="02020603050405020304" pitchFamily="18" charset="0"/>
              </a:rPr>
              <a:t>Diagnostic findings</a:t>
            </a:r>
          </a:p>
        </p:txBody>
      </p:sp>
      <p:sp>
        <p:nvSpPr>
          <p:cNvPr id="1048755" name="Content Placeholder 2"/>
          <p:cNvSpPr>
            <a:spLocks noGrp="1"/>
          </p:cNvSpPr>
          <p:nvPr>
            <p:ph idx="1"/>
          </p:nvPr>
        </p:nvSpPr>
        <p:spPr/>
        <p:txBody>
          <a:bodyPr/>
          <a:p>
            <a:pPr indent="-514350" marL="514350">
              <a:buFont typeface="+mj-lt"/>
              <a:buAutoNum type="arabicPeriod"/>
            </a:pPr>
            <a:r>
              <a:rPr dirty="0" lang="en-US"/>
              <a:t> </a:t>
            </a:r>
            <a:r>
              <a:rPr dirty="0" sz="2800" lang="en-US">
                <a:latin typeface="Times New Roman" panose="02020603050405020304" pitchFamily="18" charset="0"/>
                <a:cs typeface="Times New Roman" panose="02020603050405020304" pitchFamily="18" charset="0"/>
              </a:rPr>
              <a:t>Upper GI x-ray series or </a:t>
            </a:r>
          </a:p>
          <a:p>
            <a:pPr indent="-514350" marL="514350">
              <a:buFont typeface="+mj-lt"/>
              <a:buAutoNum type="arabicPeriod"/>
            </a:pPr>
            <a:r>
              <a:rPr dirty="0" sz="2800" lang="en-US">
                <a:latin typeface="Times New Roman" panose="02020603050405020304" pitchFamily="18" charset="0"/>
                <a:cs typeface="Times New Roman" panose="02020603050405020304" pitchFamily="18" charset="0"/>
              </a:rPr>
              <a:t>Endoscopy and histologic examination of a tissue specimen</a:t>
            </a:r>
          </a:p>
          <a:p>
            <a:pPr indent="-514350" marL="514350">
              <a:buFont typeface="+mj-lt"/>
              <a:buAutoNum type="arabicPeriod"/>
            </a:pPr>
            <a:r>
              <a:rPr dirty="0" sz="2800" lang="en-US">
                <a:latin typeface="Times New Roman" panose="02020603050405020304" pitchFamily="18" charset="0"/>
                <a:cs typeface="Times New Roman" panose="02020603050405020304" pitchFamily="18" charset="0"/>
              </a:rPr>
              <a:t>Stool test for Helicobacter pylori, blood</a:t>
            </a:r>
          </a:p>
          <a:p>
            <a:pPr indent="-514350" marL="514350">
              <a:buFont typeface="+mj-lt"/>
              <a:buAutoNum type="arabicPeriod"/>
            </a:pPr>
            <a:r>
              <a:rPr dirty="0" sz="2800" lang="en-US">
                <a:latin typeface="Times New Roman" panose="02020603050405020304" pitchFamily="18" charset="0"/>
                <a:cs typeface="Times New Roman" panose="02020603050405020304" pitchFamily="18" charset="0"/>
              </a:rPr>
              <a:t>Blood test for H. pylori, FBC, LFTS, renal function and gall bladder.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28" name=""/>
        <p:cNvGrpSpPr/>
        <p:nvPr/>
      </p:nvGrpSpPr>
      <p:grpSpPr>
        <a:xfrm>
          <a:off x="0" y="0"/>
          <a:ext cx="0" cy="0"/>
          <a:chOff x="0" y="0"/>
          <a:chExt cx="0" cy="0"/>
        </a:xfrm>
      </p:grpSpPr>
      <p:sp>
        <p:nvSpPr>
          <p:cNvPr id="1048756" name="Title 1"/>
          <p:cNvSpPr>
            <a:spLocks noGrp="1"/>
          </p:cNvSpPr>
          <p:nvPr>
            <p:ph type="title"/>
          </p:nvPr>
        </p:nvSpPr>
        <p:spPr>
          <a:xfrm>
            <a:off x="838200" y="167425"/>
            <a:ext cx="10515600" cy="566671"/>
          </a:xfrm>
        </p:spPr>
        <p:txBody>
          <a:bodyPr>
            <a:normAutofit fontScale="90000"/>
          </a:bodyPr>
          <a:p>
            <a:r>
              <a:rPr dirty="0" lang="en-US"/>
              <a:t> </a:t>
            </a:r>
            <a:r>
              <a:rPr b="1" dirty="0" lang="en-US">
                <a:latin typeface="+mn-lt"/>
              </a:rPr>
              <a:t>Medical management</a:t>
            </a:r>
          </a:p>
        </p:txBody>
      </p:sp>
      <p:sp>
        <p:nvSpPr>
          <p:cNvPr id="1048757" name="Content Placeholder 2"/>
          <p:cNvSpPr>
            <a:spLocks noGrp="1"/>
          </p:cNvSpPr>
          <p:nvPr>
            <p:ph idx="1"/>
          </p:nvPr>
        </p:nvSpPr>
        <p:spPr>
          <a:xfrm>
            <a:off x="838200" y="824248"/>
            <a:ext cx="10515600" cy="5898524"/>
          </a:xfrm>
        </p:spPr>
        <p:txBody>
          <a:bodyPr>
            <a:normAutofit/>
          </a:bodyPr>
          <a:p>
            <a:pPr algn="just"/>
            <a:r>
              <a:rPr dirty="0" sz="2000" lang="en-US">
                <a:latin typeface="Times New Roman" panose="02020603050405020304" pitchFamily="18" charset="0"/>
                <a:cs typeface="Times New Roman" panose="02020603050405020304" pitchFamily="18" charset="0"/>
              </a:rPr>
              <a:t>The gastric mucosa is capable of repairing itself after an episode of gastritis. As a rule, the patient recovers in about</a:t>
            </a:r>
          </a:p>
          <a:p>
            <a:pPr algn="just" indent="0" marL="0">
              <a:buNone/>
            </a:pPr>
            <a:r>
              <a:rPr dirty="0" sz="2000" lang="en-US">
                <a:latin typeface="Times New Roman" panose="02020603050405020304" pitchFamily="18" charset="0"/>
                <a:cs typeface="Times New Roman" panose="02020603050405020304" pitchFamily="18" charset="0"/>
              </a:rPr>
              <a:t>1 day, although the appetite may be diminished for an additional 2 or 3 days.</a:t>
            </a:r>
          </a:p>
          <a:p>
            <a:pPr algn="just"/>
            <a:r>
              <a:rPr dirty="0" sz="2000" lang="en-US">
                <a:latin typeface="Times New Roman" panose="02020603050405020304" pitchFamily="18" charset="0"/>
                <a:cs typeface="Times New Roman" panose="02020603050405020304" pitchFamily="18" charset="0"/>
              </a:rPr>
              <a:t> Acute gastritis is also managed by instructing the patient to refrain from alcohol and food until symptoms subside.</a:t>
            </a:r>
          </a:p>
          <a:p>
            <a:pPr algn="just"/>
            <a:r>
              <a:rPr dirty="0" sz="2000" lang="en-US">
                <a:latin typeface="Times New Roman" panose="02020603050405020304" pitchFamily="18" charset="0"/>
                <a:cs typeface="Times New Roman" panose="02020603050405020304" pitchFamily="18" charset="0"/>
              </a:rPr>
              <a:t> When the patient can take nourishment by mouth, a nonirritating diet is recommended. If the symptoms persist, intravenous (IV) fluids may need to be administered.</a:t>
            </a:r>
          </a:p>
          <a:p>
            <a:pPr algn="just"/>
            <a:r>
              <a:rPr dirty="0" sz="2000" lang="en-US">
                <a:latin typeface="Times New Roman" panose="02020603050405020304" pitchFamily="18" charset="0"/>
                <a:cs typeface="Times New Roman" panose="02020603050405020304" pitchFamily="18" charset="0"/>
              </a:rPr>
              <a:t>If gastritis is caused by ingestion of strong acids or alkalis, emergency treatment consists of diluting and neutralizing the offending agent. </a:t>
            </a:r>
          </a:p>
          <a:p>
            <a:pPr algn="just"/>
            <a:r>
              <a:rPr dirty="0" sz="2000" lang="en-US">
                <a:latin typeface="Times New Roman" panose="02020603050405020304" pitchFamily="18" charset="0"/>
                <a:cs typeface="Times New Roman" panose="02020603050405020304" pitchFamily="18" charset="0"/>
              </a:rPr>
              <a:t>To neutralize acids, common antacids (e.g., aluminum hydroxide) are used; to neutralize an alkali, diluted lemon juice or diluted vinegar is used. </a:t>
            </a:r>
          </a:p>
          <a:p>
            <a:pPr algn="just"/>
            <a:r>
              <a:rPr dirty="0" sz="2000" lang="en-US">
                <a:latin typeface="Times New Roman" panose="02020603050405020304" pitchFamily="18" charset="0"/>
                <a:cs typeface="Times New Roman" panose="02020603050405020304" pitchFamily="18" charset="0"/>
              </a:rPr>
              <a:t>If corrosion is extensive or severe, emetics and lavage are avoided because of the danger of perforation and damage to the esophagus.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8758" name="Content Placeholder 2"/>
          <p:cNvSpPr>
            <a:spLocks noGrp="1"/>
          </p:cNvSpPr>
          <p:nvPr>
            <p:ph idx="1"/>
          </p:nvPr>
        </p:nvSpPr>
        <p:spPr>
          <a:xfrm>
            <a:off x="334851" y="334850"/>
            <a:ext cx="11526591" cy="6297769"/>
          </a:xfrm>
        </p:spPr>
        <p:txBody>
          <a:bodyPr>
            <a:noAutofit/>
          </a:bodyPr>
          <a:p>
            <a:pPr algn="just" indent="0" marL="0">
              <a:buNone/>
            </a:pPr>
            <a:r>
              <a:rPr dirty="0" sz="2800" lang="en-US">
                <a:latin typeface="Times New Roman" panose="02020603050405020304" pitchFamily="18" charset="0"/>
                <a:cs typeface="Times New Roman" panose="02020603050405020304" pitchFamily="18" charset="0"/>
              </a:rPr>
              <a:t>Medical management </a:t>
            </a:r>
            <a:r>
              <a:rPr dirty="0" sz="2800" lang="en-US" err="1">
                <a:latin typeface="Times New Roman" panose="02020603050405020304" pitchFamily="18" charset="0"/>
                <a:cs typeface="Times New Roman" panose="02020603050405020304" pitchFamily="18" charset="0"/>
              </a:rPr>
              <a:t>cont</a:t>
            </a:r>
            <a:r>
              <a:rPr dirty="0" sz="2800" lang="en-US">
                <a:latin typeface="Times New Roman" panose="02020603050405020304" pitchFamily="18" charset="0"/>
                <a:cs typeface="Times New Roman" panose="02020603050405020304" pitchFamily="18" charset="0"/>
              </a:rPr>
              <a:t>’</a:t>
            </a:r>
          </a:p>
          <a:p>
            <a:pPr algn="just"/>
            <a:r>
              <a:rPr dirty="0" sz="2800" lang="en-US">
                <a:latin typeface="Times New Roman" panose="02020603050405020304" pitchFamily="18" charset="0"/>
                <a:cs typeface="Times New Roman" panose="02020603050405020304" pitchFamily="18" charset="0"/>
              </a:rPr>
              <a:t>Therapy is supportive and may include nasogastric (NG) intubation, analgesic agents and sedatives, antacids, and IV fluids. </a:t>
            </a:r>
          </a:p>
          <a:p>
            <a:pPr algn="just"/>
            <a:r>
              <a:rPr dirty="0" sz="2800" lang="en-US">
                <a:latin typeface="Times New Roman" panose="02020603050405020304" pitchFamily="18" charset="0"/>
                <a:cs typeface="Times New Roman" panose="02020603050405020304" pitchFamily="18" charset="0"/>
              </a:rPr>
              <a:t>In extreme cases, emergency surgery may be required to remove gangrenous or perforated tissue. </a:t>
            </a:r>
          </a:p>
          <a:p>
            <a:pPr algn="just"/>
            <a:r>
              <a:rPr b="1" dirty="0" sz="2800" lang="en-US">
                <a:latin typeface="Times New Roman" panose="02020603050405020304" pitchFamily="18" charset="0"/>
                <a:cs typeface="Times New Roman" panose="02020603050405020304" pitchFamily="18" charset="0"/>
              </a:rPr>
              <a:t>A gastric resection </a:t>
            </a:r>
            <a:r>
              <a:rPr dirty="0" sz="2800" lang="en-US">
                <a:latin typeface="Times New Roman" panose="02020603050405020304" pitchFamily="18" charset="0"/>
                <a:cs typeface="Times New Roman" panose="02020603050405020304" pitchFamily="18" charset="0"/>
              </a:rPr>
              <a:t>or a </a:t>
            </a:r>
            <a:r>
              <a:rPr dirty="0" sz="2800" lang="en-US" err="1">
                <a:latin typeface="Times New Roman" panose="02020603050405020304" pitchFamily="18" charset="0"/>
                <a:cs typeface="Times New Roman" panose="02020603050405020304" pitchFamily="18" charset="0"/>
              </a:rPr>
              <a:t>gastrojejunostomy</a:t>
            </a:r>
            <a:r>
              <a:rPr dirty="0" sz="2800" lang="en-US">
                <a:latin typeface="Times New Roman" panose="02020603050405020304" pitchFamily="18" charset="0"/>
                <a:cs typeface="Times New Roman" panose="02020603050405020304" pitchFamily="18" charset="0"/>
              </a:rPr>
              <a:t> (anastomosis of jejunum to stomach to detour around the pylorus) may be necessary to treat pyloric obstruction, a narrowing of the pyloric orifice, which cannot be relieved by medical management.</a:t>
            </a:r>
          </a:p>
          <a:p>
            <a:pPr algn="just"/>
            <a:r>
              <a:rPr dirty="0" sz="2800" lang="en-US">
                <a:latin typeface="Times New Roman" panose="02020603050405020304" pitchFamily="18" charset="0"/>
                <a:cs typeface="Times New Roman" panose="02020603050405020304" pitchFamily="18" charset="0"/>
              </a:rPr>
              <a:t>Chronic gastritis is managed by modifying the patient’s diet, promoting rest, reducing stress, recommending avoidance of alcohol and NSAIDs, and initiating pharmacotherapy.</a:t>
            </a:r>
          </a:p>
          <a:p>
            <a:pPr algn="just" indent="0" marL="0">
              <a:buNone/>
            </a:pPr>
            <a:r>
              <a:rPr dirty="0" sz="2800" i="1" lang="en-US">
                <a:latin typeface="Times New Roman" panose="02020603050405020304" pitchFamily="18" charset="0"/>
                <a:cs typeface="Times New Roman" panose="02020603050405020304" pitchFamily="18" charset="0"/>
              </a:rPr>
              <a:t>H. pylori </a:t>
            </a:r>
            <a:r>
              <a:rPr dirty="0" sz="2800" lang="en-US">
                <a:latin typeface="Times New Roman" panose="02020603050405020304" pitchFamily="18" charset="0"/>
                <a:cs typeface="Times New Roman" panose="02020603050405020304" pitchFamily="18" charset="0"/>
              </a:rPr>
              <a:t>may be treated with selected drug combinations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sp>
        <p:nvSpPr>
          <p:cNvPr id="1048759" name="Title 1"/>
          <p:cNvSpPr>
            <a:spLocks noGrp="1"/>
          </p:cNvSpPr>
          <p:nvPr>
            <p:ph type="title"/>
          </p:nvPr>
        </p:nvSpPr>
        <p:spPr>
          <a:xfrm>
            <a:off x="838200" y="180305"/>
            <a:ext cx="10515600" cy="643943"/>
          </a:xfrm>
        </p:spPr>
        <p:txBody>
          <a:bodyPr>
            <a:normAutofit/>
          </a:bodyPr>
          <a:p>
            <a:r>
              <a:rPr dirty="0" lang="en-US">
                <a:latin typeface="+mn-lt"/>
              </a:rPr>
              <a:t>                   Nursing management                        </a:t>
            </a:r>
          </a:p>
        </p:txBody>
      </p:sp>
      <p:sp>
        <p:nvSpPr>
          <p:cNvPr id="1048760" name="Content Placeholder 2"/>
          <p:cNvSpPr>
            <a:spLocks noGrp="1"/>
          </p:cNvSpPr>
          <p:nvPr>
            <p:ph idx="1"/>
          </p:nvPr>
        </p:nvSpPr>
        <p:spPr>
          <a:xfrm>
            <a:off x="838200" y="1017431"/>
            <a:ext cx="10515600" cy="5666704"/>
          </a:xfrm>
        </p:spPr>
        <p:txBody>
          <a:bodyPr>
            <a:normAutofit/>
          </a:bodyPr>
          <a:p>
            <a:pPr algn="just" indent="-514350" marL="514350">
              <a:buAutoNum type="arabicPeriod"/>
            </a:pPr>
            <a:r>
              <a:rPr b="1" dirty="0" sz="2400" lang="en-US">
                <a:latin typeface="Times New Roman" panose="02020603050405020304" pitchFamily="18" charset="0"/>
                <a:cs typeface="Times New Roman" panose="02020603050405020304" pitchFamily="18" charset="0"/>
              </a:rPr>
              <a:t>Reducing anxiety</a:t>
            </a:r>
            <a:r>
              <a:rPr dirty="0" sz="2400" lang="en-US">
                <a:latin typeface="Times New Roman" panose="02020603050405020304" pitchFamily="18" charset="0"/>
                <a:cs typeface="Times New Roman" panose="02020603050405020304" pitchFamily="18" charset="0"/>
              </a:rPr>
              <a:t>: the nurse uses calm approach to asses the patient and answer all questions as completely as possible. It is important to explain all procedure and treatments based on the patients level of education.</a:t>
            </a:r>
          </a:p>
          <a:p>
            <a:pPr algn="just" indent="-514350" marL="514350">
              <a:buAutoNum type="arabicPeriod" startAt="2"/>
            </a:pPr>
            <a:r>
              <a:rPr b="1" dirty="0" sz="2400" lang="en-US">
                <a:latin typeface="Times New Roman" panose="02020603050405020304" pitchFamily="18" charset="0"/>
                <a:cs typeface="Times New Roman" panose="02020603050405020304" pitchFamily="18" charset="0"/>
              </a:rPr>
              <a:t>Promoting optimal nutrition</a:t>
            </a:r>
            <a:r>
              <a:rPr dirty="0" sz="2400" lang="en-US">
                <a:latin typeface="Times New Roman" panose="02020603050405020304" pitchFamily="18" charset="0"/>
                <a:cs typeface="Times New Roman" panose="02020603050405020304" pitchFamily="18" charset="0"/>
              </a:rPr>
              <a:t>: the patient should take no food or fluids by mouth-possibly for a few day until acute symptoms subside and allow the mucosal. The patient should avoid  caffeinated beverages because caffeine is a CNS stimulant and it increases gastric activity and pepsin secretion.  </a:t>
            </a:r>
          </a:p>
          <a:p>
            <a:pPr algn="just" indent="-514350" marL="514350">
              <a:buAutoNum type="arabicPeriod" startAt="2"/>
            </a:pPr>
            <a:r>
              <a:rPr b="1" dirty="0" sz="2400" lang="en-US">
                <a:latin typeface="Times New Roman" panose="02020603050405020304" pitchFamily="18" charset="0"/>
                <a:cs typeface="Times New Roman" panose="02020603050405020304" pitchFamily="18" charset="0"/>
              </a:rPr>
              <a:t>Fluid and electrolyte balance:  </a:t>
            </a:r>
            <a:r>
              <a:rPr dirty="0" sz="2400" lang="en-US">
                <a:latin typeface="Times New Roman" panose="02020603050405020304" pitchFamily="18" charset="0"/>
                <a:cs typeface="Times New Roman" panose="02020603050405020304" pitchFamily="18" charset="0"/>
              </a:rPr>
              <a:t>to the nurse monitors fluid intake and output along with serum electrolyte values. After the symptoms subside, the nurse may offer the patient ice chips followed by clear liquids.</a:t>
            </a:r>
          </a:p>
        </p:txBody>
      </p:sp>
      <p:sp>
        <p:nvSpPr>
          <p:cNvPr id="1048761" name="Rectangle 4"/>
          <p:cNvSpPr/>
          <p:nvPr/>
        </p:nvSpPr>
        <p:spPr>
          <a:xfrm>
            <a:off x="3048000" y="3075057"/>
            <a:ext cx="6096000" cy="369332"/>
          </a:xfrm>
          <a:prstGeom prst="rect"/>
        </p:spPr>
        <p:txBody>
          <a:bodyPr>
            <a:spAutoFit/>
          </a:bodyPr>
          <a:p>
            <a:endParaRPr dirty="0" lang="en-US">
              <a:solidFill>
                <a:prstClr val="black"/>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31" name=""/>
        <p:cNvGrpSpPr/>
        <p:nvPr/>
      </p:nvGrpSpPr>
      <p:grpSpPr>
        <a:xfrm>
          <a:off x="0" y="0"/>
          <a:ext cx="0" cy="0"/>
          <a:chOff x="0" y="0"/>
          <a:chExt cx="0" cy="0"/>
        </a:xfrm>
      </p:grpSpPr>
      <p:sp>
        <p:nvSpPr>
          <p:cNvPr id="1048762" name="Content Placeholder 2"/>
          <p:cNvSpPr>
            <a:spLocks noGrp="1"/>
          </p:cNvSpPr>
          <p:nvPr>
            <p:ph idx="1"/>
          </p:nvPr>
        </p:nvSpPr>
        <p:spPr>
          <a:xfrm>
            <a:off x="838200" y="193183"/>
            <a:ext cx="10515600" cy="6516710"/>
          </a:xfrm>
        </p:spPr>
        <p:txBody>
          <a:bodyPr>
            <a:noAutofit/>
          </a:bodyPr>
          <a:p>
            <a:pPr algn="just" indent="-514350" marL="514350">
              <a:buAutoNum type="arabicPeriod" startAt="4"/>
            </a:pPr>
            <a:r>
              <a:rPr dirty="0" sz="2800" lang="en-US">
                <a:solidFill>
                  <a:srgbClr val="000000"/>
                </a:solidFill>
                <a:latin typeface="Times New Roman" panose="02020603050405020304" pitchFamily="18" charset="0"/>
                <a:cs typeface="Times New Roman" panose="02020603050405020304" pitchFamily="18" charset="0"/>
              </a:rPr>
              <a:t>The nurse must always be alert for any indicators of hemorrhagic gastritis, which include </a:t>
            </a:r>
            <a:r>
              <a:rPr b="1" dirty="0" sz="2800" lang="en-US">
                <a:solidFill>
                  <a:srgbClr val="000000"/>
                </a:solidFill>
                <a:latin typeface="Times New Roman" panose="02020603050405020304" pitchFamily="18" charset="0"/>
                <a:cs typeface="Times New Roman" panose="02020603050405020304" pitchFamily="18" charset="0"/>
              </a:rPr>
              <a:t>hematemesis </a:t>
            </a:r>
            <a:r>
              <a:rPr dirty="0" sz="2800" lang="en-US">
                <a:solidFill>
                  <a:srgbClr val="000000"/>
                </a:solidFill>
                <a:latin typeface="Times New Roman" panose="02020603050405020304" pitchFamily="18" charset="0"/>
                <a:cs typeface="Times New Roman" panose="02020603050405020304" pitchFamily="18" charset="0"/>
              </a:rPr>
              <a:t>(vomiting of blood), tachycardia, and hypotension. If these occur, the physician is notified </a:t>
            </a:r>
          </a:p>
          <a:p>
            <a:pPr algn="just" indent="-514350" marL="514350">
              <a:buAutoNum type="arabicPeriod" startAt="4"/>
            </a:pPr>
            <a:r>
              <a:rPr dirty="0" sz="2800" lang="en-US">
                <a:solidFill>
                  <a:srgbClr val="000000"/>
                </a:solidFill>
                <a:latin typeface="Times New Roman" panose="02020603050405020304" pitchFamily="18" charset="0"/>
                <a:cs typeface="Times New Roman" panose="02020603050405020304" pitchFamily="18" charset="0"/>
              </a:rPr>
              <a:t> Monitor patient’s vital signs are monitored as the patient’s condition warrants.</a:t>
            </a:r>
          </a:p>
          <a:p>
            <a:pPr algn="just" indent="-514350" marL="514350">
              <a:buAutoNum type="arabicPeriod" startAt="4"/>
            </a:pPr>
            <a:r>
              <a:rPr b="1" dirty="0" sz="2800" lang="en-US">
                <a:solidFill>
                  <a:srgbClr val="000000"/>
                </a:solidFill>
                <a:latin typeface="Times New Roman" panose="02020603050405020304" pitchFamily="18" charset="0"/>
                <a:cs typeface="Times New Roman" panose="02020603050405020304" pitchFamily="18" charset="0"/>
              </a:rPr>
              <a:t>Pain relieve:</a:t>
            </a:r>
            <a:r>
              <a:rPr b="1" dirty="0" sz="2800" i="1" lang="en-US">
                <a:solidFill>
                  <a:srgbClr val="00CD00"/>
                </a:solidFill>
                <a:latin typeface="Times New Roman" panose="02020603050405020304" pitchFamily="18" charset="0"/>
                <a:cs typeface="Times New Roman" panose="02020603050405020304" pitchFamily="18" charset="0"/>
              </a:rPr>
              <a:t> </a:t>
            </a:r>
            <a:r>
              <a:rPr dirty="0" sz="2800" lang="en-US">
                <a:solidFill>
                  <a:srgbClr val="000000"/>
                </a:solidFill>
                <a:latin typeface="Times New Roman" panose="02020603050405020304" pitchFamily="18" charset="0"/>
                <a:cs typeface="Times New Roman" panose="02020603050405020304" pitchFamily="18" charset="0"/>
              </a:rPr>
              <a:t>instructing the patient to avoid foods and beverages that may be irritating to the gastric mucosa and instructing the patient about the correct use of medications to relieve chronic gastritis. </a:t>
            </a:r>
          </a:p>
          <a:p>
            <a:pPr algn="just" indent="-514350" marL="514350">
              <a:buAutoNum type="arabicPeriod" startAt="4"/>
            </a:pPr>
            <a:r>
              <a:rPr dirty="0" sz="2800" lang="en-US">
                <a:solidFill>
                  <a:srgbClr val="000000"/>
                </a:solidFill>
                <a:latin typeface="Times New Roman" panose="02020603050405020304" pitchFamily="18" charset="0"/>
                <a:cs typeface="Times New Roman" panose="02020603050405020304" pitchFamily="18" charset="0"/>
              </a:rPr>
              <a:t>Teach patient on self care: how to take the medication as prescribed, hygiene, signs of complications like blood in stool, importance for coming for follow up care</a:t>
            </a:r>
            <a:r>
              <a:rPr dirty="0" lang="en-US">
                <a:solidFill>
                  <a:srgbClr val="000000"/>
                </a:solidFill>
              </a:rPr>
              <a:t>.</a:t>
            </a:r>
            <a:endParaRPr dirty="0"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8763" name="Title 1"/>
          <p:cNvSpPr>
            <a:spLocks noGrp="1"/>
          </p:cNvSpPr>
          <p:nvPr>
            <p:ph type="title"/>
          </p:nvPr>
        </p:nvSpPr>
        <p:spPr>
          <a:xfrm>
            <a:off x="838200" y="206062"/>
            <a:ext cx="10515600" cy="940158"/>
          </a:xfrm>
        </p:spPr>
        <p:txBody>
          <a:bodyPr/>
          <a:p>
            <a:r>
              <a:rPr dirty="0" lang="en-US"/>
              <a:t>                 </a:t>
            </a:r>
            <a:r>
              <a:rPr b="1" dirty="0" lang="en-US">
                <a:latin typeface="+mn-lt"/>
              </a:rPr>
              <a:t>2.  Peptic ulcer disease</a:t>
            </a:r>
          </a:p>
        </p:txBody>
      </p:sp>
      <p:sp>
        <p:nvSpPr>
          <p:cNvPr id="1048764" name="Content Placeholder 2"/>
          <p:cNvSpPr>
            <a:spLocks noGrp="1"/>
          </p:cNvSpPr>
          <p:nvPr>
            <p:ph idx="1"/>
          </p:nvPr>
        </p:nvSpPr>
        <p:spPr>
          <a:xfrm>
            <a:off x="838200" y="1146220"/>
            <a:ext cx="10515600" cy="5525036"/>
          </a:xfrm>
        </p:spPr>
        <p:txBody>
          <a:bodyPr>
            <a:normAutofit/>
          </a:bodyPr>
          <a:p>
            <a:pPr algn="just"/>
            <a:r>
              <a:rPr dirty="0" sz="2400" lang="en-US">
                <a:solidFill>
                  <a:srgbClr val="000000"/>
                </a:solidFill>
                <a:latin typeface="Times New Roman" panose="02020603050405020304" pitchFamily="18" charset="0"/>
                <a:cs typeface="Times New Roman" panose="02020603050405020304" pitchFamily="18" charset="0"/>
              </a:rPr>
              <a:t>A peptic ulcer may be referred to as a </a:t>
            </a:r>
            <a:r>
              <a:rPr b="1" dirty="0" sz="2400" lang="en-US">
                <a:solidFill>
                  <a:srgbClr val="000000"/>
                </a:solidFill>
                <a:latin typeface="Times New Roman" panose="02020603050405020304" pitchFamily="18" charset="0"/>
                <a:cs typeface="Times New Roman" panose="02020603050405020304" pitchFamily="18" charset="0"/>
              </a:rPr>
              <a:t>gastric</a:t>
            </a:r>
            <a:r>
              <a:rPr dirty="0" sz="2400" lang="en-US">
                <a:solidFill>
                  <a:srgbClr val="000000"/>
                </a:solidFill>
                <a:latin typeface="Times New Roman" panose="02020603050405020304" pitchFamily="18" charset="0"/>
                <a:cs typeface="Times New Roman" panose="02020603050405020304" pitchFamily="18" charset="0"/>
              </a:rPr>
              <a:t>, </a:t>
            </a:r>
            <a:r>
              <a:rPr b="1" dirty="0" sz="2400" lang="en-US">
                <a:solidFill>
                  <a:srgbClr val="000000"/>
                </a:solidFill>
                <a:latin typeface="Times New Roman" panose="02020603050405020304" pitchFamily="18" charset="0"/>
                <a:cs typeface="Times New Roman" panose="02020603050405020304" pitchFamily="18" charset="0"/>
              </a:rPr>
              <a:t>duodenal</a:t>
            </a:r>
            <a:r>
              <a:rPr dirty="0" sz="2400" lang="en-US">
                <a:solidFill>
                  <a:srgbClr val="000000"/>
                </a:solidFill>
                <a:latin typeface="Times New Roman" panose="02020603050405020304" pitchFamily="18" charset="0"/>
                <a:cs typeface="Times New Roman" panose="02020603050405020304" pitchFamily="18" charset="0"/>
              </a:rPr>
              <a:t>, or </a:t>
            </a:r>
            <a:r>
              <a:rPr b="1" dirty="0" sz="2400" lang="en-US">
                <a:solidFill>
                  <a:srgbClr val="000000"/>
                </a:solidFill>
                <a:latin typeface="Times New Roman" panose="02020603050405020304" pitchFamily="18" charset="0"/>
                <a:cs typeface="Times New Roman" panose="02020603050405020304" pitchFamily="18" charset="0"/>
              </a:rPr>
              <a:t>esophageal ulcer</a:t>
            </a:r>
            <a:r>
              <a:rPr dirty="0" sz="2400" lang="en-US">
                <a:solidFill>
                  <a:srgbClr val="000000"/>
                </a:solidFill>
                <a:latin typeface="Times New Roman" panose="02020603050405020304" pitchFamily="18" charset="0"/>
                <a:cs typeface="Times New Roman" panose="02020603050405020304" pitchFamily="18" charset="0"/>
              </a:rPr>
              <a:t>, depending on its location. </a:t>
            </a:r>
          </a:p>
          <a:p>
            <a:pPr algn="just"/>
            <a:r>
              <a:rPr dirty="0" sz="2400" lang="en-US">
                <a:solidFill>
                  <a:srgbClr val="000000"/>
                </a:solidFill>
                <a:latin typeface="Times New Roman" panose="02020603050405020304" pitchFamily="18" charset="0"/>
                <a:cs typeface="Times New Roman" panose="02020603050405020304" pitchFamily="18" charset="0"/>
              </a:rPr>
              <a:t>A peptic ulcer is an excavation (hollowed-out area) that forms in the mucosal wall of the stomach, in the </a:t>
            </a:r>
            <a:r>
              <a:rPr b="1" dirty="0" sz="2400" lang="en-US">
                <a:solidFill>
                  <a:srgbClr val="000000"/>
                </a:solidFill>
                <a:latin typeface="Times New Roman" panose="02020603050405020304" pitchFamily="18" charset="0"/>
                <a:cs typeface="Times New Roman" panose="02020603050405020304" pitchFamily="18" charset="0"/>
              </a:rPr>
              <a:t>pylorus </a:t>
            </a:r>
            <a:r>
              <a:rPr dirty="0" sz="2400" lang="en-US">
                <a:solidFill>
                  <a:srgbClr val="000000"/>
                </a:solidFill>
                <a:latin typeface="Times New Roman" panose="02020603050405020304" pitchFamily="18" charset="0"/>
                <a:cs typeface="Times New Roman" panose="02020603050405020304" pitchFamily="18" charset="0"/>
              </a:rPr>
              <a:t>(the opening between the stomach and duodenum), in the </a:t>
            </a:r>
            <a:r>
              <a:rPr b="1" dirty="0" sz="2400" lang="en-US">
                <a:solidFill>
                  <a:srgbClr val="000000"/>
                </a:solidFill>
                <a:latin typeface="Times New Roman" panose="02020603050405020304" pitchFamily="18" charset="0"/>
                <a:cs typeface="Times New Roman" panose="02020603050405020304" pitchFamily="18" charset="0"/>
              </a:rPr>
              <a:t>duodenum </a:t>
            </a:r>
            <a:r>
              <a:rPr dirty="0" sz="2400" lang="en-US">
                <a:solidFill>
                  <a:srgbClr val="000000"/>
                </a:solidFill>
                <a:latin typeface="Times New Roman" panose="02020603050405020304" pitchFamily="18" charset="0"/>
                <a:cs typeface="Times New Roman" panose="02020603050405020304" pitchFamily="18" charset="0"/>
              </a:rPr>
              <a:t>(the first part of the small intestine), or in </a:t>
            </a:r>
            <a:r>
              <a:rPr b="1" dirty="0" sz="2400" lang="en-US">
                <a:solidFill>
                  <a:srgbClr val="000000"/>
                </a:solidFill>
                <a:latin typeface="Times New Roman" panose="02020603050405020304" pitchFamily="18" charset="0"/>
                <a:cs typeface="Times New Roman" panose="02020603050405020304" pitchFamily="18" charset="0"/>
              </a:rPr>
              <a:t>the esophagus</a:t>
            </a:r>
            <a:r>
              <a:rPr dirty="0" sz="2400" lang="en-US">
                <a:solidFill>
                  <a:srgbClr val="000000"/>
                </a:solidFill>
                <a:latin typeface="Times New Roman" panose="02020603050405020304" pitchFamily="18" charset="0"/>
                <a:cs typeface="Times New Roman" panose="02020603050405020304" pitchFamily="18" charset="0"/>
              </a:rPr>
              <a:t>.</a:t>
            </a:r>
          </a:p>
          <a:p>
            <a:pPr algn="just"/>
            <a:r>
              <a:rPr dirty="0" sz="2400" lang="en-US">
                <a:solidFill>
                  <a:srgbClr val="000000"/>
                </a:solidFill>
                <a:latin typeface="Times New Roman" panose="02020603050405020304" pitchFamily="18" charset="0"/>
                <a:cs typeface="Times New Roman" panose="02020603050405020304" pitchFamily="18" charset="0"/>
              </a:rPr>
              <a:t> Erosion of a circumscribed area of mucous membrane is the cause</a:t>
            </a:r>
          </a:p>
          <a:p>
            <a:pPr algn="just"/>
            <a:r>
              <a:rPr dirty="0" sz="2400" lang="en-US">
                <a:solidFill>
                  <a:srgbClr val="000000"/>
                </a:solidFill>
                <a:latin typeface="Times New Roman" panose="02020603050405020304" pitchFamily="18" charset="0"/>
                <a:cs typeface="Times New Roman" panose="02020603050405020304" pitchFamily="18" charset="0"/>
              </a:rPr>
              <a:t>This erosion may extend as deeply as the muscle layers or through the muscle to the </a:t>
            </a:r>
            <a:r>
              <a:rPr b="1" dirty="0" sz="2400" lang="en-US">
                <a:solidFill>
                  <a:srgbClr val="000000"/>
                </a:solidFill>
                <a:latin typeface="Times New Roman" panose="02020603050405020304" pitchFamily="18" charset="0"/>
                <a:cs typeface="Times New Roman" panose="02020603050405020304" pitchFamily="18" charset="0"/>
              </a:rPr>
              <a:t>peritoneum.</a:t>
            </a:r>
          </a:p>
          <a:p>
            <a:pPr algn="just"/>
            <a:r>
              <a:rPr dirty="0" sz="2400" lang="en-US">
                <a:solidFill>
                  <a:srgbClr val="000000"/>
                </a:solidFill>
                <a:latin typeface="Times New Roman" panose="02020603050405020304" pitchFamily="18" charset="0"/>
                <a:cs typeface="Times New Roman" panose="02020603050405020304" pitchFamily="18" charset="0"/>
              </a:rPr>
              <a:t>Peptic ulcers are more likely to occur in the duodenum than in the stomach.</a:t>
            </a:r>
          </a:p>
          <a:p>
            <a:pPr algn="just"/>
            <a:r>
              <a:rPr dirty="0" sz="2400" lang="en-US">
                <a:solidFill>
                  <a:srgbClr val="000000"/>
                </a:solidFill>
                <a:latin typeface="Times New Roman" panose="02020603050405020304" pitchFamily="18" charset="0"/>
                <a:cs typeface="Times New Roman" panose="02020603050405020304" pitchFamily="18" charset="0"/>
              </a:rPr>
              <a:t>Peptic ulcer occur in areas of the GIT that contact with HCL and </a:t>
            </a:r>
            <a:r>
              <a:rPr dirty="0" sz="2400" lang="en-US" err="1">
                <a:solidFill>
                  <a:srgbClr val="000000"/>
                </a:solidFill>
                <a:latin typeface="Times New Roman" panose="02020603050405020304" pitchFamily="18" charset="0"/>
                <a:cs typeface="Times New Roman" panose="02020603050405020304" pitchFamily="18" charset="0"/>
              </a:rPr>
              <a:t>proteolytic</a:t>
            </a:r>
            <a:r>
              <a:rPr dirty="0" sz="2400" lang="en-US">
                <a:solidFill>
                  <a:srgbClr val="000000"/>
                </a:solidFill>
                <a:latin typeface="Times New Roman" panose="02020603050405020304" pitchFamily="18" charset="0"/>
                <a:cs typeface="Times New Roman" panose="02020603050405020304" pitchFamily="18" charset="0"/>
              </a:rPr>
              <a:t> enzyme (pepsin)</a:t>
            </a:r>
          </a:p>
          <a:p>
            <a:pPr algn="just"/>
            <a:endParaRPr dirty="0" sz="24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56" name=""/>
        <p:cNvGrpSpPr/>
        <p:nvPr/>
      </p:nvGrpSpPr>
      <p:grpSpPr>
        <a:xfrm>
          <a:off x="0" y="0"/>
          <a:ext cx="0" cy="0"/>
          <a:chOff x="0" y="0"/>
          <a:chExt cx="0" cy="0"/>
        </a:xfrm>
      </p:grpSpPr>
      <p:sp>
        <p:nvSpPr>
          <p:cNvPr id="1048634" name="Content Placeholder 2"/>
          <p:cNvSpPr>
            <a:spLocks noGrp="1"/>
          </p:cNvSpPr>
          <p:nvPr>
            <p:ph idx="1"/>
          </p:nvPr>
        </p:nvSpPr>
        <p:spPr>
          <a:xfrm>
            <a:off x="838200" y="193183"/>
            <a:ext cx="10515600" cy="6310648"/>
          </a:xfrm>
        </p:spPr>
        <p:txBody>
          <a:bodyPr>
            <a:normAutofit/>
          </a:bodyPr>
          <a:p>
            <a:pPr indent="0" marL="0">
              <a:buNone/>
            </a:pPr>
            <a:r>
              <a:rPr baseline="0" b="1" dirty="0" i="0" lang="en-US" strike="noStrike" u="none">
                <a:solidFill>
                  <a:srgbClr val="00B050"/>
                </a:solidFill>
              </a:rPr>
              <a:t>REVIEW</a:t>
            </a:r>
            <a:r>
              <a:rPr b="1" dirty="0" i="0" lang="en-US" strike="noStrike" u="none">
                <a:solidFill>
                  <a:srgbClr val="00B050"/>
                </a:solidFill>
              </a:rPr>
              <a:t> THE ANATOMY AND PHYSIOLOGY OF THE DIGESTIVE SYSTEM</a:t>
            </a:r>
            <a:endParaRPr baseline="0" b="1" dirty="0" i="0" lang="en-US" strike="noStrike" u="none">
              <a:solidFill>
                <a:srgbClr val="00B050"/>
              </a:solidFill>
            </a:endParaRPr>
          </a:p>
          <a:p>
            <a:pPr indent="0" marL="0">
              <a:buNone/>
            </a:pPr>
            <a:r>
              <a:rPr baseline="0" b="0" dirty="0" sz="2000" i="0" lang="en-US" strike="noStrike" u="none">
                <a:latin typeface="Times New Roman" panose="02020603050405020304" pitchFamily="18" charset="0"/>
                <a:cs typeface="Times New Roman" panose="02020603050405020304" pitchFamily="18" charset="0"/>
              </a:rPr>
              <a:t>The functions</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 the digestive system can be grouped</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under five main headings:</a:t>
            </a:r>
          </a:p>
          <a:p>
            <a:pPr indent="-514350" marL="514350">
              <a:buAutoNum type="arabicPeriod"/>
            </a:pPr>
            <a:r>
              <a:rPr baseline="0" b="1" dirty="0" sz="2000" i="0" lang="en-US" strike="noStrike" u="none">
                <a:solidFill>
                  <a:srgbClr val="FF0000"/>
                </a:solidFill>
                <a:latin typeface="Times New Roman" panose="02020603050405020304" pitchFamily="18" charset="0"/>
                <a:cs typeface="Times New Roman" panose="02020603050405020304" pitchFamily="18" charset="0"/>
              </a:rPr>
              <a:t>Ingestion</a:t>
            </a:r>
            <a:r>
              <a:rPr baseline="0" b="1"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This is the process of taking food into the</a:t>
            </a:r>
            <a:r>
              <a:rPr b="0" dirty="0" sz="2000" i="0" lang="en-US" strike="noStrike" u="none">
                <a:latin typeface="Times New Roman" panose="02020603050405020304" pitchFamily="18" charset="0"/>
                <a:cs typeface="Times New Roman" panose="02020603050405020304" pitchFamily="18" charset="0"/>
              </a:rPr>
              <a:t> mouth, chewing and </a:t>
            </a:r>
            <a:r>
              <a:rPr baseline="0" b="0" dirty="0" sz="2000" i="0" lang="en-US" strike="noStrike" u="none">
                <a:latin typeface="Times New Roman" panose="02020603050405020304" pitchFamily="18" charset="0"/>
                <a:cs typeface="Times New Roman" panose="02020603050405020304" pitchFamily="18" charset="0"/>
              </a:rPr>
              <a:t>alimentary tract.</a:t>
            </a:r>
          </a:p>
          <a:p>
            <a:pPr indent="-514350" marL="514350">
              <a:buAutoNum type="arabicPeriod"/>
            </a:pPr>
            <a:r>
              <a:rPr b="1" dirty="0" sz="2000" lang="en-US">
                <a:solidFill>
                  <a:srgbClr val="FF0000"/>
                </a:solidFill>
                <a:latin typeface="Times New Roman" panose="02020603050405020304" pitchFamily="18" charset="0"/>
                <a:cs typeface="Times New Roman" panose="02020603050405020304" pitchFamily="18" charset="0"/>
              </a:rPr>
              <a:t>Secretion</a:t>
            </a:r>
            <a:r>
              <a:rPr b="1" dirty="0" sz="2000" lang="en-US">
                <a:latin typeface="Times New Roman" panose="02020603050405020304" pitchFamily="18" charset="0"/>
                <a:cs typeface="Times New Roman" panose="02020603050405020304" pitchFamily="18" charset="0"/>
              </a:rPr>
              <a:t>: </a:t>
            </a:r>
            <a:r>
              <a:rPr dirty="0" sz="2000" lang="en-US">
                <a:latin typeface="Times New Roman" panose="02020603050405020304" pitchFamily="18" charset="0"/>
                <a:cs typeface="Times New Roman" panose="02020603050405020304" pitchFamily="18" charset="0"/>
              </a:rPr>
              <a:t>This is secretion of digestive  juices this include saliva, Mucus,  HCL, enzymes,  and bile.</a:t>
            </a:r>
            <a:endParaRPr baseline="0" dirty="0" sz="2000" i="0" lang="en-US" strike="noStrike" u="none">
              <a:latin typeface="Times New Roman" panose="02020603050405020304" pitchFamily="18" charset="0"/>
              <a:cs typeface="Times New Roman" panose="02020603050405020304" pitchFamily="18" charset="0"/>
            </a:endParaRPr>
          </a:p>
          <a:p>
            <a:pPr indent="-514350" marL="514350">
              <a:buAutoNum type="arabicPeriod"/>
            </a:pPr>
            <a:r>
              <a:rPr baseline="0" b="1" dirty="0" sz="2000" i="0" lang="en-US" strike="noStrike" u="none">
                <a:solidFill>
                  <a:srgbClr val="FF0000"/>
                </a:solidFill>
                <a:latin typeface="Times New Roman" panose="02020603050405020304" pitchFamily="18" charset="0"/>
                <a:cs typeface="Times New Roman" panose="02020603050405020304" pitchFamily="18" charset="0"/>
              </a:rPr>
              <a:t>Propulsion</a:t>
            </a:r>
            <a:r>
              <a:rPr baseline="0" b="1"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This moves the contents along the alimentary</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tract.</a:t>
            </a:r>
          </a:p>
          <a:p>
            <a:pPr indent="-514350" marL="514350">
              <a:buAutoNum type="arabicPeriod"/>
            </a:pPr>
            <a:r>
              <a:rPr baseline="0" b="1" dirty="0" sz="2000" i="0" lang="en-US" strike="noStrike" u="none">
                <a:solidFill>
                  <a:srgbClr val="FF0000"/>
                </a:solidFill>
                <a:latin typeface="Times New Roman" panose="02020603050405020304" pitchFamily="18" charset="0"/>
                <a:cs typeface="Times New Roman" panose="02020603050405020304" pitchFamily="18" charset="0"/>
              </a:rPr>
              <a:t>Digestion. </a:t>
            </a:r>
            <a:r>
              <a:rPr baseline="0" b="0" dirty="0" sz="2000" i="0" lang="en-US" strike="noStrike" u="none">
                <a:latin typeface="Times New Roman" panose="02020603050405020304" pitchFamily="18" charset="0"/>
                <a:cs typeface="Times New Roman" panose="02020603050405020304" pitchFamily="18" charset="0"/>
              </a:rPr>
              <a:t>This consists of:</a:t>
            </a:r>
          </a:p>
          <a:p>
            <a:pPr lvl="2">
              <a:buFont typeface="Wingdings" panose="05000000000000000000" pitchFamily="2" charset="2"/>
              <a:buChar char="v"/>
            </a:pPr>
            <a:r>
              <a:rPr baseline="0" b="1" dirty="0" sz="2000" i="1" lang="en-US" strike="noStrike" u="none">
                <a:solidFill>
                  <a:srgbClr val="00B050"/>
                </a:solidFill>
                <a:latin typeface="Times New Roman" panose="02020603050405020304" pitchFamily="18" charset="0"/>
                <a:cs typeface="Times New Roman" panose="02020603050405020304" pitchFamily="18" charset="0"/>
              </a:rPr>
              <a:t>mechanical breakdown </a:t>
            </a:r>
            <a:r>
              <a:rPr baseline="0" b="0" dirty="0" sz="2000" i="0" lang="en-US" strike="noStrike" u="none">
                <a:latin typeface="Times New Roman" panose="02020603050405020304" pitchFamily="18" charset="0"/>
                <a:cs typeface="Times New Roman" panose="02020603050405020304" pitchFamily="18" charset="0"/>
              </a:rPr>
              <a:t>of food by, e.g. mastication</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(chewing)</a:t>
            </a:r>
          </a:p>
          <a:p>
            <a:pPr lvl="2">
              <a:buFont typeface="Wingdings" panose="05000000000000000000" pitchFamily="2" charset="2"/>
              <a:buChar char="v"/>
            </a:pPr>
            <a:r>
              <a:rPr baseline="0" b="1" dirty="0" sz="2000" i="1" lang="en-US" strike="noStrike" u="none">
                <a:solidFill>
                  <a:srgbClr val="00B050"/>
                </a:solidFill>
                <a:latin typeface="Times New Roman" panose="02020603050405020304" pitchFamily="18" charset="0"/>
                <a:cs typeface="Times New Roman" panose="02020603050405020304" pitchFamily="18" charset="0"/>
              </a:rPr>
              <a:t>chemical digestion </a:t>
            </a:r>
            <a:r>
              <a:rPr baseline="0" b="0" dirty="0" sz="2000" i="0" lang="en-US" strike="noStrike" u="none">
                <a:latin typeface="Times New Roman" panose="02020603050405020304" pitchFamily="18" charset="0"/>
                <a:cs typeface="Times New Roman" panose="02020603050405020304" pitchFamily="18" charset="0"/>
              </a:rPr>
              <a:t>of food by enzymes present in</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secretions produced by glands and accessory organs</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of the digestive system.</a:t>
            </a:r>
          </a:p>
          <a:p>
            <a:pPr indent="-514350" marL="514350">
              <a:buAutoNum type="arabicPeriod"/>
            </a:pPr>
            <a:r>
              <a:rPr baseline="0" b="1" dirty="0" sz="2000" i="0" lang="en-US" strike="noStrike" u="none">
                <a:solidFill>
                  <a:srgbClr val="FF0000"/>
                </a:solidFill>
                <a:latin typeface="Times New Roman" panose="02020603050405020304" pitchFamily="18" charset="0"/>
                <a:cs typeface="Times New Roman" panose="02020603050405020304" pitchFamily="18" charset="0"/>
              </a:rPr>
              <a:t>Absorption</a:t>
            </a:r>
            <a:r>
              <a:rPr baseline="0" b="1"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This is the process by which digested food</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substances pass through the walls of some organs of the</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alimentary canal into the blood and lymph capillaries for</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circulation round the body.</a:t>
            </a:r>
          </a:p>
          <a:p>
            <a:pPr indent="-514350" marL="514350">
              <a:buAutoNum type="arabicPeriod"/>
            </a:pPr>
            <a:r>
              <a:rPr baseline="0" b="1" dirty="0" sz="2000" i="0" lang="en-US" strike="noStrike" u="none">
                <a:solidFill>
                  <a:srgbClr val="FF0000"/>
                </a:solidFill>
                <a:latin typeface="Times New Roman" panose="02020603050405020304" pitchFamily="18" charset="0"/>
                <a:cs typeface="Times New Roman" panose="02020603050405020304" pitchFamily="18" charset="0"/>
              </a:rPr>
              <a:t>Elimination. </a:t>
            </a:r>
            <a:r>
              <a:rPr baseline="0" b="0" dirty="0" sz="2000" i="0" lang="en-US" strike="noStrike" u="none">
                <a:latin typeface="Times New Roman" panose="02020603050405020304" pitchFamily="18" charset="0"/>
                <a:cs typeface="Times New Roman" panose="02020603050405020304" pitchFamily="18" charset="0"/>
              </a:rPr>
              <a:t>Food substances which have been eaten</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but cannot be digested and absorbed are excreted by the</a:t>
            </a:r>
            <a:r>
              <a:rPr b="0" dirty="0" sz="2000" i="0" lang="en-US" strike="noStrike" u="none">
                <a:latin typeface="Times New Roman" panose="02020603050405020304" pitchFamily="18" charset="0"/>
                <a:cs typeface="Times New Roman" panose="02020603050405020304" pitchFamily="18" charset="0"/>
              </a:rPr>
              <a:t> </a:t>
            </a:r>
            <a:r>
              <a:rPr baseline="0" b="0" dirty="0" sz="2000" i="0" lang="en-US" strike="noStrike" u="none">
                <a:latin typeface="Times New Roman" panose="02020603050405020304" pitchFamily="18" charset="0"/>
                <a:cs typeface="Times New Roman" panose="02020603050405020304" pitchFamily="18" charset="0"/>
              </a:rPr>
              <a:t>bowel as </a:t>
            </a:r>
            <a:r>
              <a:rPr baseline="0" b="0" dirty="0" sz="2000" i="0" lang="en-US" err="1" strike="noStrike" u="none">
                <a:latin typeface="Times New Roman" panose="02020603050405020304" pitchFamily="18" charset="0"/>
                <a:cs typeface="Times New Roman" panose="02020603050405020304" pitchFamily="18" charset="0"/>
              </a:rPr>
              <a:t>faeces</a:t>
            </a:r>
            <a:r>
              <a:rPr baseline="0" b="0" dirty="0" sz="2000" i="0" lang="en-US" strike="noStrike" u="none">
                <a:latin typeface="Times New Roman" panose="02020603050405020304" pitchFamily="18" charset="0"/>
                <a:cs typeface="Times New Roman" panose="02020603050405020304" pitchFamily="18" charset="0"/>
              </a:rPr>
              <a:t>.</a:t>
            </a:r>
            <a:endParaRPr dirty="0" sz="20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sp>
        <p:nvSpPr>
          <p:cNvPr id="1048765" name="Title 1"/>
          <p:cNvSpPr>
            <a:spLocks noGrp="1"/>
          </p:cNvSpPr>
          <p:nvPr>
            <p:ph type="title"/>
          </p:nvPr>
        </p:nvSpPr>
        <p:spPr>
          <a:xfrm>
            <a:off x="838200" y="90153"/>
            <a:ext cx="10515600" cy="888641"/>
          </a:xfrm>
        </p:spPr>
        <p:txBody>
          <a:bodyPr/>
          <a:p>
            <a:r>
              <a:rPr b="1" dirty="0" lang="en-US">
                <a:latin typeface="+mn-lt"/>
              </a:rPr>
              <a:t>                              Risk factors </a:t>
            </a:r>
          </a:p>
        </p:txBody>
      </p:sp>
      <p:sp>
        <p:nvSpPr>
          <p:cNvPr id="1048766" name="Content Placeholder 2"/>
          <p:cNvSpPr>
            <a:spLocks noGrp="1"/>
          </p:cNvSpPr>
          <p:nvPr>
            <p:ph idx="1"/>
          </p:nvPr>
        </p:nvSpPr>
        <p:spPr>
          <a:xfrm>
            <a:off x="735169" y="978793"/>
            <a:ext cx="10515600" cy="5473521"/>
          </a:xfrm>
        </p:spPr>
        <p:txBody>
          <a:bodyPr>
            <a:normAutofit/>
          </a:bodyPr>
          <a:p>
            <a:pPr algn="just" lvl="0"/>
            <a:r>
              <a:rPr dirty="0" sz="2600" lang="en-GB">
                <a:solidFill>
                  <a:prstClr val="black"/>
                </a:solidFill>
                <a:latin typeface="Times New Roman" panose="02020603050405020304" pitchFamily="18" charset="0"/>
                <a:cs typeface="Times New Roman" panose="02020603050405020304" pitchFamily="18" charset="0"/>
              </a:rPr>
              <a:t>Smoking </a:t>
            </a:r>
            <a:endParaRPr dirty="0" sz="2600" lang="en-US">
              <a:solidFill>
                <a:prstClr val="black"/>
              </a:solidFill>
              <a:latin typeface="Times New Roman" panose="02020603050405020304" pitchFamily="18" charset="0"/>
              <a:cs typeface="Times New Roman" panose="02020603050405020304" pitchFamily="18" charset="0"/>
            </a:endParaRPr>
          </a:p>
          <a:p>
            <a:pPr algn="just" lvl="0"/>
            <a:r>
              <a:rPr dirty="0" sz="2600" lang="en-GB">
                <a:solidFill>
                  <a:prstClr val="black"/>
                </a:solidFill>
                <a:latin typeface="Times New Roman" panose="02020603050405020304" pitchFamily="18" charset="0"/>
                <a:cs typeface="Times New Roman" panose="02020603050405020304" pitchFamily="18" charset="0"/>
              </a:rPr>
              <a:t>Habitual use of non steroidal anti-inflammatory drugs </a:t>
            </a:r>
            <a:endParaRPr dirty="0" sz="2600" lang="en-US">
              <a:solidFill>
                <a:prstClr val="black"/>
              </a:solidFill>
              <a:latin typeface="Times New Roman" panose="02020603050405020304" pitchFamily="18" charset="0"/>
              <a:cs typeface="Times New Roman" panose="02020603050405020304" pitchFamily="18" charset="0"/>
            </a:endParaRPr>
          </a:p>
          <a:p>
            <a:pPr algn="just" lvl="0"/>
            <a:r>
              <a:rPr dirty="0" sz="2600" lang="en-GB">
                <a:solidFill>
                  <a:prstClr val="black"/>
                </a:solidFill>
                <a:latin typeface="Times New Roman" panose="02020603050405020304" pitchFamily="18" charset="0"/>
                <a:cs typeface="Times New Roman" panose="02020603050405020304" pitchFamily="18" charset="0"/>
              </a:rPr>
              <a:t>Alcohol </a:t>
            </a:r>
            <a:endParaRPr dirty="0" sz="2600" lang="en-US">
              <a:solidFill>
                <a:prstClr val="black"/>
              </a:solidFill>
              <a:latin typeface="Times New Roman" panose="02020603050405020304" pitchFamily="18" charset="0"/>
              <a:cs typeface="Times New Roman" panose="02020603050405020304" pitchFamily="18" charset="0"/>
            </a:endParaRPr>
          </a:p>
          <a:p>
            <a:pPr algn="just" lvl="0"/>
            <a:r>
              <a:rPr dirty="0" sz="2600" lang="en-GB">
                <a:solidFill>
                  <a:prstClr val="black"/>
                </a:solidFill>
                <a:latin typeface="Times New Roman" panose="02020603050405020304" pitchFamily="18" charset="0"/>
                <a:cs typeface="Times New Roman" panose="02020603050405020304" pitchFamily="18" charset="0"/>
              </a:rPr>
              <a:t>Chronic diseases </a:t>
            </a:r>
            <a:endParaRPr dirty="0" sz="2600" lang="en-US">
              <a:solidFill>
                <a:prstClr val="black"/>
              </a:solidFill>
              <a:latin typeface="Times New Roman" panose="02020603050405020304" pitchFamily="18" charset="0"/>
              <a:cs typeface="Times New Roman" panose="02020603050405020304" pitchFamily="18" charset="0"/>
            </a:endParaRPr>
          </a:p>
          <a:p>
            <a:pPr algn="just" lvl="0"/>
            <a:r>
              <a:rPr dirty="0" sz="2600" lang="en-GB">
                <a:solidFill>
                  <a:prstClr val="black"/>
                </a:solidFill>
                <a:latin typeface="Times New Roman" panose="02020603050405020304" pitchFamily="18" charset="0"/>
                <a:cs typeface="Times New Roman" panose="02020603050405020304" pitchFamily="18" charset="0"/>
              </a:rPr>
              <a:t>Infections of the gastric and duodenal mucosa and helicobacter pylori</a:t>
            </a:r>
            <a:endParaRPr dirty="0" sz="2600" lang="en-US">
              <a:solidFill>
                <a:prstClr val="black"/>
              </a:solidFill>
              <a:latin typeface="Times New Roman" panose="02020603050405020304" pitchFamily="18" charset="0"/>
              <a:cs typeface="Times New Roman" panose="02020603050405020304" pitchFamily="18" charset="0"/>
            </a:endParaRPr>
          </a:p>
          <a:p>
            <a:pPr algn="just" lvl="0"/>
            <a:r>
              <a:rPr dirty="0" sz="2600" lang="en-GB">
                <a:solidFill>
                  <a:prstClr val="black"/>
                </a:solidFill>
                <a:latin typeface="Times New Roman" panose="02020603050405020304" pitchFamily="18" charset="0"/>
                <a:cs typeface="Times New Roman" panose="02020603050405020304" pitchFamily="18" charset="0"/>
              </a:rPr>
              <a:t>The predisposing factors to peptic ulceration are related to imbalance between acid and pepsin production, and the mucosal barrier. Destruction of the mucosal barrier leads to ulceration. Increased acid-pepsin production is associated with increased numbers of acid producing cells and increased sensitivity of parietal cells to stimuli like alcohol, caffeine and so on. </a:t>
            </a:r>
            <a:endParaRPr dirty="0" sz="2600" lang="en-US">
              <a:solidFill>
                <a:prstClr val="black"/>
              </a:solidFill>
              <a:latin typeface="Times New Roman" panose="02020603050405020304" pitchFamily="18" charset="0"/>
              <a:cs typeface="Times New Roman" panose="02020603050405020304" pitchFamily="18" charset="0"/>
            </a:endParaRPr>
          </a:p>
          <a:p>
            <a:pPr algn="just"/>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234" name=""/>
        <p:cNvGrpSpPr/>
        <p:nvPr/>
      </p:nvGrpSpPr>
      <p:grpSpPr>
        <a:xfrm>
          <a:off x="0" y="0"/>
          <a:ext cx="0" cy="0"/>
          <a:chOff x="0" y="0"/>
          <a:chExt cx="0" cy="0"/>
        </a:xfrm>
      </p:grpSpPr>
      <p:sp>
        <p:nvSpPr>
          <p:cNvPr id="1048767" name="Title 1"/>
          <p:cNvSpPr>
            <a:spLocks noGrp="1"/>
          </p:cNvSpPr>
          <p:nvPr>
            <p:ph type="title"/>
          </p:nvPr>
        </p:nvSpPr>
        <p:spPr/>
        <p:txBody>
          <a:bodyPr/>
          <a:p>
            <a:r>
              <a:rPr b="1" dirty="0" lang="en-US">
                <a:latin typeface="+mn-lt"/>
              </a:rPr>
              <a:t>Types of PUD : 1.  OESOPHAGEAL ULCER</a:t>
            </a:r>
          </a:p>
        </p:txBody>
      </p:sp>
      <p:sp>
        <p:nvSpPr>
          <p:cNvPr id="1048768" name="Content Placeholder 2"/>
          <p:cNvSpPr>
            <a:spLocks noGrp="1"/>
          </p:cNvSpPr>
          <p:nvPr>
            <p:ph idx="1"/>
          </p:nvPr>
        </p:nvSpPr>
        <p:spPr/>
        <p:txBody>
          <a:bodyPr>
            <a:normAutofit/>
          </a:bodyPr>
          <a:p>
            <a:pPr algn="just" lvl="0"/>
            <a:r>
              <a:rPr dirty="0" sz="2000" lang="en-GB">
                <a:solidFill>
                  <a:prstClr val="black"/>
                </a:solidFill>
                <a:latin typeface="Times New Roman" panose="02020603050405020304" pitchFamily="18" charset="0"/>
                <a:cs typeface="Times New Roman" panose="02020603050405020304" pitchFamily="18" charset="0"/>
              </a:rPr>
              <a:t>These are erosions or ulcerations of oesophageal mucosa which can occur in patients with reflux </a:t>
            </a:r>
            <a:r>
              <a:rPr dirty="0" sz="2000" lang="en-GB" err="1">
                <a:solidFill>
                  <a:prstClr val="black"/>
                </a:solidFill>
                <a:latin typeface="Times New Roman" panose="02020603050405020304" pitchFamily="18" charset="0"/>
                <a:cs typeface="Times New Roman" panose="02020603050405020304" pitchFamily="18" charset="0"/>
              </a:rPr>
              <a:t>oesophagitis</a:t>
            </a:r>
            <a:r>
              <a:rPr dirty="0" sz="2000" lang="en-GB">
                <a:solidFill>
                  <a:prstClr val="black"/>
                </a:solidFill>
                <a:latin typeface="Times New Roman" panose="02020603050405020304" pitchFamily="18" charset="0"/>
                <a:cs typeface="Times New Roman" panose="02020603050405020304" pitchFamily="18" charset="0"/>
              </a:rPr>
              <a:t>. Presence of an incompetent lower oesophageal sphincter or hiatal hernia predispose to reflux of acidic gastric contents into the lower portion of the oesophagus, which then causes the erosion. </a:t>
            </a:r>
          </a:p>
          <a:p>
            <a:pPr algn="just" indent="0" lvl="0" marL="0">
              <a:buNone/>
            </a:pPr>
            <a:r>
              <a:rPr b="1" dirty="0" sz="2000" lang="en-GB">
                <a:solidFill>
                  <a:prstClr val="black"/>
                </a:solidFill>
                <a:latin typeface="Times New Roman" panose="02020603050405020304" pitchFamily="18" charset="0"/>
                <a:cs typeface="Times New Roman" panose="02020603050405020304" pitchFamily="18" charset="0"/>
              </a:rPr>
              <a:t>Clinical Manifestations</a:t>
            </a:r>
            <a:endParaRPr dirty="0" sz="2000" lang="en-US">
              <a:solidFill>
                <a:prstClr val="black"/>
              </a:solidFill>
              <a:latin typeface="Times New Roman" panose="02020603050405020304" pitchFamily="18" charset="0"/>
              <a:cs typeface="Times New Roman" panose="02020603050405020304" pitchFamily="18" charset="0"/>
            </a:endParaRPr>
          </a:p>
          <a:p>
            <a:pPr algn="just" lvl="0"/>
            <a:r>
              <a:rPr dirty="0" sz="2000" lang="en-GB">
                <a:solidFill>
                  <a:prstClr val="black"/>
                </a:solidFill>
                <a:latin typeface="Times New Roman" panose="02020603050405020304" pitchFamily="18" charset="0"/>
                <a:cs typeface="Times New Roman" panose="02020603050405020304" pitchFamily="18" charset="0"/>
              </a:rPr>
              <a:t>Heart burn </a:t>
            </a:r>
            <a:endParaRPr dirty="0" sz="2000" lang="en-US">
              <a:solidFill>
                <a:prstClr val="black"/>
              </a:solidFill>
              <a:latin typeface="Times New Roman" panose="02020603050405020304" pitchFamily="18" charset="0"/>
              <a:cs typeface="Times New Roman" panose="02020603050405020304" pitchFamily="18" charset="0"/>
            </a:endParaRPr>
          </a:p>
          <a:p>
            <a:pPr algn="just" lvl="0"/>
            <a:r>
              <a:rPr dirty="0" sz="2000" lang="en-GB" err="1">
                <a:solidFill>
                  <a:prstClr val="black"/>
                </a:solidFill>
                <a:latin typeface="Times New Roman" panose="02020603050405020304" pitchFamily="18" charset="0"/>
                <a:cs typeface="Times New Roman" panose="02020603050405020304" pitchFamily="18" charset="0"/>
              </a:rPr>
              <a:t>Epigastric</a:t>
            </a:r>
            <a:r>
              <a:rPr dirty="0" sz="2000" lang="en-GB">
                <a:solidFill>
                  <a:prstClr val="black"/>
                </a:solidFill>
                <a:latin typeface="Times New Roman" panose="02020603050405020304" pitchFamily="18" charset="0"/>
                <a:cs typeface="Times New Roman" panose="02020603050405020304" pitchFamily="18" charset="0"/>
              </a:rPr>
              <a:t> distress that may radiate to the back or lower abdomen </a:t>
            </a:r>
            <a:endParaRPr dirty="0" sz="2000" lang="en-US">
              <a:solidFill>
                <a:prstClr val="black"/>
              </a:solidFill>
              <a:latin typeface="Times New Roman" panose="02020603050405020304" pitchFamily="18" charset="0"/>
              <a:cs typeface="Times New Roman" panose="02020603050405020304" pitchFamily="18" charset="0"/>
            </a:endParaRPr>
          </a:p>
          <a:p>
            <a:pPr algn="just" lvl="0"/>
            <a:r>
              <a:rPr dirty="0" sz="2000" lang="en-GB">
                <a:solidFill>
                  <a:prstClr val="black"/>
                </a:solidFill>
                <a:latin typeface="Times New Roman" panose="02020603050405020304" pitchFamily="18" charset="0"/>
                <a:cs typeface="Times New Roman" panose="02020603050405020304" pitchFamily="18" charset="0"/>
              </a:rPr>
              <a:t>Oesophageal stricture (due to recurrent </a:t>
            </a:r>
            <a:r>
              <a:rPr dirty="0" sz="2000" lang="en-GB" err="1">
                <a:solidFill>
                  <a:prstClr val="black"/>
                </a:solidFill>
                <a:latin typeface="Times New Roman" panose="02020603050405020304" pitchFamily="18" charset="0"/>
                <a:cs typeface="Times New Roman" panose="02020603050405020304" pitchFamily="18" charset="0"/>
              </a:rPr>
              <a:t>oesphagitis</a:t>
            </a:r>
            <a:r>
              <a:rPr dirty="0" sz="2000" lang="en-GB">
                <a:solidFill>
                  <a:prstClr val="black"/>
                </a:solidFill>
                <a:latin typeface="Times New Roman" panose="02020603050405020304" pitchFamily="18" charset="0"/>
                <a:cs typeface="Times New Roman" panose="02020603050405020304" pitchFamily="18" charset="0"/>
              </a:rPr>
              <a:t> and replacement of mucosa with scar tissue</a:t>
            </a:r>
            <a:endParaRPr dirty="0" sz="2000" lang="en-US">
              <a:solidFill>
                <a:prstClr val="black"/>
              </a:solidFill>
              <a:latin typeface="Times New Roman" panose="02020603050405020304" pitchFamily="18" charset="0"/>
              <a:cs typeface="Times New Roman" panose="02020603050405020304" pitchFamily="18" charset="0"/>
            </a:endParaRPr>
          </a:p>
          <a:p>
            <a:endParaRPr dirty="0"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sp>
        <p:nvSpPr>
          <p:cNvPr id="1048769" name="Title 1"/>
          <p:cNvSpPr>
            <a:spLocks noGrp="1"/>
          </p:cNvSpPr>
          <p:nvPr>
            <p:ph type="title"/>
          </p:nvPr>
        </p:nvSpPr>
        <p:spPr/>
        <p:txBody>
          <a:bodyPr/>
          <a:p>
            <a:r>
              <a:rPr b="1" dirty="0" lang="en-US">
                <a:latin typeface="+mn-lt"/>
              </a:rPr>
              <a:t>2. Gastric ulcer</a:t>
            </a:r>
          </a:p>
        </p:txBody>
      </p:sp>
      <p:sp>
        <p:nvSpPr>
          <p:cNvPr id="1048770" name="Content Placeholder 2"/>
          <p:cNvSpPr>
            <a:spLocks noGrp="1"/>
          </p:cNvSpPr>
          <p:nvPr>
            <p:ph idx="1"/>
          </p:nvPr>
        </p:nvSpPr>
        <p:spPr/>
        <p:txBody>
          <a:bodyPr>
            <a:normAutofit fontScale="94444" lnSpcReduction="20000"/>
          </a:bodyPr>
          <a:p>
            <a:pPr lvl="0"/>
            <a:r>
              <a:rPr dirty="0" sz="2400" lang="en-GB">
                <a:solidFill>
                  <a:prstClr val="black"/>
                </a:solidFill>
                <a:latin typeface="Times New Roman" panose="02020603050405020304" pitchFamily="18" charset="0"/>
                <a:cs typeface="Times New Roman" panose="02020603050405020304" pitchFamily="18" charset="0"/>
              </a:rPr>
              <a:t>Gastric ulcer can develop on any part of the stomach and occur about equally in males and females. Patients with gastric ulcers are generally older than patients with duodenal ulcers.</a:t>
            </a:r>
          </a:p>
          <a:p>
            <a:pPr indent="0" lvl="0" marL="0">
              <a:buNone/>
            </a:pPr>
            <a:r>
              <a:rPr b="1" dirty="0" sz="2400" lang="en-GB">
                <a:solidFill>
                  <a:prstClr val="black"/>
                </a:solidFill>
                <a:latin typeface="Times New Roman" panose="02020603050405020304" pitchFamily="18" charset="0"/>
                <a:cs typeface="Times New Roman" panose="02020603050405020304" pitchFamily="18" charset="0"/>
              </a:rPr>
              <a:t>Pathophysiology</a:t>
            </a:r>
            <a:endParaRPr dirty="0" sz="2400" lang="en-GB">
              <a:solidFill>
                <a:prstClr val="black"/>
              </a:solidFill>
              <a:latin typeface="Times New Roman" panose="02020603050405020304" pitchFamily="18" charset="0"/>
              <a:cs typeface="Times New Roman" panose="02020603050405020304" pitchFamily="18" charset="0"/>
            </a:endParaRPr>
          </a:p>
          <a:p>
            <a:pPr lvl="0"/>
            <a:r>
              <a:rPr dirty="0" sz="2400" lang="en-GB">
                <a:solidFill>
                  <a:prstClr val="black"/>
                </a:solidFill>
                <a:latin typeface="Times New Roman" panose="02020603050405020304" pitchFamily="18" charset="0"/>
                <a:cs typeface="Times New Roman" panose="02020603050405020304" pitchFamily="18" charset="0"/>
              </a:rPr>
              <a:t>Gastric ulcers frequently develop in the </a:t>
            </a:r>
            <a:r>
              <a:rPr dirty="0" sz="2400" lang="en-GB" err="1">
                <a:solidFill>
                  <a:prstClr val="black"/>
                </a:solidFill>
                <a:latin typeface="Times New Roman" panose="02020603050405020304" pitchFamily="18" charset="0"/>
                <a:cs typeface="Times New Roman" panose="02020603050405020304" pitchFamily="18" charset="0"/>
              </a:rPr>
              <a:t>antrum</a:t>
            </a:r>
            <a:r>
              <a:rPr dirty="0" sz="2400" lang="en-GB">
                <a:solidFill>
                  <a:prstClr val="black"/>
                </a:solidFill>
                <a:latin typeface="Times New Roman" panose="02020603050405020304" pitchFamily="18" charset="0"/>
                <a:cs typeface="Times New Roman" panose="02020603050405020304" pitchFamily="18" charset="0"/>
              </a:rPr>
              <a:t> of the stomach and usually the ulcer is round or oval shaped and has the appearance of a punched-out cavity with an inflammatory base. The primary defect is usually an abnormality that increases the mucosal barrier permeability to hydrogen ions</a:t>
            </a:r>
            <a:r>
              <a:rPr dirty="0" lang="en-GB">
                <a:solidFill>
                  <a:prstClr val="black"/>
                </a:solidFill>
              </a:rPr>
              <a:t>. </a:t>
            </a:r>
            <a:endParaRPr dirty="0" lang="en-US">
              <a:solidFill>
                <a:prstClr val="black"/>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sp>
        <p:nvSpPr>
          <p:cNvPr id="1048771" name="Content Placeholder 2"/>
          <p:cNvSpPr>
            <a:spLocks noGrp="1"/>
          </p:cNvSpPr>
          <p:nvPr>
            <p:ph idx="1"/>
          </p:nvPr>
        </p:nvSpPr>
        <p:spPr/>
        <p:txBody>
          <a:bodyPr>
            <a:noAutofit/>
          </a:bodyPr>
          <a:p>
            <a:pPr indent="0" lvl="0" marL="0">
              <a:buNone/>
            </a:pPr>
            <a:r>
              <a:rPr dirty="0" sz="3200" lang="en-GB">
                <a:solidFill>
                  <a:prstClr val="black"/>
                </a:solidFill>
                <a:latin typeface="Times New Roman" panose="02020603050405020304" pitchFamily="18" charset="0"/>
                <a:cs typeface="Times New Roman" panose="02020603050405020304" pitchFamily="18" charset="0"/>
              </a:rPr>
              <a:t>Other factors in the causation of gastric ulcers include:-</a:t>
            </a:r>
            <a:endParaRPr dirty="0" sz="3200" lang="en-US">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dirty="0" sz="3200" lang="en-GB">
                <a:solidFill>
                  <a:prstClr val="black"/>
                </a:solidFill>
                <a:latin typeface="Times New Roman" panose="02020603050405020304" pitchFamily="18" charset="0"/>
                <a:cs typeface="Times New Roman" panose="02020603050405020304" pitchFamily="18" charset="0"/>
              </a:rPr>
              <a:t>Duodenal reflux of bile </a:t>
            </a:r>
            <a:endParaRPr dirty="0" sz="3200" lang="en-US">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dirty="0" sz="3200" lang="en-GB">
                <a:solidFill>
                  <a:prstClr val="black"/>
                </a:solidFill>
                <a:latin typeface="Times New Roman" panose="02020603050405020304" pitchFamily="18" charset="0"/>
                <a:cs typeface="Times New Roman" panose="02020603050405020304" pitchFamily="18" charset="0"/>
              </a:rPr>
              <a:t>Use of </a:t>
            </a:r>
            <a:r>
              <a:rPr dirty="0" sz="3200" lang="en-GB" err="1">
                <a:solidFill>
                  <a:prstClr val="black"/>
                </a:solidFill>
                <a:latin typeface="Times New Roman" panose="02020603050405020304" pitchFamily="18" charset="0"/>
                <a:cs typeface="Times New Roman" panose="02020603050405020304" pitchFamily="18" charset="0"/>
              </a:rPr>
              <a:t>ulcerogenic</a:t>
            </a:r>
            <a:r>
              <a:rPr dirty="0" sz="3200" lang="en-GB">
                <a:solidFill>
                  <a:prstClr val="black"/>
                </a:solidFill>
                <a:latin typeface="Times New Roman" panose="02020603050405020304" pitchFamily="18" charset="0"/>
                <a:cs typeface="Times New Roman" panose="02020603050405020304" pitchFamily="18" charset="0"/>
              </a:rPr>
              <a:t> drugs </a:t>
            </a:r>
            <a:endParaRPr dirty="0" sz="3200" lang="en-US">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dirty="0" sz="3200" lang="en-GB">
                <a:solidFill>
                  <a:prstClr val="black"/>
                </a:solidFill>
                <a:latin typeface="Times New Roman" panose="02020603050405020304" pitchFamily="18" charset="0"/>
                <a:cs typeface="Times New Roman" panose="02020603050405020304" pitchFamily="18" charset="0"/>
              </a:rPr>
              <a:t>Decreased mucosal synthesis of prostaglandins. </a:t>
            </a:r>
            <a:endParaRPr dirty="0" sz="3200" lang="en-US">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dirty="0" sz="3200" lang="en-GB">
                <a:solidFill>
                  <a:prstClr val="black"/>
                </a:solidFill>
                <a:latin typeface="Times New Roman" panose="02020603050405020304" pitchFamily="18" charset="0"/>
                <a:cs typeface="Times New Roman" panose="02020603050405020304" pitchFamily="18" charset="0"/>
              </a:rPr>
              <a:t>Chronic gastritis</a:t>
            </a:r>
            <a:endParaRPr dirty="0" sz="3200" lang="en-US">
              <a:solidFill>
                <a:prstClr val="black"/>
              </a:solidFill>
              <a:latin typeface="Times New Roman" panose="02020603050405020304" pitchFamily="18" charset="0"/>
              <a:cs typeface="Times New Roman" panose="02020603050405020304" pitchFamily="18" charset="0"/>
            </a:endParaRPr>
          </a:p>
          <a:p>
            <a:endParaRPr dirty="0" sz="32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sp>
        <p:nvSpPr>
          <p:cNvPr id="1048772" name="Title 1"/>
          <p:cNvSpPr>
            <a:spLocks noGrp="1"/>
          </p:cNvSpPr>
          <p:nvPr>
            <p:ph type="title"/>
          </p:nvPr>
        </p:nvSpPr>
        <p:spPr/>
        <p:txBody>
          <a:bodyPr/>
          <a:p>
            <a:r>
              <a:rPr b="1" dirty="0" lang="en-US">
                <a:latin typeface="+mn-lt"/>
              </a:rPr>
              <a:t>3. Duodenal ulcer</a:t>
            </a:r>
          </a:p>
        </p:txBody>
      </p:sp>
      <p:sp>
        <p:nvSpPr>
          <p:cNvPr id="1048773" name="Content Placeholder 2"/>
          <p:cNvSpPr>
            <a:spLocks noGrp="1"/>
          </p:cNvSpPr>
          <p:nvPr>
            <p:ph idx="1"/>
          </p:nvPr>
        </p:nvSpPr>
        <p:spPr/>
        <p:txBody>
          <a:bodyPr/>
          <a:p>
            <a:pPr algn="just" lvl="0"/>
            <a:r>
              <a:rPr dirty="0" sz="2800" lang="en-GB">
                <a:solidFill>
                  <a:prstClr val="black"/>
                </a:solidFill>
                <a:latin typeface="Times New Roman" panose="02020603050405020304" pitchFamily="18" charset="0"/>
                <a:cs typeface="Times New Roman" panose="02020603050405020304" pitchFamily="18" charset="0"/>
              </a:rPr>
              <a:t>Ulcers involving the duodenum are common than gastric ulcers. Duodenal ulcers are characteristically deep, penetrating through the sub mucosal layers of the intestinal wall.</a:t>
            </a:r>
          </a:p>
          <a:p>
            <a:pPr algn="just" lvl="0"/>
            <a:r>
              <a:rPr dirty="0" sz="2800" lang="en-GB">
                <a:solidFill>
                  <a:prstClr val="black"/>
                </a:solidFill>
                <a:latin typeface="Times New Roman" panose="02020603050405020304" pitchFamily="18" charset="0"/>
                <a:cs typeface="Times New Roman" panose="02020603050405020304" pitchFamily="18" charset="0"/>
              </a:rPr>
              <a:t>Duodenal ulcers tend to develop in younger persons and in persons with type O blood.</a:t>
            </a:r>
            <a:endParaRPr dirty="0" sz="2800" lang="en-US">
              <a:solidFill>
                <a:prstClr val="black"/>
              </a:solidFill>
              <a:latin typeface="Times New Roman" panose="02020603050405020304" pitchFamily="18" charset="0"/>
              <a:cs typeface="Times New Roman" panose="02020603050405020304" pitchFamily="18" charset="0"/>
            </a:endParaRPr>
          </a:p>
          <a:p>
            <a:pPr algn="just" lvl="0"/>
            <a:r>
              <a:rPr dirty="0" sz="2800" lang="en-US">
                <a:solidFill>
                  <a:prstClr val="black"/>
                </a:solidFill>
                <a:latin typeface="Times New Roman" panose="02020603050405020304" pitchFamily="18" charset="0"/>
                <a:cs typeface="Times New Roman" panose="02020603050405020304" pitchFamily="18" charset="0"/>
              </a:rPr>
              <a:t>Diagnosis is by endoscopy and barium studies</a:t>
            </a:r>
          </a:p>
          <a:p>
            <a:endParaRPr dirty="0"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238" name=""/>
        <p:cNvGrpSpPr/>
        <p:nvPr/>
      </p:nvGrpSpPr>
      <p:grpSpPr>
        <a:xfrm>
          <a:off x="0" y="0"/>
          <a:ext cx="0" cy="0"/>
          <a:chOff x="0" y="0"/>
          <a:chExt cx="0" cy="0"/>
        </a:xfrm>
      </p:grpSpPr>
      <p:sp>
        <p:nvSpPr>
          <p:cNvPr id="1048774" name="Title 1"/>
          <p:cNvSpPr>
            <a:spLocks noGrp="1"/>
          </p:cNvSpPr>
          <p:nvPr>
            <p:ph type="title"/>
          </p:nvPr>
        </p:nvSpPr>
        <p:spPr/>
        <p:txBody>
          <a:bodyPr/>
          <a:p>
            <a:r>
              <a:rPr b="1" dirty="0" lang="en-US">
                <a:latin typeface="+mn-lt"/>
              </a:rPr>
              <a:t>Pathophysiology</a:t>
            </a:r>
          </a:p>
        </p:txBody>
      </p:sp>
      <p:sp>
        <p:nvSpPr>
          <p:cNvPr id="1048775" name="Content Placeholder 2"/>
          <p:cNvSpPr>
            <a:spLocks noGrp="1"/>
          </p:cNvSpPr>
          <p:nvPr>
            <p:ph idx="1"/>
          </p:nvPr>
        </p:nvSpPr>
        <p:spPr/>
        <p:txBody>
          <a:bodyPr>
            <a:noAutofit/>
          </a:bodyPr>
          <a:p>
            <a:pPr algn="just" lvl="0"/>
            <a:r>
              <a:rPr dirty="0" sz="2800" lang="en-GB">
                <a:solidFill>
                  <a:prstClr val="black"/>
                </a:solidFill>
                <a:latin typeface="Times New Roman" panose="02020603050405020304" pitchFamily="18" charset="0"/>
                <a:cs typeface="Times New Roman" panose="02020603050405020304" pitchFamily="18" charset="0"/>
              </a:rPr>
              <a:t>These ulcers may result from increased gastric acid secretion, defective duodenal alkalinisation or decreased resistance of the duodenal mucosa to acid.</a:t>
            </a:r>
          </a:p>
          <a:p>
            <a:pPr algn="just" lvl="0"/>
            <a:r>
              <a:rPr dirty="0" sz="2800" lang="en-GB">
                <a:solidFill>
                  <a:prstClr val="black"/>
                </a:solidFill>
                <a:latin typeface="Times New Roman" panose="02020603050405020304" pitchFamily="18" charset="0"/>
                <a:cs typeface="Times New Roman" panose="02020603050405020304" pitchFamily="18" charset="0"/>
              </a:rPr>
              <a:t>Stress with its activation of the autonomic nervous system and increase in acid secretion may aggravate ulcer disease or encourage ulcer development. </a:t>
            </a:r>
          </a:p>
          <a:p>
            <a:pPr algn="just" lvl="0"/>
            <a:r>
              <a:rPr dirty="0" sz="2800" lang="en-GB">
                <a:solidFill>
                  <a:prstClr val="black"/>
                </a:solidFill>
                <a:latin typeface="Times New Roman" panose="02020603050405020304" pitchFamily="18" charset="0"/>
                <a:cs typeface="Times New Roman" panose="02020603050405020304" pitchFamily="18" charset="0"/>
              </a:rPr>
              <a:t>Other factors associated with duodenal ulcer disease include cigarette smoking, cirrhosis and chronic renal failure</a:t>
            </a:r>
          </a:p>
          <a:p>
            <a:pPr algn="just" lvl="0"/>
            <a:r>
              <a:rPr dirty="0" sz="2800" lang="en-GB">
                <a:solidFill>
                  <a:prstClr val="black"/>
                </a:solidFill>
                <a:latin typeface="Times New Roman" panose="02020603050405020304" pitchFamily="18" charset="0"/>
                <a:cs typeface="Times New Roman" panose="02020603050405020304" pitchFamily="18" charset="0"/>
              </a:rPr>
              <a:t>Blood group O.</a:t>
            </a:r>
            <a:endParaRPr dirty="0" sz="2800" lang="en-US">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sp>
        <p:nvSpPr>
          <p:cNvPr id="1048776" name="Content Placeholder 2"/>
          <p:cNvSpPr>
            <a:spLocks noGrp="1"/>
          </p:cNvSpPr>
          <p:nvPr>
            <p:ph idx="1"/>
          </p:nvPr>
        </p:nvSpPr>
        <p:spPr/>
        <p:txBody>
          <a:bodyPr>
            <a:normAutofit/>
          </a:bodyPr>
          <a:p>
            <a:pPr indent="0" lvl="0" marL="0">
              <a:buNone/>
            </a:pPr>
            <a:r>
              <a:rPr dirty="0" sz="2800" lang="en-GB">
                <a:solidFill>
                  <a:prstClr val="black"/>
                </a:solidFill>
                <a:latin typeface="Times New Roman" panose="02020603050405020304" pitchFamily="18" charset="0"/>
                <a:cs typeface="Times New Roman" panose="02020603050405020304" pitchFamily="18" charset="0"/>
              </a:rPr>
              <a:t>Other factors in the causation of gastric ulcers include:-</a:t>
            </a:r>
            <a:endParaRPr dirty="0" sz="2800" lang="en-US">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dirty="0" sz="2800" lang="en-GB">
                <a:solidFill>
                  <a:prstClr val="black"/>
                </a:solidFill>
                <a:latin typeface="Times New Roman" panose="02020603050405020304" pitchFamily="18" charset="0"/>
                <a:cs typeface="Times New Roman" panose="02020603050405020304" pitchFamily="18" charset="0"/>
              </a:rPr>
              <a:t>Duodenal reflux of bile </a:t>
            </a:r>
            <a:endParaRPr dirty="0" sz="2800" lang="en-US">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dirty="0" sz="2800" lang="en-GB">
                <a:solidFill>
                  <a:prstClr val="black"/>
                </a:solidFill>
                <a:latin typeface="Times New Roman" panose="02020603050405020304" pitchFamily="18" charset="0"/>
                <a:cs typeface="Times New Roman" panose="02020603050405020304" pitchFamily="18" charset="0"/>
              </a:rPr>
              <a:t>Use of </a:t>
            </a:r>
            <a:r>
              <a:rPr dirty="0" sz="2800" lang="en-GB" err="1">
                <a:solidFill>
                  <a:prstClr val="black"/>
                </a:solidFill>
                <a:latin typeface="Times New Roman" panose="02020603050405020304" pitchFamily="18" charset="0"/>
                <a:cs typeface="Times New Roman" panose="02020603050405020304" pitchFamily="18" charset="0"/>
              </a:rPr>
              <a:t>ulcero</a:t>
            </a:r>
            <a:r>
              <a:rPr dirty="0" sz="2800" lang="en-GB">
                <a:solidFill>
                  <a:prstClr val="black"/>
                </a:solidFill>
                <a:latin typeface="Times New Roman" panose="02020603050405020304" pitchFamily="18" charset="0"/>
                <a:cs typeface="Times New Roman" panose="02020603050405020304" pitchFamily="18" charset="0"/>
              </a:rPr>
              <a:t>-genic drugs </a:t>
            </a:r>
            <a:endParaRPr dirty="0" sz="2800" lang="en-US">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dirty="0" sz="2800" lang="en-GB">
                <a:solidFill>
                  <a:prstClr val="black"/>
                </a:solidFill>
                <a:latin typeface="Times New Roman" panose="02020603050405020304" pitchFamily="18" charset="0"/>
                <a:cs typeface="Times New Roman" panose="02020603050405020304" pitchFamily="18" charset="0"/>
              </a:rPr>
              <a:t>Decreased mucosal synthesis of prostaglandins. </a:t>
            </a:r>
            <a:endParaRPr dirty="0" sz="2800" lang="en-US">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dirty="0" sz="2800" lang="en-GB">
                <a:solidFill>
                  <a:prstClr val="black"/>
                </a:solidFill>
                <a:latin typeface="Times New Roman" panose="02020603050405020304" pitchFamily="18" charset="0"/>
                <a:cs typeface="Times New Roman" panose="02020603050405020304" pitchFamily="18" charset="0"/>
              </a:rPr>
              <a:t>Chronic gastritis</a:t>
            </a:r>
            <a:endParaRPr dirty="0" sz="2800" lang="en-US">
              <a:solidFill>
                <a:prstClr val="black"/>
              </a:solidFill>
              <a:latin typeface="Times New Roman" panose="02020603050405020304" pitchFamily="18" charset="0"/>
              <a:cs typeface="Times New Roman" panose="02020603050405020304" pitchFamily="18" charset="0"/>
            </a:endParaRPr>
          </a:p>
          <a:p>
            <a:endParaRPr dirty="0" sz="28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240" name=""/>
        <p:cNvGrpSpPr/>
        <p:nvPr/>
      </p:nvGrpSpPr>
      <p:grpSpPr>
        <a:xfrm>
          <a:off x="0" y="0"/>
          <a:ext cx="0" cy="0"/>
          <a:chOff x="0" y="0"/>
          <a:chExt cx="0" cy="0"/>
        </a:xfrm>
      </p:grpSpPr>
      <p:sp>
        <p:nvSpPr>
          <p:cNvPr id="1048777" name="Title 1"/>
          <p:cNvSpPr>
            <a:spLocks noGrp="1"/>
          </p:cNvSpPr>
          <p:nvPr>
            <p:ph type="title"/>
          </p:nvPr>
        </p:nvSpPr>
        <p:spPr>
          <a:xfrm>
            <a:off x="838200" y="128789"/>
            <a:ext cx="10515600" cy="785611"/>
          </a:xfrm>
        </p:spPr>
        <p:txBody>
          <a:bodyPr/>
          <a:p>
            <a:r>
              <a:rPr b="1" dirty="0" lang="en-US">
                <a:latin typeface="+mn-lt"/>
              </a:rPr>
              <a:t> Clinical manifestation of PUD </a:t>
            </a:r>
          </a:p>
        </p:txBody>
      </p:sp>
      <p:sp>
        <p:nvSpPr>
          <p:cNvPr id="1048778" name="Content Placeholder 2"/>
          <p:cNvSpPr>
            <a:spLocks noGrp="1"/>
          </p:cNvSpPr>
          <p:nvPr>
            <p:ph idx="1"/>
          </p:nvPr>
        </p:nvSpPr>
        <p:spPr>
          <a:xfrm>
            <a:off x="361680" y="1040012"/>
            <a:ext cx="11422489" cy="5515333"/>
          </a:xfrm>
        </p:spPr>
        <p:txBody>
          <a:bodyPr>
            <a:noAutofit/>
          </a:bodyPr>
          <a:p>
            <a:pPr lvl="0">
              <a:lnSpc>
                <a:spcPct val="100000"/>
              </a:lnSpc>
            </a:pPr>
            <a:r>
              <a:rPr dirty="0" sz="2800" lang="en-GB">
                <a:solidFill>
                  <a:prstClr val="black"/>
                </a:solidFill>
                <a:latin typeface="Times New Roman" panose="02020603050405020304" pitchFamily="18" charset="0"/>
                <a:cs typeface="Times New Roman" panose="02020603050405020304" pitchFamily="18" charset="0"/>
              </a:rPr>
              <a:t>Epigastria pain which may radiate to the lower abdomen, sternum or back. </a:t>
            </a:r>
            <a:endParaRPr dirty="0" sz="2800" lang="en-US">
              <a:solidFill>
                <a:prstClr val="black"/>
              </a:solidFill>
              <a:latin typeface="Times New Roman" panose="02020603050405020304" pitchFamily="18" charset="0"/>
              <a:cs typeface="Times New Roman" panose="02020603050405020304" pitchFamily="18" charset="0"/>
            </a:endParaRPr>
          </a:p>
          <a:p>
            <a:pPr lvl="0">
              <a:lnSpc>
                <a:spcPct val="100000"/>
              </a:lnSpc>
            </a:pPr>
            <a:r>
              <a:rPr dirty="0" sz="2800" lang="en-GB">
                <a:solidFill>
                  <a:prstClr val="black"/>
                </a:solidFill>
                <a:latin typeface="Times New Roman" panose="02020603050405020304" pitchFamily="18" charset="0"/>
                <a:cs typeface="Times New Roman" panose="02020603050405020304" pitchFamily="18" charset="0"/>
              </a:rPr>
              <a:t>Pain follows a pain-food-relief cycle (food relieves the pain by buffering HCL). </a:t>
            </a:r>
            <a:endParaRPr dirty="0" sz="2800" lang="en-US">
              <a:solidFill>
                <a:prstClr val="black"/>
              </a:solidFill>
              <a:latin typeface="Times New Roman" panose="02020603050405020304" pitchFamily="18" charset="0"/>
              <a:cs typeface="Times New Roman" panose="02020603050405020304" pitchFamily="18" charset="0"/>
            </a:endParaRPr>
          </a:p>
          <a:p>
            <a:pPr lvl="0">
              <a:lnSpc>
                <a:spcPct val="100000"/>
              </a:lnSpc>
            </a:pPr>
            <a:r>
              <a:rPr dirty="0" sz="2800" lang="en-GB">
                <a:solidFill>
                  <a:prstClr val="black"/>
                </a:solidFill>
                <a:latin typeface="Times New Roman" panose="02020603050405020304" pitchFamily="18" charset="0"/>
                <a:cs typeface="Times New Roman" panose="02020603050405020304" pitchFamily="18" charset="0"/>
              </a:rPr>
              <a:t>Pain occurs one to three hours after a meal and is relieved by food or antacid. </a:t>
            </a:r>
            <a:endParaRPr dirty="0" sz="2800" lang="en-US">
              <a:solidFill>
                <a:prstClr val="black"/>
              </a:solidFill>
              <a:latin typeface="Times New Roman" panose="02020603050405020304" pitchFamily="18" charset="0"/>
              <a:cs typeface="Times New Roman" panose="02020603050405020304" pitchFamily="18" charset="0"/>
            </a:endParaRPr>
          </a:p>
          <a:p>
            <a:pPr lvl="0">
              <a:lnSpc>
                <a:spcPct val="100000"/>
              </a:lnSpc>
            </a:pPr>
            <a:r>
              <a:rPr dirty="0" sz="2800" lang="en-GB">
                <a:solidFill>
                  <a:prstClr val="black"/>
                </a:solidFill>
                <a:latin typeface="Times New Roman" panose="02020603050405020304" pitchFamily="18" charset="0"/>
                <a:cs typeface="Times New Roman" panose="02020603050405020304" pitchFamily="18" charset="0"/>
              </a:rPr>
              <a:t>Pain associated with gastric ulcers located high in the epigastrium and occurs spontaneously about one to two hours after a meal.</a:t>
            </a:r>
            <a:endParaRPr dirty="0" sz="2800" lang="en-US">
              <a:solidFill>
                <a:prstClr val="black"/>
              </a:solidFill>
              <a:latin typeface="Times New Roman" panose="02020603050405020304" pitchFamily="18" charset="0"/>
              <a:cs typeface="Times New Roman" panose="02020603050405020304" pitchFamily="18" charset="0"/>
            </a:endParaRPr>
          </a:p>
          <a:p>
            <a:pPr lvl="0">
              <a:lnSpc>
                <a:spcPct val="100000"/>
              </a:lnSpc>
            </a:pPr>
            <a:r>
              <a:rPr dirty="0" sz="2800" lang="en-GB">
                <a:solidFill>
                  <a:prstClr val="black"/>
                </a:solidFill>
                <a:latin typeface="Times New Roman" panose="02020603050405020304" pitchFamily="18" charset="0"/>
                <a:cs typeface="Times New Roman" panose="02020603050405020304" pitchFamily="18" charset="0"/>
              </a:rPr>
              <a:t>If the ulcer has eroded through the gastric mucosa food tends to aggravate rather than alleviate the pain. (GASTRIC)</a:t>
            </a:r>
            <a:br>
              <a:rPr dirty="0" sz="2800" lang="en-GB">
                <a:solidFill>
                  <a:prstClr val="black"/>
                </a:solidFill>
                <a:latin typeface="Times New Roman" panose="02020603050405020304" pitchFamily="18" charset="0"/>
                <a:cs typeface="Times New Roman" panose="02020603050405020304" pitchFamily="18" charset="0"/>
              </a:rPr>
            </a:br>
            <a:r>
              <a:rPr dirty="0" sz="2800" lang="en-GB">
                <a:solidFill>
                  <a:prstClr val="black"/>
                </a:solidFill>
                <a:latin typeface="Times New Roman" panose="02020603050405020304" pitchFamily="18" charset="0"/>
                <a:cs typeface="Times New Roman" panose="02020603050405020304" pitchFamily="18" charset="0"/>
              </a:rPr>
              <a:t>In duodenal ulcers the pain usually occurs two to four </a:t>
            </a:r>
            <a:r>
              <a:rPr dirty="0" sz="2800" lang="en-GB" err="1">
                <a:solidFill>
                  <a:prstClr val="black"/>
                </a:solidFill>
                <a:latin typeface="Times New Roman" panose="02020603050405020304" pitchFamily="18" charset="0"/>
                <a:cs typeface="Times New Roman" panose="02020603050405020304" pitchFamily="18" charset="0"/>
              </a:rPr>
              <a:t>hr.s</a:t>
            </a:r>
            <a:r>
              <a:rPr dirty="0" sz="2800" lang="en-GB">
                <a:solidFill>
                  <a:prstClr val="black"/>
                </a:solidFill>
                <a:latin typeface="Times New Roman" panose="02020603050405020304" pitchFamily="18" charset="0"/>
                <a:cs typeface="Times New Roman" panose="02020603050405020304" pitchFamily="18" charset="0"/>
              </a:rPr>
              <a:t> after meals and is relieved by antacids and foods that neutralise and dilute HCL acid.</a:t>
            </a:r>
            <a:endParaRPr dirty="0" sz="2800" lang="en-US">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241" name=""/>
        <p:cNvGrpSpPr/>
        <p:nvPr/>
      </p:nvGrpSpPr>
      <p:grpSpPr>
        <a:xfrm>
          <a:off x="0" y="0"/>
          <a:ext cx="0" cy="0"/>
          <a:chOff x="0" y="0"/>
          <a:chExt cx="0" cy="0"/>
        </a:xfrm>
      </p:grpSpPr>
      <p:sp>
        <p:nvSpPr>
          <p:cNvPr id="1048779" name="Title 1"/>
          <p:cNvSpPr>
            <a:spLocks noGrp="1"/>
          </p:cNvSpPr>
          <p:nvPr>
            <p:ph type="title"/>
          </p:nvPr>
        </p:nvSpPr>
        <p:spPr>
          <a:xfrm>
            <a:off x="838200" y="365125"/>
            <a:ext cx="10515600" cy="781095"/>
          </a:xfrm>
        </p:spPr>
        <p:txBody>
          <a:bodyPr/>
          <a:p>
            <a:r>
              <a:rPr b="1" dirty="0" lang="en-US"/>
              <a:t>Clinical manifestation </a:t>
            </a:r>
            <a:r>
              <a:rPr b="1" dirty="0" lang="en-US" err="1"/>
              <a:t>cont</a:t>
            </a:r>
            <a:r>
              <a:rPr dirty="0" lang="en-US"/>
              <a:t>’</a:t>
            </a:r>
          </a:p>
        </p:txBody>
      </p:sp>
      <p:sp>
        <p:nvSpPr>
          <p:cNvPr id="1048780" name="Content Placeholder 2"/>
          <p:cNvSpPr>
            <a:spLocks noGrp="1"/>
          </p:cNvSpPr>
          <p:nvPr>
            <p:ph idx="1"/>
          </p:nvPr>
        </p:nvSpPr>
        <p:spPr>
          <a:xfrm>
            <a:off x="838200" y="1825624"/>
            <a:ext cx="10515600" cy="4716843"/>
          </a:xfrm>
        </p:spPr>
        <p:txBody>
          <a:bodyPr>
            <a:normAutofit/>
          </a:bodyPr>
          <a:p>
            <a:pPr lvl="0"/>
            <a:r>
              <a:rPr dirty="0" sz="2800" lang="en-US">
                <a:solidFill>
                  <a:prstClr val="black"/>
                </a:solidFill>
                <a:latin typeface="Times New Roman" panose="02020603050405020304" pitchFamily="18" charset="0"/>
                <a:cs typeface="Times New Roman" panose="02020603050405020304" pitchFamily="18" charset="0"/>
              </a:rPr>
              <a:t>Melena –due to oxidized iron from hemoglobin</a:t>
            </a:r>
          </a:p>
          <a:p>
            <a:pPr lvl="0"/>
            <a:r>
              <a:rPr dirty="0" sz="2800" lang="en-US">
                <a:solidFill>
                  <a:prstClr val="black"/>
                </a:solidFill>
                <a:latin typeface="Times New Roman" panose="02020603050405020304" pitchFamily="18" charset="0"/>
                <a:cs typeface="Times New Roman" panose="02020603050405020304" pitchFamily="18" charset="0"/>
              </a:rPr>
              <a:t>Loss of appetite and weight  loss</a:t>
            </a:r>
          </a:p>
          <a:p>
            <a:pPr lvl="0"/>
            <a:r>
              <a:rPr dirty="0" sz="2800" lang="en-US">
                <a:solidFill>
                  <a:prstClr val="black"/>
                </a:solidFill>
                <a:latin typeface="Times New Roman" panose="02020603050405020304" pitchFamily="18" charset="0"/>
                <a:cs typeface="Times New Roman" panose="02020603050405020304" pitchFamily="18" charset="0"/>
              </a:rPr>
              <a:t>Bloating and abdominal fullness</a:t>
            </a:r>
          </a:p>
          <a:p>
            <a:pPr lvl="0"/>
            <a:r>
              <a:rPr dirty="0" sz="2800" lang="en-US">
                <a:solidFill>
                  <a:prstClr val="black"/>
                </a:solidFill>
                <a:latin typeface="Times New Roman" panose="02020603050405020304" pitchFamily="18" charset="0"/>
                <a:cs typeface="Times New Roman" panose="02020603050405020304" pitchFamily="18" charset="0"/>
              </a:rPr>
              <a:t>Hematemesis –bleeding </a:t>
            </a:r>
          </a:p>
          <a:p>
            <a:pPr lvl="0"/>
            <a:r>
              <a:rPr dirty="0" sz="2800" lang="en-US">
                <a:solidFill>
                  <a:prstClr val="black"/>
                </a:solidFill>
                <a:latin typeface="Times New Roman" panose="02020603050405020304" pitchFamily="18" charset="0"/>
                <a:cs typeface="Times New Roman" panose="02020603050405020304" pitchFamily="18" charset="0"/>
              </a:rPr>
              <a:t>    vomiting </a:t>
            </a:r>
          </a:p>
          <a:p>
            <a:pPr lvl="0"/>
            <a:r>
              <a:rPr dirty="0" sz="2800" lang="en-US">
                <a:solidFill>
                  <a:prstClr val="black"/>
                </a:solidFill>
                <a:latin typeface="Times New Roman" panose="02020603050405020304" pitchFamily="18" charset="0"/>
                <a:cs typeface="Times New Roman" panose="02020603050405020304" pitchFamily="18" charset="0"/>
              </a:rPr>
              <a:t>Water brush –rush of saliva after an episode of regurgitation</a:t>
            </a:r>
          </a:p>
          <a:p>
            <a:pPr lvl="0"/>
            <a:r>
              <a:rPr dirty="0" sz="2800" lang="en-US">
                <a:solidFill>
                  <a:prstClr val="black"/>
                </a:solidFill>
                <a:latin typeface="Times New Roman" panose="02020603050405020304" pitchFamily="18" charset="0"/>
                <a:cs typeface="Times New Roman" panose="02020603050405020304" pitchFamily="18" charset="0"/>
              </a:rPr>
              <a:t>Heart burn (</a:t>
            </a:r>
            <a:r>
              <a:rPr dirty="0" sz="2800" lang="en-US" err="1">
                <a:solidFill>
                  <a:prstClr val="black"/>
                </a:solidFill>
                <a:latin typeface="Times New Roman" panose="02020603050405020304" pitchFamily="18" charset="0"/>
                <a:cs typeface="Times New Roman" panose="02020603050405020304" pitchFamily="18" charset="0"/>
              </a:rPr>
              <a:t>pyrosis</a:t>
            </a:r>
            <a:r>
              <a:rPr dirty="0" sz="2800" lang="en-US">
                <a:solidFill>
                  <a:prstClr val="black"/>
                </a:solidFill>
                <a:latin typeface="Times New Roman" panose="02020603050405020304" pitchFamily="18" charset="0"/>
                <a:cs typeface="Times New Roman" panose="02020603050405020304" pitchFamily="18" charset="0"/>
              </a:rPr>
              <a:t>) common when stomach is empty</a:t>
            </a:r>
          </a:p>
          <a:p>
            <a:pPr lvl="0"/>
            <a:r>
              <a:rPr dirty="0" sz="2800" lang="en-US">
                <a:solidFill>
                  <a:prstClr val="black"/>
                </a:solidFill>
                <a:latin typeface="Times New Roman" panose="02020603050405020304" pitchFamily="18" charset="0"/>
                <a:cs typeface="Times New Roman" panose="02020603050405020304" pitchFamily="18" charset="0"/>
              </a:rPr>
              <a:t>Constipation or diarrhea</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242" name=""/>
        <p:cNvGrpSpPr/>
        <p:nvPr/>
      </p:nvGrpSpPr>
      <p:grpSpPr>
        <a:xfrm>
          <a:off x="0" y="0"/>
          <a:ext cx="0" cy="0"/>
          <a:chOff x="0" y="0"/>
          <a:chExt cx="0" cy="0"/>
        </a:xfrm>
      </p:grpSpPr>
      <p:sp>
        <p:nvSpPr>
          <p:cNvPr id="1048781" name="Title 1"/>
          <p:cNvSpPr>
            <a:spLocks noGrp="1"/>
          </p:cNvSpPr>
          <p:nvPr>
            <p:ph type="title"/>
          </p:nvPr>
        </p:nvSpPr>
        <p:spPr/>
        <p:txBody>
          <a:bodyPr/>
          <a:p>
            <a:r>
              <a:rPr b="1" dirty="0" lang="en-US">
                <a:latin typeface="+mn-lt"/>
              </a:rPr>
              <a:t>Complication Of PUD</a:t>
            </a:r>
          </a:p>
        </p:txBody>
      </p:sp>
      <p:sp>
        <p:nvSpPr>
          <p:cNvPr id="1048782" name="Content Placeholder 2"/>
          <p:cNvSpPr>
            <a:spLocks noGrp="1"/>
          </p:cNvSpPr>
          <p:nvPr>
            <p:ph idx="1"/>
          </p:nvPr>
        </p:nvSpPr>
        <p:spPr/>
        <p:txBody>
          <a:bodyPr>
            <a:normAutofit/>
          </a:bodyPr>
          <a:p>
            <a:pPr lvl="0"/>
            <a:r>
              <a:rPr dirty="0" sz="3200" lang="en-GB">
                <a:solidFill>
                  <a:prstClr val="black"/>
                </a:solidFill>
              </a:rPr>
              <a:t>Pyloric obstruction</a:t>
            </a:r>
          </a:p>
          <a:p>
            <a:pPr lvl="0"/>
            <a:r>
              <a:rPr dirty="0" sz="3200" lang="en-GB">
                <a:solidFill>
                  <a:prstClr val="black"/>
                </a:solidFill>
              </a:rPr>
              <a:t>Haemorrhage </a:t>
            </a:r>
            <a:endParaRPr dirty="0" sz="3200" lang="en-US">
              <a:solidFill>
                <a:prstClr val="black"/>
              </a:solidFill>
            </a:endParaRPr>
          </a:p>
          <a:p>
            <a:pPr lvl="0"/>
            <a:r>
              <a:rPr dirty="0" sz="3200" lang="en-GB">
                <a:solidFill>
                  <a:prstClr val="black"/>
                </a:solidFill>
              </a:rPr>
              <a:t>Perforation  </a:t>
            </a:r>
            <a:endParaRPr dirty="0" sz="3200" lang="en-US">
              <a:solidFill>
                <a:prstClr val="black"/>
              </a:solidFill>
            </a:endParaRPr>
          </a:p>
          <a:p>
            <a:pPr lvl="0"/>
            <a:r>
              <a:rPr dirty="0" sz="3200" lang="en-GB">
                <a:solidFill>
                  <a:prstClr val="black"/>
                </a:solidFill>
              </a:rPr>
              <a:t>Stenosis and obstruction</a:t>
            </a:r>
          </a:p>
          <a:p>
            <a:pPr lvl="0"/>
            <a:r>
              <a:rPr dirty="0" sz="3200" lang="en-GB">
                <a:solidFill>
                  <a:prstClr val="black"/>
                </a:solidFill>
              </a:rPr>
              <a:t>Penetration to other organs e.g. to the liver</a:t>
            </a:r>
            <a:endParaRPr dirty="0" sz="3200" lang="en-US">
              <a:solidFill>
                <a:prstClr val="black"/>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sp>
        <p:nvSpPr>
          <p:cNvPr id="1048635" name="Title 1"/>
          <p:cNvSpPr>
            <a:spLocks noGrp="1"/>
          </p:cNvSpPr>
          <p:nvPr>
            <p:ph type="title"/>
          </p:nvPr>
        </p:nvSpPr>
        <p:spPr/>
        <p:txBody>
          <a:bodyPr>
            <a:normAutofit/>
          </a:bodyPr>
          <a:p>
            <a:r>
              <a:rPr dirty="0" sz="5400" lang="en-US"/>
              <a:t>Exercise</a:t>
            </a:r>
          </a:p>
        </p:txBody>
      </p:sp>
      <p:sp>
        <p:nvSpPr>
          <p:cNvPr id="1048636" name="Content Placeholder 2"/>
          <p:cNvSpPr>
            <a:spLocks noGrp="1"/>
          </p:cNvSpPr>
          <p:nvPr>
            <p:ph idx="1"/>
          </p:nvPr>
        </p:nvSpPr>
        <p:spPr/>
        <p:txBody>
          <a:bodyPr>
            <a:normAutofit/>
          </a:bodyPr>
          <a:p>
            <a:r>
              <a:rPr dirty="0" sz="3600" lang="en-US">
                <a:solidFill>
                  <a:srgbClr val="00B050"/>
                </a:solidFill>
              </a:rPr>
              <a:t>CLASSES O</a:t>
            </a:r>
            <a:r>
              <a:rPr b="1" dirty="0" sz="3600" lang="en-US">
                <a:solidFill>
                  <a:srgbClr val="00B050"/>
                </a:solidFill>
              </a:rPr>
              <a:t>F</a:t>
            </a:r>
            <a:r>
              <a:rPr dirty="0" sz="3600" lang="en-US">
                <a:solidFill>
                  <a:srgbClr val="00B050"/>
                </a:solidFill>
              </a:rPr>
              <a:t> </a:t>
            </a:r>
            <a:r>
              <a:rPr b="1" dirty="0" sz="3600" lang="en-US">
                <a:solidFill>
                  <a:srgbClr val="00B050"/>
                </a:solidFill>
              </a:rPr>
              <a:t>F</a:t>
            </a:r>
            <a:r>
              <a:rPr dirty="0" sz="3600" lang="en-US">
                <a:solidFill>
                  <a:srgbClr val="00B050"/>
                </a:solidFill>
              </a:rPr>
              <a:t>OODS</a:t>
            </a:r>
          </a:p>
          <a:p>
            <a:r>
              <a:rPr dirty="0" sz="3600" lang="en-US">
                <a:solidFill>
                  <a:srgbClr val="00B050"/>
                </a:solidFill>
              </a:rPr>
              <a:t>DIGESTION PROCESS</a:t>
            </a:r>
          </a:p>
          <a:p>
            <a:r>
              <a:rPr dirty="0" sz="3600" lang="en-US">
                <a:solidFill>
                  <a:srgbClr val="00B050"/>
                </a:solidFill>
              </a:rPr>
              <a:t>END PRODUCTS O</a:t>
            </a:r>
            <a:r>
              <a:rPr b="1" dirty="0" sz="3600" lang="en-US">
                <a:solidFill>
                  <a:srgbClr val="00B050"/>
                </a:solidFill>
              </a:rPr>
              <a:t>F</a:t>
            </a:r>
            <a:r>
              <a:rPr dirty="0" sz="3600" lang="en-US">
                <a:solidFill>
                  <a:srgbClr val="00B050"/>
                </a:solidFill>
              </a:rPr>
              <a:t> DIGESTION</a:t>
            </a:r>
          </a:p>
          <a:p>
            <a:r>
              <a:rPr dirty="0" sz="3600" lang="en-US">
                <a:solidFill>
                  <a:srgbClr val="00B050"/>
                </a:solidFill>
              </a:rPr>
              <a:t>SITES O</a:t>
            </a:r>
            <a:r>
              <a:rPr b="1" dirty="0" sz="3600" lang="en-US">
                <a:solidFill>
                  <a:srgbClr val="00B050"/>
                </a:solidFill>
              </a:rPr>
              <a:t>F</a:t>
            </a:r>
            <a:r>
              <a:rPr dirty="0" sz="3600" lang="en-US">
                <a:solidFill>
                  <a:srgbClr val="00B050"/>
                </a:solidFill>
              </a:rPr>
              <a:t> ABSORPTION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1048783" name="Content Placeholder 2"/>
          <p:cNvSpPr>
            <a:spLocks noGrp="1"/>
          </p:cNvSpPr>
          <p:nvPr>
            <p:ph idx="1"/>
          </p:nvPr>
        </p:nvSpPr>
        <p:spPr>
          <a:xfrm>
            <a:off x="838200" y="206062"/>
            <a:ext cx="10515600" cy="5970901"/>
          </a:xfrm>
        </p:spPr>
        <p:txBody>
          <a:bodyPr>
            <a:normAutofit fontScale="94444" lnSpcReduction="10000"/>
          </a:bodyPr>
          <a:p>
            <a:pPr indent="0" lvl="0" marL="0">
              <a:buNone/>
            </a:pPr>
            <a:r>
              <a:rPr dirty="0" lang="en-GB">
                <a:solidFill>
                  <a:prstClr val="black"/>
                </a:solidFill>
              </a:rPr>
              <a:t>          </a:t>
            </a:r>
            <a:r>
              <a:rPr b="1" dirty="0" sz="4400" lang="en-GB">
                <a:solidFill>
                  <a:srgbClr val="0000FF"/>
                </a:solidFill>
              </a:rPr>
              <a:t>Management of a patient with PUD</a:t>
            </a:r>
          </a:p>
          <a:p>
            <a:pPr algn="just" lvl="0"/>
            <a:endParaRPr dirty="0" lang="en-GB">
              <a:solidFill>
                <a:prstClr val="black"/>
              </a:solidFill>
            </a:endParaRPr>
          </a:p>
          <a:p>
            <a:pPr algn="just" lvl="0"/>
            <a:endParaRPr dirty="0" lang="en-GB">
              <a:solidFill>
                <a:prstClr val="black"/>
              </a:solidFill>
            </a:endParaRPr>
          </a:p>
          <a:p>
            <a:pPr algn="just" lvl="0"/>
            <a:r>
              <a:rPr dirty="0" sz="2400" lang="en-GB">
                <a:solidFill>
                  <a:prstClr val="black"/>
                </a:solidFill>
                <a:latin typeface="Times New Roman" panose="02020603050405020304" pitchFamily="18" charset="0"/>
                <a:cs typeface="Times New Roman" panose="02020603050405020304" pitchFamily="18" charset="0"/>
              </a:rPr>
              <a:t>It was mentioned earlier that peptic ulcers might affect any part of the gut. The care of patients suffering from peptic ulcers involves first investigating and ascertaining that the patient has peptic ulceration.</a:t>
            </a:r>
            <a:endParaRPr dirty="0" sz="2400" lang="en-US">
              <a:solidFill>
                <a:prstClr val="black"/>
              </a:solidFill>
              <a:latin typeface="Times New Roman" panose="02020603050405020304" pitchFamily="18" charset="0"/>
              <a:cs typeface="Times New Roman" panose="02020603050405020304" pitchFamily="18" charset="0"/>
            </a:endParaRPr>
          </a:p>
          <a:p>
            <a:pPr algn="just" lvl="0"/>
            <a:r>
              <a:rPr dirty="0" sz="2400" lang="en-GB">
                <a:solidFill>
                  <a:prstClr val="black"/>
                </a:solidFill>
                <a:latin typeface="Times New Roman" panose="02020603050405020304" pitchFamily="18" charset="0"/>
                <a:cs typeface="Times New Roman" panose="02020603050405020304" pitchFamily="18" charset="0"/>
              </a:rPr>
              <a:t>When planning care for the patient with peptic ulceration,</a:t>
            </a:r>
          </a:p>
          <a:p>
            <a:pPr algn="just" lvl="0"/>
            <a:r>
              <a:rPr dirty="0" sz="2400" lang="en-GB">
                <a:solidFill>
                  <a:prstClr val="black"/>
                </a:solidFill>
                <a:latin typeface="Times New Roman" panose="02020603050405020304" pitchFamily="18" charset="0"/>
                <a:cs typeface="Times New Roman" panose="02020603050405020304" pitchFamily="18" charset="0"/>
              </a:rPr>
              <a:t> </a:t>
            </a:r>
            <a:r>
              <a:rPr b="1" dirty="0" sz="2400" lang="en-GB">
                <a:solidFill>
                  <a:prstClr val="black"/>
                </a:solidFill>
                <a:latin typeface="Times New Roman" panose="02020603050405020304" pitchFamily="18" charset="0"/>
                <a:cs typeface="Times New Roman" panose="02020603050405020304" pitchFamily="18" charset="0"/>
              </a:rPr>
              <a:t>The goals </a:t>
            </a:r>
            <a:r>
              <a:rPr dirty="0" sz="2400" lang="en-GB">
                <a:solidFill>
                  <a:prstClr val="black"/>
                </a:solidFill>
                <a:latin typeface="Times New Roman" panose="02020603050405020304" pitchFamily="18" charset="0"/>
                <a:cs typeface="Times New Roman" panose="02020603050405020304" pitchFamily="18" charset="0"/>
              </a:rPr>
              <a:t>of care should include:</a:t>
            </a:r>
            <a:endParaRPr dirty="0" sz="2400" lang="en-US">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dirty="0" sz="2400" lang="en-GB">
                <a:solidFill>
                  <a:prstClr val="black"/>
                </a:solidFill>
                <a:latin typeface="Times New Roman" panose="02020603050405020304" pitchFamily="18" charset="0"/>
                <a:cs typeface="Times New Roman" panose="02020603050405020304" pitchFamily="18" charset="0"/>
              </a:rPr>
              <a:t>Reduction of pain and discomfort </a:t>
            </a:r>
            <a:endParaRPr dirty="0" sz="2400" lang="en-US">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dirty="0" sz="2400" lang="en-GB">
                <a:solidFill>
                  <a:prstClr val="black"/>
                </a:solidFill>
                <a:latin typeface="Times New Roman" panose="02020603050405020304" pitchFamily="18" charset="0"/>
                <a:cs typeface="Times New Roman" panose="02020603050405020304" pitchFamily="18" charset="0"/>
              </a:rPr>
              <a:t>Reduction in complications </a:t>
            </a:r>
            <a:endParaRPr dirty="0" sz="2400" lang="en-US">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dirty="0" sz="2400" lang="en-GB">
                <a:solidFill>
                  <a:prstClr val="black"/>
                </a:solidFill>
                <a:latin typeface="Times New Roman" panose="02020603050405020304" pitchFamily="18" charset="0"/>
                <a:cs typeface="Times New Roman" panose="02020603050405020304" pitchFamily="18" charset="0"/>
              </a:rPr>
              <a:t>Complete healing of the peptic ulcer </a:t>
            </a:r>
            <a:endParaRPr dirty="0" sz="2400" lang="en-US">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dirty="0" sz="2400" lang="en-GB">
                <a:solidFill>
                  <a:prstClr val="black"/>
                </a:solidFill>
                <a:latin typeface="Times New Roman" panose="02020603050405020304" pitchFamily="18" charset="0"/>
                <a:cs typeface="Times New Roman" panose="02020603050405020304" pitchFamily="18" charset="0"/>
              </a:rPr>
              <a:t>Changes in the lifestyle which led to the ulcer healing</a:t>
            </a:r>
            <a:endParaRPr dirty="0" sz="2400" lang="en-US">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dirty="0" sz="2400" lang="en-GB">
                <a:solidFill>
                  <a:prstClr val="black"/>
                </a:solidFill>
                <a:latin typeface="Times New Roman" panose="02020603050405020304" pitchFamily="18" charset="0"/>
                <a:cs typeface="Times New Roman" panose="02020603050405020304" pitchFamily="18" charset="0"/>
              </a:rPr>
              <a:t>Compliance with management regime</a:t>
            </a:r>
            <a:endParaRPr dirty="0" sz="2400" lang="en-US">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244" name=""/>
        <p:cNvGrpSpPr/>
        <p:nvPr/>
      </p:nvGrpSpPr>
      <p:grpSpPr>
        <a:xfrm>
          <a:off x="0" y="0"/>
          <a:ext cx="0" cy="0"/>
          <a:chOff x="0" y="0"/>
          <a:chExt cx="0" cy="0"/>
        </a:xfrm>
      </p:grpSpPr>
      <p:sp>
        <p:nvSpPr>
          <p:cNvPr id="1048784" name="Title 1"/>
          <p:cNvSpPr>
            <a:spLocks noGrp="1"/>
          </p:cNvSpPr>
          <p:nvPr>
            <p:ph type="title"/>
          </p:nvPr>
        </p:nvSpPr>
        <p:spPr>
          <a:xfrm>
            <a:off x="838200" y="141669"/>
            <a:ext cx="10515600" cy="759852"/>
          </a:xfrm>
        </p:spPr>
        <p:txBody>
          <a:bodyPr/>
          <a:p>
            <a:r>
              <a:rPr b="1" dirty="0" lang="en-US">
                <a:latin typeface="+mn-lt"/>
              </a:rPr>
              <a:t>     MGT of a patient with PUD </a:t>
            </a:r>
            <a:r>
              <a:rPr b="1" dirty="0" lang="en-US" err="1">
                <a:latin typeface="+mn-lt"/>
              </a:rPr>
              <a:t>cont</a:t>
            </a:r>
            <a:r>
              <a:rPr b="1" dirty="0" lang="en-US">
                <a:latin typeface="+mn-lt"/>
              </a:rPr>
              <a:t>’</a:t>
            </a:r>
          </a:p>
        </p:txBody>
      </p:sp>
      <p:sp>
        <p:nvSpPr>
          <p:cNvPr id="1048785" name="Content Placeholder 2"/>
          <p:cNvSpPr>
            <a:spLocks noGrp="1"/>
          </p:cNvSpPr>
          <p:nvPr>
            <p:ph idx="1"/>
          </p:nvPr>
        </p:nvSpPr>
        <p:spPr>
          <a:xfrm>
            <a:off x="838200" y="914400"/>
            <a:ext cx="10515600" cy="5692462"/>
          </a:xfrm>
        </p:spPr>
        <p:txBody>
          <a:bodyPr>
            <a:normAutofit/>
          </a:bodyPr>
          <a:p>
            <a:pPr algn="just" lvl="0"/>
            <a:r>
              <a:rPr dirty="0" sz="2400" lang="en-GB">
                <a:solidFill>
                  <a:prstClr val="black"/>
                </a:solidFill>
                <a:latin typeface="Times New Roman" panose="02020603050405020304" pitchFamily="18" charset="0"/>
                <a:cs typeface="Times New Roman" panose="02020603050405020304" pitchFamily="18" charset="0"/>
              </a:rPr>
              <a:t>The care of patients suffering from peptic ulcers involves first investigating and ascertaining that the patient has peptic ulceration.</a:t>
            </a:r>
            <a:endParaRPr dirty="0" sz="2400" lang="en-US">
              <a:solidFill>
                <a:prstClr val="black"/>
              </a:solidFill>
              <a:latin typeface="Times New Roman" panose="02020603050405020304" pitchFamily="18" charset="0"/>
              <a:cs typeface="Times New Roman" panose="02020603050405020304" pitchFamily="18" charset="0"/>
            </a:endParaRPr>
          </a:p>
          <a:p>
            <a:pPr algn="just" lvl="0"/>
            <a:r>
              <a:rPr dirty="0" sz="2400" lang="en-GB">
                <a:solidFill>
                  <a:prstClr val="black"/>
                </a:solidFill>
                <a:latin typeface="Times New Roman" panose="02020603050405020304" pitchFamily="18" charset="0"/>
                <a:cs typeface="Times New Roman" panose="02020603050405020304" pitchFamily="18" charset="0"/>
              </a:rPr>
              <a:t>Conservative management :</a:t>
            </a:r>
          </a:p>
          <a:p>
            <a:pPr algn="just" indent="0" lvl="0" marL="0">
              <a:lnSpc>
                <a:spcPct val="100000"/>
              </a:lnSpc>
              <a:buNone/>
            </a:pPr>
            <a:r>
              <a:rPr b="1" dirty="0" sz="2400" i="1" lang="en-GB">
                <a:solidFill>
                  <a:prstClr val="black"/>
                </a:solidFill>
                <a:latin typeface="Times New Roman" panose="02020603050405020304" pitchFamily="18" charset="0"/>
                <a:cs typeface="Times New Roman" panose="02020603050405020304" pitchFamily="18" charset="0"/>
              </a:rPr>
              <a:t> The patient with acute exacerbation and no accompanying complications requires:</a:t>
            </a:r>
          </a:p>
          <a:p>
            <a:pPr algn="just" lvl="2">
              <a:lnSpc>
                <a:spcPct val="100000"/>
              </a:lnSpc>
              <a:buFont typeface="Wingdings" panose="05000000000000000000" pitchFamily="2" charset="2"/>
              <a:buChar char="Ø"/>
            </a:pPr>
            <a:r>
              <a:rPr b="1" dirty="0" sz="2400" i="1" lang="en-GB">
                <a:solidFill>
                  <a:prstClr val="black"/>
                </a:solidFill>
                <a:latin typeface="Times New Roman" panose="02020603050405020304" pitchFamily="18" charset="0"/>
                <a:cs typeface="Times New Roman" panose="02020603050405020304" pitchFamily="18" charset="0"/>
              </a:rPr>
              <a:t> nil per oral. </a:t>
            </a:r>
          </a:p>
          <a:p>
            <a:pPr algn="just" lvl="2">
              <a:lnSpc>
                <a:spcPct val="100000"/>
              </a:lnSpc>
              <a:buFont typeface="Wingdings" panose="05000000000000000000" pitchFamily="2" charset="2"/>
              <a:buChar char="Ø"/>
            </a:pPr>
            <a:r>
              <a:rPr b="1" dirty="0" sz="2400" i="1" lang="en-GB">
                <a:solidFill>
                  <a:prstClr val="black"/>
                </a:solidFill>
                <a:latin typeface="Times New Roman" panose="02020603050405020304" pitchFamily="18" charset="0"/>
                <a:cs typeface="Times New Roman" panose="02020603050405020304" pitchFamily="18" charset="0"/>
              </a:rPr>
              <a:t>They also requires </a:t>
            </a:r>
            <a:r>
              <a:rPr b="1" dirty="0" sz="2400" i="1" lang="en-GB" err="1">
                <a:solidFill>
                  <a:prstClr val="black"/>
                </a:solidFill>
                <a:latin typeface="Times New Roman" panose="02020603050405020304" pitchFamily="18" charset="0"/>
                <a:cs typeface="Times New Roman" panose="02020603050405020304" pitchFamily="18" charset="0"/>
              </a:rPr>
              <a:t>naso</a:t>
            </a:r>
            <a:r>
              <a:rPr b="1" dirty="0" sz="2400" i="1" lang="en-GB">
                <a:solidFill>
                  <a:prstClr val="black"/>
                </a:solidFill>
                <a:latin typeface="Times New Roman" panose="02020603050405020304" pitchFamily="18" charset="0"/>
                <a:cs typeface="Times New Roman" panose="02020603050405020304" pitchFamily="18" charset="0"/>
              </a:rPr>
              <a:t>-gastric suction </a:t>
            </a:r>
          </a:p>
          <a:p>
            <a:pPr algn="just" lvl="2">
              <a:lnSpc>
                <a:spcPct val="100000"/>
              </a:lnSpc>
              <a:buFont typeface="Wingdings" panose="05000000000000000000" pitchFamily="2" charset="2"/>
              <a:buChar char="Ø"/>
            </a:pPr>
            <a:r>
              <a:rPr b="1" dirty="0" sz="2400" i="1" lang="en-GB">
                <a:solidFill>
                  <a:prstClr val="black"/>
                </a:solidFill>
                <a:latin typeface="Times New Roman" panose="02020603050405020304" pitchFamily="18" charset="0"/>
                <a:cs typeface="Times New Roman" panose="02020603050405020304" pitchFamily="18" charset="0"/>
              </a:rPr>
              <a:t>bed rest to moderate light activity. </a:t>
            </a:r>
          </a:p>
          <a:p>
            <a:pPr algn="just" lvl="2">
              <a:lnSpc>
                <a:spcPct val="100000"/>
              </a:lnSpc>
              <a:buFont typeface="Wingdings" panose="05000000000000000000" pitchFamily="2" charset="2"/>
              <a:buChar char="Ø"/>
            </a:pPr>
            <a:r>
              <a:rPr b="1" dirty="0" sz="2400" i="1" lang="en-GB">
                <a:solidFill>
                  <a:prstClr val="black"/>
                </a:solidFill>
                <a:latin typeface="Times New Roman" panose="02020603050405020304" pitchFamily="18" charset="0"/>
                <a:cs typeface="Times New Roman" panose="02020603050405020304" pitchFamily="18" charset="0"/>
              </a:rPr>
              <a:t>They should receive IV fluids, medication and sedation.</a:t>
            </a:r>
            <a:endParaRPr dirty="0" sz="2400" lang="en-US">
              <a:solidFill>
                <a:prstClr val="black"/>
              </a:solidFill>
              <a:latin typeface="Times New Roman" panose="02020603050405020304" pitchFamily="18" charset="0"/>
              <a:cs typeface="Times New Roman" panose="02020603050405020304" pitchFamily="18" charset="0"/>
            </a:endParaRPr>
          </a:p>
          <a:p>
            <a:pPr algn="just" lvl="2">
              <a:lnSpc>
                <a:spcPct val="100000"/>
              </a:lnSpc>
              <a:buFont typeface="Wingdings" panose="05000000000000000000" pitchFamily="2" charset="2"/>
              <a:buChar char="Ø"/>
            </a:pPr>
            <a:r>
              <a:rPr dirty="0" sz="2400" lang="en-GB">
                <a:solidFill>
                  <a:prstClr val="black"/>
                </a:solidFill>
                <a:latin typeface="Times New Roman" panose="02020603050405020304" pitchFamily="18" charset="0"/>
                <a:cs typeface="Times New Roman" panose="02020603050405020304" pitchFamily="18" charset="0"/>
              </a:rPr>
              <a:t>a bland diet of six small meals a day </a:t>
            </a:r>
          </a:p>
          <a:p>
            <a:pPr algn="just" lvl="2">
              <a:buFont typeface="Wingdings" panose="05000000000000000000" pitchFamily="2" charset="2"/>
              <a:buChar char="Ø"/>
            </a:pPr>
            <a:r>
              <a:rPr dirty="0" sz="2400" lang="en-GB">
                <a:solidFill>
                  <a:prstClr val="black"/>
                </a:solidFill>
                <a:latin typeface="Times New Roman" panose="02020603050405020304" pitchFamily="18" charset="0"/>
                <a:cs typeface="Times New Roman" panose="02020603050405020304" pitchFamily="18" charset="0"/>
              </a:rPr>
              <a:t>stress reduction. \The patient should cease smoking. </a:t>
            </a:r>
          </a:p>
          <a:p>
            <a:endParaRPr dirty="0" sz="24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245" name=""/>
        <p:cNvGrpSpPr/>
        <p:nvPr/>
      </p:nvGrpSpPr>
      <p:grpSpPr>
        <a:xfrm>
          <a:off x="0" y="0"/>
          <a:ext cx="0" cy="0"/>
          <a:chOff x="0" y="0"/>
          <a:chExt cx="0" cy="0"/>
        </a:xfrm>
      </p:grpSpPr>
      <p:sp>
        <p:nvSpPr>
          <p:cNvPr id="1048786" name="Title 1"/>
          <p:cNvSpPr>
            <a:spLocks noGrp="1"/>
          </p:cNvSpPr>
          <p:nvPr>
            <p:ph type="title"/>
          </p:nvPr>
        </p:nvSpPr>
        <p:spPr>
          <a:xfrm>
            <a:off x="838200" y="231821"/>
            <a:ext cx="10515600" cy="875762"/>
          </a:xfrm>
        </p:spPr>
        <p:txBody>
          <a:bodyPr/>
          <a:p>
            <a:r>
              <a:rPr b="1" dirty="0" lang="en-US">
                <a:latin typeface="+mn-lt"/>
              </a:rPr>
              <a:t>Medical Management</a:t>
            </a:r>
          </a:p>
        </p:txBody>
      </p:sp>
      <p:sp>
        <p:nvSpPr>
          <p:cNvPr id="1048787" name="Content Placeholder 2"/>
          <p:cNvSpPr>
            <a:spLocks noGrp="1"/>
          </p:cNvSpPr>
          <p:nvPr>
            <p:ph idx="1"/>
          </p:nvPr>
        </p:nvSpPr>
        <p:spPr>
          <a:xfrm>
            <a:off x="193182" y="1107582"/>
            <a:ext cx="11629624" cy="5409127"/>
          </a:xfrm>
        </p:spPr>
        <p:txBody>
          <a:bodyPr>
            <a:normAutofit/>
          </a:bodyPr>
          <a:p>
            <a:pPr algn="just" lvl="0">
              <a:lnSpc>
                <a:spcPct val="100000"/>
              </a:lnSpc>
            </a:pPr>
            <a:r>
              <a:rPr dirty="0" sz="3200" lang="en-GB">
                <a:solidFill>
                  <a:prstClr val="black"/>
                </a:solidFill>
              </a:rPr>
              <a:t>They will also be given drugs that will protect the ulcer, </a:t>
            </a:r>
            <a:r>
              <a:rPr b="1" dirty="0" sz="3200" lang="en-GB">
                <a:solidFill>
                  <a:prstClr val="black"/>
                </a:solidFill>
              </a:rPr>
              <a:t>neutralise the acid, or decrease the production of acid. The drugs are antacids, H2 receptor blocking agents, </a:t>
            </a:r>
            <a:r>
              <a:rPr b="1" dirty="0" sz="3200" lang="en-GB" err="1">
                <a:solidFill>
                  <a:prstClr val="black"/>
                </a:solidFill>
              </a:rPr>
              <a:t>anticholinergics</a:t>
            </a:r>
            <a:r>
              <a:rPr b="1" dirty="0" sz="3200" lang="en-GB">
                <a:solidFill>
                  <a:prstClr val="black"/>
                </a:solidFill>
              </a:rPr>
              <a:t>, </a:t>
            </a:r>
            <a:r>
              <a:rPr b="1" dirty="0" sz="3200" lang="en-GB" err="1">
                <a:solidFill>
                  <a:prstClr val="black"/>
                </a:solidFill>
              </a:rPr>
              <a:t>cytoprotective</a:t>
            </a:r>
            <a:r>
              <a:rPr b="1" dirty="0" sz="3200" lang="en-GB">
                <a:solidFill>
                  <a:prstClr val="black"/>
                </a:solidFill>
              </a:rPr>
              <a:t> drugs, sodium-potassium ATPase inhibitors and misoprostol. </a:t>
            </a:r>
            <a:r>
              <a:rPr dirty="0" sz="3200" lang="en-GB">
                <a:solidFill>
                  <a:prstClr val="black"/>
                </a:solidFill>
              </a:rPr>
              <a:t>Do not worry about the names of the dugs. You may be more familiar with their proprietary names</a:t>
            </a:r>
            <a:r>
              <a:rPr dirty="0" lang="en-GB">
                <a:solidFill>
                  <a:prstClr val="black"/>
                </a:solidFill>
              </a:rPr>
              <a:t>. </a:t>
            </a:r>
            <a:endParaRPr dirty="0" lang="en-US">
              <a:solidFill>
                <a:prstClr val="black"/>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sp>
        <p:nvSpPr>
          <p:cNvPr id="1048788" name="Content Placeholder 2"/>
          <p:cNvSpPr>
            <a:spLocks noGrp="1"/>
          </p:cNvSpPr>
          <p:nvPr>
            <p:ph idx="1"/>
          </p:nvPr>
        </p:nvSpPr>
        <p:spPr>
          <a:xfrm>
            <a:off x="838200" y="618186"/>
            <a:ext cx="10515600" cy="5558777"/>
          </a:xfrm>
        </p:spPr>
        <p:txBody>
          <a:bodyPr>
            <a:normAutofit/>
          </a:bodyPr>
          <a:p>
            <a:pPr algn="just" lvl="0"/>
            <a:r>
              <a:rPr b="1" dirty="0" sz="2400" lang="en-GB">
                <a:solidFill>
                  <a:prstClr val="black"/>
                </a:solidFill>
                <a:latin typeface="Times New Roman" panose="02020603050405020304" pitchFamily="18" charset="0"/>
                <a:cs typeface="Times New Roman" panose="02020603050405020304" pitchFamily="18" charset="0"/>
              </a:rPr>
              <a:t>Antacids - </a:t>
            </a:r>
            <a:r>
              <a:rPr dirty="0" sz="2400" lang="en-GB">
                <a:solidFill>
                  <a:prstClr val="black"/>
                </a:solidFill>
                <a:latin typeface="Times New Roman" panose="02020603050405020304" pitchFamily="18" charset="0"/>
                <a:cs typeface="Times New Roman" panose="02020603050405020304" pitchFamily="18" charset="0"/>
              </a:rPr>
              <a:t>they decrease gastric acidity and acid content of </a:t>
            </a:r>
            <a:r>
              <a:rPr dirty="0" sz="2400" lang="en-GB" err="1">
                <a:solidFill>
                  <a:prstClr val="black"/>
                </a:solidFill>
                <a:latin typeface="Times New Roman" panose="02020603050405020304" pitchFamily="18" charset="0"/>
                <a:cs typeface="Times New Roman" panose="02020603050405020304" pitchFamily="18" charset="0"/>
              </a:rPr>
              <a:t>chyme</a:t>
            </a:r>
            <a:r>
              <a:rPr dirty="0" sz="2400" lang="en-GB">
                <a:solidFill>
                  <a:prstClr val="black"/>
                </a:solidFill>
                <a:latin typeface="Times New Roman" panose="02020603050405020304" pitchFamily="18" charset="0"/>
                <a:cs typeface="Times New Roman" panose="02020603050405020304" pitchFamily="18" charset="0"/>
              </a:rPr>
              <a:t> reaching the duodenum. </a:t>
            </a:r>
            <a:endParaRPr dirty="0" sz="2400" lang="en-US">
              <a:solidFill>
                <a:prstClr val="black"/>
              </a:solidFill>
              <a:latin typeface="Times New Roman" panose="02020603050405020304" pitchFamily="18" charset="0"/>
              <a:cs typeface="Times New Roman" panose="02020603050405020304" pitchFamily="18" charset="0"/>
            </a:endParaRPr>
          </a:p>
          <a:p>
            <a:pPr algn="just" lvl="0"/>
            <a:r>
              <a:rPr b="1" dirty="0" sz="2400" lang="en-GB" err="1">
                <a:solidFill>
                  <a:prstClr val="black"/>
                </a:solidFill>
                <a:latin typeface="Times New Roman" panose="02020603050405020304" pitchFamily="18" charset="0"/>
                <a:cs typeface="Times New Roman" panose="02020603050405020304" pitchFamily="18" charset="0"/>
              </a:rPr>
              <a:t>Histamin</a:t>
            </a:r>
            <a:r>
              <a:rPr b="1" dirty="0" sz="2400" lang="en-GB">
                <a:solidFill>
                  <a:prstClr val="black"/>
                </a:solidFill>
                <a:latin typeface="Times New Roman" panose="02020603050405020304" pitchFamily="18" charset="0"/>
                <a:cs typeface="Times New Roman" panose="02020603050405020304" pitchFamily="18" charset="0"/>
              </a:rPr>
              <a:t> H2 </a:t>
            </a:r>
            <a:r>
              <a:rPr dirty="0" sz="2400" lang="en-GB">
                <a:solidFill>
                  <a:prstClr val="black"/>
                </a:solidFill>
                <a:latin typeface="Times New Roman" panose="02020603050405020304" pitchFamily="18" charset="0"/>
                <a:cs typeface="Times New Roman" panose="02020603050405020304" pitchFamily="18" charset="0"/>
              </a:rPr>
              <a:t>- receptor antagonists. These include cimetidine (tagamet), ranitidine (</a:t>
            </a:r>
            <a:r>
              <a:rPr dirty="0" sz="2400" lang="en-GB" err="1">
                <a:solidFill>
                  <a:prstClr val="black"/>
                </a:solidFill>
                <a:latin typeface="Times New Roman" panose="02020603050405020304" pitchFamily="18" charset="0"/>
                <a:cs typeface="Times New Roman" panose="02020603050405020304" pitchFamily="18" charset="0"/>
              </a:rPr>
              <a:t>zantac</a:t>
            </a:r>
            <a:r>
              <a:rPr dirty="0" sz="2400" lang="en-GB">
                <a:solidFill>
                  <a:prstClr val="black"/>
                </a:solidFill>
                <a:latin typeface="Times New Roman" panose="02020603050405020304" pitchFamily="18" charset="0"/>
                <a:cs typeface="Times New Roman" panose="02020603050405020304" pitchFamily="18" charset="0"/>
              </a:rPr>
              <a:t>), famotidine (</a:t>
            </a:r>
            <a:r>
              <a:rPr dirty="0" sz="2400" lang="en-GB" err="1">
                <a:solidFill>
                  <a:prstClr val="black"/>
                </a:solidFill>
                <a:latin typeface="Times New Roman" panose="02020603050405020304" pitchFamily="18" charset="0"/>
                <a:cs typeface="Times New Roman" panose="02020603050405020304" pitchFamily="18" charset="0"/>
              </a:rPr>
              <a:t>pepcid</a:t>
            </a:r>
            <a:r>
              <a:rPr dirty="0" sz="2400" lang="en-GB">
                <a:solidFill>
                  <a:prstClr val="black"/>
                </a:solidFill>
                <a:latin typeface="Times New Roman" panose="02020603050405020304" pitchFamily="18" charset="0"/>
                <a:cs typeface="Times New Roman" panose="02020603050405020304" pitchFamily="18" charset="0"/>
              </a:rPr>
              <a:t>) and </a:t>
            </a:r>
            <a:r>
              <a:rPr dirty="0" sz="2400" lang="en-GB" err="1">
                <a:solidFill>
                  <a:prstClr val="black"/>
                </a:solidFill>
                <a:latin typeface="Times New Roman" panose="02020603050405020304" pitchFamily="18" charset="0"/>
                <a:cs typeface="Times New Roman" panose="02020603050405020304" pitchFamily="18" charset="0"/>
              </a:rPr>
              <a:t>nizatidine</a:t>
            </a:r>
            <a:r>
              <a:rPr dirty="0" sz="2400" lang="en-GB">
                <a:solidFill>
                  <a:prstClr val="black"/>
                </a:solidFill>
                <a:latin typeface="Times New Roman" panose="02020603050405020304" pitchFamily="18" charset="0"/>
                <a:cs typeface="Times New Roman" panose="02020603050405020304" pitchFamily="18" charset="0"/>
              </a:rPr>
              <a:t> (</a:t>
            </a:r>
            <a:r>
              <a:rPr dirty="0" sz="2400" lang="en-GB" err="1">
                <a:solidFill>
                  <a:prstClr val="black"/>
                </a:solidFill>
                <a:latin typeface="Times New Roman" panose="02020603050405020304" pitchFamily="18" charset="0"/>
                <a:cs typeface="Times New Roman" panose="02020603050405020304" pitchFamily="18" charset="0"/>
              </a:rPr>
              <a:t>axid</a:t>
            </a:r>
            <a:r>
              <a:rPr dirty="0" sz="2400" lang="en-GB">
                <a:solidFill>
                  <a:prstClr val="black"/>
                </a:solidFill>
                <a:latin typeface="Times New Roman" panose="02020603050405020304" pitchFamily="18" charset="0"/>
                <a:cs typeface="Times New Roman" panose="02020603050405020304" pitchFamily="18" charset="0"/>
              </a:rPr>
              <a:t>). These drugs block the action of histamine on the H2 receptors and this reduce HCL secretion and accelerates ulcer healing. </a:t>
            </a:r>
            <a:endParaRPr dirty="0" sz="2400" lang="en-US">
              <a:solidFill>
                <a:prstClr val="black"/>
              </a:solidFill>
              <a:latin typeface="Times New Roman" panose="02020603050405020304" pitchFamily="18" charset="0"/>
              <a:cs typeface="Times New Roman" panose="02020603050405020304" pitchFamily="18" charset="0"/>
            </a:endParaRPr>
          </a:p>
          <a:p>
            <a:pPr algn="just" lvl="0"/>
            <a:r>
              <a:rPr b="1" dirty="0" sz="2400" lang="en-GB">
                <a:solidFill>
                  <a:prstClr val="black"/>
                </a:solidFill>
                <a:latin typeface="Times New Roman" panose="02020603050405020304" pitchFamily="18" charset="0"/>
                <a:cs typeface="Times New Roman" panose="02020603050405020304" pitchFamily="18" charset="0"/>
              </a:rPr>
              <a:t>Proton pump inhibitors </a:t>
            </a:r>
            <a:r>
              <a:rPr dirty="0" sz="2400" lang="en-GB">
                <a:solidFill>
                  <a:prstClr val="black"/>
                </a:solidFill>
                <a:latin typeface="Times New Roman" panose="02020603050405020304" pitchFamily="18" charset="0"/>
                <a:cs typeface="Times New Roman" panose="02020603050405020304" pitchFamily="18" charset="0"/>
              </a:rPr>
              <a:t>- These include omeprazole (</a:t>
            </a:r>
            <a:r>
              <a:rPr dirty="0" sz="2400" lang="en-GB" err="1">
                <a:solidFill>
                  <a:prstClr val="black"/>
                </a:solidFill>
                <a:latin typeface="Times New Roman" panose="02020603050405020304" pitchFamily="18" charset="0"/>
                <a:cs typeface="Times New Roman" panose="02020603050405020304" pitchFamily="18" charset="0"/>
              </a:rPr>
              <a:t>prilosec</a:t>
            </a:r>
            <a:r>
              <a:rPr dirty="0" sz="2400" lang="en-GB">
                <a:solidFill>
                  <a:prstClr val="black"/>
                </a:solidFill>
                <a:latin typeface="Times New Roman" panose="02020603050405020304" pitchFamily="18" charset="0"/>
                <a:cs typeface="Times New Roman" panose="02020603050405020304" pitchFamily="18" charset="0"/>
              </a:rPr>
              <a:t>), </a:t>
            </a:r>
            <a:r>
              <a:rPr dirty="0" sz="2400" lang="en-GB" err="1">
                <a:solidFill>
                  <a:prstClr val="black"/>
                </a:solidFill>
                <a:latin typeface="Times New Roman" panose="02020603050405020304" pitchFamily="18" charset="0"/>
                <a:cs typeface="Times New Roman" panose="02020603050405020304" pitchFamily="18" charset="0"/>
              </a:rPr>
              <a:t>lansoprazole</a:t>
            </a:r>
            <a:r>
              <a:rPr dirty="0" sz="2400" lang="en-GB">
                <a:solidFill>
                  <a:prstClr val="black"/>
                </a:solidFill>
                <a:latin typeface="Times New Roman" panose="02020603050405020304" pitchFamily="18" charset="0"/>
                <a:cs typeface="Times New Roman" panose="02020603050405020304" pitchFamily="18" charset="0"/>
              </a:rPr>
              <a:t> (</a:t>
            </a:r>
            <a:r>
              <a:rPr dirty="0" sz="2400" lang="en-GB" err="1">
                <a:solidFill>
                  <a:prstClr val="black"/>
                </a:solidFill>
                <a:latin typeface="Times New Roman" panose="02020603050405020304" pitchFamily="18" charset="0"/>
                <a:cs typeface="Times New Roman" panose="02020603050405020304" pitchFamily="18" charset="0"/>
              </a:rPr>
              <a:t>pruscacid</a:t>
            </a:r>
            <a:r>
              <a:rPr dirty="0" sz="2400" lang="en-GB">
                <a:solidFill>
                  <a:prstClr val="black"/>
                </a:solidFill>
                <a:latin typeface="Times New Roman" panose="02020603050405020304" pitchFamily="18" charset="0"/>
                <a:cs typeface="Times New Roman" panose="02020603050405020304" pitchFamily="18" charset="0"/>
              </a:rPr>
              <a:t>) and pantoprazole (</a:t>
            </a:r>
            <a:r>
              <a:rPr dirty="0" sz="2400" lang="en-GB" err="1">
                <a:solidFill>
                  <a:prstClr val="black"/>
                </a:solidFill>
                <a:latin typeface="Times New Roman" panose="02020603050405020304" pitchFamily="18" charset="0"/>
                <a:cs typeface="Times New Roman" panose="02020603050405020304" pitchFamily="18" charset="0"/>
              </a:rPr>
              <a:t>pantoloc</a:t>
            </a:r>
            <a:r>
              <a:rPr dirty="0" sz="2400" lang="en-GB">
                <a:solidFill>
                  <a:prstClr val="black"/>
                </a:solidFill>
                <a:latin typeface="Times New Roman" panose="02020603050405020304" pitchFamily="18" charset="0"/>
                <a:cs typeface="Times New Roman" panose="02020603050405020304" pitchFamily="18" charset="0"/>
              </a:rPr>
              <a:t>). They block the ATPase enzyme that is important for the secretion of gastric acid. </a:t>
            </a:r>
            <a:endParaRPr dirty="0" sz="2400" lang="en-US">
              <a:solidFill>
                <a:prstClr val="black"/>
              </a:solidFill>
              <a:latin typeface="Times New Roman" panose="02020603050405020304" pitchFamily="18" charset="0"/>
              <a:cs typeface="Times New Roman" panose="02020603050405020304" pitchFamily="18" charset="0"/>
            </a:endParaRPr>
          </a:p>
          <a:p>
            <a:pPr algn="just" lvl="0"/>
            <a:r>
              <a:rPr b="1" dirty="0" sz="2400" lang="en-GB">
                <a:solidFill>
                  <a:prstClr val="black"/>
                </a:solidFill>
                <a:latin typeface="Times New Roman" panose="02020603050405020304" pitchFamily="18" charset="0"/>
                <a:cs typeface="Times New Roman" panose="02020603050405020304" pitchFamily="18" charset="0"/>
              </a:rPr>
              <a:t>Antibiotic therapy </a:t>
            </a:r>
            <a:r>
              <a:rPr dirty="0" sz="2400" lang="en-GB">
                <a:solidFill>
                  <a:prstClr val="black"/>
                </a:solidFill>
                <a:latin typeface="Times New Roman" panose="02020603050405020304" pitchFamily="18" charset="0"/>
                <a:cs typeface="Times New Roman" panose="02020603050405020304" pitchFamily="18" charset="0"/>
              </a:rPr>
              <a:t>- This is given when presence of helicobacter pylori has been confirmed.</a:t>
            </a:r>
          </a:p>
          <a:p>
            <a:pPr algn="just" lvl="0"/>
            <a:r>
              <a:rPr b="1" dirty="0" sz="2400" lang="en-US">
                <a:solidFill>
                  <a:prstClr val="black"/>
                </a:solidFill>
                <a:latin typeface="Times New Roman" panose="02020603050405020304" pitchFamily="18" charset="0"/>
                <a:cs typeface="Times New Roman" panose="02020603050405020304" pitchFamily="18" charset="0"/>
              </a:rPr>
              <a:t>If there is perforation surgical intervention pre and post operative care.</a:t>
            </a:r>
          </a:p>
          <a:p>
            <a:endParaRPr dirty="0" sz="24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248" name=""/>
        <p:cNvGrpSpPr/>
        <p:nvPr/>
      </p:nvGrpSpPr>
      <p:grpSpPr>
        <a:xfrm>
          <a:off x="0" y="0"/>
          <a:ext cx="0" cy="0"/>
          <a:chOff x="0" y="0"/>
          <a:chExt cx="0" cy="0"/>
        </a:xfrm>
      </p:grpSpPr>
      <p:sp>
        <p:nvSpPr>
          <p:cNvPr id="1048795" name="Title 1"/>
          <p:cNvSpPr>
            <a:spLocks noGrp="1"/>
          </p:cNvSpPr>
          <p:nvPr>
            <p:ph type="title"/>
          </p:nvPr>
        </p:nvSpPr>
        <p:spPr/>
        <p:txBody>
          <a:bodyPr>
            <a:normAutofit fontScale="90000"/>
          </a:bodyPr>
          <a:p>
            <a:r>
              <a:rPr b="1" dirty="0" lang="en-US">
                <a:latin typeface="+mn-lt"/>
              </a:rPr>
              <a:t>                 DIFFERENCE BETWEEN                                                                  Gastric ulcer                            duodenal ulcer</a:t>
            </a:r>
          </a:p>
        </p:txBody>
      </p:sp>
      <p:sp>
        <p:nvSpPr>
          <p:cNvPr id="1048796" name="Content Placeholder 2"/>
          <p:cNvSpPr>
            <a:spLocks noGrp="1"/>
          </p:cNvSpPr>
          <p:nvPr>
            <p:ph sz="half" idx="1"/>
          </p:nvPr>
        </p:nvSpPr>
        <p:spPr>
          <a:xfrm>
            <a:off x="265043" y="1825625"/>
            <a:ext cx="5754757" cy="4826966"/>
          </a:xfrm>
        </p:spPr>
        <p:txBody>
          <a:bodyPr>
            <a:normAutofit/>
          </a:bodyPr>
          <a:p>
            <a:pPr indent="-514350" marL="514350">
              <a:buAutoNum type="arabicPeriod"/>
            </a:pPr>
            <a:r>
              <a:rPr dirty="0" sz="2400" lang="en-US">
                <a:latin typeface="Times New Roman" panose="02020603050405020304" pitchFamily="18" charset="0"/>
                <a:cs typeface="Times New Roman" panose="02020603050405020304" pitchFamily="18" charset="0"/>
              </a:rPr>
              <a:t>Occurs in the stomach.</a:t>
            </a:r>
          </a:p>
          <a:p>
            <a:pPr indent="-514350" marL="514350">
              <a:buAutoNum type="arabicPeriod"/>
            </a:pPr>
            <a:r>
              <a:rPr dirty="0" sz="2400" lang="en-US">
                <a:latin typeface="Times New Roman" panose="02020603050405020304" pitchFamily="18" charset="0"/>
                <a:cs typeface="Times New Roman" panose="02020603050405020304" pitchFamily="18" charset="0"/>
              </a:rPr>
              <a:t>Pain occurs 1-2 hours after eating.</a:t>
            </a:r>
          </a:p>
          <a:p>
            <a:pPr indent="-514350" marL="514350">
              <a:buAutoNum type="arabicPeriod"/>
            </a:pPr>
            <a:r>
              <a:rPr dirty="0" sz="2400" lang="en-US">
                <a:latin typeface="Times New Roman" panose="02020603050405020304" pitchFamily="18" charset="0"/>
                <a:cs typeface="Times New Roman" panose="02020603050405020304" pitchFamily="18" charset="0"/>
              </a:rPr>
              <a:t>Pain is not related to eating.</a:t>
            </a:r>
          </a:p>
          <a:p>
            <a:pPr indent="-514350" marL="514350">
              <a:buAutoNum type="arabicPeriod"/>
            </a:pPr>
            <a:r>
              <a:rPr dirty="0" sz="2400" lang="en-US">
                <a:latin typeface="Times New Roman" panose="02020603050405020304" pitchFamily="18" charset="0"/>
                <a:cs typeface="Times New Roman" panose="02020603050405020304" pitchFamily="18" charset="0"/>
              </a:rPr>
              <a:t>Causes </a:t>
            </a:r>
            <a:r>
              <a:rPr dirty="0" sz="2400" lang="en-US" err="1">
                <a:latin typeface="Times New Roman" panose="02020603050405020304" pitchFamily="18" charset="0"/>
                <a:cs typeface="Times New Roman" panose="02020603050405020304" pitchFamily="18" charset="0"/>
              </a:rPr>
              <a:t>haematemesis</a:t>
            </a:r>
            <a:r>
              <a:rPr dirty="0" sz="2400" lang="en-US">
                <a:latin typeface="Times New Roman" panose="02020603050405020304" pitchFamily="18" charset="0"/>
                <a:cs typeface="Times New Roman" panose="02020603050405020304" pitchFamily="18" charset="0"/>
              </a:rPr>
              <a:t>.</a:t>
            </a:r>
          </a:p>
          <a:p>
            <a:pPr indent="-514350" marL="514350">
              <a:buAutoNum type="arabicPeriod"/>
            </a:pPr>
            <a:r>
              <a:rPr dirty="0" sz="2400" lang="en-US">
                <a:latin typeface="Times New Roman" panose="02020603050405020304" pitchFamily="18" charset="0"/>
                <a:cs typeface="Times New Roman" panose="02020603050405020304" pitchFamily="18" charset="0"/>
              </a:rPr>
              <a:t>Has a special diet.</a:t>
            </a:r>
          </a:p>
          <a:p>
            <a:pPr indent="-514350" marL="514350">
              <a:buAutoNum type="arabicPeriod"/>
            </a:pPr>
            <a:r>
              <a:rPr dirty="0" sz="2400" lang="en-US">
                <a:latin typeface="Times New Roman" panose="02020603050405020304" pitchFamily="18" charset="0"/>
                <a:cs typeface="Times New Roman" panose="02020603050405020304" pitchFamily="18" charset="0"/>
              </a:rPr>
              <a:t>Peak 50-60 year.</a:t>
            </a:r>
          </a:p>
          <a:p>
            <a:pPr indent="-514350" marL="514350">
              <a:buAutoNum type="arabicPeriod"/>
            </a:pPr>
            <a:r>
              <a:rPr dirty="0" sz="2400" lang="en-US">
                <a:latin typeface="Times New Roman" panose="02020603050405020304" pitchFamily="18" charset="0"/>
                <a:cs typeface="Times New Roman" panose="02020603050405020304" pitchFamily="18" charset="0"/>
              </a:rPr>
              <a:t>Normal or decrease gastric secretion.</a:t>
            </a:r>
          </a:p>
          <a:p>
            <a:pPr indent="-514350" marL="514350">
              <a:buAutoNum type="arabicPeriod"/>
            </a:pPr>
            <a:r>
              <a:rPr dirty="0" sz="2400" lang="en-US" err="1">
                <a:latin typeface="Times New Roman" panose="02020603050405020304" pitchFamily="18" charset="0"/>
                <a:cs typeface="Times New Roman" panose="02020603050405020304" pitchFamily="18" charset="0"/>
              </a:rPr>
              <a:t>Heamorrhage</a:t>
            </a:r>
            <a:r>
              <a:rPr dirty="0" sz="2400" lang="en-US">
                <a:latin typeface="Times New Roman" panose="02020603050405020304" pitchFamily="18" charset="0"/>
                <a:cs typeface="Times New Roman" panose="02020603050405020304" pitchFamily="18" charset="0"/>
              </a:rPr>
              <a:t>, perforation.</a:t>
            </a:r>
          </a:p>
          <a:p>
            <a:pPr indent="-514350" marL="514350">
              <a:buAutoNum type="arabicPeriod"/>
            </a:pPr>
            <a:r>
              <a:rPr dirty="0" sz="2400" lang="en-US">
                <a:latin typeface="Times New Roman" panose="02020603050405020304" pitchFamily="18" charset="0"/>
                <a:cs typeface="Times New Roman" panose="02020603050405020304" pitchFamily="18" charset="0"/>
              </a:rPr>
              <a:t>15% of PUD are gastric.</a:t>
            </a:r>
          </a:p>
        </p:txBody>
      </p:sp>
      <p:sp>
        <p:nvSpPr>
          <p:cNvPr id="1048797" name="Content Placeholder 3"/>
          <p:cNvSpPr>
            <a:spLocks noGrp="1"/>
          </p:cNvSpPr>
          <p:nvPr>
            <p:ph sz="half" idx="2"/>
          </p:nvPr>
        </p:nvSpPr>
        <p:spPr>
          <a:xfrm>
            <a:off x="6649277" y="1690688"/>
            <a:ext cx="5330687" cy="4826966"/>
          </a:xfrm>
        </p:spPr>
        <p:txBody>
          <a:bodyPr>
            <a:normAutofit/>
          </a:bodyPr>
          <a:p>
            <a:pPr indent="-514350" marL="514350">
              <a:buAutoNum type="arabicPeriod"/>
            </a:pPr>
            <a:r>
              <a:rPr dirty="0" sz="2000" lang="en-US">
                <a:latin typeface="Times New Roman" panose="02020603050405020304" pitchFamily="18" charset="0"/>
                <a:cs typeface="Times New Roman" panose="02020603050405020304" pitchFamily="18" charset="0"/>
              </a:rPr>
              <a:t>Occurs in the duodenum.</a:t>
            </a:r>
          </a:p>
          <a:p>
            <a:pPr indent="-514350" marL="514350">
              <a:buAutoNum type="arabicPeriod"/>
            </a:pPr>
            <a:r>
              <a:rPr dirty="0" sz="2000" lang="en-US">
                <a:latin typeface="Times New Roman" panose="02020603050405020304" pitchFamily="18" charset="0"/>
                <a:cs typeface="Times New Roman" panose="02020603050405020304" pitchFamily="18" charset="0"/>
              </a:rPr>
              <a:t>Occurs 3-4 hours later.</a:t>
            </a:r>
          </a:p>
          <a:p>
            <a:pPr indent="-514350" marL="514350">
              <a:buAutoNum type="arabicPeriod"/>
            </a:pPr>
            <a:r>
              <a:rPr dirty="0" sz="2000" lang="en-US">
                <a:latin typeface="Times New Roman" panose="02020603050405020304" pitchFamily="18" charset="0"/>
                <a:cs typeface="Times New Roman" panose="02020603050405020304" pitchFamily="18" charset="0"/>
              </a:rPr>
              <a:t>Pain is relieved by eating.</a:t>
            </a:r>
          </a:p>
          <a:p>
            <a:pPr indent="-514350" marL="514350">
              <a:buAutoNum type="arabicPeriod"/>
            </a:pPr>
            <a:r>
              <a:rPr dirty="0" sz="2000" lang="en-US">
                <a:latin typeface="Times New Roman" panose="02020603050405020304" pitchFamily="18" charset="0"/>
                <a:cs typeface="Times New Roman" panose="02020603050405020304" pitchFamily="18" charset="0"/>
              </a:rPr>
              <a:t>Causes melena or bloody stool.</a:t>
            </a:r>
          </a:p>
          <a:p>
            <a:pPr indent="-514350" marL="514350">
              <a:buAutoNum type="arabicPeriod"/>
            </a:pPr>
            <a:r>
              <a:rPr dirty="0" sz="2000" lang="en-US">
                <a:latin typeface="Times New Roman" panose="02020603050405020304" pitchFamily="18" charset="0"/>
                <a:cs typeface="Times New Roman" panose="02020603050405020304" pitchFamily="18" charset="0"/>
              </a:rPr>
              <a:t>No special diet.</a:t>
            </a:r>
          </a:p>
          <a:p>
            <a:pPr indent="-514350" marL="514350">
              <a:buAutoNum type="arabicPeriod"/>
            </a:pPr>
            <a:r>
              <a:rPr dirty="0" sz="2000" lang="en-US">
                <a:latin typeface="Times New Roman" panose="02020603050405020304" pitchFamily="18" charset="0"/>
                <a:cs typeface="Times New Roman" panose="02020603050405020304" pitchFamily="18" charset="0"/>
              </a:rPr>
              <a:t>Peak 35-45 years.</a:t>
            </a:r>
          </a:p>
          <a:p>
            <a:pPr indent="-514350" marL="514350">
              <a:buAutoNum type="arabicPeriod"/>
            </a:pPr>
            <a:r>
              <a:rPr dirty="0" sz="2000" lang="en-US">
                <a:latin typeface="Times New Roman" panose="02020603050405020304" pitchFamily="18" charset="0"/>
                <a:cs typeface="Times New Roman" panose="02020603050405020304" pitchFamily="18" charset="0"/>
              </a:rPr>
              <a:t>Increased gastric secretion between meals, after meals and during the night.</a:t>
            </a:r>
          </a:p>
          <a:p>
            <a:pPr indent="-514350" marL="514350">
              <a:buAutoNum type="arabicPeriod"/>
            </a:pPr>
            <a:r>
              <a:rPr dirty="0" sz="2000" lang="en-US" err="1">
                <a:latin typeface="Times New Roman" panose="02020603050405020304" pitchFamily="18" charset="0"/>
                <a:cs typeface="Times New Roman" panose="02020603050405020304" pitchFamily="18" charset="0"/>
              </a:rPr>
              <a:t>Haemorrhage</a:t>
            </a:r>
            <a:r>
              <a:rPr dirty="0" sz="2000" lang="en-US">
                <a:latin typeface="Times New Roman" panose="02020603050405020304" pitchFamily="18" charset="0"/>
                <a:cs typeface="Times New Roman" panose="02020603050405020304" pitchFamily="18" charset="0"/>
              </a:rPr>
              <a:t> perforation and outlet and outlet obstruction.</a:t>
            </a:r>
          </a:p>
          <a:p>
            <a:pPr indent="-514350" marL="514350">
              <a:buAutoNum type="arabicPeriod"/>
            </a:pPr>
            <a:r>
              <a:rPr dirty="0" sz="2000" lang="en-US">
                <a:latin typeface="Times New Roman" panose="02020603050405020304" pitchFamily="18" charset="0"/>
                <a:cs typeface="Times New Roman" panose="02020603050405020304" pitchFamily="18" charset="0"/>
              </a:rPr>
              <a:t>80% of PUD are duodenum.</a:t>
            </a:r>
          </a:p>
          <a:p>
            <a:pPr indent="-514350" marL="514350">
              <a:buAutoNum type="arabicPeriod"/>
            </a:pPr>
            <a:endParaRPr dirty="0"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249" name=""/>
        <p:cNvGrpSpPr/>
        <p:nvPr/>
      </p:nvGrpSpPr>
      <p:grpSpPr>
        <a:xfrm>
          <a:off x="0" y="0"/>
          <a:ext cx="0" cy="0"/>
          <a:chOff x="0" y="0"/>
          <a:chExt cx="0" cy="0"/>
        </a:xfrm>
      </p:grpSpPr>
      <p:pic>
        <p:nvPicPr>
          <p:cNvPr id="2097159" name="Content Placeholder 3"/>
          <p:cNvPicPr>
            <a:picLocks noChangeAspect="1" noGrp="1"/>
          </p:cNvPicPr>
          <p:nvPr>
            <p:ph idx="1"/>
          </p:nvPr>
        </p:nvPicPr>
        <p:blipFill>
          <a:blip xmlns:r="http://schemas.openxmlformats.org/officeDocument/2006/relationships" r:embed="rId1"/>
          <a:stretch>
            <a:fillRect/>
          </a:stretch>
        </p:blipFill>
        <p:spPr>
          <a:xfrm>
            <a:off x="489397" y="1690688"/>
            <a:ext cx="11024316" cy="5167312"/>
          </a:xfrm>
          <a:prstGeom prst="rec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250" name=""/>
        <p:cNvGrpSpPr/>
        <p:nvPr/>
      </p:nvGrpSpPr>
      <p:grpSpPr>
        <a:xfrm>
          <a:off x="0" y="0"/>
          <a:ext cx="0" cy="0"/>
          <a:chOff x="0" y="0"/>
          <a:chExt cx="0" cy="0"/>
        </a:xfrm>
      </p:grpSpPr>
      <p:sp>
        <p:nvSpPr>
          <p:cNvPr id="1048798" name="Title 1"/>
          <p:cNvSpPr>
            <a:spLocks noGrp="1"/>
          </p:cNvSpPr>
          <p:nvPr>
            <p:ph type="title"/>
          </p:nvPr>
        </p:nvSpPr>
        <p:spPr/>
        <p:txBody>
          <a:bodyPr/>
          <a:p>
            <a:r>
              <a:rPr b="1" dirty="0" sz="6000" lang="en-US">
                <a:solidFill>
                  <a:prstClr val="black"/>
                </a:solidFill>
                <a:latin typeface="Calibri Light" panose="020F0302020204030204"/>
              </a:rPr>
              <a:t>Cancer of the stomach</a:t>
            </a:r>
            <a:endParaRPr dirty="0" lang="en-US"/>
          </a:p>
        </p:txBody>
      </p:sp>
      <p:sp>
        <p:nvSpPr>
          <p:cNvPr id="1048799" name="Content Placeholder 2"/>
          <p:cNvSpPr>
            <a:spLocks noGrp="1"/>
          </p:cNvSpPr>
          <p:nvPr>
            <p:ph idx="1"/>
          </p:nvPr>
        </p:nvSpPr>
        <p:spPr/>
        <p:txBody>
          <a:bodyPr/>
          <a:p>
            <a:endParaRPr dirty="0"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251" name=""/>
        <p:cNvGrpSpPr/>
        <p:nvPr/>
      </p:nvGrpSpPr>
      <p:grpSpPr>
        <a:xfrm>
          <a:off x="0" y="0"/>
          <a:ext cx="0" cy="0"/>
          <a:chOff x="0" y="0"/>
          <a:chExt cx="0" cy="0"/>
        </a:xfrm>
      </p:grpSpPr>
      <p:sp>
        <p:nvSpPr>
          <p:cNvPr id="1048800" name="Title 1"/>
          <p:cNvSpPr>
            <a:spLocks noGrp="1"/>
          </p:cNvSpPr>
          <p:nvPr>
            <p:ph type="title"/>
          </p:nvPr>
        </p:nvSpPr>
        <p:spPr/>
        <p:txBody>
          <a:bodyPr/>
          <a:p>
            <a:r>
              <a:rPr b="1" dirty="0" lang="en-US">
                <a:latin typeface="+mn-lt"/>
              </a:rPr>
              <a:t>  Pathophysiology</a:t>
            </a:r>
          </a:p>
        </p:txBody>
      </p:sp>
      <p:sp>
        <p:nvSpPr>
          <p:cNvPr id="1048801" name="Content Placeholder 2"/>
          <p:cNvSpPr>
            <a:spLocks noGrp="1"/>
          </p:cNvSpPr>
          <p:nvPr>
            <p:ph idx="1"/>
          </p:nvPr>
        </p:nvSpPr>
        <p:spPr/>
        <p:txBody>
          <a:bodyPr>
            <a:noAutofit/>
          </a:bodyPr>
          <a:p>
            <a:pPr indent="0" marL="0">
              <a:buNone/>
            </a:pPr>
            <a:endParaRPr baseline="0" b="1" dirty="0" i="0" lang="en-US" strike="noStrike" u="none">
              <a:solidFill>
                <a:srgbClr val="00CDFF"/>
              </a:solidFill>
            </a:endParaRPr>
          </a:p>
          <a:p>
            <a:pPr algn="just">
              <a:lnSpc>
                <a:spcPct val="100000"/>
              </a:lnSpc>
            </a:pPr>
            <a:r>
              <a:rPr baseline="0" b="0" dirty="0" sz="2800" i="0" lang="en-US" strike="noStrike" u="none">
                <a:solidFill>
                  <a:srgbClr val="000000"/>
                </a:solidFill>
                <a:latin typeface="Times New Roman" panose="02020603050405020304" pitchFamily="18" charset="0"/>
                <a:cs typeface="Times New Roman" panose="02020603050405020304" pitchFamily="18" charset="0"/>
              </a:rPr>
              <a:t>Most gastric cancers are adenocarcinomas; they can occur anywhere in the stomach. The tumor infiltrates the surrounding mucosa, penetrating the wall of the stomach and adjacent organs and structures. The liver, pancreas, esophagus,</a:t>
            </a:r>
            <a:r>
              <a:rPr b="0" dirty="0" sz="28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and duodenum are often already affected at the time of</a:t>
            </a:r>
            <a:r>
              <a:rPr b="0" dirty="0" sz="28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diagnosis. Metastasis through lymph to the peritoneal cavity</a:t>
            </a:r>
            <a:r>
              <a:rPr b="0" dirty="0" sz="2800" i="0" lang="en-US" strike="noStrike" u="none">
                <a:solidFill>
                  <a:srgbClr val="000000"/>
                </a:solidFill>
                <a:latin typeface="Times New Roman" panose="02020603050405020304" pitchFamily="18" charset="0"/>
                <a:cs typeface="Times New Roman" panose="02020603050405020304" pitchFamily="18" charset="0"/>
              </a:rPr>
              <a:t> </a:t>
            </a:r>
            <a:r>
              <a:rPr baseline="0" b="0" dirty="0" sz="2800" i="0" lang="en-US" strike="noStrike" u="none">
                <a:solidFill>
                  <a:srgbClr val="000000"/>
                </a:solidFill>
                <a:latin typeface="Times New Roman" panose="02020603050405020304" pitchFamily="18" charset="0"/>
                <a:cs typeface="Times New Roman" panose="02020603050405020304" pitchFamily="18" charset="0"/>
              </a:rPr>
              <a:t>occurs later in the disease.</a:t>
            </a:r>
            <a:r>
              <a:rPr b="0" dirty="0" sz="2800" i="0" lang="en-US" strike="noStrike" u="none">
                <a:solidFill>
                  <a:srgbClr val="000000"/>
                </a:solidFill>
                <a:latin typeface="Times New Roman" panose="02020603050405020304" pitchFamily="18" charset="0"/>
                <a:cs typeface="Times New Roman" panose="02020603050405020304" pitchFamily="18" charset="0"/>
              </a:rPr>
              <a:t> </a:t>
            </a:r>
            <a:endParaRPr baseline="0" b="0" dirty="0" sz="2800" i="0" lang="en-US" strike="noStrike" u="none">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sp>
        <p:nvSpPr>
          <p:cNvPr id="1048802" name="Title 1"/>
          <p:cNvSpPr>
            <a:spLocks noGrp="1"/>
          </p:cNvSpPr>
          <p:nvPr>
            <p:ph type="title"/>
          </p:nvPr>
        </p:nvSpPr>
        <p:spPr/>
        <p:txBody>
          <a:bodyPr>
            <a:normAutofit fontScale="90000"/>
          </a:bodyPr>
          <a:p>
            <a:r>
              <a:rPr b="1" dirty="0" lang="en-US">
                <a:latin typeface="+mn-lt"/>
              </a:rPr>
              <a:t>  Risk factors</a:t>
            </a:r>
            <a:br>
              <a:rPr b="1" dirty="0" lang="en-US">
                <a:latin typeface="+mn-lt"/>
              </a:rPr>
            </a:br>
            <a:br>
              <a:rPr b="1" dirty="0" lang="en-US">
                <a:latin typeface="+mn-lt"/>
              </a:rPr>
            </a:br>
            <a:br>
              <a:rPr b="1" dirty="0" lang="en-US">
                <a:latin typeface="+mn-lt"/>
              </a:rPr>
            </a:br>
            <a:endParaRPr b="1" dirty="0" lang="en-US">
              <a:latin typeface="+mn-lt"/>
            </a:endParaRPr>
          </a:p>
        </p:txBody>
      </p:sp>
      <p:sp>
        <p:nvSpPr>
          <p:cNvPr id="1048803" name="Content Placeholder 2"/>
          <p:cNvSpPr>
            <a:spLocks noGrp="1"/>
          </p:cNvSpPr>
          <p:nvPr>
            <p:ph idx="1"/>
          </p:nvPr>
        </p:nvSpPr>
        <p:spPr>
          <a:xfrm>
            <a:off x="838200" y="1442434"/>
            <a:ext cx="10515600" cy="5009881"/>
          </a:xfrm>
        </p:spPr>
        <p:txBody>
          <a:bodyPr>
            <a:normAutofit/>
          </a:bodyPr>
          <a:p>
            <a:pPr lvl="1">
              <a:buFont typeface="Wingdings" panose="05000000000000000000" pitchFamily="2" charset="2"/>
              <a:buChar char="Ø"/>
            </a:pPr>
            <a:r>
              <a:rPr dirty="0" sz="2800" lang="en-US">
                <a:solidFill>
                  <a:prstClr val="black"/>
                </a:solidFill>
              </a:rPr>
              <a:t>A diet high in smoked ,salted or pickled (preserved in vinegar)foods  and low in fruit and vegetables </a:t>
            </a:r>
          </a:p>
          <a:p>
            <a:pPr lvl="1">
              <a:buFont typeface="Wingdings" panose="05000000000000000000" pitchFamily="2" charset="2"/>
              <a:buChar char="Ø"/>
            </a:pPr>
            <a:r>
              <a:rPr dirty="0" sz="2800" lang="en-US">
                <a:solidFill>
                  <a:prstClr val="black"/>
                </a:solidFill>
              </a:rPr>
              <a:t>Chronic inflammation of stomach</a:t>
            </a:r>
          </a:p>
          <a:p>
            <a:pPr lvl="1">
              <a:buFont typeface="Wingdings" panose="05000000000000000000" pitchFamily="2" charset="2"/>
              <a:buChar char="Ø"/>
            </a:pPr>
            <a:r>
              <a:rPr dirty="0" sz="2800" lang="en-US">
                <a:solidFill>
                  <a:prstClr val="black"/>
                </a:solidFill>
              </a:rPr>
              <a:t>H pylori infection</a:t>
            </a:r>
          </a:p>
          <a:p>
            <a:pPr lvl="1">
              <a:buFont typeface="Wingdings" panose="05000000000000000000" pitchFamily="2" charset="2"/>
              <a:buChar char="Ø"/>
            </a:pPr>
            <a:r>
              <a:rPr dirty="0" sz="2800" lang="en-US">
                <a:solidFill>
                  <a:prstClr val="black"/>
                </a:solidFill>
              </a:rPr>
              <a:t>Pernicious anemia</a:t>
            </a:r>
          </a:p>
          <a:p>
            <a:pPr lvl="1">
              <a:buFont typeface="Wingdings" panose="05000000000000000000" pitchFamily="2" charset="2"/>
              <a:buChar char="Ø"/>
            </a:pPr>
            <a:r>
              <a:rPr dirty="0" sz="2800" lang="en-US">
                <a:solidFill>
                  <a:prstClr val="black"/>
                </a:solidFill>
              </a:rPr>
              <a:t>Smoking </a:t>
            </a:r>
          </a:p>
          <a:p>
            <a:pPr lvl="1">
              <a:buFont typeface="Wingdings" panose="05000000000000000000" pitchFamily="2" charset="2"/>
              <a:buChar char="Ø"/>
            </a:pPr>
            <a:r>
              <a:rPr dirty="0" sz="2800" lang="en-US">
                <a:solidFill>
                  <a:prstClr val="black"/>
                </a:solidFill>
              </a:rPr>
              <a:t>Genetics</a:t>
            </a:r>
          </a:p>
          <a:p>
            <a:pPr lvl="1">
              <a:buFont typeface="Wingdings" panose="05000000000000000000" pitchFamily="2" charset="2"/>
              <a:buChar char="Ø"/>
            </a:pPr>
            <a:r>
              <a:rPr dirty="0" sz="2800" lang="en-US">
                <a:solidFill>
                  <a:prstClr val="black"/>
                </a:solidFill>
              </a:rPr>
              <a:t>Gastric ulcers </a:t>
            </a:r>
          </a:p>
          <a:p>
            <a:pPr lvl="1">
              <a:buFont typeface="Wingdings" panose="05000000000000000000" pitchFamily="2" charset="2"/>
              <a:buChar char="Ø"/>
            </a:pPr>
            <a:r>
              <a:rPr dirty="0" sz="2800" lang="en-US">
                <a:solidFill>
                  <a:prstClr val="black"/>
                </a:solidFill>
              </a:rPr>
              <a:t>Previous </a:t>
            </a:r>
            <a:r>
              <a:rPr dirty="0" sz="2800" lang="en-US" err="1">
                <a:solidFill>
                  <a:prstClr val="black"/>
                </a:solidFill>
              </a:rPr>
              <a:t>gastrectomy</a:t>
            </a:r>
            <a:r>
              <a:rPr dirty="0" sz="2800" lang="en-US">
                <a:solidFill>
                  <a:prstClr val="black"/>
                </a:solidFill>
              </a:rPr>
              <a:t> </a:t>
            </a:r>
          </a:p>
          <a:p>
            <a:endParaRPr dirty="0"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sp>
        <p:nvSpPr>
          <p:cNvPr id="1048804" name="Title 1"/>
          <p:cNvSpPr>
            <a:spLocks noGrp="1"/>
          </p:cNvSpPr>
          <p:nvPr>
            <p:ph type="title"/>
          </p:nvPr>
        </p:nvSpPr>
        <p:spPr>
          <a:xfrm>
            <a:off x="567744" y="128789"/>
            <a:ext cx="10515600" cy="759853"/>
          </a:xfrm>
        </p:spPr>
        <p:txBody>
          <a:bodyPr/>
          <a:p>
            <a:r>
              <a:rPr dirty="0" lang="en-US">
                <a:latin typeface="+mn-lt"/>
              </a:rPr>
              <a:t>Clinical manifestation</a:t>
            </a:r>
          </a:p>
        </p:txBody>
      </p:sp>
      <p:sp>
        <p:nvSpPr>
          <p:cNvPr id="1048805" name="Content Placeholder 2"/>
          <p:cNvSpPr>
            <a:spLocks noGrp="1"/>
          </p:cNvSpPr>
          <p:nvPr>
            <p:ph idx="1"/>
          </p:nvPr>
        </p:nvSpPr>
        <p:spPr>
          <a:xfrm>
            <a:off x="838200" y="888642"/>
            <a:ext cx="10515600" cy="5756857"/>
          </a:xfrm>
        </p:spPr>
        <p:txBody>
          <a:bodyPr>
            <a:normAutofit/>
          </a:bodyPr>
          <a:p>
            <a:pPr indent="0" lvl="0" marL="0">
              <a:buNone/>
            </a:pPr>
            <a:r>
              <a:rPr b="1" dirty="0" sz="2000" lang="en-US">
                <a:solidFill>
                  <a:srgbClr val="000000"/>
                </a:solidFill>
                <a:latin typeface="Times New Roman" panose="02020603050405020304" pitchFamily="18" charset="0"/>
                <a:cs typeface="Times New Roman" panose="02020603050405020304" pitchFamily="18" charset="0"/>
              </a:rPr>
              <a:t>Symptoms of early disease, such as: </a:t>
            </a:r>
          </a:p>
          <a:p>
            <a:pPr lvl="0"/>
            <a:r>
              <a:rPr dirty="0" sz="2000" lang="en-US">
                <a:solidFill>
                  <a:srgbClr val="000000"/>
                </a:solidFill>
                <a:latin typeface="Times New Roman" panose="02020603050405020304" pitchFamily="18" charset="0"/>
                <a:cs typeface="Times New Roman" panose="02020603050405020304" pitchFamily="18" charset="0"/>
              </a:rPr>
              <a:t>Pain relieved by antacids, resemble those of benign ulcers </a:t>
            </a:r>
          </a:p>
          <a:p>
            <a:pPr indent="0" lvl="0" marL="0">
              <a:buNone/>
            </a:pPr>
            <a:r>
              <a:rPr b="1" dirty="0" sz="2000" lang="en-US">
                <a:solidFill>
                  <a:srgbClr val="0000FF"/>
                </a:solidFill>
                <a:latin typeface="Times New Roman" panose="02020603050405020304" pitchFamily="18" charset="0"/>
                <a:cs typeface="Times New Roman" panose="02020603050405020304" pitchFamily="18" charset="0"/>
              </a:rPr>
              <a:t>Symptoms of progressive disease: </a:t>
            </a:r>
          </a:p>
          <a:p>
            <a:pPr lvl="3">
              <a:buFont typeface="Wingdings" panose="05000000000000000000" pitchFamily="2" charset="2"/>
              <a:buChar char="Ø"/>
            </a:pPr>
            <a:r>
              <a:rPr dirty="0" sz="2000" lang="en-US">
                <a:solidFill>
                  <a:srgbClr val="000000"/>
                </a:solidFill>
                <a:latin typeface="Times New Roman" panose="02020603050405020304" pitchFamily="18" charset="0"/>
                <a:cs typeface="Times New Roman" panose="02020603050405020304" pitchFamily="18" charset="0"/>
              </a:rPr>
              <a:t>Include dyspepsia (indigestion),</a:t>
            </a:r>
          </a:p>
          <a:p>
            <a:pPr lvl="3">
              <a:buFont typeface="Wingdings" panose="05000000000000000000" pitchFamily="2" charset="2"/>
              <a:buChar char="Ø"/>
            </a:pPr>
            <a:r>
              <a:rPr dirty="0" sz="2000" lang="en-US">
                <a:solidFill>
                  <a:srgbClr val="000000"/>
                </a:solidFill>
                <a:latin typeface="Times New Roman" panose="02020603050405020304" pitchFamily="18" charset="0"/>
                <a:cs typeface="Times New Roman" panose="02020603050405020304" pitchFamily="18" charset="0"/>
              </a:rPr>
              <a:t> Early satiety,</a:t>
            </a:r>
          </a:p>
          <a:p>
            <a:pPr lvl="3">
              <a:buFont typeface="Wingdings" panose="05000000000000000000" pitchFamily="2" charset="2"/>
              <a:buChar char="Ø"/>
            </a:pPr>
            <a:r>
              <a:rPr dirty="0" sz="2000" lang="en-US">
                <a:solidFill>
                  <a:srgbClr val="000000"/>
                </a:solidFill>
                <a:latin typeface="Times New Roman" panose="02020603050405020304" pitchFamily="18" charset="0"/>
                <a:cs typeface="Times New Roman" panose="02020603050405020304" pitchFamily="18" charset="0"/>
              </a:rPr>
              <a:t> Weight loss, </a:t>
            </a:r>
          </a:p>
          <a:p>
            <a:pPr lvl="3">
              <a:buFont typeface="Wingdings" panose="05000000000000000000" pitchFamily="2" charset="2"/>
              <a:buChar char="Ø"/>
            </a:pPr>
            <a:r>
              <a:rPr dirty="0" sz="2000" lang="en-US">
                <a:solidFill>
                  <a:srgbClr val="000000"/>
                </a:solidFill>
                <a:latin typeface="Times New Roman" panose="02020603050405020304" pitchFamily="18" charset="0"/>
                <a:cs typeface="Times New Roman" panose="02020603050405020304" pitchFamily="18" charset="0"/>
              </a:rPr>
              <a:t>Abdominal pain just above the umbilicus, </a:t>
            </a:r>
          </a:p>
          <a:p>
            <a:pPr lvl="3">
              <a:buFont typeface="Wingdings" panose="05000000000000000000" pitchFamily="2" charset="2"/>
              <a:buChar char="Ø"/>
            </a:pPr>
            <a:r>
              <a:rPr dirty="0" sz="2000" lang="en-US">
                <a:solidFill>
                  <a:srgbClr val="000000"/>
                </a:solidFill>
                <a:latin typeface="Times New Roman" panose="02020603050405020304" pitchFamily="18" charset="0"/>
                <a:cs typeface="Times New Roman" panose="02020603050405020304" pitchFamily="18" charset="0"/>
              </a:rPr>
              <a:t>Loss or decrease in appetite,</a:t>
            </a:r>
          </a:p>
          <a:p>
            <a:pPr lvl="3">
              <a:buFont typeface="Wingdings" panose="05000000000000000000" pitchFamily="2" charset="2"/>
              <a:buChar char="Ø"/>
            </a:pPr>
            <a:r>
              <a:rPr dirty="0" sz="2000" lang="en-US">
                <a:solidFill>
                  <a:srgbClr val="000000"/>
                </a:solidFill>
                <a:latin typeface="Times New Roman" panose="02020603050405020304" pitchFamily="18" charset="0"/>
                <a:cs typeface="Times New Roman" panose="02020603050405020304" pitchFamily="18" charset="0"/>
              </a:rPr>
              <a:t> Bloating after meals,</a:t>
            </a:r>
          </a:p>
          <a:p>
            <a:pPr lvl="3">
              <a:buFont typeface="Wingdings" panose="05000000000000000000" pitchFamily="2" charset="2"/>
              <a:buChar char="Ø"/>
            </a:pPr>
            <a:r>
              <a:rPr dirty="0" sz="2000" lang="en-US">
                <a:solidFill>
                  <a:srgbClr val="000000"/>
                </a:solidFill>
                <a:latin typeface="Times New Roman" panose="02020603050405020304" pitchFamily="18" charset="0"/>
                <a:cs typeface="Times New Roman" panose="02020603050405020304" pitchFamily="18" charset="0"/>
              </a:rPr>
              <a:t> Nausea and vomiting,</a:t>
            </a:r>
          </a:p>
          <a:p>
            <a:pPr lvl="3">
              <a:buFont typeface="Wingdings" panose="05000000000000000000" pitchFamily="2" charset="2"/>
              <a:buChar char="Ø"/>
            </a:pPr>
            <a:r>
              <a:rPr dirty="0" sz="2000" lang="en-US">
                <a:solidFill>
                  <a:srgbClr val="000000"/>
                </a:solidFill>
                <a:latin typeface="Times New Roman" panose="02020603050405020304" pitchFamily="18" charset="0"/>
                <a:cs typeface="Times New Roman" panose="02020603050405020304" pitchFamily="18" charset="0"/>
              </a:rPr>
              <a:t> Symptoms similar to those of peptic ulcer disease.</a:t>
            </a:r>
            <a:endParaRPr dirty="0" sz="2000" lang="en-US">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sp>
        <p:nvSpPr>
          <p:cNvPr id="1048637" name="Title 1"/>
          <p:cNvSpPr>
            <a:spLocks noGrp="1"/>
          </p:cNvSpPr>
          <p:nvPr>
            <p:ph type="title"/>
          </p:nvPr>
        </p:nvSpPr>
        <p:spPr>
          <a:xfrm>
            <a:off x="838200" y="141668"/>
            <a:ext cx="10515600" cy="978794"/>
          </a:xfrm>
        </p:spPr>
        <p:txBody>
          <a:bodyPr/>
          <a:p>
            <a:r>
              <a:rPr b="1" dirty="0" lang="en-US">
                <a:latin typeface="+mn-lt"/>
              </a:rPr>
              <a:t> THE MOUTH</a:t>
            </a:r>
          </a:p>
        </p:txBody>
      </p:sp>
      <p:sp>
        <p:nvSpPr>
          <p:cNvPr id="1048638" name="Content Placeholder 2"/>
          <p:cNvSpPr>
            <a:spLocks noGrp="1"/>
          </p:cNvSpPr>
          <p:nvPr>
            <p:ph idx="1"/>
          </p:nvPr>
        </p:nvSpPr>
        <p:spPr>
          <a:xfrm>
            <a:off x="838200" y="1326524"/>
            <a:ext cx="10515600" cy="5146653"/>
          </a:xfrm>
        </p:spPr>
        <p:txBody>
          <a:bodyPr>
            <a:normAutofit/>
          </a:bodyPr>
          <a:p>
            <a:pPr algn="just" indent="0" lvl="0" marL="0">
              <a:lnSpc>
                <a:spcPct val="115000"/>
              </a:lnSpc>
              <a:spcBef>
                <a:spcPts val="0"/>
              </a:spcBef>
              <a:buNone/>
            </a:pPr>
            <a:r>
              <a:rPr dirty="0" sz="3200" lang="en-GB">
                <a:solidFill>
                  <a:srgbClr val="000000"/>
                </a:solidFill>
                <a:ea typeface="Times New Roman" panose="02020603050405020304" pitchFamily="18" charset="0"/>
                <a:cs typeface="Times New Roman" panose="02020603050405020304" pitchFamily="18" charset="0"/>
              </a:rPr>
              <a:t>This is also called the oral cavity.</a:t>
            </a:r>
          </a:p>
          <a:p>
            <a:pPr algn="just" lvl="0">
              <a:lnSpc>
                <a:spcPct val="115000"/>
              </a:lnSpc>
              <a:spcBef>
                <a:spcPts val="0"/>
              </a:spcBef>
            </a:pPr>
            <a:r>
              <a:rPr dirty="0" sz="3200" lang="en-GB">
                <a:solidFill>
                  <a:srgbClr val="000000"/>
                </a:solidFill>
                <a:ea typeface="Times New Roman" panose="02020603050405020304" pitchFamily="18" charset="0"/>
                <a:cs typeface="Times New Roman" panose="02020603050405020304" pitchFamily="18" charset="0"/>
              </a:rPr>
              <a:t>Food taken in is </a:t>
            </a:r>
            <a:r>
              <a:rPr b="1" dirty="0" sz="3200" lang="en-GB">
                <a:solidFill>
                  <a:srgbClr val="000000"/>
                </a:solidFill>
                <a:ea typeface="Times New Roman" panose="02020603050405020304" pitchFamily="18" charset="0"/>
                <a:cs typeface="Times New Roman" panose="02020603050405020304" pitchFamily="18" charset="0"/>
              </a:rPr>
              <a:t>chewed </a:t>
            </a:r>
            <a:r>
              <a:rPr dirty="0" sz="3200" lang="en-GB">
                <a:solidFill>
                  <a:srgbClr val="000000"/>
                </a:solidFill>
                <a:ea typeface="Times New Roman" panose="02020603050405020304" pitchFamily="18" charset="0"/>
                <a:cs typeface="Times New Roman" panose="02020603050405020304" pitchFamily="18" charset="0"/>
              </a:rPr>
              <a:t>and </a:t>
            </a:r>
            <a:r>
              <a:rPr b="1" dirty="0" sz="3200" lang="en-GB">
                <a:solidFill>
                  <a:srgbClr val="000000"/>
                </a:solidFill>
                <a:ea typeface="Times New Roman" panose="02020603050405020304" pitchFamily="18" charset="0"/>
                <a:cs typeface="Times New Roman" panose="02020603050405020304" pitchFamily="18" charset="0"/>
              </a:rPr>
              <a:t>mixed</a:t>
            </a:r>
            <a:r>
              <a:rPr dirty="0" sz="3200" lang="en-GB">
                <a:solidFill>
                  <a:srgbClr val="000000"/>
                </a:solidFill>
                <a:ea typeface="Times New Roman" panose="02020603050405020304" pitchFamily="18" charset="0"/>
                <a:cs typeface="Times New Roman" panose="02020603050405020304" pitchFamily="18" charset="0"/>
              </a:rPr>
              <a:t> with saliva that contains the </a:t>
            </a:r>
            <a:r>
              <a:rPr b="1" dirty="0" sz="3200" lang="en-GB">
                <a:solidFill>
                  <a:srgbClr val="000000"/>
                </a:solidFill>
                <a:ea typeface="Times New Roman" panose="02020603050405020304" pitchFamily="18" charset="0"/>
                <a:cs typeface="Times New Roman" panose="02020603050405020304" pitchFamily="18" charset="0"/>
              </a:rPr>
              <a:t>enzyme amylase (ptyalin). </a:t>
            </a:r>
          </a:p>
          <a:p>
            <a:pPr algn="just" lvl="0" marL="0">
              <a:lnSpc>
                <a:spcPct val="115000"/>
              </a:lnSpc>
              <a:spcBef>
                <a:spcPts val="0"/>
              </a:spcBef>
            </a:pPr>
            <a:r>
              <a:rPr dirty="0" sz="3200" lang="en-GB">
                <a:solidFill>
                  <a:srgbClr val="000000"/>
                </a:solidFill>
                <a:ea typeface="Times New Roman" panose="02020603050405020304" pitchFamily="18" charset="0"/>
                <a:cs typeface="Times New Roman" panose="02020603050405020304" pitchFamily="18" charset="0"/>
              </a:rPr>
              <a:t>The tongue, which performs taste functions, turns the food in the mouth that is called </a:t>
            </a:r>
            <a:r>
              <a:rPr b="1" dirty="0" sz="3200" lang="en-GB">
                <a:solidFill>
                  <a:srgbClr val="000000"/>
                </a:solidFill>
                <a:ea typeface="Times New Roman" panose="02020603050405020304" pitchFamily="18" charset="0"/>
                <a:cs typeface="Times New Roman" panose="02020603050405020304" pitchFamily="18" charset="0"/>
              </a:rPr>
              <a:t>mastication</a:t>
            </a:r>
            <a:r>
              <a:rPr dirty="0" sz="3200" lang="en-GB">
                <a:solidFill>
                  <a:srgbClr val="000000"/>
                </a:solidFill>
                <a:ea typeface="Times New Roman" panose="02020603050405020304" pitchFamily="18" charset="0"/>
                <a:cs typeface="Times New Roman" panose="02020603050405020304" pitchFamily="18" charset="0"/>
              </a:rPr>
              <a:t> and also assists in </a:t>
            </a:r>
            <a:r>
              <a:rPr b="1" dirty="0" sz="3200" lang="en-GB">
                <a:solidFill>
                  <a:srgbClr val="000000"/>
                </a:solidFill>
                <a:ea typeface="Times New Roman" panose="02020603050405020304" pitchFamily="18" charset="0"/>
                <a:cs typeface="Times New Roman" panose="02020603050405020304" pitchFamily="18" charset="0"/>
              </a:rPr>
              <a:t>swallowing</a:t>
            </a:r>
            <a:r>
              <a:rPr dirty="0" sz="3200" lang="en-GB">
                <a:solidFill>
                  <a:srgbClr val="000000"/>
                </a:solidFill>
                <a:ea typeface="Times New Roman" panose="02020603050405020304" pitchFamily="18" charset="0"/>
                <a:cs typeface="Times New Roman" panose="02020603050405020304" pitchFamily="18" charset="0"/>
              </a:rPr>
              <a:t>. </a:t>
            </a:r>
          </a:p>
          <a:p>
            <a:pPr algn="just" lvl="0" marL="0">
              <a:lnSpc>
                <a:spcPct val="115000"/>
              </a:lnSpc>
              <a:spcBef>
                <a:spcPts val="0"/>
              </a:spcBef>
            </a:pPr>
            <a:r>
              <a:rPr dirty="0" sz="3200" lang="en-GB">
                <a:solidFill>
                  <a:srgbClr val="000000"/>
                </a:solidFill>
                <a:ea typeface="Times New Roman" panose="02020603050405020304" pitchFamily="18" charset="0"/>
                <a:cs typeface="Times New Roman" panose="02020603050405020304" pitchFamily="18" charset="0"/>
              </a:rPr>
              <a:t>The </a:t>
            </a:r>
            <a:r>
              <a:rPr b="1" dirty="0" sz="3200" lang="en-GB">
                <a:solidFill>
                  <a:srgbClr val="000000"/>
                </a:solidFill>
                <a:ea typeface="Times New Roman" panose="02020603050405020304" pitchFamily="18" charset="0"/>
                <a:cs typeface="Times New Roman" panose="02020603050405020304" pitchFamily="18" charset="0"/>
              </a:rPr>
              <a:t>pharynx </a:t>
            </a:r>
            <a:r>
              <a:rPr dirty="0" sz="3200" lang="en-GB">
                <a:solidFill>
                  <a:srgbClr val="000000"/>
                </a:solidFill>
                <a:ea typeface="Times New Roman" panose="02020603050405020304" pitchFamily="18" charset="0"/>
                <a:cs typeface="Times New Roman" panose="02020603050405020304" pitchFamily="18" charset="0"/>
              </a:rPr>
              <a:t>is also involved in food swallowing before the food moves into the oesophagus.</a:t>
            </a:r>
          </a:p>
          <a:p>
            <a:endParaRPr dirty="0"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254" name=""/>
        <p:cNvGrpSpPr/>
        <p:nvPr/>
      </p:nvGrpSpPr>
      <p:grpSpPr>
        <a:xfrm>
          <a:off x="0" y="0"/>
          <a:ext cx="0" cy="0"/>
          <a:chOff x="0" y="0"/>
          <a:chExt cx="0" cy="0"/>
        </a:xfrm>
      </p:grpSpPr>
      <p:sp>
        <p:nvSpPr>
          <p:cNvPr id="1048806" name="Content Placeholder 2"/>
          <p:cNvSpPr>
            <a:spLocks noGrp="1"/>
          </p:cNvSpPr>
          <p:nvPr>
            <p:ph idx="1"/>
          </p:nvPr>
        </p:nvSpPr>
        <p:spPr>
          <a:xfrm>
            <a:off x="838200" y="463639"/>
            <a:ext cx="10515600" cy="5713324"/>
          </a:xfrm>
        </p:spPr>
        <p:txBody>
          <a:bodyPr>
            <a:normAutofit/>
          </a:bodyPr>
          <a:p>
            <a:pPr indent="0" lvl="0" marL="0">
              <a:buNone/>
            </a:pPr>
            <a:r>
              <a:rPr b="1" dirty="0" sz="2800" lang="en-US">
                <a:solidFill>
                  <a:srgbClr val="0000FF"/>
                </a:solidFill>
              </a:rPr>
              <a:t>Diagnosis:</a:t>
            </a:r>
          </a:p>
          <a:p>
            <a:pPr lvl="2">
              <a:buFont typeface="Wingdings" panose="05000000000000000000" pitchFamily="2" charset="2"/>
              <a:buChar char="Ø"/>
            </a:pPr>
            <a:r>
              <a:rPr dirty="0" sz="2800" lang="en-US">
                <a:solidFill>
                  <a:prstClr val="black"/>
                </a:solidFill>
              </a:rPr>
              <a:t> Advanced  cancer</a:t>
            </a:r>
          </a:p>
          <a:p>
            <a:pPr lvl="2">
              <a:buFont typeface="Wingdings" panose="05000000000000000000" pitchFamily="2" charset="2"/>
              <a:buChar char="Ø"/>
            </a:pPr>
            <a:r>
              <a:rPr dirty="0" sz="2800" lang="en-US">
                <a:solidFill>
                  <a:prstClr val="black"/>
                </a:solidFill>
              </a:rPr>
              <a:t>Palpable mass</a:t>
            </a:r>
          </a:p>
          <a:p>
            <a:pPr lvl="2">
              <a:buFont typeface="Wingdings" panose="05000000000000000000" pitchFamily="2" charset="2"/>
              <a:buChar char="Ø"/>
            </a:pPr>
            <a:r>
              <a:rPr dirty="0" sz="2800" lang="en-US">
                <a:solidFill>
                  <a:prstClr val="black"/>
                </a:solidFill>
              </a:rPr>
              <a:t>Ascites and </a:t>
            </a:r>
            <a:r>
              <a:rPr dirty="0" sz="2800" lang="en-US" err="1">
                <a:solidFill>
                  <a:prstClr val="black"/>
                </a:solidFill>
              </a:rPr>
              <a:t>hepatomegally</a:t>
            </a:r>
            <a:endParaRPr dirty="0" sz="2800" lang="en-US">
              <a:solidFill>
                <a:prstClr val="black"/>
              </a:solidFill>
            </a:endParaRPr>
          </a:p>
          <a:p>
            <a:pPr lvl="2">
              <a:buFont typeface="Wingdings" panose="05000000000000000000" pitchFamily="2" charset="2"/>
              <a:buChar char="Ø"/>
            </a:pPr>
            <a:r>
              <a:rPr dirty="0" sz="2800" lang="en-US">
                <a:solidFill>
                  <a:prstClr val="black"/>
                </a:solidFill>
              </a:rPr>
              <a:t>Palpable nodules around umbilicus—sister </a:t>
            </a:r>
            <a:r>
              <a:rPr dirty="0" sz="2800" lang="en-US" err="1">
                <a:solidFill>
                  <a:prstClr val="black"/>
                </a:solidFill>
              </a:rPr>
              <a:t>mary</a:t>
            </a:r>
            <a:r>
              <a:rPr dirty="0" sz="2800" lang="en-US">
                <a:solidFill>
                  <a:prstClr val="black"/>
                </a:solidFill>
              </a:rPr>
              <a:t> joseph’s nodules (usually gastric cancer)</a:t>
            </a:r>
          </a:p>
          <a:p>
            <a:pPr lvl="2">
              <a:buFont typeface="Wingdings" panose="05000000000000000000" pitchFamily="2" charset="2"/>
              <a:buChar char="Ø"/>
            </a:pPr>
            <a:r>
              <a:rPr dirty="0" sz="2800" lang="en-US">
                <a:solidFill>
                  <a:prstClr val="black"/>
                </a:solidFill>
              </a:rPr>
              <a:t>Barium x ray </a:t>
            </a:r>
          </a:p>
          <a:p>
            <a:pPr lvl="2">
              <a:buFont typeface="Wingdings" panose="05000000000000000000" pitchFamily="2" charset="2"/>
              <a:buChar char="Ø"/>
            </a:pPr>
            <a:r>
              <a:rPr dirty="0" sz="2800" lang="en-US"/>
              <a:t>Endoscopy plus biopsy</a:t>
            </a:r>
          </a:p>
          <a:p>
            <a:pPr lvl="2">
              <a:buFont typeface="Wingdings" panose="05000000000000000000" pitchFamily="2" charset="2"/>
              <a:buChar char="Ø"/>
            </a:pPr>
            <a:r>
              <a:rPr dirty="0" sz="2800" lang="en-US"/>
              <a:t>Computer tomography scan (CT scan)</a:t>
            </a:r>
          </a:p>
          <a:p>
            <a:pPr lvl="2">
              <a:buFont typeface="Wingdings" panose="05000000000000000000" pitchFamily="2" charset="2"/>
              <a:buChar char="Ø"/>
            </a:pPr>
            <a:r>
              <a:rPr dirty="0" sz="2800" lang="en-US"/>
              <a:t>esophagogastroduodenoscopy</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sp>
        <p:nvSpPr>
          <p:cNvPr id="1048807" name="Title 1"/>
          <p:cNvSpPr>
            <a:spLocks noGrp="1"/>
          </p:cNvSpPr>
          <p:nvPr>
            <p:ph type="title"/>
          </p:nvPr>
        </p:nvSpPr>
        <p:spPr>
          <a:xfrm>
            <a:off x="838200" y="365125"/>
            <a:ext cx="10515600" cy="845489"/>
          </a:xfrm>
        </p:spPr>
        <p:txBody>
          <a:bodyPr/>
          <a:p>
            <a:r>
              <a:rPr b="1" dirty="0" lang="en-US">
                <a:latin typeface="+mn-lt"/>
              </a:rPr>
              <a:t>  Management</a:t>
            </a:r>
          </a:p>
        </p:txBody>
      </p:sp>
      <p:sp>
        <p:nvSpPr>
          <p:cNvPr id="1048808" name="Content Placeholder 2"/>
          <p:cNvSpPr>
            <a:spLocks noGrp="1"/>
          </p:cNvSpPr>
          <p:nvPr>
            <p:ph idx="1"/>
          </p:nvPr>
        </p:nvSpPr>
        <p:spPr>
          <a:xfrm>
            <a:off x="683654" y="1210614"/>
            <a:ext cx="10515600" cy="5396248"/>
          </a:xfrm>
        </p:spPr>
        <p:txBody>
          <a:bodyPr>
            <a:normAutofit fontScale="95833" lnSpcReduction="20000"/>
          </a:bodyPr>
          <a:p>
            <a:pPr indent="0" lvl="0" marL="0">
              <a:buNone/>
            </a:pPr>
            <a:r>
              <a:rPr dirty="0" sz="2400" lang="en-GB">
                <a:solidFill>
                  <a:prstClr val="black"/>
                </a:solidFill>
                <a:latin typeface="Times New Roman" panose="02020603050405020304" pitchFamily="18" charset="0"/>
                <a:cs typeface="Times New Roman" panose="02020603050405020304" pitchFamily="18" charset="0"/>
              </a:rPr>
              <a:t>The patient with cancer of the stomach may require:</a:t>
            </a:r>
          </a:p>
          <a:p>
            <a:pPr lvl="2">
              <a:buFont typeface="Wingdings" panose="05000000000000000000" pitchFamily="2" charset="2"/>
              <a:buChar char="Ø"/>
            </a:pPr>
            <a:r>
              <a:rPr dirty="0" sz="2400" lang="en-GB">
                <a:solidFill>
                  <a:prstClr val="black"/>
                </a:solidFill>
                <a:latin typeface="Times New Roman" panose="02020603050405020304" pitchFamily="18" charset="0"/>
                <a:cs typeface="Times New Roman" panose="02020603050405020304" pitchFamily="18" charset="0"/>
              </a:rPr>
              <a:t> surgery </a:t>
            </a:r>
          </a:p>
          <a:p>
            <a:pPr lvl="2">
              <a:buFont typeface="Wingdings" panose="05000000000000000000" pitchFamily="2" charset="2"/>
              <a:buChar char="Ø"/>
            </a:pPr>
            <a:r>
              <a:rPr dirty="0" sz="2400" lang="en-GB">
                <a:solidFill>
                  <a:prstClr val="black"/>
                </a:solidFill>
                <a:latin typeface="Times New Roman" panose="02020603050405020304" pitchFamily="18" charset="0"/>
                <a:cs typeface="Times New Roman" panose="02020603050405020304" pitchFamily="18" charset="0"/>
              </a:rPr>
              <a:t>radiation, </a:t>
            </a:r>
          </a:p>
          <a:p>
            <a:pPr lvl="2">
              <a:buFont typeface="Wingdings" panose="05000000000000000000" pitchFamily="2" charset="2"/>
              <a:buChar char="Ø"/>
            </a:pPr>
            <a:r>
              <a:rPr dirty="0" sz="2400" lang="en-GB">
                <a:solidFill>
                  <a:prstClr val="black"/>
                </a:solidFill>
                <a:latin typeface="Times New Roman" panose="02020603050405020304" pitchFamily="18" charset="0"/>
                <a:cs typeface="Times New Roman" panose="02020603050405020304" pitchFamily="18" charset="0"/>
              </a:rPr>
              <a:t>chemotherapy </a:t>
            </a:r>
          </a:p>
          <a:p>
            <a:pPr lvl="2">
              <a:buFont typeface="Wingdings" panose="05000000000000000000" pitchFamily="2" charset="2"/>
              <a:buChar char="Ø"/>
            </a:pPr>
            <a:r>
              <a:rPr dirty="0" sz="2400" lang="en-GB">
                <a:solidFill>
                  <a:prstClr val="black"/>
                </a:solidFill>
                <a:latin typeface="Times New Roman" panose="02020603050405020304" pitchFamily="18" charset="0"/>
                <a:cs typeface="Times New Roman" panose="02020603050405020304" pitchFamily="18" charset="0"/>
              </a:rPr>
              <a:t> OR combination of these </a:t>
            </a:r>
            <a:r>
              <a:rPr b="1" dirty="0" sz="2400" lang="en-GB">
                <a:solidFill>
                  <a:prstClr val="black"/>
                </a:solidFill>
                <a:latin typeface="Times New Roman" panose="02020603050405020304" pitchFamily="18" charset="0"/>
                <a:cs typeface="Times New Roman" panose="02020603050405020304" pitchFamily="18" charset="0"/>
              </a:rPr>
              <a:t>(</a:t>
            </a:r>
            <a:r>
              <a:rPr dirty="0" sz="2400" lang="en-GB">
                <a:solidFill>
                  <a:prstClr val="black"/>
                </a:solidFill>
                <a:latin typeface="Times New Roman" panose="02020603050405020304" pitchFamily="18" charset="0"/>
                <a:cs typeface="Times New Roman" panose="02020603050405020304" pitchFamily="18" charset="0"/>
              </a:rPr>
              <a:t>surgery, chemotherapy and radiotherapy)</a:t>
            </a:r>
            <a:endParaRPr b="1" dirty="0" sz="2400" lang="en-GB">
              <a:solidFill>
                <a:prstClr val="black"/>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Ø"/>
            </a:pPr>
            <a:r>
              <a:rPr b="1" dirty="0" sz="2400" lang="en-GB">
                <a:solidFill>
                  <a:srgbClr val="0000FF"/>
                </a:solidFill>
                <a:latin typeface="Times New Roman" panose="02020603050405020304" pitchFamily="18" charset="0"/>
                <a:cs typeface="Times New Roman" panose="02020603050405020304" pitchFamily="18" charset="0"/>
              </a:rPr>
              <a:t>The surgical aim </a:t>
            </a:r>
            <a:r>
              <a:rPr dirty="0" sz="2400" lang="en-GB">
                <a:solidFill>
                  <a:prstClr val="black"/>
                </a:solidFill>
                <a:latin typeface="Times New Roman" panose="02020603050405020304" pitchFamily="18" charset="0"/>
                <a:cs typeface="Times New Roman" panose="02020603050405020304" pitchFamily="18" charset="0"/>
              </a:rPr>
              <a:t>is to remove as much of the stomach as is necessary to remove the tumour and a margin of normal tissue.. The condition is common in the elderly. These patients may be unfit for surgery in many cases hence the need for conservative management.</a:t>
            </a:r>
          </a:p>
          <a:p>
            <a:pPr lvl="2">
              <a:buFont typeface="Wingdings" panose="05000000000000000000" pitchFamily="2" charset="2"/>
              <a:buChar char="Ø"/>
            </a:pPr>
            <a:r>
              <a:rPr dirty="0" sz="2400" lang="en-GB">
                <a:solidFill>
                  <a:prstClr val="black"/>
                </a:solidFill>
                <a:latin typeface="Times New Roman" panose="02020603050405020304" pitchFamily="18" charset="0"/>
                <a:cs typeface="Times New Roman" panose="02020603050405020304" pitchFamily="18" charset="0"/>
              </a:rPr>
              <a:t> </a:t>
            </a:r>
            <a:r>
              <a:rPr b="1" dirty="0" sz="2400" lang="en-GB">
                <a:solidFill>
                  <a:srgbClr val="0000FF"/>
                </a:solidFill>
                <a:latin typeface="Times New Roman" panose="02020603050405020304" pitchFamily="18" charset="0"/>
                <a:cs typeface="Times New Roman" panose="02020603050405020304" pitchFamily="18" charset="0"/>
              </a:rPr>
              <a:t>The nutritional management </a:t>
            </a:r>
            <a:r>
              <a:rPr dirty="0" sz="2400" lang="en-GB">
                <a:solidFill>
                  <a:prstClr val="black"/>
                </a:solidFill>
                <a:latin typeface="Times New Roman" panose="02020603050405020304" pitchFamily="18" charset="0"/>
                <a:cs typeface="Times New Roman" panose="02020603050405020304" pitchFamily="18" charset="0"/>
              </a:rPr>
              <a:t>may require that the patient have a stoma for delivery of food to the stomach. Nutrition, fluid and electrolyte balance, and treatment of anaemia are all very important</a:t>
            </a:r>
            <a:endParaRPr dirty="0" sz="24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256" name=""/>
        <p:cNvGrpSpPr/>
        <p:nvPr/>
      </p:nvGrpSpPr>
      <p:grpSpPr>
        <a:xfrm>
          <a:off x="0" y="0"/>
          <a:ext cx="0" cy="0"/>
          <a:chOff x="0" y="0"/>
          <a:chExt cx="0" cy="0"/>
        </a:xfrm>
      </p:grpSpPr>
      <p:sp>
        <p:nvSpPr>
          <p:cNvPr id="1048809" name="Title 1"/>
          <p:cNvSpPr>
            <a:spLocks noGrp="1"/>
          </p:cNvSpPr>
          <p:nvPr>
            <p:ph type="title"/>
          </p:nvPr>
        </p:nvSpPr>
        <p:spPr/>
        <p:txBody>
          <a:bodyPr/>
          <a:p>
            <a:r>
              <a:rPr dirty="0" lang="en-US">
                <a:latin typeface="+mn-lt"/>
              </a:rPr>
              <a:t>Nursing Diagnosis For A Patient With Cancer Of The Stomach</a:t>
            </a:r>
          </a:p>
        </p:txBody>
      </p:sp>
      <p:sp>
        <p:nvSpPr>
          <p:cNvPr id="1048810" name="Content Placeholder 2"/>
          <p:cNvSpPr>
            <a:spLocks noGrp="1"/>
          </p:cNvSpPr>
          <p:nvPr>
            <p:ph idx="1"/>
          </p:nvPr>
        </p:nvSpPr>
        <p:spPr/>
        <p:txBody>
          <a:bodyPr>
            <a:normAutofit fontScale="94444" lnSpcReduction="20000"/>
          </a:bodyPr>
          <a:p>
            <a:pPr lvl="0"/>
            <a:r>
              <a:rPr dirty="0" sz="3200" lang="en-US">
                <a:solidFill>
                  <a:prstClr val="black"/>
                </a:solidFill>
                <a:latin typeface="Times New Roman" panose="02020603050405020304" pitchFamily="18" charset="0"/>
                <a:cs typeface="Times New Roman" panose="02020603050405020304" pitchFamily="18" charset="0"/>
              </a:rPr>
              <a:t>Anxiety related to the disease and anticipated treatment</a:t>
            </a:r>
          </a:p>
          <a:p>
            <a:pPr lvl="0"/>
            <a:r>
              <a:rPr dirty="0" sz="3200" i="1" lang="en-US">
                <a:solidFill>
                  <a:prstClr val="black"/>
                </a:solidFill>
                <a:latin typeface="Times New Roman" panose="02020603050405020304" pitchFamily="18" charset="0"/>
                <a:cs typeface="Times New Roman" panose="02020603050405020304" pitchFamily="18" charset="0"/>
              </a:rPr>
              <a:t> </a:t>
            </a:r>
            <a:r>
              <a:rPr dirty="0" sz="3200" lang="en-US">
                <a:solidFill>
                  <a:prstClr val="black"/>
                </a:solidFill>
                <a:latin typeface="Times New Roman" panose="02020603050405020304" pitchFamily="18" charset="0"/>
                <a:cs typeface="Times New Roman" panose="02020603050405020304" pitchFamily="18" charset="0"/>
              </a:rPr>
              <a:t>Imbalanced nutrition, less than body requirements, related to early satiety or anorexia</a:t>
            </a:r>
          </a:p>
          <a:p>
            <a:pPr lvl="0"/>
            <a:r>
              <a:rPr dirty="0" sz="3200" i="1" lang="en-US">
                <a:solidFill>
                  <a:prstClr val="black"/>
                </a:solidFill>
                <a:latin typeface="Times New Roman" panose="02020603050405020304" pitchFamily="18" charset="0"/>
                <a:cs typeface="Times New Roman" panose="02020603050405020304" pitchFamily="18" charset="0"/>
              </a:rPr>
              <a:t> </a:t>
            </a:r>
            <a:r>
              <a:rPr dirty="0" sz="3200" lang="en-US">
                <a:solidFill>
                  <a:prstClr val="black"/>
                </a:solidFill>
                <a:latin typeface="Times New Roman" panose="02020603050405020304" pitchFamily="18" charset="0"/>
                <a:cs typeface="Times New Roman" panose="02020603050405020304" pitchFamily="18" charset="0"/>
              </a:rPr>
              <a:t>Pain related to tumor mass</a:t>
            </a:r>
          </a:p>
          <a:p>
            <a:pPr lvl="0"/>
            <a:r>
              <a:rPr dirty="0" sz="3200" lang="en-US">
                <a:solidFill>
                  <a:prstClr val="black"/>
                </a:solidFill>
                <a:latin typeface="Times New Roman" panose="02020603050405020304" pitchFamily="18" charset="0"/>
                <a:cs typeface="Times New Roman" panose="02020603050405020304" pitchFamily="18" charset="0"/>
              </a:rPr>
              <a:t>Anticipatory grieving related to the diagnosis of cancer</a:t>
            </a:r>
          </a:p>
          <a:p>
            <a:pPr lvl="0"/>
            <a:r>
              <a:rPr dirty="0" sz="3200" i="1" lang="en-US">
                <a:solidFill>
                  <a:prstClr val="black"/>
                </a:solidFill>
                <a:latin typeface="Times New Roman" panose="02020603050405020304" pitchFamily="18" charset="0"/>
                <a:cs typeface="Times New Roman" panose="02020603050405020304" pitchFamily="18" charset="0"/>
              </a:rPr>
              <a:t> </a:t>
            </a:r>
            <a:r>
              <a:rPr dirty="0" sz="3200" lang="en-US">
                <a:solidFill>
                  <a:prstClr val="black"/>
                </a:solidFill>
                <a:latin typeface="Times New Roman" panose="02020603050405020304" pitchFamily="18" charset="0"/>
                <a:cs typeface="Times New Roman" panose="02020603050405020304" pitchFamily="18" charset="0"/>
              </a:rPr>
              <a:t>Deficient knowledge regarding self-care activities</a:t>
            </a:r>
          </a:p>
          <a:p>
            <a:endParaRPr dirty="0"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257" name=""/>
        <p:cNvGrpSpPr/>
        <p:nvPr/>
      </p:nvGrpSpPr>
      <p:grpSpPr>
        <a:xfrm>
          <a:off x="0" y="0"/>
          <a:ext cx="0" cy="0"/>
          <a:chOff x="0" y="0"/>
          <a:chExt cx="0" cy="0"/>
        </a:xfrm>
      </p:grpSpPr>
      <p:sp>
        <p:nvSpPr>
          <p:cNvPr id="1048811" name="Title 1"/>
          <p:cNvSpPr>
            <a:spLocks noGrp="1"/>
          </p:cNvSpPr>
          <p:nvPr>
            <p:ph type="title"/>
          </p:nvPr>
        </p:nvSpPr>
        <p:spPr/>
        <p:txBody>
          <a:bodyPr/>
          <a:p>
            <a:r>
              <a:rPr dirty="0" lang="en-US"/>
              <a:t>CONT…</a:t>
            </a:r>
          </a:p>
        </p:txBody>
      </p:sp>
      <p:sp>
        <p:nvSpPr>
          <p:cNvPr id="1048812" name="Content Placeholder 2"/>
          <p:cNvSpPr>
            <a:spLocks noGrp="1"/>
          </p:cNvSpPr>
          <p:nvPr>
            <p:ph idx="1"/>
          </p:nvPr>
        </p:nvSpPr>
        <p:spPr>
          <a:xfrm>
            <a:off x="793244" y="2147711"/>
            <a:ext cx="8596668" cy="3880773"/>
          </a:xfrm>
        </p:spPr>
        <p:txBody>
          <a:bodyPr>
            <a:normAutofit/>
          </a:bodyPr>
          <a:p>
            <a:pPr algn="just" indent="0" marL="0" marR="0">
              <a:lnSpc>
                <a:spcPct val="115000"/>
              </a:lnSpc>
              <a:spcBef>
                <a:spcPts val="0"/>
              </a:spcBef>
              <a:spcAft>
                <a:spcPts val="0"/>
              </a:spcAft>
              <a:buNone/>
            </a:pPr>
            <a:r>
              <a:rPr dirty="0" sz="3200" lang="en-GB">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organisms that are commonly associated with peritonitis include:</a:t>
            </a:r>
          </a:p>
          <a:p>
            <a:pPr algn="just" lvl="3">
              <a:lnSpc>
                <a:spcPct val="115000"/>
              </a:lnSpc>
              <a:spcBef>
                <a:spcPts val="0"/>
              </a:spcBef>
              <a:buFont typeface="Wingdings" panose="05000000000000000000" pitchFamily="2" charset="2"/>
              <a:buChar char="Ø"/>
            </a:pPr>
            <a:r>
              <a:rPr dirty="0" sz="3200" lang="en-GB">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Escherichia coli, </a:t>
            </a:r>
          </a:p>
          <a:p>
            <a:pPr algn="just" lvl="3">
              <a:lnSpc>
                <a:spcPct val="115000"/>
              </a:lnSpc>
              <a:spcBef>
                <a:spcPts val="0"/>
              </a:spcBef>
              <a:buFont typeface="Wingdings" panose="05000000000000000000" pitchFamily="2" charset="2"/>
              <a:buChar char="Ø"/>
            </a:pPr>
            <a:r>
              <a:rPr dirty="0" sz="3200" lang="en-GB">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streptococci, </a:t>
            </a:r>
          </a:p>
          <a:p>
            <a:pPr algn="just" lvl="3">
              <a:lnSpc>
                <a:spcPct val="115000"/>
              </a:lnSpc>
              <a:spcBef>
                <a:spcPts val="0"/>
              </a:spcBef>
              <a:buFont typeface="Wingdings" panose="05000000000000000000" pitchFamily="2" charset="2"/>
              <a:buChar char="Ø"/>
            </a:pPr>
            <a:r>
              <a:rPr dirty="0" sz="3200" lang="en-GB">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staphylococci </a:t>
            </a:r>
          </a:p>
          <a:p>
            <a:pPr algn="just" lvl="3">
              <a:lnSpc>
                <a:spcPct val="115000"/>
              </a:lnSpc>
              <a:spcBef>
                <a:spcPts val="0"/>
              </a:spcBef>
              <a:buFont typeface="Wingdings" panose="05000000000000000000" pitchFamily="2" charset="2"/>
              <a:buChar char="Ø"/>
            </a:pPr>
            <a:r>
              <a:rPr dirty="0" sz="3200" lang="en-GB">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pseudomonas.</a:t>
            </a:r>
            <a:endParaRPr dirty="0" sz="3200" lang="en-US">
              <a:latin typeface="Times New Roman" panose="02020603050405020304" pitchFamily="18" charset="0"/>
              <a:ea typeface="Calibri" panose="020F0502020204030204" pitchFamily="34" charset="0"/>
              <a:cs typeface="Times New Roman" panose="02020603050405020304" pitchFamily="18" charset="0"/>
            </a:endParaRPr>
          </a:p>
          <a:p>
            <a:endParaRPr dirty="0" sz="320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258" name=""/>
        <p:cNvGrpSpPr/>
        <p:nvPr/>
      </p:nvGrpSpPr>
      <p:grpSpPr>
        <a:xfrm>
          <a:off x="0" y="0"/>
          <a:ext cx="0" cy="0"/>
          <a:chOff x="0" y="0"/>
          <a:chExt cx="0" cy="0"/>
        </a:xfrm>
      </p:grpSpPr>
      <p:sp>
        <p:nvSpPr>
          <p:cNvPr id="1048813" name="Title 1"/>
          <p:cNvSpPr>
            <a:spLocks noGrp="1"/>
          </p:cNvSpPr>
          <p:nvPr>
            <p:ph type="title"/>
          </p:nvPr>
        </p:nvSpPr>
        <p:spPr>
          <a:xfrm>
            <a:off x="838200" y="103032"/>
            <a:ext cx="10515600" cy="682579"/>
          </a:xfrm>
        </p:spPr>
        <p:txBody>
          <a:bodyPr>
            <a:normAutofit/>
          </a:bodyPr>
          <a:p>
            <a:r>
              <a:rPr b="1" dirty="0" lang="en-US">
                <a:latin typeface="+mn-lt"/>
              </a:rPr>
              <a:t> Clinical manifestation</a:t>
            </a:r>
          </a:p>
        </p:txBody>
      </p:sp>
      <p:sp>
        <p:nvSpPr>
          <p:cNvPr id="1048814" name="Content Placeholder 2"/>
          <p:cNvSpPr>
            <a:spLocks noGrp="1"/>
          </p:cNvSpPr>
          <p:nvPr>
            <p:ph idx="1"/>
          </p:nvPr>
        </p:nvSpPr>
        <p:spPr>
          <a:xfrm>
            <a:off x="838200" y="785610"/>
            <a:ext cx="10515600" cy="5950041"/>
          </a:xfrm>
        </p:spPr>
        <p:txBody>
          <a:bodyPr>
            <a:normAutofit fontScale="94444" lnSpcReduction="20000"/>
          </a:bodyPr>
          <a:p>
            <a:pPr algn="just" lvl="0"/>
            <a:r>
              <a:rPr dirty="0" sz="2600" lang="en-GB">
                <a:solidFill>
                  <a:prstClr val="black"/>
                </a:solidFill>
              </a:rPr>
              <a:t> Acute Pain is usually intensified on movement.</a:t>
            </a:r>
          </a:p>
          <a:p>
            <a:pPr algn="just" lvl="0"/>
            <a:r>
              <a:rPr dirty="0" sz="2600" lang="en-GB">
                <a:solidFill>
                  <a:prstClr val="black"/>
                </a:solidFill>
              </a:rPr>
              <a:t>Rigid abdomen which is tender to touch. </a:t>
            </a:r>
          </a:p>
          <a:p>
            <a:pPr algn="just" lvl="0"/>
            <a:r>
              <a:rPr dirty="0" sz="2600" lang="en-GB">
                <a:solidFill>
                  <a:prstClr val="black"/>
                </a:solidFill>
              </a:rPr>
              <a:t>Rebound tenderness and paralytic ileus or decreased peristalsis.</a:t>
            </a:r>
          </a:p>
          <a:p>
            <a:pPr algn="just" lvl="0"/>
            <a:r>
              <a:rPr dirty="0" sz="2600" lang="en-GB">
                <a:solidFill>
                  <a:prstClr val="black"/>
                </a:solidFill>
              </a:rPr>
              <a:t>Fever, nausea and vomiting</a:t>
            </a:r>
            <a:endParaRPr dirty="0" sz="2600" lang="en-US">
              <a:solidFill>
                <a:prstClr val="black"/>
              </a:solidFill>
            </a:endParaRPr>
          </a:p>
          <a:p>
            <a:pPr algn="just" lvl="0"/>
            <a:r>
              <a:rPr dirty="0" sz="2600" lang="en-GB">
                <a:solidFill>
                  <a:prstClr val="black"/>
                </a:solidFill>
              </a:rPr>
              <a:t>Abdominal distension may be present due to movement of fluid into the </a:t>
            </a:r>
            <a:br>
              <a:rPr dirty="0" sz="2600" lang="en-GB">
                <a:solidFill>
                  <a:prstClr val="black"/>
                </a:solidFill>
              </a:rPr>
            </a:br>
            <a:r>
              <a:rPr dirty="0" sz="2600" lang="en-GB">
                <a:solidFill>
                  <a:prstClr val="black"/>
                </a:solidFill>
              </a:rPr>
              <a:t>abdominal cavity. </a:t>
            </a:r>
            <a:endParaRPr dirty="0" sz="2600" lang="en-US">
              <a:solidFill>
                <a:prstClr val="black"/>
              </a:solidFill>
            </a:endParaRPr>
          </a:p>
          <a:p>
            <a:pPr algn="just" lvl="0"/>
            <a:r>
              <a:rPr dirty="0" sz="2600" lang="en-GB">
                <a:solidFill>
                  <a:prstClr val="black"/>
                </a:solidFill>
              </a:rPr>
              <a:t>Signs of shock may be present e.g. </a:t>
            </a:r>
            <a:r>
              <a:rPr b="1" dirty="0" sz="2600" lang="en-GB">
                <a:solidFill>
                  <a:prstClr val="black"/>
                </a:solidFill>
              </a:rPr>
              <a:t>tachycardia, low blood pressure, </a:t>
            </a:r>
            <a:r>
              <a:rPr b="1" dirty="0" sz="2600" lang="en-GB" err="1">
                <a:solidFill>
                  <a:prstClr val="black"/>
                </a:solidFill>
              </a:rPr>
              <a:t>tachypnea</a:t>
            </a:r>
            <a:r>
              <a:rPr b="1" dirty="0" sz="2600" lang="en-GB">
                <a:solidFill>
                  <a:prstClr val="black"/>
                </a:solidFill>
              </a:rPr>
              <a:t> </a:t>
            </a:r>
            <a:endParaRPr b="1" dirty="0" sz="2600" lang="en-US">
              <a:solidFill>
                <a:prstClr val="black"/>
              </a:solidFill>
            </a:endParaRPr>
          </a:p>
          <a:p>
            <a:pPr algn="just" lvl="0"/>
            <a:r>
              <a:rPr dirty="0" sz="2600" lang="en-GB">
                <a:solidFill>
                  <a:prstClr val="black"/>
                </a:solidFill>
              </a:rPr>
              <a:t>Patient may have hiccups due to irritation of the phrenic nerve</a:t>
            </a:r>
          </a:p>
          <a:p>
            <a:pPr algn="just" indent="0" lvl="0" marL="0">
              <a:buNone/>
            </a:pPr>
            <a:r>
              <a:rPr b="1" dirty="0" sz="3600" lang="en-GB">
                <a:solidFill>
                  <a:prstClr val="black"/>
                </a:solidFill>
              </a:rPr>
              <a:t>Diagnosis</a:t>
            </a:r>
          </a:p>
          <a:p>
            <a:pPr algn="just" lvl="2">
              <a:buFont typeface="Wingdings" panose="05000000000000000000" pitchFamily="2" charset="2"/>
              <a:buChar char="Ø"/>
            </a:pPr>
            <a:r>
              <a:rPr dirty="0" sz="2800" lang="en-GB">
                <a:solidFill>
                  <a:prstClr val="black"/>
                </a:solidFill>
              </a:rPr>
              <a:t>Abdominal x-ray –shows air and fluid  ,and distended bowel loops</a:t>
            </a:r>
          </a:p>
          <a:p>
            <a:pPr algn="just" lvl="2">
              <a:buFont typeface="Wingdings" panose="05000000000000000000" pitchFamily="2" charset="2"/>
              <a:buChar char="Ø"/>
            </a:pPr>
            <a:r>
              <a:rPr dirty="0" sz="2800" lang="en-GB">
                <a:solidFill>
                  <a:prstClr val="black"/>
                </a:solidFill>
              </a:rPr>
              <a:t>Ultra sound –fluid collections ,</a:t>
            </a:r>
          </a:p>
          <a:p>
            <a:pPr algn="just" lvl="2">
              <a:buFont typeface="Wingdings" panose="05000000000000000000" pitchFamily="2" charset="2"/>
              <a:buChar char="Ø"/>
            </a:pPr>
            <a:r>
              <a:rPr dirty="0" sz="2800" lang="en-GB">
                <a:solidFill>
                  <a:prstClr val="black"/>
                </a:solidFill>
              </a:rPr>
              <a:t>CT scan –abscess formation</a:t>
            </a:r>
            <a:endParaRPr dirty="0" sz="2800" lang="en-US">
              <a:solidFill>
                <a:prstClr val="black"/>
              </a:solidFill>
            </a:endParaRPr>
          </a:p>
          <a:p>
            <a:endParaRPr dirty="0"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259" name=""/>
        <p:cNvGrpSpPr/>
        <p:nvPr/>
      </p:nvGrpSpPr>
      <p:grpSpPr>
        <a:xfrm>
          <a:off x="0" y="0"/>
          <a:ext cx="0" cy="0"/>
          <a:chOff x="0" y="0"/>
          <a:chExt cx="0" cy="0"/>
        </a:xfrm>
      </p:grpSpPr>
      <p:sp>
        <p:nvSpPr>
          <p:cNvPr id="1048815" name="Title 1"/>
          <p:cNvSpPr>
            <a:spLocks noGrp="1"/>
          </p:cNvSpPr>
          <p:nvPr>
            <p:ph type="title"/>
          </p:nvPr>
        </p:nvSpPr>
        <p:spPr>
          <a:xfrm>
            <a:off x="838200" y="0"/>
            <a:ext cx="10515600" cy="1043188"/>
          </a:xfrm>
        </p:spPr>
        <p:txBody>
          <a:bodyPr/>
          <a:p>
            <a:r>
              <a:rPr b="1" dirty="0" lang="en-US">
                <a:latin typeface="+mn-lt"/>
              </a:rPr>
              <a:t>Management</a:t>
            </a:r>
          </a:p>
        </p:txBody>
      </p:sp>
      <p:sp>
        <p:nvSpPr>
          <p:cNvPr id="1048816" name="Content Placeholder 2"/>
          <p:cNvSpPr>
            <a:spLocks noGrp="1"/>
          </p:cNvSpPr>
          <p:nvPr>
            <p:ph idx="1"/>
          </p:nvPr>
        </p:nvSpPr>
        <p:spPr>
          <a:xfrm>
            <a:off x="838200" y="1043188"/>
            <a:ext cx="10515600" cy="5589432"/>
          </a:xfrm>
        </p:spPr>
        <p:txBody>
          <a:bodyPr>
            <a:normAutofit fontScale="94444" lnSpcReduction="20000"/>
          </a:bodyPr>
          <a:p>
            <a:pPr algn="just" indent="0" lvl="0" marL="0">
              <a:buNone/>
            </a:pPr>
            <a:r>
              <a:rPr dirty="0" sz="2600" lang="en-US">
                <a:solidFill>
                  <a:prstClr val="black"/>
                </a:solidFill>
                <a:latin typeface="Times New Roman" panose="02020603050405020304" pitchFamily="18" charset="0"/>
                <a:cs typeface="Times New Roman" panose="02020603050405020304" pitchFamily="18" charset="0"/>
              </a:rPr>
              <a:t>Management of peritonitis, this is  an emergency and the aim at correcting </a:t>
            </a:r>
            <a:r>
              <a:rPr b="1" dirty="0" sz="2600" lang="en-US">
                <a:solidFill>
                  <a:prstClr val="black"/>
                </a:solidFill>
                <a:latin typeface="Times New Roman" panose="02020603050405020304" pitchFamily="18" charset="0"/>
                <a:cs typeface="Times New Roman" panose="02020603050405020304" pitchFamily="18" charset="0"/>
              </a:rPr>
              <a:t>: fluid and electrolyte balance , arresting the infection, and relieving the abdominal pain.  </a:t>
            </a:r>
          </a:p>
          <a:p>
            <a:pPr algn="just" indent="0" lvl="0" marL="0">
              <a:buNone/>
            </a:pPr>
            <a:r>
              <a:rPr b="1" dirty="0" sz="2600" lang="en-US">
                <a:solidFill>
                  <a:prstClr val="black"/>
                </a:solidFill>
                <a:latin typeface="Times New Roman" panose="02020603050405020304" pitchFamily="18" charset="0"/>
                <a:cs typeface="Times New Roman" panose="02020603050405020304" pitchFamily="18" charset="0"/>
              </a:rPr>
              <a:t>Oxygen therapy </a:t>
            </a:r>
            <a:r>
              <a:rPr dirty="0" sz="2600" lang="en-US">
                <a:solidFill>
                  <a:prstClr val="black"/>
                </a:solidFill>
                <a:latin typeface="Times New Roman" panose="02020603050405020304" pitchFamily="18" charset="0"/>
                <a:cs typeface="Times New Roman" panose="02020603050405020304" pitchFamily="18" charset="0"/>
              </a:rPr>
              <a:t>promotes adequate oxygenation by nasal cannula or mask</a:t>
            </a:r>
            <a:r>
              <a:rPr b="1" dirty="0" sz="2600" lang="en-US">
                <a:solidFill>
                  <a:prstClr val="black"/>
                </a:solidFill>
                <a:latin typeface="Times New Roman" panose="02020603050405020304" pitchFamily="18" charset="0"/>
                <a:cs typeface="Times New Roman" panose="02020603050405020304" pitchFamily="18" charset="0"/>
              </a:rPr>
              <a:t>  </a:t>
            </a:r>
          </a:p>
          <a:p>
            <a:pPr algn="just" lvl="0"/>
            <a:r>
              <a:rPr b="1" dirty="0" sz="2600" lang="en-US">
                <a:solidFill>
                  <a:prstClr val="black"/>
                </a:solidFill>
                <a:latin typeface="Times New Roman" panose="02020603050405020304" pitchFamily="18" charset="0"/>
                <a:cs typeface="Times New Roman" panose="02020603050405020304" pitchFamily="18" charset="0"/>
              </a:rPr>
              <a:t>Fluid and electrolyte </a:t>
            </a:r>
            <a:r>
              <a:rPr dirty="0" sz="2600" lang="en-US">
                <a:solidFill>
                  <a:prstClr val="black"/>
                </a:solidFill>
                <a:latin typeface="Times New Roman" panose="02020603050405020304" pitchFamily="18" charset="0"/>
                <a:cs typeface="Times New Roman" panose="02020603050405020304" pitchFamily="18" charset="0"/>
              </a:rPr>
              <a:t>replacement with several liters of isotonic solution. Hypovolemia occurs because  massive amounts of fluid and electrolyte move from the intestinal lumen into the peritoneal cavity and deplete the fluid in the vascular space</a:t>
            </a:r>
          </a:p>
          <a:p>
            <a:pPr algn="just" lvl="0"/>
            <a:r>
              <a:rPr b="1" dirty="0" sz="2600" lang="en-US">
                <a:solidFill>
                  <a:prstClr val="black"/>
                </a:solidFill>
                <a:latin typeface="Times New Roman" panose="02020603050405020304" pitchFamily="18" charset="0"/>
                <a:cs typeface="Times New Roman" panose="02020603050405020304" pitchFamily="18" charset="0"/>
              </a:rPr>
              <a:t>Treatment: analgesics </a:t>
            </a:r>
            <a:r>
              <a:rPr dirty="0" sz="2600" lang="en-US">
                <a:solidFill>
                  <a:prstClr val="black"/>
                </a:solidFill>
                <a:latin typeface="Times New Roman" panose="02020603050405020304" pitchFamily="18" charset="0"/>
                <a:cs typeface="Times New Roman" panose="02020603050405020304" pitchFamily="18" charset="0"/>
              </a:rPr>
              <a:t>are prescribed for pain , </a:t>
            </a:r>
            <a:r>
              <a:rPr b="1" dirty="0" sz="2600" lang="en-US">
                <a:solidFill>
                  <a:prstClr val="black"/>
                </a:solidFill>
                <a:latin typeface="Times New Roman" panose="02020603050405020304" pitchFamily="18" charset="0"/>
                <a:cs typeface="Times New Roman" panose="02020603050405020304" pitchFamily="18" charset="0"/>
              </a:rPr>
              <a:t>antiemetic's</a:t>
            </a:r>
            <a:r>
              <a:rPr dirty="0" sz="2600" lang="en-US">
                <a:solidFill>
                  <a:prstClr val="black"/>
                </a:solidFill>
                <a:latin typeface="Times New Roman" panose="02020603050405020304" pitchFamily="18" charset="0"/>
                <a:cs typeface="Times New Roman" panose="02020603050405020304" pitchFamily="18" charset="0"/>
              </a:rPr>
              <a:t> for nausea and vomiting and </a:t>
            </a:r>
            <a:r>
              <a:rPr b="1" dirty="0" sz="2600" lang="en-US">
                <a:solidFill>
                  <a:prstClr val="black"/>
                </a:solidFill>
                <a:latin typeface="Times New Roman" panose="02020603050405020304" pitchFamily="18" charset="0"/>
                <a:cs typeface="Times New Roman" panose="02020603050405020304" pitchFamily="18" charset="0"/>
              </a:rPr>
              <a:t>antibiotics</a:t>
            </a:r>
            <a:r>
              <a:rPr dirty="0" sz="2600" lang="en-US">
                <a:solidFill>
                  <a:prstClr val="black"/>
                </a:solidFill>
                <a:latin typeface="Times New Roman" panose="02020603050405020304" pitchFamily="18" charset="0"/>
                <a:cs typeface="Times New Roman" panose="02020603050405020304" pitchFamily="18" charset="0"/>
              </a:rPr>
              <a:t> in large IV  doses</a:t>
            </a:r>
          </a:p>
          <a:p>
            <a:pPr algn="just" lvl="0"/>
            <a:r>
              <a:rPr b="1" dirty="0" sz="2600" lang="en-US">
                <a:solidFill>
                  <a:prstClr val="black"/>
                </a:solidFill>
                <a:latin typeface="Times New Roman" panose="02020603050405020304" pitchFamily="18" charset="0"/>
                <a:cs typeface="Times New Roman" panose="02020603050405020304" pitchFamily="18" charset="0"/>
              </a:rPr>
              <a:t>Intestinal intubation </a:t>
            </a:r>
            <a:r>
              <a:rPr dirty="0" sz="2600" lang="en-US">
                <a:solidFill>
                  <a:prstClr val="black"/>
                </a:solidFill>
                <a:latin typeface="Times New Roman" panose="02020603050405020304" pitchFamily="18" charset="0"/>
                <a:cs typeface="Times New Roman" panose="02020603050405020304" pitchFamily="18" charset="0"/>
              </a:rPr>
              <a:t>and </a:t>
            </a:r>
            <a:r>
              <a:rPr b="1" dirty="0" sz="2600" lang="en-US">
                <a:solidFill>
                  <a:prstClr val="black"/>
                </a:solidFill>
                <a:latin typeface="Times New Roman" panose="02020603050405020304" pitchFamily="18" charset="0"/>
                <a:cs typeface="Times New Roman" panose="02020603050405020304" pitchFamily="18" charset="0"/>
              </a:rPr>
              <a:t>suction </a:t>
            </a:r>
            <a:r>
              <a:rPr dirty="0" sz="2600" lang="en-US">
                <a:solidFill>
                  <a:prstClr val="black"/>
                </a:solidFill>
                <a:latin typeface="Times New Roman" panose="02020603050405020304" pitchFamily="18" charset="0"/>
                <a:cs typeface="Times New Roman" panose="02020603050405020304" pitchFamily="18" charset="0"/>
              </a:rPr>
              <a:t> assist in relieving abdominal distention..</a:t>
            </a:r>
          </a:p>
          <a:p>
            <a:pPr algn="just" lvl="0"/>
            <a:r>
              <a:rPr dirty="0" sz="2600" lang="en-GB">
                <a:solidFill>
                  <a:prstClr val="black"/>
                </a:solidFill>
                <a:latin typeface="Times New Roman" panose="02020603050405020304" pitchFamily="18" charset="0"/>
                <a:cs typeface="Times New Roman" panose="02020603050405020304" pitchFamily="18" charset="0"/>
              </a:rPr>
              <a:t>If peritonitis is a result of perforation, </a:t>
            </a:r>
            <a:r>
              <a:rPr b="1" dirty="0" sz="2600" lang="en-GB">
                <a:solidFill>
                  <a:prstClr val="black"/>
                </a:solidFill>
                <a:latin typeface="Times New Roman" panose="02020603050405020304" pitchFamily="18" charset="0"/>
                <a:cs typeface="Times New Roman" panose="02020603050405020304" pitchFamily="18" charset="0"/>
              </a:rPr>
              <a:t>surgical intervention </a:t>
            </a:r>
            <a:r>
              <a:rPr dirty="0" sz="2600" lang="en-GB">
                <a:solidFill>
                  <a:prstClr val="black"/>
                </a:solidFill>
                <a:latin typeface="Times New Roman" panose="02020603050405020304" pitchFamily="18" charset="0"/>
                <a:cs typeface="Times New Roman" panose="02020603050405020304" pitchFamily="18" charset="0"/>
              </a:rPr>
              <a:t>is indicated to close the intestinal wall and to remove exudative material from the peritoneum.</a:t>
            </a:r>
            <a:endParaRPr dirty="0" sz="2600" lang="en-US">
              <a:solidFill>
                <a:prstClr val="black"/>
              </a:solidFill>
              <a:latin typeface="Times New Roman" panose="02020603050405020304" pitchFamily="18" charset="0"/>
              <a:cs typeface="Times New Roman" panose="02020603050405020304" pitchFamily="18" charset="0"/>
            </a:endParaRPr>
          </a:p>
          <a:p>
            <a:endParaRPr dirty="0" 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sp>
        <p:nvSpPr>
          <p:cNvPr id="1048817" name="Title 1"/>
          <p:cNvSpPr>
            <a:spLocks noGrp="1"/>
          </p:cNvSpPr>
          <p:nvPr>
            <p:ph type="title"/>
          </p:nvPr>
        </p:nvSpPr>
        <p:spPr>
          <a:xfrm>
            <a:off x="838200" y="365125"/>
            <a:ext cx="10515600" cy="433365"/>
          </a:xfrm>
        </p:spPr>
        <p:txBody>
          <a:bodyPr>
            <a:noAutofit/>
          </a:bodyPr>
          <a:p>
            <a:r>
              <a:rPr b="1" dirty="0" lang="en-US">
                <a:latin typeface="+mn-lt"/>
              </a:rPr>
              <a:t>Nursing care</a:t>
            </a:r>
          </a:p>
        </p:txBody>
      </p:sp>
      <p:sp>
        <p:nvSpPr>
          <p:cNvPr id="1048818" name="Content Placeholder 2"/>
          <p:cNvSpPr>
            <a:spLocks noGrp="1"/>
          </p:cNvSpPr>
          <p:nvPr>
            <p:ph idx="1"/>
          </p:nvPr>
        </p:nvSpPr>
        <p:spPr>
          <a:xfrm>
            <a:off x="838200" y="1107583"/>
            <a:ext cx="10515600" cy="5069380"/>
          </a:xfrm>
        </p:spPr>
        <p:txBody>
          <a:bodyPr/>
          <a:p>
            <a:pPr lvl="0"/>
            <a:r>
              <a:rPr dirty="0" sz="3200" lang="en-US">
                <a:solidFill>
                  <a:prstClr val="black"/>
                </a:solidFill>
                <a:latin typeface="Times New Roman" panose="02020603050405020304" pitchFamily="18" charset="0"/>
                <a:cs typeface="Times New Roman" panose="02020603050405020304" pitchFamily="18" charset="0"/>
              </a:rPr>
              <a:t>Monitor oxygen therapy</a:t>
            </a:r>
          </a:p>
          <a:p>
            <a:pPr lvl="0"/>
            <a:r>
              <a:rPr dirty="0" sz="3200" lang="en-US">
                <a:solidFill>
                  <a:prstClr val="black"/>
                </a:solidFill>
                <a:latin typeface="Times New Roman" panose="02020603050405020304" pitchFamily="18" charset="0"/>
                <a:cs typeface="Times New Roman" panose="02020603050405020304" pitchFamily="18" charset="0"/>
              </a:rPr>
              <a:t>Vital signs especially blood pressure </a:t>
            </a:r>
          </a:p>
          <a:p>
            <a:pPr lvl="0"/>
            <a:r>
              <a:rPr dirty="0" sz="3200" lang="en-US">
                <a:solidFill>
                  <a:prstClr val="black"/>
                </a:solidFill>
                <a:latin typeface="Times New Roman" panose="02020603050405020304" pitchFamily="18" charset="0"/>
                <a:cs typeface="Times New Roman" panose="02020603050405020304" pitchFamily="18" charset="0"/>
              </a:rPr>
              <a:t>Monitor input output</a:t>
            </a:r>
          </a:p>
          <a:p>
            <a:pPr lvl="0"/>
            <a:r>
              <a:rPr dirty="0" sz="3200" lang="en-US">
                <a:solidFill>
                  <a:prstClr val="black"/>
                </a:solidFill>
                <a:latin typeface="Times New Roman" panose="02020603050405020304" pitchFamily="18" charset="0"/>
                <a:cs typeface="Times New Roman" panose="02020603050405020304" pitchFamily="18" charset="0"/>
              </a:rPr>
              <a:t>Monitor pain  ,GI function ,fluid and electrolyte balance</a:t>
            </a:r>
          </a:p>
          <a:p>
            <a:pPr lvl="0"/>
            <a:r>
              <a:rPr dirty="0" sz="3200" lang="en-US">
                <a:solidFill>
                  <a:prstClr val="black"/>
                </a:solidFill>
                <a:latin typeface="Times New Roman" panose="02020603050405020304" pitchFamily="18" charset="0"/>
                <a:cs typeface="Times New Roman" panose="02020603050405020304" pitchFamily="18" charset="0"/>
              </a:rPr>
              <a:t>Administer analgesic ,position patient on side with knees flexed for comfort and relieve pain and decrease tension on the abdominal organs</a:t>
            </a:r>
          </a:p>
          <a:p>
            <a:pPr lvl="0"/>
            <a:r>
              <a:rPr dirty="0" sz="3200" lang="en-US">
                <a:solidFill>
                  <a:prstClr val="black"/>
                </a:solidFill>
                <a:latin typeface="Times New Roman" panose="02020603050405020304" pitchFamily="18" charset="0"/>
                <a:cs typeface="Times New Roman" panose="02020603050405020304" pitchFamily="18" charset="0"/>
              </a:rPr>
              <a:t>Monitor and  record the character of  drainage </a:t>
            </a:r>
          </a:p>
          <a:p>
            <a:endParaRPr dirty="0"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261" name=""/>
        <p:cNvGrpSpPr/>
        <p:nvPr/>
      </p:nvGrpSpPr>
      <p:grpSpPr>
        <a:xfrm>
          <a:off x="0" y="0"/>
          <a:ext cx="0" cy="0"/>
          <a:chOff x="0" y="0"/>
          <a:chExt cx="0" cy="0"/>
        </a:xfrm>
      </p:grpSpPr>
      <p:sp>
        <p:nvSpPr>
          <p:cNvPr id="1048819" name="Title 1"/>
          <p:cNvSpPr>
            <a:spLocks noGrp="1"/>
          </p:cNvSpPr>
          <p:nvPr>
            <p:ph type="title"/>
          </p:nvPr>
        </p:nvSpPr>
        <p:spPr/>
        <p:txBody>
          <a:bodyPr/>
          <a:p>
            <a:r>
              <a:rPr b="1" dirty="0" lang="en-US">
                <a:latin typeface="+mn-lt"/>
              </a:rPr>
              <a:t>Complications</a:t>
            </a:r>
          </a:p>
        </p:txBody>
      </p:sp>
      <p:sp>
        <p:nvSpPr>
          <p:cNvPr id="1048820" name="Content Placeholder 2"/>
          <p:cNvSpPr>
            <a:spLocks noGrp="1"/>
          </p:cNvSpPr>
          <p:nvPr>
            <p:ph idx="1"/>
          </p:nvPr>
        </p:nvSpPr>
        <p:spPr/>
        <p:txBody>
          <a:bodyPr>
            <a:normAutofit/>
          </a:bodyPr>
          <a:p>
            <a:pPr lvl="2">
              <a:buFont typeface="Wingdings" panose="05000000000000000000" pitchFamily="2" charset="2"/>
              <a:buChar char="Ø"/>
            </a:pPr>
            <a:r>
              <a:rPr dirty="0" sz="3200" lang="en-US">
                <a:solidFill>
                  <a:prstClr val="black"/>
                </a:solidFill>
              </a:rPr>
              <a:t>Sepsis –major cause of death</a:t>
            </a:r>
          </a:p>
          <a:p>
            <a:pPr lvl="2">
              <a:buFont typeface="Wingdings" panose="05000000000000000000" pitchFamily="2" charset="2"/>
              <a:buChar char="Ø"/>
            </a:pPr>
            <a:r>
              <a:rPr dirty="0" sz="3200" lang="en-US">
                <a:solidFill>
                  <a:prstClr val="black"/>
                </a:solidFill>
              </a:rPr>
              <a:t>Shock due to hypovolemia or septicemia</a:t>
            </a:r>
          </a:p>
          <a:p>
            <a:pPr lvl="2">
              <a:buFont typeface="Wingdings" panose="05000000000000000000" pitchFamily="2" charset="2"/>
              <a:buChar char="Ø"/>
            </a:pPr>
            <a:r>
              <a:rPr dirty="0" sz="3200" lang="en-US">
                <a:solidFill>
                  <a:prstClr val="black"/>
                </a:solidFill>
              </a:rPr>
              <a:t>Intestinal obstruction from adhesions</a:t>
            </a:r>
          </a:p>
          <a:p>
            <a:endParaRPr dirty="0" sz="3200"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262" name=""/>
        <p:cNvGrpSpPr/>
        <p:nvPr/>
      </p:nvGrpSpPr>
      <p:grpSpPr>
        <a:xfrm>
          <a:off x="0" y="0"/>
          <a:ext cx="0" cy="0"/>
          <a:chOff x="0" y="0"/>
          <a:chExt cx="0" cy="0"/>
        </a:xfrm>
      </p:grpSpPr>
      <p:sp>
        <p:nvSpPr>
          <p:cNvPr id="1048821" name="Title 1"/>
          <p:cNvSpPr>
            <a:spLocks noGrp="1"/>
          </p:cNvSpPr>
          <p:nvPr>
            <p:ph type="title"/>
          </p:nvPr>
        </p:nvSpPr>
        <p:spPr>
          <a:xfrm>
            <a:off x="838200" y="154547"/>
            <a:ext cx="10515600" cy="708338"/>
          </a:xfrm>
        </p:spPr>
        <p:txBody>
          <a:bodyPr/>
          <a:p>
            <a:r>
              <a:rPr b="1" dirty="0" lang="en-US">
                <a:latin typeface="+mn-lt"/>
              </a:rPr>
              <a:t>Nursing diagnosis</a:t>
            </a:r>
          </a:p>
        </p:txBody>
      </p:sp>
      <p:sp>
        <p:nvSpPr>
          <p:cNvPr id="1048822" name="Content Placeholder 2"/>
          <p:cNvSpPr>
            <a:spLocks noGrp="1"/>
          </p:cNvSpPr>
          <p:nvPr>
            <p:ph idx="1"/>
          </p:nvPr>
        </p:nvSpPr>
        <p:spPr>
          <a:xfrm>
            <a:off x="709411" y="862884"/>
            <a:ext cx="10515600" cy="5718219"/>
          </a:xfrm>
        </p:spPr>
        <p:txBody>
          <a:bodyPr/>
          <a:p>
            <a:r>
              <a:rPr dirty="0" sz="4000" lang="en-US">
                <a:latin typeface="Times New Roman" panose="02020603050405020304" pitchFamily="18" charset="0"/>
                <a:cs typeface="Times New Roman" panose="02020603050405020304" pitchFamily="18" charset="0"/>
              </a:rPr>
              <a:t>Fluid volume deficit </a:t>
            </a:r>
          </a:p>
          <a:p>
            <a:r>
              <a:rPr dirty="0" sz="4000" lang="en-US">
                <a:latin typeface="Times New Roman" panose="02020603050405020304" pitchFamily="18" charset="0"/>
                <a:cs typeface="Times New Roman" panose="02020603050405020304" pitchFamily="18" charset="0"/>
              </a:rPr>
              <a:t>Acute pain</a:t>
            </a:r>
          </a:p>
          <a:p>
            <a:r>
              <a:rPr dirty="0" sz="4000" lang="en-US">
                <a:latin typeface="Times New Roman" panose="02020603050405020304" pitchFamily="18" charset="0"/>
                <a:cs typeface="Times New Roman" panose="02020603050405020304" pitchFamily="18" charset="0"/>
              </a:rPr>
              <a:t>Anxiety/fear</a:t>
            </a:r>
          </a:p>
          <a:p>
            <a:r>
              <a:rPr dirty="0" sz="4000" lang="en-US">
                <a:latin typeface="Times New Roman" panose="02020603050405020304" pitchFamily="18" charset="0"/>
                <a:cs typeface="Times New Roman" panose="02020603050405020304" pitchFamily="18" charset="0"/>
              </a:rPr>
              <a:t>Knowledge deficit</a:t>
            </a:r>
          </a:p>
          <a:p>
            <a:r>
              <a:rPr dirty="0" sz="4000" lang="en-US">
                <a:latin typeface="Times New Roman" panose="02020603050405020304" pitchFamily="18" charset="0"/>
                <a:cs typeface="Times New Roman" panose="02020603050405020304" pitchFamily="18" charset="0"/>
              </a:rPr>
              <a:t>Risk for imbalanced nutrition less than the body requirement</a:t>
            </a:r>
          </a:p>
          <a:p>
            <a:r>
              <a:rPr dirty="0" sz="4000" lang="en-US">
                <a:latin typeface="Times New Roman" panose="02020603050405020304" pitchFamily="18" charset="0"/>
                <a:cs typeface="Times New Roman" panose="02020603050405020304" pitchFamily="18" charset="0"/>
              </a:rPr>
              <a:t>Risk for infection</a:t>
            </a:r>
          </a:p>
          <a:p>
            <a:endParaRPr dirty="0"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8823" name="Title 1"/>
          <p:cNvSpPr>
            <a:spLocks noGrp="1"/>
          </p:cNvSpPr>
          <p:nvPr>
            <p:ph type="title"/>
          </p:nvPr>
        </p:nvSpPr>
        <p:spPr/>
        <p:txBody>
          <a:bodyPr/>
          <a:p>
            <a:r>
              <a:rPr b="1" dirty="0" lang="en-US">
                <a:latin typeface="+mn-lt"/>
              </a:rPr>
              <a:t>The Pancreas In Relationship To The Duodenum And  The Biliary Tract</a:t>
            </a:r>
          </a:p>
        </p:txBody>
      </p:sp>
      <p:pic>
        <p:nvPicPr>
          <p:cNvPr id="2097160" name="Content Placeholder 3"/>
          <p:cNvPicPr>
            <a:picLocks noChangeAspect="1" noGrp="1"/>
          </p:cNvPicPr>
          <p:nvPr>
            <p:ph idx="1"/>
          </p:nvPr>
        </p:nvPicPr>
        <p:blipFill>
          <a:blip xmlns:r="http://schemas.openxmlformats.org/officeDocument/2006/relationships" r:embed="rId1"/>
          <a:stretch>
            <a:fillRect/>
          </a:stretch>
        </p:blipFill>
        <p:spPr>
          <a:xfrm>
            <a:off x="1618852" y="2160588"/>
            <a:ext cx="6714334" cy="3881437"/>
          </a:xfrm>
          <a:prstGeom prst="rect"/>
        </p:spPr>
      </p:pic>
    </p:spTree>
  </p:cSld>
  <p:clrMapOvr>
    <a:masterClrMapping/>
  </p:clrMapOvr>
</p:sld>
</file>

<file path=ppt/theme/theme1.xml><?xml version="1.0" encoding="utf-8"?>
<a:theme xmlns:a="http://schemas.openxmlformats.org/drawingml/2006/main" name="Facet">
  <a:themeElements>
    <a:clrScheme name="Facet">
      <a:dk1>
        <a:sysClr lastClr="000000" val="windowText"/>
      </a:dk1>
      <a:lt1>
        <a:sysClr lastClr="FFFFFF" val="window"/>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r="5400000" dist="25400" rotWithShape="0">
              <a:srgbClr val="000000">
                <a:alpha val="35000"/>
              </a:srgbClr>
            </a:outerShdw>
          </a:effectLst>
        </a:effectStyle>
        <a:effectStyle>
          <a:effectLst>
            <a:outerShdw blurRad="50800" dir="5400000" dist="38100" rotWithShape="0">
              <a:srgbClr val="000000">
                <a:alpha val="35000"/>
              </a:srgbClr>
            </a:outerShdw>
          </a:effectLst>
          <a:scene3d>
            <a:camera prst="orthographicFront">
              <a:rot lat="0" lon="0" rev="0"/>
            </a:camera>
            <a:lightRig dir="tl" rig="threePt"/>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theme>
</file>

<file path=ppt/theme/theme2.xml><?xml version="1.0" encoding="utf-8"?>
<a:theme xmlns:a="http://schemas.openxmlformats.org/drawingml/2006/main" name="1_Facet">
  <a:themeElements>
    <a:clrScheme name="Facet">
      <a:dk1>
        <a:sysClr lastClr="000000" val="windowText"/>
      </a:dk1>
      <a:lt1>
        <a:sysClr lastClr="FFFFFF" val="window"/>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r="5400000" dist="25400" rotWithShape="0">
              <a:srgbClr val="000000">
                <a:alpha val="35000"/>
              </a:srgbClr>
            </a:outerShdw>
          </a:effectLst>
        </a:effectStyle>
        <a:effectStyle>
          <a:effectLst>
            <a:outerShdw blurRad="50800" dir="5400000" dist="38100" rotWithShape="0">
              <a:srgbClr val="000000">
                <a:alpha val="35000"/>
              </a:srgbClr>
            </a:outerShdw>
          </a:effectLst>
          <a:scene3d>
            <a:camera prst="orthographicFront">
              <a:rot lat="0" lon="0" rev="0"/>
            </a:camera>
            <a:lightRig dir="tl" rig="threePt"/>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theme>
</file>

<file path=ppt/theme/theme3.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4.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MEDICAL SURGICAL NURSING II</dc:title>
  <dc:creator>user</dc:creator>
  <cp:lastModifiedBy>Unknown User</cp:lastModifiedBy>
  <dcterms:created xsi:type="dcterms:W3CDTF">2018-06-15T14:34:13Z</dcterms:created>
  <dcterms:modified xsi:type="dcterms:W3CDTF">2022-05-30T09:13:51Z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0f29742c2ddd4984a1131df0ed69480b</vt:lpwstr>
  </property>
</Properties>
</file>