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426" r:id="rId3"/>
    <p:sldId id="428" r:id="rId4"/>
    <p:sldId id="282" r:id="rId5"/>
    <p:sldId id="429" r:id="rId6"/>
    <p:sldId id="430" r:id="rId7"/>
    <p:sldId id="431" r:id="rId8"/>
    <p:sldId id="366" r:id="rId9"/>
    <p:sldId id="258" r:id="rId10"/>
    <p:sldId id="432" r:id="rId11"/>
    <p:sldId id="433" r:id="rId12"/>
    <p:sldId id="262" r:id="rId13"/>
    <p:sldId id="264" r:id="rId14"/>
    <p:sldId id="259" r:id="rId15"/>
    <p:sldId id="304" r:id="rId16"/>
    <p:sldId id="434" r:id="rId17"/>
    <p:sldId id="260" r:id="rId18"/>
    <p:sldId id="265" r:id="rId19"/>
    <p:sldId id="266" r:id="rId20"/>
    <p:sldId id="267" r:id="rId21"/>
    <p:sldId id="268" r:id="rId22"/>
    <p:sldId id="436" r:id="rId23"/>
    <p:sldId id="271" r:id="rId24"/>
    <p:sldId id="272" r:id="rId25"/>
    <p:sldId id="437" r:id="rId26"/>
    <p:sldId id="306" r:id="rId27"/>
    <p:sldId id="307" r:id="rId28"/>
    <p:sldId id="308" r:id="rId29"/>
    <p:sldId id="309" r:id="rId30"/>
    <p:sldId id="439" r:id="rId31"/>
    <p:sldId id="443" r:id="rId32"/>
    <p:sldId id="273" r:id="rId33"/>
    <p:sldId id="274" r:id="rId34"/>
    <p:sldId id="275" r:id="rId35"/>
    <p:sldId id="276" r:id="rId36"/>
    <p:sldId id="440" r:id="rId37"/>
    <p:sldId id="442" r:id="rId38"/>
    <p:sldId id="444" r:id="rId39"/>
    <p:sldId id="445" r:id="rId40"/>
    <p:sldId id="446" r:id="rId41"/>
    <p:sldId id="447" r:id="rId42"/>
    <p:sldId id="441" r:id="rId43"/>
    <p:sldId id="277" r:id="rId44"/>
    <p:sldId id="278" r:id="rId45"/>
    <p:sldId id="279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5539E-3DAB-4B4B-9751-2211E1A236F1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85D79-AB0A-47BD-9918-914AC6520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46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85D79-AB0A-47BD-9918-914AC6520C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9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85D79-AB0A-47BD-9918-914AC6520CC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580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D26E-94F8-401E-86FD-DC51A3E203BF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36D13-C964-4D7E-A354-099A838B12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au.int/sites/default/files/pages/32894-file-2001-abuja-declaration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childrenfirstcanada.org/blog/2020/10/20/5-eye-opening-ways-kids-are-affected-by-food-insecurity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GLOBAL HEALTH INITIATIVES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PRESENTED BY </a:t>
            </a:r>
          </a:p>
          <a:p>
            <a:r>
              <a:rPr lang="en-US" dirty="0" smtClean="0"/>
              <a:t>M. </a:t>
            </a:r>
            <a:r>
              <a:rPr lang="en-US" dirty="0" err="1" smtClean="0"/>
              <a:t>Namisi</a:t>
            </a:r>
            <a:endParaRPr lang="en-US" dirty="0" smtClean="0"/>
          </a:p>
          <a:p>
            <a:r>
              <a:rPr lang="en-US" dirty="0" smtClean="0"/>
              <a:t>KMTC LODWAR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Ct, Vision 2030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long term development blueprint for the country and is motivated by a collective aspiration for a better society by the year 2030.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4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Pillars of Vision 2030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Economic pillar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 aims to transform Kenya into “a newly- industrializing, middle income country providing a high quality of life to all its citizens in a clean and secure environment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buNone/>
            </a:pPr>
            <a:endParaRPr lang="en-US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3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2</a:t>
            </a:r>
            <a:r>
              <a:rPr lang="en-US" b="1" dirty="0"/>
              <a:t>. Social Pillar.</a:t>
            </a:r>
          </a:p>
          <a:p>
            <a:pPr>
              <a:buFontTx/>
              <a:buChar char="-"/>
            </a:pPr>
            <a:r>
              <a:rPr lang="en-US" dirty="0" smtClean="0"/>
              <a:t>It </a:t>
            </a:r>
            <a:r>
              <a:rPr lang="en-US" dirty="0"/>
              <a:t>seeks to engender just, cohesive and equitable social development in a clean and secure environment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/>
              <a:t>Moving to the future as one nation.</a:t>
            </a:r>
          </a:p>
          <a:p>
            <a:pPr>
              <a:buNone/>
            </a:pPr>
            <a:r>
              <a:rPr lang="en-US" dirty="0"/>
              <a:t>3. </a:t>
            </a:r>
            <a:r>
              <a:rPr lang="en-US" b="1" dirty="0"/>
              <a:t>Political pillar</a:t>
            </a:r>
            <a:r>
              <a:rPr lang="en-US" dirty="0"/>
              <a:t>: It aims to </a:t>
            </a:r>
            <a:r>
              <a:rPr lang="en-US" dirty="0" smtClean="0"/>
              <a:t>realize:</a:t>
            </a:r>
          </a:p>
          <a:p>
            <a:pPr>
              <a:buNone/>
            </a:pPr>
            <a:r>
              <a:rPr lang="en-US" dirty="0" smtClean="0"/>
              <a:t> - An issue - based</a:t>
            </a:r>
            <a:r>
              <a:rPr lang="en-US" dirty="0"/>
              <a:t>, people- </a:t>
            </a:r>
            <a:r>
              <a:rPr lang="en-US" dirty="0" err="1"/>
              <a:t>centred</a:t>
            </a:r>
            <a:r>
              <a:rPr lang="en-US" dirty="0"/>
              <a:t>, result- oriented and accountable democratic system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 Deployment of </a:t>
            </a:r>
            <a:r>
              <a:rPr lang="en-US" dirty="0"/>
              <a:t>world class infrastructure facilities and services.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pillars are anchored on the foundations of macroeconomic stability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infrastructural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development, science, Technology and innovation, Land reforms, human resources development, security and public sector reforms.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Millenium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Goals.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Sept 2000, 189 member states of the united Nations adopted the millennium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declaration.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Development Goals (MDGs) are 8 goals that UN Member States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targets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ombat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poverty, hunger, disease, illiteracy, environmental degradation and discrimination against women by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8 millennium development goals are as below: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MDGS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4102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Eradicate extreme poverty and hunger.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 universal primary education.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Promote gender equality and empower women 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child mortality.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maternal health.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Combat HIV/AIDS, malaria and other diseases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Ensure environmental sustainability.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Global partnership for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95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ustainable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evelopment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oals</a:t>
            </a:r>
            <a:r>
              <a:rPr lang="en-US" sz="3600" dirty="0" smtClean="0"/>
              <a:t>.(SDGs)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1762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United Nations Sustainable Development Goals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the Global Goals) are 17 goals with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UN Member States have agreed to work towards achieving by the year 2030.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set out a vision for a world free from poverty, hunger and disease.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has a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place in SDG 3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Almost all of the other 16 goals are related to health or their achievement will contribute to health indirectly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5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SUSTAINABLE DEVELOPMENT GOALS.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End poverty in all its forms everywhere.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End hunger, achieve food security and improved nutrition and promote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agriculture.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Ensure healthy lives and promote well being for all at all ages.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Ensure inclusive and equitable quality education and promote lifelong learning opportunities for 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5.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 gender equality and empower all women and girls.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Ensure availability and sustainable management of water and sanitation for all.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Ensure access to affordable, reliable, sustainable and modern energy for all.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Promote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sustained, Inclusive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sustainable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foster innovation.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Build resilient infrastructure, promote inclusive and sustainable industrialization and foster innovation.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Reduce inequality within and among countries.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Make cities and human settlements inclusive, safe, resilient and sustainable.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of Global Health initiatives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15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This is an </a:t>
            </a:r>
            <a:r>
              <a:rPr lang="en-US" dirty="0"/>
              <a:t>organized </a:t>
            </a:r>
            <a:r>
              <a:rPr lang="en-US" dirty="0" smtClean="0"/>
              <a:t>effort </a:t>
            </a:r>
            <a:r>
              <a:rPr lang="en-US" dirty="0"/>
              <a:t>of organizations, individuals, and stakeholders around the world to address a global </a:t>
            </a:r>
            <a:r>
              <a:rPr lang="en-US" dirty="0" smtClean="0"/>
              <a:t>health issue.</a:t>
            </a:r>
          </a:p>
          <a:p>
            <a:r>
              <a:rPr lang="en-US" dirty="0" smtClean="0"/>
              <a:t>Global </a:t>
            </a:r>
            <a:r>
              <a:rPr lang="en-US" dirty="0"/>
              <a:t>Health Initiatives (GHI) is </a:t>
            </a:r>
            <a:r>
              <a:rPr lang="en-US" b="1" dirty="0"/>
              <a:t>improving lives around the globe by providing high quality healthcare in collaboration with local partners to strengthen health systems in developing countries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73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CT.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Ensure sustainable consumption and production patterns.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Take urgent action to combat climate change and its impacts.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Conserve and sustainably use the oceans, seas and marine resources for sustainable development.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Protect, restore and promote sustainable use of terrestrial ecosystems, sustainably manage forests, combat desertification, and halt and reverse land degradation and halt biodiversity loss.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Promote peaceful and inclusive societies for sustainable development, provide access to justice for all and build effective, accountable and inclusive institutions at all levels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Strengthen the means of implementation and revitalize the global partnership for sustainable development.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African Region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Abuja declaration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It’s the name given to the communique issued after the Islamic Africa conference held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Abuja, Nigeria.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conference was organized by the organization of Islamic co-operation.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 April 2001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African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governments who are members of the African Union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pledge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allocate at least 15% of their annual budgets to the health sector. This vow became known as the Abuja Declaration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5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Paris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Declaration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2005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practical, action – oriented  roadmap to improve the quality of aid and its impact on development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puts in place a series of specific implementation measures and establishes an </a:t>
            </a:r>
            <a:r>
              <a:rPr lang="en-US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monitoring system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ensure that donors and recipients hold each other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their commitments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Ouagadougou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The declaration was made at the </a:t>
            </a:r>
            <a:r>
              <a:rPr lang="en-US" dirty="0">
                <a:solidFill>
                  <a:schemeClr val="accent1"/>
                </a:solidFill>
              </a:rPr>
              <a:t>international conference on primary health care</a:t>
            </a:r>
            <a:r>
              <a:rPr lang="en-US" dirty="0"/>
              <a:t> and health system in Africa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meeting was at Ouagadougou in Burkina </a:t>
            </a:r>
            <a:r>
              <a:rPr lang="en-US" dirty="0" smtClean="0"/>
              <a:t>Faso </a:t>
            </a:r>
            <a:r>
              <a:rPr lang="en-US" dirty="0"/>
              <a:t>from 28th to 30</a:t>
            </a:r>
            <a:r>
              <a:rPr lang="en-US" baseline="30000" dirty="0"/>
              <a:t>th </a:t>
            </a:r>
            <a:r>
              <a:rPr lang="en-US" dirty="0"/>
              <a:t>April 2008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smtClean="0"/>
              <a:t>The declaration </a:t>
            </a:r>
            <a:r>
              <a:rPr lang="en-US" dirty="0"/>
              <a:t>aimed at re- affirming the principles of the </a:t>
            </a:r>
            <a:r>
              <a:rPr lang="en-US" dirty="0">
                <a:solidFill>
                  <a:schemeClr val="accent1"/>
                </a:solidFill>
              </a:rPr>
              <a:t>Alma Ata declaration</a:t>
            </a:r>
            <a:r>
              <a:rPr lang="en-US" dirty="0"/>
              <a:t> of Sept 1978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reaffirmed health </a:t>
            </a:r>
            <a:r>
              <a:rPr lang="en-US" dirty="0"/>
              <a:t>as a fundamental human right and </a:t>
            </a:r>
            <a:r>
              <a:rPr lang="en-US" dirty="0" smtClean="0"/>
              <a:t>the responsibility </a:t>
            </a:r>
            <a:r>
              <a:rPr lang="en-US" dirty="0"/>
              <a:t>that the </a:t>
            </a:r>
            <a:r>
              <a:rPr lang="en-US" dirty="0" smtClean="0"/>
              <a:t>governments </a:t>
            </a:r>
            <a:r>
              <a:rPr lang="en-US" dirty="0"/>
              <a:t>have for health of their people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The Ouagadougou </a:t>
            </a:r>
            <a:r>
              <a:rPr lang="en-US" dirty="0" smtClean="0"/>
              <a:t>Declaration </a:t>
            </a:r>
            <a:r>
              <a:rPr lang="en-US" dirty="0"/>
              <a:t>focuses on nine major priority areas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34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AREAS OF DECLARATION.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leadership and governance for health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institutionalization of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intersectoral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for improving health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of health service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providing comprehensive, integrated,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and effective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essential health services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equity.</a:t>
            </a:r>
          </a:p>
        </p:txBody>
      </p:sp>
    </p:spTree>
    <p:extLst>
      <p:ext uri="{BB962C8B-B14F-4D97-AF65-F5344CB8AC3E}">
        <p14:creationId xmlns:p14="http://schemas.microsoft.com/office/powerpoint/2010/main" val="40461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heath human resource 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develop comprehensive evidenced based health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 by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scaling up the training of relevant cadres of health-care providers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health financing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countries should develop comprehensive health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 plans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nstitutionalize efficient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accounts monitoring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6005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b="1" dirty="0" smtClean="0"/>
              <a:t>Health Technologies </a:t>
            </a:r>
            <a:r>
              <a:rPr lang="en-US" dirty="0" smtClean="0"/>
              <a:t>- </a:t>
            </a:r>
            <a:r>
              <a:rPr lang="en-US" dirty="0"/>
              <a:t>C</a:t>
            </a:r>
            <a:r>
              <a:rPr lang="en-US" dirty="0" smtClean="0"/>
              <a:t>ountries </a:t>
            </a:r>
            <a:r>
              <a:rPr lang="en-US" dirty="0"/>
              <a:t>should increase access to quality and safe health technologies. </a:t>
            </a:r>
            <a:r>
              <a:rPr lang="en-US" dirty="0" smtClean="0"/>
              <a:t>They should develop </a:t>
            </a:r>
            <a:r>
              <a:rPr lang="en-US" dirty="0"/>
              <a:t>norms and standards for the </a:t>
            </a:r>
            <a:r>
              <a:rPr lang="en-US" dirty="0" smtClean="0"/>
              <a:t>selection, </a:t>
            </a:r>
            <a:r>
              <a:rPr lang="en-US" dirty="0"/>
              <a:t>use and management of appropriate health technologies.</a:t>
            </a:r>
          </a:p>
          <a:p>
            <a:pPr marL="0" indent="0">
              <a:buNone/>
            </a:pPr>
            <a:r>
              <a:rPr lang="en-US" dirty="0"/>
              <a:t>6</a:t>
            </a:r>
            <a:r>
              <a:rPr lang="en-US" b="1" dirty="0"/>
              <a:t>. </a:t>
            </a:r>
            <a:r>
              <a:rPr lang="en-US" b="1" dirty="0" smtClean="0"/>
              <a:t>Community </a:t>
            </a:r>
            <a:r>
              <a:rPr lang="en-US" b="1" dirty="0"/>
              <a:t>ownership </a:t>
            </a:r>
            <a:r>
              <a:rPr lang="en-US" dirty="0"/>
              <a:t>-</a:t>
            </a:r>
            <a:r>
              <a:rPr lang="en-US" dirty="0" smtClean="0"/>
              <a:t> </a:t>
            </a:r>
            <a:r>
              <a:rPr lang="en-US" dirty="0"/>
              <a:t>create an enabling </a:t>
            </a:r>
            <a:r>
              <a:rPr lang="en-US" dirty="0" smtClean="0"/>
              <a:t> </a:t>
            </a:r>
            <a:r>
              <a:rPr lang="en-US" dirty="0"/>
              <a:t>framework for community participation and </a:t>
            </a:r>
            <a:r>
              <a:rPr lang="en-US" dirty="0" smtClean="0"/>
              <a:t>build community capacity</a:t>
            </a:r>
            <a:r>
              <a:rPr lang="en-US" dirty="0"/>
              <a:t> </a:t>
            </a:r>
            <a:r>
              <a:rPr lang="en-US" dirty="0" smtClean="0"/>
              <a:t>and  </a:t>
            </a:r>
            <a:r>
              <a:rPr lang="en-US" dirty="0"/>
              <a:t>to empower communities to adopt healthier lifestyles.</a:t>
            </a:r>
          </a:p>
        </p:txBody>
      </p:sp>
    </p:spTree>
    <p:extLst>
      <p:ext uri="{BB962C8B-B14F-4D97-AF65-F5344CB8AC3E}">
        <p14:creationId xmlns:p14="http://schemas.microsoft.com/office/powerpoint/2010/main" val="313681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1534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7. </a:t>
            </a:r>
            <a:r>
              <a:rPr lang="en-US" b="1" dirty="0"/>
              <a:t>Strengthen  partnership for health development</a:t>
            </a:r>
            <a:r>
              <a:rPr lang="en-US" dirty="0"/>
              <a:t>- </a:t>
            </a:r>
            <a:r>
              <a:rPr lang="en-US" dirty="0" smtClean="0"/>
              <a:t>Countries to </a:t>
            </a:r>
            <a:r>
              <a:rPr lang="en-US" dirty="0"/>
              <a:t>adopt </a:t>
            </a:r>
            <a:r>
              <a:rPr lang="en-US" dirty="0" err="1"/>
              <a:t>intersectoral</a:t>
            </a:r>
            <a:r>
              <a:rPr lang="en-US" dirty="0"/>
              <a:t> </a:t>
            </a:r>
            <a:r>
              <a:rPr lang="en-US" dirty="0" smtClean="0"/>
              <a:t>collaboration &amp; public-private partnerships </a:t>
            </a:r>
            <a:r>
              <a:rPr lang="en-US" dirty="0"/>
              <a:t>in policy formulation and service delivery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b="1" dirty="0"/>
              <a:t>Research for health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b="1" dirty="0"/>
              <a:t>Health information systems.</a:t>
            </a:r>
          </a:p>
        </p:txBody>
      </p:sp>
    </p:spTree>
    <p:extLst>
      <p:ext uri="{BB962C8B-B14F-4D97-AF65-F5344CB8AC3E}">
        <p14:creationId xmlns:p14="http://schemas.microsoft.com/office/powerpoint/2010/main" val="1746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Aims of GHI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mproving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for all people in all nations by promoting wellness and eliminating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avoidable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disease, disability,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death.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ombining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population-based health promotion and disease prevention measures with individual-level clinical care.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Convention on the rights of a child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In 1989, world leaders made a </a:t>
            </a:r>
            <a:r>
              <a:rPr lang="en-US" dirty="0" smtClean="0"/>
              <a:t>commitment </a:t>
            </a:r>
            <a:r>
              <a:rPr lang="en-US" dirty="0"/>
              <a:t>to the world’s children by adopting the United </a:t>
            </a:r>
            <a:r>
              <a:rPr lang="en-US" dirty="0">
                <a:solidFill>
                  <a:schemeClr val="accent1"/>
                </a:solidFill>
              </a:rPr>
              <a:t>Nations Convention on the Rights of the Child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The United Nations Convention on the Rights of the Child (UNCRC) is </a:t>
            </a:r>
            <a:r>
              <a:rPr lang="en-US" b="1" dirty="0"/>
              <a:t>a legally-binding international agreement setting out the civil, political, economic, social and cultural rights of every child, regardless of their race, religion or abilities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70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nvention on the Rights of the Child - the children's vers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0" y="-1295400"/>
            <a:ext cx="13716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52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Convention on the rights of a child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Definition of a child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child is any person under the age of 18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have the right to be treated as citizens.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deserve to grow in a society that loves, cares, respects and protects them.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entitled to rights just as much as adults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32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rinciples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Non-discrimination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Devotion to the best interests of the child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right to life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Survival and development</a:t>
            </a:r>
          </a:p>
          <a:p>
            <a:pPr marL="514350" indent="-514350">
              <a:buAutoNum type="arabicPeriod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for the views of the child </a:t>
            </a:r>
          </a:p>
        </p:txBody>
      </p:sp>
    </p:spTree>
    <p:extLst>
      <p:ext uri="{BB962C8B-B14F-4D97-AF65-F5344CB8AC3E}">
        <p14:creationId xmlns:p14="http://schemas.microsoft.com/office/powerpoint/2010/main" val="316677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Four main aspects of child rights.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association with both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identity as well as the basic needs for physical protection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food, universal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paid education, health care and criminal laws appropriate for the age and development of the child.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Equal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the child’s civil rights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7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Rights of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/>
              <a:t>Every child has the right to be alive. Governments </a:t>
            </a:r>
            <a:r>
              <a:rPr lang="en-US" dirty="0" smtClean="0"/>
              <a:t>to ensure </a:t>
            </a:r>
            <a:r>
              <a:rPr lang="en-US" dirty="0"/>
              <a:t>that children survive and develop in the best possible </a:t>
            </a:r>
            <a:r>
              <a:rPr lang="en-US" dirty="0" smtClean="0"/>
              <a:t>way.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of </a:t>
            </a:r>
            <a:r>
              <a:rPr lang="en-GB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 - </a:t>
            </a:r>
            <a:r>
              <a:rPr lang="en-US" dirty="0"/>
              <a:t>Every child deserves freedom from abuse, harmful work, drugs, sexual abuse, human trafficking, corporal punishment, emotional and psychological abuse, harmful detention, war, and any other forms of exploitation.</a:t>
            </a:r>
          </a:p>
          <a:p>
            <a:pPr marL="514350" indent="-514350">
              <a:buFont typeface="+mj-lt"/>
              <a:buAutoNum type="arabicPeriod"/>
            </a:pPr>
            <a:endParaRPr lang="en-GB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3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Non-discrimination -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child deserves equal treatment – regardless of their gender identity, sex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race, ethnicity, religion, physical appearance, ability, socio-economic status, nationality, creed, ideology, or other personal identities.</a:t>
            </a:r>
          </a:p>
          <a:p>
            <a:pPr marL="0" indent="0">
              <a:buNone/>
            </a:pPr>
            <a:r>
              <a:rPr lang="en-US" b="1" dirty="0"/>
              <a:t>4</a:t>
            </a:r>
            <a:r>
              <a:rPr lang="en-US" b="1" dirty="0" smtClean="0"/>
              <a:t>. </a:t>
            </a:r>
            <a:r>
              <a:rPr lang="en-US" b="1" dirty="0"/>
              <a:t>Health</a:t>
            </a:r>
            <a:endParaRPr lang="en-US" dirty="0"/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child has the right to be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alive - The child deserves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possible health care, 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nutritious food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clothing, clean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safe housing. </a:t>
            </a: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9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5</a:t>
            </a:r>
            <a:r>
              <a:rPr lang="en-US" b="1" dirty="0" smtClean="0"/>
              <a:t>. Family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should know their parents and be looked after by </a:t>
            </a:r>
            <a:r>
              <a:rPr lang="en-US" dirty="0" smtClean="0"/>
              <a:t>them.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The child </a:t>
            </a:r>
            <a:r>
              <a:rPr lang="en-US" dirty="0"/>
              <a:t>has the right to live with their family</a:t>
            </a:r>
            <a:r>
              <a:rPr lang="en-US" dirty="0" smtClean="0"/>
              <a:t>.</a:t>
            </a:r>
          </a:p>
          <a:p>
            <a:r>
              <a:rPr lang="en-US" dirty="0"/>
              <a:t>Children should not be separated from their parents unless one or both parents are abusive or neglectful, or their home environment is unsafe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family </a:t>
            </a:r>
            <a:r>
              <a:rPr lang="en-US" dirty="0" smtClean="0"/>
              <a:t> </a:t>
            </a:r>
            <a:r>
              <a:rPr lang="en-US" dirty="0"/>
              <a:t>instils a sense of belonging, </a:t>
            </a:r>
            <a:r>
              <a:rPr lang="en-US" dirty="0" smtClean="0"/>
              <a:t>and </a:t>
            </a:r>
            <a:r>
              <a:rPr lang="en-US" dirty="0"/>
              <a:t>provide a loving and nurturing environment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Children whose parents do not live together should remain in contact with both parents unless contact harms the child.</a:t>
            </a:r>
          </a:p>
        </p:txBody>
      </p:sp>
    </p:spTree>
    <p:extLst>
      <p:ext uri="{BB962C8B-B14F-4D97-AF65-F5344CB8AC3E}">
        <p14:creationId xmlns:p14="http://schemas.microsoft.com/office/powerpoint/2010/main" val="213911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7. 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and nationality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must be registered when they are born and given a name which is officially recognized by the government.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have a nationality (belong to a country).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Identity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have the right to their own identity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includes their name, nationality and family relations.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04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Rights of Children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9</a:t>
            </a:r>
            <a:r>
              <a:rPr lang="en-US" b="1" dirty="0" smtClean="0"/>
              <a:t>.</a:t>
            </a:r>
            <a:r>
              <a:rPr lang="en-US" b="1" dirty="0"/>
              <a:t> Freedom of </a:t>
            </a:r>
            <a:r>
              <a:rPr lang="en-US" b="1" dirty="0" smtClean="0"/>
              <a:t>thought, opinion </a:t>
            </a:r>
            <a:r>
              <a:rPr lang="en-US" b="1" dirty="0"/>
              <a:t>and </a:t>
            </a:r>
            <a:r>
              <a:rPr lang="en-US" b="1" dirty="0" smtClean="0"/>
              <a:t>religion</a:t>
            </a:r>
          </a:p>
          <a:p>
            <a:r>
              <a:rPr lang="en-US" dirty="0"/>
              <a:t>Children can </a:t>
            </a:r>
            <a:r>
              <a:rPr lang="en-US" dirty="0" smtClean="0"/>
              <a:t>choose their own thoughts, opinions and religion.</a:t>
            </a:r>
          </a:p>
          <a:p>
            <a:r>
              <a:rPr lang="en-US" dirty="0"/>
              <a:t>Children have the right </a:t>
            </a:r>
            <a:r>
              <a:rPr lang="en-US" dirty="0" smtClean="0"/>
              <a:t>to speak, </a:t>
            </a:r>
            <a:r>
              <a:rPr lang="en-US" dirty="0"/>
              <a:t>express and </a:t>
            </a:r>
            <a:r>
              <a:rPr lang="en-US" dirty="0" smtClean="0"/>
              <a:t>share their thoughts.</a:t>
            </a:r>
          </a:p>
          <a:p>
            <a:r>
              <a:rPr lang="en-US" dirty="0" smtClean="0"/>
              <a:t>Parents </a:t>
            </a:r>
            <a:r>
              <a:rPr lang="en-US" dirty="0"/>
              <a:t>can guide children so that </a:t>
            </a:r>
            <a:r>
              <a:rPr lang="en-US" dirty="0" smtClean="0"/>
              <a:t>as </a:t>
            </a:r>
            <a:r>
              <a:rPr lang="en-US" dirty="0"/>
              <a:t>they learn to properly use this right.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 Ata declaration (1978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ealth Care(PHC)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essential health care based on practical, scientifically sound and socially acceptable methods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that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universally accessible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families in the community through their full participation and at a cost that the country and community can afford to maintain at every stage of their development in the spirit of self-reliance &amp; self-determination.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15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03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10. </a:t>
            </a:r>
            <a:r>
              <a:rPr lang="en-US" b="1" dirty="0"/>
              <a:t>Privacy</a:t>
            </a:r>
            <a:endParaRPr lang="en-US" dirty="0"/>
          </a:p>
          <a:p>
            <a:r>
              <a:rPr lang="en-US" dirty="0"/>
              <a:t>Every child deserves privacy. </a:t>
            </a:r>
          </a:p>
          <a:p>
            <a:r>
              <a:rPr lang="en-US" dirty="0"/>
              <a:t>C</a:t>
            </a:r>
            <a:r>
              <a:rPr lang="en-US" dirty="0" smtClean="0"/>
              <a:t>hildren’s privacy must be protected </a:t>
            </a:r>
            <a:r>
              <a:rPr lang="en-US" dirty="0"/>
              <a:t>in all areas, including online. </a:t>
            </a:r>
            <a:endParaRPr lang="en-US" dirty="0" smtClean="0"/>
          </a:p>
          <a:p>
            <a:r>
              <a:rPr lang="en-US" dirty="0" smtClean="0"/>
              <a:t>Personal </a:t>
            </a:r>
            <a:r>
              <a:rPr lang="en-US" dirty="0"/>
              <a:t>documentation of children should not be published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Victims </a:t>
            </a:r>
            <a:r>
              <a:rPr lang="en-US" dirty="0"/>
              <a:t>of abuse should not have their names, faces or information published</a:t>
            </a:r>
          </a:p>
        </p:txBody>
      </p:sp>
    </p:spTree>
    <p:extLst>
      <p:ext uri="{BB962C8B-B14F-4D97-AF65-F5344CB8AC3E}">
        <p14:creationId xmlns:p14="http://schemas.microsoft.com/office/powerpoint/2010/main" val="133632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Rights of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stable, loving and nurturing environment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a quality education</a:t>
            </a:r>
          </a:p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to healthcare and nutrition…..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others……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convention on population and development (ICPD Cairo)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They were </a:t>
            </a:r>
            <a:r>
              <a:rPr lang="en-GB" dirty="0"/>
              <a:t>enacted in Cairo, Egypt on 5-13</a:t>
            </a:r>
            <a:r>
              <a:rPr lang="en-GB" baseline="30000" dirty="0"/>
              <a:t>th</a:t>
            </a:r>
            <a:r>
              <a:rPr lang="en-GB" dirty="0"/>
              <a:t> Sept.1994</a:t>
            </a:r>
            <a:r>
              <a:rPr lang="en-GB" dirty="0" smtClean="0"/>
              <a:t>..</a:t>
            </a:r>
            <a:endParaRPr lang="en-GB" dirty="0"/>
          </a:p>
          <a:p>
            <a:r>
              <a:rPr lang="en-GB" dirty="0" smtClean="0"/>
              <a:t>It emphasises that </a:t>
            </a:r>
            <a:r>
              <a:rPr lang="en-GB" dirty="0" smtClean="0"/>
              <a:t>rights </a:t>
            </a:r>
            <a:r>
              <a:rPr lang="en-GB" dirty="0"/>
              <a:t>of women and girls is central to development.</a:t>
            </a:r>
          </a:p>
        </p:txBody>
      </p:sp>
    </p:spTree>
    <p:extLst>
      <p:ext uri="{BB962C8B-B14F-4D97-AF65-F5344CB8AC3E}">
        <p14:creationId xmlns:p14="http://schemas.microsoft.com/office/powerpoint/2010/main" val="253955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ICPD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b="1" dirty="0" smtClean="0"/>
              <a:t>Universal </a:t>
            </a:r>
            <a:r>
              <a:rPr lang="en-GB" b="1" dirty="0"/>
              <a:t>education</a:t>
            </a:r>
            <a:r>
              <a:rPr lang="en-GB" dirty="0"/>
              <a:t>-universal primary education in all countries by 2015</a:t>
            </a:r>
            <a:r>
              <a:rPr lang="en-GB" dirty="0" smtClean="0"/>
              <a:t>.</a:t>
            </a:r>
          </a:p>
          <a:p>
            <a:r>
              <a:rPr lang="en-GB" dirty="0" smtClean="0"/>
              <a:t>It urges </a:t>
            </a:r>
            <a:r>
              <a:rPr lang="en-GB" dirty="0"/>
              <a:t>countries </a:t>
            </a:r>
            <a:r>
              <a:rPr lang="en-GB" dirty="0" smtClean="0"/>
              <a:t>for</a:t>
            </a:r>
            <a:r>
              <a:rPr lang="en-GB" dirty="0" smtClean="0"/>
              <a:t> </a:t>
            </a:r>
            <a:r>
              <a:rPr lang="en-GB" dirty="0"/>
              <a:t>access to women for secondary and higher level education as well as vocational and technical training.</a:t>
            </a:r>
          </a:p>
          <a:p>
            <a:pPr marL="0" indent="0">
              <a:buNone/>
            </a:pPr>
            <a:r>
              <a:rPr lang="en-GB" dirty="0"/>
              <a:t>2. </a:t>
            </a:r>
            <a:r>
              <a:rPr lang="en-GB" b="1" dirty="0"/>
              <a:t>Reduction of infant and child mortality</a:t>
            </a:r>
            <a:r>
              <a:rPr lang="en-GB" dirty="0"/>
              <a:t>:- By 2015 all countries should aim to achieve a rate below 35 per 1,000 live births  and under five mortality rate below 45 per 1,000. </a:t>
            </a:r>
          </a:p>
        </p:txBody>
      </p:sp>
    </p:spTree>
    <p:extLst>
      <p:ext uri="{BB962C8B-B14F-4D97-AF65-F5344CB8AC3E}">
        <p14:creationId xmlns:p14="http://schemas.microsoft.com/office/powerpoint/2010/main" val="19315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3</a:t>
            </a:r>
            <a:r>
              <a:rPr lang="en-GB" dirty="0" smtClean="0"/>
              <a:t>. </a:t>
            </a:r>
            <a:r>
              <a:rPr lang="en-GB" b="1" dirty="0" smtClean="0"/>
              <a:t>Reduction </a:t>
            </a:r>
            <a:r>
              <a:rPr lang="en-GB" b="1" dirty="0"/>
              <a:t>of maternal mortality</a:t>
            </a:r>
            <a:r>
              <a:rPr lang="en-GB" dirty="0"/>
              <a:t>:- A reduction by ½ the 1990 levels by 2000 and ½  of that by 2015.</a:t>
            </a:r>
          </a:p>
          <a:p>
            <a:pPr marL="0" indent="0">
              <a:buNone/>
            </a:pPr>
            <a:r>
              <a:rPr lang="en-GB" dirty="0"/>
              <a:t>4. </a:t>
            </a:r>
            <a:r>
              <a:rPr lang="en-GB" b="1" dirty="0"/>
              <a:t>Access to reproductive and sexual health services including family</a:t>
            </a:r>
            <a:r>
              <a:rPr lang="en-GB" dirty="0"/>
              <a:t>- FP counselling, pre natal care, safe delivery and post natal care, prevention and appropriate treatment of infertility, prevention of abortion and the management of the consequences of abortion, STI’s, HIV/AIDS </a:t>
            </a:r>
          </a:p>
        </p:txBody>
      </p:sp>
    </p:spTree>
    <p:extLst>
      <p:ext uri="{BB962C8B-B14F-4D97-AF65-F5344CB8AC3E}">
        <p14:creationId xmlns:p14="http://schemas.microsoft.com/office/powerpoint/2010/main" val="10324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u="sng" dirty="0" smtClean="0">
                <a:solidFill>
                  <a:srgbClr val="C00000"/>
                </a:solidFill>
              </a:rPr>
              <a:t>Principles of P H C</a:t>
            </a:r>
            <a:endParaRPr lang="en-US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514350" indent="-51435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 principle is a rule or basic belief that has a major influence on the way in which something is done . Principles of PHC are rules or guidelines that govern the implementation of PHC activities.</a:t>
            </a:r>
          </a:p>
          <a:p>
            <a:pPr marL="514350" indent="-514350">
              <a:buFont typeface="Wingdings 2" panose="05020102010507070707" pitchFamily="18" charset="2"/>
              <a:buAutoNum type="arabicPlain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Equity----------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Fair and reasonable distribution of available resources  e.g. introduction of new health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Font typeface="Wingdings 2" panose="05020102010507070707" pitchFamily="18" charset="2"/>
              <a:buAutoNum type="arabicPlain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160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Ct,Principles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Manpower development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------- training and development of health workers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utilization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levels and types of community manpower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serve the community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participation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------- this is the process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individuals, families, and community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planning, promoting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provision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own health care. </a:t>
            </a:r>
          </a:p>
        </p:txBody>
      </p:sp>
    </p:spTree>
    <p:extLst>
      <p:ext uri="{BB962C8B-B14F-4D97-AF65-F5344CB8AC3E}">
        <p14:creationId xmlns:p14="http://schemas.microsoft.com/office/powerpoint/2010/main" val="126264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Ct, Principles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technology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------------Employing the kind of technology that is scientifically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technically sound and adaptable to local situations in solving the health needs.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 –sectorial approach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-------- Collaboration with other sectors (ministries) in order to succeed in promoting the health of the community e.g. Agriculture, Water and sanitation, Education, Roads, housing,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334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</a:t>
            </a:r>
            <a:r>
              <a:rPr lang="en-US" dirty="0" smtClean="0"/>
              <a:t>. PHC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b="1" dirty="0" smtClean="0"/>
              <a:t>Availability </a:t>
            </a:r>
            <a:r>
              <a:rPr lang="en-US" b="1" dirty="0"/>
              <a:t>of health care</a:t>
            </a:r>
            <a:r>
              <a:rPr lang="en-US" dirty="0"/>
              <a:t> for all people and at a cost they can afford.</a:t>
            </a:r>
          </a:p>
          <a:p>
            <a:pPr marL="0" indent="0">
              <a:buNone/>
            </a:pPr>
            <a:r>
              <a:rPr lang="en-US" dirty="0" smtClean="0"/>
              <a:t>7. </a:t>
            </a:r>
            <a:r>
              <a:rPr lang="en-US" b="1" dirty="0" err="1" smtClean="0"/>
              <a:t>Promotive</a:t>
            </a:r>
            <a:r>
              <a:rPr lang="en-US" b="1" dirty="0" smtClean="0"/>
              <a:t> </a:t>
            </a:r>
            <a:r>
              <a:rPr lang="en-US" b="1" dirty="0"/>
              <a:t>and preventive</a:t>
            </a:r>
            <a:r>
              <a:rPr lang="en-US" dirty="0"/>
              <a:t> </a:t>
            </a:r>
            <a:r>
              <a:rPr lang="en-US" dirty="0" smtClean="0"/>
              <a:t>Health care should include both  </a:t>
            </a:r>
            <a:r>
              <a:rPr lang="en-US" dirty="0" err="1" smtClean="0"/>
              <a:t>promotive</a:t>
            </a:r>
            <a:r>
              <a:rPr lang="en-US" dirty="0" smtClean="0"/>
              <a:t> and preventive aspects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b="1" dirty="0" smtClean="0"/>
              <a:t>Integration of health care - </a:t>
            </a:r>
            <a:r>
              <a:rPr lang="en-US" dirty="0" smtClean="0"/>
              <a:t>provision of </a:t>
            </a:r>
            <a:r>
              <a:rPr lang="en-US" dirty="0"/>
              <a:t>curative and preventive services.</a:t>
            </a:r>
          </a:p>
        </p:txBody>
      </p:sp>
    </p:spTree>
    <p:extLst>
      <p:ext uri="{BB962C8B-B14F-4D97-AF65-F5344CB8AC3E}">
        <p14:creationId xmlns:p14="http://schemas.microsoft.com/office/powerpoint/2010/main" val="70427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2030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vision envisages: </a:t>
            </a:r>
          </a:p>
          <a:p>
            <a:pPr lvl="1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“A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globally competitive and prosperous country with a high quality of life by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2030”</a:t>
            </a:r>
          </a:p>
          <a:p>
            <a:pPr lvl="1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Vision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lauched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10</a:t>
            </a:r>
            <a:r>
              <a:rPr lang="en-US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June 2008 by president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Mwai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Kibaki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was the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countrys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development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2008 to 2030.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2097</Words>
  <Application>Microsoft Office PowerPoint</Application>
  <PresentationFormat>On-screen Show (4:3)</PresentationFormat>
  <Paragraphs>199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Calibri</vt:lpstr>
      <vt:lpstr>Times New Roman</vt:lpstr>
      <vt:lpstr>Wingdings</vt:lpstr>
      <vt:lpstr>Wingdings 2</vt:lpstr>
      <vt:lpstr>Office Theme</vt:lpstr>
      <vt:lpstr>GLOBAL HEALTH INITIATIVES</vt:lpstr>
      <vt:lpstr>Definition of Global Health initiatives</vt:lpstr>
      <vt:lpstr>Aims of GHI</vt:lpstr>
      <vt:lpstr>Alma Ata declaration (1978). Primary Health Care(PHC)</vt:lpstr>
      <vt:lpstr>Principles of P H C</vt:lpstr>
      <vt:lpstr>Ct,Principles </vt:lpstr>
      <vt:lpstr>Ct, Principles</vt:lpstr>
      <vt:lpstr>CT. PHC</vt:lpstr>
      <vt:lpstr>Vision 2030</vt:lpstr>
      <vt:lpstr>Ct, Vision 2030</vt:lpstr>
      <vt:lpstr>Pillars of Vision 2030</vt:lpstr>
      <vt:lpstr>CONT.</vt:lpstr>
      <vt:lpstr>CONT.</vt:lpstr>
      <vt:lpstr>Millenium development Goals. </vt:lpstr>
      <vt:lpstr>The MDGS</vt:lpstr>
      <vt:lpstr>Sustainable Development Goals.(SDGs) </vt:lpstr>
      <vt:lpstr>SUSTAINABLE DEVELOPMENT GOALS.</vt:lpstr>
      <vt:lpstr>CT.</vt:lpstr>
      <vt:lpstr>CT .</vt:lpstr>
      <vt:lpstr>CT. </vt:lpstr>
      <vt:lpstr>CT.</vt:lpstr>
      <vt:lpstr>African Region Policies</vt:lpstr>
      <vt:lpstr>Paris Declaration (2005)</vt:lpstr>
      <vt:lpstr>Ouagadougou declaration</vt:lpstr>
      <vt:lpstr>PowerPoint Presentation</vt:lpstr>
      <vt:lpstr>PRIORITY AREAS OF DECLARATION.</vt:lpstr>
      <vt:lpstr>CT.</vt:lpstr>
      <vt:lpstr>CT.</vt:lpstr>
      <vt:lpstr>CT.</vt:lpstr>
      <vt:lpstr>Convention on the rights of a child</vt:lpstr>
      <vt:lpstr>PowerPoint Presentation</vt:lpstr>
      <vt:lpstr>Convention on the rights of a child</vt:lpstr>
      <vt:lpstr>Principles</vt:lpstr>
      <vt:lpstr>Four main aspects of child rights.</vt:lpstr>
      <vt:lpstr>12 Rights of children</vt:lpstr>
      <vt:lpstr>Rights of children</vt:lpstr>
      <vt:lpstr>Rights of children</vt:lpstr>
      <vt:lpstr>Rights of children</vt:lpstr>
      <vt:lpstr>Rights of Children</vt:lpstr>
      <vt:lpstr>Rights of Children</vt:lpstr>
      <vt:lpstr>Rights of Children</vt:lpstr>
      <vt:lpstr>Rights of children</vt:lpstr>
      <vt:lpstr>International convention on population and development (ICPD Cairo)</vt:lpstr>
      <vt:lpstr>ICPD Goals</vt:lpstr>
      <vt:lpstr>CT.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delivery system.</dc:title>
  <dc:creator>HP</dc:creator>
  <cp:lastModifiedBy>wnamisi@gmail.com</cp:lastModifiedBy>
  <cp:revision>355</cp:revision>
  <dcterms:created xsi:type="dcterms:W3CDTF">2019-05-20T10:43:50Z</dcterms:created>
  <dcterms:modified xsi:type="dcterms:W3CDTF">2022-05-11T08:37:16Z</dcterms:modified>
</cp:coreProperties>
</file>