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95" r:id="rId13"/>
    <p:sldId id="296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09" r:id="rId36"/>
    <p:sldId id="268" r:id="rId37"/>
    <p:sldId id="269" r:id="rId38"/>
    <p:sldId id="270" r:id="rId39"/>
    <p:sldId id="287" r:id="rId40"/>
    <p:sldId id="271" r:id="rId41"/>
    <p:sldId id="272" r:id="rId42"/>
    <p:sldId id="273" r:id="rId43"/>
    <p:sldId id="282" r:id="rId44"/>
    <p:sldId id="324" r:id="rId45"/>
    <p:sldId id="274" r:id="rId46"/>
    <p:sldId id="326" r:id="rId47"/>
    <p:sldId id="275" r:id="rId48"/>
    <p:sldId id="276" r:id="rId49"/>
    <p:sldId id="327" r:id="rId50"/>
    <p:sldId id="277" r:id="rId51"/>
    <p:sldId id="278" r:id="rId52"/>
    <p:sldId id="328" r:id="rId53"/>
    <p:sldId id="292" r:id="rId54"/>
    <p:sldId id="329" r:id="rId55"/>
    <p:sldId id="291" r:id="rId56"/>
    <p:sldId id="279" r:id="rId57"/>
    <p:sldId id="330" r:id="rId58"/>
    <p:sldId id="280" r:id="rId59"/>
    <p:sldId id="332" r:id="rId60"/>
    <p:sldId id="331" r:id="rId61"/>
    <p:sldId id="293" r:id="rId62"/>
    <p:sldId id="281" r:id="rId63"/>
    <p:sldId id="284" r:id="rId64"/>
    <p:sldId id="285" r:id="rId65"/>
    <p:sldId id="286" r:id="rId66"/>
    <p:sldId id="28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79A4-B32E-40B7-8DB4-93563B27B0B0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F04D-9F91-4F4C-AB9D-E8888A66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04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FB3406-C63B-41CB-8033-1DD63E2828BB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FF95D9-B41D-4F12-88C3-7ACC7FA43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Gustation and Olfaction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SAMUEL NGIGI K.</a:t>
            </a:r>
          </a:p>
          <a:p>
            <a:r>
              <a:rPr lang="en-ZA" dirty="0" smtClean="0"/>
              <a:t>KMTC</a:t>
            </a:r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20" y="304800"/>
            <a:ext cx="8218507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Receptors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Receptors are</a:t>
            </a:r>
          </a:p>
          <a:p>
            <a:pPr lvl="1" eaLnBrk="1" hangingPunct="1"/>
            <a:r>
              <a:rPr lang="en-US" sz="2400" smtClean="0"/>
              <a:t>Modified epithelial cells</a:t>
            </a:r>
          </a:p>
          <a:p>
            <a:pPr eaLnBrk="1" hangingPunct="1"/>
            <a:r>
              <a:rPr lang="en-US" sz="2800" smtClean="0"/>
              <a:t>Each taste bud </a:t>
            </a:r>
          </a:p>
          <a:p>
            <a:pPr lvl="1" eaLnBrk="1" hangingPunct="1"/>
            <a:r>
              <a:rPr lang="en-US" sz="2400" smtClean="0"/>
              <a:t>Made up of 50 to 150 taste cells</a:t>
            </a:r>
          </a:p>
          <a:p>
            <a:pPr lvl="1" eaLnBrk="1" hangingPunct="1"/>
            <a:r>
              <a:rPr lang="en-US" sz="2400" smtClean="0"/>
              <a:t>Lifespan is 10 to 14 days</a:t>
            </a:r>
          </a:p>
        </p:txBody>
      </p:sp>
      <p:sp>
        <p:nvSpPr>
          <p:cNvPr id="5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063331-D0A5-4D63-913B-863DA680303C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EEBD-9326-47A0-8A07-4E712072A01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5029200" y="19812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1825625" y="2543175"/>
            <a:ext cx="506413" cy="1371600"/>
          </a:xfrm>
          <a:custGeom>
            <a:avLst/>
            <a:gdLst>
              <a:gd name="T0" fmla="*/ 708165399 w 319"/>
              <a:gd name="T1" fmla="*/ 0 h 864"/>
              <a:gd name="T2" fmla="*/ 549394605 w 319"/>
              <a:gd name="T3" fmla="*/ 294859075 h 864"/>
              <a:gd name="T4" fmla="*/ 390625398 w 319"/>
              <a:gd name="T5" fmla="*/ 612398763 h 864"/>
              <a:gd name="T6" fmla="*/ 209173969 w 319"/>
              <a:gd name="T7" fmla="*/ 975301263 h 864"/>
              <a:gd name="T8" fmla="*/ 118448254 w 319"/>
              <a:gd name="T9" fmla="*/ 1202115325 h 864"/>
              <a:gd name="T10" fmla="*/ 50403175 w 319"/>
              <a:gd name="T11" fmla="*/ 1428929388 h 864"/>
              <a:gd name="T12" fmla="*/ 209173969 w 319"/>
              <a:gd name="T13" fmla="*/ 2147483647 h 864"/>
              <a:gd name="T14" fmla="*/ 413306033 w 319"/>
              <a:gd name="T15" fmla="*/ 2018645950 h 864"/>
              <a:gd name="T16" fmla="*/ 458668890 w 319"/>
              <a:gd name="T17" fmla="*/ 1270158750 h 864"/>
              <a:gd name="T18" fmla="*/ 730846034 w 319"/>
              <a:gd name="T19" fmla="*/ 385584700 h 864"/>
              <a:gd name="T20" fmla="*/ 798891114 w 319"/>
              <a:gd name="T21" fmla="*/ 158770638 h 864"/>
              <a:gd name="T22" fmla="*/ 708165399 w 319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9" h="864">
                <a:moveTo>
                  <a:pt x="281" y="0"/>
                </a:moveTo>
                <a:cubicBezTo>
                  <a:pt x="272" y="62"/>
                  <a:pt x="269" y="83"/>
                  <a:pt x="218" y="117"/>
                </a:cubicBezTo>
                <a:cubicBezTo>
                  <a:pt x="201" y="168"/>
                  <a:pt x="188" y="200"/>
                  <a:pt x="155" y="243"/>
                </a:cubicBezTo>
                <a:cubicBezTo>
                  <a:pt x="144" y="286"/>
                  <a:pt x="109" y="348"/>
                  <a:pt x="83" y="387"/>
                </a:cubicBezTo>
                <a:cubicBezTo>
                  <a:pt x="74" y="424"/>
                  <a:pt x="63" y="444"/>
                  <a:pt x="47" y="477"/>
                </a:cubicBezTo>
                <a:cubicBezTo>
                  <a:pt x="33" y="504"/>
                  <a:pt x="30" y="538"/>
                  <a:pt x="20" y="567"/>
                </a:cubicBezTo>
                <a:cubicBezTo>
                  <a:pt x="21" y="598"/>
                  <a:pt x="0" y="836"/>
                  <a:pt x="83" y="864"/>
                </a:cubicBezTo>
                <a:cubicBezTo>
                  <a:pt x="142" y="854"/>
                  <a:pt x="146" y="854"/>
                  <a:pt x="164" y="801"/>
                </a:cubicBezTo>
                <a:cubicBezTo>
                  <a:pt x="167" y="728"/>
                  <a:pt x="164" y="595"/>
                  <a:pt x="182" y="504"/>
                </a:cubicBezTo>
                <a:cubicBezTo>
                  <a:pt x="206" y="382"/>
                  <a:pt x="260" y="272"/>
                  <a:pt x="290" y="153"/>
                </a:cubicBezTo>
                <a:cubicBezTo>
                  <a:pt x="293" y="140"/>
                  <a:pt x="319" y="70"/>
                  <a:pt x="317" y="63"/>
                </a:cubicBezTo>
                <a:cubicBezTo>
                  <a:pt x="310" y="40"/>
                  <a:pt x="293" y="21"/>
                  <a:pt x="281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2120900" y="2514600"/>
            <a:ext cx="307975" cy="1471613"/>
          </a:xfrm>
          <a:custGeom>
            <a:avLst/>
            <a:gdLst>
              <a:gd name="T0" fmla="*/ 443547500 w 194"/>
              <a:gd name="T1" fmla="*/ 0 h 927"/>
              <a:gd name="T2" fmla="*/ 352821875 w 194"/>
              <a:gd name="T3" fmla="*/ 498991107 h 927"/>
              <a:gd name="T4" fmla="*/ 216733438 w 194"/>
              <a:gd name="T5" fmla="*/ 929938766 h 927"/>
              <a:gd name="T6" fmla="*/ 103327200 w 194"/>
              <a:gd name="T7" fmla="*/ 1360884837 h 927"/>
              <a:gd name="T8" fmla="*/ 35282188 w 194"/>
              <a:gd name="T9" fmla="*/ 1791832496 h 927"/>
              <a:gd name="T10" fmla="*/ 57964388 w 194"/>
              <a:gd name="T11" fmla="*/ 2147483647 h 927"/>
              <a:gd name="T12" fmla="*/ 262096250 w 194"/>
              <a:gd name="T13" fmla="*/ 2109372292 h 927"/>
              <a:gd name="T14" fmla="*/ 443547500 w 194"/>
              <a:gd name="T15" fmla="*/ 1451610493 h 927"/>
              <a:gd name="T16" fmla="*/ 488910313 w 194"/>
              <a:gd name="T17" fmla="*/ 612398971 h 927"/>
              <a:gd name="T18" fmla="*/ 466229700 w 194"/>
              <a:gd name="T19" fmla="*/ 113407864 h 927"/>
              <a:gd name="T20" fmla="*/ 443547500 w 194"/>
              <a:gd name="T21" fmla="*/ 0 h 9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4" h="927">
                <a:moveTo>
                  <a:pt x="176" y="0"/>
                </a:moveTo>
                <a:cubicBezTo>
                  <a:pt x="143" y="100"/>
                  <a:pt x="160" y="35"/>
                  <a:pt x="140" y="198"/>
                </a:cubicBezTo>
                <a:cubicBezTo>
                  <a:pt x="133" y="255"/>
                  <a:pt x="104" y="314"/>
                  <a:pt x="86" y="369"/>
                </a:cubicBezTo>
                <a:cubicBezTo>
                  <a:pt x="67" y="425"/>
                  <a:pt x="60" y="484"/>
                  <a:pt x="41" y="540"/>
                </a:cubicBezTo>
                <a:cubicBezTo>
                  <a:pt x="35" y="600"/>
                  <a:pt x="28" y="653"/>
                  <a:pt x="14" y="711"/>
                </a:cubicBezTo>
                <a:cubicBezTo>
                  <a:pt x="17" y="765"/>
                  <a:pt x="0" y="824"/>
                  <a:pt x="23" y="873"/>
                </a:cubicBezTo>
                <a:cubicBezTo>
                  <a:pt x="48" y="927"/>
                  <a:pt x="99" y="849"/>
                  <a:pt x="104" y="837"/>
                </a:cubicBezTo>
                <a:cubicBezTo>
                  <a:pt x="141" y="755"/>
                  <a:pt x="154" y="663"/>
                  <a:pt x="176" y="576"/>
                </a:cubicBezTo>
                <a:cubicBezTo>
                  <a:pt x="180" y="465"/>
                  <a:pt x="194" y="354"/>
                  <a:pt x="194" y="243"/>
                </a:cubicBezTo>
                <a:cubicBezTo>
                  <a:pt x="194" y="177"/>
                  <a:pt x="190" y="111"/>
                  <a:pt x="185" y="45"/>
                </a:cubicBezTo>
                <a:cubicBezTo>
                  <a:pt x="184" y="30"/>
                  <a:pt x="176" y="0"/>
                  <a:pt x="176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2335213" y="2557463"/>
            <a:ext cx="307975" cy="1463675"/>
          </a:xfrm>
          <a:custGeom>
            <a:avLst/>
            <a:gdLst>
              <a:gd name="T0" fmla="*/ 262096250 w 194"/>
              <a:gd name="T1" fmla="*/ 0 h 922"/>
              <a:gd name="T2" fmla="*/ 171370625 w 194"/>
              <a:gd name="T3" fmla="*/ 1156752513 h 922"/>
              <a:gd name="T4" fmla="*/ 148690013 w 194"/>
              <a:gd name="T5" fmla="*/ 1587698438 h 922"/>
              <a:gd name="T6" fmla="*/ 80645000 w 194"/>
              <a:gd name="T7" fmla="*/ 1814512500 h 922"/>
              <a:gd name="T8" fmla="*/ 330141263 w 194"/>
              <a:gd name="T9" fmla="*/ 2132052188 h 922"/>
              <a:gd name="T10" fmla="*/ 443547500 w 194"/>
              <a:gd name="T11" fmla="*/ 1746469075 h 922"/>
              <a:gd name="T12" fmla="*/ 488910313 w 194"/>
              <a:gd name="T13" fmla="*/ 1565017825 h 922"/>
              <a:gd name="T14" fmla="*/ 330141263 w 194"/>
              <a:gd name="T15" fmla="*/ 317539688 h 922"/>
              <a:gd name="T16" fmla="*/ 262096250 w 194"/>
              <a:gd name="T17" fmla="*/ 0 h 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" h="922">
                <a:moveTo>
                  <a:pt x="104" y="0"/>
                </a:moveTo>
                <a:cubicBezTo>
                  <a:pt x="100" y="120"/>
                  <a:pt x="112" y="327"/>
                  <a:pt x="68" y="459"/>
                </a:cubicBezTo>
                <a:cubicBezTo>
                  <a:pt x="65" y="516"/>
                  <a:pt x="64" y="573"/>
                  <a:pt x="59" y="630"/>
                </a:cubicBezTo>
                <a:cubicBezTo>
                  <a:pt x="56" y="661"/>
                  <a:pt x="32" y="720"/>
                  <a:pt x="32" y="720"/>
                </a:cubicBezTo>
                <a:cubicBezTo>
                  <a:pt x="37" y="791"/>
                  <a:pt x="0" y="922"/>
                  <a:pt x="131" y="846"/>
                </a:cubicBezTo>
                <a:cubicBezTo>
                  <a:pt x="140" y="841"/>
                  <a:pt x="174" y="699"/>
                  <a:pt x="176" y="693"/>
                </a:cubicBezTo>
                <a:cubicBezTo>
                  <a:pt x="182" y="669"/>
                  <a:pt x="194" y="621"/>
                  <a:pt x="194" y="621"/>
                </a:cubicBezTo>
                <a:cubicBezTo>
                  <a:pt x="188" y="448"/>
                  <a:pt x="185" y="289"/>
                  <a:pt x="131" y="126"/>
                </a:cubicBezTo>
                <a:cubicBezTo>
                  <a:pt x="127" y="96"/>
                  <a:pt x="127" y="23"/>
                  <a:pt x="104" y="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586038" y="2552700"/>
            <a:ext cx="401637" cy="1333500"/>
          </a:xfrm>
          <a:custGeom>
            <a:avLst/>
            <a:gdLst>
              <a:gd name="T0" fmla="*/ 0 w 253"/>
              <a:gd name="T1" fmla="*/ 30241875 h 840"/>
              <a:gd name="T2" fmla="*/ 181451024 w 253"/>
              <a:gd name="T3" fmla="*/ 597277825 h 840"/>
              <a:gd name="T4" fmla="*/ 204131608 w 253"/>
              <a:gd name="T5" fmla="*/ 2071568438 h 840"/>
              <a:gd name="T6" fmla="*/ 340219876 w 253"/>
              <a:gd name="T7" fmla="*/ 2048887825 h 840"/>
              <a:gd name="T8" fmla="*/ 567033657 w 253"/>
              <a:gd name="T9" fmla="*/ 1504534075 h 840"/>
              <a:gd name="T10" fmla="*/ 385582632 w 253"/>
              <a:gd name="T11" fmla="*/ 415826575 h 840"/>
              <a:gd name="T12" fmla="*/ 158768852 w 253"/>
              <a:gd name="T13" fmla="*/ 211693125 h 840"/>
              <a:gd name="T14" fmla="*/ 45362756 w 253"/>
              <a:gd name="T15" fmla="*/ 75604688 h 840"/>
              <a:gd name="T16" fmla="*/ 22680584 w 253"/>
              <a:gd name="T17" fmla="*/ 7561263 h 840"/>
              <a:gd name="T18" fmla="*/ 0 w 253"/>
              <a:gd name="T19" fmla="*/ 30241875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3" h="840">
                <a:moveTo>
                  <a:pt x="0" y="12"/>
                </a:moveTo>
                <a:cubicBezTo>
                  <a:pt x="10" y="92"/>
                  <a:pt x="27" y="170"/>
                  <a:pt x="72" y="237"/>
                </a:cubicBezTo>
                <a:cubicBezTo>
                  <a:pt x="75" y="432"/>
                  <a:pt x="60" y="628"/>
                  <a:pt x="81" y="822"/>
                </a:cubicBezTo>
                <a:cubicBezTo>
                  <a:pt x="83" y="840"/>
                  <a:pt x="120" y="823"/>
                  <a:pt x="135" y="813"/>
                </a:cubicBezTo>
                <a:cubicBezTo>
                  <a:pt x="185" y="778"/>
                  <a:pt x="214" y="652"/>
                  <a:pt x="225" y="597"/>
                </a:cubicBezTo>
                <a:cubicBezTo>
                  <a:pt x="219" y="410"/>
                  <a:pt x="253" y="299"/>
                  <a:pt x="153" y="165"/>
                </a:cubicBezTo>
                <a:cubicBezTo>
                  <a:pt x="138" y="120"/>
                  <a:pt x="107" y="99"/>
                  <a:pt x="63" y="84"/>
                </a:cubicBezTo>
                <a:cubicBezTo>
                  <a:pt x="50" y="65"/>
                  <a:pt x="31" y="49"/>
                  <a:pt x="18" y="30"/>
                </a:cubicBezTo>
                <a:cubicBezTo>
                  <a:pt x="13" y="22"/>
                  <a:pt x="16" y="10"/>
                  <a:pt x="9" y="3"/>
                </a:cubicBezTo>
                <a:cubicBezTo>
                  <a:pt x="6" y="0"/>
                  <a:pt x="3" y="9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2657475" y="2514600"/>
            <a:ext cx="585788" cy="1354138"/>
          </a:xfrm>
          <a:custGeom>
            <a:avLst/>
            <a:gdLst>
              <a:gd name="T0" fmla="*/ 22682219 w 369"/>
              <a:gd name="T1" fmla="*/ 68045038 h 853"/>
              <a:gd name="T2" fmla="*/ 45362851 w 369"/>
              <a:gd name="T3" fmla="*/ 181451317 h 853"/>
              <a:gd name="T4" fmla="*/ 181451405 w 369"/>
              <a:gd name="T5" fmla="*/ 226814146 h 853"/>
              <a:gd name="T6" fmla="*/ 249496475 w 369"/>
              <a:gd name="T7" fmla="*/ 249496355 h 853"/>
              <a:gd name="T8" fmla="*/ 453628512 w 369"/>
              <a:gd name="T9" fmla="*/ 544353951 h 853"/>
              <a:gd name="T10" fmla="*/ 589717066 w 369"/>
              <a:gd name="T11" fmla="*/ 929938793 h 853"/>
              <a:gd name="T12" fmla="*/ 430947880 w 369"/>
              <a:gd name="T13" fmla="*/ 1927921037 h 853"/>
              <a:gd name="T14" fmla="*/ 657762136 w 369"/>
              <a:gd name="T15" fmla="*/ 2086690145 h 853"/>
              <a:gd name="T16" fmla="*/ 861894173 w 369"/>
              <a:gd name="T17" fmla="*/ 1746469720 h 853"/>
              <a:gd name="T18" fmla="*/ 929939244 w 369"/>
              <a:gd name="T19" fmla="*/ 1474292744 h 853"/>
              <a:gd name="T20" fmla="*/ 907257024 w 369"/>
              <a:gd name="T21" fmla="*/ 884575964 h 853"/>
              <a:gd name="T22" fmla="*/ 544354215 w 369"/>
              <a:gd name="T23" fmla="*/ 408265463 h 853"/>
              <a:gd name="T24" fmla="*/ 22682219 w 369"/>
              <a:gd name="T25" fmla="*/ 68045038 h 853"/>
              <a:gd name="T26" fmla="*/ 0 w 369"/>
              <a:gd name="T27" fmla="*/ 0 h 853"/>
              <a:gd name="T28" fmla="*/ 22682219 w 369"/>
              <a:gd name="T29" fmla="*/ 68045038 h 8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9" h="853">
                <a:moveTo>
                  <a:pt x="9" y="27"/>
                </a:moveTo>
                <a:cubicBezTo>
                  <a:pt x="12" y="42"/>
                  <a:pt x="7" y="61"/>
                  <a:pt x="18" y="72"/>
                </a:cubicBezTo>
                <a:cubicBezTo>
                  <a:pt x="31" y="85"/>
                  <a:pt x="54" y="84"/>
                  <a:pt x="72" y="90"/>
                </a:cubicBezTo>
                <a:cubicBezTo>
                  <a:pt x="81" y="93"/>
                  <a:pt x="99" y="99"/>
                  <a:pt x="99" y="99"/>
                </a:cubicBezTo>
                <a:cubicBezTo>
                  <a:pt x="122" y="134"/>
                  <a:pt x="163" y="178"/>
                  <a:pt x="180" y="216"/>
                </a:cubicBezTo>
                <a:cubicBezTo>
                  <a:pt x="202" y="266"/>
                  <a:pt x="209" y="320"/>
                  <a:pt x="234" y="369"/>
                </a:cubicBezTo>
                <a:cubicBezTo>
                  <a:pt x="230" y="491"/>
                  <a:pt x="252" y="656"/>
                  <a:pt x="171" y="765"/>
                </a:cubicBezTo>
                <a:cubicBezTo>
                  <a:pt x="184" y="853"/>
                  <a:pt x="176" y="842"/>
                  <a:pt x="261" y="828"/>
                </a:cubicBezTo>
                <a:cubicBezTo>
                  <a:pt x="308" y="781"/>
                  <a:pt x="308" y="744"/>
                  <a:pt x="342" y="693"/>
                </a:cubicBezTo>
                <a:cubicBezTo>
                  <a:pt x="349" y="656"/>
                  <a:pt x="357" y="621"/>
                  <a:pt x="369" y="585"/>
                </a:cubicBezTo>
                <a:cubicBezTo>
                  <a:pt x="366" y="507"/>
                  <a:pt x="365" y="429"/>
                  <a:pt x="360" y="351"/>
                </a:cubicBezTo>
                <a:cubicBezTo>
                  <a:pt x="356" y="294"/>
                  <a:pt x="262" y="193"/>
                  <a:pt x="216" y="162"/>
                </a:cubicBezTo>
                <a:cubicBezTo>
                  <a:pt x="180" y="107"/>
                  <a:pt x="74" y="49"/>
                  <a:pt x="9" y="27"/>
                </a:cubicBezTo>
                <a:cubicBezTo>
                  <a:pt x="6" y="18"/>
                  <a:pt x="0" y="0"/>
                  <a:pt x="0" y="0"/>
                </a:cubicBezTo>
                <a:cubicBezTo>
                  <a:pt x="0" y="0"/>
                  <a:pt x="6" y="18"/>
                  <a:pt x="9" y="27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1676400" y="2667000"/>
            <a:ext cx="457200" cy="1143000"/>
          </a:xfrm>
          <a:custGeom>
            <a:avLst/>
            <a:gdLst>
              <a:gd name="T0" fmla="*/ 470827290 w 402"/>
              <a:gd name="T1" fmla="*/ 26448429 h 889"/>
              <a:gd name="T2" fmla="*/ 389337645 w 402"/>
              <a:gd name="T3" fmla="*/ 56203714 h 889"/>
              <a:gd name="T4" fmla="*/ 249641436 w 402"/>
              <a:gd name="T5" fmla="*/ 324000000 h 889"/>
              <a:gd name="T6" fmla="*/ 214717952 w 402"/>
              <a:gd name="T7" fmla="*/ 413265857 h 889"/>
              <a:gd name="T8" fmla="*/ 156511388 w 402"/>
              <a:gd name="T9" fmla="*/ 547162714 h 889"/>
              <a:gd name="T10" fmla="*/ 75021743 w 402"/>
              <a:gd name="T11" fmla="*/ 740571429 h 889"/>
              <a:gd name="T12" fmla="*/ 51739800 w 402"/>
              <a:gd name="T13" fmla="*/ 859591286 h 889"/>
              <a:gd name="T14" fmla="*/ 40098260 w 402"/>
              <a:gd name="T15" fmla="*/ 919101857 h 889"/>
              <a:gd name="T16" fmla="*/ 28456719 w 402"/>
              <a:gd name="T17" fmla="*/ 978612429 h 889"/>
              <a:gd name="T18" fmla="*/ 28456719 w 402"/>
              <a:gd name="T19" fmla="*/ 1395183857 h 889"/>
              <a:gd name="T20" fmla="*/ 121586767 w 402"/>
              <a:gd name="T21" fmla="*/ 1469571429 h 889"/>
              <a:gd name="T22" fmla="*/ 191434872 w 402"/>
              <a:gd name="T23" fmla="*/ 1439816143 h 889"/>
              <a:gd name="T24" fmla="*/ 203076412 w 402"/>
              <a:gd name="T25" fmla="*/ 1380305571 h 889"/>
              <a:gd name="T26" fmla="*/ 226359493 w 402"/>
              <a:gd name="T27" fmla="*/ 1291041000 h 889"/>
              <a:gd name="T28" fmla="*/ 377697242 w 402"/>
              <a:gd name="T29" fmla="*/ 443019857 h 889"/>
              <a:gd name="T30" fmla="*/ 459185749 w 402"/>
              <a:gd name="T31" fmla="*/ 264489429 h 889"/>
              <a:gd name="T32" fmla="*/ 517392313 w 402"/>
              <a:gd name="T33" fmla="*/ 85959000 h 889"/>
              <a:gd name="T34" fmla="*/ 505751910 w 402"/>
              <a:gd name="T35" fmla="*/ 11571429 h 889"/>
              <a:gd name="T36" fmla="*/ 470827290 w 402"/>
              <a:gd name="T37" fmla="*/ 26448429 h 8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2" h="889">
                <a:moveTo>
                  <a:pt x="364" y="16"/>
                </a:moveTo>
                <a:cubicBezTo>
                  <a:pt x="364" y="16"/>
                  <a:pt x="305" y="30"/>
                  <a:pt x="301" y="34"/>
                </a:cubicBezTo>
                <a:cubicBezTo>
                  <a:pt x="257" y="78"/>
                  <a:pt x="230" y="146"/>
                  <a:pt x="193" y="196"/>
                </a:cubicBezTo>
                <a:cubicBezTo>
                  <a:pt x="160" y="294"/>
                  <a:pt x="213" y="145"/>
                  <a:pt x="166" y="250"/>
                </a:cubicBezTo>
                <a:cubicBezTo>
                  <a:pt x="131" y="329"/>
                  <a:pt x="170" y="282"/>
                  <a:pt x="121" y="331"/>
                </a:cubicBezTo>
                <a:cubicBezTo>
                  <a:pt x="107" y="373"/>
                  <a:pt x="84" y="413"/>
                  <a:pt x="58" y="448"/>
                </a:cubicBezTo>
                <a:cubicBezTo>
                  <a:pt x="52" y="472"/>
                  <a:pt x="46" y="496"/>
                  <a:pt x="40" y="520"/>
                </a:cubicBezTo>
                <a:cubicBezTo>
                  <a:pt x="37" y="532"/>
                  <a:pt x="34" y="544"/>
                  <a:pt x="31" y="556"/>
                </a:cubicBezTo>
                <a:cubicBezTo>
                  <a:pt x="28" y="568"/>
                  <a:pt x="22" y="592"/>
                  <a:pt x="22" y="592"/>
                </a:cubicBezTo>
                <a:cubicBezTo>
                  <a:pt x="12" y="681"/>
                  <a:pt x="0" y="748"/>
                  <a:pt x="22" y="844"/>
                </a:cubicBezTo>
                <a:cubicBezTo>
                  <a:pt x="25" y="857"/>
                  <a:pt x="84" y="884"/>
                  <a:pt x="94" y="889"/>
                </a:cubicBezTo>
                <a:cubicBezTo>
                  <a:pt x="112" y="883"/>
                  <a:pt x="134" y="883"/>
                  <a:pt x="148" y="871"/>
                </a:cubicBezTo>
                <a:cubicBezTo>
                  <a:pt x="157" y="863"/>
                  <a:pt x="153" y="847"/>
                  <a:pt x="157" y="835"/>
                </a:cubicBezTo>
                <a:cubicBezTo>
                  <a:pt x="162" y="817"/>
                  <a:pt x="175" y="781"/>
                  <a:pt x="175" y="781"/>
                </a:cubicBezTo>
                <a:cubicBezTo>
                  <a:pt x="181" y="624"/>
                  <a:pt x="166" y="394"/>
                  <a:pt x="292" y="268"/>
                </a:cubicBezTo>
                <a:cubicBezTo>
                  <a:pt x="305" y="228"/>
                  <a:pt x="325" y="190"/>
                  <a:pt x="355" y="160"/>
                </a:cubicBezTo>
                <a:cubicBezTo>
                  <a:pt x="369" y="118"/>
                  <a:pt x="376" y="87"/>
                  <a:pt x="400" y="52"/>
                </a:cubicBezTo>
                <a:cubicBezTo>
                  <a:pt x="397" y="37"/>
                  <a:pt x="402" y="18"/>
                  <a:pt x="391" y="7"/>
                </a:cubicBezTo>
                <a:cubicBezTo>
                  <a:pt x="384" y="0"/>
                  <a:pt x="364" y="16"/>
                  <a:pt x="364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2895600" y="2590800"/>
            <a:ext cx="681038" cy="1223963"/>
          </a:xfrm>
          <a:custGeom>
            <a:avLst/>
            <a:gdLst>
              <a:gd name="T0" fmla="*/ 0 w 534"/>
              <a:gd name="T1" fmla="*/ 54184445 h 864"/>
              <a:gd name="T2" fmla="*/ 263496663 w 534"/>
              <a:gd name="T3" fmla="*/ 234798319 h 864"/>
              <a:gd name="T4" fmla="*/ 322051902 w 534"/>
              <a:gd name="T5" fmla="*/ 325105256 h 864"/>
              <a:gd name="T6" fmla="*/ 336690393 w 534"/>
              <a:gd name="T7" fmla="*/ 379289701 h 864"/>
              <a:gd name="T8" fmla="*/ 512354835 w 534"/>
              <a:gd name="T9" fmla="*/ 722456910 h 864"/>
              <a:gd name="T10" fmla="*/ 526993326 w 534"/>
              <a:gd name="T11" fmla="*/ 830824384 h 864"/>
              <a:gd name="T12" fmla="*/ 556270308 w 534"/>
              <a:gd name="T13" fmla="*/ 975315767 h 864"/>
              <a:gd name="T14" fmla="*/ 556270308 w 534"/>
              <a:gd name="T15" fmla="*/ 1679710723 h 864"/>
              <a:gd name="T16" fmla="*/ 644102529 w 534"/>
              <a:gd name="T17" fmla="*/ 1733895168 h 864"/>
              <a:gd name="T18" fmla="*/ 731934750 w 534"/>
              <a:gd name="T19" fmla="*/ 1571341832 h 864"/>
              <a:gd name="T20" fmla="*/ 761213007 w 534"/>
              <a:gd name="T21" fmla="*/ 1462974358 h 864"/>
              <a:gd name="T22" fmla="*/ 644102529 w 534"/>
              <a:gd name="T23" fmla="*/ 523781083 h 864"/>
              <a:gd name="T24" fmla="*/ 497716344 w 534"/>
              <a:gd name="T25" fmla="*/ 325105256 h 864"/>
              <a:gd name="T26" fmla="*/ 409884123 w 534"/>
              <a:gd name="T27" fmla="*/ 234798319 h 864"/>
              <a:gd name="T28" fmla="*/ 175664442 w 534"/>
              <a:gd name="T29" fmla="*/ 90306937 h 864"/>
              <a:gd name="T30" fmla="*/ 29276982 w 534"/>
              <a:gd name="T31" fmla="*/ 0 h 864"/>
              <a:gd name="T32" fmla="*/ 0 w 534"/>
              <a:gd name="T33" fmla="*/ 54184445 h 8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864">
                <a:moveTo>
                  <a:pt x="0" y="27"/>
                </a:moveTo>
                <a:cubicBezTo>
                  <a:pt x="52" y="62"/>
                  <a:pt x="103" y="97"/>
                  <a:pt x="162" y="117"/>
                </a:cubicBezTo>
                <a:cubicBezTo>
                  <a:pt x="185" y="185"/>
                  <a:pt x="151" y="104"/>
                  <a:pt x="198" y="162"/>
                </a:cubicBezTo>
                <a:cubicBezTo>
                  <a:pt x="204" y="169"/>
                  <a:pt x="202" y="181"/>
                  <a:pt x="207" y="189"/>
                </a:cubicBezTo>
                <a:cubicBezTo>
                  <a:pt x="240" y="248"/>
                  <a:pt x="285" y="299"/>
                  <a:pt x="315" y="360"/>
                </a:cubicBezTo>
                <a:cubicBezTo>
                  <a:pt x="318" y="378"/>
                  <a:pt x="320" y="396"/>
                  <a:pt x="324" y="414"/>
                </a:cubicBezTo>
                <a:cubicBezTo>
                  <a:pt x="329" y="438"/>
                  <a:pt x="342" y="486"/>
                  <a:pt x="342" y="486"/>
                </a:cubicBezTo>
                <a:cubicBezTo>
                  <a:pt x="338" y="603"/>
                  <a:pt x="305" y="726"/>
                  <a:pt x="342" y="837"/>
                </a:cubicBezTo>
                <a:cubicBezTo>
                  <a:pt x="348" y="856"/>
                  <a:pt x="379" y="853"/>
                  <a:pt x="396" y="864"/>
                </a:cubicBezTo>
                <a:cubicBezTo>
                  <a:pt x="428" y="843"/>
                  <a:pt x="435" y="819"/>
                  <a:pt x="450" y="783"/>
                </a:cubicBezTo>
                <a:cubicBezTo>
                  <a:pt x="457" y="765"/>
                  <a:pt x="468" y="729"/>
                  <a:pt x="468" y="729"/>
                </a:cubicBezTo>
                <a:cubicBezTo>
                  <a:pt x="487" y="594"/>
                  <a:pt x="534" y="353"/>
                  <a:pt x="396" y="261"/>
                </a:cubicBezTo>
                <a:cubicBezTo>
                  <a:pt x="379" y="211"/>
                  <a:pt x="353" y="185"/>
                  <a:pt x="306" y="162"/>
                </a:cubicBezTo>
                <a:cubicBezTo>
                  <a:pt x="265" y="100"/>
                  <a:pt x="317" y="169"/>
                  <a:pt x="252" y="117"/>
                </a:cubicBezTo>
                <a:cubicBezTo>
                  <a:pt x="165" y="47"/>
                  <a:pt x="226" y="62"/>
                  <a:pt x="108" y="45"/>
                </a:cubicBezTo>
                <a:cubicBezTo>
                  <a:pt x="77" y="14"/>
                  <a:pt x="61" y="11"/>
                  <a:pt x="18" y="0"/>
                </a:cubicBezTo>
                <a:cubicBezTo>
                  <a:pt x="12" y="9"/>
                  <a:pt x="0" y="27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5" name="Freeform 17"/>
          <p:cNvSpPr>
            <a:spLocks/>
          </p:cNvSpPr>
          <p:nvPr/>
        </p:nvSpPr>
        <p:spPr bwMode="auto">
          <a:xfrm>
            <a:off x="857250" y="2454275"/>
            <a:ext cx="1184275" cy="1703388"/>
          </a:xfrm>
          <a:custGeom>
            <a:avLst/>
            <a:gdLst>
              <a:gd name="T0" fmla="*/ 136088438 w 746"/>
              <a:gd name="T1" fmla="*/ 50403140 h 1073"/>
              <a:gd name="T2" fmla="*/ 1769149688 w 746"/>
              <a:gd name="T3" fmla="*/ 27722521 h 1073"/>
              <a:gd name="T4" fmla="*/ 1701106263 w 746"/>
              <a:gd name="T5" fmla="*/ 390625127 h 1073"/>
              <a:gd name="T6" fmla="*/ 1542335625 w 746"/>
              <a:gd name="T7" fmla="*/ 662802082 h 1073"/>
              <a:gd name="T8" fmla="*/ 1451610000 w 746"/>
              <a:gd name="T9" fmla="*/ 957659656 h 1073"/>
              <a:gd name="T10" fmla="*/ 1360884375 w 746"/>
              <a:gd name="T11" fmla="*/ 1161793166 h 1073"/>
              <a:gd name="T12" fmla="*/ 1247478138 w 746"/>
              <a:gd name="T13" fmla="*/ 1365925088 h 1073"/>
              <a:gd name="T14" fmla="*/ 1202115325 w 746"/>
              <a:gd name="T15" fmla="*/ 1502013566 h 1073"/>
              <a:gd name="T16" fmla="*/ 1292840950 w 746"/>
              <a:gd name="T17" fmla="*/ 2147483647 h 1073"/>
              <a:gd name="T18" fmla="*/ 1519655013 w 746"/>
              <a:gd name="T19" fmla="*/ 2147483647 h 1073"/>
              <a:gd name="T20" fmla="*/ 1655743450 w 746"/>
              <a:gd name="T21" fmla="*/ 2147483647 h 1073"/>
              <a:gd name="T22" fmla="*/ 1496972813 w 746"/>
              <a:gd name="T23" fmla="*/ 2147483647 h 1073"/>
              <a:gd name="T24" fmla="*/ 1360884375 w 746"/>
              <a:gd name="T25" fmla="*/ 2147483647 h 1073"/>
              <a:gd name="T26" fmla="*/ 1315521563 w 746"/>
              <a:gd name="T27" fmla="*/ 2147483647 h 1073"/>
              <a:gd name="T28" fmla="*/ 1247478138 w 746"/>
              <a:gd name="T29" fmla="*/ 2147483647 h 1073"/>
              <a:gd name="T30" fmla="*/ 1088707500 w 746"/>
              <a:gd name="T31" fmla="*/ 2147483647 h 1073"/>
              <a:gd name="T32" fmla="*/ 1043344688 w 746"/>
              <a:gd name="T33" fmla="*/ 2147483647 h 1073"/>
              <a:gd name="T34" fmla="*/ 975301263 w 746"/>
              <a:gd name="T35" fmla="*/ 1932961205 h 1073"/>
              <a:gd name="T36" fmla="*/ 1179433125 w 746"/>
              <a:gd name="T37" fmla="*/ 980341863 h 1073"/>
              <a:gd name="T38" fmla="*/ 1338203763 w 746"/>
              <a:gd name="T39" fmla="*/ 730845527 h 1073"/>
              <a:gd name="T40" fmla="*/ 1565017825 w 746"/>
              <a:gd name="T41" fmla="*/ 322580095 h 1073"/>
              <a:gd name="T42" fmla="*/ 498990938 w 746"/>
              <a:gd name="T43" fmla="*/ 209173824 h 1073"/>
              <a:gd name="T44" fmla="*/ 0 w 746"/>
              <a:gd name="T45" fmla="*/ 231854443 h 10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46" h="1073">
                <a:moveTo>
                  <a:pt x="54" y="20"/>
                </a:moveTo>
                <a:cubicBezTo>
                  <a:pt x="288" y="15"/>
                  <a:pt x="478" y="0"/>
                  <a:pt x="702" y="11"/>
                </a:cubicBezTo>
                <a:cubicBezTo>
                  <a:pt x="746" y="77"/>
                  <a:pt x="727" y="103"/>
                  <a:pt x="675" y="155"/>
                </a:cubicBezTo>
                <a:cubicBezTo>
                  <a:pt x="661" y="196"/>
                  <a:pt x="630" y="223"/>
                  <a:pt x="612" y="263"/>
                </a:cubicBezTo>
                <a:cubicBezTo>
                  <a:pt x="596" y="300"/>
                  <a:pt x="594" y="344"/>
                  <a:pt x="576" y="380"/>
                </a:cubicBezTo>
                <a:cubicBezTo>
                  <a:pt x="533" y="466"/>
                  <a:pt x="586" y="322"/>
                  <a:pt x="540" y="461"/>
                </a:cubicBezTo>
                <a:cubicBezTo>
                  <a:pt x="530" y="490"/>
                  <a:pt x="505" y="513"/>
                  <a:pt x="495" y="542"/>
                </a:cubicBezTo>
                <a:cubicBezTo>
                  <a:pt x="489" y="560"/>
                  <a:pt x="477" y="596"/>
                  <a:pt x="477" y="596"/>
                </a:cubicBezTo>
                <a:cubicBezTo>
                  <a:pt x="467" y="688"/>
                  <a:pt x="449" y="807"/>
                  <a:pt x="513" y="884"/>
                </a:cubicBezTo>
                <a:cubicBezTo>
                  <a:pt x="542" y="919"/>
                  <a:pt x="571" y="960"/>
                  <a:pt x="603" y="992"/>
                </a:cubicBezTo>
                <a:cubicBezTo>
                  <a:pt x="617" y="1006"/>
                  <a:pt x="657" y="1019"/>
                  <a:pt x="657" y="1019"/>
                </a:cubicBezTo>
                <a:cubicBezTo>
                  <a:pt x="622" y="1031"/>
                  <a:pt x="606" y="1037"/>
                  <a:pt x="594" y="1073"/>
                </a:cubicBezTo>
                <a:cubicBezTo>
                  <a:pt x="576" y="1061"/>
                  <a:pt x="552" y="1055"/>
                  <a:pt x="540" y="1037"/>
                </a:cubicBezTo>
                <a:cubicBezTo>
                  <a:pt x="534" y="1028"/>
                  <a:pt x="530" y="1017"/>
                  <a:pt x="522" y="1010"/>
                </a:cubicBezTo>
                <a:cubicBezTo>
                  <a:pt x="515" y="1004"/>
                  <a:pt x="504" y="1004"/>
                  <a:pt x="495" y="1001"/>
                </a:cubicBezTo>
                <a:cubicBezTo>
                  <a:pt x="453" y="959"/>
                  <a:pt x="475" y="985"/>
                  <a:pt x="432" y="920"/>
                </a:cubicBezTo>
                <a:cubicBezTo>
                  <a:pt x="426" y="911"/>
                  <a:pt x="414" y="893"/>
                  <a:pt x="414" y="893"/>
                </a:cubicBezTo>
                <a:cubicBezTo>
                  <a:pt x="405" y="850"/>
                  <a:pt x="394" y="810"/>
                  <a:pt x="387" y="767"/>
                </a:cubicBezTo>
                <a:cubicBezTo>
                  <a:pt x="390" y="694"/>
                  <a:pt x="366" y="457"/>
                  <a:pt x="468" y="389"/>
                </a:cubicBezTo>
                <a:cubicBezTo>
                  <a:pt x="479" y="355"/>
                  <a:pt x="499" y="306"/>
                  <a:pt x="531" y="290"/>
                </a:cubicBezTo>
                <a:cubicBezTo>
                  <a:pt x="562" y="234"/>
                  <a:pt x="601" y="188"/>
                  <a:pt x="621" y="128"/>
                </a:cubicBezTo>
                <a:cubicBezTo>
                  <a:pt x="500" y="47"/>
                  <a:pt x="336" y="129"/>
                  <a:pt x="198" y="83"/>
                </a:cubicBezTo>
                <a:cubicBezTo>
                  <a:pt x="6" y="92"/>
                  <a:pt x="72" y="92"/>
                  <a:pt x="0" y="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6" name="Freeform 18"/>
          <p:cNvSpPr>
            <a:spLocks/>
          </p:cNvSpPr>
          <p:nvPr/>
        </p:nvSpPr>
        <p:spPr bwMode="auto">
          <a:xfrm>
            <a:off x="2809875" y="2325688"/>
            <a:ext cx="1719263" cy="1831975"/>
          </a:xfrm>
          <a:custGeom>
            <a:avLst/>
            <a:gdLst>
              <a:gd name="T0" fmla="*/ 2147483647 w 1083"/>
              <a:gd name="T1" fmla="*/ 209173763 h 1154"/>
              <a:gd name="T2" fmla="*/ 415826696 w 1083"/>
              <a:gd name="T3" fmla="*/ 95765938 h 1154"/>
              <a:gd name="T4" fmla="*/ 7561265 w 1083"/>
              <a:gd name="T5" fmla="*/ 141128750 h 1154"/>
              <a:gd name="T6" fmla="*/ 30241884 w 1083"/>
              <a:gd name="T7" fmla="*/ 277217188 h 1154"/>
              <a:gd name="T8" fmla="*/ 166330361 w 1083"/>
              <a:gd name="T9" fmla="*/ 322580000 h 1154"/>
              <a:gd name="T10" fmla="*/ 461189522 w 1083"/>
              <a:gd name="T11" fmla="*/ 390625013 h 1154"/>
              <a:gd name="T12" fmla="*/ 506552347 w 1083"/>
              <a:gd name="T13" fmla="*/ 458668438 h 1154"/>
              <a:gd name="T14" fmla="*/ 574595792 w 1083"/>
              <a:gd name="T15" fmla="*/ 481350638 h 1154"/>
              <a:gd name="T16" fmla="*/ 665321443 w 1083"/>
              <a:gd name="T17" fmla="*/ 572076263 h 1154"/>
              <a:gd name="T18" fmla="*/ 778729301 w 1083"/>
              <a:gd name="T19" fmla="*/ 662801888 h 1154"/>
              <a:gd name="T20" fmla="*/ 1005543430 w 1083"/>
              <a:gd name="T21" fmla="*/ 912296563 h 1154"/>
              <a:gd name="T22" fmla="*/ 1118949700 w 1083"/>
              <a:gd name="T23" fmla="*/ 1116430013 h 1154"/>
              <a:gd name="T24" fmla="*/ 1232357558 w 1083"/>
              <a:gd name="T25" fmla="*/ 1638101563 h 1154"/>
              <a:gd name="T26" fmla="*/ 1141631907 w 1083"/>
              <a:gd name="T27" fmla="*/ 2147483647 h 1154"/>
              <a:gd name="T28" fmla="*/ 1005543430 w 1083"/>
              <a:gd name="T29" fmla="*/ 2147483647 h 1154"/>
              <a:gd name="T30" fmla="*/ 756047095 w 1083"/>
              <a:gd name="T31" fmla="*/ 2147483647 h 1154"/>
              <a:gd name="T32" fmla="*/ 982861223 w 1083"/>
              <a:gd name="T33" fmla="*/ 2147483647 h 1154"/>
              <a:gd name="T34" fmla="*/ 1186994733 w 1083"/>
              <a:gd name="T35" fmla="*/ 2147483647 h 1154"/>
              <a:gd name="T36" fmla="*/ 1504534513 w 1083"/>
              <a:gd name="T37" fmla="*/ 1796872200 h 1154"/>
              <a:gd name="T38" fmla="*/ 1481852306 w 1083"/>
              <a:gd name="T39" fmla="*/ 1433969700 h 1154"/>
              <a:gd name="T40" fmla="*/ 1436489480 w 1083"/>
              <a:gd name="T41" fmla="*/ 1365924688 h 1154"/>
              <a:gd name="T42" fmla="*/ 1323083210 w 1083"/>
              <a:gd name="T43" fmla="*/ 1161792825 h 1154"/>
              <a:gd name="T44" fmla="*/ 1255038177 w 1083"/>
              <a:gd name="T45" fmla="*/ 912296563 h 1154"/>
              <a:gd name="T46" fmla="*/ 1141631907 w 1083"/>
              <a:gd name="T47" fmla="*/ 730845313 h 1154"/>
              <a:gd name="T48" fmla="*/ 982861223 w 1083"/>
              <a:gd name="T49" fmla="*/ 572076263 h 1154"/>
              <a:gd name="T50" fmla="*/ 665321443 w 1083"/>
              <a:gd name="T51" fmla="*/ 367942813 h 1154"/>
              <a:gd name="T52" fmla="*/ 597277999 w 1083"/>
              <a:gd name="T53" fmla="*/ 322580000 h 1154"/>
              <a:gd name="T54" fmla="*/ 529232966 w 1083"/>
              <a:gd name="T55" fmla="*/ 299899388 h 1154"/>
              <a:gd name="T56" fmla="*/ 960180604 w 1083"/>
              <a:gd name="T57" fmla="*/ 322580000 h 1154"/>
              <a:gd name="T58" fmla="*/ 1572577957 w 1083"/>
              <a:gd name="T59" fmla="*/ 413305625 h 1154"/>
              <a:gd name="T60" fmla="*/ 2147483647 w 1083"/>
              <a:gd name="T61" fmla="*/ 435987825 h 1154"/>
              <a:gd name="T62" fmla="*/ 2147483647 w 1083"/>
              <a:gd name="T63" fmla="*/ 458668438 h 1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3" h="1154">
                <a:moveTo>
                  <a:pt x="1065" y="83"/>
                </a:moveTo>
                <a:cubicBezTo>
                  <a:pt x="763" y="8"/>
                  <a:pt x="534" y="43"/>
                  <a:pt x="165" y="38"/>
                </a:cubicBezTo>
                <a:cubicBezTo>
                  <a:pt x="112" y="2"/>
                  <a:pt x="41" y="0"/>
                  <a:pt x="3" y="56"/>
                </a:cubicBezTo>
                <a:cubicBezTo>
                  <a:pt x="6" y="74"/>
                  <a:pt x="0" y="96"/>
                  <a:pt x="12" y="110"/>
                </a:cubicBezTo>
                <a:cubicBezTo>
                  <a:pt x="24" y="124"/>
                  <a:pt x="47" y="125"/>
                  <a:pt x="66" y="128"/>
                </a:cubicBezTo>
                <a:cubicBezTo>
                  <a:pt x="107" y="135"/>
                  <a:pt x="144" y="142"/>
                  <a:pt x="183" y="155"/>
                </a:cubicBezTo>
                <a:cubicBezTo>
                  <a:pt x="189" y="164"/>
                  <a:pt x="193" y="175"/>
                  <a:pt x="201" y="182"/>
                </a:cubicBezTo>
                <a:cubicBezTo>
                  <a:pt x="208" y="188"/>
                  <a:pt x="221" y="184"/>
                  <a:pt x="228" y="191"/>
                </a:cubicBezTo>
                <a:cubicBezTo>
                  <a:pt x="276" y="239"/>
                  <a:pt x="192" y="203"/>
                  <a:pt x="264" y="227"/>
                </a:cubicBezTo>
                <a:cubicBezTo>
                  <a:pt x="316" y="304"/>
                  <a:pt x="247" y="213"/>
                  <a:pt x="309" y="263"/>
                </a:cubicBezTo>
                <a:cubicBezTo>
                  <a:pt x="347" y="293"/>
                  <a:pt x="351" y="346"/>
                  <a:pt x="399" y="362"/>
                </a:cubicBezTo>
                <a:cubicBezTo>
                  <a:pt x="409" y="391"/>
                  <a:pt x="444" y="443"/>
                  <a:pt x="444" y="443"/>
                </a:cubicBezTo>
                <a:cubicBezTo>
                  <a:pt x="453" y="515"/>
                  <a:pt x="477" y="579"/>
                  <a:pt x="489" y="650"/>
                </a:cubicBezTo>
                <a:cubicBezTo>
                  <a:pt x="477" y="882"/>
                  <a:pt x="503" y="772"/>
                  <a:pt x="453" y="884"/>
                </a:cubicBezTo>
                <a:cubicBezTo>
                  <a:pt x="430" y="936"/>
                  <a:pt x="443" y="954"/>
                  <a:pt x="399" y="983"/>
                </a:cubicBezTo>
                <a:cubicBezTo>
                  <a:pt x="367" y="1031"/>
                  <a:pt x="319" y="1051"/>
                  <a:pt x="300" y="1109"/>
                </a:cubicBezTo>
                <a:cubicBezTo>
                  <a:pt x="331" y="1125"/>
                  <a:pt x="361" y="1135"/>
                  <a:pt x="390" y="1154"/>
                </a:cubicBezTo>
                <a:cubicBezTo>
                  <a:pt x="459" y="1137"/>
                  <a:pt x="433" y="1110"/>
                  <a:pt x="471" y="1064"/>
                </a:cubicBezTo>
                <a:cubicBezTo>
                  <a:pt x="561" y="956"/>
                  <a:pt x="577" y="850"/>
                  <a:pt x="597" y="713"/>
                </a:cubicBezTo>
                <a:cubicBezTo>
                  <a:pt x="594" y="665"/>
                  <a:pt x="596" y="617"/>
                  <a:pt x="588" y="569"/>
                </a:cubicBezTo>
                <a:cubicBezTo>
                  <a:pt x="586" y="558"/>
                  <a:pt x="575" y="552"/>
                  <a:pt x="570" y="542"/>
                </a:cubicBezTo>
                <a:cubicBezTo>
                  <a:pt x="556" y="514"/>
                  <a:pt x="525" y="461"/>
                  <a:pt x="525" y="461"/>
                </a:cubicBezTo>
                <a:cubicBezTo>
                  <a:pt x="505" y="305"/>
                  <a:pt x="534" y="442"/>
                  <a:pt x="498" y="362"/>
                </a:cubicBezTo>
                <a:cubicBezTo>
                  <a:pt x="466" y="291"/>
                  <a:pt x="502" y="322"/>
                  <a:pt x="453" y="290"/>
                </a:cubicBezTo>
                <a:cubicBezTo>
                  <a:pt x="412" y="228"/>
                  <a:pt x="438" y="243"/>
                  <a:pt x="390" y="227"/>
                </a:cubicBezTo>
                <a:cubicBezTo>
                  <a:pt x="362" y="185"/>
                  <a:pt x="309" y="169"/>
                  <a:pt x="264" y="146"/>
                </a:cubicBezTo>
                <a:cubicBezTo>
                  <a:pt x="254" y="141"/>
                  <a:pt x="247" y="133"/>
                  <a:pt x="237" y="128"/>
                </a:cubicBezTo>
                <a:cubicBezTo>
                  <a:pt x="229" y="124"/>
                  <a:pt x="201" y="119"/>
                  <a:pt x="210" y="119"/>
                </a:cubicBezTo>
                <a:cubicBezTo>
                  <a:pt x="267" y="119"/>
                  <a:pt x="324" y="125"/>
                  <a:pt x="381" y="128"/>
                </a:cubicBezTo>
                <a:cubicBezTo>
                  <a:pt x="471" y="158"/>
                  <a:pt x="513" y="157"/>
                  <a:pt x="624" y="164"/>
                </a:cubicBezTo>
                <a:cubicBezTo>
                  <a:pt x="745" y="179"/>
                  <a:pt x="871" y="167"/>
                  <a:pt x="993" y="173"/>
                </a:cubicBezTo>
                <a:cubicBezTo>
                  <a:pt x="1046" y="186"/>
                  <a:pt x="1017" y="182"/>
                  <a:pt x="1083" y="1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7" name="Oval 19"/>
          <p:cNvSpPr>
            <a:spLocks noChangeArrowheads="1"/>
          </p:cNvSpPr>
          <p:nvPr/>
        </p:nvSpPr>
        <p:spPr bwMode="auto">
          <a:xfrm>
            <a:off x="1752600" y="33528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Oval 20"/>
          <p:cNvSpPr>
            <a:spLocks noChangeArrowheads="1"/>
          </p:cNvSpPr>
          <p:nvPr/>
        </p:nvSpPr>
        <p:spPr bwMode="auto">
          <a:xfrm>
            <a:off x="1981200" y="3581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Oval 21"/>
          <p:cNvSpPr>
            <a:spLocks noChangeArrowheads="1"/>
          </p:cNvSpPr>
          <p:nvPr/>
        </p:nvSpPr>
        <p:spPr bwMode="auto">
          <a:xfrm>
            <a:off x="2209800" y="32766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Oval 22"/>
          <p:cNvSpPr>
            <a:spLocks noChangeArrowheads="1"/>
          </p:cNvSpPr>
          <p:nvPr/>
        </p:nvSpPr>
        <p:spPr bwMode="auto">
          <a:xfrm>
            <a:off x="2438400" y="3505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Oval 23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Oval 24"/>
          <p:cNvSpPr>
            <a:spLocks noChangeArrowheads="1"/>
          </p:cNvSpPr>
          <p:nvPr/>
        </p:nvSpPr>
        <p:spPr bwMode="auto">
          <a:xfrm>
            <a:off x="3048000" y="3200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Oval 25"/>
          <p:cNvSpPr>
            <a:spLocks noChangeArrowheads="1"/>
          </p:cNvSpPr>
          <p:nvPr/>
        </p:nvSpPr>
        <p:spPr bwMode="auto">
          <a:xfrm>
            <a:off x="3352800" y="3276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Freeform 27"/>
          <p:cNvSpPr>
            <a:spLocks/>
          </p:cNvSpPr>
          <p:nvPr/>
        </p:nvSpPr>
        <p:spPr bwMode="auto">
          <a:xfrm>
            <a:off x="885825" y="3914775"/>
            <a:ext cx="1357313" cy="1460500"/>
          </a:xfrm>
          <a:custGeom>
            <a:avLst/>
            <a:gdLst>
              <a:gd name="T0" fmla="*/ 1610381231 w 855"/>
              <a:gd name="T1" fmla="*/ 0 h 920"/>
              <a:gd name="T2" fmla="*/ 1746469718 w 855"/>
              <a:gd name="T3" fmla="*/ 45362813 h 920"/>
              <a:gd name="T4" fmla="*/ 1678424681 w 855"/>
              <a:gd name="T5" fmla="*/ 22682200 h 920"/>
              <a:gd name="T6" fmla="*/ 1882558206 w 855"/>
              <a:gd name="T7" fmla="*/ 340221888 h 920"/>
              <a:gd name="T8" fmla="*/ 2041327314 w 855"/>
              <a:gd name="T9" fmla="*/ 567035950 h 920"/>
              <a:gd name="T10" fmla="*/ 2147483647 w 855"/>
              <a:gd name="T11" fmla="*/ 839212825 h 920"/>
              <a:gd name="T12" fmla="*/ 2132052973 w 855"/>
              <a:gd name="T13" fmla="*/ 952619063 h 920"/>
              <a:gd name="T14" fmla="*/ 1995964485 w 855"/>
              <a:gd name="T15" fmla="*/ 1043344688 h 920"/>
              <a:gd name="T16" fmla="*/ 1723787510 w 855"/>
              <a:gd name="T17" fmla="*/ 1224795938 h 920"/>
              <a:gd name="T18" fmla="*/ 1451610535 w 855"/>
              <a:gd name="T19" fmla="*/ 1406247188 h 920"/>
              <a:gd name="T20" fmla="*/ 1134070730 w 855"/>
              <a:gd name="T21" fmla="*/ 1587698438 h 920"/>
              <a:gd name="T22" fmla="*/ 816530926 w 855"/>
              <a:gd name="T23" fmla="*/ 1837194700 h 920"/>
              <a:gd name="T24" fmla="*/ 725805267 w 855"/>
              <a:gd name="T25" fmla="*/ 1882557513 h 920"/>
              <a:gd name="T26" fmla="*/ 589716780 w 855"/>
              <a:gd name="T27" fmla="*/ 1973283138 h 920"/>
              <a:gd name="T28" fmla="*/ 294859184 w 855"/>
              <a:gd name="T29" fmla="*/ 2147483647 h 920"/>
              <a:gd name="T30" fmla="*/ 136088488 w 855"/>
              <a:gd name="T31" fmla="*/ 2147483647 h 920"/>
              <a:gd name="T32" fmla="*/ 68045038 w 855"/>
              <a:gd name="T33" fmla="*/ 2147483647 h 920"/>
              <a:gd name="T34" fmla="*/ 0 w 855"/>
              <a:gd name="T35" fmla="*/ 2147483647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5" h="920">
                <a:moveTo>
                  <a:pt x="639" y="0"/>
                </a:moveTo>
                <a:cubicBezTo>
                  <a:pt x="657" y="6"/>
                  <a:pt x="675" y="12"/>
                  <a:pt x="693" y="18"/>
                </a:cubicBezTo>
                <a:cubicBezTo>
                  <a:pt x="702" y="21"/>
                  <a:pt x="666" y="9"/>
                  <a:pt x="666" y="9"/>
                </a:cubicBezTo>
                <a:cubicBezTo>
                  <a:pt x="684" y="62"/>
                  <a:pt x="699" y="103"/>
                  <a:pt x="747" y="135"/>
                </a:cubicBezTo>
                <a:cubicBezTo>
                  <a:pt x="761" y="176"/>
                  <a:pt x="779" y="194"/>
                  <a:pt x="810" y="225"/>
                </a:cubicBezTo>
                <a:cubicBezTo>
                  <a:pt x="823" y="265"/>
                  <a:pt x="842" y="295"/>
                  <a:pt x="855" y="333"/>
                </a:cubicBezTo>
                <a:cubicBezTo>
                  <a:pt x="852" y="348"/>
                  <a:pt x="853" y="364"/>
                  <a:pt x="846" y="378"/>
                </a:cubicBezTo>
                <a:cubicBezTo>
                  <a:pt x="828" y="415"/>
                  <a:pt x="820" y="399"/>
                  <a:pt x="792" y="414"/>
                </a:cubicBezTo>
                <a:cubicBezTo>
                  <a:pt x="753" y="436"/>
                  <a:pt x="725" y="472"/>
                  <a:pt x="684" y="486"/>
                </a:cubicBezTo>
                <a:cubicBezTo>
                  <a:pt x="652" y="518"/>
                  <a:pt x="619" y="544"/>
                  <a:pt x="576" y="558"/>
                </a:cubicBezTo>
                <a:cubicBezTo>
                  <a:pt x="535" y="599"/>
                  <a:pt x="500" y="593"/>
                  <a:pt x="450" y="630"/>
                </a:cubicBezTo>
                <a:cubicBezTo>
                  <a:pt x="408" y="662"/>
                  <a:pt x="368" y="701"/>
                  <a:pt x="324" y="729"/>
                </a:cubicBezTo>
                <a:cubicBezTo>
                  <a:pt x="313" y="736"/>
                  <a:pt x="300" y="740"/>
                  <a:pt x="288" y="747"/>
                </a:cubicBezTo>
                <a:cubicBezTo>
                  <a:pt x="269" y="758"/>
                  <a:pt x="252" y="771"/>
                  <a:pt x="234" y="783"/>
                </a:cubicBezTo>
                <a:cubicBezTo>
                  <a:pt x="195" y="809"/>
                  <a:pt x="161" y="844"/>
                  <a:pt x="117" y="855"/>
                </a:cubicBezTo>
                <a:cubicBezTo>
                  <a:pt x="30" y="920"/>
                  <a:pt x="123" y="857"/>
                  <a:pt x="54" y="891"/>
                </a:cubicBezTo>
                <a:cubicBezTo>
                  <a:pt x="44" y="896"/>
                  <a:pt x="37" y="904"/>
                  <a:pt x="27" y="909"/>
                </a:cubicBezTo>
                <a:cubicBezTo>
                  <a:pt x="19" y="913"/>
                  <a:pt x="0" y="918"/>
                  <a:pt x="0" y="91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5" name="Freeform 28"/>
          <p:cNvSpPr>
            <a:spLocks/>
          </p:cNvSpPr>
          <p:nvPr/>
        </p:nvSpPr>
        <p:spPr bwMode="auto">
          <a:xfrm>
            <a:off x="2185988" y="3886200"/>
            <a:ext cx="571500" cy="428625"/>
          </a:xfrm>
          <a:custGeom>
            <a:avLst/>
            <a:gdLst>
              <a:gd name="T0" fmla="*/ 0 w 360"/>
              <a:gd name="T1" fmla="*/ 680442188 h 270"/>
              <a:gd name="T2" fmla="*/ 22682200 w 360"/>
              <a:gd name="T3" fmla="*/ 453628125 h 270"/>
              <a:gd name="T4" fmla="*/ 567035950 w 360"/>
              <a:gd name="T5" fmla="*/ 226814063 h 270"/>
              <a:gd name="T6" fmla="*/ 680442188 w 360"/>
              <a:gd name="T7" fmla="*/ 204133450 h 270"/>
              <a:gd name="T8" fmla="*/ 816530625 w 360"/>
              <a:gd name="T9" fmla="*/ 0 h 270"/>
              <a:gd name="T10" fmla="*/ 839212825 w 360"/>
              <a:gd name="T11" fmla="*/ 22682200 h 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" h="270">
                <a:moveTo>
                  <a:pt x="0" y="270"/>
                </a:moveTo>
                <a:cubicBezTo>
                  <a:pt x="3" y="240"/>
                  <a:pt x="2" y="209"/>
                  <a:pt x="9" y="180"/>
                </a:cubicBezTo>
                <a:cubicBezTo>
                  <a:pt x="28" y="99"/>
                  <a:pt x="169" y="98"/>
                  <a:pt x="225" y="90"/>
                </a:cubicBezTo>
                <a:cubicBezTo>
                  <a:pt x="240" y="88"/>
                  <a:pt x="255" y="84"/>
                  <a:pt x="270" y="81"/>
                </a:cubicBezTo>
                <a:cubicBezTo>
                  <a:pt x="297" y="54"/>
                  <a:pt x="312" y="36"/>
                  <a:pt x="324" y="0"/>
                </a:cubicBezTo>
                <a:cubicBezTo>
                  <a:pt x="357" y="11"/>
                  <a:pt x="360" y="9"/>
                  <a:pt x="333" y="9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6" name="Freeform 29"/>
          <p:cNvSpPr>
            <a:spLocks/>
          </p:cNvSpPr>
          <p:nvPr/>
        </p:nvSpPr>
        <p:spPr bwMode="auto">
          <a:xfrm>
            <a:off x="900113" y="3854450"/>
            <a:ext cx="2093912" cy="1589088"/>
          </a:xfrm>
          <a:custGeom>
            <a:avLst/>
            <a:gdLst>
              <a:gd name="T0" fmla="*/ 2147483647 w 1319"/>
              <a:gd name="T1" fmla="*/ 5040314 h 1001"/>
              <a:gd name="T2" fmla="*/ 2147483647 w 1319"/>
              <a:gd name="T3" fmla="*/ 27722521 h 1001"/>
              <a:gd name="T4" fmla="*/ 2147483647 w 1319"/>
              <a:gd name="T5" fmla="*/ 95765968 h 1001"/>
              <a:gd name="T6" fmla="*/ 2147483647 w 1319"/>
              <a:gd name="T7" fmla="*/ 299899482 h 1001"/>
              <a:gd name="T8" fmla="*/ 2147483647 w 1319"/>
              <a:gd name="T9" fmla="*/ 458668582 h 1001"/>
              <a:gd name="T10" fmla="*/ 2147483647 w 1319"/>
              <a:gd name="T11" fmla="*/ 662802096 h 1001"/>
              <a:gd name="T12" fmla="*/ 2147483647 w 1319"/>
              <a:gd name="T13" fmla="*/ 708164923 h 1001"/>
              <a:gd name="T14" fmla="*/ 2147483647 w 1319"/>
              <a:gd name="T15" fmla="*/ 866934023 h 1001"/>
              <a:gd name="T16" fmla="*/ 2147483647 w 1319"/>
              <a:gd name="T17" fmla="*/ 957659676 h 1001"/>
              <a:gd name="T18" fmla="*/ 2147483647 w 1319"/>
              <a:gd name="T19" fmla="*/ 980341883 h 1001"/>
              <a:gd name="T20" fmla="*/ 2147483647 w 1319"/>
              <a:gd name="T21" fmla="*/ 1116430364 h 1001"/>
              <a:gd name="T22" fmla="*/ 2147483647 w 1319"/>
              <a:gd name="T23" fmla="*/ 1161793191 h 1001"/>
              <a:gd name="T24" fmla="*/ 2147483647 w 1319"/>
              <a:gd name="T25" fmla="*/ 1297881671 h 1001"/>
              <a:gd name="T26" fmla="*/ 2109369484 w 1319"/>
              <a:gd name="T27" fmla="*/ 1343244498 h 1001"/>
              <a:gd name="T28" fmla="*/ 1973281079 w 1319"/>
              <a:gd name="T29" fmla="*/ 1433970151 h 1001"/>
              <a:gd name="T30" fmla="*/ 1837192674 w 1319"/>
              <a:gd name="T31" fmla="*/ 1524695805 h 1001"/>
              <a:gd name="T32" fmla="*/ 1633060860 w 1319"/>
              <a:gd name="T33" fmla="*/ 1683464905 h 1001"/>
              <a:gd name="T34" fmla="*/ 1406246852 w 1319"/>
              <a:gd name="T35" fmla="*/ 1842235592 h 1001"/>
              <a:gd name="T36" fmla="*/ 1270158447 w 1319"/>
              <a:gd name="T37" fmla="*/ 1887598419 h 1001"/>
              <a:gd name="T38" fmla="*/ 861893232 w 1319"/>
              <a:gd name="T39" fmla="*/ 2137093172 h 1001"/>
              <a:gd name="T40" fmla="*/ 635079223 w 1319"/>
              <a:gd name="T41" fmla="*/ 2147483647 h 1001"/>
              <a:gd name="T42" fmla="*/ 0 w 1319"/>
              <a:gd name="T43" fmla="*/ 2147483647 h 10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9" h="1001">
                <a:moveTo>
                  <a:pt x="1278" y="2"/>
                </a:moveTo>
                <a:cubicBezTo>
                  <a:pt x="1290" y="5"/>
                  <a:pt x="1308" y="0"/>
                  <a:pt x="1314" y="11"/>
                </a:cubicBezTo>
                <a:cubicBezTo>
                  <a:pt x="1319" y="21"/>
                  <a:pt x="1300" y="28"/>
                  <a:pt x="1296" y="38"/>
                </a:cubicBezTo>
                <a:cubicBezTo>
                  <a:pt x="1253" y="134"/>
                  <a:pt x="1301" y="58"/>
                  <a:pt x="1260" y="119"/>
                </a:cubicBezTo>
                <a:cubicBezTo>
                  <a:pt x="1244" y="182"/>
                  <a:pt x="1264" y="131"/>
                  <a:pt x="1224" y="182"/>
                </a:cubicBezTo>
                <a:cubicBezTo>
                  <a:pt x="1204" y="208"/>
                  <a:pt x="1188" y="236"/>
                  <a:pt x="1170" y="263"/>
                </a:cubicBezTo>
                <a:cubicBezTo>
                  <a:pt x="1164" y="272"/>
                  <a:pt x="1151" y="274"/>
                  <a:pt x="1143" y="281"/>
                </a:cubicBezTo>
                <a:cubicBezTo>
                  <a:pt x="1070" y="346"/>
                  <a:pt x="1118" y="325"/>
                  <a:pt x="1062" y="344"/>
                </a:cubicBezTo>
                <a:cubicBezTo>
                  <a:pt x="1053" y="356"/>
                  <a:pt x="1047" y="370"/>
                  <a:pt x="1035" y="380"/>
                </a:cubicBezTo>
                <a:cubicBezTo>
                  <a:pt x="1028" y="386"/>
                  <a:pt x="1015" y="382"/>
                  <a:pt x="1008" y="389"/>
                </a:cubicBezTo>
                <a:cubicBezTo>
                  <a:pt x="993" y="404"/>
                  <a:pt x="990" y="431"/>
                  <a:pt x="972" y="443"/>
                </a:cubicBezTo>
                <a:cubicBezTo>
                  <a:pt x="963" y="449"/>
                  <a:pt x="953" y="454"/>
                  <a:pt x="945" y="461"/>
                </a:cubicBezTo>
                <a:cubicBezTo>
                  <a:pt x="926" y="478"/>
                  <a:pt x="909" y="497"/>
                  <a:pt x="891" y="515"/>
                </a:cubicBezTo>
                <a:cubicBezTo>
                  <a:pt x="878" y="528"/>
                  <a:pt x="837" y="533"/>
                  <a:pt x="837" y="533"/>
                </a:cubicBezTo>
                <a:cubicBezTo>
                  <a:pt x="802" y="586"/>
                  <a:pt x="841" y="540"/>
                  <a:pt x="783" y="569"/>
                </a:cubicBezTo>
                <a:cubicBezTo>
                  <a:pt x="764" y="579"/>
                  <a:pt x="747" y="593"/>
                  <a:pt x="729" y="605"/>
                </a:cubicBezTo>
                <a:cubicBezTo>
                  <a:pt x="608" y="686"/>
                  <a:pt x="722" y="643"/>
                  <a:pt x="648" y="668"/>
                </a:cubicBezTo>
                <a:cubicBezTo>
                  <a:pt x="626" y="690"/>
                  <a:pt x="585" y="717"/>
                  <a:pt x="558" y="731"/>
                </a:cubicBezTo>
                <a:cubicBezTo>
                  <a:pt x="541" y="739"/>
                  <a:pt x="504" y="749"/>
                  <a:pt x="504" y="749"/>
                </a:cubicBezTo>
                <a:cubicBezTo>
                  <a:pt x="470" y="799"/>
                  <a:pt x="394" y="819"/>
                  <a:pt x="342" y="848"/>
                </a:cubicBezTo>
                <a:cubicBezTo>
                  <a:pt x="254" y="897"/>
                  <a:pt x="322" y="875"/>
                  <a:pt x="252" y="893"/>
                </a:cubicBezTo>
                <a:cubicBezTo>
                  <a:pt x="183" y="962"/>
                  <a:pt x="84" y="959"/>
                  <a:pt x="0" y="1001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2143125" y="3916363"/>
            <a:ext cx="400050" cy="527050"/>
          </a:xfrm>
          <a:custGeom>
            <a:avLst/>
            <a:gdLst>
              <a:gd name="T0" fmla="*/ 635079375 w 252"/>
              <a:gd name="T1" fmla="*/ 836691875 h 332"/>
              <a:gd name="T2" fmla="*/ 612398763 w 252"/>
              <a:gd name="T3" fmla="*/ 768648450 h 332"/>
              <a:gd name="T4" fmla="*/ 589716563 w 252"/>
              <a:gd name="T5" fmla="*/ 587197200 h 332"/>
              <a:gd name="T6" fmla="*/ 294859075 w 252"/>
              <a:gd name="T7" fmla="*/ 292338125 h 332"/>
              <a:gd name="T8" fmla="*/ 249496263 w 252"/>
              <a:gd name="T9" fmla="*/ 224294700 h 332"/>
              <a:gd name="T10" fmla="*/ 181451250 w 252"/>
              <a:gd name="T11" fmla="*/ 201612500 h 332"/>
              <a:gd name="T12" fmla="*/ 22682200 w 252"/>
              <a:gd name="T13" fmla="*/ 42843450 h 332"/>
              <a:gd name="T14" fmla="*/ 113407825 w 252"/>
              <a:gd name="T15" fmla="*/ 65524063 h 3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2" h="332">
                <a:moveTo>
                  <a:pt x="252" y="332"/>
                </a:moveTo>
                <a:cubicBezTo>
                  <a:pt x="249" y="323"/>
                  <a:pt x="245" y="314"/>
                  <a:pt x="243" y="305"/>
                </a:cubicBezTo>
                <a:cubicBezTo>
                  <a:pt x="239" y="281"/>
                  <a:pt x="240" y="256"/>
                  <a:pt x="234" y="233"/>
                </a:cubicBezTo>
                <a:cubicBezTo>
                  <a:pt x="221" y="186"/>
                  <a:pt x="161" y="131"/>
                  <a:pt x="117" y="116"/>
                </a:cubicBezTo>
                <a:cubicBezTo>
                  <a:pt x="111" y="107"/>
                  <a:pt x="107" y="96"/>
                  <a:pt x="99" y="89"/>
                </a:cubicBezTo>
                <a:cubicBezTo>
                  <a:pt x="92" y="83"/>
                  <a:pt x="79" y="87"/>
                  <a:pt x="72" y="80"/>
                </a:cubicBezTo>
                <a:cubicBezTo>
                  <a:pt x="0" y="8"/>
                  <a:pt x="70" y="37"/>
                  <a:pt x="9" y="17"/>
                </a:cubicBezTo>
                <a:cubicBezTo>
                  <a:pt x="42" y="6"/>
                  <a:pt x="32" y="0"/>
                  <a:pt x="45" y="2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8" name="Freeform 31"/>
          <p:cNvSpPr>
            <a:spLocks/>
          </p:cNvSpPr>
          <p:nvPr/>
        </p:nvSpPr>
        <p:spPr bwMode="auto">
          <a:xfrm>
            <a:off x="785813" y="3910013"/>
            <a:ext cx="1954212" cy="1619250"/>
          </a:xfrm>
          <a:custGeom>
            <a:avLst/>
            <a:gdLst>
              <a:gd name="T0" fmla="*/ 2147483647 w 1231"/>
              <a:gd name="T1" fmla="*/ 52924075 h 1020"/>
              <a:gd name="T2" fmla="*/ 2147483647 w 1231"/>
              <a:gd name="T3" fmla="*/ 75604688 h 1020"/>
              <a:gd name="T4" fmla="*/ 2147483647 w 1231"/>
              <a:gd name="T5" fmla="*/ 98286888 h 1020"/>
              <a:gd name="T6" fmla="*/ 2147483647 w 1231"/>
              <a:gd name="T7" fmla="*/ 120967500 h 1020"/>
              <a:gd name="T8" fmla="*/ 2147483647 w 1231"/>
              <a:gd name="T9" fmla="*/ 234375325 h 1020"/>
              <a:gd name="T10" fmla="*/ 2147483647 w 1231"/>
              <a:gd name="T11" fmla="*/ 370463763 h 1020"/>
              <a:gd name="T12" fmla="*/ 2147483647 w 1231"/>
              <a:gd name="T13" fmla="*/ 506552200 h 1020"/>
              <a:gd name="T14" fmla="*/ 2147483647 w 1231"/>
              <a:gd name="T15" fmla="*/ 642640638 h 1020"/>
              <a:gd name="T16" fmla="*/ 2147483647 w 1231"/>
              <a:gd name="T17" fmla="*/ 824091888 h 1020"/>
              <a:gd name="T18" fmla="*/ 2147483647 w 1231"/>
              <a:gd name="T19" fmla="*/ 1164312188 h 1020"/>
              <a:gd name="T20" fmla="*/ 2147483647 w 1231"/>
              <a:gd name="T21" fmla="*/ 1255037813 h 1020"/>
              <a:gd name="T22" fmla="*/ 2147483647 w 1231"/>
              <a:gd name="T23" fmla="*/ 1300400625 h 1020"/>
              <a:gd name="T24" fmla="*/ 2147483647 w 1231"/>
              <a:gd name="T25" fmla="*/ 1391126250 h 1020"/>
              <a:gd name="T26" fmla="*/ 2147483647 w 1231"/>
              <a:gd name="T27" fmla="*/ 1481851875 h 1020"/>
              <a:gd name="T28" fmla="*/ 2147483647 w 1231"/>
              <a:gd name="T29" fmla="*/ 1549896888 h 1020"/>
              <a:gd name="T30" fmla="*/ 2147483647 w 1231"/>
              <a:gd name="T31" fmla="*/ 1572577500 h 1020"/>
              <a:gd name="T32" fmla="*/ 2147483647 w 1231"/>
              <a:gd name="T33" fmla="*/ 1640622513 h 1020"/>
              <a:gd name="T34" fmla="*/ 2147483647 w 1231"/>
              <a:gd name="T35" fmla="*/ 1685985325 h 1020"/>
              <a:gd name="T36" fmla="*/ 2109369448 w 1231"/>
              <a:gd name="T37" fmla="*/ 1776710950 h 1020"/>
              <a:gd name="T38" fmla="*/ 1995963239 w 1231"/>
              <a:gd name="T39" fmla="*/ 1867436575 h 1020"/>
              <a:gd name="T40" fmla="*/ 1859874837 w 1231"/>
              <a:gd name="T41" fmla="*/ 1958162200 h 1020"/>
              <a:gd name="T42" fmla="*/ 1247476231 w 1231"/>
              <a:gd name="T43" fmla="*/ 2147483647 h 1020"/>
              <a:gd name="T44" fmla="*/ 975299425 w 1231"/>
              <a:gd name="T45" fmla="*/ 2147483647 h 1020"/>
              <a:gd name="T46" fmla="*/ 476308616 w 1231"/>
              <a:gd name="T47" fmla="*/ 2147483647 h 1020"/>
              <a:gd name="T48" fmla="*/ 136088403 w 1231"/>
              <a:gd name="T49" fmla="*/ 2147483647 h 1020"/>
              <a:gd name="T50" fmla="*/ 68043408 w 1231"/>
              <a:gd name="T51" fmla="*/ 2147483647 h 1020"/>
              <a:gd name="T52" fmla="*/ 0 w 1231"/>
              <a:gd name="T53" fmla="*/ 2147483647 h 10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1" h="1020">
                <a:moveTo>
                  <a:pt x="1026" y="21"/>
                </a:moveTo>
                <a:cubicBezTo>
                  <a:pt x="1053" y="24"/>
                  <a:pt x="1088" y="11"/>
                  <a:pt x="1107" y="30"/>
                </a:cubicBezTo>
                <a:cubicBezTo>
                  <a:pt x="1122" y="45"/>
                  <a:pt x="1062" y="27"/>
                  <a:pt x="1044" y="39"/>
                </a:cubicBezTo>
                <a:cubicBezTo>
                  <a:pt x="1034" y="46"/>
                  <a:pt x="1068" y="45"/>
                  <a:pt x="1080" y="48"/>
                </a:cubicBezTo>
                <a:cubicBezTo>
                  <a:pt x="1113" y="146"/>
                  <a:pt x="1058" y="0"/>
                  <a:pt x="1116" y="93"/>
                </a:cubicBezTo>
                <a:cubicBezTo>
                  <a:pt x="1126" y="109"/>
                  <a:pt x="1128" y="129"/>
                  <a:pt x="1134" y="147"/>
                </a:cubicBezTo>
                <a:cubicBezTo>
                  <a:pt x="1140" y="166"/>
                  <a:pt x="1166" y="188"/>
                  <a:pt x="1179" y="201"/>
                </a:cubicBezTo>
                <a:cubicBezTo>
                  <a:pt x="1185" y="219"/>
                  <a:pt x="1192" y="237"/>
                  <a:pt x="1197" y="255"/>
                </a:cubicBezTo>
                <a:cubicBezTo>
                  <a:pt x="1203" y="279"/>
                  <a:pt x="1215" y="327"/>
                  <a:pt x="1215" y="327"/>
                </a:cubicBezTo>
                <a:cubicBezTo>
                  <a:pt x="1208" y="412"/>
                  <a:pt x="1231" y="422"/>
                  <a:pt x="1179" y="462"/>
                </a:cubicBezTo>
                <a:cubicBezTo>
                  <a:pt x="1162" y="475"/>
                  <a:pt x="1143" y="486"/>
                  <a:pt x="1125" y="498"/>
                </a:cubicBezTo>
                <a:cubicBezTo>
                  <a:pt x="1116" y="504"/>
                  <a:pt x="1098" y="516"/>
                  <a:pt x="1098" y="516"/>
                </a:cubicBezTo>
                <a:cubicBezTo>
                  <a:pt x="1046" y="593"/>
                  <a:pt x="1115" y="502"/>
                  <a:pt x="1053" y="552"/>
                </a:cubicBezTo>
                <a:cubicBezTo>
                  <a:pt x="996" y="597"/>
                  <a:pt x="1082" y="567"/>
                  <a:pt x="999" y="588"/>
                </a:cubicBezTo>
                <a:cubicBezTo>
                  <a:pt x="990" y="597"/>
                  <a:pt x="983" y="608"/>
                  <a:pt x="972" y="615"/>
                </a:cubicBezTo>
                <a:cubicBezTo>
                  <a:pt x="964" y="620"/>
                  <a:pt x="952" y="618"/>
                  <a:pt x="945" y="624"/>
                </a:cubicBezTo>
                <a:cubicBezTo>
                  <a:pt x="937" y="631"/>
                  <a:pt x="935" y="644"/>
                  <a:pt x="927" y="651"/>
                </a:cubicBezTo>
                <a:cubicBezTo>
                  <a:pt x="917" y="660"/>
                  <a:pt x="902" y="661"/>
                  <a:pt x="891" y="669"/>
                </a:cubicBezTo>
                <a:cubicBezTo>
                  <a:pt x="832" y="711"/>
                  <a:pt x="895" y="686"/>
                  <a:pt x="837" y="705"/>
                </a:cubicBezTo>
                <a:cubicBezTo>
                  <a:pt x="804" y="755"/>
                  <a:pt x="838" y="715"/>
                  <a:pt x="792" y="741"/>
                </a:cubicBezTo>
                <a:cubicBezTo>
                  <a:pt x="773" y="752"/>
                  <a:pt x="738" y="777"/>
                  <a:pt x="738" y="777"/>
                </a:cubicBezTo>
                <a:cubicBezTo>
                  <a:pt x="695" y="841"/>
                  <a:pt x="571" y="863"/>
                  <a:pt x="495" y="885"/>
                </a:cubicBezTo>
                <a:cubicBezTo>
                  <a:pt x="445" y="899"/>
                  <a:pt x="448" y="911"/>
                  <a:pt x="387" y="921"/>
                </a:cubicBezTo>
                <a:cubicBezTo>
                  <a:pt x="317" y="956"/>
                  <a:pt x="276" y="951"/>
                  <a:pt x="189" y="957"/>
                </a:cubicBezTo>
                <a:cubicBezTo>
                  <a:pt x="143" y="966"/>
                  <a:pt x="99" y="980"/>
                  <a:pt x="54" y="993"/>
                </a:cubicBezTo>
                <a:cubicBezTo>
                  <a:pt x="45" y="996"/>
                  <a:pt x="35" y="998"/>
                  <a:pt x="27" y="1002"/>
                </a:cubicBezTo>
                <a:cubicBezTo>
                  <a:pt x="17" y="1007"/>
                  <a:pt x="0" y="1020"/>
                  <a:pt x="0" y="102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9" name="Freeform 32"/>
          <p:cNvSpPr>
            <a:spLocks/>
          </p:cNvSpPr>
          <p:nvPr/>
        </p:nvSpPr>
        <p:spPr bwMode="auto">
          <a:xfrm>
            <a:off x="2200275" y="2114550"/>
            <a:ext cx="74613" cy="471488"/>
          </a:xfrm>
          <a:custGeom>
            <a:avLst/>
            <a:gdLst>
              <a:gd name="T0" fmla="*/ 113408585 w 47"/>
              <a:gd name="T1" fmla="*/ 748487994 h 297"/>
              <a:gd name="T2" fmla="*/ 0 w 47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" h="297">
                <a:moveTo>
                  <a:pt x="45" y="297"/>
                </a:moveTo>
                <a:cubicBezTo>
                  <a:pt x="12" y="199"/>
                  <a:pt x="47" y="94"/>
                  <a:pt x="0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0" name="Freeform 33"/>
          <p:cNvSpPr>
            <a:spLocks/>
          </p:cNvSpPr>
          <p:nvPr/>
        </p:nvSpPr>
        <p:spPr bwMode="auto">
          <a:xfrm>
            <a:off x="2300288" y="2128838"/>
            <a:ext cx="85725" cy="442912"/>
          </a:xfrm>
          <a:custGeom>
            <a:avLst/>
            <a:gdLst>
              <a:gd name="T0" fmla="*/ 136088438 w 54"/>
              <a:gd name="T1" fmla="*/ 703122006 h 279"/>
              <a:gd name="T2" fmla="*/ 90725625 w 54"/>
              <a:gd name="T3" fmla="*/ 385582677 h 279"/>
              <a:gd name="T4" fmla="*/ 0 w 54"/>
              <a:gd name="T5" fmla="*/ 0 h 2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79">
                <a:moveTo>
                  <a:pt x="54" y="279"/>
                </a:moveTo>
                <a:cubicBezTo>
                  <a:pt x="46" y="237"/>
                  <a:pt x="44" y="195"/>
                  <a:pt x="36" y="153"/>
                </a:cubicBezTo>
                <a:cubicBezTo>
                  <a:pt x="25" y="96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1" name="Freeform 34"/>
          <p:cNvSpPr>
            <a:spLocks/>
          </p:cNvSpPr>
          <p:nvPr/>
        </p:nvSpPr>
        <p:spPr bwMode="auto">
          <a:xfrm>
            <a:off x="2428875" y="2157413"/>
            <a:ext cx="71438" cy="471487"/>
          </a:xfrm>
          <a:custGeom>
            <a:avLst/>
            <a:gdLst>
              <a:gd name="T0" fmla="*/ 113408619 w 45"/>
              <a:gd name="T1" fmla="*/ 748484819 h 297"/>
              <a:gd name="T2" fmla="*/ 0 w 45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297">
                <a:moveTo>
                  <a:pt x="45" y="297"/>
                </a:moveTo>
                <a:cubicBezTo>
                  <a:pt x="21" y="202"/>
                  <a:pt x="0" y="98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2" name="Freeform 35"/>
          <p:cNvSpPr>
            <a:spLocks/>
          </p:cNvSpPr>
          <p:nvPr/>
        </p:nvSpPr>
        <p:spPr bwMode="auto">
          <a:xfrm>
            <a:off x="2571750" y="2171700"/>
            <a:ext cx="19050" cy="414338"/>
          </a:xfrm>
          <a:custGeom>
            <a:avLst/>
            <a:gdLst>
              <a:gd name="T0" fmla="*/ 0 w 12"/>
              <a:gd name="T1" fmla="*/ 657762369 h 261"/>
              <a:gd name="T2" fmla="*/ 22682200 w 12"/>
              <a:gd name="T3" fmla="*/ 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261">
                <a:moveTo>
                  <a:pt x="0" y="261"/>
                </a:moveTo>
                <a:cubicBezTo>
                  <a:pt x="12" y="90"/>
                  <a:pt x="9" y="177"/>
                  <a:pt x="9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3" name="Freeform 36"/>
          <p:cNvSpPr>
            <a:spLocks/>
          </p:cNvSpPr>
          <p:nvPr/>
        </p:nvSpPr>
        <p:spPr bwMode="auto">
          <a:xfrm>
            <a:off x="2643188" y="2243138"/>
            <a:ext cx="28575" cy="342900"/>
          </a:xfrm>
          <a:custGeom>
            <a:avLst/>
            <a:gdLst>
              <a:gd name="T0" fmla="*/ 45362813 w 18"/>
              <a:gd name="T1" fmla="*/ 544353750 h 216"/>
              <a:gd name="T2" fmla="*/ 0 w 18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216">
                <a:moveTo>
                  <a:pt x="18" y="216"/>
                </a:moveTo>
                <a:cubicBezTo>
                  <a:pt x="12" y="138"/>
                  <a:pt x="0" y="76"/>
                  <a:pt x="0" y="0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4" name="Text Box 37"/>
          <p:cNvSpPr txBox="1">
            <a:spLocks noChangeArrowheads="1"/>
          </p:cNvSpPr>
          <p:nvPr/>
        </p:nvSpPr>
        <p:spPr bwMode="auto">
          <a:xfrm>
            <a:off x="838200" y="18208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bud</a:t>
            </a:r>
          </a:p>
        </p:txBody>
      </p:sp>
      <p:sp>
        <p:nvSpPr>
          <p:cNvPr id="15395" name="Text Box 38"/>
          <p:cNvSpPr txBox="1">
            <a:spLocks noChangeArrowheads="1"/>
          </p:cNvSpPr>
          <p:nvPr/>
        </p:nvSpPr>
        <p:spPr bwMode="auto">
          <a:xfrm>
            <a:off x="2895600" y="17446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</a:t>
            </a:r>
            <a:r>
              <a:rPr lang="en-US" sz="1200">
                <a:latin typeface="Georgia" pitchFamily="18" charset="0"/>
              </a:rPr>
              <a:t> </a:t>
            </a:r>
          </a:p>
        </p:txBody>
      </p:sp>
      <p:sp>
        <p:nvSpPr>
          <p:cNvPr id="15396" name="Line 39"/>
          <p:cNvSpPr>
            <a:spLocks noChangeShapeType="1"/>
          </p:cNvSpPr>
          <p:nvPr/>
        </p:nvSpPr>
        <p:spPr bwMode="auto">
          <a:xfrm flipH="1">
            <a:off x="26670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7" name="Line 40"/>
          <p:cNvSpPr>
            <a:spLocks noChangeShapeType="1"/>
          </p:cNvSpPr>
          <p:nvPr/>
        </p:nvSpPr>
        <p:spPr bwMode="auto">
          <a:xfrm>
            <a:off x="13716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8" name="Text Box 41"/>
          <p:cNvSpPr txBox="1">
            <a:spLocks noChangeArrowheads="1"/>
          </p:cNvSpPr>
          <p:nvPr/>
        </p:nvSpPr>
        <p:spPr bwMode="auto">
          <a:xfrm>
            <a:off x="609600" y="4183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Receptor cells</a:t>
            </a:r>
          </a:p>
        </p:txBody>
      </p:sp>
      <p:sp>
        <p:nvSpPr>
          <p:cNvPr id="15399" name="Line 42"/>
          <p:cNvSpPr>
            <a:spLocks noChangeShapeType="1"/>
          </p:cNvSpPr>
          <p:nvPr/>
        </p:nvSpPr>
        <p:spPr bwMode="auto">
          <a:xfrm flipV="1">
            <a:off x="15240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0" name="Freeform 43"/>
          <p:cNvSpPr>
            <a:spLocks/>
          </p:cNvSpPr>
          <p:nvPr/>
        </p:nvSpPr>
        <p:spPr bwMode="auto">
          <a:xfrm>
            <a:off x="3570288" y="4248150"/>
            <a:ext cx="849312" cy="1619250"/>
          </a:xfrm>
          <a:custGeom>
            <a:avLst/>
            <a:gdLst>
              <a:gd name="T0" fmla="*/ 1125175518 w 584"/>
              <a:gd name="T1" fmla="*/ 38477608 h 1011"/>
              <a:gd name="T2" fmla="*/ 763512582 w 584"/>
              <a:gd name="T3" fmla="*/ 15391684 h 1011"/>
              <a:gd name="T4" fmla="*/ 744477231 w 584"/>
              <a:gd name="T5" fmla="*/ 84652660 h 1011"/>
              <a:gd name="T6" fmla="*/ 725441881 w 584"/>
              <a:gd name="T7" fmla="*/ 361696565 h 1011"/>
              <a:gd name="T8" fmla="*/ 611232686 w 584"/>
              <a:gd name="T9" fmla="*/ 915785977 h 1011"/>
              <a:gd name="T10" fmla="*/ 458952789 w 584"/>
              <a:gd name="T11" fmla="*/ 1354439361 h 1011"/>
              <a:gd name="T12" fmla="*/ 344743594 w 584"/>
              <a:gd name="T13" fmla="*/ 1539134763 h 1011"/>
              <a:gd name="T14" fmla="*/ 192463698 w 584"/>
              <a:gd name="T15" fmla="*/ 1700744242 h 1011"/>
              <a:gd name="T16" fmla="*/ 135359100 w 584"/>
              <a:gd name="T17" fmla="*/ 1746917692 h 1011"/>
              <a:gd name="T18" fmla="*/ 78254502 w 584"/>
              <a:gd name="T19" fmla="*/ 1793092744 h 1011"/>
              <a:gd name="T20" fmla="*/ 287638996 w 584"/>
              <a:gd name="T21" fmla="*/ 2147483647 h 1011"/>
              <a:gd name="T22" fmla="*/ 972897076 w 584"/>
              <a:gd name="T23" fmla="*/ 2147483647 h 1011"/>
              <a:gd name="T24" fmla="*/ 1233041051 w 584"/>
              <a:gd name="T25" fmla="*/ 1754613534 h 1011"/>
              <a:gd name="T26" fmla="*/ 1068070921 w 584"/>
              <a:gd name="T27" fmla="*/ 1146656432 h 1011"/>
              <a:gd name="T28" fmla="*/ 1182280116 w 584"/>
              <a:gd name="T29" fmla="*/ 292435589 h 1011"/>
              <a:gd name="T30" fmla="*/ 1125175518 w 584"/>
              <a:gd name="T31" fmla="*/ 38477608 h 10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4" h="1011">
                <a:moveTo>
                  <a:pt x="532" y="15"/>
                </a:moveTo>
                <a:cubicBezTo>
                  <a:pt x="475" y="12"/>
                  <a:pt x="418" y="0"/>
                  <a:pt x="361" y="6"/>
                </a:cubicBezTo>
                <a:cubicBezTo>
                  <a:pt x="352" y="7"/>
                  <a:pt x="353" y="24"/>
                  <a:pt x="352" y="33"/>
                </a:cubicBezTo>
                <a:cubicBezTo>
                  <a:pt x="347" y="69"/>
                  <a:pt x="348" y="105"/>
                  <a:pt x="343" y="141"/>
                </a:cubicBezTo>
                <a:cubicBezTo>
                  <a:pt x="332" y="214"/>
                  <a:pt x="307" y="286"/>
                  <a:pt x="289" y="357"/>
                </a:cubicBezTo>
                <a:cubicBezTo>
                  <a:pt x="274" y="417"/>
                  <a:pt x="261" y="484"/>
                  <a:pt x="217" y="528"/>
                </a:cubicBezTo>
                <a:cubicBezTo>
                  <a:pt x="205" y="564"/>
                  <a:pt x="194" y="579"/>
                  <a:pt x="163" y="600"/>
                </a:cubicBezTo>
                <a:cubicBezTo>
                  <a:pt x="133" y="645"/>
                  <a:pt x="154" y="621"/>
                  <a:pt x="91" y="663"/>
                </a:cubicBezTo>
                <a:cubicBezTo>
                  <a:pt x="82" y="669"/>
                  <a:pt x="73" y="675"/>
                  <a:pt x="64" y="681"/>
                </a:cubicBezTo>
                <a:cubicBezTo>
                  <a:pt x="55" y="687"/>
                  <a:pt x="37" y="699"/>
                  <a:pt x="37" y="699"/>
                </a:cubicBezTo>
                <a:cubicBezTo>
                  <a:pt x="0" y="811"/>
                  <a:pt x="8" y="925"/>
                  <a:pt x="136" y="951"/>
                </a:cubicBezTo>
                <a:cubicBezTo>
                  <a:pt x="226" y="1011"/>
                  <a:pt x="367" y="1007"/>
                  <a:pt x="460" y="960"/>
                </a:cubicBezTo>
                <a:lnTo>
                  <a:pt x="583" y="684"/>
                </a:lnTo>
                <a:cubicBezTo>
                  <a:pt x="570" y="594"/>
                  <a:pt x="584" y="500"/>
                  <a:pt x="505" y="447"/>
                </a:cubicBezTo>
                <a:cubicBezTo>
                  <a:pt x="446" y="269"/>
                  <a:pt x="517" y="240"/>
                  <a:pt x="559" y="114"/>
                </a:cubicBezTo>
                <a:cubicBezTo>
                  <a:pt x="549" y="25"/>
                  <a:pt x="569" y="52"/>
                  <a:pt x="532" y="15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1" name="Oval 44"/>
          <p:cNvSpPr>
            <a:spLocks noChangeArrowheads="1"/>
          </p:cNvSpPr>
          <p:nvPr/>
        </p:nvSpPr>
        <p:spPr bwMode="auto">
          <a:xfrm>
            <a:off x="38862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Freeform 45"/>
          <p:cNvSpPr>
            <a:spLocks/>
          </p:cNvSpPr>
          <p:nvPr/>
        </p:nvSpPr>
        <p:spPr bwMode="auto">
          <a:xfrm>
            <a:off x="4357688" y="3857625"/>
            <a:ext cx="127000" cy="428625"/>
          </a:xfrm>
          <a:custGeom>
            <a:avLst/>
            <a:gdLst>
              <a:gd name="T0" fmla="*/ 0 w 80"/>
              <a:gd name="T1" fmla="*/ 680442188 h 270"/>
              <a:gd name="T2" fmla="*/ 22682200 w 80"/>
              <a:gd name="T3" fmla="*/ 430947513 h 270"/>
              <a:gd name="T4" fmla="*/ 113407825 w 80"/>
              <a:gd name="T5" fmla="*/ 294859075 h 270"/>
              <a:gd name="T6" fmla="*/ 158770638 w 80"/>
              <a:gd name="T7" fmla="*/ 0 h 2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" h="270">
                <a:moveTo>
                  <a:pt x="0" y="270"/>
                </a:moveTo>
                <a:cubicBezTo>
                  <a:pt x="3" y="237"/>
                  <a:pt x="0" y="203"/>
                  <a:pt x="9" y="171"/>
                </a:cubicBezTo>
                <a:cubicBezTo>
                  <a:pt x="15" y="150"/>
                  <a:pt x="33" y="135"/>
                  <a:pt x="45" y="117"/>
                </a:cubicBezTo>
                <a:cubicBezTo>
                  <a:pt x="80" y="65"/>
                  <a:pt x="63" y="101"/>
                  <a:pt x="63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3" name="Freeform 46"/>
          <p:cNvSpPr>
            <a:spLocks/>
          </p:cNvSpPr>
          <p:nvPr/>
        </p:nvSpPr>
        <p:spPr bwMode="auto">
          <a:xfrm>
            <a:off x="4257675" y="3871913"/>
            <a:ext cx="88900" cy="385762"/>
          </a:xfrm>
          <a:custGeom>
            <a:avLst/>
            <a:gdLst>
              <a:gd name="T0" fmla="*/ 0 w 56"/>
              <a:gd name="T1" fmla="*/ 612396381 h 243"/>
              <a:gd name="T2" fmla="*/ 68045013 w 56"/>
              <a:gd name="T3" fmla="*/ 385582613 h 243"/>
              <a:gd name="T4" fmla="*/ 136088438 w 56"/>
              <a:gd name="T5" fmla="*/ 249494352 h 243"/>
              <a:gd name="T6" fmla="*/ 136088438 w 56"/>
              <a:gd name="T7" fmla="*/ 0 h 2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243">
                <a:moveTo>
                  <a:pt x="0" y="243"/>
                </a:moveTo>
                <a:cubicBezTo>
                  <a:pt x="14" y="189"/>
                  <a:pt x="5" y="219"/>
                  <a:pt x="27" y="153"/>
                </a:cubicBezTo>
                <a:cubicBezTo>
                  <a:pt x="39" y="116"/>
                  <a:pt x="51" y="138"/>
                  <a:pt x="54" y="99"/>
                </a:cubicBezTo>
                <a:cubicBezTo>
                  <a:pt x="56" y="66"/>
                  <a:pt x="54" y="33"/>
                  <a:pt x="5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4" name="Freeform 47"/>
          <p:cNvSpPr>
            <a:spLocks/>
          </p:cNvSpPr>
          <p:nvPr/>
        </p:nvSpPr>
        <p:spPr bwMode="auto">
          <a:xfrm>
            <a:off x="4186238" y="3886200"/>
            <a:ext cx="74612" cy="385763"/>
          </a:xfrm>
          <a:custGeom>
            <a:avLst/>
            <a:gdLst>
              <a:gd name="T0" fmla="*/ 0 w 47"/>
              <a:gd name="T1" fmla="*/ 612399556 h 243"/>
              <a:gd name="T2" fmla="*/ 45362509 w 47"/>
              <a:gd name="T3" fmla="*/ 408265842 h 243"/>
              <a:gd name="T4" fmla="*/ 113405478 w 47"/>
              <a:gd name="T5" fmla="*/ 272177228 h 243"/>
              <a:gd name="T6" fmla="*/ 113405478 w 47"/>
              <a:gd name="T7" fmla="*/ 0 h 2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243">
                <a:moveTo>
                  <a:pt x="0" y="243"/>
                </a:moveTo>
                <a:cubicBezTo>
                  <a:pt x="3" y="222"/>
                  <a:pt x="7" y="184"/>
                  <a:pt x="18" y="162"/>
                </a:cubicBezTo>
                <a:cubicBezTo>
                  <a:pt x="29" y="140"/>
                  <a:pt x="43" y="134"/>
                  <a:pt x="45" y="108"/>
                </a:cubicBezTo>
                <a:cubicBezTo>
                  <a:pt x="47" y="72"/>
                  <a:pt x="45" y="36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5" name="Freeform 48"/>
          <p:cNvSpPr>
            <a:spLocks/>
          </p:cNvSpPr>
          <p:nvPr/>
        </p:nvSpPr>
        <p:spPr bwMode="auto">
          <a:xfrm>
            <a:off x="4129088" y="3900488"/>
            <a:ext cx="42862" cy="357187"/>
          </a:xfrm>
          <a:custGeom>
            <a:avLst/>
            <a:gdLst>
              <a:gd name="T0" fmla="*/ 0 w 27"/>
              <a:gd name="T1" fmla="*/ 567033569 h 225"/>
              <a:gd name="T2" fmla="*/ 68042631 w 27"/>
              <a:gd name="T3" fmla="*/ 0 h 2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" h="225">
                <a:moveTo>
                  <a:pt x="0" y="225"/>
                </a:moveTo>
                <a:cubicBezTo>
                  <a:pt x="8" y="129"/>
                  <a:pt x="27" y="93"/>
                  <a:pt x="2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6" name="Oval 50"/>
          <p:cNvSpPr>
            <a:spLocks noChangeArrowheads="1"/>
          </p:cNvSpPr>
          <p:nvPr/>
        </p:nvSpPr>
        <p:spPr bwMode="auto">
          <a:xfrm>
            <a:off x="3886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Oval 51"/>
          <p:cNvSpPr>
            <a:spLocks noChangeArrowheads="1"/>
          </p:cNvSpPr>
          <p:nvPr/>
        </p:nvSpPr>
        <p:spPr bwMode="auto">
          <a:xfrm>
            <a:off x="3810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Oval 52"/>
          <p:cNvSpPr>
            <a:spLocks noChangeArrowheads="1"/>
          </p:cNvSpPr>
          <p:nvPr/>
        </p:nvSpPr>
        <p:spPr bwMode="auto">
          <a:xfrm>
            <a:off x="3886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Oval 53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Oval 54"/>
          <p:cNvSpPr>
            <a:spLocks noChangeArrowheads="1"/>
          </p:cNvSpPr>
          <p:nvPr/>
        </p:nvSpPr>
        <p:spPr bwMode="auto">
          <a:xfrm>
            <a:off x="41148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Freeform 56"/>
          <p:cNvSpPr>
            <a:spLocks/>
          </p:cNvSpPr>
          <p:nvPr/>
        </p:nvSpPr>
        <p:spPr bwMode="auto">
          <a:xfrm>
            <a:off x="3100388" y="5702300"/>
            <a:ext cx="828675" cy="441325"/>
          </a:xfrm>
          <a:custGeom>
            <a:avLst/>
            <a:gdLst>
              <a:gd name="T0" fmla="*/ 907256250 w 522"/>
              <a:gd name="T1" fmla="*/ 451108763 h 278"/>
              <a:gd name="T2" fmla="*/ 975301263 w 522"/>
              <a:gd name="T3" fmla="*/ 428426563 h 278"/>
              <a:gd name="T4" fmla="*/ 816530625 w 522"/>
              <a:gd name="T5" fmla="*/ 156249688 h 278"/>
              <a:gd name="T6" fmla="*/ 748487200 w 522"/>
              <a:gd name="T7" fmla="*/ 88206263 h 278"/>
              <a:gd name="T8" fmla="*/ 703124388 w 522"/>
              <a:gd name="T9" fmla="*/ 20161250 h 278"/>
              <a:gd name="T10" fmla="*/ 771167813 w 522"/>
              <a:gd name="T11" fmla="*/ 65524063 h 278"/>
              <a:gd name="T12" fmla="*/ 907256250 w 522"/>
              <a:gd name="T13" fmla="*/ 178931888 h 278"/>
              <a:gd name="T14" fmla="*/ 1179433125 w 522"/>
              <a:gd name="T15" fmla="*/ 292338125 h 278"/>
              <a:gd name="T16" fmla="*/ 1315521563 w 522"/>
              <a:gd name="T17" fmla="*/ 337700938 h 278"/>
              <a:gd name="T18" fmla="*/ 997981875 w 522"/>
              <a:gd name="T19" fmla="*/ 360383138 h 278"/>
              <a:gd name="T20" fmla="*/ 975301263 w 522"/>
              <a:gd name="T21" fmla="*/ 428426563 h 278"/>
              <a:gd name="T22" fmla="*/ 907256250 w 522"/>
              <a:gd name="T23" fmla="*/ 451108763 h 278"/>
              <a:gd name="T24" fmla="*/ 839212825 w 522"/>
              <a:gd name="T25" fmla="*/ 496471575 h 278"/>
              <a:gd name="T26" fmla="*/ 0 w 522"/>
              <a:gd name="T27" fmla="*/ 700603438 h 2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22" h="278">
                <a:moveTo>
                  <a:pt x="360" y="179"/>
                </a:moveTo>
                <a:cubicBezTo>
                  <a:pt x="369" y="176"/>
                  <a:pt x="385" y="179"/>
                  <a:pt x="387" y="170"/>
                </a:cubicBezTo>
                <a:cubicBezTo>
                  <a:pt x="402" y="94"/>
                  <a:pt x="378" y="80"/>
                  <a:pt x="324" y="62"/>
                </a:cubicBezTo>
                <a:cubicBezTo>
                  <a:pt x="315" y="53"/>
                  <a:pt x="305" y="45"/>
                  <a:pt x="297" y="35"/>
                </a:cubicBezTo>
                <a:cubicBezTo>
                  <a:pt x="290" y="27"/>
                  <a:pt x="271" y="16"/>
                  <a:pt x="279" y="8"/>
                </a:cubicBezTo>
                <a:cubicBezTo>
                  <a:pt x="287" y="0"/>
                  <a:pt x="298" y="19"/>
                  <a:pt x="306" y="26"/>
                </a:cubicBezTo>
                <a:cubicBezTo>
                  <a:pt x="336" y="51"/>
                  <a:pt x="326" y="54"/>
                  <a:pt x="360" y="71"/>
                </a:cubicBezTo>
                <a:cubicBezTo>
                  <a:pt x="395" y="89"/>
                  <a:pt x="430" y="103"/>
                  <a:pt x="468" y="116"/>
                </a:cubicBezTo>
                <a:cubicBezTo>
                  <a:pt x="486" y="122"/>
                  <a:pt x="522" y="134"/>
                  <a:pt x="522" y="134"/>
                </a:cubicBezTo>
                <a:cubicBezTo>
                  <a:pt x="480" y="137"/>
                  <a:pt x="437" y="132"/>
                  <a:pt x="396" y="143"/>
                </a:cubicBezTo>
                <a:cubicBezTo>
                  <a:pt x="387" y="145"/>
                  <a:pt x="394" y="163"/>
                  <a:pt x="387" y="170"/>
                </a:cubicBezTo>
                <a:cubicBezTo>
                  <a:pt x="380" y="177"/>
                  <a:pt x="368" y="175"/>
                  <a:pt x="360" y="179"/>
                </a:cubicBezTo>
                <a:cubicBezTo>
                  <a:pt x="350" y="184"/>
                  <a:pt x="343" y="193"/>
                  <a:pt x="333" y="197"/>
                </a:cubicBezTo>
                <a:cubicBezTo>
                  <a:pt x="230" y="243"/>
                  <a:pt x="113" y="278"/>
                  <a:pt x="0" y="27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2" name="Line 57"/>
          <p:cNvSpPr>
            <a:spLocks noChangeShapeType="1"/>
          </p:cNvSpPr>
          <p:nvPr/>
        </p:nvSpPr>
        <p:spPr bwMode="auto">
          <a:xfrm flipH="1">
            <a:off x="3733800" y="5562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3" name="Text Box 58"/>
          <p:cNvSpPr txBox="1">
            <a:spLocks noChangeArrowheads="1"/>
          </p:cNvSpPr>
          <p:nvPr/>
        </p:nvSpPr>
        <p:spPr bwMode="auto">
          <a:xfrm>
            <a:off x="3962400" y="36576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 </a:t>
            </a:r>
          </a:p>
        </p:txBody>
      </p:sp>
      <p:sp>
        <p:nvSpPr>
          <p:cNvPr id="15414" name="Text Box 59"/>
          <p:cNvSpPr txBox="1">
            <a:spLocks noChangeArrowheads="1"/>
          </p:cNvSpPr>
          <p:nvPr/>
        </p:nvSpPr>
        <p:spPr bwMode="auto">
          <a:xfrm>
            <a:off x="2362200" y="54022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Transmitter </a:t>
            </a:r>
          </a:p>
        </p:txBody>
      </p:sp>
      <p:sp>
        <p:nvSpPr>
          <p:cNvPr id="15415" name="Line 60"/>
          <p:cNvSpPr>
            <a:spLocks noChangeShapeType="1"/>
          </p:cNvSpPr>
          <p:nvPr/>
        </p:nvSpPr>
        <p:spPr bwMode="auto">
          <a:xfrm>
            <a:off x="3200400" y="5638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2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Receptors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One nerve innervates several receptors</a:t>
            </a:r>
          </a:p>
          <a:p>
            <a:pPr eaLnBrk="1" hangingPunct="1"/>
            <a:r>
              <a:rPr lang="en-US" sz="2800" smtClean="0"/>
              <a:t>One receptor may be innervated by several nerves</a:t>
            </a:r>
          </a:p>
          <a:p>
            <a:pPr eaLnBrk="1" hangingPunct="1"/>
            <a:r>
              <a:rPr lang="en-US" sz="2800" smtClean="0"/>
              <a:t>Trophic effect of nerves on receptors</a:t>
            </a:r>
          </a:p>
        </p:txBody>
      </p:sp>
      <p:sp>
        <p:nvSpPr>
          <p:cNvPr id="5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4752F-519A-4D01-A06E-4372CE4A5CFC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04CF-2897-4423-A04F-B8930DE7C22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391" name="Line 4"/>
          <p:cNvSpPr>
            <a:spLocks noChangeShapeType="1"/>
          </p:cNvSpPr>
          <p:nvPr/>
        </p:nvSpPr>
        <p:spPr bwMode="auto">
          <a:xfrm>
            <a:off x="5029200" y="19812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2" name="Freeform 5"/>
          <p:cNvSpPr>
            <a:spLocks/>
          </p:cNvSpPr>
          <p:nvPr/>
        </p:nvSpPr>
        <p:spPr bwMode="auto">
          <a:xfrm>
            <a:off x="1825625" y="2543175"/>
            <a:ext cx="506413" cy="1371600"/>
          </a:xfrm>
          <a:custGeom>
            <a:avLst/>
            <a:gdLst>
              <a:gd name="T0" fmla="*/ 708165399 w 319"/>
              <a:gd name="T1" fmla="*/ 0 h 864"/>
              <a:gd name="T2" fmla="*/ 549394605 w 319"/>
              <a:gd name="T3" fmla="*/ 294859075 h 864"/>
              <a:gd name="T4" fmla="*/ 390625398 w 319"/>
              <a:gd name="T5" fmla="*/ 612398763 h 864"/>
              <a:gd name="T6" fmla="*/ 209173969 w 319"/>
              <a:gd name="T7" fmla="*/ 975301263 h 864"/>
              <a:gd name="T8" fmla="*/ 118448254 w 319"/>
              <a:gd name="T9" fmla="*/ 1202115325 h 864"/>
              <a:gd name="T10" fmla="*/ 50403175 w 319"/>
              <a:gd name="T11" fmla="*/ 1428929388 h 864"/>
              <a:gd name="T12" fmla="*/ 209173969 w 319"/>
              <a:gd name="T13" fmla="*/ 2147483647 h 864"/>
              <a:gd name="T14" fmla="*/ 413306033 w 319"/>
              <a:gd name="T15" fmla="*/ 2018645950 h 864"/>
              <a:gd name="T16" fmla="*/ 458668890 w 319"/>
              <a:gd name="T17" fmla="*/ 1270158750 h 864"/>
              <a:gd name="T18" fmla="*/ 730846034 w 319"/>
              <a:gd name="T19" fmla="*/ 385584700 h 864"/>
              <a:gd name="T20" fmla="*/ 798891114 w 319"/>
              <a:gd name="T21" fmla="*/ 158770638 h 864"/>
              <a:gd name="T22" fmla="*/ 708165399 w 319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9" h="864">
                <a:moveTo>
                  <a:pt x="281" y="0"/>
                </a:moveTo>
                <a:cubicBezTo>
                  <a:pt x="272" y="62"/>
                  <a:pt x="269" y="83"/>
                  <a:pt x="218" y="117"/>
                </a:cubicBezTo>
                <a:cubicBezTo>
                  <a:pt x="201" y="168"/>
                  <a:pt x="188" y="200"/>
                  <a:pt x="155" y="243"/>
                </a:cubicBezTo>
                <a:cubicBezTo>
                  <a:pt x="144" y="286"/>
                  <a:pt x="109" y="348"/>
                  <a:pt x="83" y="387"/>
                </a:cubicBezTo>
                <a:cubicBezTo>
                  <a:pt x="74" y="424"/>
                  <a:pt x="63" y="444"/>
                  <a:pt x="47" y="477"/>
                </a:cubicBezTo>
                <a:cubicBezTo>
                  <a:pt x="33" y="504"/>
                  <a:pt x="30" y="538"/>
                  <a:pt x="20" y="567"/>
                </a:cubicBezTo>
                <a:cubicBezTo>
                  <a:pt x="21" y="598"/>
                  <a:pt x="0" y="836"/>
                  <a:pt x="83" y="864"/>
                </a:cubicBezTo>
                <a:cubicBezTo>
                  <a:pt x="142" y="854"/>
                  <a:pt x="146" y="854"/>
                  <a:pt x="164" y="801"/>
                </a:cubicBezTo>
                <a:cubicBezTo>
                  <a:pt x="167" y="728"/>
                  <a:pt x="164" y="595"/>
                  <a:pt x="182" y="504"/>
                </a:cubicBezTo>
                <a:cubicBezTo>
                  <a:pt x="206" y="382"/>
                  <a:pt x="260" y="272"/>
                  <a:pt x="290" y="153"/>
                </a:cubicBezTo>
                <a:cubicBezTo>
                  <a:pt x="293" y="140"/>
                  <a:pt x="319" y="70"/>
                  <a:pt x="317" y="63"/>
                </a:cubicBezTo>
                <a:cubicBezTo>
                  <a:pt x="310" y="40"/>
                  <a:pt x="293" y="21"/>
                  <a:pt x="281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3" name="Freeform 6"/>
          <p:cNvSpPr>
            <a:spLocks/>
          </p:cNvSpPr>
          <p:nvPr/>
        </p:nvSpPr>
        <p:spPr bwMode="auto">
          <a:xfrm>
            <a:off x="2120900" y="2514600"/>
            <a:ext cx="307975" cy="1471613"/>
          </a:xfrm>
          <a:custGeom>
            <a:avLst/>
            <a:gdLst>
              <a:gd name="T0" fmla="*/ 443547500 w 194"/>
              <a:gd name="T1" fmla="*/ 0 h 927"/>
              <a:gd name="T2" fmla="*/ 352821875 w 194"/>
              <a:gd name="T3" fmla="*/ 498991107 h 927"/>
              <a:gd name="T4" fmla="*/ 216733438 w 194"/>
              <a:gd name="T5" fmla="*/ 929938766 h 927"/>
              <a:gd name="T6" fmla="*/ 103327200 w 194"/>
              <a:gd name="T7" fmla="*/ 1360884837 h 927"/>
              <a:gd name="T8" fmla="*/ 35282188 w 194"/>
              <a:gd name="T9" fmla="*/ 1791832496 h 927"/>
              <a:gd name="T10" fmla="*/ 57964388 w 194"/>
              <a:gd name="T11" fmla="*/ 2147483647 h 927"/>
              <a:gd name="T12" fmla="*/ 262096250 w 194"/>
              <a:gd name="T13" fmla="*/ 2109372292 h 927"/>
              <a:gd name="T14" fmla="*/ 443547500 w 194"/>
              <a:gd name="T15" fmla="*/ 1451610493 h 927"/>
              <a:gd name="T16" fmla="*/ 488910313 w 194"/>
              <a:gd name="T17" fmla="*/ 612398971 h 927"/>
              <a:gd name="T18" fmla="*/ 466229700 w 194"/>
              <a:gd name="T19" fmla="*/ 113407864 h 927"/>
              <a:gd name="T20" fmla="*/ 443547500 w 194"/>
              <a:gd name="T21" fmla="*/ 0 h 9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4" h="927">
                <a:moveTo>
                  <a:pt x="176" y="0"/>
                </a:moveTo>
                <a:cubicBezTo>
                  <a:pt x="143" y="100"/>
                  <a:pt x="160" y="35"/>
                  <a:pt x="140" y="198"/>
                </a:cubicBezTo>
                <a:cubicBezTo>
                  <a:pt x="133" y="255"/>
                  <a:pt x="104" y="314"/>
                  <a:pt x="86" y="369"/>
                </a:cubicBezTo>
                <a:cubicBezTo>
                  <a:pt x="67" y="425"/>
                  <a:pt x="60" y="484"/>
                  <a:pt x="41" y="540"/>
                </a:cubicBezTo>
                <a:cubicBezTo>
                  <a:pt x="35" y="600"/>
                  <a:pt x="28" y="653"/>
                  <a:pt x="14" y="711"/>
                </a:cubicBezTo>
                <a:cubicBezTo>
                  <a:pt x="17" y="765"/>
                  <a:pt x="0" y="824"/>
                  <a:pt x="23" y="873"/>
                </a:cubicBezTo>
                <a:cubicBezTo>
                  <a:pt x="48" y="927"/>
                  <a:pt x="99" y="849"/>
                  <a:pt x="104" y="837"/>
                </a:cubicBezTo>
                <a:cubicBezTo>
                  <a:pt x="141" y="755"/>
                  <a:pt x="154" y="663"/>
                  <a:pt x="176" y="576"/>
                </a:cubicBezTo>
                <a:cubicBezTo>
                  <a:pt x="180" y="465"/>
                  <a:pt x="194" y="354"/>
                  <a:pt x="194" y="243"/>
                </a:cubicBezTo>
                <a:cubicBezTo>
                  <a:pt x="194" y="177"/>
                  <a:pt x="190" y="111"/>
                  <a:pt x="185" y="45"/>
                </a:cubicBezTo>
                <a:cubicBezTo>
                  <a:pt x="184" y="30"/>
                  <a:pt x="176" y="0"/>
                  <a:pt x="176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4" name="Freeform 7"/>
          <p:cNvSpPr>
            <a:spLocks/>
          </p:cNvSpPr>
          <p:nvPr/>
        </p:nvSpPr>
        <p:spPr bwMode="auto">
          <a:xfrm>
            <a:off x="2335213" y="2557463"/>
            <a:ext cx="307975" cy="1463675"/>
          </a:xfrm>
          <a:custGeom>
            <a:avLst/>
            <a:gdLst>
              <a:gd name="T0" fmla="*/ 262096250 w 194"/>
              <a:gd name="T1" fmla="*/ 0 h 922"/>
              <a:gd name="T2" fmla="*/ 171370625 w 194"/>
              <a:gd name="T3" fmla="*/ 1156752513 h 922"/>
              <a:gd name="T4" fmla="*/ 148690013 w 194"/>
              <a:gd name="T5" fmla="*/ 1587698438 h 922"/>
              <a:gd name="T6" fmla="*/ 80645000 w 194"/>
              <a:gd name="T7" fmla="*/ 1814512500 h 922"/>
              <a:gd name="T8" fmla="*/ 330141263 w 194"/>
              <a:gd name="T9" fmla="*/ 2132052188 h 922"/>
              <a:gd name="T10" fmla="*/ 443547500 w 194"/>
              <a:gd name="T11" fmla="*/ 1746469075 h 922"/>
              <a:gd name="T12" fmla="*/ 488910313 w 194"/>
              <a:gd name="T13" fmla="*/ 1565017825 h 922"/>
              <a:gd name="T14" fmla="*/ 330141263 w 194"/>
              <a:gd name="T15" fmla="*/ 317539688 h 922"/>
              <a:gd name="T16" fmla="*/ 262096250 w 194"/>
              <a:gd name="T17" fmla="*/ 0 h 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" h="922">
                <a:moveTo>
                  <a:pt x="104" y="0"/>
                </a:moveTo>
                <a:cubicBezTo>
                  <a:pt x="100" y="120"/>
                  <a:pt x="112" y="327"/>
                  <a:pt x="68" y="459"/>
                </a:cubicBezTo>
                <a:cubicBezTo>
                  <a:pt x="65" y="516"/>
                  <a:pt x="64" y="573"/>
                  <a:pt x="59" y="630"/>
                </a:cubicBezTo>
                <a:cubicBezTo>
                  <a:pt x="56" y="661"/>
                  <a:pt x="32" y="720"/>
                  <a:pt x="32" y="720"/>
                </a:cubicBezTo>
                <a:cubicBezTo>
                  <a:pt x="37" y="791"/>
                  <a:pt x="0" y="922"/>
                  <a:pt x="131" y="846"/>
                </a:cubicBezTo>
                <a:cubicBezTo>
                  <a:pt x="140" y="841"/>
                  <a:pt x="174" y="699"/>
                  <a:pt x="176" y="693"/>
                </a:cubicBezTo>
                <a:cubicBezTo>
                  <a:pt x="182" y="669"/>
                  <a:pt x="194" y="621"/>
                  <a:pt x="194" y="621"/>
                </a:cubicBezTo>
                <a:cubicBezTo>
                  <a:pt x="188" y="448"/>
                  <a:pt x="185" y="289"/>
                  <a:pt x="131" y="126"/>
                </a:cubicBezTo>
                <a:cubicBezTo>
                  <a:pt x="127" y="96"/>
                  <a:pt x="127" y="23"/>
                  <a:pt x="104" y="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5" name="Freeform 8"/>
          <p:cNvSpPr>
            <a:spLocks/>
          </p:cNvSpPr>
          <p:nvPr/>
        </p:nvSpPr>
        <p:spPr bwMode="auto">
          <a:xfrm>
            <a:off x="2586038" y="2552700"/>
            <a:ext cx="401637" cy="1333500"/>
          </a:xfrm>
          <a:custGeom>
            <a:avLst/>
            <a:gdLst>
              <a:gd name="T0" fmla="*/ 0 w 253"/>
              <a:gd name="T1" fmla="*/ 30241875 h 840"/>
              <a:gd name="T2" fmla="*/ 181451024 w 253"/>
              <a:gd name="T3" fmla="*/ 597277825 h 840"/>
              <a:gd name="T4" fmla="*/ 204131608 w 253"/>
              <a:gd name="T5" fmla="*/ 2071568438 h 840"/>
              <a:gd name="T6" fmla="*/ 340219876 w 253"/>
              <a:gd name="T7" fmla="*/ 2048887825 h 840"/>
              <a:gd name="T8" fmla="*/ 567033657 w 253"/>
              <a:gd name="T9" fmla="*/ 1504534075 h 840"/>
              <a:gd name="T10" fmla="*/ 385582632 w 253"/>
              <a:gd name="T11" fmla="*/ 415826575 h 840"/>
              <a:gd name="T12" fmla="*/ 158768852 w 253"/>
              <a:gd name="T13" fmla="*/ 211693125 h 840"/>
              <a:gd name="T14" fmla="*/ 45362756 w 253"/>
              <a:gd name="T15" fmla="*/ 75604688 h 840"/>
              <a:gd name="T16" fmla="*/ 22680584 w 253"/>
              <a:gd name="T17" fmla="*/ 7561263 h 840"/>
              <a:gd name="T18" fmla="*/ 0 w 253"/>
              <a:gd name="T19" fmla="*/ 30241875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3" h="840">
                <a:moveTo>
                  <a:pt x="0" y="12"/>
                </a:moveTo>
                <a:cubicBezTo>
                  <a:pt x="10" y="92"/>
                  <a:pt x="27" y="170"/>
                  <a:pt x="72" y="237"/>
                </a:cubicBezTo>
                <a:cubicBezTo>
                  <a:pt x="75" y="432"/>
                  <a:pt x="60" y="628"/>
                  <a:pt x="81" y="822"/>
                </a:cubicBezTo>
                <a:cubicBezTo>
                  <a:pt x="83" y="840"/>
                  <a:pt x="120" y="823"/>
                  <a:pt x="135" y="813"/>
                </a:cubicBezTo>
                <a:cubicBezTo>
                  <a:pt x="185" y="778"/>
                  <a:pt x="214" y="652"/>
                  <a:pt x="225" y="597"/>
                </a:cubicBezTo>
                <a:cubicBezTo>
                  <a:pt x="219" y="410"/>
                  <a:pt x="253" y="299"/>
                  <a:pt x="153" y="165"/>
                </a:cubicBezTo>
                <a:cubicBezTo>
                  <a:pt x="138" y="120"/>
                  <a:pt x="107" y="99"/>
                  <a:pt x="63" y="84"/>
                </a:cubicBezTo>
                <a:cubicBezTo>
                  <a:pt x="50" y="65"/>
                  <a:pt x="31" y="49"/>
                  <a:pt x="18" y="30"/>
                </a:cubicBezTo>
                <a:cubicBezTo>
                  <a:pt x="13" y="22"/>
                  <a:pt x="16" y="10"/>
                  <a:pt x="9" y="3"/>
                </a:cubicBezTo>
                <a:cubicBezTo>
                  <a:pt x="6" y="0"/>
                  <a:pt x="3" y="9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6" name="Freeform 9"/>
          <p:cNvSpPr>
            <a:spLocks/>
          </p:cNvSpPr>
          <p:nvPr/>
        </p:nvSpPr>
        <p:spPr bwMode="auto">
          <a:xfrm>
            <a:off x="2657475" y="2514600"/>
            <a:ext cx="585788" cy="1354138"/>
          </a:xfrm>
          <a:custGeom>
            <a:avLst/>
            <a:gdLst>
              <a:gd name="T0" fmla="*/ 22682219 w 369"/>
              <a:gd name="T1" fmla="*/ 68045038 h 853"/>
              <a:gd name="T2" fmla="*/ 45362851 w 369"/>
              <a:gd name="T3" fmla="*/ 181451317 h 853"/>
              <a:gd name="T4" fmla="*/ 181451405 w 369"/>
              <a:gd name="T5" fmla="*/ 226814146 h 853"/>
              <a:gd name="T6" fmla="*/ 249496475 w 369"/>
              <a:gd name="T7" fmla="*/ 249496355 h 853"/>
              <a:gd name="T8" fmla="*/ 453628512 w 369"/>
              <a:gd name="T9" fmla="*/ 544353951 h 853"/>
              <a:gd name="T10" fmla="*/ 589717066 w 369"/>
              <a:gd name="T11" fmla="*/ 929938793 h 853"/>
              <a:gd name="T12" fmla="*/ 430947880 w 369"/>
              <a:gd name="T13" fmla="*/ 1927921037 h 853"/>
              <a:gd name="T14" fmla="*/ 657762136 w 369"/>
              <a:gd name="T15" fmla="*/ 2086690145 h 853"/>
              <a:gd name="T16" fmla="*/ 861894173 w 369"/>
              <a:gd name="T17" fmla="*/ 1746469720 h 853"/>
              <a:gd name="T18" fmla="*/ 929939244 w 369"/>
              <a:gd name="T19" fmla="*/ 1474292744 h 853"/>
              <a:gd name="T20" fmla="*/ 907257024 w 369"/>
              <a:gd name="T21" fmla="*/ 884575964 h 853"/>
              <a:gd name="T22" fmla="*/ 544354215 w 369"/>
              <a:gd name="T23" fmla="*/ 408265463 h 853"/>
              <a:gd name="T24" fmla="*/ 22682219 w 369"/>
              <a:gd name="T25" fmla="*/ 68045038 h 853"/>
              <a:gd name="T26" fmla="*/ 0 w 369"/>
              <a:gd name="T27" fmla="*/ 0 h 853"/>
              <a:gd name="T28" fmla="*/ 22682219 w 369"/>
              <a:gd name="T29" fmla="*/ 68045038 h 8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9" h="853">
                <a:moveTo>
                  <a:pt x="9" y="27"/>
                </a:moveTo>
                <a:cubicBezTo>
                  <a:pt x="12" y="42"/>
                  <a:pt x="7" y="61"/>
                  <a:pt x="18" y="72"/>
                </a:cubicBezTo>
                <a:cubicBezTo>
                  <a:pt x="31" y="85"/>
                  <a:pt x="54" y="84"/>
                  <a:pt x="72" y="90"/>
                </a:cubicBezTo>
                <a:cubicBezTo>
                  <a:pt x="81" y="93"/>
                  <a:pt x="99" y="99"/>
                  <a:pt x="99" y="99"/>
                </a:cubicBezTo>
                <a:cubicBezTo>
                  <a:pt x="122" y="134"/>
                  <a:pt x="163" y="178"/>
                  <a:pt x="180" y="216"/>
                </a:cubicBezTo>
                <a:cubicBezTo>
                  <a:pt x="202" y="266"/>
                  <a:pt x="209" y="320"/>
                  <a:pt x="234" y="369"/>
                </a:cubicBezTo>
                <a:cubicBezTo>
                  <a:pt x="230" y="491"/>
                  <a:pt x="252" y="656"/>
                  <a:pt x="171" y="765"/>
                </a:cubicBezTo>
                <a:cubicBezTo>
                  <a:pt x="184" y="853"/>
                  <a:pt x="176" y="842"/>
                  <a:pt x="261" y="828"/>
                </a:cubicBezTo>
                <a:cubicBezTo>
                  <a:pt x="308" y="781"/>
                  <a:pt x="308" y="744"/>
                  <a:pt x="342" y="693"/>
                </a:cubicBezTo>
                <a:cubicBezTo>
                  <a:pt x="349" y="656"/>
                  <a:pt x="357" y="621"/>
                  <a:pt x="369" y="585"/>
                </a:cubicBezTo>
                <a:cubicBezTo>
                  <a:pt x="366" y="507"/>
                  <a:pt x="365" y="429"/>
                  <a:pt x="360" y="351"/>
                </a:cubicBezTo>
                <a:cubicBezTo>
                  <a:pt x="356" y="294"/>
                  <a:pt x="262" y="193"/>
                  <a:pt x="216" y="162"/>
                </a:cubicBezTo>
                <a:cubicBezTo>
                  <a:pt x="180" y="107"/>
                  <a:pt x="74" y="49"/>
                  <a:pt x="9" y="27"/>
                </a:cubicBezTo>
                <a:cubicBezTo>
                  <a:pt x="6" y="18"/>
                  <a:pt x="0" y="0"/>
                  <a:pt x="0" y="0"/>
                </a:cubicBezTo>
                <a:cubicBezTo>
                  <a:pt x="0" y="0"/>
                  <a:pt x="6" y="18"/>
                  <a:pt x="9" y="27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7" name="Freeform 10"/>
          <p:cNvSpPr>
            <a:spLocks/>
          </p:cNvSpPr>
          <p:nvPr/>
        </p:nvSpPr>
        <p:spPr bwMode="auto">
          <a:xfrm>
            <a:off x="1676400" y="2667000"/>
            <a:ext cx="457200" cy="1143000"/>
          </a:xfrm>
          <a:custGeom>
            <a:avLst/>
            <a:gdLst>
              <a:gd name="T0" fmla="*/ 470827290 w 402"/>
              <a:gd name="T1" fmla="*/ 26448429 h 889"/>
              <a:gd name="T2" fmla="*/ 389337645 w 402"/>
              <a:gd name="T3" fmla="*/ 56203714 h 889"/>
              <a:gd name="T4" fmla="*/ 249641436 w 402"/>
              <a:gd name="T5" fmla="*/ 324000000 h 889"/>
              <a:gd name="T6" fmla="*/ 214717952 w 402"/>
              <a:gd name="T7" fmla="*/ 413265857 h 889"/>
              <a:gd name="T8" fmla="*/ 156511388 w 402"/>
              <a:gd name="T9" fmla="*/ 547162714 h 889"/>
              <a:gd name="T10" fmla="*/ 75021743 w 402"/>
              <a:gd name="T11" fmla="*/ 740571429 h 889"/>
              <a:gd name="T12" fmla="*/ 51739800 w 402"/>
              <a:gd name="T13" fmla="*/ 859591286 h 889"/>
              <a:gd name="T14" fmla="*/ 40098260 w 402"/>
              <a:gd name="T15" fmla="*/ 919101857 h 889"/>
              <a:gd name="T16" fmla="*/ 28456719 w 402"/>
              <a:gd name="T17" fmla="*/ 978612429 h 889"/>
              <a:gd name="T18" fmla="*/ 28456719 w 402"/>
              <a:gd name="T19" fmla="*/ 1395183857 h 889"/>
              <a:gd name="T20" fmla="*/ 121586767 w 402"/>
              <a:gd name="T21" fmla="*/ 1469571429 h 889"/>
              <a:gd name="T22" fmla="*/ 191434872 w 402"/>
              <a:gd name="T23" fmla="*/ 1439816143 h 889"/>
              <a:gd name="T24" fmla="*/ 203076412 w 402"/>
              <a:gd name="T25" fmla="*/ 1380305571 h 889"/>
              <a:gd name="T26" fmla="*/ 226359493 w 402"/>
              <a:gd name="T27" fmla="*/ 1291041000 h 889"/>
              <a:gd name="T28" fmla="*/ 377697242 w 402"/>
              <a:gd name="T29" fmla="*/ 443019857 h 889"/>
              <a:gd name="T30" fmla="*/ 459185749 w 402"/>
              <a:gd name="T31" fmla="*/ 264489429 h 889"/>
              <a:gd name="T32" fmla="*/ 517392313 w 402"/>
              <a:gd name="T33" fmla="*/ 85959000 h 889"/>
              <a:gd name="T34" fmla="*/ 505751910 w 402"/>
              <a:gd name="T35" fmla="*/ 11571429 h 889"/>
              <a:gd name="T36" fmla="*/ 470827290 w 402"/>
              <a:gd name="T37" fmla="*/ 26448429 h 8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2" h="889">
                <a:moveTo>
                  <a:pt x="364" y="16"/>
                </a:moveTo>
                <a:cubicBezTo>
                  <a:pt x="364" y="16"/>
                  <a:pt x="305" y="30"/>
                  <a:pt x="301" y="34"/>
                </a:cubicBezTo>
                <a:cubicBezTo>
                  <a:pt x="257" y="78"/>
                  <a:pt x="230" y="146"/>
                  <a:pt x="193" y="196"/>
                </a:cubicBezTo>
                <a:cubicBezTo>
                  <a:pt x="160" y="294"/>
                  <a:pt x="213" y="145"/>
                  <a:pt x="166" y="250"/>
                </a:cubicBezTo>
                <a:cubicBezTo>
                  <a:pt x="131" y="329"/>
                  <a:pt x="170" y="282"/>
                  <a:pt x="121" y="331"/>
                </a:cubicBezTo>
                <a:cubicBezTo>
                  <a:pt x="107" y="373"/>
                  <a:pt x="84" y="413"/>
                  <a:pt x="58" y="448"/>
                </a:cubicBezTo>
                <a:cubicBezTo>
                  <a:pt x="52" y="472"/>
                  <a:pt x="46" y="496"/>
                  <a:pt x="40" y="520"/>
                </a:cubicBezTo>
                <a:cubicBezTo>
                  <a:pt x="37" y="532"/>
                  <a:pt x="34" y="544"/>
                  <a:pt x="31" y="556"/>
                </a:cubicBezTo>
                <a:cubicBezTo>
                  <a:pt x="28" y="568"/>
                  <a:pt x="22" y="592"/>
                  <a:pt x="22" y="592"/>
                </a:cubicBezTo>
                <a:cubicBezTo>
                  <a:pt x="12" y="681"/>
                  <a:pt x="0" y="748"/>
                  <a:pt x="22" y="844"/>
                </a:cubicBezTo>
                <a:cubicBezTo>
                  <a:pt x="25" y="857"/>
                  <a:pt x="84" y="884"/>
                  <a:pt x="94" y="889"/>
                </a:cubicBezTo>
                <a:cubicBezTo>
                  <a:pt x="112" y="883"/>
                  <a:pt x="134" y="883"/>
                  <a:pt x="148" y="871"/>
                </a:cubicBezTo>
                <a:cubicBezTo>
                  <a:pt x="157" y="863"/>
                  <a:pt x="153" y="847"/>
                  <a:pt x="157" y="835"/>
                </a:cubicBezTo>
                <a:cubicBezTo>
                  <a:pt x="162" y="817"/>
                  <a:pt x="175" y="781"/>
                  <a:pt x="175" y="781"/>
                </a:cubicBezTo>
                <a:cubicBezTo>
                  <a:pt x="181" y="624"/>
                  <a:pt x="166" y="394"/>
                  <a:pt x="292" y="268"/>
                </a:cubicBezTo>
                <a:cubicBezTo>
                  <a:pt x="305" y="228"/>
                  <a:pt x="325" y="190"/>
                  <a:pt x="355" y="160"/>
                </a:cubicBezTo>
                <a:cubicBezTo>
                  <a:pt x="369" y="118"/>
                  <a:pt x="376" y="87"/>
                  <a:pt x="400" y="52"/>
                </a:cubicBezTo>
                <a:cubicBezTo>
                  <a:pt x="397" y="37"/>
                  <a:pt x="402" y="18"/>
                  <a:pt x="391" y="7"/>
                </a:cubicBezTo>
                <a:cubicBezTo>
                  <a:pt x="384" y="0"/>
                  <a:pt x="364" y="16"/>
                  <a:pt x="364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8" name="Freeform 11"/>
          <p:cNvSpPr>
            <a:spLocks/>
          </p:cNvSpPr>
          <p:nvPr/>
        </p:nvSpPr>
        <p:spPr bwMode="auto">
          <a:xfrm>
            <a:off x="2895600" y="2590800"/>
            <a:ext cx="681038" cy="1223963"/>
          </a:xfrm>
          <a:custGeom>
            <a:avLst/>
            <a:gdLst>
              <a:gd name="T0" fmla="*/ 0 w 534"/>
              <a:gd name="T1" fmla="*/ 54184445 h 864"/>
              <a:gd name="T2" fmla="*/ 263496663 w 534"/>
              <a:gd name="T3" fmla="*/ 234798319 h 864"/>
              <a:gd name="T4" fmla="*/ 322051902 w 534"/>
              <a:gd name="T5" fmla="*/ 325105256 h 864"/>
              <a:gd name="T6" fmla="*/ 336690393 w 534"/>
              <a:gd name="T7" fmla="*/ 379289701 h 864"/>
              <a:gd name="T8" fmla="*/ 512354835 w 534"/>
              <a:gd name="T9" fmla="*/ 722456910 h 864"/>
              <a:gd name="T10" fmla="*/ 526993326 w 534"/>
              <a:gd name="T11" fmla="*/ 830824384 h 864"/>
              <a:gd name="T12" fmla="*/ 556270308 w 534"/>
              <a:gd name="T13" fmla="*/ 975315767 h 864"/>
              <a:gd name="T14" fmla="*/ 556270308 w 534"/>
              <a:gd name="T15" fmla="*/ 1679710723 h 864"/>
              <a:gd name="T16" fmla="*/ 644102529 w 534"/>
              <a:gd name="T17" fmla="*/ 1733895168 h 864"/>
              <a:gd name="T18" fmla="*/ 731934750 w 534"/>
              <a:gd name="T19" fmla="*/ 1571341832 h 864"/>
              <a:gd name="T20" fmla="*/ 761213007 w 534"/>
              <a:gd name="T21" fmla="*/ 1462974358 h 864"/>
              <a:gd name="T22" fmla="*/ 644102529 w 534"/>
              <a:gd name="T23" fmla="*/ 523781083 h 864"/>
              <a:gd name="T24" fmla="*/ 497716344 w 534"/>
              <a:gd name="T25" fmla="*/ 325105256 h 864"/>
              <a:gd name="T26" fmla="*/ 409884123 w 534"/>
              <a:gd name="T27" fmla="*/ 234798319 h 864"/>
              <a:gd name="T28" fmla="*/ 175664442 w 534"/>
              <a:gd name="T29" fmla="*/ 90306937 h 864"/>
              <a:gd name="T30" fmla="*/ 29276982 w 534"/>
              <a:gd name="T31" fmla="*/ 0 h 864"/>
              <a:gd name="T32" fmla="*/ 0 w 534"/>
              <a:gd name="T33" fmla="*/ 54184445 h 8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864">
                <a:moveTo>
                  <a:pt x="0" y="27"/>
                </a:moveTo>
                <a:cubicBezTo>
                  <a:pt x="52" y="62"/>
                  <a:pt x="103" y="97"/>
                  <a:pt x="162" y="117"/>
                </a:cubicBezTo>
                <a:cubicBezTo>
                  <a:pt x="185" y="185"/>
                  <a:pt x="151" y="104"/>
                  <a:pt x="198" y="162"/>
                </a:cubicBezTo>
                <a:cubicBezTo>
                  <a:pt x="204" y="169"/>
                  <a:pt x="202" y="181"/>
                  <a:pt x="207" y="189"/>
                </a:cubicBezTo>
                <a:cubicBezTo>
                  <a:pt x="240" y="248"/>
                  <a:pt x="285" y="299"/>
                  <a:pt x="315" y="360"/>
                </a:cubicBezTo>
                <a:cubicBezTo>
                  <a:pt x="318" y="378"/>
                  <a:pt x="320" y="396"/>
                  <a:pt x="324" y="414"/>
                </a:cubicBezTo>
                <a:cubicBezTo>
                  <a:pt x="329" y="438"/>
                  <a:pt x="342" y="486"/>
                  <a:pt x="342" y="486"/>
                </a:cubicBezTo>
                <a:cubicBezTo>
                  <a:pt x="338" y="603"/>
                  <a:pt x="305" y="726"/>
                  <a:pt x="342" y="837"/>
                </a:cubicBezTo>
                <a:cubicBezTo>
                  <a:pt x="348" y="856"/>
                  <a:pt x="379" y="853"/>
                  <a:pt x="396" y="864"/>
                </a:cubicBezTo>
                <a:cubicBezTo>
                  <a:pt x="428" y="843"/>
                  <a:pt x="435" y="819"/>
                  <a:pt x="450" y="783"/>
                </a:cubicBezTo>
                <a:cubicBezTo>
                  <a:pt x="457" y="765"/>
                  <a:pt x="468" y="729"/>
                  <a:pt x="468" y="729"/>
                </a:cubicBezTo>
                <a:cubicBezTo>
                  <a:pt x="487" y="594"/>
                  <a:pt x="534" y="353"/>
                  <a:pt x="396" y="261"/>
                </a:cubicBezTo>
                <a:cubicBezTo>
                  <a:pt x="379" y="211"/>
                  <a:pt x="353" y="185"/>
                  <a:pt x="306" y="162"/>
                </a:cubicBezTo>
                <a:cubicBezTo>
                  <a:pt x="265" y="100"/>
                  <a:pt x="317" y="169"/>
                  <a:pt x="252" y="117"/>
                </a:cubicBezTo>
                <a:cubicBezTo>
                  <a:pt x="165" y="47"/>
                  <a:pt x="226" y="62"/>
                  <a:pt x="108" y="45"/>
                </a:cubicBezTo>
                <a:cubicBezTo>
                  <a:pt x="77" y="14"/>
                  <a:pt x="61" y="11"/>
                  <a:pt x="18" y="0"/>
                </a:cubicBezTo>
                <a:cubicBezTo>
                  <a:pt x="12" y="9"/>
                  <a:pt x="0" y="27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9" name="Freeform 12"/>
          <p:cNvSpPr>
            <a:spLocks/>
          </p:cNvSpPr>
          <p:nvPr/>
        </p:nvSpPr>
        <p:spPr bwMode="auto">
          <a:xfrm>
            <a:off x="857250" y="2454275"/>
            <a:ext cx="1184275" cy="1703388"/>
          </a:xfrm>
          <a:custGeom>
            <a:avLst/>
            <a:gdLst>
              <a:gd name="T0" fmla="*/ 136088438 w 746"/>
              <a:gd name="T1" fmla="*/ 50403140 h 1073"/>
              <a:gd name="T2" fmla="*/ 1769149688 w 746"/>
              <a:gd name="T3" fmla="*/ 27722521 h 1073"/>
              <a:gd name="T4" fmla="*/ 1701106263 w 746"/>
              <a:gd name="T5" fmla="*/ 390625127 h 1073"/>
              <a:gd name="T6" fmla="*/ 1542335625 w 746"/>
              <a:gd name="T7" fmla="*/ 662802082 h 1073"/>
              <a:gd name="T8" fmla="*/ 1451610000 w 746"/>
              <a:gd name="T9" fmla="*/ 957659656 h 1073"/>
              <a:gd name="T10" fmla="*/ 1360884375 w 746"/>
              <a:gd name="T11" fmla="*/ 1161793166 h 1073"/>
              <a:gd name="T12" fmla="*/ 1247478138 w 746"/>
              <a:gd name="T13" fmla="*/ 1365925088 h 1073"/>
              <a:gd name="T14" fmla="*/ 1202115325 w 746"/>
              <a:gd name="T15" fmla="*/ 1502013566 h 1073"/>
              <a:gd name="T16" fmla="*/ 1292840950 w 746"/>
              <a:gd name="T17" fmla="*/ 2147483647 h 1073"/>
              <a:gd name="T18" fmla="*/ 1519655013 w 746"/>
              <a:gd name="T19" fmla="*/ 2147483647 h 1073"/>
              <a:gd name="T20" fmla="*/ 1655743450 w 746"/>
              <a:gd name="T21" fmla="*/ 2147483647 h 1073"/>
              <a:gd name="T22" fmla="*/ 1496972813 w 746"/>
              <a:gd name="T23" fmla="*/ 2147483647 h 1073"/>
              <a:gd name="T24" fmla="*/ 1360884375 w 746"/>
              <a:gd name="T25" fmla="*/ 2147483647 h 1073"/>
              <a:gd name="T26" fmla="*/ 1315521563 w 746"/>
              <a:gd name="T27" fmla="*/ 2147483647 h 1073"/>
              <a:gd name="T28" fmla="*/ 1247478138 w 746"/>
              <a:gd name="T29" fmla="*/ 2147483647 h 1073"/>
              <a:gd name="T30" fmla="*/ 1088707500 w 746"/>
              <a:gd name="T31" fmla="*/ 2147483647 h 1073"/>
              <a:gd name="T32" fmla="*/ 1043344688 w 746"/>
              <a:gd name="T33" fmla="*/ 2147483647 h 1073"/>
              <a:gd name="T34" fmla="*/ 975301263 w 746"/>
              <a:gd name="T35" fmla="*/ 1932961205 h 1073"/>
              <a:gd name="T36" fmla="*/ 1179433125 w 746"/>
              <a:gd name="T37" fmla="*/ 980341863 h 1073"/>
              <a:gd name="T38" fmla="*/ 1338203763 w 746"/>
              <a:gd name="T39" fmla="*/ 730845527 h 1073"/>
              <a:gd name="T40" fmla="*/ 1565017825 w 746"/>
              <a:gd name="T41" fmla="*/ 322580095 h 1073"/>
              <a:gd name="T42" fmla="*/ 498990938 w 746"/>
              <a:gd name="T43" fmla="*/ 209173824 h 1073"/>
              <a:gd name="T44" fmla="*/ 0 w 746"/>
              <a:gd name="T45" fmla="*/ 231854443 h 10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46" h="1073">
                <a:moveTo>
                  <a:pt x="54" y="20"/>
                </a:moveTo>
                <a:cubicBezTo>
                  <a:pt x="288" y="15"/>
                  <a:pt x="478" y="0"/>
                  <a:pt x="702" y="11"/>
                </a:cubicBezTo>
                <a:cubicBezTo>
                  <a:pt x="746" y="77"/>
                  <a:pt x="727" y="103"/>
                  <a:pt x="675" y="155"/>
                </a:cubicBezTo>
                <a:cubicBezTo>
                  <a:pt x="661" y="196"/>
                  <a:pt x="630" y="223"/>
                  <a:pt x="612" y="263"/>
                </a:cubicBezTo>
                <a:cubicBezTo>
                  <a:pt x="596" y="300"/>
                  <a:pt x="594" y="344"/>
                  <a:pt x="576" y="380"/>
                </a:cubicBezTo>
                <a:cubicBezTo>
                  <a:pt x="533" y="466"/>
                  <a:pt x="586" y="322"/>
                  <a:pt x="540" y="461"/>
                </a:cubicBezTo>
                <a:cubicBezTo>
                  <a:pt x="530" y="490"/>
                  <a:pt x="505" y="513"/>
                  <a:pt x="495" y="542"/>
                </a:cubicBezTo>
                <a:cubicBezTo>
                  <a:pt x="489" y="560"/>
                  <a:pt x="477" y="596"/>
                  <a:pt x="477" y="596"/>
                </a:cubicBezTo>
                <a:cubicBezTo>
                  <a:pt x="467" y="688"/>
                  <a:pt x="449" y="807"/>
                  <a:pt x="513" y="884"/>
                </a:cubicBezTo>
                <a:cubicBezTo>
                  <a:pt x="542" y="919"/>
                  <a:pt x="571" y="960"/>
                  <a:pt x="603" y="992"/>
                </a:cubicBezTo>
                <a:cubicBezTo>
                  <a:pt x="617" y="1006"/>
                  <a:pt x="657" y="1019"/>
                  <a:pt x="657" y="1019"/>
                </a:cubicBezTo>
                <a:cubicBezTo>
                  <a:pt x="622" y="1031"/>
                  <a:pt x="606" y="1037"/>
                  <a:pt x="594" y="1073"/>
                </a:cubicBezTo>
                <a:cubicBezTo>
                  <a:pt x="576" y="1061"/>
                  <a:pt x="552" y="1055"/>
                  <a:pt x="540" y="1037"/>
                </a:cubicBezTo>
                <a:cubicBezTo>
                  <a:pt x="534" y="1028"/>
                  <a:pt x="530" y="1017"/>
                  <a:pt x="522" y="1010"/>
                </a:cubicBezTo>
                <a:cubicBezTo>
                  <a:pt x="515" y="1004"/>
                  <a:pt x="504" y="1004"/>
                  <a:pt x="495" y="1001"/>
                </a:cubicBezTo>
                <a:cubicBezTo>
                  <a:pt x="453" y="959"/>
                  <a:pt x="475" y="985"/>
                  <a:pt x="432" y="920"/>
                </a:cubicBezTo>
                <a:cubicBezTo>
                  <a:pt x="426" y="911"/>
                  <a:pt x="414" y="893"/>
                  <a:pt x="414" y="893"/>
                </a:cubicBezTo>
                <a:cubicBezTo>
                  <a:pt x="405" y="850"/>
                  <a:pt x="394" y="810"/>
                  <a:pt x="387" y="767"/>
                </a:cubicBezTo>
                <a:cubicBezTo>
                  <a:pt x="390" y="694"/>
                  <a:pt x="366" y="457"/>
                  <a:pt x="468" y="389"/>
                </a:cubicBezTo>
                <a:cubicBezTo>
                  <a:pt x="479" y="355"/>
                  <a:pt x="499" y="306"/>
                  <a:pt x="531" y="290"/>
                </a:cubicBezTo>
                <a:cubicBezTo>
                  <a:pt x="562" y="234"/>
                  <a:pt x="601" y="188"/>
                  <a:pt x="621" y="128"/>
                </a:cubicBezTo>
                <a:cubicBezTo>
                  <a:pt x="500" y="47"/>
                  <a:pt x="336" y="129"/>
                  <a:pt x="198" y="83"/>
                </a:cubicBezTo>
                <a:cubicBezTo>
                  <a:pt x="6" y="92"/>
                  <a:pt x="72" y="92"/>
                  <a:pt x="0" y="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0" name="Freeform 13"/>
          <p:cNvSpPr>
            <a:spLocks/>
          </p:cNvSpPr>
          <p:nvPr/>
        </p:nvSpPr>
        <p:spPr bwMode="auto">
          <a:xfrm>
            <a:off x="2809875" y="2325688"/>
            <a:ext cx="1719263" cy="1831975"/>
          </a:xfrm>
          <a:custGeom>
            <a:avLst/>
            <a:gdLst>
              <a:gd name="T0" fmla="*/ 2147483647 w 1083"/>
              <a:gd name="T1" fmla="*/ 209173763 h 1154"/>
              <a:gd name="T2" fmla="*/ 415826696 w 1083"/>
              <a:gd name="T3" fmla="*/ 95765938 h 1154"/>
              <a:gd name="T4" fmla="*/ 7561265 w 1083"/>
              <a:gd name="T5" fmla="*/ 141128750 h 1154"/>
              <a:gd name="T6" fmla="*/ 30241884 w 1083"/>
              <a:gd name="T7" fmla="*/ 277217188 h 1154"/>
              <a:gd name="T8" fmla="*/ 166330361 w 1083"/>
              <a:gd name="T9" fmla="*/ 322580000 h 1154"/>
              <a:gd name="T10" fmla="*/ 461189522 w 1083"/>
              <a:gd name="T11" fmla="*/ 390625013 h 1154"/>
              <a:gd name="T12" fmla="*/ 506552347 w 1083"/>
              <a:gd name="T13" fmla="*/ 458668438 h 1154"/>
              <a:gd name="T14" fmla="*/ 574595792 w 1083"/>
              <a:gd name="T15" fmla="*/ 481350638 h 1154"/>
              <a:gd name="T16" fmla="*/ 665321443 w 1083"/>
              <a:gd name="T17" fmla="*/ 572076263 h 1154"/>
              <a:gd name="T18" fmla="*/ 778729301 w 1083"/>
              <a:gd name="T19" fmla="*/ 662801888 h 1154"/>
              <a:gd name="T20" fmla="*/ 1005543430 w 1083"/>
              <a:gd name="T21" fmla="*/ 912296563 h 1154"/>
              <a:gd name="T22" fmla="*/ 1118949700 w 1083"/>
              <a:gd name="T23" fmla="*/ 1116430013 h 1154"/>
              <a:gd name="T24" fmla="*/ 1232357558 w 1083"/>
              <a:gd name="T25" fmla="*/ 1638101563 h 1154"/>
              <a:gd name="T26" fmla="*/ 1141631907 w 1083"/>
              <a:gd name="T27" fmla="*/ 2147483647 h 1154"/>
              <a:gd name="T28" fmla="*/ 1005543430 w 1083"/>
              <a:gd name="T29" fmla="*/ 2147483647 h 1154"/>
              <a:gd name="T30" fmla="*/ 756047095 w 1083"/>
              <a:gd name="T31" fmla="*/ 2147483647 h 1154"/>
              <a:gd name="T32" fmla="*/ 982861223 w 1083"/>
              <a:gd name="T33" fmla="*/ 2147483647 h 1154"/>
              <a:gd name="T34" fmla="*/ 1186994733 w 1083"/>
              <a:gd name="T35" fmla="*/ 2147483647 h 1154"/>
              <a:gd name="T36" fmla="*/ 1504534513 w 1083"/>
              <a:gd name="T37" fmla="*/ 1796872200 h 1154"/>
              <a:gd name="T38" fmla="*/ 1481852306 w 1083"/>
              <a:gd name="T39" fmla="*/ 1433969700 h 1154"/>
              <a:gd name="T40" fmla="*/ 1436489480 w 1083"/>
              <a:gd name="T41" fmla="*/ 1365924688 h 1154"/>
              <a:gd name="T42" fmla="*/ 1323083210 w 1083"/>
              <a:gd name="T43" fmla="*/ 1161792825 h 1154"/>
              <a:gd name="T44" fmla="*/ 1255038177 w 1083"/>
              <a:gd name="T45" fmla="*/ 912296563 h 1154"/>
              <a:gd name="T46" fmla="*/ 1141631907 w 1083"/>
              <a:gd name="T47" fmla="*/ 730845313 h 1154"/>
              <a:gd name="T48" fmla="*/ 982861223 w 1083"/>
              <a:gd name="T49" fmla="*/ 572076263 h 1154"/>
              <a:gd name="T50" fmla="*/ 665321443 w 1083"/>
              <a:gd name="T51" fmla="*/ 367942813 h 1154"/>
              <a:gd name="T52" fmla="*/ 597277999 w 1083"/>
              <a:gd name="T53" fmla="*/ 322580000 h 1154"/>
              <a:gd name="T54" fmla="*/ 529232966 w 1083"/>
              <a:gd name="T55" fmla="*/ 299899388 h 1154"/>
              <a:gd name="T56" fmla="*/ 960180604 w 1083"/>
              <a:gd name="T57" fmla="*/ 322580000 h 1154"/>
              <a:gd name="T58" fmla="*/ 1572577957 w 1083"/>
              <a:gd name="T59" fmla="*/ 413305625 h 1154"/>
              <a:gd name="T60" fmla="*/ 2147483647 w 1083"/>
              <a:gd name="T61" fmla="*/ 435987825 h 1154"/>
              <a:gd name="T62" fmla="*/ 2147483647 w 1083"/>
              <a:gd name="T63" fmla="*/ 458668438 h 1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3" h="1154">
                <a:moveTo>
                  <a:pt x="1065" y="83"/>
                </a:moveTo>
                <a:cubicBezTo>
                  <a:pt x="763" y="8"/>
                  <a:pt x="534" y="43"/>
                  <a:pt x="165" y="38"/>
                </a:cubicBezTo>
                <a:cubicBezTo>
                  <a:pt x="112" y="2"/>
                  <a:pt x="41" y="0"/>
                  <a:pt x="3" y="56"/>
                </a:cubicBezTo>
                <a:cubicBezTo>
                  <a:pt x="6" y="74"/>
                  <a:pt x="0" y="96"/>
                  <a:pt x="12" y="110"/>
                </a:cubicBezTo>
                <a:cubicBezTo>
                  <a:pt x="24" y="124"/>
                  <a:pt x="47" y="125"/>
                  <a:pt x="66" y="128"/>
                </a:cubicBezTo>
                <a:cubicBezTo>
                  <a:pt x="107" y="135"/>
                  <a:pt x="144" y="142"/>
                  <a:pt x="183" y="155"/>
                </a:cubicBezTo>
                <a:cubicBezTo>
                  <a:pt x="189" y="164"/>
                  <a:pt x="193" y="175"/>
                  <a:pt x="201" y="182"/>
                </a:cubicBezTo>
                <a:cubicBezTo>
                  <a:pt x="208" y="188"/>
                  <a:pt x="221" y="184"/>
                  <a:pt x="228" y="191"/>
                </a:cubicBezTo>
                <a:cubicBezTo>
                  <a:pt x="276" y="239"/>
                  <a:pt x="192" y="203"/>
                  <a:pt x="264" y="227"/>
                </a:cubicBezTo>
                <a:cubicBezTo>
                  <a:pt x="316" y="304"/>
                  <a:pt x="247" y="213"/>
                  <a:pt x="309" y="263"/>
                </a:cubicBezTo>
                <a:cubicBezTo>
                  <a:pt x="347" y="293"/>
                  <a:pt x="351" y="346"/>
                  <a:pt x="399" y="362"/>
                </a:cubicBezTo>
                <a:cubicBezTo>
                  <a:pt x="409" y="391"/>
                  <a:pt x="444" y="443"/>
                  <a:pt x="444" y="443"/>
                </a:cubicBezTo>
                <a:cubicBezTo>
                  <a:pt x="453" y="515"/>
                  <a:pt x="477" y="579"/>
                  <a:pt x="489" y="650"/>
                </a:cubicBezTo>
                <a:cubicBezTo>
                  <a:pt x="477" y="882"/>
                  <a:pt x="503" y="772"/>
                  <a:pt x="453" y="884"/>
                </a:cubicBezTo>
                <a:cubicBezTo>
                  <a:pt x="430" y="936"/>
                  <a:pt x="443" y="954"/>
                  <a:pt x="399" y="983"/>
                </a:cubicBezTo>
                <a:cubicBezTo>
                  <a:pt x="367" y="1031"/>
                  <a:pt x="319" y="1051"/>
                  <a:pt x="300" y="1109"/>
                </a:cubicBezTo>
                <a:cubicBezTo>
                  <a:pt x="331" y="1125"/>
                  <a:pt x="361" y="1135"/>
                  <a:pt x="390" y="1154"/>
                </a:cubicBezTo>
                <a:cubicBezTo>
                  <a:pt x="459" y="1137"/>
                  <a:pt x="433" y="1110"/>
                  <a:pt x="471" y="1064"/>
                </a:cubicBezTo>
                <a:cubicBezTo>
                  <a:pt x="561" y="956"/>
                  <a:pt x="577" y="850"/>
                  <a:pt x="597" y="713"/>
                </a:cubicBezTo>
                <a:cubicBezTo>
                  <a:pt x="594" y="665"/>
                  <a:pt x="596" y="617"/>
                  <a:pt x="588" y="569"/>
                </a:cubicBezTo>
                <a:cubicBezTo>
                  <a:pt x="586" y="558"/>
                  <a:pt x="575" y="552"/>
                  <a:pt x="570" y="542"/>
                </a:cubicBezTo>
                <a:cubicBezTo>
                  <a:pt x="556" y="514"/>
                  <a:pt x="525" y="461"/>
                  <a:pt x="525" y="461"/>
                </a:cubicBezTo>
                <a:cubicBezTo>
                  <a:pt x="505" y="305"/>
                  <a:pt x="534" y="442"/>
                  <a:pt x="498" y="362"/>
                </a:cubicBezTo>
                <a:cubicBezTo>
                  <a:pt x="466" y="291"/>
                  <a:pt x="502" y="322"/>
                  <a:pt x="453" y="290"/>
                </a:cubicBezTo>
                <a:cubicBezTo>
                  <a:pt x="412" y="228"/>
                  <a:pt x="438" y="243"/>
                  <a:pt x="390" y="227"/>
                </a:cubicBezTo>
                <a:cubicBezTo>
                  <a:pt x="362" y="185"/>
                  <a:pt x="309" y="169"/>
                  <a:pt x="264" y="146"/>
                </a:cubicBezTo>
                <a:cubicBezTo>
                  <a:pt x="254" y="141"/>
                  <a:pt x="247" y="133"/>
                  <a:pt x="237" y="128"/>
                </a:cubicBezTo>
                <a:cubicBezTo>
                  <a:pt x="229" y="124"/>
                  <a:pt x="201" y="119"/>
                  <a:pt x="210" y="119"/>
                </a:cubicBezTo>
                <a:cubicBezTo>
                  <a:pt x="267" y="119"/>
                  <a:pt x="324" y="125"/>
                  <a:pt x="381" y="128"/>
                </a:cubicBezTo>
                <a:cubicBezTo>
                  <a:pt x="471" y="158"/>
                  <a:pt x="513" y="157"/>
                  <a:pt x="624" y="164"/>
                </a:cubicBezTo>
                <a:cubicBezTo>
                  <a:pt x="745" y="179"/>
                  <a:pt x="871" y="167"/>
                  <a:pt x="993" y="173"/>
                </a:cubicBezTo>
                <a:cubicBezTo>
                  <a:pt x="1046" y="186"/>
                  <a:pt x="1017" y="182"/>
                  <a:pt x="1083" y="1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1" name="Oval 14"/>
          <p:cNvSpPr>
            <a:spLocks noChangeArrowheads="1"/>
          </p:cNvSpPr>
          <p:nvPr/>
        </p:nvSpPr>
        <p:spPr bwMode="auto">
          <a:xfrm>
            <a:off x="1752600" y="33528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5"/>
          <p:cNvSpPr>
            <a:spLocks noChangeArrowheads="1"/>
          </p:cNvSpPr>
          <p:nvPr/>
        </p:nvSpPr>
        <p:spPr bwMode="auto">
          <a:xfrm>
            <a:off x="1981200" y="3581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Oval 16"/>
          <p:cNvSpPr>
            <a:spLocks noChangeArrowheads="1"/>
          </p:cNvSpPr>
          <p:nvPr/>
        </p:nvSpPr>
        <p:spPr bwMode="auto">
          <a:xfrm>
            <a:off x="2209800" y="32766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17"/>
          <p:cNvSpPr>
            <a:spLocks noChangeArrowheads="1"/>
          </p:cNvSpPr>
          <p:nvPr/>
        </p:nvSpPr>
        <p:spPr bwMode="auto">
          <a:xfrm>
            <a:off x="2438400" y="3505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18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Oval 19"/>
          <p:cNvSpPr>
            <a:spLocks noChangeArrowheads="1"/>
          </p:cNvSpPr>
          <p:nvPr/>
        </p:nvSpPr>
        <p:spPr bwMode="auto">
          <a:xfrm>
            <a:off x="3048000" y="3200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20"/>
          <p:cNvSpPr>
            <a:spLocks noChangeArrowheads="1"/>
          </p:cNvSpPr>
          <p:nvPr/>
        </p:nvSpPr>
        <p:spPr bwMode="auto">
          <a:xfrm>
            <a:off x="3352800" y="3276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Freeform 21"/>
          <p:cNvSpPr>
            <a:spLocks/>
          </p:cNvSpPr>
          <p:nvPr/>
        </p:nvSpPr>
        <p:spPr bwMode="auto">
          <a:xfrm>
            <a:off x="885825" y="3914775"/>
            <a:ext cx="1357313" cy="1460500"/>
          </a:xfrm>
          <a:custGeom>
            <a:avLst/>
            <a:gdLst>
              <a:gd name="T0" fmla="*/ 1610381231 w 855"/>
              <a:gd name="T1" fmla="*/ 0 h 920"/>
              <a:gd name="T2" fmla="*/ 1746469718 w 855"/>
              <a:gd name="T3" fmla="*/ 45362813 h 920"/>
              <a:gd name="T4" fmla="*/ 1678424681 w 855"/>
              <a:gd name="T5" fmla="*/ 22682200 h 920"/>
              <a:gd name="T6" fmla="*/ 1882558206 w 855"/>
              <a:gd name="T7" fmla="*/ 340221888 h 920"/>
              <a:gd name="T8" fmla="*/ 2041327314 w 855"/>
              <a:gd name="T9" fmla="*/ 567035950 h 920"/>
              <a:gd name="T10" fmla="*/ 2147483647 w 855"/>
              <a:gd name="T11" fmla="*/ 839212825 h 920"/>
              <a:gd name="T12" fmla="*/ 2132052973 w 855"/>
              <a:gd name="T13" fmla="*/ 952619063 h 920"/>
              <a:gd name="T14" fmla="*/ 1995964485 w 855"/>
              <a:gd name="T15" fmla="*/ 1043344688 h 920"/>
              <a:gd name="T16" fmla="*/ 1723787510 w 855"/>
              <a:gd name="T17" fmla="*/ 1224795938 h 920"/>
              <a:gd name="T18" fmla="*/ 1451610535 w 855"/>
              <a:gd name="T19" fmla="*/ 1406247188 h 920"/>
              <a:gd name="T20" fmla="*/ 1134070730 w 855"/>
              <a:gd name="T21" fmla="*/ 1587698438 h 920"/>
              <a:gd name="T22" fmla="*/ 816530926 w 855"/>
              <a:gd name="T23" fmla="*/ 1837194700 h 920"/>
              <a:gd name="T24" fmla="*/ 725805267 w 855"/>
              <a:gd name="T25" fmla="*/ 1882557513 h 920"/>
              <a:gd name="T26" fmla="*/ 589716780 w 855"/>
              <a:gd name="T27" fmla="*/ 1973283138 h 920"/>
              <a:gd name="T28" fmla="*/ 294859184 w 855"/>
              <a:gd name="T29" fmla="*/ 2147483647 h 920"/>
              <a:gd name="T30" fmla="*/ 136088488 w 855"/>
              <a:gd name="T31" fmla="*/ 2147483647 h 920"/>
              <a:gd name="T32" fmla="*/ 68045038 w 855"/>
              <a:gd name="T33" fmla="*/ 2147483647 h 920"/>
              <a:gd name="T34" fmla="*/ 0 w 855"/>
              <a:gd name="T35" fmla="*/ 2147483647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5" h="920">
                <a:moveTo>
                  <a:pt x="639" y="0"/>
                </a:moveTo>
                <a:cubicBezTo>
                  <a:pt x="657" y="6"/>
                  <a:pt x="675" y="12"/>
                  <a:pt x="693" y="18"/>
                </a:cubicBezTo>
                <a:cubicBezTo>
                  <a:pt x="702" y="21"/>
                  <a:pt x="666" y="9"/>
                  <a:pt x="666" y="9"/>
                </a:cubicBezTo>
                <a:cubicBezTo>
                  <a:pt x="684" y="62"/>
                  <a:pt x="699" y="103"/>
                  <a:pt x="747" y="135"/>
                </a:cubicBezTo>
                <a:cubicBezTo>
                  <a:pt x="761" y="176"/>
                  <a:pt x="779" y="194"/>
                  <a:pt x="810" y="225"/>
                </a:cubicBezTo>
                <a:cubicBezTo>
                  <a:pt x="823" y="265"/>
                  <a:pt x="842" y="295"/>
                  <a:pt x="855" y="333"/>
                </a:cubicBezTo>
                <a:cubicBezTo>
                  <a:pt x="852" y="348"/>
                  <a:pt x="853" y="364"/>
                  <a:pt x="846" y="378"/>
                </a:cubicBezTo>
                <a:cubicBezTo>
                  <a:pt x="828" y="415"/>
                  <a:pt x="820" y="399"/>
                  <a:pt x="792" y="414"/>
                </a:cubicBezTo>
                <a:cubicBezTo>
                  <a:pt x="753" y="436"/>
                  <a:pt x="725" y="472"/>
                  <a:pt x="684" y="486"/>
                </a:cubicBezTo>
                <a:cubicBezTo>
                  <a:pt x="652" y="518"/>
                  <a:pt x="619" y="544"/>
                  <a:pt x="576" y="558"/>
                </a:cubicBezTo>
                <a:cubicBezTo>
                  <a:pt x="535" y="599"/>
                  <a:pt x="500" y="593"/>
                  <a:pt x="450" y="630"/>
                </a:cubicBezTo>
                <a:cubicBezTo>
                  <a:pt x="408" y="662"/>
                  <a:pt x="368" y="701"/>
                  <a:pt x="324" y="729"/>
                </a:cubicBezTo>
                <a:cubicBezTo>
                  <a:pt x="313" y="736"/>
                  <a:pt x="300" y="740"/>
                  <a:pt x="288" y="747"/>
                </a:cubicBezTo>
                <a:cubicBezTo>
                  <a:pt x="269" y="758"/>
                  <a:pt x="252" y="771"/>
                  <a:pt x="234" y="783"/>
                </a:cubicBezTo>
                <a:cubicBezTo>
                  <a:pt x="195" y="809"/>
                  <a:pt x="161" y="844"/>
                  <a:pt x="117" y="855"/>
                </a:cubicBezTo>
                <a:cubicBezTo>
                  <a:pt x="30" y="920"/>
                  <a:pt x="123" y="857"/>
                  <a:pt x="54" y="891"/>
                </a:cubicBezTo>
                <a:cubicBezTo>
                  <a:pt x="44" y="896"/>
                  <a:pt x="37" y="904"/>
                  <a:pt x="27" y="909"/>
                </a:cubicBezTo>
                <a:cubicBezTo>
                  <a:pt x="19" y="913"/>
                  <a:pt x="0" y="918"/>
                  <a:pt x="0" y="91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9" name="Freeform 22"/>
          <p:cNvSpPr>
            <a:spLocks/>
          </p:cNvSpPr>
          <p:nvPr/>
        </p:nvSpPr>
        <p:spPr bwMode="auto">
          <a:xfrm>
            <a:off x="2185988" y="3886200"/>
            <a:ext cx="571500" cy="428625"/>
          </a:xfrm>
          <a:custGeom>
            <a:avLst/>
            <a:gdLst>
              <a:gd name="T0" fmla="*/ 0 w 360"/>
              <a:gd name="T1" fmla="*/ 680442188 h 270"/>
              <a:gd name="T2" fmla="*/ 22682200 w 360"/>
              <a:gd name="T3" fmla="*/ 453628125 h 270"/>
              <a:gd name="T4" fmla="*/ 567035950 w 360"/>
              <a:gd name="T5" fmla="*/ 226814063 h 270"/>
              <a:gd name="T6" fmla="*/ 680442188 w 360"/>
              <a:gd name="T7" fmla="*/ 204133450 h 270"/>
              <a:gd name="T8" fmla="*/ 816530625 w 360"/>
              <a:gd name="T9" fmla="*/ 0 h 270"/>
              <a:gd name="T10" fmla="*/ 839212825 w 360"/>
              <a:gd name="T11" fmla="*/ 22682200 h 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" h="270">
                <a:moveTo>
                  <a:pt x="0" y="270"/>
                </a:moveTo>
                <a:cubicBezTo>
                  <a:pt x="3" y="240"/>
                  <a:pt x="2" y="209"/>
                  <a:pt x="9" y="180"/>
                </a:cubicBezTo>
                <a:cubicBezTo>
                  <a:pt x="28" y="99"/>
                  <a:pt x="169" y="98"/>
                  <a:pt x="225" y="90"/>
                </a:cubicBezTo>
                <a:cubicBezTo>
                  <a:pt x="240" y="88"/>
                  <a:pt x="255" y="84"/>
                  <a:pt x="270" y="81"/>
                </a:cubicBezTo>
                <a:cubicBezTo>
                  <a:pt x="297" y="54"/>
                  <a:pt x="312" y="36"/>
                  <a:pt x="324" y="0"/>
                </a:cubicBezTo>
                <a:cubicBezTo>
                  <a:pt x="357" y="11"/>
                  <a:pt x="360" y="9"/>
                  <a:pt x="333" y="9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0" name="Freeform 23"/>
          <p:cNvSpPr>
            <a:spLocks/>
          </p:cNvSpPr>
          <p:nvPr/>
        </p:nvSpPr>
        <p:spPr bwMode="auto">
          <a:xfrm>
            <a:off x="900113" y="3854450"/>
            <a:ext cx="2093912" cy="1589088"/>
          </a:xfrm>
          <a:custGeom>
            <a:avLst/>
            <a:gdLst>
              <a:gd name="T0" fmla="*/ 2147483647 w 1319"/>
              <a:gd name="T1" fmla="*/ 5040314 h 1001"/>
              <a:gd name="T2" fmla="*/ 2147483647 w 1319"/>
              <a:gd name="T3" fmla="*/ 27722521 h 1001"/>
              <a:gd name="T4" fmla="*/ 2147483647 w 1319"/>
              <a:gd name="T5" fmla="*/ 95765968 h 1001"/>
              <a:gd name="T6" fmla="*/ 2147483647 w 1319"/>
              <a:gd name="T7" fmla="*/ 299899482 h 1001"/>
              <a:gd name="T8" fmla="*/ 2147483647 w 1319"/>
              <a:gd name="T9" fmla="*/ 458668582 h 1001"/>
              <a:gd name="T10" fmla="*/ 2147483647 w 1319"/>
              <a:gd name="T11" fmla="*/ 662802096 h 1001"/>
              <a:gd name="T12" fmla="*/ 2147483647 w 1319"/>
              <a:gd name="T13" fmla="*/ 708164923 h 1001"/>
              <a:gd name="T14" fmla="*/ 2147483647 w 1319"/>
              <a:gd name="T15" fmla="*/ 866934023 h 1001"/>
              <a:gd name="T16" fmla="*/ 2147483647 w 1319"/>
              <a:gd name="T17" fmla="*/ 957659676 h 1001"/>
              <a:gd name="T18" fmla="*/ 2147483647 w 1319"/>
              <a:gd name="T19" fmla="*/ 980341883 h 1001"/>
              <a:gd name="T20" fmla="*/ 2147483647 w 1319"/>
              <a:gd name="T21" fmla="*/ 1116430364 h 1001"/>
              <a:gd name="T22" fmla="*/ 2147483647 w 1319"/>
              <a:gd name="T23" fmla="*/ 1161793191 h 1001"/>
              <a:gd name="T24" fmla="*/ 2147483647 w 1319"/>
              <a:gd name="T25" fmla="*/ 1297881671 h 1001"/>
              <a:gd name="T26" fmla="*/ 2109369484 w 1319"/>
              <a:gd name="T27" fmla="*/ 1343244498 h 1001"/>
              <a:gd name="T28" fmla="*/ 1973281079 w 1319"/>
              <a:gd name="T29" fmla="*/ 1433970151 h 1001"/>
              <a:gd name="T30" fmla="*/ 1837192674 w 1319"/>
              <a:gd name="T31" fmla="*/ 1524695805 h 1001"/>
              <a:gd name="T32" fmla="*/ 1633060860 w 1319"/>
              <a:gd name="T33" fmla="*/ 1683464905 h 1001"/>
              <a:gd name="T34" fmla="*/ 1406246852 w 1319"/>
              <a:gd name="T35" fmla="*/ 1842235592 h 1001"/>
              <a:gd name="T36" fmla="*/ 1270158447 w 1319"/>
              <a:gd name="T37" fmla="*/ 1887598419 h 1001"/>
              <a:gd name="T38" fmla="*/ 861893232 w 1319"/>
              <a:gd name="T39" fmla="*/ 2137093172 h 1001"/>
              <a:gd name="T40" fmla="*/ 635079223 w 1319"/>
              <a:gd name="T41" fmla="*/ 2147483647 h 1001"/>
              <a:gd name="T42" fmla="*/ 0 w 1319"/>
              <a:gd name="T43" fmla="*/ 2147483647 h 10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9" h="1001">
                <a:moveTo>
                  <a:pt x="1278" y="2"/>
                </a:moveTo>
                <a:cubicBezTo>
                  <a:pt x="1290" y="5"/>
                  <a:pt x="1308" y="0"/>
                  <a:pt x="1314" y="11"/>
                </a:cubicBezTo>
                <a:cubicBezTo>
                  <a:pt x="1319" y="21"/>
                  <a:pt x="1300" y="28"/>
                  <a:pt x="1296" y="38"/>
                </a:cubicBezTo>
                <a:cubicBezTo>
                  <a:pt x="1253" y="134"/>
                  <a:pt x="1301" y="58"/>
                  <a:pt x="1260" y="119"/>
                </a:cubicBezTo>
                <a:cubicBezTo>
                  <a:pt x="1244" y="182"/>
                  <a:pt x="1264" y="131"/>
                  <a:pt x="1224" y="182"/>
                </a:cubicBezTo>
                <a:cubicBezTo>
                  <a:pt x="1204" y="208"/>
                  <a:pt x="1188" y="236"/>
                  <a:pt x="1170" y="263"/>
                </a:cubicBezTo>
                <a:cubicBezTo>
                  <a:pt x="1164" y="272"/>
                  <a:pt x="1151" y="274"/>
                  <a:pt x="1143" y="281"/>
                </a:cubicBezTo>
                <a:cubicBezTo>
                  <a:pt x="1070" y="346"/>
                  <a:pt x="1118" y="325"/>
                  <a:pt x="1062" y="344"/>
                </a:cubicBezTo>
                <a:cubicBezTo>
                  <a:pt x="1053" y="356"/>
                  <a:pt x="1047" y="370"/>
                  <a:pt x="1035" y="380"/>
                </a:cubicBezTo>
                <a:cubicBezTo>
                  <a:pt x="1028" y="386"/>
                  <a:pt x="1015" y="382"/>
                  <a:pt x="1008" y="389"/>
                </a:cubicBezTo>
                <a:cubicBezTo>
                  <a:pt x="993" y="404"/>
                  <a:pt x="990" y="431"/>
                  <a:pt x="972" y="443"/>
                </a:cubicBezTo>
                <a:cubicBezTo>
                  <a:pt x="963" y="449"/>
                  <a:pt x="953" y="454"/>
                  <a:pt x="945" y="461"/>
                </a:cubicBezTo>
                <a:cubicBezTo>
                  <a:pt x="926" y="478"/>
                  <a:pt x="909" y="497"/>
                  <a:pt x="891" y="515"/>
                </a:cubicBezTo>
                <a:cubicBezTo>
                  <a:pt x="878" y="528"/>
                  <a:pt x="837" y="533"/>
                  <a:pt x="837" y="533"/>
                </a:cubicBezTo>
                <a:cubicBezTo>
                  <a:pt x="802" y="586"/>
                  <a:pt x="841" y="540"/>
                  <a:pt x="783" y="569"/>
                </a:cubicBezTo>
                <a:cubicBezTo>
                  <a:pt x="764" y="579"/>
                  <a:pt x="747" y="593"/>
                  <a:pt x="729" y="605"/>
                </a:cubicBezTo>
                <a:cubicBezTo>
                  <a:pt x="608" y="686"/>
                  <a:pt x="722" y="643"/>
                  <a:pt x="648" y="668"/>
                </a:cubicBezTo>
                <a:cubicBezTo>
                  <a:pt x="626" y="690"/>
                  <a:pt x="585" y="717"/>
                  <a:pt x="558" y="731"/>
                </a:cubicBezTo>
                <a:cubicBezTo>
                  <a:pt x="541" y="739"/>
                  <a:pt x="504" y="749"/>
                  <a:pt x="504" y="749"/>
                </a:cubicBezTo>
                <a:cubicBezTo>
                  <a:pt x="470" y="799"/>
                  <a:pt x="394" y="819"/>
                  <a:pt x="342" y="848"/>
                </a:cubicBezTo>
                <a:cubicBezTo>
                  <a:pt x="254" y="897"/>
                  <a:pt x="322" y="875"/>
                  <a:pt x="252" y="893"/>
                </a:cubicBezTo>
                <a:cubicBezTo>
                  <a:pt x="183" y="962"/>
                  <a:pt x="84" y="959"/>
                  <a:pt x="0" y="1001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1" name="Freeform 24"/>
          <p:cNvSpPr>
            <a:spLocks/>
          </p:cNvSpPr>
          <p:nvPr/>
        </p:nvSpPr>
        <p:spPr bwMode="auto">
          <a:xfrm>
            <a:off x="2143125" y="3916363"/>
            <a:ext cx="400050" cy="527050"/>
          </a:xfrm>
          <a:custGeom>
            <a:avLst/>
            <a:gdLst>
              <a:gd name="T0" fmla="*/ 635079375 w 252"/>
              <a:gd name="T1" fmla="*/ 836691875 h 332"/>
              <a:gd name="T2" fmla="*/ 612398763 w 252"/>
              <a:gd name="T3" fmla="*/ 768648450 h 332"/>
              <a:gd name="T4" fmla="*/ 589716563 w 252"/>
              <a:gd name="T5" fmla="*/ 587197200 h 332"/>
              <a:gd name="T6" fmla="*/ 294859075 w 252"/>
              <a:gd name="T7" fmla="*/ 292338125 h 332"/>
              <a:gd name="T8" fmla="*/ 249496263 w 252"/>
              <a:gd name="T9" fmla="*/ 224294700 h 332"/>
              <a:gd name="T10" fmla="*/ 181451250 w 252"/>
              <a:gd name="T11" fmla="*/ 201612500 h 332"/>
              <a:gd name="T12" fmla="*/ 22682200 w 252"/>
              <a:gd name="T13" fmla="*/ 42843450 h 332"/>
              <a:gd name="T14" fmla="*/ 113407825 w 252"/>
              <a:gd name="T15" fmla="*/ 65524063 h 3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2" h="332">
                <a:moveTo>
                  <a:pt x="252" y="332"/>
                </a:moveTo>
                <a:cubicBezTo>
                  <a:pt x="249" y="323"/>
                  <a:pt x="245" y="314"/>
                  <a:pt x="243" y="305"/>
                </a:cubicBezTo>
                <a:cubicBezTo>
                  <a:pt x="239" y="281"/>
                  <a:pt x="240" y="256"/>
                  <a:pt x="234" y="233"/>
                </a:cubicBezTo>
                <a:cubicBezTo>
                  <a:pt x="221" y="186"/>
                  <a:pt x="161" y="131"/>
                  <a:pt x="117" y="116"/>
                </a:cubicBezTo>
                <a:cubicBezTo>
                  <a:pt x="111" y="107"/>
                  <a:pt x="107" y="96"/>
                  <a:pt x="99" y="89"/>
                </a:cubicBezTo>
                <a:cubicBezTo>
                  <a:pt x="92" y="83"/>
                  <a:pt x="79" y="87"/>
                  <a:pt x="72" y="80"/>
                </a:cubicBezTo>
                <a:cubicBezTo>
                  <a:pt x="0" y="8"/>
                  <a:pt x="70" y="37"/>
                  <a:pt x="9" y="17"/>
                </a:cubicBezTo>
                <a:cubicBezTo>
                  <a:pt x="42" y="6"/>
                  <a:pt x="32" y="0"/>
                  <a:pt x="45" y="2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2" name="Freeform 25"/>
          <p:cNvSpPr>
            <a:spLocks/>
          </p:cNvSpPr>
          <p:nvPr/>
        </p:nvSpPr>
        <p:spPr bwMode="auto">
          <a:xfrm>
            <a:off x="785813" y="3910013"/>
            <a:ext cx="1954212" cy="1619250"/>
          </a:xfrm>
          <a:custGeom>
            <a:avLst/>
            <a:gdLst>
              <a:gd name="T0" fmla="*/ 2147483647 w 1231"/>
              <a:gd name="T1" fmla="*/ 52924075 h 1020"/>
              <a:gd name="T2" fmla="*/ 2147483647 w 1231"/>
              <a:gd name="T3" fmla="*/ 75604688 h 1020"/>
              <a:gd name="T4" fmla="*/ 2147483647 w 1231"/>
              <a:gd name="T5" fmla="*/ 98286888 h 1020"/>
              <a:gd name="T6" fmla="*/ 2147483647 w 1231"/>
              <a:gd name="T7" fmla="*/ 120967500 h 1020"/>
              <a:gd name="T8" fmla="*/ 2147483647 w 1231"/>
              <a:gd name="T9" fmla="*/ 234375325 h 1020"/>
              <a:gd name="T10" fmla="*/ 2147483647 w 1231"/>
              <a:gd name="T11" fmla="*/ 370463763 h 1020"/>
              <a:gd name="T12" fmla="*/ 2147483647 w 1231"/>
              <a:gd name="T13" fmla="*/ 506552200 h 1020"/>
              <a:gd name="T14" fmla="*/ 2147483647 w 1231"/>
              <a:gd name="T15" fmla="*/ 642640638 h 1020"/>
              <a:gd name="T16" fmla="*/ 2147483647 w 1231"/>
              <a:gd name="T17" fmla="*/ 824091888 h 1020"/>
              <a:gd name="T18" fmla="*/ 2147483647 w 1231"/>
              <a:gd name="T19" fmla="*/ 1164312188 h 1020"/>
              <a:gd name="T20" fmla="*/ 2147483647 w 1231"/>
              <a:gd name="T21" fmla="*/ 1255037813 h 1020"/>
              <a:gd name="T22" fmla="*/ 2147483647 w 1231"/>
              <a:gd name="T23" fmla="*/ 1300400625 h 1020"/>
              <a:gd name="T24" fmla="*/ 2147483647 w 1231"/>
              <a:gd name="T25" fmla="*/ 1391126250 h 1020"/>
              <a:gd name="T26" fmla="*/ 2147483647 w 1231"/>
              <a:gd name="T27" fmla="*/ 1481851875 h 1020"/>
              <a:gd name="T28" fmla="*/ 2147483647 w 1231"/>
              <a:gd name="T29" fmla="*/ 1549896888 h 1020"/>
              <a:gd name="T30" fmla="*/ 2147483647 w 1231"/>
              <a:gd name="T31" fmla="*/ 1572577500 h 1020"/>
              <a:gd name="T32" fmla="*/ 2147483647 w 1231"/>
              <a:gd name="T33" fmla="*/ 1640622513 h 1020"/>
              <a:gd name="T34" fmla="*/ 2147483647 w 1231"/>
              <a:gd name="T35" fmla="*/ 1685985325 h 1020"/>
              <a:gd name="T36" fmla="*/ 2109369448 w 1231"/>
              <a:gd name="T37" fmla="*/ 1776710950 h 1020"/>
              <a:gd name="T38" fmla="*/ 1995963239 w 1231"/>
              <a:gd name="T39" fmla="*/ 1867436575 h 1020"/>
              <a:gd name="T40" fmla="*/ 1859874837 w 1231"/>
              <a:gd name="T41" fmla="*/ 1958162200 h 1020"/>
              <a:gd name="T42" fmla="*/ 1247476231 w 1231"/>
              <a:gd name="T43" fmla="*/ 2147483647 h 1020"/>
              <a:gd name="T44" fmla="*/ 975299425 w 1231"/>
              <a:gd name="T45" fmla="*/ 2147483647 h 1020"/>
              <a:gd name="T46" fmla="*/ 476308616 w 1231"/>
              <a:gd name="T47" fmla="*/ 2147483647 h 1020"/>
              <a:gd name="T48" fmla="*/ 136088403 w 1231"/>
              <a:gd name="T49" fmla="*/ 2147483647 h 1020"/>
              <a:gd name="T50" fmla="*/ 68043408 w 1231"/>
              <a:gd name="T51" fmla="*/ 2147483647 h 1020"/>
              <a:gd name="T52" fmla="*/ 0 w 1231"/>
              <a:gd name="T53" fmla="*/ 2147483647 h 10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1" h="1020">
                <a:moveTo>
                  <a:pt x="1026" y="21"/>
                </a:moveTo>
                <a:cubicBezTo>
                  <a:pt x="1053" y="24"/>
                  <a:pt x="1088" y="11"/>
                  <a:pt x="1107" y="30"/>
                </a:cubicBezTo>
                <a:cubicBezTo>
                  <a:pt x="1122" y="45"/>
                  <a:pt x="1062" y="27"/>
                  <a:pt x="1044" y="39"/>
                </a:cubicBezTo>
                <a:cubicBezTo>
                  <a:pt x="1034" y="46"/>
                  <a:pt x="1068" y="45"/>
                  <a:pt x="1080" y="48"/>
                </a:cubicBezTo>
                <a:cubicBezTo>
                  <a:pt x="1113" y="146"/>
                  <a:pt x="1058" y="0"/>
                  <a:pt x="1116" y="93"/>
                </a:cubicBezTo>
                <a:cubicBezTo>
                  <a:pt x="1126" y="109"/>
                  <a:pt x="1128" y="129"/>
                  <a:pt x="1134" y="147"/>
                </a:cubicBezTo>
                <a:cubicBezTo>
                  <a:pt x="1140" y="166"/>
                  <a:pt x="1166" y="188"/>
                  <a:pt x="1179" y="201"/>
                </a:cubicBezTo>
                <a:cubicBezTo>
                  <a:pt x="1185" y="219"/>
                  <a:pt x="1192" y="237"/>
                  <a:pt x="1197" y="255"/>
                </a:cubicBezTo>
                <a:cubicBezTo>
                  <a:pt x="1203" y="279"/>
                  <a:pt x="1215" y="327"/>
                  <a:pt x="1215" y="327"/>
                </a:cubicBezTo>
                <a:cubicBezTo>
                  <a:pt x="1208" y="412"/>
                  <a:pt x="1231" y="422"/>
                  <a:pt x="1179" y="462"/>
                </a:cubicBezTo>
                <a:cubicBezTo>
                  <a:pt x="1162" y="475"/>
                  <a:pt x="1143" y="486"/>
                  <a:pt x="1125" y="498"/>
                </a:cubicBezTo>
                <a:cubicBezTo>
                  <a:pt x="1116" y="504"/>
                  <a:pt x="1098" y="516"/>
                  <a:pt x="1098" y="516"/>
                </a:cubicBezTo>
                <a:cubicBezTo>
                  <a:pt x="1046" y="593"/>
                  <a:pt x="1115" y="502"/>
                  <a:pt x="1053" y="552"/>
                </a:cubicBezTo>
                <a:cubicBezTo>
                  <a:pt x="996" y="597"/>
                  <a:pt x="1082" y="567"/>
                  <a:pt x="999" y="588"/>
                </a:cubicBezTo>
                <a:cubicBezTo>
                  <a:pt x="990" y="597"/>
                  <a:pt x="983" y="608"/>
                  <a:pt x="972" y="615"/>
                </a:cubicBezTo>
                <a:cubicBezTo>
                  <a:pt x="964" y="620"/>
                  <a:pt x="952" y="618"/>
                  <a:pt x="945" y="624"/>
                </a:cubicBezTo>
                <a:cubicBezTo>
                  <a:pt x="937" y="631"/>
                  <a:pt x="935" y="644"/>
                  <a:pt x="927" y="651"/>
                </a:cubicBezTo>
                <a:cubicBezTo>
                  <a:pt x="917" y="660"/>
                  <a:pt x="902" y="661"/>
                  <a:pt x="891" y="669"/>
                </a:cubicBezTo>
                <a:cubicBezTo>
                  <a:pt x="832" y="711"/>
                  <a:pt x="895" y="686"/>
                  <a:pt x="837" y="705"/>
                </a:cubicBezTo>
                <a:cubicBezTo>
                  <a:pt x="804" y="755"/>
                  <a:pt x="838" y="715"/>
                  <a:pt x="792" y="741"/>
                </a:cubicBezTo>
                <a:cubicBezTo>
                  <a:pt x="773" y="752"/>
                  <a:pt x="738" y="777"/>
                  <a:pt x="738" y="777"/>
                </a:cubicBezTo>
                <a:cubicBezTo>
                  <a:pt x="695" y="841"/>
                  <a:pt x="571" y="863"/>
                  <a:pt x="495" y="885"/>
                </a:cubicBezTo>
                <a:cubicBezTo>
                  <a:pt x="445" y="899"/>
                  <a:pt x="448" y="911"/>
                  <a:pt x="387" y="921"/>
                </a:cubicBezTo>
                <a:cubicBezTo>
                  <a:pt x="317" y="956"/>
                  <a:pt x="276" y="951"/>
                  <a:pt x="189" y="957"/>
                </a:cubicBezTo>
                <a:cubicBezTo>
                  <a:pt x="143" y="966"/>
                  <a:pt x="99" y="980"/>
                  <a:pt x="54" y="993"/>
                </a:cubicBezTo>
                <a:cubicBezTo>
                  <a:pt x="45" y="996"/>
                  <a:pt x="35" y="998"/>
                  <a:pt x="27" y="1002"/>
                </a:cubicBezTo>
                <a:cubicBezTo>
                  <a:pt x="17" y="1007"/>
                  <a:pt x="0" y="1020"/>
                  <a:pt x="0" y="102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3" name="Freeform 26"/>
          <p:cNvSpPr>
            <a:spLocks/>
          </p:cNvSpPr>
          <p:nvPr/>
        </p:nvSpPr>
        <p:spPr bwMode="auto">
          <a:xfrm>
            <a:off x="2200275" y="2114550"/>
            <a:ext cx="74613" cy="471488"/>
          </a:xfrm>
          <a:custGeom>
            <a:avLst/>
            <a:gdLst>
              <a:gd name="T0" fmla="*/ 113408585 w 47"/>
              <a:gd name="T1" fmla="*/ 748487994 h 297"/>
              <a:gd name="T2" fmla="*/ 0 w 47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" h="297">
                <a:moveTo>
                  <a:pt x="45" y="297"/>
                </a:moveTo>
                <a:cubicBezTo>
                  <a:pt x="12" y="199"/>
                  <a:pt x="47" y="94"/>
                  <a:pt x="0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4" name="Freeform 27"/>
          <p:cNvSpPr>
            <a:spLocks/>
          </p:cNvSpPr>
          <p:nvPr/>
        </p:nvSpPr>
        <p:spPr bwMode="auto">
          <a:xfrm>
            <a:off x="2300288" y="2128838"/>
            <a:ext cx="85725" cy="442912"/>
          </a:xfrm>
          <a:custGeom>
            <a:avLst/>
            <a:gdLst>
              <a:gd name="T0" fmla="*/ 136088438 w 54"/>
              <a:gd name="T1" fmla="*/ 703122006 h 279"/>
              <a:gd name="T2" fmla="*/ 90725625 w 54"/>
              <a:gd name="T3" fmla="*/ 385582677 h 279"/>
              <a:gd name="T4" fmla="*/ 0 w 54"/>
              <a:gd name="T5" fmla="*/ 0 h 2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79">
                <a:moveTo>
                  <a:pt x="54" y="279"/>
                </a:moveTo>
                <a:cubicBezTo>
                  <a:pt x="46" y="237"/>
                  <a:pt x="44" y="195"/>
                  <a:pt x="36" y="153"/>
                </a:cubicBezTo>
                <a:cubicBezTo>
                  <a:pt x="25" y="96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5" name="Freeform 28"/>
          <p:cNvSpPr>
            <a:spLocks/>
          </p:cNvSpPr>
          <p:nvPr/>
        </p:nvSpPr>
        <p:spPr bwMode="auto">
          <a:xfrm>
            <a:off x="2428875" y="2157413"/>
            <a:ext cx="71438" cy="471487"/>
          </a:xfrm>
          <a:custGeom>
            <a:avLst/>
            <a:gdLst>
              <a:gd name="T0" fmla="*/ 113408619 w 45"/>
              <a:gd name="T1" fmla="*/ 748484819 h 297"/>
              <a:gd name="T2" fmla="*/ 0 w 45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297">
                <a:moveTo>
                  <a:pt x="45" y="297"/>
                </a:moveTo>
                <a:cubicBezTo>
                  <a:pt x="21" y="202"/>
                  <a:pt x="0" y="98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6" name="Freeform 29"/>
          <p:cNvSpPr>
            <a:spLocks/>
          </p:cNvSpPr>
          <p:nvPr/>
        </p:nvSpPr>
        <p:spPr bwMode="auto">
          <a:xfrm>
            <a:off x="2571750" y="2171700"/>
            <a:ext cx="19050" cy="414338"/>
          </a:xfrm>
          <a:custGeom>
            <a:avLst/>
            <a:gdLst>
              <a:gd name="T0" fmla="*/ 0 w 12"/>
              <a:gd name="T1" fmla="*/ 657762369 h 261"/>
              <a:gd name="T2" fmla="*/ 22682200 w 12"/>
              <a:gd name="T3" fmla="*/ 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261">
                <a:moveTo>
                  <a:pt x="0" y="261"/>
                </a:moveTo>
                <a:cubicBezTo>
                  <a:pt x="12" y="90"/>
                  <a:pt x="9" y="177"/>
                  <a:pt x="9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7" name="Freeform 30"/>
          <p:cNvSpPr>
            <a:spLocks/>
          </p:cNvSpPr>
          <p:nvPr/>
        </p:nvSpPr>
        <p:spPr bwMode="auto">
          <a:xfrm>
            <a:off x="2643188" y="2243138"/>
            <a:ext cx="28575" cy="342900"/>
          </a:xfrm>
          <a:custGeom>
            <a:avLst/>
            <a:gdLst>
              <a:gd name="T0" fmla="*/ 45362813 w 18"/>
              <a:gd name="T1" fmla="*/ 544353750 h 216"/>
              <a:gd name="T2" fmla="*/ 0 w 18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216">
                <a:moveTo>
                  <a:pt x="18" y="216"/>
                </a:moveTo>
                <a:cubicBezTo>
                  <a:pt x="12" y="138"/>
                  <a:pt x="0" y="76"/>
                  <a:pt x="0" y="0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8" name="Text Box 31"/>
          <p:cNvSpPr txBox="1">
            <a:spLocks noChangeArrowheads="1"/>
          </p:cNvSpPr>
          <p:nvPr/>
        </p:nvSpPr>
        <p:spPr bwMode="auto">
          <a:xfrm>
            <a:off x="838200" y="18208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bud</a:t>
            </a:r>
          </a:p>
        </p:txBody>
      </p:sp>
      <p:sp>
        <p:nvSpPr>
          <p:cNvPr id="16419" name="Text Box 32"/>
          <p:cNvSpPr txBox="1">
            <a:spLocks noChangeArrowheads="1"/>
          </p:cNvSpPr>
          <p:nvPr/>
        </p:nvSpPr>
        <p:spPr bwMode="auto">
          <a:xfrm>
            <a:off x="2895600" y="17446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</a:t>
            </a:r>
            <a:r>
              <a:rPr lang="en-US" sz="1200">
                <a:latin typeface="Georgia" pitchFamily="18" charset="0"/>
              </a:rPr>
              <a:t> </a:t>
            </a:r>
          </a:p>
        </p:txBody>
      </p:sp>
      <p:sp>
        <p:nvSpPr>
          <p:cNvPr id="16420" name="Line 33"/>
          <p:cNvSpPr>
            <a:spLocks noChangeShapeType="1"/>
          </p:cNvSpPr>
          <p:nvPr/>
        </p:nvSpPr>
        <p:spPr bwMode="auto">
          <a:xfrm flipH="1">
            <a:off x="26670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1" name="Line 34"/>
          <p:cNvSpPr>
            <a:spLocks noChangeShapeType="1"/>
          </p:cNvSpPr>
          <p:nvPr/>
        </p:nvSpPr>
        <p:spPr bwMode="auto">
          <a:xfrm>
            <a:off x="13716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2" name="Text Box 35"/>
          <p:cNvSpPr txBox="1">
            <a:spLocks noChangeArrowheads="1"/>
          </p:cNvSpPr>
          <p:nvPr/>
        </p:nvSpPr>
        <p:spPr bwMode="auto">
          <a:xfrm>
            <a:off x="609600" y="4183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Receptor cells</a:t>
            </a:r>
          </a:p>
        </p:txBody>
      </p:sp>
      <p:sp>
        <p:nvSpPr>
          <p:cNvPr id="16423" name="Line 36"/>
          <p:cNvSpPr>
            <a:spLocks noChangeShapeType="1"/>
          </p:cNvSpPr>
          <p:nvPr/>
        </p:nvSpPr>
        <p:spPr bwMode="auto">
          <a:xfrm flipV="1">
            <a:off x="15240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4" name="Freeform 37"/>
          <p:cNvSpPr>
            <a:spLocks/>
          </p:cNvSpPr>
          <p:nvPr/>
        </p:nvSpPr>
        <p:spPr bwMode="auto">
          <a:xfrm>
            <a:off x="3570288" y="4248150"/>
            <a:ext cx="849312" cy="1619250"/>
          </a:xfrm>
          <a:custGeom>
            <a:avLst/>
            <a:gdLst>
              <a:gd name="T0" fmla="*/ 1125175518 w 584"/>
              <a:gd name="T1" fmla="*/ 38477608 h 1011"/>
              <a:gd name="T2" fmla="*/ 763512582 w 584"/>
              <a:gd name="T3" fmla="*/ 15391684 h 1011"/>
              <a:gd name="T4" fmla="*/ 744477231 w 584"/>
              <a:gd name="T5" fmla="*/ 84652660 h 1011"/>
              <a:gd name="T6" fmla="*/ 725441881 w 584"/>
              <a:gd name="T7" fmla="*/ 361696565 h 1011"/>
              <a:gd name="T8" fmla="*/ 611232686 w 584"/>
              <a:gd name="T9" fmla="*/ 915785977 h 1011"/>
              <a:gd name="T10" fmla="*/ 458952789 w 584"/>
              <a:gd name="T11" fmla="*/ 1354439361 h 1011"/>
              <a:gd name="T12" fmla="*/ 344743594 w 584"/>
              <a:gd name="T13" fmla="*/ 1539134763 h 1011"/>
              <a:gd name="T14" fmla="*/ 192463698 w 584"/>
              <a:gd name="T15" fmla="*/ 1700744242 h 1011"/>
              <a:gd name="T16" fmla="*/ 135359100 w 584"/>
              <a:gd name="T17" fmla="*/ 1746917692 h 1011"/>
              <a:gd name="T18" fmla="*/ 78254502 w 584"/>
              <a:gd name="T19" fmla="*/ 1793092744 h 1011"/>
              <a:gd name="T20" fmla="*/ 287638996 w 584"/>
              <a:gd name="T21" fmla="*/ 2147483647 h 1011"/>
              <a:gd name="T22" fmla="*/ 972897076 w 584"/>
              <a:gd name="T23" fmla="*/ 2147483647 h 1011"/>
              <a:gd name="T24" fmla="*/ 1233041051 w 584"/>
              <a:gd name="T25" fmla="*/ 1754613534 h 1011"/>
              <a:gd name="T26" fmla="*/ 1068070921 w 584"/>
              <a:gd name="T27" fmla="*/ 1146656432 h 1011"/>
              <a:gd name="T28" fmla="*/ 1182280116 w 584"/>
              <a:gd name="T29" fmla="*/ 292435589 h 1011"/>
              <a:gd name="T30" fmla="*/ 1125175518 w 584"/>
              <a:gd name="T31" fmla="*/ 38477608 h 10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4" h="1011">
                <a:moveTo>
                  <a:pt x="532" y="15"/>
                </a:moveTo>
                <a:cubicBezTo>
                  <a:pt x="475" y="12"/>
                  <a:pt x="418" y="0"/>
                  <a:pt x="361" y="6"/>
                </a:cubicBezTo>
                <a:cubicBezTo>
                  <a:pt x="352" y="7"/>
                  <a:pt x="353" y="24"/>
                  <a:pt x="352" y="33"/>
                </a:cubicBezTo>
                <a:cubicBezTo>
                  <a:pt x="347" y="69"/>
                  <a:pt x="348" y="105"/>
                  <a:pt x="343" y="141"/>
                </a:cubicBezTo>
                <a:cubicBezTo>
                  <a:pt x="332" y="214"/>
                  <a:pt x="307" y="286"/>
                  <a:pt x="289" y="357"/>
                </a:cubicBezTo>
                <a:cubicBezTo>
                  <a:pt x="274" y="417"/>
                  <a:pt x="261" y="484"/>
                  <a:pt x="217" y="528"/>
                </a:cubicBezTo>
                <a:cubicBezTo>
                  <a:pt x="205" y="564"/>
                  <a:pt x="194" y="579"/>
                  <a:pt x="163" y="600"/>
                </a:cubicBezTo>
                <a:cubicBezTo>
                  <a:pt x="133" y="645"/>
                  <a:pt x="154" y="621"/>
                  <a:pt x="91" y="663"/>
                </a:cubicBezTo>
                <a:cubicBezTo>
                  <a:pt x="82" y="669"/>
                  <a:pt x="73" y="675"/>
                  <a:pt x="64" y="681"/>
                </a:cubicBezTo>
                <a:cubicBezTo>
                  <a:pt x="55" y="687"/>
                  <a:pt x="37" y="699"/>
                  <a:pt x="37" y="699"/>
                </a:cubicBezTo>
                <a:cubicBezTo>
                  <a:pt x="0" y="811"/>
                  <a:pt x="8" y="925"/>
                  <a:pt x="136" y="951"/>
                </a:cubicBezTo>
                <a:cubicBezTo>
                  <a:pt x="226" y="1011"/>
                  <a:pt x="367" y="1007"/>
                  <a:pt x="460" y="960"/>
                </a:cubicBezTo>
                <a:lnTo>
                  <a:pt x="583" y="684"/>
                </a:lnTo>
                <a:cubicBezTo>
                  <a:pt x="570" y="594"/>
                  <a:pt x="584" y="500"/>
                  <a:pt x="505" y="447"/>
                </a:cubicBezTo>
                <a:cubicBezTo>
                  <a:pt x="446" y="269"/>
                  <a:pt x="517" y="240"/>
                  <a:pt x="559" y="114"/>
                </a:cubicBezTo>
                <a:cubicBezTo>
                  <a:pt x="549" y="25"/>
                  <a:pt x="569" y="52"/>
                  <a:pt x="532" y="15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5" name="Oval 38"/>
          <p:cNvSpPr>
            <a:spLocks noChangeArrowheads="1"/>
          </p:cNvSpPr>
          <p:nvPr/>
        </p:nvSpPr>
        <p:spPr bwMode="auto">
          <a:xfrm>
            <a:off x="38862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Freeform 39"/>
          <p:cNvSpPr>
            <a:spLocks/>
          </p:cNvSpPr>
          <p:nvPr/>
        </p:nvSpPr>
        <p:spPr bwMode="auto">
          <a:xfrm>
            <a:off x="4357688" y="3857625"/>
            <a:ext cx="127000" cy="428625"/>
          </a:xfrm>
          <a:custGeom>
            <a:avLst/>
            <a:gdLst>
              <a:gd name="T0" fmla="*/ 0 w 80"/>
              <a:gd name="T1" fmla="*/ 680442188 h 270"/>
              <a:gd name="T2" fmla="*/ 22682200 w 80"/>
              <a:gd name="T3" fmla="*/ 430947513 h 270"/>
              <a:gd name="T4" fmla="*/ 113407825 w 80"/>
              <a:gd name="T5" fmla="*/ 294859075 h 270"/>
              <a:gd name="T6" fmla="*/ 158770638 w 80"/>
              <a:gd name="T7" fmla="*/ 0 h 2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" h="270">
                <a:moveTo>
                  <a:pt x="0" y="270"/>
                </a:moveTo>
                <a:cubicBezTo>
                  <a:pt x="3" y="237"/>
                  <a:pt x="0" y="203"/>
                  <a:pt x="9" y="171"/>
                </a:cubicBezTo>
                <a:cubicBezTo>
                  <a:pt x="15" y="150"/>
                  <a:pt x="33" y="135"/>
                  <a:pt x="45" y="117"/>
                </a:cubicBezTo>
                <a:cubicBezTo>
                  <a:pt x="80" y="65"/>
                  <a:pt x="63" y="101"/>
                  <a:pt x="63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7" name="Freeform 40"/>
          <p:cNvSpPr>
            <a:spLocks/>
          </p:cNvSpPr>
          <p:nvPr/>
        </p:nvSpPr>
        <p:spPr bwMode="auto">
          <a:xfrm>
            <a:off x="4257675" y="3871913"/>
            <a:ext cx="88900" cy="385762"/>
          </a:xfrm>
          <a:custGeom>
            <a:avLst/>
            <a:gdLst>
              <a:gd name="T0" fmla="*/ 0 w 56"/>
              <a:gd name="T1" fmla="*/ 612396381 h 243"/>
              <a:gd name="T2" fmla="*/ 68045013 w 56"/>
              <a:gd name="T3" fmla="*/ 385582613 h 243"/>
              <a:gd name="T4" fmla="*/ 136088438 w 56"/>
              <a:gd name="T5" fmla="*/ 249494352 h 243"/>
              <a:gd name="T6" fmla="*/ 136088438 w 56"/>
              <a:gd name="T7" fmla="*/ 0 h 2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243">
                <a:moveTo>
                  <a:pt x="0" y="243"/>
                </a:moveTo>
                <a:cubicBezTo>
                  <a:pt x="14" y="189"/>
                  <a:pt x="5" y="219"/>
                  <a:pt x="27" y="153"/>
                </a:cubicBezTo>
                <a:cubicBezTo>
                  <a:pt x="39" y="116"/>
                  <a:pt x="51" y="138"/>
                  <a:pt x="54" y="99"/>
                </a:cubicBezTo>
                <a:cubicBezTo>
                  <a:pt x="56" y="66"/>
                  <a:pt x="54" y="33"/>
                  <a:pt x="5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8" name="Freeform 41"/>
          <p:cNvSpPr>
            <a:spLocks/>
          </p:cNvSpPr>
          <p:nvPr/>
        </p:nvSpPr>
        <p:spPr bwMode="auto">
          <a:xfrm>
            <a:off x="4186238" y="3886200"/>
            <a:ext cx="74612" cy="385763"/>
          </a:xfrm>
          <a:custGeom>
            <a:avLst/>
            <a:gdLst>
              <a:gd name="T0" fmla="*/ 0 w 47"/>
              <a:gd name="T1" fmla="*/ 612399556 h 243"/>
              <a:gd name="T2" fmla="*/ 45362509 w 47"/>
              <a:gd name="T3" fmla="*/ 408265842 h 243"/>
              <a:gd name="T4" fmla="*/ 113405478 w 47"/>
              <a:gd name="T5" fmla="*/ 272177228 h 243"/>
              <a:gd name="T6" fmla="*/ 113405478 w 47"/>
              <a:gd name="T7" fmla="*/ 0 h 2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243">
                <a:moveTo>
                  <a:pt x="0" y="243"/>
                </a:moveTo>
                <a:cubicBezTo>
                  <a:pt x="3" y="222"/>
                  <a:pt x="7" y="184"/>
                  <a:pt x="18" y="162"/>
                </a:cubicBezTo>
                <a:cubicBezTo>
                  <a:pt x="29" y="140"/>
                  <a:pt x="43" y="134"/>
                  <a:pt x="45" y="108"/>
                </a:cubicBezTo>
                <a:cubicBezTo>
                  <a:pt x="47" y="72"/>
                  <a:pt x="45" y="36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9" name="Freeform 42"/>
          <p:cNvSpPr>
            <a:spLocks/>
          </p:cNvSpPr>
          <p:nvPr/>
        </p:nvSpPr>
        <p:spPr bwMode="auto">
          <a:xfrm>
            <a:off x="4129088" y="3900488"/>
            <a:ext cx="42862" cy="357187"/>
          </a:xfrm>
          <a:custGeom>
            <a:avLst/>
            <a:gdLst>
              <a:gd name="T0" fmla="*/ 0 w 27"/>
              <a:gd name="T1" fmla="*/ 567033569 h 225"/>
              <a:gd name="T2" fmla="*/ 68042631 w 27"/>
              <a:gd name="T3" fmla="*/ 0 h 2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" h="225">
                <a:moveTo>
                  <a:pt x="0" y="225"/>
                </a:moveTo>
                <a:cubicBezTo>
                  <a:pt x="8" y="129"/>
                  <a:pt x="27" y="93"/>
                  <a:pt x="2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0" name="Oval 43"/>
          <p:cNvSpPr>
            <a:spLocks noChangeArrowheads="1"/>
          </p:cNvSpPr>
          <p:nvPr/>
        </p:nvSpPr>
        <p:spPr bwMode="auto">
          <a:xfrm>
            <a:off x="3886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Oval 44"/>
          <p:cNvSpPr>
            <a:spLocks noChangeArrowheads="1"/>
          </p:cNvSpPr>
          <p:nvPr/>
        </p:nvSpPr>
        <p:spPr bwMode="auto">
          <a:xfrm>
            <a:off x="3810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Oval 45"/>
          <p:cNvSpPr>
            <a:spLocks noChangeArrowheads="1"/>
          </p:cNvSpPr>
          <p:nvPr/>
        </p:nvSpPr>
        <p:spPr bwMode="auto">
          <a:xfrm>
            <a:off x="3886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Oval 46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Oval 47"/>
          <p:cNvSpPr>
            <a:spLocks noChangeArrowheads="1"/>
          </p:cNvSpPr>
          <p:nvPr/>
        </p:nvSpPr>
        <p:spPr bwMode="auto">
          <a:xfrm>
            <a:off x="41148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Freeform 48"/>
          <p:cNvSpPr>
            <a:spLocks/>
          </p:cNvSpPr>
          <p:nvPr/>
        </p:nvSpPr>
        <p:spPr bwMode="auto">
          <a:xfrm>
            <a:off x="3100388" y="5702300"/>
            <a:ext cx="828675" cy="441325"/>
          </a:xfrm>
          <a:custGeom>
            <a:avLst/>
            <a:gdLst>
              <a:gd name="T0" fmla="*/ 907256250 w 522"/>
              <a:gd name="T1" fmla="*/ 451108763 h 278"/>
              <a:gd name="T2" fmla="*/ 975301263 w 522"/>
              <a:gd name="T3" fmla="*/ 428426563 h 278"/>
              <a:gd name="T4" fmla="*/ 816530625 w 522"/>
              <a:gd name="T5" fmla="*/ 156249688 h 278"/>
              <a:gd name="T6" fmla="*/ 748487200 w 522"/>
              <a:gd name="T7" fmla="*/ 88206263 h 278"/>
              <a:gd name="T8" fmla="*/ 703124388 w 522"/>
              <a:gd name="T9" fmla="*/ 20161250 h 278"/>
              <a:gd name="T10" fmla="*/ 771167813 w 522"/>
              <a:gd name="T11" fmla="*/ 65524063 h 278"/>
              <a:gd name="T12" fmla="*/ 907256250 w 522"/>
              <a:gd name="T13" fmla="*/ 178931888 h 278"/>
              <a:gd name="T14" fmla="*/ 1179433125 w 522"/>
              <a:gd name="T15" fmla="*/ 292338125 h 278"/>
              <a:gd name="T16" fmla="*/ 1315521563 w 522"/>
              <a:gd name="T17" fmla="*/ 337700938 h 278"/>
              <a:gd name="T18" fmla="*/ 997981875 w 522"/>
              <a:gd name="T19" fmla="*/ 360383138 h 278"/>
              <a:gd name="T20" fmla="*/ 975301263 w 522"/>
              <a:gd name="T21" fmla="*/ 428426563 h 278"/>
              <a:gd name="T22" fmla="*/ 907256250 w 522"/>
              <a:gd name="T23" fmla="*/ 451108763 h 278"/>
              <a:gd name="T24" fmla="*/ 839212825 w 522"/>
              <a:gd name="T25" fmla="*/ 496471575 h 278"/>
              <a:gd name="T26" fmla="*/ 0 w 522"/>
              <a:gd name="T27" fmla="*/ 700603438 h 2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22" h="278">
                <a:moveTo>
                  <a:pt x="360" y="179"/>
                </a:moveTo>
                <a:cubicBezTo>
                  <a:pt x="369" y="176"/>
                  <a:pt x="385" y="179"/>
                  <a:pt x="387" y="170"/>
                </a:cubicBezTo>
                <a:cubicBezTo>
                  <a:pt x="402" y="94"/>
                  <a:pt x="378" y="80"/>
                  <a:pt x="324" y="62"/>
                </a:cubicBezTo>
                <a:cubicBezTo>
                  <a:pt x="315" y="53"/>
                  <a:pt x="305" y="45"/>
                  <a:pt x="297" y="35"/>
                </a:cubicBezTo>
                <a:cubicBezTo>
                  <a:pt x="290" y="27"/>
                  <a:pt x="271" y="16"/>
                  <a:pt x="279" y="8"/>
                </a:cubicBezTo>
                <a:cubicBezTo>
                  <a:pt x="287" y="0"/>
                  <a:pt x="298" y="19"/>
                  <a:pt x="306" y="26"/>
                </a:cubicBezTo>
                <a:cubicBezTo>
                  <a:pt x="336" y="51"/>
                  <a:pt x="326" y="54"/>
                  <a:pt x="360" y="71"/>
                </a:cubicBezTo>
                <a:cubicBezTo>
                  <a:pt x="395" y="89"/>
                  <a:pt x="430" y="103"/>
                  <a:pt x="468" y="116"/>
                </a:cubicBezTo>
                <a:cubicBezTo>
                  <a:pt x="486" y="122"/>
                  <a:pt x="522" y="134"/>
                  <a:pt x="522" y="134"/>
                </a:cubicBezTo>
                <a:cubicBezTo>
                  <a:pt x="480" y="137"/>
                  <a:pt x="437" y="132"/>
                  <a:pt x="396" y="143"/>
                </a:cubicBezTo>
                <a:cubicBezTo>
                  <a:pt x="387" y="145"/>
                  <a:pt x="394" y="163"/>
                  <a:pt x="387" y="170"/>
                </a:cubicBezTo>
                <a:cubicBezTo>
                  <a:pt x="380" y="177"/>
                  <a:pt x="368" y="175"/>
                  <a:pt x="360" y="179"/>
                </a:cubicBezTo>
                <a:cubicBezTo>
                  <a:pt x="350" y="184"/>
                  <a:pt x="343" y="193"/>
                  <a:pt x="333" y="197"/>
                </a:cubicBezTo>
                <a:cubicBezTo>
                  <a:pt x="230" y="243"/>
                  <a:pt x="113" y="278"/>
                  <a:pt x="0" y="27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6" name="Line 49"/>
          <p:cNvSpPr>
            <a:spLocks noChangeShapeType="1"/>
          </p:cNvSpPr>
          <p:nvPr/>
        </p:nvSpPr>
        <p:spPr bwMode="auto">
          <a:xfrm flipH="1">
            <a:off x="3733800" y="5562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7" name="Text Box 50"/>
          <p:cNvSpPr txBox="1">
            <a:spLocks noChangeArrowheads="1"/>
          </p:cNvSpPr>
          <p:nvPr/>
        </p:nvSpPr>
        <p:spPr bwMode="auto">
          <a:xfrm>
            <a:off x="3962400" y="35814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 </a:t>
            </a:r>
          </a:p>
        </p:txBody>
      </p:sp>
      <p:sp>
        <p:nvSpPr>
          <p:cNvPr id="16438" name="Text Box 51"/>
          <p:cNvSpPr txBox="1">
            <a:spLocks noChangeArrowheads="1"/>
          </p:cNvSpPr>
          <p:nvPr/>
        </p:nvSpPr>
        <p:spPr bwMode="auto">
          <a:xfrm>
            <a:off x="2362200" y="54022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Transmitter </a:t>
            </a:r>
          </a:p>
        </p:txBody>
      </p:sp>
      <p:sp>
        <p:nvSpPr>
          <p:cNvPr id="16439" name="Line 52"/>
          <p:cNvSpPr>
            <a:spLocks noChangeShapeType="1"/>
          </p:cNvSpPr>
          <p:nvPr/>
        </p:nvSpPr>
        <p:spPr bwMode="auto">
          <a:xfrm>
            <a:off x="3200400" y="5638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5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Other Cells in Taste Buds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530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smtClean="0"/>
              <a:t>Sensory receptors</a:t>
            </a:r>
          </a:p>
          <a:p>
            <a:pPr lvl="1" eaLnBrk="1" hangingPunct="1"/>
            <a:r>
              <a:rPr lang="en-US" smtClean="0"/>
              <a:t>Contain microvilli</a:t>
            </a:r>
          </a:p>
          <a:p>
            <a:pPr lvl="1" eaLnBrk="1" hangingPunct="1"/>
            <a:r>
              <a:rPr lang="en-US" smtClean="0"/>
              <a:t>Contain sites for taste transduction</a:t>
            </a:r>
          </a:p>
        </p:txBody>
      </p:sp>
      <p:sp>
        <p:nvSpPr>
          <p:cNvPr id="5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95333F-30E4-44F2-990A-7C08DB90E7EE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66A79-F519-4EFF-BA59-3123B32F786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439" name="Line 4"/>
          <p:cNvSpPr>
            <a:spLocks noChangeShapeType="1"/>
          </p:cNvSpPr>
          <p:nvPr/>
        </p:nvSpPr>
        <p:spPr bwMode="auto">
          <a:xfrm>
            <a:off x="4876800" y="19812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0" name="Freeform 5"/>
          <p:cNvSpPr>
            <a:spLocks/>
          </p:cNvSpPr>
          <p:nvPr/>
        </p:nvSpPr>
        <p:spPr bwMode="auto">
          <a:xfrm>
            <a:off x="1825625" y="2543175"/>
            <a:ext cx="506413" cy="1371600"/>
          </a:xfrm>
          <a:custGeom>
            <a:avLst/>
            <a:gdLst>
              <a:gd name="T0" fmla="*/ 708165399 w 319"/>
              <a:gd name="T1" fmla="*/ 0 h 864"/>
              <a:gd name="T2" fmla="*/ 549394605 w 319"/>
              <a:gd name="T3" fmla="*/ 294859075 h 864"/>
              <a:gd name="T4" fmla="*/ 390625398 w 319"/>
              <a:gd name="T5" fmla="*/ 612398763 h 864"/>
              <a:gd name="T6" fmla="*/ 209173969 w 319"/>
              <a:gd name="T7" fmla="*/ 975301263 h 864"/>
              <a:gd name="T8" fmla="*/ 118448254 w 319"/>
              <a:gd name="T9" fmla="*/ 1202115325 h 864"/>
              <a:gd name="T10" fmla="*/ 50403175 w 319"/>
              <a:gd name="T11" fmla="*/ 1428929388 h 864"/>
              <a:gd name="T12" fmla="*/ 209173969 w 319"/>
              <a:gd name="T13" fmla="*/ 2147483647 h 864"/>
              <a:gd name="T14" fmla="*/ 413306033 w 319"/>
              <a:gd name="T15" fmla="*/ 2018645950 h 864"/>
              <a:gd name="T16" fmla="*/ 458668890 w 319"/>
              <a:gd name="T17" fmla="*/ 1270158750 h 864"/>
              <a:gd name="T18" fmla="*/ 730846034 w 319"/>
              <a:gd name="T19" fmla="*/ 385584700 h 864"/>
              <a:gd name="T20" fmla="*/ 798891114 w 319"/>
              <a:gd name="T21" fmla="*/ 158770638 h 864"/>
              <a:gd name="T22" fmla="*/ 708165399 w 319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9" h="864">
                <a:moveTo>
                  <a:pt x="281" y="0"/>
                </a:moveTo>
                <a:cubicBezTo>
                  <a:pt x="272" y="62"/>
                  <a:pt x="269" y="83"/>
                  <a:pt x="218" y="117"/>
                </a:cubicBezTo>
                <a:cubicBezTo>
                  <a:pt x="201" y="168"/>
                  <a:pt x="188" y="200"/>
                  <a:pt x="155" y="243"/>
                </a:cubicBezTo>
                <a:cubicBezTo>
                  <a:pt x="144" y="286"/>
                  <a:pt x="109" y="348"/>
                  <a:pt x="83" y="387"/>
                </a:cubicBezTo>
                <a:cubicBezTo>
                  <a:pt x="74" y="424"/>
                  <a:pt x="63" y="444"/>
                  <a:pt x="47" y="477"/>
                </a:cubicBezTo>
                <a:cubicBezTo>
                  <a:pt x="33" y="504"/>
                  <a:pt x="30" y="538"/>
                  <a:pt x="20" y="567"/>
                </a:cubicBezTo>
                <a:cubicBezTo>
                  <a:pt x="21" y="598"/>
                  <a:pt x="0" y="836"/>
                  <a:pt x="83" y="864"/>
                </a:cubicBezTo>
                <a:cubicBezTo>
                  <a:pt x="142" y="854"/>
                  <a:pt x="146" y="854"/>
                  <a:pt x="164" y="801"/>
                </a:cubicBezTo>
                <a:cubicBezTo>
                  <a:pt x="167" y="728"/>
                  <a:pt x="164" y="595"/>
                  <a:pt x="182" y="504"/>
                </a:cubicBezTo>
                <a:cubicBezTo>
                  <a:pt x="206" y="382"/>
                  <a:pt x="260" y="272"/>
                  <a:pt x="290" y="153"/>
                </a:cubicBezTo>
                <a:cubicBezTo>
                  <a:pt x="293" y="140"/>
                  <a:pt x="319" y="70"/>
                  <a:pt x="317" y="63"/>
                </a:cubicBezTo>
                <a:cubicBezTo>
                  <a:pt x="310" y="40"/>
                  <a:pt x="293" y="21"/>
                  <a:pt x="281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1" name="Freeform 6"/>
          <p:cNvSpPr>
            <a:spLocks/>
          </p:cNvSpPr>
          <p:nvPr/>
        </p:nvSpPr>
        <p:spPr bwMode="auto">
          <a:xfrm>
            <a:off x="2120900" y="2514600"/>
            <a:ext cx="307975" cy="1471613"/>
          </a:xfrm>
          <a:custGeom>
            <a:avLst/>
            <a:gdLst>
              <a:gd name="T0" fmla="*/ 443547500 w 194"/>
              <a:gd name="T1" fmla="*/ 0 h 927"/>
              <a:gd name="T2" fmla="*/ 352821875 w 194"/>
              <a:gd name="T3" fmla="*/ 498991107 h 927"/>
              <a:gd name="T4" fmla="*/ 216733438 w 194"/>
              <a:gd name="T5" fmla="*/ 929938766 h 927"/>
              <a:gd name="T6" fmla="*/ 103327200 w 194"/>
              <a:gd name="T7" fmla="*/ 1360884837 h 927"/>
              <a:gd name="T8" fmla="*/ 35282188 w 194"/>
              <a:gd name="T9" fmla="*/ 1791832496 h 927"/>
              <a:gd name="T10" fmla="*/ 57964388 w 194"/>
              <a:gd name="T11" fmla="*/ 2147483647 h 927"/>
              <a:gd name="T12" fmla="*/ 262096250 w 194"/>
              <a:gd name="T13" fmla="*/ 2109372292 h 927"/>
              <a:gd name="T14" fmla="*/ 443547500 w 194"/>
              <a:gd name="T15" fmla="*/ 1451610493 h 927"/>
              <a:gd name="T16" fmla="*/ 488910313 w 194"/>
              <a:gd name="T17" fmla="*/ 612398971 h 927"/>
              <a:gd name="T18" fmla="*/ 466229700 w 194"/>
              <a:gd name="T19" fmla="*/ 113407864 h 927"/>
              <a:gd name="T20" fmla="*/ 443547500 w 194"/>
              <a:gd name="T21" fmla="*/ 0 h 9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4" h="927">
                <a:moveTo>
                  <a:pt x="176" y="0"/>
                </a:moveTo>
                <a:cubicBezTo>
                  <a:pt x="143" y="100"/>
                  <a:pt x="160" y="35"/>
                  <a:pt x="140" y="198"/>
                </a:cubicBezTo>
                <a:cubicBezTo>
                  <a:pt x="133" y="255"/>
                  <a:pt x="104" y="314"/>
                  <a:pt x="86" y="369"/>
                </a:cubicBezTo>
                <a:cubicBezTo>
                  <a:pt x="67" y="425"/>
                  <a:pt x="60" y="484"/>
                  <a:pt x="41" y="540"/>
                </a:cubicBezTo>
                <a:cubicBezTo>
                  <a:pt x="35" y="600"/>
                  <a:pt x="28" y="653"/>
                  <a:pt x="14" y="711"/>
                </a:cubicBezTo>
                <a:cubicBezTo>
                  <a:pt x="17" y="765"/>
                  <a:pt x="0" y="824"/>
                  <a:pt x="23" y="873"/>
                </a:cubicBezTo>
                <a:cubicBezTo>
                  <a:pt x="48" y="927"/>
                  <a:pt x="99" y="849"/>
                  <a:pt x="104" y="837"/>
                </a:cubicBezTo>
                <a:cubicBezTo>
                  <a:pt x="141" y="755"/>
                  <a:pt x="154" y="663"/>
                  <a:pt x="176" y="576"/>
                </a:cubicBezTo>
                <a:cubicBezTo>
                  <a:pt x="180" y="465"/>
                  <a:pt x="194" y="354"/>
                  <a:pt x="194" y="243"/>
                </a:cubicBezTo>
                <a:cubicBezTo>
                  <a:pt x="194" y="177"/>
                  <a:pt x="190" y="111"/>
                  <a:pt x="185" y="45"/>
                </a:cubicBezTo>
                <a:cubicBezTo>
                  <a:pt x="184" y="30"/>
                  <a:pt x="176" y="0"/>
                  <a:pt x="176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2" name="Freeform 7"/>
          <p:cNvSpPr>
            <a:spLocks/>
          </p:cNvSpPr>
          <p:nvPr/>
        </p:nvSpPr>
        <p:spPr bwMode="auto">
          <a:xfrm>
            <a:off x="2335213" y="2557463"/>
            <a:ext cx="307975" cy="1463675"/>
          </a:xfrm>
          <a:custGeom>
            <a:avLst/>
            <a:gdLst>
              <a:gd name="T0" fmla="*/ 262096250 w 194"/>
              <a:gd name="T1" fmla="*/ 0 h 922"/>
              <a:gd name="T2" fmla="*/ 171370625 w 194"/>
              <a:gd name="T3" fmla="*/ 1156752513 h 922"/>
              <a:gd name="T4" fmla="*/ 148690013 w 194"/>
              <a:gd name="T5" fmla="*/ 1587698438 h 922"/>
              <a:gd name="T6" fmla="*/ 80645000 w 194"/>
              <a:gd name="T7" fmla="*/ 1814512500 h 922"/>
              <a:gd name="T8" fmla="*/ 330141263 w 194"/>
              <a:gd name="T9" fmla="*/ 2132052188 h 922"/>
              <a:gd name="T10" fmla="*/ 443547500 w 194"/>
              <a:gd name="T11" fmla="*/ 1746469075 h 922"/>
              <a:gd name="T12" fmla="*/ 488910313 w 194"/>
              <a:gd name="T13" fmla="*/ 1565017825 h 922"/>
              <a:gd name="T14" fmla="*/ 330141263 w 194"/>
              <a:gd name="T15" fmla="*/ 317539688 h 922"/>
              <a:gd name="T16" fmla="*/ 262096250 w 194"/>
              <a:gd name="T17" fmla="*/ 0 h 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" h="922">
                <a:moveTo>
                  <a:pt x="104" y="0"/>
                </a:moveTo>
                <a:cubicBezTo>
                  <a:pt x="100" y="120"/>
                  <a:pt x="112" y="327"/>
                  <a:pt x="68" y="459"/>
                </a:cubicBezTo>
                <a:cubicBezTo>
                  <a:pt x="65" y="516"/>
                  <a:pt x="64" y="573"/>
                  <a:pt x="59" y="630"/>
                </a:cubicBezTo>
                <a:cubicBezTo>
                  <a:pt x="56" y="661"/>
                  <a:pt x="32" y="720"/>
                  <a:pt x="32" y="720"/>
                </a:cubicBezTo>
                <a:cubicBezTo>
                  <a:pt x="37" y="791"/>
                  <a:pt x="0" y="922"/>
                  <a:pt x="131" y="846"/>
                </a:cubicBezTo>
                <a:cubicBezTo>
                  <a:pt x="140" y="841"/>
                  <a:pt x="174" y="699"/>
                  <a:pt x="176" y="693"/>
                </a:cubicBezTo>
                <a:cubicBezTo>
                  <a:pt x="182" y="669"/>
                  <a:pt x="194" y="621"/>
                  <a:pt x="194" y="621"/>
                </a:cubicBezTo>
                <a:cubicBezTo>
                  <a:pt x="188" y="448"/>
                  <a:pt x="185" y="289"/>
                  <a:pt x="131" y="126"/>
                </a:cubicBezTo>
                <a:cubicBezTo>
                  <a:pt x="127" y="96"/>
                  <a:pt x="127" y="23"/>
                  <a:pt x="104" y="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3" name="Freeform 8"/>
          <p:cNvSpPr>
            <a:spLocks/>
          </p:cNvSpPr>
          <p:nvPr/>
        </p:nvSpPr>
        <p:spPr bwMode="auto">
          <a:xfrm>
            <a:off x="2586038" y="2552700"/>
            <a:ext cx="401637" cy="1333500"/>
          </a:xfrm>
          <a:custGeom>
            <a:avLst/>
            <a:gdLst>
              <a:gd name="T0" fmla="*/ 0 w 253"/>
              <a:gd name="T1" fmla="*/ 30241875 h 840"/>
              <a:gd name="T2" fmla="*/ 181451024 w 253"/>
              <a:gd name="T3" fmla="*/ 597277825 h 840"/>
              <a:gd name="T4" fmla="*/ 204131608 w 253"/>
              <a:gd name="T5" fmla="*/ 2071568438 h 840"/>
              <a:gd name="T6" fmla="*/ 340219876 w 253"/>
              <a:gd name="T7" fmla="*/ 2048887825 h 840"/>
              <a:gd name="T8" fmla="*/ 567033657 w 253"/>
              <a:gd name="T9" fmla="*/ 1504534075 h 840"/>
              <a:gd name="T10" fmla="*/ 385582632 w 253"/>
              <a:gd name="T11" fmla="*/ 415826575 h 840"/>
              <a:gd name="T12" fmla="*/ 158768852 w 253"/>
              <a:gd name="T13" fmla="*/ 211693125 h 840"/>
              <a:gd name="T14" fmla="*/ 45362756 w 253"/>
              <a:gd name="T15" fmla="*/ 75604688 h 840"/>
              <a:gd name="T16" fmla="*/ 22680584 w 253"/>
              <a:gd name="T17" fmla="*/ 7561263 h 840"/>
              <a:gd name="T18" fmla="*/ 0 w 253"/>
              <a:gd name="T19" fmla="*/ 30241875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3" h="840">
                <a:moveTo>
                  <a:pt x="0" y="12"/>
                </a:moveTo>
                <a:cubicBezTo>
                  <a:pt x="10" y="92"/>
                  <a:pt x="27" y="170"/>
                  <a:pt x="72" y="237"/>
                </a:cubicBezTo>
                <a:cubicBezTo>
                  <a:pt x="75" y="432"/>
                  <a:pt x="60" y="628"/>
                  <a:pt x="81" y="822"/>
                </a:cubicBezTo>
                <a:cubicBezTo>
                  <a:pt x="83" y="840"/>
                  <a:pt x="120" y="823"/>
                  <a:pt x="135" y="813"/>
                </a:cubicBezTo>
                <a:cubicBezTo>
                  <a:pt x="185" y="778"/>
                  <a:pt x="214" y="652"/>
                  <a:pt x="225" y="597"/>
                </a:cubicBezTo>
                <a:cubicBezTo>
                  <a:pt x="219" y="410"/>
                  <a:pt x="253" y="299"/>
                  <a:pt x="153" y="165"/>
                </a:cubicBezTo>
                <a:cubicBezTo>
                  <a:pt x="138" y="120"/>
                  <a:pt x="107" y="99"/>
                  <a:pt x="63" y="84"/>
                </a:cubicBezTo>
                <a:cubicBezTo>
                  <a:pt x="50" y="65"/>
                  <a:pt x="31" y="49"/>
                  <a:pt x="18" y="30"/>
                </a:cubicBezTo>
                <a:cubicBezTo>
                  <a:pt x="13" y="22"/>
                  <a:pt x="16" y="10"/>
                  <a:pt x="9" y="3"/>
                </a:cubicBezTo>
                <a:cubicBezTo>
                  <a:pt x="6" y="0"/>
                  <a:pt x="3" y="9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4" name="Freeform 9"/>
          <p:cNvSpPr>
            <a:spLocks/>
          </p:cNvSpPr>
          <p:nvPr/>
        </p:nvSpPr>
        <p:spPr bwMode="auto">
          <a:xfrm>
            <a:off x="2657475" y="2514600"/>
            <a:ext cx="585788" cy="1354138"/>
          </a:xfrm>
          <a:custGeom>
            <a:avLst/>
            <a:gdLst>
              <a:gd name="T0" fmla="*/ 22682219 w 369"/>
              <a:gd name="T1" fmla="*/ 68045038 h 853"/>
              <a:gd name="T2" fmla="*/ 45362851 w 369"/>
              <a:gd name="T3" fmla="*/ 181451317 h 853"/>
              <a:gd name="T4" fmla="*/ 181451405 w 369"/>
              <a:gd name="T5" fmla="*/ 226814146 h 853"/>
              <a:gd name="T6" fmla="*/ 249496475 w 369"/>
              <a:gd name="T7" fmla="*/ 249496355 h 853"/>
              <a:gd name="T8" fmla="*/ 453628512 w 369"/>
              <a:gd name="T9" fmla="*/ 544353951 h 853"/>
              <a:gd name="T10" fmla="*/ 589717066 w 369"/>
              <a:gd name="T11" fmla="*/ 929938793 h 853"/>
              <a:gd name="T12" fmla="*/ 430947880 w 369"/>
              <a:gd name="T13" fmla="*/ 1927921037 h 853"/>
              <a:gd name="T14" fmla="*/ 657762136 w 369"/>
              <a:gd name="T15" fmla="*/ 2086690145 h 853"/>
              <a:gd name="T16" fmla="*/ 861894173 w 369"/>
              <a:gd name="T17" fmla="*/ 1746469720 h 853"/>
              <a:gd name="T18" fmla="*/ 929939244 w 369"/>
              <a:gd name="T19" fmla="*/ 1474292744 h 853"/>
              <a:gd name="T20" fmla="*/ 907257024 w 369"/>
              <a:gd name="T21" fmla="*/ 884575964 h 853"/>
              <a:gd name="T22" fmla="*/ 544354215 w 369"/>
              <a:gd name="T23" fmla="*/ 408265463 h 853"/>
              <a:gd name="T24" fmla="*/ 22682219 w 369"/>
              <a:gd name="T25" fmla="*/ 68045038 h 853"/>
              <a:gd name="T26" fmla="*/ 0 w 369"/>
              <a:gd name="T27" fmla="*/ 0 h 853"/>
              <a:gd name="T28" fmla="*/ 22682219 w 369"/>
              <a:gd name="T29" fmla="*/ 68045038 h 8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9" h="853">
                <a:moveTo>
                  <a:pt x="9" y="27"/>
                </a:moveTo>
                <a:cubicBezTo>
                  <a:pt x="12" y="42"/>
                  <a:pt x="7" y="61"/>
                  <a:pt x="18" y="72"/>
                </a:cubicBezTo>
                <a:cubicBezTo>
                  <a:pt x="31" y="85"/>
                  <a:pt x="54" y="84"/>
                  <a:pt x="72" y="90"/>
                </a:cubicBezTo>
                <a:cubicBezTo>
                  <a:pt x="81" y="93"/>
                  <a:pt x="99" y="99"/>
                  <a:pt x="99" y="99"/>
                </a:cubicBezTo>
                <a:cubicBezTo>
                  <a:pt x="122" y="134"/>
                  <a:pt x="163" y="178"/>
                  <a:pt x="180" y="216"/>
                </a:cubicBezTo>
                <a:cubicBezTo>
                  <a:pt x="202" y="266"/>
                  <a:pt x="209" y="320"/>
                  <a:pt x="234" y="369"/>
                </a:cubicBezTo>
                <a:cubicBezTo>
                  <a:pt x="230" y="491"/>
                  <a:pt x="252" y="656"/>
                  <a:pt x="171" y="765"/>
                </a:cubicBezTo>
                <a:cubicBezTo>
                  <a:pt x="184" y="853"/>
                  <a:pt x="176" y="842"/>
                  <a:pt x="261" y="828"/>
                </a:cubicBezTo>
                <a:cubicBezTo>
                  <a:pt x="308" y="781"/>
                  <a:pt x="308" y="744"/>
                  <a:pt x="342" y="693"/>
                </a:cubicBezTo>
                <a:cubicBezTo>
                  <a:pt x="349" y="656"/>
                  <a:pt x="357" y="621"/>
                  <a:pt x="369" y="585"/>
                </a:cubicBezTo>
                <a:cubicBezTo>
                  <a:pt x="366" y="507"/>
                  <a:pt x="365" y="429"/>
                  <a:pt x="360" y="351"/>
                </a:cubicBezTo>
                <a:cubicBezTo>
                  <a:pt x="356" y="294"/>
                  <a:pt x="262" y="193"/>
                  <a:pt x="216" y="162"/>
                </a:cubicBezTo>
                <a:cubicBezTo>
                  <a:pt x="180" y="107"/>
                  <a:pt x="74" y="49"/>
                  <a:pt x="9" y="27"/>
                </a:cubicBezTo>
                <a:cubicBezTo>
                  <a:pt x="6" y="18"/>
                  <a:pt x="0" y="0"/>
                  <a:pt x="0" y="0"/>
                </a:cubicBezTo>
                <a:cubicBezTo>
                  <a:pt x="0" y="0"/>
                  <a:pt x="6" y="18"/>
                  <a:pt x="9" y="27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5" name="Freeform 10"/>
          <p:cNvSpPr>
            <a:spLocks/>
          </p:cNvSpPr>
          <p:nvPr/>
        </p:nvSpPr>
        <p:spPr bwMode="auto">
          <a:xfrm>
            <a:off x="1676400" y="2667000"/>
            <a:ext cx="457200" cy="1143000"/>
          </a:xfrm>
          <a:custGeom>
            <a:avLst/>
            <a:gdLst>
              <a:gd name="T0" fmla="*/ 470827290 w 402"/>
              <a:gd name="T1" fmla="*/ 26448429 h 889"/>
              <a:gd name="T2" fmla="*/ 389337645 w 402"/>
              <a:gd name="T3" fmla="*/ 56203714 h 889"/>
              <a:gd name="T4" fmla="*/ 249641436 w 402"/>
              <a:gd name="T5" fmla="*/ 324000000 h 889"/>
              <a:gd name="T6" fmla="*/ 214717952 w 402"/>
              <a:gd name="T7" fmla="*/ 413265857 h 889"/>
              <a:gd name="T8" fmla="*/ 156511388 w 402"/>
              <a:gd name="T9" fmla="*/ 547162714 h 889"/>
              <a:gd name="T10" fmla="*/ 75021743 w 402"/>
              <a:gd name="T11" fmla="*/ 740571429 h 889"/>
              <a:gd name="T12" fmla="*/ 51739800 w 402"/>
              <a:gd name="T13" fmla="*/ 859591286 h 889"/>
              <a:gd name="T14" fmla="*/ 40098260 w 402"/>
              <a:gd name="T15" fmla="*/ 919101857 h 889"/>
              <a:gd name="T16" fmla="*/ 28456719 w 402"/>
              <a:gd name="T17" fmla="*/ 978612429 h 889"/>
              <a:gd name="T18" fmla="*/ 28456719 w 402"/>
              <a:gd name="T19" fmla="*/ 1395183857 h 889"/>
              <a:gd name="T20" fmla="*/ 121586767 w 402"/>
              <a:gd name="T21" fmla="*/ 1469571429 h 889"/>
              <a:gd name="T22" fmla="*/ 191434872 w 402"/>
              <a:gd name="T23" fmla="*/ 1439816143 h 889"/>
              <a:gd name="T24" fmla="*/ 203076412 w 402"/>
              <a:gd name="T25" fmla="*/ 1380305571 h 889"/>
              <a:gd name="T26" fmla="*/ 226359493 w 402"/>
              <a:gd name="T27" fmla="*/ 1291041000 h 889"/>
              <a:gd name="T28" fmla="*/ 377697242 w 402"/>
              <a:gd name="T29" fmla="*/ 443019857 h 889"/>
              <a:gd name="T30" fmla="*/ 459185749 w 402"/>
              <a:gd name="T31" fmla="*/ 264489429 h 889"/>
              <a:gd name="T32" fmla="*/ 517392313 w 402"/>
              <a:gd name="T33" fmla="*/ 85959000 h 889"/>
              <a:gd name="T34" fmla="*/ 505751910 w 402"/>
              <a:gd name="T35" fmla="*/ 11571429 h 889"/>
              <a:gd name="T36" fmla="*/ 470827290 w 402"/>
              <a:gd name="T37" fmla="*/ 26448429 h 8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2" h="889">
                <a:moveTo>
                  <a:pt x="364" y="16"/>
                </a:moveTo>
                <a:cubicBezTo>
                  <a:pt x="364" y="16"/>
                  <a:pt x="305" y="30"/>
                  <a:pt x="301" y="34"/>
                </a:cubicBezTo>
                <a:cubicBezTo>
                  <a:pt x="257" y="78"/>
                  <a:pt x="230" y="146"/>
                  <a:pt x="193" y="196"/>
                </a:cubicBezTo>
                <a:cubicBezTo>
                  <a:pt x="160" y="294"/>
                  <a:pt x="213" y="145"/>
                  <a:pt x="166" y="250"/>
                </a:cubicBezTo>
                <a:cubicBezTo>
                  <a:pt x="131" y="329"/>
                  <a:pt x="170" y="282"/>
                  <a:pt x="121" y="331"/>
                </a:cubicBezTo>
                <a:cubicBezTo>
                  <a:pt x="107" y="373"/>
                  <a:pt x="84" y="413"/>
                  <a:pt x="58" y="448"/>
                </a:cubicBezTo>
                <a:cubicBezTo>
                  <a:pt x="52" y="472"/>
                  <a:pt x="46" y="496"/>
                  <a:pt x="40" y="520"/>
                </a:cubicBezTo>
                <a:cubicBezTo>
                  <a:pt x="37" y="532"/>
                  <a:pt x="34" y="544"/>
                  <a:pt x="31" y="556"/>
                </a:cubicBezTo>
                <a:cubicBezTo>
                  <a:pt x="28" y="568"/>
                  <a:pt x="22" y="592"/>
                  <a:pt x="22" y="592"/>
                </a:cubicBezTo>
                <a:cubicBezTo>
                  <a:pt x="12" y="681"/>
                  <a:pt x="0" y="748"/>
                  <a:pt x="22" y="844"/>
                </a:cubicBezTo>
                <a:cubicBezTo>
                  <a:pt x="25" y="857"/>
                  <a:pt x="84" y="884"/>
                  <a:pt x="94" y="889"/>
                </a:cubicBezTo>
                <a:cubicBezTo>
                  <a:pt x="112" y="883"/>
                  <a:pt x="134" y="883"/>
                  <a:pt x="148" y="871"/>
                </a:cubicBezTo>
                <a:cubicBezTo>
                  <a:pt x="157" y="863"/>
                  <a:pt x="153" y="847"/>
                  <a:pt x="157" y="835"/>
                </a:cubicBezTo>
                <a:cubicBezTo>
                  <a:pt x="162" y="817"/>
                  <a:pt x="175" y="781"/>
                  <a:pt x="175" y="781"/>
                </a:cubicBezTo>
                <a:cubicBezTo>
                  <a:pt x="181" y="624"/>
                  <a:pt x="166" y="394"/>
                  <a:pt x="292" y="268"/>
                </a:cubicBezTo>
                <a:cubicBezTo>
                  <a:pt x="305" y="228"/>
                  <a:pt x="325" y="190"/>
                  <a:pt x="355" y="160"/>
                </a:cubicBezTo>
                <a:cubicBezTo>
                  <a:pt x="369" y="118"/>
                  <a:pt x="376" y="87"/>
                  <a:pt x="400" y="52"/>
                </a:cubicBezTo>
                <a:cubicBezTo>
                  <a:pt x="397" y="37"/>
                  <a:pt x="402" y="18"/>
                  <a:pt x="391" y="7"/>
                </a:cubicBezTo>
                <a:cubicBezTo>
                  <a:pt x="384" y="0"/>
                  <a:pt x="364" y="16"/>
                  <a:pt x="364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6" name="Freeform 11"/>
          <p:cNvSpPr>
            <a:spLocks/>
          </p:cNvSpPr>
          <p:nvPr/>
        </p:nvSpPr>
        <p:spPr bwMode="auto">
          <a:xfrm>
            <a:off x="2895600" y="2590800"/>
            <a:ext cx="681038" cy="1223963"/>
          </a:xfrm>
          <a:custGeom>
            <a:avLst/>
            <a:gdLst>
              <a:gd name="T0" fmla="*/ 0 w 534"/>
              <a:gd name="T1" fmla="*/ 54184445 h 864"/>
              <a:gd name="T2" fmla="*/ 263496663 w 534"/>
              <a:gd name="T3" fmla="*/ 234798319 h 864"/>
              <a:gd name="T4" fmla="*/ 322051902 w 534"/>
              <a:gd name="T5" fmla="*/ 325105256 h 864"/>
              <a:gd name="T6" fmla="*/ 336690393 w 534"/>
              <a:gd name="T7" fmla="*/ 379289701 h 864"/>
              <a:gd name="T8" fmla="*/ 512354835 w 534"/>
              <a:gd name="T9" fmla="*/ 722456910 h 864"/>
              <a:gd name="T10" fmla="*/ 526993326 w 534"/>
              <a:gd name="T11" fmla="*/ 830824384 h 864"/>
              <a:gd name="T12" fmla="*/ 556270308 w 534"/>
              <a:gd name="T13" fmla="*/ 975315767 h 864"/>
              <a:gd name="T14" fmla="*/ 556270308 w 534"/>
              <a:gd name="T15" fmla="*/ 1679710723 h 864"/>
              <a:gd name="T16" fmla="*/ 644102529 w 534"/>
              <a:gd name="T17" fmla="*/ 1733895168 h 864"/>
              <a:gd name="T18" fmla="*/ 731934750 w 534"/>
              <a:gd name="T19" fmla="*/ 1571341832 h 864"/>
              <a:gd name="T20" fmla="*/ 761213007 w 534"/>
              <a:gd name="T21" fmla="*/ 1462974358 h 864"/>
              <a:gd name="T22" fmla="*/ 644102529 w 534"/>
              <a:gd name="T23" fmla="*/ 523781083 h 864"/>
              <a:gd name="T24" fmla="*/ 497716344 w 534"/>
              <a:gd name="T25" fmla="*/ 325105256 h 864"/>
              <a:gd name="T26" fmla="*/ 409884123 w 534"/>
              <a:gd name="T27" fmla="*/ 234798319 h 864"/>
              <a:gd name="T28" fmla="*/ 175664442 w 534"/>
              <a:gd name="T29" fmla="*/ 90306937 h 864"/>
              <a:gd name="T30" fmla="*/ 29276982 w 534"/>
              <a:gd name="T31" fmla="*/ 0 h 864"/>
              <a:gd name="T32" fmla="*/ 0 w 534"/>
              <a:gd name="T33" fmla="*/ 54184445 h 8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864">
                <a:moveTo>
                  <a:pt x="0" y="27"/>
                </a:moveTo>
                <a:cubicBezTo>
                  <a:pt x="52" y="62"/>
                  <a:pt x="103" y="97"/>
                  <a:pt x="162" y="117"/>
                </a:cubicBezTo>
                <a:cubicBezTo>
                  <a:pt x="185" y="185"/>
                  <a:pt x="151" y="104"/>
                  <a:pt x="198" y="162"/>
                </a:cubicBezTo>
                <a:cubicBezTo>
                  <a:pt x="204" y="169"/>
                  <a:pt x="202" y="181"/>
                  <a:pt x="207" y="189"/>
                </a:cubicBezTo>
                <a:cubicBezTo>
                  <a:pt x="240" y="248"/>
                  <a:pt x="285" y="299"/>
                  <a:pt x="315" y="360"/>
                </a:cubicBezTo>
                <a:cubicBezTo>
                  <a:pt x="318" y="378"/>
                  <a:pt x="320" y="396"/>
                  <a:pt x="324" y="414"/>
                </a:cubicBezTo>
                <a:cubicBezTo>
                  <a:pt x="329" y="438"/>
                  <a:pt x="342" y="486"/>
                  <a:pt x="342" y="486"/>
                </a:cubicBezTo>
                <a:cubicBezTo>
                  <a:pt x="338" y="603"/>
                  <a:pt x="305" y="726"/>
                  <a:pt x="342" y="837"/>
                </a:cubicBezTo>
                <a:cubicBezTo>
                  <a:pt x="348" y="856"/>
                  <a:pt x="379" y="853"/>
                  <a:pt x="396" y="864"/>
                </a:cubicBezTo>
                <a:cubicBezTo>
                  <a:pt x="428" y="843"/>
                  <a:pt x="435" y="819"/>
                  <a:pt x="450" y="783"/>
                </a:cubicBezTo>
                <a:cubicBezTo>
                  <a:pt x="457" y="765"/>
                  <a:pt x="468" y="729"/>
                  <a:pt x="468" y="729"/>
                </a:cubicBezTo>
                <a:cubicBezTo>
                  <a:pt x="487" y="594"/>
                  <a:pt x="534" y="353"/>
                  <a:pt x="396" y="261"/>
                </a:cubicBezTo>
                <a:cubicBezTo>
                  <a:pt x="379" y="211"/>
                  <a:pt x="353" y="185"/>
                  <a:pt x="306" y="162"/>
                </a:cubicBezTo>
                <a:cubicBezTo>
                  <a:pt x="265" y="100"/>
                  <a:pt x="317" y="169"/>
                  <a:pt x="252" y="117"/>
                </a:cubicBezTo>
                <a:cubicBezTo>
                  <a:pt x="165" y="47"/>
                  <a:pt x="226" y="62"/>
                  <a:pt x="108" y="45"/>
                </a:cubicBezTo>
                <a:cubicBezTo>
                  <a:pt x="77" y="14"/>
                  <a:pt x="61" y="11"/>
                  <a:pt x="18" y="0"/>
                </a:cubicBezTo>
                <a:cubicBezTo>
                  <a:pt x="12" y="9"/>
                  <a:pt x="0" y="27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7" name="Freeform 12"/>
          <p:cNvSpPr>
            <a:spLocks/>
          </p:cNvSpPr>
          <p:nvPr/>
        </p:nvSpPr>
        <p:spPr bwMode="auto">
          <a:xfrm>
            <a:off x="857250" y="2454275"/>
            <a:ext cx="1184275" cy="1703388"/>
          </a:xfrm>
          <a:custGeom>
            <a:avLst/>
            <a:gdLst>
              <a:gd name="T0" fmla="*/ 136088438 w 746"/>
              <a:gd name="T1" fmla="*/ 50403140 h 1073"/>
              <a:gd name="T2" fmla="*/ 1769149688 w 746"/>
              <a:gd name="T3" fmla="*/ 27722521 h 1073"/>
              <a:gd name="T4" fmla="*/ 1701106263 w 746"/>
              <a:gd name="T5" fmla="*/ 390625127 h 1073"/>
              <a:gd name="T6" fmla="*/ 1542335625 w 746"/>
              <a:gd name="T7" fmla="*/ 662802082 h 1073"/>
              <a:gd name="T8" fmla="*/ 1451610000 w 746"/>
              <a:gd name="T9" fmla="*/ 957659656 h 1073"/>
              <a:gd name="T10" fmla="*/ 1360884375 w 746"/>
              <a:gd name="T11" fmla="*/ 1161793166 h 1073"/>
              <a:gd name="T12" fmla="*/ 1247478138 w 746"/>
              <a:gd name="T13" fmla="*/ 1365925088 h 1073"/>
              <a:gd name="T14" fmla="*/ 1202115325 w 746"/>
              <a:gd name="T15" fmla="*/ 1502013566 h 1073"/>
              <a:gd name="T16" fmla="*/ 1292840950 w 746"/>
              <a:gd name="T17" fmla="*/ 2147483647 h 1073"/>
              <a:gd name="T18" fmla="*/ 1519655013 w 746"/>
              <a:gd name="T19" fmla="*/ 2147483647 h 1073"/>
              <a:gd name="T20" fmla="*/ 1655743450 w 746"/>
              <a:gd name="T21" fmla="*/ 2147483647 h 1073"/>
              <a:gd name="T22" fmla="*/ 1496972813 w 746"/>
              <a:gd name="T23" fmla="*/ 2147483647 h 1073"/>
              <a:gd name="T24" fmla="*/ 1360884375 w 746"/>
              <a:gd name="T25" fmla="*/ 2147483647 h 1073"/>
              <a:gd name="T26" fmla="*/ 1315521563 w 746"/>
              <a:gd name="T27" fmla="*/ 2147483647 h 1073"/>
              <a:gd name="T28" fmla="*/ 1247478138 w 746"/>
              <a:gd name="T29" fmla="*/ 2147483647 h 1073"/>
              <a:gd name="T30" fmla="*/ 1088707500 w 746"/>
              <a:gd name="T31" fmla="*/ 2147483647 h 1073"/>
              <a:gd name="T32" fmla="*/ 1043344688 w 746"/>
              <a:gd name="T33" fmla="*/ 2147483647 h 1073"/>
              <a:gd name="T34" fmla="*/ 975301263 w 746"/>
              <a:gd name="T35" fmla="*/ 1932961205 h 1073"/>
              <a:gd name="T36" fmla="*/ 1179433125 w 746"/>
              <a:gd name="T37" fmla="*/ 980341863 h 1073"/>
              <a:gd name="T38" fmla="*/ 1338203763 w 746"/>
              <a:gd name="T39" fmla="*/ 730845527 h 1073"/>
              <a:gd name="T40" fmla="*/ 1565017825 w 746"/>
              <a:gd name="T41" fmla="*/ 322580095 h 1073"/>
              <a:gd name="T42" fmla="*/ 498990938 w 746"/>
              <a:gd name="T43" fmla="*/ 209173824 h 1073"/>
              <a:gd name="T44" fmla="*/ 0 w 746"/>
              <a:gd name="T45" fmla="*/ 231854443 h 10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46" h="1073">
                <a:moveTo>
                  <a:pt x="54" y="20"/>
                </a:moveTo>
                <a:cubicBezTo>
                  <a:pt x="288" y="15"/>
                  <a:pt x="478" y="0"/>
                  <a:pt x="702" y="11"/>
                </a:cubicBezTo>
                <a:cubicBezTo>
                  <a:pt x="746" y="77"/>
                  <a:pt x="727" y="103"/>
                  <a:pt x="675" y="155"/>
                </a:cubicBezTo>
                <a:cubicBezTo>
                  <a:pt x="661" y="196"/>
                  <a:pt x="630" y="223"/>
                  <a:pt x="612" y="263"/>
                </a:cubicBezTo>
                <a:cubicBezTo>
                  <a:pt x="596" y="300"/>
                  <a:pt x="594" y="344"/>
                  <a:pt x="576" y="380"/>
                </a:cubicBezTo>
                <a:cubicBezTo>
                  <a:pt x="533" y="466"/>
                  <a:pt x="586" y="322"/>
                  <a:pt x="540" y="461"/>
                </a:cubicBezTo>
                <a:cubicBezTo>
                  <a:pt x="530" y="490"/>
                  <a:pt x="505" y="513"/>
                  <a:pt x="495" y="542"/>
                </a:cubicBezTo>
                <a:cubicBezTo>
                  <a:pt x="489" y="560"/>
                  <a:pt x="477" y="596"/>
                  <a:pt x="477" y="596"/>
                </a:cubicBezTo>
                <a:cubicBezTo>
                  <a:pt x="467" y="688"/>
                  <a:pt x="449" y="807"/>
                  <a:pt x="513" y="884"/>
                </a:cubicBezTo>
                <a:cubicBezTo>
                  <a:pt x="542" y="919"/>
                  <a:pt x="571" y="960"/>
                  <a:pt x="603" y="992"/>
                </a:cubicBezTo>
                <a:cubicBezTo>
                  <a:pt x="617" y="1006"/>
                  <a:pt x="657" y="1019"/>
                  <a:pt x="657" y="1019"/>
                </a:cubicBezTo>
                <a:cubicBezTo>
                  <a:pt x="622" y="1031"/>
                  <a:pt x="606" y="1037"/>
                  <a:pt x="594" y="1073"/>
                </a:cubicBezTo>
                <a:cubicBezTo>
                  <a:pt x="576" y="1061"/>
                  <a:pt x="552" y="1055"/>
                  <a:pt x="540" y="1037"/>
                </a:cubicBezTo>
                <a:cubicBezTo>
                  <a:pt x="534" y="1028"/>
                  <a:pt x="530" y="1017"/>
                  <a:pt x="522" y="1010"/>
                </a:cubicBezTo>
                <a:cubicBezTo>
                  <a:pt x="515" y="1004"/>
                  <a:pt x="504" y="1004"/>
                  <a:pt x="495" y="1001"/>
                </a:cubicBezTo>
                <a:cubicBezTo>
                  <a:pt x="453" y="959"/>
                  <a:pt x="475" y="985"/>
                  <a:pt x="432" y="920"/>
                </a:cubicBezTo>
                <a:cubicBezTo>
                  <a:pt x="426" y="911"/>
                  <a:pt x="414" y="893"/>
                  <a:pt x="414" y="893"/>
                </a:cubicBezTo>
                <a:cubicBezTo>
                  <a:pt x="405" y="850"/>
                  <a:pt x="394" y="810"/>
                  <a:pt x="387" y="767"/>
                </a:cubicBezTo>
                <a:cubicBezTo>
                  <a:pt x="390" y="694"/>
                  <a:pt x="366" y="457"/>
                  <a:pt x="468" y="389"/>
                </a:cubicBezTo>
                <a:cubicBezTo>
                  <a:pt x="479" y="355"/>
                  <a:pt x="499" y="306"/>
                  <a:pt x="531" y="290"/>
                </a:cubicBezTo>
                <a:cubicBezTo>
                  <a:pt x="562" y="234"/>
                  <a:pt x="601" y="188"/>
                  <a:pt x="621" y="128"/>
                </a:cubicBezTo>
                <a:cubicBezTo>
                  <a:pt x="500" y="47"/>
                  <a:pt x="336" y="129"/>
                  <a:pt x="198" y="83"/>
                </a:cubicBezTo>
                <a:cubicBezTo>
                  <a:pt x="6" y="92"/>
                  <a:pt x="72" y="92"/>
                  <a:pt x="0" y="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8" name="Freeform 13"/>
          <p:cNvSpPr>
            <a:spLocks/>
          </p:cNvSpPr>
          <p:nvPr/>
        </p:nvSpPr>
        <p:spPr bwMode="auto">
          <a:xfrm>
            <a:off x="2809875" y="2325688"/>
            <a:ext cx="1719263" cy="1831975"/>
          </a:xfrm>
          <a:custGeom>
            <a:avLst/>
            <a:gdLst>
              <a:gd name="T0" fmla="*/ 2147483647 w 1083"/>
              <a:gd name="T1" fmla="*/ 209173763 h 1154"/>
              <a:gd name="T2" fmla="*/ 415826696 w 1083"/>
              <a:gd name="T3" fmla="*/ 95765938 h 1154"/>
              <a:gd name="T4" fmla="*/ 7561265 w 1083"/>
              <a:gd name="T5" fmla="*/ 141128750 h 1154"/>
              <a:gd name="T6" fmla="*/ 30241884 w 1083"/>
              <a:gd name="T7" fmla="*/ 277217188 h 1154"/>
              <a:gd name="T8" fmla="*/ 166330361 w 1083"/>
              <a:gd name="T9" fmla="*/ 322580000 h 1154"/>
              <a:gd name="T10" fmla="*/ 461189522 w 1083"/>
              <a:gd name="T11" fmla="*/ 390625013 h 1154"/>
              <a:gd name="T12" fmla="*/ 506552347 w 1083"/>
              <a:gd name="T13" fmla="*/ 458668438 h 1154"/>
              <a:gd name="T14" fmla="*/ 574595792 w 1083"/>
              <a:gd name="T15" fmla="*/ 481350638 h 1154"/>
              <a:gd name="T16" fmla="*/ 665321443 w 1083"/>
              <a:gd name="T17" fmla="*/ 572076263 h 1154"/>
              <a:gd name="T18" fmla="*/ 778729301 w 1083"/>
              <a:gd name="T19" fmla="*/ 662801888 h 1154"/>
              <a:gd name="T20" fmla="*/ 1005543430 w 1083"/>
              <a:gd name="T21" fmla="*/ 912296563 h 1154"/>
              <a:gd name="T22" fmla="*/ 1118949700 w 1083"/>
              <a:gd name="T23" fmla="*/ 1116430013 h 1154"/>
              <a:gd name="T24" fmla="*/ 1232357558 w 1083"/>
              <a:gd name="T25" fmla="*/ 1638101563 h 1154"/>
              <a:gd name="T26" fmla="*/ 1141631907 w 1083"/>
              <a:gd name="T27" fmla="*/ 2147483647 h 1154"/>
              <a:gd name="T28" fmla="*/ 1005543430 w 1083"/>
              <a:gd name="T29" fmla="*/ 2147483647 h 1154"/>
              <a:gd name="T30" fmla="*/ 756047095 w 1083"/>
              <a:gd name="T31" fmla="*/ 2147483647 h 1154"/>
              <a:gd name="T32" fmla="*/ 982861223 w 1083"/>
              <a:gd name="T33" fmla="*/ 2147483647 h 1154"/>
              <a:gd name="T34" fmla="*/ 1186994733 w 1083"/>
              <a:gd name="T35" fmla="*/ 2147483647 h 1154"/>
              <a:gd name="T36" fmla="*/ 1504534513 w 1083"/>
              <a:gd name="T37" fmla="*/ 1796872200 h 1154"/>
              <a:gd name="T38" fmla="*/ 1481852306 w 1083"/>
              <a:gd name="T39" fmla="*/ 1433969700 h 1154"/>
              <a:gd name="T40" fmla="*/ 1436489480 w 1083"/>
              <a:gd name="T41" fmla="*/ 1365924688 h 1154"/>
              <a:gd name="T42" fmla="*/ 1323083210 w 1083"/>
              <a:gd name="T43" fmla="*/ 1161792825 h 1154"/>
              <a:gd name="T44" fmla="*/ 1255038177 w 1083"/>
              <a:gd name="T45" fmla="*/ 912296563 h 1154"/>
              <a:gd name="T46" fmla="*/ 1141631907 w 1083"/>
              <a:gd name="T47" fmla="*/ 730845313 h 1154"/>
              <a:gd name="T48" fmla="*/ 982861223 w 1083"/>
              <a:gd name="T49" fmla="*/ 572076263 h 1154"/>
              <a:gd name="T50" fmla="*/ 665321443 w 1083"/>
              <a:gd name="T51" fmla="*/ 367942813 h 1154"/>
              <a:gd name="T52" fmla="*/ 597277999 w 1083"/>
              <a:gd name="T53" fmla="*/ 322580000 h 1154"/>
              <a:gd name="T54" fmla="*/ 529232966 w 1083"/>
              <a:gd name="T55" fmla="*/ 299899388 h 1154"/>
              <a:gd name="T56" fmla="*/ 960180604 w 1083"/>
              <a:gd name="T57" fmla="*/ 322580000 h 1154"/>
              <a:gd name="T58" fmla="*/ 1572577957 w 1083"/>
              <a:gd name="T59" fmla="*/ 413305625 h 1154"/>
              <a:gd name="T60" fmla="*/ 2147483647 w 1083"/>
              <a:gd name="T61" fmla="*/ 435987825 h 1154"/>
              <a:gd name="T62" fmla="*/ 2147483647 w 1083"/>
              <a:gd name="T63" fmla="*/ 458668438 h 1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3" h="1154">
                <a:moveTo>
                  <a:pt x="1065" y="83"/>
                </a:moveTo>
                <a:cubicBezTo>
                  <a:pt x="763" y="8"/>
                  <a:pt x="534" y="43"/>
                  <a:pt x="165" y="38"/>
                </a:cubicBezTo>
                <a:cubicBezTo>
                  <a:pt x="112" y="2"/>
                  <a:pt x="41" y="0"/>
                  <a:pt x="3" y="56"/>
                </a:cubicBezTo>
                <a:cubicBezTo>
                  <a:pt x="6" y="74"/>
                  <a:pt x="0" y="96"/>
                  <a:pt x="12" y="110"/>
                </a:cubicBezTo>
                <a:cubicBezTo>
                  <a:pt x="24" y="124"/>
                  <a:pt x="47" y="125"/>
                  <a:pt x="66" y="128"/>
                </a:cubicBezTo>
                <a:cubicBezTo>
                  <a:pt x="107" y="135"/>
                  <a:pt x="144" y="142"/>
                  <a:pt x="183" y="155"/>
                </a:cubicBezTo>
                <a:cubicBezTo>
                  <a:pt x="189" y="164"/>
                  <a:pt x="193" y="175"/>
                  <a:pt x="201" y="182"/>
                </a:cubicBezTo>
                <a:cubicBezTo>
                  <a:pt x="208" y="188"/>
                  <a:pt x="221" y="184"/>
                  <a:pt x="228" y="191"/>
                </a:cubicBezTo>
                <a:cubicBezTo>
                  <a:pt x="276" y="239"/>
                  <a:pt x="192" y="203"/>
                  <a:pt x="264" y="227"/>
                </a:cubicBezTo>
                <a:cubicBezTo>
                  <a:pt x="316" y="304"/>
                  <a:pt x="247" y="213"/>
                  <a:pt x="309" y="263"/>
                </a:cubicBezTo>
                <a:cubicBezTo>
                  <a:pt x="347" y="293"/>
                  <a:pt x="351" y="346"/>
                  <a:pt x="399" y="362"/>
                </a:cubicBezTo>
                <a:cubicBezTo>
                  <a:pt x="409" y="391"/>
                  <a:pt x="444" y="443"/>
                  <a:pt x="444" y="443"/>
                </a:cubicBezTo>
                <a:cubicBezTo>
                  <a:pt x="453" y="515"/>
                  <a:pt x="477" y="579"/>
                  <a:pt x="489" y="650"/>
                </a:cubicBezTo>
                <a:cubicBezTo>
                  <a:pt x="477" y="882"/>
                  <a:pt x="503" y="772"/>
                  <a:pt x="453" y="884"/>
                </a:cubicBezTo>
                <a:cubicBezTo>
                  <a:pt x="430" y="936"/>
                  <a:pt x="443" y="954"/>
                  <a:pt x="399" y="983"/>
                </a:cubicBezTo>
                <a:cubicBezTo>
                  <a:pt x="367" y="1031"/>
                  <a:pt x="319" y="1051"/>
                  <a:pt x="300" y="1109"/>
                </a:cubicBezTo>
                <a:cubicBezTo>
                  <a:pt x="331" y="1125"/>
                  <a:pt x="361" y="1135"/>
                  <a:pt x="390" y="1154"/>
                </a:cubicBezTo>
                <a:cubicBezTo>
                  <a:pt x="459" y="1137"/>
                  <a:pt x="433" y="1110"/>
                  <a:pt x="471" y="1064"/>
                </a:cubicBezTo>
                <a:cubicBezTo>
                  <a:pt x="561" y="956"/>
                  <a:pt x="577" y="850"/>
                  <a:pt x="597" y="713"/>
                </a:cubicBezTo>
                <a:cubicBezTo>
                  <a:pt x="594" y="665"/>
                  <a:pt x="596" y="617"/>
                  <a:pt x="588" y="569"/>
                </a:cubicBezTo>
                <a:cubicBezTo>
                  <a:pt x="586" y="558"/>
                  <a:pt x="575" y="552"/>
                  <a:pt x="570" y="542"/>
                </a:cubicBezTo>
                <a:cubicBezTo>
                  <a:pt x="556" y="514"/>
                  <a:pt x="525" y="461"/>
                  <a:pt x="525" y="461"/>
                </a:cubicBezTo>
                <a:cubicBezTo>
                  <a:pt x="505" y="305"/>
                  <a:pt x="534" y="442"/>
                  <a:pt x="498" y="362"/>
                </a:cubicBezTo>
                <a:cubicBezTo>
                  <a:pt x="466" y="291"/>
                  <a:pt x="502" y="322"/>
                  <a:pt x="453" y="290"/>
                </a:cubicBezTo>
                <a:cubicBezTo>
                  <a:pt x="412" y="228"/>
                  <a:pt x="438" y="243"/>
                  <a:pt x="390" y="227"/>
                </a:cubicBezTo>
                <a:cubicBezTo>
                  <a:pt x="362" y="185"/>
                  <a:pt x="309" y="169"/>
                  <a:pt x="264" y="146"/>
                </a:cubicBezTo>
                <a:cubicBezTo>
                  <a:pt x="254" y="141"/>
                  <a:pt x="247" y="133"/>
                  <a:pt x="237" y="128"/>
                </a:cubicBezTo>
                <a:cubicBezTo>
                  <a:pt x="229" y="124"/>
                  <a:pt x="201" y="119"/>
                  <a:pt x="210" y="119"/>
                </a:cubicBezTo>
                <a:cubicBezTo>
                  <a:pt x="267" y="119"/>
                  <a:pt x="324" y="125"/>
                  <a:pt x="381" y="128"/>
                </a:cubicBezTo>
                <a:cubicBezTo>
                  <a:pt x="471" y="158"/>
                  <a:pt x="513" y="157"/>
                  <a:pt x="624" y="164"/>
                </a:cubicBezTo>
                <a:cubicBezTo>
                  <a:pt x="745" y="179"/>
                  <a:pt x="871" y="167"/>
                  <a:pt x="993" y="173"/>
                </a:cubicBezTo>
                <a:cubicBezTo>
                  <a:pt x="1046" y="186"/>
                  <a:pt x="1017" y="182"/>
                  <a:pt x="1083" y="1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9" name="Oval 14"/>
          <p:cNvSpPr>
            <a:spLocks noChangeArrowheads="1"/>
          </p:cNvSpPr>
          <p:nvPr/>
        </p:nvSpPr>
        <p:spPr bwMode="auto">
          <a:xfrm>
            <a:off x="1752600" y="33528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5"/>
          <p:cNvSpPr>
            <a:spLocks noChangeArrowheads="1"/>
          </p:cNvSpPr>
          <p:nvPr/>
        </p:nvSpPr>
        <p:spPr bwMode="auto">
          <a:xfrm>
            <a:off x="1981200" y="3581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6"/>
          <p:cNvSpPr>
            <a:spLocks noChangeArrowheads="1"/>
          </p:cNvSpPr>
          <p:nvPr/>
        </p:nvSpPr>
        <p:spPr bwMode="auto">
          <a:xfrm>
            <a:off x="2209800" y="32766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7"/>
          <p:cNvSpPr>
            <a:spLocks noChangeArrowheads="1"/>
          </p:cNvSpPr>
          <p:nvPr/>
        </p:nvSpPr>
        <p:spPr bwMode="auto">
          <a:xfrm>
            <a:off x="2438400" y="3505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18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19"/>
          <p:cNvSpPr>
            <a:spLocks noChangeArrowheads="1"/>
          </p:cNvSpPr>
          <p:nvPr/>
        </p:nvSpPr>
        <p:spPr bwMode="auto">
          <a:xfrm>
            <a:off x="3048000" y="3200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20"/>
          <p:cNvSpPr>
            <a:spLocks noChangeArrowheads="1"/>
          </p:cNvSpPr>
          <p:nvPr/>
        </p:nvSpPr>
        <p:spPr bwMode="auto">
          <a:xfrm>
            <a:off x="3352800" y="3276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Freeform 21"/>
          <p:cNvSpPr>
            <a:spLocks/>
          </p:cNvSpPr>
          <p:nvPr/>
        </p:nvSpPr>
        <p:spPr bwMode="auto">
          <a:xfrm>
            <a:off x="885825" y="3914775"/>
            <a:ext cx="1357313" cy="1460500"/>
          </a:xfrm>
          <a:custGeom>
            <a:avLst/>
            <a:gdLst>
              <a:gd name="T0" fmla="*/ 1610381231 w 855"/>
              <a:gd name="T1" fmla="*/ 0 h 920"/>
              <a:gd name="T2" fmla="*/ 1746469718 w 855"/>
              <a:gd name="T3" fmla="*/ 45362813 h 920"/>
              <a:gd name="T4" fmla="*/ 1678424681 w 855"/>
              <a:gd name="T5" fmla="*/ 22682200 h 920"/>
              <a:gd name="T6" fmla="*/ 1882558206 w 855"/>
              <a:gd name="T7" fmla="*/ 340221888 h 920"/>
              <a:gd name="T8" fmla="*/ 2041327314 w 855"/>
              <a:gd name="T9" fmla="*/ 567035950 h 920"/>
              <a:gd name="T10" fmla="*/ 2147483647 w 855"/>
              <a:gd name="T11" fmla="*/ 839212825 h 920"/>
              <a:gd name="T12" fmla="*/ 2132052973 w 855"/>
              <a:gd name="T13" fmla="*/ 952619063 h 920"/>
              <a:gd name="T14" fmla="*/ 1995964485 w 855"/>
              <a:gd name="T15" fmla="*/ 1043344688 h 920"/>
              <a:gd name="T16" fmla="*/ 1723787510 w 855"/>
              <a:gd name="T17" fmla="*/ 1224795938 h 920"/>
              <a:gd name="T18" fmla="*/ 1451610535 w 855"/>
              <a:gd name="T19" fmla="*/ 1406247188 h 920"/>
              <a:gd name="T20" fmla="*/ 1134070730 w 855"/>
              <a:gd name="T21" fmla="*/ 1587698438 h 920"/>
              <a:gd name="T22" fmla="*/ 816530926 w 855"/>
              <a:gd name="T23" fmla="*/ 1837194700 h 920"/>
              <a:gd name="T24" fmla="*/ 725805267 w 855"/>
              <a:gd name="T25" fmla="*/ 1882557513 h 920"/>
              <a:gd name="T26" fmla="*/ 589716780 w 855"/>
              <a:gd name="T27" fmla="*/ 1973283138 h 920"/>
              <a:gd name="T28" fmla="*/ 294859184 w 855"/>
              <a:gd name="T29" fmla="*/ 2147483647 h 920"/>
              <a:gd name="T30" fmla="*/ 136088488 w 855"/>
              <a:gd name="T31" fmla="*/ 2147483647 h 920"/>
              <a:gd name="T32" fmla="*/ 68045038 w 855"/>
              <a:gd name="T33" fmla="*/ 2147483647 h 920"/>
              <a:gd name="T34" fmla="*/ 0 w 855"/>
              <a:gd name="T35" fmla="*/ 2147483647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5" h="920">
                <a:moveTo>
                  <a:pt x="639" y="0"/>
                </a:moveTo>
                <a:cubicBezTo>
                  <a:pt x="657" y="6"/>
                  <a:pt x="675" y="12"/>
                  <a:pt x="693" y="18"/>
                </a:cubicBezTo>
                <a:cubicBezTo>
                  <a:pt x="702" y="21"/>
                  <a:pt x="666" y="9"/>
                  <a:pt x="666" y="9"/>
                </a:cubicBezTo>
                <a:cubicBezTo>
                  <a:pt x="684" y="62"/>
                  <a:pt x="699" y="103"/>
                  <a:pt x="747" y="135"/>
                </a:cubicBezTo>
                <a:cubicBezTo>
                  <a:pt x="761" y="176"/>
                  <a:pt x="779" y="194"/>
                  <a:pt x="810" y="225"/>
                </a:cubicBezTo>
                <a:cubicBezTo>
                  <a:pt x="823" y="265"/>
                  <a:pt x="842" y="295"/>
                  <a:pt x="855" y="333"/>
                </a:cubicBezTo>
                <a:cubicBezTo>
                  <a:pt x="852" y="348"/>
                  <a:pt x="853" y="364"/>
                  <a:pt x="846" y="378"/>
                </a:cubicBezTo>
                <a:cubicBezTo>
                  <a:pt x="828" y="415"/>
                  <a:pt x="820" y="399"/>
                  <a:pt x="792" y="414"/>
                </a:cubicBezTo>
                <a:cubicBezTo>
                  <a:pt x="753" y="436"/>
                  <a:pt x="725" y="472"/>
                  <a:pt x="684" y="486"/>
                </a:cubicBezTo>
                <a:cubicBezTo>
                  <a:pt x="652" y="518"/>
                  <a:pt x="619" y="544"/>
                  <a:pt x="576" y="558"/>
                </a:cubicBezTo>
                <a:cubicBezTo>
                  <a:pt x="535" y="599"/>
                  <a:pt x="500" y="593"/>
                  <a:pt x="450" y="630"/>
                </a:cubicBezTo>
                <a:cubicBezTo>
                  <a:pt x="408" y="662"/>
                  <a:pt x="368" y="701"/>
                  <a:pt x="324" y="729"/>
                </a:cubicBezTo>
                <a:cubicBezTo>
                  <a:pt x="313" y="736"/>
                  <a:pt x="300" y="740"/>
                  <a:pt x="288" y="747"/>
                </a:cubicBezTo>
                <a:cubicBezTo>
                  <a:pt x="269" y="758"/>
                  <a:pt x="252" y="771"/>
                  <a:pt x="234" y="783"/>
                </a:cubicBezTo>
                <a:cubicBezTo>
                  <a:pt x="195" y="809"/>
                  <a:pt x="161" y="844"/>
                  <a:pt x="117" y="855"/>
                </a:cubicBezTo>
                <a:cubicBezTo>
                  <a:pt x="30" y="920"/>
                  <a:pt x="123" y="857"/>
                  <a:pt x="54" y="891"/>
                </a:cubicBezTo>
                <a:cubicBezTo>
                  <a:pt x="44" y="896"/>
                  <a:pt x="37" y="904"/>
                  <a:pt x="27" y="909"/>
                </a:cubicBezTo>
                <a:cubicBezTo>
                  <a:pt x="19" y="913"/>
                  <a:pt x="0" y="918"/>
                  <a:pt x="0" y="91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7" name="Freeform 22"/>
          <p:cNvSpPr>
            <a:spLocks/>
          </p:cNvSpPr>
          <p:nvPr/>
        </p:nvSpPr>
        <p:spPr bwMode="auto">
          <a:xfrm>
            <a:off x="2185988" y="3886200"/>
            <a:ext cx="571500" cy="428625"/>
          </a:xfrm>
          <a:custGeom>
            <a:avLst/>
            <a:gdLst>
              <a:gd name="T0" fmla="*/ 0 w 360"/>
              <a:gd name="T1" fmla="*/ 680442188 h 270"/>
              <a:gd name="T2" fmla="*/ 22682200 w 360"/>
              <a:gd name="T3" fmla="*/ 453628125 h 270"/>
              <a:gd name="T4" fmla="*/ 567035950 w 360"/>
              <a:gd name="T5" fmla="*/ 226814063 h 270"/>
              <a:gd name="T6" fmla="*/ 680442188 w 360"/>
              <a:gd name="T7" fmla="*/ 204133450 h 270"/>
              <a:gd name="T8" fmla="*/ 816530625 w 360"/>
              <a:gd name="T9" fmla="*/ 0 h 270"/>
              <a:gd name="T10" fmla="*/ 839212825 w 360"/>
              <a:gd name="T11" fmla="*/ 22682200 h 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" h="270">
                <a:moveTo>
                  <a:pt x="0" y="270"/>
                </a:moveTo>
                <a:cubicBezTo>
                  <a:pt x="3" y="240"/>
                  <a:pt x="2" y="209"/>
                  <a:pt x="9" y="180"/>
                </a:cubicBezTo>
                <a:cubicBezTo>
                  <a:pt x="28" y="99"/>
                  <a:pt x="169" y="98"/>
                  <a:pt x="225" y="90"/>
                </a:cubicBezTo>
                <a:cubicBezTo>
                  <a:pt x="240" y="88"/>
                  <a:pt x="255" y="84"/>
                  <a:pt x="270" y="81"/>
                </a:cubicBezTo>
                <a:cubicBezTo>
                  <a:pt x="297" y="54"/>
                  <a:pt x="312" y="36"/>
                  <a:pt x="324" y="0"/>
                </a:cubicBezTo>
                <a:cubicBezTo>
                  <a:pt x="357" y="11"/>
                  <a:pt x="360" y="9"/>
                  <a:pt x="333" y="9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8" name="Freeform 23"/>
          <p:cNvSpPr>
            <a:spLocks/>
          </p:cNvSpPr>
          <p:nvPr/>
        </p:nvSpPr>
        <p:spPr bwMode="auto">
          <a:xfrm>
            <a:off x="900113" y="3854450"/>
            <a:ext cx="2093912" cy="1589088"/>
          </a:xfrm>
          <a:custGeom>
            <a:avLst/>
            <a:gdLst>
              <a:gd name="T0" fmla="*/ 2147483647 w 1319"/>
              <a:gd name="T1" fmla="*/ 5040314 h 1001"/>
              <a:gd name="T2" fmla="*/ 2147483647 w 1319"/>
              <a:gd name="T3" fmla="*/ 27722521 h 1001"/>
              <a:gd name="T4" fmla="*/ 2147483647 w 1319"/>
              <a:gd name="T5" fmla="*/ 95765968 h 1001"/>
              <a:gd name="T6" fmla="*/ 2147483647 w 1319"/>
              <a:gd name="T7" fmla="*/ 299899482 h 1001"/>
              <a:gd name="T8" fmla="*/ 2147483647 w 1319"/>
              <a:gd name="T9" fmla="*/ 458668582 h 1001"/>
              <a:gd name="T10" fmla="*/ 2147483647 w 1319"/>
              <a:gd name="T11" fmla="*/ 662802096 h 1001"/>
              <a:gd name="T12" fmla="*/ 2147483647 w 1319"/>
              <a:gd name="T13" fmla="*/ 708164923 h 1001"/>
              <a:gd name="T14" fmla="*/ 2147483647 w 1319"/>
              <a:gd name="T15" fmla="*/ 866934023 h 1001"/>
              <a:gd name="T16" fmla="*/ 2147483647 w 1319"/>
              <a:gd name="T17" fmla="*/ 957659676 h 1001"/>
              <a:gd name="T18" fmla="*/ 2147483647 w 1319"/>
              <a:gd name="T19" fmla="*/ 980341883 h 1001"/>
              <a:gd name="T20" fmla="*/ 2147483647 w 1319"/>
              <a:gd name="T21" fmla="*/ 1116430364 h 1001"/>
              <a:gd name="T22" fmla="*/ 2147483647 w 1319"/>
              <a:gd name="T23" fmla="*/ 1161793191 h 1001"/>
              <a:gd name="T24" fmla="*/ 2147483647 w 1319"/>
              <a:gd name="T25" fmla="*/ 1297881671 h 1001"/>
              <a:gd name="T26" fmla="*/ 2109369484 w 1319"/>
              <a:gd name="T27" fmla="*/ 1343244498 h 1001"/>
              <a:gd name="T28" fmla="*/ 1973281079 w 1319"/>
              <a:gd name="T29" fmla="*/ 1433970151 h 1001"/>
              <a:gd name="T30" fmla="*/ 1837192674 w 1319"/>
              <a:gd name="T31" fmla="*/ 1524695805 h 1001"/>
              <a:gd name="T32" fmla="*/ 1633060860 w 1319"/>
              <a:gd name="T33" fmla="*/ 1683464905 h 1001"/>
              <a:gd name="T34" fmla="*/ 1406246852 w 1319"/>
              <a:gd name="T35" fmla="*/ 1842235592 h 1001"/>
              <a:gd name="T36" fmla="*/ 1270158447 w 1319"/>
              <a:gd name="T37" fmla="*/ 1887598419 h 1001"/>
              <a:gd name="T38" fmla="*/ 861893232 w 1319"/>
              <a:gd name="T39" fmla="*/ 2137093172 h 1001"/>
              <a:gd name="T40" fmla="*/ 635079223 w 1319"/>
              <a:gd name="T41" fmla="*/ 2147483647 h 1001"/>
              <a:gd name="T42" fmla="*/ 0 w 1319"/>
              <a:gd name="T43" fmla="*/ 2147483647 h 10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9" h="1001">
                <a:moveTo>
                  <a:pt x="1278" y="2"/>
                </a:moveTo>
                <a:cubicBezTo>
                  <a:pt x="1290" y="5"/>
                  <a:pt x="1308" y="0"/>
                  <a:pt x="1314" y="11"/>
                </a:cubicBezTo>
                <a:cubicBezTo>
                  <a:pt x="1319" y="21"/>
                  <a:pt x="1300" y="28"/>
                  <a:pt x="1296" y="38"/>
                </a:cubicBezTo>
                <a:cubicBezTo>
                  <a:pt x="1253" y="134"/>
                  <a:pt x="1301" y="58"/>
                  <a:pt x="1260" y="119"/>
                </a:cubicBezTo>
                <a:cubicBezTo>
                  <a:pt x="1244" y="182"/>
                  <a:pt x="1264" y="131"/>
                  <a:pt x="1224" y="182"/>
                </a:cubicBezTo>
                <a:cubicBezTo>
                  <a:pt x="1204" y="208"/>
                  <a:pt x="1188" y="236"/>
                  <a:pt x="1170" y="263"/>
                </a:cubicBezTo>
                <a:cubicBezTo>
                  <a:pt x="1164" y="272"/>
                  <a:pt x="1151" y="274"/>
                  <a:pt x="1143" y="281"/>
                </a:cubicBezTo>
                <a:cubicBezTo>
                  <a:pt x="1070" y="346"/>
                  <a:pt x="1118" y="325"/>
                  <a:pt x="1062" y="344"/>
                </a:cubicBezTo>
                <a:cubicBezTo>
                  <a:pt x="1053" y="356"/>
                  <a:pt x="1047" y="370"/>
                  <a:pt x="1035" y="380"/>
                </a:cubicBezTo>
                <a:cubicBezTo>
                  <a:pt x="1028" y="386"/>
                  <a:pt x="1015" y="382"/>
                  <a:pt x="1008" y="389"/>
                </a:cubicBezTo>
                <a:cubicBezTo>
                  <a:pt x="993" y="404"/>
                  <a:pt x="990" y="431"/>
                  <a:pt x="972" y="443"/>
                </a:cubicBezTo>
                <a:cubicBezTo>
                  <a:pt x="963" y="449"/>
                  <a:pt x="953" y="454"/>
                  <a:pt x="945" y="461"/>
                </a:cubicBezTo>
                <a:cubicBezTo>
                  <a:pt x="926" y="478"/>
                  <a:pt x="909" y="497"/>
                  <a:pt x="891" y="515"/>
                </a:cubicBezTo>
                <a:cubicBezTo>
                  <a:pt x="878" y="528"/>
                  <a:pt x="837" y="533"/>
                  <a:pt x="837" y="533"/>
                </a:cubicBezTo>
                <a:cubicBezTo>
                  <a:pt x="802" y="586"/>
                  <a:pt x="841" y="540"/>
                  <a:pt x="783" y="569"/>
                </a:cubicBezTo>
                <a:cubicBezTo>
                  <a:pt x="764" y="579"/>
                  <a:pt x="747" y="593"/>
                  <a:pt x="729" y="605"/>
                </a:cubicBezTo>
                <a:cubicBezTo>
                  <a:pt x="608" y="686"/>
                  <a:pt x="722" y="643"/>
                  <a:pt x="648" y="668"/>
                </a:cubicBezTo>
                <a:cubicBezTo>
                  <a:pt x="626" y="690"/>
                  <a:pt x="585" y="717"/>
                  <a:pt x="558" y="731"/>
                </a:cubicBezTo>
                <a:cubicBezTo>
                  <a:pt x="541" y="739"/>
                  <a:pt x="504" y="749"/>
                  <a:pt x="504" y="749"/>
                </a:cubicBezTo>
                <a:cubicBezTo>
                  <a:pt x="470" y="799"/>
                  <a:pt x="394" y="819"/>
                  <a:pt x="342" y="848"/>
                </a:cubicBezTo>
                <a:cubicBezTo>
                  <a:pt x="254" y="897"/>
                  <a:pt x="322" y="875"/>
                  <a:pt x="252" y="893"/>
                </a:cubicBezTo>
                <a:cubicBezTo>
                  <a:pt x="183" y="962"/>
                  <a:pt x="84" y="959"/>
                  <a:pt x="0" y="1001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9" name="Freeform 24"/>
          <p:cNvSpPr>
            <a:spLocks/>
          </p:cNvSpPr>
          <p:nvPr/>
        </p:nvSpPr>
        <p:spPr bwMode="auto">
          <a:xfrm>
            <a:off x="2143125" y="3916363"/>
            <a:ext cx="400050" cy="527050"/>
          </a:xfrm>
          <a:custGeom>
            <a:avLst/>
            <a:gdLst>
              <a:gd name="T0" fmla="*/ 635079375 w 252"/>
              <a:gd name="T1" fmla="*/ 836691875 h 332"/>
              <a:gd name="T2" fmla="*/ 612398763 w 252"/>
              <a:gd name="T3" fmla="*/ 768648450 h 332"/>
              <a:gd name="T4" fmla="*/ 589716563 w 252"/>
              <a:gd name="T5" fmla="*/ 587197200 h 332"/>
              <a:gd name="T6" fmla="*/ 294859075 w 252"/>
              <a:gd name="T7" fmla="*/ 292338125 h 332"/>
              <a:gd name="T8" fmla="*/ 249496263 w 252"/>
              <a:gd name="T9" fmla="*/ 224294700 h 332"/>
              <a:gd name="T10" fmla="*/ 181451250 w 252"/>
              <a:gd name="T11" fmla="*/ 201612500 h 332"/>
              <a:gd name="T12" fmla="*/ 22682200 w 252"/>
              <a:gd name="T13" fmla="*/ 42843450 h 332"/>
              <a:gd name="T14" fmla="*/ 113407825 w 252"/>
              <a:gd name="T15" fmla="*/ 65524063 h 3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2" h="332">
                <a:moveTo>
                  <a:pt x="252" y="332"/>
                </a:moveTo>
                <a:cubicBezTo>
                  <a:pt x="249" y="323"/>
                  <a:pt x="245" y="314"/>
                  <a:pt x="243" y="305"/>
                </a:cubicBezTo>
                <a:cubicBezTo>
                  <a:pt x="239" y="281"/>
                  <a:pt x="240" y="256"/>
                  <a:pt x="234" y="233"/>
                </a:cubicBezTo>
                <a:cubicBezTo>
                  <a:pt x="221" y="186"/>
                  <a:pt x="161" y="131"/>
                  <a:pt x="117" y="116"/>
                </a:cubicBezTo>
                <a:cubicBezTo>
                  <a:pt x="111" y="107"/>
                  <a:pt x="107" y="96"/>
                  <a:pt x="99" y="89"/>
                </a:cubicBezTo>
                <a:cubicBezTo>
                  <a:pt x="92" y="83"/>
                  <a:pt x="79" y="87"/>
                  <a:pt x="72" y="80"/>
                </a:cubicBezTo>
                <a:cubicBezTo>
                  <a:pt x="0" y="8"/>
                  <a:pt x="70" y="37"/>
                  <a:pt x="9" y="17"/>
                </a:cubicBezTo>
                <a:cubicBezTo>
                  <a:pt x="42" y="6"/>
                  <a:pt x="32" y="0"/>
                  <a:pt x="45" y="2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0" name="Freeform 25"/>
          <p:cNvSpPr>
            <a:spLocks/>
          </p:cNvSpPr>
          <p:nvPr/>
        </p:nvSpPr>
        <p:spPr bwMode="auto">
          <a:xfrm>
            <a:off x="785813" y="3910013"/>
            <a:ext cx="1954212" cy="1619250"/>
          </a:xfrm>
          <a:custGeom>
            <a:avLst/>
            <a:gdLst>
              <a:gd name="T0" fmla="*/ 2147483647 w 1231"/>
              <a:gd name="T1" fmla="*/ 52924075 h 1020"/>
              <a:gd name="T2" fmla="*/ 2147483647 w 1231"/>
              <a:gd name="T3" fmla="*/ 75604688 h 1020"/>
              <a:gd name="T4" fmla="*/ 2147483647 w 1231"/>
              <a:gd name="T5" fmla="*/ 98286888 h 1020"/>
              <a:gd name="T6" fmla="*/ 2147483647 w 1231"/>
              <a:gd name="T7" fmla="*/ 120967500 h 1020"/>
              <a:gd name="T8" fmla="*/ 2147483647 w 1231"/>
              <a:gd name="T9" fmla="*/ 234375325 h 1020"/>
              <a:gd name="T10" fmla="*/ 2147483647 w 1231"/>
              <a:gd name="T11" fmla="*/ 370463763 h 1020"/>
              <a:gd name="T12" fmla="*/ 2147483647 w 1231"/>
              <a:gd name="T13" fmla="*/ 506552200 h 1020"/>
              <a:gd name="T14" fmla="*/ 2147483647 w 1231"/>
              <a:gd name="T15" fmla="*/ 642640638 h 1020"/>
              <a:gd name="T16" fmla="*/ 2147483647 w 1231"/>
              <a:gd name="T17" fmla="*/ 824091888 h 1020"/>
              <a:gd name="T18" fmla="*/ 2147483647 w 1231"/>
              <a:gd name="T19" fmla="*/ 1164312188 h 1020"/>
              <a:gd name="T20" fmla="*/ 2147483647 w 1231"/>
              <a:gd name="T21" fmla="*/ 1255037813 h 1020"/>
              <a:gd name="T22" fmla="*/ 2147483647 w 1231"/>
              <a:gd name="T23" fmla="*/ 1300400625 h 1020"/>
              <a:gd name="T24" fmla="*/ 2147483647 w 1231"/>
              <a:gd name="T25" fmla="*/ 1391126250 h 1020"/>
              <a:gd name="T26" fmla="*/ 2147483647 w 1231"/>
              <a:gd name="T27" fmla="*/ 1481851875 h 1020"/>
              <a:gd name="T28" fmla="*/ 2147483647 w 1231"/>
              <a:gd name="T29" fmla="*/ 1549896888 h 1020"/>
              <a:gd name="T30" fmla="*/ 2147483647 w 1231"/>
              <a:gd name="T31" fmla="*/ 1572577500 h 1020"/>
              <a:gd name="T32" fmla="*/ 2147483647 w 1231"/>
              <a:gd name="T33" fmla="*/ 1640622513 h 1020"/>
              <a:gd name="T34" fmla="*/ 2147483647 w 1231"/>
              <a:gd name="T35" fmla="*/ 1685985325 h 1020"/>
              <a:gd name="T36" fmla="*/ 2109369448 w 1231"/>
              <a:gd name="T37" fmla="*/ 1776710950 h 1020"/>
              <a:gd name="T38" fmla="*/ 1995963239 w 1231"/>
              <a:gd name="T39" fmla="*/ 1867436575 h 1020"/>
              <a:gd name="T40" fmla="*/ 1859874837 w 1231"/>
              <a:gd name="T41" fmla="*/ 1958162200 h 1020"/>
              <a:gd name="T42" fmla="*/ 1247476231 w 1231"/>
              <a:gd name="T43" fmla="*/ 2147483647 h 1020"/>
              <a:gd name="T44" fmla="*/ 975299425 w 1231"/>
              <a:gd name="T45" fmla="*/ 2147483647 h 1020"/>
              <a:gd name="T46" fmla="*/ 476308616 w 1231"/>
              <a:gd name="T47" fmla="*/ 2147483647 h 1020"/>
              <a:gd name="T48" fmla="*/ 136088403 w 1231"/>
              <a:gd name="T49" fmla="*/ 2147483647 h 1020"/>
              <a:gd name="T50" fmla="*/ 68043408 w 1231"/>
              <a:gd name="T51" fmla="*/ 2147483647 h 1020"/>
              <a:gd name="T52" fmla="*/ 0 w 1231"/>
              <a:gd name="T53" fmla="*/ 2147483647 h 10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1" h="1020">
                <a:moveTo>
                  <a:pt x="1026" y="21"/>
                </a:moveTo>
                <a:cubicBezTo>
                  <a:pt x="1053" y="24"/>
                  <a:pt x="1088" y="11"/>
                  <a:pt x="1107" y="30"/>
                </a:cubicBezTo>
                <a:cubicBezTo>
                  <a:pt x="1122" y="45"/>
                  <a:pt x="1062" y="27"/>
                  <a:pt x="1044" y="39"/>
                </a:cubicBezTo>
                <a:cubicBezTo>
                  <a:pt x="1034" y="46"/>
                  <a:pt x="1068" y="45"/>
                  <a:pt x="1080" y="48"/>
                </a:cubicBezTo>
                <a:cubicBezTo>
                  <a:pt x="1113" y="146"/>
                  <a:pt x="1058" y="0"/>
                  <a:pt x="1116" y="93"/>
                </a:cubicBezTo>
                <a:cubicBezTo>
                  <a:pt x="1126" y="109"/>
                  <a:pt x="1128" y="129"/>
                  <a:pt x="1134" y="147"/>
                </a:cubicBezTo>
                <a:cubicBezTo>
                  <a:pt x="1140" y="166"/>
                  <a:pt x="1166" y="188"/>
                  <a:pt x="1179" y="201"/>
                </a:cubicBezTo>
                <a:cubicBezTo>
                  <a:pt x="1185" y="219"/>
                  <a:pt x="1192" y="237"/>
                  <a:pt x="1197" y="255"/>
                </a:cubicBezTo>
                <a:cubicBezTo>
                  <a:pt x="1203" y="279"/>
                  <a:pt x="1215" y="327"/>
                  <a:pt x="1215" y="327"/>
                </a:cubicBezTo>
                <a:cubicBezTo>
                  <a:pt x="1208" y="412"/>
                  <a:pt x="1231" y="422"/>
                  <a:pt x="1179" y="462"/>
                </a:cubicBezTo>
                <a:cubicBezTo>
                  <a:pt x="1162" y="475"/>
                  <a:pt x="1143" y="486"/>
                  <a:pt x="1125" y="498"/>
                </a:cubicBezTo>
                <a:cubicBezTo>
                  <a:pt x="1116" y="504"/>
                  <a:pt x="1098" y="516"/>
                  <a:pt x="1098" y="516"/>
                </a:cubicBezTo>
                <a:cubicBezTo>
                  <a:pt x="1046" y="593"/>
                  <a:pt x="1115" y="502"/>
                  <a:pt x="1053" y="552"/>
                </a:cubicBezTo>
                <a:cubicBezTo>
                  <a:pt x="996" y="597"/>
                  <a:pt x="1082" y="567"/>
                  <a:pt x="999" y="588"/>
                </a:cubicBezTo>
                <a:cubicBezTo>
                  <a:pt x="990" y="597"/>
                  <a:pt x="983" y="608"/>
                  <a:pt x="972" y="615"/>
                </a:cubicBezTo>
                <a:cubicBezTo>
                  <a:pt x="964" y="620"/>
                  <a:pt x="952" y="618"/>
                  <a:pt x="945" y="624"/>
                </a:cubicBezTo>
                <a:cubicBezTo>
                  <a:pt x="937" y="631"/>
                  <a:pt x="935" y="644"/>
                  <a:pt x="927" y="651"/>
                </a:cubicBezTo>
                <a:cubicBezTo>
                  <a:pt x="917" y="660"/>
                  <a:pt x="902" y="661"/>
                  <a:pt x="891" y="669"/>
                </a:cubicBezTo>
                <a:cubicBezTo>
                  <a:pt x="832" y="711"/>
                  <a:pt x="895" y="686"/>
                  <a:pt x="837" y="705"/>
                </a:cubicBezTo>
                <a:cubicBezTo>
                  <a:pt x="804" y="755"/>
                  <a:pt x="838" y="715"/>
                  <a:pt x="792" y="741"/>
                </a:cubicBezTo>
                <a:cubicBezTo>
                  <a:pt x="773" y="752"/>
                  <a:pt x="738" y="777"/>
                  <a:pt x="738" y="777"/>
                </a:cubicBezTo>
                <a:cubicBezTo>
                  <a:pt x="695" y="841"/>
                  <a:pt x="571" y="863"/>
                  <a:pt x="495" y="885"/>
                </a:cubicBezTo>
                <a:cubicBezTo>
                  <a:pt x="445" y="899"/>
                  <a:pt x="448" y="911"/>
                  <a:pt x="387" y="921"/>
                </a:cubicBezTo>
                <a:cubicBezTo>
                  <a:pt x="317" y="956"/>
                  <a:pt x="276" y="951"/>
                  <a:pt x="189" y="957"/>
                </a:cubicBezTo>
                <a:cubicBezTo>
                  <a:pt x="143" y="966"/>
                  <a:pt x="99" y="980"/>
                  <a:pt x="54" y="993"/>
                </a:cubicBezTo>
                <a:cubicBezTo>
                  <a:pt x="45" y="996"/>
                  <a:pt x="35" y="998"/>
                  <a:pt x="27" y="1002"/>
                </a:cubicBezTo>
                <a:cubicBezTo>
                  <a:pt x="17" y="1007"/>
                  <a:pt x="0" y="1020"/>
                  <a:pt x="0" y="102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1" name="Freeform 26"/>
          <p:cNvSpPr>
            <a:spLocks/>
          </p:cNvSpPr>
          <p:nvPr/>
        </p:nvSpPr>
        <p:spPr bwMode="auto">
          <a:xfrm>
            <a:off x="2200275" y="2114550"/>
            <a:ext cx="74613" cy="471488"/>
          </a:xfrm>
          <a:custGeom>
            <a:avLst/>
            <a:gdLst>
              <a:gd name="T0" fmla="*/ 113408585 w 47"/>
              <a:gd name="T1" fmla="*/ 748487994 h 297"/>
              <a:gd name="T2" fmla="*/ 0 w 47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" h="297">
                <a:moveTo>
                  <a:pt x="45" y="297"/>
                </a:moveTo>
                <a:cubicBezTo>
                  <a:pt x="12" y="199"/>
                  <a:pt x="47" y="94"/>
                  <a:pt x="0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2" name="Freeform 27"/>
          <p:cNvSpPr>
            <a:spLocks/>
          </p:cNvSpPr>
          <p:nvPr/>
        </p:nvSpPr>
        <p:spPr bwMode="auto">
          <a:xfrm>
            <a:off x="2300288" y="2128838"/>
            <a:ext cx="85725" cy="442912"/>
          </a:xfrm>
          <a:custGeom>
            <a:avLst/>
            <a:gdLst>
              <a:gd name="T0" fmla="*/ 136088438 w 54"/>
              <a:gd name="T1" fmla="*/ 703122006 h 279"/>
              <a:gd name="T2" fmla="*/ 90725625 w 54"/>
              <a:gd name="T3" fmla="*/ 385582677 h 279"/>
              <a:gd name="T4" fmla="*/ 0 w 54"/>
              <a:gd name="T5" fmla="*/ 0 h 2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79">
                <a:moveTo>
                  <a:pt x="54" y="279"/>
                </a:moveTo>
                <a:cubicBezTo>
                  <a:pt x="46" y="237"/>
                  <a:pt x="44" y="195"/>
                  <a:pt x="36" y="153"/>
                </a:cubicBezTo>
                <a:cubicBezTo>
                  <a:pt x="25" y="96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3" name="Freeform 28"/>
          <p:cNvSpPr>
            <a:spLocks/>
          </p:cNvSpPr>
          <p:nvPr/>
        </p:nvSpPr>
        <p:spPr bwMode="auto">
          <a:xfrm>
            <a:off x="2428875" y="2157413"/>
            <a:ext cx="71438" cy="471487"/>
          </a:xfrm>
          <a:custGeom>
            <a:avLst/>
            <a:gdLst>
              <a:gd name="T0" fmla="*/ 113408619 w 45"/>
              <a:gd name="T1" fmla="*/ 748484819 h 297"/>
              <a:gd name="T2" fmla="*/ 0 w 45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297">
                <a:moveTo>
                  <a:pt x="45" y="297"/>
                </a:moveTo>
                <a:cubicBezTo>
                  <a:pt x="21" y="202"/>
                  <a:pt x="0" y="98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4" name="Freeform 29"/>
          <p:cNvSpPr>
            <a:spLocks/>
          </p:cNvSpPr>
          <p:nvPr/>
        </p:nvSpPr>
        <p:spPr bwMode="auto">
          <a:xfrm>
            <a:off x="2571750" y="2171700"/>
            <a:ext cx="19050" cy="414338"/>
          </a:xfrm>
          <a:custGeom>
            <a:avLst/>
            <a:gdLst>
              <a:gd name="T0" fmla="*/ 0 w 12"/>
              <a:gd name="T1" fmla="*/ 657762369 h 261"/>
              <a:gd name="T2" fmla="*/ 22682200 w 12"/>
              <a:gd name="T3" fmla="*/ 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261">
                <a:moveTo>
                  <a:pt x="0" y="261"/>
                </a:moveTo>
                <a:cubicBezTo>
                  <a:pt x="12" y="90"/>
                  <a:pt x="9" y="177"/>
                  <a:pt x="9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5" name="Freeform 30"/>
          <p:cNvSpPr>
            <a:spLocks/>
          </p:cNvSpPr>
          <p:nvPr/>
        </p:nvSpPr>
        <p:spPr bwMode="auto">
          <a:xfrm>
            <a:off x="2643188" y="2243138"/>
            <a:ext cx="28575" cy="342900"/>
          </a:xfrm>
          <a:custGeom>
            <a:avLst/>
            <a:gdLst>
              <a:gd name="T0" fmla="*/ 45362813 w 18"/>
              <a:gd name="T1" fmla="*/ 544353750 h 216"/>
              <a:gd name="T2" fmla="*/ 0 w 18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216">
                <a:moveTo>
                  <a:pt x="18" y="216"/>
                </a:moveTo>
                <a:cubicBezTo>
                  <a:pt x="12" y="138"/>
                  <a:pt x="0" y="76"/>
                  <a:pt x="0" y="0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6" name="Text Box 31"/>
          <p:cNvSpPr txBox="1">
            <a:spLocks noChangeArrowheads="1"/>
          </p:cNvSpPr>
          <p:nvPr/>
        </p:nvSpPr>
        <p:spPr bwMode="auto">
          <a:xfrm>
            <a:off x="838200" y="18208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bud</a:t>
            </a:r>
          </a:p>
        </p:txBody>
      </p:sp>
      <p:sp>
        <p:nvSpPr>
          <p:cNvPr id="18467" name="Text Box 32"/>
          <p:cNvSpPr txBox="1">
            <a:spLocks noChangeArrowheads="1"/>
          </p:cNvSpPr>
          <p:nvPr/>
        </p:nvSpPr>
        <p:spPr bwMode="auto">
          <a:xfrm>
            <a:off x="2895600" y="17446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Microvilli</a:t>
            </a:r>
            <a:r>
              <a:rPr lang="en-US" sz="1200">
                <a:latin typeface="Georgia" pitchFamily="18" charset="0"/>
              </a:rPr>
              <a:t> </a:t>
            </a:r>
          </a:p>
        </p:txBody>
      </p:sp>
      <p:sp>
        <p:nvSpPr>
          <p:cNvPr id="18468" name="Line 33"/>
          <p:cNvSpPr>
            <a:spLocks noChangeShapeType="1"/>
          </p:cNvSpPr>
          <p:nvPr/>
        </p:nvSpPr>
        <p:spPr bwMode="auto">
          <a:xfrm flipH="1">
            <a:off x="26670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69" name="Line 34"/>
          <p:cNvSpPr>
            <a:spLocks noChangeShapeType="1"/>
          </p:cNvSpPr>
          <p:nvPr/>
        </p:nvSpPr>
        <p:spPr bwMode="auto">
          <a:xfrm>
            <a:off x="13716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70" name="Text Box 35"/>
          <p:cNvSpPr txBox="1">
            <a:spLocks noChangeArrowheads="1"/>
          </p:cNvSpPr>
          <p:nvPr/>
        </p:nvSpPr>
        <p:spPr bwMode="auto">
          <a:xfrm>
            <a:off x="609600" y="4183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Receptor cells</a:t>
            </a:r>
          </a:p>
        </p:txBody>
      </p:sp>
      <p:sp>
        <p:nvSpPr>
          <p:cNvPr id="18471" name="Line 36"/>
          <p:cNvSpPr>
            <a:spLocks noChangeShapeType="1"/>
          </p:cNvSpPr>
          <p:nvPr/>
        </p:nvSpPr>
        <p:spPr bwMode="auto">
          <a:xfrm flipV="1">
            <a:off x="15240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72" name="Freeform 37"/>
          <p:cNvSpPr>
            <a:spLocks/>
          </p:cNvSpPr>
          <p:nvPr/>
        </p:nvSpPr>
        <p:spPr bwMode="auto">
          <a:xfrm>
            <a:off x="3570288" y="4248150"/>
            <a:ext cx="849312" cy="1619250"/>
          </a:xfrm>
          <a:custGeom>
            <a:avLst/>
            <a:gdLst>
              <a:gd name="T0" fmla="*/ 1125175518 w 584"/>
              <a:gd name="T1" fmla="*/ 38477608 h 1011"/>
              <a:gd name="T2" fmla="*/ 763512582 w 584"/>
              <a:gd name="T3" fmla="*/ 15391684 h 1011"/>
              <a:gd name="T4" fmla="*/ 744477231 w 584"/>
              <a:gd name="T5" fmla="*/ 84652660 h 1011"/>
              <a:gd name="T6" fmla="*/ 725441881 w 584"/>
              <a:gd name="T7" fmla="*/ 361696565 h 1011"/>
              <a:gd name="T8" fmla="*/ 611232686 w 584"/>
              <a:gd name="T9" fmla="*/ 915785977 h 1011"/>
              <a:gd name="T10" fmla="*/ 458952789 w 584"/>
              <a:gd name="T11" fmla="*/ 1354439361 h 1011"/>
              <a:gd name="T12" fmla="*/ 344743594 w 584"/>
              <a:gd name="T13" fmla="*/ 1539134763 h 1011"/>
              <a:gd name="T14" fmla="*/ 192463698 w 584"/>
              <a:gd name="T15" fmla="*/ 1700744242 h 1011"/>
              <a:gd name="T16" fmla="*/ 135359100 w 584"/>
              <a:gd name="T17" fmla="*/ 1746917692 h 1011"/>
              <a:gd name="T18" fmla="*/ 78254502 w 584"/>
              <a:gd name="T19" fmla="*/ 1793092744 h 1011"/>
              <a:gd name="T20" fmla="*/ 287638996 w 584"/>
              <a:gd name="T21" fmla="*/ 2147483647 h 1011"/>
              <a:gd name="T22" fmla="*/ 972897076 w 584"/>
              <a:gd name="T23" fmla="*/ 2147483647 h 1011"/>
              <a:gd name="T24" fmla="*/ 1233041051 w 584"/>
              <a:gd name="T25" fmla="*/ 1754613534 h 1011"/>
              <a:gd name="T26" fmla="*/ 1068070921 w 584"/>
              <a:gd name="T27" fmla="*/ 1146656432 h 1011"/>
              <a:gd name="T28" fmla="*/ 1182280116 w 584"/>
              <a:gd name="T29" fmla="*/ 292435589 h 1011"/>
              <a:gd name="T30" fmla="*/ 1125175518 w 584"/>
              <a:gd name="T31" fmla="*/ 38477608 h 10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4" h="1011">
                <a:moveTo>
                  <a:pt x="532" y="15"/>
                </a:moveTo>
                <a:cubicBezTo>
                  <a:pt x="475" y="12"/>
                  <a:pt x="418" y="0"/>
                  <a:pt x="361" y="6"/>
                </a:cubicBezTo>
                <a:cubicBezTo>
                  <a:pt x="352" y="7"/>
                  <a:pt x="353" y="24"/>
                  <a:pt x="352" y="33"/>
                </a:cubicBezTo>
                <a:cubicBezTo>
                  <a:pt x="347" y="69"/>
                  <a:pt x="348" y="105"/>
                  <a:pt x="343" y="141"/>
                </a:cubicBezTo>
                <a:cubicBezTo>
                  <a:pt x="332" y="214"/>
                  <a:pt x="307" y="286"/>
                  <a:pt x="289" y="357"/>
                </a:cubicBezTo>
                <a:cubicBezTo>
                  <a:pt x="274" y="417"/>
                  <a:pt x="261" y="484"/>
                  <a:pt x="217" y="528"/>
                </a:cubicBezTo>
                <a:cubicBezTo>
                  <a:pt x="205" y="564"/>
                  <a:pt x="194" y="579"/>
                  <a:pt x="163" y="600"/>
                </a:cubicBezTo>
                <a:cubicBezTo>
                  <a:pt x="133" y="645"/>
                  <a:pt x="154" y="621"/>
                  <a:pt x="91" y="663"/>
                </a:cubicBezTo>
                <a:cubicBezTo>
                  <a:pt x="82" y="669"/>
                  <a:pt x="73" y="675"/>
                  <a:pt x="64" y="681"/>
                </a:cubicBezTo>
                <a:cubicBezTo>
                  <a:pt x="55" y="687"/>
                  <a:pt x="37" y="699"/>
                  <a:pt x="37" y="699"/>
                </a:cubicBezTo>
                <a:cubicBezTo>
                  <a:pt x="0" y="811"/>
                  <a:pt x="8" y="925"/>
                  <a:pt x="136" y="951"/>
                </a:cubicBezTo>
                <a:cubicBezTo>
                  <a:pt x="226" y="1011"/>
                  <a:pt x="367" y="1007"/>
                  <a:pt x="460" y="960"/>
                </a:cubicBezTo>
                <a:lnTo>
                  <a:pt x="583" y="684"/>
                </a:lnTo>
                <a:cubicBezTo>
                  <a:pt x="570" y="594"/>
                  <a:pt x="584" y="500"/>
                  <a:pt x="505" y="447"/>
                </a:cubicBezTo>
                <a:cubicBezTo>
                  <a:pt x="446" y="269"/>
                  <a:pt x="517" y="240"/>
                  <a:pt x="559" y="114"/>
                </a:cubicBezTo>
                <a:cubicBezTo>
                  <a:pt x="549" y="25"/>
                  <a:pt x="569" y="52"/>
                  <a:pt x="532" y="15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73" name="Oval 38"/>
          <p:cNvSpPr>
            <a:spLocks noChangeArrowheads="1"/>
          </p:cNvSpPr>
          <p:nvPr/>
        </p:nvSpPr>
        <p:spPr bwMode="auto">
          <a:xfrm>
            <a:off x="38862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Freeform 39"/>
          <p:cNvSpPr>
            <a:spLocks/>
          </p:cNvSpPr>
          <p:nvPr/>
        </p:nvSpPr>
        <p:spPr bwMode="auto">
          <a:xfrm>
            <a:off x="4357688" y="3857625"/>
            <a:ext cx="127000" cy="428625"/>
          </a:xfrm>
          <a:custGeom>
            <a:avLst/>
            <a:gdLst>
              <a:gd name="T0" fmla="*/ 0 w 80"/>
              <a:gd name="T1" fmla="*/ 680442188 h 270"/>
              <a:gd name="T2" fmla="*/ 22682200 w 80"/>
              <a:gd name="T3" fmla="*/ 430947513 h 270"/>
              <a:gd name="T4" fmla="*/ 113407825 w 80"/>
              <a:gd name="T5" fmla="*/ 294859075 h 270"/>
              <a:gd name="T6" fmla="*/ 158770638 w 80"/>
              <a:gd name="T7" fmla="*/ 0 h 2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" h="270">
                <a:moveTo>
                  <a:pt x="0" y="270"/>
                </a:moveTo>
                <a:cubicBezTo>
                  <a:pt x="3" y="237"/>
                  <a:pt x="0" y="203"/>
                  <a:pt x="9" y="171"/>
                </a:cubicBezTo>
                <a:cubicBezTo>
                  <a:pt x="15" y="150"/>
                  <a:pt x="33" y="135"/>
                  <a:pt x="45" y="117"/>
                </a:cubicBezTo>
                <a:cubicBezTo>
                  <a:pt x="80" y="65"/>
                  <a:pt x="63" y="101"/>
                  <a:pt x="63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75" name="Freeform 40"/>
          <p:cNvSpPr>
            <a:spLocks/>
          </p:cNvSpPr>
          <p:nvPr/>
        </p:nvSpPr>
        <p:spPr bwMode="auto">
          <a:xfrm>
            <a:off x="4257675" y="3871913"/>
            <a:ext cx="88900" cy="385762"/>
          </a:xfrm>
          <a:custGeom>
            <a:avLst/>
            <a:gdLst>
              <a:gd name="T0" fmla="*/ 0 w 56"/>
              <a:gd name="T1" fmla="*/ 612396381 h 243"/>
              <a:gd name="T2" fmla="*/ 68045013 w 56"/>
              <a:gd name="T3" fmla="*/ 385582613 h 243"/>
              <a:gd name="T4" fmla="*/ 136088438 w 56"/>
              <a:gd name="T5" fmla="*/ 249494352 h 243"/>
              <a:gd name="T6" fmla="*/ 136088438 w 56"/>
              <a:gd name="T7" fmla="*/ 0 h 2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243">
                <a:moveTo>
                  <a:pt x="0" y="243"/>
                </a:moveTo>
                <a:cubicBezTo>
                  <a:pt x="14" y="189"/>
                  <a:pt x="5" y="219"/>
                  <a:pt x="27" y="153"/>
                </a:cubicBezTo>
                <a:cubicBezTo>
                  <a:pt x="39" y="116"/>
                  <a:pt x="51" y="138"/>
                  <a:pt x="54" y="99"/>
                </a:cubicBezTo>
                <a:cubicBezTo>
                  <a:pt x="56" y="66"/>
                  <a:pt x="54" y="33"/>
                  <a:pt x="5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76" name="Freeform 41"/>
          <p:cNvSpPr>
            <a:spLocks/>
          </p:cNvSpPr>
          <p:nvPr/>
        </p:nvSpPr>
        <p:spPr bwMode="auto">
          <a:xfrm>
            <a:off x="4186238" y="3886200"/>
            <a:ext cx="74612" cy="385763"/>
          </a:xfrm>
          <a:custGeom>
            <a:avLst/>
            <a:gdLst>
              <a:gd name="T0" fmla="*/ 0 w 47"/>
              <a:gd name="T1" fmla="*/ 612399556 h 243"/>
              <a:gd name="T2" fmla="*/ 45362509 w 47"/>
              <a:gd name="T3" fmla="*/ 408265842 h 243"/>
              <a:gd name="T4" fmla="*/ 113405478 w 47"/>
              <a:gd name="T5" fmla="*/ 272177228 h 243"/>
              <a:gd name="T6" fmla="*/ 113405478 w 47"/>
              <a:gd name="T7" fmla="*/ 0 h 2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243">
                <a:moveTo>
                  <a:pt x="0" y="243"/>
                </a:moveTo>
                <a:cubicBezTo>
                  <a:pt x="3" y="222"/>
                  <a:pt x="7" y="184"/>
                  <a:pt x="18" y="162"/>
                </a:cubicBezTo>
                <a:cubicBezTo>
                  <a:pt x="29" y="140"/>
                  <a:pt x="43" y="134"/>
                  <a:pt x="45" y="108"/>
                </a:cubicBezTo>
                <a:cubicBezTo>
                  <a:pt x="47" y="72"/>
                  <a:pt x="45" y="36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77" name="Freeform 42"/>
          <p:cNvSpPr>
            <a:spLocks/>
          </p:cNvSpPr>
          <p:nvPr/>
        </p:nvSpPr>
        <p:spPr bwMode="auto">
          <a:xfrm>
            <a:off x="4129088" y="3900488"/>
            <a:ext cx="42862" cy="357187"/>
          </a:xfrm>
          <a:custGeom>
            <a:avLst/>
            <a:gdLst>
              <a:gd name="T0" fmla="*/ 0 w 27"/>
              <a:gd name="T1" fmla="*/ 567033569 h 225"/>
              <a:gd name="T2" fmla="*/ 68042631 w 27"/>
              <a:gd name="T3" fmla="*/ 0 h 2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" h="225">
                <a:moveTo>
                  <a:pt x="0" y="225"/>
                </a:moveTo>
                <a:cubicBezTo>
                  <a:pt x="8" y="129"/>
                  <a:pt x="27" y="93"/>
                  <a:pt x="2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78" name="Oval 43"/>
          <p:cNvSpPr>
            <a:spLocks noChangeArrowheads="1"/>
          </p:cNvSpPr>
          <p:nvPr/>
        </p:nvSpPr>
        <p:spPr bwMode="auto">
          <a:xfrm>
            <a:off x="3886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44"/>
          <p:cNvSpPr>
            <a:spLocks noChangeArrowheads="1"/>
          </p:cNvSpPr>
          <p:nvPr/>
        </p:nvSpPr>
        <p:spPr bwMode="auto">
          <a:xfrm>
            <a:off x="3810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45"/>
          <p:cNvSpPr>
            <a:spLocks noChangeArrowheads="1"/>
          </p:cNvSpPr>
          <p:nvPr/>
        </p:nvSpPr>
        <p:spPr bwMode="auto">
          <a:xfrm>
            <a:off x="3886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46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47"/>
          <p:cNvSpPr>
            <a:spLocks noChangeArrowheads="1"/>
          </p:cNvSpPr>
          <p:nvPr/>
        </p:nvSpPr>
        <p:spPr bwMode="auto">
          <a:xfrm>
            <a:off x="41148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Freeform 48"/>
          <p:cNvSpPr>
            <a:spLocks/>
          </p:cNvSpPr>
          <p:nvPr/>
        </p:nvSpPr>
        <p:spPr bwMode="auto">
          <a:xfrm>
            <a:off x="3100388" y="5702300"/>
            <a:ext cx="828675" cy="441325"/>
          </a:xfrm>
          <a:custGeom>
            <a:avLst/>
            <a:gdLst>
              <a:gd name="T0" fmla="*/ 907256250 w 522"/>
              <a:gd name="T1" fmla="*/ 451108763 h 278"/>
              <a:gd name="T2" fmla="*/ 975301263 w 522"/>
              <a:gd name="T3" fmla="*/ 428426563 h 278"/>
              <a:gd name="T4" fmla="*/ 816530625 w 522"/>
              <a:gd name="T5" fmla="*/ 156249688 h 278"/>
              <a:gd name="T6" fmla="*/ 748487200 w 522"/>
              <a:gd name="T7" fmla="*/ 88206263 h 278"/>
              <a:gd name="T8" fmla="*/ 703124388 w 522"/>
              <a:gd name="T9" fmla="*/ 20161250 h 278"/>
              <a:gd name="T10" fmla="*/ 771167813 w 522"/>
              <a:gd name="T11" fmla="*/ 65524063 h 278"/>
              <a:gd name="T12" fmla="*/ 907256250 w 522"/>
              <a:gd name="T13" fmla="*/ 178931888 h 278"/>
              <a:gd name="T14" fmla="*/ 1179433125 w 522"/>
              <a:gd name="T15" fmla="*/ 292338125 h 278"/>
              <a:gd name="T16" fmla="*/ 1315521563 w 522"/>
              <a:gd name="T17" fmla="*/ 337700938 h 278"/>
              <a:gd name="T18" fmla="*/ 997981875 w 522"/>
              <a:gd name="T19" fmla="*/ 360383138 h 278"/>
              <a:gd name="T20" fmla="*/ 975301263 w 522"/>
              <a:gd name="T21" fmla="*/ 428426563 h 278"/>
              <a:gd name="T22" fmla="*/ 907256250 w 522"/>
              <a:gd name="T23" fmla="*/ 451108763 h 278"/>
              <a:gd name="T24" fmla="*/ 839212825 w 522"/>
              <a:gd name="T25" fmla="*/ 496471575 h 278"/>
              <a:gd name="T26" fmla="*/ 0 w 522"/>
              <a:gd name="T27" fmla="*/ 700603438 h 2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22" h="278">
                <a:moveTo>
                  <a:pt x="360" y="179"/>
                </a:moveTo>
                <a:cubicBezTo>
                  <a:pt x="369" y="176"/>
                  <a:pt x="385" y="179"/>
                  <a:pt x="387" y="170"/>
                </a:cubicBezTo>
                <a:cubicBezTo>
                  <a:pt x="402" y="94"/>
                  <a:pt x="378" y="80"/>
                  <a:pt x="324" y="62"/>
                </a:cubicBezTo>
                <a:cubicBezTo>
                  <a:pt x="315" y="53"/>
                  <a:pt x="305" y="45"/>
                  <a:pt x="297" y="35"/>
                </a:cubicBezTo>
                <a:cubicBezTo>
                  <a:pt x="290" y="27"/>
                  <a:pt x="271" y="16"/>
                  <a:pt x="279" y="8"/>
                </a:cubicBezTo>
                <a:cubicBezTo>
                  <a:pt x="287" y="0"/>
                  <a:pt x="298" y="19"/>
                  <a:pt x="306" y="26"/>
                </a:cubicBezTo>
                <a:cubicBezTo>
                  <a:pt x="336" y="51"/>
                  <a:pt x="326" y="54"/>
                  <a:pt x="360" y="71"/>
                </a:cubicBezTo>
                <a:cubicBezTo>
                  <a:pt x="395" y="89"/>
                  <a:pt x="430" y="103"/>
                  <a:pt x="468" y="116"/>
                </a:cubicBezTo>
                <a:cubicBezTo>
                  <a:pt x="486" y="122"/>
                  <a:pt x="522" y="134"/>
                  <a:pt x="522" y="134"/>
                </a:cubicBezTo>
                <a:cubicBezTo>
                  <a:pt x="480" y="137"/>
                  <a:pt x="437" y="132"/>
                  <a:pt x="396" y="143"/>
                </a:cubicBezTo>
                <a:cubicBezTo>
                  <a:pt x="387" y="145"/>
                  <a:pt x="394" y="163"/>
                  <a:pt x="387" y="170"/>
                </a:cubicBezTo>
                <a:cubicBezTo>
                  <a:pt x="380" y="177"/>
                  <a:pt x="368" y="175"/>
                  <a:pt x="360" y="179"/>
                </a:cubicBezTo>
                <a:cubicBezTo>
                  <a:pt x="350" y="184"/>
                  <a:pt x="343" y="193"/>
                  <a:pt x="333" y="197"/>
                </a:cubicBezTo>
                <a:cubicBezTo>
                  <a:pt x="230" y="243"/>
                  <a:pt x="113" y="278"/>
                  <a:pt x="0" y="27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84" name="Line 49"/>
          <p:cNvSpPr>
            <a:spLocks noChangeShapeType="1"/>
          </p:cNvSpPr>
          <p:nvPr/>
        </p:nvSpPr>
        <p:spPr bwMode="auto">
          <a:xfrm flipH="1">
            <a:off x="3733800" y="5562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85" name="Text Box 50"/>
          <p:cNvSpPr txBox="1">
            <a:spLocks noChangeArrowheads="1"/>
          </p:cNvSpPr>
          <p:nvPr/>
        </p:nvSpPr>
        <p:spPr bwMode="auto">
          <a:xfrm>
            <a:off x="2971800" y="44196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Microvilli </a:t>
            </a:r>
          </a:p>
        </p:txBody>
      </p:sp>
      <p:sp>
        <p:nvSpPr>
          <p:cNvPr id="18486" name="Text Box 51"/>
          <p:cNvSpPr txBox="1">
            <a:spLocks noChangeArrowheads="1"/>
          </p:cNvSpPr>
          <p:nvPr/>
        </p:nvSpPr>
        <p:spPr bwMode="auto">
          <a:xfrm>
            <a:off x="2362200" y="54022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Transmitter </a:t>
            </a:r>
          </a:p>
        </p:txBody>
      </p:sp>
      <p:sp>
        <p:nvSpPr>
          <p:cNvPr id="18487" name="Line 52"/>
          <p:cNvSpPr>
            <a:spLocks noChangeShapeType="1"/>
          </p:cNvSpPr>
          <p:nvPr/>
        </p:nvSpPr>
        <p:spPr bwMode="auto">
          <a:xfrm>
            <a:off x="3200400" y="5638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88" name="Text Box 53"/>
          <p:cNvSpPr txBox="1">
            <a:spLocks noChangeArrowheads="1"/>
          </p:cNvSpPr>
          <p:nvPr/>
        </p:nvSpPr>
        <p:spPr bwMode="auto">
          <a:xfrm>
            <a:off x="838200" y="3429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Basal cells</a:t>
            </a:r>
          </a:p>
        </p:txBody>
      </p:sp>
      <p:sp>
        <p:nvSpPr>
          <p:cNvPr id="18489" name="Line 54"/>
          <p:cNvSpPr>
            <a:spLocks noChangeShapeType="1"/>
          </p:cNvSpPr>
          <p:nvPr/>
        </p:nvSpPr>
        <p:spPr bwMode="auto">
          <a:xfrm flipV="1">
            <a:off x="1295400" y="3581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90" name="Line 55"/>
          <p:cNvSpPr>
            <a:spLocks noChangeShapeType="1"/>
          </p:cNvSpPr>
          <p:nvPr/>
        </p:nvSpPr>
        <p:spPr bwMode="auto">
          <a:xfrm flipV="1">
            <a:off x="3581400" y="4038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91" name="Freeform 56"/>
          <p:cNvSpPr>
            <a:spLocks/>
          </p:cNvSpPr>
          <p:nvPr/>
        </p:nvSpPr>
        <p:spPr bwMode="auto">
          <a:xfrm>
            <a:off x="2755900" y="2428875"/>
            <a:ext cx="144463" cy="200025"/>
          </a:xfrm>
          <a:custGeom>
            <a:avLst/>
            <a:gdLst>
              <a:gd name="T0" fmla="*/ 229335806 w 91"/>
              <a:gd name="T1" fmla="*/ 317539688 h 126"/>
              <a:gd name="T2" fmla="*/ 47883928 w 91"/>
              <a:gd name="T3" fmla="*/ 158770638 h 126"/>
              <a:gd name="T4" fmla="*/ 2520959 w 91"/>
              <a:gd name="T5" fmla="*/ 0 h 1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126">
                <a:moveTo>
                  <a:pt x="91" y="126"/>
                </a:moveTo>
                <a:cubicBezTo>
                  <a:pt x="62" y="106"/>
                  <a:pt x="48" y="83"/>
                  <a:pt x="19" y="63"/>
                </a:cubicBezTo>
                <a:cubicBezTo>
                  <a:pt x="0" y="6"/>
                  <a:pt x="1" y="28"/>
                  <a:pt x="1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92" name="Text Box 57"/>
          <p:cNvSpPr txBox="1">
            <a:spLocks noChangeArrowheads="1"/>
          </p:cNvSpPr>
          <p:nvPr/>
        </p:nvSpPr>
        <p:spPr bwMode="auto">
          <a:xfrm>
            <a:off x="3886200" y="2819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Supporting cells</a:t>
            </a:r>
          </a:p>
        </p:txBody>
      </p:sp>
      <p:sp>
        <p:nvSpPr>
          <p:cNvPr id="18493" name="Line 58"/>
          <p:cNvSpPr>
            <a:spLocks noChangeShapeType="1"/>
          </p:cNvSpPr>
          <p:nvPr/>
        </p:nvSpPr>
        <p:spPr bwMode="auto">
          <a:xfrm flipH="1">
            <a:off x="3352800" y="3048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5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Sensory modality </a:t>
            </a:r>
          </a:p>
          <a:p>
            <a:pPr lvl="1" eaLnBrk="1" hangingPunct="1"/>
            <a:r>
              <a:rPr lang="en-US" smtClean="0"/>
              <a:t>Mediated by chemoreceptors of </a:t>
            </a:r>
          </a:p>
          <a:p>
            <a:pPr lvl="2" eaLnBrk="1" hangingPunct="1"/>
            <a:r>
              <a:rPr lang="en-US" smtClean="0"/>
              <a:t>Tongue, mouth, pharynx</a:t>
            </a:r>
          </a:p>
          <a:p>
            <a:pPr eaLnBrk="1" hangingPunct="1"/>
            <a:r>
              <a:rPr lang="en-US" smtClean="0"/>
              <a:t>Taste qualities</a:t>
            </a:r>
          </a:p>
          <a:p>
            <a:pPr eaLnBrk="1" hangingPunct="1"/>
            <a:r>
              <a:rPr lang="en-US" smtClean="0"/>
              <a:t>Sour taste</a:t>
            </a:r>
          </a:p>
          <a:p>
            <a:pPr lvl="1" eaLnBrk="1" hangingPunct="1"/>
            <a:r>
              <a:rPr lang="en-US" smtClean="0"/>
              <a:t>Associated with acids</a:t>
            </a:r>
          </a:p>
          <a:p>
            <a:pPr lvl="1" eaLnBrk="1" hangingPunct="1"/>
            <a:r>
              <a:rPr lang="en-US" smtClean="0"/>
              <a:t>Intensity is proportional to log [H</a:t>
            </a:r>
            <a:r>
              <a:rPr lang="en-US" baseline="30000" smtClean="0"/>
              <a:t>+</a:t>
            </a:r>
            <a:r>
              <a:rPr lang="en-US" smtClean="0"/>
              <a:t>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6F629C-F857-4644-947B-F58A3A5841D0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7CD459-E5BD-4D93-91AE-E2388F3D79B5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Salty taste</a:t>
            </a:r>
          </a:p>
          <a:p>
            <a:pPr lvl="1" eaLnBrk="1" hangingPunct="1"/>
            <a:r>
              <a:rPr lang="en-US" smtClean="0"/>
              <a:t>Elicited by ionized salts (Na</a:t>
            </a:r>
            <a:r>
              <a:rPr lang="en-US" baseline="30000" smtClean="0"/>
              <a:t>+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Cations mainly responsible for salty taste</a:t>
            </a:r>
          </a:p>
          <a:p>
            <a:pPr lvl="1" eaLnBrk="1" hangingPunct="1"/>
            <a:r>
              <a:rPr lang="en-US" smtClean="0"/>
              <a:t>But anions also contribute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8011F9-8478-4A66-85B9-D6926E44EA51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400AB0-B30C-44A8-BA24-74B6A24B2DF2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Sweet taste</a:t>
            </a:r>
          </a:p>
          <a:p>
            <a:pPr lvl="1" eaLnBrk="1" hangingPunct="1"/>
            <a:r>
              <a:rPr lang="en-US" sz="2400" dirty="0" smtClean="0"/>
              <a:t>Associated with naturally occurring sugars</a:t>
            </a:r>
          </a:p>
          <a:p>
            <a:pPr lvl="2" eaLnBrk="1" hangingPunct="1"/>
            <a:r>
              <a:rPr lang="en-US" sz="2000" dirty="0" smtClean="0"/>
              <a:t>Sucrose, glucose</a:t>
            </a:r>
          </a:p>
          <a:p>
            <a:pPr lvl="1" eaLnBrk="1" hangingPunct="1"/>
            <a:r>
              <a:rPr lang="en-US" sz="2400" dirty="0" smtClean="0"/>
              <a:t>Glycol, aldehydes, ketones</a:t>
            </a:r>
          </a:p>
          <a:p>
            <a:pPr lvl="1" eaLnBrk="1" hangingPunct="1"/>
            <a:r>
              <a:rPr lang="en-US" dirty="0" smtClean="0"/>
              <a:t>Synthetic substances</a:t>
            </a:r>
          </a:p>
          <a:p>
            <a:pPr lvl="2" eaLnBrk="1" hangingPunct="1"/>
            <a:r>
              <a:rPr lang="en-US" dirty="0" smtClean="0"/>
              <a:t>Saccharin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018A09-A8D9-4864-8B78-AB0BE23DA6D9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4BBD85-0A00-4A48-A202-D2B187D4FE72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6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Bitter taste</a:t>
            </a:r>
          </a:p>
          <a:p>
            <a:pPr lvl="1" eaLnBrk="1" hangingPunct="1"/>
            <a:r>
              <a:rPr lang="en-US" sz="3200" smtClean="0"/>
              <a:t>Associated with alkaloids, organic compounds</a:t>
            </a:r>
          </a:p>
          <a:p>
            <a:pPr lvl="2" eaLnBrk="1" hangingPunct="1"/>
            <a:r>
              <a:rPr lang="en-US" sz="2800" smtClean="0"/>
              <a:t>Quinine, caffeine, nicotine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753906-2E1C-48CA-AAA1-D1EEEC3B2FF6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DCAABB-BDDF-4E5B-A7EF-1D1867B6C45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7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Umami taste quality</a:t>
            </a:r>
          </a:p>
          <a:p>
            <a:pPr lvl="1" eaLnBrk="1" hangingPunct="1"/>
            <a:r>
              <a:rPr lang="en-US" sz="3200" smtClean="0"/>
              <a:t>New taste quality</a:t>
            </a:r>
          </a:p>
          <a:p>
            <a:pPr lvl="2" eaLnBrk="1" hangingPunct="1"/>
            <a:r>
              <a:rPr lang="en-US" sz="2800" smtClean="0"/>
              <a:t>Identified by Japanese in 1909</a:t>
            </a:r>
          </a:p>
          <a:p>
            <a:pPr lvl="1" eaLnBrk="1" hangingPunct="1"/>
            <a:r>
              <a:rPr lang="en-US" sz="3200" smtClean="0"/>
              <a:t>Meaty, savoury taste</a:t>
            </a:r>
          </a:p>
          <a:p>
            <a:pPr lvl="1" eaLnBrk="1" hangingPunct="1"/>
            <a:r>
              <a:rPr lang="en-US" sz="3200" smtClean="0"/>
              <a:t>Drive our appetite for amino acids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2FED62-CC60-4E1F-8060-8C782870D8F5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6CD72-CAF5-4DDA-9166-35F5E7463FE5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3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Importance of Taste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Taste </a:t>
            </a:r>
          </a:p>
          <a:p>
            <a:pPr lvl="1" eaLnBrk="1" hangingPunct="1"/>
            <a:r>
              <a:rPr lang="en-US" sz="3200" smtClean="0"/>
              <a:t>Drives appetite and </a:t>
            </a:r>
          </a:p>
          <a:p>
            <a:pPr lvl="1" eaLnBrk="1" hangingPunct="1"/>
            <a:r>
              <a:rPr lang="en-US" sz="3200" smtClean="0"/>
              <a:t>Protects us from poisons</a:t>
            </a:r>
          </a:p>
          <a:p>
            <a:pPr eaLnBrk="1" hangingPunct="1"/>
            <a:r>
              <a:rPr lang="en-US" sz="3600" smtClean="0"/>
              <a:t>We like taste of sugar</a:t>
            </a:r>
          </a:p>
          <a:p>
            <a:pPr lvl="1" eaLnBrk="1" hangingPunct="1"/>
            <a:r>
              <a:rPr lang="en-US" sz="3200" smtClean="0"/>
              <a:t>Because we require carbohydrate (sugars)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DDE6B8-BE5B-421C-8414-60B20A0393F5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F94291-A61E-49AC-A481-2D38553A799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4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Sensory processes </a:t>
            </a:r>
          </a:p>
          <a:p>
            <a:pPr lvl="1"/>
            <a:r>
              <a:rPr lang="en-US" dirty="0" smtClean="0"/>
              <a:t>Specific nature of energy transduction,</a:t>
            </a:r>
          </a:p>
          <a:p>
            <a:pPr lvl="1"/>
            <a:r>
              <a:rPr lang="en-US" dirty="0" smtClean="0"/>
              <a:t>Relevant anatomical structures, and</a:t>
            </a:r>
          </a:p>
          <a:p>
            <a:pPr lvl="1"/>
            <a:r>
              <a:rPr lang="en-US" dirty="0" smtClean="0"/>
              <a:t>Specialized pathways in the brain for taste and smell</a:t>
            </a:r>
          </a:p>
          <a:p>
            <a:r>
              <a:rPr lang="en-US" dirty="0" smtClean="0"/>
              <a:t>Common sensory disorders in relation to smell and taste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Importance of Taste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We get craving for salt</a:t>
            </a:r>
          </a:p>
          <a:p>
            <a:pPr lvl="1" eaLnBrk="1" hangingPunct="1"/>
            <a:r>
              <a:rPr lang="en-US" sz="3200" smtClean="0"/>
              <a:t>Because we must have sodium chloride in our diet</a:t>
            </a:r>
          </a:p>
          <a:p>
            <a:pPr eaLnBrk="1" hangingPunct="1"/>
            <a:r>
              <a:rPr lang="en-US" sz="3600" smtClean="0"/>
              <a:t>Bitter or sour</a:t>
            </a:r>
          </a:p>
          <a:p>
            <a:pPr lvl="1" eaLnBrk="1" hangingPunct="1"/>
            <a:r>
              <a:rPr lang="en-US" sz="3200" smtClean="0"/>
              <a:t>Cause avoidance reaction</a:t>
            </a:r>
          </a:p>
          <a:p>
            <a:pPr lvl="1" eaLnBrk="1" hangingPunct="1"/>
            <a:r>
              <a:rPr lang="en-US" sz="3200" smtClean="0"/>
              <a:t>Most poisons are bitter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8218C0-732A-4B77-86D3-97AFD2A702DB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8D97F9-A9D7-4E8E-8B41-81097A5EBF5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Importance of Taste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Food which has turned bad</a:t>
            </a:r>
          </a:p>
          <a:p>
            <a:pPr lvl="1" eaLnBrk="1" hangingPunct="1"/>
            <a:r>
              <a:rPr lang="en-US" sz="3200" smtClean="0"/>
              <a:t>Is sour (acids)</a:t>
            </a:r>
          </a:p>
          <a:p>
            <a:pPr eaLnBrk="1" hangingPunct="1"/>
            <a:r>
              <a:rPr lang="en-US" sz="3600" smtClean="0"/>
              <a:t>Most medicines tastes bitter</a:t>
            </a:r>
          </a:p>
          <a:p>
            <a:pPr lvl="1" eaLnBrk="1" hangingPunct="1"/>
            <a:r>
              <a:rPr lang="en-US" sz="3200" smtClean="0"/>
              <a:t>Because most of them are poisons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7D7FF3-5710-4A3F-BBC3-565AB52A283A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CFA7FC-B8CC-4DC3-8FAC-03B3DA62EBBA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0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Transduction </a:t>
            </a:r>
          </a:p>
        </p:txBody>
      </p:sp>
      <p:sp>
        <p:nvSpPr>
          <p:cNvPr id="20483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General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Taste substances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Bind to receptor protein on receptor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Change in membrane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Opening of ionic channels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FB5423-D124-4DDE-970C-D06CFCDD77FC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25D2-AC0B-4F67-87CE-7B4B48C6940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0487" name="Freeform 5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8" name="Freeform 6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9" name="Freeform 7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25146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25146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protein</a:t>
            </a:r>
          </a:p>
        </p:txBody>
      </p:sp>
      <p:sp>
        <p:nvSpPr>
          <p:cNvPr id="20493" name="Text Box 11"/>
          <p:cNvSpPr txBox="1">
            <a:spLocks noChangeArrowheads="1"/>
          </p:cNvSpPr>
          <p:nvPr/>
        </p:nvSpPr>
        <p:spPr bwMode="auto">
          <a:xfrm>
            <a:off x="990600" y="1600200"/>
            <a:ext cx="1143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stimuli chemicals</a:t>
            </a:r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 flipH="1">
            <a:off x="2362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6" name="Rectangle 14"/>
          <p:cNvSpPr>
            <a:spLocks noChangeArrowheads="1"/>
          </p:cNvSpPr>
          <p:nvPr/>
        </p:nvSpPr>
        <p:spPr bwMode="auto">
          <a:xfrm>
            <a:off x="2209800" y="39624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1905000" y="48768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6"/>
          <p:cNvSpPr txBox="1">
            <a:spLocks noChangeArrowheads="1"/>
          </p:cNvSpPr>
          <p:nvPr/>
        </p:nvSpPr>
        <p:spPr bwMode="auto">
          <a:xfrm>
            <a:off x="914400" y="3649663"/>
            <a:ext cx="1066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Voltage gated Na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 flipV="1">
            <a:off x="1981200" y="3962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2590800" y="38020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Na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0501" name="Text Box 20"/>
          <p:cNvSpPr txBox="1">
            <a:spLocks noChangeArrowheads="1"/>
          </p:cNvSpPr>
          <p:nvPr/>
        </p:nvSpPr>
        <p:spPr bwMode="auto">
          <a:xfrm>
            <a:off x="762000" y="4800600"/>
            <a:ext cx="1066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Voltage gated Ca</a:t>
            </a:r>
            <a:r>
              <a:rPr lang="en-US" sz="1200" b="1" baseline="30000">
                <a:latin typeface="Georgia" pitchFamily="18" charset="0"/>
              </a:rPr>
              <a:t>++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V="1">
            <a:off x="1676400" y="4876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3" name="Text Box 22"/>
          <p:cNvSpPr txBox="1">
            <a:spLocks noChangeArrowheads="1"/>
          </p:cNvSpPr>
          <p:nvPr/>
        </p:nvSpPr>
        <p:spPr bwMode="auto">
          <a:xfrm>
            <a:off x="2362200" y="46402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Ca</a:t>
            </a:r>
            <a:r>
              <a:rPr lang="en-US" sz="1200" b="1" baseline="30000">
                <a:latin typeface="Georgia" pitchFamily="18" charset="0"/>
              </a:rPr>
              <a:t>++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0504" name="Oval 23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4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6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7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8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2590800" y="4876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1" name="Freeform 30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27432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3" name="Text Box 32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20514" name="Line 33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6" name="Text Box 35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4876800" y="21336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2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Transduction 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4550" y="1905000"/>
            <a:ext cx="4191000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 This leads to depolarization</a:t>
            </a:r>
          </a:p>
          <a:p>
            <a:pPr eaLnBrk="1" hangingPunct="1"/>
            <a:r>
              <a:rPr lang="en-US" sz="2800" smtClean="0"/>
              <a:t>Followed by Ca</a:t>
            </a:r>
            <a:r>
              <a:rPr lang="en-US" sz="2800" baseline="30000" smtClean="0"/>
              <a:t>++</a:t>
            </a:r>
            <a:r>
              <a:rPr lang="en-US" sz="2800" smtClean="0"/>
              <a:t> influx</a:t>
            </a:r>
          </a:p>
          <a:p>
            <a:pPr lvl="1" eaLnBrk="1" hangingPunct="1"/>
            <a:r>
              <a:rPr lang="en-US" sz="2400" smtClean="0"/>
              <a:t>Release of neurotransmitter</a:t>
            </a:r>
          </a:p>
          <a:p>
            <a:pPr eaLnBrk="1" hangingPunct="1"/>
            <a:r>
              <a:rPr lang="en-US" sz="2800" smtClean="0"/>
              <a:t>Excitation of sensory nerve</a:t>
            </a:r>
          </a:p>
        </p:txBody>
      </p:sp>
      <p:sp>
        <p:nvSpPr>
          <p:cNvPr id="3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88A068-2917-4D7B-ACF8-25B115DDDA51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59A2A-ABE7-4FFA-BF8C-C2924918C0A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1511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2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3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25146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9"/>
          <p:cNvSpPr txBox="1">
            <a:spLocks noChangeArrowheads="1"/>
          </p:cNvSpPr>
          <p:nvPr/>
        </p:nvSpPr>
        <p:spPr bwMode="auto">
          <a:xfrm>
            <a:off x="25146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protein</a:t>
            </a:r>
          </a:p>
        </p:txBody>
      </p:sp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990600" y="1600200"/>
            <a:ext cx="1143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stimuli chemicals</a:t>
            </a:r>
          </a:p>
        </p:txBody>
      </p:sp>
      <p:sp>
        <p:nvSpPr>
          <p:cNvPr id="21518" name="Line 11"/>
          <p:cNvSpPr>
            <a:spLocks noChangeShapeType="1"/>
          </p:cNvSpPr>
          <p:nvPr/>
        </p:nvSpPr>
        <p:spPr bwMode="auto">
          <a:xfrm flipH="1">
            <a:off x="2362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9" name="Line 12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0" name="Rectangle 13"/>
          <p:cNvSpPr>
            <a:spLocks noChangeArrowheads="1"/>
          </p:cNvSpPr>
          <p:nvPr/>
        </p:nvSpPr>
        <p:spPr bwMode="auto">
          <a:xfrm>
            <a:off x="2209800" y="39624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4"/>
          <p:cNvSpPr>
            <a:spLocks noChangeArrowheads="1"/>
          </p:cNvSpPr>
          <p:nvPr/>
        </p:nvSpPr>
        <p:spPr bwMode="auto">
          <a:xfrm>
            <a:off x="1905000" y="4876800"/>
            <a:ext cx="1524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914400" y="3649663"/>
            <a:ext cx="1066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Voltage gated Na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1523" name="Line 16"/>
          <p:cNvSpPr>
            <a:spLocks noChangeShapeType="1"/>
          </p:cNvSpPr>
          <p:nvPr/>
        </p:nvSpPr>
        <p:spPr bwMode="auto">
          <a:xfrm flipV="1">
            <a:off x="1981200" y="3962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4" name="Text Box 17"/>
          <p:cNvSpPr txBox="1">
            <a:spLocks noChangeArrowheads="1"/>
          </p:cNvSpPr>
          <p:nvPr/>
        </p:nvSpPr>
        <p:spPr bwMode="auto">
          <a:xfrm>
            <a:off x="2590800" y="38020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Na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1525" name="Text Box 18"/>
          <p:cNvSpPr txBox="1">
            <a:spLocks noChangeArrowheads="1"/>
          </p:cNvSpPr>
          <p:nvPr/>
        </p:nvSpPr>
        <p:spPr bwMode="auto">
          <a:xfrm>
            <a:off x="762000" y="4800600"/>
            <a:ext cx="1066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Voltage gated Ca</a:t>
            </a:r>
            <a:r>
              <a:rPr lang="en-US" sz="1200" b="1" baseline="30000">
                <a:latin typeface="Georgia" pitchFamily="18" charset="0"/>
              </a:rPr>
              <a:t>++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1526" name="Line 19"/>
          <p:cNvSpPr>
            <a:spLocks noChangeShapeType="1"/>
          </p:cNvSpPr>
          <p:nvPr/>
        </p:nvSpPr>
        <p:spPr bwMode="auto">
          <a:xfrm flipV="1">
            <a:off x="1676400" y="4876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7" name="Text Box 20"/>
          <p:cNvSpPr txBox="1">
            <a:spLocks noChangeArrowheads="1"/>
          </p:cNvSpPr>
          <p:nvPr/>
        </p:nvSpPr>
        <p:spPr bwMode="auto">
          <a:xfrm>
            <a:off x="2362200" y="4640263"/>
            <a:ext cx="68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Ca</a:t>
            </a:r>
            <a:r>
              <a:rPr lang="en-US" sz="1200" b="1" baseline="30000">
                <a:latin typeface="Georgia" pitchFamily="18" charset="0"/>
              </a:rPr>
              <a:t>++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1528" name="Oval 21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2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3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4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5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Oval 26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27"/>
          <p:cNvSpPr>
            <a:spLocks noChangeShapeType="1"/>
          </p:cNvSpPr>
          <p:nvPr/>
        </p:nvSpPr>
        <p:spPr bwMode="auto">
          <a:xfrm>
            <a:off x="2590800" y="4876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5" name="Freeform 28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6" name="Line 29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7" name="Text Box 30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21538" name="Line 31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9" name="Line 32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0" name="Text Box 33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21541" name="Line 34"/>
          <p:cNvSpPr>
            <a:spLocks noChangeShapeType="1"/>
          </p:cNvSpPr>
          <p:nvPr/>
        </p:nvSpPr>
        <p:spPr bwMode="auto">
          <a:xfrm>
            <a:off x="48768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transduction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Taste receptor proteins</a:t>
            </a:r>
          </a:p>
          <a:p>
            <a:pPr lvl="1" eaLnBrk="1" hangingPunct="1"/>
            <a:r>
              <a:rPr lang="en-US" sz="2400" smtClean="0"/>
              <a:t>Found on microvilli</a:t>
            </a:r>
          </a:p>
          <a:p>
            <a:pPr eaLnBrk="1" hangingPunct="1"/>
            <a:r>
              <a:rPr lang="en-US" sz="2800" smtClean="0"/>
              <a:t>Taste chemicals are soluble</a:t>
            </a:r>
          </a:p>
          <a:p>
            <a:pPr lvl="1" eaLnBrk="1" hangingPunct="1"/>
            <a:r>
              <a:rPr lang="en-US" sz="2400" smtClean="0"/>
              <a:t>Diffuse to bind to receptors</a:t>
            </a:r>
          </a:p>
        </p:txBody>
      </p:sp>
      <p:sp>
        <p:nvSpPr>
          <p:cNvPr id="4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A9EA15-6A98-4482-A521-66B02BECD63A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6688-AAEF-48DA-8BF6-55625157110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2535" name="Line 4"/>
          <p:cNvSpPr>
            <a:spLocks noChangeShapeType="1"/>
          </p:cNvSpPr>
          <p:nvPr/>
        </p:nvSpPr>
        <p:spPr bwMode="auto">
          <a:xfrm>
            <a:off x="5029200" y="19812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6" name="Freeform 5"/>
          <p:cNvSpPr>
            <a:spLocks/>
          </p:cNvSpPr>
          <p:nvPr/>
        </p:nvSpPr>
        <p:spPr bwMode="auto">
          <a:xfrm>
            <a:off x="1825625" y="2543175"/>
            <a:ext cx="506413" cy="1371600"/>
          </a:xfrm>
          <a:custGeom>
            <a:avLst/>
            <a:gdLst>
              <a:gd name="T0" fmla="*/ 708165399 w 319"/>
              <a:gd name="T1" fmla="*/ 0 h 864"/>
              <a:gd name="T2" fmla="*/ 549394605 w 319"/>
              <a:gd name="T3" fmla="*/ 294859075 h 864"/>
              <a:gd name="T4" fmla="*/ 390625398 w 319"/>
              <a:gd name="T5" fmla="*/ 612398763 h 864"/>
              <a:gd name="T6" fmla="*/ 209173969 w 319"/>
              <a:gd name="T7" fmla="*/ 975301263 h 864"/>
              <a:gd name="T8" fmla="*/ 118448254 w 319"/>
              <a:gd name="T9" fmla="*/ 1202115325 h 864"/>
              <a:gd name="T10" fmla="*/ 50403175 w 319"/>
              <a:gd name="T11" fmla="*/ 1428929388 h 864"/>
              <a:gd name="T12" fmla="*/ 209173969 w 319"/>
              <a:gd name="T13" fmla="*/ 2147483647 h 864"/>
              <a:gd name="T14" fmla="*/ 413306033 w 319"/>
              <a:gd name="T15" fmla="*/ 2018645950 h 864"/>
              <a:gd name="T16" fmla="*/ 458668890 w 319"/>
              <a:gd name="T17" fmla="*/ 1270158750 h 864"/>
              <a:gd name="T18" fmla="*/ 730846034 w 319"/>
              <a:gd name="T19" fmla="*/ 385584700 h 864"/>
              <a:gd name="T20" fmla="*/ 798891114 w 319"/>
              <a:gd name="T21" fmla="*/ 158770638 h 864"/>
              <a:gd name="T22" fmla="*/ 708165399 w 319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9" h="864">
                <a:moveTo>
                  <a:pt x="281" y="0"/>
                </a:moveTo>
                <a:cubicBezTo>
                  <a:pt x="272" y="62"/>
                  <a:pt x="269" y="83"/>
                  <a:pt x="218" y="117"/>
                </a:cubicBezTo>
                <a:cubicBezTo>
                  <a:pt x="201" y="168"/>
                  <a:pt x="188" y="200"/>
                  <a:pt x="155" y="243"/>
                </a:cubicBezTo>
                <a:cubicBezTo>
                  <a:pt x="144" y="286"/>
                  <a:pt x="109" y="348"/>
                  <a:pt x="83" y="387"/>
                </a:cubicBezTo>
                <a:cubicBezTo>
                  <a:pt x="74" y="424"/>
                  <a:pt x="63" y="444"/>
                  <a:pt x="47" y="477"/>
                </a:cubicBezTo>
                <a:cubicBezTo>
                  <a:pt x="33" y="504"/>
                  <a:pt x="30" y="538"/>
                  <a:pt x="20" y="567"/>
                </a:cubicBezTo>
                <a:cubicBezTo>
                  <a:pt x="21" y="598"/>
                  <a:pt x="0" y="836"/>
                  <a:pt x="83" y="864"/>
                </a:cubicBezTo>
                <a:cubicBezTo>
                  <a:pt x="142" y="854"/>
                  <a:pt x="146" y="854"/>
                  <a:pt x="164" y="801"/>
                </a:cubicBezTo>
                <a:cubicBezTo>
                  <a:pt x="167" y="728"/>
                  <a:pt x="164" y="595"/>
                  <a:pt x="182" y="504"/>
                </a:cubicBezTo>
                <a:cubicBezTo>
                  <a:pt x="206" y="382"/>
                  <a:pt x="260" y="272"/>
                  <a:pt x="290" y="153"/>
                </a:cubicBezTo>
                <a:cubicBezTo>
                  <a:pt x="293" y="140"/>
                  <a:pt x="319" y="70"/>
                  <a:pt x="317" y="63"/>
                </a:cubicBezTo>
                <a:cubicBezTo>
                  <a:pt x="310" y="40"/>
                  <a:pt x="293" y="21"/>
                  <a:pt x="281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7" name="Freeform 6"/>
          <p:cNvSpPr>
            <a:spLocks/>
          </p:cNvSpPr>
          <p:nvPr/>
        </p:nvSpPr>
        <p:spPr bwMode="auto">
          <a:xfrm>
            <a:off x="2120900" y="2514600"/>
            <a:ext cx="307975" cy="1471613"/>
          </a:xfrm>
          <a:custGeom>
            <a:avLst/>
            <a:gdLst>
              <a:gd name="T0" fmla="*/ 443547500 w 194"/>
              <a:gd name="T1" fmla="*/ 0 h 927"/>
              <a:gd name="T2" fmla="*/ 352821875 w 194"/>
              <a:gd name="T3" fmla="*/ 498991107 h 927"/>
              <a:gd name="T4" fmla="*/ 216733438 w 194"/>
              <a:gd name="T5" fmla="*/ 929938766 h 927"/>
              <a:gd name="T6" fmla="*/ 103327200 w 194"/>
              <a:gd name="T7" fmla="*/ 1360884837 h 927"/>
              <a:gd name="T8" fmla="*/ 35282188 w 194"/>
              <a:gd name="T9" fmla="*/ 1791832496 h 927"/>
              <a:gd name="T10" fmla="*/ 57964388 w 194"/>
              <a:gd name="T11" fmla="*/ 2147483647 h 927"/>
              <a:gd name="T12" fmla="*/ 262096250 w 194"/>
              <a:gd name="T13" fmla="*/ 2109372292 h 927"/>
              <a:gd name="T14" fmla="*/ 443547500 w 194"/>
              <a:gd name="T15" fmla="*/ 1451610493 h 927"/>
              <a:gd name="T16" fmla="*/ 488910313 w 194"/>
              <a:gd name="T17" fmla="*/ 612398971 h 927"/>
              <a:gd name="T18" fmla="*/ 466229700 w 194"/>
              <a:gd name="T19" fmla="*/ 113407864 h 927"/>
              <a:gd name="T20" fmla="*/ 443547500 w 194"/>
              <a:gd name="T21" fmla="*/ 0 h 9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4" h="927">
                <a:moveTo>
                  <a:pt x="176" y="0"/>
                </a:moveTo>
                <a:cubicBezTo>
                  <a:pt x="143" y="100"/>
                  <a:pt x="160" y="35"/>
                  <a:pt x="140" y="198"/>
                </a:cubicBezTo>
                <a:cubicBezTo>
                  <a:pt x="133" y="255"/>
                  <a:pt x="104" y="314"/>
                  <a:pt x="86" y="369"/>
                </a:cubicBezTo>
                <a:cubicBezTo>
                  <a:pt x="67" y="425"/>
                  <a:pt x="60" y="484"/>
                  <a:pt x="41" y="540"/>
                </a:cubicBezTo>
                <a:cubicBezTo>
                  <a:pt x="35" y="600"/>
                  <a:pt x="28" y="653"/>
                  <a:pt x="14" y="711"/>
                </a:cubicBezTo>
                <a:cubicBezTo>
                  <a:pt x="17" y="765"/>
                  <a:pt x="0" y="824"/>
                  <a:pt x="23" y="873"/>
                </a:cubicBezTo>
                <a:cubicBezTo>
                  <a:pt x="48" y="927"/>
                  <a:pt x="99" y="849"/>
                  <a:pt x="104" y="837"/>
                </a:cubicBezTo>
                <a:cubicBezTo>
                  <a:pt x="141" y="755"/>
                  <a:pt x="154" y="663"/>
                  <a:pt x="176" y="576"/>
                </a:cubicBezTo>
                <a:cubicBezTo>
                  <a:pt x="180" y="465"/>
                  <a:pt x="194" y="354"/>
                  <a:pt x="194" y="243"/>
                </a:cubicBezTo>
                <a:cubicBezTo>
                  <a:pt x="194" y="177"/>
                  <a:pt x="190" y="111"/>
                  <a:pt x="185" y="45"/>
                </a:cubicBezTo>
                <a:cubicBezTo>
                  <a:pt x="184" y="30"/>
                  <a:pt x="176" y="0"/>
                  <a:pt x="176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8" name="Freeform 7"/>
          <p:cNvSpPr>
            <a:spLocks/>
          </p:cNvSpPr>
          <p:nvPr/>
        </p:nvSpPr>
        <p:spPr bwMode="auto">
          <a:xfrm>
            <a:off x="2335213" y="2557463"/>
            <a:ext cx="307975" cy="1463675"/>
          </a:xfrm>
          <a:custGeom>
            <a:avLst/>
            <a:gdLst>
              <a:gd name="T0" fmla="*/ 262096250 w 194"/>
              <a:gd name="T1" fmla="*/ 0 h 922"/>
              <a:gd name="T2" fmla="*/ 171370625 w 194"/>
              <a:gd name="T3" fmla="*/ 1156752513 h 922"/>
              <a:gd name="T4" fmla="*/ 148690013 w 194"/>
              <a:gd name="T5" fmla="*/ 1587698438 h 922"/>
              <a:gd name="T6" fmla="*/ 80645000 w 194"/>
              <a:gd name="T7" fmla="*/ 1814512500 h 922"/>
              <a:gd name="T8" fmla="*/ 330141263 w 194"/>
              <a:gd name="T9" fmla="*/ 2132052188 h 922"/>
              <a:gd name="T10" fmla="*/ 443547500 w 194"/>
              <a:gd name="T11" fmla="*/ 1746469075 h 922"/>
              <a:gd name="T12" fmla="*/ 488910313 w 194"/>
              <a:gd name="T13" fmla="*/ 1565017825 h 922"/>
              <a:gd name="T14" fmla="*/ 330141263 w 194"/>
              <a:gd name="T15" fmla="*/ 317539688 h 922"/>
              <a:gd name="T16" fmla="*/ 262096250 w 194"/>
              <a:gd name="T17" fmla="*/ 0 h 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" h="922">
                <a:moveTo>
                  <a:pt x="104" y="0"/>
                </a:moveTo>
                <a:cubicBezTo>
                  <a:pt x="100" y="120"/>
                  <a:pt x="112" y="327"/>
                  <a:pt x="68" y="459"/>
                </a:cubicBezTo>
                <a:cubicBezTo>
                  <a:pt x="65" y="516"/>
                  <a:pt x="64" y="573"/>
                  <a:pt x="59" y="630"/>
                </a:cubicBezTo>
                <a:cubicBezTo>
                  <a:pt x="56" y="661"/>
                  <a:pt x="32" y="720"/>
                  <a:pt x="32" y="720"/>
                </a:cubicBezTo>
                <a:cubicBezTo>
                  <a:pt x="37" y="791"/>
                  <a:pt x="0" y="922"/>
                  <a:pt x="131" y="846"/>
                </a:cubicBezTo>
                <a:cubicBezTo>
                  <a:pt x="140" y="841"/>
                  <a:pt x="174" y="699"/>
                  <a:pt x="176" y="693"/>
                </a:cubicBezTo>
                <a:cubicBezTo>
                  <a:pt x="182" y="669"/>
                  <a:pt x="194" y="621"/>
                  <a:pt x="194" y="621"/>
                </a:cubicBezTo>
                <a:cubicBezTo>
                  <a:pt x="188" y="448"/>
                  <a:pt x="185" y="289"/>
                  <a:pt x="131" y="126"/>
                </a:cubicBezTo>
                <a:cubicBezTo>
                  <a:pt x="127" y="96"/>
                  <a:pt x="127" y="23"/>
                  <a:pt x="104" y="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9" name="Freeform 8"/>
          <p:cNvSpPr>
            <a:spLocks/>
          </p:cNvSpPr>
          <p:nvPr/>
        </p:nvSpPr>
        <p:spPr bwMode="auto">
          <a:xfrm>
            <a:off x="2586038" y="2552700"/>
            <a:ext cx="401637" cy="1333500"/>
          </a:xfrm>
          <a:custGeom>
            <a:avLst/>
            <a:gdLst>
              <a:gd name="T0" fmla="*/ 0 w 253"/>
              <a:gd name="T1" fmla="*/ 30241875 h 840"/>
              <a:gd name="T2" fmla="*/ 181451024 w 253"/>
              <a:gd name="T3" fmla="*/ 597277825 h 840"/>
              <a:gd name="T4" fmla="*/ 204131608 w 253"/>
              <a:gd name="T5" fmla="*/ 2071568438 h 840"/>
              <a:gd name="T6" fmla="*/ 340219876 w 253"/>
              <a:gd name="T7" fmla="*/ 2048887825 h 840"/>
              <a:gd name="T8" fmla="*/ 567033657 w 253"/>
              <a:gd name="T9" fmla="*/ 1504534075 h 840"/>
              <a:gd name="T10" fmla="*/ 385582632 w 253"/>
              <a:gd name="T11" fmla="*/ 415826575 h 840"/>
              <a:gd name="T12" fmla="*/ 158768852 w 253"/>
              <a:gd name="T13" fmla="*/ 211693125 h 840"/>
              <a:gd name="T14" fmla="*/ 45362756 w 253"/>
              <a:gd name="T15" fmla="*/ 75604688 h 840"/>
              <a:gd name="T16" fmla="*/ 22680584 w 253"/>
              <a:gd name="T17" fmla="*/ 7561263 h 840"/>
              <a:gd name="T18" fmla="*/ 0 w 253"/>
              <a:gd name="T19" fmla="*/ 30241875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3" h="840">
                <a:moveTo>
                  <a:pt x="0" y="12"/>
                </a:moveTo>
                <a:cubicBezTo>
                  <a:pt x="10" y="92"/>
                  <a:pt x="27" y="170"/>
                  <a:pt x="72" y="237"/>
                </a:cubicBezTo>
                <a:cubicBezTo>
                  <a:pt x="75" y="432"/>
                  <a:pt x="60" y="628"/>
                  <a:pt x="81" y="822"/>
                </a:cubicBezTo>
                <a:cubicBezTo>
                  <a:pt x="83" y="840"/>
                  <a:pt x="120" y="823"/>
                  <a:pt x="135" y="813"/>
                </a:cubicBezTo>
                <a:cubicBezTo>
                  <a:pt x="185" y="778"/>
                  <a:pt x="214" y="652"/>
                  <a:pt x="225" y="597"/>
                </a:cubicBezTo>
                <a:cubicBezTo>
                  <a:pt x="219" y="410"/>
                  <a:pt x="253" y="299"/>
                  <a:pt x="153" y="165"/>
                </a:cubicBezTo>
                <a:cubicBezTo>
                  <a:pt x="138" y="120"/>
                  <a:pt x="107" y="99"/>
                  <a:pt x="63" y="84"/>
                </a:cubicBezTo>
                <a:cubicBezTo>
                  <a:pt x="50" y="65"/>
                  <a:pt x="31" y="49"/>
                  <a:pt x="18" y="30"/>
                </a:cubicBezTo>
                <a:cubicBezTo>
                  <a:pt x="13" y="22"/>
                  <a:pt x="16" y="10"/>
                  <a:pt x="9" y="3"/>
                </a:cubicBezTo>
                <a:cubicBezTo>
                  <a:pt x="6" y="0"/>
                  <a:pt x="3" y="9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0" name="Freeform 9"/>
          <p:cNvSpPr>
            <a:spLocks/>
          </p:cNvSpPr>
          <p:nvPr/>
        </p:nvSpPr>
        <p:spPr bwMode="auto">
          <a:xfrm>
            <a:off x="2657475" y="2514600"/>
            <a:ext cx="585788" cy="1354138"/>
          </a:xfrm>
          <a:custGeom>
            <a:avLst/>
            <a:gdLst>
              <a:gd name="T0" fmla="*/ 22682219 w 369"/>
              <a:gd name="T1" fmla="*/ 68045038 h 853"/>
              <a:gd name="T2" fmla="*/ 45362851 w 369"/>
              <a:gd name="T3" fmla="*/ 181451317 h 853"/>
              <a:gd name="T4" fmla="*/ 181451405 w 369"/>
              <a:gd name="T5" fmla="*/ 226814146 h 853"/>
              <a:gd name="T6" fmla="*/ 249496475 w 369"/>
              <a:gd name="T7" fmla="*/ 249496355 h 853"/>
              <a:gd name="T8" fmla="*/ 453628512 w 369"/>
              <a:gd name="T9" fmla="*/ 544353951 h 853"/>
              <a:gd name="T10" fmla="*/ 589717066 w 369"/>
              <a:gd name="T11" fmla="*/ 929938793 h 853"/>
              <a:gd name="T12" fmla="*/ 430947880 w 369"/>
              <a:gd name="T13" fmla="*/ 1927921037 h 853"/>
              <a:gd name="T14" fmla="*/ 657762136 w 369"/>
              <a:gd name="T15" fmla="*/ 2086690145 h 853"/>
              <a:gd name="T16" fmla="*/ 861894173 w 369"/>
              <a:gd name="T17" fmla="*/ 1746469720 h 853"/>
              <a:gd name="T18" fmla="*/ 929939244 w 369"/>
              <a:gd name="T19" fmla="*/ 1474292744 h 853"/>
              <a:gd name="T20" fmla="*/ 907257024 w 369"/>
              <a:gd name="T21" fmla="*/ 884575964 h 853"/>
              <a:gd name="T22" fmla="*/ 544354215 w 369"/>
              <a:gd name="T23" fmla="*/ 408265463 h 853"/>
              <a:gd name="T24" fmla="*/ 22682219 w 369"/>
              <a:gd name="T25" fmla="*/ 68045038 h 853"/>
              <a:gd name="T26" fmla="*/ 0 w 369"/>
              <a:gd name="T27" fmla="*/ 0 h 853"/>
              <a:gd name="T28" fmla="*/ 22682219 w 369"/>
              <a:gd name="T29" fmla="*/ 68045038 h 8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9" h="853">
                <a:moveTo>
                  <a:pt x="9" y="27"/>
                </a:moveTo>
                <a:cubicBezTo>
                  <a:pt x="12" y="42"/>
                  <a:pt x="7" y="61"/>
                  <a:pt x="18" y="72"/>
                </a:cubicBezTo>
                <a:cubicBezTo>
                  <a:pt x="31" y="85"/>
                  <a:pt x="54" y="84"/>
                  <a:pt x="72" y="90"/>
                </a:cubicBezTo>
                <a:cubicBezTo>
                  <a:pt x="81" y="93"/>
                  <a:pt x="99" y="99"/>
                  <a:pt x="99" y="99"/>
                </a:cubicBezTo>
                <a:cubicBezTo>
                  <a:pt x="122" y="134"/>
                  <a:pt x="163" y="178"/>
                  <a:pt x="180" y="216"/>
                </a:cubicBezTo>
                <a:cubicBezTo>
                  <a:pt x="202" y="266"/>
                  <a:pt x="209" y="320"/>
                  <a:pt x="234" y="369"/>
                </a:cubicBezTo>
                <a:cubicBezTo>
                  <a:pt x="230" y="491"/>
                  <a:pt x="252" y="656"/>
                  <a:pt x="171" y="765"/>
                </a:cubicBezTo>
                <a:cubicBezTo>
                  <a:pt x="184" y="853"/>
                  <a:pt x="176" y="842"/>
                  <a:pt x="261" y="828"/>
                </a:cubicBezTo>
                <a:cubicBezTo>
                  <a:pt x="308" y="781"/>
                  <a:pt x="308" y="744"/>
                  <a:pt x="342" y="693"/>
                </a:cubicBezTo>
                <a:cubicBezTo>
                  <a:pt x="349" y="656"/>
                  <a:pt x="357" y="621"/>
                  <a:pt x="369" y="585"/>
                </a:cubicBezTo>
                <a:cubicBezTo>
                  <a:pt x="366" y="507"/>
                  <a:pt x="365" y="429"/>
                  <a:pt x="360" y="351"/>
                </a:cubicBezTo>
                <a:cubicBezTo>
                  <a:pt x="356" y="294"/>
                  <a:pt x="262" y="193"/>
                  <a:pt x="216" y="162"/>
                </a:cubicBezTo>
                <a:cubicBezTo>
                  <a:pt x="180" y="107"/>
                  <a:pt x="74" y="49"/>
                  <a:pt x="9" y="27"/>
                </a:cubicBezTo>
                <a:cubicBezTo>
                  <a:pt x="6" y="18"/>
                  <a:pt x="0" y="0"/>
                  <a:pt x="0" y="0"/>
                </a:cubicBezTo>
                <a:cubicBezTo>
                  <a:pt x="0" y="0"/>
                  <a:pt x="6" y="18"/>
                  <a:pt x="9" y="27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1" name="Freeform 10"/>
          <p:cNvSpPr>
            <a:spLocks/>
          </p:cNvSpPr>
          <p:nvPr/>
        </p:nvSpPr>
        <p:spPr bwMode="auto">
          <a:xfrm>
            <a:off x="1676400" y="2667000"/>
            <a:ext cx="457200" cy="1143000"/>
          </a:xfrm>
          <a:custGeom>
            <a:avLst/>
            <a:gdLst>
              <a:gd name="T0" fmla="*/ 470827290 w 402"/>
              <a:gd name="T1" fmla="*/ 26448429 h 889"/>
              <a:gd name="T2" fmla="*/ 389337645 w 402"/>
              <a:gd name="T3" fmla="*/ 56203714 h 889"/>
              <a:gd name="T4" fmla="*/ 249641436 w 402"/>
              <a:gd name="T5" fmla="*/ 324000000 h 889"/>
              <a:gd name="T6" fmla="*/ 214717952 w 402"/>
              <a:gd name="T7" fmla="*/ 413265857 h 889"/>
              <a:gd name="T8" fmla="*/ 156511388 w 402"/>
              <a:gd name="T9" fmla="*/ 547162714 h 889"/>
              <a:gd name="T10" fmla="*/ 75021743 w 402"/>
              <a:gd name="T11" fmla="*/ 740571429 h 889"/>
              <a:gd name="T12" fmla="*/ 51739800 w 402"/>
              <a:gd name="T13" fmla="*/ 859591286 h 889"/>
              <a:gd name="T14" fmla="*/ 40098260 w 402"/>
              <a:gd name="T15" fmla="*/ 919101857 h 889"/>
              <a:gd name="T16" fmla="*/ 28456719 w 402"/>
              <a:gd name="T17" fmla="*/ 978612429 h 889"/>
              <a:gd name="T18" fmla="*/ 28456719 w 402"/>
              <a:gd name="T19" fmla="*/ 1395183857 h 889"/>
              <a:gd name="T20" fmla="*/ 121586767 w 402"/>
              <a:gd name="T21" fmla="*/ 1469571429 h 889"/>
              <a:gd name="T22" fmla="*/ 191434872 w 402"/>
              <a:gd name="T23" fmla="*/ 1439816143 h 889"/>
              <a:gd name="T24" fmla="*/ 203076412 w 402"/>
              <a:gd name="T25" fmla="*/ 1380305571 h 889"/>
              <a:gd name="T26" fmla="*/ 226359493 w 402"/>
              <a:gd name="T27" fmla="*/ 1291041000 h 889"/>
              <a:gd name="T28" fmla="*/ 377697242 w 402"/>
              <a:gd name="T29" fmla="*/ 443019857 h 889"/>
              <a:gd name="T30" fmla="*/ 459185749 w 402"/>
              <a:gd name="T31" fmla="*/ 264489429 h 889"/>
              <a:gd name="T32" fmla="*/ 517392313 w 402"/>
              <a:gd name="T33" fmla="*/ 85959000 h 889"/>
              <a:gd name="T34" fmla="*/ 505751910 w 402"/>
              <a:gd name="T35" fmla="*/ 11571429 h 889"/>
              <a:gd name="T36" fmla="*/ 470827290 w 402"/>
              <a:gd name="T37" fmla="*/ 26448429 h 8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2" h="889">
                <a:moveTo>
                  <a:pt x="364" y="16"/>
                </a:moveTo>
                <a:cubicBezTo>
                  <a:pt x="364" y="16"/>
                  <a:pt x="305" y="30"/>
                  <a:pt x="301" y="34"/>
                </a:cubicBezTo>
                <a:cubicBezTo>
                  <a:pt x="257" y="78"/>
                  <a:pt x="230" y="146"/>
                  <a:pt x="193" y="196"/>
                </a:cubicBezTo>
                <a:cubicBezTo>
                  <a:pt x="160" y="294"/>
                  <a:pt x="213" y="145"/>
                  <a:pt x="166" y="250"/>
                </a:cubicBezTo>
                <a:cubicBezTo>
                  <a:pt x="131" y="329"/>
                  <a:pt x="170" y="282"/>
                  <a:pt x="121" y="331"/>
                </a:cubicBezTo>
                <a:cubicBezTo>
                  <a:pt x="107" y="373"/>
                  <a:pt x="84" y="413"/>
                  <a:pt x="58" y="448"/>
                </a:cubicBezTo>
                <a:cubicBezTo>
                  <a:pt x="52" y="472"/>
                  <a:pt x="46" y="496"/>
                  <a:pt x="40" y="520"/>
                </a:cubicBezTo>
                <a:cubicBezTo>
                  <a:pt x="37" y="532"/>
                  <a:pt x="34" y="544"/>
                  <a:pt x="31" y="556"/>
                </a:cubicBezTo>
                <a:cubicBezTo>
                  <a:pt x="28" y="568"/>
                  <a:pt x="22" y="592"/>
                  <a:pt x="22" y="592"/>
                </a:cubicBezTo>
                <a:cubicBezTo>
                  <a:pt x="12" y="681"/>
                  <a:pt x="0" y="748"/>
                  <a:pt x="22" y="844"/>
                </a:cubicBezTo>
                <a:cubicBezTo>
                  <a:pt x="25" y="857"/>
                  <a:pt x="84" y="884"/>
                  <a:pt x="94" y="889"/>
                </a:cubicBezTo>
                <a:cubicBezTo>
                  <a:pt x="112" y="883"/>
                  <a:pt x="134" y="883"/>
                  <a:pt x="148" y="871"/>
                </a:cubicBezTo>
                <a:cubicBezTo>
                  <a:pt x="157" y="863"/>
                  <a:pt x="153" y="847"/>
                  <a:pt x="157" y="835"/>
                </a:cubicBezTo>
                <a:cubicBezTo>
                  <a:pt x="162" y="817"/>
                  <a:pt x="175" y="781"/>
                  <a:pt x="175" y="781"/>
                </a:cubicBezTo>
                <a:cubicBezTo>
                  <a:pt x="181" y="624"/>
                  <a:pt x="166" y="394"/>
                  <a:pt x="292" y="268"/>
                </a:cubicBezTo>
                <a:cubicBezTo>
                  <a:pt x="305" y="228"/>
                  <a:pt x="325" y="190"/>
                  <a:pt x="355" y="160"/>
                </a:cubicBezTo>
                <a:cubicBezTo>
                  <a:pt x="369" y="118"/>
                  <a:pt x="376" y="87"/>
                  <a:pt x="400" y="52"/>
                </a:cubicBezTo>
                <a:cubicBezTo>
                  <a:pt x="397" y="37"/>
                  <a:pt x="402" y="18"/>
                  <a:pt x="391" y="7"/>
                </a:cubicBezTo>
                <a:cubicBezTo>
                  <a:pt x="384" y="0"/>
                  <a:pt x="364" y="16"/>
                  <a:pt x="364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2" name="Freeform 11"/>
          <p:cNvSpPr>
            <a:spLocks/>
          </p:cNvSpPr>
          <p:nvPr/>
        </p:nvSpPr>
        <p:spPr bwMode="auto">
          <a:xfrm>
            <a:off x="2895600" y="2590800"/>
            <a:ext cx="681038" cy="1223963"/>
          </a:xfrm>
          <a:custGeom>
            <a:avLst/>
            <a:gdLst>
              <a:gd name="T0" fmla="*/ 0 w 534"/>
              <a:gd name="T1" fmla="*/ 54184445 h 864"/>
              <a:gd name="T2" fmla="*/ 263496663 w 534"/>
              <a:gd name="T3" fmla="*/ 234798319 h 864"/>
              <a:gd name="T4" fmla="*/ 322051902 w 534"/>
              <a:gd name="T5" fmla="*/ 325105256 h 864"/>
              <a:gd name="T6" fmla="*/ 336690393 w 534"/>
              <a:gd name="T7" fmla="*/ 379289701 h 864"/>
              <a:gd name="T8" fmla="*/ 512354835 w 534"/>
              <a:gd name="T9" fmla="*/ 722456910 h 864"/>
              <a:gd name="T10" fmla="*/ 526993326 w 534"/>
              <a:gd name="T11" fmla="*/ 830824384 h 864"/>
              <a:gd name="T12" fmla="*/ 556270308 w 534"/>
              <a:gd name="T13" fmla="*/ 975315767 h 864"/>
              <a:gd name="T14" fmla="*/ 556270308 w 534"/>
              <a:gd name="T15" fmla="*/ 1679710723 h 864"/>
              <a:gd name="T16" fmla="*/ 644102529 w 534"/>
              <a:gd name="T17" fmla="*/ 1733895168 h 864"/>
              <a:gd name="T18" fmla="*/ 731934750 w 534"/>
              <a:gd name="T19" fmla="*/ 1571341832 h 864"/>
              <a:gd name="T20" fmla="*/ 761213007 w 534"/>
              <a:gd name="T21" fmla="*/ 1462974358 h 864"/>
              <a:gd name="T22" fmla="*/ 644102529 w 534"/>
              <a:gd name="T23" fmla="*/ 523781083 h 864"/>
              <a:gd name="T24" fmla="*/ 497716344 w 534"/>
              <a:gd name="T25" fmla="*/ 325105256 h 864"/>
              <a:gd name="T26" fmla="*/ 409884123 w 534"/>
              <a:gd name="T27" fmla="*/ 234798319 h 864"/>
              <a:gd name="T28" fmla="*/ 175664442 w 534"/>
              <a:gd name="T29" fmla="*/ 90306937 h 864"/>
              <a:gd name="T30" fmla="*/ 29276982 w 534"/>
              <a:gd name="T31" fmla="*/ 0 h 864"/>
              <a:gd name="T32" fmla="*/ 0 w 534"/>
              <a:gd name="T33" fmla="*/ 54184445 h 8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864">
                <a:moveTo>
                  <a:pt x="0" y="27"/>
                </a:moveTo>
                <a:cubicBezTo>
                  <a:pt x="52" y="62"/>
                  <a:pt x="103" y="97"/>
                  <a:pt x="162" y="117"/>
                </a:cubicBezTo>
                <a:cubicBezTo>
                  <a:pt x="185" y="185"/>
                  <a:pt x="151" y="104"/>
                  <a:pt x="198" y="162"/>
                </a:cubicBezTo>
                <a:cubicBezTo>
                  <a:pt x="204" y="169"/>
                  <a:pt x="202" y="181"/>
                  <a:pt x="207" y="189"/>
                </a:cubicBezTo>
                <a:cubicBezTo>
                  <a:pt x="240" y="248"/>
                  <a:pt x="285" y="299"/>
                  <a:pt x="315" y="360"/>
                </a:cubicBezTo>
                <a:cubicBezTo>
                  <a:pt x="318" y="378"/>
                  <a:pt x="320" y="396"/>
                  <a:pt x="324" y="414"/>
                </a:cubicBezTo>
                <a:cubicBezTo>
                  <a:pt x="329" y="438"/>
                  <a:pt x="342" y="486"/>
                  <a:pt x="342" y="486"/>
                </a:cubicBezTo>
                <a:cubicBezTo>
                  <a:pt x="338" y="603"/>
                  <a:pt x="305" y="726"/>
                  <a:pt x="342" y="837"/>
                </a:cubicBezTo>
                <a:cubicBezTo>
                  <a:pt x="348" y="856"/>
                  <a:pt x="379" y="853"/>
                  <a:pt x="396" y="864"/>
                </a:cubicBezTo>
                <a:cubicBezTo>
                  <a:pt x="428" y="843"/>
                  <a:pt x="435" y="819"/>
                  <a:pt x="450" y="783"/>
                </a:cubicBezTo>
                <a:cubicBezTo>
                  <a:pt x="457" y="765"/>
                  <a:pt x="468" y="729"/>
                  <a:pt x="468" y="729"/>
                </a:cubicBezTo>
                <a:cubicBezTo>
                  <a:pt x="487" y="594"/>
                  <a:pt x="534" y="353"/>
                  <a:pt x="396" y="261"/>
                </a:cubicBezTo>
                <a:cubicBezTo>
                  <a:pt x="379" y="211"/>
                  <a:pt x="353" y="185"/>
                  <a:pt x="306" y="162"/>
                </a:cubicBezTo>
                <a:cubicBezTo>
                  <a:pt x="265" y="100"/>
                  <a:pt x="317" y="169"/>
                  <a:pt x="252" y="117"/>
                </a:cubicBezTo>
                <a:cubicBezTo>
                  <a:pt x="165" y="47"/>
                  <a:pt x="226" y="62"/>
                  <a:pt x="108" y="45"/>
                </a:cubicBezTo>
                <a:cubicBezTo>
                  <a:pt x="77" y="14"/>
                  <a:pt x="61" y="11"/>
                  <a:pt x="18" y="0"/>
                </a:cubicBezTo>
                <a:cubicBezTo>
                  <a:pt x="12" y="9"/>
                  <a:pt x="0" y="27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3" name="Freeform 12"/>
          <p:cNvSpPr>
            <a:spLocks/>
          </p:cNvSpPr>
          <p:nvPr/>
        </p:nvSpPr>
        <p:spPr bwMode="auto">
          <a:xfrm>
            <a:off x="857250" y="2454275"/>
            <a:ext cx="1184275" cy="1703388"/>
          </a:xfrm>
          <a:custGeom>
            <a:avLst/>
            <a:gdLst>
              <a:gd name="T0" fmla="*/ 136088438 w 746"/>
              <a:gd name="T1" fmla="*/ 50403140 h 1073"/>
              <a:gd name="T2" fmla="*/ 1769149688 w 746"/>
              <a:gd name="T3" fmla="*/ 27722521 h 1073"/>
              <a:gd name="T4" fmla="*/ 1701106263 w 746"/>
              <a:gd name="T5" fmla="*/ 390625127 h 1073"/>
              <a:gd name="T6" fmla="*/ 1542335625 w 746"/>
              <a:gd name="T7" fmla="*/ 662802082 h 1073"/>
              <a:gd name="T8" fmla="*/ 1451610000 w 746"/>
              <a:gd name="T9" fmla="*/ 957659656 h 1073"/>
              <a:gd name="T10" fmla="*/ 1360884375 w 746"/>
              <a:gd name="T11" fmla="*/ 1161793166 h 1073"/>
              <a:gd name="T12" fmla="*/ 1247478138 w 746"/>
              <a:gd name="T13" fmla="*/ 1365925088 h 1073"/>
              <a:gd name="T14" fmla="*/ 1202115325 w 746"/>
              <a:gd name="T15" fmla="*/ 1502013566 h 1073"/>
              <a:gd name="T16" fmla="*/ 1292840950 w 746"/>
              <a:gd name="T17" fmla="*/ 2147483647 h 1073"/>
              <a:gd name="T18" fmla="*/ 1519655013 w 746"/>
              <a:gd name="T19" fmla="*/ 2147483647 h 1073"/>
              <a:gd name="T20" fmla="*/ 1655743450 w 746"/>
              <a:gd name="T21" fmla="*/ 2147483647 h 1073"/>
              <a:gd name="T22" fmla="*/ 1496972813 w 746"/>
              <a:gd name="T23" fmla="*/ 2147483647 h 1073"/>
              <a:gd name="T24" fmla="*/ 1360884375 w 746"/>
              <a:gd name="T25" fmla="*/ 2147483647 h 1073"/>
              <a:gd name="T26" fmla="*/ 1315521563 w 746"/>
              <a:gd name="T27" fmla="*/ 2147483647 h 1073"/>
              <a:gd name="T28" fmla="*/ 1247478138 w 746"/>
              <a:gd name="T29" fmla="*/ 2147483647 h 1073"/>
              <a:gd name="T30" fmla="*/ 1088707500 w 746"/>
              <a:gd name="T31" fmla="*/ 2147483647 h 1073"/>
              <a:gd name="T32" fmla="*/ 1043344688 w 746"/>
              <a:gd name="T33" fmla="*/ 2147483647 h 1073"/>
              <a:gd name="T34" fmla="*/ 975301263 w 746"/>
              <a:gd name="T35" fmla="*/ 1932961205 h 1073"/>
              <a:gd name="T36" fmla="*/ 1179433125 w 746"/>
              <a:gd name="T37" fmla="*/ 980341863 h 1073"/>
              <a:gd name="T38" fmla="*/ 1338203763 w 746"/>
              <a:gd name="T39" fmla="*/ 730845527 h 1073"/>
              <a:gd name="T40" fmla="*/ 1565017825 w 746"/>
              <a:gd name="T41" fmla="*/ 322580095 h 1073"/>
              <a:gd name="T42" fmla="*/ 498990938 w 746"/>
              <a:gd name="T43" fmla="*/ 209173824 h 1073"/>
              <a:gd name="T44" fmla="*/ 0 w 746"/>
              <a:gd name="T45" fmla="*/ 231854443 h 10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46" h="1073">
                <a:moveTo>
                  <a:pt x="54" y="20"/>
                </a:moveTo>
                <a:cubicBezTo>
                  <a:pt x="288" y="15"/>
                  <a:pt x="478" y="0"/>
                  <a:pt x="702" y="11"/>
                </a:cubicBezTo>
                <a:cubicBezTo>
                  <a:pt x="746" y="77"/>
                  <a:pt x="727" y="103"/>
                  <a:pt x="675" y="155"/>
                </a:cubicBezTo>
                <a:cubicBezTo>
                  <a:pt x="661" y="196"/>
                  <a:pt x="630" y="223"/>
                  <a:pt x="612" y="263"/>
                </a:cubicBezTo>
                <a:cubicBezTo>
                  <a:pt x="596" y="300"/>
                  <a:pt x="594" y="344"/>
                  <a:pt x="576" y="380"/>
                </a:cubicBezTo>
                <a:cubicBezTo>
                  <a:pt x="533" y="466"/>
                  <a:pt x="586" y="322"/>
                  <a:pt x="540" y="461"/>
                </a:cubicBezTo>
                <a:cubicBezTo>
                  <a:pt x="530" y="490"/>
                  <a:pt x="505" y="513"/>
                  <a:pt x="495" y="542"/>
                </a:cubicBezTo>
                <a:cubicBezTo>
                  <a:pt x="489" y="560"/>
                  <a:pt x="477" y="596"/>
                  <a:pt x="477" y="596"/>
                </a:cubicBezTo>
                <a:cubicBezTo>
                  <a:pt x="467" y="688"/>
                  <a:pt x="449" y="807"/>
                  <a:pt x="513" y="884"/>
                </a:cubicBezTo>
                <a:cubicBezTo>
                  <a:pt x="542" y="919"/>
                  <a:pt x="571" y="960"/>
                  <a:pt x="603" y="992"/>
                </a:cubicBezTo>
                <a:cubicBezTo>
                  <a:pt x="617" y="1006"/>
                  <a:pt x="657" y="1019"/>
                  <a:pt x="657" y="1019"/>
                </a:cubicBezTo>
                <a:cubicBezTo>
                  <a:pt x="622" y="1031"/>
                  <a:pt x="606" y="1037"/>
                  <a:pt x="594" y="1073"/>
                </a:cubicBezTo>
                <a:cubicBezTo>
                  <a:pt x="576" y="1061"/>
                  <a:pt x="552" y="1055"/>
                  <a:pt x="540" y="1037"/>
                </a:cubicBezTo>
                <a:cubicBezTo>
                  <a:pt x="534" y="1028"/>
                  <a:pt x="530" y="1017"/>
                  <a:pt x="522" y="1010"/>
                </a:cubicBezTo>
                <a:cubicBezTo>
                  <a:pt x="515" y="1004"/>
                  <a:pt x="504" y="1004"/>
                  <a:pt x="495" y="1001"/>
                </a:cubicBezTo>
                <a:cubicBezTo>
                  <a:pt x="453" y="959"/>
                  <a:pt x="475" y="985"/>
                  <a:pt x="432" y="920"/>
                </a:cubicBezTo>
                <a:cubicBezTo>
                  <a:pt x="426" y="911"/>
                  <a:pt x="414" y="893"/>
                  <a:pt x="414" y="893"/>
                </a:cubicBezTo>
                <a:cubicBezTo>
                  <a:pt x="405" y="850"/>
                  <a:pt x="394" y="810"/>
                  <a:pt x="387" y="767"/>
                </a:cubicBezTo>
                <a:cubicBezTo>
                  <a:pt x="390" y="694"/>
                  <a:pt x="366" y="457"/>
                  <a:pt x="468" y="389"/>
                </a:cubicBezTo>
                <a:cubicBezTo>
                  <a:pt x="479" y="355"/>
                  <a:pt x="499" y="306"/>
                  <a:pt x="531" y="290"/>
                </a:cubicBezTo>
                <a:cubicBezTo>
                  <a:pt x="562" y="234"/>
                  <a:pt x="601" y="188"/>
                  <a:pt x="621" y="128"/>
                </a:cubicBezTo>
                <a:cubicBezTo>
                  <a:pt x="500" y="47"/>
                  <a:pt x="336" y="129"/>
                  <a:pt x="198" y="83"/>
                </a:cubicBezTo>
                <a:cubicBezTo>
                  <a:pt x="6" y="92"/>
                  <a:pt x="72" y="92"/>
                  <a:pt x="0" y="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4" name="Freeform 13"/>
          <p:cNvSpPr>
            <a:spLocks/>
          </p:cNvSpPr>
          <p:nvPr/>
        </p:nvSpPr>
        <p:spPr bwMode="auto">
          <a:xfrm>
            <a:off x="2809875" y="2325688"/>
            <a:ext cx="1719263" cy="1831975"/>
          </a:xfrm>
          <a:custGeom>
            <a:avLst/>
            <a:gdLst>
              <a:gd name="T0" fmla="*/ 2147483647 w 1083"/>
              <a:gd name="T1" fmla="*/ 209173763 h 1154"/>
              <a:gd name="T2" fmla="*/ 415826696 w 1083"/>
              <a:gd name="T3" fmla="*/ 95765938 h 1154"/>
              <a:gd name="T4" fmla="*/ 7561265 w 1083"/>
              <a:gd name="T5" fmla="*/ 141128750 h 1154"/>
              <a:gd name="T6" fmla="*/ 30241884 w 1083"/>
              <a:gd name="T7" fmla="*/ 277217188 h 1154"/>
              <a:gd name="T8" fmla="*/ 166330361 w 1083"/>
              <a:gd name="T9" fmla="*/ 322580000 h 1154"/>
              <a:gd name="T10" fmla="*/ 461189522 w 1083"/>
              <a:gd name="T11" fmla="*/ 390625013 h 1154"/>
              <a:gd name="T12" fmla="*/ 506552347 w 1083"/>
              <a:gd name="T13" fmla="*/ 458668438 h 1154"/>
              <a:gd name="T14" fmla="*/ 574595792 w 1083"/>
              <a:gd name="T15" fmla="*/ 481350638 h 1154"/>
              <a:gd name="T16" fmla="*/ 665321443 w 1083"/>
              <a:gd name="T17" fmla="*/ 572076263 h 1154"/>
              <a:gd name="T18" fmla="*/ 778729301 w 1083"/>
              <a:gd name="T19" fmla="*/ 662801888 h 1154"/>
              <a:gd name="T20" fmla="*/ 1005543430 w 1083"/>
              <a:gd name="T21" fmla="*/ 912296563 h 1154"/>
              <a:gd name="T22" fmla="*/ 1118949700 w 1083"/>
              <a:gd name="T23" fmla="*/ 1116430013 h 1154"/>
              <a:gd name="T24" fmla="*/ 1232357558 w 1083"/>
              <a:gd name="T25" fmla="*/ 1638101563 h 1154"/>
              <a:gd name="T26" fmla="*/ 1141631907 w 1083"/>
              <a:gd name="T27" fmla="*/ 2147483647 h 1154"/>
              <a:gd name="T28" fmla="*/ 1005543430 w 1083"/>
              <a:gd name="T29" fmla="*/ 2147483647 h 1154"/>
              <a:gd name="T30" fmla="*/ 756047095 w 1083"/>
              <a:gd name="T31" fmla="*/ 2147483647 h 1154"/>
              <a:gd name="T32" fmla="*/ 982861223 w 1083"/>
              <a:gd name="T33" fmla="*/ 2147483647 h 1154"/>
              <a:gd name="T34" fmla="*/ 1186994733 w 1083"/>
              <a:gd name="T35" fmla="*/ 2147483647 h 1154"/>
              <a:gd name="T36" fmla="*/ 1504534513 w 1083"/>
              <a:gd name="T37" fmla="*/ 1796872200 h 1154"/>
              <a:gd name="T38" fmla="*/ 1481852306 w 1083"/>
              <a:gd name="T39" fmla="*/ 1433969700 h 1154"/>
              <a:gd name="T40" fmla="*/ 1436489480 w 1083"/>
              <a:gd name="T41" fmla="*/ 1365924688 h 1154"/>
              <a:gd name="T42" fmla="*/ 1323083210 w 1083"/>
              <a:gd name="T43" fmla="*/ 1161792825 h 1154"/>
              <a:gd name="T44" fmla="*/ 1255038177 w 1083"/>
              <a:gd name="T45" fmla="*/ 912296563 h 1154"/>
              <a:gd name="T46" fmla="*/ 1141631907 w 1083"/>
              <a:gd name="T47" fmla="*/ 730845313 h 1154"/>
              <a:gd name="T48" fmla="*/ 982861223 w 1083"/>
              <a:gd name="T49" fmla="*/ 572076263 h 1154"/>
              <a:gd name="T50" fmla="*/ 665321443 w 1083"/>
              <a:gd name="T51" fmla="*/ 367942813 h 1154"/>
              <a:gd name="T52" fmla="*/ 597277999 w 1083"/>
              <a:gd name="T53" fmla="*/ 322580000 h 1154"/>
              <a:gd name="T54" fmla="*/ 529232966 w 1083"/>
              <a:gd name="T55" fmla="*/ 299899388 h 1154"/>
              <a:gd name="T56" fmla="*/ 960180604 w 1083"/>
              <a:gd name="T57" fmla="*/ 322580000 h 1154"/>
              <a:gd name="T58" fmla="*/ 1572577957 w 1083"/>
              <a:gd name="T59" fmla="*/ 413305625 h 1154"/>
              <a:gd name="T60" fmla="*/ 2147483647 w 1083"/>
              <a:gd name="T61" fmla="*/ 435987825 h 1154"/>
              <a:gd name="T62" fmla="*/ 2147483647 w 1083"/>
              <a:gd name="T63" fmla="*/ 458668438 h 1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3" h="1154">
                <a:moveTo>
                  <a:pt x="1065" y="83"/>
                </a:moveTo>
                <a:cubicBezTo>
                  <a:pt x="763" y="8"/>
                  <a:pt x="534" y="43"/>
                  <a:pt x="165" y="38"/>
                </a:cubicBezTo>
                <a:cubicBezTo>
                  <a:pt x="112" y="2"/>
                  <a:pt x="41" y="0"/>
                  <a:pt x="3" y="56"/>
                </a:cubicBezTo>
                <a:cubicBezTo>
                  <a:pt x="6" y="74"/>
                  <a:pt x="0" y="96"/>
                  <a:pt x="12" y="110"/>
                </a:cubicBezTo>
                <a:cubicBezTo>
                  <a:pt x="24" y="124"/>
                  <a:pt x="47" y="125"/>
                  <a:pt x="66" y="128"/>
                </a:cubicBezTo>
                <a:cubicBezTo>
                  <a:pt x="107" y="135"/>
                  <a:pt x="144" y="142"/>
                  <a:pt x="183" y="155"/>
                </a:cubicBezTo>
                <a:cubicBezTo>
                  <a:pt x="189" y="164"/>
                  <a:pt x="193" y="175"/>
                  <a:pt x="201" y="182"/>
                </a:cubicBezTo>
                <a:cubicBezTo>
                  <a:pt x="208" y="188"/>
                  <a:pt x="221" y="184"/>
                  <a:pt x="228" y="191"/>
                </a:cubicBezTo>
                <a:cubicBezTo>
                  <a:pt x="276" y="239"/>
                  <a:pt x="192" y="203"/>
                  <a:pt x="264" y="227"/>
                </a:cubicBezTo>
                <a:cubicBezTo>
                  <a:pt x="316" y="304"/>
                  <a:pt x="247" y="213"/>
                  <a:pt x="309" y="263"/>
                </a:cubicBezTo>
                <a:cubicBezTo>
                  <a:pt x="347" y="293"/>
                  <a:pt x="351" y="346"/>
                  <a:pt x="399" y="362"/>
                </a:cubicBezTo>
                <a:cubicBezTo>
                  <a:pt x="409" y="391"/>
                  <a:pt x="444" y="443"/>
                  <a:pt x="444" y="443"/>
                </a:cubicBezTo>
                <a:cubicBezTo>
                  <a:pt x="453" y="515"/>
                  <a:pt x="477" y="579"/>
                  <a:pt x="489" y="650"/>
                </a:cubicBezTo>
                <a:cubicBezTo>
                  <a:pt x="477" y="882"/>
                  <a:pt x="503" y="772"/>
                  <a:pt x="453" y="884"/>
                </a:cubicBezTo>
                <a:cubicBezTo>
                  <a:pt x="430" y="936"/>
                  <a:pt x="443" y="954"/>
                  <a:pt x="399" y="983"/>
                </a:cubicBezTo>
                <a:cubicBezTo>
                  <a:pt x="367" y="1031"/>
                  <a:pt x="319" y="1051"/>
                  <a:pt x="300" y="1109"/>
                </a:cubicBezTo>
                <a:cubicBezTo>
                  <a:pt x="331" y="1125"/>
                  <a:pt x="361" y="1135"/>
                  <a:pt x="390" y="1154"/>
                </a:cubicBezTo>
                <a:cubicBezTo>
                  <a:pt x="459" y="1137"/>
                  <a:pt x="433" y="1110"/>
                  <a:pt x="471" y="1064"/>
                </a:cubicBezTo>
                <a:cubicBezTo>
                  <a:pt x="561" y="956"/>
                  <a:pt x="577" y="850"/>
                  <a:pt x="597" y="713"/>
                </a:cubicBezTo>
                <a:cubicBezTo>
                  <a:pt x="594" y="665"/>
                  <a:pt x="596" y="617"/>
                  <a:pt x="588" y="569"/>
                </a:cubicBezTo>
                <a:cubicBezTo>
                  <a:pt x="586" y="558"/>
                  <a:pt x="575" y="552"/>
                  <a:pt x="570" y="542"/>
                </a:cubicBezTo>
                <a:cubicBezTo>
                  <a:pt x="556" y="514"/>
                  <a:pt x="525" y="461"/>
                  <a:pt x="525" y="461"/>
                </a:cubicBezTo>
                <a:cubicBezTo>
                  <a:pt x="505" y="305"/>
                  <a:pt x="534" y="442"/>
                  <a:pt x="498" y="362"/>
                </a:cubicBezTo>
                <a:cubicBezTo>
                  <a:pt x="466" y="291"/>
                  <a:pt x="502" y="322"/>
                  <a:pt x="453" y="290"/>
                </a:cubicBezTo>
                <a:cubicBezTo>
                  <a:pt x="412" y="228"/>
                  <a:pt x="438" y="243"/>
                  <a:pt x="390" y="227"/>
                </a:cubicBezTo>
                <a:cubicBezTo>
                  <a:pt x="362" y="185"/>
                  <a:pt x="309" y="169"/>
                  <a:pt x="264" y="146"/>
                </a:cubicBezTo>
                <a:cubicBezTo>
                  <a:pt x="254" y="141"/>
                  <a:pt x="247" y="133"/>
                  <a:pt x="237" y="128"/>
                </a:cubicBezTo>
                <a:cubicBezTo>
                  <a:pt x="229" y="124"/>
                  <a:pt x="201" y="119"/>
                  <a:pt x="210" y="119"/>
                </a:cubicBezTo>
                <a:cubicBezTo>
                  <a:pt x="267" y="119"/>
                  <a:pt x="324" y="125"/>
                  <a:pt x="381" y="128"/>
                </a:cubicBezTo>
                <a:cubicBezTo>
                  <a:pt x="471" y="158"/>
                  <a:pt x="513" y="157"/>
                  <a:pt x="624" y="164"/>
                </a:cubicBezTo>
                <a:cubicBezTo>
                  <a:pt x="745" y="179"/>
                  <a:pt x="871" y="167"/>
                  <a:pt x="993" y="173"/>
                </a:cubicBezTo>
                <a:cubicBezTo>
                  <a:pt x="1046" y="186"/>
                  <a:pt x="1017" y="182"/>
                  <a:pt x="1083" y="1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1752600" y="33528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5"/>
          <p:cNvSpPr>
            <a:spLocks noChangeArrowheads="1"/>
          </p:cNvSpPr>
          <p:nvPr/>
        </p:nvSpPr>
        <p:spPr bwMode="auto">
          <a:xfrm>
            <a:off x="1981200" y="3581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16"/>
          <p:cNvSpPr>
            <a:spLocks noChangeArrowheads="1"/>
          </p:cNvSpPr>
          <p:nvPr/>
        </p:nvSpPr>
        <p:spPr bwMode="auto">
          <a:xfrm>
            <a:off x="2209800" y="32766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17"/>
          <p:cNvSpPr>
            <a:spLocks noChangeArrowheads="1"/>
          </p:cNvSpPr>
          <p:nvPr/>
        </p:nvSpPr>
        <p:spPr bwMode="auto">
          <a:xfrm>
            <a:off x="2438400" y="3505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18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19"/>
          <p:cNvSpPr>
            <a:spLocks noChangeArrowheads="1"/>
          </p:cNvSpPr>
          <p:nvPr/>
        </p:nvSpPr>
        <p:spPr bwMode="auto">
          <a:xfrm>
            <a:off x="3048000" y="3200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0"/>
          <p:cNvSpPr>
            <a:spLocks noChangeArrowheads="1"/>
          </p:cNvSpPr>
          <p:nvPr/>
        </p:nvSpPr>
        <p:spPr bwMode="auto">
          <a:xfrm>
            <a:off x="3352800" y="3276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Freeform 21"/>
          <p:cNvSpPr>
            <a:spLocks/>
          </p:cNvSpPr>
          <p:nvPr/>
        </p:nvSpPr>
        <p:spPr bwMode="auto">
          <a:xfrm>
            <a:off x="885825" y="3914775"/>
            <a:ext cx="1357313" cy="1460500"/>
          </a:xfrm>
          <a:custGeom>
            <a:avLst/>
            <a:gdLst>
              <a:gd name="T0" fmla="*/ 1610381231 w 855"/>
              <a:gd name="T1" fmla="*/ 0 h 920"/>
              <a:gd name="T2" fmla="*/ 1746469718 w 855"/>
              <a:gd name="T3" fmla="*/ 45362813 h 920"/>
              <a:gd name="T4" fmla="*/ 1678424681 w 855"/>
              <a:gd name="T5" fmla="*/ 22682200 h 920"/>
              <a:gd name="T6" fmla="*/ 1882558206 w 855"/>
              <a:gd name="T7" fmla="*/ 340221888 h 920"/>
              <a:gd name="T8" fmla="*/ 2041327314 w 855"/>
              <a:gd name="T9" fmla="*/ 567035950 h 920"/>
              <a:gd name="T10" fmla="*/ 2147483647 w 855"/>
              <a:gd name="T11" fmla="*/ 839212825 h 920"/>
              <a:gd name="T12" fmla="*/ 2132052973 w 855"/>
              <a:gd name="T13" fmla="*/ 952619063 h 920"/>
              <a:gd name="T14" fmla="*/ 1995964485 w 855"/>
              <a:gd name="T15" fmla="*/ 1043344688 h 920"/>
              <a:gd name="T16" fmla="*/ 1723787510 w 855"/>
              <a:gd name="T17" fmla="*/ 1224795938 h 920"/>
              <a:gd name="T18" fmla="*/ 1451610535 w 855"/>
              <a:gd name="T19" fmla="*/ 1406247188 h 920"/>
              <a:gd name="T20" fmla="*/ 1134070730 w 855"/>
              <a:gd name="T21" fmla="*/ 1587698438 h 920"/>
              <a:gd name="T22" fmla="*/ 816530926 w 855"/>
              <a:gd name="T23" fmla="*/ 1837194700 h 920"/>
              <a:gd name="T24" fmla="*/ 725805267 w 855"/>
              <a:gd name="T25" fmla="*/ 1882557513 h 920"/>
              <a:gd name="T26" fmla="*/ 589716780 w 855"/>
              <a:gd name="T27" fmla="*/ 1973283138 h 920"/>
              <a:gd name="T28" fmla="*/ 294859184 w 855"/>
              <a:gd name="T29" fmla="*/ 2147483647 h 920"/>
              <a:gd name="T30" fmla="*/ 136088488 w 855"/>
              <a:gd name="T31" fmla="*/ 2147483647 h 920"/>
              <a:gd name="T32" fmla="*/ 68045038 w 855"/>
              <a:gd name="T33" fmla="*/ 2147483647 h 920"/>
              <a:gd name="T34" fmla="*/ 0 w 855"/>
              <a:gd name="T35" fmla="*/ 2147483647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5" h="920">
                <a:moveTo>
                  <a:pt x="639" y="0"/>
                </a:moveTo>
                <a:cubicBezTo>
                  <a:pt x="657" y="6"/>
                  <a:pt x="675" y="12"/>
                  <a:pt x="693" y="18"/>
                </a:cubicBezTo>
                <a:cubicBezTo>
                  <a:pt x="702" y="21"/>
                  <a:pt x="666" y="9"/>
                  <a:pt x="666" y="9"/>
                </a:cubicBezTo>
                <a:cubicBezTo>
                  <a:pt x="684" y="62"/>
                  <a:pt x="699" y="103"/>
                  <a:pt x="747" y="135"/>
                </a:cubicBezTo>
                <a:cubicBezTo>
                  <a:pt x="761" y="176"/>
                  <a:pt x="779" y="194"/>
                  <a:pt x="810" y="225"/>
                </a:cubicBezTo>
                <a:cubicBezTo>
                  <a:pt x="823" y="265"/>
                  <a:pt x="842" y="295"/>
                  <a:pt x="855" y="333"/>
                </a:cubicBezTo>
                <a:cubicBezTo>
                  <a:pt x="852" y="348"/>
                  <a:pt x="853" y="364"/>
                  <a:pt x="846" y="378"/>
                </a:cubicBezTo>
                <a:cubicBezTo>
                  <a:pt x="828" y="415"/>
                  <a:pt x="820" y="399"/>
                  <a:pt x="792" y="414"/>
                </a:cubicBezTo>
                <a:cubicBezTo>
                  <a:pt x="753" y="436"/>
                  <a:pt x="725" y="472"/>
                  <a:pt x="684" y="486"/>
                </a:cubicBezTo>
                <a:cubicBezTo>
                  <a:pt x="652" y="518"/>
                  <a:pt x="619" y="544"/>
                  <a:pt x="576" y="558"/>
                </a:cubicBezTo>
                <a:cubicBezTo>
                  <a:pt x="535" y="599"/>
                  <a:pt x="500" y="593"/>
                  <a:pt x="450" y="630"/>
                </a:cubicBezTo>
                <a:cubicBezTo>
                  <a:pt x="408" y="662"/>
                  <a:pt x="368" y="701"/>
                  <a:pt x="324" y="729"/>
                </a:cubicBezTo>
                <a:cubicBezTo>
                  <a:pt x="313" y="736"/>
                  <a:pt x="300" y="740"/>
                  <a:pt x="288" y="747"/>
                </a:cubicBezTo>
                <a:cubicBezTo>
                  <a:pt x="269" y="758"/>
                  <a:pt x="252" y="771"/>
                  <a:pt x="234" y="783"/>
                </a:cubicBezTo>
                <a:cubicBezTo>
                  <a:pt x="195" y="809"/>
                  <a:pt x="161" y="844"/>
                  <a:pt x="117" y="855"/>
                </a:cubicBezTo>
                <a:cubicBezTo>
                  <a:pt x="30" y="920"/>
                  <a:pt x="123" y="857"/>
                  <a:pt x="54" y="891"/>
                </a:cubicBezTo>
                <a:cubicBezTo>
                  <a:pt x="44" y="896"/>
                  <a:pt x="37" y="904"/>
                  <a:pt x="27" y="909"/>
                </a:cubicBezTo>
                <a:cubicBezTo>
                  <a:pt x="19" y="913"/>
                  <a:pt x="0" y="918"/>
                  <a:pt x="0" y="91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3" name="Freeform 23"/>
          <p:cNvSpPr>
            <a:spLocks/>
          </p:cNvSpPr>
          <p:nvPr/>
        </p:nvSpPr>
        <p:spPr bwMode="auto">
          <a:xfrm>
            <a:off x="900113" y="3854450"/>
            <a:ext cx="2093912" cy="1589088"/>
          </a:xfrm>
          <a:custGeom>
            <a:avLst/>
            <a:gdLst>
              <a:gd name="T0" fmla="*/ 2147483647 w 1319"/>
              <a:gd name="T1" fmla="*/ 5040314 h 1001"/>
              <a:gd name="T2" fmla="*/ 2147483647 w 1319"/>
              <a:gd name="T3" fmla="*/ 27722521 h 1001"/>
              <a:gd name="T4" fmla="*/ 2147483647 w 1319"/>
              <a:gd name="T5" fmla="*/ 95765968 h 1001"/>
              <a:gd name="T6" fmla="*/ 2147483647 w 1319"/>
              <a:gd name="T7" fmla="*/ 299899482 h 1001"/>
              <a:gd name="T8" fmla="*/ 2147483647 w 1319"/>
              <a:gd name="T9" fmla="*/ 458668582 h 1001"/>
              <a:gd name="T10" fmla="*/ 2147483647 w 1319"/>
              <a:gd name="T11" fmla="*/ 662802096 h 1001"/>
              <a:gd name="T12" fmla="*/ 2147483647 w 1319"/>
              <a:gd name="T13" fmla="*/ 708164923 h 1001"/>
              <a:gd name="T14" fmla="*/ 2147483647 w 1319"/>
              <a:gd name="T15" fmla="*/ 866934023 h 1001"/>
              <a:gd name="T16" fmla="*/ 2147483647 w 1319"/>
              <a:gd name="T17" fmla="*/ 957659676 h 1001"/>
              <a:gd name="T18" fmla="*/ 2147483647 w 1319"/>
              <a:gd name="T19" fmla="*/ 980341883 h 1001"/>
              <a:gd name="T20" fmla="*/ 2147483647 w 1319"/>
              <a:gd name="T21" fmla="*/ 1116430364 h 1001"/>
              <a:gd name="T22" fmla="*/ 2147483647 w 1319"/>
              <a:gd name="T23" fmla="*/ 1161793191 h 1001"/>
              <a:gd name="T24" fmla="*/ 2147483647 w 1319"/>
              <a:gd name="T25" fmla="*/ 1297881671 h 1001"/>
              <a:gd name="T26" fmla="*/ 2109369484 w 1319"/>
              <a:gd name="T27" fmla="*/ 1343244498 h 1001"/>
              <a:gd name="T28" fmla="*/ 1973281079 w 1319"/>
              <a:gd name="T29" fmla="*/ 1433970151 h 1001"/>
              <a:gd name="T30" fmla="*/ 1837192674 w 1319"/>
              <a:gd name="T31" fmla="*/ 1524695805 h 1001"/>
              <a:gd name="T32" fmla="*/ 1633060860 w 1319"/>
              <a:gd name="T33" fmla="*/ 1683464905 h 1001"/>
              <a:gd name="T34" fmla="*/ 1406246852 w 1319"/>
              <a:gd name="T35" fmla="*/ 1842235592 h 1001"/>
              <a:gd name="T36" fmla="*/ 1270158447 w 1319"/>
              <a:gd name="T37" fmla="*/ 1887598419 h 1001"/>
              <a:gd name="T38" fmla="*/ 861893232 w 1319"/>
              <a:gd name="T39" fmla="*/ 2137093172 h 1001"/>
              <a:gd name="T40" fmla="*/ 635079223 w 1319"/>
              <a:gd name="T41" fmla="*/ 2147483647 h 1001"/>
              <a:gd name="T42" fmla="*/ 0 w 1319"/>
              <a:gd name="T43" fmla="*/ 2147483647 h 10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9" h="1001">
                <a:moveTo>
                  <a:pt x="1278" y="2"/>
                </a:moveTo>
                <a:cubicBezTo>
                  <a:pt x="1290" y="5"/>
                  <a:pt x="1308" y="0"/>
                  <a:pt x="1314" y="11"/>
                </a:cubicBezTo>
                <a:cubicBezTo>
                  <a:pt x="1319" y="21"/>
                  <a:pt x="1300" y="28"/>
                  <a:pt x="1296" y="38"/>
                </a:cubicBezTo>
                <a:cubicBezTo>
                  <a:pt x="1253" y="134"/>
                  <a:pt x="1301" y="58"/>
                  <a:pt x="1260" y="119"/>
                </a:cubicBezTo>
                <a:cubicBezTo>
                  <a:pt x="1244" y="182"/>
                  <a:pt x="1264" y="131"/>
                  <a:pt x="1224" y="182"/>
                </a:cubicBezTo>
                <a:cubicBezTo>
                  <a:pt x="1204" y="208"/>
                  <a:pt x="1188" y="236"/>
                  <a:pt x="1170" y="263"/>
                </a:cubicBezTo>
                <a:cubicBezTo>
                  <a:pt x="1164" y="272"/>
                  <a:pt x="1151" y="274"/>
                  <a:pt x="1143" y="281"/>
                </a:cubicBezTo>
                <a:cubicBezTo>
                  <a:pt x="1070" y="346"/>
                  <a:pt x="1118" y="325"/>
                  <a:pt x="1062" y="344"/>
                </a:cubicBezTo>
                <a:cubicBezTo>
                  <a:pt x="1053" y="356"/>
                  <a:pt x="1047" y="370"/>
                  <a:pt x="1035" y="380"/>
                </a:cubicBezTo>
                <a:cubicBezTo>
                  <a:pt x="1028" y="386"/>
                  <a:pt x="1015" y="382"/>
                  <a:pt x="1008" y="389"/>
                </a:cubicBezTo>
                <a:cubicBezTo>
                  <a:pt x="993" y="404"/>
                  <a:pt x="990" y="431"/>
                  <a:pt x="972" y="443"/>
                </a:cubicBezTo>
                <a:cubicBezTo>
                  <a:pt x="963" y="449"/>
                  <a:pt x="953" y="454"/>
                  <a:pt x="945" y="461"/>
                </a:cubicBezTo>
                <a:cubicBezTo>
                  <a:pt x="926" y="478"/>
                  <a:pt x="909" y="497"/>
                  <a:pt x="891" y="515"/>
                </a:cubicBezTo>
                <a:cubicBezTo>
                  <a:pt x="878" y="528"/>
                  <a:pt x="837" y="533"/>
                  <a:pt x="837" y="533"/>
                </a:cubicBezTo>
                <a:cubicBezTo>
                  <a:pt x="802" y="586"/>
                  <a:pt x="841" y="540"/>
                  <a:pt x="783" y="569"/>
                </a:cubicBezTo>
                <a:cubicBezTo>
                  <a:pt x="764" y="579"/>
                  <a:pt x="747" y="593"/>
                  <a:pt x="729" y="605"/>
                </a:cubicBezTo>
                <a:cubicBezTo>
                  <a:pt x="608" y="686"/>
                  <a:pt x="722" y="643"/>
                  <a:pt x="648" y="668"/>
                </a:cubicBezTo>
                <a:cubicBezTo>
                  <a:pt x="626" y="690"/>
                  <a:pt x="585" y="717"/>
                  <a:pt x="558" y="731"/>
                </a:cubicBezTo>
                <a:cubicBezTo>
                  <a:pt x="541" y="739"/>
                  <a:pt x="504" y="749"/>
                  <a:pt x="504" y="749"/>
                </a:cubicBezTo>
                <a:cubicBezTo>
                  <a:pt x="470" y="799"/>
                  <a:pt x="394" y="819"/>
                  <a:pt x="342" y="848"/>
                </a:cubicBezTo>
                <a:cubicBezTo>
                  <a:pt x="254" y="897"/>
                  <a:pt x="322" y="875"/>
                  <a:pt x="252" y="893"/>
                </a:cubicBezTo>
                <a:cubicBezTo>
                  <a:pt x="183" y="962"/>
                  <a:pt x="84" y="959"/>
                  <a:pt x="0" y="1001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4" name="Freeform 25"/>
          <p:cNvSpPr>
            <a:spLocks/>
          </p:cNvSpPr>
          <p:nvPr/>
        </p:nvSpPr>
        <p:spPr bwMode="auto">
          <a:xfrm>
            <a:off x="785813" y="3910013"/>
            <a:ext cx="1954212" cy="1619250"/>
          </a:xfrm>
          <a:custGeom>
            <a:avLst/>
            <a:gdLst>
              <a:gd name="T0" fmla="*/ 2147483647 w 1231"/>
              <a:gd name="T1" fmla="*/ 52924075 h 1020"/>
              <a:gd name="T2" fmla="*/ 2147483647 w 1231"/>
              <a:gd name="T3" fmla="*/ 75604688 h 1020"/>
              <a:gd name="T4" fmla="*/ 2147483647 w 1231"/>
              <a:gd name="T5" fmla="*/ 98286888 h 1020"/>
              <a:gd name="T6" fmla="*/ 2147483647 w 1231"/>
              <a:gd name="T7" fmla="*/ 120967500 h 1020"/>
              <a:gd name="T8" fmla="*/ 2147483647 w 1231"/>
              <a:gd name="T9" fmla="*/ 234375325 h 1020"/>
              <a:gd name="T10" fmla="*/ 2147483647 w 1231"/>
              <a:gd name="T11" fmla="*/ 370463763 h 1020"/>
              <a:gd name="T12" fmla="*/ 2147483647 w 1231"/>
              <a:gd name="T13" fmla="*/ 506552200 h 1020"/>
              <a:gd name="T14" fmla="*/ 2147483647 w 1231"/>
              <a:gd name="T15" fmla="*/ 642640638 h 1020"/>
              <a:gd name="T16" fmla="*/ 2147483647 w 1231"/>
              <a:gd name="T17" fmla="*/ 824091888 h 1020"/>
              <a:gd name="T18" fmla="*/ 2147483647 w 1231"/>
              <a:gd name="T19" fmla="*/ 1164312188 h 1020"/>
              <a:gd name="T20" fmla="*/ 2147483647 w 1231"/>
              <a:gd name="T21" fmla="*/ 1255037813 h 1020"/>
              <a:gd name="T22" fmla="*/ 2147483647 w 1231"/>
              <a:gd name="T23" fmla="*/ 1300400625 h 1020"/>
              <a:gd name="T24" fmla="*/ 2147483647 w 1231"/>
              <a:gd name="T25" fmla="*/ 1391126250 h 1020"/>
              <a:gd name="T26" fmla="*/ 2147483647 w 1231"/>
              <a:gd name="T27" fmla="*/ 1481851875 h 1020"/>
              <a:gd name="T28" fmla="*/ 2147483647 w 1231"/>
              <a:gd name="T29" fmla="*/ 1549896888 h 1020"/>
              <a:gd name="T30" fmla="*/ 2147483647 w 1231"/>
              <a:gd name="T31" fmla="*/ 1572577500 h 1020"/>
              <a:gd name="T32" fmla="*/ 2147483647 w 1231"/>
              <a:gd name="T33" fmla="*/ 1640622513 h 1020"/>
              <a:gd name="T34" fmla="*/ 2147483647 w 1231"/>
              <a:gd name="T35" fmla="*/ 1685985325 h 1020"/>
              <a:gd name="T36" fmla="*/ 2109369448 w 1231"/>
              <a:gd name="T37" fmla="*/ 1776710950 h 1020"/>
              <a:gd name="T38" fmla="*/ 1995963239 w 1231"/>
              <a:gd name="T39" fmla="*/ 1867436575 h 1020"/>
              <a:gd name="T40" fmla="*/ 1859874837 w 1231"/>
              <a:gd name="T41" fmla="*/ 1958162200 h 1020"/>
              <a:gd name="T42" fmla="*/ 1247476231 w 1231"/>
              <a:gd name="T43" fmla="*/ 2147483647 h 1020"/>
              <a:gd name="T44" fmla="*/ 975299425 w 1231"/>
              <a:gd name="T45" fmla="*/ 2147483647 h 1020"/>
              <a:gd name="T46" fmla="*/ 476308616 w 1231"/>
              <a:gd name="T47" fmla="*/ 2147483647 h 1020"/>
              <a:gd name="T48" fmla="*/ 136088403 w 1231"/>
              <a:gd name="T49" fmla="*/ 2147483647 h 1020"/>
              <a:gd name="T50" fmla="*/ 68043408 w 1231"/>
              <a:gd name="T51" fmla="*/ 2147483647 h 1020"/>
              <a:gd name="T52" fmla="*/ 0 w 1231"/>
              <a:gd name="T53" fmla="*/ 2147483647 h 10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1" h="1020">
                <a:moveTo>
                  <a:pt x="1026" y="21"/>
                </a:moveTo>
                <a:cubicBezTo>
                  <a:pt x="1053" y="24"/>
                  <a:pt x="1088" y="11"/>
                  <a:pt x="1107" y="30"/>
                </a:cubicBezTo>
                <a:cubicBezTo>
                  <a:pt x="1122" y="45"/>
                  <a:pt x="1062" y="27"/>
                  <a:pt x="1044" y="39"/>
                </a:cubicBezTo>
                <a:cubicBezTo>
                  <a:pt x="1034" y="46"/>
                  <a:pt x="1068" y="45"/>
                  <a:pt x="1080" y="48"/>
                </a:cubicBezTo>
                <a:cubicBezTo>
                  <a:pt x="1113" y="146"/>
                  <a:pt x="1058" y="0"/>
                  <a:pt x="1116" y="93"/>
                </a:cubicBezTo>
                <a:cubicBezTo>
                  <a:pt x="1126" y="109"/>
                  <a:pt x="1128" y="129"/>
                  <a:pt x="1134" y="147"/>
                </a:cubicBezTo>
                <a:cubicBezTo>
                  <a:pt x="1140" y="166"/>
                  <a:pt x="1166" y="188"/>
                  <a:pt x="1179" y="201"/>
                </a:cubicBezTo>
                <a:cubicBezTo>
                  <a:pt x="1185" y="219"/>
                  <a:pt x="1192" y="237"/>
                  <a:pt x="1197" y="255"/>
                </a:cubicBezTo>
                <a:cubicBezTo>
                  <a:pt x="1203" y="279"/>
                  <a:pt x="1215" y="327"/>
                  <a:pt x="1215" y="327"/>
                </a:cubicBezTo>
                <a:cubicBezTo>
                  <a:pt x="1208" y="412"/>
                  <a:pt x="1231" y="422"/>
                  <a:pt x="1179" y="462"/>
                </a:cubicBezTo>
                <a:cubicBezTo>
                  <a:pt x="1162" y="475"/>
                  <a:pt x="1143" y="486"/>
                  <a:pt x="1125" y="498"/>
                </a:cubicBezTo>
                <a:cubicBezTo>
                  <a:pt x="1116" y="504"/>
                  <a:pt x="1098" y="516"/>
                  <a:pt x="1098" y="516"/>
                </a:cubicBezTo>
                <a:cubicBezTo>
                  <a:pt x="1046" y="593"/>
                  <a:pt x="1115" y="502"/>
                  <a:pt x="1053" y="552"/>
                </a:cubicBezTo>
                <a:cubicBezTo>
                  <a:pt x="996" y="597"/>
                  <a:pt x="1082" y="567"/>
                  <a:pt x="999" y="588"/>
                </a:cubicBezTo>
                <a:cubicBezTo>
                  <a:pt x="990" y="597"/>
                  <a:pt x="983" y="608"/>
                  <a:pt x="972" y="615"/>
                </a:cubicBezTo>
                <a:cubicBezTo>
                  <a:pt x="964" y="620"/>
                  <a:pt x="952" y="618"/>
                  <a:pt x="945" y="624"/>
                </a:cubicBezTo>
                <a:cubicBezTo>
                  <a:pt x="937" y="631"/>
                  <a:pt x="935" y="644"/>
                  <a:pt x="927" y="651"/>
                </a:cubicBezTo>
                <a:cubicBezTo>
                  <a:pt x="917" y="660"/>
                  <a:pt x="902" y="661"/>
                  <a:pt x="891" y="669"/>
                </a:cubicBezTo>
                <a:cubicBezTo>
                  <a:pt x="832" y="711"/>
                  <a:pt x="895" y="686"/>
                  <a:pt x="837" y="705"/>
                </a:cubicBezTo>
                <a:cubicBezTo>
                  <a:pt x="804" y="755"/>
                  <a:pt x="838" y="715"/>
                  <a:pt x="792" y="741"/>
                </a:cubicBezTo>
                <a:cubicBezTo>
                  <a:pt x="773" y="752"/>
                  <a:pt x="738" y="777"/>
                  <a:pt x="738" y="777"/>
                </a:cubicBezTo>
                <a:cubicBezTo>
                  <a:pt x="695" y="841"/>
                  <a:pt x="571" y="863"/>
                  <a:pt x="495" y="885"/>
                </a:cubicBezTo>
                <a:cubicBezTo>
                  <a:pt x="445" y="899"/>
                  <a:pt x="448" y="911"/>
                  <a:pt x="387" y="921"/>
                </a:cubicBezTo>
                <a:cubicBezTo>
                  <a:pt x="317" y="956"/>
                  <a:pt x="276" y="951"/>
                  <a:pt x="189" y="957"/>
                </a:cubicBezTo>
                <a:cubicBezTo>
                  <a:pt x="143" y="966"/>
                  <a:pt x="99" y="980"/>
                  <a:pt x="54" y="993"/>
                </a:cubicBezTo>
                <a:cubicBezTo>
                  <a:pt x="45" y="996"/>
                  <a:pt x="35" y="998"/>
                  <a:pt x="27" y="1002"/>
                </a:cubicBezTo>
                <a:cubicBezTo>
                  <a:pt x="17" y="1007"/>
                  <a:pt x="0" y="1020"/>
                  <a:pt x="0" y="102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5" name="Freeform 26"/>
          <p:cNvSpPr>
            <a:spLocks/>
          </p:cNvSpPr>
          <p:nvPr/>
        </p:nvSpPr>
        <p:spPr bwMode="auto">
          <a:xfrm>
            <a:off x="2200275" y="2114550"/>
            <a:ext cx="74613" cy="471488"/>
          </a:xfrm>
          <a:custGeom>
            <a:avLst/>
            <a:gdLst>
              <a:gd name="T0" fmla="*/ 113408585 w 47"/>
              <a:gd name="T1" fmla="*/ 748487994 h 297"/>
              <a:gd name="T2" fmla="*/ 0 w 47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" h="297">
                <a:moveTo>
                  <a:pt x="45" y="297"/>
                </a:moveTo>
                <a:cubicBezTo>
                  <a:pt x="12" y="199"/>
                  <a:pt x="47" y="94"/>
                  <a:pt x="0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6" name="Freeform 27"/>
          <p:cNvSpPr>
            <a:spLocks/>
          </p:cNvSpPr>
          <p:nvPr/>
        </p:nvSpPr>
        <p:spPr bwMode="auto">
          <a:xfrm>
            <a:off x="2300288" y="2128838"/>
            <a:ext cx="85725" cy="442912"/>
          </a:xfrm>
          <a:custGeom>
            <a:avLst/>
            <a:gdLst>
              <a:gd name="T0" fmla="*/ 136088438 w 54"/>
              <a:gd name="T1" fmla="*/ 703122006 h 279"/>
              <a:gd name="T2" fmla="*/ 90725625 w 54"/>
              <a:gd name="T3" fmla="*/ 385582677 h 279"/>
              <a:gd name="T4" fmla="*/ 0 w 54"/>
              <a:gd name="T5" fmla="*/ 0 h 2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79">
                <a:moveTo>
                  <a:pt x="54" y="279"/>
                </a:moveTo>
                <a:cubicBezTo>
                  <a:pt x="46" y="237"/>
                  <a:pt x="44" y="195"/>
                  <a:pt x="36" y="153"/>
                </a:cubicBezTo>
                <a:cubicBezTo>
                  <a:pt x="25" y="96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7" name="Freeform 28"/>
          <p:cNvSpPr>
            <a:spLocks/>
          </p:cNvSpPr>
          <p:nvPr/>
        </p:nvSpPr>
        <p:spPr bwMode="auto">
          <a:xfrm>
            <a:off x="2428875" y="2157413"/>
            <a:ext cx="71438" cy="471487"/>
          </a:xfrm>
          <a:custGeom>
            <a:avLst/>
            <a:gdLst>
              <a:gd name="T0" fmla="*/ 113408619 w 45"/>
              <a:gd name="T1" fmla="*/ 748484819 h 297"/>
              <a:gd name="T2" fmla="*/ 0 w 45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297">
                <a:moveTo>
                  <a:pt x="45" y="297"/>
                </a:moveTo>
                <a:cubicBezTo>
                  <a:pt x="21" y="202"/>
                  <a:pt x="0" y="98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8" name="Freeform 29"/>
          <p:cNvSpPr>
            <a:spLocks/>
          </p:cNvSpPr>
          <p:nvPr/>
        </p:nvSpPr>
        <p:spPr bwMode="auto">
          <a:xfrm>
            <a:off x="2571750" y="2171700"/>
            <a:ext cx="19050" cy="414338"/>
          </a:xfrm>
          <a:custGeom>
            <a:avLst/>
            <a:gdLst>
              <a:gd name="T0" fmla="*/ 0 w 12"/>
              <a:gd name="T1" fmla="*/ 657762369 h 261"/>
              <a:gd name="T2" fmla="*/ 22682200 w 12"/>
              <a:gd name="T3" fmla="*/ 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261">
                <a:moveTo>
                  <a:pt x="0" y="261"/>
                </a:moveTo>
                <a:cubicBezTo>
                  <a:pt x="12" y="90"/>
                  <a:pt x="9" y="177"/>
                  <a:pt x="9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9" name="Freeform 30"/>
          <p:cNvSpPr>
            <a:spLocks/>
          </p:cNvSpPr>
          <p:nvPr/>
        </p:nvSpPr>
        <p:spPr bwMode="auto">
          <a:xfrm>
            <a:off x="2643188" y="2243138"/>
            <a:ext cx="28575" cy="342900"/>
          </a:xfrm>
          <a:custGeom>
            <a:avLst/>
            <a:gdLst>
              <a:gd name="T0" fmla="*/ 45362813 w 18"/>
              <a:gd name="T1" fmla="*/ 544353750 h 216"/>
              <a:gd name="T2" fmla="*/ 0 w 18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216">
                <a:moveTo>
                  <a:pt x="18" y="216"/>
                </a:moveTo>
                <a:cubicBezTo>
                  <a:pt x="12" y="138"/>
                  <a:pt x="0" y="76"/>
                  <a:pt x="0" y="0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0" name="Text Box 31"/>
          <p:cNvSpPr txBox="1">
            <a:spLocks noChangeArrowheads="1"/>
          </p:cNvSpPr>
          <p:nvPr/>
        </p:nvSpPr>
        <p:spPr bwMode="auto">
          <a:xfrm>
            <a:off x="838200" y="18208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bud</a:t>
            </a:r>
          </a:p>
        </p:txBody>
      </p:sp>
      <p:sp>
        <p:nvSpPr>
          <p:cNvPr id="22561" name="Text Box 32"/>
          <p:cNvSpPr txBox="1">
            <a:spLocks noChangeArrowheads="1"/>
          </p:cNvSpPr>
          <p:nvPr/>
        </p:nvSpPr>
        <p:spPr bwMode="auto">
          <a:xfrm>
            <a:off x="2895600" y="17446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</a:t>
            </a:r>
            <a:r>
              <a:rPr lang="en-US" sz="1200">
                <a:latin typeface="Georgia" pitchFamily="18" charset="0"/>
              </a:rPr>
              <a:t> </a:t>
            </a:r>
          </a:p>
        </p:txBody>
      </p:sp>
      <p:sp>
        <p:nvSpPr>
          <p:cNvPr id="22562" name="Line 33"/>
          <p:cNvSpPr>
            <a:spLocks noChangeShapeType="1"/>
          </p:cNvSpPr>
          <p:nvPr/>
        </p:nvSpPr>
        <p:spPr bwMode="auto">
          <a:xfrm flipH="1">
            <a:off x="26670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3" name="Line 34"/>
          <p:cNvSpPr>
            <a:spLocks noChangeShapeType="1"/>
          </p:cNvSpPr>
          <p:nvPr/>
        </p:nvSpPr>
        <p:spPr bwMode="auto">
          <a:xfrm>
            <a:off x="13716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4" name="Text Box 35"/>
          <p:cNvSpPr txBox="1">
            <a:spLocks noChangeArrowheads="1"/>
          </p:cNvSpPr>
          <p:nvPr/>
        </p:nvSpPr>
        <p:spPr bwMode="auto">
          <a:xfrm>
            <a:off x="609600" y="4183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Receptor cells</a:t>
            </a:r>
          </a:p>
        </p:txBody>
      </p:sp>
      <p:sp>
        <p:nvSpPr>
          <p:cNvPr id="22565" name="Line 36"/>
          <p:cNvSpPr>
            <a:spLocks noChangeShapeType="1"/>
          </p:cNvSpPr>
          <p:nvPr/>
        </p:nvSpPr>
        <p:spPr bwMode="auto">
          <a:xfrm flipV="1">
            <a:off x="15240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6" name="Text Box 50"/>
          <p:cNvSpPr txBox="1">
            <a:spLocks noChangeArrowheads="1"/>
          </p:cNvSpPr>
          <p:nvPr/>
        </p:nvSpPr>
        <p:spPr bwMode="auto">
          <a:xfrm>
            <a:off x="3962400" y="32686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 </a:t>
            </a:r>
          </a:p>
        </p:txBody>
      </p:sp>
      <p:sp>
        <p:nvSpPr>
          <p:cNvPr id="22567" name="Freeform 53"/>
          <p:cNvSpPr>
            <a:spLocks/>
          </p:cNvSpPr>
          <p:nvPr/>
        </p:nvSpPr>
        <p:spPr bwMode="auto">
          <a:xfrm>
            <a:off x="942975" y="3829050"/>
            <a:ext cx="1985963" cy="1914525"/>
          </a:xfrm>
          <a:custGeom>
            <a:avLst/>
            <a:gdLst>
              <a:gd name="T0" fmla="*/ 2147483647 w 1251"/>
              <a:gd name="T1" fmla="*/ 0 h 1206"/>
              <a:gd name="T2" fmla="*/ 2147483647 w 1251"/>
              <a:gd name="T3" fmla="*/ 90725625 h 1206"/>
              <a:gd name="T4" fmla="*/ 2147483647 w 1251"/>
              <a:gd name="T5" fmla="*/ 90725625 h 1206"/>
              <a:gd name="T6" fmla="*/ 2147483647 w 1251"/>
              <a:gd name="T7" fmla="*/ 521673138 h 1206"/>
              <a:gd name="T8" fmla="*/ 2147483647 w 1251"/>
              <a:gd name="T9" fmla="*/ 952619063 h 1206"/>
              <a:gd name="T10" fmla="*/ 2147483647 w 1251"/>
              <a:gd name="T11" fmla="*/ 1882557513 h 1206"/>
              <a:gd name="T12" fmla="*/ 2147483647 w 1251"/>
              <a:gd name="T13" fmla="*/ 2147483647 h 1206"/>
              <a:gd name="T14" fmla="*/ 1927920810 w 1251"/>
              <a:gd name="T15" fmla="*/ 2147483647 h 1206"/>
              <a:gd name="T16" fmla="*/ 1678424485 w 1251"/>
              <a:gd name="T17" fmla="*/ 2147483647 h 1206"/>
              <a:gd name="T18" fmla="*/ 1202115628 w 1251"/>
              <a:gd name="T19" fmla="*/ 2147483647 h 1206"/>
              <a:gd name="T20" fmla="*/ 793850212 w 1251"/>
              <a:gd name="T21" fmla="*/ 2147483647 h 1206"/>
              <a:gd name="T22" fmla="*/ 136088472 w 1251"/>
              <a:gd name="T23" fmla="*/ 2147483647 h 1206"/>
              <a:gd name="T24" fmla="*/ 68045030 w 1251"/>
              <a:gd name="T25" fmla="*/ 2147483647 h 1206"/>
              <a:gd name="T26" fmla="*/ 0 w 1251"/>
              <a:gd name="T27" fmla="*/ 2147483647 h 12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51" h="1206">
                <a:moveTo>
                  <a:pt x="1107" y="0"/>
                </a:moveTo>
                <a:cubicBezTo>
                  <a:pt x="1110" y="12"/>
                  <a:pt x="1104" y="32"/>
                  <a:pt x="1116" y="36"/>
                </a:cubicBezTo>
                <a:cubicBezTo>
                  <a:pt x="1124" y="39"/>
                  <a:pt x="1251" y="13"/>
                  <a:pt x="1134" y="36"/>
                </a:cubicBezTo>
                <a:cubicBezTo>
                  <a:pt x="1137" y="93"/>
                  <a:pt x="1138" y="150"/>
                  <a:pt x="1143" y="207"/>
                </a:cubicBezTo>
                <a:cubicBezTo>
                  <a:pt x="1148" y="264"/>
                  <a:pt x="1177" y="321"/>
                  <a:pt x="1188" y="378"/>
                </a:cubicBezTo>
                <a:cubicBezTo>
                  <a:pt x="1182" y="535"/>
                  <a:pt x="1220" y="672"/>
                  <a:pt x="1071" y="747"/>
                </a:cubicBezTo>
                <a:cubicBezTo>
                  <a:pt x="1027" y="813"/>
                  <a:pt x="950" y="848"/>
                  <a:pt x="882" y="882"/>
                </a:cubicBezTo>
                <a:cubicBezTo>
                  <a:pt x="842" y="902"/>
                  <a:pt x="802" y="929"/>
                  <a:pt x="765" y="954"/>
                </a:cubicBezTo>
                <a:cubicBezTo>
                  <a:pt x="756" y="960"/>
                  <a:pt x="682" y="985"/>
                  <a:pt x="666" y="990"/>
                </a:cubicBezTo>
                <a:cubicBezTo>
                  <a:pt x="616" y="1040"/>
                  <a:pt x="539" y="1064"/>
                  <a:pt x="477" y="1098"/>
                </a:cubicBezTo>
                <a:cubicBezTo>
                  <a:pt x="428" y="1125"/>
                  <a:pt x="374" y="1166"/>
                  <a:pt x="315" y="1170"/>
                </a:cubicBezTo>
                <a:cubicBezTo>
                  <a:pt x="228" y="1175"/>
                  <a:pt x="141" y="1176"/>
                  <a:pt x="54" y="1179"/>
                </a:cubicBezTo>
                <a:cubicBezTo>
                  <a:pt x="45" y="1182"/>
                  <a:pt x="35" y="1184"/>
                  <a:pt x="27" y="1188"/>
                </a:cubicBezTo>
                <a:cubicBezTo>
                  <a:pt x="17" y="1193"/>
                  <a:pt x="0" y="1206"/>
                  <a:pt x="0" y="1206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8" name="Freeform 54"/>
          <p:cNvSpPr>
            <a:spLocks/>
          </p:cNvSpPr>
          <p:nvPr/>
        </p:nvSpPr>
        <p:spPr bwMode="auto">
          <a:xfrm>
            <a:off x="2157413" y="3914775"/>
            <a:ext cx="42862" cy="28575"/>
          </a:xfrm>
          <a:custGeom>
            <a:avLst/>
            <a:gdLst>
              <a:gd name="T0" fmla="*/ 0 w 27"/>
              <a:gd name="T1" fmla="*/ 0 h 18"/>
              <a:gd name="T2" fmla="*/ 68042631 w 27"/>
              <a:gd name="T3" fmla="*/ 45362813 h 18"/>
              <a:gd name="T4" fmla="*/ 0 w 27"/>
              <a:gd name="T5" fmla="*/ 0 h 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18">
                <a:moveTo>
                  <a:pt x="0" y="0"/>
                </a:moveTo>
                <a:cubicBezTo>
                  <a:pt x="9" y="6"/>
                  <a:pt x="27" y="18"/>
                  <a:pt x="27" y="18"/>
                </a:cubicBezTo>
                <a:cubicBezTo>
                  <a:pt x="27" y="18"/>
                  <a:pt x="9" y="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9" name="Freeform 55"/>
          <p:cNvSpPr>
            <a:spLocks/>
          </p:cNvSpPr>
          <p:nvPr/>
        </p:nvSpPr>
        <p:spPr bwMode="auto">
          <a:xfrm>
            <a:off x="871538" y="3914775"/>
            <a:ext cx="1435100" cy="1257300"/>
          </a:xfrm>
          <a:custGeom>
            <a:avLst/>
            <a:gdLst>
              <a:gd name="T0" fmla="*/ 1973283138 w 904"/>
              <a:gd name="T1" fmla="*/ 0 h 792"/>
              <a:gd name="T2" fmla="*/ 2147483647 w 904"/>
              <a:gd name="T3" fmla="*/ 22682200 h 792"/>
              <a:gd name="T4" fmla="*/ 2086689375 w 904"/>
              <a:gd name="T5" fmla="*/ 45362813 h 792"/>
              <a:gd name="T6" fmla="*/ 2018645950 w 904"/>
              <a:gd name="T7" fmla="*/ 0 h 792"/>
              <a:gd name="T8" fmla="*/ 2147483647 w 904"/>
              <a:gd name="T9" fmla="*/ 476310325 h 792"/>
              <a:gd name="T10" fmla="*/ 2109371575 w 904"/>
              <a:gd name="T11" fmla="*/ 816530625 h 792"/>
              <a:gd name="T12" fmla="*/ 2018645950 w 904"/>
              <a:gd name="T13" fmla="*/ 907256250 h 792"/>
              <a:gd name="T14" fmla="*/ 1973283138 w 904"/>
              <a:gd name="T15" fmla="*/ 975301263 h 792"/>
              <a:gd name="T16" fmla="*/ 1769149688 w 904"/>
              <a:gd name="T17" fmla="*/ 1156752513 h 792"/>
              <a:gd name="T18" fmla="*/ 1633061250 w 904"/>
              <a:gd name="T19" fmla="*/ 1202115325 h 792"/>
              <a:gd name="T20" fmla="*/ 1360884375 w 904"/>
              <a:gd name="T21" fmla="*/ 1270158750 h 792"/>
              <a:gd name="T22" fmla="*/ 1111389700 w 904"/>
              <a:gd name="T23" fmla="*/ 1360884375 h 792"/>
              <a:gd name="T24" fmla="*/ 1020664075 w 904"/>
              <a:gd name="T25" fmla="*/ 1428929388 h 792"/>
              <a:gd name="T26" fmla="*/ 952619063 w 904"/>
              <a:gd name="T27" fmla="*/ 1451610000 h 792"/>
              <a:gd name="T28" fmla="*/ 816530625 w 904"/>
              <a:gd name="T29" fmla="*/ 1542335625 h 792"/>
              <a:gd name="T30" fmla="*/ 158770638 w 904"/>
              <a:gd name="T31" fmla="*/ 1927920325 h 792"/>
              <a:gd name="T32" fmla="*/ 0 w 904"/>
              <a:gd name="T33" fmla="*/ 1995963750 h 7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4" h="792">
                <a:moveTo>
                  <a:pt x="783" y="0"/>
                </a:moveTo>
                <a:cubicBezTo>
                  <a:pt x="807" y="3"/>
                  <a:pt x="833" y="0"/>
                  <a:pt x="855" y="9"/>
                </a:cubicBezTo>
                <a:cubicBezTo>
                  <a:pt x="864" y="13"/>
                  <a:pt x="837" y="20"/>
                  <a:pt x="828" y="18"/>
                </a:cubicBezTo>
                <a:cubicBezTo>
                  <a:pt x="817" y="16"/>
                  <a:pt x="810" y="6"/>
                  <a:pt x="801" y="0"/>
                </a:cubicBezTo>
                <a:cubicBezTo>
                  <a:pt x="840" y="59"/>
                  <a:pt x="851" y="130"/>
                  <a:pt x="891" y="189"/>
                </a:cubicBezTo>
                <a:cubicBezTo>
                  <a:pt x="904" y="252"/>
                  <a:pt x="904" y="302"/>
                  <a:pt x="837" y="324"/>
                </a:cubicBezTo>
                <a:cubicBezTo>
                  <a:pt x="817" y="383"/>
                  <a:pt x="845" y="325"/>
                  <a:pt x="801" y="360"/>
                </a:cubicBezTo>
                <a:cubicBezTo>
                  <a:pt x="793" y="367"/>
                  <a:pt x="791" y="379"/>
                  <a:pt x="783" y="387"/>
                </a:cubicBezTo>
                <a:cubicBezTo>
                  <a:pt x="757" y="413"/>
                  <a:pt x="728" y="433"/>
                  <a:pt x="702" y="459"/>
                </a:cubicBezTo>
                <a:cubicBezTo>
                  <a:pt x="689" y="472"/>
                  <a:pt x="666" y="471"/>
                  <a:pt x="648" y="477"/>
                </a:cubicBezTo>
                <a:cubicBezTo>
                  <a:pt x="609" y="490"/>
                  <a:pt x="581" y="497"/>
                  <a:pt x="540" y="504"/>
                </a:cubicBezTo>
                <a:cubicBezTo>
                  <a:pt x="506" y="527"/>
                  <a:pt x="482" y="532"/>
                  <a:pt x="441" y="540"/>
                </a:cubicBezTo>
                <a:cubicBezTo>
                  <a:pt x="429" y="549"/>
                  <a:pt x="418" y="560"/>
                  <a:pt x="405" y="567"/>
                </a:cubicBezTo>
                <a:cubicBezTo>
                  <a:pt x="397" y="572"/>
                  <a:pt x="386" y="571"/>
                  <a:pt x="378" y="576"/>
                </a:cubicBezTo>
                <a:cubicBezTo>
                  <a:pt x="311" y="621"/>
                  <a:pt x="388" y="591"/>
                  <a:pt x="324" y="612"/>
                </a:cubicBezTo>
                <a:cubicBezTo>
                  <a:pt x="240" y="696"/>
                  <a:pt x="185" y="748"/>
                  <a:pt x="63" y="765"/>
                </a:cubicBezTo>
                <a:cubicBezTo>
                  <a:pt x="5" y="784"/>
                  <a:pt x="22" y="770"/>
                  <a:pt x="0" y="792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0" name="AutoShape 56"/>
          <p:cNvSpPr>
            <a:spLocks/>
          </p:cNvSpPr>
          <p:nvPr/>
        </p:nvSpPr>
        <p:spPr bwMode="auto">
          <a:xfrm>
            <a:off x="685800" y="51054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Text Box 57"/>
          <p:cNvSpPr txBox="1">
            <a:spLocks noChangeArrowheads="1"/>
          </p:cNvSpPr>
          <p:nvPr/>
        </p:nvSpPr>
        <p:spPr bwMode="auto">
          <a:xfrm>
            <a:off x="3048000" y="48768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Different receptor cells: bitter, sour, sweet, salty, umami </a:t>
            </a:r>
          </a:p>
        </p:txBody>
      </p:sp>
      <p:sp>
        <p:nvSpPr>
          <p:cNvPr id="22572" name="AutoShape 58"/>
          <p:cNvSpPr>
            <a:spLocks/>
          </p:cNvSpPr>
          <p:nvPr/>
        </p:nvSpPr>
        <p:spPr bwMode="auto">
          <a:xfrm>
            <a:off x="3048000" y="48768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59"/>
          <p:cNvSpPr>
            <a:spLocks noChangeShapeType="1"/>
          </p:cNvSpPr>
          <p:nvPr/>
        </p:nvSpPr>
        <p:spPr bwMode="auto">
          <a:xfrm flipH="1" flipV="1">
            <a:off x="28194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4" name="Line 60"/>
          <p:cNvSpPr>
            <a:spLocks noChangeShapeType="1"/>
          </p:cNvSpPr>
          <p:nvPr/>
        </p:nvSpPr>
        <p:spPr bwMode="auto">
          <a:xfrm flipH="1" flipV="1">
            <a:off x="2590800" y="4724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5" name="Line 61"/>
          <p:cNvSpPr>
            <a:spLocks noChangeShapeType="1"/>
          </p:cNvSpPr>
          <p:nvPr/>
        </p:nvSpPr>
        <p:spPr bwMode="auto">
          <a:xfrm flipH="1" flipV="1">
            <a:off x="2362200" y="4648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6" name="Line 62"/>
          <p:cNvSpPr>
            <a:spLocks noChangeShapeType="1"/>
          </p:cNvSpPr>
          <p:nvPr/>
        </p:nvSpPr>
        <p:spPr bwMode="auto">
          <a:xfrm flipH="1" flipV="1">
            <a:off x="2057400" y="464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7" name="Line 63"/>
          <p:cNvSpPr>
            <a:spLocks noChangeShapeType="1"/>
          </p:cNvSpPr>
          <p:nvPr/>
        </p:nvSpPr>
        <p:spPr bwMode="auto">
          <a:xfrm flipH="1" flipV="1">
            <a:off x="1600200" y="4800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7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transduction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Each taste bud</a:t>
            </a:r>
          </a:p>
          <a:p>
            <a:pPr lvl="1" eaLnBrk="1" hangingPunct="1"/>
            <a:r>
              <a:rPr lang="en-US" sz="2400" smtClean="0"/>
              <a:t>Made up of multiple taste cells</a:t>
            </a:r>
          </a:p>
          <a:p>
            <a:pPr lvl="1" eaLnBrk="1" hangingPunct="1"/>
            <a:r>
              <a:rPr lang="en-US" sz="2400" smtClean="0"/>
              <a:t>With different chemical sensitivity</a:t>
            </a:r>
          </a:p>
        </p:txBody>
      </p:sp>
      <p:sp>
        <p:nvSpPr>
          <p:cNvPr id="4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946C1A-2B9F-4369-B14B-E3233D50DBB7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30DC1-CF4C-4A07-B445-13FCF7B2FF5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3559" name="Line 4"/>
          <p:cNvSpPr>
            <a:spLocks noChangeShapeType="1"/>
          </p:cNvSpPr>
          <p:nvPr/>
        </p:nvSpPr>
        <p:spPr bwMode="auto">
          <a:xfrm>
            <a:off x="5029200" y="19812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0" name="Freeform 5"/>
          <p:cNvSpPr>
            <a:spLocks/>
          </p:cNvSpPr>
          <p:nvPr/>
        </p:nvSpPr>
        <p:spPr bwMode="auto">
          <a:xfrm>
            <a:off x="1825625" y="2543175"/>
            <a:ext cx="506413" cy="1371600"/>
          </a:xfrm>
          <a:custGeom>
            <a:avLst/>
            <a:gdLst>
              <a:gd name="T0" fmla="*/ 708165399 w 319"/>
              <a:gd name="T1" fmla="*/ 0 h 864"/>
              <a:gd name="T2" fmla="*/ 549394605 w 319"/>
              <a:gd name="T3" fmla="*/ 294859075 h 864"/>
              <a:gd name="T4" fmla="*/ 390625398 w 319"/>
              <a:gd name="T5" fmla="*/ 612398763 h 864"/>
              <a:gd name="T6" fmla="*/ 209173969 w 319"/>
              <a:gd name="T7" fmla="*/ 975301263 h 864"/>
              <a:gd name="T8" fmla="*/ 118448254 w 319"/>
              <a:gd name="T9" fmla="*/ 1202115325 h 864"/>
              <a:gd name="T10" fmla="*/ 50403175 w 319"/>
              <a:gd name="T11" fmla="*/ 1428929388 h 864"/>
              <a:gd name="T12" fmla="*/ 209173969 w 319"/>
              <a:gd name="T13" fmla="*/ 2147483647 h 864"/>
              <a:gd name="T14" fmla="*/ 413306033 w 319"/>
              <a:gd name="T15" fmla="*/ 2018645950 h 864"/>
              <a:gd name="T16" fmla="*/ 458668890 w 319"/>
              <a:gd name="T17" fmla="*/ 1270158750 h 864"/>
              <a:gd name="T18" fmla="*/ 730846034 w 319"/>
              <a:gd name="T19" fmla="*/ 385584700 h 864"/>
              <a:gd name="T20" fmla="*/ 798891114 w 319"/>
              <a:gd name="T21" fmla="*/ 158770638 h 864"/>
              <a:gd name="T22" fmla="*/ 708165399 w 319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9" h="864">
                <a:moveTo>
                  <a:pt x="281" y="0"/>
                </a:moveTo>
                <a:cubicBezTo>
                  <a:pt x="272" y="62"/>
                  <a:pt x="269" y="83"/>
                  <a:pt x="218" y="117"/>
                </a:cubicBezTo>
                <a:cubicBezTo>
                  <a:pt x="201" y="168"/>
                  <a:pt x="188" y="200"/>
                  <a:pt x="155" y="243"/>
                </a:cubicBezTo>
                <a:cubicBezTo>
                  <a:pt x="144" y="286"/>
                  <a:pt x="109" y="348"/>
                  <a:pt x="83" y="387"/>
                </a:cubicBezTo>
                <a:cubicBezTo>
                  <a:pt x="74" y="424"/>
                  <a:pt x="63" y="444"/>
                  <a:pt x="47" y="477"/>
                </a:cubicBezTo>
                <a:cubicBezTo>
                  <a:pt x="33" y="504"/>
                  <a:pt x="30" y="538"/>
                  <a:pt x="20" y="567"/>
                </a:cubicBezTo>
                <a:cubicBezTo>
                  <a:pt x="21" y="598"/>
                  <a:pt x="0" y="836"/>
                  <a:pt x="83" y="864"/>
                </a:cubicBezTo>
                <a:cubicBezTo>
                  <a:pt x="142" y="854"/>
                  <a:pt x="146" y="854"/>
                  <a:pt x="164" y="801"/>
                </a:cubicBezTo>
                <a:cubicBezTo>
                  <a:pt x="167" y="728"/>
                  <a:pt x="164" y="595"/>
                  <a:pt x="182" y="504"/>
                </a:cubicBezTo>
                <a:cubicBezTo>
                  <a:pt x="206" y="382"/>
                  <a:pt x="260" y="272"/>
                  <a:pt x="290" y="153"/>
                </a:cubicBezTo>
                <a:cubicBezTo>
                  <a:pt x="293" y="140"/>
                  <a:pt x="319" y="70"/>
                  <a:pt x="317" y="63"/>
                </a:cubicBezTo>
                <a:cubicBezTo>
                  <a:pt x="310" y="40"/>
                  <a:pt x="293" y="21"/>
                  <a:pt x="281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1" name="Freeform 6"/>
          <p:cNvSpPr>
            <a:spLocks/>
          </p:cNvSpPr>
          <p:nvPr/>
        </p:nvSpPr>
        <p:spPr bwMode="auto">
          <a:xfrm>
            <a:off x="2120900" y="2514600"/>
            <a:ext cx="307975" cy="1471613"/>
          </a:xfrm>
          <a:custGeom>
            <a:avLst/>
            <a:gdLst>
              <a:gd name="T0" fmla="*/ 443547500 w 194"/>
              <a:gd name="T1" fmla="*/ 0 h 927"/>
              <a:gd name="T2" fmla="*/ 352821875 w 194"/>
              <a:gd name="T3" fmla="*/ 498991107 h 927"/>
              <a:gd name="T4" fmla="*/ 216733438 w 194"/>
              <a:gd name="T5" fmla="*/ 929938766 h 927"/>
              <a:gd name="T6" fmla="*/ 103327200 w 194"/>
              <a:gd name="T7" fmla="*/ 1360884837 h 927"/>
              <a:gd name="T8" fmla="*/ 35282188 w 194"/>
              <a:gd name="T9" fmla="*/ 1791832496 h 927"/>
              <a:gd name="T10" fmla="*/ 57964388 w 194"/>
              <a:gd name="T11" fmla="*/ 2147483647 h 927"/>
              <a:gd name="T12" fmla="*/ 262096250 w 194"/>
              <a:gd name="T13" fmla="*/ 2109372292 h 927"/>
              <a:gd name="T14" fmla="*/ 443547500 w 194"/>
              <a:gd name="T15" fmla="*/ 1451610493 h 927"/>
              <a:gd name="T16" fmla="*/ 488910313 w 194"/>
              <a:gd name="T17" fmla="*/ 612398971 h 927"/>
              <a:gd name="T18" fmla="*/ 466229700 w 194"/>
              <a:gd name="T19" fmla="*/ 113407864 h 927"/>
              <a:gd name="T20" fmla="*/ 443547500 w 194"/>
              <a:gd name="T21" fmla="*/ 0 h 9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4" h="927">
                <a:moveTo>
                  <a:pt x="176" y="0"/>
                </a:moveTo>
                <a:cubicBezTo>
                  <a:pt x="143" y="100"/>
                  <a:pt x="160" y="35"/>
                  <a:pt x="140" y="198"/>
                </a:cubicBezTo>
                <a:cubicBezTo>
                  <a:pt x="133" y="255"/>
                  <a:pt x="104" y="314"/>
                  <a:pt x="86" y="369"/>
                </a:cubicBezTo>
                <a:cubicBezTo>
                  <a:pt x="67" y="425"/>
                  <a:pt x="60" y="484"/>
                  <a:pt x="41" y="540"/>
                </a:cubicBezTo>
                <a:cubicBezTo>
                  <a:pt x="35" y="600"/>
                  <a:pt x="28" y="653"/>
                  <a:pt x="14" y="711"/>
                </a:cubicBezTo>
                <a:cubicBezTo>
                  <a:pt x="17" y="765"/>
                  <a:pt x="0" y="824"/>
                  <a:pt x="23" y="873"/>
                </a:cubicBezTo>
                <a:cubicBezTo>
                  <a:pt x="48" y="927"/>
                  <a:pt x="99" y="849"/>
                  <a:pt x="104" y="837"/>
                </a:cubicBezTo>
                <a:cubicBezTo>
                  <a:pt x="141" y="755"/>
                  <a:pt x="154" y="663"/>
                  <a:pt x="176" y="576"/>
                </a:cubicBezTo>
                <a:cubicBezTo>
                  <a:pt x="180" y="465"/>
                  <a:pt x="194" y="354"/>
                  <a:pt x="194" y="243"/>
                </a:cubicBezTo>
                <a:cubicBezTo>
                  <a:pt x="194" y="177"/>
                  <a:pt x="190" y="111"/>
                  <a:pt x="185" y="45"/>
                </a:cubicBezTo>
                <a:cubicBezTo>
                  <a:pt x="184" y="30"/>
                  <a:pt x="176" y="0"/>
                  <a:pt x="176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2" name="Freeform 7"/>
          <p:cNvSpPr>
            <a:spLocks/>
          </p:cNvSpPr>
          <p:nvPr/>
        </p:nvSpPr>
        <p:spPr bwMode="auto">
          <a:xfrm>
            <a:off x="2335213" y="2557463"/>
            <a:ext cx="307975" cy="1463675"/>
          </a:xfrm>
          <a:custGeom>
            <a:avLst/>
            <a:gdLst>
              <a:gd name="T0" fmla="*/ 262096250 w 194"/>
              <a:gd name="T1" fmla="*/ 0 h 922"/>
              <a:gd name="T2" fmla="*/ 171370625 w 194"/>
              <a:gd name="T3" fmla="*/ 1156752513 h 922"/>
              <a:gd name="T4" fmla="*/ 148690013 w 194"/>
              <a:gd name="T5" fmla="*/ 1587698438 h 922"/>
              <a:gd name="T6" fmla="*/ 80645000 w 194"/>
              <a:gd name="T7" fmla="*/ 1814512500 h 922"/>
              <a:gd name="T8" fmla="*/ 330141263 w 194"/>
              <a:gd name="T9" fmla="*/ 2132052188 h 922"/>
              <a:gd name="T10" fmla="*/ 443547500 w 194"/>
              <a:gd name="T11" fmla="*/ 1746469075 h 922"/>
              <a:gd name="T12" fmla="*/ 488910313 w 194"/>
              <a:gd name="T13" fmla="*/ 1565017825 h 922"/>
              <a:gd name="T14" fmla="*/ 330141263 w 194"/>
              <a:gd name="T15" fmla="*/ 317539688 h 922"/>
              <a:gd name="T16" fmla="*/ 262096250 w 194"/>
              <a:gd name="T17" fmla="*/ 0 h 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" h="922">
                <a:moveTo>
                  <a:pt x="104" y="0"/>
                </a:moveTo>
                <a:cubicBezTo>
                  <a:pt x="100" y="120"/>
                  <a:pt x="112" y="327"/>
                  <a:pt x="68" y="459"/>
                </a:cubicBezTo>
                <a:cubicBezTo>
                  <a:pt x="65" y="516"/>
                  <a:pt x="64" y="573"/>
                  <a:pt x="59" y="630"/>
                </a:cubicBezTo>
                <a:cubicBezTo>
                  <a:pt x="56" y="661"/>
                  <a:pt x="32" y="720"/>
                  <a:pt x="32" y="720"/>
                </a:cubicBezTo>
                <a:cubicBezTo>
                  <a:pt x="37" y="791"/>
                  <a:pt x="0" y="922"/>
                  <a:pt x="131" y="846"/>
                </a:cubicBezTo>
                <a:cubicBezTo>
                  <a:pt x="140" y="841"/>
                  <a:pt x="174" y="699"/>
                  <a:pt x="176" y="693"/>
                </a:cubicBezTo>
                <a:cubicBezTo>
                  <a:pt x="182" y="669"/>
                  <a:pt x="194" y="621"/>
                  <a:pt x="194" y="621"/>
                </a:cubicBezTo>
                <a:cubicBezTo>
                  <a:pt x="188" y="448"/>
                  <a:pt x="185" y="289"/>
                  <a:pt x="131" y="126"/>
                </a:cubicBezTo>
                <a:cubicBezTo>
                  <a:pt x="127" y="96"/>
                  <a:pt x="127" y="23"/>
                  <a:pt x="104" y="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3" name="Freeform 8"/>
          <p:cNvSpPr>
            <a:spLocks/>
          </p:cNvSpPr>
          <p:nvPr/>
        </p:nvSpPr>
        <p:spPr bwMode="auto">
          <a:xfrm>
            <a:off x="2586038" y="2552700"/>
            <a:ext cx="401637" cy="1333500"/>
          </a:xfrm>
          <a:custGeom>
            <a:avLst/>
            <a:gdLst>
              <a:gd name="T0" fmla="*/ 0 w 253"/>
              <a:gd name="T1" fmla="*/ 30241875 h 840"/>
              <a:gd name="T2" fmla="*/ 181451024 w 253"/>
              <a:gd name="T3" fmla="*/ 597277825 h 840"/>
              <a:gd name="T4" fmla="*/ 204131608 w 253"/>
              <a:gd name="T5" fmla="*/ 2071568438 h 840"/>
              <a:gd name="T6" fmla="*/ 340219876 w 253"/>
              <a:gd name="T7" fmla="*/ 2048887825 h 840"/>
              <a:gd name="T8" fmla="*/ 567033657 w 253"/>
              <a:gd name="T9" fmla="*/ 1504534075 h 840"/>
              <a:gd name="T10" fmla="*/ 385582632 w 253"/>
              <a:gd name="T11" fmla="*/ 415826575 h 840"/>
              <a:gd name="T12" fmla="*/ 158768852 w 253"/>
              <a:gd name="T13" fmla="*/ 211693125 h 840"/>
              <a:gd name="T14" fmla="*/ 45362756 w 253"/>
              <a:gd name="T15" fmla="*/ 75604688 h 840"/>
              <a:gd name="T16" fmla="*/ 22680584 w 253"/>
              <a:gd name="T17" fmla="*/ 7561263 h 840"/>
              <a:gd name="T18" fmla="*/ 0 w 253"/>
              <a:gd name="T19" fmla="*/ 30241875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3" h="840">
                <a:moveTo>
                  <a:pt x="0" y="12"/>
                </a:moveTo>
                <a:cubicBezTo>
                  <a:pt x="10" y="92"/>
                  <a:pt x="27" y="170"/>
                  <a:pt x="72" y="237"/>
                </a:cubicBezTo>
                <a:cubicBezTo>
                  <a:pt x="75" y="432"/>
                  <a:pt x="60" y="628"/>
                  <a:pt x="81" y="822"/>
                </a:cubicBezTo>
                <a:cubicBezTo>
                  <a:pt x="83" y="840"/>
                  <a:pt x="120" y="823"/>
                  <a:pt x="135" y="813"/>
                </a:cubicBezTo>
                <a:cubicBezTo>
                  <a:pt x="185" y="778"/>
                  <a:pt x="214" y="652"/>
                  <a:pt x="225" y="597"/>
                </a:cubicBezTo>
                <a:cubicBezTo>
                  <a:pt x="219" y="410"/>
                  <a:pt x="253" y="299"/>
                  <a:pt x="153" y="165"/>
                </a:cubicBezTo>
                <a:cubicBezTo>
                  <a:pt x="138" y="120"/>
                  <a:pt x="107" y="99"/>
                  <a:pt x="63" y="84"/>
                </a:cubicBezTo>
                <a:cubicBezTo>
                  <a:pt x="50" y="65"/>
                  <a:pt x="31" y="49"/>
                  <a:pt x="18" y="30"/>
                </a:cubicBezTo>
                <a:cubicBezTo>
                  <a:pt x="13" y="22"/>
                  <a:pt x="16" y="10"/>
                  <a:pt x="9" y="3"/>
                </a:cubicBezTo>
                <a:cubicBezTo>
                  <a:pt x="6" y="0"/>
                  <a:pt x="3" y="9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4" name="Freeform 9"/>
          <p:cNvSpPr>
            <a:spLocks/>
          </p:cNvSpPr>
          <p:nvPr/>
        </p:nvSpPr>
        <p:spPr bwMode="auto">
          <a:xfrm>
            <a:off x="2657475" y="2514600"/>
            <a:ext cx="585788" cy="1354138"/>
          </a:xfrm>
          <a:custGeom>
            <a:avLst/>
            <a:gdLst>
              <a:gd name="T0" fmla="*/ 22682219 w 369"/>
              <a:gd name="T1" fmla="*/ 68045038 h 853"/>
              <a:gd name="T2" fmla="*/ 45362851 w 369"/>
              <a:gd name="T3" fmla="*/ 181451317 h 853"/>
              <a:gd name="T4" fmla="*/ 181451405 w 369"/>
              <a:gd name="T5" fmla="*/ 226814146 h 853"/>
              <a:gd name="T6" fmla="*/ 249496475 w 369"/>
              <a:gd name="T7" fmla="*/ 249496355 h 853"/>
              <a:gd name="T8" fmla="*/ 453628512 w 369"/>
              <a:gd name="T9" fmla="*/ 544353951 h 853"/>
              <a:gd name="T10" fmla="*/ 589717066 w 369"/>
              <a:gd name="T11" fmla="*/ 929938793 h 853"/>
              <a:gd name="T12" fmla="*/ 430947880 w 369"/>
              <a:gd name="T13" fmla="*/ 1927921037 h 853"/>
              <a:gd name="T14" fmla="*/ 657762136 w 369"/>
              <a:gd name="T15" fmla="*/ 2086690145 h 853"/>
              <a:gd name="T16" fmla="*/ 861894173 w 369"/>
              <a:gd name="T17" fmla="*/ 1746469720 h 853"/>
              <a:gd name="T18" fmla="*/ 929939244 w 369"/>
              <a:gd name="T19" fmla="*/ 1474292744 h 853"/>
              <a:gd name="T20" fmla="*/ 907257024 w 369"/>
              <a:gd name="T21" fmla="*/ 884575964 h 853"/>
              <a:gd name="T22" fmla="*/ 544354215 w 369"/>
              <a:gd name="T23" fmla="*/ 408265463 h 853"/>
              <a:gd name="T24" fmla="*/ 22682219 w 369"/>
              <a:gd name="T25" fmla="*/ 68045038 h 853"/>
              <a:gd name="T26" fmla="*/ 0 w 369"/>
              <a:gd name="T27" fmla="*/ 0 h 853"/>
              <a:gd name="T28" fmla="*/ 22682219 w 369"/>
              <a:gd name="T29" fmla="*/ 68045038 h 8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9" h="853">
                <a:moveTo>
                  <a:pt x="9" y="27"/>
                </a:moveTo>
                <a:cubicBezTo>
                  <a:pt x="12" y="42"/>
                  <a:pt x="7" y="61"/>
                  <a:pt x="18" y="72"/>
                </a:cubicBezTo>
                <a:cubicBezTo>
                  <a:pt x="31" y="85"/>
                  <a:pt x="54" y="84"/>
                  <a:pt x="72" y="90"/>
                </a:cubicBezTo>
                <a:cubicBezTo>
                  <a:pt x="81" y="93"/>
                  <a:pt x="99" y="99"/>
                  <a:pt x="99" y="99"/>
                </a:cubicBezTo>
                <a:cubicBezTo>
                  <a:pt x="122" y="134"/>
                  <a:pt x="163" y="178"/>
                  <a:pt x="180" y="216"/>
                </a:cubicBezTo>
                <a:cubicBezTo>
                  <a:pt x="202" y="266"/>
                  <a:pt x="209" y="320"/>
                  <a:pt x="234" y="369"/>
                </a:cubicBezTo>
                <a:cubicBezTo>
                  <a:pt x="230" y="491"/>
                  <a:pt x="252" y="656"/>
                  <a:pt x="171" y="765"/>
                </a:cubicBezTo>
                <a:cubicBezTo>
                  <a:pt x="184" y="853"/>
                  <a:pt x="176" y="842"/>
                  <a:pt x="261" y="828"/>
                </a:cubicBezTo>
                <a:cubicBezTo>
                  <a:pt x="308" y="781"/>
                  <a:pt x="308" y="744"/>
                  <a:pt x="342" y="693"/>
                </a:cubicBezTo>
                <a:cubicBezTo>
                  <a:pt x="349" y="656"/>
                  <a:pt x="357" y="621"/>
                  <a:pt x="369" y="585"/>
                </a:cubicBezTo>
                <a:cubicBezTo>
                  <a:pt x="366" y="507"/>
                  <a:pt x="365" y="429"/>
                  <a:pt x="360" y="351"/>
                </a:cubicBezTo>
                <a:cubicBezTo>
                  <a:pt x="356" y="294"/>
                  <a:pt x="262" y="193"/>
                  <a:pt x="216" y="162"/>
                </a:cubicBezTo>
                <a:cubicBezTo>
                  <a:pt x="180" y="107"/>
                  <a:pt x="74" y="49"/>
                  <a:pt x="9" y="27"/>
                </a:cubicBezTo>
                <a:cubicBezTo>
                  <a:pt x="6" y="18"/>
                  <a:pt x="0" y="0"/>
                  <a:pt x="0" y="0"/>
                </a:cubicBezTo>
                <a:cubicBezTo>
                  <a:pt x="0" y="0"/>
                  <a:pt x="6" y="18"/>
                  <a:pt x="9" y="27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5" name="Freeform 10"/>
          <p:cNvSpPr>
            <a:spLocks/>
          </p:cNvSpPr>
          <p:nvPr/>
        </p:nvSpPr>
        <p:spPr bwMode="auto">
          <a:xfrm>
            <a:off x="1676400" y="2667000"/>
            <a:ext cx="457200" cy="1143000"/>
          </a:xfrm>
          <a:custGeom>
            <a:avLst/>
            <a:gdLst>
              <a:gd name="T0" fmla="*/ 470827290 w 402"/>
              <a:gd name="T1" fmla="*/ 26448429 h 889"/>
              <a:gd name="T2" fmla="*/ 389337645 w 402"/>
              <a:gd name="T3" fmla="*/ 56203714 h 889"/>
              <a:gd name="T4" fmla="*/ 249641436 w 402"/>
              <a:gd name="T5" fmla="*/ 324000000 h 889"/>
              <a:gd name="T6" fmla="*/ 214717952 w 402"/>
              <a:gd name="T7" fmla="*/ 413265857 h 889"/>
              <a:gd name="T8" fmla="*/ 156511388 w 402"/>
              <a:gd name="T9" fmla="*/ 547162714 h 889"/>
              <a:gd name="T10" fmla="*/ 75021743 w 402"/>
              <a:gd name="T11" fmla="*/ 740571429 h 889"/>
              <a:gd name="T12" fmla="*/ 51739800 w 402"/>
              <a:gd name="T13" fmla="*/ 859591286 h 889"/>
              <a:gd name="T14" fmla="*/ 40098260 w 402"/>
              <a:gd name="T15" fmla="*/ 919101857 h 889"/>
              <a:gd name="T16" fmla="*/ 28456719 w 402"/>
              <a:gd name="T17" fmla="*/ 978612429 h 889"/>
              <a:gd name="T18" fmla="*/ 28456719 w 402"/>
              <a:gd name="T19" fmla="*/ 1395183857 h 889"/>
              <a:gd name="T20" fmla="*/ 121586767 w 402"/>
              <a:gd name="T21" fmla="*/ 1469571429 h 889"/>
              <a:gd name="T22" fmla="*/ 191434872 w 402"/>
              <a:gd name="T23" fmla="*/ 1439816143 h 889"/>
              <a:gd name="T24" fmla="*/ 203076412 w 402"/>
              <a:gd name="T25" fmla="*/ 1380305571 h 889"/>
              <a:gd name="T26" fmla="*/ 226359493 w 402"/>
              <a:gd name="T27" fmla="*/ 1291041000 h 889"/>
              <a:gd name="T28" fmla="*/ 377697242 w 402"/>
              <a:gd name="T29" fmla="*/ 443019857 h 889"/>
              <a:gd name="T30" fmla="*/ 459185749 w 402"/>
              <a:gd name="T31" fmla="*/ 264489429 h 889"/>
              <a:gd name="T32" fmla="*/ 517392313 w 402"/>
              <a:gd name="T33" fmla="*/ 85959000 h 889"/>
              <a:gd name="T34" fmla="*/ 505751910 w 402"/>
              <a:gd name="T35" fmla="*/ 11571429 h 889"/>
              <a:gd name="T36" fmla="*/ 470827290 w 402"/>
              <a:gd name="T37" fmla="*/ 26448429 h 8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2" h="889">
                <a:moveTo>
                  <a:pt x="364" y="16"/>
                </a:moveTo>
                <a:cubicBezTo>
                  <a:pt x="364" y="16"/>
                  <a:pt x="305" y="30"/>
                  <a:pt x="301" y="34"/>
                </a:cubicBezTo>
                <a:cubicBezTo>
                  <a:pt x="257" y="78"/>
                  <a:pt x="230" y="146"/>
                  <a:pt x="193" y="196"/>
                </a:cubicBezTo>
                <a:cubicBezTo>
                  <a:pt x="160" y="294"/>
                  <a:pt x="213" y="145"/>
                  <a:pt x="166" y="250"/>
                </a:cubicBezTo>
                <a:cubicBezTo>
                  <a:pt x="131" y="329"/>
                  <a:pt x="170" y="282"/>
                  <a:pt x="121" y="331"/>
                </a:cubicBezTo>
                <a:cubicBezTo>
                  <a:pt x="107" y="373"/>
                  <a:pt x="84" y="413"/>
                  <a:pt x="58" y="448"/>
                </a:cubicBezTo>
                <a:cubicBezTo>
                  <a:pt x="52" y="472"/>
                  <a:pt x="46" y="496"/>
                  <a:pt x="40" y="520"/>
                </a:cubicBezTo>
                <a:cubicBezTo>
                  <a:pt x="37" y="532"/>
                  <a:pt x="34" y="544"/>
                  <a:pt x="31" y="556"/>
                </a:cubicBezTo>
                <a:cubicBezTo>
                  <a:pt x="28" y="568"/>
                  <a:pt x="22" y="592"/>
                  <a:pt x="22" y="592"/>
                </a:cubicBezTo>
                <a:cubicBezTo>
                  <a:pt x="12" y="681"/>
                  <a:pt x="0" y="748"/>
                  <a:pt x="22" y="844"/>
                </a:cubicBezTo>
                <a:cubicBezTo>
                  <a:pt x="25" y="857"/>
                  <a:pt x="84" y="884"/>
                  <a:pt x="94" y="889"/>
                </a:cubicBezTo>
                <a:cubicBezTo>
                  <a:pt x="112" y="883"/>
                  <a:pt x="134" y="883"/>
                  <a:pt x="148" y="871"/>
                </a:cubicBezTo>
                <a:cubicBezTo>
                  <a:pt x="157" y="863"/>
                  <a:pt x="153" y="847"/>
                  <a:pt x="157" y="835"/>
                </a:cubicBezTo>
                <a:cubicBezTo>
                  <a:pt x="162" y="817"/>
                  <a:pt x="175" y="781"/>
                  <a:pt x="175" y="781"/>
                </a:cubicBezTo>
                <a:cubicBezTo>
                  <a:pt x="181" y="624"/>
                  <a:pt x="166" y="394"/>
                  <a:pt x="292" y="268"/>
                </a:cubicBezTo>
                <a:cubicBezTo>
                  <a:pt x="305" y="228"/>
                  <a:pt x="325" y="190"/>
                  <a:pt x="355" y="160"/>
                </a:cubicBezTo>
                <a:cubicBezTo>
                  <a:pt x="369" y="118"/>
                  <a:pt x="376" y="87"/>
                  <a:pt x="400" y="52"/>
                </a:cubicBezTo>
                <a:cubicBezTo>
                  <a:pt x="397" y="37"/>
                  <a:pt x="402" y="18"/>
                  <a:pt x="391" y="7"/>
                </a:cubicBezTo>
                <a:cubicBezTo>
                  <a:pt x="384" y="0"/>
                  <a:pt x="364" y="16"/>
                  <a:pt x="364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6" name="Freeform 11"/>
          <p:cNvSpPr>
            <a:spLocks/>
          </p:cNvSpPr>
          <p:nvPr/>
        </p:nvSpPr>
        <p:spPr bwMode="auto">
          <a:xfrm>
            <a:off x="2895600" y="2590800"/>
            <a:ext cx="681038" cy="1223963"/>
          </a:xfrm>
          <a:custGeom>
            <a:avLst/>
            <a:gdLst>
              <a:gd name="T0" fmla="*/ 0 w 534"/>
              <a:gd name="T1" fmla="*/ 54184445 h 864"/>
              <a:gd name="T2" fmla="*/ 263496663 w 534"/>
              <a:gd name="T3" fmla="*/ 234798319 h 864"/>
              <a:gd name="T4" fmla="*/ 322051902 w 534"/>
              <a:gd name="T5" fmla="*/ 325105256 h 864"/>
              <a:gd name="T6" fmla="*/ 336690393 w 534"/>
              <a:gd name="T7" fmla="*/ 379289701 h 864"/>
              <a:gd name="T8" fmla="*/ 512354835 w 534"/>
              <a:gd name="T9" fmla="*/ 722456910 h 864"/>
              <a:gd name="T10" fmla="*/ 526993326 w 534"/>
              <a:gd name="T11" fmla="*/ 830824384 h 864"/>
              <a:gd name="T12" fmla="*/ 556270308 w 534"/>
              <a:gd name="T13" fmla="*/ 975315767 h 864"/>
              <a:gd name="T14" fmla="*/ 556270308 w 534"/>
              <a:gd name="T15" fmla="*/ 1679710723 h 864"/>
              <a:gd name="T16" fmla="*/ 644102529 w 534"/>
              <a:gd name="T17" fmla="*/ 1733895168 h 864"/>
              <a:gd name="T18" fmla="*/ 731934750 w 534"/>
              <a:gd name="T19" fmla="*/ 1571341832 h 864"/>
              <a:gd name="T20" fmla="*/ 761213007 w 534"/>
              <a:gd name="T21" fmla="*/ 1462974358 h 864"/>
              <a:gd name="T22" fmla="*/ 644102529 w 534"/>
              <a:gd name="T23" fmla="*/ 523781083 h 864"/>
              <a:gd name="T24" fmla="*/ 497716344 w 534"/>
              <a:gd name="T25" fmla="*/ 325105256 h 864"/>
              <a:gd name="T26" fmla="*/ 409884123 w 534"/>
              <a:gd name="T27" fmla="*/ 234798319 h 864"/>
              <a:gd name="T28" fmla="*/ 175664442 w 534"/>
              <a:gd name="T29" fmla="*/ 90306937 h 864"/>
              <a:gd name="T30" fmla="*/ 29276982 w 534"/>
              <a:gd name="T31" fmla="*/ 0 h 864"/>
              <a:gd name="T32" fmla="*/ 0 w 534"/>
              <a:gd name="T33" fmla="*/ 54184445 h 8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864">
                <a:moveTo>
                  <a:pt x="0" y="27"/>
                </a:moveTo>
                <a:cubicBezTo>
                  <a:pt x="52" y="62"/>
                  <a:pt x="103" y="97"/>
                  <a:pt x="162" y="117"/>
                </a:cubicBezTo>
                <a:cubicBezTo>
                  <a:pt x="185" y="185"/>
                  <a:pt x="151" y="104"/>
                  <a:pt x="198" y="162"/>
                </a:cubicBezTo>
                <a:cubicBezTo>
                  <a:pt x="204" y="169"/>
                  <a:pt x="202" y="181"/>
                  <a:pt x="207" y="189"/>
                </a:cubicBezTo>
                <a:cubicBezTo>
                  <a:pt x="240" y="248"/>
                  <a:pt x="285" y="299"/>
                  <a:pt x="315" y="360"/>
                </a:cubicBezTo>
                <a:cubicBezTo>
                  <a:pt x="318" y="378"/>
                  <a:pt x="320" y="396"/>
                  <a:pt x="324" y="414"/>
                </a:cubicBezTo>
                <a:cubicBezTo>
                  <a:pt x="329" y="438"/>
                  <a:pt x="342" y="486"/>
                  <a:pt x="342" y="486"/>
                </a:cubicBezTo>
                <a:cubicBezTo>
                  <a:pt x="338" y="603"/>
                  <a:pt x="305" y="726"/>
                  <a:pt x="342" y="837"/>
                </a:cubicBezTo>
                <a:cubicBezTo>
                  <a:pt x="348" y="856"/>
                  <a:pt x="379" y="853"/>
                  <a:pt x="396" y="864"/>
                </a:cubicBezTo>
                <a:cubicBezTo>
                  <a:pt x="428" y="843"/>
                  <a:pt x="435" y="819"/>
                  <a:pt x="450" y="783"/>
                </a:cubicBezTo>
                <a:cubicBezTo>
                  <a:pt x="457" y="765"/>
                  <a:pt x="468" y="729"/>
                  <a:pt x="468" y="729"/>
                </a:cubicBezTo>
                <a:cubicBezTo>
                  <a:pt x="487" y="594"/>
                  <a:pt x="534" y="353"/>
                  <a:pt x="396" y="261"/>
                </a:cubicBezTo>
                <a:cubicBezTo>
                  <a:pt x="379" y="211"/>
                  <a:pt x="353" y="185"/>
                  <a:pt x="306" y="162"/>
                </a:cubicBezTo>
                <a:cubicBezTo>
                  <a:pt x="265" y="100"/>
                  <a:pt x="317" y="169"/>
                  <a:pt x="252" y="117"/>
                </a:cubicBezTo>
                <a:cubicBezTo>
                  <a:pt x="165" y="47"/>
                  <a:pt x="226" y="62"/>
                  <a:pt x="108" y="45"/>
                </a:cubicBezTo>
                <a:cubicBezTo>
                  <a:pt x="77" y="14"/>
                  <a:pt x="61" y="11"/>
                  <a:pt x="18" y="0"/>
                </a:cubicBezTo>
                <a:cubicBezTo>
                  <a:pt x="12" y="9"/>
                  <a:pt x="0" y="27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7" name="Freeform 12"/>
          <p:cNvSpPr>
            <a:spLocks/>
          </p:cNvSpPr>
          <p:nvPr/>
        </p:nvSpPr>
        <p:spPr bwMode="auto">
          <a:xfrm>
            <a:off x="857250" y="2454275"/>
            <a:ext cx="1184275" cy="1703388"/>
          </a:xfrm>
          <a:custGeom>
            <a:avLst/>
            <a:gdLst>
              <a:gd name="T0" fmla="*/ 136088438 w 746"/>
              <a:gd name="T1" fmla="*/ 50403140 h 1073"/>
              <a:gd name="T2" fmla="*/ 1769149688 w 746"/>
              <a:gd name="T3" fmla="*/ 27722521 h 1073"/>
              <a:gd name="T4" fmla="*/ 1701106263 w 746"/>
              <a:gd name="T5" fmla="*/ 390625127 h 1073"/>
              <a:gd name="T6" fmla="*/ 1542335625 w 746"/>
              <a:gd name="T7" fmla="*/ 662802082 h 1073"/>
              <a:gd name="T8" fmla="*/ 1451610000 w 746"/>
              <a:gd name="T9" fmla="*/ 957659656 h 1073"/>
              <a:gd name="T10" fmla="*/ 1360884375 w 746"/>
              <a:gd name="T11" fmla="*/ 1161793166 h 1073"/>
              <a:gd name="T12" fmla="*/ 1247478138 w 746"/>
              <a:gd name="T13" fmla="*/ 1365925088 h 1073"/>
              <a:gd name="T14" fmla="*/ 1202115325 w 746"/>
              <a:gd name="T15" fmla="*/ 1502013566 h 1073"/>
              <a:gd name="T16" fmla="*/ 1292840950 w 746"/>
              <a:gd name="T17" fmla="*/ 2147483647 h 1073"/>
              <a:gd name="T18" fmla="*/ 1519655013 w 746"/>
              <a:gd name="T19" fmla="*/ 2147483647 h 1073"/>
              <a:gd name="T20" fmla="*/ 1655743450 w 746"/>
              <a:gd name="T21" fmla="*/ 2147483647 h 1073"/>
              <a:gd name="T22" fmla="*/ 1496972813 w 746"/>
              <a:gd name="T23" fmla="*/ 2147483647 h 1073"/>
              <a:gd name="T24" fmla="*/ 1360884375 w 746"/>
              <a:gd name="T25" fmla="*/ 2147483647 h 1073"/>
              <a:gd name="T26" fmla="*/ 1315521563 w 746"/>
              <a:gd name="T27" fmla="*/ 2147483647 h 1073"/>
              <a:gd name="T28" fmla="*/ 1247478138 w 746"/>
              <a:gd name="T29" fmla="*/ 2147483647 h 1073"/>
              <a:gd name="T30" fmla="*/ 1088707500 w 746"/>
              <a:gd name="T31" fmla="*/ 2147483647 h 1073"/>
              <a:gd name="T32" fmla="*/ 1043344688 w 746"/>
              <a:gd name="T33" fmla="*/ 2147483647 h 1073"/>
              <a:gd name="T34" fmla="*/ 975301263 w 746"/>
              <a:gd name="T35" fmla="*/ 1932961205 h 1073"/>
              <a:gd name="T36" fmla="*/ 1179433125 w 746"/>
              <a:gd name="T37" fmla="*/ 980341863 h 1073"/>
              <a:gd name="T38" fmla="*/ 1338203763 w 746"/>
              <a:gd name="T39" fmla="*/ 730845527 h 1073"/>
              <a:gd name="T40" fmla="*/ 1565017825 w 746"/>
              <a:gd name="T41" fmla="*/ 322580095 h 1073"/>
              <a:gd name="T42" fmla="*/ 498990938 w 746"/>
              <a:gd name="T43" fmla="*/ 209173824 h 1073"/>
              <a:gd name="T44" fmla="*/ 0 w 746"/>
              <a:gd name="T45" fmla="*/ 231854443 h 10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46" h="1073">
                <a:moveTo>
                  <a:pt x="54" y="20"/>
                </a:moveTo>
                <a:cubicBezTo>
                  <a:pt x="288" y="15"/>
                  <a:pt x="478" y="0"/>
                  <a:pt x="702" y="11"/>
                </a:cubicBezTo>
                <a:cubicBezTo>
                  <a:pt x="746" y="77"/>
                  <a:pt x="727" y="103"/>
                  <a:pt x="675" y="155"/>
                </a:cubicBezTo>
                <a:cubicBezTo>
                  <a:pt x="661" y="196"/>
                  <a:pt x="630" y="223"/>
                  <a:pt x="612" y="263"/>
                </a:cubicBezTo>
                <a:cubicBezTo>
                  <a:pt x="596" y="300"/>
                  <a:pt x="594" y="344"/>
                  <a:pt x="576" y="380"/>
                </a:cubicBezTo>
                <a:cubicBezTo>
                  <a:pt x="533" y="466"/>
                  <a:pt x="586" y="322"/>
                  <a:pt x="540" y="461"/>
                </a:cubicBezTo>
                <a:cubicBezTo>
                  <a:pt x="530" y="490"/>
                  <a:pt x="505" y="513"/>
                  <a:pt x="495" y="542"/>
                </a:cubicBezTo>
                <a:cubicBezTo>
                  <a:pt x="489" y="560"/>
                  <a:pt x="477" y="596"/>
                  <a:pt x="477" y="596"/>
                </a:cubicBezTo>
                <a:cubicBezTo>
                  <a:pt x="467" y="688"/>
                  <a:pt x="449" y="807"/>
                  <a:pt x="513" y="884"/>
                </a:cubicBezTo>
                <a:cubicBezTo>
                  <a:pt x="542" y="919"/>
                  <a:pt x="571" y="960"/>
                  <a:pt x="603" y="992"/>
                </a:cubicBezTo>
                <a:cubicBezTo>
                  <a:pt x="617" y="1006"/>
                  <a:pt x="657" y="1019"/>
                  <a:pt x="657" y="1019"/>
                </a:cubicBezTo>
                <a:cubicBezTo>
                  <a:pt x="622" y="1031"/>
                  <a:pt x="606" y="1037"/>
                  <a:pt x="594" y="1073"/>
                </a:cubicBezTo>
                <a:cubicBezTo>
                  <a:pt x="576" y="1061"/>
                  <a:pt x="552" y="1055"/>
                  <a:pt x="540" y="1037"/>
                </a:cubicBezTo>
                <a:cubicBezTo>
                  <a:pt x="534" y="1028"/>
                  <a:pt x="530" y="1017"/>
                  <a:pt x="522" y="1010"/>
                </a:cubicBezTo>
                <a:cubicBezTo>
                  <a:pt x="515" y="1004"/>
                  <a:pt x="504" y="1004"/>
                  <a:pt x="495" y="1001"/>
                </a:cubicBezTo>
                <a:cubicBezTo>
                  <a:pt x="453" y="959"/>
                  <a:pt x="475" y="985"/>
                  <a:pt x="432" y="920"/>
                </a:cubicBezTo>
                <a:cubicBezTo>
                  <a:pt x="426" y="911"/>
                  <a:pt x="414" y="893"/>
                  <a:pt x="414" y="893"/>
                </a:cubicBezTo>
                <a:cubicBezTo>
                  <a:pt x="405" y="850"/>
                  <a:pt x="394" y="810"/>
                  <a:pt x="387" y="767"/>
                </a:cubicBezTo>
                <a:cubicBezTo>
                  <a:pt x="390" y="694"/>
                  <a:pt x="366" y="457"/>
                  <a:pt x="468" y="389"/>
                </a:cubicBezTo>
                <a:cubicBezTo>
                  <a:pt x="479" y="355"/>
                  <a:pt x="499" y="306"/>
                  <a:pt x="531" y="290"/>
                </a:cubicBezTo>
                <a:cubicBezTo>
                  <a:pt x="562" y="234"/>
                  <a:pt x="601" y="188"/>
                  <a:pt x="621" y="128"/>
                </a:cubicBezTo>
                <a:cubicBezTo>
                  <a:pt x="500" y="47"/>
                  <a:pt x="336" y="129"/>
                  <a:pt x="198" y="83"/>
                </a:cubicBezTo>
                <a:cubicBezTo>
                  <a:pt x="6" y="92"/>
                  <a:pt x="72" y="92"/>
                  <a:pt x="0" y="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8" name="Freeform 13"/>
          <p:cNvSpPr>
            <a:spLocks/>
          </p:cNvSpPr>
          <p:nvPr/>
        </p:nvSpPr>
        <p:spPr bwMode="auto">
          <a:xfrm>
            <a:off x="2809875" y="2325688"/>
            <a:ext cx="1719263" cy="1831975"/>
          </a:xfrm>
          <a:custGeom>
            <a:avLst/>
            <a:gdLst>
              <a:gd name="T0" fmla="*/ 2147483647 w 1083"/>
              <a:gd name="T1" fmla="*/ 209173763 h 1154"/>
              <a:gd name="T2" fmla="*/ 415826696 w 1083"/>
              <a:gd name="T3" fmla="*/ 95765938 h 1154"/>
              <a:gd name="T4" fmla="*/ 7561265 w 1083"/>
              <a:gd name="T5" fmla="*/ 141128750 h 1154"/>
              <a:gd name="T6" fmla="*/ 30241884 w 1083"/>
              <a:gd name="T7" fmla="*/ 277217188 h 1154"/>
              <a:gd name="T8" fmla="*/ 166330361 w 1083"/>
              <a:gd name="T9" fmla="*/ 322580000 h 1154"/>
              <a:gd name="T10" fmla="*/ 461189522 w 1083"/>
              <a:gd name="T11" fmla="*/ 390625013 h 1154"/>
              <a:gd name="T12" fmla="*/ 506552347 w 1083"/>
              <a:gd name="T13" fmla="*/ 458668438 h 1154"/>
              <a:gd name="T14" fmla="*/ 574595792 w 1083"/>
              <a:gd name="T15" fmla="*/ 481350638 h 1154"/>
              <a:gd name="T16" fmla="*/ 665321443 w 1083"/>
              <a:gd name="T17" fmla="*/ 572076263 h 1154"/>
              <a:gd name="T18" fmla="*/ 778729301 w 1083"/>
              <a:gd name="T19" fmla="*/ 662801888 h 1154"/>
              <a:gd name="T20" fmla="*/ 1005543430 w 1083"/>
              <a:gd name="T21" fmla="*/ 912296563 h 1154"/>
              <a:gd name="T22" fmla="*/ 1118949700 w 1083"/>
              <a:gd name="T23" fmla="*/ 1116430013 h 1154"/>
              <a:gd name="T24" fmla="*/ 1232357558 w 1083"/>
              <a:gd name="T25" fmla="*/ 1638101563 h 1154"/>
              <a:gd name="T26" fmla="*/ 1141631907 w 1083"/>
              <a:gd name="T27" fmla="*/ 2147483647 h 1154"/>
              <a:gd name="T28" fmla="*/ 1005543430 w 1083"/>
              <a:gd name="T29" fmla="*/ 2147483647 h 1154"/>
              <a:gd name="T30" fmla="*/ 756047095 w 1083"/>
              <a:gd name="T31" fmla="*/ 2147483647 h 1154"/>
              <a:gd name="T32" fmla="*/ 982861223 w 1083"/>
              <a:gd name="T33" fmla="*/ 2147483647 h 1154"/>
              <a:gd name="T34" fmla="*/ 1186994733 w 1083"/>
              <a:gd name="T35" fmla="*/ 2147483647 h 1154"/>
              <a:gd name="T36" fmla="*/ 1504534513 w 1083"/>
              <a:gd name="T37" fmla="*/ 1796872200 h 1154"/>
              <a:gd name="T38" fmla="*/ 1481852306 w 1083"/>
              <a:gd name="T39" fmla="*/ 1433969700 h 1154"/>
              <a:gd name="T40" fmla="*/ 1436489480 w 1083"/>
              <a:gd name="T41" fmla="*/ 1365924688 h 1154"/>
              <a:gd name="T42" fmla="*/ 1323083210 w 1083"/>
              <a:gd name="T43" fmla="*/ 1161792825 h 1154"/>
              <a:gd name="T44" fmla="*/ 1255038177 w 1083"/>
              <a:gd name="T45" fmla="*/ 912296563 h 1154"/>
              <a:gd name="T46" fmla="*/ 1141631907 w 1083"/>
              <a:gd name="T47" fmla="*/ 730845313 h 1154"/>
              <a:gd name="T48" fmla="*/ 982861223 w 1083"/>
              <a:gd name="T49" fmla="*/ 572076263 h 1154"/>
              <a:gd name="T50" fmla="*/ 665321443 w 1083"/>
              <a:gd name="T51" fmla="*/ 367942813 h 1154"/>
              <a:gd name="T52" fmla="*/ 597277999 w 1083"/>
              <a:gd name="T53" fmla="*/ 322580000 h 1154"/>
              <a:gd name="T54" fmla="*/ 529232966 w 1083"/>
              <a:gd name="T55" fmla="*/ 299899388 h 1154"/>
              <a:gd name="T56" fmla="*/ 960180604 w 1083"/>
              <a:gd name="T57" fmla="*/ 322580000 h 1154"/>
              <a:gd name="T58" fmla="*/ 1572577957 w 1083"/>
              <a:gd name="T59" fmla="*/ 413305625 h 1154"/>
              <a:gd name="T60" fmla="*/ 2147483647 w 1083"/>
              <a:gd name="T61" fmla="*/ 435987825 h 1154"/>
              <a:gd name="T62" fmla="*/ 2147483647 w 1083"/>
              <a:gd name="T63" fmla="*/ 458668438 h 1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3" h="1154">
                <a:moveTo>
                  <a:pt x="1065" y="83"/>
                </a:moveTo>
                <a:cubicBezTo>
                  <a:pt x="763" y="8"/>
                  <a:pt x="534" y="43"/>
                  <a:pt x="165" y="38"/>
                </a:cubicBezTo>
                <a:cubicBezTo>
                  <a:pt x="112" y="2"/>
                  <a:pt x="41" y="0"/>
                  <a:pt x="3" y="56"/>
                </a:cubicBezTo>
                <a:cubicBezTo>
                  <a:pt x="6" y="74"/>
                  <a:pt x="0" y="96"/>
                  <a:pt x="12" y="110"/>
                </a:cubicBezTo>
                <a:cubicBezTo>
                  <a:pt x="24" y="124"/>
                  <a:pt x="47" y="125"/>
                  <a:pt x="66" y="128"/>
                </a:cubicBezTo>
                <a:cubicBezTo>
                  <a:pt x="107" y="135"/>
                  <a:pt x="144" y="142"/>
                  <a:pt x="183" y="155"/>
                </a:cubicBezTo>
                <a:cubicBezTo>
                  <a:pt x="189" y="164"/>
                  <a:pt x="193" y="175"/>
                  <a:pt x="201" y="182"/>
                </a:cubicBezTo>
                <a:cubicBezTo>
                  <a:pt x="208" y="188"/>
                  <a:pt x="221" y="184"/>
                  <a:pt x="228" y="191"/>
                </a:cubicBezTo>
                <a:cubicBezTo>
                  <a:pt x="276" y="239"/>
                  <a:pt x="192" y="203"/>
                  <a:pt x="264" y="227"/>
                </a:cubicBezTo>
                <a:cubicBezTo>
                  <a:pt x="316" y="304"/>
                  <a:pt x="247" y="213"/>
                  <a:pt x="309" y="263"/>
                </a:cubicBezTo>
                <a:cubicBezTo>
                  <a:pt x="347" y="293"/>
                  <a:pt x="351" y="346"/>
                  <a:pt x="399" y="362"/>
                </a:cubicBezTo>
                <a:cubicBezTo>
                  <a:pt x="409" y="391"/>
                  <a:pt x="444" y="443"/>
                  <a:pt x="444" y="443"/>
                </a:cubicBezTo>
                <a:cubicBezTo>
                  <a:pt x="453" y="515"/>
                  <a:pt x="477" y="579"/>
                  <a:pt x="489" y="650"/>
                </a:cubicBezTo>
                <a:cubicBezTo>
                  <a:pt x="477" y="882"/>
                  <a:pt x="503" y="772"/>
                  <a:pt x="453" y="884"/>
                </a:cubicBezTo>
                <a:cubicBezTo>
                  <a:pt x="430" y="936"/>
                  <a:pt x="443" y="954"/>
                  <a:pt x="399" y="983"/>
                </a:cubicBezTo>
                <a:cubicBezTo>
                  <a:pt x="367" y="1031"/>
                  <a:pt x="319" y="1051"/>
                  <a:pt x="300" y="1109"/>
                </a:cubicBezTo>
                <a:cubicBezTo>
                  <a:pt x="331" y="1125"/>
                  <a:pt x="361" y="1135"/>
                  <a:pt x="390" y="1154"/>
                </a:cubicBezTo>
                <a:cubicBezTo>
                  <a:pt x="459" y="1137"/>
                  <a:pt x="433" y="1110"/>
                  <a:pt x="471" y="1064"/>
                </a:cubicBezTo>
                <a:cubicBezTo>
                  <a:pt x="561" y="956"/>
                  <a:pt x="577" y="850"/>
                  <a:pt x="597" y="713"/>
                </a:cubicBezTo>
                <a:cubicBezTo>
                  <a:pt x="594" y="665"/>
                  <a:pt x="596" y="617"/>
                  <a:pt x="588" y="569"/>
                </a:cubicBezTo>
                <a:cubicBezTo>
                  <a:pt x="586" y="558"/>
                  <a:pt x="575" y="552"/>
                  <a:pt x="570" y="542"/>
                </a:cubicBezTo>
                <a:cubicBezTo>
                  <a:pt x="556" y="514"/>
                  <a:pt x="525" y="461"/>
                  <a:pt x="525" y="461"/>
                </a:cubicBezTo>
                <a:cubicBezTo>
                  <a:pt x="505" y="305"/>
                  <a:pt x="534" y="442"/>
                  <a:pt x="498" y="362"/>
                </a:cubicBezTo>
                <a:cubicBezTo>
                  <a:pt x="466" y="291"/>
                  <a:pt x="502" y="322"/>
                  <a:pt x="453" y="290"/>
                </a:cubicBezTo>
                <a:cubicBezTo>
                  <a:pt x="412" y="228"/>
                  <a:pt x="438" y="243"/>
                  <a:pt x="390" y="227"/>
                </a:cubicBezTo>
                <a:cubicBezTo>
                  <a:pt x="362" y="185"/>
                  <a:pt x="309" y="169"/>
                  <a:pt x="264" y="146"/>
                </a:cubicBezTo>
                <a:cubicBezTo>
                  <a:pt x="254" y="141"/>
                  <a:pt x="247" y="133"/>
                  <a:pt x="237" y="128"/>
                </a:cubicBezTo>
                <a:cubicBezTo>
                  <a:pt x="229" y="124"/>
                  <a:pt x="201" y="119"/>
                  <a:pt x="210" y="119"/>
                </a:cubicBezTo>
                <a:cubicBezTo>
                  <a:pt x="267" y="119"/>
                  <a:pt x="324" y="125"/>
                  <a:pt x="381" y="128"/>
                </a:cubicBezTo>
                <a:cubicBezTo>
                  <a:pt x="471" y="158"/>
                  <a:pt x="513" y="157"/>
                  <a:pt x="624" y="164"/>
                </a:cubicBezTo>
                <a:cubicBezTo>
                  <a:pt x="745" y="179"/>
                  <a:pt x="871" y="167"/>
                  <a:pt x="993" y="173"/>
                </a:cubicBezTo>
                <a:cubicBezTo>
                  <a:pt x="1046" y="186"/>
                  <a:pt x="1017" y="182"/>
                  <a:pt x="1083" y="1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9" name="Oval 14"/>
          <p:cNvSpPr>
            <a:spLocks noChangeArrowheads="1"/>
          </p:cNvSpPr>
          <p:nvPr/>
        </p:nvSpPr>
        <p:spPr bwMode="auto">
          <a:xfrm>
            <a:off x="1752600" y="33528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5"/>
          <p:cNvSpPr>
            <a:spLocks noChangeArrowheads="1"/>
          </p:cNvSpPr>
          <p:nvPr/>
        </p:nvSpPr>
        <p:spPr bwMode="auto">
          <a:xfrm>
            <a:off x="1981200" y="3581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6"/>
          <p:cNvSpPr>
            <a:spLocks noChangeArrowheads="1"/>
          </p:cNvSpPr>
          <p:nvPr/>
        </p:nvSpPr>
        <p:spPr bwMode="auto">
          <a:xfrm>
            <a:off x="2209800" y="32766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17"/>
          <p:cNvSpPr>
            <a:spLocks noChangeArrowheads="1"/>
          </p:cNvSpPr>
          <p:nvPr/>
        </p:nvSpPr>
        <p:spPr bwMode="auto">
          <a:xfrm>
            <a:off x="2438400" y="3505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18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19"/>
          <p:cNvSpPr>
            <a:spLocks noChangeArrowheads="1"/>
          </p:cNvSpPr>
          <p:nvPr/>
        </p:nvSpPr>
        <p:spPr bwMode="auto">
          <a:xfrm>
            <a:off x="3048000" y="3200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Oval 20"/>
          <p:cNvSpPr>
            <a:spLocks noChangeArrowheads="1"/>
          </p:cNvSpPr>
          <p:nvPr/>
        </p:nvSpPr>
        <p:spPr bwMode="auto">
          <a:xfrm>
            <a:off x="3352800" y="3276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Freeform 21"/>
          <p:cNvSpPr>
            <a:spLocks/>
          </p:cNvSpPr>
          <p:nvPr/>
        </p:nvSpPr>
        <p:spPr bwMode="auto">
          <a:xfrm>
            <a:off x="885825" y="3914775"/>
            <a:ext cx="1357313" cy="1460500"/>
          </a:xfrm>
          <a:custGeom>
            <a:avLst/>
            <a:gdLst>
              <a:gd name="T0" fmla="*/ 1610381231 w 855"/>
              <a:gd name="T1" fmla="*/ 0 h 920"/>
              <a:gd name="T2" fmla="*/ 1746469718 w 855"/>
              <a:gd name="T3" fmla="*/ 45362813 h 920"/>
              <a:gd name="T4" fmla="*/ 1678424681 w 855"/>
              <a:gd name="T5" fmla="*/ 22682200 h 920"/>
              <a:gd name="T6" fmla="*/ 1882558206 w 855"/>
              <a:gd name="T7" fmla="*/ 340221888 h 920"/>
              <a:gd name="T8" fmla="*/ 2041327314 w 855"/>
              <a:gd name="T9" fmla="*/ 567035950 h 920"/>
              <a:gd name="T10" fmla="*/ 2147483647 w 855"/>
              <a:gd name="T11" fmla="*/ 839212825 h 920"/>
              <a:gd name="T12" fmla="*/ 2132052973 w 855"/>
              <a:gd name="T13" fmla="*/ 952619063 h 920"/>
              <a:gd name="T14" fmla="*/ 1995964485 w 855"/>
              <a:gd name="T15" fmla="*/ 1043344688 h 920"/>
              <a:gd name="T16" fmla="*/ 1723787510 w 855"/>
              <a:gd name="T17" fmla="*/ 1224795938 h 920"/>
              <a:gd name="T18" fmla="*/ 1451610535 w 855"/>
              <a:gd name="T19" fmla="*/ 1406247188 h 920"/>
              <a:gd name="T20" fmla="*/ 1134070730 w 855"/>
              <a:gd name="T21" fmla="*/ 1587698438 h 920"/>
              <a:gd name="T22" fmla="*/ 816530926 w 855"/>
              <a:gd name="T23" fmla="*/ 1837194700 h 920"/>
              <a:gd name="T24" fmla="*/ 725805267 w 855"/>
              <a:gd name="T25" fmla="*/ 1882557513 h 920"/>
              <a:gd name="T26" fmla="*/ 589716780 w 855"/>
              <a:gd name="T27" fmla="*/ 1973283138 h 920"/>
              <a:gd name="T28" fmla="*/ 294859184 w 855"/>
              <a:gd name="T29" fmla="*/ 2147483647 h 920"/>
              <a:gd name="T30" fmla="*/ 136088488 w 855"/>
              <a:gd name="T31" fmla="*/ 2147483647 h 920"/>
              <a:gd name="T32" fmla="*/ 68045038 w 855"/>
              <a:gd name="T33" fmla="*/ 2147483647 h 920"/>
              <a:gd name="T34" fmla="*/ 0 w 855"/>
              <a:gd name="T35" fmla="*/ 2147483647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5" h="920">
                <a:moveTo>
                  <a:pt x="639" y="0"/>
                </a:moveTo>
                <a:cubicBezTo>
                  <a:pt x="657" y="6"/>
                  <a:pt x="675" y="12"/>
                  <a:pt x="693" y="18"/>
                </a:cubicBezTo>
                <a:cubicBezTo>
                  <a:pt x="702" y="21"/>
                  <a:pt x="666" y="9"/>
                  <a:pt x="666" y="9"/>
                </a:cubicBezTo>
                <a:cubicBezTo>
                  <a:pt x="684" y="62"/>
                  <a:pt x="699" y="103"/>
                  <a:pt x="747" y="135"/>
                </a:cubicBezTo>
                <a:cubicBezTo>
                  <a:pt x="761" y="176"/>
                  <a:pt x="779" y="194"/>
                  <a:pt x="810" y="225"/>
                </a:cubicBezTo>
                <a:cubicBezTo>
                  <a:pt x="823" y="265"/>
                  <a:pt x="842" y="295"/>
                  <a:pt x="855" y="333"/>
                </a:cubicBezTo>
                <a:cubicBezTo>
                  <a:pt x="852" y="348"/>
                  <a:pt x="853" y="364"/>
                  <a:pt x="846" y="378"/>
                </a:cubicBezTo>
                <a:cubicBezTo>
                  <a:pt x="828" y="415"/>
                  <a:pt x="820" y="399"/>
                  <a:pt x="792" y="414"/>
                </a:cubicBezTo>
                <a:cubicBezTo>
                  <a:pt x="753" y="436"/>
                  <a:pt x="725" y="472"/>
                  <a:pt x="684" y="486"/>
                </a:cubicBezTo>
                <a:cubicBezTo>
                  <a:pt x="652" y="518"/>
                  <a:pt x="619" y="544"/>
                  <a:pt x="576" y="558"/>
                </a:cubicBezTo>
                <a:cubicBezTo>
                  <a:pt x="535" y="599"/>
                  <a:pt x="500" y="593"/>
                  <a:pt x="450" y="630"/>
                </a:cubicBezTo>
                <a:cubicBezTo>
                  <a:pt x="408" y="662"/>
                  <a:pt x="368" y="701"/>
                  <a:pt x="324" y="729"/>
                </a:cubicBezTo>
                <a:cubicBezTo>
                  <a:pt x="313" y="736"/>
                  <a:pt x="300" y="740"/>
                  <a:pt x="288" y="747"/>
                </a:cubicBezTo>
                <a:cubicBezTo>
                  <a:pt x="269" y="758"/>
                  <a:pt x="252" y="771"/>
                  <a:pt x="234" y="783"/>
                </a:cubicBezTo>
                <a:cubicBezTo>
                  <a:pt x="195" y="809"/>
                  <a:pt x="161" y="844"/>
                  <a:pt x="117" y="855"/>
                </a:cubicBezTo>
                <a:cubicBezTo>
                  <a:pt x="30" y="920"/>
                  <a:pt x="123" y="857"/>
                  <a:pt x="54" y="891"/>
                </a:cubicBezTo>
                <a:cubicBezTo>
                  <a:pt x="44" y="896"/>
                  <a:pt x="37" y="904"/>
                  <a:pt x="27" y="909"/>
                </a:cubicBezTo>
                <a:cubicBezTo>
                  <a:pt x="19" y="913"/>
                  <a:pt x="0" y="918"/>
                  <a:pt x="0" y="91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7" name="Freeform 22"/>
          <p:cNvSpPr>
            <a:spLocks/>
          </p:cNvSpPr>
          <p:nvPr/>
        </p:nvSpPr>
        <p:spPr bwMode="auto">
          <a:xfrm>
            <a:off x="900113" y="3854450"/>
            <a:ext cx="2093912" cy="1589088"/>
          </a:xfrm>
          <a:custGeom>
            <a:avLst/>
            <a:gdLst>
              <a:gd name="T0" fmla="*/ 2147483647 w 1319"/>
              <a:gd name="T1" fmla="*/ 5040314 h 1001"/>
              <a:gd name="T2" fmla="*/ 2147483647 w 1319"/>
              <a:gd name="T3" fmla="*/ 27722521 h 1001"/>
              <a:gd name="T4" fmla="*/ 2147483647 w 1319"/>
              <a:gd name="T5" fmla="*/ 95765968 h 1001"/>
              <a:gd name="T6" fmla="*/ 2147483647 w 1319"/>
              <a:gd name="T7" fmla="*/ 299899482 h 1001"/>
              <a:gd name="T8" fmla="*/ 2147483647 w 1319"/>
              <a:gd name="T9" fmla="*/ 458668582 h 1001"/>
              <a:gd name="T10" fmla="*/ 2147483647 w 1319"/>
              <a:gd name="T11" fmla="*/ 662802096 h 1001"/>
              <a:gd name="T12" fmla="*/ 2147483647 w 1319"/>
              <a:gd name="T13" fmla="*/ 708164923 h 1001"/>
              <a:gd name="T14" fmla="*/ 2147483647 w 1319"/>
              <a:gd name="T15" fmla="*/ 866934023 h 1001"/>
              <a:gd name="T16" fmla="*/ 2147483647 w 1319"/>
              <a:gd name="T17" fmla="*/ 957659676 h 1001"/>
              <a:gd name="T18" fmla="*/ 2147483647 w 1319"/>
              <a:gd name="T19" fmla="*/ 980341883 h 1001"/>
              <a:gd name="T20" fmla="*/ 2147483647 w 1319"/>
              <a:gd name="T21" fmla="*/ 1116430364 h 1001"/>
              <a:gd name="T22" fmla="*/ 2147483647 w 1319"/>
              <a:gd name="T23" fmla="*/ 1161793191 h 1001"/>
              <a:gd name="T24" fmla="*/ 2147483647 w 1319"/>
              <a:gd name="T25" fmla="*/ 1297881671 h 1001"/>
              <a:gd name="T26" fmla="*/ 2109369484 w 1319"/>
              <a:gd name="T27" fmla="*/ 1343244498 h 1001"/>
              <a:gd name="T28" fmla="*/ 1973281079 w 1319"/>
              <a:gd name="T29" fmla="*/ 1433970151 h 1001"/>
              <a:gd name="T30" fmla="*/ 1837192674 w 1319"/>
              <a:gd name="T31" fmla="*/ 1524695805 h 1001"/>
              <a:gd name="T32" fmla="*/ 1633060860 w 1319"/>
              <a:gd name="T33" fmla="*/ 1683464905 h 1001"/>
              <a:gd name="T34" fmla="*/ 1406246852 w 1319"/>
              <a:gd name="T35" fmla="*/ 1842235592 h 1001"/>
              <a:gd name="T36" fmla="*/ 1270158447 w 1319"/>
              <a:gd name="T37" fmla="*/ 1887598419 h 1001"/>
              <a:gd name="T38" fmla="*/ 861893232 w 1319"/>
              <a:gd name="T39" fmla="*/ 2137093172 h 1001"/>
              <a:gd name="T40" fmla="*/ 635079223 w 1319"/>
              <a:gd name="T41" fmla="*/ 2147483647 h 1001"/>
              <a:gd name="T42" fmla="*/ 0 w 1319"/>
              <a:gd name="T43" fmla="*/ 2147483647 h 10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9" h="1001">
                <a:moveTo>
                  <a:pt x="1278" y="2"/>
                </a:moveTo>
                <a:cubicBezTo>
                  <a:pt x="1290" y="5"/>
                  <a:pt x="1308" y="0"/>
                  <a:pt x="1314" y="11"/>
                </a:cubicBezTo>
                <a:cubicBezTo>
                  <a:pt x="1319" y="21"/>
                  <a:pt x="1300" y="28"/>
                  <a:pt x="1296" y="38"/>
                </a:cubicBezTo>
                <a:cubicBezTo>
                  <a:pt x="1253" y="134"/>
                  <a:pt x="1301" y="58"/>
                  <a:pt x="1260" y="119"/>
                </a:cubicBezTo>
                <a:cubicBezTo>
                  <a:pt x="1244" y="182"/>
                  <a:pt x="1264" y="131"/>
                  <a:pt x="1224" y="182"/>
                </a:cubicBezTo>
                <a:cubicBezTo>
                  <a:pt x="1204" y="208"/>
                  <a:pt x="1188" y="236"/>
                  <a:pt x="1170" y="263"/>
                </a:cubicBezTo>
                <a:cubicBezTo>
                  <a:pt x="1164" y="272"/>
                  <a:pt x="1151" y="274"/>
                  <a:pt x="1143" y="281"/>
                </a:cubicBezTo>
                <a:cubicBezTo>
                  <a:pt x="1070" y="346"/>
                  <a:pt x="1118" y="325"/>
                  <a:pt x="1062" y="344"/>
                </a:cubicBezTo>
                <a:cubicBezTo>
                  <a:pt x="1053" y="356"/>
                  <a:pt x="1047" y="370"/>
                  <a:pt x="1035" y="380"/>
                </a:cubicBezTo>
                <a:cubicBezTo>
                  <a:pt x="1028" y="386"/>
                  <a:pt x="1015" y="382"/>
                  <a:pt x="1008" y="389"/>
                </a:cubicBezTo>
                <a:cubicBezTo>
                  <a:pt x="993" y="404"/>
                  <a:pt x="990" y="431"/>
                  <a:pt x="972" y="443"/>
                </a:cubicBezTo>
                <a:cubicBezTo>
                  <a:pt x="963" y="449"/>
                  <a:pt x="953" y="454"/>
                  <a:pt x="945" y="461"/>
                </a:cubicBezTo>
                <a:cubicBezTo>
                  <a:pt x="926" y="478"/>
                  <a:pt x="909" y="497"/>
                  <a:pt x="891" y="515"/>
                </a:cubicBezTo>
                <a:cubicBezTo>
                  <a:pt x="878" y="528"/>
                  <a:pt x="837" y="533"/>
                  <a:pt x="837" y="533"/>
                </a:cubicBezTo>
                <a:cubicBezTo>
                  <a:pt x="802" y="586"/>
                  <a:pt x="841" y="540"/>
                  <a:pt x="783" y="569"/>
                </a:cubicBezTo>
                <a:cubicBezTo>
                  <a:pt x="764" y="579"/>
                  <a:pt x="747" y="593"/>
                  <a:pt x="729" y="605"/>
                </a:cubicBezTo>
                <a:cubicBezTo>
                  <a:pt x="608" y="686"/>
                  <a:pt x="722" y="643"/>
                  <a:pt x="648" y="668"/>
                </a:cubicBezTo>
                <a:cubicBezTo>
                  <a:pt x="626" y="690"/>
                  <a:pt x="585" y="717"/>
                  <a:pt x="558" y="731"/>
                </a:cubicBezTo>
                <a:cubicBezTo>
                  <a:pt x="541" y="739"/>
                  <a:pt x="504" y="749"/>
                  <a:pt x="504" y="749"/>
                </a:cubicBezTo>
                <a:cubicBezTo>
                  <a:pt x="470" y="799"/>
                  <a:pt x="394" y="819"/>
                  <a:pt x="342" y="848"/>
                </a:cubicBezTo>
                <a:cubicBezTo>
                  <a:pt x="254" y="897"/>
                  <a:pt x="322" y="875"/>
                  <a:pt x="252" y="893"/>
                </a:cubicBezTo>
                <a:cubicBezTo>
                  <a:pt x="183" y="962"/>
                  <a:pt x="84" y="959"/>
                  <a:pt x="0" y="1001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8" name="Freeform 23"/>
          <p:cNvSpPr>
            <a:spLocks/>
          </p:cNvSpPr>
          <p:nvPr/>
        </p:nvSpPr>
        <p:spPr bwMode="auto">
          <a:xfrm>
            <a:off x="785813" y="3910013"/>
            <a:ext cx="1954212" cy="1619250"/>
          </a:xfrm>
          <a:custGeom>
            <a:avLst/>
            <a:gdLst>
              <a:gd name="T0" fmla="*/ 2147483647 w 1231"/>
              <a:gd name="T1" fmla="*/ 52924075 h 1020"/>
              <a:gd name="T2" fmla="*/ 2147483647 w 1231"/>
              <a:gd name="T3" fmla="*/ 75604688 h 1020"/>
              <a:gd name="T4" fmla="*/ 2147483647 w 1231"/>
              <a:gd name="T5" fmla="*/ 98286888 h 1020"/>
              <a:gd name="T6" fmla="*/ 2147483647 w 1231"/>
              <a:gd name="T7" fmla="*/ 120967500 h 1020"/>
              <a:gd name="T8" fmla="*/ 2147483647 w 1231"/>
              <a:gd name="T9" fmla="*/ 234375325 h 1020"/>
              <a:gd name="T10" fmla="*/ 2147483647 w 1231"/>
              <a:gd name="T11" fmla="*/ 370463763 h 1020"/>
              <a:gd name="T12" fmla="*/ 2147483647 w 1231"/>
              <a:gd name="T13" fmla="*/ 506552200 h 1020"/>
              <a:gd name="T14" fmla="*/ 2147483647 w 1231"/>
              <a:gd name="T15" fmla="*/ 642640638 h 1020"/>
              <a:gd name="T16" fmla="*/ 2147483647 w 1231"/>
              <a:gd name="T17" fmla="*/ 824091888 h 1020"/>
              <a:gd name="T18" fmla="*/ 2147483647 w 1231"/>
              <a:gd name="T19" fmla="*/ 1164312188 h 1020"/>
              <a:gd name="T20" fmla="*/ 2147483647 w 1231"/>
              <a:gd name="T21" fmla="*/ 1255037813 h 1020"/>
              <a:gd name="T22" fmla="*/ 2147483647 w 1231"/>
              <a:gd name="T23" fmla="*/ 1300400625 h 1020"/>
              <a:gd name="T24" fmla="*/ 2147483647 w 1231"/>
              <a:gd name="T25" fmla="*/ 1391126250 h 1020"/>
              <a:gd name="T26" fmla="*/ 2147483647 w 1231"/>
              <a:gd name="T27" fmla="*/ 1481851875 h 1020"/>
              <a:gd name="T28" fmla="*/ 2147483647 w 1231"/>
              <a:gd name="T29" fmla="*/ 1549896888 h 1020"/>
              <a:gd name="T30" fmla="*/ 2147483647 w 1231"/>
              <a:gd name="T31" fmla="*/ 1572577500 h 1020"/>
              <a:gd name="T32" fmla="*/ 2147483647 w 1231"/>
              <a:gd name="T33" fmla="*/ 1640622513 h 1020"/>
              <a:gd name="T34" fmla="*/ 2147483647 w 1231"/>
              <a:gd name="T35" fmla="*/ 1685985325 h 1020"/>
              <a:gd name="T36" fmla="*/ 2109369448 w 1231"/>
              <a:gd name="T37" fmla="*/ 1776710950 h 1020"/>
              <a:gd name="T38" fmla="*/ 1995963239 w 1231"/>
              <a:gd name="T39" fmla="*/ 1867436575 h 1020"/>
              <a:gd name="T40" fmla="*/ 1859874837 w 1231"/>
              <a:gd name="T41" fmla="*/ 1958162200 h 1020"/>
              <a:gd name="T42" fmla="*/ 1247476231 w 1231"/>
              <a:gd name="T43" fmla="*/ 2147483647 h 1020"/>
              <a:gd name="T44" fmla="*/ 975299425 w 1231"/>
              <a:gd name="T45" fmla="*/ 2147483647 h 1020"/>
              <a:gd name="T46" fmla="*/ 476308616 w 1231"/>
              <a:gd name="T47" fmla="*/ 2147483647 h 1020"/>
              <a:gd name="T48" fmla="*/ 136088403 w 1231"/>
              <a:gd name="T49" fmla="*/ 2147483647 h 1020"/>
              <a:gd name="T50" fmla="*/ 68043408 w 1231"/>
              <a:gd name="T51" fmla="*/ 2147483647 h 1020"/>
              <a:gd name="T52" fmla="*/ 0 w 1231"/>
              <a:gd name="T53" fmla="*/ 2147483647 h 10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1" h="1020">
                <a:moveTo>
                  <a:pt x="1026" y="21"/>
                </a:moveTo>
                <a:cubicBezTo>
                  <a:pt x="1053" y="24"/>
                  <a:pt x="1088" y="11"/>
                  <a:pt x="1107" y="30"/>
                </a:cubicBezTo>
                <a:cubicBezTo>
                  <a:pt x="1122" y="45"/>
                  <a:pt x="1062" y="27"/>
                  <a:pt x="1044" y="39"/>
                </a:cubicBezTo>
                <a:cubicBezTo>
                  <a:pt x="1034" y="46"/>
                  <a:pt x="1068" y="45"/>
                  <a:pt x="1080" y="48"/>
                </a:cubicBezTo>
                <a:cubicBezTo>
                  <a:pt x="1113" y="146"/>
                  <a:pt x="1058" y="0"/>
                  <a:pt x="1116" y="93"/>
                </a:cubicBezTo>
                <a:cubicBezTo>
                  <a:pt x="1126" y="109"/>
                  <a:pt x="1128" y="129"/>
                  <a:pt x="1134" y="147"/>
                </a:cubicBezTo>
                <a:cubicBezTo>
                  <a:pt x="1140" y="166"/>
                  <a:pt x="1166" y="188"/>
                  <a:pt x="1179" y="201"/>
                </a:cubicBezTo>
                <a:cubicBezTo>
                  <a:pt x="1185" y="219"/>
                  <a:pt x="1192" y="237"/>
                  <a:pt x="1197" y="255"/>
                </a:cubicBezTo>
                <a:cubicBezTo>
                  <a:pt x="1203" y="279"/>
                  <a:pt x="1215" y="327"/>
                  <a:pt x="1215" y="327"/>
                </a:cubicBezTo>
                <a:cubicBezTo>
                  <a:pt x="1208" y="412"/>
                  <a:pt x="1231" y="422"/>
                  <a:pt x="1179" y="462"/>
                </a:cubicBezTo>
                <a:cubicBezTo>
                  <a:pt x="1162" y="475"/>
                  <a:pt x="1143" y="486"/>
                  <a:pt x="1125" y="498"/>
                </a:cubicBezTo>
                <a:cubicBezTo>
                  <a:pt x="1116" y="504"/>
                  <a:pt x="1098" y="516"/>
                  <a:pt x="1098" y="516"/>
                </a:cubicBezTo>
                <a:cubicBezTo>
                  <a:pt x="1046" y="593"/>
                  <a:pt x="1115" y="502"/>
                  <a:pt x="1053" y="552"/>
                </a:cubicBezTo>
                <a:cubicBezTo>
                  <a:pt x="996" y="597"/>
                  <a:pt x="1082" y="567"/>
                  <a:pt x="999" y="588"/>
                </a:cubicBezTo>
                <a:cubicBezTo>
                  <a:pt x="990" y="597"/>
                  <a:pt x="983" y="608"/>
                  <a:pt x="972" y="615"/>
                </a:cubicBezTo>
                <a:cubicBezTo>
                  <a:pt x="964" y="620"/>
                  <a:pt x="952" y="618"/>
                  <a:pt x="945" y="624"/>
                </a:cubicBezTo>
                <a:cubicBezTo>
                  <a:pt x="937" y="631"/>
                  <a:pt x="935" y="644"/>
                  <a:pt x="927" y="651"/>
                </a:cubicBezTo>
                <a:cubicBezTo>
                  <a:pt x="917" y="660"/>
                  <a:pt x="902" y="661"/>
                  <a:pt x="891" y="669"/>
                </a:cubicBezTo>
                <a:cubicBezTo>
                  <a:pt x="832" y="711"/>
                  <a:pt x="895" y="686"/>
                  <a:pt x="837" y="705"/>
                </a:cubicBezTo>
                <a:cubicBezTo>
                  <a:pt x="804" y="755"/>
                  <a:pt x="838" y="715"/>
                  <a:pt x="792" y="741"/>
                </a:cubicBezTo>
                <a:cubicBezTo>
                  <a:pt x="773" y="752"/>
                  <a:pt x="738" y="777"/>
                  <a:pt x="738" y="777"/>
                </a:cubicBezTo>
                <a:cubicBezTo>
                  <a:pt x="695" y="841"/>
                  <a:pt x="571" y="863"/>
                  <a:pt x="495" y="885"/>
                </a:cubicBezTo>
                <a:cubicBezTo>
                  <a:pt x="445" y="899"/>
                  <a:pt x="448" y="911"/>
                  <a:pt x="387" y="921"/>
                </a:cubicBezTo>
                <a:cubicBezTo>
                  <a:pt x="317" y="956"/>
                  <a:pt x="276" y="951"/>
                  <a:pt x="189" y="957"/>
                </a:cubicBezTo>
                <a:cubicBezTo>
                  <a:pt x="143" y="966"/>
                  <a:pt x="99" y="980"/>
                  <a:pt x="54" y="993"/>
                </a:cubicBezTo>
                <a:cubicBezTo>
                  <a:pt x="45" y="996"/>
                  <a:pt x="35" y="998"/>
                  <a:pt x="27" y="1002"/>
                </a:cubicBezTo>
                <a:cubicBezTo>
                  <a:pt x="17" y="1007"/>
                  <a:pt x="0" y="1020"/>
                  <a:pt x="0" y="102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9" name="Freeform 24"/>
          <p:cNvSpPr>
            <a:spLocks/>
          </p:cNvSpPr>
          <p:nvPr/>
        </p:nvSpPr>
        <p:spPr bwMode="auto">
          <a:xfrm>
            <a:off x="2200275" y="2114550"/>
            <a:ext cx="74613" cy="471488"/>
          </a:xfrm>
          <a:custGeom>
            <a:avLst/>
            <a:gdLst>
              <a:gd name="T0" fmla="*/ 113408585 w 47"/>
              <a:gd name="T1" fmla="*/ 748487994 h 297"/>
              <a:gd name="T2" fmla="*/ 0 w 47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" h="297">
                <a:moveTo>
                  <a:pt x="45" y="297"/>
                </a:moveTo>
                <a:cubicBezTo>
                  <a:pt x="12" y="199"/>
                  <a:pt x="47" y="94"/>
                  <a:pt x="0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0" name="Freeform 25"/>
          <p:cNvSpPr>
            <a:spLocks/>
          </p:cNvSpPr>
          <p:nvPr/>
        </p:nvSpPr>
        <p:spPr bwMode="auto">
          <a:xfrm>
            <a:off x="2300288" y="2128838"/>
            <a:ext cx="85725" cy="442912"/>
          </a:xfrm>
          <a:custGeom>
            <a:avLst/>
            <a:gdLst>
              <a:gd name="T0" fmla="*/ 136088438 w 54"/>
              <a:gd name="T1" fmla="*/ 703122006 h 279"/>
              <a:gd name="T2" fmla="*/ 90725625 w 54"/>
              <a:gd name="T3" fmla="*/ 385582677 h 279"/>
              <a:gd name="T4" fmla="*/ 0 w 54"/>
              <a:gd name="T5" fmla="*/ 0 h 2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79">
                <a:moveTo>
                  <a:pt x="54" y="279"/>
                </a:moveTo>
                <a:cubicBezTo>
                  <a:pt x="46" y="237"/>
                  <a:pt x="44" y="195"/>
                  <a:pt x="36" y="153"/>
                </a:cubicBezTo>
                <a:cubicBezTo>
                  <a:pt x="25" y="96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1" name="Freeform 26"/>
          <p:cNvSpPr>
            <a:spLocks/>
          </p:cNvSpPr>
          <p:nvPr/>
        </p:nvSpPr>
        <p:spPr bwMode="auto">
          <a:xfrm>
            <a:off x="2428875" y="2157413"/>
            <a:ext cx="71438" cy="471487"/>
          </a:xfrm>
          <a:custGeom>
            <a:avLst/>
            <a:gdLst>
              <a:gd name="T0" fmla="*/ 113408619 w 45"/>
              <a:gd name="T1" fmla="*/ 748484819 h 297"/>
              <a:gd name="T2" fmla="*/ 0 w 45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297">
                <a:moveTo>
                  <a:pt x="45" y="297"/>
                </a:moveTo>
                <a:cubicBezTo>
                  <a:pt x="21" y="202"/>
                  <a:pt x="0" y="98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2" name="Freeform 27"/>
          <p:cNvSpPr>
            <a:spLocks/>
          </p:cNvSpPr>
          <p:nvPr/>
        </p:nvSpPr>
        <p:spPr bwMode="auto">
          <a:xfrm>
            <a:off x="2571750" y="2171700"/>
            <a:ext cx="19050" cy="414338"/>
          </a:xfrm>
          <a:custGeom>
            <a:avLst/>
            <a:gdLst>
              <a:gd name="T0" fmla="*/ 0 w 12"/>
              <a:gd name="T1" fmla="*/ 657762369 h 261"/>
              <a:gd name="T2" fmla="*/ 22682200 w 12"/>
              <a:gd name="T3" fmla="*/ 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261">
                <a:moveTo>
                  <a:pt x="0" y="261"/>
                </a:moveTo>
                <a:cubicBezTo>
                  <a:pt x="12" y="90"/>
                  <a:pt x="9" y="177"/>
                  <a:pt x="9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3" name="Freeform 28"/>
          <p:cNvSpPr>
            <a:spLocks/>
          </p:cNvSpPr>
          <p:nvPr/>
        </p:nvSpPr>
        <p:spPr bwMode="auto">
          <a:xfrm>
            <a:off x="2643188" y="2243138"/>
            <a:ext cx="28575" cy="342900"/>
          </a:xfrm>
          <a:custGeom>
            <a:avLst/>
            <a:gdLst>
              <a:gd name="T0" fmla="*/ 45362813 w 18"/>
              <a:gd name="T1" fmla="*/ 544353750 h 216"/>
              <a:gd name="T2" fmla="*/ 0 w 18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216">
                <a:moveTo>
                  <a:pt x="18" y="216"/>
                </a:moveTo>
                <a:cubicBezTo>
                  <a:pt x="12" y="138"/>
                  <a:pt x="0" y="76"/>
                  <a:pt x="0" y="0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4" name="Text Box 29"/>
          <p:cNvSpPr txBox="1">
            <a:spLocks noChangeArrowheads="1"/>
          </p:cNvSpPr>
          <p:nvPr/>
        </p:nvSpPr>
        <p:spPr bwMode="auto">
          <a:xfrm>
            <a:off x="838200" y="18208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bud</a:t>
            </a:r>
          </a:p>
        </p:txBody>
      </p:sp>
      <p:sp>
        <p:nvSpPr>
          <p:cNvPr id="23585" name="Text Box 30"/>
          <p:cNvSpPr txBox="1">
            <a:spLocks noChangeArrowheads="1"/>
          </p:cNvSpPr>
          <p:nvPr/>
        </p:nvSpPr>
        <p:spPr bwMode="auto">
          <a:xfrm>
            <a:off x="2895600" y="17446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</a:t>
            </a:r>
            <a:r>
              <a:rPr lang="en-US" sz="1200">
                <a:latin typeface="Georgia" pitchFamily="18" charset="0"/>
              </a:rPr>
              <a:t> </a:t>
            </a:r>
          </a:p>
        </p:txBody>
      </p:sp>
      <p:sp>
        <p:nvSpPr>
          <p:cNvPr id="23586" name="Line 31"/>
          <p:cNvSpPr>
            <a:spLocks noChangeShapeType="1"/>
          </p:cNvSpPr>
          <p:nvPr/>
        </p:nvSpPr>
        <p:spPr bwMode="auto">
          <a:xfrm flipH="1">
            <a:off x="26670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7" name="Line 32"/>
          <p:cNvSpPr>
            <a:spLocks noChangeShapeType="1"/>
          </p:cNvSpPr>
          <p:nvPr/>
        </p:nvSpPr>
        <p:spPr bwMode="auto">
          <a:xfrm>
            <a:off x="13716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88" name="Text Box 33"/>
          <p:cNvSpPr txBox="1">
            <a:spLocks noChangeArrowheads="1"/>
          </p:cNvSpPr>
          <p:nvPr/>
        </p:nvSpPr>
        <p:spPr bwMode="auto">
          <a:xfrm>
            <a:off x="609600" y="4183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Receptor cells</a:t>
            </a:r>
          </a:p>
        </p:txBody>
      </p:sp>
      <p:sp>
        <p:nvSpPr>
          <p:cNvPr id="23589" name="Line 34"/>
          <p:cNvSpPr>
            <a:spLocks noChangeShapeType="1"/>
          </p:cNvSpPr>
          <p:nvPr/>
        </p:nvSpPr>
        <p:spPr bwMode="auto">
          <a:xfrm flipV="1">
            <a:off x="15240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0" name="Text Box 35"/>
          <p:cNvSpPr txBox="1">
            <a:spLocks noChangeArrowheads="1"/>
          </p:cNvSpPr>
          <p:nvPr/>
        </p:nvSpPr>
        <p:spPr bwMode="auto">
          <a:xfrm>
            <a:off x="3962400" y="32686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 </a:t>
            </a:r>
          </a:p>
        </p:txBody>
      </p:sp>
      <p:sp>
        <p:nvSpPr>
          <p:cNvPr id="23591" name="Freeform 36"/>
          <p:cNvSpPr>
            <a:spLocks/>
          </p:cNvSpPr>
          <p:nvPr/>
        </p:nvSpPr>
        <p:spPr bwMode="auto">
          <a:xfrm>
            <a:off x="942975" y="3829050"/>
            <a:ext cx="1985963" cy="1914525"/>
          </a:xfrm>
          <a:custGeom>
            <a:avLst/>
            <a:gdLst>
              <a:gd name="T0" fmla="*/ 2147483647 w 1251"/>
              <a:gd name="T1" fmla="*/ 0 h 1206"/>
              <a:gd name="T2" fmla="*/ 2147483647 w 1251"/>
              <a:gd name="T3" fmla="*/ 90725625 h 1206"/>
              <a:gd name="T4" fmla="*/ 2147483647 w 1251"/>
              <a:gd name="T5" fmla="*/ 90725625 h 1206"/>
              <a:gd name="T6" fmla="*/ 2147483647 w 1251"/>
              <a:gd name="T7" fmla="*/ 521673138 h 1206"/>
              <a:gd name="T8" fmla="*/ 2147483647 w 1251"/>
              <a:gd name="T9" fmla="*/ 952619063 h 1206"/>
              <a:gd name="T10" fmla="*/ 2147483647 w 1251"/>
              <a:gd name="T11" fmla="*/ 1882557513 h 1206"/>
              <a:gd name="T12" fmla="*/ 2147483647 w 1251"/>
              <a:gd name="T13" fmla="*/ 2147483647 h 1206"/>
              <a:gd name="T14" fmla="*/ 1927920810 w 1251"/>
              <a:gd name="T15" fmla="*/ 2147483647 h 1206"/>
              <a:gd name="T16" fmla="*/ 1678424485 w 1251"/>
              <a:gd name="T17" fmla="*/ 2147483647 h 1206"/>
              <a:gd name="T18" fmla="*/ 1202115628 w 1251"/>
              <a:gd name="T19" fmla="*/ 2147483647 h 1206"/>
              <a:gd name="T20" fmla="*/ 793850212 w 1251"/>
              <a:gd name="T21" fmla="*/ 2147483647 h 1206"/>
              <a:gd name="T22" fmla="*/ 136088472 w 1251"/>
              <a:gd name="T23" fmla="*/ 2147483647 h 1206"/>
              <a:gd name="T24" fmla="*/ 68045030 w 1251"/>
              <a:gd name="T25" fmla="*/ 2147483647 h 1206"/>
              <a:gd name="T26" fmla="*/ 0 w 1251"/>
              <a:gd name="T27" fmla="*/ 2147483647 h 12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51" h="1206">
                <a:moveTo>
                  <a:pt x="1107" y="0"/>
                </a:moveTo>
                <a:cubicBezTo>
                  <a:pt x="1110" y="12"/>
                  <a:pt x="1104" y="32"/>
                  <a:pt x="1116" y="36"/>
                </a:cubicBezTo>
                <a:cubicBezTo>
                  <a:pt x="1124" y="39"/>
                  <a:pt x="1251" y="13"/>
                  <a:pt x="1134" y="36"/>
                </a:cubicBezTo>
                <a:cubicBezTo>
                  <a:pt x="1137" y="93"/>
                  <a:pt x="1138" y="150"/>
                  <a:pt x="1143" y="207"/>
                </a:cubicBezTo>
                <a:cubicBezTo>
                  <a:pt x="1148" y="264"/>
                  <a:pt x="1177" y="321"/>
                  <a:pt x="1188" y="378"/>
                </a:cubicBezTo>
                <a:cubicBezTo>
                  <a:pt x="1182" y="535"/>
                  <a:pt x="1220" y="672"/>
                  <a:pt x="1071" y="747"/>
                </a:cubicBezTo>
                <a:cubicBezTo>
                  <a:pt x="1027" y="813"/>
                  <a:pt x="950" y="848"/>
                  <a:pt x="882" y="882"/>
                </a:cubicBezTo>
                <a:cubicBezTo>
                  <a:pt x="842" y="902"/>
                  <a:pt x="802" y="929"/>
                  <a:pt x="765" y="954"/>
                </a:cubicBezTo>
                <a:cubicBezTo>
                  <a:pt x="756" y="960"/>
                  <a:pt x="682" y="985"/>
                  <a:pt x="666" y="990"/>
                </a:cubicBezTo>
                <a:cubicBezTo>
                  <a:pt x="616" y="1040"/>
                  <a:pt x="539" y="1064"/>
                  <a:pt x="477" y="1098"/>
                </a:cubicBezTo>
                <a:cubicBezTo>
                  <a:pt x="428" y="1125"/>
                  <a:pt x="374" y="1166"/>
                  <a:pt x="315" y="1170"/>
                </a:cubicBezTo>
                <a:cubicBezTo>
                  <a:pt x="228" y="1175"/>
                  <a:pt x="141" y="1176"/>
                  <a:pt x="54" y="1179"/>
                </a:cubicBezTo>
                <a:cubicBezTo>
                  <a:pt x="45" y="1182"/>
                  <a:pt x="35" y="1184"/>
                  <a:pt x="27" y="1188"/>
                </a:cubicBezTo>
                <a:cubicBezTo>
                  <a:pt x="17" y="1193"/>
                  <a:pt x="0" y="1206"/>
                  <a:pt x="0" y="1206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2" name="Freeform 37"/>
          <p:cNvSpPr>
            <a:spLocks/>
          </p:cNvSpPr>
          <p:nvPr/>
        </p:nvSpPr>
        <p:spPr bwMode="auto">
          <a:xfrm>
            <a:off x="2157413" y="3914775"/>
            <a:ext cx="42862" cy="28575"/>
          </a:xfrm>
          <a:custGeom>
            <a:avLst/>
            <a:gdLst>
              <a:gd name="T0" fmla="*/ 0 w 27"/>
              <a:gd name="T1" fmla="*/ 0 h 18"/>
              <a:gd name="T2" fmla="*/ 68042631 w 27"/>
              <a:gd name="T3" fmla="*/ 45362813 h 18"/>
              <a:gd name="T4" fmla="*/ 0 w 27"/>
              <a:gd name="T5" fmla="*/ 0 h 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18">
                <a:moveTo>
                  <a:pt x="0" y="0"/>
                </a:moveTo>
                <a:cubicBezTo>
                  <a:pt x="9" y="6"/>
                  <a:pt x="27" y="18"/>
                  <a:pt x="27" y="18"/>
                </a:cubicBezTo>
                <a:cubicBezTo>
                  <a:pt x="27" y="18"/>
                  <a:pt x="9" y="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3" name="Freeform 38"/>
          <p:cNvSpPr>
            <a:spLocks/>
          </p:cNvSpPr>
          <p:nvPr/>
        </p:nvSpPr>
        <p:spPr bwMode="auto">
          <a:xfrm>
            <a:off x="871538" y="3914775"/>
            <a:ext cx="1435100" cy="1257300"/>
          </a:xfrm>
          <a:custGeom>
            <a:avLst/>
            <a:gdLst>
              <a:gd name="T0" fmla="*/ 1973283138 w 904"/>
              <a:gd name="T1" fmla="*/ 0 h 792"/>
              <a:gd name="T2" fmla="*/ 2147483647 w 904"/>
              <a:gd name="T3" fmla="*/ 22682200 h 792"/>
              <a:gd name="T4" fmla="*/ 2086689375 w 904"/>
              <a:gd name="T5" fmla="*/ 45362813 h 792"/>
              <a:gd name="T6" fmla="*/ 2018645950 w 904"/>
              <a:gd name="T7" fmla="*/ 0 h 792"/>
              <a:gd name="T8" fmla="*/ 2147483647 w 904"/>
              <a:gd name="T9" fmla="*/ 476310325 h 792"/>
              <a:gd name="T10" fmla="*/ 2109371575 w 904"/>
              <a:gd name="T11" fmla="*/ 816530625 h 792"/>
              <a:gd name="T12" fmla="*/ 2018645950 w 904"/>
              <a:gd name="T13" fmla="*/ 907256250 h 792"/>
              <a:gd name="T14" fmla="*/ 1973283138 w 904"/>
              <a:gd name="T15" fmla="*/ 975301263 h 792"/>
              <a:gd name="T16" fmla="*/ 1769149688 w 904"/>
              <a:gd name="T17" fmla="*/ 1156752513 h 792"/>
              <a:gd name="T18" fmla="*/ 1633061250 w 904"/>
              <a:gd name="T19" fmla="*/ 1202115325 h 792"/>
              <a:gd name="T20" fmla="*/ 1360884375 w 904"/>
              <a:gd name="T21" fmla="*/ 1270158750 h 792"/>
              <a:gd name="T22" fmla="*/ 1111389700 w 904"/>
              <a:gd name="T23" fmla="*/ 1360884375 h 792"/>
              <a:gd name="T24" fmla="*/ 1020664075 w 904"/>
              <a:gd name="T25" fmla="*/ 1428929388 h 792"/>
              <a:gd name="T26" fmla="*/ 952619063 w 904"/>
              <a:gd name="T27" fmla="*/ 1451610000 h 792"/>
              <a:gd name="T28" fmla="*/ 816530625 w 904"/>
              <a:gd name="T29" fmla="*/ 1542335625 h 792"/>
              <a:gd name="T30" fmla="*/ 158770638 w 904"/>
              <a:gd name="T31" fmla="*/ 1927920325 h 792"/>
              <a:gd name="T32" fmla="*/ 0 w 904"/>
              <a:gd name="T33" fmla="*/ 1995963750 h 7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4" h="792">
                <a:moveTo>
                  <a:pt x="783" y="0"/>
                </a:moveTo>
                <a:cubicBezTo>
                  <a:pt x="807" y="3"/>
                  <a:pt x="833" y="0"/>
                  <a:pt x="855" y="9"/>
                </a:cubicBezTo>
                <a:cubicBezTo>
                  <a:pt x="864" y="13"/>
                  <a:pt x="837" y="20"/>
                  <a:pt x="828" y="18"/>
                </a:cubicBezTo>
                <a:cubicBezTo>
                  <a:pt x="817" y="16"/>
                  <a:pt x="810" y="6"/>
                  <a:pt x="801" y="0"/>
                </a:cubicBezTo>
                <a:cubicBezTo>
                  <a:pt x="840" y="59"/>
                  <a:pt x="851" y="130"/>
                  <a:pt x="891" y="189"/>
                </a:cubicBezTo>
                <a:cubicBezTo>
                  <a:pt x="904" y="252"/>
                  <a:pt x="904" y="302"/>
                  <a:pt x="837" y="324"/>
                </a:cubicBezTo>
                <a:cubicBezTo>
                  <a:pt x="817" y="383"/>
                  <a:pt x="845" y="325"/>
                  <a:pt x="801" y="360"/>
                </a:cubicBezTo>
                <a:cubicBezTo>
                  <a:pt x="793" y="367"/>
                  <a:pt x="791" y="379"/>
                  <a:pt x="783" y="387"/>
                </a:cubicBezTo>
                <a:cubicBezTo>
                  <a:pt x="757" y="413"/>
                  <a:pt x="728" y="433"/>
                  <a:pt x="702" y="459"/>
                </a:cubicBezTo>
                <a:cubicBezTo>
                  <a:pt x="689" y="472"/>
                  <a:pt x="666" y="471"/>
                  <a:pt x="648" y="477"/>
                </a:cubicBezTo>
                <a:cubicBezTo>
                  <a:pt x="609" y="490"/>
                  <a:pt x="581" y="497"/>
                  <a:pt x="540" y="504"/>
                </a:cubicBezTo>
                <a:cubicBezTo>
                  <a:pt x="506" y="527"/>
                  <a:pt x="482" y="532"/>
                  <a:pt x="441" y="540"/>
                </a:cubicBezTo>
                <a:cubicBezTo>
                  <a:pt x="429" y="549"/>
                  <a:pt x="418" y="560"/>
                  <a:pt x="405" y="567"/>
                </a:cubicBezTo>
                <a:cubicBezTo>
                  <a:pt x="397" y="572"/>
                  <a:pt x="386" y="571"/>
                  <a:pt x="378" y="576"/>
                </a:cubicBezTo>
                <a:cubicBezTo>
                  <a:pt x="311" y="621"/>
                  <a:pt x="388" y="591"/>
                  <a:pt x="324" y="612"/>
                </a:cubicBezTo>
                <a:cubicBezTo>
                  <a:pt x="240" y="696"/>
                  <a:pt x="185" y="748"/>
                  <a:pt x="63" y="765"/>
                </a:cubicBezTo>
                <a:cubicBezTo>
                  <a:pt x="5" y="784"/>
                  <a:pt x="22" y="770"/>
                  <a:pt x="0" y="792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4" name="AutoShape 39"/>
          <p:cNvSpPr>
            <a:spLocks/>
          </p:cNvSpPr>
          <p:nvPr/>
        </p:nvSpPr>
        <p:spPr bwMode="auto">
          <a:xfrm>
            <a:off x="685800" y="51054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Text Box 40"/>
          <p:cNvSpPr txBox="1">
            <a:spLocks noChangeArrowheads="1"/>
          </p:cNvSpPr>
          <p:nvPr/>
        </p:nvSpPr>
        <p:spPr bwMode="auto">
          <a:xfrm>
            <a:off x="3048000" y="48768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Different receptor cells: bitter, sour, sweet, salty, umami </a:t>
            </a:r>
          </a:p>
        </p:txBody>
      </p:sp>
      <p:sp>
        <p:nvSpPr>
          <p:cNvPr id="23596" name="AutoShape 41"/>
          <p:cNvSpPr>
            <a:spLocks/>
          </p:cNvSpPr>
          <p:nvPr/>
        </p:nvSpPr>
        <p:spPr bwMode="auto">
          <a:xfrm>
            <a:off x="3048000" y="48768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2"/>
          <p:cNvSpPr>
            <a:spLocks noChangeShapeType="1"/>
          </p:cNvSpPr>
          <p:nvPr/>
        </p:nvSpPr>
        <p:spPr bwMode="auto">
          <a:xfrm flipH="1" flipV="1">
            <a:off x="28194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8" name="Line 43"/>
          <p:cNvSpPr>
            <a:spLocks noChangeShapeType="1"/>
          </p:cNvSpPr>
          <p:nvPr/>
        </p:nvSpPr>
        <p:spPr bwMode="auto">
          <a:xfrm flipH="1" flipV="1">
            <a:off x="2590800" y="4724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9" name="Line 44"/>
          <p:cNvSpPr>
            <a:spLocks noChangeShapeType="1"/>
          </p:cNvSpPr>
          <p:nvPr/>
        </p:nvSpPr>
        <p:spPr bwMode="auto">
          <a:xfrm flipH="1" flipV="1">
            <a:off x="2362200" y="4648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0" name="Line 45"/>
          <p:cNvSpPr>
            <a:spLocks noChangeShapeType="1"/>
          </p:cNvSpPr>
          <p:nvPr/>
        </p:nvSpPr>
        <p:spPr bwMode="auto">
          <a:xfrm flipH="1" flipV="1">
            <a:off x="2057400" y="464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601" name="Line 46"/>
          <p:cNvSpPr>
            <a:spLocks noChangeShapeType="1"/>
          </p:cNvSpPr>
          <p:nvPr/>
        </p:nvSpPr>
        <p:spPr bwMode="auto">
          <a:xfrm flipH="1" flipV="1">
            <a:off x="1600200" y="4800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0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transduction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Within each taste bud</a:t>
            </a:r>
          </a:p>
          <a:p>
            <a:pPr lvl="1" eaLnBrk="1" hangingPunct="1"/>
            <a:r>
              <a:rPr lang="en-US" sz="2400" smtClean="0"/>
              <a:t>There are different taste cells</a:t>
            </a:r>
          </a:p>
          <a:p>
            <a:pPr lvl="1" eaLnBrk="1" hangingPunct="1"/>
            <a:r>
              <a:rPr lang="en-US" sz="2400" smtClean="0"/>
              <a:t>Can detect NaCl, sucrose, H</a:t>
            </a:r>
            <a:r>
              <a:rPr lang="en-US" sz="2400" baseline="30000" smtClean="0"/>
              <a:t>+</a:t>
            </a:r>
            <a:r>
              <a:rPr lang="en-US" sz="2400" smtClean="0"/>
              <a:t>, quinine</a:t>
            </a:r>
          </a:p>
        </p:txBody>
      </p:sp>
      <p:sp>
        <p:nvSpPr>
          <p:cNvPr id="4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516FF5-5AE6-491D-84C3-8290510A6074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D2EF-23BA-48B5-9C39-814F08649AC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5029200" y="19812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Freeform 5"/>
          <p:cNvSpPr>
            <a:spLocks/>
          </p:cNvSpPr>
          <p:nvPr/>
        </p:nvSpPr>
        <p:spPr bwMode="auto">
          <a:xfrm>
            <a:off x="1825625" y="2543175"/>
            <a:ext cx="506413" cy="1371600"/>
          </a:xfrm>
          <a:custGeom>
            <a:avLst/>
            <a:gdLst>
              <a:gd name="T0" fmla="*/ 708165399 w 319"/>
              <a:gd name="T1" fmla="*/ 0 h 864"/>
              <a:gd name="T2" fmla="*/ 549394605 w 319"/>
              <a:gd name="T3" fmla="*/ 294859075 h 864"/>
              <a:gd name="T4" fmla="*/ 390625398 w 319"/>
              <a:gd name="T5" fmla="*/ 612398763 h 864"/>
              <a:gd name="T6" fmla="*/ 209173969 w 319"/>
              <a:gd name="T7" fmla="*/ 975301263 h 864"/>
              <a:gd name="T8" fmla="*/ 118448254 w 319"/>
              <a:gd name="T9" fmla="*/ 1202115325 h 864"/>
              <a:gd name="T10" fmla="*/ 50403175 w 319"/>
              <a:gd name="T11" fmla="*/ 1428929388 h 864"/>
              <a:gd name="T12" fmla="*/ 209173969 w 319"/>
              <a:gd name="T13" fmla="*/ 2147483647 h 864"/>
              <a:gd name="T14" fmla="*/ 413306033 w 319"/>
              <a:gd name="T15" fmla="*/ 2018645950 h 864"/>
              <a:gd name="T16" fmla="*/ 458668890 w 319"/>
              <a:gd name="T17" fmla="*/ 1270158750 h 864"/>
              <a:gd name="T18" fmla="*/ 730846034 w 319"/>
              <a:gd name="T19" fmla="*/ 385584700 h 864"/>
              <a:gd name="T20" fmla="*/ 798891114 w 319"/>
              <a:gd name="T21" fmla="*/ 158770638 h 864"/>
              <a:gd name="T22" fmla="*/ 708165399 w 319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9" h="864">
                <a:moveTo>
                  <a:pt x="281" y="0"/>
                </a:moveTo>
                <a:cubicBezTo>
                  <a:pt x="272" y="62"/>
                  <a:pt x="269" y="83"/>
                  <a:pt x="218" y="117"/>
                </a:cubicBezTo>
                <a:cubicBezTo>
                  <a:pt x="201" y="168"/>
                  <a:pt x="188" y="200"/>
                  <a:pt x="155" y="243"/>
                </a:cubicBezTo>
                <a:cubicBezTo>
                  <a:pt x="144" y="286"/>
                  <a:pt x="109" y="348"/>
                  <a:pt x="83" y="387"/>
                </a:cubicBezTo>
                <a:cubicBezTo>
                  <a:pt x="74" y="424"/>
                  <a:pt x="63" y="444"/>
                  <a:pt x="47" y="477"/>
                </a:cubicBezTo>
                <a:cubicBezTo>
                  <a:pt x="33" y="504"/>
                  <a:pt x="30" y="538"/>
                  <a:pt x="20" y="567"/>
                </a:cubicBezTo>
                <a:cubicBezTo>
                  <a:pt x="21" y="598"/>
                  <a:pt x="0" y="836"/>
                  <a:pt x="83" y="864"/>
                </a:cubicBezTo>
                <a:cubicBezTo>
                  <a:pt x="142" y="854"/>
                  <a:pt x="146" y="854"/>
                  <a:pt x="164" y="801"/>
                </a:cubicBezTo>
                <a:cubicBezTo>
                  <a:pt x="167" y="728"/>
                  <a:pt x="164" y="595"/>
                  <a:pt x="182" y="504"/>
                </a:cubicBezTo>
                <a:cubicBezTo>
                  <a:pt x="206" y="382"/>
                  <a:pt x="260" y="272"/>
                  <a:pt x="290" y="153"/>
                </a:cubicBezTo>
                <a:cubicBezTo>
                  <a:pt x="293" y="140"/>
                  <a:pt x="319" y="70"/>
                  <a:pt x="317" y="63"/>
                </a:cubicBezTo>
                <a:cubicBezTo>
                  <a:pt x="310" y="40"/>
                  <a:pt x="293" y="21"/>
                  <a:pt x="281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Freeform 6"/>
          <p:cNvSpPr>
            <a:spLocks/>
          </p:cNvSpPr>
          <p:nvPr/>
        </p:nvSpPr>
        <p:spPr bwMode="auto">
          <a:xfrm>
            <a:off x="2120900" y="2514600"/>
            <a:ext cx="307975" cy="1471613"/>
          </a:xfrm>
          <a:custGeom>
            <a:avLst/>
            <a:gdLst>
              <a:gd name="T0" fmla="*/ 443547500 w 194"/>
              <a:gd name="T1" fmla="*/ 0 h 927"/>
              <a:gd name="T2" fmla="*/ 352821875 w 194"/>
              <a:gd name="T3" fmla="*/ 498991107 h 927"/>
              <a:gd name="T4" fmla="*/ 216733438 w 194"/>
              <a:gd name="T5" fmla="*/ 929938766 h 927"/>
              <a:gd name="T6" fmla="*/ 103327200 w 194"/>
              <a:gd name="T7" fmla="*/ 1360884837 h 927"/>
              <a:gd name="T8" fmla="*/ 35282188 w 194"/>
              <a:gd name="T9" fmla="*/ 1791832496 h 927"/>
              <a:gd name="T10" fmla="*/ 57964388 w 194"/>
              <a:gd name="T11" fmla="*/ 2147483647 h 927"/>
              <a:gd name="T12" fmla="*/ 262096250 w 194"/>
              <a:gd name="T13" fmla="*/ 2109372292 h 927"/>
              <a:gd name="T14" fmla="*/ 443547500 w 194"/>
              <a:gd name="T15" fmla="*/ 1451610493 h 927"/>
              <a:gd name="T16" fmla="*/ 488910313 w 194"/>
              <a:gd name="T17" fmla="*/ 612398971 h 927"/>
              <a:gd name="T18" fmla="*/ 466229700 w 194"/>
              <a:gd name="T19" fmla="*/ 113407864 h 927"/>
              <a:gd name="T20" fmla="*/ 443547500 w 194"/>
              <a:gd name="T21" fmla="*/ 0 h 9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4" h="927">
                <a:moveTo>
                  <a:pt x="176" y="0"/>
                </a:moveTo>
                <a:cubicBezTo>
                  <a:pt x="143" y="100"/>
                  <a:pt x="160" y="35"/>
                  <a:pt x="140" y="198"/>
                </a:cubicBezTo>
                <a:cubicBezTo>
                  <a:pt x="133" y="255"/>
                  <a:pt x="104" y="314"/>
                  <a:pt x="86" y="369"/>
                </a:cubicBezTo>
                <a:cubicBezTo>
                  <a:pt x="67" y="425"/>
                  <a:pt x="60" y="484"/>
                  <a:pt x="41" y="540"/>
                </a:cubicBezTo>
                <a:cubicBezTo>
                  <a:pt x="35" y="600"/>
                  <a:pt x="28" y="653"/>
                  <a:pt x="14" y="711"/>
                </a:cubicBezTo>
                <a:cubicBezTo>
                  <a:pt x="17" y="765"/>
                  <a:pt x="0" y="824"/>
                  <a:pt x="23" y="873"/>
                </a:cubicBezTo>
                <a:cubicBezTo>
                  <a:pt x="48" y="927"/>
                  <a:pt x="99" y="849"/>
                  <a:pt x="104" y="837"/>
                </a:cubicBezTo>
                <a:cubicBezTo>
                  <a:pt x="141" y="755"/>
                  <a:pt x="154" y="663"/>
                  <a:pt x="176" y="576"/>
                </a:cubicBezTo>
                <a:cubicBezTo>
                  <a:pt x="180" y="465"/>
                  <a:pt x="194" y="354"/>
                  <a:pt x="194" y="243"/>
                </a:cubicBezTo>
                <a:cubicBezTo>
                  <a:pt x="194" y="177"/>
                  <a:pt x="190" y="111"/>
                  <a:pt x="185" y="45"/>
                </a:cubicBezTo>
                <a:cubicBezTo>
                  <a:pt x="184" y="30"/>
                  <a:pt x="176" y="0"/>
                  <a:pt x="176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Freeform 7"/>
          <p:cNvSpPr>
            <a:spLocks/>
          </p:cNvSpPr>
          <p:nvPr/>
        </p:nvSpPr>
        <p:spPr bwMode="auto">
          <a:xfrm>
            <a:off x="2335213" y="2557463"/>
            <a:ext cx="307975" cy="1463675"/>
          </a:xfrm>
          <a:custGeom>
            <a:avLst/>
            <a:gdLst>
              <a:gd name="T0" fmla="*/ 262096250 w 194"/>
              <a:gd name="T1" fmla="*/ 0 h 922"/>
              <a:gd name="T2" fmla="*/ 171370625 w 194"/>
              <a:gd name="T3" fmla="*/ 1156752513 h 922"/>
              <a:gd name="T4" fmla="*/ 148690013 w 194"/>
              <a:gd name="T5" fmla="*/ 1587698438 h 922"/>
              <a:gd name="T6" fmla="*/ 80645000 w 194"/>
              <a:gd name="T7" fmla="*/ 1814512500 h 922"/>
              <a:gd name="T8" fmla="*/ 330141263 w 194"/>
              <a:gd name="T9" fmla="*/ 2132052188 h 922"/>
              <a:gd name="T10" fmla="*/ 443547500 w 194"/>
              <a:gd name="T11" fmla="*/ 1746469075 h 922"/>
              <a:gd name="T12" fmla="*/ 488910313 w 194"/>
              <a:gd name="T13" fmla="*/ 1565017825 h 922"/>
              <a:gd name="T14" fmla="*/ 330141263 w 194"/>
              <a:gd name="T15" fmla="*/ 317539688 h 922"/>
              <a:gd name="T16" fmla="*/ 262096250 w 194"/>
              <a:gd name="T17" fmla="*/ 0 h 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" h="922">
                <a:moveTo>
                  <a:pt x="104" y="0"/>
                </a:moveTo>
                <a:cubicBezTo>
                  <a:pt x="100" y="120"/>
                  <a:pt x="112" y="327"/>
                  <a:pt x="68" y="459"/>
                </a:cubicBezTo>
                <a:cubicBezTo>
                  <a:pt x="65" y="516"/>
                  <a:pt x="64" y="573"/>
                  <a:pt x="59" y="630"/>
                </a:cubicBezTo>
                <a:cubicBezTo>
                  <a:pt x="56" y="661"/>
                  <a:pt x="32" y="720"/>
                  <a:pt x="32" y="720"/>
                </a:cubicBezTo>
                <a:cubicBezTo>
                  <a:pt x="37" y="791"/>
                  <a:pt x="0" y="922"/>
                  <a:pt x="131" y="846"/>
                </a:cubicBezTo>
                <a:cubicBezTo>
                  <a:pt x="140" y="841"/>
                  <a:pt x="174" y="699"/>
                  <a:pt x="176" y="693"/>
                </a:cubicBezTo>
                <a:cubicBezTo>
                  <a:pt x="182" y="669"/>
                  <a:pt x="194" y="621"/>
                  <a:pt x="194" y="621"/>
                </a:cubicBezTo>
                <a:cubicBezTo>
                  <a:pt x="188" y="448"/>
                  <a:pt x="185" y="289"/>
                  <a:pt x="131" y="126"/>
                </a:cubicBezTo>
                <a:cubicBezTo>
                  <a:pt x="127" y="96"/>
                  <a:pt x="127" y="23"/>
                  <a:pt x="104" y="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7" name="Freeform 8"/>
          <p:cNvSpPr>
            <a:spLocks/>
          </p:cNvSpPr>
          <p:nvPr/>
        </p:nvSpPr>
        <p:spPr bwMode="auto">
          <a:xfrm>
            <a:off x="2586038" y="2552700"/>
            <a:ext cx="401637" cy="1333500"/>
          </a:xfrm>
          <a:custGeom>
            <a:avLst/>
            <a:gdLst>
              <a:gd name="T0" fmla="*/ 0 w 253"/>
              <a:gd name="T1" fmla="*/ 30241875 h 840"/>
              <a:gd name="T2" fmla="*/ 181451024 w 253"/>
              <a:gd name="T3" fmla="*/ 597277825 h 840"/>
              <a:gd name="T4" fmla="*/ 204131608 w 253"/>
              <a:gd name="T5" fmla="*/ 2071568438 h 840"/>
              <a:gd name="T6" fmla="*/ 340219876 w 253"/>
              <a:gd name="T7" fmla="*/ 2048887825 h 840"/>
              <a:gd name="T8" fmla="*/ 567033657 w 253"/>
              <a:gd name="T9" fmla="*/ 1504534075 h 840"/>
              <a:gd name="T10" fmla="*/ 385582632 w 253"/>
              <a:gd name="T11" fmla="*/ 415826575 h 840"/>
              <a:gd name="T12" fmla="*/ 158768852 w 253"/>
              <a:gd name="T13" fmla="*/ 211693125 h 840"/>
              <a:gd name="T14" fmla="*/ 45362756 w 253"/>
              <a:gd name="T15" fmla="*/ 75604688 h 840"/>
              <a:gd name="T16" fmla="*/ 22680584 w 253"/>
              <a:gd name="T17" fmla="*/ 7561263 h 840"/>
              <a:gd name="T18" fmla="*/ 0 w 253"/>
              <a:gd name="T19" fmla="*/ 30241875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3" h="840">
                <a:moveTo>
                  <a:pt x="0" y="12"/>
                </a:moveTo>
                <a:cubicBezTo>
                  <a:pt x="10" y="92"/>
                  <a:pt x="27" y="170"/>
                  <a:pt x="72" y="237"/>
                </a:cubicBezTo>
                <a:cubicBezTo>
                  <a:pt x="75" y="432"/>
                  <a:pt x="60" y="628"/>
                  <a:pt x="81" y="822"/>
                </a:cubicBezTo>
                <a:cubicBezTo>
                  <a:pt x="83" y="840"/>
                  <a:pt x="120" y="823"/>
                  <a:pt x="135" y="813"/>
                </a:cubicBezTo>
                <a:cubicBezTo>
                  <a:pt x="185" y="778"/>
                  <a:pt x="214" y="652"/>
                  <a:pt x="225" y="597"/>
                </a:cubicBezTo>
                <a:cubicBezTo>
                  <a:pt x="219" y="410"/>
                  <a:pt x="253" y="299"/>
                  <a:pt x="153" y="165"/>
                </a:cubicBezTo>
                <a:cubicBezTo>
                  <a:pt x="138" y="120"/>
                  <a:pt x="107" y="99"/>
                  <a:pt x="63" y="84"/>
                </a:cubicBezTo>
                <a:cubicBezTo>
                  <a:pt x="50" y="65"/>
                  <a:pt x="31" y="49"/>
                  <a:pt x="18" y="30"/>
                </a:cubicBezTo>
                <a:cubicBezTo>
                  <a:pt x="13" y="22"/>
                  <a:pt x="16" y="10"/>
                  <a:pt x="9" y="3"/>
                </a:cubicBezTo>
                <a:cubicBezTo>
                  <a:pt x="6" y="0"/>
                  <a:pt x="3" y="9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8" name="Freeform 9"/>
          <p:cNvSpPr>
            <a:spLocks/>
          </p:cNvSpPr>
          <p:nvPr/>
        </p:nvSpPr>
        <p:spPr bwMode="auto">
          <a:xfrm>
            <a:off x="2657475" y="2514600"/>
            <a:ext cx="585788" cy="1354138"/>
          </a:xfrm>
          <a:custGeom>
            <a:avLst/>
            <a:gdLst>
              <a:gd name="T0" fmla="*/ 22682219 w 369"/>
              <a:gd name="T1" fmla="*/ 68045038 h 853"/>
              <a:gd name="T2" fmla="*/ 45362851 w 369"/>
              <a:gd name="T3" fmla="*/ 181451317 h 853"/>
              <a:gd name="T4" fmla="*/ 181451405 w 369"/>
              <a:gd name="T5" fmla="*/ 226814146 h 853"/>
              <a:gd name="T6" fmla="*/ 249496475 w 369"/>
              <a:gd name="T7" fmla="*/ 249496355 h 853"/>
              <a:gd name="T8" fmla="*/ 453628512 w 369"/>
              <a:gd name="T9" fmla="*/ 544353951 h 853"/>
              <a:gd name="T10" fmla="*/ 589717066 w 369"/>
              <a:gd name="T11" fmla="*/ 929938793 h 853"/>
              <a:gd name="T12" fmla="*/ 430947880 w 369"/>
              <a:gd name="T13" fmla="*/ 1927921037 h 853"/>
              <a:gd name="T14" fmla="*/ 657762136 w 369"/>
              <a:gd name="T15" fmla="*/ 2086690145 h 853"/>
              <a:gd name="T16" fmla="*/ 861894173 w 369"/>
              <a:gd name="T17" fmla="*/ 1746469720 h 853"/>
              <a:gd name="T18" fmla="*/ 929939244 w 369"/>
              <a:gd name="T19" fmla="*/ 1474292744 h 853"/>
              <a:gd name="T20" fmla="*/ 907257024 w 369"/>
              <a:gd name="T21" fmla="*/ 884575964 h 853"/>
              <a:gd name="T22" fmla="*/ 544354215 w 369"/>
              <a:gd name="T23" fmla="*/ 408265463 h 853"/>
              <a:gd name="T24" fmla="*/ 22682219 w 369"/>
              <a:gd name="T25" fmla="*/ 68045038 h 853"/>
              <a:gd name="T26" fmla="*/ 0 w 369"/>
              <a:gd name="T27" fmla="*/ 0 h 853"/>
              <a:gd name="T28" fmla="*/ 22682219 w 369"/>
              <a:gd name="T29" fmla="*/ 68045038 h 8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9" h="853">
                <a:moveTo>
                  <a:pt x="9" y="27"/>
                </a:moveTo>
                <a:cubicBezTo>
                  <a:pt x="12" y="42"/>
                  <a:pt x="7" y="61"/>
                  <a:pt x="18" y="72"/>
                </a:cubicBezTo>
                <a:cubicBezTo>
                  <a:pt x="31" y="85"/>
                  <a:pt x="54" y="84"/>
                  <a:pt x="72" y="90"/>
                </a:cubicBezTo>
                <a:cubicBezTo>
                  <a:pt x="81" y="93"/>
                  <a:pt x="99" y="99"/>
                  <a:pt x="99" y="99"/>
                </a:cubicBezTo>
                <a:cubicBezTo>
                  <a:pt x="122" y="134"/>
                  <a:pt x="163" y="178"/>
                  <a:pt x="180" y="216"/>
                </a:cubicBezTo>
                <a:cubicBezTo>
                  <a:pt x="202" y="266"/>
                  <a:pt x="209" y="320"/>
                  <a:pt x="234" y="369"/>
                </a:cubicBezTo>
                <a:cubicBezTo>
                  <a:pt x="230" y="491"/>
                  <a:pt x="252" y="656"/>
                  <a:pt x="171" y="765"/>
                </a:cubicBezTo>
                <a:cubicBezTo>
                  <a:pt x="184" y="853"/>
                  <a:pt x="176" y="842"/>
                  <a:pt x="261" y="828"/>
                </a:cubicBezTo>
                <a:cubicBezTo>
                  <a:pt x="308" y="781"/>
                  <a:pt x="308" y="744"/>
                  <a:pt x="342" y="693"/>
                </a:cubicBezTo>
                <a:cubicBezTo>
                  <a:pt x="349" y="656"/>
                  <a:pt x="357" y="621"/>
                  <a:pt x="369" y="585"/>
                </a:cubicBezTo>
                <a:cubicBezTo>
                  <a:pt x="366" y="507"/>
                  <a:pt x="365" y="429"/>
                  <a:pt x="360" y="351"/>
                </a:cubicBezTo>
                <a:cubicBezTo>
                  <a:pt x="356" y="294"/>
                  <a:pt x="262" y="193"/>
                  <a:pt x="216" y="162"/>
                </a:cubicBezTo>
                <a:cubicBezTo>
                  <a:pt x="180" y="107"/>
                  <a:pt x="74" y="49"/>
                  <a:pt x="9" y="27"/>
                </a:cubicBezTo>
                <a:cubicBezTo>
                  <a:pt x="6" y="18"/>
                  <a:pt x="0" y="0"/>
                  <a:pt x="0" y="0"/>
                </a:cubicBezTo>
                <a:cubicBezTo>
                  <a:pt x="0" y="0"/>
                  <a:pt x="6" y="18"/>
                  <a:pt x="9" y="27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Freeform 10"/>
          <p:cNvSpPr>
            <a:spLocks/>
          </p:cNvSpPr>
          <p:nvPr/>
        </p:nvSpPr>
        <p:spPr bwMode="auto">
          <a:xfrm>
            <a:off x="1676400" y="2667000"/>
            <a:ext cx="457200" cy="1143000"/>
          </a:xfrm>
          <a:custGeom>
            <a:avLst/>
            <a:gdLst>
              <a:gd name="T0" fmla="*/ 470827290 w 402"/>
              <a:gd name="T1" fmla="*/ 26448429 h 889"/>
              <a:gd name="T2" fmla="*/ 389337645 w 402"/>
              <a:gd name="T3" fmla="*/ 56203714 h 889"/>
              <a:gd name="T4" fmla="*/ 249641436 w 402"/>
              <a:gd name="T5" fmla="*/ 324000000 h 889"/>
              <a:gd name="T6" fmla="*/ 214717952 w 402"/>
              <a:gd name="T7" fmla="*/ 413265857 h 889"/>
              <a:gd name="T8" fmla="*/ 156511388 w 402"/>
              <a:gd name="T9" fmla="*/ 547162714 h 889"/>
              <a:gd name="T10" fmla="*/ 75021743 w 402"/>
              <a:gd name="T11" fmla="*/ 740571429 h 889"/>
              <a:gd name="T12" fmla="*/ 51739800 w 402"/>
              <a:gd name="T13" fmla="*/ 859591286 h 889"/>
              <a:gd name="T14" fmla="*/ 40098260 w 402"/>
              <a:gd name="T15" fmla="*/ 919101857 h 889"/>
              <a:gd name="T16" fmla="*/ 28456719 w 402"/>
              <a:gd name="T17" fmla="*/ 978612429 h 889"/>
              <a:gd name="T18" fmla="*/ 28456719 w 402"/>
              <a:gd name="T19" fmla="*/ 1395183857 h 889"/>
              <a:gd name="T20" fmla="*/ 121586767 w 402"/>
              <a:gd name="T21" fmla="*/ 1469571429 h 889"/>
              <a:gd name="T22" fmla="*/ 191434872 w 402"/>
              <a:gd name="T23" fmla="*/ 1439816143 h 889"/>
              <a:gd name="T24" fmla="*/ 203076412 w 402"/>
              <a:gd name="T25" fmla="*/ 1380305571 h 889"/>
              <a:gd name="T26" fmla="*/ 226359493 w 402"/>
              <a:gd name="T27" fmla="*/ 1291041000 h 889"/>
              <a:gd name="T28" fmla="*/ 377697242 w 402"/>
              <a:gd name="T29" fmla="*/ 443019857 h 889"/>
              <a:gd name="T30" fmla="*/ 459185749 w 402"/>
              <a:gd name="T31" fmla="*/ 264489429 h 889"/>
              <a:gd name="T32" fmla="*/ 517392313 w 402"/>
              <a:gd name="T33" fmla="*/ 85959000 h 889"/>
              <a:gd name="T34" fmla="*/ 505751910 w 402"/>
              <a:gd name="T35" fmla="*/ 11571429 h 889"/>
              <a:gd name="T36" fmla="*/ 470827290 w 402"/>
              <a:gd name="T37" fmla="*/ 26448429 h 8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2" h="889">
                <a:moveTo>
                  <a:pt x="364" y="16"/>
                </a:moveTo>
                <a:cubicBezTo>
                  <a:pt x="364" y="16"/>
                  <a:pt x="305" y="30"/>
                  <a:pt x="301" y="34"/>
                </a:cubicBezTo>
                <a:cubicBezTo>
                  <a:pt x="257" y="78"/>
                  <a:pt x="230" y="146"/>
                  <a:pt x="193" y="196"/>
                </a:cubicBezTo>
                <a:cubicBezTo>
                  <a:pt x="160" y="294"/>
                  <a:pt x="213" y="145"/>
                  <a:pt x="166" y="250"/>
                </a:cubicBezTo>
                <a:cubicBezTo>
                  <a:pt x="131" y="329"/>
                  <a:pt x="170" y="282"/>
                  <a:pt x="121" y="331"/>
                </a:cubicBezTo>
                <a:cubicBezTo>
                  <a:pt x="107" y="373"/>
                  <a:pt x="84" y="413"/>
                  <a:pt x="58" y="448"/>
                </a:cubicBezTo>
                <a:cubicBezTo>
                  <a:pt x="52" y="472"/>
                  <a:pt x="46" y="496"/>
                  <a:pt x="40" y="520"/>
                </a:cubicBezTo>
                <a:cubicBezTo>
                  <a:pt x="37" y="532"/>
                  <a:pt x="34" y="544"/>
                  <a:pt x="31" y="556"/>
                </a:cubicBezTo>
                <a:cubicBezTo>
                  <a:pt x="28" y="568"/>
                  <a:pt x="22" y="592"/>
                  <a:pt x="22" y="592"/>
                </a:cubicBezTo>
                <a:cubicBezTo>
                  <a:pt x="12" y="681"/>
                  <a:pt x="0" y="748"/>
                  <a:pt x="22" y="844"/>
                </a:cubicBezTo>
                <a:cubicBezTo>
                  <a:pt x="25" y="857"/>
                  <a:pt x="84" y="884"/>
                  <a:pt x="94" y="889"/>
                </a:cubicBezTo>
                <a:cubicBezTo>
                  <a:pt x="112" y="883"/>
                  <a:pt x="134" y="883"/>
                  <a:pt x="148" y="871"/>
                </a:cubicBezTo>
                <a:cubicBezTo>
                  <a:pt x="157" y="863"/>
                  <a:pt x="153" y="847"/>
                  <a:pt x="157" y="835"/>
                </a:cubicBezTo>
                <a:cubicBezTo>
                  <a:pt x="162" y="817"/>
                  <a:pt x="175" y="781"/>
                  <a:pt x="175" y="781"/>
                </a:cubicBezTo>
                <a:cubicBezTo>
                  <a:pt x="181" y="624"/>
                  <a:pt x="166" y="394"/>
                  <a:pt x="292" y="268"/>
                </a:cubicBezTo>
                <a:cubicBezTo>
                  <a:pt x="305" y="228"/>
                  <a:pt x="325" y="190"/>
                  <a:pt x="355" y="160"/>
                </a:cubicBezTo>
                <a:cubicBezTo>
                  <a:pt x="369" y="118"/>
                  <a:pt x="376" y="87"/>
                  <a:pt x="400" y="52"/>
                </a:cubicBezTo>
                <a:cubicBezTo>
                  <a:pt x="397" y="37"/>
                  <a:pt x="402" y="18"/>
                  <a:pt x="391" y="7"/>
                </a:cubicBezTo>
                <a:cubicBezTo>
                  <a:pt x="384" y="0"/>
                  <a:pt x="364" y="16"/>
                  <a:pt x="364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2895600" y="2590800"/>
            <a:ext cx="681038" cy="1223963"/>
          </a:xfrm>
          <a:custGeom>
            <a:avLst/>
            <a:gdLst>
              <a:gd name="T0" fmla="*/ 0 w 534"/>
              <a:gd name="T1" fmla="*/ 54184445 h 864"/>
              <a:gd name="T2" fmla="*/ 263496663 w 534"/>
              <a:gd name="T3" fmla="*/ 234798319 h 864"/>
              <a:gd name="T4" fmla="*/ 322051902 w 534"/>
              <a:gd name="T5" fmla="*/ 325105256 h 864"/>
              <a:gd name="T6" fmla="*/ 336690393 w 534"/>
              <a:gd name="T7" fmla="*/ 379289701 h 864"/>
              <a:gd name="T8" fmla="*/ 512354835 w 534"/>
              <a:gd name="T9" fmla="*/ 722456910 h 864"/>
              <a:gd name="T10" fmla="*/ 526993326 w 534"/>
              <a:gd name="T11" fmla="*/ 830824384 h 864"/>
              <a:gd name="T12" fmla="*/ 556270308 w 534"/>
              <a:gd name="T13" fmla="*/ 975315767 h 864"/>
              <a:gd name="T14" fmla="*/ 556270308 w 534"/>
              <a:gd name="T15" fmla="*/ 1679710723 h 864"/>
              <a:gd name="T16" fmla="*/ 644102529 w 534"/>
              <a:gd name="T17" fmla="*/ 1733895168 h 864"/>
              <a:gd name="T18" fmla="*/ 731934750 w 534"/>
              <a:gd name="T19" fmla="*/ 1571341832 h 864"/>
              <a:gd name="T20" fmla="*/ 761213007 w 534"/>
              <a:gd name="T21" fmla="*/ 1462974358 h 864"/>
              <a:gd name="T22" fmla="*/ 644102529 w 534"/>
              <a:gd name="T23" fmla="*/ 523781083 h 864"/>
              <a:gd name="T24" fmla="*/ 497716344 w 534"/>
              <a:gd name="T25" fmla="*/ 325105256 h 864"/>
              <a:gd name="T26" fmla="*/ 409884123 w 534"/>
              <a:gd name="T27" fmla="*/ 234798319 h 864"/>
              <a:gd name="T28" fmla="*/ 175664442 w 534"/>
              <a:gd name="T29" fmla="*/ 90306937 h 864"/>
              <a:gd name="T30" fmla="*/ 29276982 w 534"/>
              <a:gd name="T31" fmla="*/ 0 h 864"/>
              <a:gd name="T32" fmla="*/ 0 w 534"/>
              <a:gd name="T33" fmla="*/ 54184445 h 8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864">
                <a:moveTo>
                  <a:pt x="0" y="27"/>
                </a:moveTo>
                <a:cubicBezTo>
                  <a:pt x="52" y="62"/>
                  <a:pt x="103" y="97"/>
                  <a:pt x="162" y="117"/>
                </a:cubicBezTo>
                <a:cubicBezTo>
                  <a:pt x="185" y="185"/>
                  <a:pt x="151" y="104"/>
                  <a:pt x="198" y="162"/>
                </a:cubicBezTo>
                <a:cubicBezTo>
                  <a:pt x="204" y="169"/>
                  <a:pt x="202" y="181"/>
                  <a:pt x="207" y="189"/>
                </a:cubicBezTo>
                <a:cubicBezTo>
                  <a:pt x="240" y="248"/>
                  <a:pt x="285" y="299"/>
                  <a:pt x="315" y="360"/>
                </a:cubicBezTo>
                <a:cubicBezTo>
                  <a:pt x="318" y="378"/>
                  <a:pt x="320" y="396"/>
                  <a:pt x="324" y="414"/>
                </a:cubicBezTo>
                <a:cubicBezTo>
                  <a:pt x="329" y="438"/>
                  <a:pt x="342" y="486"/>
                  <a:pt x="342" y="486"/>
                </a:cubicBezTo>
                <a:cubicBezTo>
                  <a:pt x="338" y="603"/>
                  <a:pt x="305" y="726"/>
                  <a:pt x="342" y="837"/>
                </a:cubicBezTo>
                <a:cubicBezTo>
                  <a:pt x="348" y="856"/>
                  <a:pt x="379" y="853"/>
                  <a:pt x="396" y="864"/>
                </a:cubicBezTo>
                <a:cubicBezTo>
                  <a:pt x="428" y="843"/>
                  <a:pt x="435" y="819"/>
                  <a:pt x="450" y="783"/>
                </a:cubicBezTo>
                <a:cubicBezTo>
                  <a:pt x="457" y="765"/>
                  <a:pt x="468" y="729"/>
                  <a:pt x="468" y="729"/>
                </a:cubicBezTo>
                <a:cubicBezTo>
                  <a:pt x="487" y="594"/>
                  <a:pt x="534" y="353"/>
                  <a:pt x="396" y="261"/>
                </a:cubicBezTo>
                <a:cubicBezTo>
                  <a:pt x="379" y="211"/>
                  <a:pt x="353" y="185"/>
                  <a:pt x="306" y="162"/>
                </a:cubicBezTo>
                <a:cubicBezTo>
                  <a:pt x="265" y="100"/>
                  <a:pt x="317" y="169"/>
                  <a:pt x="252" y="117"/>
                </a:cubicBezTo>
                <a:cubicBezTo>
                  <a:pt x="165" y="47"/>
                  <a:pt x="226" y="62"/>
                  <a:pt x="108" y="45"/>
                </a:cubicBezTo>
                <a:cubicBezTo>
                  <a:pt x="77" y="14"/>
                  <a:pt x="61" y="11"/>
                  <a:pt x="18" y="0"/>
                </a:cubicBezTo>
                <a:cubicBezTo>
                  <a:pt x="12" y="9"/>
                  <a:pt x="0" y="27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1" name="Freeform 12"/>
          <p:cNvSpPr>
            <a:spLocks/>
          </p:cNvSpPr>
          <p:nvPr/>
        </p:nvSpPr>
        <p:spPr bwMode="auto">
          <a:xfrm>
            <a:off x="857250" y="2454275"/>
            <a:ext cx="1184275" cy="1703388"/>
          </a:xfrm>
          <a:custGeom>
            <a:avLst/>
            <a:gdLst>
              <a:gd name="T0" fmla="*/ 136088438 w 746"/>
              <a:gd name="T1" fmla="*/ 50403140 h 1073"/>
              <a:gd name="T2" fmla="*/ 1769149688 w 746"/>
              <a:gd name="T3" fmla="*/ 27722521 h 1073"/>
              <a:gd name="T4" fmla="*/ 1701106263 w 746"/>
              <a:gd name="T5" fmla="*/ 390625127 h 1073"/>
              <a:gd name="T6" fmla="*/ 1542335625 w 746"/>
              <a:gd name="T7" fmla="*/ 662802082 h 1073"/>
              <a:gd name="T8" fmla="*/ 1451610000 w 746"/>
              <a:gd name="T9" fmla="*/ 957659656 h 1073"/>
              <a:gd name="T10" fmla="*/ 1360884375 w 746"/>
              <a:gd name="T11" fmla="*/ 1161793166 h 1073"/>
              <a:gd name="T12" fmla="*/ 1247478138 w 746"/>
              <a:gd name="T13" fmla="*/ 1365925088 h 1073"/>
              <a:gd name="T14" fmla="*/ 1202115325 w 746"/>
              <a:gd name="T15" fmla="*/ 1502013566 h 1073"/>
              <a:gd name="T16" fmla="*/ 1292840950 w 746"/>
              <a:gd name="T17" fmla="*/ 2147483647 h 1073"/>
              <a:gd name="T18" fmla="*/ 1519655013 w 746"/>
              <a:gd name="T19" fmla="*/ 2147483647 h 1073"/>
              <a:gd name="T20" fmla="*/ 1655743450 w 746"/>
              <a:gd name="T21" fmla="*/ 2147483647 h 1073"/>
              <a:gd name="T22" fmla="*/ 1496972813 w 746"/>
              <a:gd name="T23" fmla="*/ 2147483647 h 1073"/>
              <a:gd name="T24" fmla="*/ 1360884375 w 746"/>
              <a:gd name="T25" fmla="*/ 2147483647 h 1073"/>
              <a:gd name="T26" fmla="*/ 1315521563 w 746"/>
              <a:gd name="T27" fmla="*/ 2147483647 h 1073"/>
              <a:gd name="T28" fmla="*/ 1247478138 w 746"/>
              <a:gd name="T29" fmla="*/ 2147483647 h 1073"/>
              <a:gd name="T30" fmla="*/ 1088707500 w 746"/>
              <a:gd name="T31" fmla="*/ 2147483647 h 1073"/>
              <a:gd name="T32" fmla="*/ 1043344688 w 746"/>
              <a:gd name="T33" fmla="*/ 2147483647 h 1073"/>
              <a:gd name="T34" fmla="*/ 975301263 w 746"/>
              <a:gd name="T35" fmla="*/ 1932961205 h 1073"/>
              <a:gd name="T36" fmla="*/ 1179433125 w 746"/>
              <a:gd name="T37" fmla="*/ 980341863 h 1073"/>
              <a:gd name="T38" fmla="*/ 1338203763 w 746"/>
              <a:gd name="T39" fmla="*/ 730845527 h 1073"/>
              <a:gd name="T40" fmla="*/ 1565017825 w 746"/>
              <a:gd name="T41" fmla="*/ 322580095 h 1073"/>
              <a:gd name="T42" fmla="*/ 498990938 w 746"/>
              <a:gd name="T43" fmla="*/ 209173824 h 1073"/>
              <a:gd name="T44" fmla="*/ 0 w 746"/>
              <a:gd name="T45" fmla="*/ 231854443 h 10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46" h="1073">
                <a:moveTo>
                  <a:pt x="54" y="20"/>
                </a:moveTo>
                <a:cubicBezTo>
                  <a:pt x="288" y="15"/>
                  <a:pt x="478" y="0"/>
                  <a:pt x="702" y="11"/>
                </a:cubicBezTo>
                <a:cubicBezTo>
                  <a:pt x="746" y="77"/>
                  <a:pt x="727" y="103"/>
                  <a:pt x="675" y="155"/>
                </a:cubicBezTo>
                <a:cubicBezTo>
                  <a:pt x="661" y="196"/>
                  <a:pt x="630" y="223"/>
                  <a:pt x="612" y="263"/>
                </a:cubicBezTo>
                <a:cubicBezTo>
                  <a:pt x="596" y="300"/>
                  <a:pt x="594" y="344"/>
                  <a:pt x="576" y="380"/>
                </a:cubicBezTo>
                <a:cubicBezTo>
                  <a:pt x="533" y="466"/>
                  <a:pt x="586" y="322"/>
                  <a:pt x="540" y="461"/>
                </a:cubicBezTo>
                <a:cubicBezTo>
                  <a:pt x="530" y="490"/>
                  <a:pt x="505" y="513"/>
                  <a:pt x="495" y="542"/>
                </a:cubicBezTo>
                <a:cubicBezTo>
                  <a:pt x="489" y="560"/>
                  <a:pt x="477" y="596"/>
                  <a:pt x="477" y="596"/>
                </a:cubicBezTo>
                <a:cubicBezTo>
                  <a:pt x="467" y="688"/>
                  <a:pt x="449" y="807"/>
                  <a:pt x="513" y="884"/>
                </a:cubicBezTo>
                <a:cubicBezTo>
                  <a:pt x="542" y="919"/>
                  <a:pt x="571" y="960"/>
                  <a:pt x="603" y="992"/>
                </a:cubicBezTo>
                <a:cubicBezTo>
                  <a:pt x="617" y="1006"/>
                  <a:pt x="657" y="1019"/>
                  <a:pt x="657" y="1019"/>
                </a:cubicBezTo>
                <a:cubicBezTo>
                  <a:pt x="622" y="1031"/>
                  <a:pt x="606" y="1037"/>
                  <a:pt x="594" y="1073"/>
                </a:cubicBezTo>
                <a:cubicBezTo>
                  <a:pt x="576" y="1061"/>
                  <a:pt x="552" y="1055"/>
                  <a:pt x="540" y="1037"/>
                </a:cubicBezTo>
                <a:cubicBezTo>
                  <a:pt x="534" y="1028"/>
                  <a:pt x="530" y="1017"/>
                  <a:pt x="522" y="1010"/>
                </a:cubicBezTo>
                <a:cubicBezTo>
                  <a:pt x="515" y="1004"/>
                  <a:pt x="504" y="1004"/>
                  <a:pt x="495" y="1001"/>
                </a:cubicBezTo>
                <a:cubicBezTo>
                  <a:pt x="453" y="959"/>
                  <a:pt x="475" y="985"/>
                  <a:pt x="432" y="920"/>
                </a:cubicBezTo>
                <a:cubicBezTo>
                  <a:pt x="426" y="911"/>
                  <a:pt x="414" y="893"/>
                  <a:pt x="414" y="893"/>
                </a:cubicBezTo>
                <a:cubicBezTo>
                  <a:pt x="405" y="850"/>
                  <a:pt x="394" y="810"/>
                  <a:pt x="387" y="767"/>
                </a:cubicBezTo>
                <a:cubicBezTo>
                  <a:pt x="390" y="694"/>
                  <a:pt x="366" y="457"/>
                  <a:pt x="468" y="389"/>
                </a:cubicBezTo>
                <a:cubicBezTo>
                  <a:pt x="479" y="355"/>
                  <a:pt x="499" y="306"/>
                  <a:pt x="531" y="290"/>
                </a:cubicBezTo>
                <a:cubicBezTo>
                  <a:pt x="562" y="234"/>
                  <a:pt x="601" y="188"/>
                  <a:pt x="621" y="128"/>
                </a:cubicBezTo>
                <a:cubicBezTo>
                  <a:pt x="500" y="47"/>
                  <a:pt x="336" y="129"/>
                  <a:pt x="198" y="83"/>
                </a:cubicBezTo>
                <a:cubicBezTo>
                  <a:pt x="6" y="92"/>
                  <a:pt x="72" y="92"/>
                  <a:pt x="0" y="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2" name="Freeform 13"/>
          <p:cNvSpPr>
            <a:spLocks/>
          </p:cNvSpPr>
          <p:nvPr/>
        </p:nvSpPr>
        <p:spPr bwMode="auto">
          <a:xfrm>
            <a:off x="2809875" y="2325688"/>
            <a:ext cx="1719263" cy="1831975"/>
          </a:xfrm>
          <a:custGeom>
            <a:avLst/>
            <a:gdLst>
              <a:gd name="T0" fmla="*/ 2147483647 w 1083"/>
              <a:gd name="T1" fmla="*/ 209173763 h 1154"/>
              <a:gd name="T2" fmla="*/ 415826696 w 1083"/>
              <a:gd name="T3" fmla="*/ 95765938 h 1154"/>
              <a:gd name="T4" fmla="*/ 7561265 w 1083"/>
              <a:gd name="T5" fmla="*/ 141128750 h 1154"/>
              <a:gd name="T6" fmla="*/ 30241884 w 1083"/>
              <a:gd name="T7" fmla="*/ 277217188 h 1154"/>
              <a:gd name="T8" fmla="*/ 166330361 w 1083"/>
              <a:gd name="T9" fmla="*/ 322580000 h 1154"/>
              <a:gd name="T10" fmla="*/ 461189522 w 1083"/>
              <a:gd name="T11" fmla="*/ 390625013 h 1154"/>
              <a:gd name="T12" fmla="*/ 506552347 w 1083"/>
              <a:gd name="T13" fmla="*/ 458668438 h 1154"/>
              <a:gd name="T14" fmla="*/ 574595792 w 1083"/>
              <a:gd name="T15" fmla="*/ 481350638 h 1154"/>
              <a:gd name="T16" fmla="*/ 665321443 w 1083"/>
              <a:gd name="T17" fmla="*/ 572076263 h 1154"/>
              <a:gd name="T18" fmla="*/ 778729301 w 1083"/>
              <a:gd name="T19" fmla="*/ 662801888 h 1154"/>
              <a:gd name="T20" fmla="*/ 1005543430 w 1083"/>
              <a:gd name="T21" fmla="*/ 912296563 h 1154"/>
              <a:gd name="T22" fmla="*/ 1118949700 w 1083"/>
              <a:gd name="T23" fmla="*/ 1116430013 h 1154"/>
              <a:gd name="T24" fmla="*/ 1232357558 w 1083"/>
              <a:gd name="T25" fmla="*/ 1638101563 h 1154"/>
              <a:gd name="T26" fmla="*/ 1141631907 w 1083"/>
              <a:gd name="T27" fmla="*/ 2147483647 h 1154"/>
              <a:gd name="T28" fmla="*/ 1005543430 w 1083"/>
              <a:gd name="T29" fmla="*/ 2147483647 h 1154"/>
              <a:gd name="T30" fmla="*/ 756047095 w 1083"/>
              <a:gd name="T31" fmla="*/ 2147483647 h 1154"/>
              <a:gd name="T32" fmla="*/ 982861223 w 1083"/>
              <a:gd name="T33" fmla="*/ 2147483647 h 1154"/>
              <a:gd name="T34" fmla="*/ 1186994733 w 1083"/>
              <a:gd name="T35" fmla="*/ 2147483647 h 1154"/>
              <a:gd name="T36" fmla="*/ 1504534513 w 1083"/>
              <a:gd name="T37" fmla="*/ 1796872200 h 1154"/>
              <a:gd name="T38" fmla="*/ 1481852306 w 1083"/>
              <a:gd name="T39" fmla="*/ 1433969700 h 1154"/>
              <a:gd name="T40" fmla="*/ 1436489480 w 1083"/>
              <a:gd name="T41" fmla="*/ 1365924688 h 1154"/>
              <a:gd name="T42" fmla="*/ 1323083210 w 1083"/>
              <a:gd name="T43" fmla="*/ 1161792825 h 1154"/>
              <a:gd name="T44" fmla="*/ 1255038177 w 1083"/>
              <a:gd name="T45" fmla="*/ 912296563 h 1154"/>
              <a:gd name="T46" fmla="*/ 1141631907 w 1083"/>
              <a:gd name="T47" fmla="*/ 730845313 h 1154"/>
              <a:gd name="T48" fmla="*/ 982861223 w 1083"/>
              <a:gd name="T49" fmla="*/ 572076263 h 1154"/>
              <a:gd name="T50" fmla="*/ 665321443 w 1083"/>
              <a:gd name="T51" fmla="*/ 367942813 h 1154"/>
              <a:gd name="T52" fmla="*/ 597277999 w 1083"/>
              <a:gd name="T53" fmla="*/ 322580000 h 1154"/>
              <a:gd name="T54" fmla="*/ 529232966 w 1083"/>
              <a:gd name="T55" fmla="*/ 299899388 h 1154"/>
              <a:gd name="T56" fmla="*/ 960180604 w 1083"/>
              <a:gd name="T57" fmla="*/ 322580000 h 1154"/>
              <a:gd name="T58" fmla="*/ 1572577957 w 1083"/>
              <a:gd name="T59" fmla="*/ 413305625 h 1154"/>
              <a:gd name="T60" fmla="*/ 2147483647 w 1083"/>
              <a:gd name="T61" fmla="*/ 435987825 h 1154"/>
              <a:gd name="T62" fmla="*/ 2147483647 w 1083"/>
              <a:gd name="T63" fmla="*/ 458668438 h 1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3" h="1154">
                <a:moveTo>
                  <a:pt x="1065" y="83"/>
                </a:moveTo>
                <a:cubicBezTo>
                  <a:pt x="763" y="8"/>
                  <a:pt x="534" y="43"/>
                  <a:pt x="165" y="38"/>
                </a:cubicBezTo>
                <a:cubicBezTo>
                  <a:pt x="112" y="2"/>
                  <a:pt x="41" y="0"/>
                  <a:pt x="3" y="56"/>
                </a:cubicBezTo>
                <a:cubicBezTo>
                  <a:pt x="6" y="74"/>
                  <a:pt x="0" y="96"/>
                  <a:pt x="12" y="110"/>
                </a:cubicBezTo>
                <a:cubicBezTo>
                  <a:pt x="24" y="124"/>
                  <a:pt x="47" y="125"/>
                  <a:pt x="66" y="128"/>
                </a:cubicBezTo>
                <a:cubicBezTo>
                  <a:pt x="107" y="135"/>
                  <a:pt x="144" y="142"/>
                  <a:pt x="183" y="155"/>
                </a:cubicBezTo>
                <a:cubicBezTo>
                  <a:pt x="189" y="164"/>
                  <a:pt x="193" y="175"/>
                  <a:pt x="201" y="182"/>
                </a:cubicBezTo>
                <a:cubicBezTo>
                  <a:pt x="208" y="188"/>
                  <a:pt x="221" y="184"/>
                  <a:pt x="228" y="191"/>
                </a:cubicBezTo>
                <a:cubicBezTo>
                  <a:pt x="276" y="239"/>
                  <a:pt x="192" y="203"/>
                  <a:pt x="264" y="227"/>
                </a:cubicBezTo>
                <a:cubicBezTo>
                  <a:pt x="316" y="304"/>
                  <a:pt x="247" y="213"/>
                  <a:pt x="309" y="263"/>
                </a:cubicBezTo>
                <a:cubicBezTo>
                  <a:pt x="347" y="293"/>
                  <a:pt x="351" y="346"/>
                  <a:pt x="399" y="362"/>
                </a:cubicBezTo>
                <a:cubicBezTo>
                  <a:pt x="409" y="391"/>
                  <a:pt x="444" y="443"/>
                  <a:pt x="444" y="443"/>
                </a:cubicBezTo>
                <a:cubicBezTo>
                  <a:pt x="453" y="515"/>
                  <a:pt x="477" y="579"/>
                  <a:pt x="489" y="650"/>
                </a:cubicBezTo>
                <a:cubicBezTo>
                  <a:pt x="477" y="882"/>
                  <a:pt x="503" y="772"/>
                  <a:pt x="453" y="884"/>
                </a:cubicBezTo>
                <a:cubicBezTo>
                  <a:pt x="430" y="936"/>
                  <a:pt x="443" y="954"/>
                  <a:pt x="399" y="983"/>
                </a:cubicBezTo>
                <a:cubicBezTo>
                  <a:pt x="367" y="1031"/>
                  <a:pt x="319" y="1051"/>
                  <a:pt x="300" y="1109"/>
                </a:cubicBezTo>
                <a:cubicBezTo>
                  <a:pt x="331" y="1125"/>
                  <a:pt x="361" y="1135"/>
                  <a:pt x="390" y="1154"/>
                </a:cubicBezTo>
                <a:cubicBezTo>
                  <a:pt x="459" y="1137"/>
                  <a:pt x="433" y="1110"/>
                  <a:pt x="471" y="1064"/>
                </a:cubicBezTo>
                <a:cubicBezTo>
                  <a:pt x="561" y="956"/>
                  <a:pt x="577" y="850"/>
                  <a:pt x="597" y="713"/>
                </a:cubicBezTo>
                <a:cubicBezTo>
                  <a:pt x="594" y="665"/>
                  <a:pt x="596" y="617"/>
                  <a:pt x="588" y="569"/>
                </a:cubicBezTo>
                <a:cubicBezTo>
                  <a:pt x="586" y="558"/>
                  <a:pt x="575" y="552"/>
                  <a:pt x="570" y="542"/>
                </a:cubicBezTo>
                <a:cubicBezTo>
                  <a:pt x="556" y="514"/>
                  <a:pt x="525" y="461"/>
                  <a:pt x="525" y="461"/>
                </a:cubicBezTo>
                <a:cubicBezTo>
                  <a:pt x="505" y="305"/>
                  <a:pt x="534" y="442"/>
                  <a:pt x="498" y="362"/>
                </a:cubicBezTo>
                <a:cubicBezTo>
                  <a:pt x="466" y="291"/>
                  <a:pt x="502" y="322"/>
                  <a:pt x="453" y="290"/>
                </a:cubicBezTo>
                <a:cubicBezTo>
                  <a:pt x="412" y="228"/>
                  <a:pt x="438" y="243"/>
                  <a:pt x="390" y="227"/>
                </a:cubicBezTo>
                <a:cubicBezTo>
                  <a:pt x="362" y="185"/>
                  <a:pt x="309" y="169"/>
                  <a:pt x="264" y="146"/>
                </a:cubicBezTo>
                <a:cubicBezTo>
                  <a:pt x="254" y="141"/>
                  <a:pt x="247" y="133"/>
                  <a:pt x="237" y="128"/>
                </a:cubicBezTo>
                <a:cubicBezTo>
                  <a:pt x="229" y="124"/>
                  <a:pt x="201" y="119"/>
                  <a:pt x="210" y="119"/>
                </a:cubicBezTo>
                <a:cubicBezTo>
                  <a:pt x="267" y="119"/>
                  <a:pt x="324" y="125"/>
                  <a:pt x="381" y="128"/>
                </a:cubicBezTo>
                <a:cubicBezTo>
                  <a:pt x="471" y="158"/>
                  <a:pt x="513" y="157"/>
                  <a:pt x="624" y="164"/>
                </a:cubicBezTo>
                <a:cubicBezTo>
                  <a:pt x="745" y="179"/>
                  <a:pt x="871" y="167"/>
                  <a:pt x="993" y="173"/>
                </a:cubicBezTo>
                <a:cubicBezTo>
                  <a:pt x="1046" y="186"/>
                  <a:pt x="1017" y="182"/>
                  <a:pt x="1083" y="1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3" name="Oval 14"/>
          <p:cNvSpPr>
            <a:spLocks noChangeArrowheads="1"/>
          </p:cNvSpPr>
          <p:nvPr/>
        </p:nvSpPr>
        <p:spPr bwMode="auto">
          <a:xfrm>
            <a:off x="1752600" y="33528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5"/>
          <p:cNvSpPr>
            <a:spLocks noChangeArrowheads="1"/>
          </p:cNvSpPr>
          <p:nvPr/>
        </p:nvSpPr>
        <p:spPr bwMode="auto">
          <a:xfrm>
            <a:off x="1981200" y="3581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6"/>
          <p:cNvSpPr>
            <a:spLocks noChangeArrowheads="1"/>
          </p:cNvSpPr>
          <p:nvPr/>
        </p:nvSpPr>
        <p:spPr bwMode="auto">
          <a:xfrm>
            <a:off x="2209800" y="32766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7"/>
          <p:cNvSpPr>
            <a:spLocks noChangeArrowheads="1"/>
          </p:cNvSpPr>
          <p:nvPr/>
        </p:nvSpPr>
        <p:spPr bwMode="auto">
          <a:xfrm>
            <a:off x="2438400" y="3505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18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19"/>
          <p:cNvSpPr>
            <a:spLocks noChangeArrowheads="1"/>
          </p:cNvSpPr>
          <p:nvPr/>
        </p:nvSpPr>
        <p:spPr bwMode="auto">
          <a:xfrm>
            <a:off x="3048000" y="3200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0"/>
          <p:cNvSpPr>
            <a:spLocks noChangeArrowheads="1"/>
          </p:cNvSpPr>
          <p:nvPr/>
        </p:nvSpPr>
        <p:spPr bwMode="auto">
          <a:xfrm>
            <a:off x="3352800" y="3276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885825" y="3914775"/>
            <a:ext cx="1357313" cy="1460500"/>
          </a:xfrm>
          <a:custGeom>
            <a:avLst/>
            <a:gdLst>
              <a:gd name="T0" fmla="*/ 1610381231 w 855"/>
              <a:gd name="T1" fmla="*/ 0 h 920"/>
              <a:gd name="T2" fmla="*/ 1746469718 w 855"/>
              <a:gd name="T3" fmla="*/ 45362813 h 920"/>
              <a:gd name="T4" fmla="*/ 1678424681 w 855"/>
              <a:gd name="T5" fmla="*/ 22682200 h 920"/>
              <a:gd name="T6" fmla="*/ 1882558206 w 855"/>
              <a:gd name="T7" fmla="*/ 340221888 h 920"/>
              <a:gd name="T8" fmla="*/ 2041327314 w 855"/>
              <a:gd name="T9" fmla="*/ 567035950 h 920"/>
              <a:gd name="T10" fmla="*/ 2147483647 w 855"/>
              <a:gd name="T11" fmla="*/ 839212825 h 920"/>
              <a:gd name="T12" fmla="*/ 2132052973 w 855"/>
              <a:gd name="T13" fmla="*/ 952619063 h 920"/>
              <a:gd name="T14" fmla="*/ 1995964485 w 855"/>
              <a:gd name="T15" fmla="*/ 1043344688 h 920"/>
              <a:gd name="T16" fmla="*/ 1723787510 w 855"/>
              <a:gd name="T17" fmla="*/ 1224795938 h 920"/>
              <a:gd name="T18" fmla="*/ 1451610535 w 855"/>
              <a:gd name="T19" fmla="*/ 1406247188 h 920"/>
              <a:gd name="T20" fmla="*/ 1134070730 w 855"/>
              <a:gd name="T21" fmla="*/ 1587698438 h 920"/>
              <a:gd name="T22" fmla="*/ 816530926 w 855"/>
              <a:gd name="T23" fmla="*/ 1837194700 h 920"/>
              <a:gd name="T24" fmla="*/ 725805267 w 855"/>
              <a:gd name="T25" fmla="*/ 1882557513 h 920"/>
              <a:gd name="T26" fmla="*/ 589716780 w 855"/>
              <a:gd name="T27" fmla="*/ 1973283138 h 920"/>
              <a:gd name="T28" fmla="*/ 294859184 w 855"/>
              <a:gd name="T29" fmla="*/ 2147483647 h 920"/>
              <a:gd name="T30" fmla="*/ 136088488 w 855"/>
              <a:gd name="T31" fmla="*/ 2147483647 h 920"/>
              <a:gd name="T32" fmla="*/ 68045038 w 855"/>
              <a:gd name="T33" fmla="*/ 2147483647 h 920"/>
              <a:gd name="T34" fmla="*/ 0 w 855"/>
              <a:gd name="T35" fmla="*/ 2147483647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5" h="920">
                <a:moveTo>
                  <a:pt x="639" y="0"/>
                </a:moveTo>
                <a:cubicBezTo>
                  <a:pt x="657" y="6"/>
                  <a:pt x="675" y="12"/>
                  <a:pt x="693" y="18"/>
                </a:cubicBezTo>
                <a:cubicBezTo>
                  <a:pt x="702" y="21"/>
                  <a:pt x="666" y="9"/>
                  <a:pt x="666" y="9"/>
                </a:cubicBezTo>
                <a:cubicBezTo>
                  <a:pt x="684" y="62"/>
                  <a:pt x="699" y="103"/>
                  <a:pt x="747" y="135"/>
                </a:cubicBezTo>
                <a:cubicBezTo>
                  <a:pt x="761" y="176"/>
                  <a:pt x="779" y="194"/>
                  <a:pt x="810" y="225"/>
                </a:cubicBezTo>
                <a:cubicBezTo>
                  <a:pt x="823" y="265"/>
                  <a:pt x="842" y="295"/>
                  <a:pt x="855" y="333"/>
                </a:cubicBezTo>
                <a:cubicBezTo>
                  <a:pt x="852" y="348"/>
                  <a:pt x="853" y="364"/>
                  <a:pt x="846" y="378"/>
                </a:cubicBezTo>
                <a:cubicBezTo>
                  <a:pt x="828" y="415"/>
                  <a:pt x="820" y="399"/>
                  <a:pt x="792" y="414"/>
                </a:cubicBezTo>
                <a:cubicBezTo>
                  <a:pt x="753" y="436"/>
                  <a:pt x="725" y="472"/>
                  <a:pt x="684" y="486"/>
                </a:cubicBezTo>
                <a:cubicBezTo>
                  <a:pt x="652" y="518"/>
                  <a:pt x="619" y="544"/>
                  <a:pt x="576" y="558"/>
                </a:cubicBezTo>
                <a:cubicBezTo>
                  <a:pt x="535" y="599"/>
                  <a:pt x="500" y="593"/>
                  <a:pt x="450" y="630"/>
                </a:cubicBezTo>
                <a:cubicBezTo>
                  <a:pt x="408" y="662"/>
                  <a:pt x="368" y="701"/>
                  <a:pt x="324" y="729"/>
                </a:cubicBezTo>
                <a:cubicBezTo>
                  <a:pt x="313" y="736"/>
                  <a:pt x="300" y="740"/>
                  <a:pt x="288" y="747"/>
                </a:cubicBezTo>
                <a:cubicBezTo>
                  <a:pt x="269" y="758"/>
                  <a:pt x="252" y="771"/>
                  <a:pt x="234" y="783"/>
                </a:cubicBezTo>
                <a:cubicBezTo>
                  <a:pt x="195" y="809"/>
                  <a:pt x="161" y="844"/>
                  <a:pt x="117" y="855"/>
                </a:cubicBezTo>
                <a:cubicBezTo>
                  <a:pt x="30" y="920"/>
                  <a:pt x="123" y="857"/>
                  <a:pt x="54" y="891"/>
                </a:cubicBezTo>
                <a:cubicBezTo>
                  <a:pt x="44" y="896"/>
                  <a:pt x="37" y="904"/>
                  <a:pt x="27" y="909"/>
                </a:cubicBezTo>
                <a:cubicBezTo>
                  <a:pt x="19" y="913"/>
                  <a:pt x="0" y="918"/>
                  <a:pt x="0" y="91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1" name="Freeform 22"/>
          <p:cNvSpPr>
            <a:spLocks/>
          </p:cNvSpPr>
          <p:nvPr/>
        </p:nvSpPr>
        <p:spPr bwMode="auto">
          <a:xfrm>
            <a:off x="900113" y="3854450"/>
            <a:ext cx="2093912" cy="1589088"/>
          </a:xfrm>
          <a:custGeom>
            <a:avLst/>
            <a:gdLst>
              <a:gd name="T0" fmla="*/ 2147483647 w 1319"/>
              <a:gd name="T1" fmla="*/ 5040314 h 1001"/>
              <a:gd name="T2" fmla="*/ 2147483647 w 1319"/>
              <a:gd name="T3" fmla="*/ 27722521 h 1001"/>
              <a:gd name="T4" fmla="*/ 2147483647 w 1319"/>
              <a:gd name="T5" fmla="*/ 95765968 h 1001"/>
              <a:gd name="T6" fmla="*/ 2147483647 w 1319"/>
              <a:gd name="T7" fmla="*/ 299899482 h 1001"/>
              <a:gd name="T8" fmla="*/ 2147483647 w 1319"/>
              <a:gd name="T9" fmla="*/ 458668582 h 1001"/>
              <a:gd name="T10" fmla="*/ 2147483647 w 1319"/>
              <a:gd name="T11" fmla="*/ 662802096 h 1001"/>
              <a:gd name="T12" fmla="*/ 2147483647 w 1319"/>
              <a:gd name="T13" fmla="*/ 708164923 h 1001"/>
              <a:gd name="T14" fmla="*/ 2147483647 w 1319"/>
              <a:gd name="T15" fmla="*/ 866934023 h 1001"/>
              <a:gd name="T16" fmla="*/ 2147483647 w 1319"/>
              <a:gd name="T17" fmla="*/ 957659676 h 1001"/>
              <a:gd name="T18" fmla="*/ 2147483647 w 1319"/>
              <a:gd name="T19" fmla="*/ 980341883 h 1001"/>
              <a:gd name="T20" fmla="*/ 2147483647 w 1319"/>
              <a:gd name="T21" fmla="*/ 1116430364 h 1001"/>
              <a:gd name="T22" fmla="*/ 2147483647 w 1319"/>
              <a:gd name="T23" fmla="*/ 1161793191 h 1001"/>
              <a:gd name="T24" fmla="*/ 2147483647 w 1319"/>
              <a:gd name="T25" fmla="*/ 1297881671 h 1001"/>
              <a:gd name="T26" fmla="*/ 2109369484 w 1319"/>
              <a:gd name="T27" fmla="*/ 1343244498 h 1001"/>
              <a:gd name="T28" fmla="*/ 1973281079 w 1319"/>
              <a:gd name="T29" fmla="*/ 1433970151 h 1001"/>
              <a:gd name="T30" fmla="*/ 1837192674 w 1319"/>
              <a:gd name="T31" fmla="*/ 1524695805 h 1001"/>
              <a:gd name="T32" fmla="*/ 1633060860 w 1319"/>
              <a:gd name="T33" fmla="*/ 1683464905 h 1001"/>
              <a:gd name="T34" fmla="*/ 1406246852 w 1319"/>
              <a:gd name="T35" fmla="*/ 1842235592 h 1001"/>
              <a:gd name="T36" fmla="*/ 1270158447 w 1319"/>
              <a:gd name="T37" fmla="*/ 1887598419 h 1001"/>
              <a:gd name="T38" fmla="*/ 861893232 w 1319"/>
              <a:gd name="T39" fmla="*/ 2137093172 h 1001"/>
              <a:gd name="T40" fmla="*/ 635079223 w 1319"/>
              <a:gd name="T41" fmla="*/ 2147483647 h 1001"/>
              <a:gd name="T42" fmla="*/ 0 w 1319"/>
              <a:gd name="T43" fmla="*/ 2147483647 h 10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9" h="1001">
                <a:moveTo>
                  <a:pt x="1278" y="2"/>
                </a:moveTo>
                <a:cubicBezTo>
                  <a:pt x="1290" y="5"/>
                  <a:pt x="1308" y="0"/>
                  <a:pt x="1314" y="11"/>
                </a:cubicBezTo>
                <a:cubicBezTo>
                  <a:pt x="1319" y="21"/>
                  <a:pt x="1300" y="28"/>
                  <a:pt x="1296" y="38"/>
                </a:cubicBezTo>
                <a:cubicBezTo>
                  <a:pt x="1253" y="134"/>
                  <a:pt x="1301" y="58"/>
                  <a:pt x="1260" y="119"/>
                </a:cubicBezTo>
                <a:cubicBezTo>
                  <a:pt x="1244" y="182"/>
                  <a:pt x="1264" y="131"/>
                  <a:pt x="1224" y="182"/>
                </a:cubicBezTo>
                <a:cubicBezTo>
                  <a:pt x="1204" y="208"/>
                  <a:pt x="1188" y="236"/>
                  <a:pt x="1170" y="263"/>
                </a:cubicBezTo>
                <a:cubicBezTo>
                  <a:pt x="1164" y="272"/>
                  <a:pt x="1151" y="274"/>
                  <a:pt x="1143" y="281"/>
                </a:cubicBezTo>
                <a:cubicBezTo>
                  <a:pt x="1070" y="346"/>
                  <a:pt x="1118" y="325"/>
                  <a:pt x="1062" y="344"/>
                </a:cubicBezTo>
                <a:cubicBezTo>
                  <a:pt x="1053" y="356"/>
                  <a:pt x="1047" y="370"/>
                  <a:pt x="1035" y="380"/>
                </a:cubicBezTo>
                <a:cubicBezTo>
                  <a:pt x="1028" y="386"/>
                  <a:pt x="1015" y="382"/>
                  <a:pt x="1008" y="389"/>
                </a:cubicBezTo>
                <a:cubicBezTo>
                  <a:pt x="993" y="404"/>
                  <a:pt x="990" y="431"/>
                  <a:pt x="972" y="443"/>
                </a:cubicBezTo>
                <a:cubicBezTo>
                  <a:pt x="963" y="449"/>
                  <a:pt x="953" y="454"/>
                  <a:pt x="945" y="461"/>
                </a:cubicBezTo>
                <a:cubicBezTo>
                  <a:pt x="926" y="478"/>
                  <a:pt x="909" y="497"/>
                  <a:pt x="891" y="515"/>
                </a:cubicBezTo>
                <a:cubicBezTo>
                  <a:pt x="878" y="528"/>
                  <a:pt x="837" y="533"/>
                  <a:pt x="837" y="533"/>
                </a:cubicBezTo>
                <a:cubicBezTo>
                  <a:pt x="802" y="586"/>
                  <a:pt x="841" y="540"/>
                  <a:pt x="783" y="569"/>
                </a:cubicBezTo>
                <a:cubicBezTo>
                  <a:pt x="764" y="579"/>
                  <a:pt x="747" y="593"/>
                  <a:pt x="729" y="605"/>
                </a:cubicBezTo>
                <a:cubicBezTo>
                  <a:pt x="608" y="686"/>
                  <a:pt x="722" y="643"/>
                  <a:pt x="648" y="668"/>
                </a:cubicBezTo>
                <a:cubicBezTo>
                  <a:pt x="626" y="690"/>
                  <a:pt x="585" y="717"/>
                  <a:pt x="558" y="731"/>
                </a:cubicBezTo>
                <a:cubicBezTo>
                  <a:pt x="541" y="739"/>
                  <a:pt x="504" y="749"/>
                  <a:pt x="504" y="749"/>
                </a:cubicBezTo>
                <a:cubicBezTo>
                  <a:pt x="470" y="799"/>
                  <a:pt x="394" y="819"/>
                  <a:pt x="342" y="848"/>
                </a:cubicBezTo>
                <a:cubicBezTo>
                  <a:pt x="254" y="897"/>
                  <a:pt x="322" y="875"/>
                  <a:pt x="252" y="893"/>
                </a:cubicBezTo>
                <a:cubicBezTo>
                  <a:pt x="183" y="962"/>
                  <a:pt x="84" y="959"/>
                  <a:pt x="0" y="1001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785813" y="3910013"/>
            <a:ext cx="1954212" cy="1619250"/>
          </a:xfrm>
          <a:custGeom>
            <a:avLst/>
            <a:gdLst>
              <a:gd name="T0" fmla="*/ 2147483647 w 1231"/>
              <a:gd name="T1" fmla="*/ 52924075 h 1020"/>
              <a:gd name="T2" fmla="*/ 2147483647 w 1231"/>
              <a:gd name="T3" fmla="*/ 75604688 h 1020"/>
              <a:gd name="T4" fmla="*/ 2147483647 w 1231"/>
              <a:gd name="T5" fmla="*/ 98286888 h 1020"/>
              <a:gd name="T6" fmla="*/ 2147483647 w 1231"/>
              <a:gd name="T7" fmla="*/ 120967500 h 1020"/>
              <a:gd name="T8" fmla="*/ 2147483647 w 1231"/>
              <a:gd name="T9" fmla="*/ 234375325 h 1020"/>
              <a:gd name="T10" fmla="*/ 2147483647 w 1231"/>
              <a:gd name="T11" fmla="*/ 370463763 h 1020"/>
              <a:gd name="T12" fmla="*/ 2147483647 w 1231"/>
              <a:gd name="T13" fmla="*/ 506552200 h 1020"/>
              <a:gd name="T14" fmla="*/ 2147483647 w 1231"/>
              <a:gd name="T15" fmla="*/ 642640638 h 1020"/>
              <a:gd name="T16" fmla="*/ 2147483647 w 1231"/>
              <a:gd name="T17" fmla="*/ 824091888 h 1020"/>
              <a:gd name="T18" fmla="*/ 2147483647 w 1231"/>
              <a:gd name="T19" fmla="*/ 1164312188 h 1020"/>
              <a:gd name="T20" fmla="*/ 2147483647 w 1231"/>
              <a:gd name="T21" fmla="*/ 1255037813 h 1020"/>
              <a:gd name="T22" fmla="*/ 2147483647 w 1231"/>
              <a:gd name="T23" fmla="*/ 1300400625 h 1020"/>
              <a:gd name="T24" fmla="*/ 2147483647 w 1231"/>
              <a:gd name="T25" fmla="*/ 1391126250 h 1020"/>
              <a:gd name="T26" fmla="*/ 2147483647 w 1231"/>
              <a:gd name="T27" fmla="*/ 1481851875 h 1020"/>
              <a:gd name="T28" fmla="*/ 2147483647 w 1231"/>
              <a:gd name="T29" fmla="*/ 1549896888 h 1020"/>
              <a:gd name="T30" fmla="*/ 2147483647 w 1231"/>
              <a:gd name="T31" fmla="*/ 1572577500 h 1020"/>
              <a:gd name="T32" fmla="*/ 2147483647 w 1231"/>
              <a:gd name="T33" fmla="*/ 1640622513 h 1020"/>
              <a:gd name="T34" fmla="*/ 2147483647 w 1231"/>
              <a:gd name="T35" fmla="*/ 1685985325 h 1020"/>
              <a:gd name="T36" fmla="*/ 2109369448 w 1231"/>
              <a:gd name="T37" fmla="*/ 1776710950 h 1020"/>
              <a:gd name="T38" fmla="*/ 1995963239 w 1231"/>
              <a:gd name="T39" fmla="*/ 1867436575 h 1020"/>
              <a:gd name="T40" fmla="*/ 1859874837 w 1231"/>
              <a:gd name="T41" fmla="*/ 1958162200 h 1020"/>
              <a:gd name="T42" fmla="*/ 1247476231 w 1231"/>
              <a:gd name="T43" fmla="*/ 2147483647 h 1020"/>
              <a:gd name="T44" fmla="*/ 975299425 w 1231"/>
              <a:gd name="T45" fmla="*/ 2147483647 h 1020"/>
              <a:gd name="T46" fmla="*/ 476308616 w 1231"/>
              <a:gd name="T47" fmla="*/ 2147483647 h 1020"/>
              <a:gd name="T48" fmla="*/ 136088403 w 1231"/>
              <a:gd name="T49" fmla="*/ 2147483647 h 1020"/>
              <a:gd name="T50" fmla="*/ 68043408 w 1231"/>
              <a:gd name="T51" fmla="*/ 2147483647 h 1020"/>
              <a:gd name="T52" fmla="*/ 0 w 1231"/>
              <a:gd name="T53" fmla="*/ 2147483647 h 10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1" h="1020">
                <a:moveTo>
                  <a:pt x="1026" y="21"/>
                </a:moveTo>
                <a:cubicBezTo>
                  <a:pt x="1053" y="24"/>
                  <a:pt x="1088" y="11"/>
                  <a:pt x="1107" y="30"/>
                </a:cubicBezTo>
                <a:cubicBezTo>
                  <a:pt x="1122" y="45"/>
                  <a:pt x="1062" y="27"/>
                  <a:pt x="1044" y="39"/>
                </a:cubicBezTo>
                <a:cubicBezTo>
                  <a:pt x="1034" y="46"/>
                  <a:pt x="1068" y="45"/>
                  <a:pt x="1080" y="48"/>
                </a:cubicBezTo>
                <a:cubicBezTo>
                  <a:pt x="1113" y="146"/>
                  <a:pt x="1058" y="0"/>
                  <a:pt x="1116" y="93"/>
                </a:cubicBezTo>
                <a:cubicBezTo>
                  <a:pt x="1126" y="109"/>
                  <a:pt x="1128" y="129"/>
                  <a:pt x="1134" y="147"/>
                </a:cubicBezTo>
                <a:cubicBezTo>
                  <a:pt x="1140" y="166"/>
                  <a:pt x="1166" y="188"/>
                  <a:pt x="1179" y="201"/>
                </a:cubicBezTo>
                <a:cubicBezTo>
                  <a:pt x="1185" y="219"/>
                  <a:pt x="1192" y="237"/>
                  <a:pt x="1197" y="255"/>
                </a:cubicBezTo>
                <a:cubicBezTo>
                  <a:pt x="1203" y="279"/>
                  <a:pt x="1215" y="327"/>
                  <a:pt x="1215" y="327"/>
                </a:cubicBezTo>
                <a:cubicBezTo>
                  <a:pt x="1208" y="412"/>
                  <a:pt x="1231" y="422"/>
                  <a:pt x="1179" y="462"/>
                </a:cubicBezTo>
                <a:cubicBezTo>
                  <a:pt x="1162" y="475"/>
                  <a:pt x="1143" y="486"/>
                  <a:pt x="1125" y="498"/>
                </a:cubicBezTo>
                <a:cubicBezTo>
                  <a:pt x="1116" y="504"/>
                  <a:pt x="1098" y="516"/>
                  <a:pt x="1098" y="516"/>
                </a:cubicBezTo>
                <a:cubicBezTo>
                  <a:pt x="1046" y="593"/>
                  <a:pt x="1115" y="502"/>
                  <a:pt x="1053" y="552"/>
                </a:cubicBezTo>
                <a:cubicBezTo>
                  <a:pt x="996" y="597"/>
                  <a:pt x="1082" y="567"/>
                  <a:pt x="999" y="588"/>
                </a:cubicBezTo>
                <a:cubicBezTo>
                  <a:pt x="990" y="597"/>
                  <a:pt x="983" y="608"/>
                  <a:pt x="972" y="615"/>
                </a:cubicBezTo>
                <a:cubicBezTo>
                  <a:pt x="964" y="620"/>
                  <a:pt x="952" y="618"/>
                  <a:pt x="945" y="624"/>
                </a:cubicBezTo>
                <a:cubicBezTo>
                  <a:pt x="937" y="631"/>
                  <a:pt x="935" y="644"/>
                  <a:pt x="927" y="651"/>
                </a:cubicBezTo>
                <a:cubicBezTo>
                  <a:pt x="917" y="660"/>
                  <a:pt x="902" y="661"/>
                  <a:pt x="891" y="669"/>
                </a:cubicBezTo>
                <a:cubicBezTo>
                  <a:pt x="832" y="711"/>
                  <a:pt x="895" y="686"/>
                  <a:pt x="837" y="705"/>
                </a:cubicBezTo>
                <a:cubicBezTo>
                  <a:pt x="804" y="755"/>
                  <a:pt x="838" y="715"/>
                  <a:pt x="792" y="741"/>
                </a:cubicBezTo>
                <a:cubicBezTo>
                  <a:pt x="773" y="752"/>
                  <a:pt x="738" y="777"/>
                  <a:pt x="738" y="777"/>
                </a:cubicBezTo>
                <a:cubicBezTo>
                  <a:pt x="695" y="841"/>
                  <a:pt x="571" y="863"/>
                  <a:pt x="495" y="885"/>
                </a:cubicBezTo>
                <a:cubicBezTo>
                  <a:pt x="445" y="899"/>
                  <a:pt x="448" y="911"/>
                  <a:pt x="387" y="921"/>
                </a:cubicBezTo>
                <a:cubicBezTo>
                  <a:pt x="317" y="956"/>
                  <a:pt x="276" y="951"/>
                  <a:pt x="189" y="957"/>
                </a:cubicBezTo>
                <a:cubicBezTo>
                  <a:pt x="143" y="966"/>
                  <a:pt x="99" y="980"/>
                  <a:pt x="54" y="993"/>
                </a:cubicBezTo>
                <a:cubicBezTo>
                  <a:pt x="45" y="996"/>
                  <a:pt x="35" y="998"/>
                  <a:pt x="27" y="1002"/>
                </a:cubicBezTo>
                <a:cubicBezTo>
                  <a:pt x="17" y="1007"/>
                  <a:pt x="0" y="1020"/>
                  <a:pt x="0" y="102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3" name="Freeform 24"/>
          <p:cNvSpPr>
            <a:spLocks/>
          </p:cNvSpPr>
          <p:nvPr/>
        </p:nvSpPr>
        <p:spPr bwMode="auto">
          <a:xfrm>
            <a:off x="2200275" y="2114550"/>
            <a:ext cx="74613" cy="471488"/>
          </a:xfrm>
          <a:custGeom>
            <a:avLst/>
            <a:gdLst>
              <a:gd name="T0" fmla="*/ 113408585 w 47"/>
              <a:gd name="T1" fmla="*/ 748487994 h 297"/>
              <a:gd name="T2" fmla="*/ 0 w 47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" h="297">
                <a:moveTo>
                  <a:pt x="45" y="297"/>
                </a:moveTo>
                <a:cubicBezTo>
                  <a:pt x="12" y="199"/>
                  <a:pt x="47" y="94"/>
                  <a:pt x="0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2300288" y="2128838"/>
            <a:ext cx="85725" cy="442912"/>
          </a:xfrm>
          <a:custGeom>
            <a:avLst/>
            <a:gdLst>
              <a:gd name="T0" fmla="*/ 136088438 w 54"/>
              <a:gd name="T1" fmla="*/ 703122006 h 279"/>
              <a:gd name="T2" fmla="*/ 90725625 w 54"/>
              <a:gd name="T3" fmla="*/ 385582677 h 279"/>
              <a:gd name="T4" fmla="*/ 0 w 54"/>
              <a:gd name="T5" fmla="*/ 0 h 2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79">
                <a:moveTo>
                  <a:pt x="54" y="279"/>
                </a:moveTo>
                <a:cubicBezTo>
                  <a:pt x="46" y="237"/>
                  <a:pt x="44" y="195"/>
                  <a:pt x="36" y="153"/>
                </a:cubicBezTo>
                <a:cubicBezTo>
                  <a:pt x="25" y="96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2428875" y="2157413"/>
            <a:ext cx="71438" cy="471487"/>
          </a:xfrm>
          <a:custGeom>
            <a:avLst/>
            <a:gdLst>
              <a:gd name="T0" fmla="*/ 113408619 w 45"/>
              <a:gd name="T1" fmla="*/ 748484819 h 297"/>
              <a:gd name="T2" fmla="*/ 0 w 45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297">
                <a:moveTo>
                  <a:pt x="45" y="297"/>
                </a:moveTo>
                <a:cubicBezTo>
                  <a:pt x="21" y="202"/>
                  <a:pt x="0" y="98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6" name="Freeform 27"/>
          <p:cNvSpPr>
            <a:spLocks/>
          </p:cNvSpPr>
          <p:nvPr/>
        </p:nvSpPr>
        <p:spPr bwMode="auto">
          <a:xfrm>
            <a:off x="2571750" y="2171700"/>
            <a:ext cx="19050" cy="414338"/>
          </a:xfrm>
          <a:custGeom>
            <a:avLst/>
            <a:gdLst>
              <a:gd name="T0" fmla="*/ 0 w 12"/>
              <a:gd name="T1" fmla="*/ 657762369 h 261"/>
              <a:gd name="T2" fmla="*/ 22682200 w 12"/>
              <a:gd name="T3" fmla="*/ 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261">
                <a:moveTo>
                  <a:pt x="0" y="261"/>
                </a:moveTo>
                <a:cubicBezTo>
                  <a:pt x="12" y="90"/>
                  <a:pt x="9" y="177"/>
                  <a:pt x="9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643188" y="2243138"/>
            <a:ext cx="28575" cy="342900"/>
          </a:xfrm>
          <a:custGeom>
            <a:avLst/>
            <a:gdLst>
              <a:gd name="T0" fmla="*/ 45362813 w 18"/>
              <a:gd name="T1" fmla="*/ 544353750 h 216"/>
              <a:gd name="T2" fmla="*/ 0 w 18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216">
                <a:moveTo>
                  <a:pt x="18" y="216"/>
                </a:moveTo>
                <a:cubicBezTo>
                  <a:pt x="12" y="138"/>
                  <a:pt x="0" y="76"/>
                  <a:pt x="0" y="0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8" name="Text Box 29"/>
          <p:cNvSpPr txBox="1">
            <a:spLocks noChangeArrowheads="1"/>
          </p:cNvSpPr>
          <p:nvPr/>
        </p:nvSpPr>
        <p:spPr bwMode="auto">
          <a:xfrm>
            <a:off x="838200" y="18208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bud</a:t>
            </a:r>
          </a:p>
        </p:txBody>
      </p:sp>
      <p:sp>
        <p:nvSpPr>
          <p:cNvPr id="24609" name="Text Box 30"/>
          <p:cNvSpPr txBox="1">
            <a:spLocks noChangeArrowheads="1"/>
          </p:cNvSpPr>
          <p:nvPr/>
        </p:nvSpPr>
        <p:spPr bwMode="auto">
          <a:xfrm>
            <a:off x="2895600" y="17446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</a:t>
            </a:r>
            <a:r>
              <a:rPr lang="en-US" sz="1200">
                <a:latin typeface="Georgia" pitchFamily="18" charset="0"/>
              </a:rPr>
              <a:t> </a:t>
            </a:r>
          </a:p>
        </p:txBody>
      </p:sp>
      <p:sp>
        <p:nvSpPr>
          <p:cNvPr id="24610" name="Line 31"/>
          <p:cNvSpPr>
            <a:spLocks noChangeShapeType="1"/>
          </p:cNvSpPr>
          <p:nvPr/>
        </p:nvSpPr>
        <p:spPr bwMode="auto">
          <a:xfrm flipH="1">
            <a:off x="26670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11" name="Line 32"/>
          <p:cNvSpPr>
            <a:spLocks noChangeShapeType="1"/>
          </p:cNvSpPr>
          <p:nvPr/>
        </p:nvSpPr>
        <p:spPr bwMode="auto">
          <a:xfrm>
            <a:off x="13716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12" name="Text Box 33"/>
          <p:cNvSpPr txBox="1">
            <a:spLocks noChangeArrowheads="1"/>
          </p:cNvSpPr>
          <p:nvPr/>
        </p:nvSpPr>
        <p:spPr bwMode="auto">
          <a:xfrm>
            <a:off x="609600" y="4183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Receptor cells</a:t>
            </a:r>
          </a:p>
        </p:txBody>
      </p:sp>
      <p:sp>
        <p:nvSpPr>
          <p:cNvPr id="24613" name="Line 34"/>
          <p:cNvSpPr>
            <a:spLocks noChangeShapeType="1"/>
          </p:cNvSpPr>
          <p:nvPr/>
        </p:nvSpPr>
        <p:spPr bwMode="auto">
          <a:xfrm flipV="1">
            <a:off x="15240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14" name="Text Box 35"/>
          <p:cNvSpPr txBox="1">
            <a:spLocks noChangeArrowheads="1"/>
          </p:cNvSpPr>
          <p:nvPr/>
        </p:nvSpPr>
        <p:spPr bwMode="auto">
          <a:xfrm>
            <a:off x="3962400" y="32686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 </a:t>
            </a:r>
          </a:p>
        </p:txBody>
      </p:sp>
      <p:sp>
        <p:nvSpPr>
          <p:cNvPr id="24615" name="Freeform 36"/>
          <p:cNvSpPr>
            <a:spLocks/>
          </p:cNvSpPr>
          <p:nvPr/>
        </p:nvSpPr>
        <p:spPr bwMode="auto">
          <a:xfrm>
            <a:off x="942975" y="3829050"/>
            <a:ext cx="1985963" cy="1914525"/>
          </a:xfrm>
          <a:custGeom>
            <a:avLst/>
            <a:gdLst>
              <a:gd name="T0" fmla="*/ 2147483647 w 1251"/>
              <a:gd name="T1" fmla="*/ 0 h 1206"/>
              <a:gd name="T2" fmla="*/ 2147483647 w 1251"/>
              <a:gd name="T3" fmla="*/ 90725625 h 1206"/>
              <a:gd name="T4" fmla="*/ 2147483647 w 1251"/>
              <a:gd name="T5" fmla="*/ 90725625 h 1206"/>
              <a:gd name="T6" fmla="*/ 2147483647 w 1251"/>
              <a:gd name="T7" fmla="*/ 521673138 h 1206"/>
              <a:gd name="T8" fmla="*/ 2147483647 w 1251"/>
              <a:gd name="T9" fmla="*/ 952619063 h 1206"/>
              <a:gd name="T10" fmla="*/ 2147483647 w 1251"/>
              <a:gd name="T11" fmla="*/ 1882557513 h 1206"/>
              <a:gd name="T12" fmla="*/ 2147483647 w 1251"/>
              <a:gd name="T13" fmla="*/ 2147483647 h 1206"/>
              <a:gd name="T14" fmla="*/ 1927920810 w 1251"/>
              <a:gd name="T15" fmla="*/ 2147483647 h 1206"/>
              <a:gd name="T16" fmla="*/ 1678424485 w 1251"/>
              <a:gd name="T17" fmla="*/ 2147483647 h 1206"/>
              <a:gd name="T18" fmla="*/ 1202115628 w 1251"/>
              <a:gd name="T19" fmla="*/ 2147483647 h 1206"/>
              <a:gd name="T20" fmla="*/ 793850212 w 1251"/>
              <a:gd name="T21" fmla="*/ 2147483647 h 1206"/>
              <a:gd name="T22" fmla="*/ 136088472 w 1251"/>
              <a:gd name="T23" fmla="*/ 2147483647 h 1206"/>
              <a:gd name="T24" fmla="*/ 68045030 w 1251"/>
              <a:gd name="T25" fmla="*/ 2147483647 h 1206"/>
              <a:gd name="T26" fmla="*/ 0 w 1251"/>
              <a:gd name="T27" fmla="*/ 2147483647 h 12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51" h="1206">
                <a:moveTo>
                  <a:pt x="1107" y="0"/>
                </a:moveTo>
                <a:cubicBezTo>
                  <a:pt x="1110" y="12"/>
                  <a:pt x="1104" y="32"/>
                  <a:pt x="1116" y="36"/>
                </a:cubicBezTo>
                <a:cubicBezTo>
                  <a:pt x="1124" y="39"/>
                  <a:pt x="1251" y="13"/>
                  <a:pt x="1134" y="36"/>
                </a:cubicBezTo>
                <a:cubicBezTo>
                  <a:pt x="1137" y="93"/>
                  <a:pt x="1138" y="150"/>
                  <a:pt x="1143" y="207"/>
                </a:cubicBezTo>
                <a:cubicBezTo>
                  <a:pt x="1148" y="264"/>
                  <a:pt x="1177" y="321"/>
                  <a:pt x="1188" y="378"/>
                </a:cubicBezTo>
                <a:cubicBezTo>
                  <a:pt x="1182" y="535"/>
                  <a:pt x="1220" y="672"/>
                  <a:pt x="1071" y="747"/>
                </a:cubicBezTo>
                <a:cubicBezTo>
                  <a:pt x="1027" y="813"/>
                  <a:pt x="950" y="848"/>
                  <a:pt x="882" y="882"/>
                </a:cubicBezTo>
                <a:cubicBezTo>
                  <a:pt x="842" y="902"/>
                  <a:pt x="802" y="929"/>
                  <a:pt x="765" y="954"/>
                </a:cubicBezTo>
                <a:cubicBezTo>
                  <a:pt x="756" y="960"/>
                  <a:pt x="682" y="985"/>
                  <a:pt x="666" y="990"/>
                </a:cubicBezTo>
                <a:cubicBezTo>
                  <a:pt x="616" y="1040"/>
                  <a:pt x="539" y="1064"/>
                  <a:pt x="477" y="1098"/>
                </a:cubicBezTo>
                <a:cubicBezTo>
                  <a:pt x="428" y="1125"/>
                  <a:pt x="374" y="1166"/>
                  <a:pt x="315" y="1170"/>
                </a:cubicBezTo>
                <a:cubicBezTo>
                  <a:pt x="228" y="1175"/>
                  <a:pt x="141" y="1176"/>
                  <a:pt x="54" y="1179"/>
                </a:cubicBezTo>
                <a:cubicBezTo>
                  <a:pt x="45" y="1182"/>
                  <a:pt x="35" y="1184"/>
                  <a:pt x="27" y="1188"/>
                </a:cubicBezTo>
                <a:cubicBezTo>
                  <a:pt x="17" y="1193"/>
                  <a:pt x="0" y="1206"/>
                  <a:pt x="0" y="1206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16" name="Freeform 37"/>
          <p:cNvSpPr>
            <a:spLocks/>
          </p:cNvSpPr>
          <p:nvPr/>
        </p:nvSpPr>
        <p:spPr bwMode="auto">
          <a:xfrm>
            <a:off x="2157413" y="3914775"/>
            <a:ext cx="42862" cy="28575"/>
          </a:xfrm>
          <a:custGeom>
            <a:avLst/>
            <a:gdLst>
              <a:gd name="T0" fmla="*/ 0 w 27"/>
              <a:gd name="T1" fmla="*/ 0 h 18"/>
              <a:gd name="T2" fmla="*/ 68042631 w 27"/>
              <a:gd name="T3" fmla="*/ 45362813 h 18"/>
              <a:gd name="T4" fmla="*/ 0 w 27"/>
              <a:gd name="T5" fmla="*/ 0 h 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18">
                <a:moveTo>
                  <a:pt x="0" y="0"/>
                </a:moveTo>
                <a:cubicBezTo>
                  <a:pt x="9" y="6"/>
                  <a:pt x="27" y="18"/>
                  <a:pt x="27" y="18"/>
                </a:cubicBezTo>
                <a:cubicBezTo>
                  <a:pt x="27" y="18"/>
                  <a:pt x="9" y="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17" name="Freeform 38"/>
          <p:cNvSpPr>
            <a:spLocks/>
          </p:cNvSpPr>
          <p:nvPr/>
        </p:nvSpPr>
        <p:spPr bwMode="auto">
          <a:xfrm>
            <a:off x="871538" y="3914775"/>
            <a:ext cx="1435100" cy="1257300"/>
          </a:xfrm>
          <a:custGeom>
            <a:avLst/>
            <a:gdLst>
              <a:gd name="T0" fmla="*/ 1973283138 w 904"/>
              <a:gd name="T1" fmla="*/ 0 h 792"/>
              <a:gd name="T2" fmla="*/ 2147483647 w 904"/>
              <a:gd name="T3" fmla="*/ 22682200 h 792"/>
              <a:gd name="T4" fmla="*/ 2086689375 w 904"/>
              <a:gd name="T5" fmla="*/ 45362813 h 792"/>
              <a:gd name="T6" fmla="*/ 2018645950 w 904"/>
              <a:gd name="T7" fmla="*/ 0 h 792"/>
              <a:gd name="T8" fmla="*/ 2147483647 w 904"/>
              <a:gd name="T9" fmla="*/ 476310325 h 792"/>
              <a:gd name="T10" fmla="*/ 2109371575 w 904"/>
              <a:gd name="T11" fmla="*/ 816530625 h 792"/>
              <a:gd name="T12" fmla="*/ 2018645950 w 904"/>
              <a:gd name="T13" fmla="*/ 907256250 h 792"/>
              <a:gd name="T14" fmla="*/ 1973283138 w 904"/>
              <a:gd name="T15" fmla="*/ 975301263 h 792"/>
              <a:gd name="T16" fmla="*/ 1769149688 w 904"/>
              <a:gd name="T17" fmla="*/ 1156752513 h 792"/>
              <a:gd name="T18" fmla="*/ 1633061250 w 904"/>
              <a:gd name="T19" fmla="*/ 1202115325 h 792"/>
              <a:gd name="T20" fmla="*/ 1360884375 w 904"/>
              <a:gd name="T21" fmla="*/ 1270158750 h 792"/>
              <a:gd name="T22" fmla="*/ 1111389700 w 904"/>
              <a:gd name="T23" fmla="*/ 1360884375 h 792"/>
              <a:gd name="T24" fmla="*/ 1020664075 w 904"/>
              <a:gd name="T25" fmla="*/ 1428929388 h 792"/>
              <a:gd name="T26" fmla="*/ 952619063 w 904"/>
              <a:gd name="T27" fmla="*/ 1451610000 h 792"/>
              <a:gd name="T28" fmla="*/ 816530625 w 904"/>
              <a:gd name="T29" fmla="*/ 1542335625 h 792"/>
              <a:gd name="T30" fmla="*/ 158770638 w 904"/>
              <a:gd name="T31" fmla="*/ 1927920325 h 792"/>
              <a:gd name="T32" fmla="*/ 0 w 904"/>
              <a:gd name="T33" fmla="*/ 1995963750 h 7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4" h="792">
                <a:moveTo>
                  <a:pt x="783" y="0"/>
                </a:moveTo>
                <a:cubicBezTo>
                  <a:pt x="807" y="3"/>
                  <a:pt x="833" y="0"/>
                  <a:pt x="855" y="9"/>
                </a:cubicBezTo>
                <a:cubicBezTo>
                  <a:pt x="864" y="13"/>
                  <a:pt x="837" y="20"/>
                  <a:pt x="828" y="18"/>
                </a:cubicBezTo>
                <a:cubicBezTo>
                  <a:pt x="817" y="16"/>
                  <a:pt x="810" y="6"/>
                  <a:pt x="801" y="0"/>
                </a:cubicBezTo>
                <a:cubicBezTo>
                  <a:pt x="840" y="59"/>
                  <a:pt x="851" y="130"/>
                  <a:pt x="891" y="189"/>
                </a:cubicBezTo>
                <a:cubicBezTo>
                  <a:pt x="904" y="252"/>
                  <a:pt x="904" y="302"/>
                  <a:pt x="837" y="324"/>
                </a:cubicBezTo>
                <a:cubicBezTo>
                  <a:pt x="817" y="383"/>
                  <a:pt x="845" y="325"/>
                  <a:pt x="801" y="360"/>
                </a:cubicBezTo>
                <a:cubicBezTo>
                  <a:pt x="793" y="367"/>
                  <a:pt x="791" y="379"/>
                  <a:pt x="783" y="387"/>
                </a:cubicBezTo>
                <a:cubicBezTo>
                  <a:pt x="757" y="413"/>
                  <a:pt x="728" y="433"/>
                  <a:pt x="702" y="459"/>
                </a:cubicBezTo>
                <a:cubicBezTo>
                  <a:pt x="689" y="472"/>
                  <a:pt x="666" y="471"/>
                  <a:pt x="648" y="477"/>
                </a:cubicBezTo>
                <a:cubicBezTo>
                  <a:pt x="609" y="490"/>
                  <a:pt x="581" y="497"/>
                  <a:pt x="540" y="504"/>
                </a:cubicBezTo>
                <a:cubicBezTo>
                  <a:pt x="506" y="527"/>
                  <a:pt x="482" y="532"/>
                  <a:pt x="441" y="540"/>
                </a:cubicBezTo>
                <a:cubicBezTo>
                  <a:pt x="429" y="549"/>
                  <a:pt x="418" y="560"/>
                  <a:pt x="405" y="567"/>
                </a:cubicBezTo>
                <a:cubicBezTo>
                  <a:pt x="397" y="572"/>
                  <a:pt x="386" y="571"/>
                  <a:pt x="378" y="576"/>
                </a:cubicBezTo>
                <a:cubicBezTo>
                  <a:pt x="311" y="621"/>
                  <a:pt x="388" y="591"/>
                  <a:pt x="324" y="612"/>
                </a:cubicBezTo>
                <a:cubicBezTo>
                  <a:pt x="240" y="696"/>
                  <a:pt x="185" y="748"/>
                  <a:pt x="63" y="765"/>
                </a:cubicBezTo>
                <a:cubicBezTo>
                  <a:pt x="5" y="784"/>
                  <a:pt x="22" y="770"/>
                  <a:pt x="0" y="792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18" name="AutoShape 39"/>
          <p:cNvSpPr>
            <a:spLocks/>
          </p:cNvSpPr>
          <p:nvPr/>
        </p:nvSpPr>
        <p:spPr bwMode="auto">
          <a:xfrm>
            <a:off x="685800" y="51054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Text Box 40"/>
          <p:cNvSpPr txBox="1">
            <a:spLocks noChangeArrowheads="1"/>
          </p:cNvSpPr>
          <p:nvPr/>
        </p:nvSpPr>
        <p:spPr bwMode="auto">
          <a:xfrm>
            <a:off x="3048000" y="48768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Different receptor cells: bitter, sour, sweet, salty, umami </a:t>
            </a:r>
          </a:p>
        </p:txBody>
      </p:sp>
      <p:sp>
        <p:nvSpPr>
          <p:cNvPr id="24620" name="AutoShape 41"/>
          <p:cNvSpPr>
            <a:spLocks/>
          </p:cNvSpPr>
          <p:nvPr/>
        </p:nvSpPr>
        <p:spPr bwMode="auto">
          <a:xfrm>
            <a:off x="3048000" y="48768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 flipH="1" flipV="1">
            <a:off x="28194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 flipH="1" flipV="1">
            <a:off x="2590800" y="4724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 flipH="1" flipV="1">
            <a:off x="2362200" y="4648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24" name="Line 45"/>
          <p:cNvSpPr>
            <a:spLocks noChangeShapeType="1"/>
          </p:cNvSpPr>
          <p:nvPr/>
        </p:nvSpPr>
        <p:spPr bwMode="auto">
          <a:xfrm flipH="1" flipV="1">
            <a:off x="2057400" y="464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25" name="Line 46"/>
          <p:cNvSpPr>
            <a:spLocks noChangeShapeType="1"/>
          </p:cNvSpPr>
          <p:nvPr/>
        </p:nvSpPr>
        <p:spPr bwMode="auto">
          <a:xfrm flipH="1" flipV="1">
            <a:off x="1600200" y="4800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9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Taste transduction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Each taste cell form </a:t>
            </a:r>
          </a:p>
          <a:p>
            <a:pPr lvl="1" eaLnBrk="1" hangingPunct="1"/>
            <a:r>
              <a:rPr lang="en-US" sz="2400" smtClean="0"/>
              <a:t>Chemical synapse with sensory nerve</a:t>
            </a:r>
          </a:p>
          <a:p>
            <a:pPr lvl="1" eaLnBrk="1" hangingPunct="1"/>
            <a:r>
              <a:rPr lang="en-US" sz="2400" smtClean="0"/>
              <a:t>Project to the brain</a:t>
            </a:r>
          </a:p>
        </p:txBody>
      </p:sp>
      <p:sp>
        <p:nvSpPr>
          <p:cNvPr id="4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13251B-6794-45F6-B372-620AD313579D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FA45D-0671-4B29-AA20-EB765DC349B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5029200" y="1981200"/>
            <a:ext cx="0" cy="4038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Freeform 5"/>
          <p:cNvSpPr>
            <a:spLocks/>
          </p:cNvSpPr>
          <p:nvPr/>
        </p:nvSpPr>
        <p:spPr bwMode="auto">
          <a:xfrm>
            <a:off x="1825625" y="2543175"/>
            <a:ext cx="506413" cy="1371600"/>
          </a:xfrm>
          <a:custGeom>
            <a:avLst/>
            <a:gdLst>
              <a:gd name="T0" fmla="*/ 708165399 w 319"/>
              <a:gd name="T1" fmla="*/ 0 h 864"/>
              <a:gd name="T2" fmla="*/ 549394605 w 319"/>
              <a:gd name="T3" fmla="*/ 294859075 h 864"/>
              <a:gd name="T4" fmla="*/ 390625398 w 319"/>
              <a:gd name="T5" fmla="*/ 612398763 h 864"/>
              <a:gd name="T6" fmla="*/ 209173969 w 319"/>
              <a:gd name="T7" fmla="*/ 975301263 h 864"/>
              <a:gd name="T8" fmla="*/ 118448254 w 319"/>
              <a:gd name="T9" fmla="*/ 1202115325 h 864"/>
              <a:gd name="T10" fmla="*/ 50403175 w 319"/>
              <a:gd name="T11" fmla="*/ 1428929388 h 864"/>
              <a:gd name="T12" fmla="*/ 209173969 w 319"/>
              <a:gd name="T13" fmla="*/ 2147483647 h 864"/>
              <a:gd name="T14" fmla="*/ 413306033 w 319"/>
              <a:gd name="T15" fmla="*/ 2018645950 h 864"/>
              <a:gd name="T16" fmla="*/ 458668890 w 319"/>
              <a:gd name="T17" fmla="*/ 1270158750 h 864"/>
              <a:gd name="T18" fmla="*/ 730846034 w 319"/>
              <a:gd name="T19" fmla="*/ 385584700 h 864"/>
              <a:gd name="T20" fmla="*/ 798891114 w 319"/>
              <a:gd name="T21" fmla="*/ 158770638 h 864"/>
              <a:gd name="T22" fmla="*/ 708165399 w 319"/>
              <a:gd name="T23" fmla="*/ 0 h 8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9" h="864">
                <a:moveTo>
                  <a:pt x="281" y="0"/>
                </a:moveTo>
                <a:cubicBezTo>
                  <a:pt x="272" y="62"/>
                  <a:pt x="269" y="83"/>
                  <a:pt x="218" y="117"/>
                </a:cubicBezTo>
                <a:cubicBezTo>
                  <a:pt x="201" y="168"/>
                  <a:pt x="188" y="200"/>
                  <a:pt x="155" y="243"/>
                </a:cubicBezTo>
                <a:cubicBezTo>
                  <a:pt x="144" y="286"/>
                  <a:pt x="109" y="348"/>
                  <a:pt x="83" y="387"/>
                </a:cubicBezTo>
                <a:cubicBezTo>
                  <a:pt x="74" y="424"/>
                  <a:pt x="63" y="444"/>
                  <a:pt x="47" y="477"/>
                </a:cubicBezTo>
                <a:cubicBezTo>
                  <a:pt x="33" y="504"/>
                  <a:pt x="30" y="538"/>
                  <a:pt x="20" y="567"/>
                </a:cubicBezTo>
                <a:cubicBezTo>
                  <a:pt x="21" y="598"/>
                  <a:pt x="0" y="836"/>
                  <a:pt x="83" y="864"/>
                </a:cubicBezTo>
                <a:cubicBezTo>
                  <a:pt x="142" y="854"/>
                  <a:pt x="146" y="854"/>
                  <a:pt x="164" y="801"/>
                </a:cubicBezTo>
                <a:cubicBezTo>
                  <a:pt x="167" y="728"/>
                  <a:pt x="164" y="595"/>
                  <a:pt x="182" y="504"/>
                </a:cubicBezTo>
                <a:cubicBezTo>
                  <a:pt x="206" y="382"/>
                  <a:pt x="260" y="272"/>
                  <a:pt x="290" y="153"/>
                </a:cubicBezTo>
                <a:cubicBezTo>
                  <a:pt x="293" y="140"/>
                  <a:pt x="319" y="70"/>
                  <a:pt x="317" y="63"/>
                </a:cubicBezTo>
                <a:cubicBezTo>
                  <a:pt x="310" y="40"/>
                  <a:pt x="293" y="21"/>
                  <a:pt x="281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Freeform 6"/>
          <p:cNvSpPr>
            <a:spLocks/>
          </p:cNvSpPr>
          <p:nvPr/>
        </p:nvSpPr>
        <p:spPr bwMode="auto">
          <a:xfrm>
            <a:off x="2120900" y="2514600"/>
            <a:ext cx="307975" cy="1471613"/>
          </a:xfrm>
          <a:custGeom>
            <a:avLst/>
            <a:gdLst>
              <a:gd name="T0" fmla="*/ 443547500 w 194"/>
              <a:gd name="T1" fmla="*/ 0 h 927"/>
              <a:gd name="T2" fmla="*/ 352821875 w 194"/>
              <a:gd name="T3" fmla="*/ 498991107 h 927"/>
              <a:gd name="T4" fmla="*/ 216733438 w 194"/>
              <a:gd name="T5" fmla="*/ 929938766 h 927"/>
              <a:gd name="T6" fmla="*/ 103327200 w 194"/>
              <a:gd name="T7" fmla="*/ 1360884837 h 927"/>
              <a:gd name="T8" fmla="*/ 35282188 w 194"/>
              <a:gd name="T9" fmla="*/ 1791832496 h 927"/>
              <a:gd name="T10" fmla="*/ 57964388 w 194"/>
              <a:gd name="T11" fmla="*/ 2147483647 h 927"/>
              <a:gd name="T12" fmla="*/ 262096250 w 194"/>
              <a:gd name="T13" fmla="*/ 2109372292 h 927"/>
              <a:gd name="T14" fmla="*/ 443547500 w 194"/>
              <a:gd name="T15" fmla="*/ 1451610493 h 927"/>
              <a:gd name="T16" fmla="*/ 488910313 w 194"/>
              <a:gd name="T17" fmla="*/ 612398971 h 927"/>
              <a:gd name="T18" fmla="*/ 466229700 w 194"/>
              <a:gd name="T19" fmla="*/ 113407864 h 927"/>
              <a:gd name="T20" fmla="*/ 443547500 w 194"/>
              <a:gd name="T21" fmla="*/ 0 h 9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4" h="927">
                <a:moveTo>
                  <a:pt x="176" y="0"/>
                </a:moveTo>
                <a:cubicBezTo>
                  <a:pt x="143" y="100"/>
                  <a:pt x="160" y="35"/>
                  <a:pt x="140" y="198"/>
                </a:cubicBezTo>
                <a:cubicBezTo>
                  <a:pt x="133" y="255"/>
                  <a:pt x="104" y="314"/>
                  <a:pt x="86" y="369"/>
                </a:cubicBezTo>
                <a:cubicBezTo>
                  <a:pt x="67" y="425"/>
                  <a:pt x="60" y="484"/>
                  <a:pt x="41" y="540"/>
                </a:cubicBezTo>
                <a:cubicBezTo>
                  <a:pt x="35" y="600"/>
                  <a:pt x="28" y="653"/>
                  <a:pt x="14" y="711"/>
                </a:cubicBezTo>
                <a:cubicBezTo>
                  <a:pt x="17" y="765"/>
                  <a:pt x="0" y="824"/>
                  <a:pt x="23" y="873"/>
                </a:cubicBezTo>
                <a:cubicBezTo>
                  <a:pt x="48" y="927"/>
                  <a:pt x="99" y="849"/>
                  <a:pt x="104" y="837"/>
                </a:cubicBezTo>
                <a:cubicBezTo>
                  <a:pt x="141" y="755"/>
                  <a:pt x="154" y="663"/>
                  <a:pt x="176" y="576"/>
                </a:cubicBezTo>
                <a:cubicBezTo>
                  <a:pt x="180" y="465"/>
                  <a:pt x="194" y="354"/>
                  <a:pt x="194" y="243"/>
                </a:cubicBezTo>
                <a:cubicBezTo>
                  <a:pt x="194" y="177"/>
                  <a:pt x="190" y="111"/>
                  <a:pt x="185" y="45"/>
                </a:cubicBezTo>
                <a:cubicBezTo>
                  <a:pt x="184" y="30"/>
                  <a:pt x="176" y="0"/>
                  <a:pt x="176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Freeform 7"/>
          <p:cNvSpPr>
            <a:spLocks/>
          </p:cNvSpPr>
          <p:nvPr/>
        </p:nvSpPr>
        <p:spPr bwMode="auto">
          <a:xfrm>
            <a:off x="2335213" y="2557463"/>
            <a:ext cx="307975" cy="1463675"/>
          </a:xfrm>
          <a:custGeom>
            <a:avLst/>
            <a:gdLst>
              <a:gd name="T0" fmla="*/ 262096250 w 194"/>
              <a:gd name="T1" fmla="*/ 0 h 922"/>
              <a:gd name="T2" fmla="*/ 171370625 w 194"/>
              <a:gd name="T3" fmla="*/ 1156752513 h 922"/>
              <a:gd name="T4" fmla="*/ 148690013 w 194"/>
              <a:gd name="T5" fmla="*/ 1587698438 h 922"/>
              <a:gd name="T6" fmla="*/ 80645000 w 194"/>
              <a:gd name="T7" fmla="*/ 1814512500 h 922"/>
              <a:gd name="T8" fmla="*/ 330141263 w 194"/>
              <a:gd name="T9" fmla="*/ 2132052188 h 922"/>
              <a:gd name="T10" fmla="*/ 443547500 w 194"/>
              <a:gd name="T11" fmla="*/ 1746469075 h 922"/>
              <a:gd name="T12" fmla="*/ 488910313 w 194"/>
              <a:gd name="T13" fmla="*/ 1565017825 h 922"/>
              <a:gd name="T14" fmla="*/ 330141263 w 194"/>
              <a:gd name="T15" fmla="*/ 317539688 h 922"/>
              <a:gd name="T16" fmla="*/ 262096250 w 194"/>
              <a:gd name="T17" fmla="*/ 0 h 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" h="922">
                <a:moveTo>
                  <a:pt x="104" y="0"/>
                </a:moveTo>
                <a:cubicBezTo>
                  <a:pt x="100" y="120"/>
                  <a:pt x="112" y="327"/>
                  <a:pt x="68" y="459"/>
                </a:cubicBezTo>
                <a:cubicBezTo>
                  <a:pt x="65" y="516"/>
                  <a:pt x="64" y="573"/>
                  <a:pt x="59" y="630"/>
                </a:cubicBezTo>
                <a:cubicBezTo>
                  <a:pt x="56" y="661"/>
                  <a:pt x="32" y="720"/>
                  <a:pt x="32" y="720"/>
                </a:cubicBezTo>
                <a:cubicBezTo>
                  <a:pt x="37" y="791"/>
                  <a:pt x="0" y="922"/>
                  <a:pt x="131" y="846"/>
                </a:cubicBezTo>
                <a:cubicBezTo>
                  <a:pt x="140" y="841"/>
                  <a:pt x="174" y="699"/>
                  <a:pt x="176" y="693"/>
                </a:cubicBezTo>
                <a:cubicBezTo>
                  <a:pt x="182" y="669"/>
                  <a:pt x="194" y="621"/>
                  <a:pt x="194" y="621"/>
                </a:cubicBezTo>
                <a:cubicBezTo>
                  <a:pt x="188" y="448"/>
                  <a:pt x="185" y="289"/>
                  <a:pt x="131" y="126"/>
                </a:cubicBezTo>
                <a:cubicBezTo>
                  <a:pt x="127" y="96"/>
                  <a:pt x="127" y="23"/>
                  <a:pt x="104" y="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Freeform 8"/>
          <p:cNvSpPr>
            <a:spLocks/>
          </p:cNvSpPr>
          <p:nvPr/>
        </p:nvSpPr>
        <p:spPr bwMode="auto">
          <a:xfrm>
            <a:off x="2586038" y="2552700"/>
            <a:ext cx="401637" cy="1333500"/>
          </a:xfrm>
          <a:custGeom>
            <a:avLst/>
            <a:gdLst>
              <a:gd name="T0" fmla="*/ 0 w 253"/>
              <a:gd name="T1" fmla="*/ 30241875 h 840"/>
              <a:gd name="T2" fmla="*/ 181451024 w 253"/>
              <a:gd name="T3" fmla="*/ 597277825 h 840"/>
              <a:gd name="T4" fmla="*/ 204131608 w 253"/>
              <a:gd name="T5" fmla="*/ 2071568438 h 840"/>
              <a:gd name="T6" fmla="*/ 340219876 w 253"/>
              <a:gd name="T7" fmla="*/ 2048887825 h 840"/>
              <a:gd name="T8" fmla="*/ 567033657 w 253"/>
              <a:gd name="T9" fmla="*/ 1504534075 h 840"/>
              <a:gd name="T10" fmla="*/ 385582632 w 253"/>
              <a:gd name="T11" fmla="*/ 415826575 h 840"/>
              <a:gd name="T12" fmla="*/ 158768852 w 253"/>
              <a:gd name="T13" fmla="*/ 211693125 h 840"/>
              <a:gd name="T14" fmla="*/ 45362756 w 253"/>
              <a:gd name="T15" fmla="*/ 75604688 h 840"/>
              <a:gd name="T16" fmla="*/ 22680584 w 253"/>
              <a:gd name="T17" fmla="*/ 7561263 h 840"/>
              <a:gd name="T18" fmla="*/ 0 w 253"/>
              <a:gd name="T19" fmla="*/ 30241875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3" h="840">
                <a:moveTo>
                  <a:pt x="0" y="12"/>
                </a:moveTo>
                <a:cubicBezTo>
                  <a:pt x="10" y="92"/>
                  <a:pt x="27" y="170"/>
                  <a:pt x="72" y="237"/>
                </a:cubicBezTo>
                <a:cubicBezTo>
                  <a:pt x="75" y="432"/>
                  <a:pt x="60" y="628"/>
                  <a:pt x="81" y="822"/>
                </a:cubicBezTo>
                <a:cubicBezTo>
                  <a:pt x="83" y="840"/>
                  <a:pt x="120" y="823"/>
                  <a:pt x="135" y="813"/>
                </a:cubicBezTo>
                <a:cubicBezTo>
                  <a:pt x="185" y="778"/>
                  <a:pt x="214" y="652"/>
                  <a:pt x="225" y="597"/>
                </a:cubicBezTo>
                <a:cubicBezTo>
                  <a:pt x="219" y="410"/>
                  <a:pt x="253" y="299"/>
                  <a:pt x="153" y="165"/>
                </a:cubicBezTo>
                <a:cubicBezTo>
                  <a:pt x="138" y="120"/>
                  <a:pt x="107" y="99"/>
                  <a:pt x="63" y="84"/>
                </a:cubicBezTo>
                <a:cubicBezTo>
                  <a:pt x="50" y="65"/>
                  <a:pt x="31" y="49"/>
                  <a:pt x="18" y="30"/>
                </a:cubicBezTo>
                <a:cubicBezTo>
                  <a:pt x="13" y="22"/>
                  <a:pt x="16" y="10"/>
                  <a:pt x="9" y="3"/>
                </a:cubicBezTo>
                <a:cubicBezTo>
                  <a:pt x="6" y="0"/>
                  <a:pt x="3" y="9"/>
                  <a:pt x="0" y="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Freeform 9"/>
          <p:cNvSpPr>
            <a:spLocks/>
          </p:cNvSpPr>
          <p:nvPr/>
        </p:nvSpPr>
        <p:spPr bwMode="auto">
          <a:xfrm>
            <a:off x="2657475" y="2514600"/>
            <a:ext cx="585788" cy="1354138"/>
          </a:xfrm>
          <a:custGeom>
            <a:avLst/>
            <a:gdLst>
              <a:gd name="T0" fmla="*/ 22682219 w 369"/>
              <a:gd name="T1" fmla="*/ 68045038 h 853"/>
              <a:gd name="T2" fmla="*/ 45362851 w 369"/>
              <a:gd name="T3" fmla="*/ 181451317 h 853"/>
              <a:gd name="T4" fmla="*/ 181451405 w 369"/>
              <a:gd name="T5" fmla="*/ 226814146 h 853"/>
              <a:gd name="T6" fmla="*/ 249496475 w 369"/>
              <a:gd name="T7" fmla="*/ 249496355 h 853"/>
              <a:gd name="T8" fmla="*/ 453628512 w 369"/>
              <a:gd name="T9" fmla="*/ 544353951 h 853"/>
              <a:gd name="T10" fmla="*/ 589717066 w 369"/>
              <a:gd name="T11" fmla="*/ 929938793 h 853"/>
              <a:gd name="T12" fmla="*/ 430947880 w 369"/>
              <a:gd name="T13" fmla="*/ 1927921037 h 853"/>
              <a:gd name="T14" fmla="*/ 657762136 w 369"/>
              <a:gd name="T15" fmla="*/ 2086690145 h 853"/>
              <a:gd name="T16" fmla="*/ 861894173 w 369"/>
              <a:gd name="T17" fmla="*/ 1746469720 h 853"/>
              <a:gd name="T18" fmla="*/ 929939244 w 369"/>
              <a:gd name="T19" fmla="*/ 1474292744 h 853"/>
              <a:gd name="T20" fmla="*/ 907257024 w 369"/>
              <a:gd name="T21" fmla="*/ 884575964 h 853"/>
              <a:gd name="T22" fmla="*/ 544354215 w 369"/>
              <a:gd name="T23" fmla="*/ 408265463 h 853"/>
              <a:gd name="T24" fmla="*/ 22682219 w 369"/>
              <a:gd name="T25" fmla="*/ 68045038 h 853"/>
              <a:gd name="T26" fmla="*/ 0 w 369"/>
              <a:gd name="T27" fmla="*/ 0 h 853"/>
              <a:gd name="T28" fmla="*/ 22682219 w 369"/>
              <a:gd name="T29" fmla="*/ 68045038 h 8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69" h="853">
                <a:moveTo>
                  <a:pt x="9" y="27"/>
                </a:moveTo>
                <a:cubicBezTo>
                  <a:pt x="12" y="42"/>
                  <a:pt x="7" y="61"/>
                  <a:pt x="18" y="72"/>
                </a:cubicBezTo>
                <a:cubicBezTo>
                  <a:pt x="31" y="85"/>
                  <a:pt x="54" y="84"/>
                  <a:pt x="72" y="90"/>
                </a:cubicBezTo>
                <a:cubicBezTo>
                  <a:pt x="81" y="93"/>
                  <a:pt x="99" y="99"/>
                  <a:pt x="99" y="99"/>
                </a:cubicBezTo>
                <a:cubicBezTo>
                  <a:pt x="122" y="134"/>
                  <a:pt x="163" y="178"/>
                  <a:pt x="180" y="216"/>
                </a:cubicBezTo>
                <a:cubicBezTo>
                  <a:pt x="202" y="266"/>
                  <a:pt x="209" y="320"/>
                  <a:pt x="234" y="369"/>
                </a:cubicBezTo>
                <a:cubicBezTo>
                  <a:pt x="230" y="491"/>
                  <a:pt x="252" y="656"/>
                  <a:pt x="171" y="765"/>
                </a:cubicBezTo>
                <a:cubicBezTo>
                  <a:pt x="184" y="853"/>
                  <a:pt x="176" y="842"/>
                  <a:pt x="261" y="828"/>
                </a:cubicBezTo>
                <a:cubicBezTo>
                  <a:pt x="308" y="781"/>
                  <a:pt x="308" y="744"/>
                  <a:pt x="342" y="693"/>
                </a:cubicBezTo>
                <a:cubicBezTo>
                  <a:pt x="349" y="656"/>
                  <a:pt x="357" y="621"/>
                  <a:pt x="369" y="585"/>
                </a:cubicBezTo>
                <a:cubicBezTo>
                  <a:pt x="366" y="507"/>
                  <a:pt x="365" y="429"/>
                  <a:pt x="360" y="351"/>
                </a:cubicBezTo>
                <a:cubicBezTo>
                  <a:pt x="356" y="294"/>
                  <a:pt x="262" y="193"/>
                  <a:pt x="216" y="162"/>
                </a:cubicBezTo>
                <a:cubicBezTo>
                  <a:pt x="180" y="107"/>
                  <a:pt x="74" y="49"/>
                  <a:pt x="9" y="27"/>
                </a:cubicBezTo>
                <a:cubicBezTo>
                  <a:pt x="6" y="18"/>
                  <a:pt x="0" y="0"/>
                  <a:pt x="0" y="0"/>
                </a:cubicBezTo>
                <a:cubicBezTo>
                  <a:pt x="0" y="0"/>
                  <a:pt x="6" y="18"/>
                  <a:pt x="9" y="27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3" name="Freeform 10"/>
          <p:cNvSpPr>
            <a:spLocks/>
          </p:cNvSpPr>
          <p:nvPr/>
        </p:nvSpPr>
        <p:spPr bwMode="auto">
          <a:xfrm>
            <a:off x="1676400" y="2667000"/>
            <a:ext cx="457200" cy="1143000"/>
          </a:xfrm>
          <a:custGeom>
            <a:avLst/>
            <a:gdLst>
              <a:gd name="T0" fmla="*/ 470827290 w 402"/>
              <a:gd name="T1" fmla="*/ 26448429 h 889"/>
              <a:gd name="T2" fmla="*/ 389337645 w 402"/>
              <a:gd name="T3" fmla="*/ 56203714 h 889"/>
              <a:gd name="T4" fmla="*/ 249641436 w 402"/>
              <a:gd name="T5" fmla="*/ 324000000 h 889"/>
              <a:gd name="T6" fmla="*/ 214717952 w 402"/>
              <a:gd name="T7" fmla="*/ 413265857 h 889"/>
              <a:gd name="T8" fmla="*/ 156511388 w 402"/>
              <a:gd name="T9" fmla="*/ 547162714 h 889"/>
              <a:gd name="T10" fmla="*/ 75021743 w 402"/>
              <a:gd name="T11" fmla="*/ 740571429 h 889"/>
              <a:gd name="T12" fmla="*/ 51739800 w 402"/>
              <a:gd name="T13" fmla="*/ 859591286 h 889"/>
              <a:gd name="T14" fmla="*/ 40098260 w 402"/>
              <a:gd name="T15" fmla="*/ 919101857 h 889"/>
              <a:gd name="T16" fmla="*/ 28456719 w 402"/>
              <a:gd name="T17" fmla="*/ 978612429 h 889"/>
              <a:gd name="T18" fmla="*/ 28456719 w 402"/>
              <a:gd name="T19" fmla="*/ 1395183857 h 889"/>
              <a:gd name="T20" fmla="*/ 121586767 w 402"/>
              <a:gd name="T21" fmla="*/ 1469571429 h 889"/>
              <a:gd name="T22" fmla="*/ 191434872 w 402"/>
              <a:gd name="T23" fmla="*/ 1439816143 h 889"/>
              <a:gd name="T24" fmla="*/ 203076412 w 402"/>
              <a:gd name="T25" fmla="*/ 1380305571 h 889"/>
              <a:gd name="T26" fmla="*/ 226359493 w 402"/>
              <a:gd name="T27" fmla="*/ 1291041000 h 889"/>
              <a:gd name="T28" fmla="*/ 377697242 w 402"/>
              <a:gd name="T29" fmla="*/ 443019857 h 889"/>
              <a:gd name="T30" fmla="*/ 459185749 w 402"/>
              <a:gd name="T31" fmla="*/ 264489429 h 889"/>
              <a:gd name="T32" fmla="*/ 517392313 w 402"/>
              <a:gd name="T33" fmla="*/ 85959000 h 889"/>
              <a:gd name="T34" fmla="*/ 505751910 w 402"/>
              <a:gd name="T35" fmla="*/ 11571429 h 889"/>
              <a:gd name="T36" fmla="*/ 470827290 w 402"/>
              <a:gd name="T37" fmla="*/ 26448429 h 8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2" h="889">
                <a:moveTo>
                  <a:pt x="364" y="16"/>
                </a:moveTo>
                <a:cubicBezTo>
                  <a:pt x="364" y="16"/>
                  <a:pt x="305" y="30"/>
                  <a:pt x="301" y="34"/>
                </a:cubicBezTo>
                <a:cubicBezTo>
                  <a:pt x="257" y="78"/>
                  <a:pt x="230" y="146"/>
                  <a:pt x="193" y="196"/>
                </a:cubicBezTo>
                <a:cubicBezTo>
                  <a:pt x="160" y="294"/>
                  <a:pt x="213" y="145"/>
                  <a:pt x="166" y="250"/>
                </a:cubicBezTo>
                <a:cubicBezTo>
                  <a:pt x="131" y="329"/>
                  <a:pt x="170" y="282"/>
                  <a:pt x="121" y="331"/>
                </a:cubicBezTo>
                <a:cubicBezTo>
                  <a:pt x="107" y="373"/>
                  <a:pt x="84" y="413"/>
                  <a:pt x="58" y="448"/>
                </a:cubicBezTo>
                <a:cubicBezTo>
                  <a:pt x="52" y="472"/>
                  <a:pt x="46" y="496"/>
                  <a:pt x="40" y="520"/>
                </a:cubicBezTo>
                <a:cubicBezTo>
                  <a:pt x="37" y="532"/>
                  <a:pt x="34" y="544"/>
                  <a:pt x="31" y="556"/>
                </a:cubicBezTo>
                <a:cubicBezTo>
                  <a:pt x="28" y="568"/>
                  <a:pt x="22" y="592"/>
                  <a:pt x="22" y="592"/>
                </a:cubicBezTo>
                <a:cubicBezTo>
                  <a:pt x="12" y="681"/>
                  <a:pt x="0" y="748"/>
                  <a:pt x="22" y="844"/>
                </a:cubicBezTo>
                <a:cubicBezTo>
                  <a:pt x="25" y="857"/>
                  <a:pt x="84" y="884"/>
                  <a:pt x="94" y="889"/>
                </a:cubicBezTo>
                <a:cubicBezTo>
                  <a:pt x="112" y="883"/>
                  <a:pt x="134" y="883"/>
                  <a:pt x="148" y="871"/>
                </a:cubicBezTo>
                <a:cubicBezTo>
                  <a:pt x="157" y="863"/>
                  <a:pt x="153" y="847"/>
                  <a:pt x="157" y="835"/>
                </a:cubicBezTo>
                <a:cubicBezTo>
                  <a:pt x="162" y="817"/>
                  <a:pt x="175" y="781"/>
                  <a:pt x="175" y="781"/>
                </a:cubicBezTo>
                <a:cubicBezTo>
                  <a:pt x="181" y="624"/>
                  <a:pt x="166" y="394"/>
                  <a:pt x="292" y="268"/>
                </a:cubicBezTo>
                <a:cubicBezTo>
                  <a:pt x="305" y="228"/>
                  <a:pt x="325" y="190"/>
                  <a:pt x="355" y="160"/>
                </a:cubicBezTo>
                <a:cubicBezTo>
                  <a:pt x="369" y="118"/>
                  <a:pt x="376" y="87"/>
                  <a:pt x="400" y="52"/>
                </a:cubicBezTo>
                <a:cubicBezTo>
                  <a:pt x="397" y="37"/>
                  <a:pt x="402" y="18"/>
                  <a:pt x="391" y="7"/>
                </a:cubicBezTo>
                <a:cubicBezTo>
                  <a:pt x="384" y="0"/>
                  <a:pt x="364" y="16"/>
                  <a:pt x="364" y="1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4" name="Freeform 11"/>
          <p:cNvSpPr>
            <a:spLocks/>
          </p:cNvSpPr>
          <p:nvPr/>
        </p:nvSpPr>
        <p:spPr bwMode="auto">
          <a:xfrm>
            <a:off x="2895600" y="2590800"/>
            <a:ext cx="681038" cy="1223963"/>
          </a:xfrm>
          <a:custGeom>
            <a:avLst/>
            <a:gdLst>
              <a:gd name="T0" fmla="*/ 0 w 534"/>
              <a:gd name="T1" fmla="*/ 54184445 h 864"/>
              <a:gd name="T2" fmla="*/ 263496663 w 534"/>
              <a:gd name="T3" fmla="*/ 234798319 h 864"/>
              <a:gd name="T4" fmla="*/ 322051902 w 534"/>
              <a:gd name="T5" fmla="*/ 325105256 h 864"/>
              <a:gd name="T6" fmla="*/ 336690393 w 534"/>
              <a:gd name="T7" fmla="*/ 379289701 h 864"/>
              <a:gd name="T8" fmla="*/ 512354835 w 534"/>
              <a:gd name="T9" fmla="*/ 722456910 h 864"/>
              <a:gd name="T10" fmla="*/ 526993326 w 534"/>
              <a:gd name="T11" fmla="*/ 830824384 h 864"/>
              <a:gd name="T12" fmla="*/ 556270308 w 534"/>
              <a:gd name="T13" fmla="*/ 975315767 h 864"/>
              <a:gd name="T14" fmla="*/ 556270308 w 534"/>
              <a:gd name="T15" fmla="*/ 1679710723 h 864"/>
              <a:gd name="T16" fmla="*/ 644102529 w 534"/>
              <a:gd name="T17" fmla="*/ 1733895168 h 864"/>
              <a:gd name="T18" fmla="*/ 731934750 w 534"/>
              <a:gd name="T19" fmla="*/ 1571341832 h 864"/>
              <a:gd name="T20" fmla="*/ 761213007 w 534"/>
              <a:gd name="T21" fmla="*/ 1462974358 h 864"/>
              <a:gd name="T22" fmla="*/ 644102529 w 534"/>
              <a:gd name="T23" fmla="*/ 523781083 h 864"/>
              <a:gd name="T24" fmla="*/ 497716344 w 534"/>
              <a:gd name="T25" fmla="*/ 325105256 h 864"/>
              <a:gd name="T26" fmla="*/ 409884123 w 534"/>
              <a:gd name="T27" fmla="*/ 234798319 h 864"/>
              <a:gd name="T28" fmla="*/ 175664442 w 534"/>
              <a:gd name="T29" fmla="*/ 90306937 h 864"/>
              <a:gd name="T30" fmla="*/ 29276982 w 534"/>
              <a:gd name="T31" fmla="*/ 0 h 864"/>
              <a:gd name="T32" fmla="*/ 0 w 534"/>
              <a:gd name="T33" fmla="*/ 54184445 h 8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864">
                <a:moveTo>
                  <a:pt x="0" y="27"/>
                </a:moveTo>
                <a:cubicBezTo>
                  <a:pt x="52" y="62"/>
                  <a:pt x="103" y="97"/>
                  <a:pt x="162" y="117"/>
                </a:cubicBezTo>
                <a:cubicBezTo>
                  <a:pt x="185" y="185"/>
                  <a:pt x="151" y="104"/>
                  <a:pt x="198" y="162"/>
                </a:cubicBezTo>
                <a:cubicBezTo>
                  <a:pt x="204" y="169"/>
                  <a:pt x="202" y="181"/>
                  <a:pt x="207" y="189"/>
                </a:cubicBezTo>
                <a:cubicBezTo>
                  <a:pt x="240" y="248"/>
                  <a:pt x="285" y="299"/>
                  <a:pt x="315" y="360"/>
                </a:cubicBezTo>
                <a:cubicBezTo>
                  <a:pt x="318" y="378"/>
                  <a:pt x="320" y="396"/>
                  <a:pt x="324" y="414"/>
                </a:cubicBezTo>
                <a:cubicBezTo>
                  <a:pt x="329" y="438"/>
                  <a:pt x="342" y="486"/>
                  <a:pt x="342" y="486"/>
                </a:cubicBezTo>
                <a:cubicBezTo>
                  <a:pt x="338" y="603"/>
                  <a:pt x="305" y="726"/>
                  <a:pt x="342" y="837"/>
                </a:cubicBezTo>
                <a:cubicBezTo>
                  <a:pt x="348" y="856"/>
                  <a:pt x="379" y="853"/>
                  <a:pt x="396" y="864"/>
                </a:cubicBezTo>
                <a:cubicBezTo>
                  <a:pt x="428" y="843"/>
                  <a:pt x="435" y="819"/>
                  <a:pt x="450" y="783"/>
                </a:cubicBezTo>
                <a:cubicBezTo>
                  <a:pt x="457" y="765"/>
                  <a:pt x="468" y="729"/>
                  <a:pt x="468" y="729"/>
                </a:cubicBezTo>
                <a:cubicBezTo>
                  <a:pt x="487" y="594"/>
                  <a:pt x="534" y="353"/>
                  <a:pt x="396" y="261"/>
                </a:cubicBezTo>
                <a:cubicBezTo>
                  <a:pt x="379" y="211"/>
                  <a:pt x="353" y="185"/>
                  <a:pt x="306" y="162"/>
                </a:cubicBezTo>
                <a:cubicBezTo>
                  <a:pt x="265" y="100"/>
                  <a:pt x="317" y="169"/>
                  <a:pt x="252" y="117"/>
                </a:cubicBezTo>
                <a:cubicBezTo>
                  <a:pt x="165" y="47"/>
                  <a:pt x="226" y="62"/>
                  <a:pt x="108" y="45"/>
                </a:cubicBezTo>
                <a:cubicBezTo>
                  <a:pt x="77" y="14"/>
                  <a:pt x="61" y="11"/>
                  <a:pt x="18" y="0"/>
                </a:cubicBezTo>
                <a:cubicBezTo>
                  <a:pt x="12" y="9"/>
                  <a:pt x="0" y="27"/>
                  <a:pt x="0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5" name="Freeform 12"/>
          <p:cNvSpPr>
            <a:spLocks/>
          </p:cNvSpPr>
          <p:nvPr/>
        </p:nvSpPr>
        <p:spPr bwMode="auto">
          <a:xfrm>
            <a:off x="857250" y="2454275"/>
            <a:ext cx="1184275" cy="1703388"/>
          </a:xfrm>
          <a:custGeom>
            <a:avLst/>
            <a:gdLst>
              <a:gd name="T0" fmla="*/ 136088438 w 746"/>
              <a:gd name="T1" fmla="*/ 50403140 h 1073"/>
              <a:gd name="T2" fmla="*/ 1769149688 w 746"/>
              <a:gd name="T3" fmla="*/ 27722521 h 1073"/>
              <a:gd name="T4" fmla="*/ 1701106263 w 746"/>
              <a:gd name="T5" fmla="*/ 390625127 h 1073"/>
              <a:gd name="T6" fmla="*/ 1542335625 w 746"/>
              <a:gd name="T7" fmla="*/ 662802082 h 1073"/>
              <a:gd name="T8" fmla="*/ 1451610000 w 746"/>
              <a:gd name="T9" fmla="*/ 957659656 h 1073"/>
              <a:gd name="T10" fmla="*/ 1360884375 w 746"/>
              <a:gd name="T11" fmla="*/ 1161793166 h 1073"/>
              <a:gd name="T12" fmla="*/ 1247478138 w 746"/>
              <a:gd name="T13" fmla="*/ 1365925088 h 1073"/>
              <a:gd name="T14" fmla="*/ 1202115325 w 746"/>
              <a:gd name="T15" fmla="*/ 1502013566 h 1073"/>
              <a:gd name="T16" fmla="*/ 1292840950 w 746"/>
              <a:gd name="T17" fmla="*/ 2147483647 h 1073"/>
              <a:gd name="T18" fmla="*/ 1519655013 w 746"/>
              <a:gd name="T19" fmla="*/ 2147483647 h 1073"/>
              <a:gd name="T20" fmla="*/ 1655743450 w 746"/>
              <a:gd name="T21" fmla="*/ 2147483647 h 1073"/>
              <a:gd name="T22" fmla="*/ 1496972813 w 746"/>
              <a:gd name="T23" fmla="*/ 2147483647 h 1073"/>
              <a:gd name="T24" fmla="*/ 1360884375 w 746"/>
              <a:gd name="T25" fmla="*/ 2147483647 h 1073"/>
              <a:gd name="T26" fmla="*/ 1315521563 w 746"/>
              <a:gd name="T27" fmla="*/ 2147483647 h 1073"/>
              <a:gd name="T28" fmla="*/ 1247478138 w 746"/>
              <a:gd name="T29" fmla="*/ 2147483647 h 1073"/>
              <a:gd name="T30" fmla="*/ 1088707500 w 746"/>
              <a:gd name="T31" fmla="*/ 2147483647 h 1073"/>
              <a:gd name="T32" fmla="*/ 1043344688 w 746"/>
              <a:gd name="T33" fmla="*/ 2147483647 h 1073"/>
              <a:gd name="T34" fmla="*/ 975301263 w 746"/>
              <a:gd name="T35" fmla="*/ 1932961205 h 1073"/>
              <a:gd name="T36" fmla="*/ 1179433125 w 746"/>
              <a:gd name="T37" fmla="*/ 980341863 h 1073"/>
              <a:gd name="T38" fmla="*/ 1338203763 w 746"/>
              <a:gd name="T39" fmla="*/ 730845527 h 1073"/>
              <a:gd name="T40" fmla="*/ 1565017825 w 746"/>
              <a:gd name="T41" fmla="*/ 322580095 h 1073"/>
              <a:gd name="T42" fmla="*/ 498990938 w 746"/>
              <a:gd name="T43" fmla="*/ 209173824 h 1073"/>
              <a:gd name="T44" fmla="*/ 0 w 746"/>
              <a:gd name="T45" fmla="*/ 231854443 h 10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46" h="1073">
                <a:moveTo>
                  <a:pt x="54" y="20"/>
                </a:moveTo>
                <a:cubicBezTo>
                  <a:pt x="288" y="15"/>
                  <a:pt x="478" y="0"/>
                  <a:pt x="702" y="11"/>
                </a:cubicBezTo>
                <a:cubicBezTo>
                  <a:pt x="746" y="77"/>
                  <a:pt x="727" y="103"/>
                  <a:pt x="675" y="155"/>
                </a:cubicBezTo>
                <a:cubicBezTo>
                  <a:pt x="661" y="196"/>
                  <a:pt x="630" y="223"/>
                  <a:pt x="612" y="263"/>
                </a:cubicBezTo>
                <a:cubicBezTo>
                  <a:pt x="596" y="300"/>
                  <a:pt x="594" y="344"/>
                  <a:pt x="576" y="380"/>
                </a:cubicBezTo>
                <a:cubicBezTo>
                  <a:pt x="533" y="466"/>
                  <a:pt x="586" y="322"/>
                  <a:pt x="540" y="461"/>
                </a:cubicBezTo>
                <a:cubicBezTo>
                  <a:pt x="530" y="490"/>
                  <a:pt x="505" y="513"/>
                  <a:pt x="495" y="542"/>
                </a:cubicBezTo>
                <a:cubicBezTo>
                  <a:pt x="489" y="560"/>
                  <a:pt x="477" y="596"/>
                  <a:pt x="477" y="596"/>
                </a:cubicBezTo>
                <a:cubicBezTo>
                  <a:pt x="467" y="688"/>
                  <a:pt x="449" y="807"/>
                  <a:pt x="513" y="884"/>
                </a:cubicBezTo>
                <a:cubicBezTo>
                  <a:pt x="542" y="919"/>
                  <a:pt x="571" y="960"/>
                  <a:pt x="603" y="992"/>
                </a:cubicBezTo>
                <a:cubicBezTo>
                  <a:pt x="617" y="1006"/>
                  <a:pt x="657" y="1019"/>
                  <a:pt x="657" y="1019"/>
                </a:cubicBezTo>
                <a:cubicBezTo>
                  <a:pt x="622" y="1031"/>
                  <a:pt x="606" y="1037"/>
                  <a:pt x="594" y="1073"/>
                </a:cubicBezTo>
                <a:cubicBezTo>
                  <a:pt x="576" y="1061"/>
                  <a:pt x="552" y="1055"/>
                  <a:pt x="540" y="1037"/>
                </a:cubicBezTo>
                <a:cubicBezTo>
                  <a:pt x="534" y="1028"/>
                  <a:pt x="530" y="1017"/>
                  <a:pt x="522" y="1010"/>
                </a:cubicBezTo>
                <a:cubicBezTo>
                  <a:pt x="515" y="1004"/>
                  <a:pt x="504" y="1004"/>
                  <a:pt x="495" y="1001"/>
                </a:cubicBezTo>
                <a:cubicBezTo>
                  <a:pt x="453" y="959"/>
                  <a:pt x="475" y="985"/>
                  <a:pt x="432" y="920"/>
                </a:cubicBezTo>
                <a:cubicBezTo>
                  <a:pt x="426" y="911"/>
                  <a:pt x="414" y="893"/>
                  <a:pt x="414" y="893"/>
                </a:cubicBezTo>
                <a:cubicBezTo>
                  <a:pt x="405" y="850"/>
                  <a:pt x="394" y="810"/>
                  <a:pt x="387" y="767"/>
                </a:cubicBezTo>
                <a:cubicBezTo>
                  <a:pt x="390" y="694"/>
                  <a:pt x="366" y="457"/>
                  <a:pt x="468" y="389"/>
                </a:cubicBezTo>
                <a:cubicBezTo>
                  <a:pt x="479" y="355"/>
                  <a:pt x="499" y="306"/>
                  <a:pt x="531" y="290"/>
                </a:cubicBezTo>
                <a:cubicBezTo>
                  <a:pt x="562" y="234"/>
                  <a:pt x="601" y="188"/>
                  <a:pt x="621" y="128"/>
                </a:cubicBezTo>
                <a:cubicBezTo>
                  <a:pt x="500" y="47"/>
                  <a:pt x="336" y="129"/>
                  <a:pt x="198" y="83"/>
                </a:cubicBezTo>
                <a:cubicBezTo>
                  <a:pt x="6" y="92"/>
                  <a:pt x="72" y="92"/>
                  <a:pt x="0" y="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6" name="Freeform 13"/>
          <p:cNvSpPr>
            <a:spLocks/>
          </p:cNvSpPr>
          <p:nvPr/>
        </p:nvSpPr>
        <p:spPr bwMode="auto">
          <a:xfrm>
            <a:off x="2809875" y="2325688"/>
            <a:ext cx="1719263" cy="1831975"/>
          </a:xfrm>
          <a:custGeom>
            <a:avLst/>
            <a:gdLst>
              <a:gd name="T0" fmla="*/ 2147483647 w 1083"/>
              <a:gd name="T1" fmla="*/ 209173763 h 1154"/>
              <a:gd name="T2" fmla="*/ 415826696 w 1083"/>
              <a:gd name="T3" fmla="*/ 95765938 h 1154"/>
              <a:gd name="T4" fmla="*/ 7561265 w 1083"/>
              <a:gd name="T5" fmla="*/ 141128750 h 1154"/>
              <a:gd name="T6" fmla="*/ 30241884 w 1083"/>
              <a:gd name="T7" fmla="*/ 277217188 h 1154"/>
              <a:gd name="T8" fmla="*/ 166330361 w 1083"/>
              <a:gd name="T9" fmla="*/ 322580000 h 1154"/>
              <a:gd name="T10" fmla="*/ 461189522 w 1083"/>
              <a:gd name="T11" fmla="*/ 390625013 h 1154"/>
              <a:gd name="T12" fmla="*/ 506552347 w 1083"/>
              <a:gd name="T13" fmla="*/ 458668438 h 1154"/>
              <a:gd name="T14" fmla="*/ 574595792 w 1083"/>
              <a:gd name="T15" fmla="*/ 481350638 h 1154"/>
              <a:gd name="T16" fmla="*/ 665321443 w 1083"/>
              <a:gd name="T17" fmla="*/ 572076263 h 1154"/>
              <a:gd name="T18" fmla="*/ 778729301 w 1083"/>
              <a:gd name="T19" fmla="*/ 662801888 h 1154"/>
              <a:gd name="T20" fmla="*/ 1005543430 w 1083"/>
              <a:gd name="T21" fmla="*/ 912296563 h 1154"/>
              <a:gd name="T22" fmla="*/ 1118949700 w 1083"/>
              <a:gd name="T23" fmla="*/ 1116430013 h 1154"/>
              <a:gd name="T24" fmla="*/ 1232357558 w 1083"/>
              <a:gd name="T25" fmla="*/ 1638101563 h 1154"/>
              <a:gd name="T26" fmla="*/ 1141631907 w 1083"/>
              <a:gd name="T27" fmla="*/ 2147483647 h 1154"/>
              <a:gd name="T28" fmla="*/ 1005543430 w 1083"/>
              <a:gd name="T29" fmla="*/ 2147483647 h 1154"/>
              <a:gd name="T30" fmla="*/ 756047095 w 1083"/>
              <a:gd name="T31" fmla="*/ 2147483647 h 1154"/>
              <a:gd name="T32" fmla="*/ 982861223 w 1083"/>
              <a:gd name="T33" fmla="*/ 2147483647 h 1154"/>
              <a:gd name="T34" fmla="*/ 1186994733 w 1083"/>
              <a:gd name="T35" fmla="*/ 2147483647 h 1154"/>
              <a:gd name="T36" fmla="*/ 1504534513 w 1083"/>
              <a:gd name="T37" fmla="*/ 1796872200 h 1154"/>
              <a:gd name="T38" fmla="*/ 1481852306 w 1083"/>
              <a:gd name="T39" fmla="*/ 1433969700 h 1154"/>
              <a:gd name="T40" fmla="*/ 1436489480 w 1083"/>
              <a:gd name="T41" fmla="*/ 1365924688 h 1154"/>
              <a:gd name="T42" fmla="*/ 1323083210 w 1083"/>
              <a:gd name="T43" fmla="*/ 1161792825 h 1154"/>
              <a:gd name="T44" fmla="*/ 1255038177 w 1083"/>
              <a:gd name="T45" fmla="*/ 912296563 h 1154"/>
              <a:gd name="T46" fmla="*/ 1141631907 w 1083"/>
              <a:gd name="T47" fmla="*/ 730845313 h 1154"/>
              <a:gd name="T48" fmla="*/ 982861223 w 1083"/>
              <a:gd name="T49" fmla="*/ 572076263 h 1154"/>
              <a:gd name="T50" fmla="*/ 665321443 w 1083"/>
              <a:gd name="T51" fmla="*/ 367942813 h 1154"/>
              <a:gd name="T52" fmla="*/ 597277999 w 1083"/>
              <a:gd name="T53" fmla="*/ 322580000 h 1154"/>
              <a:gd name="T54" fmla="*/ 529232966 w 1083"/>
              <a:gd name="T55" fmla="*/ 299899388 h 1154"/>
              <a:gd name="T56" fmla="*/ 960180604 w 1083"/>
              <a:gd name="T57" fmla="*/ 322580000 h 1154"/>
              <a:gd name="T58" fmla="*/ 1572577957 w 1083"/>
              <a:gd name="T59" fmla="*/ 413305625 h 1154"/>
              <a:gd name="T60" fmla="*/ 2147483647 w 1083"/>
              <a:gd name="T61" fmla="*/ 435987825 h 1154"/>
              <a:gd name="T62" fmla="*/ 2147483647 w 1083"/>
              <a:gd name="T63" fmla="*/ 458668438 h 11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83" h="1154">
                <a:moveTo>
                  <a:pt x="1065" y="83"/>
                </a:moveTo>
                <a:cubicBezTo>
                  <a:pt x="763" y="8"/>
                  <a:pt x="534" y="43"/>
                  <a:pt x="165" y="38"/>
                </a:cubicBezTo>
                <a:cubicBezTo>
                  <a:pt x="112" y="2"/>
                  <a:pt x="41" y="0"/>
                  <a:pt x="3" y="56"/>
                </a:cubicBezTo>
                <a:cubicBezTo>
                  <a:pt x="6" y="74"/>
                  <a:pt x="0" y="96"/>
                  <a:pt x="12" y="110"/>
                </a:cubicBezTo>
                <a:cubicBezTo>
                  <a:pt x="24" y="124"/>
                  <a:pt x="47" y="125"/>
                  <a:pt x="66" y="128"/>
                </a:cubicBezTo>
                <a:cubicBezTo>
                  <a:pt x="107" y="135"/>
                  <a:pt x="144" y="142"/>
                  <a:pt x="183" y="155"/>
                </a:cubicBezTo>
                <a:cubicBezTo>
                  <a:pt x="189" y="164"/>
                  <a:pt x="193" y="175"/>
                  <a:pt x="201" y="182"/>
                </a:cubicBezTo>
                <a:cubicBezTo>
                  <a:pt x="208" y="188"/>
                  <a:pt x="221" y="184"/>
                  <a:pt x="228" y="191"/>
                </a:cubicBezTo>
                <a:cubicBezTo>
                  <a:pt x="276" y="239"/>
                  <a:pt x="192" y="203"/>
                  <a:pt x="264" y="227"/>
                </a:cubicBezTo>
                <a:cubicBezTo>
                  <a:pt x="316" y="304"/>
                  <a:pt x="247" y="213"/>
                  <a:pt x="309" y="263"/>
                </a:cubicBezTo>
                <a:cubicBezTo>
                  <a:pt x="347" y="293"/>
                  <a:pt x="351" y="346"/>
                  <a:pt x="399" y="362"/>
                </a:cubicBezTo>
                <a:cubicBezTo>
                  <a:pt x="409" y="391"/>
                  <a:pt x="444" y="443"/>
                  <a:pt x="444" y="443"/>
                </a:cubicBezTo>
                <a:cubicBezTo>
                  <a:pt x="453" y="515"/>
                  <a:pt x="477" y="579"/>
                  <a:pt x="489" y="650"/>
                </a:cubicBezTo>
                <a:cubicBezTo>
                  <a:pt x="477" y="882"/>
                  <a:pt x="503" y="772"/>
                  <a:pt x="453" y="884"/>
                </a:cubicBezTo>
                <a:cubicBezTo>
                  <a:pt x="430" y="936"/>
                  <a:pt x="443" y="954"/>
                  <a:pt x="399" y="983"/>
                </a:cubicBezTo>
                <a:cubicBezTo>
                  <a:pt x="367" y="1031"/>
                  <a:pt x="319" y="1051"/>
                  <a:pt x="300" y="1109"/>
                </a:cubicBezTo>
                <a:cubicBezTo>
                  <a:pt x="331" y="1125"/>
                  <a:pt x="361" y="1135"/>
                  <a:pt x="390" y="1154"/>
                </a:cubicBezTo>
                <a:cubicBezTo>
                  <a:pt x="459" y="1137"/>
                  <a:pt x="433" y="1110"/>
                  <a:pt x="471" y="1064"/>
                </a:cubicBezTo>
                <a:cubicBezTo>
                  <a:pt x="561" y="956"/>
                  <a:pt x="577" y="850"/>
                  <a:pt x="597" y="713"/>
                </a:cubicBezTo>
                <a:cubicBezTo>
                  <a:pt x="594" y="665"/>
                  <a:pt x="596" y="617"/>
                  <a:pt x="588" y="569"/>
                </a:cubicBezTo>
                <a:cubicBezTo>
                  <a:pt x="586" y="558"/>
                  <a:pt x="575" y="552"/>
                  <a:pt x="570" y="542"/>
                </a:cubicBezTo>
                <a:cubicBezTo>
                  <a:pt x="556" y="514"/>
                  <a:pt x="525" y="461"/>
                  <a:pt x="525" y="461"/>
                </a:cubicBezTo>
                <a:cubicBezTo>
                  <a:pt x="505" y="305"/>
                  <a:pt x="534" y="442"/>
                  <a:pt x="498" y="362"/>
                </a:cubicBezTo>
                <a:cubicBezTo>
                  <a:pt x="466" y="291"/>
                  <a:pt x="502" y="322"/>
                  <a:pt x="453" y="290"/>
                </a:cubicBezTo>
                <a:cubicBezTo>
                  <a:pt x="412" y="228"/>
                  <a:pt x="438" y="243"/>
                  <a:pt x="390" y="227"/>
                </a:cubicBezTo>
                <a:cubicBezTo>
                  <a:pt x="362" y="185"/>
                  <a:pt x="309" y="169"/>
                  <a:pt x="264" y="146"/>
                </a:cubicBezTo>
                <a:cubicBezTo>
                  <a:pt x="254" y="141"/>
                  <a:pt x="247" y="133"/>
                  <a:pt x="237" y="128"/>
                </a:cubicBezTo>
                <a:cubicBezTo>
                  <a:pt x="229" y="124"/>
                  <a:pt x="201" y="119"/>
                  <a:pt x="210" y="119"/>
                </a:cubicBezTo>
                <a:cubicBezTo>
                  <a:pt x="267" y="119"/>
                  <a:pt x="324" y="125"/>
                  <a:pt x="381" y="128"/>
                </a:cubicBezTo>
                <a:cubicBezTo>
                  <a:pt x="471" y="158"/>
                  <a:pt x="513" y="157"/>
                  <a:pt x="624" y="164"/>
                </a:cubicBezTo>
                <a:cubicBezTo>
                  <a:pt x="745" y="179"/>
                  <a:pt x="871" y="167"/>
                  <a:pt x="993" y="173"/>
                </a:cubicBezTo>
                <a:cubicBezTo>
                  <a:pt x="1046" y="186"/>
                  <a:pt x="1017" y="182"/>
                  <a:pt x="1083" y="1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7" name="Oval 14"/>
          <p:cNvSpPr>
            <a:spLocks noChangeArrowheads="1"/>
          </p:cNvSpPr>
          <p:nvPr/>
        </p:nvSpPr>
        <p:spPr bwMode="auto">
          <a:xfrm>
            <a:off x="1752600" y="33528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5"/>
          <p:cNvSpPr>
            <a:spLocks noChangeArrowheads="1"/>
          </p:cNvSpPr>
          <p:nvPr/>
        </p:nvSpPr>
        <p:spPr bwMode="auto">
          <a:xfrm>
            <a:off x="1981200" y="3581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16"/>
          <p:cNvSpPr>
            <a:spLocks noChangeArrowheads="1"/>
          </p:cNvSpPr>
          <p:nvPr/>
        </p:nvSpPr>
        <p:spPr bwMode="auto">
          <a:xfrm>
            <a:off x="2209800" y="32766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17"/>
          <p:cNvSpPr>
            <a:spLocks noChangeArrowheads="1"/>
          </p:cNvSpPr>
          <p:nvPr/>
        </p:nvSpPr>
        <p:spPr bwMode="auto">
          <a:xfrm>
            <a:off x="2438400" y="3505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18"/>
          <p:cNvSpPr>
            <a:spLocks noChangeArrowheads="1"/>
          </p:cNvSpPr>
          <p:nvPr/>
        </p:nvSpPr>
        <p:spPr bwMode="auto">
          <a:xfrm>
            <a:off x="2743200" y="3200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19"/>
          <p:cNvSpPr>
            <a:spLocks noChangeArrowheads="1"/>
          </p:cNvSpPr>
          <p:nvPr/>
        </p:nvSpPr>
        <p:spPr bwMode="auto">
          <a:xfrm>
            <a:off x="3048000" y="3200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0"/>
          <p:cNvSpPr>
            <a:spLocks noChangeArrowheads="1"/>
          </p:cNvSpPr>
          <p:nvPr/>
        </p:nvSpPr>
        <p:spPr bwMode="auto">
          <a:xfrm>
            <a:off x="3352800" y="3276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Freeform 21"/>
          <p:cNvSpPr>
            <a:spLocks/>
          </p:cNvSpPr>
          <p:nvPr/>
        </p:nvSpPr>
        <p:spPr bwMode="auto">
          <a:xfrm>
            <a:off x="885825" y="3914775"/>
            <a:ext cx="1357313" cy="1460500"/>
          </a:xfrm>
          <a:custGeom>
            <a:avLst/>
            <a:gdLst>
              <a:gd name="T0" fmla="*/ 1610381231 w 855"/>
              <a:gd name="T1" fmla="*/ 0 h 920"/>
              <a:gd name="T2" fmla="*/ 1746469718 w 855"/>
              <a:gd name="T3" fmla="*/ 45362813 h 920"/>
              <a:gd name="T4" fmla="*/ 1678424681 w 855"/>
              <a:gd name="T5" fmla="*/ 22682200 h 920"/>
              <a:gd name="T6" fmla="*/ 1882558206 w 855"/>
              <a:gd name="T7" fmla="*/ 340221888 h 920"/>
              <a:gd name="T8" fmla="*/ 2041327314 w 855"/>
              <a:gd name="T9" fmla="*/ 567035950 h 920"/>
              <a:gd name="T10" fmla="*/ 2147483647 w 855"/>
              <a:gd name="T11" fmla="*/ 839212825 h 920"/>
              <a:gd name="T12" fmla="*/ 2132052973 w 855"/>
              <a:gd name="T13" fmla="*/ 952619063 h 920"/>
              <a:gd name="T14" fmla="*/ 1995964485 w 855"/>
              <a:gd name="T15" fmla="*/ 1043344688 h 920"/>
              <a:gd name="T16" fmla="*/ 1723787510 w 855"/>
              <a:gd name="T17" fmla="*/ 1224795938 h 920"/>
              <a:gd name="T18" fmla="*/ 1451610535 w 855"/>
              <a:gd name="T19" fmla="*/ 1406247188 h 920"/>
              <a:gd name="T20" fmla="*/ 1134070730 w 855"/>
              <a:gd name="T21" fmla="*/ 1587698438 h 920"/>
              <a:gd name="T22" fmla="*/ 816530926 w 855"/>
              <a:gd name="T23" fmla="*/ 1837194700 h 920"/>
              <a:gd name="T24" fmla="*/ 725805267 w 855"/>
              <a:gd name="T25" fmla="*/ 1882557513 h 920"/>
              <a:gd name="T26" fmla="*/ 589716780 w 855"/>
              <a:gd name="T27" fmla="*/ 1973283138 h 920"/>
              <a:gd name="T28" fmla="*/ 294859184 w 855"/>
              <a:gd name="T29" fmla="*/ 2147483647 h 920"/>
              <a:gd name="T30" fmla="*/ 136088488 w 855"/>
              <a:gd name="T31" fmla="*/ 2147483647 h 920"/>
              <a:gd name="T32" fmla="*/ 68045038 w 855"/>
              <a:gd name="T33" fmla="*/ 2147483647 h 920"/>
              <a:gd name="T34" fmla="*/ 0 w 855"/>
              <a:gd name="T35" fmla="*/ 2147483647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55" h="920">
                <a:moveTo>
                  <a:pt x="639" y="0"/>
                </a:moveTo>
                <a:cubicBezTo>
                  <a:pt x="657" y="6"/>
                  <a:pt x="675" y="12"/>
                  <a:pt x="693" y="18"/>
                </a:cubicBezTo>
                <a:cubicBezTo>
                  <a:pt x="702" y="21"/>
                  <a:pt x="666" y="9"/>
                  <a:pt x="666" y="9"/>
                </a:cubicBezTo>
                <a:cubicBezTo>
                  <a:pt x="684" y="62"/>
                  <a:pt x="699" y="103"/>
                  <a:pt x="747" y="135"/>
                </a:cubicBezTo>
                <a:cubicBezTo>
                  <a:pt x="761" y="176"/>
                  <a:pt x="779" y="194"/>
                  <a:pt x="810" y="225"/>
                </a:cubicBezTo>
                <a:cubicBezTo>
                  <a:pt x="823" y="265"/>
                  <a:pt x="842" y="295"/>
                  <a:pt x="855" y="333"/>
                </a:cubicBezTo>
                <a:cubicBezTo>
                  <a:pt x="852" y="348"/>
                  <a:pt x="853" y="364"/>
                  <a:pt x="846" y="378"/>
                </a:cubicBezTo>
                <a:cubicBezTo>
                  <a:pt x="828" y="415"/>
                  <a:pt x="820" y="399"/>
                  <a:pt x="792" y="414"/>
                </a:cubicBezTo>
                <a:cubicBezTo>
                  <a:pt x="753" y="436"/>
                  <a:pt x="725" y="472"/>
                  <a:pt x="684" y="486"/>
                </a:cubicBezTo>
                <a:cubicBezTo>
                  <a:pt x="652" y="518"/>
                  <a:pt x="619" y="544"/>
                  <a:pt x="576" y="558"/>
                </a:cubicBezTo>
                <a:cubicBezTo>
                  <a:pt x="535" y="599"/>
                  <a:pt x="500" y="593"/>
                  <a:pt x="450" y="630"/>
                </a:cubicBezTo>
                <a:cubicBezTo>
                  <a:pt x="408" y="662"/>
                  <a:pt x="368" y="701"/>
                  <a:pt x="324" y="729"/>
                </a:cubicBezTo>
                <a:cubicBezTo>
                  <a:pt x="313" y="736"/>
                  <a:pt x="300" y="740"/>
                  <a:pt x="288" y="747"/>
                </a:cubicBezTo>
                <a:cubicBezTo>
                  <a:pt x="269" y="758"/>
                  <a:pt x="252" y="771"/>
                  <a:pt x="234" y="783"/>
                </a:cubicBezTo>
                <a:cubicBezTo>
                  <a:pt x="195" y="809"/>
                  <a:pt x="161" y="844"/>
                  <a:pt x="117" y="855"/>
                </a:cubicBezTo>
                <a:cubicBezTo>
                  <a:pt x="30" y="920"/>
                  <a:pt x="123" y="857"/>
                  <a:pt x="54" y="891"/>
                </a:cubicBezTo>
                <a:cubicBezTo>
                  <a:pt x="44" y="896"/>
                  <a:pt x="37" y="904"/>
                  <a:pt x="27" y="909"/>
                </a:cubicBezTo>
                <a:cubicBezTo>
                  <a:pt x="19" y="913"/>
                  <a:pt x="0" y="918"/>
                  <a:pt x="0" y="918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5" name="Freeform 22"/>
          <p:cNvSpPr>
            <a:spLocks/>
          </p:cNvSpPr>
          <p:nvPr/>
        </p:nvSpPr>
        <p:spPr bwMode="auto">
          <a:xfrm>
            <a:off x="900113" y="3854450"/>
            <a:ext cx="2093912" cy="1589088"/>
          </a:xfrm>
          <a:custGeom>
            <a:avLst/>
            <a:gdLst>
              <a:gd name="T0" fmla="*/ 2147483647 w 1319"/>
              <a:gd name="T1" fmla="*/ 5040314 h 1001"/>
              <a:gd name="T2" fmla="*/ 2147483647 w 1319"/>
              <a:gd name="T3" fmla="*/ 27722521 h 1001"/>
              <a:gd name="T4" fmla="*/ 2147483647 w 1319"/>
              <a:gd name="T5" fmla="*/ 95765968 h 1001"/>
              <a:gd name="T6" fmla="*/ 2147483647 w 1319"/>
              <a:gd name="T7" fmla="*/ 299899482 h 1001"/>
              <a:gd name="T8" fmla="*/ 2147483647 w 1319"/>
              <a:gd name="T9" fmla="*/ 458668582 h 1001"/>
              <a:gd name="T10" fmla="*/ 2147483647 w 1319"/>
              <a:gd name="T11" fmla="*/ 662802096 h 1001"/>
              <a:gd name="T12" fmla="*/ 2147483647 w 1319"/>
              <a:gd name="T13" fmla="*/ 708164923 h 1001"/>
              <a:gd name="T14" fmla="*/ 2147483647 w 1319"/>
              <a:gd name="T15" fmla="*/ 866934023 h 1001"/>
              <a:gd name="T16" fmla="*/ 2147483647 w 1319"/>
              <a:gd name="T17" fmla="*/ 957659676 h 1001"/>
              <a:gd name="T18" fmla="*/ 2147483647 w 1319"/>
              <a:gd name="T19" fmla="*/ 980341883 h 1001"/>
              <a:gd name="T20" fmla="*/ 2147483647 w 1319"/>
              <a:gd name="T21" fmla="*/ 1116430364 h 1001"/>
              <a:gd name="T22" fmla="*/ 2147483647 w 1319"/>
              <a:gd name="T23" fmla="*/ 1161793191 h 1001"/>
              <a:gd name="T24" fmla="*/ 2147483647 w 1319"/>
              <a:gd name="T25" fmla="*/ 1297881671 h 1001"/>
              <a:gd name="T26" fmla="*/ 2109369484 w 1319"/>
              <a:gd name="T27" fmla="*/ 1343244498 h 1001"/>
              <a:gd name="T28" fmla="*/ 1973281079 w 1319"/>
              <a:gd name="T29" fmla="*/ 1433970151 h 1001"/>
              <a:gd name="T30" fmla="*/ 1837192674 w 1319"/>
              <a:gd name="T31" fmla="*/ 1524695805 h 1001"/>
              <a:gd name="T32" fmla="*/ 1633060860 w 1319"/>
              <a:gd name="T33" fmla="*/ 1683464905 h 1001"/>
              <a:gd name="T34" fmla="*/ 1406246852 w 1319"/>
              <a:gd name="T35" fmla="*/ 1842235592 h 1001"/>
              <a:gd name="T36" fmla="*/ 1270158447 w 1319"/>
              <a:gd name="T37" fmla="*/ 1887598419 h 1001"/>
              <a:gd name="T38" fmla="*/ 861893232 w 1319"/>
              <a:gd name="T39" fmla="*/ 2137093172 h 1001"/>
              <a:gd name="T40" fmla="*/ 635079223 w 1319"/>
              <a:gd name="T41" fmla="*/ 2147483647 h 1001"/>
              <a:gd name="T42" fmla="*/ 0 w 1319"/>
              <a:gd name="T43" fmla="*/ 2147483647 h 10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19" h="1001">
                <a:moveTo>
                  <a:pt x="1278" y="2"/>
                </a:moveTo>
                <a:cubicBezTo>
                  <a:pt x="1290" y="5"/>
                  <a:pt x="1308" y="0"/>
                  <a:pt x="1314" y="11"/>
                </a:cubicBezTo>
                <a:cubicBezTo>
                  <a:pt x="1319" y="21"/>
                  <a:pt x="1300" y="28"/>
                  <a:pt x="1296" y="38"/>
                </a:cubicBezTo>
                <a:cubicBezTo>
                  <a:pt x="1253" y="134"/>
                  <a:pt x="1301" y="58"/>
                  <a:pt x="1260" y="119"/>
                </a:cubicBezTo>
                <a:cubicBezTo>
                  <a:pt x="1244" y="182"/>
                  <a:pt x="1264" y="131"/>
                  <a:pt x="1224" y="182"/>
                </a:cubicBezTo>
                <a:cubicBezTo>
                  <a:pt x="1204" y="208"/>
                  <a:pt x="1188" y="236"/>
                  <a:pt x="1170" y="263"/>
                </a:cubicBezTo>
                <a:cubicBezTo>
                  <a:pt x="1164" y="272"/>
                  <a:pt x="1151" y="274"/>
                  <a:pt x="1143" y="281"/>
                </a:cubicBezTo>
                <a:cubicBezTo>
                  <a:pt x="1070" y="346"/>
                  <a:pt x="1118" y="325"/>
                  <a:pt x="1062" y="344"/>
                </a:cubicBezTo>
                <a:cubicBezTo>
                  <a:pt x="1053" y="356"/>
                  <a:pt x="1047" y="370"/>
                  <a:pt x="1035" y="380"/>
                </a:cubicBezTo>
                <a:cubicBezTo>
                  <a:pt x="1028" y="386"/>
                  <a:pt x="1015" y="382"/>
                  <a:pt x="1008" y="389"/>
                </a:cubicBezTo>
                <a:cubicBezTo>
                  <a:pt x="993" y="404"/>
                  <a:pt x="990" y="431"/>
                  <a:pt x="972" y="443"/>
                </a:cubicBezTo>
                <a:cubicBezTo>
                  <a:pt x="963" y="449"/>
                  <a:pt x="953" y="454"/>
                  <a:pt x="945" y="461"/>
                </a:cubicBezTo>
                <a:cubicBezTo>
                  <a:pt x="926" y="478"/>
                  <a:pt x="909" y="497"/>
                  <a:pt x="891" y="515"/>
                </a:cubicBezTo>
                <a:cubicBezTo>
                  <a:pt x="878" y="528"/>
                  <a:pt x="837" y="533"/>
                  <a:pt x="837" y="533"/>
                </a:cubicBezTo>
                <a:cubicBezTo>
                  <a:pt x="802" y="586"/>
                  <a:pt x="841" y="540"/>
                  <a:pt x="783" y="569"/>
                </a:cubicBezTo>
                <a:cubicBezTo>
                  <a:pt x="764" y="579"/>
                  <a:pt x="747" y="593"/>
                  <a:pt x="729" y="605"/>
                </a:cubicBezTo>
                <a:cubicBezTo>
                  <a:pt x="608" y="686"/>
                  <a:pt x="722" y="643"/>
                  <a:pt x="648" y="668"/>
                </a:cubicBezTo>
                <a:cubicBezTo>
                  <a:pt x="626" y="690"/>
                  <a:pt x="585" y="717"/>
                  <a:pt x="558" y="731"/>
                </a:cubicBezTo>
                <a:cubicBezTo>
                  <a:pt x="541" y="739"/>
                  <a:pt x="504" y="749"/>
                  <a:pt x="504" y="749"/>
                </a:cubicBezTo>
                <a:cubicBezTo>
                  <a:pt x="470" y="799"/>
                  <a:pt x="394" y="819"/>
                  <a:pt x="342" y="848"/>
                </a:cubicBezTo>
                <a:cubicBezTo>
                  <a:pt x="254" y="897"/>
                  <a:pt x="322" y="875"/>
                  <a:pt x="252" y="893"/>
                </a:cubicBezTo>
                <a:cubicBezTo>
                  <a:pt x="183" y="962"/>
                  <a:pt x="84" y="959"/>
                  <a:pt x="0" y="1001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6" name="Freeform 23"/>
          <p:cNvSpPr>
            <a:spLocks/>
          </p:cNvSpPr>
          <p:nvPr/>
        </p:nvSpPr>
        <p:spPr bwMode="auto">
          <a:xfrm>
            <a:off x="785813" y="3910013"/>
            <a:ext cx="1954212" cy="1619250"/>
          </a:xfrm>
          <a:custGeom>
            <a:avLst/>
            <a:gdLst>
              <a:gd name="T0" fmla="*/ 2147483647 w 1231"/>
              <a:gd name="T1" fmla="*/ 52924075 h 1020"/>
              <a:gd name="T2" fmla="*/ 2147483647 w 1231"/>
              <a:gd name="T3" fmla="*/ 75604688 h 1020"/>
              <a:gd name="T4" fmla="*/ 2147483647 w 1231"/>
              <a:gd name="T5" fmla="*/ 98286888 h 1020"/>
              <a:gd name="T6" fmla="*/ 2147483647 w 1231"/>
              <a:gd name="T7" fmla="*/ 120967500 h 1020"/>
              <a:gd name="T8" fmla="*/ 2147483647 w 1231"/>
              <a:gd name="T9" fmla="*/ 234375325 h 1020"/>
              <a:gd name="T10" fmla="*/ 2147483647 w 1231"/>
              <a:gd name="T11" fmla="*/ 370463763 h 1020"/>
              <a:gd name="T12" fmla="*/ 2147483647 w 1231"/>
              <a:gd name="T13" fmla="*/ 506552200 h 1020"/>
              <a:gd name="T14" fmla="*/ 2147483647 w 1231"/>
              <a:gd name="T15" fmla="*/ 642640638 h 1020"/>
              <a:gd name="T16" fmla="*/ 2147483647 w 1231"/>
              <a:gd name="T17" fmla="*/ 824091888 h 1020"/>
              <a:gd name="T18" fmla="*/ 2147483647 w 1231"/>
              <a:gd name="T19" fmla="*/ 1164312188 h 1020"/>
              <a:gd name="T20" fmla="*/ 2147483647 w 1231"/>
              <a:gd name="T21" fmla="*/ 1255037813 h 1020"/>
              <a:gd name="T22" fmla="*/ 2147483647 w 1231"/>
              <a:gd name="T23" fmla="*/ 1300400625 h 1020"/>
              <a:gd name="T24" fmla="*/ 2147483647 w 1231"/>
              <a:gd name="T25" fmla="*/ 1391126250 h 1020"/>
              <a:gd name="T26" fmla="*/ 2147483647 w 1231"/>
              <a:gd name="T27" fmla="*/ 1481851875 h 1020"/>
              <a:gd name="T28" fmla="*/ 2147483647 w 1231"/>
              <a:gd name="T29" fmla="*/ 1549896888 h 1020"/>
              <a:gd name="T30" fmla="*/ 2147483647 w 1231"/>
              <a:gd name="T31" fmla="*/ 1572577500 h 1020"/>
              <a:gd name="T32" fmla="*/ 2147483647 w 1231"/>
              <a:gd name="T33" fmla="*/ 1640622513 h 1020"/>
              <a:gd name="T34" fmla="*/ 2147483647 w 1231"/>
              <a:gd name="T35" fmla="*/ 1685985325 h 1020"/>
              <a:gd name="T36" fmla="*/ 2109369448 w 1231"/>
              <a:gd name="T37" fmla="*/ 1776710950 h 1020"/>
              <a:gd name="T38" fmla="*/ 1995963239 w 1231"/>
              <a:gd name="T39" fmla="*/ 1867436575 h 1020"/>
              <a:gd name="T40" fmla="*/ 1859874837 w 1231"/>
              <a:gd name="T41" fmla="*/ 1958162200 h 1020"/>
              <a:gd name="T42" fmla="*/ 1247476231 w 1231"/>
              <a:gd name="T43" fmla="*/ 2147483647 h 1020"/>
              <a:gd name="T44" fmla="*/ 975299425 w 1231"/>
              <a:gd name="T45" fmla="*/ 2147483647 h 1020"/>
              <a:gd name="T46" fmla="*/ 476308616 w 1231"/>
              <a:gd name="T47" fmla="*/ 2147483647 h 1020"/>
              <a:gd name="T48" fmla="*/ 136088403 w 1231"/>
              <a:gd name="T49" fmla="*/ 2147483647 h 1020"/>
              <a:gd name="T50" fmla="*/ 68043408 w 1231"/>
              <a:gd name="T51" fmla="*/ 2147483647 h 1020"/>
              <a:gd name="T52" fmla="*/ 0 w 1231"/>
              <a:gd name="T53" fmla="*/ 2147483647 h 10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1" h="1020">
                <a:moveTo>
                  <a:pt x="1026" y="21"/>
                </a:moveTo>
                <a:cubicBezTo>
                  <a:pt x="1053" y="24"/>
                  <a:pt x="1088" y="11"/>
                  <a:pt x="1107" y="30"/>
                </a:cubicBezTo>
                <a:cubicBezTo>
                  <a:pt x="1122" y="45"/>
                  <a:pt x="1062" y="27"/>
                  <a:pt x="1044" y="39"/>
                </a:cubicBezTo>
                <a:cubicBezTo>
                  <a:pt x="1034" y="46"/>
                  <a:pt x="1068" y="45"/>
                  <a:pt x="1080" y="48"/>
                </a:cubicBezTo>
                <a:cubicBezTo>
                  <a:pt x="1113" y="146"/>
                  <a:pt x="1058" y="0"/>
                  <a:pt x="1116" y="93"/>
                </a:cubicBezTo>
                <a:cubicBezTo>
                  <a:pt x="1126" y="109"/>
                  <a:pt x="1128" y="129"/>
                  <a:pt x="1134" y="147"/>
                </a:cubicBezTo>
                <a:cubicBezTo>
                  <a:pt x="1140" y="166"/>
                  <a:pt x="1166" y="188"/>
                  <a:pt x="1179" y="201"/>
                </a:cubicBezTo>
                <a:cubicBezTo>
                  <a:pt x="1185" y="219"/>
                  <a:pt x="1192" y="237"/>
                  <a:pt x="1197" y="255"/>
                </a:cubicBezTo>
                <a:cubicBezTo>
                  <a:pt x="1203" y="279"/>
                  <a:pt x="1215" y="327"/>
                  <a:pt x="1215" y="327"/>
                </a:cubicBezTo>
                <a:cubicBezTo>
                  <a:pt x="1208" y="412"/>
                  <a:pt x="1231" y="422"/>
                  <a:pt x="1179" y="462"/>
                </a:cubicBezTo>
                <a:cubicBezTo>
                  <a:pt x="1162" y="475"/>
                  <a:pt x="1143" y="486"/>
                  <a:pt x="1125" y="498"/>
                </a:cubicBezTo>
                <a:cubicBezTo>
                  <a:pt x="1116" y="504"/>
                  <a:pt x="1098" y="516"/>
                  <a:pt x="1098" y="516"/>
                </a:cubicBezTo>
                <a:cubicBezTo>
                  <a:pt x="1046" y="593"/>
                  <a:pt x="1115" y="502"/>
                  <a:pt x="1053" y="552"/>
                </a:cubicBezTo>
                <a:cubicBezTo>
                  <a:pt x="996" y="597"/>
                  <a:pt x="1082" y="567"/>
                  <a:pt x="999" y="588"/>
                </a:cubicBezTo>
                <a:cubicBezTo>
                  <a:pt x="990" y="597"/>
                  <a:pt x="983" y="608"/>
                  <a:pt x="972" y="615"/>
                </a:cubicBezTo>
                <a:cubicBezTo>
                  <a:pt x="964" y="620"/>
                  <a:pt x="952" y="618"/>
                  <a:pt x="945" y="624"/>
                </a:cubicBezTo>
                <a:cubicBezTo>
                  <a:pt x="937" y="631"/>
                  <a:pt x="935" y="644"/>
                  <a:pt x="927" y="651"/>
                </a:cubicBezTo>
                <a:cubicBezTo>
                  <a:pt x="917" y="660"/>
                  <a:pt x="902" y="661"/>
                  <a:pt x="891" y="669"/>
                </a:cubicBezTo>
                <a:cubicBezTo>
                  <a:pt x="832" y="711"/>
                  <a:pt x="895" y="686"/>
                  <a:pt x="837" y="705"/>
                </a:cubicBezTo>
                <a:cubicBezTo>
                  <a:pt x="804" y="755"/>
                  <a:pt x="838" y="715"/>
                  <a:pt x="792" y="741"/>
                </a:cubicBezTo>
                <a:cubicBezTo>
                  <a:pt x="773" y="752"/>
                  <a:pt x="738" y="777"/>
                  <a:pt x="738" y="777"/>
                </a:cubicBezTo>
                <a:cubicBezTo>
                  <a:pt x="695" y="841"/>
                  <a:pt x="571" y="863"/>
                  <a:pt x="495" y="885"/>
                </a:cubicBezTo>
                <a:cubicBezTo>
                  <a:pt x="445" y="899"/>
                  <a:pt x="448" y="911"/>
                  <a:pt x="387" y="921"/>
                </a:cubicBezTo>
                <a:cubicBezTo>
                  <a:pt x="317" y="956"/>
                  <a:pt x="276" y="951"/>
                  <a:pt x="189" y="957"/>
                </a:cubicBezTo>
                <a:cubicBezTo>
                  <a:pt x="143" y="966"/>
                  <a:pt x="99" y="980"/>
                  <a:pt x="54" y="993"/>
                </a:cubicBezTo>
                <a:cubicBezTo>
                  <a:pt x="45" y="996"/>
                  <a:pt x="35" y="998"/>
                  <a:pt x="27" y="1002"/>
                </a:cubicBezTo>
                <a:cubicBezTo>
                  <a:pt x="17" y="1007"/>
                  <a:pt x="0" y="1020"/>
                  <a:pt x="0" y="102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7" name="Freeform 24"/>
          <p:cNvSpPr>
            <a:spLocks/>
          </p:cNvSpPr>
          <p:nvPr/>
        </p:nvSpPr>
        <p:spPr bwMode="auto">
          <a:xfrm>
            <a:off x="2200275" y="2114550"/>
            <a:ext cx="74613" cy="471488"/>
          </a:xfrm>
          <a:custGeom>
            <a:avLst/>
            <a:gdLst>
              <a:gd name="T0" fmla="*/ 113408585 w 47"/>
              <a:gd name="T1" fmla="*/ 748487994 h 297"/>
              <a:gd name="T2" fmla="*/ 0 w 47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" h="297">
                <a:moveTo>
                  <a:pt x="45" y="297"/>
                </a:moveTo>
                <a:cubicBezTo>
                  <a:pt x="12" y="199"/>
                  <a:pt x="47" y="94"/>
                  <a:pt x="0" y="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8" name="Freeform 25"/>
          <p:cNvSpPr>
            <a:spLocks/>
          </p:cNvSpPr>
          <p:nvPr/>
        </p:nvSpPr>
        <p:spPr bwMode="auto">
          <a:xfrm>
            <a:off x="2300288" y="2128838"/>
            <a:ext cx="85725" cy="442912"/>
          </a:xfrm>
          <a:custGeom>
            <a:avLst/>
            <a:gdLst>
              <a:gd name="T0" fmla="*/ 136088438 w 54"/>
              <a:gd name="T1" fmla="*/ 703122006 h 279"/>
              <a:gd name="T2" fmla="*/ 90725625 w 54"/>
              <a:gd name="T3" fmla="*/ 385582677 h 279"/>
              <a:gd name="T4" fmla="*/ 0 w 54"/>
              <a:gd name="T5" fmla="*/ 0 h 2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" h="279">
                <a:moveTo>
                  <a:pt x="54" y="279"/>
                </a:moveTo>
                <a:cubicBezTo>
                  <a:pt x="46" y="237"/>
                  <a:pt x="44" y="195"/>
                  <a:pt x="36" y="153"/>
                </a:cubicBezTo>
                <a:cubicBezTo>
                  <a:pt x="25" y="96"/>
                  <a:pt x="0" y="60"/>
                  <a:pt x="0" y="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9" name="Freeform 26"/>
          <p:cNvSpPr>
            <a:spLocks/>
          </p:cNvSpPr>
          <p:nvPr/>
        </p:nvSpPr>
        <p:spPr bwMode="auto">
          <a:xfrm>
            <a:off x="2428875" y="2157413"/>
            <a:ext cx="71438" cy="471487"/>
          </a:xfrm>
          <a:custGeom>
            <a:avLst/>
            <a:gdLst>
              <a:gd name="T0" fmla="*/ 113408619 w 45"/>
              <a:gd name="T1" fmla="*/ 748484819 h 297"/>
              <a:gd name="T2" fmla="*/ 0 w 45"/>
              <a:gd name="T3" fmla="*/ 0 h 2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297">
                <a:moveTo>
                  <a:pt x="45" y="297"/>
                </a:moveTo>
                <a:cubicBezTo>
                  <a:pt x="21" y="202"/>
                  <a:pt x="0" y="98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0" name="Freeform 27"/>
          <p:cNvSpPr>
            <a:spLocks/>
          </p:cNvSpPr>
          <p:nvPr/>
        </p:nvSpPr>
        <p:spPr bwMode="auto">
          <a:xfrm>
            <a:off x="2571750" y="2171700"/>
            <a:ext cx="19050" cy="414338"/>
          </a:xfrm>
          <a:custGeom>
            <a:avLst/>
            <a:gdLst>
              <a:gd name="T0" fmla="*/ 0 w 12"/>
              <a:gd name="T1" fmla="*/ 657762369 h 261"/>
              <a:gd name="T2" fmla="*/ 22682200 w 12"/>
              <a:gd name="T3" fmla="*/ 0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261">
                <a:moveTo>
                  <a:pt x="0" y="261"/>
                </a:moveTo>
                <a:cubicBezTo>
                  <a:pt x="12" y="90"/>
                  <a:pt x="9" y="177"/>
                  <a:pt x="9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1" name="Freeform 28"/>
          <p:cNvSpPr>
            <a:spLocks/>
          </p:cNvSpPr>
          <p:nvPr/>
        </p:nvSpPr>
        <p:spPr bwMode="auto">
          <a:xfrm>
            <a:off x="2643188" y="2243138"/>
            <a:ext cx="28575" cy="342900"/>
          </a:xfrm>
          <a:custGeom>
            <a:avLst/>
            <a:gdLst>
              <a:gd name="T0" fmla="*/ 45362813 w 18"/>
              <a:gd name="T1" fmla="*/ 544353750 h 216"/>
              <a:gd name="T2" fmla="*/ 0 w 18"/>
              <a:gd name="T3" fmla="*/ 0 h 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216">
                <a:moveTo>
                  <a:pt x="18" y="216"/>
                </a:moveTo>
                <a:cubicBezTo>
                  <a:pt x="12" y="138"/>
                  <a:pt x="0" y="76"/>
                  <a:pt x="0" y="0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2" name="Text Box 29"/>
          <p:cNvSpPr txBox="1">
            <a:spLocks noChangeArrowheads="1"/>
          </p:cNvSpPr>
          <p:nvPr/>
        </p:nvSpPr>
        <p:spPr bwMode="auto">
          <a:xfrm>
            <a:off x="838200" y="18208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Taste bud</a:t>
            </a:r>
          </a:p>
        </p:txBody>
      </p:sp>
      <p:sp>
        <p:nvSpPr>
          <p:cNvPr id="25633" name="Text Box 30"/>
          <p:cNvSpPr txBox="1">
            <a:spLocks noChangeArrowheads="1"/>
          </p:cNvSpPr>
          <p:nvPr/>
        </p:nvSpPr>
        <p:spPr bwMode="auto">
          <a:xfrm>
            <a:off x="2895600" y="17446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</a:t>
            </a:r>
            <a:r>
              <a:rPr lang="en-US" sz="1200">
                <a:latin typeface="Georgia" pitchFamily="18" charset="0"/>
              </a:rPr>
              <a:t> </a:t>
            </a:r>
          </a:p>
        </p:txBody>
      </p:sp>
      <p:sp>
        <p:nvSpPr>
          <p:cNvPr id="25634" name="Line 31"/>
          <p:cNvSpPr>
            <a:spLocks noChangeShapeType="1"/>
          </p:cNvSpPr>
          <p:nvPr/>
        </p:nvSpPr>
        <p:spPr bwMode="auto">
          <a:xfrm flipH="1">
            <a:off x="26670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5" name="Line 32"/>
          <p:cNvSpPr>
            <a:spLocks noChangeShapeType="1"/>
          </p:cNvSpPr>
          <p:nvPr/>
        </p:nvSpPr>
        <p:spPr bwMode="auto">
          <a:xfrm>
            <a:off x="1371600" y="205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6" name="Text Box 33"/>
          <p:cNvSpPr txBox="1">
            <a:spLocks noChangeArrowheads="1"/>
          </p:cNvSpPr>
          <p:nvPr/>
        </p:nvSpPr>
        <p:spPr bwMode="auto">
          <a:xfrm>
            <a:off x="609600" y="4183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Receptor cells</a:t>
            </a:r>
          </a:p>
        </p:txBody>
      </p:sp>
      <p:sp>
        <p:nvSpPr>
          <p:cNvPr id="25637" name="Line 34"/>
          <p:cNvSpPr>
            <a:spLocks noChangeShapeType="1"/>
          </p:cNvSpPr>
          <p:nvPr/>
        </p:nvSpPr>
        <p:spPr bwMode="auto">
          <a:xfrm flipV="1">
            <a:off x="15240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8" name="Text Box 35"/>
          <p:cNvSpPr txBox="1">
            <a:spLocks noChangeArrowheads="1"/>
          </p:cNvSpPr>
          <p:nvPr/>
        </p:nvSpPr>
        <p:spPr bwMode="auto">
          <a:xfrm>
            <a:off x="3962400" y="32686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Microvili </a:t>
            </a:r>
          </a:p>
        </p:txBody>
      </p:sp>
      <p:sp>
        <p:nvSpPr>
          <p:cNvPr id="25639" name="Freeform 36"/>
          <p:cNvSpPr>
            <a:spLocks/>
          </p:cNvSpPr>
          <p:nvPr/>
        </p:nvSpPr>
        <p:spPr bwMode="auto">
          <a:xfrm>
            <a:off x="942975" y="3829050"/>
            <a:ext cx="1985963" cy="1914525"/>
          </a:xfrm>
          <a:custGeom>
            <a:avLst/>
            <a:gdLst>
              <a:gd name="T0" fmla="*/ 2147483647 w 1251"/>
              <a:gd name="T1" fmla="*/ 0 h 1206"/>
              <a:gd name="T2" fmla="*/ 2147483647 w 1251"/>
              <a:gd name="T3" fmla="*/ 90725625 h 1206"/>
              <a:gd name="T4" fmla="*/ 2147483647 w 1251"/>
              <a:gd name="T5" fmla="*/ 90725625 h 1206"/>
              <a:gd name="T6" fmla="*/ 2147483647 w 1251"/>
              <a:gd name="T7" fmla="*/ 521673138 h 1206"/>
              <a:gd name="T8" fmla="*/ 2147483647 w 1251"/>
              <a:gd name="T9" fmla="*/ 952619063 h 1206"/>
              <a:gd name="T10" fmla="*/ 2147483647 w 1251"/>
              <a:gd name="T11" fmla="*/ 1882557513 h 1206"/>
              <a:gd name="T12" fmla="*/ 2147483647 w 1251"/>
              <a:gd name="T13" fmla="*/ 2147483647 h 1206"/>
              <a:gd name="T14" fmla="*/ 1927920810 w 1251"/>
              <a:gd name="T15" fmla="*/ 2147483647 h 1206"/>
              <a:gd name="T16" fmla="*/ 1678424485 w 1251"/>
              <a:gd name="T17" fmla="*/ 2147483647 h 1206"/>
              <a:gd name="T18" fmla="*/ 1202115628 w 1251"/>
              <a:gd name="T19" fmla="*/ 2147483647 h 1206"/>
              <a:gd name="T20" fmla="*/ 793850212 w 1251"/>
              <a:gd name="T21" fmla="*/ 2147483647 h 1206"/>
              <a:gd name="T22" fmla="*/ 136088472 w 1251"/>
              <a:gd name="T23" fmla="*/ 2147483647 h 1206"/>
              <a:gd name="T24" fmla="*/ 68045030 w 1251"/>
              <a:gd name="T25" fmla="*/ 2147483647 h 1206"/>
              <a:gd name="T26" fmla="*/ 0 w 1251"/>
              <a:gd name="T27" fmla="*/ 2147483647 h 12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51" h="1206">
                <a:moveTo>
                  <a:pt x="1107" y="0"/>
                </a:moveTo>
                <a:cubicBezTo>
                  <a:pt x="1110" y="12"/>
                  <a:pt x="1104" y="32"/>
                  <a:pt x="1116" y="36"/>
                </a:cubicBezTo>
                <a:cubicBezTo>
                  <a:pt x="1124" y="39"/>
                  <a:pt x="1251" y="13"/>
                  <a:pt x="1134" y="36"/>
                </a:cubicBezTo>
                <a:cubicBezTo>
                  <a:pt x="1137" y="93"/>
                  <a:pt x="1138" y="150"/>
                  <a:pt x="1143" y="207"/>
                </a:cubicBezTo>
                <a:cubicBezTo>
                  <a:pt x="1148" y="264"/>
                  <a:pt x="1177" y="321"/>
                  <a:pt x="1188" y="378"/>
                </a:cubicBezTo>
                <a:cubicBezTo>
                  <a:pt x="1182" y="535"/>
                  <a:pt x="1220" y="672"/>
                  <a:pt x="1071" y="747"/>
                </a:cubicBezTo>
                <a:cubicBezTo>
                  <a:pt x="1027" y="813"/>
                  <a:pt x="950" y="848"/>
                  <a:pt x="882" y="882"/>
                </a:cubicBezTo>
                <a:cubicBezTo>
                  <a:pt x="842" y="902"/>
                  <a:pt x="802" y="929"/>
                  <a:pt x="765" y="954"/>
                </a:cubicBezTo>
                <a:cubicBezTo>
                  <a:pt x="756" y="960"/>
                  <a:pt x="682" y="985"/>
                  <a:pt x="666" y="990"/>
                </a:cubicBezTo>
                <a:cubicBezTo>
                  <a:pt x="616" y="1040"/>
                  <a:pt x="539" y="1064"/>
                  <a:pt x="477" y="1098"/>
                </a:cubicBezTo>
                <a:cubicBezTo>
                  <a:pt x="428" y="1125"/>
                  <a:pt x="374" y="1166"/>
                  <a:pt x="315" y="1170"/>
                </a:cubicBezTo>
                <a:cubicBezTo>
                  <a:pt x="228" y="1175"/>
                  <a:pt x="141" y="1176"/>
                  <a:pt x="54" y="1179"/>
                </a:cubicBezTo>
                <a:cubicBezTo>
                  <a:pt x="45" y="1182"/>
                  <a:pt x="35" y="1184"/>
                  <a:pt x="27" y="1188"/>
                </a:cubicBezTo>
                <a:cubicBezTo>
                  <a:pt x="17" y="1193"/>
                  <a:pt x="0" y="1206"/>
                  <a:pt x="0" y="1206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0" name="Freeform 37"/>
          <p:cNvSpPr>
            <a:spLocks/>
          </p:cNvSpPr>
          <p:nvPr/>
        </p:nvSpPr>
        <p:spPr bwMode="auto">
          <a:xfrm>
            <a:off x="2157413" y="3914775"/>
            <a:ext cx="42862" cy="28575"/>
          </a:xfrm>
          <a:custGeom>
            <a:avLst/>
            <a:gdLst>
              <a:gd name="T0" fmla="*/ 0 w 27"/>
              <a:gd name="T1" fmla="*/ 0 h 18"/>
              <a:gd name="T2" fmla="*/ 68042631 w 27"/>
              <a:gd name="T3" fmla="*/ 45362813 h 18"/>
              <a:gd name="T4" fmla="*/ 0 w 27"/>
              <a:gd name="T5" fmla="*/ 0 h 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18">
                <a:moveTo>
                  <a:pt x="0" y="0"/>
                </a:moveTo>
                <a:cubicBezTo>
                  <a:pt x="9" y="6"/>
                  <a:pt x="27" y="18"/>
                  <a:pt x="27" y="18"/>
                </a:cubicBezTo>
                <a:cubicBezTo>
                  <a:pt x="27" y="18"/>
                  <a:pt x="9" y="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1" name="Freeform 38"/>
          <p:cNvSpPr>
            <a:spLocks/>
          </p:cNvSpPr>
          <p:nvPr/>
        </p:nvSpPr>
        <p:spPr bwMode="auto">
          <a:xfrm>
            <a:off x="871538" y="3914775"/>
            <a:ext cx="1435100" cy="1257300"/>
          </a:xfrm>
          <a:custGeom>
            <a:avLst/>
            <a:gdLst>
              <a:gd name="T0" fmla="*/ 1973283138 w 904"/>
              <a:gd name="T1" fmla="*/ 0 h 792"/>
              <a:gd name="T2" fmla="*/ 2147483647 w 904"/>
              <a:gd name="T3" fmla="*/ 22682200 h 792"/>
              <a:gd name="T4" fmla="*/ 2086689375 w 904"/>
              <a:gd name="T5" fmla="*/ 45362813 h 792"/>
              <a:gd name="T6" fmla="*/ 2018645950 w 904"/>
              <a:gd name="T7" fmla="*/ 0 h 792"/>
              <a:gd name="T8" fmla="*/ 2147483647 w 904"/>
              <a:gd name="T9" fmla="*/ 476310325 h 792"/>
              <a:gd name="T10" fmla="*/ 2109371575 w 904"/>
              <a:gd name="T11" fmla="*/ 816530625 h 792"/>
              <a:gd name="T12" fmla="*/ 2018645950 w 904"/>
              <a:gd name="T13" fmla="*/ 907256250 h 792"/>
              <a:gd name="T14" fmla="*/ 1973283138 w 904"/>
              <a:gd name="T15" fmla="*/ 975301263 h 792"/>
              <a:gd name="T16" fmla="*/ 1769149688 w 904"/>
              <a:gd name="T17" fmla="*/ 1156752513 h 792"/>
              <a:gd name="T18" fmla="*/ 1633061250 w 904"/>
              <a:gd name="T19" fmla="*/ 1202115325 h 792"/>
              <a:gd name="T20" fmla="*/ 1360884375 w 904"/>
              <a:gd name="T21" fmla="*/ 1270158750 h 792"/>
              <a:gd name="T22" fmla="*/ 1111389700 w 904"/>
              <a:gd name="T23" fmla="*/ 1360884375 h 792"/>
              <a:gd name="T24" fmla="*/ 1020664075 w 904"/>
              <a:gd name="T25" fmla="*/ 1428929388 h 792"/>
              <a:gd name="T26" fmla="*/ 952619063 w 904"/>
              <a:gd name="T27" fmla="*/ 1451610000 h 792"/>
              <a:gd name="T28" fmla="*/ 816530625 w 904"/>
              <a:gd name="T29" fmla="*/ 1542335625 h 792"/>
              <a:gd name="T30" fmla="*/ 158770638 w 904"/>
              <a:gd name="T31" fmla="*/ 1927920325 h 792"/>
              <a:gd name="T32" fmla="*/ 0 w 904"/>
              <a:gd name="T33" fmla="*/ 1995963750 h 7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4" h="792">
                <a:moveTo>
                  <a:pt x="783" y="0"/>
                </a:moveTo>
                <a:cubicBezTo>
                  <a:pt x="807" y="3"/>
                  <a:pt x="833" y="0"/>
                  <a:pt x="855" y="9"/>
                </a:cubicBezTo>
                <a:cubicBezTo>
                  <a:pt x="864" y="13"/>
                  <a:pt x="837" y="20"/>
                  <a:pt x="828" y="18"/>
                </a:cubicBezTo>
                <a:cubicBezTo>
                  <a:pt x="817" y="16"/>
                  <a:pt x="810" y="6"/>
                  <a:pt x="801" y="0"/>
                </a:cubicBezTo>
                <a:cubicBezTo>
                  <a:pt x="840" y="59"/>
                  <a:pt x="851" y="130"/>
                  <a:pt x="891" y="189"/>
                </a:cubicBezTo>
                <a:cubicBezTo>
                  <a:pt x="904" y="252"/>
                  <a:pt x="904" y="302"/>
                  <a:pt x="837" y="324"/>
                </a:cubicBezTo>
                <a:cubicBezTo>
                  <a:pt x="817" y="383"/>
                  <a:pt x="845" y="325"/>
                  <a:pt x="801" y="360"/>
                </a:cubicBezTo>
                <a:cubicBezTo>
                  <a:pt x="793" y="367"/>
                  <a:pt x="791" y="379"/>
                  <a:pt x="783" y="387"/>
                </a:cubicBezTo>
                <a:cubicBezTo>
                  <a:pt x="757" y="413"/>
                  <a:pt x="728" y="433"/>
                  <a:pt x="702" y="459"/>
                </a:cubicBezTo>
                <a:cubicBezTo>
                  <a:pt x="689" y="472"/>
                  <a:pt x="666" y="471"/>
                  <a:pt x="648" y="477"/>
                </a:cubicBezTo>
                <a:cubicBezTo>
                  <a:pt x="609" y="490"/>
                  <a:pt x="581" y="497"/>
                  <a:pt x="540" y="504"/>
                </a:cubicBezTo>
                <a:cubicBezTo>
                  <a:pt x="506" y="527"/>
                  <a:pt x="482" y="532"/>
                  <a:pt x="441" y="540"/>
                </a:cubicBezTo>
                <a:cubicBezTo>
                  <a:pt x="429" y="549"/>
                  <a:pt x="418" y="560"/>
                  <a:pt x="405" y="567"/>
                </a:cubicBezTo>
                <a:cubicBezTo>
                  <a:pt x="397" y="572"/>
                  <a:pt x="386" y="571"/>
                  <a:pt x="378" y="576"/>
                </a:cubicBezTo>
                <a:cubicBezTo>
                  <a:pt x="311" y="621"/>
                  <a:pt x="388" y="591"/>
                  <a:pt x="324" y="612"/>
                </a:cubicBezTo>
                <a:cubicBezTo>
                  <a:pt x="240" y="696"/>
                  <a:pt x="185" y="748"/>
                  <a:pt x="63" y="765"/>
                </a:cubicBezTo>
                <a:cubicBezTo>
                  <a:pt x="5" y="784"/>
                  <a:pt x="22" y="770"/>
                  <a:pt x="0" y="792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2" name="AutoShape 39"/>
          <p:cNvSpPr>
            <a:spLocks/>
          </p:cNvSpPr>
          <p:nvPr/>
        </p:nvSpPr>
        <p:spPr bwMode="auto">
          <a:xfrm>
            <a:off x="685800" y="51054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Text Box 40"/>
          <p:cNvSpPr txBox="1">
            <a:spLocks noChangeArrowheads="1"/>
          </p:cNvSpPr>
          <p:nvPr/>
        </p:nvSpPr>
        <p:spPr bwMode="auto">
          <a:xfrm>
            <a:off x="3048000" y="48768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Different receptor cells: bitter, sour, sweet, salty, umami </a:t>
            </a:r>
          </a:p>
        </p:txBody>
      </p:sp>
      <p:sp>
        <p:nvSpPr>
          <p:cNvPr id="25644" name="AutoShape 41"/>
          <p:cNvSpPr>
            <a:spLocks/>
          </p:cNvSpPr>
          <p:nvPr/>
        </p:nvSpPr>
        <p:spPr bwMode="auto">
          <a:xfrm>
            <a:off x="3048000" y="48768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Line 42"/>
          <p:cNvSpPr>
            <a:spLocks noChangeShapeType="1"/>
          </p:cNvSpPr>
          <p:nvPr/>
        </p:nvSpPr>
        <p:spPr bwMode="auto">
          <a:xfrm flipH="1" flipV="1">
            <a:off x="28194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6" name="Line 43"/>
          <p:cNvSpPr>
            <a:spLocks noChangeShapeType="1"/>
          </p:cNvSpPr>
          <p:nvPr/>
        </p:nvSpPr>
        <p:spPr bwMode="auto">
          <a:xfrm flipH="1" flipV="1">
            <a:off x="2590800" y="4724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7" name="Line 44"/>
          <p:cNvSpPr>
            <a:spLocks noChangeShapeType="1"/>
          </p:cNvSpPr>
          <p:nvPr/>
        </p:nvSpPr>
        <p:spPr bwMode="auto">
          <a:xfrm flipH="1" flipV="1">
            <a:off x="2362200" y="4648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8" name="Line 45"/>
          <p:cNvSpPr>
            <a:spLocks noChangeShapeType="1"/>
          </p:cNvSpPr>
          <p:nvPr/>
        </p:nvSpPr>
        <p:spPr bwMode="auto">
          <a:xfrm flipH="1" flipV="1">
            <a:off x="2057400" y="464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9" name="Line 46"/>
          <p:cNvSpPr>
            <a:spLocks noChangeShapeType="1"/>
          </p:cNvSpPr>
          <p:nvPr/>
        </p:nvSpPr>
        <p:spPr bwMode="auto">
          <a:xfrm flipH="1" flipV="1">
            <a:off x="1600200" y="4800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1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Sweet Taste Transduction 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 Combination of sugar with receptor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Activate Gs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Leads to activation of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Adenyl cyclase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Formation of cAMP</a:t>
            </a:r>
          </a:p>
        </p:txBody>
      </p:sp>
      <p:sp>
        <p:nvSpPr>
          <p:cNvPr id="3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11B45E-91DB-4544-96D5-E95E0345285C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70422-4137-4DE0-9B41-FC69B5A0EC3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6631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2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3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25146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25146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protein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990600" y="1981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Sugar </a:t>
            </a:r>
          </a:p>
        </p:txBody>
      </p:sp>
      <p:sp>
        <p:nvSpPr>
          <p:cNvPr id="26638" name="Line 11"/>
          <p:cNvSpPr>
            <a:spLocks noChangeShapeType="1"/>
          </p:cNvSpPr>
          <p:nvPr/>
        </p:nvSpPr>
        <p:spPr bwMode="auto">
          <a:xfrm flipH="1">
            <a:off x="2362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9" name="Line 12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0" name="Rectangle 13"/>
          <p:cNvSpPr>
            <a:spLocks noChangeArrowheads="1"/>
          </p:cNvSpPr>
          <p:nvPr/>
        </p:nvSpPr>
        <p:spPr bwMode="auto">
          <a:xfrm>
            <a:off x="2209800" y="39624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5"/>
          <p:cNvSpPr txBox="1">
            <a:spLocks noChangeArrowheads="1"/>
          </p:cNvSpPr>
          <p:nvPr/>
        </p:nvSpPr>
        <p:spPr bwMode="auto">
          <a:xfrm>
            <a:off x="914400" y="36496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2590800" y="38020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6643" name="Oval 21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Oval 22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23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24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5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6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Freeform 28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0" name="Line 29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1" name="Text Box 30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26652" name="Line 31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3" name="Line 32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4" name="Text Box 33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26655" name="Line 34"/>
          <p:cNvSpPr>
            <a:spLocks noChangeShapeType="1"/>
          </p:cNvSpPr>
          <p:nvPr/>
        </p:nvSpPr>
        <p:spPr bwMode="auto">
          <a:xfrm>
            <a:off x="49530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6" name="Line 35"/>
          <p:cNvSpPr>
            <a:spLocks noChangeShapeType="1"/>
          </p:cNvSpPr>
          <p:nvPr/>
        </p:nvSpPr>
        <p:spPr bwMode="auto">
          <a:xfrm>
            <a:off x="2209800" y="38862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7" name="Oval 36"/>
          <p:cNvSpPr>
            <a:spLocks noChangeArrowheads="1"/>
          </p:cNvSpPr>
          <p:nvPr/>
        </p:nvSpPr>
        <p:spPr bwMode="auto">
          <a:xfrm>
            <a:off x="25908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 flipH="1">
            <a:off x="19812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7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Sweet Taste Transduction 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400" smtClean="0"/>
              <a:t> Leads to activation of </a:t>
            </a:r>
          </a:p>
          <a:p>
            <a:pPr lvl="1" eaLnBrk="1" hangingPunct="1"/>
            <a:r>
              <a:rPr lang="en-US" sz="2000" smtClean="0"/>
              <a:t>Protein Kinase A (PKA)</a:t>
            </a:r>
          </a:p>
          <a:p>
            <a:pPr eaLnBrk="1" hangingPunct="1"/>
            <a:r>
              <a:rPr lang="en-US" sz="2400" smtClean="0"/>
              <a:t>This leads to</a:t>
            </a:r>
          </a:p>
          <a:p>
            <a:pPr lvl="1" eaLnBrk="1" hangingPunct="1"/>
            <a:r>
              <a:rPr lang="en-US" sz="2000" smtClean="0"/>
              <a:t>Phosphorylation of K</a:t>
            </a:r>
            <a:r>
              <a:rPr lang="en-US" sz="2000" baseline="30000" smtClean="0"/>
              <a:t>+</a:t>
            </a:r>
            <a:r>
              <a:rPr lang="en-US" sz="2000" smtClean="0"/>
              <a:t> channels</a:t>
            </a:r>
          </a:p>
          <a:p>
            <a:pPr lvl="1" eaLnBrk="1" hangingPunct="1"/>
            <a:r>
              <a:rPr lang="en-US" sz="2000" smtClean="0"/>
              <a:t>Closes the channels</a:t>
            </a:r>
          </a:p>
          <a:p>
            <a:pPr lvl="1" eaLnBrk="1" hangingPunct="1"/>
            <a:r>
              <a:rPr lang="en-US" sz="2000" smtClean="0"/>
              <a:t>Depolarization of cells</a:t>
            </a:r>
          </a:p>
        </p:txBody>
      </p:sp>
      <p:sp>
        <p:nvSpPr>
          <p:cNvPr id="3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BBD9E4-3F13-403E-917F-D690C9C2A35A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F417C-9367-46F9-8A4D-88B2232AA51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7655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7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25146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8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9"/>
          <p:cNvSpPr txBox="1">
            <a:spLocks noChangeArrowheads="1"/>
          </p:cNvSpPr>
          <p:nvPr/>
        </p:nvSpPr>
        <p:spPr bwMode="auto">
          <a:xfrm>
            <a:off x="25146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protein</a:t>
            </a:r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990600" y="1981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Sugar </a:t>
            </a:r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 flipH="1">
            <a:off x="2362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4" name="Rectangle 13"/>
          <p:cNvSpPr>
            <a:spLocks noChangeArrowheads="1"/>
          </p:cNvSpPr>
          <p:nvPr/>
        </p:nvSpPr>
        <p:spPr bwMode="auto">
          <a:xfrm>
            <a:off x="2209800" y="39624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4"/>
          <p:cNvSpPr txBox="1">
            <a:spLocks noChangeArrowheads="1"/>
          </p:cNvSpPr>
          <p:nvPr/>
        </p:nvSpPr>
        <p:spPr bwMode="auto">
          <a:xfrm>
            <a:off x="914400" y="36496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7666" name="Text Box 16"/>
          <p:cNvSpPr txBox="1">
            <a:spLocks noChangeArrowheads="1"/>
          </p:cNvSpPr>
          <p:nvPr/>
        </p:nvSpPr>
        <p:spPr bwMode="auto">
          <a:xfrm>
            <a:off x="2590800" y="38020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7667" name="Oval 17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8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9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20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21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22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Freeform 23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4" name="Line 24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5" name="Text Box 25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27676" name="Line 26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7" name="Line 27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8" name="Text Box 28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27679" name="Line 29"/>
          <p:cNvSpPr>
            <a:spLocks noChangeShapeType="1"/>
          </p:cNvSpPr>
          <p:nvPr/>
        </p:nvSpPr>
        <p:spPr bwMode="auto">
          <a:xfrm>
            <a:off x="49530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80" name="Line 30"/>
          <p:cNvSpPr>
            <a:spLocks noChangeShapeType="1"/>
          </p:cNvSpPr>
          <p:nvPr/>
        </p:nvSpPr>
        <p:spPr bwMode="auto">
          <a:xfrm>
            <a:off x="2209800" y="38862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81" name="Oval 31"/>
          <p:cNvSpPr>
            <a:spLocks noChangeArrowheads="1"/>
          </p:cNvSpPr>
          <p:nvPr/>
        </p:nvSpPr>
        <p:spPr bwMode="auto">
          <a:xfrm>
            <a:off x="26670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33"/>
          <p:cNvSpPr>
            <a:spLocks noChangeShapeType="1"/>
          </p:cNvSpPr>
          <p:nvPr/>
        </p:nvSpPr>
        <p:spPr bwMode="auto">
          <a:xfrm flipH="1">
            <a:off x="20574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1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Taste and smell are discussed together</a:t>
            </a:r>
          </a:p>
          <a:p>
            <a:pPr lvl="1">
              <a:defRPr/>
            </a:pPr>
            <a:r>
              <a:rPr lang="en-US" sz="2000" dirty="0" smtClean="0"/>
              <a:t>Sensory interaction: </a:t>
            </a:r>
          </a:p>
          <a:p>
            <a:pPr lvl="2">
              <a:defRPr/>
            </a:pPr>
            <a:r>
              <a:rPr lang="en-US" sz="1600" dirty="0" smtClean="0"/>
              <a:t>the principle that one sense may influence another.</a:t>
            </a:r>
          </a:p>
          <a:p>
            <a:pPr lvl="1">
              <a:defRPr/>
            </a:pPr>
            <a:r>
              <a:rPr lang="en-US" sz="2000" dirty="0" smtClean="0"/>
              <a:t>The senses of taste and smell have a very cooperative working relationship. </a:t>
            </a:r>
          </a:p>
          <a:p>
            <a:pPr lvl="2">
              <a:defRPr/>
            </a:pPr>
            <a:r>
              <a:rPr lang="en-US" dirty="0" smtClean="0"/>
              <a:t>Many of the subtle distinctions you may think of as flavors really come from odors </a:t>
            </a:r>
          </a:p>
          <a:p>
            <a:pPr lvl="2">
              <a:defRPr/>
            </a:pPr>
            <a:r>
              <a:rPr lang="en-US" dirty="0" smtClean="0"/>
              <a:t>Often, if you can’t smell the food, you can’t taste the food.</a:t>
            </a:r>
          </a:p>
          <a:p>
            <a:pPr lvl="2">
              <a:defRPr/>
            </a:pPr>
            <a:r>
              <a:rPr lang="en-US" dirty="0" smtClean="0"/>
              <a:t>These are the principal systems for distinguishing flavours.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Sweet Taste Transduction 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This leads to</a:t>
            </a:r>
          </a:p>
          <a:p>
            <a:pPr lvl="1" eaLnBrk="1" hangingPunct="1"/>
            <a:r>
              <a:rPr lang="en-US" sz="2400" smtClean="0"/>
              <a:t>Release of transmitter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 In firing of sensory nerve</a:t>
            </a:r>
            <a:endParaRPr lang="en-US" sz="2400" smtClean="0"/>
          </a:p>
        </p:txBody>
      </p:sp>
      <p:sp>
        <p:nvSpPr>
          <p:cNvPr id="3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B08039-2148-4720-90AC-E34B59103D25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73357-03CB-423B-8FA5-C3FCB415E3E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8679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1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25146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25146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protein</a:t>
            </a:r>
          </a:p>
        </p:txBody>
      </p:sp>
      <p:sp>
        <p:nvSpPr>
          <p:cNvPr id="28685" name="Text Box 10"/>
          <p:cNvSpPr txBox="1">
            <a:spLocks noChangeArrowheads="1"/>
          </p:cNvSpPr>
          <p:nvPr/>
        </p:nvSpPr>
        <p:spPr bwMode="auto">
          <a:xfrm>
            <a:off x="990600" y="1981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Sugar </a:t>
            </a:r>
          </a:p>
        </p:txBody>
      </p:sp>
      <p:sp>
        <p:nvSpPr>
          <p:cNvPr id="28686" name="Line 11"/>
          <p:cNvSpPr>
            <a:spLocks noChangeShapeType="1"/>
          </p:cNvSpPr>
          <p:nvPr/>
        </p:nvSpPr>
        <p:spPr bwMode="auto">
          <a:xfrm flipH="1">
            <a:off x="2362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8" name="Rectangle 13"/>
          <p:cNvSpPr>
            <a:spLocks noChangeArrowheads="1"/>
          </p:cNvSpPr>
          <p:nvPr/>
        </p:nvSpPr>
        <p:spPr bwMode="auto">
          <a:xfrm>
            <a:off x="2209800" y="3962400"/>
            <a:ext cx="1524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914400" y="36496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8690" name="Text Box 16"/>
          <p:cNvSpPr txBox="1">
            <a:spLocks noChangeArrowheads="1"/>
          </p:cNvSpPr>
          <p:nvPr/>
        </p:nvSpPr>
        <p:spPr bwMode="auto">
          <a:xfrm>
            <a:off x="2590800" y="380206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8691" name="Oval 17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Oval 18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Oval 19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Oval 20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Oval 21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Oval 22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Freeform 23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8" name="Line 24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9" name="Text Box 25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28700" name="Line 26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01" name="Line 27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02" name="Text Box 28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28703" name="Line 29"/>
          <p:cNvSpPr>
            <a:spLocks noChangeShapeType="1"/>
          </p:cNvSpPr>
          <p:nvPr/>
        </p:nvSpPr>
        <p:spPr bwMode="auto">
          <a:xfrm>
            <a:off x="49530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04" name="Line 30"/>
          <p:cNvSpPr>
            <a:spLocks noChangeShapeType="1"/>
          </p:cNvSpPr>
          <p:nvPr/>
        </p:nvSpPr>
        <p:spPr bwMode="auto">
          <a:xfrm>
            <a:off x="2209800" y="38862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05" name="Oval 31"/>
          <p:cNvSpPr>
            <a:spLocks noChangeArrowheads="1"/>
          </p:cNvSpPr>
          <p:nvPr/>
        </p:nvSpPr>
        <p:spPr bwMode="auto">
          <a:xfrm>
            <a:off x="25908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32"/>
          <p:cNvSpPr>
            <a:spLocks noChangeShapeType="1"/>
          </p:cNvSpPr>
          <p:nvPr/>
        </p:nvSpPr>
        <p:spPr bwMode="auto">
          <a:xfrm flipH="1">
            <a:off x="20574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6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Sour Taste Transduction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400" smtClean="0"/>
              <a:t>The H</a:t>
            </a:r>
            <a:r>
              <a:rPr lang="en-US" sz="2400" baseline="30000" smtClean="0"/>
              <a:t>+</a:t>
            </a:r>
            <a:r>
              <a:rPr lang="en-US" sz="2400" smtClean="0"/>
              <a:t> ions block K</a:t>
            </a:r>
            <a:r>
              <a:rPr lang="en-US" sz="2400" baseline="30000" smtClean="0"/>
              <a:t>+</a:t>
            </a:r>
            <a:r>
              <a:rPr lang="en-US" sz="2400" smtClean="0"/>
              <a:t> channels</a:t>
            </a:r>
          </a:p>
          <a:p>
            <a:pPr lvl="1" eaLnBrk="1" hangingPunct="1"/>
            <a:r>
              <a:rPr lang="en-US" sz="2000" smtClean="0"/>
              <a:t>K</a:t>
            </a:r>
            <a:r>
              <a:rPr lang="en-US" sz="2000" baseline="30000" smtClean="0"/>
              <a:t>+</a:t>
            </a:r>
            <a:r>
              <a:rPr lang="en-US" sz="2000" smtClean="0"/>
              <a:t> channels maintain membrane potential at about –85 mv</a:t>
            </a:r>
          </a:p>
          <a:p>
            <a:pPr lvl="2" eaLnBrk="1" hangingPunct="1"/>
            <a:r>
              <a:rPr lang="en-US" sz="2000" smtClean="0"/>
              <a:t>K</a:t>
            </a:r>
            <a:r>
              <a:rPr lang="en-US" sz="2000" baseline="30000" smtClean="0"/>
              <a:t>+</a:t>
            </a:r>
            <a:r>
              <a:rPr lang="en-US" sz="2000" smtClean="0"/>
              <a:t> equilibrium pot</a:t>
            </a:r>
          </a:p>
          <a:p>
            <a:pPr lvl="1" eaLnBrk="1" hangingPunct="1"/>
            <a:r>
              <a:rPr lang="en-US" sz="2000" smtClean="0"/>
              <a:t>When they are blocked</a:t>
            </a:r>
          </a:p>
          <a:p>
            <a:pPr lvl="2" eaLnBrk="1" hangingPunct="1"/>
            <a:r>
              <a:rPr lang="en-US" sz="2000" smtClean="0"/>
              <a:t>Membrane depolarizes</a:t>
            </a:r>
          </a:p>
        </p:txBody>
      </p:sp>
      <p:sp>
        <p:nvSpPr>
          <p:cNvPr id="3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50DB2F-6DCF-490D-9A08-97EDEBC9FF3A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7EDFA-CF4D-47D3-AFB8-841342E984E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9703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4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5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25146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protein</a:t>
            </a:r>
          </a:p>
        </p:txBody>
      </p:sp>
      <p:sp>
        <p:nvSpPr>
          <p:cNvPr id="29708" name="Text Box 10"/>
          <p:cNvSpPr txBox="1">
            <a:spLocks noChangeArrowheads="1"/>
          </p:cNvSpPr>
          <p:nvPr/>
        </p:nvSpPr>
        <p:spPr bwMode="auto">
          <a:xfrm>
            <a:off x="1219200" y="1981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H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</a:t>
            </a:r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 flipH="1">
            <a:off x="2362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11430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86000" y="3124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Freeform 23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49530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6" name="Line 32"/>
          <p:cNvSpPr>
            <a:spLocks noChangeShapeType="1"/>
          </p:cNvSpPr>
          <p:nvPr/>
        </p:nvSpPr>
        <p:spPr bwMode="auto">
          <a:xfrm flipV="1">
            <a:off x="2133600" y="2590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7" name="Rectangle 33"/>
          <p:cNvSpPr>
            <a:spLocks noChangeArrowheads="1"/>
          </p:cNvSpPr>
          <p:nvPr/>
        </p:nvSpPr>
        <p:spPr bwMode="auto">
          <a:xfrm>
            <a:off x="1981200" y="4495800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34"/>
          <p:cNvSpPr>
            <a:spLocks noChangeShapeType="1"/>
          </p:cNvSpPr>
          <p:nvPr/>
        </p:nvSpPr>
        <p:spPr bwMode="auto">
          <a:xfrm flipV="1">
            <a:off x="1600200" y="4419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29" name="Text Box 35"/>
          <p:cNvSpPr txBox="1">
            <a:spLocks noChangeArrowheads="1"/>
          </p:cNvSpPr>
          <p:nvPr/>
        </p:nvSpPr>
        <p:spPr bwMode="auto">
          <a:xfrm>
            <a:off x="1066800" y="4572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Ca</a:t>
            </a:r>
            <a:r>
              <a:rPr lang="en-US" sz="1400" b="1" baseline="30000">
                <a:latin typeface="Georgia" pitchFamily="18" charset="0"/>
              </a:rPr>
              <a:t>++</a:t>
            </a:r>
            <a:endParaRPr lang="en-US" sz="1400" b="1">
              <a:latin typeface="Georgia" pitchFamily="18" charset="0"/>
            </a:endParaRPr>
          </a:p>
        </p:txBody>
      </p:sp>
      <p:sp>
        <p:nvSpPr>
          <p:cNvPr id="29730" name="Text Box 36"/>
          <p:cNvSpPr txBox="1">
            <a:spLocks noChangeArrowheads="1"/>
          </p:cNvSpPr>
          <p:nvPr/>
        </p:nvSpPr>
        <p:spPr bwMode="auto">
          <a:xfrm>
            <a:off x="2590800" y="4267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Ca</a:t>
            </a:r>
            <a:r>
              <a:rPr lang="en-US" sz="1400" b="1" baseline="30000">
                <a:latin typeface="Georgia" pitchFamily="18" charset="0"/>
              </a:rPr>
              <a:t>++</a:t>
            </a:r>
            <a:endParaRPr lang="en-US" sz="1400" b="1">
              <a:latin typeface="Georgia" pitchFamily="18" charset="0"/>
            </a:endParaRPr>
          </a:p>
        </p:txBody>
      </p:sp>
      <p:sp>
        <p:nvSpPr>
          <p:cNvPr id="29731" name="Line 37"/>
          <p:cNvSpPr>
            <a:spLocks noChangeShapeType="1"/>
          </p:cNvSpPr>
          <p:nvPr/>
        </p:nvSpPr>
        <p:spPr bwMode="auto">
          <a:xfrm flipH="1">
            <a:off x="2667000" y="4572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32" name="Oval 38"/>
          <p:cNvSpPr>
            <a:spLocks noChangeArrowheads="1"/>
          </p:cNvSpPr>
          <p:nvPr/>
        </p:nvSpPr>
        <p:spPr bwMode="auto">
          <a:xfrm>
            <a:off x="2590800" y="3810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39"/>
          <p:cNvSpPr>
            <a:spLocks noChangeShapeType="1"/>
          </p:cNvSpPr>
          <p:nvPr/>
        </p:nvSpPr>
        <p:spPr bwMode="auto">
          <a:xfrm flipH="1" flipV="1">
            <a:off x="2209800" y="22098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34" name="Line 40"/>
          <p:cNvSpPr>
            <a:spLocks noChangeShapeType="1"/>
          </p:cNvSpPr>
          <p:nvPr/>
        </p:nvSpPr>
        <p:spPr bwMode="auto">
          <a:xfrm flipV="1">
            <a:off x="1752600" y="2667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7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Sour Taste Transduction 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Voltage gated ca</a:t>
            </a:r>
            <a:r>
              <a:rPr lang="en-US" sz="2800" baseline="30000" smtClean="0"/>
              <a:t>++</a:t>
            </a:r>
            <a:r>
              <a:rPr lang="en-US" sz="2800" smtClean="0"/>
              <a:t> channels open</a:t>
            </a:r>
          </a:p>
          <a:p>
            <a:pPr lvl="1" eaLnBrk="1" hangingPunct="1"/>
            <a:r>
              <a:rPr lang="en-US" sz="2400" smtClean="0"/>
              <a:t>Ca</a:t>
            </a:r>
            <a:r>
              <a:rPr lang="en-US" sz="2400" baseline="30000" smtClean="0"/>
              <a:t>++</a:t>
            </a:r>
            <a:r>
              <a:rPr lang="en-US" sz="2400" smtClean="0"/>
              <a:t> enters the cell</a:t>
            </a:r>
          </a:p>
          <a:p>
            <a:pPr lvl="1" eaLnBrk="1" hangingPunct="1"/>
            <a:r>
              <a:rPr lang="en-US" sz="2400" smtClean="0"/>
              <a:t>Release of transmitter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 In firing of AP in sensory nerve</a:t>
            </a:r>
            <a:endParaRPr lang="en-US" sz="2400" smtClean="0"/>
          </a:p>
        </p:txBody>
      </p:sp>
      <p:sp>
        <p:nvSpPr>
          <p:cNvPr id="3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33AE83-C1ED-4CBF-ADAE-AB4E527B45AC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72265-B0BE-4A96-B5BC-509DAB2C7ED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727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8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9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2514600" y="1752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protein</a:t>
            </a:r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1219200" y="1981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H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</a:t>
            </a:r>
          </a:p>
        </p:txBody>
      </p:sp>
      <p:sp>
        <p:nvSpPr>
          <p:cNvPr id="30733" name="Line 10"/>
          <p:cNvSpPr>
            <a:spLocks noChangeShapeType="1"/>
          </p:cNvSpPr>
          <p:nvPr/>
        </p:nvSpPr>
        <p:spPr bwMode="auto">
          <a:xfrm flipH="1">
            <a:off x="2362200" y="2057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Line 11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11430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  <p:sp>
        <p:nvSpPr>
          <p:cNvPr id="30736" name="Text Box 13"/>
          <p:cNvSpPr txBox="1">
            <a:spLocks noChangeArrowheads="1"/>
          </p:cNvSpPr>
          <p:nvPr/>
        </p:nvSpPr>
        <p:spPr bwMode="auto">
          <a:xfrm>
            <a:off x="2286000" y="3124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K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30737" name="Oval 14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15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16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17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18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19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Freeform 20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4" name="Line 21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5" name="Text Box 22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30746" name="Line 23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7" name="Line 24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5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30749" name="Line 26"/>
          <p:cNvSpPr>
            <a:spLocks noChangeShapeType="1"/>
          </p:cNvSpPr>
          <p:nvPr/>
        </p:nvSpPr>
        <p:spPr bwMode="auto">
          <a:xfrm>
            <a:off x="49530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Line 27"/>
          <p:cNvSpPr>
            <a:spLocks noChangeShapeType="1"/>
          </p:cNvSpPr>
          <p:nvPr/>
        </p:nvSpPr>
        <p:spPr bwMode="auto">
          <a:xfrm flipV="1">
            <a:off x="2133600" y="2590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1" name="Rectangle 28"/>
          <p:cNvSpPr>
            <a:spLocks noChangeArrowheads="1"/>
          </p:cNvSpPr>
          <p:nvPr/>
        </p:nvSpPr>
        <p:spPr bwMode="auto">
          <a:xfrm>
            <a:off x="1981200" y="4495800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29"/>
          <p:cNvSpPr>
            <a:spLocks noChangeShapeType="1"/>
          </p:cNvSpPr>
          <p:nvPr/>
        </p:nvSpPr>
        <p:spPr bwMode="auto">
          <a:xfrm flipV="1">
            <a:off x="1600200" y="4419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3" name="Text Box 30"/>
          <p:cNvSpPr txBox="1">
            <a:spLocks noChangeArrowheads="1"/>
          </p:cNvSpPr>
          <p:nvPr/>
        </p:nvSpPr>
        <p:spPr bwMode="auto">
          <a:xfrm>
            <a:off x="1066800" y="4572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Ca</a:t>
            </a:r>
            <a:r>
              <a:rPr lang="en-US" sz="1400" b="1" baseline="30000">
                <a:latin typeface="Georgia" pitchFamily="18" charset="0"/>
              </a:rPr>
              <a:t>++</a:t>
            </a:r>
            <a:endParaRPr lang="en-US" sz="1400" b="1">
              <a:latin typeface="Georgia" pitchFamily="18" charset="0"/>
            </a:endParaRPr>
          </a:p>
        </p:txBody>
      </p:sp>
      <p:sp>
        <p:nvSpPr>
          <p:cNvPr id="30754" name="Text Box 31"/>
          <p:cNvSpPr txBox="1">
            <a:spLocks noChangeArrowheads="1"/>
          </p:cNvSpPr>
          <p:nvPr/>
        </p:nvSpPr>
        <p:spPr bwMode="auto">
          <a:xfrm>
            <a:off x="2590800" y="4267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Ca</a:t>
            </a:r>
            <a:r>
              <a:rPr lang="en-US" sz="1400" b="1" baseline="30000">
                <a:latin typeface="Georgia" pitchFamily="18" charset="0"/>
              </a:rPr>
              <a:t>++</a:t>
            </a:r>
            <a:endParaRPr lang="en-US" sz="1400" b="1">
              <a:latin typeface="Georgia" pitchFamily="18" charset="0"/>
            </a:endParaRPr>
          </a:p>
        </p:txBody>
      </p:sp>
      <p:sp>
        <p:nvSpPr>
          <p:cNvPr id="30755" name="Line 32"/>
          <p:cNvSpPr>
            <a:spLocks noChangeShapeType="1"/>
          </p:cNvSpPr>
          <p:nvPr/>
        </p:nvSpPr>
        <p:spPr bwMode="auto">
          <a:xfrm flipH="1">
            <a:off x="2667000" y="4572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Oval 33"/>
          <p:cNvSpPr>
            <a:spLocks noChangeArrowheads="1"/>
          </p:cNvSpPr>
          <p:nvPr/>
        </p:nvSpPr>
        <p:spPr bwMode="auto">
          <a:xfrm>
            <a:off x="2590800" y="3810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34"/>
          <p:cNvSpPr>
            <a:spLocks noChangeShapeType="1"/>
          </p:cNvSpPr>
          <p:nvPr/>
        </p:nvSpPr>
        <p:spPr bwMode="auto">
          <a:xfrm flipH="1" flipV="1">
            <a:off x="2209800" y="22098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8" name="Line 35"/>
          <p:cNvSpPr>
            <a:spLocks noChangeShapeType="1"/>
          </p:cNvSpPr>
          <p:nvPr/>
        </p:nvSpPr>
        <p:spPr bwMode="auto">
          <a:xfrm flipV="1">
            <a:off x="1828800" y="2667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Salty Taste Transduction 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Na</a:t>
            </a:r>
            <a:r>
              <a:rPr lang="en-US" sz="2400" baseline="30000" smtClean="0"/>
              <a:t>+</a:t>
            </a:r>
            <a:r>
              <a:rPr lang="en-US" sz="2400" smtClean="0"/>
              <a:t> ions enter cell through epithelial sodium channels (ENaC)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Membrane depolarizes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Voltage gated ca</a:t>
            </a:r>
            <a:r>
              <a:rPr lang="en-US" sz="2400" baseline="30000" smtClean="0"/>
              <a:t>++</a:t>
            </a:r>
            <a:r>
              <a:rPr lang="en-US" sz="2400" smtClean="0"/>
              <a:t> channels open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</a:t>
            </a:r>
            <a:r>
              <a:rPr lang="en-US" sz="2000" baseline="30000" smtClean="0"/>
              <a:t>++</a:t>
            </a:r>
            <a:r>
              <a:rPr lang="en-US" sz="2000" smtClean="0"/>
              <a:t> enters the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Release of transmitter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 In firing of AP in sensory nerve</a:t>
            </a:r>
            <a:endParaRPr lang="en-US" sz="2000" smtClean="0"/>
          </a:p>
        </p:txBody>
      </p:sp>
      <p:sp>
        <p:nvSpPr>
          <p:cNvPr id="3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95FC4A-0C95-4F5A-804E-5477EC248F98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E1577-0EAE-4E4D-9CF6-469C4D0AD85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1751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2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3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Rectangle 7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8"/>
          <p:cNvSpPr txBox="1">
            <a:spLocks noChangeArrowheads="1"/>
          </p:cNvSpPr>
          <p:nvPr/>
        </p:nvSpPr>
        <p:spPr bwMode="auto">
          <a:xfrm>
            <a:off x="2514600" y="17526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ENaC</a:t>
            </a:r>
          </a:p>
        </p:txBody>
      </p:sp>
      <p:sp>
        <p:nvSpPr>
          <p:cNvPr id="31756" name="Text Box 9"/>
          <p:cNvSpPr txBox="1">
            <a:spLocks noChangeArrowheads="1"/>
          </p:cNvSpPr>
          <p:nvPr/>
        </p:nvSpPr>
        <p:spPr bwMode="auto">
          <a:xfrm>
            <a:off x="1219200" y="1981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Na</a:t>
            </a:r>
            <a:r>
              <a:rPr lang="en-US" sz="1200" b="1" baseline="30000">
                <a:latin typeface="Georgia" pitchFamily="18" charset="0"/>
              </a:rPr>
              <a:t>+</a:t>
            </a:r>
            <a:r>
              <a:rPr lang="en-US" sz="1200" b="1">
                <a:latin typeface="Georgia" pitchFamily="18" charset="0"/>
              </a:rPr>
              <a:t> </a:t>
            </a:r>
          </a:p>
        </p:txBody>
      </p:sp>
      <p:sp>
        <p:nvSpPr>
          <p:cNvPr id="31757" name="Line 10"/>
          <p:cNvSpPr>
            <a:spLocks noChangeShapeType="1"/>
          </p:cNvSpPr>
          <p:nvPr/>
        </p:nvSpPr>
        <p:spPr bwMode="auto">
          <a:xfrm flipH="1">
            <a:off x="2286000" y="2057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8" name="Line 11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9" name="Text Box 13"/>
          <p:cNvSpPr txBox="1">
            <a:spLocks noChangeArrowheads="1"/>
          </p:cNvSpPr>
          <p:nvPr/>
        </p:nvSpPr>
        <p:spPr bwMode="auto">
          <a:xfrm>
            <a:off x="2286000" y="3124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Na</a:t>
            </a:r>
            <a:r>
              <a:rPr lang="en-US" sz="1200" b="1" baseline="30000">
                <a:latin typeface="Georgia" pitchFamily="18" charset="0"/>
              </a:rPr>
              <a:t>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31760" name="Oval 14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15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6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17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18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19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Freeform 20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7" name="Line 21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8" name="Text Box 22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31769" name="Line 23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0" name="Line 24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1" name="Text Box 25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31772" name="Line 26"/>
          <p:cNvSpPr>
            <a:spLocks noChangeShapeType="1"/>
          </p:cNvSpPr>
          <p:nvPr/>
        </p:nvSpPr>
        <p:spPr bwMode="auto">
          <a:xfrm>
            <a:off x="49530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3" name="Line 27"/>
          <p:cNvSpPr>
            <a:spLocks noChangeShapeType="1"/>
          </p:cNvSpPr>
          <p:nvPr/>
        </p:nvSpPr>
        <p:spPr bwMode="auto">
          <a:xfrm>
            <a:off x="2057400" y="19812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4" name="Rectangle 29"/>
          <p:cNvSpPr>
            <a:spLocks noChangeArrowheads="1"/>
          </p:cNvSpPr>
          <p:nvPr/>
        </p:nvSpPr>
        <p:spPr bwMode="auto">
          <a:xfrm>
            <a:off x="1981200" y="4495800"/>
            <a:ext cx="2286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 flipV="1">
            <a:off x="1600200" y="4419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6" name="Text Box 31"/>
          <p:cNvSpPr txBox="1">
            <a:spLocks noChangeArrowheads="1"/>
          </p:cNvSpPr>
          <p:nvPr/>
        </p:nvSpPr>
        <p:spPr bwMode="auto">
          <a:xfrm>
            <a:off x="1066800" y="4572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Ca</a:t>
            </a:r>
            <a:r>
              <a:rPr lang="en-US" sz="1400" b="1" baseline="30000">
                <a:latin typeface="Georgia" pitchFamily="18" charset="0"/>
              </a:rPr>
              <a:t>++</a:t>
            </a:r>
            <a:endParaRPr lang="en-US" sz="1400" b="1">
              <a:latin typeface="Georgia" pitchFamily="18" charset="0"/>
            </a:endParaRPr>
          </a:p>
        </p:txBody>
      </p:sp>
      <p:sp>
        <p:nvSpPr>
          <p:cNvPr id="31777" name="Text Box 32"/>
          <p:cNvSpPr txBox="1">
            <a:spLocks noChangeArrowheads="1"/>
          </p:cNvSpPr>
          <p:nvPr/>
        </p:nvSpPr>
        <p:spPr bwMode="auto">
          <a:xfrm>
            <a:off x="2590800" y="4267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Ca</a:t>
            </a:r>
            <a:r>
              <a:rPr lang="en-US" sz="1400" b="1" baseline="30000">
                <a:latin typeface="Georgia" pitchFamily="18" charset="0"/>
              </a:rPr>
              <a:t>++</a:t>
            </a:r>
            <a:endParaRPr lang="en-US" sz="1400" b="1">
              <a:latin typeface="Georgia" pitchFamily="18" charset="0"/>
            </a:endParaRPr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 flipH="1">
            <a:off x="2743200" y="4572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9" name="Oval 34"/>
          <p:cNvSpPr>
            <a:spLocks noChangeArrowheads="1"/>
          </p:cNvSpPr>
          <p:nvPr/>
        </p:nvSpPr>
        <p:spPr bwMode="auto">
          <a:xfrm>
            <a:off x="2514600" y="3886200"/>
            <a:ext cx="228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Text Box 35"/>
          <p:cNvSpPr txBox="1">
            <a:spLocks noChangeArrowheads="1"/>
          </p:cNvSpPr>
          <p:nvPr/>
        </p:nvSpPr>
        <p:spPr bwMode="auto">
          <a:xfrm>
            <a:off x="762000" y="4114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Voltage gated Ca</a:t>
            </a:r>
            <a:r>
              <a:rPr lang="en-US" sz="1200" b="1" baseline="30000">
                <a:latin typeface="Georgia" pitchFamily="18" charset="0"/>
              </a:rPr>
              <a:t>++</a:t>
            </a:r>
            <a:r>
              <a:rPr lang="en-US" sz="1200" b="1">
                <a:latin typeface="Georgia" pitchFamily="18" charset="0"/>
              </a:rPr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xmlns="" val="21092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Bitter Taste Transduction 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Chemical combination with receptor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Activation of G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 In IP</a:t>
            </a:r>
            <a:r>
              <a:rPr lang="en-US" sz="2000" baseline="-25000" smtClean="0">
                <a:sym typeface="Symbol" pitchFamily="18" charset="2"/>
              </a:rPr>
              <a:t>3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Leads to release of Ca</a:t>
            </a:r>
            <a:r>
              <a:rPr lang="en-US" sz="2400" baseline="30000" smtClean="0"/>
              <a:t>++ </a:t>
            </a:r>
            <a:r>
              <a:rPr lang="en-US" sz="2400" smtClean="0"/>
              <a:t>from internal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Release of transmitter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 In firing of AP in sensory nerve</a:t>
            </a:r>
          </a:p>
        </p:txBody>
      </p:sp>
      <p:sp>
        <p:nvSpPr>
          <p:cNvPr id="3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2E1879-2E08-4EED-B0B4-CA174944D8B8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E0E8C-9F9A-4EAE-9B9D-90E23B70A78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2775" name="Freeform 4"/>
          <p:cNvSpPr>
            <a:spLocks/>
          </p:cNvSpPr>
          <p:nvPr/>
        </p:nvSpPr>
        <p:spPr bwMode="auto">
          <a:xfrm>
            <a:off x="1930400" y="2571750"/>
            <a:ext cx="1539875" cy="2957513"/>
          </a:xfrm>
          <a:custGeom>
            <a:avLst/>
            <a:gdLst>
              <a:gd name="T0" fmla="*/ 1176913763 w 970"/>
              <a:gd name="T1" fmla="*/ 181451281 h 1863"/>
              <a:gd name="T2" fmla="*/ 972780313 w 970"/>
              <a:gd name="T3" fmla="*/ 45362820 h 1863"/>
              <a:gd name="T4" fmla="*/ 836691875 w 970"/>
              <a:gd name="T5" fmla="*/ 0 h 1863"/>
              <a:gd name="T6" fmla="*/ 496471575 w 970"/>
              <a:gd name="T7" fmla="*/ 90725640 h 1863"/>
              <a:gd name="T8" fmla="*/ 587197200 w 970"/>
              <a:gd name="T9" fmla="*/ 1655743730 h 1863"/>
              <a:gd name="T10" fmla="*/ 541834388 w 970"/>
              <a:gd name="T11" fmla="*/ 2147483647 h 1863"/>
              <a:gd name="T12" fmla="*/ 451108763 w 970"/>
              <a:gd name="T13" fmla="*/ 2147483647 h 1863"/>
              <a:gd name="T14" fmla="*/ 269657513 w 970"/>
              <a:gd name="T15" fmla="*/ 2147483647 h 1863"/>
              <a:gd name="T16" fmla="*/ 224294700 w 970"/>
              <a:gd name="T17" fmla="*/ 2147483647 h 1863"/>
              <a:gd name="T18" fmla="*/ 133569075 w 970"/>
              <a:gd name="T19" fmla="*/ 2147483647 h 1863"/>
              <a:gd name="T20" fmla="*/ 178931888 w 970"/>
              <a:gd name="T21" fmla="*/ 2147483647 h 1863"/>
              <a:gd name="T22" fmla="*/ 337700938 w 970"/>
              <a:gd name="T23" fmla="*/ 2147483647 h 1863"/>
              <a:gd name="T24" fmla="*/ 473789375 w 970"/>
              <a:gd name="T25" fmla="*/ 2147483647 h 1863"/>
              <a:gd name="T26" fmla="*/ 655240625 w 970"/>
              <a:gd name="T27" fmla="*/ 2147483647 h 1863"/>
              <a:gd name="T28" fmla="*/ 723285638 w 970"/>
              <a:gd name="T29" fmla="*/ 2147483647 h 1863"/>
              <a:gd name="T30" fmla="*/ 1494453450 w 970"/>
              <a:gd name="T31" fmla="*/ 2147483647 h 1863"/>
              <a:gd name="T32" fmla="*/ 2137092500 w 970"/>
              <a:gd name="T33" fmla="*/ 2147483647 h 1863"/>
              <a:gd name="T34" fmla="*/ 2147483647 w 970"/>
              <a:gd name="T35" fmla="*/ 2147483647 h 1863"/>
              <a:gd name="T36" fmla="*/ 2147483647 w 970"/>
              <a:gd name="T37" fmla="*/ 2147483647 h 1863"/>
              <a:gd name="T38" fmla="*/ 2147483647 w 970"/>
              <a:gd name="T39" fmla="*/ 2147483647 h 1863"/>
              <a:gd name="T40" fmla="*/ 2147483647 w 970"/>
              <a:gd name="T41" fmla="*/ 2147483647 h 1863"/>
              <a:gd name="T42" fmla="*/ 2084170013 w 970"/>
              <a:gd name="T43" fmla="*/ 2147483647 h 1863"/>
              <a:gd name="T44" fmla="*/ 1880036563 w 970"/>
              <a:gd name="T45" fmla="*/ 1837195011 h 1863"/>
              <a:gd name="T46" fmla="*/ 1811993138 w 970"/>
              <a:gd name="T47" fmla="*/ 1678424346 h 1863"/>
              <a:gd name="T48" fmla="*/ 1675904700 w 970"/>
              <a:gd name="T49" fmla="*/ 1338203989 h 1863"/>
              <a:gd name="T50" fmla="*/ 1585179075 w 970"/>
              <a:gd name="T51" fmla="*/ 975301427 h 1863"/>
              <a:gd name="T52" fmla="*/ 1517134063 w 970"/>
              <a:gd name="T53" fmla="*/ 816530763 h 1863"/>
              <a:gd name="T54" fmla="*/ 1426408438 w 970"/>
              <a:gd name="T55" fmla="*/ 544353842 h 1863"/>
              <a:gd name="T56" fmla="*/ 1244957188 w 970"/>
              <a:gd name="T57" fmla="*/ 226814101 h 1863"/>
              <a:gd name="T58" fmla="*/ 1176913763 w 970"/>
              <a:gd name="T59" fmla="*/ 181451281 h 186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70" h="1863">
                <a:moveTo>
                  <a:pt x="467" y="72"/>
                </a:moveTo>
                <a:cubicBezTo>
                  <a:pt x="440" y="54"/>
                  <a:pt x="413" y="36"/>
                  <a:pt x="386" y="18"/>
                </a:cubicBezTo>
                <a:cubicBezTo>
                  <a:pt x="370" y="7"/>
                  <a:pt x="332" y="0"/>
                  <a:pt x="332" y="0"/>
                </a:cubicBezTo>
                <a:cubicBezTo>
                  <a:pt x="278" y="7"/>
                  <a:pt x="241" y="7"/>
                  <a:pt x="197" y="36"/>
                </a:cubicBezTo>
                <a:cubicBezTo>
                  <a:pt x="71" y="225"/>
                  <a:pt x="200" y="459"/>
                  <a:pt x="233" y="657"/>
                </a:cubicBezTo>
                <a:cubicBezTo>
                  <a:pt x="227" y="786"/>
                  <a:pt x="231" y="916"/>
                  <a:pt x="215" y="1044"/>
                </a:cubicBezTo>
                <a:cubicBezTo>
                  <a:pt x="213" y="1063"/>
                  <a:pt x="190" y="1073"/>
                  <a:pt x="179" y="1089"/>
                </a:cubicBezTo>
                <a:cubicBezTo>
                  <a:pt x="156" y="1123"/>
                  <a:pt x="120" y="1168"/>
                  <a:pt x="107" y="1206"/>
                </a:cubicBezTo>
                <a:cubicBezTo>
                  <a:pt x="101" y="1224"/>
                  <a:pt x="95" y="1242"/>
                  <a:pt x="89" y="1260"/>
                </a:cubicBezTo>
                <a:cubicBezTo>
                  <a:pt x="82" y="1281"/>
                  <a:pt x="53" y="1314"/>
                  <a:pt x="53" y="1314"/>
                </a:cubicBezTo>
                <a:cubicBezTo>
                  <a:pt x="38" y="1421"/>
                  <a:pt x="0" y="1562"/>
                  <a:pt x="71" y="1656"/>
                </a:cubicBezTo>
                <a:cubicBezTo>
                  <a:pt x="107" y="1704"/>
                  <a:pt x="98" y="1680"/>
                  <a:pt x="134" y="1710"/>
                </a:cubicBezTo>
                <a:cubicBezTo>
                  <a:pt x="179" y="1747"/>
                  <a:pt x="141" y="1730"/>
                  <a:pt x="188" y="1746"/>
                </a:cubicBezTo>
                <a:cubicBezTo>
                  <a:pt x="344" y="1863"/>
                  <a:pt x="118" y="1701"/>
                  <a:pt x="260" y="1782"/>
                </a:cubicBezTo>
                <a:cubicBezTo>
                  <a:pt x="271" y="1788"/>
                  <a:pt x="276" y="1803"/>
                  <a:pt x="287" y="1809"/>
                </a:cubicBezTo>
                <a:cubicBezTo>
                  <a:pt x="364" y="1848"/>
                  <a:pt x="527" y="1845"/>
                  <a:pt x="593" y="1845"/>
                </a:cubicBezTo>
                <a:lnTo>
                  <a:pt x="848" y="1740"/>
                </a:lnTo>
                <a:lnTo>
                  <a:pt x="896" y="1692"/>
                </a:lnTo>
                <a:cubicBezTo>
                  <a:pt x="970" y="1618"/>
                  <a:pt x="927" y="1662"/>
                  <a:pt x="944" y="1575"/>
                </a:cubicBezTo>
                <a:cubicBezTo>
                  <a:pt x="941" y="1467"/>
                  <a:pt x="940" y="1359"/>
                  <a:pt x="935" y="1251"/>
                </a:cubicBezTo>
                <a:cubicBezTo>
                  <a:pt x="932" y="1180"/>
                  <a:pt x="903" y="1102"/>
                  <a:pt x="881" y="1035"/>
                </a:cubicBezTo>
                <a:cubicBezTo>
                  <a:pt x="862" y="978"/>
                  <a:pt x="852" y="910"/>
                  <a:pt x="827" y="855"/>
                </a:cubicBezTo>
                <a:cubicBezTo>
                  <a:pt x="804" y="804"/>
                  <a:pt x="791" y="759"/>
                  <a:pt x="746" y="729"/>
                </a:cubicBezTo>
                <a:cubicBezTo>
                  <a:pt x="722" y="634"/>
                  <a:pt x="755" y="746"/>
                  <a:pt x="719" y="666"/>
                </a:cubicBezTo>
                <a:cubicBezTo>
                  <a:pt x="699" y="621"/>
                  <a:pt x="687" y="575"/>
                  <a:pt x="665" y="531"/>
                </a:cubicBezTo>
                <a:cubicBezTo>
                  <a:pt x="655" y="482"/>
                  <a:pt x="641" y="435"/>
                  <a:pt x="629" y="387"/>
                </a:cubicBezTo>
                <a:cubicBezTo>
                  <a:pt x="623" y="365"/>
                  <a:pt x="608" y="346"/>
                  <a:pt x="602" y="324"/>
                </a:cubicBezTo>
                <a:cubicBezTo>
                  <a:pt x="591" y="285"/>
                  <a:pt x="589" y="251"/>
                  <a:pt x="566" y="216"/>
                </a:cubicBezTo>
                <a:cubicBezTo>
                  <a:pt x="553" y="164"/>
                  <a:pt x="549" y="108"/>
                  <a:pt x="494" y="90"/>
                </a:cubicBezTo>
                <a:cubicBezTo>
                  <a:pt x="483" y="57"/>
                  <a:pt x="493" y="59"/>
                  <a:pt x="467" y="7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6" name="Freeform 5"/>
          <p:cNvSpPr>
            <a:spLocks/>
          </p:cNvSpPr>
          <p:nvPr/>
        </p:nvSpPr>
        <p:spPr bwMode="auto">
          <a:xfrm>
            <a:off x="1214438" y="2757488"/>
            <a:ext cx="957262" cy="28575"/>
          </a:xfrm>
          <a:custGeom>
            <a:avLst/>
            <a:gdLst>
              <a:gd name="T0" fmla="*/ 0 w 603"/>
              <a:gd name="T1" fmla="*/ 0 h 18"/>
              <a:gd name="T2" fmla="*/ 1519652631 w 603"/>
              <a:gd name="T3" fmla="*/ 45362813 h 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3" h="18">
                <a:moveTo>
                  <a:pt x="0" y="0"/>
                </a:moveTo>
                <a:cubicBezTo>
                  <a:pt x="201" y="13"/>
                  <a:pt x="402" y="18"/>
                  <a:pt x="603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7" name="Freeform 6"/>
          <p:cNvSpPr>
            <a:spLocks/>
          </p:cNvSpPr>
          <p:nvPr/>
        </p:nvSpPr>
        <p:spPr bwMode="auto">
          <a:xfrm>
            <a:off x="2743200" y="2743200"/>
            <a:ext cx="942975" cy="15875"/>
          </a:xfrm>
          <a:custGeom>
            <a:avLst/>
            <a:gdLst>
              <a:gd name="T0" fmla="*/ 0 w 594"/>
              <a:gd name="T1" fmla="*/ 0 h 10"/>
              <a:gd name="T2" fmla="*/ 1496972813 w 594"/>
              <a:gd name="T3" fmla="*/ 22682200 h 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4" h="10">
                <a:moveTo>
                  <a:pt x="0" y="0"/>
                </a:moveTo>
                <a:cubicBezTo>
                  <a:pt x="522" y="10"/>
                  <a:pt x="324" y="9"/>
                  <a:pt x="594" y="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Rectangle 7"/>
          <p:cNvSpPr>
            <a:spLocks noChangeArrowheads="1"/>
          </p:cNvSpPr>
          <p:nvPr/>
        </p:nvSpPr>
        <p:spPr bwMode="auto">
          <a:xfrm>
            <a:off x="2209800" y="2590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Text Box 8"/>
          <p:cNvSpPr txBox="1">
            <a:spLocks noChangeArrowheads="1"/>
          </p:cNvSpPr>
          <p:nvPr/>
        </p:nvSpPr>
        <p:spPr bwMode="auto">
          <a:xfrm>
            <a:off x="2514600" y="17526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Receptor </a:t>
            </a:r>
          </a:p>
        </p:txBody>
      </p:sp>
      <p:sp>
        <p:nvSpPr>
          <p:cNvPr id="32780" name="Text Box 9"/>
          <p:cNvSpPr txBox="1">
            <a:spLocks noChangeArrowheads="1"/>
          </p:cNvSpPr>
          <p:nvPr/>
        </p:nvSpPr>
        <p:spPr bwMode="auto">
          <a:xfrm>
            <a:off x="1066800" y="19812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Chemical </a:t>
            </a:r>
          </a:p>
        </p:txBody>
      </p:sp>
      <p:sp>
        <p:nvSpPr>
          <p:cNvPr id="32781" name="Line 10"/>
          <p:cNvSpPr>
            <a:spLocks noChangeShapeType="1"/>
          </p:cNvSpPr>
          <p:nvPr/>
        </p:nvSpPr>
        <p:spPr bwMode="auto">
          <a:xfrm flipH="1">
            <a:off x="2286000" y="2057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2" name="Line 11"/>
          <p:cNvSpPr>
            <a:spLocks noChangeShapeType="1"/>
          </p:cNvSpPr>
          <p:nvPr/>
        </p:nvSpPr>
        <p:spPr bwMode="auto">
          <a:xfrm>
            <a:off x="1524000" y="2209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3" name="Oval 14"/>
          <p:cNvSpPr>
            <a:spLocks noChangeArrowheads="1"/>
          </p:cNvSpPr>
          <p:nvPr/>
        </p:nvSpPr>
        <p:spPr bwMode="auto">
          <a:xfrm>
            <a:off x="2590800" y="51054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5"/>
          <p:cNvSpPr>
            <a:spLocks noChangeArrowheads="1"/>
          </p:cNvSpPr>
          <p:nvPr/>
        </p:nvSpPr>
        <p:spPr bwMode="auto">
          <a:xfrm>
            <a:off x="25908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6"/>
          <p:cNvSpPr>
            <a:spLocks noChangeArrowheads="1"/>
          </p:cNvSpPr>
          <p:nvPr/>
        </p:nvSpPr>
        <p:spPr bwMode="auto">
          <a:xfrm>
            <a:off x="2895600" y="53340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7"/>
          <p:cNvSpPr>
            <a:spLocks noChangeArrowheads="1"/>
          </p:cNvSpPr>
          <p:nvPr/>
        </p:nvSpPr>
        <p:spPr bwMode="auto">
          <a:xfrm>
            <a:off x="2971800" y="50292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8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19"/>
          <p:cNvSpPr>
            <a:spLocks noChangeArrowheads="1"/>
          </p:cNvSpPr>
          <p:nvPr/>
        </p:nvSpPr>
        <p:spPr bwMode="auto">
          <a:xfrm>
            <a:off x="2362200" y="5181600"/>
            <a:ext cx="762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Freeform 20"/>
          <p:cNvSpPr>
            <a:spLocks/>
          </p:cNvSpPr>
          <p:nvPr/>
        </p:nvSpPr>
        <p:spPr bwMode="auto">
          <a:xfrm>
            <a:off x="2125663" y="5405438"/>
            <a:ext cx="2160587" cy="866775"/>
          </a:xfrm>
          <a:custGeom>
            <a:avLst/>
            <a:gdLst>
              <a:gd name="T0" fmla="*/ 1411287173 w 1361"/>
              <a:gd name="T1" fmla="*/ 718245325 h 546"/>
              <a:gd name="T2" fmla="*/ 1161790969 w 1361"/>
              <a:gd name="T3" fmla="*/ 536794075 h 546"/>
              <a:gd name="T4" fmla="*/ 1683463985 w 1361"/>
              <a:gd name="T5" fmla="*/ 400705638 h 546"/>
              <a:gd name="T6" fmla="*/ 1910277995 w 1361"/>
              <a:gd name="T7" fmla="*/ 83165950 h 546"/>
              <a:gd name="T8" fmla="*/ 1728826787 w 1361"/>
              <a:gd name="T9" fmla="*/ 60483750 h 546"/>
              <a:gd name="T10" fmla="*/ 1706144593 w 1361"/>
              <a:gd name="T11" fmla="*/ 128528763 h 546"/>
              <a:gd name="T12" fmla="*/ 1638101183 w 1361"/>
              <a:gd name="T13" fmla="*/ 151209375 h 546"/>
              <a:gd name="T14" fmla="*/ 1615418989 w 1361"/>
              <a:gd name="T15" fmla="*/ 219254388 h 546"/>
              <a:gd name="T16" fmla="*/ 1411287173 w 1361"/>
              <a:gd name="T17" fmla="*/ 309980013 h 546"/>
              <a:gd name="T18" fmla="*/ 435986137 w 1361"/>
              <a:gd name="T19" fmla="*/ 219254388 h 546"/>
              <a:gd name="T20" fmla="*/ 141128717 w 1361"/>
              <a:gd name="T21" fmla="*/ 128528763 h 546"/>
              <a:gd name="T22" fmla="*/ 73083721 w 1361"/>
              <a:gd name="T23" fmla="*/ 241935000 h 546"/>
              <a:gd name="T24" fmla="*/ 322579925 w 1361"/>
              <a:gd name="T25" fmla="*/ 332660625 h 546"/>
              <a:gd name="T26" fmla="*/ 413305529 w 1361"/>
              <a:gd name="T27" fmla="*/ 355342825 h 546"/>
              <a:gd name="T28" fmla="*/ 730845143 w 1361"/>
              <a:gd name="T29" fmla="*/ 446068450 h 546"/>
              <a:gd name="T30" fmla="*/ 1161790969 w 1361"/>
              <a:gd name="T31" fmla="*/ 536794075 h 546"/>
              <a:gd name="T32" fmla="*/ 1229835965 w 1361"/>
              <a:gd name="T33" fmla="*/ 582156888 h 546"/>
              <a:gd name="T34" fmla="*/ 1297879375 w 1361"/>
              <a:gd name="T35" fmla="*/ 604837500 h 546"/>
              <a:gd name="T36" fmla="*/ 1388604979 w 1361"/>
              <a:gd name="T37" fmla="*/ 740925938 h 546"/>
              <a:gd name="T38" fmla="*/ 1683463985 w 1361"/>
              <a:gd name="T39" fmla="*/ 877014375 h 546"/>
              <a:gd name="T40" fmla="*/ 1887595801 w 1361"/>
              <a:gd name="T41" fmla="*/ 1013102813 h 546"/>
              <a:gd name="T42" fmla="*/ 2069047009 w 1361"/>
              <a:gd name="T43" fmla="*/ 1058465625 h 546"/>
              <a:gd name="T44" fmla="*/ 2147483647 w 1361"/>
              <a:gd name="T45" fmla="*/ 1103828438 h 546"/>
              <a:gd name="T46" fmla="*/ 2147483647 w 1361"/>
              <a:gd name="T47" fmla="*/ 1149191250 h 546"/>
              <a:gd name="T48" fmla="*/ 2147483647 w 1361"/>
              <a:gd name="T49" fmla="*/ 1239916875 h 546"/>
              <a:gd name="T50" fmla="*/ 2147483647 w 1361"/>
              <a:gd name="T51" fmla="*/ 1330642500 h 546"/>
              <a:gd name="T52" fmla="*/ 2147483647 w 1361"/>
              <a:gd name="T53" fmla="*/ 1376005313 h 5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61" h="546">
                <a:moveTo>
                  <a:pt x="560" y="285"/>
                </a:moveTo>
                <a:cubicBezTo>
                  <a:pt x="533" y="244"/>
                  <a:pt x="500" y="239"/>
                  <a:pt x="461" y="213"/>
                </a:cubicBezTo>
                <a:cubicBezTo>
                  <a:pt x="535" y="164"/>
                  <a:pt x="573" y="168"/>
                  <a:pt x="668" y="159"/>
                </a:cubicBezTo>
                <a:cubicBezTo>
                  <a:pt x="712" y="130"/>
                  <a:pt x="741" y="83"/>
                  <a:pt x="758" y="33"/>
                </a:cubicBezTo>
                <a:cubicBezTo>
                  <a:pt x="732" y="16"/>
                  <a:pt x="722" y="0"/>
                  <a:pt x="686" y="24"/>
                </a:cubicBezTo>
                <a:cubicBezTo>
                  <a:pt x="678" y="29"/>
                  <a:pt x="684" y="44"/>
                  <a:pt x="677" y="51"/>
                </a:cubicBezTo>
                <a:cubicBezTo>
                  <a:pt x="670" y="58"/>
                  <a:pt x="659" y="57"/>
                  <a:pt x="650" y="60"/>
                </a:cubicBezTo>
                <a:cubicBezTo>
                  <a:pt x="647" y="69"/>
                  <a:pt x="649" y="81"/>
                  <a:pt x="641" y="87"/>
                </a:cubicBezTo>
                <a:cubicBezTo>
                  <a:pt x="617" y="104"/>
                  <a:pt x="585" y="107"/>
                  <a:pt x="560" y="123"/>
                </a:cubicBezTo>
                <a:cubicBezTo>
                  <a:pt x="359" y="117"/>
                  <a:pt x="316" y="123"/>
                  <a:pt x="173" y="87"/>
                </a:cubicBezTo>
                <a:cubicBezTo>
                  <a:pt x="132" y="59"/>
                  <a:pt x="108" y="58"/>
                  <a:pt x="56" y="51"/>
                </a:cubicBezTo>
                <a:cubicBezTo>
                  <a:pt x="25" y="59"/>
                  <a:pt x="0" y="52"/>
                  <a:pt x="29" y="96"/>
                </a:cubicBezTo>
                <a:cubicBezTo>
                  <a:pt x="45" y="120"/>
                  <a:pt x="118" y="130"/>
                  <a:pt x="128" y="132"/>
                </a:cubicBezTo>
                <a:cubicBezTo>
                  <a:pt x="140" y="135"/>
                  <a:pt x="164" y="141"/>
                  <a:pt x="164" y="141"/>
                </a:cubicBezTo>
                <a:cubicBezTo>
                  <a:pt x="204" y="168"/>
                  <a:pt x="245" y="165"/>
                  <a:pt x="290" y="177"/>
                </a:cubicBezTo>
                <a:cubicBezTo>
                  <a:pt x="353" y="194"/>
                  <a:pt x="392" y="205"/>
                  <a:pt x="461" y="213"/>
                </a:cubicBezTo>
                <a:cubicBezTo>
                  <a:pt x="470" y="219"/>
                  <a:pt x="478" y="226"/>
                  <a:pt x="488" y="231"/>
                </a:cubicBezTo>
                <a:cubicBezTo>
                  <a:pt x="496" y="235"/>
                  <a:pt x="508" y="233"/>
                  <a:pt x="515" y="240"/>
                </a:cubicBezTo>
                <a:cubicBezTo>
                  <a:pt x="530" y="255"/>
                  <a:pt x="533" y="282"/>
                  <a:pt x="551" y="294"/>
                </a:cubicBezTo>
                <a:cubicBezTo>
                  <a:pt x="587" y="318"/>
                  <a:pt x="627" y="338"/>
                  <a:pt x="668" y="348"/>
                </a:cubicBezTo>
                <a:cubicBezTo>
                  <a:pt x="669" y="349"/>
                  <a:pt x="735" y="393"/>
                  <a:pt x="749" y="402"/>
                </a:cubicBezTo>
                <a:cubicBezTo>
                  <a:pt x="770" y="416"/>
                  <a:pt x="799" y="409"/>
                  <a:pt x="821" y="420"/>
                </a:cubicBezTo>
                <a:cubicBezTo>
                  <a:pt x="833" y="426"/>
                  <a:pt x="845" y="433"/>
                  <a:pt x="857" y="438"/>
                </a:cubicBezTo>
                <a:cubicBezTo>
                  <a:pt x="875" y="445"/>
                  <a:pt x="911" y="456"/>
                  <a:pt x="911" y="456"/>
                </a:cubicBezTo>
                <a:cubicBezTo>
                  <a:pt x="958" y="503"/>
                  <a:pt x="917" y="473"/>
                  <a:pt x="1001" y="492"/>
                </a:cubicBezTo>
                <a:cubicBezTo>
                  <a:pt x="1086" y="512"/>
                  <a:pt x="1164" y="521"/>
                  <a:pt x="1253" y="528"/>
                </a:cubicBezTo>
                <a:cubicBezTo>
                  <a:pt x="1290" y="535"/>
                  <a:pt x="1324" y="546"/>
                  <a:pt x="1361" y="546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0" name="Line 21"/>
          <p:cNvSpPr>
            <a:spLocks noChangeShapeType="1"/>
          </p:cNvSpPr>
          <p:nvPr/>
        </p:nvSpPr>
        <p:spPr bwMode="auto">
          <a:xfrm>
            <a:off x="2743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1" name="Text Box 22"/>
          <p:cNvSpPr txBox="1">
            <a:spLocks noChangeArrowheads="1"/>
          </p:cNvSpPr>
          <p:nvPr/>
        </p:nvSpPr>
        <p:spPr bwMode="auto">
          <a:xfrm>
            <a:off x="3429000" y="5249863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Neurotransmitter release</a:t>
            </a:r>
          </a:p>
        </p:txBody>
      </p:sp>
      <p:sp>
        <p:nvSpPr>
          <p:cNvPr id="32792" name="Line 23"/>
          <p:cNvSpPr>
            <a:spLocks noChangeShapeType="1"/>
          </p:cNvSpPr>
          <p:nvPr/>
        </p:nvSpPr>
        <p:spPr bwMode="auto">
          <a:xfrm flipH="1">
            <a:off x="2971800" y="548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3" name="Line 24"/>
          <p:cNvSpPr>
            <a:spLocks noChangeShapeType="1"/>
          </p:cNvSpPr>
          <p:nvPr/>
        </p:nvSpPr>
        <p:spPr bwMode="auto">
          <a:xfrm>
            <a:off x="35814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4" name="Text Box 25"/>
          <p:cNvSpPr txBox="1">
            <a:spLocks noChangeArrowheads="1"/>
          </p:cNvSpPr>
          <p:nvPr/>
        </p:nvSpPr>
        <p:spPr bwMode="auto">
          <a:xfrm>
            <a:off x="4038600" y="5943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AP</a:t>
            </a:r>
          </a:p>
        </p:txBody>
      </p:sp>
      <p:sp>
        <p:nvSpPr>
          <p:cNvPr id="32795" name="Line 26"/>
          <p:cNvSpPr>
            <a:spLocks noChangeShapeType="1"/>
          </p:cNvSpPr>
          <p:nvPr/>
        </p:nvSpPr>
        <p:spPr bwMode="auto">
          <a:xfrm>
            <a:off x="4953000" y="1905000"/>
            <a:ext cx="0" cy="434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6" name="Oval 33"/>
          <p:cNvSpPr>
            <a:spLocks noChangeArrowheads="1"/>
          </p:cNvSpPr>
          <p:nvPr/>
        </p:nvSpPr>
        <p:spPr bwMode="auto">
          <a:xfrm>
            <a:off x="2514600" y="3886200"/>
            <a:ext cx="228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Freeform 34"/>
          <p:cNvSpPr>
            <a:spLocks/>
          </p:cNvSpPr>
          <p:nvPr/>
        </p:nvSpPr>
        <p:spPr bwMode="auto">
          <a:xfrm>
            <a:off x="2289175" y="4259263"/>
            <a:ext cx="882650" cy="493712"/>
          </a:xfrm>
          <a:custGeom>
            <a:avLst/>
            <a:gdLst>
              <a:gd name="T0" fmla="*/ 108367513 w 556"/>
              <a:gd name="T1" fmla="*/ 723283318 h 311"/>
              <a:gd name="T2" fmla="*/ 199093138 w 556"/>
              <a:gd name="T3" fmla="*/ 292337829 h 311"/>
              <a:gd name="T4" fmla="*/ 698084075 w 556"/>
              <a:gd name="T5" fmla="*/ 269655652 h 311"/>
              <a:gd name="T6" fmla="*/ 856853125 w 556"/>
              <a:gd name="T7" fmla="*/ 201612296 h 311"/>
              <a:gd name="T8" fmla="*/ 1060986575 w 556"/>
              <a:gd name="T9" fmla="*/ 42841819 h 311"/>
              <a:gd name="T10" fmla="*/ 1401206875 w 556"/>
              <a:gd name="T11" fmla="*/ 224292885 h 311"/>
              <a:gd name="T12" fmla="*/ 970260950 w 556"/>
              <a:gd name="T13" fmla="*/ 473788895 h 311"/>
              <a:gd name="T14" fmla="*/ 380544388 w 556"/>
              <a:gd name="T15" fmla="*/ 564514428 h 311"/>
              <a:gd name="T16" fmla="*/ 289818763 w 556"/>
              <a:gd name="T17" fmla="*/ 700602728 h 311"/>
              <a:gd name="T18" fmla="*/ 244455950 w 556"/>
              <a:gd name="T19" fmla="*/ 768646084 h 311"/>
              <a:gd name="T20" fmla="*/ 108367513 w 556"/>
              <a:gd name="T21" fmla="*/ 723283318 h 3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6" h="311">
                <a:moveTo>
                  <a:pt x="43" y="287"/>
                </a:moveTo>
                <a:cubicBezTo>
                  <a:pt x="36" y="245"/>
                  <a:pt x="0" y="125"/>
                  <a:pt x="79" y="116"/>
                </a:cubicBezTo>
                <a:cubicBezTo>
                  <a:pt x="145" y="108"/>
                  <a:pt x="211" y="110"/>
                  <a:pt x="277" y="107"/>
                </a:cubicBezTo>
                <a:cubicBezTo>
                  <a:pt x="297" y="100"/>
                  <a:pt x="324" y="93"/>
                  <a:pt x="340" y="80"/>
                </a:cubicBezTo>
                <a:cubicBezTo>
                  <a:pt x="427" y="11"/>
                  <a:pt x="360" y="37"/>
                  <a:pt x="421" y="17"/>
                </a:cubicBezTo>
                <a:cubicBezTo>
                  <a:pt x="550" y="27"/>
                  <a:pt x="534" y="0"/>
                  <a:pt x="556" y="89"/>
                </a:cubicBezTo>
                <a:cubicBezTo>
                  <a:pt x="531" y="190"/>
                  <a:pt x="486" y="180"/>
                  <a:pt x="385" y="188"/>
                </a:cubicBezTo>
                <a:cubicBezTo>
                  <a:pt x="307" y="214"/>
                  <a:pt x="221" y="177"/>
                  <a:pt x="151" y="224"/>
                </a:cubicBezTo>
                <a:cubicBezTo>
                  <a:pt x="139" y="242"/>
                  <a:pt x="127" y="260"/>
                  <a:pt x="115" y="278"/>
                </a:cubicBezTo>
                <a:cubicBezTo>
                  <a:pt x="109" y="287"/>
                  <a:pt x="97" y="305"/>
                  <a:pt x="97" y="305"/>
                </a:cubicBezTo>
                <a:cubicBezTo>
                  <a:pt x="30" y="295"/>
                  <a:pt x="19" y="311"/>
                  <a:pt x="43" y="287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8" name="Text Box 35"/>
          <p:cNvSpPr txBox="1">
            <a:spLocks noChangeArrowheads="1"/>
          </p:cNvSpPr>
          <p:nvPr/>
        </p:nvSpPr>
        <p:spPr bwMode="auto">
          <a:xfrm>
            <a:off x="2514600" y="4792663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Ca</a:t>
            </a:r>
            <a:r>
              <a:rPr lang="en-US" sz="1200" b="1" baseline="30000">
                <a:latin typeface="Georgia" pitchFamily="18" charset="0"/>
              </a:rPr>
              <a:t>++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32799" name="Line 36"/>
          <p:cNvSpPr>
            <a:spLocks noChangeShapeType="1"/>
          </p:cNvSpPr>
          <p:nvPr/>
        </p:nvSpPr>
        <p:spPr bwMode="auto">
          <a:xfrm>
            <a:off x="2743200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00" name="Text Box 37"/>
          <p:cNvSpPr txBox="1">
            <a:spLocks noChangeArrowheads="1"/>
          </p:cNvSpPr>
          <p:nvPr/>
        </p:nvSpPr>
        <p:spPr bwMode="auto">
          <a:xfrm>
            <a:off x="1219200" y="2819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G</a:t>
            </a:r>
            <a:r>
              <a:rPr lang="en-US" sz="1200" b="1" baseline="-25000">
                <a:latin typeface="Georgia" pitchFamily="18" charset="0"/>
              </a:rPr>
              <a:t>S</a:t>
            </a:r>
            <a:r>
              <a:rPr lang="en-US" sz="1200" b="1">
                <a:latin typeface="Georgia" pitchFamily="18" charset="0"/>
              </a:rPr>
              <a:t> protein</a:t>
            </a:r>
          </a:p>
        </p:txBody>
      </p:sp>
      <p:sp>
        <p:nvSpPr>
          <p:cNvPr id="32801" name="Line 38"/>
          <p:cNvSpPr>
            <a:spLocks noChangeShapeType="1"/>
          </p:cNvSpPr>
          <p:nvPr/>
        </p:nvSpPr>
        <p:spPr bwMode="auto">
          <a:xfrm flipV="1">
            <a:off x="16764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2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z="3600" dirty="0"/>
              <a:t>Umami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3600" dirty="0"/>
              <a:t>Proteins to grow and repair tissue.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3600" dirty="0"/>
              <a:t>Interacts with ligand gated inotropic glutamate receptor  coupled to </a:t>
            </a:r>
            <a:r>
              <a:rPr lang="en-US" sz="3600" dirty="0" err="1"/>
              <a:t>gustducin</a:t>
            </a:r>
            <a:r>
              <a:rPr lang="en-US" sz="3600" dirty="0"/>
              <a:t> and Ca2+ channel membrane proteins.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88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Receptors and 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types of receptors</a:t>
            </a:r>
          </a:p>
          <a:p>
            <a:pPr lvl="1"/>
            <a:r>
              <a:rPr lang="en-US" dirty="0" smtClean="0"/>
              <a:t>Inotropic receptors</a:t>
            </a:r>
          </a:p>
          <a:p>
            <a:pPr lvl="2"/>
            <a:r>
              <a:rPr lang="en-US" dirty="0" smtClean="0"/>
              <a:t>Salt: Na+ selective channel </a:t>
            </a:r>
          </a:p>
          <a:p>
            <a:pPr lvl="2"/>
            <a:r>
              <a:rPr lang="en-US" dirty="0" smtClean="0"/>
              <a:t>Sour: H+ through </a:t>
            </a:r>
            <a:r>
              <a:rPr lang="en-US" dirty="0" err="1" smtClean="0"/>
              <a:t>ENaC</a:t>
            </a:r>
            <a:endParaRPr lang="en-US" dirty="0" smtClean="0"/>
          </a:p>
          <a:p>
            <a:pPr lvl="1"/>
            <a:r>
              <a:rPr lang="en-US" dirty="0" smtClean="0"/>
              <a:t>G-protein coupled receptors</a:t>
            </a:r>
          </a:p>
          <a:p>
            <a:pPr lvl="2"/>
            <a:r>
              <a:rPr lang="en-US" dirty="0" smtClean="0"/>
              <a:t>G-protein – </a:t>
            </a:r>
            <a:r>
              <a:rPr lang="en-US" dirty="0" err="1" smtClean="0"/>
              <a:t>gustducin</a:t>
            </a:r>
            <a:endParaRPr lang="en-US" dirty="0" smtClean="0"/>
          </a:p>
          <a:p>
            <a:pPr lvl="2"/>
            <a:r>
              <a:rPr lang="en-US" dirty="0" smtClean="0"/>
              <a:t>Bitter, </a:t>
            </a:r>
            <a:r>
              <a:rPr lang="en-US" dirty="0" err="1" smtClean="0"/>
              <a:t>Umami</a:t>
            </a:r>
            <a:r>
              <a:rPr lang="en-US" dirty="0" smtClean="0"/>
              <a:t> and Sweet</a:t>
            </a:r>
          </a:p>
          <a:p>
            <a:pPr lvl="3"/>
            <a:r>
              <a:rPr lang="en-US" dirty="0" smtClean="0"/>
              <a:t>Reduce </a:t>
            </a:r>
            <a:r>
              <a:rPr lang="en-US" dirty="0" err="1" smtClean="0"/>
              <a:t>cAMP</a:t>
            </a:r>
            <a:r>
              <a:rPr lang="en-US" dirty="0" smtClean="0"/>
              <a:t> (</a:t>
            </a:r>
            <a:r>
              <a:rPr lang="el-GR" dirty="0" smtClean="0"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-</a:t>
            </a:r>
            <a:r>
              <a:rPr lang="en-US" dirty="0" err="1" smtClean="0"/>
              <a:t>gustducin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Increase IP</a:t>
            </a:r>
            <a:r>
              <a:rPr lang="en-US" baseline="-25000" dirty="0" smtClean="0"/>
              <a:t>3</a:t>
            </a:r>
            <a:r>
              <a:rPr lang="en-US" dirty="0" smtClean="0"/>
              <a:t> and DAG (</a:t>
            </a:r>
            <a:r>
              <a:rPr lang="el-GR" dirty="0" smtClean="0">
                <a:latin typeface="Calibri"/>
              </a:rPr>
              <a:t>βϒ</a:t>
            </a:r>
            <a:r>
              <a:rPr lang="en-US" dirty="0" smtClean="0">
                <a:latin typeface="Calibri"/>
              </a:rPr>
              <a:t>-</a:t>
            </a:r>
            <a:r>
              <a:rPr lang="en-US" dirty="0" err="1" smtClean="0"/>
              <a:t>gustducin</a:t>
            </a:r>
            <a:r>
              <a:rPr lang="en-US" dirty="0" smtClean="0"/>
              <a:t>)</a:t>
            </a:r>
            <a:endParaRPr lang="en-US" baseline="-25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3068"/>
            <a:ext cx="8634479" cy="64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Gustatory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neurons</a:t>
            </a:r>
          </a:p>
          <a:p>
            <a:pPr lvl="1"/>
            <a:r>
              <a:rPr lang="en-US" dirty="0" err="1" smtClean="0"/>
              <a:t>Chorda</a:t>
            </a:r>
            <a:r>
              <a:rPr lang="en-US" dirty="0" smtClean="0"/>
              <a:t> </a:t>
            </a:r>
            <a:r>
              <a:rPr lang="en-US" dirty="0" err="1" smtClean="0"/>
              <a:t>tympany</a:t>
            </a:r>
            <a:r>
              <a:rPr lang="en-US" dirty="0" smtClean="0"/>
              <a:t> (facial) nerve</a:t>
            </a:r>
          </a:p>
          <a:p>
            <a:pPr lvl="2"/>
            <a:r>
              <a:rPr lang="en-US" dirty="0" smtClean="0"/>
              <a:t>Innervate taste buds in Anterior 2/3 of tongue and part of soft palate.</a:t>
            </a:r>
          </a:p>
          <a:p>
            <a:pPr lvl="1"/>
            <a:r>
              <a:rPr lang="en-US" dirty="0" err="1" smtClean="0"/>
              <a:t>Glossopharyngeal</a:t>
            </a:r>
            <a:r>
              <a:rPr lang="en-US" dirty="0" smtClean="0"/>
              <a:t> nerve</a:t>
            </a:r>
          </a:p>
          <a:p>
            <a:pPr lvl="2"/>
            <a:r>
              <a:rPr lang="en-US" dirty="0" smtClean="0"/>
              <a:t>Posterior 1/3 of tongue.</a:t>
            </a:r>
          </a:p>
          <a:p>
            <a:pPr lvl="2"/>
            <a:r>
              <a:rPr lang="en-US" dirty="0" smtClean="0"/>
              <a:t>Pharynx and epiglottis.</a:t>
            </a:r>
          </a:p>
          <a:p>
            <a:pPr lvl="1"/>
            <a:r>
              <a:rPr lang="en-US" dirty="0" err="1" smtClean="0"/>
              <a:t>Vagus</a:t>
            </a:r>
            <a:r>
              <a:rPr lang="en-US" dirty="0" smtClean="0"/>
              <a:t> nerve</a:t>
            </a:r>
          </a:p>
          <a:p>
            <a:pPr lvl="2"/>
            <a:r>
              <a:rPr lang="en-US" dirty="0" smtClean="0"/>
              <a:t>Other parts including pharynx and epiglottis.</a:t>
            </a:r>
          </a:p>
          <a:p>
            <a:pPr lvl="1"/>
            <a:r>
              <a:rPr lang="en-US" dirty="0" smtClean="0"/>
              <a:t>Project to </a:t>
            </a:r>
            <a:r>
              <a:rPr lang="en-US" dirty="0" err="1" smtClean="0"/>
              <a:t>nuclues</a:t>
            </a:r>
            <a:r>
              <a:rPr lang="en-US" dirty="0" smtClean="0"/>
              <a:t> of the </a:t>
            </a:r>
            <a:r>
              <a:rPr lang="en-US" dirty="0" err="1" smtClean="0"/>
              <a:t>tractus</a:t>
            </a:r>
            <a:r>
              <a:rPr lang="en-US" dirty="0" smtClean="0"/>
              <a:t> </a:t>
            </a:r>
            <a:r>
              <a:rPr lang="en-US" dirty="0" err="1" smtClean="0"/>
              <a:t>solitarius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Terminate 2</a:t>
            </a:r>
            <a:r>
              <a:rPr lang="en-US" baseline="30000" dirty="0" smtClean="0"/>
              <a:t>nd</a:t>
            </a:r>
            <a:r>
              <a:rPr lang="en-US" dirty="0" smtClean="0"/>
              <a:t> order neurons.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neurons</a:t>
            </a:r>
          </a:p>
          <a:p>
            <a:pPr lvl="1"/>
            <a:r>
              <a:rPr lang="en-US" dirty="0" smtClean="0"/>
              <a:t>Travel through Ipsilateral medial lemniscus.</a:t>
            </a:r>
          </a:p>
          <a:p>
            <a:pPr lvl="1"/>
            <a:r>
              <a:rPr lang="en-US" dirty="0" smtClean="0"/>
              <a:t>Project to posteromedial nucleus (thalamus) (VPM).</a:t>
            </a:r>
          </a:p>
          <a:p>
            <a:pPr lvl="1"/>
            <a:r>
              <a:rPr lang="en-US" dirty="0" smtClean="0"/>
              <a:t>Terminate at the 3</a:t>
            </a:r>
            <a:r>
              <a:rPr lang="en-US" baseline="30000" dirty="0" smtClean="0"/>
              <a:t>rd</a:t>
            </a:r>
            <a:r>
              <a:rPr lang="en-US" dirty="0" smtClean="0"/>
              <a:t> order sensory neuron in VPM.</a:t>
            </a:r>
          </a:p>
          <a:p>
            <a:pPr marL="468630" lvl="1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neurons</a:t>
            </a:r>
          </a:p>
          <a:p>
            <a:pPr lvl="1"/>
            <a:r>
              <a:rPr lang="en-US" dirty="0" smtClean="0"/>
              <a:t>Project to</a:t>
            </a:r>
          </a:p>
          <a:p>
            <a:pPr lvl="1">
              <a:defRPr/>
            </a:pPr>
            <a:r>
              <a:rPr lang="en-US" b="1" dirty="0" smtClean="0"/>
              <a:t>Limbic System</a:t>
            </a:r>
            <a:r>
              <a:rPr lang="en-US" dirty="0" smtClean="0"/>
              <a:t>: hippocampus, hypothalamus and amygdala</a:t>
            </a:r>
          </a:p>
          <a:p>
            <a:pPr lvl="2" indent="-274320" fontAlgn="auto">
              <a:spcAft>
                <a:spcPts val="0"/>
              </a:spcAft>
              <a:defRPr/>
            </a:pPr>
            <a:r>
              <a:rPr lang="en-US" dirty="0" smtClean="0"/>
              <a:t>Emotional tastes (pleasant, nostalgic, etc.) and memory function</a:t>
            </a:r>
          </a:p>
          <a:p>
            <a:pPr lvl="1">
              <a:defRPr/>
            </a:pPr>
            <a:r>
              <a:rPr lang="en-US" b="1" dirty="0" smtClean="0"/>
              <a:t>Cerebral Cortex</a:t>
            </a:r>
          </a:p>
          <a:p>
            <a:pPr lvl="2" indent="-274320" fontAlgn="auto">
              <a:spcAft>
                <a:spcPts val="0"/>
              </a:spcAft>
              <a:defRPr/>
            </a:pPr>
            <a:r>
              <a:rPr lang="en-US" dirty="0" smtClean="0"/>
              <a:t>Identification of tastes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defRPr/>
            </a:pPr>
            <a:r>
              <a:rPr lang="en-US" dirty="0" smtClean="0"/>
              <a:t>Taste sensory cells (found in taste buds</a:t>
            </a:r>
            <a:r>
              <a:rPr lang="en-US" dirty="0"/>
              <a:t> </a:t>
            </a:r>
            <a:r>
              <a:rPr lang="en-US" dirty="0" smtClean="0"/>
              <a:t>on papillae and on oral mucosa of palate and epiglottis).</a:t>
            </a:r>
          </a:p>
          <a:p>
            <a:pPr marL="891540" lvl="1" indent="-457200">
              <a:defRPr/>
            </a:pPr>
            <a:r>
              <a:rPr lang="en-US" dirty="0" smtClean="0"/>
              <a:t>Odor and food molecules activate membrane receptors </a:t>
            </a:r>
          </a:p>
          <a:p>
            <a:pPr marL="891540" lvl="1" indent="-457200">
              <a:defRPr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Taste signals go to the limbic system and cerebral cortex</a:t>
            </a:r>
          </a:p>
          <a:p>
            <a:pPr marL="891540" lvl="1" indent="-457200">
              <a:defRPr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Patterns of nerve activity encode taste sensations </a:t>
            </a:r>
          </a:p>
          <a:p>
            <a:pPr marL="891540" lvl="1" indent="-457200">
              <a:defRPr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Sensory processing allows us to interpret flavors</a:t>
            </a:r>
          </a:p>
          <a:p>
            <a:pPr marL="525780" indent="-457200">
              <a:defRPr/>
            </a:pPr>
            <a:r>
              <a:rPr lang="en-US" dirty="0" smtClean="0"/>
              <a:t>Genes determine the kinds of taste receptors we have, and experiences shape our perceptions</a:t>
            </a:r>
          </a:p>
          <a:p>
            <a:pPr marL="525780" indent="-457200">
              <a:defRPr/>
            </a:pPr>
            <a:r>
              <a:rPr lang="en-US" dirty="0" smtClean="0"/>
              <a:t>Taste disorders may be genetic, or may result from illness or injury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2939"/>
            <a:ext cx="7239000" cy="659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6079"/>
            <a:ext cx="6210300" cy="65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914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Minimum concentration at which a substance can be perceived</a:t>
            </a:r>
          </a:p>
          <a:p>
            <a:pPr lvl="1"/>
            <a:r>
              <a:rPr lang="en-US" dirty="0" smtClean="0"/>
              <a:t>Bitter: lowest threshold</a:t>
            </a:r>
          </a:p>
          <a:p>
            <a:pPr lvl="1"/>
            <a:endParaRPr lang="en-US" dirty="0"/>
          </a:p>
        </p:txBody>
      </p:sp>
      <p:pic>
        <p:nvPicPr>
          <p:cNvPr id="6146" name="Picture 2" descr="C:\Users\user\Documents\thresho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184129" cy="406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debunked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Since 1942, tongue maps like this one were widely published and touted as an accurate portrayal of where certain taste receptors were located.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Wine glasses are even designed around this idea.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The notion that the tongue is mapped into four areas: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dirty="0" smtClean="0"/>
              <a:t>sweet,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dirty="0" smtClean="0"/>
              <a:t>Sour,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dirty="0" smtClean="0"/>
              <a:t>salty and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dirty="0" smtClean="0"/>
              <a:t>Bitter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700" dirty="0" smtClean="0"/>
              <a:t>	Is wrong.  There are five basic tastes identified so far, and the entire tongue can sense all of these tastes more or less equally.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Scientists never bothered to dispute this inconvenient truth until 1974, and even today, many textbooks still publish pictures of the tongue map. </a:t>
            </a:r>
            <a:endParaRPr lang="en-US" dirty="0"/>
          </a:p>
        </p:txBody>
      </p:sp>
      <p:pic>
        <p:nvPicPr>
          <p:cNvPr id="4" name="Picture 4" descr="ton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241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Abnormalities </a:t>
            </a:r>
          </a:p>
        </p:txBody>
      </p:sp>
      <p:sp>
        <p:nvSpPr>
          <p:cNvPr id="34819" name="Rectangle 4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Ageusia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Absence of sense of taste</a:t>
            </a:r>
          </a:p>
          <a:p>
            <a:pPr eaLnBrk="1" hangingPunct="1"/>
            <a:r>
              <a:rPr lang="en-US" sz="2800" dirty="0" err="1" smtClean="0"/>
              <a:t>Hypogeusia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Diminished taste sensitivity</a:t>
            </a:r>
          </a:p>
          <a:p>
            <a:pPr eaLnBrk="1" hangingPunct="1"/>
            <a:r>
              <a:rPr lang="en-US" sz="2800" dirty="0" err="1" smtClean="0"/>
              <a:t>Dysgeusia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Disturbed sense of taste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A63604-F595-44F4-98D4-678A92CCBB9C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DE454A-BA12-4290-AD40-00019F942DC0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4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olfactory system is an extremely discriminative and sensitive chemosensory system.</a:t>
            </a:r>
          </a:p>
          <a:p>
            <a:pPr>
              <a:defRPr/>
            </a:pPr>
            <a:r>
              <a:rPr lang="en-US" dirty="0" smtClean="0"/>
              <a:t>Smell:</a:t>
            </a:r>
          </a:p>
          <a:p>
            <a:pPr lvl="1">
              <a:defRPr/>
            </a:pPr>
            <a:r>
              <a:rPr lang="en-US" sz="2400" dirty="0" smtClean="0"/>
              <a:t>Chemical sense detected by sensory cells called chemoreceptors.</a:t>
            </a:r>
          </a:p>
          <a:p>
            <a:pPr>
              <a:defRPr/>
            </a:pPr>
            <a:r>
              <a:rPr lang="en-US" dirty="0" smtClean="0"/>
              <a:t>Odorant stimulates chemoreceptors in the nose that detect smell</a:t>
            </a:r>
          </a:p>
          <a:p>
            <a:pPr lvl="1">
              <a:defRPr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they pass on electrical impulses to the brain</a:t>
            </a:r>
          </a:p>
          <a:p>
            <a:pPr lvl="1">
              <a:defRPr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brain interprets patterns in electrical activity as specific odors and olfactory sensation becomes perception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The olfactory bulb in the brain, which sorts sensation into perception, is part of the limbic system. This link to brain's emotional center links smell to memories,  feelings, and emotions</a:t>
            </a:r>
          </a:p>
          <a:p>
            <a:pPr lvl="1">
              <a:defRPr/>
            </a:pPr>
            <a:r>
              <a:rPr lang="en-US" sz="2800" dirty="0"/>
              <a:t>can bring on a flood of memories, influence people's moods and even affect their work performance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/>
              <a:t>Used as a form of communication:</a:t>
            </a:r>
          </a:p>
          <a:p>
            <a:pPr lvl="1">
              <a:defRPr/>
            </a:pPr>
            <a:r>
              <a:rPr lang="en-US" sz="2800" dirty="0"/>
              <a:t>Chemical signals released by organisms to communicate with other members of their species (</a:t>
            </a:r>
            <a:r>
              <a:rPr lang="en-US" sz="2800" b="1" dirty="0"/>
              <a:t>pheromones</a:t>
            </a:r>
            <a:r>
              <a:rPr lang="en-US" sz="2800" dirty="0"/>
              <a:t>)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32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Scent Marketing: </a:t>
            </a:r>
          </a:p>
          <a:p>
            <a:pPr lvl="1">
              <a:defRPr/>
            </a:pPr>
            <a:r>
              <a:rPr lang="en-US" sz="2800" dirty="0" smtClean="0"/>
              <a:t>Sellers use scents to set a mood and sell their product. </a:t>
            </a:r>
          </a:p>
          <a:p>
            <a:pPr lvl="1">
              <a:defRPr/>
            </a:pPr>
            <a:r>
              <a:rPr lang="en-US" sz="2800" dirty="0" smtClean="0"/>
              <a:t>Similar to </a:t>
            </a:r>
            <a:r>
              <a:rPr lang="en-US" sz="2800" b="1" dirty="0" smtClean="0"/>
              <a:t>Aromatherapy, </a:t>
            </a:r>
            <a:r>
              <a:rPr lang="en-US" sz="2800" dirty="0" smtClean="0"/>
              <a:t>which is the use of selected fragrances in lotions and inhalants to affect mood and promote health.</a:t>
            </a:r>
          </a:p>
          <a:p>
            <a:pPr lvl="1">
              <a:defRPr/>
            </a:pPr>
            <a:r>
              <a:rPr lang="en-US" sz="2800" dirty="0" smtClean="0"/>
              <a:t>Odors are classified into 6 </a:t>
            </a:r>
            <a:r>
              <a:rPr lang="en-US" sz="2800" dirty="0" err="1" smtClean="0"/>
              <a:t>mjor</a:t>
            </a:r>
            <a:r>
              <a:rPr lang="en-US" sz="2800" dirty="0" smtClean="0"/>
              <a:t> groups: floral, fruit, spicy, resin, burnt and putrid.</a:t>
            </a:r>
          </a:p>
          <a:p>
            <a:pPr lvl="1">
              <a:defRPr/>
            </a:pPr>
            <a:r>
              <a:rPr lang="en-US" sz="2800" dirty="0" smtClean="0"/>
              <a:t>Perception of odors begins with inhalation and transport of volatile aromas to the olfactory mucosa located on the dorsal posterior region of the nasal cavity.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Olfactory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Olfactory mucosa</a:t>
            </a:r>
          </a:p>
          <a:p>
            <a:pPr lvl="1"/>
            <a:r>
              <a:rPr lang="en-US" dirty="0" smtClean="0"/>
              <a:t>Consists of a layer of columnar epithelium.</a:t>
            </a:r>
          </a:p>
          <a:p>
            <a:pPr lvl="1"/>
            <a:r>
              <a:rPr lang="en-US" dirty="0" smtClean="0"/>
              <a:t>Surround olfactory neurons.</a:t>
            </a:r>
          </a:p>
          <a:p>
            <a:r>
              <a:rPr lang="en-US" dirty="0" smtClean="0"/>
              <a:t>Olfactory sensory neurons</a:t>
            </a:r>
          </a:p>
          <a:p>
            <a:pPr lvl="1"/>
            <a:r>
              <a:rPr lang="en-US" dirty="0" smtClean="0"/>
              <a:t>Communicate with external environment.</a:t>
            </a:r>
          </a:p>
          <a:p>
            <a:pPr lvl="1"/>
            <a:r>
              <a:rPr lang="en-US" dirty="0" smtClean="0"/>
              <a:t>Undergo constant replacement.</a:t>
            </a:r>
          </a:p>
          <a:p>
            <a:pPr lvl="1"/>
            <a:r>
              <a:rPr lang="en-US" dirty="0" smtClean="0"/>
              <a:t>Bipolar neurons are supported by glial-like columnar cells which surround them. These have microvilli at their apex and secrete mucus which is layered on the surface of the olfactory mucosa.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3000" dirty="0"/>
              <a:t>Short single dendrites on bipolar neurons.</a:t>
            </a:r>
          </a:p>
          <a:p>
            <a:pPr lvl="2"/>
            <a:r>
              <a:rPr lang="en-US" sz="3000" dirty="0"/>
              <a:t>Terminal knob has cilia (</a:t>
            </a:r>
            <a:r>
              <a:rPr lang="en-US" sz="3000" dirty="0" err="1"/>
              <a:t>unmyelinated</a:t>
            </a:r>
            <a:r>
              <a:rPr lang="en-US" sz="3000" dirty="0"/>
              <a:t>, contain odorant receptors)</a:t>
            </a:r>
          </a:p>
          <a:p>
            <a:pPr lvl="2"/>
            <a:r>
              <a:rPr lang="en-US" sz="3000" dirty="0"/>
              <a:t>Each cilia may have 40 specific receptor </a:t>
            </a:r>
            <a:r>
              <a:rPr lang="en-US" sz="3000" dirty="0" smtClean="0"/>
              <a:t>membrane </a:t>
            </a:r>
            <a:r>
              <a:rPr lang="en-US" sz="3000" dirty="0"/>
              <a:t>proteins for interaction with different odorant molecules.</a:t>
            </a:r>
          </a:p>
          <a:p>
            <a:pPr lvl="2"/>
            <a:r>
              <a:rPr lang="en-US" sz="3000" dirty="0"/>
              <a:t>Project into nasal cavity (towards apical mucosa).</a:t>
            </a:r>
          </a:p>
          <a:p>
            <a:r>
              <a:rPr lang="en-US" sz="3000" dirty="0"/>
              <a:t>Other cells</a:t>
            </a:r>
          </a:p>
          <a:p>
            <a:pPr lvl="1"/>
            <a:r>
              <a:rPr lang="en-US" sz="3000" dirty="0" err="1"/>
              <a:t>Sustentacular</a:t>
            </a:r>
            <a:r>
              <a:rPr lang="en-US" sz="3000" dirty="0"/>
              <a:t> cells</a:t>
            </a:r>
          </a:p>
          <a:p>
            <a:pPr lvl="2"/>
            <a:r>
              <a:rPr lang="en-US" sz="3000" dirty="0"/>
              <a:t>Supportive</a:t>
            </a:r>
          </a:p>
          <a:p>
            <a:pPr lvl="1"/>
            <a:r>
              <a:rPr lang="en-US" sz="3000" dirty="0"/>
              <a:t>Stem cells</a:t>
            </a:r>
          </a:p>
          <a:p>
            <a:pPr lvl="2"/>
            <a:r>
              <a:rPr lang="en-US" sz="3000" dirty="0"/>
              <a:t>Generation of new olfactory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55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25780" indent="-457200">
              <a:defRPr/>
            </a:pPr>
            <a:r>
              <a:rPr lang="en-US" dirty="0" smtClean="0"/>
              <a:t>Taste preference</a:t>
            </a:r>
            <a:r>
              <a:rPr lang="en-US" b="1" dirty="0" smtClean="0"/>
              <a:t>:</a:t>
            </a:r>
          </a:p>
          <a:p>
            <a:pPr marL="891540" lvl="1" indent="-457200">
              <a:defRPr/>
            </a:pPr>
            <a:r>
              <a:rPr lang="en-US" dirty="0" smtClean="0"/>
              <a:t>Infants have heightened taste sensitivity while elders have decreased ability to taste</a:t>
            </a:r>
          </a:p>
          <a:p>
            <a:pPr marL="525780" indent="-457200">
              <a:defRPr/>
            </a:pPr>
            <a:r>
              <a:rPr lang="en-US" dirty="0" smtClean="0"/>
              <a:t>Supertasters </a:t>
            </a:r>
          </a:p>
          <a:p>
            <a:pPr marL="891540" lvl="1" indent="-457200">
              <a:defRPr/>
            </a:pPr>
            <a:r>
              <a:rPr lang="en-US" dirty="0" smtClean="0"/>
              <a:t>More sensitive than average</a:t>
            </a:r>
          </a:p>
          <a:p>
            <a:pPr marL="891540" lvl="1" indent="-457200">
              <a:defRPr/>
            </a:pPr>
            <a:r>
              <a:rPr lang="en-US" dirty="0" smtClean="0"/>
              <a:t>People with taste buds for bitter flavors, experiences sense of taste with far greater intensity.</a:t>
            </a:r>
          </a:p>
          <a:p>
            <a:pPr marL="525780" indent="-457200">
              <a:defRPr/>
            </a:pPr>
            <a:r>
              <a:rPr lang="en-US" dirty="0" smtClean="0"/>
              <a:t>Aftertaste</a:t>
            </a:r>
          </a:p>
          <a:p>
            <a:pPr marL="891540" lvl="1" indent="-457200">
              <a:defRPr/>
            </a:pPr>
            <a:r>
              <a:rPr lang="en-US" dirty="0" smtClean="0"/>
              <a:t>Arise after swallowing</a:t>
            </a:r>
          </a:p>
          <a:p>
            <a:pPr marL="891540" lvl="1" indent="-457200">
              <a:defRPr/>
            </a:pPr>
            <a:r>
              <a:rPr lang="en-US" dirty="0" smtClean="0"/>
              <a:t>Maybe different from the food</a:t>
            </a:r>
          </a:p>
          <a:p>
            <a:pPr marL="891540" lvl="1" indent="-457200">
              <a:defRPr/>
            </a:pPr>
            <a:r>
              <a:rPr lang="en-US" dirty="0" smtClean="0"/>
              <a:t>Medicines</a:t>
            </a:r>
          </a:p>
          <a:p>
            <a:pPr marL="525780" indent="-457200">
              <a:defRPr/>
            </a:pPr>
            <a:r>
              <a:rPr lang="en-US" dirty="0" smtClean="0"/>
              <a:t>Acquired taste</a:t>
            </a:r>
          </a:p>
          <a:p>
            <a:pPr marL="891540" lvl="1" indent="-457200">
              <a:defRPr/>
            </a:pPr>
            <a:r>
              <a:rPr lang="en-US" dirty="0" smtClean="0"/>
              <a:t>Appreciation of food or beverage that’s unlikely to be enjoyed</a:t>
            </a:r>
          </a:p>
          <a:p>
            <a:pPr marL="525780" indent="-457200">
              <a:defRPr/>
            </a:pPr>
            <a:r>
              <a:rPr lang="en-US" dirty="0" smtClean="0"/>
              <a:t>Sensations of flavor and aroma often work together, especially during eating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09" y="384175"/>
            <a:ext cx="8484851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Olfactory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746760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Olfactory sensory receptors</a:t>
            </a:r>
          </a:p>
          <a:p>
            <a:pPr lvl="1"/>
            <a:r>
              <a:rPr lang="en-US" sz="2800" dirty="0" smtClean="0"/>
              <a:t>G-protein coupled</a:t>
            </a:r>
          </a:p>
          <a:p>
            <a:pPr lvl="2"/>
            <a:r>
              <a:rPr lang="en-US" sz="2800" dirty="0" smtClean="0"/>
              <a:t>Odorant molecules bind reversibly to receptor membrane proteins.</a:t>
            </a:r>
          </a:p>
          <a:p>
            <a:pPr lvl="2"/>
            <a:r>
              <a:rPr lang="en-US" sz="2800" dirty="0" smtClean="0"/>
              <a:t>Adenylyl cyclase is </a:t>
            </a:r>
            <a:r>
              <a:rPr lang="en-US" sz="2800" dirty="0" err="1" smtClean="0"/>
              <a:t>actvated</a:t>
            </a:r>
            <a:r>
              <a:rPr lang="en-US" sz="2800" dirty="0" smtClean="0"/>
              <a:t> leading to formation of </a:t>
            </a:r>
            <a:r>
              <a:rPr lang="en-US" sz="2800" dirty="0" err="1" smtClean="0"/>
              <a:t>cAMP</a:t>
            </a:r>
            <a:r>
              <a:rPr lang="en-US" sz="2800" dirty="0" smtClean="0"/>
              <a:t> with the activation of Ca2+/Na+ channels. Influx of these ions leads to depolarization and the generation of  a potential.</a:t>
            </a:r>
            <a:endParaRPr lang="en-US" sz="2800" dirty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28178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771900" y="2856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819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sz="2700" dirty="0"/>
              <a:t>Generated ionic currents are graded in response to the flow rate of the odorant molecules and their concentration.</a:t>
            </a:r>
          </a:p>
          <a:p>
            <a:pPr lvl="2"/>
            <a:r>
              <a:rPr lang="en-US" sz="2700" dirty="0"/>
              <a:t>Sites of summated generator potentials occur across the olfactory mucosa to produce specific spatial pattern of activity for each stimulating odorant molecule.</a:t>
            </a:r>
          </a:p>
          <a:p>
            <a:pPr lvl="2"/>
            <a:r>
              <a:rPr lang="en-US" sz="2700" dirty="0"/>
              <a:t>This may contribute to neural coding of odors.</a:t>
            </a:r>
          </a:p>
          <a:p>
            <a:pPr lvl="1"/>
            <a:r>
              <a:rPr lang="en-US" sz="2700" dirty="0"/>
              <a:t>Have affinity for a wide range of odorants.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080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ZA" sz="2600" dirty="0" smtClean="0"/>
              <a:t>The depolarizing generator potential spreads through the axon hillock and action potentials are generated and propagated to the synaptic endings in the olfactory bulb.</a:t>
            </a:r>
          </a:p>
          <a:p>
            <a:r>
              <a:rPr lang="en-ZA" sz="2600" dirty="0" smtClean="0"/>
              <a:t>The action potential frequency is proportional to the concentration of specific odorant molecules.</a:t>
            </a:r>
          </a:p>
          <a:p>
            <a:r>
              <a:rPr lang="en-ZA" sz="2600" dirty="0" smtClean="0"/>
              <a:t>Action potential frequency is attenuated by adaptation or desensitization of the receptor and reduction in the production of </a:t>
            </a:r>
            <a:r>
              <a:rPr lang="en-ZA" sz="2600" dirty="0" err="1" smtClean="0"/>
              <a:t>cAMP</a:t>
            </a:r>
            <a:r>
              <a:rPr lang="en-ZA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50673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sz="2800" dirty="0"/>
              <a:t>Rapid adaptation and removal of the odorants permit continued recognition and discrimination of new aromas that are inhaled in the next respiratory cycle.</a:t>
            </a:r>
          </a:p>
          <a:p>
            <a:r>
              <a:rPr lang="en-ZA" sz="2800" dirty="0"/>
              <a:t>Action potentials generated in the axon terminals of activated neurons are propagated into the glomeruli within the olfactory bulb.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6490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Neurons in olfactory bulb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have laminar distribution.</a:t>
            </a:r>
          </a:p>
          <a:p>
            <a:r>
              <a:rPr lang="en-US" dirty="0" smtClean="0"/>
              <a:t>On the ventral </a:t>
            </a:r>
            <a:r>
              <a:rPr lang="en-US" dirty="0" err="1" smtClean="0"/>
              <a:t>sie</a:t>
            </a:r>
            <a:r>
              <a:rPr lang="en-US" dirty="0" smtClean="0"/>
              <a:t> of the olfactory bulb is a layer of glomeruli where axon terminals of olfactory neurons synapse with numerous dendrites from large mitral cells (2</a:t>
            </a:r>
            <a:r>
              <a:rPr lang="en-US" baseline="30000" dirty="0" smtClean="0"/>
              <a:t>nd</a:t>
            </a:r>
            <a:r>
              <a:rPr lang="en-US" dirty="0" smtClean="0"/>
              <a:t> order neurons) and tufted cells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order neurons (CN I)</a:t>
            </a:r>
          </a:p>
          <a:p>
            <a:pPr lvl="1"/>
            <a:r>
              <a:rPr lang="en-US" dirty="0"/>
              <a:t>Bipolar </a:t>
            </a:r>
          </a:p>
          <a:p>
            <a:pPr lvl="1"/>
            <a:r>
              <a:rPr lang="en-US" dirty="0"/>
              <a:t>Axons pass through cribriform plate</a:t>
            </a:r>
          </a:p>
          <a:p>
            <a:pPr lvl="1"/>
            <a:r>
              <a:rPr lang="en-US" dirty="0"/>
              <a:t>Terminate in olfactory </a:t>
            </a:r>
            <a:r>
              <a:rPr lang="en-US" dirty="0" smtClean="0"/>
              <a:t>bulbs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721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olfactory glomeruli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1150"/>
            <a:ext cx="6942532" cy="642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/>
              <a:t>Synapse with 2</a:t>
            </a:r>
            <a:r>
              <a:rPr lang="en-US" sz="2800" baseline="30000" dirty="0"/>
              <a:t>nd</a:t>
            </a:r>
            <a:r>
              <a:rPr lang="en-US" sz="2800" dirty="0"/>
              <a:t> order neurons in olfactory glomeruli</a:t>
            </a:r>
          </a:p>
          <a:p>
            <a:pPr lvl="2"/>
            <a:r>
              <a:rPr lang="en-US" sz="2800" dirty="0" err="1"/>
              <a:t>Periglomerular</a:t>
            </a:r>
            <a:r>
              <a:rPr lang="en-US" sz="2800" dirty="0"/>
              <a:t> / tufted cells – inhibitory interneurons. Cause lateral inhibition that modulates activity in adjacent glomeruli innervated by other mitral and tuft cells.</a:t>
            </a:r>
          </a:p>
          <a:p>
            <a:pPr lvl="2"/>
            <a:r>
              <a:rPr lang="en-US" sz="2800" dirty="0"/>
              <a:t>Granule cells</a:t>
            </a:r>
          </a:p>
          <a:p>
            <a:pPr lvl="2"/>
            <a:r>
              <a:rPr lang="en-US" sz="2800" dirty="0"/>
              <a:t>Trigeminal nerve free endings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7554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order neurons</a:t>
            </a:r>
          </a:p>
          <a:p>
            <a:pPr lvl="1"/>
            <a:r>
              <a:rPr lang="en-US" sz="3200" dirty="0" smtClean="0"/>
              <a:t>Mitral cells</a:t>
            </a:r>
          </a:p>
          <a:p>
            <a:pPr lvl="2"/>
            <a:r>
              <a:rPr lang="en-US" sz="3200" dirty="0" smtClean="0"/>
              <a:t>Single dendrite into </a:t>
            </a:r>
            <a:r>
              <a:rPr lang="en-US" sz="3200" dirty="0" err="1" smtClean="0"/>
              <a:t>glomeruli</a:t>
            </a:r>
            <a:endParaRPr lang="en-US" sz="3200" dirty="0" smtClean="0"/>
          </a:p>
          <a:p>
            <a:pPr lvl="2"/>
            <a:r>
              <a:rPr lang="en-US" sz="3200" dirty="0" smtClean="0"/>
              <a:t>Bigger than tufted cells.</a:t>
            </a:r>
          </a:p>
          <a:p>
            <a:pPr lvl="1"/>
            <a:r>
              <a:rPr lang="en-US" sz="3200" dirty="0" smtClean="0"/>
              <a:t>Tufted cells</a:t>
            </a:r>
          </a:p>
          <a:p>
            <a:pPr lvl="2"/>
            <a:r>
              <a:rPr lang="en-US" sz="3200" dirty="0" err="1" smtClean="0"/>
              <a:t>Mutiple</a:t>
            </a:r>
            <a:r>
              <a:rPr lang="en-US" sz="3200" dirty="0" smtClean="0"/>
              <a:t> dendrites into </a:t>
            </a:r>
            <a:r>
              <a:rPr lang="en-US" sz="3200" dirty="0" err="1" smtClean="0"/>
              <a:t>glomeruli</a:t>
            </a:r>
            <a:r>
              <a:rPr lang="en-US" sz="3200" dirty="0" smtClean="0"/>
              <a:t> </a:t>
            </a:r>
          </a:p>
          <a:p>
            <a:pPr lvl="2"/>
            <a:r>
              <a:rPr lang="en-US" sz="3200" dirty="0" smtClean="0"/>
              <a:t>Smaller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Pathway 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From the olfactory receptor neurons</a:t>
            </a:r>
          </a:p>
          <a:p>
            <a:pPr eaLnBrk="1" hangingPunct="1"/>
            <a:r>
              <a:rPr lang="en-US" sz="2800" smtClean="0"/>
              <a:t>ORN synapse with mitral cells</a:t>
            </a:r>
          </a:p>
          <a:p>
            <a:pPr lvl="1" eaLnBrk="1" hangingPunct="1"/>
            <a:r>
              <a:rPr lang="en-US" sz="2400" smtClean="0"/>
              <a:t>Olfactory glomerulus</a:t>
            </a:r>
          </a:p>
          <a:p>
            <a:pPr lvl="1" eaLnBrk="1" hangingPunct="1"/>
            <a:r>
              <a:rPr lang="en-US" sz="2400" smtClean="0"/>
              <a:t>Olfactory bulb</a:t>
            </a:r>
          </a:p>
        </p:txBody>
      </p:sp>
      <p:sp>
        <p:nvSpPr>
          <p:cNvPr id="5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112315-3B3C-4382-A4B4-66AC1E27A72B}" type="datetime5">
              <a:rPr lang="en-US"/>
              <a:pPr>
                <a:defRPr/>
              </a:pPr>
              <a:t>19-Nov-19</a:t>
            </a:fld>
            <a:endParaRPr lang="en-US"/>
          </a:p>
        </p:txBody>
      </p:sp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Taste &amp; Smell</a:t>
            </a: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7A1A3-BD81-4CE1-B227-B19478F460C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5029200" y="1981200"/>
            <a:ext cx="0" cy="41148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8" name="Freeform 6"/>
          <p:cNvSpPr>
            <a:spLocks/>
          </p:cNvSpPr>
          <p:nvPr/>
        </p:nvSpPr>
        <p:spPr bwMode="auto">
          <a:xfrm>
            <a:off x="1084263" y="5445125"/>
            <a:ext cx="1676400" cy="398463"/>
          </a:xfrm>
          <a:custGeom>
            <a:avLst/>
            <a:gdLst>
              <a:gd name="T0" fmla="*/ 2147483647 w 1056"/>
              <a:gd name="T1" fmla="*/ 42843504 h 251"/>
              <a:gd name="T2" fmla="*/ 773688763 w 1056"/>
              <a:gd name="T3" fmla="*/ 20161275 h 251"/>
              <a:gd name="T4" fmla="*/ 115927188 w 1056"/>
              <a:gd name="T5" fmla="*/ 178932112 h 251"/>
              <a:gd name="T6" fmla="*/ 70564375 w 1056"/>
              <a:gd name="T7" fmla="*/ 519152839 h 251"/>
              <a:gd name="T8" fmla="*/ 297378438 w 1056"/>
              <a:gd name="T9" fmla="*/ 632560806 h 251"/>
              <a:gd name="T10" fmla="*/ 2147483647 w 1056"/>
              <a:gd name="T11" fmla="*/ 473789970 h 251"/>
              <a:gd name="T12" fmla="*/ 2147483647 w 1056"/>
              <a:gd name="T13" fmla="*/ 156249884 h 251"/>
              <a:gd name="T14" fmla="*/ 2147483647 w 1056"/>
              <a:gd name="T15" fmla="*/ 42843504 h 2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6" h="251">
                <a:moveTo>
                  <a:pt x="874" y="17"/>
                </a:moveTo>
                <a:cubicBezTo>
                  <a:pt x="677" y="10"/>
                  <a:pt x="504" y="0"/>
                  <a:pt x="307" y="8"/>
                </a:cubicBezTo>
                <a:cubicBezTo>
                  <a:pt x="220" y="25"/>
                  <a:pt x="130" y="43"/>
                  <a:pt x="46" y="71"/>
                </a:cubicBezTo>
                <a:cubicBezTo>
                  <a:pt x="19" y="112"/>
                  <a:pt x="0" y="153"/>
                  <a:pt x="28" y="206"/>
                </a:cubicBezTo>
                <a:cubicBezTo>
                  <a:pt x="45" y="237"/>
                  <a:pt x="88" y="244"/>
                  <a:pt x="118" y="251"/>
                </a:cubicBezTo>
                <a:cubicBezTo>
                  <a:pt x="412" y="240"/>
                  <a:pt x="707" y="225"/>
                  <a:pt x="1000" y="188"/>
                </a:cubicBezTo>
                <a:cubicBezTo>
                  <a:pt x="1056" y="169"/>
                  <a:pt x="1048" y="101"/>
                  <a:pt x="1009" y="62"/>
                </a:cubicBezTo>
                <a:cubicBezTo>
                  <a:pt x="968" y="21"/>
                  <a:pt x="874" y="79"/>
                  <a:pt x="874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9" name="Line 8"/>
          <p:cNvSpPr>
            <a:spLocks noChangeShapeType="1"/>
          </p:cNvSpPr>
          <p:nvPr/>
        </p:nvSpPr>
        <p:spPr bwMode="auto">
          <a:xfrm flipV="1">
            <a:off x="990600" y="45720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1371600" y="5029200"/>
            <a:ext cx="228600" cy="304800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1447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Freeform 11"/>
          <p:cNvSpPr>
            <a:spLocks/>
          </p:cNvSpPr>
          <p:nvPr/>
        </p:nvSpPr>
        <p:spPr bwMode="auto">
          <a:xfrm>
            <a:off x="1470025" y="5343525"/>
            <a:ext cx="44450" cy="414338"/>
          </a:xfrm>
          <a:custGeom>
            <a:avLst/>
            <a:gdLst>
              <a:gd name="T0" fmla="*/ 70564375 w 28"/>
              <a:gd name="T1" fmla="*/ 0 h 261"/>
              <a:gd name="T2" fmla="*/ 2520950 w 28"/>
              <a:gd name="T3" fmla="*/ 657762369 h 26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" h="261">
                <a:moveTo>
                  <a:pt x="28" y="0"/>
                </a:moveTo>
                <a:cubicBezTo>
                  <a:pt x="0" y="85"/>
                  <a:pt x="1" y="173"/>
                  <a:pt x="1" y="261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3" name="Freeform 12"/>
          <p:cNvSpPr>
            <a:spLocks/>
          </p:cNvSpPr>
          <p:nvPr/>
        </p:nvSpPr>
        <p:spPr bwMode="auto">
          <a:xfrm>
            <a:off x="1485900" y="5543550"/>
            <a:ext cx="242888" cy="142875"/>
          </a:xfrm>
          <a:custGeom>
            <a:avLst/>
            <a:gdLst>
              <a:gd name="T0" fmla="*/ 0 w 153"/>
              <a:gd name="T1" fmla="*/ 0 h 90"/>
              <a:gd name="T2" fmla="*/ 294859682 w 153"/>
              <a:gd name="T3" fmla="*/ 158770638 h 90"/>
              <a:gd name="T4" fmla="*/ 385585494 w 153"/>
              <a:gd name="T5" fmla="*/ 226814063 h 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" h="90">
                <a:moveTo>
                  <a:pt x="0" y="0"/>
                </a:moveTo>
                <a:cubicBezTo>
                  <a:pt x="38" y="38"/>
                  <a:pt x="66" y="50"/>
                  <a:pt x="117" y="63"/>
                </a:cubicBezTo>
                <a:cubicBezTo>
                  <a:pt x="148" y="83"/>
                  <a:pt x="136" y="73"/>
                  <a:pt x="153" y="9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4" name="Freeform 13"/>
          <p:cNvSpPr>
            <a:spLocks/>
          </p:cNvSpPr>
          <p:nvPr/>
        </p:nvSpPr>
        <p:spPr bwMode="auto">
          <a:xfrm>
            <a:off x="1171575" y="5557838"/>
            <a:ext cx="328613" cy="188912"/>
          </a:xfrm>
          <a:custGeom>
            <a:avLst/>
            <a:gdLst>
              <a:gd name="T0" fmla="*/ 521673931 w 207"/>
              <a:gd name="T1" fmla="*/ 0 h 119"/>
              <a:gd name="T2" fmla="*/ 136088645 w 207"/>
              <a:gd name="T3" fmla="*/ 294856707 h 119"/>
              <a:gd name="T4" fmla="*/ 0 w 207"/>
              <a:gd name="T5" fmla="*/ 294856707 h 1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" h="119">
                <a:moveTo>
                  <a:pt x="207" y="0"/>
                </a:moveTo>
                <a:cubicBezTo>
                  <a:pt x="156" y="34"/>
                  <a:pt x="124" y="109"/>
                  <a:pt x="54" y="117"/>
                </a:cubicBezTo>
                <a:cubicBezTo>
                  <a:pt x="36" y="119"/>
                  <a:pt x="18" y="117"/>
                  <a:pt x="0" y="117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1057275" y="3719513"/>
            <a:ext cx="809625" cy="588962"/>
          </a:xfrm>
          <a:custGeom>
            <a:avLst/>
            <a:gdLst>
              <a:gd name="T0" fmla="*/ 997981875 w 510"/>
              <a:gd name="T1" fmla="*/ 105846473 h 371"/>
              <a:gd name="T2" fmla="*/ 408265313 w 510"/>
              <a:gd name="T3" fmla="*/ 128527066 h 371"/>
              <a:gd name="T4" fmla="*/ 90725625 w 510"/>
              <a:gd name="T5" fmla="*/ 287297569 h 371"/>
              <a:gd name="T6" fmla="*/ 45362813 w 510"/>
              <a:gd name="T7" fmla="*/ 355340936 h 371"/>
              <a:gd name="T8" fmla="*/ 0 w 510"/>
              <a:gd name="T9" fmla="*/ 491429258 h 371"/>
              <a:gd name="T10" fmla="*/ 68045013 w 510"/>
              <a:gd name="T11" fmla="*/ 740925308 h 371"/>
              <a:gd name="T12" fmla="*/ 498990938 w 510"/>
              <a:gd name="T13" fmla="*/ 922376404 h 371"/>
              <a:gd name="T14" fmla="*/ 1156752513 w 510"/>
              <a:gd name="T15" fmla="*/ 831650856 h 371"/>
              <a:gd name="T16" fmla="*/ 1270158750 w 510"/>
              <a:gd name="T17" fmla="*/ 695562535 h 371"/>
              <a:gd name="T18" fmla="*/ 1134070313 w 510"/>
              <a:gd name="T19" fmla="*/ 400703710 h 371"/>
              <a:gd name="T20" fmla="*/ 1111389700 w 510"/>
              <a:gd name="T21" fmla="*/ 332660343 h 371"/>
              <a:gd name="T22" fmla="*/ 1066026888 w 510"/>
              <a:gd name="T23" fmla="*/ 264615388 h 371"/>
              <a:gd name="T24" fmla="*/ 1020664075 w 510"/>
              <a:gd name="T25" fmla="*/ 128527066 h 371"/>
              <a:gd name="T26" fmla="*/ 952619063 w 510"/>
              <a:gd name="T27" fmla="*/ 83164292 h 371"/>
              <a:gd name="T28" fmla="*/ 997981875 w 510"/>
              <a:gd name="T29" fmla="*/ 105846473 h 3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10" h="371">
                <a:moveTo>
                  <a:pt x="396" y="42"/>
                </a:moveTo>
                <a:cubicBezTo>
                  <a:pt x="333" y="0"/>
                  <a:pt x="232" y="28"/>
                  <a:pt x="162" y="51"/>
                </a:cubicBezTo>
                <a:cubicBezTo>
                  <a:pt x="142" y="111"/>
                  <a:pt x="88" y="97"/>
                  <a:pt x="36" y="114"/>
                </a:cubicBezTo>
                <a:cubicBezTo>
                  <a:pt x="30" y="123"/>
                  <a:pt x="22" y="131"/>
                  <a:pt x="18" y="141"/>
                </a:cubicBezTo>
                <a:cubicBezTo>
                  <a:pt x="10" y="158"/>
                  <a:pt x="0" y="195"/>
                  <a:pt x="0" y="195"/>
                </a:cubicBezTo>
                <a:cubicBezTo>
                  <a:pt x="3" y="209"/>
                  <a:pt x="16" y="287"/>
                  <a:pt x="27" y="294"/>
                </a:cubicBezTo>
                <a:cubicBezTo>
                  <a:pt x="81" y="330"/>
                  <a:pt x="145" y="331"/>
                  <a:pt x="198" y="366"/>
                </a:cubicBezTo>
                <a:cubicBezTo>
                  <a:pt x="454" y="355"/>
                  <a:pt x="337" y="371"/>
                  <a:pt x="459" y="330"/>
                </a:cubicBezTo>
                <a:cubicBezTo>
                  <a:pt x="466" y="323"/>
                  <a:pt x="503" y="290"/>
                  <a:pt x="504" y="276"/>
                </a:cubicBezTo>
                <a:cubicBezTo>
                  <a:pt x="510" y="215"/>
                  <a:pt x="494" y="188"/>
                  <a:pt x="450" y="159"/>
                </a:cubicBezTo>
                <a:cubicBezTo>
                  <a:pt x="447" y="150"/>
                  <a:pt x="445" y="140"/>
                  <a:pt x="441" y="132"/>
                </a:cubicBezTo>
                <a:cubicBezTo>
                  <a:pt x="436" y="122"/>
                  <a:pt x="427" y="115"/>
                  <a:pt x="423" y="105"/>
                </a:cubicBezTo>
                <a:cubicBezTo>
                  <a:pt x="415" y="88"/>
                  <a:pt x="421" y="62"/>
                  <a:pt x="405" y="51"/>
                </a:cubicBezTo>
                <a:cubicBezTo>
                  <a:pt x="396" y="45"/>
                  <a:pt x="386" y="41"/>
                  <a:pt x="378" y="33"/>
                </a:cubicBezTo>
                <a:cubicBezTo>
                  <a:pt x="373" y="28"/>
                  <a:pt x="390" y="39"/>
                  <a:pt x="396" y="4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6" name="Freeform 16"/>
          <p:cNvSpPr>
            <a:spLocks/>
          </p:cNvSpPr>
          <p:nvPr/>
        </p:nvSpPr>
        <p:spPr bwMode="auto">
          <a:xfrm>
            <a:off x="2012950" y="3733800"/>
            <a:ext cx="706438" cy="685800"/>
          </a:xfrm>
          <a:custGeom>
            <a:avLst/>
            <a:gdLst>
              <a:gd name="T0" fmla="*/ 819052155 w 445"/>
              <a:gd name="T1" fmla="*/ 72122001 h 352"/>
              <a:gd name="T2" fmla="*/ 252015803 w 445"/>
              <a:gd name="T3" fmla="*/ 37958640 h 352"/>
              <a:gd name="T4" fmla="*/ 183972330 w 445"/>
              <a:gd name="T5" fmla="*/ 72122001 h 352"/>
              <a:gd name="T6" fmla="*/ 47883796 w 445"/>
              <a:gd name="T7" fmla="*/ 277098269 h 352"/>
              <a:gd name="T8" fmla="*/ 2520952 w 445"/>
              <a:gd name="T9" fmla="*/ 482074538 h 352"/>
              <a:gd name="T10" fmla="*/ 25201580 w 445"/>
              <a:gd name="T11" fmla="*/ 960351847 h 352"/>
              <a:gd name="T12" fmla="*/ 569555716 w 445"/>
              <a:gd name="T13" fmla="*/ 1267816249 h 352"/>
              <a:gd name="T14" fmla="*/ 1000503533 w 445"/>
              <a:gd name="T15" fmla="*/ 1199489528 h 352"/>
              <a:gd name="T16" fmla="*/ 1045866378 w 445"/>
              <a:gd name="T17" fmla="*/ 1097001394 h 352"/>
              <a:gd name="T18" fmla="*/ 1091229222 w 445"/>
              <a:gd name="T19" fmla="*/ 892025126 h 352"/>
              <a:gd name="T20" fmla="*/ 1045866378 w 445"/>
              <a:gd name="T21" fmla="*/ 345423043 h 352"/>
              <a:gd name="T22" fmla="*/ 773689310 w 445"/>
              <a:gd name="T23" fmla="*/ 37958640 h 352"/>
              <a:gd name="T24" fmla="*/ 819052155 w 445"/>
              <a:gd name="T25" fmla="*/ 72122001 h 3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5" h="352">
                <a:moveTo>
                  <a:pt x="325" y="19"/>
                </a:moveTo>
                <a:cubicBezTo>
                  <a:pt x="247" y="9"/>
                  <a:pt x="179" y="0"/>
                  <a:pt x="100" y="10"/>
                </a:cubicBezTo>
                <a:cubicBezTo>
                  <a:pt x="91" y="13"/>
                  <a:pt x="80" y="13"/>
                  <a:pt x="73" y="19"/>
                </a:cubicBezTo>
                <a:cubicBezTo>
                  <a:pt x="53" y="35"/>
                  <a:pt x="19" y="73"/>
                  <a:pt x="19" y="73"/>
                </a:cubicBezTo>
                <a:cubicBezTo>
                  <a:pt x="13" y="91"/>
                  <a:pt x="0" y="108"/>
                  <a:pt x="1" y="127"/>
                </a:cubicBezTo>
                <a:cubicBezTo>
                  <a:pt x="4" y="169"/>
                  <a:pt x="5" y="211"/>
                  <a:pt x="10" y="253"/>
                </a:cubicBezTo>
                <a:cubicBezTo>
                  <a:pt x="21" y="344"/>
                  <a:pt x="172" y="330"/>
                  <a:pt x="226" y="334"/>
                </a:cubicBezTo>
                <a:cubicBezTo>
                  <a:pt x="286" y="344"/>
                  <a:pt x="343" y="352"/>
                  <a:pt x="397" y="316"/>
                </a:cubicBezTo>
                <a:cubicBezTo>
                  <a:pt x="403" y="307"/>
                  <a:pt x="411" y="299"/>
                  <a:pt x="415" y="289"/>
                </a:cubicBezTo>
                <a:cubicBezTo>
                  <a:pt x="423" y="272"/>
                  <a:pt x="433" y="235"/>
                  <a:pt x="433" y="235"/>
                </a:cubicBezTo>
                <a:cubicBezTo>
                  <a:pt x="429" y="187"/>
                  <a:pt x="445" y="129"/>
                  <a:pt x="415" y="91"/>
                </a:cubicBezTo>
                <a:cubicBezTo>
                  <a:pt x="399" y="70"/>
                  <a:pt x="344" y="10"/>
                  <a:pt x="307" y="10"/>
                </a:cubicBezTo>
                <a:cubicBezTo>
                  <a:pt x="300" y="10"/>
                  <a:pt x="319" y="16"/>
                  <a:pt x="325" y="19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2209800" y="4953000"/>
            <a:ext cx="228600" cy="304800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2286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Freeform 19"/>
          <p:cNvSpPr>
            <a:spLocks/>
          </p:cNvSpPr>
          <p:nvPr/>
        </p:nvSpPr>
        <p:spPr bwMode="auto">
          <a:xfrm>
            <a:off x="2214563" y="5257800"/>
            <a:ext cx="209550" cy="442913"/>
          </a:xfrm>
          <a:custGeom>
            <a:avLst/>
            <a:gdLst>
              <a:gd name="T0" fmla="*/ 158770638 w 132"/>
              <a:gd name="T1" fmla="*/ 0 h 279"/>
              <a:gd name="T2" fmla="*/ 0 w 132"/>
              <a:gd name="T3" fmla="*/ 703125181 h 27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2" h="279">
                <a:moveTo>
                  <a:pt x="63" y="0"/>
                </a:moveTo>
                <a:cubicBezTo>
                  <a:pt x="99" y="107"/>
                  <a:pt x="132" y="279"/>
                  <a:pt x="0" y="279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0" name="Freeform 20"/>
          <p:cNvSpPr>
            <a:spLocks/>
          </p:cNvSpPr>
          <p:nvPr/>
        </p:nvSpPr>
        <p:spPr bwMode="auto">
          <a:xfrm>
            <a:off x="2028825" y="5414963"/>
            <a:ext cx="328613" cy="214312"/>
          </a:xfrm>
          <a:custGeom>
            <a:avLst/>
            <a:gdLst>
              <a:gd name="T0" fmla="*/ 521673931 w 207"/>
              <a:gd name="T1" fmla="*/ 0 h 135"/>
              <a:gd name="T2" fmla="*/ 204133761 w 207"/>
              <a:gd name="T3" fmla="*/ 181450827 h 135"/>
              <a:gd name="T4" fmla="*/ 45362882 w 207"/>
              <a:gd name="T5" fmla="*/ 249494093 h 135"/>
              <a:gd name="T6" fmla="*/ 22682235 w 207"/>
              <a:gd name="T7" fmla="*/ 317538947 h 135"/>
              <a:gd name="T8" fmla="*/ 0 w 207"/>
              <a:gd name="T9" fmla="*/ 340219506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" h="135">
                <a:moveTo>
                  <a:pt x="207" y="0"/>
                </a:moveTo>
                <a:cubicBezTo>
                  <a:pt x="188" y="76"/>
                  <a:pt x="163" y="64"/>
                  <a:pt x="81" y="72"/>
                </a:cubicBezTo>
                <a:cubicBezTo>
                  <a:pt x="59" y="77"/>
                  <a:pt x="34" y="80"/>
                  <a:pt x="18" y="99"/>
                </a:cubicBezTo>
                <a:cubicBezTo>
                  <a:pt x="12" y="106"/>
                  <a:pt x="13" y="118"/>
                  <a:pt x="9" y="126"/>
                </a:cubicBezTo>
                <a:cubicBezTo>
                  <a:pt x="7" y="130"/>
                  <a:pt x="3" y="132"/>
                  <a:pt x="0" y="135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1" name="Freeform 21"/>
          <p:cNvSpPr>
            <a:spLocks/>
          </p:cNvSpPr>
          <p:nvPr/>
        </p:nvSpPr>
        <p:spPr bwMode="auto">
          <a:xfrm>
            <a:off x="2371725" y="5500688"/>
            <a:ext cx="285750" cy="142875"/>
          </a:xfrm>
          <a:custGeom>
            <a:avLst/>
            <a:gdLst>
              <a:gd name="T0" fmla="*/ 0 w 180"/>
              <a:gd name="T1" fmla="*/ 0 h 90"/>
              <a:gd name="T2" fmla="*/ 453628125 w 180"/>
              <a:gd name="T3" fmla="*/ 226814063 h 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90">
                <a:moveTo>
                  <a:pt x="0" y="0"/>
                </a:moveTo>
                <a:cubicBezTo>
                  <a:pt x="22" y="67"/>
                  <a:pt x="116" y="90"/>
                  <a:pt x="180" y="9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2" name="Freeform 22"/>
          <p:cNvSpPr>
            <a:spLocks/>
          </p:cNvSpPr>
          <p:nvPr/>
        </p:nvSpPr>
        <p:spPr bwMode="auto">
          <a:xfrm>
            <a:off x="2328863" y="4114800"/>
            <a:ext cx="85725" cy="828675"/>
          </a:xfrm>
          <a:custGeom>
            <a:avLst/>
            <a:gdLst>
              <a:gd name="T0" fmla="*/ 22682200 w 54"/>
              <a:gd name="T1" fmla="*/ 1315521563 h 522"/>
              <a:gd name="T2" fmla="*/ 0 w 54"/>
              <a:gd name="T3" fmla="*/ 0 h 5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" h="522">
                <a:moveTo>
                  <a:pt x="9" y="522"/>
                </a:moveTo>
                <a:cubicBezTo>
                  <a:pt x="15" y="404"/>
                  <a:pt x="54" y="54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3" name="Freeform 23"/>
          <p:cNvSpPr>
            <a:spLocks/>
          </p:cNvSpPr>
          <p:nvPr/>
        </p:nvSpPr>
        <p:spPr bwMode="auto">
          <a:xfrm>
            <a:off x="2359025" y="4143375"/>
            <a:ext cx="198438" cy="225425"/>
          </a:xfrm>
          <a:custGeom>
            <a:avLst/>
            <a:gdLst>
              <a:gd name="T0" fmla="*/ 20161301 w 125"/>
              <a:gd name="T1" fmla="*/ 317539688 h 142"/>
              <a:gd name="T2" fmla="*/ 88206485 w 125"/>
              <a:gd name="T3" fmla="*/ 181451250 h 142"/>
              <a:gd name="T4" fmla="*/ 110887154 w 125"/>
              <a:gd name="T5" fmla="*/ 113407825 h 142"/>
              <a:gd name="T6" fmla="*/ 246975935 w 125"/>
              <a:gd name="T7" fmla="*/ 22682200 h 142"/>
              <a:gd name="T8" fmla="*/ 315021119 w 125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" h="142">
                <a:moveTo>
                  <a:pt x="8" y="126"/>
                </a:moveTo>
                <a:cubicBezTo>
                  <a:pt x="31" y="58"/>
                  <a:pt x="0" y="142"/>
                  <a:pt x="35" y="72"/>
                </a:cubicBezTo>
                <a:cubicBezTo>
                  <a:pt x="39" y="64"/>
                  <a:pt x="37" y="52"/>
                  <a:pt x="44" y="45"/>
                </a:cubicBezTo>
                <a:cubicBezTo>
                  <a:pt x="59" y="30"/>
                  <a:pt x="80" y="21"/>
                  <a:pt x="98" y="9"/>
                </a:cubicBezTo>
                <a:cubicBezTo>
                  <a:pt x="106" y="4"/>
                  <a:pt x="125" y="0"/>
                  <a:pt x="125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4" name="Freeform 24"/>
          <p:cNvSpPr>
            <a:spLocks/>
          </p:cNvSpPr>
          <p:nvPr/>
        </p:nvSpPr>
        <p:spPr bwMode="auto">
          <a:xfrm>
            <a:off x="2178050" y="4171950"/>
            <a:ext cx="193675" cy="128588"/>
          </a:xfrm>
          <a:custGeom>
            <a:avLst/>
            <a:gdLst>
              <a:gd name="T0" fmla="*/ 307459063 w 122"/>
              <a:gd name="T1" fmla="*/ 204134244 h 81"/>
              <a:gd name="T2" fmla="*/ 80645000 w 122"/>
              <a:gd name="T3" fmla="*/ 90725978 h 81"/>
              <a:gd name="T4" fmla="*/ 12601575 w 122"/>
              <a:gd name="T5" fmla="*/ 68045277 h 81"/>
              <a:gd name="T6" fmla="*/ 12601575 w 122"/>
              <a:gd name="T7" fmla="*/ 0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" h="81">
                <a:moveTo>
                  <a:pt x="122" y="81"/>
                </a:moveTo>
                <a:cubicBezTo>
                  <a:pt x="89" y="70"/>
                  <a:pt x="64" y="50"/>
                  <a:pt x="32" y="36"/>
                </a:cubicBezTo>
                <a:cubicBezTo>
                  <a:pt x="23" y="32"/>
                  <a:pt x="11" y="35"/>
                  <a:pt x="5" y="27"/>
                </a:cubicBezTo>
                <a:cubicBezTo>
                  <a:pt x="0" y="20"/>
                  <a:pt x="5" y="9"/>
                  <a:pt x="5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1385888" y="4114800"/>
            <a:ext cx="85725" cy="928688"/>
          </a:xfrm>
          <a:custGeom>
            <a:avLst/>
            <a:gdLst>
              <a:gd name="T0" fmla="*/ 136088438 w 54"/>
              <a:gd name="T1" fmla="*/ 1474292994 h 585"/>
              <a:gd name="T2" fmla="*/ 113407825 w 54"/>
              <a:gd name="T3" fmla="*/ 1247478809 h 585"/>
              <a:gd name="T4" fmla="*/ 68045013 w 54"/>
              <a:gd name="T5" fmla="*/ 1179433760 h 585"/>
              <a:gd name="T6" fmla="*/ 22682200 w 54"/>
              <a:gd name="T7" fmla="*/ 1043345249 h 585"/>
              <a:gd name="T8" fmla="*/ 0 w 54"/>
              <a:gd name="T9" fmla="*/ 975301788 h 585"/>
              <a:gd name="T10" fmla="*/ 22682200 w 54"/>
              <a:gd name="T11" fmla="*/ 340222071 h 585"/>
              <a:gd name="T12" fmla="*/ 68045013 w 54"/>
              <a:gd name="T13" fmla="*/ 68045049 h 585"/>
              <a:gd name="T14" fmla="*/ 90725625 w 54"/>
              <a:gd name="T15" fmla="*/ 0 h 5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" h="585">
                <a:moveTo>
                  <a:pt x="54" y="585"/>
                </a:moveTo>
                <a:cubicBezTo>
                  <a:pt x="51" y="555"/>
                  <a:pt x="52" y="524"/>
                  <a:pt x="45" y="495"/>
                </a:cubicBezTo>
                <a:cubicBezTo>
                  <a:pt x="43" y="484"/>
                  <a:pt x="31" y="478"/>
                  <a:pt x="27" y="468"/>
                </a:cubicBezTo>
                <a:cubicBezTo>
                  <a:pt x="19" y="451"/>
                  <a:pt x="15" y="432"/>
                  <a:pt x="9" y="414"/>
                </a:cubicBezTo>
                <a:cubicBezTo>
                  <a:pt x="6" y="405"/>
                  <a:pt x="0" y="387"/>
                  <a:pt x="0" y="387"/>
                </a:cubicBezTo>
                <a:cubicBezTo>
                  <a:pt x="3" y="303"/>
                  <a:pt x="3" y="219"/>
                  <a:pt x="9" y="135"/>
                </a:cubicBezTo>
                <a:cubicBezTo>
                  <a:pt x="12" y="99"/>
                  <a:pt x="21" y="63"/>
                  <a:pt x="27" y="27"/>
                </a:cubicBezTo>
                <a:cubicBezTo>
                  <a:pt x="29" y="18"/>
                  <a:pt x="36" y="0"/>
                  <a:pt x="36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1385888" y="4171950"/>
            <a:ext cx="314325" cy="185738"/>
          </a:xfrm>
          <a:custGeom>
            <a:avLst/>
            <a:gdLst>
              <a:gd name="T0" fmla="*/ 0 w 198"/>
              <a:gd name="T1" fmla="*/ 294859869 h 117"/>
              <a:gd name="T2" fmla="*/ 181451250 w 198"/>
              <a:gd name="T3" fmla="*/ 113408130 h 117"/>
              <a:gd name="T4" fmla="*/ 498990938 w 198"/>
              <a:gd name="T5" fmla="*/ 0 h 1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" h="117">
                <a:moveTo>
                  <a:pt x="0" y="117"/>
                </a:moveTo>
                <a:cubicBezTo>
                  <a:pt x="14" y="97"/>
                  <a:pt x="51" y="57"/>
                  <a:pt x="72" y="45"/>
                </a:cubicBezTo>
                <a:cubicBezTo>
                  <a:pt x="110" y="24"/>
                  <a:pt x="158" y="20"/>
                  <a:pt x="198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7" name="Freeform 27"/>
          <p:cNvSpPr>
            <a:spLocks/>
          </p:cNvSpPr>
          <p:nvPr/>
        </p:nvSpPr>
        <p:spPr bwMode="auto">
          <a:xfrm>
            <a:off x="1157288" y="4071938"/>
            <a:ext cx="228600" cy="257175"/>
          </a:xfrm>
          <a:custGeom>
            <a:avLst/>
            <a:gdLst>
              <a:gd name="T0" fmla="*/ 362902500 w 144"/>
              <a:gd name="T1" fmla="*/ 408265313 h 162"/>
              <a:gd name="T2" fmla="*/ 181451250 w 144"/>
              <a:gd name="T3" fmla="*/ 68045013 h 162"/>
              <a:gd name="T4" fmla="*/ 0 w 144"/>
              <a:gd name="T5" fmla="*/ 0 h 1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62">
                <a:moveTo>
                  <a:pt x="144" y="162"/>
                </a:moveTo>
                <a:cubicBezTo>
                  <a:pt x="128" y="114"/>
                  <a:pt x="100" y="69"/>
                  <a:pt x="72" y="27"/>
                </a:cubicBezTo>
                <a:cubicBezTo>
                  <a:pt x="58" y="6"/>
                  <a:pt x="23" y="11"/>
                  <a:pt x="0" y="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8" name="Oval 28"/>
          <p:cNvSpPr>
            <a:spLocks noChangeArrowheads="1"/>
          </p:cNvSpPr>
          <p:nvPr/>
        </p:nvSpPr>
        <p:spPr bwMode="auto">
          <a:xfrm>
            <a:off x="1143000" y="25908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2133600" y="2590800"/>
            <a:ext cx="4572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2286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auto">
          <a:xfrm>
            <a:off x="129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Freeform 32"/>
          <p:cNvSpPr>
            <a:spLocks/>
          </p:cNvSpPr>
          <p:nvPr/>
        </p:nvSpPr>
        <p:spPr bwMode="auto">
          <a:xfrm>
            <a:off x="1371600" y="3043238"/>
            <a:ext cx="128588" cy="1046162"/>
          </a:xfrm>
          <a:custGeom>
            <a:avLst/>
            <a:gdLst>
              <a:gd name="T0" fmla="*/ 0 w 81"/>
              <a:gd name="T1" fmla="*/ 0 h 659"/>
              <a:gd name="T2" fmla="*/ 204134244 w 81"/>
              <a:gd name="T3" fmla="*/ 1156750372 h 659"/>
              <a:gd name="T4" fmla="*/ 181451956 w 81"/>
              <a:gd name="T5" fmla="*/ 1451609306 h 659"/>
              <a:gd name="T6" fmla="*/ 158771255 w 81"/>
              <a:gd name="T7" fmla="*/ 1519652699 h 6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" h="659">
                <a:moveTo>
                  <a:pt x="0" y="0"/>
                </a:moveTo>
                <a:cubicBezTo>
                  <a:pt x="13" y="153"/>
                  <a:pt x="32" y="313"/>
                  <a:pt x="81" y="459"/>
                </a:cubicBezTo>
                <a:cubicBezTo>
                  <a:pt x="78" y="498"/>
                  <a:pt x="77" y="537"/>
                  <a:pt x="72" y="576"/>
                </a:cubicBezTo>
                <a:cubicBezTo>
                  <a:pt x="62" y="659"/>
                  <a:pt x="63" y="614"/>
                  <a:pt x="63" y="60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33" name="Freeform 33"/>
          <p:cNvSpPr>
            <a:spLocks/>
          </p:cNvSpPr>
          <p:nvPr/>
        </p:nvSpPr>
        <p:spPr bwMode="auto">
          <a:xfrm>
            <a:off x="1500188" y="3871913"/>
            <a:ext cx="214312" cy="200025"/>
          </a:xfrm>
          <a:custGeom>
            <a:avLst/>
            <a:gdLst>
              <a:gd name="T0" fmla="*/ 0 w 135"/>
              <a:gd name="T1" fmla="*/ 0 h 126"/>
              <a:gd name="T2" fmla="*/ 158768680 w 135"/>
              <a:gd name="T3" fmla="*/ 158770638 h 126"/>
              <a:gd name="T4" fmla="*/ 294856800 w 135"/>
              <a:gd name="T5" fmla="*/ 249496263 h 126"/>
              <a:gd name="T6" fmla="*/ 340219506 w 135"/>
              <a:gd name="T7" fmla="*/ 317539688 h 1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" h="126">
                <a:moveTo>
                  <a:pt x="0" y="0"/>
                </a:moveTo>
                <a:cubicBezTo>
                  <a:pt x="67" y="100"/>
                  <a:pt x="4" y="30"/>
                  <a:pt x="63" y="63"/>
                </a:cubicBezTo>
                <a:cubicBezTo>
                  <a:pt x="82" y="74"/>
                  <a:pt x="117" y="99"/>
                  <a:pt x="117" y="99"/>
                </a:cubicBezTo>
                <a:cubicBezTo>
                  <a:pt x="123" y="108"/>
                  <a:pt x="135" y="126"/>
                  <a:pt x="135" y="1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34" name="Freeform 34"/>
          <p:cNvSpPr>
            <a:spLocks/>
          </p:cNvSpPr>
          <p:nvPr/>
        </p:nvSpPr>
        <p:spPr bwMode="auto">
          <a:xfrm>
            <a:off x="1185863" y="3897313"/>
            <a:ext cx="314325" cy="74612"/>
          </a:xfrm>
          <a:custGeom>
            <a:avLst/>
            <a:gdLst>
              <a:gd name="T0" fmla="*/ 498990938 w 198"/>
              <a:gd name="T1" fmla="*/ 5040279 h 47"/>
              <a:gd name="T2" fmla="*/ 136088438 w 198"/>
              <a:gd name="T3" fmla="*/ 27720739 h 47"/>
              <a:gd name="T4" fmla="*/ 0 w 198"/>
              <a:gd name="T5" fmla="*/ 118445756 h 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" h="47">
                <a:moveTo>
                  <a:pt x="198" y="2"/>
                </a:moveTo>
                <a:cubicBezTo>
                  <a:pt x="150" y="5"/>
                  <a:pt x="101" y="0"/>
                  <a:pt x="54" y="11"/>
                </a:cubicBezTo>
                <a:cubicBezTo>
                  <a:pt x="33" y="16"/>
                  <a:pt x="0" y="47"/>
                  <a:pt x="0" y="4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35" name="Freeform 35"/>
          <p:cNvSpPr>
            <a:spLocks/>
          </p:cNvSpPr>
          <p:nvPr/>
        </p:nvSpPr>
        <p:spPr bwMode="auto">
          <a:xfrm>
            <a:off x="1343025" y="3929063"/>
            <a:ext cx="128588" cy="142875"/>
          </a:xfrm>
          <a:custGeom>
            <a:avLst/>
            <a:gdLst>
              <a:gd name="T0" fmla="*/ 204134244 w 81"/>
              <a:gd name="T1" fmla="*/ 0 h 90"/>
              <a:gd name="T2" fmla="*/ 0 w 81"/>
              <a:gd name="T3" fmla="*/ 226814063 h 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" h="90">
                <a:moveTo>
                  <a:pt x="81" y="0"/>
                </a:moveTo>
                <a:cubicBezTo>
                  <a:pt x="28" y="18"/>
                  <a:pt x="0" y="27"/>
                  <a:pt x="0" y="9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36" name="Freeform 36"/>
          <p:cNvSpPr>
            <a:spLocks/>
          </p:cNvSpPr>
          <p:nvPr/>
        </p:nvSpPr>
        <p:spPr bwMode="auto">
          <a:xfrm>
            <a:off x="2244725" y="3043238"/>
            <a:ext cx="212725" cy="1060450"/>
          </a:xfrm>
          <a:custGeom>
            <a:avLst/>
            <a:gdLst>
              <a:gd name="T0" fmla="*/ 178931888 w 134"/>
              <a:gd name="T1" fmla="*/ 0 h 668"/>
              <a:gd name="T2" fmla="*/ 178931888 w 134"/>
              <a:gd name="T3" fmla="*/ 1587698438 h 668"/>
              <a:gd name="T4" fmla="*/ 337700938 w 134"/>
              <a:gd name="T5" fmla="*/ 1678424063 h 6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" h="668">
                <a:moveTo>
                  <a:pt x="71" y="0"/>
                </a:moveTo>
                <a:cubicBezTo>
                  <a:pt x="0" y="212"/>
                  <a:pt x="22" y="136"/>
                  <a:pt x="71" y="630"/>
                </a:cubicBezTo>
                <a:cubicBezTo>
                  <a:pt x="75" y="668"/>
                  <a:pt x="111" y="666"/>
                  <a:pt x="134" y="66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37" name="Freeform 37"/>
          <p:cNvSpPr>
            <a:spLocks/>
          </p:cNvSpPr>
          <p:nvPr/>
        </p:nvSpPr>
        <p:spPr bwMode="auto">
          <a:xfrm>
            <a:off x="2065338" y="3800475"/>
            <a:ext cx="269875" cy="285750"/>
          </a:xfrm>
          <a:custGeom>
            <a:avLst/>
            <a:gdLst>
              <a:gd name="T0" fmla="*/ 418345938 w 170"/>
              <a:gd name="T1" fmla="*/ 0 h 180"/>
              <a:gd name="T2" fmla="*/ 395665325 w 170"/>
              <a:gd name="T3" fmla="*/ 158770638 h 180"/>
              <a:gd name="T4" fmla="*/ 259576888 w 170"/>
              <a:gd name="T5" fmla="*/ 204133450 h 180"/>
              <a:gd name="T6" fmla="*/ 32762825 w 170"/>
              <a:gd name="T7" fmla="*/ 294859075 h 180"/>
              <a:gd name="T8" fmla="*/ 10080625 w 170"/>
              <a:gd name="T9" fmla="*/ 453628125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0" h="180">
                <a:moveTo>
                  <a:pt x="166" y="0"/>
                </a:moveTo>
                <a:cubicBezTo>
                  <a:pt x="163" y="21"/>
                  <a:pt x="170" y="46"/>
                  <a:pt x="157" y="63"/>
                </a:cubicBezTo>
                <a:cubicBezTo>
                  <a:pt x="145" y="78"/>
                  <a:pt x="121" y="75"/>
                  <a:pt x="103" y="81"/>
                </a:cubicBezTo>
                <a:cubicBezTo>
                  <a:pt x="67" y="93"/>
                  <a:pt x="45" y="96"/>
                  <a:pt x="13" y="117"/>
                </a:cubicBezTo>
                <a:cubicBezTo>
                  <a:pt x="0" y="155"/>
                  <a:pt x="4" y="135"/>
                  <a:pt x="4" y="18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38" name="Freeform 38"/>
          <p:cNvSpPr>
            <a:spLocks/>
          </p:cNvSpPr>
          <p:nvPr/>
        </p:nvSpPr>
        <p:spPr bwMode="auto">
          <a:xfrm>
            <a:off x="2328863" y="3857625"/>
            <a:ext cx="285750" cy="257175"/>
          </a:xfrm>
          <a:custGeom>
            <a:avLst/>
            <a:gdLst>
              <a:gd name="T0" fmla="*/ 0 w 180"/>
              <a:gd name="T1" fmla="*/ 0 h 162"/>
              <a:gd name="T2" fmla="*/ 68045013 w 180"/>
              <a:gd name="T3" fmla="*/ 45362813 h 162"/>
              <a:gd name="T4" fmla="*/ 113407825 w 180"/>
              <a:gd name="T5" fmla="*/ 113407825 h 162"/>
              <a:gd name="T6" fmla="*/ 181451250 w 180"/>
              <a:gd name="T7" fmla="*/ 136088438 h 162"/>
              <a:gd name="T8" fmla="*/ 385584700 w 180"/>
              <a:gd name="T9" fmla="*/ 249496263 h 162"/>
              <a:gd name="T10" fmla="*/ 453628125 w 180"/>
              <a:gd name="T11" fmla="*/ 408265313 h 1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" h="162">
                <a:moveTo>
                  <a:pt x="0" y="0"/>
                </a:moveTo>
                <a:cubicBezTo>
                  <a:pt x="9" y="6"/>
                  <a:pt x="19" y="10"/>
                  <a:pt x="27" y="18"/>
                </a:cubicBezTo>
                <a:cubicBezTo>
                  <a:pt x="35" y="26"/>
                  <a:pt x="37" y="38"/>
                  <a:pt x="45" y="45"/>
                </a:cubicBezTo>
                <a:cubicBezTo>
                  <a:pt x="52" y="51"/>
                  <a:pt x="64" y="50"/>
                  <a:pt x="72" y="54"/>
                </a:cubicBezTo>
                <a:cubicBezTo>
                  <a:pt x="99" y="68"/>
                  <a:pt x="128" y="82"/>
                  <a:pt x="153" y="99"/>
                </a:cubicBezTo>
                <a:cubicBezTo>
                  <a:pt x="167" y="119"/>
                  <a:pt x="180" y="136"/>
                  <a:pt x="180" y="16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39" name="Freeform 39"/>
          <p:cNvSpPr>
            <a:spLocks/>
          </p:cNvSpPr>
          <p:nvPr/>
        </p:nvSpPr>
        <p:spPr bwMode="auto">
          <a:xfrm>
            <a:off x="2185988" y="3957638"/>
            <a:ext cx="157162" cy="142875"/>
          </a:xfrm>
          <a:custGeom>
            <a:avLst/>
            <a:gdLst>
              <a:gd name="T0" fmla="*/ 249493881 w 99"/>
              <a:gd name="T1" fmla="*/ 0 h 90"/>
              <a:gd name="T2" fmla="*/ 68043209 w 99"/>
              <a:gd name="T3" fmla="*/ 136088438 h 90"/>
              <a:gd name="T4" fmla="*/ 0 w 99"/>
              <a:gd name="T5" fmla="*/ 226814063 h 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" h="90">
                <a:moveTo>
                  <a:pt x="99" y="0"/>
                </a:moveTo>
                <a:cubicBezTo>
                  <a:pt x="78" y="31"/>
                  <a:pt x="63" y="42"/>
                  <a:pt x="27" y="54"/>
                </a:cubicBezTo>
                <a:cubicBezTo>
                  <a:pt x="7" y="85"/>
                  <a:pt x="17" y="73"/>
                  <a:pt x="0" y="9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40" name="Freeform 40"/>
          <p:cNvSpPr>
            <a:spLocks/>
          </p:cNvSpPr>
          <p:nvPr/>
        </p:nvSpPr>
        <p:spPr bwMode="auto">
          <a:xfrm>
            <a:off x="1028700" y="3043238"/>
            <a:ext cx="342900" cy="114300"/>
          </a:xfrm>
          <a:custGeom>
            <a:avLst/>
            <a:gdLst>
              <a:gd name="T0" fmla="*/ 544353750 w 216"/>
              <a:gd name="T1" fmla="*/ 0 h 72"/>
              <a:gd name="T2" fmla="*/ 113407825 w 216"/>
              <a:gd name="T3" fmla="*/ 68045013 h 72"/>
              <a:gd name="T4" fmla="*/ 45362813 w 216"/>
              <a:gd name="T5" fmla="*/ 113407825 h 72"/>
              <a:gd name="T6" fmla="*/ 0 w 216"/>
              <a:gd name="T7" fmla="*/ 18145125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72">
                <a:moveTo>
                  <a:pt x="216" y="0"/>
                </a:moveTo>
                <a:cubicBezTo>
                  <a:pt x="125" y="30"/>
                  <a:pt x="181" y="17"/>
                  <a:pt x="45" y="27"/>
                </a:cubicBezTo>
                <a:cubicBezTo>
                  <a:pt x="36" y="33"/>
                  <a:pt x="26" y="37"/>
                  <a:pt x="18" y="45"/>
                </a:cubicBezTo>
                <a:cubicBezTo>
                  <a:pt x="10" y="53"/>
                  <a:pt x="0" y="72"/>
                  <a:pt x="0" y="7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41" name="Freeform 41"/>
          <p:cNvSpPr>
            <a:spLocks/>
          </p:cNvSpPr>
          <p:nvPr/>
        </p:nvSpPr>
        <p:spPr bwMode="auto">
          <a:xfrm>
            <a:off x="1385888" y="3057525"/>
            <a:ext cx="257175" cy="142875"/>
          </a:xfrm>
          <a:custGeom>
            <a:avLst/>
            <a:gdLst>
              <a:gd name="T0" fmla="*/ 0 w 162"/>
              <a:gd name="T1" fmla="*/ 0 h 90"/>
              <a:gd name="T2" fmla="*/ 136088438 w 162"/>
              <a:gd name="T3" fmla="*/ 45362813 h 90"/>
              <a:gd name="T4" fmla="*/ 181451250 w 162"/>
              <a:gd name="T5" fmla="*/ 113407825 h 90"/>
              <a:gd name="T6" fmla="*/ 272176875 w 162"/>
              <a:gd name="T7" fmla="*/ 136088438 h 90"/>
              <a:gd name="T8" fmla="*/ 408265313 w 162"/>
              <a:gd name="T9" fmla="*/ 226814063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" h="90">
                <a:moveTo>
                  <a:pt x="0" y="0"/>
                </a:moveTo>
                <a:cubicBezTo>
                  <a:pt x="18" y="6"/>
                  <a:pt x="36" y="12"/>
                  <a:pt x="54" y="18"/>
                </a:cubicBezTo>
                <a:cubicBezTo>
                  <a:pt x="64" y="21"/>
                  <a:pt x="63" y="39"/>
                  <a:pt x="72" y="45"/>
                </a:cubicBezTo>
                <a:cubicBezTo>
                  <a:pt x="82" y="52"/>
                  <a:pt x="96" y="51"/>
                  <a:pt x="108" y="54"/>
                </a:cubicBezTo>
                <a:cubicBezTo>
                  <a:pt x="126" y="66"/>
                  <a:pt x="162" y="90"/>
                  <a:pt x="162" y="9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42" name="Freeform 42"/>
          <p:cNvSpPr>
            <a:spLocks/>
          </p:cNvSpPr>
          <p:nvPr/>
        </p:nvSpPr>
        <p:spPr bwMode="auto">
          <a:xfrm>
            <a:off x="2085975" y="3057525"/>
            <a:ext cx="242888" cy="142875"/>
          </a:xfrm>
          <a:custGeom>
            <a:avLst/>
            <a:gdLst>
              <a:gd name="T0" fmla="*/ 385585494 w 153"/>
              <a:gd name="T1" fmla="*/ 0 h 90"/>
              <a:gd name="T2" fmla="*/ 0 w 153"/>
              <a:gd name="T3" fmla="*/ 226814063 h 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3" h="90">
                <a:moveTo>
                  <a:pt x="153" y="0"/>
                </a:moveTo>
                <a:cubicBezTo>
                  <a:pt x="103" y="33"/>
                  <a:pt x="43" y="47"/>
                  <a:pt x="0" y="9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43" name="Freeform 43"/>
          <p:cNvSpPr>
            <a:spLocks/>
          </p:cNvSpPr>
          <p:nvPr/>
        </p:nvSpPr>
        <p:spPr bwMode="auto">
          <a:xfrm>
            <a:off x="2343150" y="3065463"/>
            <a:ext cx="271463" cy="149225"/>
          </a:xfrm>
          <a:custGeom>
            <a:avLst/>
            <a:gdLst>
              <a:gd name="T0" fmla="*/ 0 w 171"/>
              <a:gd name="T1" fmla="*/ 10080625 h 94"/>
              <a:gd name="T2" fmla="*/ 249496722 w 171"/>
              <a:gd name="T3" fmla="*/ 32762825 h 94"/>
              <a:gd name="T4" fmla="*/ 385585410 w 171"/>
              <a:gd name="T5" fmla="*/ 168851263 h 94"/>
              <a:gd name="T6" fmla="*/ 430948306 w 171"/>
              <a:gd name="T7" fmla="*/ 236894688 h 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94">
                <a:moveTo>
                  <a:pt x="0" y="4"/>
                </a:moveTo>
                <a:cubicBezTo>
                  <a:pt x="33" y="7"/>
                  <a:pt x="68" y="0"/>
                  <a:pt x="99" y="13"/>
                </a:cubicBezTo>
                <a:cubicBezTo>
                  <a:pt x="123" y="23"/>
                  <a:pt x="135" y="49"/>
                  <a:pt x="153" y="67"/>
                </a:cubicBezTo>
                <a:cubicBezTo>
                  <a:pt x="161" y="75"/>
                  <a:pt x="171" y="94"/>
                  <a:pt x="171" y="9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44" name="Freeform 45"/>
          <p:cNvSpPr>
            <a:spLocks/>
          </p:cNvSpPr>
          <p:nvPr/>
        </p:nvSpPr>
        <p:spPr bwMode="auto">
          <a:xfrm>
            <a:off x="1358900" y="1816100"/>
            <a:ext cx="2146300" cy="774700"/>
          </a:xfrm>
          <a:custGeom>
            <a:avLst/>
            <a:gdLst>
              <a:gd name="T0" fmla="*/ 20161250 w 1352"/>
              <a:gd name="T1" fmla="*/ 1229836250 h 488"/>
              <a:gd name="T2" fmla="*/ 20161250 w 1352"/>
              <a:gd name="T3" fmla="*/ 383063750 h 488"/>
              <a:gd name="T4" fmla="*/ 141128750 w 1352"/>
              <a:gd name="T5" fmla="*/ 141128750 h 488"/>
              <a:gd name="T6" fmla="*/ 745966250 w 1352"/>
              <a:gd name="T7" fmla="*/ 20161250 h 488"/>
              <a:gd name="T8" fmla="*/ 2147483647 w 1352"/>
              <a:gd name="T9" fmla="*/ 2016125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2" h="488">
                <a:moveTo>
                  <a:pt x="8" y="488"/>
                </a:moveTo>
                <a:cubicBezTo>
                  <a:pt x="4" y="356"/>
                  <a:pt x="0" y="224"/>
                  <a:pt x="8" y="152"/>
                </a:cubicBezTo>
                <a:cubicBezTo>
                  <a:pt x="16" y="80"/>
                  <a:pt x="8" y="80"/>
                  <a:pt x="56" y="56"/>
                </a:cubicBezTo>
                <a:cubicBezTo>
                  <a:pt x="104" y="32"/>
                  <a:pt x="80" y="16"/>
                  <a:pt x="296" y="8"/>
                </a:cubicBezTo>
                <a:cubicBezTo>
                  <a:pt x="512" y="0"/>
                  <a:pt x="932" y="4"/>
                  <a:pt x="1352" y="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45" name="Freeform 47"/>
          <p:cNvSpPr>
            <a:spLocks/>
          </p:cNvSpPr>
          <p:nvPr/>
        </p:nvSpPr>
        <p:spPr bwMode="auto">
          <a:xfrm>
            <a:off x="2311400" y="1955800"/>
            <a:ext cx="1270000" cy="635000"/>
          </a:xfrm>
          <a:custGeom>
            <a:avLst/>
            <a:gdLst>
              <a:gd name="T0" fmla="*/ 80645000 w 800"/>
              <a:gd name="T1" fmla="*/ 1008062500 h 400"/>
              <a:gd name="T2" fmla="*/ 80645000 w 800"/>
              <a:gd name="T3" fmla="*/ 282257500 h 400"/>
              <a:gd name="T4" fmla="*/ 564515000 w 800"/>
              <a:gd name="T5" fmla="*/ 40322500 h 400"/>
              <a:gd name="T6" fmla="*/ 2016125000 w 800"/>
              <a:gd name="T7" fmla="*/ 40322500 h 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400">
                <a:moveTo>
                  <a:pt x="32" y="400"/>
                </a:moveTo>
                <a:cubicBezTo>
                  <a:pt x="16" y="288"/>
                  <a:pt x="0" y="176"/>
                  <a:pt x="32" y="112"/>
                </a:cubicBezTo>
                <a:cubicBezTo>
                  <a:pt x="64" y="48"/>
                  <a:pt x="96" y="32"/>
                  <a:pt x="224" y="16"/>
                </a:cubicBezTo>
                <a:cubicBezTo>
                  <a:pt x="352" y="0"/>
                  <a:pt x="576" y="8"/>
                  <a:pt x="800" y="1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46" name="Oval 48"/>
          <p:cNvSpPr>
            <a:spLocks noChangeArrowheads="1"/>
          </p:cNvSpPr>
          <p:nvPr/>
        </p:nvSpPr>
        <p:spPr bwMode="auto">
          <a:xfrm>
            <a:off x="1676400" y="3352800"/>
            <a:ext cx="381000" cy="228600"/>
          </a:xfrm>
          <a:prstGeom prst="ellipse">
            <a:avLst/>
          </a:prstGeom>
          <a:solidFill>
            <a:srgbClr val="00FF00"/>
          </a:solidFill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Oval 49"/>
          <p:cNvSpPr>
            <a:spLocks noChangeArrowheads="1"/>
          </p:cNvSpPr>
          <p:nvPr/>
        </p:nvSpPr>
        <p:spPr bwMode="auto">
          <a:xfrm>
            <a:off x="1828800" y="34290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248" name="AutoShape 51"/>
          <p:cNvCxnSpPr>
            <a:cxnSpLocks noChangeShapeType="1"/>
            <a:stCxn id="51246" idx="2"/>
            <a:endCxn id="51241" idx="0"/>
          </p:cNvCxnSpPr>
          <p:nvPr/>
        </p:nvCxnSpPr>
        <p:spPr bwMode="auto">
          <a:xfrm rot="10800000">
            <a:off x="1371600" y="3057525"/>
            <a:ext cx="290513" cy="409575"/>
          </a:xfrm>
          <a:prstGeom prst="curvedConnector3">
            <a:avLst>
              <a:gd name="adj1" fmla="val 173769"/>
            </a:avLst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49" name="AutoShape 53"/>
          <p:cNvCxnSpPr>
            <a:cxnSpLocks noChangeShapeType="1"/>
            <a:stCxn id="51246" idx="6"/>
            <a:endCxn id="51243" idx="0"/>
          </p:cNvCxnSpPr>
          <p:nvPr/>
        </p:nvCxnSpPr>
        <p:spPr bwMode="auto">
          <a:xfrm flipV="1">
            <a:off x="2071688" y="3071813"/>
            <a:ext cx="257175" cy="39528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50" name="Text Box 54"/>
          <p:cNvSpPr txBox="1">
            <a:spLocks noChangeArrowheads="1"/>
          </p:cNvSpPr>
          <p:nvPr/>
        </p:nvSpPr>
        <p:spPr bwMode="auto">
          <a:xfrm>
            <a:off x="2819400" y="26590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Mitral cells</a:t>
            </a:r>
          </a:p>
        </p:txBody>
      </p:sp>
      <p:sp>
        <p:nvSpPr>
          <p:cNvPr id="51251" name="Text Box 55"/>
          <p:cNvSpPr txBox="1">
            <a:spLocks noChangeArrowheads="1"/>
          </p:cNvSpPr>
          <p:nvPr/>
        </p:nvSpPr>
        <p:spPr bwMode="auto">
          <a:xfrm>
            <a:off x="2667000" y="3200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Periglomerular cells</a:t>
            </a:r>
          </a:p>
        </p:txBody>
      </p:sp>
      <p:sp>
        <p:nvSpPr>
          <p:cNvPr id="51252" name="Text Box 56"/>
          <p:cNvSpPr txBox="1">
            <a:spLocks noChangeArrowheads="1"/>
          </p:cNvSpPr>
          <p:nvPr/>
        </p:nvSpPr>
        <p:spPr bwMode="auto">
          <a:xfrm>
            <a:off x="28194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Olfactory glomerulus</a:t>
            </a:r>
          </a:p>
        </p:txBody>
      </p:sp>
      <p:sp>
        <p:nvSpPr>
          <p:cNvPr id="51253" name="Text Box 57"/>
          <p:cNvSpPr txBox="1">
            <a:spLocks noChangeArrowheads="1"/>
          </p:cNvSpPr>
          <p:nvPr/>
        </p:nvSpPr>
        <p:spPr bwMode="auto">
          <a:xfrm>
            <a:off x="2743200" y="4800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Olfactory receptor neuron</a:t>
            </a:r>
          </a:p>
        </p:txBody>
      </p:sp>
      <p:sp>
        <p:nvSpPr>
          <p:cNvPr id="51254" name="Text Box 58"/>
          <p:cNvSpPr txBox="1">
            <a:spLocks noChangeArrowheads="1"/>
          </p:cNvSpPr>
          <p:nvPr/>
        </p:nvSpPr>
        <p:spPr bwMode="auto">
          <a:xfrm>
            <a:off x="2743200" y="5638800"/>
            <a:ext cx="152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Olfactory membrane (mucus)</a:t>
            </a:r>
          </a:p>
        </p:txBody>
      </p:sp>
      <p:sp>
        <p:nvSpPr>
          <p:cNvPr id="51255" name="Line 59"/>
          <p:cNvSpPr>
            <a:spLocks noChangeShapeType="1"/>
          </p:cNvSpPr>
          <p:nvPr/>
        </p:nvSpPr>
        <p:spPr bwMode="auto">
          <a:xfrm flipH="1" flipV="1">
            <a:off x="2057400" y="5715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56" name="Line 60"/>
          <p:cNvSpPr>
            <a:spLocks noChangeShapeType="1"/>
          </p:cNvSpPr>
          <p:nvPr/>
        </p:nvSpPr>
        <p:spPr bwMode="auto">
          <a:xfrm flipH="1">
            <a:off x="2438400" y="5029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57" name="Line 61"/>
          <p:cNvSpPr>
            <a:spLocks noChangeShapeType="1"/>
          </p:cNvSpPr>
          <p:nvPr/>
        </p:nvSpPr>
        <p:spPr bwMode="auto">
          <a:xfrm flipH="1">
            <a:off x="25908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58" name="Line 62"/>
          <p:cNvSpPr>
            <a:spLocks noChangeShapeType="1"/>
          </p:cNvSpPr>
          <p:nvPr/>
        </p:nvSpPr>
        <p:spPr bwMode="auto">
          <a:xfrm flipH="1">
            <a:off x="19812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59" name="Line 63"/>
          <p:cNvSpPr>
            <a:spLocks noChangeShapeType="1"/>
          </p:cNvSpPr>
          <p:nvPr/>
        </p:nvSpPr>
        <p:spPr bwMode="auto">
          <a:xfrm flipH="1">
            <a:off x="25908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60" name="Text Box 64"/>
          <p:cNvSpPr txBox="1">
            <a:spLocks noChangeArrowheads="1"/>
          </p:cNvSpPr>
          <p:nvPr/>
        </p:nvSpPr>
        <p:spPr bwMode="auto">
          <a:xfrm>
            <a:off x="2590800" y="19812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Lateral olfactory tract</a:t>
            </a:r>
          </a:p>
        </p:txBody>
      </p:sp>
    </p:spTree>
    <p:extLst>
      <p:ext uri="{BB962C8B-B14F-4D97-AF65-F5344CB8AC3E}">
        <p14:creationId xmlns:p14="http://schemas.microsoft.com/office/powerpoint/2010/main" xmlns="" val="137525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buds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Located in mucosa of</a:t>
            </a:r>
          </a:p>
          <a:p>
            <a:pPr lvl="1"/>
            <a:r>
              <a:rPr lang="en-US" dirty="0" smtClean="0"/>
              <a:t>Epiglottis</a:t>
            </a:r>
          </a:p>
          <a:p>
            <a:pPr lvl="1"/>
            <a:r>
              <a:rPr lang="en-US" dirty="0" smtClean="0"/>
              <a:t>Palate</a:t>
            </a:r>
          </a:p>
          <a:p>
            <a:pPr lvl="1"/>
            <a:r>
              <a:rPr lang="en-US" dirty="0" smtClean="0"/>
              <a:t>Pharynx</a:t>
            </a:r>
          </a:p>
          <a:p>
            <a:pPr lvl="1"/>
            <a:r>
              <a:rPr lang="en-US" dirty="0" smtClean="0"/>
              <a:t>Tongue papillae</a:t>
            </a:r>
          </a:p>
          <a:p>
            <a:pPr lvl="2"/>
            <a:r>
              <a:rPr lang="en-US" dirty="0" smtClean="0"/>
              <a:t>Filiform (</a:t>
            </a:r>
            <a:r>
              <a:rPr lang="en-US" i="1" dirty="0" smtClean="0"/>
              <a:t>filum: </a:t>
            </a:r>
            <a:r>
              <a:rPr lang="en-US" dirty="0" smtClean="0"/>
              <a:t>rope</a:t>
            </a:r>
            <a:r>
              <a:rPr lang="en-US" i="1" dirty="0" smtClean="0"/>
              <a:t>)</a:t>
            </a:r>
          </a:p>
          <a:p>
            <a:pPr lvl="2"/>
            <a:r>
              <a:rPr lang="en-US" dirty="0" smtClean="0"/>
              <a:t>Foliate (</a:t>
            </a:r>
            <a:r>
              <a:rPr lang="en-US" i="1" dirty="0" smtClean="0"/>
              <a:t>folio: </a:t>
            </a:r>
            <a:r>
              <a:rPr lang="en-US" dirty="0" smtClean="0"/>
              <a:t>leaf</a:t>
            </a:r>
            <a:r>
              <a:rPr lang="en-US" i="1" dirty="0" smtClean="0"/>
              <a:t>)</a:t>
            </a:r>
          </a:p>
          <a:p>
            <a:pPr lvl="2"/>
            <a:r>
              <a:rPr lang="en-US" dirty="0" smtClean="0"/>
              <a:t>Fungiform (fungus-shaped</a:t>
            </a:r>
            <a:r>
              <a:rPr lang="en-US" i="1" dirty="0" smtClean="0"/>
              <a:t>)</a:t>
            </a:r>
          </a:p>
          <a:p>
            <a:pPr lvl="2"/>
            <a:r>
              <a:rPr lang="en-US" dirty="0" smtClean="0"/>
              <a:t>Circumvallate (</a:t>
            </a:r>
            <a:r>
              <a:rPr lang="en-US" i="1" dirty="0" smtClean="0"/>
              <a:t>circum-; </a:t>
            </a:r>
            <a:r>
              <a:rPr lang="en-US" dirty="0" smtClean="0"/>
              <a:t>around</a:t>
            </a:r>
            <a:r>
              <a:rPr lang="en-US" i="1" dirty="0" smtClean="0"/>
              <a:t> + </a:t>
            </a:r>
            <a:r>
              <a:rPr lang="en-US" i="1" dirty="0" err="1" smtClean="0"/>
              <a:t>vallum</a:t>
            </a:r>
            <a:r>
              <a:rPr lang="en-US" i="1" dirty="0" smtClean="0"/>
              <a:t>; </a:t>
            </a:r>
            <a:r>
              <a:rPr lang="en-US" dirty="0" smtClean="0"/>
              <a:t>wall</a:t>
            </a:r>
            <a:r>
              <a:rPr lang="en-US" i="1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Project into olfactory cortex</a:t>
            </a:r>
          </a:p>
          <a:p>
            <a:pPr lvl="2"/>
            <a:r>
              <a:rPr lang="en-US" dirty="0"/>
              <a:t>Through the lateral olfactory tract and ascend to olfactory cortex.</a:t>
            </a:r>
          </a:p>
          <a:p>
            <a:pPr lvl="2"/>
            <a:r>
              <a:rPr lang="en-US" dirty="0"/>
              <a:t>Cause a convergence/divergence (indicates a complex pattern of neuronal </a:t>
            </a:r>
            <a:r>
              <a:rPr lang="en-US" dirty="0" err="1"/>
              <a:t>intergration</a:t>
            </a:r>
            <a:r>
              <a:rPr lang="en-US" dirty="0"/>
              <a:t> for discrimination of various odorant molecules)between axons of olfactory neurons and specialized cells of olfactory bulb to generate EPSPs in dendrites of mitral cells.</a:t>
            </a:r>
          </a:p>
          <a:p>
            <a:pPr lvl="2"/>
            <a:r>
              <a:rPr lang="en-US" dirty="0"/>
              <a:t>Do not pass through the thalamus</a:t>
            </a:r>
          </a:p>
          <a:p>
            <a:pPr lvl="3"/>
            <a:r>
              <a:rPr lang="en-US" dirty="0"/>
              <a:t>Anterior olfactory nucleus</a:t>
            </a:r>
          </a:p>
          <a:p>
            <a:pPr lvl="3"/>
            <a:r>
              <a:rPr lang="en-US" dirty="0"/>
              <a:t>Olfactory tubercle</a:t>
            </a:r>
          </a:p>
          <a:p>
            <a:pPr lvl="3"/>
            <a:r>
              <a:rPr lang="en-US" dirty="0" err="1"/>
              <a:t>Piriform</a:t>
            </a:r>
            <a:r>
              <a:rPr lang="en-US" dirty="0"/>
              <a:t> cortex</a:t>
            </a:r>
          </a:p>
          <a:p>
            <a:pPr lvl="3"/>
            <a:r>
              <a:rPr lang="en-US" dirty="0"/>
              <a:t>Amygdala</a:t>
            </a:r>
          </a:p>
          <a:p>
            <a:pPr lvl="3"/>
            <a:r>
              <a:rPr lang="en-US" dirty="0" err="1"/>
              <a:t>Entorhinal</a:t>
            </a:r>
            <a:r>
              <a:rPr lang="en-US" dirty="0"/>
              <a:t> cortex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2517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Neural pathway into olfactory cortex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Axons from mitral and tuft cells (2</a:t>
            </a:r>
            <a:r>
              <a:rPr lang="en-ZA" baseline="30000" dirty="0" smtClean="0"/>
              <a:t>nd</a:t>
            </a:r>
            <a:r>
              <a:rPr lang="en-ZA" dirty="0" smtClean="0"/>
              <a:t> order neurons) project caudally into olfactory tract.</a:t>
            </a:r>
          </a:p>
          <a:p>
            <a:r>
              <a:rPr lang="en-ZA" dirty="0" smtClean="0"/>
              <a:t>Fibres diverge and synapse with neurons of anterior olfactory nucleus (AON).</a:t>
            </a:r>
          </a:p>
          <a:p>
            <a:r>
              <a:rPr lang="en-ZA" dirty="0" smtClean="0"/>
              <a:t>Axons from the AON cross to the opposite side of the hemisphere through the anterior commissure.</a:t>
            </a:r>
          </a:p>
          <a:p>
            <a:r>
              <a:rPr lang="en-ZA" dirty="0" smtClean="0"/>
              <a:t>Most axons diverge laterally and form the lateral olfactory tract which synapse with nuclei of the olfactory cortex (piriform cortex, </a:t>
            </a:r>
            <a:r>
              <a:rPr lang="en-ZA" dirty="0" err="1" smtClean="0"/>
              <a:t>periamygdaloid</a:t>
            </a:r>
            <a:r>
              <a:rPr lang="en-ZA" dirty="0" smtClean="0"/>
              <a:t> cortex, part of amygdala and hippocampus.</a:t>
            </a:r>
          </a:p>
          <a:p>
            <a:r>
              <a:rPr lang="en-ZA" dirty="0" smtClean="0"/>
              <a:t>There are no direct relays from the olfactory bulb into the thalamus.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09588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02" y="304800"/>
            <a:ext cx="895419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Smell:</a:t>
            </a:r>
            <a:br>
              <a:rPr lang="en-US" dirty="0" smtClean="0"/>
            </a:br>
            <a:r>
              <a:rPr lang="en-US" dirty="0" smtClean="0"/>
              <a:t>behavior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</a:p>
          <a:p>
            <a:pPr lvl="1"/>
            <a:r>
              <a:rPr lang="en-US" dirty="0" err="1" smtClean="0"/>
              <a:t>Vomeronasal</a:t>
            </a:r>
            <a:r>
              <a:rPr lang="en-US" dirty="0" smtClean="0"/>
              <a:t> organ (rodents)</a:t>
            </a:r>
          </a:p>
          <a:p>
            <a:pPr lvl="2"/>
            <a:r>
              <a:rPr lang="en-US" dirty="0" smtClean="0"/>
              <a:t>Identification/choice of mate</a:t>
            </a:r>
          </a:p>
          <a:p>
            <a:pPr lvl="2"/>
            <a:r>
              <a:rPr lang="en-US" dirty="0" smtClean="0"/>
              <a:t>Identification of the offspring</a:t>
            </a:r>
          </a:p>
          <a:p>
            <a:pPr lvl="2"/>
            <a:r>
              <a:rPr lang="en-US" dirty="0" smtClean="0"/>
              <a:t>Circadian synchrony</a:t>
            </a:r>
          </a:p>
          <a:p>
            <a:pPr lvl="2"/>
            <a:r>
              <a:rPr lang="en-US" dirty="0" smtClean="0"/>
              <a:t>Marking territory</a:t>
            </a:r>
          </a:p>
          <a:p>
            <a:pPr lvl="1"/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Close relationship between smell and sexual function</a:t>
            </a:r>
          </a:p>
          <a:p>
            <a:r>
              <a:rPr lang="en-US" dirty="0" smtClean="0"/>
              <a:t>Olfactory memory</a:t>
            </a:r>
          </a:p>
          <a:p>
            <a:pPr lvl="1"/>
            <a:r>
              <a:rPr lang="en-US" dirty="0" smtClean="0"/>
              <a:t>Direct cortical connections</a:t>
            </a:r>
          </a:p>
          <a:p>
            <a:pPr lvl="1"/>
            <a:r>
              <a:rPr lang="en-US" dirty="0" err="1" smtClean="0"/>
              <a:t>Unmyelinated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Odor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Minute quantity of stimulating agent in the air that can elicit a smell sensation. </a:t>
            </a:r>
          </a:p>
          <a:p>
            <a:pPr lvl="1"/>
            <a:r>
              <a:rPr lang="en-US" dirty="0" smtClean="0"/>
              <a:t>For instance, the substance </a:t>
            </a:r>
            <a:r>
              <a:rPr lang="en-US" i="1" dirty="0" err="1" smtClean="0"/>
              <a:t>methylmercaptan</a:t>
            </a:r>
            <a:r>
              <a:rPr lang="en-US" i="1" dirty="0" smtClean="0"/>
              <a:t> </a:t>
            </a:r>
            <a:r>
              <a:rPr lang="en-US" dirty="0" smtClean="0"/>
              <a:t>can be smelled when only one 25 trillionth of a gram is present in each milliliter of air</a:t>
            </a:r>
          </a:p>
          <a:p>
            <a:r>
              <a:rPr lang="en-US" dirty="0" smtClean="0"/>
              <a:t>Affective nature of smell</a:t>
            </a:r>
          </a:p>
          <a:p>
            <a:pPr lvl="1"/>
            <a:r>
              <a:rPr lang="en-US" dirty="0" smtClean="0"/>
              <a:t>Pleasantness</a:t>
            </a:r>
          </a:p>
          <a:p>
            <a:pPr lvl="1"/>
            <a:r>
              <a:rPr lang="en-US" dirty="0" smtClean="0"/>
              <a:t>Unpleasantness</a:t>
            </a:r>
          </a:p>
          <a:p>
            <a:r>
              <a:rPr lang="en-US" dirty="0" smtClean="0"/>
              <a:t>Adaptation </a:t>
            </a:r>
          </a:p>
          <a:p>
            <a:pPr lvl="1"/>
            <a:r>
              <a:rPr lang="en-US" dirty="0" smtClean="0"/>
              <a:t>Desensitization</a:t>
            </a:r>
          </a:p>
          <a:p>
            <a:pPr lvl="1"/>
            <a:r>
              <a:rPr lang="en-US" dirty="0" smtClean="0"/>
              <a:t>After the onset of an olfactory stimulus, the CNS quickly develops strong feedback inhibition to suppress relay of the smell signals through the olfactory bulb.</a:t>
            </a:r>
          </a:p>
          <a:p>
            <a:pPr lvl="2"/>
            <a:r>
              <a:rPr lang="en-US" dirty="0" smtClean="0"/>
              <a:t>Granule cells (GABA)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sensory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 smtClean="0"/>
              <a:t>Taste</a:t>
            </a:r>
          </a:p>
          <a:p>
            <a:pPr lvl="1">
              <a:defRPr/>
            </a:pPr>
            <a:r>
              <a:rPr lang="en-US" sz="1800" b="1" dirty="0" smtClean="0"/>
              <a:t>Phantom Taste Perception</a:t>
            </a:r>
            <a:r>
              <a:rPr lang="en-US" sz="1800" dirty="0" smtClean="0"/>
              <a:t>: Most common, it’s a lingering, often unpleasant taste even though you have nothing in your mouth.</a:t>
            </a:r>
          </a:p>
          <a:p>
            <a:pPr lvl="1">
              <a:defRPr/>
            </a:pPr>
            <a:r>
              <a:rPr lang="en-US" sz="1800" b="1" dirty="0" err="1" smtClean="0"/>
              <a:t>Hypogeusia</a:t>
            </a:r>
            <a:r>
              <a:rPr lang="en-US" sz="1800" dirty="0" smtClean="0"/>
              <a:t>:  reduced ability to taste sweet, sour, bitter, salty, and </a:t>
            </a:r>
            <a:r>
              <a:rPr lang="en-US" sz="1800" dirty="0" err="1" smtClean="0"/>
              <a:t>umami</a:t>
            </a:r>
            <a:endParaRPr lang="en-US" sz="1800" dirty="0" smtClean="0"/>
          </a:p>
          <a:p>
            <a:pPr lvl="1">
              <a:defRPr/>
            </a:pPr>
            <a:r>
              <a:rPr lang="en-US" sz="1800" b="1" dirty="0" err="1" smtClean="0"/>
              <a:t>Ageusia</a:t>
            </a:r>
            <a:r>
              <a:rPr lang="en-US" sz="1800" dirty="0" smtClean="0"/>
              <a:t>: inability to detect any tastes (rare) </a:t>
            </a:r>
          </a:p>
          <a:p>
            <a:pPr lvl="1">
              <a:defRPr/>
            </a:pPr>
            <a:r>
              <a:rPr lang="en-US" sz="1800" b="1" dirty="0" err="1" smtClean="0"/>
              <a:t>Dysgeusia</a:t>
            </a:r>
            <a:r>
              <a:rPr lang="en-US" sz="1800" dirty="0" smtClean="0"/>
              <a:t>: a foul, salty, rancid, or metallic taste sensation will persist in the mouth.</a:t>
            </a:r>
          </a:p>
          <a:p>
            <a:pPr lvl="1">
              <a:defRPr/>
            </a:pPr>
            <a:r>
              <a:rPr lang="en-US" sz="1800" dirty="0" smtClean="0"/>
              <a:t>Most often, people are experiencing a loss of smell as opposed to a loss of taste.</a:t>
            </a:r>
          </a:p>
          <a:p>
            <a:pPr>
              <a:defRPr/>
            </a:pPr>
            <a:r>
              <a:rPr lang="en-US" sz="1800" dirty="0" smtClean="0"/>
              <a:t>Smell</a:t>
            </a:r>
          </a:p>
          <a:p>
            <a:pPr lvl="1">
              <a:defRPr/>
            </a:pPr>
            <a:r>
              <a:rPr lang="en-US" sz="1800" b="1" dirty="0" err="1" smtClean="0"/>
              <a:t>Hyposmia</a:t>
            </a:r>
            <a:r>
              <a:rPr lang="en-US" sz="1800" b="1" dirty="0" smtClean="0"/>
              <a:t>: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reduced ability to detect odors.</a:t>
            </a:r>
          </a:p>
          <a:p>
            <a:pPr lvl="1">
              <a:defRPr/>
            </a:pPr>
            <a:r>
              <a:rPr lang="en-US" sz="1800" b="1" dirty="0" err="1" smtClean="0"/>
              <a:t>Anosmia</a:t>
            </a:r>
            <a:r>
              <a:rPr lang="en-US" sz="1800" dirty="0" smtClean="0"/>
              <a:t>: inability to detect odors at all. </a:t>
            </a:r>
          </a:p>
          <a:p>
            <a:pPr lvl="1">
              <a:defRPr/>
            </a:pPr>
            <a:r>
              <a:rPr lang="en-US" sz="1800" dirty="0" smtClean="0"/>
              <a:t>People who experience smell disorders either have a loss in their ability to smell or changes in the way they perceive odors.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tongue papilla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60" y="381000"/>
            <a:ext cx="8112340" cy="609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Fungiform</a:t>
            </a:r>
            <a:endParaRPr lang="en-US" dirty="0" smtClean="0"/>
          </a:p>
          <a:p>
            <a:pPr lvl="1"/>
            <a:r>
              <a:rPr lang="en-US" dirty="0" smtClean="0"/>
              <a:t>5 taste buds</a:t>
            </a:r>
          </a:p>
          <a:p>
            <a:pPr lvl="1"/>
            <a:r>
              <a:rPr lang="en-US" dirty="0" smtClean="0"/>
              <a:t>Located on top of papillae</a:t>
            </a:r>
          </a:p>
          <a:p>
            <a:r>
              <a:rPr lang="en-US" dirty="0" err="1" smtClean="0"/>
              <a:t>Circumvallate</a:t>
            </a:r>
            <a:r>
              <a:rPr lang="en-US" dirty="0" smtClean="0"/>
              <a:t> and foliate</a:t>
            </a:r>
          </a:p>
          <a:p>
            <a:pPr lvl="1"/>
            <a:r>
              <a:rPr lang="en-US" dirty="0" smtClean="0"/>
              <a:t>100 taste buds</a:t>
            </a:r>
          </a:p>
          <a:p>
            <a:pPr lvl="1"/>
            <a:r>
              <a:rPr lang="en-US" dirty="0" smtClean="0"/>
              <a:t>Located on sides of papillae</a:t>
            </a:r>
          </a:p>
          <a:p>
            <a:r>
              <a:rPr lang="en-US" dirty="0" smtClean="0"/>
              <a:t>Von </a:t>
            </a:r>
            <a:r>
              <a:rPr lang="en-US" dirty="0" err="1" smtClean="0"/>
              <a:t>Ebner’s</a:t>
            </a:r>
            <a:r>
              <a:rPr lang="en-US" dirty="0" smtClean="0"/>
              <a:t> glands</a:t>
            </a:r>
          </a:p>
          <a:p>
            <a:pPr lvl="1"/>
            <a:r>
              <a:rPr lang="en-US" dirty="0" smtClean="0"/>
              <a:t>Secrete saliva</a:t>
            </a:r>
          </a:p>
          <a:p>
            <a:pPr lvl="1"/>
            <a:r>
              <a:rPr lang="en-US" dirty="0" smtClean="0"/>
              <a:t>Cleanse mouth in preparation of new stimulant</a:t>
            </a:r>
          </a:p>
          <a:p>
            <a:pPr lvl="1"/>
            <a:r>
              <a:rPr lang="en-US" dirty="0" smtClean="0"/>
              <a:t>Produces an odorant binding protein that interacts with bitter tasting hydrophobic solutes.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buds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Each taste bud contains a pore that catches food particles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Each taste bud pore has 50-100 taste receptor cells with antenna like hairs (microvilli) that sense food molecules, at apical ends. These cells are;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</a:t>
            </a:r>
            <a:r>
              <a:rPr lang="en-US" dirty="0" smtClean="0"/>
              <a:t>ark cells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Basal cells – migrate from adjacent lingual epithelium into the buds and differentiate into taste receptor cells.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Light cells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Intermediate cells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Taste receptors reproduce themselves every week or two (9-10 days).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It hardly matters if you burn your tongue with hot food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As you grow older, the number of taste buds decreases, as does taste sensitivity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437</TotalTime>
  <Words>2736</Words>
  <Application>Microsoft Office PowerPoint</Application>
  <PresentationFormat>On-screen Show (4:3)</PresentationFormat>
  <Paragraphs>565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Oriel</vt:lpstr>
      <vt:lpstr>Gustation and Olfaction</vt:lpstr>
      <vt:lpstr>Overview </vt:lpstr>
      <vt:lpstr>Introduction </vt:lpstr>
      <vt:lpstr>Gustation  </vt:lpstr>
      <vt:lpstr>Cont’d</vt:lpstr>
      <vt:lpstr>Taste buds</vt:lpstr>
      <vt:lpstr>Slide 7</vt:lpstr>
      <vt:lpstr>Papillae </vt:lpstr>
      <vt:lpstr>Taste buds</vt:lpstr>
      <vt:lpstr>Slide 10</vt:lpstr>
      <vt:lpstr>Taste Receptors</vt:lpstr>
      <vt:lpstr>Taste Receptors</vt:lpstr>
      <vt:lpstr>Other Cells in Taste Buds</vt:lpstr>
      <vt:lpstr>Taste</vt:lpstr>
      <vt:lpstr>Taste</vt:lpstr>
      <vt:lpstr>Taste</vt:lpstr>
      <vt:lpstr>Taste</vt:lpstr>
      <vt:lpstr>Taste</vt:lpstr>
      <vt:lpstr>Importance of Taste</vt:lpstr>
      <vt:lpstr>Importance of Taste</vt:lpstr>
      <vt:lpstr>Importance of Taste</vt:lpstr>
      <vt:lpstr>Taste Transduction </vt:lpstr>
      <vt:lpstr>Taste Transduction </vt:lpstr>
      <vt:lpstr>Taste transduction</vt:lpstr>
      <vt:lpstr>Taste transduction</vt:lpstr>
      <vt:lpstr>Taste transduction</vt:lpstr>
      <vt:lpstr>Taste transduction</vt:lpstr>
      <vt:lpstr>Sweet Taste Transduction </vt:lpstr>
      <vt:lpstr>Sweet Taste Transduction </vt:lpstr>
      <vt:lpstr>Sweet Taste Transduction </vt:lpstr>
      <vt:lpstr>Sour Taste Transduction </vt:lpstr>
      <vt:lpstr>Sour Taste Transduction </vt:lpstr>
      <vt:lpstr>Salty Taste Transduction </vt:lpstr>
      <vt:lpstr>Bitter Taste Transduction </vt:lpstr>
      <vt:lpstr>Slide 35</vt:lpstr>
      <vt:lpstr>Receptors and transduction</vt:lpstr>
      <vt:lpstr>Slide 37</vt:lpstr>
      <vt:lpstr>Gustatory pathways</vt:lpstr>
      <vt:lpstr>Cont’d</vt:lpstr>
      <vt:lpstr>Slide 40</vt:lpstr>
      <vt:lpstr>Slide 41</vt:lpstr>
      <vt:lpstr>Taste threshold</vt:lpstr>
      <vt:lpstr>Theory debunked</vt:lpstr>
      <vt:lpstr>Abnormalities </vt:lpstr>
      <vt:lpstr>Olfaction </vt:lpstr>
      <vt:lpstr>Slide 46</vt:lpstr>
      <vt:lpstr>Cont’d</vt:lpstr>
      <vt:lpstr>Olfactory system</vt:lpstr>
      <vt:lpstr>Slide 49</vt:lpstr>
      <vt:lpstr>Slide 50</vt:lpstr>
      <vt:lpstr>Olfactory pathways</vt:lpstr>
      <vt:lpstr>Slide 52</vt:lpstr>
      <vt:lpstr>Slide 53</vt:lpstr>
      <vt:lpstr>Slide 54</vt:lpstr>
      <vt:lpstr>Neurons in olfactory bulb</vt:lpstr>
      <vt:lpstr>Slide 56</vt:lpstr>
      <vt:lpstr>Slide 57</vt:lpstr>
      <vt:lpstr>Cont’d</vt:lpstr>
      <vt:lpstr>Pathway </vt:lpstr>
      <vt:lpstr>Slide 60</vt:lpstr>
      <vt:lpstr>Neural pathway into olfactory cortex</vt:lpstr>
      <vt:lpstr>Slide 62</vt:lpstr>
      <vt:lpstr>Smell: behavior and memory</vt:lpstr>
      <vt:lpstr>Odor threshold</vt:lpstr>
      <vt:lpstr>Common sensory disorders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Gustation and Olfaction</dc:title>
  <dc:creator>user</dc:creator>
  <cp:lastModifiedBy>Cyrus Kiurire</cp:lastModifiedBy>
  <cp:revision>45</cp:revision>
  <dcterms:created xsi:type="dcterms:W3CDTF">2014-10-16T20:18:53Z</dcterms:created>
  <dcterms:modified xsi:type="dcterms:W3CDTF">2019-11-19T07:33:05Z</dcterms:modified>
</cp:coreProperties>
</file>