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Slides/notesSlide2.xml" ContentType="application/vnd.openxmlformats-officedocument.presentationml.notes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Slides/notesSlide3.xml" ContentType="application/vnd.openxmlformats-officedocument.presentationml.notes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3" r:id="rId300"/>
    <p:sldId id="554"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76" r:id="rId323"/>
    <p:sldId id="577" r:id="rId324"/>
    <p:sldId id="578" r:id="rId325"/>
    <p:sldId id="579" r:id="rId326"/>
    <p:sldId id="580" r:id="rId327"/>
    <p:sldId id="581" r:id="rId328"/>
    <p:sldId id="582" r:id="rId329"/>
    <p:sldId id="583" r:id="rId330"/>
    <p:sldId id="584" r:id="rId331"/>
    <p:sldId id="585" r:id="rId332"/>
    <p:sldId id="586" r:id="rId333"/>
    <p:sldId id="587" r:id="rId334"/>
    <p:sldId id="588" r:id="rId335"/>
    <p:sldId id="589" r:id="rId336"/>
    <p:sldId id="590" r:id="rId337"/>
    <p:sldId id="591" r:id="rId338"/>
    <p:sldId id="592" r:id="rId339"/>
    <p:sldId id="593" r:id="rId340"/>
    <p:sldId id="594" r:id="rId341"/>
    <p:sldId id="595" r:id="rId342"/>
    <p:sldId id="596" r:id="rId343"/>
    <p:sldId id="597" r:id="rId344"/>
    <p:sldId id="598" r:id="rId345"/>
    <p:sldId id="599" r:id="rId346"/>
    <p:sldId id="600" r:id="rId347"/>
    <p:sldId id="601" r:id="rId348"/>
    <p:sldId id="602" r:id="rId349"/>
    <p:sldId id="603" r:id="rId350"/>
    <p:sldId id="604" r:id="rId351"/>
    <p:sldId id="605" r:id="rId352"/>
    <p:sldId id="606" r:id="rId353"/>
    <p:sldId id="607" r:id="rId354"/>
    <p:sldId id="608" r:id="rId355"/>
    <p:sldId id="609" r:id="rId356"/>
    <p:sldId id="610" r:id="rId357"/>
    <p:sldId id="611" r:id="rId358"/>
    <p:sldId id="612" r:id="rId359"/>
    <p:sldId id="613" r:id="rId360"/>
    <p:sldId id="614" r:id="rId361"/>
    <p:sldId id="615" r:id="rId362"/>
    <p:sldId id="616" r:id="rId363"/>
    <p:sldId id="617" r:id="rId364"/>
    <p:sldId id="618" r:id="rId365"/>
    <p:sldId id="619" r:id="rId36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5" autoAdjust="0"/>
    <p:restoredTop sz="94727" autoAdjust="0"/>
  </p:normalViewPr>
  <p:slideViewPr>
    <p:cSldViewPr>
      <p:cViewPr>
        <p:scale>
          <a:sx n="60" d="100"/>
          <a:sy n="60" d="100"/>
        </p:scale>
        <p:origin x="-1614"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0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00" Type="http://schemas.openxmlformats.org/officeDocument/2006/relationships/slide" Target="slides/slide97.xml"/><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08" Type="http://schemas.openxmlformats.org/officeDocument/2006/relationships/slide" Target="slides/slide105.xml"/><Relationship Id="rId109" Type="http://schemas.openxmlformats.org/officeDocument/2006/relationships/slide" Target="slides/slide106.xml"/><Relationship Id="rId110" Type="http://schemas.openxmlformats.org/officeDocument/2006/relationships/slide" Target="slides/slide107.xml"/><Relationship Id="rId111" Type="http://schemas.openxmlformats.org/officeDocument/2006/relationships/slide" Target="slides/slide108.xml"/><Relationship Id="rId112" Type="http://schemas.openxmlformats.org/officeDocument/2006/relationships/slide" Target="slides/slide109.xml"/><Relationship Id="rId113" Type="http://schemas.openxmlformats.org/officeDocument/2006/relationships/slide" Target="slides/slide110.xml"/><Relationship Id="rId114" Type="http://schemas.openxmlformats.org/officeDocument/2006/relationships/slide" Target="slides/slide111.xml"/><Relationship Id="rId115" Type="http://schemas.openxmlformats.org/officeDocument/2006/relationships/slide" Target="slides/slide112.xml"/><Relationship Id="rId116" Type="http://schemas.openxmlformats.org/officeDocument/2006/relationships/slide" Target="slides/slide113.xml"/><Relationship Id="rId117" Type="http://schemas.openxmlformats.org/officeDocument/2006/relationships/slide" Target="slides/slide114.xml"/><Relationship Id="rId118" Type="http://schemas.openxmlformats.org/officeDocument/2006/relationships/slide" Target="slides/slide115.xml"/><Relationship Id="rId119" Type="http://schemas.openxmlformats.org/officeDocument/2006/relationships/slide" Target="slides/slide116.xml"/><Relationship Id="rId120" Type="http://schemas.openxmlformats.org/officeDocument/2006/relationships/slide" Target="slides/slide117.xml"/><Relationship Id="rId121" Type="http://schemas.openxmlformats.org/officeDocument/2006/relationships/slide" Target="slides/slide118.xml"/><Relationship Id="rId122" Type="http://schemas.openxmlformats.org/officeDocument/2006/relationships/slide" Target="slides/slide119.xml"/><Relationship Id="rId123" Type="http://schemas.openxmlformats.org/officeDocument/2006/relationships/slide" Target="slides/slide120.xml"/><Relationship Id="rId124" Type="http://schemas.openxmlformats.org/officeDocument/2006/relationships/slide" Target="slides/slide121.xml"/><Relationship Id="rId125" Type="http://schemas.openxmlformats.org/officeDocument/2006/relationships/slide" Target="slides/slide122.xml"/><Relationship Id="rId126" Type="http://schemas.openxmlformats.org/officeDocument/2006/relationships/slide" Target="slides/slide123.xml"/><Relationship Id="rId127" Type="http://schemas.openxmlformats.org/officeDocument/2006/relationships/slide" Target="slides/slide124.xml"/><Relationship Id="rId128" Type="http://schemas.openxmlformats.org/officeDocument/2006/relationships/slide" Target="slides/slide125.xml"/><Relationship Id="rId129" Type="http://schemas.openxmlformats.org/officeDocument/2006/relationships/slide" Target="slides/slide126.xml"/><Relationship Id="rId130" Type="http://schemas.openxmlformats.org/officeDocument/2006/relationships/slide" Target="slides/slide127.xml"/><Relationship Id="rId131" Type="http://schemas.openxmlformats.org/officeDocument/2006/relationships/slide" Target="slides/slide128.xml"/><Relationship Id="rId132" Type="http://schemas.openxmlformats.org/officeDocument/2006/relationships/slide" Target="slides/slide129.xml"/><Relationship Id="rId133" Type="http://schemas.openxmlformats.org/officeDocument/2006/relationships/slide" Target="slides/slide130.xml"/><Relationship Id="rId134" Type="http://schemas.openxmlformats.org/officeDocument/2006/relationships/slide" Target="slides/slide131.xml"/><Relationship Id="rId135" Type="http://schemas.openxmlformats.org/officeDocument/2006/relationships/slide" Target="slides/slide132.xml"/><Relationship Id="rId136" Type="http://schemas.openxmlformats.org/officeDocument/2006/relationships/slide" Target="slides/slide133.xml"/><Relationship Id="rId137" Type="http://schemas.openxmlformats.org/officeDocument/2006/relationships/slide" Target="slides/slide134.xml"/><Relationship Id="rId138" Type="http://schemas.openxmlformats.org/officeDocument/2006/relationships/slide" Target="slides/slide135.xml"/><Relationship Id="rId139" Type="http://schemas.openxmlformats.org/officeDocument/2006/relationships/slide" Target="slides/slide136.xml"/><Relationship Id="rId140" Type="http://schemas.openxmlformats.org/officeDocument/2006/relationships/slide" Target="slides/slide137.xml"/><Relationship Id="rId141" Type="http://schemas.openxmlformats.org/officeDocument/2006/relationships/slide" Target="slides/slide138.xml"/><Relationship Id="rId142" Type="http://schemas.openxmlformats.org/officeDocument/2006/relationships/slide" Target="slides/slide139.xml"/><Relationship Id="rId143" Type="http://schemas.openxmlformats.org/officeDocument/2006/relationships/slide" Target="slides/slide140.xml"/><Relationship Id="rId144" Type="http://schemas.openxmlformats.org/officeDocument/2006/relationships/slide" Target="slides/slide141.xml"/><Relationship Id="rId145" Type="http://schemas.openxmlformats.org/officeDocument/2006/relationships/slide" Target="slides/slide142.xml"/><Relationship Id="rId146" Type="http://schemas.openxmlformats.org/officeDocument/2006/relationships/slide" Target="slides/slide143.xml"/><Relationship Id="rId147" Type="http://schemas.openxmlformats.org/officeDocument/2006/relationships/slide" Target="slides/slide144.xml"/><Relationship Id="rId148" Type="http://schemas.openxmlformats.org/officeDocument/2006/relationships/slide" Target="slides/slide145.xml"/><Relationship Id="rId149" Type="http://schemas.openxmlformats.org/officeDocument/2006/relationships/slide" Target="slides/slide146.xml"/><Relationship Id="rId150" Type="http://schemas.openxmlformats.org/officeDocument/2006/relationships/slide" Target="slides/slide147.xml"/><Relationship Id="rId151" Type="http://schemas.openxmlformats.org/officeDocument/2006/relationships/slide" Target="slides/slide148.xml"/><Relationship Id="rId152" Type="http://schemas.openxmlformats.org/officeDocument/2006/relationships/slide" Target="slides/slide149.xml"/><Relationship Id="rId153" Type="http://schemas.openxmlformats.org/officeDocument/2006/relationships/slide" Target="slides/slide150.xml"/><Relationship Id="rId154" Type="http://schemas.openxmlformats.org/officeDocument/2006/relationships/slide" Target="slides/slide151.xml"/><Relationship Id="rId155" Type="http://schemas.openxmlformats.org/officeDocument/2006/relationships/slide" Target="slides/slide152.xml"/><Relationship Id="rId156" Type="http://schemas.openxmlformats.org/officeDocument/2006/relationships/slide" Target="slides/slide153.xml"/><Relationship Id="rId157" Type="http://schemas.openxmlformats.org/officeDocument/2006/relationships/slide" Target="slides/slide154.xml"/><Relationship Id="rId158" Type="http://schemas.openxmlformats.org/officeDocument/2006/relationships/slide" Target="slides/slide155.xml"/><Relationship Id="rId159" Type="http://schemas.openxmlformats.org/officeDocument/2006/relationships/slide" Target="slides/slide156.xml"/><Relationship Id="rId160" Type="http://schemas.openxmlformats.org/officeDocument/2006/relationships/slide" Target="slides/slide157.xml"/><Relationship Id="rId161" Type="http://schemas.openxmlformats.org/officeDocument/2006/relationships/slide" Target="slides/slide158.xml"/><Relationship Id="rId162" Type="http://schemas.openxmlformats.org/officeDocument/2006/relationships/slide" Target="slides/slide159.xml"/><Relationship Id="rId163" Type="http://schemas.openxmlformats.org/officeDocument/2006/relationships/slide" Target="slides/slide160.xml"/><Relationship Id="rId164" Type="http://schemas.openxmlformats.org/officeDocument/2006/relationships/slide" Target="slides/slide161.xml"/><Relationship Id="rId165" Type="http://schemas.openxmlformats.org/officeDocument/2006/relationships/slide" Target="slides/slide162.xml"/><Relationship Id="rId166" Type="http://schemas.openxmlformats.org/officeDocument/2006/relationships/slide" Target="slides/slide163.xml"/><Relationship Id="rId167" Type="http://schemas.openxmlformats.org/officeDocument/2006/relationships/slide" Target="slides/slide164.xml"/><Relationship Id="rId168" Type="http://schemas.openxmlformats.org/officeDocument/2006/relationships/slide" Target="slides/slide165.xml"/><Relationship Id="rId169" Type="http://schemas.openxmlformats.org/officeDocument/2006/relationships/slide" Target="slides/slide166.xml"/><Relationship Id="rId170" Type="http://schemas.openxmlformats.org/officeDocument/2006/relationships/slide" Target="slides/slide167.xml"/><Relationship Id="rId171" Type="http://schemas.openxmlformats.org/officeDocument/2006/relationships/slide" Target="slides/slide168.xml"/><Relationship Id="rId172" Type="http://schemas.openxmlformats.org/officeDocument/2006/relationships/slide" Target="slides/slide169.xml"/><Relationship Id="rId173" Type="http://schemas.openxmlformats.org/officeDocument/2006/relationships/slide" Target="slides/slide170.xml"/><Relationship Id="rId174" Type="http://schemas.openxmlformats.org/officeDocument/2006/relationships/slide" Target="slides/slide171.xml"/><Relationship Id="rId175" Type="http://schemas.openxmlformats.org/officeDocument/2006/relationships/slide" Target="slides/slide172.xml"/><Relationship Id="rId176" Type="http://schemas.openxmlformats.org/officeDocument/2006/relationships/slide" Target="slides/slide173.xml"/><Relationship Id="rId177" Type="http://schemas.openxmlformats.org/officeDocument/2006/relationships/slide" Target="slides/slide174.xml"/><Relationship Id="rId178" Type="http://schemas.openxmlformats.org/officeDocument/2006/relationships/slide" Target="slides/slide175.xml"/><Relationship Id="rId179" Type="http://schemas.openxmlformats.org/officeDocument/2006/relationships/slide" Target="slides/slide176.xml"/><Relationship Id="rId180" Type="http://schemas.openxmlformats.org/officeDocument/2006/relationships/slide" Target="slides/slide177.xml"/><Relationship Id="rId181" Type="http://schemas.openxmlformats.org/officeDocument/2006/relationships/slide" Target="slides/slide178.xml"/><Relationship Id="rId182" Type="http://schemas.openxmlformats.org/officeDocument/2006/relationships/slide" Target="slides/slide179.xml"/><Relationship Id="rId183" Type="http://schemas.openxmlformats.org/officeDocument/2006/relationships/slide" Target="slides/slide180.xml"/><Relationship Id="rId184" Type="http://schemas.openxmlformats.org/officeDocument/2006/relationships/slide" Target="slides/slide181.xml"/><Relationship Id="rId185" Type="http://schemas.openxmlformats.org/officeDocument/2006/relationships/slide" Target="slides/slide182.xml"/><Relationship Id="rId186" Type="http://schemas.openxmlformats.org/officeDocument/2006/relationships/slide" Target="slides/slide183.xml"/><Relationship Id="rId187" Type="http://schemas.openxmlformats.org/officeDocument/2006/relationships/slide" Target="slides/slide184.xml"/><Relationship Id="rId188" Type="http://schemas.openxmlformats.org/officeDocument/2006/relationships/slide" Target="slides/slide185.xml"/><Relationship Id="rId189" Type="http://schemas.openxmlformats.org/officeDocument/2006/relationships/slide" Target="slides/slide186.xml"/><Relationship Id="rId190" Type="http://schemas.openxmlformats.org/officeDocument/2006/relationships/slide" Target="slides/slide187.xml"/><Relationship Id="rId191" Type="http://schemas.openxmlformats.org/officeDocument/2006/relationships/slide" Target="slides/slide188.xml"/><Relationship Id="rId192" Type="http://schemas.openxmlformats.org/officeDocument/2006/relationships/slide" Target="slides/slide189.xml"/><Relationship Id="rId193" Type="http://schemas.openxmlformats.org/officeDocument/2006/relationships/slide" Target="slides/slide190.xml"/><Relationship Id="rId194" Type="http://schemas.openxmlformats.org/officeDocument/2006/relationships/slide" Target="slides/slide191.xml"/><Relationship Id="rId195" Type="http://schemas.openxmlformats.org/officeDocument/2006/relationships/slide" Target="slides/slide192.xml"/><Relationship Id="rId196" Type="http://schemas.openxmlformats.org/officeDocument/2006/relationships/slide" Target="slides/slide193.xml"/><Relationship Id="rId197" Type="http://schemas.openxmlformats.org/officeDocument/2006/relationships/slide" Target="slides/slide194.xml"/><Relationship Id="rId198" Type="http://schemas.openxmlformats.org/officeDocument/2006/relationships/slide" Target="slides/slide195.xml"/><Relationship Id="rId199" Type="http://schemas.openxmlformats.org/officeDocument/2006/relationships/slide" Target="slides/slide196.xml"/><Relationship Id="rId200" Type="http://schemas.openxmlformats.org/officeDocument/2006/relationships/slide" Target="slides/slide197.xml"/><Relationship Id="rId201" Type="http://schemas.openxmlformats.org/officeDocument/2006/relationships/slide" Target="slides/slide198.xml"/><Relationship Id="rId202" Type="http://schemas.openxmlformats.org/officeDocument/2006/relationships/slide" Target="slides/slide199.xml"/><Relationship Id="rId203" Type="http://schemas.openxmlformats.org/officeDocument/2006/relationships/slide" Target="slides/slide200.xml"/><Relationship Id="rId204" Type="http://schemas.openxmlformats.org/officeDocument/2006/relationships/slide" Target="slides/slide201.xml"/><Relationship Id="rId205" Type="http://schemas.openxmlformats.org/officeDocument/2006/relationships/slide" Target="slides/slide202.xml"/><Relationship Id="rId206" Type="http://schemas.openxmlformats.org/officeDocument/2006/relationships/slide" Target="slides/slide203.xml"/><Relationship Id="rId207" Type="http://schemas.openxmlformats.org/officeDocument/2006/relationships/slide" Target="slides/slide204.xml"/><Relationship Id="rId208" Type="http://schemas.openxmlformats.org/officeDocument/2006/relationships/slide" Target="slides/slide205.xml"/><Relationship Id="rId209" Type="http://schemas.openxmlformats.org/officeDocument/2006/relationships/slide" Target="slides/slide206.xml"/><Relationship Id="rId210" Type="http://schemas.openxmlformats.org/officeDocument/2006/relationships/slide" Target="slides/slide207.xml"/><Relationship Id="rId211" Type="http://schemas.openxmlformats.org/officeDocument/2006/relationships/slide" Target="slides/slide208.xml"/><Relationship Id="rId212" Type="http://schemas.openxmlformats.org/officeDocument/2006/relationships/slide" Target="slides/slide209.xml"/><Relationship Id="rId213" Type="http://schemas.openxmlformats.org/officeDocument/2006/relationships/slide" Target="slides/slide210.xml"/><Relationship Id="rId214" Type="http://schemas.openxmlformats.org/officeDocument/2006/relationships/slide" Target="slides/slide211.xml"/><Relationship Id="rId215" Type="http://schemas.openxmlformats.org/officeDocument/2006/relationships/slide" Target="slides/slide212.xml"/><Relationship Id="rId216" Type="http://schemas.openxmlformats.org/officeDocument/2006/relationships/slide" Target="slides/slide213.xml"/><Relationship Id="rId217" Type="http://schemas.openxmlformats.org/officeDocument/2006/relationships/slide" Target="slides/slide214.xml"/><Relationship Id="rId218" Type="http://schemas.openxmlformats.org/officeDocument/2006/relationships/slide" Target="slides/slide215.xml"/><Relationship Id="rId219" Type="http://schemas.openxmlformats.org/officeDocument/2006/relationships/slide" Target="slides/slide216.xml"/><Relationship Id="rId220" Type="http://schemas.openxmlformats.org/officeDocument/2006/relationships/slide" Target="slides/slide217.xml"/><Relationship Id="rId221" Type="http://schemas.openxmlformats.org/officeDocument/2006/relationships/slide" Target="slides/slide218.xml"/><Relationship Id="rId222" Type="http://schemas.openxmlformats.org/officeDocument/2006/relationships/slide" Target="slides/slide219.xml"/><Relationship Id="rId223" Type="http://schemas.openxmlformats.org/officeDocument/2006/relationships/slide" Target="slides/slide220.xml"/><Relationship Id="rId224" Type="http://schemas.openxmlformats.org/officeDocument/2006/relationships/slide" Target="slides/slide221.xml"/><Relationship Id="rId225" Type="http://schemas.openxmlformats.org/officeDocument/2006/relationships/slide" Target="slides/slide222.xml"/><Relationship Id="rId226" Type="http://schemas.openxmlformats.org/officeDocument/2006/relationships/slide" Target="slides/slide223.xml"/><Relationship Id="rId227" Type="http://schemas.openxmlformats.org/officeDocument/2006/relationships/slide" Target="slides/slide224.xml"/><Relationship Id="rId228" Type="http://schemas.openxmlformats.org/officeDocument/2006/relationships/slide" Target="slides/slide225.xml"/><Relationship Id="rId229" Type="http://schemas.openxmlformats.org/officeDocument/2006/relationships/slide" Target="slides/slide226.xml"/><Relationship Id="rId230" Type="http://schemas.openxmlformats.org/officeDocument/2006/relationships/slide" Target="slides/slide227.xml"/><Relationship Id="rId231" Type="http://schemas.openxmlformats.org/officeDocument/2006/relationships/slide" Target="slides/slide228.xml"/><Relationship Id="rId232" Type="http://schemas.openxmlformats.org/officeDocument/2006/relationships/slide" Target="slides/slide229.xml"/><Relationship Id="rId233" Type="http://schemas.openxmlformats.org/officeDocument/2006/relationships/slide" Target="slides/slide230.xml"/><Relationship Id="rId234" Type="http://schemas.openxmlformats.org/officeDocument/2006/relationships/slide" Target="slides/slide231.xml"/><Relationship Id="rId235" Type="http://schemas.openxmlformats.org/officeDocument/2006/relationships/slide" Target="slides/slide232.xml"/><Relationship Id="rId236" Type="http://schemas.openxmlformats.org/officeDocument/2006/relationships/slide" Target="slides/slide233.xml"/><Relationship Id="rId237" Type="http://schemas.openxmlformats.org/officeDocument/2006/relationships/slide" Target="slides/slide234.xml"/><Relationship Id="rId238" Type="http://schemas.openxmlformats.org/officeDocument/2006/relationships/slide" Target="slides/slide235.xml"/><Relationship Id="rId239" Type="http://schemas.openxmlformats.org/officeDocument/2006/relationships/slide" Target="slides/slide236.xml"/><Relationship Id="rId240" Type="http://schemas.openxmlformats.org/officeDocument/2006/relationships/slide" Target="slides/slide237.xml"/><Relationship Id="rId241" Type="http://schemas.openxmlformats.org/officeDocument/2006/relationships/slide" Target="slides/slide238.xml"/><Relationship Id="rId242" Type="http://schemas.openxmlformats.org/officeDocument/2006/relationships/slide" Target="slides/slide239.xml"/><Relationship Id="rId243" Type="http://schemas.openxmlformats.org/officeDocument/2006/relationships/slide" Target="slides/slide240.xml"/><Relationship Id="rId244" Type="http://schemas.openxmlformats.org/officeDocument/2006/relationships/slide" Target="slides/slide241.xml"/><Relationship Id="rId245" Type="http://schemas.openxmlformats.org/officeDocument/2006/relationships/slide" Target="slides/slide242.xml"/><Relationship Id="rId246" Type="http://schemas.openxmlformats.org/officeDocument/2006/relationships/slide" Target="slides/slide243.xml"/><Relationship Id="rId247" Type="http://schemas.openxmlformats.org/officeDocument/2006/relationships/slide" Target="slides/slide244.xml"/><Relationship Id="rId248" Type="http://schemas.openxmlformats.org/officeDocument/2006/relationships/slide" Target="slides/slide245.xml"/><Relationship Id="rId249" Type="http://schemas.openxmlformats.org/officeDocument/2006/relationships/slide" Target="slides/slide246.xml"/><Relationship Id="rId250" Type="http://schemas.openxmlformats.org/officeDocument/2006/relationships/slide" Target="slides/slide247.xml"/><Relationship Id="rId251" Type="http://schemas.openxmlformats.org/officeDocument/2006/relationships/slide" Target="slides/slide248.xml"/><Relationship Id="rId252" Type="http://schemas.openxmlformats.org/officeDocument/2006/relationships/slide" Target="slides/slide249.xml"/><Relationship Id="rId253" Type="http://schemas.openxmlformats.org/officeDocument/2006/relationships/slide" Target="slides/slide250.xml"/><Relationship Id="rId254" Type="http://schemas.openxmlformats.org/officeDocument/2006/relationships/slide" Target="slides/slide251.xml"/><Relationship Id="rId255" Type="http://schemas.openxmlformats.org/officeDocument/2006/relationships/slide" Target="slides/slide252.xml"/><Relationship Id="rId256" Type="http://schemas.openxmlformats.org/officeDocument/2006/relationships/slide" Target="slides/slide253.xml"/><Relationship Id="rId257" Type="http://schemas.openxmlformats.org/officeDocument/2006/relationships/slide" Target="slides/slide254.xml"/><Relationship Id="rId258" Type="http://schemas.openxmlformats.org/officeDocument/2006/relationships/slide" Target="slides/slide255.xml"/><Relationship Id="rId259" Type="http://schemas.openxmlformats.org/officeDocument/2006/relationships/slide" Target="slides/slide256.xml"/><Relationship Id="rId260" Type="http://schemas.openxmlformats.org/officeDocument/2006/relationships/slide" Target="slides/slide257.xml"/><Relationship Id="rId261" Type="http://schemas.openxmlformats.org/officeDocument/2006/relationships/slide" Target="slides/slide258.xml"/><Relationship Id="rId262" Type="http://schemas.openxmlformats.org/officeDocument/2006/relationships/slide" Target="slides/slide259.xml"/><Relationship Id="rId263" Type="http://schemas.openxmlformats.org/officeDocument/2006/relationships/slide" Target="slides/slide260.xml"/><Relationship Id="rId264" Type="http://schemas.openxmlformats.org/officeDocument/2006/relationships/slide" Target="slides/slide261.xml"/><Relationship Id="rId265" Type="http://schemas.openxmlformats.org/officeDocument/2006/relationships/slide" Target="slides/slide262.xml"/><Relationship Id="rId266" Type="http://schemas.openxmlformats.org/officeDocument/2006/relationships/slide" Target="slides/slide263.xml"/><Relationship Id="rId267" Type="http://schemas.openxmlformats.org/officeDocument/2006/relationships/slide" Target="slides/slide264.xml"/><Relationship Id="rId268" Type="http://schemas.openxmlformats.org/officeDocument/2006/relationships/slide" Target="slides/slide265.xml"/><Relationship Id="rId269" Type="http://schemas.openxmlformats.org/officeDocument/2006/relationships/slide" Target="slides/slide266.xml"/><Relationship Id="rId270" Type="http://schemas.openxmlformats.org/officeDocument/2006/relationships/slide" Target="slides/slide267.xml"/><Relationship Id="rId271" Type="http://schemas.openxmlformats.org/officeDocument/2006/relationships/slide" Target="slides/slide268.xml"/><Relationship Id="rId272" Type="http://schemas.openxmlformats.org/officeDocument/2006/relationships/slide" Target="slides/slide269.xml"/><Relationship Id="rId273" Type="http://schemas.openxmlformats.org/officeDocument/2006/relationships/slide" Target="slides/slide270.xml"/><Relationship Id="rId274" Type="http://schemas.openxmlformats.org/officeDocument/2006/relationships/slide" Target="slides/slide271.xml"/><Relationship Id="rId275" Type="http://schemas.openxmlformats.org/officeDocument/2006/relationships/slide" Target="slides/slide272.xml"/><Relationship Id="rId276" Type="http://schemas.openxmlformats.org/officeDocument/2006/relationships/slide" Target="slides/slide273.xml"/><Relationship Id="rId277" Type="http://schemas.openxmlformats.org/officeDocument/2006/relationships/slide" Target="slides/slide274.xml"/><Relationship Id="rId278" Type="http://schemas.openxmlformats.org/officeDocument/2006/relationships/slide" Target="slides/slide275.xml"/><Relationship Id="rId279" Type="http://schemas.openxmlformats.org/officeDocument/2006/relationships/slide" Target="slides/slide276.xml"/><Relationship Id="rId280" Type="http://schemas.openxmlformats.org/officeDocument/2006/relationships/slide" Target="slides/slide277.xml"/><Relationship Id="rId281" Type="http://schemas.openxmlformats.org/officeDocument/2006/relationships/slide" Target="slides/slide278.xml"/><Relationship Id="rId282" Type="http://schemas.openxmlformats.org/officeDocument/2006/relationships/slide" Target="slides/slide279.xml"/><Relationship Id="rId283" Type="http://schemas.openxmlformats.org/officeDocument/2006/relationships/slide" Target="slides/slide280.xml"/><Relationship Id="rId284" Type="http://schemas.openxmlformats.org/officeDocument/2006/relationships/slide" Target="slides/slide281.xml"/><Relationship Id="rId285" Type="http://schemas.openxmlformats.org/officeDocument/2006/relationships/slide" Target="slides/slide282.xml"/><Relationship Id="rId286" Type="http://schemas.openxmlformats.org/officeDocument/2006/relationships/slide" Target="slides/slide283.xml"/><Relationship Id="rId287" Type="http://schemas.openxmlformats.org/officeDocument/2006/relationships/slide" Target="slides/slide284.xml"/><Relationship Id="rId288" Type="http://schemas.openxmlformats.org/officeDocument/2006/relationships/slide" Target="slides/slide285.xml"/><Relationship Id="rId289" Type="http://schemas.openxmlformats.org/officeDocument/2006/relationships/slide" Target="slides/slide286.xml"/><Relationship Id="rId290" Type="http://schemas.openxmlformats.org/officeDocument/2006/relationships/slide" Target="slides/slide287.xml"/><Relationship Id="rId291" Type="http://schemas.openxmlformats.org/officeDocument/2006/relationships/slide" Target="slides/slide288.xml"/><Relationship Id="rId292" Type="http://schemas.openxmlformats.org/officeDocument/2006/relationships/slide" Target="slides/slide289.xml"/><Relationship Id="rId293" Type="http://schemas.openxmlformats.org/officeDocument/2006/relationships/slide" Target="slides/slide290.xml"/><Relationship Id="rId294" Type="http://schemas.openxmlformats.org/officeDocument/2006/relationships/slide" Target="slides/slide291.xml"/><Relationship Id="rId295" Type="http://schemas.openxmlformats.org/officeDocument/2006/relationships/slide" Target="slides/slide292.xml"/><Relationship Id="rId296" Type="http://schemas.openxmlformats.org/officeDocument/2006/relationships/slide" Target="slides/slide293.xml"/><Relationship Id="rId297" Type="http://schemas.openxmlformats.org/officeDocument/2006/relationships/slide" Target="slides/slide294.xml"/><Relationship Id="rId298" Type="http://schemas.openxmlformats.org/officeDocument/2006/relationships/slide" Target="slides/slide295.xml"/><Relationship Id="rId299" Type="http://schemas.openxmlformats.org/officeDocument/2006/relationships/slide" Target="slides/slide296.xml"/><Relationship Id="rId300" Type="http://schemas.openxmlformats.org/officeDocument/2006/relationships/slide" Target="slides/slide297.xml"/><Relationship Id="rId301" Type="http://schemas.openxmlformats.org/officeDocument/2006/relationships/slide" Target="slides/slide298.xml"/><Relationship Id="rId302" Type="http://schemas.openxmlformats.org/officeDocument/2006/relationships/slide" Target="slides/slide299.xml"/><Relationship Id="rId303" Type="http://schemas.openxmlformats.org/officeDocument/2006/relationships/slide" Target="slides/slide300.xml"/><Relationship Id="rId304" Type="http://schemas.openxmlformats.org/officeDocument/2006/relationships/slide" Target="slides/slide301.xml"/><Relationship Id="rId305" Type="http://schemas.openxmlformats.org/officeDocument/2006/relationships/slide" Target="slides/slide302.xml"/><Relationship Id="rId306" Type="http://schemas.openxmlformats.org/officeDocument/2006/relationships/slide" Target="slides/slide303.xml"/><Relationship Id="rId307" Type="http://schemas.openxmlformats.org/officeDocument/2006/relationships/slide" Target="slides/slide304.xml"/><Relationship Id="rId308" Type="http://schemas.openxmlformats.org/officeDocument/2006/relationships/slide" Target="slides/slide305.xml"/><Relationship Id="rId309" Type="http://schemas.openxmlformats.org/officeDocument/2006/relationships/slide" Target="slides/slide306.xml"/><Relationship Id="rId310" Type="http://schemas.openxmlformats.org/officeDocument/2006/relationships/slide" Target="slides/slide307.xml"/><Relationship Id="rId311" Type="http://schemas.openxmlformats.org/officeDocument/2006/relationships/slide" Target="slides/slide308.xml"/><Relationship Id="rId312" Type="http://schemas.openxmlformats.org/officeDocument/2006/relationships/slide" Target="slides/slide309.xml"/><Relationship Id="rId313" Type="http://schemas.openxmlformats.org/officeDocument/2006/relationships/slide" Target="slides/slide310.xml"/><Relationship Id="rId314" Type="http://schemas.openxmlformats.org/officeDocument/2006/relationships/slide" Target="slides/slide311.xml"/><Relationship Id="rId315" Type="http://schemas.openxmlformats.org/officeDocument/2006/relationships/slide" Target="slides/slide312.xml"/><Relationship Id="rId316" Type="http://schemas.openxmlformats.org/officeDocument/2006/relationships/slide" Target="slides/slide313.xml"/><Relationship Id="rId317" Type="http://schemas.openxmlformats.org/officeDocument/2006/relationships/slide" Target="slides/slide314.xml"/><Relationship Id="rId318" Type="http://schemas.openxmlformats.org/officeDocument/2006/relationships/slide" Target="slides/slide315.xml"/><Relationship Id="rId319" Type="http://schemas.openxmlformats.org/officeDocument/2006/relationships/slide" Target="slides/slide316.xml"/><Relationship Id="rId320" Type="http://schemas.openxmlformats.org/officeDocument/2006/relationships/slide" Target="slides/slide317.xml"/><Relationship Id="rId321" Type="http://schemas.openxmlformats.org/officeDocument/2006/relationships/slide" Target="slides/slide318.xml"/><Relationship Id="rId322" Type="http://schemas.openxmlformats.org/officeDocument/2006/relationships/slide" Target="slides/slide319.xml"/><Relationship Id="rId323" Type="http://schemas.openxmlformats.org/officeDocument/2006/relationships/slide" Target="slides/slide320.xml"/><Relationship Id="rId324" Type="http://schemas.openxmlformats.org/officeDocument/2006/relationships/slide" Target="slides/slide321.xml"/><Relationship Id="rId325" Type="http://schemas.openxmlformats.org/officeDocument/2006/relationships/slide" Target="slides/slide322.xml"/><Relationship Id="rId326" Type="http://schemas.openxmlformats.org/officeDocument/2006/relationships/slide" Target="slides/slide323.xml"/><Relationship Id="rId327" Type="http://schemas.openxmlformats.org/officeDocument/2006/relationships/slide" Target="slides/slide324.xml"/><Relationship Id="rId328" Type="http://schemas.openxmlformats.org/officeDocument/2006/relationships/slide" Target="slides/slide325.xml"/><Relationship Id="rId329" Type="http://schemas.openxmlformats.org/officeDocument/2006/relationships/slide" Target="slides/slide326.xml"/><Relationship Id="rId330" Type="http://schemas.openxmlformats.org/officeDocument/2006/relationships/slide" Target="slides/slide327.xml"/><Relationship Id="rId331" Type="http://schemas.openxmlformats.org/officeDocument/2006/relationships/slide" Target="slides/slide328.xml"/><Relationship Id="rId332" Type="http://schemas.openxmlformats.org/officeDocument/2006/relationships/slide" Target="slides/slide329.xml"/><Relationship Id="rId333" Type="http://schemas.openxmlformats.org/officeDocument/2006/relationships/slide" Target="slides/slide330.xml"/><Relationship Id="rId334" Type="http://schemas.openxmlformats.org/officeDocument/2006/relationships/slide" Target="slides/slide331.xml"/><Relationship Id="rId335" Type="http://schemas.openxmlformats.org/officeDocument/2006/relationships/slide" Target="slides/slide332.xml"/><Relationship Id="rId336" Type="http://schemas.openxmlformats.org/officeDocument/2006/relationships/slide" Target="slides/slide333.xml"/><Relationship Id="rId337" Type="http://schemas.openxmlformats.org/officeDocument/2006/relationships/slide" Target="slides/slide334.xml"/><Relationship Id="rId338" Type="http://schemas.openxmlformats.org/officeDocument/2006/relationships/slide" Target="slides/slide335.xml"/><Relationship Id="rId339" Type="http://schemas.openxmlformats.org/officeDocument/2006/relationships/slide" Target="slides/slide336.xml"/><Relationship Id="rId340" Type="http://schemas.openxmlformats.org/officeDocument/2006/relationships/slide" Target="slides/slide337.xml"/><Relationship Id="rId341" Type="http://schemas.openxmlformats.org/officeDocument/2006/relationships/slide" Target="slides/slide338.xml"/><Relationship Id="rId342" Type="http://schemas.openxmlformats.org/officeDocument/2006/relationships/slide" Target="slides/slide339.xml"/><Relationship Id="rId343" Type="http://schemas.openxmlformats.org/officeDocument/2006/relationships/slide" Target="slides/slide340.xml"/><Relationship Id="rId344" Type="http://schemas.openxmlformats.org/officeDocument/2006/relationships/slide" Target="slides/slide341.xml"/><Relationship Id="rId345" Type="http://schemas.openxmlformats.org/officeDocument/2006/relationships/slide" Target="slides/slide342.xml"/><Relationship Id="rId346" Type="http://schemas.openxmlformats.org/officeDocument/2006/relationships/slide" Target="slides/slide343.xml"/><Relationship Id="rId347" Type="http://schemas.openxmlformats.org/officeDocument/2006/relationships/slide" Target="slides/slide344.xml"/><Relationship Id="rId348" Type="http://schemas.openxmlformats.org/officeDocument/2006/relationships/slide" Target="slides/slide345.xml"/><Relationship Id="rId349" Type="http://schemas.openxmlformats.org/officeDocument/2006/relationships/slide" Target="slides/slide346.xml"/><Relationship Id="rId350" Type="http://schemas.openxmlformats.org/officeDocument/2006/relationships/slide" Target="slides/slide347.xml"/><Relationship Id="rId351" Type="http://schemas.openxmlformats.org/officeDocument/2006/relationships/slide" Target="slides/slide348.xml"/><Relationship Id="rId352" Type="http://schemas.openxmlformats.org/officeDocument/2006/relationships/slide" Target="slides/slide349.xml"/><Relationship Id="rId353" Type="http://schemas.openxmlformats.org/officeDocument/2006/relationships/slide" Target="slides/slide350.xml"/><Relationship Id="rId354" Type="http://schemas.openxmlformats.org/officeDocument/2006/relationships/slide" Target="slides/slide351.xml"/><Relationship Id="rId355" Type="http://schemas.openxmlformats.org/officeDocument/2006/relationships/slide" Target="slides/slide352.xml"/><Relationship Id="rId356" Type="http://schemas.openxmlformats.org/officeDocument/2006/relationships/slide" Target="slides/slide353.xml"/><Relationship Id="rId357" Type="http://schemas.openxmlformats.org/officeDocument/2006/relationships/slide" Target="slides/slide354.xml"/><Relationship Id="rId358" Type="http://schemas.openxmlformats.org/officeDocument/2006/relationships/slide" Target="slides/slide355.xml"/><Relationship Id="rId359" Type="http://schemas.openxmlformats.org/officeDocument/2006/relationships/slide" Target="slides/slide356.xml"/><Relationship Id="rId360" Type="http://schemas.openxmlformats.org/officeDocument/2006/relationships/slide" Target="slides/slide357.xml"/><Relationship Id="rId361" Type="http://schemas.openxmlformats.org/officeDocument/2006/relationships/slide" Target="slides/slide358.xml"/><Relationship Id="rId362" Type="http://schemas.openxmlformats.org/officeDocument/2006/relationships/slide" Target="slides/slide359.xml"/><Relationship Id="rId363" Type="http://schemas.openxmlformats.org/officeDocument/2006/relationships/slide" Target="slides/slide360.xml"/><Relationship Id="rId364" Type="http://schemas.openxmlformats.org/officeDocument/2006/relationships/slide" Target="slides/slide361.xml"/><Relationship Id="rId365" Type="http://schemas.openxmlformats.org/officeDocument/2006/relationships/slide" Target="slides/slide362.xml"/><Relationship Id="rId366" Type="http://schemas.openxmlformats.org/officeDocument/2006/relationships/slide" Target="slides/slide363.xml"/><Relationship Id="rId367" Type="http://schemas.openxmlformats.org/officeDocument/2006/relationships/tableStyles" Target="tableStyles.xml"/><Relationship Id="rId368" Type="http://schemas.openxmlformats.org/officeDocument/2006/relationships/presProps" Target="presProps.xml"/><Relationship Id="rId36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758" name=""/>
        <p:cNvGrpSpPr/>
        <p:nvPr/>
      </p:nvGrpSpPr>
      <p:grpSpPr>
        <a:xfrm>
          <a:off x="0" y="0"/>
          <a:ext cx="0" cy="0"/>
          <a:chOff x="0" y="0"/>
          <a:chExt cx="0" cy="0"/>
        </a:xfrm>
      </p:grpSpPr>
      <p:sp>
        <p:nvSpPr>
          <p:cNvPr id="1049737"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738" name="Date Placeholder 2"/>
          <p:cNvSpPr>
            <a:spLocks noGrp="1"/>
          </p:cNvSpPr>
          <p:nvPr>
            <p:ph type="dt" sz="quarter" idx="1"/>
          </p:nvPr>
        </p:nvSpPr>
        <p:spPr>
          <a:xfrm>
            <a:off x="3884613" y="0"/>
            <a:ext cx="2971800" cy="457200"/>
          </a:xfrm>
          <a:prstGeom prst="rect"/>
        </p:spPr>
        <p:txBody>
          <a:bodyPr bIns="45720" lIns="91440" rIns="91440" rtlCol="0" tIns="45720" vert="horz"/>
          <a:lstStyle>
            <a:lvl1pPr algn="r">
              <a:defRPr sz="1200"/>
            </a:lvl1pPr>
          </a:lstStyle>
          <a:p>
            <a:fld id="{E3932275-46C2-4F4B-9335-865D38CCA99D}" type="datetimeFigureOut">
              <a:rPr lang="en-US" smtClean="0"/>
            </a:fld>
            <a:endParaRPr lang="en-US"/>
          </a:p>
        </p:txBody>
      </p:sp>
      <p:sp>
        <p:nvSpPr>
          <p:cNvPr id="1049739" name="Footer Placeholder 3"/>
          <p:cNvSpPr>
            <a:spLocks noGrp="1"/>
          </p:cNvSpPr>
          <p:nvPr>
            <p:ph type="ftr" sz="quarter" idx="2"/>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740" name="Slide Number Placeholder 4"/>
          <p:cNvSpPr>
            <a:spLocks noGrp="1"/>
          </p:cNvSpPr>
          <p:nvPr>
            <p:ph type="sldNum" sz="quarter" idx="3"/>
          </p:nvPr>
        </p:nvSpPr>
        <p:spPr>
          <a:xfrm>
            <a:off x="3884613" y="8685213"/>
            <a:ext cx="2971800" cy="457200"/>
          </a:xfrm>
          <a:prstGeom prst="rect"/>
        </p:spPr>
        <p:txBody>
          <a:bodyPr anchor="b" bIns="45720" lIns="91440" rIns="91440" rtlCol="0" tIns="45720" vert="horz"/>
          <a:lstStyle>
            <a:lvl1pPr algn="r">
              <a:defRPr sz="1200"/>
            </a:lvl1pPr>
          </a:lstStyle>
          <a:p>
            <a:fld id="{FCBAC570-96ED-44E1-BC15-1EF621EA6CBC}" type="slidenum">
              <a:rPr lang="en-US" smtClean="0"/>
            </a:fld>
            <a:endParaRPr lang="en-US"/>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57" name=""/>
        <p:cNvGrpSpPr/>
        <p:nvPr/>
      </p:nvGrpSpPr>
      <p:grpSpPr>
        <a:xfrm>
          <a:off x="0" y="0"/>
          <a:ext cx="0" cy="0"/>
          <a:chOff x="0" y="0"/>
          <a:chExt cx="0" cy="0"/>
        </a:xfrm>
      </p:grpSpPr>
      <p:sp>
        <p:nvSpPr>
          <p:cNvPr id="104973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73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90698D01-DC89-4FCD-B1FD-9534026A49CA}" type="datetimeFigureOut">
              <a:rPr lang="en-US" smtClean="0"/>
            </a:fld>
            <a:endParaRPr lang="en-US"/>
          </a:p>
        </p:txBody>
      </p:sp>
      <p:sp>
        <p:nvSpPr>
          <p:cNvPr id="104973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734" name="Notes Placeholder 4"/>
          <p:cNvSpPr>
            <a:spLocks noGrp="1"/>
          </p:cNvSpPr>
          <p:nvPr>
            <p:ph type="body" sz="quarter" idx="3"/>
          </p:nvPr>
        </p:nvSpPr>
        <p:spPr>
          <a:xfrm>
            <a:off x="685800" y="4343400"/>
            <a:ext cx="5486400" cy="411480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73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73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761CC329-529B-4AAA-A74A-1A936B634316}"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7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622" name="Slide Image Placeholder 1"/>
          <p:cNvSpPr>
            <a:spLocks noChangeAspect="1" noRot="1" noGrp="1"/>
          </p:cNvSpPr>
          <p:nvPr>
            <p:ph type="sldImg"/>
          </p:nvPr>
        </p:nvSpPr>
        <p:spPr/>
      </p:sp>
      <p:sp>
        <p:nvSpPr>
          <p:cNvPr id="1048623" name="Notes Placeholder 2"/>
          <p:cNvSpPr>
            <a:spLocks noGrp="1"/>
          </p:cNvSpPr>
          <p:nvPr>
            <p:ph type="body" idx="1"/>
          </p:nvPr>
        </p:nvSpPr>
        <p:spPr/>
        <p:txBody>
          <a:bodyPr/>
          <a:p>
            <a:endParaRPr lang="en-US"/>
          </a:p>
        </p:txBody>
      </p:sp>
      <p:sp>
        <p:nvSpPr>
          <p:cNvPr id="1048624" name="Slide Number Placeholder 3"/>
          <p:cNvSpPr>
            <a:spLocks noGrp="1"/>
          </p:cNvSpPr>
          <p:nvPr>
            <p:ph type="sldNum" sz="quarter" idx="10"/>
          </p:nvPr>
        </p:nvSpPr>
        <p:spPr/>
        <p:txBody>
          <a:bodyPr/>
          <a:p>
            <a:fld id="{761CC329-529B-4AAA-A74A-1A936B634316}"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652" name="Slide Image Placeholder 1"/>
          <p:cNvSpPr>
            <a:spLocks noChangeAspect="1" noRot="1" noGrp="1"/>
          </p:cNvSpPr>
          <p:nvPr>
            <p:ph type="sldImg"/>
          </p:nvPr>
        </p:nvSpPr>
        <p:spPr/>
      </p:sp>
      <p:sp>
        <p:nvSpPr>
          <p:cNvPr id="1048653" name="Notes Placeholder 2"/>
          <p:cNvSpPr>
            <a:spLocks noGrp="1"/>
          </p:cNvSpPr>
          <p:nvPr>
            <p:ph type="body" idx="1"/>
          </p:nvPr>
        </p:nvSpPr>
        <p:spPr/>
        <p:txBody>
          <a:bodyPr/>
          <a:p>
            <a:endParaRPr lang="en-US"/>
          </a:p>
        </p:txBody>
      </p:sp>
      <p:sp>
        <p:nvSpPr>
          <p:cNvPr id="1048654" name="Slide Number Placeholder 3"/>
          <p:cNvSpPr>
            <a:spLocks noGrp="1"/>
          </p:cNvSpPr>
          <p:nvPr>
            <p:ph type="sldNum" sz="quarter" idx="10"/>
          </p:nvPr>
        </p:nvSpPr>
        <p:spPr/>
        <p:txBody>
          <a:bodyPr/>
          <a:p>
            <a:fld id="{761CC329-529B-4AAA-A74A-1A936B634316}"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741" name=""/>
          <p:cNvSpPr>
            <a:spLocks noGrp="1"/>
          </p:cNvSpPr>
          <p:nvPr>
            <p:ph type="body"/>
          </p:nvPr>
        </p:nvSpPr>
        <p:spPr/>
        <p:txBody>
          <a:bodyPr/>
          <a:p>
            <a:r>
              <a:rPr altLang="en-US" lang="zh-CN"/>
              <a:t>Nb</a:t>
            </a:r>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386" name=""/>
        <p:cNvGrpSpPr/>
        <p:nvPr/>
      </p:nvGrpSpPr>
      <p:grpSpPr>
        <a:xfrm>
          <a:off x="0" y="0"/>
          <a:ext cx="0" cy="0"/>
          <a:chOff x="0" y="0"/>
          <a:chExt cx="0" cy="0"/>
        </a:xfrm>
      </p:grpSpPr>
      <p:sp>
        <p:nvSpPr>
          <p:cNvPr id="1048610"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11"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12"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387" name="Group 1"/>
          <p:cNvGrpSpPr/>
          <p:nvPr/>
        </p:nvGrpSpPr>
        <p:grpSpPr>
          <a:xfrm>
            <a:off x="-3765" y="4953000"/>
            <a:ext cx="9147765" cy="1912088"/>
            <a:chOff x="-3765" y="4832896"/>
            <a:chExt cx="9147765" cy="2032192"/>
          </a:xfrm>
        </p:grpSpPr>
        <p:sp>
          <p:nvSpPr>
            <p:cNvPr id="1048613"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4"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5"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616" name="Date Placeholder 29"/>
          <p:cNvSpPr>
            <a:spLocks noGrp="1"/>
          </p:cNvSpPr>
          <p:nvPr>
            <p:ph type="dt" sz="half" idx="10"/>
          </p:nvPr>
        </p:nvSpPr>
        <p:spPr/>
        <p:txBody>
          <a:bodyPr/>
          <a:lstStyle>
            <a:lvl1pPr>
              <a:defRPr>
                <a:solidFill>
                  <a:srgbClr val="FFFFFF"/>
                </a:solidFill>
              </a:defRPr>
            </a:lvl1pPr>
          </a:lstStyle>
          <a:p>
            <a:fld id="{1FBE150E-A1E5-4361-96D1-DE939F512B28}" type="datetime1">
              <a:rPr lang="en-US" smtClean="0"/>
            </a:fld>
            <a:endParaRPr lang="en-US"/>
          </a:p>
        </p:txBody>
      </p:sp>
      <p:sp>
        <p:nvSpPr>
          <p:cNvPr id="1048617"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1048618" name="Slide Number Placeholder 26"/>
          <p:cNvSpPr>
            <a:spLocks noGrp="1"/>
          </p:cNvSpPr>
          <p:nvPr>
            <p:ph type="sldNum" sz="quarter" idx="12"/>
          </p:nvPr>
        </p:nvSpPr>
        <p:spPr/>
        <p:txBody>
          <a:bodyPr/>
          <a:lstStyle>
            <a:lvl1pPr>
              <a:defRPr>
                <a:solidFill>
                  <a:srgbClr val="FFFFFF"/>
                </a:solidFill>
              </a:defRPr>
            </a:lvl1pPr>
          </a:lstStyle>
          <a:p>
            <a:fld id="{6DB37D2D-6970-408E-8879-7BF9CDE8CB8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56" name=""/>
        <p:cNvGrpSpPr/>
        <p:nvPr/>
      </p:nvGrpSpPr>
      <p:grpSpPr>
        <a:xfrm>
          <a:off x="0" y="0"/>
          <a:ext cx="0" cy="0"/>
          <a:chOff x="0" y="0"/>
          <a:chExt cx="0" cy="0"/>
        </a:xfrm>
      </p:grpSpPr>
      <p:sp>
        <p:nvSpPr>
          <p:cNvPr id="1049726" name="Title 1"/>
          <p:cNvSpPr>
            <a:spLocks noGrp="1"/>
          </p:cNvSpPr>
          <p:nvPr>
            <p:ph type="title"/>
          </p:nvPr>
        </p:nvSpPr>
        <p:spPr/>
        <p:txBody>
          <a:bodyPr/>
          <a:p>
            <a:r>
              <a:rPr kumimoji="0" lang="en-US" smtClean="0"/>
              <a:t>Click to edit Master title style</a:t>
            </a:r>
            <a:endParaRPr kumimoji="0" lang="en-US"/>
          </a:p>
        </p:txBody>
      </p:sp>
      <p:sp>
        <p:nvSpPr>
          <p:cNvPr id="1049727"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28" name="Date Placeholder 3"/>
          <p:cNvSpPr>
            <a:spLocks noGrp="1"/>
          </p:cNvSpPr>
          <p:nvPr>
            <p:ph type="dt" sz="half" idx="10"/>
          </p:nvPr>
        </p:nvSpPr>
        <p:spPr/>
        <p:txBody>
          <a:bodyPr/>
          <a:p>
            <a:fld id="{631CF8A3-2DE0-46E0-A3AA-2F1805CC1DBD}" type="datetime1">
              <a:rPr lang="en-US" smtClean="0"/>
            </a:fld>
            <a:endParaRPr lang="en-US"/>
          </a:p>
        </p:txBody>
      </p:sp>
      <p:sp>
        <p:nvSpPr>
          <p:cNvPr id="1049729" name="Footer Placeholder 4"/>
          <p:cNvSpPr>
            <a:spLocks noGrp="1"/>
          </p:cNvSpPr>
          <p:nvPr>
            <p:ph type="ftr" sz="quarter" idx="11"/>
          </p:nvPr>
        </p:nvSpPr>
        <p:spPr/>
        <p:txBody>
          <a:bodyPr/>
          <a:p>
            <a:endParaRPr lang="en-US"/>
          </a:p>
        </p:txBody>
      </p:sp>
      <p:sp>
        <p:nvSpPr>
          <p:cNvPr id="1049730" name="Slide Number Placeholder 5"/>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54" name=""/>
        <p:cNvGrpSpPr/>
        <p:nvPr/>
      </p:nvGrpSpPr>
      <p:grpSpPr>
        <a:xfrm>
          <a:off x="0" y="0"/>
          <a:ext cx="0" cy="0"/>
          <a:chOff x="0" y="0"/>
          <a:chExt cx="0" cy="0"/>
        </a:xfrm>
      </p:grpSpPr>
      <p:sp>
        <p:nvSpPr>
          <p:cNvPr id="1049714"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9715"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16" name="Date Placeholder 3"/>
          <p:cNvSpPr>
            <a:spLocks noGrp="1"/>
          </p:cNvSpPr>
          <p:nvPr>
            <p:ph type="dt" sz="half" idx="10"/>
          </p:nvPr>
        </p:nvSpPr>
        <p:spPr/>
        <p:txBody>
          <a:bodyPr/>
          <a:p>
            <a:fld id="{08C0719F-E248-43C4-81BF-EF3B4658BE48}" type="datetime1">
              <a:rPr lang="en-US" smtClean="0"/>
            </a:fld>
            <a:endParaRPr lang="en-US"/>
          </a:p>
        </p:txBody>
      </p:sp>
      <p:sp>
        <p:nvSpPr>
          <p:cNvPr id="1049717" name="Footer Placeholder 4"/>
          <p:cNvSpPr>
            <a:spLocks noGrp="1"/>
          </p:cNvSpPr>
          <p:nvPr>
            <p:ph type="ftr" sz="quarter" idx="11"/>
          </p:nvPr>
        </p:nvSpPr>
        <p:spPr/>
        <p:txBody>
          <a:bodyPr/>
          <a:p>
            <a:endParaRPr lang="en-US"/>
          </a:p>
        </p:txBody>
      </p:sp>
      <p:sp>
        <p:nvSpPr>
          <p:cNvPr id="1049718" name="Slide Number Placeholder 5"/>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6" name=""/>
        <p:cNvGrpSpPr/>
        <p:nvPr/>
      </p:nvGrpSpPr>
      <p:grpSpPr>
        <a:xfrm>
          <a:off x="0" y="0"/>
          <a:ext cx="0" cy="0"/>
          <a:chOff x="0" y="0"/>
          <a:chExt cx="0" cy="0"/>
        </a:xfrm>
      </p:grpSpPr>
      <p:sp>
        <p:nvSpPr>
          <p:cNvPr id="1048584"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5" name="Date Placeholder 3"/>
          <p:cNvSpPr>
            <a:spLocks noGrp="1"/>
          </p:cNvSpPr>
          <p:nvPr>
            <p:ph type="dt" sz="half" idx="10"/>
          </p:nvPr>
        </p:nvSpPr>
        <p:spPr/>
        <p:txBody>
          <a:bodyPr/>
          <a:p>
            <a:fld id="{557060F4-F30A-4781-A4B5-58B5046AE159}" type="datetime1">
              <a:rPr lang="en-US" smtClean="0"/>
            </a:fld>
            <a:endParaRPr lang="en-US"/>
          </a:p>
        </p:txBody>
      </p:sp>
      <p:sp>
        <p:nvSpPr>
          <p:cNvPr id="1048586" name="Footer Placeholder 4"/>
          <p:cNvSpPr>
            <a:spLocks noGrp="1"/>
          </p:cNvSpPr>
          <p:nvPr>
            <p:ph type="ftr" sz="quarter" idx="11"/>
          </p:nvPr>
        </p:nvSpPr>
        <p:spPr/>
        <p:txBody>
          <a:bodyPr/>
          <a:p>
            <a:endParaRPr lang="en-US"/>
          </a:p>
        </p:txBody>
      </p:sp>
      <p:sp>
        <p:nvSpPr>
          <p:cNvPr id="1048587" name="Slide Number Placeholder 5"/>
          <p:cNvSpPr>
            <a:spLocks noGrp="1"/>
          </p:cNvSpPr>
          <p:nvPr>
            <p:ph type="sldNum" sz="quarter" idx="12"/>
          </p:nvPr>
        </p:nvSpPr>
        <p:spPr/>
        <p:txBody>
          <a:bodyPr/>
          <a:p>
            <a:fld id="{6DB37D2D-6970-408E-8879-7BF9CDE8CB8D}" type="slidenum">
              <a:rPr lang="en-US" smtClean="0"/>
            </a:fld>
            <a:endParaRPr lang="en-US"/>
          </a:p>
        </p:txBody>
      </p:sp>
      <p:sp>
        <p:nvSpPr>
          <p:cNvPr id="1048588"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755" name=""/>
        <p:cNvGrpSpPr/>
        <p:nvPr/>
      </p:nvGrpSpPr>
      <p:grpSpPr>
        <a:xfrm>
          <a:off x="0" y="0"/>
          <a:ext cx="0" cy="0"/>
          <a:chOff x="0" y="0"/>
          <a:chExt cx="0" cy="0"/>
        </a:xfrm>
      </p:grpSpPr>
      <p:sp>
        <p:nvSpPr>
          <p:cNvPr id="1049719"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9720"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9721" name="Date Placeholder 3"/>
          <p:cNvSpPr>
            <a:spLocks noGrp="1"/>
          </p:cNvSpPr>
          <p:nvPr>
            <p:ph type="dt" sz="half" idx="10"/>
          </p:nvPr>
        </p:nvSpPr>
        <p:spPr/>
        <p:txBody>
          <a:bodyPr/>
          <a:p>
            <a:fld id="{3FAF9A7E-3A84-4074-9BE1-4E6D3B0ADFD6}" type="datetime1">
              <a:rPr lang="en-US" smtClean="0"/>
            </a:fld>
            <a:endParaRPr lang="en-US"/>
          </a:p>
        </p:txBody>
      </p:sp>
      <p:sp>
        <p:nvSpPr>
          <p:cNvPr id="1049722" name="Footer Placeholder 4"/>
          <p:cNvSpPr>
            <a:spLocks noGrp="1"/>
          </p:cNvSpPr>
          <p:nvPr>
            <p:ph type="ftr" sz="quarter" idx="11"/>
          </p:nvPr>
        </p:nvSpPr>
        <p:spPr/>
        <p:txBody>
          <a:bodyPr/>
          <a:p>
            <a:endParaRPr lang="en-US"/>
          </a:p>
        </p:txBody>
      </p:sp>
      <p:sp>
        <p:nvSpPr>
          <p:cNvPr id="1049723" name="Slide Number Placeholder 5"/>
          <p:cNvSpPr>
            <a:spLocks noGrp="1"/>
          </p:cNvSpPr>
          <p:nvPr>
            <p:ph type="sldNum" sz="quarter" idx="12"/>
          </p:nvPr>
        </p:nvSpPr>
        <p:spPr/>
        <p:txBody>
          <a:bodyPr/>
          <a:p>
            <a:fld id="{6DB37D2D-6970-408E-8879-7BF9CDE8CB8D}" type="slidenum">
              <a:rPr lang="en-US" smtClean="0"/>
            </a:fld>
            <a:endParaRPr lang="en-US"/>
          </a:p>
        </p:txBody>
      </p:sp>
      <p:sp>
        <p:nvSpPr>
          <p:cNvPr id="1049724"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725"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751" name=""/>
        <p:cNvGrpSpPr/>
        <p:nvPr/>
      </p:nvGrpSpPr>
      <p:grpSpPr>
        <a:xfrm>
          <a:off x="0" y="0"/>
          <a:ext cx="0" cy="0"/>
          <a:chOff x="0" y="0"/>
          <a:chExt cx="0" cy="0"/>
        </a:xfrm>
      </p:grpSpPr>
      <p:sp>
        <p:nvSpPr>
          <p:cNvPr id="1049696"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697"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698" name="Date Placeholder 4"/>
          <p:cNvSpPr>
            <a:spLocks noGrp="1"/>
          </p:cNvSpPr>
          <p:nvPr>
            <p:ph type="dt" sz="half" idx="10"/>
          </p:nvPr>
        </p:nvSpPr>
        <p:spPr/>
        <p:txBody>
          <a:bodyPr/>
          <a:p>
            <a:fld id="{16A598E2-BB8E-413A-914E-01A1565525A1}" type="datetime1">
              <a:rPr lang="en-US" smtClean="0"/>
            </a:fld>
            <a:endParaRPr lang="en-US"/>
          </a:p>
        </p:txBody>
      </p:sp>
      <p:sp>
        <p:nvSpPr>
          <p:cNvPr id="1049699" name="Footer Placeholder 5"/>
          <p:cNvSpPr>
            <a:spLocks noGrp="1"/>
          </p:cNvSpPr>
          <p:nvPr>
            <p:ph type="ftr" sz="quarter" idx="11"/>
          </p:nvPr>
        </p:nvSpPr>
        <p:spPr/>
        <p:txBody>
          <a:bodyPr/>
          <a:p>
            <a:endParaRPr lang="en-US"/>
          </a:p>
        </p:txBody>
      </p:sp>
      <p:sp>
        <p:nvSpPr>
          <p:cNvPr id="1049700" name="Slide Number Placeholder 6"/>
          <p:cNvSpPr>
            <a:spLocks noGrp="1"/>
          </p:cNvSpPr>
          <p:nvPr>
            <p:ph type="sldNum" sz="quarter" idx="12"/>
          </p:nvPr>
        </p:nvSpPr>
        <p:spPr/>
        <p:txBody>
          <a:bodyPr/>
          <a:p>
            <a:fld id="{6DB37D2D-6970-408E-8879-7BF9CDE8CB8D}" type="slidenum">
              <a:rPr lang="en-US" smtClean="0"/>
            </a:fld>
            <a:endParaRPr lang="en-US"/>
          </a:p>
        </p:txBody>
      </p:sp>
      <p:sp>
        <p:nvSpPr>
          <p:cNvPr id="1049701"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752" name=""/>
        <p:cNvGrpSpPr/>
        <p:nvPr/>
      </p:nvGrpSpPr>
      <p:grpSpPr>
        <a:xfrm>
          <a:off x="0" y="0"/>
          <a:ext cx="0" cy="0"/>
          <a:chOff x="0" y="0"/>
          <a:chExt cx="0" cy="0"/>
        </a:xfrm>
      </p:grpSpPr>
      <p:sp>
        <p:nvSpPr>
          <p:cNvPr id="1049702"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970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70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70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0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07" name="Date Placeholder 6"/>
          <p:cNvSpPr>
            <a:spLocks noGrp="1"/>
          </p:cNvSpPr>
          <p:nvPr>
            <p:ph type="dt" sz="half" idx="10"/>
          </p:nvPr>
        </p:nvSpPr>
        <p:spPr/>
        <p:txBody>
          <a:bodyPr/>
          <a:p>
            <a:fld id="{D0A0C4F3-29BC-4008-8CE0-C68CFBB2DA79}" type="datetime1">
              <a:rPr lang="en-US" smtClean="0"/>
            </a:fld>
            <a:endParaRPr lang="en-US"/>
          </a:p>
        </p:txBody>
      </p:sp>
      <p:sp>
        <p:nvSpPr>
          <p:cNvPr id="1049708" name="Footer Placeholder 7"/>
          <p:cNvSpPr>
            <a:spLocks noGrp="1"/>
          </p:cNvSpPr>
          <p:nvPr>
            <p:ph type="ftr" sz="quarter" idx="11"/>
          </p:nvPr>
        </p:nvSpPr>
        <p:spPr/>
        <p:txBody>
          <a:bodyPr/>
          <a:p>
            <a:endParaRPr lang="en-US"/>
          </a:p>
        </p:txBody>
      </p:sp>
      <p:sp>
        <p:nvSpPr>
          <p:cNvPr id="1049709" name="Slide Number Placeholder 8"/>
          <p:cNvSpPr>
            <a:spLocks noGrp="1"/>
          </p:cNvSpPr>
          <p:nvPr>
            <p:ph type="sldNum" sz="quarter" idx="12"/>
          </p:nvPr>
        </p:nvSpPr>
        <p:spPr/>
        <p:txBody>
          <a:bodyPr/>
          <a:p>
            <a:fld id="{6DB37D2D-6970-408E-8879-7BF9CDE8CB8D}"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753" name=""/>
        <p:cNvGrpSpPr/>
        <p:nvPr/>
      </p:nvGrpSpPr>
      <p:grpSpPr>
        <a:xfrm>
          <a:off x="0" y="0"/>
          <a:ext cx="0" cy="0"/>
          <a:chOff x="0" y="0"/>
          <a:chExt cx="0" cy="0"/>
        </a:xfrm>
      </p:grpSpPr>
      <p:sp>
        <p:nvSpPr>
          <p:cNvPr id="1049710" name="Date Placeholder 2"/>
          <p:cNvSpPr>
            <a:spLocks noGrp="1"/>
          </p:cNvSpPr>
          <p:nvPr>
            <p:ph type="dt" sz="half" idx="10"/>
          </p:nvPr>
        </p:nvSpPr>
        <p:spPr/>
        <p:txBody>
          <a:bodyPr/>
          <a:p>
            <a:fld id="{074192C0-29E9-4B0E-A73F-ADE0E454CB77}" type="datetime1">
              <a:rPr lang="en-US" smtClean="0"/>
            </a:fld>
            <a:endParaRPr lang="en-US"/>
          </a:p>
        </p:txBody>
      </p:sp>
      <p:sp>
        <p:nvSpPr>
          <p:cNvPr id="1049711" name="Footer Placeholder 3"/>
          <p:cNvSpPr>
            <a:spLocks noGrp="1"/>
          </p:cNvSpPr>
          <p:nvPr>
            <p:ph type="ftr" sz="quarter" idx="11"/>
          </p:nvPr>
        </p:nvSpPr>
        <p:spPr/>
        <p:txBody>
          <a:bodyPr/>
          <a:p>
            <a:endParaRPr lang="en-US"/>
          </a:p>
        </p:txBody>
      </p:sp>
      <p:sp>
        <p:nvSpPr>
          <p:cNvPr id="1049712" name="Slide Number Placeholder 4"/>
          <p:cNvSpPr>
            <a:spLocks noGrp="1"/>
          </p:cNvSpPr>
          <p:nvPr>
            <p:ph type="sldNum" sz="quarter" idx="12"/>
          </p:nvPr>
        </p:nvSpPr>
        <p:spPr/>
        <p:txBody>
          <a:bodyPr/>
          <a:p>
            <a:fld id="{6DB37D2D-6970-408E-8879-7BF9CDE8CB8D}" type="slidenum">
              <a:rPr lang="en-US" smtClean="0"/>
            </a:fld>
            <a:endParaRPr lang="en-US"/>
          </a:p>
        </p:txBody>
      </p:sp>
      <p:sp>
        <p:nvSpPr>
          <p:cNvPr id="1049713"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07" name=""/>
        <p:cNvGrpSpPr/>
        <p:nvPr/>
      </p:nvGrpSpPr>
      <p:grpSpPr>
        <a:xfrm>
          <a:off x="0" y="0"/>
          <a:ext cx="0" cy="0"/>
          <a:chOff x="0" y="0"/>
          <a:chExt cx="0" cy="0"/>
        </a:xfrm>
      </p:grpSpPr>
      <p:sp>
        <p:nvSpPr>
          <p:cNvPr id="1048670" name="Date Placeholder 1"/>
          <p:cNvSpPr>
            <a:spLocks noGrp="1"/>
          </p:cNvSpPr>
          <p:nvPr>
            <p:ph type="dt" sz="half" idx="10"/>
          </p:nvPr>
        </p:nvSpPr>
        <p:spPr/>
        <p:txBody>
          <a:bodyPr/>
          <a:p>
            <a:fld id="{7FEDD25D-4668-4BB6-8EDC-25DEA4A5992C}" type="datetime1">
              <a:rPr lang="en-US" smtClean="0"/>
            </a:fld>
            <a:endParaRPr lang="en-US"/>
          </a:p>
        </p:txBody>
      </p:sp>
      <p:sp>
        <p:nvSpPr>
          <p:cNvPr id="1048671" name="Footer Placeholder 2"/>
          <p:cNvSpPr>
            <a:spLocks noGrp="1"/>
          </p:cNvSpPr>
          <p:nvPr>
            <p:ph type="ftr" sz="quarter" idx="11"/>
          </p:nvPr>
        </p:nvSpPr>
        <p:spPr/>
        <p:txBody>
          <a:bodyPr/>
          <a:p>
            <a:endParaRPr lang="en-US"/>
          </a:p>
        </p:txBody>
      </p:sp>
      <p:sp>
        <p:nvSpPr>
          <p:cNvPr id="1048672" name="Slide Number Placeholder 3"/>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690" name=""/>
        <p:cNvGrpSpPr/>
        <p:nvPr/>
      </p:nvGrpSpPr>
      <p:grpSpPr>
        <a:xfrm>
          <a:off x="0" y="0"/>
          <a:ext cx="0" cy="0"/>
          <a:chOff x="0" y="0"/>
          <a:chExt cx="0" cy="0"/>
        </a:xfrm>
      </p:grpSpPr>
      <p:sp>
        <p:nvSpPr>
          <p:cNvPr id="1049509"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9510"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9511"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512" name="Date Placeholder 4"/>
          <p:cNvSpPr>
            <a:spLocks noGrp="1"/>
          </p:cNvSpPr>
          <p:nvPr>
            <p:ph type="dt" sz="half" idx="10"/>
          </p:nvPr>
        </p:nvSpPr>
        <p:spPr>
          <a:xfrm>
            <a:off x="6727032" y="6407944"/>
            <a:ext cx="1920240" cy="365760"/>
          </a:xfrm>
        </p:spPr>
        <p:txBody>
          <a:bodyPr/>
          <a:p>
            <a:fld id="{2AA68C6F-84A5-429F-97FB-2EDF949F1A06}" type="datetime1">
              <a:rPr lang="en-US" smtClean="0"/>
            </a:fld>
            <a:endParaRPr lang="en-US"/>
          </a:p>
        </p:txBody>
      </p:sp>
      <p:sp>
        <p:nvSpPr>
          <p:cNvPr id="1049513" name="Footer Placeholder 5"/>
          <p:cNvSpPr>
            <a:spLocks noGrp="1"/>
          </p:cNvSpPr>
          <p:nvPr>
            <p:ph type="ftr" sz="quarter" idx="11"/>
          </p:nvPr>
        </p:nvSpPr>
        <p:spPr/>
        <p:txBody>
          <a:bodyPr/>
          <a:p>
            <a:endParaRPr lang="en-US"/>
          </a:p>
        </p:txBody>
      </p:sp>
      <p:sp>
        <p:nvSpPr>
          <p:cNvPr id="1049514" name="Slide Number Placeholder 6"/>
          <p:cNvSpPr>
            <a:spLocks noGrp="1"/>
          </p:cNvSpPr>
          <p:nvPr>
            <p:ph type="sldNum" sz="quarter" idx="12"/>
          </p:nvPr>
        </p:nvSpPr>
        <p:spPr/>
        <p:txBody>
          <a:bodyPr/>
          <a:p>
            <a:fld id="{6DB37D2D-6970-408E-8879-7BF9CDE8CB8D}"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486" name=""/>
        <p:cNvGrpSpPr/>
        <p:nvPr/>
      </p:nvGrpSpPr>
      <p:grpSpPr>
        <a:xfrm>
          <a:off x="0" y="0"/>
          <a:ext cx="0" cy="0"/>
          <a:chOff x="0" y="0"/>
          <a:chExt cx="0" cy="0"/>
        </a:xfrm>
      </p:grpSpPr>
      <p:sp>
        <p:nvSpPr>
          <p:cNvPr id="1048903"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904"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905" name="Date Placeholder 4"/>
          <p:cNvSpPr>
            <a:spLocks noGrp="1"/>
          </p:cNvSpPr>
          <p:nvPr>
            <p:ph type="dt" sz="half" idx="10"/>
          </p:nvPr>
        </p:nvSpPr>
        <p:spPr/>
        <p:txBody>
          <a:bodyPr/>
          <a:lstStyle>
            <a:lvl1pPr>
              <a:defRPr>
                <a:solidFill>
                  <a:schemeClr val="tx1"/>
                </a:solidFill>
              </a:defRPr>
            </a:lvl1pPr>
          </a:lstStyle>
          <a:p>
            <a:fld id="{A38194FE-1178-442E-BF85-ECD684598289}" type="datetime1">
              <a:rPr lang="en-US" smtClean="0"/>
            </a:fld>
            <a:endParaRPr lang="en-US"/>
          </a:p>
        </p:txBody>
      </p:sp>
      <p:sp>
        <p:nvSpPr>
          <p:cNvPr id="104890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1048907" name="Slide Number Placeholder 6"/>
          <p:cNvSpPr>
            <a:spLocks noGrp="1"/>
          </p:cNvSpPr>
          <p:nvPr>
            <p:ph type="sldNum" sz="quarter" idx="12"/>
          </p:nvPr>
        </p:nvSpPr>
        <p:spPr/>
        <p:txBody>
          <a:bodyPr/>
          <a:lstStyle>
            <a:lvl1pPr>
              <a:defRPr>
                <a:solidFill>
                  <a:schemeClr val="tx1"/>
                </a:solidFill>
              </a:defRPr>
            </a:lvl1pPr>
          </a:lstStyle>
          <a:p>
            <a:fld id="{6DB37D2D-6970-408E-8879-7BF9CDE8CB8D}" type="slidenum">
              <a:rPr lang="en-US" smtClean="0"/>
            </a:fld>
            <a:endParaRPr lang="en-US"/>
          </a:p>
        </p:txBody>
      </p:sp>
      <p:sp>
        <p:nvSpPr>
          <p:cNvPr id="1048908"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909"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910"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911"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9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9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44" name=""/>
        <p:cNvGrpSpPr/>
        <p:nvPr/>
      </p:nvGrpSpPr>
      <p:grpSpPr>
        <a:xfrm>
          <a:off x="0" y="0"/>
          <a:ext cx="0" cy="0"/>
          <a:chOff x="0" y="0"/>
          <a:chExt cx="0" cy="0"/>
        </a:xfrm>
      </p:grpSpPr>
      <p:sp>
        <p:nvSpPr>
          <p:cNvPr id="1048576"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C996B4AB-5F07-403A-980B-2ADF7231BAF0}" type="datetime1">
              <a:rPr lang="en-US" smtClean="0"/>
            </a:fld>
            <a:endParaRPr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6DB37D2D-6970-408E-8879-7BF9CDE8CB8D}"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1"/>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9.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9.xml"/></Relationships>
</file>

<file path=ppt/slides/_rels/slide186.xml.rels><?xml version="1.0" encoding="UTF-8" standalone="yes"?>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9.xml"/></Relationships>
</file>

<file path=ppt/slides/_rels/slide187.xml.rels><?xml version="1.0" encoding="UTF-8" standalone="yes"?>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9.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5.xml.rels><?xml version="1.0" encoding="UTF-8" standalone="yes"?>
<Relationships xmlns="http://schemas.openxmlformats.org/package/2006/relationships"><Relationship Id="rId1" Type="http://schemas.openxmlformats.org/officeDocument/2006/relationships/image" Target="../media/image19.gif"/><Relationship Id="rId2" Type="http://schemas.openxmlformats.org/officeDocument/2006/relationships/slideLayout" Target="../slideLayouts/slideLayout9.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619" name="Title 1"/>
          <p:cNvSpPr>
            <a:spLocks noGrp="1"/>
          </p:cNvSpPr>
          <p:nvPr>
            <p:ph type="ctrTitle"/>
          </p:nvPr>
        </p:nvSpPr>
        <p:spPr/>
        <p:txBody>
          <a:bodyPr/>
          <a:p>
            <a:pPr algn="ctr"/>
            <a:r>
              <a:rPr dirty="0" lang="en-US" smtClean="0">
                <a:latin typeface="Arial Black" pitchFamily="34" charset="0"/>
              </a:rPr>
              <a:t>GYNAECOLOGY FOR KRCHN STUDENTS</a:t>
            </a:r>
            <a:endParaRPr dirty="0" lang="en-US">
              <a:latin typeface="Arial Black" pitchFamily="34" charset="0"/>
            </a:endParaRPr>
          </a:p>
        </p:txBody>
      </p:sp>
      <p:sp>
        <p:nvSpPr>
          <p:cNvPr id="1048620" name="Subtitle 2"/>
          <p:cNvSpPr>
            <a:spLocks noGrp="1"/>
          </p:cNvSpPr>
          <p:nvPr>
            <p:ph type="subTitle" idx="1"/>
          </p:nvPr>
        </p:nvSpPr>
        <p:spPr/>
        <p:txBody>
          <a:bodyPr/>
          <a:p>
            <a:endParaRPr b="1" dirty="0" lang="en-US" smtClean="0">
              <a:solidFill>
                <a:schemeClr val="tx1"/>
              </a:solidFill>
              <a:latin typeface="Berlin Sans FB Demi" pitchFamily="34" charset="0"/>
            </a:endParaRPr>
          </a:p>
          <a:p>
            <a:r>
              <a:rPr b="1" dirty="0" lang="en-US" smtClean="0">
                <a:solidFill>
                  <a:schemeClr val="tx1"/>
                </a:solidFill>
                <a:latin typeface="Berlin Sans FB Demi" pitchFamily="34" charset="0"/>
              </a:rPr>
              <a:t>By </a:t>
            </a:r>
            <a:r>
              <a:rPr b="1" dirty="0" lang="en-US" err="1" smtClean="0">
                <a:solidFill>
                  <a:schemeClr val="tx1"/>
                </a:solidFill>
                <a:latin typeface="Berlin Sans FB Demi" pitchFamily="34" charset="0"/>
              </a:rPr>
              <a:t>Mrs</a:t>
            </a:r>
            <a:r>
              <a:rPr b="1" dirty="0" lang="en-US" smtClean="0">
                <a:solidFill>
                  <a:schemeClr val="tx1"/>
                </a:solidFill>
                <a:latin typeface="Berlin Sans FB Demi" pitchFamily="34" charset="0"/>
              </a:rPr>
              <a:t> </a:t>
            </a:r>
            <a:r>
              <a:rPr b="1" dirty="0" lang="en-US" err="1" smtClean="0">
                <a:solidFill>
                  <a:schemeClr val="tx1"/>
                </a:solidFill>
                <a:latin typeface="Berlin Sans FB Demi" pitchFamily="34" charset="0"/>
              </a:rPr>
              <a:t>Nguih</a:t>
            </a:r>
            <a:endParaRPr b="1" dirty="0" lang="en-US">
              <a:solidFill>
                <a:schemeClr val="tx1"/>
              </a:solidFill>
              <a:latin typeface="Berlin Sans FB Demi" pitchFamily="34" charset="0"/>
            </a:endParaRPr>
          </a:p>
        </p:txBody>
      </p:sp>
      <p:sp>
        <p:nvSpPr>
          <p:cNvPr id="1048621" name="Slide Number Placeholder 3"/>
          <p:cNvSpPr>
            <a:spLocks noGrp="1"/>
          </p:cNvSpPr>
          <p:nvPr>
            <p:ph type="sldNum" sz="quarter" idx="12"/>
          </p:nvPr>
        </p:nvSpPr>
        <p:spPr/>
        <p:txBody>
          <a:bodyPr/>
          <a:p>
            <a:fld id="{6DB37D2D-6970-408E-8879-7BF9CDE8CB8D}" type="slidenum">
              <a:rPr lang="en-US" smtClean="0"/>
              <a:t>1</a:t>
            </a:fld>
            <a:endParaRPr lang="en-US"/>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649" name="Content Placeholder 2"/>
          <p:cNvSpPr>
            <a:spLocks noGrp="1"/>
          </p:cNvSpPr>
          <p:nvPr>
            <p:ph idx="1"/>
          </p:nvPr>
        </p:nvSpPr>
        <p:spPr/>
        <p:txBody>
          <a:bodyPr/>
          <a:p>
            <a:r>
              <a:rPr b="1" dirty="0" lang="en-GB"/>
              <a:t>Remember:  </a:t>
            </a:r>
            <a:br>
              <a:rPr b="1" dirty="0" lang="en-GB"/>
            </a:br>
            <a:r>
              <a:rPr b="1" dirty="0" lang="en-GB"/>
              <a:t>Antiseptic is not used in this procedure because a specimen may be taken. If antiseptic is used to clean the vulva, it will destroy organisms hence leading to a false result.</a:t>
            </a:r>
            <a:endParaRPr dirty="0" lang="en-US"/>
          </a:p>
          <a:p>
            <a:endParaRPr dirty="0" lang="en-US"/>
          </a:p>
        </p:txBody>
      </p:sp>
      <p:sp>
        <p:nvSpPr>
          <p:cNvPr id="1048650" name="Title 1"/>
          <p:cNvSpPr>
            <a:spLocks noGrp="1"/>
          </p:cNvSpPr>
          <p:nvPr>
            <p:ph type="title"/>
          </p:nvPr>
        </p:nvSpPr>
        <p:spPr/>
        <p:txBody>
          <a:bodyPr/>
          <a:p>
            <a:endParaRPr lang="en-US"/>
          </a:p>
        </p:txBody>
      </p:sp>
      <p:sp>
        <p:nvSpPr>
          <p:cNvPr id="1048651" name="Slide Number Placeholder 3"/>
          <p:cNvSpPr>
            <a:spLocks noGrp="1"/>
          </p:cNvSpPr>
          <p:nvPr>
            <p:ph type="sldNum" sz="quarter" idx="12"/>
          </p:nvPr>
        </p:nvSpPr>
        <p:spPr/>
        <p:txBody>
          <a:bodyPr/>
          <a:p>
            <a:fld id="{6DB37D2D-6970-408E-8879-7BF9CDE8CB8D}" type="slidenum">
              <a:rPr lang="en-US" smtClean="0"/>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485" name=""/>
        <p:cNvGrpSpPr/>
        <p:nvPr/>
      </p:nvGrpSpPr>
      <p:grpSpPr>
        <a:xfrm>
          <a:off x="0" y="0"/>
          <a:ext cx="0" cy="0"/>
          <a:chOff x="0" y="0"/>
          <a:chExt cx="0" cy="0"/>
        </a:xfrm>
      </p:grpSpPr>
      <p:sp>
        <p:nvSpPr>
          <p:cNvPr id="1048900" name="Content Placeholder 2"/>
          <p:cNvSpPr>
            <a:spLocks noGrp="1"/>
          </p:cNvSpPr>
          <p:nvPr>
            <p:ph idx="1"/>
          </p:nvPr>
        </p:nvSpPr>
        <p:spPr/>
        <p:txBody>
          <a:bodyPr>
            <a:normAutofit fontScale="92500"/>
          </a:bodyPr>
          <a:p>
            <a:r>
              <a:rPr b="1" dirty="0" lang="en-US"/>
              <a:t>Threatened Abortion</a:t>
            </a:r>
            <a:r>
              <a:rPr dirty="0" lang="en-US"/>
              <a:t> </a:t>
            </a:r>
          </a:p>
          <a:p>
            <a:r>
              <a:rPr dirty="0" lang="en-US"/>
              <a:t>The patient with threatened abortion will have slight vaginal bleeding and abdominal discomfort. When you examine her you will find the </a:t>
            </a:r>
            <a:r>
              <a:rPr dirty="0" lang="en-US" err="1"/>
              <a:t>os</a:t>
            </a:r>
            <a:r>
              <a:rPr dirty="0" lang="en-US"/>
              <a:t> of the cervix closed.</a:t>
            </a:r>
          </a:p>
          <a:p>
            <a:r>
              <a:rPr dirty="0" lang="en-US"/>
              <a:t>While many patients will successfully carry this type of pregnancy to term, others may not. It is essential, therefore, to make the patient </a:t>
            </a:r>
            <a:r>
              <a:rPr dirty="0" lang="en-US" err="1"/>
              <a:t>realise</a:t>
            </a:r>
            <a:r>
              <a:rPr dirty="0" lang="en-US"/>
              <a:t> that nothing can be done to prevent an abortion.</a:t>
            </a:r>
          </a:p>
          <a:p>
            <a:endParaRPr dirty="0" lang="en-US"/>
          </a:p>
        </p:txBody>
      </p:sp>
      <p:sp>
        <p:nvSpPr>
          <p:cNvPr id="1048901" name="Title 1"/>
          <p:cNvSpPr>
            <a:spLocks noGrp="1"/>
          </p:cNvSpPr>
          <p:nvPr>
            <p:ph type="title"/>
          </p:nvPr>
        </p:nvSpPr>
        <p:spPr/>
        <p:txBody>
          <a:bodyPr/>
          <a:p>
            <a:endParaRPr lang="en-US"/>
          </a:p>
        </p:txBody>
      </p:sp>
      <p:sp>
        <p:nvSpPr>
          <p:cNvPr id="1048902" name="Slide Number Placeholder 3"/>
          <p:cNvSpPr>
            <a:spLocks noGrp="1"/>
          </p:cNvSpPr>
          <p:nvPr>
            <p:ph type="sldNum" sz="quarter" idx="12"/>
          </p:nvPr>
        </p:nvSpPr>
        <p:spPr/>
        <p:txBody>
          <a:bodyPr/>
          <a:p>
            <a:fld id="{6DB37D2D-6970-408E-8879-7BF9CDE8CB8D}" type="slidenum">
              <a:rPr lang="en-US" smtClean="0"/>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487" name=""/>
        <p:cNvGrpSpPr/>
        <p:nvPr/>
      </p:nvGrpSpPr>
      <p:grpSpPr>
        <a:xfrm>
          <a:off x="0" y="0"/>
          <a:ext cx="0" cy="0"/>
          <a:chOff x="0" y="0"/>
          <a:chExt cx="0" cy="0"/>
        </a:xfrm>
      </p:grpSpPr>
      <p:sp>
        <p:nvSpPr>
          <p:cNvPr id="1048914" name="Text Placeholder 3"/>
          <p:cNvSpPr>
            <a:spLocks noGrp="1"/>
          </p:cNvSpPr>
          <p:nvPr>
            <p:ph type="body" sz="half" idx="2"/>
          </p:nvPr>
        </p:nvSpPr>
        <p:spPr/>
        <p:txBody>
          <a:bodyPr>
            <a:normAutofit lnSpcReduction="10000"/>
          </a:bodyPr>
          <a:p>
            <a:r>
              <a:rPr dirty="0" lang="en-US"/>
              <a:t/>
            </a:r>
            <a:br>
              <a:rPr dirty="0" lang="en-US"/>
            </a:br>
            <a:r>
              <a:rPr dirty="0" sz="1800" lang="en-US"/>
              <a:t>Slight placental separation, </a:t>
            </a:r>
            <a:br>
              <a:rPr dirty="0" sz="1800" lang="en-US"/>
            </a:br>
            <a:r>
              <a:rPr dirty="0" sz="1800" lang="en-US"/>
              <a:t>slight bleeding, </a:t>
            </a:r>
            <a:r>
              <a:rPr dirty="0" sz="1800" lang="en-US" err="1"/>
              <a:t>os</a:t>
            </a:r>
            <a:r>
              <a:rPr dirty="0" sz="1800" lang="en-US"/>
              <a:t> closed.</a:t>
            </a:r>
          </a:p>
          <a:p>
            <a:endParaRPr dirty="0" lang="en-US"/>
          </a:p>
        </p:txBody>
      </p:sp>
      <p:pic>
        <p:nvPicPr>
          <p:cNvPr id="2097154" name="ia_el_25_innerEl" descr="Threatened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15" name="Title 1"/>
          <p:cNvSpPr>
            <a:spLocks noGrp="1"/>
          </p:cNvSpPr>
          <p:nvPr>
            <p:ph type="title"/>
          </p:nvPr>
        </p:nvSpPr>
        <p:spPr>
          <a:xfrm>
            <a:off x="1792288" y="4800600"/>
            <a:ext cx="5486400" cy="381000"/>
          </a:xfrm>
        </p:spPr>
        <p:txBody>
          <a:bodyPr>
            <a:normAutofit fontScale="90000"/>
          </a:bodyPr>
          <a:p>
            <a:r>
              <a:rPr dirty="0" lang="en-US" smtClean="0"/>
              <a:t>         Threatened Abortion</a:t>
            </a:r>
            <a:endParaRPr dirty="0" lang="en-US"/>
          </a:p>
        </p:txBody>
      </p:sp>
      <p:sp>
        <p:nvSpPr>
          <p:cNvPr id="1048916" name="Slide Number Placeholder 2"/>
          <p:cNvSpPr>
            <a:spLocks noGrp="1"/>
          </p:cNvSpPr>
          <p:nvPr>
            <p:ph type="sldNum" sz="quarter" idx="12"/>
          </p:nvPr>
        </p:nvSpPr>
        <p:spPr/>
        <p:txBody>
          <a:bodyPr/>
          <a:p>
            <a:fld id="{6DB37D2D-6970-408E-8879-7BF9CDE8CB8D}" type="slidenum">
              <a:rPr lang="en-US" smtClean="0"/>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488" name=""/>
        <p:cNvGrpSpPr/>
        <p:nvPr/>
      </p:nvGrpSpPr>
      <p:grpSpPr>
        <a:xfrm>
          <a:off x="0" y="0"/>
          <a:ext cx="0" cy="0"/>
          <a:chOff x="0" y="0"/>
          <a:chExt cx="0" cy="0"/>
        </a:xfrm>
      </p:grpSpPr>
      <p:sp>
        <p:nvSpPr>
          <p:cNvPr id="1048917" name="Content Placeholder 2"/>
          <p:cNvSpPr>
            <a:spLocks noGrp="1"/>
          </p:cNvSpPr>
          <p:nvPr>
            <p:ph idx="1"/>
          </p:nvPr>
        </p:nvSpPr>
        <p:spPr/>
        <p:txBody>
          <a:bodyPr>
            <a:normAutofit fontScale="85000" lnSpcReduction="10000"/>
          </a:bodyPr>
          <a:p>
            <a:pPr lvl="0"/>
            <a:r>
              <a:rPr dirty="0" lang="en-US"/>
              <a:t>Reassure the patient that, if she continues with the pregnancy, the </a:t>
            </a:r>
            <a:r>
              <a:rPr dirty="0" lang="en-US" err="1"/>
              <a:t>foetus</a:t>
            </a:r>
            <a:r>
              <a:rPr dirty="0" lang="en-US"/>
              <a:t> will not be at greater risk of abnormalities and that it will continue to grow just like in a normal pregnancy.</a:t>
            </a:r>
          </a:p>
          <a:p>
            <a:pPr lvl="0"/>
            <a:r>
              <a:rPr dirty="0" lang="en-US"/>
              <a:t>Ensure bed rest and allay anxiety (of losing the pregnancy) by administering tabs. </a:t>
            </a:r>
            <a:r>
              <a:rPr dirty="0" lang="en-US" err="1"/>
              <a:t>Phenobarbitone</a:t>
            </a:r>
            <a:r>
              <a:rPr dirty="0" lang="en-US"/>
              <a:t> 30 to 60 mgs </a:t>
            </a:r>
            <a:r>
              <a:rPr dirty="0" lang="en-US" err="1"/>
              <a:t>tds</a:t>
            </a:r>
            <a:r>
              <a:rPr dirty="0" lang="en-US"/>
              <a:t>, morphine 10 mgs or </a:t>
            </a:r>
            <a:r>
              <a:rPr dirty="0" lang="en-US" err="1"/>
              <a:t>pethidine</a:t>
            </a:r>
            <a:r>
              <a:rPr dirty="0" lang="en-US"/>
              <a:t> 100 mgs.</a:t>
            </a:r>
            <a:br>
              <a:rPr dirty="0" lang="en-US"/>
            </a:br>
            <a:r>
              <a:rPr dirty="0" lang="en-US"/>
              <a:t>If the pain is stronger, some doctors may use progesterone.</a:t>
            </a:r>
          </a:p>
          <a:p>
            <a:pPr lvl="0"/>
            <a:r>
              <a:rPr dirty="0" lang="en-US"/>
              <a:t>Warn the patient to notify the medical team if the cramps become worse or the bleeding becomes heavy.</a:t>
            </a:r>
          </a:p>
          <a:p>
            <a:endParaRPr dirty="0" lang="en-US"/>
          </a:p>
        </p:txBody>
      </p:sp>
      <p:sp>
        <p:nvSpPr>
          <p:cNvPr id="1048918" name="Title 1"/>
          <p:cNvSpPr>
            <a:spLocks noGrp="1"/>
          </p:cNvSpPr>
          <p:nvPr>
            <p:ph type="title"/>
          </p:nvPr>
        </p:nvSpPr>
        <p:spPr/>
        <p:txBody>
          <a:bodyPr>
            <a:normAutofit fontScale="90000"/>
          </a:bodyPr>
          <a:p>
            <a:r>
              <a:rPr dirty="0" lang="en-US"/>
              <a:t>essential measures to take: </a:t>
            </a:r>
            <a:br>
              <a:rPr dirty="0" lang="en-US"/>
            </a:br>
            <a:endParaRPr dirty="0" lang="en-US"/>
          </a:p>
        </p:txBody>
      </p:sp>
      <p:sp>
        <p:nvSpPr>
          <p:cNvPr id="1048919" name="Slide Number Placeholder 3"/>
          <p:cNvSpPr>
            <a:spLocks noGrp="1"/>
          </p:cNvSpPr>
          <p:nvPr>
            <p:ph type="sldNum" sz="quarter" idx="12"/>
          </p:nvPr>
        </p:nvSpPr>
        <p:spPr/>
        <p:txBody>
          <a:bodyPr/>
          <a:p>
            <a:fld id="{6DB37D2D-6970-408E-8879-7BF9CDE8CB8D}" type="slidenum">
              <a:rPr lang="en-US" smtClean="0"/>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489" name=""/>
        <p:cNvGrpSpPr/>
        <p:nvPr/>
      </p:nvGrpSpPr>
      <p:grpSpPr>
        <a:xfrm>
          <a:off x="0" y="0"/>
          <a:ext cx="0" cy="0"/>
          <a:chOff x="0" y="0"/>
          <a:chExt cx="0" cy="0"/>
        </a:xfrm>
      </p:grpSpPr>
      <p:sp>
        <p:nvSpPr>
          <p:cNvPr id="1048920" name="Content Placeholder 2"/>
          <p:cNvSpPr>
            <a:spLocks noGrp="1"/>
          </p:cNvSpPr>
          <p:nvPr>
            <p:ph idx="1"/>
          </p:nvPr>
        </p:nvSpPr>
        <p:spPr/>
        <p:txBody>
          <a:bodyPr>
            <a:normAutofit fontScale="92500" lnSpcReduction="20000"/>
          </a:bodyPr>
          <a:p>
            <a:pPr lvl="0"/>
            <a:r>
              <a:rPr dirty="0" lang="en-US"/>
              <a:t>Ask her to save the pads as well as any tissue or clots that she might expel, for examination.</a:t>
            </a:r>
          </a:p>
          <a:p>
            <a:pPr lvl="0"/>
            <a:r>
              <a:rPr dirty="0" lang="en-US"/>
              <a:t>Advise her to take a low residue diet and avoid aperients and enema because this will stimulate the contractions.</a:t>
            </a:r>
          </a:p>
          <a:p>
            <a:pPr lvl="0"/>
            <a:r>
              <a:rPr dirty="0" lang="en-US"/>
              <a:t>Advise her to remain in bed for at least three days after the bleeding stops.</a:t>
            </a:r>
          </a:p>
          <a:p>
            <a:r>
              <a:rPr dirty="0" lang="en-US"/>
              <a:t>Advise her to avoid heavy physical activities and especially sexual excitement</a:t>
            </a:r>
            <a:r>
              <a:rPr dirty="0" lang="en-US" smtClean="0"/>
              <a:t>.</a:t>
            </a:r>
            <a:r>
              <a:rPr b="1" dirty="0" lang="en-US"/>
              <a:t> Vaginal examination is NOT usually carried out because of fear of increasing uterine disturbance.</a:t>
            </a:r>
            <a:endParaRPr dirty="0" lang="en-US"/>
          </a:p>
          <a:p>
            <a:pPr lvl="0"/>
            <a:endParaRPr dirty="0" lang="en-US"/>
          </a:p>
          <a:p>
            <a:endParaRPr dirty="0" lang="en-US"/>
          </a:p>
        </p:txBody>
      </p:sp>
      <p:sp>
        <p:nvSpPr>
          <p:cNvPr id="1048921" name="Title 1"/>
          <p:cNvSpPr>
            <a:spLocks noGrp="1"/>
          </p:cNvSpPr>
          <p:nvPr>
            <p:ph type="title"/>
          </p:nvPr>
        </p:nvSpPr>
        <p:spPr/>
        <p:txBody>
          <a:bodyPr/>
          <a:p>
            <a:endParaRPr lang="en-US"/>
          </a:p>
        </p:txBody>
      </p:sp>
      <p:sp>
        <p:nvSpPr>
          <p:cNvPr id="1048922" name="Slide Number Placeholder 3"/>
          <p:cNvSpPr>
            <a:spLocks noGrp="1"/>
          </p:cNvSpPr>
          <p:nvPr>
            <p:ph type="sldNum" sz="quarter" idx="12"/>
          </p:nvPr>
        </p:nvSpPr>
        <p:spPr/>
        <p:txBody>
          <a:bodyPr/>
          <a:p>
            <a:fld id="{6DB37D2D-6970-408E-8879-7BF9CDE8CB8D}" type="slidenum">
              <a:rPr lang="en-US" smtClean="0"/>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490" name=""/>
        <p:cNvGrpSpPr/>
        <p:nvPr/>
      </p:nvGrpSpPr>
      <p:grpSpPr>
        <a:xfrm>
          <a:off x="0" y="0"/>
          <a:ext cx="0" cy="0"/>
          <a:chOff x="0" y="0"/>
          <a:chExt cx="0" cy="0"/>
        </a:xfrm>
      </p:grpSpPr>
      <p:sp>
        <p:nvSpPr>
          <p:cNvPr id="1048923" name="Content Placeholder 2"/>
          <p:cNvSpPr>
            <a:spLocks noGrp="1"/>
          </p:cNvSpPr>
          <p:nvPr>
            <p:ph idx="1"/>
          </p:nvPr>
        </p:nvSpPr>
        <p:spPr/>
        <p:txBody>
          <a:bodyPr>
            <a:normAutofit fontScale="77500" lnSpcReduction="20000"/>
          </a:bodyPr>
          <a:p>
            <a:r>
              <a:rPr b="1" dirty="0" lang="en-US"/>
              <a:t>Inevitable or Imminent Abortion</a:t>
            </a:r>
            <a:r>
              <a:rPr dirty="0" lang="en-US"/>
              <a:t> </a:t>
            </a:r>
          </a:p>
          <a:p>
            <a:r>
              <a:rPr dirty="0" lang="en-US"/>
              <a:t>Inevitable or imminent abortion means that nothing else can be done. The </a:t>
            </a:r>
            <a:r>
              <a:rPr dirty="0" lang="en-US" err="1"/>
              <a:t>foetus</a:t>
            </a:r>
            <a:r>
              <a:rPr dirty="0" lang="en-US"/>
              <a:t> must come out. The abortion becomes inevitable if, in addition to vaginal bleeding and abdominal discomfort, the uterine contractions become strong and painful and lead to dilatation of the cervix. This is followed by either complete abortion or incomplete abortion.</a:t>
            </a:r>
          </a:p>
          <a:p>
            <a:r>
              <a:rPr dirty="0" lang="en-US"/>
              <a:t>The primary measure taken is to save the life of the patient since there is often profuse bleeding, especially in patients who end up with an incomplete abortion. Take the patient's history to determine if the products of conception have been expelled. </a:t>
            </a:r>
          </a:p>
          <a:p>
            <a:endParaRPr dirty="0" lang="en-US"/>
          </a:p>
        </p:txBody>
      </p:sp>
      <p:sp>
        <p:nvSpPr>
          <p:cNvPr id="1048924" name="Title 1"/>
          <p:cNvSpPr>
            <a:spLocks noGrp="1"/>
          </p:cNvSpPr>
          <p:nvPr>
            <p:ph type="title"/>
          </p:nvPr>
        </p:nvSpPr>
        <p:spPr/>
        <p:txBody>
          <a:bodyPr/>
          <a:p>
            <a:endParaRPr lang="en-US"/>
          </a:p>
        </p:txBody>
      </p:sp>
      <p:sp>
        <p:nvSpPr>
          <p:cNvPr id="1048925" name="Slide Number Placeholder 3"/>
          <p:cNvSpPr>
            <a:spLocks noGrp="1"/>
          </p:cNvSpPr>
          <p:nvPr>
            <p:ph type="sldNum" sz="quarter" idx="12"/>
          </p:nvPr>
        </p:nvSpPr>
        <p:spPr/>
        <p:txBody>
          <a:bodyPr/>
          <a:p>
            <a:fld id="{6DB37D2D-6970-408E-8879-7BF9CDE8CB8D}" type="slidenum">
              <a:rPr lang="en-US" smtClean="0"/>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491" name=""/>
        <p:cNvGrpSpPr/>
        <p:nvPr/>
      </p:nvGrpSpPr>
      <p:grpSpPr>
        <a:xfrm>
          <a:off x="0" y="0"/>
          <a:ext cx="0" cy="0"/>
          <a:chOff x="0" y="0"/>
          <a:chExt cx="0" cy="0"/>
        </a:xfrm>
      </p:grpSpPr>
      <p:sp>
        <p:nvSpPr>
          <p:cNvPr id="1048926" name="Text Placeholder 3"/>
          <p:cNvSpPr>
            <a:spLocks noGrp="1"/>
          </p:cNvSpPr>
          <p:nvPr>
            <p:ph type="body" sz="half" idx="2"/>
          </p:nvPr>
        </p:nvSpPr>
        <p:spPr/>
        <p:txBody>
          <a:bodyPr/>
          <a:p>
            <a:endParaRPr dirty="0" sz="2000" lang="en-US" smtClean="0"/>
          </a:p>
          <a:p>
            <a:r>
              <a:rPr dirty="0" sz="2000" lang="en-US" err="1" smtClean="0"/>
              <a:t>Foetus</a:t>
            </a:r>
            <a:r>
              <a:rPr dirty="0" sz="2000" lang="en-US" smtClean="0"/>
              <a:t> </a:t>
            </a:r>
            <a:r>
              <a:rPr dirty="0" sz="2000" lang="en-US"/>
              <a:t>is expelled.</a:t>
            </a:r>
          </a:p>
          <a:p>
            <a:endParaRPr dirty="0" lang="en-US"/>
          </a:p>
        </p:txBody>
      </p:sp>
      <p:pic>
        <p:nvPicPr>
          <p:cNvPr id="2097155" name="ia_el_25_innerEl" descr="Incomplete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27" name="Title 1"/>
          <p:cNvSpPr>
            <a:spLocks noGrp="1"/>
          </p:cNvSpPr>
          <p:nvPr>
            <p:ph type="title"/>
          </p:nvPr>
        </p:nvSpPr>
        <p:spPr/>
        <p:txBody>
          <a:bodyPr>
            <a:normAutofit fontScale="90000"/>
          </a:bodyPr>
          <a:p>
            <a:r>
              <a:rPr dirty="0" lang="en-US" smtClean="0"/>
              <a:t>Incomplete Abortion Placenta and membranes are retained.</a:t>
            </a:r>
            <a:endParaRPr dirty="0" lang="en-US"/>
          </a:p>
        </p:txBody>
      </p:sp>
      <p:sp>
        <p:nvSpPr>
          <p:cNvPr id="1048928" name="Slide Number Placeholder 2"/>
          <p:cNvSpPr>
            <a:spLocks noGrp="1"/>
          </p:cNvSpPr>
          <p:nvPr>
            <p:ph type="sldNum" sz="quarter" idx="12"/>
          </p:nvPr>
        </p:nvSpPr>
        <p:spPr/>
        <p:txBody>
          <a:bodyPr/>
          <a:p>
            <a:fld id="{6DB37D2D-6970-408E-8879-7BF9CDE8CB8D}" type="slidenum">
              <a:rPr lang="en-US" smtClean="0"/>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492" name=""/>
        <p:cNvGrpSpPr/>
        <p:nvPr/>
      </p:nvGrpSpPr>
      <p:grpSpPr>
        <a:xfrm>
          <a:off x="0" y="0"/>
          <a:ext cx="0" cy="0"/>
          <a:chOff x="0" y="0"/>
          <a:chExt cx="0" cy="0"/>
        </a:xfrm>
      </p:grpSpPr>
      <p:sp>
        <p:nvSpPr>
          <p:cNvPr id="1048929" name="Content Placeholder 5"/>
          <p:cNvSpPr>
            <a:spLocks noGrp="1"/>
          </p:cNvSpPr>
          <p:nvPr>
            <p:ph idx="1"/>
          </p:nvPr>
        </p:nvSpPr>
        <p:spPr/>
        <p:txBody>
          <a:bodyPr/>
          <a:p>
            <a:r>
              <a:rPr b="1" dirty="0" lang="en-US"/>
              <a:t>Inevitable or Imminent Abortion</a:t>
            </a:r>
            <a:r>
              <a:rPr dirty="0" lang="en-US"/>
              <a:t> </a:t>
            </a:r>
          </a:p>
          <a:p>
            <a:r>
              <a:rPr dirty="0" lang="en-US"/>
              <a:t>Many patients will come to the hospital due to severe bleeding, which means that the products of conception have been retained. Since there is essentially no chance of the pregnancy progressing any further under these circumstances, the uterus should be emptied immediately.</a:t>
            </a:r>
          </a:p>
          <a:p>
            <a:endParaRPr dirty="0" lang="en-US"/>
          </a:p>
        </p:txBody>
      </p:sp>
      <p:sp>
        <p:nvSpPr>
          <p:cNvPr id="1048930" name="Title 4"/>
          <p:cNvSpPr>
            <a:spLocks noGrp="1"/>
          </p:cNvSpPr>
          <p:nvPr>
            <p:ph type="title"/>
          </p:nvPr>
        </p:nvSpPr>
        <p:spPr/>
        <p:txBody>
          <a:bodyPr/>
          <a:p>
            <a:endParaRPr lang="en-US"/>
          </a:p>
        </p:txBody>
      </p:sp>
      <p:sp>
        <p:nvSpPr>
          <p:cNvPr id="1048931" name="Slide Number Placeholder 1"/>
          <p:cNvSpPr>
            <a:spLocks noGrp="1"/>
          </p:cNvSpPr>
          <p:nvPr>
            <p:ph type="sldNum" sz="quarter" idx="12"/>
          </p:nvPr>
        </p:nvSpPr>
        <p:spPr/>
        <p:txBody>
          <a:bodyPr/>
          <a:p>
            <a:fld id="{6DB37D2D-6970-408E-8879-7BF9CDE8CB8D}" type="slidenum">
              <a:rPr lang="en-US" smtClean="0"/>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493" name=""/>
        <p:cNvGrpSpPr/>
        <p:nvPr/>
      </p:nvGrpSpPr>
      <p:grpSpPr>
        <a:xfrm>
          <a:off x="0" y="0"/>
          <a:ext cx="0" cy="0"/>
          <a:chOff x="0" y="0"/>
          <a:chExt cx="0" cy="0"/>
        </a:xfrm>
      </p:grpSpPr>
      <p:sp>
        <p:nvSpPr>
          <p:cNvPr id="1048932" name="Content Placeholder 2"/>
          <p:cNvSpPr>
            <a:spLocks noGrp="1"/>
          </p:cNvSpPr>
          <p:nvPr>
            <p:ph idx="1"/>
          </p:nvPr>
        </p:nvSpPr>
        <p:spPr/>
        <p:txBody>
          <a:bodyPr>
            <a:normAutofit fontScale="92500"/>
          </a:bodyPr>
          <a:p>
            <a:r>
              <a:rPr dirty="0" lang="en-US"/>
              <a:t>If the patient has excessive blood loss, hasten the evacuation by administering an oxytocic drug. Bleeding that does not cease after the expulsion of the products of conception will require administration of </a:t>
            </a:r>
            <a:r>
              <a:rPr dirty="0" lang="en-US" err="1"/>
              <a:t>ergometrine</a:t>
            </a:r>
            <a:r>
              <a:rPr dirty="0" lang="en-US"/>
              <a:t> 0.5mg stat. </a:t>
            </a:r>
          </a:p>
          <a:p>
            <a:r>
              <a:rPr dirty="0" lang="en-US"/>
              <a:t>Take blood for grouping and cross-matching then fix a drip of plasma expanders or normal saline/Hartman's solution. Give a strong analgesic to relieve pain. Severe pain can lead to shock.</a:t>
            </a:r>
          </a:p>
          <a:p>
            <a:endParaRPr dirty="0" lang="en-US"/>
          </a:p>
        </p:txBody>
      </p:sp>
      <p:sp>
        <p:nvSpPr>
          <p:cNvPr id="1048933" name="Title 1"/>
          <p:cNvSpPr>
            <a:spLocks noGrp="1"/>
          </p:cNvSpPr>
          <p:nvPr>
            <p:ph type="title"/>
          </p:nvPr>
        </p:nvSpPr>
        <p:spPr/>
        <p:txBody>
          <a:bodyPr/>
          <a:p>
            <a:endParaRPr lang="en-US"/>
          </a:p>
        </p:txBody>
      </p:sp>
      <p:sp>
        <p:nvSpPr>
          <p:cNvPr id="1048934" name="Slide Number Placeholder 3"/>
          <p:cNvSpPr>
            <a:spLocks noGrp="1"/>
          </p:cNvSpPr>
          <p:nvPr>
            <p:ph type="sldNum" sz="quarter" idx="12"/>
          </p:nvPr>
        </p:nvSpPr>
        <p:spPr/>
        <p:txBody>
          <a:bodyPr/>
          <a:p>
            <a:fld id="{6DB37D2D-6970-408E-8879-7BF9CDE8CB8D}" type="slidenum">
              <a:rPr lang="en-US" smtClean="0"/>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494" name=""/>
        <p:cNvGrpSpPr/>
        <p:nvPr/>
      </p:nvGrpSpPr>
      <p:grpSpPr>
        <a:xfrm>
          <a:off x="0" y="0"/>
          <a:ext cx="0" cy="0"/>
          <a:chOff x="0" y="0"/>
          <a:chExt cx="0" cy="0"/>
        </a:xfrm>
      </p:grpSpPr>
      <p:sp>
        <p:nvSpPr>
          <p:cNvPr id="1048935" name="Text Placeholder 3"/>
          <p:cNvSpPr>
            <a:spLocks noGrp="1"/>
          </p:cNvSpPr>
          <p:nvPr>
            <p:ph type="body" sz="half" idx="2"/>
          </p:nvPr>
        </p:nvSpPr>
        <p:spPr/>
        <p:txBody>
          <a:bodyPr/>
          <a:p>
            <a:r>
              <a:rPr dirty="0" sz="2000" lang="en-US"/>
              <a:t>Complete abortion Placenta, </a:t>
            </a:r>
            <a:r>
              <a:rPr dirty="0" sz="2000" lang="en-US" err="1"/>
              <a:t>foetus</a:t>
            </a:r>
            <a:r>
              <a:rPr dirty="0" sz="2000" lang="en-US"/>
              <a:t> and membranes are all expelled.</a:t>
            </a:r>
          </a:p>
          <a:p>
            <a:endParaRPr dirty="0" lang="en-US"/>
          </a:p>
        </p:txBody>
      </p:sp>
      <p:pic>
        <p:nvPicPr>
          <p:cNvPr id="2097156" name="ia_el_24_innerEl" descr="Complete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36" name="Title 1"/>
          <p:cNvSpPr>
            <a:spLocks noGrp="1"/>
          </p:cNvSpPr>
          <p:nvPr>
            <p:ph type="title"/>
          </p:nvPr>
        </p:nvSpPr>
        <p:spPr/>
        <p:txBody>
          <a:bodyPr/>
          <a:p>
            <a:r>
              <a:rPr dirty="0" lang="en-US" smtClean="0"/>
              <a:t>Complete abortion</a:t>
            </a:r>
            <a:endParaRPr dirty="0" lang="en-US"/>
          </a:p>
        </p:txBody>
      </p:sp>
      <p:sp>
        <p:nvSpPr>
          <p:cNvPr id="1048937" name="Slide Number Placeholder 2"/>
          <p:cNvSpPr>
            <a:spLocks noGrp="1"/>
          </p:cNvSpPr>
          <p:nvPr>
            <p:ph type="sldNum" sz="quarter" idx="12"/>
          </p:nvPr>
        </p:nvSpPr>
        <p:spPr/>
        <p:txBody>
          <a:bodyPr/>
          <a:p>
            <a:fld id="{6DB37D2D-6970-408E-8879-7BF9CDE8CB8D}" type="slidenum">
              <a:rPr lang="en-US" smtClean="0"/>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495" name=""/>
        <p:cNvGrpSpPr/>
        <p:nvPr/>
      </p:nvGrpSpPr>
      <p:grpSpPr>
        <a:xfrm>
          <a:off x="0" y="0"/>
          <a:ext cx="0" cy="0"/>
          <a:chOff x="0" y="0"/>
          <a:chExt cx="0" cy="0"/>
        </a:xfrm>
      </p:grpSpPr>
      <p:sp>
        <p:nvSpPr>
          <p:cNvPr id="1048938" name="Content Placeholder 5"/>
          <p:cNvSpPr>
            <a:spLocks noGrp="1"/>
          </p:cNvSpPr>
          <p:nvPr>
            <p:ph idx="1"/>
          </p:nvPr>
        </p:nvSpPr>
        <p:spPr/>
        <p:txBody>
          <a:bodyPr>
            <a:normAutofit fontScale="92500"/>
          </a:bodyPr>
          <a:p>
            <a:r>
              <a:rPr dirty="0" lang="en-US"/>
              <a:t>Save anything passed per vagina to inspect if all products of conception have been passed. Observe infection prevention principles while performing vaginal examinations to remove any placenta tissues distending the cervix. </a:t>
            </a:r>
          </a:p>
          <a:p>
            <a:r>
              <a:rPr dirty="0" lang="en-US"/>
              <a:t>A finger or sponge forceps is used to remove the products of conception. Observe bleeding and if the temperature is normal after the evacuation of contents, the patient can be discharged.</a:t>
            </a:r>
          </a:p>
          <a:p>
            <a:endParaRPr dirty="0" lang="en-US"/>
          </a:p>
        </p:txBody>
      </p:sp>
      <p:sp>
        <p:nvSpPr>
          <p:cNvPr id="1048939" name="Title 4"/>
          <p:cNvSpPr>
            <a:spLocks noGrp="1"/>
          </p:cNvSpPr>
          <p:nvPr>
            <p:ph type="title"/>
          </p:nvPr>
        </p:nvSpPr>
        <p:spPr/>
        <p:txBody>
          <a:bodyPr/>
          <a:p>
            <a:endParaRPr lang="en-US"/>
          </a:p>
        </p:txBody>
      </p:sp>
      <p:sp>
        <p:nvSpPr>
          <p:cNvPr id="1048940" name="Slide Number Placeholder 1"/>
          <p:cNvSpPr>
            <a:spLocks noGrp="1"/>
          </p:cNvSpPr>
          <p:nvPr>
            <p:ph type="sldNum" sz="quarter" idx="12"/>
          </p:nvPr>
        </p:nvSpPr>
        <p:spPr/>
        <p:txBody>
          <a:bodyPr/>
          <a:p>
            <a:fld id="{6DB37D2D-6970-408E-8879-7BF9CDE8CB8D}" type="slidenum">
              <a:rPr lang="en-US" smtClean="0"/>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655" name="Content Placeholder 2"/>
          <p:cNvSpPr>
            <a:spLocks noGrp="1"/>
          </p:cNvSpPr>
          <p:nvPr>
            <p:ph idx="1"/>
          </p:nvPr>
        </p:nvSpPr>
        <p:spPr>
          <a:xfrm>
            <a:off x="457200" y="1143000"/>
            <a:ext cx="8229600" cy="4864291"/>
          </a:xfrm>
        </p:spPr>
        <p:txBody>
          <a:bodyPr>
            <a:normAutofit fontScale="92593" lnSpcReduction="20000"/>
          </a:bodyPr>
          <a:p>
            <a:r>
              <a:rPr b="1" dirty="0" lang="en-GB"/>
              <a:t>Vagina and Cervix</a:t>
            </a:r>
            <a:r>
              <a:rPr dirty="0" lang="en-GB"/>
              <a:t> </a:t>
            </a:r>
            <a:endParaRPr dirty="0" lang="en-US"/>
          </a:p>
          <a:p>
            <a:r>
              <a:rPr dirty="0" lang="en-GB"/>
              <a:t>Urethral smears and pus swabs should be taken to test for </a:t>
            </a:r>
            <a:r>
              <a:rPr dirty="0" lang="en-GB" err="1"/>
              <a:t>neisseria</a:t>
            </a:r>
            <a:r>
              <a:rPr dirty="0" lang="en-GB"/>
              <a:t> gonorrhoea. Take a high vaginal swabs test for candida </a:t>
            </a:r>
            <a:r>
              <a:rPr dirty="0" lang="en-GB" err="1"/>
              <a:t>albicans</a:t>
            </a:r>
            <a:r>
              <a:rPr dirty="0" lang="en-GB"/>
              <a:t>, </a:t>
            </a:r>
            <a:r>
              <a:rPr dirty="0" lang="en-GB" err="1"/>
              <a:t>trichomonas</a:t>
            </a:r>
            <a:r>
              <a:rPr dirty="0" lang="en-GB"/>
              <a:t> </a:t>
            </a:r>
            <a:r>
              <a:rPr dirty="0" lang="en-GB" err="1"/>
              <a:t>vaginalis</a:t>
            </a:r>
            <a:r>
              <a:rPr dirty="0" lang="en-GB"/>
              <a:t>, and </a:t>
            </a:r>
            <a:r>
              <a:rPr dirty="0" lang="en-GB" err="1"/>
              <a:t>neisseria</a:t>
            </a:r>
            <a:r>
              <a:rPr dirty="0" lang="en-GB"/>
              <a:t> gonorrhoea. You should also perform a cytological test for cancer as well as a cervical biopsy for further histological assessment, which will be covered later in this unit.</a:t>
            </a:r>
            <a:endParaRPr dirty="0" lang="en-US"/>
          </a:p>
          <a:p>
            <a:r>
              <a:rPr b="1" dirty="0" lang="en-GB"/>
              <a:t> </a:t>
            </a:r>
            <a:endParaRPr dirty="0" lang="en-US"/>
          </a:p>
          <a:p>
            <a:r>
              <a:rPr b="1" dirty="0" lang="en-GB"/>
              <a:t>Cytological Test/</a:t>
            </a:r>
            <a:r>
              <a:rPr b="1" dirty="0" lang="en-GB" err="1"/>
              <a:t>Papanicolao</a:t>
            </a:r>
            <a:r>
              <a:rPr b="1" dirty="0" lang="en-GB"/>
              <a:t> Test (Pap Smear)</a:t>
            </a:r>
            <a:r>
              <a:rPr dirty="0" lang="en-GB"/>
              <a:t> </a:t>
            </a:r>
            <a:endParaRPr dirty="0" lang="en-US"/>
          </a:p>
          <a:p>
            <a:r>
              <a:rPr dirty="0" lang="en-GB"/>
              <a:t>This is a test that should be carried out on women of reproductive age once every year. Cancer of the cervix is one of the leading causes of mortality among women worldwide. This test reveals the cancer in its early stages when it can </a:t>
            </a:r>
            <a:r>
              <a:rPr dirty="0" lang="en-GB" err="1"/>
              <a:t>bemanaged</a:t>
            </a:r>
            <a:r>
              <a:rPr dirty="0" lang="en-GB"/>
              <a:t> effectively. </a:t>
            </a:r>
            <a:endParaRPr dirty="0" lang="en-US"/>
          </a:p>
          <a:p>
            <a:endParaRPr dirty="0" lang="en-US"/>
          </a:p>
          <a:p>
            <a:endParaRPr dirty="0" lang="en-US"/>
          </a:p>
        </p:txBody>
      </p:sp>
      <p:sp>
        <p:nvSpPr>
          <p:cNvPr id="1048656" name="Title 1"/>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r>
              <a:rPr lang="en-US" smtClean="0"/>
              <a:t> </a:t>
            </a:r>
            <a:endParaRPr dirty="0" lang="en-US"/>
          </a:p>
        </p:txBody>
      </p:sp>
      <p:sp>
        <p:nvSpPr>
          <p:cNvPr id="1048657" name="Slide Number Placeholder 3"/>
          <p:cNvSpPr>
            <a:spLocks noGrp="1"/>
          </p:cNvSpPr>
          <p:nvPr>
            <p:ph type="sldNum" sz="quarter" idx="12"/>
          </p:nvPr>
        </p:nvSpPr>
        <p:spPr/>
        <p:txBody>
          <a:bodyPr/>
          <a:p>
            <a:fld id="{6DB37D2D-6970-408E-8879-7BF9CDE8CB8D}" type="slidenum">
              <a:rPr lang="en-US" smtClean="0"/>
              <a:t>11</a:t>
            </a:fld>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496" name=""/>
        <p:cNvGrpSpPr/>
        <p:nvPr/>
      </p:nvGrpSpPr>
      <p:grpSpPr>
        <a:xfrm>
          <a:off x="0" y="0"/>
          <a:ext cx="0" cy="0"/>
          <a:chOff x="0" y="0"/>
          <a:chExt cx="0" cy="0"/>
        </a:xfrm>
      </p:grpSpPr>
      <p:sp>
        <p:nvSpPr>
          <p:cNvPr id="1048941" name="Content Placeholder 2"/>
          <p:cNvSpPr>
            <a:spLocks noGrp="1"/>
          </p:cNvSpPr>
          <p:nvPr>
            <p:ph idx="1"/>
          </p:nvPr>
        </p:nvSpPr>
        <p:spPr>
          <a:xfrm>
            <a:off x="457200" y="1143000"/>
            <a:ext cx="8229600" cy="4983163"/>
          </a:xfrm>
        </p:spPr>
        <p:txBody>
          <a:bodyPr>
            <a:normAutofit fontScale="85000" lnSpcReduction="20000"/>
          </a:bodyPr>
          <a:p>
            <a:r>
              <a:rPr dirty="0" lang="en-US" smtClean="0"/>
              <a:t>This </a:t>
            </a:r>
            <a:r>
              <a:rPr dirty="0" lang="en-US"/>
              <a:t>means that the products of conception are not expelled despite the signs and symptoms of abortion. It occurs when abortion is threatened but the bleeding ceases and all is apparently well, except that signs of pregnancy subside, breast activity stops, and the uterus does not grow bigger. </a:t>
            </a:r>
          </a:p>
          <a:p>
            <a:r>
              <a:rPr dirty="0" lang="en-US"/>
              <a:t>After some time (about eight weeks) a brownish discharge from the vagina appears. This shows that the </a:t>
            </a:r>
            <a:r>
              <a:rPr dirty="0" lang="en-US" err="1"/>
              <a:t>foetus</a:t>
            </a:r>
            <a:r>
              <a:rPr dirty="0" lang="en-US"/>
              <a:t> is dead but still in the uterus. It degenerates into a solid mass of mostly </a:t>
            </a:r>
            <a:r>
              <a:rPr dirty="0" lang="en-US" err="1"/>
              <a:t>organised</a:t>
            </a:r>
            <a:r>
              <a:rPr dirty="0" lang="en-US"/>
              <a:t> blood clot called a </a:t>
            </a:r>
            <a:r>
              <a:rPr dirty="0" lang="en-US" err="1"/>
              <a:t>carneous</a:t>
            </a:r>
            <a:r>
              <a:rPr dirty="0" lang="en-US"/>
              <a:t> mole. This mole will in time be expelled with little or no loss of blood. This may be hastened by the administration of ergot and </a:t>
            </a:r>
            <a:r>
              <a:rPr dirty="0" lang="en-US" err="1"/>
              <a:t>stilbesterol</a:t>
            </a:r>
            <a:r>
              <a:rPr dirty="0" lang="en-US"/>
              <a:t> by mouth.</a:t>
            </a:r>
          </a:p>
          <a:p>
            <a:endParaRPr dirty="0" lang="en-US"/>
          </a:p>
        </p:txBody>
      </p:sp>
      <p:sp>
        <p:nvSpPr>
          <p:cNvPr id="1048942" name="Title 1"/>
          <p:cNvSpPr>
            <a:spLocks noGrp="1"/>
          </p:cNvSpPr>
          <p:nvPr>
            <p:ph type="title"/>
          </p:nvPr>
        </p:nvSpPr>
        <p:spPr>
          <a:xfrm>
            <a:off x="457200" y="274638"/>
            <a:ext cx="8229600" cy="715962"/>
          </a:xfrm>
        </p:spPr>
        <p:txBody>
          <a:bodyPr>
            <a:normAutofit fontScale="90000"/>
          </a:bodyPr>
          <a:p>
            <a:r>
              <a:rPr b="1" dirty="0" lang="en-US" smtClean="0"/>
              <a:t>Missed Abortion</a:t>
            </a:r>
            <a:r>
              <a:rPr dirty="0" lang="en-US" smtClean="0"/>
              <a:t> </a:t>
            </a:r>
            <a:br>
              <a:rPr dirty="0" lang="en-US" smtClean="0"/>
            </a:br>
            <a:endParaRPr dirty="0" lang="en-US"/>
          </a:p>
        </p:txBody>
      </p:sp>
      <p:sp>
        <p:nvSpPr>
          <p:cNvPr id="1048943" name="Slide Number Placeholder 3"/>
          <p:cNvSpPr>
            <a:spLocks noGrp="1"/>
          </p:cNvSpPr>
          <p:nvPr>
            <p:ph type="sldNum" sz="quarter" idx="12"/>
          </p:nvPr>
        </p:nvSpPr>
        <p:spPr/>
        <p:txBody>
          <a:bodyPr/>
          <a:p>
            <a:fld id="{6DB37D2D-6970-408E-8879-7BF9CDE8CB8D}" type="slidenum">
              <a:rPr lang="en-US" smtClean="0"/>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497" name=""/>
        <p:cNvGrpSpPr/>
        <p:nvPr/>
      </p:nvGrpSpPr>
      <p:grpSpPr>
        <a:xfrm>
          <a:off x="0" y="0"/>
          <a:ext cx="0" cy="0"/>
          <a:chOff x="0" y="0"/>
          <a:chExt cx="0" cy="0"/>
        </a:xfrm>
      </p:grpSpPr>
      <p:sp>
        <p:nvSpPr>
          <p:cNvPr id="1048944" name="Content Placeholder 2"/>
          <p:cNvSpPr>
            <a:spLocks noGrp="1"/>
          </p:cNvSpPr>
          <p:nvPr>
            <p:ph idx="1"/>
          </p:nvPr>
        </p:nvSpPr>
        <p:spPr/>
        <p:txBody>
          <a:bodyPr/>
          <a:p>
            <a:r>
              <a:rPr dirty="0" lang="en-US"/>
              <a:t>Refer all suspected cases of missed abortion to hospital for management as it may be necessary to carry out a surgical evacuation as well as to check the uterus for any abnormalities by performing </a:t>
            </a:r>
            <a:br>
              <a:rPr dirty="0" lang="en-US"/>
            </a:br>
            <a:r>
              <a:rPr dirty="0" lang="en-US"/>
              <a:t>an ultrasound.</a:t>
            </a:r>
          </a:p>
          <a:p>
            <a:endParaRPr dirty="0" lang="en-US"/>
          </a:p>
        </p:txBody>
      </p:sp>
      <p:sp>
        <p:nvSpPr>
          <p:cNvPr id="1048945" name="Title 1"/>
          <p:cNvSpPr>
            <a:spLocks noGrp="1"/>
          </p:cNvSpPr>
          <p:nvPr>
            <p:ph type="title"/>
          </p:nvPr>
        </p:nvSpPr>
        <p:spPr/>
        <p:txBody>
          <a:bodyPr/>
          <a:p>
            <a:endParaRPr lang="en-US"/>
          </a:p>
        </p:txBody>
      </p:sp>
      <p:sp>
        <p:nvSpPr>
          <p:cNvPr id="1048946" name="Slide Number Placeholder 3"/>
          <p:cNvSpPr>
            <a:spLocks noGrp="1"/>
          </p:cNvSpPr>
          <p:nvPr>
            <p:ph type="sldNum" sz="quarter" idx="12"/>
          </p:nvPr>
        </p:nvSpPr>
        <p:spPr/>
        <p:txBody>
          <a:bodyPr/>
          <a:p>
            <a:fld id="{6DB37D2D-6970-408E-8879-7BF9CDE8CB8D}" type="slidenum">
              <a:rPr lang="en-US" smtClean="0"/>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498" name=""/>
        <p:cNvGrpSpPr/>
        <p:nvPr/>
      </p:nvGrpSpPr>
      <p:grpSpPr>
        <a:xfrm>
          <a:off x="0" y="0"/>
          <a:ext cx="0" cy="0"/>
          <a:chOff x="0" y="0"/>
          <a:chExt cx="0" cy="0"/>
        </a:xfrm>
      </p:grpSpPr>
      <p:sp>
        <p:nvSpPr>
          <p:cNvPr id="1048947" name="Text Placeholder 5"/>
          <p:cNvSpPr>
            <a:spLocks noGrp="1"/>
          </p:cNvSpPr>
          <p:nvPr>
            <p:ph type="body" sz="half" idx="2"/>
          </p:nvPr>
        </p:nvSpPr>
        <p:spPr/>
        <p:txBody>
          <a:bodyPr/>
          <a:p>
            <a:r>
              <a:rPr dirty="0" sz="2000" lang="en-US" smtClean="0"/>
              <a:t>There </a:t>
            </a:r>
            <a:r>
              <a:rPr dirty="0" sz="2000" lang="en-US"/>
              <a:t>is also a brown vaginal discharge.</a:t>
            </a:r>
          </a:p>
          <a:p>
            <a:endParaRPr dirty="0" lang="en-US"/>
          </a:p>
        </p:txBody>
      </p:sp>
      <p:pic>
        <p:nvPicPr>
          <p:cNvPr id="2097157" name="ia_el_25_innerEl" descr="Missed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48" name="Title 3"/>
          <p:cNvSpPr>
            <a:spLocks noGrp="1"/>
          </p:cNvSpPr>
          <p:nvPr>
            <p:ph type="title"/>
          </p:nvPr>
        </p:nvSpPr>
        <p:spPr/>
        <p:txBody>
          <a:bodyPr>
            <a:normAutofit fontScale="90000"/>
          </a:bodyPr>
          <a:p>
            <a:r>
              <a:rPr dirty="0" lang="en-US" smtClean="0"/>
              <a:t>Missed Abortion </a:t>
            </a:r>
            <a:r>
              <a:rPr dirty="0" lang="en-US" err="1" smtClean="0"/>
              <a:t>Foetus</a:t>
            </a:r>
            <a:r>
              <a:rPr dirty="0" lang="en-US" smtClean="0"/>
              <a:t> is dead and there is retained placenta.</a:t>
            </a:r>
            <a:endParaRPr dirty="0" lang="en-US"/>
          </a:p>
        </p:txBody>
      </p:sp>
      <p:sp>
        <p:nvSpPr>
          <p:cNvPr id="1048949" name="Slide Number Placeholder 1"/>
          <p:cNvSpPr>
            <a:spLocks noGrp="1"/>
          </p:cNvSpPr>
          <p:nvPr>
            <p:ph type="sldNum" sz="quarter" idx="12"/>
          </p:nvPr>
        </p:nvSpPr>
        <p:spPr/>
        <p:txBody>
          <a:bodyPr/>
          <a:p>
            <a:fld id="{6DB37D2D-6970-408E-8879-7BF9CDE8CB8D}" type="slidenum">
              <a:rPr lang="en-US" smtClean="0"/>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499" name=""/>
        <p:cNvGrpSpPr/>
        <p:nvPr/>
      </p:nvGrpSpPr>
      <p:grpSpPr>
        <a:xfrm>
          <a:off x="0" y="0"/>
          <a:ext cx="0" cy="0"/>
          <a:chOff x="0" y="0"/>
          <a:chExt cx="0" cy="0"/>
        </a:xfrm>
      </p:grpSpPr>
      <p:sp>
        <p:nvSpPr>
          <p:cNvPr id="1048950" name="Content Placeholder 2"/>
          <p:cNvSpPr>
            <a:spLocks noGrp="1"/>
          </p:cNvSpPr>
          <p:nvPr>
            <p:ph idx="1"/>
          </p:nvPr>
        </p:nvSpPr>
        <p:spPr/>
        <p:txBody>
          <a:bodyPr>
            <a:normAutofit fontScale="85000" lnSpcReduction="20000"/>
          </a:bodyPr>
          <a:p>
            <a:r>
              <a:rPr b="1" dirty="0" lang="en-US"/>
              <a:t>Habitual Abortion</a:t>
            </a:r>
            <a:r>
              <a:rPr dirty="0" lang="en-US"/>
              <a:t> </a:t>
            </a:r>
          </a:p>
          <a:p>
            <a:r>
              <a:rPr dirty="0" lang="en-US"/>
              <a:t>This is when a woman has had three or more successive abortions. In the majority of cases, the cause is not obvious. Some of the known causes however, include the following:</a:t>
            </a:r>
          </a:p>
          <a:p>
            <a:pPr lvl="0"/>
            <a:r>
              <a:rPr dirty="0" lang="en-US"/>
              <a:t>Chronic illness, for example, diabetes mellitus.</a:t>
            </a:r>
          </a:p>
          <a:p>
            <a:pPr lvl="0"/>
            <a:r>
              <a:rPr dirty="0" lang="en-US"/>
              <a:t>Abnormalities, for example, </a:t>
            </a:r>
            <a:r>
              <a:rPr dirty="0" lang="en-US" err="1"/>
              <a:t>septate</a:t>
            </a:r>
            <a:r>
              <a:rPr dirty="0" lang="en-US"/>
              <a:t> uterus and cervical incompetence being the most common, especially in  late abortions.</a:t>
            </a:r>
          </a:p>
          <a:p>
            <a:pPr lvl="0"/>
            <a:r>
              <a:rPr dirty="0" lang="en-US"/>
              <a:t>Endocrine or genetic causes, especially if it occurs before 14 weeks.</a:t>
            </a:r>
          </a:p>
          <a:p>
            <a:pPr lvl="0"/>
            <a:r>
              <a:rPr dirty="0" lang="en-US"/>
              <a:t>Infections, for example, syphilis.</a:t>
            </a:r>
          </a:p>
          <a:p>
            <a:endParaRPr dirty="0" lang="en-US"/>
          </a:p>
        </p:txBody>
      </p:sp>
      <p:sp>
        <p:nvSpPr>
          <p:cNvPr id="1048951" name="Title 1"/>
          <p:cNvSpPr>
            <a:spLocks noGrp="1"/>
          </p:cNvSpPr>
          <p:nvPr>
            <p:ph type="title"/>
          </p:nvPr>
        </p:nvSpPr>
        <p:spPr/>
        <p:txBody>
          <a:bodyPr/>
          <a:p>
            <a:endParaRPr lang="en-US"/>
          </a:p>
        </p:txBody>
      </p:sp>
      <p:sp>
        <p:nvSpPr>
          <p:cNvPr id="1048952" name="Slide Number Placeholder 3"/>
          <p:cNvSpPr>
            <a:spLocks noGrp="1"/>
          </p:cNvSpPr>
          <p:nvPr>
            <p:ph type="sldNum" sz="quarter" idx="12"/>
          </p:nvPr>
        </p:nvSpPr>
        <p:spPr/>
        <p:txBody>
          <a:bodyPr/>
          <a:p>
            <a:fld id="{6DB37D2D-6970-408E-8879-7BF9CDE8CB8D}" type="slidenum">
              <a:rPr lang="en-US" smtClean="0"/>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500" name=""/>
        <p:cNvGrpSpPr/>
        <p:nvPr/>
      </p:nvGrpSpPr>
      <p:grpSpPr>
        <a:xfrm>
          <a:off x="0" y="0"/>
          <a:ext cx="0" cy="0"/>
          <a:chOff x="0" y="0"/>
          <a:chExt cx="0" cy="0"/>
        </a:xfrm>
      </p:grpSpPr>
      <p:sp>
        <p:nvSpPr>
          <p:cNvPr id="1048953" name="Content Placeholder 2"/>
          <p:cNvSpPr>
            <a:spLocks noGrp="1"/>
          </p:cNvSpPr>
          <p:nvPr>
            <p:ph idx="1"/>
          </p:nvPr>
        </p:nvSpPr>
        <p:spPr/>
        <p:txBody>
          <a:bodyPr>
            <a:normAutofit fontScale="70000" lnSpcReduction="20000"/>
          </a:bodyPr>
          <a:p>
            <a:pPr lvl="0"/>
            <a:r>
              <a:rPr dirty="0" lang="en-US" smtClean="0"/>
              <a:t>Take </a:t>
            </a:r>
            <a:r>
              <a:rPr dirty="0" lang="en-US"/>
              <a:t>history and carry out a physical examination to establish the cause.</a:t>
            </a:r>
          </a:p>
          <a:p>
            <a:pPr lvl="0"/>
            <a:r>
              <a:rPr dirty="0" lang="en-US"/>
              <a:t>Deal with the causes that can be managed, for example, if it is syphilis then treat.</a:t>
            </a:r>
          </a:p>
          <a:p>
            <a:pPr lvl="0"/>
            <a:r>
              <a:rPr dirty="0" lang="en-US"/>
              <a:t>Advise on proper dietary intake, together with thyroid and hormonal supplements (but not diethylstilbestrol or other </a:t>
            </a:r>
            <a:r>
              <a:rPr dirty="0" lang="en-US" err="1"/>
              <a:t>oestrogens</a:t>
            </a:r>
            <a:r>
              <a:rPr dirty="0" lang="en-US"/>
              <a:t>).</a:t>
            </a:r>
          </a:p>
          <a:p>
            <a:pPr lvl="0"/>
            <a:r>
              <a:rPr dirty="0" lang="en-US"/>
              <a:t>Establish a therapeutic supportive relationship with the patient to help her overcome the loss of her pregnancy.</a:t>
            </a:r>
          </a:p>
          <a:p>
            <a:pPr lvl="0"/>
            <a:r>
              <a:rPr dirty="0" lang="en-US"/>
              <a:t>Surgically correct the obvious abnormalities of the genital tract, like removal of </a:t>
            </a:r>
            <a:r>
              <a:rPr dirty="0" lang="en-US" err="1"/>
              <a:t>myomas</a:t>
            </a:r>
            <a:r>
              <a:rPr dirty="0" lang="en-US"/>
              <a:t> and repair of an incompetent cervix.</a:t>
            </a:r>
          </a:p>
          <a:p>
            <a:pPr lvl="0"/>
            <a:r>
              <a:rPr dirty="0" lang="en-US"/>
              <a:t>Provide appropriate pre and postoperative care as for any other surgical patient.</a:t>
            </a:r>
          </a:p>
          <a:p>
            <a:endParaRPr dirty="0" lang="en-US"/>
          </a:p>
        </p:txBody>
      </p:sp>
      <p:sp>
        <p:nvSpPr>
          <p:cNvPr id="1048954" name="Title 1"/>
          <p:cNvSpPr>
            <a:spLocks noGrp="1"/>
          </p:cNvSpPr>
          <p:nvPr>
            <p:ph type="title"/>
          </p:nvPr>
        </p:nvSpPr>
        <p:spPr/>
        <p:txBody>
          <a:bodyPr/>
          <a:p>
            <a:r>
              <a:rPr dirty="0" lang="en-US" smtClean="0"/>
              <a:t>management</a:t>
            </a:r>
            <a:endParaRPr dirty="0" lang="en-US"/>
          </a:p>
        </p:txBody>
      </p:sp>
      <p:sp>
        <p:nvSpPr>
          <p:cNvPr id="1048955" name="Slide Number Placeholder 3"/>
          <p:cNvSpPr>
            <a:spLocks noGrp="1"/>
          </p:cNvSpPr>
          <p:nvPr>
            <p:ph type="sldNum" sz="quarter" idx="12"/>
          </p:nvPr>
        </p:nvSpPr>
        <p:spPr/>
        <p:txBody>
          <a:bodyPr/>
          <a:p>
            <a:fld id="{6DB37D2D-6970-408E-8879-7BF9CDE8CB8D}" type="slidenum">
              <a:rPr lang="en-US" smtClean="0"/>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501" name=""/>
        <p:cNvGrpSpPr/>
        <p:nvPr/>
      </p:nvGrpSpPr>
      <p:grpSpPr>
        <a:xfrm>
          <a:off x="0" y="0"/>
          <a:ext cx="0" cy="0"/>
          <a:chOff x="0" y="0"/>
          <a:chExt cx="0" cy="0"/>
        </a:xfrm>
      </p:grpSpPr>
      <p:sp>
        <p:nvSpPr>
          <p:cNvPr id="1048956" name="Content Placeholder 2"/>
          <p:cNvSpPr>
            <a:spLocks noGrp="1"/>
          </p:cNvSpPr>
          <p:nvPr>
            <p:ph idx="1"/>
          </p:nvPr>
        </p:nvSpPr>
        <p:spPr/>
        <p:txBody>
          <a:bodyPr/>
          <a:p>
            <a:r>
              <a:rPr dirty="0" lang="en-US"/>
              <a:t>this type of </a:t>
            </a:r>
            <a:r>
              <a:rPr dirty="0" lang="en-US" smtClean="0"/>
              <a:t>abortion is associated </a:t>
            </a:r>
            <a:r>
              <a:rPr dirty="0" lang="en-US"/>
              <a:t>with the criminal interference of a pregnancy. However, it may occur in a spontaneous abortion, if there has been bacterial contamination. Septic abortion is usually caused by gram-negative Escherichia Coli (E. Coli) but sometimes gram-positive streptococci and staphylococci are also involved. In most cases, the infection is mild and limited to  the uterus.</a:t>
            </a:r>
          </a:p>
        </p:txBody>
      </p:sp>
      <p:sp>
        <p:nvSpPr>
          <p:cNvPr id="1048957" name="Title 1"/>
          <p:cNvSpPr>
            <a:spLocks noGrp="1"/>
          </p:cNvSpPr>
          <p:nvPr>
            <p:ph type="title"/>
          </p:nvPr>
        </p:nvSpPr>
        <p:spPr/>
        <p:txBody>
          <a:bodyPr>
            <a:normAutofit fontScale="90000"/>
          </a:bodyPr>
          <a:p>
            <a:r>
              <a:rPr b="1" dirty="0" lang="en-US"/>
              <a:t>Septic Abortion</a:t>
            </a:r>
            <a:r>
              <a:rPr dirty="0" lang="en-US"/>
              <a:t> </a:t>
            </a:r>
            <a:br>
              <a:rPr dirty="0" lang="en-US"/>
            </a:br>
            <a:endParaRPr dirty="0" lang="en-US"/>
          </a:p>
        </p:txBody>
      </p:sp>
      <p:sp>
        <p:nvSpPr>
          <p:cNvPr id="1048958" name="Slide Number Placeholder 3"/>
          <p:cNvSpPr>
            <a:spLocks noGrp="1"/>
          </p:cNvSpPr>
          <p:nvPr>
            <p:ph type="sldNum" sz="quarter" idx="12"/>
          </p:nvPr>
        </p:nvSpPr>
        <p:spPr/>
        <p:txBody>
          <a:bodyPr/>
          <a:p>
            <a:fld id="{6DB37D2D-6970-408E-8879-7BF9CDE8CB8D}" type="slidenum">
              <a:rPr lang="en-US" smtClean="0"/>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502" name=""/>
        <p:cNvGrpSpPr/>
        <p:nvPr/>
      </p:nvGrpSpPr>
      <p:grpSpPr>
        <a:xfrm>
          <a:off x="0" y="0"/>
          <a:ext cx="0" cy="0"/>
          <a:chOff x="0" y="0"/>
          <a:chExt cx="0" cy="0"/>
        </a:xfrm>
      </p:grpSpPr>
      <p:sp>
        <p:nvSpPr>
          <p:cNvPr id="1048959" name="Content Placeholder 2"/>
          <p:cNvSpPr>
            <a:spLocks noGrp="1"/>
          </p:cNvSpPr>
          <p:nvPr>
            <p:ph idx="1"/>
          </p:nvPr>
        </p:nvSpPr>
        <p:spPr/>
        <p:txBody>
          <a:bodyPr/>
          <a:p>
            <a:r>
              <a:rPr dirty="0" lang="en-US"/>
              <a:t>The infection may be limited to the tubes or it may spread to the peritoneal cavity and cause peritonitis. Severe E. Coli infection may lead to </a:t>
            </a:r>
            <a:r>
              <a:rPr dirty="0" lang="en-US" err="1"/>
              <a:t>septicaemic</a:t>
            </a:r>
            <a:r>
              <a:rPr dirty="0" lang="en-US"/>
              <a:t> shock due to endotoxins released by the organism, thus leading to total vascular collapse (death).</a:t>
            </a:r>
          </a:p>
          <a:p>
            <a:r>
              <a:rPr dirty="0" lang="en-US"/>
              <a:t>The patient will present with:</a:t>
            </a:r>
          </a:p>
          <a:p>
            <a:endParaRPr dirty="0" lang="en-US"/>
          </a:p>
        </p:txBody>
      </p:sp>
      <p:sp>
        <p:nvSpPr>
          <p:cNvPr id="1048960" name="Title 1"/>
          <p:cNvSpPr>
            <a:spLocks noGrp="1"/>
          </p:cNvSpPr>
          <p:nvPr>
            <p:ph type="title"/>
          </p:nvPr>
        </p:nvSpPr>
        <p:spPr/>
        <p:txBody>
          <a:bodyPr/>
          <a:p>
            <a:endParaRPr lang="en-US"/>
          </a:p>
        </p:txBody>
      </p:sp>
      <p:sp>
        <p:nvSpPr>
          <p:cNvPr id="1048961" name="Slide Number Placeholder 3"/>
          <p:cNvSpPr>
            <a:spLocks noGrp="1"/>
          </p:cNvSpPr>
          <p:nvPr>
            <p:ph type="sldNum" sz="quarter" idx="12"/>
          </p:nvPr>
        </p:nvSpPr>
        <p:spPr/>
        <p:txBody>
          <a:bodyPr/>
          <a:p>
            <a:fld id="{6DB37D2D-6970-408E-8879-7BF9CDE8CB8D}" type="slidenum">
              <a:rPr lang="en-US" smtClean="0"/>
              <a:t>116</a:t>
            </a:fld>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503" name=""/>
        <p:cNvGrpSpPr/>
        <p:nvPr/>
      </p:nvGrpSpPr>
      <p:grpSpPr>
        <a:xfrm>
          <a:off x="0" y="0"/>
          <a:ext cx="0" cy="0"/>
          <a:chOff x="0" y="0"/>
          <a:chExt cx="0" cy="0"/>
        </a:xfrm>
      </p:grpSpPr>
      <p:sp>
        <p:nvSpPr>
          <p:cNvPr id="1048962" name="Content Placeholder 2"/>
          <p:cNvSpPr>
            <a:spLocks noGrp="1"/>
          </p:cNvSpPr>
          <p:nvPr>
            <p:ph idx="1"/>
          </p:nvPr>
        </p:nvSpPr>
        <p:spPr/>
        <p:txBody>
          <a:bodyPr/>
          <a:p>
            <a:pPr lvl="0"/>
            <a:r>
              <a:rPr dirty="0" lang="en-US"/>
              <a:t>Fever due to the infection</a:t>
            </a:r>
          </a:p>
          <a:p>
            <a:pPr lvl="0"/>
            <a:r>
              <a:rPr dirty="0" lang="en-US"/>
              <a:t>Fast, rapid pulse rate due to the infection and fever</a:t>
            </a:r>
          </a:p>
          <a:p>
            <a:pPr lvl="0"/>
            <a:r>
              <a:rPr dirty="0" lang="en-US"/>
              <a:t>Offensive smelling vaginal discharge</a:t>
            </a:r>
          </a:p>
          <a:p>
            <a:pPr lvl="0"/>
            <a:r>
              <a:rPr dirty="0" lang="en-US"/>
              <a:t>Tender lower abdomen on palpation</a:t>
            </a:r>
          </a:p>
          <a:p>
            <a:pPr lvl="0"/>
            <a:r>
              <a:rPr dirty="0" lang="en-US"/>
              <a:t>Bright red blood continues to be lost</a:t>
            </a:r>
          </a:p>
          <a:p>
            <a:endParaRPr dirty="0" lang="en-US"/>
          </a:p>
        </p:txBody>
      </p:sp>
      <p:sp>
        <p:nvSpPr>
          <p:cNvPr id="1048963" name="Title 1"/>
          <p:cNvSpPr>
            <a:spLocks noGrp="1"/>
          </p:cNvSpPr>
          <p:nvPr>
            <p:ph type="title"/>
          </p:nvPr>
        </p:nvSpPr>
        <p:spPr/>
        <p:txBody>
          <a:bodyPr/>
          <a:p>
            <a:endParaRPr lang="en-US"/>
          </a:p>
        </p:txBody>
      </p:sp>
      <p:sp>
        <p:nvSpPr>
          <p:cNvPr id="1048964" name="Slide Number Placeholder 3"/>
          <p:cNvSpPr>
            <a:spLocks noGrp="1"/>
          </p:cNvSpPr>
          <p:nvPr>
            <p:ph type="sldNum" sz="quarter" idx="12"/>
          </p:nvPr>
        </p:nvSpPr>
        <p:spPr/>
        <p:txBody>
          <a:bodyPr/>
          <a:p>
            <a:fld id="{6DB37D2D-6970-408E-8879-7BF9CDE8CB8D}" type="slidenum">
              <a:rPr lang="en-US" smtClean="0"/>
              <a:t>117</a:t>
            </a:fld>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504" name=""/>
        <p:cNvGrpSpPr/>
        <p:nvPr/>
      </p:nvGrpSpPr>
      <p:grpSpPr>
        <a:xfrm>
          <a:off x="0" y="0"/>
          <a:ext cx="0" cy="0"/>
          <a:chOff x="0" y="0"/>
          <a:chExt cx="0" cy="0"/>
        </a:xfrm>
      </p:grpSpPr>
      <p:sp>
        <p:nvSpPr>
          <p:cNvPr id="1048965" name="Content Placeholder 2"/>
          <p:cNvSpPr>
            <a:spLocks noGrp="1"/>
          </p:cNvSpPr>
          <p:nvPr>
            <p:ph idx="1"/>
          </p:nvPr>
        </p:nvSpPr>
        <p:spPr/>
        <p:txBody>
          <a:bodyPr>
            <a:normAutofit fontScale="92500" lnSpcReduction="10000"/>
          </a:bodyPr>
          <a:p>
            <a:pPr lvl="0"/>
            <a:r>
              <a:rPr dirty="0" lang="en-US" smtClean="0"/>
              <a:t>Resuscitating </a:t>
            </a:r>
            <a:r>
              <a:rPr dirty="0" lang="en-US"/>
              <a:t>with intravenous fluids.</a:t>
            </a:r>
          </a:p>
          <a:p>
            <a:pPr lvl="0"/>
            <a:r>
              <a:rPr dirty="0" lang="en-US"/>
              <a:t>Administering antibiotics, both broad spectrum and </a:t>
            </a:r>
            <a:r>
              <a:rPr dirty="0" lang="en-US" err="1"/>
              <a:t>perinatally</a:t>
            </a:r>
            <a:r>
              <a:rPr dirty="0" lang="en-US"/>
              <a:t>.</a:t>
            </a:r>
          </a:p>
          <a:p>
            <a:pPr lvl="0"/>
            <a:r>
              <a:rPr dirty="0" lang="en-US"/>
              <a:t>Evacuating infected products of conception as soon as possible.</a:t>
            </a:r>
          </a:p>
          <a:p>
            <a:pPr lvl="0"/>
            <a:r>
              <a:rPr dirty="0" lang="en-US"/>
              <a:t>Taking history with an emphasis on why the abortion was performed.</a:t>
            </a:r>
          </a:p>
          <a:p>
            <a:pPr lvl="0"/>
            <a:r>
              <a:rPr dirty="0" lang="en-US"/>
              <a:t>Taking relevant specimens for investigation.</a:t>
            </a:r>
          </a:p>
          <a:p>
            <a:pPr lvl="0"/>
            <a:r>
              <a:rPr dirty="0" lang="en-US"/>
              <a:t>Ruling out infection in other systems.</a:t>
            </a:r>
          </a:p>
          <a:p>
            <a:endParaRPr dirty="0" lang="en-US"/>
          </a:p>
        </p:txBody>
      </p:sp>
      <p:sp>
        <p:nvSpPr>
          <p:cNvPr id="1048966" name="Title 1"/>
          <p:cNvSpPr>
            <a:spLocks noGrp="1"/>
          </p:cNvSpPr>
          <p:nvPr>
            <p:ph type="title"/>
          </p:nvPr>
        </p:nvSpPr>
        <p:spPr/>
        <p:txBody>
          <a:bodyPr/>
          <a:p>
            <a:r>
              <a:rPr dirty="0" lang="en-US" smtClean="0"/>
              <a:t>management</a:t>
            </a:r>
            <a:endParaRPr dirty="0" lang="en-US"/>
          </a:p>
        </p:txBody>
      </p:sp>
      <p:sp>
        <p:nvSpPr>
          <p:cNvPr id="1048967" name="Slide Number Placeholder 3"/>
          <p:cNvSpPr>
            <a:spLocks noGrp="1"/>
          </p:cNvSpPr>
          <p:nvPr>
            <p:ph type="sldNum" sz="quarter" idx="12"/>
          </p:nvPr>
        </p:nvSpPr>
        <p:spPr/>
        <p:txBody>
          <a:bodyPr/>
          <a:p>
            <a:fld id="{6DB37D2D-6970-408E-8879-7BF9CDE8CB8D}" type="slidenum">
              <a:rPr lang="en-US" smtClean="0"/>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505" name=""/>
        <p:cNvGrpSpPr/>
        <p:nvPr/>
      </p:nvGrpSpPr>
      <p:grpSpPr>
        <a:xfrm>
          <a:off x="0" y="0"/>
          <a:ext cx="0" cy="0"/>
          <a:chOff x="0" y="0"/>
          <a:chExt cx="0" cy="0"/>
        </a:xfrm>
      </p:grpSpPr>
      <p:sp>
        <p:nvSpPr>
          <p:cNvPr id="1048968" name="Content Placeholder 2"/>
          <p:cNvSpPr>
            <a:spLocks noGrp="1"/>
          </p:cNvSpPr>
          <p:nvPr>
            <p:ph idx="1"/>
          </p:nvPr>
        </p:nvSpPr>
        <p:spPr/>
        <p:txBody>
          <a:bodyPr>
            <a:normAutofit fontScale="85000" lnSpcReduction="20000"/>
          </a:bodyPr>
          <a:p>
            <a:pPr lvl="0"/>
            <a:r>
              <a:rPr dirty="0" lang="en-US" smtClean="0"/>
              <a:t>Assessing urinary output to rule out renal function interference.</a:t>
            </a:r>
          </a:p>
          <a:p>
            <a:pPr lvl="0"/>
            <a:r>
              <a:rPr dirty="0" lang="en-US" smtClean="0"/>
              <a:t>Monitoring vital signs carefully since a high temperature and rapid pulse will indicate the severity of the infection.</a:t>
            </a:r>
          </a:p>
          <a:p>
            <a:pPr lvl="0"/>
            <a:r>
              <a:rPr dirty="0" lang="en-US" smtClean="0"/>
              <a:t>Taking cervical swab for culture and sensitivity in order to institute treatment according to the findings.</a:t>
            </a:r>
          </a:p>
          <a:p>
            <a:pPr lvl="0"/>
            <a:r>
              <a:rPr dirty="0" lang="en-US" smtClean="0"/>
              <a:t>Encouraging plenty of fluid intake in order to flush the system of the toxins and correct dehydration.</a:t>
            </a:r>
          </a:p>
          <a:p>
            <a:pPr lvl="0"/>
            <a:r>
              <a:rPr dirty="0" lang="en-US" smtClean="0"/>
              <a:t>Performing vulva toilet four hourly with antiseptic.</a:t>
            </a:r>
          </a:p>
          <a:p>
            <a:pPr lvl="0"/>
            <a:r>
              <a:rPr dirty="0" lang="en-US" smtClean="0"/>
              <a:t>Administering tetanus toxoid or anti-tetanus serum 0.5 </a:t>
            </a:r>
            <a:r>
              <a:rPr dirty="0" lang="en-US" err="1" smtClean="0"/>
              <a:t>mls</a:t>
            </a:r>
            <a:r>
              <a:rPr dirty="0" lang="en-US" smtClean="0"/>
              <a:t> for treatment.</a:t>
            </a:r>
          </a:p>
          <a:p>
            <a:endParaRPr dirty="0" lang="en-US"/>
          </a:p>
        </p:txBody>
      </p:sp>
      <p:sp>
        <p:nvSpPr>
          <p:cNvPr id="1048969" name="Title 1"/>
          <p:cNvSpPr>
            <a:spLocks noGrp="1"/>
          </p:cNvSpPr>
          <p:nvPr>
            <p:ph type="title"/>
          </p:nvPr>
        </p:nvSpPr>
        <p:spPr/>
        <p:txBody>
          <a:bodyPr/>
          <a:p>
            <a:endParaRPr lang="en-US"/>
          </a:p>
        </p:txBody>
      </p:sp>
      <p:sp>
        <p:nvSpPr>
          <p:cNvPr id="1048970" name="Slide Number Placeholder 3"/>
          <p:cNvSpPr>
            <a:spLocks noGrp="1"/>
          </p:cNvSpPr>
          <p:nvPr>
            <p:ph type="sldNum" sz="quarter" idx="12"/>
          </p:nvPr>
        </p:nvSpPr>
        <p:spPr/>
        <p:txBody>
          <a:bodyPr/>
          <a:p>
            <a:fld id="{6DB37D2D-6970-408E-8879-7BF9CDE8CB8D}" type="slidenum">
              <a:rPr lang="en-US" smtClean="0"/>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658" name="Content Placeholder 2"/>
          <p:cNvSpPr>
            <a:spLocks noGrp="1"/>
          </p:cNvSpPr>
          <p:nvPr>
            <p:ph idx="1"/>
          </p:nvPr>
        </p:nvSpPr>
        <p:spPr/>
        <p:txBody>
          <a:bodyPr>
            <a:normAutofit fontScale="96296" lnSpcReduction="20000"/>
          </a:bodyPr>
          <a:p>
            <a:r>
              <a:rPr b="1" dirty="0" lang="en-GB"/>
              <a:t>Cervical Biopsy</a:t>
            </a:r>
            <a:r>
              <a:rPr dirty="0" lang="en-GB"/>
              <a:t> </a:t>
            </a:r>
            <a:endParaRPr dirty="0" lang="en-US"/>
          </a:p>
          <a:p>
            <a:r>
              <a:rPr dirty="0" lang="en-GB"/>
              <a:t>This test can also detect problems on the cervix. It may be done as an office procedure without anaesthesia, whereby the lesion is visualised by a </a:t>
            </a:r>
            <a:r>
              <a:rPr dirty="0" lang="en-GB" err="1"/>
              <a:t>colposcope</a:t>
            </a:r>
            <a:r>
              <a:rPr dirty="0" lang="en-GB"/>
              <a:t> and one or more punch biopsies. A colposcopy is a binocular inspection of the cervix with a magnification of up to 20 times.</a:t>
            </a:r>
            <a:endParaRPr dirty="0" lang="en-US"/>
          </a:p>
          <a:p>
            <a:r>
              <a:rPr dirty="0" lang="en-GB"/>
              <a:t>The patient is advised to rest for 24 hours after a biopsy and to leave the packing or tampon in place for the recommended time, usually 8 to 24 hours. Vital signs should be frequently checked and any excess bleeding reported. Sexual intercourse should be delayed until the physician indicates that it is permissible. </a:t>
            </a:r>
            <a:endParaRPr dirty="0" lang="en-US"/>
          </a:p>
          <a:p>
            <a:endParaRPr dirty="0" lang="en-US"/>
          </a:p>
        </p:txBody>
      </p:sp>
      <p:sp>
        <p:nvSpPr>
          <p:cNvPr id="1048659" name="Title 1"/>
          <p:cNvSpPr>
            <a:spLocks noGrp="1"/>
          </p:cNvSpPr>
          <p:nvPr>
            <p:ph type="title"/>
          </p:nvPr>
        </p:nvSpPr>
        <p:spPr/>
        <p:txBody>
          <a:bodyPr/>
          <a:p>
            <a:endParaRPr lang="en-US"/>
          </a:p>
        </p:txBody>
      </p:sp>
      <p:sp>
        <p:nvSpPr>
          <p:cNvPr id="1048660" name="Slide Number Placeholder 3"/>
          <p:cNvSpPr>
            <a:spLocks noGrp="1"/>
          </p:cNvSpPr>
          <p:nvPr>
            <p:ph type="sldNum" sz="quarter" idx="12"/>
          </p:nvPr>
        </p:nvSpPr>
        <p:spPr/>
        <p:txBody>
          <a:bodyPr/>
          <a:p>
            <a:fld id="{6DB37D2D-6970-408E-8879-7BF9CDE8CB8D}" type="slidenum">
              <a:rPr lang="en-US" smtClean="0"/>
              <a:t>12</a:t>
            </a:fld>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506" name=""/>
        <p:cNvGrpSpPr/>
        <p:nvPr/>
      </p:nvGrpSpPr>
      <p:grpSpPr>
        <a:xfrm>
          <a:off x="0" y="0"/>
          <a:ext cx="0" cy="0"/>
          <a:chOff x="0" y="0"/>
          <a:chExt cx="0" cy="0"/>
        </a:xfrm>
      </p:grpSpPr>
      <p:sp>
        <p:nvSpPr>
          <p:cNvPr id="1048971" name="Content Placeholder 2"/>
          <p:cNvSpPr>
            <a:spLocks noGrp="1"/>
          </p:cNvSpPr>
          <p:nvPr>
            <p:ph idx="1"/>
          </p:nvPr>
        </p:nvSpPr>
        <p:spPr>
          <a:xfrm>
            <a:off x="457200" y="1066800"/>
            <a:ext cx="8229600" cy="5059363"/>
          </a:xfrm>
        </p:spPr>
        <p:txBody>
          <a:bodyPr>
            <a:normAutofit fontScale="92500" lnSpcReduction="10000"/>
          </a:bodyPr>
          <a:p>
            <a:pPr indent="0" marL="0">
              <a:buNone/>
            </a:pPr>
            <a:r>
              <a:rPr b="1" dirty="0" lang="en-US" smtClean="0"/>
              <a:t>Induced </a:t>
            </a:r>
            <a:r>
              <a:rPr b="1" dirty="0" lang="en-US"/>
              <a:t>Abortion</a:t>
            </a:r>
            <a:r>
              <a:rPr dirty="0" lang="en-US"/>
              <a:t> </a:t>
            </a:r>
          </a:p>
          <a:p>
            <a:r>
              <a:rPr dirty="0" lang="en-US"/>
              <a:t>Induced abortion is an abortion that is intentionally caused. It is commonly associated with young unmarried women, especially schoolgirls or even married women who get pregnant due to contraceptive failure. However, an induced abortion can also be performed for medical reasons. </a:t>
            </a:r>
          </a:p>
          <a:p>
            <a:r>
              <a:rPr dirty="0" lang="en-US"/>
              <a:t>There are two types of induced abortion: Therapeutic (which is performed on medical grounds) and Criminal (which is illegal). </a:t>
            </a:r>
          </a:p>
        </p:txBody>
      </p:sp>
      <p:sp>
        <p:nvSpPr>
          <p:cNvPr id="1048972" name="Title 1"/>
          <p:cNvSpPr>
            <a:spLocks noGrp="1"/>
          </p:cNvSpPr>
          <p:nvPr>
            <p:ph type="title"/>
          </p:nvPr>
        </p:nvSpPr>
        <p:spPr>
          <a:xfrm>
            <a:off x="457200" y="274638"/>
            <a:ext cx="8229600" cy="563562"/>
          </a:xfrm>
        </p:spPr>
        <p:txBody>
          <a:bodyPr>
            <a:normAutofit fontScale="90000"/>
          </a:bodyPr>
          <a:p>
            <a:endParaRPr dirty="0" lang="en-US"/>
          </a:p>
        </p:txBody>
      </p:sp>
      <p:sp>
        <p:nvSpPr>
          <p:cNvPr id="1048973" name="Slide Number Placeholder 3"/>
          <p:cNvSpPr>
            <a:spLocks noGrp="1"/>
          </p:cNvSpPr>
          <p:nvPr>
            <p:ph type="sldNum" sz="quarter" idx="12"/>
          </p:nvPr>
        </p:nvSpPr>
        <p:spPr/>
        <p:txBody>
          <a:bodyPr/>
          <a:p>
            <a:fld id="{6DB37D2D-6970-408E-8879-7BF9CDE8CB8D}" type="slidenum">
              <a:rPr lang="en-US" smtClean="0"/>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507" name=""/>
        <p:cNvGrpSpPr/>
        <p:nvPr/>
      </p:nvGrpSpPr>
      <p:grpSpPr>
        <a:xfrm>
          <a:off x="0" y="0"/>
          <a:ext cx="0" cy="0"/>
          <a:chOff x="0" y="0"/>
          <a:chExt cx="0" cy="0"/>
        </a:xfrm>
      </p:grpSpPr>
      <p:sp>
        <p:nvSpPr>
          <p:cNvPr id="1048974" name="Content Placeholder 2"/>
          <p:cNvSpPr>
            <a:spLocks noGrp="1"/>
          </p:cNvSpPr>
          <p:nvPr>
            <p:ph idx="1"/>
          </p:nvPr>
        </p:nvSpPr>
        <p:spPr>
          <a:xfrm>
            <a:off x="457200" y="685800"/>
            <a:ext cx="8229600" cy="5440363"/>
          </a:xfrm>
        </p:spPr>
        <p:txBody>
          <a:bodyPr>
            <a:normAutofit fontScale="92500" lnSpcReduction="20000"/>
          </a:bodyPr>
          <a:p>
            <a:r>
              <a:rPr dirty="0" lang="en-US"/>
              <a:t>According to medical ethics, a </a:t>
            </a:r>
            <a:r>
              <a:rPr b="1" dirty="0" lang="en-US"/>
              <a:t>therapeutic abortion</a:t>
            </a:r>
            <a:r>
              <a:rPr dirty="0" lang="en-US"/>
              <a:t> may be carried out only if two registered medical practitioners are of the opinion that the pregnancy should be terminated. There are two specific circumstances when this can be done. These are:</a:t>
            </a:r>
            <a:br>
              <a:rPr dirty="0" lang="en-US"/>
            </a:br>
            <a:endParaRPr dirty="0" lang="en-US"/>
          </a:p>
          <a:p>
            <a:pPr lvl="0"/>
            <a:r>
              <a:rPr dirty="0" lang="en-US"/>
              <a:t>If the continuance of the pregnancy would involve a risk to the life of the pregnant woman or of injury to her physical or mental health.</a:t>
            </a:r>
          </a:p>
          <a:p>
            <a:pPr lvl="0"/>
            <a:r>
              <a:rPr dirty="0" lang="en-US"/>
              <a:t>If there is a substantial risk that the child, when born, would suffer from physical or mental abnormalities and be seriously handicapped.</a:t>
            </a:r>
          </a:p>
          <a:p>
            <a:endParaRPr dirty="0" lang="en-US"/>
          </a:p>
        </p:txBody>
      </p:sp>
      <p:sp>
        <p:nvSpPr>
          <p:cNvPr id="1048975" name="Title 1"/>
          <p:cNvSpPr>
            <a:spLocks noGrp="1"/>
          </p:cNvSpPr>
          <p:nvPr>
            <p:ph type="title"/>
          </p:nvPr>
        </p:nvSpPr>
        <p:spPr>
          <a:xfrm>
            <a:off x="457200" y="274638"/>
            <a:ext cx="8229600" cy="411162"/>
          </a:xfrm>
        </p:spPr>
        <p:txBody>
          <a:bodyPr>
            <a:normAutofit fontScale="90000"/>
          </a:bodyPr>
          <a:p>
            <a:endParaRPr dirty="0" lang="en-US"/>
          </a:p>
        </p:txBody>
      </p:sp>
      <p:sp>
        <p:nvSpPr>
          <p:cNvPr id="1048976" name="Slide Number Placeholder 3"/>
          <p:cNvSpPr>
            <a:spLocks noGrp="1"/>
          </p:cNvSpPr>
          <p:nvPr>
            <p:ph type="sldNum" sz="quarter" idx="12"/>
          </p:nvPr>
        </p:nvSpPr>
        <p:spPr/>
        <p:txBody>
          <a:bodyPr/>
          <a:p>
            <a:fld id="{6DB37D2D-6970-408E-8879-7BF9CDE8CB8D}" type="slidenum">
              <a:rPr lang="en-US" smtClean="0"/>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508" name=""/>
        <p:cNvGrpSpPr/>
        <p:nvPr/>
      </p:nvGrpSpPr>
      <p:grpSpPr>
        <a:xfrm>
          <a:off x="0" y="0"/>
          <a:ext cx="0" cy="0"/>
          <a:chOff x="0" y="0"/>
          <a:chExt cx="0" cy="0"/>
        </a:xfrm>
      </p:grpSpPr>
      <p:sp>
        <p:nvSpPr>
          <p:cNvPr id="1048977" name="Content Placeholder 2"/>
          <p:cNvSpPr>
            <a:spLocks noGrp="1"/>
          </p:cNvSpPr>
          <p:nvPr>
            <p:ph idx="1"/>
          </p:nvPr>
        </p:nvSpPr>
        <p:spPr>
          <a:xfrm>
            <a:off x="457200" y="990600"/>
            <a:ext cx="8229600" cy="5135563"/>
          </a:xfrm>
        </p:spPr>
        <p:txBody>
          <a:bodyPr>
            <a:normAutofit fontScale="85000" lnSpcReduction="20000"/>
          </a:bodyPr>
          <a:p>
            <a:r>
              <a:rPr b="1" dirty="0" lang="en-US"/>
              <a:t>Criminal abortions</a:t>
            </a:r>
            <a:r>
              <a:rPr dirty="0" lang="en-US"/>
              <a:t> are sometimes attempted by an unqualified person. The operation is often hurried and lacking asepsis. The complications of criminal abortions include:</a:t>
            </a:r>
          </a:p>
          <a:p>
            <a:pPr lvl="0"/>
            <a:r>
              <a:rPr dirty="0" lang="en-US" err="1"/>
              <a:t>Haemorrhage</a:t>
            </a:r>
            <a:r>
              <a:rPr dirty="0" lang="en-US"/>
              <a:t>.</a:t>
            </a:r>
          </a:p>
          <a:p>
            <a:pPr lvl="0"/>
            <a:r>
              <a:rPr dirty="0" lang="en-US"/>
              <a:t>Sepsis, which is usually severe and can lead to </a:t>
            </a:r>
            <a:r>
              <a:rPr dirty="0" lang="en-US" err="1"/>
              <a:t>septicaemia</a:t>
            </a:r>
            <a:r>
              <a:rPr dirty="0" lang="en-US"/>
              <a:t> and endotoxin shock.</a:t>
            </a:r>
          </a:p>
          <a:p>
            <a:pPr lvl="0"/>
            <a:r>
              <a:rPr dirty="0" lang="en-US" err="1"/>
              <a:t>Haemolysis</a:t>
            </a:r>
            <a:r>
              <a:rPr dirty="0" lang="en-US"/>
              <a:t> and renal damage may occur secondary to the </a:t>
            </a:r>
            <a:r>
              <a:rPr dirty="0" lang="en-US" err="1"/>
              <a:t>septicaemia</a:t>
            </a:r>
            <a:r>
              <a:rPr dirty="0" lang="en-US"/>
              <a:t>.</a:t>
            </a:r>
          </a:p>
          <a:p>
            <a:pPr lvl="0"/>
            <a:r>
              <a:rPr dirty="0" lang="en-US"/>
              <a:t>Injuries to the birth canal and pelvic organs.</a:t>
            </a:r>
          </a:p>
          <a:p>
            <a:pPr lvl="0"/>
            <a:r>
              <a:rPr dirty="0" lang="en-US"/>
              <a:t>Sudden death due to extreme syncope as a result of dilatation of the cervix and in some cases from amniotic embolism.</a:t>
            </a:r>
          </a:p>
          <a:p>
            <a:endParaRPr dirty="0" lang="en-US"/>
          </a:p>
        </p:txBody>
      </p:sp>
      <p:sp>
        <p:nvSpPr>
          <p:cNvPr id="1048978" name="Title 1"/>
          <p:cNvSpPr>
            <a:spLocks noGrp="1"/>
          </p:cNvSpPr>
          <p:nvPr>
            <p:ph type="title"/>
          </p:nvPr>
        </p:nvSpPr>
        <p:spPr>
          <a:xfrm>
            <a:off x="457200" y="274638"/>
            <a:ext cx="8229600" cy="563562"/>
          </a:xfrm>
        </p:spPr>
        <p:txBody>
          <a:bodyPr>
            <a:normAutofit fontScale="90000"/>
          </a:bodyPr>
          <a:p>
            <a:endParaRPr dirty="0" lang="en-US"/>
          </a:p>
        </p:txBody>
      </p:sp>
      <p:sp>
        <p:nvSpPr>
          <p:cNvPr id="1048979" name="Slide Number Placeholder 3"/>
          <p:cNvSpPr>
            <a:spLocks noGrp="1"/>
          </p:cNvSpPr>
          <p:nvPr>
            <p:ph type="sldNum" sz="quarter" idx="12"/>
          </p:nvPr>
        </p:nvSpPr>
        <p:spPr/>
        <p:txBody>
          <a:bodyPr/>
          <a:p>
            <a:fld id="{6DB37D2D-6970-408E-8879-7BF9CDE8CB8D}" type="slidenum">
              <a:rPr lang="en-US" smtClean="0"/>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509" name=""/>
        <p:cNvGrpSpPr/>
        <p:nvPr/>
      </p:nvGrpSpPr>
      <p:grpSpPr>
        <a:xfrm>
          <a:off x="0" y="0"/>
          <a:ext cx="0" cy="0"/>
          <a:chOff x="0" y="0"/>
          <a:chExt cx="0" cy="0"/>
        </a:xfrm>
      </p:grpSpPr>
      <p:sp>
        <p:nvSpPr>
          <p:cNvPr id="1048980" name="Text Placeholder 5"/>
          <p:cNvSpPr>
            <a:spLocks noGrp="1"/>
          </p:cNvSpPr>
          <p:nvPr>
            <p:ph type="body" sz="half" idx="2"/>
          </p:nvPr>
        </p:nvSpPr>
        <p:spPr/>
        <p:txBody>
          <a:bodyPr>
            <a:normAutofit/>
          </a:bodyPr>
          <a:p>
            <a:r>
              <a:rPr dirty="0" sz="2000" lang="en-US"/>
              <a:t>threatened abortions are usually spontaneous.</a:t>
            </a:r>
          </a:p>
        </p:txBody>
      </p:sp>
      <p:pic>
        <p:nvPicPr>
          <p:cNvPr id="2097158" name="ia_el_25_innerEl" descr="Classification of Abortion - Adopted from Gynaecology, illustrated by Govan/Hodge/Callander"/>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81" name="Title 3"/>
          <p:cNvSpPr>
            <a:spLocks noGrp="1"/>
          </p:cNvSpPr>
          <p:nvPr>
            <p:ph type="title"/>
          </p:nvPr>
        </p:nvSpPr>
        <p:spPr/>
        <p:txBody>
          <a:bodyPr/>
          <a:p>
            <a:r>
              <a:rPr dirty="0" lang="en-US"/>
              <a:t>outcome of therapeutic and threatened abortions</a:t>
            </a:r>
          </a:p>
        </p:txBody>
      </p:sp>
      <p:sp>
        <p:nvSpPr>
          <p:cNvPr id="1048982" name="Slide Number Placeholder 1"/>
          <p:cNvSpPr>
            <a:spLocks noGrp="1"/>
          </p:cNvSpPr>
          <p:nvPr>
            <p:ph type="sldNum" sz="quarter" idx="12"/>
          </p:nvPr>
        </p:nvSpPr>
        <p:spPr/>
        <p:txBody>
          <a:bodyPr/>
          <a:p>
            <a:fld id="{6DB37D2D-6970-408E-8879-7BF9CDE8CB8D}" type="slidenum">
              <a:rPr lang="en-US" smtClean="0"/>
              <a:t>123</a:t>
            </a:fld>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510" name=""/>
        <p:cNvGrpSpPr/>
        <p:nvPr/>
      </p:nvGrpSpPr>
      <p:grpSpPr>
        <a:xfrm>
          <a:off x="0" y="0"/>
          <a:ext cx="0" cy="0"/>
          <a:chOff x="0" y="0"/>
          <a:chExt cx="0" cy="0"/>
        </a:xfrm>
      </p:grpSpPr>
      <p:sp>
        <p:nvSpPr>
          <p:cNvPr id="1048983" name="Content Placeholder 5"/>
          <p:cNvSpPr>
            <a:spLocks noGrp="1"/>
          </p:cNvSpPr>
          <p:nvPr>
            <p:ph idx="1"/>
          </p:nvPr>
        </p:nvSpPr>
        <p:spPr/>
        <p:txBody>
          <a:bodyPr>
            <a:normAutofit fontScale="85000" lnSpcReduction="20000"/>
          </a:bodyPr>
          <a:p>
            <a:r>
              <a:rPr dirty="0" lang="en-US" smtClean="0"/>
              <a:t>PAC </a:t>
            </a:r>
            <a:r>
              <a:rPr dirty="0" lang="en-US"/>
              <a:t>comprises the comprehensive health care provided to patients with problems of incomplete abortion. It has three interrelated components, which are: </a:t>
            </a:r>
          </a:p>
          <a:p>
            <a:pPr lvl="0"/>
            <a:r>
              <a:rPr dirty="0" lang="en-US"/>
              <a:t>Emergency treatment of complications arising from spontaneous or induced abortion.</a:t>
            </a:r>
          </a:p>
          <a:p>
            <a:pPr lvl="0"/>
            <a:r>
              <a:rPr dirty="0" lang="en-US"/>
              <a:t>Family planning </a:t>
            </a:r>
            <a:r>
              <a:rPr dirty="0" lang="en-US" err="1"/>
              <a:t>counselling</a:t>
            </a:r>
            <a:r>
              <a:rPr dirty="0" lang="en-US"/>
              <a:t> and services.</a:t>
            </a:r>
          </a:p>
          <a:p>
            <a:pPr lvl="0"/>
            <a:r>
              <a:rPr dirty="0" lang="en-US"/>
              <a:t>Access to comprehensive reproductive health care.</a:t>
            </a:r>
          </a:p>
          <a:p>
            <a:r>
              <a:rPr dirty="0" lang="en-US"/>
              <a:t>These are the major components for PAC, which various health care providers/groups may provide. </a:t>
            </a:r>
          </a:p>
          <a:p>
            <a:r>
              <a:rPr dirty="0" lang="en-US"/>
              <a:t>You should ensure the control and prevention of cross-infection when performing procedures. </a:t>
            </a:r>
          </a:p>
        </p:txBody>
      </p:sp>
      <p:sp>
        <p:nvSpPr>
          <p:cNvPr id="1048984" name="Title 4"/>
          <p:cNvSpPr>
            <a:spLocks noGrp="1"/>
          </p:cNvSpPr>
          <p:nvPr>
            <p:ph type="title"/>
          </p:nvPr>
        </p:nvSpPr>
        <p:spPr/>
        <p:txBody>
          <a:bodyPr>
            <a:normAutofit fontScale="90000"/>
          </a:bodyPr>
          <a:p>
            <a:r>
              <a:rPr b="1" dirty="0" lang="en-US" smtClean="0"/>
              <a:t/>
            </a:r>
            <a:br>
              <a:rPr b="1" dirty="0" lang="en-US" smtClean="0"/>
            </a:br>
            <a:r>
              <a:rPr b="1" dirty="0" lang="en-US" smtClean="0"/>
              <a:t>Post-</a:t>
            </a:r>
            <a:r>
              <a:rPr b="1" dirty="0" lang="en-US" err="1" smtClean="0"/>
              <a:t>Abortal</a:t>
            </a:r>
            <a:r>
              <a:rPr b="1" dirty="0" lang="en-US" smtClean="0"/>
              <a:t> Care (PAC)</a:t>
            </a:r>
            <a:r>
              <a:rPr dirty="0" lang="en-US" smtClean="0"/>
              <a:t> </a:t>
            </a:r>
            <a:br>
              <a:rPr dirty="0" lang="en-US" smtClean="0"/>
            </a:br>
            <a:endParaRPr dirty="0" lang="en-US"/>
          </a:p>
        </p:txBody>
      </p:sp>
      <p:sp>
        <p:nvSpPr>
          <p:cNvPr id="1048985" name="Slide Number Placeholder 1"/>
          <p:cNvSpPr>
            <a:spLocks noGrp="1"/>
          </p:cNvSpPr>
          <p:nvPr>
            <p:ph type="sldNum" sz="quarter" idx="12"/>
          </p:nvPr>
        </p:nvSpPr>
        <p:spPr/>
        <p:txBody>
          <a:bodyPr/>
          <a:p>
            <a:fld id="{6DB37D2D-6970-408E-8879-7BF9CDE8CB8D}" type="slidenum">
              <a:rPr lang="en-US" smtClean="0"/>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511" name=""/>
        <p:cNvGrpSpPr/>
        <p:nvPr/>
      </p:nvGrpSpPr>
      <p:grpSpPr>
        <a:xfrm>
          <a:off x="0" y="0"/>
          <a:ext cx="0" cy="0"/>
          <a:chOff x="0" y="0"/>
          <a:chExt cx="0" cy="0"/>
        </a:xfrm>
      </p:grpSpPr>
      <p:sp>
        <p:nvSpPr>
          <p:cNvPr id="1048986" name="Content Placeholder 2"/>
          <p:cNvSpPr>
            <a:spLocks noGrp="1"/>
          </p:cNvSpPr>
          <p:nvPr>
            <p:ph idx="1"/>
          </p:nvPr>
        </p:nvSpPr>
        <p:spPr/>
        <p:txBody>
          <a:bodyPr>
            <a:normAutofit fontScale="85000" lnSpcReduction="20000"/>
          </a:bodyPr>
          <a:p>
            <a:r>
              <a:rPr dirty="0" lang="en-US" smtClean="0"/>
              <a:t>You </a:t>
            </a:r>
            <a:r>
              <a:rPr dirty="0" lang="en-US"/>
              <a:t>should check the patient's vital signs, severe vaginal bleeding and general condition and allow the patient to rest comfortably. </a:t>
            </a:r>
          </a:p>
          <a:p>
            <a:r>
              <a:rPr dirty="0" lang="en-US"/>
              <a:t>Patients that have been treated should receive after care guidance, which includes:</a:t>
            </a:r>
          </a:p>
          <a:p>
            <a:pPr lvl="0"/>
            <a:r>
              <a:rPr dirty="0" lang="en-US"/>
              <a:t>Explain/counsel patient before discharge that she will be at risk of repeat pregnancy for up to two weeks following treatment.</a:t>
            </a:r>
          </a:p>
          <a:p>
            <a:pPr lvl="0"/>
            <a:r>
              <a:rPr dirty="0" lang="en-US"/>
              <a:t>Counsel her on a variety of safe contraceptive methods that can be used immediately to avoid pregnancy for the body to return to its normal state.</a:t>
            </a:r>
          </a:p>
          <a:p>
            <a:pPr lvl="0"/>
            <a:r>
              <a:rPr dirty="0" lang="en-US"/>
              <a:t>Explain where and how to get family planning.</a:t>
            </a:r>
          </a:p>
          <a:p>
            <a:endParaRPr dirty="0" lang="en-US"/>
          </a:p>
        </p:txBody>
      </p:sp>
      <p:sp>
        <p:nvSpPr>
          <p:cNvPr id="1048987" name="Title 1"/>
          <p:cNvSpPr>
            <a:spLocks noGrp="1"/>
          </p:cNvSpPr>
          <p:nvPr>
            <p:ph type="title"/>
          </p:nvPr>
        </p:nvSpPr>
        <p:spPr/>
        <p:txBody>
          <a:bodyPr>
            <a:normAutofit fontScale="90000"/>
          </a:bodyPr>
          <a:p>
            <a:r>
              <a:rPr b="1" dirty="0" lang="en-US" smtClean="0"/>
              <a:t/>
            </a:r>
            <a:br>
              <a:rPr b="1" dirty="0" lang="en-US" smtClean="0"/>
            </a:br>
            <a:r>
              <a:rPr b="1" dirty="0" lang="en-US" smtClean="0"/>
              <a:t>Care After Manual Vacuum Aspiration (MVA)</a:t>
            </a:r>
            <a:r>
              <a:rPr dirty="0" lang="en-US" smtClean="0"/>
              <a:t> </a:t>
            </a:r>
            <a:br>
              <a:rPr dirty="0" lang="en-US" smtClean="0"/>
            </a:br>
            <a:endParaRPr dirty="0" lang="en-US"/>
          </a:p>
        </p:txBody>
      </p:sp>
      <p:sp>
        <p:nvSpPr>
          <p:cNvPr id="1048988" name="Slide Number Placeholder 3"/>
          <p:cNvSpPr>
            <a:spLocks noGrp="1"/>
          </p:cNvSpPr>
          <p:nvPr>
            <p:ph type="sldNum" sz="quarter" idx="12"/>
          </p:nvPr>
        </p:nvSpPr>
        <p:spPr/>
        <p:txBody>
          <a:bodyPr/>
          <a:p>
            <a:fld id="{6DB37D2D-6970-408E-8879-7BF9CDE8CB8D}" type="slidenum">
              <a:rPr lang="en-US" smtClean="0"/>
              <a:t>125</a:t>
            </a:fld>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512" name=""/>
        <p:cNvGrpSpPr/>
        <p:nvPr/>
      </p:nvGrpSpPr>
      <p:grpSpPr>
        <a:xfrm>
          <a:off x="0" y="0"/>
          <a:ext cx="0" cy="0"/>
          <a:chOff x="0" y="0"/>
          <a:chExt cx="0" cy="0"/>
        </a:xfrm>
      </p:grpSpPr>
      <p:sp>
        <p:nvSpPr>
          <p:cNvPr id="1048989" name="Content Placeholder 2"/>
          <p:cNvSpPr>
            <a:spLocks noGrp="1"/>
          </p:cNvSpPr>
          <p:nvPr>
            <p:ph idx="1"/>
          </p:nvPr>
        </p:nvSpPr>
        <p:spPr/>
        <p:txBody>
          <a:bodyPr/>
          <a:p>
            <a:pPr lvl="0"/>
            <a:r>
              <a:rPr dirty="0" lang="en-US"/>
              <a:t>Counsel on all available family planning methods to enable the patient to make an informed choice of family planning methods.</a:t>
            </a:r>
          </a:p>
          <a:p>
            <a:pPr lvl="0"/>
            <a:r>
              <a:rPr dirty="0" lang="en-US"/>
              <a:t>Explain how to use the selected family planning method.</a:t>
            </a:r>
          </a:p>
          <a:p>
            <a:pPr lvl="0"/>
            <a:r>
              <a:rPr dirty="0" lang="en-US"/>
              <a:t>Explain that family planning methods, other than condoms do not provide protection against STI/HIV/AIDS.</a:t>
            </a:r>
          </a:p>
          <a:p>
            <a:endParaRPr dirty="0" lang="en-US"/>
          </a:p>
        </p:txBody>
      </p:sp>
      <p:sp>
        <p:nvSpPr>
          <p:cNvPr id="1048990" name="Title 1"/>
          <p:cNvSpPr>
            <a:spLocks noGrp="1"/>
          </p:cNvSpPr>
          <p:nvPr>
            <p:ph type="title"/>
          </p:nvPr>
        </p:nvSpPr>
        <p:spPr/>
        <p:txBody>
          <a:bodyPr/>
          <a:p>
            <a:endParaRPr lang="en-US"/>
          </a:p>
        </p:txBody>
      </p:sp>
      <p:sp>
        <p:nvSpPr>
          <p:cNvPr id="1048991" name="Slide Number Placeholder 3"/>
          <p:cNvSpPr>
            <a:spLocks noGrp="1"/>
          </p:cNvSpPr>
          <p:nvPr>
            <p:ph type="sldNum" sz="quarter" idx="12"/>
          </p:nvPr>
        </p:nvSpPr>
        <p:spPr/>
        <p:txBody>
          <a:bodyPr/>
          <a:p>
            <a:fld id="{6DB37D2D-6970-408E-8879-7BF9CDE8CB8D}" type="slidenum">
              <a:rPr lang="en-US" smtClean="0"/>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513" name=""/>
        <p:cNvGrpSpPr/>
        <p:nvPr/>
      </p:nvGrpSpPr>
      <p:grpSpPr>
        <a:xfrm>
          <a:off x="0" y="0"/>
          <a:ext cx="0" cy="0"/>
          <a:chOff x="0" y="0"/>
          <a:chExt cx="0" cy="0"/>
        </a:xfrm>
      </p:grpSpPr>
      <p:sp>
        <p:nvSpPr>
          <p:cNvPr id="1048992" name="Content Placeholder 2"/>
          <p:cNvSpPr>
            <a:spLocks noGrp="1"/>
          </p:cNvSpPr>
          <p:nvPr>
            <p:ph idx="1"/>
          </p:nvPr>
        </p:nvSpPr>
        <p:spPr>
          <a:xfrm>
            <a:off x="457200" y="1066800"/>
            <a:ext cx="8229600" cy="5059363"/>
          </a:xfrm>
        </p:spPr>
        <p:txBody>
          <a:bodyPr>
            <a:normAutofit fontScale="85000" lnSpcReduction="10000"/>
          </a:bodyPr>
          <a:p>
            <a:r>
              <a:rPr dirty="0" lang="en-US"/>
              <a:t>patients that have been treated should receive after care guidance, which also includes:</a:t>
            </a:r>
          </a:p>
          <a:p>
            <a:pPr lvl="0"/>
            <a:r>
              <a:rPr dirty="0" lang="en-US"/>
              <a:t>Informing her about symptoms that would require the patient to return immediately to the facility and the action she should take.</a:t>
            </a:r>
          </a:p>
          <a:p>
            <a:pPr lvl="0"/>
            <a:r>
              <a:rPr dirty="0" lang="en-US"/>
              <a:t>Advising her on signs of recovery when normal menstruation may resume.</a:t>
            </a:r>
          </a:p>
          <a:p>
            <a:pPr lvl="0"/>
            <a:r>
              <a:rPr dirty="0" lang="en-US"/>
              <a:t>Advising her on personal hygiene and when to resume sex.</a:t>
            </a:r>
          </a:p>
          <a:p>
            <a:pPr lvl="0"/>
            <a:r>
              <a:rPr dirty="0" lang="en-US"/>
              <a:t>Providing the method of choice to the patient.</a:t>
            </a:r>
          </a:p>
          <a:p>
            <a:pPr lvl="0"/>
            <a:r>
              <a:rPr dirty="0" lang="en-US"/>
              <a:t>Helping the patient to cope with the pregnancy loss.</a:t>
            </a:r>
          </a:p>
          <a:p>
            <a:pPr lvl="0"/>
            <a:r>
              <a:rPr dirty="0" lang="en-US"/>
              <a:t>Allowing grieving.</a:t>
            </a:r>
          </a:p>
          <a:p>
            <a:endParaRPr dirty="0" lang="en-US"/>
          </a:p>
        </p:txBody>
      </p:sp>
      <p:sp>
        <p:nvSpPr>
          <p:cNvPr id="1048993" name="Title 1"/>
          <p:cNvSpPr>
            <a:spLocks noGrp="1"/>
          </p:cNvSpPr>
          <p:nvPr>
            <p:ph type="title"/>
          </p:nvPr>
        </p:nvSpPr>
        <p:spPr>
          <a:xfrm>
            <a:off x="457200" y="274638"/>
            <a:ext cx="8229600" cy="487362"/>
          </a:xfrm>
        </p:spPr>
        <p:txBody>
          <a:bodyPr>
            <a:normAutofit fontScale="90000"/>
          </a:bodyPr>
          <a:p>
            <a:endParaRPr dirty="0" lang="en-US"/>
          </a:p>
        </p:txBody>
      </p:sp>
      <p:sp>
        <p:nvSpPr>
          <p:cNvPr id="1048994" name="Slide Number Placeholder 3"/>
          <p:cNvSpPr>
            <a:spLocks noGrp="1"/>
          </p:cNvSpPr>
          <p:nvPr>
            <p:ph type="sldNum" sz="quarter" idx="12"/>
          </p:nvPr>
        </p:nvSpPr>
        <p:spPr/>
        <p:txBody>
          <a:bodyPr/>
          <a:p>
            <a:fld id="{6DB37D2D-6970-408E-8879-7BF9CDE8CB8D}" type="slidenum">
              <a:rPr lang="en-US" smtClean="0"/>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514" name=""/>
        <p:cNvGrpSpPr/>
        <p:nvPr/>
      </p:nvGrpSpPr>
      <p:grpSpPr>
        <a:xfrm>
          <a:off x="0" y="0"/>
          <a:ext cx="0" cy="0"/>
          <a:chOff x="0" y="0"/>
          <a:chExt cx="0" cy="0"/>
        </a:xfrm>
      </p:grpSpPr>
      <p:sp>
        <p:nvSpPr>
          <p:cNvPr id="1048995" name="Content Placeholder 2"/>
          <p:cNvSpPr>
            <a:spLocks noGrp="1"/>
          </p:cNvSpPr>
          <p:nvPr>
            <p:ph idx="1"/>
          </p:nvPr>
        </p:nvSpPr>
        <p:spPr/>
        <p:txBody>
          <a:bodyPr/>
          <a:p>
            <a:r>
              <a:rPr dirty="0" lang="en-US" smtClean="0"/>
              <a:t>Ectopic </a:t>
            </a:r>
            <a:r>
              <a:rPr dirty="0" lang="en-US"/>
              <a:t>pregnancy is a condition in which the zygote becomes implanted in a place outside the uterine cavity. The most common site of ectopic gestation is inside one of the fallopian tubes and this is called a tubal pregnancy. The term ectopic is derived from a Greek word, which means 'out of place'. </a:t>
            </a:r>
          </a:p>
          <a:p>
            <a:endParaRPr dirty="0" lang="en-US"/>
          </a:p>
        </p:txBody>
      </p:sp>
      <p:sp>
        <p:nvSpPr>
          <p:cNvPr id="1048996" name="Title 1"/>
          <p:cNvSpPr>
            <a:spLocks noGrp="1"/>
          </p:cNvSpPr>
          <p:nvPr>
            <p:ph type="title"/>
          </p:nvPr>
        </p:nvSpPr>
        <p:spPr/>
        <p:txBody>
          <a:bodyPr>
            <a:normAutofit fontScale="90000"/>
          </a:bodyPr>
          <a:p>
            <a:r>
              <a:rPr b="1" dirty="0" lang="en-US" smtClean="0"/>
              <a:t/>
            </a:r>
            <a:br>
              <a:rPr b="1" dirty="0" lang="en-US" smtClean="0"/>
            </a:br>
            <a:r>
              <a:rPr b="1" dirty="0" lang="en-US" smtClean="0"/>
              <a:t>Ectopic Pregnancy (</a:t>
            </a:r>
            <a:r>
              <a:rPr b="1" dirty="0" lang="en-US" err="1" smtClean="0"/>
              <a:t>Extrauterine</a:t>
            </a:r>
            <a:r>
              <a:rPr b="1" dirty="0" lang="en-US" smtClean="0"/>
              <a:t> Pregnancy)</a:t>
            </a:r>
            <a:r>
              <a:rPr dirty="0" lang="en-US" smtClean="0"/>
              <a:t> </a:t>
            </a:r>
            <a:br>
              <a:rPr dirty="0" lang="en-US" smtClean="0"/>
            </a:br>
            <a:endParaRPr dirty="0" lang="en-US"/>
          </a:p>
        </p:txBody>
      </p:sp>
      <p:sp>
        <p:nvSpPr>
          <p:cNvPr id="1048997" name="Slide Number Placeholder 3"/>
          <p:cNvSpPr>
            <a:spLocks noGrp="1"/>
          </p:cNvSpPr>
          <p:nvPr>
            <p:ph type="sldNum" sz="quarter" idx="12"/>
          </p:nvPr>
        </p:nvSpPr>
        <p:spPr/>
        <p:txBody>
          <a:bodyPr/>
          <a:p>
            <a:fld id="{6DB37D2D-6970-408E-8879-7BF9CDE8CB8D}" type="slidenum">
              <a:rPr lang="en-US" smtClean="0"/>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515" name=""/>
        <p:cNvGrpSpPr/>
        <p:nvPr/>
      </p:nvGrpSpPr>
      <p:grpSpPr>
        <a:xfrm>
          <a:off x="0" y="0"/>
          <a:ext cx="0" cy="0"/>
          <a:chOff x="0" y="0"/>
          <a:chExt cx="0" cy="0"/>
        </a:xfrm>
      </p:grpSpPr>
      <p:sp>
        <p:nvSpPr>
          <p:cNvPr id="1048998" name="Text Placeholder 11"/>
          <p:cNvSpPr>
            <a:spLocks noGrp="1"/>
          </p:cNvSpPr>
          <p:nvPr>
            <p:ph type="body" sz="half" idx="2"/>
          </p:nvPr>
        </p:nvSpPr>
        <p:spPr/>
        <p:txBody>
          <a:bodyPr/>
          <a:p>
            <a:endParaRPr lang="en-US"/>
          </a:p>
        </p:txBody>
      </p:sp>
      <p:pic>
        <p:nvPicPr>
          <p:cNvPr id="2097159" name="ia_el_25_innerEl" descr="Different possible locations of an ectopic pregnancy with relative frequency and occurrence"/>
          <p:cNvPicPr>
            <a:picLocks noChangeAspect="1" noGrp="1" noChangeArrowheads="1"/>
          </p:cNvPicPr>
          <p:nvPr>
            <p:ph type="pic" idx="1"/>
          </p:nvPr>
        </p:nvPicPr>
        <p:blipFill>
          <a:blip xmlns:r="http://schemas.openxmlformats.org/officeDocument/2006/relationships" r:embed="rId1"/>
          <a:srcRect t="12500" b="12500"/>
          <a:stretch>
            <a:fillRect/>
          </a:stretch>
        </p:blipFill>
        <p:spPr bwMode="auto">
          <a:xfrm>
            <a:off x="1792288" y="612775"/>
            <a:ext cx="4608512" cy="3273425"/>
          </a:xfrm>
          <a:prstGeom prst="rect"/>
          <a:noFill/>
          <a:ln>
            <a:noFill/>
          </a:ln>
        </p:spPr>
      </p:pic>
      <p:sp>
        <p:nvSpPr>
          <p:cNvPr id="1048999" name="Title 9"/>
          <p:cNvSpPr>
            <a:spLocks noGrp="1"/>
          </p:cNvSpPr>
          <p:nvPr>
            <p:ph type="title"/>
          </p:nvPr>
        </p:nvSpPr>
        <p:spPr>
          <a:xfrm>
            <a:off x="1792288" y="3810000"/>
            <a:ext cx="5486400" cy="2362200"/>
          </a:xfrm>
        </p:spPr>
        <p:txBody>
          <a:bodyPr/>
          <a:p>
            <a:endParaRPr dirty="0" lang="en-US"/>
          </a:p>
        </p:txBody>
      </p:sp>
      <p:graphicFrame>
        <p:nvGraphicFramePr>
          <p:cNvPr id="4194304" name="Table 12"/>
          <p:cNvGraphicFramePr>
            <a:graphicFrameLocks noGrp="1"/>
          </p:cNvGraphicFramePr>
          <p:nvPr/>
        </p:nvGraphicFramePr>
        <p:xfrm>
          <a:off x="1143000" y="3657601"/>
          <a:ext cx="6172200" cy="2640330"/>
        </p:xfrm>
        <a:graphic>
          <a:graphicData uri="http://schemas.openxmlformats.org/drawingml/2006/table">
            <a:tbl>
              <a:tblPr>
                <a:tableStyleId>{5C22544A-7EE6-4342-B048-85BDC9FD1C3A}</a:tableStyleId>
              </a:tblPr>
              <a:tblGrid>
                <a:gridCol w="1371600"/>
                <a:gridCol w="4800600"/>
              </a:tblGrid>
              <a:tr h="279400">
                <a:tc gridSpan="2">
                  <a:txBody>
                    <a:bodyPr/>
                    <a:p>
                      <a:pPr algn="just" marL="0" marR="0">
                        <a:spcBef>
                          <a:spcPts val="0"/>
                        </a:spcBef>
                        <a:spcAft>
                          <a:spcPts val="0"/>
                        </a:spcAft>
                      </a:pPr>
                      <a:r>
                        <a:rPr dirty="0" sz="1800" lang="en-US">
                          <a:effectLst/>
                        </a:rPr>
                        <a:t>Key</a:t>
                      </a:r>
                      <a:endParaRPr dirty="0" sz="1800" lang="en-US">
                        <a:effectLst/>
                        <a:latin typeface="Times New Roman"/>
                        <a:ea typeface="Times New Roman"/>
                      </a:endParaRPr>
                    </a:p>
                  </a:txBody>
                  <a:tcPr marL="9525" marR="9525" marT="9525" marB="9525" anchor="ctr"/>
                </a:tc>
                <a:tc hMerge="1">
                  <a:txBody>
                    <a:bodyPr/>
                    <a:p>
                      <a:endParaRPr lang="en-US"/>
                    </a:p>
                  </a:txBody>
                </a:tc>
              </a:tr>
              <a:tr h="279400">
                <a:tc>
                  <a:txBody>
                    <a:bodyPr/>
                    <a:p>
                      <a:pPr algn="just" marL="0" marR="0">
                        <a:spcBef>
                          <a:spcPts val="0"/>
                        </a:spcBef>
                        <a:spcAft>
                          <a:spcPts val="0"/>
                        </a:spcAft>
                      </a:pPr>
                      <a:r>
                        <a:rPr sz="1800" lang="en-US">
                          <a:effectLst/>
                        </a:rPr>
                        <a:t> A</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Ampulla</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Cx</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Cervix</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F</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dirty="0" sz="1800" lang="en-US">
                          <a:effectLst/>
                        </a:rPr>
                        <a:t> </a:t>
                      </a:r>
                      <a:r>
                        <a:rPr dirty="0" sz="1800" lang="en-US" err="1">
                          <a:effectLst/>
                        </a:rPr>
                        <a:t>Fimbrial</a:t>
                      </a:r>
                      <a:endParaRPr dirty="0"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I</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Interstitial</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Ov </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Ovary</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C</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Cornua</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Is</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Isthmus</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Ab  </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dirty="0" sz="1800" lang="en-US">
                          <a:effectLst/>
                        </a:rPr>
                        <a:t> Abdominal Cavity  </a:t>
                      </a:r>
                      <a:endParaRPr dirty="0" sz="1800" lang="en-US">
                        <a:effectLst/>
                        <a:latin typeface="Times New Roman"/>
                        <a:ea typeface="Times New Roman"/>
                      </a:endParaRPr>
                    </a:p>
                  </a:txBody>
                  <a:tcPr marL="9525" marR="9525" marT="9525" marB="9525" anchor="ctr"/>
                </a:tc>
              </a:tr>
            </a:tbl>
          </a:graphicData>
        </a:graphic>
      </p:graphicFrame>
      <p:sp>
        <p:nvSpPr>
          <p:cNvPr id="1049000" name="Slide Number Placeholder 1"/>
          <p:cNvSpPr>
            <a:spLocks noGrp="1"/>
          </p:cNvSpPr>
          <p:nvPr>
            <p:ph type="sldNum" sz="quarter" idx="12"/>
          </p:nvPr>
        </p:nvSpPr>
        <p:spPr/>
        <p:txBody>
          <a:bodyPr/>
          <a:p>
            <a:fld id="{6DB37D2D-6970-408E-8879-7BF9CDE8CB8D}" type="slidenum">
              <a:rPr lang="en-US" smtClean="0"/>
              <a:t>129</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661" name="Content Placeholder 2"/>
          <p:cNvSpPr>
            <a:spLocks noGrp="1"/>
          </p:cNvSpPr>
          <p:nvPr>
            <p:ph idx="1"/>
          </p:nvPr>
        </p:nvSpPr>
        <p:spPr/>
        <p:txBody>
          <a:bodyPr>
            <a:normAutofit fontScale="85185" lnSpcReduction="20000"/>
          </a:bodyPr>
          <a:p>
            <a:r>
              <a:rPr b="1" dirty="0" lang="en-GB"/>
              <a:t>Endoscopic Examination</a:t>
            </a:r>
            <a:r>
              <a:rPr dirty="0" lang="en-GB"/>
              <a:t> </a:t>
            </a:r>
            <a:endParaRPr dirty="0" lang="en-US"/>
          </a:p>
          <a:p>
            <a:r>
              <a:rPr dirty="0" lang="en-GB"/>
              <a:t>This examination involves entering the body organs by use of a scope. A scope is a special tubular instrument with a light attached to the end. When introduced into the hollow organs of the body they can be seen and studied. There are various types of endoscopic examinations.</a:t>
            </a:r>
            <a:endParaRPr dirty="0" lang="en-US"/>
          </a:p>
          <a:p>
            <a:r>
              <a:rPr dirty="0" lang="en-GB"/>
              <a:t>The pelvic endoscopy/</a:t>
            </a:r>
            <a:r>
              <a:rPr dirty="0" lang="en-GB" err="1"/>
              <a:t>culdoscopy</a:t>
            </a:r>
            <a:r>
              <a:rPr dirty="0" lang="en-GB"/>
              <a:t> involves the use of a </a:t>
            </a:r>
            <a:r>
              <a:rPr dirty="0" lang="en-GB" err="1"/>
              <a:t>culdoscope</a:t>
            </a:r>
            <a:r>
              <a:rPr dirty="0" lang="en-GB"/>
              <a:t>, which is a tubular, lighted instrument similar to a </a:t>
            </a:r>
            <a:r>
              <a:rPr dirty="0" lang="en-GB" err="1"/>
              <a:t>cystoscope</a:t>
            </a:r>
            <a:r>
              <a:rPr dirty="0" lang="en-GB"/>
              <a:t> or laparoscope. An incision is made in the posterior vaginal </a:t>
            </a:r>
            <a:br>
              <a:rPr dirty="0" lang="en-GB"/>
            </a:br>
            <a:r>
              <a:rPr dirty="0" lang="en-GB"/>
              <a:t>cul-de-sac (fornix) to admit the instrument. It is commonly used to detect any pelvic masses. The patient is prepared as for vaginal operation and may be under local anaesthesia. The procedure is conducted in the operating room, with the patient in a knee-chest position.</a:t>
            </a:r>
            <a:endParaRPr dirty="0" lang="en-US"/>
          </a:p>
          <a:p>
            <a:endParaRPr dirty="0" lang="en-US"/>
          </a:p>
        </p:txBody>
      </p:sp>
      <p:sp>
        <p:nvSpPr>
          <p:cNvPr id="1048662" name="Title 1"/>
          <p:cNvSpPr>
            <a:spLocks noGrp="1"/>
          </p:cNvSpPr>
          <p:nvPr>
            <p:ph type="title"/>
          </p:nvPr>
        </p:nvSpPr>
        <p:spPr/>
        <p:txBody>
          <a:bodyPr/>
          <a:p>
            <a:endParaRPr lang="en-US"/>
          </a:p>
        </p:txBody>
      </p:sp>
      <p:sp>
        <p:nvSpPr>
          <p:cNvPr id="1048663" name="Slide Number Placeholder 3"/>
          <p:cNvSpPr>
            <a:spLocks noGrp="1"/>
          </p:cNvSpPr>
          <p:nvPr>
            <p:ph type="sldNum" sz="quarter" idx="12"/>
          </p:nvPr>
        </p:nvSpPr>
        <p:spPr/>
        <p:txBody>
          <a:bodyPr/>
          <a:p>
            <a:fld id="{6DB37D2D-6970-408E-8879-7BF9CDE8CB8D}" type="slidenum">
              <a:rPr lang="en-US" smtClean="0"/>
              <a:t>13</a:t>
            </a:fld>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516" name=""/>
        <p:cNvGrpSpPr/>
        <p:nvPr/>
      </p:nvGrpSpPr>
      <p:grpSpPr>
        <a:xfrm>
          <a:off x="0" y="0"/>
          <a:ext cx="0" cy="0"/>
          <a:chOff x="0" y="0"/>
          <a:chExt cx="0" cy="0"/>
        </a:xfrm>
      </p:grpSpPr>
      <p:sp>
        <p:nvSpPr>
          <p:cNvPr id="1049001" name="Content Placeholder 2"/>
          <p:cNvSpPr>
            <a:spLocks noGrp="1"/>
          </p:cNvSpPr>
          <p:nvPr>
            <p:ph idx="1"/>
          </p:nvPr>
        </p:nvSpPr>
        <p:spPr/>
        <p:txBody>
          <a:bodyPr/>
          <a:p>
            <a:r>
              <a:rPr dirty="0" lang="en-US"/>
              <a:t>The most common type of ectopic pregnancy is the tubal pregnancy, occurring in at least 55% of ectopic pregnancies. This type of pregnancy is common in the tropics because of the high incidence of blocked tubes due to </a:t>
            </a:r>
            <a:r>
              <a:rPr dirty="0" lang="en-US" err="1"/>
              <a:t>gonorrhoea</a:t>
            </a:r>
            <a:r>
              <a:rPr dirty="0" lang="en-US"/>
              <a:t>, puerperal and post </a:t>
            </a:r>
            <a:r>
              <a:rPr dirty="0" lang="en-US" err="1"/>
              <a:t>abortal</a:t>
            </a:r>
            <a:r>
              <a:rPr dirty="0" lang="en-US"/>
              <a:t> sepsis, and Pelvic Inflammatory Diseases (PIDs</a:t>
            </a:r>
          </a:p>
        </p:txBody>
      </p:sp>
      <p:sp>
        <p:nvSpPr>
          <p:cNvPr id="1049002" name="Title 1"/>
          <p:cNvSpPr>
            <a:spLocks noGrp="1"/>
          </p:cNvSpPr>
          <p:nvPr>
            <p:ph type="title"/>
          </p:nvPr>
        </p:nvSpPr>
        <p:spPr/>
        <p:txBody>
          <a:bodyPr/>
          <a:p>
            <a:endParaRPr lang="en-US"/>
          </a:p>
        </p:txBody>
      </p:sp>
      <p:sp>
        <p:nvSpPr>
          <p:cNvPr id="1049003" name="Slide Number Placeholder 3"/>
          <p:cNvSpPr>
            <a:spLocks noGrp="1"/>
          </p:cNvSpPr>
          <p:nvPr>
            <p:ph type="sldNum" sz="quarter" idx="12"/>
          </p:nvPr>
        </p:nvSpPr>
        <p:spPr/>
        <p:txBody>
          <a:bodyPr/>
          <a:p>
            <a:fld id="{6DB37D2D-6970-408E-8879-7BF9CDE8CB8D}" type="slidenum">
              <a:rPr lang="en-US" smtClean="0"/>
              <a:t>130</a:t>
            </a:fld>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517" name=""/>
        <p:cNvGrpSpPr/>
        <p:nvPr/>
      </p:nvGrpSpPr>
      <p:grpSpPr>
        <a:xfrm>
          <a:off x="0" y="0"/>
          <a:ext cx="0" cy="0"/>
          <a:chOff x="0" y="0"/>
          <a:chExt cx="0" cy="0"/>
        </a:xfrm>
      </p:grpSpPr>
      <p:sp>
        <p:nvSpPr>
          <p:cNvPr id="1049004" name="Content Placeholder 2"/>
          <p:cNvSpPr>
            <a:spLocks noGrp="1"/>
          </p:cNvSpPr>
          <p:nvPr>
            <p:ph idx="1"/>
          </p:nvPr>
        </p:nvSpPr>
        <p:spPr>
          <a:xfrm>
            <a:off x="457200" y="1066800"/>
            <a:ext cx="8229600" cy="5059363"/>
          </a:xfrm>
        </p:spPr>
        <p:txBody>
          <a:bodyPr>
            <a:normAutofit fontScale="85000" lnSpcReduction="10000"/>
          </a:bodyPr>
          <a:p>
            <a:r>
              <a:rPr dirty="0" lang="en-US"/>
              <a:t>The ovum is </a:t>
            </a:r>
            <a:r>
              <a:rPr dirty="0" lang="en-US" err="1"/>
              <a:t>fertilised</a:t>
            </a:r>
            <a:r>
              <a:rPr dirty="0" lang="en-US"/>
              <a:t> in the fallopian tube but the zygote is unable to reach the uterine cavity because of loss of mobility and </a:t>
            </a:r>
            <a:r>
              <a:rPr dirty="0" lang="en-US" err="1"/>
              <a:t>ciliary</a:t>
            </a:r>
            <a:r>
              <a:rPr dirty="0" lang="en-US"/>
              <a:t> action. Therefore, the ovum may be arrested at: </a:t>
            </a:r>
          </a:p>
          <a:p>
            <a:pPr lvl="0"/>
            <a:r>
              <a:rPr dirty="0" lang="en-US"/>
              <a:t>The </a:t>
            </a:r>
            <a:r>
              <a:rPr dirty="0" lang="en-US" err="1"/>
              <a:t>fimbriated</a:t>
            </a:r>
            <a:r>
              <a:rPr dirty="0" lang="en-US"/>
              <a:t> end of the tube, which is an uncommon site.</a:t>
            </a:r>
          </a:p>
          <a:p>
            <a:pPr lvl="0"/>
            <a:r>
              <a:rPr dirty="0" lang="en-US"/>
              <a:t>The ampulla which is the most common site.</a:t>
            </a:r>
          </a:p>
          <a:p>
            <a:pPr lvl="0"/>
            <a:r>
              <a:rPr dirty="0" lang="en-US"/>
              <a:t>The isthmus which is the most dangerous site because of the frequency of tubal rupture at about four to five weeks.</a:t>
            </a:r>
          </a:p>
          <a:p>
            <a:pPr lvl="0"/>
            <a:r>
              <a:rPr dirty="0" lang="en-US"/>
              <a:t>The interstitial part of the tube in which rupture begins at second trimester. It is also an uncommon site.</a:t>
            </a:r>
          </a:p>
        </p:txBody>
      </p:sp>
      <p:sp>
        <p:nvSpPr>
          <p:cNvPr id="1049005" name="Title 1"/>
          <p:cNvSpPr>
            <a:spLocks noGrp="1"/>
          </p:cNvSpPr>
          <p:nvPr>
            <p:ph type="title"/>
          </p:nvPr>
        </p:nvSpPr>
        <p:spPr>
          <a:xfrm>
            <a:off x="457200" y="274638"/>
            <a:ext cx="8229600" cy="639762"/>
          </a:xfrm>
        </p:spPr>
        <p:txBody>
          <a:bodyPr>
            <a:normAutofit fontScale="90000"/>
          </a:bodyPr>
          <a:p>
            <a:endParaRPr dirty="0" lang="en-US"/>
          </a:p>
        </p:txBody>
      </p:sp>
      <p:sp>
        <p:nvSpPr>
          <p:cNvPr id="1049006" name="Slide Number Placeholder 3"/>
          <p:cNvSpPr>
            <a:spLocks noGrp="1"/>
          </p:cNvSpPr>
          <p:nvPr>
            <p:ph type="sldNum" sz="quarter" idx="12"/>
          </p:nvPr>
        </p:nvSpPr>
        <p:spPr/>
        <p:txBody>
          <a:bodyPr/>
          <a:p>
            <a:fld id="{6DB37D2D-6970-408E-8879-7BF9CDE8CB8D}" type="slidenum">
              <a:rPr lang="en-US" smtClean="0"/>
              <a:t>131</a:t>
            </a:fld>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518" name=""/>
        <p:cNvGrpSpPr/>
        <p:nvPr/>
      </p:nvGrpSpPr>
      <p:grpSpPr>
        <a:xfrm>
          <a:off x="0" y="0"/>
          <a:ext cx="0" cy="0"/>
          <a:chOff x="0" y="0"/>
          <a:chExt cx="0" cy="0"/>
        </a:xfrm>
      </p:grpSpPr>
      <p:pic>
        <p:nvPicPr>
          <p:cNvPr id="2097160" name="ia_el_25_innerEl" descr="Sites of ectopic pregnancy"/>
          <p:cNvPicPr>
            <a:picLocks noChangeAspect="1" noChangeArrowheads="1"/>
          </p:cNvPicPr>
          <p:nvPr/>
        </p:nvPicPr>
        <p:blipFill>
          <a:blip xmlns:r="http://schemas.openxmlformats.org/officeDocument/2006/relationships" r:embed="rId1"/>
          <a:srcRect/>
          <a:stretch>
            <a:fillRect/>
          </a:stretch>
        </p:blipFill>
        <p:spPr bwMode="auto">
          <a:xfrm>
            <a:off x="1143000" y="762000"/>
            <a:ext cx="7010400" cy="5257800"/>
          </a:xfrm>
          <a:prstGeom prst="rect"/>
          <a:noFill/>
          <a:ln>
            <a:noFill/>
          </a:ln>
        </p:spPr>
      </p:pic>
      <p:sp>
        <p:nvSpPr>
          <p:cNvPr id="1049007" name="Slide Number Placeholder 1"/>
          <p:cNvSpPr>
            <a:spLocks noGrp="1"/>
          </p:cNvSpPr>
          <p:nvPr>
            <p:ph type="sldNum" sz="quarter" idx="12"/>
          </p:nvPr>
        </p:nvSpPr>
        <p:spPr/>
        <p:txBody>
          <a:bodyPr/>
          <a:p>
            <a:fld id="{6DB37D2D-6970-408E-8879-7BF9CDE8CB8D}" type="slidenum">
              <a:rPr lang="en-US" smtClean="0"/>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519" name=""/>
        <p:cNvGrpSpPr/>
        <p:nvPr/>
      </p:nvGrpSpPr>
      <p:grpSpPr>
        <a:xfrm>
          <a:off x="0" y="0"/>
          <a:ext cx="0" cy="0"/>
          <a:chOff x="0" y="0"/>
          <a:chExt cx="0" cy="0"/>
        </a:xfrm>
      </p:grpSpPr>
      <p:sp>
        <p:nvSpPr>
          <p:cNvPr id="1049008" name="Content Placeholder 2"/>
          <p:cNvSpPr>
            <a:spLocks noGrp="1"/>
          </p:cNvSpPr>
          <p:nvPr>
            <p:ph idx="1"/>
          </p:nvPr>
        </p:nvSpPr>
        <p:spPr/>
        <p:txBody>
          <a:bodyPr>
            <a:normAutofit fontScale="92500" lnSpcReduction="20000"/>
          </a:bodyPr>
          <a:p>
            <a:pPr lvl="0"/>
            <a:r>
              <a:rPr dirty="0" lang="en-US" smtClean="0"/>
              <a:t>Previous </a:t>
            </a:r>
            <a:r>
              <a:rPr dirty="0" lang="en-US"/>
              <a:t>inflammatory process in the tube or acute PID, which will heal with scarring tissue and block the tube.</a:t>
            </a:r>
          </a:p>
          <a:p>
            <a:pPr lvl="0"/>
            <a:r>
              <a:rPr dirty="0" lang="en-US"/>
              <a:t>Peritoneal adhesions secondary to previous surgery due to, for example, appendicitis, may cause occlusion.</a:t>
            </a:r>
          </a:p>
          <a:p>
            <a:pPr lvl="0"/>
            <a:r>
              <a:rPr dirty="0" lang="en-US"/>
              <a:t>Endometriosis whereby the endometrial tissue is lodged in the tube and occludes the tubal lumen.</a:t>
            </a:r>
          </a:p>
          <a:p>
            <a:pPr lvl="0"/>
            <a:r>
              <a:rPr dirty="0" lang="en-US"/>
              <a:t>Congenital anatomical irregularity often due to presence of diverticula of the  uterine  tube.</a:t>
            </a:r>
          </a:p>
          <a:p>
            <a:pPr lvl="0"/>
            <a:r>
              <a:rPr dirty="0" lang="en-US"/>
              <a:t>Tubal surgery.</a:t>
            </a:r>
          </a:p>
          <a:p>
            <a:endParaRPr dirty="0" lang="en-US"/>
          </a:p>
        </p:txBody>
      </p:sp>
      <p:sp>
        <p:nvSpPr>
          <p:cNvPr id="1049009" name="Title 1"/>
          <p:cNvSpPr>
            <a:spLocks noGrp="1"/>
          </p:cNvSpPr>
          <p:nvPr>
            <p:ph type="title"/>
          </p:nvPr>
        </p:nvSpPr>
        <p:spPr/>
        <p:txBody>
          <a:bodyPr>
            <a:normAutofit fontScale="90000"/>
          </a:bodyPr>
          <a:p>
            <a:r>
              <a:rPr dirty="0" lang="en-US" smtClean="0"/>
              <a:t/>
            </a:r>
            <a:br>
              <a:rPr dirty="0" lang="en-US" smtClean="0"/>
            </a:br>
            <a:r>
              <a:rPr dirty="0" lang="en-US" smtClean="0"/>
              <a:t>common causes of ectopic pregnancy</a:t>
            </a:r>
            <a:br>
              <a:rPr dirty="0" lang="en-US" smtClean="0"/>
            </a:br>
            <a:endParaRPr dirty="0" lang="en-US"/>
          </a:p>
        </p:txBody>
      </p:sp>
      <p:sp>
        <p:nvSpPr>
          <p:cNvPr id="1049010" name="Slide Number Placeholder 3"/>
          <p:cNvSpPr>
            <a:spLocks noGrp="1"/>
          </p:cNvSpPr>
          <p:nvPr>
            <p:ph type="sldNum" sz="quarter" idx="12"/>
          </p:nvPr>
        </p:nvSpPr>
        <p:spPr/>
        <p:txBody>
          <a:bodyPr/>
          <a:p>
            <a:fld id="{6DB37D2D-6970-408E-8879-7BF9CDE8CB8D}" type="slidenum">
              <a:rPr lang="en-US" smtClean="0"/>
              <a:t>133</a:t>
            </a:fld>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520" name=""/>
        <p:cNvGrpSpPr/>
        <p:nvPr/>
      </p:nvGrpSpPr>
      <p:grpSpPr>
        <a:xfrm>
          <a:off x="0" y="0"/>
          <a:ext cx="0" cy="0"/>
          <a:chOff x="0" y="0"/>
          <a:chExt cx="0" cy="0"/>
        </a:xfrm>
      </p:grpSpPr>
      <p:sp>
        <p:nvSpPr>
          <p:cNvPr id="1049011" name="Content Placeholder 2"/>
          <p:cNvSpPr>
            <a:spLocks noGrp="1"/>
          </p:cNvSpPr>
          <p:nvPr>
            <p:ph idx="1"/>
          </p:nvPr>
        </p:nvSpPr>
        <p:spPr/>
        <p:txBody>
          <a:bodyPr>
            <a:normAutofit fontScale="85000" lnSpcReduction="10000"/>
          </a:bodyPr>
          <a:p>
            <a:r>
              <a:rPr dirty="0" lang="en-US" smtClean="0"/>
              <a:t>Once </a:t>
            </a:r>
            <a:r>
              <a:rPr dirty="0" lang="en-US"/>
              <a:t>the implantation has occurred in the tube, the sequence of events associated with pregnancy follows. The corpus </a:t>
            </a:r>
            <a:r>
              <a:rPr dirty="0" lang="en-US" err="1"/>
              <a:t>luteum</a:t>
            </a:r>
            <a:r>
              <a:rPr dirty="0" lang="en-US"/>
              <a:t> remains and grows, producing progesterone, which increases the thickness of the endometrium and ensures that it is not shed, so that the patient misses the period. </a:t>
            </a:r>
          </a:p>
          <a:p>
            <a:r>
              <a:rPr dirty="0" lang="en-US"/>
              <a:t>The tube is not, however, able to nourish the ovum for long and bleeding detaches the ovum. The ovum may be ejected into the peritoneal cavity through the </a:t>
            </a:r>
            <a:r>
              <a:rPr dirty="0" lang="en-US" err="1"/>
              <a:t>fimbriated</a:t>
            </a:r>
            <a:r>
              <a:rPr dirty="0" lang="en-US"/>
              <a:t> end. The onset of pain may be gradual or it may occur dramatically.</a:t>
            </a:r>
          </a:p>
          <a:p>
            <a:endParaRPr dirty="0" lang="en-US"/>
          </a:p>
        </p:txBody>
      </p:sp>
      <p:sp>
        <p:nvSpPr>
          <p:cNvPr id="1049012" name="Title 1"/>
          <p:cNvSpPr>
            <a:spLocks noGrp="1"/>
          </p:cNvSpPr>
          <p:nvPr>
            <p:ph type="title"/>
          </p:nvPr>
        </p:nvSpPr>
        <p:spPr/>
        <p:txBody>
          <a:bodyPr>
            <a:normAutofit fontScale="90000"/>
          </a:bodyPr>
          <a:p>
            <a:r>
              <a:rPr b="1" dirty="0" lang="en-US" smtClean="0"/>
              <a:t/>
            </a:r>
            <a:br>
              <a:rPr b="1" dirty="0" lang="en-US" smtClean="0"/>
            </a:br>
            <a:r>
              <a:rPr b="1" dirty="0" lang="en-US" smtClean="0"/>
              <a:t>Pathophysiology of Ectopic Pregnancy</a:t>
            </a:r>
            <a:r>
              <a:rPr dirty="0" lang="en-US" smtClean="0"/>
              <a:t> </a:t>
            </a:r>
            <a:br>
              <a:rPr dirty="0" lang="en-US" smtClean="0"/>
            </a:br>
            <a:endParaRPr dirty="0" lang="en-US"/>
          </a:p>
        </p:txBody>
      </p:sp>
      <p:sp>
        <p:nvSpPr>
          <p:cNvPr id="1049013" name="Slide Number Placeholder 3"/>
          <p:cNvSpPr>
            <a:spLocks noGrp="1"/>
          </p:cNvSpPr>
          <p:nvPr>
            <p:ph type="sldNum" sz="quarter" idx="12"/>
          </p:nvPr>
        </p:nvSpPr>
        <p:spPr/>
        <p:txBody>
          <a:bodyPr/>
          <a:p>
            <a:fld id="{6DB37D2D-6970-408E-8879-7BF9CDE8CB8D}" type="slidenum">
              <a:rPr lang="en-US" smtClean="0"/>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521" name=""/>
        <p:cNvGrpSpPr/>
        <p:nvPr/>
      </p:nvGrpSpPr>
      <p:grpSpPr>
        <a:xfrm>
          <a:off x="0" y="0"/>
          <a:ext cx="0" cy="0"/>
          <a:chOff x="0" y="0"/>
          <a:chExt cx="0" cy="0"/>
        </a:xfrm>
      </p:grpSpPr>
      <p:sp>
        <p:nvSpPr>
          <p:cNvPr id="1049014" name="Content Placeholder 2"/>
          <p:cNvSpPr>
            <a:spLocks noGrp="1"/>
          </p:cNvSpPr>
          <p:nvPr>
            <p:ph idx="1"/>
          </p:nvPr>
        </p:nvSpPr>
        <p:spPr/>
        <p:txBody>
          <a:bodyPr>
            <a:normAutofit fontScale="85000" lnSpcReduction="10000"/>
          </a:bodyPr>
          <a:p>
            <a:r>
              <a:rPr dirty="0" lang="en-US" smtClean="0"/>
              <a:t>Unfortunately</a:t>
            </a:r>
            <a:r>
              <a:rPr dirty="0" lang="en-US"/>
              <a:t>, an ectopic pregnancy causes very few symptoms until the </a:t>
            </a:r>
            <a:r>
              <a:rPr dirty="0" lang="en-US" err="1"/>
              <a:t>foetus</a:t>
            </a:r>
            <a:r>
              <a:rPr dirty="0" lang="en-US"/>
              <a:t> has become large enough to rupture the fallopian tube. This, therefore, makes it very difficult to diagnose an ectopic pregnancy before it ruptures. That is why it is very important that you refer a patient to hospital on the slightest suspicion of ectopic pregnancy.</a:t>
            </a:r>
          </a:p>
          <a:p>
            <a:r>
              <a:rPr dirty="0" lang="en-US"/>
              <a:t>The muscle wall of the tube does not have the capacity of the uterine muscle for hypertrophy and distension and tubal pregnancies nearly always end in rupture and the death of the ovum.</a:t>
            </a:r>
          </a:p>
          <a:p>
            <a:endParaRPr dirty="0" lang="en-US"/>
          </a:p>
        </p:txBody>
      </p:sp>
      <p:sp>
        <p:nvSpPr>
          <p:cNvPr id="1049015" name="Title 1"/>
          <p:cNvSpPr>
            <a:spLocks noGrp="1"/>
          </p:cNvSpPr>
          <p:nvPr>
            <p:ph type="title"/>
          </p:nvPr>
        </p:nvSpPr>
        <p:spPr/>
        <p:txBody>
          <a:bodyPr>
            <a:normAutofit fontScale="90000"/>
          </a:bodyPr>
          <a:p>
            <a:r>
              <a:rPr b="1" dirty="0" lang="en-US" smtClean="0"/>
              <a:t/>
            </a:r>
            <a:br>
              <a:rPr b="1" dirty="0" lang="en-US" smtClean="0"/>
            </a:br>
            <a:r>
              <a:rPr b="1" dirty="0" lang="en-US" smtClean="0"/>
              <a:t>Symptoms and Signs of Ectopic Pregnancy</a:t>
            </a:r>
            <a:r>
              <a:rPr dirty="0" lang="en-US" smtClean="0"/>
              <a:t> </a:t>
            </a:r>
            <a:br>
              <a:rPr dirty="0" lang="en-US" smtClean="0"/>
            </a:br>
            <a:endParaRPr dirty="0" lang="en-US"/>
          </a:p>
        </p:txBody>
      </p:sp>
      <p:sp>
        <p:nvSpPr>
          <p:cNvPr id="1049016" name="Slide Number Placeholder 3"/>
          <p:cNvSpPr>
            <a:spLocks noGrp="1"/>
          </p:cNvSpPr>
          <p:nvPr>
            <p:ph type="sldNum" sz="quarter" idx="12"/>
          </p:nvPr>
        </p:nvSpPr>
        <p:spPr/>
        <p:txBody>
          <a:bodyPr/>
          <a:p>
            <a:fld id="{6DB37D2D-6970-408E-8879-7BF9CDE8CB8D}" type="slidenum">
              <a:rPr lang="en-US" smtClean="0"/>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9017" name="Content Placeholder 2"/>
          <p:cNvSpPr>
            <a:spLocks noGrp="1"/>
          </p:cNvSpPr>
          <p:nvPr>
            <p:ph idx="1"/>
          </p:nvPr>
        </p:nvSpPr>
        <p:spPr>
          <a:xfrm>
            <a:off x="457200" y="1066800"/>
            <a:ext cx="8229600" cy="5059363"/>
          </a:xfrm>
        </p:spPr>
        <p:txBody>
          <a:bodyPr>
            <a:normAutofit fontScale="77500" lnSpcReduction="20000"/>
          </a:bodyPr>
          <a:p>
            <a:r>
              <a:rPr dirty="0" lang="en-US" smtClean="0"/>
              <a:t>You </a:t>
            </a:r>
            <a:r>
              <a:rPr dirty="0" lang="en-US"/>
              <a:t>should suspect an ectopic pregnancy before rupture if a woman comes to you with the following complaints:  </a:t>
            </a:r>
          </a:p>
          <a:p>
            <a:pPr lvl="0"/>
            <a:r>
              <a:rPr dirty="0" lang="en-US" err="1"/>
              <a:t>Amenorrhoea</a:t>
            </a:r>
            <a:r>
              <a:rPr dirty="0" lang="en-US"/>
              <a:t> of two or three months (common in about 80% of cases). The patient may sometimes present with a ruptured ectopic even before the expected date of the</a:t>
            </a:r>
            <a:br>
              <a:rPr dirty="0" lang="en-US"/>
            </a:br>
            <a:r>
              <a:rPr dirty="0" lang="en-US"/>
              <a:t>next period.</a:t>
            </a:r>
          </a:p>
          <a:p>
            <a:pPr lvl="0"/>
            <a:r>
              <a:rPr dirty="0" lang="en-US"/>
              <a:t>Vague lower abdominal pain, which the patient might ignore. This is due to slight leakage of blood from the tube, which causes </a:t>
            </a:r>
            <a:r>
              <a:rPr dirty="0" lang="en-US" err="1"/>
              <a:t>localised</a:t>
            </a:r>
            <a:r>
              <a:rPr dirty="0" lang="en-US"/>
              <a:t> peritoneal irritation. It may also be due to the distension of the tube by the growing </a:t>
            </a:r>
            <a:r>
              <a:rPr dirty="0" lang="en-US" err="1"/>
              <a:t>foetus</a:t>
            </a:r>
            <a:r>
              <a:rPr dirty="0" lang="en-US"/>
              <a:t>.</a:t>
            </a:r>
          </a:p>
          <a:p>
            <a:r>
              <a:rPr dirty="0" lang="en-US"/>
              <a:t>On examination the patient is usually healthy. You might feel a slightly enlarged uterus or a mass on one side of the uterus.</a:t>
            </a:r>
          </a:p>
          <a:p>
            <a:endParaRPr dirty="0" lang="en-US"/>
          </a:p>
        </p:txBody>
      </p:sp>
      <p:sp>
        <p:nvSpPr>
          <p:cNvPr id="1049018"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Before Rupture</a:t>
            </a:r>
            <a:r>
              <a:rPr dirty="0" lang="en-US" smtClean="0"/>
              <a:t/>
            </a:r>
            <a:br>
              <a:rPr dirty="0" lang="en-US" smtClean="0"/>
            </a:br>
            <a:endParaRPr dirty="0" lang="en-US"/>
          </a:p>
        </p:txBody>
      </p:sp>
      <p:sp>
        <p:nvSpPr>
          <p:cNvPr id="1049019" name="Slide Number Placeholder 3"/>
          <p:cNvSpPr>
            <a:spLocks noGrp="1"/>
          </p:cNvSpPr>
          <p:nvPr>
            <p:ph type="sldNum" sz="quarter" idx="12"/>
          </p:nvPr>
        </p:nvSpPr>
        <p:spPr/>
        <p:txBody>
          <a:bodyPr/>
          <a:p>
            <a:fld id="{6DB37D2D-6970-408E-8879-7BF9CDE8CB8D}" type="slidenum">
              <a:rPr lang="en-US" smtClean="0"/>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pic>
        <p:nvPicPr>
          <p:cNvPr id="2097161" name="ia_el_21_innerEl" descr="Rupture into Lumen of Tube - Tubal Abortion "/>
          <p:cNvPicPr>
            <a:picLocks noChangeAspect="1" noChangeArrowheads="1"/>
          </p:cNvPicPr>
          <p:nvPr/>
        </p:nvPicPr>
        <p:blipFill>
          <a:blip xmlns:r="http://schemas.openxmlformats.org/officeDocument/2006/relationships" r:embed="rId1"/>
          <a:srcRect/>
          <a:stretch>
            <a:fillRect/>
          </a:stretch>
        </p:blipFill>
        <p:spPr bwMode="auto">
          <a:xfrm>
            <a:off x="1219200" y="914400"/>
            <a:ext cx="6477000" cy="5029200"/>
          </a:xfrm>
          <a:prstGeom prst="rect"/>
          <a:noFill/>
          <a:ln>
            <a:noFill/>
          </a:ln>
        </p:spPr>
      </p:pic>
      <p:sp>
        <p:nvSpPr>
          <p:cNvPr id="1049020" name="Slide Number Placeholder 1"/>
          <p:cNvSpPr>
            <a:spLocks noGrp="1"/>
          </p:cNvSpPr>
          <p:nvPr>
            <p:ph type="sldNum" sz="quarter" idx="12"/>
          </p:nvPr>
        </p:nvSpPr>
        <p:spPr/>
        <p:txBody>
          <a:bodyPr/>
          <a:p>
            <a:fld id="{6DB37D2D-6970-408E-8879-7BF9CDE8CB8D}" type="slidenum">
              <a:rPr lang="en-US" smtClean="0"/>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524" name=""/>
        <p:cNvGrpSpPr/>
        <p:nvPr/>
      </p:nvGrpSpPr>
      <p:grpSpPr>
        <a:xfrm>
          <a:off x="0" y="0"/>
          <a:ext cx="0" cy="0"/>
          <a:chOff x="0" y="0"/>
          <a:chExt cx="0" cy="0"/>
        </a:xfrm>
      </p:grpSpPr>
      <p:sp>
        <p:nvSpPr>
          <p:cNvPr id="1049021" name="Content Placeholder 2"/>
          <p:cNvSpPr>
            <a:spLocks noGrp="1"/>
          </p:cNvSpPr>
          <p:nvPr>
            <p:ph idx="1"/>
          </p:nvPr>
        </p:nvSpPr>
        <p:spPr>
          <a:xfrm>
            <a:off x="457200" y="1143000"/>
            <a:ext cx="8229600" cy="4983163"/>
          </a:xfrm>
        </p:spPr>
        <p:txBody>
          <a:bodyPr>
            <a:normAutofit fontScale="92500" lnSpcReduction="20000"/>
          </a:bodyPr>
          <a:p>
            <a:r>
              <a:rPr dirty="0" lang="en-US" smtClean="0"/>
              <a:t>When </a:t>
            </a:r>
            <a:r>
              <a:rPr dirty="0" lang="en-US"/>
              <a:t>the tubal pregnancy ruptures, usually after two to three months, the patient presents with the following complaints. For the acute type of rupture, also known as fulminating, they complain of:</a:t>
            </a:r>
          </a:p>
          <a:p>
            <a:pPr lvl="0"/>
            <a:r>
              <a:rPr dirty="0" lang="en-US"/>
              <a:t>Sudden onset of low abdominal pain.</a:t>
            </a:r>
          </a:p>
          <a:p>
            <a:pPr lvl="0"/>
            <a:r>
              <a:rPr dirty="0" lang="en-US"/>
              <a:t>Vomiting and fainting because of the sudden  </a:t>
            </a:r>
            <a:r>
              <a:rPr dirty="0" lang="en-US" err="1"/>
              <a:t>intraperitoneal</a:t>
            </a:r>
            <a:r>
              <a:rPr dirty="0" lang="en-US"/>
              <a:t> bleeding.</a:t>
            </a:r>
          </a:p>
          <a:p>
            <a:pPr lvl="0"/>
            <a:r>
              <a:rPr dirty="0" lang="en-US"/>
              <a:t>Vaginal bleeding, this may not develop until many hours after the rupture. </a:t>
            </a:r>
          </a:p>
          <a:p>
            <a:pPr lvl="0"/>
            <a:r>
              <a:rPr dirty="0" lang="en-US"/>
              <a:t>If bleeding is rapid it may lead to hypotension and shock.</a:t>
            </a:r>
          </a:p>
          <a:p>
            <a:endParaRPr dirty="0" lang="en-US"/>
          </a:p>
        </p:txBody>
      </p:sp>
      <p:sp>
        <p:nvSpPr>
          <p:cNvPr id="1049022"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After Rupture</a:t>
            </a:r>
            <a:r>
              <a:rPr dirty="0" lang="en-US" smtClean="0"/>
              <a:t/>
            </a:r>
            <a:br>
              <a:rPr dirty="0" lang="en-US" smtClean="0"/>
            </a:br>
            <a:endParaRPr dirty="0" lang="en-US"/>
          </a:p>
        </p:txBody>
      </p:sp>
      <p:sp>
        <p:nvSpPr>
          <p:cNvPr id="1049023" name="Slide Number Placeholder 3"/>
          <p:cNvSpPr>
            <a:spLocks noGrp="1"/>
          </p:cNvSpPr>
          <p:nvPr>
            <p:ph type="sldNum" sz="quarter" idx="12"/>
          </p:nvPr>
        </p:nvSpPr>
        <p:spPr/>
        <p:txBody>
          <a:bodyPr/>
          <a:p>
            <a:fld id="{6DB37D2D-6970-408E-8879-7BF9CDE8CB8D}" type="slidenum">
              <a:rPr lang="en-US" smtClean="0"/>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9024" name="Content Placeholder 2"/>
          <p:cNvSpPr>
            <a:spLocks noGrp="1"/>
          </p:cNvSpPr>
          <p:nvPr>
            <p:ph idx="1"/>
          </p:nvPr>
        </p:nvSpPr>
        <p:spPr/>
        <p:txBody>
          <a:bodyPr/>
          <a:p>
            <a:r>
              <a:rPr dirty="0" lang="en-US"/>
              <a:t>For the chronic leaking type, the patient complains of:</a:t>
            </a:r>
          </a:p>
          <a:p>
            <a:pPr lvl="0"/>
            <a:r>
              <a:rPr dirty="0" lang="en-US"/>
              <a:t>Suffering for some time from abdominal uneasiness.</a:t>
            </a:r>
          </a:p>
          <a:p>
            <a:pPr lvl="0"/>
            <a:r>
              <a:rPr dirty="0" lang="en-US"/>
              <a:t>Pain.</a:t>
            </a:r>
          </a:p>
          <a:p>
            <a:pPr lvl="0"/>
            <a:r>
              <a:rPr dirty="0" lang="en-US"/>
              <a:t>Occasional fainting.</a:t>
            </a:r>
          </a:p>
          <a:p>
            <a:r>
              <a:rPr dirty="0" lang="en-US" err="1"/>
              <a:t>Haemorrhagic</a:t>
            </a:r>
            <a:r>
              <a:rPr dirty="0" lang="en-US"/>
              <a:t> slight bleeding.</a:t>
            </a:r>
          </a:p>
        </p:txBody>
      </p:sp>
      <p:sp>
        <p:nvSpPr>
          <p:cNvPr id="1049025" name="Title 1"/>
          <p:cNvSpPr>
            <a:spLocks noGrp="1"/>
          </p:cNvSpPr>
          <p:nvPr>
            <p:ph type="title"/>
          </p:nvPr>
        </p:nvSpPr>
        <p:spPr/>
        <p:txBody>
          <a:bodyPr/>
          <a:p>
            <a:endParaRPr lang="en-US"/>
          </a:p>
        </p:txBody>
      </p:sp>
      <p:sp>
        <p:nvSpPr>
          <p:cNvPr id="1049026" name="Slide Number Placeholder 3"/>
          <p:cNvSpPr>
            <a:spLocks noGrp="1"/>
          </p:cNvSpPr>
          <p:nvPr>
            <p:ph type="sldNum" sz="quarter" idx="12"/>
          </p:nvPr>
        </p:nvSpPr>
        <p:spPr/>
        <p:txBody>
          <a:bodyPr/>
          <a:p>
            <a:fld id="{6DB37D2D-6970-408E-8879-7BF9CDE8CB8D}" type="slidenum">
              <a:rPr lang="en-US" smtClean="0"/>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664" name="Content Placeholder 2"/>
          <p:cNvSpPr>
            <a:spLocks noGrp="1"/>
          </p:cNvSpPr>
          <p:nvPr>
            <p:ph idx="1"/>
          </p:nvPr>
        </p:nvSpPr>
        <p:spPr/>
        <p:txBody>
          <a:bodyPr>
            <a:normAutofit fontScale="96296" lnSpcReduction="20000"/>
          </a:bodyPr>
          <a:p>
            <a:r>
              <a:rPr b="1" dirty="0" lang="en-GB"/>
              <a:t>Laparoscopy </a:t>
            </a:r>
            <a:endParaRPr dirty="0" lang="en-US"/>
          </a:p>
          <a:p>
            <a:r>
              <a:rPr dirty="0" lang="en-GB"/>
              <a:t>Indications are similar to that of a </a:t>
            </a:r>
            <a:r>
              <a:rPr dirty="0" lang="en-GB" err="1"/>
              <a:t>culdoscopy</a:t>
            </a:r>
            <a:r>
              <a:rPr dirty="0" lang="en-GB"/>
              <a:t>. However, with </a:t>
            </a:r>
            <a:r>
              <a:rPr dirty="0" lang="en-GB" err="1"/>
              <a:t>laproscopy</a:t>
            </a:r>
            <a:r>
              <a:rPr dirty="0" lang="en-GB"/>
              <a:t>, it is also possible to perform minor operative procedures like tubal ligation, ovarian biopsy and </a:t>
            </a:r>
            <a:r>
              <a:rPr dirty="0" lang="en-GB" err="1"/>
              <a:t>lysis</a:t>
            </a:r>
            <a:r>
              <a:rPr dirty="0" lang="en-GB"/>
              <a:t> of </a:t>
            </a:r>
            <a:br>
              <a:rPr dirty="0" lang="en-GB"/>
            </a:br>
            <a:r>
              <a:rPr dirty="0" lang="en-GB" err="1"/>
              <a:t>peritubal</a:t>
            </a:r>
            <a:r>
              <a:rPr dirty="0" lang="en-GB"/>
              <a:t> adhesion. </a:t>
            </a:r>
            <a:endParaRPr dirty="0" lang="en-US"/>
          </a:p>
          <a:p>
            <a:r>
              <a:rPr dirty="0" lang="en-GB"/>
              <a:t>During this examination, a scope (of about 10mm diameter) is inserted into the peritoneal cavity through a two centimetre </a:t>
            </a:r>
            <a:br>
              <a:rPr dirty="0" lang="en-GB"/>
            </a:br>
            <a:r>
              <a:rPr dirty="0" lang="en-GB"/>
              <a:t>sub-umbilical incision to allow visualisation of the pelvic structure. Dilatation and curettage follows, to position a surgical instrument, which permits manipulation of the uterus during the laparoscopy, thus affording better visualisation.</a:t>
            </a:r>
            <a:endParaRPr dirty="0" lang="en-US"/>
          </a:p>
          <a:p>
            <a:endParaRPr dirty="0" lang="en-US"/>
          </a:p>
        </p:txBody>
      </p:sp>
      <p:sp>
        <p:nvSpPr>
          <p:cNvPr id="1048665" name="Title 1"/>
          <p:cNvSpPr>
            <a:spLocks noGrp="1"/>
          </p:cNvSpPr>
          <p:nvPr>
            <p:ph type="title"/>
          </p:nvPr>
        </p:nvSpPr>
        <p:spPr/>
        <p:txBody>
          <a:bodyPr/>
          <a:p>
            <a:endParaRPr lang="en-US"/>
          </a:p>
        </p:txBody>
      </p:sp>
      <p:sp>
        <p:nvSpPr>
          <p:cNvPr id="1048666" name="Slide Number Placeholder 3"/>
          <p:cNvSpPr>
            <a:spLocks noGrp="1"/>
          </p:cNvSpPr>
          <p:nvPr>
            <p:ph type="sldNum" sz="quarter" idx="12"/>
          </p:nvPr>
        </p:nvSpPr>
        <p:spPr/>
        <p:txBody>
          <a:bodyPr/>
          <a:p>
            <a:fld id="{6DB37D2D-6970-408E-8879-7BF9CDE8CB8D}" type="slidenum">
              <a:rPr lang="en-US" smtClean="0"/>
              <a:t>14</a:t>
            </a:fld>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pic>
        <p:nvPicPr>
          <p:cNvPr id="2097162" name="ia_el_21_innerEl" descr="Rupture into the Peritoneal Cavity"/>
          <p:cNvPicPr>
            <a:picLocks noChangeAspect="1" noChangeArrowheads="1"/>
          </p:cNvPicPr>
          <p:nvPr/>
        </p:nvPicPr>
        <p:blipFill>
          <a:blip xmlns:r="http://schemas.openxmlformats.org/officeDocument/2006/relationships" r:embed="rId1"/>
          <a:srcRect/>
          <a:stretch>
            <a:fillRect/>
          </a:stretch>
        </p:blipFill>
        <p:spPr bwMode="auto">
          <a:xfrm>
            <a:off x="2057400" y="1524000"/>
            <a:ext cx="5486400" cy="4267200"/>
          </a:xfrm>
          <a:prstGeom prst="rect"/>
          <a:noFill/>
          <a:ln>
            <a:noFill/>
          </a:ln>
        </p:spPr>
      </p:pic>
      <p:sp>
        <p:nvSpPr>
          <p:cNvPr id="1049027" name="Slide Number Placeholder 1"/>
          <p:cNvSpPr>
            <a:spLocks noGrp="1"/>
          </p:cNvSpPr>
          <p:nvPr>
            <p:ph type="sldNum" sz="quarter" idx="12"/>
          </p:nvPr>
        </p:nvSpPr>
        <p:spPr/>
        <p:txBody>
          <a:bodyPr/>
          <a:p>
            <a:fld id="{6DB37D2D-6970-408E-8879-7BF9CDE8CB8D}" type="slidenum">
              <a:rPr lang="en-US" smtClean="0"/>
              <a:t>140</a:t>
            </a:fld>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527" name=""/>
        <p:cNvGrpSpPr/>
        <p:nvPr/>
      </p:nvGrpSpPr>
      <p:grpSpPr>
        <a:xfrm>
          <a:off x="0" y="0"/>
          <a:ext cx="0" cy="0"/>
          <a:chOff x="0" y="0"/>
          <a:chExt cx="0" cy="0"/>
        </a:xfrm>
      </p:grpSpPr>
      <p:sp>
        <p:nvSpPr>
          <p:cNvPr id="1049028" name="Content Placeholder 2"/>
          <p:cNvSpPr>
            <a:spLocks noGrp="1"/>
          </p:cNvSpPr>
          <p:nvPr>
            <p:ph idx="1"/>
          </p:nvPr>
        </p:nvSpPr>
        <p:spPr>
          <a:xfrm>
            <a:off x="457200" y="990600"/>
            <a:ext cx="8229600" cy="5135563"/>
          </a:xfrm>
        </p:spPr>
        <p:txBody>
          <a:bodyPr>
            <a:normAutofit fontScale="85000" lnSpcReduction="10000"/>
          </a:bodyPr>
          <a:p>
            <a:r>
              <a:rPr dirty="0" lang="en-US"/>
              <a:t> </a:t>
            </a:r>
            <a:r>
              <a:rPr dirty="0" lang="en-US" smtClean="0"/>
              <a:t>The </a:t>
            </a:r>
            <a:r>
              <a:rPr dirty="0" lang="en-US"/>
              <a:t>chronic rupture is the most common type of rupture of tubal pregnancy that you are likely to encounter. Unfortunately, in many cases, whenever health workers talk about an ectopic pregnancy, they only think of the acute type, that is a woman who develops sudden severe abdominal pain and collapses. </a:t>
            </a:r>
          </a:p>
          <a:p>
            <a:r>
              <a:rPr dirty="0" lang="en-US"/>
              <a:t>You must remember that not all ectopic pregnancies present in the acute type. In fact, in clinical practice, some of these patients have been wrongly managed as either threatened abortion or acute pelvic inflammatory disease. That is why an ectopic pregnancy has been called 'the great deceiver'. </a:t>
            </a:r>
          </a:p>
          <a:p>
            <a:endParaRPr dirty="0" lang="en-US"/>
          </a:p>
        </p:txBody>
      </p:sp>
      <p:sp>
        <p:nvSpPr>
          <p:cNvPr id="1049029" name="Title 1"/>
          <p:cNvSpPr>
            <a:spLocks noGrp="1"/>
          </p:cNvSpPr>
          <p:nvPr>
            <p:ph type="title"/>
          </p:nvPr>
        </p:nvSpPr>
        <p:spPr>
          <a:xfrm>
            <a:off x="457200" y="274638"/>
            <a:ext cx="8229600" cy="563562"/>
          </a:xfrm>
        </p:spPr>
        <p:txBody>
          <a:bodyPr>
            <a:normAutofit fontScale="90000"/>
          </a:bodyPr>
          <a:p>
            <a:endParaRPr dirty="0" lang="en-US"/>
          </a:p>
        </p:txBody>
      </p:sp>
      <p:sp>
        <p:nvSpPr>
          <p:cNvPr id="1049030" name="Slide Number Placeholder 3"/>
          <p:cNvSpPr>
            <a:spLocks noGrp="1"/>
          </p:cNvSpPr>
          <p:nvPr>
            <p:ph type="sldNum" sz="quarter" idx="12"/>
          </p:nvPr>
        </p:nvSpPr>
        <p:spPr/>
        <p:txBody>
          <a:bodyPr/>
          <a:p>
            <a:fld id="{6DB37D2D-6970-408E-8879-7BF9CDE8CB8D}" type="slidenum">
              <a:rPr lang="en-US" smtClean="0"/>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9031" name="Content Placeholder 2"/>
          <p:cNvSpPr>
            <a:spLocks noGrp="1"/>
          </p:cNvSpPr>
          <p:nvPr>
            <p:ph idx="1"/>
          </p:nvPr>
        </p:nvSpPr>
        <p:spPr/>
        <p:txBody>
          <a:bodyPr>
            <a:normAutofit fontScale="92500" lnSpcReduction="10000"/>
          </a:bodyPr>
          <a:p>
            <a:r>
              <a:rPr b="1" dirty="0" lang="en-US"/>
              <a:t>Acute Rupture of Ectopic Pregnancy</a:t>
            </a:r>
            <a:r>
              <a:rPr dirty="0" lang="en-US"/>
              <a:t> </a:t>
            </a:r>
          </a:p>
          <a:p>
            <a:r>
              <a:rPr dirty="0" lang="en-US"/>
              <a:t>A woman with acute ectopic pregnancy may present as discussed earlier with the following:</a:t>
            </a:r>
          </a:p>
          <a:p>
            <a:pPr lvl="0"/>
            <a:r>
              <a:rPr dirty="0" lang="en-US"/>
              <a:t>Sudden onset of lower abdominal pain.</a:t>
            </a:r>
          </a:p>
          <a:p>
            <a:pPr lvl="0"/>
            <a:r>
              <a:rPr dirty="0" lang="en-US"/>
              <a:t>Vomiting and fainting because of the sudden </a:t>
            </a:r>
            <a:r>
              <a:rPr dirty="0" lang="en-US" err="1"/>
              <a:t>intraperitoneal</a:t>
            </a:r>
            <a:r>
              <a:rPr dirty="0" lang="en-US"/>
              <a:t> bleeding.</a:t>
            </a:r>
          </a:p>
          <a:p>
            <a:pPr lvl="0"/>
            <a:r>
              <a:rPr dirty="0" lang="en-US"/>
              <a:t>Vaginal bleeding, though this may not develop until some hours after rupture of the tube and the death of the </a:t>
            </a:r>
            <a:r>
              <a:rPr dirty="0" lang="en-US" err="1"/>
              <a:t>foetus</a:t>
            </a:r>
            <a:r>
              <a:rPr dirty="0" lang="en-US"/>
              <a:t>.</a:t>
            </a:r>
          </a:p>
          <a:p>
            <a:endParaRPr dirty="0" lang="en-US"/>
          </a:p>
        </p:txBody>
      </p:sp>
      <p:sp>
        <p:nvSpPr>
          <p:cNvPr id="1049032" name="Title 1"/>
          <p:cNvSpPr>
            <a:spLocks noGrp="1"/>
          </p:cNvSpPr>
          <p:nvPr>
            <p:ph type="title"/>
          </p:nvPr>
        </p:nvSpPr>
        <p:spPr/>
        <p:txBody>
          <a:bodyPr/>
          <a:p>
            <a:endParaRPr lang="en-US"/>
          </a:p>
        </p:txBody>
      </p:sp>
      <p:sp>
        <p:nvSpPr>
          <p:cNvPr id="1049033" name="Slide Number Placeholder 3"/>
          <p:cNvSpPr>
            <a:spLocks noGrp="1"/>
          </p:cNvSpPr>
          <p:nvPr>
            <p:ph type="sldNum" sz="quarter" idx="12"/>
          </p:nvPr>
        </p:nvSpPr>
        <p:spPr/>
        <p:txBody>
          <a:bodyPr/>
          <a:p>
            <a:fld id="{6DB37D2D-6970-408E-8879-7BF9CDE8CB8D}" type="slidenum">
              <a:rPr lang="en-US" smtClean="0"/>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9034" name="Content Placeholder 2"/>
          <p:cNvSpPr>
            <a:spLocks noGrp="1"/>
          </p:cNvSpPr>
          <p:nvPr>
            <p:ph idx="1"/>
          </p:nvPr>
        </p:nvSpPr>
        <p:spPr/>
        <p:txBody>
          <a:bodyPr>
            <a:normAutofit fontScale="92500" lnSpcReduction="10000"/>
          </a:bodyPr>
          <a:p>
            <a:r>
              <a:rPr dirty="0" lang="en-US"/>
              <a:t>On examination you might detect the following signs:</a:t>
            </a:r>
          </a:p>
          <a:p>
            <a:pPr lvl="0"/>
            <a:r>
              <a:rPr dirty="0" lang="en-US"/>
              <a:t>The patient is in </a:t>
            </a:r>
            <a:r>
              <a:rPr dirty="0" lang="en-US" err="1"/>
              <a:t>agonising</a:t>
            </a:r>
            <a:r>
              <a:rPr dirty="0" lang="en-US"/>
              <a:t> pain and is restless.</a:t>
            </a:r>
          </a:p>
          <a:p>
            <a:pPr lvl="0"/>
            <a:r>
              <a:rPr dirty="0" lang="en-US"/>
              <a:t>She is sweating, yet her skin feels cold and her palms are wet.</a:t>
            </a:r>
          </a:p>
          <a:p>
            <a:pPr lvl="0"/>
            <a:r>
              <a:rPr dirty="0" lang="en-US"/>
              <a:t>She yawns frequently as if hungry for air.</a:t>
            </a:r>
          </a:p>
          <a:p>
            <a:pPr lvl="0"/>
            <a:r>
              <a:rPr dirty="0" lang="en-US"/>
              <a:t>The radial pulse is rapid, weak and </a:t>
            </a:r>
            <a:r>
              <a:rPr dirty="0" lang="en-US" err="1"/>
              <a:t>thready</a:t>
            </a:r>
            <a:r>
              <a:rPr dirty="0" lang="en-US"/>
              <a:t>. The blood pressure may be very low or </a:t>
            </a:r>
            <a:r>
              <a:rPr dirty="0" lang="en-US" err="1"/>
              <a:t>unrecordable</a:t>
            </a:r>
            <a:r>
              <a:rPr dirty="0" lang="en-US" smtClean="0"/>
              <a:t>.</a:t>
            </a:r>
            <a:endParaRPr dirty="0" lang="en-US"/>
          </a:p>
          <a:p>
            <a:pPr lvl="0"/>
            <a:r>
              <a:rPr dirty="0" lang="en-US"/>
              <a:t>The temperature is usually normal.</a:t>
            </a:r>
          </a:p>
          <a:p>
            <a:endParaRPr dirty="0" lang="en-US"/>
          </a:p>
        </p:txBody>
      </p:sp>
      <p:sp>
        <p:nvSpPr>
          <p:cNvPr id="1049035" name="Title 1"/>
          <p:cNvSpPr>
            <a:spLocks noGrp="1"/>
          </p:cNvSpPr>
          <p:nvPr>
            <p:ph type="title"/>
          </p:nvPr>
        </p:nvSpPr>
        <p:spPr/>
        <p:txBody>
          <a:bodyPr/>
          <a:p>
            <a:endParaRPr lang="en-US"/>
          </a:p>
        </p:txBody>
      </p:sp>
      <p:sp>
        <p:nvSpPr>
          <p:cNvPr id="1049036" name="Slide Number Placeholder 3"/>
          <p:cNvSpPr>
            <a:spLocks noGrp="1"/>
          </p:cNvSpPr>
          <p:nvPr>
            <p:ph type="sldNum" sz="quarter" idx="12"/>
          </p:nvPr>
        </p:nvSpPr>
        <p:spPr/>
        <p:txBody>
          <a:bodyPr/>
          <a:p>
            <a:fld id="{6DB37D2D-6970-408E-8879-7BF9CDE8CB8D}" type="slidenum">
              <a:rPr lang="en-US" smtClean="0"/>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530" name=""/>
        <p:cNvGrpSpPr/>
        <p:nvPr/>
      </p:nvGrpSpPr>
      <p:grpSpPr>
        <a:xfrm>
          <a:off x="0" y="0"/>
          <a:ext cx="0" cy="0"/>
          <a:chOff x="0" y="0"/>
          <a:chExt cx="0" cy="0"/>
        </a:xfrm>
      </p:grpSpPr>
      <p:sp>
        <p:nvSpPr>
          <p:cNvPr id="1049037" name="Content Placeholder 2"/>
          <p:cNvSpPr>
            <a:spLocks noGrp="1"/>
          </p:cNvSpPr>
          <p:nvPr>
            <p:ph idx="1"/>
          </p:nvPr>
        </p:nvSpPr>
        <p:spPr>
          <a:xfrm>
            <a:off x="457200" y="838200"/>
            <a:ext cx="8229600" cy="5287963"/>
          </a:xfrm>
        </p:spPr>
        <p:txBody>
          <a:bodyPr>
            <a:normAutofit fontScale="92500"/>
          </a:bodyPr>
          <a:p>
            <a:pPr lvl="0"/>
            <a:r>
              <a:rPr dirty="0" lang="en-US"/>
              <a:t>The abdomen is very tender with muscle guarding. Signs of free fluid in the peritoneal cavity, such as a fluid thrill and shifting dullness, might be detected if the patient can tolerate the examination. However, the absence of these signs does not mean that there is no free blood in the peritoneal cavity as the blood might be in small amounts.</a:t>
            </a:r>
          </a:p>
          <a:p>
            <a:pPr lvl="0"/>
            <a:r>
              <a:rPr dirty="0" lang="en-US"/>
              <a:t>A pelvic examination is very painful and it is difficult to palpate the organs properly so it is important that you remember to be very gentle</a:t>
            </a:r>
            <a:r>
              <a:rPr dirty="0" lang="en-US" smtClean="0"/>
              <a:t>.</a:t>
            </a:r>
            <a:endParaRPr dirty="0" lang="en-US"/>
          </a:p>
        </p:txBody>
      </p:sp>
      <p:sp>
        <p:nvSpPr>
          <p:cNvPr id="1049038" name="Title 1"/>
          <p:cNvSpPr>
            <a:spLocks noGrp="1"/>
          </p:cNvSpPr>
          <p:nvPr>
            <p:ph type="title"/>
          </p:nvPr>
        </p:nvSpPr>
        <p:spPr>
          <a:xfrm>
            <a:off x="457200" y="274638"/>
            <a:ext cx="8229600" cy="487362"/>
          </a:xfrm>
        </p:spPr>
        <p:txBody>
          <a:bodyPr>
            <a:normAutofit fontScale="90000"/>
          </a:bodyPr>
          <a:p>
            <a:endParaRPr dirty="0" lang="en-US"/>
          </a:p>
        </p:txBody>
      </p:sp>
      <p:sp>
        <p:nvSpPr>
          <p:cNvPr id="1049039" name="Slide Number Placeholder 3"/>
          <p:cNvSpPr>
            <a:spLocks noGrp="1"/>
          </p:cNvSpPr>
          <p:nvPr>
            <p:ph type="sldNum" sz="quarter" idx="12"/>
          </p:nvPr>
        </p:nvSpPr>
        <p:spPr/>
        <p:txBody>
          <a:bodyPr/>
          <a:p>
            <a:fld id="{6DB37D2D-6970-408E-8879-7BF9CDE8CB8D}" type="slidenum">
              <a:rPr lang="en-US" smtClean="0"/>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9040" name="Content Placeholder 2"/>
          <p:cNvSpPr>
            <a:spLocks noGrp="1"/>
          </p:cNvSpPr>
          <p:nvPr>
            <p:ph idx="1"/>
          </p:nvPr>
        </p:nvSpPr>
        <p:spPr/>
        <p:txBody>
          <a:bodyPr>
            <a:normAutofit fontScale="92500"/>
          </a:bodyPr>
          <a:p>
            <a:pPr lvl="0"/>
            <a:r>
              <a:rPr dirty="0" lang="en-US" smtClean="0"/>
              <a:t>There is extreme pain on moving the cervix with the examining fingers, that is, the cervix is excitable.</a:t>
            </a:r>
          </a:p>
          <a:p>
            <a:pPr lvl="0"/>
            <a:r>
              <a:rPr dirty="0" lang="en-US" smtClean="0"/>
              <a:t>The uterus is often slightly enlarged and a tender mass might be felt on one side of the uterus.</a:t>
            </a:r>
          </a:p>
          <a:p>
            <a:pPr lvl="0"/>
            <a:r>
              <a:rPr dirty="0" lang="en-US" smtClean="0"/>
              <a:t>A tender mass may also be palpated in the pouch of Douglas if blood is clotted there. This is also known as pelvic </a:t>
            </a:r>
            <a:r>
              <a:rPr dirty="0" lang="en-US" err="1" smtClean="0"/>
              <a:t>haematocele</a:t>
            </a:r>
            <a:r>
              <a:rPr dirty="0" lang="en-US" smtClean="0"/>
              <a:t>.</a:t>
            </a:r>
          </a:p>
          <a:p>
            <a:pPr lvl="0"/>
            <a:r>
              <a:rPr dirty="0" lang="en-US" smtClean="0"/>
              <a:t>The patient is usually </a:t>
            </a:r>
            <a:r>
              <a:rPr dirty="0" lang="en-US" err="1" smtClean="0"/>
              <a:t>anaemic</a:t>
            </a:r>
            <a:r>
              <a:rPr dirty="0" lang="en-US" smtClean="0"/>
              <a:t>.</a:t>
            </a:r>
          </a:p>
          <a:p>
            <a:endParaRPr dirty="0" lang="en-US" smtClean="0"/>
          </a:p>
          <a:p>
            <a:endParaRPr dirty="0" lang="en-US"/>
          </a:p>
        </p:txBody>
      </p:sp>
      <p:sp>
        <p:nvSpPr>
          <p:cNvPr id="1049041" name="Title 1"/>
          <p:cNvSpPr>
            <a:spLocks noGrp="1"/>
          </p:cNvSpPr>
          <p:nvPr>
            <p:ph type="title"/>
          </p:nvPr>
        </p:nvSpPr>
        <p:spPr/>
        <p:txBody>
          <a:bodyPr/>
          <a:p>
            <a:endParaRPr lang="en-US"/>
          </a:p>
        </p:txBody>
      </p:sp>
      <p:sp>
        <p:nvSpPr>
          <p:cNvPr id="1049042" name="Slide Number Placeholder 3"/>
          <p:cNvSpPr>
            <a:spLocks noGrp="1"/>
          </p:cNvSpPr>
          <p:nvPr>
            <p:ph type="sldNum" sz="quarter" idx="12"/>
          </p:nvPr>
        </p:nvSpPr>
        <p:spPr/>
        <p:txBody>
          <a:bodyPr/>
          <a:p>
            <a:fld id="{6DB37D2D-6970-408E-8879-7BF9CDE8CB8D}" type="slidenum">
              <a:rPr lang="en-US" smtClean="0"/>
              <a:t>145</a:t>
            </a:fld>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9043" name="Content Placeholder 2"/>
          <p:cNvSpPr>
            <a:spLocks noGrp="1"/>
          </p:cNvSpPr>
          <p:nvPr>
            <p:ph idx="1"/>
          </p:nvPr>
        </p:nvSpPr>
        <p:spPr/>
        <p:txBody>
          <a:bodyPr/>
          <a:p>
            <a:pPr indent="0" marL="0">
              <a:buNone/>
            </a:pPr>
            <a:r>
              <a:rPr dirty="0" lang="en-US"/>
              <a:t> </a:t>
            </a:r>
          </a:p>
          <a:p>
            <a:r>
              <a:rPr dirty="0" lang="en-US"/>
              <a:t>Remember:  </a:t>
            </a:r>
            <a:r>
              <a:rPr b="1" dirty="0" lang="en-US"/>
              <a:t/>
            </a:r>
            <a:br>
              <a:rPr b="1" dirty="0" lang="en-US"/>
            </a:br>
            <a:r>
              <a:rPr dirty="0" lang="en-US"/>
              <a:t>A sudden, severe collapse with little or no warning signs generally occurs when the zygote is implanted in the isthmus and there may be no history of a missed menstrual period.</a:t>
            </a:r>
          </a:p>
          <a:p>
            <a:endParaRPr dirty="0" lang="en-US"/>
          </a:p>
        </p:txBody>
      </p:sp>
      <p:sp>
        <p:nvSpPr>
          <p:cNvPr id="1049044" name="Title 1"/>
          <p:cNvSpPr>
            <a:spLocks noGrp="1"/>
          </p:cNvSpPr>
          <p:nvPr>
            <p:ph type="title"/>
          </p:nvPr>
        </p:nvSpPr>
        <p:spPr/>
        <p:txBody>
          <a:bodyPr/>
          <a:p>
            <a:endParaRPr lang="en-US"/>
          </a:p>
        </p:txBody>
      </p:sp>
      <p:sp>
        <p:nvSpPr>
          <p:cNvPr id="1049045" name="Slide Number Placeholder 3"/>
          <p:cNvSpPr>
            <a:spLocks noGrp="1"/>
          </p:cNvSpPr>
          <p:nvPr>
            <p:ph type="sldNum" sz="quarter" idx="12"/>
          </p:nvPr>
        </p:nvSpPr>
        <p:spPr/>
        <p:txBody>
          <a:bodyPr/>
          <a:p>
            <a:fld id="{6DB37D2D-6970-408E-8879-7BF9CDE8CB8D}" type="slidenum">
              <a:rPr lang="en-US" smtClean="0"/>
              <a:t>146</a:t>
            </a:fld>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533" name=""/>
        <p:cNvGrpSpPr/>
        <p:nvPr/>
      </p:nvGrpSpPr>
      <p:grpSpPr>
        <a:xfrm>
          <a:off x="0" y="0"/>
          <a:ext cx="0" cy="0"/>
          <a:chOff x="0" y="0"/>
          <a:chExt cx="0" cy="0"/>
        </a:xfrm>
      </p:grpSpPr>
      <p:sp>
        <p:nvSpPr>
          <p:cNvPr id="1049046" name="Content Placeholder 2"/>
          <p:cNvSpPr>
            <a:spLocks noGrp="1"/>
          </p:cNvSpPr>
          <p:nvPr>
            <p:ph idx="1"/>
          </p:nvPr>
        </p:nvSpPr>
        <p:spPr/>
        <p:txBody>
          <a:bodyPr>
            <a:normAutofit fontScale="92500" lnSpcReduction="10000"/>
          </a:bodyPr>
          <a:p>
            <a:r>
              <a:rPr b="1" dirty="0" lang="en-US"/>
              <a:t>Differential Diagnosis of the Acute Ruptured Ectopic Pregnancy</a:t>
            </a:r>
            <a:endParaRPr dirty="0" lang="en-US"/>
          </a:p>
          <a:p>
            <a:r>
              <a:rPr dirty="0" lang="en-US"/>
              <a:t/>
            </a:r>
            <a:br>
              <a:rPr dirty="0" lang="en-US"/>
            </a:br>
            <a:r>
              <a:rPr dirty="0" lang="en-US"/>
              <a:t>A ruptured ectopic gestation may be confused with many other conditions such as acute pelvic inflammatory disease, rupture of a gastric or duodenal ulcer, fulminating appendicitis, torsion of the pedicle of an ovarian cyst, acute pyelonephritis and/or rupture of a corpus </a:t>
            </a:r>
            <a:r>
              <a:rPr dirty="0" lang="en-US" err="1"/>
              <a:t>luteum</a:t>
            </a:r>
            <a:r>
              <a:rPr dirty="0" lang="en-US"/>
              <a:t> with </a:t>
            </a:r>
            <a:r>
              <a:rPr dirty="0" lang="en-US" err="1"/>
              <a:t>intraperitoneal</a:t>
            </a:r>
            <a:r>
              <a:rPr dirty="0" lang="en-US"/>
              <a:t> </a:t>
            </a:r>
            <a:r>
              <a:rPr dirty="0" lang="en-US" err="1"/>
              <a:t>haemorrhage</a:t>
            </a:r>
            <a:r>
              <a:rPr dirty="0" lang="en-US"/>
              <a:t>.</a:t>
            </a:r>
          </a:p>
          <a:p>
            <a:endParaRPr dirty="0" lang="en-US"/>
          </a:p>
        </p:txBody>
      </p:sp>
      <p:sp>
        <p:nvSpPr>
          <p:cNvPr id="1049047" name="Title 1"/>
          <p:cNvSpPr>
            <a:spLocks noGrp="1"/>
          </p:cNvSpPr>
          <p:nvPr>
            <p:ph type="title"/>
          </p:nvPr>
        </p:nvSpPr>
        <p:spPr/>
        <p:txBody>
          <a:bodyPr/>
          <a:p>
            <a:endParaRPr lang="en-US"/>
          </a:p>
        </p:txBody>
      </p:sp>
      <p:sp>
        <p:nvSpPr>
          <p:cNvPr id="1049048" name="Slide Number Placeholder 3"/>
          <p:cNvSpPr>
            <a:spLocks noGrp="1"/>
          </p:cNvSpPr>
          <p:nvPr>
            <p:ph type="sldNum" sz="quarter" idx="12"/>
          </p:nvPr>
        </p:nvSpPr>
        <p:spPr/>
        <p:txBody>
          <a:bodyPr/>
          <a:p>
            <a:fld id="{6DB37D2D-6970-408E-8879-7BF9CDE8CB8D}" type="slidenum">
              <a:rPr lang="en-US" smtClean="0"/>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9049" name="Content Placeholder 2"/>
          <p:cNvSpPr>
            <a:spLocks noGrp="1"/>
          </p:cNvSpPr>
          <p:nvPr>
            <p:ph idx="1"/>
          </p:nvPr>
        </p:nvSpPr>
        <p:spPr/>
        <p:txBody>
          <a:bodyPr/>
          <a:p>
            <a:r>
              <a:rPr dirty="0" lang="en-US"/>
              <a:t>Remember:  </a:t>
            </a:r>
            <a:r>
              <a:rPr b="1" dirty="0" lang="en-US"/>
              <a:t/>
            </a:r>
            <a:br>
              <a:rPr b="1" dirty="0" lang="en-US"/>
            </a:br>
            <a:r>
              <a:rPr dirty="0" lang="en-US"/>
              <a:t>In abortion, bleeding usually precedes pain, while in ruptured tubal pregnancy pain almost invariably precedes bleeding. </a:t>
            </a:r>
          </a:p>
          <a:p>
            <a:endParaRPr dirty="0" lang="en-US"/>
          </a:p>
        </p:txBody>
      </p:sp>
      <p:sp>
        <p:nvSpPr>
          <p:cNvPr id="1049050" name="Title 1"/>
          <p:cNvSpPr>
            <a:spLocks noGrp="1"/>
          </p:cNvSpPr>
          <p:nvPr>
            <p:ph type="title"/>
          </p:nvPr>
        </p:nvSpPr>
        <p:spPr/>
        <p:txBody>
          <a:bodyPr/>
          <a:p>
            <a:endParaRPr lang="en-US"/>
          </a:p>
        </p:txBody>
      </p:sp>
      <p:sp>
        <p:nvSpPr>
          <p:cNvPr id="1049051" name="Slide Number Placeholder 3"/>
          <p:cNvSpPr>
            <a:spLocks noGrp="1"/>
          </p:cNvSpPr>
          <p:nvPr>
            <p:ph type="sldNum" sz="quarter" idx="12"/>
          </p:nvPr>
        </p:nvSpPr>
        <p:spPr/>
        <p:txBody>
          <a:bodyPr/>
          <a:p>
            <a:fld id="{6DB37D2D-6970-408E-8879-7BF9CDE8CB8D}" type="slidenum">
              <a:rPr lang="en-US" smtClean="0"/>
              <a:t>148</a:t>
            </a:fld>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graphicFrame>
        <p:nvGraphicFramePr>
          <p:cNvPr id="4194305" name="Table 3"/>
          <p:cNvGraphicFramePr>
            <a:graphicFrameLocks noGrp="1"/>
          </p:cNvGraphicFramePr>
          <p:nvPr/>
        </p:nvGraphicFramePr>
        <p:xfrm>
          <a:off x="609600" y="304800"/>
          <a:ext cx="8229599" cy="6283300"/>
        </p:xfrm>
        <a:graphic>
          <a:graphicData uri="http://schemas.openxmlformats.org/drawingml/2006/table">
            <a:tbl>
              <a:tblPr>
                <a:tableStyleId>{5C22544A-7EE6-4342-B048-85BDC9FD1C3A}</a:tableStyleId>
              </a:tblPr>
              <a:tblGrid>
                <a:gridCol w="685800"/>
                <a:gridCol w="2658057"/>
                <a:gridCol w="1671927"/>
                <a:gridCol w="1671927"/>
                <a:gridCol w="1541888"/>
              </a:tblGrid>
              <a:tr h="246565">
                <a:tc>
                  <a:txBody>
                    <a:bodyPr/>
                    <a:p>
                      <a:pPr algn="just" marL="0" marR="0">
                        <a:spcBef>
                          <a:spcPts val="0"/>
                        </a:spcBef>
                        <a:spcAft>
                          <a:spcPts val="0"/>
                        </a:spcAft>
                      </a:pPr>
                      <a:r>
                        <a:rPr sz="1200" lang="en-US">
                          <a:effectLst/>
                        </a:rPr>
                        <a:t>Signs/Symptoms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Ectopic Pregnancy</a:t>
                      </a:r>
                      <a:endParaRPr sz="1200" lang="en-US">
                        <a:effectLst/>
                        <a:latin typeface="Times New Roman"/>
                        <a:ea typeface="Times New Roman"/>
                      </a:endParaRPr>
                    </a:p>
                  </a:txBody>
                  <a:tcPr marL="33945" marR="33945" marT="0" marB="0"/>
                </a:tc>
                <a:tc>
                  <a:txBody>
                    <a:bodyPr/>
                    <a:p>
                      <a:pPr algn="just" marL="0" marR="0">
                        <a:spcBef>
                          <a:spcPts val="0"/>
                        </a:spcBef>
                        <a:spcAft>
                          <a:spcPts val="0"/>
                        </a:spcAft>
                        <a:tabLst>
                          <a:tab algn="ctr" pos="2637155"/>
                          <a:tab algn="r" pos="5274310"/>
                        </a:tabLst>
                      </a:pPr>
                      <a:r>
                        <a:rPr sz="1200" lang="en-GB">
                          <a:effectLst/>
                        </a:rPr>
                        <a:t>Appendicitis</a:t>
                      </a:r>
                      <a:endParaRPr sz="1200" lang="en-US">
                        <a:solidFill>
                          <a:srgbClr val="000000"/>
                        </a:solidFill>
                        <a:effectLst/>
                        <a:latin typeface="Arial"/>
                        <a:ea typeface="Times New Roman"/>
                        <a:cs typeface="Times New Roman"/>
                      </a:endParaRPr>
                    </a:p>
                  </a:txBody>
                  <a:tcPr marL="33945" marR="33945" marT="0" marB="0"/>
                </a:tc>
                <a:tc>
                  <a:txBody>
                    <a:bodyPr/>
                    <a:p>
                      <a:pPr algn="just" marL="0" marR="0">
                        <a:spcBef>
                          <a:spcPts val="0"/>
                        </a:spcBef>
                        <a:spcAft>
                          <a:spcPts val="0"/>
                        </a:spcAft>
                      </a:pPr>
                      <a:r>
                        <a:rPr sz="1200" lang="en-US">
                          <a:effectLst/>
                        </a:rPr>
                        <a:t>Salpingitis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Uterine Abortion</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dirty="0" sz="1200" lang="en-US">
                          <a:effectLst/>
                        </a:rPr>
                        <a:t>Pain</a:t>
                      </a:r>
                    </a:p>
                    <a:p>
                      <a:pPr algn="just" marL="0" marR="0">
                        <a:spcBef>
                          <a:spcPts val="0"/>
                        </a:spcBef>
                        <a:spcAft>
                          <a:spcPts val="0"/>
                        </a:spcAft>
                      </a:pPr>
                      <a:r>
                        <a:rPr dirty="0" sz="1200" lang="en-US">
                          <a:effectLst/>
                        </a:rPr>
                        <a:t> </a:t>
                      </a:r>
                      <a:endParaRPr dirty="0"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Unilateral cramps and tenderness before rupture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Epigastric,</a:t>
                      </a:r>
                      <a:br>
                        <a:rPr sz="1200" lang="en-US">
                          <a:effectLst/>
                        </a:rPr>
                      </a:br>
                      <a:r>
                        <a:rPr sz="1200" lang="en-US">
                          <a:effectLst/>
                        </a:rPr>
                        <a:t>periumbilical, then right lower quadrant pain; Tenderness localising at McBurney’s point; Rebound tenderness</a:t>
                      </a:r>
                      <a:endParaRPr sz="1200" lang="en-US">
                        <a:effectLst/>
                        <a:latin typeface="Times New Roman"/>
                        <a:ea typeface="Times New Roman"/>
                      </a:endParaRPr>
                    </a:p>
                  </a:txBody>
                  <a:tcPr marL="33945" marR="33945" marT="0" marB="0"/>
                </a:tc>
                <a:tc>
                  <a:txBody>
                    <a:bodyPr/>
                    <a:p>
                      <a:pPr algn="just" marL="0" marR="0">
                        <a:spcBef>
                          <a:spcPts val="0"/>
                        </a:spcBef>
                        <a:spcAft>
                          <a:spcPts val="0"/>
                        </a:spcAft>
                        <a:tabLst>
                          <a:tab algn="ctr" pos="2637155"/>
                          <a:tab algn="r" pos="5274310"/>
                        </a:tabLst>
                      </a:pPr>
                      <a:r>
                        <a:rPr sz="1200" lang="en-GB">
                          <a:effectLst/>
                        </a:rPr>
                        <a:t>Usually in both lower quadrants with or without rebound</a:t>
                      </a:r>
                      <a:endParaRPr sz="1200" lang="en-US">
                        <a:solidFill>
                          <a:srgbClr val="000000"/>
                        </a:solidFill>
                        <a:effectLst/>
                        <a:latin typeface="Arial"/>
                        <a:ea typeface="Times New Roman"/>
                        <a:cs typeface="Times New Roman"/>
                      </a:endParaRPr>
                    </a:p>
                  </a:txBody>
                  <a:tcPr marL="33945" marR="33945" marT="0" marB="0"/>
                </a:tc>
                <a:tc>
                  <a:txBody>
                    <a:bodyPr/>
                    <a:p>
                      <a:pPr algn="just" marL="0" marR="0">
                        <a:spcBef>
                          <a:spcPts val="0"/>
                        </a:spcBef>
                        <a:spcAft>
                          <a:spcPts val="0"/>
                        </a:spcAft>
                      </a:pPr>
                      <a:r>
                        <a:rPr sz="1200" lang="en-US">
                          <a:effectLst/>
                        </a:rPr>
                        <a:t>Midline cramps</a:t>
                      </a:r>
                      <a:endParaRPr sz="1200" lang="en-US">
                        <a:effectLst/>
                        <a:latin typeface="Times New Roman"/>
                        <a:ea typeface="Times New Roman"/>
                      </a:endParaRPr>
                    </a:p>
                  </a:txBody>
                  <a:tcPr marL="33945" marR="33945" marT="0" marB="0"/>
                </a:tc>
              </a:tr>
              <a:tr h="616410">
                <a:tc>
                  <a:txBody>
                    <a:bodyPr/>
                    <a:p>
                      <a:pPr algn="just" marL="0" marR="0">
                        <a:spcBef>
                          <a:spcPts val="0"/>
                        </a:spcBef>
                        <a:spcAft>
                          <a:spcPts val="0"/>
                        </a:spcAft>
                      </a:pPr>
                      <a:r>
                        <a:rPr sz="1200" lang="en-US">
                          <a:effectLst/>
                        </a:rPr>
                        <a:t>Nausea &amp; Vomiting</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Occasionally before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Usually precedes shift of pain to right lower quadrant.</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Infrequent</a:t>
                      </a:r>
                      <a:endParaRPr b="1" sz="1200" lang="en-US">
                        <a:solidFill>
                          <a:srgbClr val="943634"/>
                        </a:solidFill>
                        <a:effectLst/>
                        <a:latin typeface="Calibri"/>
                        <a:ea typeface="Times New Roman"/>
                      </a:endParaRPr>
                    </a:p>
                  </a:txBody>
                  <a:tcPr marL="33945" marR="33945" marT="0" marB="0"/>
                </a:tc>
                <a:tc>
                  <a:txBody>
                    <a:bodyPr/>
                    <a:p>
                      <a:pPr algn="just" marL="0" marR="0">
                        <a:spcBef>
                          <a:spcPts val="0"/>
                        </a:spcBef>
                        <a:spcAft>
                          <a:spcPts val="0"/>
                        </a:spcAft>
                      </a:pPr>
                      <a:r>
                        <a:rPr sz="1200" lang="en-US">
                          <a:effectLst/>
                        </a:rPr>
                        <a:t>Almost never</a:t>
                      </a:r>
                      <a:endParaRPr sz="1200" lang="en-US">
                        <a:effectLst/>
                        <a:latin typeface="Times New Roman"/>
                        <a:ea typeface="Times New Roman"/>
                      </a:endParaRPr>
                    </a:p>
                  </a:txBody>
                  <a:tcPr marL="33945" marR="33945" marT="0" marB="0"/>
                </a:tc>
              </a:tr>
              <a:tr h="986257">
                <a:tc>
                  <a:txBody>
                    <a:bodyPr/>
                    <a:p>
                      <a:pPr algn="just" marL="0" marR="0">
                        <a:spcBef>
                          <a:spcPts val="0"/>
                        </a:spcBef>
                        <a:spcAft>
                          <a:spcPts val="0"/>
                        </a:spcAft>
                      </a:pPr>
                      <a:r>
                        <a:rPr sz="1200" lang="en-US">
                          <a:effectLst/>
                        </a:rPr>
                        <a:t>Temperature And Pulse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 37.8</a:t>
                      </a:r>
                      <a:r>
                        <a:rPr baseline="30000" sz="1200" lang="en-US">
                          <a:effectLst/>
                        </a:rPr>
                        <a:t>0</a:t>
                      </a:r>
                      <a:r>
                        <a:rPr sz="1200" lang="en-US">
                          <a:effectLst/>
                        </a:rPr>
                        <a:t>C</a:t>
                      </a:r>
                    </a:p>
                    <a:p>
                      <a:pPr algn="just" marL="0" marR="0">
                        <a:spcBef>
                          <a:spcPts val="0"/>
                        </a:spcBef>
                        <a:spcAft>
                          <a:spcPts val="0"/>
                        </a:spcAft>
                      </a:pPr>
                      <a:r>
                        <a:rPr sz="1200" lang="en-US">
                          <a:effectLst/>
                        </a:rPr>
                        <a:t>(99 – 100</a:t>
                      </a:r>
                      <a:r>
                        <a:rPr baseline="30000" sz="1200" lang="en-US">
                          <a:effectLst/>
                        </a:rPr>
                        <a:t>0</a:t>
                      </a:r>
                      <a:r>
                        <a:rPr sz="1200" lang="en-US">
                          <a:effectLst/>
                        </a:rPr>
                        <a:t>F) pulse variable:  normal before rapid after rupture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–37.8</a:t>
                      </a:r>
                      <a:r>
                        <a:rPr baseline="30000" sz="1200" lang="en-US">
                          <a:effectLst/>
                        </a:rPr>
                        <a:t>0</a:t>
                      </a:r>
                      <a:r>
                        <a:rPr sz="1200" lang="en-US">
                          <a:effectLst/>
                        </a:rPr>
                        <a:t>C </a:t>
                      </a:r>
                      <a:br>
                        <a:rPr sz="1200" lang="en-US">
                          <a:effectLst/>
                        </a:rPr>
                      </a:br>
                      <a:r>
                        <a:rPr sz="1200" lang="en-US">
                          <a:effectLst/>
                        </a:rPr>
                        <a:t>(99- 100</a:t>
                      </a:r>
                      <a:r>
                        <a:rPr baseline="30000" sz="1200" lang="en-US">
                          <a:effectLst/>
                        </a:rPr>
                        <a:t>0</a:t>
                      </a:r>
                      <a:r>
                        <a:rPr sz="1200" lang="en-US">
                          <a:effectLst/>
                        </a:rPr>
                        <a:t>F</a:t>
                      </a:r>
                    </a:p>
                    <a:p>
                      <a:pPr algn="just" marL="0" marR="0">
                        <a:spcBef>
                          <a:spcPts val="0"/>
                        </a:spcBef>
                        <a:spcAft>
                          <a:spcPts val="0"/>
                        </a:spcAft>
                      </a:pPr>
                      <a:r>
                        <a:rPr sz="1200" lang="en-US">
                          <a:effectLst/>
                        </a:rPr>
                        <a:t>100</a:t>
                      </a:r>
                      <a:r>
                        <a:rPr baseline="30000" sz="1200" lang="en-US">
                          <a:effectLst/>
                        </a:rPr>
                        <a:t>0</a:t>
                      </a:r>
                      <a:r>
                        <a:rPr sz="1200" lang="en-US">
                          <a:effectLst/>
                        </a:rPr>
                        <a:t>F) </a:t>
                      </a:r>
                      <a:br>
                        <a:rPr sz="1200" lang="en-US">
                          <a:effectLst/>
                        </a:rPr>
                      </a:br>
                      <a:r>
                        <a:rPr sz="1200" lang="en-US">
                          <a:effectLst/>
                        </a:rPr>
                        <a:t>pulse rapid  99-100/min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37.2 - 40</a:t>
                      </a:r>
                      <a:r>
                        <a:rPr baseline="30000" sz="1200" lang="en-US">
                          <a:effectLst/>
                        </a:rPr>
                        <a:t>0</a:t>
                      </a:r>
                      <a:r>
                        <a:rPr sz="1200" lang="en-US">
                          <a:effectLst/>
                        </a:rPr>
                        <a:t>C </a:t>
                      </a:r>
                      <a:br>
                        <a:rPr sz="1200" lang="en-US">
                          <a:effectLst/>
                        </a:rPr>
                      </a:br>
                      <a:r>
                        <a:rPr sz="1200" lang="en-US">
                          <a:effectLst/>
                        </a:rPr>
                        <a:t>99-104</a:t>
                      </a:r>
                      <a:r>
                        <a:rPr baseline="30000" sz="1200" lang="en-US">
                          <a:effectLst/>
                        </a:rPr>
                        <a:t>0</a:t>
                      </a:r>
                      <a:r>
                        <a:rPr sz="1200" lang="en-US">
                          <a:effectLst/>
                        </a:rPr>
                        <a:t>F) pulse elevated in proportion to fever</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To 37.2</a:t>
                      </a:r>
                      <a:r>
                        <a:rPr baseline="30000" sz="1200" lang="en-US">
                          <a:effectLst/>
                        </a:rPr>
                        <a:t>0</a:t>
                      </a:r>
                      <a:r>
                        <a:rPr sz="1200" lang="en-US">
                          <a:effectLst/>
                        </a:rPr>
                        <a:t>C is spontaneous and to 40</a:t>
                      </a:r>
                      <a:r>
                        <a:rPr baseline="30000" sz="1200" lang="en-US">
                          <a:effectLst/>
                        </a:rPr>
                        <a:t>0</a:t>
                      </a:r>
                      <a:r>
                        <a:rPr sz="1200" lang="en-US">
                          <a:effectLst/>
                        </a:rPr>
                        <a:t>C if individual (infected)</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sz="1200" lang="en-US">
                          <a:effectLst/>
                        </a:rPr>
                        <a:t>Pelvic Examination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dirty="0" sz="1200" lang="en-US">
                          <a:effectLst/>
                        </a:rPr>
                        <a:t>Unilateral tenderness especially on movement of cervix; </a:t>
                      </a:r>
                      <a:r>
                        <a:rPr dirty="0" sz="1200" lang="en-US" err="1">
                          <a:effectLst/>
                        </a:rPr>
                        <a:t>Crepitant</a:t>
                      </a:r>
                      <a:r>
                        <a:rPr dirty="0" sz="1200" lang="en-US">
                          <a:effectLst/>
                        </a:rPr>
                        <a:t> mass on one side or cul-de-sac</a:t>
                      </a:r>
                      <a:endParaRPr dirty="0"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No masses; Rectal tenderness high on right side.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Bilateral tenderness on movement of cervix; Masses only when pyosalpinx or hydrosalpinx is present </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Cervix slightly patulous; Uterus slightly enlarged, irregularly softened, tender with infection</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sz="1200" lang="en-US">
                          <a:effectLst/>
                        </a:rPr>
                        <a:t>Laboratory Findings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raised; RBC count strikingly low if blood loss is large; Sedimentation rate slightly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rarely normal; </a:t>
                      </a:r>
                      <a:br>
                        <a:rPr sz="1200" lang="en-US">
                          <a:effectLst/>
                        </a:rPr>
                      </a:br>
                      <a:r>
                        <a:rPr sz="1200" lang="en-US">
                          <a:effectLst/>
                        </a:rPr>
                        <a:t>RBC count normal; Sedimentation rate slightly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raised; </a:t>
                      </a:r>
                      <a:br>
                        <a:rPr sz="1200" lang="en-US">
                          <a:effectLst/>
                        </a:rPr>
                      </a:br>
                      <a:r>
                        <a:rPr sz="1200" lang="en-US">
                          <a:effectLst/>
                        </a:rPr>
                        <a:t>RBC count normal; </a:t>
                      </a:r>
                    </a:p>
                    <a:p>
                      <a:pPr algn="just" marL="0" marR="0">
                        <a:spcBef>
                          <a:spcPts val="0"/>
                        </a:spcBef>
                        <a:spcAft>
                          <a:spcPts val="0"/>
                        </a:spcAft>
                      </a:pPr>
                      <a:r>
                        <a:rPr sz="1200" lang="en-US">
                          <a:effectLst/>
                        </a:rPr>
                        <a:t>Sedimentation rate markedly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normal, if spontaneous and raised if induced (infection); Sedimentation rate slight to moderately elevated</a:t>
                      </a:r>
                      <a:endParaRPr sz="1200" lang="en-US">
                        <a:effectLst/>
                        <a:latin typeface="Times New Roman"/>
                        <a:ea typeface="Times New Roman"/>
                      </a:endParaRPr>
                    </a:p>
                  </a:txBody>
                  <a:tcPr marL="33945" marR="33945" marT="0" marB="0"/>
                </a:tc>
              </a:tr>
              <a:tr h="616410">
                <a:tc>
                  <a:txBody>
                    <a:bodyPr/>
                    <a:p>
                      <a:pPr algn="just" marL="0" marR="0">
                        <a:spcBef>
                          <a:spcPts val="0"/>
                        </a:spcBef>
                        <a:spcAft>
                          <a:spcPts val="0"/>
                        </a:spcAft>
                      </a:pPr>
                      <a:r>
                        <a:rPr sz="1200" lang="en-US">
                          <a:effectLst/>
                        </a:rPr>
                        <a:t>Menstruation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Some aberration; Missed period; spotting</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Unrelated to menses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Hypermenorrhoea or metrorrhagia or both</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dirty="0" sz="1200" lang="en-US" err="1">
                          <a:effectLst/>
                        </a:rPr>
                        <a:t>Amenorrhoea</a:t>
                      </a:r>
                      <a:r>
                        <a:rPr dirty="0" sz="1200" lang="en-US">
                          <a:effectLst/>
                        </a:rPr>
                        <a:t> then spotting then brisk bleeding</a:t>
                      </a:r>
                      <a:endParaRPr dirty="0" sz="1200" lang="en-US">
                        <a:effectLst/>
                        <a:latin typeface="Times New Roman"/>
                        <a:ea typeface="Times New Roman"/>
                      </a:endParaRPr>
                    </a:p>
                  </a:txBody>
                  <a:tcPr marL="33945" marR="33945" marT="0" marB="0"/>
                </a:tc>
              </a:tr>
            </a:tbl>
          </a:graphicData>
        </a:graphic>
      </p:graphicFrame>
      <p:sp>
        <p:nvSpPr>
          <p:cNvPr id="1049052" name="Slide Number Placeholder 1"/>
          <p:cNvSpPr>
            <a:spLocks noGrp="1"/>
          </p:cNvSpPr>
          <p:nvPr>
            <p:ph type="sldNum" sz="quarter" idx="12"/>
          </p:nvPr>
        </p:nvSpPr>
        <p:spPr/>
        <p:txBody>
          <a:bodyPr/>
          <a:p>
            <a:fld id="{6DB37D2D-6970-408E-8879-7BF9CDE8CB8D}" type="slidenum">
              <a:rPr lang="en-US" smtClean="0"/>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667" name="Content Placeholder 2"/>
          <p:cNvSpPr>
            <a:spLocks noGrp="1"/>
          </p:cNvSpPr>
          <p:nvPr>
            <p:ph idx="1"/>
          </p:nvPr>
        </p:nvSpPr>
        <p:spPr/>
        <p:txBody>
          <a:bodyPr>
            <a:normAutofit fontScale="77778" lnSpcReduction="20000"/>
          </a:bodyPr>
          <a:p>
            <a:r>
              <a:rPr b="1" dirty="0" lang="en-GB" err="1"/>
              <a:t>Gynaecologi</a:t>
            </a:r>
            <a:r>
              <a:rPr dirty="0" lang="en-GB"/>
              <a:t> </a:t>
            </a:r>
            <a:endParaRPr dirty="0" lang="en-US"/>
          </a:p>
          <a:p>
            <a:r>
              <a:rPr dirty="0" lang="en-GB"/>
              <a:t> </a:t>
            </a:r>
            <a:endParaRPr dirty="0" lang="en-US"/>
          </a:p>
          <a:p>
            <a:r>
              <a:rPr dirty="0" lang="en-GB"/>
              <a:t>The </a:t>
            </a:r>
            <a:r>
              <a:rPr dirty="0" lang="en-GB" err="1"/>
              <a:t>coldlight</a:t>
            </a:r>
            <a:r>
              <a:rPr dirty="0" lang="en-GB"/>
              <a:t> endoscope is passed through the cannula and the inspection made. An assistant or the operator himself can move the uterus about by means of the forceps on the cervix and a dilator or </a:t>
            </a:r>
            <a:r>
              <a:rPr dirty="0" lang="en-GB" err="1"/>
              <a:t>Spackman's</a:t>
            </a:r>
            <a:r>
              <a:rPr dirty="0" lang="en-GB"/>
              <a:t> cannula in the uterus. A camera attached to the eyepiece of the laparoscope permits assistants and observers to share the surgeon's view on a video screen and permits video recording of the findings or procedure. </a:t>
            </a:r>
            <a:endParaRPr dirty="0" lang="en-US"/>
          </a:p>
          <a:p>
            <a:r>
              <a:rPr dirty="0" lang="en-GB"/>
              <a:t>Drapes are used during this procedure, but have been omitted in the illustration to allow unobstructed view.</a:t>
            </a:r>
            <a:endParaRPr dirty="0" lang="en-US"/>
          </a:p>
          <a:p>
            <a:r>
              <a:rPr dirty="0" lang="en-GB"/>
              <a:t>Special biopsy forceps can be passed through another cannula and used to lift up any tissue that may be obstructing the view or to take ovarian biopsies. Some adhesions may be divided using laparoscopy scissors. Many procedures are now performed entirely or assisted by laparoscopy.</a:t>
            </a:r>
            <a:endParaRPr dirty="0" lang="en-US"/>
          </a:p>
          <a:p>
            <a:endParaRPr dirty="0" lang="en-US"/>
          </a:p>
        </p:txBody>
      </p:sp>
      <p:sp>
        <p:nvSpPr>
          <p:cNvPr id="1048668" name="Title 1"/>
          <p:cNvSpPr>
            <a:spLocks noGrp="1"/>
          </p:cNvSpPr>
          <p:nvPr>
            <p:ph type="title"/>
          </p:nvPr>
        </p:nvSpPr>
        <p:spPr/>
        <p:txBody>
          <a:bodyPr/>
          <a:p>
            <a:endParaRPr lang="en-US"/>
          </a:p>
        </p:txBody>
      </p:sp>
      <p:sp>
        <p:nvSpPr>
          <p:cNvPr id="1048669" name="Slide Number Placeholder 3"/>
          <p:cNvSpPr>
            <a:spLocks noGrp="1"/>
          </p:cNvSpPr>
          <p:nvPr>
            <p:ph type="sldNum" sz="quarter" idx="12"/>
          </p:nvPr>
        </p:nvSpPr>
        <p:spPr/>
        <p:txBody>
          <a:bodyPr/>
          <a:p>
            <a:fld id="{6DB37D2D-6970-408E-8879-7BF9CDE8CB8D}" type="slidenum">
              <a:rPr lang="en-US" smtClean="0"/>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536" name=""/>
        <p:cNvGrpSpPr/>
        <p:nvPr/>
      </p:nvGrpSpPr>
      <p:grpSpPr>
        <a:xfrm>
          <a:off x="0" y="0"/>
          <a:ext cx="0" cy="0"/>
          <a:chOff x="0" y="0"/>
          <a:chExt cx="0" cy="0"/>
        </a:xfrm>
      </p:grpSpPr>
      <p:sp>
        <p:nvSpPr>
          <p:cNvPr id="1049053" name="Content Placeholder 2"/>
          <p:cNvSpPr>
            <a:spLocks noGrp="1"/>
          </p:cNvSpPr>
          <p:nvPr>
            <p:ph idx="1"/>
          </p:nvPr>
        </p:nvSpPr>
        <p:spPr/>
        <p:txBody>
          <a:bodyPr>
            <a:normAutofit fontScale="92500" lnSpcReduction="20000"/>
          </a:bodyPr>
          <a:p>
            <a:r>
              <a:rPr dirty="0" lang="en-US" smtClean="0"/>
              <a:t>In </a:t>
            </a:r>
            <a:r>
              <a:rPr dirty="0" lang="en-US"/>
              <a:t>this type of pregnancy, it is very important to note the clinical history of the patient. You should check for the following:</a:t>
            </a:r>
          </a:p>
          <a:p>
            <a:pPr lvl="0"/>
            <a:r>
              <a:rPr dirty="0" lang="en-US"/>
              <a:t>Abdominal pain and uneasiness, where the pain is generally situated low down in the abdomen and, often, is more marked on one side. It is continuous and is not relieved by pressure, as is the case in intestinal colic. Sometimes the act of emptying the bladder initiates a bout of pain. In a few cases the patient complains of a frequent inclination to go and pass stool.</a:t>
            </a:r>
          </a:p>
          <a:p>
            <a:endParaRPr dirty="0" lang="en-US"/>
          </a:p>
        </p:txBody>
      </p:sp>
      <p:sp>
        <p:nvSpPr>
          <p:cNvPr id="1049054" name="Title 1"/>
          <p:cNvSpPr>
            <a:spLocks noGrp="1"/>
          </p:cNvSpPr>
          <p:nvPr>
            <p:ph type="title"/>
          </p:nvPr>
        </p:nvSpPr>
        <p:spPr/>
        <p:txBody>
          <a:bodyPr>
            <a:normAutofit fontScale="90000"/>
          </a:bodyPr>
          <a:p>
            <a:r>
              <a:rPr b="1" dirty="0" lang="en-US" smtClean="0"/>
              <a:t/>
            </a:r>
            <a:br>
              <a:rPr b="1" dirty="0" lang="en-US" smtClean="0"/>
            </a:br>
            <a:r>
              <a:rPr b="1" dirty="0" lang="en-US" smtClean="0"/>
              <a:t>Chronic Leaking Ectopic Pregnancy</a:t>
            </a:r>
            <a:r>
              <a:rPr dirty="0" lang="en-US" smtClean="0"/>
              <a:t> </a:t>
            </a:r>
            <a:br>
              <a:rPr dirty="0" lang="en-US" smtClean="0"/>
            </a:br>
            <a:endParaRPr dirty="0" lang="en-US"/>
          </a:p>
        </p:txBody>
      </p:sp>
      <p:sp>
        <p:nvSpPr>
          <p:cNvPr id="1049055" name="Slide Number Placeholder 3"/>
          <p:cNvSpPr>
            <a:spLocks noGrp="1"/>
          </p:cNvSpPr>
          <p:nvPr>
            <p:ph type="sldNum" sz="quarter" idx="12"/>
          </p:nvPr>
        </p:nvSpPr>
        <p:spPr/>
        <p:txBody>
          <a:bodyPr/>
          <a:p>
            <a:fld id="{6DB37D2D-6970-408E-8879-7BF9CDE8CB8D}" type="slidenum">
              <a:rPr lang="en-US" smtClean="0"/>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9056" name="Content Placeholder 2"/>
          <p:cNvSpPr>
            <a:spLocks noGrp="1"/>
          </p:cNvSpPr>
          <p:nvPr>
            <p:ph idx="1"/>
          </p:nvPr>
        </p:nvSpPr>
        <p:spPr>
          <a:xfrm>
            <a:off x="457200" y="990600"/>
            <a:ext cx="8229600" cy="5135563"/>
          </a:xfrm>
        </p:spPr>
        <p:txBody>
          <a:bodyPr>
            <a:normAutofit fontScale="85000" lnSpcReduction="20000"/>
          </a:bodyPr>
          <a:p>
            <a:pPr lvl="0"/>
            <a:r>
              <a:rPr dirty="0" lang="en-US" err="1"/>
              <a:t>Amenorrhoea</a:t>
            </a:r>
            <a:r>
              <a:rPr dirty="0" lang="en-US"/>
              <a:t> is usually present, with irregular vaginal bleeding, which is usually slight and often dark brown in </a:t>
            </a:r>
            <a:r>
              <a:rPr dirty="0" lang="en-US" err="1"/>
              <a:t>colour</a:t>
            </a:r>
            <a:r>
              <a:rPr dirty="0" lang="en-US"/>
              <a:t>. It is not uncommon to attribute this discharge to threatened abortion.</a:t>
            </a:r>
          </a:p>
          <a:p>
            <a:pPr lvl="0"/>
            <a:r>
              <a:rPr dirty="0" lang="en-US"/>
              <a:t>Occasionally there is expulsion of a </a:t>
            </a:r>
            <a:r>
              <a:rPr dirty="0" lang="en-US" err="1"/>
              <a:t>decidual</a:t>
            </a:r>
            <a:r>
              <a:rPr dirty="0" lang="en-US"/>
              <a:t> cast, especially if the pregnancy has gone beyond two months. The patient will give you an impression that she had a miscarriage. In some cases the health worker may carry out an evacuation thinking the </a:t>
            </a:r>
          </a:p>
          <a:p>
            <a:r>
              <a:rPr dirty="0" lang="en-US"/>
              <a:t>patient has experienced an incomplete abortion.</a:t>
            </a:r>
          </a:p>
          <a:p>
            <a:pPr lvl="0"/>
            <a:r>
              <a:rPr dirty="0" lang="en-US"/>
              <a:t>Occasionally there is a feeling of nausea, vomiting and fainting attacks. Remember that sudden faintness is a characteristic symptom of ectopic gestation.</a:t>
            </a:r>
          </a:p>
          <a:p>
            <a:endParaRPr dirty="0" lang="en-US"/>
          </a:p>
        </p:txBody>
      </p:sp>
      <p:sp>
        <p:nvSpPr>
          <p:cNvPr id="1049057" name="Title 1"/>
          <p:cNvSpPr>
            <a:spLocks noGrp="1"/>
          </p:cNvSpPr>
          <p:nvPr>
            <p:ph type="title"/>
          </p:nvPr>
        </p:nvSpPr>
        <p:spPr>
          <a:xfrm>
            <a:off x="457200" y="274638"/>
            <a:ext cx="8229600" cy="639762"/>
          </a:xfrm>
        </p:spPr>
        <p:txBody>
          <a:bodyPr>
            <a:normAutofit fontScale="90000"/>
          </a:bodyPr>
          <a:p>
            <a:endParaRPr dirty="0" lang="en-US"/>
          </a:p>
        </p:txBody>
      </p:sp>
      <p:sp>
        <p:nvSpPr>
          <p:cNvPr id="1049058" name="Slide Number Placeholder 3"/>
          <p:cNvSpPr>
            <a:spLocks noGrp="1"/>
          </p:cNvSpPr>
          <p:nvPr>
            <p:ph type="sldNum" sz="quarter" idx="12"/>
          </p:nvPr>
        </p:nvSpPr>
        <p:spPr/>
        <p:txBody>
          <a:bodyPr/>
          <a:p>
            <a:fld id="{6DB37D2D-6970-408E-8879-7BF9CDE8CB8D}" type="slidenum">
              <a:rPr lang="en-US" smtClean="0"/>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9059" name="Content Placeholder 4"/>
          <p:cNvSpPr>
            <a:spLocks noGrp="1"/>
          </p:cNvSpPr>
          <p:nvPr>
            <p:ph idx="1"/>
          </p:nvPr>
        </p:nvSpPr>
        <p:spPr/>
        <p:txBody>
          <a:bodyPr>
            <a:normAutofit fontScale="85000" lnSpcReduction="20000"/>
          </a:bodyPr>
          <a:p>
            <a:r>
              <a:rPr dirty="0" lang="en-US"/>
              <a:t>When you examine the patient you are likely to find the following signs:</a:t>
            </a:r>
          </a:p>
          <a:p>
            <a:pPr lvl="0"/>
            <a:r>
              <a:rPr dirty="0" lang="en-US" err="1"/>
              <a:t>Anaemia</a:t>
            </a:r>
            <a:r>
              <a:rPr dirty="0" lang="en-US"/>
              <a:t> of variable degrees.</a:t>
            </a:r>
          </a:p>
          <a:p>
            <a:pPr lvl="0"/>
            <a:r>
              <a:rPr dirty="0" lang="en-US"/>
              <a:t>Rapid pulse.</a:t>
            </a:r>
          </a:p>
          <a:p>
            <a:pPr lvl="0"/>
            <a:r>
              <a:rPr dirty="0" lang="en-US"/>
              <a:t>Normal or low blood pressure.</a:t>
            </a:r>
          </a:p>
          <a:p>
            <a:pPr lvl="0"/>
            <a:r>
              <a:rPr dirty="0" lang="en-US"/>
              <a:t>General tenderness and guarding in the lower abdomen, which is more marked on one side.</a:t>
            </a:r>
          </a:p>
          <a:p>
            <a:pPr lvl="0"/>
            <a:r>
              <a:rPr dirty="0" lang="en-US"/>
              <a:t>There may be a tender, firm mass in one of the iliac fossae.</a:t>
            </a:r>
          </a:p>
          <a:p>
            <a:pPr lvl="0"/>
            <a:r>
              <a:rPr dirty="0" lang="en-US"/>
              <a:t>On vaginal examination you will feel a tender mass in one of the </a:t>
            </a:r>
            <a:r>
              <a:rPr dirty="0" lang="en-US" err="1"/>
              <a:t>fornices</a:t>
            </a:r>
            <a:r>
              <a:rPr dirty="0" lang="en-US"/>
              <a:t>.</a:t>
            </a:r>
          </a:p>
          <a:p>
            <a:endParaRPr dirty="0" lang="en-US"/>
          </a:p>
        </p:txBody>
      </p:sp>
      <p:sp>
        <p:nvSpPr>
          <p:cNvPr id="1049060" name="Title 3"/>
          <p:cNvSpPr>
            <a:spLocks noGrp="1"/>
          </p:cNvSpPr>
          <p:nvPr>
            <p:ph type="title"/>
          </p:nvPr>
        </p:nvSpPr>
        <p:spPr/>
        <p:txBody>
          <a:bodyPr/>
          <a:p>
            <a:endParaRPr lang="en-US"/>
          </a:p>
        </p:txBody>
      </p:sp>
      <p:sp>
        <p:nvSpPr>
          <p:cNvPr id="1049061" name="Slide Number Placeholder 1"/>
          <p:cNvSpPr>
            <a:spLocks noGrp="1"/>
          </p:cNvSpPr>
          <p:nvPr>
            <p:ph type="sldNum" sz="quarter" idx="12"/>
          </p:nvPr>
        </p:nvSpPr>
        <p:spPr/>
        <p:txBody>
          <a:bodyPr/>
          <a:p>
            <a:fld id="{6DB37D2D-6970-408E-8879-7BF9CDE8CB8D}" type="slidenum">
              <a:rPr lang="en-US" smtClean="0"/>
              <a:t>152</a:t>
            </a:fld>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539" name=""/>
        <p:cNvGrpSpPr/>
        <p:nvPr/>
      </p:nvGrpSpPr>
      <p:grpSpPr>
        <a:xfrm>
          <a:off x="0" y="0"/>
          <a:ext cx="0" cy="0"/>
          <a:chOff x="0" y="0"/>
          <a:chExt cx="0" cy="0"/>
        </a:xfrm>
      </p:grpSpPr>
      <p:sp>
        <p:nvSpPr>
          <p:cNvPr id="1049062" name="Content Placeholder 2"/>
          <p:cNvSpPr>
            <a:spLocks noGrp="1"/>
          </p:cNvSpPr>
          <p:nvPr>
            <p:ph idx="1"/>
          </p:nvPr>
        </p:nvSpPr>
        <p:spPr/>
        <p:txBody>
          <a:bodyPr>
            <a:normAutofit fontScale="92500" lnSpcReduction="10000"/>
          </a:bodyPr>
          <a:p>
            <a:r>
              <a:rPr dirty="0" lang="en-US" smtClean="0"/>
              <a:t>A </a:t>
            </a:r>
            <a:r>
              <a:rPr dirty="0" lang="en-US"/>
              <a:t>patient with tubal pregnancy will require an emergency operation. The patient should be immediately referred to a hospital. Start an intravenous drip of normal saline before transferring the patient. During the transfer, ensure that you treat the patient for shock and administer analgesics like morphine or </a:t>
            </a:r>
            <a:r>
              <a:rPr dirty="0" lang="en-US" err="1"/>
              <a:t>pethidine</a:t>
            </a:r>
            <a:r>
              <a:rPr dirty="0" lang="en-US"/>
              <a:t> for the pain. Potential blood donors should accompany the patient to hospital where possible.</a:t>
            </a:r>
          </a:p>
          <a:p>
            <a:endParaRPr dirty="0" lang="en-US"/>
          </a:p>
        </p:txBody>
      </p:sp>
      <p:sp>
        <p:nvSpPr>
          <p:cNvPr id="1049063" name="Title 1"/>
          <p:cNvSpPr>
            <a:spLocks noGrp="1"/>
          </p:cNvSpPr>
          <p:nvPr>
            <p:ph type="title"/>
          </p:nvPr>
        </p:nvSpPr>
        <p:spPr/>
        <p:txBody>
          <a:bodyPr/>
          <a:p>
            <a:r>
              <a:rPr b="1" dirty="0" lang="en-US" smtClean="0"/>
              <a:t>Management of Ectopic Pregnancy</a:t>
            </a:r>
            <a:r>
              <a:rPr dirty="0" lang="en-US" smtClean="0"/>
              <a:t> </a:t>
            </a:r>
            <a:endParaRPr dirty="0" lang="en-US"/>
          </a:p>
        </p:txBody>
      </p:sp>
      <p:sp>
        <p:nvSpPr>
          <p:cNvPr id="1049064" name="Slide Number Placeholder 3"/>
          <p:cNvSpPr>
            <a:spLocks noGrp="1"/>
          </p:cNvSpPr>
          <p:nvPr>
            <p:ph type="sldNum" sz="quarter" idx="12"/>
          </p:nvPr>
        </p:nvSpPr>
        <p:spPr/>
        <p:txBody>
          <a:bodyPr/>
          <a:p>
            <a:fld id="{6DB37D2D-6970-408E-8879-7BF9CDE8CB8D}" type="slidenum">
              <a:rPr lang="en-US" smtClean="0"/>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9065" name="Content Placeholder 2"/>
          <p:cNvSpPr>
            <a:spLocks noGrp="1"/>
          </p:cNvSpPr>
          <p:nvPr>
            <p:ph idx="1"/>
          </p:nvPr>
        </p:nvSpPr>
        <p:spPr/>
        <p:txBody>
          <a:bodyPr>
            <a:normAutofit fontScale="85000" lnSpcReduction="20000"/>
          </a:bodyPr>
          <a:p>
            <a:r>
              <a:rPr dirty="0" lang="en-US"/>
              <a:t>, the following diagnostic tests may be performed:</a:t>
            </a:r>
          </a:p>
          <a:p>
            <a:pPr lvl="0"/>
            <a:r>
              <a:rPr dirty="0" lang="en-US"/>
              <a:t>Ultrasonography.</a:t>
            </a:r>
          </a:p>
          <a:p>
            <a:pPr lvl="0"/>
            <a:r>
              <a:rPr dirty="0" lang="en-US" err="1"/>
              <a:t>Culdocentesis</a:t>
            </a:r>
            <a:r>
              <a:rPr dirty="0" lang="en-US"/>
              <a:t> whereby non-clotting blood will be aspirated from the cul-de-sac.</a:t>
            </a:r>
          </a:p>
          <a:p>
            <a:pPr lvl="0"/>
            <a:r>
              <a:rPr dirty="0" lang="en-US"/>
              <a:t>Human Chorionic </a:t>
            </a:r>
            <a:r>
              <a:rPr dirty="0" lang="en-US" err="1"/>
              <a:t>Gonadorophin</a:t>
            </a:r>
            <a:r>
              <a:rPr dirty="0" lang="en-US"/>
              <a:t> (HCG), which involves urine testing.</a:t>
            </a:r>
          </a:p>
          <a:p>
            <a:r>
              <a:rPr dirty="0" lang="en-US"/>
              <a:t>Blood is taken for grouping and cross-matching and a blood transfusion is started. An emergency </a:t>
            </a:r>
            <a:r>
              <a:rPr dirty="0" lang="en-US" err="1"/>
              <a:t>laparatomy</a:t>
            </a:r>
            <a:r>
              <a:rPr dirty="0" lang="en-US"/>
              <a:t> is then performed to ligate the bleeders. The affected tube is usually removed by salpingectomy or </a:t>
            </a:r>
            <a:r>
              <a:rPr dirty="0" lang="en-US" err="1"/>
              <a:t>salpingotomy</a:t>
            </a:r>
            <a:r>
              <a:rPr dirty="0" lang="en-US"/>
              <a:t>, which involves making an opening in the tube.</a:t>
            </a:r>
          </a:p>
          <a:p>
            <a:endParaRPr dirty="0" lang="en-US"/>
          </a:p>
        </p:txBody>
      </p:sp>
      <p:sp>
        <p:nvSpPr>
          <p:cNvPr id="1049066" name="Title 1"/>
          <p:cNvSpPr>
            <a:spLocks noGrp="1"/>
          </p:cNvSpPr>
          <p:nvPr>
            <p:ph type="title"/>
          </p:nvPr>
        </p:nvSpPr>
        <p:spPr/>
        <p:txBody>
          <a:bodyPr/>
          <a:p>
            <a:endParaRPr lang="en-US"/>
          </a:p>
        </p:txBody>
      </p:sp>
      <p:sp>
        <p:nvSpPr>
          <p:cNvPr id="1049067" name="Slide Number Placeholder 3"/>
          <p:cNvSpPr>
            <a:spLocks noGrp="1"/>
          </p:cNvSpPr>
          <p:nvPr>
            <p:ph type="sldNum" sz="quarter" idx="12"/>
          </p:nvPr>
        </p:nvSpPr>
        <p:spPr/>
        <p:txBody>
          <a:bodyPr/>
          <a:p>
            <a:fld id="{6DB37D2D-6970-408E-8879-7BF9CDE8CB8D}" type="slidenum">
              <a:rPr lang="en-US" smtClean="0"/>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sp>
        <p:nvSpPr>
          <p:cNvPr id="1049068" name="Content Placeholder 2"/>
          <p:cNvSpPr>
            <a:spLocks noGrp="1"/>
          </p:cNvSpPr>
          <p:nvPr>
            <p:ph idx="1"/>
          </p:nvPr>
        </p:nvSpPr>
        <p:spPr/>
        <p:txBody>
          <a:bodyPr/>
          <a:p>
            <a:r>
              <a:rPr dirty="0" lang="en-US"/>
              <a:t>It may be possible to give an auto-transfusion to a patient with a fresh rupture of a tubal pregnancy. Auto-transfusion involves scooping blood from the opened abdomen with a small gallipot and pouring it through a filter made of three or four layers of gauze into a sterile bowel or jug containing sodium acid citrate solution, which is an anti-coagulant. </a:t>
            </a:r>
          </a:p>
        </p:txBody>
      </p:sp>
      <p:sp>
        <p:nvSpPr>
          <p:cNvPr id="1049069" name="Title 1"/>
          <p:cNvSpPr>
            <a:spLocks noGrp="1"/>
          </p:cNvSpPr>
          <p:nvPr>
            <p:ph type="title"/>
          </p:nvPr>
        </p:nvSpPr>
        <p:spPr/>
        <p:txBody>
          <a:bodyPr/>
          <a:p>
            <a:endParaRPr lang="en-US"/>
          </a:p>
        </p:txBody>
      </p:sp>
      <p:sp>
        <p:nvSpPr>
          <p:cNvPr id="1049070" name="Slide Number Placeholder 3"/>
          <p:cNvSpPr>
            <a:spLocks noGrp="1"/>
          </p:cNvSpPr>
          <p:nvPr>
            <p:ph type="sldNum" sz="quarter" idx="12"/>
          </p:nvPr>
        </p:nvSpPr>
        <p:spPr/>
        <p:txBody>
          <a:bodyPr/>
          <a:p>
            <a:fld id="{6DB37D2D-6970-408E-8879-7BF9CDE8CB8D}" type="slidenum">
              <a:rPr lang="en-US" smtClean="0"/>
              <a:t>155</a:t>
            </a:fld>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542" name=""/>
        <p:cNvGrpSpPr/>
        <p:nvPr/>
      </p:nvGrpSpPr>
      <p:grpSpPr>
        <a:xfrm>
          <a:off x="0" y="0"/>
          <a:ext cx="0" cy="0"/>
          <a:chOff x="0" y="0"/>
          <a:chExt cx="0" cy="0"/>
        </a:xfrm>
      </p:grpSpPr>
      <p:sp>
        <p:nvSpPr>
          <p:cNvPr id="1049071" name="Content Placeholder 2"/>
          <p:cNvSpPr>
            <a:spLocks noGrp="1"/>
          </p:cNvSpPr>
          <p:nvPr>
            <p:ph idx="1"/>
          </p:nvPr>
        </p:nvSpPr>
        <p:spPr/>
        <p:txBody>
          <a:bodyPr/>
          <a:p>
            <a:r>
              <a:rPr dirty="0" lang="en-US"/>
              <a:t>When 500ml of blood have been collected it is decanted into a sterile bottle, which is then set up on a drip that is already running. Sometimes the blood is aspirated directly from the peritoneal cavity into a plastic transfusion bag containing sodium </a:t>
            </a:r>
            <a:br>
              <a:rPr dirty="0" lang="en-US"/>
            </a:br>
            <a:r>
              <a:rPr dirty="0" lang="en-US"/>
              <a:t>citrate solution. </a:t>
            </a:r>
          </a:p>
          <a:p>
            <a:endParaRPr dirty="0" lang="en-US"/>
          </a:p>
        </p:txBody>
      </p:sp>
      <p:sp>
        <p:nvSpPr>
          <p:cNvPr id="1049072" name="Title 1"/>
          <p:cNvSpPr>
            <a:spLocks noGrp="1"/>
          </p:cNvSpPr>
          <p:nvPr>
            <p:ph type="title"/>
          </p:nvPr>
        </p:nvSpPr>
        <p:spPr/>
        <p:txBody>
          <a:bodyPr/>
          <a:p>
            <a:endParaRPr lang="en-US"/>
          </a:p>
        </p:txBody>
      </p:sp>
      <p:sp>
        <p:nvSpPr>
          <p:cNvPr id="1049073" name="Slide Number Placeholder 3"/>
          <p:cNvSpPr>
            <a:spLocks noGrp="1"/>
          </p:cNvSpPr>
          <p:nvPr>
            <p:ph type="sldNum" sz="quarter" idx="12"/>
          </p:nvPr>
        </p:nvSpPr>
        <p:spPr/>
        <p:txBody>
          <a:bodyPr/>
          <a:p>
            <a:fld id="{6DB37D2D-6970-408E-8879-7BF9CDE8CB8D}" type="slidenum">
              <a:rPr lang="en-US" smtClean="0"/>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9074" name="Content Placeholder 2"/>
          <p:cNvSpPr>
            <a:spLocks noGrp="1"/>
          </p:cNvSpPr>
          <p:nvPr>
            <p:ph idx="1"/>
          </p:nvPr>
        </p:nvSpPr>
        <p:spPr/>
        <p:txBody>
          <a:bodyPr>
            <a:normAutofit fontScale="85000" lnSpcReduction="20000"/>
          </a:bodyPr>
          <a:p>
            <a:r>
              <a:rPr dirty="0" lang="en-US"/>
              <a:t>Auto-transfusion is not advisable if:</a:t>
            </a:r>
          </a:p>
          <a:p>
            <a:pPr lvl="0"/>
            <a:r>
              <a:rPr dirty="0" lang="en-US"/>
              <a:t>The history of the patient suggests that heavy bleeding began more than 24 hours before </a:t>
            </a:r>
            <a:br>
              <a:rPr dirty="0" lang="en-US"/>
            </a:br>
            <a:r>
              <a:rPr dirty="0" lang="en-US"/>
              <a:t>the operation.</a:t>
            </a:r>
          </a:p>
          <a:p>
            <a:pPr lvl="0"/>
            <a:r>
              <a:rPr dirty="0" lang="en-US"/>
              <a:t>The blood appears </a:t>
            </a:r>
            <a:r>
              <a:rPr dirty="0" lang="en-US" err="1"/>
              <a:t>discoloured</a:t>
            </a:r>
            <a:r>
              <a:rPr dirty="0" lang="en-US"/>
              <a:t> or </a:t>
            </a:r>
            <a:r>
              <a:rPr dirty="0" lang="en-US" err="1"/>
              <a:t>haemolysed</a:t>
            </a:r>
            <a:r>
              <a:rPr dirty="0" lang="en-US"/>
              <a:t>.</a:t>
            </a:r>
          </a:p>
          <a:p>
            <a:pPr lvl="0"/>
            <a:r>
              <a:rPr dirty="0" lang="en-US"/>
              <a:t>There is an offensive </a:t>
            </a:r>
            <a:r>
              <a:rPr dirty="0" lang="en-US" err="1"/>
              <a:t>odour</a:t>
            </a:r>
            <a:r>
              <a:rPr dirty="0" lang="en-US"/>
              <a:t> when the abdomen is opened.</a:t>
            </a:r>
          </a:p>
          <a:p>
            <a:r>
              <a:rPr dirty="0" lang="en-US"/>
              <a:t> </a:t>
            </a:r>
          </a:p>
          <a:p>
            <a:r>
              <a:rPr dirty="0" lang="en-US"/>
              <a:t>The advantages of auto-transfusion include:</a:t>
            </a:r>
          </a:p>
          <a:p>
            <a:pPr lvl="0"/>
            <a:r>
              <a:rPr dirty="0" lang="en-US"/>
              <a:t>No risk of transmitting HIV.</a:t>
            </a:r>
          </a:p>
          <a:p>
            <a:pPr lvl="0"/>
            <a:r>
              <a:rPr dirty="0" lang="en-US"/>
              <a:t>Blood is easily available and perfectly compatible.</a:t>
            </a:r>
          </a:p>
          <a:p>
            <a:endParaRPr dirty="0" lang="en-US"/>
          </a:p>
        </p:txBody>
      </p:sp>
      <p:sp>
        <p:nvSpPr>
          <p:cNvPr id="1049075" name="Title 1"/>
          <p:cNvSpPr>
            <a:spLocks noGrp="1"/>
          </p:cNvSpPr>
          <p:nvPr>
            <p:ph type="title"/>
          </p:nvPr>
        </p:nvSpPr>
        <p:spPr/>
        <p:txBody>
          <a:bodyPr/>
          <a:p>
            <a:endParaRPr lang="en-US"/>
          </a:p>
        </p:txBody>
      </p:sp>
      <p:sp>
        <p:nvSpPr>
          <p:cNvPr id="1049076" name="Slide Number Placeholder 3"/>
          <p:cNvSpPr>
            <a:spLocks noGrp="1"/>
          </p:cNvSpPr>
          <p:nvPr>
            <p:ph type="sldNum" sz="quarter" idx="12"/>
          </p:nvPr>
        </p:nvSpPr>
        <p:spPr/>
        <p:txBody>
          <a:bodyPr/>
          <a:p>
            <a:fld id="{6DB37D2D-6970-408E-8879-7BF9CDE8CB8D}" type="slidenum">
              <a:rPr lang="en-US" smtClean="0"/>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544" name=""/>
        <p:cNvGrpSpPr/>
        <p:nvPr/>
      </p:nvGrpSpPr>
      <p:grpSpPr>
        <a:xfrm>
          <a:off x="0" y="0"/>
          <a:ext cx="0" cy="0"/>
          <a:chOff x="0" y="0"/>
          <a:chExt cx="0" cy="0"/>
        </a:xfrm>
      </p:grpSpPr>
      <p:sp>
        <p:nvSpPr>
          <p:cNvPr id="1049077" name="Content Placeholder 2"/>
          <p:cNvSpPr>
            <a:spLocks noGrp="1"/>
          </p:cNvSpPr>
          <p:nvPr>
            <p:ph idx="1"/>
          </p:nvPr>
        </p:nvSpPr>
        <p:spPr/>
        <p:txBody>
          <a:bodyPr/>
          <a:p>
            <a:r>
              <a:rPr dirty="0" lang="en-US"/>
              <a:t>However serious the patient's condition appears to be, this operation has an excellent success rate. Post-operatively, the patient should be managed in the same manner as for any other abdominal operation.</a:t>
            </a:r>
          </a:p>
          <a:p>
            <a:endParaRPr dirty="0" lang="en-US"/>
          </a:p>
        </p:txBody>
      </p:sp>
      <p:sp>
        <p:nvSpPr>
          <p:cNvPr id="1049078" name="Title 1"/>
          <p:cNvSpPr>
            <a:spLocks noGrp="1"/>
          </p:cNvSpPr>
          <p:nvPr>
            <p:ph type="title"/>
          </p:nvPr>
        </p:nvSpPr>
        <p:spPr/>
        <p:txBody>
          <a:bodyPr/>
          <a:p>
            <a:endParaRPr lang="en-US"/>
          </a:p>
        </p:txBody>
      </p:sp>
      <p:sp>
        <p:nvSpPr>
          <p:cNvPr id="1049079" name="Slide Number Placeholder 3"/>
          <p:cNvSpPr>
            <a:spLocks noGrp="1"/>
          </p:cNvSpPr>
          <p:nvPr>
            <p:ph type="sldNum" sz="quarter" idx="12"/>
          </p:nvPr>
        </p:nvSpPr>
        <p:spPr/>
        <p:txBody>
          <a:bodyPr/>
          <a:p>
            <a:fld id="{6DB37D2D-6970-408E-8879-7BF9CDE8CB8D}" type="slidenum">
              <a:rPr lang="en-US" smtClean="0"/>
              <a:t>158</a:t>
            </a:fld>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545" name=""/>
        <p:cNvGrpSpPr/>
        <p:nvPr/>
      </p:nvGrpSpPr>
      <p:grpSpPr>
        <a:xfrm>
          <a:off x="0" y="0"/>
          <a:ext cx="0" cy="0"/>
          <a:chOff x="0" y="0"/>
          <a:chExt cx="0" cy="0"/>
        </a:xfrm>
      </p:grpSpPr>
      <p:sp>
        <p:nvSpPr>
          <p:cNvPr id="1049080" name="Content Placeholder 2"/>
          <p:cNvSpPr>
            <a:spLocks noGrp="1"/>
          </p:cNvSpPr>
          <p:nvPr>
            <p:ph idx="1"/>
          </p:nvPr>
        </p:nvSpPr>
        <p:spPr/>
        <p:txBody>
          <a:bodyPr>
            <a:normAutofit fontScale="92500" lnSpcReduction="10000"/>
          </a:bodyPr>
          <a:p>
            <a:r>
              <a:rPr dirty="0" lang="en-US"/>
              <a:t>After surgical treatment, there are several potential outcomes. </a:t>
            </a:r>
          </a:p>
          <a:p>
            <a:pPr lvl="0"/>
            <a:r>
              <a:rPr dirty="0" lang="en-US"/>
              <a:t>Another tubal pregnancy will occur in about 10% of the cases treated. </a:t>
            </a:r>
          </a:p>
          <a:p>
            <a:pPr lvl="0"/>
            <a:r>
              <a:rPr dirty="0" lang="en-US"/>
              <a:t>Infertility develops in approximately half of the patients who have undergone surgery for the treatment of an ectopic pregnancy. Of these about 30% become sterile. </a:t>
            </a:r>
          </a:p>
          <a:p>
            <a:pPr lvl="0"/>
            <a:r>
              <a:rPr dirty="0" lang="en-US"/>
              <a:t>Normal pregnancies are achieved in about half of patients who have one ectopic pregnancy.</a:t>
            </a:r>
          </a:p>
          <a:p>
            <a:endParaRPr dirty="0" lang="en-US"/>
          </a:p>
        </p:txBody>
      </p:sp>
      <p:sp>
        <p:nvSpPr>
          <p:cNvPr id="1049081" name="Title 1"/>
          <p:cNvSpPr>
            <a:spLocks noGrp="1"/>
          </p:cNvSpPr>
          <p:nvPr>
            <p:ph type="title"/>
          </p:nvPr>
        </p:nvSpPr>
        <p:spPr/>
        <p:txBody>
          <a:bodyPr/>
          <a:p>
            <a:endParaRPr lang="en-US"/>
          </a:p>
        </p:txBody>
      </p:sp>
      <p:sp>
        <p:nvSpPr>
          <p:cNvPr id="1049082" name="Slide Number Placeholder 3"/>
          <p:cNvSpPr>
            <a:spLocks noGrp="1"/>
          </p:cNvSpPr>
          <p:nvPr>
            <p:ph type="sldNum" sz="quarter" idx="12"/>
          </p:nvPr>
        </p:nvSpPr>
        <p:spPr/>
        <p:txBody>
          <a:bodyPr/>
          <a:p>
            <a:fld id="{6DB37D2D-6970-408E-8879-7BF9CDE8CB8D}" type="slidenum">
              <a:rPr lang="en-US" smtClean="0"/>
              <a:t>159</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pic>
        <p:nvPicPr>
          <p:cNvPr id="2097152" name="ia_el_27_innerEl" descr="Laparoscopy"/>
          <p:cNvPicPr>
            <a:picLocks noChangeAspect="1" noChangeArrowheads="1"/>
          </p:cNvPicPr>
          <p:nvPr/>
        </p:nvPicPr>
        <p:blipFill>
          <a:blip xmlns:r="http://schemas.openxmlformats.org/officeDocument/2006/relationships" r:embed="rId1"/>
          <a:srcRect/>
          <a:stretch>
            <a:fillRect/>
          </a:stretch>
        </p:blipFill>
        <p:spPr bwMode="auto">
          <a:xfrm>
            <a:off x="1447800" y="1295400"/>
            <a:ext cx="5867400" cy="4419600"/>
          </a:xfrm>
          <a:prstGeom prst="rect"/>
          <a:noFill/>
          <a:ln>
            <a:noFill/>
          </a:ln>
        </p:spPr>
      </p:pic>
      <p:sp>
        <p:nvSpPr>
          <p:cNvPr id="1048673" name="Slide Number Placeholder 1"/>
          <p:cNvSpPr>
            <a:spLocks noGrp="1"/>
          </p:cNvSpPr>
          <p:nvPr>
            <p:ph type="sldNum" sz="quarter" idx="12"/>
          </p:nvPr>
        </p:nvSpPr>
        <p:spPr/>
        <p:txBody>
          <a:bodyPr/>
          <a:p>
            <a:fld id="{6DB37D2D-6970-408E-8879-7BF9CDE8CB8D}" type="slidenum">
              <a:rPr lang="en-US" smtClean="0"/>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9083" name="Content Placeholder 2"/>
          <p:cNvSpPr>
            <a:spLocks noGrp="1"/>
          </p:cNvSpPr>
          <p:nvPr>
            <p:ph idx="1"/>
          </p:nvPr>
        </p:nvSpPr>
        <p:spPr/>
        <p:txBody>
          <a:bodyPr>
            <a:normAutofit fontScale="92500" lnSpcReduction="20000"/>
          </a:bodyPr>
          <a:p>
            <a:r>
              <a:rPr b="1" dirty="0" lang="en-US"/>
              <a:t>GENITAL  DISORDERS  AND INJURIES</a:t>
            </a:r>
            <a:endParaRPr dirty="0" lang="en-US"/>
          </a:p>
          <a:p>
            <a:pPr indent="0" marL="0">
              <a:buNone/>
            </a:pPr>
            <a:r>
              <a:rPr b="1" dirty="0" lang="en-US" smtClean="0"/>
              <a:t>Objectives</a:t>
            </a:r>
            <a:endParaRPr dirty="0" lang="en-US"/>
          </a:p>
          <a:p>
            <a:r>
              <a:rPr dirty="0" lang="en-US"/>
              <a:t> </a:t>
            </a:r>
          </a:p>
          <a:p>
            <a:r>
              <a:rPr dirty="0" lang="en-US"/>
              <a:t>By the end of this section, you will be able to:</a:t>
            </a:r>
          </a:p>
          <a:p>
            <a:pPr lvl="0"/>
            <a:r>
              <a:rPr dirty="0" lang="en-US"/>
              <a:t>Explain dystrophies and cysts affecting the genital tract</a:t>
            </a:r>
          </a:p>
          <a:p>
            <a:pPr lvl="0"/>
            <a:r>
              <a:rPr dirty="0" lang="en-US"/>
              <a:t>State the causes and management of relaxation of pelvic muscles</a:t>
            </a:r>
          </a:p>
          <a:p>
            <a:pPr lvl="0"/>
            <a:r>
              <a:rPr dirty="0" lang="en-US"/>
              <a:t>Describe the management and prevention of trauma to  genital organs</a:t>
            </a:r>
          </a:p>
          <a:p>
            <a:endParaRPr dirty="0" lang="en-US"/>
          </a:p>
        </p:txBody>
      </p:sp>
      <p:sp>
        <p:nvSpPr>
          <p:cNvPr id="1049084" name="Title 1"/>
          <p:cNvSpPr>
            <a:spLocks noGrp="1"/>
          </p:cNvSpPr>
          <p:nvPr>
            <p:ph type="title"/>
          </p:nvPr>
        </p:nvSpPr>
        <p:spPr/>
        <p:txBody>
          <a:bodyPr/>
          <a:p>
            <a:endParaRPr lang="en-US"/>
          </a:p>
        </p:txBody>
      </p:sp>
      <p:sp>
        <p:nvSpPr>
          <p:cNvPr id="1049085" name="Slide Number Placeholder 3"/>
          <p:cNvSpPr>
            <a:spLocks noGrp="1"/>
          </p:cNvSpPr>
          <p:nvPr>
            <p:ph type="sldNum" sz="quarter" idx="12"/>
          </p:nvPr>
        </p:nvSpPr>
        <p:spPr/>
        <p:txBody>
          <a:bodyPr/>
          <a:p>
            <a:fld id="{6DB37D2D-6970-408E-8879-7BF9CDE8CB8D}" type="slidenum">
              <a:rPr lang="en-US" smtClean="0"/>
              <a:t>160</a:t>
            </a:fld>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547" name=""/>
        <p:cNvGrpSpPr/>
        <p:nvPr/>
      </p:nvGrpSpPr>
      <p:grpSpPr>
        <a:xfrm>
          <a:off x="0" y="0"/>
          <a:ext cx="0" cy="0"/>
          <a:chOff x="0" y="0"/>
          <a:chExt cx="0" cy="0"/>
        </a:xfrm>
      </p:grpSpPr>
      <p:sp>
        <p:nvSpPr>
          <p:cNvPr id="1049086" name="Content Placeholder 2"/>
          <p:cNvSpPr>
            <a:spLocks noGrp="1"/>
          </p:cNvSpPr>
          <p:nvPr>
            <p:ph idx="1"/>
          </p:nvPr>
        </p:nvSpPr>
        <p:spPr/>
        <p:txBody>
          <a:bodyPr/>
          <a:p>
            <a:r>
              <a:rPr b="1" dirty="0" lang="en-US"/>
              <a:t>Vulva Dystrophies and Cysts </a:t>
            </a:r>
            <a:endParaRPr dirty="0" lang="en-US"/>
          </a:p>
          <a:p>
            <a:r>
              <a:rPr dirty="0" lang="en-US"/>
              <a:t> </a:t>
            </a:r>
          </a:p>
          <a:p>
            <a:r>
              <a:rPr dirty="0" lang="en-US"/>
              <a:t>Dystrophy refers to the defective nutrition of an organ or tissue, usually muscle. There are various types of dystrophies</a:t>
            </a:r>
          </a:p>
        </p:txBody>
      </p:sp>
      <p:sp>
        <p:nvSpPr>
          <p:cNvPr id="1049087" name="Title 1"/>
          <p:cNvSpPr>
            <a:spLocks noGrp="1"/>
          </p:cNvSpPr>
          <p:nvPr>
            <p:ph type="title"/>
          </p:nvPr>
        </p:nvSpPr>
        <p:spPr/>
        <p:txBody>
          <a:bodyPr/>
          <a:p>
            <a:endParaRPr lang="en-US"/>
          </a:p>
        </p:txBody>
      </p:sp>
      <p:sp>
        <p:nvSpPr>
          <p:cNvPr id="1049088" name="Slide Number Placeholder 3"/>
          <p:cNvSpPr>
            <a:spLocks noGrp="1"/>
          </p:cNvSpPr>
          <p:nvPr>
            <p:ph type="sldNum" sz="quarter" idx="12"/>
          </p:nvPr>
        </p:nvSpPr>
        <p:spPr/>
        <p:txBody>
          <a:bodyPr/>
          <a:p>
            <a:fld id="{6DB37D2D-6970-408E-8879-7BF9CDE8CB8D}" type="slidenum">
              <a:rPr lang="en-US" smtClean="0"/>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548" name=""/>
        <p:cNvGrpSpPr/>
        <p:nvPr/>
      </p:nvGrpSpPr>
      <p:grpSpPr>
        <a:xfrm>
          <a:off x="0" y="0"/>
          <a:ext cx="0" cy="0"/>
          <a:chOff x="0" y="0"/>
          <a:chExt cx="0" cy="0"/>
        </a:xfrm>
      </p:grpSpPr>
      <p:sp>
        <p:nvSpPr>
          <p:cNvPr id="1049089" name="Content Placeholder 2"/>
          <p:cNvSpPr>
            <a:spLocks noGrp="1"/>
          </p:cNvSpPr>
          <p:nvPr>
            <p:ph idx="1"/>
          </p:nvPr>
        </p:nvSpPr>
        <p:spPr>
          <a:xfrm>
            <a:off x="457200" y="1219200"/>
            <a:ext cx="8229600" cy="4906963"/>
          </a:xfrm>
        </p:spPr>
        <p:txBody>
          <a:bodyPr>
            <a:normAutofit fontScale="77500" lnSpcReduction="20000"/>
          </a:bodyPr>
          <a:p>
            <a:r>
              <a:rPr dirty="0" lang="en-US" smtClean="0"/>
              <a:t>This </a:t>
            </a:r>
            <a:r>
              <a:rPr dirty="0" lang="en-US"/>
              <a:t>is due to ageing when there is a decrease in endogenous </a:t>
            </a:r>
            <a:r>
              <a:rPr dirty="0" lang="en-US" err="1"/>
              <a:t>oestrogen</a:t>
            </a:r>
            <a:r>
              <a:rPr dirty="0" lang="en-US"/>
              <a:t>. Atrophic changes in the vulva skin and sub-dermal tissues usually occur after some years. </a:t>
            </a:r>
          </a:p>
          <a:p>
            <a:r>
              <a:rPr dirty="0" lang="en-US"/>
              <a:t>Lichen sclerosis is a systemic dermatological condition and the most common cause of atrophic dystrophy. There will be contractures of the vaginal </a:t>
            </a:r>
            <a:r>
              <a:rPr dirty="0" lang="en-US" err="1"/>
              <a:t>introitus</a:t>
            </a:r>
            <a:r>
              <a:rPr dirty="0" lang="en-US"/>
              <a:t> and the skin becomes thin, fragile and easily </a:t>
            </a:r>
            <a:r>
              <a:rPr dirty="0" lang="en-US" err="1"/>
              <a:t>traumatised</a:t>
            </a:r>
            <a:r>
              <a:rPr dirty="0" lang="en-US"/>
              <a:t>. Its chief symptoms include: </a:t>
            </a:r>
          </a:p>
          <a:p>
            <a:pPr lvl="0"/>
            <a:r>
              <a:rPr dirty="0" lang="en-US"/>
              <a:t>Dysuria</a:t>
            </a:r>
          </a:p>
          <a:p>
            <a:pPr lvl="0"/>
            <a:r>
              <a:rPr dirty="0" lang="en-US" err="1"/>
              <a:t>Pruritis</a:t>
            </a:r>
            <a:endParaRPr dirty="0" lang="en-US"/>
          </a:p>
          <a:p>
            <a:pPr lvl="0"/>
            <a:r>
              <a:rPr dirty="0" lang="en-US"/>
              <a:t>Dyspareunia</a:t>
            </a:r>
          </a:p>
          <a:p>
            <a:r>
              <a:rPr dirty="0" lang="en-US"/>
              <a:t>The vulva is the skin surface most frequently affected, although the skin of the back, axilla and beneath the arms may also be affected.</a:t>
            </a:r>
          </a:p>
          <a:p>
            <a:endParaRPr dirty="0" lang="en-US"/>
          </a:p>
        </p:txBody>
      </p:sp>
      <p:sp>
        <p:nvSpPr>
          <p:cNvPr id="1049090"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Atrophic Lesions</a:t>
            </a:r>
            <a:r>
              <a:rPr dirty="0" lang="en-US" smtClean="0"/>
              <a:t/>
            </a:r>
            <a:br>
              <a:rPr dirty="0" lang="en-US" smtClean="0"/>
            </a:br>
            <a:endParaRPr dirty="0" lang="en-US"/>
          </a:p>
        </p:txBody>
      </p:sp>
      <p:sp>
        <p:nvSpPr>
          <p:cNvPr id="1049091" name="Slide Number Placeholder 3"/>
          <p:cNvSpPr>
            <a:spLocks noGrp="1"/>
          </p:cNvSpPr>
          <p:nvPr>
            <p:ph type="sldNum" sz="quarter" idx="12"/>
          </p:nvPr>
        </p:nvSpPr>
        <p:spPr/>
        <p:txBody>
          <a:bodyPr/>
          <a:p>
            <a:fld id="{6DB37D2D-6970-408E-8879-7BF9CDE8CB8D}" type="slidenum">
              <a:rPr lang="en-US" smtClean="0"/>
              <a:t>162</a:t>
            </a:fld>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9092" name="Content Placeholder 2"/>
          <p:cNvSpPr>
            <a:spLocks noGrp="1"/>
          </p:cNvSpPr>
          <p:nvPr>
            <p:ph idx="1"/>
          </p:nvPr>
        </p:nvSpPr>
        <p:spPr>
          <a:xfrm>
            <a:off x="457200" y="1295400"/>
            <a:ext cx="8229600" cy="4830763"/>
          </a:xfrm>
        </p:spPr>
        <p:txBody>
          <a:bodyPr>
            <a:normAutofit/>
          </a:bodyPr>
          <a:p>
            <a:r>
              <a:rPr dirty="0" lang="en-US" smtClean="0"/>
              <a:t>Chronic </a:t>
            </a:r>
            <a:r>
              <a:rPr dirty="0" lang="en-US"/>
              <a:t>irritation or </a:t>
            </a:r>
            <a:r>
              <a:rPr dirty="0" lang="en-US" err="1"/>
              <a:t>vulvo</a:t>
            </a:r>
            <a:r>
              <a:rPr dirty="0" lang="en-US"/>
              <a:t>-vaginal infection may result in benign epithelial thickening and hyperkeratosis. During the acute phases, as in diabetic </a:t>
            </a:r>
            <a:r>
              <a:rPr dirty="0" lang="en-US" err="1"/>
              <a:t>vulvitis</a:t>
            </a:r>
            <a:r>
              <a:rPr dirty="0" lang="en-US"/>
              <a:t>, the lesions may be red and moist, which provide evidence of secondary infection. The lesions may involve any portion of the vulva, adjacent thighs, perineum or </a:t>
            </a:r>
            <a:r>
              <a:rPr dirty="0" lang="en-US" err="1"/>
              <a:t>perineal</a:t>
            </a:r>
            <a:r>
              <a:rPr dirty="0" lang="en-US"/>
              <a:t> skin.</a:t>
            </a:r>
          </a:p>
          <a:p>
            <a:endParaRPr dirty="0" lang="en-US"/>
          </a:p>
        </p:txBody>
      </p:sp>
      <p:sp>
        <p:nvSpPr>
          <p:cNvPr id="1049093"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Hypertrophic Dystrophies</a:t>
            </a:r>
            <a:r>
              <a:rPr dirty="0" lang="en-US" smtClean="0"/>
              <a:t> </a:t>
            </a:r>
            <a:br>
              <a:rPr dirty="0" lang="en-US" smtClean="0"/>
            </a:br>
            <a:endParaRPr dirty="0" lang="en-US"/>
          </a:p>
        </p:txBody>
      </p:sp>
      <p:sp>
        <p:nvSpPr>
          <p:cNvPr id="1049094" name="Slide Number Placeholder 3"/>
          <p:cNvSpPr>
            <a:spLocks noGrp="1"/>
          </p:cNvSpPr>
          <p:nvPr>
            <p:ph type="sldNum" sz="quarter" idx="12"/>
          </p:nvPr>
        </p:nvSpPr>
        <p:spPr/>
        <p:txBody>
          <a:bodyPr/>
          <a:p>
            <a:fld id="{6DB37D2D-6970-408E-8879-7BF9CDE8CB8D}" type="slidenum">
              <a:rPr lang="en-US" smtClean="0"/>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550" name=""/>
        <p:cNvGrpSpPr/>
        <p:nvPr/>
      </p:nvGrpSpPr>
      <p:grpSpPr>
        <a:xfrm>
          <a:off x="0" y="0"/>
          <a:ext cx="0" cy="0"/>
          <a:chOff x="0" y="0"/>
          <a:chExt cx="0" cy="0"/>
        </a:xfrm>
      </p:grpSpPr>
      <p:sp>
        <p:nvSpPr>
          <p:cNvPr id="1049095" name="Content Placeholder 2"/>
          <p:cNvSpPr>
            <a:spLocks noGrp="1"/>
          </p:cNvSpPr>
          <p:nvPr>
            <p:ph idx="1"/>
          </p:nvPr>
        </p:nvSpPr>
        <p:spPr/>
        <p:txBody>
          <a:bodyPr/>
          <a:p>
            <a:r>
              <a:rPr dirty="0" lang="en-US" smtClean="0"/>
              <a:t>Invasive malignancies may also appear as white lesions of the vulvar skin. A biopsy should be able to detect whether malignancy exists or not. Periodic re-examination of specimen biopsies and the excision of more advanced lesions should be performed.</a:t>
            </a:r>
          </a:p>
          <a:p>
            <a:endParaRPr dirty="0" lang="en-US"/>
          </a:p>
        </p:txBody>
      </p:sp>
      <p:sp>
        <p:nvSpPr>
          <p:cNvPr id="1049096" name="Title 1"/>
          <p:cNvSpPr>
            <a:spLocks noGrp="1"/>
          </p:cNvSpPr>
          <p:nvPr>
            <p:ph type="title"/>
          </p:nvPr>
        </p:nvSpPr>
        <p:spPr/>
        <p:txBody>
          <a:bodyPr/>
          <a:p>
            <a:endParaRPr lang="en-US"/>
          </a:p>
        </p:txBody>
      </p:sp>
      <p:sp>
        <p:nvSpPr>
          <p:cNvPr id="1049097" name="Slide Number Placeholder 3"/>
          <p:cNvSpPr>
            <a:spLocks noGrp="1"/>
          </p:cNvSpPr>
          <p:nvPr>
            <p:ph type="sldNum" sz="quarter" idx="12"/>
          </p:nvPr>
        </p:nvSpPr>
        <p:spPr/>
        <p:txBody>
          <a:bodyPr/>
          <a:p>
            <a:fld id="{6DB37D2D-6970-408E-8879-7BF9CDE8CB8D}" type="slidenum">
              <a:rPr lang="en-US" smtClean="0"/>
              <a:t>164</a:t>
            </a:fld>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551" name=""/>
        <p:cNvGrpSpPr/>
        <p:nvPr/>
      </p:nvGrpSpPr>
      <p:grpSpPr>
        <a:xfrm>
          <a:off x="0" y="0"/>
          <a:ext cx="0" cy="0"/>
          <a:chOff x="0" y="0"/>
          <a:chExt cx="0" cy="0"/>
        </a:xfrm>
      </p:grpSpPr>
      <p:sp>
        <p:nvSpPr>
          <p:cNvPr id="1049098" name="Content Placeholder 2"/>
          <p:cNvSpPr>
            <a:spLocks noGrp="1"/>
          </p:cNvSpPr>
          <p:nvPr>
            <p:ph idx="1"/>
          </p:nvPr>
        </p:nvSpPr>
        <p:spPr>
          <a:xfrm>
            <a:off x="457200" y="838200"/>
            <a:ext cx="8229600" cy="5287963"/>
          </a:xfrm>
        </p:spPr>
        <p:txBody>
          <a:bodyPr>
            <a:normAutofit fontScale="85000" lnSpcReduction="10000"/>
          </a:bodyPr>
          <a:p>
            <a:r>
              <a:rPr dirty="0" lang="en-US" smtClean="0"/>
              <a:t>The</a:t>
            </a:r>
            <a:r>
              <a:rPr dirty="0" lang="en-US"/>
              <a:t> atrophic lesions and hypertrophic dystrophy lesions are both treated in the same manner.</a:t>
            </a:r>
          </a:p>
          <a:p>
            <a:r>
              <a:rPr dirty="0" lang="en-US" err="1"/>
              <a:t>Pruritis</a:t>
            </a:r>
            <a:r>
              <a:rPr dirty="0" lang="en-US"/>
              <a:t>, dyspareunia and urinary symptoms resulting from </a:t>
            </a:r>
            <a:r>
              <a:rPr dirty="0" lang="en-US" err="1"/>
              <a:t>oestrogen</a:t>
            </a:r>
            <a:r>
              <a:rPr dirty="0" lang="en-US"/>
              <a:t> withdrawal, respond to local applications of </a:t>
            </a:r>
            <a:r>
              <a:rPr dirty="0" lang="en-US" err="1"/>
              <a:t>oestrogenic</a:t>
            </a:r>
            <a:r>
              <a:rPr dirty="0" lang="en-US"/>
              <a:t> creams. Specific treatment should be administered for vaginal infections, </a:t>
            </a:r>
            <a:br>
              <a:rPr dirty="0" lang="en-US"/>
            </a:br>
            <a:r>
              <a:rPr dirty="0" lang="en-US"/>
              <a:t>if present.</a:t>
            </a:r>
          </a:p>
          <a:p>
            <a:r>
              <a:rPr dirty="0" lang="en-US"/>
              <a:t>Topical corticosteroids, for example, 0.01% </a:t>
            </a:r>
            <a:r>
              <a:rPr dirty="0" lang="en-US" err="1"/>
              <a:t>fluocinolone</a:t>
            </a:r>
            <a:r>
              <a:rPr dirty="0" lang="en-US"/>
              <a:t> </a:t>
            </a:r>
            <a:r>
              <a:rPr dirty="0" lang="en-US" err="1"/>
              <a:t>acetonide</a:t>
            </a:r>
            <a:r>
              <a:rPr dirty="0" lang="en-US"/>
              <a:t> cream has proved helpful in hypertrophic lesions. A mixture of 1% hydrocortisone and 2 to 3% </a:t>
            </a:r>
            <a:r>
              <a:rPr dirty="0" lang="en-US" err="1"/>
              <a:t>testoserone</a:t>
            </a:r>
            <a:r>
              <a:rPr dirty="0" lang="en-US"/>
              <a:t> three to four times daily has been found to be particularly beneficial in the treatment of lichen sclerosis.</a:t>
            </a:r>
          </a:p>
          <a:p>
            <a:endParaRPr dirty="0" lang="en-US"/>
          </a:p>
        </p:txBody>
      </p:sp>
      <p:sp>
        <p:nvSpPr>
          <p:cNvPr id="1049099" name="Title 1"/>
          <p:cNvSpPr>
            <a:spLocks noGrp="1"/>
          </p:cNvSpPr>
          <p:nvPr>
            <p:ph type="title"/>
          </p:nvPr>
        </p:nvSpPr>
        <p:spPr>
          <a:xfrm>
            <a:off x="457200" y="274638"/>
            <a:ext cx="8229600" cy="715962"/>
          </a:xfrm>
        </p:spPr>
        <p:txBody>
          <a:bodyPr>
            <a:normAutofit fontScale="90000"/>
          </a:bodyPr>
          <a:p>
            <a:r>
              <a:rPr b="1" dirty="0" lang="en-US" smtClean="0"/>
              <a:t>Management of Lesions</a:t>
            </a:r>
            <a:r>
              <a:rPr dirty="0" lang="en-US" smtClean="0"/>
              <a:t> </a:t>
            </a:r>
            <a:br>
              <a:rPr dirty="0" lang="en-US" smtClean="0"/>
            </a:br>
            <a:endParaRPr dirty="0" lang="en-US"/>
          </a:p>
        </p:txBody>
      </p:sp>
      <p:sp>
        <p:nvSpPr>
          <p:cNvPr id="1049100" name="Slide Number Placeholder 3"/>
          <p:cNvSpPr>
            <a:spLocks noGrp="1"/>
          </p:cNvSpPr>
          <p:nvPr>
            <p:ph type="sldNum" sz="quarter" idx="12"/>
          </p:nvPr>
        </p:nvSpPr>
        <p:spPr/>
        <p:txBody>
          <a:bodyPr/>
          <a:p>
            <a:fld id="{6DB37D2D-6970-408E-8879-7BF9CDE8CB8D}" type="slidenum">
              <a:rPr lang="en-US" smtClean="0"/>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9101" name="Content Placeholder 2"/>
          <p:cNvSpPr>
            <a:spLocks noGrp="1"/>
          </p:cNvSpPr>
          <p:nvPr>
            <p:ph idx="1"/>
          </p:nvPr>
        </p:nvSpPr>
        <p:spPr/>
        <p:txBody>
          <a:bodyPr/>
          <a:p>
            <a:r>
              <a:rPr b="1" dirty="0" lang="en-US"/>
              <a:t>Prognosis</a:t>
            </a:r>
            <a:r>
              <a:rPr dirty="0" lang="en-US"/>
              <a:t> </a:t>
            </a:r>
          </a:p>
          <a:p>
            <a:r>
              <a:rPr dirty="0" lang="en-US"/>
              <a:t>In the absence of malignancy, the principal goal is to relieve symptoms, which mainly consist of </a:t>
            </a:r>
            <a:r>
              <a:rPr dirty="0" lang="en-US" err="1"/>
              <a:t>pruritis</a:t>
            </a:r>
            <a:r>
              <a:rPr dirty="0" lang="en-US"/>
              <a:t>. </a:t>
            </a:r>
          </a:p>
          <a:p>
            <a:r>
              <a:rPr dirty="0" lang="en-US"/>
              <a:t>Periodic re-examination is also necessary to detect any malignant changes.</a:t>
            </a:r>
          </a:p>
          <a:p>
            <a:endParaRPr dirty="0" lang="en-US"/>
          </a:p>
        </p:txBody>
      </p:sp>
      <p:sp>
        <p:nvSpPr>
          <p:cNvPr id="1049102" name="Title 1"/>
          <p:cNvSpPr>
            <a:spLocks noGrp="1"/>
          </p:cNvSpPr>
          <p:nvPr>
            <p:ph type="title"/>
          </p:nvPr>
        </p:nvSpPr>
        <p:spPr/>
        <p:txBody>
          <a:bodyPr/>
          <a:p>
            <a:endParaRPr lang="en-US"/>
          </a:p>
        </p:txBody>
      </p:sp>
      <p:sp>
        <p:nvSpPr>
          <p:cNvPr id="1049103" name="Slide Number Placeholder 3"/>
          <p:cNvSpPr>
            <a:spLocks noGrp="1"/>
          </p:cNvSpPr>
          <p:nvPr>
            <p:ph type="sldNum" sz="quarter" idx="12"/>
          </p:nvPr>
        </p:nvSpPr>
        <p:spPr/>
        <p:txBody>
          <a:bodyPr/>
          <a:p>
            <a:fld id="{6DB37D2D-6970-408E-8879-7BF9CDE8CB8D}" type="slidenum">
              <a:rPr lang="en-US" smtClean="0"/>
              <a:t>166</a:t>
            </a:fld>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553" name=""/>
        <p:cNvGrpSpPr/>
        <p:nvPr/>
      </p:nvGrpSpPr>
      <p:grpSpPr>
        <a:xfrm>
          <a:off x="0" y="0"/>
          <a:ext cx="0" cy="0"/>
          <a:chOff x="0" y="0"/>
          <a:chExt cx="0" cy="0"/>
        </a:xfrm>
      </p:grpSpPr>
      <p:sp>
        <p:nvSpPr>
          <p:cNvPr id="1049104" name="Content Placeholder 2"/>
          <p:cNvSpPr>
            <a:spLocks noGrp="1"/>
          </p:cNvSpPr>
          <p:nvPr>
            <p:ph idx="1"/>
          </p:nvPr>
        </p:nvSpPr>
        <p:spPr>
          <a:xfrm>
            <a:off x="457200" y="1219200"/>
            <a:ext cx="8229600" cy="4906963"/>
          </a:xfrm>
        </p:spPr>
        <p:txBody>
          <a:bodyPr>
            <a:normAutofit fontScale="85000" lnSpcReduction="20000"/>
          </a:bodyPr>
          <a:p>
            <a:r>
              <a:rPr dirty="0" lang="en-US" smtClean="0"/>
              <a:t>Can </a:t>
            </a:r>
            <a:r>
              <a:rPr dirty="0" lang="en-US"/>
              <a:t>you remember where the </a:t>
            </a:r>
            <a:r>
              <a:rPr dirty="0" lang="en-US" err="1"/>
              <a:t>Bartholin's</a:t>
            </a:r>
            <a:r>
              <a:rPr dirty="0" lang="en-US"/>
              <a:t> gland is situated? See the illustration opposite to help you </a:t>
            </a:r>
            <a:r>
              <a:rPr dirty="0" lang="en-US" err="1"/>
              <a:t>visualise</a:t>
            </a:r>
            <a:r>
              <a:rPr dirty="0" lang="en-US"/>
              <a:t> it.</a:t>
            </a:r>
          </a:p>
          <a:p>
            <a:r>
              <a:rPr dirty="0" lang="en-US"/>
              <a:t>The most common cause of </a:t>
            </a:r>
            <a:r>
              <a:rPr dirty="0" lang="en-US" err="1"/>
              <a:t>Bartholin's</a:t>
            </a:r>
            <a:r>
              <a:rPr dirty="0" lang="en-US"/>
              <a:t> cyst is a </a:t>
            </a:r>
            <a:r>
              <a:rPr dirty="0" lang="en-US" err="1"/>
              <a:t>gonococcal</a:t>
            </a:r>
            <a:r>
              <a:rPr dirty="0" lang="en-US"/>
              <a:t> infection that causes obstruction. However, another probable cause is congenital narrowing of the duct. The patient will present with:</a:t>
            </a:r>
          </a:p>
          <a:p>
            <a:pPr lvl="0"/>
            <a:r>
              <a:rPr dirty="0" lang="en-US" err="1"/>
              <a:t>Oedematous</a:t>
            </a:r>
            <a:r>
              <a:rPr dirty="0" lang="en-US"/>
              <a:t> and inflamed tissues around the </a:t>
            </a:r>
            <a:r>
              <a:rPr dirty="0" lang="en-US" err="1"/>
              <a:t>Bartholin's</a:t>
            </a:r>
            <a:r>
              <a:rPr dirty="0" lang="en-US"/>
              <a:t> gland</a:t>
            </a:r>
          </a:p>
          <a:p>
            <a:r>
              <a:rPr dirty="0" lang="en-US"/>
              <a:t>Fluctuant mass, usually </a:t>
            </a:r>
            <a:r>
              <a:rPr dirty="0" lang="en-US" err="1" smtClean="0"/>
              <a:t>palpable</a:t>
            </a:r>
            <a:r>
              <a:rPr dirty="0" lang="en-US" err="1"/>
              <a:t>Small</a:t>
            </a:r>
            <a:r>
              <a:rPr dirty="0" lang="en-US"/>
              <a:t> non-inflamed cysts are asymptomatic unless progressive enlargement compromises the vaginal </a:t>
            </a:r>
            <a:r>
              <a:rPr dirty="0" lang="en-US" err="1"/>
              <a:t>introitus</a:t>
            </a:r>
            <a:r>
              <a:rPr dirty="0" lang="en-US"/>
              <a:t> or acute infection intervenes</a:t>
            </a:r>
          </a:p>
          <a:p>
            <a:pPr lvl="0"/>
            <a:endParaRPr dirty="0" lang="en-US"/>
          </a:p>
          <a:p>
            <a:endParaRPr b="1" dirty="0" lang="en-US"/>
          </a:p>
        </p:txBody>
      </p:sp>
      <p:sp>
        <p:nvSpPr>
          <p:cNvPr id="1049105"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err="1" smtClean="0"/>
              <a:t>Bartholin's</a:t>
            </a:r>
            <a:r>
              <a:rPr b="1" dirty="0" lang="en-US" smtClean="0"/>
              <a:t> Abscess or Cyst</a:t>
            </a:r>
            <a:r>
              <a:rPr dirty="0" lang="en-US" smtClean="0"/>
              <a:t> </a:t>
            </a:r>
            <a:br>
              <a:rPr dirty="0" lang="en-US" smtClean="0"/>
            </a:br>
            <a:endParaRPr dirty="0" lang="en-US"/>
          </a:p>
        </p:txBody>
      </p:sp>
      <p:sp>
        <p:nvSpPr>
          <p:cNvPr id="1049106" name="Slide Number Placeholder 3"/>
          <p:cNvSpPr>
            <a:spLocks noGrp="1"/>
          </p:cNvSpPr>
          <p:nvPr>
            <p:ph type="sldNum" sz="quarter" idx="12"/>
          </p:nvPr>
        </p:nvSpPr>
        <p:spPr/>
        <p:txBody>
          <a:bodyPr/>
          <a:p>
            <a:fld id="{6DB37D2D-6970-408E-8879-7BF9CDE8CB8D}" type="slidenum">
              <a:rPr lang="en-US" smtClean="0"/>
              <a:t>167</a:t>
            </a:fld>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554" name=""/>
        <p:cNvGrpSpPr/>
        <p:nvPr/>
      </p:nvGrpSpPr>
      <p:grpSpPr>
        <a:xfrm>
          <a:off x="0" y="0"/>
          <a:ext cx="0" cy="0"/>
          <a:chOff x="0" y="0"/>
          <a:chExt cx="0" cy="0"/>
        </a:xfrm>
      </p:grpSpPr>
      <p:pic>
        <p:nvPicPr>
          <p:cNvPr id="2097163" name="ia_el_25_innerEl" descr="Location of Bartholins Cyst"/>
          <p:cNvPicPr>
            <a:picLocks noChangeAspect="1" noChangeArrowheads="1"/>
          </p:cNvPicPr>
          <p:nvPr/>
        </p:nvPicPr>
        <p:blipFill>
          <a:blip xmlns:r="http://schemas.openxmlformats.org/officeDocument/2006/relationships" r:embed="rId1"/>
          <a:srcRect/>
          <a:stretch>
            <a:fillRect/>
          </a:stretch>
        </p:blipFill>
        <p:spPr bwMode="auto">
          <a:xfrm>
            <a:off x="838200" y="838200"/>
            <a:ext cx="7391400" cy="5181599"/>
          </a:xfrm>
          <a:prstGeom prst="rect"/>
          <a:noFill/>
          <a:ln>
            <a:noFill/>
          </a:ln>
        </p:spPr>
      </p:pic>
      <p:sp>
        <p:nvSpPr>
          <p:cNvPr id="1049107" name="Slide Number Placeholder 1"/>
          <p:cNvSpPr>
            <a:spLocks noGrp="1"/>
          </p:cNvSpPr>
          <p:nvPr>
            <p:ph type="sldNum" sz="quarter" idx="12"/>
          </p:nvPr>
        </p:nvSpPr>
        <p:spPr/>
        <p:txBody>
          <a:bodyPr/>
          <a:p>
            <a:fld id="{6DB37D2D-6970-408E-8879-7BF9CDE8CB8D}" type="slidenum">
              <a:rPr lang="en-US" smtClean="0"/>
              <a:t>168</a:t>
            </a:fld>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9108" name="Content Placeholder 2"/>
          <p:cNvSpPr>
            <a:spLocks noGrp="1"/>
          </p:cNvSpPr>
          <p:nvPr>
            <p:ph idx="1"/>
          </p:nvPr>
        </p:nvSpPr>
        <p:spPr>
          <a:xfrm>
            <a:off x="457200" y="1143000"/>
            <a:ext cx="8229600" cy="4983163"/>
          </a:xfrm>
        </p:spPr>
        <p:txBody>
          <a:bodyPr>
            <a:normAutofit fontScale="92500" lnSpcReduction="20000"/>
          </a:bodyPr>
          <a:p>
            <a:r>
              <a:rPr dirty="0" lang="en-US" smtClean="0"/>
              <a:t>The </a:t>
            </a:r>
            <a:r>
              <a:rPr dirty="0" lang="en-US"/>
              <a:t>main treatment for this condition is Incision and Drainage (I&amp;D) of the infected cyst or abscess and preferably </a:t>
            </a:r>
            <a:r>
              <a:rPr dirty="0" lang="en-US" err="1"/>
              <a:t>marsupialisation</a:t>
            </a:r>
            <a:r>
              <a:rPr dirty="0" lang="en-US"/>
              <a:t>, which allows the abscess to drain properly thus preserving the function of the gland. The drained pus should be sent for culture and sensitivity to detect any </a:t>
            </a:r>
            <a:r>
              <a:rPr dirty="0" lang="en-US" err="1"/>
              <a:t>gonococcal</a:t>
            </a:r>
            <a:r>
              <a:rPr dirty="0" lang="en-US"/>
              <a:t> infections.</a:t>
            </a:r>
          </a:p>
          <a:p>
            <a:r>
              <a:rPr dirty="0" lang="en-US"/>
              <a:t>The patient should be put on appropriate antibiotics. </a:t>
            </a:r>
          </a:p>
          <a:p>
            <a:r>
              <a:rPr dirty="0" lang="en-US"/>
              <a:t>Do not forget this condition is very painful, which means the patient should also be given analgesics.</a:t>
            </a:r>
          </a:p>
          <a:p>
            <a:endParaRPr dirty="0" lang="en-US"/>
          </a:p>
        </p:txBody>
      </p:sp>
      <p:sp>
        <p:nvSpPr>
          <p:cNvPr id="1049109"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Treatment of </a:t>
            </a:r>
            <a:r>
              <a:rPr b="1" dirty="0" lang="en-US" err="1" smtClean="0"/>
              <a:t>Bartholin's</a:t>
            </a:r>
            <a:r>
              <a:rPr b="1" dirty="0" lang="en-US" smtClean="0"/>
              <a:t> Cyst</a:t>
            </a:r>
            <a:r>
              <a:rPr dirty="0" lang="en-US" smtClean="0"/>
              <a:t> </a:t>
            </a:r>
            <a:br>
              <a:rPr dirty="0" lang="en-US" smtClean="0"/>
            </a:br>
            <a:endParaRPr dirty="0" lang="en-US"/>
          </a:p>
        </p:txBody>
      </p:sp>
      <p:sp>
        <p:nvSpPr>
          <p:cNvPr id="1049110" name="Slide Number Placeholder 3"/>
          <p:cNvSpPr>
            <a:spLocks noGrp="1"/>
          </p:cNvSpPr>
          <p:nvPr>
            <p:ph type="sldNum" sz="quarter" idx="12"/>
          </p:nvPr>
        </p:nvSpPr>
        <p:spPr/>
        <p:txBody>
          <a:bodyPr/>
          <a:p>
            <a:fld id="{6DB37D2D-6970-408E-8879-7BF9CDE8CB8D}" type="slidenum">
              <a:rPr lang="en-US" smtClean="0"/>
              <a:t>169</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674" name="Content Placeholder 2"/>
          <p:cNvSpPr>
            <a:spLocks noGrp="1"/>
          </p:cNvSpPr>
          <p:nvPr>
            <p:ph idx="1"/>
          </p:nvPr>
        </p:nvSpPr>
        <p:spPr/>
        <p:txBody>
          <a:bodyPr>
            <a:normAutofit fontScale="92593" lnSpcReduction="20000"/>
          </a:bodyPr>
          <a:p>
            <a:r>
              <a:rPr dirty="0" lang="en-US"/>
              <a:t>A better view of the pelvis, lower abdomen and visceral contents is also facilitated by injection of a prescribed amount of CO² </a:t>
            </a:r>
            <a:r>
              <a:rPr dirty="0" lang="en-US" err="1"/>
              <a:t>intraperitoneally</a:t>
            </a:r>
            <a:r>
              <a:rPr dirty="0" lang="en-US"/>
              <a:t> into the cavity (insufflation). This separates the intestine from the pelvic organs.</a:t>
            </a:r>
          </a:p>
          <a:p>
            <a:r>
              <a:rPr dirty="0" lang="en-US"/>
              <a:t>The procedure is performed under general </a:t>
            </a:r>
            <a:r>
              <a:rPr dirty="0" lang="en-US" err="1"/>
              <a:t>anaesthesia</a:t>
            </a:r>
            <a:r>
              <a:rPr dirty="0" lang="en-US"/>
              <a:t>, meaning patients have to be prepared preoperatively. The patient is carefully observed for several hours to detect any complications, for example, bleeding or burns from the coagulator. The observation includes monitoring vital signs and signs of per vaginal bleeding. Reassure the patient and discharge when the vital signs become stable. Next, move on to look at another procedure, which involves entering into the uterine cavity.</a:t>
            </a:r>
          </a:p>
          <a:p>
            <a:endParaRPr dirty="0" lang="en-US"/>
          </a:p>
        </p:txBody>
      </p:sp>
      <p:sp>
        <p:nvSpPr>
          <p:cNvPr id="1048675" name="Title 1"/>
          <p:cNvSpPr>
            <a:spLocks noGrp="1"/>
          </p:cNvSpPr>
          <p:nvPr>
            <p:ph type="title"/>
          </p:nvPr>
        </p:nvSpPr>
        <p:spPr/>
        <p:txBody>
          <a:bodyPr/>
          <a:p>
            <a:endParaRPr lang="en-US"/>
          </a:p>
        </p:txBody>
      </p:sp>
      <p:sp>
        <p:nvSpPr>
          <p:cNvPr id="1048676" name="Slide Number Placeholder 3"/>
          <p:cNvSpPr>
            <a:spLocks noGrp="1"/>
          </p:cNvSpPr>
          <p:nvPr>
            <p:ph type="sldNum" sz="quarter" idx="12"/>
          </p:nvPr>
        </p:nvSpPr>
        <p:spPr/>
        <p:txBody>
          <a:bodyPr/>
          <a:p>
            <a:fld id="{6DB37D2D-6970-408E-8879-7BF9CDE8CB8D}" type="slidenum">
              <a:rPr lang="en-US" smtClean="0"/>
              <a:t>17</a:t>
            </a:fld>
            <a:endParaRPr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556" name=""/>
        <p:cNvGrpSpPr/>
        <p:nvPr/>
      </p:nvGrpSpPr>
      <p:grpSpPr>
        <a:xfrm>
          <a:off x="0" y="0"/>
          <a:ext cx="0" cy="0"/>
          <a:chOff x="0" y="0"/>
          <a:chExt cx="0" cy="0"/>
        </a:xfrm>
      </p:grpSpPr>
      <p:pic>
        <p:nvPicPr>
          <p:cNvPr id="2097164" name="ia_el_25_innerEl" descr="Marsupialisation of Abscess"/>
          <p:cNvPicPr>
            <a:picLocks noChangeAspect="1" noChangeArrowheads="1"/>
          </p:cNvPicPr>
          <p:nvPr/>
        </p:nvPicPr>
        <p:blipFill>
          <a:blip xmlns:r="http://schemas.openxmlformats.org/officeDocument/2006/relationships" r:embed="rId1"/>
          <a:srcRect/>
          <a:stretch>
            <a:fillRect/>
          </a:stretch>
        </p:blipFill>
        <p:spPr bwMode="auto">
          <a:xfrm>
            <a:off x="1447800" y="1143000"/>
            <a:ext cx="6248400" cy="4724400"/>
          </a:xfrm>
          <a:prstGeom prst="rect"/>
          <a:noFill/>
          <a:ln>
            <a:noFill/>
          </a:ln>
        </p:spPr>
      </p:pic>
      <p:sp>
        <p:nvSpPr>
          <p:cNvPr id="1049111" name="Slide Number Placeholder 1"/>
          <p:cNvSpPr>
            <a:spLocks noGrp="1"/>
          </p:cNvSpPr>
          <p:nvPr>
            <p:ph type="sldNum" sz="quarter" idx="12"/>
          </p:nvPr>
        </p:nvSpPr>
        <p:spPr/>
        <p:txBody>
          <a:bodyPr/>
          <a:p>
            <a:fld id="{6DB37D2D-6970-408E-8879-7BF9CDE8CB8D}" type="slidenum">
              <a:rPr lang="en-US" smtClean="0"/>
              <a:t>170</a:t>
            </a:fld>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557" name=""/>
        <p:cNvGrpSpPr/>
        <p:nvPr/>
      </p:nvGrpSpPr>
      <p:grpSpPr>
        <a:xfrm>
          <a:off x="0" y="0"/>
          <a:ext cx="0" cy="0"/>
          <a:chOff x="0" y="0"/>
          <a:chExt cx="0" cy="0"/>
        </a:xfrm>
      </p:grpSpPr>
      <p:sp>
        <p:nvSpPr>
          <p:cNvPr id="1049112" name="Content Placeholder 2"/>
          <p:cNvSpPr>
            <a:spLocks noGrp="1"/>
          </p:cNvSpPr>
          <p:nvPr>
            <p:ph idx="1"/>
          </p:nvPr>
        </p:nvSpPr>
        <p:spPr>
          <a:xfrm>
            <a:off x="457200" y="1143000"/>
            <a:ext cx="8229600" cy="4983163"/>
          </a:xfrm>
        </p:spPr>
        <p:txBody>
          <a:bodyPr>
            <a:normAutofit fontScale="85000" lnSpcReduction="20000"/>
          </a:bodyPr>
          <a:p>
            <a:r>
              <a:rPr dirty="0" lang="en-US"/>
              <a:t> </a:t>
            </a:r>
            <a:r>
              <a:rPr dirty="0" lang="en-US" smtClean="0"/>
              <a:t>There </a:t>
            </a:r>
            <a:r>
              <a:rPr dirty="0" lang="en-US"/>
              <a:t>are three muscles in the pelvic floor known as: </a:t>
            </a:r>
          </a:p>
          <a:p>
            <a:pPr lvl="0"/>
            <a:r>
              <a:rPr dirty="0" lang="en-US"/>
              <a:t>The </a:t>
            </a:r>
            <a:r>
              <a:rPr dirty="0" lang="en-US" err="1"/>
              <a:t>iliococcygeus</a:t>
            </a:r>
            <a:endParaRPr dirty="0" lang="en-US"/>
          </a:p>
          <a:p>
            <a:pPr lvl="0"/>
            <a:r>
              <a:rPr dirty="0" lang="en-US"/>
              <a:t>The </a:t>
            </a:r>
            <a:r>
              <a:rPr dirty="0" lang="en-US" err="1"/>
              <a:t>pubococcygeus</a:t>
            </a:r>
            <a:endParaRPr dirty="0" lang="en-US"/>
          </a:p>
          <a:p>
            <a:pPr lvl="0"/>
            <a:r>
              <a:rPr dirty="0" lang="en-US"/>
              <a:t>The </a:t>
            </a:r>
            <a:r>
              <a:rPr dirty="0" lang="en-US" err="1"/>
              <a:t>puborectalis</a:t>
            </a:r>
            <a:endParaRPr dirty="0" lang="en-US"/>
          </a:p>
          <a:p>
            <a:r>
              <a:rPr dirty="0" lang="en-US"/>
              <a:t>In addition, the </a:t>
            </a:r>
            <a:r>
              <a:rPr dirty="0" lang="en-US" err="1"/>
              <a:t>perineal</a:t>
            </a:r>
            <a:r>
              <a:rPr dirty="0" lang="en-US"/>
              <a:t> body is made up of </a:t>
            </a:r>
            <a:r>
              <a:rPr dirty="0" lang="en-US" err="1"/>
              <a:t>bulbocavernosus</a:t>
            </a:r>
            <a:r>
              <a:rPr dirty="0" lang="en-US"/>
              <a:t> muscles and superficial transverse </a:t>
            </a:r>
            <a:r>
              <a:rPr dirty="0" lang="en-US" err="1"/>
              <a:t>perineal</a:t>
            </a:r>
            <a:r>
              <a:rPr dirty="0" lang="en-US"/>
              <a:t> muscles. The two muscles insert into the midline of the perineum, posterior to the vaginal </a:t>
            </a:r>
            <a:r>
              <a:rPr dirty="0" lang="en-US" err="1"/>
              <a:t>introitus</a:t>
            </a:r>
            <a:r>
              <a:rPr dirty="0" lang="en-US"/>
              <a:t> and anterior to the rectum.</a:t>
            </a:r>
          </a:p>
          <a:p>
            <a:r>
              <a:rPr dirty="0" lang="en-US"/>
              <a:t>The lower rectum and vagina are supported by the </a:t>
            </a:r>
            <a:r>
              <a:rPr dirty="0" lang="en-US" err="1"/>
              <a:t>bulbocavernosus</a:t>
            </a:r>
            <a:r>
              <a:rPr dirty="0" lang="en-US"/>
              <a:t>. The urethra, vagina and rectum are supported by the </a:t>
            </a:r>
            <a:r>
              <a:rPr dirty="0" lang="en-US" err="1"/>
              <a:t>endopelvic</a:t>
            </a:r>
            <a:r>
              <a:rPr dirty="0" lang="en-US"/>
              <a:t> in the middle of the pelvis</a:t>
            </a:r>
            <a:r>
              <a:rPr dirty="0" lang="en-US" smtClean="0"/>
              <a:t>.</a:t>
            </a:r>
            <a:endParaRPr dirty="0" lang="en-US"/>
          </a:p>
        </p:txBody>
      </p:sp>
      <p:sp>
        <p:nvSpPr>
          <p:cNvPr id="1049113"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Relaxation of Pelvic Support </a:t>
            </a:r>
            <a:r>
              <a:rPr dirty="0" lang="en-US" smtClean="0"/>
              <a:t/>
            </a:r>
            <a:br>
              <a:rPr dirty="0" lang="en-US" smtClean="0"/>
            </a:br>
            <a:endParaRPr dirty="0" lang="en-US"/>
          </a:p>
        </p:txBody>
      </p:sp>
      <p:sp>
        <p:nvSpPr>
          <p:cNvPr id="1049114" name="Slide Number Placeholder 3"/>
          <p:cNvSpPr>
            <a:spLocks noGrp="1"/>
          </p:cNvSpPr>
          <p:nvPr>
            <p:ph type="sldNum" sz="quarter" idx="12"/>
          </p:nvPr>
        </p:nvSpPr>
        <p:spPr/>
        <p:txBody>
          <a:bodyPr/>
          <a:p>
            <a:fld id="{6DB37D2D-6970-408E-8879-7BF9CDE8CB8D}" type="slidenum">
              <a:rPr lang="en-US" smtClean="0"/>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9115" name="Content Placeholder 2"/>
          <p:cNvSpPr>
            <a:spLocks noGrp="1"/>
          </p:cNvSpPr>
          <p:nvPr>
            <p:ph idx="1"/>
          </p:nvPr>
        </p:nvSpPr>
        <p:spPr/>
        <p:txBody>
          <a:bodyPr/>
          <a:p>
            <a:r>
              <a:rPr b="1" dirty="0" lang="en-US"/>
              <a:t>Cystocele</a:t>
            </a:r>
            <a:r>
              <a:rPr dirty="0" lang="en-US"/>
              <a:t> </a:t>
            </a:r>
          </a:p>
          <a:p>
            <a:r>
              <a:rPr dirty="0" lang="en-US"/>
              <a:t>This is the herniation of the bladder through the anterior vaginal wall. It may be classified into the following degrees: </a:t>
            </a:r>
          </a:p>
          <a:p>
            <a:pPr lvl="0"/>
            <a:r>
              <a:rPr dirty="0" lang="en-US"/>
              <a:t>Mild cystocele, where the anterior vaginal wall prolapses to the </a:t>
            </a:r>
            <a:r>
              <a:rPr dirty="0" lang="en-US" err="1"/>
              <a:t>introitus</a:t>
            </a:r>
            <a:r>
              <a:rPr dirty="0" lang="en-US"/>
              <a:t> upon straining.</a:t>
            </a:r>
          </a:p>
          <a:p>
            <a:pPr lvl="0"/>
            <a:r>
              <a:rPr dirty="0" lang="en-US"/>
              <a:t>Moderate cystocele, where the vaginal wall extends beyond the </a:t>
            </a:r>
            <a:r>
              <a:rPr dirty="0" lang="en-US" err="1"/>
              <a:t>introitus</a:t>
            </a:r>
            <a:r>
              <a:rPr dirty="0" lang="en-US"/>
              <a:t> upon straining.</a:t>
            </a:r>
          </a:p>
          <a:p>
            <a:endParaRPr dirty="0" lang="en-US"/>
          </a:p>
        </p:txBody>
      </p:sp>
      <p:sp>
        <p:nvSpPr>
          <p:cNvPr id="1049116" name="Title 1"/>
          <p:cNvSpPr>
            <a:spLocks noGrp="1"/>
          </p:cNvSpPr>
          <p:nvPr>
            <p:ph type="title"/>
          </p:nvPr>
        </p:nvSpPr>
        <p:spPr/>
        <p:txBody>
          <a:bodyPr/>
          <a:p>
            <a:endParaRPr lang="en-US"/>
          </a:p>
        </p:txBody>
      </p:sp>
      <p:sp>
        <p:nvSpPr>
          <p:cNvPr id="1049117" name="Slide Number Placeholder 3"/>
          <p:cNvSpPr>
            <a:spLocks noGrp="1"/>
          </p:cNvSpPr>
          <p:nvPr>
            <p:ph type="sldNum" sz="quarter" idx="12"/>
          </p:nvPr>
        </p:nvSpPr>
        <p:spPr/>
        <p:txBody>
          <a:bodyPr/>
          <a:p>
            <a:fld id="{6DB37D2D-6970-408E-8879-7BF9CDE8CB8D}" type="slidenum">
              <a:rPr lang="en-US" smtClean="0"/>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9118" name="Content Placeholder 2"/>
          <p:cNvSpPr>
            <a:spLocks noGrp="1"/>
          </p:cNvSpPr>
          <p:nvPr>
            <p:ph idx="1"/>
          </p:nvPr>
        </p:nvSpPr>
        <p:spPr>
          <a:xfrm>
            <a:off x="457200" y="1066800"/>
            <a:ext cx="8229600" cy="5059363"/>
          </a:xfrm>
        </p:spPr>
        <p:txBody>
          <a:bodyPr>
            <a:normAutofit lnSpcReduction="10000"/>
          </a:bodyPr>
          <a:p>
            <a:pPr lvl="0"/>
            <a:r>
              <a:rPr dirty="0" lang="en-US"/>
              <a:t>Severe cystocele, where the vaginal wall extends beyond </a:t>
            </a:r>
            <a:r>
              <a:rPr dirty="0" lang="en-US" err="1"/>
              <a:t>introitus</a:t>
            </a:r>
            <a:r>
              <a:rPr dirty="0" lang="en-US"/>
              <a:t> in the resting state.</a:t>
            </a:r>
          </a:p>
          <a:p>
            <a:r>
              <a:rPr dirty="0" lang="en-US"/>
              <a:t>A small cystocele will generally cause no significant symptoms but if it is a large one, the following symptoms may be noticed:</a:t>
            </a:r>
          </a:p>
          <a:p>
            <a:pPr lvl="0"/>
            <a:r>
              <a:rPr dirty="0" lang="en-US"/>
              <a:t>It will bulge out of the vaginal </a:t>
            </a:r>
            <a:r>
              <a:rPr dirty="0" lang="en-US" err="1"/>
              <a:t>introitus</a:t>
            </a:r>
            <a:r>
              <a:rPr dirty="0" lang="en-US"/>
              <a:t> and make the patient complain of vaginal pressure or it may manifest as a protruding mass that may give her feeling that she is 'sitting on a ball'.</a:t>
            </a:r>
          </a:p>
          <a:p>
            <a:endParaRPr dirty="0" lang="en-US"/>
          </a:p>
        </p:txBody>
      </p:sp>
      <p:sp>
        <p:nvSpPr>
          <p:cNvPr id="1049119" name="Title 1"/>
          <p:cNvSpPr>
            <a:spLocks noGrp="1"/>
          </p:cNvSpPr>
          <p:nvPr>
            <p:ph type="title"/>
          </p:nvPr>
        </p:nvSpPr>
        <p:spPr>
          <a:xfrm>
            <a:off x="457200" y="274638"/>
            <a:ext cx="8229600" cy="563562"/>
          </a:xfrm>
        </p:spPr>
        <p:txBody>
          <a:bodyPr>
            <a:normAutofit fontScale="90000"/>
          </a:bodyPr>
          <a:p>
            <a:endParaRPr dirty="0" lang="en-US"/>
          </a:p>
        </p:txBody>
      </p:sp>
      <p:sp>
        <p:nvSpPr>
          <p:cNvPr id="1049120" name="Slide Number Placeholder 3"/>
          <p:cNvSpPr>
            <a:spLocks noGrp="1"/>
          </p:cNvSpPr>
          <p:nvPr>
            <p:ph type="sldNum" sz="quarter" idx="12"/>
          </p:nvPr>
        </p:nvSpPr>
        <p:spPr/>
        <p:txBody>
          <a:bodyPr/>
          <a:p>
            <a:fld id="{6DB37D2D-6970-408E-8879-7BF9CDE8CB8D}" type="slidenum">
              <a:rPr lang="en-US" smtClean="0"/>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9121" name="Content Placeholder 2"/>
          <p:cNvSpPr>
            <a:spLocks noGrp="1"/>
          </p:cNvSpPr>
          <p:nvPr>
            <p:ph idx="1"/>
          </p:nvPr>
        </p:nvSpPr>
        <p:spPr/>
        <p:txBody>
          <a:bodyPr/>
          <a:p>
            <a:pPr lvl="0"/>
            <a:r>
              <a:rPr dirty="0" lang="en-US" smtClean="0"/>
              <a:t>Symptoms are aggravated by vigorous activity, prolonged standing, coughing, sneezing or straining. They are relieved by resting and assuming a recumbent or knee-chest position.</a:t>
            </a:r>
          </a:p>
          <a:p>
            <a:pPr lvl="0"/>
            <a:r>
              <a:rPr dirty="0" lang="en-US" smtClean="0"/>
              <a:t>Urinary incontinence or incomplete bladder emptying feeling which may lead to frequent micturition.</a:t>
            </a:r>
          </a:p>
          <a:p>
            <a:endParaRPr dirty="0" lang="en-US"/>
          </a:p>
        </p:txBody>
      </p:sp>
      <p:sp>
        <p:nvSpPr>
          <p:cNvPr id="1049122" name="Title 1"/>
          <p:cNvSpPr>
            <a:spLocks noGrp="1"/>
          </p:cNvSpPr>
          <p:nvPr>
            <p:ph type="title"/>
          </p:nvPr>
        </p:nvSpPr>
        <p:spPr/>
        <p:txBody>
          <a:bodyPr/>
          <a:p>
            <a:endParaRPr lang="en-US"/>
          </a:p>
        </p:txBody>
      </p:sp>
      <p:sp>
        <p:nvSpPr>
          <p:cNvPr id="1049123" name="Slide Number Placeholder 3"/>
          <p:cNvSpPr>
            <a:spLocks noGrp="1"/>
          </p:cNvSpPr>
          <p:nvPr>
            <p:ph type="sldNum" sz="quarter" idx="12"/>
          </p:nvPr>
        </p:nvSpPr>
        <p:spPr/>
        <p:txBody>
          <a:bodyPr/>
          <a:p>
            <a:fld id="{6DB37D2D-6970-408E-8879-7BF9CDE8CB8D}" type="slidenum">
              <a:rPr lang="en-US" smtClean="0"/>
              <a:t>174</a:t>
            </a:fld>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9124" name="Content Placeholder 2"/>
          <p:cNvSpPr>
            <a:spLocks noGrp="1"/>
          </p:cNvSpPr>
          <p:nvPr>
            <p:ph idx="1"/>
          </p:nvPr>
        </p:nvSpPr>
        <p:spPr>
          <a:xfrm>
            <a:off x="457200" y="1143000"/>
            <a:ext cx="8229600" cy="4983163"/>
          </a:xfrm>
        </p:spPr>
        <p:txBody>
          <a:bodyPr>
            <a:normAutofit/>
          </a:bodyPr>
          <a:p>
            <a:r>
              <a:rPr dirty="0" lang="en-US" smtClean="0"/>
              <a:t>The </a:t>
            </a:r>
            <a:r>
              <a:rPr dirty="0" lang="en-US"/>
              <a:t>management of a patient with this condition will include investigations using urinalysis, x-ray and/or cystoscopy. If the patient is suffering from a small or moderate cystocele, she should be reassured that it is not a serious condition. A woman of childbearing age should not have corrective surgery until she has borne her children. She will need conservative management, which will include:</a:t>
            </a:r>
          </a:p>
          <a:p>
            <a:endParaRPr dirty="0" lang="en-US"/>
          </a:p>
        </p:txBody>
      </p:sp>
      <p:sp>
        <p:nvSpPr>
          <p:cNvPr id="1049125"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Management of Cystocele</a:t>
            </a:r>
            <a:r>
              <a:rPr dirty="0" lang="en-US" smtClean="0"/>
              <a:t> </a:t>
            </a:r>
            <a:br>
              <a:rPr dirty="0" lang="en-US" smtClean="0"/>
            </a:br>
            <a:endParaRPr dirty="0" lang="en-US"/>
          </a:p>
        </p:txBody>
      </p:sp>
      <p:sp>
        <p:nvSpPr>
          <p:cNvPr id="1049126" name="Slide Number Placeholder 3"/>
          <p:cNvSpPr>
            <a:spLocks noGrp="1"/>
          </p:cNvSpPr>
          <p:nvPr>
            <p:ph type="sldNum" sz="quarter" idx="12"/>
          </p:nvPr>
        </p:nvSpPr>
        <p:spPr/>
        <p:txBody>
          <a:bodyPr/>
          <a:p>
            <a:fld id="{6DB37D2D-6970-408E-8879-7BF9CDE8CB8D}" type="slidenum">
              <a:rPr lang="en-US" smtClean="0"/>
              <a:t>175</a:t>
            </a:fld>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9127" name="Content Placeholder 2"/>
          <p:cNvSpPr>
            <a:spLocks noGrp="1"/>
          </p:cNvSpPr>
          <p:nvPr>
            <p:ph idx="1"/>
          </p:nvPr>
        </p:nvSpPr>
        <p:spPr/>
        <p:txBody>
          <a:bodyPr>
            <a:normAutofit fontScale="92500" lnSpcReduction="20000"/>
          </a:bodyPr>
          <a:p>
            <a:pPr lvl="0"/>
            <a:r>
              <a:rPr dirty="0" lang="en-US"/>
              <a:t>The insertion of a </a:t>
            </a:r>
            <a:r>
              <a:rPr dirty="0" lang="en-US" err="1"/>
              <a:t>pessary</a:t>
            </a:r>
            <a:r>
              <a:rPr dirty="0" lang="en-US"/>
              <a:t> or tampon in the lower part of the vagina, which may provide temporary support. However note that prolonged use may eventually lead to pressure necrosis and vaginal lacerations.</a:t>
            </a:r>
          </a:p>
          <a:p>
            <a:pPr lvl="0"/>
            <a:r>
              <a:rPr dirty="0" lang="en-US"/>
              <a:t>Exercises in young patients will give definite improvement of pressure symptoms.</a:t>
            </a:r>
          </a:p>
          <a:p>
            <a:pPr lvl="0"/>
            <a:r>
              <a:rPr dirty="0" lang="en-US" err="1"/>
              <a:t>Oestrogen</a:t>
            </a:r>
            <a:r>
              <a:rPr dirty="0" lang="en-US"/>
              <a:t> in post-menopausal women for a number of months may greatly improve the tone, quality and vascularity of </a:t>
            </a:r>
            <a:r>
              <a:rPr dirty="0" lang="en-US" err="1"/>
              <a:t>musculo-fascial</a:t>
            </a:r>
            <a:r>
              <a:rPr dirty="0" lang="en-US"/>
              <a:t> support.</a:t>
            </a:r>
          </a:p>
          <a:p>
            <a:endParaRPr dirty="0" lang="en-US"/>
          </a:p>
        </p:txBody>
      </p:sp>
      <p:sp>
        <p:nvSpPr>
          <p:cNvPr id="1049128" name="Title 1"/>
          <p:cNvSpPr>
            <a:spLocks noGrp="1"/>
          </p:cNvSpPr>
          <p:nvPr>
            <p:ph type="title"/>
          </p:nvPr>
        </p:nvSpPr>
        <p:spPr/>
        <p:txBody>
          <a:bodyPr/>
          <a:p>
            <a:endParaRPr lang="en-US"/>
          </a:p>
        </p:txBody>
      </p:sp>
      <p:sp>
        <p:nvSpPr>
          <p:cNvPr id="1049129" name="Slide Number Placeholder 3"/>
          <p:cNvSpPr>
            <a:spLocks noGrp="1"/>
          </p:cNvSpPr>
          <p:nvPr>
            <p:ph type="sldNum" sz="quarter" idx="12"/>
          </p:nvPr>
        </p:nvSpPr>
        <p:spPr/>
        <p:txBody>
          <a:bodyPr/>
          <a:p>
            <a:fld id="{6DB37D2D-6970-408E-8879-7BF9CDE8CB8D}" type="slidenum">
              <a:rPr lang="en-US" smtClean="0"/>
              <a:t>176</a:t>
            </a:fld>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563" name=""/>
        <p:cNvGrpSpPr/>
        <p:nvPr/>
      </p:nvGrpSpPr>
      <p:grpSpPr>
        <a:xfrm>
          <a:off x="0" y="0"/>
          <a:ext cx="0" cy="0"/>
          <a:chOff x="0" y="0"/>
          <a:chExt cx="0" cy="0"/>
        </a:xfrm>
      </p:grpSpPr>
      <p:sp>
        <p:nvSpPr>
          <p:cNvPr id="1049130" name="Content Placeholder 2"/>
          <p:cNvSpPr>
            <a:spLocks noGrp="1"/>
          </p:cNvSpPr>
          <p:nvPr>
            <p:ph idx="1"/>
          </p:nvPr>
        </p:nvSpPr>
        <p:spPr/>
        <p:txBody>
          <a:bodyPr>
            <a:normAutofit lnSpcReduction="10000"/>
          </a:bodyPr>
          <a:p>
            <a:pPr lvl="0"/>
            <a:r>
              <a:rPr dirty="0" lang="en-US"/>
              <a:t>Surgical measures especially for large cystoceles, causing retention and recurrent bladder infection. The most common measure is anterior-vaginal </a:t>
            </a:r>
            <a:r>
              <a:rPr dirty="0" lang="en-US" err="1"/>
              <a:t>colporrhaphy</a:t>
            </a:r>
            <a:r>
              <a:rPr dirty="0" lang="en-US"/>
              <a:t>, which ensures the most effective surgical correction of a cystocele. By preventing further pregnancies, a hysterectomy averts the problem of vaginal delivery, which would destroy the bladder support provided by the anterior </a:t>
            </a:r>
            <a:r>
              <a:rPr dirty="0" lang="en-US" err="1"/>
              <a:t>colporrhaphy</a:t>
            </a:r>
            <a:r>
              <a:rPr dirty="0" lang="en-US"/>
              <a:t>.</a:t>
            </a:r>
          </a:p>
          <a:p>
            <a:endParaRPr dirty="0" lang="en-US"/>
          </a:p>
        </p:txBody>
      </p:sp>
      <p:sp>
        <p:nvSpPr>
          <p:cNvPr id="1049131" name="Title 1"/>
          <p:cNvSpPr>
            <a:spLocks noGrp="1"/>
          </p:cNvSpPr>
          <p:nvPr>
            <p:ph type="title"/>
          </p:nvPr>
        </p:nvSpPr>
        <p:spPr/>
        <p:txBody>
          <a:bodyPr/>
          <a:p>
            <a:endParaRPr lang="en-US"/>
          </a:p>
        </p:txBody>
      </p:sp>
      <p:sp>
        <p:nvSpPr>
          <p:cNvPr id="1049132" name="Slide Number Placeholder 3"/>
          <p:cNvSpPr>
            <a:spLocks noGrp="1"/>
          </p:cNvSpPr>
          <p:nvPr>
            <p:ph type="sldNum" sz="quarter" idx="12"/>
          </p:nvPr>
        </p:nvSpPr>
        <p:spPr/>
        <p:txBody>
          <a:bodyPr/>
          <a:p>
            <a:fld id="{6DB37D2D-6970-408E-8879-7BF9CDE8CB8D}" type="slidenum">
              <a:rPr lang="en-US" smtClean="0"/>
              <a:t>177</a:t>
            </a:fld>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9133" name="Content Placeholder 2"/>
          <p:cNvSpPr>
            <a:spLocks noGrp="1"/>
          </p:cNvSpPr>
          <p:nvPr>
            <p:ph idx="1"/>
          </p:nvPr>
        </p:nvSpPr>
        <p:spPr>
          <a:xfrm>
            <a:off x="457200" y="1219200"/>
            <a:ext cx="8229600" cy="4906963"/>
          </a:xfrm>
        </p:spPr>
        <p:txBody>
          <a:bodyPr>
            <a:normAutofit fontScale="92500" lnSpcReduction="20000"/>
          </a:bodyPr>
          <a:p>
            <a:pPr lvl="0"/>
            <a:r>
              <a:rPr dirty="0" lang="en-US" smtClean="0"/>
              <a:t>A </a:t>
            </a:r>
            <a:r>
              <a:rPr dirty="0" lang="en-US"/>
              <a:t>woman should do </a:t>
            </a:r>
            <a:r>
              <a:rPr dirty="0" lang="en-US" err="1"/>
              <a:t>intrapartum</a:t>
            </a:r>
            <a:r>
              <a:rPr dirty="0" lang="en-US"/>
              <a:t> and postpartum exercises, especially those designed to strengthen the </a:t>
            </a:r>
            <a:r>
              <a:rPr dirty="0" lang="en-US" err="1"/>
              <a:t>levator</a:t>
            </a:r>
            <a:r>
              <a:rPr dirty="0" lang="en-US"/>
              <a:t> and </a:t>
            </a:r>
            <a:r>
              <a:rPr dirty="0" lang="en-US" err="1"/>
              <a:t>perineal</a:t>
            </a:r>
            <a:r>
              <a:rPr dirty="0" lang="en-US"/>
              <a:t> muscles groups.</a:t>
            </a:r>
          </a:p>
          <a:p>
            <a:pPr lvl="0"/>
            <a:r>
              <a:rPr dirty="0" lang="en-US"/>
              <a:t>Correct or avoid obesity, chronic coughs, straining and traumatic deliveries.</a:t>
            </a:r>
          </a:p>
          <a:p>
            <a:pPr lvl="0"/>
            <a:r>
              <a:rPr dirty="0" lang="en-US" err="1"/>
              <a:t>Oestrogen</a:t>
            </a:r>
            <a:r>
              <a:rPr dirty="0" lang="en-US"/>
              <a:t> therapy maintains the </a:t>
            </a:r>
            <a:r>
              <a:rPr dirty="0" lang="en-US" err="1"/>
              <a:t>musculo-fascial</a:t>
            </a:r>
            <a:r>
              <a:rPr dirty="0" lang="en-US"/>
              <a:t> tissue after menopause and prevents or postpones the appearance of cystocele and other forms of pelvic relaxation.</a:t>
            </a:r>
          </a:p>
          <a:p>
            <a:r>
              <a:rPr dirty="0" lang="en-US"/>
              <a:t>The prognosis for recovery is excellent after surgery in the absence of subsequent deliveries or stress that increases intra-abdominal pressure.</a:t>
            </a:r>
          </a:p>
        </p:txBody>
      </p:sp>
      <p:sp>
        <p:nvSpPr>
          <p:cNvPr id="1049134"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Prevention of Cystocele</a:t>
            </a:r>
            <a:r>
              <a:rPr dirty="0" lang="en-US" smtClean="0"/>
              <a:t> </a:t>
            </a:r>
            <a:br>
              <a:rPr dirty="0" lang="en-US" smtClean="0"/>
            </a:br>
            <a:endParaRPr dirty="0" lang="en-US"/>
          </a:p>
        </p:txBody>
      </p:sp>
      <p:sp>
        <p:nvSpPr>
          <p:cNvPr id="1049135" name="Slide Number Placeholder 3"/>
          <p:cNvSpPr>
            <a:spLocks noGrp="1"/>
          </p:cNvSpPr>
          <p:nvPr>
            <p:ph type="sldNum" sz="quarter" idx="12"/>
          </p:nvPr>
        </p:nvSpPr>
        <p:spPr/>
        <p:txBody>
          <a:bodyPr/>
          <a:p>
            <a:fld id="{6DB37D2D-6970-408E-8879-7BF9CDE8CB8D}" type="slidenum">
              <a:rPr lang="en-US" smtClean="0"/>
              <a:t>178</a:t>
            </a:fld>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9136" name="Content Placeholder 2"/>
          <p:cNvSpPr>
            <a:spLocks noGrp="1"/>
          </p:cNvSpPr>
          <p:nvPr>
            <p:ph idx="1"/>
          </p:nvPr>
        </p:nvSpPr>
        <p:spPr>
          <a:xfrm>
            <a:off x="457200" y="1066800"/>
            <a:ext cx="8229600" cy="5059363"/>
          </a:xfrm>
        </p:spPr>
        <p:txBody>
          <a:bodyPr>
            <a:normAutofit fontScale="85000" lnSpcReduction="10000"/>
          </a:bodyPr>
          <a:p>
            <a:r>
              <a:rPr dirty="0" lang="en-US" smtClean="0"/>
              <a:t>This </a:t>
            </a:r>
            <a:r>
              <a:rPr dirty="0" lang="en-US"/>
              <a:t>is the herniation of the rectum through the posterior vaginal wall. Some of the causes of this condition include: </a:t>
            </a:r>
          </a:p>
          <a:p>
            <a:pPr lvl="0"/>
            <a:r>
              <a:rPr dirty="0" lang="en-US"/>
              <a:t>Disruption of the fibrous connective tissue (recto-vaginal fascia) between the rectum and vagina during childbirth.</a:t>
            </a:r>
          </a:p>
          <a:p>
            <a:pPr lvl="0"/>
            <a:r>
              <a:rPr dirty="0" lang="en-US"/>
              <a:t>Operative deliveries, especially of a large </a:t>
            </a:r>
            <a:r>
              <a:rPr dirty="0" lang="en-US" err="1"/>
              <a:t>foetus</a:t>
            </a:r>
            <a:r>
              <a:rPr dirty="0" lang="en-US"/>
              <a:t> or  breech delivery.</a:t>
            </a:r>
          </a:p>
          <a:p>
            <a:pPr lvl="0"/>
            <a:r>
              <a:rPr dirty="0" lang="en-US"/>
              <a:t>Slow </a:t>
            </a:r>
            <a:r>
              <a:rPr dirty="0" lang="en-US" err="1"/>
              <a:t>involutional</a:t>
            </a:r>
            <a:r>
              <a:rPr dirty="0" lang="en-US"/>
              <a:t> changes in the pelvic </a:t>
            </a:r>
            <a:r>
              <a:rPr dirty="0" lang="en-US" err="1"/>
              <a:t>musculo-fascial</a:t>
            </a:r>
            <a:r>
              <a:rPr dirty="0" lang="en-US"/>
              <a:t> supporting tissues as a result of menopause.</a:t>
            </a:r>
          </a:p>
          <a:p>
            <a:r>
              <a:rPr dirty="0" lang="en-US"/>
              <a:t>Bowel habits whereby lifelong chronic constipation with straining at stool causes this </a:t>
            </a:r>
          </a:p>
        </p:txBody>
      </p:sp>
      <p:sp>
        <p:nvSpPr>
          <p:cNvPr id="1049137"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Rectocele</a:t>
            </a:r>
            <a:r>
              <a:rPr dirty="0" lang="en-US" smtClean="0"/>
              <a:t> </a:t>
            </a:r>
            <a:br>
              <a:rPr dirty="0" lang="en-US" smtClean="0"/>
            </a:br>
            <a:endParaRPr dirty="0" lang="en-US"/>
          </a:p>
        </p:txBody>
      </p:sp>
      <p:sp>
        <p:nvSpPr>
          <p:cNvPr id="1049138" name="Slide Number Placeholder 3"/>
          <p:cNvSpPr>
            <a:spLocks noGrp="1"/>
          </p:cNvSpPr>
          <p:nvPr>
            <p:ph type="sldNum" sz="quarter" idx="12"/>
          </p:nvPr>
        </p:nvSpPr>
        <p:spPr/>
        <p:txBody>
          <a:bodyPr/>
          <a:p>
            <a:fld id="{6DB37D2D-6970-408E-8879-7BF9CDE8CB8D}" type="slidenum">
              <a:rPr lang="en-US" smtClean="0"/>
              <a:t>179</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677" name="Content Placeholder 2"/>
          <p:cNvSpPr>
            <a:spLocks noGrp="1"/>
          </p:cNvSpPr>
          <p:nvPr>
            <p:ph idx="1"/>
          </p:nvPr>
        </p:nvSpPr>
        <p:spPr/>
        <p:txBody>
          <a:bodyPr>
            <a:normAutofit fontScale="85185" lnSpcReduction="20000"/>
          </a:bodyPr>
          <a:p>
            <a:r>
              <a:rPr b="1" dirty="0" lang="en-US"/>
              <a:t>Hysteroscopy </a:t>
            </a:r>
            <a:endParaRPr dirty="0" lang="en-US"/>
          </a:p>
          <a:p>
            <a:r>
              <a:rPr dirty="0" lang="en-US"/>
              <a:t>This procedure is indicated as a diagnostic measure only in complex situations, for example, infertility, unexplained bleeding and retained Intrauterine Device (IUD).</a:t>
            </a:r>
          </a:p>
          <a:p>
            <a:r>
              <a:rPr dirty="0" lang="en-US"/>
              <a:t>The </a:t>
            </a:r>
            <a:r>
              <a:rPr dirty="0" lang="en-US" err="1"/>
              <a:t>hysteroscope</a:t>
            </a:r>
            <a:r>
              <a:rPr dirty="0" lang="en-US"/>
              <a:t> is used to </a:t>
            </a:r>
            <a:r>
              <a:rPr dirty="0" lang="en-US" err="1"/>
              <a:t>visualise</a:t>
            </a:r>
            <a:r>
              <a:rPr dirty="0" lang="en-US"/>
              <a:t> all the parts of the uterine cavity. This procedure is best performed about five days after completion of menstruation (estrogenic phase of the menstrual cycle). This is because the fresh/new cells lining the uterine cavity can be studied properly in order to give accurate findings.</a:t>
            </a:r>
          </a:p>
          <a:p>
            <a:r>
              <a:rPr b="1" dirty="0" lang="en-US"/>
              <a:t> </a:t>
            </a:r>
            <a:endParaRPr dirty="0" lang="en-US"/>
          </a:p>
          <a:p>
            <a:r>
              <a:rPr b="1" dirty="0" lang="en-US"/>
              <a:t>Remember:  </a:t>
            </a:r>
            <a:br>
              <a:rPr b="1" dirty="0" lang="en-US"/>
            </a:br>
            <a:r>
              <a:rPr b="1" dirty="0" lang="en-US"/>
              <a:t>Hysteroscopy is contraindicated in patients with cervical or endometrial carcinoma due to dissemination of cancer cells.</a:t>
            </a:r>
            <a:endParaRPr dirty="0" lang="en-US"/>
          </a:p>
          <a:p>
            <a:endParaRPr dirty="0" lang="en-US"/>
          </a:p>
        </p:txBody>
      </p:sp>
      <p:sp>
        <p:nvSpPr>
          <p:cNvPr id="1048678" name="Title 1"/>
          <p:cNvSpPr>
            <a:spLocks noGrp="1"/>
          </p:cNvSpPr>
          <p:nvPr>
            <p:ph type="title"/>
          </p:nvPr>
        </p:nvSpPr>
        <p:spPr/>
        <p:txBody>
          <a:bodyPr/>
          <a:p>
            <a:endParaRPr lang="en-US"/>
          </a:p>
        </p:txBody>
      </p:sp>
      <p:sp>
        <p:nvSpPr>
          <p:cNvPr id="1048679" name="Slide Number Placeholder 3"/>
          <p:cNvSpPr>
            <a:spLocks noGrp="1"/>
          </p:cNvSpPr>
          <p:nvPr>
            <p:ph type="sldNum" sz="quarter" idx="12"/>
          </p:nvPr>
        </p:nvSpPr>
        <p:spPr/>
        <p:txBody>
          <a:bodyPr/>
          <a:p>
            <a:fld id="{6DB37D2D-6970-408E-8879-7BF9CDE8CB8D}" type="slidenum">
              <a:rPr lang="en-US" smtClean="0"/>
              <a:t>18</a:t>
            </a:fld>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9139" name="Content Placeholder 2"/>
          <p:cNvSpPr>
            <a:spLocks noGrp="1"/>
          </p:cNvSpPr>
          <p:nvPr>
            <p:ph idx="1"/>
          </p:nvPr>
        </p:nvSpPr>
        <p:spPr>
          <a:xfrm>
            <a:off x="457200" y="1295400"/>
            <a:ext cx="8229600" cy="4830763"/>
          </a:xfrm>
        </p:spPr>
        <p:txBody>
          <a:bodyPr>
            <a:normAutofit fontScale="92500" lnSpcReduction="10000"/>
          </a:bodyPr>
          <a:p>
            <a:r>
              <a:rPr dirty="0" lang="en-US" smtClean="0"/>
              <a:t>A </a:t>
            </a:r>
            <a:r>
              <a:rPr dirty="0" lang="en-US"/>
              <a:t>small rectocele is usually demonstrable in virtually all multiparous patients and usually causes no symptoms but the following are essentials of diagnosis: </a:t>
            </a:r>
          </a:p>
          <a:p>
            <a:pPr lvl="0"/>
            <a:r>
              <a:rPr dirty="0" lang="en-US"/>
              <a:t>Difficult evacuation of </a:t>
            </a:r>
            <a:r>
              <a:rPr dirty="0" lang="en-US" err="1"/>
              <a:t>faeces</a:t>
            </a:r>
            <a:r>
              <a:rPr dirty="0" lang="en-US"/>
              <a:t>.</a:t>
            </a:r>
          </a:p>
          <a:p>
            <a:pPr lvl="0"/>
            <a:r>
              <a:rPr dirty="0" lang="en-US"/>
              <a:t>Sensation of vaginal fullness expressed as 'falling-out' pressure.</a:t>
            </a:r>
          </a:p>
          <a:p>
            <a:pPr lvl="0"/>
            <a:r>
              <a:rPr dirty="0" lang="en-US"/>
              <a:t>Presence of soft, reducible mass bulging into lower half of the posterior vaginal wall, frequently a flat lacerated </a:t>
            </a:r>
            <a:r>
              <a:rPr dirty="0" lang="en-US" err="1"/>
              <a:t>perineal</a:t>
            </a:r>
            <a:r>
              <a:rPr dirty="0" lang="en-US"/>
              <a:t> body.</a:t>
            </a:r>
          </a:p>
          <a:p>
            <a:endParaRPr dirty="0" lang="en-US"/>
          </a:p>
        </p:txBody>
      </p:sp>
      <p:sp>
        <p:nvSpPr>
          <p:cNvPr id="1049140"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Clinical Diagnosis</a:t>
            </a:r>
            <a:r>
              <a:rPr dirty="0" lang="en-US" smtClean="0"/>
              <a:t> </a:t>
            </a:r>
            <a:br>
              <a:rPr dirty="0" lang="en-US" smtClean="0"/>
            </a:br>
            <a:endParaRPr dirty="0" lang="en-US"/>
          </a:p>
        </p:txBody>
      </p:sp>
      <p:sp>
        <p:nvSpPr>
          <p:cNvPr id="1049141" name="Slide Number Placeholder 3"/>
          <p:cNvSpPr>
            <a:spLocks noGrp="1"/>
          </p:cNvSpPr>
          <p:nvPr>
            <p:ph type="sldNum" sz="quarter" idx="12"/>
          </p:nvPr>
        </p:nvSpPr>
        <p:spPr/>
        <p:txBody>
          <a:bodyPr/>
          <a:p>
            <a:fld id="{6DB37D2D-6970-408E-8879-7BF9CDE8CB8D}" type="slidenum">
              <a:rPr lang="en-US" smtClean="0"/>
              <a:t>180</a:t>
            </a:fld>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9142" name="Content Placeholder 2"/>
          <p:cNvSpPr>
            <a:spLocks noGrp="1"/>
          </p:cNvSpPr>
          <p:nvPr>
            <p:ph idx="1"/>
          </p:nvPr>
        </p:nvSpPr>
        <p:spPr>
          <a:xfrm>
            <a:off x="457200" y="1143000"/>
            <a:ext cx="8229600" cy="4983163"/>
          </a:xfrm>
        </p:spPr>
        <p:txBody>
          <a:bodyPr>
            <a:normAutofit/>
          </a:bodyPr>
          <a:p>
            <a:r>
              <a:rPr dirty="0" lang="en-US" smtClean="0"/>
              <a:t>The </a:t>
            </a:r>
            <a:r>
              <a:rPr dirty="0" lang="en-US"/>
              <a:t>management of this condition will include digital extraction if there is </a:t>
            </a:r>
            <a:r>
              <a:rPr dirty="0" lang="en-US" err="1"/>
              <a:t>faecal</a:t>
            </a:r>
            <a:r>
              <a:rPr dirty="0" lang="en-US"/>
              <a:t> impaction. In the long term, it is advisable to wait until the woman has had all the babies she wants in order to intervene especially for rectocele causing symptoms. Surgically, posterior </a:t>
            </a:r>
            <a:r>
              <a:rPr dirty="0" lang="en-US" err="1"/>
              <a:t>colpoperineorrhaphy</a:t>
            </a:r>
            <a:r>
              <a:rPr dirty="0" lang="en-US"/>
              <a:t> is usually curative. </a:t>
            </a:r>
          </a:p>
        </p:txBody>
      </p:sp>
      <p:sp>
        <p:nvSpPr>
          <p:cNvPr id="1049143" name="Title 1"/>
          <p:cNvSpPr>
            <a:spLocks noGrp="1"/>
          </p:cNvSpPr>
          <p:nvPr>
            <p:ph type="title"/>
          </p:nvPr>
        </p:nvSpPr>
        <p:spPr>
          <a:xfrm>
            <a:off x="457200" y="274638"/>
            <a:ext cx="8229600" cy="792162"/>
          </a:xfrm>
        </p:spPr>
        <p:txBody>
          <a:bodyPr>
            <a:normAutofit fontScale="90000"/>
          </a:bodyPr>
          <a:p>
            <a:r>
              <a:rPr b="1" dirty="0" lang="en-US" smtClean="0"/>
              <a:t> </a:t>
            </a:r>
            <a:r>
              <a:rPr dirty="0" lang="en-US" smtClean="0"/>
              <a:t/>
            </a:r>
            <a:br>
              <a:rPr dirty="0" lang="en-US" smtClean="0"/>
            </a:br>
            <a:r>
              <a:rPr b="1" dirty="0" lang="en-US" smtClean="0"/>
              <a:t>Management of Rectocele</a:t>
            </a:r>
            <a:r>
              <a:rPr dirty="0" lang="en-US" smtClean="0"/>
              <a:t> </a:t>
            </a:r>
            <a:br>
              <a:rPr dirty="0" lang="en-US" smtClean="0"/>
            </a:br>
            <a:endParaRPr dirty="0" lang="en-US"/>
          </a:p>
        </p:txBody>
      </p:sp>
      <p:sp>
        <p:nvSpPr>
          <p:cNvPr id="1049144" name="Slide Number Placeholder 3"/>
          <p:cNvSpPr>
            <a:spLocks noGrp="1"/>
          </p:cNvSpPr>
          <p:nvPr>
            <p:ph type="sldNum" sz="quarter" idx="12"/>
          </p:nvPr>
        </p:nvSpPr>
        <p:spPr/>
        <p:txBody>
          <a:bodyPr/>
          <a:p>
            <a:fld id="{6DB37D2D-6970-408E-8879-7BF9CDE8CB8D}" type="slidenum">
              <a:rPr lang="en-US" smtClean="0"/>
              <a:t>181</a:t>
            </a:fld>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9145" name="Content Placeholder 2"/>
          <p:cNvSpPr>
            <a:spLocks noGrp="1"/>
          </p:cNvSpPr>
          <p:nvPr>
            <p:ph idx="1"/>
          </p:nvPr>
        </p:nvSpPr>
        <p:spPr>
          <a:xfrm>
            <a:off x="457200" y="990600"/>
            <a:ext cx="8229600" cy="5135563"/>
          </a:xfrm>
        </p:spPr>
        <p:txBody>
          <a:bodyPr>
            <a:normAutofit fontScale="92500" lnSpcReduction="10000"/>
          </a:bodyPr>
          <a:p>
            <a:r>
              <a:rPr dirty="0" lang="en-US"/>
              <a:t>To ensure permanent integrity of the rectocele repair, the patient should be advised to avoid straining, coughing and other strenuous activities and prevent constipation through a proper diet, plenty of fluid intake and the use of stool softening laxatives and lubricating suppositories.</a:t>
            </a:r>
          </a:p>
          <a:p>
            <a:r>
              <a:rPr dirty="0" lang="en-US"/>
              <a:t>Recurrence of the condition after adequate repair is uncommon if chronic constipation has also been corrected. Subsequent vaginal deliveries should be avoided, hence pointing to the need for elective Caesarean section.</a:t>
            </a:r>
          </a:p>
          <a:p>
            <a:endParaRPr dirty="0" lang="en-US"/>
          </a:p>
        </p:txBody>
      </p:sp>
      <p:sp>
        <p:nvSpPr>
          <p:cNvPr id="1049146" name="Title 1"/>
          <p:cNvSpPr>
            <a:spLocks noGrp="1"/>
          </p:cNvSpPr>
          <p:nvPr>
            <p:ph type="title"/>
          </p:nvPr>
        </p:nvSpPr>
        <p:spPr>
          <a:xfrm>
            <a:off x="457200" y="274638"/>
            <a:ext cx="8229600" cy="563562"/>
          </a:xfrm>
        </p:spPr>
        <p:txBody>
          <a:bodyPr>
            <a:normAutofit fontScale="90000"/>
          </a:bodyPr>
          <a:p>
            <a:endParaRPr dirty="0" lang="en-US"/>
          </a:p>
        </p:txBody>
      </p:sp>
      <p:sp>
        <p:nvSpPr>
          <p:cNvPr id="1049147" name="Slide Number Placeholder 3"/>
          <p:cNvSpPr>
            <a:spLocks noGrp="1"/>
          </p:cNvSpPr>
          <p:nvPr>
            <p:ph type="sldNum" sz="quarter" idx="12"/>
          </p:nvPr>
        </p:nvSpPr>
        <p:spPr/>
        <p:txBody>
          <a:bodyPr/>
          <a:p>
            <a:fld id="{6DB37D2D-6970-408E-8879-7BF9CDE8CB8D}" type="slidenum">
              <a:rPr lang="en-US" smtClean="0"/>
              <a:t>182</a:t>
            </a:fld>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9148" name="Content Placeholder 2"/>
          <p:cNvSpPr>
            <a:spLocks noGrp="1"/>
          </p:cNvSpPr>
          <p:nvPr>
            <p:ph idx="1"/>
          </p:nvPr>
        </p:nvSpPr>
        <p:spPr>
          <a:xfrm>
            <a:off x="457200" y="1295400"/>
            <a:ext cx="8229600" cy="4830763"/>
          </a:xfrm>
        </p:spPr>
        <p:txBody>
          <a:bodyPr>
            <a:normAutofit fontScale="92500" lnSpcReduction="20000"/>
          </a:bodyPr>
          <a:p>
            <a:r>
              <a:rPr dirty="0" lang="en-US" smtClean="0"/>
              <a:t>Some </a:t>
            </a:r>
            <a:r>
              <a:rPr dirty="0" lang="en-US"/>
              <a:t>of the complications that may arise from rectocele and cystocele include: </a:t>
            </a:r>
          </a:p>
          <a:p>
            <a:pPr lvl="0"/>
            <a:r>
              <a:rPr dirty="0" lang="en-US" err="1"/>
              <a:t>Leukorrhoea</a:t>
            </a:r>
            <a:r>
              <a:rPr dirty="0" lang="en-US"/>
              <a:t> or increased vaginal discharge.</a:t>
            </a:r>
          </a:p>
          <a:p>
            <a:pPr lvl="0"/>
            <a:r>
              <a:rPr dirty="0" lang="en-US"/>
              <a:t>Abnormal uterine bleeding.</a:t>
            </a:r>
          </a:p>
          <a:p>
            <a:pPr lvl="0"/>
            <a:r>
              <a:rPr dirty="0" lang="en-US"/>
              <a:t>Abortion as a result of infection or disordered uterine or ovarian circulation in the prolapse.</a:t>
            </a:r>
          </a:p>
          <a:p>
            <a:pPr lvl="0"/>
            <a:r>
              <a:rPr dirty="0" lang="en-US"/>
              <a:t>Urinary tract infection is common with prolapse because of the cystocele and urethra obstruction with </a:t>
            </a:r>
            <a:r>
              <a:rPr dirty="0" lang="en-US" err="1"/>
              <a:t>hydronephrosis</a:t>
            </a:r>
            <a:r>
              <a:rPr dirty="0" lang="en-US"/>
              <a:t>.</a:t>
            </a:r>
          </a:p>
          <a:p>
            <a:pPr lvl="0"/>
            <a:r>
              <a:rPr dirty="0" lang="en-US" err="1"/>
              <a:t>Haemorrhoids</a:t>
            </a:r>
            <a:r>
              <a:rPr dirty="0" lang="en-US"/>
              <a:t> due to straining with constipation, especially with rectocele.</a:t>
            </a:r>
          </a:p>
          <a:p>
            <a:endParaRPr dirty="0" lang="en-US"/>
          </a:p>
        </p:txBody>
      </p:sp>
      <p:sp>
        <p:nvSpPr>
          <p:cNvPr id="1049149" name="Title 1"/>
          <p:cNvSpPr>
            <a:spLocks noGrp="1"/>
          </p:cNvSpPr>
          <p:nvPr>
            <p:ph type="title"/>
          </p:nvPr>
        </p:nvSpPr>
        <p:spPr>
          <a:xfrm>
            <a:off x="457200" y="274638"/>
            <a:ext cx="8229600" cy="1020762"/>
          </a:xfrm>
        </p:spPr>
        <p:txBody>
          <a:bodyPr>
            <a:normAutofit fontScale="90000"/>
          </a:bodyPr>
          <a:p>
            <a:r>
              <a:rPr b="1" dirty="0" lang="en-US" smtClean="0"/>
              <a:t/>
            </a:r>
            <a:br>
              <a:rPr b="1" dirty="0" lang="en-US" smtClean="0"/>
            </a:br>
            <a:r>
              <a:rPr b="1" dirty="0" lang="en-US" smtClean="0"/>
              <a:t>complications that may arise from rectocele and cystocele</a:t>
            </a:r>
            <a:r>
              <a:rPr dirty="0" lang="en-US" smtClean="0"/>
              <a:t/>
            </a:r>
            <a:br>
              <a:rPr dirty="0" lang="en-US" smtClean="0"/>
            </a:br>
            <a:endParaRPr dirty="0" lang="en-US"/>
          </a:p>
        </p:txBody>
      </p:sp>
      <p:sp>
        <p:nvSpPr>
          <p:cNvPr id="1049150" name="Slide Number Placeholder 3"/>
          <p:cNvSpPr>
            <a:spLocks noGrp="1"/>
          </p:cNvSpPr>
          <p:nvPr>
            <p:ph type="sldNum" sz="quarter" idx="12"/>
          </p:nvPr>
        </p:nvSpPr>
        <p:spPr/>
        <p:txBody>
          <a:bodyPr/>
          <a:p>
            <a:fld id="{6DB37D2D-6970-408E-8879-7BF9CDE8CB8D}" type="slidenum">
              <a:rPr lang="en-US" smtClean="0"/>
              <a:t>183</a:t>
            </a:fld>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9151" name="Content Placeholder 2"/>
          <p:cNvSpPr>
            <a:spLocks noGrp="1"/>
          </p:cNvSpPr>
          <p:nvPr>
            <p:ph idx="1"/>
          </p:nvPr>
        </p:nvSpPr>
        <p:spPr/>
        <p:txBody>
          <a:bodyPr/>
          <a:p>
            <a:r>
              <a:rPr dirty="0" lang="en-US" smtClean="0"/>
              <a:t>A </a:t>
            </a:r>
            <a:r>
              <a:rPr dirty="0" lang="en-US"/>
              <a:t>uterine prolapse is the abnormal protrusion of the uterus through the pelvic floor aperture or genital hiatus</a:t>
            </a:r>
            <a:r>
              <a:rPr lang="en-US"/>
              <a:t>. </a:t>
            </a:r>
            <a:r>
              <a:rPr lang="en-US" smtClean="0"/>
              <a:t>Uterine prolapse can be classified into the following degrees.</a:t>
            </a:r>
          </a:p>
          <a:p>
            <a:endParaRPr dirty="0" lang="en-US"/>
          </a:p>
        </p:txBody>
      </p:sp>
      <p:sp>
        <p:nvSpPr>
          <p:cNvPr id="1049152" name="Title 1"/>
          <p:cNvSpPr>
            <a:spLocks noGrp="1"/>
          </p:cNvSpPr>
          <p:nvPr>
            <p:ph type="title"/>
          </p:nvPr>
        </p:nvSpPr>
        <p:spPr/>
        <p:txBody>
          <a:bodyPr>
            <a:normAutofit fontScale="90000"/>
          </a:bodyPr>
          <a:p>
            <a:r>
              <a:rPr b="1" dirty="0" lang="en-US" smtClean="0"/>
              <a:t/>
            </a:r>
            <a:br>
              <a:rPr b="1" dirty="0" lang="en-US" smtClean="0"/>
            </a:br>
            <a:r>
              <a:rPr b="1" dirty="0" lang="en-US" smtClean="0"/>
              <a:t>Uterine Prolapse</a:t>
            </a:r>
            <a:r>
              <a:rPr dirty="0" lang="en-US" smtClean="0"/>
              <a:t> </a:t>
            </a:r>
            <a:br>
              <a:rPr dirty="0" lang="en-US" smtClean="0"/>
            </a:br>
            <a:endParaRPr dirty="0" lang="en-US"/>
          </a:p>
        </p:txBody>
      </p:sp>
      <p:sp>
        <p:nvSpPr>
          <p:cNvPr id="1049153" name="Slide Number Placeholder 3"/>
          <p:cNvSpPr>
            <a:spLocks noGrp="1"/>
          </p:cNvSpPr>
          <p:nvPr>
            <p:ph type="sldNum" sz="quarter" idx="12"/>
          </p:nvPr>
        </p:nvSpPr>
        <p:spPr/>
        <p:txBody>
          <a:bodyPr/>
          <a:p>
            <a:fld id="{6DB37D2D-6970-408E-8879-7BF9CDE8CB8D}" type="slidenum">
              <a:rPr lang="en-US" smtClean="0"/>
              <a:t>184</a:t>
            </a:fld>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9154" name="Text Placeholder 5"/>
          <p:cNvSpPr>
            <a:spLocks noGrp="1"/>
          </p:cNvSpPr>
          <p:nvPr>
            <p:ph type="body" sz="half" idx="2"/>
          </p:nvPr>
        </p:nvSpPr>
        <p:spPr/>
        <p:txBody>
          <a:bodyPr>
            <a:normAutofit lnSpcReduction="10000"/>
          </a:bodyPr>
          <a:p>
            <a:r>
              <a:rPr dirty="0" sz="2400" lang="en-US" smtClean="0"/>
              <a:t>Slight descent of the uterus. Cervix </a:t>
            </a:r>
            <a:r>
              <a:rPr dirty="0" sz="2400" lang="en-US"/>
              <a:t>remains within the vagina.</a:t>
            </a:r>
          </a:p>
        </p:txBody>
      </p:sp>
      <p:pic>
        <p:nvPicPr>
          <p:cNvPr id="2097165" name="ia_el_23_innerEl" descr="First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55" name="Title 3"/>
          <p:cNvSpPr>
            <a:spLocks noGrp="1"/>
          </p:cNvSpPr>
          <p:nvPr>
            <p:ph type="title"/>
          </p:nvPr>
        </p:nvSpPr>
        <p:spPr/>
        <p:txBody>
          <a:bodyPr/>
          <a:p>
            <a:r>
              <a:rPr dirty="0" lang="en-US" smtClean="0"/>
              <a:t>First Degree</a:t>
            </a:r>
            <a:endParaRPr dirty="0" lang="en-US"/>
          </a:p>
        </p:txBody>
      </p:sp>
      <p:sp>
        <p:nvSpPr>
          <p:cNvPr id="1049156" name="Slide Number Placeholder 1"/>
          <p:cNvSpPr>
            <a:spLocks noGrp="1"/>
          </p:cNvSpPr>
          <p:nvPr>
            <p:ph type="sldNum" sz="quarter" idx="12"/>
          </p:nvPr>
        </p:nvSpPr>
        <p:spPr/>
        <p:txBody>
          <a:bodyPr/>
          <a:p>
            <a:fld id="{6DB37D2D-6970-408E-8879-7BF9CDE8CB8D}" type="slidenum">
              <a:rPr lang="en-US" smtClean="0"/>
              <a:t>185</a:t>
            </a:fld>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9157" name="Content Placeholder 2"/>
          <p:cNvSpPr>
            <a:spLocks noGrp="1"/>
          </p:cNvSpPr>
          <p:nvPr>
            <p:ph type="body" sz="half" idx="2"/>
          </p:nvPr>
        </p:nvSpPr>
        <p:spPr>
          <a:xfrm>
            <a:off x="1792288" y="5562600"/>
            <a:ext cx="5486400" cy="609600"/>
          </a:xfrm>
        </p:spPr>
        <p:txBody>
          <a:bodyPr>
            <a:noAutofit/>
          </a:bodyPr>
          <a:p>
            <a:r>
              <a:rPr b="1" dirty="0" sz="2000" lang="en-US" smtClean="0"/>
              <a:t>Cervix </a:t>
            </a:r>
            <a:r>
              <a:rPr b="1" dirty="0" sz="2000" lang="en-US"/>
              <a:t>projects beyond the vulva </a:t>
            </a:r>
            <a:r>
              <a:rPr dirty="0" sz="2000" lang="en-US"/>
              <a:t> </a:t>
            </a:r>
            <a:r>
              <a:rPr b="1" dirty="0" sz="2000" lang="en-US"/>
              <a:t>when the patient strains</a:t>
            </a:r>
            <a:endParaRPr dirty="0" sz="2000" lang="en-US"/>
          </a:p>
        </p:txBody>
      </p:sp>
      <p:pic>
        <p:nvPicPr>
          <p:cNvPr id="2097166" name="ia_el_24_innerEl" descr="Second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58" name="Title 3"/>
          <p:cNvSpPr>
            <a:spLocks noGrp="1"/>
          </p:cNvSpPr>
          <p:nvPr>
            <p:ph type="title"/>
          </p:nvPr>
        </p:nvSpPr>
        <p:spPr/>
        <p:txBody>
          <a:bodyPr/>
          <a:p>
            <a:r>
              <a:rPr dirty="0" lang="en-US"/>
              <a:t>Second Degree</a:t>
            </a:r>
          </a:p>
        </p:txBody>
      </p:sp>
      <p:sp>
        <p:nvSpPr>
          <p:cNvPr id="1049159" name="Slide Number Placeholder 1"/>
          <p:cNvSpPr>
            <a:spLocks noGrp="1"/>
          </p:cNvSpPr>
          <p:nvPr>
            <p:ph type="sldNum" sz="quarter" idx="12"/>
          </p:nvPr>
        </p:nvSpPr>
        <p:spPr/>
        <p:txBody>
          <a:bodyPr/>
          <a:p>
            <a:fld id="{6DB37D2D-6970-408E-8879-7BF9CDE8CB8D}" type="slidenum">
              <a:rPr lang="en-US" smtClean="0"/>
              <a:t>186</a:t>
            </a:fld>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9160" name="Text Placeholder 3"/>
          <p:cNvSpPr>
            <a:spLocks noGrp="1"/>
          </p:cNvSpPr>
          <p:nvPr>
            <p:ph type="body" sz="half" idx="2"/>
          </p:nvPr>
        </p:nvSpPr>
        <p:spPr>
          <a:xfrm>
            <a:off x="1828800" y="5638800"/>
            <a:ext cx="5486400" cy="533400"/>
          </a:xfrm>
        </p:spPr>
        <p:txBody>
          <a:bodyPr/>
          <a:p>
            <a:r>
              <a:rPr b="1" dirty="0" sz="2000" lang="en-US" smtClean="0"/>
              <a:t>The </a:t>
            </a:r>
            <a:r>
              <a:rPr b="1" dirty="0" sz="2000" lang="en-US"/>
              <a:t>entire uterus has prolapsed outside the vulva</a:t>
            </a:r>
            <a:endParaRPr dirty="0" sz="2000" lang="en-US"/>
          </a:p>
          <a:p>
            <a:endParaRPr dirty="0" lang="en-US"/>
          </a:p>
        </p:txBody>
      </p:sp>
      <p:pic>
        <p:nvPicPr>
          <p:cNvPr id="2097167" name="ia_el_25_innerEl" descr="Third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61" name="Title 1"/>
          <p:cNvSpPr>
            <a:spLocks noGrp="1"/>
          </p:cNvSpPr>
          <p:nvPr>
            <p:ph type="title"/>
          </p:nvPr>
        </p:nvSpPr>
        <p:spPr/>
        <p:txBody>
          <a:bodyPr/>
          <a:p>
            <a:r>
              <a:rPr dirty="0" lang="en-US"/>
              <a:t>Third degree  (</a:t>
            </a:r>
            <a:r>
              <a:rPr dirty="0" lang="en-US" err="1"/>
              <a:t>procidentia</a:t>
            </a:r>
            <a:r>
              <a:rPr dirty="0" lang="en-US"/>
              <a:t>)</a:t>
            </a:r>
          </a:p>
        </p:txBody>
      </p:sp>
      <p:sp>
        <p:nvSpPr>
          <p:cNvPr id="1049162" name="Slide Number Placeholder 2"/>
          <p:cNvSpPr>
            <a:spLocks noGrp="1"/>
          </p:cNvSpPr>
          <p:nvPr>
            <p:ph type="sldNum" sz="quarter" idx="12"/>
          </p:nvPr>
        </p:nvSpPr>
        <p:spPr/>
        <p:txBody>
          <a:bodyPr/>
          <a:p>
            <a:fld id="{6DB37D2D-6970-408E-8879-7BF9CDE8CB8D}" type="slidenum">
              <a:rPr lang="en-US" smtClean="0"/>
              <a:t>187</a:t>
            </a:fld>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9163" name="Content Placeholder 5"/>
          <p:cNvSpPr>
            <a:spLocks noGrp="1"/>
          </p:cNvSpPr>
          <p:nvPr>
            <p:ph idx="1"/>
          </p:nvPr>
        </p:nvSpPr>
        <p:spPr>
          <a:xfrm>
            <a:off x="457200" y="1219200"/>
            <a:ext cx="8229600" cy="4906963"/>
          </a:xfrm>
        </p:spPr>
        <p:txBody>
          <a:bodyPr>
            <a:normAutofit/>
          </a:bodyPr>
          <a:p>
            <a:pPr lvl="0"/>
            <a:r>
              <a:rPr dirty="0" lang="en-US" smtClean="0"/>
              <a:t>Uterine </a:t>
            </a:r>
            <a:r>
              <a:rPr dirty="0" lang="en-US"/>
              <a:t>prolapse occurs most commonly in multiparous women, like the cystocele and rectocele conditions with which it is  usually associated.</a:t>
            </a:r>
          </a:p>
          <a:p>
            <a:pPr lvl="0"/>
            <a:r>
              <a:rPr dirty="0" lang="en-US"/>
              <a:t>In Caucasian women, it occurs as the result of gradually progressive injuries to the </a:t>
            </a:r>
            <a:r>
              <a:rPr dirty="0" lang="en-US" err="1"/>
              <a:t>endopelvic</a:t>
            </a:r>
            <a:r>
              <a:rPr dirty="0" lang="en-US"/>
              <a:t> fascia due to childbirth and lacerations of muscles, especially the </a:t>
            </a:r>
            <a:r>
              <a:rPr dirty="0" lang="en-US" err="1"/>
              <a:t>levator</a:t>
            </a:r>
            <a:r>
              <a:rPr dirty="0" lang="en-US"/>
              <a:t> muscles and those of the  </a:t>
            </a:r>
            <a:r>
              <a:rPr dirty="0" lang="en-US" err="1"/>
              <a:t>perineal</a:t>
            </a:r>
            <a:r>
              <a:rPr dirty="0" lang="en-US"/>
              <a:t> body.</a:t>
            </a:r>
          </a:p>
          <a:p>
            <a:endParaRPr dirty="0" lang="en-US"/>
          </a:p>
        </p:txBody>
      </p:sp>
      <p:sp>
        <p:nvSpPr>
          <p:cNvPr id="1049164" name="Title 4"/>
          <p:cNvSpPr>
            <a:spLocks noGrp="1"/>
          </p:cNvSpPr>
          <p:nvPr>
            <p:ph type="title"/>
          </p:nvPr>
        </p:nvSpPr>
        <p:spPr>
          <a:xfrm>
            <a:off x="457200" y="274638"/>
            <a:ext cx="8229600" cy="792162"/>
          </a:xfrm>
        </p:spPr>
        <p:txBody>
          <a:bodyPr/>
          <a:p>
            <a:r>
              <a:rPr dirty="0" lang="en-US" smtClean="0"/>
              <a:t>causes of uterine prolapse</a:t>
            </a:r>
            <a:endParaRPr dirty="0" lang="en-US"/>
          </a:p>
        </p:txBody>
      </p:sp>
      <p:sp>
        <p:nvSpPr>
          <p:cNvPr id="1049165" name="Slide Number Placeholder 1"/>
          <p:cNvSpPr>
            <a:spLocks noGrp="1"/>
          </p:cNvSpPr>
          <p:nvPr>
            <p:ph type="sldNum" sz="quarter" idx="12"/>
          </p:nvPr>
        </p:nvSpPr>
        <p:spPr/>
        <p:txBody>
          <a:bodyPr/>
          <a:p>
            <a:fld id="{6DB37D2D-6970-408E-8879-7BF9CDE8CB8D}" type="slidenum">
              <a:rPr lang="en-US" smtClean="0"/>
              <a:t>188</a:t>
            </a:fld>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9166" name="Content Placeholder 2"/>
          <p:cNvSpPr>
            <a:spLocks noGrp="1"/>
          </p:cNvSpPr>
          <p:nvPr>
            <p:ph idx="1"/>
          </p:nvPr>
        </p:nvSpPr>
        <p:spPr/>
        <p:txBody>
          <a:bodyPr/>
          <a:p>
            <a:pPr lvl="0"/>
            <a:r>
              <a:rPr dirty="0" lang="en-US"/>
              <a:t>The condition may also be the result of pelvic </a:t>
            </a:r>
            <a:r>
              <a:rPr dirty="0" lang="en-US" err="1"/>
              <a:t>tumour</a:t>
            </a:r>
            <a:r>
              <a:rPr dirty="0" lang="en-US"/>
              <a:t>, sacral nerve disorders, especially injury to the S1-4, diabetic neuropathy, caudal </a:t>
            </a:r>
            <a:r>
              <a:rPr dirty="0" lang="en-US" err="1"/>
              <a:t>anaesthesia</a:t>
            </a:r>
            <a:r>
              <a:rPr dirty="0" lang="en-US"/>
              <a:t> accident and pre-sacral </a:t>
            </a:r>
            <a:r>
              <a:rPr dirty="0" lang="en-US" err="1"/>
              <a:t>tumour</a:t>
            </a:r>
            <a:r>
              <a:rPr dirty="0" lang="en-US"/>
              <a:t>.</a:t>
            </a:r>
          </a:p>
          <a:p>
            <a:endParaRPr dirty="0" lang="en-US"/>
          </a:p>
        </p:txBody>
      </p:sp>
      <p:sp>
        <p:nvSpPr>
          <p:cNvPr id="1049167" name="Title 1"/>
          <p:cNvSpPr>
            <a:spLocks noGrp="1"/>
          </p:cNvSpPr>
          <p:nvPr>
            <p:ph type="title"/>
          </p:nvPr>
        </p:nvSpPr>
        <p:spPr/>
        <p:txBody>
          <a:bodyPr/>
          <a:p>
            <a:endParaRPr lang="en-US"/>
          </a:p>
        </p:txBody>
      </p:sp>
      <p:sp>
        <p:nvSpPr>
          <p:cNvPr id="1049168" name="Slide Number Placeholder 3"/>
          <p:cNvSpPr>
            <a:spLocks noGrp="1"/>
          </p:cNvSpPr>
          <p:nvPr>
            <p:ph type="sldNum" sz="quarter" idx="12"/>
          </p:nvPr>
        </p:nvSpPr>
        <p:spPr/>
        <p:txBody>
          <a:bodyPr/>
          <a:p>
            <a:fld id="{6DB37D2D-6970-408E-8879-7BF9CDE8CB8D}" type="slidenum">
              <a:rPr lang="en-US" smtClean="0"/>
              <a:t>189</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680" name="Content Placeholder 2"/>
          <p:cNvSpPr>
            <a:spLocks noGrp="1"/>
          </p:cNvSpPr>
          <p:nvPr>
            <p:ph idx="1"/>
          </p:nvPr>
        </p:nvSpPr>
        <p:spPr/>
        <p:txBody>
          <a:bodyPr>
            <a:normAutofit fontScale="81481" lnSpcReduction="20000"/>
          </a:bodyPr>
          <a:p>
            <a:r>
              <a:rPr b="1" dirty="0" lang="en-US" err="1"/>
              <a:t>Hysterosalpingogram</a:t>
            </a:r>
            <a:r>
              <a:rPr b="1" dirty="0" lang="en-US"/>
              <a:t> (</a:t>
            </a:r>
            <a:r>
              <a:rPr b="1" dirty="0" lang="en-US" err="1"/>
              <a:t>Uterotubogram</a:t>
            </a:r>
            <a:r>
              <a:rPr b="1" dirty="0" lang="en-US"/>
              <a:t>)</a:t>
            </a:r>
            <a:r>
              <a:rPr dirty="0" lang="en-US"/>
              <a:t> </a:t>
            </a:r>
          </a:p>
          <a:p>
            <a:r>
              <a:rPr dirty="0" lang="en-US"/>
              <a:t>This is an x-ray study of the uterus and uterine tubes after injection of a contrast medium. This is done to study sterility problems, tubal patency and/or the presence of pathological conditions in the </a:t>
            </a:r>
            <a:br>
              <a:rPr dirty="0" lang="en-US"/>
            </a:br>
            <a:r>
              <a:rPr dirty="0" lang="en-US"/>
              <a:t>uterine cavity.</a:t>
            </a:r>
          </a:p>
          <a:p>
            <a:r>
              <a:rPr dirty="0" lang="en-US"/>
              <a:t>A patient undergoing this examination should have her intestines evacuated by enema. 'Starve' the patient for at least four to six hours. Give analgesic for comfort since some patients may experience nausea, vomiting, cramps and faintness. Briefly explain the procedure to the patient and give reassurance. Observe the vital signs. </a:t>
            </a:r>
          </a:p>
          <a:p>
            <a:r>
              <a:rPr dirty="0" lang="en-US"/>
              <a:t>The patient may feel some discomfort after the procedure. You should continue observing her vital signs and if the patient is not nauseated, give her food as soon as she can tolerate it. You should also provide plenty of fluids to flush the urinary system. </a:t>
            </a:r>
          </a:p>
          <a:p>
            <a:endParaRPr dirty="0" lang="en-US"/>
          </a:p>
        </p:txBody>
      </p:sp>
      <p:sp>
        <p:nvSpPr>
          <p:cNvPr id="1048681" name="Title 1"/>
          <p:cNvSpPr>
            <a:spLocks noGrp="1"/>
          </p:cNvSpPr>
          <p:nvPr>
            <p:ph type="title"/>
          </p:nvPr>
        </p:nvSpPr>
        <p:spPr/>
        <p:txBody>
          <a:bodyPr/>
          <a:p>
            <a:endParaRPr lang="en-US"/>
          </a:p>
        </p:txBody>
      </p:sp>
      <p:sp>
        <p:nvSpPr>
          <p:cNvPr id="1048682" name="Slide Number Placeholder 3"/>
          <p:cNvSpPr>
            <a:spLocks noGrp="1"/>
          </p:cNvSpPr>
          <p:nvPr>
            <p:ph type="sldNum" sz="quarter" idx="12"/>
          </p:nvPr>
        </p:nvSpPr>
        <p:spPr/>
        <p:txBody>
          <a:bodyPr/>
          <a:p>
            <a:fld id="{6DB37D2D-6970-408E-8879-7BF9CDE8CB8D}" type="slidenum">
              <a:rPr lang="en-US" smtClean="0"/>
              <a:t>19</a:t>
            </a:fld>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9169" name="Content Placeholder 2"/>
          <p:cNvSpPr>
            <a:spLocks noGrp="1"/>
          </p:cNvSpPr>
          <p:nvPr>
            <p:ph idx="1"/>
          </p:nvPr>
        </p:nvSpPr>
        <p:spPr>
          <a:xfrm>
            <a:off x="457200" y="1066800"/>
            <a:ext cx="8229600" cy="5059363"/>
          </a:xfrm>
        </p:spPr>
        <p:txBody>
          <a:bodyPr>
            <a:normAutofit fontScale="85000" lnSpcReduction="10000"/>
          </a:bodyPr>
          <a:p>
            <a:r>
              <a:rPr dirty="0" lang="en-US"/>
              <a:t>Additional factors promoting uterine prolapse include systemic conditions like obesity, asthma, chronic bronchitis and bronchiectasis. Also important are local conditions like ascites, large uterus and ovarian </a:t>
            </a:r>
            <a:r>
              <a:rPr dirty="0" lang="en-US" err="1"/>
              <a:t>tumours</a:t>
            </a:r>
            <a:r>
              <a:rPr dirty="0" lang="en-US"/>
              <a:t>. A congenital type is seen in newborn infants during vigorous crying or vomiting (this type is common among the </a:t>
            </a:r>
            <a:r>
              <a:rPr dirty="0" lang="en-US" err="1"/>
              <a:t>Pokot</a:t>
            </a:r>
            <a:r>
              <a:rPr dirty="0" lang="en-US"/>
              <a:t> in Kenya). </a:t>
            </a:r>
          </a:p>
          <a:p>
            <a:r>
              <a:rPr dirty="0" lang="en-US"/>
              <a:t>A uterus that is in </a:t>
            </a:r>
            <a:r>
              <a:rPr dirty="0" lang="en-US" err="1"/>
              <a:t>retroverted</a:t>
            </a:r>
            <a:r>
              <a:rPr dirty="0" lang="en-US"/>
              <a:t> position is especially subject to prolapse. Prolonged </a:t>
            </a:r>
            <a:r>
              <a:rPr dirty="0" lang="en-US" err="1"/>
              <a:t>labour</a:t>
            </a:r>
            <a:r>
              <a:rPr dirty="0" lang="en-US"/>
              <a:t> may play a causal role and the condition is said to be more common amongst those who lead a largely sedentary life, usually with individuals who are immobile and/or obese.</a:t>
            </a:r>
          </a:p>
          <a:p>
            <a:endParaRPr dirty="0" lang="en-US"/>
          </a:p>
        </p:txBody>
      </p:sp>
      <p:sp>
        <p:nvSpPr>
          <p:cNvPr id="1049170" name="Title 1"/>
          <p:cNvSpPr>
            <a:spLocks noGrp="1"/>
          </p:cNvSpPr>
          <p:nvPr>
            <p:ph type="title"/>
          </p:nvPr>
        </p:nvSpPr>
        <p:spPr>
          <a:xfrm>
            <a:off x="457200" y="274638"/>
            <a:ext cx="8229600" cy="639762"/>
          </a:xfrm>
        </p:spPr>
        <p:txBody>
          <a:bodyPr>
            <a:normAutofit fontScale="90000"/>
          </a:bodyPr>
          <a:p>
            <a:endParaRPr dirty="0" lang="en-US"/>
          </a:p>
        </p:txBody>
      </p:sp>
      <p:sp>
        <p:nvSpPr>
          <p:cNvPr id="1049171" name="Slide Number Placeholder 3"/>
          <p:cNvSpPr>
            <a:spLocks noGrp="1"/>
          </p:cNvSpPr>
          <p:nvPr>
            <p:ph type="sldNum" sz="quarter" idx="12"/>
          </p:nvPr>
        </p:nvSpPr>
        <p:spPr/>
        <p:txBody>
          <a:bodyPr/>
          <a:p>
            <a:fld id="{6DB37D2D-6970-408E-8879-7BF9CDE8CB8D}" type="slidenum">
              <a:rPr lang="en-US" smtClean="0"/>
              <a:t>190</a:t>
            </a:fld>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9172" name="Content Placeholder 2"/>
          <p:cNvSpPr>
            <a:spLocks noGrp="1"/>
          </p:cNvSpPr>
          <p:nvPr>
            <p:ph idx="1"/>
          </p:nvPr>
        </p:nvSpPr>
        <p:spPr>
          <a:xfrm>
            <a:off x="457200" y="1219200"/>
            <a:ext cx="8229600" cy="4906963"/>
          </a:xfrm>
        </p:spPr>
        <p:txBody>
          <a:bodyPr>
            <a:normAutofit/>
          </a:bodyPr>
          <a:p>
            <a:r>
              <a:rPr dirty="0" lang="en-US" smtClean="0"/>
              <a:t>Symptoms </a:t>
            </a:r>
            <a:r>
              <a:rPr dirty="0" lang="en-US"/>
              <a:t>of uterine prolapse include: </a:t>
            </a:r>
          </a:p>
          <a:p>
            <a:pPr lvl="0"/>
            <a:r>
              <a:rPr dirty="0" lang="en-US"/>
              <a:t>Pelvic pressure manifested by sensation of fullness in the vagina.</a:t>
            </a:r>
          </a:p>
          <a:p>
            <a:pPr lvl="0"/>
            <a:r>
              <a:rPr dirty="0" lang="en-US"/>
              <a:t>Low backache.</a:t>
            </a:r>
          </a:p>
          <a:p>
            <a:pPr lvl="0"/>
            <a:r>
              <a:rPr dirty="0" lang="en-US"/>
              <a:t>Uterus may protrude between the labia.</a:t>
            </a:r>
          </a:p>
          <a:p>
            <a:pPr lvl="0"/>
            <a:r>
              <a:rPr dirty="0" lang="en-US"/>
              <a:t>Cervix may become eroded and may bleed due to drying effect on mucous membrane, especially in the third degree.</a:t>
            </a:r>
          </a:p>
          <a:p>
            <a:endParaRPr dirty="0" lang="en-US"/>
          </a:p>
        </p:txBody>
      </p:sp>
      <p:sp>
        <p:nvSpPr>
          <p:cNvPr id="1049173"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Clinical Findings of Uterine Prolapse</a:t>
            </a:r>
            <a:r>
              <a:rPr dirty="0" lang="en-US" smtClean="0"/>
              <a:t> </a:t>
            </a:r>
            <a:br>
              <a:rPr dirty="0" lang="en-US" smtClean="0"/>
            </a:br>
            <a:endParaRPr dirty="0" lang="en-US"/>
          </a:p>
        </p:txBody>
      </p:sp>
      <p:sp>
        <p:nvSpPr>
          <p:cNvPr id="1049174" name="Slide Number Placeholder 3"/>
          <p:cNvSpPr>
            <a:spLocks noGrp="1"/>
          </p:cNvSpPr>
          <p:nvPr>
            <p:ph type="sldNum" sz="quarter" idx="12"/>
          </p:nvPr>
        </p:nvSpPr>
        <p:spPr/>
        <p:txBody>
          <a:bodyPr/>
          <a:p>
            <a:fld id="{6DB37D2D-6970-408E-8879-7BF9CDE8CB8D}" type="slidenum">
              <a:rPr lang="en-US" smtClean="0"/>
              <a:t>191</a:t>
            </a:fld>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9175" name="Content Placeholder 2"/>
          <p:cNvSpPr>
            <a:spLocks noGrp="1"/>
          </p:cNvSpPr>
          <p:nvPr>
            <p:ph idx="1"/>
          </p:nvPr>
        </p:nvSpPr>
        <p:spPr>
          <a:xfrm>
            <a:off x="457200" y="1143000"/>
            <a:ext cx="8229600" cy="4983163"/>
          </a:xfrm>
        </p:spPr>
        <p:txBody>
          <a:bodyPr>
            <a:normAutofit/>
          </a:bodyPr>
          <a:p>
            <a:pPr lvl="0"/>
            <a:r>
              <a:rPr dirty="0" lang="en-US" smtClean="0"/>
              <a:t>Firm mass palpable in the lower vagina.</a:t>
            </a:r>
          </a:p>
          <a:p>
            <a:pPr lvl="0"/>
            <a:r>
              <a:rPr dirty="0" lang="en-US" smtClean="0"/>
              <a:t>Patient complains of dyspareunia due to trauma on the cervix during coitus.</a:t>
            </a:r>
          </a:p>
          <a:p>
            <a:pPr lvl="0"/>
            <a:r>
              <a:rPr dirty="0" lang="en-US" err="1" smtClean="0"/>
              <a:t>Leukorrhoea</a:t>
            </a:r>
            <a:r>
              <a:rPr dirty="0" lang="en-US" smtClean="0"/>
              <a:t> due to uterine engorgement.</a:t>
            </a:r>
          </a:p>
          <a:p>
            <a:pPr lvl="0"/>
            <a:r>
              <a:rPr dirty="0" lang="en-US" smtClean="0"/>
              <a:t>Compression and distortion of the bladder by the displaced uterus and cervix may lead to accumulation of residual urine, which leads to urinary tract infection, urgency and dribbling of urine due to overflow incontinence.</a:t>
            </a:r>
          </a:p>
          <a:p>
            <a:endParaRPr dirty="0" lang="en-US"/>
          </a:p>
        </p:txBody>
      </p:sp>
      <p:sp>
        <p:nvSpPr>
          <p:cNvPr id="1049176" name="Title 1"/>
          <p:cNvSpPr>
            <a:spLocks noGrp="1"/>
          </p:cNvSpPr>
          <p:nvPr>
            <p:ph type="title"/>
          </p:nvPr>
        </p:nvSpPr>
        <p:spPr>
          <a:xfrm>
            <a:off x="457200" y="274638"/>
            <a:ext cx="8229600" cy="715962"/>
          </a:xfrm>
        </p:spPr>
        <p:txBody>
          <a:bodyPr>
            <a:normAutofit fontScale="90000"/>
          </a:bodyPr>
          <a:p>
            <a:endParaRPr dirty="0" lang="en-US"/>
          </a:p>
        </p:txBody>
      </p:sp>
      <p:sp>
        <p:nvSpPr>
          <p:cNvPr id="1049177" name="Slide Number Placeholder 3"/>
          <p:cNvSpPr>
            <a:spLocks noGrp="1"/>
          </p:cNvSpPr>
          <p:nvPr>
            <p:ph type="sldNum" sz="quarter" idx="12"/>
          </p:nvPr>
        </p:nvSpPr>
        <p:spPr/>
        <p:txBody>
          <a:bodyPr/>
          <a:p>
            <a:fld id="{6DB37D2D-6970-408E-8879-7BF9CDE8CB8D}" type="slidenum">
              <a:rPr lang="en-US" smtClean="0"/>
              <a:t>192</a:t>
            </a:fld>
            <a:endParaRPr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9178" name="Content Placeholder 2"/>
          <p:cNvSpPr>
            <a:spLocks noGrp="1"/>
          </p:cNvSpPr>
          <p:nvPr>
            <p:ph idx="1"/>
          </p:nvPr>
        </p:nvSpPr>
        <p:spPr>
          <a:xfrm>
            <a:off x="457200" y="1524000"/>
            <a:ext cx="8229600" cy="4602163"/>
          </a:xfrm>
        </p:spPr>
        <p:txBody>
          <a:bodyPr>
            <a:normAutofit fontScale="92500" lnSpcReduction="20000"/>
          </a:bodyPr>
          <a:p>
            <a:r>
              <a:rPr dirty="0" lang="en-US" smtClean="0"/>
              <a:t>advise </a:t>
            </a:r>
            <a:r>
              <a:rPr dirty="0" lang="en-US"/>
              <a:t>mothers on the following: </a:t>
            </a:r>
          </a:p>
          <a:p>
            <a:pPr lvl="0"/>
            <a:r>
              <a:rPr dirty="0" lang="en-US"/>
              <a:t>The importance of pre-natal and postnatal '</a:t>
            </a:r>
            <a:r>
              <a:rPr dirty="0" lang="en-US" err="1"/>
              <a:t>Kegel</a:t>
            </a:r>
            <a:r>
              <a:rPr dirty="0" lang="en-US"/>
              <a:t>' exercises to strengthen </a:t>
            </a:r>
            <a:r>
              <a:rPr dirty="0" lang="en-US" err="1"/>
              <a:t>levator</a:t>
            </a:r>
            <a:r>
              <a:rPr dirty="0" lang="en-US"/>
              <a:t> muscles.</a:t>
            </a:r>
          </a:p>
          <a:p>
            <a:pPr lvl="0"/>
            <a:r>
              <a:rPr dirty="0" lang="en-US"/>
              <a:t>The need for early and adequate episiotomy during the second stage of delivery.</a:t>
            </a:r>
          </a:p>
          <a:p>
            <a:pPr lvl="0"/>
            <a:r>
              <a:rPr dirty="0" lang="en-US"/>
              <a:t>Traumatic deliveries should be avoided at all cost.</a:t>
            </a:r>
          </a:p>
          <a:p>
            <a:pPr lvl="0"/>
            <a:r>
              <a:rPr dirty="0" lang="en-US"/>
              <a:t>Prolonged </a:t>
            </a:r>
            <a:r>
              <a:rPr dirty="0" lang="en-US" err="1"/>
              <a:t>oestrogen</a:t>
            </a:r>
            <a:r>
              <a:rPr dirty="0" lang="en-US"/>
              <a:t> therapy for menopausal and postmenopausal women tends to maintain the tone and integrity of the </a:t>
            </a:r>
            <a:r>
              <a:rPr dirty="0" lang="en-US" err="1"/>
              <a:t>endopelvic</a:t>
            </a:r>
            <a:r>
              <a:rPr dirty="0" lang="en-US"/>
              <a:t> fascia and pelvic floor musculature, and can therefore, act as a preventive measure.</a:t>
            </a:r>
          </a:p>
          <a:p>
            <a:endParaRPr dirty="0" lang="en-US"/>
          </a:p>
        </p:txBody>
      </p:sp>
      <p:sp>
        <p:nvSpPr>
          <p:cNvPr id="1049179" name="Title 1"/>
          <p:cNvSpPr>
            <a:spLocks noGrp="1"/>
          </p:cNvSpPr>
          <p:nvPr>
            <p:ph type="title"/>
          </p:nvPr>
        </p:nvSpPr>
        <p:spPr>
          <a:xfrm>
            <a:off x="457200" y="274638"/>
            <a:ext cx="8229600" cy="1020762"/>
          </a:xfrm>
        </p:spPr>
        <p:txBody>
          <a:bodyPr>
            <a:normAutofit fontScale="90000"/>
          </a:bodyPr>
          <a:p>
            <a:r>
              <a:rPr b="1" dirty="0" lang="en-US" smtClean="0"/>
              <a:t/>
            </a:r>
            <a:br>
              <a:rPr b="1" dirty="0" lang="en-US" smtClean="0"/>
            </a:br>
            <a:r>
              <a:rPr b="1" dirty="0" lang="en-US" smtClean="0"/>
              <a:t>how uterine prolapse can be prevented</a:t>
            </a:r>
            <a:r>
              <a:rPr dirty="0" lang="en-US" smtClean="0"/>
              <a:t/>
            </a:r>
            <a:br>
              <a:rPr dirty="0" lang="en-US" smtClean="0"/>
            </a:br>
            <a:endParaRPr dirty="0" lang="en-US"/>
          </a:p>
        </p:txBody>
      </p:sp>
      <p:sp>
        <p:nvSpPr>
          <p:cNvPr id="1049180" name="Slide Number Placeholder 3"/>
          <p:cNvSpPr>
            <a:spLocks noGrp="1"/>
          </p:cNvSpPr>
          <p:nvPr>
            <p:ph type="sldNum" sz="quarter" idx="12"/>
          </p:nvPr>
        </p:nvSpPr>
        <p:spPr/>
        <p:txBody>
          <a:bodyPr/>
          <a:p>
            <a:fld id="{6DB37D2D-6970-408E-8879-7BF9CDE8CB8D}" type="slidenum">
              <a:rPr lang="en-US" smtClean="0"/>
              <a:t>193</a:t>
            </a:fld>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9181" name="Content Placeholder 2"/>
          <p:cNvSpPr>
            <a:spLocks noGrp="1"/>
          </p:cNvSpPr>
          <p:nvPr>
            <p:ph idx="1"/>
          </p:nvPr>
        </p:nvSpPr>
        <p:spPr>
          <a:xfrm>
            <a:off x="457200" y="1295400"/>
            <a:ext cx="8229600" cy="4830763"/>
          </a:xfrm>
        </p:spPr>
        <p:txBody>
          <a:bodyPr>
            <a:normAutofit/>
          </a:bodyPr>
          <a:p>
            <a:r>
              <a:rPr b="1" dirty="0" lang="en-US"/>
              <a:t> </a:t>
            </a:r>
            <a:r>
              <a:rPr dirty="0" lang="en-US" smtClean="0"/>
              <a:t>This </a:t>
            </a:r>
            <a:r>
              <a:rPr dirty="0" lang="en-US"/>
              <a:t>should include surgical measures as well as investigations on the </a:t>
            </a:r>
            <a:r>
              <a:rPr dirty="0" lang="en-US" err="1"/>
              <a:t>haemoglobin</a:t>
            </a:r>
            <a:r>
              <a:rPr dirty="0" lang="en-US"/>
              <a:t> level, blood group, urea and urinalysis to detect any other abnormalities and also as a preparation for surgical intervention. Give the patient antibiotics and dressings, especially for third degree cases, after which a vaginal hysterectomy may be performed. </a:t>
            </a:r>
          </a:p>
        </p:txBody>
      </p:sp>
      <p:sp>
        <p:nvSpPr>
          <p:cNvPr id="1049182"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Management of Uterine Prolapse</a:t>
            </a:r>
            <a:r>
              <a:rPr dirty="0" lang="en-US" smtClean="0"/>
              <a:t> </a:t>
            </a:r>
            <a:br>
              <a:rPr dirty="0" lang="en-US" smtClean="0"/>
            </a:br>
            <a:endParaRPr dirty="0" lang="en-US"/>
          </a:p>
        </p:txBody>
      </p:sp>
      <p:sp>
        <p:nvSpPr>
          <p:cNvPr id="1049183" name="Slide Number Placeholder 3"/>
          <p:cNvSpPr>
            <a:spLocks noGrp="1"/>
          </p:cNvSpPr>
          <p:nvPr>
            <p:ph type="sldNum" sz="quarter" idx="12"/>
          </p:nvPr>
        </p:nvSpPr>
        <p:spPr/>
        <p:txBody>
          <a:bodyPr/>
          <a:p>
            <a:fld id="{6DB37D2D-6970-408E-8879-7BF9CDE8CB8D}" type="slidenum">
              <a:rPr lang="en-US" smtClean="0"/>
              <a:t>194</a:t>
            </a:fld>
            <a:endParaRPr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9184" name="Content Placeholder 2"/>
          <p:cNvSpPr>
            <a:spLocks noGrp="1"/>
          </p:cNvSpPr>
          <p:nvPr>
            <p:ph idx="1"/>
          </p:nvPr>
        </p:nvSpPr>
        <p:spPr/>
        <p:txBody>
          <a:bodyPr/>
          <a:p>
            <a:r>
              <a:rPr dirty="0" lang="en-US"/>
              <a:t>For first and second degree cases, and for women of a reproductive age, Manchester repair is carried out. This entails </a:t>
            </a:r>
            <a:r>
              <a:rPr dirty="0" lang="en-US" err="1"/>
              <a:t>colporrhaphy</a:t>
            </a:r>
            <a:r>
              <a:rPr dirty="0" lang="en-US"/>
              <a:t> and amputation of the cervix.</a:t>
            </a:r>
          </a:p>
          <a:p>
            <a:endParaRPr dirty="0" lang="en-US"/>
          </a:p>
        </p:txBody>
      </p:sp>
      <p:sp>
        <p:nvSpPr>
          <p:cNvPr id="1049185" name="Title 1"/>
          <p:cNvSpPr>
            <a:spLocks noGrp="1"/>
          </p:cNvSpPr>
          <p:nvPr>
            <p:ph type="title"/>
          </p:nvPr>
        </p:nvSpPr>
        <p:spPr/>
        <p:txBody>
          <a:bodyPr/>
          <a:p>
            <a:endParaRPr lang="en-US"/>
          </a:p>
        </p:txBody>
      </p:sp>
      <p:sp>
        <p:nvSpPr>
          <p:cNvPr id="1049186" name="Slide Number Placeholder 3"/>
          <p:cNvSpPr>
            <a:spLocks noGrp="1"/>
          </p:cNvSpPr>
          <p:nvPr>
            <p:ph type="sldNum" sz="quarter" idx="12"/>
          </p:nvPr>
        </p:nvSpPr>
        <p:spPr/>
        <p:txBody>
          <a:bodyPr/>
          <a:p>
            <a:fld id="{6DB37D2D-6970-408E-8879-7BF9CDE8CB8D}" type="slidenum">
              <a:rPr lang="en-US" smtClean="0"/>
              <a:t>195</a:t>
            </a:fld>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9187" name="Content Placeholder 2"/>
          <p:cNvSpPr>
            <a:spLocks noGrp="1"/>
          </p:cNvSpPr>
          <p:nvPr>
            <p:ph idx="1"/>
          </p:nvPr>
        </p:nvSpPr>
        <p:spPr>
          <a:xfrm>
            <a:off x="457200" y="990600"/>
            <a:ext cx="8229600" cy="5135563"/>
          </a:xfrm>
        </p:spPr>
        <p:txBody>
          <a:bodyPr>
            <a:normAutofit fontScale="92500" lnSpcReduction="10000"/>
          </a:bodyPr>
          <a:p>
            <a:r>
              <a:rPr dirty="0" lang="en-US"/>
              <a:t>Medical measures will include: </a:t>
            </a:r>
          </a:p>
          <a:p>
            <a:pPr lvl="0"/>
            <a:r>
              <a:rPr dirty="0" lang="en-US"/>
              <a:t>Vaginal </a:t>
            </a:r>
            <a:r>
              <a:rPr dirty="0" lang="en-US" err="1"/>
              <a:t>pessaries</a:t>
            </a:r>
            <a:r>
              <a:rPr dirty="0" lang="en-US"/>
              <a:t> (inflatable doughnut) as a palliative measure if surgical treatment is contra-indicated or as a temporary measure to mild to moderate prolapse.</a:t>
            </a:r>
          </a:p>
          <a:p>
            <a:pPr lvl="0"/>
            <a:r>
              <a:rPr dirty="0" lang="en-US" err="1"/>
              <a:t>Oestrogen</a:t>
            </a:r>
            <a:r>
              <a:rPr dirty="0" lang="en-US"/>
              <a:t> therapy (systemically or vaginally) administered to post-menopausal women to improve the tissue tone.</a:t>
            </a:r>
          </a:p>
          <a:p>
            <a:pPr lvl="0"/>
            <a:r>
              <a:rPr dirty="0" lang="en-US"/>
              <a:t>Dilatation and curettage may be necessary to investigate for malignancy if there </a:t>
            </a:r>
            <a:br>
              <a:rPr dirty="0" lang="en-US"/>
            </a:br>
            <a:r>
              <a:rPr dirty="0" lang="en-US"/>
              <a:t>is bleeding.</a:t>
            </a:r>
          </a:p>
          <a:p>
            <a:endParaRPr dirty="0" lang="en-US"/>
          </a:p>
        </p:txBody>
      </p:sp>
      <p:sp>
        <p:nvSpPr>
          <p:cNvPr id="1049188" name="Title 1"/>
          <p:cNvSpPr>
            <a:spLocks noGrp="1"/>
          </p:cNvSpPr>
          <p:nvPr>
            <p:ph type="title"/>
          </p:nvPr>
        </p:nvSpPr>
        <p:spPr>
          <a:xfrm>
            <a:off x="457200" y="274638"/>
            <a:ext cx="8229600" cy="639762"/>
          </a:xfrm>
        </p:spPr>
        <p:txBody>
          <a:bodyPr>
            <a:normAutofit fontScale="90000"/>
          </a:bodyPr>
          <a:p>
            <a:endParaRPr dirty="0" lang="en-US"/>
          </a:p>
        </p:txBody>
      </p:sp>
      <p:sp>
        <p:nvSpPr>
          <p:cNvPr id="1049189" name="Slide Number Placeholder 3"/>
          <p:cNvSpPr>
            <a:spLocks noGrp="1"/>
          </p:cNvSpPr>
          <p:nvPr>
            <p:ph type="sldNum" sz="quarter" idx="12"/>
          </p:nvPr>
        </p:nvSpPr>
        <p:spPr/>
        <p:txBody>
          <a:bodyPr/>
          <a:p>
            <a:fld id="{6DB37D2D-6970-408E-8879-7BF9CDE8CB8D}" type="slidenum">
              <a:rPr lang="en-US" smtClean="0"/>
              <a:t>196</a:t>
            </a:fld>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9190" name="Content Placeholder 2"/>
          <p:cNvSpPr>
            <a:spLocks noGrp="1"/>
          </p:cNvSpPr>
          <p:nvPr>
            <p:ph idx="1"/>
          </p:nvPr>
        </p:nvSpPr>
        <p:spPr>
          <a:xfrm>
            <a:off x="457200" y="1066800"/>
            <a:ext cx="8229600" cy="5059363"/>
          </a:xfrm>
        </p:spPr>
        <p:txBody>
          <a:bodyPr/>
          <a:p>
            <a:pPr lvl="0"/>
            <a:r>
              <a:rPr dirty="0" lang="en-US" smtClean="0"/>
              <a:t>Vaginal creams and/or medicated tampons may be useful.</a:t>
            </a:r>
          </a:p>
          <a:p>
            <a:pPr lvl="0"/>
            <a:r>
              <a:rPr dirty="0" lang="en-US" smtClean="0"/>
              <a:t>Urinary tract infection or cardiovascular complication should be treated appropriately.</a:t>
            </a:r>
          </a:p>
          <a:p>
            <a:pPr lvl="0"/>
            <a:r>
              <a:rPr dirty="0" lang="en-US" smtClean="0"/>
              <a:t>Enema or laxatives should be prescribed to help with constipation.</a:t>
            </a:r>
          </a:p>
          <a:p>
            <a:pPr lvl="0"/>
            <a:r>
              <a:rPr dirty="0" lang="en-US" smtClean="0"/>
              <a:t>Obese patients should be advised to try and lose weight.</a:t>
            </a:r>
          </a:p>
          <a:p>
            <a:endParaRPr dirty="0" lang="en-US"/>
          </a:p>
        </p:txBody>
      </p:sp>
      <p:sp>
        <p:nvSpPr>
          <p:cNvPr id="1049191" name="Title 1"/>
          <p:cNvSpPr>
            <a:spLocks noGrp="1"/>
          </p:cNvSpPr>
          <p:nvPr>
            <p:ph type="title"/>
          </p:nvPr>
        </p:nvSpPr>
        <p:spPr>
          <a:xfrm>
            <a:off x="457200" y="274638"/>
            <a:ext cx="8229600" cy="563562"/>
          </a:xfrm>
        </p:spPr>
        <p:txBody>
          <a:bodyPr>
            <a:normAutofit fontScale="90000"/>
          </a:bodyPr>
          <a:p>
            <a:endParaRPr dirty="0" lang="en-US"/>
          </a:p>
        </p:txBody>
      </p:sp>
      <p:sp>
        <p:nvSpPr>
          <p:cNvPr id="1049192" name="Slide Number Placeholder 3"/>
          <p:cNvSpPr>
            <a:spLocks noGrp="1"/>
          </p:cNvSpPr>
          <p:nvPr>
            <p:ph type="sldNum" sz="quarter" idx="12"/>
          </p:nvPr>
        </p:nvSpPr>
        <p:spPr/>
        <p:txBody>
          <a:bodyPr/>
          <a:p>
            <a:fld id="{6DB37D2D-6970-408E-8879-7BF9CDE8CB8D}" type="slidenum">
              <a:rPr lang="en-US" smtClean="0"/>
              <a:t>197</a:t>
            </a:fld>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9193" name="Content Placeholder 2"/>
          <p:cNvSpPr>
            <a:spLocks noGrp="1"/>
          </p:cNvSpPr>
          <p:nvPr>
            <p:ph idx="1"/>
          </p:nvPr>
        </p:nvSpPr>
        <p:spPr/>
        <p:txBody>
          <a:bodyPr>
            <a:normAutofit lnSpcReduction="10000"/>
          </a:bodyPr>
          <a:p>
            <a:r>
              <a:rPr dirty="0" lang="en-US" smtClean="0"/>
              <a:t>Vaginal </a:t>
            </a:r>
            <a:r>
              <a:rPr dirty="0" lang="en-US"/>
              <a:t>hysterectomy with </a:t>
            </a:r>
            <a:r>
              <a:rPr dirty="0" lang="en-US" err="1"/>
              <a:t>anteroposterior</a:t>
            </a:r>
            <a:r>
              <a:rPr dirty="0" lang="en-US"/>
              <a:t> </a:t>
            </a:r>
            <a:r>
              <a:rPr dirty="0" lang="en-US" err="1"/>
              <a:t>colporrhaphy</a:t>
            </a:r>
            <a:r>
              <a:rPr dirty="0" lang="en-US"/>
              <a:t> provides excellent and permanent vaginal support and if good healing occurs, preservation of vaginal functions as well. Recurrence may result from unrepaired cystocele and rectocele or from occupational factors such as heavy lifting or straining.</a:t>
            </a:r>
          </a:p>
          <a:p>
            <a:r>
              <a:rPr dirty="0" lang="en-US"/>
              <a:t>You will now move on to the final part of this section and look at traumatic disorders of the genital organs.</a:t>
            </a:r>
          </a:p>
          <a:p>
            <a:endParaRPr dirty="0" lang="en-US"/>
          </a:p>
        </p:txBody>
      </p:sp>
      <p:sp>
        <p:nvSpPr>
          <p:cNvPr id="1049194" name="Title 1"/>
          <p:cNvSpPr>
            <a:spLocks noGrp="1"/>
          </p:cNvSpPr>
          <p:nvPr>
            <p:ph type="title"/>
          </p:nvPr>
        </p:nvSpPr>
        <p:spPr/>
        <p:txBody>
          <a:bodyPr>
            <a:normAutofit fontScale="90000"/>
          </a:bodyPr>
          <a:p>
            <a:r>
              <a:rPr b="1" dirty="0" lang="en-US" smtClean="0"/>
              <a:t/>
            </a:r>
            <a:br>
              <a:rPr b="1" dirty="0" lang="en-US" smtClean="0"/>
            </a:br>
            <a:r>
              <a:rPr b="1" dirty="0" lang="en-US" smtClean="0"/>
              <a:t>Prognosis of Uterine Prolapse</a:t>
            </a:r>
            <a:r>
              <a:rPr dirty="0" lang="en-US" smtClean="0"/>
              <a:t> </a:t>
            </a:r>
            <a:br>
              <a:rPr dirty="0" lang="en-US" smtClean="0"/>
            </a:br>
            <a:endParaRPr dirty="0" lang="en-US"/>
          </a:p>
        </p:txBody>
      </p:sp>
      <p:sp>
        <p:nvSpPr>
          <p:cNvPr id="1049195" name="Slide Number Placeholder 3"/>
          <p:cNvSpPr>
            <a:spLocks noGrp="1"/>
          </p:cNvSpPr>
          <p:nvPr>
            <p:ph type="sldNum" sz="quarter" idx="12"/>
          </p:nvPr>
        </p:nvSpPr>
        <p:spPr/>
        <p:txBody>
          <a:bodyPr/>
          <a:p>
            <a:fld id="{6DB37D2D-6970-408E-8879-7BF9CDE8CB8D}" type="slidenum">
              <a:rPr lang="en-US" smtClean="0"/>
              <a:t>198</a:t>
            </a:fld>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9196" name="Content Placeholder 2"/>
          <p:cNvSpPr>
            <a:spLocks noGrp="1"/>
          </p:cNvSpPr>
          <p:nvPr>
            <p:ph idx="1"/>
          </p:nvPr>
        </p:nvSpPr>
        <p:spPr/>
        <p:txBody>
          <a:bodyPr>
            <a:normAutofit/>
          </a:bodyPr>
          <a:p>
            <a:pPr algn="just" indent="0" marL="0">
              <a:buNone/>
            </a:pPr>
            <a:r>
              <a:rPr dirty="0" sz="3600" lang="en-US"/>
              <a:t> </a:t>
            </a:r>
            <a:r>
              <a:rPr b="1" dirty="0" sz="3600" lang="en-US" smtClean="0"/>
              <a:t>Vulva </a:t>
            </a:r>
            <a:endParaRPr dirty="0" sz="3600" lang="en-US"/>
          </a:p>
          <a:p>
            <a:pPr algn="just"/>
            <a:r>
              <a:rPr dirty="0" sz="3600" lang="en-US"/>
              <a:t>Injuries may be in the form of bruises or lacerations. </a:t>
            </a:r>
            <a:endParaRPr dirty="0" sz="3600" lang="en-US" smtClean="0"/>
          </a:p>
          <a:p>
            <a:pPr algn="just"/>
            <a:r>
              <a:rPr dirty="0" sz="3600" lang="en-US" smtClean="0"/>
              <a:t>These </a:t>
            </a:r>
            <a:r>
              <a:rPr dirty="0" sz="3600" lang="en-US"/>
              <a:t>will heal by themselves as long as hygienic measures are observed</a:t>
            </a:r>
            <a:r>
              <a:rPr dirty="0" sz="3600" lang="en-US" smtClean="0"/>
              <a:t>.</a:t>
            </a:r>
            <a:r>
              <a:rPr dirty="0" sz="3600" lang="en-US"/>
              <a:t/>
            </a:r>
            <a:br>
              <a:rPr dirty="0" sz="3600" lang="en-US"/>
            </a:br>
            <a:endParaRPr dirty="0" sz="3600" lang="en-US"/>
          </a:p>
        </p:txBody>
      </p:sp>
      <p:sp>
        <p:nvSpPr>
          <p:cNvPr id="1049197" name="Title 1"/>
          <p:cNvSpPr>
            <a:spLocks noGrp="1"/>
          </p:cNvSpPr>
          <p:nvPr>
            <p:ph type="title"/>
          </p:nvPr>
        </p:nvSpPr>
        <p:spPr/>
        <p:txBody>
          <a:bodyPr>
            <a:normAutofit fontScale="90000"/>
          </a:bodyPr>
          <a:p>
            <a:r>
              <a:rPr b="1" dirty="0" lang="en-US" smtClean="0"/>
              <a:t/>
            </a:r>
            <a:br>
              <a:rPr b="1" dirty="0" lang="en-US" smtClean="0"/>
            </a:br>
            <a:r>
              <a:rPr b="1" dirty="0" lang="en-US" smtClean="0"/>
              <a:t>Traumatic Disorders of the Genital Organs </a:t>
            </a:r>
            <a:r>
              <a:rPr dirty="0" lang="en-US" smtClean="0"/>
              <a:t/>
            </a:r>
            <a:br>
              <a:rPr dirty="0" lang="en-US" smtClean="0"/>
            </a:br>
            <a:endParaRPr dirty="0" lang="en-US"/>
          </a:p>
        </p:txBody>
      </p:sp>
      <p:sp>
        <p:nvSpPr>
          <p:cNvPr id="1049198" name="Slide Number Placeholder 3"/>
          <p:cNvSpPr>
            <a:spLocks noGrp="1"/>
          </p:cNvSpPr>
          <p:nvPr>
            <p:ph type="sldNum" sz="quarter" idx="12"/>
          </p:nvPr>
        </p:nvSpPr>
        <p:spPr/>
        <p:txBody>
          <a:bodyPr/>
          <a:p>
            <a:fld id="{6DB37D2D-6970-408E-8879-7BF9CDE8CB8D}" type="slidenum">
              <a:rPr lang="en-US" smtClean="0"/>
              <a:t>199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625" name="Content Placeholder 2"/>
          <p:cNvSpPr>
            <a:spLocks noGrp="1"/>
          </p:cNvSpPr>
          <p:nvPr>
            <p:ph idx="1"/>
          </p:nvPr>
        </p:nvSpPr>
        <p:spPr/>
        <p:txBody>
          <a:bodyPr>
            <a:normAutofit/>
          </a:bodyPr>
          <a:p>
            <a:r>
              <a:rPr b="1" dirty="0" lang="en-GB"/>
              <a:t>GYNAECOLOGICAL INVESTIGATIONS</a:t>
            </a:r>
            <a:endParaRPr dirty="0" lang="en-US"/>
          </a:p>
          <a:p>
            <a:pPr indent="0" marL="0">
              <a:buNone/>
            </a:pPr>
            <a:r>
              <a:rPr b="1" dirty="0" lang="en-GB"/>
              <a:t> </a:t>
            </a:r>
            <a:endParaRPr dirty="0" lang="en-US"/>
          </a:p>
          <a:p>
            <a:r>
              <a:rPr b="1" dirty="0" lang="en-GB"/>
              <a:t>Objectives</a:t>
            </a:r>
            <a:endParaRPr dirty="0" lang="en-US"/>
          </a:p>
          <a:p>
            <a:r>
              <a:rPr dirty="0" lang="en-GB"/>
              <a:t>By the end of this section, you will be able to:</a:t>
            </a:r>
            <a:endParaRPr dirty="0" lang="en-US"/>
          </a:p>
          <a:p>
            <a:pPr lvl="0"/>
            <a:r>
              <a:rPr dirty="0" lang="en-GB"/>
              <a:t>Describe history taking </a:t>
            </a:r>
            <a:endParaRPr dirty="0" lang="en-US"/>
          </a:p>
          <a:p>
            <a:pPr lvl="0"/>
            <a:r>
              <a:rPr dirty="0" lang="en-GB"/>
              <a:t>List various tests and gynaecological radiographic diagnostic procedures</a:t>
            </a:r>
            <a:endParaRPr dirty="0" lang="en-US"/>
          </a:p>
          <a:p>
            <a:endParaRPr dirty="0" lang="en-US"/>
          </a:p>
        </p:txBody>
      </p:sp>
      <p:sp>
        <p:nvSpPr>
          <p:cNvPr id="1048626" name="Title 1"/>
          <p:cNvSpPr>
            <a:spLocks noGrp="1"/>
          </p:cNvSpPr>
          <p:nvPr>
            <p:ph type="title"/>
          </p:nvPr>
        </p:nvSpPr>
        <p:spPr/>
        <p:txBody>
          <a:bodyPr/>
          <a:p>
            <a:endParaRPr lang="en-US"/>
          </a:p>
        </p:txBody>
      </p:sp>
      <p:sp>
        <p:nvSpPr>
          <p:cNvPr id="1048627" name="Slide Number Placeholder 3"/>
          <p:cNvSpPr>
            <a:spLocks noGrp="1"/>
          </p:cNvSpPr>
          <p:nvPr>
            <p:ph type="sldNum" sz="quarter" idx="12"/>
          </p:nvPr>
        </p:nvSpPr>
        <p:spPr/>
        <p:txBody>
          <a:bodyPr/>
          <a:p>
            <a:fld id="{6DB37D2D-6970-408E-8879-7BF9CDE8CB8D}" type="slidenum">
              <a:rPr lang="en-US" smtClean="0"/>
              <a:t>2</a:t>
            </a:fld>
            <a:endParaRPr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683" name="Content Placeholder 2"/>
          <p:cNvSpPr>
            <a:spLocks noGrp="1"/>
          </p:cNvSpPr>
          <p:nvPr>
            <p:ph idx="1"/>
          </p:nvPr>
        </p:nvSpPr>
        <p:spPr/>
        <p:txBody>
          <a:bodyPr>
            <a:normAutofit fontScale="77778" lnSpcReduction="20000"/>
          </a:bodyPr>
          <a:p>
            <a:r>
              <a:rPr b="1" dirty="0" lang="en-US" err="1"/>
              <a:t>Computerised</a:t>
            </a:r>
            <a:r>
              <a:rPr b="1" dirty="0" lang="en-US"/>
              <a:t> Tomography (CT Scanning)</a:t>
            </a:r>
            <a:r>
              <a:rPr dirty="0" lang="en-US"/>
              <a:t> </a:t>
            </a:r>
          </a:p>
          <a:p>
            <a:r>
              <a:rPr dirty="0" lang="en-US"/>
              <a:t>A CT scan can reveal the presence of cancer and its extension into the retroperitoneal lymph nodes and skeletal involvement.</a:t>
            </a:r>
          </a:p>
          <a:p>
            <a:r>
              <a:rPr dirty="0" lang="en-US"/>
              <a:t>The CT scan has several advantages over an ultrasound and it is more effective, especially with obese patients and/or patients with a distended bowel or stomach. This is because it penetrates deep into the organ targeted and reveals more information about these organs. In preparation, the patient should be 'starved' before this procedure.</a:t>
            </a:r>
          </a:p>
          <a:p>
            <a:r>
              <a:rPr dirty="0" lang="en-US"/>
              <a:t>The scanner takes repeated x-ray pictures of a cross-section of the body (nearly 300 pictures within five seconds) as the x-ray tube is rotated around the patient. </a:t>
            </a:r>
          </a:p>
          <a:p>
            <a:r>
              <a:rPr dirty="0" lang="en-US"/>
              <a:t>Some absorption of x-rays takes place according to the density of the tissues through which the x-rays pass. Thus the difference between the amount of radiation entering the body and amount measured by the detectors is equivalent to the density of the tissues.</a:t>
            </a:r>
          </a:p>
          <a:p>
            <a:endParaRPr dirty="0" lang="en-US"/>
          </a:p>
        </p:txBody>
      </p:sp>
      <p:sp>
        <p:nvSpPr>
          <p:cNvPr id="1048684" name="Title 1"/>
          <p:cNvSpPr>
            <a:spLocks noGrp="1"/>
          </p:cNvSpPr>
          <p:nvPr>
            <p:ph type="title"/>
          </p:nvPr>
        </p:nvSpPr>
        <p:spPr/>
        <p:txBody>
          <a:bodyPr/>
          <a:p>
            <a:endParaRPr lang="en-US"/>
          </a:p>
        </p:txBody>
      </p:sp>
      <p:sp>
        <p:nvSpPr>
          <p:cNvPr id="1048685" name="Slide Number Placeholder 3"/>
          <p:cNvSpPr>
            <a:spLocks noGrp="1"/>
          </p:cNvSpPr>
          <p:nvPr>
            <p:ph type="sldNum" sz="quarter" idx="12"/>
          </p:nvPr>
        </p:nvSpPr>
        <p:spPr/>
        <p:txBody>
          <a:bodyPr/>
          <a:p>
            <a:fld id="{6DB37D2D-6970-408E-8879-7BF9CDE8CB8D}" type="slidenum">
              <a:rPr lang="en-US" smtClean="0"/>
              <a:t>20</a:t>
            </a:fld>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9199" name="Content Placeholder 2"/>
          <p:cNvSpPr>
            <a:spLocks noGrp="1"/>
          </p:cNvSpPr>
          <p:nvPr>
            <p:ph idx="1"/>
          </p:nvPr>
        </p:nvSpPr>
        <p:spPr>
          <a:xfrm>
            <a:off x="457200" y="990600"/>
            <a:ext cx="8229600" cy="5016691"/>
          </a:xfrm>
        </p:spPr>
        <p:txBody>
          <a:bodyPr>
            <a:normAutofit lnSpcReduction="10000"/>
          </a:bodyPr>
          <a:p>
            <a:pPr algn="just"/>
            <a:r>
              <a:rPr dirty="0" sz="3200" lang="en-US" smtClean="0"/>
              <a:t>The injuries here may include primary tearing involving vaginal mucosa, secondary tearing involving vaginal mucosa plus skin, or third degree tearing involving vagina mucosa, skin and muscles. </a:t>
            </a:r>
          </a:p>
          <a:p>
            <a:pPr algn="just"/>
            <a:r>
              <a:rPr dirty="0" sz="3200" lang="en-US" smtClean="0"/>
              <a:t>Tears are usually termed as 'fresh' within 24 hours of occurrence and can be repaired. After 48 hours they are deemed 'old' and they cannot be repaired until healed.</a:t>
            </a:r>
          </a:p>
          <a:p>
            <a:endParaRPr dirty="0" lang="en-US"/>
          </a:p>
        </p:txBody>
      </p:sp>
      <p:sp>
        <p:nvSpPr>
          <p:cNvPr id="1049200"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Perineum </a:t>
            </a:r>
            <a:r>
              <a:rPr dirty="0" lang="en-US"/>
              <a:t/>
            </a:r>
            <a:br>
              <a:rPr dirty="0" lang="en-US"/>
            </a:br>
            <a:endParaRPr dirty="0" lang="en-US"/>
          </a:p>
        </p:txBody>
      </p:sp>
      <p:sp>
        <p:nvSpPr>
          <p:cNvPr id="1049201" name="Slide Number Placeholder 3"/>
          <p:cNvSpPr>
            <a:spLocks noGrp="1"/>
          </p:cNvSpPr>
          <p:nvPr>
            <p:ph type="sldNum" sz="quarter" idx="12"/>
          </p:nvPr>
        </p:nvSpPr>
        <p:spPr/>
        <p:txBody>
          <a:bodyPr/>
          <a:p>
            <a:fld id="{6DB37D2D-6970-408E-8879-7BF9CDE8CB8D}" type="slidenum">
              <a:rPr lang="en-US" smtClean="0"/>
              <a:t>200</a:t>
            </a:fld>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9202" name="Content Placeholder 2"/>
          <p:cNvSpPr>
            <a:spLocks noGrp="1"/>
          </p:cNvSpPr>
          <p:nvPr>
            <p:ph idx="1"/>
          </p:nvPr>
        </p:nvSpPr>
        <p:spPr>
          <a:xfrm>
            <a:off x="457200" y="1066800"/>
            <a:ext cx="8229600" cy="5059363"/>
          </a:xfrm>
        </p:spPr>
        <p:txBody>
          <a:bodyPr>
            <a:normAutofit lnSpcReduction="10000"/>
          </a:bodyPr>
          <a:p>
            <a:pPr algn="just"/>
            <a:r>
              <a:rPr dirty="0" sz="3200" lang="en-US" smtClean="0"/>
              <a:t>The uterus can be perforated as a result of poor technique of IUCD insertion or dilatation and curettage.</a:t>
            </a:r>
          </a:p>
          <a:p>
            <a:pPr algn="just"/>
            <a:r>
              <a:rPr dirty="0" sz="3200" lang="en-US" smtClean="0"/>
              <a:t> The rupture may be either partial or total.</a:t>
            </a:r>
          </a:p>
          <a:p>
            <a:pPr algn="just"/>
            <a:r>
              <a:rPr dirty="0" sz="3200" lang="en-US" smtClean="0"/>
              <a:t> It can be repaired if perforated or partially ruptured but with total rupture, a sub-total abdominal hysterectomy is required.</a:t>
            </a:r>
          </a:p>
          <a:p>
            <a:pPr algn="just" indent="0" marL="0">
              <a:buNone/>
            </a:pPr>
            <a:r>
              <a:rPr b="1" dirty="0" sz="3200" lang="en-US" smtClean="0"/>
              <a:t> </a:t>
            </a:r>
            <a:endParaRPr dirty="0" sz="3200" lang="en-US" smtClean="0"/>
          </a:p>
          <a:p>
            <a:endParaRPr dirty="0" lang="en-US" smtClean="0"/>
          </a:p>
          <a:p>
            <a:endParaRPr dirty="0" lang="en-US"/>
          </a:p>
        </p:txBody>
      </p:sp>
      <p:sp>
        <p:nvSpPr>
          <p:cNvPr id="1049203"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Uterus </a:t>
            </a:r>
            <a:r>
              <a:rPr dirty="0" lang="en-US"/>
              <a:t/>
            </a:r>
            <a:br>
              <a:rPr dirty="0" lang="en-US"/>
            </a:br>
            <a:endParaRPr dirty="0" lang="en-US"/>
          </a:p>
        </p:txBody>
      </p:sp>
      <p:sp>
        <p:nvSpPr>
          <p:cNvPr id="1049204" name="Slide Number Placeholder 3"/>
          <p:cNvSpPr>
            <a:spLocks noGrp="1"/>
          </p:cNvSpPr>
          <p:nvPr>
            <p:ph type="sldNum" sz="quarter" idx="12"/>
          </p:nvPr>
        </p:nvSpPr>
        <p:spPr/>
        <p:txBody>
          <a:bodyPr/>
          <a:p>
            <a:fld id="{6DB37D2D-6970-408E-8879-7BF9CDE8CB8D}" type="slidenum">
              <a:rPr lang="en-US" smtClean="0"/>
              <a:t>201</a:t>
            </a:fld>
            <a:endParaRPr 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9205" name="Content Placeholder 2"/>
          <p:cNvSpPr>
            <a:spLocks noGrp="1"/>
          </p:cNvSpPr>
          <p:nvPr>
            <p:ph idx="1"/>
          </p:nvPr>
        </p:nvSpPr>
        <p:spPr>
          <a:xfrm>
            <a:off x="457200" y="1066800"/>
            <a:ext cx="8229600" cy="4940491"/>
          </a:xfrm>
        </p:spPr>
        <p:txBody>
          <a:bodyPr>
            <a:normAutofit fontScale="92500" lnSpcReduction="20000"/>
          </a:bodyPr>
          <a:p>
            <a:pPr algn="just"/>
            <a:r>
              <a:rPr dirty="0" sz="3000" lang="en-US" smtClean="0"/>
              <a:t>Fistula means 'a pipe'. It is defined as an abnormal, winding opening between two internal hollow organs.</a:t>
            </a:r>
          </a:p>
          <a:p>
            <a:pPr algn="just"/>
            <a:r>
              <a:rPr dirty="0" sz="3000" lang="en-US" smtClean="0"/>
              <a:t>The most common areas in the genital tract that may be connected abnormally are: </a:t>
            </a:r>
          </a:p>
          <a:p>
            <a:pPr algn="just"/>
            <a:r>
              <a:rPr dirty="0" sz="3000" lang="en-US" smtClean="0"/>
              <a:t>Vagina to bladder - </a:t>
            </a:r>
            <a:r>
              <a:rPr dirty="0" sz="3000" lang="en-US" err="1" smtClean="0"/>
              <a:t>Vesicovaginal</a:t>
            </a:r>
            <a:r>
              <a:rPr dirty="0" sz="3000" lang="en-US" smtClean="0"/>
              <a:t> Fistula (VVF)</a:t>
            </a:r>
          </a:p>
          <a:p>
            <a:pPr algn="just"/>
            <a:r>
              <a:rPr dirty="0" sz="3000" lang="en-US" smtClean="0"/>
              <a:t>Rectum to vagina -  </a:t>
            </a:r>
            <a:r>
              <a:rPr dirty="0" sz="3000" lang="en-US" err="1" smtClean="0"/>
              <a:t>Rectovaginal</a:t>
            </a:r>
            <a:r>
              <a:rPr dirty="0" sz="3000" lang="en-US" smtClean="0"/>
              <a:t> Fistula (RVF)</a:t>
            </a:r>
          </a:p>
          <a:p>
            <a:pPr algn="just"/>
            <a:r>
              <a:rPr dirty="0" sz="3000" lang="en-US" smtClean="0"/>
              <a:t>Urethra to vagina - </a:t>
            </a:r>
            <a:r>
              <a:rPr dirty="0" sz="3000" lang="en-US" err="1" smtClean="0"/>
              <a:t>Urethrovaginal</a:t>
            </a:r>
            <a:r>
              <a:rPr dirty="0" sz="3000" lang="en-US" smtClean="0"/>
              <a:t> (UVF)</a:t>
            </a:r>
          </a:p>
          <a:p>
            <a:pPr algn="just"/>
            <a:r>
              <a:rPr dirty="0" sz="3000" lang="en-US" smtClean="0"/>
              <a:t>Urinary fistula however, can occur at many sites. Study the illustration opposite.</a:t>
            </a:r>
          </a:p>
          <a:p>
            <a:endParaRPr dirty="0" lang="en-US"/>
          </a:p>
        </p:txBody>
      </p:sp>
      <p:sp>
        <p:nvSpPr>
          <p:cNvPr id="1049206" name="Title 1"/>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Fistula </a:t>
            </a:r>
            <a:r>
              <a:rPr dirty="0" lang="en-US"/>
              <a:t/>
            </a:r>
            <a:br>
              <a:rPr dirty="0" lang="en-US"/>
            </a:br>
            <a:endParaRPr dirty="0" lang="en-US"/>
          </a:p>
        </p:txBody>
      </p:sp>
      <p:sp>
        <p:nvSpPr>
          <p:cNvPr id="1049207" name="Slide Number Placeholder 3"/>
          <p:cNvSpPr>
            <a:spLocks noGrp="1"/>
          </p:cNvSpPr>
          <p:nvPr>
            <p:ph type="sldNum" sz="quarter" idx="12"/>
          </p:nvPr>
        </p:nvSpPr>
        <p:spPr/>
        <p:txBody>
          <a:bodyPr/>
          <a:p>
            <a:fld id="{6DB37D2D-6970-408E-8879-7BF9CDE8CB8D}" type="slidenum">
              <a:rPr lang="en-US" smtClean="0"/>
              <a:t>202</a:t>
            </a:fld>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9208" name="Content Placeholder 2"/>
          <p:cNvSpPr>
            <a:spLocks noGrp="1"/>
          </p:cNvSpPr>
          <p:nvPr>
            <p:ph idx="1"/>
          </p:nvPr>
        </p:nvSpPr>
        <p:spPr>
          <a:xfrm>
            <a:off x="457200" y="990600"/>
            <a:ext cx="8229600" cy="5410200"/>
          </a:xfrm>
        </p:spPr>
        <p:txBody>
          <a:bodyPr>
            <a:normAutofit fontScale="92500" lnSpcReduction="20000"/>
          </a:bodyPr>
          <a:p>
            <a:pPr algn="just" indent="0" marL="0">
              <a:buNone/>
            </a:pPr>
            <a:r>
              <a:rPr b="1" dirty="0" sz="3000" lang="en-US" smtClean="0"/>
              <a:t>Vulva </a:t>
            </a:r>
            <a:endParaRPr dirty="0" sz="3000" lang="en-US" smtClean="0"/>
          </a:p>
          <a:p>
            <a:pPr algn="just"/>
            <a:r>
              <a:rPr dirty="0" sz="3000" lang="en-US" smtClean="0"/>
              <a:t>Injuries may be in the form of bruises or lacerations. These will heal by themselves as long as hygienic measures are observed.</a:t>
            </a:r>
          </a:p>
          <a:p>
            <a:pPr algn="just" indent="0" marL="0">
              <a:buNone/>
            </a:pPr>
            <a:r>
              <a:rPr dirty="0" sz="3000" lang="en-US" smtClean="0"/>
              <a:t> </a:t>
            </a:r>
            <a:r>
              <a:rPr b="1" dirty="0" sz="3000" lang="en-US" smtClean="0"/>
              <a:t>Perineum</a:t>
            </a:r>
            <a:r>
              <a:rPr dirty="0" sz="3000" lang="en-US" smtClean="0"/>
              <a:t> </a:t>
            </a:r>
          </a:p>
          <a:p>
            <a:pPr algn="just"/>
            <a:r>
              <a:rPr dirty="0" sz="3000" lang="en-US" smtClean="0"/>
              <a:t>The injuries here may include primary tearing involving vaginal mucosa, secondary tearing involving vaginal mucosa plus skin, or third degree tearing involving vagina mucosa, skin and muscles. </a:t>
            </a:r>
          </a:p>
          <a:p>
            <a:pPr algn="just"/>
            <a:r>
              <a:rPr dirty="0" sz="3000" lang="en-US" smtClean="0"/>
              <a:t>Tears are usually termed as 'fresh' within 24 hours of occurrence and can be repaired. After 48 hours they are deemed 'old' and they cannot be repaired until healed.</a:t>
            </a:r>
          </a:p>
          <a:p>
            <a:endParaRPr dirty="0" lang="en-US"/>
          </a:p>
        </p:txBody>
      </p:sp>
      <p:sp>
        <p:nvSpPr>
          <p:cNvPr id="1049209"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210" name="Slide Number Placeholder 3"/>
          <p:cNvSpPr>
            <a:spLocks noGrp="1"/>
          </p:cNvSpPr>
          <p:nvPr>
            <p:ph type="sldNum" sz="quarter" idx="12"/>
          </p:nvPr>
        </p:nvSpPr>
        <p:spPr/>
        <p:txBody>
          <a:bodyPr/>
          <a:p>
            <a:fld id="{6DB37D2D-6970-408E-8879-7BF9CDE8CB8D}" type="slidenum">
              <a:rPr lang="en-US" smtClean="0"/>
              <a:t>203</a:t>
            </a:fld>
            <a:endParaRPr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pic>
        <p:nvPicPr>
          <p:cNvPr id="2097168" name="ia_el_25_innerEl" descr="Location of the fistula"/>
          <p:cNvPicPr>
            <a:picLocks noChangeAspect="1" noChangeArrowheads="1"/>
          </p:cNvPicPr>
          <p:nvPr/>
        </p:nvPicPr>
        <p:blipFill>
          <a:blip xmlns:r="http://schemas.openxmlformats.org/officeDocument/2006/relationships" r:embed="rId1"/>
          <a:srcRect/>
          <a:stretch>
            <a:fillRect/>
          </a:stretch>
        </p:blipFill>
        <p:spPr bwMode="auto">
          <a:xfrm>
            <a:off x="914400" y="685800"/>
            <a:ext cx="6553200" cy="5334000"/>
          </a:xfrm>
          <a:prstGeom prst="rect"/>
          <a:noFill/>
          <a:ln>
            <a:noFill/>
          </a:ln>
        </p:spPr>
      </p:pic>
      <p:sp>
        <p:nvSpPr>
          <p:cNvPr id="1049211" name="Slide Number Placeholder 1"/>
          <p:cNvSpPr>
            <a:spLocks noGrp="1"/>
          </p:cNvSpPr>
          <p:nvPr>
            <p:ph type="sldNum" sz="quarter" idx="12"/>
          </p:nvPr>
        </p:nvSpPr>
        <p:spPr/>
        <p:txBody>
          <a:bodyPr/>
          <a:p>
            <a:fld id="{6DB37D2D-6970-408E-8879-7BF9CDE8CB8D}" type="slidenum">
              <a:rPr lang="en-US" smtClean="0"/>
              <a:t>204</a:t>
            </a:fld>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9212" name="Content Placeholder 2"/>
          <p:cNvSpPr>
            <a:spLocks noGrp="1"/>
          </p:cNvSpPr>
          <p:nvPr>
            <p:ph idx="1"/>
          </p:nvPr>
        </p:nvSpPr>
        <p:spPr>
          <a:xfrm>
            <a:off x="457200" y="1066800"/>
            <a:ext cx="8229600" cy="5562600"/>
          </a:xfrm>
        </p:spPr>
        <p:txBody>
          <a:bodyPr>
            <a:normAutofit fontScale="85000" lnSpcReduction="10000"/>
          </a:bodyPr>
          <a:p>
            <a:pPr algn="just"/>
            <a:r>
              <a:rPr b="1" dirty="0" lang="en-US"/>
              <a:t> </a:t>
            </a:r>
            <a:r>
              <a:rPr dirty="0" sz="3000" lang="en-US" smtClean="0"/>
              <a:t>Obstructed </a:t>
            </a:r>
            <a:r>
              <a:rPr dirty="0" sz="3000" lang="en-US" err="1"/>
              <a:t>labour</a:t>
            </a:r>
            <a:r>
              <a:rPr dirty="0" sz="3000" lang="en-US"/>
              <a:t> due to pressure by the presenting part, causing necrosis. This accounts for 85% of cases in developing countries.</a:t>
            </a:r>
          </a:p>
          <a:p>
            <a:pPr algn="just" lvl="0"/>
            <a:r>
              <a:rPr dirty="0" sz="3000" lang="en-US"/>
              <a:t>Radiation therapy for </a:t>
            </a:r>
            <a:r>
              <a:rPr dirty="0" sz="3000" lang="en-US" err="1"/>
              <a:t>gynaecological</a:t>
            </a:r>
            <a:r>
              <a:rPr dirty="0" sz="3000" lang="en-US"/>
              <a:t> conditions, which accounts for 15% of cases (usually many years </a:t>
            </a:r>
            <a:br>
              <a:rPr dirty="0" sz="3000" lang="en-US"/>
            </a:br>
            <a:r>
              <a:rPr dirty="0" sz="3000" lang="en-US"/>
              <a:t>after treatment).</a:t>
            </a:r>
          </a:p>
          <a:p>
            <a:pPr algn="just" lvl="0"/>
            <a:r>
              <a:rPr dirty="0" sz="3000" lang="en-US"/>
              <a:t>Disease processes, such as carcinoma in advanced stages of the </a:t>
            </a:r>
            <a:r>
              <a:rPr dirty="0" sz="3000" lang="en-US" err="1"/>
              <a:t>neighbouring</a:t>
            </a:r>
            <a:r>
              <a:rPr dirty="0" sz="3000" lang="en-US"/>
              <a:t> organs.</a:t>
            </a:r>
          </a:p>
          <a:p>
            <a:pPr algn="just" lvl="0"/>
            <a:r>
              <a:rPr dirty="0" sz="3000" lang="en-US"/>
              <a:t>Chronic tuberculosis or syphilis.</a:t>
            </a:r>
          </a:p>
          <a:p>
            <a:pPr algn="just" lvl="0"/>
            <a:r>
              <a:rPr dirty="0" sz="3000" lang="en-US"/>
              <a:t>Congenital fistula, that is, an accessory ectopic ureter, which may open into the vagina. This condition can be </a:t>
            </a:r>
            <a:r>
              <a:rPr dirty="0" sz="3000" lang="en-US" err="1"/>
              <a:t>recognised</a:t>
            </a:r>
            <a:r>
              <a:rPr dirty="0" sz="3000" lang="en-US"/>
              <a:t> in childhood.</a:t>
            </a:r>
          </a:p>
          <a:p>
            <a:pPr indent="0" marL="0">
              <a:buNone/>
            </a:pPr>
            <a:endParaRPr dirty="0" lang="en-US"/>
          </a:p>
        </p:txBody>
      </p:sp>
      <p:sp>
        <p:nvSpPr>
          <p:cNvPr id="1049213" name="Title 1"/>
          <p:cNvSpPr>
            <a:spLocks noGrp="1"/>
          </p:cNvSpPr>
          <p:nvPr>
            <p:ph type="title"/>
          </p:nvPr>
        </p:nvSpPr>
        <p:spPr>
          <a:xfrm>
            <a:off x="457200" y="274638"/>
            <a:ext cx="8229600" cy="868362"/>
          </a:xfrm>
        </p:spPr>
        <p:txBody>
          <a:bodyPr/>
          <a:p>
            <a:r>
              <a:rPr dirty="0" lang="en-US" smtClean="0"/>
              <a:t>causes of fistula</a:t>
            </a:r>
            <a:endParaRPr dirty="0" lang="en-US"/>
          </a:p>
        </p:txBody>
      </p:sp>
      <p:sp>
        <p:nvSpPr>
          <p:cNvPr id="1049214" name="Slide Number Placeholder 3"/>
          <p:cNvSpPr>
            <a:spLocks noGrp="1"/>
          </p:cNvSpPr>
          <p:nvPr>
            <p:ph type="sldNum" sz="quarter" idx="12"/>
          </p:nvPr>
        </p:nvSpPr>
        <p:spPr/>
        <p:txBody>
          <a:bodyPr/>
          <a:p>
            <a:fld id="{6DB37D2D-6970-408E-8879-7BF9CDE8CB8D}" type="slidenum">
              <a:rPr lang="en-US" smtClean="0"/>
              <a:t>205</a:t>
            </a:fld>
            <a:endParaRPr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9215" name="Content Placeholder 2"/>
          <p:cNvSpPr>
            <a:spLocks noGrp="1"/>
          </p:cNvSpPr>
          <p:nvPr>
            <p:ph idx="1"/>
          </p:nvPr>
        </p:nvSpPr>
        <p:spPr>
          <a:xfrm>
            <a:off x="457200" y="1143000"/>
            <a:ext cx="8229600" cy="5410200"/>
          </a:xfrm>
        </p:spPr>
        <p:txBody>
          <a:bodyPr>
            <a:normAutofit fontScale="85000" lnSpcReduction="20000"/>
          </a:bodyPr>
          <a:p>
            <a:pPr algn="just"/>
            <a:r>
              <a:rPr dirty="0" sz="3000" lang="en-US" smtClean="0"/>
              <a:t>The </a:t>
            </a:r>
            <a:r>
              <a:rPr dirty="0" sz="3000" lang="en-US"/>
              <a:t>patient keeps on complaining of constant dribbling of urine from the vagina and generally does not pass any urine by the normal route.</a:t>
            </a:r>
          </a:p>
          <a:p>
            <a:pPr algn="just" lvl="0"/>
            <a:r>
              <a:rPr dirty="0" sz="3000" lang="en-US"/>
              <a:t>On inspection with </a:t>
            </a:r>
            <a:r>
              <a:rPr dirty="0" sz="3000" lang="en-US" err="1"/>
              <a:t>Sim's</a:t>
            </a:r>
            <a:r>
              <a:rPr dirty="0" sz="3000" lang="en-US"/>
              <a:t> speculum, the fistula is situated in the midline half way up the anterior vaginal wall. This usually occurs as a result of prolonged </a:t>
            </a:r>
            <a:r>
              <a:rPr dirty="0" sz="3000" lang="en-US" err="1"/>
              <a:t>labour</a:t>
            </a:r>
            <a:r>
              <a:rPr dirty="0" sz="3000" lang="en-US"/>
              <a:t>. Postoperative fistulas are generally higher up.</a:t>
            </a:r>
          </a:p>
          <a:p>
            <a:pPr algn="just" lvl="0"/>
            <a:r>
              <a:rPr dirty="0" sz="3000" lang="en-US"/>
              <a:t>Small fistulae admit a probe with difficulty, but may be seen on cystoscopy. Large fistulae admit one or two fingers.</a:t>
            </a:r>
          </a:p>
          <a:p>
            <a:pPr algn="just" lvl="0"/>
            <a:r>
              <a:rPr dirty="0" sz="3000" lang="en-US" err="1"/>
              <a:t>Coloured</a:t>
            </a:r>
            <a:r>
              <a:rPr dirty="0" sz="3000" lang="en-US"/>
              <a:t> fluid (methylene blue) runs into the bladder through a catheter and immediately flows out into the vagina.</a:t>
            </a:r>
          </a:p>
          <a:p>
            <a:endParaRPr dirty="0" lang="en-US"/>
          </a:p>
        </p:txBody>
      </p:sp>
      <p:sp>
        <p:nvSpPr>
          <p:cNvPr id="1049216" name="Title 1"/>
          <p:cNvSpPr>
            <a:spLocks noGrp="1"/>
          </p:cNvSpPr>
          <p:nvPr>
            <p:ph type="title"/>
          </p:nvPr>
        </p:nvSpPr>
        <p:spPr>
          <a:xfrm>
            <a:off x="457200" y="274638"/>
            <a:ext cx="8229600" cy="792162"/>
          </a:xfrm>
        </p:spPr>
        <p:txBody>
          <a:bodyPr>
            <a:normAutofit fontScale="90000"/>
          </a:bodyPr>
          <a:p>
            <a:r>
              <a:rPr dirty="0" lang="en-US" smtClean="0"/>
              <a:t>symptoms and diagnosis of VVF</a:t>
            </a:r>
            <a:endParaRPr dirty="0" lang="en-US"/>
          </a:p>
        </p:txBody>
      </p:sp>
      <p:sp>
        <p:nvSpPr>
          <p:cNvPr id="1049217" name="Slide Number Placeholder 3"/>
          <p:cNvSpPr>
            <a:spLocks noGrp="1"/>
          </p:cNvSpPr>
          <p:nvPr>
            <p:ph type="sldNum" sz="quarter" idx="12"/>
          </p:nvPr>
        </p:nvSpPr>
        <p:spPr/>
        <p:txBody>
          <a:bodyPr/>
          <a:p>
            <a:fld id="{6DB37D2D-6970-408E-8879-7BF9CDE8CB8D}" type="slidenum">
              <a:rPr lang="en-US" smtClean="0"/>
              <a:t>206</a:t>
            </a:fld>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9218" name="Content Placeholder 2"/>
          <p:cNvSpPr>
            <a:spLocks noGrp="1"/>
          </p:cNvSpPr>
          <p:nvPr>
            <p:ph idx="1"/>
          </p:nvPr>
        </p:nvSpPr>
        <p:spPr/>
        <p:txBody>
          <a:bodyPr>
            <a:normAutofit/>
          </a:bodyPr>
          <a:p>
            <a:pPr algn="just"/>
            <a:r>
              <a:rPr dirty="0" sz="3200" lang="en-US"/>
              <a:t>This condition may also affect the individual patient in different ways. Some patients report that they do not experience any sexual enjoyment</a:t>
            </a:r>
            <a:r>
              <a:rPr dirty="0" sz="3200" lang="en-US" smtClean="0"/>
              <a:t>.</a:t>
            </a:r>
          </a:p>
          <a:p>
            <a:pPr algn="just"/>
            <a:r>
              <a:rPr dirty="0" sz="3200" lang="en-US" smtClean="0"/>
              <a:t> </a:t>
            </a:r>
            <a:r>
              <a:rPr dirty="0" sz="3200" lang="en-US"/>
              <a:t>In addition, there is the possibility of psychogenic amenorrhea and </a:t>
            </a:r>
            <a:r>
              <a:rPr dirty="0" sz="3200" lang="en-US" err="1"/>
              <a:t>vulval</a:t>
            </a:r>
            <a:r>
              <a:rPr dirty="0" sz="3200" lang="en-US"/>
              <a:t> excoriation with urine. The individual may feel like a social outcast.</a:t>
            </a:r>
          </a:p>
        </p:txBody>
      </p:sp>
      <p:sp>
        <p:nvSpPr>
          <p:cNvPr id="1049219" name="Title 1"/>
          <p:cNvSpPr>
            <a:spLocks noGrp="1"/>
          </p:cNvSpPr>
          <p:nvPr>
            <p:ph type="title"/>
          </p:nvPr>
        </p:nvSpPr>
        <p:spPr/>
        <p:txBody>
          <a:bodyPr/>
          <a:p>
            <a:r>
              <a:rPr dirty="0" lang="en-US" smtClean="0"/>
              <a:t>‘</a:t>
            </a:r>
            <a:r>
              <a:rPr dirty="0" lang="en-US" err="1" smtClean="0"/>
              <a:t>ct</a:t>
            </a:r>
            <a:endParaRPr dirty="0" lang="en-US"/>
          </a:p>
        </p:txBody>
      </p:sp>
      <p:sp>
        <p:nvSpPr>
          <p:cNvPr id="1049220" name="Slide Number Placeholder 3"/>
          <p:cNvSpPr>
            <a:spLocks noGrp="1"/>
          </p:cNvSpPr>
          <p:nvPr>
            <p:ph type="sldNum" sz="quarter" idx="12"/>
          </p:nvPr>
        </p:nvSpPr>
        <p:spPr/>
        <p:txBody>
          <a:bodyPr/>
          <a:p>
            <a:fld id="{6DB37D2D-6970-408E-8879-7BF9CDE8CB8D}" type="slidenum">
              <a:rPr lang="en-US" smtClean="0"/>
              <a:t>207</a:t>
            </a:fld>
            <a:endParaRPr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9221" name="Content Placeholder 2"/>
          <p:cNvSpPr>
            <a:spLocks noGrp="1"/>
          </p:cNvSpPr>
          <p:nvPr>
            <p:ph idx="1"/>
          </p:nvPr>
        </p:nvSpPr>
        <p:spPr>
          <a:xfrm>
            <a:off x="457200" y="1219200"/>
            <a:ext cx="8229600" cy="4788091"/>
          </a:xfrm>
        </p:spPr>
        <p:txBody>
          <a:bodyPr>
            <a:normAutofit/>
          </a:bodyPr>
          <a:p>
            <a:pPr algn="just"/>
            <a:r>
              <a:rPr dirty="0" sz="3200" lang="en-US" smtClean="0"/>
              <a:t>Most </a:t>
            </a:r>
            <a:r>
              <a:rPr dirty="0" sz="3200" lang="en-US"/>
              <a:t>of the </a:t>
            </a:r>
            <a:r>
              <a:rPr dirty="0" sz="3200" lang="en-US" err="1"/>
              <a:t>rectovaginal</a:t>
            </a:r>
            <a:r>
              <a:rPr dirty="0" sz="3200" lang="en-US"/>
              <a:t> fistula are as a result of unrepaired third degree lacerations of the perineum and posterior vaginal wall, or repairs that have broken down so that an opening is left from the rectum into the vagina</a:t>
            </a:r>
            <a:r>
              <a:rPr dirty="0" sz="3200" lang="en-US" smtClean="0"/>
              <a:t>.</a:t>
            </a:r>
          </a:p>
          <a:p>
            <a:pPr algn="just"/>
            <a:r>
              <a:rPr dirty="0" sz="3200" lang="en-US" smtClean="0"/>
              <a:t> </a:t>
            </a:r>
            <a:r>
              <a:rPr dirty="0" sz="3200" lang="en-US"/>
              <a:t>Advanced cancer of the rectum or vagina can also cause RVF but this is rare.</a:t>
            </a:r>
          </a:p>
          <a:p>
            <a:endParaRPr dirty="0" lang="en-US"/>
          </a:p>
        </p:txBody>
      </p:sp>
      <p:sp>
        <p:nvSpPr>
          <p:cNvPr id="1049222"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err="1" smtClean="0"/>
              <a:t>Rectovaginal</a:t>
            </a:r>
            <a:r>
              <a:rPr b="1" dirty="0" lang="en-US" smtClean="0"/>
              <a:t> Fistula (RVF)</a:t>
            </a:r>
            <a:r>
              <a:rPr dirty="0" lang="en-US" smtClean="0"/>
              <a:t> </a:t>
            </a:r>
            <a:br>
              <a:rPr dirty="0" lang="en-US" smtClean="0"/>
            </a:br>
            <a:endParaRPr dirty="0" lang="en-US"/>
          </a:p>
        </p:txBody>
      </p:sp>
      <p:sp>
        <p:nvSpPr>
          <p:cNvPr id="1049223" name="Slide Number Placeholder 3"/>
          <p:cNvSpPr>
            <a:spLocks noGrp="1"/>
          </p:cNvSpPr>
          <p:nvPr>
            <p:ph type="sldNum" sz="quarter" idx="12"/>
          </p:nvPr>
        </p:nvSpPr>
        <p:spPr/>
        <p:txBody>
          <a:bodyPr/>
          <a:p>
            <a:fld id="{6DB37D2D-6970-408E-8879-7BF9CDE8CB8D}" type="slidenum">
              <a:rPr lang="en-US" smtClean="0"/>
              <a:t>208</a:t>
            </a:fld>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9224" name="Content Placeholder 2"/>
          <p:cNvSpPr>
            <a:spLocks noGrp="1"/>
          </p:cNvSpPr>
          <p:nvPr>
            <p:ph idx="1"/>
          </p:nvPr>
        </p:nvSpPr>
        <p:spPr>
          <a:xfrm>
            <a:off x="457200" y="1143000"/>
            <a:ext cx="8229600" cy="4983163"/>
          </a:xfrm>
        </p:spPr>
        <p:txBody>
          <a:bodyPr>
            <a:normAutofit/>
          </a:bodyPr>
          <a:p>
            <a:pPr algn="just" lvl="0"/>
            <a:r>
              <a:rPr dirty="0" sz="3200" lang="en-US" smtClean="0"/>
              <a:t>With </a:t>
            </a:r>
            <a:r>
              <a:rPr dirty="0" sz="3200" lang="en-US"/>
              <a:t>small fistulae, only mucus from the rectum may leak into the vagina. If the fistula are larger, </a:t>
            </a:r>
            <a:r>
              <a:rPr dirty="0" sz="3200" lang="en-US" err="1"/>
              <a:t>faeces</a:t>
            </a:r>
            <a:r>
              <a:rPr dirty="0" sz="3200" lang="en-US"/>
              <a:t> and flatus escape into the vagina.</a:t>
            </a:r>
          </a:p>
          <a:p>
            <a:pPr algn="just" lvl="0"/>
            <a:r>
              <a:rPr dirty="0" sz="3200" lang="en-US"/>
              <a:t>The patient will complain of feculent vaginal discharge.</a:t>
            </a:r>
          </a:p>
          <a:p>
            <a:pPr algn="just" lvl="0"/>
            <a:r>
              <a:rPr dirty="0" sz="3200" lang="en-US"/>
              <a:t>An inspection of the posterior wall of the vagina and the use of a probe will demonstrate the smaller fistula.</a:t>
            </a:r>
          </a:p>
          <a:p>
            <a:endParaRPr dirty="0" lang="en-US"/>
          </a:p>
        </p:txBody>
      </p:sp>
      <p:sp>
        <p:nvSpPr>
          <p:cNvPr id="1049225" name="Title 1"/>
          <p:cNvSpPr>
            <a:spLocks noGrp="1"/>
          </p:cNvSpPr>
          <p:nvPr>
            <p:ph type="title"/>
          </p:nvPr>
        </p:nvSpPr>
        <p:spPr>
          <a:xfrm>
            <a:off x="457200" y="274638"/>
            <a:ext cx="8229600" cy="715962"/>
          </a:xfrm>
        </p:spPr>
        <p:txBody>
          <a:bodyPr>
            <a:normAutofit fontScale="90000"/>
          </a:bodyPr>
          <a:p>
            <a:r>
              <a:rPr dirty="0" lang="en-US" smtClean="0"/>
              <a:t>symptoms of RVF</a:t>
            </a:r>
            <a:endParaRPr dirty="0" lang="en-US"/>
          </a:p>
        </p:txBody>
      </p:sp>
      <p:sp>
        <p:nvSpPr>
          <p:cNvPr id="1049226" name="Slide Number Placeholder 3"/>
          <p:cNvSpPr>
            <a:spLocks noGrp="1"/>
          </p:cNvSpPr>
          <p:nvPr>
            <p:ph type="sldNum" sz="quarter" idx="12"/>
          </p:nvPr>
        </p:nvSpPr>
        <p:spPr/>
        <p:txBody>
          <a:bodyPr/>
          <a:p>
            <a:fld id="{6DB37D2D-6970-408E-8879-7BF9CDE8CB8D}" type="slidenum">
              <a:rPr lang="en-US" smtClean="0"/>
              <a:t>209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686" name="Content Placeholder 2"/>
          <p:cNvSpPr>
            <a:spLocks noGrp="1"/>
          </p:cNvSpPr>
          <p:nvPr>
            <p:ph idx="1"/>
          </p:nvPr>
        </p:nvSpPr>
        <p:spPr/>
        <p:txBody>
          <a:bodyPr/>
          <a:p>
            <a:r>
              <a:rPr b="1" dirty="0" lang="en-US"/>
              <a:t>Ultrasound</a:t>
            </a:r>
            <a:r>
              <a:rPr dirty="0" lang="en-US"/>
              <a:t> </a:t>
            </a:r>
          </a:p>
          <a:p>
            <a:r>
              <a:rPr dirty="0" lang="en-US"/>
              <a:t>This is commonly used and does not require any special preparation of the patient, except to ensure that they have a full bladder. This is because a distended bladder usually pushes the uterus out of the pelvic cavity allowing it to be properly viewed. It is used to diagnose pelvic </a:t>
            </a:r>
            <a:r>
              <a:rPr dirty="0" lang="en-US" err="1"/>
              <a:t>tumours</a:t>
            </a:r>
            <a:r>
              <a:rPr dirty="0" lang="en-US"/>
              <a:t> and other abnormalities.</a:t>
            </a:r>
          </a:p>
          <a:p>
            <a:endParaRPr dirty="0" lang="en-US"/>
          </a:p>
        </p:txBody>
      </p:sp>
      <p:sp>
        <p:nvSpPr>
          <p:cNvPr id="1048687" name="Title 1"/>
          <p:cNvSpPr>
            <a:spLocks noGrp="1"/>
          </p:cNvSpPr>
          <p:nvPr>
            <p:ph type="title"/>
          </p:nvPr>
        </p:nvSpPr>
        <p:spPr/>
        <p:txBody>
          <a:bodyPr/>
          <a:p>
            <a:endParaRPr lang="en-US"/>
          </a:p>
        </p:txBody>
      </p:sp>
      <p:sp>
        <p:nvSpPr>
          <p:cNvPr id="1048688" name="Slide Number Placeholder 3"/>
          <p:cNvSpPr>
            <a:spLocks noGrp="1"/>
          </p:cNvSpPr>
          <p:nvPr>
            <p:ph type="sldNum" sz="quarter" idx="12"/>
          </p:nvPr>
        </p:nvSpPr>
        <p:spPr/>
        <p:txBody>
          <a:bodyPr/>
          <a:p>
            <a:fld id="{6DB37D2D-6970-408E-8879-7BF9CDE8CB8D}" type="slidenum">
              <a:rPr lang="en-US" smtClean="0"/>
              <a:t>21</a:t>
            </a:fld>
            <a:endParaRPr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596" name=""/>
        <p:cNvGrpSpPr/>
        <p:nvPr/>
      </p:nvGrpSpPr>
      <p:grpSpPr>
        <a:xfrm>
          <a:off x="0" y="0"/>
          <a:ext cx="0" cy="0"/>
          <a:chOff x="0" y="0"/>
          <a:chExt cx="0" cy="0"/>
        </a:xfrm>
      </p:grpSpPr>
      <p:sp>
        <p:nvSpPr>
          <p:cNvPr id="1049227" name="Content Placeholder 1"/>
          <p:cNvSpPr>
            <a:spLocks noGrp="1"/>
          </p:cNvSpPr>
          <p:nvPr>
            <p:ph idx="1"/>
          </p:nvPr>
        </p:nvSpPr>
        <p:spPr>
          <a:xfrm>
            <a:off x="457200" y="1143000"/>
            <a:ext cx="8229600" cy="4864291"/>
          </a:xfrm>
        </p:spPr>
        <p:txBody>
          <a:bodyPr/>
          <a:p>
            <a:pPr lvl="0"/>
            <a:r>
              <a:rPr dirty="0" sz="3200" lang="en-US" err="1"/>
              <a:t>Perineal</a:t>
            </a:r>
            <a:r>
              <a:rPr dirty="0" sz="3200" lang="en-US"/>
              <a:t> excoriation due to leakage of urine and  </a:t>
            </a:r>
            <a:r>
              <a:rPr dirty="0" sz="3200" lang="en-US" err="1"/>
              <a:t>faecal</a:t>
            </a:r>
            <a:r>
              <a:rPr dirty="0" sz="3200" lang="en-US"/>
              <a:t> matter.</a:t>
            </a:r>
          </a:p>
          <a:p>
            <a:pPr lvl="0"/>
            <a:r>
              <a:rPr dirty="0" sz="3200" lang="en-US"/>
              <a:t>Symptoms may also depend on the site of the fistulae. If on the lower half of the vagina there is incontinence, flatus, or fluid </a:t>
            </a:r>
            <a:r>
              <a:rPr dirty="0" sz="3200" lang="en-US" err="1"/>
              <a:t>faeces</a:t>
            </a:r>
            <a:r>
              <a:rPr dirty="0" sz="3200" lang="en-US"/>
              <a:t> while if on the upper half there is continuous passage of </a:t>
            </a:r>
            <a:r>
              <a:rPr dirty="0" sz="3200" lang="en-US" err="1"/>
              <a:t>faeces</a:t>
            </a:r>
            <a:r>
              <a:rPr dirty="0" sz="3200" lang="en-US"/>
              <a:t> per </a:t>
            </a:r>
            <a:r>
              <a:rPr dirty="0" sz="3200" lang="en-US" err="1"/>
              <a:t>vaginum</a:t>
            </a:r>
            <a:r>
              <a:rPr dirty="0" sz="3200" lang="en-US"/>
              <a:t>.</a:t>
            </a:r>
          </a:p>
          <a:p>
            <a:endParaRPr dirty="0" lang="en-US"/>
          </a:p>
        </p:txBody>
      </p:sp>
      <p:sp>
        <p:nvSpPr>
          <p:cNvPr id="1049228" name="Slide Number Placeholder 2"/>
          <p:cNvSpPr>
            <a:spLocks noGrp="1"/>
          </p:cNvSpPr>
          <p:nvPr>
            <p:ph type="sldNum" sz="quarter" idx="12"/>
          </p:nvPr>
        </p:nvSpPr>
        <p:spPr/>
        <p:txBody>
          <a:bodyPr/>
          <a:p>
            <a:fld id="{6DB37D2D-6970-408E-8879-7BF9CDE8CB8D}" type="slidenum">
              <a:rPr lang="en-US" smtClean="0"/>
              <a:t>210</a:t>
            </a:fld>
            <a:endParaRPr lang="en-US"/>
          </a:p>
        </p:txBody>
      </p:sp>
      <p:sp>
        <p:nvSpPr>
          <p:cNvPr id="1049229"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9230" name="Content Placeholder 2"/>
          <p:cNvSpPr>
            <a:spLocks noGrp="1"/>
          </p:cNvSpPr>
          <p:nvPr>
            <p:ph idx="1"/>
          </p:nvPr>
        </p:nvSpPr>
        <p:spPr>
          <a:xfrm>
            <a:off x="457200" y="1143000"/>
            <a:ext cx="8229600" cy="4983163"/>
          </a:xfrm>
        </p:spPr>
        <p:txBody>
          <a:bodyPr>
            <a:normAutofit/>
          </a:bodyPr>
          <a:p>
            <a:pPr algn="just"/>
            <a:r>
              <a:rPr dirty="0" sz="2800" lang="en-US" smtClean="0"/>
              <a:t>First </a:t>
            </a:r>
            <a:r>
              <a:rPr dirty="0" sz="2800" lang="en-US"/>
              <a:t>and foremost, prevention is easier than cure. In most cases fistulae formation can be avoided by:</a:t>
            </a:r>
          </a:p>
          <a:p>
            <a:pPr algn="just" lvl="0"/>
            <a:r>
              <a:rPr dirty="0" sz="2800" lang="en-US"/>
              <a:t>Ensuring that </a:t>
            </a:r>
            <a:r>
              <a:rPr dirty="0" sz="2800" lang="en-US" err="1"/>
              <a:t>labour</a:t>
            </a:r>
            <a:r>
              <a:rPr dirty="0" sz="2800" lang="en-US"/>
              <a:t> does not go beyond 12 hours.</a:t>
            </a:r>
          </a:p>
          <a:p>
            <a:pPr algn="just" lvl="0"/>
            <a:r>
              <a:rPr dirty="0" sz="2800" lang="en-US"/>
              <a:t>Frequent emptying of bladder or </a:t>
            </a:r>
            <a:r>
              <a:rPr dirty="0" sz="2800" lang="en-US" err="1"/>
              <a:t>catheterisation</a:t>
            </a:r>
            <a:r>
              <a:rPr dirty="0" sz="2800" lang="en-US"/>
              <a:t> during normal </a:t>
            </a:r>
            <a:r>
              <a:rPr dirty="0" sz="2800" lang="en-US" err="1"/>
              <a:t>labour</a:t>
            </a:r>
            <a:r>
              <a:rPr dirty="0" sz="2800" lang="en-US"/>
              <a:t> since a distended bladder is easily </a:t>
            </a:r>
            <a:r>
              <a:rPr dirty="0" sz="2800" lang="en-US" err="1"/>
              <a:t>traumatised</a:t>
            </a:r>
            <a:r>
              <a:rPr dirty="0" sz="2800" lang="en-US"/>
              <a:t> by the pressure of the presenting part, especially in cephalic presentation.</a:t>
            </a:r>
          </a:p>
          <a:p>
            <a:endParaRPr dirty="0" lang="en-US"/>
          </a:p>
        </p:txBody>
      </p:sp>
      <p:sp>
        <p:nvSpPr>
          <p:cNvPr id="1049231"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Management of VVF and RVF</a:t>
            </a:r>
            <a:r>
              <a:rPr dirty="0" lang="en-US" smtClean="0"/>
              <a:t> </a:t>
            </a:r>
            <a:br>
              <a:rPr dirty="0" lang="en-US" smtClean="0"/>
            </a:br>
            <a:endParaRPr dirty="0" lang="en-US"/>
          </a:p>
        </p:txBody>
      </p:sp>
      <p:sp>
        <p:nvSpPr>
          <p:cNvPr id="1049232" name="Slide Number Placeholder 3"/>
          <p:cNvSpPr>
            <a:spLocks noGrp="1"/>
          </p:cNvSpPr>
          <p:nvPr>
            <p:ph type="sldNum" sz="quarter" idx="12"/>
          </p:nvPr>
        </p:nvSpPr>
        <p:spPr/>
        <p:txBody>
          <a:bodyPr/>
          <a:p>
            <a:fld id="{6DB37D2D-6970-408E-8879-7BF9CDE8CB8D}" type="slidenum">
              <a:rPr lang="en-US" smtClean="0"/>
              <a:t>211</a:t>
            </a:fld>
            <a:endParaRPr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9233" name="Content Placeholder 2"/>
          <p:cNvSpPr>
            <a:spLocks noGrp="1"/>
          </p:cNvSpPr>
          <p:nvPr>
            <p:ph idx="1"/>
          </p:nvPr>
        </p:nvSpPr>
        <p:spPr>
          <a:xfrm>
            <a:off x="457200" y="1143000"/>
            <a:ext cx="8229600" cy="4983163"/>
          </a:xfrm>
        </p:spPr>
        <p:txBody>
          <a:bodyPr>
            <a:normAutofit fontScale="92500" lnSpcReduction="10000"/>
          </a:bodyPr>
          <a:p>
            <a:pPr algn="just" lvl="0"/>
            <a:r>
              <a:rPr dirty="0" sz="3200" lang="en-US" smtClean="0"/>
              <a:t>Control of infection and excoriation (use of infection  prevention principles).</a:t>
            </a:r>
          </a:p>
          <a:p>
            <a:pPr algn="just" lvl="0"/>
            <a:r>
              <a:rPr dirty="0" sz="3200" lang="en-US" smtClean="0"/>
              <a:t>In the event of destructive delivery due to prolonged </a:t>
            </a:r>
            <a:r>
              <a:rPr dirty="0" sz="3200" lang="en-US" err="1" smtClean="0"/>
              <a:t>labour</a:t>
            </a:r>
            <a:r>
              <a:rPr dirty="0" sz="3200" lang="en-US" smtClean="0"/>
              <a:t>, catheters should be left in situation for 48 hours to  seven days.</a:t>
            </a:r>
          </a:p>
          <a:p>
            <a:pPr algn="just" lvl="0"/>
            <a:r>
              <a:rPr dirty="0" sz="3200" lang="en-US" smtClean="0"/>
              <a:t>For VVF, recently formed fistulae will heal if the bladder is drained continuously for 21 to 28 days and for RVF, a low residue diet should be given for the same period.</a:t>
            </a:r>
          </a:p>
          <a:p>
            <a:endParaRPr dirty="0" lang="en-US"/>
          </a:p>
        </p:txBody>
      </p:sp>
      <p:sp>
        <p:nvSpPr>
          <p:cNvPr id="1049234"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235" name="Slide Number Placeholder 3"/>
          <p:cNvSpPr>
            <a:spLocks noGrp="1"/>
          </p:cNvSpPr>
          <p:nvPr>
            <p:ph type="sldNum" sz="quarter" idx="12"/>
          </p:nvPr>
        </p:nvSpPr>
        <p:spPr/>
        <p:txBody>
          <a:bodyPr/>
          <a:p>
            <a:fld id="{6DB37D2D-6970-408E-8879-7BF9CDE8CB8D}" type="slidenum">
              <a:rPr lang="en-US" smtClean="0"/>
              <a:t>212</a:t>
            </a:fld>
            <a:endParaRPr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9236" name="Content Placeholder 2"/>
          <p:cNvSpPr>
            <a:spLocks noGrp="1"/>
          </p:cNvSpPr>
          <p:nvPr>
            <p:ph idx="1"/>
          </p:nvPr>
        </p:nvSpPr>
        <p:spPr>
          <a:xfrm>
            <a:off x="457200" y="1066800"/>
            <a:ext cx="8229600" cy="4940491"/>
          </a:xfrm>
        </p:spPr>
        <p:txBody>
          <a:bodyPr>
            <a:normAutofit fontScale="92500" lnSpcReduction="10000"/>
          </a:bodyPr>
          <a:p>
            <a:pPr algn="just"/>
            <a:r>
              <a:rPr dirty="0" sz="3200" lang="en-US"/>
              <a:t>Where surgery is indicated, it is important that fresh VVF is repaired at once</a:t>
            </a:r>
            <a:r>
              <a:rPr dirty="0" sz="3200" lang="en-US" smtClean="0"/>
              <a:t>.</a:t>
            </a:r>
          </a:p>
          <a:p>
            <a:pPr algn="just"/>
            <a:r>
              <a:rPr dirty="0" sz="3200" lang="en-US" smtClean="0"/>
              <a:t> </a:t>
            </a:r>
            <a:r>
              <a:rPr dirty="0" sz="3200" lang="en-US"/>
              <a:t>However, if it is only noticed some days after the injury, then two to three months should be allowed to elapse before the repair</a:t>
            </a:r>
            <a:r>
              <a:rPr dirty="0" sz="3200" lang="en-US" smtClean="0"/>
              <a:t>.</a:t>
            </a:r>
          </a:p>
          <a:p>
            <a:pPr algn="just"/>
            <a:r>
              <a:rPr dirty="0" sz="3200" lang="en-US" smtClean="0"/>
              <a:t> </a:t>
            </a:r>
            <a:r>
              <a:rPr dirty="0" sz="3200" lang="en-US"/>
              <a:t>This allows local damage and infection to settle and urinary infection to be eradicated. Most VVF can be closed by an operation via the vaginal route.</a:t>
            </a:r>
          </a:p>
          <a:p>
            <a:endParaRPr dirty="0" lang="en-US"/>
          </a:p>
        </p:txBody>
      </p:sp>
      <p:sp>
        <p:nvSpPr>
          <p:cNvPr id="1049237" name="Title 1"/>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
        <p:nvSpPr>
          <p:cNvPr id="1049238" name="Slide Number Placeholder 3"/>
          <p:cNvSpPr>
            <a:spLocks noGrp="1"/>
          </p:cNvSpPr>
          <p:nvPr>
            <p:ph type="sldNum" sz="quarter" idx="12"/>
          </p:nvPr>
        </p:nvSpPr>
        <p:spPr/>
        <p:txBody>
          <a:bodyPr/>
          <a:p>
            <a:fld id="{6DB37D2D-6970-408E-8879-7BF9CDE8CB8D}" type="slidenum">
              <a:rPr lang="en-US" smtClean="0"/>
              <a:t>213</a:t>
            </a:fld>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9239" name="Content Placeholder 2"/>
          <p:cNvSpPr>
            <a:spLocks noGrp="1"/>
          </p:cNvSpPr>
          <p:nvPr>
            <p:ph idx="1"/>
          </p:nvPr>
        </p:nvSpPr>
        <p:spPr>
          <a:xfrm>
            <a:off x="457200" y="838200"/>
            <a:ext cx="8229600" cy="5562600"/>
          </a:xfrm>
        </p:spPr>
        <p:txBody>
          <a:bodyPr>
            <a:normAutofit fontScale="92500" lnSpcReduction="20000"/>
          </a:bodyPr>
          <a:p>
            <a:pPr algn="just"/>
            <a:r>
              <a:rPr dirty="0" sz="3000" lang="en-US"/>
              <a:t>In the management of a patient who is due for surgical correction the pre-operative care will include: </a:t>
            </a:r>
          </a:p>
          <a:p>
            <a:pPr algn="just" lvl="0"/>
            <a:r>
              <a:rPr dirty="0" sz="3000" lang="en-US"/>
              <a:t>Blood for </a:t>
            </a:r>
            <a:r>
              <a:rPr dirty="0" sz="3000" lang="en-US" err="1"/>
              <a:t>haemoglobin</a:t>
            </a:r>
            <a:r>
              <a:rPr dirty="0" sz="3000" lang="en-US"/>
              <a:t> level, urea, Intravenous Pyelography (IVP) for ureteric fistula.</a:t>
            </a:r>
          </a:p>
          <a:p>
            <a:pPr algn="just" lvl="0"/>
            <a:r>
              <a:rPr dirty="0" sz="3000" lang="en-US"/>
              <a:t>Examination Under </a:t>
            </a:r>
            <a:r>
              <a:rPr dirty="0" sz="3000" lang="en-US" err="1"/>
              <a:t>Anaesthesia</a:t>
            </a:r>
            <a:r>
              <a:rPr dirty="0" sz="3000" lang="en-US"/>
              <a:t> (EUA) to detect the type  of fistulae.</a:t>
            </a:r>
          </a:p>
          <a:p>
            <a:pPr algn="just" lvl="0"/>
            <a:r>
              <a:rPr dirty="0" sz="3000" lang="en-US"/>
              <a:t>Dye test (methylene blue) into the bladder to detect site  of fistulae.</a:t>
            </a:r>
          </a:p>
          <a:p>
            <a:pPr algn="just" lvl="0"/>
            <a:r>
              <a:rPr dirty="0" sz="3000" lang="en-US"/>
              <a:t>Nursing care, including proper nutrition to ensure fitness for the operation.</a:t>
            </a:r>
          </a:p>
          <a:p>
            <a:pPr algn="just" lvl="0"/>
            <a:r>
              <a:rPr dirty="0" sz="3000" lang="en-US"/>
              <a:t>The woman will need a lot of encouragement and support since it can be a very distressing time.</a:t>
            </a:r>
          </a:p>
          <a:p>
            <a:endParaRPr dirty="0" lang="en-US"/>
          </a:p>
        </p:txBody>
      </p:sp>
      <p:sp>
        <p:nvSpPr>
          <p:cNvPr id="1049240"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41" name="Slide Number Placeholder 3"/>
          <p:cNvSpPr>
            <a:spLocks noGrp="1"/>
          </p:cNvSpPr>
          <p:nvPr>
            <p:ph type="sldNum" sz="quarter" idx="12"/>
          </p:nvPr>
        </p:nvSpPr>
        <p:spPr/>
        <p:txBody>
          <a:bodyPr/>
          <a:p>
            <a:fld id="{6DB37D2D-6970-408E-8879-7BF9CDE8CB8D}" type="slidenum">
              <a:rPr lang="en-US" smtClean="0"/>
              <a:t>214</a:t>
            </a:fld>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9242" name="Content Placeholder 2"/>
          <p:cNvSpPr>
            <a:spLocks noGrp="1"/>
          </p:cNvSpPr>
          <p:nvPr>
            <p:ph idx="1"/>
          </p:nvPr>
        </p:nvSpPr>
        <p:spPr>
          <a:xfrm>
            <a:off x="457200" y="990600"/>
            <a:ext cx="8229600" cy="5486400"/>
          </a:xfrm>
        </p:spPr>
        <p:txBody>
          <a:bodyPr>
            <a:normAutofit fontScale="92500" lnSpcReduction="20000"/>
          </a:bodyPr>
          <a:p>
            <a:pPr algn="just"/>
            <a:r>
              <a:rPr dirty="0" sz="3000" lang="en-US"/>
              <a:t>After surgical correction, the following specific care should be given:  </a:t>
            </a:r>
          </a:p>
          <a:p>
            <a:pPr algn="just" lvl="0"/>
            <a:r>
              <a:rPr dirty="0" sz="3000" lang="en-US"/>
              <a:t>Great care should be taken to secure constant drainage of the bladder to enable the repair to heal well. The catheter should remain in situ for 10 to 14 days.</a:t>
            </a:r>
          </a:p>
          <a:p>
            <a:pPr algn="just" lvl="0"/>
            <a:r>
              <a:rPr dirty="0" sz="3000" lang="en-US"/>
              <a:t>Relieve discomfort, give analgesics.</a:t>
            </a:r>
          </a:p>
          <a:p>
            <a:pPr algn="just" lvl="0"/>
            <a:r>
              <a:rPr dirty="0" sz="3000" lang="en-US"/>
              <a:t>Prevent infection by giving  prescribed antibiotics.</a:t>
            </a:r>
          </a:p>
          <a:p>
            <a:pPr algn="just" lvl="0"/>
            <a:r>
              <a:rPr dirty="0" sz="3000" lang="en-US"/>
              <a:t>Ensure proper nutrition with increased intake of vitamin C and proteins but </a:t>
            </a:r>
            <a:br>
              <a:rPr dirty="0" sz="3000" lang="en-US"/>
            </a:br>
            <a:r>
              <a:rPr dirty="0" sz="3000" lang="en-US"/>
              <a:t>low residue.</a:t>
            </a:r>
          </a:p>
          <a:p>
            <a:pPr algn="just" lvl="0"/>
            <a:r>
              <a:rPr dirty="0" sz="3000" lang="en-US"/>
              <a:t>Ensure maintenance of local cleanliness through douching, enema and warm </a:t>
            </a:r>
            <a:br>
              <a:rPr dirty="0" sz="3000" lang="en-US"/>
            </a:br>
            <a:r>
              <a:rPr dirty="0" sz="3000" lang="en-US" err="1"/>
              <a:t>perineal</a:t>
            </a:r>
            <a:r>
              <a:rPr dirty="0" sz="3000" lang="en-US"/>
              <a:t> irrigation.</a:t>
            </a:r>
          </a:p>
          <a:p>
            <a:endParaRPr dirty="0" lang="en-US"/>
          </a:p>
        </p:txBody>
      </p:sp>
      <p:sp>
        <p:nvSpPr>
          <p:cNvPr id="1049243"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44" name="Slide Number Placeholder 3"/>
          <p:cNvSpPr>
            <a:spLocks noGrp="1"/>
          </p:cNvSpPr>
          <p:nvPr>
            <p:ph type="sldNum" sz="quarter" idx="12"/>
          </p:nvPr>
        </p:nvSpPr>
        <p:spPr/>
        <p:txBody>
          <a:bodyPr/>
          <a:p>
            <a:fld id="{6DB37D2D-6970-408E-8879-7BF9CDE8CB8D}" type="slidenum">
              <a:rPr lang="en-US" smtClean="0"/>
              <a:t>215</a:t>
            </a:fld>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9245" name="Content Placeholder 2"/>
          <p:cNvSpPr>
            <a:spLocks noGrp="1"/>
          </p:cNvSpPr>
          <p:nvPr>
            <p:ph idx="1"/>
          </p:nvPr>
        </p:nvSpPr>
        <p:spPr>
          <a:xfrm>
            <a:off x="457200" y="914400"/>
            <a:ext cx="8229600" cy="5486400"/>
          </a:xfrm>
        </p:spPr>
        <p:txBody>
          <a:bodyPr>
            <a:normAutofit fontScale="70000" lnSpcReduction="20000"/>
          </a:bodyPr>
          <a:p>
            <a:pPr algn="just" lvl="0"/>
            <a:r>
              <a:rPr dirty="0" sz="3600" lang="en-US"/>
              <a:t>RVF is repaired after a course of antibiotics to reduce  bowel infection.</a:t>
            </a:r>
          </a:p>
          <a:p>
            <a:pPr algn="just" lvl="0"/>
            <a:r>
              <a:rPr dirty="0" sz="3600" lang="en-US"/>
              <a:t>Also </a:t>
            </a:r>
            <a:r>
              <a:rPr dirty="0" sz="3600" lang="en-US" err="1"/>
              <a:t>sterilise</a:t>
            </a:r>
            <a:r>
              <a:rPr dirty="0" sz="3600" lang="en-US"/>
              <a:t> the gut with tabs </a:t>
            </a:r>
            <a:r>
              <a:rPr dirty="0" sz="3600" lang="en-US" err="1"/>
              <a:t>cabbracol</a:t>
            </a:r>
            <a:r>
              <a:rPr dirty="0" sz="3600" lang="en-US"/>
              <a:t> 500gm BD for  five days.</a:t>
            </a:r>
          </a:p>
          <a:p>
            <a:pPr algn="just" lvl="0"/>
            <a:r>
              <a:rPr dirty="0" sz="3600" lang="en-US"/>
              <a:t>Give enema on the morning of the operation.</a:t>
            </a:r>
          </a:p>
          <a:p>
            <a:pPr algn="just" lvl="0"/>
            <a:r>
              <a:rPr dirty="0" sz="3600" lang="en-US"/>
              <a:t>After the operation, the patient should be placed on a liquid diet for two weeks.</a:t>
            </a:r>
          </a:p>
          <a:p>
            <a:pPr algn="just" lvl="0"/>
            <a:r>
              <a:rPr dirty="0" sz="3600" lang="en-US"/>
              <a:t>Liquid paraffin 10ml </a:t>
            </a:r>
            <a:r>
              <a:rPr dirty="0" sz="3600" lang="en-US" err="1"/>
              <a:t>tds</a:t>
            </a:r>
            <a:r>
              <a:rPr dirty="0" sz="3600" lang="en-US"/>
              <a:t> for two weeks, followed by analgesics and broad spectrum antibiotics.</a:t>
            </a:r>
          </a:p>
          <a:p>
            <a:pPr algn="just"/>
            <a:r>
              <a:rPr dirty="0" sz="3600" lang="en-US"/>
              <a:t>Together with the above, ensure that you provide other general postoperative care, for example, regular observation and  personal hygiene.</a:t>
            </a:r>
          </a:p>
          <a:p>
            <a:pPr algn="just" indent="0" marL="109728">
              <a:buNone/>
            </a:pPr>
            <a:r>
              <a:rPr b="1" dirty="0" sz="3600" lang="en-US" smtClean="0"/>
              <a:t> </a:t>
            </a:r>
            <a:r>
              <a:rPr b="1" dirty="0" sz="3600" lang="en-US"/>
              <a:t/>
            </a:r>
            <a:br>
              <a:rPr b="1" dirty="0" sz="3600" lang="en-US"/>
            </a:br>
            <a:r>
              <a:rPr b="1" dirty="0" sz="3600" lang="en-US"/>
              <a:t>Once the fistula is repaired, the patient should always opt for elective caesarean section delivery.</a:t>
            </a:r>
            <a:endParaRPr dirty="0" sz="3600" lang="en-US"/>
          </a:p>
          <a:p>
            <a:endParaRPr dirty="0" lang="en-US"/>
          </a:p>
        </p:txBody>
      </p:sp>
      <p:sp>
        <p:nvSpPr>
          <p:cNvPr id="1049246"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47" name="Slide Number Placeholder 3"/>
          <p:cNvSpPr>
            <a:spLocks noGrp="1"/>
          </p:cNvSpPr>
          <p:nvPr>
            <p:ph type="sldNum" sz="quarter" idx="12"/>
          </p:nvPr>
        </p:nvSpPr>
        <p:spPr/>
        <p:txBody>
          <a:bodyPr/>
          <a:p>
            <a:fld id="{6DB37D2D-6970-408E-8879-7BF9CDE8CB8D}" type="slidenum">
              <a:rPr lang="en-US" smtClean="0"/>
              <a:t>216</a:t>
            </a:fld>
            <a:endParaRPr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9248" name="Content Placeholder 2"/>
          <p:cNvSpPr>
            <a:spLocks noGrp="1"/>
          </p:cNvSpPr>
          <p:nvPr>
            <p:ph idx="1"/>
          </p:nvPr>
        </p:nvSpPr>
        <p:spPr>
          <a:xfrm>
            <a:off x="457200" y="1752600"/>
            <a:ext cx="8229600" cy="4648200"/>
          </a:xfrm>
        </p:spPr>
        <p:txBody>
          <a:bodyPr>
            <a:normAutofit lnSpcReduction="10000"/>
          </a:bodyPr>
          <a:p>
            <a:pPr algn="just" indent="0" marL="0">
              <a:buNone/>
            </a:pPr>
            <a:r>
              <a:rPr b="1" dirty="0" lang="en-US"/>
              <a:t> </a:t>
            </a:r>
            <a:r>
              <a:rPr b="1" dirty="0" sz="2800" lang="en-US" smtClean="0"/>
              <a:t>Objectives</a:t>
            </a:r>
            <a:endParaRPr dirty="0" sz="2800" lang="en-US"/>
          </a:p>
          <a:p>
            <a:pPr algn="just"/>
            <a:r>
              <a:rPr dirty="0" sz="2800" lang="en-US" smtClean="0"/>
              <a:t>By </a:t>
            </a:r>
            <a:r>
              <a:rPr dirty="0" sz="2800" lang="en-US"/>
              <a:t>the end of this section you will be able to:</a:t>
            </a:r>
          </a:p>
          <a:p>
            <a:pPr algn="just" lvl="0"/>
            <a:r>
              <a:rPr dirty="0" sz="2800" lang="en-US"/>
              <a:t>Describe infertility and climacteric crisis</a:t>
            </a:r>
          </a:p>
          <a:p>
            <a:pPr algn="just" lvl="0"/>
            <a:r>
              <a:rPr dirty="0" sz="2800" lang="en-US"/>
              <a:t>Specify causative factors of infertility</a:t>
            </a:r>
          </a:p>
          <a:p>
            <a:pPr algn="just" lvl="0"/>
            <a:r>
              <a:rPr dirty="0" sz="2800" lang="en-US"/>
              <a:t>Describe the management of infertile couples</a:t>
            </a:r>
          </a:p>
          <a:p>
            <a:pPr algn="just" lvl="0"/>
            <a:r>
              <a:rPr dirty="0" sz="2800" lang="en-US"/>
              <a:t>Specify climacteric symptoms</a:t>
            </a:r>
          </a:p>
          <a:p>
            <a:pPr algn="just" lvl="0"/>
            <a:r>
              <a:rPr dirty="0" sz="2800" lang="en-US"/>
              <a:t>Describe the management of a woman who presents with menopause</a:t>
            </a:r>
          </a:p>
          <a:p>
            <a:endParaRPr dirty="0" lang="en-US"/>
          </a:p>
        </p:txBody>
      </p:sp>
      <p:sp>
        <p:nvSpPr>
          <p:cNvPr id="1049249" name="Title 1"/>
          <p:cNvSpPr>
            <a:spLocks noGrp="1"/>
          </p:cNvSpPr>
          <p:nvPr>
            <p:ph type="title"/>
          </p:nvPr>
        </p:nvSpPr>
        <p:spPr>
          <a:xfrm>
            <a:off x="457200" y="274638"/>
            <a:ext cx="8229600" cy="1477962"/>
          </a:xfrm>
        </p:spPr>
        <p:txBody>
          <a:bodyPr>
            <a:normAutofit fontScale="90000"/>
          </a:bodyPr>
          <a:p>
            <a:r>
              <a:rPr b="1" dirty="0" lang="en-US" smtClean="0"/>
              <a:t/>
            </a:r>
            <a:br>
              <a:rPr b="1" dirty="0" lang="en-US" smtClean="0"/>
            </a:br>
            <a:r>
              <a:rPr b="1" dirty="0" lang="en-US" smtClean="0"/>
              <a:t/>
            </a:r>
            <a:br>
              <a:rPr b="1" dirty="0" lang="en-US" smtClean="0"/>
            </a:br>
            <a:r>
              <a:rPr b="1" dirty="0" lang="en-US" smtClean="0"/>
              <a:t>INFERTILITY AND CLIMACTERIC CRISIS</a:t>
            </a:r>
            <a:r>
              <a:rPr dirty="0" lang="en-US" smtClean="0"/>
              <a:t/>
            </a:r>
            <a:br>
              <a:rPr dirty="0" lang="en-US" smtClean="0"/>
            </a:br>
            <a:endParaRPr dirty="0" lang="en-US"/>
          </a:p>
        </p:txBody>
      </p:sp>
      <p:sp>
        <p:nvSpPr>
          <p:cNvPr id="1049250" name="Slide Number Placeholder 3"/>
          <p:cNvSpPr>
            <a:spLocks noGrp="1"/>
          </p:cNvSpPr>
          <p:nvPr>
            <p:ph type="sldNum" sz="quarter" idx="12"/>
          </p:nvPr>
        </p:nvSpPr>
        <p:spPr/>
        <p:txBody>
          <a:bodyPr/>
          <a:p>
            <a:fld id="{6DB37D2D-6970-408E-8879-7BF9CDE8CB8D}" type="slidenum">
              <a:rPr lang="en-US" smtClean="0"/>
              <a:t>217</a:t>
            </a:fld>
            <a:endParaRPr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9251" name="Content Placeholder 2"/>
          <p:cNvSpPr>
            <a:spLocks noGrp="1"/>
          </p:cNvSpPr>
          <p:nvPr>
            <p:ph idx="1"/>
          </p:nvPr>
        </p:nvSpPr>
        <p:spPr>
          <a:xfrm>
            <a:off x="457200" y="914400"/>
            <a:ext cx="8229600" cy="5638800"/>
          </a:xfrm>
        </p:spPr>
        <p:txBody>
          <a:bodyPr>
            <a:normAutofit lnSpcReduction="10000"/>
          </a:bodyPr>
          <a:p>
            <a:pPr algn="just"/>
            <a:r>
              <a:rPr dirty="0" sz="2800" lang="en-US"/>
              <a:t> </a:t>
            </a:r>
            <a:r>
              <a:rPr dirty="0" sz="2800" lang="en-US" smtClean="0"/>
              <a:t>Most </a:t>
            </a:r>
            <a:r>
              <a:rPr dirty="0" sz="2800" lang="en-US"/>
              <a:t>normal couples achieve a pregnancy within a few months of trying. However, failure to do so after one year may be arbitrarily defined as infertility, provided that normal intercourse is taking place not less than twice a week. But what is the difference between infertility and sterility?  </a:t>
            </a:r>
          </a:p>
          <a:p>
            <a:pPr algn="just" lvl="0"/>
            <a:r>
              <a:rPr dirty="0" sz="2800" lang="en-US"/>
              <a:t>Infertility is 'the inability to achieve a pregnancy or to carry a pregnancy to term after one year of unprotected intercourse'.</a:t>
            </a:r>
          </a:p>
          <a:p>
            <a:pPr algn="just" lvl="0"/>
            <a:r>
              <a:rPr dirty="0" sz="2800" lang="en-US"/>
              <a:t>Sterility is 'the inability to produce offspring, i.e. the inability to conceive (female sterility) or to induce conception (male sterility)'. </a:t>
            </a:r>
          </a:p>
          <a:p>
            <a:endParaRPr dirty="0" lang="en-US"/>
          </a:p>
        </p:txBody>
      </p:sp>
      <p:sp>
        <p:nvSpPr>
          <p:cNvPr id="1049252" name="Title 1"/>
          <p:cNvSpPr>
            <a:spLocks noGrp="1"/>
          </p:cNvSpPr>
          <p:nvPr>
            <p:ph type="title"/>
          </p:nvPr>
        </p:nvSpPr>
        <p:spPr>
          <a:xfrm>
            <a:off x="457200" y="274638"/>
            <a:ext cx="8229600" cy="639762"/>
          </a:xfrm>
        </p:spPr>
        <p:txBody>
          <a:bodyPr>
            <a:normAutofit fontScale="90000"/>
          </a:bodyPr>
          <a:p>
            <a:r>
              <a:rPr b="1" dirty="0" lang="en-US" smtClean="0"/>
              <a:t> </a:t>
            </a:r>
            <a:br>
              <a:rPr b="1" dirty="0" lang="en-US" smtClean="0"/>
            </a:br>
            <a:r>
              <a:rPr b="1" dirty="0" lang="en-US" smtClean="0"/>
              <a:t>Infertility </a:t>
            </a:r>
            <a:r>
              <a:rPr dirty="0" lang="en-US" smtClean="0"/>
              <a:t/>
            </a:r>
            <a:br>
              <a:rPr dirty="0" lang="en-US" smtClean="0"/>
            </a:br>
            <a:endParaRPr dirty="0" lang="en-US"/>
          </a:p>
        </p:txBody>
      </p:sp>
      <p:sp>
        <p:nvSpPr>
          <p:cNvPr id="1049253" name="Slide Number Placeholder 3"/>
          <p:cNvSpPr>
            <a:spLocks noGrp="1"/>
          </p:cNvSpPr>
          <p:nvPr>
            <p:ph type="sldNum" sz="quarter" idx="12"/>
          </p:nvPr>
        </p:nvSpPr>
        <p:spPr/>
        <p:txBody>
          <a:bodyPr/>
          <a:p>
            <a:fld id="{6DB37D2D-6970-408E-8879-7BF9CDE8CB8D}" type="slidenum">
              <a:rPr lang="en-US" smtClean="0"/>
              <a:t>218</a:t>
            </a:fld>
            <a:endParaRPr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9254" name="Content Placeholder 2"/>
          <p:cNvSpPr>
            <a:spLocks noGrp="1"/>
          </p:cNvSpPr>
          <p:nvPr>
            <p:ph idx="1"/>
          </p:nvPr>
        </p:nvSpPr>
        <p:spPr>
          <a:xfrm>
            <a:off x="457200" y="990600"/>
            <a:ext cx="8229600" cy="5135563"/>
          </a:xfrm>
        </p:spPr>
        <p:txBody>
          <a:bodyPr>
            <a:normAutofit/>
          </a:bodyPr>
          <a:p>
            <a:pPr algn="just"/>
            <a:r>
              <a:rPr dirty="0" sz="2800" lang="en-US"/>
              <a:t>There are two types of infertility; primary and secondary. In primary infertility, no conception has taken place at all. In secondary infertility, there may have been some conception even if it ended in a spontaneous abortion</a:t>
            </a:r>
            <a:r>
              <a:rPr dirty="0" sz="2800" lang="en-US" smtClean="0"/>
              <a:t>.</a:t>
            </a:r>
          </a:p>
          <a:p>
            <a:pPr algn="just"/>
            <a:r>
              <a:rPr dirty="0" sz="2800" lang="en-US" smtClean="0"/>
              <a:t> </a:t>
            </a:r>
            <a:r>
              <a:rPr dirty="0" sz="2800" lang="en-US"/>
              <a:t>There are several causes of infertility, which will be covered here under three broad categories -  general factors, female factors and male factors. </a:t>
            </a:r>
          </a:p>
          <a:p>
            <a:endParaRPr dirty="0" lang="en-US"/>
          </a:p>
          <a:p>
            <a:endParaRPr dirty="0" lang="en-US"/>
          </a:p>
        </p:txBody>
      </p:sp>
      <p:sp>
        <p:nvSpPr>
          <p:cNvPr id="1049255"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56" name="Slide Number Placeholder 3"/>
          <p:cNvSpPr>
            <a:spLocks noGrp="1"/>
          </p:cNvSpPr>
          <p:nvPr>
            <p:ph type="sldNum" sz="quarter" idx="12"/>
          </p:nvPr>
        </p:nvSpPr>
        <p:spPr/>
        <p:txBody>
          <a:bodyPr/>
          <a:p>
            <a:fld id="{6DB37D2D-6970-408E-8879-7BF9CDE8CB8D}" type="slidenum">
              <a:rPr lang="en-US" smtClean="0"/>
              <a:t>219</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689" name="Content Placeholder 2"/>
          <p:cNvSpPr>
            <a:spLocks noGrp="1"/>
          </p:cNvSpPr>
          <p:nvPr>
            <p:ph idx="1"/>
          </p:nvPr>
        </p:nvSpPr>
        <p:spPr/>
        <p:txBody>
          <a:bodyPr>
            <a:normAutofit/>
          </a:bodyPr>
          <a:p>
            <a:r>
              <a:rPr b="1" dirty="0" lang="en-US"/>
              <a:t>MENSTRUAL DISORDERS</a:t>
            </a:r>
            <a:endParaRPr dirty="0" lang="en-US"/>
          </a:p>
          <a:p>
            <a:r>
              <a:rPr b="1" dirty="0" lang="en-US"/>
              <a:t> </a:t>
            </a:r>
            <a:endParaRPr dirty="0" lang="en-US"/>
          </a:p>
          <a:p>
            <a:r>
              <a:rPr b="1" dirty="0" lang="en-US"/>
              <a:t> </a:t>
            </a:r>
            <a:endParaRPr dirty="0" lang="en-US"/>
          </a:p>
          <a:p>
            <a:r>
              <a:rPr b="1" dirty="0" lang="en-US"/>
              <a:t> </a:t>
            </a:r>
            <a:endParaRPr dirty="0" lang="en-US"/>
          </a:p>
          <a:p>
            <a:r>
              <a:rPr b="1" dirty="0" lang="en-US"/>
              <a:t>Objectives</a:t>
            </a:r>
            <a:endParaRPr dirty="0" lang="en-US"/>
          </a:p>
          <a:p>
            <a:r>
              <a:rPr dirty="0" lang="en-US"/>
              <a:t>By the end of this section, you will be able to:</a:t>
            </a:r>
          </a:p>
          <a:p>
            <a:pPr lvl="0"/>
            <a:r>
              <a:rPr dirty="0" lang="en-US"/>
              <a:t>Describe factors that influence menstruation</a:t>
            </a:r>
          </a:p>
          <a:p>
            <a:pPr lvl="0"/>
            <a:r>
              <a:rPr dirty="0" lang="en-US"/>
              <a:t>Describe the various menstrual disorders and their management</a:t>
            </a:r>
          </a:p>
          <a:p>
            <a:endParaRPr dirty="0" lang="en-US"/>
          </a:p>
        </p:txBody>
      </p:sp>
      <p:sp>
        <p:nvSpPr>
          <p:cNvPr id="1048690" name="Title 1"/>
          <p:cNvSpPr>
            <a:spLocks noGrp="1"/>
          </p:cNvSpPr>
          <p:nvPr>
            <p:ph type="title"/>
          </p:nvPr>
        </p:nvSpPr>
        <p:spPr/>
        <p:txBody>
          <a:bodyPr/>
          <a:p>
            <a:endParaRPr lang="en-US"/>
          </a:p>
        </p:txBody>
      </p:sp>
      <p:sp>
        <p:nvSpPr>
          <p:cNvPr id="1048691" name="Slide Number Placeholder 3"/>
          <p:cNvSpPr>
            <a:spLocks noGrp="1"/>
          </p:cNvSpPr>
          <p:nvPr>
            <p:ph type="sldNum" sz="quarter" idx="12"/>
          </p:nvPr>
        </p:nvSpPr>
        <p:spPr/>
        <p:txBody>
          <a:bodyPr/>
          <a:p>
            <a:fld id="{6DB37D2D-6970-408E-8879-7BF9CDE8CB8D}" type="slidenum">
              <a:rPr lang="en-US" smtClean="0"/>
              <a:t>22</a:t>
            </a:fld>
            <a:endParaRPr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9257" name="Content Placeholder 2"/>
          <p:cNvSpPr>
            <a:spLocks noGrp="1"/>
          </p:cNvSpPr>
          <p:nvPr>
            <p:ph idx="1"/>
          </p:nvPr>
        </p:nvSpPr>
        <p:spPr>
          <a:xfrm>
            <a:off x="457200" y="914400"/>
            <a:ext cx="8229600" cy="5562600"/>
          </a:xfrm>
        </p:spPr>
        <p:txBody>
          <a:bodyPr>
            <a:normAutofit fontScale="92500" lnSpcReduction="10000"/>
          </a:bodyPr>
          <a:p>
            <a:pPr algn="just" indent="0" marL="0">
              <a:buNone/>
            </a:pPr>
            <a:r>
              <a:rPr b="1" dirty="0" sz="3000" lang="en-US" smtClean="0"/>
              <a:t>Age</a:t>
            </a:r>
            <a:r>
              <a:rPr dirty="0" sz="3000" lang="en-US" smtClean="0"/>
              <a:t> </a:t>
            </a:r>
            <a:endParaRPr dirty="0" sz="3000" lang="en-US"/>
          </a:p>
          <a:p>
            <a:pPr algn="just"/>
            <a:r>
              <a:rPr dirty="0" sz="3000" lang="en-US"/>
              <a:t>In the female conception occurs at any time after menarche and before menopause. It is rare in the first few cycles and the last few cycles before menopause because the cycles are </a:t>
            </a:r>
            <a:br>
              <a:rPr dirty="0" sz="3000" lang="en-US"/>
            </a:br>
            <a:r>
              <a:rPr dirty="0" sz="3000" lang="en-US"/>
              <a:t>usually </a:t>
            </a:r>
            <a:r>
              <a:rPr dirty="0" sz="3000" lang="en-US" err="1"/>
              <a:t>anovular</a:t>
            </a:r>
            <a:r>
              <a:rPr dirty="0" sz="3000" lang="en-US"/>
              <a:t>. </a:t>
            </a:r>
          </a:p>
          <a:p>
            <a:pPr algn="just"/>
            <a:r>
              <a:rPr dirty="0" sz="3000" lang="en-US"/>
              <a:t>Fertility in women is at its height in the late teens and early twenties. It declines slowly after 30 years of age. In the male, spermatogenesis commences actively at puberty and continues throughout life but ageing reduces fertility to a variable extent.</a:t>
            </a:r>
          </a:p>
          <a:p>
            <a:endParaRPr dirty="0" lang="en-US"/>
          </a:p>
        </p:txBody>
      </p:sp>
      <p:sp>
        <p:nvSpPr>
          <p:cNvPr id="1049258"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General Factors Affecting Fertility</a:t>
            </a:r>
            <a:r>
              <a:rPr dirty="0" lang="en-US" smtClean="0"/>
              <a:t/>
            </a:r>
            <a:br>
              <a:rPr dirty="0" lang="en-US" smtClean="0"/>
            </a:br>
            <a:endParaRPr dirty="0" lang="en-US"/>
          </a:p>
        </p:txBody>
      </p:sp>
      <p:sp>
        <p:nvSpPr>
          <p:cNvPr id="1049259" name="Slide Number Placeholder 3"/>
          <p:cNvSpPr>
            <a:spLocks noGrp="1"/>
          </p:cNvSpPr>
          <p:nvPr>
            <p:ph type="sldNum" sz="quarter" idx="12"/>
          </p:nvPr>
        </p:nvSpPr>
        <p:spPr/>
        <p:txBody>
          <a:bodyPr/>
          <a:p>
            <a:fld id="{6DB37D2D-6970-408E-8879-7BF9CDE8CB8D}" type="slidenum">
              <a:rPr lang="en-US" smtClean="0"/>
              <a:t>220</a:t>
            </a:fld>
            <a:endParaRPr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9260" name="Content Placeholder 2"/>
          <p:cNvSpPr>
            <a:spLocks noGrp="1"/>
          </p:cNvSpPr>
          <p:nvPr>
            <p:ph idx="1"/>
          </p:nvPr>
        </p:nvSpPr>
        <p:spPr>
          <a:xfrm>
            <a:off x="457200" y="914400"/>
            <a:ext cx="8229600" cy="5638800"/>
          </a:xfrm>
        </p:spPr>
        <p:txBody>
          <a:bodyPr>
            <a:normAutofit fontScale="92500" lnSpcReduction="20000"/>
          </a:bodyPr>
          <a:p>
            <a:pPr algn="just"/>
            <a:r>
              <a:rPr dirty="0" sz="3000" lang="en-US" smtClean="0"/>
              <a:t>Good </a:t>
            </a:r>
            <a:r>
              <a:rPr dirty="0" sz="3000" lang="en-US"/>
              <a:t>health is associated with fertility but bad health is not an absolute barrier to conception, except when ovulation and spermatogenesis are directly affected. </a:t>
            </a:r>
          </a:p>
          <a:p>
            <a:pPr algn="just"/>
            <a:r>
              <a:rPr dirty="0" sz="3000" lang="en-US"/>
              <a:t>Deliberate dieting (condition known as anorexia nervosa) will lead to loss of weight, which in turn will lead to amenorrhea, hence failure to ovulate. On the other hand, sometimes obesity and infertility seem to be connected in women, probably because obese women ovulate and menstruate less frequently.</a:t>
            </a:r>
          </a:p>
          <a:p>
            <a:pPr algn="just"/>
            <a:r>
              <a:rPr dirty="0" sz="3000" lang="en-US"/>
              <a:t>Chronic alcoholism or drug addiction may also lead to infertility. For example, morphine tends to depress ovarian activity.</a:t>
            </a:r>
          </a:p>
          <a:p>
            <a:endParaRPr dirty="0" lang="en-US"/>
          </a:p>
        </p:txBody>
      </p:sp>
      <p:sp>
        <p:nvSpPr>
          <p:cNvPr id="1049261"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Health and Nutrition</a:t>
            </a:r>
            <a:r>
              <a:rPr dirty="0" lang="en-US" smtClean="0"/>
              <a:t> </a:t>
            </a:r>
            <a:br>
              <a:rPr dirty="0" lang="en-US" smtClean="0"/>
            </a:br>
            <a:endParaRPr dirty="0" lang="en-US"/>
          </a:p>
        </p:txBody>
      </p:sp>
      <p:sp>
        <p:nvSpPr>
          <p:cNvPr id="1049262" name="Slide Number Placeholder 3"/>
          <p:cNvSpPr>
            <a:spLocks noGrp="1"/>
          </p:cNvSpPr>
          <p:nvPr>
            <p:ph type="sldNum" sz="quarter" idx="12"/>
          </p:nvPr>
        </p:nvSpPr>
        <p:spPr/>
        <p:txBody>
          <a:bodyPr/>
          <a:p>
            <a:fld id="{6DB37D2D-6970-408E-8879-7BF9CDE8CB8D}" type="slidenum">
              <a:rPr lang="en-US" smtClean="0"/>
              <a:t>221</a:t>
            </a:fld>
            <a:endParaRPr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9263" name="Content Placeholder 2"/>
          <p:cNvSpPr>
            <a:spLocks noGrp="1"/>
          </p:cNvSpPr>
          <p:nvPr>
            <p:ph idx="1"/>
          </p:nvPr>
        </p:nvSpPr>
        <p:spPr/>
        <p:txBody>
          <a:bodyPr/>
          <a:p>
            <a:pPr algn="just"/>
            <a:r>
              <a:rPr dirty="0" sz="3200" lang="en-US" smtClean="0"/>
              <a:t>Anxiety </a:t>
            </a:r>
            <a:r>
              <a:rPr dirty="0" sz="3200" lang="en-US"/>
              <a:t>and tension seem to be responsible for infertility in some individuals. </a:t>
            </a:r>
            <a:endParaRPr dirty="0" sz="3200" lang="en-US" smtClean="0"/>
          </a:p>
          <a:p>
            <a:pPr algn="just"/>
            <a:r>
              <a:rPr dirty="0" sz="3200" lang="en-US" smtClean="0"/>
              <a:t>They </a:t>
            </a:r>
            <a:r>
              <a:rPr dirty="0" sz="3200" lang="en-US"/>
              <a:t>manifest through changes in the neuroendocrine control of ovulation.</a:t>
            </a:r>
          </a:p>
          <a:p>
            <a:endParaRPr dirty="0" lang="en-US"/>
          </a:p>
        </p:txBody>
      </p:sp>
      <p:sp>
        <p:nvSpPr>
          <p:cNvPr id="1049264" name="Title 1"/>
          <p:cNvSpPr>
            <a:spLocks noGrp="1"/>
          </p:cNvSpPr>
          <p:nvPr>
            <p:ph type="title"/>
          </p:nvPr>
        </p:nvSpPr>
        <p:spPr/>
        <p:txBody>
          <a:bodyPr>
            <a:normAutofit fontScale="90000"/>
          </a:bodyPr>
          <a:p>
            <a:r>
              <a:rPr dirty="0" lang="en-US" smtClean="0"/>
              <a:t/>
            </a:r>
            <a:br>
              <a:rPr dirty="0" lang="en-US" smtClean="0"/>
            </a:br>
            <a:r>
              <a:rPr dirty="0" lang="en-US" smtClean="0"/>
              <a:t>Psychological </a:t>
            </a:r>
            <a:r>
              <a:rPr dirty="0" lang="en-US"/>
              <a:t>Factors </a:t>
            </a:r>
            <a:br>
              <a:rPr dirty="0" lang="en-US"/>
            </a:br>
            <a:endParaRPr dirty="0" lang="en-US"/>
          </a:p>
        </p:txBody>
      </p:sp>
      <p:sp>
        <p:nvSpPr>
          <p:cNvPr id="1049265" name="Slide Number Placeholder 3"/>
          <p:cNvSpPr>
            <a:spLocks noGrp="1"/>
          </p:cNvSpPr>
          <p:nvPr>
            <p:ph type="sldNum" sz="quarter" idx="12"/>
          </p:nvPr>
        </p:nvSpPr>
        <p:spPr/>
        <p:txBody>
          <a:bodyPr/>
          <a:p>
            <a:fld id="{6DB37D2D-6970-408E-8879-7BF9CDE8CB8D}" type="slidenum">
              <a:rPr lang="en-US" smtClean="0"/>
              <a:t>222</a:t>
            </a:fld>
            <a:endParaRPr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9266" name="Content Placeholder 2"/>
          <p:cNvSpPr>
            <a:spLocks noGrp="1"/>
          </p:cNvSpPr>
          <p:nvPr>
            <p:ph idx="1"/>
          </p:nvPr>
        </p:nvSpPr>
        <p:spPr/>
        <p:txBody>
          <a:bodyPr>
            <a:normAutofit/>
          </a:bodyPr>
          <a:p>
            <a:pPr algn="just" lvl="0"/>
            <a:r>
              <a:rPr dirty="0" sz="2800" lang="en-US" smtClean="0"/>
              <a:t>Congenital</a:t>
            </a:r>
            <a:r>
              <a:rPr dirty="0" sz="2800" lang="en-US"/>
              <a:t>, also known as </a:t>
            </a:r>
            <a:r>
              <a:rPr dirty="0" sz="2800" lang="en-US" err="1"/>
              <a:t>Mullerian</a:t>
            </a:r>
            <a:r>
              <a:rPr dirty="0" sz="2800" lang="en-US"/>
              <a:t> agenesis, where there is no uterus or ovaries. Another factor is vaginal atresia, which is the narrowing or stenosis of the vagina.</a:t>
            </a:r>
          </a:p>
          <a:p>
            <a:pPr algn="just" lvl="0"/>
            <a:r>
              <a:rPr dirty="0" sz="2800" lang="en-US"/>
              <a:t>Infections leading to tubal blockage, for example, sexually transmitted infections (</a:t>
            </a:r>
            <a:r>
              <a:rPr dirty="0" sz="2800" lang="en-US" err="1"/>
              <a:t>gonococcal</a:t>
            </a:r>
            <a:r>
              <a:rPr dirty="0" sz="2800" lang="en-US"/>
              <a:t>, chlamydia), tuberculosis, salmonella, </a:t>
            </a:r>
            <a:r>
              <a:rPr dirty="0" sz="2800" lang="en-US" err="1"/>
              <a:t>enterobias</a:t>
            </a:r>
            <a:r>
              <a:rPr dirty="0" sz="2800" lang="en-US"/>
              <a:t> </a:t>
            </a:r>
            <a:r>
              <a:rPr dirty="0" sz="2800" lang="en-US" err="1"/>
              <a:t>vermicularis</a:t>
            </a:r>
            <a:r>
              <a:rPr dirty="0" sz="2800" lang="en-US"/>
              <a:t> and </a:t>
            </a:r>
            <a:r>
              <a:rPr dirty="0" sz="2800" lang="en-US" err="1"/>
              <a:t>postabortal</a:t>
            </a:r>
            <a:r>
              <a:rPr dirty="0" sz="2800" lang="en-US"/>
              <a:t> or puerperal sepsis.</a:t>
            </a:r>
          </a:p>
          <a:p>
            <a:endParaRPr dirty="0" lang="en-US"/>
          </a:p>
        </p:txBody>
      </p:sp>
      <p:sp>
        <p:nvSpPr>
          <p:cNvPr id="1049267" name="Title 1"/>
          <p:cNvSpPr>
            <a:spLocks noGrp="1"/>
          </p:cNvSpPr>
          <p:nvPr>
            <p:ph type="title"/>
          </p:nvPr>
        </p:nvSpPr>
        <p:spPr/>
        <p:txBody>
          <a:bodyPr>
            <a:normAutofit fontScale="90000"/>
          </a:bodyPr>
          <a:p>
            <a:r>
              <a:rPr b="1" dirty="0" lang="en-US" smtClean="0"/>
              <a:t/>
            </a:r>
            <a:br>
              <a:rPr b="1" dirty="0" lang="en-US" smtClean="0"/>
            </a:br>
            <a:r>
              <a:rPr b="1" dirty="0" lang="en-US" smtClean="0"/>
              <a:t>Female Factors Affecting Fertility</a:t>
            </a:r>
            <a:r>
              <a:rPr dirty="0" lang="en-US" smtClean="0"/>
              <a:t> </a:t>
            </a:r>
            <a:br>
              <a:rPr dirty="0" lang="en-US" smtClean="0"/>
            </a:br>
            <a:endParaRPr dirty="0" lang="en-US"/>
          </a:p>
        </p:txBody>
      </p:sp>
      <p:sp>
        <p:nvSpPr>
          <p:cNvPr id="1049268" name="Slide Number Placeholder 3"/>
          <p:cNvSpPr>
            <a:spLocks noGrp="1"/>
          </p:cNvSpPr>
          <p:nvPr>
            <p:ph type="sldNum" sz="quarter" idx="12"/>
          </p:nvPr>
        </p:nvSpPr>
        <p:spPr/>
        <p:txBody>
          <a:bodyPr/>
          <a:p>
            <a:fld id="{6DB37D2D-6970-408E-8879-7BF9CDE8CB8D}" type="slidenum">
              <a:rPr lang="en-US" smtClean="0"/>
              <a:t>223</a:t>
            </a:fld>
            <a:endParaRPr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9269" name="Content Placeholder 2"/>
          <p:cNvSpPr>
            <a:spLocks noGrp="1"/>
          </p:cNvSpPr>
          <p:nvPr>
            <p:ph idx="1"/>
          </p:nvPr>
        </p:nvSpPr>
        <p:spPr>
          <a:xfrm>
            <a:off x="457200" y="1066800"/>
            <a:ext cx="8229600" cy="5059363"/>
          </a:xfrm>
        </p:spPr>
        <p:txBody>
          <a:bodyPr>
            <a:normAutofit/>
          </a:bodyPr>
          <a:p>
            <a:pPr lvl="0"/>
            <a:r>
              <a:rPr dirty="0" lang="en-US"/>
              <a:t>Endocrine due to pituitary adenoma with increased prolactin leading to inappropriate </a:t>
            </a:r>
            <a:r>
              <a:rPr dirty="0" lang="en-US" err="1"/>
              <a:t>galactorrhoea</a:t>
            </a:r>
            <a:r>
              <a:rPr dirty="0" lang="en-US"/>
              <a:t> which is associated with </a:t>
            </a:r>
            <a:r>
              <a:rPr dirty="0" lang="en-US" err="1"/>
              <a:t>amenorrhoea</a:t>
            </a:r>
            <a:r>
              <a:rPr dirty="0" lang="en-US"/>
              <a:t> and anovulation. Hormonal imbalance with increased </a:t>
            </a:r>
            <a:r>
              <a:rPr dirty="0" lang="en-US" err="1"/>
              <a:t>oestrogen</a:t>
            </a:r>
            <a:r>
              <a:rPr dirty="0" lang="en-US"/>
              <a:t> will lead to endometrial hyperplasia hence irregular period (</a:t>
            </a:r>
            <a:r>
              <a:rPr dirty="0" lang="en-US" err="1"/>
              <a:t>metropathia</a:t>
            </a:r>
            <a:r>
              <a:rPr dirty="0" lang="en-US"/>
              <a:t> </a:t>
            </a:r>
            <a:r>
              <a:rPr dirty="0" lang="en-US" err="1"/>
              <a:t>haemorrhagica</a:t>
            </a:r>
            <a:r>
              <a:rPr dirty="0" lang="en-US"/>
              <a:t>) or prolonged periods and cycles. Hypothyroidism is generally associated with infertility.</a:t>
            </a:r>
          </a:p>
          <a:p>
            <a:endParaRPr dirty="0" lang="en-US"/>
          </a:p>
        </p:txBody>
      </p:sp>
      <p:sp>
        <p:nvSpPr>
          <p:cNvPr id="1049270"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71" name="Slide Number Placeholder 3"/>
          <p:cNvSpPr>
            <a:spLocks noGrp="1"/>
          </p:cNvSpPr>
          <p:nvPr>
            <p:ph type="sldNum" sz="quarter" idx="12"/>
          </p:nvPr>
        </p:nvSpPr>
        <p:spPr/>
        <p:txBody>
          <a:bodyPr/>
          <a:p>
            <a:fld id="{6DB37D2D-6970-408E-8879-7BF9CDE8CB8D}" type="slidenum">
              <a:rPr lang="en-US" smtClean="0"/>
              <a:t>224</a:t>
            </a:fld>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9272" name="Content Placeholder 1"/>
          <p:cNvSpPr>
            <a:spLocks noGrp="1"/>
          </p:cNvSpPr>
          <p:nvPr>
            <p:ph idx="1"/>
          </p:nvPr>
        </p:nvSpPr>
        <p:spPr>
          <a:xfrm>
            <a:off x="457200" y="1219200"/>
            <a:ext cx="8229600" cy="4788091"/>
          </a:xfrm>
        </p:spPr>
        <p:txBody>
          <a:bodyPr/>
          <a:p>
            <a:pPr algn="just" lvl="0"/>
            <a:r>
              <a:rPr dirty="0" sz="3200" lang="en-US"/>
              <a:t>Diabetes mellitus, if uncontrolled or in those with severe complications may impair fertility.</a:t>
            </a:r>
          </a:p>
          <a:p>
            <a:pPr algn="just" lvl="0"/>
            <a:r>
              <a:rPr dirty="0" sz="3200" lang="en-US"/>
              <a:t>Uterine </a:t>
            </a:r>
            <a:r>
              <a:rPr dirty="0" sz="3200" lang="en-US" err="1"/>
              <a:t>fibromyoma</a:t>
            </a:r>
            <a:r>
              <a:rPr dirty="0" sz="3200" lang="en-US"/>
              <a:t>, especially if it is large enough to distort the uterine cavity or block interstitial parts of the tube, may also cause recurrent abortion.</a:t>
            </a:r>
          </a:p>
          <a:p>
            <a:endParaRPr dirty="0" lang="en-US"/>
          </a:p>
        </p:txBody>
      </p:sp>
      <p:sp>
        <p:nvSpPr>
          <p:cNvPr id="1049273" name="Slide Number Placeholder 2"/>
          <p:cNvSpPr>
            <a:spLocks noGrp="1"/>
          </p:cNvSpPr>
          <p:nvPr>
            <p:ph type="sldNum" sz="quarter" idx="12"/>
          </p:nvPr>
        </p:nvSpPr>
        <p:spPr/>
        <p:txBody>
          <a:bodyPr/>
          <a:p>
            <a:fld id="{6DB37D2D-6970-408E-8879-7BF9CDE8CB8D}" type="slidenum">
              <a:rPr lang="en-US" smtClean="0"/>
              <a:t>225</a:t>
            </a:fld>
            <a:endParaRPr lang="en-US"/>
          </a:p>
        </p:txBody>
      </p:sp>
      <p:sp>
        <p:nvSpPr>
          <p:cNvPr id="1049274"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9275" name="Content Placeholder 2"/>
          <p:cNvSpPr>
            <a:spLocks noGrp="1"/>
          </p:cNvSpPr>
          <p:nvPr>
            <p:ph idx="1"/>
          </p:nvPr>
        </p:nvSpPr>
        <p:spPr>
          <a:xfrm>
            <a:off x="457200" y="914400"/>
            <a:ext cx="8229600" cy="5092891"/>
          </a:xfrm>
        </p:spPr>
        <p:txBody>
          <a:bodyPr>
            <a:normAutofit/>
          </a:bodyPr>
          <a:p>
            <a:pPr algn="just" lvl="0"/>
            <a:r>
              <a:rPr dirty="0" sz="2800" lang="en-US"/>
              <a:t>Cervical hostility, whereby the cervical mucus is unreceptive to spermatozoa and either prevents their progressive advance or actually kills them. It may be due to infection or the presence of sperm antibodies.</a:t>
            </a:r>
          </a:p>
          <a:p>
            <a:pPr algn="just" lvl="0"/>
            <a:r>
              <a:rPr dirty="0" sz="2800" lang="en-US"/>
              <a:t>Cervical incompetence is almost always a cause of  mid-trimester abortion and will lead to secondary infertility.</a:t>
            </a:r>
          </a:p>
          <a:p>
            <a:pPr algn="just" lvl="0"/>
            <a:r>
              <a:rPr dirty="0" sz="2800" lang="en-US"/>
              <a:t>Endometriosis because of the menorrhagia may lead  to infertility.</a:t>
            </a:r>
          </a:p>
          <a:p>
            <a:endParaRPr dirty="0" lang="en-US"/>
          </a:p>
        </p:txBody>
      </p:sp>
      <p:sp>
        <p:nvSpPr>
          <p:cNvPr id="1049276"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277" name="Slide Number Placeholder 3"/>
          <p:cNvSpPr>
            <a:spLocks noGrp="1"/>
          </p:cNvSpPr>
          <p:nvPr>
            <p:ph type="sldNum" sz="quarter" idx="12"/>
          </p:nvPr>
        </p:nvSpPr>
        <p:spPr/>
        <p:txBody>
          <a:bodyPr/>
          <a:p>
            <a:fld id="{6DB37D2D-6970-408E-8879-7BF9CDE8CB8D}" type="slidenum">
              <a:rPr lang="en-US" smtClean="0"/>
              <a:t>226</a:t>
            </a:fld>
            <a:endParaRPr lang="en-US"/>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9278" name="Content Placeholder 2"/>
          <p:cNvSpPr>
            <a:spLocks noGrp="1"/>
          </p:cNvSpPr>
          <p:nvPr>
            <p:ph idx="1"/>
          </p:nvPr>
        </p:nvSpPr>
        <p:spPr>
          <a:xfrm>
            <a:off x="457200" y="1143000"/>
            <a:ext cx="8229600" cy="4983163"/>
          </a:xfrm>
        </p:spPr>
        <p:txBody>
          <a:bodyPr>
            <a:normAutofit/>
          </a:bodyPr>
          <a:p>
            <a:pPr algn="just" indent="0" marL="109728">
              <a:buNone/>
            </a:pPr>
            <a:r>
              <a:rPr dirty="0" lang="en-US" smtClean="0"/>
              <a:t>The </a:t>
            </a:r>
            <a:r>
              <a:rPr dirty="0" lang="en-US"/>
              <a:t>following factors in the male may lead to infertility. </a:t>
            </a:r>
          </a:p>
          <a:p>
            <a:pPr algn="just" lvl="0"/>
            <a:r>
              <a:rPr dirty="0" lang="en-US"/>
              <a:t>Congenital, for example, hypospadias (ventral external urethra meatus) where the opening is congenitally malformed.</a:t>
            </a:r>
          </a:p>
          <a:p>
            <a:pPr algn="just" lvl="0"/>
            <a:r>
              <a:rPr dirty="0" lang="en-US"/>
              <a:t>Undescended testes, where the testes either remain in the abdominal or inguinal canal or are retractile, that is, tend to go back in the abdomen. Take note that the temperature of scrotal contents is about 1° Centigrade below the normal body temperature. </a:t>
            </a:r>
            <a:endParaRPr dirty="0" lang="en-US" smtClean="0"/>
          </a:p>
          <a:p>
            <a:endParaRPr dirty="0" lang="en-US"/>
          </a:p>
        </p:txBody>
      </p:sp>
      <p:sp>
        <p:nvSpPr>
          <p:cNvPr id="1049279"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Male Factors Affecting Fertility</a:t>
            </a:r>
            <a:r>
              <a:rPr dirty="0" lang="en-US" smtClean="0"/>
              <a:t> </a:t>
            </a:r>
            <a:br>
              <a:rPr dirty="0" lang="en-US" smtClean="0"/>
            </a:br>
            <a:endParaRPr dirty="0" lang="en-US"/>
          </a:p>
        </p:txBody>
      </p:sp>
      <p:sp>
        <p:nvSpPr>
          <p:cNvPr id="1049280" name="Slide Number Placeholder 3"/>
          <p:cNvSpPr>
            <a:spLocks noGrp="1"/>
          </p:cNvSpPr>
          <p:nvPr>
            <p:ph type="sldNum" sz="quarter" idx="12"/>
          </p:nvPr>
        </p:nvSpPr>
        <p:spPr/>
        <p:txBody>
          <a:bodyPr/>
          <a:p>
            <a:fld id="{6DB37D2D-6970-408E-8879-7BF9CDE8CB8D}" type="slidenum">
              <a:rPr lang="en-US" smtClean="0"/>
              <a:t>227</a:t>
            </a:fld>
            <a:endParaRPr lang="en-US"/>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9281" name="Content Placeholder 1"/>
          <p:cNvSpPr>
            <a:spLocks noGrp="1"/>
          </p:cNvSpPr>
          <p:nvPr>
            <p:ph idx="1"/>
          </p:nvPr>
        </p:nvSpPr>
        <p:spPr/>
        <p:txBody>
          <a:bodyPr/>
          <a:p>
            <a:pPr algn="just" lvl="0"/>
            <a:r>
              <a:rPr dirty="0" sz="3200" lang="en-US"/>
              <a:t>Spermatogenesis is impaired if the temperature of the testes is raised and this is often the case with undescended testes. </a:t>
            </a:r>
            <a:endParaRPr dirty="0" sz="3200" lang="en-US" smtClean="0"/>
          </a:p>
          <a:p>
            <a:pPr algn="just" lvl="0"/>
            <a:r>
              <a:rPr dirty="0" sz="3200" lang="en-US" smtClean="0"/>
              <a:t>The </a:t>
            </a:r>
            <a:r>
              <a:rPr dirty="0" sz="3200" lang="en-US"/>
              <a:t>temperature can also be raised by frequent hot baths, the use of thick, tight underclothes as well as living at high altitudes for too long.</a:t>
            </a:r>
          </a:p>
          <a:p>
            <a:endParaRPr dirty="0" lang="en-US"/>
          </a:p>
        </p:txBody>
      </p:sp>
      <p:sp>
        <p:nvSpPr>
          <p:cNvPr id="1049282" name="Slide Number Placeholder 2"/>
          <p:cNvSpPr>
            <a:spLocks noGrp="1"/>
          </p:cNvSpPr>
          <p:nvPr>
            <p:ph type="sldNum" sz="quarter" idx="12"/>
          </p:nvPr>
        </p:nvSpPr>
        <p:spPr/>
        <p:txBody>
          <a:bodyPr/>
          <a:p>
            <a:fld id="{6DB37D2D-6970-408E-8879-7BF9CDE8CB8D}" type="slidenum">
              <a:rPr lang="en-US" smtClean="0"/>
              <a:t>228</a:t>
            </a:fld>
            <a:endParaRPr lang="en-US"/>
          </a:p>
        </p:txBody>
      </p:sp>
      <p:sp>
        <p:nvSpPr>
          <p:cNvPr id="1049283"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9284" name="Content Placeholder 2"/>
          <p:cNvSpPr>
            <a:spLocks noGrp="1"/>
          </p:cNvSpPr>
          <p:nvPr>
            <p:ph idx="1"/>
          </p:nvPr>
        </p:nvSpPr>
        <p:spPr>
          <a:xfrm>
            <a:off x="457200" y="914400"/>
            <a:ext cx="8229600" cy="5211763"/>
          </a:xfrm>
        </p:spPr>
        <p:txBody>
          <a:bodyPr>
            <a:normAutofit/>
          </a:bodyPr>
          <a:p>
            <a:pPr lvl="0"/>
            <a:r>
              <a:rPr dirty="0" lang="en-US"/>
              <a:t>Infections of bacterial origin, for example, </a:t>
            </a:r>
            <a:r>
              <a:rPr dirty="0" lang="en-US" err="1"/>
              <a:t>gonococcal</a:t>
            </a:r>
            <a:r>
              <a:rPr dirty="0" lang="en-US"/>
              <a:t> chlamydia will block the vas deferens after healing with scarring. Viral infection, especially mumps, can cause </a:t>
            </a:r>
            <a:r>
              <a:rPr dirty="0" lang="en-US" err="1"/>
              <a:t>orchitis</a:t>
            </a:r>
            <a:r>
              <a:rPr dirty="0" lang="en-US"/>
              <a:t>, interfering with spermatogenesis. Therefore, a male child suffering from mumps should be observed keenly for  this complication.</a:t>
            </a:r>
          </a:p>
          <a:p>
            <a:pPr lvl="0"/>
            <a:r>
              <a:rPr dirty="0" lang="en-US"/>
              <a:t>Auto-immune problems whereby the cervix can be hostile to the sperm of a man and produce antibodies.</a:t>
            </a:r>
          </a:p>
          <a:p>
            <a:endParaRPr dirty="0" lang="en-US"/>
          </a:p>
        </p:txBody>
      </p:sp>
      <p:sp>
        <p:nvSpPr>
          <p:cNvPr id="1049285"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86" name="Slide Number Placeholder 3"/>
          <p:cNvSpPr>
            <a:spLocks noGrp="1"/>
          </p:cNvSpPr>
          <p:nvPr>
            <p:ph type="sldNum" sz="quarter" idx="12"/>
          </p:nvPr>
        </p:nvSpPr>
        <p:spPr/>
        <p:txBody>
          <a:bodyPr/>
          <a:p>
            <a:fld id="{6DB37D2D-6970-408E-8879-7BF9CDE8CB8D}" type="slidenum">
              <a:rPr lang="en-US" smtClean="0"/>
              <a:t>229</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692" name="Content Placeholder 2"/>
          <p:cNvSpPr>
            <a:spLocks noGrp="1"/>
          </p:cNvSpPr>
          <p:nvPr>
            <p:ph idx="1"/>
          </p:nvPr>
        </p:nvSpPr>
        <p:spPr>
          <a:xfrm>
            <a:off x="457200" y="1295400"/>
            <a:ext cx="8229600" cy="4830763"/>
          </a:xfrm>
        </p:spPr>
        <p:txBody>
          <a:bodyPr>
            <a:normAutofit fontScale="96296" lnSpcReduction="20000"/>
          </a:bodyPr>
          <a:p>
            <a:r>
              <a:rPr dirty="0" lang="en-US"/>
              <a:t> </a:t>
            </a:r>
            <a:r>
              <a:rPr dirty="0" lang="en-US" smtClean="0"/>
              <a:t>The </a:t>
            </a:r>
            <a:r>
              <a:rPr dirty="0" lang="en-US"/>
              <a:t>events occurring in the following organs influence the mechanism of normal menstruation: </a:t>
            </a:r>
          </a:p>
          <a:p>
            <a:pPr lvl="0"/>
            <a:r>
              <a:rPr dirty="0" lang="en-US"/>
              <a:t>The hypothalamus influences the anterior pituitary gland to produce follicle stimulating hormone.</a:t>
            </a:r>
          </a:p>
          <a:p>
            <a:pPr lvl="0"/>
            <a:r>
              <a:rPr dirty="0" lang="en-US"/>
              <a:t>The anterior pituitary gland produces follicle stimulating hormone, which matures the </a:t>
            </a:r>
            <a:r>
              <a:rPr dirty="0" lang="en-US" err="1"/>
              <a:t>Graafian</a:t>
            </a:r>
            <a:r>
              <a:rPr dirty="0" lang="en-US"/>
              <a:t> follicle under the influence of the hypothalamus. It also produces the </a:t>
            </a:r>
            <a:r>
              <a:rPr dirty="0" lang="en-US" err="1"/>
              <a:t>luteinising</a:t>
            </a:r>
            <a:r>
              <a:rPr dirty="0" lang="en-US"/>
              <a:t> hormone, which influences the development of corpus </a:t>
            </a:r>
            <a:r>
              <a:rPr dirty="0" lang="en-US" err="1"/>
              <a:t>luteum</a:t>
            </a:r>
            <a:r>
              <a:rPr dirty="0" lang="en-US"/>
              <a:t> to produce </a:t>
            </a:r>
            <a:r>
              <a:rPr dirty="0" lang="en-US" err="1"/>
              <a:t>oestrogen</a:t>
            </a:r>
            <a:r>
              <a:rPr dirty="0" lang="en-US"/>
              <a:t> or progesterone.</a:t>
            </a:r>
          </a:p>
          <a:p>
            <a:pPr lvl="0"/>
            <a:r>
              <a:rPr dirty="0" lang="en-US"/>
              <a:t>The ovaries develop the </a:t>
            </a:r>
            <a:r>
              <a:rPr dirty="0" lang="en-US" err="1"/>
              <a:t>Graafian</a:t>
            </a:r>
            <a:r>
              <a:rPr dirty="0" lang="en-US"/>
              <a:t> follicle.</a:t>
            </a:r>
          </a:p>
          <a:p>
            <a:pPr lvl="0"/>
            <a:r>
              <a:rPr dirty="0" lang="en-US"/>
              <a:t>The uterine endometrium thickens under the influence of </a:t>
            </a:r>
            <a:r>
              <a:rPr dirty="0" lang="en-US" err="1"/>
              <a:t>oestrogen</a:t>
            </a:r>
            <a:r>
              <a:rPr dirty="0" lang="en-US"/>
              <a:t> and progesterone, in preparation to receive the ovum.</a:t>
            </a:r>
          </a:p>
          <a:p>
            <a:endParaRPr dirty="0" lang="en-US"/>
          </a:p>
        </p:txBody>
      </p:sp>
      <p:sp>
        <p:nvSpPr>
          <p:cNvPr id="1048693" name="Title 1"/>
          <p:cNvSpPr>
            <a:spLocks noGrp="1"/>
          </p:cNvSpPr>
          <p:nvPr>
            <p:ph type="title"/>
          </p:nvPr>
        </p:nvSpPr>
        <p:spPr>
          <a:xfrm>
            <a:off x="457200" y="274638"/>
            <a:ext cx="8229600" cy="944562"/>
          </a:xfrm>
        </p:spPr>
        <p:txBody>
          <a:bodyPr>
            <a:normAutofit fontScale="90000"/>
          </a:bodyPr>
          <a:p>
            <a:r>
              <a:rPr b="1" dirty="0" lang="en-US" smtClean="0"/>
              <a:t/>
            </a:r>
            <a:br>
              <a:rPr b="1" dirty="0" lang="en-US" smtClean="0"/>
            </a:br>
            <a:r>
              <a:rPr b="1" dirty="0" lang="en-US" smtClean="0"/>
              <a:t>Factors </a:t>
            </a:r>
            <a:r>
              <a:rPr b="1" dirty="0" lang="en-US"/>
              <a:t>Influencing Normal Menstruation</a:t>
            </a:r>
            <a:r>
              <a:rPr dirty="0" lang="en-US"/>
              <a:t/>
            </a:r>
            <a:br>
              <a:rPr dirty="0" lang="en-US"/>
            </a:br>
            <a:endParaRPr dirty="0" lang="en-US"/>
          </a:p>
        </p:txBody>
      </p:sp>
      <p:sp>
        <p:nvSpPr>
          <p:cNvPr id="1048694" name="Slide Number Placeholder 3"/>
          <p:cNvSpPr>
            <a:spLocks noGrp="1"/>
          </p:cNvSpPr>
          <p:nvPr>
            <p:ph type="sldNum" sz="quarter" idx="12"/>
          </p:nvPr>
        </p:nvSpPr>
        <p:spPr/>
        <p:txBody>
          <a:bodyPr/>
          <a:p>
            <a:fld id="{6DB37D2D-6970-408E-8879-7BF9CDE8CB8D}" type="slidenum">
              <a:rPr lang="en-US" smtClean="0"/>
              <a:t>23</a:t>
            </a:fld>
            <a:endParaRPr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9287" name="Content Placeholder 1"/>
          <p:cNvSpPr>
            <a:spLocks noGrp="1"/>
          </p:cNvSpPr>
          <p:nvPr>
            <p:ph idx="1"/>
          </p:nvPr>
        </p:nvSpPr>
        <p:spPr>
          <a:xfrm>
            <a:off x="457200" y="990600"/>
            <a:ext cx="8229600" cy="5016691"/>
          </a:xfrm>
        </p:spPr>
        <p:txBody>
          <a:bodyPr/>
          <a:p>
            <a:pPr algn="just" lvl="0"/>
            <a:r>
              <a:rPr dirty="0" sz="3200" lang="en-US"/>
              <a:t>Impotence where there is no erection for unknown reasons.</a:t>
            </a:r>
          </a:p>
          <a:p>
            <a:pPr algn="just" lvl="0"/>
            <a:r>
              <a:rPr dirty="0" sz="3200" lang="en-US"/>
              <a:t>Ignorance of coitus and in some cases excessive coitus.</a:t>
            </a:r>
          </a:p>
          <a:p>
            <a:pPr algn="just" lvl="0"/>
            <a:r>
              <a:rPr dirty="0" sz="3200" lang="en-US"/>
              <a:t>Less sperm count (</a:t>
            </a:r>
            <a:r>
              <a:rPr dirty="0" sz="3200" lang="en-US" err="1"/>
              <a:t>oligospermia</a:t>
            </a:r>
            <a:r>
              <a:rPr dirty="0" sz="3200" lang="en-US"/>
              <a:t> ) or no sperms at  all (</a:t>
            </a:r>
            <a:r>
              <a:rPr dirty="0" sz="3200" lang="en-US" err="1"/>
              <a:t>azoospermia</a:t>
            </a:r>
            <a:r>
              <a:rPr dirty="0" sz="3200" lang="en-US"/>
              <a:t>).</a:t>
            </a:r>
          </a:p>
          <a:p>
            <a:pPr algn="just" lvl="0"/>
            <a:r>
              <a:rPr dirty="0" sz="3200" lang="en-US"/>
              <a:t>Endocrine disorders, for example, pituitary failure, adrenal hyperplasia or thyroid deficiency.</a:t>
            </a:r>
          </a:p>
          <a:p>
            <a:endParaRPr dirty="0" lang="en-US"/>
          </a:p>
        </p:txBody>
      </p:sp>
      <p:sp>
        <p:nvSpPr>
          <p:cNvPr id="1049288" name="Slide Number Placeholder 2"/>
          <p:cNvSpPr>
            <a:spLocks noGrp="1"/>
          </p:cNvSpPr>
          <p:nvPr>
            <p:ph type="sldNum" sz="quarter" idx="12"/>
          </p:nvPr>
        </p:nvSpPr>
        <p:spPr/>
        <p:txBody>
          <a:bodyPr/>
          <a:p>
            <a:fld id="{6DB37D2D-6970-408E-8879-7BF9CDE8CB8D}" type="slidenum">
              <a:rPr lang="en-US" smtClean="0"/>
              <a:t>230</a:t>
            </a:fld>
            <a:endParaRPr lang="en-US"/>
          </a:p>
        </p:txBody>
      </p:sp>
      <p:sp>
        <p:nvSpPr>
          <p:cNvPr id="1049289"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9290" name="Content Placeholder 2"/>
          <p:cNvSpPr>
            <a:spLocks noGrp="1"/>
          </p:cNvSpPr>
          <p:nvPr>
            <p:ph idx="1"/>
          </p:nvPr>
        </p:nvSpPr>
        <p:spPr>
          <a:xfrm>
            <a:off x="457200" y="1143000"/>
            <a:ext cx="8229600" cy="4983163"/>
          </a:xfrm>
        </p:spPr>
        <p:txBody>
          <a:bodyPr>
            <a:normAutofit lnSpcReduction="10000"/>
          </a:bodyPr>
          <a:p>
            <a:pPr algn="just"/>
            <a:r>
              <a:rPr dirty="0" sz="3200" lang="en-US" smtClean="0"/>
              <a:t>Infertility </a:t>
            </a:r>
            <a:r>
              <a:rPr dirty="0" sz="3200" lang="en-US"/>
              <a:t>is a very stressful condition with a continuous cycle of hope and disappointment. Life </a:t>
            </a:r>
            <a:r>
              <a:rPr dirty="0" sz="3200" lang="en-US" err="1"/>
              <a:t>centres</a:t>
            </a:r>
            <a:r>
              <a:rPr dirty="0" sz="3200" lang="en-US"/>
              <a:t> around trying to conceive a baby and nothing else seems important. Partners blame each other and become frustrated and guilty. </a:t>
            </a:r>
            <a:endParaRPr dirty="0" sz="3200" lang="en-US" smtClean="0"/>
          </a:p>
          <a:p>
            <a:pPr algn="just"/>
            <a:r>
              <a:rPr dirty="0" sz="3200" lang="en-US" smtClean="0"/>
              <a:t>Patients </a:t>
            </a:r>
            <a:r>
              <a:rPr dirty="0" sz="3200" lang="en-US"/>
              <a:t>should be managed by a </a:t>
            </a:r>
            <a:r>
              <a:rPr dirty="0" sz="3200" lang="en-US" err="1"/>
              <a:t>gynaecologist</a:t>
            </a:r>
            <a:r>
              <a:rPr dirty="0" sz="3200" lang="en-US"/>
              <a:t>, whose scope of intervention will depend on the services or technology available.</a:t>
            </a:r>
          </a:p>
          <a:p>
            <a:endParaRPr dirty="0" lang="en-US"/>
          </a:p>
        </p:txBody>
      </p:sp>
      <p:sp>
        <p:nvSpPr>
          <p:cNvPr id="1049291"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 of Infertility</a:t>
            </a:r>
            <a:r>
              <a:rPr dirty="0" lang="en-US" smtClean="0"/>
              <a:t> </a:t>
            </a:r>
            <a:br>
              <a:rPr dirty="0" lang="en-US" smtClean="0"/>
            </a:br>
            <a:endParaRPr dirty="0" lang="en-US"/>
          </a:p>
        </p:txBody>
      </p:sp>
      <p:sp>
        <p:nvSpPr>
          <p:cNvPr id="1049292" name="Slide Number Placeholder 3"/>
          <p:cNvSpPr>
            <a:spLocks noGrp="1"/>
          </p:cNvSpPr>
          <p:nvPr>
            <p:ph type="sldNum" sz="quarter" idx="12"/>
          </p:nvPr>
        </p:nvSpPr>
        <p:spPr/>
        <p:txBody>
          <a:bodyPr/>
          <a:p>
            <a:fld id="{6DB37D2D-6970-408E-8879-7BF9CDE8CB8D}" type="slidenum">
              <a:rPr lang="en-US" smtClean="0"/>
              <a:t>231</a:t>
            </a:fld>
            <a:endParaRPr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9293" name="Content Placeholder 2"/>
          <p:cNvSpPr>
            <a:spLocks noGrp="1"/>
          </p:cNvSpPr>
          <p:nvPr>
            <p:ph idx="1"/>
          </p:nvPr>
        </p:nvSpPr>
        <p:spPr>
          <a:xfrm>
            <a:off x="457200" y="838200"/>
            <a:ext cx="8229600" cy="5287963"/>
          </a:xfrm>
        </p:spPr>
        <p:txBody>
          <a:bodyPr>
            <a:normAutofit/>
          </a:bodyPr>
          <a:p>
            <a:pPr algn="just"/>
            <a:r>
              <a:rPr dirty="0" sz="3200" lang="en-US"/>
              <a:t>The couple should be investigated based on their general reproductive history. Clinical examination of each partner is carried out separately and any worries should be elicited and confidential information obtained from each partner.</a:t>
            </a:r>
          </a:p>
          <a:p>
            <a:endParaRPr dirty="0" lang="en-US"/>
          </a:p>
        </p:txBody>
      </p:sp>
      <p:sp>
        <p:nvSpPr>
          <p:cNvPr id="1049294"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95" name="Slide Number Placeholder 3"/>
          <p:cNvSpPr>
            <a:spLocks noGrp="1"/>
          </p:cNvSpPr>
          <p:nvPr>
            <p:ph type="sldNum" sz="quarter" idx="12"/>
          </p:nvPr>
        </p:nvSpPr>
        <p:spPr/>
        <p:txBody>
          <a:bodyPr/>
          <a:p>
            <a:fld id="{6DB37D2D-6970-408E-8879-7BF9CDE8CB8D}" type="slidenum">
              <a:rPr lang="en-US" smtClean="0"/>
              <a:t>232</a:t>
            </a:fld>
            <a:endParaRPr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9296" name="Content Placeholder 1"/>
          <p:cNvSpPr>
            <a:spLocks noGrp="1"/>
          </p:cNvSpPr>
          <p:nvPr>
            <p:ph idx="1"/>
          </p:nvPr>
        </p:nvSpPr>
        <p:spPr>
          <a:xfrm>
            <a:off x="457200" y="990600"/>
            <a:ext cx="8229600" cy="5016691"/>
          </a:xfrm>
        </p:spPr>
        <p:txBody>
          <a:bodyPr/>
          <a:p>
            <a:pPr algn="just"/>
            <a:r>
              <a:rPr dirty="0" sz="2800" lang="en-US"/>
              <a:t>In the male partner the following should be done. Take a history of sexual function, erection and ejaculation</a:t>
            </a:r>
            <a:r>
              <a:rPr dirty="0" sz="2800" lang="en-US" smtClean="0"/>
              <a:t>.</a:t>
            </a:r>
          </a:p>
          <a:p>
            <a:pPr algn="just"/>
            <a:r>
              <a:rPr dirty="0" sz="2800" lang="en-US" smtClean="0"/>
              <a:t> </a:t>
            </a:r>
            <a:r>
              <a:rPr dirty="0" sz="2800" lang="en-US"/>
              <a:t>Any past history of </a:t>
            </a:r>
            <a:r>
              <a:rPr dirty="0" sz="2800" lang="en-US" err="1"/>
              <a:t>orchitis</a:t>
            </a:r>
            <a:r>
              <a:rPr dirty="0" sz="2800" lang="en-US"/>
              <a:t> or STDs should be noted. It is important to establish how often intercourse takes place, whether there is any experience of difficulty in either partners, discomfort or lack of satisfaction (the male orgasm which brings about ejaculation of the semen is essential for </a:t>
            </a:r>
            <a:r>
              <a:rPr dirty="0" sz="2800" lang="en-US" err="1"/>
              <a:t>fertilisation</a:t>
            </a:r>
            <a:r>
              <a:rPr dirty="0" sz="2800" lang="en-US"/>
              <a:t>).</a:t>
            </a:r>
          </a:p>
          <a:p>
            <a:endParaRPr dirty="0" lang="en-US"/>
          </a:p>
        </p:txBody>
      </p:sp>
      <p:sp>
        <p:nvSpPr>
          <p:cNvPr id="1049297" name="Slide Number Placeholder 2"/>
          <p:cNvSpPr>
            <a:spLocks noGrp="1"/>
          </p:cNvSpPr>
          <p:nvPr>
            <p:ph type="sldNum" sz="quarter" idx="12"/>
          </p:nvPr>
        </p:nvSpPr>
        <p:spPr/>
        <p:txBody>
          <a:bodyPr/>
          <a:p>
            <a:fld id="{6DB37D2D-6970-408E-8879-7BF9CDE8CB8D}" type="slidenum">
              <a:rPr lang="en-US" smtClean="0"/>
              <a:t>233</a:t>
            </a:fld>
            <a:endParaRPr lang="en-US"/>
          </a:p>
        </p:txBody>
      </p:sp>
      <p:sp>
        <p:nvSpPr>
          <p:cNvPr id="1049298"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9299" name="Content Placeholder 2"/>
          <p:cNvSpPr>
            <a:spLocks noGrp="1"/>
          </p:cNvSpPr>
          <p:nvPr>
            <p:ph idx="1"/>
          </p:nvPr>
        </p:nvSpPr>
        <p:spPr>
          <a:xfrm>
            <a:off x="457200" y="914400"/>
            <a:ext cx="8229600" cy="5092891"/>
          </a:xfrm>
        </p:spPr>
        <p:txBody>
          <a:bodyPr>
            <a:normAutofit lnSpcReduction="10000"/>
          </a:bodyPr>
          <a:p>
            <a:pPr algn="just"/>
            <a:r>
              <a:rPr dirty="0" sz="2800" lang="en-US"/>
              <a:t>A clinical examination should also be done and should include an assessment of the size and consistency of the testes and epididymis on each side. </a:t>
            </a:r>
            <a:endParaRPr dirty="0" sz="2800" lang="en-US" smtClean="0"/>
          </a:p>
          <a:p>
            <a:pPr algn="just"/>
            <a:r>
              <a:rPr dirty="0" sz="2800" lang="en-US"/>
              <a:t>A</a:t>
            </a:r>
            <a:r>
              <a:rPr dirty="0" sz="2800" lang="en-US" smtClean="0"/>
              <a:t>ssess </a:t>
            </a:r>
            <a:r>
              <a:rPr dirty="0" sz="2800" lang="en-US"/>
              <a:t>for the presence or absence of </a:t>
            </a:r>
            <a:r>
              <a:rPr dirty="0" sz="2800" lang="en-US" err="1"/>
              <a:t>varicocele</a:t>
            </a:r>
            <a:r>
              <a:rPr dirty="0" sz="2800" lang="en-US"/>
              <a:t> or hernia and the size of the prostate. Plan for action after the initial history and examination will include semen analysis. This should normally be the first step in an investigation because if there are no sperms present in the semen, it is pointless to investigate the female. </a:t>
            </a:r>
          </a:p>
          <a:p>
            <a:endParaRPr dirty="0" lang="en-US"/>
          </a:p>
        </p:txBody>
      </p:sp>
      <p:sp>
        <p:nvSpPr>
          <p:cNvPr id="1049300"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01" name="Slide Number Placeholder 3"/>
          <p:cNvSpPr>
            <a:spLocks noGrp="1"/>
          </p:cNvSpPr>
          <p:nvPr>
            <p:ph type="sldNum" sz="quarter" idx="12"/>
          </p:nvPr>
        </p:nvSpPr>
        <p:spPr/>
        <p:txBody>
          <a:bodyPr/>
          <a:p>
            <a:fld id="{6DB37D2D-6970-408E-8879-7BF9CDE8CB8D}" type="slidenum">
              <a:rPr lang="en-US" smtClean="0"/>
              <a:t>234</a:t>
            </a:fld>
            <a:endParaRPr lang="en-US"/>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9302" name="Content Placeholder 2"/>
          <p:cNvSpPr>
            <a:spLocks noGrp="1"/>
          </p:cNvSpPr>
          <p:nvPr>
            <p:ph idx="1"/>
          </p:nvPr>
        </p:nvSpPr>
        <p:spPr>
          <a:xfrm>
            <a:off x="457200" y="1143000"/>
            <a:ext cx="8229600" cy="4983163"/>
          </a:xfrm>
        </p:spPr>
        <p:txBody>
          <a:bodyPr>
            <a:normAutofit/>
          </a:bodyPr>
          <a:p>
            <a:pPr algn="just"/>
            <a:r>
              <a:rPr dirty="0" sz="3200" lang="en-US"/>
              <a:t>Prior to semen analysis, in preparation to collect specimen, the man abstains from coitus for three to five days and a masturbation specimen is then collected. It should be received in the laboratory within half an </a:t>
            </a:r>
            <a:r>
              <a:rPr dirty="0" sz="3200" lang="en-US" smtClean="0"/>
              <a:t>hour</a:t>
            </a:r>
            <a:endParaRPr dirty="0" sz="3200" lang="en-US"/>
          </a:p>
        </p:txBody>
      </p:sp>
      <p:sp>
        <p:nvSpPr>
          <p:cNvPr id="1049303"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04" name="Slide Number Placeholder 3"/>
          <p:cNvSpPr>
            <a:spLocks noGrp="1"/>
          </p:cNvSpPr>
          <p:nvPr>
            <p:ph type="sldNum" sz="quarter" idx="12"/>
          </p:nvPr>
        </p:nvSpPr>
        <p:spPr/>
        <p:txBody>
          <a:bodyPr/>
          <a:p>
            <a:fld id="{6DB37D2D-6970-408E-8879-7BF9CDE8CB8D}" type="slidenum">
              <a:rPr lang="en-US" smtClean="0"/>
              <a:t>235</a:t>
            </a:fld>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9305" name="Content Placeholder 1"/>
          <p:cNvSpPr>
            <a:spLocks noGrp="1"/>
          </p:cNvSpPr>
          <p:nvPr>
            <p:ph idx="1"/>
          </p:nvPr>
        </p:nvSpPr>
        <p:spPr>
          <a:xfrm>
            <a:off x="457200" y="838200"/>
            <a:ext cx="8229600" cy="5169091"/>
          </a:xfrm>
        </p:spPr>
        <p:txBody>
          <a:bodyPr>
            <a:normAutofit lnSpcReduction="10000"/>
          </a:bodyPr>
          <a:p>
            <a:pPr algn="just"/>
            <a:r>
              <a:rPr dirty="0" sz="3200" lang="en-US" smtClean="0"/>
              <a:t>In </a:t>
            </a:r>
            <a:r>
              <a:rPr dirty="0" sz="3200" lang="en-US"/>
              <a:t>semen analysis, examine </a:t>
            </a:r>
            <a:r>
              <a:rPr dirty="0" sz="3200" lang="en-US" err="1"/>
              <a:t>colour</a:t>
            </a:r>
            <a:r>
              <a:rPr dirty="0" sz="3200" lang="en-US"/>
              <a:t> (if sturdy, then it is infected), viscosity, bacteriology (if pus cells present), motility (progressive, sluggish or no movement), morphology (the ideal is 50%) and sperm count (40 to 370 million sperms per cc). </a:t>
            </a:r>
            <a:endParaRPr dirty="0" sz="3200" lang="en-US" smtClean="0"/>
          </a:p>
          <a:p>
            <a:pPr algn="just"/>
            <a:endParaRPr dirty="0" sz="3200" lang="en-US"/>
          </a:p>
          <a:p>
            <a:pPr algn="just"/>
            <a:r>
              <a:rPr dirty="0" sz="3200" lang="en-US" smtClean="0"/>
              <a:t>Note </a:t>
            </a:r>
            <a:r>
              <a:rPr dirty="0" sz="3200" lang="en-US"/>
              <a:t>that in Kenya 20 million is considered an acceptable  sperm count. </a:t>
            </a:r>
          </a:p>
          <a:p>
            <a:endParaRPr dirty="0" lang="en-US"/>
          </a:p>
        </p:txBody>
      </p:sp>
      <p:sp>
        <p:nvSpPr>
          <p:cNvPr id="1049306" name="Slide Number Placeholder 2"/>
          <p:cNvSpPr>
            <a:spLocks noGrp="1"/>
          </p:cNvSpPr>
          <p:nvPr>
            <p:ph type="sldNum" sz="quarter" idx="12"/>
          </p:nvPr>
        </p:nvSpPr>
        <p:spPr/>
        <p:txBody>
          <a:bodyPr/>
          <a:p>
            <a:fld id="{6DB37D2D-6970-408E-8879-7BF9CDE8CB8D}" type="slidenum">
              <a:rPr lang="en-US" smtClean="0"/>
              <a:t>236</a:t>
            </a:fld>
            <a:endParaRPr lang="en-US"/>
          </a:p>
        </p:txBody>
      </p:sp>
      <p:sp>
        <p:nvSpPr>
          <p:cNvPr id="1049307"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9308" name="Content Placeholder 2"/>
          <p:cNvSpPr>
            <a:spLocks noGrp="1"/>
          </p:cNvSpPr>
          <p:nvPr>
            <p:ph idx="1"/>
          </p:nvPr>
        </p:nvSpPr>
        <p:spPr>
          <a:xfrm>
            <a:off x="457200" y="838200"/>
            <a:ext cx="8229600" cy="5287963"/>
          </a:xfrm>
        </p:spPr>
        <p:txBody>
          <a:bodyPr>
            <a:noAutofit/>
          </a:bodyPr>
          <a:p>
            <a:pPr algn="just"/>
            <a:r>
              <a:rPr dirty="0" sz="3200" lang="en-US"/>
              <a:t>If the serum contains sperm antibodies, the spermatozoa become </a:t>
            </a:r>
            <a:r>
              <a:rPr dirty="0" sz="3200" lang="en-US" err="1"/>
              <a:t>immobilised</a:t>
            </a:r>
            <a:r>
              <a:rPr dirty="0" sz="3200" lang="en-US"/>
              <a:t> when they come into contact with the cervical mucus. The test should be done three times. Once the seminal fluid analysis has been done and found to be normal, then the next step is to test for ovulation and tubal patency in the female.</a:t>
            </a:r>
          </a:p>
          <a:p>
            <a:pPr algn="just"/>
            <a:r>
              <a:rPr dirty="0" sz="3200" lang="en-US"/>
              <a:t>In the female partner, attention should be paid to any endocrine abnormality. </a:t>
            </a:r>
          </a:p>
        </p:txBody>
      </p:sp>
      <p:sp>
        <p:nvSpPr>
          <p:cNvPr id="1049309"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10" name="Slide Number Placeholder 3"/>
          <p:cNvSpPr>
            <a:spLocks noGrp="1"/>
          </p:cNvSpPr>
          <p:nvPr>
            <p:ph type="sldNum" sz="quarter" idx="12"/>
          </p:nvPr>
        </p:nvSpPr>
        <p:spPr/>
        <p:txBody>
          <a:bodyPr/>
          <a:p>
            <a:fld id="{6DB37D2D-6970-408E-8879-7BF9CDE8CB8D}" type="slidenum">
              <a:rPr lang="en-US" smtClean="0"/>
              <a:t>237</a:t>
            </a:fld>
            <a:endParaRPr lang="en-US"/>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9311" name="Content Placeholder 2"/>
          <p:cNvSpPr>
            <a:spLocks noGrp="1"/>
          </p:cNvSpPr>
          <p:nvPr>
            <p:ph idx="1"/>
          </p:nvPr>
        </p:nvSpPr>
        <p:spPr>
          <a:xfrm>
            <a:off x="533400" y="914400"/>
            <a:ext cx="8229600" cy="5105400"/>
          </a:xfrm>
        </p:spPr>
        <p:txBody>
          <a:bodyPr>
            <a:normAutofit fontScale="92500"/>
          </a:bodyPr>
          <a:p>
            <a:pPr algn="just"/>
            <a:r>
              <a:rPr dirty="0" sz="3200" lang="en-US"/>
              <a:t>A routine pelvic examination should also be performed. During history-taking, the following should be ascertained: </a:t>
            </a:r>
          </a:p>
          <a:p>
            <a:pPr algn="just" lvl="0"/>
            <a:r>
              <a:rPr dirty="0" sz="3200" lang="en-US"/>
              <a:t>Any illness which might have caused peritonitis, for example, tuberculosis. This could mean the tubes were also affected.</a:t>
            </a:r>
          </a:p>
          <a:p>
            <a:pPr algn="just" lvl="0"/>
            <a:r>
              <a:rPr dirty="0" sz="3200" lang="en-US"/>
              <a:t>Menstrual history, for instance, whether menstruation is scanty or irregular. Any abortion or sicknesses should  be noted.</a:t>
            </a:r>
          </a:p>
          <a:p>
            <a:pPr lvl="0"/>
            <a:endParaRPr dirty="0" lang="en-US"/>
          </a:p>
          <a:p>
            <a:endParaRPr dirty="0" lang="en-US"/>
          </a:p>
        </p:txBody>
      </p:sp>
      <p:sp>
        <p:nvSpPr>
          <p:cNvPr id="1049312"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13" name="Slide Number Placeholder 3"/>
          <p:cNvSpPr>
            <a:spLocks noGrp="1"/>
          </p:cNvSpPr>
          <p:nvPr>
            <p:ph type="sldNum" sz="quarter" idx="12"/>
          </p:nvPr>
        </p:nvSpPr>
        <p:spPr/>
        <p:txBody>
          <a:bodyPr/>
          <a:p>
            <a:fld id="{6DB37D2D-6970-408E-8879-7BF9CDE8CB8D}" type="slidenum">
              <a:rPr lang="en-US" smtClean="0"/>
              <a:t>238</a:t>
            </a:fld>
            <a:endParaRPr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9314" name="Content Placeholder 1"/>
          <p:cNvSpPr>
            <a:spLocks noGrp="1"/>
          </p:cNvSpPr>
          <p:nvPr>
            <p:ph idx="1"/>
          </p:nvPr>
        </p:nvSpPr>
        <p:spPr/>
        <p:txBody>
          <a:bodyPr/>
          <a:p>
            <a:pPr algn="just"/>
            <a:r>
              <a:rPr dirty="0" sz="3200" lang="en-US"/>
              <a:t>. In semen analysis, examine </a:t>
            </a:r>
            <a:r>
              <a:rPr dirty="0" sz="3200" lang="en-US" err="1"/>
              <a:t>colour</a:t>
            </a:r>
            <a:r>
              <a:rPr dirty="0" sz="3200" lang="en-US"/>
              <a:t> (if sturdy, then it is infected), viscosity, bacteriology (if pus cells present), motility (progressive, sluggish or no movement), morphology (the ideal is 50%) and sperm count (40 to 370 million sperms per cc). Note that in Kenya 20 million is considered an acceptable  sperm count. </a:t>
            </a:r>
          </a:p>
          <a:p>
            <a:endParaRPr dirty="0" lang="en-US"/>
          </a:p>
        </p:txBody>
      </p:sp>
      <p:sp>
        <p:nvSpPr>
          <p:cNvPr id="1049315" name="Slide Number Placeholder 2"/>
          <p:cNvSpPr>
            <a:spLocks noGrp="1"/>
          </p:cNvSpPr>
          <p:nvPr>
            <p:ph type="sldNum" sz="quarter" idx="12"/>
          </p:nvPr>
        </p:nvSpPr>
        <p:spPr/>
        <p:txBody>
          <a:bodyPr/>
          <a:p>
            <a:fld id="{6DB37D2D-6970-408E-8879-7BF9CDE8CB8D}" type="slidenum">
              <a:rPr lang="en-US" smtClean="0"/>
              <a:t>239</a:t>
            </a:fld>
            <a:endParaRPr lang="en-US"/>
          </a:p>
        </p:txBody>
      </p:sp>
      <p:sp>
        <p:nvSpPr>
          <p:cNvPr id="1049316" name="Title 3"/>
          <p:cNvSpPr>
            <a:spLocks noGrp="1"/>
          </p:cNvSpPr>
          <p:nvPr>
            <p:ph type="title"/>
          </p:nvPr>
        </p:nvSpPr>
        <p:spPr/>
        <p:txBody>
          <a:bodyPr/>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695" name="Content Placeholder 2"/>
          <p:cNvSpPr>
            <a:spLocks noGrp="1"/>
          </p:cNvSpPr>
          <p:nvPr>
            <p:ph idx="1"/>
          </p:nvPr>
        </p:nvSpPr>
        <p:spPr/>
        <p:txBody>
          <a:bodyPr>
            <a:normAutofit fontScale="96296" lnSpcReduction="20000"/>
          </a:bodyPr>
          <a:p>
            <a:r>
              <a:rPr b="1" dirty="0" lang="en-US"/>
              <a:t>Menstrual Disorders </a:t>
            </a:r>
            <a:endParaRPr dirty="0" lang="en-US"/>
          </a:p>
          <a:p>
            <a:r>
              <a:rPr dirty="0" lang="en-US"/>
              <a:t> </a:t>
            </a:r>
          </a:p>
          <a:p>
            <a:r>
              <a:rPr b="1" dirty="0" lang="en-US" err="1"/>
              <a:t>Amenorrhoea</a:t>
            </a:r>
            <a:r>
              <a:rPr dirty="0" lang="en-US"/>
              <a:t> </a:t>
            </a:r>
          </a:p>
          <a:p>
            <a:r>
              <a:rPr dirty="0" lang="en-US" err="1"/>
              <a:t>Amenorrhoea</a:t>
            </a:r>
            <a:r>
              <a:rPr dirty="0" lang="en-US"/>
              <a:t> is a symptom, not a disease. It is derived from the Greek word </a:t>
            </a:r>
            <a:r>
              <a:rPr dirty="0" lang="en-US" err="1"/>
              <a:t>amenrein</a:t>
            </a:r>
            <a:r>
              <a:rPr dirty="0" lang="en-US"/>
              <a:t>, which translates as follows:</a:t>
            </a:r>
          </a:p>
          <a:p>
            <a:pPr lvl="0"/>
            <a:r>
              <a:rPr dirty="0" lang="en-US"/>
              <a:t>A... without </a:t>
            </a:r>
          </a:p>
          <a:p>
            <a:pPr lvl="0"/>
            <a:r>
              <a:rPr dirty="0" lang="en-US"/>
              <a:t>Men... month</a:t>
            </a:r>
          </a:p>
          <a:p>
            <a:pPr lvl="0"/>
            <a:r>
              <a:rPr dirty="0" lang="en-US"/>
              <a:t>Rein... to flow  </a:t>
            </a:r>
          </a:p>
          <a:p>
            <a:r>
              <a:rPr dirty="0" lang="en-US"/>
              <a:t>It can, therefore, be interpreted to mean 'without monthly flow', thus </a:t>
            </a:r>
            <a:r>
              <a:rPr dirty="0" lang="en-US" err="1"/>
              <a:t>amenorrhoea</a:t>
            </a:r>
            <a:r>
              <a:rPr dirty="0" lang="en-US"/>
              <a:t> means 'absence or cessation of menstruation'. The absence of menstrual periods can be physiologically normal. </a:t>
            </a:r>
          </a:p>
          <a:p>
            <a:endParaRPr dirty="0" lang="en-US"/>
          </a:p>
        </p:txBody>
      </p:sp>
      <p:sp>
        <p:nvSpPr>
          <p:cNvPr id="1048696" name="Title 1"/>
          <p:cNvSpPr>
            <a:spLocks noGrp="1"/>
          </p:cNvSpPr>
          <p:nvPr>
            <p:ph type="title"/>
          </p:nvPr>
        </p:nvSpPr>
        <p:spPr/>
        <p:txBody>
          <a:bodyPr/>
          <a:p>
            <a:endParaRPr lang="en-US"/>
          </a:p>
        </p:txBody>
      </p:sp>
      <p:sp>
        <p:nvSpPr>
          <p:cNvPr id="1048697" name="Slide Number Placeholder 3"/>
          <p:cNvSpPr>
            <a:spLocks noGrp="1"/>
          </p:cNvSpPr>
          <p:nvPr>
            <p:ph type="sldNum" sz="quarter" idx="12"/>
          </p:nvPr>
        </p:nvSpPr>
        <p:spPr/>
        <p:txBody>
          <a:bodyPr/>
          <a:p>
            <a:fld id="{6DB37D2D-6970-408E-8879-7BF9CDE8CB8D}" type="slidenum">
              <a:rPr lang="en-US" smtClean="0"/>
              <a:t>24</a:t>
            </a:fld>
            <a:endParaRPr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9317" name="Content Placeholder 2"/>
          <p:cNvSpPr>
            <a:spLocks noGrp="1"/>
          </p:cNvSpPr>
          <p:nvPr>
            <p:ph idx="1"/>
          </p:nvPr>
        </p:nvSpPr>
        <p:spPr>
          <a:xfrm>
            <a:off x="457200" y="990600"/>
            <a:ext cx="8229600" cy="5135563"/>
          </a:xfrm>
        </p:spPr>
        <p:txBody>
          <a:bodyPr>
            <a:normAutofit fontScale="92500" lnSpcReduction="10000"/>
          </a:bodyPr>
          <a:p>
            <a:pPr algn="just"/>
            <a:r>
              <a:rPr dirty="0" sz="3200" lang="en-US"/>
              <a:t>The plan of action after taking down the patient's initial history and examination should include a </a:t>
            </a:r>
            <a:r>
              <a:rPr dirty="0" sz="3200" lang="en-US" err="1"/>
              <a:t>Hysterosalpingography</a:t>
            </a:r>
            <a:r>
              <a:rPr dirty="0" sz="3200" lang="en-US"/>
              <a:t> (HSG), which remains a useful investigation for tubal patency. </a:t>
            </a:r>
            <a:endParaRPr dirty="0" sz="3200" lang="en-US" smtClean="0"/>
          </a:p>
          <a:p>
            <a:pPr algn="just"/>
            <a:r>
              <a:rPr dirty="0" sz="3200" lang="en-US" smtClean="0"/>
              <a:t>A </a:t>
            </a:r>
            <a:r>
              <a:rPr dirty="0" sz="3200" lang="en-US"/>
              <a:t>laparoscopy plus dye test does not only allow assessment of tubal patency but also gives proof that the tube is normal in appearance, the fimbriae are healthy and that the tubal movement is adequate. </a:t>
            </a:r>
          </a:p>
          <a:p>
            <a:endParaRPr dirty="0" lang="en-US"/>
          </a:p>
        </p:txBody>
      </p:sp>
      <p:sp>
        <p:nvSpPr>
          <p:cNvPr id="1049318"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319" name="Slide Number Placeholder 3"/>
          <p:cNvSpPr>
            <a:spLocks noGrp="1"/>
          </p:cNvSpPr>
          <p:nvPr>
            <p:ph type="sldNum" sz="quarter" idx="12"/>
          </p:nvPr>
        </p:nvSpPr>
        <p:spPr/>
        <p:txBody>
          <a:bodyPr/>
          <a:p>
            <a:fld id="{6DB37D2D-6970-408E-8879-7BF9CDE8CB8D}" type="slidenum">
              <a:rPr lang="en-US" smtClean="0"/>
              <a:t>240</a:t>
            </a:fld>
            <a:endParaRPr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9320" name="Content Placeholder 2"/>
          <p:cNvSpPr>
            <a:spLocks noGrp="1"/>
          </p:cNvSpPr>
          <p:nvPr>
            <p:ph idx="1"/>
          </p:nvPr>
        </p:nvSpPr>
        <p:spPr>
          <a:xfrm>
            <a:off x="457200" y="1143000"/>
            <a:ext cx="8229600" cy="4983163"/>
          </a:xfrm>
        </p:spPr>
        <p:txBody>
          <a:bodyPr>
            <a:normAutofit/>
          </a:bodyPr>
          <a:p>
            <a:pPr algn="just"/>
            <a:r>
              <a:rPr dirty="0" sz="3200" lang="en-US" smtClean="0"/>
              <a:t>Ovulation may be confirmed in several ways, including the temperature method, the examination of cervical mucous, progesterone level on blood sample taken one week before a period is expected (day 21 of 28 day cycle) and a level of more than N20 </a:t>
            </a:r>
            <a:r>
              <a:rPr dirty="0" sz="3200" lang="en-US" err="1" smtClean="0"/>
              <a:t>mmol</a:t>
            </a:r>
            <a:r>
              <a:rPr dirty="0" sz="3200" lang="en-US" smtClean="0"/>
              <a:t>/L, which confirms that ovulation has taken place. An ultrasound may detect follicular growth and ovulation</a:t>
            </a:r>
            <a:endParaRPr dirty="0" sz="3200" lang="en-US"/>
          </a:p>
        </p:txBody>
      </p:sp>
      <p:sp>
        <p:nvSpPr>
          <p:cNvPr id="1049321"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22" name="Slide Number Placeholder 3"/>
          <p:cNvSpPr>
            <a:spLocks noGrp="1"/>
          </p:cNvSpPr>
          <p:nvPr>
            <p:ph type="sldNum" sz="quarter" idx="12"/>
          </p:nvPr>
        </p:nvSpPr>
        <p:spPr/>
        <p:txBody>
          <a:bodyPr/>
          <a:p>
            <a:fld id="{6DB37D2D-6970-408E-8879-7BF9CDE8CB8D}" type="slidenum">
              <a:rPr lang="en-US" smtClean="0"/>
              <a:t>241</a:t>
            </a:fld>
            <a:endParaRPr lang="en-US"/>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9323" name="Content Placeholder 1"/>
          <p:cNvSpPr>
            <a:spLocks noGrp="1"/>
          </p:cNvSpPr>
          <p:nvPr>
            <p:ph idx="1"/>
          </p:nvPr>
        </p:nvSpPr>
        <p:spPr>
          <a:xfrm>
            <a:off x="457200" y="1066800"/>
            <a:ext cx="8229600" cy="4940491"/>
          </a:xfrm>
        </p:spPr>
        <p:txBody>
          <a:bodyPr/>
          <a:p>
            <a:pPr algn="just"/>
            <a:r>
              <a:rPr dirty="0" sz="3200" lang="en-US"/>
              <a:t>. A histological examination of the endometrium should also be performed just before menstruation in order to assess the response to progesterone secretion by corpus </a:t>
            </a:r>
            <a:r>
              <a:rPr dirty="0" sz="3200" lang="en-US" err="1"/>
              <a:t>luteum</a:t>
            </a:r>
            <a:r>
              <a:rPr dirty="0" sz="3200" lang="en-US"/>
              <a:t> and to exclude tuberculosis.</a:t>
            </a:r>
          </a:p>
          <a:p>
            <a:endParaRPr dirty="0" lang="en-US"/>
          </a:p>
        </p:txBody>
      </p:sp>
      <p:sp>
        <p:nvSpPr>
          <p:cNvPr id="1049324" name="Slide Number Placeholder 2"/>
          <p:cNvSpPr>
            <a:spLocks noGrp="1"/>
          </p:cNvSpPr>
          <p:nvPr>
            <p:ph type="sldNum" sz="quarter" idx="12"/>
          </p:nvPr>
        </p:nvSpPr>
        <p:spPr/>
        <p:txBody>
          <a:bodyPr/>
          <a:p>
            <a:fld id="{6DB37D2D-6970-408E-8879-7BF9CDE8CB8D}" type="slidenum">
              <a:rPr lang="en-US" smtClean="0"/>
              <a:t>242</a:t>
            </a:fld>
            <a:endParaRPr lang="en-US"/>
          </a:p>
        </p:txBody>
      </p:sp>
      <p:sp>
        <p:nvSpPr>
          <p:cNvPr id="1049325"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9326" name="Content Placeholder 2"/>
          <p:cNvSpPr>
            <a:spLocks noGrp="1"/>
          </p:cNvSpPr>
          <p:nvPr>
            <p:ph idx="1"/>
          </p:nvPr>
        </p:nvSpPr>
        <p:spPr>
          <a:xfrm>
            <a:off x="457200" y="1143000"/>
            <a:ext cx="8229600" cy="4983163"/>
          </a:xfrm>
        </p:spPr>
        <p:txBody>
          <a:bodyPr>
            <a:normAutofit lnSpcReduction="10000"/>
          </a:bodyPr>
          <a:p>
            <a:pPr algn="just"/>
            <a:r>
              <a:rPr b="1" dirty="0" sz="3200" lang="en-US"/>
              <a:t> </a:t>
            </a:r>
            <a:r>
              <a:rPr dirty="0" sz="3200" lang="en-US" smtClean="0"/>
              <a:t>Not </a:t>
            </a:r>
            <a:r>
              <a:rPr dirty="0" sz="3200" lang="en-US"/>
              <a:t>all couples that complain of infertility need to be investigated and treated. For short periods of infertility in a young couple, simple clinical assessment and reassurance that they appear normal is all that is </a:t>
            </a:r>
            <a:r>
              <a:rPr dirty="0" sz="3200" lang="en-US" smtClean="0"/>
              <a:t>required.</a:t>
            </a:r>
          </a:p>
          <a:p>
            <a:pPr algn="just"/>
            <a:r>
              <a:rPr dirty="0" sz="3200" lang="en-US" err="1" smtClean="0"/>
              <a:t>Emphasise</a:t>
            </a:r>
            <a:r>
              <a:rPr dirty="0" sz="3200" lang="en-US" smtClean="0"/>
              <a:t> </a:t>
            </a:r>
            <a:r>
              <a:rPr dirty="0" sz="3200" lang="en-US"/>
              <a:t>to the couple that if no abnormality is found, that pregnancy is always possible even after many years. </a:t>
            </a:r>
          </a:p>
          <a:p>
            <a:endParaRPr dirty="0" lang="en-US"/>
          </a:p>
        </p:txBody>
      </p:sp>
      <p:sp>
        <p:nvSpPr>
          <p:cNvPr id="1049327"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Treatment of Infertility</a:t>
            </a:r>
            <a:r>
              <a:rPr dirty="0" lang="en-US" smtClean="0"/>
              <a:t> </a:t>
            </a:r>
            <a:br>
              <a:rPr dirty="0" lang="en-US" smtClean="0"/>
            </a:br>
            <a:endParaRPr dirty="0" lang="en-US"/>
          </a:p>
        </p:txBody>
      </p:sp>
      <p:sp>
        <p:nvSpPr>
          <p:cNvPr id="1049328" name="Slide Number Placeholder 3"/>
          <p:cNvSpPr>
            <a:spLocks noGrp="1"/>
          </p:cNvSpPr>
          <p:nvPr>
            <p:ph type="sldNum" sz="quarter" idx="12"/>
          </p:nvPr>
        </p:nvSpPr>
        <p:spPr/>
        <p:txBody>
          <a:bodyPr/>
          <a:p>
            <a:fld id="{6DB37D2D-6970-408E-8879-7BF9CDE8CB8D}" type="slidenum">
              <a:rPr lang="en-US" smtClean="0"/>
              <a:t>243</a:t>
            </a:fld>
            <a:endParaRPr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9329" name="Content Placeholder 2"/>
          <p:cNvSpPr>
            <a:spLocks noGrp="1"/>
          </p:cNvSpPr>
          <p:nvPr>
            <p:ph idx="1"/>
          </p:nvPr>
        </p:nvSpPr>
        <p:spPr>
          <a:xfrm>
            <a:off x="457200" y="990600"/>
            <a:ext cx="8229600" cy="5135563"/>
          </a:xfrm>
        </p:spPr>
        <p:txBody>
          <a:bodyPr>
            <a:normAutofit/>
          </a:bodyPr>
          <a:p>
            <a:r>
              <a:rPr dirty="0" lang="en-US"/>
              <a:t>Treatment may take several forms. A detailed outline of ovulatory failure was covered earlier in section two. Tubal blockage can be treated by </a:t>
            </a:r>
            <a:r>
              <a:rPr dirty="0" lang="en-US" err="1"/>
              <a:t>salpingolysis</a:t>
            </a:r>
            <a:r>
              <a:rPr dirty="0" lang="en-US"/>
              <a:t>, which is the most successful tubal operation and consists of dividing </a:t>
            </a:r>
            <a:r>
              <a:rPr dirty="0" lang="en-US" err="1"/>
              <a:t>peritubal</a:t>
            </a:r>
            <a:r>
              <a:rPr dirty="0" lang="en-US"/>
              <a:t> adhesions around the </a:t>
            </a:r>
            <a:r>
              <a:rPr dirty="0" lang="en-US" err="1"/>
              <a:t>ampullary</a:t>
            </a:r>
            <a:r>
              <a:rPr dirty="0" lang="en-US"/>
              <a:t> ends of the tube. </a:t>
            </a:r>
          </a:p>
          <a:p>
            <a:endParaRPr dirty="0" lang="en-US"/>
          </a:p>
        </p:txBody>
      </p:sp>
      <p:sp>
        <p:nvSpPr>
          <p:cNvPr id="1049330" name="Title 1"/>
          <p:cNvSpPr>
            <a:spLocks noGrp="1"/>
          </p:cNvSpPr>
          <p:nvPr>
            <p:ph type="title"/>
          </p:nvPr>
        </p:nvSpPr>
        <p:spPr>
          <a:xfrm>
            <a:off x="457200" y="274638"/>
            <a:ext cx="8229600" cy="563562"/>
          </a:xfrm>
        </p:spPr>
        <p:txBody>
          <a:bodyPr>
            <a:normAutofit fontScale="90000"/>
          </a:bodyPr>
          <a:p>
            <a:endParaRPr dirty="0" lang="en-US"/>
          </a:p>
        </p:txBody>
      </p:sp>
      <p:sp>
        <p:nvSpPr>
          <p:cNvPr id="1049331" name="Slide Number Placeholder 3"/>
          <p:cNvSpPr>
            <a:spLocks noGrp="1"/>
          </p:cNvSpPr>
          <p:nvPr>
            <p:ph type="sldNum" sz="quarter" idx="12"/>
          </p:nvPr>
        </p:nvSpPr>
        <p:spPr/>
        <p:txBody>
          <a:bodyPr/>
          <a:p>
            <a:fld id="{6DB37D2D-6970-408E-8879-7BF9CDE8CB8D}" type="slidenum">
              <a:rPr lang="en-US" smtClean="0"/>
              <a:t>244</a:t>
            </a:fld>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9332" name="Content Placeholder 1"/>
          <p:cNvSpPr>
            <a:spLocks noGrp="1"/>
          </p:cNvSpPr>
          <p:nvPr>
            <p:ph idx="1"/>
          </p:nvPr>
        </p:nvSpPr>
        <p:spPr>
          <a:xfrm>
            <a:off x="457200" y="990600"/>
            <a:ext cx="8229600" cy="5016691"/>
          </a:xfrm>
        </p:spPr>
        <p:txBody>
          <a:bodyPr/>
          <a:p>
            <a:pPr algn="just"/>
            <a:r>
              <a:rPr dirty="0" sz="3200" lang="en-US" err="1"/>
              <a:t>Salpingotomy</a:t>
            </a:r>
            <a:r>
              <a:rPr dirty="0" sz="3200" lang="en-US"/>
              <a:t> involves making an opening into the distal end of a </a:t>
            </a:r>
            <a:r>
              <a:rPr dirty="0" sz="3200" lang="en-US" err="1"/>
              <a:t>hydrosalpinx</a:t>
            </a:r>
            <a:r>
              <a:rPr dirty="0" sz="3200" lang="en-US"/>
              <a:t> and is usually better for </a:t>
            </a:r>
            <a:r>
              <a:rPr dirty="0" sz="3200" lang="en-US" err="1"/>
              <a:t>fimbrial</a:t>
            </a:r>
            <a:r>
              <a:rPr dirty="0" sz="3200" lang="en-US"/>
              <a:t> blockage. </a:t>
            </a:r>
            <a:endParaRPr dirty="0" sz="3200" lang="en-US" smtClean="0"/>
          </a:p>
          <a:p>
            <a:pPr algn="just"/>
            <a:r>
              <a:rPr dirty="0" sz="3200" lang="en-US" smtClean="0"/>
              <a:t>In </a:t>
            </a:r>
            <a:r>
              <a:rPr dirty="0" sz="3200" lang="en-US"/>
              <a:t>tubal anastomosis, blockage, the isthmic portion is excised and the cut ends anastomosed.</a:t>
            </a:r>
          </a:p>
          <a:p>
            <a:endParaRPr dirty="0" lang="en-US"/>
          </a:p>
        </p:txBody>
      </p:sp>
      <p:sp>
        <p:nvSpPr>
          <p:cNvPr id="1049333" name="Slide Number Placeholder 2"/>
          <p:cNvSpPr>
            <a:spLocks noGrp="1"/>
          </p:cNvSpPr>
          <p:nvPr>
            <p:ph type="sldNum" sz="quarter" idx="12"/>
          </p:nvPr>
        </p:nvSpPr>
        <p:spPr/>
        <p:txBody>
          <a:bodyPr/>
          <a:p>
            <a:fld id="{6DB37D2D-6970-408E-8879-7BF9CDE8CB8D}" type="slidenum">
              <a:rPr lang="en-US" smtClean="0"/>
              <a:t>245</a:t>
            </a:fld>
            <a:endParaRPr lang="en-US"/>
          </a:p>
        </p:txBody>
      </p:sp>
      <p:sp>
        <p:nvSpPr>
          <p:cNvPr id="1049334"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9335" name="Content Placeholder 2"/>
          <p:cNvSpPr>
            <a:spLocks noGrp="1"/>
          </p:cNvSpPr>
          <p:nvPr>
            <p:ph idx="1"/>
          </p:nvPr>
        </p:nvSpPr>
        <p:spPr>
          <a:xfrm>
            <a:off x="457200" y="914400"/>
            <a:ext cx="8229600" cy="5211763"/>
          </a:xfrm>
        </p:spPr>
        <p:txBody>
          <a:bodyPr>
            <a:normAutofit/>
          </a:bodyPr>
          <a:p>
            <a:pPr algn="just"/>
            <a:r>
              <a:rPr dirty="0" sz="3600" lang="en-US"/>
              <a:t>During in vitro </a:t>
            </a:r>
            <a:r>
              <a:rPr dirty="0" sz="3600" lang="en-US" err="1"/>
              <a:t>fertilisation</a:t>
            </a:r>
            <a:r>
              <a:rPr dirty="0" sz="3600" lang="en-US"/>
              <a:t>, the oocytes from the mature ovarian follicle are retrieved, </a:t>
            </a:r>
            <a:r>
              <a:rPr dirty="0" sz="3600" lang="en-US" err="1"/>
              <a:t>fertilised</a:t>
            </a:r>
            <a:r>
              <a:rPr dirty="0" sz="3600" lang="en-US"/>
              <a:t> with the partner's sperm and the developing embryo is replaced into the woman's uterus. </a:t>
            </a:r>
          </a:p>
          <a:p>
            <a:endParaRPr dirty="0" lang="en-US"/>
          </a:p>
        </p:txBody>
      </p:sp>
      <p:sp>
        <p:nvSpPr>
          <p:cNvPr id="1049336"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37" name="Slide Number Placeholder 3"/>
          <p:cNvSpPr>
            <a:spLocks noGrp="1"/>
          </p:cNvSpPr>
          <p:nvPr>
            <p:ph type="sldNum" sz="quarter" idx="12"/>
          </p:nvPr>
        </p:nvSpPr>
        <p:spPr/>
        <p:txBody>
          <a:bodyPr/>
          <a:p>
            <a:fld id="{6DB37D2D-6970-408E-8879-7BF9CDE8CB8D}" type="slidenum">
              <a:rPr lang="en-US" smtClean="0"/>
              <a:t>246</a:t>
            </a:fld>
            <a:endParaRPr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9338" name="Content Placeholder 1"/>
          <p:cNvSpPr>
            <a:spLocks noGrp="1"/>
          </p:cNvSpPr>
          <p:nvPr>
            <p:ph idx="1"/>
          </p:nvPr>
        </p:nvSpPr>
        <p:spPr>
          <a:xfrm>
            <a:off x="457200" y="838200"/>
            <a:ext cx="8229600" cy="5169091"/>
          </a:xfrm>
        </p:spPr>
        <p:txBody>
          <a:bodyPr>
            <a:normAutofit lnSpcReduction="10000"/>
          </a:bodyPr>
          <a:p>
            <a:pPr algn="just"/>
            <a:r>
              <a:rPr dirty="0" sz="3200" lang="en-US"/>
              <a:t>In the male there are also various forms of fertility treatment, depending on the specific condition. Semen problems, such as </a:t>
            </a:r>
            <a:r>
              <a:rPr dirty="0" sz="3200" lang="en-US" err="1"/>
              <a:t>azoospermia</a:t>
            </a:r>
            <a:r>
              <a:rPr dirty="0" sz="3200" lang="en-US"/>
              <a:t>, secondary to lack of gonadotrophic stimulation, are curable by the administration of Human Menopausal </a:t>
            </a:r>
            <a:r>
              <a:rPr dirty="0" sz="3200" lang="en-US" err="1"/>
              <a:t>Gonadotrophin</a:t>
            </a:r>
            <a:r>
              <a:rPr dirty="0" sz="3200" lang="en-US"/>
              <a:t> (HMG). However, there is no treatment for </a:t>
            </a:r>
            <a:r>
              <a:rPr dirty="0" sz="3200" lang="en-US" err="1"/>
              <a:t>azoospermia</a:t>
            </a:r>
            <a:r>
              <a:rPr dirty="0" sz="3200" lang="en-US"/>
              <a:t> due to congenital anomalies or chromosomal abnormalities.</a:t>
            </a:r>
          </a:p>
          <a:p>
            <a:endParaRPr dirty="0" lang="en-US"/>
          </a:p>
        </p:txBody>
      </p:sp>
      <p:sp>
        <p:nvSpPr>
          <p:cNvPr id="1049339" name="Slide Number Placeholder 2"/>
          <p:cNvSpPr>
            <a:spLocks noGrp="1"/>
          </p:cNvSpPr>
          <p:nvPr>
            <p:ph type="sldNum" sz="quarter" idx="12"/>
          </p:nvPr>
        </p:nvSpPr>
        <p:spPr/>
        <p:txBody>
          <a:bodyPr/>
          <a:p>
            <a:fld id="{6DB37D2D-6970-408E-8879-7BF9CDE8CB8D}" type="slidenum">
              <a:rPr lang="en-US" smtClean="0"/>
              <a:t>247</a:t>
            </a:fld>
            <a:endParaRPr lang="en-US"/>
          </a:p>
        </p:txBody>
      </p:sp>
      <p:sp>
        <p:nvSpPr>
          <p:cNvPr id="1049340"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9341" name="Content Placeholder 2"/>
          <p:cNvSpPr>
            <a:spLocks noGrp="1"/>
          </p:cNvSpPr>
          <p:nvPr>
            <p:ph idx="1"/>
          </p:nvPr>
        </p:nvSpPr>
        <p:spPr>
          <a:xfrm>
            <a:off x="457200" y="990600"/>
            <a:ext cx="8229600" cy="5135563"/>
          </a:xfrm>
        </p:spPr>
        <p:txBody>
          <a:bodyPr>
            <a:normAutofit fontScale="92500" lnSpcReduction="20000"/>
          </a:bodyPr>
          <a:p>
            <a:pPr algn="just"/>
            <a:r>
              <a:rPr dirty="0" sz="3000" lang="en-US"/>
              <a:t>Synthetic androgens, for example, </a:t>
            </a:r>
            <a:r>
              <a:rPr dirty="0" sz="3000" lang="en-US" err="1"/>
              <a:t>mesterolone</a:t>
            </a:r>
            <a:r>
              <a:rPr dirty="0" sz="3000" lang="en-US"/>
              <a:t> (</a:t>
            </a:r>
            <a:r>
              <a:rPr dirty="0" sz="3000" lang="en-US" err="1"/>
              <a:t>proviron</a:t>
            </a:r>
            <a:r>
              <a:rPr dirty="0" sz="3000" lang="en-US"/>
              <a:t>), have a direct action on spermatogenesis. They should be administered at a dose of 50 mgs daily for three months. </a:t>
            </a:r>
          </a:p>
          <a:p>
            <a:pPr algn="just"/>
            <a:r>
              <a:rPr dirty="0" sz="3000" lang="en-US" err="1"/>
              <a:t>Oligospermia</a:t>
            </a:r>
            <a:r>
              <a:rPr dirty="0" sz="3000" lang="en-US"/>
              <a:t> will often respond to an improvement in the patient's general health and fitness, therefore, exercise and a good diet should be encouraged. The patient should also be advised to avoid excessive consumption of alcohol, tobacco and caffeine. Additionally, the excision of </a:t>
            </a:r>
            <a:r>
              <a:rPr dirty="0" sz="3000" lang="en-US" err="1"/>
              <a:t>varicocele</a:t>
            </a:r>
            <a:r>
              <a:rPr dirty="0" sz="3000" lang="en-US"/>
              <a:t>, if present, is commonly done for </a:t>
            </a:r>
            <a:r>
              <a:rPr dirty="0" sz="3000" lang="en-US" err="1"/>
              <a:t>oligospermia</a:t>
            </a:r>
            <a:r>
              <a:rPr dirty="0" sz="3000" lang="en-US"/>
              <a:t>.</a:t>
            </a:r>
          </a:p>
          <a:p>
            <a:endParaRPr dirty="0" lang="en-US"/>
          </a:p>
        </p:txBody>
      </p:sp>
      <p:sp>
        <p:nvSpPr>
          <p:cNvPr id="1049342"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43" name="Slide Number Placeholder 3"/>
          <p:cNvSpPr>
            <a:spLocks noGrp="1"/>
          </p:cNvSpPr>
          <p:nvPr>
            <p:ph type="sldNum" sz="quarter" idx="12"/>
          </p:nvPr>
        </p:nvSpPr>
        <p:spPr/>
        <p:txBody>
          <a:bodyPr/>
          <a:p>
            <a:fld id="{6DB37D2D-6970-408E-8879-7BF9CDE8CB8D}" type="slidenum">
              <a:rPr lang="en-US" smtClean="0"/>
              <a:t>248</a:t>
            </a:fld>
            <a:endParaRPr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9344" name="Content Placeholder 2"/>
          <p:cNvSpPr>
            <a:spLocks noGrp="1"/>
          </p:cNvSpPr>
          <p:nvPr>
            <p:ph idx="1"/>
          </p:nvPr>
        </p:nvSpPr>
        <p:spPr>
          <a:xfrm>
            <a:off x="457200" y="1143000"/>
            <a:ext cx="8229600" cy="4983163"/>
          </a:xfrm>
        </p:spPr>
        <p:txBody>
          <a:bodyPr>
            <a:normAutofit/>
          </a:bodyPr>
          <a:p>
            <a:pPr algn="just"/>
            <a:r>
              <a:rPr dirty="0" sz="3200" lang="en-US"/>
              <a:t>Artificial Insemination (AIH) with the partner's semen is widely used for infertility due to impotence or anatomical abnormality in the male, especially in cases of hypospadias, which prevents normal ejaculation of sperm into the upper vagina.</a:t>
            </a:r>
          </a:p>
          <a:p>
            <a:endParaRPr dirty="0" lang="en-US"/>
          </a:p>
        </p:txBody>
      </p:sp>
      <p:sp>
        <p:nvSpPr>
          <p:cNvPr id="1049345"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346" name="Slide Number Placeholder 3"/>
          <p:cNvSpPr>
            <a:spLocks noGrp="1"/>
          </p:cNvSpPr>
          <p:nvPr>
            <p:ph type="sldNum" sz="quarter" idx="12"/>
          </p:nvPr>
        </p:nvSpPr>
        <p:spPr/>
        <p:txBody>
          <a:bodyPr/>
          <a:p>
            <a:fld id="{6DB37D2D-6970-408E-8879-7BF9CDE8CB8D}" type="slidenum">
              <a:rPr lang="en-US" smtClean="0"/>
              <a:t>249</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698" name="Content Placeholder 2"/>
          <p:cNvSpPr>
            <a:spLocks noGrp="1"/>
          </p:cNvSpPr>
          <p:nvPr>
            <p:ph idx="1"/>
          </p:nvPr>
        </p:nvSpPr>
        <p:spPr/>
        <p:txBody>
          <a:bodyPr>
            <a:normAutofit fontScale="88889" lnSpcReduction="20000"/>
          </a:bodyPr>
          <a:p>
            <a:r>
              <a:rPr b="1" dirty="0" lang="en-US"/>
              <a:t>Name at least three periods in a woman's life when </a:t>
            </a:r>
            <a:r>
              <a:rPr b="1" dirty="0" lang="en-US" err="1"/>
              <a:t>amenorrhoea</a:t>
            </a:r>
            <a:r>
              <a:rPr b="1" dirty="0" lang="en-US"/>
              <a:t> is considered normal.</a:t>
            </a:r>
            <a:endParaRPr dirty="0" lang="en-US"/>
          </a:p>
          <a:p>
            <a:r>
              <a:rPr dirty="0" lang="en-US"/>
              <a:t>Your answer should include the following: </a:t>
            </a:r>
          </a:p>
          <a:p>
            <a:pPr lvl="0"/>
            <a:r>
              <a:rPr dirty="0" lang="en-US"/>
              <a:t>Before puberty, when the hormones concerned have not started functioning.</a:t>
            </a:r>
          </a:p>
          <a:p>
            <a:pPr lvl="0"/>
            <a:r>
              <a:rPr dirty="0" lang="en-US"/>
              <a:t>During pregnancy, when the hormones concerned are diverted to the growth of the </a:t>
            </a:r>
            <a:r>
              <a:rPr dirty="0" lang="en-US" err="1"/>
              <a:t>fertilised</a:t>
            </a:r>
            <a:r>
              <a:rPr dirty="0" lang="en-US"/>
              <a:t> ovum.</a:t>
            </a:r>
          </a:p>
          <a:p>
            <a:pPr lvl="0"/>
            <a:r>
              <a:rPr dirty="0" lang="en-US"/>
              <a:t>During lactation (after delivery), which results in lactation </a:t>
            </a:r>
            <a:r>
              <a:rPr dirty="0" lang="en-US" err="1"/>
              <a:t>amenorrhoea</a:t>
            </a:r>
            <a:r>
              <a:rPr dirty="0" lang="en-US"/>
              <a:t> due to the presence of prolactin.</a:t>
            </a:r>
          </a:p>
          <a:p>
            <a:pPr lvl="0"/>
            <a:r>
              <a:rPr dirty="0" lang="en-US"/>
              <a:t>At menopause, when the hormones diminish and cease to be produced.</a:t>
            </a:r>
          </a:p>
          <a:p>
            <a:r>
              <a:rPr dirty="0" lang="en-US"/>
              <a:t>You have focused on pathological </a:t>
            </a:r>
            <a:r>
              <a:rPr dirty="0" lang="en-US" err="1"/>
              <a:t>amenorrhoea</a:t>
            </a:r>
            <a:r>
              <a:rPr dirty="0" lang="en-US"/>
              <a:t>, which can be divided into two, namely primary and secondary </a:t>
            </a:r>
            <a:r>
              <a:rPr dirty="0" lang="en-US" err="1"/>
              <a:t>amenorrhoea</a:t>
            </a:r>
            <a:r>
              <a:rPr dirty="0" lang="en-US"/>
              <a:t>. </a:t>
            </a:r>
          </a:p>
          <a:p>
            <a:endParaRPr dirty="0" lang="en-US"/>
          </a:p>
        </p:txBody>
      </p:sp>
      <p:sp>
        <p:nvSpPr>
          <p:cNvPr id="1048699" name="Title 1"/>
          <p:cNvSpPr>
            <a:spLocks noGrp="1"/>
          </p:cNvSpPr>
          <p:nvPr>
            <p:ph type="title"/>
          </p:nvPr>
        </p:nvSpPr>
        <p:spPr/>
        <p:txBody>
          <a:bodyPr/>
          <a:p>
            <a:endParaRPr lang="en-US"/>
          </a:p>
        </p:txBody>
      </p:sp>
      <p:sp>
        <p:nvSpPr>
          <p:cNvPr id="1048700" name="Slide Number Placeholder 3"/>
          <p:cNvSpPr>
            <a:spLocks noGrp="1"/>
          </p:cNvSpPr>
          <p:nvPr>
            <p:ph type="sldNum" sz="quarter" idx="12"/>
          </p:nvPr>
        </p:nvSpPr>
        <p:spPr/>
        <p:txBody>
          <a:bodyPr/>
          <a:p>
            <a:fld id="{6DB37D2D-6970-408E-8879-7BF9CDE8CB8D}" type="slidenum">
              <a:rPr lang="en-US" smtClean="0"/>
              <a:t>25</a:t>
            </a:fld>
            <a:endParaRPr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9347" name="Content Placeholder 1"/>
          <p:cNvSpPr>
            <a:spLocks noGrp="1"/>
          </p:cNvSpPr>
          <p:nvPr>
            <p:ph idx="1"/>
          </p:nvPr>
        </p:nvSpPr>
        <p:spPr/>
        <p:txBody>
          <a:bodyPr>
            <a:normAutofit lnSpcReduction="10000"/>
          </a:bodyPr>
          <a:p>
            <a:pPr algn="just"/>
            <a:r>
              <a:rPr dirty="0" sz="3200" lang="en-US"/>
              <a:t>You should also counsel the patient on general measures that may be helpful like refraining from excessive coitus, obtaining adequate sleep, weight-loss advice for obese patients and the need to avoid excessive and prolonged exposure of the scrotum to heat by avoiding hot bath, tight underwear or prolonged sitting in  hot environments.</a:t>
            </a:r>
          </a:p>
          <a:p>
            <a:endParaRPr dirty="0" lang="en-US"/>
          </a:p>
        </p:txBody>
      </p:sp>
      <p:sp>
        <p:nvSpPr>
          <p:cNvPr id="1049348" name="Slide Number Placeholder 2"/>
          <p:cNvSpPr>
            <a:spLocks noGrp="1"/>
          </p:cNvSpPr>
          <p:nvPr>
            <p:ph type="sldNum" sz="quarter" idx="12"/>
          </p:nvPr>
        </p:nvSpPr>
        <p:spPr/>
        <p:txBody>
          <a:bodyPr/>
          <a:p>
            <a:fld id="{6DB37D2D-6970-408E-8879-7BF9CDE8CB8D}" type="slidenum">
              <a:rPr lang="en-US" smtClean="0"/>
              <a:t>250</a:t>
            </a:fld>
            <a:endParaRPr lang="en-US"/>
          </a:p>
        </p:txBody>
      </p:sp>
      <p:sp>
        <p:nvSpPr>
          <p:cNvPr id="1049349"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9350" name="Content Placeholder 2"/>
          <p:cNvSpPr>
            <a:spLocks noGrp="1"/>
          </p:cNvSpPr>
          <p:nvPr>
            <p:ph idx="1"/>
          </p:nvPr>
        </p:nvSpPr>
        <p:spPr>
          <a:xfrm>
            <a:off x="457200" y="990600"/>
            <a:ext cx="8229600" cy="5135563"/>
          </a:xfrm>
        </p:spPr>
        <p:txBody>
          <a:bodyPr>
            <a:normAutofit/>
          </a:bodyPr>
          <a:p>
            <a:pPr algn="just"/>
            <a:r>
              <a:rPr dirty="0" sz="3200" lang="en-US"/>
              <a:t>Some of the problems infertile couples may face will include:</a:t>
            </a:r>
          </a:p>
          <a:p>
            <a:pPr algn="just" lvl="0"/>
            <a:r>
              <a:rPr dirty="0" sz="3200" lang="en-US"/>
              <a:t>Poor social standing that is, not having respect from </a:t>
            </a:r>
            <a:br>
              <a:rPr dirty="0" sz="3200" lang="en-US"/>
            </a:br>
            <a:r>
              <a:rPr dirty="0" sz="3200" lang="en-US"/>
              <a:t>friends, relatives and the community as a whole.</a:t>
            </a:r>
          </a:p>
          <a:p>
            <a:pPr algn="just" lvl="0"/>
            <a:r>
              <a:rPr dirty="0" sz="3200" lang="en-US"/>
              <a:t>The stress of infertility makes one be </a:t>
            </a:r>
            <a:br>
              <a:rPr dirty="0" sz="3200" lang="en-US"/>
            </a:br>
            <a:r>
              <a:rPr dirty="0" sz="3200" lang="en-US"/>
              <a:t>unproductive economically.</a:t>
            </a:r>
          </a:p>
          <a:p>
            <a:pPr algn="just" lvl="0"/>
            <a:r>
              <a:rPr dirty="0" sz="3200" lang="en-US"/>
              <a:t>Sexual disinterest due to dyspareunia.</a:t>
            </a:r>
          </a:p>
          <a:p>
            <a:endParaRPr dirty="0" lang="en-US"/>
          </a:p>
          <a:p>
            <a:endParaRPr dirty="0" lang="en-US"/>
          </a:p>
        </p:txBody>
      </p:sp>
      <p:sp>
        <p:nvSpPr>
          <p:cNvPr id="1049351"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52" name="Slide Number Placeholder 3"/>
          <p:cNvSpPr>
            <a:spLocks noGrp="1"/>
          </p:cNvSpPr>
          <p:nvPr>
            <p:ph type="sldNum" sz="quarter" idx="12"/>
          </p:nvPr>
        </p:nvSpPr>
        <p:spPr/>
        <p:txBody>
          <a:bodyPr/>
          <a:p>
            <a:fld id="{6DB37D2D-6970-408E-8879-7BF9CDE8CB8D}" type="slidenum">
              <a:rPr lang="en-US" smtClean="0"/>
              <a:t>251</a:t>
            </a:fld>
            <a:endParaRPr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9353" name="Content Placeholder 2"/>
          <p:cNvSpPr>
            <a:spLocks noGrp="1"/>
          </p:cNvSpPr>
          <p:nvPr>
            <p:ph idx="1"/>
          </p:nvPr>
        </p:nvSpPr>
        <p:spPr>
          <a:xfrm>
            <a:off x="457200" y="990600"/>
            <a:ext cx="8229600" cy="5135563"/>
          </a:xfrm>
        </p:spPr>
        <p:txBody>
          <a:bodyPr>
            <a:normAutofit fontScale="92500" lnSpcReduction="10000"/>
          </a:bodyPr>
          <a:p>
            <a:pPr algn="just"/>
            <a:r>
              <a:rPr dirty="0" sz="3200" lang="en-US" smtClean="0"/>
              <a:t>The frantic effort of wanting children will complicate the infertility leading to domestic disharmony, separation and divorces and/or promiscuity which may increase the risk of STI/HIV.</a:t>
            </a:r>
          </a:p>
          <a:p>
            <a:pPr algn="just"/>
            <a:r>
              <a:rPr dirty="0" sz="3200" lang="en-US" smtClean="0"/>
              <a:t>As you come to the end of this sub-section, you will now be able to identify couples with infertility and assist appropriately. You have covered the predisposing factors in both sexes and looked at the investigations and appropriate management.</a:t>
            </a:r>
          </a:p>
          <a:p>
            <a:endParaRPr dirty="0" lang="en-US"/>
          </a:p>
        </p:txBody>
      </p:sp>
      <p:sp>
        <p:nvSpPr>
          <p:cNvPr id="1049354"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55" name="Slide Number Placeholder 3"/>
          <p:cNvSpPr>
            <a:spLocks noGrp="1"/>
          </p:cNvSpPr>
          <p:nvPr>
            <p:ph type="sldNum" sz="quarter" idx="12"/>
          </p:nvPr>
        </p:nvSpPr>
        <p:spPr/>
        <p:txBody>
          <a:bodyPr/>
          <a:p>
            <a:fld id="{6DB37D2D-6970-408E-8879-7BF9CDE8CB8D}" type="slidenum">
              <a:rPr lang="en-US" smtClean="0"/>
              <a:t>252</a:t>
            </a:fld>
            <a:endParaRPr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9356" name="Content Placeholder 2"/>
          <p:cNvSpPr>
            <a:spLocks noGrp="1"/>
          </p:cNvSpPr>
          <p:nvPr>
            <p:ph idx="1"/>
          </p:nvPr>
        </p:nvSpPr>
        <p:spPr>
          <a:xfrm>
            <a:off x="457200" y="914400"/>
            <a:ext cx="8229600" cy="5092891"/>
          </a:xfrm>
        </p:spPr>
        <p:txBody>
          <a:bodyPr>
            <a:normAutofit fontScale="92500"/>
          </a:bodyPr>
          <a:p>
            <a:pPr indent="0" marL="0">
              <a:buNone/>
            </a:pPr>
            <a:endParaRPr dirty="0" lang="en-US"/>
          </a:p>
          <a:p>
            <a:pPr algn="just"/>
            <a:r>
              <a:rPr dirty="0" sz="3200" lang="en-US"/>
              <a:t>In women climacteric crisis is the period of menopause (while in males it is known </a:t>
            </a:r>
            <a:br>
              <a:rPr dirty="0" sz="3200" lang="en-US"/>
            </a:br>
            <a:r>
              <a:rPr dirty="0" sz="3200" lang="en-US"/>
              <a:t>as </a:t>
            </a:r>
            <a:r>
              <a:rPr dirty="0" sz="3200" lang="en-US" err="1"/>
              <a:t>andropause</a:t>
            </a:r>
            <a:r>
              <a:rPr dirty="0" sz="3200" lang="en-US"/>
              <a:t>). </a:t>
            </a:r>
          </a:p>
          <a:p>
            <a:pPr algn="just"/>
            <a:r>
              <a:rPr dirty="0" sz="3200" lang="en-US"/>
              <a:t>Menopause is a period in a woman's life when menstruation ceases naturally. There is progressive ovarian failure, which is preceded by complete absence of menstruation. Menopause is declared after one year of no menstruation. </a:t>
            </a:r>
          </a:p>
        </p:txBody>
      </p:sp>
      <p:sp>
        <p:nvSpPr>
          <p:cNvPr id="1049357"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Climacteric Crisis </a:t>
            </a:r>
            <a:r>
              <a:rPr dirty="0" lang="en-US" smtClean="0"/>
              <a:t/>
            </a:r>
            <a:br>
              <a:rPr dirty="0" lang="en-US" smtClean="0"/>
            </a:br>
            <a:endParaRPr dirty="0" lang="en-US"/>
          </a:p>
        </p:txBody>
      </p:sp>
      <p:sp>
        <p:nvSpPr>
          <p:cNvPr id="1049358" name="Slide Number Placeholder 3"/>
          <p:cNvSpPr>
            <a:spLocks noGrp="1"/>
          </p:cNvSpPr>
          <p:nvPr>
            <p:ph type="sldNum" sz="quarter" idx="12"/>
          </p:nvPr>
        </p:nvSpPr>
        <p:spPr/>
        <p:txBody>
          <a:bodyPr/>
          <a:p>
            <a:fld id="{6DB37D2D-6970-408E-8879-7BF9CDE8CB8D}" type="slidenum">
              <a:rPr lang="en-US" smtClean="0"/>
              <a:t>253</a:t>
            </a:fld>
            <a:endParaRPr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9359" name="Content Placeholder 2"/>
          <p:cNvSpPr>
            <a:spLocks noGrp="1"/>
          </p:cNvSpPr>
          <p:nvPr>
            <p:ph idx="1"/>
          </p:nvPr>
        </p:nvSpPr>
        <p:spPr>
          <a:xfrm>
            <a:off x="457200" y="990600"/>
            <a:ext cx="8229600" cy="5135563"/>
          </a:xfrm>
        </p:spPr>
        <p:txBody>
          <a:bodyPr>
            <a:normAutofit fontScale="92500"/>
          </a:bodyPr>
          <a:p>
            <a:pPr algn="just"/>
            <a:r>
              <a:rPr dirty="0" sz="2800" lang="en-US"/>
              <a:t>A considerable number of women will undergo physical or emotional upsets but the majority will not be significantly affected. </a:t>
            </a:r>
          </a:p>
          <a:p>
            <a:pPr algn="just"/>
            <a:r>
              <a:rPr dirty="0" sz="2800" lang="en-US"/>
              <a:t>To some, menopause is a threatening period that declares the end of their femininity, while to others it is a time when many former diseases or ailments recur. A few will see this process as witchcraft or untreatable disease. You should note that sexual desire is present in most women for many years after menstruation ceases.</a:t>
            </a:r>
          </a:p>
          <a:p>
            <a:r>
              <a:rPr b="1" dirty="0" lang="en-US"/>
              <a:t> </a:t>
            </a:r>
            <a:endParaRPr dirty="0" lang="en-US"/>
          </a:p>
          <a:p>
            <a:endParaRPr dirty="0" lang="en-US"/>
          </a:p>
        </p:txBody>
      </p:sp>
      <p:sp>
        <p:nvSpPr>
          <p:cNvPr id="1049360"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61" name="Slide Number Placeholder 3"/>
          <p:cNvSpPr>
            <a:spLocks noGrp="1"/>
          </p:cNvSpPr>
          <p:nvPr>
            <p:ph type="sldNum" sz="quarter" idx="12"/>
          </p:nvPr>
        </p:nvSpPr>
        <p:spPr/>
        <p:txBody>
          <a:bodyPr/>
          <a:p>
            <a:fld id="{6DB37D2D-6970-408E-8879-7BF9CDE8CB8D}" type="slidenum">
              <a:rPr lang="en-US" smtClean="0"/>
              <a:t>254</a:t>
            </a:fld>
            <a:endParaRPr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9362" name="Content Placeholder 2"/>
          <p:cNvSpPr>
            <a:spLocks noGrp="1"/>
          </p:cNvSpPr>
          <p:nvPr>
            <p:ph idx="1"/>
          </p:nvPr>
        </p:nvSpPr>
        <p:spPr>
          <a:xfrm>
            <a:off x="457200" y="990600"/>
            <a:ext cx="8229600" cy="5135563"/>
          </a:xfrm>
        </p:spPr>
        <p:txBody>
          <a:bodyPr>
            <a:normAutofit/>
          </a:bodyPr>
          <a:p>
            <a:pPr algn="just"/>
            <a:r>
              <a:rPr dirty="0" sz="3200" lang="en-US" smtClean="0"/>
              <a:t>The </a:t>
            </a:r>
            <a:r>
              <a:rPr dirty="0" sz="3200" lang="en-US"/>
              <a:t>climacteric symptoms occur as a syndrome. Menopausal syndrome refers to several symptoms related to hormonal imbalances in women. Menopause may occur without any symptoms other than the cessation of menstruation, but it is not infrequently associated with other symptoms. The most common of these is the occurrence of hot flushes. </a:t>
            </a:r>
          </a:p>
          <a:p>
            <a:endParaRPr dirty="0" lang="en-US"/>
          </a:p>
        </p:txBody>
      </p:sp>
      <p:sp>
        <p:nvSpPr>
          <p:cNvPr id="1049363"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Climacteric Symptoms</a:t>
            </a:r>
            <a:r>
              <a:rPr dirty="0" lang="en-US" smtClean="0"/>
              <a:t> </a:t>
            </a:r>
            <a:br>
              <a:rPr dirty="0" lang="en-US" smtClean="0"/>
            </a:br>
            <a:endParaRPr dirty="0" lang="en-US"/>
          </a:p>
        </p:txBody>
      </p:sp>
      <p:sp>
        <p:nvSpPr>
          <p:cNvPr id="1049364" name="Slide Number Placeholder 3"/>
          <p:cNvSpPr>
            <a:spLocks noGrp="1"/>
          </p:cNvSpPr>
          <p:nvPr>
            <p:ph type="sldNum" sz="quarter" idx="12"/>
          </p:nvPr>
        </p:nvSpPr>
        <p:spPr/>
        <p:txBody>
          <a:bodyPr/>
          <a:p>
            <a:fld id="{6DB37D2D-6970-408E-8879-7BF9CDE8CB8D}" type="slidenum">
              <a:rPr lang="en-US" smtClean="0"/>
              <a:t>255</a:t>
            </a:fld>
            <a:endParaRPr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9365" name="Content Placeholder 1"/>
          <p:cNvSpPr>
            <a:spLocks noGrp="1"/>
          </p:cNvSpPr>
          <p:nvPr>
            <p:ph idx="1"/>
          </p:nvPr>
        </p:nvSpPr>
        <p:spPr>
          <a:xfrm>
            <a:off x="457200" y="838200"/>
            <a:ext cx="8229600" cy="5169091"/>
          </a:xfrm>
        </p:spPr>
        <p:txBody>
          <a:bodyPr>
            <a:normAutofit fontScale="92500"/>
          </a:bodyPr>
          <a:p>
            <a:pPr algn="just"/>
            <a:r>
              <a:rPr dirty="0" sz="3200" lang="en-US"/>
              <a:t>A hot flush is the flushing of the face and neck often with sweating. The flush may be only momentary or may last up to 15 minutes and recur many times a day. The flush occurs as a result of a rise in the peripheral blood flow (measured in the arm) and in the pulse rate, but no change in blood pressure. About 80 to 85% of women experience hot flushes. In Kenya these are often mistaken for malaria or typhoid.</a:t>
            </a:r>
          </a:p>
          <a:p>
            <a:endParaRPr dirty="0" lang="en-US"/>
          </a:p>
        </p:txBody>
      </p:sp>
      <p:sp>
        <p:nvSpPr>
          <p:cNvPr id="1049366" name="Slide Number Placeholder 2"/>
          <p:cNvSpPr>
            <a:spLocks noGrp="1"/>
          </p:cNvSpPr>
          <p:nvPr>
            <p:ph type="sldNum" sz="quarter" idx="12"/>
          </p:nvPr>
        </p:nvSpPr>
        <p:spPr/>
        <p:txBody>
          <a:bodyPr/>
          <a:p>
            <a:fld id="{6DB37D2D-6970-408E-8879-7BF9CDE8CB8D}" type="slidenum">
              <a:rPr lang="en-US" smtClean="0"/>
              <a:t>256</a:t>
            </a:fld>
            <a:endParaRPr lang="en-US"/>
          </a:p>
        </p:txBody>
      </p:sp>
      <p:sp>
        <p:nvSpPr>
          <p:cNvPr id="1049367"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9368" name="Content Placeholder 2"/>
          <p:cNvSpPr>
            <a:spLocks noGrp="1"/>
          </p:cNvSpPr>
          <p:nvPr>
            <p:ph idx="1"/>
          </p:nvPr>
        </p:nvSpPr>
        <p:spPr>
          <a:xfrm>
            <a:off x="457200" y="685800"/>
            <a:ext cx="8229600" cy="5321491"/>
          </a:xfrm>
        </p:spPr>
        <p:txBody>
          <a:bodyPr/>
          <a:p>
            <a:pPr algn="just"/>
            <a:r>
              <a:rPr b="1" dirty="0" lang="en-US"/>
              <a:t>Flushes are particularly severe and abrupt when there is a change in the hormone balance, for example, after bilateral oophorectomy and, in men, after </a:t>
            </a:r>
            <a:r>
              <a:rPr b="1" dirty="0" lang="en-US" err="1"/>
              <a:t>orchidectomy</a:t>
            </a:r>
            <a:r>
              <a:rPr b="1" dirty="0" lang="en-US"/>
              <a:t>.</a:t>
            </a:r>
            <a:endParaRPr dirty="0" lang="en-US"/>
          </a:p>
          <a:p>
            <a:endParaRPr dirty="0" lang="en-US"/>
          </a:p>
        </p:txBody>
      </p:sp>
      <p:sp>
        <p:nvSpPr>
          <p:cNvPr id="1049369"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370" name="Slide Number Placeholder 3"/>
          <p:cNvSpPr>
            <a:spLocks noGrp="1"/>
          </p:cNvSpPr>
          <p:nvPr>
            <p:ph type="sldNum" sz="quarter" idx="12"/>
          </p:nvPr>
        </p:nvSpPr>
        <p:spPr/>
        <p:txBody>
          <a:bodyPr/>
          <a:p>
            <a:fld id="{6DB37D2D-6970-408E-8879-7BF9CDE8CB8D}" type="slidenum">
              <a:rPr lang="en-US" smtClean="0"/>
              <a:t>257</a:t>
            </a:fld>
            <a:endParaRPr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9371" name="Content Placeholder 2"/>
          <p:cNvSpPr>
            <a:spLocks noGrp="1"/>
          </p:cNvSpPr>
          <p:nvPr>
            <p:ph idx="1"/>
          </p:nvPr>
        </p:nvSpPr>
        <p:spPr>
          <a:xfrm>
            <a:off x="457200" y="1143000"/>
            <a:ext cx="8229600" cy="4983163"/>
          </a:xfrm>
        </p:spPr>
        <p:txBody>
          <a:bodyPr>
            <a:normAutofit lnSpcReduction="10000"/>
          </a:bodyPr>
          <a:p>
            <a:pPr algn="just"/>
            <a:r>
              <a:rPr dirty="0" sz="2800" lang="en-US" smtClean="0"/>
              <a:t>Other </a:t>
            </a:r>
            <a:r>
              <a:rPr dirty="0" sz="2800" lang="en-US"/>
              <a:t>symptoms include weight gain in some women, which is generally a result of low-level activity. Exercise tends to promote hormonal balance. Osteoporosis can also result and has been attributed to </a:t>
            </a:r>
            <a:r>
              <a:rPr dirty="0" sz="2800" lang="en-US" err="1"/>
              <a:t>oestrogen</a:t>
            </a:r>
            <a:r>
              <a:rPr dirty="0" sz="2800" lang="en-US"/>
              <a:t> deficiency. </a:t>
            </a:r>
          </a:p>
          <a:p>
            <a:pPr algn="just"/>
            <a:r>
              <a:rPr dirty="0" sz="2800" lang="en-US"/>
              <a:t>Atrophic changes in the vulva will cause discomfort and dyspareunia. A decrease in vaginal acidity may allow organisms to survive and lead to vaginitis or </a:t>
            </a:r>
            <a:r>
              <a:rPr dirty="0" sz="2800" lang="en-US" err="1"/>
              <a:t>endometritis</a:t>
            </a:r>
            <a:r>
              <a:rPr dirty="0" sz="2800" lang="en-US"/>
              <a:t> (this occurs in a small number of women). This may be confused for STIs.</a:t>
            </a:r>
          </a:p>
          <a:p>
            <a:endParaRPr dirty="0" lang="en-US"/>
          </a:p>
        </p:txBody>
      </p:sp>
      <p:sp>
        <p:nvSpPr>
          <p:cNvPr id="1049372"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Climacteric Symptoms</a:t>
            </a:r>
            <a:r>
              <a:rPr dirty="0" lang="en-US" smtClean="0"/>
              <a:t> </a:t>
            </a:r>
            <a:br>
              <a:rPr dirty="0" lang="en-US" smtClean="0"/>
            </a:br>
            <a:endParaRPr dirty="0" lang="en-US"/>
          </a:p>
        </p:txBody>
      </p:sp>
      <p:sp>
        <p:nvSpPr>
          <p:cNvPr id="1049373" name="Slide Number Placeholder 3"/>
          <p:cNvSpPr>
            <a:spLocks noGrp="1"/>
          </p:cNvSpPr>
          <p:nvPr>
            <p:ph type="sldNum" sz="quarter" idx="12"/>
          </p:nvPr>
        </p:nvSpPr>
        <p:spPr/>
        <p:txBody>
          <a:bodyPr/>
          <a:p>
            <a:fld id="{6DB37D2D-6970-408E-8879-7BF9CDE8CB8D}" type="slidenum">
              <a:rPr lang="en-US" smtClean="0"/>
              <a:t>258</a:t>
            </a:fld>
            <a:endParaRPr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9374" name="Content Placeholder 2"/>
          <p:cNvSpPr>
            <a:spLocks noGrp="1"/>
          </p:cNvSpPr>
          <p:nvPr>
            <p:ph idx="1"/>
          </p:nvPr>
        </p:nvSpPr>
        <p:spPr/>
        <p:txBody>
          <a:bodyPr/>
          <a:p>
            <a:pPr algn="just"/>
            <a:r>
              <a:rPr b="1" dirty="0" sz="3200" lang="en-US"/>
              <a:t>Remember:  </a:t>
            </a:r>
            <a:br>
              <a:rPr b="1" dirty="0" sz="3200" lang="en-US"/>
            </a:br>
            <a:r>
              <a:rPr b="1" dirty="0" sz="3200" lang="en-US"/>
              <a:t>Decrease in circulating </a:t>
            </a:r>
            <a:r>
              <a:rPr b="1" dirty="0" sz="3200" lang="en-US" err="1"/>
              <a:t>oestrogen</a:t>
            </a:r>
            <a:r>
              <a:rPr b="1" dirty="0" sz="3200" lang="en-US"/>
              <a:t> levels will lead to increased excretion of calcium in the urine. Calcium is essential in bone development. </a:t>
            </a:r>
            <a:endParaRPr dirty="0" sz="3200" lang="en-US"/>
          </a:p>
          <a:p>
            <a:endParaRPr dirty="0" lang="en-US"/>
          </a:p>
        </p:txBody>
      </p:sp>
      <p:sp>
        <p:nvSpPr>
          <p:cNvPr id="1049375"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76" name="Slide Number Placeholder 3"/>
          <p:cNvSpPr>
            <a:spLocks noGrp="1"/>
          </p:cNvSpPr>
          <p:nvPr>
            <p:ph type="sldNum" sz="quarter" idx="12"/>
          </p:nvPr>
        </p:nvSpPr>
        <p:spPr/>
        <p:txBody>
          <a:bodyPr/>
          <a:p>
            <a:fld id="{6DB37D2D-6970-408E-8879-7BF9CDE8CB8D}" type="slidenum">
              <a:rPr lang="en-US" smtClean="0"/>
              <a:t>259</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701" name="Content Placeholder 2"/>
          <p:cNvSpPr>
            <a:spLocks noGrp="1"/>
          </p:cNvSpPr>
          <p:nvPr>
            <p:ph idx="1"/>
          </p:nvPr>
        </p:nvSpPr>
        <p:spPr/>
        <p:txBody>
          <a:bodyPr>
            <a:normAutofit/>
          </a:bodyPr>
          <a:p>
            <a:r>
              <a:rPr b="1" dirty="0" lang="en-US"/>
              <a:t>Primary </a:t>
            </a:r>
            <a:r>
              <a:rPr b="1" dirty="0" lang="en-US" err="1"/>
              <a:t>Amenorrhoea</a:t>
            </a:r>
            <a:endParaRPr dirty="0" lang="en-US"/>
          </a:p>
          <a:p>
            <a:r>
              <a:rPr dirty="0" lang="en-US"/>
              <a:t>Primary </a:t>
            </a:r>
            <a:r>
              <a:rPr dirty="0" lang="en-US" err="1"/>
              <a:t>amenorrhoea</a:t>
            </a:r>
            <a:r>
              <a:rPr dirty="0" lang="en-US"/>
              <a:t> means that menstruation has never occurred. This is seen in a young woman who is over 17 years of age and who has not yet begun to menstruate but exhibits signs of sexual maturation. Pathological primary </a:t>
            </a:r>
            <a:r>
              <a:rPr dirty="0" lang="en-US" err="1"/>
              <a:t>amenorrhoea</a:t>
            </a:r>
            <a:r>
              <a:rPr dirty="0" lang="en-US"/>
              <a:t> is when the patient has never menstruated and has not developed secondary sexual characteristics.</a:t>
            </a:r>
          </a:p>
          <a:p>
            <a:endParaRPr dirty="0" lang="en-US"/>
          </a:p>
        </p:txBody>
      </p:sp>
      <p:sp>
        <p:nvSpPr>
          <p:cNvPr id="1048702" name="Title 1"/>
          <p:cNvSpPr>
            <a:spLocks noGrp="1"/>
          </p:cNvSpPr>
          <p:nvPr>
            <p:ph type="title"/>
          </p:nvPr>
        </p:nvSpPr>
        <p:spPr/>
        <p:txBody>
          <a:bodyPr/>
          <a:p>
            <a:endParaRPr lang="en-US"/>
          </a:p>
        </p:txBody>
      </p:sp>
      <p:sp>
        <p:nvSpPr>
          <p:cNvPr id="1048703" name="Slide Number Placeholder 3"/>
          <p:cNvSpPr>
            <a:spLocks noGrp="1"/>
          </p:cNvSpPr>
          <p:nvPr>
            <p:ph type="sldNum" sz="quarter" idx="12"/>
          </p:nvPr>
        </p:nvSpPr>
        <p:spPr/>
        <p:txBody>
          <a:bodyPr/>
          <a:p>
            <a:fld id="{6DB37D2D-6970-408E-8879-7BF9CDE8CB8D}" type="slidenum">
              <a:rPr lang="en-US" smtClean="0"/>
              <a:t>26</a:t>
            </a:fld>
            <a:endParaRPr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9377" name="Content Placeholder 2"/>
          <p:cNvSpPr>
            <a:spLocks noGrp="1"/>
          </p:cNvSpPr>
          <p:nvPr>
            <p:ph idx="1"/>
          </p:nvPr>
        </p:nvSpPr>
        <p:spPr>
          <a:xfrm>
            <a:off x="457200" y="838200"/>
            <a:ext cx="8229600" cy="5287963"/>
          </a:xfrm>
        </p:spPr>
        <p:txBody>
          <a:bodyPr>
            <a:normAutofit lnSpcReduction="10000"/>
          </a:bodyPr>
          <a:p>
            <a:pPr algn="just"/>
            <a:r>
              <a:rPr dirty="0" sz="3200" lang="en-US"/>
              <a:t>Anxiety, irritability, insomnia and depression are often present in varying degrees and are seen mainly in women who have a history of psychological instability. Additionally, aches, pains, headaches, urinary urge and incontinence are often as a physical expression of anxiety and depression. Some women experience severe headaches for unexplained reasons.</a:t>
            </a:r>
          </a:p>
          <a:p>
            <a:endParaRPr dirty="0" lang="en-US"/>
          </a:p>
        </p:txBody>
      </p:sp>
      <p:sp>
        <p:nvSpPr>
          <p:cNvPr id="1049378"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79" name="Slide Number Placeholder 3"/>
          <p:cNvSpPr>
            <a:spLocks noGrp="1"/>
          </p:cNvSpPr>
          <p:nvPr>
            <p:ph type="sldNum" sz="quarter" idx="12"/>
          </p:nvPr>
        </p:nvSpPr>
        <p:spPr/>
        <p:txBody>
          <a:bodyPr/>
          <a:p>
            <a:fld id="{6DB37D2D-6970-408E-8879-7BF9CDE8CB8D}" type="slidenum">
              <a:rPr lang="en-US" smtClean="0"/>
              <a:t>260</a:t>
            </a:fld>
            <a:endParaRPr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9380" name="Content Placeholder 1"/>
          <p:cNvSpPr>
            <a:spLocks noGrp="1"/>
          </p:cNvSpPr>
          <p:nvPr>
            <p:ph idx="1"/>
          </p:nvPr>
        </p:nvSpPr>
        <p:spPr>
          <a:xfrm>
            <a:off x="457200" y="914400"/>
            <a:ext cx="8229600" cy="5092891"/>
          </a:xfrm>
        </p:spPr>
        <p:txBody>
          <a:bodyPr/>
          <a:p>
            <a:pPr algn="just"/>
            <a:r>
              <a:rPr dirty="0" sz="3200" lang="en-US"/>
              <a:t>Periods may cease abruptly or gradually diminish at the menopause. Although excessive and irregular blood loss is not uncommon at about the time of menopause, it must never be accepted as normal or 'just the change'.</a:t>
            </a:r>
          </a:p>
          <a:p>
            <a:endParaRPr dirty="0" lang="en-US"/>
          </a:p>
        </p:txBody>
      </p:sp>
      <p:sp>
        <p:nvSpPr>
          <p:cNvPr id="1049381" name="Slide Number Placeholder 2"/>
          <p:cNvSpPr>
            <a:spLocks noGrp="1"/>
          </p:cNvSpPr>
          <p:nvPr>
            <p:ph type="sldNum" sz="quarter" idx="12"/>
          </p:nvPr>
        </p:nvSpPr>
        <p:spPr/>
        <p:txBody>
          <a:bodyPr/>
          <a:p>
            <a:fld id="{6DB37D2D-6970-408E-8879-7BF9CDE8CB8D}" type="slidenum">
              <a:rPr lang="en-US" smtClean="0"/>
              <a:t>261</a:t>
            </a:fld>
            <a:endParaRPr lang="en-US"/>
          </a:p>
        </p:txBody>
      </p:sp>
      <p:sp>
        <p:nvSpPr>
          <p:cNvPr id="1049382"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9383" name="Content Placeholder 2"/>
          <p:cNvSpPr>
            <a:spLocks noGrp="1"/>
          </p:cNvSpPr>
          <p:nvPr>
            <p:ph idx="1"/>
          </p:nvPr>
        </p:nvSpPr>
        <p:spPr>
          <a:xfrm>
            <a:off x="457200" y="838200"/>
            <a:ext cx="8229600" cy="5287963"/>
          </a:xfrm>
        </p:spPr>
        <p:txBody>
          <a:bodyPr>
            <a:normAutofit lnSpcReduction="10000"/>
          </a:bodyPr>
          <a:p>
            <a:pPr algn="just"/>
            <a:r>
              <a:rPr dirty="0" sz="2800" lang="en-US" smtClean="0"/>
              <a:t>The </a:t>
            </a:r>
            <a:r>
              <a:rPr dirty="0" sz="2800" lang="en-US"/>
              <a:t>majority of women soon adjust to their new situation. This is especially true if they get support and understanding from their husband and family. For some, their problems may be severe enough to warrant them seeking medical advice.</a:t>
            </a:r>
          </a:p>
          <a:p>
            <a:pPr algn="just"/>
            <a:r>
              <a:rPr dirty="0" sz="2800" lang="en-US" err="1"/>
              <a:t>Oestrogen</a:t>
            </a:r>
            <a:r>
              <a:rPr dirty="0" sz="2800" lang="en-US"/>
              <a:t> may be administered to suppress hot flushes and this may, in turn relieve sleeplessness and also help the depression. Some preparations that can be used include equine combined </a:t>
            </a:r>
            <a:r>
              <a:rPr dirty="0" sz="2800" lang="en-US" err="1"/>
              <a:t>oestrogen</a:t>
            </a:r>
            <a:r>
              <a:rPr dirty="0" sz="2800" lang="en-US"/>
              <a:t> (</a:t>
            </a:r>
            <a:r>
              <a:rPr dirty="0" sz="2800" lang="en-US" err="1"/>
              <a:t>premarin</a:t>
            </a:r>
            <a:r>
              <a:rPr dirty="0" sz="2800" lang="en-US"/>
              <a:t>) 0.62 mgs daily or </a:t>
            </a:r>
            <a:r>
              <a:rPr dirty="0" sz="2800" lang="en-US" err="1"/>
              <a:t>oestrogen</a:t>
            </a:r>
            <a:r>
              <a:rPr dirty="0" sz="2800" lang="en-US"/>
              <a:t> </a:t>
            </a:r>
            <a:r>
              <a:rPr dirty="0" sz="2800" lang="en-US" err="1"/>
              <a:t>valerate</a:t>
            </a:r>
            <a:r>
              <a:rPr dirty="0" sz="2800" lang="en-US"/>
              <a:t> (</a:t>
            </a:r>
            <a:r>
              <a:rPr dirty="0" sz="2800" lang="en-US" err="1"/>
              <a:t>progynoval</a:t>
            </a:r>
            <a:r>
              <a:rPr dirty="0" sz="2800" lang="en-US"/>
              <a:t>) 1 mg daily.</a:t>
            </a:r>
          </a:p>
          <a:p>
            <a:endParaRPr dirty="0" lang="en-US"/>
          </a:p>
        </p:txBody>
      </p:sp>
      <p:sp>
        <p:nvSpPr>
          <p:cNvPr id="1049384"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 of Menopause</a:t>
            </a:r>
            <a:r>
              <a:rPr dirty="0" lang="en-US" smtClean="0"/>
              <a:t> </a:t>
            </a:r>
            <a:br>
              <a:rPr dirty="0" lang="en-US" smtClean="0"/>
            </a:br>
            <a:endParaRPr dirty="0" lang="en-US"/>
          </a:p>
        </p:txBody>
      </p:sp>
      <p:sp>
        <p:nvSpPr>
          <p:cNvPr id="1049385" name="Slide Number Placeholder 3"/>
          <p:cNvSpPr>
            <a:spLocks noGrp="1"/>
          </p:cNvSpPr>
          <p:nvPr>
            <p:ph type="sldNum" sz="quarter" idx="12"/>
          </p:nvPr>
        </p:nvSpPr>
        <p:spPr/>
        <p:txBody>
          <a:bodyPr/>
          <a:p>
            <a:fld id="{6DB37D2D-6970-408E-8879-7BF9CDE8CB8D}" type="slidenum">
              <a:rPr lang="en-US" smtClean="0"/>
              <a:t>262</a:t>
            </a:fld>
            <a:endParaRPr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9386" name="Content Placeholder 2"/>
          <p:cNvSpPr>
            <a:spLocks noGrp="1"/>
          </p:cNvSpPr>
          <p:nvPr>
            <p:ph idx="1"/>
          </p:nvPr>
        </p:nvSpPr>
        <p:spPr>
          <a:xfrm>
            <a:off x="457200" y="685800"/>
            <a:ext cx="8229600" cy="5440363"/>
          </a:xfrm>
        </p:spPr>
        <p:txBody>
          <a:bodyPr>
            <a:noAutofit/>
          </a:bodyPr>
          <a:p>
            <a:pPr algn="just"/>
            <a:r>
              <a:rPr dirty="0" sz="2800" lang="en-US"/>
              <a:t>For atrophic changes in the genital tract, </a:t>
            </a:r>
            <a:r>
              <a:rPr dirty="0" sz="2800" lang="en-US" err="1"/>
              <a:t>Dienestrol</a:t>
            </a:r>
            <a:r>
              <a:rPr dirty="0" sz="2800" lang="en-US"/>
              <a:t> cream can be applied locally. Some doctors may give the treatment for several weeks to relieve symptoms, then gradually reduce the doses before discontinuing the treatment.</a:t>
            </a:r>
          </a:p>
          <a:p>
            <a:pPr algn="just"/>
            <a:r>
              <a:rPr dirty="0" sz="2800" lang="en-US"/>
              <a:t>Long-term therapy (as long as ten years) may benefit the patient in preventing this condition, but on the other hand, may induce endometrial carcinoma or enhance the growth of pre-existing carcinoma of the breast. Therefore, it should be established as far as possible that no such </a:t>
            </a:r>
            <a:r>
              <a:rPr dirty="0" sz="2800" lang="en-US" err="1"/>
              <a:t>tumour</a:t>
            </a:r>
            <a:r>
              <a:rPr dirty="0" sz="2800" lang="en-US"/>
              <a:t> is present when this therapy is employed. </a:t>
            </a:r>
          </a:p>
        </p:txBody>
      </p:sp>
      <p:sp>
        <p:nvSpPr>
          <p:cNvPr id="1049387"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88" name="Slide Number Placeholder 3"/>
          <p:cNvSpPr>
            <a:spLocks noGrp="1"/>
          </p:cNvSpPr>
          <p:nvPr>
            <p:ph type="sldNum" sz="quarter" idx="12"/>
          </p:nvPr>
        </p:nvSpPr>
        <p:spPr/>
        <p:txBody>
          <a:bodyPr/>
          <a:p>
            <a:fld id="{6DB37D2D-6970-408E-8879-7BF9CDE8CB8D}" type="slidenum">
              <a:rPr lang="en-US" smtClean="0"/>
              <a:t>263</a:t>
            </a:fld>
            <a:endParaRPr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9389" name="Content Placeholder 2"/>
          <p:cNvSpPr>
            <a:spLocks noGrp="1"/>
          </p:cNvSpPr>
          <p:nvPr>
            <p:ph idx="1"/>
          </p:nvPr>
        </p:nvSpPr>
        <p:spPr>
          <a:xfrm>
            <a:off x="457200" y="990600"/>
            <a:ext cx="8229600" cy="5135563"/>
          </a:xfrm>
        </p:spPr>
        <p:txBody>
          <a:bodyPr>
            <a:normAutofit fontScale="85000" lnSpcReduction="20000"/>
          </a:bodyPr>
          <a:p>
            <a:pPr algn="just"/>
            <a:r>
              <a:rPr dirty="0" sz="3000" lang="en-US"/>
              <a:t>Progesterone, if added, may prevent this.</a:t>
            </a:r>
          </a:p>
          <a:p>
            <a:pPr algn="just"/>
            <a:r>
              <a:rPr dirty="0" sz="3000" lang="en-US"/>
              <a:t>Prophylaxis of osteoporosis is managed by increasing calcium intake. It is important for all women to know the importance of a balanced diet, especially plant foods, for example, fresh fruits and vegetables, which promote hormone production and especially soya beans, which have natural </a:t>
            </a:r>
            <a:r>
              <a:rPr dirty="0" sz="3000" lang="en-US" err="1"/>
              <a:t>oestrogen</a:t>
            </a:r>
            <a:r>
              <a:rPr dirty="0" sz="3000" lang="en-US"/>
              <a:t>.</a:t>
            </a:r>
          </a:p>
          <a:p>
            <a:pPr algn="just"/>
            <a:r>
              <a:rPr dirty="0" sz="3000" lang="en-US"/>
              <a:t>The majority of middle aged or older women do not know what to expect at certain times in their later life, including the cessation of menstruation. Psychological </a:t>
            </a:r>
            <a:r>
              <a:rPr dirty="0" sz="3000" lang="en-US" err="1"/>
              <a:t>counselling</a:t>
            </a:r>
            <a:r>
              <a:rPr dirty="0" sz="3000" lang="en-US"/>
              <a:t> is often valuable and helps the patient understand the intricacies of the physiological changes that are taking place in her.</a:t>
            </a:r>
          </a:p>
          <a:p>
            <a:endParaRPr dirty="0" lang="en-US"/>
          </a:p>
        </p:txBody>
      </p:sp>
      <p:sp>
        <p:nvSpPr>
          <p:cNvPr id="1049390"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91" name="Slide Number Placeholder 3"/>
          <p:cNvSpPr>
            <a:spLocks noGrp="1"/>
          </p:cNvSpPr>
          <p:nvPr>
            <p:ph type="sldNum" sz="quarter" idx="12"/>
          </p:nvPr>
        </p:nvSpPr>
        <p:spPr/>
        <p:txBody>
          <a:bodyPr/>
          <a:p>
            <a:fld id="{6DB37D2D-6970-408E-8879-7BF9CDE8CB8D}" type="slidenum">
              <a:rPr lang="en-US" smtClean="0"/>
              <a:t>264</a:t>
            </a:fld>
            <a:endParaRPr lang="en-US"/>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9392" name="Content Placeholder 2"/>
          <p:cNvSpPr>
            <a:spLocks noGrp="1"/>
          </p:cNvSpPr>
          <p:nvPr>
            <p:ph idx="1"/>
          </p:nvPr>
        </p:nvSpPr>
        <p:spPr>
          <a:xfrm>
            <a:off x="457200" y="914400"/>
            <a:ext cx="8229600" cy="5211763"/>
          </a:xfrm>
        </p:spPr>
        <p:txBody>
          <a:bodyPr>
            <a:normAutofit/>
          </a:bodyPr>
          <a:p>
            <a:pPr algn="just" indent="0" marL="0">
              <a:buNone/>
            </a:pPr>
            <a:r>
              <a:rPr b="1" dirty="0" sz="3200" lang="en-US" smtClean="0"/>
              <a:t>Objectives</a:t>
            </a:r>
            <a:r>
              <a:rPr dirty="0" sz="3200" lang="en-US"/>
              <a:t> </a:t>
            </a:r>
          </a:p>
          <a:p>
            <a:pPr algn="just"/>
            <a:r>
              <a:rPr dirty="0" sz="3200" lang="en-US"/>
              <a:t>By the end of this section you will be able to: </a:t>
            </a:r>
          </a:p>
          <a:p>
            <a:pPr algn="just" lvl="0"/>
            <a:r>
              <a:rPr dirty="0" sz="3200" lang="en-US"/>
              <a:t>List two types of </a:t>
            </a:r>
            <a:r>
              <a:rPr dirty="0" sz="3200" lang="en-US" err="1"/>
              <a:t>tumours</a:t>
            </a:r>
            <a:endParaRPr dirty="0" sz="3200" lang="en-US"/>
          </a:p>
          <a:p>
            <a:pPr algn="just" lvl="0"/>
            <a:r>
              <a:rPr dirty="0" sz="3200" lang="en-US"/>
              <a:t>State causative factors</a:t>
            </a:r>
          </a:p>
          <a:p>
            <a:pPr algn="just" lvl="0"/>
            <a:r>
              <a:rPr dirty="0" sz="3200" lang="en-US"/>
              <a:t>Describe the investigations carried out to rule out </a:t>
            </a:r>
            <a:r>
              <a:rPr dirty="0" sz="3200" lang="en-US" err="1"/>
              <a:t>tumours</a:t>
            </a:r>
            <a:endParaRPr dirty="0" sz="3200" lang="en-US"/>
          </a:p>
          <a:p>
            <a:pPr algn="just" lvl="0"/>
            <a:r>
              <a:rPr dirty="0" sz="3200" lang="en-US"/>
              <a:t>Describe the management of various neoplasms of the reproductive organs</a:t>
            </a:r>
          </a:p>
          <a:p>
            <a:endParaRPr dirty="0" lang="en-US"/>
          </a:p>
        </p:txBody>
      </p:sp>
      <p:sp>
        <p:nvSpPr>
          <p:cNvPr id="1049393"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a:t/>
            </a:r>
            <a:br>
              <a:rPr b="1" dirty="0" lang="en-US"/>
            </a:br>
            <a:r>
              <a:rPr b="1" dirty="0" lang="en-US" smtClean="0"/>
              <a:t>NEOPLASTIC  DISORDERS</a:t>
            </a:r>
            <a:r>
              <a:rPr dirty="0" lang="en-US" smtClean="0"/>
              <a:t/>
            </a:r>
            <a:br>
              <a:rPr dirty="0" lang="en-US" smtClean="0"/>
            </a:br>
            <a:r>
              <a:rPr b="1" dirty="0" lang="en-US" smtClean="0"/>
              <a:t> </a:t>
            </a:r>
            <a:r>
              <a:rPr dirty="0" lang="en-US" smtClean="0"/>
              <a:t/>
            </a:r>
            <a:br>
              <a:rPr dirty="0" lang="en-US" smtClean="0"/>
            </a:br>
            <a:endParaRPr dirty="0" lang="en-US"/>
          </a:p>
        </p:txBody>
      </p:sp>
      <p:sp>
        <p:nvSpPr>
          <p:cNvPr id="1049394" name="Slide Number Placeholder 3"/>
          <p:cNvSpPr>
            <a:spLocks noGrp="1"/>
          </p:cNvSpPr>
          <p:nvPr>
            <p:ph type="sldNum" sz="quarter" idx="12"/>
          </p:nvPr>
        </p:nvSpPr>
        <p:spPr/>
        <p:txBody>
          <a:bodyPr/>
          <a:p>
            <a:fld id="{6DB37D2D-6970-408E-8879-7BF9CDE8CB8D}" type="slidenum">
              <a:rPr lang="en-US" smtClean="0"/>
              <a:t>265</a:t>
            </a:fld>
            <a:endParaRPr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9395" name="Content Placeholder 2"/>
          <p:cNvSpPr>
            <a:spLocks noGrp="1"/>
          </p:cNvSpPr>
          <p:nvPr>
            <p:ph idx="1"/>
          </p:nvPr>
        </p:nvSpPr>
        <p:spPr>
          <a:xfrm>
            <a:off x="457200" y="1066800"/>
            <a:ext cx="8229600" cy="4940491"/>
          </a:xfrm>
        </p:spPr>
        <p:txBody>
          <a:bodyPr>
            <a:normAutofit lnSpcReduction="10000"/>
          </a:bodyPr>
          <a:p>
            <a:pPr algn="just" indent="0" marL="109728">
              <a:buNone/>
            </a:pPr>
            <a:r>
              <a:rPr dirty="0" sz="3200" lang="en-US" smtClean="0"/>
              <a:t>There </a:t>
            </a:r>
            <a:r>
              <a:rPr dirty="0" sz="3200" lang="en-US"/>
              <a:t>are two types of </a:t>
            </a:r>
            <a:r>
              <a:rPr dirty="0" sz="3200" lang="en-US" err="1"/>
              <a:t>tumours</a:t>
            </a:r>
            <a:r>
              <a:rPr dirty="0" sz="3200" lang="en-US"/>
              <a:t>: </a:t>
            </a:r>
          </a:p>
          <a:p>
            <a:pPr algn="just" lvl="0"/>
            <a:r>
              <a:rPr dirty="0" sz="3200" lang="en-US"/>
              <a:t>Benign, which are confined to a particular tissue. They include warts or multiple papillomata, </a:t>
            </a:r>
            <a:r>
              <a:rPr dirty="0" sz="3200" lang="en-US" err="1"/>
              <a:t>fribroma</a:t>
            </a:r>
            <a:r>
              <a:rPr dirty="0" sz="3200" lang="en-US"/>
              <a:t> and </a:t>
            </a:r>
            <a:r>
              <a:rPr dirty="0" sz="3200" lang="en-US" err="1"/>
              <a:t>lipoma</a:t>
            </a:r>
            <a:r>
              <a:rPr dirty="0" sz="3200" lang="en-US"/>
              <a:t> and endometriosis.</a:t>
            </a:r>
          </a:p>
          <a:p>
            <a:pPr algn="just" lvl="0"/>
            <a:r>
              <a:rPr dirty="0" sz="3200" lang="en-US"/>
              <a:t>Malignant, which tend to spread to other organs near and far, for example, carcinomas that affect the epithelial cells and sarcoma affecting the connective tissue.</a:t>
            </a:r>
          </a:p>
          <a:p>
            <a:endParaRPr dirty="0" lang="en-US"/>
          </a:p>
        </p:txBody>
      </p:sp>
      <p:sp>
        <p:nvSpPr>
          <p:cNvPr id="1049396" name="Title 1"/>
          <p:cNvSpPr>
            <a:spLocks noGrp="1"/>
          </p:cNvSpPr>
          <p:nvPr>
            <p:ph type="title"/>
          </p:nvPr>
        </p:nvSpPr>
        <p:spPr/>
        <p:txBody>
          <a:bodyPr>
            <a:normAutofit fontScale="90000"/>
          </a:bodyPr>
          <a:p>
            <a:r>
              <a:rPr b="1" dirty="0" lang="en-US" err="1" smtClean="0"/>
              <a:t>Tumours</a:t>
            </a:r>
            <a:r>
              <a:rPr b="1" dirty="0" lang="en-US" smtClean="0"/>
              <a:t> </a:t>
            </a:r>
            <a:r>
              <a:rPr dirty="0" lang="en-US" smtClean="0"/>
              <a:t/>
            </a:r>
            <a:br>
              <a:rPr dirty="0" lang="en-US" smtClean="0"/>
            </a:br>
            <a:endParaRPr dirty="0" lang="en-US"/>
          </a:p>
        </p:txBody>
      </p:sp>
      <p:sp>
        <p:nvSpPr>
          <p:cNvPr id="1049397" name="Slide Number Placeholder 3"/>
          <p:cNvSpPr>
            <a:spLocks noGrp="1"/>
          </p:cNvSpPr>
          <p:nvPr>
            <p:ph type="sldNum" sz="quarter" idx="12"/>
          </p:nvPr>
        </p:nvSpPr>
        <p:spPr/>
        <p:txBody>
          <a:bodyPr/>
          <a:p>
            <a:fld id="{6DB37D2D-6970-408E-8879-7BF9CDE8CB8D}" type="slidenum">
              <a:rPr lang="en-US" smtClean="0"/>
              <a:t>266</a:t>
            </a:fld>
            <a:endParaRPr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9398" name="Content Placeholder 2"/>
          <p:cNvSpPr>
            <a:spLocks noGrp="1"/>
          </p:cNvSpPr>
          <p:nvPr>
            <p:ph idx="1"/>
          </p:nvPr>
        </p:nvSpPr>
        <p:spPr>
          <a:xfrm>
            <a:off x="457200" y="1066800"/>
            <a:ext cx="8229600" cy="5334000"/>
          </a:xfrm>
        </p:spPr>
        <p:txBody>
          <a:bodyPr>
            <a:normAutofit fontScale="92500" lnSpcReduction="10000"/>
          </a:bodyPr>
          <a:p>
            <a:pPr algn="just"/>
            <a:r>
              <a:rPr dirty="0" sz="3000" lang="en-US" smtClean="0"/>
              <a:t>The </a:t>
            </a:r>
            <a:r>
              <a:rPr dirty="0" sz="3000" lang="en-US"/>
              <a:t>causes of neoplasms are not well known but they are associated with the following:</a:t>
            </a:r>
          </a:p>
          <a:p>
            <a:pPr algn="just" lvl="0"/>
            <a:r>
              <a:rPr dirty="0" sz="3000" lang="en-US"/>
              <a:t>Drugs, for example, thalidomide, a </a:t>
            </a:r>
            <a:r>
              <a:rPr dirty="0" sz="3000" lang="en-US" err="1"/>
              <a:t>tranquilliser</a:t>
            </a:r>
            <a:r>
              <a:rPr dirty="0" sz="3000" lang="en-US"/>
              <a:t> once widely used, causes deformities in new born babies as well  as </a:t>
            </a:r>
            <a:r>
              <a:rPr dirty="0" sz="3000" lang="en-US" err="1"/>
              <a:t>tumours</a:t>
            </a:r>
            <a:r>
              <a:rPr dirty="0" sz="3000" lang="en-US"/>
              <a:t>.</a:t>
            </a:r>
          </a:p>
          <a:p>
            <a:pPr algn="just" lvl="0"/>
            <a:r>
              <a:rPr dirty="0" sz="3000" lang="en-US"/>
              <a:t>Radiation may lead to </a:t>
            </a:r>
            <a:r>
              <a:rPr dirty="0" sz="3000" lang="en-US" err="1"/>
              <a:t>leukaemia</a:t>
            </a:r>
            <a:r>
              <a:rPr dirty="0" sz="3000" lang="en-US"/>
              <a:t> (cancer of the blood).</a:t>
            </a:r>
          </a:p>
          <a:p>
            <a:pPr algn="just" lvl="0"/>
            <a:r>
              <a:rPr dirty="0" sz="3000" lang="en-US"/>
              <a:t>Toxins, for example, </a:t>
            </a:r>
            <a:r>
              <a:rPr dirty="0" sz="3000" lang="en-US" err="1"/>
              <a:t>aflatoxin</a:t>
            </a:r>
            <a:r>
              <a:rPr dirty="0" sz="3000" lang="en-US"/>
              <a:t> found in cereals and groundnuts may lead to carcinoma of the liver.</a:t>
            </a:r>
          </a:p>
          <a:p>
            <a:endParaRPr dirty="0" lang="en-US"/>
          </a:p>
        </p:txBody>
      </p:sp>
      <p:sp>
        <p:nvSpPr>
          <p:cNvPr id="1049399"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Causes of Neoplasms</a:t>
            </a:r>
            <a:r>
              <a:rPr dirty="0" lang="en-US" smtClean="0"/>
              <a:t> </a:t>
            </a:r>
            <a:br>
              <a:rPr dirty="0" lang="en-US" smtClean="0"/>
            </a:br>
            <a:endParaRPr dirty="0" lang="en-US"/>
          </a:p>
        </p:txBody>
      </p:sp>
      <p:sp>
        <p:nvSpPr>
          <p:cNvPr id="1049400" name="Slide Number Placeholder 3"/>
          <p:cNvSpPr>
            <a:spLocks noGrp="1"/>
          </p:cNvSpPr>
          <p:nvPr>
            <p:ph type="sldNum" sz="quarter" idx="12"/>
          </p:nvPr>
        </p:nvSpPr>
        <p:spPr/>
        <p:txBody>
          <a:bodyPr/>
          <a:p>
            <a:fld id="{6DB37D2D-6970-408E-8879-7BF9CDE8CB8D}" type="slidenum">
              <a:rPr lang="en-US" smtClean="0"/>
              <a:t>267</a:t>
            </a:fld>
            <a:endParaRPr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9401" name="Content Placeholder 1"/>
          <p:cNvSpPr>
            <a:spLocks noGrp="1"/>
          </p:cNvSpPr>
          <p:nvPr>
            <p:ph idx="1"/>
          </p:nvPr>
        </p:nvSpPr>
        <p:spPr>
          <a:xfrm>
            <a:off x="457200" y="1066800"/>
            <a:ext cx="8229600" cy="4940491"/>
          </a:xfrm>
        </p:spPr>
        <p:txBody>
          <a:bodyPr/>
          <a:p>
            <a:pPr algn="just" lvl="0"/>
            <a:r>
              <a:rPr dirty="0" sz="3200" lang="en-US"/>
              <a:t>Alcohol may lead to cirrhosis of the liver.</a:t>
            </a:r>
          </a:p>
          <a:p>
            <a:pPr algn="just" lvl="0"/>
            <a:r>
              <a:rPr dirty="0" sz="3200" lang="en-US"/>
              <a:t>Smoking is associated with cancer of the lungs.</a:t>
            </a:r>
          </a:p>
          <a:p>
            <a:pPr algn="just" lvl="0"/>
            <a:r>
              <a:rPr dirty="0" sz="3200" lang="en-US"/>
              <a:t>High parity women are reportedly prone to cancer of  the cervix.</a:t>
            </a:r>
          </a:p>
          <a:p>
            <a:pPr algn="just" lvl="0"/>
            <a:r>
              <a:rPr dirty="0" sz="3200" lang="en-US"/>
              <a:t>Sexual activity, especially at an early age may also lead to cancer of the cervix.</a:t>
            </a:r>
          </a:p>
          <a:p>
            <a:endParaRPr dirty="0" lang="en-US"/>
          </a:p>
        </p:txBody>
      </p:sp>
      <p:sp>
        <p:nvSpPr>
          <p:cNvPr id="1049402" name="Slide Number Placeholder 2"/>
          <p:cNvSpPr>
            <a:spLocks noGrp="1"/>
          </p:cNvSpPr>
          <p:nvPr>
            <p:ph type="sldNum" sz="quarter" idx="12"/>
          </p:nvPr>
        </p:nvSpPr>
        <p:spPr/>
        <p:txBody>
          <a:bodyPr/>
          <a:p>
            <a:fld id="{6DB37D2D-6970-408E-8879-7BF9CDE8CB8D}" type="slidenum">
              <a:rPr lang="en-US" smtClean="0"/>
              <a:t>268</a:t>
            </a:fld>
            <a:endParaRPr lang="en-US"/>
          </a:p>
        </p:txBody>
      </p:sp>
      <p:sp>
        <p:nvSpPr>
          <p:cNvPr id="1049403" name="Title 3"/>
          <p:cNvSpPr>
            <a:spLocks noGrp="1"/>
          </p:cNvSpPr>
          <p:nvPr>
            <p:ph type="title"/>
          </p:nvPr>
        </p:nvSpPr>
        <p:spPr>
          <a:xfrm>
            <a:off x="457200" y="274638"/>
            <a:ext cx="8229600" cy="868362"/>
          </a:xfrm>
        </p:spPr>
        <p:txBody>
          <a:bodyPr/>
          <a:p>
            <a:r>
              <a:rPr dirty="0" lang="en-US" smtClean="0"/>
              <a:t>‘</a:t>
            </a:r>
            <a:r>
              <a:rPr dirty="0" lang="en-US" err="1" smtClean="0"/>
              <a:t>ct</a:t>
            </a:r>
            <a:endParaRPr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9404" name="Content Placeholder 2"/>
          <p:cNvSpPr>
            <a:spLocks noGrp="1"/>
          </p:cNvSpPr>
          <p:nvPr>
            <p:ph idx="1"/>
          </p:nvPr>
        </p:nvSpPr>
        <p:spPr/>
        <p:txBody>
          <a:bodyPr/>
          <a:p>
            <a:pPr algn="just"/>
            <a:r>
              <a:rPr dirty="0" sz="3600" lang="en-US" smtClean="0"/>
              <a:t>The </a:t>
            </a:r>
            <a:r>
              <a:rPr dirty="0" sz="3600" lang="en-US"/>
              <a:t>diagnosis is generally based on clinical suspicion, symptoms, signs and examination and a biopsy for histology.</a:t>
            </a:r>
          </a:p>
          <a:p>
            <a:endParaRPr dirty="0" lang="en-US"/>
          </a:p>
        </p:txBody>
      </p:sp>
      <p:sp>
        <p:nvSpPr>
          <p:cNvPr id="1049405" name="Title 1"/>
          <p:cNvSpPr>
            <a:spLocks noGrp="1"/>
          </p:cNvSpPr>
          <p:nvPr>
            <p:ph type="title"/>
          </p:nvPr>
        </p:nvSpPr>
        <p:spPr/>
        <p:txBody>
          <a:bodyPr>
            <a:normAutofit fontScale="90000"/>
          </a:bodyPr>
          <a:p>
            <a:r>
              <a:rPr b="1" dirty="0" lang="en-US" smtClean="0"/>
              <a:t/>
            </a:r>
            <a:br>
              <a:rPr b="1" dirty="0" lang="en-US" smtClean="0"/>
            </a:br>
            <a:r>
              <a:rPr b="1" dirty="0" lang="en-US" smtClean="0"/>
              <a:t>Diagnosis</a:t>
            </a:r>
            <a:r>
              <a:rPr dirty="0" lang="en-US" smtClean="0"/>
              <a:t> </a:t>
            </a:r>
            <a:br>
              <a:rPr dirty="0" lang="en-US" smtClean="0"/>
            </a:br>
            <a:endParaRPr dirty="0" lang="en-US"/>
          </a:p>
        </p:txBody>
      </p:sp>
      <p:sp>
        <p:nvSpPr>
          <p:cNvPr id="1049406" name="Slide Number Placeholder 3"/>
          <p:cNvSpPr>
            <a:spLocks noGrp="1"/>
          </p:cNvSpPr>
          <p:nvPr>
            <p:ph type="sldNum" sz="quarter" idx="12"/>
          </p:nvPr>
        </p:nvSpPr>
        <p:spPr/>
        <p:txBody>
          <a:bodyPr/>
          <a:p>
            <a:fld id="{6DB37D2D-6970-408E-8879-7BF9CDE8CB8D}" type="slidenum">
              <a:rPr lang="en-US" smtClean="0"/>
              <a:t>269</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704" name="Content Placeholder 2"/>
          <p:cNvSpPr>
            <a:spLocks noGrp="1"/>
          </p:cNvSpPr>
          <p:nvPr>
            <p:ph idx="1"/>
          </p:nvPr>
        </p:nvSpPr>
        <p:spPr/>
        <p:txBody>
          <a:bodyPr>
            <a:normAutofit/>
          </a:bodyPr>
          <a:p>
            <a:r>
              <a:rPr b="1" dirty="0" lang="en-US"/>
              <a:t>Primary </a:t>
            </a:r>
            <a:r>
              <a:rPr b="1" dirty="0" lang="en-US" err="1"/>
              <a:t>Amenorrhoea</a:t>
            </a:r>
            <a:r>
              <a:rPr dirty="0" lang="en-US"/>
              <a:t> </a:t>
            </a:r>
          </a:p>
          <a:p>
            <a:r>
              <a:rPr dirty="0" lang="en-US"/>
              <a:t>There are two main factors that lead to primary </a:t>
            </a:r>
            <a:r>
              <a:rPr dirty="0" lang="en-US" err="1"/>
              <a:t>amenorrhoea</a:t>
            </a:r>
            <a:r>
              <a:rPr dirty="0" lang="en-US"/>
              <a:t>. These are hormonal factors and developmental anomalies.</a:t>
            </a:r>
          </a:p>
          <a:p>
            <a:r>
              <a:rPr b="1" dirty="0" lang="en-US"/>
              <a:t> </a:t>
            </a:r>
            <a:endParaRPr dirty="0" lang="en-US"/>
          </a:p>
          <a:p>
            <a:endParaRPr dirty="0" lang="en-US"/>
          </a:p>
        </p:txBody>
      </p:sp>
      <p:sp>
        <p:nvSpPr>
          <p:cNvPr id="1048705" name="Title 1"/>
          <p:cNvSpPr>
            <a:spLocks noGrp="1"/>
          </p:cNvSpPr>
          <p:nvPr>
            <p:ph type="title"/>
          </p:nvPr>
        </p:nvSpPr>
        <p:spPr/>
        <p:txBody>
          <a:bodyPr/>
          <a:p>
            <a:endParaRPr lang="en-US"/>
          </a:p>
        </p:txBody>
      </p:sp>
      <p:sp>
        <p:nvSpPr>
          <p:cNvPr id="1048706" name="Slide Number Placeholder 3"/>
          <p:cNvSpPr>
            <a:spLocks noGrp="1"/>
          </p:cNvSpPr>
          <p:nvPr>
            <p:ph type="sldNum" sz="quarter" idx="12"/>
          </p:nvPr>
        </p:nvSpPr>
        <p:spPr/>
        <p:txBody>
          <a:bodyPr/>
          <a:p>
            <a:fld id="{6DB37D2D-6970-408E-8879-7BF9CDE8CB8D}" type="slidenum">
              <a:rPr lang="en-US" smtClean="0"/>
              <a:t>27</a:t>
            </a:fld>
            <a:endParaRPr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9407" name="Content Placeholder 2"/>
          <p:cNvSpPr>
            <a:spLocks noGrp="1"/>
          </p:cNvSpPr>
          <p:nvPr>
            <p:ph idx="1"/>
          </p:nvPr>
        </p:nvSpPr>
        <p:spPr>
          <a:xfrm>
            <a:off x="457200" y="1066800"/>
            <a:ext cx="8229600" cy="5059363"/>
          </a:xfrm>
        </p:spPr>
        <p:txBody>
          <a:bodyPr>
            <a:normAutofit fontScale="92500" lnSpcReduction="20000"/>
          </a:bodyPr>
          <a:p>
            <a:pPr algn="just"/>
            <a:r>
              <a:rPr dirty="0" sz="3200" lang="en-US" smtClean="0"/>
              <a:t>The </a:t>
            </a:r>
            <a:r>
              <a:rPr dirty="0" sz="3200" lang="en-US"/>
              <a:t>management of neoplasms follows the same general measures that you have been looking at throughout this unit. Can you remember them? </a:t>
            </a:r>
          </a:p>
          <a:p>
            <a:pPr algn="just"/>
            <a:r>
              <a:rPr dirty="0" sz="3200" lang="en-US"/>
              <a:t>The first step is to take a detailed history. Your investigations should include routine laboratory data like </a:t>
            </a:r>
            <a:r>
              <a:rPr dirty="0" sz="3200" lang="en-US" err="1"/>
              <a:t>haemoglobin</a:t>
            </a:r>
            <a:r>
              <a:rPr dirty="0" sz="3200" lang="en-US"/>
              <a:t>, urea, blood group, </a:t>
            </a:r>
            <a:r>
              <a:rPr dirty="0" sz="3200" lang="en-US" err="1"/>
              <a:t>urinalaysis</a:t>
            </a:r>
            <a:r>
              <a:rPr dirty="0" sz="3200" lang="en-US"/>
              <a:t> and so on. You should also conduct an Examination Under Anesthesia (EUA) where a biopsy is taken to detect the type of cancer and staging. </a:t>
            </a:r>
          </a:p>
          <a:p>
            <a:endParaRPr dirty="0" lang="en-US"/>
          </a:p>
        </p:txBody>
      </p:sp>
      <p:sp>
        <p:nvSpPr>
          <p:cNvPr id="1049408"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a:t>
            </a:r>
            <a:r>
              <a:rPr dirty="0" lang="en-US" smtClean="0"/>
              <a:t> </a:t>
            </a:r>
            <a:br>
              <a:rPr dirty="0" lang="en-US" smtClean="0"/>
            </a:br>
            <a:endParaRPr dirty="0" lang="en-US"/>
          </a:p>
        </p:txBody>
      </p:sp>
      <p:sp>
        <p:nvSpPr>
          <p:cNvPr id="1049409" name="Slide Number Placeholder 3"/>
          <p:cNvSpPr>
            <a:spLocks noGrp="1"/>
          </p:cNvSpPr>
          <p:nvPr>
            <p:ph type="sldNum" sz="quarter" idx="12"/>
          </p:nvPr>
        </p:nvSpPr>
        <p:spPr/>
        <p:txBody>
          <a:bodyPr/>
          <a:p>
            <a:fld id="{6DB37D2D-6970-408E-8879-7BF9CDE8CB8D}" type="slidenum">
              <a:rPr lang="en-US" smtClean="0"/>
              <a:t>270</a:t>
            </a:fld>
            <a:endParaRPr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9410" name="Content Placeholder 2"/>
          <p:cNvSpPr>
            <a:spLocks noGrp="1"/>
          </p:cNvSpPr>
          <p:nvPr>
            <p:ph idx="1"/>
          </p:nvPr>
        </p:nvSpPr>
        <p:spPr>
          <a:xfrm>
            <a:off x="457200" y="1066800"/>
            <a:ext cx="8229600" cy="5410200"/>
          </a:xfrm>
        </p:spPr>
        <p:txBody>
          <a:bodyPr>
            <a:normAutofit fontScale="92500" lnSpcReduction="20000"/>
          </a:bodyPr>
          <a:p>
            <a:pPr algn="just"/>
            <a:r>
              <a:rPr dirty="0" sz="3200" lang="en-US"/>
              <a:t>Following this, treatment may take several forms. Surgery may be palliative in the late stages and in cases where the </a:t>
            </a:r>
            <a:r>
              <a:rPr dirty="0" sz="3200" lang="en-US" err="1"/>
              <a:t>tumour</a:t>
            </a:r>
            <a:r>
              <a:rPr dirty="0" sz="3200" lang="en-US"/>
              <a:t> mass is reduced. Radical surgery is performed in the early stages and involves the whole organ/system being removed. This procedure is sometimes curative.</a:t>
            </a:r>
          </a:p>
          <a:p>
            <a:pPr algn="just"/>
            <a:r>
              <a:rPr dirty="0" sz="3200" lang="en-US"/>
              <a:t>Chemotherapy involves the administration of anti-cancer drugs. Radiotherapy is usually recommended in the advanced stage. More often, a combination of all the aforementioned treatments is used.</a:t>
            </a:r>
          </a:p>
          <a:p>
            <a:endParaRPr dirty="0" lang="en-US"/>
          </a:p>
        </p:txBody>
      </p:sp>
      <p:sp>
        <p:nvSpPr>
          <p:cNvPr id="1049411"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412" name="Slide Number Placeholder 3"/>
          <p:cNvSpPr>
            <a:spLocks noGrp="1"/>
          </p:cNvSpPr>
          <p:nvPr>
            <p:ph type="sldNum" sz="quarter" idx="12"/>
          </p:nvPr>
        </p:nvSpPr>
        <p:spPr/>
        <p:txBody>
          <a:bodyPr/>
          <a:p>
            <a:fld id="{6DB37D2D-6970-408E-8879-7BF9CDE8CB8D}" type="slidenum">
              <a:rPr lang="en-US" smtClean="0"/>
              <a:t>271</a:t>
            </a:fld>
            <a:endParaRPr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9413" name="Content Placeholder 2"/>
          <p:cNvSpPr>
            <a:spLocks noGrp="1"/>
          </p:cNvSpPr>
          <p:nvPr>
            <p:ph idx="1"/>
          </p:nvPr>
        </p:nvSpPr>
        <p:spPr>
          <a:xfrm>
            <a:off x="457200" y="990600"/>
            <a:ext cx="8229600" cy="5016691"/>
          </a:xfrm>
        </p:spPr>
        <p:txBody>
          <a:bodyPr>
            <a:normAutofit fontScale="70000" lnSpcReduction="20000"/>
          </a:bodyPr>
          <a:p>
            <a:pPr algn="just"/>
            <a:r>
              <a:rPr dirty="0" sz="3800" lang="en-US" smtClean="0"/>
              <a:t>Can </a:t>
            </a:r>
            <a:r>
              <a:rPr dirty="0" sz="3800" lang="en-US"/>
              <a:t>this condition be prevented? There are measures that women can take which would help to curb </a:t>
            </a:r>
            <a:r>
              <a:rPr dirty="0" sz="3800" lang="en-US" err="1"/>
              <a:t>tumours</a:t>
            </a:r>
            <a:r>
              <a:rPr dirty="0" sz="3800" lang="en-US"/>
              <a:t> in their early stages and control them. These include the following:</a:t>
            </a:r>
          </a:p>
          <a:p>
            <a:pPr algn="just" lvl="0"/>
            <a:r>
              <a:rPr dirty="0" sz="3800" lang="en-US"/>
              <a:t>A pelvic examination once a year.</a:t>
            </a:r>
          </a:p>
          <a:p>
            <a:pPr algn="just" lvl="0"/>
            <a:r>
              <a:rPr dirty="0" sz="3800" lang="en-US"/>
              <a:t>Breast examination (women can also be taught self-examination and are encouraged to perform this frequently).</a:t>
            </a:r>
          </a:p>
          <a:p>
            <a:pPr algn="just" lvl="0"/>
            <a:r>
              <a:rPr dirty="0" sz="3800" lang="en-US"/>
              <a:t>Pap smear tests for all women of reproductive age once every year. For a detailed explanation of the findings of the Pap smear test, refer to unit four. Remember that Class IV refers to obvious malignancy.</a:t>
            </a:r>
          </a:p>
          <a:p>
            <a:endParaRPr dirty="0" lang="en-US"/>
          </a:p>
        </p:txBody>
      </p:sp>
      <p:sp>
        <p:nvSpPr>
          <p:cNvPr id="1049414" name="Title 1"/>
          <p:cNvSpPr>
            <a:spLocks noGrp="1"/>
          </p:cNvSpPr>
          <p:nvPr>
            <p:ph type="title"/>
          </p:nvPr>
        </p:nvSpPr>
        <p:spPr>
          <a:xfrm>
            <a:off x="457200" y="274638"/>
            <a:ext cx="8229600" cy="563562"/>
          </a:xfrm>
        </p:spPr>
        <p:txBody>
          <a:bodyPr>
            <a:normAutofit fontScale="90000"/>
          </a:bodyPr>
          <a:p>
            <a:r>
              <a:rPr b="1" dirty="0" lang="en-US" smtClean="0"/>
              <a:t/>
            </a:r>
            <a:br>
              <a:rPr b="1" dirty="0" lang="en-US" smtClean="0"/>
            </a:br>
            <a:r>
              <a:rPr b="1" dirty="0" lang="en-US" smtClean="0"/>
              <a:t>Prevention</a:t>
            </a:r>
            <a:r>
              <a:rPr dirty="0" lang="en-US" smtClean="0"/>
              <a:t> </a:t>
            </a:r>
            <a:br>
              <a:rPr dirty="0" lang="en-US" smtClean="0"/>
            </a:br>
            <a:endParaRPr dirty="0" lang="en-US"/>
          </a:p>
        </p:txBody>
      </p:sp>
      <p:sp>
        <p:nvSpPr>
          <p:cNvPr id="1049415" name="Slide Number Placeholder 3"/>
          <p:cNvSpPr>
            <a:spLocks noGrp="1"/>
          </p:cNvSpPr>
          <p:nvPr>
            <p:ph type="sldNum" sz="quarter" idx="12"/>
          </p:nvPr>
        </p:nvSpPr>
        <p:spPr/>
        <p:txBody>
          <a:bodyPr/>
          <a:p>
            <a:fld id="{6DB37D2D-6970-408E-8879-7BF9CDE8CB8D}" type="slidenum">
              <a:rPr lang="en-US" smtClean="0"/>
              <a:t>272</a:t>
            </a:fld>
            <a:endParaRPr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659" name=""/>
        <p:cNvGrpSpPr/>
        <p:nvPr/>
      </p:nvGrpSpPr>
      <p:grpSpPr>
        <a:xfrm>
          <a:off x="0" y="0"/>
          <a:ext cx="0" cy="0"/>
          <a:chOff x="0" y="0"/>
          <a:chExt cx="0" cy="0"/>
        </a:xfrm>
      </p:grpSpPr>
      <p:sp>
        <p:nvSpPr>
          <p:cNvPr id="1049416" name="Content Placeholder 2"/>
          <p:cNvSpPr>
            <a:spLocks noGrp="1"/>
          </p:cNvSpPr>
          <p:nvPr>
            <p:ph idx="1"/>
          </p:nvPr>
        </p:nvSpPr>
        <p:spPr>
          <a:xfrm>
            <a:off x="457200" y="1143000"/>
            <a:ext cx="8229600" cy="4864291"/>
          </a:xfrm>
        </p:spPr>
        <p:txBody>
          <a:bodyPr/>
          <a:p>
            <a:pPr algn="just"/>
            <a:r>
              <a:rPr dirty="0" lang="en-US" smtClean="0"/>
              <a:t> </a:t>
            </a:r>
            <a:r>
              <a:rPr b="1" dirty="0" lang="en-US" smtClean="0"/>
              <a:t>Remember:  </a:t>
            </a:r>
            <a:br>
              <a:rPr b="1" dirty="0" lang="en-US" smtClean="0"/>
            </a:br>
            <a:r>
              <a:rPr b="1" dirty="0" lang="en-US" smtClean="0"/>
              <a:t>If Class III and IV are found in a woman of reproductive age, a cone biopsy is performed. If the woman is not of reproductive age then a  sub-total abdominal hysterectomy is recommended</a:t>
            </a:r>
            <a:endParaRPr dirty="0" lang="en-US" smtClean="0"/>
          </a:p>
          <a:p>
            <a:endParaRPr dirty="0" lang="en-US"/>
          </a:p>
        </p:txBody>
      </p:sp>
      <p:sp>
        <p:nvSpPr>
          <p:cNvPr id="1049417" name="Title 1"/>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
        <p:nvSpPr>
          <p:cNvPr id="1049418" name="Slide Number Placeholder 3"/>
          <p:cNvSpPr>
            <a:spLocks noGrp="1"/>
          </p:cNvSpPr>
          <p:nvPr>
            <p:ph type="sldNum" sz="quarter" idx="12"/>
          </p:nvPr>
        </p:nvSpPr>
        <p:spPr/>
        <p:txBody>
          <a:bodyPr/>
          <a:p>
            <a:fld id="{6DB37D2D-6970-408E-8879-7BF9CDE8CB8D}" type="slidenum">
              <a:rPr lang="en-US" smtClean="0"/>
              <a:t>273</a:t>
            </a:fld>
            <a:endParaRPr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9419" name="Content Placeholder 2"/>
          <p:cNvSpPr>
            <a:spLocks noGrp="1"/>
          </p:cNvSpPr>
          <p:nvPr>
            <p:ph idx="1"/>
          </p:nvPr>
        </p:nvSpPr>
        <p:spPr/>
        <p:txBody>
          <a:bodyPr/>
          <a:p>
            <a:r>
              <a:rPr b="1" dirty="0" lang="en-US"/>
              <a:t>Remember:  </a:t>
            </a:r>
            <a:br>
              <a:rPr b="1" dirty="0" lang="en-US"/>
            </a:br>
            <a:r>
              <a:rPr b="1" dirty="0" lang="en-US"/>
              <a:t>If Class III and IV are found in a woman of reproductive age, a cone biopsy is performed. If the woman is not of reproductive age then a  sub-total abdominal hysterectomy is recommended.</a:t>
            </a:r>
            <a:endParaRPr dirty="0" lang="en-US"/>
          </a:p>
          <a:p>
            <a:endParaRPr dirty="0" lang="en-US"/>
          </a:p>
        </p:txBody>
      </p:sp>
      <p:sp>
        <p:nvSpPr>
          <p:cNvPr id="1049420" name="Title 1"/>
          <p:cNvSpPr>
            <a:spLocks noGrp="1"/>
          </p:cNvSpPr>
          <p:nvPr>
            <p:ph type="title"/>
          </p:nvPr>
        </p:nvSpPr>
        <p:spPr/>
        <p:txBody>
          <a:bodyPr/>
          <a:p>
            <a:endParaRPr lang="en-US"/>
          </a:p>
        </p:txBody>
      </p:sp>
      <p:sp>
        <p:nvSpPr>
          <p:cNvPr id="1049421" name="Slide Number Placeholder 3"/>
          <p:cNvSpPr>
            <a:spLocks noGrp="1"/>
          </p:cNvSpPr>
          <p:nvPr>
            <p:ph type="sldNum" sz="quarter" idx="12"/>
          </p:nvPr>
        </p:nvSpPr>
        <p:spPr/>
        <p:txBody>
          <a:bodyPr/>
          <a:p>
            <a:fld id="{6DB37D2D-6970-408E-8879-7BF9CDE8CB8D}" type="slidenum">
              <a:rPr lang="en-US" smtClean="0"/>
              <a:t>274</a:t>
            </a:fld>
            <a:endParaRPr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9422" name="Content Placeholder 2"/>
          <p:cNvSpPr>
            <a:spLocks noGrp="1"/>
          </p:cNvSpPr>
          <p:nvPr>
            <p:ph idx="1"/>
          </p:nvPr>
        </p:nvSpPr>
        <p:spPr>
          <a:xfrm>
            <a:off x="457200" y="914400"/>
            <a:ext cx="8229600" cy="5092891"/>
          </a:xfrm>
        </p:spPr>
        <p:txBody>
          <a:bodyPr>
            <a:normAutofit lnSpcReduction="10000"/>
          </a:bodyPr>
          <a:p>
            <a:pPr algn="just"/>
            <a:r>
              <a:rPr dirty="0" sz="3200" lang="en-US"/>
              <a:t>Continuing below are more measures that women can take which would help to curb </a:t>
            </a:r>
            <a:r>
              <a:rPr dirty="0" sz="3200" lang="en-US" err="1"/>
              <a:t>tumours</a:t>
            </a:r>
            <a:r>
              <a:rPr dirty="0" sz="3200" lang="en-US"/>
              <a:t> in their early stages and control them. </a:t>
            </a:r>
          </a:p>
          <a:p>
            <a:pPr algn="just" lvl="0"/>
            <a:r>
              <a:rPr dirty="0" sz="3200" lang="en-US" err="1"/>
              <a:t>Sonography</a:t>
            </a:r>
            <a:r>
              <a:rPr dirty="0" sz="3200" lang="en-US"/>
              <a:t>, whereby a scan of the pelvic area attempts to identify ovarian </a:t>
            </a:r>
            <a:r>
              <a:rPr dirty="0" sz="3200" lang="en-US" err="1"/>
              <a:t>tumours</a:t>
            </a:r>
            <a:r>
              <a:rPr dirty="0" sz="3200" lang="en-US"/>
              <a:t> and uterine fibroids.</a:t>
            </a:r>
          </a:p>
          <a:p>
            <a:pPr algn="just" lvl="0"/>
            <a:r>
              <a:rPr dirty="0" sz="3200" lang="en-US"/>
              <a:t>Endometrial biopsy in post-menopausal bleeding after dilatation and curettage to detect cancer of endometrium.</a:t>
            </a:r>
          </a:p>
          <a:p>
            <a:endParaRPr dirty="0" lang="en-US"/>
          </a:p>
        </p:txBody>
      </p:sp>
      <p:sp>
        <p:nvSpPr>
          <p:cNvPr id="1049423"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424" name="Slide Number Placeholder 3"/>
          <p:cNvSpPr>
            <a:spLocks noGrp="1"/>
          </p:cNvSpPr>
          <p:nvPr>
            <p:ph type="sldNum" sz="quarter" idx="12"/>
          </p:nvPr>
        </p:nvSpPr>
        <p:spPr/>
        <p:txBody>
          <a:bodyPr/>
          <a:p>
            <a:fld id="{6DB37D2D-6970-408E-8879-7BF9CDE8CB8D}" type="slidenum">
              <a:rPr lang="en-US" smtClean="0"/>
              <a:t>275</a:t>
            </a:fld>
            <a:endParaRPr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9425" name="Content Placeholder 2"/>
          <p:cNvSpPr>
            <a:spLocks noGrp="1"/>
          </p:cNvSpPr>
          <p:nvPr>
            <p:ph idx="1"/>
          </p:nvPr>
        </p:nvSpPr>
        <p:spPr>
          <a:xfrm>
            <a:off x="457200" y="1371600"/>
            <a:ext cx="8229600" cy="4635691"/>
          </a:xfrm>
        </p:spPr>
        <p:txBody>
          <a:bodyPr>
            <a:normAutofit fontScale="77500" lnSpcReduction="20000"/>
          </a:bodyPr>
          <a:p>
            <a:pPr algn="just" indent="0" marL="109728">
              <a:buNone/>
            </a:pPr>
            <a:r>
              <a:rPr dirty="0" lang="en-US"/>
              <a:t> </a:t>
            </a:r>
            <a:r>
              <a:rPr b="1" dirty="0" sz="3500" lang="en-US" err="1" smtClean="0"/>
              <a:t>Tumours</a:t>
            </a:r>
            <a:r>
              <a:rPr b="1" dirty="0" sz="3500" lang="en-US" smtClean="0"/>
              <a:t> </a:t>
            </a:r>
            <a:r>
              <a:rPr b="1" dirty="0" sz="3500" lang="en-US"/>
              <a:t>of the Vulva</a:t>
            </a:r>
            <a:r>
              <a:rPr dirty="0" sz="3500" lang="en-US"/>
              <a:t> </a:t>
            </a:r>
          </a:p>
          <a:p>
            <a:pPr algn="just"/>
            <a:r>
              <a:rPr dirty="0" sz="3500" lang="en-US"/>
              <a:t>Genital cancers in women account for 5% of the reproductive organ cancers. The benign lesions (</a:t>
            </a:r>
            <a:r>
              <a:rPr dirty="0" sz="3500" lang="en-US" err="1"/>
              <a:t>tumours</a:t>
            </a:r>
            <a:r>
              <a:rPr dirty="0" sz="3500" lang="en-US"/>
              <a:t>) of the vulva include:</a:t>
            </a:r>
          </a:p>
          <a:p>
            <a:pPr algn="just" lvl="0"/>
            <a:r>
              <a:rPr dirty="0" sz="3500" lang="en-US" err="1"/>
              <a:t>Bartholin's</a:t>
            </a:r>
            <a:r>
              <a:rPr dirty="0" sz="3500" lang="en-US"/>
              <a:t> cyst/abscess which is the  most common.</a:t>
            </a:r>
          </a:p>
          <a:p>
            <a:pPr algn="just" lvl="0"/>
            <a:r>
              <a:rPr dirty="0" sz="3500" lang="en-US"/>
              <a:t>Granuloma lesions which arise as a reaction to germs due to </a:t>
            </a:r>
            <a:r>
              <a:rPr dirty="0" sz="3500" lang="en-US" err="1"/>
              <a:t>condylomata</a:t>
            </a:r>
            <a:r>
              <a:rPr dirty="0" sz="3500" lang="en-US"/>
              <a:t> </a:t>
            </a:r>
            <a:r>
              <a:rPr dirty="0" sz="3500" lang="en-US" err="1"/>
              <a:t>lata</a:t>
            </a:r>
            <a:r>
              <a:rPr dirty="0" sz="3500" lang="en-US"/>
              <a:t> in third stage tissue reaction, tuberculosis, </a:t>
            </a:r>
            <a:r>
              <a:rPr dirty="0" sz="3500" lang="en-US" err="1"/>
              <a:t>schistosomiasis</a:t>
            </a:r>
            <a:r>
              <a:rPr dirty="0" sz="3500" lang="en-US"/>
              <a:t> and/or </a:t>
            </a:r>
            <a:r>
              <a:rPr dirty="0" sz="3500" lang="en-US" err="1"/>
              <a:t>condylomata</a:t>
            </a:r>
            <a:r>
              <a:rPr dirty="0" sz="3500" lang="en-US"/>
              <a:t> </a:t>
            </a:r>
            <a:r>
              <a:rPr dirty="0" sz="3500" lang="en-US" err="1"/>
              <a:t>acuminata</a:t>
            </a:r>
            <a:r>
              <a:rPr dirty="0" sz="3500" lang="en-US"/>
              <a:t> due to viral warts.</a:t>
            </a:r>
          </a:p>
          <a:p>
            <a:pPr algn="just" lvl="0"/>
            <a:r>
              <a:rPr dirty="0" sz="3500" lang="en-US"/>
              <a:t>Very rarely carcinoma may arise in </a:t>
            </a:r>
            <a:r>
              <a:rPr dirty="0" sz="3500" lang="en-US" err="1"/>
              <a:t>Bartholin's</a:t>
            </a:r>
            <a:r>
              <a:rPr dirty="0" sz="3500" lang="en-US"/>
              <a:t> gland.</a:t>
            </a:r>
          </a:p>
          <a:p>
            <a:endParaRPr dirty="0" lang="en-US"/>
          </a:p>
        </p:txBody>
      </p:sp>
      <p:sp>
        <p:nvSpPr>
          <p:cNvPr id="1049426" name="Title 1"/>
          <p:cNvSpPr>
            <a:spLocks noGrp="1"/>
          </p:cNvSpPr>
          <p:nvPr>
            <p:ph type="title"/>
          </p:nvPr>
        </p:nvSpPr>
        <p:spPr>
          <a:xfrm>
            <a:off x="457200" y="152400"/>
            <a:ext cx="8229600" cy="1143000"/>
          </a:xfrm>
        </p:spPr>
        <p:txBody>
          <a:bodyPr>
            <a:normAutofit fontScale="90000"/>
          </a:bodyPr>
          <a:p>
            <a:r>
              <a:rPr dirty="0" sz="3600" lang="en-US" smtClean="0"/>
              <a:t/>
            </a:r>
            <a:br>
              <a:rPr dirty="0" sz="3600" lang="en-US" smtClean="0"/>
            </a:br>
            <a:r>
              <a:rPr dirty="0" sz="3600" lang="en-US" smtClean="0"/>
              <a:t>Types </a:t>
            </a:r>
            <a:r>
              <a:rPr dirty="0" sz="3600" lang="en-US"/>
              <a:t>of </a:t>
            </a:r>
            <a:r>
              <a:rPr dirty="0" sz="3600" lang="en-US" err="1"/>
              <a:t>Tumour</a:t>
            </a:r>
            <a:r>
              <a:rPr dirty="0" sz="3600" lang="en-US"/>
              <a:t> and their Management</a:t>
            </a:r>
            <a:r>
              <a:rPr dirty="0" lang="en-US"/>
              <a:t> </a:t>
            </a:r>
            <a:br>
              <a:rPr dirty="0" lang="en-US"/>
            </a:br>
            <a:endParaRPr dirty="0" lang="en-US"/>
          </a:p>
        </p:txBody>
      </p:sp>
      <p:sp>
        <p:nvSpPr>
          <p:cNvPr id="1049427" name="Slide Number Placeholder 3"/>
          <p:cNvSpPr>
            <a:spLocks noGrp="1"/>
          </p:cNvSpPr>
          <p:nvPr>
            <p:ph type="sldNum" sz="quarter" idx="12"/>
          </p:nvPr>
        </p:nvSpPr>
        <p:spPr/>
        <p:txBody>
          <a:bodyPr/>
          <a:p>
            <a:fld id="{6DB37D2D-6970-408E-8879-7BF9CDE8CB8D}" type="slidenum">
              <a:rPr lang="en-US" smtClean="0"/>
              <a:t>276</a:t>
            </a:fld>
            <a:endParaRPr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9428" name="Content Placeholder 2"/>
          <p:cNvSpPr>
            <a:spLocks noGrp="1"/>
          </p:cNvSpPr>
          <p:nvPr>
            <p:ph idx="1"/>
          </p:nvPr>
        </p:nvSpPr>
        <p:spPr>
          <a:xfrm>
            <a:off x="457200" y="762000"/>
            <a:ext cx="8229600" cy="5364163"/>
          </a:xfrm>
        </p:spPr>
        <p:txBody>
          <a:bodyPr>
            <a:normAutofit fontScale="70000" lnSpcReduction="20000"/>
          </a:bodyPr>
          <a:p>
            <a:pPr algn="just"/>
            <a:r>
              <a:rPr dirty="0" sz="3600" lang="en-US"/>
              <a:t>Another rare </a:t>
            </a:r>
            <a:r>
              <a:rPr dirty="0" sz="3600" lang="en-US" err="1"/>
              <a:t>tumour</a:t>
            </a:r>
            <a:r>
              <a:rPr dirty="0" sz="3600" lang="en-US"/>
              <a:t> of the vulva is basal cell carcinoma (rodent ulcer), which grows slowly and does not </a:t>
            </a:r>
            <a:r>
              <a:rPr dirty="0" sz="3600" lang="en-US" err="1"/>
              <a:t>metastasise</a:t>
            </a:r>
            <a:r>
              <a:rPr dirty="0" sz="3600" lang="en-US"/>
              <a:t> although it infiltrates locally.</a:t>
            </a:r>
          </a:p>
          <a:p>
            <a:pPr algn="just"/>
            <a:r>
              <a:rPr dirty="0" sz="3600" lang="en-US"/>
              <a:t>The symptoms and signs that are diagnostic in neoplastic conditions of the vulva are:</a:t>
            </a:r>
          </a:p>
          <a:p>
            <a:pPr algn="just" lvl="0"/>
            <a:r>
              <a:rPr dirty="0" sz="3600" lang="en-US"/>
              <a:t>Ulcer or swelling, soreness or irritations are early signs.</a:t>
            </a:r>
          </a:p>
          <a:p>
            <a:pPr algn="just" lvl="0"/>
            <a:r>
              <a:rPr dirty="0" sz="3600" lang="en-US"/>
              <a:t>Slight bleeding may occur.</a:t>
            </a:r>
          </a:p>
          <a:p>
            <a:pPr algn="just" lvl="0"/>
            <a:r>
              <a:rPr dirty="0" sz="3600" lang="en-US"/>
              <a:t>Later, there is a purulent discharge, which becomes  very offensive.</a:t>
            </a:r>
          </a:p>
          <a:p>
            <a:pPr algn="just" lvl="0"/>
            <a:r>
              <a:rPr dirty="0" sz="3600" lang="en-US"/>
              <a:t>Enlarged inguinal glands may breakdown and ulcerate and occasionally severe </a:t>
            </a:r>
            <a:r>
              <a:rPr dirty="0" sz="3600" lang="en-US" err="1"/>
              <a:t>haemorrhage</a:t>
            </a:r>
            <a:r>
              <a:rPr dirty="0" sz="3600" lang="en-US"/>
              <a:t> may occur from erosion of  femoral vessels.</a:t>
            </a:r>
          </a:p>
          <a:p>
            <a:pPr algn="just" lvl="0"/>
            <a:r>
              <a:rPr dirty="0" sz="3600" lang="en-US"/>
              <a:t>Diagnosis is made by biopsy taken for  histologic examination.</a:t>
            </a:r>
          </a:p>
          <a:p>
            <a:endParaRPr dirty="0" lang="en-US"/>
          </a:p>
        </p:txBody>
      </p:sp>
      <p:sp>
        <p:nvSpPr>
          <p:cNvPr id="1049429"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430" name="Slide Number Placeholder 3"/>
          <p:cNvSpPr>
            <a:spLocks noGrp="1"/>
          </p:cNvSpPr>
          <p:nvPr>
            <p:ph type="sldNum" sz="quarter" idx="12"/>
          </p:nvPr>
        </p:nvSpPr>
        <p:spPr/>
        <p:txBody>
          <a:bodyPr/>
          <a:p>
            <a:fld id="{6DB37D2D-6970-408E-8879-7BF9CDE8CB8D}" type="slidenum">
              <a:rPr lang="en-US" smtClean="0"/>
              <a:t>277</a:t>
            </a:fld>
            <a:endParaRPr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9431" name="Content Placeholder 2"/>
          <p:cNvSpPr>
            <a:spLocks noGrp="1"/>
          </p:cNvSpPr>
          <p:nvPr>
            <p:ph idx="1"/>
          </p:nvPr>
        </p:nvSpPr>
        <p:spPr>
          <a:xfrm>
            <a:off x="457200" y="838200"/>
            <a:ext cx="8229600" cy="5791200"/>
          </a:xfrm>
        </p:spPr>
        <p:txBody>
          <a:bodyPr>
            <a:normAutofit fontScale="55000" lnSpcReduction="20000"/>
          </a:bodyPr>
          <a:p>
            <a:pPr algn="just"/>
            <a:r>
              <a:rPr dirty="0" sz="5100" lang="en-US" smtClean="0"/>
              <a:t>Early </a:t>
            </a:r>
            <a:r>
              <a:rPr dirty="0" sz="5100" lang="en-US"/>
              <a:t>biopsy should be done in suspicious cases in women with leukoplakia and itching.</a:t>
            </a:r>
          </a:p>
          <a:p>
            <a:pPr algn="just" indent="0" marL="109728">
              <a:buNone/>
            </a:pPr>
            <a:r>
              <a:rPr b="1" dirty="0" sz="5100" lang="en-US"/>
              <a:t> </a:t>
            </a:r>
            <a:endParaRPr dirty="0" sz="5100" lang="en-US"/>
          </a:p>
          <a:p>
            <a:pPr algn="just" indent="0" marL="109728">
              <a:buNone/>
            </a:pPr>
            <a:r>
              <a:rPr b="1" dirty="0" sz="5100" lang="en-US"/>
              <a:t>Prognosis</a:t>
            </a:r>
            <a:endParaRPr dirty="0" sz="5100" lang="en-US"/>
          </a:p>
          <a:p>
            <a:pPr algn="just"/>
            <a:r>
              <a:rPr dirty="0" sz="5100" lang="en-US"/>
              <a:t>The prognosis depends on the stage at which the condition is first diagnosed. It is usually worse when glands are involved. The size of the lesion affects the outcome</a:t>
            </a:r>
            <a:r>
              <a:rPr dirty="0" sz="5100" lang="en-US" smtClean="0"/>
              <a:t>.</a:t>
            </a:r>
          </a:p>
          <a:p>
            <a:pPr algn="just"/>
            <a:r>
              <a:rPr dirty="0" sz="5100" lang="en-US" smtClean="0"/>
              <a:t> </a:t>
            </a:r>
            <a:r>
              <a:rPr dirty="0" sz="5100" lang="en-US"/>
              <a:t>Lesions that are less than 2cm in diameter have twice as good a prognosis as larger </a:t>
            </a:r>
            <a:r>
              <a:rPr dirty="0" sz="5100" lang="en-US" err="1"/>
              <a:t>tumours</a:t>
            </a:r>
            <a:r>
              <a:rPr dirty="0" sz="5100" lang="en-US"/>
              <a:t>. If the </a:t>
            </a:r>
            <a:r>
              <a:rPr dirty="0" sz="5100" lang="en-US" err="1"/>
              <a:t>tumour</a:t>
            </a:r>
            <a:r>
              <a:rPr dirty="0" sz="5100" lang="en-US"/>
              <a:t> is first detected when it is small, with no palpable glands, then it can be completely removed with the glands and the patient has a 75% chance of surviving up to five years.</a:t>
            </a:r>
          </a:p>
          <a:p>
            <a:endParaRPr dirty="0" lang="en-US"/>
          </a:p>
        </p:txBody>
      </p:sp>
      <p:sp>
        <p:nvSpPr>
          <p:cNvPr id="1049432"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Prevention </a:t>
            </a:r>
            <a:r>
              <a:rPr dirty="0" lang="en-US"/>
              <a:t/>
            </a:r>
            <a:br>
              <a:rPr dirty="0" lang="en-US"/>
            </a:br>
            <a:endParaRPr dirty="0" lang="en-US"/>
          </a:p>
        </p:txBody>
      </p:sp>
      <p:sp>
        <p:nvSpPr>
          <p:cNvPr id="1049433" name="Slide Number Placeholder 3"/>
          <p:cNvSpPr>
            <a:spLocks noGrp="1"/>
          </p:cNvSpPr>
          <p:nvPr>
            <p:ph type="sldNum" sz="quarter" idx="12"/>
          </p:nvPr>
        </p:nvSpPr>
        <p:spPr/>
        <p:txBody>
          <a:bodyPr/>
          <a:p>
            <a:fld id="{6DB37D2D-6970-408E-8879-7BF9CDE8CB8D}" type="slidenum">
              <a:rPr lang="en-US" smtClean="0"/>
              <a:t>278</a:t>
            </a:fld>
            <a:endParaRPr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9434" name="Content Placeholder 2"/>
          <p:cNvSpPr>
            <a:spLocks noGrp="1"/>
          </p:cNvSpPr>
          <p:nvPr>
            <p:ph idx="1"/>
          </p:nvPr>
        </p:nvSpPr>
        <p:spPr>
          <a:xfrm>
            <a:off x="457200" y="1066800"/>
            <a:ext cx="8229600" cy="5334000"/>
          </a:xfrm>
        </p:spPr>
        <p:txBody>
          <a:bodyPr>
            <a:normAutofit fontScale="92500" lnSpcReduction="20000"/>
          </a:bodyPr>
          <a:p>
            <a:pPr algn="just" indent="-457200" marL="457200">
              <a:buFont typeface="Wingdings" pitchFamily="2" charset="2"/>
              <a:buChar char="Ø"/>
            </a:pPr>
            <a:r>
              <a:rPr b="1" dirty="0" sz="3200" lang="en-US"/>
              <a:t> </a:t>
            </a:r>
            <a:r>
              <a:rPr dirty="0" sz="3200" lang="en-US" smtClean="0"/>
              <a:t>For </a:t>
            </a:r>
            <a:r>
              <a:rPr dirty="0" sz="3200" lang="en-US"/>
              <a:t>cancer of the vulva, treatment will include examination under </a:t>
            </a:r>
            <a:r>
              <a:rPr dirty="0" sz="3200" lang="en-US" err="1"/>
              <a:t>anaesthesia</a:t>
            </a:r>
            <a:r>
              <a:rPr dirty="0" sz="3200" lang="en-US"/>
              <a:t> after which a biopsy is taken, and staging done. Surgery may involve the radical excision of the vulva and of the inguinal and femoral glands on both sides, especially if it is undertaken in the late stage. </a:t>
            </a:r>
          </a:p>
          <a:p>
            <a:pPr algn="just">
              <a:buFont typeface="Wingdings" pitchFamily="2" charset="2"/>
              <a:buChar char="Ø"/>
            </a:pPr>
            <a:r>
              <a:rPr dirty="0" sz="3200" lang="en-US"/>
              <a:t>Alternatively, an excision and biopsy may be done. Radiotherapy is performed on </a:t>
            </a:r>
            <a:r>
              <a:rPr dirty="0" sz="3200" lang="en-US" err="1"/>
              <a:t>tumours</a:t>
            </a:r>
            <a:r>
              <a:rPr dirty="0" sz="3200" lang="en-US"/>
              <a:t> at the </a:t>
            </a:r>
            <a:r>
              <a:rPr dirty="0" sz="3200" lang="en-US" err="1"/>
              <a:t>fourchette</a:t>
            </a:r>
            <a:r>
              <a:rPr dirty="0" sz="3200" lang="en-US"/>
              <a:t> because of involvement of the anal canal. This may be curative in the early stages.</a:t>
            </a:r>
          </a:p>
          <a:p>
            <a:endParaRPr dirty="0" lang="en-US"/>
          </a:p>
        </p:txBody>
      </p:sp>
      <p:sp>
        <p:nvSpPr>
          <p:cNvPr id="1049435" name="Title 1"/>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Treatment </a:t>
            </a:r>
            <a:r>
              <a:rPr dirty="0" lang="en-US"/>
              <a:t/>
            </a:r>
            <a:br>
              <a:rPr dirty="0" lang="en-US"/>
            </a:br>
            <a:endParaRPr dirty="0" lang="en-US"/>
          </a:p>
        </p:txBody>
      </p:sp>
      <p:sp>
        <p:nvSpPr>
          <p:cNvPr id="1049436" name="Slide Number Placeholder 3"/>
          <p:cNvSpPr>
            <a:spLocks noGrp="1"/>
          </p:cNvSpPr>
          <p:nvPr>
            <p:ph type="sldNum" sz="quarter" idx="12"/>
          </p:nvPr>
        </p:nvSpPr>
        <p:spPr/>
        <p:txBody>
          <a:bodyPr/>
          <a:p>
            <a:fld id="{6DB37D2D-6970-408E-8879-7BF9CDE8CB8D}" type="slidenum">
              <a:rPr lang="en-US" smtClean="0"/>
              <a:t>279</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707" name="Content Placeholder 2"/>
          <p:cNvSpPr>
            <a:spLocks noGrp="1"/>
          </p:cNvSpPr>
          <p:nvPr>
            <p:ph idx="1"/>
          </p:nvPr>
        </p:nvSpPr>
        <p:spPr/>
        <p:txBody>
          <a:bodyPr>
            <a:normAutofit lnSpcReduction="10000"/>
          </a:bodyPr>
          <a:p>
            <a:r>
              <a:rPr b="1" dirty="0" lang="en-US" smtClean="0"/>
              <a:t>Hormonal Factors</a:t>
            </a:r>
            <a:r>
              <a:rPr dirty="0" lang="en-US" smtClean="0"/>
              <a:t>   </a:t>
            </a:r>
          </a:p>
          <a:p>
            <a:r>
              <a:rPr dirty="0" lang="en-US" smtClean="0"/>
              <a:t>This is due to the malfunctioning of the pituitary gland. As a result, the hormones responsible for sex maturation are affected, which in turn affects the beginning of menstruation.</a:t>
            </a:r>
          </a:p>
          <a:p>
            <a:r>
              <a:rPr dirty="0" lang="en-US" smtClean="0"/>
              <a:t>In Cushing's syndrome, the excessive production of </a:t>
            </a:r>
            <a:r>
              <a:rPr dirty="0" lang="en-US" err="1" smtClean="0"/>
              <a:t>cortisols</a:t>
            </a:r>
            <a:r>
              <a:rPr dirty="0" lang="en-US" smtClean="0"/>
              <a:t> may hinder menstruation from starting.</a:t>
            </a:r>
          </a:p>
          <a:p>
            <a:endParaRPr dirty="0" lang="en-US"/>
          </a:p>
        </p:txBody>
      </p:sp>
      <p:sp>
        <p:nvSpPr>
          <p:cNvPr id="1048708" name="Title 1"/>
          <p:cNvSpPr>
            <a:spLocks noGrp="1"/>
          </p:cNvSpPr>
          <p:nvPr>
            <p:ph type="title"/>
          </p:nvPr>
        </p:nvSpPr>
        <p:spPr/>
        <p:txBody>
          <a:bodyPr/>
          <a:p>
            <a:endParaRPr lang="en-US"/>
          </a:p>
        </p:txBody>
      </p:sp>
      <p:sp>
        <p:nvSpPr>
          <p:cNvPr id="1048709" name="Slide Number Placeholder 3"/>
          <p:cNvSpPr>
            <a:spLocks noGrp="1"/>
          </p:cNvSpPr>
          <p:nvPr>
            <p:ph type="sldNum" sz="quarter" idx="12"/>
          </p:nvPr>
        </p:nvSpPr>
        <p:spPr/>
        <p:txBody>
          <a:bodyPr/>
          <a:p>
            <a:fld id="{6DB37D2D-6970-408E-8879-7BF9CDE8CB8D}" type="slidenum">
              <a:rPr lang="en-US" smtClean="0"/>
              <a:t>28</a:t>
            </a:fld>
            <a:endParaRPr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9437" name="Content Placeholder 2"/>
          <p:cNvSpPr>
            <a:spLocks noGrp="1"/>
          </p:cNvSpPr>
          <p:nvPr>
            <p:ph idx="1"/>
          </p:nvPr>
        </p:nvSpPr>
        <p:spPr>
          <a:xfrm>
            <a:off x="457200" y="914400"/>
            <a:ext cx="8229600" cy="5486400"/>
          </a:xfrm>
        </p:spPr>
        <p:txBody>
          <a:bodyPr>
            <a:normAutofit fontScale="92500"/>
          </a:bodyPr>
          <a:p>
            <a:pPr algn="just"/>
            <a:r>
              <a:rPr dirty="0" lang="en-US" smtClean="0"/>
              <a:t>A </a:t>
            </a:r>
            <a:r>
              <a:rPr dirty="0" lang="en-US"/>
              <a:t>urethra carbuncle is a small, bright red swelling at the urethral orifice, usually occurring in menopausal women. Some carbuncles cause no symptoms but most are very tender, and may cause dyspareunia or pain on micturition. They are not neoplastic but probably result from chronic infection of the </a:t>
            </a:r>
            <a:r>
              <a:rPr dirty="0" lang="en-US" err="1"/>
              <a:t>paraurethral</a:t>
            </a:r>
            <a:r>
              <a:rPr dirty="0" lang="en-US"/>
              <a:t> glands in the floor of the urethra.</a:t>
            </a:r>
          </a:p>
          <a:p>
            <a:pPr algn="just"/>
            <a:r>
              <a:rPr dirty="0" lang="en-US"/>
              <a:t>Treatment is by excision or destruction by diathermy. Carcinoma of the urethra is a rare </a:t>
            </a:r>
            <a:r>
              <a:rPr dirty="0" lang="en-US" err="1"/>
              <a:t>tumour</a:t>
            </a:r>
            <a:r>
              <a:rPr dirty="0" lang="en-US"/>
              <a:t> but if it occurs, it is usually a squamous cell carcinoma arising near the meatus. It may sometimes be an adenocarcinoma arising in the </a:t>
            </a:r>
            <a:r>
              <a:rPr dirty="0" lang="en-US" err="1"/>
              <a:t>paraurethral</a:t>
            </a:r>
            <a:r>
              <a:rPr dirty="0" lang="en-US"/>
              <a:t> glands.</a:t>
            </a:r>
          </a:p>
          <a:p>
            <a:endParaRPr dirty="0" lang="en-US"/>
          </a:p>
        </p:txBody>
      </p:sp>
      <p:sp>
        <p:nvSpPr>
          <p:cNvPr id="1049438" name="Title 1"/>
          <p:cNvSpPr>
            <a:spLocks noGrp="1"/>
          </p:cNvSpPr>
          <p:nvPr>
            <p:ph type="title"/>
          </p:nvPr>
        </p:nvSpPr>
        <p:spPr>
          <a:xfrm>
            <a:off x="457200" y="274638"/>
            <a:ext cx="8229600" cy="487362"/>
          </a:xfrm>
        </p:spPr>
        <p:txBody>
          <a:bodyPr>
            <a:normAutofit fontScale="90000"/>
          </a:bodyPr>
          <a:p>
            <a:r>
              <a:rPr dirty="0" lang="en-US" smtClean="0"/>
              <a:t/>
            </a:r>
            <a:br>
              <a:rPr dirty="0" lang="en-US" smtClean="0"/>
            </a:br>
            <a:r>
              <a:rPr dirty="0" lang="en-US" err="1" smtClean="0"/>
              <a:t>Tumours</a:t>
            </a:r>
            <a:r>
              <a:rPr dirty="0" lang="en-US" smtClean="0"/>
              <a:t> </a:t>
            </a:r>
            <a:r>
              <a:rPr dirty="0" lang="en-US"/>
              <a:t>of the Urethra </a:t>
            </a:r>
            <a:br>
              <a:rPr dirty="0" lang="en-US"/>
            </a:br>
            <a:endParaRPr b="0" dirty="0" lang="en-US"/>
          </a:p>
        </p:txBody>
      </p:sp>
      <p:sp>
        <p:nvSpPr>
          <p:cNvPr id="1049439" name="Slide Number Placeholder 3"/>
          <p:cNvSpPr>
            <a:spLocks noGrp="1"/>
          </p:cNvSpPr>
          <p:nvPr>
            <p:ph type="sldNum" sz="quarter" idx="12"/>
          </p:nvPr>
        </p:nvSpPr>
        <p:spPr/>
        <p:txBody>
          <a:bodyPr/>
          <a:p>
            <a:fld id="{6DB37D2D-6970-408E-8879-7BF9CDE8CB8D}" type="slidenum">
              <a:rPr lang="en-US" smtClean="0"/>
              <a:t>280</a:t>
            </a:fld>
            <a:endParaRPr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9440" name="Content Placeholder 2"/>
          <p:cNvSpPr>
            <a:spLocks noGrp="1"/>
          </p:cNvSpPr>
          <p:nvPr>
            <p:ph idx="1"/>
          </p:nvPr>
        </p:nvSpPr>
        <p:spPr>
          <a:xfrm>
            <a:off x="457200" y="990600"/>
            <a:ext cx="8229600" cy="5016691"/>
          </a:xfrm>
        </p:spPr>
        <p:txBody>
          <a:bodyPr>
            <a:normAutofit fontScale="92500" lnSpcReduction="10000"/>
          </a:bodyPr>
          <a:p>
            <a:pPr algn="just"/>
            <a:r>
              <a:rPr dirty="0" lang="en-US" smtClean="0"/>
              <a:t>The </a:t>
            </a:r>
            <a:r>
              <a:rPr dirty="0" lang="en-US"/>
              <a:t>benign </a:t>
            </a:r>
            <a:r>
              <a:rPr dirty="0" lang="en-US" err="1"/>
              <a:t>tumours</a:t>
            </a:r>
            <a:r>
              <a:rPr dirty="0" lang="en-US"/>
              <a:t> here include </a:t>
            </a:r>
            <a:r>
              <a:rPr dirty="0" lang="en-US" err="1"/>
              <a:t>condylomata</a:t>
            </a:r>
            <a:r>
              <a:rPr dirty="0" lang="en-US"/>
              <a:t> </a:t>
            </a:r>
            <a:r>
              <a:rPr dirty="0" lang="en-US" err="1"/>
              <a:t>acuminata</a:t>
            </a:r>
            <a:r>
              <a:rPr dirty="0" lang="en-US"/>
              <a:t>, which are also known as venereal genital warts. This is caused by the human papilloma virus and is transmitted through</a:t>
            </a:r>
            <a:br>
              <a:rPr dirty="0" lang="en-US"/>
            </a:br>
            <a:r>
              <a:rPr dirty="0" lang="en-US"/>
              <a:t>genital contact.</a:t>
            </a:r>
          </a:p>
          <a:p>
            <a:pPr algn="just"/>
            <a:r>
              <a:rPr dirty="0" lang="en-US"/>
              <a:t>The originally small papillary growths tend to coalesce and form large cauliflower-like masses, which proliferate profusely during pregnancy. The growths may aggregate into a large mass that may even block the </a:t>
            </a:r>
            <a:r>
              <a:rPr dirty="0" lang="en-US" err="1"/>
              <a:t>introitus</a:t>
            </a:r>
            <a:r>
              <a:rPr dirty="0" lang="en-US"/>
              <a:t> during late delivery. Secondary infection is common. These venereal warts usually regress markedly during </a:t>
            </a:r>
            <a:r>
              <a:rPr dirty="0" lang="en-US" err="1"/>
              <a:t>puerperium</a:t>
            </a:r>
            <a:r>
              <a:rPr dirty="0" lang="en-US"/>
              <a:t> and may even disappear. The virus does not affect the </a:t>
            </a:r>
            <a:r>
              <a:rPr dirty="0" lang="en-US" err="1"/>
              <a:t>foetus</a:t>
            </a:r>
            <a:r>
              <a:rPr dirty="0" lang="en-US"/>
              <a:t>.</a:t>
            </a:r>
          </a:p>
          <a:p>
            <a:endParaRPr dirty="0" lang="en-US"/>
          </a:p>
        </p:txBody>
      </p:sp>
      <p:sp>
        <p:nvSpPr>
          <p:cNvPr id="1049441" name="Title 1"/>
          <p:cNvSpPr>
            <a:spLocks noGrp="1"/>
          </p:cNvSpPr>
          <p:nvPr>
            <p:ph type="title"/>
          </p:nvPr>
        </p:nvSpPr>
        <p:spPr>
          <a:xfrm>
            <a:off x="457200" y="274638"/>
            <a:ext cx="8229600" cy="715962"/>
          </a:xfrm>
        </p:spPr>
        <p:txBody>
          <a:bodyPr>
            <a:normAutofit fontScale="90000"/>
          </a:bodyPr>
          <a:p>
            <a:r>
              <a:rPr dirty="0" lang="en-US" err="1"/>
              <a:t>Tumours</a:t>
            </a:r>
            <a:r>
              <a:rPr dirty="0" lang="en-US"/>
              <a:t> of the Vagina </a:t>
            </a:r>
          </a:p>
        </p:txBody>
      </p:sp>
      <p:sp>
        <p:nvSpPr>
          <p:cNvPr id="1049442" name="Slide Number Placeholder 3"/>
          <p:cNvSpPr>
            <a:spLocks noGrp="1"/>
          </p:cNvSpPr>
          <p:nvPr>
            <p:ph type="sldNum" sz="quarter" idx="12"/>
          </p:nvPr>
        </p:nvSpPr>
        <p:spPr/>
        <p:txBody>
          <a:bodyPr/>
          <a:p>
            <a:fld id="{6DB37D2D-6970-408E-8879-7BF9CDE8CB8D}" type="slidenum">
              <a:rPr lang="en-US" smtClean="0"/>
              <a:t>281</a:t>
            </a:fld>
            <a:endParaRPr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9443" name="Content Placeholder 2"/>
          <p:cNvSpPr>
            <a:spLocks noGrp="1"/>
          </p:cNvSpPr>
          <p:nvPr>
            <p:ph idx="1"/>
          </p:nvPr>
        </p:nvSpPr>
        <p:spPr>
          <a:xfrm>
            <a:off x="457200" y="838200"/>
            <a:ext cx="8229600" cy="5169091"/>
          </a:xfrm>
        </p:spPr>
        <p:txBody>
          <a:bodyPr>
            <a:normAutofit fontScale="77500" lnSpcReduction="20000"/>
          </a:bodyPr>
          <a:p>
            <a:pPr algn="just"/>
            <a:r>
              <a:rPr dirty="0" sz="3500" lang="en-US" smtClean="0"/>
              <a:t>The </a:t>
            </a:r>
            <a:r>
              <a:rPr dirty="0" sz="3500" lang="en-US"/>
              <a:t>most effective drug is fluorouracil, recommended for use only during non-pregnant state because it is noxious to the </a:t>
            </a:r>
            <a:r>
              <a:rPr dirty="0" sz="3500" lang="en-US" err="1"/>
              <a:t>foetus</a:t>
            </a:r>
            <a:r>
              <a:rPr dirty="0" sz="3500" lang="en-US"/>
              <a:t>. The </a:t>
            </a:r>
            <a:r>
              <a:rPr dirty="0" sz="3500" lang="en-US" err="1"/>
              <a:t>gravida</a:t>
            </a:r>
            <a:r>
              <a:rPr dirty="0" sz="3500" lang="en-US"/>
              <a:t> with this condition should be treated by </a:t>
            </a:r>
            <a:r>
              <a:rPr dirty="0" sz="3500" lang="en-US" err="1"/>
              <a:t>cryotherapy</a:t>
            </a:r>
            <a:r>
              <a:rPr dirty="0" sz="3500" lang="en-US"/>
              <a:t> or excision of the lesions. Improved vaginal hygiene is also beneficial.</a:t>
            </a:r>
          </a:p>
          <a:p>
            <a:pPr algn="just"/>
            <a:r>
              <a:rPr dirty="0" sz="3500" lang="en-US" err="1"/>
              <a:t>Fibromyoma</a:t>
            </a:r>
            <a:r>
              <a:rPr dirty="0" sz="3500" lang="en-US"/>
              <a:t> is another benign </a:t>
            </a:r>
            <a:r>
              <a:rPr dirty="0" sz="3500" lang="en-US" err="1"/>
              <a:t>tumour</a:t>
            </a:r>
            <a:r>
              <a:rPr dirty="0" sz="3500" lang="en-US"/>
              <a:t> which may occasionally arise in the</a:t>
            </a:r>
            <a:br>
              <a:rPr dirty="0" sz="3500" lang="en-US"/>
            </a:br>
            <a:r>
              <a:rPr dirty="0" sz="3500" lang="en-US"/>
              <a:t>vaginal wall. It is hard and smooth and can easily be enucleated. Another possible </a:t>
            </a:r>
            <a:r>
              <a:rPr dirty="0" sz="3500" lang="en-US" err="1"/>
              <a:t>tumour</a:t>
            </a:r>
            <a:r>
              <a:rPr dirty="0" sz="3500" lang="en-US"/>
              <a:t> is endometriosis, a condition that has already been discussed in section two of this unit.</a:t>
            </a:r>
          </a:p>
          <a:p>
            <a:endParaRPr dirty="0" lang="en-US"/>
          </a:p>
        </p:txBody>
      </p:sp>
      <p:sp>
        <p:nvSpPr>
          <p:cNvPr id="1049444" name="Title 1"/>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Management </a:t>
            </a:r>
            <a:r>
              <a:rPr dirty="0" lang="en-US"/>
              <a:t/>
            </a:r>
            <a:br>
              <a:rPr dirty="0" lang="en-US"/>
            </a:br>
            <a:endParaRPr dirty="0" lang="en-US"/>
          </a:p>
        </p:txBody>
      </p:sp>
      <p:sp>
        <p:nvSpPr>
          <p:cNvPr id="1049445" name="Slide Number Placeholder 3"/>
          <p:cNvSpPr>
            <a:spLocks noGrp="1"/>
          </p:cNvSpPr>
          <p:nvPr>
            <p:ph type="sldNum" sz="quarter" idx="12"/>
          </p:nvPr>
        </p:nvSpPr>
        <p:spPr/>
        <p:txBody>
          <a:bodyPr/>
          <a:p>
            <a:fld id="{6DB37D2D-6970-408E-8879-7BF9CDE8CB8D}" type="slidenum">
              <a:rPr lang="en-US" smtClean="0"/>
              <a:t>282</a:t>
            </a:fld>
            <a:endParaRPr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9446" name="Content Placeholder 2"/>
          <p:cNvSpPr>
            <a:spLocks noGrp="1"/>
          </p:cNvSpPr>
          <p:nvPr>
            <p:ph idx="1"/>
          </p:nvPr>
        </p:nvSpPr>
        <p:spPr>
          <a:xfrm>
            <a:off x="457200" y="838200"/>
            <a:ext cx="8229600" cy="5169091"/>
          </a:xfrm>
        </p:spPr>
        <p:txBody>
          <a:bodyPr>
            <a:normAutofit fontScale="92500" lnSpcReduction="10000"/>
          </a:bodyPr>
          <a:p>
            <a:pPr algn="just"/>
            <a:r>
              <a:rPr dirty="0" sz="3200" lang="en-US" smtClean="0"/>
              <a:t>Carcinoma of the vagina is rare and, if it occurs, it is usually of the squamous type. Cancer of the cervix very commonly spreads to the vaginal vault. In the case of endometrial carcinoma, isolated vaginal metastases may occur.</a:t>
            </a:r>
          </a:p>
          <a:p>
            <a:pPr algn="just"/>
            <a:r>
              <a:rPr dirty="0" sz="3200" lang="en-US" smtClean="0"/>
              <a:t>Patients with cancer of the vagina complain of bleeding, especially after coitus and later, an offensive watery discharge. The growth may ulcerate forming a fistula into the rectum </a:t>
            </a:r>
            <a:br>
              <a:rPr dirty="0" sz="3200" lang="en-US" smtClean="0"/>
            </a:br>
            <a:r>
              <a:rPr dirty="0" sz="3200" lang="en-US" smtClean="0"/>
              <a:t>or vagina.</a:t>
            </a:r>
          </a:p>
          <a:p>
            <a:endParaRPr dirty="0" lang="en-US"/>
          </a:p>
        </p:txBody>
      </p:sp>
      <p:sp>
        <p:nvSpPr>
          <p:cNvPr id="1049447"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448" name="Slide Number Placeholder 3"/>
          <p:cNvSpPr>
            <a:spLocks noGrp="1"/>
          </p:cNvSpPr>
          <p:nvPr>
            <p:ph type="sldNum" sz="quarter" idx="12"/>
          </p:nvPr>
        </p:nvSpPr>
        <p:spPr/>
        <p:txBody>
          <a:bodyPr/>
          <a:p>
            <a:fld id="{6DB37D2D-6970-408E-8879-7BF9CDE8CB8D}" type="slidenum">
              <a:rPr lang="en-US" smtClean="0"/>
              <a:t>283</a:t>
            </a:fld>
            <a:endParaRPr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9449" name="Content Placeholder 2"/>
          <p:cNvSpPr>
            <a:spLocks noGrp="1"/>
          </p:cNvSpPr>
          <p:nvPr>
            <p:ph idx="1"/>
          </p:nvPr>
        </p:nvSpPr>
        <p:spPr>
          <a:xfrm>
            <a:off x="457200" y="990600"/>
            <a:ext cx="8229600" cy="5016691"/>
          </a:xfrm>
        </p:spPr>
        <p:txBody>
          <a:bodyPr>
            <a:normAutofit/>
          </a:bodyPr>
          <a:p>
            <a:pPr algn="just"/>
            <a:r>
              <a:rPr dirty="0" sz="3200" lang="en-US" smtClean="0"/>
              <a:t>Treatment </a:t>
            </a:r>
            <a:r>
              <a:rPr dirty="0" sz="3200" lang="en-US"/>
              <a:t>is often very unsatisfactory. Most cases are treated by local application of radium or </a:t>
            </a:r>
            <a:r>
              <a:rPr dirty="0" sz="3200" lang="en-US" err="1"/>
              <a:t>caesium</a:t>
            </a:r>
            <a:r>
              <a:rPr dirty="0" sz="3200" lang="en-US"/>
              <a:t> and external irradiation of the lymphatic glands of the pelvis. The only alternative treatment is extensive operation to remove the whole vagina, uterus and pelvic lymphatic glands. If the rectum is involved, it is also removed and colostomy established.</a:t>
            </a:r>
          </a:p>
          <a:p>
            <a:endParaRPr dirty="0" lang="en-US"/>
          </a:p>
        </p:txBody>
      </p:sp>
      <p:sp>
        <p:nvSpPr>
          <p:cNvPr id="1049450" name="Title 1"/>
          <p:cNvSpPr>
            <a:spLocks noGrp="1"/>
          </p:cNvSpPr>
          <p:nvPr>
            <p:ph type="title"/>
          </p:nvPr>
        </p:nvSpPr>
        <p:spPr>
          <a:xfrm>
            <a:off x="457200" y="274638"/>
            <a:ext cx="8229600" cy="563562"/>
          </a:xfrm>
        </p:spPr>
        <p:txBody>
          <a:bodyPr>
            <a:normAutofit fontScale="90000"/>
          </a:bodyPr>
          <a:p>
            <a:r>
              <a:rPr dirty="0" lang="en-US"/>
              <a:t>Treatment</a:t>
            </a:r>
          </a:p>
        </p:txBody>
      </p:sp>
      <p:sp>
        <p:nvSpPr>
          <p:cNvPr id="1049451" name="Slide Number Placeholder 3"/>
          <p:cNvSpPr>
            <a:spLocks noGrp="1"/>
          </p:cNvSpPr>
          <p:nvPr>
            <p:ph type="sldNum" sz="quarter" idx="12"/>
          </p:nvPr>
        </p:nvSpPr>
        <p:spPr/>
        <p:txBody>
          <a:bodyPr/>
          <a:p>
            <a:fld id="{6DB37D2D-6970-408E-8879-7BF9CDE8CB8D}" type="slidenum">
              <a:rPr lang="en-US" smtClean="0"/>
              <a:t>284</a:t>
            </a:fld>
            <a:endParaRPr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9452" name="Content Placeholder 2"/>
          <p:cNvSpPr>
            <a:spLocks noGrp="1"/>
          </p:cNvSpPr>
          <p:nvPr>
            <p:ph idx="1"/>
          </p:nvPr>
        </p:nvSpPr>
        <p:spPr>
          <a:xfrm>
            <a:off x="457200" y="914400"/>
            <a:ext cx="8229600" cy="5410200"/>
          </a:xfrm>
        </p:spPr>
        <p:txBody>
          <a:bodyPr>
            <a:normAutofit fontScale="25000" lnSpcReduction="20000"/>
          </a:bodyPr>
          <a:p>
            <a:pPr algn="just" indent="0" marL="109728">
              <a:buNone/>
            </a:pPr>
            <a:r>
              <a:rPr dirty="0" sz="11200" lang="en-US" smtClean="0"/>
              <a:t>The </a:t>
            </a:r>
            <a:r>
              <a:rPr dirty="0" sz="11200" lang="en-US"/>
              <a:t>benign </a:t>
            </a:r>
            <a:r>
              <a:rPr dirty="0" sz="11200" lang="en-US" err="1"/>
              <a:t>tumours</a:t>
            </a:r>
            <a:r>
              <a:rPr dirty="0" sz="11200" lang="en-US"/>
              <a:t> here are:</a:t>
            </a:r>
          </a:p>
          <a:p>
            <a:pPr algn="just" lvl="0"/>
            <a:r>
              <a:rPr dirty="0" sz="11200" lang="en-US"/>
              <a:t>Polyps</a:t>
            </a:r>
          </a:p>
          <a:p>
            <a:pPr algn="just" lvl="0"/>
            <a:r>
              <a:rPr dirty="0" sz="11200" lang="en-US"/>
              <a:t>Fibroids</a:t>
            </a:r>
          </a:p>
          <a:p>
            <a:pPr algn="just" lvl="0"/>
            <a:r>
              <a:rPr dirty="0" sz="11200" lang="en-US" err="1"/>
              <a:t>Nabothian</a:t>
            </a:r>
            <a:r>
              <a:rPr dirty="0" sz="11200" lang="en-US"/>
              <a:t> follicles (which are often a result of infection)</a:t>
            </a:r>
          </a:p>
          <a:p>
            <a:pPr algn="just"/>
            <a:r>
              <a:rPr dirty="0" sz="11200" lang="en-US"/>
              <a:t>The carcinomas include adenocarcinoma,  which is common, and squamous, which is </a:t>
            </a:r>
            <a:br>
              <a:rPr dirty="0" sz="11200" lang="en-US"/>
            </a:br>
            <a:r>
              <a:rPr dirty="0" sz="11200" lang="en-US"/>
              <a:t>less common.</a:t>
            </a:r>
          </a:p>
          <a:p>
            <a:pPr algn="just"/>
            <a:r>
              <a:rPr dirty="0" sz="11200" lang="en-US" smtClean="0"/>
              <a:t>Carcinoma of the cervix is a common genital malignancy. It begins in the cervix at the margin of the external </a:t>
            </a:r>
            <a:r>
              <a:rPr dirty="0" sz="11200" lang="en-US" err="1" smtClean="0"/>
              <a:t>os</a:t>
            </a:r>
            <a:r>
              <a:rPr dirty="0" sz="11200" lang="en-US" smtClean="0"/>
              <a:t> where it stays for sometime before it begins to penetrate the </a:t>
            </a:r>
            <a:r>
              <a:rPr dirty="0" sz="11200" lang="en-US" err="1" smtClean="0"/>
              <a:t>neighbouring</a:t>
            </a:r>
            <a:r>
              <a:rPr dirty="0" sz="11200" lang="en-US" smtClean="0"/>
              <a:t> tissues. It extends outwards towards the pelvic wall, downwards into the vagina, backwards to the rectum and forwards to the bladder.</a:t>
            </a:r>
          </a:p>
          <a:p>
            <a:endParaRPr dirty="0" lang="en-US"/>
          </a:p>
        </p:txBody>
      </p:sp>
      <p:sp>
        <p:nvSpPr>
          <p:cNvPr id="1049453" name="Title 1"/>
          <p:cNvSpPr>
            <a:spLocks noGrp="1"/>
          </p:cNvSpPr>
          <p:nvPr>
            <p:ph type="title"/>
          </p:nvPr>
        </p:nvSpPr>
        <p:spPr>
          <a:xfrm>
            <a:off x="457200" y="274638"/>
            <a:ext cx="8229600" cy="639762"/>
          </a:xfrm>
        </p:spPr>
        <p:txBody>
          <a:bodyPr>
            <a:normAutofit fontScale="90000"/>
          </a:bodyPr>
          <a:p>
            <a:r>
              <a:rPr dirty="0" lang="en-US" err="1"/>
              <a:t>Tumours</a:t>
            </a:r>
            <a:r>
              <a:rPr dirty="0" lang="en-US"/>
              <a:t> of the Cervix </a:t>
            </a:r>
          </a:p>
        </p:txBody>
      </p:sp>
      <p:sp>
        <p:nvSpPr>
          <p:cNvPr id="1049454" name="Slide Number Placeholder 3"/>
          <p:cNvSpPr>
            <a:spLocks noGrp="1"/>
          </p:cNvSpPr>
          <p:nvPr>
            <p:ph type="sldNum" sz="quarter" idx="12"/>
          </p:nvPr>
        </p:nvSpPr>
        <p:spPr/>
        <p:txBody>
          <a:bodyPr/>
          <a:p>
            <a:fld id="{6DB37D2D-6970-408E-8879-7BF9CDE8CB8D}" type="slidenum">
              <a:rPr lang="en-US" smtClean="0"/>
              <a:t>285</a:t>
            </a:fld>
            <a:endParaRPr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9455" name="Content Placeholder 2"/>
          <p:cNvSpPr>
            <a:spLocks noGrp="1"/>
          </p:cNvSpPr>
          <p:nvPr>
            <p:ph idx="1"/>
          </p:nvPr>
        </p:nvSpPr>
        <p:spPr>
          <a:xfrm>
            <a:off x="457200" y="990600"/>
            <a:ext cx="8229600" cy="5016691"/>
          </a:xfrm>
        </p:spPr>
        <p:txBody>
          <a:bodyPr>
            <a:normAutofit fontScale="85000" lnSpcReduction="20000"/>
          </a:bodyPr>
          <a:p>
            <a:pPr algn="just"/>
            <a:r>
              <a:rPr dirty="0" sz="3000" lang="en-US" smtClean="0"/>
              <a:t>The </a:t>
            </a:r>
            <a:r>
              <a:rPr dirty="0" sz="3000" lang="en-US"/>
              <a:t>affected patient is likely to be between  30 to 40 years of age and the signs and symptoms may present with:</a:t>
            </a:r>
          </a:p>
          <a:p>
            <a:pPr algn="just" lvl="0"/>
            <a:r>
              <a:rPr dirty="0" sz="3000" lang="en-US"/>
              <a:t>Post-coital bleeding because the penis rubs on the ulcerated cervix.</a:t>
            </a:r>
          </a:p>
          <a:p>
            <a:pPr algn="just" lvl="0"/>
            <a:r>
              <a:rPr dirty="0" sz="3000" lang="en-US"/>
              <a:t>Post-menopausal bleeding. Any woman who resumes bleeding per vagina after menstruation had ceased should suspect the possibility of cancer of the cervix.</a:t>
            </a:r>
          </a:p>
          <a:p>
            <a:pPr algn="just" lvl="0"/>
            <a:r>
              <a:rPr dirty="0" sz="3000" lang="en-US"/>
              <a:t>Offensive purulent discharge per vagina will indicate infection of the necrotic surfaces of the </a:t>
            </a:r>
            <a:r>
              <a:rPr dirty="0" sz="3000" lang="en-US" err="1"/>
              <a:t>tumour</a:t>
            </a:r>
            <a:r>
              <a:rPr dirty="0" sz="3000" lang="en-US"/>
              <a:t>.</a:t>
            </a:r>
          </a:p>
          <a:p>
            <a:pPr algn="just" lvl="0"/>
            <a:r>
              <a:rPr dirty="0" sz="3000" lang="en-US"/>
              <a:t>Pain in the lower abdomen or back (this is a very late symptom).</a:t>
            </a:r>
          </a:p>
          <a:p>
            <a:endParaRPr dirty="0" lang="en-US"/>
          </a:p>
        </p:txBody>
      </p:sp>
      <p:sp>
        <p:nvSpPr>
          <p:cNvPr id="1049456" name="Title 1"/>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Signs </a:t>
            </a:r>
            <a:r>
              <a:rPr dirty="0" lang="en-US"/>
              <a:t>and Symptoms </a:t>
            </a:r>
            <a:br>
              <a:rPr dirty="0" lang="en-US"/>
            </a:br>
            <a:endParaRPr dirty="0" lang="en-US"/>
          </a:p>
        </p:txBody>
      </p:sp>
      <p:sp>
        <p:nvSpPr>
          <p:cNvPr id="1049457" name="Slide Number Placeholder 3"/>
          <p:cNvSpPr>
            <a:spLocks noGrp="1"/>
          </p:cNvSpPr>
          <p:nvPr>
            <p:ph type="sldNum" sz="quarter" idx="12"/>
          </p:nvPr>
        </p:nvSpPr>
        <p:spPr/>
        <p:txBody>
          <a:bodyPr/>
          <a:p>
            <a:fld id="{6DB37D2D-6970-408E-8879-7BF9CDE8CB8D}" type="slidenum">
              <a:rPr lang="en-US" smtClean="0"/>
              <a:t>286</a:t>
            </a:fld>
            <a:endParaRPr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9458" name="Content Placeholder 2"/>
          <p:cNvSpPr>
            <a:spLocks noGrp="1"/>
          </p:cNvSpPr>
          <p:nvPr>
            <p:ph idx="1"/>
          </p:nvPr>
        </p:nvSpPr>
        <p:spPr>
          <a:xfrm>
            <a:off x="457200" y="914400"/>
            <a:ext cx="8229600" cy="5092891"/>
          </a:xfrm>
        </p:spPr>
        <p:txBody>
          <a:bodyPr>
            <a:normAutofit fontScale="92500"/>
          </a:bodyPr>
          <a:p>
            <a:pPr algn="just"/>
            <a:r>
              <a:rPr dirty="0" sz="3200" lang="en-US"/>
              <a:t>Risk factors include:</a:t>
            </a:r>
          </a:p>
          <a:p>
            <a:pPr algn="just" lvl="0"/>
            <a:r>
              <a:rPr dirty="0" sz="3200" lang="en-US"/>
              <a:t>Early age (usually below 18 years) of first coitus.</a:t>
            </a:r>
          </a:p>
          <a:p>
            <a:pPr algn="just" lvl="0"/>
            <a:r>
              <a:rPr dirty="0" sz="3200" lang="en-US"/>
              <a:t>Multiple sexual partners.</a:t>
            </a:r>
          </a:p>
          <a:p>
            <a:pPr algn="just" lvl="0"/>
            <a:r>
              <a:rPr dirty="0" sz="3200" lang="en-US"/>
              <a:t>Viral infections like Herpes Simplex Type II.</a:t>
            </a:r>
          </a:p>
          <a:p>
            <a:pPr algn="just" lvl="0"/>
            <a:r>
              <a:rPr dirty="0" sz="3200" lang="en-US"/>
              <a:t>High parity, that is, above five children.</a:t>
            </a:r>
          </a:p>
          <a:p>
            <a:pPr algn="just" lvl="0"/>
            <a:r>
              <a:rPr dirty="0" sz="3200" lang="en-US"/>
              <a:t>Poor hygiene, whereby dirt collects in the vagina or in the foreskin of uncircumcised men.</a:t>
            </a:r>
          </a:p>
          <a:p>
            <a:endParaRPr dirty="0" lang="en-US"/>
          </a:p>
        </p:txBody>
      </p:sp>
      <p:sp>
        <p:nvSpPr>
          <p:cNvPr id="1049459"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460" name="Slide Number Placeholder 3"/>
          <p:cNvSpPr>
            <a:spLocks noGrp="1"/>
          </p:cNvSpPr>
          <p:nvPr>
            <p:ph type="sldNum" sz="quarter" idx="12"/>
          </p:nvPr>
        </p:nvSpPr>
        <p:spPr/>
        <p:txBody>
          <a:bodyPr/>
          <a:p>
            <a:fld id="{6DB37D2D-6970-408E-8879-7BF9CDE8CB8D}" type="slidenum">
              <a:rPr lang="en-US" smtClean="0"/>
              <a:t>287</a:t>
            </a:fld>
            <a:endParaRPr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9461" name="Content Placeholder 2"/>
          <p:cNvSpPr>
            <a:spLocks noGrp="1"/>
          </p:cNvSpPr>
          <p:nvPr>
            <p:ph idx="1"/>
          </p:nvPr>
        </p:nvSpPr>
        <p:spPr>
          <a:xfrm>
            <a:off x="457200" y="1066800"/>
            <a:ext cx="8229600" cy="4940491"/>
          </a:xfrm>
        </p:spPr>
        <p:txBody>
          <a:bodyPr>
            <a:normAutofit/>
          </a:bodyPr>
          <a:p>
            <a:pPr algn="just"/>
            <a:r>
              <a:rPr b="1" dirty="0" lang="en-US"/>
              <a:t> </a:t>
            </a:r>
            <a:r>
              <a:rPr dirty="0" sz="3200" lang="en-US" smtClean="0"/>
              <a:t>As </a:t>
            </a:r>
            <a:r>
              <a:rPr dirty="0" sz="3200" lang="en-US"/>
              <a:t>mentioned earlier, prevention includes educating women of a reproductive age to be aware of the signs and symptoms of the condition, which will enable them to seek early treatment. Also women should be encouraged to take the </a:t>
            </a:r>
            <a:r>
              <a:rPr dirty="0" sz="3200" lang="en-US" err="1"/>
              <a:t>Papanicolaou</a:t>
            </a:r>
            <a:r>
              <a:rPr dirty="0" sz="3200" lang="en-US"/>
              <a:t> test every year.</a:t>
            </a:r>
          </a:p>
          <a:p>
            <a:endParaRPr dirty="0" lang="en-US"/>
          </a:p>
        </p:txBody>
      </p:sp>
      <p:sp>
        <p:nvSpPr>
          <p:cNvPr id="1049462" name="Title 1"/>
          <p:cNvSpPr>
            <a:spLocks noGrp="1"/>
          </p:cNvSpPr>
          <p:nvPr>
            <p:ph type="title"/>
          </p:nvPr>
        </p:nvSpPr>
        <p:spPr>
          <a:xfrm>
            <a:off x="457200" y="274638"/>
            <a:ext cx="8229600" cy="944562"/>
          </a:xfrm>
        </p:spPr>
        <p:txBody>
          <a:bodyPr>
            <a:normAutofit fontScale="90000"/>
          </a:bodyPr>
          <a:p>
            <a:r>
              <a:rPr dirty="0" lang="en-US" smtClean="0"/>
              <a:t/>
            </a:r>
            <a:br>
              <a:rPr dirty="0" lang="en-US" smtClean="0"/>
            </a:br>
            <a:r>
              <a:rPr dirty="0" lang="en-US" smtClean="0"/>
              <a:t>Prevention </a:t>
            </a:r>
            <a:r>
              <a:rPr dirty="0" lang="en-US"/>
              <a:t/>
            </a:r>
            <a:br>
              <a:rPr dirty="0" lang="en-US"/>
            </a:br>
            <a:endParaRPr dirty="0" lang="en-US"/>
          </a:p>
        </p:txBody>
      </p:sp>
      <p:sp>
        <p:nvSpPr>
          <p:cNvPr id="1049463" name="Slide Number Placeholder 3"/>
          <p:cNvSpPr>
            <a:spLocks noGrp="1"/>
          </p:cNvSpPr>
          <p:nvPr>
            <p:ph type="sldNum" sz="quarter" idx="12"/>
          </p:nvPr>
        </p:nvSpPr>
        <p:spPr/>
        <p:txBody>
          <a:bodyPr/>
          <a:p>
            <a:fld id="{6DB37D2D-6970-408E-8879-7BF9CDE8CB8D}" type="slidenum">
              <a:rPr lang="en-US" smtClean="0"/>
              <a:t>288</a:t>
            </a:fld>
            <a:endParaRPr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9464" name="Content Placeholder 2"/>
          <p:cNvSpPr>
            <a:spLocks noGrp="1"/>
          </p:cNvSpPr>
          <p:nvPr>
            <p:ph idx="1"/>
          </p:nvPr>
        </p:nvSpPr>
        <p:spPr>
          <a:xfrm>
            <a:off x="457200" y="1219200"/>
            <a:ext cx="8229600" cy="4788091"/>
          </a:xfrm>
        </p:spPr>
        <p:txBody>
          <a:bodyPr>
            <a:normAutofit/>
          </a:bodyPr>
          <a:p>
            <a:pPr algn="just"/>
            <a:r>
              <a:rPr dirty="0" sz="3200" lang="en-US" smtClean="0"/>
              <a:t>Initial </a:t>
            </a:r>
            <a:r>
              <a:rPr dirty="0" sz="3200" lang="en-US"/>
              <a:t>diagnosis should follow these steps: </a:t>
            </a:r>
          </a:p>
          <a:p>
            <a:pPr algn="just" lvl="0"/>
            <a:r>
              <a:rPr dirty="0" sz="3200" lang="en-US"/>
              <a:t>Take the patient's history</a:t>
            </a:r>
          </a:p>
          <a:p>
            <a:pPr algn="just" lvl="0"/>
            <a:r>
              <a:rPr dirty="0" sz="3200" lang="en-US"/>
              <a:t>Physical examination</a:t>
            </a:r>
          </a:p>
          <a:p>
            <a:pPr algn="just" lvl="0"/>
            <a:r>
              <a:rPr dirty="0" sz="3200" lang="en-US"/>
              <a:t>Perform a biopsy</a:t>
            </a:r>
          </a:p>
          <a:p>
            <a:pPr algn="just" lvl="0"/>
            <a:r>
              <a:rPr dirty="0" sz="3200" lang="en-US"/>
              <a:t>In the early stage, a Pap smear test will help discover whether the condition is curable</a:t>
            </a:r>
          </a:p>
          <a:p>
            <a:endParaRPr dirty="0" lang="en-US"/>
          </a:p>
        </p:txBody>
      </p:sp>
      <p:sp>
        <p:nvSpPr>
          <p:cNvPr id="1049465"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Management</a:t>
            </a:r>
            <a:r>
              <a:rPr dirty="0" lang="en-US"/>
              <a:t> </a:t>
            </a:r>
            <a:br>
              <a:rPr dirty="0" lang="en-US"/>
            </a:br>
            <a:endParaRPr dirty="0" lang="en-US"/>
          </a:p>
        </p:txBody>
      </p:sp>
      <p:sp>
        <p:nvSpPr>
          <p:cNvPr id="1049466" name="Slide Number Placeholder 3"/>
          <p:cNvSpPr>
            <a:spLocks noGrp="1"/>
          </p:cNvSpPr>
          <p:nvPr>
            <p:ph type="sldNum" sz="quarter" idx="12"/>
          </p:nvPr>
        </p:nvSpPr>
        <p:spPr/>
        <p:txBody>
          <a:bodyPr/>
          <a:p>
            <a:fld id="{6DB37D2D-6970-408E-8879-7BF9CDE8CB8D}" type="slidenum">
              <a:rPr lang="en-US" smtClean="0"/>
              <a:t>289</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607" name="Content Placeholder 2"/>
          <p:cNvSpPr>
            <a:spLocks noGrp="1"/>
          </p:cNvSpPr>
          <p:nvPr>
            <p:ph idx="1"/>
          </p:nvPr>
        </p:nvSpPr>
        <p:spPr/>
        <p:txBody>
          <a:bodyPr>
            <a:normAutofit fontScale="96296" lnSpcReduction="10000"/>
          </a:bodyPr>
          <a:p>
            <a:r>
              <a:rPr b="1" dirty="0" lang="en-US"/>
              <a:t>Developmental Anomalies</a:t>
            </a:r>
            <a:r>
              <a:rPr dirty="0" lang="en-US"/>
              <a:t> </a:t>
            </a:r>
          </a:p>
          <a:p>
            <a:r>
              <a:rPr dirty="0" lang="en-US"/>
              <a:t>During the development of the </a:t>
            </a:r>
            <a:r>
              <a:rPr dirty="0" lang="en-US" err="1"/>
              <a:t>foetus</a:t>
            </a:r>
            <a:r>
              <a:rPr dirty="0" lang="en-US"/>
              <a:t>, the vagina, uterus or ovaries may fail to develop. The congenital abnormality in the vagina that causes primary </a:t>
            </a:r>
            <a:r>
              <a:rPr dirty="0" lang="en-US" err="1"/>
              <a:t>amenorrhoea</a:t>
            </a:r>
            <a:r>
              <a:rPr dirty="0" lang="en-US"/>
              <a:t> is an imperforate hymen. In this case, the girl experiences all the feelings and discomforts of menstrual flow. There is actually menstruation and the blood accumulates behind the hymen, (in the vagina), but does not come out. This condition is known as </a:t>
            </a:r>
            <a:r>
              <a:rPr dirty="0" lang="en-US" err="1"/>
              <a:t>cryptomenorrhoea</a:t>
            </a:r>
            <a:r>
              <a:rPr dirty="0" lang="en-US"/>
              <a:t> and when not treated, the uterus distends, leading to what is known as </a:t>
            </a:r>
            <a:r>
              <a:rPr dirty="0" lang="en-US" err="1" smtClean="0"/>
              <a:t>haematometra</a:t>
            </a:r>
            <a:r>
              <a:rPr b="1" dirty="0" lang="en-US"/>
              <a:t> </a:t>
            </a:r>
            <a:endParaRPr dirty="0" lang="en-US"/>
          </a:p>
          <a:p>
            <a:endParaRPr dirty="0" lang="en-US"/>
          </a:p>
        </p:txBody>
      </p:sp>
      <p:sp>
        <p:nvSpPr>
          <p:cNvPr id="1048608" name="Title 1"/>
          <p:cNvSpPr>
            <a:spLocks noGrp="1"/>
          </p:cNvSpPr>
          <p:nvPr>
            <p:ph type="title"/>
          </p:nvPr>
        </p:nvSpPr>
        <p:spPr/>
        <p:txBody>
          <a:bodyPr/>
          <a:p>
            <a:endParaRPr lang="en-US"/>
          </a:p>
        </p:txBody>
      </p:sp>
      <p:sp>
        <p:nvSpPr>
          <p:cNvPr id="1048609" name="Slide Number Placeholder 3"/>
          <p:cNvSpPr>
            <a:spLocks noGrp="1"/>
          </p:cNvSpPr>
          <p:nvPr>
            <p:ph type="sldNum" sz="quarter" idx="12"/>
          </p:nvPr>
        </p:nvSpPr>
        <p:spPr/>
        <p:txBody>
          <a:bodyPr/>
          <a:p>
            <a:fld id="{6DB37D2D-6970-408E-8879-7BF9CDE8CB8D}" type="slidenum">
              <a:rPr lang="en-US" smtClean="0"/>
              <a:t>29</a:t>
            </a:fld>
            <a:endParaRPr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9467" name="Content Placeholder 2"/>
          <p:cNvSpPr>
            <a:spLocks noGrp="1"/>
          </p:cNvSpPr>
          <p:nvPr>
            <p:ph idx="1"/>
          </p:nvPr>
        </p:nvSpPr>
        <p:spPr>
          <a:xfrm>
            <a:off x="457200" y="914400"/>
            <a:ext cx="8229600" cy="5092891"/>
          </a:xfrm>
        </p:spPr>
        <p:txBody>
          <a:bodyPr>
            <a:normAutofit fontScale="92500" lnSpcReduction="20000"/>
          </a:bodyPr>
          <a:p>
            <a:pPr algn="just" lvl="0"/>
            <a:r>
              <a:rPr dirty="0" sz="3000" lang="en-US" smtClean="0"/>
              <a:t>Examination Under </a:t>
            </a:r>
            <a:r>
              <a:rPr dirty="0" sz="3000" lang="en-US" err="1" smtClean="0"/>
              <a:t>Anaesthesia</a:t>
            </a:r>
            <a:r>
              <a:rPr dirty="0" sz="3000" lang="en-US" smtClean="0"/>
              <a:t> (EUA) in order to conduct the biopsy and </a:t>
            </a:r>
            <a:br>
              <a:rPr dirty="0" sz="3000" lang="en-US" smtClean="0"/>
            </a:br>
            <a:r>
              <a:rPr dirty="0" sz="3000" lang="en-US" smtClean="0"/>
              <a:t>do staging</a:t>
            </a:r>
          </a:p>
          <a:p>
            <a:pPr algn="just"/>
            <a:r>
              <a:rPr dirty="0" sz="3000" lang="en-US" smtClean="0"/>
              <a:t>After a diagnosis has been made, treatment should be given. Surgery involves radical hysterectomy in the early stages or may be necessary in combination with radiotherapy. Radiotherapy is either external (pelvis) or </a:t>
            </a:r>
            <a:r>
              <a:rPr dirty="0" sz="3000" lang="en-US" err="1" smtClean="0"/>
              <a:t>intracavity</a:t>
            </a:r>
            <a:r>
              <a:rPr dirty="0" sz="3000" lang="en-US" smtClean="0"/>
              <a:t> (</a:t>
            </a:r>
            <a:r>
              <a:rPr dirty="0" sz="3000" lang="en-US" err="1" smtClean="0"/>
              <a:t>caecium</a:t>
            </a:r>
            <a:r>
              <a:rPr dirty="0" sz="3000" lang="en-US" smtClean="0"/>
              <a:t> in the uterine cavity).</a:t>
            </a:r>
          </a:p>
          <a:p>
            <a:pPr algn="just"/>
            <a:r>
              <a:rPr dirty="0" sz="3000" lang="en-US" smtClean="0"/>
              <a:t>The prognosis is best in the early stages of the disease. Survival from the five year time frame and beyond is very poor. Complications of radiotherapy include relapses, ovarian failure, RVF and VVF.</a:t>
            </a:r>
          </a:p>
          <a:p>
            <a:endParaRPr dirty="0" lang="en-US"/>
          </a:p>
        </p:txBody>
      </p:sp>
      <p:sp>
        <p:nvSpPr>
          <p:cNvPr id="1049468" name="Title 1"/>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
        <p:nvSpPr>
          <p:cNvPr id="1049469" name="Slide Number Placeholder 3"/>
          <p:cNvSpPr>
            <a:spLocks noGrp="1"/>
          </p:cNvSpPr>
          <p:nvPr>
            <p:ph type="sldNum" sz="quarter" idx="12"/>
          </p:nvPr>
        </p:nvSpPr>
        <p:spPr/>
        <p:txBody>
          <a:bodyPr/>
          <a:p>
            <a:fld id="{6DB37D2D-6970-408E-8879-7BF9CDE8CB8D}" type="slidenum">
              <a:rPr lang="en-US" smtClean="0"/>
              <a:t>290</a:t>
            </a:fld>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677" name=""/>
        <p:cNvGrpSpPr/>
        <p:nvPr/>
      </p:nvGrpSpPr>
      <p:grpSpPr>
        <a:xfrm>
          <a:off x="0" y="0"/>
          <a:ext cx="0" cy="0"/>
          <a:chOff x="0" y="0"/>
          <a:chExt cx="0" cy="0"/>
        </a:xfrm>
      </p:grpSpPr>
      <p:sp>
        <p:nvSpPr>
          <p:cNvPr id="1049470" name="Content Placeholder 2"/>
          <p:cNvSpPr>
            <a:spLocks noGrp="1"/>
          </p:cNvSpPr>
          <p:nvPr>
            <p:ph idx="1"/>
          </p:nvPr>
        </p:nvSpPr>
        <p:spPr/>
        <p:txBody>
          <a:bodyPr/>
          <a:p>
            <a:pPr algn="just"/>
            <a:r>
              <a:rPr dirty="0" sz="3200" lang="en-US" smtClean="0"/>
              <a:t>The </a:t>
            </a:r>
            <a:r>
              <a:rPr dirty="0" sz="3200" lang="en-US"/>
              <a:t>ovary is the only organ in the body that is capable of producing many varieties of </a:t>
            </a:r>
            <a:r>
              <a:rPr dirty="0" sz="3200" lang="en-US" err="1"/>
              <a:t>tumours</a:t>
            </a:r>
            <a:r>
              <a:rPr dirty="0" sz="3200" lang="en-US"/>
              <a:t>. </a:t>
            </a:r>
            <a:endParaRPr dirty="0" sz="3200" lang="en-US" smtClean="0"/>
          </a:p>
          <a:p>
            <a:pPr algn="just"/>
            <a:r>
              <a:rPr dirty="0" sz="3200" lang="en-US" smtClean="0"/>
              <a:t>The </a:t>
            </a:r>
            <a:r>
              <a:rPr dirty="0" sz="3200" lang="en-US"/>
              <a:t>majority of them are cystic and benign. Some are highly malignant and some produce </a:t>
            </a:r>
            <a:r>
              <a:rPr dirty="0" sz="3200" lang="en-US" err="1"/>
              <a:t>oestrogen</a:t>
            </a:r>
            <a:r>
              <a:rPr dirty="0" sz="3200" lang="en-US"/>
              <a:t> with symptoms of menorrhagia.</a:t>
            </a:r>
          </a:p>
          <a:p>
            <a:endParaRPr dirty="0" lang="en-US"/>
          </a:p>
        </p:txBody>
      </p:sp>
      <p:sp>
        <p:nvSpPr>
          <p:cNvPr id="1049471" name="Title 1"/>
          <p:cNvSpPr>
            <a:spLocks noGrp="1"/>
          </p:cNvSpPr>
          <p:nvPr>
            <p:ph type="title"/>
          </p:nvPr>
        </p:nvSpPr>
        <p:spPr/>
        <p:txBody>
          <a:bodyPr>
            <a:normAutofit fontScale="90000"/>
          </a:bodyPr>
          <a:p>
            <a:r>
              <a:rPr b="1" lang="en-US" smtClean="0"/>
              <a:t/>
            </a:r>
            <a:br>
              <a:rPr b="1" lang="en-US" smtClean="0"/>
            </a:br>
            <a:r>
              <a:rPr b="1" lang="en-US" smtClean="0"/>
              <a:t>Tumours</a:t>
            </a:r>
            <a:r>
              <a:rPr b="1" dirty="0" lang="en-US" smtClean="0"/>
              <a:t> </a:t>
            </a:r>
            <a:r>
              <a:rPr b="1" dirty="0" lang="en-US"/>
              <a:t>of the Ovaries</a:t>
            </a:r>
            <a:r>
              <a:rPr dirty="0" lang="en-US"/>
              <a:t> </a:t>
            </a:r>
            <a:br>
              <a:rPr dirty="0" lang="en-US"/>
            </a:br>
            <a:endParaRPr dirty="0" lang="en-US"/>
          </a:p>
        </p:txBody>
      </p:sp>
      <p:sp>
        <p:nvSpPr>
          <p:cNvPr id="1049472" name="Slide Number Placeholder 3"/>
          <p:cNvSpPr>
            <a:spLocks noGrp="1"/>
          </p:cNvSpPr>
          <p:nvPr>
            <p:ph type="sldNum" sz="quarter" idx="12"/>
          </p:nvPr>
        </p:nvSpPr>
        <p:spPr/>
        <p:txBody>
          <a:bodyPr/>
          <a:p>
            <a:fld id="{6DB37D2D-6970-408E-8879-7BF9CDE8CB8D}" type="slidenum">
              <a:rPr lang="en-US" smtClean="0"/>
              <a:t>291</a:t>
            </a:fld>
            <a:endParaRPr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9473" name="Content Placeholder 1"/>
          <p:cNvSpPr>
            <a:spLocks noGrp="1"/>
          </p:cNvSpPr>
          <p:nvPr>
            <p:ph idx="1"/>
          </p:nvPr>
        </p:nvSpPr>
        <p:spPr>
          <a:xfrm>
            <a:off x="457200" y="1066800"/>
            <a:ext cx="8229600" cy="5257800"/>
          </a:xfrm>
        </p:spPr>
        <p:txBody>
          <a:bodyPr>
            <a:normAutofit/>
          </a:bodyPr>
          <a:p>
            <a:pPr algn="just" indent="0" marL="109728">
              <a:buNone/>
            </a:pPr>
            <a:r>
              <a:rPr dirty="0" sz="3200" lang="en-US"/>
              <a:t>The cysts of the ovarian follicle or corpus </a:t>
            </a:r>
            <a:r>
              <a:rPr dirty="0" sz="3200" lang="en-US" err="1"/>
              <a:t>luteum</a:t>
            </a:r>
            <a:r>
              <a:rPr dirty="0" sz="3200" lang="en-US"/>
              <a:t> are: </a:t>
            </a:r>
          </a:p>
          <a:p>
            <a:pPr algn="just" lvl="0"/>
            <a:r>
              <a:rPr dirty="0" sz="3200" lang="en-US"/>
              <a:t>Follicular cysts symptoms vary from no symptoms to pain and/or </a:t>
            </a:r>
            <a:r>
              <a:rPr dirty="0" sz="3200" lang="en-US" err="1"/>
              <a:t>haemorrhage</a:t>
            </a:r>
            <a:r>
              <a:rPr dirty="0" sz="3200" lang="en-US"/>
              <a:t> - they may not be palpable however. </a:t>
            </a:r>
            <a:endParaRPr dirty="0" sz="3200" lang="en-US" smtClean="0"/>
          </a:p>
          <a:p>
            <a:pPr algn="just" lvl="0"/>
            <a:r>
              <a:rPr dirty="0" sz="3200" lang="en-US" smtClean="0"/>
              <a:t>Occasionally </a:t>
            </a:r>
            <a:r>
              <a:rPr dirty="0" sz="3200" lang="en-US"/>
              <a:t>a follicular cyst may reach the size of a tennis ball and it may then cause discomfort and be palpable on vaginal examination</a:t>
            </a:r>
            <a:r>
              <a:rPr dirty="0" sz="3200" lang="en-US" smtClean="0"/>
              <a:t>.</a:t>
            </a:r>
            <a:endParaRPr dirty="0" sz="3200" lang="en-US"/>
          </a:p>
          <a:p>
            <a:endParaRPr dirty="0" lang="en-US"/>
          </a:p>
        </p:txBody>
      </p:sp>
      <p:sp>
        <p:nvSpPr>
          <p:cNvPr id="1049474" name="Slide Number Placeholder 2"/>
          <p:cNvSpPr>
            <a:spLocks noGrp="1"/>
          </p:cNvSpPr>
          <p:nvPr>
            <p:ph type="sldNum" sz="quarter" idx="12"/>
          </p:nvPr>
        </p:nvSpPr>
        <p:spPr/>
        <p:txBody>
          <a:bodyPr/>
          <a:p>
            <a:fld id="{6DB37D2D-6970-408E-8879-7BF9CDE8CB8D}" type="slidenum">
              <a:rPr lang="en-US" smtClean="0"/>
              <a:t>292</a:t>
            </a:fld>
            <a:endParaRPr lang="en-US"/>
          </a:p>
        </p:txBody>
      </p:sp>
      <p:sp>
        <p:nvSpPr>
          <p:cNvPr id="1049475" name="Title 3"/>
          <p:cNvSpPr>
            <a:spLocks noGrp="1"/>
          </p:cNvSpPr>
          <p:nvPr>
            <p:ph type="title"/>
          </p:nvPr>
        </p:nvSpPr>
        <p:spPr>
          <a:xfrm>
            <a:off x="457200" y="274638"/>
            <a:ext cx="8229600" cy="563562"/>
          </a:xfrm>
        </p:spPr>
        <p:txBody>
          <a:bodyPr>
            <a:noAutofit/>
          </a:bodyPr>
          <a:p>
            <a:r>
              <a:rPr dirty="0" sz="2800" lang="en-US" smtClean="0"/>
              <a:t>                                    </a:t>
            </a:r>
            <a:r>
              <a:rPr dirty="0" sz="3600" lang="en-US" smtClean="0"/>
              <a:t>‘</a:t>
            </a:r>
            <a:r>
              <a:rPr dirty="0" sz="3600" lang="en-US" err="1" smtClean="0"/>
              <a:t>ct</a:t>
            </a:r>
            <a:endParaRPr dirty="0" sz="3600"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9476" name="Content Placeholder 1"/>
          <p:cNvSpPr>
            <a:spLocks noGrp="1"/>
          </p:cNvSpPr>
          <p:nvPr>
            <p:ph idx="1"/>
          </p:nvPr>
        </p:nvSpPr>
        <p:spPr>
          <a:xfrm>
            <a:off x="457200" y="609600"/>
            <a:ext cx="8229600" cy="5397691"/>
          </a:xfrm>
        </p:spPr>
        <p:txBody>
          <a:bodyPr>
            <a:normAutofit lnSpcReduction="10000"/>
          </a:bodyPr>
          <a:p>
            <a:pPr algn="just"/>
            <a:r>
              <a:rPr dirty="0" sz="2800" lang="en-US"/>
              <a:t>Lutein and theca lutein cysts are lined by cells of the corpus </a:t>
            </a:r>
            <a:r>
              <a:rPr dirty="0" sz="2800" lang="en-US" err="1"/>
              <a:t>luteum</a:t>
            </a:r>
            <a:r>
              <a:rPr dirty="0" sz="2800" lang="en-US"/>
              <a:t> type and may arise from either </a:t>
            </a:r>
            <a:r>
              <a:rPr dirty="0" sz="2800" lang="en-US" err="1"/>
              <a:t>granulosa</a:t>
            </a:r>
            <a:r>
              <a:rPr dirty="0" sz="2800" lang="en-US"/>
              <a:t> or theca. They look yellowish like the corpus </a:t>
            </a:r>
            <a:r>
              <a:rPr dirty="0" sz="2800" lang="en-US" err="1"/>
              <a:t>luteum</a:t>
            </a:r>
            <a:r>
              <a:rPr dirty="0" sz="2800" lang="en-US"/>
              <a:t> and the most common type is the corpus </a:t>
            </a:r>
            <a:r>
              <a:rPr dirty="0" sz="2800" lang="en-US" err="1"/>
              <a:t>luteum</a:t>
            </a:r>
            <a:r>
              <a:rPr dirty="0" sz="2800" lang="en-US"/>
              <a:t> cyst.</a:t>
            </a:r>
          </a:p>
          <a:p>
            <a:pPr algn="just" lvl="0"/>
            <a:r>
              <a:rPr dirty="0" sz="2800" lang="en-US" smtClean="0"/>
              <a:t>Blood </a:t>
            </a:r>
            <a:r>
              <a:rPr dirty="0" sz="2800" lang="en-US"/>
              <a:t>cysts whereby there is bleeding into the follicular cyst, a corpus </a:t>
            </a:r>
            <a:r>
              <a:rPr dirty="0" sz="2800" lang="en-US" err="1"/>
              <a:t>luteum</a:t>
            </a:r>
            <a:r>
              <a:rPr dirty="0" sz="2800" lang="en-US"/>
              <a:t> or a neoplasm in the ovary. </a:t>
            </a:r>
            <a:endParaRPr dirty="0" sz="2800" lang="en-US" smtClean="0"/>
          </a:p>
          <a:p>
            <a:pPr algn="just" lvl="0"/>
            <a:r>
              <a:rPr dirty="0" sz="2800" lang="en-US" smtClean="0"/>
              <a:t>If </a:t>
            </a:r>
            <a:r>
              <a:rPr dirty="0" sz="2800" lang="en-US"/>
              <a:t>the blood has been shed for some time, it will be thicker and darker than normal blood. In this case the name of 'chocolate' or 'tarry' cyst is often given.</a:t>
            </a:r>
          </a:p>
          <a:p>
            <a:endParaRPr dirty="0" lang="en-US"/>
          </a:p>
        </p:txBody>
      </p:sp>
      <p:sp>
        <p:nvSpPr>
          <p:cNvPr id="1049477" name="Slide Number Placeholder 2"/>
          <p:cNvSpPr>
            <a:spLocks noGrp="1"/>
          </p:cNvSpPr>
          <p:nvPr>
            <p:ph type="sldNum" sz="quarter" idx="12"/>
          </p:nvPr>
        </p:nvSpPr>
        <p:spPr/>
        <p:txBody>
          <a:bodyPr/>
          <a:p>
            <a:fld id="{6DB37D2D-6970-408E-8879-7BF9CDE8CB8D}" type="slidenum">
              <a:rPr lang="en-US" smtClean="0"/>
              <a:t>293</a:t>
            </a:fld>
            <a:endParaRPr lang="en-US"/>
          </a:p>
        </p:txBody>
      </p:sp>
      <p:sp>
        <p:nvSpPr>
          <p:cNvPr id="1049478" name="Title 3"/>
          <p:cNvSpPr>
            <a:spLocks noGrp="1"/>
          </p:cNvSpPr>
          <p:nvPr>
            <p:ph type="title"/>
          </p:nvPr>
        </p:nvSpPr>
        <p:spPr>
          <a:xfrm>
            <a:off x="457200" y="274638"/>
            <a:ext cx="8229600" cy="334962"/>
          </a:xfrm>
        </p:spPr>
        <p:txBody>
          <a:bodyPr>
            <a:normAutofit fontScale="90000"/>
          </a:bodyPr>
          <a:p>
            <a:r>
              <a:rPr dirty="0" lang="en-US" smtClean="0"/>
              <a:t>                                                 ‘</a:t>
            </a:r>
            <a:r>
              <a:rPr dirty="0" lang="en-US" err="1" smtClean="0"/>
              <a:t>ct</a:t>
            </a:r>
            <a:endParaRPr dirty="0"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9479" name="Content Placeholder 1"/>
          <p:cNvSpPr>
            <a:spLocks noGrp="1"/>
          </p:cNvSpPr>
          <p:nvPr>
            <p:ph idx="1"/>
          </p:nvPr>
        </p:nvSpPr>
        <p:spPr>
          <a:xfrm>
            <a:off x="457200" y="685800"/>
            <a:ext cx="8229600" cy="5321491"/>
          </a:xfrm>
        </p:spPr>
        <p:txBody>
          <a:bodyPr>
            <a:normAutofit fontScale="92500"/>
          </a:bodyPr>
          <a:p>
            <a:pPr algn="just" indent="0" marL="109728">
              <a:buNone/>
            </a:pPr>
            <a:r>
              <a:rPr dirty="0" sz="3200" lang="en-US"/>
              <a:t>Benign ovarian neoplasms include:</a:t>
            </a:r>
          </a:p>
          <a:p>
            <a:pPr algn="just" lvl="0"/>
            <a:r>
              <a:rPr dirty="0" sz="3200" lang="en-US"/>
              <a:t>Mucinous </a:t>
            </a:r>
            <a:r>
              <a:rPr dirty="0" sz="3200" lang="en-US" err="1"/>
              <a:t>cystadenoma</a:t>
            </a:r>
            <a:r>
              <a:rPr dirty="0" sz="3200" lang="en-US"/>
              <a:t>, which is the most common of all ovarian neoplasms and can reach an enormous size and distend most of the abdomen. </a:t>
            </a:r>
            <a:endParaRPr dirty="0" sz="3200" lang="en-US" smtClean="0"/>
          </a:p>
          <a:p>
            <a:pPr algn="just" lvl="0"/>
            <a:r>
              <a:rPr dirty="0" sz="3200" lang="en-US" smtClean="0"/>
              <a:t>They </a:t>
            </a:r>
            <a:r>
              <a:rPr dirty="0" sz="3200" lang="en-US"/>
              <a:t>can occur at any age but are rare before puberty.</a:t>
            </a:r>
          </a:p>
          <a:p>
            <a:pPr algn="just" lvl="0"/>
            <a:r>
              <a:rPr dirty="0" sz="3200" lang="en-US"/>
              <a:t>Serous </a:t>
            </a:r>
            <a:r>
              <a:rPr dirty="0" sz="3200" lang="en-US" err="1"/>
              <a:t>cystadenoma</a:t>
            </a:r>
            <a:r>
              <a:rPr dirty="0" sz="3200" lang="en-US"/>
              <a:t> is a common type of benign new growth. It has a smooth lining, which may be confused with a large follicular cyst at operation.</a:t>
            </a:r>
          </a:p>
          <a:p>
            <a:endParaRPr dirty="0" lang="en-US"/>
          </a:p>
        </p:txBody>
      </p:sp>
      <p:sp>
        <p:nvSpPr>
          <p:cNvPr id="1049480" name="Slide Number Placeholder 2"/>
          <p:cNvSpPr>
            <a:spLocks noGrp="1"/>
          </p:cNvSpPr>
          <p:nvPr>
            <p:ph type="sldNum" sz="quarter" idx="12"/>
          </p:nvPr>
        </p:nvSpPr>
        <p:spPr/>
        <p:txBody>
          <a:bodyPr/>
          <a:p>
            <a:fld id="{6DB37D2D-6970-408E-8879-7BF9CDE8CB8D}" type="slidenum">
              <a:rPr lang="en-US" smtClean="0"/>
              <a:t>294</a:t>
            </a:fld>
            <a:endParaRPr lang="en-US"/>
          </a:p>
        </p:txBody>
      </p:sp>
      <p:sp>
        <p:nvSpPr>
          <p:cNvPr id="1049481" name="Title 3"/>
          <p:cNvSpPr>
            <a:spLocks noGrp="1"/>
          </p:cNvSpPr>
          <p:nvPr>
            <p:ph type="title"/>
          </p:nvPr>
        </p:nvSpPr>
        <p:spPr>
          <a:xfrm>
            <a:off x="457200" y="274638"/>
            <a:ext cx="8229600" cy="258762"/>
          </a:xfrm>
        </p:spPr>
        <p:txBody>
          <a:bodyPr>
            <a:noAutofit/>
          </a:bodyPr>
          <a:p>
            <a:r>
              <a:rPr dirty="0" sz="3200" lang="en-US" smtClean="0"/>
              <a:t>‘</a:t>
            </a:r>
            <a:r>
              <a:rPr dirty="0" sz="3200" lang="en-US" err="1" smtClean="0"/>
              <a:t>ct</a:t>
            </a:r>
            <a:endParaRPr dirty="0" sz="3200" lang="en-US"/>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9482" name="Content Placeholder 1"/>
          <p:cNvSpPr>
            <a:spLocks noGrp="1"/>
          </p:cNvSpPr>
          <p:nvPr>
            <p:ph idx="1"/>
          </p:nvPr>
        </p:nvSpPr>
        <p:spPr>
          <a:xfrm>
            <a:off x="457200" y="762000"/>
            <a:ext cx="8229600" cy="5245291"/>
          </a:xfrm>
        </p:spPr>
        <p:txBody>
          <a:bodyPr>
            <a:normAutofit lnSpcReduction="10000"/>
          </a:bodyPr>
          <a:p>
            <a:pPr algn="just" lvl="0"/>
            <a:r>
              <a:rPr dirty="0" sz="3200" lang="en-US" err="1"/>
              <a:t>Dermoid</a:t>
            </a:r>
            <a:r>
              <a:rPr dirty="0" sz="3200" lang="en-US"/>
              <a:t> cyst or benign </a:t>
            </a:r>
            <a:r>
              <a:rPr dirty="0" sz="3200" lang="en-US" err="1"/>
              <a:t>teratoma</a:t>
            </a:r>
            <a:r>
              <a:rPr dirty="0" sz="3200" lang="en-US"/>
              <a:t> may contain almost any type of tissue derived from two or more of the primary germ layers, that is, endoderm, mesoderm and ectoderm. </a:t>
            </a:r>
            <a:endParaRPr dirty="0" sz="3200" lang="en-US" smtClean="0"/>
          </a:p>
          <a:p>
            <a:pPr algn="just" lvl="0"/>
            <a:r>
              <a:rPr dirty="0" sz="3200" lang="en-US" smtClean="0"/>
              <a:t>They </a:t>
            </a:r>
            <a:r>
              <a:rPr dirty="0" sz="3200" lang="en-US"/>
              <a:t>are mixed together in an irregular pattern</a:t>
            </a:r>
            <a:r>
              <a:rPr dirty="0" sz="3200" lang="en-US" smtClean="0"/>
              <a:t>.</a:t>
            </a:r>
          </a:p>
          <a:p>
            <a:pPr algn="just" lvl="0"/>
            <a:r>
              <a:rPr dirty="0" sz="3200" lang="en-US" smtClean="0"/>
              <a:t> </a:t>
            </a:r>
            <a:r>
              <a:rPr dirty="0" sz="3200" lang="en-US"/>
              <a:t>A </a:t>
            </a:r>
            <a:r>
              <a:rPr dirty="0" sz="3200" lang="en-US" err="1"/>
              <a:t>dermoid</a:t>
            </a:r>
            <a:r>
              <a:rPr dirty="0" sz="3200" lang="en-US"/>
              <a:t> cyst may occur at any age but is most common during reproductive age and particularly between the ages of 20 and 30 years.</a:t>
            </a:r>
          </a:p>
          <a:p>
            <a:endParaRPr dirty="0" lang="en-US"/>
          </a:p>
        </p:txBody>
      </p:sp>
      <p:sp>
        <p:nvSpPr>
          <p:cNvPr id="1049483" name="Slide Number Placeholder 2"/>
          <p:cNvSpPr>
            <a:spLocks noGrp="1"/>
          </p:cNvSpPr>
          <p:nvPr>
            <p:ph type="sldNum" sz="quarter" idx="12"/>
          </p:nvPr>
        </p:nvSpPr>
        <p:spPr/>
        <p:txBody>
          <a:bodyPr/>
          <a:p>
            <a:fld id="{6DB37D2D-6970-408E-8879-7BF9CDE8CB8D}" type="slidenum">
              <a:rPr lang="en-US" smtClean="0"/>
              <a:t>295</a:t>
            </a:fld>
            <a:endParaRPr lang="en-US"/>
          </a:p>
        </p:txBody>
      </p:sp>
      <p:sp>
        <p:nvSpPr>
          <p:cNvPr id="1049484"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9485" name="Content Placeholder 1"/>
          <p:cNvSpPr>
            <a:spLocks noGrp="1"/>
          </p:cNvSpPr>
          <p:nvPr>
            <p:ph idx="1"/>
          </p:nvPr>
        </p:nvSpPr>
        <p:spPr>
          <a:xfrm>
            <a:off x="457200" y="609600"/>
            <a:ext cx="8229600" cy="5638800"/>
          </a:xfrm>
        </p:spPr>
        <p:txBody>
          <a:bodyPr>
            <a:normAutofit fontScale="92500" lnSpcReduction="20000"/>
          </a:bodyPr>
          <a:p>
            <a:pPr algn="just"/>
            <a:r>
              <a:rPr dirty="0" sz="3000" lang="en-US"/>
              <a:t>Malignant </a:t>
            </a:r>
            <a:r>
              <a:rPr dirty="0" sz="3000" lang="en-US" err="1"/>
              <a:t>tumours</a:t>
            </a:r>
            <a:r>
              <a:rPr dirty="0" sz="3000" lang="en-US"/>
              <a:t> of the ovary are the third most common </a:t>
            </a:r>
            <a:r>
              <a:rPr dirty="0" sz="3000" lang="en-US" err="1"/>
              <a:t>tumours</a:t>
            </a:r>
            <a:r>
              <a:rPr dirty="0" sz="3000" lang="en-US"/>
              <a:t> affecting the genital tract. </a:t>
            </a:r>
            <a:endParaRPr dirty="0" sz="3000" lang="en-US" smtClean="0"/>
          </a:p>
          <a:p>
            <a:pPr algn="just"/>
            <a:r>
              <a:rPr dirty="0" sz="3000" lang="en-US" smtClean="0"/>
              <a:t>The </a:t>
            </a:r>
            <a:r>
              <a:rPr dirty="0" sz="3000" lang="en-US"/>
              <a:t>first is cancer of the uterus, followed by cancer of the cervix. </a:t>
            </a:r>
          </a:p>
          <a:p>
            <a:pPr algn="just"/>
            <a:r>
              <a:rPr dirty="0" sz="3000" lang="en-US"/>
              <a:t>Ovarian cancer tends to spread quietly around the peritoneum of the pelvis and to the alimentary canal</a:t>
            </a:r>
            <a:r>
              <a:rPr dirty="0" sz="3000" lang="en-US" smtClean="0"/>
              <a:t>.</a:t>
            </a:r>
          </a:p>
          <a:p>
            <a:pPr algn="just"/>
            <a:r>
              <a:rPr dirty="0" sz="3000" lang="en-US" smtClean="0"/>
              <a:t> </a:t>
            </a:r>
            <a:r>
              <a:rPr dirty="0" sz="3000" lang="en-US"/>
              <a:t>It infiltrates the </a:t>
            </a:r>
            <a:r>
              <a:rPr dirty="0" sz="3000" lang="en-US" err="1"/>
              <a:t>omentum</a:t>
            </a:r>
            <a:r>
              <a:rPr dirty="0" sz="3000" lang="en-US"/>
              <a:t>, too, should that structure adhere to it. </a:t>
            </a:r>
            <a:endParaRPr dirty="0" sz="3000" lang="en-US" smtClean="0"/>
          </a:p>
          <a:p>
            <a:pPr algn="just"/>
            <a:r>
              <a:rPr dirty="0" sz="3000" lang="en-US" smtClean="0"/>
              <a:t>The </a:t>
            </a:r>
            <a:r>
              <a:rPr dirty="0" sz="3000" lang="en-US"/>
              <a:t>prognosis is usually poor due to its silent nature</a:t>
            </a:r>
            <a:r>
              <a:rPr dirty="0" sz="3000" lang="en-US" smtClean="0"/>
              <a:t>.</a:t>
            </a:r>
          </a:p>
          <a:p>
            <a:pPr algn="just"/>
            <a:r>
              <a:rPr dirty="0" sz="3000" lang="en-US" smtClean="0"/>
              <a:t> </a:t>
            </a:r>
            <a:r>
              <a:rPr dirty="0" sz="3000" lang="en-US"/>
              <a:t>When the </a:t>
            </a:r>
            <a:r>
              <a:rPr dirty="0" sz="3000" lang="en-US" err="1"/>
              <a:t>tumour</a:t>
            </a:r>
            <a:r>
              <a:rPr dirty="0" sz="3000" lang="en-US"/>
              <a:t> spreads to other organs, there will be symptoms referable to them.</a:t>
            </a:r>
          </a:p>
          <a:p>
            <a:endParaRPr dirty="0" lang="en-US"/>
          </a:p>
        </p:txBody>
      </p:sp>
      <p:sp>
        <p:nvSpPr>
          <p:cNvPr id="1049486" name="Slide Number Placeholder 2"/>
          <p:cNvSpPr>
            <a:spLocks noGrp="1"/>
          </p:cNvSpPr>
          <p:nvPr>
            <p:ph type="sldNum" sz="quarter" idx="12"/>
          </p:nvPr>
        </p:nvSpPr>
        <p:spPr/>
        <p:txBody>
          <a:bodyPr/>
          <a:p>
            <a:fld id="{6DB37D2D-6970-408E-8879-7BF9CDE8CB8D}" type="slidenum">
              <a:rPr lang="en-US" smtClean="0"/>
              <a:t>296</a:t>
            </a:fld>
            <a:endParaRPr lang="en-US"/>
          </a:p>
        </p:txBody>
      </p:sp>
      <p:sp>
        <p:nvSpPr>
          <p:cNvPr id="1049487" name="Title 3"/>
          <p:cNvSpPr>
            <a:spLocks noGrp="1"/>
          </p:cNvSpPr>
          <p:nvPr>
            <p:ph type="title"/>
          </p:nvPr>
        </p:nvSpPr>
        <p:spPr>
          <a:xfrm>
            <a:off x="457200" y="152400"/>
            <a:ext cx="8229600" cy="457200"/>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9488" name="Content Placeholder 1"/>
          <p:cNvSpPr>
            <a:spLocks noGrp="1"/>
          </p:cNvSpPr>
          <p:nvPr>
            <p:ph idx="1"/>
          </p:nvPr>
        </p:nvSpPr>
        <p:spPr>
          <a:xfrm>
            <a:off x="457200" y="838200"/>
            <a:ext cx="8229600" cy="5169091"/>
          </a:xfrm>
        </p:spPr>
        <p:txBody>
          <a:bodyPr>
            <a:normAutofit/>
          </a:bodyPr>
          <a:p>
            <a:pPr algn="just"/>
            <a:r>
              <a:rPr dirty="0" lang="en-US"/>
              <a:t>Complications of ovarian </a:t>
            </a:r>
            <a:r>
              <a:rPr dirty="0" lang="en-US" err="1"/>
              <a:t>tumours</a:t>
            </a:r>
            <a:r>
              <a:rPr dirty="0" lang="en-US"/>
              <a:t> in order of frequency include:</a:t>
            </a:r>
          </a:p>
          <a:p>
            <a:pPr algn="just" lvl="0"/>
            <a:r>
              <a:rPr dirty="0" lang="en-US"/>
              <a:t>Torsion, that is, the </a:t>
            </a:r>
            <a:r>
              <a:rPr dirty="0" lang="en-US" err="1"/>
              <a:t>tumour</a:t>
            </a:r>
            <a:r>
              <a:rPr dirty="0" lang="en-US"/>
              <a:t> can twist on its pedicle as long as it is not fixed to any surrounding structure</a:t>
            </a:r>
            <a:r>
              <a:rPr dirty="0" lang="en-US" smtClean="0"/>
              <a:t>.</a:t>
            </a:r>
          </a:p>
          <a:p>
            <a:pPr algn="just" lvl="0"/>
            <a:r>
              <a:rPr dirty="0" lang="en-US" smtClean="0"/>
              <a:t>Patient </a:t>
            </a:r>
            <a:r>
              <a:rPr dirty="0" lang="en-US"/>
              <a:t>complains of pain in the lower abdomen, which may start after sudden movement, or slow onset of pain</a:t>
            </a:r>
            <a:r>
              <a:rPr dirty="0" lang="en-US" smtClean="0"/>
              <a:t>.</a:t>
            </a:r>
          </a:p>
        </p:txBody>
      </p:sp>
      <p:sp>
        <p:nvSpPr>
          <p:cNvPr id="1049489" name="Slide Number Placeholder 2"/>
          <p:cNvSpPr>
            <a:spLocks noGrp="1"/>
          </p:cNvSpPr>
          <p:nvPr>
            <p:ph type="sldNum" sz="quarter" idx="12"/>
          </p:nvPr>
        </p:nvSpPr>
        <p:spPr/>
        <p:txBody>
          <a:bodyPr/>
          <a:p>
            <a:fld id="{6DB37D2D-6970-408E-8879-7BF9CDE8CB8D}" type="slidenum">
              <a:rPr lang="en-US" smtClean="0"/>
              <a:t>297</a:t>
            </a:fld>
            <a:endParaRPr lang="en-US"/>
          </a:p>
        </p:txBody>
      </p:sp>
      <p:sp>
        <p:nvSpPr>
          <p:cNvPr id="1049490"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9491" name="Content Placeholder 1"/>
          <p:cNvSpPr>
            <a:spLocks noGrp="1"/>
          </p:cNvSpPr>
          <p:nvPr>
            <p:ph idx="1"/>
          </p:nvPr>
        </p:nvSpPr>
        <p:spPr>
          <a:xfrm>
            <a:off x="457200" y="1295400"/>
            <a:ext cx="8229600" cy="4711891"/>
          </a:xfrm>
        </p:spPr>
        <p:txBody>
          <a:bodyPr/>
          <a:p>
            <a:pPr algn="just" lvl="0"/>
            <a:r>
              <a:rPr dirty="0" sz="3200" lang="en-US"/>
              <a:t>When the torsion is rapid, the pain is severe and patient may vomit repeatedly.</a:t>
            </a:r>
          </a:p>
          <a:p>
            <a:pPr algn="just" lvl="0"/>
            <a:r>
              <a:rPr dirty="0" sz="3200" lang="en-US"/>
              <a:t> On examination, the abdomen is tender but not rigid as in peritonitis.</a:t>
            </a:r>
          </a:p>
          <a:p>
            <a:pPr algn="just" lvl="0"/>
            <a:r>
              <a:rPr dirty="0" sz="3200" lang="en-US"/>
              <a:t> There is a firm tender lump, which is separated from the uterus on abdominal and bimanual examination.</a:t>
            </a:r>
          </a:p>
          <a:p>
            <a:endParaRPr dirty="0" lang="en-US"/>
          </a:p>
        </p:txBody>
      </p:sp>
      <p:sp>
        <p:nvSpPr>
          <p:cNvPr id="1049492" name="Slide Number Placeholder 2"/>
          <p:cNvSpPr>
            <a:spLocks noGrp="1"/>
          </p:cNvSpPr>
          <p:nvPr>
            <p:ph type="sldNum" sz="quarter" idx="12"/>
          </p:nvPr>
        </p:nvSpPr>
        <p:spPr/>
        <p:txBody>
          <a:bodyPr/>
          <a:p>
            <a:fld id="{6DB37D2D-6970-408E-8879-7BF9CDE8CB8D}" type="slidenum">
              <a:rPr lang="en-US" smtClean="0"/>
              <a:t>298</a:t>
            </a:fld>
            <a:endParaRPr lang="en-US"/>
          </a:p>
        </p:txBody>
      </p:sp>
      <p:sp>
        <p:nvSpPr>
          <p:cNvPr id="1049493"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9494" name="Content Placeholder 1"/>
          <p:cNvSpPr>
            <a:spLocks noGrp="1"/>
          </p:cNvSpPr>
          <p:nvPr>
            <p:ph idx="1"/>
          </p:nvPr>
        </p:nvSpPr>
        <p:spPr>
          <a:xfrm>
            <a:off x="457200" y="762000"/>
            <a:ext cx="8229600" cy="5638800"/>
          </a:xfrm>
        </p:spPr>
        <p:txBody>
          <a:bodyPr>
            <a:normAutofit lnSpcReduction="10000"/>
          </a:bodyPr>
          <a:p>
            <a:pPr algn="just" lvl="0"/>
            <a:r>
              <a:rPr dirty="0" lang="en-US"/>
              <a:t>Rupture of the cyst may occur spontaneously. This is a serious matter and an immediate laparotomy should be done if the cyst is large and feels like it is going  to rupture.</a:t>
            </a:r>
          </a:p>
          <a:p>
            <a:pPr algn="just" lvl="0"/>
            <a:r>
              <a:rPr dirty="0" lang="en-US" err="1"/>
              <a:t>Haemorrhage</a:t>
            </a:r>
            <a:r>
              <a:rPr dirty="0" lang="en-US"/>
              <a:t>, especially small </a:t>
            </a:r>
            <a:r>
              <a:rPr dirty="0" lang="en-US" err="1"/>
              <a:t>haemorrhages</a:t>
            </a:r>
            <a:r>
              <a:rPr dirty="0" lang="en-US"/>
              <a:t> into the ovarian cyst, is common. Most of them seem to cause no symptoms but are only seen at </a:t>
            </a:r>
            <a:r>
              <a:rPr dirty="0" lang="en-US" err="1"/>
              <a:t>laparostomy</a:t>
            </a:r>
            <a:r>
              <a:rPr dirty="0" lang="en-US"/>
              <a:t>. Occasionally a massive </a:t>
            </a:r>
            <a:r>
              <a:rPr dirty="0" lang="en-US" err="1"/>
              <a:t>haemorrhage</a:t>
            </a:r>
            <a:r>
              <a:rPr dirty="0" lang="en-US"/>
              <a:t> may take place in a cyst, particularly a malignant one and may cause pain similar to that of torsion.</a:t>
            </a:r>
          </a:p>
          <a:p>
            <a:pPr algn="just" lvl="0"/>
            <a:r>
              <a:rPr dirty="0" lang="en-US"/>
              <a:t>Infection is not very common but a cyst may be involved in any local inflammatory process such as appendicitis diverticulitis.</a:t>
            </a:r>
          </a:p>
          <a:p>
            <a:endParaRPr dirty="0" lang="en-US"/>
          </a:p>
        </p:txBody>
      </p:sp>
      <p:sp>
        <p:nvSpPr>
          <p:cNvPr id="1049495" name="Slide Number Placeholder 2"/>
          <p:cNvSpPr>
            <a:spLocks noGrp="1"/>
          </p:cNvSpPr>
          <p:nvPr>
            <p:ph type="sldNum" sz="quarter" idx="12"/>
          </p:nvPr>
        </p:nvSpPr>
        <p:spPr/>
        <p:txBody>
          <a:bodyPr/>
          <a:p>
            <a:fld id="{6DB37D2D-6970-408E-8879-7BF9CDE8CB8D}" type="slidenum">
              <a:rPr lang="en-US" smtClean="0"/>
              <a:t>299</a:t>
            </a:fld>
            <a:endParaRPr lang="en-US"/>
          </a:p>
        </p:txBody>
      </p:sp>
      <p:sp>
        <p:nvSpPr>
          <p:cNvPr id="1049496"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628" name="Content Placeholder 2"/>
          <p:cNvSpPr>
            <a:spLocks noGrp="1"/>
          </p:cNvSpPr>
          <p:nvPr>
            <p:ph idx="1"/>
          </p:nvPr>
        </p:nvSpPr>
        <p:spPr/>
        <p:txBody>
          <a:bodyPr>
            <a:normAutofit/>
          </a:bodyPr>
          <a:p>
            <a:pPr algn="just"/>
            <a:r>
              <a:rPr dirty="0" sz="3200" lang="en-GB" smtClean="0"/>
              <a:t>History </a:t>
            </a:r>
            <a:r>
              <a:rPr dirty="0" sz="3200" lang="en-GB"/>
              <a:t>taking should place an emphasis on the gynaecological history of the patient. </a:t>
            </a:r>
            <a:endParaRPr dirty="0" sz="3200" lang="en-GB" smtClean="0"/>
          </a:p>
          <a:p>
            <a:pPr algn="just"/>
            <a:r>
              <a:rPr dirty="0" sz="3200" lang="en-GB" smtClean="0"/>
              <a:t>other </a:t>
            </a:r>
            <a:r>
              <a:rPr dirty="0" sz="3200" lang="en-GB"/>
              <a:t>histories </a:t>
            </a:r>
            <a:r>
              <a:rPr dirty="0" sz="3200" lang="en-GB" smtClean="0"/>
              <a:t>should not </a:t>
            </a:r>
            <a:r>
              <a:rPr dirty="0" sz="3200" lang="en-GB"/>
              <a:t>be ignored. </a:t>
            </a:r>
          </a:p>
          <a:p>
            <a:pPr algn="just"/>
            <a:r>
              <a:rPr dirty="0" sz="3200" lang="en-GB" smtClean="0"/>
              <a:t>When </a:t>
            </a:r>
            <a:r>
              <a:rPr dirty="0" sz="3200" lang="en-GB"/>
              <a:t>taking a gynaecological history, you should enquire into the following:</a:t>
            </a:r>
            <a:endParaRPr dirty="0" sz="3200" lang="en-US"/>
          </a:p>
          <a:p>
            <a:endParaRPr dirty="0" lang="en-US"/>
          </a:p>
        </p:txBody>
      </p:sp>
      <p:sp>
        <p:nvSpPr>
          <p:cNvPr id="1048629" name="Title 1"/>
          <p:cNvSpPr>
            <a:spLocks noGrp="1"/>
          </p:cNvSpPr>
          <p:nvPr>
            <p:ph type="title"/>
          </p:nvPr>
        </p:nvSpPr>
        <p:spPr/>
        <p:txBody>
          <a:bodyPr>
            <a:normAutofit fontScale="90000"/>
          </a:bodyPr>
          <a:p>
            <a:r>
              <a:rPr dirty="0" lang="en-GB" smtClean="0"/>
              <a:t/>
            </a:r>
            <a:br>
              <a:rPr dirty="0" lang="en-GB" smtClean="0"/>
            </a:br>
            <a:r>
              <a:rPr dirty="0" lang="en-GB" smtClean="0"/>
              <a:t>Gynaecological </a:t>
            </a:r>
            <a:r>
              <a:rPr dirty="0" lang="en-GB"/>
              <a:t>History</a:t>
            </a:r>
            <a:r>
              <a:rPr dirty="0" lang="en-US"/>
              <a:t/>
            </a:r>
            <a:br>
              <a:rPr dirty="0" lang="en-US"/>
            </a:br>
            <a:endParaRPr dirty="0" lang="en-US"/>
          </a:p>
        </p:txBody>
      </p:sp>
      <p:sp>
        <p:nvSpPr>
          <p:cNvPr id="1048630" name="Slide Number Placeholder 3"/>
          <p:cNvSpPr>
            <a:spLocks noGrp="1"/>
          </p:cNvSpPr>
          <p:nvPr>
            <p:ph type="sldNum" sz="quarter" idx="12"/>
          </p:nvPr>
        </p:nvSpPr>
        <p:spPr/>
        <p:txBody>
          <a:bodyPr/>
          <a:p>
            <a:fld id="{6DB37D2D-6970-408E-8879-7BF9CDE8CB8D}" type="slidenum">
              <a:rPr lang="en-US" smtClean="0"/>
              <a:t>3</a:t>
            </a:fld>
            <a:endParaRPr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601" name="Content Placeholder 2"/>
          <p:cNvSpPr>
            <a:spLocks noGrp="1"/>
          </p:cNvSpPr>
          <p:nvPr>
            <p:ph idx="1"/>
          </p:nvPr>
        </p:nvSpPr>
        <p:spPr/>
        <p:txBody>
          <a:bodyPr>
            <a:normAutofit fontScale="96296" lnSpcReduction="10000"/>
          </a:bodyPr>
          <a:p>
            <a:r>
              <a:rPr dirty="0" lang="en-US"/>
              <a:t>. The girl may present with abdominal pain and the absence of menstruation. The condition can be cured by an incision of the hymen to allow the blood to flow out freely. After the incision you should advise the girl to maintain high standards of hygiene. The vulva should be cleaned three times a day until healed.</a:t>
            </a:r>
          </a:p>
          <a:p>
            <a:r>
              <a:rPr dirty="0" lang="en-US"/>
              <a:t>Other causes include male </a:t>
            </a:r>
            <a:r>
              <a:rPr dirty="0" lang="en-US" err="1"/>
              <a:t>pseudohermaphroditism</a:t>
            </a:r>
            <a:r>
              <a:rPr dirty="0" lang="en-US"/>
              <a:t> (a male develops as a female) and Turner's syndrome where one has only one </a:t>
            </a:r>
            <a:r>
              <a:rPr dirty="0" lang="en-US" err="1"/>
              <a:t>x-chromosome</a:t>
            </a:r>
            <a:r>
              <a:rPr dirty="0" lang="en-US"/>
              <a:t>. Now move on to look at secondary </a:t>
            </a:r>
            <a:r>
              <a:rPr dirty="0" lang="en-US" err="1"/>
              <a:t>amenorrhoea</a:t>
            </a:r>
            <a:r>
              <a:rPr dirty="0" lang="en-US"/>
              <a:t>.</a:t>
            </a:r>
          </a:p>
          <a:p>
            <a:endParaRPr dirty="0" lang="en-US"/>
          </a:p>
        </p:txBody>
      </p:sp>
      <p:sp>
        <p:nvSpPr>
          <p:cNvPr id="1048602" name="Title 1"/>
          <p:cNvSpPr>
            <a:spLocks noGrp="1"/>
          </p:cNvSpPr>
          <p:nvPr>
            <p:ph type="title"/>
          </p:nvPr>
        </p:nvSpPr>
        <p:spPr/>
        <p:txBody>
          <a:bodyPr/>
          <a:p>
            <a:endParaRPr lang="en-US"/>
          </a:p>
        </p:txBody>
      </p:sp>
      <p:sp>
        <p:nvSpPr>
          <p:cNvPr id="1048603" name="Slide Number Placeholder 3"/>
          <p:cNvSpPr>
            <a:spLocks noGrp="1"/>
          </p:cNvSpPr>
          <p:nvPr>
            <p:ph type="sldNum" sz="quarter" idx="12"/>
          </p:nvPr>
        </p:nvSpPr>
        <p:spPr/>
        <p:txBody>
          <a:bodyPr/>
          <a:p>
            <a:fld id="{6DB37D2D-6970-408E-8879-7BF9CDE8CB8D}" type="slidenum">
              <a:rPr lang="en-US" smtClean="0"/>
              <a:t>30</a:t>
            </a:fld>
            <a:endParaRPr lang="en-US"/>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9497" name="Content Placeholder 1"/>
          <p:cNvSpPr>
            <a:spLocks noGrp="1"/>
          </p:cNvSpPr>
          <p:nvPr>
            <p:ph idx="1"/>
          </p:nvPr>
        </p:nvSpPr>
        <p:spPr>
          <a:xfrm>
            <a:off x="457200" y="1295400"/>
            <a:ext cx="8229600" cy="4711891"/>
          </a:xfrm>
        </p:spPr>
        <p:txBody>
          <a:bodyPr>
            <a:normAutofit lnSpcReduction="10000"/>
          </a:bodyPr>
          <a:p>
            <a:pPr algn="just"/>
            <a:r>
              <a:rPr dirty="0" sz="3600" lang="en-US" smtClean="0"/>
              <a:t>This </a:t>
            </a:r>
            <a:r>
              <a:rPr dirty="0" sz="3600" lang="en-US"/>
              <a:t>may take several forms. If surgery is indicated, the surgeon may be faced with various possibilities</a:t>
            </a:r>
            <a:r>
              <a:rPr dirty="0" sz="3600" lang="en-US" smtClean="0"/>
              <a:t>.</a:t>
            </a:r>
          </a:p>
          <a:p>
            <a:pPr algn="just"/>
            <a:r>
              <a:rPr dirty="0" sz="3600" lang="en-US" smtClean="0"/>
              <a:t> </a:t>
            </a:r>
            <a:r>
              <a:rPr dirty="0" sz="3600" lang="en-US"/>
              <a:t>These include a cystectomy of either one ovary or bilateral ovary with removal of the opposite ovary or removal of ovaries, tubes and uterus. </a:t>
            </a:r>
            <a:endParaRPr dirty="0" sz="3600" lang="en-US" smtClean="0"/>
          </a:p>
          <a:p>
            <a:endParaRPr dirty="0" lang="en-US"/>
          </a:p>
        </p:txBody>
      </p:sp>
      <p:sp>
        <p:nvSpPr>
          <p:cNvPr id="1049498" name="Slide Number Placeholder 2"/>
          <p:cNvSpPr>
            <a:spLocks noGrp="1"/>
          </p:cNvSpPr>
          <p:nvPr>
            <p:ph type="sldNum" sz="quarter" idx="12"/>
          </p:nvPr>
        </p:nvSpPr>
        <p:spPr/>
        <p:txBody>
          <a:bodyPr/>
          <a:p>
            <a:fld id="{6DB37D2D-6970-408E-8879-7BF9CDE8CB8D}" type="slidenum">
              <a:rPr lang="en-US" smtClean="0"/>
              <a:t>300</a:t>
            </a:fld>
            <a:endParaRPr lang="en-US"/>
          </a:p>
        </p:txBody>
      </p:sp>
      <p:sp>
        <p:nvSpPr>
          <p:cNvPr id="1049499" name="Title 3"/>
          <p:cNvSpPr>
            <a:spLocks noGrp="1"/>
          </p:cNvSpPr>
          <p:nvPr>
            <p:ph type="title"/>
          </p:nvPr>
        </p:nvSpPr>
        <p:spPr>
          <a:xfrm>
            <a:off x="457200" y="274638"/>
            <a:ext cx="8229600" cy="868362"/>
          </a:xfrm>
        </p:spPr>
        <p:txBody>
          <a:bodyPr>
            <a:noAutofit/>
          </a:bodyPr>
          <a:p>
            <a:r>
              <a:rPr dirty="0" sz="3200" lang="en-US" smtClean="0"/>
              <a:t/>
            </a:r>
            <a:br>
              <a:rPr dirty="0" sz="3200" lang="en-US" smtClean="0"/>
            </a:br>
            <a:r>
              <a:rPr dirty="0" sz="3200" lang="en-US" smtClean="0"/>
              <a:t>Management </a:t>
            </a:r>
            <a:r>
              <a:rPr dirty="0" sz="3200" lang="en-US"/>
              <a:t/>
            </a:r>
            <a:br>
              <a:rPr dirty="0" sz="3200" lang="en-US"/>
            </a:br>
            <a:endParaRPr dirty="0" sz="3200"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9500" name="Content Placeholder 1"/>
          <p:cNvSpPr>
            <a:spLocks noGrp="1"/>
          </p:cNvSpPr>
          <p:nvPr>
            <p:ph idx="1"/>
          </p:nvPr>
        </p:nvSpPr>
        <p:spPr>
          <a:xfrm>
            <a:off x="457200" y="1219200"/>
            <a:ext cx="8229600" cy="4788091"/>
          </a:xfrm>
        </p:spPr>
        <p:txBody>
          <a:bodyPr>
            <a:normAutofit fontScale="92500" lnSpcReduction="10000"/>
          </a:bodyPr>
          <a:p>
            <a:pPr algn="just"/>
            <a:r>
              <a:rPr dirty="0" sz="3600" lang="en-US"/>
              <a:t>Surgery may, alternatively, involve the removal of as much malignant tissue as possible or the biopsy of an inoperable mass. </a:t>
            </a:r>
          </a:p>
          <a:p>
            <a:pPr algn="just"/>
            <a:r>
              <a:rPr dirty="0" sz="3600" lang="en-US" smtClean="0"/>
              <a:t>A </a:t>
            </a:r>
            <a:r>
              <a:rPr dirty="0" sz="3600" lang="en-US"/>
              <a:t>cystectomy involves the shelling of the benign </a:t>
            </a:r>
            <a:r>
              <a:rPr dirty="0" sz="3600" lang="en-US" err="1"/>
              <a:t>tumour</a:t>
            </a:r>
            <a:r>
              <a:rPr dirty="0" sz="3600" lang="en-US"/>
              <a:t> out of its ovarian bed, leaving behind normal ovarian tissue, which will continue its function of ovulation and production </a:t>
            </a:r>
            <a:br>
              <a:rPr dirty="0" sz="3600" lang="en-US"/>
            </a:br>
            <a:r>
              <a:rPr dirty="0" sz="3600" lang="en-US"/>
              <a:t>of hormones.</a:t>
            </a:r>
          </a:p>
          <a:p>
            <a:endParaRPr dirty="0" lang="en-US"/>
          </a:p>
        </p:txBody>
      </p:sp>
      <p:sp>
        <p:nvSpPr>
          <p:cNvPr id="1049501" name="Slide Number Placeholder 2"/>
          <p:cNvSpPr>
            <a:spLocks noGrp="1"/>
          </p:cNvSpPr>
          <p:nvPr>
            <p:ph type="sldNum" sz="quarter" idx="12"/>
          </p:nvPr>
        </p:nvSpPr>
        <p:spPr/>
        <p:txBody>
          <a:bodyPr/>
          <a:p>
            <a:fld id="{6DB37D2D-6970-408E-8879-7BF9CDE8CB8D}" type="slidenum">
              <a:rPr lang="en-US" smtClean="0"/>
              <a:t>301</a:t>
            </a:fld>
            <a:endParaRPr lang="en-US"/>
          </a:p>
        </p:txBody>
      </p:sp>
      <p:sp>
        <p:nvSpPr>
          <p:cNvPr id="1049502" name="Title 3"/>
          <p:cNvSpPr>
            <a:spLocks noGrp="1"/>
          </p:cNvSpPr>
          <p:nvPr>
            <p:ph type="title"/>
          </p:nvPr>
        </p:nvSpPr>
        <p:spPr>
          <a:xfrm>
            <a:off x="457200" y="274638"/>
            <a:ext cx="8229600" cy="868362"/>
          </a:xfrm>
        </p:spPr>
        <p:txBody>
          <a:bodyPr>
            <a:normAutofit/>
          </a:bodyPr>
          <a:p>
            <a:r>
              <a:rPr dirty="0" lang="en-US" smtClean="0"/>
              <a:t>‘</a:t>
            </a:r>
            <a:r>
              <a:rPr dirty="0" lang="en-US" err="1" smtClean="0"/>
              <a:t>ct</a:t>
            </a:r>
            <a:endParaRPr dirty="0" lang="en-US"/>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9503" name="Content Placeholder 1"/>
          <p:cNvSpPr>
            <a:spLocks noGrp="1"/>
          </p:cNvSpPr>
          <p:nvPr>
            <p:ph idx="1"/>
          </p:nvPr>
        </p:nvSpPr>
        <p:spPr/>
        <p:txBody>
          <a:bodyPr/>
          <a:p>
            <a:r>
              <a:rPr b="1" dirty="0" sz="4000" lang="en-US" smtClean="0"/>
              <a:t>Torsion </a:t>
            </a:r>
            <a:r>
              <a:rPr b="1" dirty="0" sz="4000" lang="en-US"/>
              <a:t>and rupture of a cyst is an acute surgical emergency. The ovary and tube must be removed.</a:t>
            </a:r>
            <a:endParaRPr dirty="0" sz="4000" lang="en-US"/>
          </a:p>
          <a:p>
            <a:endParaRPr dirty="0" lang="en-US"/>
          </a:p>
        </p:txBody>
      </p:sp>
      <p:sp>
        <p:nvSpPr>
          <p:cNvPr id="1049504" name="Slide Number Placeholder 2"/>
          <p:cNvSpPr>
            <a:spLocks noGrp="1"/>
          </p:cNvSpPr>
          <p:nvPr>
            <p:ph type="sldNum" sz="quarter" idx="12"/>
          </p:nvPr>
        </p:nvSpPr>
        <p:spPr/>
        <p:txBody>
          <a:bodyPr/>
          <a:p>
            <a:fld id="{6DB37D2D-6970-408E-8879-7BF9CDE8CB8D}" type="slidenum">
              <a:rPr lang="en-US" smtClean="0"/>
              <a:t>302</a:t>
            </a:fld>
            <a:endParaRPr lang="en-US"/>
          </a:p>
        </p:txBody>
      </p:sp>
      <p:sp>
        <p:nvSpPr>
          <p:cNvPr id="1049505" name="Title 3"/>
          <p:cNvSpPr>
            <a:spLocks noGrp="1"/>
          </p:cNvSpPr>
          <p:nvPr>
            <p:ph type="title"/>
          </p:nvPr>
        </p:nvSpPr>
        <p:spPr/>
        <p:txBody>
          <a:bodyPr/>
          <a:p>
            <a:r>
              <a:rPr dirty="0" lang="en-US"/>
              <a:t>Remember: </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9506" name="Content Placeholder 1"/>
          <p:cNvSpPr>
            <a:spLocks noGrp="1"/>
          </p:cNvSpPr>
          <p:nvPr>
            <p:ph idx="1"/>
          </p:nvPr>
        </p:nvSpPr>
        <p:spPr>
          <a:xfrm>
            <a:off x="457200" y="838200"/>
            <a:ext cx="8229600" cy="5562600"/>
          </a:xfrm>
        </p:spPr>
        <p:txBody>
          <a:bodyPr>
            <a:normAutofit/>
          </a:bodyPr>
          <a:p>
            <a:pPr algn="just"/>
            <a:r>
              <a:rPr dirty="0" lang="en-US" smtClean="0"/>
              <a:t>The </a:t>
            </a:r>
            <a:r>
              <a:rPr dirty="0" lang="en-US"/>
              <a:t>benign </a:t>
            </a:r>
            <a:r>
              <a:rPr dirty="0" lang="en-US" err="1"/>
              <a:t>tumour</a:t>
            </a:r>
            <a:r>
              <a:rPr dirty="0" lang="en-US"/>
              <a:t> that is the most common growth in the uterus of women is the fibroid (</a:t>
            </a:r>
            <a:r>
              <a:rPr dirty="0" lang="en-US" err="1"/>
              <a:t>fibromyoma</a:t>
            </a:r>
            <a:r>
              <a:rPr dirty="0" lang="en-US"/>
              <a:t>). </a:t>
            </a:r>
            <a:endParaRPr dirty="0" lang="en-US" smtClean="0"/>
          </a:p>
          <a:p>
            <a:pPr algn="just"/>
            <a:r>
              <a:rPr dirty="0" lang="en-US" smtClean="0"/>
              <a:t>This </a:t>
            </a:r>
            <a:r>
              <a:rPr dirty="0" lang="en-US" err="1"/>
              <a:t>tumour</a:t>
            </a:r>
            <a:r>
              <a:rPr dirty="0" lang="en-US"/>
              <a:t> arises in the muscular wall of the uterus</a:t>
            </a:r>
            <a:r>
              <a:rPr dirty="0" lang="en-US" smtClean="0"/>
              <a:t>.</a:t>
            </a:r>
          </a:p>
          <a:p>
            <a:pPr algn="just"/>
            <a:r>
              <a:rPr dirty="0" lang="en-US" smtClean="0"/>
              <a:t> </a:t>
            </a:r>
            <a:r>
              <a:rPr dirty="0" lang="en-US" err="1"/>
              <a:t>Tumours</a:t>
            </a:r>
            <a:r>
              <a:rPr dirty="0" lang="en-US"/>
              <a:t> vary in size from minute seedling growths to enormous masses, which occupy nearly the whole abdomen. They are often multiple. </a:t>
            </a:r>
          </a:p>
          <a:p>
            <a:pPr algn="just"/>
            <a:r>
              <a:rPr dirty="0" lang="en-US"/>
              <a:t>Cancer of the uterus is also found in the endometrium and is usually adenocarcinoma of the body of the uterus and sarcoma.</a:t>
            </a:r>
          </a:p>
          <a:p>
            <a:endParaRPr dirty="0" lang="en-US"/>
          </a:p>
        </p:txBody>
      </p:sp>
      <p:sp>
        <p:nvSpPr>
          <p:cNvPr id="1049507" name="Slide Number Placeholder 2"/>
          <p:cNvSpPr>
            <a:spLocks noGrp="1"/>
          </p:cNvSpPr>
          <p:nvPr>
            <p:ph type="sldNum" sz="quarter" idx="12"/>
          </p:nvPr>
        </p:nvSpPr>
        <p:spPr/>
        <p:txBody>
          <a:bodyPr/>
          <a:p>
            <a:fld id="{6DB37D2D-6970-408E-8879-7BF9CDE8CB8D}" type="slidenum">
              <a:rPr lang="en-US" smtClean="0"/>
              <a:t>303</a:t>
            </a:fld>
            <a:endParaRPr lang="en-US"/>
          </a:p>
        </p:txBody>
      </p:sp>
      <p:sp>
        <p:nvSpPr>
          <p:cNvPr id="1049508"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err="1" smtClean="0"/>
              <a:t>Tumours</a:t>
            </a:r>
            <a:r>
              <a:rPr dirty="0" lang="en-US" smtClean="0"/>
              <a:t> </a:t>
            </a:r>
            <a:r>
              <a:rPr dirty="0" lang="en-US"/>
              <a:t>of the Uterus </a:t>
            </a:r>
            <a:br>
              <a:rPr dirty="0" lang="en-US"/>
            </a:br>
            <a:endParaRPr dirty="0"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9515" name="Title 10"/>
          <p:cNvSpPr>
            <a:spLocks noGrp="1"/>
          </p:cNvSpPr>
          <p:nvPr>
            <p:ph type="title"/>
          </p:nvPr>
        </p:nvSpPr>
        <p:spPr>
          <a:xfrm>
            <a:off x="685800" y="5181600"/>
            <a:ext cx="7710376" cy="609600"/>
          </a:xfrm>
        </p:spPr>
        <p:txBody>
          <a:bodyPr/>
          <a:p>
            <a:pPr algn="ctr"/>
            <a:r>
              <a:rPr b="1" dirty="0" sz="2800" lang="en-US"/>
              <a:t>Uterine Fibroids</a:t>
            </a:r>
            <a:r>
              <a:rPr dirty="0" sz="2800" lang="en-US"/>
              <a:t> </a:t>
            </a:r>
            <a:r>
              <a:rPr dirty="0" lang="en-US"/>
              <a:t/>
            </a:r>
            <a:br>
              <a:rPr dirty="0" lang="en-US"/>
            </a:br>
            <a:endParaRPr dirty="0" lang="en-US"/>
          </a:p>
        </p:txBody>
      </p:sp>
      <p:sp>
        <p:nvSpPr>
          <p:cNvPr id="1049516" name="Text Placeholder 12"/>
          <p:cNvSpPr>
            <a:spLocks noGrp="1"/>
          </p:cNvSpPr>
          <p:nvPr>
            <p:ph type="body" idx="2"/>
          </p:nvPr>
        </p:nvSpPr>
        <p:spPr>
          <a:xfrm>
            <a:off x="838200" y="5638800"/>
            <a:ext cx="7632192" cy="990600"/>
          </a:xfrm>
        </p:spPr>
        <p:txBody>
          <a:bodyPr>
            <a:normAutofit fontScale="85000" lnSpcReduction="10000"/>
          </a:bodyPr>
          <a:p>
            <a:pPr algn="just"/>
            <a:r>
              <a:rPr dirty="0" sz="3300" lang="en-US"/>
              <a:t>varieties of uterine fibroids are named </a:t>
            </a:r>
            <a:r>
              <a:rPr dirty="0" sz="3300" lang="en-US" smtClean="0"/>
              <a:t>depending on </a:t>
            </a:r>
            <a:r>
              <a:rPr dirty="0" sz="3300" lang="en-US"/>
              <a:t>their location in the uterus</a:t>
            </a:r>
            <a:r>
              <a:rPr dirty="0" lang="en-US"/>
              <a:t>.</a:t>
            </a:r>
          </a:p>
          <a:p>
            <a:endParaRPr dirty="0" lang="en-US"/>
          </a:p>
        </p:txBody>
      </p:sp>
      <p:graphicFrame>
        <p:nvGraphicFramePr>
          <p:cNvPr id="4194306" name="Content Placeholder 13"/>
          <p:cNvGraphicFramePr>
            <a:graphicFrameLocks noGrp="1"/>
          </p:cNvGraphicFramePr>
          <p:nvPr>
            <p:ph sz="half" idx="1"/>
          </p:nvPr>
        </p:nvGraphicFramePr>
        <p:xfrm>
          <a:off x="914400" y="533400"/>
          <a:ext cx="7480300" cy="4572000"/>
        </p:xfrm>
        <a:graphic>
          <a:graphicData uri="http://schemas.openxmlformats.org/drawingml/2006/table">
            <a:tbl>
              <a:tblPr>
                <a:tableStyleId>{5C22544A-7EE6-4342-B048-85BDC9FD1C3A}</a:tableStyleId>
              </a:tblPr>
              <a:tblGrid>
                <a:gridCol w="6172200"/>
                <a:gridCol w="1308100"/>
              </a:tblGrid>
              <a:tr h="571500">
                <a:tc gridSpan="2">
                  <a:txBody>
                    <a:bodyPr/>
                    <a:p>
                      <a:pPr algn="just" marL="0" marR="0">
                        <a:spcBef>
                          <a:spcPts val="0"/>
                        </a:spcBef>
                        <a:spcAft>
                          <a:spcPts val="0"/>
                        </a:spcAft>
                      </a:pPr>
                      <a:r>
                        <a:rPr baseline="0" b="1" dirty="0" sz="3200" lang="en-US" smtClean="0">
                          <a:effectLst/>
                        </a:rPr>
                        <a:t>                                          I</a:t>
                      </a:r>
                      <a:r>
                        <a:rPr b="1" dirty="0" sz="3200" lang="en-US" smtClean="0">
                          <a:effectLst/>
                        </a:rPr>
                        <a:t>ncidence</a:t>
                      </a:r>
                      <a:endParaRPr b="1" dirty="0" sz="3200" lang="en-US">
                        <a:effectLst/>
                        <a:latin typeface="Times New Roman"/>
                        <a:ea typeface="Times New Roman"/>
                      </a:endParaRPr>
                    </a:p>
                  </a:txBody>
                  <a:tcPr marL="8658" marR="8658" marT="8658" marB="8658" anchor="ctr"/>
                </a:tc>
                <a:tc hMerge="1">
                  <a:txBody>
                    <a:bodyPr/>
                    <a:p>
                      <a:endParaRPr lang="en-US"/>
                    </a:p>
                  </a:txBody>
                </a:tc>
              </a:tr>
              <a:tr h="571500">
                <a:tc>
                  <a:txBody>
                    <a:bodyPr/>
                    <a:p>
                      <a:pPr algn="just" marL="0" marR="0">
                        <a:spcBef>
                          <a:spcPts val="0"/>
                        </a:spcBef>
                        <a:spcAft>
                          <a:spcPts val="0"/>
                        </a:spcAft>
                      </a:pPr>
                      <a:r>
                        <a:rPr b="1" dirty="0" sz="3200" lang="en-US">
                          <a:effectLst/>
                        </a:rPr>
                        <a:t>Intramural</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70%</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dirty="0" sz="3200" lang="en-US">
                          <a:effectLst/>
                        </a:rPr>
                        <a:t>x</a:t>
                      </a:r>
                      <a:endParaRPr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b="1" dirty="0" sz="3200" lang="en-US">
                          <a:effectLst/>
                        </a:rPr>
                        <a:t>Inward growth</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sz="3200" lang="en-US">
                          <a:effectLst/>
                        </a:rPr>
                        <a:t>Submucosal and Intracavity</a:t>
                      </a:r>
                      <a:endParaRPr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10%</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b="1" dirty="0" sz="3200" lang="en-US">
                          <a:effectLst/>
                        </a:rPr>
                        <a:t>Outward growth</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dirty="0" sz="3200" lang="en-US" err="1">
                          <a:effectLst/>
                        </a:rPr>
                        <a:t>Subserous</a:t>
                      </a:r>
                      <a:r>
                        <a:rPr dirty="0" sz="3200" lang="en-US">
                          <a:effectLst/>
                        </a:rPr>
                        <a:t> and Cervical</a:t>
                      </a:r>
                      <a:endParaRPr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dirty="0" sz="3200" lang="en-US">
                          <a:effectLst/>
                        </a:rPr>
                        <a:t>20%</a:t>
                      </a:r>
                      <a:endParaRPr dirty="0" sz="3200" lang="en-US">
                        <a:effectLst/>
                        <a:latin typeface="Times New Roman"/>
                        <a:ea typeface="Times New Roman"/>
                      </a:endParaRPr>
                    </a:p>
                  </a:txBody>
                  <a:tcPr marL="8658" marR="8658" marT="8658" marB="8658" anchor="ctr"/>
                </a:tc>
              </a:tr>
            </a:tbl>
          </a:graphicData>
        </a:graphic>
      </p:graphicFrame>
      <p:sp>
        <p:nvSpPr>
          <p:cNvPr id="1049517" name="Slide Number Placeholder 2"/>
          <p:cNvSpPr>
            <a:spLocks noGrp="1"/>
          </p:cNvSpPr>
          <p:nvPr>
            <p:ph type="sldNum" sz="quarter" idx="12"/>
          </p:nvPr>
        </p:nvSpPr>
        <p:spPr/>
        <p:txBody>
          <a:bodyPr/>
          <a:p>
            <a:fld id="{6DB37D2D-6970-408E-8879-7BF9CDE8CB8D}" type="slidenum">
              <a:rPr lang="en-US" smtClean="0"/>
              <a:t>304</a:t>
            </a:fld>
            <a:endParaRPr lang="en-US"/>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692" name=""/>
        <p:cNvGrpSpPr/>
        <p:nvPr/>
      </p:nvGrpSpPr>
      <p:grpSpPr>
        <a:xfrm>
          <a:off x="0" y="0"/>
          <a:ext cx="0" cy="0"/>
          <a:chOff x="0" y="0"/>
          <a:chExt cx="0" cy="0"/>
        </a:xfrm>
      </p:grpSpPr>
      <p:sp>
        <p:nvSpPr>
          <p:cNvPr id="1049518" name="Text Placeholder 16"/>
          <p:cNvSpPr>
            <a:spLocks noGrp="1"/>
          </p:cNvSpPr>
          <p:nvPr>
            <p:ph type="body" sz="half" idx="2"/>
          </p:nvPr>
        </p:nvSpPr>
        <p:spPr>
          <a:xfrm flipV="1">
            <a:off x="228600" y="6476999"/>
            <a:ext cx="8075432" cy="45719"/>
          </a:xfrm>
        </p:spPr>
        <p:txBody>
          <a:bodyPr>
            <a:normAutofit fontScale="25000" lnSpcReduction="20000"/>
          </a:bodyPr>
          <a:p>
            <a:endParaRPr dirty="0" lang="en-US"/>
          </a:p>
        </p:txBody>
      </p:sp>
      <p:sp>
        <p:nvSpPr>
          <p:cNvPr id="1049519" name="Picture Placeholder 15"/>
          <p:cNvSpPr>
            <a:spLocks noGrp="1"/>
          </p:cNvSpPr>
          <p:nvPr>
            <p:ph type="pic" idx="1"/>
          </p:nvPr>
        </p:nvSpPr>
        <p:spPr>
          <a:xfrm>
            <a:off x="0" y="228600"/>
            <a:ext cx="8686800" cy="4389120"/>
          </a:xfrm>
        </p:spPr>
      </p:sp>
      <p:sp>
        <p:nvSpPr>
          <p:cNvPr id="1049520" name="Slide Number Placeholder 4"/>
          <p:cNvSpPr>
            <a:spLocks noGrp="1"/>
          </p:cNvSpPr>
          <p:nvPr>
            <p:ph type="sldNum" sz="quarter" idx="12"/>
          </p:nvPr>
        </p:nvSpPr>
        <p:spPr/>
        <p:txBody>
          <a:bodyPr/>
          <a:p>
            <a:fld id="{6DB37D2D-6970-408E-8879-7BF9CDE8CB8D}" type="slidenum">
              <a:rPr lang="en-US" smtClean="0"/>
              <a:t>305</a:t>
            </a:fld>
            <a:endParaRPr lang="en-US"/>
          </a:p>
        </p:txBody>
      </p:sp>
      <p:sp>
        <p:nvSpPr>
          <p:cNvPr id="1049521" name="Title 14"/>
          <p:cNvSpPr>
            <a:spLocks noGrp="1"/>
          </p:cNvSpPr>
          <p:nvPr>
            <p:ph type="title"/>
          </p:nvPr>
        </p:nvSpPr>
        <p:spPr>
          <a:xfrm>
            <a:off x="228600" y="5715000"/>
            <a:ext cx="8075432" cy="762000"/>
          </a:xfrm>
        </p:spPr>
        <p:txBody>
          <a:bodyPr>
            <a:noAutofit/>
          </a:bodyPr>
          <a:p>
            <a:pPr algn="just"/>
            <a:r>
              <a:rPr dirty="0" sz="2800" lang="en-US">
                <a:effectLst/>
              </a:rPr>
              <a:t>The different varieties of uterine </a:t>
            </a:r>
            <a:r>
              <a:rPr dirty="0" sz="2800" lang="en-US" smtClean="0">
                <a:effectLst/>
              </a:rPr>
              <a:t>fibroids</a:t>
            </a:r>
            <a:r>
              <a:rPr dirty="0" sz="2800" lang="en-US">
                <a:effectLst/>
              </a:rPr>
              <a:t/>
            </a:r>
            <a:br>
              <a:rPr dirty="0" sz="2800" lang="en-US">
                <a:effectLst/>
              </a:rPr>
            </a:br>
            <a:endParaRPr dirty="0" sz="2800" lang="en-US"/>
          </a:p>
        </p:txBody>
      </p:sp>
      <p:pic>
        <p:nvPicPr>
          <p:cNvPr id="2097169" name="ia_el_25_innerEl" descr="Typical locations of uterine fibroids and their incidence"/>
          <p:cNvPicPr>
            <a:picLocks noChangeAspect="1" noChangeArrowheads="1"/>
          </p:cNvPicPr>
          <p:nvPr/>
        </p:nvPicPr>
        <p:blipFill>
          <a:blip xmlns:r="http://schemas.openxmlformats.org/officeDocument/2006/relationships" r:embed="rId1"/>
          <a:srcRect/>
          <a:stretch>
            <a:fillRect/>
          </a:stretch>
        </p:blipFill>
        <p:spPr bwMode="auto">
          <a:xfrm>
            <a:off x="152400" y="152400"/>
            <a:ext cx="8839200" cy="5334000"/>
          </a:xfrm>
          <a:prstGeom prst="rect"/>
          <a:noFill/>
        </p:spPr>
      </p:pic>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9522" name="Content Placeholder 6"/>
          <p:cNvSpPr>
            <a:spLocks noGrp="1"/>
          </p:cNvSpPr>
          <p:nvPr>
            <p:ph idx="1"/>
          </p:nvPr>
        </p:nvSpPr>
        <p:spPr>
          <a:xfrm>
            <a:off x="457200" y="990600"/>
            <a:ext cx="8229600" cy="5016691"/>
          </a:xfrm>
        </p:spPr>
        <p:txBody>
          <a:bodyPr>
            <a:normAutofit lnSpcReduction="10000"/>
          </a:bodyPr>
          <a:p>
            <a:pPr algn="just"/>
            <a:r>
              <a:rPr dirty="0" sz="3600" lang="en-US" smtClean="0"/>
              <a:t>Interstitial</a:t>
            </a:r>
            <a:r>
              <a:rPr dirty="0" sz="3600" lang="en-US"/>
              <a:t>, which begin as small nodules in the myometrium</a:t>
            </a:r>
            <a:r>
              <a:rPr dirty="0" sz="3600" lang="en-US" smtClean="0"/>
              <a:t>. </a:t>
            </a:r>
          </a:p>
          <a:p>
            <a:pPr algn="just"/>
            <a:r>
              <a:rPr dirty="0" sz="3600" lang="en-US" smtClean="0"/>
              <a:t> </a:t>
            </a:r>
            <a:r>
              <a:rPr dirty="0" sz="3600" lang="en-US"/>
              <a:t>When they increase in size, they tend to extrude towards the peritoneal surface or into the uterine cavity</a:t>
            </a:r>
            <a:r>
              <a:rPr dirty="0" sz="3600" lang="en-US" smtClean="0"/>
              <a:t>.</a:t>
            </a:r>
          </a:p>
          <a:p>
            <a:pPr algn="just"/>
            <a:r>
              <a:rPr dirty="0" sz="3600" lang="en-US" smtClean="0"/>
              <a:t> </a:t>
            </a:r>
            <a:r>
              <a:rPr dirty="0" sz="3600" lang="en-US"/>
              <a:t>There is increased menstrual loss due to enlargement of the uterine body.</a:t>
            </a:r>
          </a:p>
          <a:p>
            <a:endParaRPr dirty="0" lang="en-US"/>
          </a:p>
        </p:txBody>
      </p:sp>
      <p:sp>
        <p:nvSpPr>
          <p:cNvPr id="1049523" name="Slide Number Placeholder 4"/>
          <p:cNvSpPr>
            <a:spLocks noGrp="1"/>
          </p:cNvSpPr>
          <p:nvPr>
            <p:ph type="sldNum" sz="quarter" idx="12"/>
          </p:nvPr>
        </p:nvSpPr>
        <p:spPr/>
        <p:txBody>
          <a:bodyPr/>
          <a:p>
            <a:fld id="{6DB37D2D-6970-408E-8879-7BF9CDE8CB8D}" type="slidenum">
              <a:rPr lang="en-US" smtClean="0"/>
              <a:t>306</a:t>
            </a:fld>
            <a:endParaRPr lang="en-US"/>
          </a:p>
        </p:txBody>
      </p:sp>
      <p:sp>
        <p:nvSpPr>
          <p:cNvPr id="1049524" name="Title 5"/>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Interstitial </a:t>
            </a:r>
            <a:r>
              <a:rPr dirty="0" lang="en-US"/>
              <a:t/>
            </a:r>
            <a:br>
              <a:rPr dirty="0" lang="en-US"/>
            </a:br>
            <a:endParaRPr dirty="0" lang="en-US"/>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9525" name="Content Placeholder 6"/>
          <p:cNvSpPr>
            <a:spLocks noGrp="1"/>
          </p:cNvSpPr>
          <p:nvPr>
            <p:ph idx="1"/>
          </p:nvPr>
        </p:nvSpPr>
        <p:spPr>
          <a:xfrm>
            <a:off x="457200" y="1066800"/>
            <a:ext cx="8229600" cy="4940491"/>
          </a:xfrm>
        </p:spPr>
        <p:txBody>
          <a:bodyPr>
            <a:normAutofit lnSpcReduction="10000"/>
          </a:bodyPr>
          <a:p>
            <a:pPr algn="just"/>
            <a:r>
              <a:rPr dirty="0" sz="2800" lang="en-US" err="1" smtClean="0"/>
              <a:t>Subserous</a:t>
            </a:r>
            <a:r>
              <a:rPr dirty="0" sz="2800" lang="en-US" smtClean="0"/>
              <a:t> </a:t>
            </a:r>
            <a:r>
              <a:rPr dirty="0" sz="2800" lang="en-US"/>
              <a:t>(</a:t>
            </a:r>
            <a:r>
              <a:rPr dirty="0" sz="2800" lang="en-US" err="1"/>
              <a:t>subperitoneal</a:t>
            </a:r>
            <a:r>
              <a:rPr dirty="0" sz="2800" lang="en-US"/>
              <a:t>) fibroids lie outside of the uterus and are covered with peritoneum. </a:t>
            </a:r>
            <a:endParaRPr dirty="0" sz="2800" lang="en-US" smtClean="0"/>
          </a:p>
          <a:p>
            <a:pPr algn="just"/>
            <a:r>
              <a:rPr dirty="0" sz="2800" lang="en-US" smtClean="0"/>
              <a:t>They </a:t>
            </a:r>
            <a:r>
              <a:rPr dirty="0" sz="2800" lang="en-US"/>
              <a:t>are usually multiple, ranging from small nodules on the surface of the uterus to enormous masses weighing up to 20 </a:t>
            </a:r>
            <a:r>
              <a:rPr dirty="0" sz="2800" lang="en-US" err="1"/>
              <a:t>kgs</a:t>
            </a:r>
            <a:r>
              <a:rPr dirty="0" sz="2800" lang="en-US"/>
              <a:t> or more</a:t>
            </a:r>
            <a:r>
              <a:rPr dirty="0" sz="2800" lang="en-US" smtClean="0"/>
              <a:t>.</a:t>
            </a:r>
          </a:p>
          <a:p>
            <a:pPr algn="just"/>
            <a:r>
              <a:rPr dirty="0" sz="2800" lang="en-US" smtClean="0"/>
              <a:t> </a:t>
            </a:r>
            <a:r>
              <a:rPr dirty="0" sz="2800" lang="en-US"/>
              <a:t>They tend to grow up into the abdomen and may become </a:t>
            </a:r>
            <a:r>
              <a:rPr dirty="0" sz="2800" lang="en-US" err="1"/>
              <a:t>pendunculated</a:t>
            </a:r>
            <a:r>
              <a:rPr dirty="0" sz="2800" lang="en-US"/>
              <a:t> so that on bimanual examination, the </a:t>
            </a:r>
            <a:r>
              <a:rPr dirty="0" sz="2800" lang="en-US" err="1"/>
              <a:t>tumour</a:t>
            </a:r>
            <a:r>
              <a:rPr dirty="0" sz="2800" lang="en-US"/>
              <a:t> seems to be separated from the uterus and feel like an ovarian </a:t>
            </a:r>
            <a:r>
              <a:rPr dirty="0" sz="2800" lang="en-US" err="1"/>
              <a:t>tumour</a:t>
            </a:r>
            <a:r>
              <a:rPr dirty="0" sz="2800" lang="en-US"/>
              <a:t>.</a:t>
            </a:r>
          </a:p>
          <a:p>
            <a:endParaRPr dirty="0" lang="en-US"/>
          </a:p>
        </p:txBody>
      </p:sp>
      <p:sp>
        <p:nvSpPr>
          <p:cNvPr id="1049526" name="Slide Number Placeholder 4"/>
          <p:cNvSpPr>
            <a:spLocks noGrp="1"/>
          </p:cNvSpPr>
          <p:nvPr>
            <p:ph type="sldNum" sz="quarter" idx="12"/>
          </p:nvPr>
        </p:nvSpPr>
        <p:spPr/>
        <p:txBody>
          <a:bodyPr/>
          <a:p>
            <a:fld id="{6DB37D2D-6970-408E-8879-7BF9CDE8CB8D}" type="slidenum">
              <a:rPr lang="en-US" smtClean="0"/>
              <a:t>307</a:t>
            </a:fld>
            <a:endParaRPr lang="en-US"/>
          </a:p>
        </p:txBody>
      </p:sp>
      <p:sp>
        <p:nvSpPr>
          <p:cNvPr id="1049527" name="Title 5"/>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err="1" smtClean="0"/>
              <a:t>Subserous</a:t>
            </a:r>
            <a:r>
              <a:rPr dirty="0" lang="en-US" smtClean="0"/>
              <a:t> </a:t>
            </a:r>
            <a:r>
              <a:rPr dirty="0" lang="en-US"/>
              <a:t/>
            </a:r>
            <a:br>
              <a:rPr dirty="0" lang="en-US"/>
            </a:br>
            <a:endParaRPr dirty="0" lang="en-US"/>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9528" name="Content Placeholder 1"/>
          <p:cNvSpPr>
            <a:spLocks noGrp="1"/>
          </p:cNvSpPr>
          <p:nvPr>
            <p:ph idx="1"/>
          </p:nvPr>
        </p:nvSpPr>
        <p:spPr>
          <a:xfrm>
            <a:off x="457200" y="1066800"/>
            <a:ext cx="8229600" cy="4940491"/>
          </a:xfrm>
        </p:spPr>
        <p:txBody>
          <a:bodyPr/>
          <a:p>
            <a:pPr algn="just"/>
            <a:r>
              <a:rPr dirty="0" sz="3200" lang="en-US" err="1" smtClean="0"/>
              <a:t>Submucous</a:t>
            </a:r>
            <a:r>
              <a:rPr dirty="0" sz="3200" lang="en-US" smtClean="0"/>
              <a:t> </a:t>
            </a:r>
            <a:r>
              <a:rPr dirty="0" sz="3200" lang="en-US"/>
              <a:t>(</a:t>
            </a:r>
            <a:r>
              <a:rPr dirty="0" sz="3200" lang="en-US" err="1"/>
              <a:t>subendometrial</a:t>
            </a:r>
            <a:r>
              <a:rPr dirty="0" sz="3200" lang="en-US"/>
              <a:t>) fibroids are near the endometrium or hang into the cavity in which case they form a polyp with a long pedicle. </a:t>
            </a:r>
            <a:endParaRPr dirty="0" sz="3200" lang="en-US" smtClean="0"/>
          </a:p>
          <a:p>
            <a:pPr algn="just"/>
            <a:r>
              <a:rPr dirty="0" sz="3200" lang="en-US" smtClean="0"/>
              <a:t>The </a:t>
            </a:r>
            <a:r>
              <a:rPr dirty="0" sz="3200" lang="en-US"/>
              <a:t>stalk of the polyp contains a few blood vessels, which nourish it. </a:t>
            </a:r>
            <a:endParaRPr dirty="0" sz="3200" lang="en-US" smtClean="0"/>
          </a:p>
          <a:p>
            <a:pPr algn="just"/>
            <a:r>
              <a:rPr dirty="0" sz="3200" lang="en-US" smtClean="0"/>
              <a:t>The </a:t>
            </a:r>
            <a:r>
              <a:rPr dirty="0" sz="3200" lang="en-US"/>
              <a:t>uterine cavity may contract and hence the cervix dilates and expels the polyp through it.</a:t>
            </a:r>
          </a:p>
          <a:p>
            <a:pPr indent="0" marL="109728">
              <a:buNone/>
            </a:pPr>
            <a:endParaRPr dirty="0" lang="en-US"/>
          </a:p>
          <a:p>
            <a:endParaRPr dirty="0" lang="en-US"/>
          </a:p>
        </p:txBody>
      </p:sp>
      <p:sp>
        <p:nvSpPr>
          <p:cNvPr id="1049529" name="Slide Number Placeholder 2"/>
          <p:cNvSpPr>
            <a:spLocks noGrp="1"/>
          </p:cNvSpPr>
          <p:nvPr>
            <p:ph type="sldNum" sz="quarter" idx="12"/>
          </p:nvPr>
        </p:nvSpPr>
        <p:spPr/>
        <p:txBody>
          <a:bodyPr/>
          <a:p>
            <a:fld id="{6DB37D2D-6970-408E-8879-7BF9CDE8CB8D}" type="slidenum">
              <a:rPr lang="en-US" smtClean="0"/>
              <a:t>308</a:t>
            </a:fld>
            <a:endParaRPr lang="en-US"/>
          </a:p>
        </p:txBody>
      </p:sp>
      <p:sp>
        <p:nvSpPr>
          <p:cNvPr id="1049530" name="Title 3"/>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err="1" smtClean="0"/>
              <a:t>Submucous</a:t>
            </a:r>
            <a:r>
              <a:rPr dirty="0" lang="en-US" smtClean="0"/>
              <a:t> </a:t>
            </a:r>
            <a:r>
              <a:rPr dirty="0" lang="en-US"/>
              <a:t/>
            </a:r>
            <a:br>
              <a:rPr dirty="0" lang="en-US"/>
            </a:br>
            <a:endParaRPr dirty="0" lang="en-US"/>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9531" name="Content Placeholder 1"/>
          <p:cNvSpPr>
            <a:spLocks noGrp="1"/>
          </p:cNvSpPr>
          <p:nvPr>
            <p:ph idx="1"/>
          </p:nvPr>
        </p:nvSpPr>
        <p:spPr>
          <a:xfrm>
            <a:off x="457200" y="914400"/>
            <a:ext cx="8229600" cy="5092891"/>
          </a:xfrm>
        </p:spPr>
        <p:txBody>
          <a:bodyPr>
            <a:normAutofit/>
          </a:bodyPr>
          <a:p>
            <a:pPr algn="just"/>
            <a:r>
              <a:rPr dirty="0" sz="3200" lang="en-US" smtClean="0"/>
              <a:t>Cervical </a:t>
            </a:r>
            <a:r>
              <a:rPr dirty="0" sz="3200" lang="en-US"/>
              <a:t>fibroids are rare. Only 2% of uterine fibroids arise in the cervix</a:t>
            </a:r>
            <a:r>
              <a:rPr dirty="0" sz="3200" lang="en-US" smtClean="0"/>
              <a:t>.</a:t>
            </a:r>
          </a:p>
          <a:p>
            <a:pPr algn="just"/>
            <a:r>
              <a:rPr dirty="0" sz="3200" lang="en-US" smtClean="0"/>
              <a:t> </a:t>
            </a:r>
            <a:r>
              <a:rPr dirty="0" sz="3200" lang="en-US"/>
              <a:t>Usually it is a single </a:t>
            </a:r>
            <a:r>
              <a:rPr dirty="0" sz="3200" lang="en-US" err="1"/>
              <a:t>tumour</a:t>
            </a:r>
            <a:r>
              <a:rPr dirty="0" sz="3200" lang="en-US"/>
              <a:t>, although there may be other </a:t>
            </a:r>
            <a:r>
              <a:rPr dirty="0" sz="3200" lang="en-US" err="1"/>
              <a:t>tumours</a:t>
            </a:r>
            <a:r>
              <a:rPr dirty="0" sz="3200" lang="en-US"/>
              <a:t> in the body of the uterus. </a:t>
            </a:r>
            <a:endParaRPr dirty="0" sz="3200" lang="en-US" smtClean="0"/>
          </a:p>
          <a:p>
            <a:pPr algn="just"/>
            <a:r>
              <a:rPr dirty="0" sz="3200" lang="en-US" smtClean="0"/>
              <a:t>This </a:t>
            </a:r>
            <a:r>
              <a:rPr dirty="0" sz="3200" lang="en-US"/>
              <a:t>type of </a:t>
            </a:r>
            <a:r>
              <a:rPr dirty="0" sz="3200" lang="en-US" err="1"/>
              <a:t>tumour</a:t>
            </a:r>
            <a:r>
              <a:rPr dirty="0" sz="3200" lang="en-US"/>
              <a:t> will cause distortion and elongation of the cervical canal and displace the body of uterus </a:t>
            </a:r>
            <a:r>
              <a:rPr dirty="0" sz="3200" lang="en-US" smtClean="0"/>
              <a:t>upwards</a:t>
            </a:r>
            <a:endParaRPr dirty="0" sz="3200" lang="en-US"/>
          </a:p>
        </p:txBody>
      </p:sp>
      <p:sp>
        <p:nvSpPr>
          <p:cNvPr id="1049532" name="Slide Number Placeholder 2"/>
          <p:cNvSpPr>
            <a:spLocks noGrp="1"/>
          </p:cNvSpPr>
          <p:nvPr>
            <p:ph type="sldNum" sz="quarter" idx="12"/>
          </p:nvPr>
        </p:nvSpPr>
        <p:spPr/>
        <p:txBody>
          <a:bodyPr/>
          <a:p>
            <a:fld id="{6DB37D2D-6970-408E-8879-7BF9CDE8CB8D}" type="slidenum">
              <a:rPr lang="en-US" smtClean="0"/>
              <a:t>309</a:t>
            </a:fld>
            <a:endParaRPr lang="en-US"/>
          </a:p>
        </p:txBody>
      </p:sp>
      <p:sp>
        <p:nvSpPr>
          <p:cNvPr id="1049533"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Cervical </a:t>
            </a:r>
            <a:r>
              <a:rPr dirty="0" lang="en-US"/>
              <a:t>Fibroids </a:t>
            </a:r>
            <a:br>
              <a:rPr dirty="0" lang="en-US"/>
            </a:b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595" name="Content Placeholder 2"/>
          <p:cNvSpPr>
            <a:spLocks noGrp="1"/>
          </p:cNvSpPr>
          <p:nvPr>
            <p:ph idx="1"/>
          </p:nvPr>
        </p:nvSpPr>
        <p:spPr/>
        <p:txBody>
          <a:bodyPr>
            <a:normAutofit fontScale="96296" lnSpcReduction="10000"/>
          </a:bodyPr>
          <a:p>
            <a:r>
              <a:rPr b="1" dirty="0" lang="en-US"/>
              <a:t>Secondary </a:t>
            </a:r>
            <a:r>
              <a:rPr b="1" dirty="0" lang="en-US" err="1"/>
              <a:t>Amenorrhoea</a:t>
            </a:r>
            <a:r>
              <a:rPr dirty="0" lang="en-US"/>
              <a:t> </a:t>
            </a:r>
          </a:p>
          <a:p>
            <a:r>
              <a:rPr dirty="0" lang="en-US"/>
              <a:t>Secondary </a:t>
            </a:r>
            <a:r>
              <a:rPr dirty="0" lang="en-US" err="1"/>
              <a:t>amenorrhoea</a:t>
            </a:r>
            <a:r>
              <a:rPr dirty="0" lang="en-US"/>
              <a:t> simply means that the periods, which were once present, have stopped. </a:t>
            </a:r>
          </a:p>
          <a:p>
            <a:r>
              <a:rPr dirty="0" lang="en-US"/>
              <a:t>There are some women who have a longer cycle of up to two to three months and this is considered normal as long as it is regular. However, secondary </a:t>
            </a:r>
            <a:r>
              <a:rPr dirty="0" lang="en-US" err="1"/>
              <a:t>amenorrhoea</a:t>
            </a:r>
            <a:r>
              <a:rPr dirty="0" lang="en-US"/>
              <a:t> occurs after a normal menarche, which then ceases for more than six months. Six months is a considerable duration for it to be abnormal.</a:t>
            </a:r>
          </a:p>
          <a:p>
            <a:r>
              <a:rPr dirty="0" lang="en-US"/>
              <a:t>Now move on to look at some of the possible causes of  secondary </a:t>
            </a:r>
            <a:r>
              <a:rPr dirty="0" lang="en-US" err="1"/>
              <a:t>amenorrhoea</a:t>
            </a:r>
            <a:r>
              <a:rPr dirty="0" lang="en-US"/>
              <a:t>.</a:t>
            </a:r>
          </a:p>
          <a:p>
            <a:endParaRPr dirty="0" lang="en-US"/>
          </a:p>
        </p:txBody>
      </p:sp>
      <p:sp>
        <p:nvSpPr>
          <p:cNvPr id="1048596" name="Title 1"/>
          <p:cNvSpPr>
            <a:spLocks noGrp="1"/>
          </p:cNvSpPr>
          <p:nvPr>
            <p:ph type="title"/>
          </p:nvPr>
        </p:nvSpPr>
        <p:spPr/>
        <p:txBody>
          <a:bodyPr/>
          <a:p>
            <a:endParaRPr lang="en-US"/>
          </a:p>
        </p:txBody>
      </p:sp>
      <p:sp>
        <p:nvSpPr>
          <p:cNvPr id="1048597" name="Slide Number Placeholder 3"/>
          <p:cNvSpPr>
            <a:spLocks noGrp="1"/>
          </p:cNvSpPr>
          <p:nvPr>
            <p:ph type="sldNum" sz="quarter" idx="12"/>
          </p:nvPr>
        </p:nvSpPr>
        <p:spPr/>
        <p:txBody>
          <a:bodyPr/>
          <a:p>
            <a:fld id="{6DB37D2D-6970-408E-8879-7BF9CDE8CB8D}" type="slidenum">
              <a:rPr lang="en-US" smtClean="0"/>
              <a:t>31</a:t>
            </a:fld>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9534" name="Content Placeholder 1"/>
          <p:cNvSpPr>
            <a:spLocks noGrp="1"/>
          </p:cNvSpPr>
          <p:nvPr>
            <p:ph idx="1"/>
          </p:nvPr>
        </p:nvSpPr>
        <p:spPr>
          <a:xfrm>
            <a:off x="457200" y="1066800"/>
            <a:ext cx="8229600" cy="4940491"/>
          </a:xfrm>
        </p:spPr>
        <p:txBody>
          <a:bodyPr/>
          <a:p>
            <a:pPr algn="just"/>
            <a:r>
              <a:rPr dirty="0" sz="3200" lang="en-US" smtClean="0"/>
              <a:t>A </a:t>
            </a:r>
            <a:r>
              <a:rPr dirty="0" sz="3200" lang="en-US"/>
              <a:t>large one may cause retention of urine.</a:t>
            </a:r>
          </a:p>
          <a:p>
            <a:pPr algn="just"/>
            <a:r>
              <a:rPr dirty="0" sz="3200" lang="en-US"/>
              <a:t>The development of uterine fibroids is related to the action of </a:t>
            </a:r>
            <a:r>
              <a:rPr dirty="0" sz="3200" lang="en-US" err="1"/>
              <a:t>oestrogen</a:t>
            </a:r>
            <a:r>
              <a:rPr dirty="0" sz="3200" lang="en-US"/>
              <a:t> in a way not well understood. </a:t>
            </a:r>
            <a:endParaRPr dirty="0" sz="3200" lang="en-US" smtClean="0"/>
          </a:p>
          <a:p>
            <a:pPr algn="just"/>
            <a:r>
              <a:rPr dirty="0" sz="3200" lang="en-US" smtClean="0"/>
              <a:t>They </a:t>
            </a:r>
            <a:r>
              <a:rPr dirty="0" sz="3200" lang="en-US"/>
              <a:t>arise during the period of menstrual activity although there are rarely symptoms before the age of 25 years. </a:t>
            </a:r>
          </a:p>
          <a:p>
            <a:endParaRPr dirty="0" lang="en-US"/>
          </a:p>
        </p:txBody>
      </p:sp>
      <p:sp>
        <p:nvSpPr>
          <p:cNvPr id="1049535" name="Slide Number Placeholder 2"/>
          <p:cNvSpPr>
            <a:spLocks noGrp="1"/>
          </p:cNvSpPr>
          <p:nvPr>
            <p:ph type="sldNum" sz="quarter" idx="12"/>
          </p:nvPr>
        </p:nvSpPr>
        <p:spPr/>
        <p:txBody>
          <a:bodyPr/>
          <a:p>
            <a:fld id="{6DB37D2D-6970-408E-8879-7BF9CDE8CB8D}" type="slidenum">
              <a:rPr lang="en-US" smtClean="0"/>
              <a:t>310</a:t>
            </a:fld>
            <a:endParaRPr lang="en-US"/>
          </a:p>
        </p:txBody>
      </p:sp>
      <p:sp>
        <p:nvSpPr>
          <p:cNvPr id="1049536"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9537" name="Content Placeholder 1"/>
          <p:cNvSpPr>
            <a:spLocks noGrp="1"/>
          </p:cNvSpPr>
          <p:nvPr>
            <p:ph idx="1"/>
          </p:nvPr>
        </p:nvSpPr>
        <p:spPr/>
        <p:txBody>
          <a:bodyPr>
            <a:normAutofit lnSpcReduction="10000"/>
          </a:bodyPr>
          <a:p>
            <a:pPr algn="just"/>
            <a:r>
              <a:rPr dirty="0" sz="3200" lang="en-US"/>
              <a:t>The fibroids are more commonly found in nulliparous women or women who have not been pregnant for some time. </a:t>
            </a:r>
            <a:endParaRPr dirty="0" sz="3200" lang="en-US" smtClean="0"/>
          </a:p>
          <a:p>
            <a:pPr algn="just"/>
            <a:r>
              <a:rPr dirty="0" sz="3200" lang="en-US" smtClean="0"/>
              <a:t>They </a:t>
            </a:r>
            <a:r>
              <a:rPr dirty="0" sz="3200" lang="en-US"/>
              <a:t>tend to occur three times more frequently in black women than in white women and occur at earlier age in the former. Reasons for this are not known.</a:t>
            </a:r>
          </a:p>
          <a:p>
            <a:endParaRPr dirty="0" lang="en-US"/>
          </a:p>
        </p:txBody>
      </p:sp>
      <p:sp>
        <p:nvSpPr>
          <p:cNvPr id="1049538" name="Slide Number Placeholder 2"/>
          <p:cNvSpPr>
            <a:spLocks noGrp="1"/>
          </p:cNvSpPr>
          <p:nvPr>
            <p:ph type="sldNum" sz="quarter" idx="12"/>
          </p:nvPr>
        </p:nvSpPr>
        <p:spPr/>
        <p:txBody>
          <a:bodyPr/>
          <a:p>
            <a:fld id="{6DB37D2D-6970-408E-8879-7BF9CDE8CB8D}" type="slidenum">
              <a:rPr lang="en-US" smtClean="0"/>
              <a:t>311</a:t>
            </a:fld>
            <a:endParaRPr lang="en-US"/>
          </a:p>
        </p:txBody>
      </p:sp>
      <p:sp>
        <p:nvSpPr>
          <p:cNvPr id="1049539" name="Title 3"/>
          <p:cNvSpPr>
            <a:spLocks noGrp="1"/>
          </p:cNvSpPr>
          <p:nvPr>
            <p:ph type="title"/>
          </p:nvPr>
        </p:nvSpPr>
        <p:spPr/>
        <p:txBody>
          <a:bodyPr/>
          <a:p>
            <a:r>
              <a:rPr dirty="0" lang="en-US" smtClean="0"/>
              <a:t>‘</a:t>
            </a:r>
            <a:r>
              <a:rPr dirty="0" lang="en-US" err="1" smtClean="0"/>
              <a:t>ct</a:t>
            </a:r>
            <a:endParaRPr dirty="0" lang="en-US"/>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9540" name="Content Placeholder 1"/>
          <p:cNvSpPr>
            <a:spLocks noGrp="1"/>
          </p:cNvSpPr>
          <p:nvPr>
            <p:ph idx="1"/>
          </p:nvPr>
        </p:nvSpPr>
        <p:spPr/>
        <p:txBody>
          <a:bodyPr/>
          <a:p>
            <a:pPr algn="just"/>
            <a:r>
              <a:rPr dirty="0" sz="3200" lang="en-US" smtClean="0"/>
              <a:t>First </a:t>
            </a:r>
            <a:r>
              <a:rPr dirty="0" sz="3200" lang="en-US"/>
              <a:t>of all, it is important to note that there may be no symptoms in a woman with uterine fibroids. </a:t>
            </a:r>
            <a:endParaRPr dirty="0" sz="3200" lang="en-US" smtClean="0"/>
          </a:p>
          <a:p>
            <a:pPr algn="just"/>
            <a:r>
              <a:rPr dirty="0" sz="3200" lang="en-US" smtClean="0"/>
              <a:t>The </a:t>
            </a:r>
            <a:r>
              <a:rPr dirty="0" sz="3200" lang="en-US"/>
              <a:t>condition may simply be discovered during a routine examination</a:t>
            </a:r>
            <a:r>
              <a:rPr dirty="0" sz="3200" lang="en-US" smtClean="0"/>
              <a:t>.</a:t>
            </a:r>
          </a:p>
          <a:p>
            <a:pPr algn="just" indent="0" marL="109728">
              <a:buNone/>
            </a:pPr>
            <a:r>
              <a:rPr dirty="0" sz="3200" lang="en-US" smtClean="0"/>
              <a:t>However</a:t>
            </a:r>
            <a:r>
              <a:rPr dirty="0" sz="3200" lang="en-US"/>
              <a:t>, the following signs and symptoms may be apparent:</a:t>
            </a:r>
          </a:p>
          <a:p>
            <a:endParaRPr dirty="0" lang="en-US"/>
          </a:p>
        </p:txBody>
      </p:sp>
      <p:sp>
        <p:nvSpPr>
          <p:cNvPr id="1049541" name="Slide Number Placeholder 2"/>
          <p:cNvSpPr>
            <a:spLocks noGrp="1"/>
          </p:cNvSpPr>
          <p:nvPr>
            <p:ph type="sldNum" sz="quarter" idx="12"/>
          </p:nvPr>
        </p:nvSpPr>
        <p:spPr/>
        <p:txBody>
          <a:bodyPr/>
          <a:p>
            <a:fld id="{6DB37D2D-6970-408E-8879-7BF9CDE8CB8D}" type="slidenum">
              <a:rPr lang="en-US" smtClean="0"/>
              <a:t>312</a:t>
            </a:fld>
            <a:endParaRPr lang="en-US"/>
          </a:p>
        </p:txBody>
      </p:sp>
      <p:sp>
        <p:nvSpPr>
          <p:cNvPr id="1049542" name="Title 3"/>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Common </a:t>
            </a:r>
            <a:r>
              <a:rPr dirty="0" lang="en-US"/>
              <a:t>Symptoms </a:t>
            </a:r>
            <a:br>
              <a:rPr dirty="0" lang="en-US"/>
            </a:br>
            <a:endParaRPr dirty="0" lang="en-US"/>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9543" name="Content Placeholder 1"/>
          <p:cNvSpPr>
            <a:spLocks noGrp="1"/>
          </p:cNvSpPr>
          <p:nvPr>
            <p:ph idx="1"/>
          </p:nvPr>
        </p:nvSpPr>
        <p:spPr>
          <a:xfrm>
            <a:off x="457200" y="914400"/>
            <a:ext cx="8229600" cy="5092891"/>
          </a:xfrm>
        </p:spPr>
        <p:txBody>
          <a:bodyPr>
            <a:normAutofit/>
          </a:bodyPr>
          <a:p>
            <a:pPr algn="just" lvl="0"/>
            <a:r>
              <a:rPr dirty="0" sz="3200" lang="en-US"/>
              <a:t>An abdominal </a:t>
            </a:r>
            <a:r>
              <a:rPr dirty="0" sz="3200" lang="en-US" err="1"/>
              <a:t>tumour</a:t>
            </a:r>
            <a:r>
              <a:rPr dirty="0" sz="3200" lang="en-US"/>
              <a:t> is sometimes the first thing that the patient notices. It is not tender and rarely gives rise to pain, but occasionally causes local discomfort and a feeling of weight.</a:t>
            </a:r>
          </a:p>
          <a:p>
            <a:pPr algn="just" lvl="0"/>
            <a:r>
              <a:rPr dirty="0" sz="3200" lang="en-US"/>
              <a:t>Menorrhagia is a common reason for the patient to seek medical advice. Periods increase in amount and duration and may be accompanied by clots, but cycles are regular</a:t>
            </a:r>
            <a:r>
              <a:rPr dirty="0" sz="3200" lang="en-US" smtClean="0"/>
              <a:t>.</a:t>
            </a:r>
            <a:endParaRPr dirty="0" sz="3200" lang="en-US"/>
          </a:p>
        </p:txBody>
      </p:sp>
      <p:sp>
        <p:nvSpPr>
          <p:cNvPr id="1049544" name="Slide Number Placeholder 2"/>
          <p:cNvSpPr>
            <a:spLocks noGrp="1"/>
          </p:cNvSpPr>
          <p:nvPr>
            <p:ph type="sldNum" sz="quarter" idx="12"/>
          </p:nvPr>
        </p:nvSpPr>
        <p:spPr/>
        <p:txBody>
          <a:bodyPr/>
          <a:p>
            <a:fld id="{6DB37D2D-6970-408E-8879-7BF9CDE8CB8D}" type="slidenum">
              <a:rPr lang="en-US" smtClean="0"/>
              <a:t>313</a:t>
            </a:fld>
            <a:endParaRPr lang="en-US"/>
          </a:p>
        </p:txBody>
      </p:sp>
      <p:sp>
        <p:nvSpPr>
          <p:cNvPr id="1049545"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9546" name="Content Placeholder 1"/>
          <p:cNvSpPr>
            <a:spLocks noGrp="1"/>
          </p:cNvSpPr>
          <p:nvPr>
            <p:ph idx="1"/>
          </p:nvPr>
        </p:nvSpPr>
        <p:spPr>
          <a:xfrm>
            <a:off x="457200" y="990600"/>
            <a:ext cx="8229600" cy="5016691"/>
          </a:xfrm>
        </p:spPr>
        <p:txBody>
          <a:bodyPr/>
          <a:p>
            <a:pPr algn="just"/>
            <a:r>
              <a:rPr dirty="0" sz="3200" lang="en-US"/>
              <a:t>Pain is not a common symptom but when it occurs, it is generally an indication that there is associated endometriosis or PID or some complications like torsion. </a:t>
            </a:r>
            <a:endParaRPr dirty="0" sz="3200" lang="en-US" smtClean="0"/>
          </a:p>
          <a:p>
            <a:pPr algn="just"/>
            <a:r>
              <a:rPr dirty="0" sz="3200" lang="en-US" smtClean="0"/>
              <a:t>There </a:t>
            </a:r>
            <a:r>
              <a:rPr dirty="0" sz="3200" lang="en-US"/>
              <a:t>may be colicky pain while a </a:t>
            </a:r>
            <a:r>
              <a:rPr dirty="0" sz="3200" lang="en-US" err="1"/>
              <a:t>fibryomatous</a:t>
            </a:r>
            <a:r>
              <a:rPr dirty="0" sz="3200" lang="en-US"/>
              <a:t> polyp is being extruded through the cervix by </a:t>
            </a:r>
            <a:br>
              <a:rPr dirty="0" sz="3200" lang="en-US"/>
            </a:br>
            <a:r>
              <a:rPr dirty="0" sz="3200" lang="en-US"/>
              <a:t>uterine contractions.</a:t>
            </a:r>
          </a:p>
          <a:p>
            <a:endParaRPr dirty="0" lang="en-US"/>
          </a:p>
        </p:txBody>
      </p:sp>
      <p:sp>
        <p:nvSpPr>
          <p:cNvPr id="1049547" name="Slide Number Placeholder 2"/>
          <p:cNvSpPr>
            <a:spLocks noGrp="1"/>
          </p:cNvSpPr>
          <p:nvPr>
            <p:ph type="sldNum" sz="quarter" idx="12"/>
          </p:nvPr>
        </p:nvSpPr>
        <p:spPr/>
        <p:txBody>
          <a:bodyPr/>
          <a:p>
            <a:fld id="{6DB37D2D-6970-408E-8879-7BF9CDE8CB8D}" type="slidenum">
              <a:rPr lang="en-US" smtClean="0"/>
              <a:t>314</a:t>
            </a:fld>
            <a:endParaRPr lang="en-US"/>
          </a:p>
        </p:txBody>
      </p:sp>
      <p:sp>
        <p:nvSpPr>
          <p:cNvPr id="1049548"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9549" name="Content Placeholder 1"/>
          <p:cNvSpPr>
            <a:spLocks noGrp="1"/>
          </p:cNvSpPr>
          <p:nvPr>
            <p:ph idx="1"/>
          </p:nvPr>
        </p:nvSpPr>
        <p:spPr>
          <a:xfrm>
            <a:off x="457200" y="1143000"/>
            <a:ext cx="8229600" cy="4864291"/>
          </a:xfrm>
        </p:spPr>
        <p:txBody>
          <a:bodyPr/>
          <a:p>
            <a:pPr algn="just" lvl="0"/>
            <a:r>
              <a:rPr dirty="0" sz="3200" lang="en-US"/>
              <a:t>Frequency and retention of urine, especially with a large </a:t>
            </a:r>
            <a:r>
              <a:rPr dirty="0" sz="3200" lang="en-US" err="1"/>
              <a:t>tumour</a:t>
            </a:r>
            <a:r>
              <a:rPr dirty="0" sz="3200" lang="en-US"/>
              <a:t> pressing on the bladder.</a:t>
            </a:r>
          </a:p>
          <a:p>
            <a:pPr algn="just" lvl="0"/>
            <a:r>
              <a:rPr dirty="0" sz="3200" lang="en-US"/>
              <a:t>Affects child bearing, mostly because it tends to cause abortion</a:t>
            </a:r>
            <a:r>
              <a:rPr dirty="0" sz="3200" lang="en-US" smtClean="0"/>
              <a:t>.</a:t>
            </a:r>
          </a:p>
          <a:p>
            <a:pPr algn="just" lvl="0"/>
            <a:r>
              <a:rPr dirty="0" sz="3200" lang="en-US" smtClean="0"/>
              <a:t> </a:t>
            </a:r>
            <a:r>
              <a:rPr dirty="0" sz="3200" lang="en-US"/>
              <a:t>Also, </a:t>
            </a:r>
            <a:r>
              <a:rPr dirty="0" sz="3200" lang="en-US" err="1"/>
              <a:t>submucous</a:t>
            </a:r>
            <a:r>
              <a:rPr dirty="0" sz="3200" lang="en-US"/>
              <a:t> growth projecting into and distending the uterine cavity and interstitial </a:t>
            </a:r>
            <a:r>
              <a:rPr dirty="0" sz="3200" lang="en-US" err="1"/>
              <a:t>tumours</a:t>
            </a:r>
            <a:r>
              <a:rPr dirty="0" sz="3200" lang="en-US"/>
              <a:t> may obstruct </a:t>
            </a:r>
            <a:r>
              <a:rPr dirty="0" sz="3200" lang="en-US" err="1"/>
              <a:t>labour</a:t>
            </a:r>
            <a:r>
              <a:rPr dirty="0" sz="3200" lang="en-US"/>
              <a:t>.</a:t>
            </a:r>
          </a:p>
          <a:p>
            <a:endParaRPr dirty="0" lang="en-US"/>
          </a:p>
        </p:txBody>
      </p:sp>
      <p:sp>
        <p:nvSpPr>
          <p:cNvPr id="1049550" name="Slide Number Placeholder 2"/>
          <p:cNvSpPr>
            <a:spLocks noGrp="1"/>
          </p:cNvSpPr>
          <p:nvPr>
            <p:ph type="sldNum" sz="quarter" idx="12"/>
          </p:nvPr>
        </p:nvSpPr>
        <p:spPr/>
        <p:txBody>
          <a:bodyPr/>
          <a:p>
            <a:fld id="{6DB37D2D-6970-408E-8879-7BF9CDE8CB8D}" type="slidenum">
              <a:rPr lang="en-US" smtClean="0"/>
              <a:t>315</a:t>
            </a:fld>
            <a:endParaRPr lang="en-US"/>
          </a:p>
        </p:txBody>
      </p:sp>
      <p:sp>
        <p:nvSpPr>
          <p:cNvPr id="1049551"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9552" name="Content Placeholder 1"/>
          <p:cNvSpPr>
            <a:spLocks noGrp="1"/>
          </p:cNvSpPr>
          <p:nvPr>
            <p:ph idx="1"/>
          </p:nvPr>
        </p:nvSpPr>
        <p:spPr>
          <a:xfrm>
            <a:off x="457200" y="914400"/>
            <a:ext cx="8229600" cy="5092891"/>
          </a:xfrm>
        </p:spPr>
        <p:txBody>
          <a:bodyPr>
            <a:normAutofit/>
          </a:bodyPr>
          <a:p>
            <a:pPr indent="0" marL="109728">
              <a:buNone/>
            </a:pPr>
            <a:r>
              <a:rPr dirty="0" lang="en-US" smtClean="0"/>
              <a:t>physical </a:t>
            </a:r>
            <a:r>
              <a:rPr dirty="0" lang="en-US"/>
              <a:t>signs will vary with size, position and number of </a:t>
            </a:r>
            <a:r>
              <a:rPr dirty="0" lang="en-US" err="1"/>
              <a:t>tumours</a:t>
            </a:r>
            <a:r>
              <a:rPr dirty="0" lang="en-US"/>
              <a:t> and may include: </a:t>
            </a:r>
          </a:p>
          <a:p>
            <a:pPr lvl="0"/>
            <a:r>
              <a:rPr dirty="0" lang="en-US"/>
              <a:t>Asymmetrical enlargement of the uterus, which is found with a </a:t>
            </a:r>
            <a:r>
              <a:rPr dirty="0" lang="en-US" err="1"/>
              <a:t>submucous</a:t>
            </a:r>
            <a:r>
              <a:rPr dirty="0" lang="en-US"/>
              <a:t> growth projecting into and distending the  uterine cavity.</a:t>
            </a:r>
          </a:p>
          <a:p>
            <a:pPr lvl="0"/>
            <a:r>
              <a:rPr dirty="0" lang="en-US"/>
              <a:t>The uterus feels harder than it does when the enlargement is due to pregnancy.</a:t>
            </a:r>
          </a:p>
          <a:p>
            <a:pPr lvl="0"/>
            <a:r>
              <a:rPr dirty="0" lang="en-US"/>
              <a:t>Not tender on palpation, unless the </a:t>
            </a:r>
            <a:r>
              <a:rPr dirty="0" lang="en-US" err="1"/>
              <a:t>tumour</a:t>
            </a:r>
            <a:r>
              <a:rPr dirty="0" lang="en-US"/>
              <a:t> is undergoing  red degeneration</a:t>
            </a:r>
            <a:r>
              <a:rPr dirty="0" lang="en-US" smtClean="0"/>
              <a:t>.</a:t>
            </a:r>
            <a:endParaRPr dirty="0" lang="en-US"/>
          </a:p>
        </p:txBody>
      </p:sp>
      <p:sp>
        <p:nvSpPr>
          <p:cNvPr id="1049553" name="Slide Number Placeholder 2"/>
          <p:cNvSpPr>
            <a:spLocks noGrp="1"/>
          </p:cNvSpPr>
          <p:nvPr>
            <p:ph type="sldNum" sz="quarter" idx="12"/>
          </p:nvPr>
        </p:nvSpPr>
        <p:spPr/>
        <p:txBody>
          <a:bodyPr/>
          <a:p>
            <a:fld id="{6DB37D2D-6970-408E-8879-7BF9CDE8CB8D}" type="slidenum">
              <a:rPr lang="en-US" smtClean="0"/>
              <a:t>316</a:t>
            </a:fld>
            <a:endParaRPr lang="en-US"/>
          </a:p>
        </p:txBody>
      </p:sp>
      <p:sp>
        <p:nvSpPr>
          <p:cNvPr id="1049554"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sp>
        <p:nvSpPr>
          <p:cNvPr id="1049555" name="Content Placeholder 1"/>
          <p:cNvSpPr>
            <a:spLocks noGrp="1"/>
          </p:cNvSpPr>
          <p:nvPr>
            <p:ph idx="1"/>
          </p:nvPr>
        </p:nvSpPr>
        <p:spPr>
          <a:xfrm>
            <a:off x="457200" y="914400"/>
            <a:ext cx="8229600" cy="5092891"/>
          </a:xfrm>
        </p:spPr>
        <p:txBody>
          <a:bodyPr>
            <a:normAutofit lnSpcReduction="10000"/>
          </a:bodyPr>
          <a:p>
            <a:pPr algn="just" lvl="0"/>
            <a:r>
              <a:rPr dirty="0" sz="3200" lang="en-US"/>
              <a:t>Uterine soufflé (a soft blowing sound made by the blood within the arteries of the gravid uterus) similar to that of pregnancy, may occasionally be heard on auscultation.</a:t>
            </a:r>
          </a:p>
          <a:p>
            <a:pPr algn="just" lvl="0"/>
            <a:r>
              <a:rPr dirty="0" sz="3200" lang="en-US"/>
              <a:t>On pelvic examination the cervix may be found to be pushed down or displaced to one side.</a:t>
            </a:r>
          </a:p>
          <a:p>
            <a:pPr algn="just" indent="0" marL="109728">
              <a:buNone/>
            </a:pPr>
            <a:r>
              <a:rPr dirty="0" sz="3200" lang="en-US"/>
              <a:t>Infertility is usually a common presenting problem when the fibroid is discovered during routine examination.</a:t>
            </a:r>
          </a:p>
          <a:p>
            <a:endParaRPr dirty="0" lang="en-US"/>
          </a:p>
          <a:p>
            <a:endParaRPr dirty="0" lang="en-US"/>
          </a:p>
        </p:txBody>
      </p:sp>
      <p:sp>
        <p:nvSpPr>
          <p:cNvPr id="1049556" name="Slide Number Placeholder 2"/>
          <p:cNvSpPr>
            <a:spLocks noGrp="1"/>
          </p:cNvSpPr>
          <p:nvPr>
            <p:ph type="sldNum" sz="quarter" idx="12"/>
          </p:nvPr>
        </p:nvSpPr>
        <p:spPr/>
        <p:txBody>
          <a:bodyPr/>
          <a:p>
            <a:fld id="{6DB37D2D-6970-408E-8879-7BF9CDE8CB8D}" type="slidenum">
              <a:rPr lang="en-US" smtClean="0"/>
              <a:t>317</a:t>
            </a:fld>
            <a:endParaRPr lang="en-US"/>
          </a:p>
        </p:txBody>
      </p:sp>
      <p:sp>
        <p:nvSpPr>
          <p:cNvPr id="1049557"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9558" name="Content Placeholder 1"/>
          <p:cNvSpPr>
            <a:spLocks noGrp="1"/>
          </p:cNvSpPr>
          <p:nvPr>
            <p:ph idx="1"/>
          </p:nvPr>
        </p:nvSpPr>
        <p:spPr>
          <a:xfrm>
            <a:off x="457200" y="914400"/>
            <a:ext cx="8229600" cy="5334000"/>
          </a:xfrm>
        </p:spPr>
        <p:txBody>
          <a:bodyPr>
            <a:normAutofit lnSpcReduction="10000"/>
          </a:bodyPr>
          <a:p>
            <a:pPr algn="just"/>
            <a:r>
              <a:rPr dirty="0" sz="2800" lang="en-US" smtClean="0"/>
              <a:t>For </a:t>
            </a:r>
            <a:r>
              <a:rPr dirty="0" sz="2800" lang="en-US"/>
              <a:t>small benign </a:t>
            </a:r>
            <a:r>
              <a:rPr dirty="0" sz="2800" lang="en-US" err="1"/>
              <a:t>tumours</a:t>
            </a:r>
            <a:r>
              <a:rPr dirty="0" sz="2800" lang="en-US"/>
              <a:t> that are not causing symptoms, no treatment is required but the patient should be re-examined regularly (every six to twelve months). If the </a:t>
            </a:r>
            <a:r>
              <a:rPr dirty="0" sz="2800" lang="en-US" err="1"/>
              <a:t>tumour</a:t>
            </a:r>
            <a:r>
              <a:rPr dirty="0" sz="2800" lang="en-US"/>
              <a:t> is found to be increasing in size, it should be treated</a:t>
            </a:r>
            <a:r>
              <a:rPr dirty="0" sz="2800" lang="en-US" smtClean="0"/>
              <a:t>.</a:t>
            </a:r>
          </a:p>
          <a:p>
            <a:pPr algn="just"/>
            <a:r>
              <a:rPr dirty="0" sz="2800" lang="en-US" smtClean="0"/>
              <a:t> </a:t>
            </a:r>
            <a:r>
              <a:rPr dirty="0" sz="2800" lang="en-US"/>
              <a:t>The patient and family (especially spouse) should be </a:t>
            </a:r>
            <a:r>
              <a:rPr dirty="0" sz="2800" lang="en-US" err="1"/>
              <a:t>counselled</a:t>
            </a:r>
            <a:r>
              <a:rPr dirty="0" sz="2800" lang="en-US"/>
              <a:t> on the effects of the </a:t>
            </a:r>
            <a:r>
              <a:rPr dirty="0" sz="2800" lang="en-US" err="1"/>
              <a:t>tumour</a:t>
            </a:r>
            <a:r>
              <a:rPr dirty="0" sz="2800" lang="en-US"/>
              <a:t> on menstruation, menopause and libido. Usually, such </a:t>
            </a:r>
            <a:r>
              <a:rPr dirty="0" sz="2800" lang="en-US" err="1"/>
              <a:t>tumours</a:t>
            </a:r>
            <a:r>
              <a:rPr dirty="0" sz="2800" lang="en-US"/>
              <a:t> cease to grow once menopause has been reached. At this point they grow slowly and seldom become malignant.</a:t>
            </a:r>
          </a:p>
          <a:p>
            <a:endParaRPr dirty="0" lang="en-US"/>
          </a:p>
        </p:txBody>
      </p:sp>
      <p:sp>
        <p:nvSpPr>
          <p:cNvPr id="1049559" name="Slide Number Placeholder 2"/>
          <p:cNvSpPr>
            <a:spLocks noGrp="1"/>
          </p:cNvSpPr>
          <p:nvPr>
            <p:ph type="sldNum" sz="quarter" idx="12"/>
          </p:nvPr>
        </p:nvSpPr>
        <p:spPr/>
        <p:txBody>
          <a:bodyPr/>
          <a:p>
            <a:fld id="{6DB37D2D-6970-408E-8879-7BF9CDE8CB8D}" type="slidenum">
              <a:rPr lang="en-US" smtClean="0"/>
              <a:t>318</a:t>
            </a:fld>
            <a:endParaRPr lang="en-US"/>
          </a:p>
        </p:txBody>
      </p:sp>
      <p:sp>
        <p:nvSpPr>
          <p:cNvPr id="1049560"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Management </a:t>
            </a:r>
            <a:r>
              <a:rPr dirty="0" lang="en-US"/>
              <a:t/>
            </a:r>
            <a:br>
              <a:rPr dirty="0" lang="en-US"/>
            </a:br>
            <a:endParaRPr dirty="0"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9561" name="Content Placeholder 1"/>
          <p:cNvSpPr>
            <a:spLocks noGrp="1"/>
          </p:cNvSpPr>
          <p:nvPr>
            <p:ph idx="1"/>
          </p:nvPr>
        </p:nvSpPr>
        <p:spPr>
          <a:xfrm>
            <a:off x="457200" y="990600"/>
            <a:ext cx="8229600" cy="5016691"/>
          </a:xfrm>
        </p:spPr>
        <p:txBody>
          <a:bodyPr>
            <a:normAutofit fontScale="92500"/>
          </a:bodyPr>
          <a:p>
            <a:pPr algn="just"/>
            <a:r>
              <a:rPr dirty="0" sz="3000" lang="en-US"/>
              <a:t>Surgical treatment is definitely indicated in case of heavy or prolonged bleeding caused by large </a:t>
            </a:r>
            <a:r>
              <a:rPr dirty="0" sz="3000" lang="en-US" err="1"/>
              <a:t>tumours</a:t>
            </a:r>
            <a:r>
              <a:rPr dirty="0" sz="3000" lang="en-US"/>
              <a:t>, even if they are not causing problems, and especially in young women because further growth is probable</a:t>
            </a:r>
            <a:r>
              <a:rPr dirty="0" sz="3000" lang="en-US" smtClean="0"/>
              <a:t>.</a:t>
            </a:r>
          </a:p>
          <a:p>
            <a:pPr algn="just"/>
            <a:r>
              <a:rPr dirty="0" sz="3000" lang="en-US" smtClean="0"/>
              <a:t> </a:t>
            </a:r>
            <a:r>
              <a:rPr dirty="0" sz="3000" lang="en-US"/>
              <a:t>It is also necessary in cases where there is possible malignant change, such as a </a:t>
            </a:r>
            <a:r>
              <a:rPr dirty="0" sz="3000" lang="en-US" err="1"/>
              <a:t>tumour</a:t>
            </a:r>
            <a:r>
              <a:rPr dirty="0" sz="3000" lang="en-US"/>
              <a:t>, which grows after the menopause, where the </a:t>
            </a:r>
            <a:r>
              <a:rPr dirty="0" sz="3000" lang="en-US" err="1"/>
              <a:t>tumour</a:t>
            </a:r>
            <a:r>
              <a:rPr dirty="0" sz="3000" lang="en-US"/>
              <a:t> leads to retention of urine or obstructs </a:t>
            </a:r>
            <a:r>
              <a:rPr dirty="0" sz="3000" lang="en-US" err="1"/>
              <a:t>labour</a:t>
            </a:r>
            <a:r>
              <a:rPr dirty="0" sz="3000" lang="en-US"/>
              <a:t> or if the </a:t>
            </a:r>
            <a:r>
              <a:rPr dirty="0" sz="3000" lang="en-US" err="1"/>
              <a:t>tumour</a:t>
            </a:r>
            <a:r>
              <a:rPr dirty="0" sz="3000" lang="en-US"/>
              <a:t> has undergone torsion.</a:t>
            </a:r>
          </a:p>
          <a:p>
            <a:endParaRPr dirty="0" lang="en-US"/>
          </a:p>
        </p:txBody>
      </p:sp>
      <p:sp>
        <p:nvSpPr>
          <p:cNvPr id="1049562" name="Slide Number Placeholder 2"/>
          <p:cNvSpPr>
            <a:spLocks noGrp="1"/>
          </p:cNvSpPr>
          <p:nvPr>
            <p:ph type="sldNum" sz="quarter" idx="12"/>
          </p:nvPr>
        </p:nvSpPr>
        <p:spPr/>
        <p:txBody>
          <a:bodyPr/>
          <a:p>
            <a:fld id="{6DB37D2D-6970-408E-8879-7BF9CDE8CB8D}" type="slidenum">
              <a:rPr lang="en-US" smtClean="0"/>
              <a:t>319</a:t>
            </a:fld>
            <a:endParaRPr lang="en-US"/>
          </a:p>
        </p:txBody>
      </p:sp>
      <p:sp>
        <p:nvSpPr>
          <p:cNvPr id="1049563"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589" name="Content Placeholder 2"/>
          <p:cNvSpPr>
            <a:spLocks noGrp="1"/>
          </p:cNvSpPr>
          <p:nvPr>
            <p:ph idx="1"/>
          </p:nvPr>
        </p:nvSpPr>
        <p:spPr/>
        <p:txBody>
          <a:bodyPr>
            <a:normAutofit fontScale="96296" lnSpcReduction="10000"/>
          </a:bodyPr>
          <a:p>
            <a:r>
              <a:rPr b="1" dirty="0" lang="en-US"/>
              <a:t>Hormonal Disturbances</a:t>
            </a:r>
            <a:r>
              <a:rPr dirty="0" lang="en-US"/>
              <a:t> </a:t>
            </a:r>
          </a:p>
          <a:p>
            <a:r>
              <a:rPr dirty="0" lang="en-US"/>
              <a:t>Hormonal disturbances in the pituitary gland can lead to hypopituitarism, especially after severe postpartum </a:t>
            </a:r>
            <a:r>
              <a:rPr dirty="0" lang="en-US" err="1"/>
              <a:t>haemorrhage</a:t>
            </a:r>
            <a:r>
              <a:rPr dirty="0" lang="en-US"/>
              <a:t> and collapse. This leads to pituitary cachexia/Sheehan's disease. In this condition, there is temporary deprivation of blood supply to the pituitary, leading to </a:t>
            </a:r>
            <a:r>
              <a:rPr dirty="0" lang="en-US" err="1"/>
              <a:t>ischaemia</a:t>
            </a:r>
            <a:r>
              <a:rPr dirty="0" lang="en-US"/>
              <a:t>. This impairs the functions of the pituitary gland. </a:t>
            </a:r>
          </a:p>
          <a:p>
            <a:r>
              <a:rPr dirty="0" lang="en-US"/>
              <a:t>In addition, disturbances in the adrenal gland, thyroid gland and/or ovaries can affect the influence of the hypothalamus on the pituitary gland. </a:t>
            </a:r>
          </a:p>
          <a:p>
            <a:endParaRPr dirty="0" lang="en-US"/>
          </a:p>
        </p:txBody>
      </p:sp>
      <p:sp>
        <p:nvSpPr>
          <p:cNvPr id="1048590" name="Title 1"/>
          <p:cNvSpPr>
            <a:spLocks noGrp="1"/>
          </p:cNvSpPr>
          <p:nvPr>
            <p:ph type="title"/>
          </p:nvPr>
        </p:nvSpPr>
        <p:spPr/>
        <p:txBody>
          <a:bodyPr/>
          <a:p>
            <a:endParaRPr lang="en-US"/>
          </a:p>
        </p:txBody>
      </p:sp>
      <p:sp>
        <p:nvSpPr>
          <p:cNvPr id="1048591" name="Slide Number Placeholder 3"/>
          <p:cNvSpPr>
            <a:spLocks noGrp="1"/>
          </p:cNvSpPr>
          <p:nvPr>
            <p:ph type="sldNum" sz="quarter" idx="12"/>
          </p:nvPr>
        </p:nvSpPr>
        <p:spPr/>
        <p:txBody>
          <a:bodyPr/>
          <a:p>
            <a:fld id="{6DB37D2D-6970-408E-8879-7BF9CDE8CB8D}" type="slidenum">
              <a:rPr lang="en-US" smtClean="0"/>
              <a:t>32</a:t>
            </a:fld>
            <a:endParaRPr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9564" name="Content Placeholder 1"/>
          <p:cNvSpPr>
            <a:spLocks noGrp="1"/>
          </p:cNvSpPr>
          <p:nvPr>
            <p:ph idx="1"/>
          </p:nvPr>
        </p:nvSpPr>
        <p:spPr>
          <a:xfrm>
            <a:off x="457200" y="609600"/>
            <a:ext cx="8229600" cy="5562600"/>
          </a:xfrm>
        </p:spPr>
        <p:txBody>
          <a:bodyPr>
            <a:normAutofit fontScale="92500"/>
          </a:bodyPr>
          <a:p>
            <a:pPr algn="just"/>
            <a:r>
              <a:rPr dirty="0" sz="2800" lang="en-US"/>
              <a:t>An operation is necessary in the above conditions for the recovery or preservation of the patient's health. However, there are also other alternatives available</a:t>
            </a:r>
            <a:r>
              <a:rPr dirty="0" sz="2800" lang="en-US" smtClean="0"/>
              <a:t>.</a:t>
            </a:r>
          </a:p>
          <a:p>
            <a:pPr algn="just"/>
            <a:r>
              <a:rPr dirty="0" sz="2800" lang="en-US" smtClean="0"/>
              <a:t> </a:t>
            </a:r>
            <a:r>
              <a:rPr dirty="0" sz="2800" lang="en-US"/>
              <a:t>Myomectomy is the removal of the fibroid, where the uterus is retained. </a:t>
            </a:r>
            <a:r>
              <a:rPr dirty="0" sz="2800" lang="en-US" smtClean="0"/>
              <a:t>This </a:t>
            </a:r>
            <a:r>
              <a:rPr dirty="0" sz="2800" lang="en-US"/>
              <a:t>is indicated when the woman wishes to keep her uterus and also in cases of infertility whereby no other cause of sterility can be </a:t>
            </a:r>
            <a:r>
              <a:rPr dirty="0" sz="2800" lang="en-US" smtClean="0"/>
              <a:t>found. </a:t>
            </a:r>
          </a:p>
          <a:p>
            <a:pPr algn="just"/>
            <a:r>
              <a:rPr dirty="0" sz="2800" lang="en-US" smtClean="0"/>
              <a:t>Hysterectomy </a:t>
            </a:r>
            <a:r>
              <a:rPr dirty="0" sz="2800" lang="en-US"/>
              <a:t>is the removal of the uterus with the fibroid. This procedure is indicated in patients who are 40 years of age and above.</a:t>
            </a:r>
          </a:p>
          <a:p>
            <a:endParaRPr dirty="0" lang="en-US"/>
          </a:p>
        </p:txBody>
      </p:sp>
      <p:sp>
        <p:nvSpPr>
          <p:cNvPr id="1049565" name="Slide Number Placeholder 2"/>
          <p:cNvSpPr>
            <a:spLocks noGrp="1"/>
          </p:cNvSpPr>
          <p:nvPr>
            <p:ph type="sldNum" sz="quarter" idx="12"/>
          </p:nvPr>
        </p:nvSpPr>
        <p:spPr/>
        <p:txBody>
          <a:bodyPr/>
          <a:p>
            <a:fld id="{6DB37D2D-6970-408E-8879-7BF9CDE8CB8D}" type="slidenum">
              <a:rPr lang="en-US" smtClean="0"/>
              <a:t>320</a:t>
            </a:fld>
            <a:endParaRPr lang="en-US"/>
          </a:p>
        </p:txBody>
      </p:sp>
      <p:sp>
        <p:nvSpPr>
          <p:cNvPr id="1049566" name="Title 3"/>
          <p:cNvSpPr>
            <a:spLocks noGrp="1"/>
          </p:cNvSpPr>
          <p:nvPr>
            <p:ph type="title"/>
          </p:nvPr>
        </p:nvSpPr>
        <p:spPr>
          <a:xfrm>
            <a:off x="457200" y="274638"/>
            <a:ext cx="8229600" cy="334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9567" name="Content Placeholder 1"/>
          <p:cNvSpPr>
            <a:spLocks noGrp="1"/>
          </p:cNvSpPr>
          <p:nvPr>
            <p:ph idx="1"/>
          </p:nvPr>
        </p:nvSpPr>
        <p:spPr/>
        <p:txBody>
          <a:bodyPr/>
          <a:p>
            <a:pPr algn="just"/>
            <a:r>
              <a:rPr dirty="0" sz="3200" lang="en-US" smtClean="0"/>
              <a:t>Surgical </a:t>
            </a:r>
            <a:r>
              <a:rPr dirty="0" sz="3200" lang="en-US"/>
              <a:t>therapy is curative. Pregnancy is possible after multiple myomectomy. Premature menopause will not occur in a well-executed hysterectomy, where the ovaries are retained.</a:t>
            </a:r>
          </a:p>
          <a:p>
            <a:endParaRPr dirty="0" lang="en-US"/>
          </a:p>
        </p:txBody>
      </p:sp>
      <p:sp>
        <p:nvSpPr>
          <p:cNvPr id="1049568" name="Slide Number Placeholder 2"/>
          <p:cNvSpPr>
            <a:spLocks noGrp="1"/>
          </p:cNvSpPr>
          <p:nvPr>
            <p:ph type="sldNum" sz="quarter" idx="12"/>
          </p:nvPr>
        </p:nvSpPr>
        <p:spPr/>
        <p:txBody>
          <a:bodyPr/>
          <a:p>
            <a:fld id="{6DB37D2D-6970-408E-8879-7BF9CDE8CB8D}" type="slidenum">
              <a:rPr lang="en-US" smtClean="0"/>
              <a:t>321</a:t>
            </a:fld>
            <a:endParaRPr lang="en-US"/>
          </a:p>
        </p:txBody>
      </p:sp>
      <p:sp>
        <p:nvSpPr>
          <p:cNvPr id="1049569" name="Title 3"/>
          <p:cNvSpPr>
            <a:spLocks noGrp="1"/>
          </p:cNvSpPr>
          <p:nvPr>
            <p:ph type="title"/>
          </p:nvPr>
        </p:nvSpPr>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9570" name="Content Placeholder 1"/>
          <p:cNvSpPr>
            <a:spLocks noGrp="1"/>
          </p:cNvSpPr>
          <p:nvPr>
            <p:ph idx="1"/>
          </p:nvPr>
        </p:nvSpPr>
        <p:spPr>
          <a:xfrm>
            <a:off x="457200" y="1219200"/>
            <a:ext cx="8229600" cy="4788091"/>
          </a:xfrm>
        </p:spPr>
        <p:txBody>
          <a:bodyPr/>
          <a:p>
            <a:pPr algn="just"/>
            <a:r>
              <a:rPr dirty="0" sz="3200" lang="en-US" smtClean="0"/>
              <a:t>The </a:t>
            </a:r>
            <a:r>
              <a:rPr dirty="0" sz="3200" lang="en-US"/>
              <a:t>breast is the most common site of carcinoma in women aged 40 to 44 years of age and the leading cause of death</a:t>
            </a:r>
            <a:r>
              <a:rPr dirty="0" sz="3200" lang="en-US" smtClean="0"/>
              <a:t>.</a:t>
            </a:r>
          </a:p>
          <a:p>
            <a:pPr algn="just"/>
            <a:r>
              <a:rPr dirty="0" sz="3200" lang="en-US" smtClean="0"/>
              <a:t> </a:t>
            </a:r>
            <a:r>
              <a:rPr dirty="0" sz="3200" lang="en-US"/>
              <a:t>Some of the following factors are most commonly associated with increased risks of breast cancer. They include: </a:t>
            </a:r>
          </a:p>
          <a:p>
            <a:endParaRPr dirty="0" lang="en-US" smtClean="0"/>
          </a:p>
          <a:p>
            <a:endParaRPr dirty="0" lang="en-US"/>
          </a:p>
        </p:txBody>
      </p:sp>
      <p:sp>
        <p:nvSpPr>
          <p:cNvPr id="1049571" name="Slide Number Placeholder 2"/>
          <p:cNvSpPr>
            <a:spLocks noGrp="1"/>
          </p:cNvSpPr>
          <p:nvPr>
            <p:ph type="sldNum" sz="quarter" idx="12"/>
          </p:nvPr>
        </p:nvSpPr>
        <p:spPr/>
        <p:txBody>
          <a:bodyPr/>
          <a:p>
            <a:fld id="{6DB37D2D-6970-408E-8879-7BF9CDE8CB8D}" type="slidenum">
              <a:rPr lang="en-US" smtClean="0"/>
              <a:t>322</a:t>
            </a:fld>
            <a:endParaRPr lang="en-US"/>
          </a:p>
        </p:txBody>
      </p:sp>
      <p:sp>
        <p:nvSpPr>
          <p:cNvPr id="1049572" name="Title 3"/>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Carcinoma </a:t>
            </a:r>
            <a:r>
              <a:rPr dirty="0" lang="en-US"/>
              <a:t>of the Breast </a:t>
            </a:r>
            <a:br>
              <a:rPr dirty="0" lang="en-US"/>
            </a:br>
            <a:endParaRPr dirty="0" lang="en-US"/>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9573" name="Content Placeholder 1"/>
          <p:cNvSpPr>
            <a:spLocks noGrp="1"/>
          </p:cNvSpPr>
          <p:nvPr>
            <p:ph idx="1"/>
          </p:nvPr>
        </p:nvSpPr>
        <p:spPr>
          <a:xfrm>
            <a:off x="457200" y="914400"/>
            <a:ext cx="8229600" cy="5092891"/>
          </a:xfrm>
        </p:spPr>
        <p:txBody>
          <a:bodyPr>
            <a:normAutofit/>
          </a:bodyPr>
          <a:p>
            <a:pPr algn="just" lvl="0"/>
            <a:r>
              <a:rPr dirty="0" sz="2800" lang="en-US"/>
              <a:t>Heredity, although the mechanism of inheritance is not clear. Studies have shown that women whose mothers or sisters have had cancer of the breast are two to three times more likely to develop the disease.</a:t>
            </a:r>
          </a:p>
          <a:p>
            <a:pPr algn="just" lvl="0"/>
            <a:r>
              <a:rPr dirty="0" sz="2800" lang="en-US"/>
              <a:t>Marital status and parity, where single and nulliparous women have a slightly higher incidence of breast cancer than married and </a:t>
            </a:r>
            <a:r>
              <a:rPr dirty="0" sz="2800" lang="en-US" err="1"/>
              <a:t>parous</a:t>
            </a:r>
            <a:r>
              <a:rPr dirty="0" sz="2800" lang="en-US"/>
              <a:t> women. Women with three or more children have a lower incidence than women with fewer children.</a:t>
            </a:r>
          </a:p>
          <a:p>
            <a:endParaRPr dirty="0" lang="en-US"/>
          </a:p>
        </p:txBody>
      </p:sp>
      <p:sp>
        <p:nvSpPr>
          <p:cNvPr id="1049574" name="Slide Number Placeholder 2"/>
          <p:cNvSpPr>
            <a:spLocks noGrp="1"/>
          </p:cNvSpPr>
          <p:nvPr>
            <p:ph type="sldNum" sz="quarter" idx="12"/>
          </p:nvPr>
        </p:nvSpPr>
        <p:spPr/>
        <p:txBody>
          <a:bodyPr/>
          <a:p>
            <a:fld id="{6DB37D2D-6970-408E-8879-7BF9CDE8CB8D}" type="slidenum">
              <a:rPr lang="en-US" smtClean="0"/>
              <a:t>323</a:t>
            </a:fld>
            <a:endParaRPr lang="en-US"/>
          </a:p>
        </p:txBody>
      </p:sp>
      <p:sp>
        <p:nvSpPr>
          <p:cNvPr id="1049575"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9576" name="Content Placeholder 1"/>
          <p:cNvSpPr>
            <a:spLocks noGrp="1"/>
          </p:cNvSpPr>
          <p:nvPr>
            <p:ph idx="1"/>
          </p:nvPr>
        </p:nvSpPr>
        <p:spPr>
          <a:xfrm>
            <a:off x="457200" y="914400"/>
            <a:ext cx="8229600" cy="5092891"/>
          </a:xfrm>
        </p:spPr>
        <p:txBody>
          <a:bodyPr>
            <a:normAutofit fontScale="92500" lnSpcReduction="20000"/>
          </a:bodyPr>
          <a:p>
            <a:pPr algn="just" lvl="0"/>
            <a:r>
              <a:rPr dirty="0" sz="3000" lang="en-US"/>
              <a:t>Mammary dysplasia or cystic disease of the breast, particularly when accompanied by proliferative change, </a:t>
            </a:r>
            <a:r>
              <a:rPr dirty="0" sz="3000" lang="en-US" err="1"/>
              <a:t>papillomatosis</a:t>
            </a:r>
            <a:r>
              <a:rPr dirty="0" sz="3000" lang="en-US"/>
              <a:t> or solid hyperplasia is associated with increased incidence of cancer.</a:t>
            </a:r>
          </a:p>
          <a:p>
            <a:pPr algn="just" lvl="0"/>
            <a:r>
              <a:rPr dirty="0" sz="3000" lang="en-US"/>
              <a:t>A woman with cancer in one breast is at risk of developing cancer in the opposite breast.</a:t>
            </a:r>
          </a:p>
          <a:p>
            <a:pPr algn="just" lvl="0"/>
            <a:r>
              <a:rPr dirty="0" sz="3000" lang="en-US"/>
              <a:t>Women with cancer of the uterus and/or the ovary face an almost doubled risk of developing breast cancer when compared with the general population.</a:t>
            </a:r>
          </a:p>
          <a:p>
            <a:pPr algn="just" lvl="0"/>
            <a:r>
              <a:rPr dirty="0" sz="3000" lang="en-US"/>
              <a:t>Significant percentages of women with breast cancer may have abnormal hormonal environment.</a:t>
            </a:r>
          </a:p>
          <a:p>
            <a:endParaRPr dirty="0" lang="en-US"/>
          </a:p>
        </p:txBody>
      </p:sp>
      <p:sp>
        <p:nvSpPr>
          <p:cNvPr id="1049577" name="Slide Number Placeholder 2"/>
          <p:cNvSpPr>
            <a:spLocks noGrp="1"/>
          </p:cNvSpPr>
          <p:nvPr>
            <p:ph type="sldNum" sz="quarter" idx="12"/>
          </p:nvPr>
        </p:nvSpPr>
        <p:spPr/>
        <p:txBody>
          <a:bodyPr/>
          <a:p>
            <a:fld id="{6DB37D2D-6970-408E-8879-7BF9CDE8CB8D}" type="slidenum">
              <a:rPr lang="en-US" smtClean="0"/>
              <a:t>324</a:t>
            </a:fld>
            <a:endParaRPr lang="en-US"/>
          </a:p>
        </p:txBody>
      </p:sp>
      <p:sp>
        <p:nvSpPr>
          <p:cNvPr id="1049578"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9579" name="Content Placeholder 1"/>
          <p:cNvSpPr>
            <a:spLocks noGrp="1"/>
          </p:cNvSpPr>
          <p:nvPr>
            <p:ph idx="1"/>
          </p:nvPr>
        </p:nvSpPr>
        <p:spPr>
          <a:xfrm>
            <a:off x="457200" y="838200"/>
            <a:ext cx="8229600" cy="5410200"/>
          </a:xfrm>
        </p:spPr>
        <p:txBody>
          <a:bodyPr>
            <a:normAutofit/>
          </a:bodyPr>
          <a:p>
            <a:pPr algn="just" lvl="0"/>
            <a:r>
              <a:rPr dirty="0" sz="2800" lang="en-US"/>
              <a:t>Oral contraceptives and menopausal </a:t>
            </a:r>
            <a:r>
              <a:rPr dirty="0" sz="2800" lang="en-US" err="1"/>
              <a:t>oestrogen</a:t>
            </a:r>
            <a:r>
              <a:rPr dirty="0" sz="2800" lang="en-US"/>
              <a:t> may produce proliferation of epithelial elements within the breast.</a:t>
            </a:r>
          </a:p>
          <a:p>
            <a:pPr algn="just" indent="0" marL="109728">
              <a:buNone/>
            </a:pPr>
            <a:r>
              <a:rPr b="1" dirty="0" sz="2800" lang="en-US" smtClean="0"/>
              <a:t>clinical </a:t>
            </a:r>
            <a:r>
              <a:rPr b="1" dirty="0" sz="2800" lang="en-US"/>
              <a:t>findings</a:t>
            </a:r>
            <a:r>
              <a:rPr b="1" dirty="0" sz="2800" lang="en-US" smtClean="0"/>
              <a:t>.</a:t>
            </a:r>
          </a:p>
          <a:p>
            <a:pPr algn="just">
              <a:buFont typeface="Wingdings" pitchFamily="2" charset="2"/>
              <a:buChar char="Ø"/>
            </a:pPr>
            <a:r>
              <a:rPr dirty="0" sz="2800" lang="en-US" smtClean="0"/>
              <a:t>Usually </a:t>
            </a:r>
            <a:r>
              <a:rPr dirty="0" sz="2800" lang="en-US"/>
              <a:t>a lump presents in the breast. Clinical evaluation begins with a complete history and physical examination. </a:t>
            </a:r>
            <a:endParaRPr dirty="0" sz="2800" lang="en-US" smtClean="0"/>
          </a:p>
          <a:p>
            <a:pPr algn="just">
              <a:buFont typeface="Wingdings" pitchFamily="2" charset="2"/>
              <a:buChar char="Ø"/>
            </a:pPr>
            <a:r>
              <a:rPr dirty="0" sz="2800" lang="en-US" smtClean="0"/>
              <a:t>A </a:t>
            </a:r>
            <a:r>
              <a:rPr dirty="0" sz="2800" lang="en-US"/>
              <a:t>biopsy is taken to confirm diagnosis. The extent (stage) is determined in order to avoid inappropriate measures like radical mastectomy in a patient with distant metastases.</a:t>
            </a:r>
          </a:p>
          <a:p>
            <a:endParaRPr dirty="0" lang="en-US"/>
          </a:p>
        </p:txBody>
      </p:sp>
      <p:sp>
        <p:nvSpPr>
          <p:cNvPr id="1049580" name="Slide Number Placeholder 2"/>
          <p:cNvSpPr>
            <a:spLocks noGrp="1"/>
          </p:cNvSpPr>
          <p:nvPr>
            <p:ph type="sldNum" sz="quarter" idx="12"/>
          </p:nvPr>
        </p:nvSpPr>
        <p:spPr/>
        <p:txBody>
          <a:bodyPr/>
          <a:p>
            <a:fld id="{6DB37D2D-6970-408E-8879-7BF9CDE8CB8D}" type="slidenum">
              <a:rPr lang="en-US" smtClean="0"/>
              <a:t>325</a:t>
            </a:fld>
            <a:endParaRPr lang="en-US"/>
          </a:p>
        </p:txBody>
      </p:sp>
      <p:sp>
        <p:nvSpPr>
          <p:cNvPr id="1049581"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9582" name="Content Placeholder 1"/>
          <p:cNvSpPr>
            <a:spLocks noGrp="1"/>
          </p:cNvSpPr>
          <p:nvPr>
            <p:ph idx="1"/>
          </p:nvPr>
        </p:nvSpPr>
        <p:spPr>
          <a:xfrm>
            <a:off x="457200" y="838200"/>
            <a:ext cx="8229600" cy="5169091"/>
          </a:xfrm>
        </p:spPr>
        <p:txBody>
          <a:bodyPr>
            <a:normAutofit/>
          </a:bodyPr>
          <a:p>
            <a:pPr algn="just" indent="0" marL="109728">
              <a:buNone/>
            </a:pPr>
            <a:r>
              <a:rPr dirty="0" sz="2800" lang="en-US"/>
              <a:t>The following steps should be taken during clinical evaluation:</a:t>
            </a:r>
          </a:p>
          <a:p>
            <a:pPr algn="just" lvl="0"/>
            <a:r>
              <a:rPr dirty="0" sz="2800" lang="en-US"/>
              <a:t>Take a thorough medical history.</a:t>
            </a:r>
          </a:p>
          <a:p>
            <a:pPr algn="just" lvl="0"/>
            <a:r>
              <a:rPr dirty="0" sz="2800" lang="en-US"/>
              <a:t>Take special note of menarche, pregnancies, last  menstrual period, previous breast lesions and family history of breast cancer.</a:t>
            </a:r>
          </a:p>
          <a:p>
            <a:pPr algn="just" lvl="0"/>
            <a:r>
              <a:rPr dirty="0" sz="2800" lang="en-US"/>
              <a:t>Presenting complaints in which you will find that 80% of cases will have a painless lump, and in 90% of cases, the lump will have been discovered by the patient herself.</a:t>
            </a:r>
          </a:p>
          <a:p>
            <a:endParaRPr dirty="0" lang="en-US"/>
          </a:p>
        </p:txBody>
      </p:sp>
      <p:sp>
        <p:nvSpPr>
          <p:cNvPr id="1049583" name="Slide Number Placeholder 2"/>
          <p:cNvSpPr>
            <a:spLocks noGrp="1"/>
          </p:cNvSpPr>
          <p:nvPr>
            <p:ph type="sldNum" sz="quarter" idx="12"/>
          </p:nvPr>
        </p:nvSpPr>
        <p:spPr/>
        <p:txBody>
          <a:bodyPr/>
          <a:p>
            <a:fld id="{6DB37D2D-6970-408E-8879-7BF9CDE8CB8D}" type="slidenum">
              <a:rPr lang="en-US" smtClean="0"/>
              <a:t>326</a:t>
            </a:fld>
            <a:endParaRPr lang="en-US"/>
          </a:p>
        </p:txBody>
      </p:sp>
      <p:sp>
        <p:nvSpPr>
          <p:cNvPr id="1049584"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9585" name="Content Placeholder 1"/>
          <p:cNvSpPr>
            <a:spLocks noGrp="1"/>
          </p:cNvSpPr>
          <p:nvPr>
            <p:ph idx="1"/>
          </p:nvPr>
        </p:nvSpPr>
        <p:spPr>
          <a:xfrm>
            <a:off x="457200" y="838200"/>
            <a:ext cx="8229600" cy="5169091"/>
          </a:xfrm>
        </p:spPr>
        <p:txBody>
          <a:bodyPr/>
          <a:p>
            <a:pPr algn="just" lvl="0"/>
            <a:r>
              <a:rPr dirty="0" sz="3600" lang="en-US"/>
              <a:t>Breast examination (see unit one of this module) should be meticulous, methodical and gentle</a:t>
            </a:r>
            <a:r>
              <a:rPr dirty="0" sz="3600" lang="en-US" smtClean="0"/>
              <a:t>.</a:t>
            </a:r>
          </a:p>
          <a:p>
            <a:pPr algn="just" lvl="0"/>
            <a:r>
              <a:rPr dirty="0" sz="3600" lang="en-US" smtClean="0"/>
              <a:t> </a:t>
            </a:r>
            <a:r>
              <a:rPr dirty="0" sz="3600" lang="en-US"/>
              <a:t>Examine the breast size and contour, minimal nipple retraction, slight </a:t>
            </a:r>
            <a:r>
              <a:rPr dirty="0" sz="3600" lang="en-US" err="1"/>
              <a:t>oedema</a:t>
            </a:r>
            <a:r>
              <a:rPr dirty="0" sz="3600" lang="en-US"/>
              <a:t>, redness and retraction of skin.</a:t>
            </a:r>
          </a:p>
          <a:p>
            <a:endParaRPr dirty="0" lang="en-US"/>
          </a:p>
        </p:txBody>
      </p:sp>
      <p:sp>
        <p:nvSpPr>
          <p:cNvPr id="1049586" name="Slide Number Placeholder 2"/>
          <p:cNvSpPr>
            <a:spLocks noGrp="1"/>
          </p:cNvSpPr>
          <p:nvPr>
            <p:ph type="sldNum" sz="quarter" idx="12"/>
          </p:nvPr>
        </p:nvSpPr>
        <p:spPr/>
        <p:txBody>
          <a:bodyPr/>
          <a:p>
            <a:fld id="{6DB37D2D-6970-408E-8879-7BF9CDE8CB8D}" type="slidenum">
              <a:rPr lang="en-US" smtClean="0"/>
              <a:t>327</a:t>
            </a:fld>
            <a:endParaRPr lang="en-US"/>
          </a:p>
        </p:txBody>
      </p:sp>
      <p:sp>
        <p:nvSpPr>
          <p:cNvPr id="1049587"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9588" name="Content Placeholder 1"/>
          <p:cNvSpPr>
            <a:spLocks noGrp="1"/>
          </p:cNvSpPr>
          <p:nvPr>
            <p:ph idx="1"/>
          </p:nvPr>
        </p:nvSpPr>
        <p:spPr>
          <a:xfrm>
            <a:off x="457200" y="914400"/>
            <a:ext cx="8229600" cy="5092891"/>
          </a:xfrm>
        </p:spPr>
        <p:txBody>
          <a:bodyPr>
            <a:normAutofit fontScale="92500"/>
          </a:bodyPr>
          <a:p>
            <a:pPr algn="just" lvl="0"/>
            <a:r>
              <a:rPr dirty="0" sz="3200" lang="en-US"/>
              <a:t>Breast cancer usually consists of a non-tender firm or hard lump with poorly delimited margins.</a:t>
            </a:r>
          </a:p>
          <a:p>
            <a:pPr algn="just" lvl="0"/>
            <a:r>
              <a:rPr dirty="0" sz="3200" lang="en-US"/>
              <a:t>Slight nipple or skin retraction is an important sign.</a:t>
            </a:r>
          </a:p>
          <a:p>
            <a:pPr algn="just" lvl="0"/>
            <a:r>
              <a:rPr dirty="0" sz="3200" lang="en-US"/>
              <a:t>Very small erosion (one to two </a:t>
            </a:r>
            <a:r>
              <a:rPr dirty="0" sz="3200" lang="en-US" err="1"/>
              <a:t>millimetres</a:t>
            </a:r>
            <a:r>
              <a:rPr dirty="0" sz="3200" lang="en-US"/>
              <a:t>) of the nipple epithelium may be the only manifestation of cancer.</a:t>
            </a:r>
          </a:p>
          <a:p>
            <a:pPr algn="just" lvl="0"/>
            <a:r>
              <a:rPr dirty="0" sz="3200" lang="en-US"/>
              <a:t>Watery, serous or bloody discharge from the nipple is an occasional early sign.</a:t>
            </a:r>
          </a:p>
          <a:p>
            <a:endParaRPr dirty="0" lang="en-US"/>
          </a:p>
        </p:txBody>
      </p:sp>
      <p:sp>
        <p:nvSpPr>
          <p:cNvPr id="1049589" name="Slide Number Placeholder 2"/>
          <p:cNvSpPr>
            <a:spLocks noGrp="1"/>
          </p:cNvSpPr>
          <p:nvPr>
            <p:ph type="sldNum" sz="quarter" idx="12"/>
          </p:nvPr>
        </p:nvSpPr>
        <p:spPr/>
        <p:txBody>
          <a:bodyPr/>
          <a:p>
            <a:fld id="{6DB37D2D-6970-408E-8879-7BF9CDE8CB8D}" type="slidenum">
              <a:rPr lang="en-US" smtClean="0"/>
              <a:t>328</a:t>
            </a:fld>
            <a:endParaRPr lang="en-US"/>
          </a:p>
        </p:txBody>
      </p:sp>
      <p:sp>
        <p:nvSpPr>
          <p:cNvPr id="1049590"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9591" name="Content Placeholder 1"/>
          <p:cNvSpPr>
            <a:spLocks noGrp="1"/>
          </p:cNvSpPr>
          <p:nvPr>
            <p:ph idx="1"/>
          </p:nvPr>
        </p:nvSpPr>
        <p:spPr>
          <a:xfrm>
            <a:off x="457200" y="1143000"/>
            <a:ext cx="8229600" cy="4864291"/>
          </a:xfrm>
        </p:spPr>
        <p:txBody>
          <a:bodyPr>
            <a:normAutofit lnSpcReduction="10000"/>
          </a:bodyPr>
          <a:p>
            <a:pPr algn="just" indent="0" marL="109728">
              <a:buNone/>
            </a:pPr>
            <a:r>
              <a:rPr dirty="0" sz="2800" lang="en-US" smtClean="0"/>
              <a:t>Before </a:t>
            </a:r>
            <a:r>
              <a:rPr dirty="0" sz="2800" lang="en-US"/>
              <a:t>treatment is commenced, a definite diagnosis has to be made through laboratory tests, which will include:</a:t>
            </a:r>
          </a:p>
          <a:p>
            <a:pPr algn="just" lvl="0"/>
            <a:r>
              <a:rPr dirty="0" sz="2800" lang="en-US"/>
              <a:t>Blood test for sedimentation rate (which will be raised as a result of a disseminated cancer), alkaline phosphates (when raised is associated with liver metastases) and </a:t>
            </a:r>
            <a:r>
              <a:rPr dirty="0" sz="2800" lang="en-US" err="1"/>
              <a:t>hypercalcaemia</a:t>
            </a:r>
            <a:r>
              <a:rPr dirty="0" sz="2800" lang="en-US"/>
              <a:t> (occasionally an important finding in advanced malignancy of the breast) as well as a complete blood count.</a:t>
            </a:r>
          </a:p>
          <a:p>
            <a:pPr algn="just" lvl="0"/>
            <a:r>
              <a:rPr dirty="0" sz="2800" lang="en-US"/>
              <a:t>Urinalysis.</a:t>
            </a:r>
          </a:p>
          <a:p>
            <a:endParaRPr dirty="0" lang="en-US"/>
          </a:p>
        </p:txBody>
      </p:sp>
      <p:sp>
        <p:nvSpPr>
          <p:cNvPr id="1049592" name="Slide Number Placeholder 2"/>
          <p:cNvSpPr>
            <a:spLocks noGrp="1"/>
          </p:cNvSpPr>
          <p:nvPr>
            <p:ph type="sldNum" sz="quarter" idx="12"/>
          </p:nvPr>
        </p:nvSpPr>
        <p:spPr/>
        <p:txBody>
          <a:bodyPr/>
          <a:p>
            <a:fld id="{6DB37D2D-6970-408E-8879-7BF9CDE8CB8D}" type="slidenum">
              <a:rPr lang="en-US" smtClean="0"/>
              <a:t>329</a:t>
            </a:fld>
            <a:endParaRPr lang="en-US"/>
          </a:p>
        </p:txBody>
      </p:sp>
      <p:sp>
        <p:nvSpPr>
          <p:cNvPr id="1049593" name="Title 3"/>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Diagnosis</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592" name="Content Placeholder 2"/>
          <p:cNvSpPr>
            <a:spLocks noGrp="1"/>
          </p:cNvSpPr>
          <p:nvPr>
            <p:ph idx="1"/>
          </p:nvPr>
        </p:nvSpPr>
        <p:spPr/>
        <p:txBody>
          <a:bodyPr/>
          <a:p>
            <a:r>
              <a:rPr b="1" dirty="0" lang="en-US"/>
              <a:t>Debilitating Systemic Disorders</a:t>
            </a:r>
            <a:r>
              <a:rPr dirty="0" lang="en-US"/>
              <a:t> </a:t>
            </a:r>
          </a:p>
          <a:p>
            <a:r>
              <a:rPr dirty="0" lang="en-US"/>
              <a:t>Chronic diseases that cause general ill health, for example, genital tuberculosis, or severe </a:t>
            </a:r>
            <a:r>
              <a:rPr dirty="0" lang="en-US" err="1"/>
              <a:t>naemia</a:t>
            </a:r>
            <a:r>
              <a:rPr dirty="0" lang="en-US"/>
              <a:t> may lead to secondary </a:t>
            </a:r>
            <a:r>
              <a:rPr dirty="0" lang="en-US" err="1"/>
              <a:t>amenorrhoea</a:t>
            </a:r>
            <a:r>
              <a:rPr dirty="0" lang="en-US"/>
              <a:t>.</a:t>
            </a:r>
          </a:p>
          <a:p>
            <a:endParaRPr dirty="0" lang="en-US"/>
          </a:p>
        </p:txBody>
      </p:sp>
      <p:sp>
        <p:nvSpPr>
          <p:cNvPr id="1048593" name="Title 1"/>
          <p:cNvSpPr>
            <a:spLocks noGrp="1"/>
          </p:cNvSpPr>
          <p:nvPr>
            <p:ph type="title"/>
          </p:nvPr>
        </p:nvSpPr>
        <p:spPr/>
        <p:txBody>
          <a:bodyPr/>
          <a:p>
            <a:endParaRPr lang="en-US"/>
          </a:p>
        </p:txBody>
      </p:sp>
      <p:sp>
        <p:nvSpPr>
          <p:cNvPr id="1048594" name="Slide Number Placeholder 3"/>
          <p:cNvSpPr>
            <a:spLocks noGrp="1"/>
          </p:cNvSpPr>
          <p:nvPr>
            <p:ph type="sldNum" sz="quarter" idx="12"/>
          </p:nvPr>
        </p:nvSpPr>
        <p:spPr/>
        <p:txBody>
          <a:bodyPr/>
          <a:p>
            <a:fld id="{6DB37D2D-6970-408E-8879-7BF9CDE8CB8D}" type="slidenum">
              <a:rPr lang="en-US" smtClean="0"/>
              <a:t>33</a:t>
            </a:fld>
            <a:endParaRPr lang="en-US"/>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9594" name="Content Placeholder 1"/>
          <p:cNvSpPr>
            <a:spLocks noGrp="1"/>
          </p:cNvSpPr>
          <p:nvPr>
            <p:ph idx="1"/>
          </p:nvPr>
        </p:nvSpPr>
        <p:spPr>
          <a:xfrm>
            <a:off x="457200" y="914400"/>
            <a:ext cx="8229600" cy="5092891"/>
          </a:xfrm>
        </p:spPr>
        <p:txBody>
          <a:bodyPr/>
          <a:p>
            <a:pPr algn="just"/>
            <a:r>
              <a:rPr dirty="0" sz="2800" lang="en-US"/>
              <a:t>An x-ray should be taken to determine the frequency of metastases to the lungs. A CT scan will help to locate metastases to the bones, brain, etc. </a:t>
            </a:r>
            <a:br>
              <a:rPr dirty="0" sz="2800" lang="en-US"/>
            </a:br>
            <a:r>
              <a:rPr dirty="0" sz="2800" lang="en-US"/>
              <a:t>A biopsy should be performed where tissue is removed from the lesion and examined. </a:t>
            </a:r>
          </a:p>
          <a:p>
            <a:pPr algn="just"/>
            <a:r>
              <a:rPr dirty="0" sz="2800" lang="en-US"/>
              <a:t>A cytology examination of nipple discharge or cyst or the breast is also recommended as well as a mammogram, which is a soft tissue radiological examination of the breast.</a:t>
            </a:r>
          </a:p>
          <a:p>
            <a:endParaRPr dirty="0" lang="en-US"/>
          </a:p>
        </p:txBody>
      </p:sp>
      <p:sp>
        <p:nvSpPr>
          <p:cNvPr id="1049595" name="Slide Number Placeholder 2"/>
          <p:cNvSpPr>
            <a:spLocks noGrp="1"/>
          </p:cNvSpPr>
          <p:nvPr>
            <p:ph type="sldNum" sz="quarter" idx="12"/>
          </p:nvPr>
        </p:nvSpPr>
        <p:spPr/>
        <p:txBody>
          <a:bodyPr/>
          <a:p>
            <a:fld id="{6DB37D2D-6970-408E-8879-7BF9CDE8CB8D}" type="slidenum">
              <a:rPr lang="en-US" smtClean="0"/>
              <a:t>330</a:t>
            </a:fld>
            <a:endParaRPr lang="en-US"/>
          </a:p>
        </p:txBody>
      </p:sp>
      <p:sp>
        <p:nvSpPr>
          <p:cNvPr id="1049596"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9597" name="Content Placeholder 1"/>
          <p:cNvSpPr>
            <a:spLocks noGrp="1"/>
          </p:cNvSpPr>
          <p:nvPr>
            <p:ph idx="1"/>
          </p:nvPr>
        </p:nvSpPr>
        <p:spPr>
          <a:xfrm>
            <a:off x="457200" y="762000"/>
            <a:ext cx="8229600" cy="5410200"/>
          </a:xfrm>
        </p:spPr>
        <p:txBody>
          <a:bodyPr>
            <a:normAutofit fontScale="92500" lnSpcReduction="10000"/>
          </a:bodyPr>
          <a:p>
            <a:r>
              <a:rPr b="1" dirty="0" lang="en-US"/>
              <a:t>Treatment should never be undertaken without an unequivocal histological diagnosis of cancer. The safest course is to take biopsy of all suspicious masses found on physical examination.</a:t>
            </a:r>
            <a:endParaRPr dirty="0" lang="en-US"/>
          </a:p>
          <a:p>
            <a:pPr indent="0" marL="109728">
              <a:buNone/>
            </a:pPr>
            <a:r>
              <a:rPr dirty="0" lang="en-US" smtClean="0"/>
              <a:t>The </a:t>
            </a:r>
            <a:r>
              <a:rPr dirty="0" lang="en-US"/>
              <a:t>two methods used to perform breast biopsy are:</a:t>
            </a:r>
          </a:p>
          <a:p>
            <a:pPr lvl="0"/>
            <a:r>
              <a:rPr dirty="0" lang="en-US"/>
              <a:t>Needle biopsy, which is the simplest. It involves either the aspiration of </a:t>
            </a:r>
            <a:r>
              <a:rPr dirty="0" lang="en-US" err="1"/>
              <a:t>tumour</a:t>
            </a:r>
            <a:r>
              <a:rPr dirty="0" lang="en-US"/>
              <a:t> cells or obtaining a small core of tissue with special needle (this is an office procedure).</a:t>
            </a:r>
          </a:p>
          <a:p>
            <a:pPr lvl="0"/>
            <a:r>
              <a:rPr dirty="0" lang="en-US"/>
              <a:t>Open biopsy, which is the most widely used. It is performed under general </a:t>
            </a:r>
            <a:r>
              <a:rPr dirty="0" lang="en-US" err="1"/>
              <a:t>anaesthesia</a:t>
            </a:r>
            <a:r>
              <a:rPr dirty="0" lang="en-US"/>
              <a:t>. When a needle biopsy is negative it should be confirmed by open method. </a:t>
            </a:r>
          </a:p>
          <a:p>
            <a:endParaRPr dirty="0" lang="en-US"/>
          </a:p>
        </p:txBody>
      </p:sp>
      <p:sp>
        <p:nvSpPr>
          <p:cNvPr id="1049598" name="Slide Number Placeholder 2"/>
          <p:cNvSpPr>
            <a:spLocks noGrp="1"/>
          </p:cNvSpPr>
          <p:nvPr>
            <p:ph type="sldNum" sz="quarter" idx="12"/>
          </p:nvPr>
        </p:nvSpPr>
        <p:spPr/>
        <p:txBody>
          <a:bodyPr/>
          <a:p>
            <a:fld id="{6DB37D2D-6970-408E-8879-7BF9CDE8CB8D}" type="slidenum">
              <a:rPr lang="en-US" smtClean="0"/>
              <a:t>331</a:t>
            </a:fld>
            <a:endParaRPr lang="en-US"/>
          </a:p>
        </p:txBody>
      </p:sp>
      <p:sp>
        <p:nvSpPr>
          <p:cNvPr id="1049599"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9600" name="Content Placeholder 1"/>
          <p:cNvSpPr>
            <a:spLocks noGrp="1"/>
          </p:cNvSpPr>
          <p:nvPr>
            <p:ph idx="1"/>
          </p:nvPr>
        </p:nvSpPr>
        <p:spPr>
          <a:xfrm>
            <a:off x="457200" y="914400"/>
            <a:ext cx="8229600" cy="5092891"/>
          </a:xfrm>
        </p:spPr>
        <p:txBody>
          <a:bodyPr>
            <a:normAutofit lnSpcReduction="10000"/>
          </a:bodyPr>
          <a:p>
            <a:pPr algn="just"/>
            <a:r>
              <a:rPr dirty="0" sz="3200" lang="en-US" smtClean="0"/>
              <a:t>The </a:t>
            </a:r>
            <a:r>
              <a:rPr dirty="0" sz="3200" lang="en-US"/>
              <a:t>treatment may be curative or palliative according to clinical stage I, II, III disease. Palliative treatment by radiation, hormones, chemotherapy or a combination of methods is recommended for patients in stage IV of the disease (distant metastases) and for previously treated patients who have developed distant metastases or ineradicable local recurrences. </a:t>
            </a:r>
          </a:p>
          <a:p>
            <a:endParaRPr dirty="0" lang="en-US"/>
          </a:p>
        </p:txBody>
      </p:sp>
      <p:sp>
        <p:nvSpPr>
          <p:cNvPr id="1049601" name="Slide Number Placeholder 2"/>
          <p:cNvSpPr>
            <a:spLocks noGrp="1"/>
          </p:cNvSpPr>
          <p:nvPr>
            <p:ph type="sldNum" sz="quarter" idx="12"/>
          </p:nvPr>
        </p:nvSpPr>
        <p:spPr/>
        <p:txBody>
          <a:bodyPr/>
          <a:p>
            <a:fld id="{6DB37D2D-6970-408E-8879-7BF9CDE8CB8D}" type="slidenum">
              <a:rPr lang="en-US" smtClean="0"/>
              <a:t>332</a:t>
            </a:fld>
            <a:endParaRPr lang="en-US"/>
          </a:p>
        </p:txBody>
      </p:sp>
      <p:sp>
        <p:nvSpPr>
          <p:cNvPr id="1049602" name="Title 3"/>
          <p:cNvSpPr>
            <a:spLocks noGrp="1"/>
          </p:cNvSpPr>
          <p:nvPr>
            <p:ph type="title"/>
          </p:nvPr>
        </p:nvSpPr>
        <p:spPr>
          <a:xfrm>
            <a:off x="457200" y="274638"/>
            <a:ext cx="8229600" cy="487362"/>
          </a:xfrm>
        </p:spPr>
        <p:txBody>
          <a:bodyPr>
            <a:normAutofit fontScale="90000"/>
          </a:bodyPr>
          <a:p>
            <a:r>
              <a:rPr dirty="0" lang="en-US" smtClean="0"/>
              <a:t/>
            </a:r>
            <a:br>
              <a:rPr dirty="0" lang="en-US" smtClean="0"/>
            </a:br>
            <a:r>
              <a:rPr dirty="0" lang="en-US" smtClean="0"/>
              <a:t>Management </a:t>
            </a:r>
            <a:r>
              <a:rPr dirty="0" lang="en-US"/>
              <a:t>of Breast Cancer </a:t>
            </a:r>
            <a:br>
              <a:rPr dirty="0" lang="en-US"/>
            </a:br>
            <a:endParaRPr dirty="0" lang="en-US"/>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9603" name="Content Placeholder 1"/>
          <p:cNvSpPr>
            <a:spLocks noGrp="1"/>
          </p:cNvSpPr>
          <p:nvPr>
            <p:ph idx="1"/>
          </p:nvPr>
        </p:nvSpPr>
        <p:spPr>
          <a:xfrm>
            <a:off x="457200" y="1066800"/>
            <a:ext cx="8229600" cy="4940491"/>
          </a:xfrm>
        </p:spPr>
        <p:txBody>
          <a:bodyPr>
            <a:normAutofit/>
          </a:bodyPr>
          <a:p>
            <a:pPr algn="just"/>
            <a:r>
              <a:rPr dirty="0" sz="3200" lang="en-US" smtClean="0"/>
              <a:t>This </a:t>
            </a:r>
            <a:r>
              <a:rPr dirty="0" sz="3200" lang="en-US"/>
              <a:t>involves en bloc removal of the breast, pectoral muscles and axillary nodes. It has been a standard curative procedure for breast cancer since the turn of the last century.</a:t>
            </a:r>
          </a:p>
          <a:p>
            <a:pPr algn="just" indent="0" marL="109728">
              <a:buNone/>
            </a:pPr>
            <a:r>
              <a:rPr b="1" dirty="0" sz="3200" lang="en-US" smtClean="0"/>
              <a:t>This </a:t>
            </a:r>
            <a:r>
              <a:rPr b="1" dirty="0" sz="3200" lang="en-US"/>
              <a:t>operation is contra-indicated in cancer that has spread to sub-</a:t>
            </a:r>
            <a:r>
              <a:rPr b="1" dirty="0" sz="3200" lang="en-US" err="1"/>
              <a:t>clavicular</a:t>
            </a:r>
            <a:r>
              <a:rPr b="1" dirty="0" sz="3200" lang="en-US"/>
              <a:t> nodes or to more distant sites because it will not cure the condition.</a:t>
            </a:r>
            <a:endParaRPr dirty="0" sz="3200" lang="en-US"/>
          </a:p>
          <a:p>
            <a:endParaRPr dirty="0" lang="en-US"/>
          </a:p>
        </p:txBody>
      </p:sp>
      <p:sp>
        <p:nvSpPr>
          <p:cNvPr id="1049604" name="Slide Number Placeholder 2"/>
          <p:cNvSpPr>
            <a:spLocks noGrp="1"/>
          </p:cNvSpPr>
          <p:nvPr>
            <p:ph type="sldNum" sz="quarter" idx="12"/>
          </p:nvPr>
        </p:nvSpPr>
        <p:spPr/>
        <p:txBody>
          <a:bodyPr/>
          <a:p>
            <a:fld id="{6DB37D2D-6970-408E-8879-7BF9CDE8CB8D}" type="slidenum">
              <a:rPr lang="en-US" smtClean="0"/>
              <a:t>333</a:t>
            </a:fld>
            <a:endParaRPr lang="en-US"/>
          </a:p>
        </p:txBody>
      </p:sp>
      <p:sp>
        <p:nvSpPr>
          <p:cNvPr id="1049605"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Radical </a:t>
            </a:r>
            <a:r>
              <a:rPr dirty="0" lang="en-US"/>
              <a:t>Mastectomy </a:t>
            </a:r>
            <a:br>
              <a:rPr dirty="0" lang="en-US"/>
            </a:br>
            <a:endParaRPr dirty="0" lang="en-US"/>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9606" name="Content Placeholder 1"/>
          <p:cNvSpPr>
            <a:spLocks noGrp="1"/>
          </p:cNvSpPr>
          <p:nvPr>
            <p:ph idx="1"/>
          </p:nvPr>
        </p:nvSpPr>
        <p:spPr/>
        <p:txBody>
          <a:bodyPr/>
          <a:p>
            <a:pPr algn="just"/>
            <a:r>
              <a:rPr dirty="0" sz="3600" lang="en-US" smtClean="0"/>
              <a:t>This </a:t>
            </a:r>
            <a:r>
              <a:rPr dirty="0" sz="3600" lang="en-US"/>
              <a:t>involves the removal of the internal mammary nodes in addition to standard radical mastectomy.</a:t>
            </a:r>
          </a:p>
          <a:p>
            <a:endParaRPr dirty="0" lang="en-US"/>
          </a:p>
        </p:txBody>
      </p:sp>
      <p:sp>
        <p:nvSpPr>
          <p:cNvPr id="1049607" name="Slide Number Placeholder 2"/>
          <p:cNvSpPr>
            <a:spLocks noGrp="1"/>
          </p:cNvSpPr>
          <p:nvPr>
            <p:ph type="sldNum" sz="quarter" idx="12"/>
          </p:nvPr>
        </p:nvSpPr>
        <p:spPr/>
        <p:txBody>
          <a:bodyPr/>
          <a:p>
            <a:fld id="{6DB37D2D-6970-408E-8879-7BF9CDE8CB8D}" type="slidenum">
              <a:rPr lang="en-US" smtClean="0"/>
              <a:t>334</a:t>
            </a:fld>
            <a:endParaRPr lang="en-US"/>
          </a:p>
        </p:txBody>
      </p:sp>
      <p:sp>
        <p:nvSpPr>
          <p:cNvPr id="1049608" name="Title 3"/>
          <p:cNvSpPr>
            <a:spLocks noGrp="1"/>
          </p:cNvSpPr>
          <p:nvPr>
            <p:ph type="title"/>
          </p:nvPr>
        </p:nvSpPr>
        <p:spPr/>
        <p:txBody>
          <a:bodyPr>
            <a:normAutofit fontScale="90000"/>
          </a:bodyPr>
          <a:p>
            <a:r>
              <a:rPr dirty="0" lang="en-US" smtClean="0"/>
              <a:t/>
            </a:r>
            <a:br>
              <a:rPr dirty="0" lang="en-US" smtClean="0"/>
            </a:br>
            <a:r>
              <a:rPr dirty="0" lang="en-US" smtClean="0"/>
              <a:t>Extended </a:t>
            </a:r>
            <a:r>
              <a:rPr dirty="0" lang="en-US"/>
              <a:t>Radical Mastectomy </a:t>
            </a:r>
            <a:br>
              <a:rPr dirty="0" lang="en-US"/>
            </a:br>
            <a:endParaRPr dirty="0" lang="en-US"/>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9609" name="Content Placeholder 1"/>
          <p:cNvSpPr>
            <a:spLocks noGrp="1"/>
          </p:cNvSpPr>
          <p:nvPr>
            <p:ph idx="1"/>
          </p:nvPr>
        </p:nvSpPr>
        <p:spPr>
          <a:xfrm>
            <a:off x="457200" y="990600"/>
            <a:ext cx="8229600" cy="5016691"/>
          </a:xfrm>
        </p:spPr>
        <p:txBody>
          <a:bodyPr>
            <a:noAutofit/>
          </a:bodyPr>
          <a:p>
            <a:pPr algn="just"/>
            <a:r>
              <a:rPr dirty="0" sz="3200" lang="en-US" smtClean="0"/>
              <a:t>This </a:t>
            </a:r>
            <a:r>
              <a:rPr dirty="0" sz="3200" lang="en-US"/>
              <a:t>involves en bloc removal of the breast and preservation of the </a:t>
            </a:r>
            <a:r>
              <a:rPr dirty="0" sz="3200" lang="en-US" err="1"/>
              <a:t>pectoralis</a:t>
            </a:r>
            <a:r>
              <a:rPr dirty="0" sz="3200" lang="en-US"/>
              <a:t> major muscles. </a:t>
            </a:r>
            <a:endParaRPr dirty="0" sz="3200" lang="en-US" smtClean="0"/>
          </a:p>
          <a:p>
            <a:pPr algn="just"/>
            <a:r>
              <a:rPr dirty="0" sz="3200" lang="en-US" smtClean="0"/>
              <a:t>The </a:t>
            </a:r>
            <a:r>
              <a:rPr dirty="0" sz="3200" lang="en-US"/>
              <a:t>advantages of this operation are that it is cosmetic and functional in that the preservation of the </a:t>
            </a:r>
            <a:r>
              <a:rPr dirty="0" sz="3200" lang="en-US" err="1"/>
              <a:t>pectoralis</a:t>
            </a:r>
            <a:r>
              <a:rPr dirty="0" sz="3200" lang="en-US"/>
              <a:t> major muscles avoids a hollow beneath the clavicle hence preventing shoulder dysfunction and </a:t>
            </a:r>
            <a:r>
              <a:rPr dirty="0" sz="3200" lang="en-US" err="1"/>
              <a:t>oedema</a:t>
            </a:r>
            <a:r>
              <a:rPr dirty="0" sz="3200" lang="en-US"/>
              <a:t> of the arm.</a:t>
            </a:r>
          </a:p>
        </p:txBody>
      </p:sp>
      <p:sp>
        <p:nvSpPr>
          <p:cNvPr id="1049610" name="Slide Number Placeholder 2"/>
          <p:cNvSpPr>
            <a:spLocks noGrp="1"/>
          </p:cNvSpPr>
          <p:nvPr>
            <p:ph type="sldNum" sz="quarter" idx="12"/>
          </p:nvPr>
        </p:nvSpPr>
        <p:spPr/>
        <p:txBody>
          <a:bodyPr/>
          <a:p>
            <a:fld id="{6DB37D2D-6970-408E-8879-7BF9CDE8CB8D}" type="slidenum">
              <a:rPr lang="en-US" smtClean="0"/>
              <a:t>335</a:t>
            </a:fld>
            <a:endParaRPr lang="en-US"/>
          </a:p>
        </p:txBody>
      </p:sp>
      <p:sp>
        <p:nvSpPr>
          <p:cNvPr id="1049611"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Modified </a:t>
            </a:r>
            <a:r>
              <a:rPr dirty="0" lang="en-US"/>
              <a:t>Radical Mastectomy</a:t>
            </a:r>
            <a:br>
              <a:rPr dirty="0" lang="en-US"/>
            </a:br>
            <a:endParaRPr dirty="0" lang="en-US"/>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9612" name="Content Placeholder 1"/>
          <p:cNvSpPr>
            <a:spLocks noGrp="1"/>
          </p:cNvSpPr>
          <p:nvPr>
            <p:ph idx="1"/>
          </p:nvPr>
        </p:nvSpPr>
        <p:spPr>
          <a:xfrm>
            <a:off x="457200" y="762000"/>
            <a:ext cx="8229600" cy="5245291"/>
          </a:xfrm>
        </p:spPr>
        <p:txBody>
          <a:bodyPr>
            <a:normAutofit fontScale="92500" lnSpcReduction="10000"/>
          </a:bodyPr>
          <a:p>
            <a:pPr algn="just" indent="0" marL="109728">
              <a:buNone/>
            </a:pPr>
            <a:r>
              <a:rPr b="1" dirty="0" sz="3200" lang="en-US"/>
              <a:t>Simple Mastectomy</a:t>
            </a:r>
            <a:r>
              <a:rPr dirty="0" sz="3200" lang="en-US"/>
              <a:t> </a:t>
            </a:r>
          </a:p>
          <a:p>
            <a:pPr algn="just"/>
            <a:r>
              <a:rPr dirty="0" sz="3200" lang="en-US"/>
              <a:t>This is done if the malignancy is confined to the breast without spread to adjacent muscles or to the regional nodes or beyond.</a:t>
            </a:r>
          </a:p>
          <a:p>
            <a:pPr algn="just" indent="0" marL="109728">
              <a:buNone/>
            </a:pPr>
            <a:r>
              <a:rPr b="1" dirty="0" sz="3200" lang="en-US"/>
              <a:t> </a:t>
            </a:r>
            <a:endParaRPr dirty="0" sz="3200" lang="en-US"/>
          </a:p>
          <a:p>
            <a:pPr algn="just" indent="0" marL="109728">
              <a:buNone/>
            </a:pPr>
            <a:r>
              <a:rPr b="1" dirty="0" sz="3200" lang="en-US"/>
              <a:t>Local Excision/Lumpectomy</a:t>
            </a:r>
            <a:endParaRPr dirty="0" sz="3200" lang="en-US"/>
          </a:p>
          <a:p>
            <a:pPr algn="just"/>
            <a:r>
              <a:rPr dirty="0" sz="3200" lang="en-US"/>
              <a:t>This is also known as a partial mastectomy and provides definitive treatment for early breast cancer, especially for a small Stage I lesion.</a:t>
            </a:r>
          </a:p>
          <a:p>
            <a:endParaRPr dirty="0" lang="en-US"/>
          </a:p>
        </p:txBody>
      </p:sp>
      <p:sp>
        <p:nvSpPr>
          <p:cNvPr id="1049613" name="Slide Number Placeholder 2"/>
          <p:cNvSpPr>
            <a:spLocks noGrp="1"/>
          </p:cNvSpPr>
          <p:nvPr>
            <p:ph type="sldNum" sz="quarter" idx="12"/>
          </p:nvPr>
        </p:nvSpPr>
        <p:spPr/>
        <p:txBody>
          <a:bodyPr/>
          <a:p>
            <a:fld id="{6DB37D2D-6970-408E-8879-7BF9CDE8CB8D}" type="slidenum">
              <a:rPr lang="en-US" smtClean="0"/>
              <a:t>336</a:t>
            </a:fld>
            <a:endParaRPr lang="en-US"/>
          </a:p>
        </p:txBody>
      </p:sp>
      <p:sp>
        <p:nvSpPr>
          <p:cNvPr id="1049614"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9615" name="Content Placeholder 1"/>
          <p:cNvSpPr>
            <a:spLocks noGrp="1"/>
          </p:cNvSpPr>
          <p:nvPr>
            <p:ph idx="1"/>
          </p:nvPr>
        </p:nvSpPr>
        <p:spPr>
          <a:xfrm>
            <a:off x="457200" y="838200"/>
            <a:ext cx="8229600" cy="5486400"/>
          </a:xfrm>
        </p:spPr>
        <p:txBody>
          <a:bodyPr>
            <a:normAutofit fontScale="85000" lnSpcReduction="20000"/>
          </a:bodyPr>
          <a:p>
            <a:pPr algn="just"/>
            <a:r>
              <a:rPr dirty="0" sz="3000" lang="en-US"/>
              <a:t>U</a:t>
            </a:r>
            <a:r>
              <a:rPr dirty="0" sz="3000" lang="en-US" smtClean="0"/>
              <a:t>sed </a:t>
            </a:r>
            <a:r>
              <a:rPr dirty="0" sz="3000" lang="en-US"/>
              <a:t>for the treatment of certain breast cancers, particularly those that are locally advanced or in cases where the patient refuses  a mastectomy.</a:t>
            </a:r>
          </a:p>
          <a:p>
            <a:pPr algn="just"/>
            <a:r>
              <a:rPr dirty="0" sz="3000" lang="en-US"/>
              <a:t>The procedure can be used in conjunction with radical mastectomy as a pre-operative or post-operative course of action in order to reduce the incidence of local recurrence from residual cancer in the operative field. </a:t>
            </a:r>
            <a:endParaRPr dirty="0" sz="3000" lang="en-US" smtClean="0"/>
          </a:p>
          <a:p>
            <a:pPr algn="just"/>
            <a:r>
              <a:rPr dirty="0" sz="3000" lang="en-US" smtClean="0"/>
              <a:t>The </a:t>
            </a:r>
            <a:r>
              <a:rPr dirty="0" sz="3000" lang="en-US"/>
              <a:t>process destroys metastatic cancer in the internal mammary and sub-</a:t>
            </a:r>
            <a:r>
              <a:rPr dirty="0" sz="3000" lang="en-US" err="1"/>
              <a:t>clavicular</a:t>
            </a:r>
            <a:r>
              <a:rPr dirty="0" sz="3000" lang="en-US"/>
              <a:t> lymph </a:t>
            </a:r>
            <a:r>
              <a:rPr dirty="0" sz="3000" lang="en-US" smtClean="0"/>
              <a:t>nodes.</a:t>
            </a:r>
          </a:p>
          <a:p>
            <a:pPr algn="just"/>
            <a:r>
              <a:rPr dirty="0" sz="3000" lang="en-US" smtClean="0"/>
              <a:t>patient </a:t>
            </a:r>
            <a:r>
              <a:rPr dirty="0" sz="3000" lang="en-US"/>
              <a:t>should be selected for radiotherapy based on the likelihood of local recurrence of the existence of disease in </a:t>
            </a:r>
            <a:r>
              <a:rPr dirty="0" sz="3000" lang="en-US" err="1"/>
              <a:t>unresected</a:t>
            </a:r>
            <a:r>
              <a:rPr dirty="0" sz="3000" lang="en-US"/>
              <a:t> regional nodes.</a:t>
            </a:r>
          </a:p>
          <a:p>
            <a:endParaRPr dirty="0" lang="en-US"/>
          </a:p>
        </p:txBody>
      </p:sp>
      <p:sp>
        <p:nvSpPr>
          <p:cNvPr id="1049616" name="Slide Number Placeholder 2"/>
          <p:cNvSpPr>
            <a:spLocks noGrp="1"/>
          </p:cNvSpPr>
          <p:nvPr>
            <p:ph type="sldNum" sz="quarter" idx="12"/>
          </p:nvPr>
        </p:nvSpPr>
        <p:spPr/>
        <p:txBody>
          <a:bodyPr/>
          <a:p>
            <a:fld id="{6DB37D2D-6970-408E-8879-7BF9CDE8CB8D}" type="slidenum">
              <a:rPr lang="en-US" smtClean="0"/>
              <a:t>337</a:t>
            </a:fld>
            <a:endParaRPr lang="en-US"/>
          </a:p>
        </p:txBody>
      </p:sp>
      <p:sp>
        <p:nvSpPr>
          <p:cNvPr id="1049617" name="Title 3"/>
          <p:cNvSpPr>
            <a:spLocks noGrp="1"/>
          </p:cNvSpPr>
          <p:nvPr>
            <p:ph type="title"/>
          </p:nvPr>
        </p:nvSpPr>
        <p:spPr>
          <a:xfrm>
            <a:off x="457200" y="274638"/>
            <a:ext cx="8229600" cy="411162"/>
          </a:xfrm>
        </p:spPr>
        <p:txBody>
          <a:bodyPr>
            <a:normAutofit fontScale="90000"/>
          </a:bodyPr>
          <a:p>
            <a:r>
              <a:rPr dirty="0" lang="en-US" smtClean="0"/>
              <a:t/>
            </a:r>
            <a:br>
              <a:rPr dirty="0" lang="en-US" smtClean="0"/>
            </a:br>
            <a:r>
              <a:rPr dirty="0" lang="en-US" smtClean="0"/>
              <a:t>Radiotherapy </a:t>
            </a:r>
            <a:br>
              <a:rPr dirty="0" lang="en-US" smtClean="0"/>
            </a:br>
            <a:endParaRPr dirty="0" lang="en-US"/>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9618" name="Content Placeholder 1"/>
          <p:cNvSpPr>
            <a:spLocks noGrp="1"/>
          </p:cNvSpPr>
          <p:nvPr>
            <p:ph idx="1"/>
          </p:nvPr>
        </p:nvSpPr>
        <p:spPr/>
        <p:txBody>
          <a:bodyPr/>
          <a:p>
            <a:pPr algn="just"/>
            <a:r>
              <a:rPr dirty="0" lang="en-US" smtClean="0"/>
              <a:t>This </a:t>
            </a:r>
            <a:r>
              <a:rPr dirty="0" lang="en-US"/>
              <a:t>process can be used in conjunction with radical mastectomy, especially in patients found to have positive axillary nodes.</a:t>
            </a:r>
          </a:p>
          <a:p>
            <a:pPr algn="just"/>
            <a:r>
              <a:rPr dirty="0" lang="en-US"/>
              <a:t>Mortality and morbidity rates following radical mastectomy are low and the procedure is generally well tolerated even by elderly patients. However, you should note that there are several complications associated with breast cancer.</a:t>
            </a:r>
          </a:p>
          <a:p>
            <a:endParaRPr dirty="0" lang="en-US"/>
          </a:p>
        </p:txBody>
      </p:sp>
      <p:sp>
        <p:nvSpPr>
          <p:cNvPr id="1049619" name="Slide Number Placeholder 2"/>
          <p:cNvSpPr>
            <a:spLocks noGrp="1"/>
          </p:cNvSpPr>
          <p:nvPr>
            <p:ph type="sldNum" sz="quarter" idx="12"/>
          </p:nvPr>
        </p:nvSpPr>
        <p:spPr/>
        <p:txBody>
          <a:bodyPr/>
          <a:p>
            <a:fld id="{6DB37D2D-6970-408E-8879-7BF9CDE8CB8D}" type="slidenum">
              <a:rPr lang="en-US" smtClean="0"/>
              <a:t>338</a:t>
            </a:fld>
            <a:endParaRPr lang="en-US"/>
          </a:p>
        </p:txBody>
      </p:sp>
      <p:sp>
        <p:nvSpPr>
          <p:cNvPr id="1049620" name="Title 3"/>
          <p:cNvSpPr>
            <a:spLocks noGrp="1"/>
          </p:cNvSpPr>
          <p:nvPr>
            <p:ph type="title"/>
          </p:nvPr>
        </p:nvSpPr>
        <p:spPr/>
        <p:txBody>
          <a:bodyPr>
            <a:normAutofit fontScale="90000"/>
          </a:bodyPr>
          <a:p>
            <a:r>
              <a:rPr dirty="0" lang="en-US" smtClean="0"/>
              <a:t/>
            </a:r>
            <a:br>
              <a:rPr dirty="0" lang="en-US" smtClean="0"/>
            </a:br>
            <a:r>
              <a:rPr dirty="0" lang="en-US" smtClean="0"/>
              <a:t>Chemotherapy </a:t>
            </a:r>
            <a:r>
              <a:rPr dirty="0" lang="en-US"/>
              <a:t/>
            </a:r>
            <a:br>
              <a:rPr dirty="0" lang="en-US"/>
            </a:br>
            <a:endParaRPr dirty="0" lang="en-US"/>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9621" name="Content Placeholder 1"/>
          <p:cNvSpPr>
            <a:spLocks noGrp="1"/>
          </p:cNvSpPr>
          <p:nvPr>
            <p:ph idx="1"/>
          </p:nvPr>
        </p:nvSpPr>
        <p:spPr>
          <a:xfrm>
            <a:off x="457200" y="990600"/>
            <a:ext cx="8229600" cy="5016691"/>
          </a:xfrm>
        </p:spPr>
        <p:txBody>
          <a:bodyPr>
            <a:normAutofit lnSpcReduction="10000"/>
          </a:bodyPr>
          <a:p>
            <a:pPr algn="just"/>
            <a:r>
              <a:rPr dirty="0" sz="3200" lang="en-US"/>
              <a:t>There are occasionally wound complications like </a:t>
            </a:r>
            <a:r>
              <a:rPr dirty="0" sz="3200" lang="en-US" err="1"/>
              <a:t>haematoma</a:t>
            </a:r>
            <a:r>
              <a:rPr dirty="0" sz="3200" lang="en-US"/>
              <a:t> or serum collection under the skin flaps and necrosis of the skin margins may occur but this can be easily managed. The most serious complications may include:</a:t>
            </a:r>
          </a:p>
          <a:p>
            <a:pPr algn="just" lvl="0"/>
            <a:r>
              <a:rPr dirty="0" sz="3200" lang="en-US"/>
              <a:t>Local recurrences of cancer within operative field. This signals the presence of a spread.</a:t>
            </a:r>
          </a:p>
          <a:p>
            <a:endParaRPr dirty="0" lang="en-US"/>
          </a:p>
        </p:txBody>
      </p:sp>
      <p:sp>
        <p:nvSpPr>
          <p:cNvPr id="1049622" name="Slide Number Placeholder 2"/>
          <p:cNvSpPr>
            <a:spLocks noGrp="1"/>
          </p:cNvSpPr>
          <p:nvPr>
            <p:ph type="sldNum" sz="quarter" idx="12"/>
          </p:nvPr>
        </p:nvSpPr>
        <p:spPr/>
        <p:txBody>
          <a:bodyPr/>
          <a:p>
            <a:fld id="{6DB37D2D-6970-408E-8879-7BF9CDE8CB8D}" type="slidenum">
              <a:rPr lang="en-US" smtClean="0"/>
              <a:t>339</a:t>
            </a:fld>
            <a:endParaRPr lang="en-US"/>
          </a:p>
        </p:txBody>
      </p:sp>
      <p:sp>
        <p:nvSpPr>
          <p:cNvPr id="1049623"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598" name="Content Placeholder 2"/>
          <p:cNvSpPr>
            <a:spLocks noGrp="1"/>
          </p:cNvSpPr>
          <p:nvPr>
            <p:ph idx="1"/>
          </p:nvPr>
        </p:nvSpPr>
        <p:spPr>
          <a:xfrm>
            <a:off x="457200" y="838200"/>
            <a:ext cx="8229600" cy="5287963"/>
          </a:xfrm>
        </p:spPr>
        <p:txBody>
          <a:bodyPr>
            <a:normAutofit fontScale="92593" lnSpcReduction="20000"/>
          </a:bodyPr>
          <a:p>
            <a:r>
              <a:rPr b="1" dirty="0" lang="en-US"/>
              <a:t>Nervous Disorders</a:t>
            </a:r>
            <a:r>
              <a:rPr dirty="0" lang="en-US"/>
              <a:t> </a:t>
            </a:r>
          </a:p>
          <a:p>
            <a:r>
              <a:rPr dirty="0" lang="en-US"/>
              <a:t>Any stress can act on the hypothalamus to inhibit follicle stimulating hormone/</a:t>
            </a:r>
            <a:r>
              <a:rPr dirty="0" lang="en-US" err="1"/>
              <a:t>leutinising</a:t>
            </a:r>
            <a:r>
              <a:rPr dirty="0" lang="en-US"/>
              <a:t> hormone-releasing hormone. </a:t>
            </a:r>
            <a:br>
              <a:rPr dirty="0" lang="en-US"/>
            </a:br>
            <a:r>
              <a:rPr dirty="0" lang="en-US"/>
              <a:t>This may lead to stress or hypothalamic </a:t>
            </a:r>
            <a:r>
              <a:rPr dirty="0" lang="en-US" err="1"/>
              <a:t>amenorrhoea</a:t>
            </a:r>
            <a:r>
              <a:rPr dirty="0" lang="en-US"/>
              <a:t>. Minor emotional upsets related to being away from home, attending college, tension from schoolwork or interpersonal problems are the most common causes of secondary </a:t>
            </a:r>
            <a:r>
              <a:rPr dirty="0" lang="en-US" err="1"/>
              <a:t>amenorrhoea</a:t>
            </a:r>
            <a:r>
              <a:rPr dirty="0" lang="en-US"/>
              <a:t>, especially in adolescents.</a:t>
            </a:r>
          </a:p>
          <a:p>
            <a:r>
              <a:rPr dirty="0" lang="en-US"/>
              <a:t>Other related disorders that cause stress include longstanding psychiatric disorders, especially depression or anxiety and stress due to exercise, which leads to exercise </a:t>
            </a:r>
            <a:r>
              <a:rPr dirty="0" lang="en-US" err="1"/>
              <a:t>amenorrhoea</a:t>
            </a:r>
            <a:r>
              <a:rPr dirty="0" lang="en-US"/>
              <a:t>. This is especially common in marathon runners.</a:t>
            </a:r>
          </a:p>
          <a:p>
            <a:r>
              <a:rPr dirty="0" lang="en-US"/>
              <a:t>Others include brain </a:t>
            </a:r>
            <a:r>
              <a:rPr dirty="0" lang="en-US" err="1"/>
              <a:t>tumours</a:t>
            </a:r>
            <a:r>
              <a:rPr dirty="0" lang="en-US"/>
              <a:t> which may destroy  the hypothalamus.</a:t>
            </a:r>
          </a:p>
          <a:p>
            <a:endParaRPr dirty="0" lang="en-US"/>
          </a:p>
        </p:txBody>
      </p:sp>
      <p:sp>
        <p:nvSpPr>
          <p:cNvPr id="1048599" name="Title 1"/>
          <p:cNvSpPr>
            <a:spLocks noGrp="1"/>
          </p:cNvSpPr>
          <p:nvPr>
            <p:ph type="title"/>
          </p:nvPr>
        </p:nvSpPr>
        <p:spPr>
          <a:xfrm>
            <a:off x="457200" y="274638"/>
            <a:ext cx="8229600" cy="411162"/>
          </a:xfrm>
        </p:spPr>
        <p:txBody>
          <a:bodyPr>
            <a:normAutofit fontScale="90000"/>
          </a:bodyPr>
          <a:p>
            <a:endParaRPr dirty="0" lang="en-US"/>
          </a:p>
        </p:txBody>
      </p:sp>
      <p:sp>
        <p:nvSpPr>
          <p:cNvPr id="1048600" name="Slide Number Placeholder 3"/>
          <p:cNvSpPr>
            <a:spLocks noGrp="1"/>
          </p:cNvSpPr>
          <p:nvPr>
            <p:ph type="sldNum" sz="quarter" idx="12"/>
          </p:nvPr>
        </p:nvSpPr>
        <p:spPr/>
        <p:txBody>
          <a:bodyPr/>
          <a:p>
            <a:fld id="{6DB37D2D-6970-408E-8879-7BF9CDE8CB8D}" type="slidenum">
              <a:rPr lang="en-US" smtClean="0"/>
              <a:t>34</a:t>
            </a:fld>
            <a:endParaRPr lang="en-US"/>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9624" name="Content Placeholder 1"/>
          <p:cNvSpPr>
            <a:spLocks noGrp="1"/>
          </p:cNvSpPr>
          <p:nvPr>
            <p:ph idx="1"/>
          </p:nvPr>
        </p:nvSpPr>
        <p:spPr>
          <a:xfrm>
            <a:off x="457200" y="1066800"/>
            <a:ext cx="8229600" cy="4940491"/>
          </a:xfrm>
        </p:spPr>
        <p:txBody>
          <a:bodyPr>
            <a:normAutofit fontScale="92500"/>
          </a:bodyPr>
          <a:p>
            <a:pPr algn="just" lvl="0"/>
            <a:r>
              <a:rPr dirty="0" sz="3200" lang="en-US" err="1"/>
              <a:t>Oedema</a:t>
            </a:r>
            <a:r>
              <a:rPr dirty="0" sz="3200" lang="en-US"/>
              <a:t> of the arm. When this appears in the early post-operative period, it is usually caused by lymphatic obstruction.</a:t>
            </a:r>
          </a:p>
          <a:p>
            <a:pPr algn="just" lvl="0"/>
            <a:r>
              <a:rPr dirty="0" sz="3200" lang="en-US"/>
              <a:t> Infection in the axilla may also be a cause of the </a:t>
            </a:r>
            <a:r>
              <a:rPr dirty="0" sz="3200" lang="en-US" err="1"/>
              <a:t>oedema</a:t>
            </a:r>
            <a:r>
              <a:rPr dirty="0" sz="3200" lang="en-US"/>
              <a:t>. </a:t>
            </a:r>
            <a:endParaRPr dirty="0" sz="3200" lang="en-US" smtClean="0"/>
          </a:p>
          <a:p>
            <a:pPr algn="just" lvl="0"/>
            <a:r>
              <a:rPr dirty="0" sz="3200" lang="en-US" smtClean="0"/>
              <a:t>This </a:t>
            </a:r>
            <a:r>
              <a:rPr dirty="0" sz="3200" lang="en-US"/>
              <a:t>is because the lymphatic drainage of the arm is compromised and the extremity becomes more than normally susceptible to infection following minor injuries.</a:t>
            </a:r>
          </a:p>
          <a:p>
            <a:endParaRPr dirty="0" lang="en-US"/>
          </a:p>
        </p:txBody>
      </p:sp>
      <p:sp>
        <p:nvSpPr>
          <p:cNvPr id="1049625" name="Slide Number Placeholder 2"/>
          <p:cNvSpPr>
            <a:spLocks noGrp="1"/>
          </p:cNvSpPr>
          <p:nvPr>
            <p:ph type="sldNum" sz="quarter" idx="12"/>
          </p:nvPr>
        </p:nvSpPr>
        <p:spPr/>
        <p:txBody>
          <a:bodyPr/>
          <a:p>
            <a:fld id="{6DB37D2D-6970-408E-8879-7BF9CDE8CB8D}" type="slidenum">
              <a:rPr lang="en-US" smtClean="0"/>
              <a:t>340</a:t>
            </a:fld>
            <a:endParaRPr lang="en-US"/>
          </a:p>
        </p:txBody>
      </p:sp>
      <p:sp>
        <p:nvSpPr>
          <p:cNvPr id="1049626"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9627" name="Content Placeholder 1"/>
          <p:cNvSpPr>
            <a:spLocks noGrp="1"/>
          </p:cNvSpPr>
          <p:nvPr>
            <p:ph idx="1"/>
          </p:nvPr>
        </p:nvSpPr>
        <p:spPr>
          <a:xfrm>
            <a:off x="457200" y="990600"/>
            <a:ext cx="8229600" cy="5410200"/>
          </a:xfrm>
        </p:spPr>
        <p:txBody>
          <a:bodyPr>
            <a:normAutofit fontScale="85000" lnSpcReduction="20000"/>
          </a:bodyPr>
          <a:p>
            <a:pPr algn="just"/>
            <a:r>
              <a:rPr dirty="0" sz="3000" lang="en-US"/>
              <a:t>Chronic </a:t>
            </a:r>
            <a:r>
              <a:rPr dirty="0" sz="3000" lang="en-US" err="1"/>
              <a:t>oedema</a:t>
            </a:r>
            <a:r>
              <a:rPr dirty="0" sz="3000" lang="en-US"/>
              <a:t> should be managed by elevation and by a snugly fitted elastic sleeve, which is </a:t>
            </a:r>
            <a:r>
              <a:rPr dirty="0" sz="3000" lang="en-US" smtClean="0"/>
              <a:t>slipped </a:t>
            </a:r>
            <a:r>
              <a:rPr dirty="0" sz="3000" lang="en-US"/>
              <a:t>over the arm from hand to shoulder. </a:t>
            </a:r>
            <a:endParaRPr dirty="0" sz="3000" lang="en-US" smtClean="0"/>
          </a:p>
          <a:p>
            <a:pPr algn="just"/>
            <a:r>
              <a:rPr dirty="0" sz="3000" lang="en-US" smtClean="0"/>
              <a:t>The </a:t>
            </a:r>
            <a:r>
              <a:rPr dirty="0" sz="3000" lang="en-US"/>
              <a:t>patient should receive pre and post-operative nursing care in the same way as other surgical patients.</a:t>
            </a:r>
          </a:p>
          <a:p>
            <a:pPr algn="just"/>
            <a:r>
              <a:rPr dirty="0" sz="3000" lang="en-US"/>
              <a:t>This patient will need long-term care. A periodic  re-examination is done to detect recurrences and to observe the opposite breast for second carcinoma. </a:t>
            </a:r>
            <a:endParaRPr dirty="0" sz="3000" lang="en-US" smtClean="0"/>
          </a:p>
          <a:p>
            <a:pPr algn="just"/>
            <a:r>
              <a:rPr dirty="0" sz="3000" lang="en-US" smtClean="0"/>
              <a:t>The </a:t>
            </a:r>
            <a:r>
              <a:rPr dirty="0" sz="3000" lang="en-US"/>
              <a:t>examination is conducted every six months until a period of five years post-operatively has elapsed. It is then carried out every six to twelve months thereafter for life. </a:t>
            </a:r>
          </a:p>
          <a:p>
            <a:endParaRPr dirty="0" lang="en-US"/>
          </a:p>
        </p:txBody>
      </p:sp>
      <p:sp>
        <p:nvSpPr>
          <p:cNvPr id="1049628" name="Slide Number Placeholder 2"/>
          <p:cNvSpPr>
            <a:spLocks noGrp="1"/>
          </p:cNvSpPr>
          <p:nvPr>
            <p:ph type="sldNum" sz="quarter" idx="12"/>
          </p:nvPr>
        </p:nvSpPr>
        <p:spPr/>
        <p:txBody>
          <a:bodyPr/>
          <a:p>
            <a:fld id="{6DB37D2D-6970-408E-8879-7BF9CDE8CB8D}" type="slidenum">
              <a:rPr lang="en-US" smtClean="0"/>
              <a:t>341</a:t>
            </a:fld>
            <a:endParaRPr lang="en-US"/>
          </a:p>
        </p:txBody>
      </p:sp>
      <p:sp>
        <p:nvSpPr>
          <p:cNvPr id="1049629"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9630" name="Content Placeholder 1"/>
          <p:cNvSpPr>
            <a:spLocks noGrp="1"/>
          </p:cNvSpPr>
          <p:nvPr>
            <p:ph idx="1"/>
          </p:nvPr>
        </p:nvSpPr>
        <p:spPr>
          <a:xfrm>
            <a:off x="457200" y="762000"/>
            <a:ext cx="8229600" cy="5638800"/>
          </a:xfrm>
        </p:spPr>
        <p:txBody>
          <a:bodyPr>
            <a:normAutofit/>
          </a:bodyPr>
          <a:p>
            <a:pPr algn="just"/>
            <a:r>
              <a:rPr dirty="0" lang="en-US"/>
              <a:t>The patient should also be advised on the importance of self-breast examination monthly, especially after menstruation</a:t>
            </a:r>
            <a:r>
              <a:rPr dirty="0" lang="en-US" smtClean="0"/>
              <a:t>.</a:t>
            </a:r>
          </a:p>
          <a:p>
            <a:pPr algn="just"/>
            <a:r>
              <a:rPr dirty="0" lang="en-US" smtClean="0"/>
              <a:t> </a:t>
            </a:r>
            <a:r>
              <a:rPr dirty="0" lang="en-US"/>
              <a:t>A mammogram should be  obtained annually.</a:t>
            </a:r>
          </a:p>
          <a:p>
            <a:pPr algn="just"/>
            <a:r>
              <a:rPr dirty="0" lang="en-US"/>
              <a:t>In order to facilitate rehabilitation after breast reconstruction, the patient should be advised on the active exercise of the shoulder and arm on the affected side, which should begin early in the post-operative period. </a:t>
            </a:r>
            <a:endParaRPr dirty="0" lang="en-US" smtClean="0"/>
          </a:p>
          <a:p>
            <a:endParaRPr dirty="0" lang="en-US"/>
          </a:p>
        </p:txBody>
      </p:sp>
      <p:sp>
        <p:nvSpPr>
          <p:cNvPr id="1049631" name="Slide Number Placeholder 2"/>
          <p:cNvSpPr>
            <a:spLocks noGrp="1"/>
          </p:cNvSpPr>
          <p:nvPr>
            <p:ph type="sldNum" sz="quarter" idx="12"/>
          </p:nvPr>
        </p:nvSpPr>
        <p:spPr/>
        <p:txBody>
          <a:bodyPr/>
          <a:p>
            <a:fld id="{6DB37D2D-6970-408E-8879-7BF9CDE8CB8D}" type="slidenum">
              <a:rPr lang="en-US" smtClean="0"/>
              <a:t>342</a:t>
            </a:fld>
            <a:endParaRPr lang="en-US"/>
          </a:p>
        </p:txBody>
      </p:sp>
      <p:sp>
        <p:nvSpPr>
          <p:cNvPr id="1049632"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9633" name="Content Placeholder 1"/>
          <p:cNvSpPr>
            <a:spLocks noGrp="1"/>
          </p:cNvSpPr>
          <p:nvPr>
            <p:ph idx="1"/>
          </p:nvPr>
        </p:nvSpPr>
        <p:spPr>
          <a:xfrm>
            <a:off x="457200" y="838200"/>
            <a:ext cx="8229600" cy="5169091"/>
          </a:xfrm>
        </p:spPr>
        <p:txBody>
          <a:bodyPr>
            <a:normAutofit lnSpcReduction="10000"/>
          </a:bodyPr>
          <a:p>
            <a:pPr algn="just"/>
            <a:r>
              <a:rPr dirty="0" sz="2800" lang="en-US"/>
              <a:t>The patient should have been </a:t>
            </a:r>
            <a:r>
              <a:rPr dirty="0" sz="2800" lang="en-US" err="1"/>
              <a:t>counselled</a:t>
            </a:r>
            <a:r>
              <a:rPr dirty="0" sz="2800" lang="en-US"/>
              <a:t> before surgery to enable her to adjust to the cosmetic defect. Before leaving the hospital, she should receive information on where to obtain prosthesis to wear in her brassiere.</a:t>
            </a:r>
          </a:p>
          <a:p>
            <a:pPr algn="just"/>
            <a:r>
              <a:rPr dirty="0" sz="2800" lang="en-US" smtClean="0"/>
              <a:t>The </a:t>
            </a:r>
            <a:r>
              <a:rPr dirty="0" sz="2800" lang="en-US"/>
              <a:t>patient should also be informed that, theoretically, high levels of </a:t>
            </a:r>
            <a:r>
              <a:rPr dirty="0" sz="2800" lang="en-US" err="1"/>
              <a:t>oestrogen</a:t>
            </a:r>
            <a:r>
              <a:rPr dirty="0" sz="2800" lang="en-US"/>
              <a:t> produced by the placenta as the pregnancy progresses can be detrimental to the patient with occult metastases of </a:t>
            </a:r>
            <a:r>
              <a:rPr dirty="0" sz="2800" lang="en-US" err="1"/>
              <a:t>oestrogen</a:t>
            </a:r>
            <a:r>
              <a:rPr dirty="0" sz="2800" lang="en-US"/>
              <a:t> sensitive breast cancer.</a:t>
            </a:r>
          </a:p>
          <a:p>
            <a:endParaRPr dirty="0" lang="en-US"/>
          </a:p>
        </p:txBody>
      </p:sp>
      <p:sp>
        <p:nvSpPr>
          <p:cNvPr id="1049634" name="Slide Number Placeholder 2"/>
          <p:cNvSpPr>
            <a:spLocks noGrp="1"/>
          </p:cNvSpPr>
          <p:nvPr>
            <p:ph type="sldNum" sz="quarter" idx="12"/>
          </p:nvPr>
        </p:nvSpPr>
        <p:spPr/>
        <p:txBody>
          <a:bodyPr/>
          <a:p>
            <a:fld id="{6DB37D2D-6970-408E-8879-7BF9CDE8CB8D}" type="slidenum">
              <a:rPr lang="en-US" smtClean="0"/>
              <a:t>343</a:t>
            </a:fld>
            <a:endParaRPr lang="en-US"/>
          </a:p>
        </p:txBody>
      </p:sp>
      <p:sp>
        <p:nvSpPr>
          <p:cNvPr id="1049635"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9636" name="Content Placeholder 1"/>
          <p:cNvSpPr>
            <a:spLocks noGrp="1"/>
          </p:cNvSpPr>
          <p:nvPr>
            <p:ph idx="1"/>
          </p:nvPr>
        </p:nvSpPr>
        <p:spPr>
          <a:xfrm>
            <a:off x="457200" y="1143000"/>
            <a:ext cx="8229600" cy="4864291"/>
          </a:xfrm>
        </p:spPr>
        <p:txBody>
          <a:bodyPr>
            <a:normAutofit fontScale="92500"/>
          </a:bodyPr>
          <a:p>
            <a:pPr algn="just"/>
            <a:r>
              <a:rPr dirty="0" sz="3200" lang="en-US" smtClean="0"/>
              <a:t>For </a:t>
            </a:r>
            <a:r>
              <a:rPr dirty="0" sz="3200" lang="en-US"/>
              <a:t>cancer confined to the breast the five year clinical cure rate by radical mastectomy is 75 to 90%. When axial nodes are involved, the rate drops to 40 to 60% at five years. </a:t>
            </a:r>
            <a:endParaRPr dirty="0" sz="3200" lang="en-US" smtClean="0"/>
          </a:p>
          <a:p>
            <a:pPr algn="just"/>
            <a:r>
              <a:rPr dirty="0" sz="3200" lang="en-US" smtClean="0"/>
              <a:t>Ten </a:t>
            </a:r>
            <a:r>
              <a:rPr dirty="0" sz="3200" lang="en-US"/>
              <a:t>years after the radical mastectomy the overall clinical cure rate is only about 25% in this group of patients. Breast cancer tends to be more malignant in young women than in old women.</a:t>
            </a:r>
          </a:p>
          <a:p>
            <a:endParaRPr dirty="0" lang="en-US"/>
          </a:p>
        </p:txBody>
      </p:sp>
      <p:sp>
        <p:nvSpPr>
          <p:cNvPr id="1049637" name="Slide Number Placeholder 2"/>
          <p:cNvSpPr>
            <a:spLocks noGrp="1"/>
          </p:cNvSpPr>
          <p:nvPr>
            <p:ph type="sldNum" sz="quarter" idx="12"/>
          </p:nvPr>
        </p:nvSpPr>
        <p:spPr/>
        <p:txBody>
          <a:bodyPr/>
          <a:p>
            <a:fld id="{6DB37D2D-6970-408E-8879-7BF9CDE8CB8D}" type="slidenum">
              <a:rPr lang="en-US" smtClean="0"/>
              <a:t>344</a:t>
            </a:fld>
            <a:endParaRPr lang="en-US"/>
          </a:p>
        </p:txBody>
      </p:sp>
      <p:sp>
        <p:nvSpPr>
          <p:cNvPr id="1049638" name="Title 3"/>
          <p:cNvSpPr>
            <a:spLocks noGrp="1"/>
          </p:cNvSpPr>
          <p:nvPr>
            <p:ph type="title"/>
          </p:nvPr>
        </p:nvSpPr>
        <p:spPr>
          <a:xfrm>
            <a:off x="457200" y="274638"/>
            <a:ext cx="8229600" cy="868362"/>
          </a:xfrm>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9639" name="Content Placeholder 1"/>
          <p:cNvSpPr>
            <a:spLocks noGrp="1"/>
          </p:cNvSpPr>
          <p:nvPr>
            <p:ph idx="1"/>
          </p:nvPr>
        </p:nvSpPr>
        <p:spPr>
          <a:xfrm>
            <a:off x="457200" y="838200"/>
            <a:ext cx="8229600" cy="5169091"/>
          </a:xfrm>
        </p:spPr>
        <p:txBody>
          <a:bodyPr/>
          <a:p>
            <a:pPr indent="0" marL="109728">
              <a:buNone/>
            </a:pPr>
            <a:r>
              <a:rPr b="1" dirty="0" sz="3200" lang="en-US"/>
              <a:t>Mammary Dysplasia</a:t>
            </a:r>
            <a:r>
              <a:rPr dirty="0" sz="3200" lang="en-US"/>
              <a:t> </a:t>
            </a:r>
          </a:p>
          <a:p>
            <a:r>
              <a:rPr dirty="0" sz="3200" lang="en-US"/>
              <a:t>This disorder is also known as chronic cystic mastitis of the breast. It is common in women of 30 to 50 years of age, but rare in postmenopausal women. This suggests that it is related to ovarian activity. The </a:t>
            </a:r>
            <a:r>
              <a:rPr dirty="0" sz="3200" lang="en-US" err="1"/>
              <a:t>oestrogen</a:t>
            </a:r>
            <a:r>
              <a:rPr dirty="0" sz="3200" lang="en-US"/>
              <a:t> hormone is considered an </a:t>
            </a:r>
            <a:r>
              <a:rPr dirty="0" sz="3200" lang="en-US" err="1"/>
              <a:t>aetiologic</a:t>
            </a:r>
            <a:r>
              <a:rPr dirty="0" sz="3200" lang="en-US"/>
              <a:t> factor.</a:t>
            </a:r>
          </a:p>
          <a:p>
            <a:endParaRPr dirty="0" lang="en-US"/>
          </a:p>
        </p:txBody>
      </p:sp>
      <p:sp>
        <p:nvSpPr>
          <p:cNvPr id="1049640" name="Slide Number Placeholder 2"/>
          <p:cNvSpPr>
            <a:spLocks noGrp="1"/>
          </p:cNvSpPr>
          <p:nvPr>
            <p:ph type="sldNum" sz="quarter" idx="12"/>
          </p:nvPr>
        </p:nvSpPr>
        <p:spPr/>
        <p:txBody>
          <a:bodyPr/>
          <a:p>
            <a:fld id="{6DB37D2D-6970-408E-8879-7BF9CDE8CB8D}" type="slidenum">
              <a:rPr lang="en-US" smtClean="0"/>
              <a:t>345</a:t>
            </a:fld>
            <a:endParaRPr lang="en-US"/>
          </a:p>
        </p:txBody>
      </p:sp>
      <p:sp>
        <p:nvSpPr>
          <p:cNvPr id="1049641"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Benign </a:t>
            </a:r>
            <a:r>
              <a:rPr dirty="0" lang="en-US"/>
              <a:t>growths of  the breast. </a:t>
            </a:r>
            <a:br>
              <a:rPr dirty="0" lang="en-US"/>
            </a:br>
            <a:endParaRPr dirty="0" lang="en-US"/>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9642" name="Content Placeholder 1"/>
          <p:cNvSpPr>
            <a:spLocks noGrp="1"/>
          </p:cNvSpPr>
          <p:nvPr>
            <p:ph idx="1"/>
          </p:nvPr>
        </p:nvSpPr>
        <p:spPr>
          <a:xfrm>
            <a:off x="457200" y="838200"/>
            <a:ext cx="8229600" cy="5486400"/>
          </a:xfrm>
        </p:spPr>
        <p:txBody>
          <a:bodyPr>
            <a:normAutofit/>
          </a:bodyPr>
          <a:p>
            <a:pPr algn="just" indent="0" marL="109728">
              <a:buNone/>
            </a:pPr>
            <a:r>
              <a:rPr dirty="0" sz="2800" lang="en-US"/>
              <a:t>Clinical findings include: </a:t>
            </a:r>
          </a:p>
          <a:p>
            <a:pPr algn="just" lvl="0"/>
            <a:r>
              <a:rPr dirty="0" sz="2800" lang="en-US"/>
              <a:t>Asymptomatic lump, discovered accidentally in the breast.</a:t>
            </a:r>
          </a:p>
          <a:p>
            <a:pPr algn="just" lvl="0"/>
            <a:r>
              <a:rPr dirty="0" sz="2800" lang="en-US"/>
              <a:t>There may be nipple discharge.</a:t>
            </a:r>
          </a:p>
          <a:p>
            <a:pPr algn="just" lvl="0"/>
            <a:r>
              <a:rPr dirty="0" sz="2800" lang="en-US"/>
              <a:t>Discomfort occurs or increases during the pre-menstrual phase of the cycle at which period the cyst tends to increase in size.</a:t>
            </a:r>
          </a:p>
          <a:p>
            <a:pPr algn="just" lvl="0"/>
            <a:r>
              <a:rPr dirty="0" sz="2800" lang="en-US"/>
              <a:t>Fluctuation in size and rapid appearance or disappearance of a breast </a:t>
            </a:r>
            <a:r>
              <a:rPr dirty="0" sz="2800" lang="en-US" err="1"/>
              <a:t>tumour</a:t>
            </a:r>
            <a:r>
              <a:rPr dirty="0" sz="2800" lang="en-US"/>
              <a:t> is a common feature.</a:t>
            </a:r>
          </a:p>
          <a:p>
            <a:pPr algn="just" lvl="0"/>
            <a:r>
              <a:rPr dirty="0" sz="2800" lang="en-US"/>
              <a:t>Many patients will give a history of transient lump in the breast or cyclic breast pain.</a:t>
            </a:r>
          </a:p>
          <a:p>
            <a:endParaRPr dirty="0" lang="en-US"/>
          </a:p>
          <a:p>
            <a:endParaRPr dirty="0" lang="en-US"/>
          </a:p>
        </p:txBody>
      </p:sp>
      <p:sp>
        <p:nvSpPr>
          <p:cNvPr id="1049643" name="Slide Number Placeholder 2"/>
          <p:cNvSpPr>
            <a:spLocks noGrp="1"/>
          </p:cNvSpPr>
          <p:nvPr>
            <p:ph type="sldNum" sz="quarter" idx="12"/>
          </p:nvPr>
        </p:nvSpPr>
        <p:spPr/>
        <p:txBody>
          <a:bodyPr/>
          <a:p>
            <a:fld id="{6DB37D2D-6970-408E-8879-7BF9CDE8CB8D}" type="slidenum">
              <a:rPr lang="en-US" smtClean="0"/>
              <a:t>346</a:t>
            </a:fld>
            <a:endParaRPr lang="en-US"/>
          </a:p>
        </p:txBody>
      </p:sp>
      <p:sp>
        <p:nvSpPr>
          <p:cNvPr id="1049644"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9645" name="Content Placeholder 1"/>
          <p:cNvSpPr>
            <a:spLocks noGrp="1"/>
          </p:cNvSpPr>
          <p:nvPr>
            <p:ph idx="1"/>
          </p:nvPr>
        </p:nvSpPr>
        <p:spPr>
          <a:xfrm>
            <a:off x="457200" y="762000"/>
            <a:ext cx="8229600" cy="5562600"/>
          </a:xfrm>
        </p:spPr>
        <p:txBody>
          <a:bodyPr>
            <a:normAutofit fontScale="85000" lnSpcReduction="20000"/>
          </a:bodyPr>
          <a:p>
            <a:pPr algn="just" indent="0" marL="109728">
              <a:buNone/>
            </a:pPr>
            <a:r>
              <a:rPr b="1" dirty="0" sz="3300" lang="en-US"/>
              <a:t>If skin retraction is present, the diagnosis of cancer should be assumed until it is disproved by biopsy.</a:t>
            </a:r>
            <a:r>
              <a:rPr dirty="0" sz="3300" lang="en-US"/>
              <a:t> </a:t>
            </a:r>
          </a:p>
          <a:p>
            <a:pPr algn="just"/>
            <a:r>
              <a:rPr dirty="0" sz="3300" lang="en-US"/>
              <a:t> Before any treatment is commenced, a biopsy should be done to check for any suspicious lesion. For small, </a:t>
            </a:r>
            <a:r>
              <a:rPr dirty="0" sz="3300" lang="en-US" err="1"/>
              <a:t>localised</a:t>
            </a:r>
            <a:r>
              <a:rPr dirty="0" sz="3300" lang="en-US"/>
              <a:t> cysts, an excision should be carried out after cancer has been ruled out.</a:t>
            </a:r>
          </a:p>
          <a:p>
            <a:pPr algn="just"/>
            <a:r>
              <a:rPr dirty="0" sz="3300" lang="en-US"/>
              <a:t>If the diagnosis is certain from a previous biopsy, then aspiration of a discrete mass is done. If a cyst is present, </a:t>
            </a:r>
            <a:r>
              <a:rPr dirty="0" sz="3300" lang="en-US" err="1"/>
              <a:t>typicaly</a:t>
            </a:r>
            <a:r>
              <a:rPr dirty="0" sz="3300" lang="en-US"/>
              <a:t> watery fluid, which may be  straw-</a:t>
            </a:r>
            <a:r>
              <a:rPr dirty="0" sz="3300" lang="en-US" err="1"/>
              <a:t>coloured</a:t>
            </a:r>
            <a:r>
              <a:rPr dirty="0" sz="3300" lang="en-US"/>
              <a:t>, grey, greenish, brown or black, can be easily evacuated and the mass disappears.</a:t>
            </a:r>
            <a:r>
              <a:rPr dirty="0" lang="en-US"/>
              <a:t/>
            </a:r>
            <a:br>
              <a:rPr dirty="0" lang="en-US"/>
            </a:br>
            <a:endParaRPr dirty="0" lang="en-US"/>
          </a:p>
        </p:txBody>
      </p:sp>
      <p:sp>
        <p:nvSpPr>
          <p:cNvPr id="1049646" name="Slide Number Placeholder 2"/>
          <p:cNvSpPr>
            <a:spLocks noGrp="1"/>
          </p:cNvSpPr>
          <p:nvPr>
            <p:ph type="sldNum" sz="quarter" idx="12"/>
          </p:nvPr>
        </p:nvSpPr>
        <p:spPr/>
        <p:txBody>
          <a:bodyPr/>
          <a:p>
            <a:fld id="{6DB37D2D-6970-408E-8879-7BF9CDE8CB8D}" type="slidenum">
              <a:rPr lang="en-US" smtClean="0"/>
              <a:t>347</a:t>
            </a:fld>
            <a:endParaRPr lang="en-US"/>
          </a:p>
        </p:txBody>
      </p:sp>
      <p:sp>
        <p:nvSpPr>
          <p:cNvPr id="1049647" name="Title 3"/>
          <p:cNvSpPr>
            <a:spLocks noGrp="1"/>
          </p:cNvSpPr>
          <p:nvPr>
            <p:ph type="title"/>
          </p:nvPr>
        </p:nvSpPr>
        <p:spPr>
          <a:xfrm>
            <a:off x="457200" y="274638"/>
            <a:ext cx="8229600" cy="334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9648" name="Content Placeholder 1"/>
          <p:cNvSpPr>
            <a:spLocks noGrp="1"/>
          </p:cNvSpPr>
          <p:nvPr>
            <p:ph idx="1"/>
          </p:nvPr>
        </p:nvSpPr>
        <p:spPr>
          <a:xfrm>
            <a:off x="457200" y="990600"/>
            <a:ext cx="8229600" cy="5334000"/>
          </a:xfrm>
        </p:spPr>
        <p:txBody>
          <a:bodyPr>
            <a:normAutofit/>
          </a:bodyPr>
          <a:p>
            <a:pPr algn="just"/>
            <a:r>
              <a:rPr dirty="0" sz="2800" lang="en-US"/>
              <a:t>A cytology examination of the fluid is indicated.</a:t>
            </a:r>
          </a:p>
          <a:p>
            <a:pPr algn="just"/>
            <a:r>
              <a:rPr dirty="0" sz="2800" lang="en-US"/>
              <a:t>The patient should be re-examined at intervals of two to four weeks for three months and every six to twelve months thereafter for life.</a:t>
            </a:r>
          </a:p>
          <a:p>
            <a:pPr algn="just"/>
            <a:r>
              <a:rPr dirty="0" sz="2800" lang="en-US"/>
              <a:t>Breast pain, associated with </a:t>
            </a:r>
            <a:r>
              <a:rPr dirty="0" sz="2800" lang="en-US" err="1"/>
              <a:t>generalised</a:t>
            </a:r>
            <a:r>
              <a:rPr dirty="0" sz="2800" lang="en-US"/>
              <a:t> mammary </a:t>
            </a:r>
            <a:r>
              <a:rPr dirty="0" sz="2800" lang="en-US" err="1"/>
              <a:t>dyspalsia</a:t>
            </a:r>
            <a:r>
              <a:rPr dirty="0" sz="2800" lang="en-US"/>
              <a:t>, is best treated by avoidance of trauma and by wearing a brassiere (day and night), which gives good support and protection.</a:t>
            </a:r>
          </a:p>
          <a:p>
            <a:endParaRPr dirty="0" lang="en-US"/>
          </a:p>
        </p:txBody>
      </p:sp>
      <p:sp>
        <p:nvSpPr>
          <p:cNvPr id="1049649" name="Slide Number Placeholder 2"/>
          <p:cNvSpPr>
            <a:spLocks noGrp="1"/>
          </p:cNvSpPr>
          <p:nvPr>
            <p:ph type="sldNum" sz="quarter" idx="12"/>
          </p:nvPr>
        </p:nvSpPr>
        <p:spPr/>
        <p:txBody>
          <a:bodyPr/>
          <a:p>
            <a:fld id="{6DB37D2D-6970-408E-8879-7BF9CDE8CB8D}" type="slidenum">
              <a:rPr lang="en-US" smtClean="0"/>
              <a:t>348</a:t>
            </a:fld>
            <a:endParaRPr lang="en-US"/>
          </a:p>
        </p:txBody>
      </p:sp>
      <p:sp>
        <p:nvSpPr>
          <p:cNvPr id="1049650" name="Title 3"/>
          <p:cNvSpPr>
            <a:spLocks noGrp="1"/>
          </p:cNvSpPr>
          <p:nvPr>
            <p:ph type="title"/>
          </p:nvPr>
        </p:nvSpPr>
        <p:spPr>
          <a:xfrm>
            <a:off x="457200" y="274638"/>
            <a:ext cx="8229600" cy="715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9651" name="Content Placeholder 1"/>
          <p:cNvSpPr>
            <a:spLocks noGrp="1"/>
          </p:cNvSpPr>
          <p:nvPr>
            <p:ph idx="1"/>
          </p:nvPr>
        </p:nvSpPr>
        <p:spPr>
          <a:xfrm>
            <a:off x="457200" y="990600"/>
            <a:ext cx="8229600" cy="5257800"/>
          </a:xfrm>
        </p:spPr>
        <p:txBody>
          <a:bodyPr>
            <a:normAutofit lnSpcReduction="10000"/>
          </a:bodyPr>
          <a:p>
            <a:pPr algn="just"/>
            <a:r>
              <a:rPr dirty="0" lang="en-US" smtClean="0"/>
              <a:t>symptoms </a:t>
            </a:r>
            <a:r>
              <a:rPr dirty="0" lang="en-US"/>
              <a:t>of pain, tenderness and cyst formation will occur at any time until menopause, when they subside</a:t>
            </a:r>
            <a:r>
              <a:rPr dirty="0" lang="en-US" smtClean="0"/>
              <a:t>.</a:t>
            </a:r>
          </a:p>
          <a:p>
            <a:pPr algn="just"/>
            <a:r>
              <a:rPr dirty="0" lang="en-US" smtClean="0"/>
              <a:t> </a:t>
            </a:r>
            <a:r>
              <a:rPr dirty="0" lang="en-US"/>
              <a:t>The risk of breast cancer is usually about twice that of a woman in the general population. Therefore, the woman should be advised to:</a:t>
            </a:r>
          </a:p>
          <a:p>
            <a:pPr algn="just" lvl="0"/>
            <a:r>
              <a:rPr dirty="0" lang="en-US"/>
              <a:t>Examine her own breasts each month just after menstruation</a:t>
            </a:r>
          </a:p>
          <a:p>
            <a:pPr algn="just" lvl="0"/>
            <a:r>
              <a:rPr dirty="0" lang="en-US" smtClean="0"/>
              <a:t>Inform the doctor if mass appears</a:t>
            </a:r>
          </a:p>
          <a:p>
            <a:pPr algn="just" lvl="0"/>
            <a:r>
              <a:rPr dirty="0" lang="en-US" smtClean="0"/>
              <a:t>Attend </a:t>
            </a:r>
            <a:r>
              <a:rPr dirty="0" lang="en-US"/>
              <a:t>clinic appointments regularly</a:t>
            </a:r>
          </a:p>
          <a:p>
            <a:pPr algn="just"/>
            <a:r>
              <a:rPr dirty="0" lang="en-US"/>
              <a:t>Another benign growth you are going to look at briefly is fibro adenoma of the breast.</a:t>
            </a:r>
          </a:p>
          <a:p>
            <a:endParaRPr dirty="0" lang="en-US"/>
          </a:p>
        </p:txBody>
      </p:sp>
      <p:sp>
        <p:nvSpPr>
          <p:cNvPr id="1049652" name="Slide Number Placeholder 2"/>
          <p:cNvSpPr>
            <a:spLocks noGrp="1"/>
          </p:cNvSpPr>
          <p:nvPr>
            <p:ph type="sldNum" sz="quarter" idx="12"/>
          </p:nvPr>
        </p:nvSpPr>
        <p:spPr/>
        <p:txBody>
          <a:bodyPr/>
          <a:p>
            <a:fld id="{6DB37D2D-6970-408E-8879-7BF9CDE8CB8D}" type="slidenum">
              <a:rPr lang="en-US" smtClean="0"/>
              <a:t>349</a:t>
            </a:fld>
            <a:endParaRPr lang="en-US"/>
          </a:p>
        </p:txBody>
      </p:sp>
      <p:sp>
        <p:nvSpPr>
          <p:cNvPr id="1049653"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604" name="Content Placeholder 2"/>
          <p:cNvSpPr>
            <a:spLocks noGrp="1"/>
          </p:cNvSpPr>
          <p:nvPr>
            <p:ph idx="1"/>
          </p:nvPr>
        </p:nvSpPr>
        <p:spPr/>
        <p:txBody>
          <a:bodyPr>
            <a:normAutofit fontScale="96296" lnSpcReduction="10000"/>
          </a:bodyPr>
          <a:p>
            <a:r>
              <a:rPr b="1" dirty="0" lang="en-US"/>
              <a:t>Drugs</a:t>
            </a:r>
            <a:r>
              <a:rPr dirty="0" lang="en-US"/>
              <a:t> </a:t>
            </a:r>
          </a:p>
          <a:p>
            <a:r>
              <a:rPr dirty="0" lang="en-US"/>
              <a:t>Contraceptives may lead to post contraceptive </a:t>
            </a:r>
            <a:r>
              <a:rPr dirty="0" lang="en-US" err="1"/>
              <a:t>amenorrhoea</a:t>
            </a:r>
            <a:r>
              <a:rPr dirty="0" lang="en-US"/>
              <a:t> and in some individuals it may take three to six months before the return of menstruation. This is because the ovulation had been suppressed and therefore had an effect on the hormones concerned.</a:t>
            </a:r>
          </a:p>
          <a:p>
            <a:r>
              <a:rPr dirty="0" lang="en-US" err="1"/>
              <a:t>Phenothiazines</a:t>
            </a:r>
            <a:r>
              <a:rPr dirty="0" lang="en-US"/>
              <a:t>, especially in large doses, may lead to </a:t>
            </a:r>
            <a:r>
              <a:rPr dirty="0" lang="en-US" err="1"/>
              <a:t>amenorrhoea</a:t>
            </a:r>
            <a:r>
              <a:rPr dirty="0" lang="en-US"/>
              <a:t> due to </a:t>
            </a:r>
            <a:r>
              <a:rPr dirty="0" lang="en-US" err="1"/>
              <a:t>prolactinaemia</a:t>
            </a:r>
            <a:r>
              <a:rPr dirty="0" lang="en-US"/>
              <a:t> and certain hypotensive agents have also been implicated. You may remember (as mentioned in lactation </a:t>
            </a:r>
            <a:r>
              <a:rPr dirty="0" lang="en-US" err="1"/>
              <a:t>amenorrhoea</a:t>
            </a:r>
            <a:r>
              <a:rPr dirty="0" lang="en-US"/>
              <a:t>) that these drugs stimulate prolactin.</a:t>
            </a:r>
          </a:p>
          <a:p>
            <a:endParaRPr dirty="0" lang="en-US"/>
          </a:p>
        </p:txBody>
      </p:sp>
      <p:sp>
        <p:nvSpPr>
          <p:cNvPr id="1048605" name="Title 1"/>
          <p:cNvSpPr>
            <a:spLocks noGrp="1"/>
          </p:cNvSpPr>
          <p:nvPr>
            <p:ph type="title"/>
          </p:nvPr>
        </p:nvSpPr>
        <p:spPr/>
        <p:txBody>
          <a:bodyPr/>
          <a:p>
            <a:endParaRPr lang="en-US"/>
          </a:p>
        </p:txBody>
      </p:sp>
      <p:sp>
        <p:nvSpPr>
          <p:cNvPr id="1048606" name="Slide Number Placeholder 3"/>
          <p:cNvSpPr>
            <a:spLocks noGrp="1"/>
          </p:cNvSpPr>
          <p:nvPr>
            <p:ph type="sldNum" sz="quarter" idx="12"/>
          </p:nvPr>
        </p:nvSpPr>
        <p:spPr/>
        <p:txBody>
          <a:bodyPr/>
          <a:p>
            <a:fld id="{6DB37D2D-6970-408E-8879-7BF9CDE8CB8D}" type="slidenum">
              <a:rPr lang="en-US" smtClean="0"/>
              <a:t>35</a:t>
            </a:fld>
            <a:endParaRPr lang="en-US"/>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9654" name="Content Placeholder 1"/>
          <p:cNvSpPr>
            <a:spLocks noGrp="1"/>
          </p:cNvSpPr>
          <p:nvPr>
            <p:ph idx="1"/>
          </p:nvPr>
        </p:nvSpPr>
        <p:spPr/>
        <p:txBody>
          <a:bodyPr/>
          <a:p>
            <a:pPr indent="0" marL="109728">
              <a:buNone/>
            </a:pPr>
            <a:r>
              <a:rPr b="1" dirty="0" lang="en-US" smtClean="0"/>
              <a:t>Fibro </a:t>
            </a:r>
            <a:r>
              <a:rPr b="1" dirty="0" lang="en-US"/>
              <a:t>Adenoma of the Breast</a:t>
            </a:r>
            <a:r>
              <a:rPr dirty="0" lang="en-US"/>
              <a:t> </a:t>
            </a:r>
          </a:p>
          <a:p>
            <a:r>
              <a:rPr dirty="0" lang="en-US"/>
              <a:t>This is a common benign neoplasm occurring in young women usually within twenty years after puberty. It frequently tends to occur at an earlier age in black women than in white women. Multiple </a:t>
            </a:r>
            <a:r>
              <a:rPr dirty="0" lang="en-US" err="1"/>
              <a:t>tumours</a:t>
            </a:r>
            <a:r>
              <a:rPr dirty="0" lang="en-US"/>
              <a:t> in one or both breasts are found in 10 to 15% of patients.</a:t>
            </a:r>
          </a:p>
          <a:p>
            <a:endParaRPr dirty="0" lang="en-US"/>
          </a:p>
        </p:txBody>
      </p:sp>
      <p:sp>
        <p:nvSpPr>
          <p:cNvPr id="1049655" name="Slide Number Placeholder 2"/>
          <p:cNvSpPr>
            <a:spLocks noGrp="1"/>
          </p:cNvSpPr>
          <p:nvPr>
            <p:ph type="sldNum" sz="quarter" idx="12"/>
          </p:nvPr>
        </p:nvSpPr>
        <p:spPr/>
        <p:txBody>
          <a:bodyPr/>
          <a:p>
            <a:fld id="{6DB37D2D-6970-408E-8879-7BF9CDE8CB8D}" type="slidenum">
              <a:rPr lang="en-US" smtClean="0"/>
              <a:t>350</a:t>
            </a:fld>
            <a:endParaRPr lang="en-US"/>
          </a:p>
        </p:txBody>
      </p:sp>
      <p:sp>
        <p:nvSpPr>
          <p:cNvPr id="1049656" name="Title 3"/>
          <p:cNvSpPr>
            <a:spLocks noGrp="1"/>
          </p:cNvSpPr>
          <p:nvPr>
            <p:ph type="title"/>
          </p:nvPr>
        </p:nvSpPr>
        <p:spPr/>
        <p:txBody>
          <a:bodyPr/>
          <a:p>
            <a:endParaRPr lang="en-US"/>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9657" name="Content Placeholder 1"/>
          <p:cNvSpPr>
            <a:spLocks noGrp="1"/>
          </p:cNvSpPr>
          <p:nvPr>
            <p:ph idx="1"/>
          </p:nvPr>
        </p:nvSpPr>
        <p:spPr/>
        <p:txBody>
          <a:bodyPr>
            <a:normAutofit fontScale="77500" lnSpcReduction="20000"/>
          </a:bodyPr>
          <a:p>
            <a:r>
              <a:rPr dirty="0" lang="en-US"/>
              <a:t>The typical </a:t>
            </a:r>
            <a:r>
              <a:rPr dirty="0" lang="en-US" err="1"/>
              <a:t>fibroadenoma</a:t>
            </a:r>
            <a:r>
              <a:rPr dirty="0" lang="en-US"/>
              <a:t> is a round, firm, discrete, relatively movable, non-tender mass of one to five </a:t>
            </a:r>
            <a:r>
              <a:rPr dirty="0" lang="en-US" err="1"/>
              <a:t>centimetres</a:t>
            </a:r>
            <a:r>
              <a:rPr dirty="0" lang="en-US"/>
              <a:t> in diameter. The </a:t>
            </a:r>
            <a:r>
              <a:rPr dirty="0" lang="en-US" err="1"/>
              <a:t>tumour</a:t>
            </a:r>
            <a:r>
              <a:rPr dirty="0" lang="en-US"/>
              <a:t> is usually discovered accidentally. Clinical diagnosis in young patients is generally not difficult. For women over 30 years of age, cancer of the breast must be considered.</a:t>
            </a:r>
          </a:p>
          <a:p>
            <a:r>
              <a:rPr dirty="0" lang="en-US"/>
              <a:t>A </a:t>
            </a:r>
            <a:r>
              <a:rPr dirty="0" lang="en-US" err="1"/>
              <a:t>fibroadenoma</a:t>
            </a:r>
            <a:r>
              <a:rPr dirty="0" lang="en-US"/>
              <a:t> does not usually occur after the menopause but post-menopause women may develop it after the administration of </a:t>
            </a:r>
            <a:r>
              <a:rPr dirty="0" lang="en-US" err="1"/>
              <a:t>oestrogenic</a:t>
            </a:r>
            <a:r>
              <a:rPr dirty="0" lang="en-US"/>
              <a:t> hormone.</a:t>
            </a:r>
          </a:p>
          <a:p>
            <a:r>
              <a:rPr dirty="0" lang="en-US"/>
              <a:t>The treatment here is excision and pathologic examination to rule out any cancerous lesions.</a:t>
            </a:r>
          </a:p>
          <a:p>
            <a:r>
              <a:rPr dirty="0" lang="en-US"/>
              <a:t>Lastly you may remember when looking at abortion, two conditions had been left until the end of this unit. These were </a:t>
            </a:r>
            <a:r>
              <a:rPr dirty="0" lang="en-US" err="1"/>
              <a:t>hydatid</a:t>
            </a:r>
            <a:r>
              <a:rPr dirty="0" lang="en-US"/>
              <a:t> form mole and </a:t>
            </a:r>
            <a:r>
              <a:rPr dirty="0" lang="en-US" err="1"/>
              <a:t>chorion</a:t>
            </a:r>
            <a:r>
              <a:rPr dirty="0" lang="en-US"/>
              <a:t> carcinoma. </a:t>
            </a:r>
          </a:p>
          <a:p>
            <a:endParaRPr dirty="0" lang="en-US"/>
          </a:p>
        </p:txBody>
      </p:sp>
      <p:sp>
        <p:nvSpPr>
          <p:cNvPr id="1049658" name="Slide Number Placeholder 2"/>
          <p:cNvSpPr>
            <a:spLocks noGrp="1"/>
          </p:cNvSpPr>
          <p:nvPr>
            <p:ph type="sldNum" sz="quarter" idx="12"/>
          </p:nvPr>
        </p:nvSpPr>
        <p:spPr/>
        <p:txBody>
          <a:bodyPr/>
          <a:p>
            <a:fld id="{6DB37D2D-6970-408E-8879-7BF9CDE8CB8D}" type="slidenum">
              <a:rPr lang="en-US" smtClean="0"/>
              <a:t>351</a:t>
            </a:fld>
            <a:endParaRPr lang="en-US"/>
          </a:p>
        </p:txBody>
      </p:sp>
      <p:sp>
        <p:nvSpPr>
          <p:cNvPr id="1049659" name="Title 3"/>
          <p:cNvSpPr>
            <a:spLocks noGrp="1"/>
          </p:cNvSpPr>
          <p:nvPr>
            <p:ph type="title"/>
          </p:nvPr>
        </p:nvSpPr>
        <p:spPr/>
        <p:txBody>
          <a:bodyPr/>
          <a:p>
            <a:endParaRPr lang="en-US"/>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9660" name="Content Placeholder 1"/>
          <p:cNvSpPr>
            <a:spLocks noGrp="1"/>
          </p:cNvSpPr>
          <p:nvPr>
            <p:ph idx="1"/>
          </p:nvPr>
        </p:nvSpPr>
        <p:spPr/>
        <p:txBody>
          <a:bodyPr/>
          <a:p>
            <a:r>
              <a:rPr b="1" dirty="0" lang="en-US"/>
              <a:t> </a:t>
            </a:r>
            <a:endParaRPr dirty="0" lang="en-US"/>
          </a:p>
          <a:p>
            <a:r>
              <a:rPr b="1" dirty="0" lang="en-US" err="1"/>
              <a:t>Hydatid</a:t>
            </a:r>
            <a:r>
              <a:rPr b="1" dirty="0" lang="en-US"/>
              <a:t> Form Mole</a:t>
            </a:r>
            <a:endParaRPr dirty="0" lang="en-US"/>
          </a:p>
          <a:p>
            <a:r>
              <a:rPr dirty="0" lang="en-US"/>
              <a:t>This is also referred to as molar pregnancy. It is an abnormal pregnancy resulting from a pathologic ovum with proliferation of the epithelial covering of the chorionic villi and dissolution and cysts cavitation of the vascular </a:t>
            </a:r>
            <a:r>
              <a:rPr dirty="0" lang="en-US" err="1"/>
              <a:t>stroma</a:t>
            </a:r>
            <a:r>
              <a:rPr dirty="0" lang="en-US"/>
              <a:t> of the villi. It results in a mass of cysts resembling a bunch of grapes.</a:t>
            </a:r>
          </a:p>
          <a:p>
            <a:endParaRPr dirty="0" lang="en-US"/>
          </a:p>
        </p:txBody>
      </p:sp>
      <p:sp>
        <p:nvSpPr>
          <p:cNvPr id="1049661" name="Slide Number Placeholder 2"/>
          <p:cNvSpPr>
            <a:spLocks noGrp="1"/>
          </p:cNvSpPr>
          <p:nvPr>
            <p:ph type="sldNum" sz="quarter" idx="12"/>
          </p:nvPr>
        </p:nvSpPr>
        <p:spPr/>
        <p:txBody>
          <a:bodyPr/>
          <a:p>
            <a:fld id="{6DB37D2D-6970-408E-8879-7BF9CDE8CB8D}" type="slidenum">
              <a:rPr lang="en-US" smtClean="0"/>
              <a:t>352</a:t>
            </a:fld>
            <a:endParaRPr lang="en-US"/>
          </a:p>
        </p:txBody>
      </p:sp>
      <p:sp>
        <p:nvSpPr>
          <p:cNvPr id="1049662" name="Title 3"/>
          <p:cNvSpPr>
            <a:spLocks noGrp="1"/>
          </p:cNvSpPr>
          <p:nvPr>
            <p:ph type="title"/>
          </p:nvPr>
        </p:nvSpPr>
        <p:spPr/>
        <p:txBody>
          <a:bodyPr/>
          <a:p>
            <a:endParaRPr lang="en-US"/>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9663" name="Content Placeholder 1"/>
          <p:cNvSpPr>
            <a:spLocks noGrp="1"/>
          </p:cNvSpPr>
          <p:nvPr>
            <p:ph idx="1"/>
          </p:nvPr>
        </p:nvSpPr>
        <p:spPr/>
        <p:txBody>
          <a:bodyPr>
            <a:normAutofit fontScale="70000" lnSpcReduction="20000"/>
          </a:bodyPr>
          <a:p>
            <a:r>
              <a:rPr dirty="0" lang="en-US" err="1"/>
              <a:t>Hydatid</a:t>
            </a:r>
            <a:r>
              <a:rPr dirty="0" lang="en-US"/>
              <a:t> form change in placenta is a form of trophoblastic </a:t>
            </a:r>
            <a:r>
              <a:rPr dirty="0" lang="en-US" err="1"/>
              <a:t>neoplasia</a:t>
            </a:r>
            <a:r>
              <a:rPr dirty="0" lang="en-US"/>
              <a:t>, which may lead to frankly malignant proliferation of </a:t>
            </a:r>
            <a:r>
              <a:rPr dirty="0" lang="en-US" err="1"/>
              <a:t>trophoblast</a:t>
            </a:r>
            <a:r>
              <a:rPr dirty="0" lang="en-US"/>
              <a:t> cell known as </a:t>
            </a:r>
            <a:r>
              <a:rPr dirty="0" lang="en-US" err="1"/>
              <a:t>choriocarcinoma</a:t>
            </a:r>
            <a:r>
              <a:rPr dirty="0" lang="en-US"/>
              <a:t>. Histologically, to the naked eye, the mole may look like a bunch of whitish grapes, often interspersed with a blood clot (see the illustration opposite). </a:t>
            </a:r>
          </a:p>
          <a:p>
            <a:r>
              <a:rPr dirty="0" lang="en-US"/>
              <a:t>The </a:t>
            </a:r>
            <a:r>
              <a:rPr dirty="0" lang="en-US" err="1"/>
              <a:t>hydatid</a:t>
            </a:r>
            <a:r>
              <a:rPr dirty="0" lang="en-US"/>
              <a:t> form mole can be classified into two:</a:t>
            </a:r>
          </a:p>
          <a:p>
            <a:pPr lvl="0"/>
            <a:r>
              <a:rPr dirty="0" lang="en-US"/>
              <a:t>Complete Mole, which shows total </a:t>
            </a:r>
            <a:r>
              <a:rPr dirty="0" lang="en-US" err="1"/>
              <a:t>hydatid</a:t>
            </a:r>
            <a:r>
              <a:rPr dirty="0" lang="en-US"/>
              <a:t> form change with no evidence of </a:t>
            </a:r>
            <a:r>
              <a:rPr dirty="0" lang="en-US" err="1"/>
              <a:t>foetal</a:t>
            </a:r>
            <a:r>
              <a:rPr dirty="0" lang="en-US"/>
              <a:t> circulation. They are more likely to develop malignant change.</a:t>
            </a:r>
          </a:p>
          <a:p>
            <a:pPr lvl="0"/>
            <a:r>
              <a:rPr dirty="0" lang="en-US"/>
              <a:t>Partial mole, which is associated with </a:t>
            </a:r>
            <a:r>
              <a:rPr dirty="0" lang="en-US" err="1"/>
              <a:t>foetus</a:t>
            </a:r>
            <a:r>
              <a:rPr dirty="0" lang="en-US"/>
              <a:t> (even if the only evidence is traces of a microscopic </a:t>
            </a:r>
            <a:r>
              <a:rPr dirty="0" lang="en-US" err="1"/>
              <a:t>foetal</a:t>
            </a:r>
            <a:r>
              <a:rPr dirty="0" lang="en-US"/>
              <a:t> circulation). They are less likely to develop malignant change.</a:t>
            </a:r>
          </a:p>
          <a:p>
            <a:r>
              <a:rPr dirty="0" lang="en-US"/>
              <a:t>Now move on to look at the </a:t>
            </a:r>
            <a:r>
              <a:rPr dirty="0" lang="en-US" err="1"/>
              <a:t>aetiological</a:t>
            </a:r>
            <a:r>
              <a:rPr dirty="0" lang="en-US"/>
              <a:t> factors of this condition.</a:t>
            </a:r>
          </a:p>
          <a:p>
            <a:r>
              <a:rPr dirty="0" lang="en-US"/>
              <a:t>Some of the </a:t>
            </a:r>
            <a:r>
              <a:rPr dirty="0" lang="en-US" err="1"/>
              <a:t>aetiological</a:t>
            </a:r>
            <a:r>
              <a:rPr dirty="0" lang="en-US"/>
              <a:t> factors associated with </a:t>
            </a:r>
            <a:r>
              <a:rPr dirty="0" lang="en-US" err="1"/>
              <a:t>hydatid</a:t>
            </a:r>
            <a:r>
              <a:rPr dirty="0" lang="en-US"/>
              <a:t> mole include maternal age and high parity and malnutrition.</a:t>
            </a:r>
          </a:p>
          <a:p>
            <a:endParaRPr dirty="0" lang="en-US"/>
          </a:p>
        </p:txBody>
      </p:sp>
      <p:sp>
        <p:nvSpPr>
          <p:cNvPr id="1049664" name="Slide Number Placeholder 2"/>
          <p:cNvSpPr>
            <a:spLocks noGrp="1"/>
          </p:cNvSpPr>
          <p:nvPr>
            <p:ph type="sldNum" sz="quarter" idx="12"/>
          </p:nvPr>
        </p:nvSpPr>
        <p:spPr/>
        <p:txBody>
          <a:bodyPr/>
          <a:p>
            <a:fld id="{6DB37D2D-6970-408E-8879-7BF9CDE8CB8D}" type="slidenum">
              <a:rPr lang="en-US" smtClean="0"/>
              <a:t>353</a:t>
            </a:fld>
            <a:endParaRPr lang="en-US"/>
          </a:p>
        </p:txBody>
      </p:sp>
      <p:sp>
        <p:nvSpPr>
          <p:cNvPr id="1049665" name="Title 3"/>
          <p:cNvSpPr>
            <a:spLocks noGrp="1"/>
          </p:cNvSpPr>
          <p:nvPr>
            <p:ph type="title"/>
          </p:nvPr>
        </p:nvSpPr>
        <p:spPr/>
        <p:txBody>
          <a:bodyPr/>
          <a:p>
            <a:endParaRPr lang="en-US"/>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9666" name="Content Placeholder 1"/>
          <p:cNvSpPr>
            <a:spLocks noGrp="1"/>
          </p:cNvSpPr>
          <p:nvPr>
            <p:ph idx="1"/>
          </p:nvPr>
        </p:nvSpPr>
        <p:spPr/>
        <p:txBody>
          <a:bodyPr>
            <a:normAutofit fontScale="77500" lnSpcReduction="20000"/>
          </a:bodyPr>
          <a:p>
            <a:r>
              <a:rPr b="1" dirty="0" lang="en-US"/>
              <a:t>Maternal Age</a:t>
            </a:r>
            <a:r>
              <a:rPr dirty="0" lang="en-US"/>
              <a:t> </a:t>
            </a:r>
          </a:p>
          <a:p>
            <a:r>
              <a:rPr dirty="0" lang="en-US"/>
              <a:t>It is common in women under the age of 20 years and over 45 years in whom congenital abnormalities are most likely to be found.</a:t>
            </a:r>
          </a:p>
          <a:p>
            <a:r>
              <a:rPr b="1" dirty="0" lang="en-US"/>
              <a:t> </a:t>
            </a:r>
            <a:endParaRPr dirty="0" lang="en-US"/>
          </a:p>
          <a:p>
            <a:r>
              <a:rPr b="1" dirty="0" lang="en-US"/>
              <a:t>High Parity and Malnutrition</a:t>
            </a:r>
            <a:r>
              <a:rPr dirty="0" lang="en-US"/>
              <a:t> </a:t>
            </a:r>
          </a:p>
          <a:p>
            <a:r>
              <a:rPr dirty="0" lang="en-US"/>
              <a:t>Although there is no evidence, these factors are associated in every society with congenital abnormalities.</a:t>
            </a:r>
          </a:p>
          <a:p>
            <a:r>
              <a:rPr dirty="0" lang="en-US"/>
              <a:t>Before they are enumerated it is important to mention that this condition is often not suspected because it is uncommon. Therefore, you should remember to rule it out in cases of threatened abortion and hyperemesis </a:t>
            </a:r>
            <a:r>
              <a:rPr dirty="0" lang="en-US" err="1"/>
              <a:t>gravidarum</a:t>
            </a:r>
            <a:r>
              <a:rPr dirty="0" lang="en-US"/>
              <a:t>. Did you think of the following  clinical features? </a:t>
            </a:r>
          </a:p>
          <a:p>
            <a:endParaRPr dirty="0" lang="en-US"/>
          </a:p>
        </p:txBody>
      </p:sp>
      <p:sp>
        <p:nvSpPr>
          <p:cNvPr id="1049667" name="Slide Number Placeholder 2"/>
          <p:cNvSpPr>
            <a:spLocks noGrp="1"/>
          </p:cNvSpPr>
          <p:nvPr>
            <p:ph type="sldNum" sz="quarter" idx="12"/>
          </p:nvPr>
        </p:nvSpPr>
        <p:spPr/>
        <p:txBody>
          <a:bodyPr/>
          <a:p>
            <a:fld id="{6DB37D2D-6970-408E-8879-7BF9CDE8CB8D}" type="slidenum">
              <a:rPr lang="en-US" smtClean="0"/>
              <a:t>354</a:t>
            </a:fld>
            <a:endParaRPr lang="en-US"/>
          </a:p>
        </p:txBody>
      </p:sp>
      <p:sp>
        <p:nvSpPr>
          <p:cNvPr id="1049668" name="Title 3"/>
          <p:cNvSpPr>
            <a:spLocks noGrp="1"/>
          </p:cNvSpPr>
          <p:nvPr>
            <p:ph type="title"/>
          </p:nvPr>
        </p:nvSpPr>
        <p:spPr/>
        <p:txBody>
          <a:bodyPr/>
          <a:p>
            <a:endParaRPr lang="en-US"/>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9669" name="Content Placeholder 1"/>
          <p:cNvSpPr>
            <a:spLocks noGrp="1"/>
          </p:cNvSpPr>
          <p:nvPr>
            <p:ph idx="1"/>
          </p:nvPr>
        </p:nvSpPr>
        <p:spPr/>
        <p:txBody>
          <a:bodyPr>
            <a:normAutofit fontScale="55000" lnSpcReduction="20000"/>
          </a:bodyPr>
          <a:p>
            <a:pPr lvl="0"/>
            <a:r>
              <a:rPr dirty="0" lang="en-US"/>
              <a:t>Bleeding is common, with a minor degree of intravascular coagulation. This is sometimes accompanied by a watery discharge and occasionally contains vesicles.</a:t>
            </a:r>
          </a:p>
          <a:p>
            <a:pPr lvl="0"/>
            <a:r>
              <a:rPr dirty="0" lang="en-US"/>
              <a:t>Hyperemesis, which is probably due to an increase in HCG secretion, although this is not the cause in hyperemesis in normal pregnancy.</a:t>
            </a:r>
          </a:p>
          <a:p>
            <a:pPr lvl="0"/>
            <a:r>
              <a:rPr dirty="0" lang="en-US"/>
              <a:t>Pallor and </a:t>
            </a:r>
            <a:r>
              <a:rPr dirty="0" lang="en-US" err="1"/>
              <a:t>dyspnoea</a:t>
            </a:r>
            <a:r>
              <a:rPr dirty="0" lang="en-US"/>
              <a:t> due to </a:t>
            </a:r>
            <a:r>
              <a:rPr dirty="0" lang="en-US" err="1"/>
              <a:t>anaemia</a:t>
            </a:r>
            <a:r>
              <a:rPr dirty="0" lang="en-US"/>
              <a:t>, which is often greater than expected.</a:t>
            </a:r>
          </a:p>
          <a:p>
            <a:pPr lvl="0"/>
            <a:r>
              <a:rPr dirty="0" lang="en-US"/>
              <a:t>Anxiety and tremors because of HCG, which is glycoprotein similar to TSH, and has weak thyroid stimulating properties.</a:t>
            </a:r>
          </a:p>
          <a:p>
            <a:pPr lvl="0"/>
            <a:r>
              <a:rPr dirty="0" lang="en-US"/>
              <a:t>High levels of HCG after 12 weeks of gestation.</a:t>
            </a:r>
          </a:p>
          <a:p>
            <a:pPr lvl="0"/>
            <a:r>
              <a:rPr dirty="0" lang="en-US" err="1"/>
              <a:t>Amenorrhoea</a:t>
            </a:r>
            <a:r>
              <a:rPr dirty="0" lang="en-US"/>
              <a:t> and pregnancy test is positive.</a:t>
            </a:r>
          </a:p>
          <a:p>
            <a:pPr lvl="0"/>
            <a:r>
              <a:rPr dirty="0" lang="en-US"/>
              <a:t>Uterine enlargement where, in most cases, the uterus is larger than expected at </a:t>
            </a:r>
            <a:br>
              <a:rPr dirty="0" lang="en-US"/>
            </a:br>
            <a:r>
              <a:rPr dirty="0" lang="en-US"/>
              <a:t>14 weeks of gestation. The uterine size may be normal after detachment of the mole.</a:t>
            </a:r>
          </a:p>
          <a:p>
            <a:pPr lvl="0"/>
            <a:r>
              <a:rPr dirty="0" lang="en-US"/>
              <a:t>Absent </a:t>
            </a:r>
            <a:r>
              <a:rPr dirty="0" lang="en-US" err="1"/>
              <a:t>foetal</a:t>
            </a:r>
            <a:r>
              <a:rPr dirty="0" lang="en-US"/>
              <a:t> heart. Very rarely a mole and a </a:t>
            </a:r>
            <a:r>
              <a:rPr dirty="0" lang="en-US" err="1"/>
              <a:t>foetus</a:t>
            </a:r>
            <a:r>
              <a:rPr dirty="0" lang="en-US"/>
              <a:t> will co-exist.</a:t>
            </a:r>
          </a:p>
          <a:p>
            <a:pPr lvl="0"/>
            <a:r>
              <a:rPr dirty="0" lang="en-US"/>
              <a:t>Absent </a:t>
            </a:r>
            <a:r>
              <a:rPr dirty="0" lang="en-US" err="1"/>
              <a:t>foetal</a:t>
            </a:r>
            <a:r>
              <a:rPr dirty="0" lang="en-US"/>
              <a:t> parts on palpation.</a:t>
            </a:r>
          </a:p>
          <a:p>
            <a:pPr lvl="0"/>
            <a:r>
              <a:rPr dirty="0" lang="en-US"/>
              <a:t>The uterus has a 'doughy' feel.</a:t>
            </a:r>
          </a:p>
          <a:p>
            <a:pPr lvl="0"/>
            <a:r>
              <a:rPr dirty="0" lang="en-US"/>
              <a:t>Signs and symptoms of pre-</a:t>
            </a:r>
            <a:r>
              <a:rPr dirty="0" lang="en-US" err="1"/>
              <a:t>eclampsia</a:t>
            </a:r>
            <a:r>
              <a:rPr dirty="0" lang="en-US"/>
              <a:t> at 16 weeks are strongly suggestive of a mole (see unit two).</a:t>
            </a:r>
          </a:p>
          <a:p>
            <a:pPr lvl="0"/>
            <a:r>
              <a:rPr dirty="0" lang="en-US"/>
              <a:t>Proteinuria.</a:t>
            </a:r>
          </a:p>
          <a:p>
            <a:pPr lvl="0"/>
            <a:r>
              <a:rPr dirty="0" lang="en-US"/>
              <a:t>Vesicles passed per vagina.</a:t>
            </a:r>
          </a:p>
          <a:p>
            <a:r>
              <a:rPr b="1" dirty="0" lang="en-US"/>
              <a:t> </a:t>
            </a:r>
            <a:endParaRPr dirty="0" lang="en-US"/>
          </a:p>
          <a:p>
            <a:endParaRPr dirty="0" lang="en-US"/>
          </a:p>
        </p:txBody>
      </p:sp>
      <p:sp>
        <p:nvSpPr>
          <p:cNvPr id="1049670" name="Slide Number Placeholder 2"/>
          <p:cNvSpPr>
            <a:spLocks noGrp="1"/>
          </p:cNvSpPr>
          <p:nvPr>
            <p:ph type="sldNum" sz="quarter" idx="12"/>
          </p:nvPr>
        </p:nvSpPr>
        <p:spPr/>
        <p:txBody>
          <a:bodyPr/>
          <a:p>
            <a:fld id="{6DB37D2D-6970-408E-8879-7BF9CDE8CB8D}" type="slidenum">
              <a:rPr lang="en-US" smtClean="0"/>
              <a:t>355</a:t>
            </a:fld>
            <a:endParaRPr lang="en-US"/>
          </a:p>
        </p:txBody>
      </p:sp>
      <p:sp>
        <p:nvSpPr>
          <p:cNvPr id="1049671" name="Title 3"/>
          <p:cNvSpPr>
            <a:spLocks noGrp="1"/>
          </p:cNvSpPr>
          <p:nvPr>
            <p:ph type="title"/>
          </p:nvPr>
        </p:nvSpPr>
        <p:spPr/>
        <p:txBody>
          <a:bodyPr/>
          <a:p>
            <a:endParaRPr lang="en-US"/>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9672" name="Content Placeholder 1"/>
          <p:cNvSpPr>
            <a:spLocks noGrp="1"/>
          </p:cNvSpPr>
          <p:nvPr>
            <p:ph idx="1"/>
          </p:nvPr>
        </p:nvSpPr>
        <p:spPr/>
        <p:txBody>
          <a:bodyPr/>
          <a:p>
            <a:r>
              <a:rPr b="1" dirty="0" lang="en-US"/>
              <a:t>Investigation</a:t>
            </a:r>
            <a:r>
              <a:rPr dirty="0" lang="en-US"/>
              <a:t> </a:t>
            </a:r>
          </a:p>
          <a:p>
            <a:r>
              <a:rPr dirty="0" lang="en-US"/>
              <a:t>Investigations will include a urinary essay of HCG and an ultrasound, which is highly diagnostic, especially if the </a:t>
            </a:r>
            <a:r>
              <a:rPr dirty="0" lang="en-US" err="1"/>
              <a:t>moleis</a:t>
            </a:r>
            <a:r>
              <a:rPr dirty="0" lang="en-US"/>
              <a:t> sufficiently developed.</a:t>
            </a:r>
          </a:p>
          <a:p>
            <a:r>
              <a:rPr b="1" dirty="0" lang="en-US"/>
              <a:t> </a:t>
            </a:r>
            <a:endParaRPr dirty="0" lang="en-US"/>
          </a:p>
          <a:p>
            <a:r>
              <a:rPr b="1" dirty="0" lang="en-US"/>
              <a:t>Remember:</a:t>
            </a:r>
            <a:br>
              <a:rPr b="1" dirty="0" lang="en-US"/>
            </a:br>
            <a:r>
              <a:rPr b="1" dirty="0" lang="en-US"/>
              <a:t>Once a </a:t>
            </a:r>
            <a:r>
              <a:rPr b="1" dirty="0" lang="en-US" err="1"/>
              <a:t>hydatid</a:t>
            </a:r>
            <a:r>
              <a:rPr b="1" dirty="0" lang="en-US"/>
              <a:t> mole is diagnosed, the uterus should be evacuated.</a:t>
            </a:r>
            <a:endParaRPr dirty="0" lang="en-US"/>
          </a:p>
          <a:p>
            <a:endParaRPr dirty="0" lang="en-US"/>
          </a:p>
        </p:txBody>
      </p:sp>
      <p:sp>
        <p:nvSpPr>
          <p:cNvPr id="1049673" name="Slide Number Placeholder 2"/>
          <p:cNvSpPr>
            <a:spLocks noGrp="1"/>
          </p:cNvSpPr>
          <p:nvPr>
            <p:ph type="sldNum" sz="quarter" idx="12"/>
          </p:nvPr>
        </p:nvSpPr>
        <p:spPr/>
        <p:txBody>
          <a:bodyPr/>
          <a:p>
            <a:fld id="{6DB37D2D-6970-408E-8879-7BF9CDE8CB8D}" type="slidenum">
              <a:rPr lang="en-US" smtClean="0"/>
              <a:t>356</a:t>
            </a:fld>
            <a:endParaRPr lang="en-US"/>
          </a:p>
        </p:txBody>
      </p:sp>
      <p:sp>
        <p:nvSpPr>
          <p:cNvPr id="1049674" name="Title 3"/>
          <p:cNvSpPr>
            <a:spLocks noGrp="1"/>
          </p:cNvSpPr>
          <p:nvPr>
            <p:ph type="title"/>
          </p:nvPr>
        </p:nvSpPr>
        <p:spPr/>
        <p:txBody>
          <a:bodyPr/>
          <a:p>
            <a:endParaRPr lang="en-US"/>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675" name="Content Placeholder 1"/>
          <p:cNvSpPr>
            <a:spLocks noGrp="1"/>
          </p:cNvSpPr>
          <p:nvPr>
            <p:ph idx="1"/>
          </p:nvPr>
        </p:nvSpPr>
        <p:spPr/>
        <p:txBody>
          <a:bodyPr>
            <a:normAutofit fontScale="77500" lnSpcReduction="20000"/>
          </a:bodyPr>
          <a:p>
            <a:r>
              <a:rPr b="1" dirty="0" lang="en-US"/>
              <a:t>Management</a:t>
            </a:r>
            <a:r>
              <a:rPr dirty="0" lang="en-US"/>
              <a:t> </a:t>
            </a:r>
          </a:p>
          <a:p>
            <a:r>
              <a:rPr dirty="0" lang="en-US"/>
              <a:t>Evacuation is not without risks. Before evacuation, the main risks are the possibility of </a:t>
            </a:r>
            <a:r>
              <a:rPr dirty="0" lang="en-US" err="1"/>
              <a:t>haemorrhage</a:t>
            </a:r>
            <a:r>
              <a:rPr dirty="0" lang="en-US"/>
              <a:t>. There is also the risk of trophoblastic invasion and perforation of the myometrium and/or dissemination of possibly malignant cells. </a:t>
            </a:r>
          </a:p>
          <a:p>
            <a:r>
              <a:rPr dirty="0" lang="en-US"/>
              <a:t>During evacuation, the main risks include </a:t>
            </a:r>
            <a:r>
              <a:rPr dirty="0" lang="en-US" err="1"/>
              <a:t>haemorrhage</a:t>
            </a:r>
            <a:r>
              <a:rPr dirty="0" lang="en-US"/>
              <a:t>, perforation by instrument and dissemination of possibly  malignant cells. </a:t>
            </a:r>
          </a:p>
          <a:p>
            <a:r>
              <a:rPr dirty="0" lang="en-US"/>
              <a:t>Therefore, in order to ensure the immediate safety of the patient, the following measures may be included in the management. The uterus should be completely emptied by suction after spontaneous abortion. Additionally, an attempt should be made to empty the uterus by suction if spontaneous abortion does not occur. This is usually feasible up to about 14 weeks.</a:t>
            </a:r>
          </a:p>
          <a:p>
            <a:endParaRPr dirty="0" lang="en-US"/>
          </a:p>
        </p:txBody>
      </p:sp>
      <p:sp>
        <p:nvSpPr>
          <p:cNvPr id="1049676" name="Slide Number Placeholder 2"/>
          <p:cNvSpPr>
            <a:spLocks noGrp="1"/>
          </p:cNvSpPr>
          <p:nvPr>
            <p:ph type="sldNum" sz="quarter" idx="12"/>
          </p:nvPr>
        </p:nvSpPr>
        <p:spPr/>
        <p:txBody>
          <a:bodyPr/>
          <a:p>
            <a:fld id="{6DB37D2D-6970-408E-8879-7BF9CDE8CB8D}" type="slidenum">
              <a:rPr lang="en-US" smtClean="0"/>
              <a:t>357</a:t>
            </a:fld>
            <a:endParaRPr lang="en-US"/>
          </a:p>
        </p:txBody>
      </p:sp>
      <p:sp>
        <p:nvSpPr>
          <p:cNvPr id="1049677" name="Title 3"/>
          <p:cNvSpPr>
            <a:spLocks noGrp="1"/>
          </p:cNvSpPr>
          <p:nvPr>
            <p:ph type="title"/>
          </p:nvPr>
        </p:nvSpPr>
        <p:spPr/>
        <p:txBody>
          <a:bodyPr/>
          <a:p>
            <a:endParaRPr lang="en-US"/>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678" name="Content Placeholder 1"/>
          <p:cNvSpPr>
            <a:spLocks noGrp="1"/>
          </p:cNvSpPr>
          <p:nvPr>
            <p:ph idx="1"/>
          </p:nvPr>
        </p:nvSpPr>
        <p:spPr/>
        <p:txBody>
          <a:bodyPr>
            <a:normAutofit fontScale="77500" lnSpcReduction="20000"/>
          </a:bodyPr>
          <a:p>
            <a:r>
              <a:rPr b="1" dirty="0" lang="en-US"/>
              <a:t>Remember:</a:t>
            </a:r>
            <a:br>
              <a:rPr b="1" dirty="0" lang="en-US"/>
            </a:br>
            <a:r>
              <a:rPr b="1" dirty="0" lang="en-US"/>
              <a:t>Oxytocin must be given if bleeding becomes severe. On rare occasions, an emergency hysterectomy may be unavoidable.</a:t>
            </a:r>
            <a:endParaRPr dirty="0" lang="en-US"/>
          </a:p>
          <a:p>
            <a:r>
              <a:rPr dirty="0" lang="en-US"/>
              <a:t>If the mother has passed the 16-week mark, abortion should be induced using prostaglandin and oxytocin. </a:t>
            </a:r>
          </a:p>
          <a:p>
            <a:r>
              <a:rPr dirty="0" lang="en-US"/>
              <a:t>Rapid evacuation of a large uterus has been known to cause disseminated intravascular coagulation and fatal shock. You should give blood transfusions to treat </a:t>
            </a:r>
            <a:r>
              <a:rPr dirty="0" lang="en-US" err="1"/>
              <a:t>anaemia</a:t>
            </a:r>
            <a:r>
              <a:rPr dirty="0" lang="en-US"/>
              <a:t>. Take a serial pregnancy test and chest x-rays.</a:t>
            </a:r>
          </a:p>
          <a:p>
            <a:r>
              <a:rPr dirty="0" lang="en-US"/>
              <a:t>In the case of an older woman, who does not wish to have any more children, a complete hysterectomy is justified, especially for the sake of clamping the uterine vessels to prevent the dissemination of </a:t>
            </a:r>
            <a:r>
              <a:rPr dirty="0" lang="en-US" err="1"/>
              <a:t>trophoblast</a:t>
            </a:r>
            <a:r>
              <a:rPr dirty="0" lang="en-US"/>
              <a:t> cells.</a:t>
            </a:r>
          </a:p>
          <a:p>
            <a:endParaRPr dirty="0" lang="en-US"/>
          </a:p>
        </p:txBody>
      </p:sp>
      <p:sp>
        <p:nvSpPr>
          <p:cNvPr id="1049679" name="Slide Number Placeholder 2"/>
          <p:cNvSpPr>
            <a:spLocks noGrp="1"/>
          </p:cNvSpPr>
          <p:nvPr>
            <p:ph type="sldNum" sz="quarter" idx="12"/>
          </p:nvPr>
        </p:nvSpPr>
        <p:spPr/>
        <p:txBody>
          <a:bodyPr/>
          <a:p>
            <a:fld id="{6DB37D2D-6970-408E-8879-7BF9CDE8CB8D}" type="slidenum">
              <a:rPr lang="en-US" smtClean="0"/>
              <a:t>358</a:t>
            </a:fld>
            <a:endParaRPr lang="en-US"/>
          </a:p>
        </p:txBody>
      </p:sp>
      <p:sp>
        <p:nvSpPr>
          <p:cNvPr id="1049680" name="Title 3"/>
          <p:cNvSpPr>
            <a:spLocks noGrp="1"/>
          </p:cNvSpPr>
          <p:nvPr>
            <p:ph type="title"/>
          </p:nvPr>
        </p:nvSpPr>
        <p:spPr/>
        <p:txBody>
          <a:bodyPr/>
          <a:p>
            <a:endParaRPr lang="en-US"/>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9681" name="Content Placeholder 1"/>
          <p:cNvSpPr>
            <a:spLocks noGrp="1"/>
          </p:cNvSpPr>
          <p:nvPr>
            <p:ph idx="1"/>
          </p:nvPr>
        </p:nvSpPr>
        <p:spPr/>
        <p:txBody>
          <a:bodyPr>
            <a:normAutofit fontScale="85000" lnSpcReduction="20000"/>
          </a:bodyPr>
          <a:p>
            <a:r>
              <a:rPr dirty="0" lang="en-US"/>
              <a:t>When following up, you should ensure the following:</a:t>
            </a:r>
          </a:p>
          <a:p>
            <a:pPr lvl="0"/>
            <a:r>
              <a:rPr dirty="0" lang="en-US"/>
              <a:t>Family planning methods should be used for one year to prevent immediate pregnancy.</a:t>
            </a:r>
          </a:p>
          <a:p>
            <a:pPr lvl="0"/>
            <a:r>
              <a:rPr dirty="0" lang="en-US"/>
              <a:t>A pregnancy test should be carried out every month for one year if </a:t>
            </a:r>
            <a:r>
              <a:rPr dirty="0" lang="en-US" err="1"/>
              <a:t>titres</a:t>
            </a:r>
            <a:r>
              <a:rPr dirty="0" lang="en-US"/>
              <a:t> are low and negative. After this, the patient is clear. However, if </a:t>
            </a:r>
            <a:r>
              <a:rPr dirty="0" lang="en-US" err="1"/>
              <a:t>titres</a:t>
            </a:r>
            <a:r>
              <a:rPr dirty="0" lang="en-US"/>
              <a:t> are increased, then </a:t>
            </a:r>
            <a:br>
              <a:rPr dirty="0" lang="en-US"/>
            </a:br>
            <a:r>
              <a:rPr dirty="0" lang="en-US"/>
              <a:t>suspect </a:t>
            </a:r>
            <a:r>
              <a:rPr dirty="0" lang="en-US" err="1"/>
              <a:t>choriocarcinoma</a:t>
            </a:r>
            <a:r>
              <a:rPr dirty="0" lang="en-US"/>
              <a:t>.</a:t>
            </a:r>
          </a:p>
          <a:p>
            <a:pPr lvl="0"/>
            <a:r>
              <a:rPr dirty="0" lang="en-US"/>
              <a:t>Chemotherapy is indicated when there is high HCG in serum after six months or detectable HCG in serum after  six months.</a:t>
            </a:r>
          </a:p>
          <a:p>
            <a:pPr lvl="0"/>
            <a:r>
              <a:rPr dirty="0" lang="en-US"/>
              <a:t>Chest x-rays should be taken monthly until </a:t>
            </a:r>
            <a:r>
              <a:rPr dirty="0" lang="en-US" err="1"/>
              <a:t>titres</a:t>
            </a:r>
            <a:r>
              <a:rPr dirty="0" lang="en-US"/>
              <a:t> are negative and then every two months for one year.</a:t>
            </a:r>
          </a:p>
          <a:p>
            <a:r>
              <a:rPr b="1" dirty="0" lang="en-US"/>
              <a:t> </a:t>
            </a:r>
            <a:endParaRPr dirty="0" lang="en-US"/>
          </a:p>
          <a:p>
            <a:endParaRPr dirty="0" lang="en-US"/>
          </a:p>
        </p:txBody>
      </p:sp>
      <p:sp>
        <p:nvSpPr>
          <p:cNvPr id="1049682" name="Slide Number Placeholder 2"/>
          <p:cNvSpPr>
            <a:spLocks noGrp="1"/>
          </p:cNvSpPr>
          <p:nvPr>
            <p:ph type="sldNum" sz="quarter" idx="12"/>
          </p:nvPr>
        </p:nvSpPr>
        <p:spPr/>
        <p:txBody>
          <a:bodyPr/>
          <a:p>
            <a:fld id="{6DB37D2D-6970-408E-8879-7BF9CDE8CB8D}" type="slidenum">
              <a:rPr lang="en-US" smtClean="0"/>
              <a:t>359</a:t>
            </a:fld>
            <a:endParaRPr lang="en-US"/>
          </a:p>
        </p:txBody>
      </p:sp>
      <p:sp>
        <p:nvSpPr>
          <p:cNvPr id="1049683" name="Title 3"/>
          <p:cNvSpPr>
            <a:spLocks noGrp="1"/>
          </p:cNvSpPr>
          <p:nvPr>
            <p:ph type="title"/>
          </p:nvPr>
        </p:nvSpPr>
        <p:spPr/>
        <p:txBody>
          <a:bodyPr/>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710" name="Content Placeholder 2"/>
          <p:cNvSpPr>
            <a:spLocks noGrp="1"/>
          </p:cNvSpPr>
          <p:nvPr>
            <p:ph idx="1"/>
          </p:nvPr>
        </p:nvSpPr>
        <p:spPr/>
        <p:txBody>
          <a:bodyPr/>
          <a:p>
            <a:r>
              <a:rPr b="1" dirty="0" lang="en-US"/>
              <a:t>Dietary </a:t>
            </a:r>
            <a:r>
              <a:rPr b="1" dirty="0" lang="en-US" err="1"/>
              <a:t>Amenorrhoea</a:t>
            </a:r>
            <a:r>
              <a:rPr dirty="0" lang="en-US"/>
              <a:t>  </a:t>
            </a:r>
          </a:p>
          <a:p>
            <a:r>
              <a:rPr dirty="0" lang="en-US"/>
              <a:t>Loss of weight due to prolonged fasting will affect the hypothalamic function in ways which are not yet understood. Nutritional deficiency will also affect menstruation.</a:t>
            </a:r>
          </a:p>
          <a:p>
            <a:r>
              <a:rPr b="1" dirty="0" lang="en-US"/>
              <a:t> </a:t>
            </a:r>
            <a:endParaRPr dirty="0" lang="en-US"/>
          </a:p>
          <a:p>
            <a:endParaRPr dirty="0" lang="en-US"/>
          </a:p>
        </p:txBody>
      </p:sp>
      <p:sp>
        <p:nvSpPr>
          <p:cNvPr id="1048711" name="Title 1"/>
          <p:cNvSpPr>
            <a:spLocks noGrp="1"/>
          </p:cNvSpPr>
          <p:nvPr>
            <p:ph type="title"/>
          </p:nvPr>
        </p:nvSpPr>
        <p:spPr/>
        <p:txBody>
          <a:bodyPr/>
          <a:p>
            <a:endParaRPr lang="en-US"/>
          </a:p>
        </p:txBody>
      </p:sp>
      <p:sp>
        <p:nvSpPr>
          <p:cNvPr id="1048712" name="Slide Number Placeholder 3"/>
          <p:cNvSpPr>
            <a:spLocks noGrp="1"/>
          </p:cNvSpPr>
          <p:nvPr>
            <p:ph type="sldNum" sz="quarter" idx="12"/>
          </p:nvPr>
        </p:nvSpPr>
        <p:spPr/>
        <p:txBody>
          <a:bodyPr/>
          <a:p>
            <a:fld id="{6DB37D2D-6970-408E-8879-7BF9CDE8CB8D}" type="slidenum">
              <a:rPr lang="en-US" smtClean="0"/>
              <a:t>36</a:t>
            </a:fld>
            <a:endParaRPr lang="en-US"/>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684" name="Content Placeholder 1"/>
          <p:cNvSpPr>
            <a:spLocks noGrp="1"/>
          </p:cNvSpPr>
          <p:nvPr>
            <p:ph idx="1"/>
          </p:nvPr>
        </p:nvSpPr>
        <p:spPr/>
        <p:txBody>
          <a:bodyPr/>
          <a:p>
            <a:r>
              <a:rPr b="1" dirty="0" lang="en-US"/>
              <a:t>Prognosis</a:t>
            </a:r>
            <a:r>
              <a:rPr dirty="0" lang="en-US"/>
              <a:t> </a:t>
            </a:r>
          </a:p>
          <a:p>
            <a:r>
              <a:rPr dirty="0" lang="en-US"/>
              <a:t>Close follow-up and early chemotherapy should result in a cure rate of almost 100% in patients with </a:t>
            </a:r>
            <a:r>
              <a:rPr dirty="0" lang="en-US" err="1"/>
              <a:t>hydatid</a:t>
            </a:r>
            <a:r>
              <a:rPr dirty="0" lang="en-US"/>
              <a:t> form mole. However, you should note that complications, including </a:t>
            </a:r>
            <a:r>
              <a:rPr dirty="0" lang="en-US" err="1"/>
              <a:t>chorio</a:t>
            </a:r>
            <a:r>
              <a:rPr dirty="0" lang="en-US"/>
              <a:t>-carcinoma and early metastases to the lungs are possible. </a:t>
            </a:r>
          </a:p>
          <a:p>
            <a:r>
              <a:rPr dirty="0" lang="en-US"/>
              <a:t>Now move on to look at cancer of the placenta (</a:t>
            </a:r>
            <a:r>
              <a:rPr dirty="0" lang="en-US" err="1"/>
              <a:t>choriocarcinoma</a:t>
            </a:r>
            <a:r>
              <a:rPr dirty="0" lang="en-US"/>
              <a:t>).</a:t>
            </a:r>
          </a:p>
          <a:p>
            <a:endParaRPr dirty="0" lang="en-US"/>
          </a:p>
        </p:txBody>
      </p:sp>
      <p:sp>
        <p:nvSpPr>
          <p:cNvPr id="1049685" name="Slide Number Placeholder 2"/>
          <p:cNvSpPr>
            <a:spLocks noGrp="1"/>
          </p:cNvSpPr>
          <p:nvPr>
            <p:ph type="sldNum" sz="quarter" idx="12"/>
          </p:nvPr>
        </p:nvSpPr>
        <p:spPr/>
        <p:txBody>
          <a:bodyPr/>
          <a:p>
            <a:fld id="{6DB37D2D-6970-408E-8879-7BF9CDE8CB8D}" type="slidenum">
              <a:rPr lang="en-US" smtClean="0"/>
              <a:t>360</a:t>
            </a:fld>
            <a:endParaRPr lang="en-US"/>
          </a:p>
        </p:txBody>
      </p:sp>
      <p:sp>
        <p:nvSpPr>
          <p:cNvPr id="1049686" name="Title 3"/>
          <p:cNvSpPr>
            <a:spLocks noGrp="1"/>
          </p:cNvSpPr>
          <p:nvPr>
            <p:ph type="title"/>
          </p:nvPr>
        </p:nvSpPr>
        <p:spPr/>
        <p:txBody>
          <a:bodyPr/>
          <a:p>
            <a:endParaRPr lang="en-US"/>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687" name="Content Placeholder 1"/>
          <p:cNvSpPr>
            <a:spLocks noGrp="1"/>
          </p:cNvSpPr>
          <p:nvPr>
            <p:ph idx="1"/>
          </p:nvPr>
        </p:nvSpPr>
        <p:spPr/>
        <p:txBody>
          <a:bodyPr>
            <a:normAutofit fontScale="92500" lnSpcReduction="10000"/>
          </a:bodyPr>
          <a:p>
            <a:r>
              <a:rPr b="1" dirty="0" lang="en-US" err="1"/>
              <a:t>Choriocarcinoma</a:t>
            </a:r>
            <a:r>
              <a:rPr dirty="0" lang="en-US"/>
              <a:t> </a:t>
            </a:r>
          </a:p>
          <a:p>
            <a:r>
              <a:rPr dirty="0" lang="en-US" err="1"/>
              <a:t>Choriocarcinoma</a:t>
            </a:r>
            <a:r>
              <a:rPr dirty="0" lang="en-US"/>
              <a:t> is cancer of the placenta and it is very common in East Asia. 50% of cases will occur after a </a:t>
            </a:r>
            <a:r>
              <a:rPr dirty="0" lang="en-US" err="1"/>
              <a:t>hydatid</a:t>
            </a:r>
            <a:r>
              <a:rPr dirty="0" lang="en-US"/>
              <a:t> form mole, 25% after abortion, and 25% at interval (pregnancy). The prognosis is very poor as it does not often respond to treatment and many patients will die.</a:t>
            </a:r>
          </a:p>
          <a:p>
            <a:r>
              <a:rPr dirty="0" lang="en-US"/>
              <a:t>Signs and symptoms are similar to those associated with </a:t>
            </a:r>
            <a:r>
              <a:rPr dirty="0" lang="en-US" err="1"/>
              <a:t>hydatid</a:t>
            </a:r>
            <a:r>
              <a:rPr dirty="0" lang="en-US"/>
              <a:t> form mole, however, metastatic lesions are also present.</a:t>
            </a:r>
          </a:p>
          <a:p>
            <a:r>
              <a:rPr dirty="0" lang="en-US"/>
              <a:t>Once diagnosed, chemotherapy is immediately indicated. </a:t>
            </a:r>
          </a:p>
        </p:txBody>
      </p:sp>
      <p:sp>
        <p:nvSpPr>
          <p:cNvPr id="1049688" name="Slide Number Placeholder 2"/>
          <p:cNvSpPr>
            <a:spLocks noGrp="1"/>
          </p:cNvSpPr>
          <p:nvPr>
            <p:ph type="sldNum" sz="quarter" idx="12"/>
          </p:nvPr>
        </p:nvSpPr>
        <p:spPr/>
        <p:txBody>
          <a:bodyPr/>
          <a:p>
            <a:fld id="{6DB37D2D-6970-408E-8879-7BF9CDE8CB8D}" type="slidenum">
              <a:rPr lang="en-US" smtClean="0"/>
              <a:t>361</a:t>
            </a:fld>
            <a:endParaRPr lang="en-US"/>
          </a:p>
        </p:txBody>
      </p:sp>
      <p:sp>
        <p:nvSpPr>
          <p:cNvPr id="1049689" name="Title 3"/>
          <p:cNvSpPr>
            <a:spLocks noGrp="1"/>
          </p:cNvSpPr>
          <p:nvPr>
            <p:ph type="title"/>
          </p:nvPr>
        </p:nvSpPr>
        <p:spPr/>
        <p:txBody>
          <a:bodyPr/>
          <a:p>
            <a:endParaRPr lang="en-US"/>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9690" name="Content Placeholder 1"/>
          <p:cNvSpPr>
            <a:spLocks noGrp="1"/>
          </p:cNvSpPr>
          <p:nvPr>
            <p:ph idx="1"/>
          </p:nvPr>
        </p:nvSpPr>
        <p:spPr/>
        <p:txBody>
          <a:bodyPr>
            <a:normAutofit fontScale="92500" lnSpcReduction="20000"/>
          </a:bodyPr>
          <a:p>
            <a:r>
              <a:rPr dirty="0" lang="en-US"/>
              <a:t>This will include: </a:t>
            </a:r>
          </a:p>
          <a:p>
            <a:pPr lvl="0"/>
            <a:r>
              <a:rPr dirty="0" lang="en-US" err="1"/>
              <a:t>Methotraxate</a:t>
            </a:r>
            <a:r>
              <a:rPr dirty="0" lang="en-US"/>
              <a:t>, a cytotoxic drug, which is the principle drug.</a:t>
            </a:r>
          </a:p>
          <a:p>
            <a:pPr lvl="0"/>
            <a:r>
              <a:rPr dirty="0" lang="en-US"/>
              <a:t>Combined therapy, that is, the use of multi-drug chemotherapy, especially when </a:t>
            </a:r>
            <a:r>
              <a:rPr dirty="0" lang="en-US" err="1"/>
              <a:t>methotraxate</a:t>
            </a:r>
            <a:r>
              <a:rPr dirty="0" lang="en-US"/>
              <a:t> appears to  be ineffective.</a:t>
            </a:r>
          </a:p>
          <a:p>
            <a:r>
              <a:rPr dirty="0" lang="en-US"/>
              <a:t>The choice of drug depends on the patient. After chemotherapy, the patient is advised to delay conception for a year to give time to the damaged ova to be shed. This is primarily because </a:t>
            </a:r>
            <a:r>
              <a:rPr dirty="0" lang="en-US" err="1"/>
              <a:t>methotraxate</a:t>
            </a:r>
            <a:r>
              <a:rPr dirty="0" lang="en-US"/>
              <a:t> can be retained in the body for up to eight months and it may have damaged the oocytes resulting in the possibility of increased incidences of </a:t>
            </a:r>
            <a:r>
              <a:rPr dirty="0" lang="en-US" err="1"/>
              <a:t>foetal</a:t>
            </a:r>
            <a:r>
              <a:rPr dirty="0" lang="en-US"/>
              <a:t> abnormalities.</a:t>
            </a:r>
          </a:p>
          <a:p>
            <a:endParaRPr dirty="0" lang="en-US"/>
          </a:p>
        </p:txBody>
      </p:sp>
      <p:sp>
        <p:nvSpPr>
          <p:cNvPr id="1049691" name="Slide Number Placeholder 2"/>
          <p:cNvSpPr>
            <a:spLocks noGrp="1"/>
          </p:cNvSpPr>
          <p:nvPr>
            <p:ph type="sldNum" sz="quarter" idx="12"/>
          </p:nvPr>
        </p:nvSpPr>
        <p:spPr/>
        <p:txBody>
          <a:bodyPr/>
          <a:p>
            <a:fld id="{6DB37D2D-6970-408E-8879-7BF9CDE8CB8D}" type="slidenum">
              <a:rPr lang="en-US" smtClean="0"/>
              <a:t>362</a:t>
            </a:fld>
            <a:endParaRPr lang="en-US"/>
          </a:p>
        </p:txBody>
      </p:sp>
      <p:sp>
        <p:nvSpPr>
          <p:cNvPr id="1049692" name="Title 3"/>
          <p:cNvSpPr>
            <a:spLocks noGrp="1"/>
          </p:cNvSpPr>
          <p:nvPr>
            <p:ph type="title"/>
          </p:nvPr>
        </p:nvSpPr>
        <p:spPr>
          <a:xfrm>
            <a:off x="457200" y="274638"/>
            <a:ext cx="8229600" cy="715962"/>
          </a:xfrm>
        </p:spPr>
        <p:txBody>
          <a:bodyPr>
            <a:normAutofit fontScale="90000"/>
          </a:bodyPr>
          <a:p>
            <a:endParaRPr dirty="0" lang="en-US"/>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693" name="Title 4"/>
          <p:cNvSpPr>
            <a:spLocks noGrp="1"/>
          </p:cNvSpPr>
          <p:nvPr>
            <p:ph type="ctrTitle"/>
          </p:nvPr>
        </p:nvSpPr>
        <p:spPr/>
        <p:txBody>
          <a:bodyPr>
            <a:normAutofit/>
          </a:bodyPr>
          <a:p>
            <a:pPr algn="ctr"/>
            <a:r>
              <a:rPr dirty="0" sz="5400" lang="en-US" smtClean="0"/>
              <a:t>THE</a:t>
            </a:r>
            <a:endParaRPr dirty="0" sz="5400" lang="en-US"/>
          </a:p>
        </p:txBody>
      </p:sp>
      <p:sp>
        <p:nvSpPr>
          <p:cNvPr id="1049694" name="Subtitle 5"/>
          <p:cNvSpPr>
            <a:spLocks noGrp="1"/>
          </p:cNvSpPr>
          <p:nvPr>
            <p:ph type="subTitle" idx="1"/>
          </p:nvPr>
        </p:nvSpPr>
        <p:spPr/>
        <p:txBody>
          <a:bodyPr>
            <a:normAutofit/>
          </a:bodyPr>
          <a:p>
            <a:pPr algn="ctr"/>
            <a:r>
              <a:rPr dirty="0" sz="5400" lang="en-US" smtClean="0">
                <a:latin typeface="Algerian" pitchFamily="82" charset="0"/>
              </a:rPr>
              <a:t>END</a:t>
            </a:r>
            <a:endParaRPr dirty="0" sz="5400" lang="en-US">
              <a:latin typeface="Algerian" pitchFamily="82" charset="0"/>
            </a:endParaRPr>
          </a:p>
        </p:txBody>
      </p:sp>
      <p:sp>
        <p:nvSpPr>
          <p:cNvPr id="1049695" name="Slide Number Placeholder 2"/>
          <p:cNvSpPr>
            <a:spLocks noGrp="1"/>
          </p:cNvSpPr>
          <p:nvPr>
            <p:ph type="sldNum" sz="quarter" idx="12"/>
          </p:nvPr>
        </p:nvSpPr>
        <p:spPr/>
        <p:txBody>
          <a:bodyPr/>
          <a:p>
            <a:fld id="{6DB37D2D-6970-408E-8879-7BF9CDE8CB8D}" type="slidenum">
              <a:rPr lang="en-US" smtClean="0"/>
              <a:t>363</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713" name="Content Placeholder 2"/>
          <p:cNvSpPr>
            <a:spLocks noGrp="1"/>
          </p:cNvSpPr>
          <p:nvPr>
            <p:ph idx="1"/>
          </p:nvPr>
        </p:nvSpPr>
        <p:spPr/>
        <p:txBody>
          <a:bodyPr/>
          <a:p>
            <a:r>
              <a:rPr b="1" dirty="0" lang="en-US"/>
              <a:t>Ovarian Cysts</a:t>
            </a:r>
            <a:r>
              <a:rPr dirty="0" lang="en-US"/>
              <a:t> </a:t>
            </a:r>
          </a:p>
          <a:p>
            <a:r>
              <a:rPr dirty="0" lang="en-US"/>
              <a:t>Ovarian cysts, especially follicular and corpus </a:t>
            </a:r>
            <a:r>
              <a:rPr dirty="0" lang="en-US" err="1"/>
              <a:t>luteum</a:t>
            </a:r>
            <a:r>
              <a:rPr dirty="0" lang="en-US"/>
              <a:t> cysts, cause </a:t>
            </a:r>
            <a:r>
              <a:rPr dirty="0" lang="en-US" err="1"/>
              <a:t>amenorrhoea</a:t>
            </a:r>
            <a:r>
              <a:rPr dirty="0" lang="en-US"/>
              <a:t>, however these tend to regress with time and menstruation resumes.</a:t>
            </a:r>
          </a:p>
          <a:p>
            <a:endParaRPr dirty="0" lang="en-US"/>
          </a:p>
        </p:txBody>
      </p:sp>
      <p:sp>
        <p:nvSpPr>
          <p:cNvPr id="1048714" name="Title 1"/>
          <p:cNvSpPr>
            <a:spLocks noGrp="1"/>
          </p:cNvSpPr>
          <p:nvPr>
            <p:ph type="title"/>
          </p:nvPr>
        </p:nvSpPr>
        <p:spPr/>
        <p:txBody>
          <a:bodyPr/>
          <a:p>
            <a:endParaRPr lang="en-US"/>
          </a:p>
        </p:txBody>
      </p:sp>
      <p:sp>
        <p:nvSpPr>
          <p:cNvPr id="1048715" name="Slide Number Placeholder 3"/>
          <p:cNvSpPr>
            <a:spLocks noGrp="1"/>
          </p:cNvSpPr>
          <p:nvPr>
            <p:ph type="sldNum" sz="quarter" idx="12"/>
          </p:nvPr>
        </p:nvSpPr>
        <p:spPr/>
        <p:txBody>
          <a:bodyPr/>
          <a:p>
            <a:fld id="{6DB37D2D-6970-408E-8879-7BF9CDE8CB8D}" type="slidenum">
              <a:rPr lang="en-US" smtClean="0"/>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716" name="Content Placeholder 2"/>
          <p:cNvSpPr>
            <a:spLocks noGrp="1"/>
          </p:cNvSpPr>
          <p:nvPr>
            <p:ph idx="1"/>
          </p:nvPr>
        </p:nvSpPr>
        <p:spPr/>
        <p:txBody>
          <a:bodyPr>
            <a:normAutofit/>
          </a:bodyPr>
          <a:p>
            <a:r>
              <a:rPr b="1" dirty="0" lang="en-US" err="1"/>
              <a:t>Oligomenorrhoea</a:t>
            </a:r>
            <a:r>
              <a:rPr dirty="0" lang="en-US"/>
              <a:t> </a:t>
            </a:r>
          </a:p>
          <a:p>
            <a:r>
              <a:rPr dirty="0" lang="en-US"/>
              <a:t>T</a:t>
            </a:r>
            <a:r>
              <a:rPr dirty="0" lang="en-US" smtClean="0"/>
              <a:t>his </a:t>
            </a:r>
            <a:r>
              <a:rPr dirty="0" lang="en-US"/>
              <a:t>is a type of </a:t>
            </a:r>
            <a:r>
              <a:rPr dirty="0" lang="en-US" err="1"/>
              <a:t>amenorrhoea</a:t>
            </a:r>
            <a:r>
              <a:rPr dirty="0" lang="en-US"/>
              <a:t> where there is infrequent menstruation, which may occur months before menopause and, at times, due to emotional upset. </a:t>
            </a:r>
          </a:p>
          <a:p>
            <a:r>
              <a:rPr dirty="0" lang="en-US"/>
              <a:t>A woman with this problem should be investigated thoroughly to exclude other serious conditions, for example, neoplasms. You should reassure the patient if the cause of the condition is emotional. </a:t>
            </a:r>
          </a:p>
          <a:p>
            <a:endParaRPr dirty="0" lang="en-US"/>
          </a:p>
        </p:txBody>
      </p:sp>
      <p:sp>
        <p:nvSpPr>
          <p:cNvPr id="1048717" name="Title 1"/>
          <p:cNvSpPr>
            <a:spLocks noGrp="1"/>
          </p:cNvSpPr>
          <p:nvPr>
            <p:ph type="title"/>
          </p:nvPr>
        </p:nvSpPr>
        <p:spPr/>
        <p:txBody>
          <a:bodyPr/>
          <a:p>
            <a:endParaRPr lang="en-US"/>
          </a:p>
        </p:txBody>
      </p:sp>
      <p:sp>
        <p:nvSpPr>
          <p:cNvPr id="1048718" name="Slide Number Placeholder 3"/>
          <p:cNvSpPr>
            <a:spLocks noGrp="1"/>
          </p:cNvSpPr>
          <p:nvPr>
            <p:ph type="sldNum" sz="quarter" idx="12"/>
          </p:nvPr>
        </p:nvSpPr>
        <p:spPr/>
        <p:txBody>
          <a:bodyPr/>
          <a:p>
            <a:fld id="{6DB37D2D-6970-408E-8879-7BF9CDE8CB8D}" type="slidenum">
              <a:rPr lang="en-US" smtClean="0"/>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719" name="Content Placeholder 2"/>
          <p:cNvSpPr>
            <a:spLocks noGrp="1"/>
          </p:cNvSpPr>
          <p:nvPr>
            <p:ph idx="1"/>
          </p:nvPr>
        </p:nvSpPr>
        <p:spPr>
          <a:xfrm>
            <a:off x="457200" y="838200"/>
            <a:ext cx="8229600" cy="5287963"/>
          </a:xfrm>
        </p:spPr>
        <p:txBody>
          <a:bodyPr>
            <a:normAutofit fontScale="96296" lnSpcReduction="10000"/>
          </a:bodyPr>
          <a:p>
            <a:r>
              <a:rPr b="1" dirty="0" lang="en-US"/>
              <a:t>Management of </a:t>
            </a:r>
            <a:r>
              <a:rPr b="1" dirty="0" lang="en-US" err="1"/>
              <a:t>Amenorrhoea</a:t>
            </a:r>
            <a:r>
              <a:rPr dirty="0" lang="en-US"/>
              <a:t> </a:t>
            </a:r>
          </a:p>
          <a:p>
            <a:r>
              <a:rPr dirty="0" lang="en-US"/>
              <a:t>After discussing both types of </a:t>
            </a:r>
            <a:r>
              <a:rPr dirty="0" lang="en-US" err="1"/>
              <a:t>amenorrhoea</a:t>
            </a:r>
            <a:r>
              <a:rPr dirty="0" lang="en-US"/>
              <a:t>, you will now look at their management.</a:t>
            </a:r>
          </a:p>
          <a:p>
            <a:r>
              <a:rPr dirty="0" lang="en-US"/>
              <a:t>First, establish the cause of the condition. In each case you must take a detailed history and then carry out a clinical examination to rule out pregnancy.</a:t>
            </a:r>
          </a:p>
          <a:p>
            <a:r>
              <a:rPr dirty="0" lang="en-US"/>
              <a:t>You should also consider the general health of the woman, including psychological and environmental factors. In the case of a young girl who appears normal on examination, it is better to wait until she is 18 years old but in the meantime reassure her and give her health education on sexuality.</a:t>
            </a:r>
          </a:p>
          <a:p>
            <a:endParaRPr dirty="0" lang="en-US"/>
          </a:p>
        </p:txBody>
      </p:sp>
      <p:sp>
        <p:nvSpPr>
          <p:cNvPr id="1048720" name="Title 1"/>
          <p:cNvSpPr>
            <a:spLocks noGrp="1"/>
          </p:cNvSpPr>
          <p:nvPr>
            <p:ph type="title"/>
          </p:nvPr>
        </p:nvSpPr>
        <p:spPr>
          <a:xfrm>
            <a:off x="457200" y="274638"/>
            <a:ext cx="8229600" cy="334962"/>
          </a:xfrm>
        </p:spPr>
        <p:txBody>
          <a:bodyPr>
            <a:normAutofit fontScale="90000"/>
          </a:bodyPr>
          <a:p>
            <a:endParaRPr lang="en-US"/>
          </a:p>
        </p:txBody>
      </p:sp>
      <p:sp>
        <p:nvSpPr>
          <p:cNvPr id="1048721" name="Slide Number Placeholder 3"/>
          <p:cNvSpPr>
            <a:spLocks noGrp="1"/>
          </p:cNvSpPr>
          <p:nvPr>
            <p:ph type="sldNum" sz="quarter" idx="12"/>
          </p:nvPr>
        </p:nvSpPr>
        <p:spPr/>
        <p:txBody>
          <a:bodyPr/>
          <a:p>
            <a:fld id="{6DB37D2D-6970-408E-8879-7BF9CDE8CB8D}" type="slidenum">
              <a:rPr lang="en-US" smtClean="0"/>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631" name="Content Placeholder 2"/>
          <p:cNvSpPr>
            <a:spLocks noGrp="1"/>
          </p:cNvSpPr>
          <p:nvPr>
            <p:ph idx="1"/>
          </p:nvPr>
        </p:nvSpPr>
        <p:spPr>
          <a:xfrm>
            <a:off x="457200" y="990600"/>
            <a:ext cx="8229600" cy="5016691"/>
          </a:xfrm>
        </p:spPr>
        <p:txBody>
          <a:bodyPr>
            <a:normAutofit lnSpcReduction="10000"/>
          </a:bodyPr>
          <a:p>
            <a:pPr indent="0" marL="109728">
              <a:buNone/>
            </a:pPr>
            <a:r>
              <a:rPr b="1" dirty="0" lang="en-GB" smtClean="0"/>
              <a:t>Menstruation</a:t>
            </a:r>
            <a:r>
              <a:rPr dirty="0" lang="en-GB" smtClean="0"/>
              <a:t> </a:t>
            </a:r>
            <a:endParaRPr dirty="0" lang="en-US" smtClean="0"/>
          </a:p>
          <a:p>
            <a:r>
              <a:rPr dirty="0" lang="en-GB" smtClean="0"/>
              <a:t>Menstruation, including the age at which she had her first menstrual period, that is, menarche equivalent to 'K', the length of the menstrual cycle, duration of the periods and the amount of blood loss and regularity as well as the date of the Last Normal Menstrual Period (LNMP).</a:t>
            </a:r>
            <a:endParaRPr dirty="0" lang="en-US" smtClean="0"/>
          </a:p>
          <a:p>
            <a:r>
              <a:rPr b="1" dirty="0" lang="en-GB" smtClean="0"/>
              <a:t>Always record this information as 'K 13 5/28 regular'. This means that the periods began at the age of 13, last for five days and occur every 28 days.</a:t>
            </a:r>
            <a:r>
              <a:rPr dirty="0" lang="en-GB" smtClean="0"/>
              <a:t/>
            </a:r>
            <a:br>
              <a:rPr dirty="0" lang="en-GB" smtClean="0"/>
            </a:br>
            <a:endParaRPr dirty="0" lang="en-US" smtClean="0"/>
          </a:p>
        </p:txBody>
      </p:sp>
      <p:sp>
        <p:nvSpPr>
          <p:cNvPr id="1048632"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8633" name="Slide Number Placeholder 3"/>
          <p:cNvSpPr>
            <a:spLocks noGrp="1"/>
          </p:cNvSpPr>
          <p:nvPr>
            <p:ph type="sldNum" sz="quarter" idx="12"/>
          </p:nvPr>
        </p:nvSpPr>
        <p:spPr/>
        <p:txBody>
          <a:bodyPr/>
          <a:p>
            <a:fld id="{6DB37D2D-6970-408E-8879-7BF9CDE8CB8D}"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722" name="Content Placeholder 2"/>
          <p:cNvSpPr>
            <a:spLocks noGrp="1"/>
          </p:cNvSpPr>
          <p:nvPr>
            <p:ph idx="1"/>
          </p:nvPr>
        </p:nvSpPr>
        <p:spPr/>
        <p:txBody>
          <a:bodyPr/>
          <a:p>
            <a:r>
              <a:rPr b="1" dirty="0" lang="en-US"/>
              <a:t>The most common cause of secondary </a:t>
            </a:r>
            <a:r>
              <a:rPr b="1" dirty="0" lang="en-US" err="1"/>
              <a:t>amenorrhoea</a:t>
            </a:r>
            <a:r>
              <a:rPr b="1" dirty="0" lang="en-US"/>
              <a:t> is almost always pregnancy, therefore, an obstetric and </a:t>
            </a:r>
            <a:r>
              <a:rPr b="1" dirty="0" lang="en-US" err="1"/>
              <a:t>gynaecological</a:t>
            </a:r>
            <a:r>
              <a:rPr b="1" dirty="0" lang="en-US"/>
              <a:t> history is important to making a diagnosis.</a:t>
            </a:r>
            <a:endParaRPr dirty="0" lang="en-US"/>
          </a:p>
          <a:p>
            <a:r>
              <a:rPr dirty="0" lang="en-US"/>
              <a:t> </a:t>
            </a:r>
          </a:p>
          <a:p>
            <a:r>
              <a:rPr dirty="0" lang="en-US"/>
              <a:t>A series of investigations can be performed and these should include the following steps:</a:t>
            </a:r>
          </a:p>
          <a:p>
            <a:endParaRPr dirty="0" lang="en-US"/>
          </a:p>
        </p:txBody>
      </p:sp>
      <p:sp>
        <p:nvSpPr>
          <p:cNvPr id="1048723" name="Title 1"/>
          <p:cNvSpPr>
            <a:spLocks noGrp="1"/>
          </p:cNvSpPr>
          <p:nvPr>
            <p:ph type="title"/>
          </p:nvPr>
        </p:nvSpPr>
        <p:spPr/>
        <p:txBody>
          <a:bodyPr/>
          <a:p>
            <a:endParaRPr lang="en-US"/>
          </a:p>
        </p:txBody>
      </p:sp>
      <p:sp>
        <p:nvSpPr>
          <p:cNvPr id="1048724" name="Slide Number Placeholder 3"/>
          <p:cNvSpPr>
            <a:spLocks noGrp="1"/>
          </p:cNvSpPr>
          <p:nvPr>
            <p:ph type="sldNum" sz="quarter" idx="12"/>
          </p:nvPr>
        </p:nvSpPr>
        <p:spPr/>
        <p:txBody>
          <a:bodyPr/>
          <a:p>
            <a:fld id="{6DB37D2D-6970-408E-8879-7BF9CDE8CB8D}"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725" name="Content Placeholder 2"/>
          <p:cNvSpPr>
            <a:spLocks noGrp="1"/>
          </p:cNvSpPr>
          <p:nvPr>
            <p:ph idx="1"/>
          </p:nvPr>
        </p:nvSpPr>
        <p:spPr>
          <a:xfrm>
            <a:off x="457200" y="990600"/>
            <a:ext cx="8229600" cy="5135563"/>
          </a:xfrm>
        </p:spPr>
        <p:txBody>
          <a:bodyPr>
            <a:normAutofit/>
          </a:bodyPr>
          <a:p>
            <a:r>
              <a:rPr b="1" dirty="0" lang="en-US"/>
              <a:t>History Taking</a:t>
            </a:r>
            <a:r>
              <a:rPr dirty="0" lang="en-US"/>
              <a:t> </a:t>
            </a:r>
          </a:p>
          <a:p>
            <a:r>
              <a:rPr dirty="0" lang="en-US"/>
              <a:t>This is very important as it helps you make a distinction between primary and secondary </a:t>
            </a:r>
            <a:r>
              <a:rPr dirty="0" lang="en-US" err="1"/>
              <a:t>amenorrhoea</a:t>
            </a:r>
            <a:r>
              <a:rPr dirty="0" lang="en-US"/>
              <a:t> and, therefore, institute appropriate management measures. </a:t>
            </a:r>
          </a:p>
          <a:p>
            <a:r>
              <a:rPr dirty="0" lang="en-US"/>
              <a:t>Some women have very infrequent and scanty bleeding, which is virtually primary </a:t>
            </a:r>
            <a:r>
              <a:rPr dirty="0" lang="en-US" err="1"/>
              <a:t>amenorrhoea</a:t>
            </a:r>
            <a:r>
              <a:rPr dirty="0" lang="en-US"/>
              <a:t>. If the patient is experiencing the physical disturbances of menstruation without actually bleeding, a cyclical change in the hormone level can be assumed and the cause of </a:t>
            </a:r>
            <a:r>
              <a:rPr dirty="0" lang="en-US" err="1"/>
              <a:t>amenorrhoea</a:t>
            </a:r>
            <a:r>
              <a:rPr dirty="0" lang="en-US"/>
              <a:t> is likely to be in the genital tract.</a:t>
            </a:r>
          </a:p>
          <a:p>
            <a:endParaRPr dirty="0" lang="en-US"/>
          </a:p>
        </p:txBody>
      </p:sp>
      <p:sp>
        <p:nvSpPr>
          <p:cNvPr id="1048726" name="Title 1"/>
          <p:cNvSpPr>
            <a:spLocks noGrp="1"/>
          </p:cNvSpPr>
          <p:nvPr>
            <p:ph type="title"/>
          </p:nvPr>
        </p:nvSpPr>
        <p:spPr>
          <a:xfrm>
            <a:off x="457200" y="274638"/>
            <a:ext cx="8229600" cy="182562"/>
          </a:xfrm>
        </p:spPr>
        <p:txBody>
          <a:bodyPr>
            <a:normAutofit fontScale="90000"/>
          </a:bodyPr>
          <a:p>
            <a:endParaRPr dirty="0" lang="en-US"/>
          </a:p>
        </p:txBody>
      </p:sp>
      <p:sp>
        <p:nvSpPr>
          <p:cNvPr id="1048727" name="Slide Number Placeholder 3"/>
          <p:cNvSpPr>
            <a:spLocks noGrp="1"/>
          </p:cNvSpPr>
          <p:nvPr>
            <p:ph type="sldNum" sz="quarter" idx="12"/>
          </p:nvPr>
        </p:nvSpPr>
        <p:spPr/>
        <p:txBody>
          <a:bodyPr/>
          <a:p>
            <a:fld id="{6DB37D2D-6970-408E-8879-7BF9CDE8CB8D}" type="slidenum">
              <a:rPr lang="en-US" smtClean="0"/>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728" name="Content Placeholder 2"/>
          <p:cNvSpPr>
            <a:spLocks noGrp="1"/>
          </p:cNvSpPr>
          <p:nvPr>
            <p:ph idx="1"/>
          </p:nvPr>
        </p:nvSpPr>
        <p:spPr/>
        <p:txBody>
          <a:bodyPr/>
          <a:p>
            <a:r>
              <a:rPr b="1" dirty="0" lang="en-US"/>
              <a:t>Pelvic Examination</a:t>
            </a:r>
            <a:r>
              <a:rPr dirty="0" lang="en-US"/>
              <a:t>   </a:t>
            </a:r>
          </a:p>
          <a:p>
            <a:r>
              <a:rPr dirty="0" lang="en-US"/>
              <a:t>It is essential to exclude pregnancy or uterine hypoplasia (in virgins this is usually done under general </a:t>
            </a:r>
            <a:r>
              <a:rPr dirty="0" lang="en-US" err="1"/>
              <a:t>anaesthesia</a:t>
            </a:r>
            <a:r>
              <a:rPr dirty="0" lang="en-US"/>
              <a:t>).</a:t>
            </a:r>
          </a:p>
          <a:p>
            <a:r>
              <a:rPr dirty="0" lang="en-US"/>
              <a:t>A bi-manual examination can reveal gross abnormalities such as </a:t>
            </a:r>
            <a:r>
              <a:rPr dirty="0" lang="en-US" err="1"/>
              <a:t>cryptomenorroea</a:t>
            </a:r>
            <a:r>
              <a:rPr dirty="0" lang="en-US"/>
              <a:t>.</a:t>
            </a:r>
          </a:p>
          <a:p>
            <a:endParaRPr dirty="0" lang="en-US"/>
          </a:p>
        </p:txBody>
      </p:sp>
      <p:sp>
        <p:nvSpPr>
          <p:cNvPr id="1048729" name="Title 1"/>
          <p:cNvSpPr>
            <a:spLocks noGrp="1"/>
          </p:cNvSpPr>
          <p:nvPr>
            <p:ph type="title"/>
          </p:nvPr>
        </p:nvSpPr>
        <p:spPr/>
        <p:txBody>
          <a:bodyPr/>
          <a:p>
            <a:endParaRPr lang="en-US"/>
          </a:p>
        </p:txBody>
      </p:sp>
      <p:sp>
        <p:nvSpPr>
          <p:cNvPr id="1048730" name="Slide Number Placeholder 3"/>
          <p:cNvSpPr>
            <a:spLocks noGrp="1"/>
          </p:cNvSpPr>
          <p:nvPr>
            <p:ph type="sldNum" sz="quarter" idx="12"/>
          </p:nvPr>
        </p:nvSpPr>
        <p:spPr/>
        <p:txBody>
          <a:bodyPr/>
          <a:p>
            <a:fld id="{6DB37D2D-6970-408E-8879-7BF9CDE8CB8D}" type="slidenum">
              <a:rPr lang="en-US" smtClean="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pic>
        <p:nvPicPr>
          <p:cNvPr id="2097153" name="ia_el_4_innerEl" descr="bimanual vaginal examination"/>
          <p:cNvPicPr>
            <a:picLocks noChangeAspect="1" noChangeArrowheads="1"/>
          </p:cNvPicPr>
          <p:nvPr/>
        </p:nvPicPr>
        <p:blipFill>
          <a:blip xmlns:r="http://schemas.openxmlformats.org/officeDocument/2006/relationships" r:embed="rId1"/>
          <a:srcRect/>
          <a:stretch>
            <a:fillRect/>
          </a:stretch>
        </p:blipFill>
        <p:spPr bwMode="auto">
          <a:xfrm>
            <a:off x="1828800" y="990600"/>
            <a:ext cx="5715000" cy="4648200"/>
          </a:xfrm>
          <a:prstGeom prst="rect"/>
          <a:noFill/>
          <a:ln>
            <a:noFill/>
          </a:ln>
        </p:spPr>
      </p:pic>
      <p:sp>
        <p:nvSpPr>
          <p:cNvPr id="1048731" name="Slide Number Placeholder 1"/>
          <p:cNvSpPr>
            <a:spLocks noGrp="1"/>
          </p:cNvSpPr>
          <p:nvPr>
            <p:ph type="sldNum" sz="quarter" idx="12"/>
          </p:nvPr>
        </p:nvSpPr>
        <p:spPr/>
        <p:txBody>
          <a:bodyPr/>
          <a:p>
            <a:fld id="{6DB37D2D-6970-408E-8879-7BF9CDE8CB8D}" type="slidenum">
              <a:rPr lang="en-US" smtClean="0"/>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732" name="Content Placeholder 2"/>
          <p:cNvSpPr>
            <a:spLocks noGrp="1"/>
          </p:cNvSpPr>
          <p:nvPr>
            <p:ph idx="1"/>
          </p:nvPr>
        </p:nvSpPr>
        <p:spPr/>
        <p:txBody>
          <a:bodyPr/>
          <a:p>
            <a:r>
              <a:rPr b="1" dirty="0" lang="en-US"/>
              <a:t>Radiological Examination</a:t>
            </a:r>
            <a:r>
              <a:rPr dirty="0" lang="en-US"/>
              <a:t> </a:t>
            </a:r>
          </a:p>
          <a:p>
            <a:r>
              <a:rPr dirty="0" lang="en-US"/>
              <a:t>You should take an x-ray of the chest and a straight skull x-ray to detect enlargement of the </a:t>
            </a:r>
            <a:r>
              <a:rPr dirty="0" lang="en-US" err="1"/>
              <a:t>sella</a:t>
            </a:r>
            <a:r>
              <a:rPr dirty="0" lang="en-US"/>
              <a:t> </a:t>
            </a:r>
            <a:r>
              <a:rPr dirty="0" lang="en-US" err="1"/>
              <a:t>turcica</a:t>
            </a:r>
            <a:r>
              <a:rPr dirty="0" lang="en-US"/>
              <a:t>  (pituitary fossa). </a:t>
            </a:r>
          </a:p>
          <a:p>
            <a:r>
              <a:rPr dirty="0" lang="en-US"/>
              <a:t>You will remember the pituitary gland plays a great role and chronic diseases like TB can affect menstruation.</a:t>
            </a:r>
          </a:p>
          <a:p>
            <a:r>
              <a:rPr b="1" dirty="0" lang="en-US"/>
              <a:t> </a:t>
            </a:r>
            <a:endParaRPr dirty="0" lang="en-US"/>
          </a:p>
          <a:p>
            <a:endParaRPr dirty="0" lang="en-US"/>
          </a:p>
        </p:txBody>
      </p:sp>
      <p:sp>
        <p:nvSpPr>
          <p:cNvPr id="1048733" name="Title 1"/>
          <p:cNvSpPr>
            <a:spLocks noGrp="1"/>
          </p:cNvSpPr>
          <p:nvPr>
            <p:ph type="title"/>
          </p:nvPr>
        </p:nvSpPr>
        <p:spPr/>
        <p:txBody>
          <a:bodyPr/>
          <a:p>
            <a:endParaRPr lang="en-US"/>
          </a:p>
        </p:txBody>
      </p:sp>
      <p:sp>
        <p:nvSpPr>
          <p:cNvPr id="1048734" name="Slide Number Placeholder 3"/>
          <p:cNvSpPr>
            <a:spLocks noGrp="1"/>
          </p:cNvSpPr>
          <p:nvPr>
            <p:ph type="sldNum" sz="quarter" idx="12"/>
          </p:nvPr>
        </p:nvSpPr>
        <p:spPr/>
        <p:txBody>
          <a:bodyPr/>
          <a:p>
            <a:fld id="{6DB37D2D-6970-408E-8879-7BF9CDE8CB8D}" type="slidenum">
              <a:rPr lang="en-US" smtClean="0"/>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735" name="Content Placeholder 2"/>
          <p:cNvSpPr>
            <a:spLocks noGrp="1"/>
          </p:cNvSpPr>
          <p:nvPr>
            <p:ph idx="1"/>
          </p:nvPr>
        </p:nvSpPr>
        <p:spPr>
          <a:xfrm>
            <a:off x="457200" y="685800"/>
            <a:ext cx="8229600" cy="5440363"/>
          </a:xfrm>
        </p:spPr>
        <p:txBody>
          <a:bodyPr>
            <a:normAutofit lnSpcReduction="10000"/>
          </a:bodyPr>
          <a:p>
            <a:r>
              <a:rPr b="1" dirty="0" lang="en-US"/>
              <a:t>Endocrine Tests</a:t>
            </a:r>
            <a:r>
              <a:rPr dirty="0" lang="en-US"/>
              <a:t> </a:t>
            </a:r>
          </a:p>
          <a:p>
            <a:r>
              <a:rPr dirty="0" lang="en-US"/>
              <a:t>To find out the hormonal factors, the following should be carried out: </a:t>
            </a:r>
          </a:p>
          <a:p>
            <a:pPr lvl="0"/>
            <a:r>
              <a:rPr dirty="0" lang="en-US"/>
              <a:t>Collection of urine samples for over 24 hours to measure levels of different hormones. </a:t>
            </a:r>
          </a:p>
          <a:p>
            <a:pPr lvl="0"/>
            <a:r>
              <a:rPr dirty="0" lang="en-US"/>
              <a:t>Estimation of blood hormone levels. The hormones investigated are follicle stimulating, </a:t>
            </a:r>
            <a:r>
              <a:rPr dirty="0" lang="en-US" err="1"/>
              <a:t>leutinising</a:t>
            </a:r>
            <a:r>
              <a:rPr dirty="0" lang="en-US"/>
              <a:t> and prolactin. If there is hyper-</a:t>
            </a:r>
            <a:r>
              <a:rPr dirty="0" lang="en-US" err="1"/>
              <a:t>prolactinaemia</a:t>
            </a:r>
            <a:r>
              <a:rPr dirty="0" lang="en-US"/>
              <a:t>, then refer the  patient to an endocrinologist for  pituitary </a:t>
            </a:r>
            <a:r>
              <a:rPr dirty="0" lang="en-US" err="1"/>
              <a:t>tumour</a:t>
            </a:r>
            <a:r>
              <a:rPr dirty="0" lang="en-US"/>
              <a:t> investigation and management.</a:t>
            </a:r>
          </a:p>
          <a:p>
            <a:endParaRPr dirty="0" lang="en-US"/>
          </a:p>
        </p:txBody>
      </p:sp>
      <p:sp>
        <p:nvSpPr>
          <p:cNvPr id="1048736" name="Title 1"/>
          <p:cNvSpPr>
            <a:spLocks noGrp="1"/>
          </p:cNvSpPr>
          <p:nvPr>
            <p:ph type="title"/>
          </p:nvPr>
        </p:nvSpPr>
        <p:spPr>
          <a:xfrm>
            <a:off x="457200" y="274638"/>
            <a:ext cx="8229600" cy="258762"/>
          </a:xfrm>
        </p:spPr>
        <p:txBody>
          <a:bodyPr>
            <a:normAutofit fontScale="90000"/>
          </a:bodyPr>
          <a:p>
            <a:endParaRPr dirty="0" lang="en-US"/>
          </a:p>
        </p:txBody>
      </p:sp>
      <p:sp>
        <p:nvSpPr>
          <p:cNvPr id="1048737" name="Slide Number Placeholder 3"/>
          <p:cNvSpPr>
            <a:spLocks noGrp="1"/>
          </p:cNvSpPr>
          <p:nvPr>
            <p:ph type="sldNum" sz="quarter" idx="12"/>
          </p:nvPr>
        </p:nvSpPr>
        <p:spPr/>
        <p:txBody>
          <a:bodyPr/>
          <a:p>
            <a:fld id="{6DB37D2D-6970-408E-8879-7BF9CDE8CB8D}" type="slidenum">
              <a:rPr lang="en-US" smtClean="0"/>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738" name="Content Placeholder 2"/>
          <p:cNvSpPr>
            <a:spLocks noGrp="1"/>
          </p:cNvSpPr>
          <p:nvPr>
            <p:ph idx="1"/>
          </p:nvPr>
        </p:nvSpPr>
        <p:spPr>
          <a:xfrm>
            <a:off x="457200" y="990600"/>
            <a:ext cx="8229600" cy="5135563"/>
          </a:xfrm>
        </p:spPr>
        <p:txBody>
          <a:bodyPr>
            <a:normAutofit/>
          </a:bodyPr>
          <a:p>
            <a:r>
              <a:rPr b="1" dirty="0" lang="en-US"/>
              <a:t>Laparoscopy  </a:t>
            </a:r>
            <a:endParaRPr dirty="0" lang="en-US"/>
          </a:p>
          <a:p>
            <a:r>
              <a:rPr dirty="0" lang="en-US"/>
              <a:t>This is done to detect any developmental anomalies. </a:t>
            </a:r>
            <a:br>
              <a:rPr dirty="0" lang="en-US"/>
            </a:br>
            <a:r>
              <a:rPr dirty="0" lang="en-US"/>
              <a:t>An ovarian biopsy can also be carried out during  this procedure.</a:t>
            </a:r>
          </a:p>
          <a:p>
            <a:r>
              <a:rPr b="1" dirty="0" lang="en-US" smtClean="0"/>
              <a:t>Dilatation </a:t>
            </a:r>
            <a:r>
              <a:rPr b="1" dirty="0" lang="en-US"/>
              <a:t>and Curettage</a:t>
            </a:r>
            <a:r>
              <a:rPr dirty="0" lang="en-US"/>
              <a:t> </a:t>
            </a:r>
          </a:p>
          <a:p>
            <a:r>
              <a:rPr dirty="0" lang="en-US"/>
              <a:t>This is commonly performed, especially in countries where tuberculosis is common. The presence of the acid-fast bacilli in the endometrial cells or any other organisms may be the cause of </a:t>
            </a:r>
            <a:r>
              <a:rPr dirty="0" lang="en-US" err="1"/>
              <a:t>amenorrhoea</a:t>
            </a:r>
            <a:r>
              <a:rPr dirty="0" lang="en-US"/>
              <a:t>.</a:t>
            </a:r>
          </a:p>
          <a:p>
            <a:endParaRPr dirty="0" lang="en-US"/>
          </a:p>
        </p:txBody>
      </p:sp>
      <p:sp>
        <p:nvSpPr>
          <p:cNvPr id="1048739" name="Title 1"/>
          <p:cNvSpPr>
            <a:spLocks noGrp="1"/>
          </p:cNvSpPr>
          <p:nvPr>
            <p:ph type="title"/>
          </p:nvPr>
        </p:nvSpPr>
        <p:spPr>
          <a:xfrm>
            <a:off x="457200" y="274638"/>
            <a:ext cx="8229600" cy="487362"/>
          </a:xfrm>
        </p:spPr>
        <p:txBody>
          <a:bodyPr>
            <a:normAutofit fontScale="90000"/>
          </a:bodyPr>
          <a:p>
            <a:endParaRPr dirty="0" lang="en-US"/>
          </a:p>
        </p:txBody>
      </p:sp>
      <p:sp>
        <p:nvSpPr>
          <p:cNvPr id="1048740" name="Slide Number Placeholder 3"/>
          <p:cNvSpPr>
            <a:spLocks noGrp="1"/>
          </p:cNvSpPr>
          <p:nvPr>
            <p:ph type="sldNum" sz="quarter" idx="12"/>
          </p:nvPr>
        </p:nvSpPr>
        <p:spPr/>
        <p:txBody>
          <a:bodyPr/>
          <a:p>
            <a:fld id="{6DB37D2D-6970-408E-8879-7BF9CDE8CB8D}" type="slidenum">
              <a:rPr lang="en-US" smtClean="0"/>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741" name="Content Placeholder 2"/>
          <p:cNvSpPr>
            <a:spLocks noGrp="1"/>
          </p:cNvSpPr>
          <p:nvPr>
            <p:ph idx="1"/>
          </p:nvPr>
        </p:nvSpPr>
        <p:spPr/>
        <p:txBody>
          <a:bodyPr/>
          <a:p>
            <a:r>
              <a:rPr b="1" dirty="0" lang="en-US"/>
              <a:t>Others</a:t>
            </a:r>
            <a:r>
              <a:rPr dirty="0" lang="en-US"/>
              <a:t> </a:t>
            </a:r>
          </a:p>
          <a:p>
            <a:r>
              <a:rPr dirty="0" lang="en-US"/>
              <a:t>More recent technologies include the ultrasound or CT scan which detect various abnormalities. It can reveal the presence of </a:t>
            </a:r>
            <a:r>
              <a:rPr dirty="0" lang="en-US" err="1"/>
              <a:t>tumours</a:t>
            </a:r>
            <a:r>
              <a:rPr dirty="0" lang="en-US"/>
              <a:t> in the ovaries or the adrenal gland.</a:t>
            </a:r>
          </a:p>
          <a:p>
            <a:endParaRPr dirty="0" lang="en-US"/>
          </a:p>
        </p:txBody>
      </p:sp>
      <p:sp>
        <p:nvSpPr>
          <p:cNvPr id="1048742" name="Title 1"/>
          <p:cNvSpPr>
            <a:spLocks noGrp="1"/>
          </p:cNvSpPr>
          <p:nvPr>
            <p:ph type="title"/>
          </p:nvPr>
        </p:nvSpPr>
        <p:spPr/>
        <p:txBody>
          <a:bodyPr/>
          <a:p>
            <a:endParaRPr lang="en-US"/>
          </a:p>
        </p:txBody>
      </p:sp>
      <p:sp>
        <p:nvSpPr>
          <p:cNvPr id="1048743" name="Slide Number Placeholder 3"/>
          <p:cNvSpPr>
            <a:spLocks noGrp="1"/>
          </p:cNvSpPr>
          <p:nvPr>
            <p:ph type="sldNum" sz="quarter" idx="12"/>
          </p:nvPr>
        </p:nvSpPr>
        <p:spPr/>
        <p:txBody>
          <a:bodyPr/>
          <a:p>
            <a:fld id="{6DB37D2D-6970-408E-8879-7BF9CDE8CB8D}" type="slidenum">
              <a:rPr lang="en-US" smtClean="0"/>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433" name=""/>
        <p:cNvGrpSpPr/>
        <p:nvPr/>
      </p:nvGrpSpPr>
      <p:grpSpPr>
        <a:xfrm>
          <a:off x="0" y="0"/>
          <a:ext cx="0" cy="0"/>
          <a:chOff x="0" y="0"/>
          <a:chExt cx="0" cy="0"/>
        </a:xfrm>
      </p:grpSpPr>
      <p:sp>
        <p:nvSpPr>
          <p:cNvPr id="1048744" name="Content Placeholder 2"/>
          <p:cNvSpPr>
            <a:spLocks noGrp="1"/>
          </p:cNvSpPr>
          <p:nvPr>
            <p:ph idx="1"/>
          </p:nvPr>
        </p:nvSpPr>
        <p:spPr>
          <a:xfrm>
            <a:off x="457200" y="990600"/>
            <a:ext cx="8229600" cy="5135563"/>
          </a:xfrm>
        </p:spPr>
        <p:txBody>
          <a:bodyPr>
            <a:normAutofit fontScale="92593" lnSpcReduction="20000"/>
          </a:bodyPr>
          <a:p>
            <a:r>
              <a:rPr b="1" dirty="0" lang="en-US"/>
              <a:t>Management of </a:t>
            </a:r>
            <a:r>
              <a:rPr b="1" dirty="0" lang="en-US" err="1"/>
              <a:t>Amenorrhoea</a:t>
            </a:r>
            <a:r>
              <a:rPr b="1" dirty="0" lang="en-US"/>
              <a:t> - Medical Treatment</a:t>
            </a:r>
            <a:r>
              <a:rPr dirty="0" lang="en-US"/>
              <a:t> </a:t>
            </a:r>
          </a:p>
          <a:p>
            <a:r>
              <a:rPr dirty="0" lang="en-US"/>
              <a:t>The medical treatment will depend on the cause of  the </a:t>
            </a:r>
            <a:r>
              <a:rPr dirty="0" lang="en-US" err="1"/>
              <a:t>amenorrhoea</a:t>
            </a:r>
            <a:r>
              <a:rPr dirty="0" lang="en-US"/>
              <a:t>. </a:t>
            </a:r>
          </a:p>
          <a:p>
            <a:r>
              <a:rPr b="1" dirty="0" lang="en-US" smtClean="0"/>
              <a:t>Clomiphene </a:t>
            </a:r>
            <a:r>
              <a:rPr b="1" dirty="0" lang="en-US"/>
              <a:t>Citrate (</a:t>
            </a:r>
            <a:r>
              <a:rPr b="1" dirty="0" lang="en-US" err="1"/>
              <a:t>Clomid</a:t>
            </a:r>
            <a:r>
              <a:rPr b="1" dirty="0" lang="en-US"/>
              <a:t>)</a:t>
            </a:r>
            <a:endParaRPr dirty="0" lang="en-US"/>
          </a:p>
          <a:p>
            <a:r>
              <a:rPr dirty="0" lang="en-US"/>
              <a:t>If ovulation is the problem, then it can be induced using clomiphene citrate. This drug should be restricted to those individuals desiring pregnancy because it acts on the </a:t>
            </a:r>
            <a:r>
              <a:rPr dirty="0" lang="en-US" err="1"/>
              <a:t>Graafian</a:t>
            </a:r>
            <a:r>
              <a:rPr dirty="0" lang="en-US"/>
              <a:t> follicle. It can also be used in adolescents with recurrent ovulatory bleeding in an attempt to establish regular ovulatory cycles.</a:t>
            </a:r>
          </a:p>
          <a:p>
            <a:r>
              <a:rPr dirty="0" lang="en-US"/>
              <a:t>The dosage initially given is 50mg daily for five days and ovulation is expected to occur five to eleven days following discontinuation. If there is no response, the dose is gradually increased up </a:t>
            </a:r>
            <a:br>
              <a:rPr dirty="0" lang="en-US"/>
            </a:br>
            <a:r>
              <a:rPr dirty="0" lang="en-US"/>
              <a:t>to 200mg.</a:t>
            </a:r>
          </a:p>
        </p:txBody>
      </p:sp>
      <p:sp>
        <p:nvSpPr>
          <p:cNvPr id="1048745" name="Title 1"/>
          <p:cNvSpPr>
            <a:spLocks noGrp="1"/>
          </p:cNvSpPr>
          <p:nvPr>
            <p:ph type="title"/>
          </p:nvPr>
        </p:nvSpPr>
        <p:spPr>
          <a:xfrm>
            <a:off x="457200" y="274638"/>
            <a:ext cx="8229600" cy="639762"/>
          </a:xfrm>
        </p:spPr>
        <p:txBody>
          <a:bodyPr>
            <a:normAutofit fontScale="90000"/>
          </a:bodyPr>
          <a:p>
            <a:endParaRPr dirty="0" lang="en-US"/>
          </a:p>
        </p:txBody>
      </p:sp>
      <p:sp>
        <p:nvSpPr>
          <p:cNvPr id="1048746" name="Slide Number Placeholder 3"/>
          <p:cNvSpPr>
            <a:spLocks noGrp="1"/>
          </p:cNvSpPr>
          <p:nvPr>
            <p:ph type="sldNum" sz="quarter" idx="12"/>
          </p:nvPr>
        </p:nvSpPr>
        <p:spPr/>
        <p:txBody>
          <a:bodyPr/>
          <a:p>
            <a:fld id="{6DB37D2D-6970-408E-8879-7BF9CDE8CB8D}" type="slidenum">
              <a:rPr lang="en-US" smtClean="0"/>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747" name="Content Placeholder 2"/>
          <p:cNvSpPr>
            <a:spLocks noGrp="1"/>
          </p:cNvSpPr>
          <p:nvPr>
            <p:ph idx="1"/>
          </p:nvPr>
        </p:nvSpPr>
        <p:spPr/>
        <p:txBody>
          <a:bodyPr>
            <a:normAutofit fontScale="96296" lnSpcReduction="20000"/>
          </a:bodyPr>
          <a:p>
            <a:r>
              <a:rPr dirty="0" lang="en-US"/>
              <a:t>Side effects of </a:t>
            </a:r>
            <a:r>
              <a:rPr dirty="0" lang="en-US" err="1"/>
              <a:t>clomid</a:t>
            </a:r>
            <a:r>
              <a:rPr dirty="0" lang="en-US"/>
              <a:t> include:</a:t>
            </a:r>
          </a:p>
          <a:p>
            <a:pPr lvl="0"/>
            <a:r>
              <a:rPr dirty="0" lang="en-US"/>
              <a:t>Hyper-stimulation leading to enlargement of the ovaries.</a:t>
            </a:r>
          </a:p>
          <a:p>
            <a:pPr lvl="0"/>
            <a:r>
              <a:rPr dirty="0" lang="en-US"/>
              <a:t>Multiple gestation because more than one ovum may mature.</a:t>
            </a:r>
          </a:p>
          <a:p>
            <a:pPr lvl="0"/>
            <a:r>
              <a:rPr dirty="0" lang="en-US"/>
              <a:t>Abortion is common with patients treated for infertility.</a:t>
            </a:r>
          </a:p>
          <a:p>
            <a:pPr lvl="0"/>
            <a:r>
              <a:rPr dirty="0" lang="en-US"/>
              <a:t>Teratology, that is, the increased incidence of congenital anomalies, if conception takes place while the woman is still taking the drug.</a:t>
            </a:r>
          </a:p>
          <a:p>
            <a:pPr lvl="0"/>
            <a:r>
              <a:rPr dirty="0" lang="en-US"/>
              <a:t>Bloating, nausea and vomiting.</a:t>
            </a:r>
          </a:p>
          <a:p>
            <a:endParaRPr dirty="0" lang="en-US"/>
          </a:p>
        </p:txBody>
      </p:sp>
      <p:sp>
        <p:nvSpPr>
          <p:cNvPr id="1048748" name="Title 1"/>
          <p:cNvSpPr>
            <a:spLocks noGrp="1"/>
          </p:cNvSpPr>
          <p:nvPr>
            <p:ph type="title"/>
          </p:nvPr>
        </p:nvSpPr>
        <p:spPr/>
        <p:txBody>
          <a:bodyPr/>
          <a:p>
            <a:endParaRPr lang="en-US"/>
          </a:p>
        </p:txBody>
      </p:sp>
      <p:sp>
        <p:nvSpPr>
          <p:cNvPr id="1048749" name="Slide Number Placeholder 3"/>
          <p:cNvSpPr>
            <a:spLocks noGrp="1"/>
          </p:cNvSpPr>
          <p:nvPr>
            <p:ph type="sldNum" sz="quarter" idx="12"/>
          </p:nvPr>
        </p:nvSpPr>
        <p:spPr/>
        <p:txBody>
          <a:bodyPr/>
          <a:p>
            <a:fld id="{6DB37D2D-6970-408E-8879-7BF9CDE8CB8D}" type="slidenum">
              <a:rPr lang="en-US" smtClean="0"/>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634" name="Content Placeholder 2"/>
          <p:cNvSpPr>
            <a:spLocks noGrp="1"/>
          </p:cNvSpPr>
          <p:nvPr>
            <p:ph idx="1"/>
          </p:nvPr>
        </p:nvSpPr>
        <p:spPr>
          <a:xfrm>
            <a:off x="457200" y="990600"/>
            <a:ext cx="8229600" cy="5016691"/>
          </a:xfrm>
        </p:spPr>
        <p:txBody>
          <a:bodyPr>
            <a:normAutofit/>
          </a:bodyPr>
          <a:p>
            <a:pPr algn="just" indent="0" marL="109728">
              <a:buNone/>
            </a:pPr>
            <a:r>
              <a:rPr b="1" dirty="0" lang="en-GB"/>
              <a:t>Gynaecological Operations</a:t>
            </a:r>
            <a:r>
              <a:rPr dirty="0" lang="en-GB"/>
              <a:t> </a:t>
            </a:r>
            <a:endParaRPr dirty="0" lang="en-US"/>
          </a:p>
          <a:p>
            <a:pPr algn="just"/>
            <a:r>
              <a:rPr dirty="0" lang="en-GB"/>
              <a:t>Take the history of any gynaecological operations, including the dates of operations. Possible gynaecological operations include dilatation and curettage, evacuation, laparotomy and hysterectomy and post-operative outcomes.</a:t>
            </a:r>
            <a:endParaRPr dirty="0" lang="en-US"/>
          </a:p>
          <a:p>
            <a:pPr algn="just" indent="0" marL="109728">
              <a:buNone/>
            </a:pPr>
            <a:r>
              <a:rPr b="1" dirty="0" lang="en-GB"/>
              <a:t>Contraceptive History</a:t>
            </a:r>
            <a:r>
              <a:rPr dirty="0" lang="en-GB"/>
              <a:t> </a:t>
            </a:r>
            <a:endParaRPr dirty="0" lang="en-US"/>
          </a:p>
          <a:p>
            <a:pPr algn="just"/>
            <a:r>
              <a:rPr dirty="0" lang="en-GB"/>
              <a:t>Take the patient's contraceptive history, especially on surgical </a:t>
            </a:r>
            <a:r>
              <a:rPr dirty="0" lang="en-GB" err="1"/>
              <a:t>contraceptions</a:t>
            </a:r>
            <a:r>
              <a:rPr dirty="0" lang="en-GB"/>
              <a:t>, including the type of contraceptive, duration of use, side effects and when she stopped using it.</a:t>
            </a:r>
            <a:endParaRPr dirty="0" lang="en-US"/>
          </a:p>
          <a:p>
            <a:endParaRPr dirty="0" lang="en-US"/>
          </a:p>
          <a:p>
            <a:endParaRPr dirty="0" lang="en-US"/>
          </a:p>
        </p:txBody>
      </p:sp>
      <p:sp>
        <p:nvSpPr>
          <p:cNvPr id="1048635"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8636" name="Slide Number Placeholder 3"/>
          <p:cNvSpPr>
            <a:spLocks noGrp="1"/>
          </p:cNvSpPr>
          <p:nvPr>
            <p:ph type="sldNum" sz="quarter" idx="12"/>
          </p:nvPr>
        </p:nvSpPr>
        <p:spPr/>
        <p:txBody>
          <a:bodyPr/>
          <a:p>
            <a:fld id="{6DB37D2D-6970-408E-8879-7BF9CDE8CB8D}" type="slidenum">
              <a:rPr lang="en-US" smtClean="0"/>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8750" name="Content Placeholder 2"/>
          <p:cNvSpPr>
            <a:spLocks noGrp="1"/>
          </p:cNvSpPr>
          <p:nvPr>
            <p:ph idx="1"/>
          </p:nvPr>
        </p:nvSpPr>
        <p:spPr/>
        <p:txBody>
          <a:bodyPr>
            <a:normAutofit fontScale="96296" lnSpcReduction="10000"/>
          </a:bodyPr>
          <a:p>
            <a:r>
              <a:rPr b="1" dirty="0" lang="en-US"/>
              <a:t>Human Menopausal </a:t>
            </a:r>
            <a:r>
              <a:rPr b="1" dirty="0" lang="en-US" err="1"/>
              <a:t>Gonadotrophin</a:t>
            </a:r>
            <a:r>
              <a:rPr b="1" dirty="0" lang="en-US"/>
              <a:t> (HMG) and  Human Chorionic </a:t>
            </a:r>
            <a:r>
              <a:rPr b="1" dirty="0" lang="en-US" err="1"/>
              <a:t>Gonadotrophin</a:t>
            </a:r>
            <a:r>
              <a:rPr b="1" dirty="0" lang="en-US"/>
              <a:t> (HCG) </a:t>
            </a:r>
            <a:r>
              <a:rPr b="1" dirty="0" lang="en-US" err="1"/>
              <a:t>Pergonal</a:t>
            </a:r>
            <a:endParaRPr dirty="0" lang="en-US"/>
          </a:p>
          <a:p>
            <a:r>
              <a:rPr dirty="0" lang="en-US"/>
              <a:t>This is a preparation of </a:t>
            </a:r>
            <a:r>
              <a:rPr dirty="0" lang="en-US" err="1"/>
              <a:t>leutinising</a:t>
            </a:r>
            <a:r>
              <a:rPr dirty="0" lang="en-US"/>
              <a:t> hormone and follicle stimulating hormone extracted from human menopausal urine and is available in ratio of 1:1. </a:t>
            </a:r>
          </a:p>
          <a:p>
            <a:r>
              <a:rPr dirty="0" lang="en-US"/>
              <a:t>The therapy is indicated when there is failure to ovulate even after </a:t>
            </a:r>
            <a:r>
              <a:rPr dirty="0" lang="en-US" err="1"/>
              <a:t>clomid</a:t>
            </a:r>
            <a:r>
              <a:rPr dirty="0" lang="en-US"/>
              <a:t> administration for six to twelve months. The dosage is HMG 375 units daily, increasing progressively up to 1500 units daily.</a:t>
            </a:r>
          </a:p>
          <a:p>
            <a:endParaRPr dirty="0" lang="en-US"/>
          </a:p>
        </p:txBody>
      </p:sp>
      <p:sp>
        <p:nvSpPr>
          <p:cNvPr id="1048751" name="Title 1"/>
          <p:cNvSpPr>
            <a:spLocks noGrp="1"/>
          </p:cNvSpPr>
          <p:nvPr>
            <p:ph type="title"/>
          </p:nvPr>
        </p:nvSpPr>
        <p:spPr/>
        <p:txBody>
          <a:bodyPr/>
          <a:p>
            <a:endParaRPr lang="en-US"/>
          </a:p>
        </p:txBody>
      </p:sp>
      <p:sp>
        <p:nvSpPr>
          <p:cNvPr id="1048752" name="Slide Number Placeholder 3"/>
          <p:cNvSpPr>
            <a:spLocks noGrp="1"/>
          </p:cNvSpPr>
          <p:nvPr>
            <p:ph type="sldNum" sz="quarter" idx="12"/>
          </p:nvPr>
        </p:nvSpPr>
        <p:spPr/>
        <p:txBody>
          <a:bodyPr/>
          <a:p>
            <a:fld id="{6DB37D2D-6970-408E-8879-7BF9CDE8CB8D}" type="slidenum">
              <a:rPr lang="en-US" smtClean="0"/>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8753" name="Content Placeholder 2"/>
          <p:cNvSpPr>
            <a:spLocks noGrp="1"/>
          </p:cNvSpPr>
          <p:nvPr>
            <p:ph idx="1"/>
          </p:nvPr>
        </p:nvSpPr>
        <p:spPr>
          <a:xfrm>
            <a:off x="457200" y="609600"/>
            <a:ext cx="8229600" cy="5516563"/>
          </a:xfrm>
        </p:spPr>
        <p:txBody>
          <a:bodyPr>
            <a:normAutofit/>
          </a:bodyPr>
          <a:p>
            <a:r>
              <a:rPr b="1" dirty="0" lang="en-US" err="1"/>
              <a:t>Bromocriptine</a:t>
            </a:r>
            <a:r>
              <a:rPr b="1" dirty="0" lang="en-US"/>
              <a:t> </a:t>
            </a:r>
            <a:endParaRPr dirty="0" lang="en-US"/>
          </a:p>
          <a:p>
            <a:r>
              <a:rPr dirty="0" lang="en-US"/>
              <a:t>This is effective as an ovulatory agent in most patients with </a:t>
            </a:r>
            <a:r>
              <a:rPr dirty="0" lang="en-US" err="1"/>
              <a:t>hyperprolactinaemia</a:t>
            </a:r>
            <a:r>
              <a:rPr dirty="0" lang="en-US"/>
              <a:t> from an anaplastic source. </a:t>
            </a:r>
          </a:p>
          <a:p>
            <a:r>
              <a:rPr dirty="0" lang="en-US"/>
              <a:t>It acts by suppressing the central and peripheral concentrations of prolactin, so that its level stimulates the production of </a:t>
            </a:r>
            <a:r>
              <a:rPr dirty="0" lang="en-US" err="1"/>
              <a:t>oestrogen</a:t>
            </a:r>
            <a:r>
              <a:rPr dirty="0" lang="en-US"/>
              <a:t> and progesterone. The dosage initially is 2.5mg up to four weeks.</a:t>
            </a:r>
          </a:p>
          <a:p>
            <a:endParaRPr dirty="0" lang="en-US"/>
          </a:p>
        </p:txBody>
      </p:sp>
      <p:sp>
        <p:nvSpPr>
          <p:cNvPr id="1048754" name="Title 1"/>
          <p:cNvSpPr>
            <a:spLocks noGrp="1"/>
          </p:cNvSpPr>
          <p:nvPr>
            <p:ph type="title"/>
          </p:nvPr>
        </p:nvSpPr>
        <p:spPr>
          <a:xfrm>
            <a:off x="457200" y="274638"/>
            <a:ext cx="8229600" cy="258762"/>
          </a:xfrm>
        </p:spPr>
        <p:txBody>
          <a:bodyPr>
            <a:normAutofit fontScale="90000"/>
          </a:bodyPr>
          <a:p>
            <a:endParaRPr dirty="0" lang="en-US"/>
          </a:p>
        </p:txBody>
      </p:sp>
      <p:sp>
        <p:nvSpPr>
          <p:cNvPr id="1048755" name="Slide Number Placeholder 3"/>
          <p:cNvSpPr>
            <a:spLocks noGrp="1"/>
          </p:cNvSpPr>
          <p:nvPr>
            <p:ph type="sldNum" sz="quarter" idx="12"/>
          </p:nvPr>
        </p:nvSpPr>
        <p:spPr/>
        <p:txBody>
          <a:bodyPr/>
          <a:p>
            <a:fld id="{6DB37D2D-6970-408E-8879-7BF9CDE8CB8D}" type="slidenum">
              <a:rPr lang="en-US" smtClean="0"/>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756" name="Content Placeholder 2"/>
          <p:cNvSpPr>
            <a:spLocks noGrp="1"/>
          </p:cNvSpPr>
          <p:nvPr>
            <p:ph idx="1"/>
          </p:nvPr>
        </p:nvSpPr>
        <p:spPr>
          <a:xfrm>
            <a:off x="457200" y="914400"/>
            <a:ext cx="8229600" cy="5211763"/>
          </a:xfrm>
        </p:spPr>
        <p:txBody>
          <a:bodyPr>
            <a:normAutofit/>
          </a:bodyPr>
          <a:p>
            <a:r>
              <a:rPr b="1" dirty="0" lang="en-US"/>
              <a:t>Other Agents</a:t>
            </a:r>
            <a:r>
              <a:rPr dirty="0" lang="en-US"/>
              <a:t> </a:t>
            </a:r>
          </a:p>
          <a:p>
            <a:r>
              <a:rPr dirty="0" lang="en-US"/>
              <a:t>Other agents used for the induction of ovulation include </a:t>
            </a:r>
            <a:r>
              <a:rPr dirty="0" lang="en-US" err="1"/>
              <a:t>glucocorticosteriods</a:t>
            </a:r>
            <a:r>
              <a:rPr dirty="0" lang="en-US"/>
              <a:t> (</a:t>
            </a:r>
            <a:r>
              <a:rPr dirty="0" lang="en-US" err="1"/>
              <a:t>dexamethosone</a:t>
            </a:r>
            <a:r>
              <a:rPr dirty="0" lang="en-US"/>
              <a:t> 0.5mg </a:t>
            </a:r>
            <a:r>
              <a:rPr dirty="0" lang="en-US" err="1"/>
              <a:t>nocte</a:t>
            </a:r>
            <a:r>
              <a:rPr dirty="0" lang="en-US"/>
              <a:t>, prednisone 0.75mg) and </a:t>
            </a:r>
            <a:r>
              <a:rPr dirty="0" lang="en-US" err="1"/>
              <a:t>oestradiol</a:t>
            </a:r>
            <a:r>
              <a:rPr dirty="0" lang="en-US"/>
              <a:t> (estrogen). </a:t>
            </a:r>
          </a:p>
          <a:p>
            <a:r>
              <a:rPr dirty="0" lang="en-US"/>
              <a:t>Do not forget that emotional disturbance is one of the features that cause </a:t>
            </a:r>
            <a:r>
              <a:rPr dirty="0" lang="en-US" err="1"/>
              <a:t>amenorrhoea</a:t>
            </a:r>
            <a:r>
              <a:rPr dirty="0" lang="en-US"/>
              <a:t>. Such patients will require psychotherapy to relieve the tension/stress. Through history taking, you may be able to get clues to any emotional stress and try to allay the patient's anxiety.</a:t>
            </a:r>
          </a:p>
          <a:p>
            <a:endParaRPr dirty="0" lang="en-US"/>
          </a:p>
        </p:txBody>
      </p:sp>
      <p:sp>
        <p:nvSpPr>
          <p:cNvPr id="1048757" name="Title 1"/>
          <p:cNvSpPr>
            <a:spLocks noGrp="1"/>
          </p:cNvSpPr>
          <p:nvPr>
            <p:ph type="title"/>
          </p:nvPr>
        </p:nvSpPr>
        <p:spPr>
          <a:xfrm>
            <a:off x="457200" y="274638"/>
            <a:ext cx="8229600" cy="334962"/>
          </a:xfrm>
        </p:spPr>
        <p:txBody>
          <a:bodyPr>
            <a:normAutofit fontScale="90000"/>
          </a:bodyPr>
          <a:p>
            <a:endParaRPr lang="en-US"/>
          </a:p>
        </p:txBody>
      </p:sp>
      <p:sp>
        <p:nvSpPr>
          <p:cNvPr id="1048758" name="Slide Number Placeholder 3"/>
          <p:cNvSpPr>
            <a:spLocks noGrp="1"/>
          </p:cNvSpPr>
          <p:nvPr>
            <p:ph type="sldNum" sz="quarter" idx="12"/>
          </p:nvPr>
        </p:nvSpPr>
        <p:spPr/>
        <p:txBody>
          <a:bodyPr/>
          <a:p>
            <a:fld id="{6DB37D2D-6970-408E-8879-7BF9CDE8CB8D}" type="slidenum">
              <a:rPr lang="en-US" smtClean="0"/>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759" name="Content Placeholder 2"/>
          <p:cNvSpPr>
            <a:spLocks noGrp="1"/>
          </p:cNvSpPr>
          <p:nvPr>
            <p:ph idx="1"/>
          </p:nvPr>
        </p:nvSpPr>
        <p:spPr/>
        <p:txBody>
          <a:bodyPr/>
          <a:p>
            <a:r>
              <a:rPr b="1" dirty="0" lang="en-US"/>
              <a:t>Surgical Management</a:t>
            </a:r>
            <a:endParaRPr dirty="0" lang="en-US"/>
          </a:p>
          <a:p>
            <a:r>
              <a:rPr dirty="0" lang="en-US"/>
              <a:t>Pituitary </a:t>
            </a:r>
            <a:r>
              <a:rPr dirty="0" lang="en-US" err="1"/>
              <a:t>tumours</a:t>
            </a:r>
            <a:r>
              <a:rPr dirty="0" lang="en-US"/>
              <a:t> may require excision.</a:t>
            </a:r>
          </a:p>
          <a:p>
            <a:r>
              <a:rPr dirty="0" lang="en-US"/>
              <a:t>Now move on to look at the other group of menstrual disorders.</a:t>
            </a:r>
          </a:p>
          <a:p>
            <a:endParaRPr dirty="0" lang="en-US"/>
          </a:p>
        </p:txBody>
      </p:sp>
      <p:sp>
        <p:nvSpPr>
          <p:cNvPr id="1048760" name="Title 1"/>
          <p:cNvSpPr>
            <a:spLocks noGrp="1"/>
          </p:cNvSpPr>
          <p:nvPr>
            <p:ph type="title"/>
          </p:nvPr>
        </p:nvSpPr>
        <p:spPr/>
        <p:txBody>
          <a:bodyPr/>
          <a:p>
            <a:endParaRPr lang="en-US"/>
          </a:p>
        </p:txBody>
      </p:sp>
      <p:sp>
        <p:nvSpPr>
          <p:cNvPr id="1048761" name="Slide Number Placeholder 3"/>
          <p:cNvSpPr>
            <a:spLocks noGrp="1"/>
          </p:cNvSpPr>
          <p:nvPr>
            <p:ph type="sldNum" sz="quarter" idx="12"/>
          </p:nvPr>
        </p:nvSpPr>
        <p:spPr/>
        <p:txBody>
          <a:bodyPr/>
          <a:p>
            <a:fld id="{6DB37D2D-6970-408E-8879-7BF9CDE8CB8D}" type="slidenum">
              <a:rPr lang="en-US" smtClean="0"/>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8762" name="Content Placeholder 2"/>
          <p:cNvSpPr>
            <a:spLocks noGrp="1"/>
          </p:cNvSpPr>
          <p:nvPr>
            <p:ph idx="1"/>
          </p:nvPr>
        </p:nvSpPr>
        <p:spPr/>
        <p:txBody>
          <a:bodyPr>
            <a:normAutofit fontScale="96296" lnSpcReduction="10000"/>
          </a:bodyPr>
          <a:p>
            <a:r>
              <a:rPr b="1" dirty="0" lang="en-US" err="1"/>
              <a:t>Dysmenorrhoea</a:t>
            </a:r>
            <a:r>
              <a:rPr dirty="0" lang="en-US"/>
              <a:t> </a:t>
            </a:r>
          </a:p>
          <a:p>
            <a:r>
              <a:rPr dirty="0" lang="en-US" err="1"/>
              <a:t>Dysmenorrhoea</a:t>
            </a:r>
            <a:r>
              <a:rPr dirty="0" lang="en-US"/>
              <a:t> means painful menstruation. Some women experience pain and discomfort during menstruation and many will learn to live with it. However, in some women the pain is severe enough to make the woman seek treatment. </a:t>
            </a:r>
          </a:p>
          <a:p>
            <a:r>
              <a:rPr dirty="0" lang="en-US"/>
              <a:t>There are two types of </a:t>
            </a:r>
            <a:r>
              <a:rPr dirty="0" lang="en-US" err="1"/>
              <a:t>dysmenorrhoea</a:t>
            </a:r>
            <a:r>
              <a:rPr dirty="0" lang="en-US"/>
              <a:t>:</a:t>
            </a:r>
          </a:p>
          <a:p>
            <a:pPr lvl="0"/>
            <a:r>
              <a:rPr dirty="0" lang="en-US"/>
              <a:t>Primary </a:t>
            </a:r>
            <a:r>
              <a:rPr dirty="0" lang="en-US" err="1"/>
              <a:t>Dysmenorrhoea</a:t>
            </a:r>
            <a:r>
              <a:rPr dirty="0" lang="en-US"/>
              <a:t> </a:t>
            </a:r>
            <a:br>
              <a:rPr dirty="0" lang="en-US"/>
            </a:br>
            <a:r>
              <a:rPr dirty="0" lang="en-US"/>
              <a:t>(also known at Spasmodic </a:t>
            </a:r>
            <a:r>
              <a:rPr dirty="0" lang="en-US" err="1"/>
              <a:t>Dysmenorrhoea</a:t>
            </a:r>
            <a:r>
              <a:rPr dirty="0" lang="en-US"/>
              <a:t>)</a:t>
            </a:r>
          </a:p>
          <a:p>
            <a:pPr lvl="0"/>
            <a:r>
              <a:rPr dirty="0" lang="en-US"/>
              <a:t>Secondary </a:t>
            </a:r>
            <a:r>
              <a:rPr dirty="0" lang="en-US" err="1"/>
              <a:t>Dysmenorrhoea</a:t>
            </a:r>
            <a:r>
              <a:rPr dirty="0" lang="en-US"/>
              <a:t> </a:t>
            </a:r>
            <a:br>
              <a:rPr dirty="0" lang="en-US"/>
            </a:br>
            <a:r>
              <a:rPr dirty="0" lang="en-US"/>
              <a:t>(also known as Congestive </a:t>
            </a:r>
            <a:r>
              <a:rPr dirty="0" lang="en-US" err="1"/>
              <a:t>Dysmenorrhoea</a:t>
            </a:r>
            <a:r>
              <a:rPr dirty="0" lang="en-US"/>
              <a:t>)</a:t>
            </a:r>
          </a:p>
          <a:p>
            <a:endParaRPr dirty="0" lang="en-US"/>
          </a:p>
        </p:txBody>
      </p:sp>
      <p:sp>
        <p:nvSpPr>
          <p:cNvPr id="1048763" name="Title 1"/>
          <p:cNvSpPr>
            <a:spLocks noGrp="1"/>
          </p:cNvSpPr>
          <p:nvPr>
            <p:ph type="title"/>
          </p:nvPr>
        </p:nvSpPr>
        <p:spPr/>
        <p:txBody>
          <a:bodyPr/>
          <a:p>
            <a:endParaRPr lang="en-US"/>
          </a:p>
        </p:txBody>
      </p:sp>
      <p:sp>
        <p:nvSpPr>
          <p:cNvPr id="1048764" name="Slide Number Placeholder 3"/>
          <p:cNvSpPr>
            <a:spLocks noGrp="1"/>
          </p:cNvSpPr>
          <p:nvPr>
            <p:ph type="sldNum" sz="quarter" idx="12"/>
          </p:nvPr>
        </p:nvSpPr>
        <p:spPr/>
        <p:txBody>
          <a:bodyPr/>
          <a:p>
            <a:fld id="{6DB37D2D-6970-408E-8879-7BF9CDE8CB8D}" type="slidenum">
              <a:rPr lang="en-US" smtClean="0"/>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765" name="Content Placeholder 2"/>
          <p:cNvSpPr>
            <a:spLocks noGrp="1"/>
          </p:cNvSpPr>
          <p:nvPr>
            <p:ph idx="1"/>
          </p:nvPr>
        </p:nvSpPr>
        <p:spPr>
          <a:xfrm>
            <a:off x="457200" y="914400"/>
            <a:ext cx="8229600" cy="5211763"/>
          </a:xfrm>
        </p:spPr>
        <p:txBody>
          <a:bodyPr>
            <a:normAutofit/>
          </a:bodyPr>
          <a:p>
            <a:r>
              <a:rPr b="1" dirty="0" lang="en-US"/>
              <a:t>Primary (or Spasmodic) </a:t>
            </a:r>
            <a:r>
              <a:rPr b="1" dirty="0" lang="en-US" err="1"/>
              <a:t>Dysmenorrhoea</a:t>
            </a:r>
            <a:r>
              <a:rPr dirty="0" lang="en-US"/>
              <a:t> </a:t>
            </a:r>
          </a:p>
          <a:p>
            <a:r>
              <a:rPr dirty="0" lang="en-US" smtClean="0"/>
              <a:t>This </a:t>
            </a:r>
            <a:r>
              <a:rPr dirty="0" lang="en-US"/>
              <a:t>is a common complaint and usually starts soon after puberty, although the first few cycles may have been painless.</a:t>
            </a:r>
          </a:p>
          <a:p>
            <a:r>
              <a:rPr dirty="0" lang="en-US"/>
              <a:t>The pain starts at the beginning of the period and lasts from a few hours to two days. This pain is 'cramp-like' and is felt in the pelvic and lower back region, and may radiate into the legs. Severe pain is sometimes accompanied by nausea, vomiting and fainting. These reactions may encourage the woman to seek treatment.</a:t>
            </a:r>
          </a:p>
          <a:p>
            <a:endParaRPr dirty="0" lang="en-US"/>
          </a:p>
        </p:txBody>
      </p:sp>
      <p:sp>
        <p:nvSpPr>
          <p:cNvPr id="1048766" name="Title 1"/>
          <p:cNvSpPr>
            <a:spLocks noGrp="1"/>
          </p:cNvSpPr>
          <p:nvPr>
            <p:ph type="title"/>
          </p:nvPr>
        </p:nvSpPr>
        <p:spPr>
          <a:xfrm>
            <a:off x="457200" y="274638"/>
            <a:ext cx="8229600" cy="487362"/>
          </a:xfrm>
        </p:spPr>
        <p:txBody>
          <a:bodyPr>
            <a:normAutofit fontScale="90000"/>
          </a:bodyPr>
          <a:p>
            <a:endParaRPr dirty="0" lang="en-US"/>
          </a:p>
        </p:txBody>
      </p:sp>
      <p:sp>
        <p:nvSpPr>
          <p:cNvPr id="1048767" name="Slide Number Placeholder 3"/>
          <p:cNvSpPr>
            <a:spLocks noGrp="1"/>
          </p:cNvSpPr>
          <p:nvPr>
            <p:ph type="sldNum" sz="quarter" idx="12"/>
          </p:nvPr>
        </p:nvSpPr>
        <p:spPr/>
        <p:txBody>
          <a:bodyPr/>
          <a:p>
            <a:fld id="{6DB37D2D-6970-408E-8879-7BF9CDE8CB8D}" type="slidenum">
              <a:rPr lang="en-US" smtClean="0"/>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768" name="Content Placeholder 2"/>
          <p:cNvSpPr>
            <a:spLocks noGrp="1"/>
          </p:cNvSpPr>
          <p:nvPr>
            <p:ph idx="1"/>
          </p:nvPr>
        </p:nvSpPr>
        <p:spPr>
          <a:xfrm>
            <a:off x="457200" y="990600"/>
            <a:ext cx="8229600" cy="5135563"/>
          </a:xfrm>
        </p:spPr>
        <p:txBody>
          <a:bodyPr>
            <a:normAutofit lnSpcReduction="10000"/>
          </a:bodyPr>
          <a:p>
            <a:r>
              <a:rPr dirty="0" lang="en-US"/>
              <a:t>The causes of this condition are not well known but several theories have been put forward. It may probably be caused by </a:t>
            </a:r>
            <a:r>
              <a:rPr dirty="0" lang="en-US" err="1"/>
              <a:t>ischaemia</a:t>
            </a:r>
            <a:r>
              <a:rPr dirty="0" lang="en-US"/>
              <a:t> due to prolonged contraction of the uterine muscle occurring in the first day of menstruation. The </a:t>
            </a:r>
            <a:r>
              <a:rPr dirty="0" lang="en-US" err="1"/>
              <a:t>ischaemia</a:t>
            </a:r>
            <a:r>
              <a:rPr dirty="0" lang="en-US"/>
              <a:t> means that oxygen to the uterine muscle is cut off accounting for the pain. In this case, it is said that childbirth may cure this condition since after the uterus has held the baby, it is more vascular and so not easily </a:t>
            </a:r>
            <a:r>
              <a:rPr dirty="0" lang="en-US" err="1"/>
              <a:t>ischaemic</a:t>
            </a:r>
            <a:r>
              <a:rPr dirty="0" lang="en-US"/>
              <a:t>.</a:t>
            </a:r>
          </a:p>
        </p:txBody>
      </p:sp>
      <p:sp>
        <p:nvSpPr>
          <p:cNvPr id="1048769" name="Title 1"/>
          <p:cNvSpPr>
            <a:spLocks noGrp="1"/>
          </p:cNvSpPr>
          <p:nvPr>
            <p:ph type="title"/>
          </p:nvPr>
        </p:nvSpPr>
        <p:spPr>
          <a:xfrm>
            <a:off x="457200" y="274638"/>
            <a:ext cx="8229600" cy="334962"/>
          </a:xfrm>
        </p:spPr>
        <p:txBody>
          <a:bodyPr>
            <a:normAutofit fontScale="90000"/>
          </a:bodyPr>
          <a:p>
            <a:endParaRPr dirty="0" lang="en-US"/>
          </a:p>
        </p:txBody>
      </p:sp>
      <p:sp>
        <p:nvSpPr>
          <p:cNvPr id="1048770" name="Slide Number Placeholder 3"/>
          <p:cNvSpPr>
            <a:spLocks noGrp="1"/>
          </p:cNvSpPr>
          <p:nvPr>
            <p:ph type="sldNum" sz="quarter" idx="12"/>
          </p:nvPr>
        </p:nvSpPr>
        <p:spPr/>
        <p:txBody>
          <a:bodyPr/>
          <a:p>
            <a:fld id="{6DB37D2D-6970-408E-8879-7BF9CDE8CB8D}" type="slidenum">
              <a:rPr lang="en-US" smtClean="0"/>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8771" name="Content Placeholder 2"/>
          <p:cNvSpPr>
            <a:spLocks noGrp="1"/>
          </p:cNvSpPr>
          <p:nvPr>
            <p:ph idx="1"/>
          </p:nvPr>
        </p:nvSpPr>
        <p:spPr>
          <a:xfrm>
            <a:off x="457200" y="838200"/>
            <a:ext cx="8229600" cy="5287963"/>
          </a:xfrm>
        </p:spPr>
        <p:txBody>
          <a:bodyPr>
            <a:normAutofit fontScale="96296" lnSpcReduction="20000"/>
          </a:bodyPr>
          <a:p>
            <a:r>
              <a:rPr dirty="0" lang="en-US"/>
              <a:t>It has also been posited that </a:t>
            </a:r>
            <a:r>
              <a:rPr dirty="0" lang="en-US" err="1"/>
              <a:t>dysmenorrhoeic</a:t>
            </a:r>
            <a:r>
              <a:rPr dirty="0" lang="en-US"/>
              <a:t> uteri are </a:t>
            </a:r>
            <a:r>
              <a:rPr dirty="0" lang="en-US" err="1"/>
              <a:t>hypoplastic</a:t>
            </a:r>
            <a:r>
              <a:rPr dirty="0" lang="en-US"/>
              <a:t> but there is no evidence. Endocrine abnormalities have occasionally been implicated, probably due to the imbalances. Prostaglandins from disintegrating endometrium may cause uterine spasms (that is why in cases of </a:t>
            </a:r>
            <a:r>
              <a:rPr dirty="0" lang="en-US" err="1"/>
              <a:t>dysmenorrhoea</a:t>
            </a:r>
            <a:r>
              <a:rPr dirty="0" lang="en-US"/>
              <a:t> the concentration of PGF2 in menstrual fluids is increased). </a:t>
            </a:r>
          </a:p>
          <a:p>
            <a:r>
              <a:rPr dirty="0" lang="en-US"/>
              <a:t>Psychological factors undoubtedly aggravate symptoms, for example, there may be fear of sexual or reproductive abnormalities, leading the uterus to spasm.</a:t>
            </a:r>
          </a:p>
          <a:p>
            <a:r>
              <a:rPr dirty="0" lang="en-US"/>
              <a:t>Cervical stenosis also seems to be a factor. It is believed that during pregnancy and delivery the </a:t>
            </a:r>
            <a:r>
              <a:rPr dirty="0" lang="en-US" err="1"/>
              <a:t>stenosed</a:t>
            </a:r>
            <a:r>
              <a:rPr dirty="0" lang="en-US"/>
              <a:t> cervix is dilated hence the reason the problem may disappear after delivery.</a:t>
            </a:r>
          </a:p>
          <a:p>
            <a:endParaRPr dirty="0" lang="en-US"/>
          </a:p>
        </p:txBody>
      </p:sp>
      <p:sp>
        <p:nvSpPr>
          <p:cNvPr id="1048772" name="Title 1"/>
          <p:cNvSpPr>
            <a:spLocks noGrp="1"/>
          </p:cNvSpPr>
          <p:nvPr>
            <p:ph type="title"/>
          </p:nvPr>
        </p:nvSpPr>
        <p:spPr>
          <a:xfrm>
            <a:off x="457200" y="304800"/>
            <a:ext cx="8229600" cy="304800"/>
          </a:xfrm>
        </p:spPr>
        <p:txBody>
          <a:bodyPr>
            <a:normAutofit fontScale="90000"/>
          </a:bodyPr>
          <a:p>
            <a:endParaRPr dirty="0" lang="en-US"/>
          </a:p>
        </p:txBody>
      </p:sp>
      <p:sp>
        <p:nvSpPr>
          <p:cNvPr id="1048773" name="Slide Number Placeholder 3"/>
          <p:cNvSpPr>
            <a:spLocks noGrp="1"/>
          </p:cNvSpPr>
          <p:nvPr>
            <p:ph type="sldNum" sz="quarter" idx="12"/>
          </p:nvPr>
        </p:nvSpPr>
        <p:spPr/>
        <p:txBody>
          <a:bodyPr/>
          <a:p>
            <a:fld id="{6DB37D2D-6970-408E-8879-7BF9CDE8CB8D}" type="slidenum">
              <a:rPr lang="en-US" smtClean="0"/>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774" name="Content Placeholder 2"/>
          <p:cNvSpPr>
            <a:spLocks noGrp="1"/>
          </p:cNvSpPr>
          <p:nvPr>
            <p:ph idx="1"/>
          </p:nvPr>
        </p:nvSpPr>
        <p:spPr>
          <a:xfrm>
            <a:off x="457200" y="762000"/>
            <a:ext cx="8229600" cy="5364163"/>
          </a:xfrm>
        </p:spPr>
        <p:txBody>
          <a:bodyPr>
            <a:normAutofit/>
          </a:bodyPr>
          <a:p>
            <a:r>
              <a:rPr b="1" dirty="0" lang="en-US"/>
              <a:t>Management of Primary </a:t>
            </a:r>
            <a:r>
              <a:rPr b="1" dirty="0" lang="en-US" err="1"/>
              <a:t>Dysmenorrhoea</a:t>
            </a:r>
            <a:r>
              <a:rPr dirty="0" lang="en-US"/>
              <a:t> </a:t>
            </a:r>
          </a:p>
          <a:p>
            <a:r>
              <a:rPr dirty="0" lang="en-US"/>
              <a:t>Unfortunately, a spontaneous cure does not occur soon enough for most women who suffer from primary </a:t>
            </a:r>
            <a:r>
              <a:rPr dirty="0" lang="en-US" err="1"/>
              <a:t>dysmenorrhoea</a:t>
            </a:r>
            <a:r>
              <a:rPr dirty="0" lang="en-US"/>
              <a:t>. Therefore, as part of your management, you should perform the following:</a:t>
            </a:r>
          </a:p>
          <a:p>
            <a:pPr lvl="0"/>
            <a:r>
              <a:rPr dirty="0" lang="en-US"/>
              <a:t>Take history with special reference to the severity and duration of the pain.</a:t>
            </a:r>
          </a:p>
          <a:p>
            <a:pPr lvl="0"/>
            <a:r>
              <a:rPr dirty="0" lang="en-US"/>
              <a:t>Perform a physical examination to exclude pelvic </a:t>
            </a:r>
            <a:r>
              <a:rPr dirty="0" lang="en-US" err="1"/>
              <a:t>tumours</a:t>
            </a:r>
            <a:r>
              <a:rPr dirty="0" lang="en-US"/>
              <a:t>.</a:t>
            </a:r>
          </a:p>
          <a:p>
            <a:pPr lvl="0"/>
            <a:r>
              <a:rPr dirty="0" lang="en-US"/>
              <a:t>Give a full and frank discussion of the normal cycle as this is an important part of treatment. </a:t>
            </a:r>
          </a:p>
          <a:p>
            <a:endParaRPr dirty="0" lang="en-US"/>
          </a:p>
        </p:txBody>
      </p:sp>
      <p:sp>
        <p:nvSpPr>
          <p:cNvPr id="1048775" name="Title 1"/>
          <p:cNvSpPr>
            <a:spLocks noGrp="1"/>
          </p:cNvSpPr>
          <p:nvPr>
            <p:ph type="title"/>
          </p:nvPr>
        </p:nvSpPr>
        <p:spPr>
          <a:xfrm>
            <a:off x="457200" y="274638"/>
            <a:ext cx="8229600" cy="258762"/>
          </a:xfrm>
        </p:spPr>
        <p:txBody>
          <a:bodyPr>
            <a:normAutofit fontScale="90000"/>
          </a:bodyPr>
          <a:p>
            <a:endParaRPr dirty="0" lang="en-US"/>
          </a:p>
        </p:txBody>
      </p:sp>
      <p:sp>
        <p:nvSpPr>
          <p:cNvPr id="1048776" name="Slide Number Placeholder 3"/>
          <p:cNvSpPr>
            <a:spLocks noGrp="1"/>
          </p:cNvSpPr>
          <p:nvPr>
            <p:ph type="sldNum" sz="quarter" idx="12"/>
          </p:nvPr>
        </p:nvSpPr>
        <p:spPr/>
        <p:txBody>
          <a:bodyPr/>
          <a:p>
            <a:fld id="{6DB37D2D-6970-408E-8879-7BF9CDE8CB8D}" type="slidenum">
              <a:rPr lang="en-US" smtClean="0"/>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777" name="Content Placeholder 2"/>
          <p:cNvSpPr>
            <a:spLocks noGrp="1"/>
          </p:cNvSpPr>
          <p:nvPr>
            <p:ph idx="1"/>
          </p:nvPr>
        </p:nvSpPr>
        <p:spPr/>
        <p:txBody>
          <a:bodyPr>
            <a:normAutofit/>
          </a:bodyPr>
          <a:p>
            <a:pPr lvl="0"/>
            <a:r>
              <a:rPr dirty="0" lang="en-US"/>
              <a:t>Share health messages on the importance of exercise and the avoidance of unnecessary restriction of general activities.</a:t>
            </a:r>
          </a:p>
          <a:p>
            <a:pPr lvl="0"/>
            <a:r>
              <a:rPr dirty="0" lang="en-US"/>
              <a:t>Provide women suffering from </a:t>
            </a:r>
            <a:r>
              <a:rPr dirty="0" lang="en-US" err="1"/>
              <a:t>dysmenorrhoea</a:t>
            </a:r>
            <a:r>
              <a:rPr dirty="0" lang="en-US"/>
              <a:t> with sympathy and support. Administer a suitable drug which will alleviate the pain sufficiently to allow a normal existence during the period time. Fortunately, patients tend to improve or at least complain less as they grow older.</a:t>
            </a:r>
          </a:p>
          <a:p>
            <a:endParaRPr dirty="0" lang="en-US"/>
          </a:p>
        </p:txBody>
      </p:sp>
      <p:sp>
        <p:nvSpPr>
          <p:cNvPr id="1048778" name="Title 1"/>
          <p:cNvSpPr>
            <a:spLocks noGrp="1"/>
          </p:cNvSpPr>
          <p:nvPr>
            <p:ph type="title"/>
          </p:nvPr>
        </p:nvSpPr>
        <p:spPr/>
        <p:txBody>
          <a:bodyPr/>
          <a:p>
            <a:endParaRPr lang="en-US"/>
          </a:p>
        </p:txBody>
      </p:sp>
      <p:sp>
        <p:nvSpPr>
          <p:cNvPr id="1048779" name="Slide Number Placeholder 3"/>
          <p:cNvSpPr>
            <a:spLocks noGrp="1"/>
          </p:cNvSpPr>
          <p:nvPr>
            <p:ph type="sldNum" sz="quarter" idx="12"/>
          </p:nvPr>
        </p:nvSpPr>
        <p:spPr/>
        <p:txBody>
          <a:bodyPr/>
          <a:p>
            <a:fld id="{6DB37D2D-6970-408E-8879-7BF9CDE8CB8D}" type="slidenum">
              <a:rPr lang="en-US" smtClean="0"/>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637" name="Content Placeholder 2"/>
          <p:cNvSpPr>
            <a:spLocks noGrp="1"/>
          </p:cNvSpPr>
          <p:nvPr>
            <p:ph idx="1"/>
          </p:nvPr>
        </p:nvSpPr>
        <p:spPr>
          <a:xfrm>
            <a:off x="457200" y="990600"/>
            <a:ext cx="8229600" cy="5135563"/>
          </a:xfrm>
        </p:spPr>
        <p:txBody>
          <a:bodyPr>
            <a:normAutofit fontScale="96296" lnSpcReduction="10000"/>
          </a:bodyPr>
          <a:p>
            <a:pPr indent="0" marL="109728">
              <a:buNone/>
            </a:pPr>
            <a:r>
              <a:rPr b="1" dirty="0" lang="en-GB"/>
              <a:t>Sexual Behaviour</a:t>
            </a:r>
            <a:r>
              <a:rPr dirty="0" lang="en-GB"/>
              <a:t> </a:t>
            </a:r>
            <a:endParaRPr dirty="0" lang="en-US"/>
          </a:p>
          <a:p>
            <a:r>
              <a:rPr dirty="0" lang="en-GB"/>
              <a:t>Ask about the patient's sexual behaviour, noting that questions should be non-judgemental and you should not embarrass the patient. </a:t>
            </a:r>
            <a:r>
              <a:rPr dirty="0" lang="en-GB" smtClean="0"/>
              <a:t> </a:t>
            </a:r>
          </a:p>
          <a:p>
            <a:r>
              <a:rPr dirty="0" lang="en-GB" smtClean="0"/>
              <a:t>find </a:t>
            </a:r>
            <a:r>
              <a:rPr dirty="0" lang="en-GB"/>
              <a:t>out whether she is sexually active, whether the relationship is satisfactory and, if not, why. For example, find out if she has painful or difficult sex referred to as dyspareunia. </a:t>
            </a:r>
            <a:endParaRPr dirty="0" lang="en-GB" smtClean="0"/>
          </a:p>
          <a:p>
            <a:r>
              <a:rPr dirty="0" lang="en-GB" smtClean="0"/>
              <a:t>In </a:t>
            </a:r>
            <a:r>
              <a:rPr dirty="0" lang="en-GB"/>
              <a:t>case of infertility find out also whether intercourse is normal, frequent and what time in the cycle. </a:t>
            </a:r>
            <a:endParaRPr dirty="0" lang="en-GB" smtClean="0"/>
          </a:p>
          <a:p>
            <a:r>
              <a:rPr dirty="0" lang="en-GB" smtClean="0"/>
              <a:t>ask </a:t>
            </a:r>
            <a:r>
              <a:rPr dirty="0" lang="en-GB"/>
              <a:t>if there is any post-coital bleeding or not. This information may well help you to detect any sexually transmitted diseases.</a:t>
            </a:r>
            <a:endParaRPr dirty="0" lang="en-US"/>
          </a:p>
          <a:p>
            <a:endParaRPr dirty="0" lang="en-US"/>
          </a:p>
          <a:p>
            <a:endParaRPr dirty="0" lang="en-US"/>
          </a:p>
        </p:txBody>
      </p:sp>
      <p:sp>
        <p:nvSpPr>
          <p:cNvPr id="1048638"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8639" name="Slide Number Placeholder 3"/>
          <p:cNvSpPr>
            <a:spLocks noGrp="1"/>
          </p:cNvSpPr>
          <p:nvPr>
            <p:ph type="sldNum" sz="quarter" idx="12"/>
          </p:nvPr>
        </p:nvSpPr>
        <p:spPr/>
        <p:txBody>
          <a:bodyPr/>
          <a:p>
            <a:fld id="{6DB37D2D-6970-408E-8879-7BF9CDE8CB8D}" type="slidenum">
              <a:rPr lang="en-US" smtClean="0"/>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8780" name="Content Placeholder 2"/>
          <p:cNvSpPr>
            <a:spLocks noGrp="1"/>
          </p:cNvSpPr>
          <p:nvPr>
            <p:ph idx="1"/>
          </p:nvPr>
        </p:nvSpPr>
        <p:spPr/>
        <p:txBody>
          <a:bodyPr>
            <a:normAutofit fontScale="88889" lnSpcReduction="20000"/>
          </a:bodyPr>
          <a:p>
            <a:r>
              <a:rPr dirty="0" lang="en-US"/>
              <a:t>Drugs that can alleviate pain include any antipyretics and analgesics. These should be the most effective drugs to inhibit the synthesis of prostaglandin, that is, if the prostaglandin's theory </a:t>
            </a:r>
            <a:br>
              <a:rPr dirty="0" lang="en-US"/>
            </a:br>
            <a:r>
              <a:rPr dirty="0" lang="en-US"/>
              <a:t>is correct.</a:t>
            </a:r>
          </a:p>
          <a:p>
            <a:r>
              <a:rPr dirty="0" lang="en-US"/>
              <a:t>These include aspirin and </a:t>
            </a:r>
            <a:r>
              <a:rPr dirty="0" lang="en-US" err="1"/>
              <a:t>paracetamol</a:t>
            </a:r>
            <a:r>
              <a:rPr dirty="0" lang="en-US"/>
              <a:t>, which are widely used and usually prescribed as two tablets three times daily. </a:t>
            </a:r>
            <a:r>
              <a:rPr dirty="0" lang="en-US" err="1"/>
              <a:t>Mefenamic</a:t>
            </a:r>
            <a:r>
              <a:rPr dirty="0" lang="en-US"/>
              <a:t> acid (</a:t>
            </a:r>
            <a:r>
              <a:rPr dirty="0" lang="en-US" err="1"/>
              <a:t>ponstan</a:t>
            </a:r>
            <a:r>
              <a:rPr dirty="0" lang="en-US"/>
              <a:t>) 500mg three times daily is also common. This drug is said to prevent the action of prostaglandin on muscles as well as inhibit its production. Other drugs include </a:t>
            </a:r>
            <a:r>
              <a:rPr dirty="0" lang="en-US" err="1"/>
              <a:t>flufenamic</a:t>
            </a:r>
            <a:r>
              <a:rPr dirty="0" lang="en-US"/>
              <a:t> acid (</a:t>
            </a:r>
            <a:r>
              <a:rPr dirty="0" lang="en-US" err="1"/>
              <a:t>arlef</a:t>
            </a:r>
            <a:r>
              <a:rPr dirty="0" lang="en-US"/>
              <a:t>) and indomethacin (</a:t>
            </a:r>
            <a:r>
              <a:rPr dirty="0" lang="en-US" err="1"/>
              <a:t>indocid</a:t>
            </a:r>
            <a:r>
              <a:rPr dirty="0" lang="en-US"/>
              <a:t>). </a:t>
            </a:r>
          </a:p>
          <a:p>
            <a:r>
              <a:rPr dirty="0" lang="en-US"/>
              <a:t>Many of these drugs are usually prescribed for the relief of rheumatic pain but have been used with success in </a:t>
            </a:r>
            <a:r>
              <a:rPr dirty="0" lang="en-US" err="1"/>
              <a:t>dysmenorrhoea</a:t>
            </a:r>
            <a:r>
              <a:rPr dirty="0" lang="en-US"/>
              <a:t>.</a:t>
            </a:r>
          </a:p>
          <a:p>
            <a:endParaRPr dirty="0" lang="en-US"/>
          </a:p>
        </p:txBody>
      </p:sp>
      <p:sp>
        <p:nvSpPr>
          <p:cNvPr id="1048781" name="Title 1"/>
          <p:cNvSpPr>
            <a:spLocks noGrp="1"/>
          </p:cNvSpPr>
          <p:nvPr>
            <p:ph type="title"/>
          </p:nvPr>
        </p:nvSpPr>
        <p:spPr/>
        <p:txBody>
          <a:bodyPr/>
          <a:p>
            <a:endParaRPr lang="en-US"/>
          </a:p>
        </p:txBody>
      </p:sp>
      <p:sp>
        <p:nvSpPr>
          <p:cNvPr id="1048782" name="Slide Number Placeholder 3"/>
          <p:cNvSpPr>
            <a:spLocks noGrp="1"/>
          </p:cNvSpPr>
          <p:nvPr>
            <p:ph type="sldNum" sz="quarter" idx="12"/>
          </p:nvPr>
        </p:nvSpPr>
        <p:spPr/>
        <p:txBody>
          <a:bodyPr/>
          <a:p>
            <a:fld id="{6DB37D2D-6970-408E-8879-7BF9CDE8CB8D}" type="slidenum">
              <a:rPr lang="en-US" smtClean="0"/>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783" name="Content Placeholder 2"/>
          <p:cNvSpPr>
            <a:spLocks noGrp="1"/>
          </p:cNvSpPr>
          <p:nvPr>
            <p:ph idx="1"/>
          </p:nvPr>
        </p:nvSpPr>
        <p:spPr/>
        <p:txBody>
          <a:bodyPr>
            <a:normAutofit fontScale="96296" lnSpcReduction="20000"/>
          </a:bodyPr>
          <a:p>
            <a:r>
              <a:rPr dirty="0" lang="en-US"/>
              <a:t>Another effective management method is the contraceptive pill. In a small number of girls, when simple measures fail, they can be put on the family planning pill which, by inhibiting ovulation, will result in painless periods. These few individuals should be placed on the pill for four to six months continuously, after which the problem may disappear completely. This is achieved with a high-progesterone, </a:t>
            </a:r>
            <a:br>
              <a:rPr dirty="0" lang="en-US"/>
            </a:br>
            <a:r>
              <a:rPr dirty="0" lang="en-US"/>
              <a:t>low-</a:t>
            </a:r>
            <a:r>
              <a:rPr dirty="0" lang="en-US" err="1"/>
              <a:t>oestrogen</a:t>
            </a:r>
            <a:r>
              <a:rPr dirty="0" lang="en-US"/>
              <a:t> combined pill, for example, </a:t>
            </a:r>
            <a:r>
              <a:rPr dirty="0" lang="en-US" err="1"/>
              <a:t>minovular</a:t>
            </a:r>
            <a:r>
              <a:rPr dirty="0" lang="en-US"/>
              <a:t>.</a:t>
            </a:r>
          </a:p>
          <a:p>
            <a:r>
              <a:rPr dirty="0" lang="en-US"/>
              <a:t>Surgery, in the form of pre-sacral </a:t>
            </a:r>
            <a:r>
              <a:rPr dirty="0" lang="en-US" err="1"/>
              <a:t>neurectomy</a:t>
            </a:r>
            <a:r>
              <a:rPr dirty="0" lang="en-US"/>
              <a:t>, may be offered as a last resort to a patient whose </a:t>
            </a:r>
            <a:r>
              <a:rPr dirty="0" lang="en-US" err="1"/>
              <a:t>dysmenorrhoea</a:t>
            </a:r>
            <a:r>
              <a:rPr dirty="0" lang="en-US"/>
              <a:t> cannot be relieved by any other means and is interfering with her daily life.</a:t>
            </a:r>
          </a:p>
          <a:p>
            <a:endParaRPr dirty="0" lang="en-US"/>
          </a:p>
        </p:txBody>
      </p:sp>
      <p:sp>
        <p:nvSpPr>
          <p:cNvPr id="1048784" name="Title 1"/>
          <p:cNvSpPr>
            <a:spLocks noGrp="1"/>
          </p:cNvSpPr>
          <p:nvPr>
            <p:ph type="title"/>
          </p:nvPr>
        </p:nvSpPr>
        <p:spPr/>
        <p:txBody>
          <a:bodyPr/>
          <a:p>
            <a:endParaRPr lang="en-US"/>
          </a:p>
        </p:txBody>
      </p:sp>
      <p:sp>
        <p:nvSpPr>
          <p:cNvPr id="1048785" name="Slide Number Placeholder 3"/>
          <p:cNvSpPr>
            <a:spLocks noGrp="1"/>
          </p:cNvSpPr>
          <p:nvPr>
            <p:ph type="sldNum" sz="quarter" idx="12"/>
          </p:nvPr>
        </p:nvSpPr>
        <p:spPr/>
        <p:txBody>
          <a:bodyPr/>
          <a:p>
            <a:fld id="{6DB37D2D-6970-408E-8879-7BF9CDE8CB8D}" type="slidenum">
              <a:rPr lang="en-US" smtClean="0"/>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786" name="Content Placeholder 2"/>
          <p:cNvSpPr>
            <a:spLocks noGrp="1"/>
          </p:cNvSpPr>
          <p:nvPr>
            <p:ph idx="1"/>
          </p:nvPr>
        </p:nvSpPr>
        <p:spPr/>
        <p:txBody>
          <a:bodyPr>
            <a:normAutofit/>
          </a:bodyPr>
          <a:p>
            <a:r>
              <a:rPr b="1" dirty="0" lang="en-US"/>
              <a:t>Secondary (or Congestive) </a:t>
            </a:r>
            <a:r>
              <a:rPr b="1" dirty="0" lang="en-US" err="1"/>
              <a:t>Dysmenorrhoea</a:t>
            </a:r>
            <a:r>
              <a:rPr dirty="0" lang="en-US"/>
              <a:t> </a:t>
            </a:r>
          </a:p>
          <a:p>
            <a:r>
              <a:rPr dirty="0" lang="en-US"/>
              <a:t>This type of </a:t>
            </a:r>
            <a:r>
              <a:rPr dirty="0" lang="en-US" err="1"/>
              <a:t>dysmenorrhoea</a:t>
            </a:r>
            <a:r>
              <a:rPr dirty="0" lang="en-US"/>
              <a:t> may be caused by some pathology in the pelvis. The patient usually complains of a dull aching pain in the lower abdomen. The pain commonly begins three to four days (or sometimes up to ten days) prior to menstruation, and ceases after the flow is established or may persist throughout the period. </a:t>
            </a:r>
          </a:p>
          <a:p>
            <a:r>
              <a:rPr dirty="0" lang="en-US"/>
              <a:t>Pain is often made worse by exercise.</a:t>
            </a:r>
          </a:p>
          <a:p>
            <a:endParaRPr dirty="0" lang="en-US"/>
          </a:p>
        </p:txBody>
      </p:sp>
      <p:sp>
        <p:nvSpPr>
          <p:cNvPr id="1048787" name="Title 1"/>
          <p:cNvSpPr>
            <a:spLocks noGrp="1"/>
          </p:cNvSpPr>
          <p:nvPr>
            <p:ph type="title"/>
          </p:nvPr>
        </p:nvSpPr>
        <p:spPr/>
        <p:txBody>
          <a:bodyPr/>
          <a:p>
            <a:endParaRPr lang="en-US"/>
          </a:p>
        </p:txBody>
      </p:sp>
      <p:sp>
        <p:nvSpPr>
          <p:cNvPr id="1048788" name="Slide Number Placeholder 3"/>
          <p:cNvSpPr>
            <a:spLocks noGrp="1"/>
          </p:cNvSpPr>
          <p:nvPr>
            <p:ph type="sldNum" sz="quarter" idx="12"/>
          </p:nvPr>
        </p:nvSpPr>
        <p:spPr/>
        <p:txBody>
          <a:bodyPr/>
          <a:p>
            <a:fld id="{6DB37D2D-6970-408E-8879-7BF9CDE8CB8D}" type="slidenum">
              <a:rPr lang="en-US" smtClean="0"/>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8789" name="Content Placeholder 2"/>
          <p:cNvSpPr>
            <a:spLocks noGrp="1"/>
          </p:cNvSpPr>
          <p:nvPr>
            <p:ph idx="1"/>
          </p:nvPr>
        </p:nvSpPr>
        <p:spPr/>
        <p:txBody>
          <a:bodyPr/>
          <a:p>
            <a:r>
              <a:rPr dirty="0" lang="en-US"/>
              <a:t>The causes of secondary </a:t>
            </a:r>
            <a:r>
              <a:rPr dirty="0" lang="en-US" err="1"/>
              <a:t>dysmenorrhoea</a:t>
            </a:r>
            <a:r>
              <a:rPr dirty="0" lang="en-US"/>
              <a:t> include:</a:t>
            </a:r>
          </a:p>
          <a:p>
            <a:pPr lvl="0"/>
            <a:r>
              <a:rPr dirty="0" lang="en-US"/>
              <a:t>Chronic Pelvic Inflammatory Diseases (PID)</a:t>
            </a:r>
          </a:p>
          <a:p>
            <a:pPr lvl="0"/>
            <a:r>
              <a:rPr dirty="0" lang="en-US"/>
              <a:t>Endometriosis</a:t>
            </a:r>
          </a:p>
          <a:p>
            <a:pPr lvl="0"/>
            <a:r>
              <a:rPr dirty="0" lang="en-US"/>
              <a:t>Uterine fibroids</a:t>
            </a:r>
          </a:p>
          <a:p>
            <a:pPr lvl="0"/>
            <a:r>
              <a:rPr dirty="0" lang="en-US"/>
              <a:t>Abnormal fibrous attachments (adhesions)</a:t>
            </a:r>
          </a:p>
          <a:p>
            <a:pPr lvl="0"/>
            <a:r>
              <a:rPr dirty="0" lang="en-US" err="1"/>
              <a:t>Salpingitis</a:t>
            </a:r>
            <a:endParaRPr dirty="0" lang="en-US"/>
          </a:p>
          <a:p>
            <a:endParaRPr dirty="0" lang="en-US"/>
          </a:p>
        </p:txBody>
      </p:sp>
      <p:sp>
        <p:nvSpPr>
          <p:cNvPr id="1048790" name="Title 1"/>
          <p:cNvSpPr>
            <a:spLocks noGrp="1"/>
          </p:cNvSpPr>
          <p:nvPr>
            <p:ph type="title"/>
          </p:nvPr>
        </p:nvSpPr>
        <p:spPr/>
        <p:txBody>
          <a:bodyPr/>
          <a:p>
            <a:endParaRPr lang="en-US"/>
          </a:p>
        </p:txBody>
      </p:sp>
      <p:sp>
        <p:nvSpPr>
          <p:cNvPr id="1048791" name="Slide Number Placeholder 3"/>
          <p:cNvSpPr>
            <a:spLocks noGrp="1"/>
          </p:cNvSpPr>
          <p:nvPr>
            <p:ph type="sldNum" sz="quarter" idx="12"/>
          </p:nvPr>
        </p:nvSpPr>
        <p:spPr/>
        <p:txBody>
          <a:bodyPr/>
          <a:p>
            <a:fld id="{6DB37D2D-6970-408E-8879-7BF9CDE8CB8D}" type="slidenum">
              <a:rPr lang="en-US" smtClean="0"/>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792" name="Content Placeholder 2"/>
          <p:cNvSpPr>
            <a:spLocks noGrp="1"/>
          </p:cNvSpPr>
          <p:nvPr>
            <p:ph idx="1"/>
          </p:nvPr>
        </p:nvSpPr>
        <p:spPr/>
        <p:txBody>
          <a:bodyPr/>
          <a:p>
            <a:r>
              <a:rPr b="1" dirty="0" lang="en-US"/>
              <a:t>Management of Secondary </a:t>
            </a:r>
            <a:r>
              <a:rPr b="1" dirty="0" lang="en-US" err="1"/>
              <a:t>Dysmenorrhoea</a:t>
            </a:r>
            <a:r>
              <a:rPr dirty="0" lang="en-US"/>
              <a:t> </a:t>
            </a:r>
          </a:p>
          <a:p>
            <a:r>
              <a:rPr dirty="0" lang="en-US"/>
              <a:t>Take a full history to find out the cause of the condition, so that the patient can receive treatment according to the cause. </a:t>
            </a:r>
          </a:p>
          <a:p>
            <a:r>
              <a:rPr dirty="0" lang="en-US"/>
              <a:t>There are other symptoms, which may cause </a:t>
            </a:r>
            <a:r>
              <a:rPr dirty="0" lang="en-US" err="1"/>
              <a:t>dysmenorrhoea</a:t>
            </a:r>
            <a:r>
              <a:rPr dirty="0" lang="en-US"/>
              <a:t> and these will be discussed in the next sub-section.</a:t>
            </a:r>
          </a:p>
          <a:p>
            <a:endParaRPr dirty="0" lang="en-US"/>
          </a:p>
        </p:txBody>
      </p:sp>
      <p:sp>
        <p:nvSpPr>
          <p:cNvPr id="1048793" name="Title 1"/>
          <p:cNvSpPr>
            <a:spLocks noGrp="1"/>
          </p:cNvSpPr>
          <p:nvPr>
            <p:ph type="title"/>
          </p:nvPr>
        </p:nvSpPr>
        <p:spPr/>
        <p:txBody>
          <a:bodyPr/>
          <a:p>
            <a:endParaRPr lang="en-US"/>
          </a:p>
        </p:txBody>
      </p:sp>
      <p:sp>
        <p:nvSpPr>
          <p:cNvPr id="1048794" name="Slide Number Placeholder 3"/>
          <p:cNvSpPr>
            <a:spLocks noGrp="1"/>
          </p:cNvSpPr>
          <p:nvPr>
            <p:ph type="sldNum" sz="quarter" idx="12"/>
          </p:nvPr>
        </p:nvSpPr>
        <p:spPr/>
        <p:txBody>
          <a:bodyPr/>
          <a:p>
            <a:fld id="{6DB37D2D-6970-408E-8879-7BF9CDE8CB8D}" type="slidenum">
              <a:rPr lang="en-US" smtClean="0"/>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795" name="Content Placeholder 2"/>
          <p:cNvSpPr>
            <a:spLocks noGrp="1"/>
          </p:cNvSpPr>
          <p:nvPr>
            <p:ph idx="1"/>
          </p:nvPr>
        </p:nvSpPr>
        <p:spPr>
          <a:xfrm>
            <a:off x="457200" y="1219200"/>
            <a:ext cx="8229600" cy="4906963"/>
          </a:xfrm>
        </p:spPr>
        <p:txBody>
          <a:bodyPr>
            <a:normAutofit/>
          </a:bodyPr>
          <a:p>
            <a:r>
              <a:rPr b="1" dirty="0" lang="en-US"/>
              <a:t>Pre Menstrual Tension Syndrome (PMT)</a:t>
            </a:r>
            <a:r>
              <a:rPr dirty="0" lang="en-US"/>
              <a:t> </a:t>
            </a:r>
          </a:p>
          <a:p>
            <a:r>
              <a:rPr dirty="0" lang="en-US"/>
              <a:t>This condition is due to a large group of symptoms, which appear regularly and predictably about 12 days before the onset of menstruation. This group of symptoms includes: </a:t>
            </a:r>
          </a:p>
          <a:p>
            <a:pPr lvl="0"/>
            <a:r>
              <a:rPr dirty="0" lang="en-US"/>
              <a:t>Water retention leading to weight gain, painful breasts, abdominal distension and feeling of </a:t>
            </a:r>
            <a:r>
              <a:rPr dirty="0" lang="en-US" err="1"/>
              <a:t>bloatedness</a:t>
            </a:r>
            <a:r>
              <a:rPr dirty="0" lang="en-US"/>
              <a:t>.</a:t>
            </a:r>
          </a:p>
          <a:p>
            <a:pPr lvl="0"/>
            <a:r>
              <a:rPr dirty="0" lang="en-US"/>
              <a:t>Pain in the form of backache, headache, tiredness and muscle stiffness.</a:t>
            </a:r>
          </a:p>
          <a:p>
            <a:endParaRPr dirty="0" lang="en-US"/>
          </a:p>
        </p:txBody>
      </p:sp>
      <p:sp>
        <p:nvSpPr>
          <p:cNvPr id="1048796" name="Title 1"/>
          <p:cNvSpPr>
            <a:spLocks noGrp="1"/>
          </p:cNvSpPr>
          <p:nvPr>
            <p:ph type="title"/>
          </p:nvPr>
        </p:nvSpPr>
        <p:spPr>
          <a:xfrm>
            <a:off x="457200" y="274638"/>
            <a:ext cx="8229600" cy="868362"/>
          </a:xfrm>
        </p:spPr>
        <p:txBody>
          <a:bodyPr/>
          <a:p>
            <a:endParaRPr dirty="0" lang="en-US"/>
          </a:p>
        </p:txBody>
      </p:sp>
      <p:sp>
        <p:nvSpPr>
          <p:cNvPr id="1048797" name="Slide Number Placeholder 3"/>
          <p:cNvSpPr>
            <a:spLocks noGrp="1"/>
          </p:cNvSpPr>
          <p:nvPr>
            <p:ph type="sldNum" sz="quarter" idx="12"/>
          </p:nvPr>
        </p:nvSpPr>
        <p:spPr/>
        <p:txBody>
          <a:bodyPr/>
          <a:p>
            <a:fld id="{6DB37D2D-6970-408E-8879-7BF9CDE8CB8D}" type="slidenum">
              <a:rPr lang="en-US" smtClean="0"/>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451" name=""/>
        <p:cNvGrpSpPr/>
        <p:nvPr/>
      </p:nvGrpSpPr>
      <p:grpSpPr>
        <a:xfrm>
          <a:off x="0" y="0"/>
          <a:ext cx="0" cy="0"/>
          <a:chOff x="0" y="0"/>
          <a:chExt cx="0" cy="0"/>
        </a:xfrm>
      </p:grpSpPr>
      <p:sp>
        <p:nvSpPr>
          <p:cNvPr id="1048798" name="Content Placeholder 2"/>
          <p:cNvSpPr>
            <a:spLocks noGrp="1"/>
          </p:cNvSpPr>
          <p:nvPr>
            <p:ph idx="1"/>
          </p:nvPr>
        </p:nvSpPr>
        <p:spPr>
          <a:xfrm>
            <a:off x="457200" y="1066800"/>
            <a:ext cx="8229600" cy="5059363"/>
          </a:xfrm>
        </p:spPr>
        <p:txBody>
          <a:bodyPr>
            <a:normAutofit/>
          </a:bodyPr>
          <a:p>
            <a:pPr lvl="0"/>
            <a:r>
              <a:rPr dirty="0" lang="en-US"/>
              <a:t>Autonomic reaction, for instance, dizziness/faintness, cold sweats, nausea and vomiting and hot flushes.</a:t>
            </a:r>
          </a:p>
          <a:p>
            <a:pPr lvl="0"/>
            <a:r>
              <a:rPr dirty="0" lang="en-US"/>
              <a:t>Mood change, including tension, irritability, depression and crying spells.</a:t>
            </a:r>
          </a:p>
          <a:p>
            <a:pPr lvl="0"/>
            <a:r>
              <a:rPr dirty="0" lang="en-US"/>
              <a:t>Loss of concentration, manifested as forgetfulness, clumsiness, difficulty in making decisions and insomnia (poor sleep).</a:t>
            </a:r>
          </a:p>
          <a:p>
            <a:pPr lvl="0"/>
            <a:r>
              <a:rPr dirty="0" lang="en-US"/>
              <a:t>Miscellaneous symptoms, including feelings of suffocation, chest pains, heart pounding, numbness and tingling sensation.</a:t>
            </a:r>
          </a:p>
          <a:p>
            <a:endParaRPr dirty="0" lang="en-US"/>
          </a:p>
        </p:txBody>
      </p:sp>
      <p:sp>
        <p:nvSpPr>
          <p:cNvPr id="1048799" name="Title 1"/>
          <p:cNvSpPr>
            <a:spLocks noGrp="1"/>
          </p:cNvSpPr>
          <p:nvPr>
            <p:ph type="title"/>
          </p:nvPr>
        </p:nvSpPr>
        <p:spPr>
          <a:xfrm>
            <a:off x="457200" y="274638"/>
            <a:ext cx="8229600" cy="639762"/>
          </a:xfrm>
        </p:spPr>
        <p:txBody>
          <a:bodyPr>
            <a:normAutofit fontScale="90000"/>
          </a:bodyPr>
          <a:p>
            <a:endParaRPr dirty="0" lang="en-US"/>
          </a:p>
        </p:txBody>
      </p:sp>
      <p:sp>
        <p:nvSpPr>
          <p:cNvPr id="1048800" name="Slide Number Placeholder 3"/>
          <p:cNvSpPr>
            <a:spLocks noGrp="1"/>
          </p:cNvSpPr>
          <p:nvPr>
            <p:ph type="sldNum" sz="quarter" idx="12"/>
          </p:nvPr>
        </p:nvSpPr>
        <p:spPr/>
        <p:txBody>
          <a:bodyPr/>
          <a:p>
            <a:fld id="{6DB37D2D-6970-408E-8879-7BF9CDE8CB8D}" type="slidenum">
              <a:rPr lang="en-US" smtClean="0"/>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801" name="Content Placeholder 2"/>
          <p:cNvSpPr>
            <a:spLocks noGrp="1"/>
          </p:cNvSpPr>
          <p:nvPr>
            <p:ph idx="1"/>
          </p:nvPr>
        </p:nvSpPr>
        <p:spPr>
          <a:xfrm>
            <a:off x="457200" y="914400"/>
            <a:ext cx="8229600" cy="5211763"/>
          </a:xfrm>
        </p:spPr>
        <p:txBody>
          <a:bodyPr>
            <a:normAutofit fontScale="96296" lnSpcReduction="20000"/>
          </a:bodyPr>
          <a:p>
            <a:r>
              <a:rPr dirty="0" lang="en-US"/>
              <a:t>Patients with the symptoms of PMT can be relieved by giving them diuretics, for example, </a:t>
            </a:r>
            <a:r>
              <a:rPr dirty="0" lang="en-US" err="1"/>
              <a:t>chlorothiazide</a:t>
            </a:r>
            <a:r>
              <a:rPr dirty="0" lang="en-US"/>
              <a:t> in the pre menstrual week. They can also benefit from oral contraceptives, for instance, </a:t>
            </a:r>
            <a:r>
              <a:rPr dirty="0" lang="en-US" err="1"/>
              <a:t>progesterones</a:t>
            </a:r>
            <a:r>
              <a:rPr dirty="0" lang="en-US"/>
              <a:t> like </a:t>
            </a:r>
            <a:r>
              <a:rPr dirty="0" lang="en-US" err="1"/>
              <a:t>norethisterone</a:t>
            </a:r>
            <a:r>
              <a:rPr dirty="0" lang="en-US"/>
              <a:t> 20mg daily from the 15th to 25th day of the cycle. </a:t>
            </a:r>
          </a:p>
          <a:p>
            <a:r>
              <a:rPr dirty="0" lang="en-US" err="1"/>
              <a:t>Tranquillisers</a:t>
            </a:r>
            <a:r>
              <a:rPr dirty="0" lang="en-US"/>
              <a:t> and psychotherapy also appear to be equally effective. </a:t>
            </a:r>
          </a:p>
          <a:p>
            <a:r>
              <a:rPr dirty="0" lang="en-US"/>
              <a:t>Patients should be told about the physiology that is producing these symptoms because they may think they have a terrible disease and the worries may increase the intensity of these symptoms.</a:t>
            </a:r>
          </a:p>
          <a:p>
            <a:r>
              <a:rPr dirty="0" lang="en-US"/>
              <a:t>Dietary management involves taking a low salt diet and avoiding alcohol and caffeine</a:t>
            </a:r>
            <a:r>
              <a:rPr dirty="0" lang="en-US" smtClean="0"/>
              <a:t>.</a:t>
            </a:r>
            <a:r>
              <a:rPr dirty="0" lang="en-US"/>
              <a:t> </a:t>
            </a:r>
            <a:endParaRPr dirty="0" lang="en-US" smtClean="0"/>
          </a:p>
          <a:p>
            <a:r>
              <a:rPr dirty="0" lang="en-US" smtClean="0"/>
              <a:t>Exercise </a:t>
            </a:r>
            <a:r>
              <a:rPr dirty="0" lang="en-US"/>
              <a:t>is also recommended to relieve the symptoms.</a:t>
            </a:r>
          </a:p>
          <a:p>
            <a:endParaRPr dirty="0" lang="en-US"/>
          </a:p>
          <a:p>
            <a:endParaRPr dirty="0" lang="en-US"/>
          </a:p>
        </p:txBody>
      </p:sp>
      <p:sp>
        <p:nvSpPr>
          <p:cNvPr id="1048802" name="Title 1"/>
          <p:cNvSpPr>
            <a:spLocks noGrp="1"/>
          </p:cNvSpPr>
          <p:nvPr>
            <p:ph type="title"/>
          </p:nvPr>
        </p:nvSpPr>
        <p:spPr>
          <a:xfrm>
            <a:off x="457200" y="274638"/>
            <a:ext cx="8229600" cy="563562"/>
          </a:xfrm>
        </p:spPr>
        <p:txBody>
          <a:bodyPr>
            <a:normAutofit fontScale="90000"/>
          </a:bodyPr>
          <a:p>
            <a:endParaRPr dirty="0" lang="en-US"/>
          </a:p>
        </p:txBody>
      </p:sp>
      <p:sp>
        <p:nvSpPr>
          <p:cNvPr id="1048803" name="Slide Number Placeholder 3"/>
          <p:cNvSpPr>
            <a:spLocks noGrp="1"/>
          </p:cNvSpPr>
          <p:nvPr>
            <p:ph type="sldNum" sz="quarter" idx="12"/>
          </p:nvPr>
        </p:nvSpPr>
        <p:spPr/>
        <p:txBody>
          <a:bodyPr/>
          <a:p>
            <a:fld id="{6DB37D2D-6970-408E-8879-7BF9CDE8CB8D}" type="slidenum">
              <a:rPr lang="en-US" smtClean="0"/>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8804" name="Content Placeholder 2"/>
          <p:cNvSpPr>
            <a:spLocks noGrp="1"/>
          </p:cNvSpPr>
          <p:nvPr>
            <p:ph idx="1"/>
          </p:nvPr>
        </p:nvSpPr>
        <p:spPr/>
        <p:txBody>
          <a:bodyPr>
            <a:normAutofit fontScale="96296" lnSpcReduction="10000"/>
          </a:bodyPr>
          <a:p>
            <a:r>
              <a:rPr b="1" dirty="0" lang="en-US"/>
              <a:t>Dysfunctional Uterine Bleeding (DUB)</a:t>
            </a:r>
            <a:r>
              <a:rPr dirty="0" lang="en-US"/>
              <a:t> </a:t>
            </a:r>
          </a:p>
          <a:p>
            <a:r>
              <a:rPr dirty="0" lang="en-US"/>
              <a:t>Dysfunctional uterine bleeding is diagnosed by exclusion of the conditions, which cause bleeding from the uterus. The conditions to be excluded include:</a:t>
            </a:r>
          </a:p>
          <a:p>
            <a:pPr lvl="0"/>
            <a:r>
              <a:rPr dirty="0" lang="en-US"/>
              <a:t>Infection</a:t>
            </a:r>
          </a:p>
          <a:p>
            <a:pPr lvl="0"/>
            <a:r>
              <a:rPr dirty="0" lang="en-US"/>
              <a:t>Ruptured ectopic pregnancy</a:t>
            </a:r>
          </a:p>
          <a:p>
            <a:pPr lvl="0"/>
            <a:r>
              <a:rPr dirty="0" lang="en-US"/>
              <a:t>Trauma</a:t>
            </a:r>
          </a:p>
          <a:p>
            <a:pPr lvl="0"/>
            <a:r>
              <a:rPr dirty="0" lang="en-US"/>
              <a:t>Uterine fibroids and polyps</a:t>
            </a:r>
          </a:p>
          <a:p>
            <a:pPr lvl="0"/>
            <a:r>
              <a:rPr dirty="0" lang="en-US"/>
              <a:t>Genital cancers</a:t>
            </a:r>
          </a:p>
          <a:p>
            <a:pPr lvl="0"/>
            <a:r>
              <a:rPr dirty="0" lang="en-US"/>
              <a:t>Hormonal treatment</a:t>
            </a:r>
          </a:p>
          <a:p>
            <a:endParaRPr dirty="0" lang="en-US"/>
          </a:p>
        </p:txBody>
      </p:sp>
      <p:sp>
        <p:nvSpPr>
          <p:cNvPr id="1048805" name="Title 1"/>
          <p:cNvSpPr>
            <a:spLocks noGrp="1"/>
          </p:cNvSpPr>
          <p:nvPr>
            <p:ph type="title"/>
          </p:nvPr>
        </p:nvSpPr>
        <p:spPr/>
        <p:txBody>
          <a:bodyPr/>
          <a:p>
            <a:endParaRPr lang="en-US"/>
          </a:p>
        </p:txBody>
      </p:sp>
      <p:sp>
        <p:nvSpPr>
          <p:cNvPr id="1048806" name="Slide Number Placeholder 3"/>
          <p:cNvSpPr>
            <a:spLocks noGrp="1"/>
          </p:cNvSpPr>
          <p:nvPr>
            <p:ph type="sldNum" sz="quarter" idx="12"/>
          </p:nvPr>
        </p:nvSpPr>
        <p:spPr/>
        <p:txBody>
          <a:bodyPr/>
          <a:p>
            <a:fld id="{6DB37D2D-6970-408E-8879-7BF9CDE8CB8D}" type="slidenum">
              <a:rPr lang="en-US" smtClean="0"/>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454" name=""/>
        <p:cNvGrpSpPr/>
        <p:nvPr/>
      </p:nvGrpSpPr>
      <p:grpSpPr>
        <a:xfrm>
          <a:off x="0" y="0"/>
          <a:ext cx="0" cy="0"/>
          <a:chOff x="0" y="0"/>
          <a:chExt cx="0" cy="0"/>
        </a:xfrm>
      </p:grpSpPr>
      <p:sp>
        <p:nvSpPr>
          <p:cNvPr id="1048807" name="Content Placeholder 2"/>
          <p:cNvSpPr>
            <a:spLocks noGrp="1"/>
          </p:cNvSpPr>
          <p:nvPr>
            <p:ph idx="1"/>
          </p:nvPr>
        </p:nvSpPr>
        <p:spPr/>
        <p:txBody>
          <a:bodyPr/>
          <a:p>
            <a:r>
              <a:rPr dirty="0" lang="en-US"/>
              <a:t>Once you have excluded the conditions mentioned above, the cause of DUB is most likely to be hormonal imbalance, which is associated with involuntary periods. As there is very little you can do, you should refer all patients with abnormal uterine bleeding to the hospital for investigations and management.</a:t>
            </a:r>
          </a:p>
          <a:p>
            <a:endParaRPr dirty="0" lang="en-US"/>
          </a:p>
        </p:txBody>
      </p:sp>
      <p:sp>
        <p:nvSpPr>
          <p:cNvPr id="1048808" name="Title 1"/>
          <p:cNvSpPr>
            <a:spLocks noGrp="1"/>
          </p:cNvSpPr>
          <p:nvPr>
            <p:ph type="title"/>
          </p:nvPr>
        </p:nvSpPr>
        <p:spPr/>
        <p:txBody>
          <a:bodyPr/>
          <a:p>
            <a:endParaRPr lang="en-US"/>
          </a:p>
        </p:txBody>
      </p:sp>
      <p:sp>
        <p:nvSpPr>
          <p:cNvPr id="1048809" name="Slide Number Placeholder 3"/>
          <p:cNvSpPr>
            <a:spLocks noGrp="1"/>
          </p:cNvSpPr>
          <p:nvPr>
            <p:ph type="sldNum" sz="quarter" idx="12"/>
          </p:nvPr>
        </p:nvSpPr>
        <p:spPr/>
        <p:txBody>
          <a:bodyPr/>
          <a:p>
            <a:fld id="{6DB37D2D-6970-408E-8879-7BF9CDE8CB8D}" type="slidenum">
              <a:rPr lang="en-US" smtClean="0"/>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640" name="Content Placeholder 2"/>
          <p:cNvSpPr>
            <a:spLocks noGrp="1"/>
          </p:cNvSpPr>
          <p:nvPr>
            <p:ph idx="1"/>
          </p:nvPr>
        </p:nvSpPr>
        <p:spPr>
          <a:xfrm>
            <a:off x="457200" y="1066800"/>
            <a:ext cx="8229600" cy="4940491"/>
          </a:xfrm>
        </p:spPr>
        <p:txBody>
          <a:bodyPr>
            <a:normAutofit/>
          </a:bodyPr>
          <a:p>
            <a:pPr indent="0" marL="109728">
              <a:buNone/>
            </a:pPr>
            <a:r>
              <a:rPr b="1" dirty="0" lang="en-GB"/>
              <a:t>Lifestyle Habits</a:t>
            </a:r>
            <a:r>
              <a:rPr dirty="0" lang="en-GB"/>
              <a:t> </a:t>
            </a:r>
            <a:endParaRPr dirty="0" lang="en-US"/>
          </a:p>
          <a:p>
            <a:r>
              <a:rPr dirty="0" lang="en-GB"/>
              <a:t>Ask if she smokes or takes alcohol.</a:t>
            </a:r>
            <a:endParaRPr dirty="0" lang="en-US"/>
          </a:p>
          <a:p>
            <a:pPr indent="0" marL="109728">
              <a:buNone/>
            </a:pPr>
            <a:endParaRPr dirty="0" lang="en-GB"/>
          </a:p>
          <a:p>
            <a:pPr indent="0" marL="109728">
              <a:buNone/>
            </a:pPr>
            <a:r>
              <a:rPr b="1" dirty="0" lang="en-GB" smtClean="0"/>
              <a:t>Summary</a:t>
            </a:r>
            <a:r>
              <a:rPr dirty="0" lang="en-GB" smtClean="0"/>
              <a:t> </a:t>
            </a:r>
            <a:endParaRPr dirty="0" lang="en-US"/>
          </a:p>
          <a:p>
            <a:r>
              <a:rPr dirty="0" lang="en-GB"/>
              <a:t>You should make a summary of the history you have taken by picking out the important positive and negative information obtained. </a:t>
            </a:r>
            <a:endParaRPr dirty="0" lang="en-GB" smtClean="0"/>
          </a:p>
          <a:p>
            <a:r>
              <a:rPr dirty="0" lang="en-GB" smtClean="0"/>
              <a:t>This </a:t>
            </a:r>
            <a:r>
              <a:rPr dirty="0" lang="en-GB"/>
              <a:t>will guide you when performing a physical examination.</a:t>
            </a:r>
            <a:endParaRPr dirty="0" lang="en-US"/>
          </a:p>
          <a:p>
            <a:endParaRPr dirty="0" lang="en-US"/>
          </a:p>
        </p:txBody>
      </p:sp>
      <p:sp>
        <p:nvSpPr>
          <p:cNvPr id="1048641"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r>
              <a:rPr dirty="0" lang="en-US" smtClean="0"/>
              <a:t/>
            </a:r>
            <a:br>
              <a:rPr dirty="0" lang="en-US" smtClean="0"/>
            </a:br>
            <a:endParaRPr dirty="0" lang="en-US"/>
          </a:p>
        </p:txBody>
      </p:sp>
      <p:sp>
        <p:nvSpPr>
          <p:cNvPr id="1048642" name="Slide Number Placeholder 3"/>
          <p:cNvSpPr>
            <a:spLocks noGrp="1"/>
          </p:cNvSpPr>
          <p:nvPr>
            <p:ph type="sldNum" sz="quarter" idx="12"/>
          </p:nvPr>
        </p:nvSpPr>
        <p:spPr/>
        <p:txBody>
          <a:bodyPr/>
          <a:p>
            <a:fld id="{6DB37D2D-6970-408E-8879-7BF9CDE8CB8D}" type="slidenum">
              <a:rPr lang="en-US" smtClean="0"/>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8810" name="Content Placeholder 2"/>
          <p:cNvSpPr>
            <a:spLocks noGrp="1"/>
          </p:cNvSpPr>
          <p:nvPr>
            <p:ph idx="1"/>
          </p:nvPr>
        </p:nvSpPr>
        <p:spPr/>
        <p:txBody>
          <a:bodyPr>
            <a:normAutofit fontScale="88889" lnSpcReduction="20000"/>
          </a:bodyPr>
          <a:p>
            <a:r>
              <a:rPr dirty="0" lang="en-US"/>
              <a:t>In the hospital, teenage girls who have just started menstruating should be given a combination of </a:t>
            </a:r>
            <a:r>
              <a:rPr dirty="0" lang="en-US" err="1"/>
              <a:t>oestrogen</a:t>
            </a:r>
            <a:r>
              <a:rPr dirty="0" lang="en-US"/>
              <a:t> and progesterone. The contraceptive pill is a good option and treatment should be continued for three to six cycles. After treatment is stopped, menstruation often returns to normal.</a:t>
            </a:r>
          </a:p>
          <a:p>
            <a:r>
              <a:rPr dirty="0" lang="en-US"/>
              <a:t>For women in the reproductive age group, true dysfunctional bleeding is uncommon. The most likely cause of abnormal bleeding at this age is some complication of pregnancy. Diagnostic curettage is needed and you must remember the possibility of malignant disease.</a:t>
            </a:r>
          </a:p>
          <a:p>
            <a:r>
              <a:rPr dirty="0" lang="en-US"/>
              <a:t>In women over 40 years of age all the organic causes of bleeding, including malignant disease, may occur. Accurate diagnosis, including curettage is essential.</a:t>
            </a:r>
          </a:p>
          <a:p>
            <a:endParaRPr dirty="0" lang="en-US"/>
          </a:p>
        </p:txBody>
      </p:sp>
      <p:sp>
        <p:nvSpPr>
          <p:cNvPr id="1048811" name="Title 1"/>
          <p:cNvSpPr>
            <a:spLocks noGrp="1"/>
          </p:cNvSpPr>
          <p:nvPr>
            <p:ph type="title"/>
          </p:nvPr>
        </p:nvSpPr>
        <p:spPr/>
        <p:txBody>
          <a:bodyPr/>
          <a:p>
            <a:endParaRPr lang="en-US"/>
          </a:p>
        </p:txBody>
      </p:sp>
      <p:sp>
        <p:nvSpPr>
          <p:cNvPr id="1048812" name="Slide Number Placeholder 3"/>
          <p:cNvSpPr>
            <a:spLocks noGrp="1"/>
          </p:cNvSpPr>
          <p:nvPr>
            <p:ph type="sldNum" sz="quarter" idx="12"/>
          </p:nvPr>
        </p:nvSpPr>
        <p:spPr/>
        <p:txBody>
          <a:bodyPr/>
          <a:p>
            <a:fld id="{6DB37D2D-6970-408E-8879-7BF9CDE8CB8D}" type="slidenum">
              <a:rPr lang="en-US" smtClean="0"/>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8813" name="Content Placeholder 2"/>
          <p:cNvSpPr>
            <a:spLocks noGrp="1"/>
          </p:cNvSpPr>
          <p:nvPr>
            <p:ph idx="1"/>
          </p:nvPr>
        </p:nvSpPr>
        <p:spPr>
          <a:xfrm>
            <a:off x="457200" y="685800"/>
            <a:ext cx="8229600" cy="5440363"/>
          </a:xfrm>
        </p:spPr>
        <p:txBody>
          <a:bodyPr>
            <a:normAutofit fontScale="96296" lnSpcReduction="20000"/>
          </a:bodyPr>
          <a:p>
            <a:r>
              <a:rPr b="1" dirty="0" lang="en-US"/>
              <a:t>Menorrhagia </a:t>
            </a:r>
            <a:endParaRPr dirty="0" lang="en-US"/>
          </a:p>
          <a:p>
            <a:r>
              <a:rPr dirty="0" lang="en-US"/>
              <a:t>Menorrhagia is a normal cycle with an excessive loss of blood (heavy menstrual flow). The normal average volume of menstrual loss is approximately 70ml. Menstrual loss is naturally greater in </a:t>
            </a:r>
            <a:r>
              <a:rPr dirty="0" lang="en-US" err="1"/>
              <a:t>parous</a:t>
            </a:r>
            <a:r>
              <a:rPr dirty="0" lang="en-US"/>
              <a:t> women. </a:t>
            </a:r>
          </a:p>
          <a:p>
            <a:r>
              <a:rPr dirty="0" lang="en-US"/>
              <a:t>Menorrhagia is clinically an important condition because this excessive bleeding results in </a:t>
            </a:r>
            <a:r>
              <a:rPr dirty="0" lang="en-US" err="1"/>
              <a:t>anaemia</a:t>
            </a:r>
            <a:r>
              <a:rPr dirty="0" lang="en-US"/>
              <a:t>. It is not a disease but a symptom and to treat it one must find out what is causing it. The best way to manage this condition is to refer the patient to hospital where investigations will be carried out and managed appropriately. </a:t>
            </a:r>
          </a:p>
          <a:p>
            <a:endParaRPr dirty="0" lang="en-US"/>
          </a:p>
        </p:txBody>
      </p:sp>
      <p:sp>
        <p:nvSpPr>
          <p:cNvPr id="1048814" name="Title 1"/>
          <p:cNvSpPr>
            <a:spLocks noGrp="1"/>
          </p:cNvSpPr>
          <p:nvPr>
            <p:ph type="title"/>
          </p:nvPr>
        </p:nvSpPr>
        <p:spPr>
          <a:xfrm>
            <a:off x="457200" y="274638"/>
            <a:ext cx="8229600" cy="411162"/>
          </a:xfrm>
        </p:spPr>
        <p:txBody>
          <a:bodyPr>
            <a:normAutofit fontScale="90000"/>
          </a:bodyPr>
          <a:p>
            <a:endParaRPr dirty="0" lang="en-US"/>
          </a:p>
        </p:txBody>
      </p:sp>
      <p:sp>
        <p:nvSpPr>
          <p:cNvPr id="1048815" name="Slide Number Placeholder 3"/>
          <p:cNvSpPr>
            <a:spLocks noGrp="1"/>
          </p:cNvSpPr>
          <p:nvPr>
            <p:ph type="sldNum" sz="quarter" idx="12"/>
          </p:nvPr>
        </p:nvSpPr>
        <p:spPr/>
        <p:txBody>
          <a:bodyPr/>
          <a:p>
            <a:fld id="{6DB37D2D-6970-408E-8879-7BF9CDE8CB8D}" type="slidenum">
              <a:rPr lang="en-US" smtClean="0"/>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457" name=""/>
        <p:cNvGrpSpPr/>
        <p:nvPr/>
      </p:nvGrpSpPr>
      <p:grpSpPr>
        <a:xfrm>
          <a:off x="0" y="0"/>
          <a:ext cx="0" cy="0"/>
          <a:chOff x="0" y="0"/>
          <a:chExt cx="0" cy="0"/>
        </a:xfrm>
      </p:grpSpPr>
      <p:sp>
        <p:nvSpPr>
          <p:cNvPr id="1048816" name="Content Placeholder 2"/>
          <p:cNvSpPr>
            <a:spLocks noGrp="1"/>
          </p:cNvSpPr>
          <p:nvPr>
            <p:ph idx="1"/>
          </p:nvPr>
        </p:nvSpPr>
        <p:spPr>
          <a:xfrm>
            <a:off x="457200" y="1143000"/>
            <a:ext cx="8229600" cy="4983163"/>
          </a:xfrm>
        </p:spPr>
        <p:txBody>
          <a:bodyPr>
            <a:normAutofit/>
          </a:bodyPr>
          <a:p>
            <a:r>
              <a:rPr dirty="0" lang="en-US"/>
              <a:t>The most common causes of menorrhagia include:</a:t>
            </a:r>
          </a:p>
          <a:p>
            <a:pPr lvl="0"/>
            <a:r>
              <a:rPr dirty="0" lang="en-US"/>
              <a:t>Fibroids due to a larger endometrial cavity hence larger bleeding areas</a:t>
            </a:r>
          </a:p>
          <a:p>
            <a:pPr lvl="0"/>
            <a:r>
              <a:rPr dirty="0" lang="en-US"/>
              <a:t>Chronic PID</a:t>
            </a:r>
          </a:p>
          <a:p>
            <a:pPr lvl="0"/>
            <a:r>
              <a:rPr dirty="0" lang="en-US"/>
              <a:t>Endometrial polyps</a:t>
            </a:r>
          </a:p>
          <a:p>
            <a:pPr lvl="0"/>
            <a:r>
              <a:rPr dirty="0" lang="en-US"/>
              <a:t>Abnormalities in the blood clotting power, for example, </a:t>
            </a:r>
            <a:r>
              <a:rPr dirty="0" lang="en-US" err="1"/>
              <a:t>leukaemia</a:t>
            </a:r>
            <a:r>
              <a:rPr dirty="0" lang="en-US"/>
              <a:t>, thrombocytopenic </a:t>
            </a:r>
            <a:r>
              <a:rPr dirty="0" lang="en-US" err="1"/>
              <a:t>purpura</a:t>
            </a:r>
            <a:endParaRPr dirty="0" lang="en-US"/>
          </a:p>
          <a:p>
            <a:endParaRPr dirty="0" lang="en-US"/>
          </a:p>
        </p:txBody>
      </p:sp>
      <p:sp>
        <p:nvSpPr>
          <p:cNvPr id="1048817" name="Title 1"/>
          <p:cNvSpPr>
            <a:spLocks noGrp="1"/>
          </p:cNvSpPr>
          <p:nvPr>
            <p:ph type="title"/>
          </p:nvPr>
        </p:nvSpPr>
        <p:spPr>
          <a:xfrm>
            <a:off x="457200" y="274638"/>
            <a:ext cx="8229600" cy="715962"/>
          </a:xfrm>
        </p:spPr>
        <p:txBody>
          <a:bodyPr>
            <a:normAutofit/>
          </a:bodyPr>
          <a:p>
            <a:endParaRPr dirty="0" lang="en-US"/>
          </a:p>
        </p:txBody>
      </p:sp>
      <p:sp>
        <p:nvSpPr>
          <p:cNvPr id="1048818" name="Slide Number Placeholder 3"/>
          <p:cNvSpPr>
            <a:spLocks noGrp="1"/>
          </p:cNvSpPr>
          <p:nvPr>
            <p:ph type="sldNum" sz="quarter" idx="12"/>
          </p:nvPr>
        </p:nvSpPr>
        <p:spPr/>
        <p:txBody>
          <a:bodyPr/>
          <a:p>
            <a:fld id="{6DB37D2D-6970-408E-8879-7BF9CDE8CB8D}" type="slidenum">
              <a:rPr lang="en-US" smtClean="0"/>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8819" name="Content Placeholder 2"/>
          <p:cNvSpPr>
            <a:spLocks noGrp="1"/>
          </p:cNvSpPr>
          <p:nvPr>
            <p:ph idx="1"/>
          </p:nvPr>
        </p:nvSpPr>
        <p:spPr/>
        <p:txBody>
          <a:bodyPr/>
          <a:p>
            <a:pPr lvl="0"/>
            <a:r>
              <a:rPr dirty="0" lang="en-US"/>
              <a:t>Abnormal hormonal state, leading to excessively thick endometrium, which bleeds heavily when shed</a:t>
            </a:r>
          </a:p>
          <a:p>
            <a:pPr lvl="0"/>
            <a:r>
              <a:rPr dirty="0" lang="en-US"/>
              <a:t>Emotional factors, which can sometimes cause heavy bleeding</a:t>
            </a:r>
          </a:p>
          <a:p>
            <a:pPr lvl="0"/>
            <a:r>
              <a:rPr dirty="0" lang="en-US"/>
              <a:t>Intrauterine contraceptive devices</a:t>
            </a:r>
          </a:p>
          <a:p>
            <a:endParaRPr dirty="0" lang="en-US"/>
          </a:p>
        </p:txBody>
      </p:sp>
      <p:sp>
        <p:nvSpPr>
          <p:cNvPr id="1048820" name="Title 1"/>
          <p:cNvSpPr>
            <a:spLocks noGrp="1"/>
          </p:cNvSpPr>
          <p:nvPr>
            <p:ph type="title"/>
          </p:nvPr>
        </p:nvSpPr>
        <p:spPr/>
        <p:txBody>
          <a:bodyPr/>
          <a:p>
            <a:endParaRPr lang="en-US"/>
          </a:p>
        </p:txBody>
      </p:sp>
      <p:sp>
        <p:nvSpPr>
          <p:cNvPr id="1048821" name="Slide Number Placeholder 3"/>
          <p:cNvSpPr>
            <a:spLocks noGrp="1"/>
          </p:cNvSpPr>
          <p:nvPr>
            <p:ph type="sldNum" sz="quarter" idx="12"/>
          </p:nvPr>
        </p:nvSpPr>
        <p:spPr/>
        <p:txBody>
          <a:bodyPr/>
          <a:p>
            <a:fld id="{6DB37D2D-6970-408E-8879-7BF9CDE8CB8D}" type="slidenum">
              <a:rPr lang="en-US" smtClean="0"/>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8822" name="Content Placeholder 2"/>
          <p:cNvSpPr>
            <a:spLocks noGrp="1"/>
          </p:cNvSpPr>
          <p:nvPr>
            <p:ph idx="1"/>
          </p:nvPr>
        </p:nvSpPr>
        <p:spPr>
          <a:xfrm>
            <a:off x="457200" y="1066800"/>
            <a:ext cx="8229600" cy="5059363"/>
          </a:xfrm>
        </p:spPr>
        <p:txBody>
          <a:bodyPr>
            <a:normAutofit fontScale="96296" lnSpcReduction="10000"/>
          </a:bodyPr>
          <a:p>
            <a:r>
              <a:rPr b="1" dirty="0" lang="en-US"/>
              <a:t>Management of Menorrhagia</a:t>
            </a:r>
            <a:r>
              <a:rPr dirty="0" lang="en-US"/>
              <a:t> </a:t>
            </a:r>
          </a:p>
          <a:p>
            <a:pPr lvl="0"/>
            <a:r>
              <a:rPr dirty="0" lang="en-US" smtClean="0"/>
              <a:t>History </a:t>
            </a:r>
            <a:r>
              <a:rPr dirty="0" lang="en-US"/>
              <a:t>taking followed by pelvic examination.</a:t>
            </a:r>
          </a:p>
          <a:p>
            <a:pPr lvl="0"/>
            <a:r>
              <a:rPr dirty="0" lang="en-US"/>
              <a:t>Investigations of blood for abnormalities and checking </a:t>
            </a:r>
            <a:r>
              <a:rPr dirty="0" lang="en-US" err="1"/>
              <a:t>Hb</a:t>
            </a:r>
            <a:r>
              <a:rPr dirty="0" lang="en-US"/>
              <a:t>, grouping and </a:t>
            </a:r>
            <a:br>
              <a:rPr dirty="0" lang="en-US"/>
            </a:br>
            <a:r>
              <a:rPr dirty="0" lang="en-US"/>
              <a:t>cross-matching.</a:t>
            </a:r>
          </a:p>
          <a:p>
            <a:pPr lvl="0"/>
            <a:r>
              <a:rPr dirty="0" lang="en-US"/>
              <a:t>Dilatation and curettage under general </a:t>
            </a:r>
            <a:r>
              <a:rPr dirty="0" lang="en-US" err="1"/>
              <a:t>anaesthetic</a:t>
            </a:r>
            <a:r>
              <a:rPr dirty="0" lang="en-US"/>
              <a:t>. This procedure may be curative if there is not any other abnormality. The patient should be prepared preoperatively and postoperative care should be provided as for any other surgical procedure.</a:t>
            </a:r>
          </a:p>
          <a:p>
            <a:pPr lvl="0"/>
            <a:r>
              <a:rPr dirty="0" lang="en-US"/>
              <a:t>Older women can be better treated by a hysterectomy.</a:t>
            </a:r>
          </a:p>
          <a:p>
            <a:endParaRPr dirty="0" lang="en-US"/>
          </a:p>
        </p:txBody>
      </p:sp>
      <p:sp>
        <p:nvSpPr>
          <p:cNvPr id="1048823" name="Title 1"/>
          <p:cNvSpPr>
            <a:spLocks noGrp="1"/>
          </p:cNvSpPr>
          <p:nvPr>
            <p:ph type="title"/>
          </p:nvPr>
        </p:nvSpPr>
        <p:spPr>
          <a:xfrm>
            <a:off x="457200" y="274638"/>
            <a:ext cx="8229600" cy="563562"/>
          </a:xfrm>
        </p:spPr>
        <p:txBody>
          <a:bodyPr>
            <a:normAutofit fontScale="90000"/>
          </a:bodyPr>
          <a:p>
            <a:endParaRPr dirty="0" lang="en-US"/>
          </a:p>
        </p:txBody>
      </p:sp>
      <p:sp>
        <p:nvSpPr>
          <p:cNvPr id="1048824" name="Slide Number Placeholder 3"/>
          <p:cNvSpPr>
            <a:spLocks noGrp="1"/>
          </p:cNvSpPr>
          <p:nvPr>
            <p:ph type="sldNum" sz="quarter" idx="12"/>
          </p:nvPr>
        </p:nvSpPr>
        <p:spPr/>
        <p:txBody>
          <a:bodyPr/>
          <a:p>
            <a:fld id="{6DB37D2D-6970-408E-8879-7BF9CDE8CB8D}" type="slidenum">
              <a:rPr lang="en-US" smtClean="0"/>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460" name=""/>
        <p:cNvGrpSpPr/>
        <p:nvPr/>
      </p:nvGrpSpPr>
      <p:grpSpPr>
        <a:xfrm>
          <a:off x="0" y="0"/>
          <a:ext cx="0" cy="0"/>
          <a:chOff x="0" y="0"/>
          <a:chExt cx="0" cy="0"/>
        </a:xfrm>
      </p:grpSpPr>
      <p:sp>
        <p:nvSpPr>
          <p:cNvPr id="1048825" name="Content Placeholder 2"/>
          <p:cNvSpPr>
            <a:spLocks noGrp="1"/>
          </p:cNvSpPr>
          <p:nvPr>
            <p:ph idx="1"/>
          </p:nvPr>
        </p:nvSpPr>
        <p:spPr/>
        <p:txBody>
          <a:bodyPr/>
          <a:p>
            <a:r>
              <a:rPr b="1" dirty="0" lang="en-US" err="1"/>
              <a:t>Metrorrhagia</a:t>
            </a:r>
            <a:r>
              <a:rPr dirty="0" lang="en-US"/>
              <a:t> </a:t>
            </a:r>
          </a:p>
          <a:p>
            <a:r>
              <a:rPr dirty="0" lang="en-US"/>
              <a:t>This is menstrual bleeding lasting too long. It is caused by irregular shedding of the endometrium because the corpus </a:t>
            </a:r>
            <a:r>
              <a:rPr dirty="0" lang="en-US" err="1"/>
              <a:t>luteum</a:t>
            </a:r>
            <a:r>
              <a:rPr dirty="0" lang="en-US"/>
              <a:t> degenerates too slowly and the progesterone effect persists. Some secretory endometrium is still present early in the following cycle.</a:t>
            </a:r>
          </a:p>
          <a:p>
            <a:endParaRPr dirty="0" lang="en-US"/>
          </a:p>
        </p:txBody>
      </p:sp>
      <p:sp>
        <p:nvSpPr>
          <p:cNvPr id="1048826" name="Title 1"/>
          <p:cNvSpPr>
            <a:spLocks noGrp="1"/>
          </p:cNvSpPr>
          <p:nvPr>
            <p:ph type="title"/>
          </p:nvPr>
        </p:nvSpPr>
        <p:spPr/>
        <p:txBody>
          <a:bodyPr/>
          <a:p>
            <a:endParaRPr lang="en-US"/>
          </a:p>
        </p:txBody>
      </p:sp>
      <p:sp>
        <p:nvSpPr>
          <p:cNvPr id="1048827" name="Slide Number Placeholder 3"/>
          <p:cNvSpPr>
            <a:spLocks noGrp="1"/>
          </p:cNvSpPr>
          <p:nvPr>
            <p:ph type="sldNum" sz="quarter" idx="12"/>
          </p:nvPr>
        </p:nvSpPr>
        <p:spPr/>
        <p:txBody>
          <a:bodyPr/>
          <a:p>
            <a:fld id="{6DB37D2D-6970-408E-8879-7BF9CDE8CB8D}" type="slidenum">
              <a:rPr lang="en-US" smtClean="0"/>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8828" name="Content Placeholder 2"/>
          <p:cNvSpPr>
            <a:spLocks noGrp="1"/>
          </p:cNvSpPr>
          <p:nvPr>
            <p:ph idx="1"/>
          </p:nvPr>
        </p:nvSpPr>
        <p:spPr/>
        <p:txBody>
          <a:bodyPr>
            <a:normAutofit/>
          </a:bodyPr>
          <a:p>
            <a:r>
              <a:rPr dirty="0" lang="en-US"/>
              <a:t>The causes of this disorder are:</a:t>
            </a:r>
          </a:p>
          <a:p>
            <a:pPr lvl="0"/>
            <a:r>
              <a:rPr dirty="0" lang="en-US"/>
              <a:t>The possibility of cancer of the genital tract with this kind  of bleeding.</a:t>
            </a:r>
          </a:p>
          <a:p>
            <a:pPr lvl="0"/>
            <a:r>
              <a:rPr dirty="0" lang="en-US"/>
              <a:t>Uterine polyps projecting into the vagina may cause bleeding.</a:t>
            </a:r>
          </a:p>
          <a:p>
            <a:pPr lvl="0"/>
            <a:r>
              <a:rPr dirty="0" lang="en-US"/>
              <a:t>Incomplete evacuation after abortion.</a:t>
            </a:r>
          </a:p>
          <a:p>
            <a:pPr lvl="0"/>
            <a:r>
              <a:rPr dirty="0" lang="en-US" err="1"/>
              <a:t>Hydatid</a:t>
            </a:r>
            <a:r>
              <a:rPr dirty="0" lang="en-US"/>
              <a:t> form mole.</a:t>
            </a:r>
          </a:p>
          <a:p>
            <a:pPr lvl="0"/>
            <a:r>
              <a:rPr dirty="0" lang="en-US" err="1"/>
              <a:t>Chorion</a:t>
            </a:r>
            <a:r>
              <a:rPr dirty="0" lang="en-US"/>
              <a:t> carcinoma.</a:t>
            </a:r>
          </a:p>
          <a:p>
            <a:pPr lvl="0"/>
            <a:r>
              <a:rPr dirty="0" lang="en-US"/>
              <a:t>Occasionally women on oral contraceptives may have what is called  'break through bleeding'.</a:t>
            </a:r>
          </a:p>
          <a:p>
            <a:endParaRPr dirty="0" lang="en-US"/>
          </a:p>
        </p:txBody>
      </p:sp>
      <p:sp>
        <p:nvSpPr>
          <p:cNvPr id="1048829" name="Title 1"/>
          <p:cNvSpPr>
            <a:spLocks noGrp="1"/>
          </p:cNvSpPr>
          <p:nvPr>
            <p:ph type="title"/>
          </p:nvPr>
        </p:nvSpPr>
        <p:spPr/>
        <p:txBody>
          <a:bodyPr/>
          <a:p>
            <a:endParaRPr lang="en-US"/>
          </a:p>
        </p:txBody>
      </p:sp>
      <p:sp>
        <p:nvSpPr>
          <p:cNvPr id="1048830" name="Slide Number Placeholder 3"/>
          <p:cNvSpPr>
            <a:spLocks noGrp="1"/>
          </p:cNvSpPr>
          <p:nvPr>
            <p:ph type="sldNum" sz="quarter" idx="12"/>
          </p:nvPr>
        </p:nvSpPr>
        <p:spPr/>
        <p:txBody>
          <a:bodyPr/>
          <a:p>
            <a:fld id="{6DB37D2D-6970-408E-8879-7BF9CDE8CB8D}" type="slidenum">
              <a:rPr lang="en-US" smtClean="0"/>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8831" name="Content Placeholder 2"/>
          <p:cNvSpPr>
            <a:spLocks noGrp="1"/>
          </p:cNvSpPr>
          <p:nvPr>
            <p:ph idx="1"/>
          </p:nvPr>
        </p:nvSpPr>
        <p:spPr/>
        <p:txBody>
          <a:bodyPr/>
          <a:p>
            <a:r>
              <a:rPr b="1" dirty="0" lang="en-US"/>
              <a:t>Management of </a:t>
            </a:r>
            <a:r>
              <a:rPr b="1" dirty="0" lang="en-US" err="1"/>
              <a:t>Metrorrhagia</a:t>
            </a:r>
            <a:r>
              <a:rPr dirty="0" lang="en-US"/>
              <a:t> </a:t>
            </a:r>
          </a:p>
          <a:p>
            <a:r>
              <a:rPr dirty="0" lang="en-US"/>
              <a:t>The management will include:</a:t>
            </a:r>
          </a:p>
          <a:p>
            <a:pPr lvl="0"/>
            <a:r>
              <a:rPr dirty="0" lang="en-US"/>
              <a:t>Taking a detailed history.</a:t>
            </a:r>
          </a:p>
          <a:p>
            <a:pPr lvl="0"/>
            <a:r>
              <a:rPr dirty="0" lang="en-US"/>
              <a:t>Performing a digital examination and speculum to </a:t>
            </a:r>
            <a:r>
              <a:rPr dirty="0" lang="en-US" err="1"/>
              <a:t>visualise</a:t>
            </a:r>
            <a:r>
              <a:rPr dirty="0" lang="en-US"/>
              <a:t> the cervix and even take a Pap smear, therefore, the patient should be referred to the </a:t>
            </a:r>
            <a:r>
              <a:rPr dirty="0" lang="en-US" err="1"/>
              <a:t>gynaecologist</a:t>
            </a:r>
            <a:r>
              <a:rPr dirty="0" lang="en-US"/>
              <a:t> as soon as possible.</a:t>
            </a:r>
          </a:p>
          <a:p>
            <a:endParaRPr dirty="0" lang="en-US"/>
          </a:p>
        </p:txBody>
      </p:sp>
      <p:sp>
        <p:nvSpPr>
          <p:cNvPr id="1048832" name="Title 1"/>
          <p:cNvSpPr>
            <a:spLocks noGrp="1"/>
          </p:cNvSpPr>
          <p:nvPr>
            <p:ph type="title"/>
          </p:nvPr>
        </p:nvSpPr>
        <p:spPr/>
        <p:txBody>
          <a:bodyPr/>
          <a:p>
            <a:endParaRPr lang="en-US"/>
          </a:p>
        </p:txBody>
      </p:sp>
      <p:sp>
        <p:nvSpPr>
          <p:cNvPr id="1048833" name="Slide Number Placeholder 3"/>
          <p:cNvSpPr>
            <a:spLocks noGrp="1"/>
          </p:cNvSpPr>
          <p:nvPr>
            <p:ph type="sldNum" sz="quarter" idx="12"/>
          </p:nvPr>
        </p:nvSpPr>
        <p:spPr/>
        <p:txBody>
          <a:bodyPr/>
          <a:p>
            <a:fld id="{6DB37D2D-6970-408E-8879-7BF9CDE8CB8D}" type="slidenum">
              <a:rPr lang="en-US" smtClean="0"/>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463" name=""/>
        <p:cNvGrpSpPr/>
        <p:nvPr/>
      </p:nvGrpSpPr>
      <p:grpSpPr>
        <a:xfrm>
          <a:off x="0" y="0"/>
          <a:ext cx="0" cy="0"/>
          <a:chOff x="0" y="0"/>
          <a:chExt cx="0" cy="0"/>
        </a:xfrm>
      </p:grpSpPr>
      <p:sp>
        <p:nvSpPr>
          <p:cNvPr id="1048834" name="Content Placeholder 2"/>
          <p:cNvSpPr>
            <a:spLocks noGrp="1"/>
          </p:cNvSpPr>
          <p:nvPr>
            <p:ph idx="1"/>
          </p:nvPr>
        </p:nvSpPr>
        <p:spPr/>
        <p:txBody>
          <a:bodyPr/>
          <a:p>
            <a:r>
              <a:rPr b="1" dirty="0" lang="en-US" err="1"/>
              <a:t>Epimenorrhoea</a:t>
            </a:r>
            <a:r>
              <a:rPr dirty="0" lang="en-US"/>
              <a:t> </a:t>
            </a:r>
          </a:p>
          <a:p>
            <a:r>
              <a:rPr dirty="0" lang="en-US"/>
              <a:t>This is when normal menstruation occurs too often due to a shortened luteal phase by early degeneration of the corpus </a:t>
            </a:r>
            <a:r>
              <a:rPr dirty="0" lang="en-US" err="1"/>
              <a:t>luteum</a:t>
            </a:r>
            <a:r>
              <a:rPr dirty="0" lang="en-US"/>
              <a:t>.</a:t>
            </a:r>
          </a:p>
        </p:txBody>
      </p:sp>
      <p:sp>
        <p:nvSpPr>
          <p:cNvPr id="1048835" name="Title 1"/>
          <p:cNvSpPr>
            <a:spLocks noGrp="1"/>
          </p:cNvSpPr>
          <p:nvPr>
            <p:ph type="title"/>
          </p:nvPr>
        </p:nvSpPr>
        <p:spPr/>
        <p:txBody>
          <a:bodyPr/>
          <a:p>
            <a:endParaRPr lang="en-US"/>
          </a:p>
        </p:txBody>
      </p:sp>
      <p:sp>
        <p:nvSpPr>
          <p:cNvPr id="1048836" name="Slide Number Placeholder 3"/>
          <p:cNvSpPr>
            <a:spLocks noGrp="1"/>
          </p:cNvSpPr>
          <p:nvPr>
            <p:ph type="sldNum" sz="quarter" idx="12"/>
          </p:nvPr>
        </p:nvSpPr>
        <p:spPr/>
        <p:txBody>
          <a:bodyPr/>
          <a:p>
            <a:fld id="{6DB37D2D-6970-408E-8879-7BF9CDE8CB8D}" type="slidenum">
              <a:rPr lang="en-US" smtClean="0"/>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8837" name="Content Placeholder 2"/>
          <p:cNvSpPr>
            <a:spLocks noGrp="1"/>
          </p:cNvSpPr>
          <p:nvPr>
            <p:ph idx="1"/>
          </p:nvPr>
        </p:nvSpPr>
        <p:spPr>
          <a:xfrm>
            <a:off x="457200" y="838200"/>
            <a:ext cx="8229600" cy="5287963"/>
          </a:xfrm>
        </p:spPr>
        <p:txBody>
          <a:bodyPr>
            <a:normAutofit/>
          </a:bodyPr>
          <a:p>
            <a:r>
              <a:rPr b="1" dirty="0" lang="en-US"/>
              <a:t>Management of </a:t>
            </a:r>
            <a:r>
              <a:rPr b="1" dirty="0" lang="en-US" err="1"/>
              <a:t>Epimenorrhoea</a:t>
            </a:r>
            <a:r>
              <a:rPr dirty="0" lang="en-US"/>
              <a:t> </a:t>
            </a:r>
          </a:p>
          <a:p>
            <a:pPr lvl="0"/>
            <a:r>
              <a:rPr dirty="0" lang="en-US" smtClean="0"/>
              <a:t>A </a:t>
            </a:r>
            <a:r>
              <a:rPr dirty="0" lang="en-US"/>
              <a:t>detailed history to establish the cause.</a:t>
            </a:r>
          </a:p>
          <a:p>
            <a:pPr lvl="0"/>
            <a:r>
              <a:rPr dirty="0" lang="en-US"/>
              <a:t>Refer all patients with abnormal bleeding to hospital for investigations and treatment.</a:t>
            </a:r>
          </a:p>
          <a:p>
            <a:pPr lvl="0"/>
            <a:r>
              <a:rPr dirty="0" lang="en-US"/>
              <a:t>In the hospital teenage girls who have just started menstruating should be treated with a combination of </a:t>
            </a:r>
            <a:r>
              <a:rPr dirty="0" lang="en-US" err="1"/>
              <a:t>oestrogen</a:t>
            </a:r>
            <a:r>
              <a:rPr dirty="0" lang="en-US"/>
              <a:t> and progesterone contraceptive pill, which should be continued for three to six cycles.</a:t>
            </a:r>
          </a:p>
          <a:p>
            <a:endParaRPr dirty="0" lang="en-US"/>
          </a:p>
        </p:txBody>
      </p:sp>
      <p:sp>
        <p:nvSpPr>
          <p:cNvPr id="1048838" name="Title 1"/>
          <p:cNvSpPr>
            <a:spLocks noGrp="1"/>
          </p:cNvSpPr>
          <p:nvPr>
            <p:ph type="title"/>
          </p:nvPr>
        </p:nvSpPr>
        <p:spPr>
          <a:xfrm>
            <a:off x="457200" y="274638"/>
            <a:ext cx="8229600" cy="563562"/>
          </a:xfrm>
        </p:spPr>
        <p:txBody>
          <a:bodyPr>
            <a:normAutofit fontScale="90000"/>
          </a:bodyPr>
          <a:p>
            <a:endParaRPr dirty="0" lang="en-US"/>
          </a:p>
        </p:txBody>
      </p:sp>
      <p:sp>
        <p:nvSpPr>
          <p:cNvPr id="1048839" name="Slide Number Placeholder 3"/>
          <p:cNvSpPr>
            <a:spLocks noGrp="1"/>
          </p:cNvSpPr>
          <p:nvPr>
            <p:ph type="sldNum" sz="quarter" idx="12"/>
          </p:nvPr>
        </p:nvSpPr>
        <p:spPr/>
        <p:txBody>
          <a:bodyPr/>
          <a:p>
            <a:fld id="{6DB37D2D-6970-408E-8879-7BF9CDE8CB8D}" type="slidenum">
              <a:rPr lang="en-US" smtClean="0"/>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643" name="Content Placeholder 2"/>
          <p:cNvSpPr>
            <a:spLocks noGrp="1"/>
          </p:cNvSpPr>
          <p:nvPr>
            <p:ph idx="1"/>
          </p:nvPr>
        </p:nvSpPr>
        <p:spPr>
          <a:xfrm>
            <a:off x="457200" y="990600"/>
            <a:ext cx="8229600" cy="5562600"/>
          </a:xfrm>
        </p:spPr>
        <p:txBody>
          <a:bodyPr>
            <a:normAutofit/>
          </a:bodyPr>
          <a:p>
            <a:pPr algn="just">
              <a:buFont typeface="Wingdings" pitchFamily="2" charset="2"/>
              <a:buChar char="Ø"/>
            </a:pPr>
            <a:r>
              <a:rPr dirty="0" sz="2800" lang="en-GB" smtClean="0"/>
              <a:t>A </a:t>
            </a:r>
            <a:r>
              <a:rPr dirty="0" sz="2800" lang="en-GB"/>
              <a:t>physical examination should be made up of a general, abdominal and vaginal examination. </a:t>
            </a:r>
            <a:r>
              <a:rPr b="1" dirty="0" sz="2800" lang="en-GB"/>
              <a:t> </a:t>
            </a:r>
            <a:endParaRPr b="1" dirty="0" sz="2800" lang="en-GB" smtClean="0"/>
          </a:p>
          <a:p>
            <a:pPr algn="just">
              <a:buFont typeface="Wingdings" pitchFamily="2" charset="2"/>
              <a:buChar char="Ø"/>
            </a:pPr>
            <a:r>
              <a:rPr dirty="0" sz="2800" lang="en-GB"/>
              <a:t>It examination provides more information about a patient and also gives the clinician a chance to establish a rapport with the patient. </a:t>
            </a:r>
            <a:endParaRPr dirty="0" sz="2800" lang="en-GB" smtClean="0"/>
          </a:p>
          <a:p>
            <a:pPr algn="just">
              <a:buFont typeface="Wingdings" pitchFamily="2" charset="2"/>
              <a:buChar char="Ø"/>
            </a:pPr>
            <a:r>
              <a:rPr dirty="0" sz="2800" lang="en-GB" smtClean="0"/>
              <a:t>check </a:t>
            </a:r>
            <a:r>
              <a:rPr dirty="0" sz="2800" lang="en-GB"/>
              <a:t>on the vital signs and the general condition of the </a:t>
            </a:r>
            <a:r>
              <a:rPr dirty="0" sz="2800" lang="en-GB" smtClean="0"/>
              <a:t>patient, the </a:t>
            </a:r>
            <a:r>
              <a:rPr dirty="0" sz="2800" lang="en-GB"/>
              <a:t>development of secondary sexual characteristics, including breast development (palpate for masses) and body hair distribution, especially the pubic hair. </a:t>
            </a:r>
            <a:endParaRPr dirty="0" sz="2800" lang="en-GB" smtClean="0"/>
          </a:p>
          <a:p>
            <a:pPr algn="just">
              <a:buFont typeface="Wingdings" pitchFamily="2" charset="2"/>
              <a:buChar char="Ø"/>
            </a:pPr>
            <a:r>
              <a:rPr dirty="0" sz="2800" lang="en-GB" smtClean="0"/>
              <a:t>Hair </a:t>
            </a:r>
            <a:r>
              <a:rPr dirty="0" sz="2800" lang="en-GB"/>
              <a:t>on the chest and chin in a female will mean that she has more androgens. </a:t>
            </a:r>
            <a:endParaRPr dirty="0" sz="2800" lang="en-US"/>
          </a:p>
          <a:p>
            <a:endParaRPr dirty="0" lang="en-US"/>
          </a:p>
          <a:p>
            <a:endParaRPr dirty="0" lang="en-US"/>
          </a:p>
        </p:txBody>
      </p:sp>
      <p:sp>
        <p:nvSpPr>
          <p:cNvPr id="1048644" name="Title 1"/>
          <p:cNvSpPr>
            <a:spLocks noGrp="1"/>
          </p:cNvSpPr>
          <p:nvPr>
            <p:ph type="title"/>
          </p:nvPr>
        </p:nvSpPr>
        <p:spPr>
          <a:xfrm>
            <a:off x="457200" y="274638"/>
            <a:ext cx="8229600" cy="868362"/>
          </a:xfrm>
        </p:spPr>
        <p:txBody>
          <a:bodyPr>
            <a:normAutofit fontScale="90000"/>
          </a:bodyPr>
          <a:p>
            <a:r>
              <a:rPr dirty="0" lang="en-GB" smtClean="0"/>
              <a:t/>
            </a:r>
            <a:br>
              <a:rPr dirty="0" lang="en-GB" smtClean="0"/>
            </a:br>
            <a:r>
              <a:rPr dirty="0" lang="en-GB"/>
              <a:t> </a:t>
            </a:r>
            <a:r>
              <a:rPr dirty="0" lang="en-GB" smtClean="0"/>
              <a:t>   Physical </a:t>
            </a:r>
            <a:r>
              <a:rPr dirty="0" lang="en-GB"/>
              <a:t>Examination</a:t>
            </a:r>
            <a:r>
              <a:rPr dirty="0" lang="en-US"/>
              <a:t/>
            </a:r>
            <a:br>
              <a:rPr dirty="0" lang="en-US"/>
            </a:br>
            <a:endParaRPr dirty="0" lang="en-US"/>
          </a:p>
        </p:txBody>
      </p:sp>
      <p:sp>
        <p:nvSpPr>
          <p:cNvPr id="1048645" name="Slide Number Placeholder 3"/>
          <p:cNvSpPr>
            <a:spLocks noGrp="1"/>
          </p:cNvSpPr>
          <p:nvPr>
            <p:ph type="sldNum" sz="quarter" idx="12"/>
          </p:nvPr>
        </p:nvSpPr>
        <p:spPr/>
        <p:txBody>
          <a:bodyPr/>
          <a:p>
            <a:fld id="{6DB37D2D-6970-408E-8879-7BF9CDE8CB8D}" type="slidenum">
              <a:rPr lang="en-US" smtClean="0"/>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8840" name="Content Placeholder 2"/>
          <p:cNvSpPr>
            <a:spLocks noGrp="1"/>
          </p:cNvSpPr>
          <p:nvPr>
            <p:ph idx="1"/>
          </p:nvPr>
        </p:nvSpPr>
        <p:spPr>
          <a:xfrm>
            <a:off x="457200" y="1066800"/>
            <a:ext cx="8229600" cy="5059363"/>
          </a:xfrm>
        </p:spPr>
        <p:txBody>
          <a:bodyPr/>
          <a:p>
            <a:pPr lvl="0"/>
            <a:r>
              <a:rPr dirty="0" lang="en-US"/>
              <a:t>Meanwhile the patient should also be given iron to help replace any blood lost.</a:t>
            </a:r>
          </a:p>
          <a:p>
            <a:pPr lvl="0"/>
            <a:r>
              <a:rPr dirty="0" lang="en-US"/>
              <a:t>In women of the reproductive age group, diagnostic curettage is needed. Remember the possibility of malignant diseases.</a:t>
            </a:r>
          </a:p>
          <a:p>
            <a:pPr lvl="0"/>
            <a:r>
              <a:rPr dirty="0" lang="en-US"/>
              <a:t>Curettage may cure the condition, but if it does not, a hysterectomy may be the best option leaving the ovaries intact.</a:t>
            </a:r>
          </a:p>
          <a:p>
            <a:endParaRPr dirty="0" lang="en-US"/>
          </a:p>
        </p:txBody>
      </p:sp>
      <p:sp>
        <p:nvSpPr>
          <p:cNvPr id="1048841" name="Title 1"/>
          <p:cNvSpPr>
            <a:spLocks noGrp="1"/>
          </p:cNvSpPr>
          <p:nvPr>
            <p:ph type="title"/>
          </p:nvPr>
        </p:nvSpPr>
        <p:spPr>
          <a:xfrm>
            <a:off x="457200" y="274638"/>
            <a:ext cx="8229600" cy="639762"/>
          </a:xfrm>
        </p:spPr>
        <p:txBody>
          <a:bodyPr>
            <a:normAutofit fontScale="90000"/>
          </a:bodyPr>
          <a:p>
            <a:endParaRPr dirty="0" lang="en-US"/>
          </a:p>
        </p:txBody>
      </p:sp>
      <p:sp>
        <p:nvSpPr>
          <p:cNvPr id="1048842" name="Slide Number Placeholder 3"/>
          <p:cNvSpPr>
            <a:spLocks noGrp="1"/>
          </p:cNvSpPr>
          <p:nvPr>
            <p:ph type="sldNum" sz="quarter" idx="12"/>
          </p:nvPr>
        </p:nvSpPr>
        <p:spPr/>
        <p:txBody>
          <a:bodyPr/>
          <a:p>
            <a:fld id="{6DB37D2D-6970-408E-8879-7BF9CDE8CB8D}" type="slidenum">
              <a:rPr lang="en-US" smtClean="0"/>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466" name=""/>
        <p:cNvGrpSpPr/>
        <p:nvPr/>
      </p:nvGrpSpPr>
      <p:grpSpPr>
        <a:xfrm>
          <a:off x="0" y="0"/>
          <a:ext cx="0" cy="0"/>
          <a:chOff x="0" y="0"/>
          <a:chExt cx="0" cy="0"/>
        </a:xfrm>
      </p:grpSpPr>
      <p:sp>
        <p:nvSpPr>
          <p:cNvPr id="1048843" name="Content Placeholder 2"/>
          <p:cNvSpPr>
            <a:spLocks noGrp="1"/>
          </p:cNvSpPr>
          <p:nvPr>
            <p:ph idx="1"/>
          </p:nvPr>
        </p:nvSpPr>
        <p:spPr/>
        <p:txBody>
          <a:bodyPr/>
          <a:p>
            <a:r>
              <a:rPr b="1" dirty="0" lang="en-US" err="1"/>
              <a:t>Hypomenorrhoea</a:t>
            </a:r>
            <a:endParaRPr dirty="0" lang="en-US"/>
          </a:p>
          <a:p>
            <a:r>
              <a:rPr dirty="0" lang="en-US"/>
              <a:t>This is when the period occurs on a regular basis but is minimal. For example, there are rare cases whereby a woman menstruates regularly twice or thrice in a year. </a:t>
            </a:r>
          </a:p>
        </p:txBody>
      </p:sp>
      <p:sp>
        <p:nvSpPr>
          <p:cNvPr id="1048844" name="Title 1"/>
          <p:cNvSpPr>
            <a:spLocks noGrp="1"/>
          </p:cNvSpPr>
          <p:nvPr>
            <p:ph type="title"/>
          </p:nvPr>
        </p:nvSpPr>
        <p:spPr/>
        <p:txBody>
          <a:bodyPr/>
          <a:p>
            <a:endParaRPr lang="en-US"/>
          </a:p>
        </p:txBody>
      </p:sp>
      <p:sp>
        <p:nvSpPr>
          <p:cNvPr id="1048845" name="Slide Number Placeholder 3"/>
          <p:cNvSpPr>
            <a:spLocks noGrp="1"/>
          </p:cNvSpPr>
          <p:nvPr>
            <p:ph type="sldNum" sz="quarter" idx="12"/>
          </p:nvPr>
        </p:nvSpPr>
        <p:spPr/>
        <p:txBody>
          <a:bodyPr/>
          <a:p>
            <a:fld id="{6DB37D2D-6970-408E-8879-7BF9CDE8CB8D}" type="slidenum">
              <a:rPr lang="en-US" smtClean="0"/>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467" name=""/>
        <p:cNvGrpSpPr/>
        <p:nvPr/>
      </p:nvGrpSpPr>
      <p:grpSpPr>
        <a:xfrm>
          <a:off x="0" y="0"/>
          <a:ext cx="0" cy="0"/>
          <a:chOff x="0" y="0"/>
          <a:chExt cx="0" cy="0"/>
        </a:xfrm>
      </p:grpSpPr>
      <p:sp>
        <p:nvSpPr>
          <p:cNvPr id="1048846" name="Content Placeholder 2"/>
          <p:cNvSpPr>
            <a:spLocks noGrp="1"/>
          </p:cNvSpPr>
          <p:nvPr>
            <p:ph idx="1"/>
          </p:nvPr>
        </p:nvSpPr>
        <p:spPr>
          <a:xfrm>
            <a:off x="457200" y="1295400"/>
            <a:ext cx="8229600" cy="4830763"/>
          </a:xfrm>
        </p:spPr>
        <p:txBody>
          <a:bodyPr>
            <a:normAutofit fontScale="85000" lnSpcReduction="10000"/>
          </a:bodyPr>
          <a:p>
            <a:pPr indent="0" marL="0">
              <a:buNone/>
            </a:pPr>
            <a:r>
              <a:rPr b="1" dirty="0" lang="en-US"/>
              <a:t>Endometriosis or </a:t>
            </a:r>
            <a:r>
              <a:rPr b="1" dirty="0" lang="en-US" err="1"/>
              <a:t>Adenomyosis</a:t>
            </a:r>
            <a:r>
              <a:rPr dirty="0" lang="en-US"/>
              <a:t> </a:t>
            </a:r>
          </a:p>
          <a:p>
            <a:r>
              <a:rPr dirty="0" lang="en-US"/>
              <a:t>This condition is as a result of the endometrial tissue being deposited in any organ of the body, for example, the ovary or </a:t>
            </a:r>
            <a:r>
              <a:rPr dirty="0" lang="en-US" err="1"/>
              <a:t>uterosacral</a:t>
            </a:r>
            <a:r>
              <a:rPr dirty="0" lang="en-US"/>
              <a:t> ligaments. The ectopic tissue consists of both glands and </a:t>
            </a:r>
            <a:r>
              <a:rPr dirty="0" lang="en-US" err="1"/>
              <a:t>stroma</a:t>
            </a:r>
            <a:r>
              <a:rPr dirty="0" lang="en-US"/>
              <a:t> in which cyclical menstrual changes occur. Malignant changes are very rare. The process where the endometrial tissues invade the myometrium in the uterus is referred to as internal endometriosis or </a:t>
            </a:r>
            <a:r>
              <a:rPr dirty="0" lang="en-US" err="1"/>
              <a:t>adenomyosis</a:t>
            </a:r>
            <a:r>
              <a:rPr dirty="0" lang="en-US"/>
              <a:t> (the uterus is enlarged). There is no difference clinically between </a:t>
            </a:r>
            <a:r>
              <a:rPr dirty="0" lang="en-US" err="1"/>
              <a:t>adenomyosis</a:t>
            </a:r>
            <a:r>
              <a:rPr dirty="0" lang="en-US"/>
              <a:t> and fibroids on feeling the uterus, but they are different histologically.</a:t>
            </a:r>
          </a:p>
          <a:p>
            <a:endParaRPr dirty="0" lang="en-US"/>
          </a:p>
        </p:txBody>
      </p:sp>
      <p:sp>
        <p:nvSpPr>
          <p:cNvPr id="1048847" name="Title 1"/>
          <p:cNvSpPr>
            <a:spLocks noGrp="1"/>
          </p:cNvSpPr>
          <p:nvPr>
            <p:ph type="title"/>
          </p:nvPr>
        </p:nvSpPr>
        <p:spPr>
          <a:xfrm>
            <a:off x="457200" y="274638"/>
            <a:ext cx="8229600" cy="792162"/>
          </a:xfrm>
        </p:spPr>
        <p:txBody>
          <a:bodyPr/>
          <a:p>
            <a:endParaRPr dirty="0" lang="en-US"/>
          </a:p>
        </p:txBody>
      </p:sp>
      <p:sp>
        <p:nvSpPr>
          <p:cNvPr id="1048848" name="Slide Number Placeholder 3"/>
          <p:cNvSpPr>
            <a:spLocks noGrp="1"/>
          </p:cNvSpPr>
          <p:nvPr>
            <p:ph type="sldNum" sz="quarter" idx="12"/>
          </p:nvPr>
        </p:nvSpPr>
        <p:spPr/>
        <p:txBody>
          <a:bodyPr/>
          <a:p>
            <a:fld id="{6DB37D2D-6970-408E-8879-7BF9CDE8CB8D}" type="slidenum">
              <a:rPr lang="en-US" smtClean="0"/>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468" name=""/>
        <p:cNvGrpSpPr/>
        <p:nvPr/>
      </p:nvGrpSpPr>
      <p:grpSpPr>
        <a:xfrm>
          <a:off x="0" y="0"/>
          <a:ext cx="0" cy="0"/>
          <a:chOff x="0" y="0"/>
          <a:chExt cx="0" cy="0"/>
        </a:xfrm>
      </p:grpSpPr>
      <p:sp>
        <p:nvSpPr>
          <p:cNvPr id="1048849" name="Content Placeholder 2"/>
          <p:cNvSpPr>
            <a:spLocks noGrp="1"/>
          </p:cNvSpPr>
          <p:nvPr>
            <p:ph idx="1"/>
          </p:nvPr>
        </p:nvSpPr>
        <p:spPr/>
        <p:txBody>
          <a:bodyPr/>
          <a:p>
            <a:r>
              <a:rPr dirty="0" lang="en-US"/>
              <a:t>Endometriosis occurs only in tissues adjacent to the </a:t>
            </a:r>
            <a:r>
              <a:rPr dirty="0" lang="en-US" err="1"/>
              <a:t>Mullerian</a:t>
            </a:r>
            <a:r>
              <a:rPr dirty="0" lang="en-US"/>
              <a:t> systems (a pair of ducts in the female </a:t>
            </a:r>
            <a:r>
              <a:rPr dirty="0" lang="en-US" err="1"/>
              <a:t>foetus</a:t>
            </a:r>
            <a:r>
              <a:rPr dirty="0" lang="en-US"/>
              <a:t> which develop into reproductive system). The theories, which explain the occurrence of endometriosis include that it may be disseminated by means of the lymphatic and vascular system, which is why endometrial tissue may be found in the umbilicus, forearm and thigh.</a:t>
            </a:r>
          </a:p>
          <a:p>
            <a:endParaRPr dirty="0" lang="en-US"/>
          </a:p>
        </p:txBody>
      </p:sp>
      <p:sp>
        <p:nvSpPr>
          <p:cNvPr id="1048850" name="Title 1"/>
          <p:cNvSpPr>
            <a:spLocks noGrp="1"/>
          </p:cNvSpPr>
          <p:nvPr>
            <p:ph type="title"/>
          </p:nvPr>
        </p:nvSpPr>
        <p:spPr/>
        <p:txBody>
          <a:bodyPr/>
          <a:p>
            <a:endParaRPr lang="en-US"/>
          </a:p>
        </p:txBody>
      </p:sp>
      <p:sp>
        <p:nvSpPr>
          <p:cNvPr id="1048851" name="Slide Number Placeholder 3"/>
          <p:cNvSpPr>
            <a:spLocks noGrp="1"/>
          </p:cNvSpPr>
          <p:nvPr>
            <p:ph type="sldNum" sz="quarter" idx="12"/>
          </p:nvPr>
        </p:nvSpPr>
        <p:spPr/>
        <p:txBody>
          <a:bodyPr/>
          <a:p>
            <a:fld id="{6DB37D2D-6970-408E-8879-7BF9CDE8CB8D}" type="slidenum">
              <a:rPr lang="en-US" smtClean="0"/>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469" name=""/>
        <p:cNvGrpSpPr/>
        <p:nvPr/>
      </p:nvGrpSpPr>
      <p:grpSpPr>
        <a:xfrm>
          <a:off x="0" y="0"/>
          <a:ext cx="0" cy="0"/>
          <a:chOff x="0" y="0"/>
          <a:chExt cx="0" cy="0"/>
        </a:xfrm>
      </p:grpSpPr>
      <p:sp>
        <p:nvSpPr>
          <p:cNvPr id="1048852" name="Content Placeholder 2"/>
          <p:cNvSpPr>
            <a:spLocks noGrp="1"/>
          </p:cNvSpPr>
          <p:nvPr>
            <p:ph idx="1"/>
          </p:nvPr>
        </p:nvSpPr>
        <p:spPr/>
        <p:txBody>
          <a:bodyPr>
            <a:normAutofit fontScale="92500" lnSpcReduction="20000"/>
          </a:bodyPr>
          <a:p>
            <a:r>
              <a:rPr dirty="0" lang="en-US"/>
              <a:t>Endometriosis is also strangely common in social groups where childbearing is delayed to the late twenties or early thirties. This might explain why it is rarely diagnosed before the age of 20 years and not apparent after menopause.</a:t>
            </a:r>
          </a:p>
          <a:p>
            <a:r>
              <a:rPr dirty="0" lang="en-US"/>
              <a:t>Physical signs will depend on the site of the disease and they include: </a:t>
            </a:r>
          </a:p>
          <a:p>
            <a:pPr lvl="0"/>
            <a:r>
              <a:rPr dirty="0" lang="en-US"/>
              <a:t>‘Chocolate cysts’ which are tender, fixed, bilateral masses, resembling chronic </a:t>
            </a:r>
            <a:r>
              <a:rPr dirty="0" lang="en-US" err="1"/>
              <a:t>salpingo-ophritis</a:t>
            </a:r>
            <a:r>
              <a:rPr dirty="0" lang="en-US"/>
              <a:t> but without any history of infection, fever or discharge.</a:t>
            </a:r>
          </a:p>
          <a:p>
            <a:endParaRPr dirty="0" lang="en-US"/>
          </a:p>
        </p:txBody>
      </p:sp>
      <p:sp>
        <p:nvSpPr>
          <p:cNvPr id="1048853" name="Title 1"/>
          <p:cNvSpPr>
            <a:spLocks noGrp="1"/>
          </p:cNvSpPr>
          <p:nvPr>
            <p:ph type="title"/>
          </p:nvPr>
        </p:nvSpPr>
        <p:spPr/>
        <p:txBody>
          <a:bodyPr/>
          <a:p>
            <a:endParaRPr lang="en-US"/>
          </a:p>
        </p:txBody>
      </p:sp>
      <p:sp>
        <p:nvSpPr>
          <p:cNvPr id="1048854" name="Slide Number Placeholder 3"/>
          <p:cNvSpPr>
            <a:spLocks noGrp="1"/>
          </p:cNvSpPr>
          <p:nvPr>
            <p:ph type="sldNum" sz="quarter" idx="12"/>
          </p:nvPr>
        </p:nvSpPr>
        <p:spPr/>
        <p:txBody>
          <a:bodyPr/>
          <a:p>
            <a:fld id="{6DB37D2D-6970-408E-8879-7BF9CDE8CB8D}" type="slidenum">
              <a:rPr lang="en-US" smtClean="0"/>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470" name=""/>
        <p:cNvGrpSpPr/>
        <p:nvPr/>
      </p:nvGrpSpPr>
      <p:grpSpPr>
        <a:xfrm>
          <a:off x="0" y="0"/>
          <a:ext cx="0" cy="0"/>
          <a:chOff x="0" y="0"/>
          <a:chExt cx="0" cy="0"/>
        </a:xfrm>
      </p:grpSpPr>
      <p:sp>
        <p:nvSpPr>
          <p:cNvPr id="1048855" name="Content Placeholder 2"/>
          <p:cNvSpPr>
            <a:spLocks noGrp="1"/>
          </p:cNvSpPr>
          <p:nvPr>
            <p:ph idx="1"/>
          </p:nvPr>
        </p:nvSpPr>
        <p:spPr/>
        <p:txBody>
          <a:bodyPr>
            <a:normAutofit/>
          </a:bodyPr>
          <a:p>
            <a:pPr lvl="0"/>
            <a:r>
              <a:rPr dirty="0" lang="en-US"/>
              <a:t>Uterine lesions may cause nodular or uniform uterine enlargement and may be clinically indistinguishable from </a:t>
            </a:r>
            <a:r>
              <a:rPr dirty="0" lang="en-US" err="1"/>
              <a:t>fibromyomata</a:t>
            </a:r>
            <a:r>
              <a:rPr dirty="0" lang="en-US"/>
              <a:t> or diffuse hyperplasia.</a:t>
            </a:r>
          </a:p>
          <a:p>
            <a:pPr lvl="0"/>
            <a:r>
              <a:rPr dirty="0" lang="en-US"/>
              <a:t>Recto-vaginal lesions are tender, hard fixed and simulate rectal carcinoma.</a:t>
            </a:r>
          </a:p>
          <a:p>
            <a:pPr lvl="0"/>
            <a:r>
              <a:rPr dirty="0" lang="en-US"/>
              <a:t>Local lesion, for example, in scars may be tender at menstrual periods.</a:t>
            </a:r>
          </a:p>
          <a:p>
            <a:endParaRPr dirty="0" lang="en-US"/>
          </a:p>
        </p:txBody>
      </p:sp>
      <p:sp>
        <p:nvSpPr>
          <p:cNvPr id="1048856" name="Title 1"/>
          <p:cNvSpPr>
            <a:spLocks noGrp="1"/>
          </p:cNvSpPr>
          <p:nvPr>
            <p:ph type="title"/>
          </p:nvPr>
        </p:nvSpPr>
        <p:spPr/>
        <p:txBody>
          <a:bodyPr/>
          <a:p>
            <a:endParaRPr lang="en-US"/>
          </a:p>
        </p:txBody>
      </p:sp>
      <p:sp>
        <p:nvSpPr>
          <p:cNvPr id="1048857" name="Slide Number Placeholder 3"/>
          <p:cNvSpPr>
            <a:spLocks noGrp="1"/>
          </p:cNvSpPr>
          <p:nvPr>
            <p:ph type="sldNum" sz="quarter" idx="12"/>
          </p:nvPr>
        </p:nvSpPr>
        <p:spPr/>
        <p:txBody>
          <a:bodyPr/>
          <a:p>
            <a:fld id="{6DB37D2D-6970-408E-8879-7BF9CDE8CB8D}" type="slidenum">
              <a:rPr lang="en-US" smtClean="0"/>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471" name=""/>
        <p:cNvGrpSpPr/>
        <p:nvPr/>
      </p:nvGrpSpPr>
      <p:grpSpPr>
        <a:xfrm>
          <a:off x="0" y="0"/>
          <a:ext cx="0" cy="0"/>
          <a:chOff x="0" y="0"/>
          <a:chExt cx="0" cy="0"/>
        </a:xfrm>
      </p:grpSpPr>
      <p:sp>
        <p:nvSpPr>
          <p:cNvPr id="1048858" name="Content Placeholder 2"/>
          <p:cNvSpPr>
            <a:spLocks noGrp="1"/>
          </p:cNvSpPr>
          <p:nvPr>
            <p:ph idx="1"/>
          </p:nvPr>
        </p:nvSpPr>
        <p:spPr/>
        <p:txBody>
          <a:bodyPr>
            <a:normAutofit fontScale="92500" lnSpcReduction="10000"/>
          </a:bodyPr>
          <a:p>
            <a:pPr lvl="0"/>
            <a:r>
              <a:rPr dirty="0" lang="en-US" err="1"/>
              <a:t>Dysmenorrhoea</a:t>
            </a:r>
            <a:r>
              <a:rPr dirty="0" lang="en-US"/>
              <a:t> occurs and any palpable </a:t>
            </a:r>
            <a:r>
              <a:rPr dirty="0" lang="en-US" err="1"/>
              <a:t>tumour</a:t>
            </a:r>
            <a:r>
              <a:rPr dirty="0" lang="en-US"/>
              <a:t> may become painful at the time of the menstruation.</a:t>
            </a:r>
          </a:p>
          <a:p>
            <a:pPr lvl="0"/>
            <a:r>
              <a:rPr dirty="0" lang="en-US"/>
              <a:t>Recto-vaginal lesions will cause dyspareunia.</a:t>
            </a:r>
          </a:p>
          <a:p>
            <a:pPr lvl="0"/>
            <a:r>
              <a:rPr dirty="0" lang="en-US"/>
              <a:t>Menorrhagia and irregular bleeding occur from associated endometrial hyperplasia or from uterine lesions.</a:t>
            </a:r>
          </a:p>
          <a:p>
            <a:pPr lvl="0"/>
            <a:r>
              <a:rPr dirty="0" lang="en-US"/>
              <a:t>Infertility occurs in 30% of patients with endometriosis and this is due to pelvic adhesions or endometrial abnormalities.</a:t>
            </a:r>
          </a:p>
          <a:p>
            <a:endParaRPr dirty="0" lang="en-US"/>
          </a:p>
        </p:txBody>
      </p:sp>
      <p:sp>
        <p:nvSpPr>
          <p:cNvPr id="1048859" name="Title 1"/>
          <p:cNvSpPr>
            <a:spLocks noGrp="1"/>
          </p:cNvSpPr>
          <p:nvPr>
            <p:ph type="title"/>
          </p:nvPr>
        </p:nvSpPr>
        <p:spPr/>
        <p:txBody>
          <a:bodyPr/>
          <a:p>
            <a:endParaRPr lang="en-US"/>
          </a:p>
        </p:txBody>
      </p:sp>
      <p:sp>
        <p:nvSpPr>
          <p:cNvPr id="1048860" name="Slide Number Placeholder 3"/>
          <p:cNvSpPr>
            <a:spLocks noGrp="1"/>
          </p:cNvSpPr>
          <p:nvPr>
            <p:ph type="sldNum" sz="quarter" idx="12"/>
          </p:nvPr>
        </p:nvSpPr>
        <p:spPr/>
        <p:txBody>
          <a:bodyPr/>
          <a:p>
            <a:fld id="{6DB37D2D-6970-408E-8879-7BF9CDE8CB8D}" type="slidenum">
              <a:rPr lang="en-US" smtClean="0"/>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472" name=""/>
        <p:cNvGrpSpPr/>
        <p:nvPr/>
      </p:nvGrpSpPr>
      <p:grpSpPr>
        <a:xfrm>
          <a:off x="0" y="0"/>
          <a:ext cx="0" cy="0"/>
          <a:chOff x="0" y="0"/>
          <a:chExt cx="0" cy="0"/>
        </a:xfrm>
      </p:grpSpPr>
      <p:sp>
        <p:nvSpPr>
          <p:cNvPr id="1048861" name="Content Placeholder 2"/>
          <p:cNvSpPr>
            <a:spLocks noGrp="1"/>
          </p:cNvSpPr>
          <p:nvPr>
            <p:ph idx="1"/>
          </p:nvPr>
        </p:nvSpPr>
        <p:spPr/>
        <p:txBody>
          <a:bodyPr>
            <a:normAutofit fontScale="85000" lnSpcReduction="20000"/>
          </a:bodyPr>
          <a:p>
            <a:r>
              <a:rPr b="1" dirty="0" lang="en-US"/>
              <a:t>Management of Endometriosis</a:t>
            </a:r>
            <a:r>
              <a:rPr dirty="0" lang="en-US"/>
              <a:t> </a:t>
            </a:r>
          </a:p>
          <a:p>
            <a:r>
              <a:rPr dirty="0" lang="en-US"/>
              <a:t>The first step is to take a detailed history to elicit the symptoms of </a:t>
            </a:r>
            <a:r>
              <a:rPr dirty="0" lang="en-US" err="1"/>
              <a:t>dysmenorrhoea</a:t>
            </a:r>
            <a:r>
              <a:rPr dirty="0" lang="en-US"/>
              <a:t>, menorrhagia and dyspareunia. There are rarely abnormal findings on abdominal examination.</a:t>
            </a:r>
          </a:p>
          <a:p>
            <a:r>
              <a:rPr dirty="0" lang="en-US"/>
              <a:t>Refer the patient to a </a:t>
            </a:r>
            <a:r>
              <a:rPr dirty="0" lang="en-US" err="1"/>
              <a:t>gynaecologist</a:t>
            </a:r>
            <a:r>
              <a:rPr dirty="0" lang="en-US"/>
              <a:t>. On vaginal examination, the uterus may be enlarged and tender (</a:t>
            </a:r>
            <a:r>
              <a:rPr dirty="0" lang="en-US" err="1"/>
              <a:t>adenomyosis</a:t>
            </a:r>
            <a:r>
              <a:rPr dirty="0" lang="en-US"/>
              <a:t>). Areas around the ovaries are tender and, characteristically, there is limited mobility of uterus. A cyst is sometimes palpable in either fornix.</a:t>
            </a:r>
          </a:p>
          <a:p>
            <a:r>
              <a:rPr dirty="0" lang="en-US"/>
              <a:t>Speculum examination may reveal typical areas of endometriosis in the cervix or vaginal vault. </a:t>
            </a:r>
          </a:p>
        </p:txBody>
      </p:sp>
      <p:sp>
        <p:nvSpPr>
          <p:cNvPr id="1048862" name="Title 1"/>
          <p:cNvSpPr>
            <a:spLocks noGrp="1"/>
          </p:cNvSpPr>
          <p:nvPr>
            <p:ph type="title"/>
          </p:nvPr>
        </p:nvSpPr>
        <p:spPr/>
        <p:txBody>
          <a:bodyPr/>
          <a:p>
            <a:endParaRPr lang="en-US"/>
          </a:p>
        </p:txBody>
      </p:sp>
      <p:sp>
        <p:nvSpPr>
          <p:cNvPr id="1048863" name="Slide Number Placeholder 3"/>
          <p:cNvSpPr>
            <a:spLocks noGrp="1"/>
          </p:cNvSpPr>
          <p:nvPr>
            <p:ph type="sldNum" sz="quarter" idx="12"/>
          </p:nvPr>
        </p:nvSpPr>
        <p:spPr/>
        <p:txBody>
          <a:bodyPr/>
          <a:p>
            <a:fld id="{6DB37D2D-6970-408E-8879-7BF9CDE8CB8D}" type="slidenum">
              <a:rPr lang="en-US" smtClean="0"/>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473" name=""/>
        <p:cNvGrpSpPr/>
        <p:nvPr/>
      </p:nvGrpSpPr>
      <p:grpSpPr>
        <a:xfrm>
          <a:off x="0" y="0"/>
          <a:ext cx="0" cy="0"/>
          <a:chOff x="0" y="0"/>
          <a:chExt cx="0" cy="0"/>
        </a:xfrm>
      </p:grpSpPr>
      <p:sp>
        <p:nvSpPr>
          <p:cNvPr id="1048864" name="Content Placeholder 2"/>
          <p:cNvSpPr>
            <a:spLocks noGrp="1"/>
          </p:cNvSpPr>
          <p:nvPr>
            <p:ph idx="1"/>
          </p:nvPr>
        </p:nvSpPr>
        <p:spPr/>
        <p:txBody>
          <a:bodyPr>
            <a:normAutofit fontScale="77500" lnSpcReduction="20000"/>
          </a:bodyPr>
          <a:p>
            <a:r>
              <a:rPr dirty="0" lang="en-US"/>
              <a:t>A laparotomy is indicated when cystic swelling is felt or if you are in doubt of the diagnosis.</a:t>
            </a:r>
          </a:p>
          <a:p>
            <a:r>
              <a:rPr dirty="0" lang="en-US"/>
              <a:t>If the patient is under 40 years of age, surgical treatment is usually designed to destroy areas of endometriosis using diathermy function. Hormonal therapy should include either progesterone steroids when confirmed, administered either cyclically or continuously for three to twelve months (this therapy suppresses the residual areas). Pregnancy is another way of suppressing the condition, and often has a curative effect   on endometriosis.</a:t>
            </a:r>
          </a:p>
          <a:p>
            <a:r>
              <a:rPr dirty="0" lang="en-US"/>
              <a:t>Patients over 40 years of age may undergo a hysterectomy, which can include the removal of the affected ovary since hormonal therapy is not always helpful.</a:t>
            </a:r>
          </a:p>
          <a:p>
            <a:endParaRPr dirty="0" lang="en-US"/>
          </a:p>
        </p:txBody>
      </p:sp>
      <p:sp>
        <p:nvSpPr>
          <p:cNvPr id="1048865" name="Title 1"/>
          <p:cNvSpPr>
            <a:spLocks noGrp="1"/>
          </p:cNvSpPr>
          <p:nvPr>
            <p:ph type="title"/>
          </p:nvPr>
        </p:nvSpPr>
        <p:spPr/>
        <p:txBody>
          <a:bodyPr/>
          <a:p>
            <a:endParaRPr lang="en-US"/>
          </a:p>
        </p:txBody>
      </p:sp>
      <p:sp>
        <p:nvSpPr>
          <p:cNvPr id="1048866" name="Slide Number Placeholder 3"/>
          <p:cNvSpPr>
            <a:spLocks noGrp="1"/>
          </p:cNvSpPr>
          <p:nvPr>
            <p:ph type="sldNum" sz="quarter" idx="12"/>
          </p:nvPr>
        </p:nvSpPr>
        <p:spPr/>
        <p:txBody>
          <a:bodyPr/>
          <a:p>
            <a:fld id="{6DB37D2D-6970-408E-8879-7BF9CDE8CB8D}" type="slidenum">
              <a:rPr lang="en-US" smtClean="0"/>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474" name=""/>
        <p:cNvGrpSpPr/>
        <p:nvPr/>
      </p:nvGrpSpPr>
      <p:grpSpPr>
        <a:xfrm>
          <a:off x="0" y="0"/>
          <a:ext cx="0" cy="0"/>
          <a:chOff x="0" y="0"/>
          <a:chExt cx="0" cy="0"/>
        </a:xfrm>
      </p:grpSpPr>
      <p:sp>
        <p:nvSpPr>
          <p:cNvPr id="1048867" name="Content Placeholder 2"/>
          <p:cNvSpPr>
            <a:spLocks noGrp="1"/>
          </p:cNvSpPr>
          <p:nvPr>
            <p:ph idx="1"/>
          </p:nvPr>
        </p:nvSpPr>
        <p:spPr/>
        <p:txBody>
          <a:bodyPr>
            <a:normAutofit fontScale="77500" lnSpcReduction="20000"/>
          </a:bodyPr>
          <a:p>
            <a:r>
              <a:rPr b="1" dirty="0" lang="en-US"/>
              <a:t>BLEEDING DISORDERS IN PREGNANCY</a:t>
            </a:r>
            <a:endParaRPr dirty="0" lang="en-US"/>
          </a:p>
          <a:p>
            <a:r>
              <a:rPr b="1" dirty="0" lang="en-US"/>
              <a:t> </a:t>
            </a:r>
            <a:endParaRPr dirty="0" lang="en-US"/>
          </a:p>
          <a:p>
            <a:r>
              <a:rPr b="1" dirty="0" lang="en-US"/>
              <a:t> </a:t>
            </a:r>
            <a:endParaRPr dirty="0" lang="en-US"/>
          </a:p>
          <a:p>
            <a:r>
              <a:rPr b="1" dirty="0" lang="en-US"/>
              <a:t>Objectives</a:t>
            </a:r>
            <a:endParaRPr dirty="0" lang="en-US"/>
          </a:p>
          <a:p>
            <a:r>
              <a:rPr dirty="0" lang="en-US"/>
              <a:t> </a:t>
            </a:r>
          </a:p>
          <a:p>
            <a:r>
              <a:rPr dirty="0" lang="en-US"/>
              <a:t>By the end of this section you will be able to: </a:t>
            </a:r>
          </a:p>
          <a:p>
            <a:pPr lvl="0"/>
            <a:r>
              <a:rPr dirty="0" lang="en-US"/>
              <a:t>State the different types of abortion</a:t>
            </a:r>
          </a:p>
          <a:p>
            <a:pPr lvl="0"/>
            <a:r>
              <a:rPr dirty="0" lang="en-US"/>
              <a:t>Specify the causes of abortions</a:t>
            </a:r>
          </a:p>
          <a:p>
            <a:pPr lvl="0"/>
            <a:r>
              <a:rPr dirty="0" lang="en-US"/>
              <a:t>Describe the management of at least three types of abortion</a:t>
            </a:r>
          </a:p>
          <a:p>
            <a:pPr lvl="0"/>
            <a:r>
              <a:rPr dirty="0" lang="en-US"/>
              <a:t>Describe signs and symptoms of ruptured ectopic</a:t>
            </a:r>
          </a:p>
          <a:p>
            <a:pPr lvl="0"/>
            <a:r>
              <a:rPr dirty="0" lang="en-US"/>
              <a:t>Describe the management of ruptured ectopic</a:t>
            </a:r>
          </a:p>
          <a:p>
            <a:endParaRPr dirty="0" lang="en-US"/>
          </a:p>
        </p:txBody>
      </p:sp>
      <p:sp>
        <p:nvSpPr>
          <p:cNvPr id="1048868" name="Title 1"/>
          <p:cNvSpPr>
            <a:spLocks noGrp="1"/>
          </p:cNvSpPr>
          <p:nvPr>
            <p:ph type="title"/>
          </p:nvPr>
        </p:nvSpPr>
        <p:spPr/>
        <p:txBody>
          <a:bodyPr/>
          <a:p>
            <a:endParaRPr lang="en-US"/>
          </a:p>
        </p:txBody>
      </p:sp>
      <p:sp>
        <p:nvSpPr>
          <p:cNvPr id="1048869" name="Slide Number Placeholder 3"/>
          <p:cNvSpPr>
            <a:spLocks noGrp="1"/>
          </p:cNvSpPr>
          <p:nvPr>
            <p:ph type="sldNum" sz="quarter" idx="12"/>
          </p:nvPr>
        </p:nvSpPr>
        <p:spPr/>
        <p:txBody>
          <a:bodyPr/>
          <a:p>
            <a:fld id="{6DB37D2D-6970-408E-8879-7BF9CDE8CB8D}" type="slidenum">
              <a:rPr lang="en-US" smtClean="0"/>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646" name="Content Placeholder 2"/>
          <p:cNvSpPr>
            <a:spLocks noGrp="1"/>
          </p:cNvSpPr>
          <p:nvPr>
            <p:ph idx="1"/>
          </p:nvPr>
        </p:nvSpPr>
        <p:spPr>
          <a:xfrm>
            <a:off x="457200" y="914400"/>
            <a:ext cx="8229600" cy="5211763"/>
          </a:xfrm>
        </p:spPr>
        <p:txBody>
          <a:bodyPr>
            <a:normAutofit/>
          </a:bodyPr>
          <a:p>
            <a:endParaRPr dirty="0" lang="en-US"/>
          </a:p>
          <a:p>
            <a:pPr algn="just"/>
            <a:r>
              <a:rPr dirty="0" sz="3600" lang="en-GB"/>
              <a:t>As mentioned earlier, there are a number of laboratory tests and radiological investigations that you can carry out, in order to reach a definitive diagnosis.</a:t>
            </a:r>
            <a:endParaRPr dirty="0" sz="3600" lang="en-US"/>
          </a:p>
          <a:p>
            <a:pPr indent="0" marL="0">
              <a:buNone/>
            </a:pPr>
            <a:endParaRPr dirty="0" lang="en-US"/>
          </a:p>
          <a:p>
            <a:endParaRPr dirty="0" lang="en-US"/>
          </a:p>
        </p:txBody>
      </p:sp>
      <p:sp>
        <p:nvSpPr>
          <p:cNvPr id="1048647" name="Title 1"/>
          <p:cNvSpPr>
            <a:spLocks noGrp="1"/>
          </p:cNvSpPr>
          <p:nvPr>
            <p:ph type="title"/>
          </p:nvPr>
        </p:nvSpPr>
        <p:spPr>
          <a:xfrm>
            <a:off x="457200" y="274638"/>
            <a:ext cx="8229600" cy="715962"/>
          </a:xfrm>
        </p:spPr>
        <p:txBody>
          <a:bodyPr>
            <a:normAutofit fontScale="90000"/>
          </a:bodyPr>
          <a:p>
            <a:r>
              <a:rPr dirty="0" lang="en-GB" smtClean="0"/>
              <a:t/>
            </a:r>
            <a:br>
              <a:rPr dirty="0" lang="en-GB" smtClean="0"/>
            </a:br>
            <a:r>
              <a:rPr dirty="0" lang="en-GB" smtClean="0"/>
              <a:t>Gynaecological </a:t>
            </a:r>
            <a:r>
              <a:rPr dirty="0" lang="en-GB"/>
              <a:t>Tests </a:t>
            </a:r>
            <a:r>
              <a:rPr dirty="0" lang="en-US"/>
              <a:t/>
            </a:r>
            <a:br>
              <a:rPr dirty="0" lang="en-US"/>
            </a:br>
            <a:endParaRPr dirty="0" lang="en-US"/>
          </a:p>
        </p:txBody>
      </p:sp>
      <p:sp>
        <p:nvSpPr>
          <p:cNvPr id="1048648" name="Slide Number Placeholder 3"/>
          <p:cNvSpPr>
            <a:spLocks noGrp="1"/>
          </p:cNvSpPr>
          <p:nvPr>
            <p:ph type="sldNum" sz="quarter" idx="12"/>
          </p:nvPr>
        </p:nvSpPr>
        <p:spPr/>
        <p:txBody>
          <a:bodyPr/>
          <a:p>
            <a:fld id="{6DB37D2D-6970-408E-8879-7BF9CDE8CB8D}" type="slidenum">
              <a:rPr lang="en-US" smtClean="0"/>
              <a:t>9</a:t>
            </a:fld>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475" name=""/>
        <p:cNvGrpSpPr/>
        <p:nvPr/>
      </p:nvGrpSpPr>
      <p:grpSpPr>
        <a:xfrm>
          <a:off x="0" y="0"/>
          <a:ext cx="0" cy="0"/>
          <a:chOff x="0" y="0"/>
          <a:chExt cx="0" cy="0"/>
        </a:xfrm>
      </p:grpSpPr>
      <p:sp>
        <p:nvSpPr>
          <p:cNvPr id="1048870" name="Content Placeholder 2"/>
          <p:cNvSpPr>
            <a:spLocks noGrp="1"/>
          </p:cNvSpPr>
          <p:nvPr>
            <p:ph idx="1"/>
          </p:nvPr>
        </p:nvSpPr>
        <p:spPr/>
        <p:txBody>
          <a:bodyPr/>
          <a:p>
            <a:r>
              <a:rPr dirty="0" lang="en-US"/>
              <a:t>Vaginal bleeding in early pregnancy refers to any bleeding per vagina that occurs before the 28th week of pregnancy. In the early months of pregnancy, bleeding may be due to a number of factors or conditions. </a:t>
            </a:r>
          </a:p>
          <a:p>
            <a:endParaRPr dirty="0" lang="en-US"/>
          </a:p>
        </p:txBody>
      </p:sp>
      <p:sp>
        <p:nvSpPr>
          <p:cNvPr id="1048871" name="Title 1"/>
          <p:cNvSpPr>
            <a:spLocks noGrp="1"/>
          </p:cNvSpPr>
          <p:nvPr>
            <p:ph type="title"/>
          </p:nvPr>
        </p:nvSpPr>
        <p:spPr/>
        <p:txBody>
          <a:bodyPr>
            <a:normAutofit fontScale="90000"/>
          </a:bodyPr>
          <a:p>
            <a:r>
              <a:rPr b="1" dirty="0" lang="en-US"/>
              <a:t>Bleeding in Early Pregnancy </a:t>
            </a:r>
            <a:r>
              <a:rPr dirty="0" lang="en-US"/>
              <a:t/>
            </a:r>
            <a:br>
              <a:rPr dirty="0" lang="en-US"/>
            </a:br>
            <a:endParaRPr dirty="0" lang="en-US"/>
          </a:p>
        </p:txBody>
      </p:sp>
      <p:sp>
        <p:nvSpPr>
          <p:cNvPr id="1048872" name="Slide Number Placeholder 3"/>
          <p:cNvSpPr>
            <a:spLocks noGrp="1"/>
          </p:cNvSpPr>
          <p:nvPr>
            <p:ph type="sldNum" sz="quarter" idx="12"/>
          </p:nvPr>
        </p:nvSpPr>
        <p:spPr/>
        <p:txBody>
          <a:bodyPr/>
          <a:p>
            <a:fld id="{6DB37D2D-6970-408E-8879-7BF9CDE8CB8D}" type="slidenum">
              <a:rPr lang="en-US" smtClean="0"/>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476" name=""/>
        <p:cNvGrpSpPr/>
        <p:nvPr/>
      </p:nvGrpSpPr>
      <p:grpSpPr>
        <a:xfrm>
          <a:off x="0" y="0"/>
          <a:ext cx="0" cy="0"/>
          <a:chOff x="0" y="0"/>
          <a:chExt cx="0" cy="0"/>
        </a:xfrm>
      </p:grpSpPr>
      <p:sp>
        <p:nvSpPr>
          <p:cNvPr id="1048873" name="Content Placeholder 2"/>
          <p:cNvSpPr>
            <a:spLocks noGrp="1"/>
          </p:cNvSpPr>
          <p:nvPr>
            <p:ph idx="1"/>
          </p:nvPr>
        </p:nvSpPr>
        <p:spPr/>
        <p:txBody>
          <a:bodyPr/>
          <a:p>
            <a:r>
              <a:rPr b="1" dirty="0" lang="en-US" smtClean="0"/>
              <a:t>conditions </a:t>
            </a:r>
            <a:r>
              <a:rPr b="1" dirty="0" lang="en-US"/>
              <a:t>that cause bleeding in early pregnancy.</a:t>
            </a:r>
            <a:endParaRPr dirty="0" lang="en-US"/>
          </a:p>
          <a:p>
            <a:pPr lvl="0"/>
            <a:r>
              <a:rPr dirty="0" lang="en-US" smtClean="0"/>
              <a:t>Abortion</a:t>
            </a:r>
            <a:endParaRPr dirty="0" lang="en-US"/>
          </a:p>
          <a:p>
            <a:pPr lvl="0"/>
            <a:r>
              <a:rPr dirty="0" lang="en-US"/>
              <a:t>Ectopic pregnancy</a:t>
            </a:r>
          </a:p>
          <a:p>
            <a:pPr lvl="0"/>
            <a:r>
              <a:rPr dirty="0" lang="en-US" err="1"/>
              <a:t>Hydatidiform</a:t>
            </a:r>
            <a:r>
              <a:rPr dirty="0" lang="en-US"/>
              <a:t> mole  </a:t>
            </a:r>
          </a:p>
          <a:p>
            <a:pPr lvl="0"/>
            <a:r>
              <a:rPr dirty="0" lang="en-US" err="1"/>
              <a:t>Chorion</a:t>
            </a:r>
            <a:r>
              <a:rPr dirty="0" lang="en-US"/>
              <a:t> carcinoma</a:t>
            </a:r>
          </a:p>
          <a:p>
            <a:endParaRPr dirty="0" lang="en-US"/>
          </a:p>
        </p:txBody>
      </p:sp>
      <p:sp>
        <p:nvSpPr>
          <p:cNvPr id="1048874" name="Title 1"/>
          <p:cNvSpPr>
            <a:spLocks noGrp="1"/>
          </p:cNvSpPr>
          <p:nvPr>
            <p:ph type="title"/>
          </p:nvPr>
        </p:nvSpPr>
        <p:spPr/>
        <p:txBody>
          <a:bodyPr/>
          <a:p>
            <a:endParaRPr lang="en-US"/>
          </a:p>
        </p:txBody>
      </p:sp>
      <p:sp>
        <p:nvSpPr>
          <p:cNvPr id="1048875" name="Slide Number Placeholder 3"/>
          <p:cNvSpPr>
            <a:spLocks noGrp="1"/>
          </p:cNvSpPr>
          <p:nvPr>
            <p:ph type="sldNum" sz="quarter" idx="12"/>
          </p:nvPr>
        </p:nvSpPr>
        <p:spPr/>
        <p:txBody>
          <a:bodyPr/>
          <a:p>
            <a:fld id="{6DB37D2D-6970-408E-8879-7BF9CDE8CB8D}" type="slidenum">
              <a:rPr lang="en-US" smtClean="0"/>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477" name=""/>
        <p:cNvGrpSpPr/>
        <p:nvPr/>
      </p:nvGrpSpPr>
      <p:grpSpPr>
        <a:xfrm>
          <a:off x="0" y="0"/>
          <a:ext cx="0" cy="0"/>
          <a:chOff x="0" y="0"/>
          <a:chExt cx="0" cy="0"/>
        </a:xfrm>
      </p:grpSpPr>
      <p:sp>
        <p:nvSpPr>
          <p:cNvPr id="1048876" name="Content Placeholder 2"/>
          <p:cNvSpPr>
            <a:spLocks noGrp="1"/>
          </p:cNvSpPr>
          <p:nvPr>
            <p:ph idx="1"/>
          </p:nvPr>
        </p:nvSpPr>
        <p:spPr/>
        <p:txBody>
          <a:bodyPr>
            <a:normAutofit/>
          </a:bodyPr>
          <a:p>
            <a:r>
              <a:rPr b="1" dirty="0" lang="en-US"/>
              <a:t>Abortion</a:t>
            </a:r>
            <a:r>
              <a:rPr dirty="0" lang="en-US"/>
              <a:t> </a:t>
            </a:r>
          </a:p>
          <a:p>
            <a:r>
              <a:rPr dirty="0" lang="en-US"/>
              <a:t>Abortion is defined as the loss or expulsion of the </a:t>
            </a:r>
            <a:r>
              <a:rPr dirty="0" lang="en-US" err="1"/>
              <a:t>foetus</a:t>
            </a:r>
            <a:r>
              <a:rPr dirty="0" lang="en-US"/>
              <a:t> before the 20th week of pregnancy. Abortion is significant not only because of the loss of a wanted pregnancy, but because it is a major cause of maternal death from the </a:t>
            </a:r>
            <a:r>
              <a:rPr dirty="0" lang="en-US" err="1"/>
              <a:t>haemorrhage</a:t>
            </a:r>
            <a:r>
              <a:rPr dirty="0" lang="en-US"/>
              <a:t> and sepsis that may follow a mismanaged abortion. </a:t>
            </a:r>
          </a:p>
          <a:p>
            <a:endParaRPr dirty="0" lang="en-US"/>
          </a:p>
        </p:txBody>
      </p:sp>
      <p:sp>
        <p:nvSpPr>
          <p:cNvPr id="1048877" name="Title 1"/>
          <p:cNvSpPr>
            <a:spLocks noGrp="1"/>
          </p:cNvSpPr>
          <p:nvPr>
            <p:ph type="title"/>
          </p:nvPr>
        </p:nvSpPr>
        <p:spPr/>
        <p:txBody>
          <a:bodyPr/>
          <a:p>
            <a:endParaRPr lang="en-US"/>
          </a:p>
        </p:txBody>
      </p:sp>
      <p:sp>
        <p:nvSpPr>
          <p:cNvPr id="1048878" name="Slide Number Placeholder 3"/>
          <p:cNvSpPr>
            <a:spLocks noGrp="1"/>
          </p:cNvSpPr>
          <p:nvPr>
            <p:ph type="sldNum" sz="quarter" idx="12"/>
          </p:nvPr>
        </p:nvSpPr>
        <p:spPr/>
        <p:txBody>
          <a:bodyPr/>
          <a:p>
            <a:fld id="{6DB37D2D-6970-408E-8879-7BF9CDE8CB8D}" type="slidenum">
              <a:rPr lang="en-US" smtClean="0"/>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478" name=""/>
        <p:cNvGrpSpPr/>
        <p:nvPr/>
      </p:nvGrpSpPr>
      <p:grpSpPr>
        <a:xfrm>
          <a:off x="0" y="0"/>
          <a:ext cx="0" cy="0"/>
          <a:chOff x="0" y="0"/>
          <a:chExt cx="0" cy="0"/>
        </a:xfrm>
      </p:grpSpPr>
      <p:sp>
        <p:nvSpPr>
          <p:cNvPr id="1048879" name="Content Placeholder 2"/>
          <p:cNvSpPr>
            <a:spLocks noGrp="1"/>
          </p:cNvSpPr>
          <p:nvPr>
            <p:ph idx="1"/>
          </p:nvPr>
        </p:nvSpPr>
        <p:spPr/>
        <p:txBody>
          <a:bodyPr/>
          <a:p>
            <a:r>
              <a:rPr b="1" dirty="0" lang="en-US"/>
              <a:t>Causes of Abortion</a:t>
            </a:r>
            <a:r>
              <a:rPr dirty="0" lang="en-US"/>
              <a:t> </a:t>
            </a:r>
          </a:p>
          <a:p>
            <a:r>
              <a:rPr dirty="0" lang="en-US"/>
              <a:t>The causes of abortion are many and are divided into maternal, </a:t>
            </a:r>
            <a:r>
              <a:rPr dirty="0" lang="en-US" err="1"/>
              <a:t>foetal</a:t>
            </a:r>
            <a:r>
              <a:rPr dirty="0" lang="en-US"/>
              <a:t> and miscellaneous causes. </a:t>
            </a:r>
          </a:p>
          <a:p>
            <a:endParaRPr dirty="0" lang="en-US"/>
          </a:p>
        </p:txBody>
      </p:sp>
      <p:sp>
        <p:nvSpPr>
          <p:cNvPr id="1048880" name="Title 1"/>
          <p:cNvSpPr>
            <a:spLocks noGrp="1"/>
          </p:cNvSpPr>
          <p:nvPr>
            <p:ph type="title"/>
          </p:nvPr>
        </p:nvSpPr>
        <p:spPr/>
        <p:txBody>
          <a:bodyPr/>
          <a:p>
            <a:endParaRPr lang="en-US"/>
          </a:p>
        </p:txBody>
      </p:sp>
      <p:sp>
        <p:nvSpPr>
          <p:cNvPr id="1048881" name="Slide Number Placeholder 3"/>
          <p:cNvSpPr>
            <a:spLocks noGrp="1"/>
          </p:cNvSpPr>
          <p:nvPr>
            <p:ph type="sldNum" sz="quarter" idx="12"/>
          </p:nvPr>
        </p:nvSpPr>
        <p:spPr/>
        <p:txBody>
          <a:bodyPr/>
          <a:p>
            <a:fld id="{6DB37D2D-6970-408E-8879-7BF9CDE8CB8D}" type="slidenum">
              <a:rPr lang="en-US" smtClean="0"/>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479" name=""/>
        <p:cNvGrpSpPr/>
        <p:nvPr/>
      </p:nvGrpSpPr>
      <p:grpSpPr>
        <a:xfrm>
          <a:off x="0" y="0"/>
          <a:ext cx="0" cy="0"/>
          <a:chOff x="0" y="0"/>
          <a:chExt cx="0" cy="0"/>
        </a:xfrm>
      </p:grpSpPr>
      <p:sp>
        <p:nvSpPr>
          <p:cNvPr id="1048882" name="Content Placeholder 2"/>
          <p:cNvSpPr>
            <a:spLocks noGrp="1"/>
          </p:cNvSpPr>
          <p:nvPr>
            <p:ph idx="1"/>
          </p:nvPr>
        </p:nvSpPr>
        <p:spPr/>
        <p:txBody>
          <a:bodyPr>
            <a:normAutofit fontScale="92500"/>
          </a:bodyPr>
          <a:p>
            <a:r>
              <a:rPr b="1" dirty="0" lang="en-US"/>
              <a:t>Maternal causes of abortion</a:t>
            </a:r>
            <a:r>
              <a:rPr dirty="0" lang="en-US"/>
              <a:t> account for about 25% of the known cases of abortions and they include the following: </a:t>
            </a:r>
          </a:p>
          <a:p>
            <a:pPr lvl="0"/>
            <a:r>
              <a:rPr dirty="0" lang="en-US"/>
              <a:t>General diseases like hypertension or chronic heart disease.</a:t>
            </a:r>
          </a:p>
          <a:p>
            <a:pPr lvl="0"/>
            <a:r>
              <a:rPr dirty="0" lang="en-US"/>
              <a:t>Acute febrile illnesses, for example, malaria, acute pyelonephritis, pneumonia.</a:t>
            </a:r>
          </a:p>
          <a:p>
            <a:pPr lvl="0"/>
            <a:r>
              <a:rPr dirty="0" lang="en-US"/>
              <a:t>Endocrine disorders, for example, thyrotoxicosis, poorly controlled diabetes mellitus.</a:t>
            </a:r>
          </a:p>
          <a:p>
            <a:endParaRPr dirty="0" lang="en-US"/>
          </a:p>
        </p:txBody>
      </p:sp>
      <p:sp>
        <p:nvSpPr>
          <p:cNvPr id="1048883" name="Title 1"/>
          <p:cNvSpPr>
            <a:spLocks noGrp="1"/>
          </p:cNvSpPr>
          <p:nvPr>
            <p:ph type="title"/>
          </p:nvPr>
        </p:nvSpPr>
        <p:spPr/>
        <p:txBody>
          <a:bodyPr/>
          <a:p>
            <a:endParaRPr lang="en-US"/>
          </a:p>
        </p:txBody>
      </p:sp>
      <p:sp>
        <p:nvSpPr>
          <p:cNvPr id="1048884" name="Slide Number Placeholder 3"/>
          <p:cNvSpPr>
            <a:spLocks noGrp="1"/>
          </p:cNvSpPr>
          <p:nvPr>
            <p:ph type="sldNum" sz="quarter" idx="12"/>
          </p:nvPr>
        </p:nvSpPr>
        <p:spPr/>
        <p:txBody>
          <a:bodyPr/>
          <a:p>
            <a:fld id="{6DB37D2D-6970-408E-8879-7BF9CDE8CB8D}" type="slidenum">
              <a:rPr lang="en-US" smtClean="0"/>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480" name=""/>
        <p:cNvGrpSpPr/>
        <p:nvPr/>
      </p:nvGrpSpPr>
      <p:grpSpPr>
        <a:xfrm>
          <a:off x="0" y="0"/>
          <a:ext cx="0" cy="0"/>
          <a:chOff x="0" y="0"/>
          <a:chExt cx="0" cy="0"/>
        </a:xfrm>
      </p:grpSpPr>
      <p:sp>
        <p:nvSpPr>
          <p:cNvPr id="1048885" name="Content Placeholder 2"/>
          <p:cNvSpPr>
            <a:spLocks noGrp="1"/>
          </p:cNvSpPr>
          <p:nvPr>
            <p:ph idx="1"/>
          </p:nvPr>
        </p:nvSpPr>
        <p:spPr>
          <a:xfrm>
            <a:off x="457200" y="1066800"/>
            <a:ext cx="8229600" cy="5059363"/>
          </a:xfrm>
        </p:spPr>
        <p:txBody>
          <a:bodyPr>
            <a:normAutofit fontScale="92500" lnSpcReduction="20000"/>
          </a:bodyPr>
          <a:p>
            <a:pPr lvl="0"/>
            <a:r>
              <a:rPr dirty="0" lang="en-US"/>
              <a:t>Local conditions such as under development of the uterus, fibroids and congenital abnormalities of the uterus. The fibroids can cause abortions, especially if they are </a:t>
            </a:r>
            <a:r>
              <a:rPr dirty="0" lang="en-US" err="1"/>
              <a:t>submucous</a:t>
            </a:r>
            <a:r>
              <a:rPr dirty="0" lang="en-US"/>
              <a:t> or deeply intramural. The congenital abnormalities of the uterus include a </a:t>
            </a:r>
            <a:r>
              <a:rPr dirty="0" lang="en-US" err="1"/>
              <a:t>septate</a:t>
            </a:r>
            <a:r>
              <a:rPr dirty="0" lang="en-US"/>
              <a:t> uterus and a </a:t>
            </a:r>
            <a:r>
              <a:rPr dirty="0" lang="en-US" err="1"/>
              <a:t>bicornuate</a:t>
            </a:r>
            <a:r>
              <a:rPr dirty="0" lang="en-US"/>
              <a:t> (uterus divided into two) uterus.</a:t>
            </a:r>
          </a:p>
          <a:p>
            <a:pPr lvl="0"/>
            <a:r>
              <a:rPr dirty="0" lang="en-US"/>
              <a:t>Cervical incompetence which may be due to either congenital weakness of the circular muscle </a:t>
            </a:r>
            <a:r>
              <a:rPr dirty="0" lang="en-US" err="1"/>
              <a:t>fibres</a:t>
            </a:r>
            <a:r>
              <a:rPr dirty="0" lang="en-US"/>
              <a:t> of the cervix, or previous splitting of the cervical sphincter due to obstetrical trauma, or high amputation of the cervix due to cervical lesions.</a:t>
            </a:r>
          </a:p>
          <a:p>
            <a:endParaRPr dirty="0" lang="en-US"/>
          </a:p>
        </p:txBody>
      </p:sp>
      <p:sp>
        <p:nvSpPr>
          <p:cNvPr id="1048886" name="Title 1"/>
          <p:cNvSpPr>
            <a:spLocks noGrp="1"/>
          </p:cNvSpPr>
          <p:nvPr>
            <p:ph type="title"/>
          </p:nvPr>
        </p:nvSpPr>
        <p:spPr>
          <a:xfrm>
            <a:off x="457200" y="274638"/>
            <a:ext cx="8229600" cy="639762"/>
          </a:xfrm>
        </p:spPr>
        <p:txBody>
          <a:bodyPr>
            <a:normAutofit fontScale="90000"/>
          </a:bodyPr>
          <a:p>
            <a:endParaRPr dirty="0" lang="en-US"/>
          </a:p>
        </p:txBody>
      </p:sp>
      <p:sp>
        <p:nvSpPr>
          <p:cNvPr id="1048887" name="Slide Number Placeholder 3"/>
          <p:cNvSpPr>
            <a:spLocks noGrp="1"/>
          </p:cNvSpPr>
          <p:nvPr>
            <p:ph type="sldNum" sz="quarter" idx="12"/>
          </p:nvPr>
        </p:nvSpPr>
        <p:spPr/>
        <p:txBody>
          <a:bodyPr/>
          <a:p>
            <a:fld id="{6DB37D2D-6970-408E-8879-7BF9CDE8CB8D}" type="slidenum">
              <a:rPr lang="en-US" smtClean="0"/>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481" name=""/>
        <p:cNvGrpSpPr/>
        <p:nvPr/>
      </p:nvGrpSpPr>
      <p:grpSpPr>
        <a:xfrm>
          <a:off x="0" y="0"/>
          <a:ext cx="0" cy="0"/>
          <a:chOff x="0" y="0"/>
          <a:chExt cx="0" cy="0"/>
        </a:xfrm>
      </p:grpSpPr>
      <p:sp>
        <p:nvSpPr>
          <p:cNvPr id="1048888" name="Content Placeholder 2"/>
          <p:cNvSpPr>
            <a:spLocks noGrp="1"/>
          </p:cNvSpPr>
          <p:nvPr>
            <p:ph idx="1"/>
          </p:nvPr>
        </p:nvSpPr>
        <p:spPr/>
        <p:txBody>
          <a:bodyPr/>
          <a:p>
            <a:r>
              <a:rPr b="1" dirty="0" lang="en-US" err="1"/>
              <a:t>Foetal</a:t>
            </a:r>
            <a:r>
              <a:rPr b="1" dirty="0" lang="en-US"/>
              <a:t> causes of abortion</a:t>
            </a:r>
            <a:r>
              <a:rPr dirty="0" lang="en-US"/>
              <a:t> account for about 75% of the known cases and they often result in early abortion, that is, first trimester abortions. </a:t>
            </a:r>
            <a:r>
              <a:rPr dirty="0" lang="en-US" err="1"/>
              <a:t>Foetal</a:t>
            </a:r>
            <a:r>
              <a:rPr dirty="0" lang="en-US"/>
              <a:t> causes may be due to: </a:t>
            </a:r>
          </a:p>
          <a:p>
            <a:pPr lvl="0"/>
            <a:r>
              <a:rPr dirty="0" lang="en-US"/>
              <a:t>Chromosomal or genetic abnormalities.</a:t>
            </a:r>
          </a:p>
          <a:p>
            <a:pPr lvl="0"/>
            <a:r>
              <a:rPr dirty="0" lang="en-US"/>
              <a:t>Abnormal attachment of the placenta, that is, defective implantation or activity of </a:t>
            </a:r>
            <a:br>
              <a:rPr dirty="0" lang="en-US"/>
            </a:br>
            <a:r>
              <a:rPr dirty="0" lang="en-US"/>
              <a:t>the </a:t>
            </a:r>
            <a:r>
              <a:rPr dirty="0" lang="en-US" err="1"/>
              <a:t>trophoblast</a:t>
            </a:r>
            <a:r>
              <a:rPr dirty="0" lang="en-US"/>
              <a:t>.</a:t>
            </a:r>
          </a:p>
          <a:p>
            <a:endParaRPr dirty="0" lang="en-US"/>
          </a:p>
        </p:txBody>
      </p:sp>
      <p:sp>
        <p:nvSpPr>
          <p:cNvPr id="1048889" name="Title 1"/>
          <p:cNvSpPr>
            <a:spLocks noGrp="1"/>
          </p:cNvSpPr>
          <p:nvPr>
            <p:ph type="title"/>
          </p:nvPr>
        </p:nvSpPr>
        <p:spPr/>
        <p:txBody>
          <a:bodyPr/>
          <a:p>
            <a:endParaRPr lang="en-US"/>
          </a:p>
        </p:txBody>
      </p:sp>
      <p:sp>
        <p:nvSpPr>
          <p:cNvPr id="1048890" name="Slide Number Placeholder 3"/>
          <p:cNvSpPr>
            <a:spLocks noGrp="1"/>
          </p:cNvSpPr>
          <p:nvPr>
            <p:ph type="sldNum" sz="quarter" idx="12"/>
          </p:nvPr>
        </p:nvSpPr>
        <p:spPr/>
        <p:txBody>
          <a:bodyPr/>
          <a:p>
            <a:fld id="{6DB37D2D-6970-408E-8879-7BF9CDE8CB8D}" type="slidenum">
              <a:rPr lang="en-US" smtClean="0"/>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482" name=""/>
        <p:cNvGrpSpPr/>
        <p:nvPr/>
      </p:nvGrpSpPr>
      <p:grpSpPr>
        <a:xfrm>
          <a:off x="0" y="0"/>
          <a:ext cx="0" cy="0"/>
          <a:chOff x="0" y="0"/>
          <a:chExt cx="0" cy="0"/>
        </a:xfrm>
      </p:grpSpPr>
      <p:sp>
        <p:nvSpPr>
          <p:cNvPr id="1048891" name="Content Placeholder 2"/>
          <p:cNvSpPr>
            <a:spLocks noGrp="1"/>
          </p:cNvSpPr>
          <p:nvPr>
            <p:ph idx="1"/>
          </p:nvPr>
        </p:nvSpPr>
        <p:spPr>
          <a:xfrm>
            <a:off x="457200" y="914400"/>
            <a:ext cx="8229600" cy="5211763"/>
          </a:xfrm>
        </p:spPr>
        <p:txBody>
          <a:bodyPr>
            <a:normAutofit fontScale="70000" lnSpcReduction="20000"/>
          </a:bodyPr>
          <a:p>
            <a:pPr indent="0" marL="0">
              <a:buNone/>
            </a:pPr>
            <a:r>
              <a:rPr b="1" dirty="0" lang="en-US"/>
              <a:t>miscellaneous causes</a:t>
            </a:r>
            <a:r>
              <a:rPr dirty="0" lang="en-US"/>
              <a:t>. </a:t>
            </a:r>
            <a:endParaRPr dirty="0" lang="en-US" smtClean="0"/>
          </a:p>
          <a:p>
            <a:r>
              <a:rPr dirty="0" lang="en-US" smtClean="0"/>
              <a:t>These </a:t>
            </a:r>
            <a:r>
              <a:rPr dirty="0" lang="en-US"/>
              <a:t>include: </a:t>
            </a:r>
          </a:p>
          <a:p>
            <a:pPr lvl="0"/>
            <a:r>
              <a:rPr dirty="0" lang="en-US"/>
              <a:t>Accidents, for example, falls, and injuries. The incidence of abortion among these cases varies enormously from individual to individual after the accidents.</a:t>
            </a:r>
          </a:p>
          <a:p>
            <a:pPr lvl="0"/>
            <a:r>
              <a:rPr dirty="0" lang="en-US"/>
              <a:t>Criminal interference, using various instruments, local herbs and plastic catheters, which are inserted into the cervical canal.</a:t>
            </a:r>
          </a:p>
          <a:p>
            <a:pPr lvl="0"/>
            <a:r>
              <a:rPr dirty="0" lang="en-US"/>
              <a:t>An Intrauterine Contraceptive Device (IUCD). An abortion, especially in the second trimester can occur if conception occurs despite the presence of an IUCD. Note that ectopic pregnancy, antepartum </a:t>
            </a:r>
            <a:r>
              <a:rPr dirty="0" lang="en-US" err="1"/>
              <a:t>haemorrhage</a:t>
            </a:r>
            <a:r>
              <a:rPr dirty="0" lang="en-US"/>
              <a:t>, premature rupture of the membranes and manual removal of the placenta occurs more commonly in pregnancy with an IUCD. Therefore, the IUCD should be removed as soon as pregnancy is diagnosed.</a:t>
            </a:r>
          </a:p>
          <a:p>
            <a:endParaRPr dirty="0" lang="en-US"/>
          </a:p>
        </p:txBody>
      </p:sp>
      <p:sp>
        <p:nvSpPr>
          <p:cNvPr id="1048892" name="Title 1"/>
          <p:cNvSpPr>
            <a:spLocks noGrp="1"/>
          </p:cNvSpPr>
          <p:nvPr>
            <p:ph type="title"/>
          </p:nvPr>
        </p:nvSpPr>
        <p:spPr>
          <a:xfrm>
            <a:off x="457200" y="274638"/>
            <a:ext cx="8229600" cy="563562"/>
          </a:xfrm>
        </p:spPr>
        <p:txBody>
          <a:bodyPr>
            <a:normAutofit fontScale="90000"/>
          </a:bodyPr>
          <a:p>
            <a:endParaRPr dirty="0" lang="en-US"/>
          </a:p>
        </p:txBody>
      </p:sp>
      <p:sp>
        <p:nvSpPr>
          <p:cNvPr id="1048893" name="Slide Number Placeholder 3"/>
          <p:cNvSpPr>
            <a:spLocks noGrp="1"/>
          </p:cNvSpPr>
          <p:nvPr>
            <p:ph type="sldNum" sz="quarter" idx="12"/>
          </p:nvPr>
        </p:nvSpPr>
        <p:spPr/>
        <p:txBody>
          <a:bodyPr/>
          <a:p>
            <a:fld id="{6DB37D2D-6970-408E-8879-7BF9CDE8CB8D}" type="slidenum">
              <a:rPr lang="en-US" smtClean="0"/>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483" name=""/>
        <p:cNvGrpSpPr/>
        <p:nvPr/>
      </p:nvGrpSpPr>
      <p:grpSpPr>
        <a:xfrm>
          <a:off x="0" y="0"/>
          <a:ext cx="0" cy="0"/>
          <a:chOff x="0" y="0"/>
          <a:chExt cx="0" cy="0"/>
        </a:xfrm>
      </p:grpSpPr>
      <p:sp>
        <p:nvSpPr>
          <p:cNvPr id="1048894" name="Content Placeholder 2"/>
          <p:cNvSpPr>
            <a:spLocks noGrp="1"/>
          </p:cNvSpPr>
          <p:nvPr>
            <p:ph idx="1"/>
          </p:nvPr>
        </p:nvSpPr>
        <p:spPr/>
        <p:txBody>
          <a:bodyPr>
            <a:normAutofit fontScale="92500" lnSpcReduction="10000"/>
          </a:bodyPr>
          <a:p>
            <a:r>
              <a:rPr dirty="0" lang="en-US"/>
              <a:t>Most of these abortions occur in the first three months of the pregnancy, before the placenta is mature. Abortion is the detachment of the products of conception, which is accompanied by bleeding that may be profuse. Blood loss is accompanied by painful contractions of the uterus, dilation of the cervix and expulsion of the </a:t>
            </a:r>
            <a:r>
              <a:rPr dirty="0" lang="en-US" err="1"/>
              <a:t>foetus</a:t>
            </a:r>
            <a:r>
              <a:rPr dirty="0" lang="en-US"/>
              <a:t> and its membranes. Slight or even moderate bleeding does not, however, mean that the </a:t>
            </a:r>
            <a:r>
              <a:rPr dirty="0" lang="en-US" err="1"/>
              <a:t>foetus</a:t>
            </a:r>
            <a:r>
              <a:rPr dirty="0" lang="en-US"/>
              <a:t> is no longer alive</a:t>
            </a:r>
          </a:p>
        </p:txBody>
      </p:sp>
      <p:sp>
        <p:nvSpPr>
          <p:cNvPr id="1048895" name="Title 1"/>
          <p:cNvSpPr>
            <a:spLocks noGrp="1"/>
          </p:cNvSpPr>
          <p:nvPr>
            <p:ph type="title"/>
          </p:nvPr>
        </p:nvSpPr>
        <p:spPr/>
        <p:txBody>
          <a:bodyPr/>
          <a:p>
            <a:endParaRPr lang="en-US"/>
          </a:p>
        </p:txBody>
      </p:sp>
      <p:sp>
        <p:nvSpPr>
          <p:cNvPr id="1048896" name="Slide Number Placeholder 3"/>
          <p:cNvSpPr>
            <a:spLocks noGrp="1"/>
          </p:cNvSpPr>
          <p:nvPr>
            <p:ph type="sldNum" sz="quarter" idx="12"/>
          </p:nvPr>
        </p:nvSpPr>
        <p:spPr/>
        <p:txBody>
          <a:bodyPr/>
          <a:p>
            <a:fld id="{6DB37D2D-6970-408E-8879-7BF9CDE8CB8D}" type="slidenum">
              <a:rPr lang="en-US" smtClean="0"/>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484" name=""/>
        <p:cNvGrpSpPr/>
        <p:nvPr/>
      </p:nvGrpSpPr>
      <p:grpSpPr>
        <a:xfrm>
          <a:off x="0" y="0"/>
          <a:ext cx="0" cy="0"/>
          <a:chOff x="0" y="0"/>
          <a:chExt cx="0" cy="0"/>
        </a:xfrm>
      </p:grpSpPr>
      <p:sp>
        <p:nvSpPr>
          <p:cNvPr id="1048897" name="Content Placeholder 2"/>
          <p:cNvSpPr>
            <a:spLocks noGrp="1"/>
          </p:cNvSpPr>
          <p:nvPr>
            <p:ph idx="1"/>
          </p:nvPr>
        </p:nvSpPr>
        <p:spPr/>
        <p:txBody>
          <a:bodyPr>
            <a:normAutofit fontScale="92500" lnSpcReduction="10000"/>
          </a:bodyPr>
          <a:p>
            <a:r>
              <a:rPr b="1" dirty="0" lang="en-US"/>
              <a:t>Types of Abortion</a:t>
            </a:r>
            <a:endParaRPr dirty="0" lang="en-US"/>
          </a:p>
          <a:p>
            <a:r>
              <a:rPr dirty="0" lang="en-US"/>
              <a:t>As you can see there are many different types of abortion.</a:t>
            </a:r>
          </a:p>
          <a:p>
            <a:pPr lvl="0"/>
            <a:r>
              <a:rPr dirty="0" lang="en-US"/>
              <a:t>Threatened Abortion</a:t>
            </a:r>
          </a:p>
          <a:p>
            <a:pPr lvl="0"/>
            <a:r>
              <a:rPr dirty="0" lang="en-US"/>
              <a:t>Inevitable or Imminent Abortion</a:t>
            </a:r>
          </a:p>
          <a:p>
            <a:pPr lvl="0"/>
            <a:r>
              <a:rPr dirty="0" lang="en-US"/>
              <a:t>Missed Abortion</a:t>
            </a:r>
          </a:p>
          <a:p>
            <a:pPr lvl="0"/>
            <a:r>
              <a:rPr dirty="0" lang="en-US"/>
              <a:t>Habitual Abortion</a:t>
            </a:r>
          </a:p>
          <a:p>
            <a:pPr lvl="0"/>
            <a:r>
              <a:rPr dirty="0" lang="en-US"/>
              <a:t>Septic Abortion</a:t>
            </a:r>
          </a:p>
          <a:p>
            <a:pPr lvl="0"/>
            <a:r>
              <a:rPr dirty="0" lang="en-US"/>
              <a:t>Induced Abortion</a:t>
            </a:r>
          </a:p>
          <a:p>
            <a:endParaRPr dirty="0" lang="en-US"/>
          </a:p>
        </p:txBody>
      </p:sp>
      <p:sp>
        <p:nvSpPr>
          <p:cNvPr id="1048898" name="Title 1"/>
          <p:cNvSpPr>
            <a:spLocks noGrp="1"/>
          </p:cNvSpPr>
          <p:nvPr>
            <p:ph type="title"/>
          </p:nvPr>
        </p:nvSpPr>
        <p:spPr/>
        <p:txBody>
          <a:bodyPr/>
          <a:p>
            <a:endParaRPr lang="en-US"/>
          </a:p>
        </p:txBody>
      </p:sp>
      <p:sp>
        <p:nvSpPr>
          <p:cNvPr id="1048899" name="Slide Number Placeholder 3"/>
          <p:cNvSpPr>
            <a:spLocks noGrp="1"/>
          </p:cNvSpPr>
          <p:nvPr>
            <p:ph type="sldNum" sz="quarter" idx="12"/>
          </p:nvPr>
        </p:nvSpPr>
        <p:spPr/>
        <p:txBody>
          <a:bodyPr/>
          <a:p>
            <a:fld id="{6DB37D2D-6970-408E-8879-7BF9CDE8CB8D}" type="slidenum">
              <a:rPr lang="en-US" smtClean="0"/>
              <a:t>99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Gynaecology for KRCHN students</dc:title>
  <dc:creator>USER</dc:creator>
  <cp:lastModifiedBy>USER</cp:lastModifiedBy>
  <dcterms:created xsi:type="dcterms:W3CDTF">2017-09-24T14:56:14Z</dcterms:created>
  <dcterms:modified xsi:type="dcterms:W3CDTF">2018-05-30T03:04:42Z</dcterms:modified>
</cp:coreProperties>
</file>