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24" r:id="rId80"/>
    <p:sldId id="337" r:id="rId81"/>
    <p:sldId id="338" r:id="rId82"/>
    <p:sldId id="339" r:id="rId83"/>
    <p:sldId id="340" r:id="rId84"/>
    <p:sldId id="341" r:id="rId85"/>
    <p:sldId id="342" r:id="rId86"/>
    <p:sldId id="343" r:id="rId87"/>
    <p:sldId id="344" r:id="rId88"/>
    <p:sldId id="346" r:id="rId89"/>
    <p:sldId id="347" r:id="rId90"/>
    <p:sldId id="348" r:id="rId91"/>
    <p:sldId id="349" r:id="rId92"/>
    <p:sldId id="350" r:id="rId93"/>
    <p:sldId id="351" r:id="rId94"/>
    <p:sldId id="352" r:id="rId95"/>
    <p:sldId id="353" r:id="rId96"/>
    <p:sldId id="354" r:id="rId97"/>
    <p:sldId id="355" r:id="rId98"/>
    <p:sldId id="356" r:id="rId99"/>
    <p:sldId id="357" r:id="rId100"/>
    <p:sldId id="359" r:id="rId101"/>
    <p:sldId id="360" r:id="rId102"/>
    <p:sldId id="362" r:id="rId103"/>
    <p:sldId id="363" r:id="rId104"/>
    <p:sldId id="364" r:id="rId105"/>
    <p:sldId id="365" r:id="rId106"/>
    <p:sldId id="358" r:id="rId107"/>
    <p:sldId id="367" r:id="rId108"/>
    <p:sldId id="366" r:id="rId109"/>
    <p:sldId id="368" r:id="rId110"/>
    <p:sldId id="370" r:id="rId111"/>
    <p:sldId id="371" r:id="rId112"/>
    <p:sldId id="369" r:id="rId1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9" d="100"/>
          <a:sy n="69" d="100"/>
        </p:scale>
        <p:origin x="-141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552BD5-3AE2-4BB0-9CF5-3BAA99985335}" type="datetimeFigureOut">
              <a:rPr lang="en-US" smtClean="0"/>
              <a:pPr/>
              <a:t>5/18/2021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075AD1-2E28-493C-86B8-E9CAAE720BB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075AD1-2E28-493C-86B8-E9CAAE720BB5}" type="slidenum">
              <a:rPr lang="en-US" smtClean="0"/>
              <a:pPr/>
              <a:t>83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91480B-4EB7-43A6-88C2-0F4F5045056B}" type="datetimeFigureOut">
              <a:rPr lang="en-US" smtClean="0"/>
              <a:pPr/>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C65AF-D6AD-4278-8424-C2BF839B6F4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91480B-4EB7-43A6-88C2-0F4F5045056B}" type="datetimeFigureOut">
              <a:rPr lang="en-US" smtClean="0"/>
              <a:pPr/>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C65AF-D6AD-4278-8424-C2BF839B6F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91480B-4EB7-43A6-88C2-0F4F5045056B}" type="datetimeFigureOut">
              <a:rPr lang="en-US" smtClean="0"/>
              <a:pPr/>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C65AF-D6AD-4278-8424-C2BF839B6F4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91480B-4EB7-43A6-88C2-0F4F5045056B}" type="datetimeFigureOut">
              <a:rPr lang="en-US" smtClean="0"/>
              <a:pPr/>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C65AF-D6AD-4278-8424-C2BF839B6F4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91480B-4EB7-43A6-88C2-0F4F5045056B}" type="datetimeFigureOut">
              <a:rPr lang="en-US" smtClean="0"/>
              <a:pPr/>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C65AF-D6AD-4278-8424-C2BF839B6F4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91480B-4EB7-43A6-88C2-0F4F5045056B}" type="datetimeFigureOut">
              <a:rPr lang="en-US" smtClean="0"/>
              <a:pPr/>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C65AF-D6AD-4278-8424-C2BF839B6F4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91480B-4EB7-43A6-88C2-0F4F5045056B}" type="datetimeFigureOut">
              <a:rPr lang="en-US" smtClean="0"/>
              <a:pPr/>
              <a:t>5/18/2021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FC65AF-D6AD-4278-8424-C2BF839B6F4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91480B-4EB7-43A6-88C2-0F4F5045056B}" type="datetimeFigureOut">
              <a:rPr lang="en-US" smtClean="0"/>
              <a:pPr/>
              <a:t>5/18/2021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FC65AF-D6AD-4278-8424-C2BF839B6F4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91480B-4EB7-43A6-88C2-0F4F5045056B}" type="datetimeFigureOut">
              <a:rPr lang="en-US" smtClean="0"/>
              <a:pPr/>
              <a:t>5/18/2021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FC65AF-D6AD-4278-8424-C2BF839B6F4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91480B-4EB7-43A6-88C2-0F4F5045056B}" type="datetimeFigureOut">
              <a:rPr lang="en-US" smtClean="0"/>
              <a:pPr/>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C65AF-D6AD-4278-8424-C2BF839B6F4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91480B-4EB7-43A6-88C2-0F4F5045056B}" type="datetimeFigureOut">
              <a:rPr lang="en-US" smtClean="0"/>
              <a:pPr/>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C65AF-D6AD-4278-8424-C2BF839B6F4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91480B-4EB7-43A6-88C2-0F4F5045056B}" type="datetimeFigureOut">
              <a:rPr lang="en-US" smtClean="0"/>
              <a:pPr/>
              <a:t>5/18/2021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FC65AF-D6AD-4278-8424-C2BF839B6F4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8000" b="1" u="sng" dirty="0">
                <a:solidFill>
                  <a:srgbClr val="FF0000"/>
                </a:solidFill>
              </a:rPr>
              <a:t>HAEMATOLOGY</a:t>
            </a:r>
            <a:r>
              <a:rPr lang="en-US" b="1" dirty="0"/>
              <a:t/>
            </a:r>
            <a:br>
              <a:rPr lang="en-US" b="1" dirty="0"/>
            </a:br>
            <a:endParaRPr lang="en-US" dirty="0"/>
          </a:p>
        </p:txBody>
      </p:sp>
      <p:sp>
        <p:nvSpPr>
          <p:cNvPr id="3" name="Subtitle 2"/>
          <p:cNvSpPr>
            <a:spLocks noGrp="1"/>
          </p:cNvSpPr>
          <p:nvPr>
            <p:ph type="subTitle" idx="1"/>
          </p:nvPr>
        </p:nvSpPr>
        <p:spPr>
          <a:xfrm>
            <a:off x="457200" y="3352800"/>
            <a:ext cx="7772400" cy="2590800"/>
          </a:xfrm>
        </p:spPr>
        <p:txBody>
          <a:bodyPr>
            <a:normAutofit fontScale="70000" lnSpcReduction="20000"/>
          </a:bodyPr>
          <a:lstStyle/>
          <a:p>
            <a:r>
              <a:rPr lang="en-US" i="1" dirty="0"/>
              <a:t>Definition;  </a:t>
            </a:r>
            <a:endParaRPr lang="en-US" dirty="0"/>
          </a:p>
          <a:p>
            <a:r>
              <a:rPr lang="en-US" sz="6500" dirty="0"/>
              <a:t>This is the study of blood, its nature, function and diseases.</a:t>
            </a:r>
          </a:p>
          <a:p>
            <a:r>
              <a:rPr lang="en-US" sz="6500" dirty="0"/>
              <a:t> </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629400"/>
          </a:xfrm>
        </p:spPr>
        <p:txBody>
          <a:bodyPr>
            <a:normAutofit lnSpcReduction="10000"/>
          </a:bodyPr>
          <a:lstStyle/>
          <a:p>
            <a:r>
              <a:rPr lang="en-US" b="1" dirty="0"/>
              <a:t>Development of granulocytes</a:t>
            </a:r>
          </a:p>
          <a:p>
            <a:r>
              <a:rPr lang="en-US" dirty="0"/>
              <a:t>Derived from the stem cell. Then develop to </a:t>
            </a:r>
            <a:r>
              <a:rPr lang="en-US" dirty="0" err="1"/>
              <a:t>myeloblast</a:t>
            </a:r>
            <a:r>
              <a:rPr lang="en-US" dirty="0"/>
              <a:t>, which Develop to </a:t>
            </a:r>
            <a:r>
              <a:rPr lang="en-US" dirty="0" err="1"/>
              <a:t>metamyeloblast</a:t>
            </a:r>
            <a:r>
              <a:rPr lang="en-US" dirty="0"/>
              <a:t>. Some will develop to </a:t>
            </a:r>
            <a:r>
              <a:rPr lang="en-US" dirty="0" err="1"/>
              <a:t>Eosinophils</a:t>
            </a:r>
            <a:r>
              <a:rPr lang="en-US" dirty="0"/>
              <a:t>, </a:t>
            </a:r>
            <a:r>
              <a:rPr lang="en-US" dirty="0" err="1"/>
              <a:t>neutrophils</a:t>
            </a:r>
            <a:r>
              <a:rPr lang="en-US" dirty="0"/>
              <a:t>, &amp; </a:t>
            </a:r>
            <a:r>
              <a:rPr lang="en-US" dirty="0" err="1"/>
              <a:t>basophils</a:t>
            </a:r>
            <a:r>
              <a:rPr lang="en-US" dirty="0"/>
              <a:t>. They then mature before being released into blood stream.</a:t>
            </a:r>
          </a:p>
          <a:p>
            <a:r>
              <a:rPr lang="en-US" b="1" u="sng" dirty="0" err="1"/>
              <a:t>Neutrophils</a:t>
            </a:r>
            <a:r>
              <a:rPr lang="en-US" b="1" u="sng" dirty="0"/>
              <a:t>.</a:t>
            </a:r>
            <a:endParaRPr lang="en-US" dirty="0"/>
          </a:p>
          <a:p>
            <a:r>
              <a:rPr lang="en-US" dirty="0"/>
              <a:t>Their function is to fight bacterial infection in the body by </a:t>
            </a:r>
            <a:r>
              <a:rPr lang="en-US" dirty="0" err="1"/>
              <a:t>phacocytosis</a:t>
            </a:r>
            <a:r>
              <a:rPr lang="en-US" dirty="0"/>
              <a:t>.</a:t>
            </a:r>
          </a:p>
          <a:p>
            <a:r>
              <a:rPr lang="en-US" u="sng" dirty="0"/>
              <a:t>Causes of </a:t>
            </a:r>
            <a:r>
              <a:rPr lang="en-US" u="sng" dirty="0" err="1"/>
              <a:t>neutrophilia</a:t>
            </a:r>
            <a:r>
              <a:rPr lang="en-US" u="sng" dirty="0"/>
              <a:t> (</a:t>
            </a:r>
            <a:r>
              <a:rPr lang="en-US" u="sng" dirty="0" err="1"/>
              <a:t>leucocytosis</a:t>
            </a:r>
            <a:r>
              <a:rPr lang="en-US" u="sng" dirty="0"/>
              <a:t>)</a:t>
            </a:r>
            <a:r>
              <a:rPr lang="en-US" dirty="0"/>
              <a:t> in the body -  (mainly caused by acute infections)</a:t>
            </a:r>
          </a:p>
          <a:p>
            <a:r>
              <a:rPr lang="en-US" dirty="0"/>
              <a:t>This is usually a figure of over 10 X 10</a:t>
            </a:r>
            <a:r>
              <a:rPr lang="en-US" baseline="30000" dirty="0"/>
              <a:t>9</a:t>
            </a:r>
            <a:r>
              <a:rPr lang="en-US" dirty="0"/>
              <a:t>/L.</a:t>
            </a:r>
          </a:p>
          <a:p>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0000" lnSpcReduction="20000"/>
          </a:bodyPr>
          <a:lstStyle/>
          <a:p>
            <a:pPr lvl="0"/>
            <a:r>
              <a:rPr lang="en-US" b="1" dirty="0"/>
              <a:t>Bad prognostic features</a:t>
            </a:r>
            <a:endParaRPr lang="en-US" dirty="0"/>
          </a:p>
          <a:p>
            <a:pPr lvl="1"/>
            <a:r>
              <a:rPr lang="en-US" dirty="0" err="1"/>
              <a:t>neutrophil</a:t>
            </a:r>
            <a:r>
              <a:rPr lang="en-US" dirty="0"/>
              <a:t> count &lt; 0.4x10</a:t>
            </a:r>
            <a:r>
              <a:rPr lang="en-US" baseline="30000" dirty="0"/>
              <a:t>9</a:t>
            </a:r>
            <a:r>
              <a:rPr lang="en-US" dirty="0"/>
              <a:t> /l.</a:t>
            </a:r>
          </a:p>
          <a:p>
            <a:pPr lvl="1"/>
            <a:r>
              <a:rPr lang="en-US" dirty="0"/>
              <a:t>platelets count &lt;20X10</a:t>
            </a:r>
            <a:r>
              <a:rPr lang="en-US" baseline="30000" dirty="0"/>
              <a:t>9</a:t>
            </a:r>
            <a:r>
              <a:rPr lang="en-US" dirty="0"/>
              <a:t>/l.</a:t>
            </a:r>
          </a:p>
          <a:p>
            <a:pPr lvl="1"/>
            <a:r>
              <a:rPr lang="en-US" dirty="0" err="1"/>
              <a:t>reticulocyte</a:t>
            </a:r>
            <a:r>
              <a:rPr lang="en-US" dirty="0"/>
              <a:t> &lt;0.1%.</a:t>
            </a:r>
          </a:p>
          <a:p>
            <a:r>
              <a:rPr lang="en-US" b="1" dirty="0"/>
              <a:t> </a:t>
            </a:r>
            <a:endParaRPr lang="en-US" dirty="0"/>
          </a:p>
          <a:p>
            <a:r>
              <a:rPr lang="en-US" b="1" u="sng" dirty="0"/>
              <a:t>Bleeding disorders</a:t>
            </a:r>
            <a:endParaRPr lang="en-US" dirty="0"/>
          </a:p>
          <a:p>
            <a:r>
              <a:rPr lang="en-US" i="1" dirty="0"/>
              <a:t>DEFINITION.</a:t>
            </a:r>
            <a:endParaRPr lang="en-US" dirty="0"/>
          </a:p>
          <a:p>
            <a:r>
              <a:rPr lang="en-US" i="1" dirty="0"/>
              <a:t> </a:t>
            </a:r>
            <a:r>
              <a:rPr lang="en-US" dirty="0"/>
              <a:t>This are conditions whereby there is abnormal bleeding due to impairment of </a:t>
            </a:r>
            <a:r>
              <a:rPr lang="en-US" dirty="0" err="1"/>
              <a:t>haemostasis</a:t>
            </a:r>
            <a:r>
              <a:rPr lang="en-US" dirty="0"/>
              <a:t> (</a:t>
            </a:r>
            <a:r>
              <a:rPr lang="en-US" dirty="0" err="1"/>
              <a:t>ceasation</a:t>
            </a:r>
            <a:r>
              <a:rPr lang="en-US" dirty="0"/>
              <a:t> of bleeding). </a:t>
            </a:r>
            <a:r>
              <a:rPr lang="en-US" dirty="0" err="1"/>
              <a:t>Haemostasis</a:t>
            </a:r>
            <a:r>
              <a:rPr lang="en-US" dirty="0"/>
              <a:t> is achieved by the following processes.</a:t>
            </a:r>
          </a:p>
          <a:p>
            <a:r>
              <a:rPr lang="en-US" b="1" dirty="0"/>
              <a:t>a</a:t>
            </a:r>
            <a:r>
              <a:rPr lang="en-US" dirty="0"/>
              <a:t>) Vessel constriction: when blood vessel endothelium is injured, the blood vessel usually constrict e.g. small capillaries and arteries </a:t>
            </a:r>
          </a:p>
          <a:p>
            <a:r>
              <a:rPr lang="en-US" b="1" dirty="0"/>
              <a:t>b</a:t>
            </a:r>
            <a:r>
              <a:rPr lang="en-US" dirty="0"/>
              <a:t>) Clumping of platelets – platelets adhere to the collagen tissue lying underneath the endothelium exposed during injury, and also to one another. This helps to plug the opening &amp; bleeding stops if the injury was minimal.</a:t>
            </a:r>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r>
              <a:rPr lang="en-US" b="1" dirty="0"/>
              <a:t>c</a:t>
            </a:r>
            <a:r>
              <a:rPr lang="en-US" dirty="0"/>
              <a:t>) Blood coagulation. This is the process involving a series of enzymatic reactions leading to the conversion of soluble fibrinogen to a fibrinogen clot. This mechanism can be triggered by two independent routes, namely </a:t>
            </a:r>
          </a:p>
          <a:p>
            <a:r>
              <a:rPr lang="en-US" dirty="0"/>
              <a:t>  </a:t>
            </a:r>
            <a:r>
              <a:rPr lang="en-US" dirty="0" err="1"/>
              <a:t>i</a:t>
            </a:r>
            <a:r>
              <a:rPr lang="en-US" dirty="0"/>
              <a:t>) Extrinsic pathway &amp;</a:t>
            </a:r>
          </a:p>
          <a:p>
            <a:r>
              <a:rPr lang="en-US" dirty="0"/>
              <a:t>  ii) Intrinsic pathway</a:t>
            </a:r>
          </a:p>
          <a:p>
            <a:r>
              <a:rPr lang="en-US" dirty="0" err="1"/>
              <a:t>i</a:t>
            </a:r>
            <a:r>
              <a:rPr lang="en-US" dirty="0"/>
              <a:t>) </a:t>
            </a:r>
            <a:r>
              <a:rPr lang="en-US" b="1" dirty="0"/>
              <a:t>Extrinsic pathway</a:t>
            </a:r>
            <a:endParaRPr lang="en-US" dirty="0"/>
          </a:p>
          <a:p>
            <a:r>
              <a:rPr lang="en-US" dirty="0"/>
              <a:t>A tissue factor (iii) usually released from a damage cell with calcium and factor (vii). This (iii, vii,&amp; ca) activate factor (x). Then  this becomes  Activated factor (</a:t>
            </a:r>
            <a:r>
              <a:rPr lang="en-US" dirty="0" err="1"/>
              <a:t>xa</a:t>
            </a:r>
            <a:r>
              <a:rPr lang="en-US" dirty="0"/>
              <a:t>).</a:t>
            </a:r>
          </a:p>
          <a:p>
            <a:r>
              <a:rPr lang="en-US" dirty="0"/>
              <a:t> </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7500" lnSpcReduction="20000"/>
          </a:bodyPr>
          <a:lstStyle/>
          <a:p>
            <a:r>
              <a:rPr lang="en-US" dirty="0"/>
              <a:t>ii)</a:t>
            </a:r>
            <a:r>
              <a:rPr lang="en-US" b="1" dirty="0"/>
              <a:t> Intrinsic pathway</a:t>
            </a:r>
            <a:endParaRPr lang="en-US" dirty="0"/>
          </a:p>
          <a:p>
            <a:r>
              <a:rPr lang="en-US" dirty="0"/>
              <a:t>Following injury of a blood vessel, factor xii is activated with the injured blood surface to </a:t>
            </a:r>
            <a:r>
              <a:rPr lang="en-US" dirty="0" err="1"/>
              <a:t>xiia</a:t>
            </a:r>
            <a:r>
              <a:rPr lang="en-US" dirty="0"/>
              <a:t>. This activates factor xi to </a:t>
            </a:r>
            <a:r>
              <a:rPr lang="en-US" dirty="0" err="1"/>
              <a:t>xia</a:t>
            </a:r>
            <a:r>
              <a:rPr lang="en-US" dirty="0"/>
              <a:t>. This </a:t>
            </a:r>
            <a:r>
              <a:rPr lang="en-US" dirty="0" err="1"/>
              <a:t>xia</a:t>
            </a:r>
            <a:r>
              <a:rPr lang="en-US" dirty="0"/>
              <a:t> activates factor ix giving factor </a:t>
            </a:r>
            <a:r>
              <a:rPr lang="en-US" dirty="0" err="1"/>
              <a:t>ixa</a:t>
            </a:r>
            <a:r>
              <a:rPr lang="en-US" dirty="0"/>
              <a:t>. Factor </a:t>
            </a:r>
            <a:r>
              <a:rPr lang="en-US" dirty="0" err="1"/>
              <a:t>ixa</a:t>
            </a:r>
            <a:r>
              <a:rPr lang="en-US" dirty="0"/>
              <a:t>, vii &amp; a phosphate lipid activate factor x giving </a:t>
            </a:r>
            <a:r>
              <a:rPr lang="en-US" dirty="0" err="1"/>
              <a:t>xa</a:t>
            </a:r>
            <a:r>
              <a:rPr lang="en-US" dirty="0"/>
              <a:t>.</a:t>
            </a:r>
          </a:p>
          <a:p>
            <a:r>
              <a:rPr lang="en-US" dirty="0" err="1"/>
              <a:t>Xa</a:t>
            </a:r>
            <a:r>
              <a:rPr lang="en-US" dirty="0"/>
              <a:t> together with calcium and phospholipids activates factor ii giving </a:t>
            </a:r>
            <a:r>
              <a:rPr lang="en-US" dirty="0" err="1"/>
              <a:t>iia</a:t>
            </a:r>
            <a:r>
              <a:rPr lang="en-US" dirty="0"/>
              <a:t>. </a:t>
            </a:r>
            <a:r>
              <a:rPr lang="en-US" dirty="0" err="1"/>
              <a:t>iia</a:t>
            </a:r>
            <a:r>
              <a:rPr lang="en-US" dirty="0"/>
              <a:t> activates factor </a:t>
            </a:r>
            <a:r>
              <a:rPr lang="en-US" dirty="0" err="1"/>
              <a:t>i</a:t>
            </a:r>
            <a:r>
              <a:rPr lang="en-US" dirty="0"/>
              <a:t> i.e. fibrinogen, giving fibrin.</a:t>
            </a:r>
          </a:p>
          <a:p>
            <a:r>
              <a:rPr lang="en-US" dirty="0"/>
              <a:t>Factor </a:t>
            </a:r>
            <a:r>
              <a:rPr lang="en-US" dirty="0" err="1"/>
              <a:t>iia</a:t>
            </a:r>
            <a:r>
              <a:rPr lang="en-US" dirty="0"/>
              <a:t> and calcium activates factor xiii to </a:t>
            </a:r>
            <a:r>
              <a:rPr lang="en-US" dirty="0" err="1"/>
              <a:t>xiiia</a:t>
            </a:r>
            <a:r>
              <a:rPr lang="en-US" dirty="0"/>
              <a:t>. </a:t>
            </a:r>
            <a:r>
              <a:rPr lang="en-US" dirty="0" err="1"/>
              <a:t>Xiiia</a:t>
            </a:r>
            <a:r>
              <a:rPr lang="en-US" dirty="0"/>
              <a:t> stabilizes fibrin giving stable fibrin clot. This fibrin strands are laid on the platelet plug formed earlier forming a mesh, and binding together an injured tissue.</a:t>
            </a:r>
          </a:p>
          <a:p>
            <a:r>
              <a:rPr lang="en-US" b="1" dirty="0"/>
              <a:t> </a:t>
            </a:r>
            <a:endParaRPr lang="en-US" dirty="0"/>
          </a:p>
          <a:p>
            <a:r>
              <a:rPr lang="en-US" b="1" u="sng" dirty="0" err="1"/>
              <a:t>Fibrinolysis</a:t>
            </a:r>
            <a:endParaRPr lang="en-US" dirty="0"/>
          </a:p>
          <a:p>
            <a:r>
              <a:rPr lang="en-US" dirty="0" err="1"/>
              <a:t>Plasminogen</a:t>
            </a:r>
            <a:r>
              <a:rPr lang="en-US" dirty="0"/>
              <a:t> becomes activated into </a:t>
            </a:r>
            <a:r>
              <a:rPr lang="en-US" dirty="0" err="1"/>
              <a:t>plasmin</a:t>
            </a:r>
            <a:r>
              <a:rPr lang="en-US" dirty="0"/>
              <a:t> which digests fibrin giving soluble fibrin degradation products. </a:t>
            </a:r>
          </a:p>
          <a:p>
            <a:r>
              <a:rPr lang="en-US" b="1" dirty="0"/>
              <a:t> </a:t>
            </a:r>
            <a:endParaRPr lang="en-US" dirty="0"/>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0000" lnSpcReduction="20000"/>
          </a:bodyPr>
          <a:lstStyle/>
          <a:p>
            <a:r>
              <a:rPr lang="en-US" b="1" dirty="0"/>
              <a:t> </a:t>
            </a:r>
            <a:endParaRPr lang="en-US" dirty="0"/>
          </a:p>
          <a:p>
            <a:r>
              <a:rPr lang="en-US" b="1" u="sng" dirty="0"/>
              <a:t>Investigation of bleeding disorders</a:t>
            </a:r>
            <a:endParaRPr lang="en-US" dirty="0"/>
          </a:p>
          <a:p>
            <a:r>
              <a:rPr lang="en-US" dirty="0"/>
              <a:t>Full blood count and film;</a:t>
            </a:r>
          </a:p>
          <a:p>
            <a:pPr lvl="0"/>
            <a:r>
              <a:rPr lang="en-US" dirty="0"/>
              <a:t>bleeding time (3 minutes)</a:t>
            </a:r>
          </a:p>
          <a:p>
            <a:pPr lvl="0"/>
            <a:r>
              <a:rPr lang="en-US" dirty="0"/>
              <a:t>No. of platelets.</a:t>
            </a:r>
          </a:p>
          <a:p>
            <a:pPr lvl="2"/>
            <a:r>
              <a:rPr lang="en-US" dirty="0"/>
              <a:t>Blood diseases e.g. leukemia.</a:t>
            </a:r>
          </a:p>
          <a:p>
            <a:pPr lvl="0"/>
            <a:r>
              <a:rPr lang="en-US" dirty="0" err="1"/>
              <a:t>Prothrombin</a:t>
            </a:r>
            <a:r>
              <a:rPr lang="en-US" dirty="0"/>
              <a:t> time index (PTI)(n)13-14 seconds.</a:t>
            </a:r>
          </a:p>
          <a:p>
            <a:pPr lvl="0"/>
            <a:r>
              <a:rPr lang="en-US" dirty="0"/>
              <a:t>Clotting time (n) 5-8 minutes.</a:t>
            </a:r>
          </a:p>
          <a:p>
            <a:r>
              <a:rPr lang="en-US" b="1" dirty="0"/>
              <a:t> </a:t>
            </a:r>
            <a:endParaRPr lang="en-US" dirty="0"/>
          </a:p>
          <a:p>
            <a:r>
              <a:rPr lang="en-US" b="1" u="sng" dirty="0"/>
              <a:t>Hemophilia (factor viii deficiency)</a:t>
            </a:r>
            <a:endParaRPr lang="en-US" sz="2800" dirty="0"/>
          </a:p>
          <a:p>
            <a:r>
              <a:rPr lang="en-US" b="1" i="1" dirty="0"/>
              <a:t>Definition</a:t>
            </a:r>
            <a:r>
              <a:rPr lang="en-US" i="1" dirty="0"/>
              <a:t>.  </a:t>
            </a:r>
            <a:endParaRPr lang="en-US" dirty="0"/>
          </a:p>
          <a:p>
            <a:r>
              <a:rPr lang="en-US" dirty="0"/>
              <a:t>This is a hereditary disorder of blood coagulation characterized by a live long tendency to excessive </a:t>
            </a:r>
            <a:r>
              <a:rPr lang="en-US" dirty="0" err="1"/>
              <a:t>haemorrhage</a:t>
            </a:r>
            <a:r>
              <a:rPr lang="en-US" dirty="0"/>
              <a:t> &amp; a greatly prolonged coagulation time. Its inherited as a x linked trait (x linked recessive character). </a:t>
            </a:r>
          </a:p>
          <a:p>
            <a:r>
              <a:rPr lang="en-US" dirty="0"/>
              <a:t>NB.    It appears only in males and is transmitted to them by clinically normal female carriers. Occasionally it affects women too e.g. when an infected man marries a carrier girl.</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Hemophilia (factor viii deficiency)</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b="1" i="1" dirty="0"/>
              <a:t>Definition</a:t>
            </a:r>
            <a:r>
              <a:rPr lang="en-US" i="1" dirty="0"/>
              <a:t>.  </a:t>
            </a:r>
            <a:endParaRPr lang="en-US" dirty="0"/>
          </a:p>
          <a:p>
            <a:r>
              <a:rPr lang="en-US" dirty="0"/>
              <a:t>This is a hereditary disorder of blood coagulation characterized by a live long tendency to excessive </a:t>
            </a:r>
            <a:r>
              <a:rPr lang="en-US" dirty="0" err="1"/>
              <a:t>haemorrhage</a:t>
            </a:r>
            <a:r>
              <a:rPr lang="en-US" dirty="0"/>
              <a:t> &amp; a greatly prolonged coagulation time. Its inherited as a x linked trait (x linked recessive character). </a:t>
            </a:r>
          </a:p>
          <a:p>
            <a:r>
              <a:rPr lang="en-US" dirty="0"/>
              <a:t>NB.    It appears only in males and is transmitted to them by clinically normal female carriers. Occasionally it affects women too e.g. when an infected man marries a carrier girl.</a:t>
            </a:r>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fontScale="70000" lnSpcReduction="20000"/>
          </a:bodyPr>
          <a:lstStyle/>
          <a:p>
            <a:r>
              <a:rPr lang="en-US" b="1" i="1" u="sng" dirty="0"/>
              <a:t>Clinical Features </a:t>
            </a:r>
            <a:endParaRPr lang="en-US" dirty="0"/>
          </a:p>
          <a:p>
            <a:pPr lvl="0"/>
            <a:r>
              <a:rPr lang="en-US" dirty="0"/>
              <a:t>Persistent bleeding after cuts, abrasions or dental extraction or any form of trauma.</a:t>
            </a:r>
          </a:p>
          <a:p>
            <a:pPr lvl="0"/>
            <a:r>
              <a:rPr lang="en-US" dirty="0"/>
              <a:t>Spontaneous bleeding into the joints mainly the knee joints (</a:t>
            </a:r>
            <a:r>
              <a:rPr lang="en-US" i="1" dirty="0" err="1"/>
              <a:t>haemarthroses</a:t>
            </a:r>
            <a:r>
              <a:rPr lang="en-US" dirty="0"/>
              <a:t>).</a:t>
            </a:r>
          </a:p>
          <a:p>
            <a:pPr lvl="0"/>
            <a:r>
              <a:rPr lang="en-US" dirty="0"/>
              <a:t>joint pain</a:t>
            </a:r>
          </a:p>
          <a:p>
            <a:pPr lvl="0"/>
            <a:r>
              <a:rPr lang="en-US" dirty="0"/>
              <a:t>fluids in joints</a:t>
            </a:r>
          </a:p>
          <a:p>
            <a:r>
              <a:rPr lang="en-US" b="1" dirty="0"/>
              <a:t>o/e </a:t>
            </a:r>
            <a:endParaRPr lang="en-US" dirty="0"/>
          </a:p>
          <a:p>
            <a:pPr lvl="0"/>
            <a:r>
              <a:rPr lang="en-US" dirty="0"/>
              <a:t>The area is warm.</a:t>
            </a:r>
          </a:p>
          <a:p>
            <a:pPr lvl="0"/>
            <a:r>
              <a:rPr lang="en-US" dirty="0"/>
              <a:t>Muscle spasm.</a:t>
            </a:r>
          </a:p>
          <a:p>
            <a:pPr lvl="0"/>
            <a:r>
              <a:rPr lang="en-US" dirty="0"/>
              <a:t>Repeated episodes of </a:t>
            </a:r>
            <a:r>
              <a:rPr lang="en-US" dirty="0" err="1"/>
              <a:t>haemarthroses</a:t>
            </a:r>
            <a:r>
              <a:rPr lang="en-US" dirty="0"/>
              <a:t> causes damage to joints with wasting of surrounding muscles leading to deformity and crippling.</a:t>
            </a:r>
          </a:p>
          <a:p>
            <a:pPr lvl="0"/>
            <a:r>
              <a:rPr lang="en-US" dirty="0"/>
              <a:t>Intracranial </a:t>
            </a:r>
            <a:r>
              <a:rPr lang="en-US" dirty="0" err="1"/>
              <a:t>heamorrhage</a:t>
            </a:r>
            <a:r>
              <a:rPr lang="en-US" dirty="0"/>
              <a:t> </a:t>
            </a:r>
          </a:p>
          <a:p>
            <a:r>
              <a:rPr lang="en-US" b="1" i="1" dirty="0"/>
              <a:t>Diagnosis</a:t>
            </a:r>
            <a:endParaRPr lang="en-US" dirty="0"/>
          </a:p>
          <a:p>
            <a:r>
              <a:rPr lang="en-US" dirty="0"/>
              <a:t>1) Is made on basis of typical </a:t>
            </a:r>
            <a:r>
              <a:rPr lang="en-US" dirty="0" err="1"/>
              <a:t>Hx</a:t>
            </a:r>
            <a:r>
              <a:rPr lang="en-US" dirty="0"/>
              <a:t> of </a:t>
            </a:r>
            <a:r>
              <a:rPr lang="en-US" dirty="0" err="1"/>
              <a:t>heamathroses</a:t>
            </a:r>
            <a:r>
              <a:rPr lang="en-US" dirty="0"/>
              <a:t>.</a:t>
            </a:r>
          </a:p>
          <a:p>
            <a:r>
              <a:rPr lang="en-US" dirty="0"/>
              <a:t>2) Sex – usually males.</a:t>
            </a:r>
          </a:p>
          <a:p>
            <a:r>
              <a:rPr lang="en-US" dirty="0"/>
              <a:t>3) Family </a:t>
            </a:r>
            <a:r>
              <a:rPr lang="en-US" dirty="0" err="1"/>
              <a:t>Hx</a:t>
            </a:r>
            <a:r>
              <a:rPr lang="en-US" dirty="0"/>
              <a:t> of similar illness.</a:t>
            </a:r>
          </a:p>
          <a:p>
            <a:r>
              <a:rPr lang="en-US" b="1" i="1" dirty="0"/>
              <a:t> </a:t>
            </a:r>
            <a:endParaRPr lang="en-US" dirty="0"/>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r>
              <a:rPr lang="en-US" b="1" i="1" dirty="0"/>
              <a:t>Treatment</a:t>
            </a:r>
            <a:endParaRPr lang="en-US" dirty="0"/>
          </a:p>
          <a:p>
            <a:r>
              <a:rPr lang="en-US" b="1" dirty="0" err="1"/>
              <a:t>i</a:t>
            </a:r>
            <a:r>
              <a:rPr lang="en-US" b="1" dirty="0"/>
              <a:t>) </a:t>
            </a:r>
            <a:r>
              <a:rPr lang="en-US" dirty="0"/>
              <a:t>Intensive treatment is required.</a:t>
            </a:r>
          </a:p>
          <a:p>
            <a:r>
              <a:rPr lang="en-US" dirty="0"/>
              <a:t>ii) Fresh blood transfusion – and possibly refer.</a:t>
            </a:r>
          </a:p>
          <a:p>
            <a:r>
              <a:rPr lang="en-US" dirty="0"/>
              <a:t>iii) Fresh frozen plasma or factor viii concentrates.</a:t>
            </a:r>
          </a:p>
          <a:p>
            <a:r>
              <a:rPr lang="en-US" b="1" dirty="0"/>
              <a:t>Predisposed infections </a:t>
            </a:r>
            <a:endParaRPr lang="en-US" dirty="0"/>
          </a:p>
          <a:p>
            <a:r>
              <a:rPr lang="en-US" dirty="0" err="1"/>
              <a:t>i</a:t>
            </a:r>
            <a:r>
              <a:rPr lang="en-US" dirty="0"/>
              <a:t>) Hepatitis B virus.</a:t>
            </a:r>
          </a:p>
          <a:p>
            <a:r>
              <a:rPr lang="fr-FR" dirty="0"/>
              <a:t>ii) </a:t>
            </a:r>
            <a:r>
              <a:rPr lang="fr-FR" dirty="0" err="1"/>
              <a:t>Aids</a:t>
            </a:r>
            <a:r>
              <a:rPr lang="fr-FR" dirty="0"/>
              <a:t> </a:t>
            </a:r>
            <a:endParaRPr lang="en-US" dirty="0"/>
          </a:p>
          <a:p>
            <a:r>
              <a:rPr lang="fr-FR" dirty="0"/>
              <a:t>iii) Syphilis</a:t>
            </a:r>
            <a:endParaRPr lang="en-US" dirty="0"/>
          </a:p>
          <a:p>
            <a:r>
              <a:rPr lang="fr-FR" dirty="0"/>
              <a:t>iv) Malaria.</a:t>
            </a:r>
            <a:endParaRPr lang="en-US" dirty="0"/>
          </a:p>
          <a:p>
            <a:r>
              <a:rPr lang="en-US" b="1" dirty="0"/>
              <a:t>Caution</a:t>
            </a:r>
            <a:endParaRPr lang="en-US" dirty="0"/>
          </a:p>
          <a:p>
            <a:r>
              <a:rPr lang="en-US" dirty="0"/>
              <a:t>a) Never stitch a cut wound of </a:t>
            </a:r>
            <a:r>
              <a:rPr lang="en-US" dirty="0" err="1"/>
              <a:t>haemophilia</a:t>
            </a:r>
            <a:r>
              <a:rPr lang="en-US" dirty="0"/>
              <a:t> patient.</a:t>
            </a:r>
          </a:p>
          <a:p>
            <a:r>
              <a:rPr lang="en-US" dirty="0"/>
              <a:t>b) No cutting.</a:t>
            </a:r>
          </a:p>
          <a:p>
            <a:r>
              <a:rPr lang="en-US" dirty="0"/>
              <a:t>C) Must be reviewed by a physician before going to theatre.</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0000" lnSpcReduction="20000"/>
          </a:bodyPr>
          <a:lstStyle/>
          <a:p>
            <a:r>
              <a:rPr lang="en-US" b="1" i="1" dirty="0" err="1"/>
              <a:t>Tx</a:t>
            </a:r>
            <a:endParaRPr lang="en-US" dirty="0"/>
          </a:p>
          <a:p>
            <a:pPr lvl="0"/>
            <a:r>
              <a:rPr lang="en-US" dirty="0"/>
              <a:t>Replace vitamin k  by IM vitamin k 10mg </a:t>
            </a:r>
            <a:r>
              <a:rPr lang="en-US" dirty="0" err="1"/>
              <a:t>od</a:t>
            </a:r>
            <a:r>
              <a:rPr lang="en-US" dirty="0"/>
              <a:t>.</a:t>
            </a:r>
          </a:p>
          <a:p>
            <a:pPr lvl="0"/>
            <a:r>
              <a:rPr lang="en-US" dirty="0"/>
              <a:t>Identify and treat the cause</a:t>
            </a:r>
            <a:r>
              <a:rPr lang="en-US" b="1" dirty="0"/>
              <a:t>.</a:t>
            </a:r>
            <a:endParaRPr lang="en-US" dirty="0"/>
          </a:p>
          <a:p>
            <a:r>
              <a:rPr lang="en-US" b="1" dirty="0"/>
              <a:t> </a:t>
            </a:r>
            <a:endParaRPr lang="en-US" dirty="0"/>
          </a:p>
          <a:p>
            <a:r>
              <a:rPr lang="en-US" b="1" u="sng" dirty="0" err="1"/>
              <a:t>Purpuras</a:t>
            </a:r>
            <a:r>
              <a:rPr lang="en-US" u="sng" dirty="0"/>
              <a:t> </a:t>
            </a:r>
            <a:endParaRPr lang="en-US" dirty="0"/>
          </a:p>
          <a:p>
            <a:r>
              <a:rPr lang="en-US" i="1" dirty="0"/>
              <a:t>Definition</a:t>
            </a:r>
            <a:endParaRPr lang="en-US" dirty="0"/>
          </a:p>
          <a:p>
            <a:r>
              <a:rPr lang="en-US" i="1" dirty="0"/>
              <a:t> </a:t>
            </a:r>
            <a:r>
              <a:rPr lang="en-US" dirty="0"/>
              <a:t>  This are a group of disorders associated with superficial capillary bleeding mainly in the skin and mucus membranes due to low plate let count, platelet function disorder or increased capillary permeability.</a:t>
            </a:r>
          </a:p>
          <a:p>
            <a:r>
              <a:rPr lang="en-US" dirty="0"/>
              <a:t>A </a:t>
            </a:r>
            <a:r>
              <a:rPr lang="en-US" dirty="0" err="1"/>
              <a:t>purpura</a:t>
            </a:r>
            <a:r>
              <a:rPr lang="en-US" dirty="0"/>
              <a:t> mesh consists of small purplish red spots which do not fade on pressure. When they are large, they are referred to as </a:t>
            </a:r>
            <a:r>
              <a:rPr lang="en-US" dirty="0" err="1"/>
              <a:t>ecchymoses</a:t>
            </a:r>
            <a:r>
              <a:rPr lang="en-US" dirty="0"/>
              <a:t>.</a:t>
            </a:r>
          </a:p>
          <a:p>
            <a:r>
              <a:rPr lang="en-US" b="1" dirty="0"/>
              <a:t> </a:t>
            </a:r>
            <a:endParaRPr lang="en-US" dirty="0"/>
          </a:p>
          <a:p>
            <a:r>
              <a:rPr lang="en-US" b="1" dirty="0"/>
              <a:t>Types </a:t>
            </a:r>
            <a:endParaRPr lang="en-US" dirty="0"/>
          </a:p>
          <a:p>
            <a:r>
              <a:rPr lang="en-US" dirty="0"/>
              <a:t>a) Idiopathic </a:t>
            </a:r>
            <a:r>
              <a:rPr lang="en-US" dirty="0" err="1"/>
              <a:t>thrombocytophenic</a:t>
            </a:r>
            <a:r>
              <a:rPr lang="en-US" dirty="0"/>
              <a:t> </a:t>
            </a:r>
            <a:r>
              <a:rPr lang="en-US" dirty="0" err="1"/>
              <a:t>purpura</a:t>
            </a:r>
            <a:r>
              <a:rPr lang="en-US" dirty="0"/>
              <a:t> (</a:t>
            </a:r>
            <a:r>
              <a:rPr lang="en-US" i="1" dirty="0"/>
              <a:t>ITP</a:t>
            </a:r>
            <a:r>
              <a:rPr lang="en-US" dirty="0"/>
              <a:t>)</a:t>
            </a:r>
          </a:p>
          <a:p>
            <a:r>
              <a:rPr lang="en-US" dirty="0"/>
              <a:t>b) Secondary </a:t>
            </a:r>
            <a:r>
              <a:rPr lang="en-US" dirty="0" err="1"/>
              <a:t>thrombocytophenic</a:t>
            </a:r>
            <a:r>
              <a:rPr lang="en-US" dirty="0"/>
              <a:t> </a:t>
            </a:r>
            <a:r>
              <a:rPr lang="en-US" dirty="0" err="1"/>
              <a:t>purpura</a:t>
            </a:r>
            <a:r>
              <a:rPr lang="en-US" dirty="0"/>
              <a:t> (</a:t>
            </a:r>
            <a:r>
              <a:rPr lang="en-US" i="1" dirty="0"/>
              <a:t>STP</a:t>
            </a:r>
            <a:r>
              <a:rPr lang="en-US" dirty="0"/>
              <a:t>)</a:t>
            </a:r>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Vitamin </a:t>
            </a:r>
            <a:r>
              <a:rPr lang="en-US" b="1" i="1" u="sng" dirty="0"/>
              <a:t>K</a:t>
            </a:r>
            <a:r>
              <a:rPr lang="en-US" b="1" u="sng" dirty="0"/>
              <a:t> deficiency </a:t>
            </a:r>
            <a:r>
              <a:rPr lang="en-US" dirty="0"/>
              <a:t/>
            </a:r>
            <a:br>
              <a:rPr lang="en-US" dirty="0"/>
            </a:br>
            <a:endParaRPr lang="en-US" dirty="0"/>
          </a:p>
        </p:txBody>
      </p:sp>
      <p:sp>
        <p:nvSpPr>
          <p:cNvPr id="3" name="Content Placeholder 2"/>
          <p:cNvSpPr>
            <a:spLocks noGrp="1"/>
          </p:cNvSpPr>
          <p:nvPr>
            <p:ph idx="1"/>
          </p:nvPr>
        </p:nvSpPr>
        <p:spPr>
          <a:xfrm>
            <a:off x="457200" y="914400"/>
            <a:ext cx="8229600" cy="5211763"/>
          </a:xfrm>
        </p:spPr>
        <p:txBody>
          <a:bodyPr>
            <a:normAutofit fontScale="77500" lnSpcReduction="20000"/>
          </a:bodyPr>
          <a:lstStyle/>
          <a:p>
            <a:r>
              <a:rPr lang="en-US" dirty="0"/>
              <a:t>This vitamin is necessary for synthesis of factors ii, vii, ix, &amp; x.</a:t>
            </a:r>
          </a:p>
          <a:p>
            <a:r>
              <a:rPr lang="en-US" b="1" dirty="0"/>
              <a:t>Causes </a:t>
            </a:r>
            <a:endParaRPr lang="en-US" dirty="0"/>
          </a:p>
          <a:p>
            <a:r>
              <a:rPr lang="en-US" dirty="0"/>
              <a:t>a) Inadequate body stores e.g. in malnutrition, </a:t>
            </a:r>
            <a:r>
              <a:rPr lang="en-US" dirty="0" err="1"/>
              <a:t>heamorrhrage</a:t>
            </a:r>
            <a:r>
              <a:rPr lang="en-US" dirty="0"/>
              <a:t>, of the new bone.</a:t>
            </a:r>
          </a:p>
          <a:p>
            <a:r>
              <a:rPr lang="en-US" dirty="0"/>
              <a:t>b) Mal-absorption of vitamin k. often occurs in obstructive jaundice. The </a:t>
            </a:r>
            <a:r>
              <a:rPr lang="en-US" dirty="0" err="1"/>
              <a:t>billiary</a:t>
            </a:r>
            <a:r>
              <a:rPr lang="en-US" dirty="0"/>
              <a:t> duct becomes obstructed and bile is not poured in the GIT. Bile emulsifies fat. Vitamin k is fat soluble, so cant b e absorbed in to blood stream. </a:t>
            </a:r>
          </a:p>
          <a:p>
            <a:r>
              <a:rPr lang="en-US" dirty="0"/>
              <a:t>c) Use of oral anti coagulants antagonize the effects of vitamin k.</a:t>
            </a:r>
          </a:p>
          <a:p>
            <a:r>
              <a:rPr lang="en-US" b="1" i="1" dirty="0"/>
              <a:t>CF</a:t>
            </a:r>
            <a:endParaRPr lang="en-US" dirty="0"/>
          </a:p>
          <a:p>
            <a:pPr lvl="0"/>
            <a:r>
              <a:rPr lang="en-US" dirty="0"/>
              <a:t>Bleeding tendencies.</a:t>
            </a:r>
          </a:p>
          <a:p>
            <a:pPr lvl="0"/>
            <a:r>
              <a:rPr lang="en-US" dirty="0"/>
              <a:t>Cerebral bleeding  </a:t>
            </a:r>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r>
              <a:rPr lang="en-US" b="1" dirty="0"/>
              <a:t>a</a:t>
            </a:r>
            <a:r>
              <a:rPr lang="en-US" b="1" i="1" dirty="0"/>
              <a:t>)  </a:t>
            </a:r>
            <a:r>
              <a:rPr lang="en-US" b="1" i="1" u="sng" dirty="0"/>
              <a:t>ITP</a:t>
            </a:r>
            <a:endParaRPr lang="en-US" dirty="0"/>
          </a:p>
          <a:p>
            <a:r>
              <a:rPr lang="en-US" dirty="0"/>
              <a:t>This is a rare auto immune disorder whereby the body forms antibodies against its own platelets. The platelets are coated with </a:t>
            </a:r>
            <a:r>
              <a:rPr lang="en-US" dirty="0" err="1"/>
              <a:t>Ab</a:t>
            </a:r>
            <a:r>
              <a:rPr lang="en-US" dirty="0"/>
              <a:t> and are destroyed by spleen at risk/high rates.</a:t>
            </a:r>
          </a:p>
          <a:p>
            <a:r>
              <a:rPr lang="en-US" b="1" i="1" dirty="0"/>
              <a:t>CF </a:t>
            </a:r>
            <a:endParaRPr lang="en-US" dirty="0"/>
          </a:p>
          <a:p>
            <a:r>
              <a:rPr lang="en-US" dirty="0"/>
              <a:t>Insidious onsets of bleeding tendency </a:t>
            </a:r>
            <a:r>
              <a:rPr lang="en-US" dirty="0" err="1"/>
              <a:t>eg</a:t>
            </a:r>
            <a:r>
              <a:rPr lang="en-US" dirty="0"/>
              <a:t> </a:t>
            </a:r>
            <a:r>
              <a:rPr lang="en-US" dirty="0" err="1"/>
              <a:t>purpuric</a:t>
            </a:r>
            <a:r>
              <a:rPr lang="en-US" dirty="0"/>
              <a:t> rash, superficial easy bruising, </a:t>
            </a:r>
            <a:r>
              <a:rPr lang="en-US" dirty="0" err="1"/>
              <a:t>epistaxcis</a:t>
            </a:r>
            <a:r>
              <a:rPr lang="en-US" dirty="0"/>
              <a:t>, </a:t>
            </a:r>
            <a:r>
              <a:rPr lang="en-US" dirty="0" err="1"/>
              <a:t>haematuria</a:t>
            </a:r>
            <a:r>
              <a:rPr lang="en-US" dirty="0"/>
              <a:t>, gut bleeding and </a:t>
            </a:r>
            <a:r>
              <a:rPr lang="en-US" dirty="0" err="1"/>
              <a:t>menorrhagia</a:t>
            </a:r>
            <a:r>
              <a:rPr lang="en-US" dirty="0"/>
              <a:t>.</a:t>
            </a:r>
          </a:p>
          <a:p>
            <a:r>
              <a:rPr lang="en-US" b="1" i="1" dirty="0"/>
              <a:t>O/E</a:t>
            </a:r>
            <a:endParaRPr lang="en-US" dirty="0"/>
          </a:p>
          <a:p>
            <a:pPr lvl="0"/>
            <a:r>
              <a:rPr lang="en-US" dirty="0"/>
              <a:t>Evidence of bleeding in nose.</a:t>
            </a:r>
          </a:p>
          <a:p>
            <a:pPr lvl="0"/>
            <a:r>
              <a:rPr lang="en-US" dirty="0" err="1"/>
              <a:t>Spleenomegally</a:t>
            </a:r>
            <a:r>
              <a:rPr lang="en-US" dirty="0"/>
              <a:t> may or may not be there.</a:t>
            </a:r>
          </a:p>
          <a:p>
            <a:r>
              <a:rPr lang="en-US" dirty="0"/>
              <a:t>Blood for full </a:t>
            </a:r>
            <a:r>
              <a:rPr lang="en-US" dirty="0" err="1"/>
              <a:t>haemogram</a:t>
            </a:r>
            <a:r>
              <a:rPr lang="en-US" dirty="0"/>
              <a:t> low platelet count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dirty="0"/>
              <a:t>These causes include:</a:t>
            </a:r>
          </a:p>
          <a:p>
            <a:pPr lvl="0"/>
            <a:r>
              <a:rPr lang="en-US" dirty="0"/>
              <a:t>Infections </a:t>
            </a:r>
            <a:br>
              <a:rPr lang="en-US" dirty="0"/>
            </a:br>
            <a:r>
              <a:rPr lang="en-US" dirty="0"/>
              <a:t>-Bacterial </a:t>
            </a:r>
            <a:br>
              <a:rPr lang="en-US" dirty="0"/>
            </a:br>
            <a:r>
              <a:rPr lang="en-US" dirty="0"/>
              <a:t>-Fungal</a:t>
            </a:r>
          </a:p>
          <a:p>
            <a:pPr lvl="0"/>
            <a:r>
              <a:rPr lang="en-US" dirty="0"/>
              <a:t>Trauma</a:t>
            </a:r>
            <a:br>
              <a:rPr lang="en-US" dirty="0"/>
            </a:br>
            <a:r>
              <a:rPr lang="en-US" dirty="0"/>
              <a:t>-Surgery</a:t>
            </a:r>
            <a:br>
              <a:rPr lang="en-US" dirty="0"/>
            </a:br>
            <a:r>
              <a:rPr lang="en-US" dirty="0"/>
              <a:t>-Burns</a:t>
            </a:r>
          </a:p>
          <a:p>
            <a:pPr lvl="0"/>
            <a:r>
              <a:rPr lang="en-US" dirty="0"/>
              <a:t>Infarction</a:t>
            </a:r>
            <a:br>
              <a:rPr lang="en-US" dirty="0"/>
            </a:br>
            <a:r>
              <a:rPr lang="en-US" dirty="0"/>
              <a:t>-myocardial infarction</a:t>
            </a:r>
            <a:br>
              <a:rPr lang="en-US" dirty="0"/>
            </a:br>
            <a:r>
              <a:rPr lang="en-US" dirty="0"/>
              <a:t>-Pulmonary embolus</a:t>
            </a:r>
            <a:br>
              <a:rPr lang="en-US" dirty="0"/>
            </a:br>
            <a:r>
              <a:rPr lang="en-US" dirty="0"/>
              <a:t>-Sickle cell crisis</a:t>
            </a:r>
          </a:p>
          <a:p>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r>
              <a:rPr lang="en-US" b="1" i="1" dirty="0"/>
              <a:t>Diagnosis</a:t>
            </a:r>
            <a:endParaRPr lang="en-US" dirty="0"/>
          </a:p>
          <a:p>
            <a:r>
              <a:rPr lang="en-US" dirty="0"/>
              <a:t>1) Is made on basis of typical </a:t>
            </a:r>
            <a:r>
              <a:rPr lang="en-US" dirty="0" err="1"/>
              <a:t>Hx</a:t>
            </a:r>
            <a:r>
              <a:rPr lang="en-US" dirty="0"/>
              <a:t> of </a:t>
            </a:r>
            <a:r>
              <a:rPr lang="en-US" dirty="0" err="1"/>
              <a:t>heamathroses</a:t>
            </a:r>
            <a:r>
              <a:rPr lang="en-US" dirty="0"/>
              <a:t>.</a:t>
            </a:r>
          </a:p>
          <a:p>
            <a:r>
              <a:rPr lang="en-US" dirty="0"/>
              <a:t>2) Sex – usually males.</a:t>
            </a:r>
          </a:p>
          <a:p>
            <a:r>
              <a:rPr lang="en-US" dirty="0"/>
              <a:t>3) Family </a:t>
            </a:r>
            <a:r>
              <a:rPr lang="en-US" dirty="0" err="1"/>
              <a:t>Hx</a:t>
            </a:r>
            <a:r>
              <a:rPr lang="en-US" dirty="0"/>
              <a:t> of similar illness.</a:t>
            </a:r>
          </a:p>
          <a:p>
            <a:r>
              <a:rPr lang="en-US" b="1" i="1" dirty="0"/>
              <a:t> </a:t>
            </a:r>
            <a:endParaRPr lang="en-US" dirty="0"/>
          </a:p>
          <a:p>
            <a:r>
              <a:rPr lang="en-US" b="1" i="1" dirty="0"/>
              <a:t>Treatment</a:t>
            </a:r>
            <a:endParaRPr lang="en-US" dirty="0"/>
          </a:p>
          <a:p>
            <a:r>
              <a:rPr lang="en-US" b="1" dirty="0" err="1"/>
              <a:t>i</a:t>
            </a:r>
            <a:r>
              <a:rPr lang="en-US" b="1" dirty="0"/>
              <a:t>) </a:t>
            </a:r>
            <a:r>
              <a:rPr lang="en-US" dirty="0"/>
              <a:t>Intensive treatment is required.</a:t>
            </a:r>
          </a:p>
          <a:p>
            <a:r>
              <a:rPr lang="en-US" dirty="0"/>
              <a:t>ii) Fresh blood transfusion – and possibly refer.</a:t>
            </a:r>
          </a:p>
          <a:p>
            <a:r>
              <a:rPr lang="en-US" dirty="0"/>
              <a:t>iii) Fresh frozen plasma or factor viii concentrates.</a:t>
            </a:r>
          </a:p>
          <a:p>
            <a:r>
              <a:rPr lang="en-US" b="1" dirty="0"/>
              <a:t>Predisposed infections </a:t>
            </a:r>
            <a:endParaRPr lang="en-US" dirty="0"/>
          </a:p>
          <a:p>
            <a:r>
              <a:rPr lang="en-US" dirty="0" err="1"/>
              <a:t>i</a:t>
            </a:r>
            <a:r>
              <a:rPr lang="en-US" dirty="0"/>
              <a:t>) Hepatitis B virus.</a:t>
            </a:r>
          </a:p>
          <a:p>
            <a:r>
              <a:rPr lang="fr-FR" dirty="0"/>
              <a:t>ii) </a:t>
            </a:r>
            <a:r>
              <a:rPr lang="fr-FR" dirty="0" err="1"/>
              <a:t>Aids</a:t>
            </a:r>
            <a:r>
              <a:rPr lang="fr-FR" dirty="0"/>
              <a:t> </a:t>
            </a:r>
            <a:endParaRPr lang="en-US" dirty="0"/>
          </a:p>
          <a:p>
            <a:r>
              <a:rPr lang="fr-FR" dirty="0"/>
              <a:t>iii) Syphilis</a:t>
            </a:r>
            <a:endParaRPr lang="en-US" dirty="0"/>
          </a:p>
          <a:p>
            <a:r>
              <a:rPr lang="fr-FR" dirty="0"/>
              <a:t>iv) Malaria.</a:t>
            </a:r>
            <a:endParaRPr lang="en-US" dirty="0"/>
          </a:p>
          <a:p>
            <a:r>
              <a:rPr lang="en-US" b="1" dirty="0"/>
              <a:t>Caution</a:t>
            </a:r>
            <a:endParaRPr lang="en-US" dirty="0"/>
          </a:p>
          <a:p>
            <a:r>
              <a:rPr lang="en-US" dirty="0"/>
              <a:t>a) Never stitch a cut wound of </a:t>
            </a:r>
            <a:r>
              <a:rPr lang="en-US" dirty="0" err="1"/>
              <a:t>haemophilia</a:t>
            </a:r>
            <a:r>
              <a:rPr lang="en-US" dirty="0"/>
              <a:t> patient.</a:t>
            </a:r>
          </a:p>
          <a:p>
            <a:r>
              <a:rPr lang="en-US" dirty="0"/>
              <a:t>b) No </a:t>
            </a:r>
            <a:r>
              <a:rPr lang="en-US" dirty="0" smtClean="0"/>
              <a:t>cutting before </a:t>
            </a:r>
            <a:r>
              <a:rPr lang="en-US" dirty="0"/>
              <a:t>going to theatre.</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dirty="0"/>
              <a:t/>
            </a:r>
            <a:br>
              <a:rPr lang="en-US" dirty="0"/>
            </a:br>
            <a:r>
              <a:rPr lang="en-US" b="1" u="sng" dirty="0" err="1"/>
              <a:t>Purpuras</a:t>
            </a:r>
            <a:r>
              <a:rPr lang="en-US" u="sng" dirty="0"/>
              <a:t> </a:t>
            </a:r>
            <a:endParaRPr lang="en-US" dirty="0"/>
          </a:p>
        </p:txBody>
      </p:sp>
      <p:sp>
        <p:nvSpPr>
          <p:cNvPr id="3" name="Content Placeholder 2"/>
          <p:cNvSpPr>
            <a:spLocks noGrp="1"/>
          </p:cNvSpPr>
          <p:nvPr>
            <p:ph idx="1"/>
          </p:nvPr>
        </p:nvSpPr>
        <p:spPr/>
        <p:txBody>
          <a:bodyPr>
            <a:normAutofit fontScale="62500" lnSpcReduction="20000"/>
          </a:bodyPr>
          <a:lstStyle/>
          <a:p>
            <a:r>
              <a:rPr lang="en-US" i="1" dirty="0"/>
              <a:t>Definition</a:t>
            </a:r>
            <a:endParaRPr lang="en-US" dirty="0"/>
          </a:p>
          <a:p>
            <a:r>
              <a:rPr lang="en-US" i="1" dirty="0"/>
              <a:t> </a:t>
            </a:r>
            <a:r>
              <a:rPr lang="en-US" dirty="0"/>
              <a:t>  This are a group of disorders associated with superficial capillary bleeding mainly in the skin and mucus membranes due to low plate let count, platelet function disorder or increased capillary permeability.</a:t>
            </a:r>
          </a:p>
          <a:p>
            <a:r>
              <a:rPr lang="en-US" dirty="0"/>
              <a:t>A </a:t>
            </a:r>
            <a:r>
              <a:rPr lang="en-US" dirty="0" err="1"/>
              <a:t>purpura</a:t>
            </a:r>
            <a:r>
              <a:rPr lang="en-US" dirty="0"/>
              <a:t> mesh consists of small purplish red spots which do not fade on pressure. When they are large, they are referred to as </a:t>
            </a:r>
            <a:r>
              <a:rPr lang="en-US" dirty="0" err="1"/>
              <a:t>ecchymoses</a:t>
            </a:r>
            <a:r>
              <a:rPr lang="en-US" dirty="0"/>
              <a:t>.</a:t>
            </a:r>
          </a:p>
          <a:p>
            <a:r>
              <a:rPr lang="en-US" b="1" dirty="0"/>
              <a:t> </a:t>
            </a:r>
            <a:endParaRPr lang="en-US" dirty="0"/>
          </a:p>
          <a:p>
            <a:r>
              <a:rPr lang="en-US" b="1" dirty="0"/>
              <a:t>Types </a:t>
            </a:r>
            <a:endParaRPr lang="en-US" dirty="0"/>
          </a:p>
          <a:p>
            <a:r>
              <a:rPr lang="en-US" dirty="0"/>
              <a:t>a) Idiopathic </a:t>
            </a:r>
            <a:r>
              <a:rPr lang="en-US" dirty="0" err="1"/>
              <a:t>thrombocytophenic</a:t>
            </a:r>
            <a:r>
              <a:rPr lang="en-US" dirty="0"/>
              <a:t> </a:t>
            </a:r>
            <a:r>
              <a:rPr lang="en-US" dirty="0" err="1"/>
              <a:t>purpura</a:t>
            </a:r>
            <a:r>
              <a:rPr lang="en-US" dirty="0"/>
              <a:t> (</a:t>
            </a:r>
            <a:r>
              <a:rPr lang="en-US" i="1" dirty="0"/>
              <a:t>ITP</a:t>
            </a:r>
            <a:r>
              <a:rPr lang="en-US" dirty="0"/>
              <a:t>)</a:t>
            </a:r>
          </a:p>
          <a:p>
            <a:r>
              <a:rPr lang="en-US" dirty="0"/>
              <a:t>b) Secondary </a:t>
            </a:r>
            <a:r>
              <a:rPr lang="en-US" dirty="0" err="1"/>
              <a:t>thrombocytophenic</a:t>
            </a:r>
            <a:r>
              <a:rPr lang="en-US" dirty="0"/>
              <a:t> </a:t>
            </a:r>
            <a:r>
              <a:rPr lang="en-US" dirty="0" err="1"/>
              <a:t>purpura</a:t>
            </a:r>
            <a:r>
              <a:rPr lang="en-US" dirty="0"/>
              <a:t> (</a:t>
            </a:r>
            <a:r>
              <a:rPr lang="en-US" i="1" dirty="0"/>
              <a:t>STP</a:t>
            </a:r>
            <a:r>
              <a:rPr lang="en-US" dirty="0"/>
              <a:t>)</a:t>
            </a:r>
          </a:p>
          <a:p>
            <a:r>
              <a:rPr lang="en-US" b="1" dirty="0"/>
              <a:t>a</a:t>
            </a:r>
            <a:r>
              <a:rPr lang="en-US" b="1" i="1" dirty="0"/>
              <a:t>)  </a:t>
            </a:r>
            <a:r>
              <a:rPr lang="en-US" b="1" i="1" u="sng" dirty="0"/>
              <a:t>ITP</a:t>
            </a:r>
            <a:endParaRPr lang="en-US" dirty="0"/>
          </a:p>
          <a:p>
            <a:r>
              <a:rPr lang="en-US" dirty="0"/>
              <a:t>This is a rare auto immune disorder whereby the body forms antibodies against its own platelets. The platelets are coated with </a:t>
            </a:r>
            <a:r>
              <a:rPr lang="en-US" dirty="0" err="1"/>
              <a:t>Ab</a:t>
            </a:r>
            <a:r>
              <a:rPr lang="en-US" dirty="0"/>
              <a:t> and are destroyed by spleen at risk/high rates.</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lvl="0"/>
            <a:r>
              <a:rPr lang="en-US" dirty="0" smtClean="0"/>
              <a:t>Inflammation</a:t>
            </a:r>
            <a:br>
              <a:rPr lang="en-US" dirty="0" smtClean="0"/>
            </a:br>
            <a:r>
              <a:rPr lang="en-US" dirty="0" smtClean="0"/>
              <a:t>-Gout</a:t>
            </a:r>
            <a:br>
              <a:rPr lang="en-US" dirty="0" smtClean="0"/>
            </a:br>
            <a:r>
              <a:rPr lang="en-US" dirty="0" smtClean="0"/>
              <a:t>-Rheumatoid Arthritis</a:t>
            </a:r>
            <a:br>
              <a:rPr lang="en-US" dirty="0" smtClean="0"/>
            </a:br>
            <a:r>
              <a:rPr lang="en-US" dirty="0" smtClean="0"/>
              <a:t>-Ulcerative colitis</a:t>
            </a:r>
          </a:p>
          <a:p>
            <a:pPr lvl="0"/>
            <a:r>
              <a:rPr lang="en-US" dirty="0" smtClean="0"/>
              <a:t>Malignancy</a:t>
            </a:r>
            <a:br>
              <a:rPr lang="en-US" dirty="0" smtClean="0"/>
            </a:br>
            <a:r>
              <a:rPr lang="en-US" dirty="0" smtClean="0"/>
              <a:t>-Solid </a:t>
            </a:r>
            <a:r>
              <a:rPr lang="en-US" dirty="0" err="1" smtClean="0"/>
              <a:t>tumours</a:t>
            </a:r>
            <a:r>
              <a:rPr lang="en-US" dirty="0" smtClean="0"/>
              <a:t/>
            </a:r>
            <a:br>
              <a:rPr lang="en-US" dirty="0" smtClean="0"/>
            </a:br>
            <a:r>
              <a:rPr lang="en-US" dirty="0" smtClean="0"/>
              <a:t>-Hodgkin’s disease</a:t>
            </a:r>
          </a:p>
          <a:p>
            <a:pPr lvl="0"/>
            <a:r>
              <a:rPr lang="en-US" dirty="0" smtClean="0"/>
              <a:t>Physiological</a:t>
            </a:r>
            <a:br>
              <a:rPr lang="en-US" dirty="0" smtClean="0"/>
            </a:br>
            <a:r>
              <a:rPr lang="en-US" dirty="0" smtClean="0"/>
              <a:t>-Exercise</a:t>
            </a:r>
            <a:br>
              <a:rPr lang="en-US" dirty="0" smtClean="0"/>
            </a:br>
            <a:r>
              <a:rPr lang="en-US" dirty="0" smtClean="0"/>
              <a:t>-Pregnancy</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7772400" cy="6553200"/>
          </a:xfrm>
        </p:spPr>
        <p:txBody>
          <a:bodyPr>
            <a:normAutofit/>
          </a:bodyPr>
          <a:lstStyle/>
          <a:p>
            <a:r>
              <a:rPr lang="en-US" u="sng" dirty="0" smtClean="0"/>
              <a:t>Causes of </a:t>
            </a:r>
            <a:r>
              <a:rPr lang="en-US" u="sng" dirty="0" err="1" smtClean="0"/>
              <a:t>neutrophenia</a:t>
            </a:r>
            <a:endParaRPr lang="en-US" dirty="0" smtClean="0"/>
          </a:p>
          <a:p>
            <a:r>
              <a:rPr lang="en-US" dirty="0" smtClean="0"/>
              <a:t>Cells are usually less 1.5X10</a:t>
            </a:r>
            <a:r>
              <a:rPr lang="en-US" baseline="30000" dirty="0" smtClean="0"/>
              <a:t>9</a:t>
            </a:r>
            <a:r>
              <a:rPr lang="en-US" dirty="0" smtClean="0"/>
              <a:t>/l.</a:t>
            </a:r>
          </a:p>
          <a:p>
            <a:r>
              <a:rPr lang="en-US" dirty="0" smtClean="0"/>
              <a:t>Causes include:</a:t>
            </a:r>
          </a:p>
          <a:p>
            <a:pPr lvl="0"/>
            <a:r>
              <a:rPr lang="en-US" dirty="0" smtClean="0"/>
              <a:t>Infections </a:t>
            </a:r>
            <a:br>
              <a:rPr lang="en-US" dirty="0" smtClean="0"/>
            </a:br>
            <a:r>
              <a:rPr lang="en-US" dirty="0" err="1" smtClean="0"/>
              <a:t>i</a:t>
            </a:r>
            <a:r>
              <a:rPr lang="en-US" dirty="0" smtClean="0"/>
              <a:t>. viral</a:t>
            </a:r>
            <a:br>
              <a:rPr lang="en-US" dirty="0" smtClean="0"/>
            </a:br>
            <a:r>
              <a:rPr lang="en-US" dirty="0" smtClean="0"/>
              <a:t>ii. </a:t>
            </a:r>
            <a:r>
              <a:rPr lang="it-IT" dirty="0" smtClean="0"/>
              <a:t>Bacterial - salmonella</a:t>
            </a:r>
            <a:br>
              <a:rPr lang="it-IT" dirty="0" smtClean="0"/>
            </a:br>
            <a:r>
              <a:rPr lang="it-IT" dirty="0" smtClean="0"/>
              <a:t>iii. Protozoal - malaria.</a:t>
            </a:r>
            <a:endParaRPr lang="en-US" dirty="0" smtClean="0"/>
          </a:p>
          <a:p>
            <a:pPr lvl="0"/>
            <a:r>
              <a:rPr lang="en-US" dirty="0" smtClean="0"/>
              <a:t>Autoimmune</a:t>
            </a:r>
            <a:br>
              <a:rPr lang="en-US" dirty="0" smtClean="0"/>
            </a:br>
            <a:r>
              <a:rPr lang="en-US" dirty="0" err="1" smtClean="0"/>
              <a:t>i</a:t>
            </a:r>
            <a:r>
              <a:rPr lang="en-US" dirty="0" smtClean="0"/>
              <a:t>. Connective tissue diseases</a:t>
            </a:r>
          </a:p>
          <a:p>
            <a:pPr lvl="0"/>
            <a:r>
              <a:rPr lang="en-US" dirty="0" smtClean="0"/>
              <a:t>Alcohol </a:t>
            </a:r>
          </a:p>
          <a:p>
            <a:pPr lvl="0"/>
            <a:r>
              <a:rPr lang="en-US" dirty="0" smtClean="0"/>
              <a:t>Congenital</a:t>
            </a:r>
            <a:br>
              <a:rPr lang="en-US" dirty="0" smtClean="0"/>
            </a:br>
            <a:r>
              <a:rPr lang="en-US" dirty="0" err="1" smtClean="0"/>
              <a:t>i</a:t>
            </a:r>
            <a:r>
              <a:rPr lang="en-US" dirty="0" smtClean="0"/>
              <a:t>. </a:t>
            </a:r>
            <a:r>
              <a:rPr lang="en-US" dirty="0" err="1" smtClean="0"/>
              <a:t>Kostmann’s</a:t>
            </a:r>
            <a:r>
              <a:rPr lang="en-US" dirty="0" smtClean="0"/>
              <a:t> syndrome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81000"/>
            <a:ext cx="7772400" cy="5638800"/>
          </a:xfrm>
        </p:spPr>
        <p:txBody>
          <a:bodyPr>
            <a:normAutofit fontScale="92500" lnSpcReduction="10000"/>
          </a:bodyPr>
          <a:lstStyle/>
          <a:p>
            <a:pPr lvl="0"/>
            <a:r>
              <a:rPr lang="en-US" sz="3600" dirty="0" smtClean="0"/>
              <a:t>Drugs that cause bone marrow </a:t>
            </a:r>
            <a:r>
              <a:rPr lang="en-US" sz="3600" dirty="0" err="1" smtClean="0"/>
              <a:t>aplasia</a:t>
            </a:r>
            <a:r>
              <a:rPr lang="en-US" sz="3600" dirty="0" smtClean="0"/>
              <a:t> – </a:t>
            </a:r>
            <a:r>
              <a:rPr lang="en-US" sz="3600" dirty="0" err="1" smtClean="0"/>
              <a:t>salphanomides</a:t>
            </a:r>
            <a:r>
              <a:rPr lang="en-US" sz="3600" dirty="0" smtClean="0"/>
              <a:t>, </a:t>
            </a:r>
            <a:r>
              <a:rPr lang="en-US" sz="3600" dirty="0" err="1" smtClean="0"/>
              <a:t>chloramphenicol</a:t>
            </a:r>
            <a:r>
              <a:rPr lang="en-US" sz="3600" dirty="0" smtClean="0"/>
              <a:t>, </a:t>
            </a:r>
            <a:r>
              <a:rPr lang="en-US" sz="3600" dirty="0" err="1" smtClean="0"/>
              <a:t>cytotoxic</a:t>
            </a:r>
            <a:r>
              <a:rPr lang="en-US" sz="3600" dirty="0" smtClean="0"/>
              <a:t> drugs, </a:t>
            </a:r>
            <a:r>
              <a:rPr lang="en-US" sz="3600" dirty="0" err="1" smtClean="0"/>
              <a:t>phenytoin</a:t>
            </a:r>
            <a:r>
              <a:rPr lang="en-US" sz="3600" dirty="0" smtClean="0"/>
              <a:t> sodium, </a:t>
            </a:r>
            <a:r>
              <a:rPr lang="en-US" sz="3600" dirty="0" err="1" smtClean="0"/>
              <a:t>phenylbutazone</a:t>
            </a:r>
            <a:r>
              <a:rPr lang="en-US" sz="3600" dirty="0" smtClean="0"/>
              <a:t>, </a:t>
            </a:r>
            <a:r>
              <a:rPr lang="en-US" sz="3600" dirty="0" err="1" smtClean="0"/>
              <a:t>penicillamine</a:t>
            </a:r>
            <a:r>
              <a:rPr lang="en-US" sz="3600" dirty="0" smtClean="0"/>
              <a:t>, </a:t>
            </a:r>
            <a:r>
              <a:rPr lang="en-US" sz="3600" dirty="0" err="1" smtClean="0"/>
              <a:t>Noproxen</a:t>
            </a:r>
            <a:r>
              <a:rPr lang="en-US" sz="3600" dirty="0" smtClean="0"/>
              <a:t>, </a:t>
            </a:r>
            <a:r>
              <a:rPr lang="en-US" sz="3600" dirty="0" err="1" smtClean="0"/>
              <a:t>carbimazole</a:t>
            </a:r>
            <a:r>
              <a:rPr lang="en-US" sz="3600" dirty="0" smtClean="0"/>
              <a:t>, </a:t>
            </a:r>
            <a:r>
              <a:rPr lang="en-US" sz="3600" dirty="0" err="1" smtClean="0"/>
              <a:t>quinidine</a:t>
            </a:r>
            <a:r>
              <a:rPr lang="en-US" sz="3600" dirty="0" smtClean="0"/>
              <a:t>, </a:t>
            </a:r>
            <a:r>
              <a:rPr lang="en-US" sz="3600" dirty="0" err="1" smtClean="0"/>
              <a:t>captopril</a:t>
            </a:r>
            <a:r>
              <a:rPr lang="en-US" sz="3600" dirty="0" smtClean="0"/>
              <a:t>, </a:t>
            </a:r>
            <a:r>
              <a:rPr lang="en-US" sz="3600" dirty="0" err="1" smtClean="0"/>
              <a:t>enalapril</a:t>
            </a:r>
            <a:r>
              <a:rPr lang="en-US" sz="3600" dirty="0" smtClean="0"/>
              <a:t>, </a:t>
            </a:r>
            <a:r>
              <a:rPr lang="en-US" sz="3600" dirty="0" err="1" smtClean="0"/>
              <a:t>nifedipine</a:t>
            </a:r>
            <a:r>
              <a:rPr lang="en-US" sz="3600" dirty="0" smtClean="0"/>
              <a:t>, </a:t>
            </a:r>
            <a:r>
              <a:rPr lang="en-US" sz="3600" dirty="0" err="1" smtClean="0"/>
              <a:t>amitriptyline</a:t>
            </a:r>
            <a:r>
              <a:rPr lang="en-US" sz="3600" dirty="0" smtClean="0"/>
              <a:t>, </a:t>
            </a:r>
            <a:r>
              <a:rPr lang="en-US" sz="3600" dirty="0" err="1" smtClean="0"/>
              <a:t>pyremethamine</a:t>
            </a:r>
            <a:r>
              <a:rPr lang="en-US" sz="3600" dirty="0" smtClean="0"/>
              <a:t>, </a:t>
            </a:r>
            <a:r>
              <a:rPr lang="en-US" sz="3600" dirty="0" err="1" smtClean="0"/>
              <a:t>dapsone</a:t>
            </a:r>
            <a:r>
              <a:rPr lang="en-US" sz="3600" dirty="0" smtClean="0"/>
              <a:t>, </a:t>
            </a:r>
            <a:r>
              <a:rPr lang="en-US" sz="3600" dirty="0" err="1" smtClean="0"/>
              <a:t>sulfadoxine</a:t>
            </a:r>
            <a:r>
              <a:rPr lang="en-US" sz="3600" dirty="0" smtClean="0"/>
              <a:t>, </a:t>
            </a:r>
            <a:r>
              <a:rPr lang="en-US" sz="3600" dirty="0" err="1" smtClean="0"/>
              <a:t>chloroquine</a:t>
            </a:r>
            <a:r>
              <a:rPr lang="en-US" sz="3600" dirty="0" smtClean="0"/>
              <a:t>, </a:t>
            </a:r>
            <a:r>
              <a:rPr lang="en-US" sz="3600" dirty="0" err="1" smtClean="0"/>
              <a:t>phenytoin</a:t>
            </a:r>
            <a:r>
              <a:rPr lang="en-US" sz="3600" dirty="0" smtClean="0"/>
              <a:t> sodium, sodium </a:t>
            </a:r>
            <a:r>
              <a:rPr lang="en-US" sz="3600" dirty="0" err="1" smtClean="0"/>
              <a:t>valproate</a:t>
            </a:r>
            <a:r>
              <a:rPr lang="en-US" sz="3600" dirty="0" smtClean="0"/>
              <a:t>, </a:t>
            </a:r>
            <a:r>
              <a:rPr lang="en-US" sz="3600" dirty="0" err="1" smtClean="0"/>
              <a:t>carbamazepine</a:t>
            </a:r>
            <a:r>
              <a:rPr lang="en-US" sz="3600" dirty="0" smtClean="0"/>
              <a:t>, </a:t>
            </a:r>
            <a:r>
              <a:rPr lang="en-US" sz="3600" dirty="0" err="1" smtClean="0"/>
              <a:t>Sulphonamides</a:t>
            </a:r>
            <a:r>
              <a:rPr lang="en-US" sz="3600" dirty="0" smtClean="0"/>
              <a:t>, </a:t>
            </a:r>
            <a:r>
              <a:rPr lang="en-US" sz="3600" dirty="0" err="1" smtClean="0"/>
              <a:t>penicillins</a:t>
            </a:r>
            <a:r>
              <a:rPr lang="en-US" sz="3600" dirty="0" smtClean="0"/>
              <a:t>, </a:t>
            </a:r>
            <a:r>
              <a:rPr lang="en-US" sz="3600" dirty="0" err="1" smtClean="0"/>
              <a:t>cephalosporins</a:t>
            </a:r>
            <a:r>
              <a:rPr lang="en-US" sz="3600" dirty="0" smtClean="0"/>
              <a:t>, </a:t>
            </a:r>
            <a:r>
              <a:rPr lang="en-US" sz="3600" dirty="0" err="1" smtClean="0"/>
              <a:t>cimetidine</a:t>
            </a:r>
            <a:r>
              <a:rPr lang="en-US" sz="3600" dirty="0" smtClean="0"/>
              <a:t>, </a:t>
            </a:r>
            <a:r>
              <a:rPr lang="en-US" sz="3600" dirty="0" err="1" smtClean="0"/>
              <a:t>chlorpropamide</a:t>
            </a:r>
            <a:r>
              <a:rPr lang="en-US" sz="3600" dirty="0" smtClean="0"/>
              <a:t>, </a:t>
            </a:r>
            <a:r>
              <a:rPr lang="en-US" sz="3600" dirty="0" err="1" smtClean="0"/>
              <a:t>zidovudine</a:t>
            </a:r>
            <a:r>
              <a:rPr lang="en-US" sz="3600" dirty="0" smtClean="0"/>
              <a:t>, </a:t>
            </a:r>
            <a:r>
              <a:rPr lang="en-US" sz="3600" dirty="0" err="1" smtClean="0"/>
              <a:t>didanosine</a:t>
            </a:r>
            <a:r>
              <a:rPr lang="en-US" sz="3600" dirty="0" smtClean="0"/>
              <a:t>.</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477000"/>
          </a:xfrm>
        </p:spPr>
        <p:txBody>
          <a:bodyPr>
            <a:normAutofit fontScale="85000" lnSpcReduction="20000"/>
          </a:bodyPr>
          <a:lstStyle/>
          <a:p>
            <a:pPr>
              <a:buNone/>
            </a:pPr>
            <a:r>
              <a:rPr lang="en-US" b="1" i="1" u="sng" dirty="0" err="1" smtClean="0"/>
              <a:t>Eosinophils</a:t>
            </a:r>
            <a:endParaRPr lang="en-US" i="1" dirty="0" smtClean="0"/>
          </a:p>
          <a:p>
            <a:r>
              <a:rPr lang="en-US" dirty="0" smtClean="0"/>
              <a:t>Capable of ingesting foreign particles. Present in large numbers in lining and coverings of surfaces within the body.</a:t>
            </a:r>
          </a:p>
          <a:p>
            <a:r>
              <a:rPr lang="en-US" dirty="0" smtClean="0"/>
              <a:t>Involved in defense against parasites</a:t>
            </a:r>
          </a:p>
          <a:p>
            <a:r>
              <a:rPr lang="en-US" dirty="0" smtClean="0"/>
              <a:t>Involved in defense against parasites</a:t>
            </a:r>
          </a:p>
          <a:p>
            <a:pPr>
              <a:buNone/>
            </a:pPr>
            <a:r>
              <a:rPr lang="en-US" u="sng" dirty="0" smtClean="0"/>
              <a:t>Causes of </a:t>
            </a:r>
            <a:r>
              <a:rPr lang="en-US" u="sng" dirty="0" err="1" smtClean="0"/>
              <a:t>aosinophilia</a:t>
            </a:r>
            <a:r>
              <a:rPr lang="en-US" u="sng" dirty="0" smtClean="0"/>
              <a:t> </a:t>
            </a:r>
            <a:endParaRPr lang="en-US" dirty="0" smtClean="0"/>
          </a:p>
          <a:p>
            <a:pPr lvl="0"/>
            <a:r>
              <a:rPr lang="en-US" dirty="0" smtClean="0"/>
              <a:t>Parasitic infections e.g. </a:t>
            </a:r>
            <a:br>
              <a:rPr lang="en-US" dirty="0" smtClean="0"/>
            </a:br>
            <a:r>
              <a:rPr lang="en-US" dirty="0" smtClean="0"/>
              <a:t>-</a:t>
            </a:r>
            <a:r>
              <a:rPr lang="en-US" dirty="0" err="1" smtClean="0"/>
              <a:t>askarias</a:t>
            </a:r>
            <a:r>
              <a:rPr lang="en-US" dirty="0" smtClean="0"/>
              <a:t>, </a:t>
            </a:r>
            <a:br>
              <a:rPr lang="en-US" dirty="0" smtClean="0"/>
            </a:br>
            <a:r>
              <a:rPr lang="en-US" dirty="0" smtClean="0"/>
              <a:t>-hook worm infestations.</a:t>
            </a:r>
          </a:p>
          <a:p>
            <a:pPr lvl="0"/>
            <a:r>
              <a:rPr lang="en-US" dirty="0" smtClean="0"/>
              <a:t>Allergic disorders</a:t>
            </a:r>
          </a:p>
          <a:p>
            <a:r>
              <a:rPr lang="en-US" dirty="0" smtClean="0"/>
              <a:t>-Hay fever (a form of allergy to pollen of grass, trees and other plants, characterized by inflammation of the membrane lining of the nose and </a:t>
            </a:r>
            <a:r>
              <a:rPr lang="en-US" dirty="0" err="1" smtClean="0"/>
              <a:t>conjuctiva</a:t>
            </a:r>
            <a:r>
              <a:rPr lang="en-US" dirty="0" smtClean="0"/>
              <a:t>. The medical name is allergic rhinitis)</a:t>
            </a:r>
          </a:p>
          <a:p>
            <a:r>
              <a:rPr lang="en-US" dirty="0" smtClean="0"/>
              <a:t>-Asthma</a:t>
            </a:r>
            <a:br>
              <a:rPr lang="en-US" dirty="0" smtClean="0"/>
            </a:b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lvl="0"/>
            <a:r>
              <a:rPr lang="en-US" dirty="0"/>
              <a:t>Skin disorders  e.g. </a:t>
            </a:r>
            <a:br>
              <a:rPr lang="en-US" dirty="0"/>
            </a:br>
            <a:r>
              <a:rPr lang="it-IT" dirty="0"/>
              <a:t>-eczema, </a:t>
            </a:r>
            <a:br>
              <a:rPr lang="it-IT" dirty="0"/>
            </a:br>
            <a:r>
              <a:rPr lang="it-IT" dirty="0"/>
              <a:t>-urticaria’ </a:t>
            </a:r>
            <a:br>
              <a:rPr lang="it-IT" dirty="0"/>
            </a:br>
            <a:r>
              <a:rPr lang="it-IT" dirty="0"/>
              <a:t>-superficial inflammation e.g. cellulitis, dermatitis</a:t>
            </a:r>
            <a:endParaRPr lang="en-US" dirty="0"/>
          </a:p>
          <a:p>
            <a:pPr lvl="0"/>
            <a:r>
              <a:rPr lang="en-US" dirty="0"/>
              <a:t>Pulmonary disorders e.g. bronchial asthma.</a:t>
            </a:r>
          </a:p>
          <a:p>
            <a:pPr lvl="0"/>
            <a:r>
              <a:rPr lang="en-US" dirty="0" err="1"/>
              <a:t>Neoplasms</a:t>
            </a:r>
            <a:r>
              <a:rPr lang="en-US" dirty="0"/>
              <a:t> e.g. lymphomas, solid </a:t>
            </a:r>
            <a:r>
              <a:rPr lang="en-US" dirty="0" err="1"/>
              <a:t>tumours</a:t>
            </a:r>
            <a:endParaRPr lang="en-US" dirty="0"/>
          </a:p>
          <a:p>
            <a:pPr lvl="0"/>
            <a:r>
              <a:rPr lang="en-US" dirty="0"/>
              <a:t>Drug hypersensitivity e.g. gold, </a:t>
            </a:r>
            <a:r>
              <a:rPr lang="en-US" dirty="0" err="1"/>
              <a:t>sulphonamides</a:t>
            </a:r>
            <a:endParaRPr lang="en-US" dirty="0"/>
          </a:p>
          <a:p>
            <a:pPr lvl="0"/>
            <a:r>
              <a:rPr lang="en-US" dirty="0"/>
              <a:t>Connective tissue disorders e.g. </a:t>
            </a:r>
            <a:r>
              <a:rPr lang="en-US" dirty="0" err="1"/>
              <a:t>polyarteritis</a:t>
            </a:r>
            <a:r>
              <a:rPr lang="en-US" dirty="0"/>
              <a:t> </a:t>
            </a:r>
            <a:r>
              <a:rPr lang="en-US" dirty="0" err="1"/>
              <a:t>nodosa</a:t>
            </a:r>
            <a:endParaRPr lang="en-US" dirty="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85000" lnSpcReduction="20000"/>
          </a:bodyPr>
          <a:lstStyle/>
          <a:p>
            <a:r>
              <a:rPr lang="en-US" b="1" i="1" u="sng" dirty="0" err="1"/>
              <a:t>Basophils</a:t>
            </a:r>
            <a:endParaRPr lang="en-US" i="1" dirty="0"/>
          </a:p>
          <a:p>
            <a:pPr lvl="1"/>
            <a:r>
              <a:rPr lang="en-US" dirty="0"/>
              <a:t>Its role in the body is unknown and its figure hardly changes.</a:t>
            </a:r>
          </a:p>
          <a:p>
            <a:pPr lvl="1"/>
            <a:r>
              <a:rPr lang="en-US" dirty="0"/>
              <a:t>Capable of ingesting foreign particles.</a:t>
            </a:r>
          </a:p>
          <a:p>
            <a:pPr lvl="1"/>
            <a:r>
              <a:rPr lang="en-US" dirty="0"/>
              <a:t>Contain histamine and Heparin</a:t>
            </a:r>
          </a:p>
          <a:p>
            <a:pPr lvl="1"/>
            <a:r>
              <a:rPr lang="en-US" dirty="0" err="1"/>
              <a:t>Appro</a:t>
            </a:r>
            <a:r>
              <a:rPr lang="en-US" dirty="0"/>
              <a:t>. 30-150 X 10</a:t>
            </a:r>
            <a:r>
              <a:rPr lang="en-US" baseline="30000" dirty="0"/>
              <a:t>9</a:t>
            </a:r>
            <a:r>
              <a:rPr lang="en-US" dirty="0"/>
              <a:t>/L </a:t>
            </a:r>
            <a:r>
              <a:rPr lang="en-US" dirty="0" smtClean="0"/>
              <a:t> </a:t>
            </a:r>
          </a:p>
          <a:p>
            <a:pPr>
              <a:buNone/>
            </a:pPr>
            <a:r>
              <a:rPr lang="en-US" b="1" u="sng" dirty="0" smtClean="0"/>
              <a:t>Causes </a:t>
            </a:r>
            <a:r>
              <a:rPr lang="en-US" b="1" u="sng" dirty="0"/>
              <a:t>of </a:t>
            </a:r>
            <a:r>
              <a:rPr lang="en-US" b="1" u="sng" dirty="0" err="1"/>
              <a:t>Basophilia</a:t>
            </a:r>
            <a:endParaRPr lang="en-US" b="1" u="sng" dirty="0"/>
          </a:p>
          <a:p>
            <a:r>
              <a:rPr lang="en-US" dirty="0"/>
              <a:t>1. </a:t>
            </a:r>
            <a:r>
              <a:rPr lang="en-US" dirty="0" err="1"/>
              <a:t>Myeloproliferative</a:t>
            </a:r>
            <a:r>
              <a:rPr lang="en-US" dirty="0"/>
              <a:t> diseases</a:t>
            </a:r>
            <a:br>
              <a:rPr lang="en-US" dirty="0"/>
            </a:br>
            <a:r>
              <a:rPr lang="en-US" dirty="0"/>
              <a:t>-</a:t>
            </a:r>
            <a:r>
              <a:rPr lang="en-US" dirty="0" err="1"/>
              <a:t>Polycythaemia</a:t>
            </a:r>
            <a:r>
              <a:rPr lang="en-US" dirty="0"/>
              <a:t/>
            </a:r>
            <a:br>
              <a:rPr lang="en-US" dirty="0"/>
            </a:br>
            <a:r>
              <a:rPr lang="en-US" dirty="0"/>
              <a:t>-Chronic myeloid </a:t>
            </a:r>
            <a:r>
              <a:rPr lang="en-US" dirty="0" err="1"/>
              <a:t>Leukaemia</a:t>
            </a:r>
            <a:r>
              <a:rPr lang="en-US" dirty="0"/>
              <a:t/>
            </a:r>
            <a:br>
              <a:rPr lang="en-US" dirty="0"/>
            </a:br>
            <a:r>
              <a:rPr lang="en-US" dirty="0"/>
              <a:t>2. Inflammation</a:t>
            </a:r>
            <a:br>
              <a:rPr lang="en-US" dirty="0"/>
            </a:br>
            <a:r>
              <a:rPr lang="en-US" dirty="0"/>
              <a:t>-acute hypersensitivity</a:t>
            </a:r>
            <a:br>
              <a:rPr lang="en-US" dirty="0"/>
            </a:br>
            <a:r>
              <a:rPr lang="en-US" dirty="0"/>
              <a:t>-</a:t>
            </a:r>
            <a:r>
              <a:rPr lang="en-US" dirty="0" err="1"/>
              <a:t>Ucerative</a:t>
            </a:r>
            <a:r>
              <a:rPr lang="en-US" dirty="0"/>
              <a:t> colitis</a:t>
            </a:r>
            <a:br>
              <a:rPr lang="en-US" dirty="0"/>
            </a:br>
            <a:r>
              <a:rPr lang="en-US" dirty="0"/>
              <a:t>-</a:t>
            </a:r>
            <a:r>
              <a:rPr lang="en-US" dirty="0" err="1"/>
              <a:t>Crohns</a:t>
            </a:r>
            <a:r>
              <a:rPr lang="en-US" dirty="0"/>
              <a:t> disease</a:t>
            </a:r>
            <a:br>
              <a:rPr lang="en-US" dirty="0"/>
            </a:br>
            <a:r>
              <a:rPr lang="en-US" dirty="0"/>
              <a:t>3. Iron deficiency </a:t>
            </a:r>
            <a:r>
              <a:rPr lang="en-US" dirty="0" err="1"/>
              <a:t>anaemia</a:t>
            </a:r>
            <a:r>
              <a:rPr lang="en-US" dirty="0"/>
              <a:t>.</a:t>
            </a:r>
            <a:br>
              <a:rPr lang="en-US" dirty="0"/>
            </a:b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lnSpcReduction="20000"/>
          </a:bodyPr>
          <a:lstStyle/>
          <a:p>
            <a:pPr>
              <a:buNone/>
            </a:pPr>
            <a:r>
              <a:rPr lang="en-US" b="1" i="1" u="sng" dirty="0"/>
              <a:t>Lymphocytes</a:t>
            </a:r>
            <a:endParaRPr lang="en-US" i="1" dirty="0"/>
          </a:p>
          <a:p>
            <a:pPr lvl="0"/>
            <a:r>
              <a:rPr lang="en-US" dirty="0"/>
              <a:t>Derived from the stem cells in lymphoid tissue e.g. lymph nodes, spleen, adenoids, thymus gland, gut wall, as well as also in the BM.</a:t>
            </a:r>
          </a:p>
          <a:p>
            <a:pPr lvl="0"/>
            <a:r>
              <a:rPr lang="en-US" dirty="0"/>
              <a:t>These cells divide from the primitive stem cells into </a:t>
            </a:r>
            <a:r>
              <a:rPr lang="en-US" dirty="0" err="1"/>
              <a:t>lymphoblasts</a:t>
            </a:r>
            <a:r>
              <a:rPr lang="en-US" dirty="0"/>
              <a:t>. </a:t>
            </a:r>
          </a:p>
          <a:p>
            <a:pPr lvl="0"/>
            <a:r>
              <a:rPr lang="en-US" dirty="0"/>
              <a:t>The </a:t>
            </a:r>
            <a:r>
              <a:rPr lang="en-US" dirty="0" err="1"/>
              <a:t>lymphoblasts</a:t>
            </a:r>
            <a:r>
              <a:rPr lang="en-US" dirty="0"/>
              <a:t> further develop to lymphocytes. </a:t>
            </a:r>
          </a:p>
          <a:p>
            <a:pPr lvl="0"/>
            <a:r>
              <a:rPr lang="en-US" dirty="0"/>
              <a:t>There are normally 1.5 - 4.5 X 10</a:t>
            </a:r>
            <a:r>
              <a:rPr lang="en-US" baseline="30000" dirty="0"/>
              <a:t>9</a:t>
            </a:r>
            <a:r>
              <a:rPr lang="en-US" dirty="0"/>
              <a:t>/L</a:t>
            </a:r>
          </a:p>
          <a:p>
            <a:pPr lvl="0"/>
            <a:r>
              <a:rPr lang="en-US" dirty="0"/>
              <a:t>Subdivided into B-Lymphocytes (or B-Cells) and T-Lymphocytes (or T-Cells)</a:t>
            </a:r>
          </a:p>
          <a:p>
            <a:pPr lvl="0"/>
            <a:r>
              <a:rPr lang="en-US" dirty="0"/>
              <a:t>They are primarily responsible for cell mediated immunity.</a:t>
            </a:r>
          </a:p>
          <a:p>
            <a:pPr lvl="0"/>
            <a:r>
              <a:rPr lang="en-GB" dirty="0"/>
              <a:t>B-lymphocytes make antibodies </a:t>
            </a:r>
            <a:endParaRPr lang="en-US" dirty="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pPr lvl="0"/>
            <a:r>
              <a:rPr lang="en-GB" dirty="0"/>
              <a:t>T-lymphocytes (- have CD 4 receptors)</a:t>
            </a:r>
            <a:endParaRPr lang="en-US" dirty="0"/>
          </a:p>
          <a:p>
            <a:pPr lvl="1"/>
            <a:r>
              <a:rPr lang="en-GB" dirty="0"/>
              <a:t>Responsible for attacking viruses, fungi and some bacteria</a:t>
            </a:r>
            <a:endParaRPr lang="en-US" dirty="0"/>
          </a:p>
          <a:p>
            <a:pPr lvl="1"/>
            <a:r>
              <a:rPr lang="en-GB" dirty="0"/>
              <a:t>T helper cells are central in orchestrating function of other immune cells</a:t>
            </a:r>
            <a:endParaRPr lang="en-US" dirty="0"/>
          </a:p>
          <a:p>
            <a:pPr lvl="1"/>
            <a:r>
              <a:rPr lang="en-GB" dirty="0"/>
              <a:t>T killer cells are able to destroy infected cells</a:t>
            </a:r>
            <a:endParaRPr lang="en-US" dirty="0"/>
          </a:p>
          <a:p>
            <a:r>
              <a:rPr lang="en-US" dirty="0"/>
              <a:t> </a:t>
            </a:r>
          </a:p>
          <a:p>
            <a:r>
              <a:rPr lang="en-US" b="1" u="sng" dirty="0"/>
              <a:t>Causes of </a:t>
            </a:r>
            <a:r>
              <a:rPr lang="en-US" b="1" u="sng" dirty="0" err="1"/>
              <a:t>lymphocytosis</a:t>
            </a:r>
            <a:r>
              <a:rPr lang="en-US" b="1" u="sng" dirty="0"/>
              <a:t> – </a:t>
            </a:r>
            <a:endParaRPr lang="en-US" dirty="0"/>
          </a:p>
          <a:p>
            <a:r>
              <a:rPr lang="en-US" dirty="0"/>
              <a:t>(Mainly caused by chronic infections)</a:t>
            </a:r>
          </a:p>
          <a:p>
            <a:r>
              <a:rPr lang="en-US" dirty="0"/>
              <a:t>   1. Infections.</a:t>
            </a:r>
            <a:endParaRPr lang="en-US" sz="2800" dirty="0"/>
          </a:p>
          <a:p>
            <a:pPr lvl="0"/>
            <a:r>
              <a:rPr lang="en-US" dirty="0"/>
              <a:t>Viral infections </a:t>
            </a:r>
            <a:r>
              <a:rPr lang="en-US" dirty="0" err="1"/>
              <a:t>e.g</a:t>
            </a:r>
            <a:r>
              <a:rPr lang="en-US" dirty="0"/>
              <a:t> Aids</a:t>
            </a:r>
          </a:p>
          <a:p>
            <a:pPr lvl="0"/>
            <a:r>
              <a:rPr lang="en-US" dirty="0"/>
              <a:t>Chronic bacterial infections e.g. TB, </a:t>
            </a:r>
            <a:r>
              <a:rPr lang="en-US" dirty="0" err="1"/>
              <a:t>Bordetella</a:t>
            </a:r>
            <a:r>
              <a:rPr lang="en-US" dirty="0"/>
              <a:t> </a:t>
            </a:r>
            <a:r>
              <a:rPr lang="en-US" dirty="0" err="1"/>
              <a:t>pertusis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6096000"/>
          </a:xfrm>
        </p:spPr>
        <p:txBody>
          <a:bodyPr>
            <a:normAutofit/>
          </a:bodyPr>
          <a:lstStyle/>
          <a:p>
            <a:pPr algn="l"/>
            <a:r>
              <a:rPr lang="en-US" dirty="0"/>
              <a:t>Blood consists of</a:t>
            </a:r>
            <a:r>
              <a:rPr lang="en-US" dirty="0" smtClean="0"/>
              <a:t>:</a:t>
            </a:r>
            <a:r>
              <a:rPr lang="en-US" dirty="0"/>
              <a:t/>
            </a:r>
            <a:br>
              <a:rPr lang="en-US" dirty="0"/>
            </a:br>
            <a:r>
              <a:rPr lang="en-US" dirty="0"/>
              <a:t>-</a:t>
            </a:r>
            <a:r>
              <a:rPr lang="en-US" dirty="0" smtClean="0">
                <a:latin typeface="Arial Black" pitchFamily="34" charset="0"/>
              </a:rPr>
              <a:t>RBC </a:t>
            </a:r>
            <a:r>
              <a:rPr lang="en-US" dirty="0">
                <a:latin typeface="Arial Black" pitchFamily="34" charset="0"/>
              </a:rPr>
              <a:t>cells</a:t>
            </a:r>
            <a:r>
              <a:rPr lang="en-US" b="1" dirty="0">
                <a:latin typeface="Arial Black" pitchFamily="34" charset="0"/>
              </a:rPr>
              <a:t/>
            </a:r>
            <a:br>
              <a:rPr lang="en-US" b="1" dirty="0">
                <a:latin typeface="Arial Black" pitchFamily="34" charset="0"/>
              </a:rPr>
            </a:br>
            <a:r>
              <a:rPr lang="en-US" b="1" dirty="0" smtClean="0">
                <a:latin typeface="Arial Black" pitchFamily="34" charset="0"/>
              </a:rPr>
              <a:t>-</a:t>
            </a:r>
            <a:r>
              <a:rPr lang="en-US" dirty="0" smtClean="0">
                <a:latin typeface="Arial Black" pitchFamily="34" charset="0"/>
              </a:rPr>
              <a:t>WBC </a:t>
            </a:r>
            <a:r>
              <a:rPr lang="en-US" dirty="0">
                <a:latin typeface="Arial Black" pitchFamily="34" charset="0"/>
              </a:rPr>
              <a:t>cells</a:t>
            </a:r>
            <a:br>
              <a:rPr lang="en-US" dirty="0">
                <a:latin typeface="Arial Black" pitchFamily="34" charset="0"/>
              </a:rPr>
            </a:br>
            <a:r>
              <a:rPr lang="en-US" dirty="0" smtClean="0">
                <a:latin typeface="Arial Black" pitchFamily="34" charset="0"/>
              </a:rPr>
              <a:t>-Platelet </a:t>
            </a:r>
            <a:r>
              <a:rPr lang="en-US" dirty="0">
                <a:latin typeface="Arial Black" pitchFamily="34" charset="0"/>
              </a:rPr>
              <a:t>cells</a:t>
            </a:r>
            <a:br>
              <a:rPr lang="en-US" dirty="0">
                <a:latin typeface="Arial Black" pitchFamily="34" charset="0"/>
              </a:rPr>
            </a:br>
            <a:r>
              <a:rPr lang="en-US" dirty="0" smtClean="0">
                <a:latin typeface="Arial Black" pitchFamily="34" charset="0"/>
              </a:rPr>
              <a:t>-Plasma</a:t>
            </a:r>
            <a:r>
              <a:rPr lang="en-US" dirty="0"/>
              <a:t/>
            </a:r>
            <a:br>
              <a:rPr lang="en-US" dirty="0"/>
            </a:br>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srcRect/>
          <a:stretch>
            <a:fillRect/>
          </a:stretch>
        </p:blipFill>
        <p:spPr bwMode="auto">
          <a:xfrm>
            <a:off x="4495800" y="3048000"/>
            <a:ext cx="3962400" cy="317658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r>
              <a:rPr lang="en-US" dirty="0"/>
              <a:t>2. </a:t>
            </a:r>
            <a:r>
              <a:rPr lang="en-US" dirty="0" err="1"/>
              <a:t>Lymphoproliferative</a:t>
            </a:r>
            <a:r>
              <a:rPr lang="en-US" dirty="0"/>
              <a:t> diseases</a:t>
            </a:r>
            <a:br>
              <a:rPr lang="en-US" dirty="0"/>
            </a:br>
            <a:r>
              <a:rPr lang="en-US" dirty="0"/>
              <a:t>-Chronic lymphocytic </a:t>
            </a:r>
            <a:r>
              <a:rPr lang="en-US" dirty="0" err="1"/>
              <a:t>leukaemia</a:t>
            </a:r>
            <a:r>
              <a:rPr lang="en-US" dirty="0"/>
              <a:t> (CLL)</a:t>
            </a:r>
            <a:br>
              <a:rPr lang="en-US" dirty="0"/>
            </a:br>
            <a:r>
              <a:rPr lang="en-US" dirty="0"/>
              <a:t>-Lymphoma</a:t>
            </a:r>
          </a:p>
          <a:p>
            <a:r>
              <a:rPr lang="en-US" dirty="0"/>
              <a:t>3. Post-</a:t>
            </a:r>
            <a:r>
              <a:rPr lang="en-US" dirty="0" err="1"/>
              <a:t>Splenectomy</a:t>
            </a:r>
            <a:r>
              <a:rPr lang="en-US" dirty="0"/>
              <a:t> – (it leads to diminished response to infections)</a:t>
            </a:r>
            <a:br>
              <a:rPr lang="en-US" dirty="0"/>
            </a:br>
            <a:r>
              <a:rPr lang="en-US" dirty="0"/>
              <a:t/>
            </a:r>
            <a:br>
              <a:rPr lang="en-US" dirty="0"/>
            </a:br>
            <a:r>
              <a:rPr lang="en-US" b="1" u="sng" dirty="0"/>
              <a:t>causes of </a:t>
            </a:r>
            <a:r>
              <a:rPr lang="en-US" b="1" u="sng" dirty="0" err="1"/>
              <a:t>Lymphocytopenia</a:t>
            </a:r>
            <a:r>
              <a:rPr lang="en-US" dirty="0"/>
              <a:t/>
            </a:r>
            <a:br>
              <a:rPr lang="en-US" dirty="0"/>
            </a:br>
            <a:r>
              <a:rPr lang="en-US" dirty="0"/>
              <a:t>1. Inflammation</a:t>
            </a:r>
            <a:br>
              <a:rPr lang="en-US" dirty="0"/>
            </a:br>
            <a:r>
              <a:rPr lang="en-US" dirty="0"/>
              <a:t>           -Connective tissue disease</a:t>
            </a:r>
            <a:br>
              <a:rPr lang="en-US" dirty="0"/>
            </a:br>
            <a:r>
              <a:rPr lang="en-US" dirty="0"/>
              <a:t>2. Lymphoma</a:t>
            </a:r>
            <a:br>
              <a:rPr lang="en-US" dirty="0"/>
            </a:br>
            <a:r>
              <a:rPr lang="en-US" dirty="0"/>
              <a:t>3. Renal Failure</a:t>
            </a:r>
            <a:br>
              <a:rPr lang="en-US" dirty="0"/>
            </a:br>
            <a:r>
              <a:rPr lang="en-US" dirty="0"/>
              <a:t>4. </a:t>
            </a:r>
            <a:r>
              <a:rPr lang="en-US" dirty="0" err="1"/>
              <a:t>Sarcoidosis</a:t>
            </a:r>
            <a:r>
              <a:rPr lang="en-US" dirty="0"/>
              <a:t/>
            </a:r>
            <a:br>
              <a:rPr lang="en-US" dirty="0"/>
            </a:br>
            <a:r>
              <a:rPr lang="en-US" dirty="0"/>
              <a:t>5. Drugs</a:t>
            </a:r>
            <a:br>
              <a:rPr lang="en-US" dirty="0"/>
            </a:br>
            <a:r>
              <a:rPr lang="en-US" dirty="0"/>
              <a:t>           -Steroids</a:t>
            </a:r>
            <a:br>
              <a:rPr lang="en-US" dirty="0"/>
            </a:br>
            <a:r>
              <a:rPr lang="en-US" dirty="0"/>
              <a:t>           -</a:t>
            </a:r>
            <a:r>
              <a:rPr lang="en-US" dirty="0" err="1"/>
              <a:t>Cytotoxics</a:t>
            </a:r>
            <a:r>
              <a:rPr lang="en-US" dirty="0"/>
              <a:t/>
            </a:r>
            <a:br>
              <a:rPr lang="en-US" dirty="0"/>
            </a:br>
            <a:r>
              <a:rPr lang="en-US" dirty="0"/>
              <a:t>6. Congenital</a:t>
            </a:r>
            <a:br>
              <a:rPr lang="en-US" dirty="0"/>
            </a:br>
            <a:r>
              <a:rPr lang="en-US" dirty="0"/>
              <a:t>           -severe combined immunodeficiency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pPr>
              <a:buNone/>
            </a:pPr>
            <a:r>
              <a:rPr lang="en-US" sz="2000" b="1" i="1" u="sng" dirty="0" err="1"/>
              <a:t>Monocytes</a:t>
            </a:r>
            <a:endParaRPr lang="en-US" sz="2000" i="1" dirty="0"/>
          </a:p>
          <a:p>
            <a:r>
              <a:rPr lang="en-US" sz="2000" dirty="0"/>
              <a:t>Derived from the stem cell of the BM. </a:t>
            </a:r>
          </a:p>
          <a:p>
            <a:r>
              <a:rPr lang="en-US" sz="2000" dirty="0"/>
              <a:t>They divide producing </a:t>
            </a:r>
            <a:r>
              <a:rPr lang="en-US" sz="2000" dirty="0" err="1"/>
              <a:t>monoblasts</a:t>
            </a:r>
            <a:r>
              <a:rPr lang="en-US" sz="2000" dirty="0"/>
              <a:t> which develop into </a:t>
            </a:r>
            <a:r>
              <a:rPr lang="en-US" sz="2000" dirty="0" err="1"/>
              <a:t>monocytes</a:t>
            </a:r>
            <a:r>
              <a:rPr lang="en-US" sz="2000" dirty="0"/>
              <a:t>. </a:t>
            </a:r>
          </a:p>
          <a:p>
            <a:r>
              <a:rPr lang="en-US" sz="2000" dirty="0"/>
              <a:t>This cells migrate into tissues where they develop into macrophages. </a:t>
            </a:r>
          </a:p>
          <a:p>
            <a:r>
              <a:rPr lang="en-US" sz="2000" dirty="0"/>
              <a:t>Their function is </a:t>
            </a:r>
            <a:r>
              <a:rPr lang="en-US" sz="2000" dirty="0" err="1"/>
              <a:t>phagocytosis</a:t>
            </a:r>
            <a:r>
              <a:rPr lang="en-US" sz="2000" dirty="0"/>
              <a:t> of dead WBC, RBC, also  microbes. (i.e. macrophages)</a:t>
            </a:r>
          </a:p>
          <a:p>
            <a:r>
              <a:rPr lang="en-US" sz="2000" dirty="0"/>
              <a:t>Macrophages are usually found in the blood stream.</a:t>
            </a:r>
          </a:p>
          <a:p>
            <a:r>
              <a:rPr lang="en-US" sz="2000" dirty="0"/>
              <a:t> </a:t>
            </a:r>
          </a:p>
          <a:p>
            <a:r>
              <a:rPr lang="en-US" sz="2000" b="1" u="sng" dirty="0"/>
              <a:t>Causes of </a:t>
            </a:r>
            <a:r>
              <a:rPr lang="en-US" sz="2000" b="1" u="sng" dirty="0" err="1"/>
              <a:t>Monocytosis</a:t>
            </a:r>
            <a:endParaRPr lang="en-US" sz="2000" dirty="0"/>
          </a:p>
          <a:p>
            <a:pPr lvl="0"/>
            <a:r>
              <a:rPr lang="en-US" sz="2000" dirty="0"/>
              <a:t>infection</a:t>
            </a:r>
            <a:r>
              <a:rPr lang="en-US" sz="2000" u="sng" dirty="0"/>
              <a:t> </a:t>
            </a:r>
            <a:br>
              <a:rPr lang="en-US" sz="2000" u="sng" dirty="0"/>
            </a:br>
            <a:r>
              <a:rPr lang="en-US" sz="2000" dirty="0"/>
              <a:t>       e.g. bacterial tuberculosis</a:t>
            </a:r>
          </a:p>
          <a:p>
            <a:pPr lvl="0"/>
            <a:r>
              <a:rPr lang="en-US" sz="2000" dirty="0"/>
              <a:t>Inflammation</a:t>
            </a:r>
            <a:br>
              <a:rPr lang="en-US" sz="2000" dirty="0"/>
            </a:br>
            <a:r>
              <a:rPr lang="en-US" sz="2000" dirty="0"/>
              <a:t>   -Acute hypersensitivity</a:t>
            </a:r>
            <a:br>
              <a:rPr lang="en-US" sz="2000" dirty="0"/>
            </a:br>
            <a:r>
              <a:rPr lang="en-US" sz="2000" dirty="0"/>
              <a:t>   -Ulcerative colitis</a:t>
            </a:r>
            <a:br>
              <a:rPr lang="en-US" sz="2000" dirty="0"/>
            </a:br>
            <a:r>
              <a:rPr lang="en-US" sz="2000" dirty="0"/>
              <a:t>   -</a:t>
            </a:r>
            <a:r>
              <a:rPr lang="en-US" sz="2000" dirty="0" err="1"/>
              <a:t>Crohn’s</a:t>
            </a:r>
            <a:r>
              <a:rPr lang="en-US" sz="2000" dirty="0"/>
              <a:t> disease</a:t>
            </a:r>
          </a:p>
          <a:p>
            <a:endParaRPr lang="en-US" sz="2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lnSpcReduction="10000"/>
          </a:bodyPr>
          <a:lstStyle/>
          <a:p>
            <a:pPr lvl="0"/>
            <a:r>
              <a:rPr lang="en-US" dirty="0"/>
              <a:t>Malignancy</a:t>
            </a:r>
            <a:br>
              <a:rPr lang="en-US" dirty="0"/>
            </a:br>
            <a:r>
              <a:rPr lang="en-US" dirty="0"/>
              <a:t>- Solid </a:t>
            </a:r>
            <a:r>
              <a:rPr lang="en-US" dirty="0" err="1"/>
              <a:t>tumours</a:t>
            </a:r>
            <a:endParaRPr lang="en-US" dirty="0"/>
          </a:p>
          <a:p>
            <a:r>
              <a:rPr lang="en-US" b="1" u="sng" dirty="0"/>
              <a:t>( C) PLATELETS (</a:t>
            </a:r>
            <a:r>
              <a:rPr lang="en-US" b="1" u="sng" dirty="0" err="1"/>
              <a:t>Thrombocytes</a:t>
            </a:r>
            <a:r>
              <a:rPr lang="en-US" b="1" u="sng" dirty="0"/>
              <a:t>)</a:t>
            </a:r>
            <a:endParaRPr lang="en-US" dirty="0"/>
          </a:p>
          <a:p>
            <a:r>
              <a:rPr lang="en-US" dirty="0"/>
              <a:t>They are derived from </a:t>
            </a:r>
            <a:r>
              <a:rPr lang="en-US" dirty="0" err="1"/>
              <a:t>megakaryocytes</a:t>
            </a:r>
            <a:r>
              <a:rPr lang="en-US" dirty="0"/>
              <a:t> in the BM. These cells are necessary for clotting of blood.</a:t>
            </a:r>
          </a:p>
          <a:p>
            <a:r>
              <a:rPr lang="en-US" dirty="0"/>
              <a:t>They are discoid in shape.</a:t>
            </a:r>
          </a:p>
          <a:p>
            <a:r>
              <a:rPr lang="en-US" dirty="0"/>
              <a:t>The cell surface </a:t>
            </a:r>
            <a:r>
              <a:rPr lang="en-US" dirty="0" err="1"/>
              <a:t>invaginates</a:t>
            </a:r>
            <a:r>
              <a:rPr lang="en-US" dirty="0"/>
              <a:t> to form a tubular network, the </a:t>
            </a:r>
            <a:r>
              <a:rPr lang="en-US" dirty="0" err="1"/>
              <a:t>canalicular</a:t>
            </a:r>
            <a:r>
              <a:rPr lang="en-US" dirty="0"/>
              <a:t> system. This provides a large surface area of phospholipids onto which clotting factors bind.</a:t>
            </a:r>
          </a:p>
          <a:p>
            <a:r>
              <a:rPr lang="en-US" dirty="0"/>
              <a:t>Three types are present in the cytoplasm</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10000"/>
          </a:bodyPr>
          <a:lstStyle/>
          <a:p>
            <a:r>
              <a:rPr lang="en-US" dirty="0"/>
              <a:t>Three types are present in the cytoplasm</a:t>
            </a:r>
          </a:p>
          <a:p>
            <a:pPr lvl="0"/>
            <a:r>
              <a:rPr lang="en-US" dirty="0"/>
              <a:t>Alpha granules- Contain fibrinogen and Von </a:t>
            </a:r>
            <a:r>
              <a:rPr lang="en-US" dirty="0" err="1"/>
              <a:t>Willebrand</a:t>
            </a:r>
            <a:r>
              <a:rPr lang="en-US" dirty="0"/>
              <a:t> Factor (</a:t>
            </a:r>
            <a:r>
              <a:rPr lang="en-US" dirty="0" err="1"/>
              <a:t>vWF</a:t>
            </a:r>
            <a:r>
              <a:rPr lang="en-US" dirty="0"/>
              <a:t>)</a:t>
            </a:r>
          </a:p>
          <a:p>
            <a:pPr lvl="0"/>
            <a:r>
              <a:rPr lang="en-US" dirty="0"/>
              <a:t>Dense (Delta) granules – Store adenosine </a:t>
            </a:r>
            <a:r>
              <a:rPr lang="en-US" dirty="0" err="1"/>
              <a:t>Diphosphate</a:t>
            </a:r>
            <a:r>
              <a:rPr lang="en-US" dirty="0"/>
              <a:t> (ADP) and 5-hydroxytryptamine (5-HT, serotonin)</a:t>
            </a:r>
          </a:p>
          <a:p>
            <a:pPr lvl="0"/>
            <a:r>
              <a:rPr lang="en-US" dirty="0" err="1"/>
              <a:t>Lysosomes</a:t>
            </a:r>
            <a:r>
              <a:rPr lang="en-US" dirty="0"/>
              <a:t> contain acid </a:t>
            </a:r>
            <a:r>
              <a:rPr lang="en-US" dirty="0" err="1"/>
              <a:t>hydrolases</a:t>
            </a:r>
            <a:endParaRPr lang="en-US" dirty="0"/>
          </a:p>
          <a:p>
            <a:r>
              <a:rPr lang="en-US" dirty="0"/>
              <a:t> </a:t>
            </a:r>
          </a:p>
          <a:p>
            <a:r>
              <a:rPr lang="en-US" dirty="0"/>
              <a:t>When platelets are activated by ADP, thrombin, or collagen they contract to become spherical and extend pseudopodia which adhere to the </a:t>
            </a:r>
            <a:r>
              <a:rPr lang="en-US" dirty="0" err="1"/>
              <a:t>subendothelium</a:t>
            </a:r>
            <a:r>
              <a:rPr lang="en-US" dirty="0"/>
              <a:t> and other platelets.</a:t>
            </a:r>
          </a:p>
          <a:p>
            <a:r>
              <a:rPr lang="en-US" dirty="0"/>
              <a:t>Upon activation, platelet granules discharge their content, which encourages further platelet aggregation and fibrin formation.</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85000" lnSpcReduction="10000"/>
          </a:bodyPr>
          <a:lstStyle/>
          <a:p>
            <a:r>
              <a:rPr lang="en-US" dirty="0"/>
              <a:t>At the same time, </a:t>
            </a:r>
            <a:r>
              <a:rPr lang="en-US" dirty="0" err="1"/>
              <a:t>arachidonic</a:t>
            </a:r>
            <a:r>
              <a:rPr lang="en-US" dirty="0"/>
              <a:t> acid is released from the platelet membrane and converted by </a:t>
            </a:r>
            <a:r>
              <a:rPr lang="en-US" dirty="0" err="1"/>
              <a:t>cylo-oxygenase</a:t>
            </a:r>
            <a:r>
              <a:rPr lang="en-US" dirty="0"/>
              <a:t> (</a:t>
            </a:r>
            <a:r>
              <a:rPr lang="en-US" dirty="0" err="1"/>
              <a:t>cox</a:t>
            </a:r>
            <a:r>
              <a:rPr lang="en-US" dirty="0"/>
              <a:t>) to </a:t>
            </a:r>
            <a:r>
              <a:rPr lang="en-US" dirty="0" err="1"/>
              <a:t>endoperoxides</a:t>
            </a:r>
            <a:r>
              <a:rPr lang="en-US" dirty="0"/>
              <a:t> and the powerful platelet aggregating agent, </a:t>
            </a:r>
            <a:r>
              <a:rPr lang="en-US" dirty="0" err="1"/>
              <a:t>thrombine</a:t>
            </a:r>
            <a:r>
              <a:rPr lang="en-US" dirty="0"/>
              <a:t> A2.</a:t>
            </a:r>
          </a:p>
          <a:p>
            <a:r>
              <a:rPr lang="en-US" dirty="0"/>
              <a:t>Aspirin and other NSAIDs irreversibly inhibit platelet </a:t>
            </a:r>
            <a:r>
              <a:rPr lang="en-US" dirty="0" err="1"/>
              <a:t>cyclo-oxygenase</a:t>
            </a:r>
            <a:r>
              <a:rPr lang="en-US" dirty="0"/>
              <a:t> and impair platelet function.</a:t>
            </a:r>
            <a:br>
              <a:rPr lang="en-US" dirty="0"/>
            </a:br>
            <a:endParaRPr lang="en-US" dirty="0"/>
          </a:p>
          <a:p>
            <a:r>
              <a:rPr lang="en-US" b="1" u="sng" dirty="0"/>
              <a:t>Causes of thrombocytopenia</a:t>
            </a:r>
            <a:endParaRPr lang="en-US" dirty="0"/>
          </a:p>
          <a:p>
            <a:pPr lvl="0"/>
            <a:r>
              <a:rPr lang="en-US" dirty="0"/>
              <a:t>Bone marrow disorders</a:t>
            </a:r>
          </a:p>
          <a:p>
            <a:pPr lvl="1"/>
            <a:r>
              <a:rPr lang="en-US" dirty="0" err="1"/>
              <a:t>Hypoplasia</a:t>
            </a:r>
            <a:endParaRPr lang="en-US" dirty="0"/>
          </a:p>
          <a:p>
            <a:r>
              <a:rPr lang="en-US" dirty="0"/>
              <a:t>-Idiopathic</a:t>
            </a:r>
            <a:br>
              <a:rPr lang="en-US" dirty="0"/>
            </a:br>
            <a:r>
              <a:rPr lang="en-US" dirty="0"/>
              <a:t>-Drug induced – </a:t>
            </a:r>
            <a:r>
              <a:rPr lang="en-US" dirty="0" err="1"/>
              <a:t>cytotoxics</a:t>
            </a:r>
            <a:r>
              <a:rPr lang="en-US" dirty="0"/>
              <a:t>, </a:t>
            </a:r>
            <a:r>
              <a:rPr lang="en-US" dirty="0" err="1"/>
              <a:t>antimetabolites</a:t>
            </a:r>
            <a:r>
              <a:rPr lang="en-US" dirty="0"/>
              <a:t>, </a:t>
            </a:r>
            <a:r>
              <a:rPr lang="en-US" dirty="0" err="1"/>
              <a:t>thiazides</a:t>
            </a:r>
            <a:endParaRPr lang="en-US" dirty="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629400"/>
          </a:xfrm>
        </p:spPr>
        <p:txBody>
          <a:bodyPr>
            <a:normAutofit fontScale="92500" lnSpcReduction="10000"/>
          </a:bodyPr>
          <a:lstStyle/>
          <a:p>
            <a:pPr lvl="1"/>
            <a:r>
              <a:rPr lang="fr-FR" dirty="0" smtClean="0"/>
              <a:t>Infiltration</a:t>
            </a:r>
            <a:br>
              <a:rPr lang="fr-FR" dirty="0" smtClean="0"/>
            </a:br>
            <a:r>
              <a:rPr lang="fr-FR" dirty="0" smtClean="0"/>
              <a:t>-</a:t>
            </a:r>
            <a:r>
              <a:rPr lang="fr-FR" dirty="0" err="1" smtClean="0"/>
              <a:t>Leukaemia</a:t>
            </a:r>
            <a:r>
              <a:rPr lang="fr-FR" dirty="0" smtClean="0"/>
              <a:t/>
            </a:r>
            <a:br>
              <a:rPr lang="fr-FR" dirty="0" smtClean="0"/>
            </a:br>
            <a:r>
              <a:rPr lang="fr-FR" dirty="0" smtClean="0"/>
              <a:t>-</a:t>
            </a:r>
            <a:r>
              <a:rPr lang="fr-FR" dirty="0" err="1" smtClean="0"/>
              <a:t>Myeloma</a:t>
            </a:r>
            <a:r>
              <a:rPr lang="fr-FR" dirty="0" smtClean="0"/>
              <a:t/>
            </a:r>
            <a:br>
              <a:rPr lang="fr-FR" dirty="0" smtClean="0"/>
            </a:br>
            <a:r>
              <a:rPr lang="fr-FR" dirty="0" smtClean="0"/>
              <a:t>-</a:t>
            </a:r>
            <a:r>
              <a:rPr lang="fr-FR" dirty="0" err="1" smtClean="0"/>
              <a:t>Carcinoma</a:t>
            </a:r>
            <a:r>
              <a:rPr lang="fr-FR" dirty="0" smtClean="0"/>
              <a:t/>
            </a:r>
            <a:br>
              <a:rPr lang="fr-FR" dirty="0" smtClean="0"/>
            </a:br>
            <a:r>
              <a:rPr lang="fr-FR" dirty="0" smtClean="0"/>
              <a:t>-</a:t>
            </a:r>
            <a:r>
              <a:rPr lang="fr-FR" dirty="0" err="1" smtClean="0"/>
              <a:t>Myelofibrosis</a:t>
            </a:r>
            <a:r>
              <a:rPr lang="fr-FR" dirty="0" smtClean="0"/>
              <a:t/>
            </a:r>
            <a:br>
              <a:rPr lang="fr-FR" dirty="0" smtClean="0"/>
            </a:br>
            <a:r>
              <a:rPr lang="fr-FR" dirty="0" smtClean="0"/>
              <a:t>-</a:t>
            </a:r>
            <a:r>
              <a:rPr lang="fr-FR" dirty="0" err="1" smtClean="0"/>
              <a:t>Osteopetrosis</a:t>
            </a:r>
            <a:endParaRPr lang="en-US" dirty="0" smtClean="0"/>
          </a:p>
          <a:p>
            <a:pPr lvl="1"/>
            <a:r>
              <a:rPr lang="fr-FR" dirty="0" err="1" smtClean="0"/>
              <a:t>Vitamin</a:t>
            </a:r>
            <a:r>
              <a:rPr lang="fr-FR" dirty="0" smtClean="0"/>
              <a:t> B12 / </a:t>
            </a:r>
            <a:r>
              <a:rPr lang="fr-FR" dirty="0" err="1" smtClean="0"/>
              <a:t>Folate</a:t>
            </a:r>
            <a:r>
              <a:rPr lang="fr-FR" dirty="0" smtClean="0"/>
              <a:t> </a:t>
            </a:r>
            <a:r>
              <a:rPr lang="fr-FR" dirty="0" err="1" smtClean="0"/>
              <a:t>deficiency</a:t>
            </a:r>
            <a:endParaRPr lang="fr-FR" dirty="0" smtClean="0"/>
          </a:p>
          <a:p>
            <a:pPr lvl="1"/>
            <a:r>
              <a:rPr lang="en-US" dirty="0"/>
              <a:t>Increased consumption of platelets</a:t>
            </a:r>
            <a:br>
              <a:rPr lang="en-US" dirty="0"/>
            </a:br>
            <a:r>
              <a:rPr lang="en-US" dirty="0"/>
              <a:t>-Disseminated intravascular Coagulation (DIC)</a:t>
            </a:r>
            <a:br>
              <a:rPr lang="en-US" dirty="0"/>
            </a:br>
            <a:r>
              <a:rPr lang="en-US" dirty="0"/>
              <a:t>-Idiopathic Thrombocytopenic </a:t>
            </a:r>
            <a:r>
              <a:rPr lang="en-US" dirty="0" err="1"/>
              <a:t>Purpura</a:t>
            </a:r>
            <a:r>
              <a:rPr lang="en-US" dirty="0"/>
              <a:t/>
            </a:r>
            <a:br>
              <a:rPr lang="en-US" dirty="0"/>
            </a:br>
            <a:r>
              <a:rPr lang="en-US" dirty="0"/>
              <a:t>-Viral infections e.g. </a:t>
            </a:r>
            <a:r>
              <a:rPr lang="en-US" dirty="0" err="1"/>
              <a:t>Epstain</a:t>
            </a:r>
            <a:r>
              <a:rPr lang="en-US" dirty="0"/>
              <a:t>-Bar virus, HIV</a:t>
            </a:r>
            <a:br>
              <a:rPr lang="en-US" dirty="0"/>
            </a:br>
            <a:r>
              <a:rPr lang="en-US" dirty="0"/>
              <a:t>-</a:t>
            </a:r>
            <a:r>
              <a:rPr lang="en-US" dirty="0" err="1"/>
              <a:t>Baterial</a:t>
            </a:r>
            <a:r>
              <a:rPr lang="en-US" dirty="0"/>
              <a:t> infections e.g. gram negative </a:t>
            </a:r>
            <a:r>
              <a:rPr lang="en-US" dirty="0" err="1"/>
              <a:t>septicaemia</a:t>
            </a:r>
            <a:r>
              <a:rPr lang="en-US" dirty="0"/>
              <a:t/>
            </a:r>
            <a:br>
              <a:rPr lang="en-US" dirty="0"/>
            </a:br>
            <a:r>
              <a:rPr lang="en-US" dirty="0"/>
              <a:t>-</a:t>
            </a:r>
            <a:r>
              <a:rPr lang="en-US" dirty="0" err="1"/>
              <a:t>Hypersplenism</a:t>
            </a:r>
            <a:r>
              <a:rPr lang="en-US" dirty="0"/>
              <a:t/>
            </a:r>
            <a:br>
              <a:rPr lang="en-US" dirty="0"/>
            </a:br>
            <a:r>
              <a:rPr lang="en-US" dirty="0"/>
              <a:t>-Thrombotic Thrombocytopenic </a:t>
            </a:r>
            <a:r>
              <a:rPr lang="en-US" dirty="0" err="1"/>
              <a:t>purpura</a:t>
            </a:r>
            <a:r>
              <a:rPr lang="en-US" dirty="0"/>
              <a:t> (TTP) / </a:t>
            </a:r>
            <a:r>
              <a:rPr lang="en-US" dirty="0" err="1"/>
              <a:t>Haemolytic</a:t>
            </a:r>
            <a:r>
              <a:rPr lang="en-US" dirty="0"/>
              <a:t> </a:t>
            </a:r>
            <a:r>
              <a:rPr lang="en-US" dirty="0" err="1"/>
              <a:t>uraemic</a:t>
            </a:r>
            <a:r>
              <a:rPr lang="en-US" dirty="0"/>
              <a:t> syndrome (HUS)</a:t>
            </a:r>
            <a:br>
              <a:rPr lang="en-US" dirty="0"/>
            </a:br>
            <a:r>
              <a:rPr lang="en-US" dirty="0"/>
              <a:t>-liver disease</a:t>
            </a:r>
            <a:br>
              <a:rPr lang="en-US" dirty="0"/>
            </a:br>
            <a:r>
              <a:rPr lang="en-US" dirty="0"/>
              <a:t>-Connective tissue diseases e.g. SLE</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629400"/>
          </a:xfrm>
        </p:spPr>
        <p:txBody>
          <a:bodyPr>
            <a:normAutofit/>
          </a:bodyPr>
          <a:lstStyle/>
          <a:p>
            <a:r>
              <a:rPr lang="en-US" b="1" u="sng" dirty="0"/>
              <a:t>Causes of raised platelet count</a:t>
            </a:r>
            <a:br>
              <a:rPr lang="en-US" b="1" u="sng" dirty="0"/>
            </a:br>
            <a:r>
              <a:rPr lang="en-US" dirty="0"/>
              <a:t>1. Reactive </a:t>
            </a:r>
            <a:r>
              <a:rPr lang="en-US" dirty="0" err="1"/>
              <a:t>thrombocytosis</a:t>
            </a:r>
            <a:r>
              <a:rPr lang="en-US" dirty="0"/>
              <a:t/>
            </a:r>
            <a:br>
              <a:rPr lang="en-US" dirty="0"/>
            </a:br>
            <a:r>
              <a:rPr lang="en-US" dirty="0"/>
              <a:t>       -Chronic inflammatory disorders</a:t>
            </a:r>
            <a:br>
              <a:rPr lang="en-US" dirty="0"/>
            </a:br>
            <a:r>
              <a:rPr lang="en-US" dirty="0"/>
              <a:t>       -Malignant disease</a:t>
            </a:r>
            <a:br>
              <a:rPr lang="en-US" dirty="0"/>
            </a:br>
            <a:r>
              <a:rPr lang="en-US" dirty="0"/>
              <a:t>       -Tissue damage</a:t>
            </a:r>
            <a:br>
              <a:rPr lang="en-US" dirty="0"/>
            </a:br>
            <a:r>
              <a:rPr lang="en-US" dirty="0"/>
              <a:t>       -</a:t>
            </a:r>
            <a:r>
              <a:rPr lang="en-US" dirty="0" err="1"/>
              <a:t>Haemolytic</a:t>
            </a:r>
            <a:r>
              <a:rPr lang="en-US" dirty="0"/>
              <a:t> </a:t>
            </a:r>
            <a:r>
              <a:rPr lang="en-US" dirty="0" err="1"/>
              <a:t>anaemias</a:t>
            </a:r>
            <a:r>
              <a:rPr lang="en-US" dirty="0"/>
              <a:t/>
            </a:r>
            <a:br>
              <a:rPr lang="en-US" dirty="0"/>
            </a:br>
            <a:r>
              <a:rPr lang="en-US" dirty="0"/>
              <a:t>       -Post-</a:t>
            </a:r>
            <a:r>
              <a:rPr lang="en-US" dirty="0" err="1"/>
              <a:t>splenectomy</a:t>
            </a:r>
            <a:r>
              <a:rPr lang="en-US" dirty="0"/>
              <a:t/>
            </a:r>
            <a:br>
              <a:rPr lang="en-US" dirty="0"/>
            </a:br>
            <a:r>
              <a:rPr lang="en-US" dirty="0"/>
              <a:t>       -Post-</a:t>
            </a:r>
            <a:r>
              <a:rPr lang="en-US" dirty="0" err="1"/>
              <a:t>haemorrhage</a:t>
            </a:r>
            <a:endParaRPr lang="en-US" dirty="0"/>
          </a:p>
          <a:p>
            <a:pPr>
              <a:buNone/>
            </a:pPr>
            <a:r>
              <a:rPr lang="en-US" dirty="0"/>
              <a:t>2. Malignant </a:t>
            </a:r>
            <a:r>
              <a:rPr lang="en-US" dirty="0" err="1"/>
              <a:t>thrombocytosis</a:t>
            </a:r>
            <a:r>
              <a:rPr lang="en-US" dirty="0"/>
              <a:t/>
            </a:r>
            <a:br>
              <a:rPr lang="en-US" dirty="0"/>
            </a:br>
            <a:r>
              <a:rPr lang="en-US" dirty="0"/>
              <a:t>         -Essential </a:t>
            </a:r>
            <a:r>
              <a:rPr lang="en-US" dirty="0" err="1"/>
              <a:t>thrombocythaemia</a:t>
            </a:r>
            <a:r>
              <a:rPr lang="en-US" dirty="0"/>
              <a:t/>
            </a:r>
            <a:br>
              <a:rPr lang="en-US" dirty="0"/>
            </a:br>
            <a:r>
              <a:rPr lang="en-US" dirty="0"/>
              <a:t>         -</a:t>
            </a:r>
            <a:r>
              <a:rPr lang="en-US" dirty="0" err="1"/>
              <a:t>Polycythaemia</a:t>
            </a:r>
            <a:r>
              <a:rPr lang="en-US" dirty="0"/>
              <a:t> </a:t>
            </a:r>
            <a:r>
              <a:rPr lang="en-US" dirty="0" err="1"/>
              <a:t>rubra</a:t>
            </a:r>
            <a:r>
              <a:rPr lang="en-US" dirty="0"/>
              <a:t> </a:t>
            </a:r>
            <a:r>
              <a:rPr lang="en-US" dirty="0" err="1"/>
              <a:t>vera</a:t>
            </a:r>
            <a:r>
              <a:rPr lang="en-US" dirty="0"/>
              <a:t/>
            </a:r>
            <a:br>
              <a:rPr lang="en-US" dirty="0"/>
            </a:br>
            <a:r>
              <a:rPr lang="en-US" dirty="0"/>
              <a:t>         -</a:t>
            </a:r>
            <a:r>
              <a:rPr lang="en-US" dirty="0" err="1"/>
              <a:t>Myelofibrosis</a:t>
            </a:r>
            <a:r>
              <a:rPr lang="en-US" dirty="0"/>
              <a:t/>
            </a:r>
            <a:br>
              <a:rPr lang="en-US" dirty="0"/>
            </a:br>
            <a:r>
              <a:rPr lang="en-US" dirty="0"/>
              <a:t>         -Chronic myeloid </a:t>
            </a:r>
            <a:r>
              <a:rPr lang="en-US" dirty="0" err="1"/>
              <a:t>leukaemia</a:t>
            </a:r>
            <a:endParaRPr lang="en-US" dirty="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745163"/>
          </a:xfrm>
        </p:spPr>
        <p:txBody>
          <a:bodyPr>
            <a:normAutofit fontScale="85000" lnSpcReduction="20000"/>
          </a:bodyPr>
          <a:lstStyle/>
          <a:p>
            <a:r>
              <a:rPr lang="en-US" b="1" u="sng" dirty="0"/>
              <a:t>Causes of </a:t>
            </a:r>
            <a:r>
              <a:rPr lang="en-US" b="1" u="sng" dirty="0" err="1"/>
              <a:t>pancytopenia</a:t>
            </a:r>
            <a:endParaRPr lang="en-US" dirty="0"/>
          </a:p>
          <a:p>
            <a:r>
              <a:rPr lang="en-US" dirty="0"/>
              <a:t> </a:t>
            </a:r>
          </a:p>
          <a:p>
            <a:pPr lvl="0"/>
            <a:r>
              <a:rPr lang="en-US" dirty="0"/>
              <a:t>Bone marrow failure</a:t>
            </a:r>
          </a:p>
          <a:p>
            <a:pPr lvl="0"/>
            <a:r>
              <a:rPr lang="en-US" dirty="0" err="1"/>
              <a:t>Hypoplastic</a:t>
            </a:r>
            <a:r>
              <a:rPr lang="en-US" dirty="0"/>
              <a:t>/</a:t>
            </a:r>
            <a:r>
              <a:rPr lang="en-US" dirty="0" err="1"/>
              <a:t>aplastic</a:t>
            </a:r>
            <a:r>
              <a:rPr lang="en-US" dirty="0"/>
              <a:t> </a:t>
            </a:r>
            <a:r>
              <a:rPr lang="en-US" dirty="0" err="1"/>
              <a:t>anaemia</a:t>
            </a:r>
            <a:r>
              <a:rPr lang="en-US" dirty="0"/>
              <a:t/>
            </a:r>
            <a:br>
              <a:rPr lang="en-US" dirty="0"/>
            </a:br>
            <a:r>
              <a:rPr lang="en-US" dirty="0"/>
              <a:t>-inherited</a:t>
            </a:r>
            <a:br>
              <a:rPr lang="en-US" dirty="0"/>
            </a:br>
            <a:r>
              <a:rPr lang="en-US" dirty="0"/>
              <a:t>-Idiopathic</a:t>
            </a:r>
            <a:br>
              <a:rPr lang="en-US" dirty="0"/>
            </a:br>
            <a:r>
              <a:rPr lang="en-US" dirty="0"/>
              <a:t>-Viral</a:t>
            </a:r>
            <a:br>
              <a:rPr lang="en-US" dirty="0"/>
            </a:br>
            <a:r>
              <a:rPr lang="en-US" dirty="0"/>
              <a:t>-Drugs</a:t>
            </a:r>
          </a:p>
          <a:p>
            <a:pPr lvl="0"/>
            <a:r>
              <a:rPr lang="en-US" dirty="0"/>
              <a:t>Bone marrow infiltration</a:t>
            </a:r>
            <a:br>
              <a:rPr lang="en-US" dirty="0"/>
            </a:br>
            <a:r>
              <a:rPr lang="en-US" dirty="0"/>
              <a:t>-acute </a:t>
            </a:r>
            <a:r>
              <a:rPr lang="en-US" dirty="0" err="1"/>
              <a:t>leukaemia</a:t>
            </a:r>
            <a:r>
              <a:rPr lang="en-US" dirty="0"/>
              <a:t/>
            </a:r>
            <a:br>
              <a:rPr lang="en-US" dirty="0"/>
            </a:br>
            <a:r>
              <a:rPr lang="en-US" dirty="0"/>
              <a:t>-Myeloma</a:t>
            </a:r>
            <a:br>
              <a:rPr lang="en-US" dirty="0"/>
            </a:br>
            <a:r>
              <a:rPr lang="en-US" dirty="0"/>
              <a:t>-Lymphoma</a:t>
            </a:r>
            <a:br>
              <a:rPr lang="en-US" dirty="0"/>
            </a:br>
            <a:r>
              <a:rPr lang="en-US" dirty="0"/>
              <a:t>-Carcinoma</a:t>
            </a:r>
            <a:br>
              <a:rPr lang="en-US" dirty="0"/>
            </a:br>
            <a:r>
              <a:rPr lang="en-US" dirty="0"/>
              <a:t>-</a:t>
            </a:r>
            <a:r>
              <a:rPr lang="en-US" dirty="0" err="1"/>
              <a:t>Haemophagocytic</a:t>
            </a:r>
            <a:r>
              <a:rPr lang="en-US" dirty="0"/>
              <a:t> syndrome</a:t>
            </a:r>
            <a:br>
              <a:rPr lang="en-US" dirty="0"/>
            </a:br>
            <a:r>
              <a:rPr lang="en-US" dirty="0"/>
              <a:t>-</a:t>
            </a:r>
            <a:r>
              <a:rPr lang="en-US" dirty="0" err="1"/>
              <a:t>Myelodysplastic</a:t>
            </a:r>
            <a:r>
              <a:rPr lang="en-US" dirty="0"/>
              <a:t> syndromes</a:t>
            </a:r>
            <a:br>
              <a:rPr lang="en-US" dirty="0"/>
            </a:br>
            <a:r>
              <a:rPr lang="en-US" dirty="0"/>
              <a:t>-Acquired Immunodeficiency syndrome (AIDS)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fontScale="92500" lnSpcReduction="20000"/>
          </a:bodyPr>
          <a:lstStyle/>
          <a:p>
            <a:pPr lvl="0"/>
            <a:r>
              <a:rPr lang="en-US" dirty="0"/>
              <a:t>Ineffective </a:t>
            </a:r>
            <a:r>
              <a:rPr lang="en-US" dirty="0" err="1"/>
              <a:t>haematopoiesis</a:t>
            </a:r>
            <a:r>
              <a:rPr lang="en-US" dirty="0"/>
              <a:t/>
            </a:r>
            <a:br>
              <a:rPr lang="en-US" dirty="0"/>
            </a:br>
            <a:r>
              <a:rPr lang="en-US" dirty="0"/>
              <a:t>-</a:t>
            </a:r>
            <a:r>
              <a:rPr lang="en-US" dirty="0" err="1"/>
              <a:t>Megaloplastic</a:t>
            </a:r>
            <a:r>
              <a:rPr lang="en-US" dirty="0"/>
              <a:t> </a:t>
            </a:r>
            <a:r>
              <a:rPr lang="en-US" dirty="0" err="1"/>
              <a:t>Anaemia</a:t>
            </a:r>
            <a:endParaRPr lang="en-US" dirty="0"/>
          </a:p>
          <a:p>
            <a:pPr lvl="0"/>
            <a:r>
              <a:rPr lang="en-US" dirty="0"/>
              <a:t>Peripheral pooling / Destruction.</a:t>
            </a:r>
            <a:br>
              <a:rPr lang="en-US" dirty="0"/>
            </a:br>
            <a:r>
              <a:rPr lang="en-US" dirty="0"/>
              <a:t>-</a:t>
            </a:r>
            <a:r>
              <a:rPr lang="fr-FR" dirty="0"/>
              <a:t>Portal hypertension</a:t>
            </a:r>
            <a:br>
              <a:rPr lang="fr-FR" dirty="0"/>
            </a:br>
            <a:r>
              <a:rPr lang="fr-FR" dirty="0"/>
              <a:t>-</a:t>
            </a:r>
            <a:r>
              <a:rPr lang="fr-FR" dirty="0" err="1"/>
              <a:t>Feltys</a:t>
            </a:r>
            <a:r>
              <a:rPr lang="fr-FR" dirty="0"/>
              <a:t> syndrome</a:t>
            </a:r>
            <a:br>
              <a:rPr lang="fr-FR" dirty="0"/>
            </a:br>
            <a:r>
              <a:rPr lang="fr-FR" dirty="0"/>
              <a:t>-Malaria</a:t>
            </a:r>
            <a:br>
              <a:rPr lang="fr-FR" dirty="0"/>
            </a:br>
            <a:r>
              <a:rPr lang="fr-FR" dirty="0"/>
              <a:t>-</a:t>
            </a:r>
            <a:r>
              <a:rPr lang="fr-FR" dirty="0" err="1" smtClean="0"/>
              <a:t>Myelofibrisis</a:t>
            </a:r>
            <a:endParaRPr lang="en-US" dirty="0"/>
          </a:p>
          <a:p>
            <a:pPr>
              <a:buNone/>
            </a:pPr>
            <a:r>
              <a:rPr lang="fr-FR" b="1" u="sng" dirty="0"/>
              <a:t>Causes of a </a:t>
            </a:r>
            <a:r>
              <a:rPr lang="fr-FR" b="1" u="sng" dirty="0" err="1"/>
              <a:t>swollen</a:t>
            </a:r>
            <a:r>
              <a:rPr lang="fr-FR" b="1" u="sng" dirty="0"/>
              <a:t> </a:t>
            </a:r>
            <a:r>
              <a:rPr lang="fr-FR" b="1" u="sng" dirty="0" err="1" smtClean="0"/>
              <a:t>leg</a:t>
            </a:r>
            <a:r>
              <a:rPr lang="fr-FR" dirty="0"/>
              <a:t> </a:t>
            </a:r>
            <a:endParaRPr lang="en-US" dirty="0"/>
          </a:p>
          <a:p>
            <a:pPr lvl="0"/>
            <a:r>
              <a:rPr lang="fr-FR" dirty="0" err="1"/>
              <a:t>Venous</a:t>
            </a:r>
            <a:r>
              <a:rPr lang="fr-FR" dirty="0"/>
              <a:t> </a:t>
            </a:r>
            <a:r>
              <a:rPr lang="fr-FR" dirty="0" err="1"/>
              <a:t>thrombosis</a:t>
            </a:r>
            <a:r>
              <a:rPr lang="fr-FR" dirty="0"/>
              <a:t> – DVT  </a:t>
            </a:r>
            <a:endParaRPr lang="en-US" dirty="0"/>
          </a:p>
          <a:p>
            <a:pPr>
              <a:buNone/>
            </a:pPr>
            <a:r>
              <a:rPr lang="en-US" dirty="0"/>
              <a:t>      2. Calf </a:t>
            </a:r>
            <a:r>
              <a:rPr lang="en-US" dirty="0" err="1"/>
              <a:t>haematoma</a:t>
            </a:r>
            <a:r>
              <a:rPr lang="en-US" dirty="0"/>
              <a:t> e.g. secondary to </a:t>
            </a:r>
            <a:r>
              <a:rPr lang="en-US" dirty="0" smtClean="0"/>
              <a:t>trauma</a:t>
            </a:r>
            <a:endParaRPr lang="en-US" dirty="0"/>
          </a:p>
          <a:p>
            <a:pPr>
              <a:buNone/>
            </a:pPr>
            <a:r>
              <a:rPr lang="en-US" dirty="0"/>
              <a:t>      3. Skin inflammation e.g. </a:t>
            </a:r>
            <a:r>
              <a:rPr lang="en-US" dirty="0" err="1" smtClean="0"/>
              <a:t>cellulitis</a:t>
            </a:r>
            <a:endParaRPr lang="en-US" dirty="0"/>
          </a:p>
          <a:p>
            <a:pPr>
              <a:buNone/>
            </a:pPr>
            <a:r>
              <a:rPr lang="en-US" dirty="0"/>
              <a:t>     4. Ruptured Bakers cyst</a:t>
            </a:r>
          </a:p>
          <a:p>
            <a:pPr lvl="0"/>
            <a:endParaRPr lang="en-US" dirty="0"/>
          </a:p>
          <a:p>
            <a:pPr>
              <a:buNone/>
            </a:pPr>
            <a:r>
              <a:rPr lang="fr-FR" dirty="0"/>
              <a:t>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92500" lnSpcReduction="10000"/>
          </a:bodyPr>
          <a:lstStyle/>
          <a:p>
            <a:r>
              <a:rPr lang="en-US" sz="4300" dirty="0"/>
              <a:t> 5. Pelvic disease obstructing venous or lymphatic </a:t>
            </a:r>
            <a:r>
              <a:rPr lang="en-US" sz="4300" dirty="0" smtClean="0"/>
              <a:t>return</a:t>
            </a:r>
            <a:r>
              <a:rPr lang="en-US" sz="4300" dirty="0"/>
              <a:t> </a:t>
            </a:r>
          </a:p>
          <a:p>
            <a:pPr>
              <a:buNone/>
            </a:pPr>
            <a:r>
              <a:rPr lang="en-US" sz="4300" dirty="0" smtClean="0"/>
              <a:t>   </a:t>
            </a:r>
            <a:r>
              <a:rPr lang="en-US" sz="4300" dirty="0"/>
              <a:t>6.  Congestive cardiac failure / </a:t>
            </a:r>
            <a:r>
              <a:rPr lang="en-US" sz="4300" dirty="0" err="1"/>
              <a:t>corpulmonale</a:t>
            </a:r>
            <a:endParaRPr lang="en-US" sz="4300" dirty="0"/>
          </a:p>
          <a:p>
            <a:pPr>
              <a:buNone/>
            </a:pPr>
            <a:r>
              <a:rPr lang="en-US" sz="4300" dirty="0" smtClean="0"/>
              <a:t>   </a:t>
            </a:r>
            <a:r>
              <a:rPr lang="en-US" sz="4300" dirty="0"/>
              <a:t>7. </a:t>
            </a:r>
            <a:r>
              <a:rPr lang="en-US" sz="4300" dirty="0" err="1"/>
              <a:t>Hypoalbuminaemia</a:t>
            </a:r>
            <a:endParaRPr lang="en-US" sz="4300" dirty="0"/>
          </a:p>
          <a:p>
            <a:pPr>
              <a:buNone/>
            </a:pPr>
            <a:r>
              <a:rPr lang="en-US" sz="4300" dirty="0" smtClean="0"/>
              <a:t>   8</a:t>
            </a:r>
            <a:r>
              <a:rPr lang="en-US" sz="4300" dirty="0"/>
              <a:t>. Superficial </a:t>
            </a:r>
            <a:r>
              <a:rPr lang="en-US" sz="4300" dirty="0" err="1" smtClean="0"/>
              <a:t>thrombophlebitis</a:t>
            </a:r>
            <a:r>
              <a:rPr lang="en-US" sz="4300" dirty="0"/>
              <a:t> </a:t>
            </a:r>
            <a:endParaRPr lang="en-US" sz="4300" dirty="0" smtClean="0"/>
          </a:p>
          <a:p>
            <a:pPr>
              <a:buNone/>
            </a:pPr>
            <a:r>
              <a:rPr lang="en-US" sz="4300" dirty="0" smtClean="0"/>
              <a:t>    </a:t>
            </a:r>
            <a:r>
              <a:rPr lang="en-US" sz="4300" dirty="0"/>
              <a:t>9. Post </a:t>
            </a:r>
            <a:r>
              <a:rPr lang="en-US" sz="4300" dirty="0" err="1"/>
              <a:t>phlebitic</a:t>
            </a:r>
            <a:r>
              <a:rPr lang="en-US" sz="4300" dirty="0"/>
              <a:t> </a:t>
            </a:r>
            <a:r>
              <a:rPr lang="en-US" sz="4300" dirty="0" smtClean="0"/>
              <a:t>syndrome</a:t>
            </a:r>
          </a:p>
          <a:p>
            <a:pPr>
              <a:buNone/>
            </a:pPr>
            <a:r>
              <a:rPr lang="en-US" sz="4300" dirty="0" smtClean="0"/>
              <a:t>     </a:t>
            </a:r>
            <a:r>
              <a:rPr lang="en-US" sz="4300" dirty="0"/>
              <a:t>10. Muscle strain</a:t>
            </a:r>
          </a:p>
          <a:p>
            <a:pPr>
              <a:buNone/>
            </a:pP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553200"/>
          </a:xfrm>
        </p:spPr>
        <p:txBody>
          <a:bodyPr>
            <a:normAutofit fontScale="92500" lnSpcReduction="20000"/>
          </a:bodyPr>
          <a:lstStyle/>
          <a:p>
            <a:r>
              <a:rPr lang="en-US" b="1" u="sng" dirty="0"/>
              <a:t>PLASMA.</a:t>
            </a:r>
            <a:endParaRPr lang="en-US" b="1" dirty="0"/>
          </a:p>
          <a:p>
            <a:r>
              <a:rPr lang="en-US" dirty="0"/>
              <a:t>It’s the liquid component of blood in which the above cells are suspended.</a:t>
            </a:r>
          </a:p>
          <a:p>
            <a:r>
              <a:rPr lang="en-US" dirty="0"/>
              <a:t>Consists of; </a:t>
            </a:r>
          </a:p>
          <a:p>
            <a:pPr lvl="0"/>
            <a:r>
              <a:rPr lang="en-US" dirty="0"/>
              <a:t>Fibrinogen. It is a clotting factor. It is produced in the liver</a:t>
            </a:r>
            <a:r>
              <a:rPr lang="en-US" dirty="0" smtClean="0"/>
              <a:t>.</a:t>
            </a:r>
          </a:p>
          <a:p>
            <a:pPr lvl="0"/>
            <a:r>
              <a:rPr lang="en-US" dirty="0"/>
              <a:t>Albumin. Provide osmotic pressure needed to draw water from the tissue fluid to the capillaries.</a:t>
            </a:r>
          </a:p>
          <a:p>
            <a:pPr lvl="0"/>
            <a:r>
              <a:rPr lang="en-US" dirty="0"/>
              <a:t>Globulins. There are three types of globulins;</a:t>
            </a:r>
          </a:p>
          <a:p>
            <a:pPr lvl="1"/>
            <a:r>
              <a:rPr lang="en-US" dirty="0"/>
              <a:t>Alpha globulins</a:t>
            </a:r>
          </a:p>
          <a:p>
            <a:pPr lvl="1"/>
            <a:r>
              <a:rPr lang="en-US" dirty="0"/>
              <a:t>Beta globulins</a:t>
            </a:r>
            <a:br>
              <a:rPr lang="en-US" dirty="0"/>
            </a:br>
            <a:r>
              <a:rPr lang="en-US" dirty="0"/>
              <a:t>   - Alpha and beta globulins transport lipids and fat soluble vitamins.</a:t>
            </a:r>
          </a:p>
          <a:p>
            <a:pPr lvl="1"/>
            <a:r>
              <a:rPr lang="en-US" dirty="0"/>
              <a:t>Gamma globulins – are antibodies. Functions in immunity. </a:t>
            </a:r>
          </a:p>
          <a:p>
            <a:pPr lvl="0"/>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u="sng" dirty="0">
                <a:solidFill>
                  <a:srgbClr val="FF0000"/>
                </a:solidFill>
              </a:rPr>
              <a:t>ANAEMIA</a:t>
            </a:r>
            <a:r>
              <a:rPr lang="en-US" dirty="0"/>
              <a:t/>
            </a:r>
            <a:br>
              <a:rPr lang="en-US" dirty="0"/>
            </a:br>
            <a:endParaRPr lang="en-US" dirty="0"/>
          </a:p>
        </p:txBody>
      </p:sp>
      <p:sp>
        <p:nvSpPr>
          <p:cNvPr id="3" name="Content Placeholder 2"/>
          <p:cNvSpPr>
            <a:spLocks noGrp="1"/>
          </p:cNvSpPr>
          <p:nvPr>
            <p:ph idx="1"/>
          </p:nvPr>
        </p:nvSpPr>
        <p:spPr>
          <a:xfrm>
            <a:off x="457200" y="1219200"/>
            <a:ext cx="8229600" cy="5410200"/>
          </a:xfrm>
        </p:spPr>
        <p:txBody>
          <a:bodyPr>
            <a:normAutofit fontScale="85000" lnSpcReduction="20000"/>
          </a:bodyPr>
          <a:lstStyle/>
          <a:p>
            <a:r>
              <a:rPr lang="en-US" i="1" u="sng" dirty="0"/>
              <a:t>DEFINITION</a:t>
            </a:r>
            <a:r>
              <a:rPr lang="en-US" u="sng" dirty="0"/>
              <a:t>:</a:t>
            </a:r>
            <a:endParaRPr lang="en-US" dirty="0"/>
          </a:p>
          <a:p>
            <a:r>
              <a:rPr lang="en-US" dirty="0"/>
              <a:t> This is a state where by the level of circulating RBC, the amount of </a:t>
            </a:r>
            <a:r>
              <a:rPr lang="en-US" dirty="0" err="1"/>
              <a:t>Hb</a:t>
            </a:r>
            <a:r>
              <a:rPr lang="en-US" dirty="0"/>
              <a:t> or </a:t>
            </a:r>
            <a:r>
              <a:rPr lang="en-US" dirty="0" err="1"/>
              <a:t>haematocrit</a:t>
            </a:r>
            <a:r>
              <a:rPr lang="en-US" dirty="0"/>
              <a:t> (packed cell volume) is bellow the normal expected range, taking into account both age and sex.</a:t>
            </a:r>
          </a:p>
          <a:p>
            <a:r>
              <a:rPr lang="en-US" dirty="0"/>
              <a:t>The </a:t>
            </a:r>
            <a:r>
              <a:rPr lang="en-US" dirty="0" err="1"/>
              <a:t>Hb</a:t>
            </a:r>
            <a:r>
              <a:rPr lang="en-US" dirty="0"/>
              <a:t> in males is 13-18gm/dl. While in female is 12-16gm/dl.</a:t>
            </a:r>
          </a:p>
          <a:p>
            <a:pPr>
              <a:buNone/>
            </a:pPr>
            <a:r>
              <a:rPr lang="en-US" dirty="0"/>
              <a:t>The </a:t>
            </a:r>
            <a:r>
              <a:rPr lang="en-US" dirty="0" err="1"/>
              <a:t>Hb</a:t>
            </a:r>
            <a:r>
              <a:rPr lang="en-US" dirty="0"/>
              <a:t> of a baby at birth is 15-18gm/dl.</a:t>
            </a:r>
          </a:p>
          <a:p>
            <a:r>
              <a:rPr lang="en-US" dirty="0"/>
              <a:t>NB: the presence of symptoms in </a:t>
            </a:r>
            <a:r>
              <a:rPr lang="en-US" dirty="0" err="1"/>
              <a:t>anaemic</a:t>
            </a:r>
            <a:r>
              <a:rPr lang="en-US" dirty="0"/>
              <a:t> patient depends on how quickly the </a:t>
            </a:r>
            <a:r>
              <a:rPr lang="en-US" dirty="0" err="1"/>
              <a:t>anaemia</a:t>
            </a:r>
            <a:r>
              <a:rPr lang="en-US" dirty="0"/>
              <a:t> has developed i.e. in a sudden drop in </a:t>
            </a:r>
            <a:r>
              <a:rPr lang="en-US" dirty="0" err="1"/>
              <a:t>Haemoglobin</a:t>
            </a:r>
            <a:r>
              <a:rPr lang="en-US" dirty="0"/>
              <a:t>, the patient will present with S+S.</a:t>
            </a:r>
          </a:p>
          <a:p>
            <a:r>
              <a:rPr lang="en-US" dirty="0" err="1"/>
              <a:t>Anaemia</a:t>
            </a:r>
            <a:r>
              <a:rPr lang="en-US" dirty="0"/>
              <a:t> developing slowly over a prolonged period may be asymptomatic.</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en-US" b="1" u="sng" dirty="0"/>
              <a:t>CLASSIFICATION OF ANAEMIA AETIOLOGICALY</a:t>
            </a:r>
            <a:endParaRPr lang="en-US" dirty="0"/>
          </a:p>
          <a:p>
            <a:r>
              <a:rPr lang="en-US" b="1" dirty="0"/>
              <a:t>1.)Blood loss – leads to loss of RBCs</a:t>
            </a:r>
            <a:endParaRPr lang="en-US" dirty="0"/>
          </a:p>
          <a:p>
            <a:pPr lvl="0"/>
            <a:r>
              <a:rPr lang="en-US" dirty="0"/>
              <a:t>May be acute – onset is sudden. E.g. RTA, trauma, ruptured aneurysm.</a:t>
            </a:r>
          </a:p>
          <a:p>
            <a:pPr lvl="0"/>
            <a:r>
              <a:rPr lang="en-US" dirty="0"/>
              <a:t>Chronic blood loss – prolonged persistent </a:t>
            </a:r>
            <a:r>
              <a:rPr lang="en-US" dirty="0" err="1"/>
              <a:t>haemorrhage</a:t>
            </a:r>
            <a:r>
              <a:rPr lang="en-US" dirty="0"/>
              <a:t> e.g. hook worm infestations. </a:t>
            </a:r>
            <a:r>
              <a:rPr lang="en-US" dirty="0" err="1"/>
              <a:t>Menorrhagia</a:t>
            </a:r>
            <a:r>
              <a:rPr lang="en-US" dirty="0"/>
              <a:t>, recurrent </a:t>
            </a:r>
            <a:r>
              <a:rPr lang="en-US" dirty="0" err="1"/>
              <a:t>epistaxis</a:t>
            </a:r>
            <a:r>
              <a:rPr lang="en-US" dirty="0"/>
              <a:t>, peptic ulcers, </a:t>
            </a:r>
            <a:r>
              <a:rPr lang="en-US" dirty="0" err="1"/>
              <a:t>haemorrhoids</a:t>
            </a:r>
            <a:r>
              <a:rPr lang="en-US" dirty="0"/>
              <a:t>, </a:t>
            </a:r>
            <a:r>
              <a:rPr lang="en-US" dirty="0" err="1"/>
              <a:t>oesophageal</a:t>
            </a:r>
            <a:r>
              <a:rPr lang="en-US" dirty="0"/>
              <a:t> </a:t>
            </a:r>
            <a:r>
              <a:rPr lang="en-US" dirty="0" err="1"/>
              <a:t>varices</a:t>
            </a:r>
            <a:r>
              <a:rPr lang="en-US" dirty="0"/>
              <a:t>, ulcerative colitis, frequent blood donation.</a:t>
            </a:r>
          </a:p>
          <a:p>
            <a:r>
              <a:rPr lang="en-US" dirty="0"/>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10000"/>
          </a:bodyPr>
          <a:lstStyle/>
          <a:p>
            <a:r>
              <a:rPr lang="en-US" b="1" dirty="0"/>
              <a:t>2.) </a:t>
            </a:r>
            <a:r>
              <a:rPr lang="en-US" b="1" dirty="0" err="1"/>
              <a:t>Anaemia</a:t>
            </a:r>
            <a:r>
              <a:rPr lang="en-US" b="1" dirty="0"/>
              <a:t> due to inadequate production of red blood cells.</a:t>
            </a:r>
            <a:endParaRPr lang="en-US" dirty="0"/>
          </a:p>
          <a:p>
            <a:r>
              <a:rPr lang="en-US" dirty="0" err="1"/>
              <a:t>i</a:t>
            </a:r>
            <a:r>
              <a:rPr lang="en-US" dirty="0"/>
              <a:t>)	Deficient essential factors necessary for </a:t>
            </a:r>
            <a:r>
              <a:rPr lang="en-US" dirty="0" err="1"/>
              <a:t>erythropoiesis</a:t>
            </a:r>
            <a:r>
              <a:rPr lang="en-US" dirty="0"/>
              <a:t> e.g.  Iron, folic acid, vitamin B12, protein, ascorbic acid, nicotinic acid, riboflavin, copper.</a:t>
            </a:r>
          </a:p>
          <a:p>
            <a:r>
              <a:rPr lang="en-US" dirty="0"/>
              <a:t>ii)	Chronic inflammatory diseases e.g. infections like TB, HIV, non infections diseases e.g. rheumatoid arthritis, systemic lupus </a:t>
            </a:r>
            <a:r>
              <a:rPr lang="en-US" dirty="0" err="1"/>
              <a:t>erythematosus</a:t>
            </a:r>
            <a:r>
              <a:rPr lang="en-US" dirty="0"/>
              <a:t>.</a:t>
            </a:r>
          </a:p>
          <a:p>
            <a:r>
              <a:rPr lang="en-US" dirty="0"/>
              <a:t>iii)	Chronic renal diseases – production of erythropoietin is reduced.</a:t>
            </a:r>
          </a:p>
          <a:p>
            <a:r>
              <a:rPr lang="en-US" dirty="0"/>
              <a:t>iv)	Chronic liver diseases e.g. liver cirrhosis.</a:t>
            </a:r>
          </a:p>
          <a:p>
            <a:r>
              <a:rPr lang="en-US" dirty="0"/>
              <a:t>v)	Endocrine abnormalities e.g. hypothyroidism, </a:t>
            </a:r>
            <a:r>
              <a:rPr lang="en-US" dirty="0" err="1"/>
              <a:t>hypopituitarism</a:t>
            </a:r>
            <a:r>
              <a:rPr lang="en-US" dirty="0"/>
              <a:t>, </a:t>
            </a:r>
            <a:r>
              <a:rPr lang="en-US" dirty="0" err="1"/>
              <a:t>hypoadrenalism</a:t>
            </a:r>
            <a:r>
              <a:rPr lang="en-US" dirty="0"/>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a:bodyPr>
          <a:lstStyle/>
          <a:p>
            <a:r>
              <a:rPr lang="en-US" dirty="0"/>
              <a:t>There will be low tissue absorption of O</a:t>
            </a:r>
            <a:r>
              <a:rPr lang="en-US" baseline="-25000" dirty="0"/>
              <a:t>2</a:t>
            </a:r>
            <a:r>
              <a:rPr lang="en-US" dirty="0"/>
              <a:t> &gt; reduced metabolic activity in the bone marrow &gt; reduction in RBC Production.</a:t>
            </a:r>
          </a:p>
          <a:p>
            <a:r>
              <a:rPr lang="en-US" dirty="0"/>
              <a:t> VI)  Impairment of bone marrow activity e.g.</a:t>
            </a:r>
          </a:p>
          <a:p>
            <a:pPr lvl="0"/>
            <a:r>
              <a:rPr lang="en-US" dirty="0" err="1"/>
              <a:t>aplastic</a:t>
            </a:r>
            <a:r>
              <a:rPr lang="en-US" dirty="0"/>
              <a:t>/</a:t>
            </a:r>
            <a:r>
              <a:rPr lang="en-US" dirty="0" err="1"/>
              <a:t>hypoplastic</a:t>
            </a:r>
            <a:r>
              <a:rPr lang="en-US" dirty="0"/>
              <a:t> </a:t>
            </a:r>
            <a:r>
              <a:rPr lang="en-US" dirty="0" err="1"/>
              <a:t>anaemia</a:t>
            </a:r>
            <a:r>
              <a:rPr lang="en-US" dirty="0"/>
              <a:t>.</a:t>
            </a:r>
          </a:p>
          <a:p>
            <a:pPr lvl="0"/>
            <a:r>
              <a:rPr lang="en-US" dirty="0"/>
              <a:t>BM infiltration with malignant cells e.g. leukemia, multiple myeloma, /metastasis of a malignant disease in BM.</a:t>
            </a:r>
          </a:p>
          <a:p>
            <a:pPr lvl="0"/>
            <a:r>
              <a:rPr lang="en-US" dirty="0"/>
              <a:t>Toxic effects resulting from chronic infections, malignancies, </a:t>
            </a:r>
            <a:r>
              <a:rPr lang="en-US" dirty="0" err="1"/>
              <a:t>ureamia</a:t>
            </a:r>
            <a:r>
              <a:rPr lang="en-US" dirty="0"/>
              <a:t> (</a:t>
            </a:r>
            <a:r>
              <a:rPr lang="en-US" dirty="0" err="1"/>
              <a:t>ureamia</a:t>
            </a:r>
            <a:r>
              <a:rPr lang="en-US" dirty="0"/>
              <a:t> is toxic to RBCs), collagen disorders (connective tissue disease).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a:bodyPr>
          <a:lstStyle/>
          <a:p>
            <a:r>
              <a:rPr lang="en-US" b="1" dirty="0"/>
              <a:t>3.) Excessive destruction of the red blood cells.</a:t>
            </a:r>
            <a:endParaRPr lang="en-US" dirty="0"/>
          </a:p>
          <a:p>
            <a:r>
              <a:rPr lang="en-US" dirty="0" err="1"/>
              <a:t>i</a:t>
            </a:r>
            <a:r>
              <a:rPr lang="en-US" dirty="0"/>
              <a:t>)	Defective RBC membranes e.g. </a:t>
            </a:r>
            <a:r>
              <a:rPr lang="en-US" dirty="0" err="1"/>
              <a:t>spherocytosis</a:t>
            </a:r>
            <a:r>
              <a:rPr lang="en-US" dirty="0"/>
              <a:t>, </a:t>
            </a:r>
            <a:r>
              <a:rPr lang="en-US" dirty="0" err="1"/>
              <a:t>eliptocytosis</a:t>
            </a:r>
            <a:r>
              <a:rPr lang="en-US" dirty="0"/>
              <a:t> – this are congenital abnormalities.</a:t>
            </a:r>
          </a:p>
          <a:p>
            <a:r>
              <a:rPr lang="en-US" dirty="0"/>
              <a:t>ii)	Enzyme defects e.g. </a:t>
            </a:r>
            <a:r>
              <a:rPr lang="en-US" dirty="0" err="1"/>
              <a:t>pyruvate</a:t>
            </a:r>
            <a:r>
              <a:rPr lang="en-US" dirty="0"/>
              <a:t> </a:t>
            </a:r>
            <a:r>
              <a:rPr lang="en-US" dirty="0" err="1"/>
              <a:t>kinase</a:t>
            </a:r>
            <a:r>
              <a:rPr lang="en-US" dirty="0"/>
              <a:t> deficiency, glucose 6 phosphate </a:t>
            </a:r>
            <a:r>
              <a:rPr lang="en-US" dirty="0" err="1"/>
              <a:t>dehydrogenaze</a:t>
            </a:r>
            <a:r>
              <a:rPr lang="en-US" dirty="0"/>
              <a:t> deficiency (</a:t>
            </a:r>
            <a:r>
              <a:rPr lang="en-US" i="1" dirty="0"/>
              <a:t>G6PD</a:t>
            </a:r>
            <a:r>
              <a:rPr lang="en-US" dirty="0"/>
              <a:t>). Also congenital. </a:t>
            </a:r>
          </a:p>
          <a:p>
            <a:r>
              <a:rPr lang="en-US" dirty="0"/>
              <a:t>         </a:t>
            </a:r>
            <a:r>
              <a:rPr lang="en-US" dirty="0" err="1"/>
              <a:t>i.e</a:t>
            </a:r>
            <a:r>
              <a:rPr lang="en-US" dirty="0"/>
              <a:t> in this conditions there is no stability of RBC, so they are </a:t>
            </a:r>
            <a:r>
              <a:rPr lang="en-US" dirty="0" err="1"/>
              <a:t>haemolysed</a:t>
            </a:r>
            <a:r>
              <a:rPr lang="en-US" dirty="0"/>
              <a:t>                             </a:t>
            </a:r>
          </a:p>
          <a:p>
            <a:r>
              <a:rPr lang="en-US" dirty="0"/>
              <a:t>          easily.</a:t>
            </a:r>
          </a:p>
          <a:p>
            <a:r>
              <a:rPr lang="en-US" dirty="0"/>
              <a:t>iii)	Defective </a:t>
            </a:r>
            <a:r>
              <a:rPr lang="en-US" dirty="0" err="1"/>
              <a:t>haemoglobin</a:t>
            </a:r>
            <a:r>
              <a:rPr lang="en-US" dirty="0"/>
              <a:t> synthesis e.g. sickle cell diseases, </a:t>
            </a:r>
            <a:r>
              <a:rPr lang="en-US" dirty="0" err="1"/>
              <a:t>thalasaemia</a:t>
            </a:r>
            <a:r>
              <a:rPr lang="en-US" dirty="0"/>
              <a:t>.</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lvl="0"/>
            <a:r>
              <a:rPr lang="en-US" dirty="0" smtClean="0"/>
              <a:t>Extra </a:t>
            </a:r>
            <a:r>
              <a:rPr lang="en-US" dirty="0"/>
              <a:t>(</a:t>
            </a:r>
            <a:r>
              <a:rPr lang="en-US" i="1" dirty="0"/>
              <a:t>outside the cell</a:t>
            </a:r>
            <a:r>
              <a:rPr lang="en-US" dirty="0"/>
              <a:t>) </a:t>
            </a:r>
            <a:r>
              <a:rPr lang="en-US" dirty="0" err="1"/>
              <a:t>erythrocytic</a:t>
            </a:r>
            <a:r>
              <a:rPr lang="en-US" dirty="0"/>
              <a:t> </a:t>
            </a:r>
            <a:r>
              <a:rPr lang="en-US" dirty="0" err="1"/>
              <a:t>abnormalies</a:t>
            </a:r>
            <a:r>
              <a:rPr lang="en-US" dirty="0"/>
              <a:t> e.g. </a:t>
            </a:r>
          </a:p>
          <a:p>
            <a:pPr lvl="0"/>
            <a:r>
              <a:rPr lang="en-US" dirty="0"/>
              <a:t>Infections like malaria.</a:t>
            </a:r>
          </a:p>
          <a:p>
            <a:pPr lvl="0"/>
            <a:r>
              <a:rPr lang="en-US" dirty="0"/>
              <a:t>Physical trauma like burns.</a:t>
            </a:r>
          </a:p>
          <a:p>
            <a:pPr lvl="0"/>
            <a:r>
              <a:rPr lang="en-US" dirty="0"/>
              <a:t>Chemical agents e.g. phenacetine,pb,cu</a:t>
            </a:r>
            <a:r>
              <a:rPr lang="en-US" baseline="30000" dirty="0"/>
              <a:t>2+</a:t>
            </a:r>
            <a:endParaRPr lang="en-US" dirty="0"/>
          </a:p>
          <a:p>
            <a:pPr lvl="0"/>
            <a:r>
              <a:rPr lang="en-US" dirty="0"/>
              <a:t>Antibody mediated destructions – occurs in incompatible transfusions.</a:t>
            </a:r>
          </a:p>
          <a:p>
            <a:pPr lvl="0"/>
            <a:r>
              <a:rPr lang="en-US" dirty="0"/>
              <a:t>Toxic agents e.g. </a:t>
            </a:r>
            <a:r>
              <a:rPr lang="en-US" dirty="0" err="1"/>
              <a:t>septicaemia</a:t>
            </a:r>
            <a:r>
              <a:rPr lang="en-US" dirty="0"/>
              <a:t>, </a:t>
            </a:r>
            <a:r>
              <a:rPr lang="en-US" dirty="0" err="1"/>
              <a:t>uraemia</a:t>
            </a:r>
            <a:r>
              <a:rPr lang="en-US" dirty="0"/>
              <a:t>.</a:t>
            </a:r>
          </a:p>
          <a:p>
            <a:pPr lvl="0"/>
            <a:r>
              <a:rPr lang="en-US" dirty="0" err="1"/>
              <a:t>Hypersplenism</a:t>
            </a:r>
            <a:r>
              <a:rPr lang="en-US" dirty="0"/>
              <a:t> – spleen enlarges, traps RBC, &amp; destroys them.</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r>
              <a:rPr lang="en-US" b="1" u="sng" dirty="0"/>
              <a:t>MORPHOLOGY CLASSIFICATION</a:t>
            </a:r>
            <a:endParaRPr lang="en-US" sz="2800" b="1" dirty="0"/>
          </a:p>
          <a:p>
            <a:pPr lvl="1"/>
            <a:r>
              <a:rPr lang="en-US" dirty="0" err="1"/>
              <a:t>Normocytic</a:t>
            </a:r>
            <a:r>
              <a:rPr lang="en-US" dirty="0"/>
              <a:t> </a:t>
            </a:r>
            <a:r>
              <a:rPr lang="en-US" dirty="0" err="1"/>
              <a:t>normochromic</a:t>
            </a:r>
            <a:r>
              <a:rPr lang="en-US" dirty="0"/>
              <a:t> </a:t>
            </a:r>
            <a:r>
              <a:rPr lang="en-US" dirty="0" err="1"/>
              <a:t>anaemia</a:t>
            </a:r>
            <a:r>
              <a:rPr lang="en-US" dirty="0"/>
              <a:t>. </a:t>
            </a:r>
          </a:p>
          <a:p>
            <a:r>
              <a:rPr lang="en-US" dirty="0"/>
              <a:t>– commonly seen in chronic infections</a:t>
            </a:r>
          </a:p>
          <a:p>
            <a:r>
              <a:rPr lang="en-US" dirty="0"/>
              <a:t>The RBC are of normal size, shape, &amp; contain normal amount of </a:t>
            </a:r>
            <a:r>
              <a:rPr lang="en-US" dirty="0" err="1"/>
              <a:t>haemoglobin</a:t>
            </a:r>
            <a:r>
              <a:rPr lang="en-US" dirty="0"/>
              <a:t>. </a:t>
            </a:r>
          </a:p>
          <a:p>
            <a:r>
              <a:rPr lang="en-US" dirty="0"/>
              <a:t>The index -</a:t>
            </a:r>
            <a:r>
              <a:rPr lang="en-US" i="1" dirty="0"/>
              <a:t>MCHC-Normal, </a:t>
            </a:r>
            <a:endParaRPr lang="en-US" dirty="0"/>
          </a:p>
          <a:p>
            <a:r>
              <a:rPr lang="en-US" i="1" dirty="0"/>
              <a:t>               -MCV-Normal</a:t>
            </a:r>
            <a:endParaRPr lang="en-US" dirty="0"/>
          </a:p>
          <a:p>
            <a:r>
              <a:rPr lang="en-US" b="1" u="sng" dirty="0"/>
              <a:t>Causes</a:t>
            </a:r>
            <a:endParaRPr lang="en-US" dirty="0"/>
          </a:p>
          <a:p>
            <a:r>
              <a:rPr lang="en-US" dirty="0" err="1"/>
              <a:t>i</a:t>
            </a:r>
            <a:r>
              <a:rPr lang="en-US" dirty="0"/>
              <a:t>)	 Chronic infections.</a:t>
            </a:r>
          </a:p>
          <a:p>
            <a:r>
              <a:rPr lang="en-US" dirty="0"/>
              <a:t>ii)	 Any chronic debilitating disease e.g. malignancies.</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r>
              <a:rPr lang="en-US" dirty="0"/>
              <a:t>2) </a:t>
            </a:r>
            <a:r>
              <a:rPr lang="en-US" dirty="0" err="1"/>
              <a:t>macrocytic</a:t>
            </a:r>
            <a:r>
              <a:rPr lang="en-US" dirty="0"/>
              <a:t> </a:t>
            </a:r>
            <a:r>
              <a:rPr lang="en-US" dirty="0" err="1"/>
              <a:t>normochronic</a:t>
            </a:r>
            <a:r>
              <a:rPr lang="en-US" dirty="0"/>
              <a:t> </a:t>
            </a:r>
            <a:r>
              <a:rPr lang="en-US" dirty="0" err="1"/>
              <a:t>anaemia</a:t>
            </a:r>
            <a:r>
              <a:rPr lang="en-US" dirty="0"/>
              <a:t>.</a:t>
            </a:r>
            <a:br>
              <a:rPr lang="en-US" dirty="0"/>
            </a:br>
            <a:r>
              <a:rPr lang="en-US" dirty="0"/>
              <a:t>      - commonly seen in vitamin B12 deficiency and folic acid deficiency</a:t>
            </a:r>
          </a:p>
          <a:p>
            <a:r>
              <a:rPr lang="en-US" dirty="0"/>
              <a:t>RBC are too large but contain normal amount of </a:t>
            </a:r>
            <a:r>
              <a:rPr lang="en-US" dirty="0" err="1"/>
              <a:t>Hb</a:t>
            </a:r>
            <a:r>
              <a:rPr lang="en-US" dirty="0"/>
              <a:t>.</a:t>
            </a:r>
          </a:p>
          <a:p>
            <a:r>
              <a:rPr lang="en-US" dirty="0"/>
              <a:t>Blood for full </a:t>
            </a:r>
            <a:r>
              <a:rPr lang="en-US" dirty="0" err="1"/>
              <a:t>haemoglobin</a:t>
            </a:r>
            <a:r>
              <a:rPr lang="en-US" dirty="0"/>
              <a:t>- MCV is increased.</a:t>
            </a:r>
          </a:p>
          <a:p>
            <a:r>
              <a:rPr lang="en-US" b="1" u="sng" dirty="0"/>
              <a:t>Causes</a:t>
            </a:r>
            <a:endParaRPr lang="en-US" dirty="0"/>
          </a:p>
          <a:p>
            <a:r>
              <a:rPr lang="en-US" dirty="0"/>
              <a:t>Deficiency of vitamin B12 and folic acid deficiency.</a:t>
            </a:r>
          </a:p>
          <a:p>
            <a:r>
              <a:rPr lang="en-US" dirty="0"/>
              <a:t>3) </a:t>
            </a:r>
            <a:r>
              <a:rPr lang="en-US" dirty="0" err="1"/>
              <a:t>microcytic</a:t>
            </a:r>
            <a:r>
              <a:rPr lang="en-US" dirty="0"/>
              <a:t> </a:t>
            </a:r>
            <a:r>
              <a:rPr lang="en-US" dirty="0" err="1"/>
              <a:t>hypocromic</a:t>
            </a:r>
            <a:r>
              <a:rPr lang="en-US" dirty="0"/>
              <a:t> </a:t>
            </a:r>
            <a:r>
              <a:rPr lang="en-US" dirty="0" err="1"/>
              <a:t>anaemia</a:t>
            </a:r>
            <a:r>
              <a:rPr lang="en-US" dirty="0"/>
              <a:t>.</a:t>
            </a:r>
            <a:br>
              <a:rPr lang="en-US" dirty="0"/>
            </a:br>
            <a:r>
              <a:rPr lang="en-US" dirty="0"/>
              <a:t>    - commonly seen in iron deficiency </a:t>
            </a:r>
            <a:r>
              <a:rPr lang="en-US" dirty="0" err="1"/>
              <a:t>anaemia</a:t>
            </a:r>
            <a:endParaRPr lang="en-US" dirty="0"/>
          </a:p>
          <a:p>
            <a:r>
              <a:rPr lang="en-US" dirty="0"/>
              <a:t>The </a:t>
            </a:r>
            <a:r>
              <a:rPr lang="en-US" i="1" dirty="0"/>
              <a:t>RBC</a:t>
            </a:r>
            <a:r>
              <a:rPr lang="en-US" dirty="0"/>
              <a:t> will be small in size and contain less than Normal amount of pigment.(</a:t>
            </a:r>
            <a:r>
              <a:rPr lang="en-US" dirty="0" err="1"/>
              <a:t>Hb</a:t>
            </a:r>
            <a:r>
              <a:rPr lang="en-US" dirty="0"/>
              <a:t>)</a:t>
            </a:r>
          </a:p>
          <a:p>
            <a:r>
              <a:rPr lang="en-US" dirty="0"/>
              <a:t>Blood for full </a:t>
            </a:r>
            <a:r>
              <a:rPr lang="en-US" dirty="0" err="1"/>
              <a:t>haemogram</a:t>
            </a:r>
            <a:r>
              <a:rPr lang="en-US" dirty="0"/>
              <a:t>.</a:t>
            </a:r>
          </a:p>
          <a:p>
            <a:pPr lvl="0"/>
            <a:r>
              <a:rPr lang="en-US" i="1" dirty="0"/>
              <a:t>MCV</a:t>
            </a:r>
            <a:r>
              <a:rPr lang="en-US" dirty="0"/>
              <a:t> reduced.</a:t>
            </a:r>
          </a:p>
          <a:p>
            <a:pPr lvl="0"/>
            <a:r>
              <a:rPr lang="en-US" i="1" dirty="0"/>
              <a:t>MCH/MCHC</a:t>
            </a:r>
            <a:r>
              <a:rPr lang="en-US" dirty="0"/>
              <a:t> reduced.</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7500" lnSpcReduction="20000"/>
          </a:bodyPr>
          <a:lstStyle/>
          <a:p>
            <a:r>
              <a:rPr lang="en-US" b="1" u="sng" dirty="0"/>
              <a:t>Causes</a:t>
            </a:r>
            <a:endParaRPr lang="en-US" dirty="0"/>
          </a:p>
          <a:p>
            <a:pPr lvl="0"/>
            <a:r>
              <a:rPr lang="en-US" dirty="0"/>
              <a:t>iron deficiency</a:t>
            </a:r>
          </a:p>
          <a:p>
            <a:r>
              <a:rPr lang="en-US" i="1" dirty="0"/>
              <a:t> </a:t>
            </a:r>
            <a:endParaRPr lang="en-US" dirty="0"/>
          </a:p>
          <a:p>
            <a:r>
              <a:rPr lang="en-US" i="1" dirty="0"/>
              <a:t> </a:t>
            </a:r>
            <a:endParaRPr lang="en-US" dirty="0"/>
          </a:p>
          <a:p>
            <a:r>
              <a:rPr lang="en-US" b="1" u="sng" dirty="0"/>
              <a:t>GENERAL CLINICAL SYMPTOMS OF ANAEMIA</a:t>
            </a:r>
            <a:endParaRPr lang="en-US" sz="2800" dirty="0"/>
          </a:p>
          <a:p>
            <a:pPr lvl="1"/>
            <a:r>
              <a:rPr lang="en-US" dirty="0"/>
              <a:t>Fatigue.</a:t>
            </a:r>
          </a:p>
          <a:p>
            <a:pPr lvl="1"/>
            <a:r>
              <a:rPr lang="en-US" dirty="0"/>
              <a:t>Headache.</a:t>
            </a:r>
          </a:p>
          <a:p>
            <a:pPr lvl="1"/>
            <a:r>
              <a:rPr lang="en-US" dirty="0"/>
              <a:t>Dizziness.</a:t>
            </a:r>
          </a:p>
          <a:p>
            <a:pPr lvl="1"/>
            <a:r>
              <a:rPr lang="en-US" dirty="0"/>
              <a:t>Fainting.</a:t>
            </a:r>
          </a:p>
          <a:p>
            <a:pPr lvl="1"/>
            <a:r>
              <a:rPr lang="en-US" dirty="0"/>
              <a:t>Shortness of breath.</a:t>
            </a:r>
          </a:p>
          <a:p>
            <a:pPr lvl="1"/>
            <a:r>
              <a:rPr lang="en-US" dirty="0"/>
              <a:t>Palpitations</a:t>
            </a:r>
          </a:p>
          <a:p>
            <a:pPr lvl="1"/>
            <a:r>
              <a:rPr lang="en-US" dirty="0"/>
              <a:t>Angina of effort.</a:t>
            </a:r>
          </a:p>
          <a:p>
            <a:pPr lvl="1"/>
            <a:r>
              <a:rPr lang="en-US" dirty="0" err="1"/>
              <a:t>Interminent</a:t>
            </a:r>
            <a:r>
              <a:rPr lang="en-US" dirty="0"/>
              <a:t> </a:t>
            </a:r>
            <a:r>
              <a:rPr lang="en-US" dirty="0" err="1"/>
              <a:t>claudication</a:t>
            </a:r>
            <a:r>
              <a:rPr lang="en-US" dirty="0"/>
              <a:t>.</a:t>
            </a:r>
          </a:p>
          <a:p>
            <a:pPr lvl="1"/>
            <a:r>
              <a:rPr lang="en-US" dirty="0"/>
              <a:t>Paleness</a:t>
            </a:r>
          </a:p>
          <a:p>
            <a:r>
              <a:rPr lang="en-US" dirty="0"/>
              <a:t>May or may not have </a:t>
            </a:r>
            <a:r>
              <a:rPr lang="en-US" dirty="0" err="1"/>
              <a:t>Oedem</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20000"/>
          </a:bodyPr>
          <a:lstStyle/>
          <a:p>
            <a:pPr lvl="1"/>
            <a:r>
              <a:rPr lang="en-US" dirty="0"/>
              <a:t>May or may not have </a:t>
            </a:r>
            <a:r>
              <a:rPr lang="en-US" dirty="0" err="1"/>
              <a:t>Oedema</a:t>
            </a:r>
            <a:r>
              <a:rPr lang="en-US" dirty="0"/>
              <a:t>.</a:t>
            </a:r>
          </a:p>
          <a:p>
            <a:pPr lvl="1"/>
            <a:r>
              <a:rPr lang="en-US" dirty="0"/>
              <a:t>Tachycardia.</a:t>
            </a:r>
          </a:p>
          <a:p>
            <a:pPr lvl="1"/>
            <a:r>
              <a:rPr lang="en-US" dirty="0"/>
              <a:t>Systolic flow murmurs.</a:t>
            </a:r>
          </a:p>
          <a:p>
            <a:pPr lvl="1"/>
            <a:r>
              <a:rPr lang="en-US" dirty="0"/>
              <a:t>Congestive cardiac failure.</a:t>
            </a:r>
          </a:p>
          <a:p>
            <a:r>
              <a:rPr lang="en-US" dirty="0"/>
              <a:t>Other features are those of specific causes of </a:t>
            </a:r>
            <a:r>
              <a:rPr lang="en-US" dirty="0" err="1"/>
              <a:t>anaemia</a:t>
            </a:r>
            <a:r>
              <a:rPr lang="en-US" dirty="0"/>
              <a:t>.</a:t>
            </a:r>
          </a:p>
          <a:p>
            <a:r>
              <a:rPr lang="en-US" b="1" u="sng" dirty="0"/>
              <a:t>Investigation in </a:t>
            </a:r>
            <a:r>
              <a:rPr lang="en-US" b="1" u="sng" dirty="0" err="1"/>
              <a:t>anaemia</a:t>
            </a:r>
            <a:endParaRPr lang="en-US" dirty="0"/>
          </a:p>
          <a:p>
            <a:r>
              <a:rPr lang="en-US" b="1" dirty="0"/>
              <a:t>1. Take blood for full </a:t>
            </a:r>
            <a:r>
              <a:rPr lang="en-US" b="1" dirty="0" err="1"/>
              <a:t>haemogram</a:t>
            </a:r>
            <a:r>
              <a:rPr lang="en-US" b="1" dirty="0"/>
              <a:t>.</a:t>
            </a:r>
            <a:endParaRPr lang="en-US" dirty="0"/>
          </a:p>
          <a:p>
            <a:pPr lvl="0"/>
            <a:r>
              <a:rPr lang="en-US" dirty="0"/>
              <a:t>Reduced RBC.</a:t>
            </a:r>
          </a:p>
          <a:p>
            <a:pPr lvl="0"/>
            <a:r>
              <a:rPr lang="en-US" dirty="0" err="1"/>
              <a:t>Hb</a:t>
            </a:r>
            <a:r>
              <a:rPr lang="en-US" dirty="0"/>
              <a:t> level reduced.</a:t>
            </a:r>
          </a:p>
          <a:p>
            <a:pPr lvl="0"/>
            <a:r>
              <a:rPr lang="en-US" dirty="0" err="1"/>
              <a:t>Haematocrit</a:t>
            </a:r>
            <a:r>
              <a:rPr lang="en-US" dirty="0"/>
              <a:t> will be reduced.</a:t>
            </a:r>
          </a:p>
          <a:p>
            <a:pPr lvl="0"/>
            <a:r>
              <a:rPr lang="en-US" i="1" dirty="0"/>
              <a:t>MCH &amp;MCHC</a:t>
            </a:r>
            <a:r>
              <a:rPr lang="en-US" dirty="0"/>
              <a:t> are low.</a:t>
            </a:r>
          </a:p>
          <a:p>
            <a:pPr lvl="0"/>
            <a:r>
              <a:rPr lang="en-US" i="1" dirty="0"/>
              <a:t>MCV</a:t>
            </a:r>
            <a:r>
              <a:rPr lang="en-US" dirty="0"/>
              <a:t> will depend on the cause of </a:t>
            </a:r>
            <a:r>
              <a:rPr lang="en-US" dirty="0" err="1"/>
              <a:t>anaemia</a:t>
            </a:r>
            <a:r>
              <a:rPr lang="en-US" dirty="0"/>
              <a: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SERUM.</a:t>
            </a:r>
            <a:endParaRPr lang="en-US" dirty="0">
              <a:solidFill>
                <a:srgbClr val="FF0000"/>
              </a:solidFill>
            </a:endParaRPr>
          </a:p>
        </p:txBody>
      </p:sp>
      <p:sp>
        <p:nvSpPr>
          <p:cNvPr id="3" name="Content Placeholder 2"/>
          <p:cNvSpPr>
            <a:spLocks noGrp="1"/>
          </p:cNvSpPr>
          <p:nvPr>
            <p:ph idx="1"/>
          </p:nvPr>
        </p:nvSpPr>
        <p:spPr>
          <a:xfrm>
            <a:off x="457200" y="1143000"/>
            <a:ext cx="8229600" cy="4983163"/>
          </a:xfrm>
        </p:spPr>
        <p:txBody>
          <a:bodyPr>
            <a:normAutofit fontScale="70000" lnSpcReduction="20000"/>
          </a:bodyPr>
          <a:lstStyle/>
          <a:p>
            <a:r>
              <a:rPr lang="en-US" sz="4000" dirty="0" smtClean="0"/>
              <a:t>This </a:t>
            </a:r>
            <a:r>
              <a:rPr lang="en-US" sz="4000" dirty="0"/>
              <a:t>is what remains after the formation of blood cells.</a:t>
            </a:r>
          </a:p>
          <a:p>
            <a:pPr>
              <a:buNone/>
            </a:pPr>
            <a:r>
              <a:rPr lang="en-US" sz="4000" b="1" u="sng" dirty="0"/>
              <a:t>HAEMATOPOIESIS</a:t>
            </a:r>
            <a:endParaRPr lang="en-US" sz="4000" b="1" dirty="0"/>
          </a:p>
          <a:p>
            <a:r>
              <a:rPr lang="en-US" sz="4000" dirty="0"/>
              <a:t>In early </a:t>
            </a:r>
            <a:r>
              <a:rPr lang="en-US" sz="4000" dirty="0" err="1"/>
              <a:t>foetal</a:t>
            </a:r>
            <a:r>
              <a:rPr lang="en-US" sz="4000" dirty="0"/>
              <a:t> life, blood is synthesized in the liver and spleen. Latter, before birth, formation of blood starts in the borne marrow. At birth, blood formation takes place in every bone. In adult life, </a:t>
            </a:r>
            <a:r>
              <a:rPr lang="en-US" sz="4000" i="1" dirty="0"/>
              <a:t>RBC</a:t>
            </a:r>
            <a:r>
              <a:rPr lang="en-US" sz="4000" dirty="0"/>
              <a:t> production is confined to the end of long bones and also to the flat bones e.g.  Ribs, iliac bones, sternum, vertebrae.</a:t>
            </a:r>
          </a:p>
          <a:p>
            <a:r>
              <a:rPr lang="en-US" sz="4000" dirty="0"/>
              <a:t>All peripheral blood cells are derived from single stem cell i.e. primitive cells.</a:t>
            </a:r>
          </a:p>
          <a:p>
            <a:r>
              <a:rPr lang="en-US" sz="4000" b="1" dirty="0"/>
              <a:t> </a:t>
            </a:r>
            <a:endParaRPr lang="en-US" dirty="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fontScale="85000" lnSpcReduction="20000"/>
          </a:bodyPr>
          <a:lstStyle/>
          <a:p>
            <a:r>
              <a:rPr lang="en-US" dirty="0"/>
              <a:t>-</a:t>
            </a:r>
            <a:r>
              <a:rPr lang="en-US" dirty="0" err="1"/>
              <a:t>Reticulocyte</a:t>
            </a:r>
            <a:r>
              <a:rPr lang="en-US" dirty="0"/>
              <a:t> count is high in excessive </a:t>
            </a:r>
            <a:r>
              <a:rPr lang="en-US" dirty="0" err="1"/>
              <a:t>haemolysis</a:t>
            </a:r>
            <a:r>
              <a:rPr lang="en-US" dirty="0"/>
              <a:t> or excessive blood loss.</a:t>
            </a:r>
          </a:p>
          <a:p>
            <a:r>
              <a:rPr lang="en-US" dirty="0"/>
              <a:t>-</a:t>
            </a:r>
            <a:r>
              <a:rPr lang="en-US" dirty="0" err="1"/>
              <a:t>Reticulocyte</a:t>
            </a:r>
            <a:r>
              <a:rPr lang="en-US" dirty="0"/>
              <a:t> is reduced in conditions where there is reduced BM functions </a:t>
            </a:r>
            <a:r>
              <a:rPr lang="en-US" dirty="0" err="1"/>
              <a:t>eg</a:t>
            </a:r>
            <a:r>
              <a:rPr lang="en-US" dirty="0"/>
              <a:t> in lack of erythropoietin requirements.</a:t>
            </a:r>
          </a:p>
          <a:p>
            <a:r>
              <a:rPr lang="en-US" dirty="0"/>
              <a:t>-Also reduced in bone marrow failure.</a:t>
            </a:r>
          </a:p>
          <a:p>
            <a:r>
              <a:rPr lang="en-US" dirty="0"/>
              <a:t>Erythrocyte sedimentation rate (</a:t>
            </a:r>
            <a:r>
              <a:rPr lang="en-US" i="1" dirty="0"/>
              <a:t>ESR</a:t>
            </a:r>
            <a:r>
              <a:rPr lang="en-US" dirty="0"/>
              <a:t>). Is high if the cause of </a:t>
            </a:r>
            <a:r>
              <a:rPr lang="en-US" dirty="0" err="1"/>
              <a:t>anaemia</a:t>
            </a:r>
            <a:r>
              <a:rPr lang="en-US" dirty="0"/>
              <a:t> is a chronic disease.</a:t>
            </a:r>
          </a:p>
          <a:p>
            <a:r>
              <a:rPr lang="en-US" b="1" dirty="0"/>
              <a:t>2. Bone Marrow Examination</a:t>
            </a:r>
            <a:br>
              <a:rPr lang="en-US" b="1" dirty="0"/>
            </a:br>
            <a:r>
              <a:rPr lang="en-US" dirty="0"/>
              <a:t/>
            </a:r>
            <a:br>
              <a:rPr lang="en-US" dirty="0"/>
            </a:br>
            <a:r>
              <a:rPr lang="en-US" dirty="0" err="1"/>
              <a:t>i</a:t>
            </a:r>
            <a:r>
              <a:rPr lang="en-US" dirty="0"/>
              <a:t>. Bone marrow aspirate – marrow is sacked out from the </a:t>
            </a:r>
            <a:r>
              <a:rPr lang="en-US" dirty="0" err="1"/>
              <a:t>medullary</a:t>
            </a:r>
            <a:r>
              <a:rPr lang="en-US" dirty="0"/>
              <a:t> space, stained, and examined under microscope</a:t>
            </a:r>
          </a:p>
          <a:p>
            <a:r>
              <a:rPr lang="en-US" dirty="0"/>
              <a:t>ii. Trephine biopsy – A core of protein may be removed, fixed, and decalcified before sections are cut for staining. Done when BM aspirate dries up i.e. it is biopsy of bone itself.</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r>
              <a:rPr lang="en-US" dirty="0"/>
              <a:t>The following examinations may be made;</a:t>
            </a:r>
          </a:p>
          <a:p>
            <a:pPr lvl="0"/>
            <a:r>
              <a:rPr lang="en-US" dirty="0"/>
              <a:t>Assess the composition and morphology of </a:t>
            </a:r>
            <a:r>
              <a:rPr lang="en-US" dirty="0" err="1"/>
              <a:t>haematopoietic</a:t>
            </a:r>
            <a:r>
              <a:rPr lang="en-US" dirty="0"/>
              <a:t> cells or abnormal infiltrates.</a:t>
            </a:r>
          </a:p>
          <a:p>
            <a:pPr lvl="0"/>
            <a:r>
              <a:rPr lang="en-US" dirty="0"/>
              <a:t>Cell surface marker analysis (</a:t>
            </a:r>
            <a:r>
              <a:rPr lang="en-US" dirty="0" err="1"/>
              <a:t>immunophenotyping</a:t>
            </a:r>
            <a:r>
              <a:rPr lang="en-US" dirty="0"/>
              <a:t>), chromosome and molecular studies to assess malignant disease.</a:t>
            </a:r>
          </a:p>
          <a:p>
            <a:pPr lvl="0"/>
            <a:r>
              <a:rPr lang="en-US" dirty="0"/>
              <a:t>Marrow culture for suspected tuberculosis.</a:t>
            </a:r>
          </a:p>
          <a:p>
            <a:r>
              <a:rPr lang="en-US" dirty="0"/>
              <a:t> </a:t>
            </a:r>
          </a:p>
          <a:p>
            <a:r>
              <a:rPr lang="en-US" dirty="0"/>
              <a:t>A trephine Biopsy is superior for assessing</a:t>
            </a:r>
          </a:p>
          <a:p>
            <a:pPr lvl="0"/>
            <a:r>
              <a:rPr lang="en-US" dirty="0"/>
              <a:t>Marrow </a:t>
            </a:r>
            <a:r>
              <a:rPr lang="en-US" dirty="0" err="1"/>
              <a:t>cellularity</a:t>
            </a:r>
            <a:endParaRPr lang="en-US" dirty="0"/>
          </a:p>
          <a:p>
            <a:pPr lvl="0"/>
            <a:r>
              <a:rPr lang="en-US" dirty="0"/>
              <a:t>Marrow fibrosis</a:t>
            </a:r>
          </a:p>
          <a:p>
            <a:pPr lvl="0"/>
            <a:r>
              <a:rPr lang="en-US" dirty="0"/>
              <a:t>Infiltration by abnormal cells such as metastatic carcinoma.</a:t>
            </a:r>
          </a:p>
          <a:p>
            <a:r>
              <a:rPr lang="en-US" dirty="0"/>
              <a:t>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pPr lvl="0"/>
            <a:r>
              <a:rPr lang="en-US" b="1" dirty="0"/>
              <a:t>Investigations of the coagulation system (mainly done for bleeding disorders).</a:t>
            </a:r>
            <a:endParaRPr lang="en-US" dirty="0"/>
          </a:p>
          <a:p>
            <a:r>
              <a:rPr lang="en-US" dirty="0"/>
              <a:t>Coagulation screen test is mainly used.</a:t>
            </a:r>
          </a:p>
          <a:p>
            <a:pPr lvl="1"/>
            <a:r>
              <a:rPr lang="en-US" dirty="0"/>
              <a:t>Platelet count </a:t>
            </a:r>
            <a:br>
              <a:rPr lang="en-US" dirty="0"/>
            </a:br>
            <a:r>
              <a:rPr lang="en-US" dirty="0"/>
              <a:t>-Normal range is 150-400X109/L</a:t>
            </a:r>
            <a:br>
              <a:rPr lang="en-US" dirty="0"/>
            </a:br>
            <a:r>
              <a:rPr lang="en-US" dirty="0"/>
              <a:t>-used in </a:t>
            </a:r>
            <a:r>
              <a:rPr lang="en-US" dirty="0" err="1"/>
              <a:t>thrompocytopenia</a:t>
            </a:r>
            <a:endParaRPr lang="en-US" dirty="0"/>
          </a:p>
          <a:p>
            <a:pPr lvl="1"/>
            <a:r>
              <a:rPr lang="en-US" dirty="0"/>
              <a:t>Bleeding time </a:t>
            </a:r>
            <a:br>
              <a:rPr lang="en-US" dirty="0"/>
            </a:br>
            <a:r>
              <a:rPr lang="en-US" dirty="0"/>
              <a:t>-Normal range is &lt;8minutes</a:t>
            </a:r>
            <a:br>
              <a:rPr lang="en-US" dirty="0"/>
            </a:br>
            <a:r>
              <a:rPr lang="en-US" dirty="0"/>
              <a:t>-used in; thrombocytopenia, abnormal platelet function, Deficiency of -Von </a:t>
            </a:r>
            <a:r>
              <a:rPr lang="en-US" dirty="0" err="1"/>
              <a:t>Willebrand</a:t>
            </a:r>
            <a:r>
              <a:rPr lang="en-US" dirty="0"/>
              <a:t> factor, vascular abnormalities</a:t>
            </a:r>
          </a:p>
          <a:p>
            <a:pPr lvl="1"/>
            <a:r>
              <a:rPr lang="en-US" dirty="0" err="1"/>
              <a:t>Prothrombin</a:t>
            </a:r>
            <a:r>
              <a:rPr lang="en-US" dirty="0"/>
              <a:t> Time </a:t>
            </a:r>
            <a:br>
              <a:rPr lang="en-US" dirty="0"/>
            </a:br>
            <a:r>
              <a:rPr lang="en-US" dirty="0"/>
              <a:t>-Normal range is 12-15 seconds</a:t>
            </a:r>
            <a:br>
              <a:rPr lang="en-US" dirty="0"/>
            </a:br>
            <a:r>
              <a:rPr lang="en-US" dirty="0"/>
              <a:t>-used in deficiencies of factors II,V,VII or X</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lvl="1"/>
            <a:r>
              <a:rPr lang="en-US" dirty="0"/>
              <a:t>Activated partial </a:t>
            </a:r>
            <a:r>
              <a:rPr lang="en-US" dirty="0" err="1"/>
              <a:t>thromboplastin</a:t>
            </a:r>
            <a:r>
              <a:rPr lang="en-US" dirty="0"/>
              <a:t> time (APTT)</a:t>
            </a:r>
            <a:br>
              <a:rPr lang="en-US" dirty="0"/>
            </a:br>
            <a:r>
              <a:rPr lang="en-US" dirty="0"/>
              <a:t>-Normal range is 30-40 seconds</a:t>
            </a:r>
            <a:br>
              <a:rPr lang="en-US" dirty="0"/>
            </a:br>
            <a:r>
              <a:rPr lang="en-US" dirty="0"/>
              <a:t>-used in Deficiencies of factors II,V,VIII,IX,XI,XII, Heparin monitoring, antibodies against clotting factors, lupus anticoagulant</a:t>
            </a:r>
          </a:p>
          <a:p>
            <a:pPr lvl="1"/>
            <a:r>
              <a:rPr lang="en-US" dirty="0"/>
              <a:t>Fibrinogen concentration</a:t>
            </a:r>
            <a:br>
              <a:rPr lang="en-US" dirty="0"/>
            </a:br>
            <a:r>
              <a:rPr lang="en-US" dirty="0"/>
              <a:t>-Normal range is 1.5-4.0g/L</a:t>
            </a:r>
            <a:br>
              <a:rPr lang="en-US" dirty="0"/>
            </a:br>
            <a:r>
              <a:rPr lang="en-US" dirty="0"/>
              <a:t>-Used in </a:t>
            </a:r>
            <a:r>
              <a:rPr lang="en-US" dirty="0" err="1"/>
              <a:t>Hypofibrinogenaemia</a:t>
            </a:r>
            <a:endParaRPr lang="en-US" dirty="0"/>
          </a:p>
          <a:p>
            <a:r>
              <a:rPr lang="en-US" dirty="0"/>
              <a:t/>
            </a:r>
            <a:br>
              <a:rPr lang="en-US" dirty="0"/>
            </a:br>
            <a:r>
              <a:rPr lang="en-US" dirty="0"/>
              <a:t>NB. International normalized ratio is not a coagulation screening test.</a:t>
            </a:r>
            <a:br>
              <a:rPr lang="en-US" dirty="0"/>
            </a:b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10000"/>
          </a:bodyPr>
          <a:lstStyle/>
          <a:p>
            <a:pPr lvl="0"/>
            <a:r>
              <a:rPr lang="en-US" b="1" dirty="0"/>
              <a:t>Investigations for thrombotic disorders (i.e. </a:t>
            </a:r>
            <a:r>
              <a:rPr lang="en-US" b="1" dirty="0" err="1"/>
              <a:t>Thrombophilia</a:t>
            </a:r>
            <a:r>
              <a:rPr lang="en-US" b="1" dirty="0"/>
              <a:t> screen)</a:t>
            </a:r>
            <a:endParaRPr lang="en-US" dirty="0"/>
          </a:p>
          <a:p>
            <a:pPr lvl="0"/>
            <a:r>
              <a:rPr lang="en-US" dirty="0" err="1"/>
              <a:t>Antithrombin</a:t>
            </a:r>
            <a:r>
              <a:rPr lang="en-US" dirty="0"/>
              <a:t> III (ATIII)</a:t>
            </a:r>
          </a:p>
          <a:p>
            <a:pPr lvl="0"/>
            <a:r>
              <a:rPr lang="en-US" dirty="0"/>
              <a:t>Protein C</a:t>
            </a:r>
          </a:p>
          <a:p>
            <a:pPr lvl="0"/>
            <a:r>
              <a:rPr lang="en-US" dirty="0"/>
              <a:t>Protein S</a:t>
            </a:r>
            <a:br>
              <a:rPr lang="en-US" dirty="0"/>
            </a:br>
            <a:r>
              <a:rPr lang="en-US" dirty="0"/>
              <a:t>       i.e. the above three, are natural anticoagulants</a:t>
            </a:r>
          </a:p>
          <a:p>
            <a:pPr lvl="0"/>
            <a:r>
              <a:rPr lang="en-US" dirty="0" err="1"/>
              <a:t>Prothrombin</a:t>
            </a:r>
            <a:r>
              <a:rPr lang="en-US" dirty="0"/>
              <a:t> G20210A</a:t>
            </a:r>
          </a:p>
          <a:p>
            <a:pPr lvl="0"/>
            <a:r>
              <a:rPr lang="en-US" dirty="0"/>
              <a:t>Factor V Leiden</a:t>
            </a:r>
          </a:p>
          <a:p>
            <a:pPr lvl="0"/>
            <a:r>
              <a:rPr lang="en-US" dirty="0"/>
              <a:t>Thrombin /</a:t>
            </a:r>
            <a:r>
              <a:rPr lang="en-US" dirty="0" err="1"/>
              <a:t>reptilase</a:t>
            </a:r>
            <a:r>
              <a:rPr lang="en-US" dirty="0"/>
              <a:t> time (for </a:t>
            </a:r>
            <a:r>
              <a:rPr lang="en-US" dirty="0" err="1"/>
              <a:t>dysfibrinogenaemia</a:t>
            </a:r>
            <a:r>
              <a:rPr lang="en-US" dirty="0"/>
              <a:t>)</a:t>
            </a:r>
          </a:p>
          <a:p>
            <a:pPr lvl="0"/>
            <a:r>
              <a:rPr lang="en-US" dirty="0" err="1"/>
              <a:t>Antiphospholipid</a:t>
            </a:r>
            <a:r>
              <a:rPr lang="en-US" dirty="0"/>
              <a:t> antibody / lupus anticoagulant / </a:t>
            </a:r>
            <a:r>
              <a:rPr lang="en-US" dirty="0" err="1"/>
              <a:t>anticardiolipin</a:t>
            </a:r>
            <a:r>
              <a:rPr lang="en-US" dirty="0"/>
              <a:t> antibody</a:t>
            </a:r>
          </a:p>
          <a:p>
            <a:pPr lvl="0"/>
            <a:r>
              <a:rPr lang="en-US" dirty="0" err="1"/>
              <a:t>Homocysteine</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dirty="0"/>
              <a:t>Indications for </a:t>
            </a:r>
            <a:r>
              <a:rPr lang="en-US" dirty="0" err="1"/>
              <a:t>thrombophilia</a:t>
            </a:r>
            <a:r>
              <a:rPr lang="en-US" dirty="0"/>
              <a:t> screen.</a:t>
            </a:r>
          </a:p>
          <a:p>
            <a:pPr lvl="0"/>
            <a:r>
              <a:rPr lang="en-US" dirty="0"/>
              <a:t>Venous thrombosis &lt;45 years</a:t>
            </a:r>
          </a:p>
          <a:p>
            <a:pPr lvl="0"/>
            <a:r>
              <a:rPr lang="en-US" dirty="0"/>
              <a:t>Recurrent venous thrombosis</a:t>
            </a:r>
          </a:p>
          <a:p>
            <a:pPr lvl="0"/>
            <a:r>
              <a:rPr lang="en-US" dirty="0"/>
              <a:t>Family history of venous thrombosis</a:t>
            </a:r>
          </a:p>
          <a:p>
            <a:pPr lvl="0"/>
            <a:r>
              <a:rPr lang="en-US" dirty="0"/>
              <a:t>Venous thrombosis at unusual site</a:t>
            </a:r>
            <a:br>
              <a:rPr lang="en-US" dirty="0"/>
            </a:br>
            <a:r>
              <a:rPr lang="en-US" dirty="0"/>
              <a:t>-</a:t>
            </a:r>
            <a:r>
              <a:rPr lang="en-US" dirty="0" err="1"/>
              <a:t>Celebral</a:t>
            </a:r>
            <a:r>
              <a:rPr lang="en-US" dirty="0"/>
              <a:t> venous thrombosis</a:t>
            </a:r>
            <a:br>
              <a:rPr lang="en-US" dirty="0"/>
            </a:br>
            <a:r>
              <a:rPr lang="en-US" dirty="0"/>
              <a:t>-Hepatic vein (Budd-</a:t>
            </a:r>
            <a:r>
              <a:rPr lang="en-US" dirty="0" err="1"/>
              <a:t>Chiari</a:t>
            </a:r>
            <a:r>
              <a:rPr lang="en-US" dirty="0"/>
              <a:t> syndrome)</a:t>
            </a:r>
            <a:br>
              <a:rPr lang="en-US" dirty="0"/>
            </a:br>
            <a:r>
              <a:rPr lang="en-US" dirty="0"/>
              <a:t>-Portal vein</a:t>
            </a:r>
          </a:p>
          <a:p>
            <a:pPr lvl="0"/>
            <a:r>
              <a:rPr lang="en-US" dirty="0"/>
              <a:t>Arterial and venous thrombosis</a:t>
            </a:r>
          </a:p>
          <a:p>
            <a:r>
              <a:rPr lang="en-US" b="1" dirty="0"/>
              <a:t> </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r>
              <a:rPr lang="en-US" b="1" u="sng" dirty="0"/>
              <a:t>Iron deficiency </a:t>
            </a:r>
            <a:r>
              <a:rPr lang="en-US" b="1" u="sng" dirty="0" err="1"/>
              <a:t>anaemia</a:t>
            </a:r>
            <a:endParaRPr lang="en-US" dirty="0"/>
          </a:p>
          <a:p>
            <a:r>
              <a:rPr lang="en-US" i="1" dirty="0"/>
              <a:t>Definition</a:t>
            </a:r>
            <a:r>
              <a:rPr lang="en-US" dirty="0"/>
              <a:t> – this is a type of </a:t>
            </a:r>
            <a:r>
              <a:rPr lang="en-US" dirty="0" err="1"/>
              <a:t>anaemia</a:t>
            </a:r>
            <a:r>
              <a:rPr lang="en-US" dirty="0"/>
              <a:t> that occurs when the supply of iron is inadequate to support optimum </a:t>
            </a:r>
            <a:r>
              <a:rPr lang="en-US" dirty="0" err="1"/>
              <a:t>erythropoiesis</a:t>
            </a:r>
            <a:r>
              <a:rPr lang="en-US" dirty="0"/>
              <a:t>.</a:t>
            </a:r>
          </a:p>
          <a:p>
            <a:r>
              <a:rPr lang="en-US" b="1" u="sng" dirty="0"/>
              <a:t>Iron metabolism</a:t>
            </a:r>
            <a:endParaRPr lang="en-US" dirty="0"/>
          </a:p>
          <a:p>
            <a:pPr lvl="0"/>
            <a:r>
              <a:rPr lang="en-US" dirty="0"/>
              <a:t>The average daily diet contains about 10-20 mg of iron, but normally only about 10% of these is absorbed.</a:t>
            </a:r>
          </a:p>
          <a:p>
            <a:pPr lvl="0"/>
            <a:r>
              <a:rPr lang="en-US" dirty="0"/>
              <a:t>Absorption is however increased in iron deficiency. </a:t>
            </a:r>
          </a:p>
          <a:p>
            <a:pPr lvl="0"/>
            <a:r>
              <a:rPr lang="en-US" dirty="0"/>
              <a:t>Absorption of iron takes place in duodenum and jejunum </a:t>
            </a:r>
          </a:p>
          <a:p>
            <a:pPr lvl="0"/>
            <a:r>
              <a:rPr lang="en-US" dirty="0"/>
              <a:t>Iron enters plasma &amp; is bound to </a:t>
            </a:r>
            <a:r>
              <a:rPr lang="en-US" dirty="0" err="1"/>
              <a:t>transferrin</a:t>
            </a:r>
            <a:r>
              <a:rPr lang="en-US" dirty="0"/>
              <a:t>.</a:t>
            </a:r>
          </a:p>
          <a:p>
            <a:pPr lvl="0"/>
            <a:r>
              <a:rPr lang="en-US" dirty="0"/>
              <a:t>In the BM </a:t>
            </a:r>
            <a:r>
              <a:rPr lang="en-US" dirty="0" err="1"/>
              <a:t>trasferrin</a:t>
            </a:r>
            <a:r>
              <a:rPr lang="en-US" dirty="0"/>
              <a:t> bound iron becomes attached to the </a:t>
            </a:r>
            <a:r>
              <a:rPr lang="en-US" dirty="0" err="1"/>
              <a:t>erythroplast</a:t>
            </a:r>
            <a:r>
              <a:rPr lang="en-US" dirty="0"/>
              <a:t> &amp; becomes ready for use in synthesis of </a:t>
            </a:r>
            <a:r>
              <a:rPr lang="en-US" dirty="0" err="1"/>
              <a:t>rbc</a:t>
            </a:r>
            <a:r>
              <a:rPr lang="en-US" dirty="0"/>
              <a:t>.</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pPr lvl="0"/>
            <a:r>
              <a:rPr lang="en-US" dirty="0"/>
              <a:t>Iron is stored in body tissue mainly in the liver in amounts ranging from 1-1.5 g. Iron is mainly used in the synthesis of </a:t>
            </a:r>
            <a:r>
              <a:rPr lang="en-US" dirty="0" err="1"/>
              <a:t>Hb</a:t>
            </a:r>
            <a:endParaRPr lang="en-US" dirty="0"/>
          </a:p>
          <a:p>
            <a:pPr lvl="0"/>
            <a:r>
              <a:rPr lang="en-US" dirty="0"/>
              <a:t>Also used in synthesis of </a:t>
            </a:r>
            <a:r>
              <a:rPr lang="en-US" dirty="0" err="1"/>
              <a:t>myobin</a:t>
            </a:r>
            <a:endParaRPr lang="en-US" dirty="0"/>
          </a:p>
          <a:p>
            <a:pPr lvl="0"/>
            <a:r>
              <a:rPr lang="en-US" dirty="0"/>
              <a:t>Iron contains enzymes e.g. </a:t>
            </a:r>
            <a:r>
              <a:rPr lang="en-US" dirty="0" err="1"/>
              <a:t>cytochrome</a:t>
            </a:r>
            <a:r>
              <a:rPr lang="en-US" dirty="0"/>
              <a:t>.</a:t>
            </a:r>
          </a:p>
          <a:p>
            <a:r>
              <a:rPr lang="en-US" b="1" u="sng" dirty="0"/>
              <a:t>Sources of iron (</a:t>
            </a:r>
            <a:r>
              <a:rPr lang="en-US" b="1" i="1" u="sng" dirty="0" err="1"/>
              <a:t>fe</a:t>
            </a:r>
            <a:r>
              <a:rPr lang="en-US" b="1" u="sng" dirty="0"/>
              <a:t>)</a:t>
            </a:r>
            <a:endParaRPr lang="en-US" dirty="0"/>
          </a:p>
          <a:p>
            <a:pPr lvl="0"/>
            <a:r>
              <a:rPr lang="en-US" dirty="0"/>
              <a:t>Food rich in iron e.g. liver, eggs, red meat, &amp; milk.</a:t>
            </a:r>
          </a:p>
          <a:p>
            <a:pPr lvl="0"/>
            <a:r>
              <a:rPr lang="en-US" dirty="0"/>
              <a:t>Others – Soya beans and green vegetables e.g. spinach and kales.</a:t>
            </a:r>
          </a:p>
          <a:p>
            <a:r>
              <a:rPr lang="en-US" b="1" u="sng" dirty="0"/>
              <a:t>Causes of iron deficiency </a:t>
            </a:r>
            <a:r>
              <a:rPr lang="en-US" b="1" u="sng" dirty="0" err="1"/>
              <a:t>anaemia</a:t>
            </a:r>
            <a:endParaRPr lang="en-US" dirty="0"/>
          </a:p>
          <a:p>
            <a:r>
              <a:rPr lang="en-US" dirty="0"/>
              <a:t>1)	Poor diet intake </a:t>
            </a:r>
          </a:p>
          <a:p>
            <a:r>
              <a:rPr lang="en-US" dirty="0"/>
              <a:t>   Ignorance</a:t>
            </a:r>
          </a:p>
          <a:p>
            <a:r>
              <a:rPr lang="en-US" dirty="0"/>
              <a:t>Religion.</a:t>
            </a:r>
          </a:p>
          <a:p>
            <a:r>
              <a:rPr lang="en-US" dirty="0"/>
              <a:t>Poverty.</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fontScale="77500" lnSpcReduction="20000"/>
          </a:bodyPr>
          <a:lstStyle/>
          <a:p>
            <a:r>
              <a:rPr lang="en-US" dirty="0"/>
              <a:t>Economy</a:t>
            </a:r>
          </a:p>
          <a:p>
            <a:r>
              <a:rPr lang="en-US" dirty="0"/>
              <a:t>2)	Increased demand for iron e.g. in pregnancy, during lactation, </a:t>
            </a:r>
            <a:r>
              <a:rPr lang="en-US" dirty="0" err="1"/>
              <a:t>prematures</a:t>
            </a:r>
            <a:r>
              <a:rPr lang="en-US" dirty="0"/>
              <a:t> and growing children.</a:t>
            </a:r>
          </a:p>
          <a:p>
            <a:r>
              <a:rPr lang="en-US" dirty="0"/>
              <a:t>3)	Blood loss – e.g. </a:t>
            </a:r>
            <a:r>
              <a:rPr lang="en-US" dirty="0" err="1"/>
              <a:t>menorrhagia</a:t>
            </a:r>
            <a:r>
              <a:rPr lang="en-US" dirty="0"/>
              <a:t>, recurrent </a:t>
            </a:r>
            <a:r>
              <a:rPr lang="en-US" dirty="0" err="1"/>
              <a:t>epistaxis</a:t>
            </a:r>
            <a:r>
              <a:rPr lang="en-US" dirty="0"/>
              <a:t>, gut bleeding following hook worm infestations, peptic ulcers, </a:t>
            </a:r>
            <a:r>
              <a:rPr lang="en-US" dirty="0" err="1"/>
              <a:t>haemorrhoids</a:t>
            </a:r>
            <a:r>
              <a:rPr lang="en-US" dirty="0"/>
              <a:t>, </a:t>
            </a:r>
            <a:r>
              <a:rPr lang="en-US" dirty="0" err="1"/>
              <a:t>oesophageal</a:t>
            </a:r>
            <a:r>
              <a:rPr lang="en-US" dirty="0"/>
              <a:t> </a:t>
            </a:r>
            <a:r>
              <a:rPr lang="en-US" dirty="0" err="1"/>
              <a:t>varices</a:t>
            </a:r>
            <a:r>
              <a:rPr lang="en-US" dirty="0"/>
              <a:t>, ulcerative colitis, frequent blood donation.</a:t>
            </a:r>
          </a:p>
          <a:p>
            <a:r>
              <a:rPr lang="en-US" dirty="0"/>
              <a:t>4)	Decreased absorption of iron e.g. </a:t>
            </a:r>
            <a:r>
              <a:rPr lang="en-US" dirty="0" err="1"/>
              <a:t>gastrectomy</a:t>
            </a:r>
            <a:r>
              <a:rPr lang="en-US" dirty="0"/>
              <a:t>, </a:t>
            </a:r>
            <a:r>
              <a:rPr lang="en-US" dirty="0" err="1"/>
              <a:t>achlorhydria</a:t>
            </a:r>
            <a:r>
              <a:rPr lang="en-US" dirty="0"/>
              <a:t> (reduced HCL), </a:t>
            </a:r>
            <a:r>
              <a:rPr lang="en-US" dirty="0" err="1"/>
              <a:t>malabsorption</a:t>
            </a:r>
            <a:r>
              <a:rPr lang="en-US" dirty="0"/>
              <a:t> syndrome, </a:t>
            </a:r>
            <a:r>
              <a:rPr lang="en-US" dirty="0" err="1"/>
              <a:t>crohns</a:t>
            </a:r>
            <a:r>
              <a:rPr lang="en-US" dirty="0"/>
              <a:t> diseases, celiac diseases.</a:t>
            </a:r>
          </a:p>
          <a:p>
            <a:r>
              <a:rPr lang="en-US" b="1" u="sng" dirty="0"/>
              <a:t>Clinical features</a:t>
            </a:r>
            <a:endParaRPr lang="en-US" dirty="0"/>
          </a:p>
          <a:p>
            <a:r>
              <a:rPr lang="en-US" dirty="0"/>
              <a:t>General symptoms of </a:t>
            </a:r>
            <a:r>
              <a:rPr lang="en-US" dirty="0" err="1"/>
              <a:t>anaemia</a:t>
            </a:r>
            <a:r>
              <a:rPr lang="en-US" dirty="0"/>
              <a:t>.</a:t>
            </a:r>
          </a:p>
          <a:p>
            <a:r>
              <a:rPr lang="en-US" b="1" u="sng" dirty="0"/>
              <a:t>O/E</a:t>
            </a:r>
            <a:endParaRPr lang="en-US" dirty="0"/>
          </a:p>
          <a:p>
            <a:r>
              <a:rPr lang="en-US" dirty="0"/>
              <a:t>1)	Pale.</a:t>
            </a:r>
          </a:p>
          <a:p>
            <a:r>
              <a:rPr lang="en-US" dirty="0"/>
              <a:t>2)	Oral – Angular </a:t>
            </a:r>
            <a:r>
              <a:rPr lang="en-US" dirty="0" err="1"/>
              <a:t>Stomatitis</a:t>
            </a:r>
            <a:r>
              <a:rPr lang="en-US" dirty="0"/>
              <a:t> - cracking of mouth corners.</a:t>
            </a:r>
          </a:p>
          <a:p>
            <a:r>
              <a:rPr lang="en-US" dirty="0"/>
              <a:t>     - </a:t>
            </a:r>
            <a:r>
              <a:rPr lang="en-US" dirty="0" err="1"/>
              <a:t>Glossitis</a:t>
            </a:r>
            <a:r>
              <a:rPr lang="en-US" dirty="0"/>
              <a:t> - inflammation of the tongue.</a:t>
            </a:r>
          </a:p>
          <a:p>
            <a:r>
              <a:rPr lang="en-US" dirty="0"/>
              <a:t>     - Papillary atrophy – gives a smooth tongue.</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5592763"/>
          </a:xfrm>
        </p:spPr>
        <p:txBody>
          <a:bodyPr>
            <a:normAutofit fontScale="92500" lnSpcReduction="20000"/>
          </a:bodyPr>
          <a:lstStyle/>
          <a:p>
            <a:r>
              <a:rPr lang="en-US" dirty="0"/>
              <a:t>3)	Gut – </a:t>
            </a:r>
            <a:r>
              <a:rPr lang="en-US" dirty="0" err="1"/>
              <a:t>dysphagia</a:t>
            </a:r>
            <a:r>
              <a:rPr lang="en-US" dirty="0"/>
              <a:t>: associated with iron deficiency anemia &amp; </a:t>
            </a:r>
            <a:r>
              <a:rPr lang="en-US" dirty="0" err="1"/>
              <a:t>achlorhydria</a:t>
            </a:r>
            <a:r>
              <a:rPr lang="en-US" dirty="0"/>
              <a:t>. This syndrome is called </a:t>
            </a:r>
            <a:r>
              <a:rPr lang="en-US" b="1" dirty="0" err="1"/>
              <a:t>Pattenson</a:t>
            </a:r>
            <a:r>
              <a:rPr lang="en-US" b="1" dirty="0"/>
              <a:t> </a:t>
            </a:r>
            <a:r>
              <a:rPr lang="en-US" b="1" i="1" dirty="0"/>
              <a:t>Kelley syndrome/</a:t>
            </a:r>
            <a:r>
              <a:rPr lang="en-US" b="1" i="1" dirty="0" err="1"/>
              <a:t>plumer</a:t>
            </a:r>
            <a:r>
              <a:rPr lang="en-US" b="1" i="1" dirty="0"/>
              <a:t> Vinson</a:t>
            </a:r>
            <a:r>
              <a:rPr lang="en-US" dirty="0"/>
              <a:t> syndrome.</a:t>
            </a:r>
          </a:p>
          <a:p>
            <a:r>
              <a:rPr lang="en-US" dirty="0"/>
              <a:t>The </a:t>
            </a:r>
            <a:r>
              <a:rPr lang="en-US" dirty="0" err="1"/>
              <a:t>dysphagia</a:t>
            </a:r>
            <a:r>
              <a:rPr lang="en-US" dirty="0"/>
              <a:t> occurs due to tongue atrophy which extends to upper </a:t>
            </a:r>
            <a:r>
              <a:rPr lang="en-US" dirty="0" err="1"/>
              <a:t>oesophagus</a:t>
            </a:r>
            <a:r>
              <a:rPr lang="en-US" dirty="0"/>
              <a:t> causing development of a stricture.</a:t>
            </a:r>
          </a:p>
          <a:p>
            <a:r>
              <a:rPr lang="en-US" dirty="0"/>
              <a:t>Other features in Gut include; </a:t>
            </a:r>
          </a:p>
          <a:p>
            <a:pPr lvl="0"/>
            <a:r>
              <a:rPr lang="en-US" dirty="0"/>
              <a:t>Nausea, anorexia, Constipation, Flatulence, </a:t>
            </a:r>
            <a:r>
              <a:rPr lang="en-US" dirty="0" err="1"/>
              <a:t>Pyrosis</a:t>
            </a:r>
            <a:r>
              <a:rPr lang="en-US" dirty="0"/>
              <a:t> – heart burn, </a:t>
            </a:r>
            <a:r>
              <a:rPr lang="en-US" dirty="0" err="1"/>
              <a:t>Eructations</a:t>
            </a:r>
            <a:r>
              <a:rPr lang="en-US" dirty="0"/>
              <a:t> (belching).</a:t>
            </a:r>
          </a:p>
          <a:p>
            <a:pPr lvl="0"/>
            <a:r>
              <a:rPr lang="en-US" dirty="0" err="1"/>
              <a:t>Picar</a:t>
            </a:r>
            <a:r>
              <a:rPr lang="en-US" dirty="0"/>
              <a:t> – bizarre craze for soil.  </a:t>
            </a:r>
          </a:p>
          <a:p>
            <a:pPr lvl="0"/>
            <a:r>
              <a:rPr lang="en-US" dirty="0"/>
              <a:t>Later they may have gastritis. </a:t>
            </a:r>
          </a:p>
          <a:p>
            <a:pPr lvl="0"/>
            <a:r>
              <a:rPr lang="en-US" dirty="0" err="1"/>
              <a:t>Splenomegaly</a:t>
            </a:r>
            <a:r>
              <a:rPr lang="en-US" dirty="0"/>
              <a:t> may or may not be there.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229600" cy="6629400"/>
          </a:xfrm>
        </p:spPr>
        <p:txBody>
          <a:bodyPr>
            <a:normAutofit lnSpcReduction="10000"/>
          </a:bodyPr>
          <a:lstStyle/>
          <a:p>
            <a:r>
              <a:rPr lang="en-US" b="1" u="sng" dirty="0"/>
              <a:t>(A) RBC (Erythrocytes)</a:t>
            </a:r>
            <a:endParaRPr lang="en-US" dirty="0"/>
          </a:p>
          <a:p>
            <a:r>
              <a:rPr lang="en-US" dirty="0"/>
              <a:t>Derived from the stem cell. This cell divides into </a:t>
            </a:r>
            <a:r>
              <a:rPr lang="en-US" dirty="0" err="1"/>
              <a:t>pronormoblasts</a:t>
            </a:r>
            <a:r>
              <a:rPr lang="en-US" dirty="0"/>
              <a:t>.</a:t>
            </a:r>
          </a:p>
          <a:p>
            <a:r>
              <a:rPr lang="en-US" dirty="0" err="1"/>
              <a:t>Pronormoblasts</a:t>
            </a:r>
            <a:r>
              <a:rPr lang="en-US" dirty="0"/>
              <a:t> develop into a basophilic </a:t>
            </a:r>
            <a:r>
              <a:rPr lang="en-US" dirty="0" err="1"/>
              <a:t>normoblast</a:t>
            </a:r>
            <a:r>
              <a:rPr lang="en-US" dirty="0"/>
              <a:t>. This is where </a:t>
            </a:r>
            <a:r>
              <a:rPr lang="en-US" dirty="0" err="1"/>
              <a:t>haemoglobin</a:t>
            </a:r>
            <a:r>
              <a:rPr lang="en-US" dirty="0"/>
              <a:t> synthesis begins. The basophilic </a:t>
            </a:r>
            <a:r>
              <a:rPr lang="en-US" dirty="0" err="1"/>
              <a:t>normoblast</a:t>
            </a:r>
            <a:r>
              <a:rPr lang="en-US" dirty="0"/>
              <a:t> further develops into </a:t>
            </a:r>
            <a:r>
              <a:rPr lang="en-US" dirty="0" err="1"/>
              <a:t>reticulocytes</a:t>
            </a:r>
            <a:r>
              <a:rPr lang="en-US" dirty="0"/>
              <a:t>.</a:t>
            </a:r>
          </a:p>
          <a:p>
            <a:r>
              <a:rPr lang="en-US" dirty="0"/>
              <a:t>The </a:t>
            </a:r>
            <a:r>
              <a:rPr lang="en-US" dirty="0" err="1"/>
              <a:t>reticulocytes</a:t>
            </a:r>
            <a:r>
              <a:rPr lang="en-US" dirty="0"/>
              <a:t> nucleus is lost &amp; the cell is usually small in size. It then matures into an adult blood cell within three days. After which there is mature </a:t>
            </a:r>
            <a:r>
              <a:rPr lang="en-US" i="1" dirty="0"/>
              <a:t>RBC</a:t>
            </a:r>
            <a:r>
              <a:rPr lang="en-US" dirty="0"/>
              <a:t> in circulation.</a:t>
            </a:r>
          </a:p>
          <a:p>
            <a:r>
              <a:rPr lang="en-US" dirty="0"/>
              <a:t>The red blood cell has no nucleus. It’s shape is a biconcave disc.</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10000"/>
          </a:bodyPr>
          <a:lstStyle/>
          <a:p>
            <a:r>
              <a:rPr lang="en-US" dirty="0"/>
              <a:t>4)	Nails; </a:t>
            </a:r>
          </a:p>
          <a:p>
            <a:pPr lvl="0"/>
            <a:r>
              <a:rPr lang="en-US" dirty="0"/>
              <a:t>Brittle</a:t>
            </a:r>
          </a:p>
          <a:p>
            <a:pPr lvl="0"/>
            <a:r>
              <a:rPr lang="en-US" dirty="0"/>
              <a:t>Thinning</a:t>
            </a:r>
          </a:p>
          <a:p>
            <a:pPr lvl="0"/>
            <a:r>
              <a:rPr lang="en-US" dirty="0"/>
              <a:t>Softness</a:t>
            </a:r>
          </a:p>
          <a:p>
            <a:pPr lvl="0"/>
            <a:r>
              <a:rPr lang="en-US" dirty="0" err="1"/>
              <a:t>Koilonychia</a:t>
            </a:r>
            <a:r>
              <a:rPr lang="en-US" dirty="0"/>
              <a:t> – spoon shaped.</a:t>
            </a:r>
          </a:p>
          <a:p>
            <a:r>
              <a:rPr lang="en-US" b="1" u="sng" dirty="0"/>
              <a:t>Diagnosis</a:t>
            </a:r>
            <a:endParaRPr lang="en-US" dirty="0"/>
          </a:p>
          <a:p>
            <a:r>
              <a:rPr lang="en-US" dirty="0" err="1"/>
              <a:t>i</a:t>
            </a:r>
            <a:r>
              <a:rPr lang="en-US" dirty="0"/>
              <a:t>) Based on good clinical history with information regarding diet or any evidence of bleeding.</a:t>
            </a:r>
          </a:p>
          <a:p>
            <a:r>
              <a:rPr lang="en-US" dirty="0"/>
              <a:t>ii) Take blood for a full </a:t>
            </a:r>
            <a:r>
              <a:rPr lang="en-US" dirty="0" err="1"/>
              <a:t>haemogram</a:t>
            </a:r>
            <a:r>
              <a:rPr lang="en-US" dirty="0"/>
              <a:t>.</a:t>
            </a:r>
          </a:p>
          <a:p>
            <a:r>
              <a:rPr lang="en-US" dirty="0"/>
              <a:t>iii) Take stool for o/c</a:t>
            </a:r>
          </a:p>
          <a:p>
            <a:r>
              <a:rPr lang="en-US" dirty="0"/>
              <a:t>iv) Stool for occult blood.</a:t>
            </a:r>
          </a:p>
          <a:p>
            <a:r>
              <a:rPr lang="en-US" dirty="0"/>
              <a:t>Other investigations depend on clinical History &amp; investigations e.g. barium meal.</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85000" lnSpcReduction="20000"/>
          </a:bodyPr>
          <a:lstStyle/>
          <a:p>
            <a:r>
              <a:rPr lang="en-US" b="1" u="sng" dirty="0" err="1"/>
              <a:t>Treament</a:t>
            </a:r>
            <a:endParaRPr lang="en-US" dirty="0"/>
          </a:p>
          <a:p>
            <a:r>
              <a:rPr lang="en-US" dirty="0"/>
              <a:t>Aims:</a:t>
            </a:r>
          </a:p>
          <a:p>
            <a:r>
              <a:rPr lang="en-US" dirty="0" err="1"/>
              <a:t>i</a:t>
            </a:r>
            <a:r>
              <a:rPr lang="en-US" dirty="0"/>
              <a:t>)	Replace lost blood and any iron deficit.</a:t>
            </a:r>
          </a:p>
          <a:p>
            <a:r>
              <a:rPr lang="en-US" dirty="0"/>
              <a:t>ii)	Treat the underlining cause.</a:t>
            </a:r>
          </a:p>
          <a:p>
            <a:r>
              <a:rPr lang="en-US" b="1" u="sng" dirty="0"/>
              <a:t>Specific</a:t>
            </a:r>
            <a:endParaRPr lang="en-US" dirty="0"/>
          </a:p>
          <a:p>
            <a:r>
              <a:rPr lang="en-US" dirty="0" err="1"/>
              <a:t>i</a:t>
            </a:r>
            <a:r>
              <a:rPr lang="en-US" dirty="0"/>
              <a:t>)	Tabs FeSO</a:t>
            </a:r>
            <a:r>
              <a:rPr lang="en-US" baseline="-25000" dirty="0"/>
              <a:t>4</a:t>
            </a:r>
            <a:r>
              <a:rPr lang="en-US" dirty="0"/>
              <a:t>  ii </a:t>
            </a:r>
            <a:r>
              <a:rPr lang="en-US" dirty="0" err="1"/>
              <a:t>tds</a:t>
            </a:r>
            <a:r>
              <a:rPr lang="en-US" dirty="0"/>
              <a:t> x 2/52</a:t>
            </a:r>
          </a:p>
          <a:p>
            <a:r>
              <a:rPr lang="en-US" dirty="0"/>
              <a:t>ii)	IM Iron </a:t>
            </a:r>
            <a:r>
              <a:rPr lang="en-US" dirty="0" err="1"/>
              <a:t>Dextran</a:t>
            </a:r>
            <a:r>
              <a:rPr lang="en-US" dirty="0"/>
              <a:t> (</a:t>
            </a:r>
            <a:r>
              <a:rPr lang="en-US" dirty="0" err="1"/>
              <a:t>inferon</a:t>
            </a:r>
            <a:r>
              <a:rPr lang="en-US" dirty="0"/>
              <a:t>) 50-250 mg daily.</a:t>
            </a:r>
          </a:p>
          <a:p>
            <a:r>
              <a:rPr lang="en-US" dirty="0"/>
              <a:t>iii) Treat the cause.</a:t>
            </a:r>
          </a:p>
          <a:p>
            <a:r>
              <a:rPr lang="en-US" b="1" u="sng" dirty="0" err="1"/>
              <a:t>DDx</a:t>
            </a:r>
            <a:r>
              <a:rPr lang="en-US" b="1" u="sng" dirty="0"/>
              <a:t> </a:t>
            </a:r>
            <a:endParaRPr lang="en-US" dirty="0"/>
          </a:p>
          <a:p>
            <a:pPr lvl="0"/>
            <a:r>
              <a:rPr lang="en-US" dirty="0" err="1"/>
              <a:t>Thalassaemia</a:t>
            </a:r>
            <a:r>
              <a:rPr lang="en-US" dirty="0"/>
              <a:t>.</a:t>
            </a:r>
          </a:p>
          <a:p>
            <a:pPr lvl="0"/>
            <a:r>
              <a:rPr lang="en-US" dirty="0" err="1"/>
              <a:t>Sideroblastic</a:t>
            </a:r>
            <a:r>
              <a:rPr lang="en-US" dirty="0"/>
              <a:t> </a:t>
            </a:r>
            <a:r>
              <a:rPr lang="en-US" dirty="0" err="1"/>
              <a:t>anaemia</a:t>
            </a:r>
            <a:r>
              <a:rPr lang="en-US" dirty="0"/>
              <a:t>.</a:t>
            </a:r>
          </a:p>
          <a:p>
            <a:pPr lvl="0"/>
            <a:r>
              <a:rPr lang="en-US" dirty="0"/>
              <a:t>Defects of </a:t>
            </a:r>
            <a:r>
              <a:rPr lang="en-US" dirty="0" err="1"/>
              <a:t>haemoglobin</a:t>
            </a:r>
            <a:r>
              <a:rPr lang="en-US" dirty="0"/>
              <a:t> synthesis due to drugs </a:t>
            </a:r>
            <a:r>
              <a:rPr lang="en-US" dirty="0" err="1"/>
              <a:t>eg</a:t>
            </a:r>
            <a:r>
              <a:rPr lang="en-US" dirty="0"/>
              <a:t> </a:t>
            </a:r>
            <a:r>
              <a:rPr lang="en-US" dirty="0" err="1"/>
              <a:t>isoniazid</a:t>
            </a:r>
            <a:r>
              <a:rPr lang="en-US" dirty="0"/>
              <a:t>, </a:t>
            </a:r>
            <a:r>
              <a:rPr lang="en-US" dirty="0" err="1"/>
              <a:t>pyrazinamide</a:t>
            </a:r>
            <a:r>
              <a:rPr lang="en-US" dirty="0"/>
              <a:t>.</a:t>
            </a:r>
          </a:p>
          <a:p>
            <a:r>
              <a:rPr lang="en-US" b="1" dirty="0"/>
              <a:t> </a:t>
            </a:r>
            <a:endParaRPr lang="en-US" i="1" dirty="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err="1">
                <a:solidFill>
                  <a:srgbClr val="FF0000"/>
                </a:solidFill>
              </a:rPr>
              <a:t>Megaloblastic</a:t>
            </a:r>
            <a:r>
              <a:rPr lang="en-US" b="1" u="sng" dirty="0">
                <a:solidFill>
                  <a:srgbClr val="FF0000"/>
                </a:solidFill>
              </a:rPr>
              <a:t> </a:t>
            </a:r>
            <a:r>
              <a:rPr lang="en-US" b="1" u="sng" dirty="0" err="1">
                <a:solidFill>
                  <a:srgbClr val="FF0000"/>
                </a:solidFill>
              </a:rPr>
              <a:t>Anaemia</a:t>
            </a:r>
            <a:r>
              <a:rPr lang="en-US" i="1" dirty="0"/>
              <a:t/>
            </a:r>
            <a:br>
              <a:rPr lang="en-US" i="1" dirty="0"/>
            </a:br>
            <a:endParaRPr lang="en-US" dirty="0"/>
          </a:p>
        </p:txBody>
      </p:sp>
      <p:sp>
        <p:nvSpPr>
          <p:cNvPr id="3" name="Content Placeholder 2"/>
          <p:cNvSpPr>
            <a:spLocks noGrp="1"/>
          </p:cNvSpPr>
          <p:nvPr>
            <p:ph idx="1"/>
          </p:nvPr>
        </p:nvSpPr>
        <p:spPr>
          <a:xfrm>
            <a:off x="457200" y="762000"/>
            <a:ext cx="8229600" cy="5364163"/>
          </a:xfrm>
        </p:spPr>
        <p:txBody>
          <a:bodyPr>
            <a:noAutofit/>
          </a:bodyPr>
          <a:lstStyle/>
          <a:p>
            <a:r>
              <a:rPr lang="en-US" sz="2000" i="1" dirty="0"/>
              <a:t>Definition: </a:t>
            </a:r>
            <a:r>
              <a:rPr lang="en-US" sz="2000" dirty="0"/>
              <a:t>This is a type of </a:t>
            </a:r>
            <a:r>
              <a:rPr lang="en-US" sz="2000" dirty="0" err="1"/>
              <a:t>anaemia</a:t>
            </a:r>
            <a:r>
              <a:rPr lang="en-US" sz="2000" dirty="0"/>
              <a:t> characterized by presence in BM of erythrocytes with delayed nuclear maturation because of defective DNA synthesis. As a result, division of cell is delayed and eventually red blood cell division occurs rapidly. </a:t>
            </a:r>
          </a:p>
          <a:p>
            <a:r>
              <a:rPr lang="en-US" sz="2000" dirty="0"/>
              <a:t>Normally red blood cell division occurs rapidly. Within this division, the RC has no time to re-grow to their full size and a progressive reduction in cell size occurs.</a:t>
            </a:r>
          </a:p>
          <a:p>
            <a:r>
              <a:rPr lang="en-US" sz="2000" dirty="0"/>
              <a:t>When DNA synthesis is reduced the time between cell division is increased and more cell growth occurs, thus the cells become larger. As this cell size grow, a larger number of erythrocytes fail to mature, and are destroyed in the BM.</a:t>
            </a:r>
          </a:p>
          <a:p>
            <a:r>
              <a:rPr lang="en-US" sz="2000" dirty="0"/>
              <a:t>A small proportion of normally developing cells are as well destroyed. Eventually if untreated cell production in the BM fails. </a:t>
            </a:r>
          </a:p>
          <a:p>
            <a:r>
              <a:rPr lang="en-US" sz="2000" dirty="0"/>
              <a:t>This </a:t>
            </a:r>
            <a:r>
              <a:rPr lang="en-US" sz="2000" dirty="0" err="1"/>
              <a:t>anaemia</a:t>
            </a:r>
            <a:r>
              <a:rPr lang="en-US" sz="2000" dirty="0"/>
              <a:t> occurs in </a:t>
            </a:r>
            <a:r>
              <a:rPr lang="en-US" sz="2000" b="1" dirty="0"/>
              <a:t>folic acid deficiency</a:t>
            </a:r>
            <a:r>
              <a:rPr lang="en-US" sz="2000" dirty="0"/>
              <a:t> &amp; </a:t>
            </a:r>
            <a:r>
              <a:rPr lang="en-US" sz="2000" b="1" dirty="0"/>
              <a:t>vitamin B12 deficiency</a:t>
            </a:r>
            <a:r>
              <a:rPr lang="en-US" sz="2000" dirty="0"/>
              <a: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solidFill>
                  <a:srgbClr val="FF0000"/>
                </a:solidFill>
              </a:rPr>
              <a:t>A) Vitamin B12 deficiency </a:t>
            </a:r>
            <a:r>
              <a:rPr lang="en-US" b="1" u="sng" dirty="0" err="1">
                <a:solidFill>
                  <a:srgbClr val="FF0000"/>
                </a:solidFill>
              </a:rPr>
              <a:t>anaemia</a:t>
            </a:r>
            <a:endParaRPr lang="en-US" dirty="0">
              <a:solidFill>
                <a:srgbClr val="FF0000"/>
              </a:solidFill>
            </a:endParaRPr>
          </a:p>
        </p:txBody>
      </p:sp>
      <p:sp>
        <p:nvSpPr>
          <p:cNvPr id="3" name="Content Placeholder 2"/>
          <p:cNvSpPr>
            <a:spLocks noGrp="1"/>
          </p:cNvSpPr>
          <p:nvPr>
            <p:ph idx="1"/>
          </p:nvPr>
        </p:nvSpPr>
        <p:spPr>
          <a:xfrm>
            <a:off x="457200" y="1219200"/>
            <a:ext cx="8229600" cy="4906963"/>
          </a:xfrm>
        </p:spPr>
        <p:txBody>
          <a:bodyPr>
            <a:normAutofit fontScale="47500" lnSpcReduction="20000"/>
          </a:bodyPr>
          <a:lstStyle/>
          <a:p>
            <a:pPr lvl="0"/>
            <a:r>
              <a:rPr lang="en-US" sz="5100" dirty="0"/>
              <a:t>Sources of Vitamin </a:t>
            </a:r>
            <a:r>
              <a:rPr lang="en-US" sz="5100" i="1" dirty="0"/>
              <a:t>B12</a:t>
            </a:r>
            <a:r>
              <a:rPr lang="en-US" sz="5100" dirty="0"/>
              <a:t> are animal products, e.g. eggs, meat, fish, milk, but not in plants.</a:t>
            </a:r>
          </a:p>
          <a:p>
            <a:pPr lvl="0"/>
            <a:r>
              <a:rPr lang="en-US" sz="5100" dirty="0"/>
              <a:t>Vitamin B12 is synthesized by certain micro organisms in the small intestines. </a:t>
            </a:r>
          </a:p>
          <a:p>
            <a:pPr lvl="0"/>
            <a:r>
              <a:rPr lang="en-US" sz="5100" dirty="0"/>
              <a:t>Vitamin B12 binds to intrinsic factor secreted from parietal cells of the stomach </a:t>
            </a:r>
          </a:p>
          <a:p>
            <a:pPr lvl="0"/>
            <a:r>
              <a:rPr lang="en-US" sz="5100" dirty="0"/>
              <a:t>Then it is absorbed in the ileum but intrinsic factor remains in the gut lumen.</a:t>
            </a:r>
          </a:p>
          <a:p>
            <a:pPr lvl="0"/>
            <a:r>
              <a:rPr lang="en-US" sz="5100" dirty="0"/>
              <a:t>Vitamin B12 becomes bound to a plasma protein </a:t>
            </a:r>
            <a:r>
              <a:rPr lang="en-US" sz="5100" i="1" dirty="0" err="1"/>
              <a:t>transcobalamin</a:t>
            </a:r>
            <a:r>
              <a:rPr lang="en-US" sz="5100" dirty="0"/>
              <a:t>. </a:t>
            </a:r>
          </a:p>
          <a:p>
            <a:pPr lvl="0"/>
            <a:r>
              <a:rPr lang="en-US" sz="5100" dirty="0"/>
              <a:t>This protein transports Vitamin B12 to the liver where it is stored.</a:t>
            </a:r>
          </a:p>
          <a:p>
            <a:pPr lvl="0"/>
            <a:r>
              <a:rPr lang="en-US" sz="5100" dirty="0"/>
              <a:t>Average daily diet is 5-20µg. </a:t>
            </a:r>
          </a:p>
          <a:p>
            <a:pPr lvl="0"/>
            <a:r>
              <a:rPr lang="en-US" sz="5100" dirty="0"/>
              <a:t>Daily requirement is 1 µg.</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20000"/>
          </a:bodyPr>
          <a:lstStyle/>
          <a:p>
            <a:pPr lvl="0"/>
            <a:r>
              <a:rPr lang="en-US" dirty="0"/>
              <a:t>Can be stored in the liver for two 3 years.</a:t>
            </a:r>
          </a:p>
          <a:p>
            <a:pPr lvl="0"/>
            <a:r>
              <a:rPr lang="en-US" dirty="0"/>
              <a:t>Vitamin B12 deficiency takes years to develop if dietary intake is stopped.</a:t>
            </a:r>
          </a:p>
          <a:p>
            <a:r>
              <a:rPr lang="en-US" b="1" u="sng" dirty="0"/>
              <a:t>Causes of Vitamin </a:t>
            </a:r>
            <a:r>
              <a:rPr lang="en-US" b="1" i="1" u="sng" dirty="0"/>
              <a:t>B 12</a:t>
            </a:r>
            <a:r>
              <a:rPr lang="en-US" b="1" u="sng" dirty="0"/>
              <a:t> deficiency</a:t>
            </a:r>
            <a:endParaRPr lang="en-US" dirty="0"/>
          </a:p>
          <a:p>
            <a:r>
              <a:rPr lang="en-US" i="1" dirty="0"/>
              <a:t>1)	</a:t>
            </a:r>
            <a:r>
              <a:rPr lang="en-US" dirty="0"/>
              <a:t>Low dietary intake e.g. strict vegetarians.</a:t>
            </a:r>
            <a:endParaRPr lang="en-US" i="1" dirty="0"/>
          </a:p>
          <a:p>
            <a:r>
              <a:rPr lang="en-US" dirty="0"/>
              <a:t>2) GIT causes;</a:t>
            </a:r>
            <a:br>
              <a:rPr lang="en-US" dirty="0"/>
            </a:br>
            <a:r>
              <a:rPr lang="en-US" dirty="0"/>
              <a:t>   - caused by impaired absorption of vitamin B12.</a:t>
            </a:r>
          </a:p>
          <a:p>
            <a:r>
              <a:rPr lang="en-US" dirty="0" err="1"/>
              <a:t>i</a:t>
            </a:r>
            <a:r>
              <a:rPr lang="en-US" dirty="0"/>
              <a:t>)	stomach:</a:t>
            </a:r>
          </a:p>
          <a:p>
            <a:r>
              <a:rPr lang="en-US" dirty="0"/>
              <a:t>(a)	Pernicious </a:t>
            </a:r>
            <a:r>
              <a:rPr lang="en-US" dirty="0" err="1"/>
              <a:t>anaemia</a:t>
            </a:r>
            <a:r>
              <a:rPr lang="en-US" dirty="0"/>
              <a:t> – atrophy of the gastric mucosa leading to failure of intrinsic factor production.</a:t>
            </a:r>
          </a:p>
          <a:p>
            <a:r>
              <a:rPr lang="en-US" dirty="0"/>
              <a:t>(b)	</a:t>
            </a:r>
            <a:r>
              <a:rPr lang="en-US" dirty="0" err="1"/>
              <a:t>Gastrectomy</a:t>
            </a:r>
            <a:r>
              <a:rPr lang="en-US" dirty="0"/>
              <a:t> - resection of part of stomach </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20000"/>
          </a:bodyPr>
          <a:lstStyle/>
          <a:p>
            <a:r>
              <a:rPr lang="en-US" dirty="0"/>
              <a:t>ii)	small intestines:</a:t>
            </a:r>
          </a:p>
          <a:p>
            <a:r>
              <a:rPr lang="en-US" dirty="0"/>
              <a:t>a)	Fish tape worm infestation – Feed on vitamin B12</a:t>
            </a:r>
          </a:p>
          <a:p>
            <a:r>
              <a:rPr lang="en-US" dirty="0"/>
              <a:t>b)	Bacterial overgrowth: compete for Vitamin B12.</a:t>
            </a:r>
          </a:p>
          <a:p>
            <a:r>
              <a:rPr lang="en-US" dirty="0"/>
              <a:t>c)	Ileum disease infection</a:t>
            </a:r>
          </a:p>
          <a:p>
            <a:r>
              <a:rPr lang="fr-FR" dirty="0"/>
              <a:t> d) </a:t>
            </a:r>
            <a:r>
              <a:rPr lang="fr-FR" dirty="0" err="1"/>
              <a:t>Celiac</a:t>
            </a:r>
            <a:r>
              <a:rPr lang="fr-FR" dirty="0"/>
              <a:t> </a:t>
            </a:r>
            <a:r>
              <a:rPr lang="fr-FR" dirty="0" err="1"/>
              <a:t>disease</a:t>
            </a:r>
            <a:r>
              <a:rPr lang="fr-FR" dirty="0"/>
              <a:t> – causes malabsorption </a:t>
            </a:r>
            <a:endParaRPr lang="en-US" dirty="0"/>
          </a:p>
          <a:p>
            <a:r>
              <a:rPr lang="en-US" dirty="0"/>
              <a:t>e)	</a:t>
            </a:r>
            <a:r>
              <a:rPr lang="en-US" dirty="0" err="1"/>
              <a:t>crohns</a:t>
            </a:r>
            <a:r>
              <a:rPr lang="en-US" dirty="0"/>
              <a:t> disease.</a:t>
            </a:r>
          </a:p>
          <a:p>
            <a:r>
              <a:rPr lang="en-US" dirty="0"/>
              <a:t>iii)	pancreases </a:t>
            </a:r>
          </a:p>
          <a:p>
            <a:r>
              <a:rPr lang="en-US" dirty="0"/>
              <a:t>a)	Chronic pancreatic disease – there is impaired secretion of bicarbonate which are necessary for Vitamin B12 absorption. Takes place equally in alkaline pH </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r>
              <a:rPr lang="en-US" dirty="0"/>
              <a:t>ii)	small intestines:</a:t>
            </a:r>
          </a:p>
          <a:p>
            <a:r>
              <a:rPr lang="en-US" dirty="0"/>
              <a:t>a)	Fish tape worm infestation – Feed on vitamin B12</a:t>
            </a:r>
          </a:p>
          <a:p>
            <a:r>
              <a:rPr lang="en-US" dirty="0"/>
              <a:t>b)	Bacterial overgrowth: compete for Vitamin B12.</a:t>
            </a:r>
          </a:p>
          <a:p>
            <a:r>
              <a:rPr lang="en-US" dirty="0"/>
              <a:t>c)	Ileum disease infection</a:t>
            </a:r>
          </a:p>
          <a:p>
            <a:r>
              <a:rPr lang="fr-FR" dirty="0"/>
              <a:t> d) </a:t>
            </a:r>
            <a:r>
              <a:rPr lang="fr-FR" dirty="0" err="1"/>
              <a:t>Celiac</a:t>
            </a:r>
            <a:r>
              <a:rPr lang="fr-FR" dirty="0"/>
              <a:t> </a:t>
            </a:r>
            <a:r>
              <a:rPr lang="fr-FR" dirty="0" err="1"/>
              <a:t>disease</a:t>
            </a:r>
            <a:r>
              <a:rPr lang="fr-FR" dirty="0"/>
              <a:t> – causes malabsorption </a:t>
            </a:r>
            <a:endParaRPr lang="en-US" dirty="0"/>
          </a:p>
          <a:p>
            <a:r>
              <a:rPr lang="en-US" dirty="0"/>
              <a:t>e)	</a:t>
            </a:r>
            <a:r>
              <a:rPr lang="en-US" dirty="0" err="1"/>
              <a:t>crohns</a:t>
            </a:r>
            <a:r>
              <a:rPr lang="en-US" dirty="0"/>
              <a:t> disease.</a:t>
            </a:r>
          </a:p>
          <a:p>
            <a:r>
              <a:rPr lang="en-US" dirty="0"/>
              <a:t>iii)	pancreases </a:t>
            </a:r>
          </a:p>
          <a:p>
            <a:r>
              <a:rPr lang="en-US" dirty="0"/>
              <a:t>a)	Chronic pancreatic disease – there is impaired secretion of bicarbonate which are necessary for Vitamin B12 absorption. Takes place equally in alkaline pH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70000" lnSpcReduction="20000"/>
          </a:bodyPr>
          <a:lstStyle/>
          <a:p>
            <a:pPr lvl="0"/>
            <a:r>
              <a:rPr lang="en-US" dirty="0"/>
              <a:t>Mental diseases/changes e.g. </a:t>
            </a:r>
          </a:p>
          <a:p>
            <a:pPr lvl="0"/>
            <a:r>
              <a:rPr lang="en-US" dirty="0"/>
              <a:t>irritability, </a:t>
            </a:r>
          </a:p>
          <a:p>
            <a:pPr lvl="0"/>
            <a:r>
              <a:rPr lang="en-US" dirty="0"/>
              <a:t>disorientation, </a:t>
            </a:r>
          </a:p>
          <a:p>
            <a:pPr lvl="0"/>
            <a:r>
              <a:rPr lang="en-US" dirty="0"/>
              <a:t>depression, </a:t>
            </a:r>
          </a:p>
          <a:p>
            <a:pPr lvl="0"/>
            <a:r>
              <a:rPr lang="en-US" dirty="0"/>
              <a:t>dementia, </a:t>
            </a:r>
          </a:p>
          <a:p>
            <a:pPr lvl="0"/>
            <a:r>
              <a:rPr lang="en-US" dirty="0"/>
              <a:t>memory </a:t>
            </a:r>
            <a:r>
              <a:rPr lang="en-US" dirty="0" err="1"/>
              <a:t>impairement</a:t>
            </a:r>
            <a:r>
              <a:rPr lang="en-US" dirty="0"/>
              <a:t> </a:t>
            </a:r>
          </a:p>
          <a:p>
            <a:pPr lvl="0"/>
            <a:r>
              <a:rPr lang="en-US" dirty="0"/>
              <a:t>Intellectual impairment.</a:t>
            </a:r>
          </a:p>
          <a:p>
            <a:r>
              <a:rPr lang="en-US" b="1" u="sng" dirty="0"/>
              <a:t>Investigations</a:t>
            </a:r>
            <a:endParaRPr lang="en-US" dirty="0"/>
          </a:p>
          <a:p>
            <a:r>
              <a:rPr lang="en-US" dirty="0"/>
              <a:t>1) Take blood for a full </a:t>
            </a:r>
            <a:r>
              <a:rPr lang="en-US" dirty="0" err="1"/>
              <a:t>haemogram</a:t>
            </a:r>
            <a:r>
              <a:rPr lang="en-US" dirty="0"/>
              <a:t>: RBC, MCV, MCH.</a:t>
            </a:r>
          </a:p>
          <a:p>
            <a:r>
              <a:rPr lang="en-US" i="1" dirty="0"/>
              <a:t>2) </a:t>
            </a:r>
            <a:r>
              <a:rPr lang="en-US" dirty="0"/>
              <a:t>Bone marrow aspirate:</a:t>
            </a:r>
            <a:r>
              <a:rPr lang="en-US" i="1" dirty="0"/>
              <a:t>  </a:t>
            </a:r>
          </a:p>
          <a:p>
            <a:pPr lvl="0"/>
            <a:r>
              <a:rPr lang="en-US" dirty="0"/>
              <a:t>Nucleated RBC are large (</a:t>
            </a:r>
            <a:r>
              <a:rPr lang="en-US" i="1" dirty="0" err="1"/>
              <a:t>megaloblast</a:t>
            </a:r>
            <a:r>
              <a:rPr lang="en-US" dirty="0"/>
              <a:t>)</a:t>
            </a:r>
          </a:p>
          <a:p>
            <a:pPr lvl="0"/>
            <a:r>
              <a:rPr lang="en-US" dirty="0"/>
              <a:t>The </a:t>
            </a:r>
            <a:r>
              <a:rPr lang="en-US" dirty="0" err="1"/>
              <a:t>metamyeloblast</a:t>
            </a:r>
            <a:r>
              <a:rPr lang="en-US" dirty="0"/>
              <a:t> are also large </a:t>
            </a:r>
          </a:p>
          <a:p>
            <a:pPr lvl="0"/>
            <a:r>
              <a:rPr lang="en-US" dirty="0" err="1"/>
              <a:t>Megakaryocytes</a:t>
            </a:r>
            <a:r>
              <a:rPr lang="en-US" dirty="0"/>
              <a:t> will be reduced and have an abnormal shape </a:t>
            </a:r>
          </a:p>
          <a:p>
            <a:pPr lvl="0"/>
            <a:r>
              <a:rPr lang="en-US" dirty="0" err="1"/>
              <a:t>Erythroid</a:t>
            </a:r>
            <a:r>
              <a:rPr lang="en-US" dirty="0"/>
              <a:t> hyperplasia – this means the RBC series are high in number above normal amounts.</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7500" lnSpcReduction="20000"/>
          </a:bodyPr>
          <a:lstStyle/>
          <a:p>
            <a:r>
              <a:rPr lang="en-US" i="1" dirty="0"/>
              <a:t>3) </a:t>
            </a:r>
            <a:r>
              <a:rPr lang="en-US" dirty="0"/>
              <a:t>Serum for Vitamin B12.</a:t>
            </a:r>
            <a:endParaRPr lang="en-US" i="1" dirty="0"/>
          </a:p>
          <a:p>
            <a:r>
              <a:rPr lang="en-US" dirty="0"/>
              <a:t>         Serum Vitamin  B12 is reduced </a:t>
            </a:r>
          </a:p>
          <a:p>
            <a:r>
              <a:rPr lang="en-US" dirty="0"/>
              <a:t>         Normal is 160-925ng/l.</a:t>
            </a:r>
          </a:p>
          <a:p>
            <a:r>
              <a:rPr lang="en-US" i="1" dirty="0"/>
              <a:t>4)	Absorption test:</a:t>
            </a:r>
          </a:p>
          <a:p>
            <a:r>
              <a:rPr lang="en-US" dirty="0"/>
              <a:t>Can be done using a schilling test. </a:t>
            </a:r>
          </a:p>
          <a:p>
            <a:r>
              <a:rPr lang="en-US" dirty="0"/>
              <a:t>Method: Fast the patient overnight, then give 1mg of Radio-</a:t>
            </a:r>
            <a:r>
              <a:rPr lang="en-US" dirty="0" err="1"/>
              <a:t>labelled</a:t>
            </a:r>
            <a:r>
              <a:rPr lang="en-US" dirty="0"/>
              <a:t> Vitamin B12 (cobalt) orally. At the same time give 1mg IM. This injected material saturates the binding protein size in the patient blood so that the vitamin B12 which is to be absorbed in the gut will be excreted in the urine. The urine is collected after 24 hours and the cobalt containing Vitamin B 12 is measured. Normal individuals will secrete about 30% of cobalt labeled Vitamin B12.</a:t>
            </a:r>
          </a:p>
          <a:p>
            <a:r>
              <a:rPr lang="en-US" dirty="0"/>
              <a:t>If excreted Vitamin B12 is low, then the patient has either reduced intrinsic factor or disease of ileum.</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10000"/>
          </a:bodyPr>
          <a:lstStyle/>
          <a:p>
            <a:r>
              <a:rPr lang="en-US" b="1" u="sng" dirty="0"/>
              <a:t>Treatment</a:t>
            </a:r>
            <a:endParaRPr lang="en-US" dirty="0"/>
          </a:p>
          <a:p>
            <a:r>
              <a:rPr lang="en-US" dirty="0"/>
              <a:t>1)	Vitamin B12 – (</a:t>
            </a:r>
            <a:r>
              <a:rPr lang="en-US" dirty="0" err="1"/>
              <a:t>Hydroxycobalamine</a:t>
            </a:r>
            <a:r>
              <a:rPr lang="en-US" dirty="0"/>
              <a:t>) or </a:t>
            </a:r>
            <a:r>
              <a:rPr lang="en-US" dirty="0" err="1"/>
              <a:t>cyanocobalamin</a:t>
            </a:r>
            <a:r>
              <a:rPr lang="en-US" dirty="0"/>
              <a:t> IM 1000µg once weekly until blood returns to normal.</a:t>
            </a:r>
          </a:p>
          <a:p>
            <a:r>
              <a:rPr lang="en-US" dirty="0"/>
              <a:t>Transfusion may or may not be given. If the patient has pernicious </a:t>
            </a:r>
            <a:r>
              <a:rPr lang="en-US" dirty="0" err="1"/>
              <a:t>anaemia</a:t>
            </a:r>
            <a:r>
              <a:rPr lang="en-US" dirty="0"/>
              <a:t>, give once in a month for life.</a:t>
            </a:r>
          </a:p>
          <a:p>
            <a:r>
              <a:rPr lang="en-US" b="1" u="sng" dirty="0"/>
              <a:t>B) Folic acid deficiency </a:t>
            </a:r>
            <a:r>
              <a:rPr lang="en-US" b="1" u="sng" dirty="0" err="1"/>
              <a:t>anaemia</a:t>
            </a:r>
            <a:r>
              <a:rPr lang="en-US" b="1" u="sng" dirty="0"/>
              <a:t>.</a:t>
            </a:r>
            <a:endParaRPr lang="en-US" dirty="0"/>
          </a:p>
          <a:p>
            <a:pPr lvl="0"/>
            <a:r>
              <a:rPr lang="en-US" dirty="0"/>
              <a:t>Derived from many food stuffs e.g., green leafy vegetables, like spinach, broccoli, lettuce, fruits e.g. bananas, melons. Others are kidney, liver.</a:t>
            </a:r>
          </a:p>
          <a:p>
            <a:pPr lvl="0"/>
            <a:r>
              <a:rPr lang="en-US" dirty="0"/>
              <a:t>They are broken down into simple forms by enzymes.</a:t>
            </a:r>
          </a:p>
          <a:p>
            <a:pPr lvl="0"/>
            <a:r>
              <a:rPr lang="en-US" dirty="0"/>
              <a:t>Absorption takes place in the jejunum and duodenum.</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en-US" b="1" i="1" dirty="0"/>
              <a:t>NB:</a:t>
            </a:r>
            <a:r>
              <a:rPr lang="en-US" dirty="0"/>
              <a:t> Normal </a:t>
            </a:r>
            <a:r>
              <a:rPr lang="en-US" dirty="0" err="1"/>
              <a:t>reticulocyte</a:t>
            </a:r>
            <a:r>
              <a:rPr lang="en-US" dirty="0"/>
              <a:t> count in the blood stream is usually less than 2%.</a:t>
            </a:r>
          </a:p>
          <a:p>
            <a:r>
              <a:rPr lang="en-US" dirty="0"/>
              <a:t>A high </a:t>
            </a:r>
            <a:r>
              <a:rPr lang="en-US" dirty="0" err="1"/>
              <a:t>reticulocyte</a:t>
            </a:r>
            <a:r>
              <a:rPr lang="en-US" dirty="0"/>
              <a:t> count in circulation suggests increase in formation; as it happens in excessive </a:t>
            </a:r>
            <a:r>
              <a:rPr lang="en-US" dirty="0" err="1"/>
              <a:t>haemolysis</a:t>
            </a:r>
            <a:r>
              <a:rPr lang="en-US" dirty="0"/>
              <a:t>.</a:t>
            </a:r>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10000"/>
          </a:bodyPr>
          <a:lstStyle/>
          <a:p>
            <a:r>
              <a:rPr lang="en-US" b="1" u="sng" dirty="0"/>
              <a:t>Treatment</a:t>
            </a:r>
            <a:endParaRPr lang="en-US" dirty="0"/>
          </a:p>
          <a:p>
            <a:r>
              <a:rPr lang="en-US" dirty="0"/>
              <a:t>1)	Vitamin B12 – (</a:t>
            </a:r>
            <a:r>
              <a:rPr lang="en-US" dirty="0" err="1"/>
              <a:t>Hydroxycobalamine</a:t>
            </a:r>
            <a:r>
              <a:rPr lang="en-US" dirty="0"/>
              <a:t>) or </a:t>
            </a:r>
            <a:r>
              <a:rPr lang="en-US" dirty="0" err="1"/>
              <a:t>cyanocobalamin</a:t>
            </a:r>
            <a:r>
              <a:rPr lang="en-US" dirty="0"/>
              <a:t> IM 1000µg once weekly until blood returns to normal.</a:t>
            </a:r>
          </a:p>
          <a:p>
            <a:r>
              <a:rPr lang="en-US" dirty="0"/>
              <a:t>Transfusion may or may not be given. If the patient has pernicious </a:t>
            </a:r>
            <a:r>
              <a:rPr lang="en-US" dirty="0" err="1"/>
              <a:t>anaemia</a:t>
            </a:r>
            <a:r>
              <a:rPr lang="en-US" dirty="0"/>
              <a:t>, give once in a month for life.</a:t>
            </a:r>
          </a:p>
          <a:p>
            <a:r>
              <a:rPr lang="en-US" b="1" u="sng" dirty="0"/>
              <a:t>B) Folic acid deficiency </a:t>
            </a:r>
            <a:r>
              <a:rPr lang="en-US" b="1" u="sng" dirty="0" err="1"/>
              <a:t>anaemia</a:t>
            </a:r>
            <a:r>
              <a:rPr lang="en-US" b="1" u="sng" dirty="0"/>
              <a:t>.</a:t>
            </a:r>
            <a:endParaRPr lang="en-US" dirty="0"/>
          </a:p>
          <a:p>
            <a:pPr lvl="0"/>
            <a:r>
              <a:rPr lang="en-US" dirty="0"/>
              <a:t>Derived from many food stuffs e.g., green leafy vegetables, like spinach, broccoli, lettuce, fruits e.g. bananas, melons. Others are kidney, liver.</a:t>
            </a:r>
          </a:p>
          <a:p>
            <a:pPr lvl="0"/>
            <a:r>
              <a:rPr lang="en-US" dirty="0"/>
              <a:t>They are broken down into simple forms by enzymes.</a:t>
            </a:r>
          </a:p>
          <a:p>
            <a:pPr lvl="0"/>
            <a:r>
              <a:rPr lang="en-US" dirty="0"/>
              <a:t>Absorption takes place in the jejunum and duodenum.</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0000" lnSpcReduction="20000"/>
          </a:bodyPr>
          <a:lstStyle/>
          <a:p>
            <a:pPr lvl="0"/>
            <a:r>
              <a:rPr lang="en-US" dirty="0" err="1"/>
              <a:t>Malabsorption</a:t>
            </a:r>
            <a:r>
              <a:rPr lang="en-US" dirty="0"/>
              <a:t> – due to disease of the upper small intestines e.g. </a:t>
            </a:r>
            <a:r>
              <a:rPr lang="en-US" dirty="0" err="1"/>
              <a:t>coalic,tropical</a:t>
            </a:r>
            <a:r>
              <a:rPr lang="en-US" dirty="0"/>
              <a:t> </a:t>
            </a:r>
            <a:r>
              <a:rPr lang="en-US" dirty="0" err="1"/>
              <a:t>spruae</a:t>
            </a:r>
            <a:r>
              <a:rPr lang="en-US" dirty="0"/>
              <a:t>, folic acid enzymatic process.</a:t>
            </a:r>
          </a:p>
          <a:p>
            <a:pPr lvl="0"/>
            <a:r>
              <a:rPr lang="en-US" dirty="0"/>
              <a:t>Drugs;</a:t>
            </a:r>
          </a:p>
          <a:p>
            <a:pPr lvl="0"/>
            <a:r>
              <a:rPr lang="en-US" dirty="0" err="1"/>
              <a:t>Trimethoprim</a:t>
            </a:r>
            <a:endParaRPr lang="en-US" dirty="0"/>
          </a:p>
          <a:p>
            <a:pPr lvl="0"/>
            <a:r>
              <a:rPr lang="en-US" dirty="0" err="1"/>
              <a:t>Cytotoxic</a:t>
            </a:r>
            <a:r>
              <a:rPr lang="en-US" dirty="0"/>
              <a:t> drugs e.g. </a:t>
            </a:r>
            <a:r>
              <a:rPr lang="en-US" dirty="0" err="1"/>
              <a:t>methotrexate</a:t>
            </a:r>
            <a:endParaRPr lang="en-US" dirty="0"/>
          </a:p>
          <a:p>
            <a:pPr lvl="0"/>
            <a:r>
              <a:rPr lang="en-US" dirty="0" err="1"/>
              <a:t>Pyrimethamine</a:t>
            </a:r>
            <a:endParaRPr lang="en-US" dirty="0"/>
          </a:p>
          <a:p>
            <a:pPr lvl="0"/>
            <a:r>
              <a:rPr lang="en-US" dirty="0"/>
              <a:t>Contraceptive pills.</a:t>
            </a:r>
          </a:p>
          <a:p>
            <a:r>
              <a:rPr lang="en-US" dirty="0"/>
              <a:t>Anti </a:t>
            </a:r>
            <a:r>
              <a:rPr lang="en-US" dirty="0" err="1"/>
              <a:t>convulsant</a:t>
            </a:r>
            <a:r>
              <a:rPr lang="en-US" dirty="0"/>
              <a:t> e.g. </a:t>
            </a:r>
            <a:r>
              <a:rPr lang="en-US" dirty="0" err="1"/>
              <a:t>phenytoin</a:t>
            </a:r>
            <a:r>
              <a:rPr lang="en-US" dirty="0"/>
              <a:t> &amp; </a:t>
            </a:r>
            <a:r>
              <a:rPr lang="en-US" dirty="0" err="1"/>
              <a:t>isoniazide</a:t>
            </a:r>
            <a:r>
              <a:rPr lang="en-US" dirty="0"/>
              <a:t> – These drugs interfere with absorption.</a:t>
            </a:r>
          </a:p>
          <a:p>
            <a:r>
              <a:rPr lang="en-US" b="1" u="sng" dirty="0"/>
              <a:t>Clinical features</a:t>
            </a:r>
            <a:endParaRPr lang="en-US" dirty="0"/>
          </a:p>
          <a:p>
            <a:r>
              <a:rPr lang="en-US" dirty="0"/>
              <a:t>Are as those of Vitamin B12 deficiency, but neurological features are rare.</a:t>
            </a:r>
          </a:p>
          <a:p>
            <a:r>
              <a:rPr lang="en-US" b="1" u="sng" dirty="0"/>
              <a:t>Investigation</a:t>
            </a:r>
            <a:endParaRPr lang="en-US" dirty="0"/>
          </a:p>
          <a:p>
            <a:pPr lvl="0"/>
            <a:r>
              <a:rPr lang="en-US" dirty="0"/>
              <a:t>Blood for full </a:t>
            </a:r>
            <a:r>
              <a:rPr lang="en-US" dirty="0" err="1"/>
              <a:t>haemogram</a:t>
            </a:r>
            <a:r>
              <a:rPr lang="en-US" dirty="0"/>
              <a:t>.</a:t>
            </a:r>
          </a:p>
          <a:p>
            <a:pPr lvl="0"/>
            <a:r>
              <a:rPr lang="en-US" dirty="0" err="1"/>
              <a:t>Bm</a:t>
            </a:r>
            <a:r>
              <a:rPr lang="en-US" dirty="0"/>
              <a:t> aspirate </a:t>
            </a:r>
          </a:p>
          <a:p>
            <a:pPr lvl="0"/>
            <a:r>
              <a:rPr lang="da-DK" dirty="0"/>
              <a:t>Serum for folic acid -2-20ug/l.</a:t>
            </a:r>
            <a:endParaRPr lang="en-US" dirty="0"/>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r>
              <a:rPr lang="en-US" b="1" u="sng" dirty="0"/>
              <a:t>Treatment</a:t>
            </a:r>
            <a:endParaRPr lang="en-US" dirty="0"/>
          </a:p>
          <a:p>
            <a:pPr lvl="0"/>
            <a:r>
              <a:rPr lang="en-US" dirty="0"/>
              <a:t>Tabs folic acid 5mg </a:t>
            </a:r>
            <a:r>
              <a:rPr lang="en-US" dirty="0" err="1"/>
              <a:t>od</a:t>
            </a:r>
            <a:r>
              <a:rPr lang="en-US" dirty="0"/>
              <a:t> 3/52 or 5mg weekly – maintenance dose.</a:t>
            </a:r>
          </a:p>
          <a:p>
            <a:r>
              <a:rPr lang="en-US" b="1" u="sng" dirty="0"/>
              <a:t>Prevention</a:t>
            </a:r>
            <a:endParaRPr lang="en-US" dirty="0"/>
          </a:p>
          <a:p>
            <a:pPr lvl="0"/>
            <a:r>
              <a:rPr lang="en-US" b="1" dirty="0"/>
              <a:t>G</a:t>
            </a:r>
            <a:r>
              <a:rPr lang="en-US" dirty="0"/>
              <a:t>ive prophylactic treatment usually with addition of iron</a:t>
            </a:r>
            <a:r>
              <a:rPr lang="en-US" dirty="0" smtClean="0"/>
              <a:t>.</a:t>
            </a:r>
            <a:endParaRPr lang="en-US" i="1" dirty="0"/>
          </a:p>
          <a:p>
            <a:r>
              <a:rPr lang="en-US" sz="5200" b="1" u="sng" dirty="0" err="1">
                <a:solidFill>
                  <a:srgbClr val="FF0000"/>
                </a:solidFill>
              </a:rPr>
              <a:t>Haemolytic</a:t>
            </a:r>
            <a:r>
              <a:rPr lang="en-US" sz="5200" b="1" u="sng" dirty="0">
                <a:solidFill>
                  <a:srgbClr val="FF0000"/>
                </a:solidFill>
              </a:rPr>
              <a:t> </a:t>
            </a:r>
            <a:r>
              <a:rPr lang="en-US" sz="5200" b="1" u="sng" dirty="0" err="1">
                <a:solidFill>
                  <a:srgbClr val="FF0000"/>
                </a:solidFill>
              </a:rPr>
              <a:t>anaemia</a:t>
            </a:r>
            <a:endParaRPr lang="en-US" sz="5200" i="1" dirty="0">
              <a:solidFill>
                <a:srgbClr val="FF0000"/>
              </a:solidFill>
            </a:endParaRPr>
          </a:p>
          <a:p>
            <a:r>
              <a:rPr lang="en-US" dirty="0"/>
              <a:t>Red blood cells have a lifespan of 120 days. </a:t>
            </a:r>
          </a:p>
          <a:p>
            <a:r>
              <a:rPr lang="en-US" dirty="0"/>
              <a:t>In </a:t>
            </a:r>
            <a:r>
              <a:rPr lang="en-US" dirty="0" err="1"/>
              <a:t>haemolytic</a:t>
            </a:r>
            <a:r>
              <a:rPr lang="en-US" dirty="0"/>
              <a:t> state lifespan shortens causing </a:t>
            </a:r>
            <a:r>
              <a:rPr lang="en-US" dirty="0" err="1"/>
              <a:t>anaemia</a:t>
            </a:r>
            <a:r>
              <a:rPr lang="en-US" dirty="0"/>
              <a:t>. </a:t>
            </a:r>
          </a:p>
          <a:p>
            <a:r>
              <a:rPr lang="en-US" dirty="0"/>
              <a:t>However, the body has compensatory measure, thus the bone marrow increases the RBC production.</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70000" lnSpcReduction="20000"/>
          </a:bodyPr>
          <a:lstStyle/>
          <a:p>
            <a:r>
              <a:rPr lang="en-US" dirty="0"/>
              <a:t>If the BM can cope up with the RBC destruction, then the </a:t>
            </a:r>
            <a:r>
              <a:rPr lang="en-US" dirty="0" err="1"/>
              <a:t>haemolytic</a:t>
            </a:r>
            <a:r>
              <a:rPr lang="en-US" dirty="0"/>
              <a:t> state can exist, without </a:t>
            </a:r>
            <a:r>
              <a:rPr lang="en-US" dirty="0" err="1"/>
              <a:t>anaemia</a:t>
            </a:r>
            <a:r>
              <a:rPr lang="en-US" dirty="0"/>
              <a:t>. Thus </a:t>
            </a:r>
            <a:r>
              <a:rPr lang="en-US" dirty="0" err="1"/>
              <a:t>anaemia</a:t>
            </a:r>
            <a:r>
              <a:rPr lang="en-US" dirty="0"/>
              <a:t> results when the BM can no longer compensate for lost cells.</a:t>
            </a:r>
          </a:p>
          <a:p>
            <a:r>
              <a:rPr lang="en-US" dirty="0"/>
              <a:t>This increased output of cells causes outpouring of high </a:t>
            </a:r>
            <a:r>
              <a:rPr lang="en-US" dirty="0" err="1"/>
              <a:t>reticulocytes</a:t>
            </a:r>
            <a:r>
              <a:rPr lang="en-US" dirty="0"/>
              <a:t> into the blood stream. </a:t>
            </a:r>
          </a:p>
          <a:p>
            <a:r>
              <a:rPr lang="en-US" dirty="0"/>
              <a:t>Abnormally rapid breakdown of RBC causes;</a:t>
            </a:r>
          </a:p>
          <a:p>
            <a:pPr lvl="0"/>
            <a:r>
              <a:rPr lang="en-US" dirty="0"/>
              <a:t>Serum </a:t>
            </a:r>
            <a:r>
              <a:rPr lang="en-US" dirty="0" err="1"/>
              <a:t>bilirubin</a:t>
            </a:r>
            <a:r>
              <a:rPr lang="en-US" dirty="0"/>
              <a:t> level to increase</a:t>
            </a:r>
          </a:p>
          <a:p>
            <a:pPr lvl="0"/>
            <a:r>
              <a:rPr lang="en-US" dirty="0"/>
              <a:t>Jaundice </a:t>
            </a:r>
          </a:p>
          <a:p>
            <a:pPr lvl="0"/>
            <a:r>
              <a:rPr lang="en-US" dirty="0"/>
              <a:t>Increased urinary excretion of </a:t>
            </a:r>
            <a:r>
              <a:rPr lang="en-US" dirty="0" err="1"/>
              <a:t>urobilinogen</a:t>
            </a:r>
            <a:r>
              <a:rPr lang="en-US" dirty="0"/>
              <a:t>.</a:t>
            </a:r>
          </a:p>
          <a:p>
            <a:r>
              <a:rPr lang="en-US" dirty="0"/>
              <a:t> </a:t>
            </a:r>
          </a:p>
          <a:p>
            <a:r>
              <a:rPr lang="en-US" b="1" dirty="0"/>
              <a:t>Sites of </a:t>
            </a:r>
            <a:r>
              <a:rPr lang="en-US" b="1" dirty="0" err="1"/>
              <a:t>haemolysis</a:t>
            </a:r>
            <a:endParaRPr lang="en-US" dirty="0"/>
          </a:p>
          <a:p>
            <a:r>
              <a:rPr lang="en-US" dirty="0"/>
              <a:t>1). intravascular – RBC are rapidly destroyed in circulation &amp; </a:t>
            </a:r>
            <a:r>
              <a:rPr lang="en-US" dirty="0" err="1"/>
              <a:t>haemoglobin</a:t>
            </a:r>
            <a:r>
              <a:rPr lang="en-US" dirty="0"/>
              <a:t> is released and becomes bound to </a:t>
            </a:r>
            <a:r>
              <a:rPr lang="en-US" dirty="0" err="1"/>
              <a:t>haptoglobin</a:t>
            </a:r>
            <a:r>
              <a:rPr lang="en-US" dirty="0"/>
              <a:t> forming a large complex which can not be excreted by the kidneys instead it is taken to the liver for storage and removal. If all </a:t>
            </a:r>
            <a:r>
              <a:rPr lang="en-US" dirty="0" err="1"/>
              <a:t>haptoglobin</a:t>
            </a:r>
            <a:r>
              <a:rPr lang="en-US" dirty="0"/>
              <a:t> is released, then </a:t>
            </a:r>
            <a:r>
              <a:rPr lang="en-US" dirty="0" err="1"/>
              <a:t>Haemoglobin</a:t>
            </a:r>
            <a:r>
              <a:rPr lang="en-US" dirty="0"/>
              <a:t> is excreted in urine (</a:t>
            </a:r>
            <a:r>
              <a:rPr lang="en-US" i="1" dirty="0" err="1"/>
              <a:t>haemoglobinuria</a:t>
            </a:r>
            <a:r>
              <a:rPr lang="en-US" dirty="0"/>
              <a:t>) these leads to passage of black urine.</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r>
              <a:rPr lang="en-US" dirty="0"/>
              <a:t>2) </a:t>
            </a:r>
            <a:r>
              <a:rPr lang="en-US" dirty="0" err="1"/>
              <a:t>Extravascular</a:t>
            </a:r>
            <a:r>
              <a:rPr lang="en-US" dirty="0"/>
              <a:t> – RBC are destroyed in liver, spleen &amp; BM.  If </a:t>
            </a:r>
            <a:r>
              <a:rPr lang="en-US" dirty="0" err="1"/>
              <a:t>haemolysis</a:t>
            </a:r>
            <a:r>
              <a:rPr lang="en-US" dirty="0"/>
              <a:t> is chronic the organ involved will hypertrophy. Consequently in long term </a:t>
            </a:r>
            <a:r>
              <a:rPr lang="en-US" dirty="0" err="1"/>
              <a:t>haemolysis</a:t>
            </a:r>
            <a:r>
              <a:rPr lang="en-US" dirty="0"/>
              <a:t> the liver&amp; spleen enlarge.</a:t>
            </a:r>
          </a:p>
          <a:p>
            <a:r>
              <a:rPr lang="en-US" b="1" dirty="0"/>
              <a:t>Causes of </a:t>
            </a:r>
            <a:r>
              <a:rPr lang="en-US" b="1" dirty="0" err="1"/>
              <a:t>haemolysis</a:t>
            </a:r>
            <a:r>
              <a:rPr lang="en-US" b="1" dirty="0"/>
              <a:t> </a:t>
            </a:r>
            <a:endParaRPr lang="en-US" dirty="0"/>
          </a:p>
          <a:p>
            <a:r>
              <a:rPr lang="en-US" dirty="0"/>
              <a:t>1) Inherited, this includes;</a:t>
            </a:r>
          </a:p>
          <a:p>
            <a:r>
              <a:rPr lang="en-US" dirty="0" err="1"/>
              <a:t>i</a:t>
            </a:r>
            <a:r>
              <a:rPr lang="en-US" dirty="0"/>
              <a:t>) </a:t>
            </a:r>
            <a:r>
              <a:rPr lang="en-US" dirty="0" err="1"/>
              <a:t>Rbc</a:t>
            </a:r>
            <a:r>
              <a:rPr lang="en-US" dirty="0"/>
              <a:t> membrane defects (</a:t>
            </a:r>
            <a:r>
              <a:rPr lang="en-US" dirty="0" err="1"/>
              <a:t>membranopathies</a:t>
            </a:r>
            <a:r>
              <a:rPr lang="en-US" dirty="0"/>
              <a:t>) e.g. </a:t>
            </a:r>
            <a:r>
              <a:rPr lang="en-US" dirty="0" err="1"/>
              <a:t>spherocytosis</a:t>
            </a:r>
            <a:r>
              <a:rPr lang="en-US" dirty="0"/>
              <a:t>, </a:t>
            </a:r>
            <a:r>
              <a:rPr lang="en-US" dirty="0" err="1"/>
              <a:t>elliptocytosis</a:t>
            </a:r>
            <a:r>
              <a:rPr lang="en-US" dirty="0"/>
              <a:t>.</a:t>
            </a:r>
          </a:p>
          <a:p>
            <a:r>
              <a:rPr lang="en-US" dirty="0"/>
              <a:t>ii) </a:t>
            </a:r>
            <a:r>
              <a:rPr lang="en-US" dirty="0" err="1"/>
              <a:t>Hb</a:t>
            </a:r>
            <a:r>
              <a:rPr lang="en-US" dirty="0"/>
              <a:t> abnormalities (</a:t>
            </a:r>
            <a:r>
              <a:rPr lang="en-US" dirty="0" err="1"/>
              <a:t>Haemoglobinopathies</a:t>
            </a:r>
            <a:r>
              <a:rPr lang="en-US" dirty="0"/>
              <a:t>) e.g.  sickle cell </a:t>
            </a:r>
            <a:r>
              <a:rPr lang="en-US" dirty="0" err="1"/>
              <a:t>anaemia</a:t>
            </a:r>
            <a:r>
              <a:rPr lang="en-US" dirty="0"/>
              <a:t> &amp; </a:t>
            </a:r>
            <a:r>
              <a:rPr lang="en-US" dirty="0" err="1"/>
              <a:t>thalassaemia</a:t>
            </a:r>
            <a:r>
              <a:rPr lang="en-US" dirty="0"/>
              <a:t>.</a:t>
            </a:r>
          </a:p>
          <a:p>
            <a:r>
              <a:rPr lang="en-US" dirty="0"/>
              <a:t>ii) Metabolic defects (</a:t>
            </a:r>
            <a:r>
              <a:rPr lang="en-US" dirty="0" err="1"/>
              <a:t>Enzymopathies</a:t>
            </a:r>
            <a:r>
              <a:rPr lang="en-US" dirty="0"/>
              <a:t>) e.g. G6PD, </a:t>
            </a:r>
            <a:r>
              <a:rPr lang="en-US" dirty="0" err="1"/>
              <a:t>pyruvate</a:t>
            </a:r>
            <a:r>
              <a:rPr lang="en-US" dirty="0"/>
              <a:t> </a:t>
            </a:r>
            <a:r>
              <a:rPr lang="en-US" dirty="0" err="1"/>
              <a:t>kinase</a:t>
            </a:r>
            <a:r>
              <a:rPr lang="en-US" dirty="0"/>
              <a:t> deficiency.</a:t>
            </a:r>
          </a:p>
          <a:p>
            <a:r>
              <a:rPr lang="en-US" dirty="0"/>
              <a:t>2) Acquired, this includes;</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r>
              <a:rPr lang="en-US" dirty="0" err="1"/>
              <a:t>i</a:t>
            </a:r>
            <a:r>
              <a:rPr lang="en-US" dirty="0"/>
              <a:t>) Immunological e.g. </a:t>
            </a:r>
          </a:p>
          <a:p>
            <a:pPr lvl="1"/>
            <a:r>
              <a:rPr lang="en-US" dirty="0"/>
              <a:t>Auto immune disease. It </a:t>
            </a:r>
            <a:r>
              <a:rPr lang="en-US" dirty="0" err="1"/>
              <a:t>bis</a:t>
            </a:r>
            <a:r>
              <a:rPr lang="en-US" dirty="0"/>
              <a:t> of two types;</a:t>
            </a:r>
            <a:br>
              <a:rPr lang="en-US" dirty="0"/>
            </a:br>
            <a:r>
              <a:rPr lang="en-US" dirty="0"/>
              <a:t>- warm antibody type – </a:t>
            </a:r>
            <a:r>
              <a:rPr lang="en-US" dirty="0" err="1"/>
              <a:t>IgG</a:t>
            </a:r>
            <a:r>
              <a:rPr lang="en-US" dirty="0"/>
              <a:t> Abs</a:t>
            </a:r>
            <a:br>
              <a:rPr lang="en-US" dirty="0"/>
            </a:br>
            <a:r>
              <a:rPr lang="en-US" dirty="0"/>
              <a:t>- Cold antibody type - </a:t>
            </a:r>
            <a:r>
              <a:rPr lang="en-US" dirty="0" err="1"/>
              <a:t>IgM</a:t>
            </a:r>
            <a:endParaRPr lang="en-US" dirty="0"/>
          </a:p>
          <a:p>
            <a:pPr lvl="1"/>
            <a:r>
              <a:rPr lang="en-US" dirty="0" err="1"/>
              <a:t>Iso</a:t>
            </a:r>
            <a:r>
              <a:rPr lang="en-US" dirty="0"/>
              <a:t> immune  disease</a:t>
            </a:r>
            <a:br>
              <a:rPr lang="en-US" dirty="0"/>
            </a:br>
            <a:r>
              <a:rPr lang="en-US" dirty="0"/>
              <a:t>-Rhesus (</a:t>
            </a:r>
            <a:r>
              <a:rPr lang="en-US" dirty="0" err="1"/>
              <a:t>Rh</a:t>
            </a:r>
            <a:r>
              <a:rPr lang="en-US" dirty="0"/>
              <a:t>) incompatibility – seen in </a:t>
            </a:r>
            <a:r>
              <a:rPr lang="en-US" dirty="0" err="1"/>
              <a:t>haemolytic</a:t>
            </a:r>
            <a:r>
              <a:rPr lang="en-US" dirty="0"/>
              <a:t> disease of the new born.</a:t>
            </a:r>
            <a:br>
              <a:rPr lang="en-US" dirty="0"/>
            </a:br>
            <a:r>
              <a:rPr lang="en-US" dirty="0"/>
              <a:t>-ABO incompatibility </a:t>
            </a:r>
          </a:p>
          <a:p>
            <a:pPr lvl="1"/>
            <a:r>
              <a:rPr lang="en-US" dirty="0"/>
              <a:t>Drugs e.g. penicillin </a:t>
            </a:r>
          </a:p>
          <a:p>
            <a:r>
              <a:rPr lang="en-US" dirty="0"/>
              <a:t>ii) Non immunological e.g. </a:t>
            </a:r>
          </a:p>
          <a:p>
            <a:pPr lvl="0"/>
            <a:r>
              <a:rPr lang="en-US" dirty="0" err="1"/>
              <a:t>Rbc</a:t>
            </a:r>
            <a:r>
              <a:rPr lang="en-US" dirty="0"/>
              <a:t> membrane defects e.g. paroxysmal nocturnal </a:t>
            </a:r>
            <a:r>
              <a:rPr lang="en-US" dirty="0" err="1"/>
              <a:t>haemoglobinuria</a:t>
            </a:r>
            <a:r>
              <a:rPr lang="en-US" dirty="0"/>
              <a:t>.</a:t>
            </a:r>
          </a:p>
          <a:p>
            <a:pPr lvl="0"/>
            <a:r>
              <a:rPr lang="en-US" dirty="0"/>
              <a:t>Defective red cell maturation</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vert="horz" lIns="91440" tIns="45720" rIns="91440" bIns="45720" rtlCol="0">
            <a:normAutofit fontScale="92500" lnSpcReduction="20000"/>
          </a:bodyPr>
          <a:lstStyle/>
          <a:p>
            <a:pPr lvl="0"/>
            <a:r>
              <a:rPr lang="en-US" sz="2800" dirty="0"/>
              <a:t>Renal disease</a:t>
            </a:r>
          </a:p>
          <a:p>
            <a:pPr lvl="0"/>
            <a:r>
              <a:rPr lang="en-US" sz="2800" dirty="0"/>
              <a:t>Liver disease</a:t>
            </a:r>
          </a:p>
          <a:p>
            <a:pPr lvl="0"/>
            <a:r>
              <a:rPr lang="en-US" sz="2800" dirty="0"/>
              <a:t>Mechanical disorders e.g. damage to blood vessel, valve prosthesis, </a:t>
            </a:r>
            <a:r>
              <a:rPr lang="en-US" sz="2800" dirty="0" err="1"/>
              <a:t>microangiopathy</a:t>
            </a:r>
            <a:r>
              <a:rPr lang="en-US" sz="2800" dirty="0"/>
              <a:t>, mechanical damage, body surface.</a:t>
            </a:r>
          </a:p>
          <a:p>
            <a:r>
              <a:rPr lang="en-US" sz="2800" dirty="0"/>
              <a:t>iii) Miscellaneous causes e.g.</a:t>
            </a:r>
          </a:p>
          <a:p>
            <a:pPr lvl="0"/>
            <a:r>
              <a:rPr lang="en-US" sz="2800" dirty="0"/>
              <a:t>Infections like malaria.</a:t>
            </a:r>
          </a:p>
          <a:p>
            <a:pPr lvl="0"/>
            <a:r>
              <a:rPr lang="nl-NL" sz="2800" dirty="0"/>
              <a:t>Drugs</a:t>
            </a:r>
            <a:endParaRPr lang="en-US" sz="2800" dirty="0"/>
          </a:p>
          <a:p>
            <a:pPr lvl="0"/>
            <a:r>
              <a:rPr lang="nl-NL" sz="2800" dirty="0"/>
              <a:t>chemicals.</a:t>
            </a:r>
            <a:endParaRPr lang="en-US" sz="2800" dirty="0"/>
          </a:p>
          <a:p>
            <a:pPr lvl="0"/>
            <a:r>
              <a:rPr lang="nl-NL" sz="2800" dirty="0"/>
              <a:t>Hypersplenism.</a:t>
            </a:r>
            <a:endParaRPr lang="en-US" sz="2800" dirty="0"/>
          </a:p>
          <a:p>
            <a:pPr lvl="0"/>
            <a:r>
              <a:rPr lang="nl-NL" sz="2800" dirty="0"/>
              <a:t>Bacterial infections (Bacteraemia)</a:t>
            </a:r>
            <a:endParaRPr lang="en-US" sz="2800" dirty="0"/>
          </a:p>
          <a:p>
            <a:r>
              <a:rPr lang="en-US" sz="2800" b="1" u="sng" dirty="0"/>
              <a:t>Clinical features of HA</a:t>
            </a:r>
            <a:endParaRPr lang="en-US" sz="2800" dirty="0"/>
          </a:p>
          <a:p>
            <a:pPr lvl="0"/>
            <a:r>
              <a:rPr lang="en-US" sz="2800" dirty="0"/>
              <a:t>General symptoms of </a:t>
            </a:r>
            <a:r>
              <a:rPr lang="en-US" sz="2800" dirty="0" err="1"/>
              <a:t>anaemia</a:t>
            </a:r>
            <a:r>
              <a:rPr lang="en-US" sz="2800" dirty="0"/>
              <a:t>.</a:t>
            </a:r>
          </a:p>
          <a:p>
            <a:pPr lvl="0"/>
            <a:r>
              <a:rPr lang="en-US" sz="2800" dirty="0"/>
              <a:t>Jaundice.</a:t>
            </a:r>
          </a:p>
          <a:p>
            <a:pPr>
              <a:lnSpc>
                <a:spcPct val="90000"/>
              </a:lnSpc>
            </a:pPr>
            <a:endParaRPr lang="en-US" sz="3000" dirty="0" err="1"/>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r>
              <a:rPr lang="en-US" b="1" dirty="0"/>
              <a:t>Investigation</a:t>
            </a:r>
            <a:endParaRPr lang="en-US" dirty="0"/>
          </a:p>
          <a:p>
            <a:r>
              <a:rPr lang="en-US" dirty="0"/>
              <a:t>1) Blood for full </a:t>
            </a:r>
            <a:r>
              <a:rPr lang="en-US" dirty="0" err="1"/>
              <a:t>haemogram</a:t>
            </a:r>
            <a:r>
              <a:rPr lang="en-US" dirty="0"/>
              <a:t>.</a:t>
            </a:r>
          </a:p>
          <a:p>
            <a:pPr lvl="0"/>
            <a:r>
              <a:rPr lang="en-US" dirty="0" err="1"/>
              <a:t>Hb</a:t>
            </a:r>
            <a:r>
              <a:rPr lang="en-US" dirty="0"/>
              <a:t> level low </a:t>
            </a:r>
          </a:p>
          <a:p>
            <a:pPr lvl="0"/>
            <a:r>
              <a:rPr lang="en-US" dirty="0"/>
              <a:t>Raised </a:t>
            </a:r>
            <a:r>
              <a:rPr lang="en-US" dirty="0" err="1"/>
              <a:t>reticulocyte</a:t>
            </a:r>
            <a:r>
              <a:rPr lang="en-US" dirty="0"/>
              <a:t> count.</a:t>
            </a:r>
          </a:p>
          <a:p>
            <a:pPr lvl="0"/>
            <a:r>
              <a:rPr lang="en-US" dirty="0"/>
              <a:t>Cells are usually </a:t>
            </a:r>
            <a:r>
              <a:rPr lang="en-US" dirty="0" err="1"/>
              <a:t>normocytic</a:t>
            </a:r>
            <a:r>
              <a:rPr lang="en-US" dirty="0"/>
              <a:t> though there may be </a:t>
            </a:r>
            <a:r>
              <a:rPr lang="en-US" dirty="0" err="1"/>
              <a:t>macrocytic</a:t>
            </a:r>
            <a:r>
              <a:rPr lang="en-US" dirty="0"/>
              <a:t> cells.</a:t>
            </a:r>
          </a:p>
          <a:p>
            <a:r>
              <a:rPr lang="en-US" dirty="0"/>
              <a:t>2) Urinalysis: </a:t>
            </a:r>
            <a:r>
              <a:rPr lang="en-US" dirty="0" err="1"/>
              <a:t>Haemoglobilinogen</a:t>
            </a:r>
            <a:r>
              <a:rPr lang="en-US" dirty="0"/>
              <a:t> (</a:t>
            </a:r>
            <a:r>
              <a:rPr lang="en-US" dirty="0" err="1"/>
              <a:t>haemoglobinuria</a:t>
            </a:r>
            <a:r>
              <a:rPr lang="en-US" dirty="0"/>
              <a:t>), </a:t>
            </a:r>
            <a:r>
              <a:rPr lang="en-US" dirty="0" err="1"/>
              <a:t>Urobilinogen</a:t>
            </a:r>
            <a:r>
              <a:rPr lang="en-US" dirty="0"/>
              <a:t> </a:t>
            </a:r>
          </a:p>
          <a:p>
            <a:r>
              <a:rPr lang="en-US" dirty="0"/>
              <a:t>3) Serum – </a:t>
            </a:r>
            <a:r>
              <a:rPr lang="en-US" dirty="0" err="1"/>
              <a:t>bilirubin</a:t>
            </a:r>
            <a:r>
              <a:rPr lang="en-US" dirty="0"/>
              <a:t> elevated</a:t>
            </a:r>
          </a:p>
          <a:p>
            <a:r>
              <a:rPr lang="en-US" dirty="0"/>
              <a:t>4) BM aspirate - There is </a:t>
            </a:r>
            <a:r>
              <a:rPr lang="en-US" dirty="0" err="1"/>
              <a:t>erythroid</a:t>
            </a:r>
            <a:r>
              <a:rPr lang="en-US" dirty="0"/>
              <a:t> hyperplasia (</a:t>
            </a:r>
            <a:r>
              <a:rPr lang="en-US" i="1" dirty="0"/>
              <a:t>high RBC precursors</a:t>
            </a:r>
            <a:r>
              <a:rPr lang="en-US" dirty="0"/>
              <a:t>).</a:t>
            </a:r>
          </a:p>
          <a:p>
            <a:r>
              <a:rPr lang="en-US" b="1" dirty="0"/>
              <a:t> </a:t>
            </a:r>
            <a:endParaRPr lang="en-US" dirty="0"/>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err="1"/>
              <a:t>Haemoglobin</a:t>
            </a:r>
            <a:r>
              <a:rPr lang="en-US" b="1" u="sng" dirty="0"/>
              <a:t> abnormalities </a:t>
            </a: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r>
              <a:rPr lang="en-US" dirty="0"/>
              <a:t>This is manifested in </a:t>
            </a:r>
            <a:r>
              <a:rPr lang="en-US" b="1" u="sng" dirty="0"/>
              <a:t>Sickle Cell Disease</a:t>
            </a:r>
            <a:r>
              <a:rPr lang="en-US" dirty="0"/>
              <a:t> &amp; </a:t>
            </a:r>
            <a:r>
              <a:rPr lang="en-US" b="1" u="sng" dirty="0" err="1"/>
              <a:t>Thalassaemia</a:t>
            </a:r>
            <a:r>
              <a:rPr lang="en-US" b="1" u="sng" dirty="0"/>
              <a:t> </a:t>
            </a:r>
            <a:endParaRPr lang="en-US" dirty="0"/>
          </a:p>
          <a:p>
            <a:r>
              <a:rPr lang="en-US" b="1" u="sng" dirty="0"/>
              <a:t>Structure of </a:t>
            </a:r>
            <a:r>
              <a:rPr lang="en-US" b="1" u="sng" dirty="0" err="1"/>
              <a:t>Hb</a:t>
            </a:r>
            <a:r>
              <a:rPr lang="en-US" b="1" u="sng" dirty="0"/>
              <a:t> </a:t>
            </a:r>
            <a:endParaRPr lang="en-US" dirty="0"/>
          </a:p>
          <a:p>
            <a:r>
              <a:rPr lang="en-US" dirty="0"/>
              <a:t>Composed of protein </a:t>
            </a:r>
            <a:r>
              <a:rPr lang="en-US" dirty="0" err="1"/>
              <a:t>globin</a:t>
            </a:r>
            <a:r>
              <a:rPr lang="en-US" dirty="0"/>
              <a:t> + </a:t>
            </a:r>
            <a:r>
              <a:rPr lang="en-US" dirty="0" err="1"/>
              <a:t>haem</a:t>
            </a:r>
            <a:r>
              <a:rPr lang="en-US" dirty="0"/>
              <a:t>.</a:t>
            </a:r>
          </a:p>
          <a:p>
            <a:r>
              <a:rPr lang="en-US" dirty="0"/>
              <a:t>The </a:t>
            </a:r>
            <a:r>
              <a:rPr lang="en-US" dirty="0" err="1"/>
              <a:t>globin</a:t>
            </a:r>
            <a:r>
              <a:rPr lang="en-US" dirty="0"/>
              <a:t> consists of two pair of identical polypeptide chains i.e. gamma, alpha, beta, &amp; delta. A normal adult has </a:t>
            </a:r>
            <a:r>
              <a:rPr lang="en-US" dirty="0" err="1"/>
              <a:t>HbA</a:t>
            </a:r>
            <a:r>
              <a:rPr lang="en-US" dirty="0"/>
              <a:t> which has two alpha and two Beta chains. What makes </a:t>
            </a:r>
            <a:r>
              <a:rPr lang="en-US" dirty="0" err="1"/>
              <a:t>Hb</a:t>
            </a:r>
            <a:r>
              <a:rPr lang="en-US" dirty="0"/>
              <a:t> to differ is sequence of amino acid in the chains. There are many other types of </a:t>
            </a:r>
            <a:r>
              <a:rPr lang="en-US" dirty="0" err="1"/>
              <a:t>Hb</a:t>
            </a:r>
            <a:r>
              <a:rPr lang="en-US" dirty="0"/>
              <a:t> e.g. S,C,D,E. etc.</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SICKLE CELL DISEASE (SCD).</a:t>
            </a:r>
            <a:r>
              <a:rPr lang="en-US" dirty="0"/>
              <a:t/>
            </a:r>
            <a:br>
              <a:rPr lang="en-US" dirty="0"/>
            </a:br>
            <a:endParaRPr lang="en-US" dirty="0"/>
          </a:p>
        </p:txBody>
      </p:sp>
      <p:sp>
        <p:nvSpPr>
          <p:cNvPr id="3" name="Content Placeholder 2"/>
          <p:cNvSpPr>
            <a:spLocks noGrp="1"/>
          </p:cNvSpPr>
          <p:nvPr>
            <p:ph idx="1"/>
          </p:nvPr>
        </p:nvSpPr>
        <p:spPr>
          <a:xfrm>
            <a:off x="457200" y="914400"/>
            <a:ext cx="8229600" cy="5211763"/>
          </a:xfrm>
        </p:spPr>
        <p:txBody>
          <a:bodyPr>
            <a:normAutofit fontScale="77500" lnSpcReduction="20000"/>
          </a:bodyPr>
          <a:lstStyle/>
          <a:p>
            <a:r>
              <a:rPr lang="en-US" i="1" dirty="0"/>
              <a:t>DEFINITION: This </a:t>
            </a:r>
            <a:r>
              <a:rPr lang="en-US" dirty="0"/>
              <a:t>is a severe </a:t>
            </a:r>
            <a:r>
              <a:rPr lang="en-US" dirty="0" err="1"/>
              <a:t>haemolytic</a:t>
            </a:r>
            <a:r>
              <a:rPr lang="en-US" dirty="0"/>
              <a:t> condition resulting from the replacement of the 6</a:t>
            </a:r>
            <a:r>
              <a:rPr lang="en-US" baseline="30000" dirty="0"/>
              <a:t>th</a:t>
            </a:r>
            <a:r>
              <a:rPr lang="en-US" dirty="0"/>
              <a:t>  amino acid of the ß chain i.e. </a:t>
            </a:r>
            <a:r>
              <a:rPr lang="en-US" dirty="0" err="1"/>
              <a:t>glutamic</a:t>
            </a:r>
            <a:r>
              <a:rPr lang="en-US" dirty="0"/>
              <a:t> acid by </a:t>
            </a:r>
            <a:r>
              <a:rPr lang="en-US" dirty="0" err="1"/>
              <a:t>valine</a:t>
            </a:r>
            <a:r>
              <a:rPr lang="en-US" dirty="0"/>
              <a:t>. </a:t>
            </a:r>
          </a:p>
          <a:p>
            <a:r>
              <a:rPr lang="en-US" dirty="0"/>
              <a:t>This condition may give rise to homozygous sickle cell disease (</a:t>
            </a:r>
            <a:r>
              <a:rPr lang="en-US" dirty="0" err="1"/>
              <a:t>ss</a:t>
            </a:r>
            <a:r>
              <a:rPr lang="en-US" dirty="0"/>
              <a:t>) or heterozygous sickle cell trait (As).</a:t>
            </a:r>
          </a:p>
          <a:p>
            <a:r>
              <a:rPr lang="en-US" dirty="0"/>
              <a:t>In homozygous state (sickle cell </a:t>
            </a:r>
            <a:r>
              <a:rPr lang="en-US" dirty="0" err="1"/>
              <a:t>anaemia</a:t>
            </a:r>
            <a:r>
              <a:rPr lang="en-US" dirty="0"/>
              <a:t>) both genes are abnormal (</a:t>
            </a:r>
            <a:r>
              <a:rPr lang="en-US" dirty="0" err="1"/>
              <a:t>Hb</a:t>
            </a:r>
            <a:r>
              <a:rPr lang="en-US" dirty="0"/>
              <a:t> SS). They have asymptomatic mild </a:t>
            </a:r>
            <a:r>
              <a:rPr lang="en-US" dirty="0" err="1"/>
              <a:t>anaemia</a:t>
            </a:r>
            <a:r>
              <a:rPr lang="en-US" dirty="0"/>
              <a:t> (</a:t>
            </a:r>
            <a:r>
              <a:rPr lang="en-US" dirty="0" err="1"/>
              <a:t>Hb</a:t>
            </a:r>
            <a:r>
              <a:rPr lang="en-US" dirty="0"/>
              <a:t> </a:t>
            </a:r>
            <a:r>
              <a:rPr lang="en-US" dirty="0" err="1"/>
              <a:t>appro</a:t>
            </a:r>
            <a:r>
              <a:rPr lang="en-US" dirty="0"/>
              <a:t>. 6-8g/</a:t>
            </a:r>
            <a:r>
              <a:rPr lang="en-US" dirty="0" err="1"/>
              <a:t>dL</a:t>
            </a:r>
            <a:r>
              <a:rPr lang="en-US" dirty="0"/>
              <a:t>).</a:t>
            </a:r>
          </a:p>
          <a:p>
            <a:r>
              <a:rPr lang="en-US" dirty="0"/>
              <a:t> </a:t>
            </a:r>
          </a:p>
          <a:p>
            <a:r>
              <a:rPr lang="en-US" dirty="0"/>
              <a:t>In heterozygous state (Sickle cell trait), only one chromosome carries the gene (</a:t>
            </a:r>
            <a:r>
              <a:rPr lang="en-US" dirty="0" err="1"/>
              <a:t>HbAs</a:t>
            </a:r>
            <a:r>
              <a:rPr lang="en-US" dirty="0"/>
              <a:t>). Causes no disability. May protect from </a:t>
            </a:r>
            <a:r>
              <a:rPr lang="en-US" dirty="0" err="1"/>
              <a:t>Falciparum</a:t>
            </a:r>
            <a:r>
              <a:rPr lang="en-US" dirty="0"/>
              <a:t> malaria, except in hypoxia e.g. in unpressurized aircraft or </a:t>
            </a:r>
            <a:r>
              <a:rPr lang="en-US" dirty="0" err="1"/>
              <a:t>Anaesthesia</a:t>
            </a:r>
            <a:r>
              <a:rPr lang="en-US" dirty="0"/>
              <a:t>. Symptomatic </a:t>
            </a:r>
            <a:r>
              <a:rPr lang="en-US" dirty="0" err="1"/>
              <a:t>sickling</a:t>
            </a:r>
            <a:r>
              <a:rPr lang="en-US" dirty="0"/>
              <a:t> occurs in </a:t>
            </a:r>
            <a:r>
              <a:rPr lang="en-US" dirty="0" err="1"/>
              <a:t>heterozygotes</a:t>
            </a:r>
            <a:r>
              <a:rPr lang="en-US" dirty="0"/>
              <a:t> coding for </a:t>
            </a:r>
            <a:r>
              <a:rPr lang="en-US" dirty="0" err="1"/>
              <a:t>HbSC</a:t>
            </a:r>
            <a:r>
              <a:rPr lang="en-US" dirty="0"/>
              <a:t> and SD diseases.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
            <a:ext cx="8229600" cy="6477000"/>
          </a:xfrm>
        </p:spPr>
        <p:txBody>
          <a:bodyPr>
            <a:normAutofit fontScale="92500" lnSpcReduction="20000"/>
          </a:bodyPr>
          <a:lstStyle/>
          <a:p>
            <a:r>
              <a:rPr lang="en-US" b="1" dirty="0"/>
              <a:t>Essentials for normal </a:t>
            </a:r>
            <a:r>
              <a:rPr lang="en-US" b="1" dirty="0" err="1"/>
              <a:t>erythropoiesis</a:t>
            </a:r>
            <a:endParaRPr lang="en-US" b="1" dirty="0"/>
          </a:p>
          <a:p>
            <a:r>
              <a:rPr lang="en-US" dirty="0"/>
              <a:t>1.	E</a:t>
            </a:r>
            <a:r>
              <a:rPr lang="en-US" dirty="0">
                <a:solidFill>
                  <a:schemeClr val="accent1"/>
                </a:solidFill>
              </a:rPr>
              <a:t>rythropoietin</a:t>
            </a:r>
            <a:r>
              <a:rPr lang="en-US" dirty="0"/>
              <a:t> – stimulates formation of </a:t>
            </a:r>
            <a:r>
              <a:rPr lang="en-US" i="1" dirty="0"/>
              <a:t>RBC</a:t>
            </a:r>
            <a:r>
              <a:rPr lang="en-US" dirty="0"/>
              <a:t>. Produced in the kidneys. Produced in response to reduced amount of oxygen reaching the tissues.</a:t>
            </a:r>
          </a:p>
          <a:p>
            <a:pPr>
              <a:buNone/>
            </a:pPr>
            <a:r>
              <a:rPr lang="en-US" dirty="0"/>
              <a:t>2.	</a:t>
            </a:r>
            <a:r>
              <a:rPr lang="en-US" dirty="0">
                <a:solidFill>
                  <a:schemeClr val="accent1"/>
                </a:solidFill>
              </a:rPr>
              <a:t>Iron</a:t>
            </a:r>
            <a:r>
              <a:rPr lang="en-US" dirty="0"/>
              <a:t>.</a:t>
            </a:r>
          </a:p>
          <a:p>
            <a:pPr>
              <a:buNone/>
            </a:pPr>
            <a:r>
              <a:rPr lang="en-US" dirty="0"/>
              <a:t>3.</a:t>
            </a:r>
            <a:r>
              <a:rPr lang="en-US" dirty="0">
                <a:solidFill>
                  <a:schemeClr val="accent1"/>
                </a:solidFill>
              </a:rPr>
              <a:t>	Vitamin B12</a:t>
            </a:r>
            <a:r>
              <a:rPr lang="en-US" baseline="-25000" dirty="0">
                <a:solidFill>
                  <a:schemeClr val="accent1"/>
                </a:solidFill>
              </a:rPr>
              <a:t>  </a:t>
            </a:r>
            <a:r>
              <a:rPr lang="en-US" dirty="0">
                <a:solidFill>
                  <a:schemeClr val="accent1"/>
                </a:solidFill>
              </a:rPr>
              <a:t>(</a:t>
            </a:r>
            <a:r>
              <a:rPr lang="en-US" dirty="0" err="1">
                <a:solidFill>
                  <a:schemeClr val="accent1"/>
                </a:solidFill>
              </a:rPr>
              <a:t>Cyanocobalamin</a:t>
            </a:r>
            <a:r>
              <a:rPr lang="en-US" dirty="0">
                <a:solidFill>
                  <a:schemeClr val="accent1"/>
                </a:solidFill>
              </a:rPr>
              <a:t>) and folic acid</a:t>
            </a:r>
          </a:p>
          <a:p>
            <a:r>
              <a:rPr lang="en-US" dirty="0"/>
              <a:t>-For maturation of RBC</a:t>
            </a:r>
          </a:p>
          <a:p>
            <a:r>
              <a:rPr lang="en-US" dirty="0"/>
              <a:t>–For normal </a:t>
            </a:r>
            <a:r>
              <a:rPr lang="en-US" i="1" dirty="0"/>
              <a:t>DNA</a:t>
            </a:r>
            <a:r>
              <a:rPr lang="en-US" dirty="0"/>
              <a:t> synthesis.</a:t>
            </a:r>
          </a:p>
          <a:p>
            <a:r>
              <a:rPr lang="en-US" dirty="0"/>
              <a:t>Other vitamins include; </a:t>
            </a:r>
            <a:r>
              <a:rPr lang="en-US" dirty="0">
                <a:solidFill>
                  <a:srgbClr val="FF0000"/>
                </a:solidFill>
              </a:rPr>
              <a:t>riboflavin</a:t>
            </a:r>
            <a:r>
              <a:rPr lang="en-US" dirty="0"/>
              <a:t>, </a:t>
            </a:r>
            <a:r>
              <a:rPr lang="en-US" dirty="0">
                <a:solidFill>
                  <a:srgbClr val="FF0000"/>
                </a:solidFill>
              </a:rPr>
              <a:t>pyridoxine</a:t>
            </a:r>
            <a:r>
              <a:rPr lang="en-US" dirty="0"/>
              <a:t> </a:t>
            </a:r>
            <a:r>
              <a:rPr lang="en-US" dirty="0">
                <a:solidFill>
                  <a:srgbClr val="FF0000"/>
                </a:solidFill>
              </a:rPr>
              <a:t>[vitamin B</a:t>
            </a:r>
            <a:r>
              <a:rPr lang="en-US" baseline="-25000" dirty="0">
                <a:solidFill>
                  <a:srgbClr val="FF0000"/>
                </a:solidFill>
              </a:rPr>
              <a:t>6</a:t>
            </a:r>
            <a:r>
              <a:rPr lang="en-US" dirty="0">
                <a:solidFill>
                  <a:srgbClr val="FF0000"/>
                </a:solidFill>
              </a:rPr>
              <a:t>] </a:t>
            </a:r>
            <a:r>
              <a:rPr lang="en-US" dirty="0"/>
              <a:t>(Deficiency of pyridoxine is rare. It is a vitamin found in most foods. Aid in formation of </a:t>
            </a:r>
            <a:r>
              <a:rPr lang="en-US" dirty="0" err="1"/>
              <a:t>pyridoxol</a:t>
            </a:r>
            <a:r>
              <a:rPr lang="en-US" dirty="0"/>
              <a:t> phosphate. </a:t>
            </a:r>
            <a:r>
              <a:rPr lang="en-US" dirty="0" err="1"/>
              <a:t>pyridoxol</a:t>
            </a:r>
            <a:r>
              <a:rPr lang="en-US" dirty="0"/>
              <a:t> phosphate is involved in </a:t>
            </a:r>
            <a:r>
              <a:rPr lang="en-US" dirty="0" err="1"/>
              <a:t>transamination</a:t>
            </a:r>
            <a:r>
              <a:rPr lang="en-US" dirty="0"/>
              <a:t> of </a:t>
            </a:r>
            <a:r>
              <a:rPr lang="en-US" dirty="0" err="1"/>
              <a:t>aminoacids</a:t>
            </a:r>
            <a:r>
              <a:rPr lang="en-US" dirty="0"/>
              <a:t>).</a:t>
            </a:r>
          </a:p>
          <a:p>
            <a:r>
              <a:rPr lang="en-US" dirty="0"/>
              <a:t>Elements - zinc, copper.</a:t>
            </a:r>
          </a:p>
          <a:p>
            <a:r>
              <a:rPr lang="en-US" dirty="0"/>
              <a:t>Hormones – androgen, for formation of the </a:t>
            </a:r>
            <a:r>
              <a:rPr lang="en-US" i="1" dirty="0"/>
              <a:t>RBC.</a:t>
            </a:r>
            <a:endParaRPr lang="en-US" dirty="0"/>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229600" cy="5897563"/>
          </a:xfrm>
        </p:spPr>
        <p:txBody>
          <a:bodyPr>
            <a:normAutofit fontScale="77500" lnSpcReduction="20000"/>
          </a:bodyPr>
          <a:lstStyle/>
          <a:p>
            <a:r>
              <a:rPr lang="en-US" b="1" dirty="0"/>
              <a:t>Geographic distribution </a:t>
            </a:r>
            <a:endParaRPr lang="en-US" dirty="0"/>
          </a:p>
          <a:p>
            <a:r>
              <a:rPr lang="en-US" dirty="0"/>
              <a:t>In this country, it is common in; </a:t>
            </a:r>
          </a:p>
          <a:p>
            <a:pPr lvl="0"/>
            <a:r>
              <a:rPr lang="en-US" dirty="0"/>
              <a:t>Coast province, </a:t>
            </a:r>
          </a:p>
          <a:p>
            <a:pPr lvl="0"/>
            <a:r>
              <a:rPr lang="en-US" dirty="0"/>
              <a:t>Nyanza, &amp; </a:t>
            </a:r>
          </a:p>
          <a:p>
            <a:pPr lvl="0"/>
            <a:r>
              <a:rPr lang="en-US" dirty="0"/>
              <a:t>Western province</a:t>
            </a:r>
          </a:p>
          <a:p>
            <a:r>
              <a:rPr lang="en-US" b="1" dirty="0"/>
              <a:t> </a:t>
            </a:r>
            <a:endParaRPr lang="en-US" dirty="0"/>
          </a:p>
          <a:p>
            <a:r>
              <a:rPr lang="en-US" b="1" dirty="0" smtClean="0"/>
              <a:t>PATHOPHYSIOLOGY</a:t>
            </a:r>
            <a:endParaRPr lang="en-US" dirty="0"/>
          </a:p>
          <a:p>
            <a:r>
              <a:rPr lang="en-US" dirty="0"/>
              <a:t>Sickle cell </a:t>
            </a:r>
            <a:r>
              <a:rPr lang="en-US" dirty="0" err="1"/>
              <a:t>anaemia</a:t>
            </a:r>
            <a:r>
              <a:rPr lang="en-US" dirty="0"/>
              <a:t> is caused by a point mutation in the beta – </a:t>
            </a:r>
            <a:r>
              <a:rPr lang="en-US" dirty="0" err="1"/>
              <a:t>globin</a:t>
            </a:r>
            <a:r>
              <a:rPr lang="en-US" dirty="0"/>
              <a:t> chain of </a:t>
            </a:r>
            <a:r>
              <a:rPr lang="en-US" dirty="0" err="1"/>
              <a:t>haemoglobin</a:t>
            </a:r>
            <a:r>
              <a:rPr lang="en-US" dirty="0"/>
              <a:t>, causing the amino acid </a:t>
            </a:r>
            <a:r>
              <a:rPr lang="en-US" dirty="0" err="1"/>
              <a:t>Glutamic</a:t>
            </a:r>
            <a:r>
              <a:rPr lang="en-US" dirty="0"/>
              <a:t> acid to be replaced with hydrophobic amino acid </a:t>
            </a:r>
            <a:r>
              <a:rPr lang="en-US" dirty="0" err="1"/>
              <a:t>valine</a:t>
            </a:r>
            <a:r>
              <a:rPr lang="en-US" dirty="0"/>
              <a:t> at the sixth position.</a:t>
            </a:r>
          </a:p>
          <a:p>
            <a:r>
              <a:rPr lang="en-US" dirty="0"/>
              <a:t>Under low oxygen conditions (e.g. at high altitude), the absence of a polar amino acid at potion six of the beta – </a:t>
            </a:r>
            <a:r>
              <a:rPr lang="en-US" dirty="0" err="1"/>
              <a:t>globin</a:t>
            </a:r>
            <a:r>
              <a:rPr lang="en-US" dirty="0"/>
              <a:t> chain promotes the non – covalent polymerization (aggregation) of </a:t>
            </a:r>
            <a:r>
              <a:rPr lang="en-US" dirty="0" err="1"/>
              <a:t>haemoglobin</a:t>
            </a:r>
            <a:r>
              <a:rPr lang="en-US" dirty="0"/>
              <a:t>, which distorts red blood cells into a sickle shape and decreases their elasticity. </a:t>
            </a:r>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0000" lnSpcReduction="20000"/>
          </a:bodyPr>
          <a:lstStyle/>
          <a:p>
            <a:r>
              <a:rPr lang="en-US" dirty="0"/>
              <a:t>The loss of red blood cell elasticity is central to the </a:t>
            </a:r>
            <a:r>
              <a:rPr lang="en-US" dirty="0" err="1"/>
              <a:t>pathophysiology</a:t>
            </a:r>
            <a:r>
              <a:rPr lang="en-US" dirty="0"/>
              <a:t> of sickle cell disease. Normal red blood cells are </a:t>
            </a:r>
            <a:r>
              <a:rPr lang="en-US" dirty="0" smtClean="0"/>
              <a:t>quite elastic, </a:t>
            </a:r>
            <a:r>
              <a:rPr lang="en-US" dirty="0"/>
              <a:t>which allows the cells to </a:t>
            </a:r>
            <a:r>
              <a:rPr lang="en-US"/>
              <a:t>deform </a:t>
            </a:r>
            <a:r>
              <a:rPr lang="en-US" smtClean="0"/>
              <a:t>and</a:t>
            </a:r>
            <a:r>
              <a:rPr lang="en-US" smtClean="0"/>
              <a:t> </a:t>
            </a:r>
            <a:r>
              <a:rPr lang="en-US" dirty="0"/>
              <a:t>pass through capillaries.</a:t>
            </a:r>
          </a:p>
          <a:p>
            <a:r>
              <a:rPr lang="en-US" dirty="0"/>
              <a:t>In sickle cell disease, low oxygen tension promotes red blood cell </a:t>
            </a:r>
            <a:r>
              <a:rPr lang="en-US" dirty="0" err="1"/>
              <a:t>sickling</a:t>
            </a:r>
            <a:r>
              <a:rPr lang="en-US" dirty="0"/>
              <a:t> and repeated episodes of </a:t>
            </a:r>
            <a:r>
              <a:rPr lang="en-US" dirty="0" err="1"/>
              <a:t>sickling</a:t>
            </a:r>
            <a:r>
              <a:rPr lang="en-US" dirty="0"/>
              <a:t> damage the cell membrane and decreases the cells elasticity. These cells fail to return to normal shape when normal oxygen tension is restored.</a:t>
            </a:r>
          </a:p>
          <a:p>
            <a:r>
              <a:rPr lang="en-US" dirty="0"/>
              <a:t>As a consequence, these rigid blood cells are unable to deform as they pass through capillaries, leading to vessel occlusion and </a:t>
            </a:r>
            <a:r>
              <a:rPr lang="en-US" dirty="0" err="1"/>
              <a:t>ischaemia</a:t>
            </a:r>
            <a:r>
              <a:rPr lang="en-US" dirty="0"/>
              <a:t>. This interference of blood flow through arterioles results in infarction and causes death of the tissue involved. Affected organs include spleen, liver, Kidneys.</a:t>
            </a:r>
          </a:p>
          <a:p>
            <a:r>
              <a:rPr lang="en-US" dirty="0"/>
              <a:t>The actual </a:t>
            </a:r>
            <a:r>
              <a:rPr lang="en-US" dirty="0" err="1"/>
              <a:t>anaemia</a:t>
            </a:r>
            <a:r>
              <a:rPr lang="en-US" dirty="0"/>
              <a:t> of the illness is caused by </a:t>
            </a:r>
            <a:r>
              <a:rPr lang="en-US" dirty="0" err="1"/>
              <a:t>haemolysis</a:t>
            </a:r>
            <a:r>
              <a:rPr lang="en-US" dirty="0"/>
              <a:t>, the destruction of the red cells inside the spleen, because of the misshape.</a:t>
            </a:r>
          </a:p>
          <a:p>
            <a:r>
              <a:rPr lang="en-US" dirty="0"/>
              <a:t>Although the bone marrow attempts to compensate by creating new red cells, it does not match the rate of destruction.</a:t>
            </a:r>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70000" lnSpcReduction="20000"/>
          </a:bodyPr>
          <a:lstStyle/>
          <a:p>
            <a:r>
              <a:rPr lang="en-US" dirty="0"/>
              <a:t>Healthy red cells typically live 90-120 days, but sickle cells only survive 10-20 days.</a:t>
            </a:r>
          </a:p>
          <a:p>
            <a:r>
              <a:rPr lang="en-US" dirty="0"/>
              <a:t> </a:t>
            </a:r>
          </a:p>
          <a:p>
            <a:r>
              <a:rPr lang="en-US" b="1" dirty="0"/>
              <a:t>Crises</a:t>
            </a:r>
            <a:endParaRPr lang="en-US" dirty="0"/>
          </a:p>
          <a:p>
            <a:r>
              <a:rPr lang="en-US" dirty="0"/>
              <a:t>1) Thrombotic crisis (painful, </a:t>
            </a:r>
            <a:r>
              <a:rPr lang="en-US" dirty="0" err="1"/>
              <a:t>vaso</a:t>
            </a:r>
            <a:r>
              <a:rPr lang="en-US" dirty="0"/>
              <a:t> occlusive crisis) this results from occlusion of small blood vessels.</a:t>
            </a:r>
          </a:p>
          <a:p>
            <a:r>
              <a:rPr lang="en-US" dirty="0"/>
              <a:t>2) Sickle chest syndrome. This may follow on from a </a:t>
            </a:r>
            <a:r>
              <a:rPr lang="en-US" dirty="0" err="1"/>
              <a:t>vaso</a:t>
            </a:r>
            <a:r>
              <a:rPr lang="en-US" dirty="0"/>
              <a:t>-occlusive crisis and is the most common cause of death in adult sickle disease. Bone marrow infarction results in fat emboli in the lungs which cause </a:t>
            </a:r>
            <a:r>
              <a:rPr lang="en-US" dirty="0" err="1"/>
              <a:t>sickling</a:t>
            </a:r>
            <a:r>
              <a:rPr lang="en-US" dirty="0"/>
              <a:t> and infarction leading to ventricular failure if not treated.</a:t>
            </a:r>
          </a:p>
          <a:p>
            <a:r>
              <a:rPr lang="en-US" dirty="0"/>
              <a:t>3) Sequestration crisis – seen only in young patients. For unknown reasons large amounts of blood pool in spleen &amp; liver. Thus patient presents with features of circulatory collapse.</a:t>
            </a:r>
          </a:p>
          <a:p>
            <a:r>
              <a:rPr lang="en-US" dirty="0"/>
              <a:t>The TX of sequestration is</a:t>
            </a:r>
          </a:p>
          <a:p>
            <a:r>
              <a:rPr lang="en-US" dirty="0"/>
              <a:t> </a:t>
            </a:r>
            <a:r>
              <a:rPr lang="en-US" dirty="0" err="1"/>
              <a:t>i</a:t>
            </a:r>
            <a:r>
              <a:rPr lang="en-US" dirty="0"/>
              <a:t>) Rehydration.</a:t>
            </a:r>
          </a:p>
          <a:p>
            <a:r>
              <a:rPr lang="en-US" dirty="0"/>
              <a:t>ii) Blood transfusion</a:t>
            </a:r>
          </a:p>
          <a:p>
            <a:r>
              <a:rPr lang="en-US" dirty="0"/>
              <a:t>iii) If untreated sequestration may lead to death.</a:t>
            </a:r>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7500" lnSpcReduction="20000"/>
          </a:bodyPr>
          <a:lstStyle/>
          <a:p>
            <a:r>
              <a:rPr lang="en-US" dirty="0"/>
              <a:t>4) </a:t>
            </a:r>
            <a:r>
              <a:rPr lang="en-US" dirty="0" err="1"/>
              <a:t>Aplastic</a:t>
            </a:r>
            <a:r>
              <a:rPr lang="en-US" dirty="0"/>
              <a:t> crisis – Patient with SCD may have transient BM failure. Thus the patient has </a:t>
            </a:r>
            <a:r>
              <a:rPr lang="en-US" dirty="0" err="1"/>
              <a:t>pancytopenia</a:t>
            </a:r>
            <a:r>
              <a:rPr lang="en-US" dirty="0"/>
              <a:t> – this may cause death. The patient has very low </a:t>
            </a:r>
            <a:r>
              <a:rPr lang="en-US" dirty="0" err="1"/>
              <a:t>Hb</a:t>
            </a:r>
            <a:r>
              <a:rPr lang="en-US" dirty="0"/>
              <a:t> which may cause </a:t>
            </a:r>
            <a:r>
              <a:rPr lang="en-US" dirty="0" err="1"/>
              <a:t>cardiomyopathy</a:t>
            </a:r>
            <a:r>
              <a:rPr lang="en-US" dirty="0"/>
              <a:t>. There is low </a:t>
            </a:r>
            <a:r>
              <a:rPr lang="en-US" dirty="0" err="1"/>
              <a:t>reticulocyte</a:t>
            </a:r>
            <a:r>
              <a:rPr lang="en-US" dirty="0"/>
              <a:t> count compared to other </a:t>
            </a:r>
            <a:r>
              <a:rPr lang="en-US" dirty="0" err="1"/>
              <a:t>sickling</a:t>
            </a:r>
            <a:r>
              <a:rPr lang="en-US" dirty="0"/>
              <a:t> crises.</a:t>
            </a:r>
          </a:p>
          <a:p>
            <a:r>
              <a:rPr lang="en-US" dirty="0"/>
              <a:t>NB. </a:t>
            </a:r>
            <a:r>
              <a:rPr lang="en-US" dirty="0" err="1"/>
              <a:t>Aplastic</a:t>
            </a:r>
            <a:r>
              <a:rPr lang="en-US" dirty="0"/>
              <a:t> crisis is triggered by parvovirus B19 infection. Parvovirus directly affects </a:t>
            </a:r>
            <a:r>
              <a:rPr lang="en-US" dirty="0" err="1"/>
              <a:t>erythropoiesis</a:t>
            </a:r>
            <a:r>
              <a:rPr lang="en-US" dirty="0"/>
              <a:t>. Parvovirus completely prevents red cell production for 2-3 days.</a:t>
            </a:r>
          </a:p>
          <a:p>
            <a:r>
              <a:rPr lang="en-US" dirty="0"/>
              <a:t> </a:t>
            </a:r>
          </a:p>
          <a:p>
            <a:r>
              <a:rPr lang="en-US" dirty="0"/>
              <a:t>5) </a:t>
            </a:r>
            <a:r>
              <a:rPr lang="en-US" dirty="0" err="1"/>
              <a:t>Haemolytic</a:t>
            </a:r>
            <a:r>
              <a:rPr lang="en-US" dirty="0"/>
              <a:t> crisis-  rare type of crisis but when a SCD patient who may be having </a:t>
            </a:r>
            <a:r>
              <a:rPr lang="en-US" i="1" dirty="0"/>
              <a:t>G6PD </a:t>
            </a:r>
            <a:r>
              <a:rPr lang="en-US" dirty="0"/>
              <a:t>deficiency and at the same time injecting oxidative drugs </a:t>
            </a:r>
            <a:r>
              <a:rPr lang="en-US" dirty="0" err="1"/>
              <a:t>e.g</a:t>
            </a:r>
            <a:r>
              <a:rPr lang="en-US" dirty="0"/>
              <a:t> </a:t>
            </a:r>
            <a:r>
              <a:rPr lang="en-US" dirty="0" err="1"/>
              <a:t>chloroquine</a:t>
            </a:r>
            <a:r>
              <a:rPr lang="en-US" dirty="0"/>
              <a:t>, quinine, there will be massive </a:t>
            </a:r>
            <a:r>
              <a:rPr lang="en-US" dirty="0" err="1"/>
              <a:t>haemolysis</a:t>
            </a:r>
            <a:r>
              <a:rPr lang="en-US" dirty="0"/>
              <a:t> of red blood cells.</a:t>
            </a:r>
          </a:p>
          <a:p>
            <a:r>
              <a:rPr lang="en-US" b="1" dirty="0"/>
              <a:t> </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CLINICAL FEATURES.</a:t>
            </a:r>
            <a:endParaRPr lang="en-US" dirty="0"/>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r>
              <a:rPr lang="en-US" dirty="0"/>
              <a:t>Depend on what crisis the patient came with; </a:t>
            </a:r>
          </a:p>
          <a:p>
            <a:r>
              <a:rPr lang="en-US" dirty="0"/>
              <a:t>A) Therefore it will be characteristic i.e. </a:t>
            </a:r>
          </a:p>
          <a:p>
            <a:r>
              <a:rPr lang="en-US" dirty="0"/>
              <a:t>      </a:t>
            </a:r>
            <a:r>
              <a:rPr lang="en-US" dirty="0" err="1"/>
              <a:t>Thrombolitic</a:t>
            </a:r>
            <a:r>
              <a:rPr lang="en-US" dirty="0"/>
              <a:t> crisis is characterized by:</a:t>
            </a:r>
          </a:p>
          <a:p>
            <a:r>
              <a:rPr lang="en-US" dirty="0" err="1"/>
              <a:t>i</a:t>
            </a:r>
            <a:r>
              <a:rPr lang="en-US" dirty="0"/>
              <a:t>) </a:t>
            </a:r>
            <a:r>
              <a:rPr lang="en-US" dirty="0" err="1"/>
              <a:t>Dactylitis</a:t>
            </a:r>
            <a:r>
              <a:rPr lang="en-US" dirty="0"/>
              <a:t> – most in young people. Severe pain, swelling of the hands &amp; feet.</a:t>
            </a:r>
          </a:p>
          <a:p>
            <a:r>
              <a:rPr lang="en-US" dirty="0"/>
              <a:t>ii) Acute abdominal pain because of occlusion of mesenteric artery.</a:t>
            </a:r>
          </a:p>
          <a:p>
            <a:r>
              <a:rPr lang="en-US" dirty="0"/>
              <a:t>iii) Painful bones &amp; joints- this is due to plugging of small vessels in the bone.</a:t>
            </a:r>
          </a:p>
          <a:p>
            <a:r>
              <a:rPr lang="en-US" dirty="0"/>
              <a:t>iv) Stroke may occur due to cerebral vessel occlusion </a:t>
            </a:r>
          </a:p>
          <a:p>
            <a:r>
              <a:rPr lang="en-US" dirty="0"/>
              <a:t>v) </a:t>
            </a:r>
            <a:r>
              <a:rPr lang="en-US" dirty="0" err="1"/>
              <a:t>Osteomyelitis</a:t>
            </a:r>
            <a:r>
              <a:rPr lang="en-US" dirty="0"/>
              <a:t> – inflammation of bones due to salmonella</a:t>
            </a:r>
          </a:p>
          <a:p>
            <a:r>
              <a:rPr lang="en-US" dirty="0"/>
              <a:t>vi) Renal infarcts – present with Painless </a:t>
            </a:r>
            <a:r>
              <a:rPr lang="en-US" dirty="0" err="1"/>
              <a:t>haematuria</a:t>
            </a:r>
            <a:endParaRPr lang="en-US" dirty="0"/>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r>
              <a:rPr lang="en-US" dirty="0"/>
              <a:t>B) Acute chest syndrome</a:t>
            </a:r>
          </a:p>
          <a:p>
            <a:pPr lvl="0"/>
            <a:r>
              <a:rPr lang="en-US" dirty="0"/>
              <a:t>Chest pain</a:t>
            </a:r>
          </a:p>
          <a:p>
            <a:pPr lvl="0"/>
            <a:r>
              <a:rPr lang="en-US" dirty="0"/>
              <a:t>Fever</a:t>
            </a:r>
          </a:p>
          <a:p>
            <a:pPr lvl="0"/>
            <a:r>
              <a:rPr lang="en-US" dirty="0" err="1"/>
              <a:t>Tachypnoea</a:t>
            </a:r>
            <a:endParaRPr lang="en-US" dirty="0"/>
          </a:p>
          <a:p>
            <a:pPr lvl="0"/>
            <a:r>
              <a:rPr lang="en-US" dirty="0"/>
              <a:t>Wheeze</a:t>
            </a:r>
          </a:p>
          <a:p>
            <a:pPr lvl="0"/>
            <a:r>
              <a:rPr lang="en-US" dirty="0"/>
              <a:t>cough</a:t>
            </a:r>
          </a:p>
          <a:p>
            <a:r>
              <a:rPr lang="en-US" dirty="0"/>
              <a:t>C) Sequestration crisis – there is</a:t>
            </a:r>
          </a:p>
          <a:p>
            <a:r>
              <a:rPr lang="en-US" dirty="0" err="1"/>
              <a:t>i</a:t>
            </a:r>
            <a:r>
              <a:rPr lang="en-US" dirty="0"/>
              <a:t>) Circulatory collapse.</a:t>
            </a:r>
          </a:p>
          <a:p>
            <a:r>
              <a:rPr lang="en-US" dirty="0"/>
              <a:t>ii) </a:t>
            </a:r>
            <a:r>
              <a:rPr lang="en-US" dirty="0" err="1"/>
              <a:t>Splenomegaly</a:t>
            </a:r>
            <a:r>
              <a:rPr lang="en-US" dirty="0"/>
              <a:t> </a:t>
            </a:r>
          </a:p>
          <a:p>
            <a:r>
              <a:rPr lang="en-US" dirty="0"/>
              <a:t>D) </a:t>
            </a:r>
            <a:r>
              <a:rPr lang="en-US" dirty="0" err="1"/>
              <a:t>Aplastic</a:t>
            </a:r>
            <a:r>
              <a:rPr lang="en-US" dirty="0"/>
              <a:t> crisis – There is </a:t>
            </a:r>
          </a:p>
          <a:p>
            <a:r>
              <a:rPr lang="en-US" dirty="0" err="1"/>
              <a:t>i</a:t>
            </a:r>
            <a:r>
              <a:rPr lang="en-US" dirty="0"/>
              <a:t>) Bleeding tendencies – Low platelet count.</a:t>
            </a:r>
          </a:p>
          <a:p>
            <a:r>
              <a:rPr lang="en-US" dirty="0"/>
              <a:t>ii) Recurrent infections – low </a:t>
            </a:r>
            <a:r>
              <a:rPr lang="en-US" i="1" dirty="0"/>
              <a:t>WBC</a:t>
            </a:r>
            <a:r>
              <a:rPr lang="en-US" dirty="0"/>
              <a:t> e.g. Pneumococcal meningitis.</a:t>
            </a:r>
          </a:p>
          <a:p>
            <a:r>
              <a:rPr lang="en-US" dirty="0"/>
              <a:t>iii) </a:t>
            </a:r>
            <a:r>
              <a:rPr lang="en-US" dirty="0" err="1"/>
              <a:t>Anaemia</a:t>
            </a:r>
            <a:r>
              <a:rPr lang="en-US" dirty="0"/>
              <a:t> – low </a:t>
            </a:r>
            <a:r>
              <a:rPr lang="en-US" i="1" dirty="0"/>
              <a:t>RBC </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85000" lnSpcReduction="20000"/>
          </a:bodyPr>
          <a:lstStyle/>
          <a:p>
            <a:r>
              <a:rPr lang="en-US" dirty="0"/>
              <a:t>iv) Fever and general malaise – due to recurrent infections.</a:t>
            </a:r>
          </a:p>
          <a:p>
            <a:r>
              <a:rPr lang="en-US" dirty="0"/>
              <a:t>Other features include the most general symptoms of </a:t>
            </a:r>
            <a:r>
              <a:rPr lang="en-US" dirty="0" err="1"/>
              <a:t>anaemia</a:t>
            </a:r>
            <a:r>
              <a:rPr lang="en-US" dirty="0"/>
              <a:t> and growth retardation with delayed puberty.</a:t>
            </a:r>
          </a:p>
          <a:p>
            <a:r>
              <a:rPr lang="en-US" b="1" u="sng" dirty="0"/>
              <a:t>O/E</a:t>
            </a:r>
            <a:endParaRPr lang="en-US" dirty="0"/>
          </a:p>
          <a:p>
            <a:pPr lvl="0"/>
            <a:r>
              <a:rPr lang="en-US" dirty="0"/>
              <a:t>Sick looking</a:t>
            </a:r>
          </a:p>
          <a:p>
            <a:pPr lvl="0"/>
            <a:r>
              <a:rPr lang="en-US" dirty="0"/>
              <a:t>Tachycardia, sweating and a fever – due to systemic response.</a:t>
            </a:r>
          </a:p>
          <a:p>
            <a:pPr lvl="0"/>
            <a:r>
              <a:rPr lang="en-US" dirty="0"/>
              <a:t>Jaundiced.</a:t>
            </a:r>
          </a:p>
          <a:p>
            <a:pPr lvl="0"/>
            <a:r>
              <a:rPr lang="en-US" dirty="0" err="1"/>
              <a:t>Anaemia</a:t>
            </a:r>
            <a:r>
              <a:rPr lang="en-US" dirty="0"/>
              <a:t> – pale  – </a:t>
            </a:r>
            <a:r>
              <a:rPr lang="en-US" dirty="0" err="1"/>
              <a:t>haemolysis</a:t>
            </a:r>
            <a:r>
              <a:rPr lang="en-US" dirty="0"/>
              <a:t>, sequestration</a:t>
            </a:r>
          </a:p>
          <a:p>
            <a:pPr lvl="0"/>
            <a:r>
              <a:rPr lang="en-US" dirty="0" err="1"/>
              <a:t>Spleenomegally</a:t>
            </a:r>
            <a:r>
              <a:rPr lang="en-US" dirty="0"/>
              <a:t> – felt till the age of 6-8 years. The spleen is felt due to spleen </a:t>
            </a:r>
            <a:r>
              <a:rPr lang="en-US" dirty="0" err="1"/>
              <a:t>autosplenectomy</a:t>
            </a:r>
            <a:r>
              <a:rPr lang="en-US" dirty="0"/>
              <a:t>.</a:t>
            </a:r>
          </a:p>
          <a:p>
            <a:pPr lvl="0"/>
            <a:r>
              <a:rPr lang="en-US" dirty="0"/>
              <a:t>Chronic leg ulcers.</a:t>
            </a:r>
          </a:p>
          <a:p>
            <a:pPr lvl="0"/>
            <a:r>
              <a:rPr lang="en-US" dirty="0"/>
              <a:t>Bossing of the skull.</a:t>
            </a: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229600" cy="5668963"/>
          </a:xfrm>
        </p:spPr>
        <p:txBody>
          <a:bodyPr>
            <a:normAutofit fontScale="85000" lnSpcReduction="20000"/>
          </a:bodyPr>
          <a:lstStyle/>
          <a:p>
            <a:pPr lvl="0"/>
            <a:r>
              <a:rPr lang="en-US" dirty="0"/>
              <a:t>Widened head – comes as a result of widening of parietal &amp; frontal bones. </a:t>
            </a:r>
          </a:p>
          <a:p>
            <a:pPr lvl="0"/>
            <a:r>
              <a:rPr lang="en-US" i="1" dirty="0"/>
              <a:t>CNS</a:t>
            </a:r>
            <a:r>
              <a:rPr lang="en-US" dirty="0"/>
              <a:t> manifestation e.g. paralysis, mental retardation, focal epileptic fits. This is due to poor blood supply to the brain.</a:t>
            </a:r>
          </a:p>
          <a:p>
            <a:pPr lvl="0"/>
            <a:r>
              <a:rPr lang="en-US" i="1" dirty="0"/>
              <a:t>CVS</a:t>
            </a:r>
            <a:r>
              <a:rPr lang="en-US" dirty="0"/>
              <a:t> manifestations e.g. tachycardia, soft systolic murmur, </a:t>
            </a:r>
            <a:r>
              <a:rPr lang="en-US" dirty="0" err="1"/>
              <a:t>cardiomegaly</a:t>
            </a:r>
            <a:r>
              <a:rPr lang="en-US" dirty="0"/>
              <a:t> with later cardiac failure. This comes about as a result of </a:t>
            </a:r>
            <a:r>
              <a:rPr lang="en-US" dirty="0" err="1"/>
              <a:t>anaemia</a:t>
            </a:r>
            <a:r>
              <a:rPr lang="en-US" dirty="0"/>
              <a:t>.</a:t>
            </a:r>
          </a:p>
          <a:p>
            <a:pPr lvl="0"/>
            <a:r>
              <a:rPr lang="en-US" dirty="0" err="1"/>
              <a:t>Priapism</a:t>
            </a:r>
            <a:r>
              <a:rPr lang="en-US" dirty="0"/>
              <a:t>.</a:t>
            </a:r>
          </a:p>
          <a:p>
            <a:r>
              <a:rPr lang="en-US" b="1" dirty="0"/>
              <a:t>NB. </a:t>
            </a:r>
            <a:r>
              <a:rPr lang="en-US" dirty="0"/>
              <a:t>The patients are prone to infections due to </a:t>
            </a:r>
          </a:p>
          <a:p>
            <a:r>
              <a:rPr lang="en-US" dirty="0" err="1"/>
              <a:t>i</a:t>
            </a:r>
            <a:r>
              <a:rPr lang="en-US" dirty="0"/>
              <a:t>) Thrombotic changes usually leading to necrosis.</a:t>
            </a:r>
          </a:p>
          <a:p>
            <a:r>
              <a:rPr lang="en-US" dirty="0"/>
              <a:t>ii) </a:t>
            </a:r>
            <a:r>
              <a:rPr lang="en-US" dirty="0" err="1"/>
              <a:t>Autospleenectomy</a:t>
            </a:r>
            <a:endParaRPr lang="en-US" dirty="0"/>
          </a:p>
          <a:p>
            <a:r>
              <a:rPr lang="en-US" dirty="0"/>
              <a:t>iii) They have a poor </a:t>
            </a:r>
            <a:r>
              <a:rPr lang="en-US" dirty="0" err="1"/>
              <a:t>phagocytic</a:t>
            </a:r>
            <a:r>
              <a:rPr lang="en-US" dirty="0"/>
              <a:t> function.</a:t>
            </a:r>
          </a:p>
          <a:p>
            <a:r>
              <a:rPr lang="en-US" dirty="0"/>
              <a:t>iv) Common microbes are</a:t>
            </a:r>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0000" lnSpcReduction="20000"/>
          </a:bodyPr>
          <a:lstStyle/>
          <a:p>
            <a:r>
              <a:rPr lang="en-US" dirty="0"/>
              <a:t>a) Salmonella</a:t>
            </a:r>
          </a:p>
          <a:p>
            <a:r>
              <a:rPr lang="fr-FR" dirty="0"/>
              <a:t>b) </a:t>
            </a:r>
            <a:r>
              <a:rPr lang="fr-FR" dirty="0" err="1"/>
              <a:t>staph</a:t>
            </a:r>
            <a:r>
              <a:rPr lang="fr-FR" dirty="0"/>
              <a:t> aureus.</a:t>
            </a:r>
            <a:endParaRPr lang="en-US" dirty="0"/>
          </a:p>
          <a:p>
            <a:r>
              <a:rPr lang="fr-FR" dirty="0"/>
              <a:t>c) </a:t>
            </a:r>
            <a:r>
              <a:rPr lang="fr-FR" dirty="0" err="1"/>
              <a:t>Pneunococci</a:t>
            </a:r>
            <a:endParaRPr lang="en-US" dirty="0"/>
          </a:p>
          <a:p>
            <a:r>
              <a:rPr lang="en-US" b="1" u="sng" dirty="0"/>
              <a:t>Diagnosis</a:t>
            </a:r>
            <a:endParaRPr lang="en-US" dirty="0"/>
          </a:p>
          <a:p>
            <a:r>
              <a:rPr lang="en-US" dirty="0"/>
              <a:t>On basis:-</a:t>
            </a:r>
          </a:p>
          <a:p>
            <a:pPr lvl="0"/>
            <a:r>
              <a:rPr lang="en-US" dirty="0"/>
              <a:t>Typical clinical features from the history</a:t>
            </a:r>
          </a:p>
          <a:p>
            <a:pPr lvl="0"/>
            <a:r>
              <a:rPr lang="en-US" dirty="0"/>
              <a:t>Details of the geographical origin of the patient.</a:t>
            </a:r>
          </a:p>
          <a:p>
            <a:pPr lvl="0"/>
            <a:r>
              <a:rPr lang="en-US" dirty="0"/>
              <a:t>Physical examination.</a:t>
            </a:r>
          </a:p>
          <a:p>
            <a:pPr lvl="0"/>
            <a:r>
              <a:rPr lang="en-US" dirty="0"/>
              <a:t>Laboratory support e.g. blood for full </a:t>
            </a:r>
            <a:r>
              <a:rPr lang="en-US" dirty="0" err="1"/>
              <a:t>haemogram</a:t>
            </a:r>
            <a:r>
              <a:rPr lang="en-US" dirty="0"/>
              <a:t>, </a:t>
            </a:r>
            <a:r>
              <a:rPr lang="en-US" dirty="0" err="1"/>
              <a:t>Hb</a:t>
            </a:r>
            <a:r>
              <a:rPr lang="en-US" dirty="0"/>
              <a:t> range 6-8g/dl, ↓</a:t>
            </a:r>
            <a:r>
              <a:rPr lang="en-US" dirty="0" err="1"/>
              <a:t>Reticulocyte</a:t>
            </a:r>
            <a:r>
              <a:rPr lang="en-US" dirty="0"/>
              <a:t> count.</a:t>
            </a:r>
          </a:p>
          <a:p>
            <a:r>
              <a:rPr lang="en-US" dirty="0"/>
              <a:t>- Blood film shows features of </a:t>
            </a:r>
            <a:r>
              <a:rPr lang="en-US" dirty="0" err="1"/>
              <a:t>hyposplenism</a:t>
            </a:r>
            <a:r>
              <a:rPr lang="en-US" dirty="0"/>
              <a:t> e.g. Target cells, Howell-jolly bodies</a:t>
            </a:r>
          </a:p>
          <a:p>
            <a:pPr lvl="0"/>
            <a:r>
              <a:rPr lang="en-US" dirty="0"/>
              <a:t>Take blood for; liver function test. </a:t>
            </a:r>
            <a:r>
              <a:rPr lang="en-US" dirty="0" err="1"/>
              <a:t>Bilirubin</a:t>
            </a:r>
            <a:r>
              <a:rPr lang="en-US" dirty="0"/>
              <a:t> level will be elevated.</a:t>
            </a:r>
          </a:p>
          <a:p>
            <a:pPr lvl="0"/>
            <a:r>
              <a:rPr lang="en-US" dirty="0"/>
              <a:t>Blood for sick ling test will be positive</a:t>
            </a:r>
          </a:p>
          <a:p>
            <a:pPr lvl="0"/>
            <a:r>
              <a:rPr lang="en-US" dirty="0"/>
              <a:t>Blood for </a:t>
            </a:r>
            <a:r>
              <a:rPr lang="en-US" dirty="0" err="1"/>
              <a:t>Hb</a:t>
            </a:r>
            <a:r>
              <a:rPr lang="en-US" dirty="0"/>
              <a:t> electrophoresis. This will confirm the diagnosis. Distinguishes SS and AS states, and other </a:t>
            </a:r>
            <a:r>
              <a:rPr lang="en-US" dirty="0" err="1"/>
              <a:t>Hb</a:t>
            </a:r>
            <a:r>
              <a:rPr lang="en-US" dirty="0"/>
              <a:t> variants.</a:t>
            </a:r>
          </a:p>
          <a:p>
            <a:pPr lvl="0"/>
            <a:r>
              <a:rPr lang="en-US" dirty="0"/>
              <a:t>Diagnosis can also be confirmed with High Performance Liquid Chromatography (HPLC)</a:t>
            </a:r>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lvl="0"/>
            <a:r>
              <a:rPr lang="en-US" dirty="0"/>
              <a:t>Take blood for; liver function test. </a:t>
            </a:r>
            <a:r>
              <a:rPr lang="en-US" dirty="0" err="1"/>
              <a:t>Bilirubin</a:t>
            </a:r>
            <a:r>
              <a:rPr lang="en-US" dirty="0"/>
              <a:t> level will be elevated.</a:t>
            </a:r>
          </a:p>
          <a:p>
            <a:pPr lvl="0"/>
            <a:r>
              <a:rPr lang="en-US" dirty="0"/>
              <a:t>Blood for sick ling test will be positive</a:t>
            </a:r>
          </a:p>
          <a:p>
            <a:pPr lvl="0"/>
            <a:r>
              <a:rPr lang="en-US" dirty="0"/>
              <a:t>Blood for </a:t>
            </a:r>
            <a:r>
              <a:rPr lang="en-US" dirty="0" err="1"/>
              <a:t>Hb</a:t>
            </a:r>
            <a:r>
              <a:rPr lang="en-US" dirty="0"/>
              <a:t> electrophoresis. This will confirm the diagnosis. Distinguishes SS and AS states, and other </a:t>
            </a:r>
            <a:r>
              <a:rPr lang="en-US" dirty="0" err="1"/>
              <a:t>Hb</a:t>
            </a:r>
            <a:r>
              <a:rPr lang="en-US" dirty="0"/>
              <a:t> variants.</a:t>
            </a:r>
          </a:p>
          <a:p>
            <a:pPr lvl="0"/>
            <a:r>
              <a:rPr lang="en-US" dirty="0"/>
              <a:t>Diagnosis can also be confirmed with High Performance Liquid Chromatography (HPLC)</a:t>
            </a:r>
          </a:p>
          <a:p>
            <a:pPr lvl="0"/>
            <a:r>
              <a:rPr lang="en-US" dirty="0"/>
              <a:t>In a skull x-ray – show widening of the cranial table.</a:t>
            </a:r>
          </a:p>
          <a:p>
            <a:pPr lvl="0"/>
            <a:r>
              <a:rPr lang="en-US" dirty="0"/>
              <a:t>Urinalysis – to rule out occult UTI</a:t>
            </a:r>
          </a:p>
          <a:p>
            <a:pPr lvl="0"/>
            <a:r>
              <a:rPr lang="en-US" dirty="0"/>
              <a:t>CXR – To rule out occult Pneumonia</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229600" cy="6248400"/>
          </a:xfrm>
        </p:spPr>
        <p:txBody>
          <a:bodyPr>
            <a:noAutofit/>
          </a:bodyPr>
          <a:lstStyle/>
          <a:p>
            <a:pPr>
              <a:buNone/>
            </a:pPr>
            <a:r>
              <a:rPr lang="en-US" sz="2400" b="1" dirty="0">
                <a:solidFill>
                  <a:srgbClr val="FF0000"/>
                </a:solidFill>
              </a:rPr>
              <a:t>Functions of the RBC</a:t>
            </a:r>
            <a:endParaRPr lang="en-US" sz="2400" dirty="0">
              <a:solidFill>
                <a:srgbClr val="FF0000"/>
              </a:solidFill>
            </a:endParaRPr>
          </a:p>
          <a:p>
            <a:pPr>
              <a:buNone/>
            </a:pPr>
            <a:r>
              <a:rPr lang="en-US" sz="2400" dirty="0"/>
              <a:t>1.	Carry oxygen from lungs to body tissues &amp; </a:t>
            </a:r>
            <a:r>
              <a:rPr lang="en-US" sz="2400" i="1" dirty="0"/>
              <a:t>CO</a:t>
            </a:r>
            <a:r>
              <a:rPr lang="en-US" sz="2400" baseline="-25000" dirty="0"/>
              <a:t>2</a:t>
            </a:r>
            <a:r>
              <a:rPr lang="en-US" sz="2400" dirty="0"/>
              <a:t> from tissue back to the lungs.</a:t>
            </a:r>
          </a:p>
          <a:p>
            <a:pPr>
              <a:buNone/>
            </a:pPr>
            <a:r>
              <a:rPr lang="en-US" sz="2400" dirty="0"/>
              <a:t>2.	Help maintain normal blood </a:t>
            </a:r>
            <a:r>
              <a:rPr lang="en-US" sz="2400" dirty="0" err="1"/>
              <a:t>pH.</a:t>
            </a:r>
            <a:endParaRPr lang="en-US" sz="2400" dirty="0"/>
          </a:p>
          <a:p>
            <a:pPr>
              <a:buNone/>
            </a:pPr>
            <a:r>
              <a:rPr lang="en-US" sz="2400" b="1" dirty="0">
                <a:solidFill>
                  <a:srgbClr val="FF0000"/>
                </a:solidFill>
              </a:rPr>
              <a:t>RBC INDICES</a:t>
            </a:r>
          </a:p>
          <a:p>
            <a:pPr>
              <a:buNone/>
            </a:pPr>
            <a:r>
              <a:rPr lang="en-US" sz="2400" dirty="0"/>
              <a:t>1.	RBC count – Number of </a:t>
            </a:r>
            <a:r>
              <a:rPr lang="en-US" sz="2400" i="1" dirty="0"/>
              <a:t>RBC</a:t>
            </a:r>
            <a:r>
              <a:rPr lang="en-US" sz="2400" dirty="0"/>
              <a:t> in a given volume of blood.</a:t>
            </a:r>
          </a:p>
          <a:p>
            <a:pPr>
              <a:buNone/>
            </a:pPr>
            <a:r>
              <a:rPr lang="en-US" sz="2400" dirty="0"/>
              <a:t>2.	</a:t>
            </a:r>
            <a:r>
              <a:rPr lang="en-US" sz="2400" dirty="0" err="1"/>
              <a:t>Haemoglobin</a:t>
            </a:r>
            <a:r>
              <a:rPr lang="en-US" sz="2400" dirty="0"/>
              <a:t> level- the amount of </a:t>
            </a:r>
            <a:r>
              <a:rPr lang="en-US" sz="2400" dirty="0" err="1"/>
              <a:t>Hb</a:t>
            </a:r>
            <a:r>
              <a:rPr lang="en-US" sz="2400" dirty="0"/>
              <a:t> in a given volume of blood.</a:t>
            </a:r>
          </a:p>
          <a:p>
            <a:pPr>
              <a:buNone/>
            </a:pPr>
            <a:r>
              <a:rPr lang="en-US" sz="2400" dirty="0"/>
              <a:t>3.	</a:t>
            </a:r>
            <a:r>
              <a:rPr lang="en-US" sz="2400" dirty="0" err="1"/>
              <a:t>Haematocrit</a:t>
            </a:r>
            <a:r>
              <a:rPr lang="en-US" sz="2400" dirty="0"/>
              <a:t> – The percentage of blood made up of </a:t>
            </a:r>
            <a:r>
              <a:rPr lang="en-US" sz="2400" i="1" dirty="0"/>
              <a:t>RBC</a:t>
            </a:r>
            <a:r>
              <a:rPr lang="en-US" sz="2400" dirty="0"/>
              <a:t>.</a:t>
            </a:r>
          </a:p>
          <a:p>
            <a:pPr>
              <a:buNone/>
            </a:pPr>
            <a:r>
              <a:rPr lang="en-US" sz="2400" dirty="0"/>
              <a:t>4.	Mean cell volume (</a:t>
            </a:r>
            <a:r>
              <a:rPr lang="en-US" sz="2400" dirty="0" err="1"/>
              <a:t>mcv</a:t>
            </a:r>
            <a:r>
              <a:rPr lang="en-US" sz="2400" dirty="0"/>
              <a:t>) – The volume of each individual </a:t>
            </a:r>
            <a:r>
              <a:rPr lang="en-US" sz="2400" i="1" dirty="0"/>
              <a:t>RBC</a:t>
            </a:r>
            <a:r>
              <a:rPr lang="en-US" sz="2400" dirty="0"/>
              <a:t>.</a:t>
            </a:r>
          </a:p>
          <a:p>
            <a:pPr>
              <a:buNone/>
            </a:pPr>
            <a:r>
              <a:rPr lang="en-US" sz="2400" dirty="0"/>
              <a:t>   5. Mean cell </a:t>
            </a:r>
            <a:r>
              <a:rPr lang="en-US" sz="2400" dirty="0" err="1"/>
              <a:t>Hb</a:t>
            </a:r>
            <a:r>
              <a:rPr lang="en-US" sz="2400" dirty="0"/>
              <a:t> - This measures the average </a:t>
            </a:r>
            <a:r>
              <a:rPr lang="en-US" sz="2400" dirty="0" err="1"/>
              <a:t>Hb</a:t>
            </a:r>
            <a:r>
              <a:rPr lang="en-US" sz="2400" dirty="0"/>
              <a:t> content in each cell.</a:t>
            </a:r>
          </a:p>
          <a:p>
            <a:r>
              <a:rPr lang="en-US" sz="2400" dirty="0"/>
              <a:t>6.	Mean cell </a:t>
            </a:r>
            <a:r>
              <a:rPr lang="en-US" sz="2400" dirty="0" err="1"/>
              <a:t>Hb</a:t>
            </a:r>
            <a:r>
              <a:rPr lang="en-US" sz="2400" dirty="0"/>
              <a:t> concentration - This is the amount of </a:t>
            </a:r>
            <a:r>
              <a:rPr lang="en-US" sz="2400" dirty="0" err="1"/>
              <a:t>Hb</a:t>
            </a:r>
            <a:r>
              <a:rPr lang="en-US" sz="2400" dirty="0"/>
              <a:t> in each individual </a:t>
            </a:r>
            <a:r>
              <a:rPr lang="en-US" sz="2400" i="1" dirty="0"/>
              <a:t>RBC</a:t>
            </a:r>
            <a:r>
              <a:rPr lang="en-US" sz="2400" dirty="0"/>
              <a:t>.</a:t>
            </a:r>
          </a:p>
          <a:p>
            <a:endParaRPr lang="en-US" sz="2400"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Treatment </a:t>
            </a:r>
            <a:r>
              <a:rPr lang="en-US" dirty="0" smtClean="0"/>
              <a:t/>
            </a:r>
            <a:br>
              <a:rPr lang="en-US" dirty="0" smtClean="0"/>
            </a:br>
            <a:endParaRPr lang="en-US" dirty="0"/>
          </a:p>
        </p:txBody>
      </p:sp>
      <p:sp>
        <p:nvSpPr>
          <p:cNvPr id="3" name="Content Placeholder 2"/>
          <p:cNvSpPr>
            <a:spLocks noGrp="1"/>
          </p:cNvSpPr>
          <p:nvPr>
            <p:ph idx="1"/>
          </p:nvPr>
        </p:nvSpPr>
        <p:spPr>
          <a:xfrm>
            <a:off x="457200" y="838200"/>
            <a:ext cx="8229600" cy="5287963"/>
          </a:xfrm>
        </p:spPr>
        <p:txBody>
          <a:bodyPr>
            <a:normAutofit fontScale="70000" lnSpcReduction="20000"/>
          </a:bodyPr>
          <a:lstStyle/>
          <a:p>
            <a:pPr>
              <a:buNone/>
            </a:pPr>
            <a:endParaRPr lang="en-US" dirty="0"/>
          </a:p>
          <a:p>
            <a:r>
              <a:rPr lang="en-US" dirty="0" smtClean="0"/>
              <a:t>The </a:t>
            </a:r>
            <a:r>
              <a:rPr lang="en-US" dirty="0"/>
              <a:t>Treatment is symptomatic, Treat the symptoms e.g.</a:t>
            </a:r>
          </a:p>
          <a:p>
            <a:pPr lvl="0"/>
            <a:r>
              <a:rPr lang="en-US" dirty="0"/>
              <a:t>Rehydrate with Intravenous fluids.</a:t>
            </a:r>
          </a:p>
          <a:p>
            <a:pPr lvl="0"/>
            <a:r>
              <a:rPr lang="en-US" dirty="0"/>
              <a:t>Give oxygen by mask if P</a:t>
            </a:r>
            <a:r>
              <a:rPr lang="en-US" baseline="-25000" dirty="0"/>
              <a:t>a</a:t>
            </a:r>
            <a:r>
              <a:rPr lang="en-US" dirty="0"/>
              <a:t>O</a:t>
            </a:r>
            <a:r>
              <a:rPr lang="en-US" baseline="-25000" dirty="0"/>
              <a:t>2</a:t>
            </a:r>
            <a:r>
              <a:rPr lang="en-US" dirty="0"/>
              <a:t> is low.</a:t>
            </a:r>
          </a:p>
          <a:p>
            <a:pPr lvl="0"/>
            <a:r>
              <a:rPr lang="en-US" dirty="0"/>
              <a:t>Adequate Analgesics e.g. opiates., </a:t>
            </a:r>
            <a:r>
              <a:rPr lang="en-US" dirty="0" err="1"/>
              <a:t>pethidine</a:t>
            </a:r>
            <a:r>
              <a:rPr lang="en-US" dirty="0"/>
              <a:t>, </a:t>
            </a:r>
          </a:p>
          <a:p>
            <a:pPr lvl="0"/>
            <a:r>
              <a:rPr lang="en-US" dirty="0"/>
              <a:t>Transfusion of cross-matched blood - in severe </a:t>
            </a:r>
            <a:r>
              <a:rPr lang="en-US" dirty="0" err="1"/>
              <a:t>anaemia</a:t>
            </a:r>
            <a:r>
              <a:rPr lang="en-US" dirty="0"/>
              <a:t>.</a:t>
            </a:r>
          </a:p>
          <a:p>
            <a:pPr lvl="0"/>
            <a:r>
              <a:rPr lang="en-US" dirty="0"/>
              <a:t>Infections – Give antibiotics.</a:t>
            </a:r>
          </a:p>
          <a:p>
            <a:pPr lvl="0"/>
            <a:r>
              <a:rPr lang="en-US" dirty="0"/>
              <a:t>Others; </a:t>
            </a:r>
          </a:p>
          <a:p>
            <a:pPr lvl="0"/>
            <a:r>
              <a:rPr lang="en-US" dirty="0" err="1"/>
              <a:t>Exchage</a:t>
            </a:r>
            <a:r>
              <a:rPr lang="en-US" dirty="0"/>
              <a:t> transfusion - a patient is simultaneously </a:t>
            </a:r>
            <a:r>
              <a:rPr lang="en-US" dirty="0" err="1"/>
              <a:t>venesected</a:t>
            </a:r>
            <a:r>
              <a:rPr lang="en-US" dirty="0"/>
              <a:t> and transfused to replace </a:t>
            </a:r>
            <a:r>
              <a:rPr lang="en-US" dirty="0" err="1"/>
              <a:t>Hbs</a:t>
            </a:r>
            <a:r>
              <a:rPr lang="en-US" dirty="0"/>
              <a:t> with </a:t>
            </a:r>
            <a:r>
              <a:rPr lang="en-US" dirty="0" err="1"/>
              <a:t>HbA</a:t>
            </a:r>
            <a:r>
              <a:rPr lang="en-US" dirty="0"/>
              <a:t>. This is used in life threatening crises or to prepare patients for surgery. </a:t>
            </a:r>
          </a:p>
          <a:p>
            <a:pPr lvl="0"/>
            <a:r>
              <a:rPr lang="en-US" dirty="0" err="1"/>
              <a:t>Allogeneic</a:t>
            </a:r>
            <a:r>
              <a:rPr lang="en-US" dirty="0"/>
              <a:t> BM transplants from HLA-matched siblings have been performed but this procedure appears to be potentially curative.</a:t>
            </a:r>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62500" lnSpcReduction="20000"/>
          </a:bodyPr>
          <a:lstStyle/>
          <a:p>
            <a:pPr lvl="0"/>
            <a:r>
              <a:rPr lang="en-US" dirty="0"/>
              <a:t>Oral </a:t>
            </a:r>
            <a:r>
              <a:rPr lang="en-US" dirty="0" err="1"/>
              <a:t>cytotoxic</a:t>
            </a:r>
            <a:r>
              <a:rPr lang="en-US" dirty="0"/>
              <a:t> agents e.g. </a:t>
            </a:r>
            <a:r>
              <a:rPr lang="en-US" dirty="0" err="1"/>
              <a:t>hydroxycarbamide</a:t>
            </a:r>
            <a:r>
              <a:rPr lang="en-US" dirty="0"/>
              <a:t> (</a:t>
            </a:r>
            <a:r>
              <a:rPr lang="en-US" dirty="0" err="1"/>
              <a:t>hydroxyurea</a:t>
            </a:r>
            <a:r>
              <a:rPr lang="en-US" dirty="0"/>
              <a:t>) – this drug increases synthesis of </a:t>
            </a:r>
            <a:r>
              <a:rPr lang="en-US" dirty="0" err="1"/>
              <a:t>HbF</a:t>
            </a:r>
            <a:r>
              <a:rPr lang="en-US" dirty="0"/>
              <a:t>. A high </a:t>
            </a:r>
            <a:r>
              <a:rPr lang="en-US" dirty="0" err="1"/>
              <a:t>HbF</a:t>
            </a:r>
            <a:r>
              <a:rPr lang="en-US" dirty="0"/>
              <a:t> Level inhibits formation of </a:t>
            </a:r>
            <a:r>
              <a:rPr lang="en-US" dirty="0" err="1"/>
              <a:t>HbS</a:t>
            </a:r>
            <a:r>
              <a:rPr lang="en-US" dirty="0"/>
              <a:t>, thus reducing </a:t>
            </a:r>
            <a:r>
              <a:rPr lang="en-US" dirty="0" err="1"/>
              <a:t>sickling</a:t>
            </a:r>
            <a:r>
              <a:rPr lang="en-US" dirty="0"/>
              <a:t>. It is also useful if there are frequent crises.</a:t>
            </a:r>
          </a:p>
          <a:p>
            <a:r>
              <a:rPr lang="en-US" dirty="0"/>
              <a:t> </a:t>
            </a:r>
          </a:p>
          <a:p>
            <a:r>
              <a:rPr lang="en-US" b="1" u="sng" dirty="0"/>
              <a:t>Maintenance treatment</a:t>
            </a:r>
            <a:endParaRPr lang="en-US" dirty="0"/>
          </a:p>
          <a:p>
            <a:pPr lvl="0"/>
            <a:r>
              <a:rPr lang="en-US" dirty="0"/>
              <a:t>Folic acid 5mg. </a:t>
            </a:r>
            <a:r>
              <a:rPr lang="en-US" dirty="0" err="1"/>
              <a:t>od</a:t>
            </a:r>
            <a:r>
              <a:rPr lang="en-US" dirty="0"/>
              <a:t>-&gt;</a:t>
            </a:r>
          </a:p>
          <a:p>
            <a:pPr lvl="0"/>
            <a:r>
              <a:rPr lang="en-US" dirty="0" err="1"/>
              <a:t>Paludrine</a:t>
            </a:r>
            <a:r>
              <a:rPr lang="en-US" dirty="0"/>
              <a:t> 100mg. </a:t>
            </a:r>
            <a:r>
              <a:rPr lang="en-US" dirty="0" err="1"/>
              <a:t>od</a:t>
            </a:r>
            <a:r>
              <a:rPr lang="en-US" dirty="0"/>
              <a:t>-&gt;</a:t>
            </a:r>
          </a:p>
          <a:p>
            <a:pPr lvl="0"/>
            <a:r>
              <a:rPr lang="en-US" dirty="0"/>
              <a:t>Pen v daily</a:t>
            </a:r>
          </a:p>
          <a:p>
            <a:pPr lvl="0"/>
            <a:r>
              <a:rPr lang="en-US" dirty="0"/>
              <a:t>In a good set up - Vaccination against </a:t>
            </a:r>
            <a:r>
              <a:rPr lang="en-US" dirty="0" err="1"/>
              <a:t>pneumococcus</a:t>
            </a:r>
            <a:r>
              <a:rPr lang="en-US" dirty="0"/>
              <a:t> and where available </a:t>
            </a:r>
            <a:r>
              <a:rPr lang="en-US" dirty="0" err="1"/>
              <a:t>Haemophilus</a:t>
            </a:r>
            <a:r>
              <a:rPr lang="en-US" dirty="0"/>
              <a:t> and hepatitis B.</a:t>
            </a:r>
          </a:p>
          <a:p>
            <a:r>
              <a:rPr lang="en-US" b="1" dirty="0"/>
              <a:t> </a:t>
            </a:r>
            <a:endParaRPr lang="en-US" dirty="0"/>
          </a:p>
          <a:p>
            <a:r>
              <a:rPr lang="en-US" b="1" u="sng" dirty="0"/>
              <a:t>Management of acute chest syndrome</a:t>
            </a:r>
            <a:endParaRPr lang="en-US" dirty="0"/>
          </a:p>
          <a:p>
            <a:pPr lvl="0"/>
            <a:r>
              <a:rPr lang="en-US" dirty="0"/>
              <a:t>Bronchodilators e.g. </a:t>
            </a:r>
            <a:r>
              <a:rPr lang="en-US" dirty="0" err="1"/>
              <a:t>salbutamol</a:t>
            </a:r>
            <a:endParaRPr lang="en-US" dirty="0"/>
          </a:p>
          <a:p>
            <a:pPr lvl="0"/>
            <a:r>
              <a:rPr lang="en-US" dirty="0"/>
              <a:t>Antibiotics</a:t>
            </a:r>
          </a:p>
          <a:p>
            <a:pPr lvl="0"/>
            <a:r>
              <a:rPr lang="en-US" dirty="0"/>
              <a:t>Oxygen if P</a:t>
            </a:r>
            <a:r>
              <a:rPr lang="en-US" baseline="-25000" dirty="0"/>
              <a:t>a</a:t>
            </a:r>
            <a:r>
              <a:rPr lang="en-US" dirty="0"/>
              <a:t>O</a:t>
            </a:r>
            <a:r>
              <a:rPr lang="en-US" baseline="-25000" dirty="0"/>
              <a:t>2</a:t>
            </a:r>
            <a:r>
              <a:rPr lang="en-US" dirty="0"/>
              <a:t> is low</a:t>
            </a:r>
          </a:p>
          <a:p>
            <a:pPr lvl="0"/>
            <a:r>
              <a:rPr lang="en-US" dirty="0"/>
              <a:t>Red cell transfusion- it improves oxygenation and is effective as exchange transfusion.</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70000" lnSpcReduction="20000"/>
          </a:bodyPr>
          <a:lstStyle/>
          <a:p>
            <a:r>
              <a:rPr lang="en-US" dirty="0"/>
              <a:t>Note: - Painful crisis becomes precipitated by: </a:t>
            </a:r>
            <a:r>
              <a:rPr lang="en-US" b="1" u="sng" dirty="0"/>
              <a:t>infections</a:t>
            </a:r>
            <a:r>
              <a:rPr lang="en-US" dirty="0"/>
              <a:t>, </a:t>
            </a:r>
            <a:r>
              <a:rPr lang="en-US" b="1" u="sng" dirty="0"/>
              <a:t>dehydration</a:t>
            </a:r>
            <a:r>
              <a:rPr lang="en-US" dirty="0"/>
              <a:t>, </a:t>
            </a:r>
            <a:r>
              <a:rPr lang="en-US" b="1" u="sng" dirty="0"/>
              <a:t>cold</a:t>
            </a:r>
            <a:r>
              <a:rPr lang="en-US" dirty="0"/>
              <a:t>, </a:t>
            </a:r>
            <a:r>
              <a:rPr lang="en-US" b="1" u="sng" dirty="0"/>
              <a:t>acidosis</a:t>
            </a:r>
            <a:r>
              <a:rPr lang="en-US" dirty="0"/>
              <a:t>, </a:t>
            </a:r>
            <a:r>
              <a:rPr lang="en-US" b="1" u="sng" dirty="0"/>
              <a:t>hypoxia</a:t>
            </a:r>
            <a:r>
              <a:rPr lang="en-US" dirty="0"/>
              <a:t>. Thus should be treated or avoided.</a:t>
            </a:r>
          </a:p>
          <a:p>
            <a:r>
              <a:rPr lang="en-US" b="1" dirty="0"/>
              <a:t> </a:t>
            </a:r>
            <a:endParaRPr lang="en-US" dirty="0"/>
          </a:p>
          <a:p>
            <a:r>
              <a:rPr lang="en-US" b="1" u="sng" dirty="0"/>
              <a:t>Complications of SCD</a:t>
            </a:r>
            <a:endParaRPr lang="en-US" dirty="0"/>
          </a:p>
          <a:p>
            <a:pPr lvl="0"/>
            <a:r>
              <a:rPr lang="en-US" dirty="0"/>
              <a:t>Overwhelming post-(auto)- </a:t>
            </a:r>
            <a:r>
              <a:rPr lang="en-US" dirty="0" err="1"/>
              <a:t>splenectomy</a:t>
            </a:r>
            <a:r>
              <a:rPr lang="en-US" dirty="0"/>
              <a:t> infection (OPSI). This is due to functional </a:t>
            </a:r>
            <a:r>
              <a:rPr lang="en-US" dirty="0" err="1"/>
              <a:t>asplesia</a:t>
            </a:r>
            <a:r>
              <a:rPr lang="en-US" dirty="0"/>
              <a:t> caused by encapsulating organisms e.g. strep. Pneumonia, H. influenza.</a:t>
            </a:r>
          </a:p>
          <a:p>
            <a:pPr lvl="0"/>
            <a:r>
              <a:rPr lang="en-US" dirty="0"/>
              <a:t>Stroke.</a:t>
            </a:r>
          </a:p>
          <a:p>
            <a:pPr lvl="0"/>
            <a:r>
              <a:rPr lang="en-US" dirty="0" err="1"/>
              <a:t>Cholelithiasis</a:t>
            </a:r>
            <a:r>
              <a:rPr lang="en-US" dirty="0"/>
              <a:t> and </a:t>
            </a:r>
            <a:r>
              <a:rPr lang="en-US" dirty="0" err="1"/>
              <a:t>cholecystitis</a:t>
            </a:r>
            <a:r>
              <a:rPr lang="en-US" dirty="0"/>
              <a:t> – due to excessive </a:t>
            </a:r>
            <a:r>
              <a:rPr lang="en-US" dirty="0" err="1"/>
              <a:t>bilirubin</a:t>
            </a:r>
            <a:r>
              <a:rPr lang="en-US" dirty="0"/>
              <a:t> production</a:t>
            </a:r>
          </a:p>
          <a:p>
            <a:pPr lvl="0"/>
            <a:r>
              <a:rPr lang="en-US" dirty="0" err="1"/>
              <a:t>Avascular</a:t>
            </a:r>
            <a:r>
              <a:rPr lang="en-US" dirty="0"/>
              <a:t> necrosis (Aseptic bone necrosis)</a:t>
            </a:r>
          </a:p>
          <a:p>
            <a:pPr lvl="0"/>
            <a:r>
              <a:rPr lang="en-US" dirty="0"/>
              <a:t>decreased immune reaction due to </a:t>
            </a:r>
            <a:r>
              <a:rPr lang="en-US" dirty="0" err="1"/>
              <a:t>hyposplenism</a:t>
            </a:r>
            <a:r>
              <a:rPr lang="en-US" dirty="0"/>
              <a:t> (malfunctioning of the spleen)</a:t>
            </a:r>
          </a:p>
          <a:p>
            <a:pPr lvl="0"/>
            <a:r>
              <a:rPr lang="en-US" dirty="0" err="1"/>
              <a:t>Priapism</a:t>
            </a:r>
            <a:r>
              <a:rPr lang="en-US" dirty="0"/>
              <a:t> and infarction of the penis</a:t>
            </a:r>
          </a:p>
          <a:p>
            <a:pPr lvl="0"/>
            <a:r>
              <a:rPr lang="en-US" dirty="0" err="1"/>
              <a:t>Osteomyelitis</a:t>
            </a:r>
            <a:r>
              <a:rPr lang="en-US" dirty="0"/>
              <a:t> (Bacterial bone infection)</a:t>
            </a:r>
          </a:p>
          <a:p>
            <a:pPr lvl="0"/>
            <a:r>
              <a:rPr lang="en-US" dirty="0" err="1"/>
              <a:t>Opioid</a:t>
            </a:r>
            <a:r>
              <a:rPr lang="en-US" dirty="0"/>
              <a:t> tolerance – due to physiologic response to the therapeutic use of opiates</a:t>
            </a:r>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8229600" cy="5592763"/>
          </a:xfrm>
        </p:spPr>
        <p:txBody>
          <a:bodyPr>
            <a:normAutofit fontScale="77500" lnSpcReduction="20000"/>
          </a:bodyPr>
          <a:lstStyle/>
          <a:p>
            <a:pPr lvl="0"/>
            <a:r>
              <a:rPr lang="en-US" dirty="0"/>
              <a:t>Acute papillary necrosis – like in the kidneys</a:t>
            </a:r>
          </a:p>
          <a:p>
            <a:pPr lvl="0"/>
            <a:r>
              <a:rPr lang="en-US" dirty="0"/>
              <a:t>leg ulcers</a:t>
            </a:r>
          </a:p>
          <a:p>
            <a:pPr lvl="0"/>
            <a:r>
              <a:rPr lang="en-US" dirty="0"/>
              <a:t>Eyes </a:t>
            </a:r>
          </a:p>
          <a:p>
            <a:pPr lvl="2"/>
            <a:r>
              <a:rPr lang="en-US" dirty="0"/>
              <a:t>Background retinopathy</a:t>
            </a:r>
          </a:p>
          <a:p>
            <a:pPr lvl="2"/>
            <a:r>
              <a:rPr lang="en-US" dirty="0"/>
              <a:t>Proliferative retinopathy</a:t>
            </a:r>
          </a:p>
          <a:p>
            <a:pPr lvl="2"/>
            <a:r>
              <a:rPr lang="en-US" dirty="0"/>
              <a:t>Vitreous </a:t>
            </a:r>
            <a:r>
              <a:rPr lang="en-US" dirty="0" err="1"/>
              <a:t>haemorrhages</a:t>
            </a:r>
            <a:endParaRPr lang="en-US" dirty="0"/>
          </a:p>
          <a:p>
            <a:pPr lvl="2"/>
            <a:r>
              <a:rPr lang="en-US" dirty="0"/>
              <a:t>Retinal detachment</a:t>
            </a:r>
          </a:p>
          <a:p>
            <a:pPr lvl="1"/>
            <a:r>
              <a:rPr lang="en-US" dirty="0"/>
              <a:t>all these results in blindness</a:t>
            </a:r>
          </a:p>
          <a:p>
            <a:r>
              <a:rPr lang="en-US" dirty="0"/>
              <a:t> </a:t>
            </a:r>
          </a:p>
          <a:p>
            <a:pPr lvl="0"/>
            <a:r>
              <a:rPr lang="en-US" dirty="0"/>
              <a:t>During pregnancy</a:t>
            </a:r>
          </a:p>
          <a:p>
            <a:pPr lvl="2"/>
            <a:r>
              <a:rPr lang="en-US" dirty="0"/>
              <a:t>Intra uterine growth retardation</a:t>
            </a:r>
          </a:p>
          <a:p>
            <a:pPr lvl="2"/>
            <a:r>
              <a:rPr lang="en-US" dirty="0"/>
              <a:t>Spontaneous abortion</a:t>
            </a:r>
          </a:p>
          <a:p>
            <a:pPr lvl="2"/>
            <a:r>
              <a:rPr lang="en-US" dirty="0"/>
              <a:t>Pre- </a:t>
            </a:r>
            <a:r>
              <a:rPr lang="en-US" dirty="0" err="1"/>
              <a:t>eclampsia</a:t>
            </a:r>
            <a:endParaRPr lang="en-US" dirty="0"/>
          </a:p>
          <a:p>
            <a:pPr lvl="0"/>
            <a:r>
              <a:rPr lang="en-US" dirty="0"/>
              <a:t>Chronic pain – chronic pain in absence of acute </a:t>
            </a:r>
            <a:r>
              <a:rPr lang="en-US" dirty="0" err="1"/>
              <a:t>vaso</a:t>
            </a:r>
            <a:r>
              <a:rPr lang="en-US" dirty="0"/>
              <a:t>-occlusive pain. This is not always reported by the patient.</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7500" lnSpcReduction="20000"/>
          </a:bodyPr>
          <a:lstStyle/>
          <a:p>
            <a:pPr lvl="0"/>
            <a:r>
              <a:rPr lang="en-US" dirty="0"/>
              <a:t>Pulmonary hypertension – due to increased pressure on pulmonary artery – this leads to strain on the right ventricle and risk of heart disease.</a:t>
            </a:r>
          </a:p>
          <a:p>
            <a:pPr lvl="0"/>
            <a:r>
              <a:rPr lang="en-US" dirty="0"/>
              <a:t>Chronic renal failure – in 4.2 % of the patients. S+S; Hypertension, </a:t>
            </a:r>
            <a:r>
              <a:rPr lang="en-US" dirty="0" err="1"/>
              <a:t>Proteinuria</a:t>
            </a:r>
            <a:r>
              <a:rPr lang="en-US" dirty="0"/>
              <a:t>, and </a:t>
            </a:r>
            <a:r>
              <a:rPr lang="en-US" dirty="0" err="1"/>
              <a:t>Haematuria</a:t>
            </a:r>
            <a:r>
              <a:rPr lang="en-US" dirty="0"/>
              <a:t>.</a:t>
            </a:r>
          </a:p>
          <a:p>
            <a:r>
              <a:rPr lang="en-US" dirty="0"/>
              <a:t>- End stage renal failure carries a poor prognosis.</a:t>
            </a:r>
          </a:p>
          <a:p>
            <a:r>
              <a:rPr lang="en-US" b="1" u="sng" dirty="0"/>
              <a:t>Prognosis </a:t>
            </a:r>
            <a:endParaRPr lang="en-US" dirty="0"/>
          </a:p>
          <a:p>
            <a:r>
              <a:rPr lang="en-US" dirty="0"/>
              <a:t>In Africa few children with sickle-cell </a:t>
            </a:r>
            <a:r>
              <a:rPr lang="en-US" dirty="0" err="1"/>
              <a:t>anaemia</a:t>
            </a:r>
            <a:r>
              <a:rPr lang="en-US" dirty="0"/>
              <a:t> survive to adult life without medical attention.</a:t>
            </a:r>
          </a:p>
          <a:p>
            <a:r>
              <a:rPr lang="en-US" dirty="0"/>
              <a:t>Even with standard medical care </a:t>
            </a:r>
            <a:r>
              <a:rPr lang="en-US" dirty="0" err="1"/>
              <a:t>appr</a:t>
            </a:r>
            <a:r>
              <a:rPr lang="en-US" dirty="0"/>
              <a:t>. 15% die by the age of 20 years and 50% by the age of 40 Years.</a:t>
            </a:r>
          </a:p>
          <a:p>
            <a:pPr>
              <a:buNone/>
            </a:pPr>
            <a:r>
              <a:rPr lang="en-US" b="1" u="sng" dirty="0" smtClean="0"/>
              <a:t>Prevention </a:t>
            </a:r>
            <a:endParaRPr lang="en-US" dirty="0"/>
          </a:p>
          <a:p>
            <a:pPr lvl="0"/>
            <a:r>
              <a:rPr lang="en-US" dirty="0"/>
              <a:t>Genetic counseling; Prenatal Tests</a:t>
            </a:r>
          </a:p>
          <a:p>
            <a:pPr lvl="0"/>
            <a:r>
              <a:rPr lang="en-US" dirty="0"/>
              <a:t>Parental education can help prevent 90% of deaths from sequestration crisis.</a:t>
            </a:r>
          </a:p>
          <a:p>
            <a:r>
              <a:rPr lang="en-US" b="1" dirty="0"/>
              <a:t> </a:t>
            </a:r>
            <a:endParaRPr lang="en-US" dirty="0"/>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62500" lnSpcReduction="20000"/>
          </a:bodyPr>
          <a:lstStyle/>
          <a:p>
            <a:pPr>
              <a:buNone/>
            </a:pPr>
            <a:r>
              <a:rPr lang="en-US" b="1" u="sng" dirty="0"/>
              <a:t>DDX</a:t>
            </a:r>
            <a:endParaRPr lang="en-US" dirty="0"/>
          </a:p>
          <a:p>
            <a:pPr lvl="0"/>
            <a:r>
              <a:rPr lang="en-US" dirty="0"/>
              <a:t>Diabetes mellitus </a:t>
            </a:r>
          </a:p>
          <a:p>
            <a:pPr lvl="0"/>
            <a:r>
              <a:rPr lang="en-US" dirty="0"/>
              <a:t>Rheumatoid arthritis.</a:t>
            </a:r>
          </a:p>
          <a:p>
            <a:pPr lvl="0"/>
            <a:r>
              <a:rPr lang="en-US" dirty="0" err="1"/>
              <a:t>Osteomyelitis</a:t>
            </a:r>
            <a:r>
              <a:rPr lang="en-US" dirty="0"/>
              <a:t>.</a:t>
            </a:r>
          </a:p>
          <a:p>
            <a:pPr lvl="0"/>
            <a:r>
              <a:rPr lang="en-US" dirty="0"/>
              <a:t>Rheumatic fever.</a:t>
            </a:r>
          </a:p>
          <a:p>
            <a:pPr lvl="0"/>
            <a:r>
              <a:rPr lang="en-US" dirty="0"/>
              <a:t>Leukemia – the patient has </a:t>
            </a:r>
            <a:r>
              <a:rPr lang="en-US" dirty="0" err="1"/>
              <a:t>anaemia</a:t>
            </a:r>
            <a:r>
              <a:rPr lang="en-US" dirty="0"/>
              <a:t>, bone pain, &amp; bleeding tendencies, frequent infections.</a:t>
            </a:r>
          </a:p>
          <a:p>
            <a:r>
              <a:rPr lang="en-US" b="1" dirty="0"/>
              <a:t> </a:t>
            </a:r>
            <a:endParaRPr lang="en-US" dirty="0"/>
          </a:p>
          <a:p>
            <a:pPr>
              <a:buNone/>
            </a:pPr>
            <a:r>
              <a:rPr lang="en-US" b="1" u="sng" dirty="0" smtClean="0"/>
              <a:t>NB.</a:t>
            </a:r>
            <a:r>
              <a:rPr lang="en-US" b="1" dirty="0" smtClean="0"/>
              <a:t> </a:t>
            </a:r>
            <a:endParaRPr lang="en-US" dirty="0"/>
          </a:p>
          <a:p>
            <a:pPr lvl="0"/>
            <a:r>
              <a:rPr lang="en-US" dirty="0" err="1"/>
              <a:t>HbS</a:t>
            </a:r>
            <a:r>
              <a:rPr lang="en-US" dirty="0"/>
              <a:t> polymerizes when deoxygenated, causing RBCs to sickle. Sickle cells are fragile, and </a:t>
            </a:r>
            <a:r>
              <a:rPr lang="en-US" dirty="0" err="1"/>
              <a:t>haemolyse</a:t>
            </a:r>
            <a:r>
              <a:rPr lang="en-US" dirty="0"/>
              <a:t>. They also block blood vessels.</a:t>
            </a:r>
          </a:p>
          <a:p>
            <a:pPr lvl="0"/>
            <a:r>
              <a:rPr lang="en-US" dirty="0"/>
              <a:t>The </a:t>
            </a:r>
            <a:r>
              <a:rPr lang="en-US" dirty="0" err="1"/>
              <a:t>sickling</a:t>
            </a:r>
            <a:r>
              <a:rPr lang="en-US" dirty="0"/>
              <a:t> occurs because of mutation in the </a:t>
            </a:r>
            <a:r>
              <a:rPr lang="en-US" dirty="0" err="1"/>
              <a:t>haemoglobin</a:t>
            </a:r>
            <a:r>
              <a:rPr lang="en-US" dirty="0"/>
              <a:t> gene.</a:t>
            </a:r>
          </a:p>
          <a:p>
            <a:pPr lvl="0"/>
            <a:r>
              <a:rPr lang="en-US" dirty="0"/>
              <a:t>Life expectancy is 42 for males and 48 for females</a:t>
            </a:r>
          </a:p>
          <a:p>
            <a:pPr lvl="0"/>
            <a:r>
              <a:rPr lang="en-US" dirty="0"/>
              <a:t>Sickle cell disease presenting in childhood, occurs more commonly in people (or their descendants) from parts of tropical and subtropical regions where Malaria is or was common. </a:t>
            </a:r>
          </a:p>
          <a:p>
            <a:pPr lvl="0"/>
            <a:r>
              <a:rPr lang="en-US" dirty="0"/>
              <a:t>There is survival value in carrying only a single sickle cell gene (sickle cell trait). Those with only one of the alleles of the sickle cell disease are more resistant to malaria. The infestation of plasmodium malaria is halted by the </a:t>
            </a:r>
            <a:r>
              <a:rPr lang="en-US" dirty="0" err="1"/>
              <a:t>sickling</a:t>
            </a:r>
            <a:r>
              <a:rPr lang="en-US" dirty="0"/>
              <a:t> cells.</a:t>
            </a:r>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7500" lnSpcReduction="20000"/>
          </a:bodyPr>
          <a:lstStyle/>
          <a:p>
            <a:pPr lvl="0"/>
            <a:r>
              <a:rPr lang="en-US" dirty="0"/>
              <a:t>sickle cell </a:t>
            </a:r>
            <a:r>
              <a:rPr lang="en-US" dirty="0" err="1"/>
              <a:t>anaemia</a:t>
            </a:r>
            <a:r>
              <a:rPr lang="en-US" dirty="0"/>
              <a:t> is the name of a specific form of sickle cell disease in which there is </a:t>
            </a:r>
            <a:r>
              <a:rPr lang="en-US" dirty="0" err="1"/>
              <a:t>Homozygosity</a:t>
            </a:r>
            <a:r>
              <a:rPr lang="en-US" dirty="0"/>
              <a:t> for the mutation that causes </a:t>
            </a:r>
            <a:r>
              <a:rPr lang="en-US" dirty="0" err="1"/>
              <a:t>HbS</a:t>
            </a:r>
            <a:r>
              <a:rPr lang="en-US" dirty="0"/>
              <a:t>. Sickle cell </a:t>
            </a:r>
            <a:r>
              <a:rPr lang="en-US" dirty="0" err="1"/>
              <a:t>anaemia</a:t>
            </a:r>
            <a:r>
              <a:rPr lang="en-US" dirty="0"/>
              <a:t> is also referred to as;</a:t>
            </a:r>
          </a:p>
          <a:p>
            <a:pPr lvl="2"/>
            <a:r>
              <a:rPr lang="en-US" dirty="0" err="1"/>
              <a:t>HbSS</a:t>
            </a:r>
            <a:endParaRPr lang="en-US" dirty="0"/>
          </a:p>
          <a:p>
            <a:pPr lvl="2"/>
            <a:r>
              <a:rPr lang="en-US" dirty="0"/>
              <a:t>SS disease</a:t>
            </a:r>
          </a:p>
          <a:p>
            <a:pPr lvl="2"/>
            <a:r>
              <a:rPr lang="en-US" dirty="0" err="1"/>
              <a:t>Haemoglobin</a:t>
            </a:r>
            <a:r>
              <a:rPr lang="en-US" dirty="0"/>
              <a:t> S</a:t>
            </a:r>
          </a:p>
          <a:p>
            <a:pPr lvl="2"/>
            <a:r>
              <a:rPr lang="en-US" dirty="0"/>
              <a:t>Permutations</a:t>
            </a:r>
          </a:p>
          <a:p>
            <a:pPr lvl="0"/>
            <a:r>
              <a:rPr lang="en-US" dirty="0"/>
              <a:t>In Heterozygous people there is only one sickle gene and one normal adult </a:t>
            </a:r>
            <a:r>
              <a:rPr lang="en-US" dirty="0" err="1"/>
              <a:t>haemoglobin</a:t>
            </a:r>
            <a:r>
              <a:rPr lang="en-US" dirty="0"/>
              <a:t> gene. It is also referred to as;</a:t>
            </a:r>
          </a:p>
          <a:p>
            <a:pPr lvl="2"/>
            <a:r>
              <a:rPr lang="en-US" dirty="0"/>
              <a:t> </a:t>
            </a:r>
            <a:r>
              <a:rPr lang="en-US" dirty="0" err="1"/>
              <a:t>HbAS</a:t>
            </a:r>
            <a:endParaRPr lang="en-US" dirty="0"/>
          </a:p>
          <a:p>
            <a:pPr lvl="2"/>
            <a:r>
              <a:rPr lang="en-US" dirty="0"/>
              <a:t>Sickle cell trait</a:t>
            </a:r>
          </a:p>
          <a:p>
            <a:pPr lvl="0"/>
            <a:r>
              <a:rPr lang="en-US" dirty="0"/>
              <a:t>Other rare forms of sickle cell disease include;</a:t>
            </a:r>
          </a:p>
          <a:p>
            <a:pPr lvl="2"/>
            <a:r>
              <a:rPr lang="en-US" dirty="0" err="1"/>
              <a:t>Siclkle</a:t>
            </a:r>
            <a:r>
              <a:rPr lang="en-US" dirty="0"/>
              <a:t> </a:t>
            </a:r>
            <a:r>
              <a:rPr lang="en-US" dirty="0" err="1"/>
              <a:t>haemoglobin</a:t>
            </a:r>
            <a:r>
              <a:rPr lang="en-US" dirty="0"/>
              <a:t> C disease (</a:t>
            </a:r>
            <a:r>
              <a:rPr lang="en-US" dirty="0" err="1"/>
              <a:t>HbSC</a:t>
            </a:r>
            <a:r>
              <a:rPr lang="en-US" dirty="0"/>
              <a:t>)</a:t>
            </a:r>
          </a:p>
          <a:p>
            <a:pPr lvl="2"/>
            <a:r>
              <a:rPr lang="en-US" dirty="0"/>
              <a:t>Sickle beta – Plus – </a:t>
            </a:r>
            <a:r>
              <a:rPr lang="en-US" dirty="0" err="1"/>
              <a:t>Thalassaemia</a:t>
            </a:r>
            <a:r>
              <a:rPr lang="en-US" dirty="0"/>
              <a:t> (</a:t>
            </a:r>
            <a:r>
              <a:rPr lang="en-US" dirty="0" err="1"/>
              <a:t>HbS</a:t>
            </a:r>
            <a:r>
              <a:rPr lang="en-US" dirty="0"/>
              <a:t>/ß+)</a:t>
            </a:r>
          </a:p>
          <a:p>
            <a:pPr lvl="2"/>
            <a:r>
              <a:rPr lang="it-IT" dirty="0"/>
              <a:t>Sickle beta – zero – Thalassaemia (HbS/ßo)</a:t>
            </a:r>
            <a:endParaRPr lang="en-US" dirty="0"/>
          </a:p>
          <a:p>
            <a:r>
              <a:rPr lang="it-IT" dirty="0"/>
              <a:t> </a:t>
            </a:r>
            <a:endParaRPr lang="en-US" dirty="0"/>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pPr lvl="0"/>
            <a:r>
              <a:rPr lang="en-US" dirty="0"/>
              <a:t>The states are compound heterozygous i.e. a state in which the person has only one copy of the mutation that causes </a:t>
            </a:r>
            <a:r>
              <a:rPr lang="en-US" dirty="0" err="1"/>
              <a:t>HbS</a:t>
            </a:r>
            <a:r>
              <a:rPr lang="en-US" dirty="0"/>
              <a:t> and one copy of another abnormal </a:t>
            </a:r>
            <a:r>
              <a:rPr lang="en-US" dirty="0" err="1"/>
              <a:t>haemoglobin</a:t>
            </a:r>
            <a:r>
              <a:rPr lang="en-US" dirty="0"/>
              <a:t> allele. Not all inherited variants of </a:t>
            </a:r>
            <a:r>
              <a:rPr lang="en-US" dirty="0" err="1"/>
              <a:t>haemoglobin</a:t>
            </a:r>
            <a:r>
              <a:rPr lang="en-US" dirty="0"/>
              <a:t> are detrimental, i.e. Genetic Polymorphism.</a:t>
            </a:r>
          </a:p>
          <a:p>
            <a:pPr lvl="0"/>
            <a:r>
              <a:rPr lang="en-US" dirty="0" err="1"/>
              <a:t>Sickling</a:t>
            </a:r>
            <a:r>
              <a:rPr lang="en-US" dirty="0"/>
              <a:t> of the red blood cells, on a film can be induced by addition of sodium </a:t>
            </a:r>
            <a:r>
              <a:rPr lang="en-US" dirty="0" err="1"/>
              <a:t>metabisulfite</a:t>
            </a:r>
            <a:r>
              <a:rPr lang="en-US" dirty="0"/>
              <a:t>.</a:t>
            </a:r>
          </a:p>
          <a:p>
            <a:pPr lvl="0"/>
            <a:r>
              <a:rPr lang="en-US" dirty="0"/>
              <a:t>A person who receives the defective gene from both father and mother develops the disease.</a:t>
            </a:r>
          </a:p>
          <a:p>
            <a:pPr lvl="0"/>
            <a:r>
              <a:rPr lang="en-US" dirty="0"/>
              <a:t>A person who receives one defective and one healthy allele remains healthy, but can pass on the disease is known as a carrier.</a:t>
            </a:r>
          </a:p>
          <a:p>
            <a:pPr lvl="0"/>
            <a:r>
              <a:rPr lang="en-US" dirty="0"/>
              <a:t>If two parents who are carriers have children, there is a 1:4 chance of their children developing the disease and 1:2 chances of their child’s being just carriers.</a:t>
            </a:r>
          </a:p>
          <a:p>
            <a:pPr lvl="0"/>
            <a:r>
              <a:rPr lang="en-US" dirty="0"/>
              <a:t>Since the gene is incompletely recessive, carriers can produce a few </a:t>
            </a:r>
            <a:r>
              <a:rPr lang="en-US" dirty="0" err="1"/>
              <a:t>sickled</a:t>
            </a:r>
            <a:r>
              <a:rPr lang="en-US" dirty="0"/>
              <a:t> red blood cells, not enough to cause symptoms, but enough to give resistance to malaria. Because of this, </a:t>
            </a:r>
            <a:r>
              <a:rPr lang="en-US" dirty="0" err="1"/>
              <a:t>heretozygotes</a:t>
            </a:r>
            <a:r>
              <a:rPr lang="en-US" dirty="0"/>
              <a:t>, have a higher fitness than either of the </a:t>
            </a:r>
            <a:r>
              <a:rPr lang="en-US" dirty="0" err="1"/>
              <a:t>homozygotes</a:t>
            </a:r>
            <a:r>
              <a:rPr lang="en-US" dirty="0"/>
              <a:t> i.e. Heterozygote advantage.</a:t>
            </a:r>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lvl="0"/>
            <a:r>
              <a:rPr lang="en-US" dirty="0"/>
              <a:t>malaria prevention by </a:t>
            </a:r>
            <a:r>
              <a:rPr lang="en-US" dirty="0" err="1"/>
              <a:t>heterozygotes</a:t>
            </a:r>
            <a:r>
              <a:rPr lang="en-US" dirty="0"/>
              <a:t> is mainly due to;</a:t>
            </a:r>
          </a:p>
          <a:p>
            <a:pPr lvl="2"/>
            <a:r>
              <a:rPr lang="en-US" dirty="0"/>
              <a:t>short lifespan</a:t>
            </a:r>
          </a:p>
          <a:p>
            <a:pPr lvl="2"/>
            <a:r>
              <a:rPr lang="en-US" dirty="0"/>
              <a:t>polymerization of </a:t>
            </a:r>
            <a:r>
              <a:rPr lang="en-US" dirty="0" err="1"/>
              <a:t>haemoglobin</a:t>
            </a:r>
            <a:r>
              <a:rPr lang="en-US" dirty="0"/>
              <a:t>, which affects the ability of the parasite to digest </a:t>
            </a:r>
            <a:r>
              <a:rPr lang="en-US" dirty="0" err="1"/>
              <a:t>haemoglobin</a:t>
            </a:r>
            <a:r>
              <a:rPr lang="en-US" dirty="0"/>
              <a:t>.</a:t>
            </a:r>
          </a:p>
          <a:p>
            <a:pPr lvl="0"/>
            <a:r>
              <a:rPr lang="en-US" dirty="0"/>
              <a:t>Sickle cell trait = </a:t>
            </a:r>
            <a:r>
              <a:rPr lang="en-US" dirty="0" err="1"/>
              <a:t>heterozygotes</a:t>
            </a:r>
            <a:endParaRPr lang="en-US" dirty="0"/>
          </a:p>
          <a:p>
            <a:pPr lvl="0"/>
            <a:r>
              <a:rPr lang="en-US" dirty="0"/>
              <a:t>sickle cell disease is inherited in the </a:t>
            </a:r>
            <a:r>
              <a:rPr lang="en-US" dirty="0" err="1"/>
              <a:t>autosomal</a:t>
            </a:r>
            <a:r>
              <a:rPr lang="en-US" dirty="0"/>
              <a:t> recessive pattern</a:t>
            </a:r>
          </a:p>
          <a:p>
            <a:pPr lvl="0"/>
            <a:r>
              <a:rPr lang="en-US" dirty="0"/>
              <a:t>sickle cell disease are inherited in much the same way as; blood type, hair </a:t>
            </a:r>
            <a:r>
              <a:rPr lang="en-US" dirty="0" err="1"/>
              <a:t>colour</a:t>
            </a:r>
            <a:r>
              <a:rPr lang="en-US" dirty="0"/>
              <a:t> and texture, eye </a:t>
            </a:r>
            <a:r>
              <a:rPr lang="en-US" dirty="0" err="1"/>
              <a:t>colour</a:t>
            </a:r>
            <a:r>
              <a:rPr lang="en-US" dirty="0"/>
              <a:t>, </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err="1"/>
              <a:t>Thalassaemia</a:t>
            </a:r>
            <a:r>
              <a:rPr lang="en-US" dirty="0"/>
              <a:t/>
            </a:r>
            <a:br>
              <a:rPr lang="en-US" dirty="0"/>
            </a:br>
            <a:endParaRPr lang="en-US" dirty="0"/>
          </a:p>
        </p:txBody>
      </p:sp>
      <p:sp>
        <p:nvSpPr>
          <p:cNvPr id="3" name="Content Placeholder 2"/>
          <p:cNvSpPr>
            <a:spLocks noGrp="1"/>
          </p:cNvSpPr>
          <p:nvPr>
            <p:ph idx="1"/>
          </p:nvPr>
        </p:nvSpPr>
        <p:spPr>
          <a:xfrm>
            <a:off x="457200" y="1066800"/>
            <a:ext cx="8229600" cy="5059363"/>
          </a:xfrm>
        </p:spPr>
        <p:txBody>
          <a:bodyPr>
            <a:normAutofit fontScale="77500" lnSpcReduction="20000"/>
          </a:bodyPr>
          <a:lstStyle/>
          <a:p>
            <a:r>
              <a:rPr lang="en-US" b="1" i="1" u="sng" dirty="0"/>
              <a:t>Definition</a:t>
            </a:r>
            <a:r>
              <a:rPr lang="en-US" i="1" u="sng" dirty="0"/>
              <a:t> </a:t>
            </a:r>
            <a:endParaRPr lang="en-US" dirty="0"/>
          </a:p>
          <a:p>
            <a:r>
              <a:rPr lang="en-US" dirty="0"/>
              <a:t>This is a condition in which there is a deficiency in the synthesis of </a:t>
            </a:r>
            <a:r>
              <a:rPr lang="en-US" dirty="0" err="1"/>
              <a:t>globin</a:t>
            </a:r>
            <a:r>
              <a:rPr lang="en-US" dirty="0"/>
              <a:t> chains of </a:t>
            </a:r>
            <a:r>
              <a:rPr lang="en-US" dirty="0" err="1"/>
              <a:t>haemoglobin</a:t>
            </a:r>
            <a:r>
              <a:rPr lang="en-US" dirty="0"/>
              <a:t>. Thus accumulation of abnormal </a:t>
            </a:r>
            <a:r>
              <a:rPr lang="en-US" dirty="0" err="1"/>
              <a:t>globin</a:t>
            </a:r>
            <a:r>
              <a:rPr lang="en-US" dirty="0"/>
              <a:t> chain within the red cells leading to its early destruction. </a:t>
            </a:r>
          </a:p>
          <a:p>
            <a:r>
              <a:rPr lang="en-US" dirty="0"/>
              <a:t>Alpha or beta chains may be affected hence giving rise to either alpha or beta </a:t>
            </a:r>
            <a:r>
              <a:rPr lang="en-US" dirty="0" err="1"/>
              <a:t>Thalassaemia</a:t>
            </a:r>
            <a:r>
              <a:rPr lang="en-US" dirty="0"/>
              <a:t>.</a:t>
            </a:r>
          </a:p>
          <a:p>
            <a:r>
              <a:rPr lang="en-US" b="1" dirty="0"/>
              <a:t>1. Beta </a:t>
            </a:r>
            <a:r>
              <a:rPr lang="en-US" b="1" dirty="0" err="1"/>
              <a:t>Thalassaemia</a:t>
            </a:r>
            <a:r>
              <a:rPr lang="en-US" b="1" dirty="0"/>
              <a:t> </a:t>
            </a:r>
            <a:endParaRPr lang="en-US" dirty="0"/>
          </a:p>
          <a:p>
            <a:r>
              <a:rPr lang="en-US" dirty="0"/>
              <a:t>There is failure to synthesize beta chain. When the abnormality is heterozygous. Synthesis of </a:t>
            </a:r>
            <a:r>
              <a:rPr lang="en-US" dirty="0" err="1"/>
              <a:t>haemoglobin</a:t>
            </a:r>
            <a:r>
              <a:rPr lang="en-US" dirty="0"/>
              <a:t> is mildly affected </a:t>
            </a:r>
            <a:r>
              <a:rPr lang="en-US" i="1" dirty="0"/>
              <a:t>(</a:t>
            </a:r>
            <a:r>
              <a:rPr lang="en-US" i="1" dirty="0" err="1"/>
              <a:t>thalassaemia</a:t>
            </a:r>
            <a:r>
              <a:rPr lang="en-US" i="1" dirty="0"/>
              <a:t> minor</a:t>
            </a:r>
            <a:r>
              <a:rPr lang="en-US" dirty="0"/>
              <a:t>).</a:t>
            </a:r>
          </a:p>
          <a:p>
            <a:r>
              <a:rPr lang="en-US" dirty="0"/>
              <a:t>When the patient is homozygous, </a:t>
            </a:r>
            <a:r>
              <a:rPr lang="en-US" dirty="0" err="1"/>
              <a:t>Hb</a:t>
            </a:r>
            <a:r>
              <a:rPr lang="en-US" dirty="0"/>
              <a:t> synthesis is grossly impaired leading to early </a:t>
            </a:r>
            <a:r>
              <a:rPr lang="en-US" dirty="0" err="1"/>
              <a:t>haemolysis</a:t>
            </a:r>
            <a:r>
              <a:rPr lang="en-US" dirty="0"/>
              <a:t> with severe </a:t>
            </a:r>
            <a:r>
              <a:rPr lang="en-US" dirty="0" err="1"/>
              <a:t>anaemia</a:t>
            </a:r>
            <a:r>
              <a:rPr lang="en-US" dirty="0"/>
              <a:t> (</a:t>
            </a:r>
            <a:r>
              <a:rPr lang="en-US" dirty="0" err="1"/>
              <a:t>thalassaemia</a:t>
            </a:r>
            <a:r>
              <a:rPr lang="en-US" dirty="0"/>
              <a:t> major).</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r>
              <a:rPr lang="en-US" b="1" u="sng" dirty="0"/>
              <a:t>(B) WBC</a:t>
            </a:r>
            <a:endParaRPr lang="en-US" dirty="0"/>
          </a:p>
          <a:p>
            <a:r>
              <a:rPr lang="en-US" b="1" dirty="0"/>
              <a:t>T</a:t>
            </a:r>
            <a:r>
              <a:rPr lang="en-US" dirty="0"/>
              <a:t>here are five types of WBC.</a:t>
            </a:r>
          </a:p>
          <a:p>
            <a:r>
              <a:rPr lang="en-US" b="1" i="1" dirty="0"/>
              <a:t>1. Segmented granulocytes (Granulocytes):</a:t>
            </a:r>
          </a:p>
          <a:p>
            <a:pPr lvl="0"/>
            <a:r>
              <a:rPr lang="en-US" dirty="0" err="1"/>
              <a:t>Neutrophils</a:t>
            </a:r>
            <a:r>
              <a:rPr lang="en-US" dirty="0"/>
              <a:t> - (PMNL).</a:t>
            </a:r>
          </a:p>
          <a:p>
            <a:pPr lvl="0"/>
            <a:r>
              <a:rPr lang="en-US" dirty="0" err="1"/>
              <a:t>Eosinophils</a:t>
            </a:r>
            <a:endParaRPr lang="en-US" dirty="0"/>
          </a:p>
          <a:p>
            <a:pPr lvl="0"/>
            <a:r>
              <a:rPr lang="en-US" dirty="0" err="1"/>
              <a:t>Basophils</a:t>
            </a:r>
            <a:endParaRPr lang="en-US" dirty="0"/>
          </a:p>
          <a:p>
            <a:r>
              <a:rPr lang="en-US" dirty="0"/>
              <a:t>                i.e. have granules in their cytoplasm.</a:t>
            </a:r>
          </a:p>
          <a:p>
            <a:r>
              <a:rPr lang="en-US" b="1" i="1" dirty="0"/>
              <a:t>2. Non – granulocytes (</a:t>
            </a:r>
            <a:r>
              <a:rPr lang="en-US" b="1" i="1" dirty="0" err="1"/>
              <a:t>Agranulocytes</a:t>
            </a:r>
            <a:r>
              <a:rPr lang="en-US" b="1" i="1" dirty="0"/>
              <a:t>):</a:t>
            </a:r>
          </a:p>
          <a:p>
            <a:pPr lvl="0"/>
            <a:r>
              <a:rPr lang="en-US" dirty="0"/>
              <a:t>Lymphocytes</a:t>
            </a:r>
          </a:p>
          <a:p>
            <a:pPr lvl="0"/>
            <a:r>
              <a:rPr lang="en-US" dirty="0" err="1"/>
              <a:t>Monocytes</a:t>
            </a:r>
            <a:r>
              <a:rPr lang="en-US" dirty="0"/>
              <a:t>.</a:t>
            </a:r>
          </a:p>
          <a:p>
            <a:r>
              <a:rPr lang="en-US" dirty="0"/>
              <a:t>        i.e. have no granules in their cytoplasm.</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229600" cy="5821363"/>
          </a:xfrm>
        </p:spPr>
        <p:txBody>
          <a:bodyPr>
            <a:normAutofit fontScale="70000" lnSpcReduction="20000"/>
          </a:bodyPr>
          <a:lstStyle/>
          <a:p>
            <a:r>
              <a:rPr lang="en-US" b="1" u="sng" dirty="0"/>
              <a:t>Clinical features</a:t>
            </a:r>
            <a:r>
              <a:rPr lang="en-US" i="1" u="sng" dirty="0"/>
              <a:t> (children commonly affected)</a:t>
            </a:r>
            <a:endParaRPr lang="en-US" dirty="0"/>
          </a:p>
          <a:p>
            <a:pPr lvl="0"/>
            <a:r>
              <a:rPr lang="en-US" dirty="0"/>
              <a:t>Growth failure.</a:t>
            </a:r>
          </a:p>
          <a:p>
            <a:pPr lvl="0"/>
            <a:r>
              <a:rPr lang="en-US" dirty="0"/>
              <a:t>Severe </a:t>
            </a:r>
            <a:r>
              <a:rPr lang="en-US" dirty="0" err="1"/>
              <a:t>anaemia</a:t>
            </a:r>
            <a:r>
              <a:rPr lang="en-US" dirty="0"/>
              <a:t>.</a:t>
            </a:r>
          </a:p>
          <a:p>
            <a:pPr lvl="0"/>
            <a:r>
              <a:rPr lang="en-US" dirty="0"/>
              <a:t>Intermittent infection – on and off </a:t>
            </a:r>
          </a:p>
          <a:p>
            <a:pPr lvl="0"/>
            <a:r>
              <a:rPr lang="en-US" dirty="0"/>
              <a:t>A bossing of head </a:t>
            </a:r>
          </a:p>
          <a:p>
            <a:pPr lvl="0"/>
            <a:r>
              <a:rPr lang="en-US" dirty="0" err="1"/>
              <a:t>Hepatosplenomegaly</a:t>
            </a:r>
            <a:r>
              <a:rPr lang="en-US" dirty="0"/>
              <a:t>.</a:t>
            </a:r>
          </a:p>
          <a:p>
            <a:pPr lvl="0"/>
            <a:r>
              <a:rPr lang="en-US" dirty="0"/>
              <a:t>Blood for a full </a:t>
            </a:r>
            <a:r>
              <a:rPr lang="en-US" dirty="0" err="1"/>
              <a:t>haemogram</a:t>
            </a:r>
            <a:r>
              <a:rPr lang="en-US" dirty="0"/>
              <a:t> show:- low; </a:t>
            </a:r>
            <a:r>
              <a:rPr lang="en-US" dirty="0" err="1"/>
              <a:t>Hb</a:t>
            </a:r>
            <a:r>
              <a:rPr lang="en-US" dirty="0"/>
              <a:t>, MCV, MCH, &amp; high </a:t>
            </a:r>
            <a:r>
              <a:rPr lang="en-US" dirty="0" err="1"/>
              <a:t>reticulocyte</a:t>
            </a:r>
            <a:r>
              <a:rPr lang="en-US" dirty="0"/>
              <a:t> count. WBC &amp; Platelets are normal.</a:t>
            </a:r>
          </a:p>
          <a:p>
            <a:pPr lvl="0"/>
            <a:r>
              <a:rPr lang="en-US" dirty="0"/>
              <a:t>Diagnosis is confirmed by the electrophoresis.</a:t>
            </a:r>
          </a:p>
          <a:p>
            <a:r>
              <a:rPr lang="en-US" dirty="0" err="1"/>
              <a:t>Nb</a:t>
            </a:r>
            <a:r>
              <a:rPr lang="en-US" dirty="0"/>
              <a:t>: these features are seen in </a:t>
            </a:r>
            <a:r>
              <a:rPr lang="en-US" dirty="0" err="1"/>
              <a:t>thalassaemia</a:t>
            </a:r>
            <a:r>
              <a:rPr lang="en-US" dirty="0"/>
              <a:t> major. </a:t>
            </a:r>
            <a:r>
              <a:rPr lang="en-US" dirty="0" err="1"/>
              <a:t>Thelassaemia</a:t>
            </a:r>
            <a:r>
              <a:rPr lang="en-US" dirty="0"/>
              <a:t> minor is usually asymptomatic. No Rx is given.</a:t>
            </a:r>
          </a:p>
          <a:p>
            <a:r>
              <a:rPr lang="en-US" dirty="0"/>
              <a:t> </a:t>
            </a:r>
          </a:p>
          <a:p>
            <a:r>
              <a:rPr lang="en-US" b="1" dirty="0"/>
              <a:t>Rx – </a:t>
            </a:r>
            <a:r>
              <a:rPr lang="en-US" b="1" dirty="0" err="1"/>
              <a:t>Thalassaemia</a:t>
            </a:r>
            <a:r>
              <a:rPr lang="en-US" b="1" dirty="0"/>
              <a:t> major</a:t>
            </a:r>
            <a:endParaRPr lang="en-US" dirty="0"/>
          </a:p>
          <a:p>
            <a:r>
              <a:rPr lang="en-US" dirty="0"/>
              <a:t>Folic acid</a:t>
            </a:r>
          </a:p>
          <a:p>
            <a:r>
              <a:rPr lang="en-US" dirty="0"/>
              <a:t>Regular blood transfusion</a:t>
            </a:r>
          </a:p>
          <a:p>
            <a:pPr>
              <a:buNone/>
            </a:pP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style>
          <a:lnRef idx="2">
            <a:schemeClr val="dk1"/>
          </a:lnRef>
          <a:fillRef idx="1">
            <a:schemeClr val="lt1"/>
          </a:fillRef>
          <a:effectRef idx="0">
            <a:schemeClr val="dk1"/>
          </a:effectRef>
          <a:fontRef idx="minor">
            <a:schemeClr val="dk1"/>
          </a:fontRef>
        </p:style>
        <p:txBody>
          <a:bodyPr>
            <a:normAutofit fontScale="62500" lnSpcReduction="20000"/>
          </a:bodyPr>
          <a:lstStyle/>
          <a:p>
            <a:r>
              <a:rPr lang="en-US" b="1" dirty="0"/>
              <a:t>2. Alpha </a:t>
            </a:r>
            <a:r>
              <a:rPr lang="en-US" b="1" dirty="0" err="1"/>
              <a:t>Thalassaemia</a:t>
            </a:r>
            <a:endParaRPr lang="en-US" dirty="0"/>
          </a:p>
          <a:p>
            <a:r>
              <a:rPr lang="en-US" dirty="0"/>
              <a:t>This is reduction or absence of alpha chain synthesis.</a:t>
            </a:r>
          </a:p>
          <a:p>
            <a:r>
              <a:rPr lang="en-US" dirty="0"/>
              <a:t>a) Heterozygous alpha </a:t>
            </a:r>
            <a:r>
              <a:rPr lang="en-US" dirty="0" err="1"/>
              <a:t>thalassaemia</a:t>
            </a:r>
            <a:endParaRPr lang="en-US" dirty="0"/>
          </a:p>
          <a:p>
            <a:r>
              <a:rPr lang="en-US" dirty="0"/>
              <a:t>b) Homozygous alpha </a:t>
            </a:r>
            <a:r>
              <a:rPr lang="en-US" dirty="0" err="1"/>
              <a:t>thalassaemia</a:t>
            </a:r>
            <a:r>
              <a:rPr lang="en-US" dirty="0"/>
              <a:t>.</a:t>
            </a:r>
          </a:p>
          <a:p>
            <a:r>
              <a:rPr lang="en-US" b="1" dirty="0"/>
              <a:t>Heterozygous alpha </a:t>
            </a:r>
            <a:r>
              <a:rPr lang="en-US" b="1" dirty="0" err="1"/>
              <a:t>thalassaemia</a:t>
            </a:r>
            <a:r>
              <a:rPr lang="en-US" b="1" dirty="0"/>
              <a:t> </a:t>
            </a:r>
            <a:endParaRPr lang="en-US" dirty="0"/>
          </a:p>
          <a:p>
            <a:r>
              <a:rPr lang="en-US" dirty="0"/>
              <a:t>-Alpha chains are adequate</a:t>
            </a:r>
          </a:p>
          <a:p>
            <a:r>
              <a:rPr lang="en-US" dirty="0"/>
              <a:t>-survives up to adult life.</a:t>
            </a:r>
          </a:p>
          <a:p>
            <a:r>
              <a:rPr lang="en-US" b="1" dirty="0"/>
              <a:t>Homozygous alpha </a:t>
            </a:r>
            <a:r>
              <a:rPr lang="en-US" b="1" dirty="0" err="1"/>
              <a:t>thalassaemia</a:t>
            </a:r>
            <a:endParaRPr lang="en-US" dirty="0"/>
          </a:p>
          <a:p>
            <a:r>
              <a:rPr lang="en-US" b="1" dirty="0"/>
              <a:t>      -</a:t>
            </a:r>
            <a:r>
              <a:rPr lang="en-US" dirty="0"/>
              <a:t>The reduction or absence of alpha chain synthesis. Is common in S.E Asia.</a:t>
            </a:r>
          </a:p>
          <a:p>
            <a:r>
              <a:rPr lang="en-US" dirty="0"/>
              <a:t>      - Alpha gene loci have four genes.</a:t>
            </a:r>
          </a:p>
          <a:p>
            <a:r>
              <a:rPr lang="en-US" dirty="0"/>
              <a:t>      - If one is deleted there is no clinical effect</a:t>
            </a:r>
          </a:p>
          <a:p>
            <a:r>
              <a:rPr lang="en-US" dirty="0"/>
              <a:t>      - If two are deleted the patient may have mild </a:t>
            </a:r>
            <a:r>
              <a:rPr lang="en-US" dirty="0" err="1"/>
              <a:t>hypochromic</a:t>
            </a:r>
            <a:r>
              <a:rPr lang="en-US" dirty="0"/>
              <a:t> </a:t>
            </a:r>
            <a:r>
              <a:rPr lang="en-US" dirty="0" err="1"/>
              <a:t>anaemia</a:t>
            </a:r>
            <a:endParaRPr lang="en-US" dirty="0"/>
          </a:p>
          <a:p>
            <a:r>
              <a:rPr lang="en-US" dirty="0"/>
              <a:t>      - If three are deleted the patient will have </a:t>
            </a:r>
            <a:r>
              <a:rPr lang="en-US" dirty="0" err="1"/>
              <a:t>HbF</a:t>
            </a:r>
            <a:r>
              <a:rPr lang="en-US" dirty="0"/>
              <a:t> disease</a:t>
            </a:r>
          </a:p>
          <a:p>
            <a:r>
              <a:rPr lang="en-US" dirty="0"/>
              <a:t>      - If four are deleted the baby is stillborn (</a:t>
            </a:r>
            <a:r>
              <a:rPr lang="en-US" dirty="0" err="1"/>
              <a:t>Hyrops</a:t>
            </a:r>
            <a:r>
              <a:rPr lang="en-US" dirty="0"/>
              <a:t> </a:t>
            </a:r>
            <a:r>
              <a:rPr lang="en-US" dirty="0" err="1"/>
              <a:t>Fetalis</a:t>
            </a:r>
            <a:r>
              <a:rPr lang="en-US" dirty="0"/>
              <a:t>)</a:t>
            </a:r>
          </a:p>
          <a:p>
            <a:r>
              <a:rPr lang="en-US" dirty="0"/>
              <a:t>-it is </a:t>
            </a:r>
            <a:r>
              <a:rPr lang="en-US" dirty="0" err="1"/>
              <a:t>Incompatable</a:t>
            </a:r>
            <a:r>
              <a:rPr lang="en-US" dirty="0"/>
              <a:t> with life.</a:t>
            </a:r>
          </a:p>
          <a:p>
            <a:r>
              <a:rPr lang="en-US" dirty="0"/>
              <a:t>-Children born are still births or die shortly after they are born.</a:t>
            </a:r>
          </a:p>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62500" lnSpcReduction="20000"/>
          </a:bodyPr>
          <a:lstStyle/>
          <a:p>
            <a:r>
              <a:rPr lang="en-US" b="1" i="1" u="sng" dirty="0"/>
              <a:t>O/E </a:t>
            </a:r>
            <a:endParaRPr lang="en-US" dirty="0"/>
          </a:p>
          <a:p>
            <a:r>
              <a:rPr lang="en-US" dirty="0"/>
              <a:t>a) Pale</a:t>
            </a:r>
          </a:p>
          <a:p>
            <a:r>
              <a:rPr lang="en-US" dirty="0"/>
              <a:t>b) </a:t>
            </a:r>
            <a:r>
              <a:rPr lang="en-US" dirty="0" err="1"/>
              <a:t>Oedematous</a:t>
            </a:r>
            <a:endParaRPr lang="en-US" dirty="0"/>
          </a:p>
          <a:p>
            <a:r>
              <a:rPr lang="en-US" dirty="0"/>
              <a:t>c) Large liver or spleen.</a:t>
            </a:r>
          </a:p>
          <a:p>
            <a:r>
              <a:rPr lang="en-US" dirty="0"/>
              <a:t>The above conditions are collectively called </a:t>
            </a:r>
            <a:r>
              <a:rPr lang="en-US" i="1" dirty="0" err="1"/>
              <a:t>hydrops</a:t>
            </a:r>
            <a:r>
              <a:rPr lang="en-US" i="1" dirty="0"/>
              <a:t> </a:t>
            </a:r>
            <a:r>
              <a:rPr lang="en-US" i="1" dirty="0" err="1"/>
              <a:t>foetalis</a:t>
            </a:r>
            <a:r>
              <a:rPr lang="en-US" dirty="0"/>
              <a:t>.</a:t>
            </a:r>
          </a:p>
          <a:p>
            <a:r>
              <a:rPr lang="en-US" b="1" dirty="0"/>
              <a:t> </a:t>
            </a:r>
            <a:endParaRPr lang="en-US" dirty="0"/>
          </a:p>
          <a:p>
            <a:r>
              <a:rPr lang="en-US" b="1" u="sng" dirty="0"/>
              <a:t>Treatment</a:t>
            </a:r>
            <a:endParaRPr lang="en-US" dirty="0"/>
          </a:p>
          <a:p>
            <a:r>
              <a:rPr lang="en-US" b="1" u="sng" dirty="0"/>
              <a:t>Beta </a:t>
            </a:r>
            <a:r>
              <a:rPr lang="en-US" b="1" u="sng" dirty="0" err="1"/>
              <a:t>thalassaemia</a:t>
            </a:r>
            <a:endParaRPr lang="en-US" dirty="0"/>
          </a:p>
          <a:p>
            <a:pPr lvl="0"/>
            <a:r>
              <a:rPr lang="en-US" dirty="0"/>
              <a:t>For </a:t>
            </a:r>
            <a:r>
              <a:rPr lang="en-US" dirty="0" err="1"/>
              <a:t>erythropoietic</a:t>
            </a:r>
            <a:r>
              <a:rPr lang="en-US" dirty="0"/>
              <a:t> failure</a:t>
            </a:r>
            <a:br>
              <a:rPr lang="en-US" dirty="0"/>
            </a:br>
            <a:r>
              <a:rPr lang="en-US" dirty="0"/>
              <a:t>  </a:t>
            </a:r>
            <a:r>
              <a:rPr lang="en-US" dirty="0" err="1"/>
              <a:t>Allogeneic</a:t>
            </a:r>
            <a:r>
              <a:rPr lang="en-US" dirty="0"/>
              <a:t> bone marrow transplantation from human </a:t>
            </a:r>
            <a:r>
              <a:rPr lang="en-US" dirty="0" err="1"/>
              <a:t>leucocyte</a:t>
            </a:r>
            <a:r>
              <a:rPr lang="en-US" dirty="0"/>
              <a:t> antigen (HLA)-compatible sibling</a:t>
            </a:r>
            <a:br>
              <a:rPr lang="en-US" dirty="0"/>
            </a:br>
            <a:r>
              <a:rPr lang="en-US" dirty="0"/>
              <a:t>  Transfusion to maintain </a:t>
            </a:r>
            <a:r>
              <a:rPr lang="en-US" dirty="0" err="1"/>
              <a:t>Hb</a:t>
            </a:r>
            <a:r>
              <a:rPr lang="en-US" dirty="0"/>
              <a:t> &gt;10g/dl</a:t>
            </a:r>
          </a:p>
          <a:p>
            <a:pPr lvl="0"/>
            <a:r>
              <a:rPr lang="en-US" dirty="0"/>
              <a:t>For iron over load</a:t>
            </a:r>
            <a:br>
              <a:rPr lang="en-US" dirty="0"/>
            </a:br>
            <a:r>
              <a:rPr lang="en-US" dirty="0"/>
              <a:t>      Iron therapy is forbidden</a:t>
            </a:r>
            <a:br>
              <a:rPr lang="en-US" dirty="0"/>
            </a:br>
            <a:r>
              <a:rPr lang="en-US" dirty="0"/>
              <a:t>      Give </a:t>
            </a:r>
            <a:r>
              <a:rPr lang="en-US" dirty="0" err="1"/>
              <a:t>Desferrioxamine</a:t>
            </a:r>
            <a:r>
              <a:rPr lang="en-US" dirty="0"/>
              <a:t> therapy</a:t>
            </a:r>
          </a:p>
          <a:p>
            <a:r>
              <a:rPr lang="en-US" dirty="0"/>
              <a:t> </a:t>
            </a:r>
          </a:p>
          <a:p>
            <a:r>
              <a:rPr lang="en-US" b="1" dirty="0"/>
              <a:t> </a:t>
            </a:r>
            <a:endParaRPr lang="en-US" dirty="0"/>
          </a:p>
          <a:p>
            <a:r>
              <a:rPr lang="en-US" b="1" u="sng" dirty="0"/>
              <a:t>Alpha </a:t>
            </a:r>
            <a:r>
              <a:rPr lang="en-US" b="1" u="sng" dirty="0" err="1"/>
              <a:t>thalassaemia</a:t>
            </a:r>
            <a:endParaRPr lang="en-US" dirty="0"/>
          </a:p>
          <a:p>
            <a:pPr lvl="0"/>
            <a:r>
              <a:rPr lang="en-US" b="1" dirty="0"/>
              <a:t>For </a:t>
            </a:r>
            <a:r>
              <a:rPr lang="en-US" b="1" dirty="0" err="1"/>
              <a:t>hydrops</a:t>
            </a:r>
            <a:r>
              <a:rPr lang="en-US" b="1" dirty="0"/>
              <a:t> </a:t>
            </a:r>
            <a:r>
              <a:rPr lang="en-US" b="1" dirty="0" err="1"/>
              <a:t>fetalis</a:t>
            </a:r>
            <a:r>
              <a:rPr lang="en-US" b="1" dirty="0"/>
              <a:t>: No treatment available</a:t>
            </a:r>
            <a:endParaRPr lang="en-US" dirty="0"/>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62500" lnSpcReduction="20000"/>
          </a:bodyPr>
          <a:lstStyle/>
          <a:p>
            <a:pPr lvl="0"/>
            <a:r>
              <a:rPr lang="en-US" b="1" dirty="0"/>
              <a:t>For </a:t>
            </a:r>
            <a:r>
              <a:rPr lang="en-US" b="1" dirty="0" err="1"/>
              <a:t>Haemoglobin</a:t>
            </a:r>
            <a:r>
              <a:rPr lang="en-US" b="1" dirty="0"/>
              <a:t> F: No specific therapy required; avoid iron therapy; give folic acid instead.</a:t>
            </a:r>
            <a:endParaRPr lang="en-US" dirty="0"/>
          </a:p>
          <a:p>
            <a:r>
              <a:rPr lang="en-US" b="1" dirty="0"/>
              <a:t> </a:t>
            </a:r>
            <a:endParaRPr lang="en-US" dirty="0"/>
          </a:p>
          <a:p>
            <a:r>
              <a:rPr lang="en-US" b="1" u="sng" dirty="0"/>
              <a:t>Immune </a:t>
            </a:r>
            <a:r>
              <a:rPr lang="en-US" b="1" u="sng" dirty="0" err="1"/>
              <a:t>haemolytic</a:t>
            </a:r>
            <a:r>
              <a:rPr lang="en-US" b="1" u="sng" dirty="0"/>
              <a:t> </a:t>
            </a:r>
            <a:r>
              <a:rPr lang="en-US" b="1" u="sng" dirty="0" err="1"/>
              <a:t>anaemia</a:t>
            </a:r>
            <a:endParaRPr lang="en-US" dirty="0"/>
          </a:p>
          <a:p>
            <a:r>
              <a:rPr lang="en-US" dirty="0"/>
              <a:t>Are in two types: </a:t>
            </a:r>
          </a:p>
          <a:p>
            <a:r>
              <a:rPr lang="fr-FR" dirty="0"/>
              <a:t>a) Iso-immune.</a:t>
            </a:r>
            <a:endParaRPr lang="en-US" dirty="0"/>
          </a:p>
          <a:p>
            <a:r>
              <a:rPr lang="fr-FR" dirty="0"/>
              <a:t>b) Auto-immune.</a:t>
            </a:r>
            <a:endParaRPr lang="en-US" dirty="0"/>
          </a:p>
          <a:p>
            <a:r>
              <a:rPr lang="en-US" b="1" dirty="0"/>
              <a:t>1. Auto-immune </a:t>
            </a:r>
            <a:r>
              <a:rPr lang="en-US" b="1" dirty="0" err="1"/>
              <a:t>haemolytic</a:t>
            </a:r>
            <a:r>
              <a:rPr lang="en-US" b="1" dirty="0"/>
              <a:t> </a:t>
            </a:r>
            <a:r>
              <a:rPr lang="en-US" b="1" dirty="0" err="1"/>
              <a:t>anaemia</a:t>
            </a:r>
            <a:endParaRPr lang="en-US" dirty="0"/>
          </a:p>
          <a:p>
            <a:r>
              <a:rPr lang="en-US" dirty="0"/>
              <a:t>This is an acquired disorder in which the body produces antibodies against its own cells. Antibodies binds to the patients RBCs then are </a:t>
            </a:r>
            <a:r>
              <a:rPr lang="en-US" dirty="0" err="1"/>
              <a:t>phacocytosed</a:t>
            </a:r>
            <a:r>
              <a:rPr lang="en-US" dirty="0"/>
              <a:t> &amp; removed from circulation by macrophages.</a:t>
            </a:r>
          </a:p>
          <a:p>
            <a:r>
              <a:rPr lang="en-US" b="1" u="sng" dirty="0"/>
              <a:t>Causes.</a:t>
            </a:r>
            <a:endParaRPr lang="en-US" dirty="0"/>
          </a:p>
          <a:p>
            <a:r>
              <a:rPr lang="en-US" dirty="0"/>
              <a:t>Idiopathic</a:t>
            </a:r>
          </a:p>
          <a:p>
            <a:r>
              <a:rPr lang="en-US" dirty="0"/>
              <a:t>Few secondary causes</a:t>
            </a:r>
          </a:p>
          <a:p>
            <a:r>
              <a:rPr lang="en-US" dirty="0"/>
              <a:t>a)  Drugs e.g. methyldopa.</a:t>
            </a:r>
          </a:p>
          <a:p>
            <a:r>
              <a:rPr lang="en-US" dirty="0"/>
              <a:t>b)  Autoimmune diseases e.g. rheumatoid arthritis and systematic lupus </a:t>
            </a:r>
            <a:r>
              <a:rPr lang="en-US" dirty="0" err="1"/>
              <a:t>erythematosus</a:t>
            </a:r>
            <a:r>
              <a:rPr lang="en-US" dirty="0"/>
              <a:t>.</a:t>
            </a:r>
          </a:p>
          <a:p>
            <a:r>
              <a:rPr lang="en-US" dirty="0"/>
              <a:t>c)  Lymphomas and other malignancies </a:t>
            </a:r>
          </a:p>
          <a:p>
            <a:r>
              <a:rPr lang="en-US" dirty="0"/>
              <a:t>d)  Chronic lymphocytic leukemia.</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style>
          <a:lnRef idx="2">
            <a:schemeClr val="dk1"/>
          </a:lnRef>
          <a:fillRef idx="1">
            <a:schemeClr val="lt1"/>
          </a:fillRef>
          <a:effectRef idx="0">
            <a:schemeClr val="dk1"/>
          </a:effectRef>
          <a:fontRef idx="minor">
            <a:schemeClr val="dk1"/>
          </a:fontRef>
        </p:style>
        <p:txBody>
          <a:bodyPr>
            <a:normAutofit fontScale="55000" lnSpcReduction="20000"/>
          </a:bodyPr>
          <a:lstStyle/>
          <a:p>
            <a:r>
              <a:rPr lang="en-US" b="1" i="1" u="sng" dirty="0"/>
              <a:t>C/F </a:t>
            </a:r>
            <a:endParaRPr lang="en-US" dirty="0"/>
          </a:p>
          <a:p>
            <a:r>
              <a:rPr lang="en-US" dirty="0"/>
              <a:t>Signs and symptoms of </a:t>
            </a:r>
            <a:r>
              <a:rPr lang="en-US" dirty="0" err="1"/>
              <a:t>anaemia</a:t>
            </a:r>
            <a:r>
              <a:rPr lang="en-US" dirty="0"/>
              <a:t>.</a:t>
            </a:r>
          </a:p>
          <a:p>
            <a:r>
              <a:rPr lang="en-US" b="1" i="1" u="sng" dirty="0"/>
              <a:t>O/E</a:t>
            </a:r>
            <a:endParaRPr lang="en-US" dirty="0"/>
          </a:p>
          <a:p>
            <a:pPr lvl="0"/>
            <a:r>
              <a:rPr lang="en-US" dirty="0"/>
              <a:t>pale</a:t>
            </a:r>
          </a:p>
          <a:p>
            <a:pPr lvl="0"/>
            <a:r>
              <a:rPr lang="en-US" dirty="0"/>
              <a:t>jaundice</a:t>
            </a:r>
          </a:p>
          <a:p>
            <a:pPr lvl="0"/>
            <a:r>
              <a:rPr lang="en-US" dirty="0" err="1"/>
              <a:t>splenomegaly</a:t>
            </a:r>
            <a:endParaRPr lang="en-US" dirty="0"/>
          </a:p>
          <a:p>
            <a:pPr lvl="0"/>
            <a:r>
              <a:rPr lang="en-US" i="1" dirty="0" err="1"/>
              <a:t>hepatomegaly</a:t>
            </a:r>
            <a:r>
              <a:rPr lang="en-US" i="1" dirty="0"/>
              <a:t> may or may not be there </a:t>
            </a:r>
            <a:endParaRPr lang="en-US" dirty="0"/>
          </a:p>
          <a:p>
            <a:r>
              <a:rPr lang="en-US" b="1" i="1" dirty="0"/>
              <a:t>DX</a:t>
            </a:r>
            <a:endParaRPr lang="en-US" dirty="0"/>
          </a:p>
          <a:p>
            <a:pPr lvl="0"/>
            <a:r>
              <a:rPr lang="en-US" dirty="0"/>
              <a:t>Blood for </a:t>
            </a:r>
            <a:r>
              <a:rPr lang="en-US" dirty="0" err="1"/>
              <a:t>coomps</a:t>
            </a:r>
            <a:r>
              <a:rPr lang="en-US" dirty="0"/>
              <a:t> test.</a:t>
            </a:r>
          </a:p>
          <a:p>
            <a:r>
              <a:rPr lang="en-US" b="1" dirty="0"/>
              <a:t>Direct </a:t>
            </a:r>
            <a:r>
              <a:rPr lang="en-US" b="1" dirty="0" err="1"/>
              <a:t>coombs</a:t>
            </a:r>
            <a:r>
              <a:rPr lang="en-US" b="1" dirty="0"/>
              <a:t> test</a:t>
            </a:r>
            <a:endParaRPr lang="en-US" dirty="0"/>
          </a:p>
          <a:p>
            <a:r>
              <a:rPr lang="en-US" dirty="0"/>
              <a:t>Coombs reagents is added to the blood. If the </a:t>
            </a:r>
            <a:r>
              <a:rPr lang="en-US" dirty="0" err="1"/>
              <a:t>rbc</a:t>
            </a:r>
            <a:r>
              <a:rPr lang="en-US" dirty="0"/>
              <a:t> surfaces is covered with </a:t>
            </a:r>
            <a:r>
              <a:rPr lang="en-US" dirty="0" err="1"/>
              <a:t>Ab</a:t>
            </a:r>
            <a:r>
              <a:rPr lang="en-US" dirty="0"/>
              <a:t> then agglutination will occur.</a:t>
            </a:r>
          </a:p>
          <a:p>
            <a:r>
              <a:rPr lang="en-US" b="1" dirty="0"/>
              <a:t>Indirect </a:t>
            </a:r>
            <a:r>
              <a:rPr lang="en-US" b="1" dirty="0" err="1"/>
              <a:t>coombs</a:t>
            </a:r>
            <a:endParaRPr lang="en-US" dirty="0"/>
          </a:p>
          <a:p>
            <a:r>
              <a:rPr lang="en-US" dirty="0"/>
              <a:t>This help to detect free </a:t>
            </a:r>
            <a:r>
              <a:rPr lang="en-US" dirty="0" err="1"/>
              <a:t>Ab</a:t>
            </a:r>
            <a:r>
              <a:rPr lang="en-US" dirty="0"/>
              <a:t> in the blood serum. Usually this is done when direct </a:t>
            </a:r>
            <a:r>
              <a:rPr lang="en-US" dirty="0" err="1"/>
              <a:t>coombs</a:t>
            </a:r>
            <a:r>
              <a:rPr lang="en-US" dirty="0"/>
              <a:t> test is negative &amp; still suspect the patient has autoimmune </a:t>
            </a:r>
            <a:r>
              <a:rPr lang="en-US" dirty="0" err="1"/>
              <a:t>haemolytic</a:t>
            </a:r>
            <a:r>
              <a:rPr lang="en-US" dirty="0"/>
              <a:t> </a:t>
            </a:r>
            <a:r>
              <a:rPr lang="en-US" dirty="0" err="1"/>
              <a:t>anaemia</a:t>
            </a:r>
            <a:r>
              <a:rPr lang="en-US" dirty="0" smtClean="0"/>
              <a:t>.</a:t>
            </a:r>
            <a:endParaRPr lang="en-US" dirty="0"/>
          </a:p>
          <a:p>
            <a:r>
              <a:rPr lang="en-US" b="1" dirty="0"/>
              <a:t>Technique </a:t>
            </a:r>
            <a:endParaRPr lang="en-US" dirty="0"/>
          </a:p>
          <a:p>
            <a:r>
              <a:rPr lang="en-US" dirty="0"/>
              <a:t>Mix the blood of two individuals who have compatible blood. This will help to incubate antibodies. Then perform the test on the blood as in direct </a:t>
            </a:r>
            <a:r>
              <a:rPr lang="en-US" dirty="0" err="1"/>
              <a:t>coomb’s</a:t>
            </a:r>
            <a:r>
              <a:rPr lang="en-US" dirty="0"/>
              <a:t> test. If agglutination occurs, then indirect </a:t>
            </a:r>
            <a:r>
              <a:rPr lang="en-US" dirty="0" err="1"/>
              <a:t>coomb’s</a:t>
            </a:r>
            <a:r>
              <a:rPr lang="en-US" dirty="0"/>
              <a:t> test Is positive.</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r>
              <a:rPr lang="en-US" b="1" i="1" u="sng" dirty="0"/>
              <a:t>Treatment</a:t>
            </a:r>
            <a:endParaRPr lang="en-US" dirty="0"/>
          </a:p>
          <a:p>
            <a:r>
              <a:rPr lang="en-US" b="1" dirty="0"/>
              <a:t>1)</a:t>
            </a:r>
            <a:r>
              <a:rPr lang="en-US" dirty="0"/>
              <a:t> Give steroids e.g. prednisone 60mg then taper.</a:t>
            </a:r>
          </a:p>
          <a:p>
            <a:r>
              <a:rPr lang="en-US" dirty="0"/>
              <a:t>2) Transfusion may or may not be done</a:t>
            </a:r>
          </a:p>
          <a:p>
            <a:r>
              <a:rPr lang="en-US" dirty="0"/>
              <a:t>3) If cause is identified then treat.</a:t>
            </a:r>
          </a:p>
          <a:p>
            <a:r>
              <a:rPr lang="en-US" b="1" dirty="0" err="1"/>
              <a:t>Iso</a:t>
            </a:r>
            <a:r>
              <a:rPr lang="en-US" b="1" dirty="0"/>
              <a:t>-immune </a:t>
            </a:r>
            <a:r>
              <a:rPr lang="en-US" b="1" dirty="0" err="1"/>
              <a:t>haemolytic</a:t>
            </a:r>
            <a:r>
              <a:rPr lang="en-US" b="1" dirty="0"/>
              <a:t> </a:t>
            </a:r>
            <a:r>
              <a:rPr lang="en-US" b="1" dirty="0" err="1"/>
              <a:t>anaemia</a:t>
            </a:r>
            <a:endParaRPr lang="en-US" dirty="0"/>
          </a:p>
          <a:p>
            <a:r>
              <a:rPr lang="en-US" dirty="0"/>
              <a:t>In this </a:t>
            </a:r>
            <a:r>
              <a:rPr lang="en-US" dirty="0" err="1"/>
              <a:t>anaemia</a:t>
            </a:r>
            <a:r>
              <a:rPr lang="en-US" dirty="0"/>
              <a:t> antibodies produced by one individual reacts with red cells of another. e.g. </a:t>
            </a:r>
            <a:r>
              <a:rPr lang="en-US" dirty="0" err="1"/>
              <a:t>Rh</a:t>
            </a:r>
            <a:r>
              <a:rPr lang="en-US" dirty="0"/>
              <a:t> incompatibility and ABO incompatibility. </a:t>
            </a:r>
          </a:p>
          <a:p>
            <a:r>
              <a:rPr lang="en-US" dirty="0"/>
              <a:t> </a:t>
            </a:r>
          </a:p>
          <a:p>
            <a:r>
              <a:rPr lang="en-US" b="1" u="sng" dirty="0"/>
              <a:t>Anemia due to BM Failure (</a:t>
            </a:r>
            <a:r>
              <a:rPr lang="en-US" b="1" i="1" u="sng" dirty="0" err="1"/>
              <a:t>aplastic</a:t>
            </a:r>
            <a:r>
              <a:rPr lang="en-US" b="1" i="1" u="sng" dirty="0"/>
              <a:t> </a:t>
            </a:r>
            <a:r>
              <a:rPr lang="en-US" b="1" i="1" u="sng" dirty="0" err="1"/>
              <a:t>anaemia</a:t>
            </a:r>
            <a:r>
              <a:rPr lang="en-US" b="1" u="sng" dirty="0"/>
              <a:t>)</a:t>
            </a:r>
            <a:endParaRPr lang="en-US" dirty="0"/>
          </a:p>
          <a:p>
            <a:r>
              <a:rPr lang="en-US" b="1" i="1" u="sng" dirty="0"/>
              <a:t>Definition </a:t>
            </a:r>
            <a:endParaRPr lang="en-US" dirty="0"/>
          </a:p>
          <a:p>
            <a:r>
              <a:rPr lang="en-US" dirty="0"/>
              <a:t>This is </a:t>
            </a:r>
            <a:r>
              <a:rPr lang="en-US" dirty="0" err="1"/>
              <a:t>aplasia</a:t>
            </a:r>
            <a:r>
              <a:rPr lang="en-US" dirty="0"/>
              <a:t> of BM with subsequent peripheral </a:t>
            </a:r>
            <a:r>
              <a:rPr lang="en-US" dirty="0" err="1"/>
              <a:t>pancytopenia</a:t>
            </a:r>
            <a:r>
              <a:rPr lang="en-US" dirty="0"/>
              <a:t>  (low WBC,RBC, platelets.)</a:t>
            </a:r>
          </a:p>
          <a:p>
            <a:r>
              <a:rPr lang="en-US" b="1" dirty="0"/>
              <a:t>Mechanism</a:t>
            </a:r>
            <a:endParaRPr lang="en-US" dirty="0"/>
          </a:p>
          <a:p>
            <a:r>
              <a:rPr lang="en-US" dirty="0"/>
              <a:t>  Occurs due to destruction of primitive stem cells together with a fault in differentiation.</a:t>
            </a:r>
          </a:p>
          <a:p>
            <a:r>
              <a:rPr lang="en-US" dirty="0"/>
              <a:t>  As a result all the peripheral blood cell components are reduced.</a:t>
            </a:r>
          </a:p>
          <a:p>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62500" lnSpcReduction="20000"/>
          </a:bodyPr>
          <a:lstStyle/>
          <a:p>
            <a:r>
              <a:rPr lang="en-US" b="1" u="sng" dirty="0"/>
              <a:t>Causes </a:t>
            </a:r>
            <a:endParaRPr lang="en-US" dirty="0"/>
          </a:p>
          <a:p>
            <a:r>
              <a:rPr lang="en-US" b="1" dirty="0"/>
              <a:t>a) I</a:t>
            </a:r>
            <a:r>
              <a:rPr lang="en-US" dirty="0"/>
              <a:t>diopathic,</a:t>
            </a:r>
          </a:p>
          <a:p>
            <a:r>
              <a:rPr lang="en-US" dirty="0"/>
              <a:t>b) Congenital, </a:t>
            </a:r>
          </a:p>
          <a:p>
            <a:r>
              <a:rPr lang="en-US" dirty="0"/>
              <a:t>c) Acquired, </a:t>
            </a:r>
          </a:p>
          <a:p>
            <a:r>
              <a:rPr lang="en-US" dirty="0"/>
              <a:t>   </a:t>
            </a:r>
            <a:r>
              <a:rPr lang="en-US" dirty="0" err="1"/>
              <a:t>i</a:t>
            </a:r>
            <a:r>
              <a:rPr lang="en-US" dirty="0"/>
              <a:t>) Drugs e.g. antibiotics; like </a:t>
            </a:r>
            <a:r>
              <a:rPr lang="en-US" dirty="0" err="1"/>
              <a:t>chloramphenical</a:t>
            </a:r>
            <a:r>
              <a:rPr lang="en-US" dirty="0"/>
              <a:t>, </a:t>
            </a:r>
            <a:r>
              <a:rPr lang="en-US" dirty="0" err="1"/>
              <a:t>sulphonamides</a:t>
            </a:r>
            <a:r>
              <a:rPr lang="en-US" dirty="0"/>
              <a:t>: </a:t>
            </a:r>
            <a:r>
              <a:rPr lang="en-US" dirty="0" err="1"/>
              <a:t>cytotoxic</a:t>
            </a:r>
            <a:r>
              <a:rPr lang="en-US" dirty="0"/>
              <a:t> drugs, </a:t>
            </a:r>
            <a:r>
              <a:rPr lang="en-US" dirty="0" err="1"/>
              <a:t>phenylbutazone</a:t>
            </a:r>
            <a:r>
              <a:rPr lang="en-US" dirty="0"/>
              <a:t>: anti thyroid </a:t>
            </a:r>
            <a:r>
              <a:rPr lang="en-US" dirty="0" err="1"/>
              <a:t>drugs:anticonvulsants:immunosuppressive</a:t>
            </a:r>
            <a:r>
              <a:rPr lang="en-US" dirty="0"/>
              <a:t> drugs e.g. </a:t>
            </a:r>
            <a:r>
              <a:rPr lang="en-US" dirty="0" err="1"/>
              <a:t>azathioprine</a:t>
            </a:r>
            <a:r>
              <a:rPr lang="en-US" dirty="0"/>
              <a:t>. </a:t>
            </a:r>
          </a:p>
          <a:p>
            <a:r>
              <a:rPr lang="en-US" dirty="0"/>
              <a:t>   ii) Chemicals e.g. -Benzene toluene solvent misuse – glue sniffing.</a:t>
            </a:r>
            <a:br>
              <a:rPr lang="en-US" dirty="0"/>
            </a:br>
            <a:r>
              <a:rPr lang="en-US" dirty="0"/>
              <a:t>                             -Insecticides – Chlorinated hydrocarbons (DDT),          </a:t>
            </a:r>
          </a:p>
          <a:p>
            <a:r>
              <a:rPr lang="en-US" dirty="0"/>
              <a:t>                                                 - Organophosphates and </a:t>
            </a:r>
            <a:r>
              <a:rPr lang="en-US" dirty="0" err="1"/>
              <a:t>carbamates</a:t>
            </a:r>
            <a:endParaRPr lang="en-US" dirty="0"/>
          </a:p>
          <a:p>
            <a:r>
              <a:rPr lang="en-US" dirty="0"/>
              <a:t>iii). Infections like measles, viral hepatitis</a:t>
            </a:r>
          </a:p>
          <a:p>
            <a:pPr lvl="0"/>
            <a:r>
              <a:rPr lang="en-US" dirty="0"/>
              <a:t>pregnancy</a:t>
            </a:r>
          </a:p>
          <a:p>
            <a:pPr lvl="0"/>
            <a:r>
              <a:rPr lang="en-US" dirty="0"/>
              <a:t>radiations e.g. x-rays or radiotherapy</a:t>
            </a:r>
          </a:p>
          <a:p>
            <a:pPr lvl="0"/>
            <a:r>
              <a:rPr lang="en-US" dirty="0" err="1"/>
              <a:t>Paroxismal</a:t>
            </a:r>
            <a:r>
              <a:rPr lang="en-US" dirty="0"/>
              <a:t> nocturnal </a:t>
            </a:r>
            <a:r>
              <a:rPr lang="en-US" dirty="0" err="1"/>
              <a:t>haemoglobinuria</a:t>
            </a:r>
            <a:endParaRPr lang="en-US" dirty="0"/>
          </a:p>
          <a:p>
            <a:r>
              <a:rPr lang="en-US" b="1" i="1" dirty="0"/>
              <a:t> </a:t>
            </a:r>
            <a:endParaRPr lang="en-US" dirty="0"/>
          </a:p>
          <a:p>
            <a:r>
              <a:rPr lang="en-US" b="1" i="1" dirty="0"/>
              <a:t>C/F</a:t>
            </a:r>
            <a:endParaRPr lang="en-US" dirty="0"/>
          </a:p>
          <a:p>
            <a:pPr lvl="0"/>
            <a:r>
              <a:rPr lang="en-US" i="1" dirty="0"/>
              <a:t>Features of </a:t>
            </a:r>
            <a:r>
              <a:rPr lang="en-US" i="1" dirty="0" err="1"/>
              <a:t>anaemia</a:t>
            </a:r>
            <a:endParaRPr lang="en-US" dirty="0"/>
          </a:p>
          <a:p>
            <a:pPr lvl="0"/>
            <a:r>
              <a:rPr lang="en-US" i="1" dirty="0"/>
              <a:t>Frequent infections</a:t>
            </a:r>
            <a:endParaRPr lang="en-US" dirty="0"/>
          </a:p>
          <a:p>
            <a:r>
              <a:rPr lang="en-US" i="1" dirty="0"/>
              <a:t>Bleeding tendency – skin, mucus membrane</a:t>
            </a:r>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55000" lnSpcReduction="20000"/>
          </a:bodyPr>
          <a:lstStyle/>
          <a:p>
            <a:r>
              <a:rPr lang="en-US" b="1" i="1" u="sng" dirty="0"/>
              <a:t>O/E</a:t>
            </a:r>
            <a:endParaRPr lang="en-US" dirty="0"/>
          </a:p>
          <a:p>
            <a:pPr lvl="0"/>
            <a:r>
              <a:rPr lang="en-US" dirty="0"/>
              <a:t>may or may not have </a:t>
            </a:r>
            <a:r>
              <a:rPr lang="en-US" dirty="0" err="1"/>
              <a:t>lymphadenopathy</a:t>
            </a:r>
            <a:endParaRPr lang="en-US" dirty="0"/>
          </a:p>
          <a:p>
            <a:pPr lvl="0"/>
            <a:r>
              <a:rPr lang="en-US" dirty="0" err="1"/>
              <a:t>ecchymosis</a:t>
            </a:r>
            <a:endParaRPr lang="en-US" dirty="0"/>
          </a:p>
          <a:p>
            <a:pPr lvl="0"/>
            <a:r>
              <a:rPr lang="en-US" dirty="0"/>
              <a:t>bleeding gums</a:t>
            </a:r>
          </a:p>
          <a:p>
            <a:pPr lvl="0"/>
            <a:r>
              <a:rPr lang="en-US" dirty="0"/>
              <a:t>mouth sores</a:t>
            </a:r>
          </a:p>
          <a:p>
            <a:pPr lvl="0"/>
            <a:r>
              <a:rPr lang="en-US" dirty="0"/>
              <a:t>oral </a:t>
            </a:r>
            <a:r>
              <a:rPr lang="en-US" dirty="0" err="1"/>
              <a:t>candidiasis</a:t>
            </a:r>
            <a:endParaRPr lang="en-US" dirty="0"/>
          </a:p>
          <a:p>
            <a:pPr lvl="0"/>
            <a:r>
              <a:rPr lang="en-US" dirty="0"/>
              <a:t>throat infection</a:t>
            </a:r>
          </a:p>
          <a:p>
            <a:pPr lvl="0"/>
            <a:r>
              <a:rPr lang="en-US" dirty="0"/>
              <a:t>Evidence of infection in any other part of the body.</a:t>
            </a:r>
          </a:p>
          <a:p>
            <a:r>
              <a:rPr lang="en-US" b="1" dirty="0"/>
              <a:t> </a:t>
            </a:r>
            <a:endParaRPr lang="en-US" dirty="0"/>
          </a:p>
          <a:p>
            <a:r>
              <a:rPr lang="en-US" b="1" u="sng" dirty="0"/>
              <a:t>Investigation</a:t>
            </a:r>
            <a:endParaRPr lang="en-US" dirty="0"/>
          </a:p>
          <a:p>
            <a:r>
              <a:rPr lang="en-US" dirty="0"/>
              <a:t>1</a:t>
            </a:r>
            <a:r>
              <a:rPr lang="en-US" b="1" dirty="0"/>
              <a:t>) Blood for </a:t>
            </a:r>
            <a:r>
              <a:rPr lang="en-US" dirty="0"/>
              <a:t>a full </a:t>
            </a:r>
            <a:r>
              <a:rPr lang="en-US" dirty="0" err="1"/>
              <a:t>haemogram</a:t>
            </a:r>
            <a:r>
              <a:rPr lang="en-US" dirty="0"/>
              <a:t> – </a:t>
            </a:r>
            <a:r>
              <a:rPr lang="en-US" dirty="0" err="1"/>
              <a:t>normocytic</a:t>
            </a:r>
            <a:r>
              <a:rPr lang="en-US" dirty="0"/>
              <a:t>  </a:t>
            </a:r>
            <a:r>
              <a:rPr lang="en-US" dirty="0" err="1"/>
              <a:t>normochromic</a:t>
            </a:r>
            <a:r>
              <a:rPr lang="en-US" dirty="0"/>
              <a:t> </a:t>
            </a:r>
            <a:r>
              <a:rPr lang="en-US" dirty="0" err="1"/>
              <a:t>anaemia</a:t>
            </a:r>
            <a:r>
              <a:rPr lang="en-US" dirty="0"/>
              <a:t>, low platelet count , low WBC , no </a:t>
            </a:r>
            <a:r>
              <a:rPr lang="en-US" dirty="0" err="1"/>
              <a:t>reticulocyte</a:t>
            </a:r>
            <a:r>
              <a:rPr lang="en-US" dirty="0"/>
              <a:t>.</a:t>
            </a:r>
          </a:p>
          <a:p>
            <a:r>
              <a:rPr lang="en-US" b="1" dirty="0"/>
              <a:t>2) Bone marrow aspirate and trephine </a:t>
            </a:r>
            <a:r>
              <a:rPr lang="en-US" dirty="0"/>
              <a:t>– shows a </a:t>
            </a:r>
            <a:r>
              <a:rPr lang="en-US" dirty="0" err="1"/>
              <a:t>hypocellular</a:t>
            </a:r>
            <a:r>
              <a:rPr lang="en-US" dirty="0"/>
              <a:t> BM i.e.  reduced cell in the Bm.</a:t>
            </a:r>
          </a:p>
          <a:p>
            <a:r>
              <a:rPr lang="en-US" dirty="0"/>
              <a:t> </a:t>
            </a:r>
          </a:p>
          <a:p>
            <a:r>
              <a:rPr lang="en-US" b="1" i="1" u="sng" dirty="0"/>
              <a:t>DDX </a:t>
            </a:r>
            <a:endParaRPr lang="en-US" dirty="0"/>
          </a:p>
          <a:p>
            <a:pPr lvl="0"/>
            <a:r>
              <a:rPr lang="en-US" dirty="0"/>
              <a:t>Other conditions that cause </a:t>
            </a:r>
            <a:r>
              <a:rPr lang="en-US" dirty="0" err="1"/>
              <a:t>pancytopenia</a:t>
            </a:r>
            <a:r>
              <a:rPr lang="en-US" dirty="0"/>
              <a:t> i.e. disseminated TB</a:t>
            </a:r>
          </a:p>
          <a:p>
            <a:pPr lvl="0"/>
            <a:r>
              <a:rPr lang="en-US" dirty="0" err="1"/>
              <a:t>hypersplenism</a:t>
            </a:r>
            <a:endParaRPr lang="en-US" dirty="0"/>
          </a:p>
          <a:p>
            <a:pPr lvl="0"/>
            <a:r>
              <a:rPr lang="en-US" dirty="0" err="1"/>
              <a:t>megaloblastic</a:t>
            </a:r>
            <a:r>
              <a:rPr lang="en-US" dirty="0"/>
              <a:t> </a:t>
            </a:r>
            <a:r>
              <a:rPr lang="en-US" dirty="0" err="1"/>
              <a:t>anaemia</a:t>
            </a:r>
            <a:r>
              <a:rPr lang="en-US" dirty="0"/>
              <a:t>.</a:t>
            </a:r>
          </a:p>
          <a:p>
            <a:pPr lvl="0"/>
            <a:r>
              <a:rPr lang="en-US" dirty="0"/>
              <a:t>Bone marrow infiltration by malignant cells.</a:t>
            </a:r>
          </a:p>
          <a:p>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r>
              <a:rPr lang="en-US" b="1" i="1" u="sng" dirty="0"/>
              <a:t>Treatment </a:t>
            </a:r>
            <a:endParaRPr lang="en-US" dirty="0"/>
          </a:p>
          <a:p>
            <a:r>
              <a:rPr lang="en-US" dirty="0"/>
              <a:t>Treat or remove the cause </a:t>
            </a:r>
          </a:p>
          <a:p>
            <a:r>
              <a:rPr lang="en-US" dirty="0"/>
              <a:t>a) Supportive care</a:t>
            </a:r>
          </a:p>
          <a:p>
            <a:pPr lvl="0"/>
            <a:r>
              <a:rPr lang="en-US" dirty="0"/>
              <a:t>Frequent transfusion till remission.</a:t>
            </a:r>
          </a:p>
          <a:p>
            <a:pPr lvl="0"/>
            <a:r>
              <a:rPr lang="en-US" dirty="0"/>
              <a:t>Treat any infection</a:t>
            </a:r>
          </a:p>
          <a:p>
            <a:pPr lvl="0"/>
            <a:r>
              <a:rPr lang="en-US" dirty="0"/>
              <a:t>Steroids may be used to reduce the bleeding</a:t>
            </a:r>
          </a:p>
          <a:p>
            <a:r>
              <a:rPr lang="en-US" dirty="0"/>
              <a:t>b) </a:t>
            </a:r>
            <a:r>
              <a:rPr lang="en-US" dirty="0" err="1"/>
              <a:t>Heamatopoiesis</a:t>
            </a:r>
            <a:r>
              <a:rPr lang="en-US" dirty="0"/>
              <a:t> stimulants </a:t>
            </a:r>
          </a:p>
          <a:p>
            <a:r>
              <a:rPr lang="en-US" dirty="0"/>
              <a:t>  Androgenic asteroids </a:t>
            </a:r>
            <a:r>
              <a:rPr lang="en-US" dirty="0" err="1"/>
              <a:t>eg</a:t>
            </a:r>
            <a:r>
              <a:rPr lang="en-US" dirty="0"/>
              <a:t> </a:t>
            </a:r>
            <a:r>
              <a:rPr lang="en-US" dirty="0" err="1"/>
              <a:t>oxymetholone</a:t>
            </a:r>
            <a:r>
              <a:rPr lang="en-US" dirty="0"/>
              <a:t>. Orally 100mg </a:t>
            </a:r>
            <a:r>
              <a:rPr lang="en-US" dirty="0" err="1"/>
              <a:t>odx</a:t>
            </a:r>
            <a:r>
              <a:rPr lang="en-US" dirty="0"/>
              <a:t> 6/12</a:t>
            </a:r>
          </a:p>
          <a:p>
            <a:r>
              <a:rPr lang="en-US" dirty="0"/>
              <a:t>Androgen is able to raise erythropoietin to high serum level. Also may raise responsiveness of </a:t>
            </a:r>
            <a:r>
              <a:rPr lang="en-US" dirty="0" err="1"/>
              <a:t>erythroid</a:t>
            </a:r>
            <a:r>
              <a:rPr lang="en-US" dirty="0"/>
              <a:t> precursors to erythropoietin </a:t>
            </a:r>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7500" lnSpcReduction="20000"/>
          </a:bodyPr>
          <a:lstStyle/>
          <a:p>
            <a:r>
              <a:rPr lang="en-US" b="1" dirty="0"/>
              <a:t>S/E of </a:t>
            </a:r>
            <a:r>
              <a:rPr lang="en-US" b="1" dirty="0" err="1"/>
              <a:t>oxymetholone</a:t>
            </a:r>
            <a:endParaRPr lang="en-US" dirty="0"/>
          </a:p>
          <a:p>
            <a:r>
              <a:rPr lang="en-US" b="1" dirty="0" err="1"/>
              <a:t>i</a:t>
            </a:r>
            <a:r>
              <a:rPr lang="en-US" b="1" dirty="0"/>
              <a:t>) </a:t>
            </a:r>
            <a:r>
              <a:rPr lang="en-US" dirty="0"/>
              <a:t>It is an androgenic predominant.</a:t>
            </a:r>
          </a:p>
          <a:p>
            <a:r>
              <a:rPr lang="en-US" dirty="0"/>
              <a:t>ii) Causes high lipids.</a:t>
            </a:r>
          </a:p>
          <a:p>
            <a:r>
              <a:rPr lang="en-US" dirty="0"/>
              <a:t>iii) Fluid retention.</a:t>
            </a:r>
          </a:p>
          <a:p>
            <a:r>
              <a:rPr lang="en-US" dirty="0"/>
              <a:t>iv) Gives abnormal LFT parameters </a:t>
            </a:r>
            <a:br>
              <a:rPr lang="en-US" dirty="0"/>
            </a:br>
            <a:endParaRPr lang="en-US" dirty="0"/>
          </a:p>
          <a:p>
            <a:r>
              <a:rPr lang="en-US" dirty="0"/>
              <a:t>c). BM transplant if no remission to (a &amp;b) treatment. </a:t>
            </a:r>
            <a:r>
              <a:rPr lang="en-US" dirty="0" err="1"/>
              <a:t>Allogenic</a:t>
            </a:r>
            <a:r>
              <a:rPr lang="en-US" dirty="0"/>
              <a:t> BM transport with </a:t>
            </a:r>
            <a:r>
              <a:rPr lang="en-US" dirty="0" err="1"/>
              <a:t>cyclophosphamide</a:t>
            </a:r>
            <a:r>
              <a:rPr lang="en-US" dirty="0"/>
              <a:t> or </a:t>
            </a:r>
            <a:r>
              <a:rPr lang="en-US" dirty="0" err="1"/>
              <a:t>ciclosporin</a:t>
            </a:r>
            <a:r>
              <a:rPr lang="en-US" dirty="0"/>
              <a:t> + </a:t>
            </a:r>
            <a:r>
              <a:rPr lang="en-US" dirty="0" err="1"/>
              <a:t>antithymocyte</a:t>
            </a:r>
            <a:r>
              <a:rPr lang="en-US" dirty="0"/>
              <a:t> globulin – gives same results.</a:t>
            </a:r>
          </a:p>
          <a:p>
            <a:r>
              <a:rPr lang="en-US" b="1" dirty="0"/>
              <a:t> </a:t>
            </a:r>
            <a:endParaRPr lang="en-US" dirty="0"/>
          </a:p>
          <a:p>
            <a:r>
              <a:rPr lang="en-US" b="1" u="sng" dirty="0"/>
              <a:t>Prognosis</a:t>
            </a:r>
            <a:endParaRPr lang="en-US" dirty="0"/>
          </a:p>
          <a:p>
            <a:pPr lvl="0"/>
            <a:r>
              <a:rPr lang="en-US" dirty="0"/>
              <a:t>Spontaneous remission with recovery.</a:t>
            </a:r>
          </a:p>
          <a:p>
            <a:r>
              <a:rPr lang="en-US" dirty="0"/>
              <a:t>Progressive severe deficiency of all components of blood leading to death due to infections or </a:t>
            </a:r>
            <a:r>
              <a:rPr lang="en-US" dirty="0" err="1"/>
              <a:t>haemorrhage</a:t>
            </a:r>
            <a:r>
              <a:rPr lang="en-US" dirty="0"/>
              <a: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TotalTime>
  <Words>5711</Words>
  <Application>Microsoft Office PowerPoint</Application>
  <PresentationFormat>On-screen Show (4:3)</PresentationFormat>
  <Paragraphs>968</Paragraphs>
  <Slides>112</Slides>
  <Notes>1</Notes>
  <HiddenSlides>0</HiddenSlides>
  <MMClips>0</MMClips>
  <ScaleCrop>false</ScaleCrop>
  <HeadingPairs>
    <vt:vector size="4" baseType="variant">
      <vt:variant>
        <vt:lpstr>Theme</vt:lpstr>
      </vt:variant>
      <vt:variant>
        <vt:i4>1</vt:i4>
      </vt:variant>
      <vt:variant>
        <vt:lpstr>Slide Titles</vt:lpstr>
      </vt:variant>
      <vt:variant>
        <vt:i4>112</vt:i4>
      </vt:variant>
    </vt:vector>
  </HeadingPairs>
  <TitlesOfParts>
    <vt:vector size="113" baseType="lpstr">
      <vt:lpstr>Office Theme</vt:lpstr>
      <vt:lpstr>HAEMATOLOGY </vt:lpstr>
      <vt:lpstr>Blood consists of: -RBC cells -WBC cells -Platelet cells -Plasma </vt:lpstr>
      <vt:lpstr>Slide 3</vt:lpstr>
      <vt:lpstr>SERUM.</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ANAEMIA </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Megaloblastic Anaemia </vt:lpstr>
      <vt:lpstr>A) Vitamin B12 deficiency anaemia</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Haemoglobin abnormalities </vt:lpstr>
      <vt:lpstr>SICKLE CELL DISEASE (SCD). </vt:lpstr>
      <vt:lpstr>Slide 70</vt:lpstr>
      <vt:lpstr>Slide 71</vt:lpstr>
      <vt:lpstr>Slide 72</vt:lpstr>
      <vt:lpstr>Slide 73</vt:lpstr>
      <vt:lpstr>CLINICAL FEATURES.</vt:lpstr>
      <vt:lpstr>Slide 75</vt:lpstr>
      <vt:lpstr>Slide 76</vt:lpstr>
      <vt:lpstr>Slide 77</vt:lpstr>
      <vt:lpstr>Slide 78</vt:lpstr>
      <vt:lpstr>Slide 79</vt:lpstr>
      <vt:lpstr>Treatment  </vt:lpstr>
      <vt:lpstr>Slide 81</vt:lpstr>
      <vt:lpstr>Slide 82</vt:lpstr>
      <vt:lpstr>Slide 83</vt:lpstr>
      <vt:lpstr>Slide 84</vt:lpstr>
      <vt:lpstr>Slide 85</vt:lpstr>
      <vt:lpstr>Slide 86</vt:lpstr>
      <vt:lpstr>Slide 87</vt:lpstr>
      <vt:lpstr>Slide 88</vt:lpstr>
      <vt:lpstr>Thalassaemia </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Hemophilia (factor viii deficiency) </vt:lpstr>
      <vt:lpstr>Slide 105</vt:lpstr>
      <vt:lpstr>Slide 106</vt:lpstr>
      <vt:lpstr>Slide 107</vt:lpstr>
      <vt:lpstr>Vitamin K deficiency  </vt:lpstr>
      <vt:lpstr>Slide 109</vt:lpstr>
      <vt:lpstr>Slide 110</vt:lpstr>
      <vt:lpstr>  Purpuras </vt:lpstr>
      <vt:lpstr>Slide 112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HAEMATOLOGY</dc:title>
  <dc:creator>User</dc:creator>
  <cp:lastModifiedBy>User</cp:lastModifiedBy>
  <cp:revision>22</cp:revision>
  <dcterms:created xsi:type="dcterms:W3CDTF">2021-05-04T06:19:25Z</dcterms:created>
  <dcterms:modified xsi:type="dcterms:W3CDTF">2021-05-18T07:22:30Z</dcterms:modified>
</cp:coreProperties>
</file>