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5"/>
  </p:notesMasterIdLst>
  <p:handoutMasterIdLst>
    <p:handoutMasterId r:id="rId116"/>
  </p:handoutMasterIdLst>
  <p:sldIdLst>
    <p:sldId id="256" r:id="rId2"/>
    <p:sldId id="443" r:id="rId3"/>
    <p:sldId id="376" r:id="rId4"/>
    <p:sldId id="261" r:id="rId5"/>
    <p:sldId id="259" r:id="rId6"/>
    <p:sldId id="260" r:id="rId7"/>
    <p:sldId id="262" r:id="rId8"/>
    <p:sldId id="263" r:id="rId9"/>
    <p:sldId id="264" r:id="rId10"/>
    <p:sldId id="265" r:id="rId11"/>
    <p:sldId id="267" r:id="rId12"/>
    <p:sldId id="266" r:id="rId13"/>
    <p:sldId id="268" r:id="rId14"/>
    <p:sldId id="269" r:id="rId15"/>
    <p:sldId id="270" r:id="rId16"/>
    <p:sldId id="271" r:id="rId17"/>
    <p:sldId id="378" r:id="rId18"/>
    <p:sldId id="379" r:id="rId19"/>
    <p:sldId id="380" r:id="rId20"/>
    <p:sldId id="450" r:id="rId21"/>
    <p:sldId id="381" r:id="rId22"/>
    <p:sldId id="382" r:id="rId23"/>
    <p:sldId id="385" r:id="rId24"/>
    <p:sldId id="430" r:id="rId25"/>
    <p:sldId id="384" r:id="rId26"/>
    <p:sldId id="386" r:id="rId27"/>
    <p:sldId id="429" r:id="rId28"/>
    <p:sldId id="383" r:id="rId29"/>
    <p:sldId id="387" r:id="rId30"/>
    <p:sldId id="388" r:id="rId31"/>
    <p:sldId id="389" r:id="rId32"/>
    <p:sldId id="392" r:id="rId33"/>
    <p:sldId id="393" r:id="rId34"/>
    <p:sldId id="451" r:id="rId35"/>
    <p:sldId id="390" r:id="rId36"/>
    <p:sldId id="391" r:id="rId37"/>
    <p:sldId id="396" r:id="rId38"/>
    <p:sldId id="394" r:id="rId39"/>
    <p:sldId id="395" r:id="rId40"/>
    <p:sldId id="397" r:id="rId41"/>
    <p:sldId id="452" r:id="rId42"/>
    <p:sldId id="405" r:id="rId43"/>
    <p:sldId id="398" r:id="rId44"/>
    <p:sldId id="399" r:id="rId45"/>
    <p:sldId id="401" r:id="rId46"/>
    <p:sldId id="402" r:id="rId47"/>
    <p:sldId id="400" r:id="rId48"/>
    <p:sldId id="407" r:id="rId49"/>
    <p:sldId id="408" r:id="rId50"/>
    <p:sldId id="406" r:id="rId51"/>
    <p:sldId id="403" r:id="rId52"/>
    <p:sldId id="409" r:id="rId53"/>
    <p:sldId id="410" r:id="rId54"/>
    <p:sldId id="415" r:id="rId55"/>
    <p:sldId id="414" r:id="rId56"/>
    <p:sldId id="411" r:id="rId57"/>
    <p:sldId id="412" r:id="rId58"/>
    <p:sldId id="413" r:id="rId59"/>
    <p:sldId id="417" r:id="rId60"/>
    <p:sldId id="418" r:id="rId61"/>
    <p:sldId id="419" r:id="rId62"/>
    <p:sldId id="420" r:id="rId63"/>
    <p:sldId id="424" r:id="rId64"/>
    <p:sldId id="425" r:id="rId65"/>
    <p:sldId id="426" r:id="rId66"/>
    <p:sldId id="421" r:id="rId67"/>
    <p:sldId id="422" r:id="rId68"/>
    <p:sldId id="453" r:id="rId69"/>
    <p:sldId id="274" r:id="rId70"/>
    <p:sldId id="284" r:id="rId71"/>
    <p:sldId id="340" r:id="rId72"/>
    <p:sldId id="344" r:id="rId73"/>
    <p:sldId id="349" r:id="rId74"/>
    <p:sldId id="351" r:id="rId75"/>
    <p:sldId id="289" r:id="rId76"/>
    <p:sldId id="353" r:id="rId77"/>
    <p:sldId id="355" r:id="rId78"/>
    <p:sldId id="356" r:id="rId79"/>
    <p:sldId id="357" r:id="rId80"/>
    <p:sldId id="359" r:id="rId81"/>
    <p:sldId id="360" r:id="rId82"/>
    <p:sldId id="361" r:id="rId83"/>
    <p:sldId id="362" r:id="rId84"/>
    <p:sldId id="363" r:id="rId85"/>
    <p:sldId id="364" r:id="rId86"/>
    <p:sldId id="368" r:id="rId87"/>
    <p:sldId id="369" r:id="rId88"/>
    <p:sldId id="292" r:id="rId89"/>
    <p:sldId id="294" r:id="rId90"/>
    <p:sldId id="297" r:id="rId91"/>
    <p:sldId id="345" r:id="rId92"/>
    <p:sldId id="348" r:id="rId93"/>
    <p:sldId id="371" r:id="rId94"/>
    <p:sldId id="372" r:id="rId95"/>
    <p:sldId id="373" r:id="rId96"/>
    <p:sldId id="374" r:id="rId97"/>
    <p:sldId id="432" r:id="rId98"/>
    <p:sldId id="433" r:id="rId99"/>
    <p:sldId id="442" r:id="rId100"/>
    <p:sldId id="434" r:id="rId101"/>
    <p:sldId id="435" r:id="rId102"/>
    <p:sldId id="454" r:id="rId103"/>
    <p:sldId id="436" r:id="rId104"/>
    <p:sldId id="437" r:id="rId105"/>
    <p:sldId id="438" r:id="rId106"/>
    <p:sldId id="439" r:id="rId107"/>
    <p:sldId id="440" r:id="rId108"/>
    <p:sldId id="441" r:id="rId109"/>
    <p:sldId id="445" r:id="rId110"/>
    <p:sldId id="444" r:id="rId111"/>
    <p:sldId id="448" r:id="rId112"/>
    <p:sldId id="449" r:id="rId113"/>
    <p:sldId id="431" r:id="rId1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146"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1490"/>
    </p:cViewPr>
  </p:sorterViewPr>
  <p:notesViewPr>
    <p:cSldViewPr>
      <p:cViewPr varScale="1">
        <p:scale>
          <a:sx n="55" d="100"/>
          <a:sy n="55" d="100"/>
        </p:scale>
        <p:origin x="-2880" y="-9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Head Injury</a:t>
            </a:r>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dirty="0" smtClean="0"/>
              <a:t>Mr. Okoth</a:t>
            </a: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3349F6B-477A-4BA8-B749-95D2BCC0FAF1}" type="slidenum">
              <a:rPr lang="en-US" smtClean="0"/>
              <a:pPr/>
              <a:t>‹#›</a:t>
            </a:fld>
            <a:endParaRPr lang="en-US"/>
          </a:p>
        </p:txBody>
      </p:sp>
    </p:spTree>
    <p:extLst>
      <p:ext uri="{BB962C8B-B14F-4D97-AF65-F5344CB8AC3E}">
        <p14:creationId xmlns:p14="http://schemas.microsoft.com/office/powerpoint/2010/main" val="29308738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A13FF95-2C10-4728-9CA6-4B0E78B0D1F3}" type="datetimeFigureOut">
              <a:rPr lang="en-US" smtClean="0"/>
              <a:pPr/>
              <a:t>12/12/2017</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5D722A-8CC3-4BDC-BABC-F6BFDF0D16C2}" type="slidenum">
              <a:rPr lang="en-GB" smtClean="0"/>
              <a:pPr/>
              <a:t>‹#›</a:t>
            </a:fld>
            <a:endParaRPr lang="en-GB"/>
          </a:p>
        </p:txBody>
      </p:sp>
    </p:spTree>
    <p:extLst>
      <p:ext uri="{BB962C8B-B14F-4D97-AF65-F5344CB8AC3E}">
        <p14:creationId xmlns:p14="http://schemas.microsoft.com/office/powerpoint/2010/main" val="4161133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B5D722A-8CC3-4BDC-BABC-F6BFDF0D16C2}" type="slidenum">
              <a:rPr lang="en-GB" smtClean="0"/>
              <a:pPr/>
              <a:t>6</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err="1" smtClean="0"/>
              <a:t>th</a:t>
            </a:r>
            <a:endParaRPr lang="en-GB" dirty="0"/>
          </a:p>
        </p:txBody>
      </p:sp>
      <p:sp>
        <p:nvSpPr>
          <p:cNvPr id="4" name="Slide Number Placeholder 3"/>
          <p:cNvSpPr>
            <a:spLocks noGrp="1"/>
          </p:cNvSpPr>
          <p:nvPr>
            <p:ph type="sldNum" sz="quarter" idx="10"/>
          </p:nvPr>
        </p:nvSpPr>
        <p:spPr/>
        <p:txBody>
          <a:bodyPr/>
          <a:lstStyle/>
          <a:p>
            <a:fld id="{FB5D722A-8CC3-4BDC-BABC-F6BFDF0D16C2}" type="slidenum">
              <a:rPr lang="en-GB" smtClean="0"/>
              <a:pPr/>
              <a:t>8</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B5D722A-8CC3-4BDC-BABC-F6BFDF0D16C2}" type="slidenum">
              <a:rPr lang="en-GB" smtClean="0"/>
              <a:pPr/>
              <a:t>10</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B5D722A-8CC3-4BDC-BABC-F6BFDF0D16C2}" type="slidenum">
              <a:rPr lang="en-GB" smtClean="0"/>
              <a:pPr/>
              <a:t>11</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B5D722A-8CC3-4BDC-BABC-F6BFDF0D16C2}" type="slidenum">
              <a:rPr lang="en-GB" smtClean="0"/>
              <a:pPr/>
              <a:t>12</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B5D722A-8CC3-4BDC-BABC-F6BFDF0D16C2}" type="slidenum">
              <a:rPr lang="en-GB" smtClean="0"/>
              <a:pPr/>
              <a:t>74</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smtClean="0"/>
              <a:t>Mr. Okoth</a:t>
            </a:r>
            <a:endParaRPr lang="en-GB"/>
          </a:p>
        </p:txBody>
      </p:sp>
      <p:sp>
        <p:nvSpPr>
          <p:cNvPr id="6" name="Slide Number Placeholder 5"/>
          <p:cNvSpPr>
            <a:spLocks noGrp="1"/>
          </p:cNvSpPr>
          <p:nvPr>
            <p:ph type="sldNum" sz="quarter" idx="12"/>
          </p:nvPr>
        </p:nvSpPr>
        <p:spPr/>
        <p:txBody>
          <a:bodyPr/>
          <a:lstStyle/>
          <a:p>
            <a:fld id="{108758E0-D66E-4912-880E-8B65721D44D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endParaRPr lang="en-GB"/>
          </a:p>
        </p:txBody>
      </p:sp>
      <p:sp>
        <p:nvSpPr>
          <p:cNvPr id="5" name="Footer Placeholder 4"/>
          <p:cNvSpPr>
            <a:spLocks noGrp="1"/>
          </p:cNvSpPr>
          <p:nvPr>
            <p:ph type="ftr" sz="quarter" idx="11"/>
          </p:nvPr>
        </p:nvSpPr>
        <p:spPr>
          <a:xfrm>
            <a:off x="457201" y="6248207"/>
            <a:ext cx="5573483" cy="365125"/>
          </a:xfrm>
        </p:spPr>
        <p:txBody>
          <a:bodyPr/>
          <a:lstStyle/>
          <a:p>
            <a:r>
              <a:rPr lang="en-GB" smtClean="0"/>
              <a:t>Mr. Okoth</a:t>
            </a:r>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108758E0-D66E-4912-880E-8B65721D44DC}"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08758E0-D66E-4912-880E-8B65721D44DC}" type="slidenum">
              <a:rPr lang="en-GB" smtClean="0"/>
              <a:pPr/>
              <a:t>‹#›</a:t>
            </a:fld>
            <a:endParaRPr lang="en-GB"/>
          </a:p>
        </p:txBody>
      </p:sp>
      <p:sp>
        <p:nvSpPr>
          <p:cNvPr id="14" name="Footer Placeholder 13"/>
          <p:cNvSpPr>
            <a:spLocks noGrp="1"/>
          </p:cNvSpPr>
          <p:nvPr>
            <p:ph type="ftr" sz="quarter" idx="12"/>
          </p:nvPr>
        </p:nvSpPr>
        <p:spPr/>
        <p:txBody>
          <a:bodyPr/>
          <a:lstStyle/>
          <a:p>
            <a:r>
              <a:rPr lang="en-GB" smtClean="0"/>
              <a:t>Mr. Okoth</a:t>
            </a:r>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endParaRPr lang="en-GB"/>
          </a:p>
        </p:txBody>
      </p:sp>
      <p:sp>
        <p:nvSpPr>
          <p:cNvPr id="10" name="Slide Number Placeholder 9"/>
          <p:cNvSpPr>
            <a:spLocks noGrp="1"/>
          </p:cNvSpPr>
          <p:nvPr>
            <p:ph type="sldNum" sz="quarter" idx="16"/>
          </p:nvPr>
        </p:nvSpPr>
        <p:spPr/>
        <p:txBody>
          <a:bodyPr rtlCol="0"/>
          <a:lstStyle/>
          <a:p>
            <a:fld id="{108758E0-D66E-4912-880E-8B65721D44DC}" type="slidenum">
              <a:rPr lang="en-GB" smtClean="0"/>
              <a:pPr/>
              <a:t>‹#›</a:t>
            </a:fld>
            <a:endParaRPr lang="en-GB"/>
          </a:p>
        </p:txBody>
      </p:sp>
      <p:sp>
        <p:nvSpPr>
          <p:cNvPr id="12" name="Footer Placeholder 11"/>
          <p:cNvSpPr>
            <a:spLocks noGrp="1"/>
          </p:cNvSpPr>
          <p:nvPr>
            <p:ph type="ftr" sz="quarter" idx="17"/>
          </p:nvPr>
        </p:nvSpPr>
        <p:spPr/>
        <p:txBody>
          <a:bodyPr rtlCol="0"/>
          <a:lstStyle/>
          <a:p>
            <a:r>
              <a:rPr lang="en-GB" smtClean="0"/>
              <a:t>Mr. Okoth</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endParaRPr lang="en-GB"/>
          </a:p>
        </p:txBody>
      </p:sp>
      <p:sp>
        <p:nvSpPr>
          <p:cNvPr id="12" name="Slide Number Placeholder 11"/>
          <p:cNvSpPr>
            <a:spLocks noGrp="1"/>
          </p:cNvSpPr>
          <p:nvPr>
            <p:ph type="sldNum" sz="quarter" idx="16"/>
          </p:nvPr>
        </p:nvSpPr>
        <p:spPr/>
        <p:txBody>
          <a:bodyPr rtlCol="0"/>
          <a:lstStyle/>
          <a:p>
            <a:fld id="{108758E0-D66E-4912-880E-8B65721D44DC}" type="slidenum">
              <a:rPr lang="en-GB" smtClean="0"/>
              <a:pPr/>
              <a:t>‹#›</a:t>
            </a:fld>
            <a:endParaRPr lang="en-GB"/>
          </a:p>
        </p:txBody>
      </p:sp>
      <p:sp>
        <p:nvSpPr>
          <p:cNvPr id="14" name="Footer Placeholder 13"/>
          <p:cNvSpPr>
            <a:spLocks noGrp="1"/>
          </p:cNvSpPr>
          <p:nvPr>
            <p:ph type="ftr" sz="quarter" idx="17"/>
          </p:nvPr>
        </p:nvSpPr>
        <p:spPr/>
        <p:txBody>
          <a:bodyPr rtlCol="0"/>
          <a:lstStyle/>
          <a:p>
            <a:r>
              <a:rPr lang="en-GB" smtClean="0"/>
              <a:t>Mr. Okoth</a:t>
            </a:r>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r>
              <a:rPr lang="en-GB" smtClean="0"/>
              <a:t>Mr. Okoth</a:t>
            </a:r>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108758E0-D66E-4912-880E-8B65721D44DC}"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r>
              <a:rPr lang="en-GB" smtClean="0"/>
              <a:t>Mr. Okoth</a:t>
            </a:r>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108758E0-D66E-4912-880E-8B65721D44D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smtClean="0"/>
              <a:t>Mr. Okoth</a:t>
            </a:r>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08758E0-D66E-4912-880E-8B65721D44DC}"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108758E0-D66E-4912-880E-8B65721D44DC}"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r>
              <a:rPr lang="en-GB" smtClean="0"/>
              <a:t>Mr. Okoth</a:t>
            </a:r>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GB" smtClean="0"/>
              <a:t>Mr. Okoth</a:t>
            </a:r>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108758E0-D66E-4912-880E-8B65721D44DC}"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HEAD INJURY</a:t>
            </a:r>
            <a:endParaRPr lang="en-GB" dirty="0"/>
          </a:p>
        </p:txBody>
      </p:sp>
      <p:sp>
        <p:nvSpPr>
          <p:cNvPr id="3" name="Subtitle 2"/>
          <p:cNvSpPr>
            <a:spLocks noGrp="1"/>
          </p:cNvSpPr>
          <p:nvPr>
            <p:ph type="subTitle" idx="1"/>
          </p:nvPr>
        </p:nvSpPr>
        <p:spPr/>
        <p:txBody>
          <a:bodyPr/>
          <a:lstStyle/>
          <a:p>
            <a:r>
              <a:rPr lang="en-GB" dirty="0" smtClean="0"/>
              <a:t>By P. J. Okoth</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10</a:t>
            </a:fld>
            <a:endParaRPr lang="en-GB"/>
          </a:p>
        </p:txBody>
      </p:sp>
      <p:sp>
        <p:nvSpPr>
          <p:cNvPr id="3" name="Content Placeholder 2"/>
          <p:cNvSpPr>
            <a:spLocks noGrp="1"/>
          </p:cNvSpPr>
          <p:nvPr>
            <p:ph sz="quarter" idx="1"/>
          </p:nvPr>
        </p:nvSpPr>
        <p:spPr/>
        <p:txBody>
          <a:bodyPr>
            <a:normAutofit/>
          </a:bodyPr>
          <a:lstStyle/>
          <a:p>
            <a:r>
              <a:rPr lang="en-GB" sz="3200" dirty="0" smtClean="0"/>
              <a:t>The damage done at the time of impact with subsequent risk of epilepsy is irreversible.</a:t>
            </a:r>
          </a:p>
          <a:p>
            <a:r>
              <a:rPr lang="en-GB" sz="3600" dirty="0" smtClean="0"/>
              <a:t>Surgery is usually undertaken: </a:t>
            </a:r>
          </a:p>
          <a:p>
            <a:pPr lvl="1"/>
            <a:r>
              <a:rPr lang="en-GB" sz="3200" dirty="0" smtClean="0"/>
              <a:t>to prevent the risk of infection.</a:t>
            </a:r>
          </a:p>
          <a:p>
            <a:pPr lvl="1"/>
            <a:r>
              <a:rPr lang="en-GB" sz="3200" dirty="0" smtClean="0"/>
              <a:t>To alleviate mass effect and</a:t>
            </a:r>
          </a:p>
          <a:p>
            <a:pPr lvl="1"/>
            <a:r>
              <a:rPr lang="en-GB" sz="3200" dirty="0" smtClean="0"/>
              <a:t>For cosmetic purposes.</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Eye response (E)</a:t>
            </a:r>
            <a:endParaRPr lang="en-US" dirty="0"/>
          </a:p>
        </p:txBody>
      </p:sp>
      <p:sp>
        <p:nvSpPr>
          <p:cNvPr id="3" name="Content Placeholder 2"/>
          <p:cNvSpPr>
            <a:spLocks noGrp="1"/>
          </p:cNvSpPr>
          <p:nvPr>
            <p:ph sz="quarter" idx="1"/>
          </p:nvPr>
        </p:nvSpPr>
        <p:spPr>
          <a:xfrm>
            <a:off x="612648" y="1500174"/>
            <a:ext cx="8153400" cy="4857784"/>
          </a:xfrm>
        </p:spPr>
        <p:txBody>
          <a:bodyPr>
            <a:normAutofit fontScale="85000" lnSpcReduction="20000"/>
          </a:bodyPr>
          <a:lstStyle/>
          <a:p>
            <a:r>
              <a:rPr lang="en-US" sz="3600" dirty="0" smtClean="0"/>
              <a:t>There are four grades starting with the most severe:</a:t>
            </a:r>
          </a:p>
          <a:p>
            <a:pPr marL="514350" indent="-514350">
              <a:buFont typeface="+mj-lt"/>
              <a:buAutoNum type="arabicPeriod"/>
            </a:pPr>
            <a:r>
              <a:rPr lang="en-US" sz="3600" dirty="0" smtClean="0"/>
              <a:t>No eye opening</a:t>
            </a:r>
          </a:p>
          <a:p>
            <a:pPr marL="514350" indent="-514350">
              <a:buFont typeface="+mj-lt"/>
              <a:buAutoNum type="arabicPeriod"/>
            </a:pPr>
            <a:r>
              <a:rPr lang="en-US" sz="3600" dirty="0" smtClean="0"/>
              <a:t>Eye opening in response to pain stimulus. (a peripheral pain stimulus, such as squeezing the </a:t>
            </a:r>
            <a:r>
              <a:rPr lang="en-US" sz="3600" dirty="0" err="1" smtClean="0"/>
              <a:t>lunula</a:t>
            </a:r>
            <a:r>
              <a:rPr lang="en-US" sz="3600" dirty="0" smtClean="0"/>
              <a:t> area of the patient's fingernail is more effective).</a:t>
            </a:r>
          </a:p>
          <a:p>
            <a:pPr marL="514350" indent="-514350">
              <a:buFont typeface="+mj-lt"/>
              <a:buAutoNum type="arabicPeriod"/>
            </a:pPr>
            <a:r>
              <a:rPr lang="en-US" sz="3600" dirty="0" smtClean="0"/>
              <a:t>Eye opening to speech. (Not to be confused with the awakening of a sleeping person; such patients receive a score of 4, not 3.)</a:t>
            </a:r>
          </a:p>
          <a:p>
            <a:pPr marL="514350" indent="-514350">
              <a:buFont typeface="+mj-lt"/>
              <a:buAutoNum type="arabicPeriod"/>
            </a:pPr>
            <a:r>
              <a:rPr lang="en-US" sz="3600" dirty="0" smtClean="0"/>
              <a:t>Eyes opening spontaneously</a:t>
            </a:r>
            <a:endParaRPr lang="en-US" dirty="0" smtClean="0"/>
          </a:p>
          <a:p>
            <a:endParaRPr 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Verbal response (V)</a:t>
            </a:r>
            <a:endParaRPr lang="en-US" dirty="0"/>
          </a:p>
        </p:txBody>
      </p:sp>
      <p:sp>
        <p:nvSpPr>
          <p:cNvPr id="3" name="Content Placeholder 2"/>
          <p:cNvSpPr>
            <a:spLocks noGrp="1"/>
          </p:cNvSpPr>
          <p:nvPr>
            <p:ph sz="quarter" idx="1"/>
          </p:nvPr>
        </p:nvSpPr>
        <p:spPr>
          <a:xfrm>
            <a:off x="612648" y="1500174"/>
            <a:ext cx="8153400" cy="4857784"/>
          </a:xfrm>
        </p:spPr>
        <p:txBody>
          <a:bodyPr>
            <a:normAutofit/>
          </a:bodyPr>
          <a:lstStyle/>
          <a:p>
            <a:r>
              <a:rPr lang="en-US" sz="3200" dirty="0" smtClean="0"/>
              <a:t>There are five grades starting with the most severe:</a:t>
            </a:r>
          </a:p>
          <a:p>
            <a:pPr marL="514350" indent="-514350">
              <a:buFont typeface="+mj-lt"/>
              <a:buAutoNum type="arabicPeriod"/>
            </a:pPr>
            <a:r>
              <a:rPr lang="en-US" sz="3200" dirty="0" smtClean="0"/>
              <a:t>No verbal response</a:t>
            </a:r>
          </a:p>
          <a:p>
            <a:pPr marL="514350" indent="-514350">
              <a:buFont typeface="+mj-lt"/>
              <a:buAutoNum type="arabicPeriod"/>
            </a:pPr>
            <a:r>
              <a:rPr lang="en-US" sz="3200" dirty="0" smtClean="0"/>
              <a:t>Incomprehensible sounds. (Moaning but no words.)</a:t>
            </a:r>
          </a:p>
          <a:p>
            <a:pPr marL="514350" indent="-514350">
              <a:buFont typeface="+mj-lt"/>
              <a:buAutoNum type="arabicPeriod"/>
            </a:pPr>
            <a:r>
              <a:rPr lang="en-US" sz="3200" dirty="0" smtClean="0"/>
              <a:t>Inappropriate words. (Random or exclamatory articulated speech, but no conversational exchange. Speaks words but no sentences.)</a:t>
            </a:r>
            <a:endParaRPr lang="en-US" dirty="0" smtClean="0"/>
          </a:p>
          <a:p>
            <a:pPr marL="514350" indent="-514350">
              <a:buFont typeface="+mj-lt"/>
              <a:buAutoNum type="arabicPeriod"/>
            </a:pPr>
            <a:endParaRPr lang="en-US" dirty="0" smtClean="0"/>
          </a:p>
          <a:p>
            <a:endParaRPr lang="en-US"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Verbal response…</a:t>
            </a:r>
            <a:endParaRPr lang="en-US" dirty="0"/>
          </a:p>
        </p:txBody>
      </p:sp>
      <p:sp>
        <p:nvSpPr>
          <p:cNvPr id="3" name="Content Placeholder 2"/>
          <p:cNvSpPr>
            <a:spLocks noGrp="1"/>
          </p:cNvSpPr>
          <p:nvPr>
            <p:ph sz="quarter" idx="1"/>
          </p:nvPr>
        </p:nvSpPr>
        <p:spPr/>
        <p:txBody>
          <a:bodyPr/>
          <a:lstStyle/>
          <a:p>
            <a:pPr marL="742950" indent="-742950">
              <a:buFont typeface="+mj-lt"/>
              <a:buAutoNum type="arabicPeriod" startAt="4"/>
            </a:pPr>
            <a:r>
              <a:rPr lang="en-US" sz="3600" dirty="0" smtClean="0"/>
              <a:t>Confused. (The patient responds to questions coherently but there is some disorientation and confusion.)</a:t>
            </a:r>
          </a:p>
          <a:p>
            <a:pPr marL="514350" indent="-514350">
              <a:buFont typeface="+mj-lt"/>
              <a:buAutoNum type="arabicPeriod" startAt="4"/>
            </a:pPr>
            <a:r>
              <a:rPr lang="en-US" sz="3600" dirty="0" smtClean="0"/>
              <a:t>Oriented. (Patient responds coherently and appropriately to questions such as the patient’s name and age, where they are and why, the year, month, etc.)</a:t>
            </a:r>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Motor response (M)</a:t>
            </a:r>
            <a:endParaRPr lang="en-US" dirty="0"/>
          </a:p>
        </p:txBody>
      </p:sp>
      <p:sp>
        <p:nvSpPr>
          <p:cNvPr id="3" name="Content Placeholder 2"/>
          <p:cNvSpPr>
            <a:spLocks noGrp="1"/>
          </p:cNvSpPr>
          <p:nvPr>
            <p:ph sz="quarter" idx="1"/>
          </p:nvPr>
        </p:nvSpPr>
        <p:spPr>
          <a:xfrm>
            <a:off x="612648" y="1500174"/>
            <a:ext cx="8153400" cy="4929222"/>
          </a:xfrm>
        </p:spPr>
        <p:txBody>
          <a:bodyPr>
            <a:normAutofit lnSpcReduction="10000"/>
          </a:bodyPr>
          <a:lstStyle/>
          <a:p>
            <a:r>
              <a:rPr lang="en-US" dirty="0" smtClean="0"/>
              <a:t>There are six grades:</a:t>
            </a:r>
          </a:p>
          <a:p>
            <a:pPr marL="514350" indent="-514350">
              <a:buFont typeface="+mj-lt"/>
              <a:buAutoNum type="arabicPeriod"/>
            </a:pPr>
            <a:r>
              <a:rPr lang="en-US" b="1" dirty="0" smtClean="0"/>
              <a:t>No motor response</a:t>
            </a:r>
          </a:p>
          <a:p>
            <a:pPr marL="514350" indent="-514350">
              <a:buFont typeface="+mj-lt"/>
              <a:buAutoNum type="arabicPeriod"/>
            </a:pPr>
            <a:r>
              <a:rPr lang="en-US" b="1" i="1" dirty="0" err="1" smtClean="0"/>
              <a:t>Decerebrate</a:t>
            </a:r>
            <a:r>
              <a:rPr lang="en-US" b="1" i="1" dirty="0" smtClean="0"/>
              <a:t> posturing</a:t>
            </a:r>
            <a:r>
              <a:rPr lang="en-US" dirty="0" smtClean="0"/>
              <a:t> accentuated by pain (</a:t>
            </a:r>
            <a:r>
              <a:rPr lang="en-US" b="1" dirty="0" smtClean="0"/>
              <a:t>extensor</a:t>
            </a:r>
            <a:r>
              <a:rPr lang="en-US" dirty="0" smtClean="0"/>
              <a:t> response: adduction of arm, internal rotation of shoulder, pronation of forearm and extension at elbow, flexion of wrist and fingers, leg extension, </a:t>
            </a:r>
            <a:r>
              <a:rPr lang="en-US" dirty="0" err="1" smtClean="0"/>
              <a:t>plantarflexion</a:t>
            </a:r>
            <a:r>
              <a:rPr lang="en-US" dirty="0" smtClean="0"/>
              <a:t> of foot)</a:t>
            </a:r>
          </a:p>
          <a:p>
            <a:pPr marL="514350" indent="-514350">
              <a:buFont typeface="+mj-lt"/>
              <a:buAutoNum type="arabicPeriod"/>
            </a:pPr>
            <a:r>
              <a:rPr lang="en-US" b="1" i="1" dirty="0" smtClean="0"/>
              <a:t>Decorticate posturing</a:t>
            </a:r>
            <a:r>
              <a:rPr lang="en-US" dirty="0" smtClean="0"/>
              <a:t> accentuated by pain (</a:t>
            </a:r>
            <a:r>
              <a:rPr lang="en-US" b="1" dirty="0" smtClean="0"/>
              <a:t>flexor</a:t>
            </a:r>
            <a:r>
              <a:rPr lang="en-US" dirty="0" smtClean="0"/>
              <a:t> response: internal rotation of shoulder, flexion of forearm and wrist with clenched fist, leg extension, </a:t>
            </a:r>
            <a:r>
              <a:rPr lang="en-US" dirty="0" err="1" smtClean="0"/>
              <a:t>plantarflexion</a:t>
            </a:r>
            <a:r>
              <a:rPr lang="en-US" dirty="0" smtClean="0"/>
              <a:t> of foot)</a:t>
            </a:r>
          </a:p>
          <a:p>
            <a:pPr marL="514350" indent="-514350">
              <a:buFont typeface="+mj-lt"/>
              <a:buAutoNum type="arabicPeriod"/>
            </a:pPr>
            <a:endParaRPr lang="en-US" dirty="0" smtClean="0"/>
          </a:p>
          <a:p>
            <a:endParaRPr lang="en-US"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Motor response…</a:t>
            </a:r>
            <a:endParaRPr lang="en-US" dirty="0"/>
          </a:p>
        </p:txBody>
      </p:sp>
      <p:sp>
        <p:nvSpPr>
          <p:cNvPr id="3" name="Content Placeholder 2"/>
          <p:cNvSpPr>
            <a:spLocks noGrp="1"/>
          </p:cNvSpPr>
          <p:nvPr>
            <p:ph sz="quarter" idx="1"/>
          </p:nvPr>
        </p:nvSpPr>
        <p:spPr>
          <a:xfrm>
            <a:off x="612648" y="1600200"/>
            <a:ext cx="8153400" cy="4686320"/>
          </a:xfrm>
        </p:spPr>
        <p:txBody>
          <a:bodyPr/>
          <a:lstStyle/>
          <a:p>
            <a:pPr marL="514350" indent="-514350">
              <a:buFont typeface="+mj-lt"/>
              <a:buAutoNum type="arabicPeriod" startAt="4"/>
            </a:pPr>
            <a:r>
              <a:rPr lang="en-US" b="1" dirty="0" smtClean="0"/>
              <a:t>Withdrawal from pain</a:t>
            </a:r>
            <a:r>
              <a:rPr lang="en-US" dirty="0" smtClean="0"/>
              <a:t> (Absence of abnormal posturing; unable to lift hand past chin with supra-orbital pain but does pull away when nail bed is pinched)</a:t>
            </a:r>
          </a:p>
          <a:p>
            <a:pPr marL="514350" indent="-514350">
              <a:buFont typeface="+mj-lt"/>
              <a:buAutoNum type="arabicPeriod" startAt="4"/>
            </a:pPr>
            <a:r>
              <a:rPr lang="en-US" b="1" dirty="0" smtClean="0"/>
              <a:t>Localizes to pain</a:t>
            </a:r>
            <a:r>
              <a:rPr lang="en-US" dirty="0" smtClean="0"/>
              <a:t> (Purposeful movements towards painful stimuli; e.g., brings hand up beyond chin when supra-orbital pressure applied.)</a:t>
            </a:r>
          </a:p>
          <a:p>
            <a:pPr marL="514350" indent="-514350">
              <a:buFont typeface="+mj-lt"/>
              <a:buAutoNum type="arabicPeriod" startAt="4"/>
            </a:pPr>
            <a:r>
              <a:rPr lang="en-US" b="1" dirty="0" smtClean="0"/>
              <a:t>Obeys commands</a:t>
            </a:r>
            <a:r>
              <a:rPr lang="en-US" dirty="0" smtClean="0"/>
              <a:t> (The patient does simple things as asked.)</a:t>
            </a:r>
            <a:endParaRPr lang="en-US"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Interpretation</a:t>
            </a:r>
            <a:endParaRPr lang="en-US" dirty="0"/>
          </a:p>
        </p:txBody>
      </p:sp>
      <p:sp>
        <p:nvSpPr>
          <p:cNvPr id="3" name="Content Placeholder 2"/>
          <p:cNvSpPr>
            <a:spLocks noGrp="1"/>
          </p:cNvSpPr>
          <p:nvPr>
            <p:ph sz="quarter" idx="1"/>
          </p:nvPr>
        </p:nvSpPr>
        <p:spPr>
          <a:xfrm>
            <a:off x="612648" y="1500174"/>
            <a:ext cx="8153400" cy="4786346"/>
          </a:xfrm>
        </p:spPr>
        <p:txBody>
          <a:bodyPr>
            <a:normAutofit fontScale="92500" lnSpcReduction="20000"/>
          </a:bodyPr>
          <a:lstStyle/>
          <a:p>
            <a:r>
              <a:rPr lang="en-US" sz="3600" dirty="0" smtClean="0"/>
              <a:t>Individual elements as well as the sum of the score are important. Hence, the score is expressed in the form "GCS 9 = E2 V4 M3 at 07:35".</a:t>
            </a:r>
          </a:p>
          <a:p>
            <a:r>
              <a:rPr lang="en-US" sz="3600" dirty="0" smtClean="0"/>
              <a:t>Generally, Head injury (brain injury) is classified as:</a:t>
            </a:r>
          </a:p>
          <a:p>
            <a:pPr lvl="1"/>
            <a:r>
              <a:rPr lang="en-US" sz="3200" b="1" dirty="0" smtClean="0"/>
              <a:t>Severe</a:t>
            </a:r>
            <a:r>
              <a:rPr lang="en-US" sz="3200" dirty="0" smtClean="0"/>
              <a:t>, with GCS 3-8</a:t>
            </a:r>
          </a:p>
          <a:p>
            <a:pPr lvl="1"/>
            <a:r>
              <a:rPr lang="en-US" sz="3200" b="1" dirty="0" smtClean="0"/>
              <a:t>Moderate</a:t>
            </a:r>
            <a:r>
              <a:rPr lang="en-US" sz="3200" dirty="0" smtClean="0"/>
              <a:t>, GCS 9–13</a:t>
            </a:r>
          </a:p>
          <a:p>
            <a:pPr lvl="1"/>
            <a:r>
              <a:rPr lang="en-US" sz="3200" b="1" dirty="0" smtClean="0"/>
              <a:t>Mild</a:t>
            </a:r>
            <a:r>
              <a:rPr lang="en-US" sz="3200" dirty="0" smtClean="0"/>
              <a:t>, GCS 14 or 15 with loss of consciousness</a:t>
            </a:r>
          </a:p>
          <a:p>
            <a:pPr lvl="1"/>
            <a:r>
              <a:rPr lang="en-US" sz="3200" b="1" dirty="0" smtClean="0"/>
              <a:t>Minor</a:t>
            </a:r>
            <a:r>
              <a:rPr lang="en-US" sz="3200" dirty="0" smtClean="0"/>
              <a:t>, GCS 15 with no loss of consciousness.</a:t>
            </a:r>
          </a:p>
          <a:p>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err="1" smtClean="0"/>
              <a:t>Lunula</a:t>
            </a:r>
            <a:r>
              <a:rPr lang="en-US" sz="4000" dirty="0" smtClean="0"/>
              <a:t> – the white crescent-shaped part.</a:t>
            </a:r>
            <a:endParaRPr lang="en-US" dirty="0"/>
          </a:p>
        </p:txBody>
      </p:sp>
      <p:sp>
        <p:nvSpPr>
          <p:cNvPr id="3" name="Footer Placeholder 2"/>
          <p:cNvSpPr>
            <a:spLocks noGrp="1"/>
          </p:cNvSpPr>
          <p:nvPr>
            <p:ph type="ftr" sz="quarter" idx="11"/>
          </p:nvPr>
        </p:nvSpPr>
        <p:spPr/>
        <p:txBody>
          <a:bodyPr/>
          <a:lstStyle/>
          <a:p>
            <a:r>
              <a:rPr lang="en-GB" smtClean="0"/>
              <a:t>Mr. Okoth</a:t>
            </a:r>
            <a:endParaRPr lang="en-GB"/>
          </a:p>
        </p:txBody>
      </p:sp>
      <p:sp>
        <p:nvSpPr>
          <p:cNvPr id="4" name="Slide Number Placeholder 3"/>
          <p:cNvSpPr>
            <a:spLocks noGrp="1"/>
          </p:cNvSpPr>
          <p:nvPr>
            <p:ph type="sldNum" sz="quarter" idx="12"/>
          </p:nvPr>
        </p:nvSpPr>
        <p:spPr/>
        <p:txBody>
          <a:bodyPr>
            <a:normAutofit fontScale="85000" lnSpcReduction="20000"/>
          </a:bodyPr>
          <a:lstStyle/>
          <a:p>
            <a:fld id="{108758E0-D66E-4912-880E-8B65721D44DC}" type="slidenum">
              <a:rPr lang="en-GB" smtClean="0"/>
              <a:pPr/>
              <a:t>106</a:t>
            </a:fld>
            <a:endParaRPr lang="en-GB"/>
          </a:p>
        </p:txBody>
      </p:sp>
      <p:pic>
        <p:nvPicPr>
          <p:cNvPr id="199682" name="Picture 2" descr="Thumbnail1.jpg"/>
          <p:cNvPicPr>
            <a:picLocks noChangeAspect="1" noChangeArrowheads="1"/>
          </p:cNvPicPr>
          <p:nvPr/>
        </p:nvPicPr>
        <p:blipFill>
          <a:blip r:embed="rId2"/>
          <a:srcRect/>
          <a:stretch>
            <a:fillRect/>
          </a:stretch>
        </p:blipFill>
        <p:spPr bwMode="auto">
          <a:xfrm>
            <a:off x="3214678" y="2000240"/>
            <a:ext cx="2381250" cy="2914650"/>
          </a:xfrm>
          <a:prstGeom prst="rect">
            <a:avLst/>
          </a:prstGeom>
          <a:noFill/>
        </p:spPr>
      </p:pic>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 can be plotted in a chart</a:t>
            </a:r>
            <a:endParaRPr lang="en-US" dirty="0"/>
          </a:p>
        </p:txBody>
      </p:sp>
      <p:sp>
        <p:nvSpPr>
          <p:cNvPr id="3" name="Footer Placeholder 2"/>
          <p:cNvSpPr>
            <a:spLocks noGrp="1"/>
          </p:cNvSpPr>
          <p:nvPr>
            <p:ph type="ftr" sz="quarter" idx="11"/>
          </p:nvPr>
        </p:nvSpPr>
        <p:spPr/>
        <p:txBody>
          <a:bodyPr/>
          <a:lstStyle/>
          <a:p>
            <a:r>
              <a:rPr lang="en-GB" smtClean="0"/>
              <a:t>Mr. Okoth</a:t>
            </a:r>
            <a:endParaRPr lang="en-GB"/>
          </a:p>
        </p:txBody>
      </p:sp>
      <p:sp>
        <p:nvSpPr>
          <p:cNvPr id="4" name="Slide Number Placeholder 3"/>
          <p:cNvSpPr>
            <a:spLocks noGrp="1"/>
          </p:cNvSpPr>
          <p:nvPr>
            <p:ph type="sldNum" sz="quarter" idx="12"/>
          </p:nvPr>
        </p:nvSpPr>
        <p:spPr/>
        <p:txBody>
          <a:bodyPr>
            <a:normAutofit fontScale="85000" lnSpcReduction="20000"/>
          </a:bodyPr>
          <a:lstStyle/>
          <a:p>
            <a:fld id="{108758E0-D66E-4912-880E-8B65721D44DC}" type="slidenum">
              <a:rPr lang="en-GB" smtClean="0"/>
              <a:pPr/>
              <a:t>107</a:t>
            </a:fld>
            <a:endParaRPr lang="en-GB"/>
          </a:p>
        </p:txBody>
      </p:sp>
      <p:pic>
        <p:nvPicPr>
          <p:cNvPr id="206855" name="Picture 7" descr="Video still showing the Coma Scale chart"/>
          <p:cNvPicPr>
            <a:picLocks noChangeAspect="1" noChangeArrowheads="1"/>
          </p:cNvPicPr>
          <p:nvPr/>
        </p:nvPicPr>
        <p:blipFill>
          <a:blip r:embed="rId2"/>
          <a:srcRect/>
          <a:stretch>
            <a:fillRect/>
          </a:stretch>
        </p:blipFill>
        <p:spPr bwMode="auto">
          <a:xfrm>
            <a:off x="214282" y="1643050"/>
            <a:ext cx="8588172" cy="4714908"/>
          </a:xfrm>
          <a:prstGeom prst="rect">
            <a:avLst/>
          </a:prstGeom>
          <a:noFill/>
        </p:spPr>
      </p:pic>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GCS</a:t>
            </a:r>
            <a:endParaRPr lang="en-US" dirty="0"/>
          </a:p>
        </p:txBody>
      </p:sp>
      <p:sp>
        <p:nvSpPr>
          <p:cNvPr id="3" name="Content Placeholder 2"/>
          <p:cNvSpPr>
            <a:spLocks noGrp="1"/>
          </p:cNvSpPr>
          <p:nvPr>
            <p:ph sz="quarter" idx="1"/>
          </p:nvPr>
        </p:nvSpPr>
        <p:spPr>
          <a:xfrm>
            <a:off x="214282" y="1428736"/>
            <a:ext cx="8715436" cy="4857784"/>
          </a:xfrm>
        </p:spPr>
        <p:txBody>
          <a:bodyPr>
            <a:noAutofit/>
          </a:bodyPr>
          <a:lstStyle/>
          <a:p>
            <a:r>
              <a:rPr lang="en-US" sz="3200" dirty="0" smtClean="0"/>
              <a:t>Serial findings should be documented on a coma scale chart. </a:t>
            </a:r>
          </a:p>
          <a:p>
            <a:r>
              <a:rPr lang="en-US" sz="3200" dirty="0" smtClean="0"/>
              <a:t>This enables detection of any improvement or deterioration in a patient's condition. </a:t>
            </a:r>
          </a:p>
          <a:p>
            <a:r>
              <a:rPr lang="en-US" sz="3200" dirty="0" smtClean="0"/>
              <a:t>Deterioration in a patient's condition should precipitate urgent medical review. </a:t>
            </a:r>
          </a:p>
          <a:p>
            <a:r>
              <a:rPr lang="en-US" sz="3200" dirty="0" smtClean="0"/>
              <a:t>May include cranial imaging (computed tomography (CT)) to identify problems such as haematomas, contusions or brain swelling.</a:t>
            </a:r>
            <a:endParaRPr lang="en-US" sz="2800"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Indications of CT scan</a:t>
            </a:r>
            <a:endParaRPr lang="en-US" dirty="0"/>
          </a:p>
        </p:txBody>
      </p:sp>
      <p:sp>
        <p:nvSpPr>
          <p:cNvPr id="3" name="Content Placeholder 2"/>
          <p:cNvSpPr>
            <a:spLocks noGrp="1"/>
          </p:cNvSpPr>
          <p:nvPr>
            <p:ph sz="quarter" idx="1"/>
          </p:nvPr>
        </p:nvSpPr>
        <p:spPr/>
        <p:txBody>
          <a:bodyPr/>
          <a:lstStyle/>
          <a:p>
            <a:r>
              <a:rPr lang="en-US" sz="4000" dirty="0" smtClean="0"/>
              <a:t>In general, indications for CT Scan in mild/moderate head injury are:</a:t>
            </a:r>
          </a:p>
          <a:p>
            <a:pPr marL="834390" lvl="1" indent="-514350">
              <a:buFont typeface="+mj-lt"/>
              <a:buAutoNum type="arabicPeriod"/>
            </a:pPr>
            <a:r>
              <a:rPr lang="en-US" sz="3600" dirty="0" smtClean="0"/>
              <a:t>Neurological signs</a:t>
            </a:r>
          </a:p>
          <a:p>
            <a:pPr marL="834390" lvl="1" indent="-514350">
              <a:buFont typeface="+mj-lt"/>
              <a:buAutoNum type="arabicPeriod"/>
            </a:pPr>
            <a:r>
              <a:rPr lang="en-US" sz="3600" dirty="0" smtClean="0"/>
              <a:t>Decreased level of consciousness</a:t>
            </a:r>
          </a:p>
          <a:p>
            <a:pPr marL="834390" lvl="1" indent="-514350">
              <a:buFont typeface="+mj-lt"/>
              <a:buAutoNum type="arabicPeriod"/>
            </a:pPr>
            <a:r>
              <a:rPr lang="en-US" sz="3600" dirty="0" smtClean="0"/>
              <a:t>Mental state difficult to evaluate</a:t>
            </a:r>
            <a:br>
              <a:rPr lang="en-US" sz="3600" dirty="0" smtClean="0"/>
            </a:br>
            <a:r>
              <a:rPr lang="en-US" sz="3600" dirty="0" smtClean="0"/>
              <a:t>(anaesthesia, drugs &amp; alcohol, young children)</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11</a:t>
            </a:fld>
            <a:endParaRPr lang="en-GB"/>
          </a:p>
        </p:txBody>
      </p:sp>
      <p:sp>
        <p:nvSpPr>
          <p:cNvPr id="3" name="Content Placeholder 2"/>
          <p:cNvSpPr>
            <a:spLocks noGrp="1"/>
          </p:cNvSpPr>
          <p:nvPr>
            <p:ph sz="quarter" idx="1"/>
          </p:nvPr>
        </p:nvSpPr>
        <p:spPr/>
        <p:txBody>
          <a:bodyPr>
            <a:normAutofit/>
          </a:bodyPr>
          <a:lstStyle/>
          <a:p>
            <a:r>
              <a:rPr lang="en-GB" sz="3200" dirty="0" smtClean="0"/>
              <a:t>Depressed bone fragments must often be elevated surgically </a:t>
            </a:r>
            <a:r>
              <a:rPr lang="en-GB" sz="3200" b="1" dirty="0" smtClean="0"/>
              <a:t>if the depression is equal to or greater than the thickness of the skull</a:t>
            </a:r>
            <a:r>
              <a:rPr lang="en-GB" sz="3200" dirty="0" smtClean="0"/>
              <a:t>, usually 5mm or more.</a:t>
            </a:r>
          </a:p>
          <a:p>
            <a:r>
              <a:rPr lang="en-GB" sz="3200" dirty="0" smtClean="0"/>
              <a:t>Unless surgery is required by a deteriorating condition, depressed fractures overlying the </a:t>
            </a:r>
            <a:r>
              <a:rPr lang="en-GB" sz="3200" b="1" dirty="0" err="1" smtClean="0"/>
              <a:t>dural</a:t>
            </a:r>
            <a:r>
              <a:rPr lang="en-GB" sz="3200" b="1" dirty="0" smtClean="0"/>
              <a:t> sinuses</a:t>
            </a:r>
            <a:r>
              <a:rPr lang="en-GB" sz="3200" dirty="0" smtClean="0"/>
              <a:t> are </a:t>
            </a:r>
            <a:r>
              <a:rPr lang="en-GB" sz="3200" b="1" dirty="0" smtClean="0"/>
              <a:t>not elevated</a:t>
            </a:r>
            <a:r>
              <a:rPr lang="en-GB" sz="3200" dirty="0" smtClean="0"/>
              <a:t> because of the risk of major haemorrhage.</a:t>
            </a:r>
            <a:endParaRPr lang="en-GB" dirty="0" smtClean="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Indications of CT scan</a:t>
            </a:r>
            <a:endParaRPr lang="en-US" dirty="0"/>
          </a:p>
        </p:txBody>
      </p:sp>
      <p:sp>
        <p:nvSpPr>
          <p:cNvPr id="3" name="Content Placeholder 2"/>
          <p:cNvSpPr>
            <a:spLocks noGrp="1"/>
          </p:cNvSpPr>
          <p:nvPr>
            <p:ph sz="quarter" idx="1"/>
          </p:nvPr>
        </p:nvSpPr>
        <p:spPr>
          <a:xfrm>
            <a:off x="612648" y="1500174"/>
            <a:ext cx="8153400" cy="4929222"/>
          </a:xfrm>
        </p:spPr>
        <p:txBody>
          <a:bodyPr>
            <a:normAutofit/>
          </a:bodyPr>
          <a:lstStyle/>
          <a:p>
            <a:r>
              <a:rPr lang="en-US" sz="3500" dirty="0" smtClean="0"/>
              <a:t>Neurological deficit</a:t>
            </a:r>
          </a:p>
          <a:p>
            <a:r>
              <a:rPr lang="en-US" sz="3500" dirty="0" smtClean="0"/>
              <a:t>Seizure</a:t>
            </a:r>
          </a:p>
          <a:p>
            <a:r>
              <a:rPr lang="en-US" sz="3500" dirty="0" smtClean="0"/>
              <a:t>Oral Anticoagulant use </a:t>
            </a:r>
          </a:p>
          <a:p>
            <a:r>
              <a:rPr lang="en-US" sz="3500" dirty="0" smtClean="0"/>
              <a:t>Glasgow Coma Scale &lt;15 at 2 hours after injury</a:t>
            </a:r>
          </a:p>
          <a:p>
            <a:r>
              <a:rPr lang="en-US" sz="3500" dirty="0" smtClean="0"/>
              <a:t>Open or depressed Skull Fracture</a:t>
            </a:r>
          </a:p>
          <a:p>
            <a:r>
              <a:rPr lang="en-US" sz="3500" dirty="0" smtClean="0"/>
              <a:t>Vomiting (two or more episodes)</a:t>
            </a:r>
          </a:p>
          <a:p>
            <a:r>
              <a:rPr lang="en-US" sz="3500" dirty="0" smtClean="0"/>
              <a:t>Age 65 years or over</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Indications of CT scan</a:t>
            </a:r>
            <a:endParaRPr lang="en-US" dirty="0"/>
          </a:p>
        </p:txBody>
      </p:sp>
      <p:sp>
        <p:nvSpPr>
          <p:cNvPr id="3" name="Content Placeholder 2"/>
          <p:cNvSpPr>
            <a:spLocks noGrp="1"/>
          </p:cNvSpPr>
          <p:nvPr>
            <p:ph sz="quarter" idx="1"/>
          </p:nvPr>
        </p:nvSpPr>
        <p:spPr>
          <a:xfrm>
            <a:off x="612648" y="1500174"/>
            <a:ext cx="8153400" cy="4786346"/>
          </a:xfrm>
        </p:spPr>
        <p:txBody>
          <a:bodyPr>
            <a:normAutofit/>
          </a:bodyPr>
          <a:lstStyle/>
          <a:p>
            <a:r>
              <a:rPr lang="en-US" sz="4000" dirty="0" smtClean="0"/>
              <a:t>Basal Skull Fracture signs</a:t>
            </a:r>
          </a:p>
          <a:p>
            <a:pPr lvl="1"/>
            <a:r>
              <a:rPr lang="en-US" sz="3600" dirty="0" err="1" smtClean="0"/>
              <a:t>Hemotympanum</a:t>
            </a:r>
            <a:endParaRPr lang="en-US" sz="3600" dirty="0" smtClean="0"/>
          </a:p>
          <a:p>
            <a:pPr lvl="1"/>
            <a:r>
              <a:rPr lang="en-US" sz="3600" dirty="0" err="1" smtClean="0"/>
              <a:t>Periorbital</a:t>
            </a:r>
            <a:r>
              <a:rPr lang="en-US" sz="3600" dirty="0" smtClean="0"/>
              <a:t> Bruising (Raccoon's Eyes)</a:t>
            </a:r>
          </a:p>
          <a:p>
            <a:pPr lvl="1"/>
            <a:r>
              <a:rPr lang="en-US" sz="3600" dirty="0" smtClean="0"/>
              <a:t>Mastoid process </a:t>
            </a:r>
            <a:r>
              <a:rPr lang="en-US" sz="3600" dirty="0" err="1" smtClean="0"/>
              <a:t>Ecchymosis</a:t>
            </a:r>
            <a:r>
              <a:rPr lang="en-US" sz="3600" dirty="0" smtClean="0"/>
              <a:t> (Battle's Sign)</a:t>
            </a:r>
          </a:p>
          <a:p>
            <a:pPr lvl="1"/>
            <a:r>
              <a:rPr lang="en-US" sz="3600" dirty="0" smtClean="0"/>
              <a:t>Cerebrospinal fluid leakage from ear or nose</a:t>
            </a:r>
          </a:p>
          <a:p>
            <a:endParaRPr 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Indications of CT scan</a:t>
            </a:r>
            <a:endParaRPr lang="en-US" dirty="0"/>
          </a:p>
        </p:txBody>
      </p:sp>
      <p:sp>
        <p:nvSpPr>
          <p:cNvPr id="3" name="Content Placeholder 2"/>
          <p:cNvSpPr>
            <a:spLocks noGrp="1"/>
          </p:cNvSpPr>
          <p:nvPr>
            <p:ph sz="quarter" idx="1"/>
          </p:nvPr>
        </p:nvSpPr>
        <p:spPr/>
        <p:txBody>
          <a:bodyPr>
            <a:normAutofit/>
          </a:bodyPr>
          <a:lstStyle/>
          <a:p>
            <a:r>
              <a:rPr lang="en-US" sz="3600" dirty="0" smtClean="0"/>
              <a:t>Pre-trauma amnesia lasting longer than 30 minutes</a:t>
            </a:r>
          </a:p>
          <a:p>
            <a:r>
              <a:rPr lang="en-US" sz="3600" dirty="0" smtClean="0"/>
              <a:t>High risk Mechanism of injury</a:t>
            </a:r>
          </a:p>
          <a:p>
            <a:pPr lvl="1"/>
            <a:r>
              <a:rPr lang="en-US" sz="3200" dirty="0" smtClean="0"/>
              <a:t>Pedestrian in motor vehicle accident</a:t>
            </a:r>
          </a:p>
          <a:p>
            <a:pPr lvl="1"/>
            <a:r>
              <a:rPr lang="en-US" sz="3200" dirty="0" smtClean="0"/>
              <a:t>Passenger ejected from vehicle</a:t>
            </a:r>
          </a:p>
          <a:p>
            <a:pPr lvl="1"/>
            <a:r>
              <a:rPr lang="en-US" sz="3200" dirty="0" smtClean="0"/>
              <a:t>Fall from height over 3 feet or 5 stairs</a:t>
            </a:r>
            <a:endParaRPr lang="en-US" sz="3200"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Thanks </a:t>
            </a:r>
            <a:endParaRPr lang="en-US" dirty="0"/>
          </a:p>
        </p:txBody>
      </p:sp>
      <p:sp>
        <p:nvSpPr>
          <p:cNvPr id="3" name="Title 2"/>
          <p:cNvSpPr>
            <a:spLocks noGrp="1"/>
          </p:cNvSpPr>
          <p:nvPr>
            <p:ph type="title"/>
          </p:nvPr>
        </p:nvSpPr>
        <p:spPr/>
        <p:txBody>
          <a:bodyPr/>
          <a:lstStyle/>
          <a:p>
            <a:r>
              <a:rPr lang="en-US" dirty="0" smtClean="0"/>
              <a:t>The end.</a:t>
            </a:r>
            <a:endParaRPr lang="en-US" dirty="0"/>
          </a:p>
        </p:txBody>
      </p:sp>
      <p:sp>
        <p:nvSpPr>
          <p:cNvPr id="4" name="Slide Number Placeholder 3"/>
          <p:cNvSpPr>
            <a:spLocks noGrp="1"/>
          </p:cNvSpPr>
          <p:nvPr>
            <p:ph type="sldNum" sz="quarter" idx="11"/>
          </p:nvPr>
        </p:nvSpPr>
        <p:spPr/>
        <p:txBody>
          <a:bodyPr/>
          <a:lstStyle/>
          <a:p>
            <a:fld id="{108758E0-D66E-4912-880E-8B65721D44DC}" type="slidenum">
              <a:rPr lang="en-GB" smtClean="0"/>
              <a:pPr/>
              <a:t>113</a:t>
            </a:fld>
            <a:endParaRPr lang="en-GB"/>
          </a:p>
        </p:txBody>
      </p:sp>
      <p:sp>
        <p:nvSpPr>
          <p:cNvPr id="5" name="Footer Placeholder 4"/>
          <p:cNvSpPr>
            <a:spLocks noGrp="1"/>
          </p:cNvSpPr>
          <p:nvPr>
            <p:ph type="ftr" sz="quarter" idx="12"/>
          </p:nvPr>
        </p:nvSpPr>
        <p:spPr/>
        <p:txBody>
          <a:bodyPr/>
          <a:lstStyle/>
          <a:p>
            <a:r>
              <a:rPr lang="en-GB" smtClean="0"/>
              <a:t>Mr. Okoth</a:t>
            </a:r>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12</a:t>
            </a:fld>
            <a:endParaRPr lang="en-GB"/>
          </a:p>
        </p:txBody>
      </p:sp>
      <p:sp>
        <p:nvSpPr>
          <p:cNvPr id="3" name="Content Placeholder 2"/>
          <p:cNvSpPr>
            <a:spLocks noGrp="1"/>
          </p:cNvSpPr>
          <p:nvPr>
            <p:ph sz="quarter" idx="1"/>
          </p:nvPr>
        </p:nvSpPr>
        <p:spPr>
          <a:xfrm>
            <a:off x="612648" y="1600200"/>
            <a:ext cx="8153400" cy="4757758"/>
          </a:xfrm>
        </p:spPr>
        <p:txBody>
          <a:bodyPr>
            <a:normAutofit/>
          </a:bodyPr>
          <a:lstStyle/>
          <a:p>
            <a:r>
              <a:rPr lang="en-GB" sz="4000" dirty="0" smtClean="0"/>
              <a:t>Contaminated wounds require:</a:t>
            </a:r>
          </a:p>
          <a:p>
            <a:pPr lvl="1"/>
            <a:r>
              <a:rPr lang="en-GB" sz="3600" dirty="0" smtClean="0"/>
              <a:t> extensive debridement.</a:t>
            </a:r>
          </a:p>
          <a:p>
            <a:pPr lvl="1"/>
            <a:r>
              <a:rPr lang="en-GB" sz="3600" dirty="0" smtClean="0"/>
              <a:t> a duraplasty and</a:t>
            </a:r>
          </a:p>
          <a:p>
            <a:pPr lvl="1"/>
            <a:r>
              <a:rPr lang="en-GB" sz="3600" dirty="0" smtClean="0"/>
              <a:t> irrigation before closure.</a:t>
            </a:r>
          </a:p>
          <a:p>
            <a:r>
              <a:rPr lang="en-GB" sz="4000" dirty="0" smtClean="0"/>
              <a:t>A full course of intravenous antibiotics should be administered.</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13</a:t>
            </a:fld>
            <a:endParaRPr lang="en-GB"/>
          </a:p>
        </p:txBody>
      </p:sp>
      <p:sp>
        <p:nvSpPr>
          <p:cNvPr id="3" name="Content Placeholder 2"/>
          <p:cNvSpPr>
            <a:spLocks noGrp="1"/>
          </p:cNvSpPr>
          <p:nvPr>
            <p:ph sz="quarter" idx="1"/>
          </p:nvPr>
        </p:nvSpPr>
        <p:spPr/>
        <p:txBody>
          <a:bodyPr>
            <a:normAutofit/>
          </a:bodyPr>
          <a:lstStyle/>
          <a:p>
            <a:pPr marL="514350" indent="-514350">
              <a:buFont typeface="+mj-lt"/>
              <a:buAutoNum type="arabicPeriod" startAt="3"/>
            </a:pPr>
            <a:r>
              <a:rPr lang="en-GB" dirty="0" smtClean="0"/>
              <a:t>FRACTURE BASE OF THE SKULL.</a:t>
            </a:r>
          </a:p>
          <a:p>
            <a:r>
              <a:rPr lang="en-GB" sz="3200" dirty="0" smtClean="0"/>
              <a:t>These are relatively frequent fractures, usually diagnosed on clinical grounds.</a:t>
            </a:r>
          </a:p>
          <a:p>
            <a:r>
              <a:rPr lang="en-GB" sz="3200" dirty="0" smtClean="0"/>
              <a:t>They often result in CSF fistula which may persist but usually seal off after a few days.</a:t>
            </a:r>
            <a:endParaRPr lang="en-GB"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14</a:t>
            </a:fld>
            <a:endParaRPr lang="en-GB"/>
          </a:p>
        </p:txBody>
      </p:sp>
      <p:sp>
        <p:nvSpPr>
          <p:cNvPr id="3" name="Content Placeholder 2"/>
          <p:cNvSpPr>
            <a:spLocks noGrp="1"/>
          </p:cNvSpPr>
          <p:nvPr>
            <p:ph sz="quarter" idx="1"/>
          </p:nvPr>
        </p:nvSpPr>
        <p:spPr/>
        <p:txBody>
          <a:bodyPr>
            <a:normAutofit/>
          </a:bodyPr>
          <a:lstStyle/>
          <a:p>
            <a:r>
              <a:rPr lang="en-GB" sz="4000" b="1" dirty="0" smtClean="0"/>
              <a:t>Anterior </a:t>
            </a:r>
            <a:r>
              <a:rPr lang="en-GB" sz="4000" b="1" dirty="0" err="1" smtClean="0"/>
              <a:t>fossa</a:t>
            </a:r>
            <a:r>
              <a:rPr lang="en-GB" sz="4000" b="1" dirty="0" smtClean="0"/>
              <a:t> fractures</a:t>
            </a:r>
            <a:r>
              <a:rPr lang="en-GB" sz="4000" dirty="0" smtClean="0"/>
              <a:t> present with:</a:t>
            </a:r>
          </a:p>
          <a:p>
            <a:pPr lvl="1"/>
            <a:r>
              <a:rPr lang="en-GB" sz="3600" dirty="0" err="1" smtClean="0"/>
              <a:t>Subconjunctival</a:t>
            </a:r>
            <a:r>
              <a:rPr lang="en-GB" sz="3600" dirty="0" smtClean="0"/>
              <a:t> haematomas.</a:t>
            </a:r>
          </a:p>
          <a:p>
            <a:pPr lvl="1"/>
            <a:r>
              <a:rPr lang="en-GB" sz="3600" dirty="0" err="1" smtClean="0"/>
              <a:t>Anosmia</a:t>
            </a:r>
            <a:r>
              <a:rPr lang="en-GB" sz="3600" dirty="0" smtClean="0"/>
              <a:t>..</a:t>
            </a:r>
          </a:p>
          <a:p>
            <a:pPr lvl="1"/>
            <a:r>
              <a:rPr lang="en-GB" sz="3600" dirty="0" err="1" smtClean="0"/>
              <a:t>Epistaxis</a:t>
            </a:r>
            <a:r>
              <a:rPr lang="en-GB" sz="3600" dirty="0" smtClean="0"/>
              <a:t> and </a:t>
            </a:r>
          </a:p>
          <a:p>
            <a:pPr lvl="1"/>
            <a:r>
              <a:rPr lang="en-GB" sz="3600" dirty="0" smtClean="0"/>
              <a:t>CSF </a:t>
            </a:r>
            <a:r>
              <a:rPr lang="en-GB" sz="3600" dirty="0" err="1" smtClean="0"/>
              <a:t>rhinorrhoea</a:t>
            </a:r>
            <a:endParaRPr lang="en-GB" sz="3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15</a:t>
            </a:fld>
            <a:endParaRPr lang="en-GB"/>
          </a:p>
        </p:txBody>
      </p:sp>
      <p:sp>
        <p:nvSpPr>
          <p:cNvPr id="3" name="Content Placeholder 2"/>
          <p:cNvSpPr>
            <a:spLocks noGrp="1"/>
          </p:cNvSpPr>
          <p:nvPr>
            <p:ph sz="quarter" idx="1"/>
          </p:nvPr>
        </p:nvSpPr>
        <p:spPr/>
        <p:txBody>
          <a:bodyPr>
            <a:normAutofit/>
          </a:bodyPr>
          <a:lstStyle/>
          <a:p>
            <a:r>
              <a:rPr lang="en-GB" sz="3200" dirty="0" err="1" smtClean="0"/>
              <a:t>Periorbital</a:t>
            </a:r>
            <a:r>
              <a:rPr lang="en-GB" sz="3200" dirty="0" smtClean="0"/>
              <a:t> haematomas/</a:t>
            </a:r>
            <a:r>
              <a:rPr lang="en-GB" sz="3200" dirty="0" err="1" smtClean="0"/>
              <a:t>ecchymoses</a:t>
            </a:r>
            <a:r>
              <a:rPr lang="en-GB" sz="3200" dirty="0" smtClean="0"/>
              <a:t> or “raccoon eyes’’ indicate </a:t>
            </a:r>
            <a:r>
              <a:rPr lang="en-GB" sz="3200" dirty="0" err="1" smtClean="0"/>
              <a:t>subgaleal</a:t>
            </a:r>
            <a:r>
              <a:rPr lang="en-GB" sz="3200" dirty="0" smtClean="0"/>
              <a:t> haemorrhage and not necessarily base of skull fracturing as do </a:t>
            </a:r>
            <a:r>
              <a:rPr lang="en-GB" sz="3200" dirty="0" err="1" smtClean="0"/>
              <a:t>subconjunctival</a:t>
            </a:r>
            <a:r>
              <a:rPr lang="en-GB" sz="3200" dirty="0" smtClean="0"/>
              <a:t> haemorrhages extending beyond the </a:t>
            </a:r>
            <a:r>
              <a:rPr lang="en-GB" sz="3200" dirty="0" err="1" smtClean="0"/>
              <a:t>conjunctival</a:t>
            </a:r>
            <a:r>
              <a:rPr lang="en-GB" sz="3200" dirty="0" smtClean="0"/>
              <a:t> reflections. </a:t>
            </a:r>
            <a:endParaRPr lang="en-GB"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16</a:t>
            </a:fld>
            <a:endParaRPr lang="en-GB"/>
          </a:p>
        </p:txBody>
      </p:sp>
      <p:sp>
        <p:nvSpPr>
          <p:cNvPr id="3" name="Content Placeholder 2"/>
          <p:cNvSpPr>
            <a:spLocks noGrp="1"/>
          </p:cNvSpPr>
          <p:nvPr>
            <p:ph sz="quarter" idx="1"/>
          </p:nvPr>
        </p:nvSpPr>
        <p:spPr>
          <a:xfrm>
            <a:off x="612648" y="1500174"/>
            <a:ext cx="8153400" cy="5072098"/>
          </a:xfrm>
        </p:spPr>
        <p:txBody>
          <a:bodyPr>
            <a:noAutofit/>
          </a:bodyPr>
          <a:lstStyle/>
          <a:p>
            <a:r>
              <a:rPr lang="en-GB" sz="3600" b="1" dirty="0" smtClean="0"/>
              <a:t>Middle </a:t>
            </a:r>
            <a:r>
              <a:rPr lang="en-GB" sz="3600" b="1" dirty="0" err="1" smtClean="0"/>
              <a:t>fossa</a:t>
            </a:r>
            <a:r>
              <a:rPr lang="en-GB" sz="3600" b="1" dirty="0" smtClean="0"/>
              <a:t>/</a:t>
            </a:r>
            <a:r>
              <a:rPr lang="en-GB" sz="3600" b="1" dirty="0" err="1" smtClean="0"/>
              <a:t>petrous</a:t>
            </a:r>
            <a:r>
              <a:rPr lang="en-GB" sz="3600" b="1" dirty="0" smtClean="0"/>
              <a:t> bone fractures</a:t>
            </a:r>
            <a:r>
              <a:rPr lang="en-GB" sz="3600" dirty="0" smtClean="0"/>
              <a:t> present with:</a:t>
            </a:r>
          </a:p>
          <a:p>
            <a:pPr lvl="1"/>
            <a:r>
              <a:rPr lang="en-GB" sz="3200" dirty="0" smtClean="0"/>
              <a:t>CSF </a:t>
            </a:r>
            <a:r>
              <a:rPr lang="en-GB" sz="3200" dirty="0" err="1" smtClean="0"/>
              <a:t>otorrhoea</a:t>
            </a:r>
            <a:r>
              <a:rPr lang="en-GB" sz="3200" dirty="0" smtClean="0"/>
              <a:t> (no </a:t>
            </a:r>
            <a:r>
              <a:rPr lang="en-GB" sz="3200" dirty="0" err="1" smtClean="0"/>
              <a:t>otoscopy</a:t>
            </a:r>
            <a:r>
              <a:rPr lang="en-GB" sz="3200" dirty="0" smtClean="0"/>
              <a:t>) or </a:t>
            </a:r>
            <a:r>
              <a:rPr lang="en-GB" sz="3200" dirty="0" err="1" smtClean="0"/>
              <a:t>rhinorrhoea</a:t>
            </a:r>
            <a:r>
              <a:rPr lang="en-GB" sz="3200" dirty="0" smtClean="0"/>
              <a:t> via the </a:t>
            </a:r>
            <a:r>
              <a:rPr lang="en-GB" sz="3200" dirty="0" err="1" smtClean="0"/>
              <a:t>eustachian</a:t>
            </a:r>
            <a:r>
              <a:rPr lang="en-GB" sz="3200" dirty="0" smtClean="0"/>
              <a:t> tube.</a:t>
            </a:r>
          </a:p>
          <a:p>
            <a:pPr lvl="1"/>
            <a:r>
              <a:rPr lang="en-GB" sz="3200" dirty="0" err="1" smtClean="0"/>
              <a:t>Haemotympanum</a:t>
            </a:r>
            <a:r>
              <a:rPr lang="en-GB" sz="3200" dirty="0" smtClean="0"/>
              <a:t> (</a:t>
            </a:r>
            <a:r>
              <a:rPr lang="en-GB" sz="3200" dirty="0" err="1" smtClean="0"/>
              <a:t>otoscopy</a:t>
            </a:r>
            <a:r>
              <a:rPr lang="en-GB" sz="3200" dirty="0" smtClean="0"/>
              <a:t> safe).</a:t>
            </a:r>
          </a:p>
          <a:p>
            <a:pPr lvl="1"/>
            <a:r>
              <a:rPr lang="en-GB" sz="3200" dirty="0" err="1" smtClean="0"/>
              <a:t>Ossicular</a:t>
            </a:r>
            <a:r>
              <a:rPr lang="en-GB" sz="3200" dirty="0" smtClean="0"/>
              <a:t> disruption.</a:t>
            </a:r>
          </a:p>
          <a:p>
            <a:pPr lvl="1"/>
            <a:r>
              <a:rPr lang="en-GB" sz="3200" dirty="0" smtClean="0"/>
              <a:t>‘’battle sign’’ (extravasation of blood → </a:t>
            </a:r>
            <a:r>
              <a:rPr lang="en-GB" sz="3200" dirty="0" err="1" smtClean="0"/>
              <a:t>ecchymosis</a:t>
            </a:r>
            <a:r>
              <a:rPr lang="en-GB" sz="3200" dirty="0" smtClean="0"/>
              <a:t> behind the ear).</a:t>
            </a:r>
          </a:p>
          <a:p>
            <a:pPr lvl="1"/>
            <a:r>
              <a:rPr lang="en-GB" sz="3200" dirty="0" smtClean="0"/>
              <a:t>VII and VIII cranial nerve palsies.</a:t>
            </a:r>
            <a:endParaRPr lang="en-GB"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17</a:t>
            </a:fld>
            <a:endParaRPr lang="en-GB"/>
          </a:p>
        </p:txBody>
      </p:sp>
      <p:sp>
        <p:nvSpPr>
          <p:cNvPr id="3" name="Content Placeholder 2"/>
          <p:cNvSpPr>
            <a:spLocks noGrp="1"/>
          </p:cNvSpPr>
          <p:nvPr>
            <p:ph sz="quarter" idx="1"/>
          </p:nvPr>
        </p:nvSpPr>
        <p:spPr>
          <a:xfrm>
            <a:off x="612648" y="1600200"/>
            <a:ext cx="8153400" cy="4829196"/>
          </a:xfrm>
        </p:spPr>
        <p:txBody>
          <a:bodyPr>
            <a:normAutofit fontScale="92500" lnSpcReduction="20000"/>
          </a:bodyPr>
          <a:lstStyle/>
          <a:p>
            <a:r>
              <a:rPr lang="en-GB" sz="3900" b="1" dirty="0" smtClean="0"/>
              <a:t>Brain:</a:t>
            </a:r>
          </a:p>
          <a:p>
            <a:r>
              <a:rPr lang="en-GB" dirty="0" smtClean="0"/>
              <a:t>CONSEQUENCES:</a:t>
            </a:r>
          </a:p>
          <a:p>
            <a:r>
              <a:rPr lang="en-GB" sz="4300" dirty="0" smtClean="0"/>
              <a:t>Traumatic injuries to the CNS may result in three consequences which may occur in isolation or in combination:</a:t>
            </a:r>
          </a:p>
          <a:p>
            <a:pPr marL="971550" lvl="1" indent="-514350">
              <a:buFont typeface="+mj-lt"/>
              <a:buAutoNum type="arabicPeriod"/>
            </a:pPr>
            <a:r>
              <a:rPr lang="en-GB" sz="3900" dirty="0" smtClean="0"/>
              <a:t>Epidural haematoma.</a:t>
            </a:r>
          </a:p>
          <a:p>
            <a:pPr marL="971550" lvl="1" indent="-514350">
              <a:buFont typeface="+mj-lt"/>
              <a:buAutoNum type="arabicPeriod"/>
            </a:pPr>
            <a:r>
              <a:rPr lang="en-GB" sz="3900" dirty="0" smtClean="0"/>
              <a:t>Subdural haematoma.</a:t>
            </a:r>
          </a:p>
          <a:p>
            <a:pPr marL="971550" lvl="1" indent="-514350">
              <a:buFont typeface="+mj-lt"/>
              <a:buAutoNum type="arabicPeriod"/>
            </a:pPr>
            <a:r>
              <a:rPr lang="en-GB" sz="3900" dirty="0" err="1" smtClean="0"/>
              <a:t>Parenchymal</a:t>
            </a:r>
            <a:r>
              <a:rPr lang="en-GB" sz="3900" dirty="0" smtClean="0"/>
              <a:t> brain damage.</a:t>
            </a:r>
            <a:endParaRPr lang="en-GB" sz="39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EPIDURAL (EXTRADURAL) HAEMATOMA</a:t>
            </a: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19</a:t>
            </a:fld>
            <a:endParaRPr lang="en-GB"/>
          </a:p>
        </p:txBody>
      </p:sp>
      <p:sp>
        <p:nvSpPr>
          <p:cNvPr id="3" name="Content Placeholder 2"/>
          <p:cNvSpPr>
            <a:spLocks noGrp="1"/>
          </p:cNvSpPr>
          <p:nvPr>
            <p:ph sz="quarter" idx="1"/>
          </p:nvPr>
        </p:nvSpPr>
        <p:spPr/>
        <p:txBody>
          <a:bodyPr>
            <a:normAutofit/>
          </a:bodyPr>
          <a:lstStyle/>
          <a:p>
            <a:r>
              <a:rPr lang="en-GB" sz="3200" dirty="0" smtClean="0"/>
              <a:t>Is accumulation of blood between the dura and the skull following fracture of the skull, most commonly from rupture of middle </a:t>
            </a:r>
            <a:r>
              <a:rPr lang="en-GB" sz="3200" dirty="0" err="1" smtClean="0"/>
              <a:t>meningeal</a:t>
            </a:r>
            <a:r>
              <a:rPr lang="en-GB" sz="3200" dirty="0" smtClean="0"/>
              <a:t> artery.</a:t>
            </a:r>
          </a:p>
          <a:p>
            <a:r>
              <a:rPr lang="en-GB" sz="3200" dirty="0" smtClean="0"/>
              <a:t>They can also arise from fractured bone edges or rarely from the </a:t>
            </a:r>
            <a:r>
              <a:rPr lang="en-GB" sz="3200" dirty="0" err="1" smtClean="0"/>
              <a:t>dural</a:t>
            </a:r>
            <a:r>
              <a:rPr lang="en-GB" sz="3200" dirty="0" smtClean="0"/>
              <a:t> venous sinuses.</a:t>
            </a:r>
            <a:endParaRPr lang="en-GB"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Definition</a:t>
            </a:r>
            <a:endParaRPr lang="en-US" dirty="0"/>
          </a:p>
        </p:txBody>
      </p:sp>
      <p:sp>
        <p:nvSpPr>
          <p:cNvPr id="3" name="Content Placeholder 2"/>
          <p:cNvSpPr>
            <a:spLocks noGrp="1"/>
          </p:cNvSpPr>
          <p:nvPr>
            <p:ph sz="quarter" idx="1"/>
          </p:nvPr>
        </p:nvSpPr>
        <p:spPr>
          <a:xfrm>
            <a:off x="612648" y="1600200"/>
            <a:ext cx="8153400" cy="4829196"/>
          </a:xfrm>
        </p:spPr>
        <p:txBody>
          <a:bodyPr>
            <a:normAutofit/>
          </a:bodyPr>
          <a:lstStyle/>
          <a:p>
            <a:r>
              <a:rPr lang="en-US" dirty="0" smtClean="0"/>
              <a:t>A </a:t>
            </a:r>
            <a:r>
              <a:rPr lang="en-US" b="1" dirty="0" smtClean="0"/>
              <a:t>head</a:t>
            </a:r>
            <a:r>
              <a:rPr lang="en-US" dirty="0" smtClean="0"/>
              <a:t> </a:t>
            </a:r>
            <a:r>
              <a:rPr lang="en-US" b="1" dirty="0" smtClean="0"/>
              <a:t>injury</a:t>
            </a:r>
            <a:r>
              <a:rPr lang="en-US" dirty="0" smtClean="0"/>
              <a:t> is any trauma to the scalp, skull, or brain. The </a:t>
            </a:r>
            <a:r>
              <a:rPr lang="en-US" b="1" dirty="0" smtClean="0"/>
              <a:t>injury</a:t>
            </a:r>
            <a:r>
              <a:rPr lang="en-US" dirty="0" smtClean="0"/>
              <a:t> may be only a minor bump on the skull or a serious brain </a:t>
            </a:r>
            <a:r>
              <a:rPr lang="en-US" b="1" dirty="0" smtClean="0"/>
              <a:t>injury</a:t>
            </a:r>
            <a:r>
              <a:rPr lang="en-US" dirty="0" smtClean="0"/>
              <a:t>.</a:t>
            </a:r>
          </a:p>
          <a:p>
            <a:r>
              <a:rPr lang="en-US" dirty="0" smtClean="0"/>
              <a:t>It involves damage to any of the structures of the head as a result of trauma. </a:t>
            </a:r>
          </a:p>
          <a:p>
            <a:r>
              <a:rPr lang="en-US" dirty="0" smtClean="0"/>
              <a:t>While the term "head injury" is most often used to refer to an injury to the brain, head injuries may also involve other structures of the head. </a:t>
            </a:r>
          </a:p>
          <a:p>
            <a:r>
              <a:rPr lang="en-US" dirty="0" smtClean="0"/>
              <a:t>A head injury does not always mean that there is an associated brain injury.</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Epidural haematoma</a:t>
            </a:r>
            <a:endParaRPr lang="en-US" dirty="0"/>
          </a:p>
        </p:txBody>
      </p:sp>
      <p:sp>
        <p:nvSpPr>
          <p:cNvPr id="3" name="Content Placeholder 2"/>
          <p:cNvSpPr>
            <a:spLocks noGrp="1"/>
          </p:cNvSpPr>
          <p:nvPr>
            <p:ph sz="quarter" idx="1"/>
          </p:nvPr>
        </p:nvSpPr>
        <p:spPr>
          <a:xfrm>
            <a:off x="612648" y="1500174"/>
            <a:ext cx="8153400" cy="4857784"/>
          </a:xfrm>
        </p:spPr>
        <p:txBody>
          <a:bodyPr>
            <a:normAutofit/>
          </a:bodyPr>
          <a:lstStyle/>
          <a:p>
            <a:r>
              <a:rPr lang="en-US" sz="3600" dirty="0" smtClean="0"/>
              <a:t>An epidural haematoma occurs when there is a tear in a vascular structure, usually arterial, in the potential space between the dura and the skull. </a:t>
            </a:r>
          </a:p>
          <a:p>
            <a:r>
              <a:rPr lang="en-US" sz="3600" dirty="0" smtClean="0"/>
              <a:t>The haematoma strips the dura off the skull vault and appears on CT as a </a:t>
            </a:r>
            <a:r>
              <a:rPr lang="en-US" sz="3600" b="1" dirty="0" smtClean="0"/>
              <a:t>biconvex</a:t>
            </a:r>
            <a:r>
              <a:rPr lang="en-US" sz="3600" dirty="0" smtClean="0"/>
              <a:t> lesion.</a:t>
            </a:r>
            <a:endParaRPr lang="en-US" sz="3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PATHOGENESIS</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21</a:t>
            </a:fld>
            <a:endParaRPr lang="en-GB"/>
          </a:p>
        </p:txBody>
      </p:sp>
      <p:sp>
        <p:nvSpPr>
          <p:cNvPr id="3" name="Content Placeholder 2"/>
          <p:cNvSpPr>
            <a:spLocks noGrp="1"/>
          </p:cNvSpPr>
          <p:nvPr>
            <p:ph sz="quarter" idx="1"/>
          </p:nvPr>
        </p:nvSpPr>
        <p:spPr/>
        <p:txBody>
          <a:bodyPr>
            <a:normAutofit/>
          </a:bodyPr>
          <a:lstStyle/>
          <a:p>
            <a:r>
              <a:rPr lang="en-GB" sz="3200" dirty="0" smtClean="0"/>
              <a:t>The haematoma expands rapidly since accumulating blood is arterial in origin and causes compression of the dura and flattening of underlying </a:t>
            </a:r>
            <a:r>
              <a:rPr lang="en-GB" sz="3200" dirty="0" err="1" smtClean="0"/>
              <a:t>gyri</a:t>
            </a:r>
            <a:r>
              <a:rPr lang="en-GB" sz="3200" dirty="0" smtClean="0"/>
              <a:t>.</a:t>
            </a:r>
            <a:endParaRPr lang="en-GB" sz="3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FEATURES</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22</a:t>
            </a:fld>
            <a:endParaRPr lang="en-GB"/>
          </a:p>
        </p:txBody>
      </p:sp>
      <p:sp>
        <p:nvSpPr>
          <p:cNvPr id="3" name="Content Placeholder 2"/>
          <p:cNvSpPr>
            <a:spLocks noGrp="1"/>
          </p:cNvSpPr>
          <p:nvPr>
            <p:ph sz="quarter" idx="1"/>
          </p:nvPr>
        </p:nvSpPr>
        <p:spPr/>
        <p:txBody>
          <a:bodyPr>
            <a:normAutofit/>
          </a:bodyPr>
          <a:lstStyle/>
          <a:p>
            <a:pPr marL="514350" indent="-514350">
              <a:buFont typeface="+mj-lt"/>
              <a:buAutoNum type="arabicPeriod"/>
            </a:pPr>
            <a:r>
              <a:rPr lang="en-GB" sz="3200" dirty="0" smtClean="0"/>
              <a:t>The patient develops progressive loss of consciousness if haematoma is not drained.</a:t>
            </a:r>
          </a:p>
          <a:p>
            <a:pPr marL="514350" indent="-514350">
              <a:buFont typeface="+mj-lt"/>
              <a:buAutoNum type="arabicPeriod"/>
            </a:pPr>
            <a:r>
              <a:rPr lang="en-GB" sz="3200" dirty="0" smtClean="0"/>
              <a:t>Frequently, patients present in coma. </a:t>
            </a:r>
            <a:endParaRPr lang="en-GB"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clinical features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23</a:t>
            </a:fld>
            <a:endParaRPr lang="en-GB"/>
          </a:p>
        </p:txBody>
      </p:sp>
      <p:sp>
        <p:nvSpPr>
          <p:cNvPr id="3" name="Content Placeholder 2"/>
          <p:cNvSpPr>
            <a:spLocks noGrp="1"/>
          </p:cNvSpPr>
          <p:nvPr>
            <p:ph sz="quarter" idx="1"/>
          </p:nvPr>
        </p:nvSpPr>
        <p:spPr>
          <a:xfrm>
            <a:off x="612648" y="1500174"/>
            <a:ext cx="8153400" cy="4929222"/>
          </a:xfrm>
        </p:spPr>
        <p:txBody>
          <a:bodyPr>
            <a:normAutofit fontScale="77500" lnSpcReduction="20000"/>
          </a:bodyPr>
          <a:lstStyle/>
          <a:p>
            <a:pPr marL="514350" indent="-514350">
              <a:buFont typeface="+mj-lt"/>
              <a:buAutoNum type="arabicPeriod" startAt="3"/>
            </a:pPr>
            <a:r>
              <a:rPr lang="en-GB" sz="4100" dirty="0" smtClean="0"/>
              <a:t>Lucid interval:</a:t>
            </a:r>
            <a:endParaRPr lang="en-GB" dirty="0" smtClean="0"/>
          </a:p>
          <a:p>
            <a:pPr marL="914400" lvl="1" indent="-514350"/>
            <a:r>
              <a:rPr lang="en-US" sz="3600" dirty="0" smtClean="0"/>
              <a:t>A </a:t>
            </a:r>
            <a:r>
              <a:rPr lang="en-US" sz="3600" b="1" dirty="0" smtClean="0"/>
              <a:t>lucid interval</a:t>
            </a:r>
            <a:r>
              <a:rPr lang="en-US" sz="3600" dirty="0" smtClean="0"/>
              <a:t> is a temporary improvement in a patient's condition after a </a:t>
            </a:r>
            <a:r>
              <a:rPr lang="en-US" sz="3600" b="1" dirty="0" smtClean="0"/>
              <a:t>traumatic brain injury</a:t>
            </a:r>
            <a:r>
              <a:rPr lang="en-US" sz="3600" dirty="0" smtClean="0"/>
              <a:t>, after which the condition deteriorates. </a:t>
            </a:r>
          </a:p>
          <a:p>
            <a:pPr marL="914400" lvl="1" indent="-514350"/>
            <a:r>
              <a:rPr lang="en-US" sz="3600" dirty="0" smtClean="0"/>
              <a:t>A lucid interval is especially indicative of an </a:t>
            </a:r>
            <a:r>
              <a:rPr lang="en-US" sz="3600" b="1" dirty="0" smtClean="0"/>
              <a:t>epidural hematoma</a:t>
            </a:r>
            <a:r>
              <a:rPr lang="en-US" sz="3600" dirty="0" smtClean="0"/>
              <a:t>. </a:t>
            </a:r>
          </a:p>
          <a:p>
            <a:pPr marL="914400" lvl="1" indent="-514350"/>
            <a:r>
              <a:rPr lang="en-US" sz="3600" dirty="0" smtClean="0"/>
              <a:t>An estimated 20 to 50% of patients with epidural hematoma experience such a lucid interval</a:t>
            </a:r>
          </a:p>
          <a:p>
            <a:pPr marL="914400" lvl="1" indent="-514350"/>
            <a:r>
              <a:rPr lang="en-GB" sz="3800" dirty="0" smtClean="0"/>
              <a:t>EDH has a classic three-stage clinical presentation that is probably seen in only 20% of cases.</a:t>
            </a:r>
          </a:p>
          <a:p>
            <a:pPr marL="914400" lvl="1" indent="-514350"/>
            <a:endParaRPr lang="en-GB"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sz="quarter" idx="1"/>
          </p:nvPr>
        </p:nvSpPr>
        <p:spPr>
          <a:xfrm>
            <a:off x="612648" y="1357298"/>
            <a:ext cx="8153400" cy="5214974"/>
          </a:xfrm>
        </p:spPr>
        <p:txBody>
          <a:bodyPr>
            <a:noAutofit/>
          </a:bodyPr>
          <a:lstStyle/>
          <a:p>
            <a:r>
              <a:rPr lang="en-US" sz="3600" dirty="0" smtClean="0"/>
              <a:t>Lucid interval…</a:t>
            </a:r>
          </a:p>
          <a:p>
            <a:pPr marL="914400" lvl="1" indent="-514350"/>
            <a:r>
              <a:rPr lang="en-GB" sz="3200" dirty="0" smtClean="0"/>
              <a:t>The patient is initially unconscious from the concussive aspect of the head trauma.</a:t>
            </a:r>
          </a:p>
          <a:p>
            <a:pPr marL="914400" lvl="1" indent="-514350"/>
            <a:r>
              <a:rPr lang="en-GB" sz="3200" dirty="0" smtClean="0"/>
              <a:t>The patient then awakens and has a lucid interval while the hematoma </a:t>
            </a:r>
            <a:r>
              <a:rPr lang="en-GB" sz="3200" dirty="0" smtClean="0"/>
              <a:t>sub-clinically </a:t>
            </a:r>
            <a:r>
              <a:rPr lang="en-GB" sz="3200" dirty="0" smtClean="0"/>
              <a:t>expands.</a:t>
            </a:r>
          </a:p>
          <a:p>
            <a:pPr marL="914400" lvl="1" indent="-514350"/>
            <a:r>
              <a:rPr lang="en-GB" sz="3200" dirty="0" smtClean="0"/>
              <a:t>As the volume of the haematoma grows, the intracranial pressure (ICP) increases, and the patient becomes lethargic and </a:t>
            </a:r>
            <a:r>
              <a:rPr lang="en-US" sz="3200" dirty="0" smtClean="0"/>
              <a:t>lapses into unconsciousness again. </a:t>
            </a:r>
            <a:endParaRPr lang="en-GB" sz="32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clinical features cont.</a:t>
            </a:r>
            <a:endParaRPr lang="en-GB" sz="2000" i="1"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25</a:t>
            </a:fld>
            <a:endParaRPr lang="en-GB"/>
          </a:p>
        </p:txBody>
      </p:sp>
      <p:sp>
        <p:nvSpPr>
          <p:cNvPr id="3" name="Content Placeholder 2"/>
          <p:cNvSpPr>
            <a:spLocks noGrp="1"/>
          </p:cNvSpPr>
          <p:nvPr>
            <p:ph sz="quarter" idx="1"/>
          </p:nvPr>
        </p:nvSpPr>
        <p:spPr>
          <a:xfrm>
            <a:off x="612648" y="1600200"/>
            <a:ext cx="8153400" cy="4829196"/>
          </a:xfrm>
        </p:spPr>
        <p:txBody>
          <a:bodyPr>
            <a:normAutofit/>
          </a:bodyPr>
          <a:lstStyle/>
          <a:p>
            <a:pPr marL="514350" indent="-514350">
              <a:buFont typeface="+mj-lt"/>
              <a:buAutoNum type="arabicPeriod" startAt="4"/>
            </a:pPr>
            <a:r>
              <a:rPr lang="en-GB" dirty="0" smtClean="0"/>
              <a:t>Three somewhat neglected features of the early stage, when the clot is developing should be noted:</a:t>
            </a:r>
          </a:p>
          <a:p>
            <a:pPr marL="914400" lvl="1" indent="-514350">
              <a:buFont typeface="+mj-lt"/>
              <a:buAutoNum type="alphaLcParenR"/>
            </a:pPr>
            <a:r>
              <a:rPr lang="en-GB" dirty="0" smtClean="0"/>
              <a:t>Restlessness – common but not </a:t>
            </a:r>
            <a:r>
              <a:rPr lang="en-GB" dirty="0" err="1" smtClean="0"/>
              <a:t>pathognomonic</a:t>
            </a:r>
            <a:r>
              <a:rPr lang="en-GB" dirty="0" smtClean="0"/>
              <a:t>; headache if the patient is conscious.</a:t>
            </a:r>
          </a:p>
          <a:p>
            <a:pPr marL="914400" lvl="1" indent="-514350">
              <a:buFont typeface="+mj-lt"/>
              <a:buAutoNum type="alphaLcParenR"/>
            </a:pPr>
            <a:r>
              <a:rPr lang="en-GB" dirty="0" smtClean="0"/>
              <a:t>Rapid development of marked, boggy oedema of the scalp, localized over the site of the clot and overlying #.</a:t>
            </a:r>
          </a:p>
          <a:p>
            <a:pPr marL="914400" lvl="1" indent="-514350">
              <a:buFont typeface="+mj-lt"/>
              <a:buAutoNum type="alphaLcParenR"/>
            </a:pPr>
            <a:r>
              <a:rPr lang="en-GB" dirty="0" smtClean="0"/>
              <a:t>A shift of the midline structures of the brain, indicated in the plain X-rays by a calcified pineal or by the EEG.</a:t>
            </a: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INVESTIGATIONS</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26</a:t>
            </a:fld>
            <a:endParaRPr lang="en-GB"/>
          </a:p>
        </p:txBody>
      </p:sp>
      <p:sp>
        <p:nvSpPr>
          <p:cNvPr id="3" name="Content Placeholder 2"/>
          <p:cNvSpPr>
            <a:spLocks noGrp="1"/>
          </p:cNvSpPr>
          <p:nvPr>
            <p:ph sz="quarter" idx="1"/>
          </p:nvPr>
        </p:nvSpPr>
        <p:spPr/>
        <p:txBody>
          <a:bodyPr>
            <a:normAutofit/>
          </a:bodyPr>
          <a:lstStyle/>
          <a:p>
            <a:pPr marL="514350" indent="-514350">
              <a:buFont typeface="+mj-lt"/>
              <a:buAutoNum type="arabicPeriod"/>
            </a:pPr>
            <a:r>
              <a:rPr lang="en-GB" sz="3600" dirty="0" smtClean="0"/>
              <a:t>CT scan:</a:t>
            </a:r>
          </a:p>
          <a:p>
            <a:pPr marL="914400" lvl="1" indent="-514350"/>
            <a:r>
              <a:rPr lang="en-GB" sz="3200" dirty="0" smtClean="0"/>
              <a:t>On head CT the clot is bright, biconvex (</a:t>
            </a:r>
            <a:r>
              <a:rPr lang="en-GB" sz="3200" dirty="0" err="1" smtClean="0"/>
              <a:t>lentiform</a:t>
            </a:r>
            <a:r>
              <a:rPr lang="en-GB" sz="3200" dirty="0" smtClean="0"/>
              <a:t>), and has a well-defined border that usually respects cranial suture lines.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Extradural haematoma</a:t>
            </a:r>
            <a:endParaRPr lang="en-US" dirty="0"/>
          </a:p>
        </p:txBody>
      </p:sp>
      <p:sp>
        <p:nvSpPr>
          <p:cNvPr id="3" name="Footer Placeholder 2"/>
          <p:cNvSpPr>
            <a:spLocks noGrp="1"/>
          </p:cNvSpPr>
          <p:nvPr>
            <p:ph type="ftr" sz="quarter" idx="11"/>
          </p:nvPr>
        </p:nvSpPr>
        <p:spPr/>
        <p:txBody>
          <a:bodyPr/>
          <a:lstStyle/>
          <a:p>
            <a:r>
              <a:rPr lang="en-GB" smtClean="0"/>
              <a:t>Mr. Okoth</a:t>
            </a:r>
            <a:endParaRPr lang="en-GB"/>
          </a:p>
        </p:txBody>
      </p:sp>
      <p:sp>
        <p:nvSpPr>
          <p:cNvPr id="4" name="Slide Number Placeholder 3"/>
          <p:cNvSpPr>
            <a:spLocks noGrp="1"/>
          </p:cNvSpPr>
          <p:nvPr>
            <p:ph type="sldNum" sz="quarter" idx="12"/>
          </p:nvPr>
        </p:nvSpPr>
        <p:spPr/>
        <p:txBody>
          <a:bodyPr>
            <a:normAutofit fontScale="85000" lnSpcReduction="20000"/>
          </a:bodyPr>
          <a:lstStyle/>
          <a:p>
            <a:fld id="{108758E0-D66E-4912-880E-8B65721D44DC}" type="slidenum">
              <a:rPr lang="en-GB" smtClean="0"/>
              <a:pPr/>
              <a:t>27</a:t>
            </a:fld>
            <a:endParaRPr lang="en-GB"/>
          </a:p>
        </p:txBody>
      </p:sp>
      <p:pic>
        <p:nvPicPr>
          <p:cNvPr id="1026" name="Picture 2" descr="http://radpod.org/wp-content/uploads/2007/04/edh.jpg"/>
          <p:cNvPicPr>
            <a:picLocks noChangeAspect="1" noChangeArrowheads="1"/>
          </p:cNvPicPr>
          <p:nvPr/>
        </p:nvPicPr>
        <p:blipFill>
          <a:blip r:embed="rId2"/>
          <a:srcRect/>
          <a:stretch>
            <a:fillRect/>
          </a:stretch>
        </p:blipFill>
        <p:spPr bwMode="auto">
          <a:xfrm>
            <a:off x="2786050" y="1660909"/>
            <a:ext cx="3286148" cy="4107687"/>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M</a:t>
            </a:r>
            <a:r>
              <a:rPr lang="en-GB" baseline="-25000" dirty="0" err="1" smtClean="0"/>
              <a:t>x</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28</a:t>
            </a:fld>
            <a:endParaRPr lang="en-GB"/>
          </a:p>
        </p:txBody>
      </p:sp>
      <p:sp>
        <p:nvSpPr>
          <p:cNvPr id="3" name="Content Placeholder 2"/>
          <p:cNvSpPr>
            <a:spLocks noGrp="1"/>
          </p:cNvSpPr>
          <p:nvPr>
            <p:ph sz="quarter" idx="1"/>
          </p:nvPr>
        </p:nvSpPr>
        <p:spPr>
          <a:xfrm>
            <a:off x="612648" y="1600200"/>
            <a:ext cx="8153400" cy="4686320"/>
          </a:xfrm>
        </p:spPr>
        <p:txBody>
          <a:bodyPr>
            <a:normAutofit/>
          </a:bodyPr>
          <a:lstStyle/>
          <a:p>
            <a:pPr marL="514350" indent="-514350"/>
            <a:r>
              <a:rPr lang="en-GB" sz="3200" b="1" dirty="0" smtClean="0"/>
              <a:t>Urgent evacuation</a:t>
            </a:r>
            <a:r>
              <a:rPr lang="en-GB" sz="3200" dirty="0" smtClean="0"/>
              <a:t> via a </a:t>
            </a:r>
            <a:r>
              <a:rPr lang="en-GB" sz="3200" b="1" dirty="0" smtClean="0"/>
              <a:t>burr hole</a:t>
            </a:r>
            <a:r>
              <a:rPr lang="en-GB" sz="3200" dirty="0" smtClean="0"/>
              <a:t> prior to formal craniotomy if patients present in coma.</a:t>
            </a:r>
          </a:p>
          <a:p>
            <a:pPr marL="514350" indent="-514350"/>
            <a:r>
              <a:rPr lang="en-GB" sz="3200" dirty="0" smtClean="0"/>
              <a:t>Open craniotomy for evacuation of the congealed clot and haemostasis is indicated for EDH, except in selected cases of asymptomatic clots that are &lt; 1cm in maximum thickness, seen in patients with a negative neurologic examination.</a:t>
            </a:r>
            <a:endParaRPr lang="en-GB" dirty="0" smtClean="0"/>
          </a:p>
          <a:p>
            <a:pPr marL="514350" indent="-514350">
              <a:buFont typeface="+mj-lt"/>
              <a:buAutoNum type="arabicPeriod"/>
            </a:pPr>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PROGNOSIS</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29</a:t>
            </a:fld>
            <a:endParaRPr lang="en-GB"/>
          </a:p>
        </p:txBody>
      </p:sp>
      <p:sp>
        <p:nvSpPr>
          <p:cNvPr id="3" name="Content Placeholder 2"/>
          <p:cNvSpPr>
            <a:spLocks noGrp="1"/>
          </p:cNvSpPr>
          <p:nvPr>
            <p:ph sz="quarter" idx="1"/>
          </p:nvPr>
        </p:nvSpPr>
        <p:spPr/>
        <p:txBody>
          <a:bodyPr/>
          <a:lstStyle/>
          <a:p>
            <a:r>
              <a:rPr lang="en-GB" sz="3200" dirty="0" smtClean="0"/>
              <a:t>Prognosis after successful evacuation is better for epidural haematoma than subdural haematoma.</a:t>
            </a:r>
          </a:p>
          <a:p>
            <a:r>
              <a:rPr lang="en-GB" sz="3200" dirty="0" smtClean="0"/>
              <a:t>EDHs are associated with lower-energy trauma with less resultant primary brain injury.</a:t>
            </a:r>
          </a:p>
          <a:p>
            <a:r>
              <a:rPr lang="en-GB" sz="3200" dirty="0" smtClean="0"/>
              <a:t>Good outcomes may be seen in 85 – 90% of patients, with rapid CT scan and intervention.</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CAUSES</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3</a:t>
            </a:fld>
            <a:endParaRPr lang="en-GB"/>
          </a:p>
        </p:txBody>
      </p:sp>
      <p:sp>
        <p:nvSpPr>
          <p:cNvPr id="3" name="Content Placeholder 2"/>
          <p:cNvSpPr>
            <a:spLocks noGrp="1"/>
          </p:cNvSpPr>
          <p:nvPr>
            <p:ph sz="quarter" idx="1"/>
          </p:nvPr>
        </p:nvSpPr>
        <p:spPr/>
        <p:txBody>
          <a:bodyPr/>
          <a:lstStyle/>
          <a:p>
            <a:r>
              <a:rPr lang="en-GB" sz="3600" dirty="0" smtClean="0"/>
              <a:t>Important causes of head injuries are:</a:t>
            </a:r>
          </a:p>
          <a:p>
            <a:pPr marL="514350" indent="-514350">
              <a:buFont typeface="+mj-lt"/>
              <a:buAutoNum type="arabicPeriod"/>
            </a:pPr>
            <a:r>
              <a:rPr lang="en-GB" sz="3600" dirty="0" smtClean="0"/>
              <a:t>Motor vehicle accidents(RTAs).</a:t>
            </a:r>
          </a:p>
          <a:p>
            <a:pPr marL="514350" indent="-514350">
              <a:buFont typeface="+mj-lt"/>
              <a:buAutoNum type="arabicPeriod"/>
            </a:pPr>
            <a:r>
              <a:rPr lang="en-GB" sz="3600" dirty="0" smtClean="0"/>
              <a:t>Accidental falls.</a:t>
            </a:r>
          </a:p>
          <a:p>
            <a:pPr marL="514350" indent="-514350">
              <a:buFont typeface="+mj-lt"/>
              <a:buAutoNum type="arabicPeriod"/>
            </a:pPr>
            <a:r>
              <a:rPr lang="en-GB" sz="3600" dirty="0" smtClean="0"/>
              <a:t>Violence/physical assaults.</a:t>
            </a:r>
          </a:p>
          <a:p>
            <a:pPr marL="514350" indent="-514350">
              <a:buFont typeface="+mj-lt"/>
              <a:buAutoNum type="arabicPeriod"/>
            </a:pPr>
            <a:r>
              <a:rPr lang="en-GB" sz="3600" dirty="0" smtClean="0"/>
              <a:t>Sports-related accidents</a:t>
            </a: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SUBDURAL HAEMATOMA</a:t>
            </a:r>
            <a:endParaRPr lang="en-GB" dirty="0"/>
          </a:p>
        </p:txBody>
      </p:sp>
      <p:sp>
        <p:nvSpPr>
          <p:cNvPr id="3" name="Subtitle 2"/>
          <p:cNvSpPr>
            <a:spLocks noGrp="1"/>
          </p:cNvSpPr>
          <p:nvPr>
            <p:ph type="subTitle" idx="1"/>
          </p:nvPr>
        </p:nvSpPr>
        <p:spPr/>
        <p:txBody>
          <a:bodyPr/>
          <a:lstStyle/>
          <a:p>
            <a:r>
              <a:rPr lang="en-GB" dirty="0" smtClean="0"/>
              <a:t>p.j.</a:t>
            </a:r>
            <a:endParaRPr 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 – subdural haematoma</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31</a:t>
            </a:fld>
            <a:endParaRPr lang="en-GB"/>
          </a:p>
        </p:txBody>
      </p:sp>
      <p:sp>
        <p:nvSpPr>
          <p:cNvPr id="3" name="Content Placeholder 2"/>
          <p:cNvSpPr>
            <a:spLocks noGrp="1"/>
          </p:cNvSpPr>
          <p:nvPr>
            <p:ph sz="quarter" idx="1"/>
          </p:nvPr>
        </p:nvSpPr>
        <p:spPr>
          <a:xfrm>
            <a:off x="612648" y="1500174"/>
            <a:ext cx="8153400" cy="4857784"/>
          </a:xfrm>
        </p:spPr>
        <p:txBody>
          <a:bodyPr>
            <a:normAutofit fontScale="92500" lnSpcReduction="20000"/>
          </a:bodyPr>
          <a:lstStyle/>
          <a:p>
            <a:r>
              <a:rPr lang="en-GB" sz="3600" dirty="0" smtClean="0"/>
              <a:t>Is accumulation of blood between the dura and arachnoid membrane and develops most often from rupture of veins which cross the surface convexities of the cerebral hemispheres.</a:t>
            </a:r>
          </a:p>
          <a:p>
            <a:pPr lvl="0"/>
            <a:r>
              <a:rPr lang="en-US" sz="3600" dirty="0" smtClean="0"/>
              <a:t>Subdural hemorrhage results from tearing of the bridging veins in the subdural space between the dura and arachnoid mater.</a:t>
            </a:r>
          </a:p>
          <a:p>
            <a:r>
              <a:rPr lang="en-GB" sz="3600" dirty="0" smtClean="0"/>
              <a:t>Subdural haematoma may be acute or chronic.</a:t>
            </a:r>
          </a:p>
          <a:p>
            <a:endParaRPr lang="en-GB" sz="36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GENERAL CONSIDERATIONS</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32</a:t>
            </a:fld>
            <a:endParaRPr lang="en-GB"/>
          </a:p>
        </p:txBody>
      </p:sp>
      <p:sp>
        <p:nvSpPr>
          <p:cNvPr id="3" name="Content Placeholder 2"/>
          <p:cNvSpPr>
            <a:spLocks noGrp="1"/>
          </p:cNvSpPr>
          <p:nvPr>
            <p:ph sz="quarter" idx="1"/>
          </p:nvPr>
        </p:nvSpPr>
        <p:spPr/>
        <p:txBody>
          <a:bodyPr>
            <a:normAutofit/>
          </a:bodyPr>
          <a:lstStyle/>
          <a:p>
            <a:r>
              <a:rPr lang="en-GB" dirty="0" smtClean="0"/>
              <a:t>Subdural haematomas are the most common intracranial mass lesions resulting from head injury.</a:t>
            </a:r>
          </a:p>
          <a:p>
            <a:r>
              <a:rPr lang="en-GB" dirty="0" smtClean="0"/>
              <a:t>Most result from torn bridging veins draining blood from the cortex to the dura.</a:t>
            </a:r>
          </a:p>
          <a:p>
            <a:r>
              <a:rPr lang="en-GB" dirty="0" smtClean="0"/>
              <a:t>They can also arise from cortical lacerations or bleeding from the </a:t>
            </a:r>
            <a:r>
              <a:rPr lang="en-GB" dirty="0" err="1" smtClean="0"/>
              <a:t>dural</a:t>
            </a:r>
            <a:r>
              <a:rPr lang="en-GB" dirty="0" smtClean="0"/>
              <a:t> venous sinuses.</a:t>
            </a:r>
          </a:p>
          <a:p>
            <a:r>
              <a:rPr lang="en-GB" dirty="0" smtClean="0"/>
              <a:t>They are usually associated with more severe, high-velocity trauma with a poorer outcome, usually in older patients.</a:t>
            </a:r>
            <a:endParaRPr lang="en-GB"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general considerations cont.</a:t>
            </a:r>
            <a:endParaRPr lang="en-GB" sz="2000" i="1"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33</a:t>
            </a:fld>
            <a:endParaRPr lang="en-GB"/>
          </a:p>
        </p:txBody>
      </p:sp>
      <p:sp>
        <p:nvSpPr>
          <p:cNvPr id="3" name="Content Placeholder 2"/>
          <p:cNvSpPr>
            <a:spLocks noGrp="1"/>
          </p:cNvSpPr>
          <p:nvPr>
            <p:ph sz="quarter" idx="1"/>
          </p:nvPr>
        </p:nvSpPr>
        <p:spPr/>
        <p:txBody>
          <a:bodyPr/>
          <a:lstStyle/>
          <a:p>
            <a:r>
              <a:rPr lang="en-GB" dirty="0" smtClean="0"/>
              <a:t>The blood follows the subdural space over the convexity of the brain and appears as a concave </a:t>
            </a:r>
            <a:r>
              <a:rPr lang="en-GB" dirty="0" err="1" smtClean="0"/>
              <a:t>hyperdense</a:t>
            </a:r>
            <a:r>
              <a:rPr lang="en-GB" dirty="0" smtClean="0"/>
              <a:t> lesion.</a:t>
            </a:r>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err="1" smtClean="0"/>
              <a:t>p.j</a:t>
            </a:r>
            <a:r>
              <a:rPr lang="en-US" dirty="0" smtClean="0"/>
              <a:t>.</a:t>
            </a:r>
            <a:endParaRPr lang="en-US" dirty="0"/>
          </a:p>
        </p:txBody>
      </p:sp>
      <p:sp>
        <p:nvSpPr>
          <p:cNvPr id="3" name="Title 2"/>
          <p:cNvSpPr>
            <a:spLocks noGrp="1"/>
          </p:cNvSpPr>
          <p:nvPr>
            <p:ph type="title"/>
          </p:nvPr>
        </p:nvSpPr>
        <p:spPr/>
        <p:txBody>
          <a:bodyPr/>
          <a:lstStyle/>
          <a:p>
            <a:r>
              <a:rPr lang="en-US" dirty="0" smtClean="0"/>
              <a:t>Acute subdural haematoma</a:t>
            </a:r>
            <a:endParaRPr lang="en-US" dirty="0"/>
          </a:p>
        </p:txBody>
      </p:sp>
      <p:sp>
        <p:nvSpPr>
          <p:cNvPr id="4" name="Slide Number Placeholder 3"/>
          <p:cNvSpPr>
            <a:spLocks noGrp="1"/>
          </p:cNvSpPr>
          <p:nvPr>
            <p:ph type="sldNum" sz="quarter" idx="11"/>
          </p:nvPr>
        </p:nvSpPr>
        <p:spPr/>
        <p:txBody>
          <a:bodyPr/>
          <a:lstStyle/>
          <a:p>
            <a:fld id="{108758E0-D66E-4912-880E-8B65721D44DC}" type="slidenum">
              <a:rPr lang="en-GB" smtClean="0"/>
              <a:pPr/>
              <a:t>34</a:t>
            </a:fld>
            <a:endParaRPr lang="en-GB"/>
          </a:p>
        </p:txBody>
      </p:sp>
      <p:sp>
        <p:nvSpPr>
          <p:cNvPr id="5" name="Footer Placeholder 4"/>
          <p:cNvSpPr>
            <a:spLocks noGrp="1"/>
          </p:cNvSpPr>
          <p:nvPr>
            <p:ph type="ftr" sz="quarter" idx="12"/>
          </p:nvPr>
        </p:nvSpPr>
        <p:spPr/>
        <p:txBody>
          <a:bodyPr/>
          <a:lstStyle/>
          <a:p>
            <a:r>
              <a:rPr lang="en-GB" smtClean="0"/>
              <a:t>Mr. Okoth</a:t>
            </a:r>
            <a:endParaRPr lang="en-GB"/>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ACUTE SUBDURAL HAEMATOMA</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35</a:t>
            </a:fld>
            <a:endParaRPr lang="en-GB"/>
          </a:p>
        </p:txBody>
      </p:sp>
      <p:sp>
        <p:nvSpPr>
          <p:cNvPr id="3" name="Content Placeholder 2"/>
          <p:cNvSpPr>
            <a:spLocks noGrp="1"/>
          </p:cNvSpPr>
          <p:nvPr>
            <p:ph sz="quarter" idx="1"/>
          </p:nvPr>
        </p:nvSpPr>
        <p:spPr>
          <a:xfrm>
            <a:off x="612648" y="1600200"/>
            <a:ext cx="8153400" cy="4829196"/>
          </a:xfrm>
        </p:spPr>
        <p:txBody>
          <a:bodyPr>
            <a:normAutofit/>
          </a:bodyPr>
          <a:lstStyle/>
          <a:p>
            <a:r>
              <a:rPr lang="en-GB" sz="3200" dirty="0" smtClean="0"/>
              <a:t>Develops within the first three days following trauma.</a:t>
            </a:r>
          </a:p>
          <a:p>
            <a:r>
              <a:rPr lang="en-GB" sz="3200" dirty="0" smtClean="0"/>
              <a:t>Consists of clotted blood, often in the </a:t>
            </a:r>
            <a:r>
              <a:rPr lang="en-GB" sz="3200" dirty="0" err="1" smtClean="0"/>
              <a:t>fronto</a:t>
            </a:r>
            <a:r>
              <a:rPr lang="en-GB" sz="3200" dirty="0" smtClean="0"/>
              <a:t>-parietal region.</a:t>
            </a:r>
          </a:p>
          <a:p>
            <a:r>
              <a:rPr lang="en-GB" sz="3200" dirty="0" smtClean="0"/>
              <a:t>There is no significant compression of </a:t>
            </a:r>
            <a:r>
              <a:rPr lang="en-GB" sz="3200" dirty="0" err="1" smtClean="0"/>
              <a:t>gyri</a:t>
            </a:r>
            <a:r>
              <a:rPr lang="en-GB" sz="3200" dirty="0" smtClean="0"/>
              <a:t>.</a:t>
            </a:r>
          </a:p>
          <a:p>
            <a:r>
              <a:rPr lang="en-GB" sz="3200" dirty="0" smtClean="0"/>
              <a:t>Since the accumulated blood is of venous origin, symptoms appear slowly and may become chronic with passage of time if not fatal</a:t>
            </a:r>
            <a:endParaRPr 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acute subdural haematoma cont.</a:t>
            </a:r>
            <a:endParaRPr lang="en-GB" sz="2000" i="1"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36</a:t>
            </a:fld>
            <a:endParaRPr lang="en-GB"/>
          </a:p>
        </p:txBody>
      </p:sp>
      <p:sp>
        <p:nvSpPr>
          <p:cNvPr id="3" name="Content Placeholder 2"/>
          <p:cNvSpPr>
            <a:spLocks noGrp="1"/>
          </p:cNvSpPr>
          <p:nvPr>
            <p:ph sz="quarter" idx="1"/>
          </p:nvPr>
        </p:nvSpPr>
        <p:spPr/>
        <p:txBody>
          <a:bodyPr>
            <a:normAutofit/>
          </a:bodyPr>
          <a:lstStyle/>
          <a:p>
            <a:r>
              <a:rPr lang="en-GB" sz="3600" i="1" dirty="0" smtClean="0"/>
              <a:t>Elderly</a:t>
            </a:r>
            <a:r>
              <a:rPr lang="en-GB" sz="3600" dirty="0" smtClean="0"/>
              <a:t> and </a:t>
            </a:r>
            <a:r>
              <a:rPr lang="en-GB" sz="3600" i="1" dirty="0" smtClean="0"/>
              <a:t>alcoholic </a:t>
            </a:r>
            <a:r>
              <a:rPr lang="en-GB" sz="3600" dirty="0" smtClean="0"/>
              <a:t>patients are at higher risk for acute SDH formation after head injury. </a:t>
            </a:r>
          </a:p>
          <a:p>
            <a:r>
              <a:rPr lang="en-GB" sz="3600" dirty="0" smtClean="0"/>
              <a:t>Trauma is due to the greater mobility of their atrophied brains within the cranial vault.</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FEATURES</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37</a:t>
            </a:fld>
            <a:endParaRPr lang="en-GB"/>
          </a:p>
        </p:txBody>
      </p:sp>
      <p:sp>
        <p:nvSpPr>
          <p:cNvPr id="3" name="Content Placeholder 2"/>
          <p:cNvSpPr>
            <a:spLocks noGrp="1"/>
          </p:cNvSpPr>
          <p:nvPr>
            <p:ph sz="quarter" idx="1"/>
          </p:nvPr>
        </p:nvSpPr>
        <p:spPr/>
        <p:txBody>
          <a:bodyPr/>
          <a:lstStyle/>
          <a:p>
            <a:r>
              <a:rPr lang="en-GB" sz="3600" dirty="0" smtClean="0"/>
              <a:t>Symptoms may be subtle </a:t>
            </a:r>
          </a:p>
          <a:p>
            <a:r>
              <a:rPr lang="en-GB" sz="3600" dirty="0" smtClean="0"/>
              <a:t>Lateralizing signs on contralateral side</a:t>
            </a:r>
            <a:r>
              <a:rPr lang="en-US" sz="3600" dirty="0" smtClean="0"/>
              <a:t> </a:t>
            </a:r>
          </a:p>
          <a:p>
            <a:r>
              <a:rPr lang="en-US" sz="3600" dirty="0" smtClean="0"/>
              <a:t>Gradually increasing headache and confusion</a:t>
            </a:r>
          </a:p>
          <a:p>
            <a:r>
              <a:rPr lang="en-US" sz="3600" dirty="0" smtClean="0"/>
              <a:t>Coma</a:t>
            </a:r>
            <a:endParaRPr 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INVESTIGATIONS</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38</a:t>
            </a:fld>
            <a:endParaRPr lang="en-GB"/>
          </a:p>
        </p:txBody>
      </p:sp>
      <p:sp>
        <p:nvSpPr>
          <p:cNvPr id="3" name="Content Placeholder 2"/>
          <p:cNvSpPr>
            <a:spLocks noGrp="1"/>
          </p:cNvSpPr>
          <p:nvPr>
            <p:ph sz="quarter" idx="1"/>
          </p:nvPr>
        </p:nvSpPr>
        <p:spPr>
          <a:xfrm>
            <a:off x="612648" y="1500174"/>
            <a:ext cx="8153400" cy="5072098"/>
          </a:xfrm>
        </p:spPr>
        <p:txBody>
          <a:bodyPr>
            <a:noAutofit/>
          </a:bodyPr>
          <a:lstStyle/>
          <a:p>
            <a:pPr marL="514350" indent="-514350"/>
            <a:r>
              <a:rPr lang="en-GB" sz="3200" dirty="0" smtClean="0"/>
              <a:t>CT scan:</a:t>
            </a:r>
          </a:p>
          <a:p>
            <a:pPr marL="914400" lvl="1" indent="-514350"/>
            <a:r>
              <a:rPr lang="en-GB" sz="2800" dirty="0" smtClean="0"/>
              <a:t>Acute haematomas are bright white (</a:t>
            </a:r>
            <a:r>
              <a:rPr lang="en-GB" sz="2800" dirty="0" err="1" smtClean="0"/>
              <a:t>hyperdense</a:t>
            </a:r>
            <a:r>
              <a:rPr lang="en-GB" sz="2800" dirty="0" smtClean="0"/>
              <a:t>) on CT scan for approximately 3 days, after which they fade to </a:t>
            </a:r>
            <a:r>
              <a:rPr lang="en-GB" sz="2800" dirty="0" err="1" smtClean="0"/>
              <a:t>isodensity</a:t>
            </a:r>
            <a:r>
              <a:rPr lang="en-GB" sz="2800" dirty="0" smtClean="0"/>
              <a:t> with brain, and then to </a:t>
            </a:r>
            <a:r>
              <a:rPr lang="en-GB" sz="2800" dirty="0" err="1" smtClean="0"/>
              <a:t>hypodensity</a:t>
            </a:r>
            <a:r>
              <a:rPr lang="en-GB" sz="2800" dirty="0" smtClean="0"/>
              <a:t> after 2 – 3 weeks.</a:t>
            </a:r>
          </a:p>
          <a:p>
            <a:pPr marL="914400" lvl="1" indent="-514350"/>
            <a:r>
              <a:rPr lang="en-GB" sz="2800" dirty="0" smtClean="0"/>
              <a:t>The clot is bright or mixed-density, </a:t>
            </a:r>
            <a:r>
              <a:rPr lang="en-GB" sz="2800" b="1" dirty="0" smtClean="0"/>
              <a:t>crescent-shaped</a:t>
            </a:r>
            <a:r>
              <a:rPr lang="en-GB" sz="2800" dirty="0" smtClean="0"/>
              <a:t> (</a:t>
            </a:r>
            <a:r>
              <a:rPr lang="en-GB" sz="2800" dirty="0" err="1" smtClean="0"/>
              <a:t>lunate</a:t>
            </a:r>
            <a:r>
              <a:rPr lang="en-GB" sz="2800" dirty="0" smtClean="0"/>
              <a:t>), may have a less distinct border, and </a:t>
            </a:r>
            <a:r>
              <a:rPr lang="en-GB" sz="2800" b="1" dirty="0" smtClean="0"/>
              <a:t>does not cross the midline due to the presence of the </a:t>
            </a:r>
            <a:r>
              <a:rPr lang="en-GB" sz="2800" b="1" dirty="0" err="1" smtClean="0"/>
              <a:t>falx</a:t>
            </a:r>
            <a:r>
              <a:rPr lang="en-GB" sz="2800" dirty="0" smtClean="0"/>
              <a:t>. </a:t>
            </a:r>
          </a:p>
          <a:p>
            <a:pPr marL="914400" lvl="1" indent="-514350"/>
            <a:r>
              <a:rPr lang="en-GB" sz="2800" dirty="0" smtClean="0"/>
              <a:t>Most SDHs are over the cerebral hemispheres.</a:t>
            </a:r>
            <a:endParaRPr lang="en-GB" sz="28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M</a:t>
            </a:r>
            <a:r>
              <a:rPr lang="en-GB" baseline="-25000" dirty="0" err="1" smtClean="0"/>
              <a:t>x</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39</a:t>
            </a:fld>
            <a:endParaRPr lang="en-GB"/>
          </a:p>
        </p:txBody>
      </p:sp>
      <p:sp>
        <p:nvSpPr>
          <p:cNvPr id="3" name="Content Placeholder 2"/>
          <p:cNvSpPr>
            <a:spLocks noGrp="1"/>
          </p:cNvSpPr>
          <p:nvPr>
            <p:ph sz="quarter" idx="1"/>
          </p:nvPr>
        </p:nvSpPr>
        <p:spPr/>
        <p:txBody>
          <a:bodyPr>
            <a:normAutofit/>
          </a:bodyPr>
          <a:lstStyle/>
          <a:p>
            <a:r>
              <a:rPr lang="en-GB" dirty="0" smtClean="0"/>
              <a:t>Open craniotomy for evacuation of the clot is indicated for any acute SDH &gt; 1cm in thickness, or smaller haematomas that are symptomatic.</a:t>
            </a:r>
          </a:p>
          <a:p>
            <a:r>
              <a:rPr lang="en-GB" dirty="0" smtClean="0"/>
              <a:t>Smaller haematomas may stabilize and eventually reabsorb, or become chronic SDHs.</a:t>
            </a:r>
          </a:p>
          <a:p>
            <a:r>
              <a:rPr lang="en-GB" dirty="0" smtClean="0"/>
              <a:t>Non-operatively managed patients require frequent neurologic exams until stabilization of the clot is proven by serial head CT scans.</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REVIEW OF ANATOMY</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4</a:t>
            </a:fld>
            <a:endParaRPr lang="en-GB"/>
          </a:p>
        </p:txBody>
      </p:sp>
      <p:sp>
        <p:nvSpPr>
          <p:cNvPr id="3" name="Content Placeholder 2"/>
          <p:cNvSpPr>
            <a:spLocks noGrp="1"/>
          </p:cNvSpPr>
          <p:nvPr>
            <p:ph sz="quarter" idx="1"/>
          </p:nvPr>
        </p:nvSpPr>
        <p:spPr>
          <a:xfrm>
            <a:off x="612648" y="1600200"/>
            <a:ext cx="8153400" cy="4686320"/>
          </a:xfrm>
        </p:spPr>
        <p:txBody>
          <a:bodyPr/>
          <a:lstStyle/>
          <a:p>
            <a:r>
              <a:rPr lang="en-GB" sz="3600" b="1" dirty="0" smtClean="0"/>
              <a:t>Scalp.</a:t>
            </a:r>
          </a:p>
          <a:p>
            <a:r>
              <a:rPr lang="en-GB" sz="3600" dirty="0" smtClean="0"/>
              <a:t>There are five layers of the scalp:</a:t>
            </a:r>
          </a:p>
          <a:p>
            <a:pPr marL="971550" lvl="1" indent="-514350">
              <a:buFont typeface="+mj-lt"/>
              <a:buAutoNum type="arabicPeriod"/>
            </a:pPr>
            <a:r>
              <a:rPr lang="en-GB" sz="3200" dirty="0" smtClean="0">
                <a:solidFill>
                  <a:srgbClr val="FF0000"/>
                </a:solidFill>
              </a:rPr>
              <a:t>S</a:t>
            </a:r>
            <a:r>
              <a:rPr lang="en-GB" sz="3200" dirty="0" smtClean="0"/>
              <a:t>kin.</a:t>
            </a:r>
          </a:p>
          <a:p>
            <a:pPr marL="971550" lvl="1" indent="-514350">
              <a:buFont typeface="+mj-lt"/>
              <a:buAutoNum type="arabicPeriod"/>
            </a:pPr>
            <a:r>
              <a:rPr lang="en-GB" sz="3200" dirty="0" smtClean="0"/>
              <a:t>Dense </a:t>
            </a:r>
            <a:r>
              <a:rPr lang="en-GB" sz="3200" dirty="0" smtClean="0">
                <a:solidFill>
                  <a:srgbClr val="FF0000"/>
                </a:solidFill>
              </a:rPr>
              <a:t>C</a:t>
            </a:r>
            <a:r>
              <a:rPr lang="en-GB" sz="3200" dirty="0" smtClean="0"/>
              <a:t>onnective tissue.</a:t>
            </a:r>
          </a:p>
          <a:p>
            <a:pPr marL="971550" lvl="1" indent="-514350">
              <a:buFont typeface="+mj-lt"/>
              <a:buAutoNum type="arabicPeriod"/>
            </a:pPr>
            <a:r>
              <a:rPr lang="en-GB" sz="3200" dirty="0" err="1" smtClean="0"/>
              <a:t>Galea</a:t>
            </a:r>
            <a:r>
              <a:rPr lang="en-GB" sz="3200" dirty="0" smtClean="0"/>
              <a:t> </a:t>
            </a:r>
            <a:r>
              <a:rPr lang="en-GB" sz="3200" dirty="0" err="1" smtClean="0">
                <a:solidFill>
                  <a:srgbClr val="FF0000"/>
                </a:solidFill>
              </a:rPr>
              <a:t>A</a:t>
            </a:r>
            <a:r>
              <a:rPr lang="en-GB" sz="3200" dirty="0" err="1" smtClean="0"/>
              <a:t>poneurotica</a:t>
            </a:r>
            <a:r>
              <a:rPr lang="en-GB" sz="3200" dirty="0" smtClean="0"/>
              <a:t> (</a:t>
            </a:r>
            <a:r>
              <a:rPr lang="en-GB" sz="3200" dirty="0" err="1" smtClean="0"/>
              <a:t>aponeurosis</a:t>
            </a:r>
            <a:r>
              <a:rPr lang="en-GB" sz="3200" dirty="0" smtClean="0"/>
              <a:t>).</a:t>
            </a:r>
          </a:p>
          <a:p>
            <a:pPr marL="971550" lvl="1" indent="-514350">
              <a:buFont typeface="+mj-lt"/>
              <a:buAutoNum type="arabicPeriod"/>
            </a:pPr>
            <a:r>
              <a:rPr lang="en-GB" sz="3200" dirty="0" smtClean="0">
                <a:solidFill>
                  <a:srgbClr val="FF0000"/>
                </a:solidFill>
              </a:rPr>
              <a:t>L</a:t>
            </a:r>
            <a:r>
              <a:rPr lang="en-GB" sz="3200" dirty="0" smtClean="0"/>
              <a:t>oose connective/areola tissue and</a:t>
            </a:r>
          </a:p>
          <a:p>
            <a:pPr marL="971550" lvl="1" indent="-514350">
              <a:buFont typeface="+mj-lt"/>
              <a:buAutoNum type="arabicPeriod"/>
            </a:pPr>
            <a:r>
              <a:rPr lang="en-GB" sz="3200" dirty="0" smtClean="0">
                <a:solidFill>
                  <a:srgbClr val="FF0000"/>
                </a:solidFill>
              </a:rPr>
              <a:t>P</a:t>
            </a:r>
            <a:r>
              <a:rPr lang="en-GB" sz="3200" dirty="0" smtClean="0"/>
              <a:t>ericranium (periosteum).</a:t>
            </a:r>
            <a:endParaRPr lang="en-GB" sz="32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PROGNOSIS</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40</a:t>
            </a:fld>
            <a:endParaRPr lang="en-GB"/>
          </a:p>
        </p:txBody>
      </p:sp>
      <p:sp>
        <p:nvSpPr>
          <p:cNvPr id="3" name="Content Placeholder 2"/>
          <p:cNvSpPr>
            <a:spLocks noGrp="1"/>
          </p:cNvSpPr>
          <p:nvPr>
            <p:ph sz="quarter" idx="1"/>
          </p:nvPr>
        </p:nvSpPr>
        <p:spPr/>
        <p:txBody>
          <a:bodyPr>
            <a:normAutofit/>
          </a:bodyPr>
          <a:lstStyle/>
          <a:p>
            <a:r>
              <a:rPr lang="en-GB" dirty="0" smtClean="0"/>
              <a:t>The prognosis for functional recovery is significantly worse for acute SDH than EDH, because it is associated with greater primary injury to brain parenchyma from high-energy impacts.</a:t>
            </a:r>
          </a:p>
          <a:p>
            <a:r>
              <a:rPr lang="en-GB" dirty="0" smtClean="0"/>
              <a:t>Prompt recognition and intervention minimises 2</a:t>
            </a:r>
            <a:r>
              <a:rPr lang="en-GB" baseline="30000" dirty="0" smtClean="0"/>
              <a:t>o </a:t>
            </a:r>
            <a:r>
              <a:rPr lang="en-GB" dirty="0" smtClean="0"/>
              <a:t>injury.</a:t>
            </a:r>
          </a:p>
          <a:p>
            <a:r>
              <a:rPr lang="en-GB" dirty="0" smtClean="0"/>
              <a:t>Elderly patients, patients with low admission GCS, or high post operative ICP do poorly, with as few as 5% attaining functional recovery.</a:t>
            </a:r>
            <a:endParaRPr lang="en-GB"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err="1" smtClean="0"/>
              <a:t>p.j</a:t>
            </a:r>
            <a:r>
              <a:rPr lang="en-US" dirty="0" smtClean="0"/>
              <a:t>.</a:t>
            </a:r>
            <a:endParaRPr lang="en-US" dirty="0"/>
          </a:p>
        </p:txBody>
      </p:sp>
      <p:sp>
        <p:nvSpPr>
          <p:cNvPr id="3" name="Title 2"/>
          <p:cNvSpPr>
            <a:spLocks noGrp="1"/>
          </p:cNvSpPr>
          <p:nvPr>
            <p:ph type="title"/>
          </p:nvPr>
        </p:nvSpPr>
        <p:spPr/>
        <p:txBody>
          <a:bodyPr>
            <a:normAutofit fontScale="90000"/>
          </a:bodyPr>
          <a:lstStyle/>
          <a:p>
            <a:r>
              <a:rPr lang="en-GB" dirty="0" smtClean="0"/>
              <a:t>CHRONIC SUBDURAL HAEMATOMA</a:t>
            </a:r>
            <a:endParaRPr lang="en-US" dirty="0"/>
          </a:p>
        </p:txBody>
      </p:sp>
      <p:sp>
        <p:nvSpPr>
          <p:cNvPr id="4" name="Slide Number Placeholder 3"/>
          <p:cNvSpPr>
            <a:spLocks noGrp="1"/>
          </p:cNvSpPr>
          <p:nvPr>
            <p:ph type="sldNum" sz="quarter" idx="11"/>
          </p:nvPr>
        </p:nvSpPr>
        <p:spPr/>
        <p:txBody>
          <a:bodyPr/>
          <a:lstStyle/>
          <a:p>
            <a:fld id="{108758E0-D66E-4912-880E-8B65721D44DC}" type="slidenum">
              <a:rPr lang="en-GB" smtClean="0"/>
              <a:pPr/>
              <a:t>41</a:t>
            </a:fld>
            <a:endParaRPr lang="en-GB"/>
          </a:p>
        </p:txBody>
      </p:sp>
      <p:sp>
        <p:nvSpPr>
          <p:cNvPr id="5" name="Footer Placeholder 4"/>
          <p:cNvSpPr>
            <a:spLocks noGrp="1"/>
          </p:cNvSpPr>
          <p:nvPr>
            <p:ph type="ftr" sz="quarter" idx="12"/>
          </p:nvPr>
        </p:nvSpPr>
        <p:spPr/>
        <p:txBody>
          <a:bodyPr/>
          <a:lstStyle/>
          <a:p>
            <a:r>
              <a:rPr lang="en-GB" smtClean="0"/>
              <a:t>Mr. Okoth</a:t>
            </a:r>
            <a:endParaRPr lang="en-GB"/>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42</a:t>
            </a:fld>
            <a:endParaRPr lang="en-GB"/>
          </a:p>
        </p:txBody>
      </p:sp>
      <p:sp>
        <p:nvSpPr>
          <p:cNvPr id="3" name="Content Placeholder 2"/>
          <p:cNvSpPr>
            <a:spLocks noGrp="1"/>
          </p:cNvSpPr>
          <p:nvPr>
            <p:ph sz="quarter" idx="1"/>
          </p:nvPr>
        </p:nvSpPr>
        <p:spPr/>
        <p:txBody>
          <a:bodyPr>
            <a:normAutofit/>
          </a:bodyPr>
          <a:lstStyle/>
          <a:p>
            <a:r>
              <a:rPr lang="en-GB" sz="3600" dirty="0" smtClean="0"/>
              <a:t>Chronic SDH is a collection of blood breakdown products that is at least 3 weeks old.</a:t>
            </a:r>
            <a:endParaRPr lang="en-GB" sz="36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GENERAL CONSIDERATIONS</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43</a:t>
            </a:fld>
            <a:endParaRPr lang="en-GB"/>
          </a:p>
        </p:txBody>
      </p:sp>
      <p:sp>
        <p:nvSpPr>
          <p:cNvPr id="3" name="Content Placeholder 2"/>
          <p:cNvSpPr>
            <a:spLocks noGrp="1"/>
          </p:cNvSpPr>
          <p:nvPr>
            <p:ph sz="quarter" idx="1"/>
          </p:nvPr>
        </p:nvSpPr>
        <p:spPr/>
        <p:txBody>
          <a:bodyPr/>
          <a:lstStyle/>
          <a:p>
            <a:r>
              <a:rPr lang="en-GB" sz="3200" dirty="0" smtClean="0"/>
              <a:t>Occurs often with brain atrophy and less commonly following trauma.</a:t>
            </a:r>
          </a:p>
          <a:p>
            <a:r>
              <a:rPr lang="en-GB" sz="3200" dirty="0" smtClean="0"/>
              <a:t>Is composed of liquid blood.</a:t>
            </a:r>
          </a:p>
          <a:p>
            <a:r>
              <a:rPr lang="en-GB" sz="3200" dirty="0" smtClean="0"/>
              <a:t>Separating the haematoma from underlying brain is a membrane composed of granulation tissue.</a:t>
            </a:r>
          </a:p>
          <a:p>
            <a:r>
              <a:rPr lang="en-GB" sz="3200" dirty="0" smtClean="0"/>
              <a:t>50% bilateral.</a:t>
            </a:r>
            <a:endParaRPr lang="en-GB"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INCIDENCE</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44</a:t>
            </a:fld>
            <a:endParaRPr lang="en-GB"/>
          </a:p>
        </p:txBody>
      </p:sp>
      <p:sp>
        <p:nvSpPr>
          <p:cNvPr id="3" name="Content Placeholder 2"/>
          <p:cNvSpPr>
            <a:spLocks noGrp="1"/>
          </p:cNvSpPr>
          <p:nvPr>
            <p:ph sz="quarter" idx="1"/>
          </p:nvPr>
        </p:nvSpPr>
        <p:spPr>
          <a:xfrm>
            <a:off x="612648" y="1600200"/>
            <a:ext cx="8153400" cy="4686320"/>
          </a:xfrm>
        </p:spPr>
        <p:txBody>
          <a:bodyPr/>
          <a:lstStyle/>
          <a:p>
            <a:r>
              <a:rPr lang="en-GB" sz="3200" dirty="0" smtClean="0"/>
              <a:t>Most common in </a:t>
            </a:r>
            <a:r>
              <a:rPr lang="en-GB" sz="3200" b="1" i="1" dirty="0" smtClean="0"/>
              <a:t>infants</a:t>
            </a:r>
            <a:r>
              <a:rPr lang="en-GB" sz="3200" dirty="0" smtClean="0"/>
              <a:t> and in </a:t>
            </a:r>
            <a:r>
              <a:rPr lang="en-GB" sz="3200" i="1" dirty="0" smtClean="0"/>
              <a:t>adults</a:t>
            </a:r>
            <a:r>
              <a:rPr lang="en-GB" sz="3200" dirty="0" smtClean="0"/>
              <a:t> </a:t>
            </a:r>
            <a:r>
              <a:rPr lang="en-GB" sz="3200" b="1" dirty="0" smtClean="0"/>
              <a:t>over</a:t>
            </a:r>
            <a:r>
              <a:rPr lang="en-GB" sz="3200" dirty="0" smtClean="0"/>
              <a:t> </a:t>
            </a:r>
            <a:r>
              <a:rPr lang="en-GB" sz="3200" b="1" dirty="0" smtClean="0"/>
              <a:t>60</a:t>
            </a:r>
            <a:r>
              <a:rPr lang="en-GB" sz="3200" dirty="0" smtClean="0"/>
              <a:t> </a:t>
            </a:r>
            <a:r>
              <a:rPr lang="en-GB" sz="3200" b="1" dirty="0" smtClean="0"/>
              <a:t>years</a:t>
            </a:r>
            <a:r>
              <a:rPr lang="en-GB" sz="3200" dirty="0" smtClean="0"/>
              <a:t> of age.</a:t>
            </a:r>
          </a:p>
          <a:p>
            <a:r>
              <a:rPr lang="en-GB" sz="3200" dirty="0" smtClean="0"/>
              <a:t>Chronic SDHs often occur in patients without a clear history of</a:t>
            </a:r>
            <a:r>
              <a:rPr lang="en-GB" sz="3200" baseline="-25000" dirty="0" smtClean="0"/>
              <a:t> </a:t>
            </a:r>
            <a:r>
              <a:rPr lang="en-GB" sz="3200" dirty="0" smtClean="0"/>
              <a:t>head trauma, as they may arise from minor trauma.</a:t>
            </a:r>
          </a:p>
          <a:p>
            <a:r>
              <a:rPr lang="en-GB" sz="3200" b="1" dirty="0" smtClean="0"/>
              <a:t>Alcoholics</a:t>
            </a:r>
            <a:r>
              <a:rPr lang="en-GB" sz="3200" dirty="0" smtClean="0"/>
              <a:t>, the </a:t>
            </a:r>
            <a:r>
              <a:rPr lang="en-GB" sz="3200" b="1" dirty="0" smtClean="0"/>
              <a:t>elderly</a:t>
            </a:r>
            <a:r>
              <a:rPr lang="en-GB" sz="3200" dirty="0" smtClean="0"/>
              <a:t>, and </a:t>
            </a:r>
            <a:r>
              <a:rPr lang="en-GB" sz="3200" b="1" dirty="0" smtClean="0"/>
              <a:t>patients</a:t>
            </a:r>
            <a:r>
              <a:rPr lang="en-GB" sz="3200" dirty="0" smtClean="0"/>
              <a:t> </a:t>
            </a:r>
            <a:r>
              <a:rPr lang="en-GB" sz="3200" b="1" dirty="0" smtClean="0"/>
              <a:t>on</a:t>
            </a:r>
            <a:r>
              <a:rPr lang="en-GB" sz="3200" dirty="0" smtClean="0"/>
              <a:t> </a:t>
            </a:r>
            <a:r>
              <a:rPr lang="en-GB" sz="3200" b="1" dirty="0" smtClean="0"/>
              <a:t>anticoagulation</a:t>
            </a:r>
            <a:r>
              <a:rPr lang="en-GB" sz="3200" dirty="0" smtClean="0"/>
              <a:t> are at higher risk for developing chronic SDH.</a:t>
            </a:r>
            <a:endParaRPr lang="en-GB" dirty="0" smtClean="0"/>
          </a:p>
          <a:p>
            <a:endParaRPr lang="en-GB"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PATHOLOGY</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45</a:t>
            </a:fld>
            <a:endParaRPr lang="en-GB"/>
          </a:p>
        </p:txBody>
      </p:sp>
      <p:sp>
        <p:nvSpPr>
          <p:cNvPr id="3" name="Content Placeholder 2"/>
          <p:cNvSpPr>
            <a:spLocks noGrp="1"/>
          </p:cNvSpPr>
          <p:nvPr>
            <p:ph sz="quarter" idx="1"/>
          </p:nvPr>
        </p:nvSpPr>
        <p:spPr>
          <a:xfrm>
            <a:off x="612648" y="1600200"/>
            <a:ext cx="8153400" cy="4757758"/>
          </a:xfrm>
        </p:spPr>
        <p:txBody>
          <a:bodyPr/>
          <a:lstStyle/>
          <a:p>
            <a:r>
              <a:rPr lang="en-GB" sz="3200" dirty="0" smtClean="0"/>
              <a:t>The initial haemorrhage may be relatively small or may occur in elderly patients with large ventricles or a dilated subarachnoid space.</a:t>
            </a:r>
          </a:p>
          <a:p>
            <a:r>
              <a:rPr lang="en-GB" sz="3200" dirty="0" smtClean="0"/>
              <a:t>Membranes deriving from the dura and arachnoid mater encapsulate the haematoma which remains clotted for 2 – 3 weeks then </a:t>
            </a:r>
            <a:r>
              <a:rPr lang="en-GB" sz="3200" b="1" dirty="0" smtClean="0"/>
              <a:t>liquefies</a:t>
            </a:r>
            <a:r>
              <a:rPr lang="en-GB" sz="3200" dirty="0" smtClean="0"/>
              <a:t>.</a:t>
            </a:r>
            <a:endParaRPr lang="en-GB"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i="1"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46</a:t>
            </a:fld>
            <a:endParaRPr lang="en-GB"/>
          </a:p>
        </p:txBody>
      </p:sp>
      <p:sp>
        <p:nvSpPr>
          <p:cNvPr id="3" name="Content Placeholder 2"/>
          <p:cNvSpPr>
            <a:spLocks noGrp="1"/>
          </p:cNvSpPr>
          <p:nvPr>
            <p:ph sz="quarter" idx="1"/>
          </p:nvPr>
        </p:nvSpPr>
        <p:spPr>
          <a:xfrm>
            <a:off x="612648" y="1600200"/>
            <a:ext cx="8153400" cy="4686320"/>
          </a:xfrm>
        </p:spPr>
        <p:txBody>
          <a:bodyPr/>
          <a:lstStyle/>
          <a:p>
            <a:r>
              <a:rPr lang="en-GB" sz="3600" dirty="0" smtClean="0"/>
              <a:t>The acute clotted blood initially appears white on a CT scan.</a:t>
            </a:r>
          </a:p>
          <a:p>
            <a:r>
              <a:rPr lang="en-GB" sz="3600" dirty="0" smtClean="0"/>
              <a:t>As it liquefies it slowly becomes black.</a:t>
            </a:r>
          </a:p>
          <a:p>
            <a:r>
              <a:rPr lang="en-GB" sz="3600" dirty="0" smtClean="0"/>
              <a:t>There is therefore a point in time where it appears </a:t>
            </a:r>
            <a:r>
              <a:rPr lang="en-GB" sz="3600" b="1" dirty="0" smtClean="0"/>
              <a:t>isodense</a:t>
            </a:r>
            <a:r>
              <a:rPr lang="en-GB" sz="3600" dirty="0" smtClean="0"/>
              <a:t> with brain and all that can be seen is apparent inexplicable </a:t>
            </a:r>
            <a:r>
              <a:rPr lang="en-GB" sz="3600" b="1" dirty="0" smtClean="0"/>
              <a:t>midline shift</a:t>
            </a:r>
            <a:r>
              <a:rPr lang="en-GB" sz="3600" dirty="0" smtClean="0"/>
              <a:t> on an otherwise normal CT.</a:t>
            </a:r>
            <a:endParaRPr lang="en-GB"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FEATURES</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47</a:t>
            </a:fld>
            <a:endParaRPr lang="en-GB"/>
          </a:p>
        </p:txBody>
      </p:sp>
      <p:sp>
        <p:nvSpPr>
          <p:cNvPr id="3" name="Content Placeholder 2"/>
          <p:cNvSpPr>
            <a:spLocks noGrp="1"/>
          </p:cNvSpPr>
          <p:nvPr>
            <p:ph sz="quarter" idx="1"/>
          </p:nvPr>
        </p:nvSpPr>
        <p:spPr>
          <a:xfrm>
            <a:off x="612648" y="1600200"/>
            <a:ext cx="8153400" cy="4757758"/>
          </a:xfrm>
        </p:spPr>
        <p:txBody>
          <a:bodyPr/>
          <a:lstStyle/>
          <a:p>
            <a:pPr marL="514350" indent="-514350">
              <a:buFont typeface="+mj-lt"/>
              <a:buAutoNum type="arabicPeriod"/>
            </a:pPr>
            <a:r>
              <a:rPr lang="en-GB" sz="3200" dirty="0" smtClean="0"/>
              <a:t>They present with </a:t>
            </a:r>
            <a:r>
              <a:rPr lang="en-GB" sz="3200" b="1" dirty="0" smtClean="0"/>
              <a:t>progressive neurological deficits</a:t>
            </a:r>
            <a:r>
              <a:rPr lang="en-GB" sz="3200" dirty="0" smtClean="0"/>
              <a:t> more than 2 weeks after the trauma.</a:t>
            </a:r>
          </a:p>
          <a:p>
            <a:pPr marL="514350" indent="-514350">
              <a:buFont typeface="+mj-lt"/>
              <a:buAutoNum type="arabicPeriod"/>
            </a:pPr>
            <a:r>
              <a:rPr lang="en-GB" sz="3200" dirty="0" smtClean="0"/>
              <a:t>Often the initial head injury has been completely forgotten and the pathology has been attributed to either </a:t>
            </a:r>
            <a:r>
              <a:rPr lang="en-GB" sz="3200" i="1" dirty="0" smtClean="0"/>
              <a:t>dementia </a:t>
            </a:r>
            <a:r>
              <a:rPr lang="en-GB" sz="3200" dirty="0" smtClean="0"/>
              <a:t>or a </a:t>
            </a:r>
            <a:r>
              <a:rPr lang="en-GB" sz="3200" i="1" dirty="0" smtClean="0"/>
              <a:t>brain tumour</a:t>
            </a:r>
            <a:r>
              <a:rPr lang="en-GB" sz="3200" dirty="0" smtClean="0"/>
              <a:t> until patients are scanned.</a:t>
            </a:r>
          </a:p>
          <a:p>
            <a:pPr marL="514350" indent="-514350">
              <a:buFont typeface="+mj-lt"/>
              <a:buAutoNum type="arabicPeriod"/>
            </a:pPr>
            <a:r>
              <a:rPr lang="en-GB" sz="3200" b="1" dirty="0" smtClean="0"/>
              <a:t>Headache</a:t>
            </a:r>
            <a:r>
              <a:rPr lang="en-GB" sz="3200" dirty="0" smtClean="0"/>
              <a:t> is the predominant symptom.</a:t>
            </a:r>
          </a:p>
          <a:p>
            <a:pPr marL="514350" indent="-514350">
              <a:buFont typeface="+mj-lt"/>
              <a:buAutoNum type="arabicPeriod"/>
            </a:pPr>
            <a:r>
              <a:rPr lang="en-GB" sz="3200" dirty="0" smtClean="0"/>
              <a:t>Increasing drowsiness.</a:t>
            </a:r>
            <a:endParaRPr lang="en-GB"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clinical features cont.</a:t>
            </a:r>
            <a:endParaRPr lang="en-GB" sz="2000" i="1"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48</a:t>
            </a:fld>
            <a:endParaRPr lang="en-GB"/>
          </a:p>
        </p:txBody>
      </p:sp>
      <p:sp>
        <p:nvSpPr>
          <p:cNvPr id="3" name="Content Placeholder 2"/>
          <p:cNvSpPr>
            <a:spLocks noGrp="1"/>
          </p:cNvSpPr>
          <p:nvPr>
            <p:ph sz="quarter" idx="1"/>
          </p:nvPr>
        </p:nvSpPr>
        <p:spPr>
          <a:xfrm>
            <a:off x="612648" y="1600200"/>
            <a:ext cx="8153400" cy="4686320"/>
          </a:xfrm>
        </p:spPr>
        <p:txBody>
          <a:bodyPr>
            <a:normAutofit lnSpcReduction="10000"/>
          </a:bodyPr>
          <a:lstStyle/>
          <a:p>
            <a:pPr marL="514350" indent="-514350">
              <a:buFont typeface="+mj-lt"/>
              <a:buAutoNum type="arabicPeriod" startAt="5"/>
            </a:pPr>
            <a:r>
              <a:rPr lang="en-GB" sz="3500" dirty="0" smtClean="0"/>
              <a:t>Confusion.</a:t>
            </a:r>
          </a:p>
          <a:p>
            <a:pPr marL="514350" indent="-514350">
              <a:buFont typeface="+mj-lt"/>
              <a:buAutoNum type="arabicPeriod" startAt="5"/>
            </a:pPr>
            <a:r>
              <a:rPr lang="en-GB" sz="3500" dirty="0" smtClean="0"/>
              <a:t>Dementia.</a:t>
            </a:r>
          </a:p>
          <a:p>
            <a:pPr marL="514350" indent="-514350">
              <a:buFont typeface="+mj-lt"/>
              <a:buAutoNum type="arabicPeriod" startAt="5"/>
            </a:pPr>
            <a:r>
              <a:rPr lang="en-GB" sz="3500" dirty="0" smtClean="0"/>
              <a:t>Mild contralateral hemiparesis.</a:t>
            </a:r>
          </a:p>
          <a:p>
            <a:pPr marL="514350" indent="-514350">
              <a:buFont typeface="+mj-lt"/>
              <a:buAutoNum type="arabicPeriod" startAt="5"/>
            </a:pPr>
            <a:r>
              <a:rPr lang="en-GB" sz="3500" dirty="0" err="1" smtClean="0"/>
              <a:t>Bradycardia</a:t>
            </a:r>
            <a:r>
              <a:rPr lang="en-GB" sz="3500" dirty="0" smtClean="0"/>
              <a:t>.</a:t>
            </a:r>
          </a:p>
          <a:p>
            <a:pPr marL="514350" indent="-514350">
              <a:buFont typeface="+mj-lt"/>
              <a:buAutoNum type="arabicPeriod" startAt="5"/>
            </a:pPr>
            <a:r>
              <a:rPr lang="en-GB" sz="3500" dirty="0" smtClean="0"/>
              <a:t>A characteristic fluctuating, but eventually deteriorating level of responsiveness.</a:t>
            </a:r>
          </a:p>
          <a:p>
            <a:pPr marL="514350" indent="-514350">
              <a:buFont typeface="+mj-lt"/>
              <a:buAutoNum type="arabicPeriod" startAt="5"/>
            </a:pPr>
            <a:r>
              <a:rPr lang="en-GB" sz="3500" dirty="0" smtClean="0"/>
              <a:t>Cranial nerve paresis.</a:t>
            </a:r>
          </a:p>
          <a:p>
            <a:pPr marL="514350" indent="-514350">
              <a:buFont typeface="+mj-lt"/>
              <a:buAutoNum type="arabicPeriod" startAt="5"/>
            </a:pPr>
            <a:r>
              <a:rPr lang="en-GB" sz="3500" dirty="0" err="1" smtClean="0"/>
              <a:t>Papilloedema</a:t>
            </a:r>
            <a:r>
              <a:rPr lang="en-GB" sz="3500" dirty="0" smtClean="0"/>
              <a:t>.</a:t>
            </a:r>
            <a:endParaRPr lang="en-GB"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clinical features cont.</a:t>
            </a:r>
            <a:endParaRPr lang="en-GB" sz="2000" i="1"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49</a:t>
            </a:fld>
            <a:endParaRPr lang="en-GB"/>
          </a:p>
        </p:txBody>
      </p:sp>
      <p:sp>
        <p:nvSpPr>
          <p:cNvPr id="3" name="Content Placeholder 2"/>
          <p:cNvSpPr>
            <a:spLocks noGrp="1"/>
          </p:cNvSpPr>
          <p:nvPr>
            <p:ph sz="quarter" idx="1"/>
          </p:nvPr>
        </p:nvSpPr>
        <p:spPr>
          <a:xfrm>
            <a:off x="612648" y="1600200"/>
            <a:ext cx="8153400" cy="4829196"/>
          </a:xfrm>
        </p:spPr>
        <p:txBody>
          <a:bodyPr>
            <a:normAutofit/>
          </a:bodyPr>
          <a:lstStyle/>
          <a:p>
            <a:pPr marL="514350" indent="-514350">
              <a:buFont typeface="+mj-lt"/>
              <a:buAutoNum type="arabicPeriod" startAt="12"/>
            </a:pPr>
            <a:r>
              <a:rPr lang="en-GB" sz="3500" dirty="0" smtClean="0"/>
              <a:t>Urinary incontinence.</a:t>
            </a:r>
          </a:p>
          <a:p>
            <a:pPr marL="514350" indent="-514350">
              <a:buFont typeface="+mj-lt"/>
              <a:buAutoNum type="arabicPeriod" startAt="12"/>
            </a:pPr>
            <a:r>
              <a:rPr lang="en-GB" sz="3500" dirty="0" smtClean="0"/>
              <a:t>Vomiting.</a:t>
            </a:r>
          </a:p>
          <a:p>
            <a:pPr marL="514350" indent="-514350">
              <a:buFont typeface="+mj-lt"/>
              <a:buAutoNum type="arabicPeriod" startAt="12"/>
            </a:pPr>
            <a:r>
              <a:rPr lang="en-GB" sz="3500" dirty="0" smtClean="0"/>
              <a:t>Seizure.</a:t>
            </a:r>
          </a:p>
          <a:p>
            <a:pPr marL="514350" indent="-514350">
              <a:buFont typeface="+mj-lt"/>
              <a:buAutoNum type="arabicPeriod" startAt="12"/>
            </a:pPr>
            <a:r>
              <a:rPr lang="en-GB" sz="3500" dirty="0" smtClean="0"/>
              <a:t>Coma.</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PATHOLOGY</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5</a:t>
            </a:fld>
            <a:endParaRPr lang="en-GB"/>
          </a:p>
        </p:txBody>
      </p:sp>
      <p:sp>
        <p:nvSpPr>
          <p:cNvPr id="3" name="Content Placeholder 2"/>
          <p:cNvSpPr>
            <a:spLocks noGrp="1"/>
          </p:cNvSpPr>
          <p:nvPr>
            <p:ph sz="quarter" idx="1"/>
          </p:nvPr>
        </p:nvSpPr>
        <p:spPr>
          <a:xfrm>
            <a:off x="612648" y="1600200"/>
            <a:ext cx="8153400" cy="4900634"/>
          </a:xfrm>
        </p:spPr>
        <p:txBody>
          <a:bodyPr>
            <a:normAutofit/>
          </a:bodyPr>
          <a:lstStyle/>
          <a:p>
            <a:r>
              <a:rPr lang="en-GB" sz="3200" dirty="0" smtClean="0"/>
              <a:t>Despite being encased in a rigid protective skull and cushioned by CSF, the brain is still very vulnerable to trauma, having only the consistency of a well-set jelly.</a:t>
            </a:r>
          </a:p>
          <a:p>
            <a:r>
              <a:rPr lang="en-GB" sz="3200" dirty="0" smtClean="0"/>
              <a:t>This trauma can take the form of:</a:t>
            </a:r>
          </a:p>
          <a:p>
            <a:pPr lvl="1"/>
            <a:r>
              <a:rPr lang="en-GB" sz="2800" dirty="0" smtClean="0"/>
              <a:t>Translational acceleration/deceleration forces.</a:t>
            </a:r>
          </a:p>
          <a:p>
            <a:pPr lvl="1"/>
            <a:r>
              <a:rPr lang="en-GB" sz="2800" dirty="0" smtClean="0"/>
              <a:t>Rotational forces or </a:t>
            </a:r>
          </a:p>
          <a:p>
            <a:pPr lvl="1"/>
            <a:r>
              <a:rPr lang="en-GB" sz="2800" dirty="0" smtClean="0"/>
              <a:t>Direct local sharp penetrating of blunt trauma to the cranium.</a:t>
            </a:r>
            <a:endParaRPr lang="en-GB"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INVESTIGATIONS</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50</a:t>
            </a:fld>
            <a:endParaRPr lang="en-GB"/>
          </a:p>
        </p:txBody>
      </p:sp>
      <p:sp>
        <p:nvSpPr>
          <p:cNvPr id="3" name="Content Placeholder 2"/>
          <p:cNvSpPr>
            <a:spLocks noGrp="1"/>
          </p:cNvSpPr>
          <p:nvPr>
            <p:ph sz="quarter" idx="1"/>
          </p:nvPr>
        </p:nvSpPr>
        <p:spPr>
          <a:xfrm>
            <a:off x="612648" y="1671638"/>
            <a:ext cx="8153400" cy="4757758"/>
          </a:xfrm>
        </p:spPr>
        <p:txBody>
          <a:bodyPr>
            <a:normAutofit/>
          </a:bodyPr>
          <a:lstStyle/>
          <a:p>
            <a:pPr marL="514350" indent="-514350"/>
            <a:r>
              <a:rPr lang="en-GB" sz="3600" dirty="0" smtClean="0"/>
              <a:t>CT scan:</a:t>
            </a:r>
          </a:p>
          <a:p>
            <a:pPr marL="914400" lvl="1" indent="-514350"/>
            <a:r>
              <a:rPr lang="en-GB" sz="3200" dirty="0" smtClean="0"/>
              <a:t>A true chronic SDH will be as dark as CSF on CT.</a:t>
            </a:r>
          </a:p>
          <a:p>
            <a:pPr marL="914400" lvl="1" indent="-514350"/>
            <a:r>
              <a:rPr lang="en-GB" sz="3200" dirty="0" smtClean="0"/>
              <a:t>Traces of white are often seen due to small haemorrhages into the collection. These small bleeds may expand the collection enough to make it symptomatic. This is referred to as </a:t>
            </a:r>
            <a:r>
              <a:rPr lang="en-GB" sz="3200" i="1" dirty="0" smtClean="0"/>
              <a:t>acute-on-chronic </a:t>
            </a:r>
            <a:r>
              <a:rPr lang="en-GB" sz="3200" dirty="0" smtClean="0"/>
              <a:t>SDH.</a:t>
            </a:r>
            <a:endParaRPr lang="en-GB" sz="32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Management</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51</a:t>
            </a:fld>
            <a:endParaRPr lang="en-GB"/>
          </a:p>
        </p:txBody>
      </p:sp>
      <p:sp>
        <p:nvSpPr>
          <p:cNvPr id="3" name="Content Placeholder 2"/>
          <p:cNvSpPr>
            <a:spLocks noGrp="1"/>
          </p:cNvSpPr>
          <p:nvPr>
            <p:ph sz="quarter" idx="1"/>
          </p:nvPr>
        </p:nvSpPr>
        <p:spPr/>
        <p:txBody>
          <a:bodyPr>
            <a:normAutofit/>
          </a:bodyPr>
          <a:lstStyle/>
          <a:p>
            <a:r>
              <a:rPr lang="en-GB" sz="3600" dirty="0" smtClean="0"/>
              <a:t>These collections can be removed by drilling burr holes and washing them out with warmed saline.</a:t>
            </a:r>
            <a:endParaRPr lang="en-GB" sz="36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PARENCHYMAL BRAIN DAMAGE</a:t>
            </a: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a:pPr>
            <a:r>
              <a:rPr lang="en-GB" dirty="0" smtClean="0"/>
              <a:t>CONCUSSION</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53</a:t>
            </a:fld>
            <a:endParaRPr lang="en-GB"/>
          </a:p>
        </p:txBody>
      </p:sp>
      <p:sp>
        <p:nvSpPr>
          <p:cNvPr id="3" name="Content Placeholder 2"/>
          <p:cNvSpPr>
            <a:spLocks noGrp="1"/>
          </p:cNvSpPr>
          <p:nvPr>
            <p:ph sz="quarter" idx="1"/>
          </p:nvPr>
        </p:nvSpPr>
        <p:spPr>
          <a:xfrm>
            <a:off x="612648" y="1600200"/>
            <a:ext cx="8153400" cy="4829196"/>
          </a:xfrm>
        </p:spPr>
        <p:txBody>
          <a:bodyPr>
            <a:noAutofit/>
          </a:bodyPr>
          <a:lstStyle/>
          <a:p>
            <a:r>
              <a:rPr lang="en-US" sz="3200" dirty="0" smtClean="0"/>
              <a:t>A traumatic injury to the brain occurring as the result of trauma to the head (a violent blow, shaking, or spinning) and characterized by </a:t>
            </a:r>
            <a:r>
              <a:rPr lang="en-US" sz="3200" b="1" dirty="0" smtClean="0"/>
              <a:t>immediate and transient impairment of neural function</a:t>
            </a:r>
            <a:r>
              <a:rPr lang="en-US" sz="3200" dirty="0" smtClean="0"/>
              <a:t>, such as loss of consciousness.</a:t>
            </a:r>
          </a:p>
          <a:p>
            <a:r>
              <a:rPr lang="en-US" sz="3200" dirty="0" smtClean="0"/>
              <a:t>A brain concussion can cause immediate but temporary impairment of brain functions, such as thinking, vision, and consciousness.</a:t>
            </a:r>
            <a:endParaRPr lang="en-GB" sz="3200"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concussion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54</a:t>
            </a:fld>
            <a:endParaRPr lang="en-GB"/>
          </a:p>
        </p:txBody>
      </p:sp>
      <p:sp>
        <p:nvSpPr>
          <p:cNvPr id="3" name="Content Placeholder 2"/>
          <p:cNvSpPr>
            <a:spLocks noGrp="1"/>
          </p:cNvSpPr>
          <p:nvPr>
            <p:ph sz="quarter" idx="1"/>
          </p:nvPr>
        </p:nvSpPr>
        <p:spPr/>
        <p:txBody>
          <a:bodyPr>
            <a:normAutofit/>
          </a:bodyPr>
          <a:lstStyle/>
          <a:p>
            <a:r>
              <a:rPr lang="en-GB" sz="4400" b="1" dirty="0" smtClean="0"/>
              <a:t>Colorado medical society system of grading</a:t>
            </a:r>
          </a:p>
          <a:p>
            <a:pPr lvl="1"/>
            <a:r>
              <a:rPr lang="en-GB" sz="4000" dirty="0" smtClean="0"/>
              <a:t>Grade 1: Confusion.</a:t>
            </a:r>
          </a:p>
          <a:p>
            <a:pPr lvl="1"/>
            <a:r>
              <a:rPr lang="en-GB" sz="4000" dirty="0" smtClean="0"/>
              <a:t>Grade 2: Amnesia.</a:t>
            </a:r>
          </a:p>
          <a:p>
            <a:pPr lvl="1"/>
            <a:r>
              <a:rPr lang="en-GB" sz="4000" dirty="0" smtClean="0"/>
              <a:t>Grade 3: Loss of consciousness.</a:t>
            </a:r>
            <a:endParaRPr lang="en-GB" sz="32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i="1" dirty="0" smtClean="0"/>
              <a:t>concussion cont.</a:t>
            </a:r>
            <a:endParaRPr lang="en-GB" sz="32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55</a:t>
            </a:fld>
            <a:endParaRPr lang="en-GB"/>
          </a:p>
        </p:txBody>
      </p:sp>
      <p:sp>
        <p:nvSpPr>
          <p:cNvPr id="3" name="Content Placeholder 2"/>
          <p:cNvSpPr>
            <a:spLocks noGrp="1"/>
          </p:cNvSpPr>
          <p:nvPr>
            <p:ph sz="quarter" idx="1"/>
          </p:nvPr>
        </p:nvSpPr>
        <p:spPr>
          <a:xfrm>
            <a:off x="612648" y="1600200"/>
            <a:ext cx="8153400" cy="4686320"/>
          </a:xfrm>
        </p:spPr>
        <p:txBody>
          <a:bodyPr>
            <a:normAutofit fontScale="92500" lnSpcReduction="10000"/>
          </a:bodyPr>
          <a:lstStyle/>
          <a:p>
            <a:r>
              <a:rPr lang="en-GB" sz="3600" dirty="0" smtClean="0"/>
              <a:t>Caused by closed head injury.</a:t>
            </a:r>
          </a:p>
          <a:p>
            <a:r>
              <a:rPr lang="en-GB" sz="3600" dirty="0" smtClean="0"/>
              <a:t>This is a </a:t>
            </a:r>
            <a:r>
              <a:rPr lang="en-GB" sz="3600" i="1" dirty="0" smtClean="0"/>
              <a:t>clinical diagnosis</a:t>
            </a:r>
            <a:r>
              <a:rPr lang="en-GB" sz="3600" dirty="0" smtClean="0"/>
              <a:t>.</a:t>
            </a:r>
          </a:p>
          <a:p>
            <a:r>
              <a:rPr lang="en-GB" sz="3600" dirty="0" smtClean="0"/>
              <a:t>Is manifested by </a:t>
            </a:r>
            <a:r>
              <a:rPr lang="en-GB" sz="3600" b="1" dirty="0" smtClean="0"/>
              <a:t>temporary dysfunction</a:t>
            </a:r>
            <a:r>
              <a:rPr lang="en-GB" sz="3600" dirty="0" smtClean="0"/>
              <a:t> that is most severe immediately after injury and resolves after a variable period (within 24 hours).</a:t>
            </a:r>
          </a:p>
          <a:p>
            <a:r>
              <a:rPr lang="en-GB" sz="3600" dirty="0" smtClean="0"/>
              <a:t>Characterised by:</a:t>
            </a:r>
          </a:p>
          <a:p>
            <a:pPr lvl="1"/>
            <a:r>
              <a:rPr lang="en-GB" sz="3200" dirty="0" smtClean="0"/>
              <a:t>Transient neurologic dysfunction and</a:t>
            </a:r>
          </a:p>
          <a:p>
            <a:pPr lvl="1"/>
            <a:r>
              <a:rPr lang="en-GB" sz="3200" dirty="0" smtClean="0"/>
              <a:t>Loss of consciousness (often).</a:t>
            </a:r>
            <a:endParaRPr lang="en-GB"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i="1" dirty="0" smtClean="0"/>
              <a:t>concussion cont.</a:t>
            </a:r>
            <a:endParaRPr lang="en-GB" sz="3200" i="1"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56</a:t>
            </a:fld>
            <a:endParaRPr lang="en-GB"/>
          </a:p>
        </p:txBody>
      </p:sp>
      <p:sp>
        <p:nvSpPr>
          <p:cNvPr id="3" name="Content Placeholder 2"/>
          <p:cNvSpPr>
            <a:spLocks noGrp="1"/>
          </p:cNvSpPr>
          <p:nvPr>
            <p:ph sz="quarter" idx="1"/>
          </p:nvPr>
        </p:nvSpPr>
        <p:spPr>
          <a:xfrm>
            <a:off x="612648" y="1600200"/>
            <a:ext cx="8153400" cy="4686320"/>
          </a:xfrm>
        </p:spPr>
        <p:txBody>
          <a:bodyPr>
            <a:normAutofit/>
          </a:bodyPr>
          <a:lstStyle/>
          <a:p>
            <a:r>
              <a:rPr lang="en-GB" sz="3600" dirty="0" smtClean="0"/>
              <a:t>It may be accompanied by autonomic abnormalities including:</a:t>
            </a:r>
          </a:p>
          <a:p>
            <a:pPr lvl="1"/>
            <a:r>
              <a:rPr lang="en-GB" sz="3200" dirty="0" err="1" smtClean="0"/>
              <a:t>Bradycardia</a:t>
            </a:r>
            <a:r>
              <a:rPr lang="en-GB" sz="3200" dirty="0" smtClean="0"/>
              <a:t>.</a:t>
            </a:r>
          </a:p>
          <a:p>
            <a:pPr lvl="1"/>
            <a:r>
              <a:rPr lang="en-GB" sz="3200" dirty="0" smtClean="0"/>
              <a:t>Hypotension and</a:t>
            </a:r>
          </a:p>
          <a:p>
            <a:pPr lvl="1"/>
            <a:r>
              <a:rPr lang="en-GB" sz="3200" dirty="0" smtClean="0"/>
              <a:t>Sweating.</a:t>
            </a:r>
          </a:p>
          <a:p>
            <a:r>
              <a:rPr lang="en-GB" sz="3600" dirty="0" smtClean="0"/>
              <a:t>Amnesia for the event is common and </a:t>
            </a:r>
          </a:p>
          <a:p>
            <a:r>
              <a:rPr lang="en-GB" sz="3600" dirty="0" smtClean="0"/>
              <a:t>Varying degrees of temporary lethargy.</a:t>
            </a:r>
            <a:endParaRPr lang="en-GB"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i="1" dirty="0" smtClean="0"/>
              <a:t>concussion cont.</a:t>
            </a:r>
            <a:endParaRPr lang="en-GB" sz="3200" i="1"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57</a:t>
            </a:fld>
            <a:endParaRPr lang="en-GB"/>
          </a:p>
        </p:txBody>
      </p:sp>
      <p:sp>
        <p:nvSpPr>
          <p:cNvPr id="3" name="Content Placeholder 2"/>
          <p:cNvSpPr>
            <a:spLocks noGrp="1"/>
          </p:cNvSpPr>
          <p:nvPr>
            <p:ph sz="quarter" idx="1"/>
          </p:nvPr>
        </p:nvSpPr>
        <p:spPr>
          <a:xfrm>
            <a:off x="612648" y="1600200"/>
            <a:ext cx="8153400" cy="4686320"/>
          </a:xfrm>
        </p:spPr>
        <p:txBody>
          <a:bodyPr>
            <a:normAutofit/>
          </a:bodyPr>
          <a:lstStyle/>
          <a:p>
            <a:r>
              <a:rPr lang="en-GB" sz="3600" dirty="0" smtClean="0"/>
              <a:t>Irritability and Memory dysfunction are hallmarks</a:t>
            </a:r>
          </a:p>
          <a:p>
            <a:r>
              <a:rPr lang="en-GB" sz="3600" dirty="0" smtClean="0"/>
              <a:t>Invariably, there is complete neurologic recovery after some hours to days.</a:t>
            </a:r>
          </a:p>
          <a:p>
            <a:r>
              <a:rPr lang="en-GB" sz="3600" dirty="0" smtClean="0"/>
              <a:t>No significant morphologic change is noticed.</a:t>
            </a:r>
          </a:p>
          <a:p>
            <a:r>
              <a:rPr lang="en-GB" sz="3600" dirty="0" smtClean="0"/>
              <a:t>The head CT is normal.</a:t>
            </a:r>
            <a:endParaRPr lang="en-GB"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i="1" dirty="0" smtClean="0"/>
              <a:t>concussion cont.</a:t>
            </a:r>
            <a:endParaRPr lang="en-GB" sz="32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58</a:t>
            </a:fld>
            <a:endParaRPr lang="en-GB"/>
          </a:p>
        </p:txBody>
      </p:sp>
      <p:sp>
        <p:nvSpPr>
          <p:cNvPr id="3" name="Content Placeholder 2"/>
          <p:cNvSpPr>
            <a:spLocks noGrp="1"/>
          </p:cNvSpPr>
          <p:nvPr>
            <p:ph sz="quarter" idx="1"/>
          </p:nvPr>
        </p:nvSpPr>
        <p:spPr>
          <a:xfrm>
            <a:off x="612648" y="1500174"/>
            <a:ext cx="8153400" cy="4786346"/>
          </a:xfrm>
        </p:spPr>
        <p:txBody>
          <a:bodyPr>
            <a:normAutofit fontScale="85000" lnSpcReduction="20000"/>
          </a:bodyPr>
          <a:lstStyle/>
          <a:p>
            <a:r>
              <a:rPr lang="en-GB" sz="3900" i="1" dirty="0" smtClean="0"/>
              <a:t>Post-concussion syndrome </a:t>
            </a:r>
            <a:r>
              <a:rPr lang="en-GB" sz="3900" dirty="0" smtClean="0"/>
              <a:t>can accompany head trauma, and consists of:</a:t>
            </a:r>
          </a:p>
          <a:p>
            <a:pPr marL="971550" lvl="1" indent="-514350">
              <a:buFont typeface="+mj-lt"/>
              <a:buAutoNum type="alphaLcParenR"/>
            </a:pPr>
            <a:r>
              <a:rPr lang="en-GB" sz="3500" dirty="0" smtClean="0"/>
              <a:t>Headaches</a:t>
            </a:r>
          </a:p>
          <a:p>
            <a:pPr marL="971550" lvl="1" indent="-514350">
              <a:buFont typeface="+mj-lt"/>
              <a:buAutoNum type="alphaLcParenR"/>
            </a:pPr>
            <a:r>
              <a:rPr lang="en-GB" sz="3500" dirty="0" smtClean="0"/>
              <a:t>Irritability</a:t>
            </a:r>
          </a:p>
          <a:p>
            <a:pPr marL="971550" lvl="1" indent="-514350">
              <a:buFont typeface="+mj-lt"/>
              <a:buAutoNum type="alphaLcParenR"/>
            </a:pPr>
            <a:r>
              <a:rPr lang="en-GB" sz="3500" dirty="0" smtClean="0"/>
              <a:t>Depression</a:t>
            </a:r>
          </a:p>
          <a:p>
            <a:pPr marL="971550" lvl="1" indent="-514350">
              <a:buFont typeface="+mj-lt"/>
              <a:buAutoNum type="alphaLcParenR"/>
            </a:pPr>
            <a:r>
              <a:rPr lang="en-GB" sz="3500" dirty="0" smtClean="0"/>
              <a:t>Lassitude /tiredness and </a:t>
            </a:r>
          </a:p>
          <a:p>
            <a:pPr marL="971550" lvl="1" indent="-514350">
              <a:buFont typeface="+mj-lt"/>
              <a:buAutoNum type="alphaLcParenR"/>
            </a:pPr>
            <a:r>
              <a:rPr lang="en-GB" sz="3500" dirty="0" smtClean="0"/>
              <a:t>Vertigo / dizziness.</a:t>
            </a:r>
          </a:p>
          <a:p>
            <a:pPr marL="891540" lvl="1" indent="-514350"/>
            <a:r>
              <a:rPr lang="en-GB" sz="3600" dirty="0" smtClean="0"/>
              <a:t>It is more frequent after minor head trauma due to people trying to return to work too quickly.</a:t>
            </a:r>
            <a:endParaRPr lang="en-GB"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2"/>
            </a:pPr>
            <a:r>
              <a:rPr lang="en-GB" dirty="0" smtClean="0"/>
              <a:t>DIFFUSE AXONAL INJURY</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59</a:t>
            </a:fld>
            <a:endParaRPr lang="en-GB"/>
          </a:p>
        </p:txBody>
      </p:sp>
      <p:sp>
        <p:nvSpPr>
          <p:cNvPr id="3" name="Content Placeholder 2"/>
          <p:cNvSpPr>
            <a:spLocks noGrp="1"/>
          </p:cNvSpPr>
          <p:nvPr>
            <p:ph sz="quarter" idx="1"/>
          </p:nvPr>
        </p:nvSpPr>
        <p:spPr>
          <a:xfrm>
            <a:off x="612648" y="1600200"/>
            <a:ext cx="8153400" cy="4686320"/>
          </a:xfrm>
        </p:spPr>
        <p:txBody>
          <a:bodyPr>
            <a:normAutofit/>
          </a:bodyPr>
          <a:lstStyle/>
          <a:p>
            <a:r>
              <a:rPr lang="en-GB" sz="3200" dirty="0" smtClean="0"/>
              <a:t>Is the most common cause of persistent coma or vegetative state following head injury.</a:t>
            </a:r>
          </a:p>
          <a:p>
            <a:r>
              <a:rPr lang="en-GB" sz="3200" dirty="0" smtClean="0"/>
              <a:t>The underlying cause is sudden angular or rotational acceleration &amp; then deceleration, resulting in </a:t>
            </a:r>
            <a:r>
              <a:rPr lang="en-GB" sz="3200" b="1" dirty="0" smtClean="0"/>
              <a:t>widespread axonal shearing</a:t>
            </a:r>
            <a:r>
              <a:rPr lang="en-GB" sz="3200" dirty="0" smtClean="0"/>
              <a:t> in the deep white matter of both the hemispheres, especially at the grey/white matter interface.</a:t>
            </a:r>
          </a:p>
          <a:p>
            <a:r>
              <a:rPr lang="en-GB" sz="3200" dirty="0" smtClean="0"/>
              <a:t>Axons may be completely disrupted and then retract, forming axon balls.</a:t>
            </a:r>
            <a:endParaRPr lang="en-GB"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i="1" dirty="0" smtClean="0"/>
              <a:t>pathology cont.</a:t>
            </a:r>
            <a:endParaRPr lang="en-GB" sz="3200" i="1"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6</a:t>
            </a:fld>
            <a:endParaRPr lang="en-GB"/>
          </a:p>
        </p:txBody>
      </p:sp>
      <p:sp>
        <p:nvSpPr>
          <p:cNvPr id="3" name="Content Placeholder 2"/>
          <p:cNvSpPr>
            <a:spLocks noGrp="1"/>
          </p:cNvSpPr>
          <p:nvPr>
            <p:ph sz="quarter" idx="1"/>
          </p:nvPr>
        </p:nvSpPr>
        <p:spPr/>
        <p:txBody>
          <a:bodyPr>
            <a:normAutofit/>
          </a:bodyPr>
          <a:lstStyle/>
          <a:p>
            <a:r>
              <a:rPr lang="en-GB" sz="3600" dirty="0" smtClean="0"/>
              <a:t>It can involve the:</a:t>
            </a:r>
          </a:p>
          <a:p>
            <a:pPr lvl="1"/>
            <a:r>
              <a:rPr lang="en-GB" sz="3200" dirty="0" smtClean="0"/>
              <a:t>Scalp.</a:t>
            </a:r>
          </a:p>
          <a:p>
            <a:pPr lvl="1"/>
            <a:r>
              <a:rPr lang="en-GB" sz="3200" dirty="0" smtClean="0"/>
              <a:t>Skull or </a:t>
            </a:r>
          </a:p>
          <a:p>
            <a:pPr lvl="1"/>
            <a:r>
              <a:rPr lang="en-GB" sz="3200" dirty="0" smtClean="0"/>
              <a:t>Brain, in any combination.</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diffuse axonal injury cont.</a:t>
            </a:r>
            <a:endParaRPr lang="en-GB" sz="2000" i="1"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60</a:t>
            </a:fld>
            <a:endParaRPr lang="en-GB"/>
          </a:p>
        </p:txBody>
      </p:sp>
      <p:sp>
        <p:nvSpPr>
          <p:cNvPr id="3" name="Content Placeholder 2"/>
          <p:cNvSpPr>
            <a:spLocks noGrp="1"/>
          </p:cNvSpPr>
          <p:nvPr>
            <p:ph sz="quarter" idx="1"/>
          </p:nvPr>
        </p:nvSpPr>
        <p:spPr/>
        <p:txBody>
          <a:bodyPr/>
          <a:lstStyle/>
          <a:p>
            <a:r>
              <a:rPr lang="en-GB" sz="4000" dirty="0" smtClean="0"/>
              <a:t>Grossly:</a:t>
            </a:r>
          </a:p>
          <a:p>
            <a:pPr lvl="1"/>
            <a:r>
              <a:rPr lang="en-GB" sz="3600" dirty="0" smtClean="0"/>
              <a:t> the changes are minimal to small multiple haemorrhages.</a:t>
            </a:r>
          </a:p>
          <a:p>
            <a:pPr lvl="1"/>
            <a:r>
              <a:rPr lang="en-GB" sz="3600" dirty="0" err="1" smtClean="0"/>
              <a:t>Punctate</a:t>
            </a:r>
            <a:r>
              <a:rPr lang="en-GB" sz="3600" dirty="0" smtClean="0"/>
              <a:t> haemorrhages are visible, especially in the corpus </a:t>
            </a:r>
            <a:r>
              <a:rPr lang="en-GB" sz="3600" dirty="0" err="1" smtClean="0"/>
              <a:t>callosum</a:t>
            </a:r>
            <a:r>
              <a:rPr lang="en-GB" sz="3600" dirty="0" smtClean="0"/>
              <a:t> and superior </a:t>
            </a:r>
            <a:r>
              <a:rPr lang="en-GB" sz="3600" dirty="0" err="1" smtClean="0"/>
              <a:t>cerebellar</a:t>
            </a:r>
            <a:r>
              <a:rPr lang="en-GB" sz="3600" dirty="0" smtClean="0"/>
              <a:t> peduncle or </a:t>
            </a:r>
            <a:r>
              <a:rPr lang="en-GB" sz="3600" dirty="0" err="1" smtClean="0"/>
              <a:t>dorsolateral</a:t>
            </a:r>
            <a:r>
              <a:rPr lang="en-GB" sz="3600" dirty="0" smtClean="0"/>
              <a:t> midbrain.</a:t>
            </a:r>
          </a:p>
          <a:p>
            <a:endParaRPr lang="en-GB"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i="1" dirty="0" smtClean="0"/>
              <a:t>diffuse axonal injury cont.</a:t>
            </a:r>
            <a:endParaRPr lang="en-GB" sz="28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61</a:t>
            </a:fld>
            <a:endParaRPr lang="en-GB"/>
          </a:p>
        </p:txBody>
      </p:sp>
      <p:sp>
        <p:nvSpPr>
          <p:cNvPr id="3" name="Content Placeholder 2"/>
          <p:cNvSpPr>
            <a:spLocks noGrp="1"/>
          </p:cNvSpPr>
          <p:nvPr>
            <p:ph sz="quarter" idx="1"/>
          </p:nvPr>
        </p:nvSpPr>
        <p:spPr>
          <a:xfrm>
            <a:off x="612648" y="1600200"/>
            <a:ext cx="8153400" cy="4686320"/>
          </a:xfrm>
        </p:spPr>
        <p:txBody>
          <a:bodyPr>
            <a:normAutofit/>
          </a:bodyPr>
          <a:lstStyle/>
          <a:p>
            <a:r>
              <a:rPr lang="en-GB" sz="3600" dirty="0" smtClean="0"/>
              <a:t>Microscopically:</a:t>
            </a:r>
          </a:p>
          <a:p>
            <a:pPr lvl="1"/>
            <a:r>
              <a:rPr lang="en-GB" sz="3200" dirty="0" smtClean="0"/>
              <a:t>Retraction balls reflecting axonal damage and microglial clusters (hypertrophied microglia) are found diffusely in the white matter.</a:t>
            </a:r>
          </a:p>
          <a:p>
            <a:r>
              <a:rPr lang="en-GB" sz="3600" dirty="0" smtClean="0"/>
              <a:t>Severity can vary from mild confusion to coma and even death.</a:t>
            </a:r>
            <a:endParaRPr lang="en-GB"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3"/>
            </a:pPr>
            <a:r>
              <a:rPr lang="en-GB" dirty="0" smtClean="0"/>
              <a:t>CONTUSIONS &amp; LACERATIONS</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62</a:t>
            </a:fld>
            <a:endParaRPr lang="en-GB"/>
          </a:p>
        </p:txBody>
      </p:sp>
      <p:sp>
        <p:nvSpPr>
          <p:cNvPr id="3" name="Content Placeholder 2"/>
          <p:cNvSpPr>
            <a:spLocks noGrp="1"/>
          </p:cNvSpPr>
          <p:nvPr>
            <p:ph sz="quarter" idx="1"/>
          </p:nvPr>
        </p:nvSpPr>
        <p:spPr/>
        <p:txBody>
          <a:bodyPr>
            <a:normAutofit lnSpcReduction="10000"/>
          </a:bodyPr>
          <a:lstStyle/>
          <a:p>
            <a:r>
              <a:rPr lang="en-GB" dirty="0" smtClean="0"/>
              <a:t>A contusion is </a:t>
            </a:r>
            <a:r>
              <a:rPr lang="en-GB" b="1" dirty="0" smtClean="0"/>
              <a:t>a </a:t>
            </a:r>
            <a:r>
              <a:rPr lang="en-GB" b="1" i="1" dirty="0" smtClean="0"/>
              <a:t>bruise</a:t>
            </a:r>
            <a:r>
              <a:rPr lang="en-GB" b="1" dirty="0" smtClean="0"/>
              <a:t> of the brain</a:t>
            </a:r>
            <a:r>
              <a:rPr lang="en-GB" dirty="0" smtClean="0"/>
              <a:t>, and occurs when the force from trauma is sufficient to cause breakdown of small vessels, and extravasation of blood into the brain.</a:t>
            </a:r>
          </a:p>
          <a:p>
            <a:r>
              <a:rPr lang="en-GB" dirty="0" smtClean="0"/>
              <a:t>Contusions are the result of </a:t>
            </a:r>
            <a:r>
              <a:rPr lang="en-GB" b="1" dirty="0" smtClean="0"/>
              <a:t>direct damage to the brain parenchyma</a:t>
            </a:r>
            <a:r>
              <a:rPr lang="en-GB" dirty="0" smtClean="0"/>
              <a:t>, particularly cerebral hemispheres</a:t>
            </a:r>
          </a:p>
          <a:p>
            <a:r>
              <a:rPr lang="en-GB" dirty="0" smtClean="0"/>
              <a:t>The frontal, occipital and temporal poles are most often involved.</a:t>
            </a:r>
          </a:p>
          <a:p>
            <a:r>
              <a:rPr lang="en-GB" dirty="0" smtClean="0"/>
              <a:t>Most often, they are the result of blunt trauma.</a:t>
            </a:r>
          </a:p>
          <a:p>
            <a:endParaRPr lang="en-GB" dirty="0"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contusions &amp; lacerations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63</a:t>
            </a:fld>
            <a:endParaRPr lang="en-GB"/>
          </a:p>
        </p:txBody>
      </p:sp>
      <p:sp>
        <p:nvSpPr>
          <p:cNvPr id="3" name="Content Placeholder 2"/>
          <p:cNvSpPr>
            <a:spLocks noGrp="1"/>
          </p:cNvSpPr>
          <p:nvPr>
            <p:ph sz="quarter" idx="1"/>
          </p:nvPr>
        </p:nvSpPr>
        <p:spPr>
          <a:xfrm>
            <a:off x="612648" y="1600200"/>
            <a:ext cx="8153400" cy="4757758"/>
          </a:xfrm>
        </p:spPr>
        <p:txBody>
          <a:bodyPr>
            <a:normAutofit/>
          </a:bodyPr>
          <a:lstStyle/>
          <a:p>
            <a:r>
              <a:rPr lang="en-GB" sz="3200" dirty="0" smtClean="0"/>
              <a:t>The overlying skull may or may not be fractured.</a:t>
            </a:r>
          </a:p>
          <a:p>
            <a:r>
              <a:rPr lang="en-GB" sz="3200" dirty="0" smtClean="0"/>
              <a:t>The brain sustains injury as it moves in relation to rough bony surfaces.</a:t>
            </a:r>
          </a:p>
          <a:p>
            <a:r>
              <a:rPr lang="en-GB" sz="3200" dirty="0" smtClean="0"/>
              <a:t>Traumatic subarachnoid haemorrhage invariably accompanies cerebral contusions &amp; also intracerebral haemorrhage. </a:t>
            </a:r>
          </a:p>
          <a:p>
            <a:r>
              <a:rPr lang="en-GB" sz="3200" dirty="0" smtClean="0"/>
              <a:t>The contused areas appear bright on CT scan.</a:t>
            </a:r>
            <a:endParaRPr lang="en-GB"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contusions &amp; lacerations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64</a:t>
            </a:fld>
            <a:endParaRPr lang="en-GB"/>
          </a:p>
        </p:txBody>
      </p:sp>
      <p:sp>
        <p:nvSpPr>
          <p:cNvPr id="3" name="Content Placeholder 2"/>
          <p:cNvSpPr>
            <a:spLocks noGrp="1"/>
          </p:cNvSpPr>
          <p:nvPr>
            <p:ph sz="quarter" idx="1"/>
          </p:nvPr>
        </p:nvSpPr>
        <p:spPr>
          <a:xfrm>
            <a:off x="612648" y="1600200"/>
            <a:ext cx="8153400" cy="4829196"/>
          </a:xfrm>
        </p:spPr>
        <p:txBody>
          <a:bodyPr>
            <a:normAutofit fontScale="92500"/>
          </a:bodyPr>
          <a:lstStyle/>
          <a:p>
            <a:r>
              <a:rPr lang="en-GB" sz="3600" dirty="0" smtClean="0"/>
              <a:t>Contusions themselves rarely cause significant mass effect as they represent small amounts of blood in the injured parenchyma rather than coherent blood clots.</a:t>
            </a:r>
          </a:p>
          <a:p>
            <a:r>
              <a:rPr lang="en-GB" sz="3600" dirty="0" smtClean="0"/>
              <a:t>Oedema may develop around a contusion, causing mass effect.</a:t>
            </a:r>
          </a:p>
          <a:p>
            <a:r>
              <a:rPr lang="en-GB" sz="3600" dirty="0" smtClean="0"/>
              <a:t>Contusions may also enlarge, or develop a true haematoma, especially during the first 24 hours.</a:t>
            </a:r>
            <a:endParaRPr lang="en-GB"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contusions &amp; lacerations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65</a:t>
            </a:fld>
            <a:endParaRPr lang="en-GB"/>
          </a:p>
        </p:txBody>
      </p:sp>
      <p:sp>
        <p:nvSpPr>
          <p:cNvPr id="3" name="Content Placeholder 2"/>
          <p:cNvSpPr>
            <a:spLocks noGrp="1"/>
          </p:cNvSpPr>
          <p:nvPr>
            <p:ph sz="quarter" idx="1"/>
          </p:nvPr>
        </p:nvSpPr>
        <p:spPr/>
        <p:txBody>
          <a:bodyPr/>
          <a:lstStyle/>
          <a:p>
            <a:r>
              <a:rPr lang="en-GB" sz="3600" dirty="0" smtClean="0"/>
              <a:t>Contusions may also be seen in brain tissue opposite the site of impact.</a:t>
            </a:r>
          </a:p>
          <a:p>
            <a:r>
              <a:rPr lang="en-GB" sz="3600" dirty="0" smtClean="0"/>
              <a:t>This is known as a </a:t>
            </a:r>
            <a:r>
              <a:rPr lang="en-GB" sz="3600" b="1" dirty="0" smtClean="0"/>
              <a:t>contre coup deceleration</a:t>
            </a:r>
            <a:r>
              <a:rPr lang="en-GB" sz="3600" dirty="0" smtClean="0"/>
              <a:t> of the brain against the skull.</a:t>
            </a:r>
            <a:endParaRPr lang="en-GB"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contusions &amp; lacerations cont.</a:t>
            </a:r>
            <a:endParaRPr lang="en-GB" sz="2000" i="1"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66</a:t>
            </a:fld>
            <a:endParaRPr lang="en-GB"/>
          </a:p>
        </p:txBody>
      </p:sp>
      <p:sp>
        <p:nvSpPr>
          <p:cNvPr id="3" name="Content Placeholder 2"/>
          <p:cNvSpPr>
            <a:spLocks noGrp="1"/>
          </p:cNvSpPr>
          <p:nvPr>
            <p:ph sz="quarter" idx="1"/>
          </p:nvPr>
        </p:nvSpPr>
        <p:spPr/>
        <p:txBody>
          <a:bodyPr>
            <a:normAutofit/>
          </a:bodyPr>
          <a:lstStyle/>
          <a:p>
            <a:r>
              <a:rPr lang="en-GB" sz="3600" dirty="0" smtClean="0"/>
              <a:t>Microscopically:</a:t>
            </a:r>
          </a:p>
          <a:p>
            <a:pPr lvl="1"/>
            <a:r>
              <a:rPr lang="en-GB" sz="3200" dirty="0" smtClean="0"/>
              <a:t>Brain parenchyma at the affected site is haemorrhagic, necrotic and fragmented.</a:t>
            </a:r>
          </a:p>
          <a:p>
            <a:pPr lvl="1"/>
            <a:r>
              <a:rPr lang="en-GB" sz="3200" dirty="0" smtClean="0"/>
              <a:t>On healing, these lesions appear as shrunken areas with golden brown haemosiderin pigment on the surface.</a:t>
            </a:r>
            <a:endParaRPr lang="en-GB" sz="32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i="1" dirty="0" smtClean="0"/>
              <a:t>contusions &amp; lacerations cont.</a:t>
            </a:r>
            <a:endParaRPr lang="en-GB" sz="28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67</a:t>
            </a:fld>
            <a:endParaRPr lang="en-GB"/>
          </a:p>
        </p:txBody>
      </p:sp>
      <p:sp>
        <p:nvSpPr>
          <p:cNvPr id="3" name="Content Placeholder 2"/>
          <p:cNvSpPr>
            <a:spLocks noGrp="1"/>
          </p:cNvSpPr>
          <p:nvPr>
            <p:ph sz="quarter" idx="1"/>
          </p:nvPr>
        </p:nvSpPr>
        <p:spPr>
          <a:xfrm>
            <a:off x="612648" y="1500174"/>
            <a:ext cx="8153400" cy="4786346"/>
          </a:xfrm>
        </p:spPr>
        <p:txBody>
          <a:bodyPr>
            <a:normAutofit/>
          </a:bodyPr>
          <a:lstStyle/>
          <a:p>
            <a:r>
              <a:rPr lang="en-GB" sz="3600" dirty="0" smtClean="0"/>
              <a:t>C/F:</a:t>
            </a:r>
          </a:p>
          <a:p>
            <a:pPr lvl="1"/>
            <a:r>
              <a:rPr lang="en-GB" sz="3200" dirty="0" smtClean="0"/>
              <a:t>They usually produce neurological deficits that persist for longer than 24 hours.</a:t>
            </a:r>
          </a:p>
          <a:p>
            <a:pPr lvl="1"/>
            <a:r>
              <a:rPr lang="en-GB" sz="3600" dirty="0" smtClean="0"/>
              <a:t>Focal deficits are the rule and may include:</a:t>
            </a:r>
          </a:p>
          <a:p>
            <a:pPr lvl="2"/>
            <a:r>
              <a:rPr lang="en-GB" sz="3200" dirty="0" smtClean="0"/>
              <a:t>Weakness.</a:t>
            </a:r>
          </a:p>
          <a:p>
            <a:pPr lvl="2"/>
            <a:r>
              <a:rPr lang="en-GB" sz="3200" dirty="0" smtClean="0"/>
              <a:t>Speech disorders.</a:t>
            </a:r>
          </a:p>
          <a:p>
            <a:pPr lvl="2"/>
            <a:r>
              <a:rPr lang="en-GB" sz="3200" dirty="0" smtClean="0"/>
              <a:t>Memory and visual dysfunction.</a:t>
            </a:r>
          </a:p>
          <a:p>
            <a:endParaRPr lang="en-GB" sz="3500" dirty="0" smtClean="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Management of head injury</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INVESTIGATIONS</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69</a:t>
            </a:fld>
            <a:endParaRPr lang="en-GB"/>
          </a:p>
        </p:txBody>
      </p:sp>
      <p:sp>
        <p:nvSpPr>
          <p:cNvPr id="3" name="Content Placeholder 2"/>
          <p:cNvSpPr>
            <a:spLocks noGrp="1"/>
          </p:cNvSpPr>
          <p:nvPr>
            <p:ph sz="quarter" idx="1"/>
          </p:nvPr>
        </p:nvSpPr>
        <p:spPr>
          <a:xfrm>
            <a:off x="612648" y="1600200"/>
            <a:ext cx="8153400" cy="4614882"/>
          </a:xfrm>
        </p:spPr>
        <p:txBody>
          <a:bodyPr>
            <a:normAutofit/>
          </a:bodyPr>
          <a:lstStyle/>
          <a:p>
            <a:pPr marL="834390" lvl="1" indent="-514350">
              <a:buFont typeface="+mj-lt"/>
              <a:buAutoNum type="arabicPeriod"/>
            </a:pPr>
            <a:r>
              <a:rPr lang="en-GB" sz="4400" dirty="0" smtClean="0"/>
              <a:t>Skull X-rays.</a:t>
            </a:r>
          </a:p>
          <a:p>
            <a:pPr marL="834390" lvl="1" indent="-514350">
              <a:buFont typeface="+mj-lt"/>
              <a:buAutoNum type="arabicPeriod"/>
            </a:pPr>
            <a:r>
              <a:rPr lang="en-GB" sz="4400" dirty="0" smtClean="0"/>
              <a:t>CT scan.</a:t>
            </a:r>
          </a:p>
          <a:p>
            <a:pPr marL="834390" lvl="1" indent="-514350">
              <a:buFont typeface="+mj-lt"/>
              <a:buAutoNum type="arabicPeriod"/>
            </a:pPr>
            <a:r>
              <a:rPr lang="en-GB" sz="4400" dirty="0" smtClean="0"/>
              <a:t>MRI</a:t>
            </a:r>
          </a:p>
          <a:p>
            <a:pPr marL="834390" lvl="1" indent="-514350">
              <a:buFont typeface="+mj-lt"/>
              <a:buAutoNum type="arabicPeriod"/>
            </a:pPr>
            <a:r>
              <a:rPr lang="en-GB" sz="4400" dirty="0" smtClean="0"/>
              <a:t>Cerebral angiography.</a:t>
            </a:r>
          </a:p>
          <a:p>
            <a:pPr marL="834390" lvl="1" indent="-514350">
              <a:buFont typeface="+mj-lt"/>
              <a:buAutoNum type="arabicPeriod"/>
            </a:pPr>
            <a:r>
              <a:rPr lang="en-GB" sz="4400" dirty="0" smtClean="0"/>
              <a:t>Ultrasound.</a:t>
            </a:r>
            <a:endParaRPr lang="en-GB" dirty="0" smtClean="0"/>
          </a:p>
          <a:p>
            <a:pPr marL="0" indent="0">
              <a:buNone/>
            </a:pP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i="1"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7</a:t>
            </a:fld>
            <a:endParaRPr lang="en-GB"/>
          </a:p>
        </p:txBody>
      </p:sp>
      <p:sp>
        <p:nvSpPr>
          <p:cNvPr id="3" name="Content Placeholder 2"/>
          <p:cNvSpPr>
            <a:spLocks noGrp="1"/>
          </p:cNvSpPr>
          <p:nvPr>
            <p:ph sz="quarter" idx="1"/>
          </p:nvPr>
        </p:nvSpPr>
        <p:spPr>
          <a:xfrm>
            <a:off x="395536" y="1484784"/>
            <a:ext cx="8496944" cy="4944612"/>
          </a:xfrm>
        </p:spPr>
        <p:txBody>
          <a:bodyPr>
            <a:noAutofit/>
          </a:bodyPr>
          <a:lstStyle/>
          <a:p>
            <a:r>
              <a:rPr lang="en-GB" sz="3200" b="1" dirty="0" smtClean="0"/>
              <a:t>Scalp:</a:t>
            </a:r>
          </a:p>
          <a:p>
            <a:pPr lvl="1"/>
            <a:r>
              <a:rPr lang="en-GB" sz="2800" dirty="0" smtClean="0"/>
              <a:t>Scalp </a:t>
            </a:r>
            <a:r>
              <a:rPr lang="en-GB" sz="2800" b="1" dirty="0" smtClean="0"/>
              <a:t>lacerations</a:t>
            </a:r>
            <a:r>
              <a:rPr lang="en-GB" sz="2800" dirty="0" smtClean="0"/>
              <a:t> are common and can give rise to exanguinating haemorrhage if not controlled.</a:t>
            </a:r>
          </a:p>
          <a:p>
            <a:pPr lvl="1"/>
            <a:r>
              <a:rPr lang="en-GB" sz="2800" dirty="0" smtClean="0"/>
              <a:t>This is due to the vessels in the dense fibrous layer being held open.</a:t>
            </a:r>
          </a:p>
          <a:p>
            <a:pPr lvl="1"/>
            <a:r>
              <a:rPr lang="en-GB" sz="2800" dirty="0" smtClean="0"/>
              <a:t>Scalp hair plays an important protective role and by matting into wounds can effectively assist haemostasis but likewise mask significant scalp lacerations.</a:t>
            </a:r>
          </a:p>
          <a:p>
            <a:pPr lvl="1"/>
            <a:r>
              <a:rPr lang="en-GB" sz="2800" dirty="0" smtClean="0"/>
              <a:t>The scalp’s rich vascular supply plays an important role in healing, making it a very resilient structure.</a:t>
            </a:r>
            <a:endParaRPr lang="en-GB" sz="2800"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MANAGEMENT</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70</a:t>
            </a:fld>
            <a:endParaRPr lang="en-GB"/>
          </a:p>
        </p:txBody>
      </p:sp>
      <p:sp>
        <p:nvSpPr>
          <p:cNvPr id="3" name="Content Placeholder 2"/>
          <p:cNvSpPr>
            <a:spLocks noGrp="1"/>
          </p:cNvSpPr>
          <p:nvPr>
            <p:ph sz="quarter" idx="1"/>
          </p:nvPr>
        </p:nvSpPr>
        <p:spPr>
          <a:xfrm>
            <a:off x="612648" y="1600200"/>
            <a:ext cx="8153400" cy="4757758"/>
          </a:xfrm>
        </p:spPr>
        <p:txBody>
          <a:bodyPr>
            <a:normAutofit/>
          </a:bodyPr>
          <a:lstStyle/>
          <a:p>
            <a:r>
              <a:rPr lang="en-GB" sz="4000" dirty="0" smtClean="0"/>
              <a:t>Initial assessment of head injuries must follow Advanced Trauma and Life Support (ATLS) guidelines with an</a:t>
            </a:r>
          </a:p>
          <a:p>
            <a:pPr lvl="1"/>
            <a:r>
              <a:rPr lang="en-GB" sz="3600" dirty="0" smtClean="0"/>
              <a:t>Initial primary survey, then</a:t>
            </a:r>
          </a:p>
          <a:p>
            <a:pPr lvl="1"/>
            <a:r>
              <a:rPr lang="en-GB" sz="3600" dirty="0" smtClean="0"/>
              <a:t>Resuscitation, followed by a </a:t>
            </a:r>
          </a:p>
          <a:p>
            <a:pPr lvl="1"/>
            <a:r>
              <a:rPr lang="en-GB" sz="3600" dirty="0" smtClean="0"/>
              <a:t>Secondary survey, then </a:t>
            </a:r>
          </a:p>
          <a:p>
            <a:pPr lvl="1"/>
            <a:r>
              <a:rPr lang="en-GB" sz="3600" dirty="0" smtClean="0"/>
              <a:t>Definitive management. </a:t>
            </a:r>
            <a:endParaRPr lang="en-GB" sz="36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management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71</a:t>
            </a:fld>
            <a:endParaRPr lang="en-GB"/>
          </a:p>
        </p:txBody>
      </p:sp>
      <p:sp>
        <p:nvSpPr>
          <p:cNvPr id="3" name="Content Placeholder 2"/>
          <p:cNvSpPr>
            <a:spLocks noGrp="1"/>
          </p:cNvSpPr>
          <p:nvPr>
            <p:ph sz="quarter" idx="1"/>
          </p:nvPr>
        </p:nvSpPr>
        <p:spPr>
          <a:xfrm>
            <a:off x="612648" y="1600200"/>
            <a:ext cx="8153400" cy="4757758"/>
          </a:xfrm>
        </p:spPr>
        <p:txBody>
          <a:bodyPr>
            <a:normAutofit/>
          </a:bodyPr>
          <a:lstStyle/>
          <a:p>
            <a:r>
              <a:rPr lang="en-GB" sz="3200" dirty="0" smtClean="0"/>
              <a:t>Care must be taken to secure the neck and spine.</a:t>
            </a:r>
          </a:p>
          <a:p>
            <a:r>
              <a:rPr lang="en-GB" sz="3200" dirty="0" smtClean="0"/>
              <a:t>Unconscious patients should be </a:t>
            </a:r>
            <a:r>
              <a:rPr lang="en-GB" sz="3200" dirty="0" err="1" smtClean="0"/>
              <a:t>intubated</a:t>
            </a:r>
            <a:r>
              <a:rPr lang="en-GB" sz="3200" dirty="0" smtClean="0"/>
              <a:t> to prevent hypoxia, </a:t>
            </a:r>
            <a:r>
              <a:rPr lang="en-GB" sz="3200" dirty="0" err="1" smtClean="0"/>
              <a:t>hypercapnia</a:t>
            </a:r>
            <a:r>
              <a:rPr lang="en-GB" sz="3200" dirty="0" smtClean="0"/>
              <a:t> and aspiration.</a:t>
            </a:r>
          </a:p>
          <a:p>
            <a:pPr marL="514350" indent="-514350"/>
            <a:r>
              <a:rPr lang="en-GB" sz="3200" dirty="0" smtClean="0"/>
              <a:t>Determine consciousness level on the Glasgow coma scale and monitor thereafter.</a:t>
            </a:r>
          </a:p>
          <a:p>
            <a:pPr marL="514350" indent="-514350"/>
            <a:r>
              <a:rPr lang="en-GB" sz="3200" dirty="0" smtClean="0"/>
              <a:t>Once any intracranial haematoma has been evacuated patients should then be admitted to an intensive care unit.</a:t>
            </a:r>
            <a:endParaRPr lang="en-GB" sz="3200"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management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72</a:t>
            </a:fld>
            <a:endParaRPr lang="en-GB"/>
          </a:p>
        </p:txBody>
      </p:sp>
      <p:sp>
        <p:nvSpPr>
          <p:cNvPr id="3" name="Content Placeholder 2"/>
          <p:cNvSpPr>
            <a:spLocks noGrp="1"/>
          </p:cNvSpPr>
          <p:nvPr>
            <p:ph sz="quarter" idx="1"/>
          </p:nvPr>
        </p:nvSpPr>
        <p:spPr/>
        <p:txBody>
          <a:bodyPr>
            <a:normAutofit/>
          </a:bodyPr>
          <a:lstStyle/>
          <a:p>
            <a:r>
              <a:rPr lang="en-GB" sz="3600" dirty="0" smtClean="0"/>
              <a:t>Repeat CT scan should be considered if there is:</a:t>
            </a:r>
          </a:p>
          <a:p>
            <a:pPr lvl="1"/>
            <a:r>
              <a:rPr lang="en-GB" sz="3200" dirty="0" smtClean="0"/>
              <a:t> a deterioration in the mental state,</a:t>
            </a:r>
          </a:p>
          <a:p>
            <a:pPr lvl="1"/>
            <a:r>
              <a:rPr lang="en-GB" sz="3200" dirty="0" smtClean="0"/>
              <a:t> a maintained rise in intracranial pressure or </a:t>
            </a:r>
          </a:p>
          <a:p>
            <a:pPr lvl="1"/>
            <a:r>
              <a:rPr lang="en-GB" sz="3200" dirty="0" smtClean="0"/>
              <a:t>a failure to improve over 24hours.</a:t>
            </a:r>
            <a:endParaRPr lang="en-GB" dirty="0" smtClean="0"/>
          </a:p>
          <a:p>
            <a:endParaRPr lang="en-GB" dirty="0" smtClean="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smtClean="0"/>
              <a:t>INDICATIONS FOR ADMISSION</a:t>
            </a:r>
            <a:endParaRPr lang="en-GB" b="1" dirty="0"/>
          </a:p>
        </p:txBody>
      </p:sp>
      <p:sp>
        <p:nvSpPr>
          <p:cNvPr id="6" name="Slide Number Placeholder 5"/>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73</a:t>
            </a:fld>
            <a:endParaRPr lang="en-GB"/>
          </a:p>
        </p:txBody>
      </p:sp>
      <p:sp>
        <p:nvSpPr>
          <p:cNvPr id="3" name="Content Placeholder 2"/>
          <p:cNvSpPr>
            <a:spLocks noGrp="1"/>
          </p:cNvSpPr>
          <p:nvPr>
            <p:ph sz="quarter" idx="1"/>
          </p:nvPr>
        </p:nvSpPr>
        <p:spPr/>
        <p:txBody>
          <a:bodyPr>
            <a:normAutofit/>
          </a:bodyPr>
          <a:lstStyle/>
          <a:p>
            <a:pPr marL="514350" indent="-514350">
              <a:buFont typeface="+mj-lt"/>
              <a:buAutoNum type="arabicPeriod"/>
            </a:pPr>
            <a:r>
              <a:rPr lang="en-GB" sz="3200" dirty="0" smtClean="0"/>
              <a:t>Patients with retrograde amnesia.</a:t>
            </a:r>
          </a:p>
          <a:p>
            <a:pPr marL="514350" indent="-514350">
              <a:buFont typeface="+mj-lt"/>
              <a:buAutoNum type="arabicPeriod"/>
            </a:pPr>
            <a:r>
              <a:rPr lang="en-GB" sz="3200" dirty="0" smtClean="0"/>
              <a:t>Patients with skull/facial fractures.</a:t>
            </a:r>
          </a:p>
          <a:p>
            <a:pPr marL="514350" indent="-514350">
              <a:buFont typeface="+mj-lt"/>
              <a:buAutoNum type="arabicPeriod"/>
            </a:pPr>
            <a:r>
              <a:rPr lang="en-GB" sz="3200" dirty="0" smtClean="0"/>
              <a:t>Patients with undue/progressive headache, vomiting or other unexplained or worrying symptoms e.g. seizure. [increased intracranial pressure]</a:t>
            </a:r>
          </a:p>
          <a:p>
            <a:pPr marL="514350" indent="-514350">
              <a:buFont typeface="+mj-lt"/>
              <a:buAutoNum type="arabicPeriod"/>
            </a:pPr>
            <a:r>
              <a:rPr lang="en-GB" sz="3200" dirty="0" smtClean="0"/>
              <a:t>Head injury with alcohol consumption, making it difficult to assess the patient accurately.</a:t>
            </a:r>
            <a:endParaRPr lang="en-GB" dirty="0" smtClean="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4000" b="1" i="1" dirty="0" smtClean="0"/>
              <a:t>Indications for admission cont.</a:t>
            </a:r>
            <a:endParaRPr lang="en-GB" sz="4000" b="1" dirty="0"/>
          </a:p>
        </p:txBody>
      </p:sp>
      <p:sp>
        <p:nvSpPr>
          <p:cNvPr id="6" name="Slide Number Placeholder 5"/>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74</a:t>
            </a:fld>
            <a:endParaRPr lang="en-GB"/>
          </a:p>
        </p:txBody>
      </p:sp>
      <p:sp>
        <p:nvSpPr>
          <p:cNvPr id="3" name="Content Placeholder 2"/>
          <p:cNvSpPr>
            <a:spLocks noGrp="1"/>
          </p:cNvSpPr>
          <p:nvPr>
            <p:ph sz="quarter" idx="1"/>
          </p:nvPr>
        </p:nvSpPr>
        <p:spPr>
          <a:xfrm>
            <a:off x="612648" y="1600200"/>
            <a:ext cx="8153400" cy="4686320"/>
          </a:xfrm>
        </p:spPr>
        <p:txBody>
          <a:bodyPr>
            <a:normAutofit fontScale="92500" lnSpcReduction="10000"/>
          </a:bodyPr>
          <a:lstStyle/>
          <a:p>
            <a:pPr marL="514350" indent="-514350">
              <a:buFont typeface="+mj-lt"/>
              <a:buAutoNum type="arabicPeriod" startAt="5"/>
            </a:pPr>
            <a:r>
              <a:rPr lang="en-GB" sz="3500" dirty="0" smtClean="0"/>
              <a:t>All children brought to hospital after a head injury</a:t>
            </a:r>
          </a:p>
          <a:p>
            <a:pPr marL="514350" indent="-514350">
              <a:buFont typeface="+mj-lt"/>
              <a:buAutoNum type="arabicPeriod" startAt="5"/>
            </a:pPr>
            <a:r>
              <a:rPr lang="en-GB" sz="3500" dirty="0" smtClean="0"/>
              <a:t>Unconscious or stuporous/depressed consciousness</a:t>
            </a:r>
          </a:p>
          <a:p>
            <a:pPr marL="514350" indent="-514350">
              <a:buFont typeface="+mj-lt"/>
              <a:buAutoNum type="arabicPeriod" startAt="5"/>
            </a:pPr>
            <a:r>
              <a:rPr lang="en-GB" sz="3500" dirty="0" err="1" smtClean="0"/>
              <a:t>H</a:t>
            </a:r>
            <a:r>
              <a:rPr lang="en-GB" sz="3500" baseline="-25000" dirty="0" err="1" smtClean="0"/>
              <a:t>x</a:t>
            </a:r>
            <a:r>
              <a:rPr lang="en-GB" sz="3500" baseline="-25000" dirty="0" smtClean="0"/>
              <a:t>/o</a:t>
            </a:r>
            <a:r>
              <a:rPr lang="en-GB" sz="3500" dirty="0" smtClean="0"/>
              <a:t> altered or lost consciousness.</a:t>
            </a:r>
          </a:p>
          <a:p>
            <a:pPr marL="514350" indent="-514350">
              <a:buFont typeface="+mj-lt"/>
              <a:buAutoNum type="arabicPeriod" startAt="5"/>
            </a:pPr>
            <a:r>
              <a:rPr lang="en-GB" sz="3500" dirty="0" smtClean="0"/>
              <a:t>Patients with focal neurological signs e.g. hemiparesis.</a:t>
            </a:r>
          </a:p>
          <a:p>
            <a:pPr marL="514350" indent="-514350"/>
            <a:r>
              <a:rPr lang="en-GB" sz="3500" dirty="0" smtClean="0"/>
              <a:t>No head injury, however trivial, should be regarded lightly.</a:t>
            </a:r>
            <a:endParaRPr lang="en-GB"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Management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75</a:t>
            </a:fld>
            <a:endParaRPr lang="en-GB"/>
          </a:p>
        </p:txBody>
      </p:sp>
      <p:sp>
        <p:nvSpPr>
          <p:cNvPr id="3" name="Content Placeholder 2"/>
          <p:cNvSpPr>
            <a:spLocks noGrp="1"/>
          </p:cNvSpPr>
          <p:nvPr>
            <p:ph sz="quarter" idx="1"/>
          </p:nvPr>
        </p:nvSpPr>
        <p:spPr/>
        <p:txBody>
          <a:bodyPr>
            <a:normAutofit fontScale="92500" lnSpcReduction="10000"/>
          </a:bodyPr>
          <a:lstStyle/>
          <a:p>
            <a:r>
              <a:rPr lang="en-GB" sz="3600" b="1" dirty="0" smtClean="0"/>
              <a:t>In the ward:</a:t>
            </a:r>
          </a:p>
          <a:p>
            <a:r>
              <a:rPr lang="en-GB" sz="3600" dirty="0" smtClean="0"/>
              <a:t>Observation of the unconscious patient.</a:t>
            </a:r>
          </a:p>
          <a:p>
            <a:pPr marL="514350" indent="-514350">
              <a:buFont typeface="+mj-lt"/>
              <a:buAutoNum type="arabicPeriod"/>
            </a:pPr>
            <a:r>
              <a:rPr lang="en-GB" sz="3600" b="1" dirty="0" smtClean="0"/>
              <a:t>Head injury chart</a:t>
            </a:r>
            <a:r>
              <a:rPr lang="en-GB" sz="3600" dirty="0" smtClean="0"/>
              <a:t> comprising of:</a:t>
            </a:r>
          </a:p>
          <a:p>
            <a:pPr marL="914400" lvl="1" indent="-514350"/>
            <a:r>
              <a:rPr lang="en-GB" sz="3200" dirty="0" smtClean="0"/>
              <a:t>The degree of responsiveness.</a:t>
            </a:r>
          </a:p>
          <a:p>
            <a:pPr marL="1188720" lvl="2" indent="-514350"/>
            <a:r>
              <a:rPr lang="en-GB" sz="2900" dirty="0" smtClean="0"/>
              <a:t>Glasgow coma scale</a:t>
            </a:r>
          </a:p>
          <a:p>
            <a:pPr marL="1188720" lvl="2" indent="-514350"/>
            <a:r>
              <a:rPr lang="en-GB" sz="2900" dirty="0" smtClean="0"/>
              <a:t>Limb movements</a:t>
            </a:r>
          </a:p>
          <a:p>
            <a:pPr marL="914400" lvl="1" indent="-514350"/>
            <a:r>
              <a:rPr lang="en-GB" sz="3200" dirty="0" smtClean="0"/>
              <a:t>Vital signs.</a:t>
            </a:r>
          </a:p>
          <a:p>
            <a:pPr marL="914400" lvl="1" indent="-514350"/>
            <a:r>
              <a:rPr lang="en-GB" sz="3200" dirty="0" smtClean="0"/>
              <a:t>Relative size and reaction of the pupils to light.</a:t>
            </a:r>
            <a:endParaRPr lang="en-GB" dirty="0" smtClean="0"/>
          </a:p>
          <a:p>
            <a:pPr marL="914400" lvl="1" indent="-514350"/>
            <a:endParaRPr lang="en-GB" dirty="0" smtClean="0"/>
          </a:p>
          <a:p>
            <a:pPr marL="914400" lvl="1" indent="-514350"/>
            <a:endParaRPr lang="en-GB" dirty="0" smtClean="0"/>
          </a:p>
          <a:p>
            <a:pPr marL="914400" lvl="1" indent="-514350"/>
            <a:endParaRPr lang="en-GB" dirty="0" smtClean="0"/>
          </a:p>
          <a:p>
            <a:pPr marL="914400" lvl="1" indent="-514350"/>
            <a:endParaRPr lang="en-GB" dirty="0" smtClean="0"/>
          </a:p>
          <a:p>
            <a:pPr marL="914400" lvl="1" indent="-514350"/>
            <a:endParaRPr lang="en-GB" dirty="0" smtClean="0"/>
          </a:p>
          <a:p>
            <a:pPr marL="914400" lvl="1" indent="-514350"/>
            <a:endParaRPr lang="en-GB" dirty="0" smtClean="0"/>
          </a:p>
          <a:p>
            <a:pPr marL="914400" lvl="1" indent="-514350"/>
            <a:endParaRPr lang="en-GB" dirty="0" smtClean="0"/>
          </a:p>
          <a:p>
            <a:pPr marL="914400" lvl="1" indent="-514350"/>
            <a:endParaRPr lang="en-GB" dirty="0" smtClean="0"/>
          </a:p>
          <a:p>
            <a:pPr marL="914400" lvl="1" indent="-514350"/>
            <a:endParaRPr lang="en-GB" dirty="0" smtClean="0"/>
          </a:p>
          <a:p>
            <a:pPr marL="914400" lvl="1" indent="-514350"/>
            <a:endParaRPr lang="en-GB" dirty="0" smtClean="0"/>
          </a:p>
          <a:p>
            <a:pPr marL="914400" lvl="1" indent="-514350"/>
            <a:endParaRPr lang="en-GB" dirty="0" smtClean="0"/>
          </a:p>
          <a:p>
            <a:pPr marL="914400" lvl="1" indent="-514350"/>
            <a:endParaRPr lang="en-GB" dirty="0" smtClean="0"/>
          </a:p>
          <a:p>
            <a:pPr marL="914400" lvl="1" indent="-514350"/>
            <a:endParaRPr lang="en-GB" dirty="0" smtClean="0"/>
          </a:p>
          <a:p>
            <a:pPr marL="914400" lvl="1" indent="-514350"/>
            <a:endParaRPr lang="en-GB" dirty="0" smtClean="0"/>
          </a:p>
          <a:p>
            <a:pPr marL="914400" lvl="1" indent="-514350"/>
            <a:endParaRPr lang="en-GB" dirty="0" smtClean="0"/>
          </a:p>
          <a:p>
            <a:pPr marL="914400" lvl="1" indent="-514350"/>
            <a:endParaRPr lang="en-GB" dirty="0" smtClean="0"/>
          </a:p>
          <a:p>
            <a:pPr marL="914400" lvl="1" indent="-514350"/>
            <a:endParaRPr lang="en-GB" dirty="0" smtClean="0"/>
          </a:p>
          <a:p>
            <a:pPr marL="914400" lvl="1" indent="-514350"/>
            <a:endParaRPr lang="en-GB" dirty="0" smtClean="0"/>
          </a:p>
          <a:p>
            <a:pPr marL="914400" lvl="1" indent="-514350"/>
            <a:endParaRPr lang="en-GB" dirty="0" smtClean="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management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76</a:t>
            </a:fld>
            <a:endParaRPr lang="en-GB"/>
          </a:p>
        </p:txBody>
      </p:sp>
      <p:sp>
        <p:nvSpPr>
          <p:cNvPr id="3" name="Content Placeholder 2"/>
          <p:cNvSpPr>
            <a:spLocks noGrp="1"/>
          </p:cNvSpPr>
          <p:nvPr>
            <p:ph sz="quarter" idx="1"/>
          </p:nvPr>
        </p:nvSpPr>
        <p:spPr>
          <a:xfrm>
            <a:off x="612648" y="1500174"/>
            <a:ext cx="8153400" cy="4714908"/>
          </a:xfrm>
        </p:spPr>
        <p:txBody>
          <a:bodyPr>
            <a:normAutofit fontScale="92500" lnSpcReduction="10000"/>
          </a:bodyPr>
          <a:lstStyle/>
          <a:p>
            <a:pPr marL="514350" indent="-514350">
              <a:buFont typeface="+mj-lt"/>
              <a:buAutoNum type="arabicPeriod" startAt="2"/>
            </a:pPr>
            <a:r>
              <a:rPr lang="en-GB" sz="3600" dirty="0" smtClean="0"/>
              <a:t>General care of the unconscious patient.</a:t>
            </a:r>
          </a:p>
          <a:p>
            <a:pPr marL="514350" indent="-514350"/>
            <a:r>
              <a:rPr lang="en-GB" sz="3600" dirty="0" smtClean="0"/>
              <a:t>Care of the eyes:</a:t>
            </a:r>
          </a:p>
          <a:p>
            <a:pPr marL="914400" lvl="1" indent="-514350"/>
            <a:r>
              <a:rPr lang="en-GB" sz="3200" dirty="0" smtClean="0"/>
              <a:t>If blinking and the corneal reflexes are absent, care must be taken that the cornea does not rub against the pillow, towel or bed clothes beneath the head, particularly if the eyes remain open. </a:t>
            </a:r>
          </a:p>
          <a:p>
            <a:pPr marL="914400" lvl="1" indent="-514350"/>
            <a:r>
              <a:rPr lang="en-GB" sz="3200" dirty="0" smtClean="0"/>
              <a:t>Regular irrigation or lubrication of the eyes in such cases will prevent the glazing or frank ulceration of the cornea which may develop.</a:t>
            </a:r>
          </a:p>
          <a:p>
            <a:pPr marL="914400" lvl="1" indent="-514350"/>
            <a:endParaRPr lang="en-GB"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management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77</a:t>
            </a:fld>
            <a:endParaRPr lang="en-GB"/>
          </a:p>
        </p:txBody>
      </p:sp>
      <p:sp>
        <p:nvSpPr>
          <p:cNvPr id="3" name="Content Placeholder 2"/>
          <p:cNvSpPr>
            <a:spLocks noGrp="1"/>
          </p:cNvSpPr>
          <p:nvPr>
            <p:ph sz="quarter" idx="1"/>
          </p:nvPr>
        </p:nvSpPr>
        <p:spPr/>
        <p:txBody>
          <a:bodyPr>
            <a:normAutofit/>
          </a:bodyPr>
          <a:lstStyle/>
          <a:p>
            <a:r>
              <a:rPr lang="en-GB" sz="3600" dirty="0" smtClean="0"/>
              <a:t>Sedatives should be avoided completely at this stage because:</a:t>
            </a:r>
          </a:p>
          <a:p>
            <a:pPr lvl="1"/>
            <a:r>
              <a:rPr lang="en-GB" sz="3200" dirty="0" smtClean="0"/>
              <a:t>The assessment of the level of responsiveness due to the injury becomes more difficult or impossible when the patient is also under the influence of depressant drugs.</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management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78</a:t>
            </a:fld>
            <a:endParaRPr lang="en-GB"/>
          </a:p>
        </p:txBody>
      </p:sp>
      <p:sp>
        <p:nvSpPr>
          <p:cNvPr id="3" name="Content Placeholder 2"/>
          <p:cNvSpPr>
            <a:spLocks noGrp="1"/>
          </p:cNvSpPr>
          <p:nvPr>
            <p:ph sz="quarter" idx="1"/>
          </p:nvPr>
        </p:nvSpPr>
        <p:spPr>
          <a:xfrm>
            <a:off x="612648" y="1600200"/>
            <a:ext cx="8153400" cy="4686320"/>
          </a:xfrm>
        </p:spPr>
        <p:txBody>
          <a:bodyPr>
            <a:normAutofit/>
          </a:bodyPr>
          <a:lstStyle/>
          <a:p>
            <a:pPr lvl="1"/>
            <a:r>
              <a:rPr lang="en-GB" sz="3200" dirty="0" smtClean="0"/>
              <a:t>A certain amount of restlessness is beneficial from the point of view of the </a:t>
            </a:r>
            <a:r>
              <a:rPr lang="en-GB" sz="3200" b="1" dirty="0" smtClean="0"/>
              <a:t>chest</a:t>
            </a:r>
            <a:r>
              <a:rPr lang="en-GB" sz="3200" dirty="0" smtClean="0"/>
              <a:t>  and for the </a:t>
            </a:r>
            <a:r>
              <a:rPr lang="en-GB" sz="3200" b="1" dirty="0" smtClean="0"/>
              <a:t>relief</a:t>
            </a:r>
            <a:r>
              <a:rPr lang="en-GB" sz="3200" dirty="0" smtClean="0"/>
              <a:t> from any prolonged </a:t>
            </a:r>
            <a:r>
              <a:rPr lang="en-GB" sz="3200" b="1" dirty="0" smtClean="0"/>
              <a:t>pressure on the skin</a:t>
            </a:r>
            <a:r>
              <a:rPr lang="en-GB" sz="3200" dirty="0" smtClean="0"/>
              <a:t> over prominent bony points where sores might develop had the patient been lying quiet and still.</a:t>
            </a:r>
          </a:p>
          <a:p>
            <a:pPr lvl="1"/>
            <a:r>
              <a:rPr lang="en-GB" sz="3200" dirty="0" smtClean="0"/>
              <a:t>A noisy patient expands his lungs in a way that no physiotherapist can expect to do artificially.</a:t>
            </a:r>
            <a:endParaRPr lang="en-GB"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management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79</a:t>
            </a:fld>
            <a:endParaRPr lang="en-GB"/>
          </a:p>
        </p:txBody>
      </p:sp>
      <p:sp>
        <p:nvSpPr>
          <p:cNvPr id="3" name="Content Placeholder 2"/>
          <p:cNvSpPr>
            <a:spLocks noGrp="1"/>
          </p:cNvSpPr>
          <p:nvPr>
            <p:ph sz="quarter" idx="1"/>
          </p:nvPr>
        </p:nvSpPr>
        <p:spPr>
          <a:xfrm>
            <a:off x="612648" y="1600200"/>
            <a:ext cx="8153400" cy="4686320"/>
          </a:xfrm>
        </p:spPr>
        <p:txBody>
          <a:bodyPr/>
          <a:lstStyle/>
          <a:p>
            <a:r>
              <a:rPr lang="en-GB" sz="3200" dirty="0" smtClean="0"/>
              <a:t>An over-restless patient may require some form of </a:t>
            </a:r>
            <a:r>
              <a:rPr lang="en-GB" sz="3200" b="1" dirty="0" smtClean="0"/>
              <a:t>physical restraint</a:t>
            </a:r>
            <a:r>
              <a:rPr lang="en-GB" sz="3200" dirty="0" smtClean="0"/>
              <a:t>.</a:t>
            </a:r>
          </a:p>
          <a:p>
            <a:r>
              <a:rPr lang="en-GB" sz="3200" dirty="0" smtClean="0"/>
              <a:t>The patient must be guarded, as far as is possible, from a fall from the bed. </a:t>
            </a:r>
          </a:p>
          <a:p>
            <a:r>
              <a:rPr lang="en-GB" sz="3200" dirty="0" smtClean="0"/>
              <a:t>The discomfort of a distended bladder is a potent cause of restlessness in a stuporous patient, &amp; this should always be sought &amp; remedied.</a:t>
            </a:r>
          </a:p>
          <a:p>
            <a:endParaRPr lang="en-GB" dirty="0" smtClean="0"/>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8</a:t>
            </a:fld>
            <a:endParaRPr lang="en-GB"/>
          </a:p>
        </p:txBody>
      </p:sp>
      <p:sp>
        <p:nvSpPr>
          <p:cNvPr id="3" name="Content Placeholder 2"/>
          <p:cNvSpPr>
            <a:spLocks noGrp="1"/>
          </p:cNvSpPr>
          <p:nvPr>
            <p:ph sz="quarter" idx="1"/>
          </p:nvPr>
        </p:nvSpPr>
        <p:spPr/>
        <p:txBody>
          <a:bodyPr>
            <a:normAutofit/>
          </a:bodyPr>
          <a:lstStyle/>
          <a:p>
            <a:r>
              <a:rPr lang="en-GB" b="1" dirty="0" smtClean="0"/>
              <a:t>Skull:</a:t>
            </a:r>
          </a:p>
          <a:p>
            <a:pPr marL="514350" indent="-514350">
              <a:buFont typeface="+mj-lt"/>
              <a:buAutoNum type="arabicPeriod"/>
            </a:pPr>
            <a:r>
              <a:rPr lang="en-GB" dirty="0" smtClean="0"/>
              <a:t>SIMPLE LINEAR FRACTURE.</a:t>
            </a:r>
          </a:p>
          <a:p>
            <a:pPr marL="514350" indent="-514350"/>
            <a:r>
              <a:rPr lang="en-GB" dirty="0" smtClean="0"/>
              <a:t>These require no specific neurosurgical </a:t>
            </a:r>
            <a:r>
              <a:rPr lang="en-GB" dirty="0" err="1" smtClean="0"/>
              <a:t>M</a:t>
            </a:r>
            <a:r>
              <a:rPr lang="en-GB" baseline="-25000" dirty="0" err="1" smtClean="0"/>
              <a:t>x</a:t>
            </a:r>
            <a:r>
              <a:rPr lang="en-GB" dirty="0"/>
              <a:t> </a:t>
            </a:r>
            <a:r>
              <a:rPr lang="en-GB" dirty="0" smtClean="0"/>
              <a:t>but are usually markers of the force to which the head was subjected.</a:t>
            </a:r>
          </a:p>
          <a:p>
            <a:pPr marL="514350" indent="-514350"/>
            <a:r>
              <a:rPr lang="en-GB" dirty="0" smtClean="0"/>
              <a:t>Patients are usually CT scanned but should also be admitted for at least 48 hours’ observation (for possible neurological deterioration 2</a:t>
            </a:r>
            <a:r>
              <a:rPr lang="en-GB" baseline="30000" dirty="0" smtClean="0"/>
              <a:t>o</a:t>
            </a:r>
            <a:r>
              <a:rPr lang="en-GB" dirty="0" smtClean="0"/>
              <a:t> to intracranial haematoma.</a:t>
            </a:r>
          </a:p>
          <a:p>
            <a:pPr marL="514350" indent="-514350"/>
            <a:endParaRPr lang="en-GB"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management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80</a:t>
            </a:fld>
            <a:endParaRPr lang="en-GB"/>
          </a:p>
        </p:txBody>
      </p:sp>
      <p:sp>
        <p:nvSpPr>
          <p:cNvPr id="3" name="Content Placeholder 2"/>
          <p:cNvSpPr>
            <a:spLocks noGrp="1"/>
          </p:cNvSpPr>
          <p:nvPr>
            <p:ph sz="quarter" idx="1"/>
          </p:nvPr>
        </p:nvSpPr>
        <p:spPr>
          <a:xfrm>
            <a:off x="612648" y="1500174"/>
            <a:ext cx="8153400" cy="4786346"/>
          </a:xfrm>
        </p:spPr>
        <p:txBody>
          <a:bodyPr>
            <a:noAutofit/>
          </a:bodyPr>
          <a:lstStyle/>
          <a:p>
            <a:r>
              <a:rPr lang="en-GB" sz="3200" dirty="0" smtClean="0"/>
              <a:t>The </a:t>
            </a:r>
            <a:r>
              <a:rPr lang="en-GB" sz="3200" b="1" dirty="0" smtClean="0"/>
              <a:t>skin</a:t>
            </a:r>
            <a:r>
              <a:rPr lang="en-GB" sz="3200" dirty="0" smtClean="0"/>
              <a:t> – prevent bed sores:</a:t>
            </a:r>
          </a:p>
          <a:p>
            <a:pPr lvl="1"/>
            <a:r>
              <a:rPr lang="en-GB" sz="2800" b="1" dirty="0" smtClean="0"/>
              <a:t>Regular turning</a:t>
            </a:r>
            <a:r>
              <a:rPr lang="en-GB" sz="2800" dirty="0" smtClean="0"/>
              <a:t> of the patient from side to side.</a:t>
            </a:r>
          </a:p>
          <a:p>
            <a:pPr lvl="1"/>
            <a:r>
              <a:rPr lang="en-GB" sz="2800" dirty="0" smtClean="0"/>
              <a:t>Cleaning with soap &amp; water &amp; then</a:t>
            </a:r>
          </a:p>
          <a:p>
            <a:pPr lvl="1"/>
            <a:r>
              <a:rPr lang="en-GB" sz="2800" dirty="0" smtClean="0"/>
              <a:t>Light, gentle massage with Vaseline or barrier cream over pressure points, particularly if there is any reddening.</a:t>
            </a:r>
          </a:p>
          <a:p>
            <a:pPr lvl="1"/>
            <a:r>
              <a:rPr lang="en-GB" sz="2800" dirty="0" smtClean="0"/>
              <a:t>Local protection of any areas where the viability of the skin appears to be in real jeopardy by encircling the affected point with a wide ring of orthopaedic pressure cushion.</a:t>
            </a:r>
          </a:p>
          <a:p>
            <a:pPr lvl="1"/>
            <a:endParaRPr lang="en-GB" sz="2800"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management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81</a:t>
            </a:fld>
            <a:endParaRPr lang="en-GB"/>
          </a:p>
        </p:txBody>
      </p:sp>
      <p:sp>
        <p:nvSpPr>
          <p:cNvPr id="3" name="Content Placeholder 2"/>
          <p:cNvSpPr>
            <a:spLocks noGrp="1"/>
          </p:cNvSpPr>
          <p:nvPr>
            <p:ph sz="quarter" idx="1"/>
          </p:nvPr>
        </p:nvSpPr>
        <p:spPr>
          <a:xfrm>
            <a:off x="612648" y="1600200"/>
            <a:ext cx="8153400" cy="4757758"/>
          </a:xfrm>
        </p:spPr>
        <p:txBody>
          <a:bodyPr>
            <a:normAutofit lnSpcReduction="10000"/>
          </a:bodyPr>
          <a:lstStyle/>
          <a:p>
            <a:pPr marL="514350" indent="-514350">
              <a:buFont typeface="+mj-lt"/>
              <a:buAutoNum type="arabicPeriod" startAt="3"/>
            </a:pPr>
            <a:r>
              <a:rPr lang="en-GB" sz="3600" b="1" dirty="0" smtClean="0"/>
              <a:t>Special care of the unconscious patient.</a:t>
            </a:r>
          </a:p>
          <a:p>
            <a:pPr marL="514350" indent="-514350">
              <a:buFont typeface="+mj-lt"/>
              <a:buAutoNum type="alphaLcParenR"/>
            </a:pPr>
            <a:r>
              <a:rPr lang="en-GB" sz="3600" dirty="0" smtClean="0"/>
              <a:t>The respiratory passages:</a:t>
            </a:r>
          </a:p>
          <a:p>
            <a:pPr marL="914400" lvl="1" indent="-514350"/>
            <a:r>
              <a:rPr lang="en-GB" sz="3200" dirty="0" smtClean="0"/>
              <a:t>Position.</a:t>
            </a:r>
          </a:p>
          <a:p>
            <a:pPr marL="914400" lvl="1" indent="-514350"/>
            <a:r>
              <a:rPr lang="en-GB" sz="3200" dirty="0" smtClean="0"/>
              <a:t>Suction.</a:t>
            </a:r>
          </a:p>
          <a:p>
            <a:pPr marL="914400" lvl="1" indent="-514350"/>
            <a:r>
              <a:rPr lang="en-GB" sz="3200" dirty="0" smtClean="0"/>
              <a:t>Antibiotic prophylaxis.</a:t>
            </a:r>
          </a:p>
          <a:p>
            <a:pPr marL="914400" lvl="1" indent="-514350"/>
            <a:r>
              <a:rPr lang="en-GB" sz="3200" dirty="0" smtClean="0"/>
              <a:t>Physiotherapy of the chest to produce coughing.</a:t>
            </a:r>
          </a:p>
          <a:p>
            <a:pPr marL="914400" lvl="1" indent="-514350"/>
            <a:r>
              <a:rPr lang="en-GB" sz="3200" dirty="0" err="1" smtClean="0"/>
              <a:t>Tracheostomy</a:t>
            </a:r>
            <a:r>
              <a:rPr lang="en-GB" sz="3200" dirty="0" smtClean="0"/>
              <a:t>.</a:t>
            </a:r>
            <a:endParaRPr lang="en-GB"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management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82</a:t>
            </a:fld>
            <a:endParaRPr lang="en-GB"/>
          </a:p>
        </p:txBody>
      </p:sp>
      <p:sp>
        <p:nvSpPr>
          <p:cNvPr id="3" name="Content Placeholder 2"/>
          <p:cNvSpPr>
            <a:spLocks noGrp="1"/>
          </p:cNvSpPr>
          <p:nvPr>
            <p:ph sz="quarter" idx="1"/>
          </p:nvPr>
        </p:nvSpPr>
        <p:spPr>
          <a:xfrm>
            <a:off x="612648" y="1600200"/>
            <a:ext cx="8153400" cy="4614882"/>
          </a:xfrm>
        </p:spPr>
        <p:txBody>
          <a:bodyPr>
            <a:noAutofit/>
          </a:bodyPr>
          <a:lstStyle/>
          <a:p>
            <a:pPr marL="514350" indent="-514350">
              <a:buFont typeface="+mj-lt"/>
              <a:buAutoNum type="alphaLcParenR" startAt="2"/>
            </a:pPr>
            <a:r>
              <a:rPr lang="en-GB" sz="3200" dirty="0" smtClean="0"/>
              <a:t>Hyperpyrexia:</a:t>
            </a:r>
          </a:p>
          <a:p>
            <a:pPr marL="914400" lvl="1" indent="-514350"/>
            <a:r>
              <a:rPr lang="en-GB" sz="2800" dirty="0" smtClean="0"/>
              <a:t>Damage to the thermostatic mechanism in the hypothalamus may result in a dangerous &amp; even lethal degree of fever which must be carefully watched for &amp; promptly prevented.</a:t>
            </a:r>
          </a:p>
          <a:p>
            <a:pPr marL="914400" lvl="1" indent="-514350"/>
            <a:r>
              <a:rPr lang="en-GB" sz="2800" dirty="0" smtClean="0"/>
              <a:t>Temperature taken at 10- or 15-minute interval during these times of crisis.</a:t>
            </a:r>
            <a:endParaRPr lang="en-GB" sz="2800"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management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83</a:t>
            </a:fld>
            <a:endParaRPr lang="en-GB"/>
          </a:p>
        </p:txBody>
      </p:sp>
      <p:sp>
        <p:nvSpPr>
          <p:cNvPr id="3" name="Content Placeholder 2"/>
          <p:cNvSpPr>
            <a:spLocks noGrp="1"/>
          </p:cNvSpPr>
          <p:nvPr>
            <p:ph sz="quarter" idx="1"/>
          </p:nvPr>
        </p:nvSpPr>
        <p:spPr>
          <a:xfrm>
            <a:off x="612648" y="1500174"/>
            <a:ext cx="8153400" cy="4786346"/>
          </a:xfrm>
        </p:spPr>
        <p:txBody>
          <a:bodyPr/>
          <a:lstStyle/>
          <a:p>
            <a:pPr lvl="1"/>
            <a:r>
              <a:rPr lang="en-GB" sz="3200" dirty="0" smtClean="0"/>
              <a:t>Bedclothes should be removed &amp; the patient sponged with cold water/ice-bags.</a:t>
            </a:r>
          </a:p>
          <a:p>
            <a:pPr lvl="1"/>
            <a:r>
              <a:rPr lang="en-GB" sz="3200" dirty="0" smtClean="0"/>
              <a:t>Chlorpromazine, 25 or 50mg 6 hourly - </a:t>
            </a:r>
            <a:r>
              <a:rPr lang="en-GB" sz="3200" dirty="0" err="1" smtClean="0"/>
              <a:t>i.m</a:t>
            </a:r>
            <a:r>
              <a:rPr lang="en-GB" sz="3200" dirty="0" smtClean="0"/>
              <a:t>.</a:t>
            </a:r>
          </a:p>
          <a:p>
            <a:pPr lvl="1"/>
            <a:r>
              <a:rPr lang="en-GB" sz="3200" dirty="0" err="1" smtClean="0"/>
              <a:t>Dd</a:t>
            </a:r>
            <a:r>
              <a:rPr lang="en-GB" sz="3200" baseline="-25000" dirty="0" err="1" smtClean="0"/>
              <a:t>x</a:t>
            </a:r>
            <a:r>
              <a:rPr lang="en-GB" sz="3200" baseline="-25000" dirty="0" smtClean="0"/>
              <a:t>/o</a:t>
            </a:r>
            <a:r>
              <a:rPr lang="en-GB" sz="3200" dirty="0" smtClean="0"/>
              <a:t> pyrexia – other causes of pyrexia – chest, urinary or wound infection &amp; meningitis – should be ruled out before the high temperature itself is treated.</a:t>
            </a:r>
            <a:endParaRPr lang="en-GB"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management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84</a:t>
            </a:fld>
            <a:endParaRPr lang="en-GB"/>
          </a:p>
        </p:txBody>
      </p:sp>
      <p:sp>
        <p:nvSpPr>
          <p:cNvPr id="3" name="Content Placeholder 2"/>
          <p:cNvSpPr>
            <a:spLocks noGrp="1"/>
          </p:cNvSpPr>
          <p:nvPr>
            <p:ph sz="quarter" idx="1"/>
          </p:nvPr>
        </p:nvSpPr>
        <p:spPr>
          <a:xfrm>
            <a:off x="612648" y="1500174"/>
            <a:ext cx="8153400" cy="4786346"/>
          </a:xfrm>
        </p:spPr>
        <p:txBody>
          <a:bodyPr>
            <a:noAutofit/>
          </a:bodyPr>
          <a:lstStyle/>
          <a:p>
            <a:pPr marL="514350" indent="-514350">
              <a:buFont typeface="+mj-lt"/>
              <a:buAutoNum type="alphaLcParenR" startAt="3"/>
            </a:pPr>
            <a:r>
              <a:rPr lang="en-GB" sz="3600" dirty="0" smtClean="0"/>
              <a:t>Fluid balance:</a:t>
            </a:r>
          </a:p>
          <a:p>
            <a:pPr marL="914400" lvl="1" indent="-514350"/>
            <a:r>
              <a:rPr lang="en-GB" sz="3200" dirty="0" smtClean="0"/>
              <a:t>Monitor fluid input and output.</a:t>
            </a:r>
          </a:p>
          <a:p>
            <a:pPr marL="914400" lvl="1" indent="-514350"/>
            <a:r>
              <a:rPr lang="en-GB" sz="3200" dirty="0" smtClean="0"/>
              <a:t>If the patient will not swallow, a nasogastric tube should be passed, any stomach fluid aspirated, &amp; 30ml tap water instilled hourly.</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management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85</a:t>
            </a:fld>
            <a:endParaRPr lang="en-GB"/>
          </a:p>
        </p:txBody>
      </p:sp>
      <p:sp>
        <p:nvSpPr>
          <p:cNvPr id="3" name="Content Placeholder 2"/>
          <p:cNvSpPr>
            <a:spLocks noGrp="1"/>
          </p:cNvSpPr>
          <p:nvPr>
            <p:ph sz="quarter" idx="1"/>
          </p:nvPr>
        </p:nvSpPr>
        <p:spPr>
          <a:xfrm>
            <a:off x="612648" y="1500174"/>
            <a:ext cx="8153400" cy="4714908"/>
          </a:xfrm>
        </p:spPr>
        <p:txBody>
          <a:bodyPr>
            <a:normAutofit fontScale="92500"/>
          </a:bodyPr>
          <a:lstStyle/>
          <a:p>
            <a:pPr marL="594360" indent="-514350"/>
            <a:r>
              <a:rPr lang="en-GB" sz="3500" dirty="0" smtClean="0"/>
              <a:t>If after 4 hours this quantity is being absorbed, 60ml glucose-water may be given as a 10% solution every hour, aspiration of the tube confirming each time that there is no fluid accumulating in the stomach.</a:t>
            </a:r>
          </a:p>
          <a:p>
            <a:pPr marL="594360" indent="-514350"/>
            <a:r>
              <a:rPr lang="en-GB" sz="3500" dirty="0" smtClean="0"/>
              <a:t>If all is well after a further 12 hours, the quantity is increased to 90ml hourly, &amp; 12 hours later the diet can be strengthened to the same quantity of half-strength milk.</a:t>
            </a:r>
            <a:endParaRPr lang="en-GB"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management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86</a:t>
            </a:fld>
            <a:endParaRPr lang="en-GB"/>
          </a:p>
        </p:txBody>
      </p:sp>
      <p:sp>
        <p:nvSpPr>
          <p:cNvPr id="3" name="Content Placeholder 2"/>
          <p:cNvSpPr>
            <a:spLocks noGrp="1"/>
          </p:cNvSpPr>
          <p:nvPr>
            <p:ph sz="quarter" idx="1"/>
          </p:nvPr>
        </p:nvSpPr>
        <p:spPr>
          <a:xfrm>
            <a:off x="612648" y="1600200"/>
            <a:ext cx="8153400" cy="4757758"/>
          </a:xfrm>
        </p:spPr>
        <p:txBody>
          <a:bodyPr>
            <a:noAutofit/>
          </a:bodyPr>
          <a:lstStyle/>
          <a:p>
            <a:pPr lvl="1"/>
            <a:r>
              <a:rPr lang="en-GB" sz="3200" dirty="0" smtClean="0"/>
              <a:t>Urine from unconscious males may be collected through  a condom with the end of its teat cut off &amp; joined to a length of tubing to a urine bag.</a:t>
            </a:r>
          </a:p>
          <a:p>
            <a:pPr lvl="1"/>
            <a:r>
              <a:rPr lang="en-GB" sz="3200" dirty="0" smtClean="0"/>
              <a:t>Only if there is bladder distension need a catheter be passed, for this is rarely necessary or desirable.</a:t>
            </a:r>
          </a:p>
          <a:p>
            <a:pPr lvl="1"/>
            <a:r>
              <a:rPr lang="en-GB" sz="3200" dirty="0" smtClean="0"/>
              <a:t>In the female, however, an indwelling catheter, of the Foley type, may be used.</a:t>
            </a:r>
            <a:endParaRPr lang="en-GB" sz="3200"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management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87</a:t>
            </a:fld>
            <a:endParaRPr lang="en-GB"/>
          </a:p>
        </p:txBody>
      </p:sp>
      <p:sp>
        <p:nvSpPr>
          <p:cNvPr id="3" name="Content Placeholder 2"/>
          <p:cNvSpPr>
            <a:spLocks noGrp="1"/>
          </p:cNvSpPr>
          <p:nvPr>
            <p:ph sz="quarter" idx="1"/>
          </p:nvPr>
        </p:nvSpPr>
        <p:spPr>
          <a:xfrm>
            <a:off x="612648" y="1500174"/>
            <a:ext cx="8153400" cy="4714908"/>
          </a:xfrm>
        </p:spPr>
        <p:txBody>
          <a:bodyPr>
            <a:noAutofit/>
          </a:bodyPr>
          <a:lstStyle/>
          <a:p>
            <a:pPr marL="514350" indent="-514350">
              <a:buFont typeface="+mj-lt"/>
              <a:buAutoNum type="alphaLcParenR" startAt="4"/>
            </a:pPr>
            <a:r>
              <a:rPr lang="en-GB" sz="3600" dirty="0" smtClean="0"/>
              <a:t>Feeding:</a:t>
            </a:r>
          </a:p>
          <a:p>
            <a:pPr marL="914400" lvl="1" indent="-514350"/>
            <a:r>
              <a:rPr lang="en-GB" sz="3200" dirty="0" smtClean="0"/>
              <a:t>N/G tube is used until the swallowing reflex has fully returned.</a:t>
            </a:r>
          </a:p>
          <a:p>
            <a:pPr marL="914400" lvl="1" indent="-514350"/>
            <a:r>
              <a:rPr lang="en-GB" sz="3200" dirty="0" smtClean="0"/>
              <a:t>When half-strength milk has been absorbed for 36 hours, &amp; provided the blood urea is not much increased, full-strength milk is given.</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management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88</a:t>
            </a:fld>
            <a:endParaRPr lang="en-GB"/>
          </a:p>
        </p:txBody>
      </p:sp>
      <p:sp>
        <p:nvSpPr>
          <p:cNvPr id="3" name="Content Placeholder 2"/>
          <p:cNvSpPr>
            <a:spLocks noGrp="1"/>
          </p:cNvSpPr>
          <p:nvPr>
            <p:ph sz="quarter" idx="1"/>
          </p:nvPr>
        </p:nvSpPr>
        <p:spPr>
          <a:xfrm>
            <a:off x="612648" y="1600200"/>
            <a:ext cx="8153400" cy="4757758"/>
          </a:xfrm>
        </p:spPr>
        <p:txBody>
          <a:bodyPr>
            <a:normAutofit/>
          </a:bodyPr>
          <a:lstStyle/>
          <a:p>
            <a:pPr marL="514350" indent="-514350">
              <a:buNone/>
            </a:pPr>
            <a:r>
              <a:rPr lang="en-GB" dirty="0" smtClean="0"/>
              <a:t>THE WOUND</a:t>
            </a:r>
          </a:p>
          <a:p>
            <a:pPr marL="914400" lvl="1" indent="-514350">
              <a:buFont typeface="+mj-lt"/>
              <a:buAutoNum type="alphaLcParenR"/>
            </a:pPr>
            <a:r>
              <a:rPr lang="en-GB" sz="3200" dirty="0" smtClean="0"/>
              <a:t>Considered last if there is no haemorrhage.</a:t>
            </a:r>
          </a:p>
          <a:p>
            <a:pPr marL="914400" lvl="1" indent="-514350">
              <a:buFont typeface="+mj-lt"/>
              <a:buAutoNum type="alphaLcParenR"/>
            </a:pPr>
            <a:r>
              <a:rPr lang="en-GB" sz="3200" dirty="0" smtClean="0"/>
              <a:t>Give T.T.</a:t>
            </a:r>
          </a:p>
          <a:p>
            <a:pPr marL="914400" lvl="1" indent="-514350">
              <a:buFont typeface="+mj-lt"/>
              <a:buAutoNum type="alphaLcParenR"/>
            </a:pPr>
            <a:r>
              <a:rPr lang="en-GB" sz="3200" dirty="0" smtClean="0"/>
              <a:t>Hair shaved for at least 2inches all around the wound after the area has been well soaped.</a:t>
            </a:r>
          </a:p>
          <a:p>
            <a:pPr marL="914400" lvl="1" indent="-514350">
              <a:buFont typeface="+mj-lt"/>
              <a:buAutoNum type="alphaLcParenR"/>
            </a:pPr>
            <a:r>
              <a:rPr lang="en-GB" sz="3200" dirty="0" smtClean="0"/>
              <a:t>Puncture wounds should be particularly sought &amp; recognized, &amp; the possibility of skull penetration always borne in mind.</a:t>
            </a:r>
            <a:endParaRPr lang="en-GB"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management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89</a:t>
            </a:fld>
            <a:endParaRPr lang="en-GB"/>
          </a:p>
        </p:txBody>
      </p:sp>
      <p:sp>
        <p:nvSpPr>
          <p:cNvPr id="3" name="Content Placeholder 2"/>
          <p:cNvSpPr>
            <a:spLocks noGrp="1"/>
          </p:cNvSpPr>
          <p:nvPr>
            <p:ph sz="quarter" idx="1"/>
          </p:nvPr>
        </p:nvSpPr>
        <p:spPr>
          <a:xfrm>
            <a:off x="612648" y="1600200"/>
            <a:ext cx="8153400" cy="4686320"/>
          </a:xfrm>
        </p:spPr>
        <p:txBody>
          <a:bodyPr>
            <a:normAutofit/>
          </a:bodyPr>
          <a:lstStyle/>
          <a:p>
            <a:pPr marL="971550" lvl="1" indent="-514350">
              <a:buFont typeface="+mj-lt"/>
              <a:buAutoNum type="alphaLcParenR" startAt="5"/>
            </a:pPr>
            <a:r>
              <a:rPr lang="en-GB" sz="3600" dirty="0" smtClean="0"/>
              <a:t>After cleaning the wound &amp; draping, a local anaesthetic is injected around the margins into the  scalp tissues superficial to the </a:t>
            </a:r>
            <a:r>
              <a:rPr lang="en-GB" sz="3600" dirty="0" err="1" smtClean="0"/>
              <a:t>aponeurotic</a:t>
            </a:r>
            <a:r>
              <a:rPr lang="en-GB" sz="3600" dirty="0" smtClean="0"/>
              <a:t> layer, where the nerves &amp; blood vessels lie. </a:t>
            </a:r>
          </a:p>
          <a:p>
            <a:pPr marL="1245870" lvl="2" indent="-514350"/>
            <a:r>
              <a:rPr lang="en-GB" sz="3200" dirty="0" err="1" smtClean="0"/>
              <a:t>Lignocaine</a:t>
            </a:r>
            <a:r>
              <a:rPr lang="en-GB" sz="3200" dirty="0" smtClean="0"/>
              <a:t> (</a:t>
            </a:r>
            <a:r>
              <a:rPr lang="en-GB" sz="3200" dirty="0" err="1" smtClean="0"/>
              <a:t>Xylocaine</a:t>
            </a:r>
            <a:r>
              <a:rPr lang="en-GB" sz="3200" dirty="0" smtClean="0"/>
              <a:t>) 1% with adrenaline, 1:250,000, produces both good analgesia &amp; vasoconstriction.</a:t>
            </a:r>
            <a:endParaRPr lang="en-GB" sz="2400" dirty="0" smtClean="0"/>
          </a:p>
          <a:p>
            <a:pPr marL="971550" lvl="1" indent="-514350">
              <a:buFont typeface="+mj-lt"/>
              <a:buAutoNum type="alphaLcParenR" startAt="6"/>
            </a:pP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pathology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9</a:t>
            </a:fld>
            <a:endParaRPr lang="en-GB"/>
          </a:p>
        </p:txBody>
      </p:sp>
      <p:sp>
        <p:nvSpPr>
          <p:cNvPr id="3" name="Content Placeholder 2"/>
          <p:cNvSpPr>
            <a:spLocks noGrp="1"/>
          </p:cNvSpPr>
          <p:nvPr>
            <p:ph sz="quarter" idx="1"/>
          </p:nvPr>
        </p:nvSpPr>
        <p:spPr/>
        <p:txBody>
          <a:bodyPr>
            <a:normAutofit/>
          </a:bodyPr>
          <a:lstStyle/>
          <a:p>
            <a:pPr marL="514350" indent="-514350">
              <a:buFont typeface="+mj-lt"/>
              <a:buAutoNum type="arabicPeriod" startAt="2"/>
            </a:pPr>
            <a:r>
              <a:rPr lang="en-GB" dirty="0" smtClean="0"/>
              <a:t>DEPRESSED SKULL FRACTURES.</a:t>
            </a:r>
          </a:p>
          <a:p>
            <a:pPr marL="514350" indent="-514350"/>
            <a:r>
              <a:rPr lang="en-GB" dirty="0" smtClean="0"/>
              <a:t>These fractures are a result of blunt trauma, usually to the left frontal region.</a:t>
            </a:r>
          </a:p>
          <a:p>
            <a:pPr marL="514350" indent="-514350"/>
            <a:r>
              <a:rPr lang="en-GB" dirty="0" smtClean="0"/>
              <a:t>If the pericranium has been breached the fractures are technically compound.</a:t>
            </a:r>
          </a:p>
          <a:p>
            <a:pPr marL="514350" indent="-514350"/>
            <a:r>
              <a:rPr lang="en-GB" dirty="0" smtClean="0"/>
              <a:t>The integrity of the dura is however more important.</a:t>
            </a:r>
          </a:p>
          <a:p>
            <a:pPr marL="514350" indent="-514350"/>
            <a:r>
              <a:rPr lang="en-GB" dirty="0" smtClean="0"/>
              <a:t>The dura and brain may be lacerated by the depressed fragment.</a:t>
            </a:r>
            <a:endParaRPr lang="en-GB"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management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90</a:t>
            </a:fld>
            <a:endParaRPr lang="en-GB"/>
          </a:p>
        </p:txBody>
      </p:sp>
      <p:sp>
        <p:nvSpPr>
          <p:cNvPr id="3" name="Content Placeholder 2"/>
          <p:cNvSpPr>
            <a:spLocks noGrp="1"/>
          </p:cNvSpPr>
          <p:nvPr>
            <p:ph sz="quarter" idx="1"/>
          </p:nvPr>
        </p:nvSpPr>
        <p:spPr>
          <a:xfrm>
            <a:off x="612648" y="1600200"/>
            <a:ext cx="8153400" cy="4829196"/>
          </a:xfrm>
        </p:spPr>
        <p:txBody>
          <a:bodyPr>
            <a:noAutofit/>
          </a:bodyPr>
          <a:lstStyle/>
          <a:p>
            <a:r>
              <a:rPr lang="en-GB" sz="3200" dirty="0" smtClean="0"/>
              <a:t>TRANSFER TO THEATRE:</a:t>
            </a:r>
          </a:p>
          <a:p>
            <a:pPr lvl="1"/>
            <a:r>
              <a:rPr lang="en-GB" sz="3200" dirty="0" smtClean="0"/>
              <a:t>Immediate operation is indicated if rapid progressive deterioration of the clinical state occurs.</a:t>
            </a:r>
          </a:p>
          <a:p>
            <a:pPr lvl="1"/>
            <a:r>
              <a:rPr lang="en-GB" sz="3200" dirty="0" smtClean="0"/>
              <a:t>Occasionally, severe scalp haemorrhage may require immediate operation for its control.</a:t>
            </a:r>
            <a:endParaRPr lang="en-GB" sz="2800"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management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91</a:t>
            </a:fld>
            <a:endParaRPr lang="en-GB"/>
          </a:p>
        </p:txBody>
      </p:sp>
      <p:sp>
        <p:nvSpPr>
          <p:cNvPr id="3" name="Content Placeholder 2"/>
          <p:cNvSpPr>
            <a:spLocks noGrp="1"/>
          </p:cNvSpPr>
          <p:nvPr>
            <p:ph sz="quarter" idx="1"/>
          </p:nvPr>
        </p:nvSpPr>
        <p:spPr>
          <a:xfrm>
            <a:off x="612648" y="1500174"/>
            <a:ext cx="8153400" cy="4786346"/>
          </a:xfrm>
        </p:spPr>
        <p:txBody>
          <a:bodyPr>
            <a:normAutofit lnSpcReduction="10000"/>
          </a:bodyPr>
          <a:lstStyle/>
          <a:p>
            <a:r>
              <a:rPr lang="en-GB" sz="4400" b="1" dirty="0" smtClean="0"/>
              <a:t>Medical management:</a:t>
            </a:r>
          </a:p>
          <a:p>
            <a:pPr marL="514350" indent="-514350">
              <a:buFont typeface="+mj-lt"/>
              <a:buAutoNum type="arabicPeriod"/>
            </a:pPr>
            <a:r>
              <a:rPr lang="en-GB" sz="4400" dirty="0" smtClean="0"/>
              <a:t>Anticonvulsants:</a:t>
            </a:r>
          </a:p>
          <a:p>
            <a:pPr marL="834390" lvl="1" indent="-514350"/>
            <a:r>
              <a:rPr lang="en-GB" sz="3600" dirty="0" smtClean="0"/>
              <a:t>Patients with a documented closed head injury should receive a 15-17mg/kg </a:t>
            </a:r>
            <a:r>
              <a:rPr lang="en-GB" sz="3600" dirty="0" err="1" smtClean="0"/>
              <a:t>phenytoin</a:t>
            </a:r>
            <a:r>
              <a:rPr lang="en-GB" sz="3600" dirty="0" smtClean="0"/>
              <a:t> loading dose, followed by 1 week of therapeutic maintenance </a:t>
            </a:r>
            <a:r>
              <a:rPr lang="en-GB" sz="3600" dirty="0" err="1" smtClean="0"/>
              <a:t>phenytoin</a:t>
            </a:r>
            <a:r>
              <a:rPr lang="en-GB" sz="3600" dirty="0" smtClean="0"/>
              <a:t> prophylaxis, typically 300-400mg/d.</a:t>
            </a:r>
            <a:endParaRPr lang="en-GB" dirty="0" smtClean="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management cont.</a:t>
            </a:r>
            <a:endParaRPr lang="en-GB" sz="2000"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92</a:t>
            </a:fld>
            <a:endParaRPr lang="en-GB"/>
          </a:p>
        </p:txBody>
      </p:sp>
      <p:sp>
        <p:nvSpPr>
          <p:cNvPr id="3" name="Content Placeholder 2"/>
          <p:cNvSpPr>
            <a:spLocks noGrp="1"/>
          </p:cNvSpPr>
          <p:nvPr>
            <p:ph sz="quarter" idx="1"/>
          </p:nvPr>
        </p:nvSpPr>
        <p:spPr/>
        <p:txBody>
          <a:bodyPr>
            <a:normAutofit/>
          </a:bodyPr>
          <a:lstStyle/>
          <a:p>
            <a:pPr marL="514350" indent="-514350"/>
            <a:r>
              <a:rPr lang="en-GB" sz="3200" dirty="0" err="1" smtClean="0"/>
              <a:t>Phenytoin</a:t>
            </a:r>
            <a:r>
              <a:rPr lang="en-GB" sz="3200" dirty="0" smtClean="0"/>
              <a:t> prophylaxis has been shown to decrease the incidence of early post-traumatic seizures.</a:t>
            </a:r>
          </a:p>
          <a:p>
            <a:pPr marL="514350" indent="-514350"/>
            <a:r>
              <a:rPr lang="en-GB" sz="3200" dirty="0" smtClean="0"/>
              <a:t>Phenobarbital will increase a patient’s lethargy and make the neurological examination more difficult to interpret.</a:t>
            </a:r>
          </a:p>
          <a:p>
            <a:pPr marL="514350" indent="-514350"/>
            <a:r>
              <a:rPr lang="en-GB" sz="3200" dirty="0" smtClean="0"/>
              <a:t>There is no evidence to support longer-term use of prophylactic antiepileptic agents.</a:t>
            </a:r>
            <a:endParaRPr lang="en-GB"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COMPLICATIONS</a:t>
            </a:r>
            <a:endParaRPr lang="en-GB" b="1"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93</a:t>
            </a:fld>
            <a:endParaRPr lang="en-GB"/>
          </a:p>
        </p:txBody>
      </p:sp>
      <p:sp>
        <p:nvSpPr>
          <p:cNvPr id="3" name="Content Placeholder 2"/>
          <p:cNvSpPr>
            <a:spLocks noGrp="1"/>
          </p:cNvSpPr>
          <p:nvPr>
            <p:ph sz="quarter" idx="1"/>
          </p:nvPr>
        </p:nvSpPr>
        <p:spPr>
          <a:xfrm>
            <a:off x="612648" y="1500174"/>
            <a:ext cx="8153400" cy="4857784"/>
          </a:xfrm>
        </p:spPr>
        <p:txBody>
          <a:bodyPr>
            <a:normAutofit lnSpcReduction="10000"/>
          </a:bodyPr>
          <a:lstStyle/>
          <a:p>
            <a:r>
              <a:rPr lang="en-GB" sz="3600" b="1" dirty="0" smtClean="0"/>
              <a:t>Demanding surgery.</a:t>
            </a:r>
          </a:p>
          <a:p>
            <a:pPr marL="514350" indent="-514350">
              <a:buFont typeface="+mj-lt"/>
              <a:buAutoNum type="arabicPeriod"/>
            </a:pPr>
            <a:r>
              <a:rPr lang="en-GB" sz="3600" dirty="0" smtClean="0"/>
              <a:t>Compound/depressed skull fracture.</a:t>
            </a:r>
          </a:p>
          <a:p>
            <a:pPr marL="514350" indent="-514350">
              <a:buFont typeface="+mj-lt"/>
              <a:buAutoNum type="arabicPeriod"/>
            </a:pPr>
            <a:r>
              <a:rPr lang="en-GB" sz="3600" dirty="0" smtClean="0"/>
              <a:t>Intracranial haemorrhage.</a:t>
            </a:r>
          </a:p>
          <a:p>
            <a:pPr marL="914400" lvl="1" indent="-514350">
              <a:buFont typeface="+mj-lt"/>
              <a:buAutoNum type="alphaLcParenR"/>
            </a:pPr>
            <a:r>
              <a:rPr lang="en-GB" sz="3200" dirty="0" smtClean="0"/>
              <a:t>Extra/epidural haemorrhage.</a:t>
            </a:r>
          </a:p>
          <a:p>
            <a:pPr marL="914400" lvl="1" indent="-514350">
              <a:buFont typeface="+mj-lt"/>
              <a:buAutoNum type="alphaLcParenR"/>
            </a:pPr>
            <a:r>
              <a:rPr lang="en-GB" sz="3200" dirty="0" smtClean="0"/>
              <a:t>Subdural haemorrhage.</a:t>
            </a:r>
          </a:p>
          <a:p>
            <a:pPr marL="914400" lvl="1" indent="-514350">
              <a:buFont typeface="+mj-lt"/>
              <a:buAutoNum type="alphaLcParenR"/>
            </a:pPr>
            <a:r>
              <a:rPr lang="en-GB" sz="3200" dirty="0" smtClean="0"/>
              <a:t>Intracerebral haemorrhage.</a:t>
            </a:r>
          </a:p>
          <a:p>
            <a:pPr marL="514350" indent="-514350">
              <a:buFont typeface="+mj-lt"/>
              <a:buAutoNum type="arabicPeriod"/>
            </a:pPr>
            <a:r>
              <a:rPr lang="en-GB" sz="3600" dirty="0" smtClean="0"/>
              <a:t>Intracranial abscess.</a:t>
            </a:r>
          </a:p>
          <a:p>
            <a:pPr marL="514350" indent="-514350">
              <a:buFont typeface="+mj-lt"/>
              <a:buAutoNum type="arabicPeriod"/>
            </a:pPr>
            <a:r>
              <a:rPr lang="en-GB" sz="3600" dirty="0" smtClean="0"/>
              <a:t>Skull defects.</a:t>
            </a:r>
            <a:endParaRPr lang="en-GB"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complications cont.</a:t>
            </a:r>
            <a:endParaRPr lang="en-GB" sz="2000" i="1"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94</a:t>
            </a:fld>
            <a:endParaRPr lang="en-GB"/>
          </a:p>
        </p:txBody>
      </p:sp>
      <p:sp>
        <p:nvSpPr>
          <p:cNvPr id="3" name="Content Placeholder 2"/>
          <p:cNvSpPr>
            <a:spLocks noGrp="1"/>
          </p:cNvSpPr>
          <p:nvPr>
            <p:ph sz="quarter" idx="1"/>
          </p:nvPr>
        </p:nvSpPr>
        <p:spPr>
          <a:xfrm>
            <a:off x="612648" y="1600200"/>
            <a:ext cx="8153400" cy="4686320"/>
          </a:xfrm>
        </p:spPr>
        <p:txBody>
          <a:bodyPr>
            <a:normAutofit/>
          </a:bodyPr>
          <a:lstStyle/>
          <a:p>
            <a:pPr marL="514350" indent="-514350"/>
            <a:r>
              <a:rPr lang="en-GB" sz="3200" b="1" dirty="0" smtClean="0"/>
              <a:t>Serious complications not demanding urgent surgery.</a:t>
            </a:r>
          </a:p>
          <a:p>
            <a:pPr marL="514350" indent="-514350">
              <a:buFont typeface="+mj-lt"/>
              <a:buAutoNum type="arabicPeriod"/>
            </a:pPr>
            <a:r>
              <a:rPr lang="en-GB" sz="3200" dirty="0" smtClean="0"/>
              <a:t>Post-traumatic epilepsy.</a:t>
            </a:r>
          </a:p>
          <a:p>
            <a:pPr marL="514350" indent="-514350">
              <a:buFont typeface="+mj-lt"/>
              <a:buAutoNum type="arabicPeriod"/>
            </a:pPr>
            <a:r>
              <a:rPr lang="en-GB" sz="3200" dirty="0" smtClean="0"/>
              <a:t>CSF leak.</a:t>
            </a:r>
          </a:p>
          <a:p>
            <a:pPr marL="514350" indent="-514350">
              <a:buFont typeface="+mj-lt"/>
              <a:buAutoNum type="arabicPeriod"/>
            </a:pPr>
            <a:r>
              <a:rPr lang="en-GB" sz="3200" dirty="0" smtClean="0"/>
              <a:t>Traumatic </a:t>
            </a:r>
            <a:r>
              <a:rPr lang="en-GB" sz="3200" dirty="0" err="1" smtClean="0"/>
              <a:t>pneumocephalus</a:t>
            </a:r>
            <a:r>
              <a:rPr lang="en-GB" sz="3200" dirty="0" smtClean="0"/>
              <a:t>.</a:t>
            </a:r>
          </a:p>
          <a:p>
            <a:pPr marL="514350" indent="-514350">
              <a:buFont typeface="+mj-lt"/>
              <a:buAutoNum type="arabicPeriod"/>
            </a:pPr>
            <a:r>
              <a:rPr lang="en-GB" sz="3200" dirty="0" smtClean="0"/>
              <a:t>Meningitis.</a:t>
            </a:r>
          </a:p>
          <a:p>
            <a:pPr marL="514350" indent="-514350">
              <a:buFont typeface="+mj-lt"/>
              <a:buAutoNum type="arabicPeriod"/>
            </a:pPr>
            <a:r>
              <a:rPr lang="en-GB" sz="3200" dirty="0" smtClean="0"/>
              <a:t>Hyperpyrexia.</a:t>
            </a:r>
          </a:p>
          <a:p>
            <a:pPr marL="514350" indent="-514350">
              <a:buFont typeface="+mj-lt"/>
              <a:buAutoNum type="arabicPeriod"/>
            </a:pPr>
            <a:r>
              <a:rPr lang="en-GB" sz="3200" dirty="0" smtClean="0"/>
              <a:t>Metabolic disorders.</a:t>
            </a:r>
            <a:endParaRPr lang="en-GB" dirty="0" smtClean="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i="1" dirty="0" smtClean="0"/>
              <a:t>complications cont.</a:t>
            </a:r>
            <a:endParaRPr lang="en-GB" sz="2000" i="1"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95</a:t>
            </a:fld>
            <a:endParaRPr lang="en-GB"/>
          </a:p>
        </p:txBody>
      </p:sp>
      <p:sp>
        <p:nvSpPr>
          <p:cNvPr id="3" name="Content Placeholder 2"/>
          <p:cNvSpPr>
            <a:spLocks noGrp="1"/>
          </p:cNvSpPr>
          <p:nvPr>
            <p:ph sz="quarter" idx="1"/>
          </p:nvPr>
        </p:nvSpPr>
        <p:spPr/>
        <p:txBody>
          <a:bodyPr>
            <a:normAutofit/>
          </a:bodyPr>
          <a:lstStyle/>
          <a:p>
            <a:pPr marL="514350" indent="-514350">
              <a:buFont typeface="+mj-lt"/>
              <a:buAutoNum type="arabicPeriod" startAt="7"/>
            </a:pPr>
            <a:r>
              <a:rPr lang="en-GB" sz="3200" dirty="0" smtClean="0"/>
              <a:t>Skull fractures.</a:t>
            </a:r>
          </a:p>
          <a:p>
            <a:pPr marL="514350" indent="-514350">
              <a:buFont typeface="+mj-lt"/>
              <a:buAutoNum type="arabicPeriod" startAt="7"/>
            </a:pPr>
            <a:r>
              <a:rPr lang="en-GB" sz="3200" dirty="0" smtClean="0"/>
              <a:t>Cranial nerve palsy.</a:t>
            </a:r>
          </a:p>
          <a:p>
            <a:pPr marL="514350" indent="-514350">
              <a:buFont typeface="+mj-lt"/>
              <a:buAutoNum type="arabicPeriod" startAt="7"/>
            </a:pPr>
            <a:r>
              <a:rPr lang="en-GB" sz="3200" dirty="0" smtClean="0"/>
              <a:t>Post-traumatic syndrome.</a:t>
            </a:r>
          </a:p>
          <a:p>
            <a:pPr marL="514350" indent="-514350">
              <a:buFont typeface="+mj-lt"/>
              <a:buAutoNum type="arabicPeriod" startAt="7"/>
            </a:pPr>
            <a:r>
              <a:rPr lang="en-GB" sz="3200" dirty="0" smtClean="0"/>
              <a:t>Personality disturbance/neurosis.</a:t>
            </a:r>
            <a:endParaRPr lang="en-GB" sz="3200"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PROGNOSIS</a:t>
            </a:r>
            <a:endParaRPr lang="en-GB" dirty="0"/>
          </a:p>
        </p:txBody>
      </p:sp>
      <p:sp>
        <p:nvSpPr>
          <p:cNvPr id="5" name="Slide Number Placeholder 4"/>
          <p:cNvSpPr>
            <a:spLocks noGrp="1"/>
          </p:cNvSpPr>
          <p:nvPr>
            <p:ph type="sldNum" sz="quarter" idx="4294967295"/>
          </p:nvPr>
        </p:nvSpPr>
        <p:spPr>
          <a:xfrm>
            <a:off x="0" y="1272222"/>
            <a:ext cx="533400" cy="244476"/>
          </a:xfrm>
        </p:spPr>
        <p:txBody>
          <a:bodyPr>
            <a:normAutofit fontScale="85000" lnSpcReduction="20000"/>
          </a:bodyPr>
          <a:lstStyle/>
          <a:p>
            <a:fld id="{108758E0-D66E-4912-880E-8B65721D44DC}" type="slidenum">
              <a:rPr lang="en-GB" smtClean="0"/>
              <a:pPr/>
              <a:t>96</a:t>
            </a:fld>
            <a:endParaRPr lang="en-GB"/>
          </a:p>
        </p:txBody>
      </p:sp>
      <p:sp>
        <p:nvSpPr>
          <p:cNvPr id="3" name="Content Placeholder 2"/>
          <p:cNvSpPr>
            <a:spLocks noGrp="1"/>
          </p:cNvSpPr>
          <p:nvPr>
            <p:ph sz="quarter" idx="1"/>
          </p:nvPr>
        </p:nvSpPr>
        <p:spPr/>
        <p:txBody>
          <a:bodyPr>
            <a:normAutofit/>
          </a:bodyPr>
          <a:lstStyle/>
          <a:p>
            <a:r>
              <a:rPr lang="en-GB" dirty="0" smtClean="0"/>
              <a:t>30 -50% of severe head injuries are fatal despite intensive </a:t>
            </a:r>
            <a:r>
              <a:rPr lang="en-GB" dirty="0" err="1" smtClean="0"/>
              <a:t>M</a:t>
            </a:r>
            <a:r>
              <a:rPr lang="en-GB" baseline="-25000" dirty="0" err="1" smtClean="0"/>
              <a:t>x</a:t>
            </a:r>
            <a:r>
              <a:rPr lang="en-GB" dirty="0" smtClean="0"/>
              <a:t>.</a:t>
            </a:r>
          </a:p>
          <a:p>
            <a:r>
              <a:rPr lang="en-GB" dirty="0" smtClean="0"/>
              <a:t>The prognosis in children is much better, and prolonged coma may be followed by a normal outcome.</a:t>
            </a:r>
          </a:p>
          <a:p>
            <a:r>
              <a:rPr lang="en-GB" dirty="0" smtClean="0"/>
              <a:t>Abnormal physical findings may be permanent after a severe head injury, but many patients are able to adjust to these deficits.</a:t>
            </a:r>
          </a:p>
          <a:p>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Glasgow coma scale [GCS]</a:t>
            </a:r>
            <a:endParaRPr lang="en-US" dirty="0"/>
          </a:p>
        </p:txBody>
      </p:sp>
      <p:sp>
        <p:nvSpPr>
          <p:cNvPr id="3" name="Footer Placeholder 2"/>
          <p:cNvSpPr>
            <a:spLocks noGrp="1"/>
          </p:cNvSpPr>
          <p:nvPr>
            <p:ph type="ftr" sz="quarter" idx="11"/>
          </p:nvPr>
        </p:nvSpPr>
        <p:spPr/>
        <p:txBody>
          <a:bodyPr/>
          <a:lstStyle/>
          <a:p>
            <a:r>
              <a:rPr lang="en-GB" smtClean="0"/>
              <a:t>Mr. Okoth</a:t>
            </a:r>
            <a:endParaRPr lang="en-GB"/>
          </a:p>
        </p:txBody>
      </p:sp>
      <p:sp>
        <p:nvSpPr>
          <p:cNvPr id="4" name="Slide Number Placeholder 3"/>
          <p:cNvSpPr>
            <a:spLocks noGrp="1"/>
          </p:cNvSpPr>
          <p:nvPr>
            <p:ph type="sldNum" sz="quarter" idx="12"/>
          </p:nvPr>
        </p:nvSpPr>
        <p:spPr/>
        <p:txBody>
          <a:bodyPr>
            <a:normAutofit fontScale="85000" lnSpcReduction="20000"/>
          </a:bodyPr>
          <a:lstStyle/>
          <a:p>
            <a:fld id="{108758E0-D66E-4912-880E-8B65721D44DC}" type="slidenum">
              <a:rPr lang="en-GB" smtClean="0"/>
              <a:pPr/>
              <a:t>97</a:t>
            </a:fld>
            <a:endParaRPr lang="en-GB"/>
          </a:p>
        </p:txBody>
      </p:sp>
      <p:graphicFrame>
        <p:nvGraphicFramePr>
          <p:cNvPr id="5" name="Table 4"/>
          <p:cNvGraphicFramePr>
            <a:graphicFrameLocks noGrp="1"/>
          </p:cNvGraphicFramePr>
          <p:nvPr/>
        </p:nvGraphicFramePr>
        <p:xfrm>
          <a:off x="214283" y="1500174"/>
          <a:ext cx="8715434" cy="4879248"/>
        </p:xfrm>
        <a:graphic>
          <a:graphicData uri="http://schemas.openxmlformats.org/drawingml/2006/table">
            <a:tbl>
              <a:tblPr/>
              <a:tblGrid>
                <a:gridCol w="1245062"/>
                <a:gridCol w="1245062"/>
                <a:gridCol w="1245062"/>
                <a:gridCol w="1245062"/>
                <a:gridCol w="1245062"/>
                <a:gridCol w="1245062"/>
                <a:gridCol w="1245062"/>
              </a:tblGrid>
              <a:tr h="244930">
                <a:tc gridSpan="7">
                  <a:txBody>
                    <a:bodyPr/>
                    <a:lstStyle/>
                    <a:p>
                      <a:r>
                        <a:rPr lang="en-US" sz="1800" b="1" dirty="0"/>
                        <a:t>Glasgow Coma Scale</a:t>
                      </a:r>
                    </a:p>
                  </a:txBody>
                  <a:tcPr marL="52779" marR="52779" marT="26390" marB="2639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4930">
                <a:tc>
                  <a:txBody>
                    <a:bodyPr/>
                    <a:lstStyle/>
                    <a:p>
                      <a:endParaRPr lang="en-US" sz="1800" b="1"/>
                    </a:p>
                  </a:txBody>
                  <a:tcPr marL="52779" marR="52779" marT="26390" marB="26390" anchor="ctr">
                    <a:lnL>
                      <a:noFill/>
                    </a:lnL>
                    <a:lnR>
                      <a:noFill/>
                    </a:lnR>
                    <a:lnB>
                      <a:noFill/>
                    </a:lnB>
                    <a:solidFill>
                      <a:schemeClr val="accent2">
                        <a:lumMod val="60000"/>
                        <a:lumOff val="40000"/>
                      </a:schemeClr>
                    </a:solidFill>
                  </a:tcPr>
                </a:tc>
                <a:tc>
                  <a:txBody>
                    <a:bodyPr/>
                    <a:lstStyle/>
                    <a:p>
                      <a:r>
                        <a:rPr lang="en-US" sz="1800"/>
                        <a:t>1</a:t>
                      </a:r>
                    </a:p>
                  </a:txBody>
                  <a:tcPr marL="52779" marR="52779" marT="26390" marB="26390" anchor="ctr">
                    <a:lnL>
                      <a:noFill/>
                    </a:lnL>
                    <a:lnR>
                      <a:noFill/>
                    </a:lnR>
                    <a:lnT>
                      <a:noFill/>
                    </a:lnT>
                    <a:lnB>
                      <a:noFill/>
                    </a:lnB>
                    <a:solidFill>
                      <a:schemeClr val="accent2">
                        <a:lumMod val="60000"/>
                        <a:lumOff val="40000"/>
                      </a:schemeClr>
                    </a:solidFill>
                  </a:tcPr>
                </a:tc>
                <a:tc>
                  <a:txBody>
                    <a:bodyPr/>
                    <a:lstStyle/>
                    <a:p>
                      <a:r>
                        <a:rPr lang="en-US" sz="1800"/>
                        <a:t>2</a:t>
                      </a:r>
                    </a:p>
                  </a:txBody>
                  <a:tcPr marL="52779" marR="52779" marT="26390" marB="26390" anchor="ctr">
                    <a:lnL>
                      <a:noFill/>
                    </a:lnL>
                    <a:lnR>
                      <a:noFill/>
                    </a:lnR>
                    <a:lnT>
                      <a:noFill/>
                    </a:lnT>
                    <a:lnB>
                      <a:noFill/>
                    </a:lnB>
                    <a:solidFill>
                      <a:schemeClr val="accent2">
                        <a:lumMod val="60000"/>
                        <a:lumOff val="40000"/>
                      </a:schemeClr>
                    </a:solidFill>
                  </a:tcPr>
                </a:tc>
                <a:tc>
                  <a:txBody>
                    <a:bodyPr/>
                    <a:lstStyle/>
                    <a:p>
                      <a:r>
                        <a:rPr lang="en-US" sz="1800"/>
                        <a:t>3</a:t>
                      </a:r>
                    </a:p>
                  </a:txBody>
                  <a:tcPr marL="52779" marR="52779" marT="26390" marB="26390" anchor="ctr">
                    <a:lnL>
                      <a:noFill/>
                    </a:lnL>
                    <a:lnR>
                      <a:noFill/>
                    </a:lnR>
                    <a:lnT>
                      <a:noFill/>
                    </a:lnT>
                    <a:lnB>
                      <a:noFill/>
                    </a:lnB>
                    <a:solidFill>
                      <a:schemeClr val="accent2">
                        <a:lumMod val="60000"/>
                        <a:lumOff val="40000"/>
                      </a:schemeClr>
                    </a:solidFill>
                  </a:tcPr>
                </a:tc>
                <a:tc>
                  <a:txBody>
                    <a:bodyPr/>
                    <a:lstStyle/>
                    <a:p>
                      <a:r>
                        <a:rPr lang="en-US" sz="1800"/>
                        <a:t>4</a:t>
                      </a:r>
                    </a:p>
                  </a:txBody>
                  <a:tcPr marL="52779" marR="52779" marT="26390" marB="26390" anchor="ctr">
                    <a:lnL>
                      <a:noFill/>
                    </a:lnL>
                    <a:lnR>
                      <a:noFill/>
                    </a:lnR>
                    <a:lnT>
                      <a:noFill/>
                    </a:lnT>
                    <a:lnB>
                      <a:noFill/>
                    </a:lnB>
                    <a:solidFill>
                      <a:schemeClr val="accent2">
                        <a:lumMod val="60000"/>
                        <a:lumOff val="40000"/>
                      </a:schemeClr>
                    </a:solidFill>
                  </a:tcPr>
                </a:tc>
                <a:tc>
                  <a:txBody>
                    <a:bodyPr/>
                    <a:lstStyle/>
                    <a:p>
                      <a:r>
                        <a:rPr lang="en-US" sz="1800"/>
                        <a:t>5</a:t>
                      </a:r>
                    </a:p>
                  </a:txBody>
                  <a:tcPr marL="52779" marR="52779" marT="26390" marB="26390" anchor="ctr">
                    <a:lnL>
                      <a:noFill/>
                    </a:lnL>
                    <a:lnR>
                      <a:noFill/>
                    </a:lnR>
                    <a:lnT>
                      <a:noFill/>
                    </a:lnT>
                    <a:lnB>
                      <a:noFill/>
                    </a:lnB>
                    <a:solidFill>
                      <a:schemeClr val="accent2">
                        <a:lumMod val="60000"/>
                        <a:lumOff val="40000"/>
                      </a:schemeClr>
                    </a:solidFill>
                  </a:tcPr>
                </a:tc>
                <a:tc>
                  <a:txBody>
                    <a:bodyPr/>
                    <a:lstStyle/>
                    <a:p>
                      <a:r>
                        <a:rPr lang="en-US" sz="1800" dirty="0"/>
                        <a:t>6</a:t>
                      </a:r>
                    </a:p>
                  </a:txBody>
                  <a:tcPr marL="52779" marR="52779" marT="26390" marB="26390" anchor="ctr">
                    <a:lnL>
                      <a:noFill/>
                    </a:lnL>
                    <a:lnR>
                      <a:noFill/>
                    </a:lnR>
                    <a:lnT>
                      <a:noFill/>
                    </a:lnT>
                    <a:lnB>
                      <a:noFill/>
                    </a:lnB>
                    <a:solidFill>
                      <a:schemeClr val="accent2">
                        <a:lumMod val="60000"/>
                        <a:lumOff val="40000"/>
                      </a:schemeClr>
                    </a:solidFill>
                  </a:tcPr>
                </a:tc>
              </a:tr>
              <a:tr h="1163419">
                <a:tc>
                  <a:txBody>
                    <a:bodyPr/>
                    <a:lstStyle/>
                    <a:p>
                      <a:r>
                        <a:rPr lang="en-US" sz="1800" b="1"/>
                        <a:t>Eye</a:t>
                      </a:r>
                    </a:p>
                  </a:txBody>
                  <a:tcPr marL="52779" marR="52779" marT="26390" marB="26390" anchor="ctr">
                    <a:lnL>
                      <a:noFill/>
                    </a:lnL>
                    <a:lnR>
                      <a:noFill/>
                    </a:lnR>
                    <a:lnT>
                      <a:noFill/>
                    </a:lnT>
                    <a:lnB>
                      <a:noFill/>
                    </a:lnB>
                    <a:solidFill>
                      <a:schemeClr val="accent1"/>
                    </a:solidFill>
                  </a:tcPr>
                </a:tc>
                <a:tc>
                  <a:txBody>
                    <a:bodyPr/>
                    <a:lstStyle/>
                    <a:p>
                      <a:r>
                        <a:rPr lang="en-US" sz="1800"/>
                        <a:t>Does not open eyes</a:t>
                      </a:r>
                    </a:p>
                  </a:txBody>
                  <a:tcPr marL="52779" marR="52779" marT="26390" marB="26390" anchor="ctr">
                    <a:lnL>
                      <a:noFill/>
                    </a:lnL>
                    <a:lnR>
                      <a:noFill/>
                    </a:lnR>
                    <a:lnT>
                      <a:noFill/>
                    </a:lnT>
                    <a:lnB>
                      <a:noFill/>
                    </a:lnB>
                    <a:solidFill>
                      <a:schemeClr val="accent1"/>
                    </a:solidFill>
                  </a:tcPr>
                </a:tc>
                <a:tc>
                  <a:txBody>
                    <a:bodyPr/>
                    <a:lstStyle/>
                    <a:p>
                      <a:r>
                        <a:rPr lang="en-US" sz="1800" dirty="0"/>
                        <a:t>Opens eyes in response to painful stimuli</a:t>
                      </a:r>
                    </a:p>
                  </a:txBody>
                  <a:tcPr marL="52779" marR="52779" marT="26390" marB="26390" anchor="ctr">
                    <a:lnL>
                      <a:noFill/>
                    </a:lnL>
                    <a:lnR>
                      <a:noFill/>
                    </a:lnR>
                    <a:lnT>
                      <a:noFill/>
                    </a:lnT>
                    <a:lnB>
                      <a:noFill/>
                    </a:lnB>
                    <a:solidFill>
                      <a:schemeClr val="accent1"/>
                    </a:solidFill>
                  </a:tcPr>
                </a:tc>
                <a:tc>
                  <a:txBody>
                    <a:bodyPr/>
                    <a:lstStyle/>
                    <a:p>
                      <a:r>
                        <a:rPr lang="en-US" sz="1800"/>
                        <a:t>Opens eyes in response to voice</a:t>
                      </a:r>
                    </a:p>
                  </a:txBody>
                  <a:tcPr marL="52779" marR="52779" marT="26390" marB="26390" anchor="ctr">
                    <a:lnL>
                      <a:noFill/>
                    </a:lnL>
                    <a:lnR>
                      <a:noFill/>
                    </a:lnR>
                    <a:lnT>
                      <a:noFill/>
                    </a:lnT>
                    <a:lnB>
                      <a:noFill/>
                    </a:lnB>
                    <a:solidFill>
                      <a:schemeClr val="accent1"/>
                    </a:solidFill>
                  </a:tcPr>
                </a:tc>
                <a:tc>
                  <a:txBody>
                    <a:bodyPr/>
                    <a:lstStyle/>
                    <a:p>
                      <a:r>
                        <a:rPr lang="en-US" sz="1800"/>
                        <a:t>Opens eyes spontaneously</a:t>
                      </a:r>
                    </a:p>
                  </a:txBody>
                  <a:tcPr marL="52779" marR="52779" marT="26390" marB="26390" anchor="ctr">
                    <a:lnL>
                      <a:noFill/>
                    </a:lnL>
                    <a:lnR>
                      <a:noFill/>
                    </a:lnR>
                    <a:lnT>
                      <a:noFill/>
                    </a:lnT>
                    <a:lnB>
                      <a:noFill/>
                    </a:lnB>
                    <a:solidFill>
                      <a:schemeClr val="accent1"/>
                    </a:solidFill>
                  </a:tcPr>
                </a:tc>
                <a:tc>
                  <a:txBody>
                    <a:bodyPr/>
                    <a:lstStyle/>
                    <a:p>
                      <a:r>
                        <a:rPr lang="en-US" sz="1800" dirty="0"/>
                        <a:t>N/A</a:t>
                      </a:r>
                    </a:p>
                  </a:txBody>
                  <a:tcPr marL="52779" marR="52779" marT="26390" marB="26390" anchor="ctr">
                    <a:lnL>
                      <a:noFill/>
                    </a:lnL>
                    <a:lnR>
                      <a:noFill/>
                    </a:lnR>
                    <a:lnT>
                      <a:noFill/>
                    </a:lnT>
                    <a:lnB>
                      <a:noFill/>
                    </a:lnB>
                    <a:solidFill>
                      <a:schemeClr val="accent1"/>
                    </a:solidFill>
                  </a:tcPr>
                </a:tc>
                <a:tc>
                  <a:txBody>
                    <a:bodyPr/>
                    <a:lstStyle/>
                    <a:p>
                      <a:r>
                        <a:rPr lang="en-US" sz="1800" dirty="0"/>
                        <a:t>N/A</a:t>
                      </a:r>
                    </a:p>
                  </a:txBody>
                  <a:tcPr marL="52779" marR="52779" marT="26390" marB="26390" anchor="ctr">
                    <a:lnL>
                      <a:noFill/>
                    </a:lnL>
                    <a:lnR>
                      <a:noFill/>
                    </a:lnR>
                    <a:lnT>
                      <a:noFill/>
                    </a:lnT>
                    <a:lnB>
                      <a:noFill/>
                    </a:lnB>
                    <a:solidFill>
                      <a:schemeClr val="accent1"/>
                    </a:solidFill>
                  </a:tcPr>
                </a:tc>
              </a:tr>
              <a:tr h="1163419">
                <a:tc>
                  <a:txBody>
                    <a:bodyPr/>
                    <a:lstStyle/>
                    <a:p>
                      <a:r>
                        <a:rPr lang="en-US" sz="1800" b="1" dirty="0"/>
                        <a:t>Verbal</a:t>
                      </a:r>
                    </a:p>
                  </a:txBody>
                  <a:tcPr marL="52779" marR="52779" marT="26390" marB="26390" anchor="ctr">
                    <a:lnL>
                      <a:noFill/>
                    </a:lnL>
                    <a:lnR>
                      <a:noFill/>
                    </a:lnR>
                    <a:lnT>
                      <a:noFill/>
                    </a:lnT>
                    <a:lnB>
                      <a:noFill/>
                    </a:lnB>
                    <a:solidFill>
                      <a:srgbClr val="92D050"/>
                    </a:solidFill>
                  </a:tcPr>
                </a:tc>
                <a:tc>
                  <a:txBody>
                    <a:bodyPr/>
                    <a:lstStyle/>
                    <a:p>
                      <a:r>
                        <a:rPr lang="en-US" sz="1800"/>
                        <a:t>Makes no sounds</a:t>
                      </a:r>
                    </a:p>
                  </a:txBody>
                  <a:tcPr marL="52779" marR="52779" marT="26390" marB="26390" anchor="ctr">
                    <a:lnL>
                      <a:noFill/>
                    </a:lnL>
                    <a:lnR>
                      <a:noFill/>
                    </a:lnR>
                    <a:lnT>
                      <a:noFill/>
                    </a:lnT>
                    <a:lnB>
                      <a:noFill/>
                    </a:lnB>
                    <a:solidFill>
                      <a:srgbClr val="92D050"/>
                    </a:solidFill>
                  </a:tcPr>
                </a:tc>
                <a:tc>
                  <a:txBody>
                    <a:bodyPr/>
                    <a:lstStyle/>
                    <a:p>
                      <a:r>
                        <a:rPr lang="en-US" sz="1800"/>
                        <a:t>Incomprehensible sounds</a:t>
                      </a:r>
                    </a:p>
                  </a:txBody>
                  <a:tcPr marL="52779" marR="52779" marT="26390" marB="26390" anchor="ctr">
                    <a:lnL>
                      <a:noFill/>
                    </a:lnL>
                    <a:lnR>
                      <a:noFill/>
                    </a:lnR>
                    <a:lnT>
                      <a:noFill/>
                    </a:lnT>
                    <a:lnB>
                      <a:noFill/>
                    </a:lnB>
                    <a:solidFill>
                      <a:srgbClr val="92D050"/>
                    </a:solidFill>
                  </a:tcPr>
                </a:tc>
                <a:tc>
                  <a:txBody>
                    <a:bodyPr/>
                    <a:lstStyle/>
                    <a:p>
                      <a:r>
                        <a:rPr lang="en-US" sz="1800"/>
                        <a:t>Utters inappropriate words</a:t>
                      </a:r>
                    </a:p>
                  </a:txBody>
                  <a:tcPr marL="52779" marR="52779" marT="26390" marB="26390" anchor="ctr">
                    <a:lnL>
                      <a:noFill/>
                    </a:lnL>
                    <a:lnR>
                      <a:noFill/>
                    </a:lnR>
                    <a:lnT>
                      <a:noFill/>
                    </a:lnT>
                    <a:lnB>
                      <a:noFill/>
                    </a:lnB>
                    <a:solidFill>
                      <a:srgbClr val="92D050"/>
                    </a:solidFill>
                  </a:tcPr>
                </a:tc>
                <a:tc>
                  <a:txBody>
                    <a:bodyPr/>
                    <a:lstStyle/>
                    <a:p>
                      <a:r>
                        <a:rPr lang="en-US" sz="1800"/>
                        <a:t>Confused, disoriented</a:t>
                      </a:r>
                    </a:p>
                  </a:txBody>
                  <a:tcPr marL="52779" marR="52779" marT="26390" marB="26390" anchor="ctr">
                    <a:lnL>
                      <a:noFill/>
                    </a:lnL>
                    <a:lnR>
                      <a:noFill/>
                    </a:lnR>
                    <a:lnT>
                      <a:noFill/>
                    </a:lnT>
                    <a:lnB>
                      <a:noFill/>
                    </a:lnB>
                    <a:solidFill>
                      <a:srgbClr val="92D050"/>
                    </a:solidFill>
                  </a:tcPr>
                </a:tc>
                <a:tc>
                  <a:txBody>
                    <a:bodyPr/>
                    <a:lstStyle/>
                    <a:p>
                      <a:r>
                        <a:rPr lang="en-US" sz="1800"/>
                        <a:t>Oriented, converses normally</a:t>
                      </a:r>
                    </a:p>
                  </a:txBody>
                  <a:tcPr marL="52779" marR="52779" marT="26390" marB="26390" anchor="ctr">
                    <a:lnL>
                      <a:noFill/>
                    </a:lnL>
                    <a:lnR>
                      <a:noFill/>
                    </a:lnR>
                    <a:lnT>
                      <a:noFill/>
                    </a:lnT>
                    <a:lnB>
                      <a:noFill/>
                    </a:lnB>
                    <a:solidFill>
                      <a:srgbClr val="92D050"/>
                    </a:solidFill>
                  </a:tcPr>
                </a:tc>
                <a:tc>
                  <a:txBody>
                    <a:bodyPr/>
                    <a:lstStyle/>
                    <a:p>
                      <a:r>
                        <a:rPr lang="en-US" sz="1800" dirty="0"/>
                        <a:t>N/A</a:t>
                      </a:r>
                    </a:p>
                  </a:txBody>
                  <a:tcPr marL="52779" marR="52779" marT="26390" marB="26390" anchor="ctr">
                    <a:lnL>
                      <a:noFill/>
                    </a:lnL>
                    <a:lnR>
                      <a:noFill/>
                    </a:lnR>
                    <a:lnT>
                      <a:noFill/>
                    </a:lnT>
                    <a:lnB>
                      <a:noFill/>
                    </a:lnB>
                    <a:solidFill>
                      <a:srgbClr val="92D050"/>
                    </a:solidFill>
                  </a:tcPr>
                </a:tc>
              </a:tr>
              <a:tr h="1898210">
                <a:tc>
                  <a:txBody>
                    <a:bodyPr/>
                    <a:lstStyle/>
                    <a:p>
                      <a:r>
                        <a:rPr lang="en-US" sz="1800" b="1" dirty="0"/>
                        <a:t>Motor</a:t>
                      </a:r>
                    </a:p>
                  </a:txBody>
                  <a:tcPr marL="52779" marR="52779" marT="26390" marB="26390" anchor="ctr">
                    <a:lnL>
                      <a:noFill/>
                    </a:lnL>
                    <a:lnR>
                      <a:noFill/>
                    </a:lnR>
                    <a:lnT>
                      <a:noFill/>
                    </a:lnT>
                    <a:lnB>
                      <a:noFill/>
                    </a:lnB>
                    <a:solidFill>
                      <a:srgbClr val="00B0F0"/>
                    </a:solidFill>
                  </a:tcPr>
                </a:tc>
                <a:tc>
                  <a:txBody>
                    <a:bodyPr/>
                    <a:lstStyle/>
                    <a:p>
                      <a:r>
                        <a:rPr lang="en-US" sz="1800"/>
                        <a:t>Makes no movements</a:t>
                      </a:r>
                    </a:p>
                  </a:txBody>
                  <a:tcPr marL="52779" marR="52779" marT="26390" marB="26390" anchor="ctr">
                    <a:lnL>
                      <a:noFill/>
                    </a:lnL>
                    <a:lnR>
                      <a:noFill/>
                    </a:lnR>
                    <a:lnT>
                      <a:noFill/>
                    </a:lnT>
                    <a:lnB>
                      <a:noFill/>
                    </a:lnB>
                    <a:solidFill>
                      <a:srgbClr val="00B0F0"/>
                    </a:solidFill>
                  </a:tcPr>
                </a:tc>
                <a:tc>
                  <a:txBody>
                    <a:bodyPr/>
                    <a:lstStyle/>
                    <a:p>
                      <a:r>
                        <a:rPr lang="en-US" sz="1800" dirty="0"/>
                        <a:t>Extension to painful stimuli (</a:t>
                      </a:r>
                      <a:r>
                        <a:rPr lang="en-US" sz="1800" dirty="0" err="1"/>
                        <a:t>decerebrate</a:t>
                      </a:r>
                      <a:r>
                        <a:rPr lang="en-US" sz="1800" dirty="0"/>
                        <a:t> response)</a:t>
                      </a:r>
                    </a:p>
                  </a:txBody>
                  <a:tcPr marL="52779" marR="52779" marT="26390" marB="26390" anchor="ctr">
                    <a:lnL>
                      <a:noFill/>
                    </a:lnL>
                    <a:lnR>
                      <a:noFill/>
                    </a:lnR>
                    <a:lnT>
                      <a:noFill/>
                    </a:lnT>
                    <a:lnB>
                      <a:noFill/>
                    </a:lnB>
                    <a:solidFill>
                      <a:srgbClr val="00B0F0"/>
                    </a:solidFill>
                  </a:tcPr>
                </a:tc>
                <a:tc>
                  <a:txBody>
                    <a:bodyPr/>
                    <a:lstStyle/>
                    <a:p>
                      <a:r>
                        <a:rPr lang="en-US" sz="1800" dirty="0"/>
                        <a:t>Abnormal flexion to painful stimuli (decorticate response)</a:t>
                      </a:r>
                    </a:p>
                  </a:txBody>
                  <a:tcPr marL="52779" marR="52779" marT="26390" marB="26390" anchor="ctr">
                    <a:lnL>
                      <a:noFill/>
                    </a:lnL>
                    <a:lnR>
                      <a:noFill/>
                    </a:lnR>
                    <a:lnT>
                      <a:noFill/>
                    </a:lnT>
                    <a:lnB>
                      <a:noFill/>
                    </a:lnB>
                    <a:solidFill>
                      <a:srgbClr val="00B0F0"/>
                    </a:solidFill>
                  </a:tcPr>
                </a:tc>
                <a:tc>
                  <a:txBody>
                    <a:bodyPr/>
                    <a:lstStyle/>
                    <a:p>
                      <a:r>
                        <a:rPr lang="en-US" sz="1800"/>
                        <a:t>Flexion / Withdrawal to painful stimuli</a:t>
                      </a:r>
                    </a:p>
                  </a:txBody>
                  <a:tcPr marL="52779" marR="52779" marT="26390" marB="26390" anchor="ctr">
                    <a:lnL>
                      <a:noFill/>
                    </a:lnL>
                    <a:lnR>
                      <a:noFill/>
                    </a:lnR>
                    <a:lnT>
                      <a:noFill/>
                    </a:lnT>
                    <a:lnB>
                      <a:noFill/>
                    </a:lnB>
                    <a:solidFill>
                      <a:srgbClr val="00B0F0"/>
                    </a:solidFill>
                  </a:tcPr>
                </a:tc>
                <a:tc>
                  <a:txBody>
                    <a:bodyPr/>
                    <a:lstStyle/>
                    <a:p>
                      <a:r>
                        <a:rPr lang="en-US" sz="1800"/>
                        <a:t>Localizes painful stimuli</a:t>
                      </a:r>
                    </a:p>
                  </a:txBody>
                  <a:tcPr marL="52779" marR="52779" marT="26390" marB="26390" anchor="ctr">
                    <a:lnL>
                      <a:noFill/>
                    </a:lnL>
                    <a:lnR>
                      <a:noFill/>
                    </a:lnR>
                    <a:lnT>
                      <a:noFill/>
                    </a:lnT>
                    <a:lnB>
                      <a:noFill/>
                    </a:lnB>
                    <a:solidFill>
                      <a:srgbClr val="00B0F0"/>
                    </a:solidFill>
                  </a:tcPr>
                </a:tc>
                <a:tc>
                  <a:txBody>
                    <a:bodyPr/>
                    <a:lstStyle/>
                    <a:p>
                      <a:r>
                        <a:rPr lang="en-US" sz="1800" dirty="0"/>
                        <a:t>Obeys commands</a:t>
                      </a:r>
                    </a:p>
                  </a:txBody>
                  <a:tcPr marL="52779" marR="52779" marT="26390" marB="26390" anchor="ctr">
                    <a:lnL>
                      <a:noFill/>
                    </a:lnL>
                    <a:lnR>
                      <a:noFill/>
                    </a:lnR>
                    <a:lnT>
                      <a:noFill/>
                    </a:lnT>
                    <a:lnB>
                      <a:noFill/>
                    </a:lnB>
                    <a:solidFill>
                      <a:srgbClr val="00B0F0"/>
                    </a:solidFill>
                  </a:tcPr>
                </a:tc>
              </a:tr>
            </a:tbl>
          </a:graphicData>
        </a:graphic>
      </p:graphicFrame>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GCS</a:t>
            </a:r>
            <a:endParaRPr lang="en-US" dirty="0"/>
          </a:p>
        </p:txBody>
      </p:sp>
      <p:sp>
        <p:nvSpPr>
          <p:cNvPr id="3" name="Content Placeholder 2"/>
          <p:cNvSpPr>
            <a:spLocks noGrp="1"/>
          </p:cNvSpPr>
          <p:nvPr>
            <p:ph sz="quarter" idx="1"/>
          </p:nvPr>
        </p:nvSpPr>
        <p:spPr>
          <a:xfrm>
            <a:off x="612648" y="1500174"/>
            <a:ext cx="8153400" cy="4786346"/>
          </a:xfrm>
        </p:spPr>
        <p:txBody>
          <a:bodyPr>
            <a:normAutofit/>
          </a:bodyPr>
          <a:lstStyle/>
          <a:p>
            <a:pPr lvl="0"/>
            <a:r>
              <a:rPr lang="en-US" sz="3200" dirty="0" smtClean="0">
                <a:latin typeface="Arial" charset="0"/>
                <a:cs typeface="Arial" charset="0"/>
              </a:rPr>
              <a:t>Note that a motor response in any limb is acceptable.</a:t>
            </a:r>
          </a:p>
          <a:p>
            <a:pPr lvl="0"/>
            <a:r>
              <a:rPr lang="en-US" sz="3200" dirty="0" smtClean="0">
                <a:latin typeface="Arial" charset="0"/>
                <a:cs typeface="Arial" charset="0"/>
              </a:rPr>
              <a:t>The scale is composed of three tests: </a:t>
            </a:r>
            <a:r>
              <a:rPr lang="en-US" sz="3200" b="1" dirty="0" smtClean="0">
                <a:latin typeface="Arial" charset="0"/>
                <a:cs typeface="Arial" charset="0"/>
              </a:rPr>
              <a:t>eye</a:t>
            </a:r>
            <a:r>
              <a:rPr lang="en-US" sz="3200" dirty="0" smtClean="0">
                <a:latin typeface="Arial" charset="0"/>
                <a:cs typeface="Arial" charset="0"/>
              </a:rPr>
              <a:t>, </a:t>
            </a:r>
            <a:r>
              <a:rPr lang="en-US" sz="3200" b="1" dirty="0" smtClean="0">
                <a:latin typeface="Arial" charset="0"/>
                <a:cs typeface="Arial" charset="0"/>
              </a:rPr>
              <a:t>verbal</a:t>
            </a:r>
            <a:r>
              <a:rPr lang="en-US" sz="3200" dirty="0" smtClean="0">
                <a:latin typeface="Arial" charset="0"/>
                <a:cs typeface="Arial" charset="0"/>
              </a:rPr>
              <a:t> and </a:t>
            </a:r>
            <a:r>
              <a:rPr lang="en-US" sz="3200" b="1" dirty="0" smtClean="0">
                <a:latin typeface="Arial" charset="0"/>
                <a:cs typeface="Arial" charset="0"/>
              </a:rPr>
              <a:t>motor</a:t>
            </a:r>
            <a:r>
              <a:rPr lang="en-US" sz="3200" dirty="0" smtClean="0">
                <a:latin typeface="Arial" charset="0"/>
                <a:cs typeface="Arial" charset="0"/>
              </a:rPr>
              <a:t> responses. </a:t>
            </a:r>
          </a:p>
          <a:p>
            <a:pPr lvl="0"/>
            <a:r>
              <a:rPr lang="en-US" sz="3200" dirty="0" smtClean="0">
                <a:latin typeface="Arial" charset="0"/>
                <a:cs typeface="Arial" charset="0"/>
              </a:rPr>
              <a:t>The three values separately as well as their sum are considered. </a:t>
            </a:r>
          </a:p>
          <a:p>
            <a:pPr lvl="0"/>
            <a:r>
              <a:rPr lang="en-US" sz="3200" dirty="0" smtClean="0">
                <a:latin typeface="Arial" charset="0"/>
                <a:cs typeface="Arial" charset="0"/>
              </a:rPr>
              <a:t>The lowest possible GCS (the sum) is 3 (deep </a:t>
            </a:r>
            <a:r>
              <a:rPr lang="en-US" sz="3200" b="1" dirty="0" smtClean="0">
                <a:latin typeface="Arial" charset="0"/>
                <a:cs typeface="Arial" charset="0"/>
              </a:rPr>
              <a:t>coma</a:t>
            </a:r>
            <a:r>
              <a:rPr lang="en-US" sz="3200" dirty="0" smtClean="0">
                <a:latin typeface="Arial" charset="0"/>
                <a:cs typeface="Arial" charset="0"/>
              </a:rPr>
              <a:t> or death), while the highest is 15 (fully awake person).</a:t>
            </a:r>
          </a:p>
          <a:p>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Mr. Okoth</a:t>
            </a:r>
            <a:endParaRPr lang="en-GB"/>
          </a:p>
        </p:txBody>
      </p:sp>
      <p:sp>
        <p:nvSpPr>
          <p:cNvPr id="3" name="Slide Number Placeholder 2"/>
          <p:cNvSpPr>
            <a:spLocks noGrp="1"/>
          </p:cNvSpPr>
          <p:nvPr>
            <p:ph type="sldNum" sz="quarter" idx="12"/>
          </p:nvPr>
        </p:nvSpPr>
        <p:spPr/>
        <p:txBody>
          <a:bodyPr/>
          <a:lstStyle/>
          <a:p>
            <a:fld id="{108758E0-D66E-4912-880E-8B65721D44DC}" type="slidenum">
              <a:rPr lang="en-GB" smtClean="0"/>
              <a:pPr/>
              <a:t>99</a:t>
            </a:fld>
            <a:endParaRPr lang="en-GB"/>
          </a:p>
        </p:txBody>
      </p:sp>
      <p:graphicFrame>
        <p:nvGraphicFramePr>
          <p:cNvPr id="4" name="Table 3"/>
          <p:cNvGraphicFramePr>
            <a:graphicFrameLocks noGrp="1"/>
          </p:cNvGraphicFramePr>
          <p:nvPr/>
        </p:nvGraphicFramePr>
        <p:xfrm>
          <a:off x="214280" y="285730"/>
          <a:ext cx="8715440" cy="6081659"/>
        </p:xfrm>
        <a:graphic>
          <a:graphicData uri="http://schemas.openxmlformats.org/drawingml/2006/table">
            <a:tbl>
              <a:tblPr firstRow="1" bandRow="1">
                <a:tableStyleId>{5C22544A-7EE6-4342-B048-85BDC9FD1C3A}</a:tableStyleId>
              </a:tblPr>
              <a:tblGrid>
                <a:gridCol w="857258"/>
                <a:gridCol w="2428892"/>
                <a:gridCol w="2714644"/>
                <a:gridCol w="2714646"/>
              </a:tblGrid>
              <a:tr h="648382">
                <a:tc gridSpan="4">
                  <a:txBody>
                    <a:bodyPr/>
                    <a:lstStyle/>
                    <a:p>
                      <a:pPr algn="ctr"/>
                      <a:r>
                        <a:rPr lang="en-US" sz="3200" dirty="0" smtClean="0"/>
                        <a:t>GLASGOW COMA SCALE</a:t>
                      </a:r>
                      <a:endParaRPr lang="en-US" sz="3200" dirty="0"/>
                    </a:p>
                  </a:txBody>
                  <a:tcPr>
                    <a:solidFill>
                      <a:srgbClr val="7030A0"/>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r>
              <a:tr h="678277">
                <a:tc>
                  <a:txBody>
                    <a:bodyPr/>
                    <a:lstStyle/>
                    <a:p>
                      <a:endParaRPr lang="en-US" b="1" dirty="0"/>
                    </a:p>
                  </a:txBody>
                  <a:tcPr>
                    <a:solidFill>
                      <a:srgbClr val="7030A0"/>
                    </a:solidFill>
                  </a:tcPr>
                </a:tc>
                <a:tc>
                  <a:txBody>
                    <a:bodyPr/>
                    <a:lstStyle/>
                    <a:p>
                      <a:r>
                        <a:rPr lang="en-US" b="1" dirty="0" smtClean="0"/>
                        <a:t>EYES OPEN</a:t>
                      </a:r>
                      <a:endParaRPr lang="en-US" b="1" dirty="0"/>
                    </a:p>
                  </a:txBody>
                  <a:tcPr>
                    <a:solidFill>
                      <a:srgbClr val="92D050"/>
                    </a:solidFill>
                  </a:tcPr>
                </a:tc>
                <a:tc>
                  <a:txBody>
                    <a:bodyPr/>
                    <a:lstStyle/>
                    <a:p>
                      <a:r>
                        <a:rPr lang="en-US" b="1" dirty="0" smtClean="0"/>
                        <a:t>VERBAL</a:t>
                      </a:r>
                      <a:endParaRPr lang="en-US" b="1" dirty="0"/>
                    </a:p>
                  </a:txBody>
                  <a:tcPr>
                    <a:solidFill>
                      <a:srgbClr val="0070C0"/>
                    </a:solidFill>
                  </a:tcPr>
                </a:tc>
                <a:tc>
                  <a:txBody>
                    <a:bodyPr/>
                    <a:lstStyle/>
                    <a:p>
                      <a:r>
                        <a:rPr lang="en-US" b="1" dirty="0" smtClean="0"/>
                        <a:t>MOTOR</a:t>
                      </a:r>
                      <a:endParaRPr lang="en-US" b="1" dirty="0"/>
                    </a:p>
                  </a:txBody>
                  <a:tcPr>
                    <a:solidFill>
                      <a:srgbClr val="00B050"/>
                    </a:solidFill>
                  </a:tcPr>
                </a:tc>
              </a:tr>
              <a:tr h="678277">
                <a:tc>
                  <a:txBody>
                    <a:bodyPr/>
                    <a:lstStyle/>
                    <a:p>
                      <a:r>
                        <a:rPr lang="en-US" sz="2400" dirty="0" smtClean="0"/>
                        <a:t>6</a:t>
                      </a:r>
                      <a:endParaRPr lang="en-US" sz="2400" dirty="0"/>
                    </a:p>
                  </a:txBody>
                  <a:tcPr>
                    <a:solidFill>
                      <a:srgbClr val="7030A0"/>
                    </a:solidFill>
                  </a:tcPr>
                </a:tc>
                <a:tc>
                  <a:txBody>
                    <a:bodyPr/>
                    <a:lstStyle/>
                    <a:p>
                      <a:endParaRPr lang="en-US" sz="2400" dirty="0"/>
                    </a:p>
                  </a:txBody>
                  <a:tcPr>
                    <a:solidFill>
                      <a:srgbClr val="92D050"/>
                    </a:solidFill>
                  </a:tcPr>
                </a:tc>
                <a:tc>
                  <a:txBody>
                    <a:bodyPr/>
                    <a:lstStyle/>
                    <a:p>
                      <a:endParaRPr lang="en-US" sz="2400"/>
                    </a:p>
                  </a:txBody>
                  <a:tcPr>
                    <a:solidFill>
                      <a:srgbClr val="0070C0"/>
                    </a:solidFill>
                  </a:tcPr>
                </a:tc>
                <a:tc>
                  <a:txBody>
                    <a:bodyPr/>
                    <a:lstStyle/>
                    <a:p>
                      <a:r>
                        <a:rPr lang="en-US" sz="2400" dirty="0" smtClean="0"/>
                        <a:t>Obeys commands</a:t>
                      </a:r>
                      <a:endParaRPr lang="en-US" sz="2400" dirty="0"/>
                    </a:p>
                  </a:txBody>
                  <a:tcPr>
                    <a:solidFill>
                      <a:srgbClr val="00B050"/>
                    </a:solidFill>
                  </a:tcPr>
                </a:tc>
              </a:tr>
              <a:tr h="784883">
                <a:tc>
                  <a:txBody>
                    <a:bodyPr/>
                    <a:lstStyle/>
                    <a:p>
                      <a:r>
                        <a:rPr lang="en-US" sz="2400" dirty="0" smtClean="0"/>
                        <a:t>5</a:t>
                      </a:r>
                      <a:endParaRPr lang="en-US" sz="2400" dirty="0"/>
                    </a:p>
                  </a:txBody>
                  <a:tcPr>
                    <a:solidFill>
                      <a:srgbClr val="7030A0"/>
                    </a:solidFill>
                  </a:tcPr>
                </a:tc>
                <a:tc>
                  <a:txBody>
                    <a:bodyPr/>
                    <a:lstStyle/>
                    <a:p>
                      <a:endParaRPr lang="en-US" sz="2400"/>
                    </a:p>
                  </a:txBody>
                  <a:tcPr>
                    <a:solidFill>
                      <a:srgbClr val="92D050"/>
                    </a:solidFill>
                  </a:tcPr>
                </a:tc>
                <a:tc>
                  <a:txBody>
                    <a:bodyPr/>
                    <a:lstStyle/>
                    <a:p>
                      <a:r>
                        <a:rPr lang="en-US" sz="2400" dirty="0" smtClean="0"/>
                        <a:t>Normal oriented conversation</a:t>
                      </a:r>
                      <a:endParaRPr lang="en-US" sz="2400" dirty="0"/>
                    </a:p>
                  </a:txBody>
                  <a:tcPr>
                    <a:solidFill>
                      <a:srgbClr val="0070C0"/>
                    </a:solidFill>
                  </a:tcPr>
                </a:tc>
                <a:tc>
                  <a:txBody>
                    <a:bodyPr/>
                    <a:lstStyle/>
                    <a:p>
                      <a:r>
                        <a:rPr lang="en-US" sz="2400" dirty="0" smtClean="0"/>
                        <a:t>Localizes to pain</a:t>
                      </a:r>
                      <a:endParaRPr lang="en-US" sz="2400" dirty="0"/>
                    </a:p>
                  </a:txBody>
                  <a:tcPr>
                    <a:solidFill>
                      <a:srgbClr val="00B050"/>
                    </a:solidFill>
                  </a:tcPr>
                </a:tc>
              </a:tr>
              <a:tr h="784883">
                <a:tc>
                  <a:txBody>
                    <a:bodyPr/>
                    <a:lstStyle/>
                    <a:p>
                      <a:r>
                        <a:rPr lang="en-US" sz="2400" dirty="0" smtClean="0"/>
                        <a:t>4</a:t>
                      </a:r>
                      <a:endParaRPr lang="en-US" sz="2400" dirty="0"/>
                    </a:p>
                  </a:txBody>
                  <a:tcPr>
                    <a:solidFill>
                      <a:srgbClr val="7030A0"/>
                    </a:solidFill>
                  </a:tcPr>
                </a:tc>
                <a:tc>
                  <a:txBody>
                    <a:bodyPr/>
                    <a:lstStyle/>
                    <a:p>
                      <a:r>
                        <a:rPr lang="en-US" sz="2400" dirty="0" smtClean="0"/>
                        <a:t>Spontaneously </a:t>
                      </a:r>
                      <a:endParaRPr lang="en-US" sz="2400" dirty="0"/>
                    </a:p>
                  </a:txBody>
                  <a:tcPr>
                    <a:solidFill>
                      <a:srgbClr val="92D050"/>
                    </a:solidFill>
                  </a:tcPr>
                </a:tc>
                <a:tc>
                  <a:txBody>
                    <a:bodyPr/>
                    <a:lstStyle/>
                    <a:p>
                      <a:r>
                        <a:rPr lang="en-US" sz="2400" dirty="0" smtClean="0"/>
                        <a:t>Confused </a:t>
                      </a:r>
                      <a:endParaRPr lang="en-US" sz="2400" dirty="0"/>
                    </a:p>
                  </a:txBody>
                  <a:tcPr>
                    <a:solidFill>
                      <a:srgbClr val="0070C0"/>
                    </a:solidFill>
                  </a:tcPr>
                </a:tc>
                <a:tc>
                  <a:txBody>
                    <a:bodyPr/>
                    <a:lstStyle/>
                    <a:p>
                      <a:r>
                        <a:rPr lang="en-US" sz="2400" dirty="0" smtClean="0"/>
                        <a:t>Withdrawal / flexion</a:t>
                      </a:r>
                      <a:endParaRPr lang="en-US" sz="2400" dirty="0"/>
                    </a:p>
                  </a:txBody>
                  <a:tcPr>
                    <a:solidFill>
                      <a:srgbClr val="00B050"/>
                    </a:solidFill>
                  </a:tcPr>
                </a:tc>
              </a:tr>
              <a:tr h="784883">
                <a:tc>
                  <a:txBody>
                    <a:bodyPr/>
                    <a:lstStyle/>
                    <a:p>
                      <a:r>
                        <a:rPr lang="en-US" sz="2400" dirty="0" smtClean="0"/>
                        <a:t>3</a:t>
                      </a:r>
                      <a:endParaRPr lang="en-US" sz="2400" dirty="0"/>
                    </a:p>
                  </a:txBody>
                  <a:tcPr>
                    <a:solidFill>
                      <a:srgbClr val="7030A0"/>
                    </a:solidFill>
                  </a:tcPr>
                </a:tc>
                <a:tc>
                  <a:txBody>
                    <a:bodyPr/>
                    <a:lstStyle/>
                    <a:p>
                      <a:r>
                        <a:rPr lang="en-US" sz="2400" dirty="0" smtClean="0"/>
                        <a:t>To verbal command</a:t>
                      </a:r>
                      <a:endParaRPr lang="en-US" sz="2400" dirty="0"/>
                    </a:p>
                  </a:txBody>
                  <a:tcPr>
                    <a:solidFill>
                      <a:srgbClr val="92D050"/>
                    </a:solidFill>
                  </a:tcPr>
                </a:tc>
                <a:tc>
                  <a:txBody>
                    <a:bodyPr/>
                    <a:lstStyle/>
                    <a:p>
                      <a:r>
                        <a:rPr lang="en-US" sz="2400" dirty="0" smtClean="0"/>
                        <a:t>Inappropriate words </a:t>
                      </a:r>
                      <a:endParaRPr lang="en-US" sz="2400" dirty="0"/>
                    </a:p>
                  </a:txBody>
                  <a:tcPr>
                    <a:solidFill>
                      <a:srgbClr val="0070C0"/>
                    </a:solidFill>
                  </a:tcPr>
                </a:tc>
                <a:tc>
                  <a:txBody>
                    <a:bodyPr/>
                    <a:lstStyle/>
                    <a:p>
                      <a:r>
                        <a:rPr lang="en-US" sz="2400" dirty="0" smtClean="0"/>
                        <a:t>Abnormal flexion (decorticate)</a:t>
                      </a:r>
                      <a:endParaRPr lang="en-US" sz="2400" dirty="0"/>
                    </a:p>
                  </a:txBody>
                  <a:tcPr>
                    <a:solidFill>
                      <a:srgbClr val="00B050"/>
                    </a:solidFill>
                  </a:tcPr>
                </a:tc>
              </a:tr>
              <a:tr h="784883">
                <a:tc>
                  <a:txBody>
                    <a:bodyPr/>
                    <a:lstStyle/>
                    <a:p>
                      <a:r>
                        <a:rPr lang="en-US" sz="2400" dirty="0" smtClean="0"/>
                        <a:t>2</a:t>
                      </a:r>
                      <a:endParaRPr lang="en-US" sz="2400" dirty="0"/>
                    </a:p>
                  </a:txBody>
                  <a:tcPr>
                    <a:solidFill>
                      <a:srgbClr val="7030A0"/>
                    </a:solidFill>
                  </a:tcPr>
                </a:tc>
                <a:tc>
                  <a:txBody>
                    <a:bodyPr/>
                    <a:lstStyle/>
                    <a:p>
                      <a:r>
                        <a:rPr lang="en-US" sz="2400" dirty="0" smtClean="0"/>
                        <a:t>To painful stimulus</a:t>
                      </a:r>
                      <a:endParaRPr lang="en-US" sz="2400" dirty="0"/>
                    </a:p>
                  </a:txBody>
                  <a:tcPr>
                    <a:solidFill>
                      <a:srgbClr val="92D050"/>
                    </a:solidFill>
                  </a:tcPr>
                </a:tc>
                <a:tc>
                  <a:txBody>
                    <a:bodyPr/>
                    <a:lstStyle/>
                    <a:p>
                      <a:r>
                        <a:rPr lang="en-US" sz="2400" dirty="0" smtClean="0"/>
                        <a:t>Sounds only</a:t>
                      </a:r>
                      <a:endParaRPr lang="en-US" sz="2400" dirty="0"/>
                    </a:p>
                  </a:txBody>
                  <a:tcPr>
                    <a:solidFill>
                      <a:srgbClr val="0070C0"/>
                    </a:solidFill>
                  </a:tcPr>
                </a:tc>
                <a:tc>
                  <a:txBody>
                    <a:bodyPr/>
                    <a:lstStyle/>
                    <a:p>
                      <a:r>
                        <a:rPr lang="en-US" sz="2400" dirty="0" smtClean="0"/>
                        <a:t>Extension (</a:t>
                      </a:r>
                      <a:r>
                        <a:rPr lang="en-US" sz="2400" dirty="0" err="1" smtClean="0"/>
                        <a:t>decerebrate</a:t>
                      </a:r>
                      <a:r>
                        <a:rPr lang="en-US" sz="2400" dirty="0" smtClean="0"/>
                        <a:t>)</a:t>
                      </a:r>
                      <a:endParaRPr lang="en-US" sz="2400" dirty="0"/>
                    </a:p>
                  </a:txBody>
                  <a:tcPr>
                    <a:solidFill>
                      <a:srgbClr val="00B050"/>
                    </a:solidFill>
                  </a:tcPr>
                </a:tc>
              </a:tr>
              <a:tr h="784883">
                <a:tc>
                  <a:txBody>
                    <a:bodyPr/>
                    <a:lstStyle/>
                    <a:p>
                      <a:r>
                        <a:rPr lang="en-US" sz="2400" dirty="0" smtClean="0"/>
                        <a:t>1</a:t>
                      </a:r>
                      <a:endParaRPr lang="en-US" sz="2400" dirty="0"/>
                    </a:p>
                  </a:txBody>
                  <a:tcPr>
                    <a:solidFill>
                      <a:srgbClr val="7030A0"/>
                    </a:solidFill>
                  </a:tcPr>
                </a:tc>
                <a:tc>
                  <a:txBody>
                    <a:bodyPr/>
                    <a:lstStyle/>
                    <a:p>
                      <a:r>
                        <a:rPr lang="en-US" sz="2400" dirty="0" smtClean="0"/>
                        <a:t>Do not open </a:t>
                      </a:r>
                      <a:endParaRPr lang="en-US" sz="2400" dirty="0"/>
                    </a:p>
                  </a:txBody>
                  <a:tcPr>
                    <a:solidFill>
                      <a:srgbClr val="92D050"/>
                    </a:solidFill>
                  </a:tcPr>
                </a:tc>
                <a:tc>
                  <a:txBody>
                    <a:bodyPr/>
                    <a:lstStyle/>
                    <a:p>
                      <a:r>
                        <a:rPr lang="en-US" sz="2400" dirty="0" smtClean="0"/>
                        <a:t>No sounds</a:t>
                      </a:r>
                      <a:endParaRPr lang="en-US" sz="2400" dirty="0"/>
                    </a:p>
                  </a:txBody>
                  <a:tcPr>
                    <a:solidFill>
                      <a:srgbClr val="0070C0"/>
                    </a:solidFill>
                  </a:tcPr>
                </a:tc>
                <a:tc>
                  <a:txBody>
                    <a:bodyPr/>
                    <a:lstStyle/>
                    <a:p>
                      <a:r>
                        <a:rPr lang="en-US" sz="2400" dirty="0" smtClean="0"/>
                        <a:t>No motor response</a:t>
                      </a:r>
                      <a:endParaRPr lang="en-US" sz="2400" dirty="0"/>
                    </a:p>
                  </a:txBody>
                  <a:tcPr>
                    <a:solidFill>
                      <a:srgbClr val="00B050"/>
                    </a:solidFill>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4504</TotalTime>
  <Words>4977</Words>
  <Application>Microsoft Office PowerPoint</Application>
  <PresentationFormat>On-screen Show (4:3)</PresentationFormat>
  <Paragraphs>680</Paragraphs>
  <Slides>113</Slides>
  <Notes>6</Notes>
  <HiddenSlides>0</HiddenSlides>
  <MMClips>0</MMClips>
  <ScaleCrop>false</ScaleCrop>
  <HeadingPairs>
    <vt:vector size="4" baseType="variant">
      <vt:variant>
        <vt:lpstr>Theme</vt:lpstr>
      </vt:variant>
      <vt:variant>
        <vt:i4>1</vt:i4>
      </vt:variant>
      <vt:variant>
        <vt:lpstr>Slide Titles</vt:lpstr>
      </vt:variant>
      <vt:variant>
        <vt:i4>113</vt:i4>
      </vt:variant>
    </vt:vector>
  </HeadingPairs>
  <TitlesOfParts>
    <vt:vector size="114" baseType="lpstr">
      <vt:lpstr>Median</vt:lpstr>
      <vt:lpstr>HEAD INJURY</vt:lpstr>
      <vt:lpstr>Definition</vt:lpstr>
      <vt:lpstr>CAUSES</vt:lpstr>
      <vt:lpstr>REVIEW OF ANATOMY</vt:lpstr>
      <vt:lpstr>PATHOLOGY</vt:lpstr>
      <vt:lpstr>pathology cont.</vt:lpstr>
      <vt:lpstr>pathology cont.</vt:lpstr>
      <vt:lpstr>pathology cont.</vt:lpstr>
      <vt:lpstr>pathology cont.</vt:lpstr>
      <vt:lpstr>pathology cont.</vt:lpstr>
      <vt:lpstr>pathology cont.</vt:lpstr>
      <vt:lpstr>pathology cont.</vt:lpstr>
      <vt:lpstr>pathology cont.</vt:lpstr>
      <vt:lpstr>pathology cont.</vt:lpstr>
      <vt:lpstr>pathology cont.</vt:lpstr>
      <vt:lpstr>pathology cont.</vt:lpstr>
      <vt:lpstr>pathology cont.</vt:lpstr>
      <vt:lpstr>EPIDURAL (EXTRADURAL) HAEMATOMA</vt:lpstr>
      <vt:lpstr>DEFINITION</vt:lpstr>
      <vt:lpstr>Epidural haematoma</vt:lpstr>
      <vt:lpstr>PATHOGENESIS</vt:lpstr>
      <vt:lpstr>CLINICAL FEATURES</vt:lpstr>
      <vt:lpstr>clinical features cont.</vt:lpstr>
      <vt:lpstr>Clinical features…</vt:lpstr>
      <vt:lpstr>clinical features cont.</vt:lpstr>
      <vt:lpstr>INVESTIGATIONS</vt:lpstr>
      <vt:lpstr>Extradural haematoma</vt:lpstr>
      <vt:lpstr>Mx</vt:lpstr>
      <vt:lpstr>PROGNOSIS</vt:lpstr>
      <vt:lpstr>SUBDURAL HAEMATOMA</vt:lpstr>
      <vt:lpstr>DEFINITION – subdural haematoma</vt:lpstr>
      <vt:lpstr>GENERAL CONSIDERATIONS</vt:lpstr>
      <vt:lpstr>general considerations cont.</vt:lpstr>
      <vt:lpstr>Acute subdural haematoma</vt:lpstr>
      <vt:lpstr>ACUTE SUBDURAL HAEMATOMA</vt:lpstr>
      <vt:lpstr>acute subdural haematoma cont.</vt:lpstr>
      <vt:lpstr>CLINICAL FEATURES</vt:lpstr>
      <vt:lpstr>INVESTIGATIONS</vt:lpstr>
      <vt:lpstr>Mx</vt:lpstr>
      <vt:lpstr>PROGNOSIS</vt:lpstr>
      <vt:lpstr>CHRONIC SUBDURAL HAEMATOMA</vt:lpstr>
      <vt:lpstr>DEFINITION</vt:lpstr>
      <vt:lpstr>GENERAL CONSIDERATIONS</vt:lpstr>
      <vt:lpstr>INCIDENCE</vt:lpstr>
      <vt:lpstr>PATHOLOGY</vt:lpstr>
      <vt:lpstr>pathology cont.</vt:lpstr>
      <vt:lpstr>CLINICAL FEATURES</vt:lpstr>
      <vt:lpstr>clinical features cont.</vt:lpstr>
      <vt:lpstr>clinical features cont.</vt:lpstr>
      <vt:lpstr>INVESTIGATIONS</vt:lpstr>
      <vt:lpstr>Management</vt:lpstr>
      <vt:lpstr>PARENCHYMAL BRAIN DAMAGE</vt:lpstr>
      <vt:lpstr>CONCUSSION</vt:lpstr>
      <vt:lpstr>concussion cont.</vt:lpstr>
      <vt:lpstr>concussion cont.</vt:lpstr>
      <vt:lpstr>concussion cont.</vt:lpstr>
      <vt:lpstr>concussion cont.</vt:lpstr>
      <vt:lpstr>concussion cont.</vt:lpstr>
      <vt:lpstr>DIFFUSE AXONAL INJURY</vt:lpstr>
      <vt:lpstr>diffuse axonal injury cont.</vt:lpstr>
      <vt:lpstr>diffuse axonal injury cont.</vt:lpstr>
      <vt:lpstr>CONTUSIONS &amp; LACERATIONS</vt:lpstr>
      <vt:lpstr>contusions &amp; lacerations cont.</vt:lpstr>
      <vt:lpstr>contusions &amp; lacerations cont.</vt:lpstr>
      <vt:lpstr>contusions &amp; lacerations cont.</vt:lpstr>
      <vt:lpstr>contusions &amp; lacerations cont.</vt:lpstr>
      <vt:lpstr>contusions &amp; lacerations cont.</vt:lpstr>
      <vt:lpstr>Management of head injury</vt:lpstr>
      <vt:lpstr>INVESTIGATIONS</vt:lpstr>
      <vt:lpstr>MANAGEMENT</vt:lpstr>
      <vt:lpstr>management cont.</vt:lpstr>
      <vt:lpstr>management cont.</vt:lpstr>
      <vt:lpstr>INDICATIONS FOR ADMISSION</vt:lpstr>
      <vt:lpstr>Indications for admission cont.</vt:lpstr>
      <vt:lpstr>Management cont.</vt:lpstr>
      <vt:lpstr>management cont.</vt:lpstr>
      <vt:lpstr>management cont.</vt:lpstr>
      <vt:lpstr>management cont.</vt:lpstr>
      <vt:lpstr>management cont.</vt:lpstr>
      <vt:lpstr>management cont.</vt:lpstr>
      <vt:lpstr>management cont.</vt:lpstr>
      <vt:lpstr>management cont.</vt:lpstr>
      <vt:lpstr>management cont.</vt:lpstr>
      <vt:lpstr>management cont.</vt:lpstr>
      <vt:lpstr>management cont.</vt:lpstr>
      <vt:lpstr>management cont.</vt:lpstr>
      <vt:lpstr>management cont.</vt:lpstr>
      <vt:lpstr>management cont.</vt:lpstr>
      <vt:lpstr>management cont.</vt:lpstr>
      <vt:lpstr>management cont.</vt:lpstr>
      <vt:lpstr>management cont.</vt:lpstr>
      <vt:lpstr>management cont.</vt:lpstr>
      <vt:lpstr>COMPLICATIONS</vt:lpstr>
      <vt:lpstr>complications cont.</vt:lpstr>
      <vt:lpstr>complications cont.</vt:lpstr>
      <vt:lpstr>PROGNOSIS</vt:lpstr>
      <vt:lpstr>Glasgow coma scale [GCS]</vt:lpstr>
      <vt:lpstr>GCS</vt:lpstr>
      <vt:lpstr>PowerPoint Presentation</vt:lpstr>
      <vt:lpstr>Eye response (E)</vt:lpstr>
      <vt:lpstr>Verbal response (V)</vt:lpstr>
      <vt:lpstr>Verbal response…</vt:lpstr>
      <vt:lpstr>Motor response (M)</vt:lpstr>
      <vt:lpstr>Motor response…</vt:lpstr>
      <vt:lpstr>Interpretation</vt:lpstr>
      <vt:lpstr>Lunula – the white crescent-shaped part.</vt:lpstr>
      <vt:lpstr>Findings can be plotted in a chart</vt:lpstr>
      <vt:lpstr>GCS</vt:lpstr>
      <vt:lpstr>Indications of CT scan</vt:lpstr>
      <vt:lpstr>Indications of CT scan</vt:lpstr>
      <vt:lpstr>Indications of CT scan</vt:lpstr>
      <vt:lpstr>Indications of CT scan</vt:lpstr>
      <vt:lpstr>The 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 INJURY</dc:title>
  <dc:creator>Moses Nyawaga</dc:creator>
  <cp:lastModifiedBy>ADMIN</cp:lastModifiedBy>
  <cp:revision>317</cp:revision>
  <cp:lastPrinted>2017-11-14T05:32:14Z</cp:lastPrinted>
  <dcterms:created xsi:type="dcterms:W3CDTF">2011-02-27T13:13:22Z</dcterms:created>
  <dcterms:modified xsi:type="dcterms:W3CDTF">2017-12-12T11:17:04Z</dcterms:modified>
</cp:coreProperties>
</file>