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63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9" r:id="rId19"/>
    <p:sldId id="272" r:id="rId20"/>
    <p:sldId id="273" r:id="rId21"/>
    <p:sldId id="274" r:id="rId22"/>
    <p:sldId id="280" r:id="rId23"/>
    <p:sldId id="1624" r:id="rId24"/>
    <p:sldId id="1626" r:id="rId25"/>
    <p:sldId id="1608" r:id="rId26"/>
    <p:sldId id="1628" r:id="rId27"/>
    <p:sldId id="1629" r:id="rId28"/>
    <p:sldId id="163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1127-D0C2-4929-A18C-A51BD9B5E7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673D05-9375-4553-832C-B72E5A24B9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B0EA3-2E8A-41C5-9531-77EB30F94BF3}"/>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5" name="Footer Placeholder 4">
            <a:extLst>
              <a:ext uri="{FF2B5EF4-FFF2-40B4-BE49-F238E27FC236}">
                <a16:creationId xmlns:a16="http://schemas.microsoft.com/office/drawing/2014/main" id="{B0FAB063-B4B9-4381-A9D5-D66BC9BE9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E7C9B1-3A79-4D9F-84B1-8A0E41F6B1D7}"/>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489402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27CB1-E5D0-4E36-A353-E0871A19F4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25F1AA-0B80-4E3F-B615-1FEF60487A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31EF01-AC70-4A78-8484-34615954D803}"/>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5" name="Footer Placeholder 4">
            <a:extLst>
              <a:ext uri="{FF2B5EF4-FFF2-40B4-BE49-F238E27FC236}">
                <a16:creationId xmlns:a16="http://schemas.microsoft.com/office/drawing/2014/main" id="{3703962D-581B-4F4A-9EDE-B44EFA9BDA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9D77E3-4759-4113-A8B3-194B04E12BA1}"/>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36512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DFA985-FBA1-45C0-BB5B-20E1A800D9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6FA086-7478-49EB-9869-B4DCBB39F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09B8A-3A5B-4938-9AFE-8F9C90F43B04}"/>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5" name="Footer Placeholder 4">
            <a:extLst>
              <a:ext uri="{FF2B5EF4-FFF2-40B4-BE49-F238E27FC236}">
                <a16:creationId xmlns:a16="http://schemas.microsoft.com/office/drawing/2014/main" id="{2FC97447-6099-4FF3-8856-F50FB8C73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1D7489-6BC4-4206-99BF-1B0ED48F97E0}"/>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743323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7EBB-944D-492F-8170-1904142F7C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E59686-3E8B-4B53-AEB1-EF89B0FE61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9FFB1C-AACE-480B-A300-D9D0C4BE1E56}"/>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5" name="Footer Placeholder 4">
            <a:extLst>
              <a:ext uri="{FF2B5EF4-FFF2-40B4-BE49-F238E27FC236}">
                <a16:creationId xmlns:a16="http://schemas.microsoft.com/office/drawing/2014/main" id="{5CA9B36A-D67A-4336-AC54-C4E010236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92D850-D8C0-4C56-AE49-43D68F9FAD7C}"/>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58200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1DDA-098B-4F84-A3BD-B6AFE7D4B9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2221DE-DBA4-4782-934B-B51DFC259E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AD2469-4EDA-4111-8BE9-AA06C7D64267}"/>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5" name="Footer Placeholder 4">
            <a:extLst>
              <a:ext uri="{FF2B5EF4-FFF2-40B4-BE49-F238E27FC236}">
                <a16:creationId xmlns:a16="http://schemas.microsoft.com/office/drawing/2014/main" id="{57A2664B-0C72-4C65-81FD-22E33D827F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1FC2D1-8693-4037-A81E-132DA376305C}"/>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2165771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E15A4-EBFE-45D5-A011-F78B30C033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5FADCD-B999-4FBC-9A65-385052D073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987992-DD09-48B1-AF5C-B2206EA9EA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829B7D-D1BA-4C93-8389-52F43EAC8C55}"/>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6" name="Footer Placeholder 5">
            <a:extLst>
              <a:ext uri="{FF2B5EF4-FFF2-40B4-BE49-F238E27FC236}">
                <a16:creationId xmlns:a16="http://schemas.microsoft.com/office/drawing/2014/main" id="{50BAFF85-1A5E-40F4-9120-F6254EA9DA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2BB3A-5FA0-4A96-8F30-39D7475D1CAE}"/>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832970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CBDAE-43FF-414A-A7E5-9E64E7E84E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9D60CD-9112-4194-B17E-35A59840D7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CBC162-E30F-46D3-9B76-F946F0E737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FABB50-7BAC-493F-B109-0EEDF6F544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C9D0A6-9EB9-41D1-B7DE-E7397E3FAC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95F8BA-1989-43CE-8C40-2DB1F2A4EA09}"/>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8" name="Footer Placeholder 7">
            <a:extLst>
              <a:ext uri="{FF2B5EF4-FFF2-40B4-BE49-F238E27FC236}">
                <a16:creationId xmlns:a16="http://schemas.microsoft.com/office/drawing/2014/main" id="{D13A02C6-2CC4-48C8-9881-B49D6D5A69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A9C799-7D25-40C7-90B4-269D070EE19B}"/>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84006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F41AC-E077-4BF1-88CF-9D523ABA18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99B67F-685A-4626-9999-3F732DA5410F}"/>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4" name="Footer Placeholder 3">
            <a:extLst>
              <a:ext uri="{FF2B5EF4-FFF2-40B4-BE49-F238E27FC236}">
                <a16:creationId xmlns:a16="http://schemas.microsoft.com/office/drawing/2014/main" id="{39BF2396-1738-4D36-82DE-69768D3C30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4A6F9C-8902-414F-BEB2-77619639CC8C}"/>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608016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CCAB18-91E7-452F-BEE9-3DFA61AD06A5}"/>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3" name="Footer Placeholder 2">
            <a:extLst>
              <a:ext uri="{FF2B5EF4-FFF2-40B4-BE49-F238E27FC236}">
                <a16:creationId xmlns:a16="http://schemas.microsoft.com/office/drawing/2014/main" id="{8D82CC4F-557D-4EB7-A83B-FF03DFAE3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79ACE9-04E4-46C7-8ED8-728451EDC0EA}"/>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12848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F8A9-0A04-405C-BA90-D4CBB80DED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10334B-3F0C-4C77-9924-D092A88758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EE2718-B639-48ED-BA59-6461BFAE2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3A7A61-D92F-4F97-B4FF-F73644359FCB}"/>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6" name="Footer Placeholder 5">
            <a:extLst>
              <a:ext uri="{FF2B5EF4-FFF2-40B4-BE49-F238E27FC236}">
                <a16:creationId xmlns:a16="http://schemas.microsoft.com/office/drawing/2014/main" id="{4716F074-3FFF-400F-B223-6CABA21B62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1CAC1E-7BE5-4095-A2B4-C2065DC9B945}"/>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12068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AB56A-2607-458C-AD58-9346CD8700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D08D45-BA9C-4A6A-87BE-BC52266141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9015B6-41DA-45B5-9219-53FFEF92B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C3C9B8-AA45-461C-82F6-D09614526241}"/>
              </a:ext>
            </a:extLst>
          </p:cNvPr>
          <p:cNvSpPr>
            <a:spLocks noGrp="1"/>
          </p:cNvSpPr>
          <p:nvPr>
            <p:ph type="dt" sz="half" idx="10"/>
          </p:nvPr>
        </p:nvSpPr>
        <p:spPr/>
        <p:txBody>
          <a:bodyPr/>
          <a:lstStyle/>
          <a:p>
            <a:fld id="{51F6C947-55F8-4CED-9BE7-D839CAFC0A53}" type="datetimeFigureOut">
              <a:rPr lang="en-US" smtClean="0"/>
              <a:t>7/4/2021</a:t>
            </a:fld>
            <a:endParaRPr lang="en-US"/>
          </a:p>
        </p:txBody>
      </p:sp>
      <p:sp>
        <p:nvSpPr>
          <p:cNvPr id="6" name="Footer Placeholder 5">
            <a:extLst>
              <a:ext uri="{FF2B5EF4-FFF2-40B4-BE49-F238E27FC236}">
                <a16:creationId xmlns:a16="http://schemas.microsoft.com/office/drawing/2014/main" id="{FC278BC2-B53F-4A5A-938A-1215F36910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8E330-EAA1-4152-B580-C0E576622589}"/>
              </a:ext>
            </a:extLst>
          </p:cNvPr>
          <p:cNvSpPr>
            <a:spLocks noGrp="1"/>
          </p:cNvSpPr>
          <p:nvPr>
            <p:ph type="sldNum" sz="quarter" idx="12"/>
          </p:nvPr>
        </p:nvSpPr>
        <p:spPr/>
        <p:txBody>
          <a:bodyPr/>
          <a:lstStyle/>
          <a:p>
            <a:fld id="{A683195B-3D61-44D6-901D-12EC2EC6905E}" type="slidenum">
              <a:rPr lang="en-US" smtClean="0"/>
              <a:t>‹#›</a:t>
            </a:fld>
            <a:endParaRPr lang="en-US"/>
          </a:p>
        </p:txBody>
      </p:sp>
    </p:spTree>
    <p:extLst>
      <p:ext uri="{BB962C8B-B14F-4D97-AF65-F5344CB8AC3E}">
        <p14:creationId xmlns:p14="http://schemas.microsoft.com/office/powerpoint/2010/main" val="105025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5CB6DA-A890-4A5D-896D-544111D9B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CE8AA6-BCC6-4107-A40C-081E4B97E7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244E0-31A7-4592-BE08-400D95DAB0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6C947-55F8-4CED-9BE7-D839CAFC0A53}" type="datetimeFigureOut">
              <a:rPr lang="en-US" smtClean="0"/>
              <a:t>7/4/2021</a:t>
            </a:fld>
            <a:endParaRPr lang="en-US"/>
          </a:p>
        </p:txBody>
      </p:sp>
      <p:sp>
        <p:nvSpPr>
          <p:cNvPr id="5" name="Footer Placeholder 4">
            <a:extLst>
              <a:ext uri="{FF2B5EF4-FFF2-40B4-BE49-F238E27FC236}">
                <a16:creationId xmlns:a16="http://schemas.microsoft.com/office/drawing/2014/main" id="{DFC992FD-73E2-4287-9D2D-DFFC1BD92A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23CC1B-DE46-4E5F-BA4B-AF5F0892F3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3195B-3D61-44D6-901D-12EC2EC6905E}" type="slidenum">
              <a:rPr lang="en-US" smtClean="0"/>
              <a:t>‹#›</a:t>
            </a:fld>
            <a:endParaRPr lang="en-US"/>
          </a:p>
        </p:txBody>
      </p:sp>
    </p:spTree>
    <p:extLst>
      <p:ext uri="{BB962C8B-B14F-4D97-AF65-F5344CB8AC3E}">
        <p14:creationId xmlns:p14="http://schemas.microsoft.com/office/powerpoint/2010/main" val="2642772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98AE1-1134-4813-AA35-F751474D4A87}"/>
              </a:ext>
            </a:extLst>
          </p:cNvPr>
          <p:cNvSpPr>
            <a:spLocks noGrp="1"/>
          </p:cNvSpPr>
          <p:nvPr>
            <p:ph type="ctrTitle"/>
          </p:nvPr>
        </p:nvSpPr>
        <p:spPr/>
        <p:txBody>
          <a:bodyPr/>
          <a:lstStyle/>
          <a:p>
            <a:r>
              <a:rPr lang="en-US" b="1" dirty="0">
                <a:latin typeface="+mn-lt"/>
              </a:rPr>
              <a:t>HEALTH ASSESSMENT</a:t>
            </a:r>
          </a:p>
        </p:txBody>
      </p:sp>
      <p:sp>
        <p:nvSpPr>
          <p:cNvPr id="3" name="Subtitle 2">
            <a:extLst>
              <a:ext uri="{FF2B5EF4-FFF2-40B4-BE49-F238E27FC236}">
                <a16:creationId xmlns:a16="http://schemas.microsoft.com/office/drawing/2014/main" id="{5578B58E-07C8-418E-A4C7-64BFFEFD4834}"/>
              </a:ext>
            </a:extLst>
          </p:cNvPr>
          <p:cNvSpPr>
            <a:spLocks noGrp="1"/>
          </p:cNvSpPr>
          <p:nvPr>
            <p:ph type="subTitle" idx="1"/>
          </p:nvPr>
        </p:nvSpPr>
        <p:spPr/>
        <p:txBody>
          <a:bodyPr/>
          <a:lstStyle/>
          <a:p>
            <a:r>
              <a:rPr lang="en-US" b="1" dirty="0"/>
              <a:t>BSCN KU ,POLYNE ORANGI</a:t>
            </a:r>
          </a:p>
        </p:txBody>
      </p:sp>
    </p:spTree>
    <p:extLst>
      <p:ext uri="{BB962C8B-B14F-4D97-AF65-F5344CB8AC3E}">
        <p14:creationId xmlns:p14="http://schemas.microsoft.com/office/powerpoint/2010/main" val="3924136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3878-2BE8-40A8-9023-488504D0DEFC}"/>
              </a:ext>
            </a:extLst>
          </p:cNvPr>
          <p:cNvSpPr>
            <a:spLocks noGrp="1"/>
          </p:cNvSpPr>
          <p:nvPr>
            <p:ph type="title"/>
          </p:nvPr>
        </p:nvSpPr>
        <p:spPr/>
        <p:txBody>
          <a:bodyPr/>
          <a:lstStyle/>
          <a:p>
            <a:r>
              <a:rPr lang="en-US" b="1" dirty="0">
                <a:latin typeface="+mn-lt"/>
              </a:rPr>
              <a:t>Introduction to history taking</a:t>
            </a:r>
          </a:p>
        </p:txBody>
      </p:sp>
      <p:sp>
        <p:nvSpPr>
          <p:cNvPr id="3" name="Content Placeholder 2">
            <a:extLst>
              <a:ext uri="{FF2B5EF4-FFF2-40B4-BE49-F238E27FC236}">
                <a16:creationId xmlns:a16="http://schemas.microsoft.com/office/drawing/2014/main" id="{FA9DD516-6844-4DA0-83F3-DB596BAF9590}"/>
              </a:ext>
            </a:extLst>
          </p:cNvPr>
          <p:cNvSpPr>
            <a:spLocks noGrp="1"/>
          </p:cNvSpPr>
          <p:nvPr>
            <p:ph idx="1"/>
          </p:nvPr>
        </p:nvSpPr>
        <p:spPr/>
        <p:txBody>
          <a:bodyPr/>
          <a:lstStyle/>
          <a:p>
            <a:pPr>
              <a:buNone/>
            </a:pPr>
            <a:r>
              <a:rPr lang="en-US" dirty="0"/>
              <a:t>Start by putting the patient at ease:</a:t>
            </a:r>
          </a:p>
          <a:p>
            <a:pPr>
              <a:buNone/>
            </a:pPr>
            <a:r>
              <a:rPr lang="en-US" dirty="0"/>
              <a:t>• Greet the patient by name: "Good morning, </a:t>
            </a:r>
            <a:r>
              <a:rPr lang="en-US" dirty="0" err="1"/>
              <a:t>Mrs</a:t>
            </a:r>
            <a:r>
              <a:rPr lang="en-US" dirty="0"/>
              <a:t> / </a:t>
            </a:r>
            <a:r>
              <a:rPr lang="en-US" dirty="0" err="1"/>
              <a:t>Mr</a:t>
            </a:r>
            <a:r>
              <a:rPr lang="en-US" dirty="0"/>
              <a:t>…….."</a:t>
            </a:r>
          </a:p>
          <a:p>
            <a:pPr>
              <a:buNone/>
            </a:pPr>
            <a:r>
              <a:rPr lang="en-US" dirty="0"/>
              <a:t>• Introduce yourself and explain that you are a nursing student.</a:t>
            </a:r>
          </a:p>
          <a:p>
            <a:pPr>
              <a:buNone/>
            </a:pPr>
            <a:r>
              <a:rPr lang="en-US" dirty="0"/>
              <a:t>• Shake the patient's hand, or if they are unwell rest your hand on theirs.</a:t>
            </a:r>
          </a:p>
          <a:p>
            <a:pPr>
              <a:buNone/>
            </a:pPr>
            <a:r>
              <a:rPr lang="en-US" dirty="0"/>
              <a:t>• Ensure that the patient is comfortable.</a:t>
            </a:r>
          </a:p>
          <a:p>
            <a:r>
              <a:rPr lang="en-US" dirty="0"/>
              <a:t>Gain consent to take history</a:t>
            </a:r>
          </a:p>
          <a:p>
            <a:endParaRPr lang="en-US" dirty="0"/>
          </a:p>
        </p:txBody>
      </p:sp>
    </p:spTree>
    <p:extLst>
      <p:ext uri="{BB962C8B-B14F-4D97-AF65-F5344CB8AC3E}">
        <p14:creationId xmlns:p14="http://schemas.microsoft.com/office/powerpoint/2010/main" val="146428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3EFB-B3F8-45D0-BF70-FEE4CF694206}"/>
              </a:ext>
            </a:extLst>
          </p:cNvPr>
          <p:cNvSpPr>
            <a:spLocks noGrp="1"/>
          </p:cNvSpPr>
          <p:nvPr>
            <p:ph type="title"/>
          </p:nvPr>
        </p:nvSpPr>
        <p:spPr/>
        <p:txBody>
          <a:bodyPr/>
          <a:lstStyle/>
          <a:p>
            <a:r>
              <a:rPr lang="en-US" b="1" dirty="0">
                <a:latin typeface="+mn-lt"/>
              </a:rPr>
              <a:t>Establishing rapport</a:t>
            </a:r>
          </a:p>
        </p:txBody>
      </p:sp>
      <p:sp>
        <p:nvSpPr>
          <p:cNvPr id="3" name="Content Placeholder 2">
            <a:extLst>
              <a:ext uri="{FF2B5EF4-FFF2-40B4-BE49-F238E27FC236}">
                <a16:creationId xmlns:a16="http://schemas.microsoft.com/office/drawing/2014/main" id="{90BE4719-7D9C-454F-9B54-BDC32E960428}"/>
              </a:ext>
            </a:extLst>
          </p:cNvPr>
          <p:cNvSpPr>
            <a:spLocks noGrp="1"/>
          </p:cNvSpPr>
          <p:nvPr>
            <p:ph idx="1"/>
          </p:nvPr>
        </p:nvSpPr>
        <p:spPr>
          <a:xfrm>
            <a:off x="838200" y="1590261"/>
            <a:ext cx="10515600" cy="4586702"/>
          </a:xfrm>
        </p:spPr>
        <p:txBody>
          <a:bodyPr/>
          <a:lstStyle/>
          <a:p>
            <a:r>
              <a:rPr lang="en-US" dirty="0"/>
              <a:t> Introduce yourself to the patient, shaking hands or offering a comforting touch will help build trust.</a:t>
            </a:r>
          </a:p>
          <a:p>
            <a:r>
              <a:rPr lang="en-US" dirty="0"/>
              <a:t>Use appropriate language.</a:t>
            </a:r>
          </a:p>
          <a:p>
            <a:r>
              <a:rPr lang="en-US" dirty="0"/>
              <a:t>When encountering communication barriers, try to enlist someone to help.</a:t>
            </a:r>
          </a:p>
          <a:p>
            <a:r>
              <a:rPr lang="en-US" dirty="0"/>
              <a:t>Actively listen.</a:t>
            </a:r>
          </a:p>
          <a:p>
            <a:r>
              <a:rPr lang="en-US" dirty="0"/>
              <a:t>One must learn to become comfortable dealing with sensitive topics.</a:t>
            </a:r>
          </a:p>
          <a:p>
            <a:r>
              <a:rPr lang="en-US" dirty="0"/>
              <a:t>It is important to earn a patient’s trust</a:t>
            </a:r>
          </a:p>
        </p:txBody>
      </p:sp>
    </p:spTree>
    <p:extLst>
      <p:ext uri="{BB962C8B-B14F-4D97-AF65-F5344CB8AC3E}">
        <p14:creationId xmlns:p14="http://schemas.microsoft.com/office/powerpoint/2010/main" val="8112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A4D3-1342-4AA1-BAAD-AF549EDD23C4}"/>
              </a:ext>
            </a:extLst>
          </p:cNvPr>
          <p:cNvSpPr>
            <a:spLocks noGrp="1"/>
          </p:cNvSpPr>
          <p:nvPr>
            <p:ph type="title"/>
          </p:nvPr>
        </p:nvSpPr>
        <p:spPr/>
        <p:txBody>
          <a:bodyPr/>
          <a:lstStyle/>
          <a:p>
            <a:r>
              <a:rPr lang="en-US" b="1" dirty="0">
                <a:latin typeface="+mn-lt"/>
              </a:rPr>
              <a:t>THE COMPREHENSIVE HISTORY</a:t>
            </a:r>
          </a:p>
        </p:txBody>
      </p:sp>
      <p:sp>
        <p:nvSpPr>
          <p:cNvPr id="3" name="Content Placeholder 2">
            <a:extLst>
              <a:ext uri="{FF2B5EF4-FFF2-40B4-BE49-F238E27FC236}">
                <a16:creationId xmlns:a16="http://schemas.microsoft.com/office/drawing/2014/main" id="{3AF2B4B4-B51A-4A89-9798-1592D5B12216}"/>
              </a:ext>
            </a:extLst>
          </p:cNvPr>
          <p:cNvSpPr>
            <a:spLocks noGrp="1"/>
          </p:cNvSpPr>
          <p:nvPr>
            <p:ph idx="1"/>
          </p:nvPr>
        </p:nvSpPr>
        <p:spPr/>
        <p:txBody>
          <a:bodyPr>
            <a:normAutofit/>
          </a:bodyPr>
          <a:lstStyle/>
          <a:p>
            <a:pPr marL="0" indent="0">
              <a:buNone/>
            </a:pPr>
            <a:r>
              <a:rPr lang="en-US" sz="3200" b="1" dirty="0"/>
              <a:t>W-</a:t>
            </a:r>
            <a:r>
              <a:rPr lang="en-US" sz="3200" dirty="0"/>
              <a:t>wash hands</a:t>
            </a:r>
            <a:endParaRPr lang="en-US" sz="3200" b="1" dirty="0"/>
          </a:p>
          <a:p>
            <a:pPr marL="0" indent="0">
              <a:buNone/>
            </a:pPr>
            <a:r>
              <a:rPr lang="en-US" sz="3200" b="1" dirty="0"/>
              <a:t> I-</a:t>
            </a:r>
            <a:r>
              <a:rPr lang="en-US" sz="3200" dirty="0"/>
              <a:t>introduce yourself, check patient details</a:t>
            </a:r>
            <a:endParaRPr lang="en-US" sz="3200" b="1" dirty="0"/>
          </a:p>
          <a:p>
            <a:pPr marL="0" indent="0">
              <a:buNone/>
            </a:pPr>
            <a:r>
              <a:rPr lang="en-US" sz="3200" b="1" dirty="0"/>
              <a:t> P-</a:t>
            </a:r>
            <a:r>
              <a:rPr lang="en-US" sz="3200" dirty="0"/>
              <a:t>permission earning</a:t>
            </a:r>
            <a:endParaRPr lang="en-US" sz="3200" b="1" dirty="0"/>
          </a:p>
          <a:p>
            <a:pPr marL="0" indent="0">
              <a:buNone/>
            </a:pPr>
            <a:r>
              <a:rPr lang="en-US" sz="3200" b="1" dirty="0"/>
              <a:t> E-</a:t>
            </a:r>
            <a:r>
              <a:rPr lang="en-US" sz="3200" dirty="0"/>
              <a:t>expose patient(examination only)</a:t>
            </a:r>
            <a:endParaRPr lang="en-US" sz="3200" b="1" dirty="0"/>
          </a:p>
          <a:p>
            <a:pPr marL="0" indent="0">
              <a:buNone/>
            </a:pPr>
            <a:r>
              <a:rPr lang="en-US" sz="3200" b="1" dirty="0"/>
              <a:t> R</a:t>
            </a:r>
            <a:r>
              <a:rPr lang="en-US" sz="3200" dirty="0"/>
              <a:t>-right hand side of the bed(examination only)</a:t>
            </a:r>
          </a:p>
        </p:txBody>
      </p:sp>
    </p:spTree>
    <p:extLst>
      <p:ext uri="{BB962C8B-B14F-4D97-AF65-F5344CB8AC3E}">
        <p14:creationId xmlns:p14="http://schemas.microsoft.com/office/powerpoint/2010/main" val="1024216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54DB8-AAFA-49EB-B0D3-9F58019683C2}"/>
              </a:ext>
            </a:extLst>
          </p:cNvPr>
          <p:cNvSpPr>
            <a:spLocks noGrp="1"/>
          </p:cNvSpPr>
          <p:nvPr>
            <p:ph type="title"/>
          </p:nvPr>
        </p:nvSpPr>
        <p:spPr/>
        <p:txBody>
          <a:bodyPr/>
          <a:lstStyle/>
          <a:p>
            <a:r>
              <a:rPr lang="en-US" b="1" dirty="0"/>
              <a:t>Standard history taking</a:t>
            </a:r>
          </a:p>
        </p:txBody>
      </p:sp>
      <p:sp>
        <p:nvSpPr>
          <p:cNvPr id="3" name="Content Placeholder 2">
            <a:extLst>
              <a:ext uri="{FF2B5EF4-FFF2-40B4-BE49-F238E27FC236}">
                <a16:creationId xmlns:a16="http://schemas.microsoft.com/office/drawing/2014/main" id="{7EB79B24-D9B4-4735-B959-D1C728C392D6}"/>
              </a:ext>
            </a:extLst>
          </p:cNvPr>
          <p:cNvSpPr>
            <a:spLocks noGrp="1"/>
          </p:cNvSpPr>
          <p:nvPr>
            <p:ph idx="1"/>
          </p:nvPr>
        </p:nvSpPr>
        <p:spPr/>
        <p:txBody>
          <a:bodyPr>
            <a:normAutofit fontScale="77500" lnSpcReduction="20000"/>
          </a:bodyPr>
          <a:lstStyle/>
          <a:p>
            <a:pPr marL="514350" indent="-514350">
              <a:buFont typeface="+mj-lt"/>
              <a:buAutoNum type="arabicPeriod"/>
            </a:pPr>
            <a:r>
              <a:rPr lang="en-US" b="1" dirty="0"/>
              <a:t>Personal history(first component)</a:t>
            </a:r>
          </a:p>
          <a:p>
            <a:r>
              <a:rPr lang="en-US" dirty="0"/>
              <a:t>a. Age</a:t>
            </a:r>
          </a:p>
          <a:p>
            <a:r>
              <a:rPr lang="en-US" dirty="0"/>
              <a:t>b. Occupation</a:t>
            </a:r>
          </a:p>
          <a:p>
            <a:r>
              <a:rPr lang="en-US" dirty="0"/>
              <a:t>c. Sex</a:t>
            </a:r>
          </a:p>
          <a:p>
            <a:r>
              <a:rPr lang="en-US" dirty="0"/>
              <a:t>d. Height / Weight</a:t>
            </a:r>
          </a:p>
          <a:p>
            <a:r>
              <a:rPr lang="en-US" dirty="0"/>
              <a:t>e. Marital / Family status</a:t>
            </a:r>
          </a:p>
          <a:p>
            <a:r>
              <a:rPr lang="en-US" dirty="0" err="1"/>
              <a:t>i</a:t>
            </a:r>
            <a:r>
              <a:rPr lang="en-US" dirty="0"/>
              <a:t>. Children</a:t>
            </a:r>
          </a:p>
          <a:p>
            <a:endParaRPr lang="en-US" dirty="0"/>
          </a:p>
          <a:p>
            <a:pPr marL="0" indent="0">
              <a:buNone/>
            </a:pPr>
            <a:r>
              <a:rPr lang="en-US" dirty="0"/>
              <a:t>2. </a:t>
            </a:r>
            <a:r>
              <a:rPr lang="en-US" b="1" dirty="0"/>
              <a:t>Chief complaint (CC) or Presenting complaint</a:t>
            </a:r>
          </a:p>
          <a:p>
            <a:r>
              <a:rPr lang="en-US" dirty="0"/>
              <a:t>a. Why is the patient seeking care? Usually symptoms such as fever ,headache ,pain.</a:t>
            </a:r>
          </a:p>
          <a:p>
            <a:r>
              <a:rPr lang="en-US" dirty="0"/>
              <a:t>b. What other problems concern the patient?</a:t>
            </a:r>
          </a:p>
          <a:p>
            <a:r>
              <a:rPr lang="en-US" dirty="0"/>
              <a:t>Record in patient own words as described by them</a:t>
            </a:r>
          </a:p>
          <a:p>
            <a:endParaRPr lang="en-US" dirty="0"/>
          </a:p>
        </p:txBody>
      </p:sp>
    </p:spTree>
    <p:extLst>
      <p:ext uri="{BB962C8B-B14F-4D97-AF65-F5344CB8AC3E}">
        <p14:creationId xmlns:p14="http://schemas.microsoft.com/office/powerpoint/2010/main" val="3244916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9FC56-44A0-4103-8A0F-B14D4C7D3619}"/>
              </a:ext>
            </a:extLst>
          </p:cNvPr>
          <p:cNvSpPr>
            <a:spLocks noGrp="1"/>
          </p:cNvSpPr>
          <p:nvPr>
            <p:ph type="title"/>
          </p:nvPr>
        </p:nvSpPr>
        <p:spPr/>
        <p:txBody>
          <a:bodyPr/>
          <a:lstStyle/>
          <a:p>
            <a:r>
              <a:rPr lang="en-US" b="1" dirty="0">
                <a:latin typeface="+mn-lt"/>
              </a:rPr>
              <a:t>Standard history </a:t>
            </a:r>
            <a:endParaRPr lang="en-US" dirty="0"/>
          </a:p>
        </p:txBody>
      </p:sp>
      <p:sp>
        <p:nvSpPr>
          <p:cNvPr id="5" name="Content Placeholder 4">
            <a:extLst>
              <a:ext uri="{FF2B5EF4-FFF2-40B4-BE49-F238E27FC236}">
                <a16:creationId xmlns:a16="http://schemas.microsoft.com/office/drawing/2014/main" id="{0D7A5198-90B8-4178-918C-526753D1204B}"/>
              </a:ext>
            </a:extLst>
          </p:cNvPr>
          <p:cNvSpPr>
            <a:spLocks noGrp="1"/>
          </p:cNvSpPr>
          <p:nvPr>
            <p:ph idx="1"/>
          </p:nvPr>
        </p:nvSpPr>
        <p:spPr/>
        <p:txBody>
          <a:bodyPr/>
          <a:lstStyle/>
          <a:p>
            <a:pPr marL="0" indent="0">
              <a:buNone/>
            </a:pPr>
            <a:r>
              <a:rPr lang="en-US" b="1" dirty="0"/>
              <a:t>3.History of presenting illness</a:t>
            </a:r>
          </a:p>
          <a:p>
            <a:pPr marL="0" indent="0">
              <a:buNone/>
            </a:pPr>
            <a:r>
              <a:rPr lang="en-US" dirty="0"/>
              <a:t>Elaborate on the chief complaint in detail</a:t>
            </a:r>
          </a:p>
          <a:p>
            <a:pPr marL="0" indent="0">
              <a:buNone/>
            </a:pPr>
            <a:r>
              <a:rPr lang="en-US" dirty="0"/>
              <a:t>Ask any relevant associated symptoms</a:t>
            </a:r>
          </a:p>
          <a:p>
            <a:pPr marL="0" indent="0">
              <a:buNone/>
            </a:pPr>
            <a:r>
              <a:rPr lang="en-US" dirty="0"/>
              <a:t>Gain as much information you can about the specific complaint</a:t>
            </a:r>
          </a:p>
          <a:p>
            <a:pPr marL="0" indent="0">
              <a:buNone/>
            </a:pPr>
            <a:r>
              <a:rPr lang="en-US" dirty="0"/>
              <a:t>Lead the conversation by asking questions but not leading questions</a:t>
            </a:r>
          </a:p>
          <a:p>
            <a:pPr marL="0" indent="0">
              <a:buNone/>
            </a:pPr>
            <a:r>
              <a:rPr lang="en-US" dirty="0"/>
              <a:t>Always start with an open ended question and take time to listen to patients story</a:t>
            </a:r>
          </a:p>
          <a:p>
            <a:endParaRPr lang="en-US" dirty="0"/>
          </a:p>
        </p:txBody>
      </p:sp>
    </p:spTree>
    <p:extLst>
      <p:ext uri="{BB962C8B-B14F-4D97-AF65-F5344CB8AC3E}">
        <p14:creationId xmlns:p14="http://schemas.microsoft.com/office/powerpoint/2010/main" val="4039757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8B5DF-70CE-4500-94FF-73C453A692E8}"/>
              </a:ext>
            </a:extLst>
          </p:cNvPr>
          <p:cNvSpPr>
            <a:spLocks noGrp="1"/>
          </p:cNvSpPr>
          <p:nvPr>
            <p:ph type="title"/>
          </p:nvPr>
        </p:nvSpPr>
        <p:spPr/>
        <p:txBody>
          <a:bodyPr/>
          <a:lstStyle/>
          <a:p>
            <a:r>
              <a:rPr lang="en-US" b="1" dirty="0">
                <a:latin typeface="+mn-lt"/>
              </a:rPr>
              <a:t>TIPS TO GATHER INFO;</a:t>
            </a:r>
          </a:p>
        </p:txBody>
      </p:sp>
      <p:sp>
        <p:nvSpPr>
          <p:cNvPr id="3" name="Content Placeholder 2">
            <a:extLst>
              <a:ext uri="{FF2B5EF4-FFF2-40B4-BE49-F238E27FC236}">
                <a16:creationId xmlns:a16="http://schemas.microsoft.com/office/drawing/2014/main" id="{47826DFB-F90A-413A-93B6-BFA96ECBE46E}"/>
              </a:ext>
            </a:extLst>
          </p:cNvPr>
          <p:cNvSpPr>
            <a:spLocks noGrp="1"/>
          </p:cNvSpPr>
          <p:nvPr>
            <p:ph idx="1"/>
          </p:nvPr>
        </p:nvSpPr>
        <p:spPr/>
        <p:txBody>
          <a:bodyPr>
            <a:normAutofit/>
          </a:bodyPr>
          <a:lstStyle/>
          <a:p>
            <a:pPr marL="0" indent="0">
              <a:buNone/>
            </a:pPr>
            <a:r>
              <a:rPr lang="en-US" b="1" dirty="0">
                <a:solidFill>
                  <a:srgbClr val="FF0000"/>
                </a:solidFill>
              </a:rPr>
              <a:t>S</a:t>
            </a:r>
            <a:r>
              <a:rPr lang="en-US" b="1" dirty="0"/>
              <a:t>-site</a:t>
            </a:r>
          </a:p>
          <a:p>
            <a:pPr marL="0" indent="0">
              <a:buNone/>
            </a:pPr>
            <a:r>
              <a:rPr lang="en-US" b="1" dirty="0">
                <a:solidFill>
                  <a:srgbClr val="FF0000"/>
                </a:solidFill>
              </a:rPr>
              <a:t>O</a:t>
            </a:r>
            <a:r>
              <a:rPr lang="en-US" b="1" dirty="0"/>
              <a:t>-onset</a:t>
            </a:r>
          </a:p>
          <a:p>
            <a:pPr marL="0" indent="0">
              <a:buNone/>
            </a:pPr>
            <a:r>
              <a:rPr lang="en-US" b="1" dirty="0">
                <a:solidFill>
                  <a:srgbClr val="FF0000"/>
                </a:solidFill>
              </a:rPr>
              <a:t>C</a:t>
            </a:r>
            <a:r>
              <a:rPr lang="en-US" b="1" dirty="0"/>
              <a:t>-character</a:t>
            </a:r>
          </a:p>
          <a:p>
            <a:pPr marL="0" indent="0">
              <a:buNone/>
            </a:pPr>
            <a:r>
              <a:rPr lang="en-US" b="1" dirty="0">
                <a:solidFill>
                  <a:srgbClr val="FF0000"/>
                </a:solidFill>
              </a:rPr>
              <a:t>R</a:t>
            </a:r>
            <a:r>
              <a:rPr lang="en-US" b="1" dirty="0"/>
              <a:t>-radiation (of pain or discomfort)</a:t>
            </a:r>
          </a:p>
          <a:p>
            <a:pPr marL="0" indent="0">
              <a:buNone/>
            </a:pPr>
            <a:r>
              <a:rPr lang="en-US" b="1" dirty="0">
                <a:solidFill>
                  <a:srgbClr val="FF0000"/>
                </a:solidFill>
              </a:rPr>
              <a:t>A</a:t>
            </a:r>
            <a:r>
              <a:rPr lang="en-US" b="1" dirty="0"/>
              <a:t>-alleviating factors</a:t>
            </a:r>
          </a:p>
          <a:p>
            <a:pPr marL="0" indent="0">
              <a:buNone/>
            </a:pPr>
            <a:r>
              <a:rPr lang="en-US" b="1" dirty="0">
                <a:solidFill>
                  <a:srgbClr val="FF0000"/>
                </a:solidFill>
              </a:rPr>
              <a:t>T</a:t>
            </a:r>
            <a:r>
              <a:rPr lang="en-US" b="1" dirty="0"/>
              <a:t>-timing</a:t>
            </a:r>
          </a:p>
          <a:p>
            <a:pPr marL="0" indent="0">
              <a:buNone/>
            </a:pPr>
            <a:r>
              <a:rPr lang="en-US" b="1" dirty="0">
                <a:solidFill>
                  <a:srgbClr val="FF0000"/>
                </a:solidFill>
              </a:rPr>
              <a:t>E-</a:t>
            </a:r>
            <a:r>
              <a:rPr lang="en-US" b="1" dirty="0"/>
              <a:t>exacerbating factors</a:t>
            </a:r>
          </a:p>
          <a:p>
            <a:pPr marL="0" indent="0">
              <a:buNone/>
            </a:pPr>
            <a:r>
              <a:rPr lang="en-US" b="1" dirty="0">
                <a:solidFill>
                  <a:srgbClr val="FF0000"/>
                </a:solidFill>
              </a:rPr>
              <a:t>S</a:t>
            </a:r>
            <a:r>
              <a:rPr lang="en-US" b="1" dirty="0"/>
              <a:t>-severity</a:t>
            </a:r>
          </a:p>
        </p:txBody>
      </p:sp>
    </p:spTree>
    <p:extLst>
      <p:ext uri="{BB962C8B-B14F-4D97-AF65-F5344CB8AC3E}">
        <p14:creationId xmlns:p14="http://schemas.microsoft.com/office/powerpoint/2010/main" val="2478313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623CA-994B-4C11-B5AD-595029CC1E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0D702F-5EEC-40A1-845E-5E86AA7A0EEF}"/>
              </a:ext>
            </a:extLst>
          </p:cNvPr>
          <p:cNvSpPr>
            <a:spLocks noGrp="1"/>
          </p:cNvSpPr>
          <p:nvPr>
            <p:ph idx="1"/>
          </p:nvPr>
        </p:nvSpPr>
        <p:spPr/>
        <p:txBody>
          <a:bodyPr>
            <a:normAutofit fontScale="85000" lnSpcReduction="10000"/>
          </a:bodyPr>
          <a:lstStyle/>
          <a:p>
            <a:r>
              <a:rPr lang="en-US" dirty="0"/>
              <a:t>If the history of the presenting complaint includes pain, ask about it using the mnemonic SOCRATES</a:t>
            </a:r>
          </a:p>
          <a:p>
            <a:pPr>
              <a:buNone/>
            </a:pPr>
            <a:r>
              <a:rPr lang="en-US" dirty="0"/>
              <a:t>• </a:t>
            </a:r>
            <a:r>
              <a:rPr lang="en-US" b="1" dirty="0"/>
              <a:t>S</a:t>
            </a:r>
            <a:r>
              <a:rPr lang="en-US" dirty="0"/>
              <a:t>ite - where exactly is this pain?</a:t>
            </a:r>
          </a:p>
          <a:p>
            <a:pPr>
              <a:buNone/>
            </a:pPr>
            <a:r>
              <a:rPr lang="en-US" dirty="0"/>
              <a:t>• </a:t>
            </a:r>
            <a:r>
              <a:rPr lang="en-US" b="1" dirty="0"/>
              <a:t>O</a:t>
            </a:r>
            <a:r>
              <a:rPr lang="en-US" dirty="0"/>
              <a:t>nset - when did the pain start, did it start suddenly or gradually?</a:t>
            </a:r>
          </a:p>
          <a:p>
            <a:pPr>
              <a:buNone/>
            </a:pPr>
            <a:r>
              <a:rPr lang="en-US" dirty="0"/>
              <a:t>• </a:t>
            </a:r>
            <a:r>
              <a:rPr lang="en-US" b="1" dirty="0"/>
              <a:t>C</a:t>
            </a:r>
            <a:r>
              <a:rPr lang="en-US" dirty="0"/>
              <a:t>haracter - describe the pain - sharp? knife-like? gripping? vice-like? burning? crushing?</a:t>
            </a:r>
          </a:p>
          <a:p>
            <a:pPr>
              <a:buNone/>
            </a:pPr>
            <a:r>
              <a:rPr lang="en-US" dirty="0"/>
              <a:t>• </a:t>
            </a:r>
            <a:r>
              <a:rPr lang="en-US" b="1" dirty="0"/>
              <a:t>R</a:t>
            </a:r>
            <a:r>
              <a:rPr lang="en-US" dirty="0"/>
              <a:t>adiation - does the pain spread anywhere? To the arm, groin </a:t>
            </a:r>
            <a:r>
              <a:rPr lang="en-US" dirty="0" err="1"/>
              <a:t>etc</a:t>
            </a:r>
            <a:r>
              <a:rPr lang="en-US" dirty="0"/>
              <a:t>?</a:t>
            </a:r>
          </a:p>
          <a:p>
            <a:pPr>
              <a:buNone/>
            </a:pPr>
            <a:r>
              <a:rPr lang="en-US" dirty="0"/>
              <a:t> • </a:t>
            </a:r>
            <a:r>
              <a:rPr lang="en-US" b="1" dirty="0"/>
              <a:t>A</a:t>
            </a:r>
            <a:r>
              <a:rPr lang="en-US" dirty="0"/>
              <a:t>ssociations - is the pain accompanied by any other features?</a:t>
            </a:r>
          </a:p>
          <a:p>
            <a:pPr>
              <a:buNone/>
            </a:pPr>
            <a:r>
              <a:rPr lang="en-US" dirty="0"/>
              <a:t>• </a:t>
            </a:r>
            <a:r>
              <a:rPr lang="en-US" b="1" dirty="0"/>
              <a:t>T</a:t>
            </a:r>
            <a:r>
              <a:rPr lang="en-US" dirty="0"/>
              <a:t>iming - does the pain vary in intensity during the day?</a:t>
            </a:r>
          </a:p>
          <a:p>
            <a:pPr>
              <a:buNone/>
            </a:pPr>
            <a:r>
              <a:rPr lang="en-US" dirty="0"/>
              <a:t>• </a:t>
            </a:r>
            <a:r>
              <a:rPr lang="en-US" b="1" dirty="0"/>
              <a:t>E</a:t>
            </a:r>
            <a:r>
              <a:rPr lang="en-US" dirty="0"/>
              <a:t>xacerbating and relieving factors - does anything make the pain better or worse?</a:t>
            </a:r>
          </a:p>
          <a:p>
            <a:pPr>
              <a:buNone/>
            </a:pPr>
            <a:r>
              <a:rPr lang="en-US" dirty="0"/>
              <a:t>• </a:t>
            </a:r>
            <a:r>
              <a:rPr lang="en-US" b="1" dirty="0"/>
              <a:t>S</a:t>
            </a:r>
            <a:r>
              <a:rPr lang="en-US" dirty="0"/>
              <a:t>everity - does the pain interfere with daily activities or with sleep?</a:t>
            </a:r>
          </a:p>
          <a:p>
            <a:endParaRPr lang="en-US" dirty="0"/>
          </a:p>
        </p:txBody>
      </p:sp>
    </p:spTree>
    <p:extLst>
      <p:ext uri="{BB962C8B-B14F-4D97-AF65-F5344CB8AC3E}">
        <p14:creationId xmlns:p14="http://schemas.microsoft.com/office/powerpoint/2010/main" val="1438082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7382-E050-4144-9CE1-0B3605542FA0}"/>
              </a:ext>
            </a:extLst>
          </p:cNvPr>
          <p:cNvSpPr>
            <a:spLocks noGrp="1"/>
          </p:cNvSpPr>
          <p:nvPr>
            <p:ph type="title"/>
          </p:nvPr>
        </p:nvSpPr>
        <p:spPr/>
        <p:txBody>
          <a:bodyPr/>
          <a:lstStyle/>
          <a:p>
            <a:r>
              <a:rPr lang="en-US" b="1" dirty="0">
                <a:latin typeface="+mn-lt"/>
              </a:rPr>
              <a:t>4. Past medical history</a:t>
            </a:r>
          </a:p>
        </p:txBody>
      </p:sp>
      <p:sp>
        <p:nvSpPr>
          <p:cNvPr id="3" name="Content Placeholder 2">
            <a:extLst>
              <a:ext uri="{FF2B5EF4-FFF2-40B4-BE49-F238E27FC236}">
                <a16:creationId xmlns:a16="http://schemas.microsoft.com/office/drawing/2014/main" id="{BC7E8D3F-35A6-45F0-AE96-289B41039EAA}"/>
              </a:ext>
            </a:extLst>
          </p:cNvPr>
          <p:cNvSpPr>
            <a:spLocks noGrp="1"/>
          </p:cNvSpPr>
          <p:nvPr>
            <p:ph idx="1"/>
          </p:nvPr>
        </p:nvSpPr>
        <p:spPr/>
        <p:txBody>
          <a:bodyPr/>
          <a:lstStyle/>
          <a:p>
            <a:r>
              <a:rPr lang="en-US" dirty="0"/>
              <a:t>Any history of similar problems patients has had in the past</a:t>
            </a:r>
          </a:p>
          <a:p>
            <a:r>
              <a:rPr lang="en-US" dirty="0"/>
              <a:t>Other medical problems</a:t>
            </a:r>
          </a:p>
          <a:p>
            <a:r>
              <a:rPr lang="en-US" dirty="0"/>
              <a:t>Past hospitalizations and past surgeries</a:t>
            </a:r>
          </a:p>
          <a:p>
            <a:r>
              <a:rPr lang="en-US" dirty="0"/>
              <a:t>Medication if any taken in the past (dosage and duration)</a:t>
            </a:r>
          </a:p>
          <a:p>
            <a:r>
              <a:rPr lang="en-US" dirty="0"/>
              <a:t>Allergies: </a:t>
            </a:r>
            <a:r>
              <a:rPr lang="en-US" dirty="0" err="1"/>
              <a:t>sulphur</a:t>
            </a:r>
            <a:endParaRPr lang="en-US" dirty="0"/>
          </a:p>
          <a:p>
            <a:r>
              <a:rPr lang="en-US" dirty="0" err="1"/>
              <a:t>Gnae</a:t>
            </a:r>
            <a:r>
              <a:rPr lang="en-US" dirty="0"/>
              <a:t>/obstetric history if female –birth control  pregnancies</a:t>
            </a:r>
          </a:p>
          <a:p>
            <a:r>
              <a:rPr lang="en-US" dirty="0"/>
              <a:t>Immunizations</a:t>
            </a:r>
          </a:p>
          <a:p>
            <a:r>
              <a:rPr lang="en-US" dirty="0"/>
              <a:t>psychiatry</a:t>
            </a:r>
          </a:p>
        </p:txBody>
      </p:sp>
    </p:spTree>
    <p:extLst>
      <p:ext uri="{BB962C8B-B14F-4D97-AF65-F5344CB8AC3E}">
        <p14:creationId xmlns:p14="http://schemas.microsoft.com/office/powerpoint/2010/main" val="1459937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48BBE-2085-47F1-9303-0F03E66ABB5E}"/>
              </a:ext>
            </a:extLst>
          </p:cNvPr>
          <p:cNvSpPr>
            <a:spLocks noGrp="1"/>
          </p:cNvSpPr>
          <p:nvPr>
            <p:ph type="title"/>
          </p:nvPr>
        </p:nvSpPr>
        <p:spPr/>
        <p:txBody>
          <a:bodyPr/>
          <a:lstStyle/>
          <a:p>
            <a:r>
              <a:rPr lang="en-US" b="1" dirty="0">
                <a:latin typeface="+mn-lt"/>
              </a:rPr>
              <a:t>Past surgical history</a:t>
            </a:r>
          </a:p>
        </p:txBody>
      </p:sp>
      <p:sp>
        <p:nvSpPr>
          <p:cNvPr id="3" name="Content Placeholder 2">
            <a:extLst>
              <a:ext uri="{FF2B5EF4-FFF2-40B4-BE49-F238E27FC236}">
                <a16:creationId xmlns:a16="http://schemas.microsoft.com/office/drawing/2014/main" id="{E61A1832-C35E-430F-AF4A-84E068913FD1}"/>
              </a:ext>
            </a:extLst>
          </p:cNvPr>
          <p:cNvSpPr>
            <a:spLocks noGrp="1"/>
          </p:cNvSpPr>
          <p:nvPr>
            <p:ph idx="1"/>
          </p:nvPr>
        </p:nvSpPr>
        <p:spPr/>
        <p:txBody>
          <a:bodyPr/>
          <a:lstStyle/>
          <a:p>
            <a:r>
              <a:rPr lang="en-US" dirty="0"/>
              <a:t>• Have you had any operations in the past?</a:t>
            </a:r>
          </a:p>
          <a:p>
            <a:endParaRPr lang="en-US" dirty="0"/>
          </a:p>
        </p:txBody>
      </p:sp>
    </p:spTree>
    <p:extLst>
      <p:ext uri="{BB962C8B-B14F-4D97-AF65-F5344CB8AC3E}">
        <p14:creationId xmlns:p14="http://schemas.microsoft.com/office/powerpoint/2010/main" val="93285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1E97A-F078-4EE8-ACAC-81660177F275}"/>
              </a:ext>
            </a:extLst>
          </p:cNvPr>
          <p:cNvSpPr>
            <a:spLocks noGrp="1"/>
          </p:cNvSpPr>
          <p:nvPr>
            <p:ph type="title"/>
          </p:nvPr>
        </p:nvSpPr>
        <p:spPr>
          <a:xfrm>
            <a:off x="1311964" y="365125"/>
            <a:ext cx="10041835" cy="1325563"/>
          </a:xfrm>
        </p:spPr>
        <p:txBody>
          <a:bodyPr/>
          <a:lstStyle/>
          <a:p>
            <a:r>
              <a:rPr lang="en-US" b="1" dirty="0">
                <a:latin typeface="+mn-lt"/>
              </a:rPr>
              <a:t>5.Family history</a:t>
            </a:r>
          </a:p>
        </p:txBody>
      </p:sp>
      <p:sp>
        <p:nvSpPr>
          <p:cNvPr id="3" name="Content Placeholder 2">
            <a:extLst>
              <a:ext uri="{FF2B5EF4-FFF2-40B4-BE49-F238E27FC236}">
                <a16:creationId xmlns:a16="http://schemas.microsoft.com/office/drawing/2014/main" id="{7FF24A55-0CA4-4BF8-B07E-304029597DE8}"/>
              </a:ext>
            </a:extLst>
          </p:cNvPr>
          <p:cNvSpPr>
            <a:spLocks noGrp="1"/>
          </p:cNvSpPr>
          <p:nvPr>
            <p:ph idx="1"/>
          </p:nvPr>
        </p:nvSpPr>
        <p:spPr/>
        <p:txBody>
          <a:bodyPr>
            <a:normAutofit/>
          </a:bodyPr>
          <a:lstStyle/>
          <a:p>
            <a:pPr>
              <a:buNone/>
            </a:pPr>
            <a:r>
              <a:rPr lang="en-US" dirty="0"/>
              <a:t>Are your father, mother, brothers, sisters alive? - If they have died, at what age did he/she/they die? What did he/she/they die of?</a:t>
            </a:r>
          </a:p>
          <a:p>
            <a:pPr>
              <a:buNone/>
            </a:pPr>
            <a:r>
              <a:rPr lang="en-US" dirty="0"/>
              <a:t>• Do they have any current illnesses?</a:t>
            </a:r>
          </a:p>
          <a:p>
            <a:pPr>
              <a:buNone/>
            </a:pPr>
            <a:r>
              <a:rPr lang="en-US" dirty="0"/>
              <a:t>• Do any illnesses run in your family?</a:t>
            </a:r>
          </a:p>
          <a:p>
            <a:endParaRPr lang="en-US" dirty="0"/>
          </a:p>
        </p:txBody>
      </p:sp>
    </p:spTree>
    <p:extLst>
      <p:ext uri="{BB962C8B-B14F-4D97-AF65-F5344CB8AC3E}">
        <p14:creationId xmlns:p14="http://schemas.microsoft.com/office/powerpoint/2010/main" val="3879188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5C3DB-5F94-4B6D-925C-787E19202CEE}"/>
              </a:ext>
            </a:extLst>
          </p:cNvPr>
          <p:cNvSpPr>
            <a:spLocks noGrp="1"/>
          </p:cNvSpPr>
          <p:nvPr>
            <p:ph type="title"/>
          </p:nvPr>
        </p:nvSpPr>
        <p:spPr/>
        <p:txBody>
          <a:bodyPr/>
          <a:lstStyle/>
          <a:p>
            <a:r>
              <a:rPr lang="en-US" b="1" dirty="0">
                <a:latin typeface="+mn-lt"/>
              </a:rPr>
              <a:t>OBJECTIVES </a:t>
            </a:r>
            <a:r>
              <a:rPr lang="en-US" dirty="0"/>
              <a:t>:</a:t>
            </a:r>
          </a:p>
        </p:txBody>
      </p:sp>
      <p:sp>
        <p:nvSpPr>
          <p:cNvPr id="3" name="Content Placeholder 2">
            <a:extLst>
              <a:ext uri="{FF2B5EF4-FFF2-40B4-BE49-F238E27FC236}">
                <a16:creationId xmlns:a16="http://schemas.microsoft.com/office/drawing/2014/main" id="{215381DB-47D1-447D-8937-054976432F32}"/>
              </a:ext>
            </a:extLst>
          </p:cNvPr>
          <p:cNvSpPr>
            <a:spLocks noGrp="1"/>
          </p:cNvSpPr>
          <p:nvPr>
            <p:ph idx="1"/>
          </p:nvPr>
        </p:nvSpPr>
        <p:spPr/>
        <p:txBody>
          <a:bodyPr/>
          <a:lstStyle/>
          <a:p>
            <a:r>
              <a:rPr lang="en-US" dirty="0"/>
              <a:t>By the end of the lesson students should be able to :</a:t>
            </a:r>
          </a:p>
          <a:p>
            <a:pPr lvl="0"/>
            <a:r>
              <a:rPr lang="en-US" b="1" dirty="0"/>
              <a:t>Define the terminologies</a:t>
            </a:r>
            <a:endParaRPr lang="en-US" dirty="0"/>
          </a:p>
          <a:p>
            <a:pPr lvl="0"/>
            <a:r>
              <a:rPr lang="en-US" b="1" dirty="0"/>
              <a:t>State the importance of history taking</a:t>
            </a:r>
          </a:p>
          <a:p>
            <a:pPr lvl="0"/>
            <a:r>
              <a:rPr lang="en-US" b="1" dirty="0"/>
              <a:t>State ways of establishing rapport during history taking</a:t>
            </a:r>
            <a:endParaRPr lang="en-US" dirty="0"/>
          </a:p>
          <a:p>
            <a:pPr lvl="0"/>
            <a:r>
              <a:rPr lang="en-US" b="1" dirty="0"/>
              <a:t>State the ideal setting of history taking</a:t>
            </a:r>
            <a:endParaRPr lang="en-US" dirty="0"/>
          </a:p>
          <a:p>
            <a:pPr lvl="0"/>
            <a:r>
              <a:rPr lang="en-US" b="1" dirty="0"/>
              <a:t>Describe the steps in taking a comprehensive  nursing history</a:t>
            </a:r>
            <a:endParaRPr lang="en-US" dirty="0"/>
          </a:p>
          <a:p>
            <a:endParaRPr lang="en-US" dirty="0"/>
          </a:p>
        </p:txBody>
      </p:sp>
    </p:spTree>
    <p:extLst>
      <p:ext uri="{BB962C8B-B14F-4D97-AF65-F5344CB8AC3E}">
        <p14:creationId xmlns:p14="http://schemas.microsoft.com/office/powerpoint/2010/main" val="103228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33C1E-E63F-4282-8D83-BC596BD10BEF}"/>
              </a:ext>
            </a:extLst>
          </p:cNvPr>
          <p:cNvSpPr>
            <a:spLocks noGrp="1"/>
          </p:cNvSpPr>
          <p:nvPr>
            <p:ph type="title"/>
          </p:nvPr>
        </p:nvSpPr>
        <p:spPr/>
        <p:txBody>
          <a:bodyPr/>
          <a:lstStyle/>
          <a:p>
            <a:r>
              <a:rPr lang="en-US" b="1" dirty="0">
                <a:latin typeface="+mn-lt"/>
              </a:rPr>
              <a:t>6.Lifestyle (socio economic history</a:t>
            </a:r>
            <a:r>
              <a:rPr lang="en-US" b="1" dirty="0"/>
              <a:t>)</a:t>
            </a:r>
            <a:br>
              <a:rPr lang="en-US" b="1" dirty="0"/>
            </a:br>
            <a:endParaRPr lang="en-US" dirty="0"/>
          </a:p>
        </p:txBody>
      </p:sp>
      <p:sp>
        <p:nvSpPr>
          <p:cNvPr id="3" name="Content Placeholder 2">
            <a:extLst>
              <a:ext uri="{FF2B5EF4-FFF2-40B4-BE49-F238E27FC236}">
                <a16:creationId xmlns:a16="http://schemas.microsoft.com/office/drawing/2014/main" id="{F31BF5D9-76EF-4483-9872-711D7E57A5AC}"/>
              </a:ext>
            </a:extLst>
          </p:cNvPr>
          <p:cNvSpPr>
            <a:spLocks noGrp="1"/>
          </p:cNvSpPr>
          <p:nvPr>
            <p:ph idx="1"/>
          </p:nvPr>
        </p:nvSpPr>
        <p:spPr>
          <a:xfrm>
            <a:off x="586409" y="1995763"/>
            <a:ext cx="10515600" cy="4351338"/>
          </a:xfrm>
        </p:spPr>
        <p:txBody>
          <a:bodyPr/>
          <a:lstStyle/>
          <a:p>
            <a:pPr>
              <a:buNone/>
            </a:pPr>
            <a:r>
              <a:rPr lang="en-US" b="1" dirty="0"/>
              <a:t>Lifestyle (social history)</a:t>
            </a:r>
          </a:p>
          <a:p>
            <a:r>
              <a:rPr lang="en-US" dirty="0"/>
              <a:t>a. Alcohol-amount, </a:t>
            </a:r>
            <a:r>
              <a:rPr lang="en-US" dirty="0" err="1"/>
              <a:t>duration,type</a:t>
            </a:r>
            <a:endParaRPr lang="en-US" dirty="0"/>
          </a:p>
          <a:p>
            <a:r>
              <a:rPr lang="en-US" dirty="0"/>
              <a:t>b. Smoking- amount ,</a:t>
            </a:r>
            <a:r>
              <a:rPr lang="en-US" dirty="0" err="1"/>
              <a:t>duration,type</a:t>
            </a:r>
            <a:endParaRPr lang="en-US" dirty="0"/>
          </a:p>
          <a:p>
            <a:r>
              <a:rPr lang="en-US" dirty="0"/>
              <a:t>c. Recreational drug use</a:t>
            </a:r>
          </a:p>
          <a:p>
            <a:r>
              <a:rPr lang="en-US" dirty="0"/>
              <a:t>d. Sexual life style/orientation</a:t>
            </a:r>
          </a:p>
          <a:p>
            <a:r>
              <a:rPr lang="en-US" dirty="0"/>
              <a:t>e. Reproductive status</a:t>
            </a:r>
          </a:p>
          <a:p>
            <a:r>
              <a:rPr lang="en-US" dirty="0"/>
              <a:t>f. Occupational issues, social ,education </a:t>
            </a:r>
            <a:r>
              <a:rPr lang="en-US" dirty="0" err="1"/>
              <a:t>background,financial</a:t>
            </a:r>
            <a:endParaRPr lang="en-US" dirty="0"/>
          </a:p>
          <a:p>
            <a:endParaRPr lang="en-US" dirty="0"/>
          </a:p>
        </p:txBody>
      </p:sp>
    </p:spTree>
    <p:extLst>
      <p:ext uri="{BB962C8B-B14F-4D97-AF65-F5344CB8AC3E}">
        <p14:creationId xmlns:p14="http://schemas.microsoft.com/office/powerpoint/2010/main" val="3505672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C159A-57C3-4609-A434-2AC9A8BF0DA5}"/>
              </a:ext>
            </a:extLst>
          </p:cNvPr>
          <p:cNvSpPr>
            <a:spLocks noGrp="1"/>
          </p:cNvSpPr>
          <p:nvPr>
            <p:ph type="title"/>
          </p:nvPr>
        </p:nvSpPr>
        <p:spPr/>
        <p:txBody>
          <a:bodyPr/>
          <a:lstStyle/>
          <a:p>
            <a:r>
              <a:rPr lang="en-US" b="1" dirty="0">
                <a:latin typeface="+mn-lt"/>
              </a:rPr>
              <a:t>7.DRUG HISTORY</a:t>
            </a:r>
          </a:p>
        </p:txBody>
      </p:sp>
      <p:sp>
        <p:nvSpPr>
          <p:cNvPr id="3" name="Content Placeholder 2">
            <a:extLst>
              <a:ext uri="{FF2B5EF4-FFF2-40B4-BE49-F238E27FC236}">
                <a16:creationId xmlns:a16="http://schemas.microsoft.com/office/drawing/2014/main" id="{3A7D9C73-8663-47B0-9C70-A7882ACD03CE}"/>
              </a:ext>
            </a:extLst>
          </p:cNvPr>
          <p:cNvSpPr>
            <a:spLocks noGrp="1"/>
          </p:cNvSpPr>
          <p:nvPr>
            <p:ph idx="1"/>
          </p:nvPr>
        </p:nvSpPr>
        <p:spPr/>
        <p:txBody>
          <a:bodyPr/>
          <a:lstStyle/>
          <a:p>
            <a:pPr>
              <a:buNone/>
            </a:pPr>
            <a:r>
              <a:rPr lang="en-US" dirty="0"/>
              <a:t>What drugs, homoeopathic and herbal medicines and/or health foods do you take? - and in what dose?</a:t>
            </a:r>
          </a:p>
          <a:p>
            <a:pPr>
              <a:buNone/>
            </a:pPr>
            <a:r>
              <a:rPr lang="en-US" dirty="0"/>
              <a:t>• What other therapies do you have? - Physiotherapy? Occupational therapy? Malaria prophylaxis?</a:t>
            </a:r>
          </a:p>
          <a:p>
            <a:pPr>
              <a:buNone/>
            </a:pPr>
            <a:r>
              <a:rPr lang="en-US" dirty="0"/>
              <a:t>• Do you have any allergies?</a:t>
            </a:r>
          </a:p>
          <a:p>
            <a:pPr>
              <a:buNone/>
            </a:pPr>
            <a:r>
              <a:rPr lang="en-US" dirty="0"/>
              <a:t>• Have any medicines ever upset you?</a:t>
            </a:r>
          </a:p>
        </p:txBody>
      </p:sp>
    </p:spTree>
    <p:extLst>
      <p:ext uri="{BB962C8B-B14F-4D97-AF65-F5344CB8AC3E}">
        <p14:creationId xmlns:p14="http://schemas.microsoft.com/office/powerpoint/2010/main" val="198388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144CB-A3B6-46AF-BFD0-86669DC3AC30}"/>
              </a:ext>
            </a:extLst>
          </p:cNvPr>
          <p:cNvSpPr>
            <a:spLocks noGrp="1"/>
          </p:cNvSpPr>
          <p:nvPr>
            <p:ph type="title"/>
          </p:nvPr>
        </p:nvSpPr>
        <p:spPr/>
        <p:txBody>
          <a:bodyPr/>
          <a:lstStyle/>
          <a:p>
            <a:r>
              <a:rPr lang="en-US" b="1" dirty="0">
                <a:latin typeface="+mn-lt"/>
              </a:rPr>
              <a:t>Current health status</a:t>
            </a:r>
          </a:p>
        </p:txBody>
      </p:sp>
      <p:sp>
        <p:nvSpPr>
          <p:cNvPr id="3" name="Content Placeholder 2">
            <a:extLst>
              <a:ext uri="{FF2B5EF4-FFF2-40B4-BE49-F238E27FC236}">
                <a16:creationId xmlns:a16="http://schemas.microsoft.com/office/drawing/2014/main" id="{43537E4D-DC6B-4E18-98D5-97D510032B46}"/>
              </a:ext>
            </a:extLst>
          </p:cNvPr>
          <p:cNvSpPr>
            <a:spLocks noGrp="1"/>
          </p:cNvSpPr>
          <p:nvPr>
            <p:ph idx="1"/>
          </p:nvPr>
        </p:nvSpPr>
        <p:spPr/>
        <p:txBody>
          <a:bodyPr/>
          <a:lstStyle/>
          <a:p>
            <a:r>
              <a:rPr lang="en-US" dirty="0"/>
              <a:t>Sleep patterns</a:t>
            </a:r>
          </a:p>
          <a:p>
            <a:r>
              <a:rPr lang="en-US" dirty="0"/>
              <a:t>Exercise and leisure activities</a:t>
            </a:r>
          </a:p>
          <a:p>
            <a:r>
              <a:rPr lang="en-US" dirty="0"/>
              <a:t>Environmental hazards</a:t>
            </a:r>
          </a:p>
          <a:p>
            <a:r>
              <a:rPr lang="en-US" dirty="0"/>
              <a:t>Use of safety measures</a:t>
            </a:r>
          </a:p>
          <a:p>
            <a:r>
              <a:rPr lang="en-US" dirty="0"/>
              <a:t>Family history</a:t>
            </a:r>
          </a:p>
          <a:p>
            <a:r>
              <a:rPr lang="en-US" dirty="0"/>
              <a:t>Home situation and significant others</a:t>
            </a:r>
          </a:p>
          <a:p>
            <a:r>
              <a:rPr lang="en-US" dirty="0"/>
              <a:t>Daily life</a:t>
            </a:r>
          </a:p>
          <a:p>
            <a:endParaRPr lang="en-US" dirty="0"/>
          </a:p>
        </p:txBody>
      </p:sp>
    </p:spTree>
    <p:extLst>
      <p:ext uri="{BB962C8B-B14F-4D97-AF65-F5344CB8AC3E}">
        <p14:creationId xmlns:p14="http://schemas.microsoft.com/office/powerpoint/2010/main" val="834779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8.Review of systems</a:t>
            </a:r>
            <a:endParaRPr lang="en-US" dirty="0">
              <a:latin typeface="+mn-lt"/>
            </a:endParaRPr>
          </a:p>
        </p:txBody>
      </p:sp>
      <p:sp>
        <p:nvSpPr>
          <p:cNvPr id="3" name="Content Placeholder 2"/>
          <p:cNvSpPr>
            <a:spLocks noGrp="1"/>
          </p:cNvSpPr>
          <p:nvPr>
            <p:ph idx="1"/>
          </p:nvPr>
        </p:nvSpPr>
        <p:spPr>
          <a:xfrm>
            <a:off x="2438400" y="1417639"/>
            <a:ext cx="7772400" cy="4708525"/>
          </a:xfrm>
        </p:spPr>
        <p:txBody>
          <a:bodyPr numCol="3">
            <a:normAutofit fontScale="62500" lnSpcReduction="20000"/>
          </a:bodyPr>
          <a:lstStyle/>
          <a:p>
            <a:pPr>
              <a:buNone/>
            </a:pPr>
            <a:r>
              <a:rPr lang="en-US" b="1" dirty="0"/>
              <a:t>General health</a:t>
            </a:r>
          </a:p>
          <a:p>
            <a:r>
              <a:rPr lang="en-US" dirty="0"/>
              <a:t>Wellbeing</a:t>
            </a:r>
          </a:p>
          <a:p>
            <a:r>
              <a:rPr lang="en-US" dirty="0"/>
              <a:t>Energy</a:t>
            </a:r>
          </a:p>
          <a:p>
            <a:r>
              <a:rPr lang="en-US" dirty="0"/>
              <a:t>Appetite</a:t>
            </a:r>
          </a:p>
          <a:p>
            <a:r>
              <a:rPr lang="en-US" dirty="0"/>
              <a:t>Sleep</a:t>
            </a:r>
          </a:p>
          <a:p>
            <a:r>
              <a:rPr lang="en-US" dirty="0"/>
              <a:t>Weight change</a:t>
            </a:r>
          </a:p>
          <a:p>
            <a:r>
              <a:rPr lang="en-US" dirty="0"/>
              <a:t>Mood/anxiety/stress</a:t>
            </a:r>
          </a:p>
          <a:p>
            <a:pPr>
              <a:buNone/>
            </a:pPr>
            <a:r>
              <a:rPr lang="en-US" b="1" dirty="0"/>
              <a:t>Cardiovascular system</a:t>
            </a:r>
          </a:p>
          <a:p>
            <a:r>
              <a:rPr lang="en-US" dirty="0"/>
              <a:t>Chest pain</a:t>
            </a:r>
          </a:p>
          <a:p>
            <a:r>
              <a:rPr lang="en-US" dirty="0"/>
              <a:t>Breathlessness</a:t>
            </a:r>
          </a:p>
          <a:p>
            <a:r>
              <a:rPr lang="en-US" dirty="0"/>
              <a:t>Palpitations</a:t>
            </a:r>
          </a:p>
          <a:p>
            <a:r>
              <a:rPr lang="en-US" dirty="0"/>
              <a:t>Ankle swelling</a:t>
            </a:r>
          </a:p>
          <a:p>
            <a:r>
              <a:rPr lang="en-US" dirty="0"/>
              <a:t>Pain in lower leg when walking</a:t>
            </a:r>
          </a:p>
          <a:p>
            <a:pPr>
              <a:buNone/>
            </a:pPr>
            <a:r>
              <a:rPr lang="en-US" b="1" dirty="0"/>
              <a:t>Central nervous system</a:t>
            </a:r>
          </a:p>
          <a:p>
            <a:r>
              <a:rPr lang="en-US" dirty="0"/>
              <a:t>Headaches</a:t>
            </a:r>
          </a:p>
          <a:p>
            <a:r>
              <a:rPr lang="en-US" dirty="0"/>
              <a:t>Dizziness</a:t>
            </a:r>
          </a:p>
          <a:p>
            <a:r>
              <a:rPr lang="en-US" dirty="0"/>
              <a:t>Vertigo</a:t>
            </a:r>
          </a:p>
          <a:p>
            <a:r>
              <a:rPr lang="en-US" dirty="0"/>
              <a:t>Sensations</a:t>
            </a:r>
          </a:p>
          <a:p>
            <a:r>
              <a:rPr lang="en-US" dirty="0"/>
              <a:t>Fits/faints</a:t>
            </a:r>
          </a:p>
          <a:p>
            <a:r>
              <a:rPr lang="en-US" dirty="0"/>
              <a:t>Weakness</a:t>
            </a:r>
          </a:p>
          <a:p>
            <a:r>
              <a:rPr lang="en-US" dirty="0"/>
              <a:t>Twitches</a:t>
            </a:r>
          </a:p>
          <a:p>
            <a:r>
              <a:rPr lang="en-US" dirty="0"/>
              <a:t>Tinnitus</a:t>
            </a:r>
          </a:p>
          <a:p>
            <a:r>
              <a:rPr lang="en-US" dirty="0"/>
              <a:t>Visual disturbance</a:t>
            </a:r>
          </a:p>
          <a:p>
            <a:r>
              <a:rPr lang="en-US" dirty="0"/>
              <a:t>Memory and concentration changes</a:t>
            </a:r>
          </a:p>
          <a:p>
            <a:pPr>
              <a:buNone/>
            </a:pPr>
            <a:r>
              <a:rPr lang="en-US" b="1" dirty="0"/>
              <a:t>Endocrine</a:t>
            </a:r>
          </a:p>
          <a:p>
            <a:r>
              <a:rPr lang="en-US" dirty="0"/>
              <a:t>Excessive thirst</a:t>
            </a:r>
          </a:p>
          <a:p>
            <a:r>
              <a:rPr lang="en-US" dirty="0"/>
              <a:t>Tiredness</a:t>
            </a:r>
          </a:p>
          <a:p>
            <a:r>
              <a:rPr lang="en-US" dirty="0"/>
              <a:t>Heat intolerance</a:t>
            </a:r>
          </a:p>
          <a:p>
            <a:r>
              <a:rPr lang="en-US" dirty="0"/>
              <a:t>Hair distribution</a:t>
            </a:r>
          </a:p>
          <a:p>
            <a:r>
              <a:rPr lang="en-US" dirty="0"/>
              <a:t>Change in appearance of eyes</a:t>
            </a:r>
          </a:p>
          <a:p>
            <a:pPr>
              <a:buNone/>
            </a:pPr>
            <a:r>
              <a:rPr lang="en-US" b="1" dirty="0"/>
              <a:t>Gastrointestinal system</a:t>
            </a:r>
          </a:p>
          <a:p>
            <a:r>
              <a:rPr lang="en-US" dirty="0"/>
              <a:t>Dental/gum problems</a:t>
            </a:r>
          </a:p>
          <a:p>
            <a:r>
              <a:rPr lang="en-US" dirty="0"/>
              <a:t>Tongue</a:t>
            </a:r>
          </a:p>
          <a:p>
            <a:r>
              <a:rPr lang="en-US" dirty="0"/>
              <a:t>Difficulty in swallowing</a:t>
            </a:r>
          </a:p>
          <a:p>
            <a:r>
              <a:rPr lang="en-US" dirty="0"/>
              <a:t>Painful swallowing</a:t>
            </a:r>
          </a:p>
          <a:p>
            <a:r>
              <a:rPr lang="en-US" dirty="0"/>
              <a:t>Nausea</a:t>
            </a:r>
          </a:p>
          <a:p>
            <a:r>
              <a:rPr lang="en-US" dirty="0"/>
              <a:t>Vomiting</a:t>
            </a:r>
          </a:p>
          <a:p>
            <a:r>
              <a:rPr lang="en-US" dirty="0"/>
              <a:t>Heartburn</a:t>
            </a:r>
          </a:p>
          <a:p>
            <a:r>
              <a:rPr lang="en-US" dirty="0"/>
              <a:t>Colic</a:t>
            </a:r>
          </a:p>
          <a:p>
            <a:r>
              <a:rPr lang="en-US" dirty="0"/>
              <a:t>Abdominal pain</a:t>
            </a:r>
          </a:p>
          <a:p>
            <a:r>
              <a:rPr lang="en-US" dirty="0"/>
              <a:t>Change in bowel habit</a:t>
            </a:r>
          </a:p>
          <a:p>
            <a:r>
              <a:rPr lang="en-US" dirty="0" err="1"/>
              <a:t>Colour</a:t>
            </a:r>
            <a:r>
              <a:rPr lang="en-US" dirty="0"/>
              <a:t> of stools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Review of systems</a:t>
            </a:r>
            <a:endParaRPr lang="en-US" dirty="0"/>
          </a:p>
        </p:txBody>
      </p:sp>
      <p:sp>
        <p:nvSpPr>
          <p:cNvPr id="3" name="Content Placeholder 2"/>
          <p:cNvSpPr>
            <a:spLocks noGrp="1"/>
          </p:cNvSpPr>
          <p:nvPr>
            <p:ph idx="1"/>
          </p:nvPr>
        </p:nvSpPr>
        <p:spPr/>
        <p:txBody>
          <a:bodyPr numCol="3">
            <a:normAutofit fontScale="62500" lnSpcReduction="20000"/>
          </a:bodyPr>
          <a:lstStyle/>
          <a:p>
            <a:pPr>
              <a:buNone/>
            </a:pPr>
            <a:r>
              <a:rPr lang="en-US" b="1" dirty="0"/>
              <a:t>Genitourinary system</a:t>
            </a:r>
          </a:p>
          <a:p>
            <a:r>
              <a:rPr lang="en-US" dirty="0"/>
              <a:t>Pain on urinating</a:t>
            </a:r>
          </a:p>
          <a:p>
            <a:r>
              <a:rPr lang="en-US" dirty="0"/>
              <a:t>Blood in urine</a:t>
            </a:r>
          </a:p>
          <a:p>
            <a:r>
              <a:rPr lang="en-US" dirty="0"/>
              <a:t>Risk assessment for sexually</a:t>
            </a:r>
          </a:p>
          <a:p>
            <a:r>
              <a:rPr lang="en-US" dirty="0"/>
              <a:t>transmitted infections</a:t>
            </a:r>
          </a:p>
          <a:p>
            <a:pPr>
              <a:buNone/>
            </a:pPr>
            <a:r>
              <a:rPr lang="en-US" b="1" dirty="0"/>
              <a:t>Men</a:t>
            </a:r>
          </a:p>
          <a:p>
            <a:r>
              <a:rPr lang="en-US" dirty="0"/>
              <a:t>Hesitancy passing urine</a:t>
            </a:r>
          </a:p>
          <a:p>
            <a:r>
              <a:rPr lang="en-US" dirty="0"/>
              <a:t>Frequency of </a:t>
            </a:r>
            <a:r>
              <a:rPr lang="en-US" dirty="0" err="1"/>
              <a:t>micturition</a:t>
            </a:r>
            <a:endParaRPr lang="en-US" dirty="0"/>
          </a:p>
          <a:p>
            <a:r>
              <a:rPr lang="en-US" dirty="0"/>
              <a:t>Poor urine flow</a:t>
            </a:r>
          </a:p>
          <a:p>
            <a:r>
              <a:rPr lang="en-US" dirty="0"/>
              <a:t>Incontinence</a:t>
            </a:r>
          </a:p>
          <a:p>
            <a:r>
              <a:rPr lang="en-US" dirty="0"/>
              <a:t>Urethral discharge</a:t>
            </a:r>
          </a:p>
          <a:p>
            <a:r>
              <a:rPr lang="en-US" dirty="0"/>
              <a:t>Erectile dysfunction</a:t>
            </a:r>
          </a:p>
          <a:p>
            <a:r>
              <a:rPr lang="en-US" dirty="0"/>
              <a:t>Change in libido</a:t>
            </a:r>
          </a:p>
          <a:p>
            <a:pPr>
              <a:buNone/>
            </a:pPr>
            <a:r>
              <a:rPr lang="en-US" b="1" dirty="0"/>
              <a:t>Musculoskeletal</a:t>
            </a:r>
          </a:p>
          <a:p>
            <a:r>
              <a:rPr lang="en-US" dirty="0"/>
              <a:t>Joint pain</a:t>
            </a:r>
          </a:p>
          <a:p>
            <a:r>
              <a:rPr lang="en-US" dirty="0"/>
              <a:t>Joint stiffness</a:t>
            </a:r>
          </a:p>
          <a:p>
            <a:r>
              <a:rPr lang="en-US" dirty="0"/>
              <a:t>Mobility</a:t>
            </a:r>
          </a:p>
          <a:p>
            <a:r>
              <a:rPr lang="en-US" dirty="0"/>
              <a:t>Gait</a:t>
            </a:r>
          </a:p>
          <a:p>
            <a:r>
              <a:rPr lang="en-US" dirty="0"/>
              <a:t>Falls</a:t>
            </a:r>
          </a:p>
          <a:p>
            <a:r>
              <a:rPr lang="en-US" dirty="0"/>
              <a:t>Time of day pain</a:t>
            </a:r>
          </a:p>
          <a:p>
            <a:pPr>
              <a:buNone/>
            </a:pPr>
            <a:r>
              <a:rPr lang="en-US" b="1" dirty="0"/>
              <a:t>Respiratory system</a:t>
            </a:r>
          </a:p>
          <a:p>
            <a:r>
              <a:rPr lang="en-US" dirty="0"/>
              <a:t>Shortness of breath</a:t>
            </a:r>
          </a:p>
          <a:p>
            <a:r>
              <a:rPr lang="en-US" dirty="0"/>
              <a:t>Cough</a:t>
            </a:r>
          </a:p>
          <a:p>
            <a:r>
              <a:rPr lang="en-US" dirty="0"/>
              <a:t>Wheeze</a:t>
            </a:r>
          </a:p>
          <a:p>
            <a:r>
              <a:rPr lang="en-US" dirty="0"/>
              <a:t>Sputum</a:t>
            </a:r>
          </a:p>
          <a:p>
            <a:r>
              <a:rPr lang="en-US" dirty="0"/>
              <a:t>Blood in sputum</a:t>
            </a:r>
          </a:p>
          <a:p>
            <a:r>
              <a:rPr lang="en-US" dirty="0"/>
              <a:t>Pain when breathing</a:t>
            </a:r>
          </a:p>
          <a:p>
            <a:pPr>
              <a:buNone/>
            </a:pPr>
            <a:r>
              <a:rPr lang="en-US" b="1" dirty="0"/>
              <a:t>Women</a:t>
            </a:r>
          </a:p>
          <a:p>
            <a:r>
              <a:rPr lang="en-US" dirty="0"/>
              <a:t>Onset of menstruation</a:t>
            </a:r>
          </a:p>
          <a:p>
            <a:r>
              <a:rPr lang="en-US" dirty="0"/>
              <a:t>Last menstrual period</a:t>
            </a:r>
          </a:p>
          <a:p>
            <a:r>
              <a:rPr lang="en-US" dirty="0"/>
              <a:t>Timing and regularity of periods</a:t>
            </a:r>
          </a:p>
          <a:p>
            <a:r>
              <a:rPr lang="en-US" dirty="0"/>
              <a:t>Length of periods</a:t>
            </a:r>
          </a:p>
          <a:p>
            <a:r>
              <a:rPr lang="en-US" dirty="0"/>
              <a:t>Type of flow</a:t>
            </a:r>
          </a:p>
          <a:p>
            <a:r>
              <a:rPr lang="en-US" dirty="0"/>
              <a:t>Vaginal discharge</a:t>
            </a:r>
          </a:p>
          <a:p>
            <a:r>
              <a:rPr lang="en-US" dirty="0"/>
              <a:t>Incontinence</a:t>
            </a:r>
          </a:p>
          <a:p>
            <a:r>
              <a:rPr lang="en-US" dirty="0"/>
              <a:t>Pain during sexual intercourse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362200" y="342900"/>
            <a:ext cx="7467600" cy="1828800"/>
          </a:xfrm>
        </p:spPr>
        <p:txBody>
          <a:bodyPr/>
          <a:lstStyle/>
          <a:p>
            <a:r>
              <a:rPr lang="en-US" sz="3200"/>
              <a:t>If the patient cannot provide useful information, gather it from family </a:t>
            </a:r>
            <a:br>
              <a:rPr lang="en-US" sz="3200"/>
            </a:br>
            <a:r>
              <a:rPr lang="en-US" sz="3200"/>
              <a:t>or bystanders.</a:t>
            </a:r>
            <a:endParaRPr lang="en-US" sz="3600"/>
          </a:p>
        </p:txBody>
      </p:sp>
      <p:pic>
        <p:nvPicPr>
          <p:cNvPr id="27655" name="Picture 7" descr="BLEDSOE2"/>
          <p:cNvPicPr>
            <a:picLocks noChangeArrowheads="1"/>
          </p:cNvPicPr>
          <p:nvPr/>
        </p:nvPicPr>
        <p:blipFill>
          <a:blip r:embed="rId2"/>
          <a:srcRect/>
          <a:stretch>
            <a:fillRect/>
          </a:stretch>
        </p:blipFill>
        <p:spPr bwMode="auto">
          <a:xfrm>
            <a:off x="3736976" y="2286000"/>
            <a:ext cx="4670425" cy="4013200"/>
          </a:xfrm>
          <a:prstGeom prst="rect">
            <a:avLst/>
          </a:prstGeom>
          <a:noFill/>
          <a:ln w="38100">
            <a:solidFill>
              <a:schemeClr val="tx1"/>
            </a:solid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76C76-0860-4627-BD8D-FDF3F718F1E7}"/>
              </a:ext>
            </a:extLst>
          </p:cNvPr>
          <p:cNvSpPr>
            <a:spLocks noGrp="1"/>
          </p:cNvSpPr>
          <p:nvPr>
            <p:ph type="title"/>
          </p:nvPr>
        </p:nvSpPr>
        <p:spPr>
          <a:xfrm>
            <a:off x="804203" y="294787"/>
            <a:ext cx="10515600" cy="1325563"/>
          </a:xfrm>
        </p:spPr>
        <p:txBody>
          <a:bodyPr/>
          <a:lstStyle/>
          <a:p>
            <a:r>
              <a:rPr lang="en-US" b="1" dirty="0">
                <a:latin typeface="+mn-lt"/>
              </a:rPr>
              <a:t>Termination phase</a:t>
            </a:r>
          </a:p>
        </p:txBody>
      </p:sp>
      <p:sp>
        <p:nvSpPr>
          <p:cNvPr id="3" name="Content Placeholder 2">
            <a:extLst>
              <a:ext uri="{FF2B5EF4-FFF2-40B4-BE49-F238E27FC236}">
                <a16:creationId xmlns:a16="http://schemas.microsoft.com/office/drawing/2014/main" id="{18FD8BFA-2A91-4DE5-8098-475BC6EEA5F4}"/>
              </a:ext>
            </a:extLst>
          </p:cNvPr>
          <p:cNvSpPr>
            <a:spLocks noGrp="1"/>
          </p:cNvSpPr>
          <p:nvPr>
            <p:ph idx="1"/>
          </p:nvPr>
        </p:nvSpPr>
        <p:spPr/>
        <p:txBody>
          <a:bodyPr/>
          <a:lstStyle/>
          <a:p>
            <a:pPr marL="514350" indent="-514350">
              <a:buFont typeface="+mj-lt"/>
              <a:buAutoNum type="arabicPeriod"/>
            </a:pPr>
            <a:r>
              <a:rPr lang="en-US" dirty="0"/>
              <a:t>Explain that the information required for the time being has been obtained ,however if more is required the patient will be informed.</a:t>
            </a:r>
          </a:p>
          <a:p>
            <a:pPr marL="514350" indent="-514350">
              <a:buFont typeface="+mj-lt"/>
              <a:buAutoNum type="arabicPeriod"/>
            </a:pPr>
            <a:r>
              <a:rPr lang="en-US" dirty="0"/>
              <a:t>Enquire if the patient or companion has any question to ask</a:t>
            </a:r>
          </a:p>
          <a:p>
            <a:pPr marL="514350" indent="-514350">
              <a:buFont typeface="+mj-lt"/>
              <a:buAutoNum type="arabicPeriod"/>
            </a:pPr>
            <a:r>
              <a:rPr lang="en-US" dirty="0"/>
              <a:t>Thank patient and companion and release them.</a:t>
            </a:r>
          </a:p>
          <a:p>
            <a:pPr marL="514350" indent="-514350">
              <a:buFont typeface="+mj-lt"/>
              <a:buAutoNum type="arabicPeriod"/>
            </a:pPr>
            <a:r>
              <a:rPr lang="en-US" dirty="0"/>
              <a:t>Keep patients notes and files in respective cabinets</a:t>
            </a:r>
          </a:p>
          <a:p>
            <a:pPr marL="514350" indent="-514350">
              <a:buFont typeface="+mj-lt"/>
              <a:buAutoNum type="arabicPeriod"/>
            </a:pPr>
            <a:r>
              <a:rPr lang="en-US" dirty="0"/>
              <a:t>Store unused stationery in the right place</a:t>
            </a:r>
          </a:p>
          <a:p>
            <a:pPr marL="514350" indent="-514350">
              <a:buFont typeface="+mj-lt"/>
              <a:buAutoNum type="arabicPeriod"/>
            </a:pPr>
            <a:r>
              <a:rPr lang="en-US" dirty="0"/>
              <a:t>Wash and dry hands.</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425449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30BCA-7CF7-404A-BA1E-7F90986E538B}"/>
              </a:ext>
            </a:extLst>
          </p:cNvPr>
          <p:cNvSpPr>
            <a:spLocks noGrp="1"/>
          </p:cNvSpPr>
          <p:nvPr>
            <p:ph type="title"/>
          </p:nvPr>
        </p:nvSpPr>
        <p:spPr/>
        <p:txBody>
          <a:bodyPr/>
          <a:lstStyle/>
          <a:p>
            <a:r>
              <a:rPr lang="en-US" b="1" dirty="0">
                <a:latin typeface="+mn-lt"/>
              </a:rPr>
              <a:t>Summary:</a:t>
            </a:r>
          </a:p>
        </p:txBody>
      </p:sp>
      <p:sp>
        <p:nvSpPr>
          <p:cNvPr id="3" name="Content Placeholder 2">
            <a:extLst>
              <a:ext uri="{FF2B5EF4-FFF2-40B4-BE49-F238E27FC236}">
                <a16:creationId xmlns:a16="http://schemas.microsoft.com/office/drawing/2014/main" id="{B604AF87-2A9D-4E17-BACD-9FEE41FCDAA0}"/>
              </a:ext>
            </a:extLst>
          </p:cNvPr>
          <p:cNvSpPr>
            <a:spLocks noGrp="1"/>
          </p:cNvSpPr>
          <p:nvPr>
            <p:ph idx="1"/>
          </p:nvPr>
        </p:nvSpPr>
        <p:spPr/>
        <p:txBody>
          <a:bodyPr/>
          <a:lstStyle/>
          <a:p>
            <a:pPr marL="0" indent="0">
              <a:buNone/>
            </a:pPr>
            <a:r>
              <a:rPr lang="en-US" dirty="0"/>
              <a:t>Students should be able to:</a:t>
            </a:r>
          </a:p>
          <a:p>
            <a:pPr marL="0" indent="0">
              <a:buNone/>
            </a:pPr>
            <a:r>
              <a:rPr lang="en-US" dirty="0"/>
              <a:t>State Importance of history taking</a:t>
            </a:r>
          </a:p>
          <a:p>
            <a:pPr marL="0" indent="0">
              <a:buNone/>
            </a:pPr>
            <a:r>
              <a:rPr lang="en-US" dirty="0"/>
              <a:t>Create a rapport/an approach with a patient</a:t>
            </a:r>
          </a:p>
          <a:p>
            <a:pPr marL="0" indent="0">
              <a:buNone/>
            </a:pPr>
            <a:r>
              <a:rPr lang="en-US" dirty="0"/>
              <a:t>Arrange a comfortable setting for history taking</a:t>
            </a:r>
          </a:p>
          <a:p>
            <a:pPr marL="0" indent="0">
              <a:buNone/>
            </a:pPr>
            <a:r>
              <a:rPr lang="en-US" dirty="0"/>
              <a:t>Explain each component of history taking conclusively</a:t>
            </a:r>
          </a:p>
          <a:p>
            <a:pPr marL="0" indent="0">
              <a:buNone/>
            </a:pPr>
            <a:endParaRPr lang="en-US" dirty="0"/>
          </a:p>
        </p:txBody>
      </p:sp>
    </p:spTree>
    <p:extLst>
      <p:ext uri="{BB962C8B-B14F-4D97-AF65-F5344CB8AC3E}">
        <p14:creationId xmlns:p14="http://schemas.microsoft.com/office/powerpoint/2010/main" val="1031340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7571-6BE4-4F59-A4F6-2142F8C6FA80}"/>
              </a:ext>
            </a:extLst>
          </p:cNvPr>
          <p:cNvSpPr>
            <a:spLocks noGrp="1"/>
          </p:cNvSpPr>
          <p:nvPr>
            <p:ph type="title"/>
          </p:nvPr>
        </p:nvSpPr>
        <p:spPr/>
        <p:txBody>
          <a:bodyPr/>
          <a:lstStyle/>
          <a:p>
            <a:r>
              <a:rPr lang="en-US" b="1" dirty="0"/>
              <a:t>Take home assignment</a:t>
            </a:r>
          </a:p>
        </p:txBody>
      </p:sp>
      <p:sp>
        <p:nvSpPr>
          <p:cNvPr id="3" name="Content Placeholder 2">
            <a:extLst>
              <a:ext uri="{FF2B5EF4-FFF2-40B4-BE49-F238E27FC236}">
                <a16:creationId xmlns:a16="http://schemas.microsoft.com/office/drawing/2014/main" id="{BF9C34CE-D551-4BFC-9939-2E806429BD91}"/>
              </a:ext>
            </a:extLst>
          </p:cNvPr>
          <p:cNvSpPr>
            <a:spLocks noGrp="1"/>
          </p:cNvSpPr>
          <p:nvPr>
            <p:ph idx="1"/>
          </p:nvPr>
        </p:nvSpPr>
        <p:spPr/>
        <p:txBody>
          <a:bodyPr/>
          <a:lstStyle/>
          <a:p>
            <a:r>
              <a:rPr lang="en-US" dirty="0"/>
              <a:t>What are the ways to establish a patient nurse relationship before history taking?</a:t>
            </a:r>
          </a:p>
          <a:p>
            <a:r>
              <a:rPr lang="en-US" dirty="0"/>
              <a:t>Which are the elements of the comprehensive history ?</a:t>
            </a:r>
          </a:p>
          <a:p>
            <a:r>
              <a:rPr lang="en-US" dirty="0"/>
              <a:t>State the 8 tips in gathering information about pain in history taking?</a:t>
            </a:r>
          </a:p>
        </p:txBody>
      </p:sp>
    </p:spTree>
    <p:extLst>
      <p:ext uri="{BB962C8B-B14F-4D97-AF65-F5344CB8AC3E}">
        <p14:creationId xmlns:p14="http://schemas.microsoft.com/office/powerpoint/2010/main" val="3293643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AFFDB-8284-433F-A227-56DC805BE633}"/>
              </a:ext>
            </a:extLst>
          </p:cNvPr>
          <p:cNvSpPr>
            <a:spLocks noGrp="1"/>
          </p:cNvSpPr>
          <p:nvPr>
            <p:ph type="title"/>
          </p:nvPr>
        </p:nvSpPr>
        <p:spPr/>
        <p:txBody>
          <a:bodyPr/>
          <a:lstStyle/>
          <a:p>
            <a:r>
              <a:rPr lang="en-US" b="1" dirty="0">
                <a:latin typeface="+mn-lt"/>
              </a:rPr>
              <a:t>DEF.</a:t>
            </a:r>
          </a:p>
        </p:txBody>
      </p:sp>
      <p:sp>
        <p:nvSpPr>
          <p:cNvPr id="3" name="Content Placeholder 2">
            <a:extLst>
              <a:ext uri="{FF2B5EF4-FFF2-40B4-BE49-F238E27FC236}">
                <a16:creationId xmlns:a16="http://schemas.microsoft.com/office/drawing/2014/main" id="{3BB4541A-A7FD-4A89-93DF-1C0A0851A83A}"/>
              </a:ext>
            </a:extLst>
          </p:cNvPr>
          <p:cNvSpPr>
            <a:spLocks noGrp="1"/>
          </p:cNvSpPr>
          <p:nvPr>
            <p:ph idx="1"/>
          </p:nvPr>
        </p:nvSpPr>
        <p:spPr/>
        <p:txBody>
          <a:bodyPr/>
          <a:lstStyle/>
          <a:p>
            <a:r>
              <a:rPr lang="en-US" altLang="zh-CN" dirty="0"/>
              <a:t>Accurate diagnosis rests firmly upon the foundation of a thoughtful and inclusive history and a competently performed physical examination.</a:t>
            </a:r>
          </a:p>
          <a:p>
            <a:endParaRPr lang="en-US" dirty="0"/>
          </a:p>
        </p:txBody>
      </p:sp>
    </p:spTree>
    <p:extLst>
      <p:ext uri="{BB962C8B-B14F-4D97-AF65-F5344CB8AC3E}">
        <p14:creationId xmlns:p14="http://schemas.microsoft.com/office/powerpoint/2010/main" val="285209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FDC5C-D951-4F43-A07A-681C22820EAF}"/>
              </a:ext>
            </a:extLst>
          </p:cNvPr>
          <p:cNvSpPr>
            <a:spLocks noGrp="1"/>
          </p:cNvSpPr>
          <p:nvPr>
            <p:ph type="title"/>
          </p:nvPr>
        </p:nvSpPr>
        <p:spPr/>
        <p:txBody>
          <a:bodyPr/>
          <a:lstStyle/>
          <a:p>
            <a:r>
              <a:rPr lang="en-US" b="1" dirty="0">
                <a:latin typeface="+mn-lt"/>
              </a:rPr>
              <a:t>HISTORY TAKING</a:t>
            </a:r>
          </a:p>
        </p:txBody>
      </p:sp>
      <p:sp>
        <p:nvSpPr>
          <p:cNvPr id="3" name="Content Placeholder 2">
            <a:extLst>
              <a:ext uri="{FF2B5EF4-FFF2-40B4-BE49-F238E27FC236}">
                <a16:creationId xmlns:a16="http://schemas.microsoft.com/office/drawing/2014/main" id="{9CC3314B-A983-4091-901B-4FF23B46DBFE}"/>
              </a:ext>
            </a:extLst>
          </p:cNvPr>
          <p:cNvSpPr>
            <a:spLocks noGrp="1"/>
          </p:cNvSpPr>
          <p:nvPr>
            <p:ph idx="1"/>
          </p:nvPr>
        </p:nvSpPr>
        <p:spPr/>
        <p:txBody>
          <a:bodyPr/>
          <a:lstStyle/>
          <a:p>
            <a:r>
              <a:rPr lang="en-US" dirty="0">
                <a:latin typeface="Times New Roman" pitchFamily="18" charset="0"/>
                <a:cs typeface="Times New Roman" pitchFamily="18" charset="0"/>
              </a:rPr>
              <a:t>Systematic collection of </a:t>
            </a:r>
            <a:r>
              <a:rPr lang="en-US" dirty="0">
                <a:solidFill>
                  <a:srgbClr val="FF0000"/>
                </a:solidFill>
                <a:latin typeface="Times New Roman" pitchFamily="18" charset="0"/>
                <a:cs typeface="Times New Roman" pitchFamily="18" charset="0"/>
              </a:rPr>
              <a:t>subjective</a:t>
            </a:r>
            <a:r>
              <a:rPr lang="en-US" dirty="0">
                <a:latin typeface="Times New Roman" pitchFamily="18" charset="0"/>
                <a:cs typeface="Times New Roman" pitchFamily="18" charset="0"/>
              </a:rPr>
              <a:t> data which is stated by the  </a:t>
            </a:r>
            <a:r>
              <a:rPr lang="en-US" u="sng" dirty="0">
                <a:latin typeface="Times New Roman" pitchFamily="18" charset="0"/>
                <a:cs typeface="Times New Roman" pitchFamily="18" charset="0"/>
              </a:rPr>
              <a:t>client</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objective</a:t>
            </a:r>
            <a:r>
              <a:rPr lang="en-US" dirty="0">
                <a:latin typeface="Times New Roman" pitchFamily="18" charset="0"/>
                <a:cs typeface="Times New Roman" pitchFamily="18" charset="0"/>
              </a:rPr>
              <a:t> data which is  observed by the </a:t>
            </a:r>
            <a:r>
              <a:rPr lang="en-US" u="sng" dirty="0">
                <a:latin typeface="Times New Roman" pitchFamily="18" charset="0"/>
                <a:cs typeface="Times New Roman" pitchFamily="18" charset="0"/>
              </a:rPr>
              <a:t>nurse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A process by which information is gained by a health care worker /nurse by asking specific questions to the patient with the aim of obtaining information useful in formulating a diagnosis and providing medical care to a patient. </a:t>
            </a:r>
          </a:p>
          <a:p>
            <a:r>
              <a:rPr lang="en-US" dirty="0">
                <a:latin typeface="Times New Roman" pitchFamily="18" charset="0"/>
                <a:cs typeface="Times New Roman" pitchFamily="18" charset="0"/>
              </a:rPr>
              <a:t>Obtaining an accurate history is a critical first step in determining etiology of a patients illness.</a:t>
            </a:r>
          </a:p>
          <a:p>
            <a:endParaRPr lang="en-US" dirty="0"/>
          </a:p>
        </p:txBody>
      </p:sp>
    </p:spTree>
    <p:extLst>
      <p:ext uri="{BB962C8B-B14F-4D97-AF65-F5344CB8AC3E}">
        <p14:creationId xmlns:p14="http://schemas.microsoft.com/office/powerpoint/2010/main" val="280379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A5FA1-691B-482B-A553-430114D78775}"/>
              </a:ext>
            </a:extLst>
          </p:cNvPr>
          <p:cNvSpPr>
            <a:spLocks noGrp="1"/>
          </p:cNvSpPr>
          <p:nvPr>
            <p:ph type="title"/>
          </p:nvPr>
        </p:nvSpPr>
        <p:spPr>
          <a:xfrm>
            <a:off x="1086678" y="365125"/>
            <a:ext cx="10267122" cy="1325563"/>
          </a:xfrm>
        </p:spPr>
        <p:txBody>
          <a:bodyPr/>
          <a:lstStyle/>
          <a:p>
            <a:r>
              <a:rPr lang="en-US" b="1" dirty="0">
                <a:latin typeface="+mn-lt"/>
              </a:rPr>
              <a:t>IMPORTANCE OF HISTORY TAKING</a:t>
            </a:r>
          </a:p>
        </p:txBody>
      </p:sp>
      <p:sp>
        <p:nvSpPr>
          <p:cNvPr id="3" name="Content Placeholder 2">
            <a:extLst>
              <a:ext uri="{FF2B5EF4-FFF2-40B4-BE49-F238E27FC236}">
                <a16:creationId xmlns:a16="http://schemas.microsoft.com/office/drawing/2014/main" id="{893B9D2B-494B-4365-8FFB-35122EAF867D}"/>
              </a:ext>
            </a:extLst>
          </p:cNvPr>
          <p:cNvSpPr>
            <a:spLocks noGrp="1"/>
          </p:cNvSpPr>
          <p:nvPr>
            <p:ph idx="1"/>
          </p:nvPr>
        </p:nvSpPr>
        <p:spPr/>
        <p:txBody>
          <a:bodyPr/>
          <a:lstStyle/>
          <a:p>
            <a:r>
              <a:rPr lang="en-US" dirty="0"/>
              <a:t>History taking is a key component of patient assessment, enabling the delivery of high-quality care. You treat the patient not the condition. </a:t>
            </a:r>
          </a:p>
          <a:p>
            <a:r>
              <a:rPr lang="en-US" dirty="0"/>
              <a:t>Understanding the complexity and processes involved in history taking allows nurses to gain a better understanding of patients’ problems. </a:t>
            </a:r>
          </a:p>
          <a:p>
            <a:r>
              <a:rPr lang="en-US" dirty="0"/>
              <a:t>Care priorities can be identified and the most appropriate interventions commenced to optimize patient outcomes.</a:t>
            </a:r>
          </a:p>
          <a:p>
            <a:endParaRPr lang="en-US" dirty="0"/>
          </a:p>
        </p:txBody>
      </p:sp>
    </p:spTree>
    <p:extLst>
      <p:ext uri="{BB962C8B-B14F-4D97-AF65-F5344CB8AC3E}">
        <p14:creationId xmlns:p14="http://schemas.microsoft.com/office/powerpoint/2010/main" val="3101810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B0CBE-25E4-441D-A397-5F003D150E83}"/>
              </a:ext>
            </a:extLst>
          </p:cNvPr>
          <p:cNvSpPr>
            <a:spLocks noGrp="1"/>
          </p:cNvSpPr>
          <p:nvPr>
            <p:ph type="title"/>
          </p:nvPr>
        </p:nvSpPr>
        <p:spPr/>
        <p:txBody>
          <a:bodyPr/>
          <a:lstStyle/>
          <a:p>
            <a:r>
              <a:rPr lang="en-US" b="1" dirty="0">
                <a:latin typeface="+mn-lt"/>
              </a:rPr>
              <a:t>GUIDES FOR TAKING NURSING HISTORY</a:t>
            </a:r>
          </a:p>
        </p:txBody>
      </p:sp>
      <p:sp>
        <p:nvSpPr>
          <p:cNvPr id="3" name="Content Placeholder 2">
            <a:extLst>
              <a:ext uri="{FF2B5EF4-FFF2-40B4-BE49-F238E27FC236}">
                <a16:creationId xmlns:a16="http://schemas.microsoft.com/office/drawing/2014/main" id="{3D45BAAC-CDA7-4FE1-BB07-E6ACE09A6110}"/>
              </a:ext>
            </a:extLst>
          </p:cNvPr>
          <p:cNvSpPr>
            <a:spLocks noGrp="1"/>
          </p:cNvSpPr>
          <p:nvPr>
            <p:ph idx="1"/>
          </p:nvPr>
        </p:nvSpPr>
        <p:spPr/>
        <p:txBody>
          <a:bodyPr/>
          <a:lstStyle/>
          <a:p>
            <a:r>
              <a:rPr lang="en-US" dirty="0">
                <a:latin typeface="Times New Roman" pitchFamily="18" charset="0"/>
                <a:cs typeface="Times New Roman" pitchFamily="18" charset="0"/>
              </a:rPr>
              <a:t>Private, comfortable, and quiet environment.</a:t>
            </a:r>
          </a:p>
          <a:p>
            <a:r>
              <a:rPr lang="en-US" dirty="0">
                <a:latin typeface="Times New Roman" pitchFamily="18" charset="0"/>
                <a:cs typeface="Times New Roman" pitchFamily="18" charset="0"/>
              </a:rPr>
              <a:t>Allow the client to state problems and expectations for the interview.</a:t>
            </a:r>
          </a:p>
          <a:p>
            <a:r>
              <a:rPr lang="en-US" dirty="0">
                <a:latin typeface="Times New Roman" pitchFamily="18" charset="0"/>
                <a:cs typeface="Times New Roman" pitchFamily="18" charset="0"/>
              </a:rPr>
              <a:t>Communicate and negotiate priorities with the client</a:t>
            </a:r>
          </a:p>
          <a:p>
            <a:r>
              <a:rPr lang="en-US" dirty="0">
                <a:latin typeface="Times New Roman" pitchFamily="18" charset="0"/>
                <a:cs typeface="Times New Roman" pitchFamily="18" charset="0"/>
              </a:rPr>
              <a:t>Listen more than talk.</a:t>
            </a:r>
          </a:p>
          <a:p>
            <a:r>
              <a:rPr lang="en-US" dirty="0">
                <a:latin typeface="Times New Roman" pitchFamily="18" charset="0"/>
                <a:cs typeface="Times New Roman" pitchFamily="18" charset="0"/>
              </a:rPr>
              <a:t>Observe non verbal communications e.g. "</a:t>
            </a:r>
            <a:r>
              <a:rPr lang="en-US" u="sng" dirty="0">
                <a:latin typeface="Times New Roman" pitchFamily="18" charset="0"/>
                <a:cs typeface="Times New Roman" pitchFamily="18" charset="0"/>
              </a:rPr>
              <a:t>body language</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rPr>
              <a:t>voice tone</a:t>
            </a:r>
            <a:r>
              <a:rPr lang="en-US" dirty="0">
                <a:latin typeface="Times New Roman" pitchFamily="18" charset="0"/>
                <a:cs typeface="Times New Roman" pitchFamily="18" charset="0"/>
              </a:rPr>
              <a:t>, and </a:t>
            </a:r>
            <a:r>
              <a:rPr lang="en-US" u="sng" dirty="0">
                <a:latin typeface="Times New Roman" pitchFamily="18" charset="0"/>
                <a:cs typeface="Times New Roman" pitchFamily="18" charset="0"/>
              </a:rPr>
              <a:t>appearance</a:t>
            </a:r>
            <a:r>
              <a:rPr lang="en-US" dirty="0">
                <a:latin typeface="Times New Roman" pitchFamily="18" charset="0"/>
                <a:cs typeface="Times New Roman" pitchFamily="18" charset="0"/>
              </a:rPr>
              <a:t>".</a:t>
            </a:r>
          </a:p>
          <a:p>
            <a:r>
              <a:rPr lang="en-US" dirty="0"/>
              <a:t>Orient the client with the expectations of the interview</a:t>
            </a:r>
          </a:p>
        </p:txBody>
      </p:sp>
    </p:spTree>
    <p:extLst>
      <p:ext uri="{BB962C8B-B14F-4D97-AF65-F5344CB8AC3E}">
        <p14:creationId xmlns:p14="http://schemas.microsoft.com/office/powerpoint/2010/main" val="273922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4CDF2-802E-42A9-8AE0-AF96A20E707E}"/>
              </a:ext>
            </a:extLst>
          </p:cNvPr>
          <p:cNvSpPr>
            <a:spLocks noGrp="1"/>
          </p:cNvSpPr>
          <p:nvPr>
            <p:ph type="title"/>
          </p:nvPr>
        </p:nvSpPr>
        <p:spPr/>
        <p:txBody>
          <a:bodyPr/>
          <a:lstStyle/>
          <a:p>
            <a:r>
              <a:rPr lang="en-US" b="1" dirty="0">
                <a:latin typeface="+mn-lt"/>
              </a:rPr>
              <a:t>The setting</a:t>
            </a:r>
          </a:p>
        </p:txBody>
      </p:sp>
      <p:sp>
        <p:nvSpPr>
          <p:cNvPr id="3" name="Content Placeholder 2">
            <a:extLst>
              <a:ext uri="{FF2B5EF4-FFF2-40B4-BE49-F238E27FC236}">
                <a16:creationId xmlns:a16="http://schemas.microsoft.com/office/drawing/2014/main" id="{323A32B2-3C29-4830-8808-6B7D5D921255}"/>
              </a:ext>
            </a:extLst>
          </p:cNvPr>
          <p:cNvSpPr>
            <a:spLocks noGrp="1"/>
          </p:cNvSpPr>
          <p:nvPr>
            <p:ph idx="1"/>
          </p:nvPr>
        </p:nvSpPr>
        <p:spPr/>
        <p:txBody>
          <a:bodyPr/>
          <a:lstStyle/>
          <a:p>
            <a:r>
              <a:rPr lang="en-US" dirty="0"/>
              <a:t>The setting is important because it creates the environment in which you and the patient must interact. </a:t>
            </a:r>
          </a:p>
          <a:p>
            <a:r>
              <a:rPr lang="en-US" dirty="0"/>
              <a:t>The environment will greatly influence how comfortable the patient feels during the process and how complete and informative the patient’s answers will be. It is normal to expect patients to experience some degree of anxiety during an initial interview</a:t>
            </a:r>
          </a:p>
        </p:txBody>
      </p:sp>
    </p:spTree>
    <p:extLst>
      <p:ext uri="{BB962C8B-B14F-4D97-AF65-F5344CB8AC3E}">
        <p14:creationId xmlns:p14="http://schemas.microsoft.com/office/powerpoint/2010/main" val="3926385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213C3-8613-4B40-83DE-BF459E33C132}"/>
              </a:ext>
            </a:extLst>
          </p:cNvPr>
          <p:cNvSpPr>
            <a:spLocks noGrp="1"/>
          </p:cNvSpPr>
          <p:nvPr>
            <p:ph type="title"/>
          </p:nvPr>
        </p:nvSpPr>
        <p:spPr/>
        <p:txBody>
          <a:bodyPr/>
          <a:lstStyle/>
          <a:p>
            <a:r>
              <a:rPr lang="en-US" b="1" dirty="0">
                <a:latin typeface="+mn-lt"/>
              </a:rPr>
              <a:t>The setting</a:t>
            </a:r>
          </a:p>
        </p:txBody>
      </p:sp>
      <p:sp>
        <p:nvSpPr>
          <p:cNvPr id="3" name="Content Placeholder 2">
            <a:extLst>
              <a:ext uri="{FF2B5EF4-FFF2-40B4-BE49-F238E27FC236}">
                <a16:creationId xmlns:a16="http://schemas.microsoft.com/office/drawing/2014/main" id="{6E2ECFF5-7933-437D-AB55-4431DFD607E2}"/>
              </a:ext>
            </a:extLst>
          </p:cNvPr>
          <p:cNvSpPr>
            <a:spLocks noGrp="1"/>
          </p:cNvSpPr>
          <p:nvPr>
            <p:ph idx="1"/>
          </p:nvPr>
        </p:nvSpPr>
        <p:spPr/>
        <p:txBody>
          <a:bodyPr>
            <a:normAutofit fontScale="92500" lnSpcReduction="10000"/>
          </a:bodyPr>
          <a:lstStyle/>
          <a:p>
            <a:r>
              <a:rPr lang="en-US" dirty="0"/>
              <a:t>Check your </a:t>
            </a:r>
            <a:r>
              <a:rPr lang="en-US" b="1" dirty="0"/>
              <a:t>seating position </a:t>
            </a:r>
            <a:r>
              <a:rPr lang="en-US" dirty="0"/>
              <a:t>– make sure your seating is no higher than eye level. Patients are very uncomfortable having to look up while talking and are actually most comfortable while looking slightly down. </a:t>
            </a:r>
          </a:p>
          <a:p>
            <a:r>
              <a:rPr lang="en-US" dirty="0"/>
              <a:t>Be aware of your </a:t>
            </a:r>
            <a:r>
              <a:rPr lang="en-US" b="1" dirty="0"/>
              <a:t>body language </a:t>
            </a:r>
            <a:r>
              <a:rPr lang="en-US" dirty="0"/>
              <a:t>– avoid body positions that are defensive or withdrawn. </a:t>
            </a:r>
          </a:p>
          <a:p>
            <a:r>
              <a:rPr lang="en-US" dirty="0"/>
              <a:t>Be aware of </a:t>
            </a:r>
            <a:r>
              <a:rPr lang="en-US" b="1" dirty="0"/>
              <a:t>eye contact</a:t>
            </a:r>
            <a:r>
              <a:rPr lang="en-US" dirty="0"/>
              <a:t>, too much and too little are both bad. Watch your vocabulary – don’t overwhelm the patient with highly technical terminology they don’t understand; at the same time, don’t talk down to the patient. </a:t>
            </a:r>
          </a:p>
          <a:p>
            <a:r>
              <a:rPr lang="en-US" dirty="0"/>
              <a:t>Lastly, a </a:t>
            </a:r>
            <a:r>
              <a:rPr lang="en-US" b="1" dirty="0"/>
              <a:t>warm hand shake </a:t>
            </a:r>
            <a:r>
              <a:rPr lang="en-US" dirty="0"/>
              <a:t>is a very comforting gesture towards a new patient and it’s also a nice way to conclude the visit.</a:t>
            </a:r>
          </a:p>
          <a:p>
            <a:endParaRPr lang="en-US" dirty="0"/>
          </a:p>
        </p:txBody>
      </p:sp>
    </p:spTree>
    <p:extLst>
      <p:ext uri="{BB962C8B-B14F-4D97-AF65-F5344CB8AC3E}">
        <p14:creationId xmlns:p14="http://schemas.microsoft.com/office/powerpoint/2010/main" val="254353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7360F-F55B-4C10-86DE-97586E8FCEAF}"/>
              </a:ext>
            </a:extLst>
          </p:cNvPr>
          <p:cNvSpPr>
            <a:spLocks noGrp="1"/>
          </p:cNvSpPr>
          <p:nvPr>
            <p:ph type="title"/>
          </p:nvPr>
        </p:nvSpPr>
        <p:spPr/>
        <p:txBody>
          <a:bodyPr/>
          <a:lstStyle/>
          <a:p>
            <a:r>
              <a:rPr lang="en-US" b="1" dirty="0">
                <a:latin typeface="+mn-lt"/>
              </a:rPr>
              <a:t>Cont.</a:t>
            </a:r>
          </a:p>
        </p:txBody>
      </p:sp>
      <p:sp>
        <p:nvSpPr>
          <p:cNvPr id="3" name="Content Placeholder 2">
            <a:extLst>
              <a:ext uri="{FF2B5EF4-FFF2-40B4-BE49-F238E27FC236}">
                <a16:creationId xmlns:a16="http://schemas.microsoft.com/office/drawing/2014/main" id="{CDBB8AA4-2CB4-4A3D-B65F-46C3592820A6}"/>
              </a:ext>
            </a:extLst>
          </p:cNvPr>
          <p:cNvSpPr>
            <a:spLocks noGrp="1"/>
          </p:cNvSpPr>
          <p:nvPr>
            <p:ph idx="1"/>
          </p:nvPr>
        </p:nvSpPr>
        <p:spPr/>
        <p:txBody>
          <a:bodyPr/>
          <a:lstStyle/>
          <a:p>
            <a:r>
              <a:rPr lang="en-US" b="1" dirty="0"/>
              <a:t>Respect</a:t>
            </a:r>
            <a:r>
              <a:rPr lang="en-US" dirty="0"/>
              <a:t> for the patient as an individual is an important feature of assessment, and this includes consideration of beliefs and values and the ability to remain </a:t>
            </a:r>
            <a:r>
              <a:rPr lang="en-US" b="1" dirty="0"/>
              <a:t>non-judgmental </a:t>
            </a:r>
            <a:r>
              <a:rPr lang="en-US" dirty="0"/>
              <a:t>and </a:t>
            </a:r>
            <a:r>
              <a:rPr lang="en-US" b="1" dirty="0"/>
              <a:t>professional. </a:t>
            </a:r>
          </a:p>
          <a:p>
            <a:r>
              <a:rPr lang="en-US" dirty="0"/>
              <a:t>Respect also involves maintenance of </a:t>
            </a:r>
            <a:r>
              <a:rPr lang="en-US" b="1" dirty="0"/>
              <a:t>privacy and dignity</a:t>
            </a:r>
            <a:r>
              <a:rPr lang="en-US" dirty="0"/>
              <a:t>; the environment should be private, quiet and ideally, there should be </a:t>
            </a:r>
            <a:r>
              <a:rPr lang="en-US" b="1" dirty="0"/>
              <a:t>no interruptions</a:t>
            </a:r>
            <a:r>
              <a:rPr lang="en-US" dirty="0"/>
              <a:t>. When this is not possible the nurse should do everything possible to ensure that patient </a:t>
            </a:r>
            <a:r>
              <a:rPr lang="en-US" b="1" dirty="0"/>
              <a:t>confidentiality</a:t>
            </a:r>
            <a:r>
              <a:rPr lang="en-US" dirty="0"/>
              <a:t> is maintained.</a:t>
            </a:r>
          </a:p>
          <a:p>
            <a:endParaRPr lang="en-US" dirty="0"/>
          </a:p>
        </p:txBody>
      </p:sp>
    </p:spTree>
    <p:extLst>
      <p:ext uri="{BB962C8B-B14F-4D97-AF65-F5344CB8AC3E}">
        <p14:creationId xmlns:p14="http://schemas.microsoft.com/office/powerpoint/2010/main" val="1185090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1587</Words>
  <Application>Microsoft Office PowerPoint</Application>
  <PresentationFormat>Widescreen</PresentationFormat>
  <Paragraphs>229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HEALTH ASSESSMENT</vt:lpstr>
      <vt:lpstr>OBJECTIVES :</vt:lpstr>
      <vt:lpstr>DEF.</vt:lpstr>
      <vt:lpstr>HISTORY TAKING</vt:lpstr>
      <vt:lpstr>IMPORTANCE OF HISTORY TAKING</vt:lpstr>
      <vt:lpstr>GUIDES FOR TAKING NURSING HISTORY</vt:lpstr>
      <vt:lpstr>The setting</vt:lpstr>
      <vt:lpstr>The setting</vt:lpstr>
      <vt:lpstr>Cont.</vt:lpstr>
      <vt:lpstr>Introduction to history taking</vt:lpstr>
      <vt:lpstr>Establishing rapport</vt:lpstr>
      <vt:lpstr>THE COMPREHENSIVE HISTORY</vt:lpstr>
      <vt:lpstr>Standard history taking</vt:lpstr>
      <vt:lpstr>Standard history </vt:lpstr>
      <vt:lpstr>TIPS TO GATHER INFO;</vt:lpstr>
      <vt:lpstr>PowerPoint Presentation</vt:lpstr>
      <vt:lpstr>4. Past medical history</vt:lpstr>
      <vt:lpstr>Past surgical history</vt:lpstr>
      <vt:lpstr>5.Family history</vt:lpstr>
      <vt:lpstr>6.Lifestyle (socio economic history) </vt:lpstr>
      <vt:lpstr>7.DRUG HISTORY</vt:lpstr>
      <vt:lpstr>Current health status</vt:lpstr>
      <vt:lpstr>8.Review of systems</vt:lpstr>
      <vt:lpstr>Review of systems</vt:lpstr>
      <vt:lpstr>If the patient cannot provide useful information, gather it from family  or bystanders.</vt:lpstr>
      <vt:lpstr>Termination phase</vt:lpstr>
      <vt:lpstr>Summary:</vt:lpstr>
      <vt:lpstr>Take home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ASSESSMENT</dc:title>
  <dc:creator>Dan</dc:creator>
  <cp:lastModifiedBy>Dan</cp:lastModifiedBy>
  <cp:revision>19</cp:revision>
  <dcterms:created xsi:type="dcterms:W3CDTF">2021-07-02T17:10:47Z</dcterms:created>
  <dcterms:modified xsi:type="dcterms:W3CDTF">2021-07-04T07:57:58Z</dcterms:modified>
</cp:coreProperties>
</file>