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84" r:id="rId9"/>
    <p:sldId id="290" r:id="rId10"/>
    <p:sldId id="263" r:id="rId11"/>
    <p:sldId id="289" r:id="rId12"/>
    <p:sldId id="283" r:id="rId13"/>
    <p:sldId id="264" r:id="rId14"/>
    <p:sldId id="265" r:id="rId15"/>
    <p:sldId id="266" r:id="rId16"/>
    <p:sldId id="267" r:id="rId17"/>
    <p:sldId id="268" r:id="rId18"/>
    <p:sldId id="269" r:id="rId19"/>
    <p:sldId id="270" r:id="rId20"/>
    <p:sldId id="271" r:id="rId21"/>
    <p:sldId id="272" r:id="rId22"/>
    <p:sldId id="273" r:id="rId23"/>
    <p:sldId id="275" r:id="rId24"/>
    <p:sldId id="276" r:id="rId25"/>
    <p:sldId id="277" r:id="rId26"/>
    <p:sldId id="278"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CARE WASTE MANAGEMENT</a:t>
            </a:r>
            <a:endParaRPr lang="en-US" dirty="0"/>
          </a:p>
        </p:txBody>
      </p:sp>
      <p:sp>
        <p:nvSpPr>
          <p:cNvPr id="3" name="Subtitle 2"/>
          <p:cNvSpPr>
            <a:spLocks noGrp="1"/>
          </p:cNvSpPr>
          <p:nvPr>
            <p:ph type="subTitle" idx="1"/>
          </p:nvPr>
        </p:nvSpPr>
        <p:spPr/>
        <p:txBody>
          <a:bodyPr/>
          <a:lstStyle/>
          <a:p>
            <a:r>
              <a:rPr lang="en-US" dirty="0" smtClean="0"/>
              <a:t>MD FLORENCE </a:t>
            </a:r>
            <a:endParaRPr lang="en-US" dirty="0"/>
          </a:p>
        </p:txBody>
      </p:sp>
    </p:spTree>
    <p:extLst>
      <p:ext uri="{BB962C8B-B14F-4D97-AF65-F5344CB8AC3E}">
        <p14:creationId xmlns:p14="http://schemas.microsoft.com/office/powerpoint/2010/main" val="3704316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38020"/>
          </a:xfrm>
        </p:spPr>
        <p:txBody>
          <a:bodyPr>
            <a:normAutofit fontScale="90000"/>
          </a:bodyPr>
          <a:lstStyle/>
          <a:p>
            <a:r>
              <a:rPr lang="en-US" dirty="0" smtClean="0"/>
              <a:t>CONT…</a:t>
            </a:r>
            <a:endParaRPr lang="en-US" dirty="0"/>
          </a:p>
        </p:txBody>
      </p:sp>
      <p:pic>
        <p:nvPicPr>
          <p:cNvPr id="4" name="Content Placeholder 3"/>
          <p:cNvPicPr>
            <a:picLocks noGrp="1" noChangeAspect="1"/>
          </p:cNvPicPr>
          <p:nvPr>
            <p:ph idx="1"/>
          </p:nvPr>
        </p:nvPicPr>
        <p:blipFill>
          <a:blip r:embed="rId2"/>
          <a:stretch>
            <a:fillRect/>
          </a:stretch>
        </p:blipFill>
        <p:spPr>
          <a:xfrm>
            <a:off x="2592925" y="1661375"/>
            <a:ext cx="8911687" cy="5061397"/>
          </a:xfrm>
          <a:prstGeom prst="rect">
            <a:avLst/>
          </a:prstGeom>
        </p:spPr>
      </p:pic>
    </p:spTree>
    <p:extLst>
      <p:ext uri="{BB962C8B-B14F-4D97-AF65-F5344CB8AC3E}">
        <p14:creationId xmlns:p14="http://schemas.microsoft.com/office/powerpoint/2010/main" val="595999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24386"/>
          </a:xfrm>
        </p:spPr>
        <p:txBody>
          <a:bodyPr>
            <a:normAutofit fontScale="90000"/>
          </a:bodyPr>
          <a:lstStyle/>
          <a:p>
            <a:r>
              <a:rPr lang="en-US" dirty="0"/>
              <a:t>The major sources of health-care waste are:</a:t>
            </a:r>
          </a:p>
        </p:txBody>
      </p:sp>
      <p:sp>
        <p:nvSpPr>
          <p:cNvPr id="3" name="Content Placeholder 2"/>
          <p:cNvSpPr>
            <a:spLocks noGrp="1"/>
          </p:cNvSpPr>
          <p:nvPr>
            <p:ph idx="1"/>
          </p:nvPr>
        </p:nvSpPr>
        <p:spPr>
          <a:xfrm>
            <a:off x="2589212" y="2159357"/>
            <a:ext cx="8915400" cy="4524777"/>
          </a:xfrm>
        </p:spPr>
        <p:txBody>
          <a:bodyPr/>
          <a:lstStyle/>
          <a:p>
            <a:r>
              <a:rPr lang="en-US" sz="3200" dirty="0"/>
              <a:t>hospitals and other health-care establishments</a:t>
            </a:r>
          </a:p>
          <a:p>
            <a:r>
              <a:rPr lang="en-US" sz="3200" dirty="0"/>
              <a:t>laboratories and research </a:t>
            </a:r>
            <a:r>
              <a:rPr lang="en-US" sz="3200" dirty="0" err="1"/>
              <a:t>centres</a:t>
            </a:r>
            <a:endParaRPr lang="en-US" sz="3200" dirty="0"/>
          </a:p>
          <a:p>
            <a:r>
              <a:rPr lang="en-US" sz="3200" dirty="0"/>
              <a:t>mortuary and autopsy </a:t>
            </a:r>
            <a:r>
              <a:rPr lang="en-US" sz="3200" dirty="0" err="1"/>
              <a:t>centres</a:t>
            </a:r>
            <a:endParaRPr lang="en-US" sz="3200" dirty="0"/>
          </a:p>
          <a:p>
            <a:r>
              <a:rPr lang="en-US" sz="3200" dirty="0"/>
              <a:t>animal research and testing laboratories</a:t>
            </a:r>
          </a:p>
          <a:p>
            <a:r>
              <a:rPr lang="en-US" sz="3200" dirty="0"/>
              <a:t>blood banks and collection services</a:t>
            </a:r>
          </a:p>
          <a:p>
            <a:r>
              <a:rPr lang="en-US" sz="3200" dirty="0"/>
              <a:t>Nursing homes for the elderly.</a:t>
            </a:r>
          </a:p>
          <a:p>
            <a:pPr marL="0" indent="0">
              <a:buNone/>
            </a:pPr>
            <a:endParaRPr lang="en-US" dirty="0"/>
          </a:p>
        </p:txBody>
      </p:sp>
    </p:spTree>
    <p:extLst>
      <p:ext uri="{BB962C8B-B14F-4D97-AF65-F5344CB8AC3E}">
        <p14:creationId xmlns:p14="http://schemas.microsoft.com/office/powerpoint/2010/main" val="168301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466" y="624110"/>
            <a:ext cx="9959146" cy="1280890"/>
          </a:xfrm>
        </p:spPr>
        <p:txBody>
          <a:bodyPr>
            <a:normAutofit fontScale="90000"/>
          </a:bodyPr>
          <a:lstStyle/>
          <a:p>
            <a:r>
              <a:rPr lang="en-US" sz="4400" b="1" u="sng" dirty="0"/>
              <a:t>Methods of Health Care Waste Management:</a:t>
            </a:r>
            <a:r>
              <a:rPr lang="en-US" sz="4400" b="1" dirty="0"/>
              <a:t/>
            </a:r>
            <a:br>
              <a:rPr lang="en-US" sz="4400" b="1" dirty="0"/>
            </a:br>
            <a:endParaRPr lang="en-US" sz="4400" dirty="0"/>
          </a:p>
        </p:txBody>
      </p:sp>
    </p:spTree>
    <p:extLst>
      <p:ext uri="{BB962C8B-B14F-4D97-AF65-F5344CB8AC3E}">
        <p14:creationId xmlns:p14="http://schemas.microsoft.com/office/powerpoint/2010/main" val="1499993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89535"/>
          </a:xfrm>
        </p:spPr>
        <p:txBody>
          <a:bodyPr>
            <a:normAutofit fontScale="90000"/>
          </a:bodyPr>
          <a:lstStyle/>
          <a:p>
            <a:r>
              <a:rPr lang="en-US" b="1" dirty="0"/>
              <a:t>Incineration:</a:t>
            </a:r>
            <a:br>
              <a:rPr lang="en-US" b="1" dirty="0"/>
            </a:br>
            <a:endParaRPr lang="en-US" dirty="0"/>
          </a:p>
        </p:txBody>
      </p:sp>
      <p:sp>
        <p:nvSpPr>
          <p:cNvPr id="3" name="Content Placeholder 2"/>
          <p:cNvSpPr>
            <a:spLocks noGrp="1"/>
          </p:cNvSpPr>
          <p:nvPr>
            <p:ph idx="1"/>
          </p:nvPr>
        </p:nvSpPr>
        <p:spPr>
          <a:xfrm>
            <a:off x="2589212" y="1197735"/>
            <a:ext cx="8915400" cy="5460642"/>
          </a:xfrm>
        </p:spPr>
        <p:txBody>
          <a:bodyPr>
            <a:normAutofit/>
          </a:bodyPr>
          <a:lstStyle/>
          <a:p>
            <a:pPr fontAlgn="base"/>
            <a:r>
              <a:rPr lang="en-US" sz="2800" dirty="0" smtClean="0"/>
              <a:t>Incineration </a:t>
            </a:r>
            <a:r>
              <a:rPr lang="en-US" sz="2800" dirty="0"/>
              <a:t>is the controlled method of burning the waste</a:t>
            </a:r>
          </a:p>
          <a:p>
            <a:pPr fontAlgn="base"/>
            <a:r>
              <a:rPr lang="en-US" sz="2800" dirty="0"/>
              <a:t>It is one of the oldest and most commonly used method of health care waste management.</a:t>
            </a:r>
          </a:p>
          <a:p>
            <a:pPr fontAlgn="base"/>
            <a:r>
              <a:rPr lang="en-US" sz="2800" dirty="0"/>
              <a:t>In this process, the organic waste is burnt in the high temperature producing mainly gaseous emissions, including steam, carbon dioxide, nitrogen oxides, and certain toxic substances.</a:t>
            </a:r>
          </a:p>
          <a:p>
            <a:pPr fontAlgn="base"/>
            <a:r>
              <a:rPr lang="en-US" sz="2800" dirty="0"/>
              <a:t>The gaseous emissions can be toxic as well</a:t>
            </a:r>
            <a:r>
              <a:rPr lang="en-US" dirty="0"/>
              <a:t>.</a:t>
            </a:r>
          </a:p>
          <a:p>
            <a:pPr marL="0" indent="0">
              <a:buNone/>
            </a:pPr>
            <a:endParaRPr lang="en-US" dirty="0"/>
          </a:p>
        </p:txBody>
      </p:sp>
    </p:spTree>
    <p:extLst>
      <p:ext uri="{BB962C8B-B14F-4D97-AF65-F5344CB8AC3E}">
        <p14:creationId xmlns:p14="http://schemas.microsoft.com/office/powerpoint/2010/main" val="1489105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589212" y="2133599"/>
            <a:ext cx="8915400" cy="4486141"/>
          </a:xfrm>
        </p:spPr>
        <p:txBody>
          <a:bodyPr>
            <a:normAutofit/>
          </a:bodyPr>
          <a:lstStyle/>
          <a:p>
            <a:pPr fontAlgn="base"/>
            <a:r>
              <a:rPr lang="en-US" sz="2400" dirty="0"/>
              <a:t>The incinerator varies from the pit burner to the very sophisticated high temperature running incinerator</a:t>
            </a:r>
          </a:p>
          <a:p>
            <a:pPr fontAlgn="base"/>
            <a:r>
              <a:rPr lang="en-US" sz="2400" dirty="0"/>
              <a:t>Incinerator when operated at optimum temperature kills the pathogen but if it is run at lower temperature, it causes more harm than benefit</a:t>
            </a:r>
          </a:p>
          <a:p>
            <a:pPr fontAlgn="base"/>
            <a:r>
              <a:rPr lang="en-US" sz="2400" dirty="0"/>
              <a:t>Pressurized gas containers, reactive chemical waste, radiographic wastes, waste with high mercury or cadmium content, etc. should never be incinerated</a:t>
            </a:r>
          </a:p>
          <a:p>
            <a:endParaRPr lang="en-US" sz="2400" dirty="0"/>
          </a:p>
        </p:txBody>
      </p:sp>
    </p:spTree>
    <p:extLst>
      <p:ext uri="{BB962C8B-B14F-4D97-AF65-F5344CB8AC3E}">
        <p14:creationId xmlns:p14="http://schemas.microsoft.com/office/powerpoint/2010/main" val="1654477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Chemical disinfection:</a:t>
            </a:r>
            <a:br>
              <a:rPr lang="en-US" b="1" dirty="0"/>
            </a:br>
            <a:endParaRPr lang="en-US" dirty="0"/>
          </a:p>
        </p:txBody>
      </p:sp>
      <p:sp>
        <p:nvSpPr>
          <p:cNvPr id="3" name="Content Placeholder 2"/>
          <p:cNvSpPr>
            <a:spLocks noGrp="1"/>
          </p:cNvSpPr>
          <p:nvPr>
            <p:ph idx="1"/>
          </p:nvPr>
        </p:nvSpPr>
        <p:spPr>
          <a:xfrm>
            <a:off x="2589212" y="2133599"/>
            <a:ext cx="8915400" cy="4511899"/>
          </a:xfrm>
        </p:spPr>
        <p:txBody>
          <a:bodyPr>
            <a:noAutofit/>
          </a:bodyPr>
          <a:lstStyle/>
          <a:p>
            <a:pPr fontAlgn="base"/>
            <a:r>
              <a:rPr lang="en-US" sz="2400" dirty="0" smtClean="0"/>
              <a:t>Chemical </a:t>
            </a:r>
            <a:r>
              <a:rPr lang="en-US" sz="2400" dirty="0"/>
              <a:t>disinfection is used to kill microorganisms on medical equipment, floors and walls</a:t>
            </a:r>
          </a:p>
          <a:p>
            <a:pPr fontAlgn="base"/>
            <a:r>
              <a:rPr lang="en-US" sz="2400" dirty="0"/>
              <a:t>It is also used to the treat the health-care waste.</a:t>
            </a:r>
          </a:p>
          <a:p>
            <a:pPr fontAlgn="base"/>
            <a:r>
              <a:rPr lang="en-US" sz="2400" dirty="0"/>
              <a:t>Chemicals are added to waste to kill or inactivate the pathogens</a:t>
            </a:r>
          </a:p>
          <a:p>
            <a:pPr fontAlgn="base"/>
            <a:r>
              <a:rPr lang="en-US" sz="2400" dirty="0"/>
              <a:t>This method is appropriate for treating liquid waste such as blood, urine, stools, or hospital sewage. However, other waste can also be disinfected using chemical disinfection, before disposal</a:t>
            </a:r>
          </a:p>
          <a:p>
            <a:pPr fontAlgn="base"/>
            <a:r>
              <a:rPr lang="en-US" sz="2400" dirty="0"/>
              <a:t>Anatomical parts, animal carcasses are usually not disinfected.</a:t>
            </a:r>
          </a:p>
          <a:p>
            <a:endParaRPr lang="en-US" sz="2400" dirty="0"/>
          </a:p>
        </p:txBody>
      </p:sp>
    </p:spTree>
    <p:extLst>
      <p:ext uri="{BB962C8B-B14F-4D97-AF65-F5344CB8AC3E}">
        <p14:creationId xmlns:p14="http://schemas.microsoft.com/office/powerpoint/2010/main" val="1525054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normAutofit fontScale="90000"/>
          </a:bodyPr>
          <a:lstStyle/>
          <a:p>
            <a:r>
              <a:rPr lang="en-US" b="1" dirty="0"/>
              <a:t>Autoclaving:</a:t>
            </a:r>
            <a:br>
              <a:rPr lang="en-US" b="1" dirty="0"/>
            </a:br>
            <a:endParaRPr lang="en-US" dirty="0"/>
          </a:p>
        </p:txBody>
      </p:sp>
      <p:sp>
        <p:nvSpPr>
          <p:cNvPr id="3" name="Content Placeholder 2"/>
          <p:cNvSpPr>
            <a:spLocks noGrp="1"/>
          </p:cNvSpPr>
          <p:nvPr>
            <p:ph idx="1"/>
          </p:nvPr>
        </p:nvSpPr>
        <p:spPr>
          <a:xfrm>
            <a:off x="2589212" y="1442433"/>
            <a:ext cx="8915400" cy="5203065"/>
          </a:xfrm>
        </p:spPr>
        <p:txBody>
          <a:bodyPr/>
          <a:lstStyle/>
          <a:p>
            <a:pPr fontAlgn="base"/>
            <a:r>
              <a:rPr lang="en-US" sz="2400" dirty="0" smtClean="0"/>
              <a:t>Autoclaving </a:t>
            </a:r>
            <a:r>
              <a:rPr lang="en-US" sz="2400" dirty="0"/>
              <a:t>is an efficient wet thermal disinfection process which is done using an autoclave</a:t>
            </a:r>
          </a:p>
          <a:p>
            <a:pPr fontAlgn="base"/>
            <a:r>
              <a:rPr lang="en-US" sz="2400" dirty="0"/>
              <a:t>Autoclaving is the processes of treatment in pressurized condition.</a:t>
            </a:r>
          </a:p>
          <a:p>
            <a:pPr fontAlgn="base"/>
            <a:r>
              <a:rPr lang="en-US" sz="2400" dirty="0"/>
              <a:t>Reusable medical equipment is sterilized by this process.</a:t>
            </a:r>
          </a:p>
          <a:p>
            <a:pPr fontAlgn="base"/>
            <a:r>
              <a:rPr lang="en-US" sz="2400" dirty="0"/>
              <a:t>An autoclave is used to sterilize reusable medical equipment like surgical equipment, laboratory instruments, pharmaceutical items, and other materials.</a:t>
            </a:r>
          </a:p>
          <a:p>
            <a:pPr fontAlgn="base"/>
            <a:r>
              <a:rPr lang="en-US" sz="2400" dirty="0"/>
              <a:t>This method can be used to sterilize solids, liquids, hollows, and instruments of various shapes and sizes.</a:t>
            </a:r>
          </a:p>
          <a:p>
            <a:endParaRPr lang="en-US" dirty="0"/>
          </a:p>
        </p:txBody>
      </p:sp>
    </p:spTree>
    <p:extLst>
      <p:ext uri="{BB962C8B-B14F-4D97-AF65-F5344CB8AC3E}">
        <p14:creationId xmlns:p14="http://schemas.microsoft.com/office/powerpoint/2010/main" val="2842801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50898"/>
          </a:xfrm>
        </p:spPr>
        <p:txBody>
          <a:bodyPr>
            <a:normAutofit fontScale="90000"/>
          </a:bodyPr>
          <a:lstStyle/>
          <a:p>
            <a:r>
              <a:rPr lang="en-US" b="1" dirty="0"/>
              <a:t>Encapsulation:</a:t>
            </a:r>
            <a:br>
              <a:rPr lang="en-US" b="1" dirty="0"/>
            </a:br>
            <a:endParaRPr lang="en-US" dirty="0"/>
          </a:p>
        </p:txBody>
      </p:sp>
      <p:sp>
        <p:nvSpPr>
          <p:cNvPr id="3" name="Content Placeholder 2"/>
          <p:cNvSpPr>
            <a:spLocks noGrp="1"/>
          </p:cNvSpPr>
          <p:nvPr>
            <p:ph idx="1"/>
          </p:nvPr>
        </p:nvSpPr>
        <p:spPr>
          <a:xfrm>
            <a:off x="2589212" y="1275007"/>
            <a:ext cx="8915400" cy="5383370"/>
          </a:xfrm>
        </p:spPr>
        <p:txBody>
          <a:bodyPr/>
          <a:lstStyle/>
          <a:p>
            <a:pPr fontAlgn="base"/>
            <a:r>
              <a:rPr lang="en-US" sz="2400" dirty="0" smtClean="0"/>
              <a:t>In </a:t>
            </a:r>
            <a:r>
              <a:rPr lang="en-US" sz="2400" dirty="0"/>
              <a:t>this process, cubic boxes made of high-density polyethylene or metallic drums, are filled with are sharps and chemical or pharmaceutical wastes.</a:t>
            </a:r>
          </a:p>
          <a:p>
            <a:pPr fontAlgn="base"/>
            <a:r>
              <a:rPr lang="en-US" sz="2400" dirty="0"/>
              <a:t>These cubic boxes are not completely filled. The remaining portion is covered with mortar, dried and sealed before disposal.</a:t>
            </a:r>
          </a:p>
          <a:p>
            <a:pPr fontAlgn="base"/>
            <a:r>
              <a:rPr lang="en-US" sz="2400" dirty="0"/>
              <a:t>Encapsulation is very effective in reducing the risk of scavengers or stray animals gaining access to the hazardous health-care waste.</a:t>
            </a:r>
          </a:p>
          <a:p>
            <a:pPr fontAlgn="base"/>
            <a:r>
              <a:rPr lang="en-US" sz="2400" dirty="0"/>
              <a:t>Encapsulation is not suitable for non-sharp infectious waste, but may be used in combination with burning of such waste</a:t>
            </a:r>
          </a:p>
          <a:p>
            <a:endParaRPr lang="en-US" dirty="0"/>
          </a:p>
        </p:txBody>
      </p:sp>
    </p:spTree>
    <p:extLst>
      <p:ext uri="{BB962C8B-B14F-4D97-AF65-F5344CB8AC3E}">
        <p14:creationId xmlns:p14="http://schemas.microsoft.com/office/powerpoint/2010/main" val="1797650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3777"/>
          </a:xfrm>
        </p:spPr>
        <p:txBody>
          <a:bodyPr>
            <a:normAutofit fontScale="90000"/>
          </a:bodyPr>
          <a:lstStyle/>
          <a:p>
            <a:r>
              <a:rPr lang="en-US" b="1" dirty="0"/>
              <a:t>Inertization:</a:t>
            </a:r>
            <a:br>
              <a:rPr lang="en-US" b="1" dirty="0"/>
            </a:br>
            <a:endParaRPr lang="en-US" dirty="0"/>
          </a:p>
        </p:txBody>
      </p:sp>
      <p:sp>
        <p:nvSpPr>
          <p:cNvPr id="3" name="Content Placeholder 2"/>
          <p:cNvSpPr>
            <a:spLocks noGrp="1"/>
          </p:cNvSpPr>
          <p:nvPr>
            <p:ph idx="1"/>
          </p:nvPr>
        </p:nvSpPr>
        <p:spPr>
          <a:xfrm>
            <a:off x="2589212" y="1146219"/>
            <a:ext cx="8915400" cy="5383369"/>
          </a:xfrm>
        </p:spPr>
        <p:txBody>
          <a:bodyPr/>
          <a:lstStyle/>
          <a:p>
            <a:pPr fontAlgn="base"/>
            <a:r>
              <a:rPr lang="en-US" sz="2400" dirty="0" smtClean="0"/>
              <a:t>Inertization </a:t>
            </a:r>
            <a:r>
              <a:rPr lang="en-US" sz="2400" dirty="0"/>
              <a:t>is the process of mixing waste with cement and other substances before disposal.</a:t>
            </a:r>
          </a:p>
          <a:p>
            <a:pPr fontAlgn="base"/>
            <a:r>
              <a:rPr lang="en-US" sz="2400" dirty="0"/>
              <a:t>This reduces the chance of mixing of toxic substances contained in the waste to surface water or groundwater.</a:t>
            </a:r>
          </a:p>
          <a:p>
            <a:pPr fontAlgn="base"/>
            <a:r>
              <a:rPr lang="en-US" sz="2400" dirty="0"/>
              <a:t>Suitable for pharmaceuticals and for incineration ashes with a high metal.</a:t>
            </a:r>
          </a:p>
          <a:p>
            <a:pPr fontAlgn="base"/>
            <a:r>
              <a:rPr lang="en-US" sz="2400" dirty="0"/>
              <a:t>The typical proportions for the mixture is: 65% pharmaceutical waste, 15% lime, 15% cement and 5% water.</a:t>
            </a:r>
          </a:p>
          <a:p>
            <a:pPr fontAlgn="base"/>
            <a:r>
              <a:rPr lang="en-US" sz="2400" dirty="0"/>
              <a:t>Inertization however is expensive and not suitable for wider variety of waste</a:t>
            </a:r>
          </a:p>
          <a:p>
            <a:endParaRPr lang="en-US" dirty="0"/>
          </a:p>
        </p:txBody>
      </p:sp>
    </p:spTree>
    <p:extLst>
      <p:ext uri="{BB962C8B-B14F-4D97-AF65-F5344CB8AC3E}">
        <p14:creationId xmlns:p14="http://schemas.microsoft.com/office/powerpoint/2010/main" val="2122542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normAutofit fontScale="90000"/>
          </a:bodyPr>
          <a:lstStyle/>
          <a:p>
            <a:r>
              <a:rPr lang="en-US" b="1" dirty="0"/>
              <a:t>Land disposal:</a:t>
            </a:r>
            <a:br>
              <a:rPr lang="en-US" b="1" dirty="0"/>
            </a:br>
            <a:endParaRPr lang="en-US" dirty="0"/>
          </a:p>
        </p:txBody>
      </p:sp>
      <p:sp>
        <p:nvSpPr>
          <p:cNvPr id="3" name="Content Placeholder 2"/>
          <p:cNvSpPr>
            <a:spLocks noGrp="1"/>
          </p:cNvSpPr>
          <p:nvPr>
            <p:ph idx="1"/>
          </p:nvPr>
        </p:nvSpPr>
        <p:spPr>
          <a:xfrm>
            <a:off x="2589212" y="1262129"/>
            <a:ext cx="8915400" cy="5422005"/>
          </a:xfrm>
        </p:spPr>
        <p:txBody>
          <a:bodyPr>
            <a:normAutofit/>
          </a:bodyPr>
          <a:lstStyle/>
          <a:p>
            <a:pPr fontAlgn="base"/>
            <a:r>
              <a:rPr lang="en-US" sz="3600" dirty="0" smtClean="0"/>
              <a:t>Land </a:t>
            </a:r>
            <a:r>
              <a:rPr lang="en-US" sz="3600" dirty="0"/>
              <a:t>disposal is the way of disposal of waste rather than its treatment.</a:t>
            </a:r>
          </a:p>
          <a:p>
            <a:pPr fontAlgn="base"/>
            <a:r>
              <a:rPr lang="en-US" sz="3600" dirty="0"/>
              <a:t>There are two distinct types of waste disposal to land; open dumps and sanitary landfills.</a:t>
            </a:r>
          </a:p>
          <a:p>
            <a:pPr fontAlgn="base"/>
            <a:r>
              <a:rPr lang="en-US" sz="3600" dirty="0"/>
              <a:t>Open dumps are unmanaged and waste are scattered as well.</a:t>
            </a:r>
          </a:p>
          <a:p>
            <a:pPr fontAlgn="base"/>
            <a:r>
              <a:rPr lang="en-US" sz="3600" dirty="0"/>
              <a:t>The risk of the further transmission of the infection or disease is high.</a:t>
            </a:r>
          </a:p>
          <a:p>
            <a:pPr marL="0" indent="0" fontAlgn="base">
              <a:buNone/>
            </a:pPr>
            <a:endParaRPr lang="en-US" dirty="0" smtClean="0"/>
          </a:p>
          <a:p>
            <a:endParaRPr lang="en-US" dirty="0"/>
          </a:p>
        </p:txBody>
      </p:sp>
    </p:spTree>
    <p:extLst>
      <p:ext uri="{BB962C8B-B14F-4D97-AF65-F5344CB8AC3E}">
        <p14:creationId xmlns:p14="http://schemas.microsoft.com/office/powerpoint/2010/main" val="212487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normAutofit/>
          </a:bodyPr>
          <a:lstStyle/>
          <a:p>
            <a:r>
              <a:rPr lang="en-US" b="1" u="sng" dirty="0"/>
              <a:t>Introduction</a:t>
            </a:r>
            <a:r>
              <a:rPr lang="en-US" b="1" u="sng" dirty="0" smtClean="0"/>
              <a:t>:</a:t>
            </a:r>
            <a:endParaRPr lang="en-US" dirty="0"/>
          </a:p>
        </p:txBody>
      </p:sp>
      <p:sp>
        <p:nvSpPr>
          <p:cNvPr id="3" name="Content Placeholder 2"/>
          <p:cNvSpPr>
            <a:spLocks noGrp="1"/>
          </p:cNvSpPr>
          <p:nvPr>
            <p:ph idx="1"/>
          </p:nvPr>
        </p:nvSpPr>
        <p:spPr>
          <a:xfrm>
            <a:off x="2589212" y="1352282"/>
            <a:ext cx="8915400" cy="5409126"/>
          </a:xfrm>
        </p:spPr>
        <p:txBody>
          <a:bodyPr>
            <a:normAutofit/>
          </a:bodyPr>
          <a:lstStyle/>
          <a:p>
            <a:pPr fontAlgn="base"/>
            <a:r>
              <a:rPr lang="en-US" sz="2400" dirty="0"/>
              <a:t>Health care waste (HCW) refers to all waste generated in health care facilities such as hospitals, clinics, pharmaceutical manufacturing plants, research laboratories, nursing homes and other settings like homes where there is care for a patient</a:t>
            </a:r>
          </a:p>
          <a:p>
            <a:pPr fontAlgn="base"/>
            <a:r>
              <a:rPr lang="en-US" sz="2400" dirty="0"/>
              <a:t>Health-care waste includes all the wastes generated by medical activities.</a:t>
            </a:r>
          </a:p>
          <a:p>
            <a:pPr fontAlgn="base"/>
            <a:r>
              <a:rPr lang="en-US" sz="2400" dirty="0"/>
              <a:t>These are the waste produced while providing health care and services to the people.</a:t>
            </a:r>
          </a:p>
          <a:p>
            <a:pPr fontAlgn="base"/>
            <a:r>
              <a:rPr lang="en-US" sz="2400" dirty="0"/>
              <a:t>Majority of the health care waste i.e., 75% – 90% are non-risk or general waste. Remaining 10 – 25% of healthcare waste is regarded as hazardous and possess serious threat and health risk.</a:t>
            </a:r>
          </a:p>
          <a:p>
            <a:pPr marL="0" indent="0" fontAlgn="base">
              <a:buNone/>
            </a:pPr>
            <a:endParaRPr lang="en-US" dirty="0"/>
          </a:p>
        </p:txBody>
      </p:sp>
    </p:spTree>
    <p:extLst>
      <p:ext uri="{BB962C8B-B14F-4D97-AF65-F5344CB8AC3E}">
        <p14:creationId xmlns:p14="http://schemas.microsoft.com/office/powerpoint/2010/main" val="3979029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lstStyle/>
          <a:p>
            <a:r>
              <a:rPr lang="en-US" dirty="0" smtClean="0"/>
              <a:t>CONT…</a:t>
            </a:r>
            <a:endParaRPr lang="en-US" dirty="0"/>
          </a:p>
        </p:txBody>
      </p:sp>
      <p:sp>
        <p:nvSpPr>
          <p:cNvPr id="3" name="Content Placeholder 2"/>
          <p:cNvSpPr>
            <a:spLocks noGrp="1"/>
          </p:cNvSpPr>
          <p:nvPr>
            <p:ph idx="1"/>
          </p:nvPr>
        </p:nvSpPr>
        <p:spPr>
          <a:xfrm>
            <a:off x="2589212" y="1352282"/>
            <a:ext cx="8915400" cy="5396248"/>
          </a:xfrm>
        </p:spPr>
        <p:txBody>
          <a:bodyPr>
            <a:normAutofit/>
          </a:bodyPr>
          <a:lstStyle/>
          <a:p>
            <a:pPr fontAlgn="base"/>
            <a:r>
              <a:rPr lang="en-US" sz="3200" dirty="0"/>
              <a:t>Sanitary landfills are scientific and designed for the disposal of hazardous waste.</a:t>
            </a:r>
          </a:p>
          <a:p>
            <a:pPr fontAlgn="base"/>
            <a:r>
              <a:rPr lang="en-US" sz="3200" dirty="0"/>
              <a:t>Sanitary landfill prevents contamination of soil and of surface water and groundwater.</a:t>
            </a:r>
          </a:p>
          <a:p>
            <a:pPr fontAlgn="base"/>
            <a:r>
              <a:rPr lang="en-US" sz="3200" dirty="0"/>
              <a:t>Sanitary landfill also checks the air pollution and contact with the public.</a:t>
            </a:r>
          </a:p>
          <a:p>
            <a:pPr fontAlgn="base"/>
            <a:r>
              <a:rPr lang="en-US" sz="3200" dirty="0"/>
              <a:t>Wastes are treated before disposal and managed on daily basis</a:t>
            </a:r>
          </a:p>
        </p:txBody>
      </p:sp>
    </p:spTree>
    <p:extLst>
      <p:ext uri="{BB962C8B-B14F-4D97-AF65-F5344CB8AC3E}">
        <p14:creationId xmlns:p14="http://schemas.microsoft.com/office/powerpoint/2010/main" val="3518247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Risks Associated with Health Care Waste Management:</a:t>
            </a:r>
            <a:r>
              <a:rPr lang="en-US" b="1" dirty="0"/>
              <a:t/>
            </a:r>
            <a:br>
              <a:rPr lang="en-US" b="1" dirty="0"/>
            </a:br>
            <a:endParaRPr lang="en-US" dirty="0"/>
          </a:p>
        </p:txBody>
      </p:sp>
      <p:sp>
        <p:nvSpPr>
          <p:cNvPr id="3" name="Content Placeholder 2"/>
          <p:cNvSpPr>
            <a:spLocks noGrp="1"/>
          </p:cNvSpPr>
          <p:nvPr>
            <p:ph idx="1"/>
          </p:nvPr>
        </p:nvSpPr>
        <p:spPr>
          <a:xfrm>
            <a:off x="2589212" y="2133599"/>
            <a:ext cx="8915400" cy="4576293"/>
          </a:xfrm>
        </p:spPr>
        <p:txBody>
          <a:bodyPr/>
          <a:lstStyle/>
          <a:p>
            <a:pPr fontAlgn="base"/>
            <a:r>
              <a:rPr lang="en-US" sz="2400" dirty="0"/>
              <a:t>Improper health care waste management has negative effects for a everyone.</a:t>
            </a:r>
          </a:p>
          <a:p>
            <a:pPr fontAlgn="base"/>
            <a:r>
              <a:rPr lang="en-US" sz="2400" dirty="0"/>
              <a:t>Those who collect and handle the waste are in more risk along with the general public.</a:t>
            </a:r>
          </a:p>
          <a:p>
            <a:pPr fontAlgn="base"/>
            <a:r>
              <a:rPr lang="en-US" sz="2400" dirty="0"/>
              <a:t>The medical staffs, nurses, the patient, and the children are in high risk.</a:t>
            </a:r>
          </a:p>
          <a:p>
            <a:pPr fontAlgn="base"/>
            <a:r>
              <a:rPr lang="en-US" sz="2400" dirty="0"/>
              <a:t>Waste handlers and the general public who are exposed to HCWM could be at risk of infection with hepatitis A, B and C as sharps and needles can puncture the handlers, if not handled carefully</a:t>
            </a:r>
            <a:r>
              <a:rPr lang="en-US" dirty="0"/>
              <a:t>.</a:t>
            </a:r>
          </a:p>
          <a:p>
            <a:endParaRPr lang="en-US" dirty="0"/>
          </a:p>
        </p:txBody>
      </p:sp>
    </p:spTree>
    <p:extLst>
      <p:ext uri="{BB962C8B-B14F-4D97-AF65-F5344CB8AC3E}">
        <p14:creationId xmlns:p14="http://schemas.microsoft.com/office/powerpoint/2010/main" val="976243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589212" y="2133600"/>
            <a:ext cx="8915400" cy="4614930"/>
          </a:xfrm>
        </p:spPr>
        <p:txBody>
          <a:bodyPr>
            <a:normAutofit/>
          </a:bodyPr>
          <a:lstStyle/>
          <a:p>
            <a:pPr fontAlgn="base"/>
            <a:r>
              <a:rPr lang="en-US" sz="2400" dirty="0"/>
              <a:t>Exposure to health care waste can cause diseases like diarrhea, leptospirosis, typhoid, cholera, and HIV, TB etc.</a:t>
            </a:r>
          </a:p>
          <a:p>
            <a:pPr fontAlgn="base"/>
            <a:r>
              <a:rPr lang="en-US" sz="2400" dirty="0"/>
              <a:t>Open burning and incineration of health care wastes can, under some circumstances, result in the emission of dioxins, furans, and particulate matter.</a:t>
            </a:r>
          </a:p>
          <a:p>
            <a:pPr fontAlgn="base"/>
            <a:r>
              <a:rPr lang="en-US" sz="2400" dirty="0"/>
              <a:t>Improper health care waste management pollutes the soil, surface and ground water as well.</a:t>
            </a:r>
          </a:p>
          <a:p>
            <a:pPr fontAlgn="base"/>
            <a:r>
              <a:rPr lang="en-US" sz="2400" dirty="0"/>
              <a:t>Some health care waste management techniques such as incinerator also causes air pollution.</a:t>
            </a:r>
          </a:p>
          <a:p>
            <a:pPr marL="0" indent="0">
              <a:buNone/>
            </a:pPr>
            <a:endParaRPr lang="en-US" sz="2400" dirty="0"/>
          </a:p>
        </p:txBody>
      </p:sp>
    </p:spTree>
    <p:extLst>
      <p:ext uri="{BB962C8B-B14F-4D97-AF65-F5344CB8AC3E}">
        <p14:creationId xmlns:p14="http://schemas.microsoft.com/office/powerpoint/2010/main" val="878688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r>
              <a:rPr lang="en-US" i="1" dirty="0"/>
              <a:t>Risks associated with waste disposal</a:t>
            </a:r>
            <a:endParaRPr lang="en-US" dirty="0"/>
          </a:p>
        </p:txBody>
      </p:sp>
      <p:sp>
        <p:nvSpPr>
          <p:cNvPr id="3" name="Content Placeholder 2"/>
          <p:cNvSpPr>
            <a:spLocks noGrp="1"/>
          </p:cNvSpPr>
          <p:nvPr>
            <p:ph idx="1"/>
          </p:nvPr>
        </p:nvSpPr>
        <p:spPr>
          <a:xfrm>
            <a:off x="2589212" y="1390918"/>
            <a:ext cx="8915400" cy="5280338"/>
          </a:xfrm>
        </p:spPr>
        <p:txBody>
          <a:bodyPr/>
          <a:lstStyle/>
          <a:p>
            <a:r>
              <a:rPr lang="en-US" sz="2800" dirty="0"/>
              <a:t>indirect health risks may occur through the release of toxic pollutants into the environment through treatment or disposal.</a:t>
            </a:r>
          </a:p>
          <a:p>
            <a:r>
              <a:rPr lang="en-US" sz="2800" dirty="0"/>
              <a:t>Landfills can contaminate drinking-water if they are not properly constructed. Occupational risks exist at disposal facilities that are not well designed, run, or maintained.</a:t>
            </a:r>
          </a:p>
          <a:p>
            <a:r>
              <a:rPr lang="en-US" sz="2800" dirty="0"/>
              <a:t>Incineration of waste has been widely </a:t>
            </a:r>
            <a:r>
              <a:rPr lang="en-US" sz="2800" dirty="0" err="1"/>
              <a:t>practised</a:t>
            </a:r>
            <a:r>
              <a:rPr lang="en-US" sz="2800" dirty="0"/>
              <a:t> but inadequate incineration or the incineration of unsuitable materials results in the release of pollutants into the air and of ash residue</a:t>
            </a:r>
          </a:p>
          <a:p>
            <a:endParaRPr lang="en-US" dirty="0"/>
          </a:p>
        </p:txBody>
      </p:sp>
    </p:spTree>
    <p:extLst>
      <p:ext uri="{BB962C8B-B14F-4D97-AF65-F5344CB8AC3E}">
        <p14:creationId xmlns:p14="http://schemas.microsoft.com/office/powerpoint/2010/main" val="677706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Waste management: reasons for failure</a:t>
            </a:r>
            <a:endParaRPr lang="en-US" dirty="0"/>
          </a:p>
        </p:txBody>
      </p:sp>
      <p:sp>
        <p:nvSpPr>
          <p:cNvPr id="3" name="Content Placeholder 2"/>
          <p:cNvSpPr>
            <a:spLocks noGrp="1"/>
          </p:cNvSpPr>
          <p:nvPr>
            <p:ph idx="1"/>
          </p:nvPr>
        </p:nvSpPr>
        <p:spPr>
          <a:xfrm>
            <a:off x="2589212" y="2133599"/>
            <a:ext cx="8915400" cy="4550535"/>
          </a:xfrm>
        </p:spPr>
        <p:txBody>
          <a:bodyPr>
            <a:normAutofit lnSpcReduction="10000"/>
          </a:bodyPr>
          <a:lstStyle/>
          <a:p>
            <a:r>
              <a:rPr lang="en-US" sz="2000" dirty="0"/>
              <a:t>Lack of awareness about the health hazards related to health-care waste, inadequate training in proper waste </a:t>
            </a:r>
            <a:r>
              <a:rPr lang="en-US" sz="2000" dirty="0" smtClean="0"/>
              <a:t>management</a:t>
            </a:r>
          </a:p>
          <a:p>
            <a:r>
              <a:rPr lang="en-US" sz="2000" dirty="0" smtClean="0"/>
              <a:t> </a:t>
            </a:r>
            <a:r>
              <a:rPr lang="en-US" sz="2000" dirty="0"/>
              <a:t>absence of waste management and disposal </a:t>
            </a:r>
            <a:r>
              <a:rPr lang="en-US" sz="2000" dirty="0" smtClean="0"/>
              <a:t>system</a:t>
            </a:r>
          </a:p>
          <a:p>
            <a:r>
              <a:rPr lang="en-US" sz="2000" dirty="0" smtClean="0"/>
              <a:t>, </a:t>
            </a:r>
            <a:r>
              <a:rPr lang="en-US" sz="2000" dirty="0"/>
              <a:t>insufficient financial and human resources and the low priority given to the topic are the most common problems connected with health-care waste. Many countries either do not have appropriate regulations, or do not enforce them. </a:t>
            </a:r>
            <a:endParaRPr lang="en-US" sz="2000" dirty="0" smtClean="0"/>
          </a:p>
          <a:p>
            <a:r>
              <a:rPr lang="en-US" sz="2000" dirty="0" smtClean="0"/>
              <a:t>An </a:t>
            </a:r>
            <a:r>
              <a:rPr lang="en-US" sz="2000" dirty="0"/>
              <a:t>essential issue is the clear attribution of responsibility for the handling and disposal of waste. According to the 'polluter pays' principle, the responsibility lies with the waste producer, usually the health-care provider, or the establishment involved in related activities. To achieve the safe and sustainable management of health-care waste, financial analyses should include all the costs of disposal.</a:t>
            </a:r>
          </a:p>
          <a:p>
            <a:pPr marL="0" indent="0">
              <a:buNone/>
            </a:pPr>
            <a:endParaRPr lang="en-US" dirty="0"/>
          </a:p>
        </p:txBody>
      </p:sp>
    </p:spTree>
    <p:extLst>
      <p:ext uri="{BB962C8B-B14F-4D97-AF65-F5344CB8AC3E}">
        <p14:creationId xmlns:p14="http://schemas.microsoft.com/office/powerpoint/2010/main" val="241550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Steps towards improvement</a:t>
            </a:r>
            <a:endParaRPr lang="en-US" dirty="0"/>
          </a:p>
        </p:txBody>
      </p:sp>
      <p:sp>
        <p:nvSpPr>
          <p:cNvPr id="3" name="Content Placeholder 2"/>
          <p:cNvSpPr>
            <a:spLocks noGrp="1"/>
          </p:cNvSpPr>
          <p:nvPr>
            <p:ph idx="1"/>
          </p:nvPr>
        </p:nvSpPr>
        <p:spPr>
          <a:xfrm>
            <a:off x="2589212" y="1622738"/>
            <a:ext cx="8915400" cy="5100034"/>
          </a:xfrm>
        </p:spPr>
        <p:txBody>
          <a:bodyPr>
            <a:normAutofit/>
          </a:bodyPr>
          <a:lstStyle/>
          <a:p>
            <a:r>
              <a:rPr lang="en-US" sz="2800" dirty="0"/>
              <a:t>Improvements in health-care waste management rely on the following key elements:</a:t>
            </a:r>
          </a:p>
          <a:p>
            <a:r>
              <a:rPr lang="en-US" sz="2800" dirty="0"/>
              <a:t>building a comprehensive system, addressing responsibilities, resource allocation, handling and disposal. This is a long-term process, sustained by gradual improvements;</a:t>
            </a:r>
          </a:p>
          <a:p>
            <a:r>
              <a:rPr lang="en-US" sz="2800" dirty="0"/>
              <a:t>raising awareness of the risks related to health-care waste, and of safe and sound practices;</a:t>
            </a:r>
          </a:p>
          <a:p>
            <a:endParaRPr lang="en-US" dirty="0"/>
          </a:p>
        </p:txBody>
      </p:sp>
    </p:spTree>
    <p:extLst>
      <p:ext uri="{BB962C8B-B14F-4D97-AF65-F5344CB8AC3E}">
        <p14:creationId xmlns:p14="http://schemas.microsoft.com/office/powerpoint/2010/main" val="4062106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589212" y="2133600"/>
            <a:ext cx="8915400" cy="4724400"/>
          </a:xfrm>
        </p:spPr>
        <p:txBody>
          <a:bodyPr>
            <a:noAutofit/>
          </a:bodyPr>
          <a:lstStyle/>
          <a:p>
            <a:r>
              <a:rPr lang="en-US" sz="3200" dirty="0"/>
              <a:t>selecting safe and environmentally-friendly management options, to protect people from hazards when collecting, handling, storing, transporting, treating or disposing of waste.</a:t>
            </a:r>
          </a:p>
          <a:p>
            <a:r>
              <a:rPr lang="en-US" sz="3200" dirty="0"/>
              <a:t>Government commitment and support is needed for universal, long-term improvement, although immediate action can be taken locally.</a:t>
            </a:r>
          </a:p>
          <a:p>
            <a:endParaRPr lang="en-US" sz="3200" dirty="0"/>
          </a:p>
        </p:txBody>
      </p:sp>
    </p:spTree>
    <p:extLst>
      <p:ext uri="{BB962C8B-B14F-4D97-AF65-F5344CB8AC3E}">
        <p14:creationId xmlns:p14="http://schemas.microsoft.com/office/powerpoint/2010/main" val="3362572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mtClean="0"/>
              <a:t>END </a:t>
            </a:r>
          </a:p>
          <a:p>
            <a:endParaRPr lang="en-US"/>
          </a:p>
        </p:txBody>
      </p:sp>
    </p:spTree>
    <p:extLst>
      <p:ext uri="{BB962C8B-B14F-4D97-AF65-F5344CB8AC3E}">
        <p14:creationId xmlns:p14="http://schemas.microsoft.com/office/powerpoint/2010/main" val="3024001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r>
              <a:rPr lang="en-US" dirty="0" smtClean="0"/>
              <a:t>CONT…</a:t>
            </a:r>
            <a:endParaRPr lang="en-US" dirty="0"/>
          </a:p>
        </p:txBody>
      </p:sp>
      <p:sp>
        <p:nvSpPr>
          <p:cNvPr id="3" name="Content Placeholder 2"/>
          <p:cNvSpPr>
            <a:spLocks noGrp="1"/>
          </p:cNvSpPr>
          <p:nvPr>
            <p:ph idx="1"/>
          </p:nvPr>
        </p:nvSpPr>
        <p:spPr>
          <a:xfrm>
            <a:off x="2589212" y="1184856"/>
            <a:ext cx="8915400" cy="5537916"/>
          </a:xfrm>
        </p:spPr>
        <p:txBody>
          <a:bodyPr>
            <a:noAutofit/>
          </a:bodyPr>
          <a:lstStyle/>
          <a:p>
            <a:pPr fontAlgn="base"/>
            <a:r>
              <a:rPr lang="en-US" sz="2800" dirty="0"/>
              <a:t>Every year an estimated 16 billion injections are administered worldwide, but not all of the needles and syringes are properly disposed of afterwards.</a:t>
            </a:r>
          </a:p>
          <a:p>
            <a:pPr fontAlgn="base"/>
            <a:r>
              <a:rPr lang="en-US" sz="2800" dirty="0"/>
              <a:t>Approximately 5.2 million people globally die every year due to diseases caused by improper management of health care waste.</a:t>
            </a:r>
          </a:p>
          <a:p>
            <a:pPr fontAlgn="base"/>
            <a:r>
              <a:rPr lang="en-US" sz="2800" dirty="0"/>
              <a:t>Health care waste management (HCWM) is a process that ensures proper handling and disposal of the HCW in a safe way.</a:t>
            </a:r>
          </a:p>
          <a:p>
            <a:pPr fontAlgn="base"/>
            <a:r>
              <a:rPr lang="en-US" sz="2800" dirty="0"/>
              <a:t>HCWM includes all the steps necessary for waste management from planning to disposal</a:t>
            </a:r>
          </a:p>
        </p:txBody>
      </p:sp>
    </p:spTree>
    <p:extLst>
      <p:ext uri="{BB962C8B-B14F-4D97-AF65-F5344CB8AC3E}">
        <p14:creationId xmlns:p14="http://schemas.microsoft.com/office/powerpoint/2010/main" val="4097420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Health Care Waste:</a:t>
            </a:r>
            <a:r>
              <a:rPr lang="en-US" b="1" dirty="0"/>
              <a:t/>
            </a:r>
            <a:br>
              <a:rPr lang="en-US" b="1" dirty="0"/>
            </a:br>
            <a:endParaRPr lang="en-US" dirty="0"/>
          </a:p>
        </p:txBody>
      </p:sp>
      <p:sp>
        <p:nvSpPr>
          <p:cNvPr id="3" name="Content Placeholder 2"/>
          <p:cNvSpPr>
            <a:spLocks noGrp="1"/>
          </p:cNvSpPr>
          <p:nvPr>
            <p:ph idx="1"/>
          </p:nvPr>
        </p:nvSpPr>
        <p:spPr>
          <a:xfrm>
            <a:off x="2589212" y="1493949"/>
            <a:ext cx="8915400" cy="5228823"/>
          </a:xfrm>
        </p:spPr>
        <p:txBody>
          <a:bodyPr/>
          <a:lstStyle/>
          <a:p>
            <a:pPr marL="0" indent="0" fontAlgn="base">
              <a:buNone/>
            </a:pPr>
            <a:r>
              <a:rPr lang="en-US" b="1" dirty="0"/>
              <a:t>1. </a:t>
            </a:r>
            <a:r>
              <a:rPr lang="en-US" sz="3200" b="1" dirty="0"/>
              <a:t>General Medical Waste:</a:t>
            </a:r>
          </a:p>
          <a:p>
            <a:pPr fontAlgn="base"/>
            <a:r>
              <a:rPr lang="en-US" sz="3200" dirty="0"/>
              <a:t>General medical waste shares large portion in healthcare waste</a:t>
            </a:r>
          </a:p>
          <a:p>
            <a:pPr fontAlgn="base"/>
            <a:r>
              <a:rPr lang="en-US" sz="3200" dirty="0"/>
              <a:t>They are non-hazardous in nature.</a:t>
            </a:r>
          </a:p>
          <a:p>
            <a:pPr fontAlgn="base"/>
            <a:r>
              <a:rPr lang="en-US" sz="3200" dirty="0"/>
              <a:t>General waste includes paper, plastic, and office wastes.</a:t>
            </a:r>
          </a:p>
          <a:p>
            <a:pPr fontAlgn="base"/>
            <a:r>
              <a:rPr lang="en-US" sz="3200" dirty="0"/>
              <a:t>These can be disposed of regularly and don’t require any special handling</a:t>
            </a:r>
            <a:r>
              <a:rPr lang="en-US" sz="2400" dirty="0"/>
              <a:t>.</a:t>
            </a:r>
          </a:p>
        </p:txBody>
      </p:sp>
    </p:spTree>
    <p:extLst>
      <p:ext uri="{BB962C8B-B14F-4D97-AF65-F5344CB8AC3E}">
        <p14:creationId xmlns:p14="http://schemas.microsoft.com/office/powerpoint/2010/main" val="2693219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lstStyle/>
          <a:p>
            <a:r>
              <a:rPr lang="en-US" dirty="0" smtClean="0"/>
              <a:t>CONT..</a:t>
            </a:r>
            <a:endParaRPr lang="en-US" dirty="0"/>
          </a:p>
        </p:txBody>
      </p:sp>
      <p:sp>
        <p:nvSpPr>
          <p:cNvPr id="3" name="Content Placeholder 2"/>
          <p:cNvSpPr>
            <a:spLocks noGrp="1"/>
          </p:cNvSpPr>
          <p:nvPr>
            <p:ph idx="1"/>
          </p:nvPr>
        </p:nvSpPr>
        <p:spPr>
          <a:xfrm>
            <a:off x="2589212" y="1365160"/>
            <a:ext cx="8915400" cy="5383369"/>
          </a:xfrm>
        </p:spPr>
        <p:txBody>
          <a:bodyPr/>
          <a:lstStyle/>
          <a:p>
            <a:pPr marL="0" indent="0" fontAlgn="base">
              <a:buNone/>
            </a:pPr>
            <a:r>
              <a:rPr lang="en-US" b="1" dirty="0"/>
              <a:t>2</a:t>
            </a:r>
            <a:r>
              <a:rPr lang="en-US" sz="2800" b="1" dirty="0"/>
              <a:t>. Infectious Medical Waste:</a:t>
            </a:r>
          </a:p>
          <a:p>
            <a:pPr fontAlgn="base"/>
            <a:r>
              <a:rPr lang="en-US" sz="2800" dirty="0"/>
              <a:t>Infectious waste can pose several risks of infection to humans, animals, and overall environment.</a:t>
            </a:r>
          </a:p>
          <a:p>
            <a:pPr fontAlgn="base"/>
            <a:r>
              <a:rPr lang="en-US" sz="2800" dirty="0"/>
              <a:t>They contain pathogens.</a:t>
            </a:r>
          </a:p>
          <a:p>
            <a:pPr fontAlgn="base"/>
            <a:r>
              <a:rPr lang="en-US" sz="2800" dirty="0"/>
              <a:t>The waste includes blood-soaked bandages, sharps waste, surgical waste, human or body parts, cultures from laboratory and swabs.</a:t>
            </a:r>
          </a:p>
          <a:p>
            <a:pPr fontAlgn="base"/>
            <a:r>
              <a:rPr lang="en-US" sz="2800" dirty="0"/>
              <a:t>Infectious wastes are treated before disposal and they are to be handled with care.</a:t>
            </a:r>
          </a:p>
          <a:p>
            <a:pPr marL="0" indent="0">
              <a:buNone/>
            </a:pPr>
            <a:endParaRPr lang="en-US" dirty="0"/>
          </a:p>
        </p:txBody>
      </p:sp>
    </p:spTree>
    <p:extLst>
      <p:ext uri="{BB962C8B-B14F-4D97-AF65-F5344CB8AC3E}">
        <p14:creationId xmlns:p14="http://schemas.microsoft.com/office/powerpoint/2010/main" val="401994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15293"/>
          </a:xfrm>
        </p:spPr>
        <p:txBody>
          <a:bodyPr/>
          <a:lstStyle/>
          <a:p>
            <a:r>
              <a:rPr lang="en-US" dirty="0" smtClean="0"/>
              <a:t>CONT…</a:t>
            </a:r>
            <a:endParaRPr lang="en-US" dirty="0"/>
          </a:p>
        </p:txBody>
      </p:sp>
      <p:sp>
        <p:nvSpPr>
          <p:cNvPr id="3" name="Content Placeholder 2"/>
          <p:cNvSpPr>
            <a:spLocks noGrp="1"/>
          </p:cNvSpPr>
          <p:nvPr>
            <p:ph idx="1"/>
          </p:nvPr>
        </p:nvSpPr>
        <p:spPr>
          <a:xfrm>
            <a:off x="2589212" y="1339403"/>
            <a:ext cx="8915400" cy="5518597"/>
          </a:xfrm>
        </p:spPr>
        <p:txBody>
          <a:bodyPr>
            <a:noAutofit/>
          </a:bodyPr>
          <a:lstStyle/>
          <a:p>
            <a:pPr marL="0" indent="0" fontAlgn="base">
              <a:buNone/>
            </a:pPr>
            <a:r>
              <a:rPr lang="en-US" sz="3600" b="1" dirty="0"/>
              <a:t>3. Hazardous Medical Waste:</a:t>
            </a:r>
          </a:p>
          <a:p>
            <a:pPr fontAlgn="base"/>
            <a:r>
              <a:rPr lang="en-US" sz="3600" dirty="0"/>
              <a:t>Hazardous waste is dangerous waste</a:t>
            </a:r>
          </a:p>
          <a:p>
            <a:pPr fontAlgn="base"/>
            <a:r>
              <a:rPr lang="en-US" sz="3600" dirty="0"/>
              <a:t>Sharps fall into this category</a:t>
            </a:r>
          </a:p>
          <a:p>
            <a:pPr fontAlgn="base"/>
            <a:r>
              <a:rPr lang="en-US" sz="3600" dirty="0"/>
              <a:t>Sharps, needles, blades etc. can further puncture the handlers or users</a:t>
            </a:r>
          </a:p>
          <a:p>
            <a:pPr fontAlgn="base"/>
            <a:r>
              <a:rPr lang="en-US" sz="3600" dirty="0"/>
              <a:t>Chemicals, solvents, etc. also fall in this category</a:t>
            </a:r>
          </a:p>
          <a:p>
            <a:pPr marL="0" indent="0">
              <a:buNone/>
            </a:pPr>
            <a:endParaRPr lang="en-US" sz="3600" dirty="0"/>
          </a:p>
        </p:txBody>
      </p:sp>
    </p:spTree>
    <p:extLst>
      <p:ext uri="{BB962C8B-B14F-4D97-AF65-F5344CB8AC3E}">
        <p14:creationId xmlns:p14="http://schemas.microsoft.com/office/powerpoint/2010/main" val="193645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r>
              <a:rPr lang="en-US" dirty="0" smtClean="0"/>
              <a:t>CONT…</a:t>
            </a:r>
            <a:endParaRPr lang="en-US" dirty="0"/>
          </a:p>
        </p:txBody>
      </p:sp>
      <p:sp>
        <p:nvSpPr>
          <p:cNvPr id="3" name="Content Placeholder 2"/>
          <p:cNvSpPr>
            <a:spLocks noGrp="1"/>
          </p:cNvSpPr>
          <p:nvPr>
            <p:ph idx="1"/>
          </p:nvPr>
        </p:nvSpPr>
        <p:spPr>
          <a:xfrm>
            <a:off x="2589212" y="1365161"/>
            <a:ext cx="8915400" cy="5344732"/>
          </a:xfrm>
        </p:spPr>
        <p:txBody>
          <a:bodyPr>
            <a:normAutofit/>
          </a:bodyPr>
          <a:lstStyle/>
          <a:p>
            <a:pPr marL="0" indent="0" fontAlgn="base">
              <a:buNone/>
            </a:pPr>
            <a:r>
              <a:rPr lang="en-US" sz="2400" b="1" dirty="0"/>
              <a:t>4. Radioactive Medical Waste:</a:t>
            </a:r>
          </a:p>
          <a:p>
            <a:pPr fontAlgn="base"/>
            <a:r>
              <a:rPr lang="en-US" sz="2400" dirty="0"/>
              <a:t>These wastes are radioactive in nature.</a:t>
            </a:r>
          </a:p>
          <a:p>
            <a:pPr fontAlgn="base"/>
            <a:r>
              <a:rPr lang="en-US" sz="2400" dirty="0"/>
              <a:t>Waste containing heavy metals, lead, battery, outcomes of radioactive therapies etc. fall in this category</a:t>
            </a:r>
          </a:p>
          <a:p>
            <a:pPr fontAlgn="base"/>
            <a:r>
              <a:rPr lang="en-US" sz="2400" dirty="0"/>
              <a:t>Pathological waste.</a:t>
            </a:r>
          </a:p>
          <a:p>
            <a:pPr fontAlgn="base"/>
            <a:r>
              <a:rPr lang="en-US" sz="2400" dirty="0"/>
              <a:t>Consists of tissues, organs, body parts, human fetuses and animal carcasses, blood, and body fluids. Within this category, recognizable human or animal body parts are also called anatomical waste.</a:t>
            </a:r>
          </a:p>
          <a:p>
            <a:pPr fontAlgn="base"/>
            <a:r>
              <a:rPr lang="en-US" sz="2400" dirty="0"/>
              <a:t>Radioactive medical waste is also considered as a subcategory of infectious waste</a:t>
            </a:r>
          </a:p>
          <a:p>
            <a:endParaRPr lang="en-US" dirty="0"/>
          </a:p>
        </p:txBody>
      </p:sp>
    </p:spTree>
    <p:extLst>
      <p:ext uri="{BB962C8B-B14F-4D97-AF65-F5344CB8AC3E}">
        <p14:creationId xmlns:p14="http://schemas.microsoft.com/office/powerpoint/2010/main" val="2493304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15293"/>
          </a:xfrm>
        </p:spPr>
        <p:txBody>
          <a:bodyPr/>
          <a:lstStyle/>
          <a:p>
            <a:r>
              <a:rPr lang="en-US" b="1" dirty="0" smtClean="0"/>
              <a:t>PHARMACEUTICAL WASTE</a:t>
            </a:r>
            <a:endParaRPr lang="en-US" b="1" dirty="0"/>
          </a:p>
        </p:txBody>
      </p:sp>
      <p:sp>
        <p:nvSpPr>
          <p:cNvPr id="3" name="Content Placeholder 2"/>
          <p:cNvSpPr>
            <a:spLocks noGrp="1"/>
          </p:cNvSpPr>
          <p:nvPr>
            <p:ph idx="1"/>
          </p:nvPr>
        </p:nvSpPr>
        <p:spPr>
          <a:xfrm>
            <a:off x="2589212" y="1455313"/>
            <a:ext cx="8915400" cy="5241701"/>
          </a:xfrm>
        </p:spPr>
        <p:txBody>
          <a:bodyPr>
            <a:normAutofit lnSpcReduction="10000"/>
          </a:bodyPr>
          <a:lstStyle/>
          <a:p>
            <a:r>
              <a:rPr lang="en-US" sz="2800" dirty="0" smtClean="0"/>
              <a:t>Expired</a:t>
            </a:r>
            <a:r>
              <a:rPr lang="en-US" sz="2800" dirty="0"/>
              <a:t>, unused, and contaminated drugs; vaccines and sera; Pharmaceutical waste includes expired, unused, spilt and contaminated pharmaceutical products, drugs and vaccines. </a:t>
            </a:r>
            <a:endParaRPr lang="en-US" sz="2800" dirty="0" smtClean="0"/>
          </a:p>
          <a:p>
            <a:r>
              <a:rPr lang="en-US" sz="2800" dirty="0" smtClean="0"/>
              <a:t>In </a:t>
            </a:r>
            <a:r>
              <a:rPr lang="en-US" sz="2800" dirty="0"/>
              <a:t>this category are also included discarded items used in the handling of pharmaceuticals like bottles, vials, connecting tubing. Since various ministries of health or their equivalents usually put in place specific measures that will reduce the </a:t>
            </a:r>
            <a:r>
              <a:rPr lang="en-US" sz="2800" dirty="0" err="1"/>
              <a:t>the</a:t>
            </a:r>
            <a:r>
              <a:rPr lang="en-US" sz="2800" dirty="0"/>
              <a:t> wastage of drugs, Health care facilities should deal only with small quantities of pharmaceutical wastes</a:t>
            </a:r>
            <a:r>
              <a:rPr lang="en-US" dirty="0"/>
              <a:t>.</a:t>
            </a:r>
          </a:p>
        </p:txBody>
      </p:sp>
    </p:spTree>
    <p:extLst>
      <p:ext uri="{BB962C8B-B14F-4D97-AF65-F5344CB8AC3E}">
        <p14:creationId xmlns:p14="http://schemas.microsoft.com/office/powerpoint/2010/main" val="23741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Laboratory waste</a:t>
            </a:r>
            <a:endParaRPr lang="en-US" dirty="0"/>
          </a:p>
        </p:txBody>
      </p:sp>
      <p:sp>
        <p:nvSpPr>
          <p:cNvPr id="3" name="Content Placeholder 2"/>
          <p:cNvSpPr>
            <a:spLocks noGrp="1"/>
          </p:cNvSpPr>
          <p:nvPr>
            <p:ph idx="1"/>
          </p:nvPr>
        </p:nvSpPr>
        <p:spPr/>
        <p:txBody>
          <a:bodyPr>
            <a:noAutofit/>
          </a:bodyPr>
          <a:lstStyle/>
          <a:p>
            <a:pPr marL="0" indent="0">
              <a:buNone/>
            </a:pPr>
            <a:r>
              <a:rPr lang="en-US" sz="3600" dirty="0" smtClean="0"/>
              <a:t>This </a:t>
            </a:r>
            <a:r>
              <a:rPr lang="en-US" sz="3600" dirty="0"/>
              <a:t>is also high risk category waste. This includes chemicals used in the pathological laboratory, microbial cultures and clinical specimens, slide, culture dish, needle, syringes, as well as radioactive waste such as Iodine-125, iodine -131.</a:t>
            </a:r>
          </a:p>
        </p:txBody>
      </p:sp>
    </p:spTree>
    <p:extLst>
      <p:ext uri="{BB962C8B-B14F-4D97-AF65-F5344CB8AC3E}">
        <p14:creationId xmlns:p14="http://schemas.microsoft.com/office/powerpoint/2010/main" val="32094544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TotalTime>
  <Words>1711</Words>
  <Application>Microsoft Office PowerPoint</Application>
  <PresentationFormat>Widescreen</PresentationFormat>
  <Paragraphs>120</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Century Gothic</vt:lpstr>
      <vt:lpstr>Wingdings 3</vt:lpstr>
      <vt:lpstr>Wisp</vt:lpstr>
      <vt:lpstr>HEALTH CARE WASTE MANAGEMENT</vt:lpstr>
      <vt:lpstr>Introduction:</vt:lpstr>
      <vt:lpstr>CONT…</vt:lpstr>
      <vt:lpstr>Types of Health Care Waste: </vt:lpstr>
      <vt:lpstr>CONT..</vt:lpstr>
      <vt:lpstr>CONT…</vt:lpstr>
      <vt:lpstr>CONT…</vt:lpstr>
      <vt:lpstr>PHARMACEUTICAL WASTE</vt:lpstr>
      <vt:lpstr>Laboratory waste</vt:lpstr>
      <vt:lpstr>CONT…</vt:lpstr>
      <vt:lpstr>The major sources of health-care waste are:</vt:lpstr>
      <vt:lpstr>Methods of Health Care Waste Management: </vt:lpstr>
      <vt:lpstr>Incineration: </vt:lpstr>
      <vt:lpstr>CONT..</vt:lpstr>
      <vt:lpstr>Chemical disinfection: </vt:lpstr>
      <vt:lpstr>Autoclaving: </vt:lpstr>
      <vt:lpstr>Encapsulation: </vt:lpstr>
      <vt:lpstr>Inertization: </vt:lpstr>
      <vt:lpstr>Land disposal: </vt:lpstr>
      <vt:lpstr>CONT…</vt:lpstr>
      <vt:lpstr>Risks Associated with Health Care Waste Management: </vt:lpstr>
      <vt:lpstr>CONT…</vt:lpstr>
      <vt:lpstr>Risks associated with waste disposal</vt:lpstr>
      <vt:lpstr>Waste management: reasons for failure</vt:lpstr>
      <vt:lpstr>Steps towards improvement</vt:lpstr>
      <vt:lpstr>CONT…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WASTE MANAGEMENT</dc:title>
  <dc:creator>hp</dc:creator>
  <cp:lastModifiedBy>hp</cp:lastModifiedBy>
  <cp:revision>8</cp:revision>
  <dcterms:created xsi:type="dcterms:W3CDTF">2019-10-14T08:56:21Z</dcterms:created>
  <dcterms:modified xsi:type="dcterms:W3CDTF">2021-07-05T04:14:55Z</dcterms:modified>
</cp:coreProperties>
</file>