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8"/>
  </p:notesMasterIdLst>
  <p:sldIdLst>
    <p:sldId id="257" r:id="rId2"/>
    <p:sldId id="604" r:id="rId3"/>
    <p:sldId id="524" r:id="rId4"/>
    <p:sldId id="408" r:id="rId5"/>
    <p:sldId id="291" r:id="rId6"/>
    <p:sldId id="258" r:id="rId7"/>
    <p:sldId id="259" r:id="rId8"/>
    <p:sldId id="260" r:id="rId9"/>
    <p:sldId id="574" r:id="rId10"/>
    <p:sldId id="261" r:id="rId11"/>
    <p:sldId id="262" r:id="rId12"/>
    <p:sldId id="302" r:id="rId13"/>
    <p:sldId id="303" r:id="rId14"/>
    <p:sldId id="304" r:id="rId15"/>
    <p:sldId id="305" r:id="rId16"/>
    <p:sldId id="306" r:id="rId17"/>
    <p:sldId id="307" r:id="rId18"/>
    <p:sldId id="308" r:id="rId19"/>
    <p:sldId id="309" r:id="rId20"/>
    <p:sldId id="310" r:id="rId21"/>
    <p:sldId id="311" r:id="rId22"/>
    <p:sldId id="31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410" r:id="rId36"/>
    <p:sldId id="275" r:id="rId37"/>
    <p:sldId id="276" r:id="rId38"/>
    <p:sldId id="279" r:id="rId39"/>
    <p:sldId id="367" r:id="rId40"/>
    <p:sldId id="293" r:id="rId41"/>
    <p:sldId id="294" r:id="rId42"/>
    <p:sldId id="295" r:id="rId43"/>
    <p:sldId id="313" r:id="rId44"/>
    <p:sldId id="314" r:id="rId45"/>
    <p:sldId id="297" r:id="rId46"/>
    <p:sldId id="298" r:id="rId47"/>
    <p:sldId id="299" r:id="rId48"/>
    <p:sldId id="300" r:id="rId49"/>
    <p:sldId id="301" r:id="rId50"/>
    <p:sldId id="315" r:id="rId51"/>
    <p:sldId id="369" r:id="rId52"/>
    <p:sldId id="370" r:id="rId53"/>
    <p:sldId id="371" r:id="rId54"/>
    <p:sldId id="372" r:id="rId55"/>
    <p:sldId id="373" r:id="rId56"/>
    <p:sldId id="374" r:id="rId57"/>
    <p:sldId id="375" r:id="rId58"/>
    <p:sldId id="376" r:id="rId59"/>
    <p:sldId id="377" r:id="rId60"/>
    <p:sldId id="378" r:id="rId61"/>
    <p:sldId id="379" r:id="rId62"/>
    <p:sldId id="605" r:id="rId63"/>
    <p:sldId id="388" r:id="rId64"/>
    <p:sldId id="566" r:id="rId65"/>
    <p:sldId id="570" r:id="rId66"/>
    <p:sldId id="569" r:id="rId67"/>
    <p:sldId id="568" r:id="rId68"/>
    <p:sldId id="567" r:id="rId69"/>
    <p:sldId id="572" r:id="rId70"/>
    <p:sldId id="573" r:id="rId71"/>
    <p:sldId id="389" r:id="rId72"/>
    <p:sldId id="411" r:id="rId73"/>
    <p:sldId id="412" r:id="rId74"/>
    <p:sldId id="406" r:id="rId75"/>
    <p:sldId id="409" r:id="rId76"/>
    <p:sldId id="407" r:id="rId77"/>
    <p:sldId id="461" r:id="rId78"/>
    <p:sldId id="392" r:id="rId79"/>
    <p:sldId id="400" r:id="rId80"/>
    <p:sldId id="405" r:id="rId81"/>
    <p:sldId id="401" r:id="rId82"/>
    <p:sldId id="402" r:id="rId83"/>
    <p:sldId id="404" r:id="rId84"/>
    <p:sldId id="380" r:id="rId85"/>
    <p:sldId id="381" r:id="rId86"/>
    <p:sldId id="382" r:id="rId87"/>
    <p:sldId id="384" r:id="rId88"/>
    <p:sldId id="385" r:id="rId89"/>
    <p:sldId id="620" r:id="rId90"/>
    <p:sldId id="386" r:id="rId91"/>
    <p:sldId id="621" r:id="rId92"/>
    <p:sldId id="387" r:id="rId93"/>
    <p:sldId id="622" r:id="rId94"/>
    <p:sldId id="383" r:id="rId95"/>
    <p:sldId id="316" r:id="rId96"/>
    <p:sldId id="317" r:id="rId97"/>
    <p:sldId id="318" r:id="rId98"/>
    <p:sldId id="319" r:id="rId99"/>
    <p:sldId id="320" r:id="rId100"/>
    <p:sldId id="321" r:id="rId101"/>
    <p:sldId id="322" r:id="rId102"/>
    <p:sldId id="324" r:id="rId103"/>
    <p:sldId id="323" r:id="rId104"/>
    <p:sldId id="325" r:id="rId105"/>
    <p:sldId id="326" r:id="rId106"/>
    <p:sldId id="327" r:id="rId107"/>
    <p:sldId id="328" r:id="rId108"/>
    <p:sldId id="329" r:id="rId109"/>
    <p:sldId id="330" r:id="rId110"/>
    <p:sldId id="331" r:id="rId111"/>
    <p:sldId id="332" r:id="rId112"/>
    <p:sldId id="333" r:id="rId113"/>
    <p:sldId id="334" r:id="rId114"/>
    <p:sldId id="335" r:id="rId115"/>
    <p:sldId id="336" r:id="rId116"/>
    <p:sldId id="337" r:id="rId117"/>
    <p:sldId id="338" r:id="rId118"/>
    <p:sldId id="339" r:id="rId119"/>
    <p:sldId id="340" r:id="rId120"/>
    <p:sldId id="341" r:id="rId121"/>
    <p:sldId id="342" r:id="rId122"/>
    <p:sldId id="343" r:id="rId123"/>
    <p:sldId id="344" r:id="rId124"/>
    <p:sldId id="345" r:id="rId125"/>
    <p:sldId id="346" r:id="rId126"/>
    <p:sldId id="347" r:id="rId127"/>
    <p:sldId id="348" r:id="rId128"/>
    <p:sldId id="349" r:id="rId129"/>
    <p:sldId id="350" r:id="rId130"/>
    <p:sldId id="351" r:id="rId131"/>
    <p:sldId id="352" r:id="rId132"/>
    <p:sldId id="353" r:id="rId133"/>
    <p:sldId id="354" r:id="rId134"/>
    <p:sldId id="355" r:id="rId135"/>
    <p:sldId id="356" r:id="rId136"/>
    <p:sldId id="357" r:id="rId137"/>
    <p:sldId id="358" r:id="rId138"/>
    <p:sldId id="359" r:id="rId139"/>
    <p:sldId id="360" r:id="rId140"/>
    <p:sldId id="361" r:id="rId141"/>
    <p:sldId id="362" r:id="rId142"/>
    <p:sldId id="363" r:id="rId143"/>
    <p:sldId id="364" r:id="rId144"/>
    <p:sldId id="365" r:id="rId145"/>
    <p:sldId id="366" r:id="rId146"/>
    <p:sldId id="413" r:id="rId147"/>
    <p:sldId id="414" r:id="rId148"/>
    <p:sldId id="415" r:id="rId149"/>
    <p:sldId id="281" r:id="rId150"/>
    <p:sldId id="417" r:id="rId151"/>
    <p:sldId id="418" r:id="rId152"/>
    <p:sldId id="419" r:id="rId153"/>
    <p:sldId id="420" r:id="rId154"/>
    <p:sldId id="421" r:id="rId155"/>
    <p:sldId id="424" r:id="rId156"/>
    <p:sldId id="426" r:id="rId157"/>
    <p:sldId id="427" r:id="rId158"/>
    <p:sldId id="428" r:id="rId159"/>
    <p:sldId id="429" r:id="rId160"/>
    <p:sldId id="430" r:id="rId161"/>
    <p:sldId id="431" r:id="rId162"/>
    <p:sldId id="292" r:id="rId163"/>
    <p:sldId id="282" r:id="rId164"/>
    <p:sldId id="283" r:id="rId165"/>
    <p:sldId id="284" r:id="rId166"/>
    <p:sldId id="285" r:id="rId167"/>
    <p:sldId id="286" r:id="rId168"/>
    <p:sldId id="433" r:id="rId169"/>
    <p:sldId id="437" r:id="rId170"/>
    <p:sldId id="444" r:id="rId171"/>
    <p:sldId id="445" r:id="rId172"/>
    <p:sldId id="446" r:id="rId173"/>
    <p:sldId id="434" r:id="rId174"/>
    <p:sldId id="435" r:id="rId175"/>
    <p:sldId id="436" r:id="rId176"/>
    <p:sldId id="438" r:id="rId177"/>
    <p:sldId id="439" r:id="rId178"/>
    <p:sldId id="440" r:id="rId179"/>
    <p:sldId id="441" r:id="rId180"/>
    <p:sldId id="623" r:id="rId181"/>
    <p:sldId id="448" r:id="rId182"/>
    <p:sldId id="449" r:id="rId183"/>
    <p:sldId id="454" r:id="rId184"/>
    <p:sldId id="455" r:id="rId185"/>
    <p:sldId id="456" r:id="rId186"/>
    <p:sldId id="452" r:id="rId187"/>
    <p:sldId id="453" r:id="rId188"/>
    <p:sldId id="457" r:id="rId189"/>
    <p:sldId id="458" r:id="rId190"/>
    <p:sldId id="603" r:id="rId191"/>
    <p:sldId id="606" r:id="rId192"/>
    <p:sldId id="462" r:id="rId193"/>
    <p:sldId id="607" r:id="rId194"/>
    <p:sldId id="463" r:id="rId195"/>
    <p:sldId id="464" r:id="rId196"/>
    <p:sldId id="609" r:id="rId197"/>
    <p:sldId id="495" r:id="rId198"/>
    <p:sldId id="610" r:id="rId199"/>
    <p:sldId id="496" r:id="rId200"/>
    <p:sldId id="535" r:id="rId201"/>
    <p:sldId id="613" r:id="rId202"/>
    <p:sldId id="612" r:id="rId203"/>
    <p:sldId id="539" r:id="rId204"/>
    <p:sldId id="540" r:id="rId205"/>
    <p:sldId id="500" r:id="rId206"/>
    <p:sldId id="501" r:id="rId207"/>
    <p:sldId id="502" r:id="rId208"/>
    <p:sldId id="506" r:id="rId209"/>
    <p:sldId id="614" r:id="rId210"/>
    <p:sldId id="615" r:id="rId211"/>
    <p:sldId id="616" r:id="rId212"/>
    <p:sldId id="507" r:id="rId213"/>
    <p:sldId id="541" r:id="rId214"/>
    <p:sldId id="542" r:id="rId215"/>
    <p:sldId id="508" r:id="rId216"/>
    <p:sldId id="618" r:id="rId217"/>
    <p:sldId id="617" r:id="rId218"/>
    <p:sldId id="619" r:id="rId219"/>
    <p:sldId id="509" r:id="rId220"/>
    <p:sldId id="510" r:id="rId221"/>
    <p:sldId id="511" r:id="rId222"/>
    <p:sldId id="512" r:id="rId223"/>
    <p:sldId id="543" r:id="rId224"/>
    <p:sldId id="544" r:id="rId225"/>
    <p:sldId id="545" r:id="rId226"/>
    <p:sldId id="546" r:id="rId227"/>
    <p:sldId id="547" r:id="rId228"/>
    <p:sldId id="548" r:id="rId229"/>
    <p:sldId id="549" r:id="rId230"/>
    <p:sldId id="551" r:id="rId231"/>
    <p:sldId id="554" r:id="rId232"/>
    <p:sldId id="553" r:id="rId233"/>
    <p:sldId id="552" r:id="rId234"/>
    <p:sldId id="557" r:id="rId235"/>
    <p:sldId id="624" r:id="rId236"/>
    <p:sldId id="561" r:id="rId237"/>
    <p:sldId id="560" r:id="rId238"/>
    <p:sldId id="559" r:id="rId239"/>
    <p:sldId id="625" r:id="rId240"/>
    <p:sldId id="556" r:id="rId241"/>
    <p:sldId id="550" r:id="rId242"/>
    <p:sldId id="555" r:id="rId243"/>
    <p:sldId id="562" r:id="rId244"/>
    <p:sldId id="563" r:id="rId245"/>
    <p:sldId id="513" r:id="rId246"/>
    <p:sldId id="517" r:id="rId247"/>
    <p:sldId id="518" r:id="rId248"/>
    <p:sldId id="519" r:id="rId249"/>
    <p:sldId id="516" r:id="rId250"/>
    <p:sldId id="515" r:id="rId251"/>
    <p:sldId id="514" r:id="rId252"/>
    <p:sldId id="523" r:id="rId253"/>
    <p:sldId id="522" r:id="rId254"/>
    <p:sldId id="521" r:id="rId255"/>
    <p:sldId id="520" r:id="rId256"/>
    <p:sldId id="525" r:id="rId257"/>
    <p:sldId id="526" r:id="rId258"/>
    <p:sldId id="527" r:id="rId259"/>
    <p:sldId id="528" r:id="rId260"/>
    <p:sldId id="529" r:id="rId261"/>
    <p:sldId id="530" r:id="rId262"/>
    <p:sldId id="531" r:id="rId263"/>
    <p:sldId id="532" r:id="rId264"/>
    <p:sldId id="533" r:id="rId265"/>
    <p:sldId id="582" r:id="rId266"/>
    <p:sldId id="581" r:id="rId267"/>
    <p:sldId id="580" r:id="rId268"/>
    <p:sldId id="579" r:id="rId269"/>
    <p:sldId id="578" r:id="rId270"/>
    <p:sldId id="577" r:id="rId271"/>
    <p:sldId id="588" r:id="rId272"/>
    <p:sldId id="587" r:id="rId273"/>
    <p:sldId id="586" r:id="rId274"/>
    <p:sldId id="584" r:id="rId275"/>
    <p:sldId id="583" r:id="rId276"/>
    <p:sldId id="534" r:id="rId277"/>
    <p:sldId id="594" r:id="rId278"/>
    <p:sldId id="593" r:id="rId279"/>
    <p:sldId id="592" r:id="rId280"/>
    <p:sldId id="591" r:id="rId281"/>
    <p:sldId id="597" r:id="rId282"/>
    <p:sldId id="596" r:id="rId283"/>
    <p:sldId id="595" r:id="rId284"/>
    <p:sldId id="590" r:id="rId285"/>
    <p:sldId id="589" r:id="rId286"/>
    <p:sldId id="601" r:id="rId287"/>
    <p:sldId id="600" r:id="rId288"/>
    <p:sldId id="599" r:id="rId289"/>
    <p:sldId id="477" r:id="rId290"/>
    <p:sldId id="478" r:id="rId291"/>
    <p:sldId id="479" r:id="rId292"/>
    <p:sldId id="480" r:id="rId293"/>
    <p:sldId id="481" r:id="rId294"/>
    <p:sldId id="482" r:id="rId295"/>
    <p:sldId id="487" r:id="rId296"/>
    <p:sldId id="483" r:id="rId297"/>
    <p:sldId id="484" r:id="rId298"/>
    <p:sldId id="485" r:id="rId299"/>
    <p:sldId id="491" r:id="rId300"/>
    <p:sldId id="486" r:id="rId301"/>
    <p:sldId id="488" r:id="rId302"/>
    <p:sldId id="489" r:id="rId303"/>
    <p:sldId id="490" r:id="rId304"/>
    <p:sldId id="494" r:id="rId305"/>
    <p:sldId id="465" r:id="rId306"/>
    <p:sldId id="466" r:id="rId307"/>
    <p:sldId id="467" r:id="rId308"/>
    <p:sldId id="468" r:id="rId309"/>
    <p:sldId id="469" r:id="rId310"/>
    <p:sldId id="470" r:id="rId311"/>
    <p:sldId id="472" r:id="rId312"/>
    <p:sldId id="474" r:id="rId313"/>
    <p:sldId id="576" r:id="rId314"/>
    <p:sldId id="475" r:id="rId315"/>
    <p:sldId id="476" r:id="rId316"/>
    <p:sldId id="575" r:id="rId3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76" autoAdjust="0"/>
    <p:restoredTop sz="86356" autoAdjust="0"/>
  </p:normalViewPr>
  <p:slideViewPr>
    <p:cSldViewPr>
      <p:cViewPr varScale="1">
        <p:scale>
          <a:sx n="69" d="100"/>
          <a:sy n="69" d="100"/>
        </p:scale>
        <p:origin x="66" y="20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notesMaster" Target="notesMasters/notesMaster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viewProps" Target="viewProps.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theme" Target="theme/theme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11A9AE-B643-4770-AF40-2E3B591EC1DB}" type="datetimeFigureOut">
              <a:rPr lang="en-US" smtClean="0"/>
              <a:t>2/26/2021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1936A9-CD2B-4A8E-8E31-BD06EEB2D79B}" type="slidenum">
              <a:rPr lang="en-US" smtClean="0"/>
              <a:t>‹#›</a:t>
            </a:fld>
            <a:endParaRPr lang="en-US"/>
          </a:p>
        </p:txBody>
      </p:sp>
    </p:spTree>
    <p:extLst>
      <p:ext uri="{BB962C8B-B14F-4D97-AF65-F5344CB8AC3E}">
        <p14:creationId xmlns:p14="http://schemas.microsoft.com/office/powerpoint/2010/main" val="568243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1936A9-CD2B-4A8E-8E31-BD06EEB2D79B}" type="slidenum">
              <a:rPr lang="en-US" smtClean="0"/>
              <a:t>1</a:t>
            </a:fld>
            <a:endParaRPr lang="en-US"/>
          </a:p>
        </p:txBody>
      </p:sp>
    </p:spTree>
    <p:extLst>
      <p:ext uri="{BB962C8B-B14F-4D97-AF65-F5344CB8AC3E}">
        <p14:creationId xmlns:p14="http://schemas.microsoft.com/office/powerpoint/2010/main" val="1612166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936A9-CD2B-4A8E-8E31-BD06EEB2D79B}" type="slidenum">
              <a:rPr lang="en-US" smtClean="0"/>
              <a:t>257</a:t>
            </a:fld>
            <a:endParaRPr lang="en-US"/>
          </a:p>
        </p:txBody>
      </p:sp>
    </p:spTree>
    <p:extLst>
      <p:ext uri="{BB962C8B-B14F-4D97-AF65-F5344CB8AC3E}">
        <p14:creationId xmlns:p14="http://schemas.microsoft.com/office/powerpoint/2010/main" val="1910254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936A9-CD2B-4A8E-8E31-BD06EEB2D79B}" type="slidenum">
              <a:rPr lang="en-US" smtClean="0"/>
              <a:t>258</a:t>
            </a:fld>
            <a:endParaRPr lang="en-US"/>
          </a:p>
        </p:txBody>
      </p:sp>
    </p:spTree>
    <p:extLst>
      <p:ext uri="{BB962C8B-B14F-4D97-AF65-F5344CB8AC3E}">
        <p14:creationId xmlns:p14="http://schemas.microsoft.com/office/powerpoint/2010/main" val="1835214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936A9-CD2B-4A8E-8E31-BD06EEB2D79B}" type="slidenum">
              <a:rPr lang="en-US" smtClean="0"/>
              <a:t>262</a:t>
            </a:fld>
            <a:endParaRPr lang="en-US"/>
          </a:p>
        </p:txBody>
      </p:sp>
    </p:spTree>
    <p:extLst>
      <p:ext uri="{BB962C8B-B14F-4D97-AF65-F5344CB8AC3E}">
        <p14:creationId xmlns:p14="http://schemas.microsoft.com/office/powerpoint/2010/main" val="3459816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C51936A9-CD2B-4A8E-8E31-BD06EEB2D79B}" type="slidenum">
              <a:rPr lang="en-US" smtClean="0"/>
              <a:t>3</a:t>
            </a:fld>
            <a:endParaRPr lang="en-US"/>
          </a:p>
        </p:txBody>
      </p:sp>
    </p:spTree>
    <p:extLst>
      <p:ext uri="{BB962C8B-B14F-4D97-AF65-F5344CB8AC3E}">
        <p14:creationId xmlns:p14="http://schemas.microsoft.com/office/powerpoint/2010/main" val="1817161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1936A9-CD2B-4A8E-8E31-BD06EEB2D79B}" type="slidenum">
              <a:rPr lang="en-US" smtClean="0"/>
              <a:t>6</a:t>
            </a:fld>
            <a:endParaRPr lang="en-US"/>
          </a:p>
        </p:txBody>
      </p:sp>
    </p:spTree>
    <p:extLst>
      <p:ext uri="{BB962C8B-B14F-4D97-AF65-F5344CB8AC3E}">
        <p14:creationId xmlns:p14="http://schemas.microsoft.com/office/powerpoint/2010/main" val="1716010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936A9-CD2B-4A8E-8E31-BD06EEB2D79B}" type="slidenum">
              <a:rPr lang="en-US" smtClean="0"/>
              <a:t>223</a:t>
            </a:fld>
            <a:endParaRPr lang="en-US"/>
          </a:p>
        </p:txBody>
      </p:sp>
    </p:spTree>
    <p:extLst>
      <p:ext uri="{BB962C8B-B14F-4D97-AF65-F5344CB8AC3E}">
        <p14:creationId xmlns:p14="http://schemas.microsoft.com/office/powerpoint/2010/main" val="3641923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936A9-CD2B-4A8E-8E31-BD06EEB2D79B}" type="slidenum">
              <a:rPr lang="en-US" smtClean="0"/>
              <a:t>224</a:t>
            </a:fld>
            <a:endParaRPr lang="en-US"/>
          </a:p>
        </p:txBody>
      </p:sp>
    </p:spTree>
    <p:extLst>
      <p:ext uri="{BB962C8B-B14F-4D97-AF65-F5344CB8AC3E}">
        <p14:creationId xmlns:p14="http://schemas.microsoft.com/office/powerpoint/2010/main" val="2900198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1936A9-CD2B-4A8E-8E31-BD06EEB2D79B}" type="slidenum">
              <a:rPr lang="en-US" smtClean="0"/>
              <a:t>243</a:t>
            </a:fld>
            <a:endParaRPr lang="en-US"/>
          </a:p>
        </p:txBody>
      </p:sp>
    </p:spTree>
    <p:extLst>
      <p:ext uri="{BB962C8B-B14F-4D97-AF65-F5344CB8AC3E}">
        <p14:creationId xmlns:p14="http://schemas.microsoft.com/office/powerpoint/2010/main" val="2623444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936A9-CD2B-4A8E-8E31-BD06EEB2D79B}" type="slidenum">
              <a:rPr lang="en-US" smtClean="0"/>
              <a:t>253</a:t>
            </a:fld>
            <a:endParaRPr lang="en-US"/>
          </a:p>
        </p:txBody>
      </p:sp>
    </p:spTree>
    <p:extLst>
      <p:ext uri="{BB962C8B-B14F-4D97-AF65-F5344CB8AC3E}">
        <p14:creationId xmlns:p14="http://schemas.microsoft.com/office/powerpoint/2010/main" val="255992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936A9-CD2B-4A8E-8E31-BD06EEB2D79B}" type="slidenum">
              <a:rPr lang="en-US" smtClean="0"/>
              <a:t>254</a:t>
            </a:fld>
            <a:endParaRPr lang="en-US"/>
          </a:p>
        </p:txBody>
      </p:sp>
    </p:spTree>
    <p:extLst>
      <p:ext uri="{BB962C8B-B14F-4D97-AF65-F5344CB8AC3E}">
        <p14:creationId xmlns:p14="http://schemas.microsoft.com/office/powerpoint/2010/main" val="3415386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936A9-CD2B-4A8E-8E31-BD06EEB2D79B}" type="slidenum">
              <a:rPr lang="en-US" smtClean="0"/>
              <a:t>256</a:t>
            </a:fld>
            <a:endParaRPr lang="en-US"/>
          </a:p>
        </p:txBody>
      </p:sp>
    </p:spTree>
    <p:extLst>
      <p:ext uri="{BB962C8B-B14F-4D97-AF65-F5344CB8AC3E}">
        <p14:creationId xmlns:p14="http://schemas.microsoft.com/office/powerpoint/2010/main" val="2377208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A7C2CB-FC08-4EE2-A0F5-FD6141A770F7}"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84942-4D65-4048-86A4-7AC8E930903F}" type="slidenum">
              <a:rPr lang="en-US" smtClean="0"/>
              <a:t>‹#›</a:t>
            </a:fld>
            <a:endParaRPr lang="en-US"/>
          </a:p>
        </p:txBody>
      </p:sp>
    </p:spTree>
    <p:extLst>
      <p:ext uri="{BB962C8B-B14F-4D97-AF65-F5344CB8AC3E}">
        <p14:creationId xmlns:p14="http://schemas.microsoft.com/office/powerpoint/2010/main" val="2789306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7C2CB-FC08-4EE2-A0F5-FD6141A770F7}"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84942-4D65-4048-86A4-7AC8E930903F}" type="slidenum">
              <a:rPr lang="en-US" smtClean="0"/>
              <a:t>‹#›</a:t>
            </a:fld>
            <a:endParaRPr lang="en-US"/>
          </a:p>
        </p:txBody>
      </p:sp>
    </p:spTree>
    <p:extLst>
      <p:ext uri="{BB962C8B-B14F-4D97-AF65-F5344CB8AC3E}">
        <p14:creationId xmlns:p14="http://schemas.microsoft.com/office/powerpoint/2010/main" val="2764079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7C2CB-FC08-4EE2-A0F5-FD6141A770F7}"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84942-4D65-4048-86A4-7AC8E930903F}" type="slidenum">
              <a:rPr lang="en-US" smtClean="0"/>
              <a:t>‹#›</a:t>
            </a:fld>
            <a:endParaRPr lang="en-US"/>
          </a:p>
        </p:txBody>
      </p:sp>
    </p:spTree>
    <p:extLst>
      <p:ext uri="{BB962C8B-B14F-4D97-AF65-F5344CB8AC3E}">
        <p14:creationId xmlns:p14="http://schemas.microsoft.com/office/powerpoint/2010/main" val="882709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7C2CB-FC08-4EE2-A0F5-FD6141A770F7}"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84942-4D65-4048-86A4-7AC8E930903F}" type="slidenum">
              <a:rPr lang="en-US" smtClean="0"/>
              <a:t>‹#›</a:t>
            </a:fld>
            <a:endParaRPr lang="en-US"/>
          </a:p>
        </p:txBody>
      </p:sp>
    </p:spTree>
    <p:extLst>
      <p:ext uri="{BB962C8B-B14F-4D97-AF65-F5344CB8AC3E}">
        <p14:creationId xmlns:p14="http://schemas.microsoft.com/office/powerpoint/2010/main" val="2165920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7C2CB-FC08-4EE2-A0F5-FD6141A770F7}"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84942-4D65-4048-86A4-7AC8E930903F}" type="slidenum">
              <a:rPr lang="en-US" smtClean="0"/>
              <a:t>‹#›</a:t>
            </a:fld>
            <a:endParaRPr lang="en-US"/>
          </a:p>
        </p:txBody>
      </p:sp>
    </p:spTree>
    <p:extLst>
      <p:ext uri="{BB962C8B-B14F-4D97-AF65-F5344CB8AC3E}">
        <p14:creationId xmlns:p14="http://schemas.microsoft.com/office/powerpoint/2010/main" val="2910381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7C2CB-FC08-4EE2-A0F5-FD6141A770F7}"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84942-4D65-4048-86A4-7AC8E930903F}" type="slidenum">
              <a:rPr lang="en-US" smtClean="0"/>
              <a:t>‹#›</a:t>
            </a:fld>
            <a:endParaRPr lang="en-US"/>
          </a:p>
        </p:txBody>
      </p:sp>
    </p:spTree>
    <p:extLst>
      <p:ext uri="{BB962C8B-B14F-4D97-AF65-F5344CB8AC3E}">
        <p14:creationId xmlns:p14="http://schemas.microsoft.com/office/powerpoint/2010/main" val="3761141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7C2CB-FC08-4EE2-A0F5-FD6141A770F7}" type="datetimeFigureOut">
              <a:rPr lang="en-US" smtClean="0"/>
              <a:t>2/26/2021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E84942-4D65-4048-86A4-7AC8E930903F}" type="slidenum">
              <a:rPr lang="en-US" smtClean="0"/>
              <a:t>‹#›</a:t>
            </a:fld>
            <a:endParaRPr lang="en-US"/>
          </a:p>
        </p:txBody>
      </p:sp>
    </p:spTree>
    <p:extLst>
      <p:ext uri="{BB962C8B-B14F-4D97-AF65-F5344CB8AC3E}">
        <p14:creationId xmlns:p14="http://schemas.microsoft.com/office/powerpoint/2010/main" val="365498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7C2CB-FC08-4EE2-A0F5-FD6141A770F7}" type="datetimeFigureOut">
              <a:rPr lang="en-US" smtClean="0"/>
              <a:t>2/26/2021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E84942-4D65-4048-86A4-7AC8E930903F}" type="slidenum">
              <a:rPr lang="en-US" smtClean="0"/>
              <a:t>‹#›</a:t>
            </a:fld>
            <a:endParaRPr lang="en-US"/>
          </a:p>
        </p:txBody>
      </p:sp>
    </p:spTree>
    <p:extLst>
      <p:ext uri="{BB962C8B-B14F-4D97-AF65-F5344CB8AC3E}">
        <p14:creationId xmlns:p14="http://schemas.microsoft.com/office/powerpoint/2010/main" val="3057470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7C2CB-FC08-4EE2-A0F5-FD6141A770F7}" type="datetimeFigureOut">
              <a:rPr lang="en-US" smtClean="0"/>
              <a:t>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E84942-4D65-4048-86A4-7AC8E930903F}" type="slidenum">
              <a:rPr lang="en-US" smtClean="0"/>
              <a:t>‹#›</a:t>
            </a:fld>
            <a:endParaRPr lang="en-US"/>
          </a:p>
        </p:txBody>
      </p:sp>
    </p:spTree>
    <p:extLst>
      <p:ext uri="{BB962C8B-B14F-4D97-AF65-F5344CB8AC3E}">
        <p14:creationId xmlns:p14="http://schemas.microsoft.com/office/powerpoint/2010/main" val="1028817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A7C2CB-FC08-4EE2-A0F5-FD6141A770F7}"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84942-4D65-4048-86A4-7AC8E930903F}" type="slidenum">
              <a:rPr lang="en-US" smtClean="0"/>
              <a:t>‹#›</a:t>
            </a:fld>
            <a:endParaRPr lang="en-US"/>
          </a:p>
        </p:txBody>
      </p:sp>
    </p:spTree>
    <p:extLst>
      <p:ext uri="{BB962C8B-B14F-4D97-AF65-F5344CB8AC3E}">
        <p14:creationId xmlns:p14="http://schemas.microsoft.com/office/powerpoint/2010/main" val="1086813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A7C2CB-FC08-4EE2-A0F5-FD6141A770F7}"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84942-4D65-4048-86A4-7AC8E930903F}" type="slidenum">
              <a:rPr lang="en-US" smtClean="0"/>
              <a:t>‹#›</a:t>
            </a:fld>
            <a:endParaRPr lang="en-US"/>
          </a:p>
        </p:txBody>
      </p:sp>
    </p:spTree>
    <p:extLst>
      <p:ext uri="{BB962C8B-B14F-4D97-AF65-F5344CB8AC3E}">
        <p14:creationId xmlns:p14="http://schemas.microsoft.com/office/powerpoint/2010/main" val="541767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7C2CB-FC08-4EE2-A0F5-FD6141A770F7}" type="datetimeFigureOut">
              <a:rPr lang="en-US" smtClean="0"/>
              <a:t>2/26/2021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84942-4D65-4048-86A4-7AC8E930903F}" type="slidenum">
              <a:rPr lang="en-US" smtClean="0"/>
              <a:t>‹#›</a:t>
            </a:fld>
            <a:endParaRPr lang="en-US"/>
          </a:p>
        </p:txBody>
      </p:sp>
    </p:spTree>
    <p:extLst>
      <p:ext uri="{BB962C8B-B14F-4D97-AF65-F5344CB8AC3E}">
        <p14:creationId xmlns:p14="http://schemas.microsoft.com/office/powerpoint/2010/main" val="3483962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verywellmind.com/best-self-help-books-4157995" TargetMode="External"/><Relationship Id="rId2" Type="http://schemas.openxmlformats.org/officeDocument/2006/relationships/hyperlink" Target="https://www.verywellmind.com/your-quit-smoking-toolbox-2825129"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s://www.verywellmind.com/simple-tips-for-achieving-goals-3145003"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www.verywellmind.com/what-is-positive-reinforcement-2795412" TargetMode="External"/><Relationship Id="rId2" Type="http://schemas.openxmlformats.org/officeDocument/2006/relationships/hyperlink" Target="https://www.verywellmind.com/healthy-eating-plan-to-reduce-stress-3144530" TargetMode="External"/><Relationship Id="rId1" Type="http://schemas.openxmlformats.org/officeDocument/2006/relationships/slideLayout" Target="../slideLayouts/slideLayout2.xml"/><Relationship Id="rId4" Type="http://schemas.openxmlformats.org/officeDocument/2006/relationships/hyperlink" Target="https://www.verywellmind.com/what-is-motivation-2795378" TargetMode="External"/></Relationships>
</file>

<file path=ppt/slides/_rels/slide92.xml.rels><?xml version="1.0" encoding="UTF-8" standalone="yes"?>
<Relationships xmlns="http://schemas.openxmlformats.org/package/2006/relationships"><Relationship Id="rId2" Type="http://schemas.openxmlformats.org/officeDocument/2006/relationships/hyperlink" Target="https://www.verywellmind.com/healthy-ways-to-cope-with-failure-4163968"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Health Education</a:t>
            </a:r>
            <a:endParaRPr lang="en-US" dirty="0"/>
          </a:p>
        </p:txBody>
      </p:sp>
      <p:sp>
        <p:nvSpPr>
          <p:cNvPr id="3" name="Content Placeholder 2"/>
          <p:cNvSpPr>
            <a:spLocks noGrp="1"/>
          </p:cNvSpPr>
          <p:nvPr>
            <p:ph idx="1"/>
          </p:nvPr>
        </p:nvSpPr>
        <p:spPr>
          <a:xfrm>
            <a:off x="0" y="0"/>
            <a:ext cx="9144000" cy="6858000"/>
          </a:xfrm>
        </p:spPr>
        <p:txBody>
          <a:bodyPr>
            <a:normAutofit/>
          </a:bodyPr>
          <a:lstStyle/>
          <a:p>
            <a:endParaRPr lang="en-US" dirty="0"/>
          </a:p>
          <a:p>
            <a:endParaRPr lang="en-US" dirty="0"/>
          </a:p>
          <a:p>
            <a:endParaRPr lang="en-US" dirty="0"/>
          </a:p>
        </p:txBody>
      </p:sp>
      <p:sp>
        <p:nvSpPr>
          <p:cNvPr id="4" name="Rectangle 3">
            <a:extLst>
              <a:ext uri="{FF2B5EF4-FFF2-40B4-BE49-F238E27FC236}">
                <a16:creationId xmlns:a16="http://schemas.microsoft.com/office/drawing/2014/main" id="{51CF2207-E529-49C7-B9A9-794358079B02}"/>
              </a:ext>
            </a:extLst>
          </p:cNvPr>
          <p:cNvSpPr/>
          <p:nvPr/>
        </p:nvSpPr>
        <p:spPr>
          <a:xfrm>
            <a:off x="1143000" y="2413337"/>
            <a:ext cx="7696200" cy="4401205"/>
          </a:xfrm>
          <a:prstGeom prst="rect">
            <a:avLst/>
          </a:prstGeom>
        </p:spPr>
        <p:txBody>
          <a:bodyPr wrap="square">
            <a:spAutoFit/>
          </a:bodyPr>
          <a:lstStyle/>
          <a:p>
            <a:r>
              <a:rPr lang="en-GB" sz="2800" b="1" dirty="0"/>
              <a:t>Outline: </a:t>
            </a:r>
            <a:r>
              <a:rPr lang="en-GB" sz="2800" dirty="0"/>
              <a:t>Definition, aims, objectives, principles</a:t>
            </a:r>
            <a:r>
              <a:rPr lang="en-GB" sz="2800" b="1" dirty="0"/>
              <a:t>, </a:t>
            </a:r>
            <a:r>
              <a:rPr lang="en-GB" sz="2800" dirty="0"/>
              <a:t>models (medical, motivation, social intervention) theory (</a:t>
            </a:r>
            <a:r>
              <a:rPr lang="en-GB" sz="2800" dirty="0" err="1"/>
              <a:t>behavioral</a:t>
            </a:r>
            <a:r>
              <a:rPr lang="en-GB" sz="2800" dirty="0"/>
              <a:t>, social learning, cognitive, humanist, approach to health education, steps in carrying out a health programme. Methods of health education, planning for a health education programme. </a:t>
            </a:r>
            <a:r>
              <a:rPr lang="en-GB" sz="2800" dirty="0" err="1"/>
              <a:t>Behavior</a:t>
            </a:r>
            <a:r>
              <a:rPr lang="en-GB" sz="2800" dirty="0"/>
              <a:t> change and communication, definition, behaviour change models (Health Belief Model), steps in </a:t>
            </a:r>
            <a:r>
              <a:rPr lang="en-GB" sz="2800" dirty="0" err="1"/>
              <a:t>behavior</a:t>
            </a:r>
            <a:r>
              <a:rPr lang="en-GB" sz="2800" dirty="0"/>
              <a:t> change, factors affecting </a:t>
            </a:r>
            <a:r>
              <a:rPr lang="en-GB" sz="2800" dirty="0" err="1"/>
              <a:t>behavior</a:t>
            </a:r>
            <a:r>
              <a:rPr lang="en-GB" sz="2800" dirty="0"/>
              <a:t> change, advocacy and networking, IEC.</a:t>
            </a:r>
            <a:endParaRPr lang="en-US" sz="2800" dirty="0"/>
          </a:p>
        </p:txBody>
      </p:sp>
    </p:spTree>
    <p:extLst>
      <p:ext uri="{BB962C8B-B14F-4D97-AF65-F5344CB8AC3E}">
        <p14:creationId xmlns:p14="http://schemas.microsoft.com/office/powerpoint/2010/main" val="1217058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health education</a:t>
            </a:r>
          </a:p>
        </p:txBody>
      </p:sp>
      <p:sp>
        <p:nvSpPr>
          <p:cNvPr id="3" name="Content Placeholder 2"/>
          <p:cNvSpPr>
            <a:spLocks noGrp="1"/>
          </p:cNvSpPr>
          <p:nvPr>
            <p:ph idx="1"/>
          </p:nvPr>
        </p:nvSpPr>
        <p:spPr/>
        <p:txBody>
          <a:bodyPr/>
          <a:lstStyle/>
          <a:p>
            <a:endParaRPr lang="en-US" dirty="0"/>
          </a:p>
        </p:txBody>
      </p:sp>
      <p:pic>
        <p:nvPicPr>
          <p:cNvPr id="3074" name="Picture 2" descr="C:\Users\Mweha\Desktop\health-educat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1592031"/>
            <a:ext cx="8229600" cy="4542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7588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descr="Ø Moderator summarizes and highlights the points&#10;Ø Audience are allowed to put questions and seek&#10;clarification&#10;Ø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6187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2" name="Picture 2" descr="Ø In the end, audience may ask questions&#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5245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866" name="Picture 2" descr="Example: Formation Study period&#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1097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890" name="Picture 2" descr="Seminar&#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6455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Example: Seminar on Bird Flu&#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9596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Commonly used in  family planning</a:t>
            </a:r>
          </a:p>
        </p:txBody>
      </p:sp>
      <p:sp>
        <p:nvSpPr>
          <p:cNvPr id="3" name="Content Placeholder 2"/>
          <p:cNvSpPr>
            <a:spLocks noGrp="1"/>
          </p:cNvSpPr>
          <p:nvPr>
            <p:ph idx="1"/>
          </p:nvPr>
        </p:nvSpPr>
        <p:spPr/>
        <p:txBody>
          <a:bodyPr/>
          <a:lstStyle/>
          <a:p>
            <a:endParaRPr lang="en-US"/>
          </a:p>
        </p:txBody>
      </p:sp>
      <p:pic>
        <p:nvPicPr>
          <p:cNvPr id="2050" name="Picture 2" descr="Large gathering of individuals or members of one or several&#10;organizations, for discussing matters of common interest.&#10;Ex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295400"/>
            <a:ext cx="9753600" cy="5883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2057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In workshops participants get fully involved in the&#10;learning process: small and large group discussions,&#10;activities &amp; ex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9507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Brainstorming is a group creativity technique by which&#10;efforts are made to find a conclusion for a specific&#10;problem by g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7630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BUZZ GROUP&#10;• A large group is divided into small groups, of&#10;not more than 10-12 people in each small&#10;group and they are g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6794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A campaign is an intensive activity undertaken at an opportune&#10;moment for a brief period, focusing attention in a concer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77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health education</a:t>
            </a:r>
          </a:p>
        </p:txBody>
      </p:sp>
      <p:sp>
        <p:nvSpPr>
          <p:cNvPr id="3" name="Content Placeholder 2"/>
          <p:cNvSpPr>
            <a:spLocks noGrp="1"/>
          </p:cNvSpPr>
          <p:nvPr>
            <p:ph idx="1"/>
          </p:nvPr>
        </p:nvSpPr>
        <p:spPr/>
        <p:txBody>
          <a:bodyPr/>
          <a:lstStyle/>
          <a:p>
            <a:endParaRPr lang="en-US" dirty="0"/>
          </a:p>
        </p:txBody>
      </p:sp>
      <p:pic>
        <p:nvPicPr>
          <p:cNvPr id="4098" name="Picture 2" descr="C:\Users\Mweha\Desktop\health-educatio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4333"/>
            <a:ext cx="8229600" cy="4665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3995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 A focus group discussion (FGD) is a good way to&#10;gather together people from similar backgrounds or&#10;experiences to disc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3093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The warm atmosphere created during an interview and&#10;encouraged by the moderator allows disclosing participants'&#10;habits, 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9126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 A systematic forecasting method that involves structured&#10;interaction among a group of experts on a subject.&#10;● The Del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7780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descr="• The Delphi Method seeks to achieve a consensus&#10;among the group members through a series of&#10;questionnaires.&#10;• The seri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886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 e-Health&#10;□ m-Health&#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4240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mHealth (mobile health) is a general term for&#10;the use of mobile phones and other wireless&#10;technology in medical care. Th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293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descr="E-Health is short for electronic health. E-health simply means the&#10;application of the latest information and commun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970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Which one is the right method of&#10;Health Education?&#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6898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descr="□ Medical Model&#10;□ Motivational Model&#10;□ Social Intervention Model&#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3967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Medical Model&#10;● Did not bridge the gap between knowledge and behavior&#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961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149" y="350982"/>
            <a:ext cx="8229600" cy="1143000"/>
          </a:xfrm>
        </p:spPr>
        <p:txBody>
          <a:bodyPr/>
          <a:lstStyle/>
          <a:p>
            <a:r>
              <a:rPr lang="en-US" dirty="0"/>
              <a:t>Principles of health education</a:t>
            </a:r>
          </a:p>
        </p:txBody>
      </p:sp>
      <p:sp>
        <p:nvSpPr>
          <p:cNvPr id="3" name="Content Placeholder 2"/>
          <p:cNvSpPr>
            <a:spLocks noGrp="1"/>
          </p:cNvSpPr>
          <p:nvPr>
            <p:ph idx="1"/>
          </p:nvPr>
        </p:nvSpPr>
        <p:spPr/>
        <p:txBody>
          <a:bodyPr/>
          <a:lstStyle/>
          <a:p>
            <a:endParaRPr lang="en-US" dirty="0"/>
          </a:p>
        </p:txBody>
      </p:sp>
      <p:pic>
        <p:nvPicPr>
          <p:cNvPr id="5122" name="Picture 2" descr="C:\Users\Mweha\Desktop\health-education-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149" y="1600199"/>
            <a:ext cx="8229599"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7781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descr="1. The Rational Model This model, also known as the&#10;“knowledge, attitudes, practices model” (KAP), is based on the&#10;prem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3649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descr="Health Belief Model (HBM)&#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3230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descr="● Perceived susceptibility.&#10;The subjective perception of the risk the individual is at&#10;from a state or condition.&#10;● Perce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360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descr="● Expectations, which are the product/sum of perceived&#10;benefits, barriers and self-efficacy. This may be seen as&#10;indicati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097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descr="3. The trans-theoretical model of change. Behaviour change is&#10;viewed as a progression through a series of five stages: P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0583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descr="4. The theory of planned behaviour: The theory holds&#10;that intent is influenced not only by the attitude towards&#10;behaviou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8883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descr="6. Social cognitive theory: According to this theory, three main&#10;factors affect the likelihood that a person will change 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2766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8" name="Picture 2" descr="7. Communication theory: This theory holds that multilevel&#10;strategies are necessary depending on who is being targeted,&#10;s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09999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Diffusion of Innovation&#10;Early adopters tend to be integrated into the local social system more than&#10;innovators. People 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4175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descr="Methods and Models of Health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815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health education</a:t>
            </a:r>
          </a:p>
        </p:txBody>
      </p:sp>
      <p:sp>
        <p:nvSpPr>
          <p:cNvPr id="3" name="Content Placeholder 2"/>
          <p:cNvSpPr>
            <a:spLocks noGrp="1"/>
          </p:cNvSpPr>
          <p:nvPr>
            <p:ph idx="1"/>
          </p:nvPr>
        </p:nvSpPr>
        <p:spPr/>
        <p:txBody>
          <a:bodyPr/>
          <a:lstStyle/>
          <a:p>
            <a:endParaRPr lang="en-US" dirty="0"/>
          </a:p>
        </p:txBody>
      </p:sp>
      <p:pic>
        <p:nvPicPr>
          <p:cNvPr id="6146" name="Picture 2" descr="C:\Users\Mweha\Desktop\health-education-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8686800" cy="4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0409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descr="Methods and Models of Health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279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descr="Methods and Models of Health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5835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2" descr="Methods and Models of Health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79977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descr="Methods and Models of Health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0624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descr="Methods and Models of Health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4685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descr="Methods and Models of Health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79399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descr="Methods and Models of Health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5579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descr="Methods and Models of Health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0434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866" name="Picture 2" descr="Methods and Models of Health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99508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890" name="Picture 2" descr="Methods and Models of Health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227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a:t>Principles of health education</a:t>
            </a:r>
          </a:p>
        </p:txBody>
      </p:sp>
      <p:sp>
        <p:nvSpPr>
          <p:cNvPr id="3" name="Content Placeholder 2"/>
          <p:cNvSpPr>
            <a:spLocks noGrp="1"/>
          </p:cNvSpPr>
          <p:nvPr>
            <p:ph idx="1"/>
          </p:nvPr>
        </p:nvSpPr>
        <p:spPr/>
        <p:txBody>
          <a:bodyPr/>
          <a:lstStyle/>
          <a:p>
            <a:endParaRPr lang="en-US" dirty="0"/>
          </a:p>
        </p:txBody>
      </p:sp>
      <p:pic>
        <p:nvPicPr>
          <p:cNvPr id="7170" name="Picture 2" descr="C:\Users\Mweha\Desktop\health-education-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6076950" cy="4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77896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4" name="Picture 4" descr="Methods and Models of Health 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8405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Factors influencing </a:t>
            </a:r>
            <a:r>
              <a:rPr lang="en-US" dirty="0" err="1"/>
              <a:t>behaviour</a:t>
            </a:r>
            <a:r>
              <a:rPr lang="en-US" dirty="0"/>
              <a:t> change</a:t>
            </a:r>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457200" y="2551837"/>
            <a:ext cx="8229600" cy="3785652"/>
          </a:xfrm>
          <a:prstGeom prst="rect">
            <a:avLst/>
          </a:prstGeom>
        </p:spPr>
        <p:txBody>
          <a:bodyPr wrap="square">
            <a:spAutoFit/>
          </a:bodyPr>
          <a:lstStyle/>
          <a:p>
            <a:r>
              <a:rPr lang="en-US" sz="4000" dirty="0"/>
              <a:t>Abilities</a:t>
            </a:r>
          </a:p>
          <a:p>
            <a:r>
              <a:rPr lang="en-US" sz="4000" dirty="0"/>
              <a:t>Gender</a:t>
            </a:r>
          </a:p>
          <a:p>
            <a:r>
              <a:rPr lang="en-US" sz="4000" dirty="0"/>
              <a:t>Race and culture</a:t>
            </a:r>
          </a:p>
          <a:p>
            <a:r>
              <a:rPr lang="en-US" sz="4000" dirty="0"/>
              <a:t>Attribution</a:t>
            </a:r>
          </a:p>
          <a:p>
            <a:r>
              <a:rPr lang="en-US" sz="4000" dirty="0"/>
              <a:t>Perception</a:t>
            </a:r>
          </a:p>
          <a:p>
            <a:r>
              <a:rPr lang="en-US" sz="4000" dirty="0"/>
              <a:t>Attitude</a:t>
            </a:r>
          </a:p>
        </p:txBody>
      </p:sp>
    </p:spTree>
    <p:extLst>
      <p:ext uri="{BB962C8B-B14F-4D97-AF65-F5344CB8AC3E}">
        <p14:creationId xmlns:p14="http://schemas.microsoft.com/office/powerpoint/2010/main" val="35818500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Factors influencing </a:t>
            </a:r>
            <a:r>
              <a:rPr lang="en-US" dirty="0" err="1"/>
              <a:t>behaviour</a:t>
            </a:r>
            <a:r>
              <a:rPr lang="en-US" dirty="0"/>
              <a:t> change</a:t>
            </a:r>
          </a:p>
        </p:txBody>
      </p:sp>
      <p:sp>
        <p:nvSpPr>
          <p:cNvPr id="3" name="Content Placeholder 2"/>
          <p:cNvSpPr>
            <a:spLocks noGrp="1"/>
          </p:cNvSpPr>
          <p:nvPr>
            <p:ph idx="1"/>
          </p:nvPr>
        </p:nvSpPr>
        <p:spPr/>
        <p:txBody>
          <a:bodyPr>
            <a:normAutofit fontScale="85000" lnSpcReduction="20000"/>
          </a:bodyPr>
          <a:lstStyle/>
          <a:p>
            <a:r>
              <a:rPr lang="en-US" dirty="0"/>
              <a:t>Abilities are the traits a person learns from the environment around as well as the traits a person is gifted with by birth. These traits are broadly classified as −</a:t>
            </a:r>
          </a:p>
          <a:p>
            <a:r>
              <a:rPr lang="en-US" dirty="0"/>
              <a:t>Intellectual abilities</a:t>
            </a:r>
          </a:p>
          <a:p>
            <a:r>
              <a:rPr lang="en-US" dirty="0"/>
              <a:t>Physical abilities</a:t>
            </a:r>
          </a:p>
          <a:p>
            <a:r>
              <a:rPr lang="en-US" dirty="0"/>
              <a:t>Self-awareness abilities</a:t>
            </a:r>
          </a:p>
          <a:p>
            <a:r>
              <a:rPr lang="en-US" dirty="0"/>
              <a:t>In order to understand how these affect a person’s behavior, we need to know what these abilities are.</a:t>
            </a:r>
          </a:p>
          <a:p>
            <a:r>
              <a:rPr lang="en-US" b="1" dirty="0"/>
              <a:t>Intellectual abilities</a:t>
            </a:r>
            <a:r>
              <a:rPr lang="en-US" dirty="0"/>
              <a:t> − It personifies a person’s intelligence, verbal and analytical reasoning abilities, memory as well as verbal comprehension.</a:t>
            </a:r>
          </a:p>
        </p:txBody>
      </p:sp>
    </p:spTree>
    <p:extLst>
      <p:ext uri="{BB962C8B-B14F-4D97-AF65-F5344CB8AC3E}">
        <p14:creationId xmlns:p14="http://schemas.microsoft.com/office/powerpoint/2010/main" val="268861928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Factors influencing </a:t>
            </a:r>
            <a:r>
              <a:rPr lang="en-US" dirty="0" err="1"/>
              <a:t>behaviour</a:t>
            </a:r>
            <a:r>
              <a:rPr lang="en-US" dirty="0"/>
              <a:t> change</a:t>
            </a:r>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457200" y="1582341"/>
            <a:ext cx="8229600" cy="4401205"/>
          </a:xfrm>
          <a:prstGeom prst="rect">
            <a:avLst/>
          </a:prstGeom>
        </p:spPr>
        <p:txBody>
          <a:bodyPr wrap="square">
            <a:spAutoFit/>
          </a:bodyPr>
          <a:lstStyle/>
          <a:p>
            <a:r>
              <a:rPr lang="en-US" sz="2800" b="1" dirty="0"/>
              <a:t>Physical abilities</a:t>
            </a:r>
          </a:p>
          <a:p>
            <a:r>
              <a:rPr lang="en-US" sz="2800" dirty="0"/>
              <a:t> − It personifies a person’s physical strength, stamina, body coordination as well as motor skills.</a:t>
            </a:r>
          </a:p>
          <a:p>
            <a:r>
              <a:rPr lang="en-US" sz="2800" b="1" dirty="0"/>
              <a:t>Self-awareness abilities</a:t>
            </a:r>
            <a:r>
              <a:rPr lang="en-US" sz="2800" dirty="0"/>
              <a:t> − It symbolizes how a person feels about the task, while a manager’s perception of his abilities decides the kind of work that needs to be allotted to an individual.</a:t>
            </a:r>
          </a:p>
          <a:p>
            <a:r>
              <a:rPr lang="en-US" sz="2800" dirty="0"/>
              <a:t>Thus the psychological, physical, self-assurance traits owned by a person defines the behavior of a person in social and personal life.</a:t>
            </a:r>
          </a:p>
        </p:txBody>
      </p:sp>
    </p:spTree>
    <p:extLst>
      <p:ext uri="{BB962C8B-B14F-4D97-AF65-F5344CB8AC3E}">
        <p14:creationId xmlns:p14="http://schemas.microsoft.com/office/powerpoint/2010/main" val="342601141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Factors influencing </a:t>
            </a:r>
            <a:r>
              <a:rPr lang="en-US" dirty="0" err="1"/>
              <a:t>behaviour</a:t>
            </a:r>
            <a:r>
              <a:rPr lang="en-US" dirty="0"/>
              <a:t> change</a:t>
            </a:r>
          </a:p>
        </p:txBody>
      </p:sp>
      <p:sp>
        <p:nvSpPr>
          <p:cNvPr id="3" name="Content Placeholder 2"/>
          <p:cNvSpPr>
            <a:spLocks noGrp="1"/>
          </p:cNvSpPr>
          <p:nvPr>
            <p:ph idx="1"/>
          </p:nvPr>
        </p:nvSpPr>
        <p:spPr/>
        <p:txBody>
          <a:bodyPr>
            <a:normAutofit fontScale="77500" lnSpcReduction="20000"/>
          </a:bodyPr>
          <a:lstStyle/>
          <a:p>
            <a:r>
              <a:rPr lang="en-US" dirty="0"/>
              <a:t>Gender</a:t>
            </a:r>
          </a:p>
          <a:p>
            <a:r>
              <a:rPr lang="en-US" dirty="0"/>
              <a:t>Research proves that men and women both stand equal in terms of job performance and mental abilities; however, society still emphasizes differences between the two genders. Absenteeism is one area in an organization where differences are found as women are considered to be the primary caregiver for children. A factor that might influence work allocation and evaluation in an organization is the manager’s perception and personal values.</a:t>
            </a:r>
          </a:p>
          <a:p>
            <a:r>
              <a:rPr lang="en-US" dirty="0"/>
              <a:t>For example − An organization encourages both genders to work efficiently towards the company’s goal and no special promotion or demotion is given or tolerated for any specific gender.</a:t>
            </a:r>
          </a:p>
        </p:txBody>
      </p:sp>
    </p:spTree>
    <p:extLst>
      <p:ext uri="{BB962C8B-B14F-4D97-AF65-F5344CB8AC3E}">
        <p14:creationId xmlns:p14="http://schemas.microsoft.com/office/powerpoint/2010/main" val="82860092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Race &amp; Culture</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dirty="0"/>
              <a:t>Race is a group of people sharing similar physical features. It is used to define types of persons according to perceived traits. For example − Indian, African. On the other hand, culture can be defined as the traits, ideas, customs and traditions one follows either as a person or in a group. For example − Celebrating a festival.</a:t>
            </a:r>
          </a:p>
          <a:p>
            <a:r>
              <a:rPr lang="en-US" dirty="0"/>
              <a:t>Race &amp; culture have always exerted an important influence both at the workplace as well as in the society. The common mistakes such as attributing behavior and stereotyping according to individual’s race &amp; culture basically influences an individual’s behavior.</a:t>
            </a:r>
          </a:p>
          <a:p>
            <a:r>
              <a:rPr lang="en-US" dirty="0"/>
              <a:t>In today’s diverse work culture, the management as well as staff should learn and accept different cultures, values, and common protocols to create more comfortable corporate culture.</a:t>
            </a:r>
          </a:p>
          <a:p>
            <a:endParaRPr lang="en-US" dirty="0"/>
          </a:p>
        </p:txBody>
      </p:sp>
    </p:spTree>
    <p:extLst>
      <p:ext uri="{BB962C8B-B14F-4D97-AF65-F5344CB8AC3E}">
        <p14:creationId xmlns:p14="http://schemas.microsoft.com/office/powerpoint/2010/main" val="9951820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Perception</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dirty="0"/>
              <a:t>Perception is an intellectual process of transforming sensory stimuli into meaningful information. It is the process of interpreting something that we see or hear in our mind and use it later to judge and give a verdict on a situation, person, group, etc.</a:t>
            </a:r>
          </a:p>
          <a:p>
            <a:r>
              <a:rPr lang="en-US" dirty="0"/>
              <a:t>It can be divided into six types namely −</a:t>
            </a:r>
          </a:p>
          <a:p>
            <a:r>
              <a:rPr lang="en-US" b="1" dirty="0"/>
              <a:t>Of sound</a:t>
            </a:r>
            <a:r>
              <a:rPr lang="en-US" dirty="0"/>
              <a:t> − The ability to receive sound by identifying vibrations.</a:t>
            </a:r>
          </a:p>
          <a:p>
            <a:r>
              <a:rPr lang="en-US" b="1" dirty="0"/>
              <a:t>Of speech</a:t>
            </a:r>
            <a:r>
              <a:rPr lang="en-US" dirty="0"/>
              <a:t> − The competence of interpreting and understanding the sounds of language heard.</a:t>
            </a:r>
          </a:p>
          <a:p>
            <a:r>
              <a:rPr lang="en-US" b="1" dirty="0"/>
              <a:t>Touch</a:t>
            </a:r>
            <a:r>
              <a:rPr lang="en-US" dirty="0"/>
              <a:t> − Identifying objects through patterns of its surface by touching it.</a:t>
            </a:r>
          </a:p>
          <a:p>
            <a:r>
              <a:rPr lang="en-US" b="1" dirty="0"/>
              <a:t>Taste</a:t>
            </a:r>
            <a:r>
              <a:rPr lang="en-US" dirty="0"/>
              <a:t> − The ability to detect flavor of substances by tasting it through sensory organs known as taste buds.</a:t>
            </a:r>
          </a:p>
          <a:p>
            <a:r>
              <a:rPr lang="en-US" b="1" dirty="0"/>
              <a:t>Other senses</a:t>
            </a:r>
            <a:r>
              <a:rPr lang="en-US" dirty="0"/>
              <a:t> − Other senses include balance, acceleration, pain, time, sensation felt in throat and lungs etc.</a:t>
            </a:r>
          </a:p>
        </p:txBody>
      </p:sp>
    </p:spTree>
    <p:extLst>
      <p:ext uri="{BB962C8B-B14F-4D97-AF65-F5344CB8AC3E}">
        <p14:creationId xmlns:p14="http://schemas.microsoft.com/office/powerpoint/2010/main" val="131552572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Attribution</a:t>
            </a:r>
            <a:br>
              <a:rPr lang="en-US" dirty="0"/>
            </a:br>
            <a:endParaRPr lang="en-US" dirty="0"/>
          </a:p>
        </p:txBody>
      </p:sp>
      <p:sp>
        <p:nvSpPr>
          <p:cNvPr id="3" name="Content Placeholder 2"/>
          <p:cNvSpPr>
            <a:spLocks noGrp="1"/>
          </p:cNvSpPr>
          <p:nvPr>
            <p:ph idx="1"/>
          </p:nvPr>
        </p:nvSpPr>
        <p:spPr/>
        <p:txBody>
          <a:bodyPr>
            <a:normAutofit fontScale="77500" lnSpcReduction="20000"/>
          </a:bodyPr>
          <a:lstStyle/>
          <a:p>
            <a:r>
              <a:rPr lang="en-US" dirty="0"/>
              <a:t>Attribution is the course of observing behavior followed by determining its cause based on individual’s personality or situation.</a:t>
            </a:r>
          </a:p>
          <a:p>
            <a:r>
              <a:rPr lang="en-US" dirty="0"/>
              <a:t>Attribution framework uses the following three criteria −</a:t>
            </a:r>
          </a:p>
          <a:p>
            <a:r>
              <a:rPr lang="en-US" b="1" dirty="0"/>
              <a:t>Consensus</a:t>
            </a:r>
            <a:r>
              <a:rPr lang="en-US" dirty="0"/>
              <a:t> − The extent to which people in the same situation might react similarly.</a:t>
            </a:r>
          </a:p>
          <a:p>
            <a:r>
              <a:rPr lang="en-US" b="1" dirty="0"/>
              <a:t>Distinctiveness</a:t>
            </a:r>
            <a:r>
              <a:rPr lang="en-US" dirty="0"/>
              <a:t> − The extent to which a person’s behavior can be associated to situations or personality.</a:t>
            </a:r>
          </a:p>
          <a:p>
            <a:r>
              <a:rPr lang="en-US" b="1" dirty="0"/>
              <a:t>Consistency</a:t>
            </a:r>
            <a:r>
              <a:rPr lang="en-US" dirty="0"/>
              <a:t> − The frequency measurement of the observed behavior, that is, how often does this behavior occur.</a:t>
            </a:r>
          </a:p>
          <a:p>
            <a:r>
              <a:rPr lang="en-US" dirty="0"/>
              <a:t>The framework mentioned says it is all about how an individual behaves in different situations.</a:t>
            </a:r>
          </a:p>
        </p:txBody>
      </p:sp>
    </p:spTree>
    <p:extLst>
      <p:ext uri="{BB962C8B-B14F-4D97-AF65-F5344CB8AC3E}">
        <p14:creationId xmlns:p14="http://schemas.microsoft.com/office/powerpoint/2010/main" val="143354046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Attitude</a:t>
            </a:r>
          </a:p>
        </p:txBody>
      </p:sp>
      <p:sp>
        <p:nvSpPr>
          <p:cNvPr id="3" name="Content Placeholder 2"/>
          <p:cNvSpPr>
            <a:spLocks noGrp="1"/>
          </p:cNvSpPr>
          <p:nvPr>
            <p:ph idx="1"/>
          </p:nvPr>
        </p:nvSpPr>
        <p:spPr/>
        <p:txBody>
          <a:bodyPr>
            <a:normAutofit fontScale="85000" lnSpcReduction="10000"/>
          </a:bodyPr>
          <a:lstStyle/>
          <a:p>
            <a:r>
              <a:rPr lang="en-US" dirty="0"/>
              <a:t>Attitude is the abstract learnt reaction or say response of a person’s entire cognitive process over a time span.</a:t>
            </a:r>
          </a:p>
          <a:p>
            <a:r>
              <a:rPr lang="en-US" dirty="0"/>
              <a:t>For example − A person who has worked with different companies might develop an attitude of indifference towards organizational citizenship.</a:t>
            </a:r>
          </a:p>
          <a:p>
            <a:r>
              <a:rPr lang="en-US" dirty="0"/>
              <a:t>Now we have a clear idea about what are the factors responsible for the way we behave. We never think about these elements and how they affect our daily life but we can’t ignore the fact that they are responsible for the way we walk, talk, eat, socialize, etc.</a:t>
            </a:r>
          </a:p>
          <a:p>
            <a:endParaRPr lang="en-US" dirty="0"/>
          </a:p>
        </p:txBody>
      </p:sp>
    </p:spTree>
    <p:extLst>
      <p:ext uri="{BB962C8B-B14F-4D97-AF65-F5344CB8AC3E}">
        <p14:creationId xmlns:p14="http://schemas.microsoft.com/office/powerpoint/2010/main" val="167789565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of health communication</a:t>
            </a:r>
          </a:p>
        </p:txBody>
      </p:sp>
      <p:sp>
        <p:nvSpPr>
          <p:cNvPr id="3" name="Content Placeholder 2"/>
          <p:cNvSpPr>
            <a:spLocks noGrp="1"/>
          </p:cNvSpPr>
          <p:nvPr>
            <p:ph idx="1"/>
          </p:nvPr>
        </p:nvSpPr>
        <p:spPr/>
        <p:txBody>
          <a:bodyPr/>
          <a:lstStyle/>
          <a:p>
            <a:endParaRPr lang="en-US"/>
          </a:p>
        </p:txBody>
      </p:sp>
      <p:pic>
        <p:nvPicPr>
          <p:cNvPr id="4" name="Picture 2" descr="C:\Users\Mweha\Desktop\health-education-24-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199"/>
            <a:ext cx="899160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087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health education</a:t>
            </a:r>
          </a:p>
        </p:txBody>
      </p:sp>
      <p:sp>
        <p:nvSpPr>
          <p:cNvPr id="3" name="Content Placeholder 2"/>
          <p:cNvSpPr>
            <a:spLocks noGrp="1"/>
          </p:cNvSpPr>
          <p:nvPr>
            <p:ph idx="1"/>
          </p:nvPr>
        </p:nvSpPr>
        <p:spPr/>
        <p:txBody>
          <a:bodyPr/>
          <a:lstStyle/>
          <a:p>
            <a:endParaRPr lang="en-US" dirty="0"/>
          </a:p>
        </p:txBody>
      </p:sp>
      <p:pic>
        <p:nvPicPr>
          <p:cNvPr id="8194" name="Picture 2" descr="C:\Users\Mweha\Desktop\health-education-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55" y="1431493"/>
            <a:ext cx="8229600" cy="47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864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awareness</a:t>
            </a:r>
          </a:p>
        </p:txBody>
      </p:sp>
      <p:sp>
        <p:nvSpPr>
          <p:cNvPr id="3" name="Content Placeholder 2"/>
          <p:cNvSpPr>
            <a:spLocks noGrp="1"/>
          </p:cNvSpPr>
          <p:nvPr>
            <p:ph idx="1"/>
          </p:nvPr>
        </p:nvSpPr>
        <p:spPr/>
        <p:txBody>
          <a:bodyPr/>
          <a:lstStyle/>
          <a:p>
            <a:r>
              <a:rPr lang="en-US" dirty="0"/>
              <a:t>Providing information is therefore a first step towards influencing </a:t>
            </a:r>
            <a:r>
              <a:rPr lang="en-US" dirty="0" err="1"/>
              <a:t>behaviour</a:t>
            </a:r>
            <a:r>
              <a:rPr lang="en-US" dirty="0"/>
              <a:t> change rather than an end point</a:t>
            </a:r>
          </a:p>
        </p:txBody>
      </p:sp>
    </p:spTree>
    <p:extLst>
      <p:ext uri="{BB962C8B-B14F-4D97-AF65-F5344CB8AC3E}">
        <p14:creationId xmlns:p14="http://schemas.microsoft.com/office/powerpoint/2010/main" val="360938423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Habit and routine</a:t>
            </a:r>
          </a:p>
        </p:txBody>
      </p:sp>
      <p:sp>
        <p:nvSpPr>
          <p:cNvPr id="3" name="Content Placeholder 2"/>
          <p:cNvSpPr>
            <a:spLocks noGrp="1"/>
          </p:cNvSpPr>
          <p:nvPr>
            <p:ph idx="1"/>
          </p:nvPr>
        </p:nvSpPr>
        <p:spPr/>
        <p:txBody>
          <a:bodyPr>
            <a:normAutofit fontScale="85000" lnSpcReduction="20000"/>
          </a:bodyPr>
          <a:lstStyle/>
          <a:p>
            <a:r>
              <a:rPr lang="en-US" dirty="0"/>
              <a:t>Habit or routine can be a key factor in influencing frequent </a:t>
            </a:r>
            <a:r>
              <a:rPr lang="en-US" dirty="0" err="1"/>
              <a:t>behaviours</a:t>
            </a:r>
            <a:r>
              <a:rPr lang="en-US" dirty="0"/>
              <a:t>. In recent years, it has become an emerging area of study in social psychology and in fields such as neuroscience. Here, experiments on animals have given insights into the dual process cognitive system10 whereby the automatic mind handles most of our day-to-day functioning while the executive mind both monitors the automatic mind and takes on focused mental tasks. The more we repeat a particular </a:t>
            </a:r>
            <a:r>
              <a:rPr lang="en-US" dirty="0" err="1"/>
              <a:t>behaviour</a:t>
            </a:r>
            <a:r>
              <a:rPr lang="en-US" dirty="0"/>
              <a:t>, the more automatic it becomes. As time passes and the </a:t>
            </a:r>
            <a:r>
              <a:rPr lang="en-US" dirty="0" err="1"/>
              <a:t>behaviour</a:t>
            </a:r>
            <a:r>
              <a:rPr lang="en-US" dirty="0"/>
              <a:t> is undertaken more and more frequently, habit can therefore become the key factor driving </a:t>
            </a:r>
            <a:r>
              <a:rPr lang="en-US" dirty="0" err="1"/>
              <a:t>behaviour</a:t>
            </a:r>
            <a:r>
              <a:rPr lang="en-US" dirty="0"/>
              <a:t>. </a:t>
            </a:r>
          </a:p>
        </p:txBody>
      </p:sp>
    </p:spTree>
    <p:extLst>
      <p:ext uri="{BB962C8B-B14F-4D97-AF65-F5344CB8AC3E}">
        <p14:creationId xmlns:p14="http://schemas.microsoft.com/office/powerpoint/2010/main" val="86618170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Emotions</a:t>
            </a:r>
          </a:p>
        </p:txBody>
      </p:sp>
      <p:sp>
        <p:nvSpPr>
          <p:cNvPr id="3" name="Content Placeholder 2"/>
          <p:cNvSpPr>
            <a:spLocks noGrp="1"/>
          </p:cNvSpPr>
          <p:nvPr>
            <p:ph idx="1"/>
          </p:nvPr>
        </p:nvSpPr>
        <p:spPr/>
        <p:txBody>
          <a:bodyPr>
            <a:normAutofit lnSpcReduction="10000"/>
          </a:bodyPr>
          <a:lstStyle/>
          <a:p>
            <a:r>
              <a:rPr lang="en-US" dirty="0"/>
              <a:t>Emotions may be triggered without our knowing and can have a strong influence on our </a:t>
            </a:r>
            <a:r>
              <a:rPr lang="en-US" dirty="0" err="1"/>
              <a:t>behaviour</a:t>
            </a:r>
            <a:r>
              <a:rPr lang="en-US" dirty="0"/>
              <a:t>, both conscious and unconscious. While most models see emotion as influencing </a:t>
            </a:r>
            <a:r>
              <a:rPr lang="en-US" dirty="0" err="1"/>
              <a:t>behaviour</a:t>
            </a:r>
            <a:r>
              <a:rPr lang="en-US" dirty="0"/>
              <a:t> change indirectly (by altering attitude, habit or agency), there are occasionally situations where </a:t>
            </a:r>
            <a:r>
              <a:rPr lang="en-US" dirty="0" err="1"/>
              <a:t>behaviour</a:t>
            </a:r>
            <a:r>
              <a:rPr lang="en-US" dirty="0"/>
              <a:t> is driven by emotion alone. For example, a phobia or fear can determine how an individual behaves in certain situations.</a:t>
            </a:r>
          </a:p>
        </p:txBody>
      </p:sp>
    </p:spTree>
    <p:extLst>
      <p:ext uri="{BB962C8B-B14F-4D97-AF65-F5344CB8AC3E}">
        <p14:creationId xmlns:p14="http://schemas.microsoft.com/office/powerpoint/2010/main" val="660966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motivation</a:t>
            </a:r>
          </a:p>
        </p:txBody>
      </p:sp>
      <p:sp>
        <p:nvSpPr>
          <p:cNvPr id="3" name="Content Placeholder 2"/>
          <p:cNvSpPr>
            <a:spLocks noGrp="1"/>
          </p:cNvSpPr>
          <p:nvPr>
            <p:ph idx="1"/>
          </p:nvPr>
        </p:nvSpPr>
        <p:spPr/>
        <p:txBody>
          <a:bodyPr>
            <a:normAutofit lnSpcReduction="10000"/>
          </a:bodyPr>
          <a:lstStyle/>
          <a:p>
            <a:r>
              <a:rPr lang="en-US" dirty="0"/>
              <a:t>Other people’s values, attitudes, beliefs and </a:t>
            </a:r>
            <a:r>
              <a:rPr lang="en-US" dirty="0" err="1"/>
              <a:t>behaviour</a:t>
            </a:r>
            <a:r>
              <a:rPr lang="en-US" dirty="0"/>
              <a:t> can have a strong social influence on our own </a:t>
            </a:r>
            <a:r>
              <a:rPr lang="en-US" dirty="0" err="1"/>
              <a:t>behaviour</a:t>
            </a:r>
            <a:r>
              <a:rPr lang="en-US" dirty="0"/>
              <a:t>, a phenomenon that has been widely discussed in recent years. Social norms are the group ‘rules’ that determine what is deemed ‘acceptable’ </a:t>
            </a:r>
            <a:r>
              <a:rPr lang="en-US" dirty="0" err="1"/>
              <a:t>behaviour</a:t>
            </a:r>
            <a:r>
              <a:rPr lang="en-US" dirty="0"/>
              <a:t>. Social norms can have a huge influence on our thoughts and </a:t>
            </a:r>
            <a:r>
              <a:rPr lang="en-US" dirty="0" err="1"/>
              <a:t>behaviours</a:t>
            </a:r>
            <a:r>
              <a:rPr lang="en-US" dirty="0"/>
              <a:t> and therefore appear in many different social psychological models</a:t>
            </a:r>
          </a:p>
        </p:txBody>
      </p:sp>
    </p:spTree>
    <p:extLst>
      <p:ext uri="{BB962C8B-B14F-4D97-AF65-F5344CB8AC3E}">
        <p14:creationId xmlns:p14="http://schemas.microsoft.com/office/powerpoint/2010/main" val="416892952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motivation</a:t>
            </a:r>
          </a:p>
        </p:txBody>
      </p:sp>
      <p:sp>
        <p:nvSpPr>
          <p:cNvPr id="3" name="Content Placeholder 2"/>
          <p:cNvSpPr>
            <a:spLocks noGrp="1"/>
          </p:cNvSpPr>
          <p:nvPr>
            <p:ph idx="1"/>
          </p:nvPr>
        </p:nvSpPr>
        <p:spPr/>
        <p:txBody>
          <a:bodyPr/>
          <a:lstStyle/>
          <a:p>
            <a:r>
              <a:rPr lang="en-US" dirty="0"/>
              <a:t>. Social norms vary by group, so what the norm is for one group of young people may well be different from that adopted by another group living in different circumstances. Failure to act in accordance with these ‘rules’ can lead to exclusion from the group.</a:t>
            </a:r>
          </a:p>
        </p:txBody>
      </p:sp>
    </p:spTree>
    <p:extLst>
      <p:ext uri="{BB962C8B-B14F-4D97-AF65-F5344CB8AC3E}">
        <p14:creationId xmlns:p14="http://schemas.microsoft.com/office/powerpoint/2010/main" val="255453241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and social norms</a:t>
            </a:r>
          </a:p>
        </p:txBody>
      </p:sp>
      <p:sp>
        <p:nvSpPr>
          <p:cNvPr id="3" name="Content Placeholder 2"/>
          <p:cNvSpPr>
            <a:spLocks noGrp="1"/>
          </p:cNvSpPr>
          <p:nvPr>
            <p:ph idx="1"/>
          </p:nvPr>
        </p:nvSpPr>
        <p:spPr/>
        <p:txBody>
          <a:bodyPr/>
          <a:lstStyle/>
          <a:p>
            <a:r>
              <a:rPr lang="en-US" dirty="0"/>
              <a:t>Communications can be effective in highlighting social norms and prompting pe</a:t>
            </a:r>
          </a:p>
          <a:p>
            <a:r>
              <a:rPr lang="en-US" dirty="0"/>
              <a:t>For the young people in that group, the views and </a:t>
            </a:r>
            <a:r>
              <a:rPr lang="en-US" dirty="0" err="1"/>
              <a:t>behaviour</a:t>
            </a:r>
            <a:r>
              <a:rPr lang="en-US" dirty="0"/>
              <a:t> of their peers will be a more powerful influence than information provided by other sources.</a:t>
            </a:r>
          </a:p>
        </p:txBody>
      </p:sp>
    </p:spTree>
    <p:extLst>
      <p:ext uri="{BB962C8B-B14F-4D97-AF65-F5344CB8AC3E}">
        <p14:creationId xmlns:p14="http://schemas.microsoft.com/office/powerpoint/2010/main" val="332897033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factors</a:t>
            </a:r>
          </a:p>
        </p:txBody>
      </p:sp>
      <p:sp>
        <p:nvSpPr>
          <p:cNvPr id="3" name="Content Placeholder 2"/>
          <p:cNvSpPr>
            <a:spLocks noGrp="1"/>
          </p:cNvSpPr>
          <p:nvPr>
            <p:ph idx="1"/>
          </p:nvPr>
        </p:nvSpPr>
        <p:spPr/>
        <p:txBody>
          <a:bodyPr/>
          <a:lstStyle/>
          <a:p>
            <a:r>
              <a:rPr lang="en-US" dirty="0"/>
              <a:t>Environmental factors can be hugely significant in determining how an individual will behave. Before </a:t>
            </a:r>
            <a:r>
              <a:rPr lang="en-US" dirty="0" err="1"/>
              <a:t>behaviour</a:t>
            </a:r>
            <a:r>
              <a:rPr lang="en-US" dirty="0"/>
              <a:t> change can occur.</a:t>
            </a:r>
          </a:p>
        </p:txBody>
      </p:sp>
    </p:spTree>
    <p:extLst>
      <p:ext uri="{BB962C8B-B14F-4D97-AF65-F5344CB8AC3E}">
        <p14:creationId xmlns:p14="http://schemas.microsoft.com/office/powerpoint/2010/main" val="284650596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factors</a:t>
            </a:r>
          </a:p>
        </p:txBody>
      </p:sp>
      <p:sp>
        <p:nvSpPr>
          <p:cNvPr id="3" name="Content Placeholder 2"/>
          <p:cNvSpPr>
            <a:spLocks noGrp="1"/>
          </p:cNvSpPr>
          <p:nvPr>
            <p:ph idx="1"/>
          </p:nvPr>
        </p:nvSpPr>
        <p:spPr/>
        <p:txBody>
          <a:bodyPr>
            <a:normAutofit lnSpcReduction="10000"/>
          </a:bodyPr>
          <a:lstStyle/>
          <a:p>
            <a:r>
              <a:rPr lang="en-US" dirty="0"/>
              <a:t>The local (</a:t>
            </a:r>
            <a:r>
              <a:rPr lang="en-US" dirty="0" err="1"/>
              <a:t>exo</a:t>
            </a:r>
            <a:r>
              <a:rPr lang="en-US" dirty="0"/>
              <a:t>) environment However motivated we are to behave in a certain way, if our local environment puts barriers in the way of that </a:t>
            </a:r>
            <a:r>
              <a:rPr lang="en-US" dirty="0" err="1"/>
              <a:t>behaviour</a:t>
            </a:r>
            <a:r>
              <a:rPr lang="en-US" dirty="0"/>
              <a:t> it is unlikely that we will succeed. For example, an individual may be strongly motivated to use public transport instead of a car, but if there is little access to public transport in their area, it will be difficult if not impossible for them to change their </a:t>
            </a:r>
            <a:r>
              <a:rPr lang="en-US" dirty="0" err="1"/>
              <a:t>behaviour</a:t>
            </a:r>
            <a:r>
              <a:rPr lang="en-US" dirty="0"/>
              <a:t>.</a:t>
            </a:r>
          </a:p>
        </p:txBody>
      </p:sp>
    </p:spTree>
    <p:extLst>
      <p:ext uri="{BB962C8B-B14F-4D97-AF65-F5344CB8AC3E}">
        <p14:creationId xmlns:p14="http://schemas.microsoft.com/office/powerpoint/2010/main" val="303629880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 environment</a:t>
            </a:r>
          </a:p>
        </p:txBody>
      </p:sp>
      <p:sp>
        <p:nvSpPr>
          <p:cNvPr id="3" name="Content Placeholder 2"/>
          <p:cNvSpPr>
            <a:spLocks noGrp="1"/>
          </p:cNvSpPr>
          <p:nvPr>
            <p:ph idx="1"/>
          </p:nvPr>
        </p:nvSpPr>
        <p:spPr/>
        <p:txBody>
          <a:bodyPr/>
          <a:lstStyle/>
          <a:p>
            <a:r>
              <a:rPr lang="en-US" dirty="0"/>
              <a:t>Factors that operate at a national or even international level can also have a huge influence on individual </a:t>
            </a:r>
            <a:r>
              <a:rPr lang="en-US" dirty="0" err="1"/>
              <a:t>behaviour</a:t>
            </a:r>
            <a:r>
              <a:rPr lang="en-US" dirty="0"/>
              <a:t>. Wider or macro environmental factors can include technology, the economy, taxation and legislation.</a:t>
            </a:r>
          </a:p>
        </p:txBody>
      </p:sp>
    </p:spTree>
    <p:extLst>
      <p:ext uri="{BB962C8B-B14F-4D97-AF65-F5344CB8AC3E}">
        <p14:creationId xmlns:p14="http://schemas.microsoft.com/office/powerpoint/2010/main" val="16965646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a:t>
            </a:r>
          </a:p>
        </p:txBody>
      </p:sp>
      <p:sp>
        <p:nvSpPr>
          <p:cNvPr id="3" name="Content Placeholder 2"/>
          <p:cNvSpPr>
            <a:spLocks noGrp="1"/>
          </p:cNvSpPr>
          <p:nvPr>
            <p:ph idx="1"/>
          </p:nvPr>
        </p:nvSpPr>
        <p:spPr/>
        <p:txBody>
          <a:bodyPr/>
          <a:lstStyle/>
          <a:p>
            <a:r>
              <a:rPr lang="en-US" dirty="0"/>
              <a:t>Communications can provide vital support for policy interventions, for example by providing information about new legislation (such as the reclassification of cannabis) or promoting local services. In such cases, more traditional forms of advertising may be appropriate.</a:t>
            </a:r>
          </a:p>
        </p:txBody>
      </p:sp>
    </p:spTree>
    <p:extLst>
      <p:ext uri="{BB962C8B-B14F-4D97-AF65-F5344CB8AC3E}">
        <p14:creationId xmlns:p14="http://schemas.microsoft.com/office/powerpoint/2010/main" val="2367917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health education</a:t>
            </a:r>
          </a:p>
        </p:txBody>
      </p:sp>
      <p:sp>
        <p:nvSpPr>
          <p:cNvPr id="3" name="Content Placeholder 2"/>
          <p:cNvSpPr>
            <a:spLocks noGrp="1"/>
          </p:cNvSpPr>
          <p:nvPr>
            <p:ph idx="1"/>
          </p:nvPr>
        </p:nvSpPr>
        <p:spPr/>
        <p:txBody>
          <a:bodyPr/>
          <a:lstStyle/>
          <a:p>
            <a:endParaRPr lang="en-US" dirty="0"/>
          </a:p>
        </p:txBody>
      </p:sp>
      <p:pic>
        <p:nvPicPr>
          <p:cNvPr id="9218" name="Picture 2" descr="C:\Users\Mweha\Desktop\health-education-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8301188" cy="4602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20525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a:t>
            </a:r>
          </a:p>
        </p:txBody>
      </p:sp>
      <p:sp>
        <p:nvSpPr>
          <p:cNvPr id="3" name="Content Placeholder 2"/>
          <p:cNvSpPr>
            <a:spLocks noGrp="1"/>
          </p:cNvSpPr>
          <p:nvPr>
            <p:ph idx="1"/>
          </p:nvPr>
        </p:nvSpPr>
        <p:spPr/>
        <p:txBody>
          <a:bodyPr/>
          <a:lstStyle/>
          <a:p>
            <a:r>
              <a:rPr lang="en-US" dirty="0"/>
              <a:t>Communications can also influence environmental factors by helping to frame the discourse on particular issues. While this may challenge ‘traditional’ definitions of the role of communications, it is an important point to consider, particularly where government is seeking to influence </a:t>
            </a:r>
            <a:r>
              <a:rPr lang="en-US" dirty="0" err="1"/>
              <a:t>behaviours</a:t>
            </a:r>
            <a:r>
              <a:rPr lang="en-US" dirty="0"/>
              <a:t> that are </a:t>
            </a:r>
            <a:r>
              <a:rPr lang="en-US" dirty="0" err="1"/>
              <a:t>deepseated</a:t>
            </a:r>
            <a:r>
              <a:rPr lang="en-US" dirty="0"/>
              <a:t> and difficult to change.</a:t>
            </a:r>
          </a:p>
        </p:txBody>
      </p:sp>
    </p:spTree>
    <p:extLst>
      <p:ext uri="{BB962C8B-B14F-4D97-AF65-F5344CB8AC3E}">
        <p14:creationId xmlns:p14="http://schemas.microsoft.com/office/powerpoint/2010/main" val="102548207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a:t>
            </a:r>
          </a:p>
        </p:txBody>
      </p:sp>
      <p:sp>
        <p:nvSpPr>
          <p:cNvPr id="3" name="Content Placeholder 2"/>
          <p:cNvSpPr>
            <a:spLocks noGrp="1"/>
          </p:cNvSpPr>
          <p:nvPr>
            <p:ph idx="1"/>
          </p:nvPr>
        </p:nvSpPr>
        <p:spPr/>
        <p:txBody>
          <a:bodyPr>
            <a:normAutofit fontScale="92500" lnSpcReduction="10000"/>
          </a:bodyPr>
          <a:lstStyle/>
          <a:p>
            <a:r>
              <a:rPr lang="en-US" dirty="0"/>
              <a:t>Participative approaches such as citizens’ summits, workshops or online dialogue draw on theories of learning and change which argue that sustainable change cannot be imposed. Rather, people need to play an active role in the change process. Communications could be used, for example, to recruit people into </a:t>
            </a:r>
            <a:r>
              <a:rPr lang="en-US" dirty="0" err="1"/>
              <a:t>programmes</a:t>
            </a:r>
            <a:r>
              <a:rPr lang="en-US"/>
              <a:t> that empower them to change the environment themselves or to highlight local problems, thus creating the momentum for change.</a:t>
            </a:r>
          </a:p>
        </p:txBody>
      </p:sp>
    </p:spTree>
    <p:extLst>
      <p:ext uri="{BB962C8B-B14F-4D97-AF65-F5344CB8AC3E}">
        <p14:creationId xmlns:p14="http://schemas.microsoft.com/office/powerpoint/2010/main" val="329747921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Adoption  of new ideas</a:t>
            </a:r>
          </a:p>
        </p:txBody>
      </p:sp>
      <p:sp>
        <p:nvSpPr>
          <p:cNvPr id="3" name="Content Placeholder 2"/>
          <p:cNvSpPr>
            <a:spLocks noGrp="1"/>
          </p:cNvSpPr>
          <p:nvPr>
            <p:ph idx="1"/>
          </p:nvPr>
        </p:nvSpPr>
        <p:spPr/>
        <p:txBody>
          <a:bodyPr/>
          <a:lstStyle/>
          <a:p>
            <a:endParaRPr lang="en-US" dirty="0"/>
          </a:p>
        </p:txBody>
      </p:sp>
      <p:pic>
        <p:nvPicPr>
          <p:cNvPr id="1026" name="Picture 2" descr="C:\Users\Mweha\Desktop\health-education-19-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1"/>
            <a:ext cx="8229600" cy="4429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09033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of health communication</a:t>
            </a:r>
          </a:p>
        </p:txBody>
      </p:sp>
      <p:sp>
        <p:nvSpPr>
          <p:cNvPr id="3" name="Content Placeholder 2"/>
          <p:cNvSpPr>
            <a:spLocks noGrp="1"/>
          </p:cNvSpPr>
          <p:nvPr>
            <p:ph idx="1"/>
          </p:nvPr>
        </p:nvSpPr>
        <p:spPr/>
        <p:txBody>
          <a:bodyPr/>
          <a:lstStyle/>
          <a:p>
            <a:endParaRPr lang="en-US" dirty="0"/>
          </a:p>
        </p:txBody>
      </p:sp>
      <p:pic>
        <p:nvPicPr>
          <p:cNvPr id="15362" name="Picture 2" descr="C:\Users\Mweha\Desktop\health-education-25-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199"/>
            <a:ext cx="861060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11475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of health communication</a:t>
            </a:r>
          </a:p>
        </p:txBody>
      </p:sp>
      <p:sp>
        <p:nvSpPr>
          <p:cNvPr id="3" name="Content Placeholder 2"/>
          <p:cNvSpPr>
            <a:spLocks noGrp="1"/>
          </p:cNvSpPr>
          <p:nvPr>
            <p:ph idx="1"/>
          </p:nvPr>
        </p:nvSpPr>
        <p:spPr/>
        <p:txBody>
          <a:bodyPr/>
          <a:lstStyle/>
          <a:p>
            <a:endParaRPr lang="en-US" dirty="0"/>
          </a:p>
        </p:txBody>
      </p:sp>
      <p:pic>
        <p:nvPicPr>
          <p:cNvPr id="16386" name="Picture 2" descr="C:\Users\Mweha\Desktop\health-education-26-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6350"/>
            <a:ext cx="8915399"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21901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of health communication</a:t>
            </a:r>
          </a:p>
        </p:txBody>
      </p:sp>
      <p:sp>
        <p:nvSpPr>
          <p:cNvPr id="3" name="Content Placeholder 2"/>
          <p:cNvSpPr>
            <a:spLocks noGrp="1"/>
          </p:cNvSpPr>
          <p:nvPr>
            <p:ph idx="1"/>
          </p:nvPr>
        </p:nvSpPr>
        <p:spPr/>
        <p:txBody>
          <a:bodyPr/>
          <a:lstStyle/>
          <a:p>
            <a:endParaRPr lang="en-US" dirty="0"/>
          </a:p>
        </p:txBody>
      </p:sp>
      <p:pic>
        <p:nvPicPr>
          <p:cNvPr id="17410" name="Picture 2" descr="C:\Users\Mweha\Desktop\health-education-27-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31937"/>
            <a:ext cx="8839199"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0909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of health communication</a:t>
            </a:r>
          </a:p>
        </p:txBody>
      </p:sp>
      <p:sp>
        <p:nvSpPr>
          <p:cNvPr id="3" name="Content Placeholder 2"/>
          <p:cNvSpPr>
            <a:spLocks noGrp="1"/>
          </p:cNvSpPr>
          <p:nvPr>
            <p:ph idx="1"/>
          </p:nvPr>
        </p:nvSpPr>
        <p:spPr/>
        <p:txBody>
          <a:bodyPr/>
          <a:lstStyle/>
          <a:p>
            <a:endParaRPr lang="en-US" dirty="0"/>
          </a:p>
        </p:txBody>
      </p:sp>
      <p:pic>
        <p:nvPicPr>
          <p:cNvPr id="18434" name="Picture 2" descr="C:\Users\Mweha\Desktop\health-education-29-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7" y="1600200"/>
            <a:ext cx="93726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20584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of health communication</a:t>
            </a:r>
          </a:p>
        </p:txBody>
      </p:sp>
      <p:sp>
        <p:nvSpPr>
          <p:cNvPr id="3" name="Content Placeholder 2"/>
          <p:cNvSpPr>
            <a:spLocks noGrp="1"/>
          </p:cNvSpPr>
          <p:nvPr>
            <p:ph idx="1"/>
          </p:nvPr>
        </p:nvSpPr>
        <p:spPr/>
        <p:txBody>
          <a:bodyPr/>
          <a:lstStyle/>
          <a:p>
            <a:endParaRPr lang="en-US" dirty="0"/>
          </a:p>
        </p:txBody>
      </p:sp>
      <p:pic>
        <p:nvPicPr>
          <p:cNvPr id="19458" name="Picture 2" descr="C:\Users\Mweha\Desktop\health-education-30-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8915400"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23418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Advocacy in health education</a:t>
            </a:r>
          </a:p>
        </p:txBody>
      </p:sp>
      <p:sp>
        <p:nvSpPr>
          <p:cNvPr id="3" name="Content Placeholder 2"/>
          <p:cNvSpPr>
            <a:spLocks noGrp="1"/>
          </p:cNvSpPr>
          <p:nvPr>
            <p:ph idx="1"/>
          </p:nvPr>
        </p:nvSpPr>
        <p:spPr/>
        <p:txBody>
          <a:bodyPr/>
          <a:lstStyle/>
          <a:p>
            <a:endParaRPr lang="en-US" dirty="0"/>
          </a:p>
        </p:txBody>
      </p:sp>
      <p:pic>
        <p:nvPicPr>
          <p:cNvPr id="1028" name="Picture 4" descr="C:\Users\Mweha\Desktop\advocacy-in-health-education-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39309"/>
            <a:ext cx="8229600" cy="4386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60764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Advocacy in health education</a:t>
            </a:r>
          </a:p>
        </p:txBody>
      </p:sp>
      <p:sp>
        <p:nvSpPr>
          <p:cNvPr id="3" name="Content Placeholder 2"/>
          <p:cNvSpPr>
            <a:spLocks noGrp="1"/>
          </p:cNvSpPr>
          <p:nvPr>
            <p:ph idx="1"/>
          </p:nvPr>
        </p:nvSpPr>
        <p:spPr/>
        <p:txBody>
          <a:bodyPr/>
          <a:lstStyle/>
          <a:p>
            <a:r>
              <a:rPr lang="en-US" b="1" dirty="0"/>
              <a:t>Advocacy</a:t>
            </a:r>
            <a:r>
              <a:rPr lang="en-US" dirty="0"/>
              <a:t> is an activity by an individual or group that aims to influence decisions within political, economic, and social institutions. ... Lobbying (often by lobby groups) is a form of </a:t>
            </a:r>
            <a:r>
              <a:rPr lang="en-US" b="1" dirty="0"/>
              <a:t>advocacy</a:t>
            </a:r>
            <a:r>
              <a:rPr lang="en-US" dirty="0"/>
              <a:t> where a direct approach is made to legislators on a specific issue or specific piece of legislation.</a:t>
            </a:r>
          </a:p>
        </p:txBody>
      </p:sp>
    </p:spTree>
    <p:extLst>
      <p:ext uri="{BB962C8B-B14F-4D97-AF65-F5344CB8AC3E}">
        <p14:creationId xmlns:p14="http://schemas.microsoft.com/office/powerpoint/2010/main" val="957494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health education</a:t>
            </a:r>
          </a:p>
        </p:txBody>
      </p:sp>
      <p:sp>
        <p:nvSpPr>
          <p:cNvPr id="3" name="Content Placeholder 2"/>
          <p:cNvSpPr>
            <a:spLocks noGrp="1"/>
          </p:cNvSpPr>
          <p:nvPr>
            <p:ph idx="1"/>
          </p:nvPr>
        </p:nvSpPr>
        <p:spPr/>
        <p:txBody>
          <a:bodyPr/>
          <a:lstStyle/>
          <a:p>
            <a:endParaRPr lang="en-US" dirty="0"/>
          </a:p>
        </p:txBody>
      </p:sp>
      <p:pic>
        <p:nvPicPr>
          <p:cNvPr id="10242" name="Picture 2" descr="C:\Users\Mweha\Desktop\health-education-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458200" cy="471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35803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Advocacy</a:t>
            </a:r>
          </a:p>
        </p:txBody>
      </p:sp>
      <p:sp>
        <p:nvSpPr>
          <p:cNvPr id="3" name="Content Placeholder 2"/>
          <p:cNvSpPr>
            <a:spLocks noGrp="1"/>
          </p:cNvSpPr>
          <p:nvPr>
            <p:ph idx="1"/>
          </p:nvPr>
        </p:nvSpPr>
        <p:spPr/>
        <p:txBody>
          <a:bodyPr/>
          <a:lstStyle/>
          <a:p>
            <a:pPr marL="457200" indent="-457200">
              <a:spcAft>
                <a:spcPct val="30000"/>
              </a:spcAft>
              <a:buFont typeface="Wingdings" pitchFamily="2" charset="2"/>
              <a:buAutoNum type="arabicPeriod"/>
            </a:pPr>
            <a:r>
              <a:rPr lang="en-US" b="1" dirty="0">
                <a:solidFill>
                  <a:srgbClr val="0000CC"/>
                </a:solidFill>
                <a:latin typeface="Tahoma" pitchFamily="34" charset="0"/>
              </a:rPr>
              <a:t>Advocacy simply means actively supporting a cause, and trying to get others to support it as well.</a:t>
            </a:r>
            <a:endParaRPr lang="en-GB" b="1" dirty="0">
              <a:solidFill>
                <a:srgbClr val="0000CC"/>
              </a:solidFill>
              <a:latin typeface="Tahoma" pitchFamily="34" charset="0"/>
            </a:endParaRPr>
          </a:p>
          <a:p>
            <a:pPr marL="457200" indent="-457200">
              <a:buFont typeface="Wingdings" pitchFamily="2" charset="2"/>
              <a:buAutoNum type="arabicPeriod"/>
            </a:pPr>
            <a:r>
              <a:rPr lang="en-US" b="1" dirty="0">
                <a:solidFill>
                  <a:srgbClr val="0000CC"/>
                </a:solidFill>
                <a:latin typeface="Tahoma" pitchFamily="34" charset="0"/>
              </a:rPr>
              <a:t>Advocacy is speaking up, drawing attention to an important issue and directing decision makers towards a solution.</a:t>
            </a:r>
          </a:p>
          <a:p>
            <a:endParaRPr lang="en-US" dirty="0"/>
          </a:p>
        </p:txBody>
      </p:sp>
    </p:spTree>
    <p:extLst>
      <p:ext uri="{BB962C8B-B14F-4D97-AF65-F5344CB8AC3E}">
        <p14:creationId xmlns:p14="http://schemas.microsoft.com/office/powerpoint/2010/main" val="197444152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advocacy</a:t>
            </a:r>
          </a:p>
        </p:txBody>
      </p:sp>
      <p:sp>
        <p:nvSpPr>
          <p:cNvPr id="3" name="Content Placeholder 2"/>
          <p:cNvSpPr>
            <a:spLocks noGrp="1"/>
          </p:cNvSpPr>
          <p:nvPr>
            <p:ph idx="1"/>
          </p:nvPr>
        </p:nvSpPr>
        <p:spPr/>
        <p:txBody>
          <a:bodyPr>
            <a:normAutofit lnSpcReduction="10000"/>
          </a:bodyPr>
          <a:lstStyle/>
          <a:p>
            <a:pPr>
              <a:buFont typeface="Wingdings" pitchFamily="2" charset="2"/>
              <a:buNone/>
            </a:pPr>
            <a:r>
              <a:rPr lang="en-US" b="1" dirty="0">
                <a:solidFill>
                  <a:srgbClr val="0000CC"/>
                </a:solidFill>
                <a:latin typeface="Tahoma" pitchFamily="34" charset="0"/>
              </a:rPr>
              <a:t>The purpose of advocacy as defined by UNFPA is to promote or reinforce a change in policy, </a:t>
            </a:r>
            <a:r>
              <a:rPr lang="en-US" b="1" dirty="0" err="1">
                <a:solidFill>
                  <a:srgbClr val="0000CC"/>
                </a:solidFill>
                <a:latin typeface="Tahoma" pitchFamily="34" charset="0"/>
              </a:rPr>
              <a:t>programme</a:t>
            </a:r>
            <a:r>
              <a:rPr lang="en-US" b="1" dirty="0">
                <a:solidFill>
                  <a:srgbClr val="0000CC"/>
                </a:solidFill>
                <a:latin typeface="Tahoma" pitchFamily="34" charset="0"/>
              </a:rPr>
              <a:t> or legislation</a:t>
            </a:r>
            <a:r>
              <a:rPr lang="en-US" b="1" dirty="0">
                <a:latin typeface="Tahoma" pitchFamily="34" charset="0"/>
              </a:rPr>
              <a:t>.</a:t>
            </a:r>
            <a:r>
              <a:rPr lang="en-US" b="1" dirty="0">
                <a:solidFill>
                  <a:srgbClr val="0000CC"/>
                </a:solidFill>
                <a:latin typeface="Tahoma" pitchFamily="34" charset="0"/>
              </a:rPr>
              <a:t> </a:t>
            </a:r>
          </a:p>
          <a:p>
            <a:pPr>
              <a:buFont typeface="Wingdings" pitchFamily="2" charset="2"/>
              <a:buNone/>
            </a:pPr>
            <a:r>
              <a:rPr lang="en-US" b="1" dirty="0">
                <a:solidFill>
                  <a:srgbClr val="0000CC"/>
                </a:solidFill>
                <a:latin typeface="Tahoma" pitchFamily="34" charset="0"/>
              </a:rPr>
              <a:t>   Rather than providing support directly to clients or users of services, advocacy aims at winning support from others, i.e. creating a supportive environment</a:t>
            </a:r>
            <a:endParaRPr lang="en-GB" b="1" dirty="0">
              <a:latin typeface="Tahoma" pitchFamily="34" charset="0"/>
            </a:endParaRPr>
          </a:p>
        </p:txBody>
      </p:sp>
    </p:spTree>
    <p:extLst>
      <p:ext uri="{BB962C8B-B14F-4D97-AF65-F5344CB8AC3E}">
        <p14:creationId xmlns:p14="http://schemas.microsoft.com/office/powerpoint/2010/main" val="41629968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Techniques  of advocacy</a:t>
            </a:r>
          </a:p>
        </p:txBody>
      </p:sp>
      <p:sp>
        <p:nvSpPr>
          <p:cNvPr id="4" name="AutoShape 7"/>
          <p:cNvSpPr>
            <a:spLocks noGrp="1" noChangeArrowheads="1"/>
          </p:cNvSpPr>
          <p:nvPr>
            <p:ph idx="1"/>
          </p:nvPr>
        </p:nvSpPr>
        <p:spPr bwMode="auto">
          <a:prstGeom prst="flowChartPunchedTape">
            <a:avLst/>
          </a:prstGeom>
          <a:solidFill>
            <a:srgbClr val="3333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defPPr>
              <a:defRPr lang="en-GB"/>
            </a:defPPr>
            <a:lvl1pPr algn="l" rtl="0" fontAlgn="base">
              <a:spcBef>
                <a:spcPct val="50000"/>
              </a:spcBef>
              <a:spcAft>
                <a:spcPct val="0"/>
              </a:spcAft>
              <a:defRPr sz="2400" kern="1200">
                <a:solidFill>
                  <a:schemeClr val="tx1"/>
                </a:solidFill>
                <a:latin typeface="Arial" pitchFamily="34" charset="0"/>
                <a:ea typeface="+mn-ea"/>
                <a:cs typeface="+mn-cs"/>
              </a:defRPr>
            </a:lvl1pPr>
            <a:lvl2pPr marL="457200" algn="l" rtl="0" fontAlgn="base">
              <a:spcBef>
                <a:spcPct val="50000"/>
              </a:spcBef>
              <a:spcAft>
                <a:spcPct val="0"/>
              </a:spcAft>
              <a:defRPr sz="2400" kern="1200">
                <a:solidFill>
                  <a:schemeClr val="tx1"/>
                </a:solidFill>
                <a:latin typeface="Arial" pitchFamily="34" charset="0"/>
                <a:ea typeface="+mn-ea"/>
                <a:cs typeface="+mn-cs"/>
              </a:defRPr>
            </a:lvl2pPr>
            <a:lvl3pPr marL="914400" algn="l" rtl="0" fontAlgn="base">
              <a:spcBef>
                <a:spcPct val="50000"/>
              </a:spcBef>
              <a:spcAft>
                <a:spcPct val="0"/>
              </a:spcAft>
              <a:defRPr sz="2400" kern="1200">
                <a:solidFill>
                  <a:schemeClr val="tx1"/>
                </a:solidFill>
                <a:latin typeface="Arial" pitchFamily="34" charset="0"/>
                <a:ea typeface="+mn-ea"/>
                <a:cs typeface="+mn-cs"/>
              </a:defRPr>
            </a:lvl3pPr>
            <a:lvl4pPr marL="1371600" algn="l" rtl="0" fontAlgn="base">
              <a:spcBef>
                <a:spcPct val="50000"/>
              </a:spcBef>
              <a:spcAft>
                <a:spcPct val="0"/>
              </a:spcAft>
              <a:defRPr sz="2400" kern="1200">
                <a:solidFill>
                  <a:schemeClr val="tx1"/>
                </a:solidFill>
                <a:latin typeface="Arial" pitchFamily="34" charset="0"/>
                <a:ea typeface="+mn-ea"/>
                <a:cs typeface="+mn-cs"/>
              </a:defRPr>
            </a:lvl4pPr>
            <a:lvl5pPr marL="1828800" algn="l" rtl="0" fontAlgn="base">
              <a:spcBef>
                <a:spcPct val="5000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a:pPr algn="ctr">
              <a:spcBef>
                <a:spcPct val="20000"/>
              </a:spcBef>
              <a:buClr>
                <a:schemeClr val="tx1"/>
              </a:buClr>
              <a:buSzPct val="75000"/>
              <a:buFont typeface="Wingdings" pitchFamily="2" charset="2"/>
              <a:buChar char="l"/>
            </a:pPr>
            <a:r>
              <a:rPr lang="en-US" b="1">
                <a:solidFill>
                  <a:srgbClr val="3333FF"/>
                </a:solidFill>
              </a:rPr>
              <a:t>  </a:t>
            </a:r>
            <a:r>
              <a:rPr lang="en-US" b="1">
                <a:solidFill>
                  <a:srgbClr val="FFFF00"/>
                </a:solidFill>
              </a:rPr>
              <a:t>Sensitizing</a:t>
            </a:r>
          </a:p>
          <a:p>
            <a:pPr algn="ctr">
              <a:spcBef>
                <a:spcPct val="20000"/>
              </a:spcBef>
              <a:buClr>
                <a:schemeClr val="tx1"/>
              </a:buClr>
              <a:buSzPct val="75000"/>
              <a:buFont typeface="Wingdings" pitchFamily="2" charset="2"/>
              <a:buChar char="l"/>
            </a:pPr>
            <a:r>
              <a:rPr lang="en-US" b="1">
                <a:solidFill>
                  <a:srgbClr val="FFFF00"/>
                </a:solidFill>
              </a:rPr>
              <a:t> Mobilizing</a:t>
            </a:r>
          </a:p>
          <a:p>
            <a:pPr algn="ctr">
              <a:spcBef>
                <a:spcPct val="20000"/>
              </a:spcBef>
              <a:buClr>
                <a:schemeClr val="tx1"/>
              </a:buClr>
              <a:buSzPct val="75000"/>
              <a:buFont typeface="Wingdings" pitchFamily="2" charset="2"/>
              <a:buChar char="l"/>
            </a:pPr>
            <a:r>
              <a:rPr lang="en-US" b="1">
                <a:solidFill>
                  <a:srgbClr val="FFFF00"/>
                </a:solidFill>
              </a:rPr>
              <a:t> Dialoguing</a:t>
            </a:r>
          </a:p>
          <a:p>
            <a:pPr algn="ctr">
              <a:spcBef>
                <a:spcPct val="20000"/>
              </a:spcBef>
              <a:buClr>
                <a:schemeClr val="tx1"/>
              </a:buClr>
              <a:buSzPct val="75000"/>
              <a:buFont typeface="Wingdings" pitchFamily="2" charset="2"/>
              <a:buChar char="l"/>
            </a:pPr>
            <a:r>
              <a:rPr lang="en-US" b="1">
                <a:solidFill>
                  <a:srgbClr val="FFFF00"/>
                </a:solidFill>
              </a:rPr>
              <a:t> Negotiating</a:t>
            </a:r>
          </a:p>
          <a:p>
            <a:pPr algn="ctr">
              <a:spcBef>
                <a:spcPct val="20000"/>
              </a:spcBef>
              <a:buClr>
                <a:schemeClr val="tx1"/>
              </a:buClr>
              <a:buSzPct val="75000"/>
              <a:buFont typeface="Wingdings" pitchFamily="2" charset="2"/>
              <a:buChar char="l"/>
            </a:pPr>
            <a:r>
              <a:rPr lang="en-US" b="1">
                <a:solidFill>
                  <a:srgbClr val="FFFF00"/>
                </a:solidFill>
              </a:rPr>
              <a:t> Lobbying</a:t>
            </a:r>
          </a:p>
          <a:p>
            <a:pPr algn="ctr">
              <a:spcBef>
                <a:spcPct val="20000"/>
              </a:spcBef>
              <a:buClr>
                <a:schemeClr val="tx1"/>
              </a:buClr>
              <a:buSzPct val="75000"/>
              <a:buFont typeface="Wingdings" pitchFamily="2" charset="2"/>
              <a:buChar char="l"/>
            </a:pPr>
            <a:r>
              <a:rPr lang="en-US" b="1">
                <a:solidFill>
                  <a:srgbClr val="FFFF00"/>
                </a:solidFill>
              </a:rPr>
              <a:t> Petitioning</a:t>
            </a:r>
          </a:p>
          <a:p>
            <a:pPr algn="ctr">
              <a:spcBef>
                <a:spcPct val="20000"/>
              </a:spcBef>
              <a:buClr>
                <a:schemeClr val="tx1"/>
              </a:buClr>
              <a:buSzPct val="75000"/>
              <a:buFont typeface="Wingdings" pitchFamily="2" charset="2"/>
              <a:buChar char="l"/>
            </a:pPr>
            <a:r>
              <a:rPr lang="en-US" b="1">
                <a:solidFill>
                  <a:srgbClr val="FFFF00"/>
                </a:solidFill>
              </a:rPr>
              <a:t> Pressuring</a:t>
            </a:r>
            <a:endParaRPr lang="en-GB" b="1">
              <a:solidFill>
                <a:srgbClr val="FFFF00"/>
              </a:solidFill>
            </a:endParaRPr>
          </a:p>
          <a:p>
            <a:pPr algn="ctr">
              <a:spcBef>
                <a:spcPct val="20000"/>
              </a:spcBef>
              <a:buClr>
                <a:schemeClr val="tx1"/>
              </a:buClr>
              <a:buSzPct val="75000"/>
              <a:buFont typeface="Wingdings" pitchFamily="2" charset="2"/>
              <a:buChar char="l"/>
            </a:pPr>
            <a:r>
              <a:rPr lang="en-US" b="1">
                <a:solidFill>
                  <a:srgbClr val="FFFF00"/>
                </a:solidFill>
              </a:rPr>
              <a:t> Informing</a:t>
            </a:r>
            <a:endParaRPr lang="en-GB">
              <a:solidFill>
                <a:srgbClr val="FFFF00"/>
              </a:solidFill>
              <a:latin typeface="Times New Roman" pitchFamily="18" charset="0"/>
            </a:endParaRPr>
          </a:p>
        </p:txBody>
      </p:sp>
    </p:spTree>
    <p:extLst>
      <p:ext uri="{BB962C8B-B14F-4D97-AF65-F5344CB8AC3E}">
        <p14:creationId xmlns:p14="http://schemas.microsoft.com/office/powerpoint/2010/main" val="240761022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advocacy</a:t>
            </a:r>
          </a:p>
        </p:txBody>
      </p:sp>
      <p:sp>
        <p:nvSpPr>
          <p:cNvPr id="3" name="Content Placeholder 2"/>
          <p:cNvSpPr>
            <a:spLocks noGrp="1"/>
          </p:cNvSpPr>
          <p:nvPr>
            <p:ph idx="1"/>
          </p:nvPr>
        </p:nvSpPr>
        <p:spPr/>
        <p:txBody>
          <a:bodyPr/>
          <a:lstStyle/>
          <a:p>
            <a:endParaRPr lang="en-US" dirty="0"/>
          </a:p>
        </p:txBody>
      </p:sp>
      <p:pic>
        <p:nvPicPr>
          <p:cNvPr id="2051" name="Picture 3" descr="C:\Users\Mweha\Desktop\advocacy-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82296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72897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advocacy is done</a:t>
            </a:r>
          </a:p>
        </p:txBody>
      </p:sp>
      <p:sp>
        <p:nvSpPr>
          <p:cNvPr id="3" name="Content Placeholder 2"/>
          <p:cNvSpPr>
            <a:spLocks noGrp="1"/>
          </p:cNvSpPr>
          <p:nvPr>
            <p:ph idx="1"/>
          </p:nvPr>
        </p:nvSpPr>
        <p:spPr/>
        <p:txBody>
          <a:bodyPr>
            <a:normAutofit fontScale="55000" lnSpcReduction="20000"/>
          </a:bodyPr>
          <a:lstStyle/>
          <a:p>
            <a:r>
              <a:rPr lang="en-US" b="1" dirty="0"/>
              <a:t>Lobbying or direct communication:</a:t>
            </a:r>
            <a:r>
              <a:rPr lang="en-US" dirty="0"/>
              <a:t> involves influencing through direct, private communications with decision-makers. Lobbying, particularly through personal meetings with decision-makers, can be a powerful and cost-effective advocacy tool.</a:t>
            </a:r>
          </a:p>
          <a:p>
            <a:r>
              <a:rPr lang="en-US" b="1" dirty="0"/>
              <a:t>Campaigning:</a:t>
            </a:r>
            <a:r>
              <a:rPr lang="en-US" dirty="0"/>
              <a:t> involves speaking publicly on an issue with a view to generating a response from the wider public and using a variety of techniques such as:</a:t>
            </a:r>
          </a:p>
          <a:p>
            <a:pPr lvl="1"/>
            <a:r>
              <a:rPr lang="en-US" dirty="0"/>
              <a:t>chain e-mail or letter</a:t>
            </a:r>
          </a:p>
          <a:p>
            <a:pPr lvl="1"/>
            <a:r>
              <a:rPr lang="en-US" dirty="0"/>
              <a:t>opinion pieces and letters to the editor in newspapers</a:t>
            </a:r>
          </a:p>
          <a:p>
            <a:pPr lvl="1"/>
            <a:r>
              <a:rPr lang="en-US" dirty="0"/>
              <a:t>newsletters</a:t>
            </a:r>
          </a:p>
          <a:p>
            <a:pPr lvl="1"/>
            <a:r>
              <a:rPr lang="en-US" dirty="0"/>
              <a:t>celebrity endorsements</a:t>
            </a:r>
          </a:p>
          <a:p>
            <a:pPr lvl="1"/>
            <a:r>
              <a:rPr lang="en-US" dirty="0"/>
              <a:t>media partnerships with newspapers, journalists and film-makers</a:t>
            </a:r>
          </a:p>
          <a:p>
            <a:pPr lvl="1"/>
            <a:r>
              <a:rPr lang="en-US" dirty="0"/>
              <a:t>web-based bulletins and online discussions</a:t>
            </a:r>
          </a:p>
          <a:p>
            <a:pPr lvl="1"/>
            <a:r>
              <a:rPr lang="en-US" dirty="0"/>
              <a:t>public events</a:t>
            </a:r>
          </a:p>
          <a:p>
            <a:pPr lvl="1"/>
            <a:r>
              <a:rPr lang="en-US" dirty="0"/>
              <a:t>large-scale advertising campaigns.</a:t>
            </a:r>
          </a:p>
          <a:p>
            <a:r>
              <a:rPr lang="en-US" dirty="0"/>
              <a:t>The choice of method will very much depend on the target audience, the message to be conveyed, the resources available, and the cultural and socioeconomic context. </a:t>
            </a:r>
          </a:p>
          <a:p>
            <a:endParaRPr lang="en-US" dirty="0"/>
          </a:p>
        </p:txBody>
      </p:sp>
    </p:spTree>
    <p:extLst>
      <p:ext uri="{BB962C8B-B14F-4D97-AF65-F5344CB8AC3E}">
        <p14:creationId xmlns:p14="http://schemas.microsoft.com/office/powerpoint/2010/main" val="382883327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of advocacy</a:t>
            </a:r>
          </a:p>
        </p:txBody>
      </p:sp>
      <p:sp>
        <p:nvSpPr>
          <p:cNvPr id="3" name="Content Placeholder 2"/>
          <p:cNvSpPr>
            <a:spLocks noGrp="1"/>
          </p:cNvSpPr>
          <p:nvPr>
            <p:ph idx="1"/>
          </p:nvPr>
        </p:nvSpPr>
        <p:spPr/>
        <p:txBody>
          <a:bodyPr>
            <a:normAutofit fontScale="77500" lnSpcReduction="20000"/>
          </a:bodyPr>
          <a:lstStyle/>
          <a:p>
            <a:r>
              <a:rPr lang="en-US" dirty="0"/>
              <a:t>The effectiveness and success of any advocacy process depends, amongst other factors, on how well the following steps are implemented:</a:t>
            </a:r>
          </a:p>
          <a:p>
            <a:r>
              <a:rPr lang="en-US" dirty="0"/>
              <a:t> • Identifying and stating the issue </a:t>
            </a:r>
          </a:p>
          <a:p>
            <a:r>
              <a:rPr lang="en-US" dirty="0"/>
              <a:t>• Collecting the relevant information</a:t>
            </a:r>
          </a:p>
          <a:p>
            <a:r>
              <a:rPr lang="en-US" dirty="0"/>
              <a:t> • </a:t>
            </a:r>
            <a:r>
              <a:rPr lang="en-US" dirty="0" err="1"/>
              <a:t>Mobilising</a:t>
            </a:r>
            <a:r>
              <a:rPr lang="en-US" dirty="0"/>
              <a:t> interested people</a:t>
            </a:r>
          </a:p>
          <a:p>
            <a:r>
              <a:rPr lang="en-US" dirty="0"/>
              <a:t> • Raising and managing the necessary resources </a:t>
            </a:r>
          </a:p>
          <a:p>
            <a:r>
              <a:rPr lang="en-US" dirty="0"/>
              <a:t>• Networking</a:t>
            </a:r>
          </a:p>
          <a:p>
            <a:r>
              <a:rPr lang="en-US" dirty="0"/>
              <a:t>Forming alliances</a:t>
            </a:r>
          </a:p>
          <a:p>
            <a:r>
              <a:rPr lang="en-US" dirty="0"/>
              <a:t> • Forming and sustaining coalitions </a:t>
            </a:r>
          </a:p>
          <a:p>
            <a:r>
              <a:rPr lang="en-US" dirty="0"/>
              <a:t>• Involving media </a:t>
            </a:r>
          </a:p>
          <a:p>
            <a:r>
              <a:rPr lang="en-US" dirty="0"/>
              <a:t>• Establishing contacts with government</a:t>
            </a:r>
          </a:p>
        </p:txBody>
      </p:sp>
    </p:spTree>
    <p:extLst>
      <p:ext uri="{BB962C8B-B14F-4D97-AF65-F5344CB8AC3E}">
        <p14:creationId xmlns:p14="http://schemas.microsoft.com/office/powerpoint/2010/main" val="241384352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steps in planning for advocacy</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 Know your issue </a:t>
            </a:r>
          </a:p>
          <a:p>
            <a:pPr marL="0" indent="0">
              <a:buNone/>
            </a:pPr>
            <a:r>
              <a:rPr lang="en-US" dirty="0"/>
              <a:t>• Establish your objective(s)</a:t>
            </a:r>
          </a:p>
          <a:p>
            <a:pPr marL="0" indent="0">
              <a:buNone/>
            </a:pPr>
            <a:r>
              <a:rPr lang="en-US" dirty="0"/>
              <a:t>• Conduct a stakeholder analysis </a:t>
            </a:r>
          </a:p>
          <a:p>
            <a:pPr marL="0" indent="0">
              <a:buNone/>
            </a:pPr>
            <a:r>
              <a:rPr lang="en-US" dirty="0"/>
              <a:t>• Develop a strategy</a:t>
            </a:r>
          </a:p>
          <a:p>
            <a:pPr marL="0" indent="0">
              <a:buNone/>
            </a:pPr>
            <a:r>
              <a:rPr lang="en-US" dirty="0"/>
              <a:t>• Plan the activities </a:t>
            </a:r>
          </a:p>
          <a:p>
            <a:pPr marL="0" indent="0">
              <a:buNone/>
            </a:pPr>
            <a:r>
              <a:rPr lang="en-US" dirty="0"/>
              <a:t>• Identify and </a:t>
            </a:r>
            <a:r>
              <a:rPr lang="en-US" dirty="0" err="1"/>
              <a:t>mobilise</a:t>
            </a:r>
            <a:r>
              <a:rPr lang="en-US" dirty="0"/>
              <a:t> the required resources </a:t>
            </a:r>
          </a:p>
          <a:p>
            <a:pPr marL="0" indent="0">
              <a:buNone/>
            </a:pPr>
            <a:r>
              <a:rPr lang="en-US" dirty="0"/>
              <a:t>• Monitor and evaluate the campaign’s progress.</a:t>
            </a:r>
          </a:p>
          <a:p>
            <a:pPr marL="0" indent="0">
              <a:buNone/>
            </a:pPr>
            <a:r>
              <a:rPr lang="en-US" dirty="0"/>
              <a:t> It may well be necessary to revisit and revise several of these steps throughout the implementation of your advocacy campaign. Successful advocacy does not proceed in a straight line and rarely unfolds exactly according to plan. Be prepared for unforeseen events and consequences. Be flexible. </a:t>
            </a:r>
          </a:p>
        </p:txBody>
      </p:sp>
    </p:spTree>
    <p:extLst>
      <p:ext uri="{BB962C8B-B14F-4D97-AF65-F5344CB8AC3E}">
        <p14:creationId xmlns:p14="http://schemas.microsoft.com/office/powerpoint/2010/main" val="119710249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Stakeholders and their  sources of power</a:t>
            </a:r>
          </a:p>
        </p:txBody>
      </p:sp>
      <p:sp>
        <p:nvSpPr>
          <p:cNvPr id="3" name="Content Placeholder 2"/>
          <p:cNvSpPr>
            <a:spLocks noGrp="1"/>
          </p:cNvSpPr>
          <p:nvPr>
            <p:ph idx="1"/>
          </p:nvPr>
        </p:nvSpPr>
        <p:spPr/>
        <p:txBody>
          <a:bodyPr>
            <a:normAutofit fontScale="70000" lnSpcReduction="20000"/>
          </a:bodyPr>
          <a:lstStyle/>
          <a:p>
            <a:r>
              <a:rPr lang="en-US" dirty="0"/>
              <a:t>Government -Election mandate, political authority, access to state resources, access to civil service, access to business, access to donors, access to other governments, membership of international organizations, influence over provincial and local government </a:t>
            </a:r>
          </a:p>
          <a:p>
            <a:r>
              <a:rPr lang="en-US" dirty="0"/>
              <a:t>Civil society -organizations Constituency / membership base, information drawn from development work, expertise, credibility, access to international networks / sector organizations </a:t>
            </a:r>
          </a:p>
          <a:p>
            <a:r>
              <a:rPr lang="en-US" dirty="0"/>
              <a:t>Union federation -Membership, money, access to union media, mobilization skills</a:t>
            </a:r>
          </a:p>
          <a:p>
            <a:r>
              <a:rPr lang="en-US" dirty="0"/>
              <a:t> Business -Money, capacity to buy intellectual power, access to officials, access to media, power as employers </a:t>
            </a:r>
          </a:p>
          <a:p>
            <a:r>
              <a:rPr lang="en-US" dirty="0"/>
              <a:t>Religious organizations- Membership, moral authority, outreach </a:t>
            </a:r>
          </a:p>
          <a:p>
            <a:r>
              <a:rPr lang="en-US" dirty="0"/>
              <a:t>Media Access to the public, variety of sources of information, communication skills, captive audiences</a:t>
            </a:r>
          </a:p>
        </p:txBody>
      </p:sp>
    </p:spTree>
    <p:extLst>
      <p:ext uri="{BB962C8B-B14F-4D97-AF65-F5344CB8AC3E}">
        <p14:creationId xmlns:p14="http://schemas.microsoft.com/office/powerpoint/2010/main" val="105424961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information is a source of power</a:t>
            </a:r>
          </a:p>
        </p:txBody>
      </p:sp>
      <p:sp>
        <p:nvSpPr>
          <p:cNvPr id="3" name="Content Placeholder 2"/>
          <p:cNvSpPr>
            <a:spLocks noGrp="1"/>
          </p:cNvSpPr>
          <p:nvPr>
            <p:ph idx="1"/>
          </p:nvPr>
        </p:nvSpPr>
        <p:spPr/>
        <p:txBody>
          <a:bodyPr>
            <a:normAutofit fontScale="70000" lnSpcReduction="20000"/>
          </a:bodyPr>
          <a:lstStyle/>
          <a:p>
            <a:pPr marL="0" indent="0">
              <a:buNone/>
            </a:pPr>
            <a:r>
              <a:rPr lang="en-US" dirty="0"/>
              <a:t> • Information drawn from advocacy groups' own work can provide them with credibility and with the basis for alternative analysis to counter positions.</a:t>
            </a:r>
          </a:p>
          <a:p>
            <a:pPr marL="0" indent="0">
              <a:buNone/>
            </a:pPr>
            <a:r>
              <a:rPr lang="en-US" dirty="0"/>
              <a:t> • Information or data, which is only available to government institutions can be used by government to influence arguments in </a:t>
            </a:r>
            <a:r>
              <a:rPr lang="en-US" dirty="0" err="1"/>
              <a:t>favour</a:t>
            </a:r>
            <a:r>
              <a:rPr lang="en-US" dirty="0"/>
              <a:t> of their own positions.</a:t>
            </a:r>
          </a:p>
          <a:p>
            <a:pPr marL="0" indent="0">
              <a:buNone/>
            </a:pPr>
            <a:r>
              <a:rPr lang="en-US" dirty="0"/>
              <a:t>• Information provided by advocacy groups to communities regarding their constitutional rights empowers the people in those communities to assert their rights. </a:t>
            </a:r>
          </a:p>
          <a:p>
            <a:pPr marL="0" indent="0">
              <a:buNone/>
            </a:pPr>
            <a:r>
              <a:rPr lang="en-US" dirty="0"/>
              <a:t>• Information collected by advocacy groups from other advocacy groups in regional, national, or international </a:t>
            </a:r>
            <a:r>
              <a:rPr lang="en-US" dirty="0" err="1"/>
              <a:t>organisations</a:t>
            </a:r>
            <a:r>
              <a:rPr lang="en-US" dirty="0"/>
              <a:t> about experiences and policies elsewhere, and used in an advocacy campaign, can help to influence local or national policy decisions</a:t>
            </a:r>
          </a:p>
        </p:txBody>
      </p:sp>
    </p:spTree>
    <p:extLst>
      <p:ext uri="{BB962C8B-B14F-4D97-AF65-F5344CB8AC3E}">
        <p14:creationId xmlns:p14="http://schemas.microsoft.com/office/powerpoint/2010/main" val="240577969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Advocacy </a:t>
            </a:r>
          </a:p>
        </p:txBody>
      </p:sp>
      <p:sp>
        <p:nvSpPr>
          <p:cNvPr id="3" name="Content Placeholder 2"/>
          <p:cNvSpPr>
            <a:spLocks noGrp="1"/>
          </p:cNvSpPr>
          <p:nvPr>
            <p:ph idx="1"/>
          </p:nvPr>
        </p:nvSpPr>
        <p:spPr/>
        <p:txBody>
          <a:bodyPr>
            <a:normAutofit/>
          </a:bodyPr>
          <a:lstStyle/>
          <a:p>
            <a:r>
              <a:rPr lang="en-US" dirty="0"/>
              <a:t>In summary, Advocacy begins with a problem or with a perception that there is a better alternative to a current condition and seeks to solve that problem and/or implement the selected alternative. Advocacy is both an art and a science. There are no strict rules for advocacy work. Its approaches must be culturally, socially and politically specific</a:t>
            </a:r>
          </a:p>
        </p:txBody>
      </p:sp>
    </p:spTree>
    <p:extLst>
      <p:ext uri="{BB962C8B-B14F-4D97-AF65-F5344CB8AC3E}">
        <p14:creationId xmlns:p14="http://schemas.microsoft.com/office/powerpoint/2010/main" val="3062700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health education</a:t>
            </a:r>
          </a:p>
        </p:txBody>
      </p:sp>
      <p:sp>
        <p:nvSpPr>
          <p:cNvPr id="3" name="Content Placeholder 2"/>
          <p:cNvSpPr>
            <a:spLocks noGrp="1"/>
          </p:cNvSpPr>
          <p:nvPr>
            <p:ph idx="1"/>
          </p:nvPr>
        </p:nvSpPr>
        <p:spPr/>
        <p:txBody>
          <a:bodyPr/>
          <a:lstStyle/>
          <a:p>
            <a:endParaRPr lang="en-US" dirty="0"/>
          </a:p>
        </p:txBody>
      </p:sp>
      <p:pic>
        <p:nvPicPr>
          <p:cNvPr id="11266" name="Picture 2" descr="C:\Users\Mweha\Desktop\health-education-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458200" cy="4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27707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F7172-0CE9-42C9-8170-1B1230781E40}"/>
              </a:ext>
            </a:extLst>
          </p:cNvPr>
          <p:cNvSpPr>
            <a:spLocks noGrp="1"/>
          </p:cNvSpPr>
          <p:nvPr>
            <p:ph type="title"/>
          </p:nvPr>
        </p:nvSpPr>
        <p:spPr/>
        <p:txBody>
          <a:bodyPr/>
          <a:lstStyle/>
          <a:p>
            <a:r>
              <a:rPr lang="en-US" dirty="0"/>
              <a:t>Advocacy</a:t>
            </a:r>
          </a:p>
        </p:txBody>
      </p:sp>
      <p:sp>
        <p:nvSpPr>
          <p:cNvPr id="3" name="Content Placeholder 2">
            <a:extLst>
              <a:ext uri="{FF2B5EF4-FFF2-40B4-BE49-F238E27FC236}">
                <a16:creationId xmlns:a16="http://schemas.microsoft.com/office/drawing/2014/main" id="{201E16D7-1EFF-4CE9-A50C-A49E325DE989}"/>
              </a:ext>
            </a:extLst>
          </p:cNvPr>
          <p:cNvSpPr>
            <a:spLocks noGrp="1"/>
          </p:cNvSpPr>
          <p:nvPr>
            <p:ph idx="1"/>
          </p:nvPr>
        </p:nvSpPr>
        <p:spPr/>
        <p:txBody>
          <a:bodyPr/>
          <a:lstStyle/>
          <a:p>
            <a:r>
              <a:rPr lang="en-US" dirty="0"/>
              <a:t>. Widespread participation in an advocacy campaign is generally a precondition for success. Planning an advocacy campaign is a dynamic process. It involves identifying the issue, developing solutions, building support, and bringing issues, solutions, and political will together to ensure that the desired change takes place. Finally, it involves monitoring and evaluating the entire process.</a:t>
            </a:r>
          </a:p>
          <a:p>
            <a:endParaRPr lang="en-US" dirty="0"/>
          </a:p>
        </p:txBody>
      </p:sp>
    </p:spTree>
    <p:extLst>
      <p:ext uri="{BB962C8B-B14F-4D97-AF65-F5344CB8AC3E}">
        <p14:creationId xmlns:p14="http://schemas.microsoft.com/office/powerpoint/2010/main" val="304086604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Information,Education,Communication</a:t>
            </a:r>
            <a:r>
              <a:rPr lang="en-US" dirty="0"/>
              <a:t>(IEC)</a:t>
            </a:r>
          </a:p>
        </p:txBody>
      </p:sp>
      <p:sp>
        <p:nvSpPr>
          <p:cNvPr id="3" name="Content Placeholder 2"/>
          <p:cNvSpPr>
            <a:spLocks noGrp="1"/>
          </p:cNvSpPr>
          <p:nvPr>
            <p:ph idx="1"/>
          </p:nvPr>
        </p:nvSpPr>
        <p:spPr/>
        <p:txBody>
          <a:bodyPr/>
          <a:lstStyle/>
          <a:p>
            <a:endParaRPr lang="en-US" dirty="0"/>
          </a:p>
        </p:txBody>
      </p:sp>
      <p:pic>
        <p:nvPicPr>
          <p:cNvPr id="3074" name="Picture 2" descr="C:\Users\Mweha\Desktop\IEC_files\information-education-communication-2-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03" y="1752600"/>
            <a:ext cx="7967415" cy="4138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46102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 of IEC</a:t>
            </a:r>
          </a:p>
        </p:txBody>
      </p:sp>
      <p:sp>
        <p:nvSpPr>
          <p:cNvPr id="3" name="Content Placeholder 2"/>
          <p:cNvSpPr>
            <a:spLocks noGrp="1"/>
          </p:cNvSpPr>
          <p:nvPr>
            <p:ph idx="1"/>
          </p:nvPr>
        </p:nvSpPr>
        <p:spPr/>
        <p:txBody>
          <a:bodyPr/>
          <a:lstStyle/>
          <a:p>
            <a:endParaRPr lang="en-US" dirty="0"/>
          </a:p>
        </p:txBody>
      </p:sp>
      <p:pic>
        <p:nvPicPr>
          <p:cNvPr id="4098" name="Picture 2" descr="C:\Users\Mweha\Desktop\IEC_files\information-education-communication-3-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57350"/>
            <a:ext cx="8229600" cy="446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73311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Aims of IEC</a:t>
            </a:r>
          </a:p>
        </p:txBody>
      </p:sp>
      <p:sp>
        <p:nvSpPr>
          <p:cNvPr id="3" name="Content Placeholder 2"/>
          <p:cNvSpPr>
            <a:spLocks noGrp="1"/>
          </p:cNvSpPr>
          <p:nvPr>
            <p:ph idx="1"/>
          </p:nvPr>
        </p:nvSpPr>
        <p:spPr>
          <a:xfrm>
            <a:off x="457200" y="1600200"/>
            <a:ext cx="8229600" cy="4525963"/>
          </a:xfrm>
        </p:spPr>
        <p:txBody>
          <a:bodyPr/>
          <a:lstStyle/>
          <a:p>
            <a:endParaRPr lang="en-US" dirty="0"/>
          </a:p>
        </p:txBody>
      </p:sp>
      <p:pic>
        <p:nvPicPr>
          <p:cNvPr id="5122" name="Picture 2" descr="C:\Users\Mweha\Desktop\IEC_files\information-education-communication-4-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57350"/>
            <a:ext cx="7391400"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59087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communication</a:t>
            </a:r>
          </a:p>
        </p:txBody>
      </p:sp>
      <p:sp>
        <p:nvSpPr>
          <p:cNvPr id="3" name="Content Placeholder 2"/>
          <p:cNvSpPr>
            <a:spLocks noGrp="1"/>
          </p:cNvSpPr>
          <p:nvPr>
            <p:ph idx="1"/>
          </p:nvPr>
        </p:nvSpPr>
        <p:spPr/>
        <p:txBody>
          <a:bodyPr/>
          <a:lstStyle/>
          <a:p>
            <a:endParaRPr lang="en-US" dirty="0"/>
          </a:p>
        </p:txBody>
      </p:sp>
      <p:pic>
        <p:nvPicPr>
          <p:cNvPr id="7170" name="Picture 2" descr="C:\Users\Mweha\Desktop\IEC_files\information-education-communication-16-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76400"/>
            <a:ext cx="7543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05457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Barriers</a:t>
            </a:r>
          </a:p>
        </p:txBody>
      </p:sp>
      <p:sp>
        <p:nvSpPr>
          <p:cNvPr id="3" name="Content Placeholder 2"/>
          <p:cNvSpPr>
            <a:spLocks noGrp="1"/>
          </p:cNvSpPr>
          <p:nvPr>
            <p:ph idx="1"/>
          </p:nvPr>
        </p:nvSpPr>
        <p:spPr/>
        <p:txBody>
          <a:bodyPr/>
          <a:lstStyle/>
          <a:p>
            <a:endParaRPr lang="en-US"/>
          </a:p>
        </p:txBody>
      </p:sp>
      <p:pic>
        <p:nvPicPr>
          <p:cNvPr id="8194" name="Picture 2" descr="C:\Users\Mweha\Desktop\IEC_files\information-education-communication-17-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14500"/>
            <a:ext cx="7467600"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93067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Functions of communication</a:t>
            </a:r>
          </a:p>
        </p:txBody>
      </p:sp>
      <p:sp>
        <p:nvSpPr>
          <p:cNvPr id="3" name="Content Placeholder 2"/>
          <p:cNvSpPr>
            <a:spLocks noGrp="1"/>
          </p:cNvSpPr>
          <p:nvPr>
            <p:ph idx="1"/>
          </p:nvPr>
        </p:nvSpPr>
        <p:spPr/>
        <p:txBody>
          <a:bodyPr/>
          <a:lstStyle/>
          <a:p>
            <a:endParaRPr lang="en-US" dirty="0"/>
          </a:p>
        </p:txBody>
      </p:sp>
      <p:pic>
        <p:nvPicPr>
          <p:cNvPr id="9219" name="Picture 3" descr="C:\Users\Mweha\Desktop\IEC_files\information-education-communication-18-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229600"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23027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communication methods</a:t>
            </a:r>
          </a:p>
        </p:txBody>
      </p:sp>
      <p:sp>
        <p:nvSpPr>
          <p:cNvPr id="3" name="Content Placeholder 2"/>
          <p:cNvSpPr>
            <a:spLocks noGrp="1"/>
          </p:cNvSpPr>
          <p:nvPr>
            <p:ph idx="1"/>
          </p:nvPr>
        </p:nvSpPr>
        <p:spPr/>
        <p:txBody>
          <a:bodyPr/>
          <a:lstStyle/>
          <a:p>
            <a:endParaRPr lang="en-US" dirty="0"/>
          </a:p>
        </p:txBody>
      </p:sp>
      <p:pic>
        <p:nvPicPr>
          <p:cNvPr id="10242" name="Picture 2" descr="C:\Users\Mweha\Desktop\IEC_files\information-education-communication-20-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57349"/>
            <a:ext cx="8229600" cy="446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32650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communication methods</a:t>
            </a:r>
          </a:p>
        </p:txBody>
      </p:sp>
      <p:sp>
        <p:nvSpPr>
          <p:cNvPr id="3" name="Content Placeholder 2"/>
          <p:cNvSpPr>
            <a:spLocks noGrp="1"/>
          </p:cNvSpPr>
          <p:nvPr>
            <p:ph idx="1"/>
          </p:nvPr>
        </p:nvSpPr>
        <p:spPr/>
        <p:txBody>
          <a:bodyPr/>
          <a:lstStyle/>
          <a:p>
            <a:endParaRPr lang="en-US" dirty="0"/>
          </a:p>
        </p:txBody>
      </p:sp>
      <p:pic>
        <p:nvPicPr>
          <p:cNvPr id="11266" name="Picture 2" descr="C:\Users\Mweha\Desktop\IEC_files\information-education-communication-21-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1"/>
            <a:ext cx="8305800"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46767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communication methods</a:t>
            </a:r>
          </a:p>
        </p:txBody>
      </p:sp>
      <p:sp>
        <p:nvSpPr>
          <p:cNvPr id="3" name="Content Placeholder 2"/>
          <p:cNvSpPr>
            <a:spLocks noGrp="1"/>
          </p:cNvSpPr>
          <p:nvPr>
            <p:ph idx="1"/>
          </p:nvPr>
        </p:nvSpPr>
        <p:spPr/>
        <p:txBody>
          <a:bodyPr/>
          <a:lstStyle/>
          <a:p>
            <a:endParaRPr lang="en-US"/>
          </a:p>
        </p:txBody>
      </p:sp>
      <p:pic>
        <p:nvPicPr>
          <p:cNvPr id="12290" name="Picture 2" descr="C:\Users\Mweha\Desktop\IEC_files\information-education-communication-22-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229600"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174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health education</a:t>
            </a:r>
          </a:p>
        </p:txBody>
      </p:sp>
      <p:sp>
        <p:nvSpPr>
          <p:cNvPr id="3" name="Content Placeholder 2"/>
          <p:cNvSpPr>
            <a:spLocks noGrp="1"/>
          </p:cNvSpPr>
          <p:nvPr>
            <p:ph idx="1"/>
          </p:nvPr>
        </p:nvSpPr>
        <p:spPr/>
        <p:txBody>
          <a:bodyPr/>
          <a:lstStyle/>
          <a:p>
            <a:endParaRPr lang="en-US" dirty="0"/>
          </a:p>
        </p:txBody>
      </p:sp>
      <p:pic>
        <p:nvPicPr>
          <p:cNvPr id="12290" name="Picture 2" descr="C:\Users\Mweha\Desktop\health-education-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22960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32118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74FA8-0E23-47CE-AB96-33B5BC0F4699}"/>
              </a:ext>
            </a:extLst>
          </p:cNvPr>
          <p:cNvSpPr>
            <a:spLocks noGrp="1"/>
          </p:cNvSpPr>
          <p:nvPr>
            <p:ph type="title"/>
          </p:nvPr>
        </p:nvSpPr>
        <p:spPr/>
        <p:txBody>
          <a:bodyPr/>
          <a:lstStyle/>
          <a:p>
            <a:r>
              <a:rPr lang="en-GB" b="1" dirty="0"/>
              <a:t>Health promotion</a:t>
            </a:r>
            <a:endParaRPr lang="en-US" dirty="0"/>
          </a:p>
        </p:txBody>
      </p:sp>
      <p:sp>
        <p:nvSpPr>
          <p:cNvPr id="3" name="Content Placeholder 2">
            <a:extLst>
              <a:ext uri="{FF2B5EF4-FFF2-40B4-BE49-F238E27FC236}">
                <a16:creationId xmlns:a16="http://schemas.microsoft.com/office/drawing/2014/main" id="{DA970441-487F-4FAC-A82E-933555CF7064}"/>
              </a:ext>
            </a:extLst>
          </p:cNvPr>
          <p:cNvSpPr>
            <a:spLocks noGrp="1"/>
          </p:cNvSpPr>
          <p:nvPr>
            <p:ph idx="1"/>
          </p:nvPr>
        </p:nvSpPr>
        <p:spPr/>
        <p:txBody>
          <a:bodyPr>
            <a:normAutofit fontScale="92500" lnSpcReduction="10000"/>
          </a:bodyPr>
          <a:lstStyle/>
          <a:p>
            <a:r>
              <a:rPr lang="en-GB" b="1" dirty="0"/>
              <a:t>Outline: </a:t>
            </a:r>
          </a:p>
          <a:p>
            <a:r>
              <a:rPr lang="en-GB" dirty="0"/>
              <a:t>Concepts, The Ottawa Charter for Health Promotion, principles, aims, </a:t>
            </a:r>
          </a:p>
          <a:p>
            <a:r>
              <a:rPr lang="en-GB" dirty="0"/>
              <a:t>Elements ( good governance for health, healthy cities, health literacy), methods of health promotion (audio visual aids, role plays, songs, </a:t>
            </a:r>
            <a:r>
              <a:rPr lang="en-GB" dirty="0" err="1"/>
              <a:t>barazas</a:t>
            </a:r>
            <a:r>
              <a:rPr lang="en-GB" dirty="0"/>
              <a:t>, schools, women and men groups, youth groups), steps of an organized community dialogue, community empowerment in health promotion.  </a:t>
            </a:r>
            <a:endParaRPr lang="en-US" dirty="0"/>
          </a:p>
          <a:p>
            <a:endParaRPr lang="en-US" dirty="0"/>
          </a:p>
        </p:txBody>
      </p:sp>
    </p:spTree>
    <p:extLst>
      <p:ext uri="{BB962C8B-B14F-4D97-AF65-F5344CB8AC3E}">
        <p14:creationId xmlns:p14="http://schemas.microsoft.com/office/powerpoint/2010/main" val="271243859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C16BA-7D3A-40D2-A582-EDAC6C81B672}"/>
              </a:ext>
            </a:extLst>
          </p:cNvPr>
          <p:cNvSpPr>
            <a:spLocks noGrp="1"/>
          </p:cNvSpPr>
          <p:nvPr>
            <p:ph type="title"/>
          </p:nvPr>
        </p:nvSpPr>
        <p:spPr/>
        <p:txBody>
          <a:bodyPr/>
          <a:lstStyle/>
          <a:p>
            <a:r>
              <a:rPr lang="en-GB" b="1" dirty="0"/>
              <a:t>Health promotion</a:t>
            </a:r>
            <a:endParaRPr lang="en-US" dirty="0"/>
          </a:p>
        </p:txBody>
      </p:sp>
      <p:sp>
        <p:nvSpPr>
          <p:cNvPr id="3" name="Content Placeholder 2">
            <a:extLst>
              <a:ext uri="{FF2B5EF4-FFF2-40B4-BE49-F238E27FC236}">
                <a16:creationId xmlns:a16="http://schemas.microsoft.com/office/drawing/2014/main" id="{F8B290C5-2143-4295-BC74-467448524EFB}"/>
              </a:ext>
            </a:extLst>
          </p:cNvPr>
          <p:cNvSpPr>
            <a:spLocks noGrp="1"/>
          </p:cNvSpPr>
          <p:nvPr>
            <p:ph idx="1"/>
          </p:nvPr>
        </p:nvSpPr>
        <p:spPr/>
        <p:txBody>
          <a:bodyPr/>
          <a:lstStyle/>
          <a:p>
            <a:r>
              <a:rPr lang="en-US" dirty="0"/>
              <a:t>Definition</a:t>
            </a:r>
          </a:p>
          <a:p>
            <a:r>
              <a:rPr lang="en-US" dirty="0"/>
              <a:t>Heath promotion is a process of enabling people to increase control over and improve their health.</a:t>
            </a:r>
          </a:p>
          <a:p>
            <a:pPr marL="0" indent="0">
              <a:buNone/>
            </a:pPr>
            <a:r>
              <a:rPr lang="en-US" dirty="0"/>
              <a:t>    </a:t>
            </a:r>
            <a:r>
              <a:rPr lang="en-US" b="1" dirty="0"/>
              <a:t>NB</a:t>
            </a:r>
          </a:p>
          <a:p>
            <a:r>
              <a:rPr lang="en-US" dirty="0"/>
              <a:t>It’s a positive concept emphasizing on  personal, social, political and institutional resources as well as physical capabilities</a:t>
            </a:r>
          </a:p>
        </p:txBody>
      </p:sp>
    </p:spTree>
    <p:extLst>
      <p:ext uri="{BB962C8B-B14F-4D97-AF65-F5344CB8AC3E}">
        <p14:creationId xmlns:p14="http://schemas.microsoft.com/office/powerpoint/2010/main" val="292411801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Health promotion</a:t>
            </a:r>
            <a:endParaRPr lang="en-US" dirty="0"/>
          </a:p>
        </p:txBody>
      </p:sp>
      <p:sp>
        <p:nvSpPr>
          <p:cNvPr id="3" name="Content Placeholder 2"/>
          <p:cNvSpPr>
            <a:spLocks noGrp="1"/>
          </p:cNvSpPr>
          <p:nvPr>
            <p:ph idx="1"/>
          </p:nvPr>
        </p:nvSpPr>
        <p:spPr/>
        <p:txBody>
          <a:bodyPr>
            <a:normAutofit/>
          </a:bodyPr>
          <a:lstStyle/>
          <a:p>
            <a:r>
              <a:rPr lang="en-US" dirty="0"/>
              <a:t> </a:t>
            </a:r>
            <a:r>
              <a:rPr lang="en-US" b="1" dirty="0"/>
              <a:t>NB</a:t>
            </a:r>
          </a:p>
          <a:p>
            <a:r>
              <a:rPr lang="en-US" dirty="0"/>
              <a:t>Any</a:t>
            </a:r>
            <a:r>
              <a:rPr lang="en-US" b="1" dirty="0"/>
              <a:t> </a:t>
            </a:r>
            <a:r>
              <a:rPr lang="en-US" dirty="0"/>
              <a:t>combination of health, political, spiritual or organizational initiation to bring about </a:t>
            </a:r>
            <a:r>
              <a:rPr lang="en-US" dirty="0" err="1"/>
              <a:t>poisitive</a:t>
            </a:r>
            <a:r>
              <a:rPr lang="en-US" dirty="0"/>
              <a:t> </a:t>
            </a:r>
            <a:r>
              <a:rPr lang="en-US" dirty="0" err="1"/>
              <a:t>attidudinal</a:t>
            </a:r>
            <a:r>
              <a:rPr lang="en-US" dirty="0"/>
              <a:t> </a:t>
            </a:r>
            <a:r>
              <a:rPr lang="en-US" dirty="0" err="1"/>
              <a:t>behavioural</a:t>
            </a:r>
            <a:r>
              <a:rPr lang="en-US" dirty="0"/>
              <a:t>, social and environmental changes  conducive to improving the health of a population. It is directed towards action or the determinants of  health</a:t>
            </a:r>
          </a:p>
        </p:txBody>
      </p:sp>
    </p:spTree>
    <p:extLst>
      <p:ext uri="{BB962C8B-B14F-4D97-AF65-F5344CB8AC3E}">
        <p14:creationId xmlns:p14="http://schemas.microsoft.com/office/powerpoint/2010/main" val="61346282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F7988-2C3A-4BE4-8BC4-4FEE162D8D55}"/>
              </a:ext>
            </a:extLst>
          </p:cNvPr>
          <p:cNvSpPr>
            <a:spLocks noGrp="1"/>
          </p:cNvSpPr>
          <p:nvPr>
            <p:ph type="title"/>
          </p:nvPr>
        </p:nvSpPr>
        <p:spPr/>
        <p:txBody>
          <a:bodyPr/>
          <a:lstStyle/>
          <a:p>
            <a:r>
              <a:rPr lang="en-GB" b="1" dirty="0"/>
              <a:t>Health promotion</a:t>
            </a:r>
            <a:endParaRPr lang="en-US" dirty="0"/>
          </a:p>
        </p:txBody>
      </p:sp>
      <p:sp>
        <p:nvSpPr>
          <p:cNvPr id="3" name="Content Placeholder 2">
            <a:extLst>
              <a:ext uri="{FF2B5EF4-FFF2-40B4-BE49-F238E27FC236}">
                <a16:creationId xmlns:a16="http://schemas.microsoft.com/office/drawing/2014/main" id="{188B179F-266A-43F0-8B80-12AFE6A1C635}"/>
              </a:ext>
            </a:extLst>
          </p:cNvPr>
          <p:cNvSpPr>
            <a:spLocks noGrp="1"/>
          </p:cNvSpPr>
          <p:nvPr>
            <p:ph idx="1"/>
          </p:nvPr>
        </p:nvSpPr>
        <p:spPr/>
        <p:txBody>
          <a:bodyPr/>
          <a:lstStyle/>
          <a:p>
            <a:r>
              <a:rPr lang="en-US" b="1" dirty="0"/>
              <a:t>NB</a:t>
            </a:r>
            <a:endParaRPr lang="en-US" dirty="0"/>
          </a:p>
          <a:p>
            <a:r>
              <a:rPr lang="en-US" dirty="0"/>
              <a:t>Government at both county and National level has a responsibility to ensure that the environment which is beyond the control of individuals and groups is conducive to health</a:t>
            </a:r>
          </a:p>
        </p:txBody>
      </p:sp>
    </p:spTree>
    <p:extLst>
      <p:ext uri="{BB962C8B-B14F-4D97-AF65-F5344CB8AC3E}">
        <p14:creationId xmlns:p14="http://schemas.microsoft.com/office/powerpoint/2010/main" val="303975134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History of Health Promotion</a:t>
            </a:r>
            <a:br>
              <a:rPr lang="en-US" b="1" dirty="0"/>
            </a:br>
            <a:endParaRPr lang="en-US" dirty="0"/>
          </a:p>
        </p:txBody>
      </p:sp>
      <p:sp>
        <p:nvSpPr>
          <p:cNvPr id="3" name="Content Placeholder 2"/>
          <p:cNvSpPr>
            <a:spLocks noGrp="1"/>
          </p:cNvSpPr>
          <p:nvPr>
            <p:ph idx="1"/>
          </p:nvPr>
        </p:nvSpPr>
        <p:spPr/>
        <p:txBody>
          <a:bodyPr>
            <a:normAutofit/>
          </a:bodyPr>
          <a:lstStyle/>
          <a:p>
            <a:pPr fontAlgn="base"/>
            <a:r>
              <a:rPr lang="en-US" dirty="0"/>
              <a:t>The first International Conference on Health Promotion was held in Ottawa in 1986, and was primarily a response to growing expectations for a new public health movement around the world. It launched a series of actions among international organizations, national governments and local communities to achieve the goal of "Health For All" by the year 2000 and beyond. </a:t>
            </a:r>
          </a:p>
        </p:txBody>
      </p:sp>
    </p:spTree>
    <p:extLst>
      <p:ext uri="{BB962C8B-B14F-4D97-AF65-F5344CB8AC3E}">
        <p14:creationId xmlns:p14="http://schemas.microsoft.com/office/powerpoint/2010/main" val="273223205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History of Health Promotion</a:t>
            </a:r>
            <a:br>
              <a:rPr lang="en-US" b="1" dirty="0"/>
            </a:br>
            <a:endParaRPr lang="en-US" dirty="0"/>
          </a:p>
        </p:txBody>
      </p:sp>
      <p:sp>
        <p:nvSpPr>
          <p:cNvPr id="3" name="Content Placeholder 2"/>
          <p:cNvSpPr>
            <a:spLocks noGrp="1"/>
          </p:cNvSpPr>
          <p:nvPr>
            <p:ph idx="1"/>
          </p:nvPr>
        </p:nvSpPr>
        <p:spPr/>
        <p:txBody>
          <a:bodyPr>
            <a:normAutofit lnSpcReduction="10000"/>
          </a:bodyPr>
          <a:lstStyle/>
          <a:p>
            <a:pPr fontAlgn="base"/>
            <a:r>
              <a:rPr lang="en-US" dirty="0"/>
              <a:t>Since then, the WHO Global Health Promotion Conferences have established and developed the global principles and action areas for health promotion. Most recently, the 9th global conference (Shanghai 2016), titled ‘Promoting health in the Sustainable Development Goals: Health for all and all for health’, highlighted the critical links between promoting health and the 2030 Agenda for Sustainable Development. </a:t>
            </a:r>
          </a:p>
          <a:p>
            <a:endParaRPr lang="en-US" dirty="0"/>
          </a:p>
        </p:txBody>
      </p:sp>
    </p:spTree>
    <p:extLst>
      <p:ext uri="{BB962C8B-B14F-4D97-AF65-F5344CB8AC3E}">
        <p14:creationId xmlns:p14="http://schemas.microsoft.com/office/powerpoint/2010/main" val="168387377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C6A36-C3FA-410F-8CF2-4483E52FBC68}"/>
              </a:ext>
            </a:extLst>
          </p:cNvPr>
          <p:cNvSpPr>
            <a:spLocks noGrp="1"/>
          </p:cNvSpPr>
          <p:nvPr>
            <p:ph type="title"/>
          </p:nvPr>
        </p:nvSpPr>
        <p:spPr/>
        <p:txBody>
          <a:bodyPr>
            <a:normAutofit fontScale="90000"/>
          </a:bodyPr>
          <a:lstStyle/>
          <a:p>
            <a:r>
              <a:rPr lang="en-US" b="1" dirty="0"/>
              <a:t>History of Health Promotion</a:t>
            </a:r>
            <a:br>
              <a:rPr lang="en-US" b="1" dirty="0"/>
            </a:br>
            <a:endParaRPr lang="en-US" dirty="0"/>
          </a:p>
        </p:txBody>
      </p:sp>
      <p:sp>
        <p:nvSpPr>
          <p:cNvPr id="3" name="Content Placeholder 2">
            <a:extLst>
              <a:ext uri="{FF2B5EF4-FFF2-40B4-BE49-F238E27FC236}">
                <a16:creationId xmlns:a16="http://schemas.microsoft.com/office/drawing/2014/main" id="{84310257-85C1-46AC-8566-20583A5A9810}"/>
              </a:ext>
            </a:extLst>
          </p:cNvPr>
          <p:cNvSpPr>
            <a:spLocks noGrp="1"/>
          </p:cNvSpPr>
          <p:nvPr>
            <p:ph idx="1"/>
          </p:nvPr>
        </p:nvSpPr>
        <p:spPr/>
        <p:txBody>
          <a:bodyPr/>
          <a:lstStyle/>
          <a:p>
            <a:r>
              <a:rPr lang="en-US" dirty="0"/>
              <a:t>Whilst calling for bold political interventions to accelerate country action on the SDGs, the Shanghai Declaration provides a framework through which governments can utilize the transformational potential of health promotion.</a:t>
            </a:r>
          </a:p>
          <a:p>
            <a:endParaRPr lang="en-US" dirty="0"/>
          </a:p>
        </p:txBody>
      </p:sp>
    </p:spTree>
    <p:extLst>
      <p:ext uri="{BB962C8B-B14F-4D97-AF65-F5344CB8AC3E}">
        <p14:creationId xmlns:p14="http://schemas.microsoft.com/office/powerpoint/2010/main" val="214516507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History of Health Promotion</a:t>
            </a:r>
            <a:endParaRPr lang="en-US" dirty="0"/>
          </a:p>
        </p:txBody>
      </p:sp>
      <p:sp>
        <p:nvSpPr>
          <p:cNvPr id="3" name="Content Placeholder 2"/>
          <p:cNvSpPr>
            <a:spLocks noGrp="1"/>
          </p:cNvSpPr>
          <p:nvPr>
            <p:ph idx="1"/>
          </p:nvPr>
        </p:nvSpPr>
        <p:spPr/>
        <p:txBody>
          <a:bodyPr>
            <a:normAutofit fontScale="92500" lnSpcReduction="10000"/>
          </a:bodyPr>
          <a:lstStyle/>
          <a:p>
            <a:pPr fontAlgn="base"/>
            <a:r>
              <a:rPr lang="en-US" sz="3500" dirty="0"/>
              <a:t>First International Conference on Health Promotion, Ottawa, 21 November 1986</a:t>
            </a:r>
          </a:p>
          <a:p>
            <a:pPr fontAlgn="base"/>
            <a:r>
              <a:rPr lang="en-US" sz="3500" b="1" dirty="0"/>
              <a:t>Call for International Action</a:t>
            </a:r>
          </a:p>
          <a:p>
            <a:pPr fontAlgn="base"/>
            <a:r>
              <a:rPr lang="en-US" sz="3500" dirty="0"/>
              <a:t>The Conference calls on the World Health Organization and other international organizations to advocate the promotion of health in all appropriate forums and to support countries in setting up strategies and </a:t>
            </a:r>
            <a:r>
              <a:rPr lang="en-US" sz="3500" dirty="0" err="1"/>
              <a:t>programmes</a:t>
            </a:r>
            <a:r>
              <a:rPr lang="en-US" sz="3500" dirty="0"/>
              <a:t> for health promotion.</a:t>
            </a:r>
          </a:p>
          <a:p>
            <a:pPr fontAlgn="base"/>
            <a:endParaRPr lang="en-US" dirty="0"/>
          </a:p>
        </p:txBody>
      </p:sp>
    </p:spTree>
    <p:extLst>
      <p:ext uri="{BB962C8B-B14F-4D97-AF65-F5344CB8AC3E}">
        <p14:creationId xmlns:p14="http://schemas.microsoft.com/office/powerpoint/2010/main" val="354186641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F801D-7091-49DF-9FB9-76D4FD9369DF}"/>
              </a:ext>
            </a:extLst>
          </p:cNvPr>
          <p:cNvSpPr>
            <a:spLocks noGrp="1"/>
          </p:cNvSpPr>
          <p:nvPr>
            <p:ph type="title"/>
          </p:nvPr>
        </p:nvSpPr>
        <p:spPr/>
        <p:txBody>
          <a:bodyPr/>
          <a:lstStyle/>
          <a:p>
            <a:r>
              <a:rPr lang="en-US" b="1" dirty="0"/>
              <a:t>History of Health Promotion</a:t>
            </a:r>
            <a:endParaRPr lang="en-US" dirty="0"/>
          </a:p>
        </p:txBody>
      </p:sp>
      <p:sp>
        <p:nvSpPr>
          <p:cNvPr id="3" name="Content Placeholder 2">
            <a:extLst>
              <a:ext uri="{FF2B5EF4-FFF2-40B4-BE49-F238E27FC236}">
                <a16:creationId xmlns:a16="http://schemas.microsoft.com/office/drawing/2014/main" id="{922E2DBF-7751-4C0A-95EB-9F80473B8282}"/>
              </a:ext>
            </a:extLst>
          </p:cNvPr>
          <p:cNvSpPr>
            <a:spLocks noGrp="1"/>
          </p:cNvSpPr>
          <p:nvPr>
            <p:ph idx="1"/>
          </p:nvPr>
        </p:nvSpPr>
        <p:spPr/>
        <p:txBody>
          <a:bodyPr>
            <a:normAutofit/>
          </a:bodyPr>
          <a:lstStyle/>
          <a:p>
            <a:r>
              <a:rPr lang="en-US" dirty="0"/>
              <a:t>The Conference was firmly convinced that if people in all walks of life, nongovernmental and voluntary organizations, governments, the World Health Organization and all other bodies concerned join forces in introducing strategies for health promotion, in line with the moral and social values that form the basis of this CHARTER, Health For All by the year 2000 would become a reality</a:t>
            </a:r>
          </a:p>
        </p:txBody>
      </p:sp>
    </p:spTree>
    <p:extLst>
      <p:ext uri="{BB962C8B-B14F-4D97-AF65-F5344CB8AC3E}">
        <p14:creationId xmlns:p14="http://schemas.microsoft.com/office/powerpoint/2010/main" val="57536242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History of Health Promotion</a:t>
            </a:r>
            <a:endParaRPr lang="en-US" dirty="0"/>
          </a:p>
        </p:txBody>
      </p:sp>
      <p:sp>
        <p:nvSpPr>
          <p:cNvPr id="3" name="Content Placeholder 2"/>
          <p:cNvSpPr>
            <a:spLocks noGrp="1"/>
          </p:cNvSpPr>
          <p:nvPr>
            <p:ph idx="1"/>
          </p:nvPr>
        </p:nvSpPr>
        <p:spPr/>
        <p:txBody>
          <a:bodyPr/>
          <a:lstStyle/>
          <a:p>
            <a:pPr fontAlgn="base"/>
            <a:r>
              <a:rPr lang="en-US" dirty="0"/>
              <a:t>The CHARTER  was adopted at an INTERNATIONAL CONFERENCE ON HEALTH PROMOTION, the move towards a new public health, 17th-21</a:t>
            </a:r>
            <a:r>
              <a:rPr lang="en-US" baseline="30000" dirty="0"/>
              <a:t>st</a:t>
            </a:r>
            <a:r>
              <a:rPr lang="en-US" dirty="0"/>
              <a:t> November 1986 Ottawa, Ontario, Canada.</a:t>
            </a:r>
          </a:p>
          <a:p>
            <a:pPr fontAlgn="base"/>
            <a:r>
              <a:rPr lang="en-US" dirty="0"/>
              <a:t>Co-sponsored by the Canadian Public Health Association, Health and Welfare Canada, and the World Health Organization.</a:t>
            </a:r>
          </a:p>
          <a:p>
            <a:endParaRPr lang="en-US" dirty="0"/>
          </a:p>
          <a:p>
            <a:endParaRPr lang="en-US" dirty="0"/>
          </a:p>
        </p:txBody>
      </p:sp>
    </p:spTree>
    <p:extLst>
      <p:ext uri="{BB962C8B-B14F-4D97-AF65-F5344CB8AC3E}">
        <p14:creationId xmlns:p14="http://schemas.microsoft.com/office/powerpoint/2010/main" val="3569163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C26CE-3A97-4090-AA93-F3ED298B2186}"/>
              </a:ext>
            </a:extLst>
          </p:cNvPr>
          <p:cNvSpPr>
            <a:spLocks noGrp="1"/>
          </p:cNvSpPr>
          <p:nvPr>
            <p:ph type="title"/>
          </p:nvPr>
        </p:nvSpPr>
        <p:spPr/>
        <p:txBody>
          <a:bodyPr/>
          <a:lstStyle/>
          <a:p>
            <a:r>
              <a:rPr lang="en-US" dirty="0"/>
              <a:t>Health Education</a:t>
            </a:r>
          </a:p>
        </p:txBody>
      </p:sp>
      <p:sp>
        <p:nvSpPr>
          <p:cNvPr id="3" name="Content Placeholder 2">
            <a:extLst>
              <a:ext uri="{FF2B5EF4-FFF2-40B4-BE49-F238E27FC236}">
                <a16:creationId xmlns:a16="http://schemas.microsoft.com/office/drawing/2014/main" id="{599FF4D6-F465-4FE2-9645-9BCFFF735A34}"/>
              </a:ext>
            </a:extLst>
          </p:cNvPr>
          <p:cNvSpPr>
            <a:spLocks noGrp="1"/>
          </p:cNvSpPr>
          <p:nvPr>
            <p:ph idx="1"/>
          </p:nvPr>
        </p:nvSpPr>
        <p:spPr/>
        <p:txBody>
          <a:bodyPr/>
          <a:lstStyle/>
          <a:p>
            <a:r>
              <a:rPr lang="en-US" dirty="0"/>
              <a:t>Definition</a:t>
            </a:r>
          </a:p>
          <a:p>
            <a:r>
              <a:rPr lang="en-US" dirty="0"/>
              <a:t> Combination of learning experiences designed to help individuals and communities improve their health by increasing their knowledge or influencing their attitudes(WHO)</a:t>
            </a:r>
          </a:p>
        </p:txBody>
      </p:sp>
    </p:spTree>
    <p:extLst>
      <p:ext uri="{BB962C8B-B14F-4D97-AF65-F5344CB8AC3E}">
        <p14:creationId xmlns:p14="http://schemas.microsoft.com/office/powerpoint/2010/main" val="1226292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health education</a:t>
            </a:r>
          </a:p>
        </p:txBody>
      </p:sp>
      <p:sp>
        <p:nvSpPr>
          <p:cNvPr id="3" name="Content Placeholder 2"/>
          <p:cNvSpPr>
            <a:spLocks noGrp="1"/>
          </p:cNvSpPr>
          <p:nvPr>
            <p:ph idx="1"/>
          </p:nvPr>
        </p:nvSpPr>
        <p:spPr/>
        <p:txBody>
          <a:bodyPr/>
          <a:lstStyle/>
          <a:p>
            <a:endParaRPr lang="en-US" dirty="0"/>
          </a:p>
        </p:txBody>
      </p:sp>
      <p:pic>
        <p:nvPicPr>
          <p:cNvPr id="13314" name="Picture 2" descr="C:\Users\Mweha\Desktop\health-education-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305800" cy="463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56732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History of Health Promotion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three basic strategies for health promotion identified in  the </a:t>
            </a:r>
            <a:r>
              <a:rPr lang="en-US" i="1" dirty="0"/>
              <a:t>Ottawa Charter</a:t>
            </a:r>
            <a:r>
              <a:rPr lang="en-US" dirty="0"/>
              <a:t>:</a:t>
            </a:r>
          </a:p>
          <a:p>
            <a:r>
              <a:rPr lang="en-US" dirty="0"/>
              <a:t> </a:t>
            </a:r>
            <a:r>
              <a:rPr lang="en-US" i="1" dirty="0"/>
              <a:t>Advocacy</a:t>
            </a:r>
            <a:r>
              <a:rPr lang="en-US" dirty="0"/>
              <a:t> for health to create the essential conditions for health(to boost the factors which encourage health)</a:t>
            </a:r>
          </a:p>
          <a:p>
            <a:r>
              <a:rPr lang="en-US" i="1" dirty="0"/>
              <a:t>Enabling</a:t>
            </a:r>
            <a:r>
              <a:rPr lang="en-US" dirty="0"/>
              <a:t> all people to achieve their full health potential (allowing all people to achieve health equity) </a:t>
            </a:r>
          </a:p>
          <a:p>
            <a:r>
              <a:rPr lang="en-US" i="1" dirty="0"/>
              <a:t>Mediating</a:t>
            </a:r>
            <a:r>
              <a:rPr lang="en-US" dirty="0"/>
              <a:t> between the different interests in society in the pursuit of health( collaboration across all sectors).</a:t>
            </a:r>
          </a:p>
        </p:txBody>
      </p:sp>
    </p:spTree>
    <p:extLst>
      <p:ext uri="{BB962C8B-B14F-4D97-AF65-F5344CB8AC3E}">
        <p14:creationId xmlns:p14="http://schemas.microsoft.com/office/powerpoint/2010/main" val="410840540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F420-A1EB-4376-81FD-C9446D79B247}"/>
              </a:ext>
            </a:extLst>
          </p:cNvPr>
          <p:cNvSpPr>
            <a:spLocks noGrp="1"/>
          </p:cNvSpPr>
          <p:nvPr>
            <p:ph type="title"/>
          </p:nvPr>
        </p:nvSpPr>
        <p:spPr/>
        <p:txBody>
          <a:bodyPr/>
          <a:lstStyle/>
          <a:p>
            <a:r>
              <a:rPr lang="en-US" b="1" dirty="0"/>
              <a:t>History of Health Promotion</a:t>
            </a:r>
            <a:endParaRPr lang="en-US" dirty="0"/>
          </a:p>
        </p:txBody>
      </p:sp>
      <p:sp>
        <p:nvSpPr>
          <p:cNvPr id="3" name="Content Placeholder 2">
            <a:extLst>
              <a:ext uri="{FF2B5EF4-FFF2-40B4-BE49-F238E27FC236}">
                <a16:creationId xmlns:a16="http://schemas.microsoft.com/office/drawing/2014/main" id="{C9984CC0-7792-413F-A221-0DAE5C331486}"/>
              </a:ext>
            </a:extLst>
          </p:cNvPr>
          <p:cNvSpPr>
            <a:spLocks noGrp="1"/>
          </p:cNvSpPr>
          <p:nvPr>
            <p:ph idx="1"/>
          </p:nvPr>
        </p:nvSpPr>
        <p:spPr/>
        <p:txBody>
          <a:bodyPr/>
          <a:lstStyle/>
          <a:p>
            <a:r>
              <a:rPr lang="en-US" dirty="0"/>
              <a:t>These strategies are supported by five priority action areas as outlined in the Ottawa Charter for health promotion as indicated below</a:t>
            </a:r>
          </a:p>
          <a:p>
            <a:endParaRPr lang="en-US" dirty="0"/>
          </a:p>
        </p:txBody>
      </p:sp>
    </p:spTree>
    <p:extLst>
      <p:ext uri="{BB962C8B-B14F-4D97-AF65-F5344CB8AC3E}">
        <p14:creationId xmlns:p14="http://schemas.microsoft.com/office/powerpoint/2010/main" val="134599505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0E0AB-E94D-4F39-8770-1E92081D36BD}"/>
              </a:ext>
            </a:extLst>
          </p:cNvPr>
          <p:cNvSpPr>
            <a:spLocks noGrp="1"/>
          </p:cNvSpPr>
          <p:nvPr>
            <p:ph type="title"/>
          </p:nvPr>
        </p:nvSpPr>
        <p:spPr/>
        <p:txBody>
          <a:bodyPr/>
          <a:lstStyle/>
          <a:p>
            <a:r>
              <a:rPr lang="en-US" b="1" dirty="0"/>
              <a:t>History of Health Promotion</a:t>
            </a:r>
            <a:endParaRPr lang="en-US" dirty="0"/>
          </a:p>
        </p:txBody>
      </p:sp>
      <p:sp>
        <p:nvSpPr>
          <p:cNvPr id="3" name="Content Placeholder 2">
            <a:extLst>
              <a:ext uri="{FF2B5EF4-FFF2-40B4-BE49-F238E27FC236}">
                <a16:creationId xmlns:a16="http://schemas.microsoft.com/office/drawing/2014/main" id="{AFD66241-61C3-4005-81FA-7C5EE7184691}"/>
              </a:ext>
            </a:extLst>
          </p:cNvPr>
          <p:cNvSpPr>
            <a:spLocks noGrp="1"/>
          </p:cNvSpPr>
          <p:nvPr>
            <p:ph idx="1"/>
          </p:nvPr>
        </p:nvSpPr>
        <p:spPr/>
        <p:txBody>
          <a:bodyPr>
            <a:normAutofit fontScale="92500" lnSpcReduction="10000"/>
          </a:bodyPr>
          <a:lstStyle/>
          <a:p>
            <a:pPr marL="0" indent="0" fontAlgn="base">
              <a:buNone/>
            </a:pPr>
            <a:r>
              <a:rPr lang="en-US" dirty="0"/>
              <a:t>The World Health Organization took a leading role in action for health promotion. It suggested that health promotion happens at five key levels/priority areas.</a:t>
            </a:r>
          </a:p>
          <a:p>
            <a:pPr fontAlgn="base"/>
            <a:r>
              <a:rPr lang="en-US" dirty="0"/>
              <a:t>Developing Personal Skills</a:t>
            </a:r>
          </a:p>
          <a:p>
            <a:pPr fontAlgn="base"/>
            <a:r>
              <a:rPr lang="en-US" dirty="0"/>
              <a:t>Creating Supportive Environments for health</a:t>
            </a:r>
          </a:p>
          <a:p>
            <a:pPr fontAlgn="base"/>
            <a:r>
              <a:rPr lang="en-US" dirty="0"/>
              <a:t>Strengthening Community Action</a:t>
            </a:r>
          </a:p>
          <a:p>
            <a:pPr fontAlgn="base"/>
            <a:r>
              <a:rPr lang="en-US" dirty="0"/>
              <a:t>Build a healthy Public Policy</a:t>
            </a:r>
          </a:p>
          <a:p>
            <a:pPr fontAlgn="base"/>
            <a:r>
              <a:rPr lang="en-US" dirty="0"/>
              <a:t>Re- orient the Health Services.</a:t>
            </a:r>
          </a:p>
          <a:p>
            <a:pPr marL="0" indent="0">
              <a:buNone/>
            </a:pPr>
            <a:endParaRPr lang="en-US" dirty="0"/>
          </a:p>
        </p:txBody>
      </p:sp>
    </p:spTree>
    <p:extLst>
      <p:ext uri="{BB962C8B-B14F-4D97-AF65-F5344CB8AC3E}">
        <p14:creationId xmlns:p14="http://schemas.microsoft.com/office/powerpoint/2010/main" val="231765219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The five priority action areas/components of health promotion</a:t>
            </a:r>
            <a:br>
              <a:rPr lang="en-US" sz="3200" b="1" dirty="0"/>
            </a:br>
            <a:endParaRPr lang="en-US" sz="3200" dirty="0"/>
          </a:p>
        </p:txBody>
      </p:sp>
      <p:sp>
        <p:nvSpPr>
          <p:cNvPr id="3" name="Content Placeholder 2"/>
          <p:cNvSpPr>
            <a:spLocks noGrp="1"/>
          </p:cNvSpPr>
          <p:nvPr>
            <p:ph idx="1"/>
          </p:nvPr>
        </p:nvSpPr>
        <p:spPr/>
        <p:txBody>
          <a:bodyPr>
            <a:normAutofit/>
          </a:bodyPr>
          <a:lstStyle/>
          <a:p>
            <a:r>
              <a:rPr lang="en-US" dirty="0"/>
              <a:t>Create supportive environments for health: The protection of the natural and built environments and conservation of natural resources must be addressed in any health promotion strategy. </a:t>
            </a:r>
          </a:p>
        </p:txBody>
      </p:sp>
    </p:spTree>
    <p:extLst>
      <p:ext uri="{BB962C8B-B14F-4D97-AF65-F5344CB8AC3E}">
        <p14:creationId xmlns:p14="http://schemas.microsoft.com/office/powerpoint/2010/main" val="128043171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600" b="1" dirty="0"/>
            </a:br>
            <a:r>
              <a:rPr lang="en-US" sz="3600" b="1" dirty="0"/>
              <a:t>The five priority action areas/components of health promotion</a:t>
            </a:r>
            <a:br>
              <a:rPr lang="en-US" b="1" dirty="0"/>
            </a:br>
            <a:endParaRPr lang="en-US" dirty="0"/>
          </a:p>
        </p:txBody>
      </p:sp>
      <p:sp>
        <p:nvSpPr>
          <p:cNvPr id="3" name="Content Placeholder 2"/>
          <p:cNvSpPr>
            <a:spLocks noGrp="1"/>
          </p:cNvSpPr>
          <p:nvPr>
            <p:ph idx="1"/>
          </p:nvPr>
        </p:nvSpPr>
        <p:spPr/>
        <p:txBody>
          <a:bodyPr>
            <a:normAutofit/>
          </a:bodyPr>
          <a:lstStyle/>
          <a:p>
            <a:pPr marL="0" indent="0">
              <a:buNone/>
            </a:pPr>
            <a:r>
              <a:rPr lang="en-US" dirty="0"/>
              <a:t>• Strengthen community action for health: Community development draws on existing human and material resources to enhance self-help and social support, and to develop flexible systems for strengthening public participation in, and direction of, health matters. This requires full and continuous access to information and learning opportunities for health, as well as funding support. </a:t>
            </a:r>
          </a:p>
        </p:txBody>
      </p:sp>
    </p:spTree>
    <p:extLst>
      <p:ext uri="{BB962C8B-B14F-4D97-AF65-F5344CB8AC3E}">
        <p14:creationId xmlns:p14="http://schemas.microsoft.com/office/powerpoint/2010/main" val="16408554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The five priority action areas/components of health promotion</a:t>
            </a:r>
            <a:endParaRPr lang="en-US" sz="3600" dirty="0"/>
          </a:p>
        </p:txBody>
      </p:sp>
      <p:sp>
        <p:nvSpPr>
          <p:cNvPr id="3" name="Content Placeholder 2"/>
          <p:cNvSpPr>
            <a:spLocks noGrp="1"/>
          </p:cNvSpPr>
          <p:nvPr>
            <p:ph idx="1"/>
          </p:nvPr>
        </p:nvSpPr>
        <p:spPr/>
        <p:txBody>
          <a:bodyPr>
            <a:normAutofit fontScale="92500"/>
          </a:bodyPr>
          <a:lstStyle/>
          <a:p>
            <a:pPr fontAlgn="base"/>
            <a:r>
              <a:rPr lang="en-US" cap="all" dirty="0"/>
              <a:t>DEVELOPING PERSONAL SKILLS</a:t>
            </a:r>
            <a:endParaRPr lang="en-US" dirty="0"/>
          </a:p>
          <a:p>
            <a:pPr fontAlgn="base"/>
            <a:r>
              <a:rPr lang="en-US" dirty="0"/>
              <a:t>Youth </a:t>
            </a:r>
            <a:r>
              <a:rPr lang="en-US" dirty="0" err="1"/>
              <a:t>organisations</a:t>
            </a:r>
            <a:r>
              <a:rPr lang="en-US" dirty="0"/>
              <a:t>, through the broad range of </a:t>
            </a:r>
            <a:r>
              <a:rPr lang="en-US" dirty="0" err="1"/>
              <a:t>programmes</a:t>
            </a:r>
            <a:r>
              <a:rPr lang="en-US" dirty="0"/>
              <a:t> and </a:t>
            </a:r>
            <a:r>
              <a:rPr lang="en-US" dirty="0" err="1"/>
              <a:t>activites</a:t>
            </a:r>
            <a:r>
              <a:rPr lang="en-US" dirty="0"/>
              <a:t> delivered to young people, including health education and health information, </a:t>
            </a:r>
            <a:r>
              <a:rPr lang="en-US" dirty="0" err="1"/>
              <a:t>positivelly</a:t>
            </a:r>
            <a:r>
              <a:rPr lang="en-US" dirty="0"/>
              <a:t> influence the development of personal skills, for example self esteem, self efficacy, communication, </a:t>
            </a:r>
            <a:r>
              <a:rPr lang="en-US" dirty="0" err="1"/>
              <a:t>negotation</a:t>
            </a:r>
            <a:r>
              <a:rPr lang="en-US" dirty="0"/>
              <a:t>, life skills and motivation.  The development of these skills has a positive impact on health.</a:t>
            </a:r>
          </a:p>
          <a:p>
            <a:endParaRPr lang="en-US" dirty="0"/>
          </a:p>
        </p:txBody>
      </p:sp>
    </p:spTree>
    <p:extLst>
      <p:ext uri="{BB962C8B-B14F-4D97-AF65-F5344CB8AC3E}">
        <p14:creationId xmlns:p14="http://schemas.microsoft.com/office/powerpoint/2010/main" val="140459413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cap="all" dirty="0"/>
            </a:br>
            <a:br>
              <a:rPr lang="en-US" cap="all" dirty="0"/>
            </a:br>
            <a:endParaRPr lang="en-US" dirty="0"/>
          </a:p>
        </p:txBody>
      </p:sp>
      <p:sp>
        <p:nvSpPr>
          <p:cNvPr id="3" name="Content Placeholder 2"/>
          <p:cNvSpPr>
            <a:spLocks noGrp="1"/>
          </p:cNvSpPr>
          <p:nvPr>
            <p:ph idx="1"/>
          </p:nvPr>
        </p:nvSpPr>
        <p:spPr>
          <a:xfrm>
            <a:off x="457200" y="1676400"/>
            <a:ext cx="8229600" cy="4525963"/>
          </a:xfrm>
        </p:spPr>
        <p:txBody>
          <a:bodyPr>
            <a:normAutofit fontScale="85000" lnSpcReduction="20000"/>
          </a:bodyPr>
          <a:lstStyle/>
          <a:p>
            <a:pPr fontAlgn="base"/>
            <a:r>
              <a:rPr lang="en-US" dirty="0"/>
              <a:t>Developing personal skills creating supportive environments</a:t>
            </a:r>
          </a:p>
          <a:p>
            <a:pPr fontAlgn="base"/>
            <a:r>
              <a:rPr lang="en-US" dirty="0"/>
              <a:t>Through creating safe and secure physical and social environments, youth </a:t>
            </a:r>
            <a:r>
              <a:rPr lang="en-US" dirty="0" err="1"/>
              <a:t>organisations</a:t>
            </a:r>
            <a:r>
              <a:rPr lang="en-US" dirty="0"/>
              <a:t> provide young people and staff with opportunities to discuss and explore health issues and practice health-enhancing </a:t>
            </a:r>
            <a:r>
              <a:rPr lang="en-US" dirty="0" err="1"/>
              <a:t>behaviours</a:t>
            </a:r>
            <a:r>
              <a:rPr lang="en-US" dirty="0"/>
              <a:t>, thus supporting health education and ‘making the healthier choice the easier choice’; for example providing healthy food options in the tuck shop; providing healthy snacks for after schools clubs; providing a smoke free environment, implementing an anti-bullying policy, providing an adolescent friendly health service.</a:t>
            </a:r>
          </a:p>
          <a:p>
            <a:endParaRPr lang="en-US" dirty="0"/>
          </a:p>
        </p:txBody>
      </p:sp>
    </p:spTree>
    <p:extLst>
      <p:ext uri="{BB962C8B-B14F-4D97-AF65-F5344CB8AC3E}">
        <p14:creationId xmlns:p14="http://schemas.microsoft.com/office/powerpoint/2010/main" val="3956119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cap="all" dirty="0"/>
              <a:t>STRENGTHEN COMMUNITY ACTION</a:t>
            </a:r>
            <a:br>
              <a:rPr lang="en-US" cap="all" dirty="0"/>
            </a:br>
            <a:endParaRPr lang="en-US" dirty="0"/>
          </a:p>
        </p:txBody>
      </p:sp>
      <p:sp>
        <p:nvSpPr>
          <p:cNvPr id="3" name="Content Placeholder 2"/>
          <p:cNvSpPr>
            <a:spLocks noGrp="1"/>
          </p:cNvSpPr>
          <p:nvPr>
            <p:ph idx="1"/>
          </p:nvPr>
        </p:nvSpPr>
        <p:spPr/>
        <p:txBody>
          <a:bodyPr>
            <a:normAutofit lnSpcReduction="10000"/>
          </a:bodyPr>
          <a:lstStyle/>
          <a:p>
            <a:pPr fontAlgn="base"/>
            <a:r>
              <a:rPr lang="en-US" dirty="0"/>
              <a:t>Through developing partnerships and alliances with other </a:t>
            </a:r>
            <a:r>
              <a:rPr lang="en-US" dirty="0" err="1"/>
              <a:t>organisations</a:t>
            </a:r>
            <a:r>
              <a:rPr lang="en-US" dirty="0"/>
              <a:t> and sectors in the community, youth </a:t>
            </a:r>
            <a:r>
              <a:rPr lang="en-US" dirty="0" err="1"/>
              <a:t>organisations</a:t>
            </a:r>
            <a:r>
              <a:rPr lang="en-US" dirty="0"/>
              <a:t> can build capacity and positively influence health within the wider community, which in turn, can continue to support the health of their target groups who live in the community, for example delivering parent </a:t>
            </a:r>
            <a:r>
              <a:rPr lang="en-US" dirty="0" err="1"/>
              <a:t>programmes</a:t>
            </a:r>
            <a:r>
              <a:rPr lang="en-US" dirty="0"/>
              <a:t>, working in partnership with healthy towns </a:t>
            </a:r>
            <a:r>
              <a:rPr lang="en-US" dirty="0" err="1"/>
              <a:t>initatives</a:t>
            </a:r>
            <a:r>
              <a:rPr lang="en-US" dirty="0"/>
              <a:t>.</a:t>
            </a:r>
          </a:p>
          <a:p>
            <a:endParaRPr lang="en-US" dirty="0"/>
          </a:p>
        </p:txBody>
      </p:sp>
    </p:spTree>
    <p:extLst>
      <p:ext uri="{BB962C8B-B14F-4D97-AF65-F5344CB8AC3E}">
        <p14:creationId xmlns:p14="http://schemas.microsoft.com/office/powerpoint/2010/main" val="73407511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The five priority action areas/components of health promotion</a:t>
            </a:r>
            <a:br>
              <a:rPr lang="en-US" sz="3200" b="1" dirty="0"/>
            </a:br>
            <a:br>
              <a:rPr lang="en-US" sz="3200" cap="all" dirty="0"/>
            </a:br>
            <a:endParaRPr lang="en-US" sz="3200" dirty="0"/>
          </a:p>
        </p:txBody>
      </p:sp>
      <p:sp>
        <p:nvSpPr>
          <p:cNvPr id="3" name="Content Placeholder 2"/>
          <p:cNvSpPr>
            <a:spLocks noGrp="1"/>
          </p:cNvSpPr>
          <p:nvPr>
            <p:ph idx="1"/>
          </p:nvPr>
        </p:nvSpPr>
        <p:spPr/>
        <p:txBody>
          <a:bodyPr>
            <a:normAutofit fontScale="85000" lnSpcReduction="10000"/>
          </a:bodyPr>
          <a:lstStyle/>
          <a:p>
            <a:pPr fontAlgn="base"/>
            <a:r>
              <a:rPr lang="en-US" cap="all" dirty="0"/>
              <a:t>B</a:t>
            </a:r>
            <a:r>
              <a:rPr lang="en-US" dirty="0"/>
              <a:t>uild/delivering health public policy</a:t>
            </a:r>
          </a:p>
          <a:p>
            <a:pPr fontAlgn="base"/>
            <a:r>
              <a:rPr lang="en-US" dirty="0"/>
              <a:t>Through the development of health-related policy internally, youth </a:t>
            </a:r>
            <a:r>
              <a:rPr lang="en-US" dirty="0" err="1"/>
              <a:t>organisations</a:t>
            </a:r>
            <a:r>
              <a:rPr lang="en-US" dirty="0"/>
              <a:t> demonstrate evidence-based practice indicating the importance of having policy in place to support practice, for example sexual health policy; substance use policy.  Additionally, youth </a:t>
            </a:r>
            <a:r>
              <a:rPr lang="en-US" dirty="0" err="1"/>
              <a:t>organisations</a:t>
            </a:r>
            <a:r>
              <a:rPr lang="en-US" dirty="0"/>
              <a:t> have a key role to play in raising awareness and advocating for public policy development and change in order to support their health-related work and the health of their target groups, for example national alcohol policy.</a:t>
            </a:r>
          </a:p>
          <a:p>
            <a:endParaRPr lang="en-US" dirty="0"/>
          </a:p>
        </p:txBody>
      </p:sp>
    </p:spTree>
    <p:extLst>
      <p:ext uri="{BB962C8B-B14F-4D97-AF65-F5344CB8AC3E}">
        <p14:creationId xmlns:p14="http://schemas.microsoft.com/office/powerpoint/2010/main" val="162062940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AF389-4428-4336-A6B0-2F0595F72CA3}"/>
              </a:ext>
            </a:extLst>
          </p:cNvPr>
          <p:cNvSpPr>
            <a:spLocks noGrp="1"/>
          </p:cNvSpPr>
          <p:nvPr>
            <p:ph type="title"/>
          </p:nvPr>
        </p:nvSpPr>
        <p:spPr/>
        <p:txBody>
          <a:bodyPr/>
          <a:lstStyle/>
          <a:p>
            <a:r>
              <a:rPr lang="en-US" b="1" dirty="0"/>
              <a:t>Public policies</a:t>
            </a:r>
            <a:endParaRPr lang="en-US" dirty="0"/>
          </a:p>
        </p:txBody>
      </p:sp>
      <p:sp>
        <p:nvSpPr>
          <p:cNvPr id="3" name="Content Placeholder 2">
            <a:extLst>
              <a:ext uri="{FF2B5EF4-FFF2-40B4-BE49-F238E27FC236}">
                <a16:creationId xmlns:a16="http://schemas.microsoft.com/office/drawing/2014/main" id="{37C85D89-F300-4E5A-BE3C-E1289657EA03}"/>
              </a:ext>
            </a:extLst>
          </p:cNvPr>
          <p:cNvSpPr>
            <a:spLocks noGrp="1"/>
          </p:cNvSpPr>
          <p:nvPr>
            <p:ph idx="1"/>
          </p:nvPr>
        </p:nvSpPr>
        <p:spPr/>
        <p:txBody>
          <a:bodyPr>
            <a:normAutofit fontScale="92500" lnSpcReduction="20000"/>
          </a:bodyPr>
          <a:lstStyle/>
          <a:p>
            <a:pPr lvl="0"/>
            <a:r>
              <a:rPr lang="en-US" b="1" dirty="0"/>
              <a:t>Examples of public policies</a:t>
            </a:r>
          </a:p>
          <a:p>
            <a:pPr lvl="0"/>
            <a:r>
              <a:rPr lang="en-US" dirty="0"/>
              <a:t>Policies which provide for a physical and social </a:t>
            </a:r>
            <a:r>
              <a:rPr lang="en-US" i="1" dirty="0"/>
              <a:t>environment </a:t>
            </a:r>
            <a:r>
              <a:rPr lang="en-US" dirty="0"/>
              <a:t>conducive to health, such as town planning, pollution control and tax incentives for lead-free petrol</a:t>
            </a:r>
          </a:p>
          <a:p>
            <a:pPr lvl="0"/>
            <a:r>
              <a:rPr lang="en-US" i="1" dirty="0"/>
              <a:t>Educational </a:t>
            </a:r>
            <a:r>
              <a:rPr lang="en-US" dirty="0"/>
              <a:t>policies which ensure that all children have good education for health and nutritious school meals</a:t>
            </a:r>
          </a:p>
          <a:p>
            <a:pPr lvl="0"/>
            <a:r>
              <a:rPr lang="en-US" i="1" dirty="0"/>
              <a:t>Food and nutrition </a:t>
            </a:r>
            <a:r>
              <a:rPr lang="en-US" dirty="0"/>
              <a:t>policies which provide physical and economic access to a healthy diet for all groups</a:t>
            </a:r>
          </a:p>
          <a:p>
            <a:endParaRPr lang="en-US" dirty="0"/>
          </a:p>
        </p:txBody>
      </p:sp>
    </p:spTree>
    <p:extLst>
      <p:ext uri="{BB962C8B-B14F-4D97-AF65-F5344CB8AC3E}">
        <p14:creationId xmlns:p14="http://schemas.microsoft.com/office/powerpoint/2010/main" val="1149954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health education</a:t>
            </a:r>
          </a:p>
        </p:txBody>
      </p:sp>
      <p:sp>
        <p:nvSpPr>
          <p:cNvPr id="3" name="Content Placeholder 2"/>
          <p:cNvSpPr>
            <a:spLocks noGrp="1"/>
          </p:cNvSpPr>
          <p:nvPr>
            <p:ph idx="1"/>
          </p:nvPr>
        </p:nvSpPr>
        <p:spPr/>
        <p:txBody>
          <a:bodyPr/>
          <a:lstStyle/>
          <a:p>
            <a:endParaRPr lang="en-US" dirty="0"/>
          </a:p>
        </p:txBody>
      </p:sp>
      <p:pic>
        <p:nvPicPr>
          <p:cNvPr id="14338" name="Picture 2" descr="C:\Users\Mweha\Desktop\health-education-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229600" cy="47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76818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D8C75-6AAB-4406-A350-823DAD59EDC7}"/>
              </a:ext>
            </a:extLst>
          </p:cNvPr>
          <p:cNvSpPr>
            <a:spLocks noGrp="1"/>
          </p:cNvSpPr>
          <p:nvPr>
            <p:ph type="title"/>
          </p:nvPr>
        </p:nvSpPr>
        <p:spPr/>
        <p:txBody>
          <a:bodyPr/>
          <a:lstStyle/>
          <a:p>
            <a:r>
              <a:rPr lang="en-US" b="1" dirty="0"/>
              <a:t>Public policies</a:t>
            </a:r>
            <a:endParaRPr lang="en-US" dirty="0"/>
          </a:p>
        </p:txBody>
      </p:sp>
      <p:sp>
        <p:nvSpPr>
          <p:cNvPr id="3" name="Content Placeholder 2">
            <a:extLst>
              <a:ext uri="{FF2B5EF4-FFF2-40B4-BE49-F238E27FC236}">
                <a16:creationId xmlns:a16="http://schemas.microsoft.com/office/drawing/2014/main" id="{4EF1203B-3127-4F0E-AC99-EE7DB1A20824}"/>
              </a:ext>
            </a:extLst>
          </p:cNvPr>
          <p:cNvSpPr>
            <a:spLocks noGrp="1"/>
          </p:cNvSpPr>
          <p:nvPr>
            <p:ph idx="1"/>
          </p:nvPr>
        </p:nvSpPr>
        <p:spPr/>
        <p:txBody>
          <a:bodyPr>
            <a:normAutofit fontScale="92500"/>
          </a:bodyPr>
          <a:lstStyle/>
          <a:p>
            <a:pPr lvl="0"/>
            <a:r>
              <a:rPr lang="en-US" i="1" dirty="0"/>
              <a:t>Transport </a:t>
            </a:r>
            <a:r>
              <a:rPr lang="en-US" dirty="0"/>
              <a:t>policies which include legislative and educational measures pertaining to, for example, the use of seat-belts and reduced speed limits, better road design, traffic control and equality of access to public services, e.g. </a:t>
            </a:r>
            <a:r>
              <a:rPr lang="en-US" dirty="0" err="1"/>
              <a:t>subsidised</a:t>
            </a:r>
            <a:r>
              <a:rPr lang="en-US" dirty="0"/>
              <a:t> fares</a:t>
            </a:r>
          </a:p>
          <a:p>
            <a:pPr lvl="0"/>
            <a:r>
              <a:rPr lang="en-US" dirty="0"/>
              <a:t>Policies relating to </a:t>
            </a:r>
            <a:r>
              <a:rPr lang="en-US" i="1" dirty="0"/>
              <a:t>tobacco products and alcohol, </a:t>
            </a:r>
            <a:r>
              <a:rPr lang="en-US" dirty="0"/>
              <a:t>which combine public and educational measures to reduce supply and demand</a:t>
            </a:r>
          </a:p>
          <a:p>
            <a:endParaRPr lang="en-US" dirty="0"/>
          </a:p>
        </p:txBody>
      </p:sp>
    </p:spTree>
    <p:extLst>
      <p:ext uri="{BB962C8B-B14F-4D97-AF65-F5344CB8AC3E}">
        <p14:creationId xmlns:p14="http://schemas.microsoft.com/office/powerpoint/2010/main" val="384467935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427A-59B0-4A2E-83CA-8255EE5FB065}"/>
              </a:ext>
            </a:extLst>
          </p:cNvPr>
          <p:cNvSpPr>
            <a:spLocks noGrp="1"/>
          </p:cNvSpPr>
          <p:nvPr>
            <p:ph type="title"/>
          </p:nvPr>
        </p:nvSpPr>
        <p:spPr/>
        <p:txBody>
          <a:bodyPr/>
          <a:lstStyle/>
          <a:p>
            <a:r>
              <a:rPr lang="en-US" b="1" dirty="0"/>
              <a:t>Public policies</a:t>
            </a:r>
            <a:endParaRPr lang="en-US" dirty="0"/>
          </a:p>
        </p:txBody>
      </p:sp>
      <p:sp>
        <p:nvSpPr>
          <p:cNvPr id="3" name="Content Placeholder 2">
            <a:extLst>
              <a:ext uri="{FF2B5EF4-FFF2-40B4-BE49-F238E27FC236}">
                <a16:creationId xmlns:a16="http://schemas.microsoft.com/office/drawing/2014/main" id="{D2CF9D0F-4DFB-4898-9943-BAD37BDB2503}"/>
              </a:ext>
            </a:extLst>
          </p:cNvPr>
          <p:cNvSpPr>
            <a:spLocks noGrp="1"/>
          </p:cNvSpPr>
          <p:nvPr>
            <p:ph idx="1"/>
          </p:nvPr>
        </p:nvSpPr>
        <p:spPr/>
        <p:txBody>
          <a:bodyPr>
            <a:normAutofit fontScale="92500" lnSpcReduction="10000"/>
          </a:bodyPr>
          <a:lstStyle/>
          <a:p>
            <a:pPr lvl="0"/>
            <a:r>
              <a:rPr lang="en-US" i="1" dirty="0"/>
              <a:t>Employment </a:t>
            </a:r>
            <a:r>
              <a:rPr lang="en-US" dirty="0"/>
              <a:t>policies which enhance workers' participation, job creation, and job satisfaction, and provide for statutory health-based regulations at work. Work should be considered as a source of health</a:t>
            </a:r>
          </a:p>
          <a:p>
            <a:pPr lvl="0"/>
            <a:r>
              <a:rPr lang="en-US" i="1" dirty="0"/>
              <a:t>Health services </a:t>
            </a:r>
            <a:r>
              <a:rPr lang="en-US" dirty="0"/>
              <a:t>policies which specifically seek to reduce inequity between social or gender groups in their productive or reproductive roles, and legal provisions which allow for maternity and/or paternity leave.</a:t>
            </a:r>
          </a:p>
          <a:p>
            <a:endParaRPr lang="en-US" dirty="0"/>
          </a:p>
        </p:txBody>
      </p:sp>
    </p:spTree>
    <p:extLst>
      <p:ext uri="{BB962C8B-B14F-4D97-AF65-F5344CB8AC3E}">
        <p14:creationId xmlns:p14="http://schemas.microsoft.com/office/powerpoint/2010/main" val="279756728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cap="all" dirty="0"/>
            </a:br>
            <a:endParaRPr lang="en-US" dirty="0"/>
          </a:p>
        </p:txBody>
      </p:sp>
      <p:sp>
        <p:nvSpPr>
          <p:cNvPr id="3" name="Content Placeholder 2"/>
          <p:cNvSpPr>
            <a:spLocks noGrp="1"/>
          </p:cNvSpPr>
          <p:nvPr>
            <p:ph idx="1"/>
          </p:nvPr>
        </p:nvSpPr>
        <p:spPr/>
        <p:txBody>
          <a:bodyPr>
            <a:normAutofit lnSpcReduction="10000"/>
          </a:bodyPr>
          <a:lstStyle/>
          <a:p>
            <a:pPr fontAlgn="base"/>
            <a:r>
              <a:rPr lang="en-US" cap="all" dirty="0"/>
              <a:t>R</a:t>
            </a:r>
            <a:r>
              <a:rPr lang="en-US" dirty="0"/>
              <a:t>eorient the health services</a:t>
            </a:r>
          </a:p>
          <a:p>
            <a:pPr fontAlgn="base"/>
            <a:r>
              <a:rPr lang="en-US" dirty="0"/>
              <a:t>Advocating for the development and provision of health services that can respond to the health needs of young people is a key role of youth organizations, for example youth </a:t>
            </a:r>
            <a:r>
              <a:rPr lang="en-US" dirty="0" err="1"/>
              <a:t>organisations</a:t>
            </a:r>
            <a:r>
              <a:rPr lang="en-US" dirty="0"/>
              <a:t> have a role in creating awareness and advocating for the provision of an adolescent friendly health service for young people.</a:t>
            </a:r>
          </a:p>
          <a:p>
            <a:endParaRPr lang="en-US" dirty="0"/>
          </a:p>
        </p:txBody>
      </p:sp>
    </p:spTree>
    <p:extLst>
      <p:ext uri="{BB962C8B-B14F-4D97-AF65-F5344CB8AC3E}">
        <p14:creationId xmlns:p14="http://schemas.microsoft.com/office/powerpoint/2010/main" val="175550533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The five priority action areas/components of health promotion</a:t>
            </a:r>
            <a:endParaRPr lang="en-US" sz="3200" dirty="0"/>
          </a:p>
        </p:txBody>
      </p:sp>
      <p:sp>
        <p:nvSpPr>
          <p:cNvPr id="3" name="Content Placeholder 2"/>
          <p:cNvSpPr>
            <a:spLocks noGrp="1"/>
          </p:cNvSpPr>
          <p:nvPr>
            <p:ph idx="1"/>
          </p:nvPr>
        </p:nvSpPr>
        <p:spPr/>
        <p:txBody>
          <a:bodyPr/>
          <a:lstStyle/>
          <a:p>
            <a:pPr marL="0" indent="0">
              <a:buNone/>
            </a:pPr>
            <a:r>
              <a:rPr lang="en-US" dirty="0"/>
              <a:t>• Develop personal skills: Enabling people to learn (throughout life) to prepare themselves for all stages and to cope with chronic illness and injuries is essential. This has to be facilitated in school, home, work and community settings. </a:t>
            </a:r>
          </a:p>
        </p:txBody>
      </p:sp>
    </p:spTree>
    <p:extLst>
      <p:ext uri="{BB962C8B-B14F-4D97-AF65-F5344CB8AC3E}">
        <p14:creationId xmlns:p14="http://schemas.microsoft.com/office/powerpoint/2010/main" val="148317910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sz="3200" b="1" dirty="0"/>
              <a:t>The five priority action areas/components of health promotion</a:t>
            </a:r>
            <a:endParaRPr lang="en-US" sz="3200" dirty="0"/>
          </a:p>
        </p:txBody>
      </p:sp>
      <p:sp>
        <p:nvSpPr>
          <p:cNvPr id="3" name="Content Placeholder 2"/>
          <p:cNvSpPr>
            <a:spLocks noGrp="1"/>
          </p:cNvSpPr>
          <p:nvPr>
            <p:ph idx="1"/>
          </p:nvPr>
        </p:nvSpPr>
        <p:spPr/>
        <p:txBody>
          <a:bodyPr/>
          <a:lstStyle/>
          <a:p>
            <a:r>
              <a:rPr lang="en-US" dirty="0"/>
              <a:t>Re-orient health services: the role of the health sector must move increasingly in a health promotion direction, beyond its responsibility for providing clinical and curative services. </a:t>
            </a:r>
            <a:r>
              <a:rPr lang="en-US"/>
              <a:t>Reorientation of health services also requires stronger attention to health research, as well as changes in professional education and training. </a:t>
            </a:r>
          </a:p>
        </p:txBody>
      </p:sp>
    </p:spTree>
    <p:extLst>
      <p:ext uri="{BB962C8B-B14F-4D97-AF65-F5344CB8AC3E}">
        <p14:creationId xmlns:p14="http://schemas.microsoft.com/office/powerpoint/2010/main" val="222354883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Aims of health promotion</a:t>
            </a:r>
          </a:p>
        </p:txBody>
      </p:sp>
      <p:sp>
        <p:nvSpPr>
          <p:cNvPr id="3" name="Content Placeholder 2"/>
          <p:cNvSpPr>
            <a:spLocks noGrp="1"/>
          </p:cNvSpPr>
          <p:nvPr>
            <p:ph idx="1"/>
          </p:nvPr>
        </p:nvSpPr>
        <p:spPr/>
        <p:txBody>
          <a:bodyPr/>
          <a:lstStyle/>
          <a:p>
            <a:r>
              <a:rPr lang="en-US" dirty="0"/>
              <a:t>Achieve equity in health by: </a:t>
            </a:r>
          </a:p>
          <a:p>
            <a:pPr marL="0" indent="0">
              <a:buNone/>
            </a:pPr>
            <a:r>
              <a:rPr lang="en-US" dirty="0"/>
              <a:t>Reduce differences in current health status</a:t>
            </a:r>
          </a:p>
          <a:p>
            <a:pPr marL="0" indent="0">
              <a:buNone/>
            </a:pPr>
            <a:r>
              <a:rPr lang="en-US" dirty="0"/>
              <a:t>Ensure equal opportunities and resources to enable all people to achieve their fullest health potential</a:t>
            </a:r>
          </a:p>
          <a:p>
            <a:pPr marL="0" indent="0">
              <a:buNone/>
            </a:pPr>
            <a:r>
              <a:rPr lang="en-US" dirty="0"/>
              <a:t>Strengthen skills and capabilities of individuals</a:t>
            </a:r>
          </a:p>
          <a:p>
            <a:pPr marL="0" indent="0">
              <a:buNone/>
            </a:pPr>
            <a:r>
              <a:rPr lang="en-US" dirty="0"/>
              <a:t>Embrace action towards changing social,</a:t>
            </a:r>
          </a:p>
          <a:p>
            <a:pPr marL="0" indent="0">
              <a:buNone/>
            </a:pPr>
            <a:endParaRPr lang="en-US" dirty="0"/>
          </a:p>
        </p:txBody>
      </p:sp>
    </p:spTree>
    <p:extLst>
      <p:ext uri="{BB962C8B-B14F-4D97-AF65-F5344CB8AC3E}">
        <p14:creationId xmlns:p14="http://schemas.microsoft.com/office/powerpoint/2010/main" val="25085263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A4336-F080-403B-A92F-0A9B2BA7968A}"/>
              </a:ext>
            </a:extLst>
          </p:cNvPr>
          <p:cNvSpPr>
            <a:spLocks noGrp="1"/>
          </p:cNvSpPr>
          <p:nvPr>
            <p:ph type="title"/>
          </p:nvPr>
        </p:nvSpPr>
        <p:spPr/>
        <p:txBody>
          <a:bodyPr>
            <a:normAutofit/>
          </a:bodyPr>
          <a:lstStyle/>
          <a:p>
            <a:r>
              <a:rPr lang="en-US" sz="3200" dirty="0"/>
              <a:t>Aims of health promotion</a:t>
            </a:r>
          </a:p>
        </p:txBody>
      </p:sp>
      <p:sp>
        <p:nvSpPr>
          <p:cNvPr id="3" name="Content Placeholder 2">
            <a:extLst>
              <a:ext uri="{FF2B5EF4-FFF2-40B4-BE49-F238E27FC236}">
                <a16:creationId xmlns:a16="http://schemas.microsoft.com/office/drawing/2014/main" id="{B0E986DA-A93B-4AFE-98AA-EDA743B392AB}"/>
              </a:ext>
            </a:extLst>
          </p:cNvPr>
          <p:cNvSpPr>
            <a:spLocks noGrp="1"/>
          </p:cNvSpPr>
          <p:nvPr>
            <p:ph idx="1"/>
          </p:nvPr>
        </p:nvSpPr>
        <p:spPr/>
        <p:txBody>
          <a:bodyPr/>
          <a:lstStyle/>
          <a:p>
            <a:pPr marL="0" indent="0">
              <a:buNone/>
            </a:pPr>
            <a:r>
              <a:rPr lang="en-US" dirty="0"/>
              <a:t>environmental and economic conditions so as to alleviate their impact on public and individual health</a:t>
            </a:r>
          </a:p>
          <a:p>
            <a:r>
              <a:rPr lang="en-US" dirty="0"/>
              <a:t>Create participation in individuals, communities and families in actions that are essential to sustaining health promotion</a:t>
            </a:r>
          </a:p>
        </p:txBody>
      </p:sp>
    </p:spTree>
    <p:extLst>
      <p:ext uri="{BB962C8B-B14F-4D97-AF65-F5344CB8AC3E}">
        <p14:creationId xmlns:p14="http://schemas.microsoft.com/office/powerpoint/2010/main" val="24381002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399D-467E-42C7-AFE7-537C09E9BC6A}"/>
              </a:ext>
            </a:extLst>
          </p:cNvPr>
          <p:cNvSpPr>
            <a:spLocks noGrp="1"/>
          </p:cNvSpPr>
          <p:nvPr>
            <p:ph type="title"/>
          </p:nvPr>
        </p:nvSpPr>
        <p:spPr/>
        <p:txBody>
          <a:bodyPr>
            <a:normAutofit/>
          </a:bodyPr>
          <a:lstStyle/>
          <a:p>
            <a:r>
              <a:rPr lang="en-US" sz="3200" dirty="0"/>
              <a:t>Principles of health promotion</a:t>
            </a:r>
          </a:p>
        </p:txBody>
      </p:sp>
      <p:sp>
        <p:nvSpPr>
          <p:cNvPr id="3" name="Content Placeholder 2">
            <a:extLst>
              <a:ext uri="{FF2B5EF4-FFF2-40B4-BE49-F238E27FC236}">
                <a16:creationId xmlns:a16="http://schemas.microsoft.com/office/drawing/2014/main" id="{F4DFD6D9-ED5F-4A32-BF5D-C16C02F0EE70}"/>
              </a:ext>
            </a:extLst>
          </p:cNvPr>
          <p:cNvSpPr>
            <a:spLocks noGrp="1"/>
          </p:cNvSpPr>
          <p:nvPr>
            <p:ph idx="1"/>
          </p:nvPr>
        </p:nvSpPr>
        <p:spPr/>
        <p:txBody>
          <a:bodyPr>
            <a:normAutofit/>
          </a:bodyPr>
          <a:lstStyle/>
          <a:p>
            <a:pPr fontAlgn="base"/>
            <a:r>
              <a:rPr lang="en-US" b="1" dirty="0"/>
              <a:t>Empowerment </a:t>
            </a:r>
            <a:r>
              <a:rPr lang="en-US" dirty="0"/>
              <a:t>– a way of working to enable people to gain greater control over decisions and actions affecting their health.</a:t>
            </a:r>
          </a:p>
          <a:p>
            <a:pPr fontAlgn="base"/>
            <a:r>
              <a:rPr lang="en-US" b="1" dirty="0"/>
              <a:t>Participative</a:t>
            </a:r>
            <a:r>
              <a:rPr lang="en-US" dirty="0"/>
              <a:t> – where people take an active part in decision making.</a:t>
            </a:r>
          </a:p>
          <a:p>
            <a:pPr fontAlgn="base"/>
            <a:r>
              <a:rPr lang="en-US" b="1" dirty="0"/>
              <a:t>Holistic</a:t>
            </a:r>
            <a:r>
              <a:rPr lang="en-US" dirty="0"/>
              <a:t> – taking account of the separate influences on health and the interaction of these dimensions.</a:t>
            </a:r>
          </a:p>
          <a:p>
            <a:endParaRPr lang="en-US" dirty="0"/>
          </a:p>
        </p:txBody>
      </p:sp>
    </p:spTree>
    <p:extLst>
      <p:ext uri="{BB962C8B-B14F-4D97-AF65-F5344CB8AC3E}">
        <p14:creationId xmlns:p14="http://schemas.microsoft.com/office/powerpoint/2010/main" val="285718988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BB2B6-FD5D-4695-86C4-6DF466856D24}"/>
              </a:ext>
            </a:extLst>
          </p:cNvPr>
          <p:cNvSpPr>
            <a:spLocks noGrp="1"/>
          </p:cNvSpPr>
          <p:nvPr>
            <p:ph type="title"/>
          </p:nvPr>
        </p:nvSpPr>
        <p:spPr/>
        <p:txBody>
          <a:bodyPr>
            <a:normAutofit/>
          </a:bodyPr>
          <a:lstStyle/>
          <a:p>
            <a:r>
              <a:rPr lang="en-US" sz="3200" dirty="0"/>
              <a:t>Principles of health promotion</a:t>
            </a:r>
          </a:p>
        </p:txBody>
      </p:sp>
      <p:sp>
        <p:nvSpPr>
          <p:cNvPr id="3" name="Content Placeholder 2">
            <a:extLst>
              <a:ext uri="{FF2B5EF4-FFF2-40B4-BE49-F238E27FC236}">
                <a16:creationId xmlns:a16="http://schemas.microsoft.com/office/drawing/2014/main" id="{9596E736-FE01-4315-98C6-186BC11DABF5}"/>
              </a:ext>
            </a:extLst>
          </p:cNvPr>
          <p:cNvSpPr>
            <a:spLocks noGrp="1"/>
          </p:cNvSpPr>
          <p:nvPr>
            <p:ph idx="1"/>
          </p:nvPr>
        </p:nvSpPr>
        <p:spPr/>
        <p:txBody>
          <a:bodyPr>
            <a:normAutofit lnSpcReduction="10000"/>
          </a:bodyPr>
          <a:lstStyle/>
          <a:p>
            <a:pPr fontAlgn="base"/>
            <a:r>
              <a:rPr lang="en-US" b="1" dirty="0"/>
              <a:t>Equitable</a:t>
            </a:r>
            <a:r>
              <a:rPr lang="en-US" dirty="0"/>
              <a:t> – ensuring fairness of outcomes for service users.</a:t>
            </a:r>
          </a:p>
          <a:p>
            <a:pPr fontAlgn="base"/>
            <a:r>
              <a:rPr lang="en-US" b="1" dirty="0"/>
              <a:t>Intersectoral –</a:t>
            </a:r>
            <a:r>
              <a:rPr lang="en-US" dirty="0"/>
              <a:t> working in partnership with other relevant agencies/</a:t>
            </a:r>
            <a:r>
              <a:rPr lang="en-US" dirty="0" err="1"/>
              <a:t>organisations</a:t>
            </a:r>
            <a:r>
              <a:rPr lang="en-US" dirty="0"/>
              <a:t>.</a:t>
            </a:r>
          </a:p>
          <a:p>
            <a:pPr fontAlgn="base"/>
            <a:r>
              <a:rPr lang="en-US" b="1" dirty="0"/>
              <a:t>Sustainable</a:t>
            </a:r>
            <a:r>
              <a:rPr lang="en-US" dirty="0"/>
              <a:t> – ensuring that the outcomes of health promotion activities are sustainable in the long term.</a:t>
            </a:r>
          </a:p>
          <a:p>
            <a:r>
              <a:rPr lang="en-US" b="1" dirty="0"/>
              <a:t>Multi Strategy </a:t>
            </a:r>
            <a:r>
              <a:rPr lang="en-US" dirty="0"/>
              <a:t>– working on a number of strategy areas such as </a:t>
            </a:r>
            <a:r>
              <a:rPr lang="en-US" dirty="0" err="1"/>
              <a:t>programmes</a:t>
            </a:r>
            <a:r>
              <a:rPr lang="en-US" dirty="0"/>
              <a:t>, policy.</a:t>
            </a:r>
          </a:p>
          <a:p>
            <a:endParaRPr lang="en-US" dirty="0"/>
          </a:p>
        </p:txBody>
      </p:sp>
    </p:spTree>
    <p:extLst>
      <p:ext uri="{BB962C8B-B14F-4D97-AF65-F5344CB8AC3E}">
        <p14:creationId xmlns:p14="http://schemas.microsoft.com/office/powerpoint/2010/main" val="355092879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Elements/Pillars of health promotion</a:t>
            </a:r>
          </a:p>
        </p:txBody>
      </p:sp>
      <p:sp>
        <p:nvSpPr>
          <p:cNvPr id="3" name="Content Placeholder 2"/>
          <p:cNvSpPr>
            <a:spLocks noGrp="1"/>
          </p:cNvSpPr>
          <p:nvPr>
            <p:ph idx="1"/>
          </p:nvPr>
        </p:nvSpPr>
        <p:spPr/>
        <p:txBody>
          <a:bodyPr>
            <a:normAutofit/>
          </a:bodyPr>
          <a:lstStyle/>
          <a:p>
            <a:r>
              <a:rPr lang="en-US" b="1" dirty="0"/>
              <a:t> Good governance for health</a:t>
            </a:r>
          </a:p>
          <a:p>
            <a:pPr marL="0" indent="0">
              <a:buNone/>
            </a:pPr>
            <a:r>
              <a:rPr lang="en-US" dirty="0"/>
              <a:t>Health promotion requires policy makers across all government departments to make health a central line of government policy. This means they must factor health implications into all the decisions they take, and prioritize policies that prevent people from becoming ill and protect them from injuries.</a:t>
            </a:r>
          </a:p>
          <a:p>
            <a:endParaRPr lang="en-US" dirty="0"/>
          </a:p>
        </p:txBody>
      </p:sp>
    </p:spTree>
    <p:extLst>
      <p:ext uri="{BB962C8B-B14F-4D97-AF65-F5344CB8AC3E}">
        <p14:creationId xmlns:p14="http://schemas.microsoft.com/office/powerpoint/2010/main" val="2412229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health education</a:t>
            </a:r>
          </a:p>
        </p:txBody>
      </p:sp>
      <p:sp>
        <p:nvSpPr>
          <p:cNvPr id="3" name="Content Placeholder 2"/>
          <p:cNvSpPr>
            <a:spLocks noGrp="1"/>
          </p:cNvSpPr>
          <p:nvPr>
            <p:ph idx="1"/>
          </p:nvPr>
        </p:nvSpPr>
        <p:spPr/>
        <p:txBody>
          <a:bodyPr/>
          <a:lstStyle/>
          <a:p>
            <a:endParaRPr lang="en-US" dirty="0"/>
          </a:p>
        </p:txBody>
      </p:sp>
      <p:pic>
        <p:nvPicPr>
          <p:cNvPr id="15362" name="Picture 2" descr="C:\Users\Mweha\Desktop\health-education-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382000" cy="4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6011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Good governance for health</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These policies must be supported by regulations that match private sector incentives with public health goals. For example, by aligning tax policies on unhealthy or harmful products such as alcohol, tobacco, and food products which are high in salt, sugars and fat with measures to boost trade in other areas. And through legislation that supports healthy urbanization by creating workable cities, reducing air and water pollution, enforcing the wearing of seat belts and helmets.</a:t>
            </a:r>
          </a:p>
        </p:txBody>
      </p:sp>
    </p:spTree>
    <p:extLst>
      <p:ext uri="{BB962C8B-B14F-4D97-AF65-F5344CB8AC3E}">
        <p14:creationId xmlns:p14="http://schemas.microsoft.com/office/powerpoint/2010/main" val="51756238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Health literacy</a:t>
            </a:r>
            <a:br>
              <a:rPr lang="en-US" b="1" dirty="0"/>
            </a:br>
            <a:endParaRPr lang="en-US" dirty="0"/>
          </a:p>
        </p:txBody>
      </p:sp>
      <p:sp>
        <p:nvSpPr>
          <p:cNvPr id="3" name="Content Placeholder 2"/>
          <p:cNvSpPr>
            <a:spLocks noGrp="1"/>
          </p:cNvSpPr>
          <p:nvPr>
            <p:ph idx="1"/>
          </p:nvPr>
        </p:nvSpPr>
        <p:spPr/>
        <p:txBody>
          <a:bodyPr>
            <a:normAutofit/>
          </a:bodyPr>
          <a:lstStyle/>
          <a:p>
            <a:r>
              <a:rPr lang="en-US" b="1" dirty="0"/>
              <a:t> </a:t>
            </a:r>
            <a:r>
              <a:rPr lang="en-US" dirty="0"/>
              <a:t>People need to acquire the knowledge, skills and information to make healthy choices, for example about the food they eat and healthcare services that they need. They need to have opportunities to make those choices. And they need to be assured of an environment in which people can demand further policy actions to further improve their health.</a:t>
            </a:r>
          </a:p>
          <a:p>
            <a:endParaRPr lang="en-US" dirty="0"/>
          </a:p>
        </p:txBody>
      </p:sp>
    </p:spTree>
    <p:extLst>
      <p:ext uri="{BB962C8B-B14F-4D97-AF65-F5344CB8AC3E}">
        <p14:creationId xmlns:p14="http://schemas.microsoft.com/office/powerpoint/2010/main" val="428478615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Healthy cities</a:t>
            </a:r>
            <a:br>
              <a:rPr lang="en-US" b="1" dirty="0"/>
            </a:br>
            <a:endParaRPr lang="en-US" dirty="0"/>
          </a:p>
        </p:txBody>
      </p:sp>
      <p:sp>
        <p:nvSpPr>
          <p:cNvPr id="3" name="Content Placeholder 2"/>
          <p:cNvSpPr>
            <a:spLocks noGrp="1"/>
          </p:cNvSpPr>
          <p:nvPr>
            <p:ph idx="1"/>
          </p:nvPr>
        </p:nvSpPr>
        <p:spPr/>
        <p:txBody>
          <a:bodyPr>
            <a:normAutofit/>
          </a:bodyPr>
          <a:lstStyle/>
          <a:p>
            <a:r>
              <a:rPr lang="en-US" dirty="0"/>
              <a:t>Cities have a key role to play in promoting good health. Strong leadership and commitment at the municipal level is essential to healthy urban planning and to build up preventive measures in communities and primary health care facilities. From healthy cities evolve healthy countries and, ultimately, a healthier world.</a:t>
            </a:r>
          </a:p>
          <a:p>
            <a:endParaRPr lang="en-US" dirty="0"/>
          </a:p>
        </p:txBody>
      </p:sp>
    </p:spTree>
    <p:extLst>
      <p:ext uri="{BB962C8B-B14F-4D97-AF65-F5344CB8AC3E}">
        <p14:creationId xmlns:p14="http://schemas.microsoft.com/office/powerpoint/2010/main" val="404648823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b="1" dirty="0"/>
              <a:t>Methods &amp; Approaches of Health Education</a:t>
            </a:r>
            <a:br>
              <a:rPr lang="en-US" dirty="0"/>
            </a:br>
            <a:endParaRPr lang="en-US" dirty="0"/>
          </a:p>
        </p:txBody>
      </p:sp>
      <p:sp>
        <p:nvSpPr>
          <p:cNvPr id="3" name="Content Placeholder 2"/>
          <p:cNvSpPr>
            <a:spLocks noGrp="1"/>
          </p:cNvSpPr>
          <p:nvPr>
            <p:ph idx="1"/>
          </p:nvPr>
        </p:nvSpPr>
        <p:spPr/>
        <p:txBody>
          <a:bodyPr/>
          <a:lstStyle/>
          <a:p>
            <a:pPr marL="0" indent="0">
              <a:buNone/>
            </a:pPr>
            <a:br>
              <a:rPr lang="en-US" dirty="0"/>
            </a:br>
            <a:endParaRPr lang="en-US" dirty="0"/>
          </a:p>
          <a:p>
            <a:pPr marL="0" indent="0">
              <a:buNone/>
            </a:pPr>
            <a:r>
              <a:rPr lang="en-US" b="1" dirty="0"/>
              <a:t> </a:t>
            </a:r>
            <a:endParaRPr lang="en-US" dirty="0"/>
          </a:p>
          <a:p>
            <a:endParaRPr lang="en-US" dirty="0"/>
          </a:p>
        </p:txBody>
      </p:sp>
      <p:pic>
        <p:nvPicPr>
          <p:cNvPr id="1026" name="Picture 2" descr="C:\Users\Mweha\Desktop\h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575" y="1417638"/>
            <a:ext cx="6038850" cy="408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56572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Methods of health education</a:t>
            </a:r>
            <a:br>
              <a:rPr lang="en-US" dirty="0"/>
            </a:br>
            <a:endParaRPr lang="en-US" dirty="0"/>
          </a:p>
        </p:txBody>
      </p:sp>
      <p:sp>
        <p:nvSpPr>
          <p:cNvPr id="3" name="Content Placeholder 2"/>
          <p:cNvSpPr>
            <a:spLocks noGrp="1"/>
          </p:cNvSpPr>
          <p:nvPr>
            <p:ph idx="1"/>
          </p:nvPr>
        </p:nvSpPr>
        <p:spPr/>
        <p:txBody>
          <a:bodyPr/>
          <a:lstStyle/>
          <a:p>
            <a:r>
              <a:rPr lang="en-US" dirty="0"/>
              <a:t>Health education is carried out at 3 main levels;</a:t>
            </a:r>
          </a:p>
          <a:p>
            <a:r>
              <a:rPr lang="en-US" dirty="0"/>
              <a:t>·           Individual Approach.</a:t>
            </a:r>
          </a:p>
          <a:p>
            <a:r>
              <a:rPr lang="en-US" dirty="0"/>
              <a:t>·           Group Approach.</a:t>
            </a:r>
          </a:p>
          <a:p>
            <a:r>
              <a:rPr lang="en-US" dirty="0"/>
              <a:t>·           General Approach/Mass.</a:t>
            </a:r>
          </a:p>
          <a:p>
            <a:endParaRPr lang="en-US" dirty="0"/>
          </a:p>
        </p:txBody>
      </p:sp>
    </p:spTree>
    <p:extLst>
      <p:ext uri="{BB962C8B-B14F-4D97-AF65-F5344CB8AC3E}">
        <p14:creationId xmlns:p14="http://schemas.microsoft.com/office/powerpoint/2010/main" val="377116400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Individual Health Education:</a:t>
            </a:r>
            <a:br>
              <a:rPr lang="en-US" b="1" dirty="0"/>
            </a:br>
            <a:endParaRPr lang="en-US" dirty="0"/>
          </a:p>
        </p:txBody>
      </p:sp>
      <p:sp>
        <p:nvSpPr>
          <p:cNvPr id="3" name="Content Placeholder 2"/>
          <p:cNvSpPr>
            <a:spLocks noGrp="1"/>
          </p:cNvSpPr>
          <p:nvPr>
            <p:ph idx="1"/>
          </p:nvPr>
        </p:nvSpPr>
        <p:spPr/>
        <p:txBody>
          <a:bodyPr>
            <a:normAutofit fontScale="85000" lnSpcReduction="10000"/>
          </a:bodyPr>
          <a:lstStyle/>
          <a:p>
            <a:r>
              <a:rPr lang="en-US" dirty="0"/>
              <a:t>Doctors and nurses, who are in direct contact with patients and their relatives, have opportunities for much individual health education. The topic selected should be relevant to the situation. For instance, a mother who has come for delivery should be told about child birth-not about malaria eradication.</a:t>
            </a:r>
          </a:p>
          <a:p>
            <a:r>
              <a:rPr lang="en-US" dirty="0"/>
              <a:t>The biggest advantage of individual health teaching is that we can discuss, argue and persuade the individual to change his </a:t>
            </a:r>
            <a:r>
              <a:rPr lang="en-US" dirty="0" err="1"/>
              <a:t>behaviour</a:t>
            </a:r>
            <a:r>
              <a:rPr lang="en-US" dirty="0"/>
              <a:t>. The disadvantage is that the numbers we reach are small.</a:t>
            </a:r>
          </a:p>
          <a:p>
            <a:endParaRPr lang="en-US" dirty="0"/>
          </a:p>
        </p:txBody>
      </p:sp>
    </p:spTree>
    <p:extLst>
      <p:ext uri="{BB962C8B-B14F-4D97-AF65-F5344CB8AC3E}">
        <p14:creationId xmlns:p14="http://schemas.microsoft.com/office/powerpoint/2010/main" val="340349729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Group Health Education:</a:t>
            </a:r>
            <a:br>
              <a:rPr lang="en-US" b="1" dirty="0"/>
            </a:br>
            <a:endParaRPr lang="en-US" dirty="0"/>
          </a:p>
        </p:txBody>
      </p:sp>
      <p:sp>
        <p:nvSpPr>
          <p:cNvPr id="3" name="Content Placeholder 2"/>
          <p:cNvSpPr>
            <a:spLocks noGrp="1"/>
          </p:cNvSpPr>
          <p:nvPr>
            <p:ph idx="1"/>
          </p:nvPr>
        </p:nvSpPr>
        <p:spPr/>
        <p:txBody>
          <a:bodyPr>
            <a:normAutofit fontScale="92500" lnSpcReduction="10000"/>
          </a:bodyPr>
          <a:lstStyle/>
          <a:p>
            <a:r>
              <a:rPr lang="en-US" dirty="0"/>
              <a:t>The groups are many </a:t>
            </a:r>
            <a:r>
              <a:rPr lang="en-US" dirty="0" err="1"/>
              <a:t>eg</a:t>
            </a:r>
            <a:r>
              <a:rPr lang="en-US" dirty="0"/>
              <a:t> mothers, school children, patients, industrial workers to whom we can direct health teaching. The choice of subject in group health teaching is very important; it must relate directly to the interest of the group. For instance, mothers may be taught about baby care; school children about oral hygiene; a group of TB patients about tuberculosis, and industrial workers about accidents.</a:t>
            </a:r>
          </a:p>
          <a:p>
            <a:r>
              <a:rPr lang="en-US" b="1" dirty="0"/>
              <a:t> </a:t>
            </a:r>
            <a:endParaRPr lang="en-US" dirty="0"/>
          </a:p>
          <a:p>
            <a:endParaRPr lang="en-US" dirty="0"/>
          </a:p>
        </p:txBody>
      </p:sp>
    </p:spTree>
    <p:extLst>
      <p:ext uri="{BB962C8B-B14F-4D97-AF65-F5344CB8AC3E}">
        <p14:creationId xmlns:p14="http://schemas.microsoft.com/office/powerpoint/2010/main" val="327803525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Methods of Group Teaching</a:t>
            </a:r>
            <a:br>
              <a:rPr lang="en-US" dirty="0"/>
            </a:br>
            <a:endParaRPr lang="en-US" dirty="0"/>
          </a:p>
        </p:txBody>
      </p:sp>
      <p:sp>
        <p:nvSpPr>
          <p:cNvPr id="3" name="Content Placeholder 2"/>
          <p:cNvSpPr>
            <a:spLocks noGrp="1"/>
          </p:cNvSpPr>
          <p:nvPr>
            <p:ph idx="1"/>
          </p:nvPr>
        </p:nvSpPr>
        <p:spPr/>
        <p:txBody>
          <a:bodyPr>
            <a:normAutofit/>
          </a:bodyPr>
          <a:lstStyle/>
          <a:p>
            <a:r>
              <a:rPr lang="en-US" dirty="0"/>
              <a:t>One – way or didactic methods:</a:t>
            </a:r>
          </a:p>
          <a:p>
            <a:r>
              <a:rPr lang="en-US" dirty="0"/>
              <a:t>·           Lecture</a:t>
            </a:r>
          </a:p>
          <a:p>
            <a:r>
              <a:rPr lang="en-US" dirty="0"/>
              <a:t>·           Films</a:t>
            </a:r>
          </a:p>
          <a:p>
            <a:r>
              <a:rPr lang="en-US" dirty="0"/>
              <a:t>·           Charts</a:t>
            </a:r>
          </a:p>
          <a:p>
            <a:r>
              <a:rPr lang="en-US" dirty="0"/>
              <a:t>·           Flannel graph</a:t>
            </a:r>
          </a:p>
          <a:p>
            <a:r>
              <a:rPr lang="en-US" dirty="0"/>
              <a:t>·           Exhibits</a:t>
            </a:r>
          </a:p>
          <a:p>
            <a:r>
              <a:rPr lang="en-US" dirty="0"/>
              <a:t>·           Flashcards</a:t>
            </a:r>
          </a:p>
        </p:txBody>
      </p:sp>
    </p:spTree>
    <p:extLst>
      <p:ext uri="{BB962C8B-B14F-4D97-AF65-F5344CB8AC3E}">
        <p14:creationId xmlns:p14="http://schemas.microsoft.com/office/powerpoint/2010/main" val="130544110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1.</a:t>
            </a:r>
            <a:r>
              <a:rPr lang="en-US" dirty="0"/>
              <a:t>        </a:t>
            </a:r>
            <a:r>
              <a:rPr lang="en-US" b="1" dirty="0"/>
              <a:t>Lectures:</a:t>
            </a:r>
            <a:br>
              <a:rPr lang="en-US" b="1" dirty="0"/>
            </a:br>
            <a:endParaRPr lang="en-US" dirty="0"/>
          </a:p>
        </p:txBody>
      </p:sp>
      <p:sp>
        <p:nvSpPr>
          <p:cNvPr id="3" name="Content Placeholder 2"/>
          <p:cNvSpPr>
            <a:spLocks noGrp="1"/>
          </p:cNvSpPr>
          <p:nvPr>
            <p:ph idx="1"/>
          </p:nvPr>
        </p:nvSpPr>
        <p:spPr>
          <a:xfrm>
            <a:off x="0" y="1600200"/>
            <a:ext cx="9144000" cy="5257800"/>
          </a:xfrm>
        </p:spPr>
        <p:txBody>
          <a:bodyPr>
            <a:normAutofit lnSpcReduction="10000"/>
          </a:bodyPr>
          <a:lstStyle/>
          <a:p>
            <a:r>
              <a:rPr lang="en-US" dirty="0"/>
              <a:t>Lectures are the most popular method of health teaching. In this, communication is mostly one-way, i.e., the people are only passive listeners; there is no active participation on their part in learning. How impressive and effective the lecture is, depends upon the personality and reputation of the speaker. A lecture does provide basic information on the subject, but it may fail to change the health </a:t>
            </a:r>
            <a:r>
              <a:rPr lang="en-US" dirty="0" err="1"/>
              <a:t>behaviour</a:t>
            </a:r>
            <a:r>
              <a:rPr lang="en-US" dirty="0"/>
              <a:t> of the people. Nevertheless lectures have an important place in the health education of small groups</a:t>
            </a:r>
          </a:p>
          <a:p>
            <a:endParaRPr lang="en-US" dirty="0"/>
          </a:p>
        </p:txBody>
      </p:sp>
    </p:spTree>
    <p:extLst>
      <p:ext uri="{BB962C8B-B14F-4D97-AF65-F5344CB8AC3E}">
        <p14:creationId xmlns:p14="http://schemas.microsoft.com/office/powerpoint/2010/main" val="389182677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Methods of health education</a:t>
            </a:r>
            <a:endParaRPr lang="en-US" dirty="0"/>
          </a:p>
        </p:txBody>
      </p:sp>
      <p:sp>
        <p:nvSpPr>
          <p:cNvPr id="3" name="Content Placeholder 2"/>
          <p:cNvSpPr>
            <a:spLocks noGrp="1"/>
          </p:cNvSpPr>
          <p:nvPr>
            <p:ph idx="1"/>
          </p:nvPr>
        </p:nvSpPr>
        <p:spPr/>
        <p:txBody>
          <a:bodyPr>
            <a:normAutofit fontScale="85000" lnSpcReduction="20000"/>
          </a:bodyPr>
          <a:lstStyle/>
          <a:p>
            <a:r>
              <a:rPr lang="en-US" b="1" dirty="0"/>
              <a:t>2.</a:t>
            </a:r>
            <a:r>
              <a:rPr lang="en-US" dirty="0"/>
              <a:t>        </a:t>
            </a:r>
            <a:r>
              <a:rPr lang="en-US" b="1" dirty="0"/>
              <a:t>Films, charts &amp; Puppets:</a:t>
            </a:r>
          </a:p>
          <a:p>
            <a:r>
              <a:rPr lang="en-US" dirty="0"/>
              <a:t>These are mass media of </a:t>
            </a:r>
            <a:r>
              <a:rPr lang="en-US" dirty="0" err="1"/>
              <a:t>communica-tion</a:t>
            </a:r>
            <a:r>
              <a:rPr lang="en-US" dirty="0"/>
              <a:t>. They can be of value in </a:t>
            </a:r>
            <a:r>
              <a:rPr lang="en-US" dirty="0" err="1"/>
              <a:t>educat-ing</a:t>
            </a:r>
            <a:r>
              <a:rPr lang="en-US" dirty="0"/>
              <a:t> small groups.</a:t>
            </a:r>
          </a:p>
          <a:p>
            <a:r>
              <a:rPr lang="en-US" b="1" dirty="0"/>
              <a:t>Suspense Charts:</a:t>
            </a:r>
            <a:endParaRPr lang="en-US" dirty="0"/>
          </a:p>
          <a:p>
            <a:r>
              <a:rPr lang="en-US" dirty="0"/>
              <a:t>Each section of the charts is covered and is exposed one by one to reveal the story or ideas without exposing the whole chart at a time.</a:t>
            </a:r>
          </a:p>
          <a:p>
            <a:r>
              <a:rPr lang="en-US" b="1" dirty="0"/>
              <a:t>Puppets:</a:t>
            </a:r>
            <a:endParaRPr lang="en-US" dirty="0"/>
          </a:p>
          <a:p>
            <a:r>
              <a:rPr lang="en-US" dirty="0"/>
              <a:t>Puppets are dolls made by hand and a story can be narrated using them it is a popular teaching aid to health teaching.</a:t>
            </a:r>
          </a:p>
          <a:p>
            <a:endParaRPr lang="en-US" dirty="0"/>
          </a:p>
        </p:txBody>
      </p:sp>
    </p:spTree>
    <p:extLst>
      <p:ext uri="{BB962C8B-B14F-4D97-AF65-F5344CB8AC3E}">
        <p14:creationId xmlns:p14="http://schemas.microsoft.com/office/powerpoint/2010/main" val="1410699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a:t>
            </a:r>
            <a:r>
              <a:rPr lang="en-US"/>
              <a:t>health education</a:t>
            </a:r>
          </a:p>
        </p:txBody>
      </p:sp>
      <p:sp>
        <p:nvSpPr>
          <p:cNvPr id="3" name="Content Placeholder 2"/>
          <p:cNvSpPr>
            <a:spLocks noGrp="1"/>
          </p:cNvSpPr>
          <p:nvPr>
            <p:ph idx="1"/>
          </p:nvPr>
        </p:nvSpPr>
        <p:spPr/>
        <p:txBody>
          <a:bodyPr/>
          <a:lstStyle/>
          <a:p>
            <a:endParaRPr lang="en-US" dirty="0"/>
          </a:p>
        </p:txBody>
      </p:sp>
      <p:pic>
        <p:nvPicPr>
          <p:cNvPr id="2051" name="Picture 3" descr="C:\Users\Mweha\Desktop\health-education-17-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6350"/>
            <a:ext cx="8991599"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25863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Methods of health education</a:t>
            </a:r>
            <a:endParaRPr lang="en-US" dirty="0"/>
          </a:p>
        </p:txBody>
      </p:sp>
      <p:sp>
        <p:nvSpPr>
          <p:cNvPr id="3" name="Content Placeholder 2"/>
          <p:cNvSpPr>
            <a:spLocks noGrp="1"/>
          </p:cNvSpPr>
          <p:nvPr>
            <p:ph idx="1"/>
          </p:nvPr>
        </p:nvSpPr>
        <p:spPr/>
        <p:txBody>
          <a:bodyPr>
            <a:normAutofit fontScale="85000" lnSpcReduction="20000"/>
          </a:bodyPr>
          <a:lstStyle/>
          <a:p>
            <a:r>
              <a:rPr lang="en-US" b="1" dirty="0"/>
              <a:t>3.</a:t>
            </a:r>
            <a:r>
              <a:rPr lang="en-US" dirty="0"/>
              <a:t>        </a:t>
            </a:r>
            <a:r>
              <a:rPr lang="en-US" b="1" dirty="0"/>
              <a:t>Flannel graph:</a:t>
            </a:r>
          </a:p>
          <a:p>
            <a:r>
              <a:rPr lang="en-US" dirty="0"/>
              <a:t>A flannel graph consists of a wooden board over which is pasted or fixed a piece of rough flannel cloth or </a:t>
            </a:r>
            <a:r>
              <a:rPr lang="en-US" dirty="0" err="1"/>
              <a:t>khadi</a:t>
            </a:r>
            <a:r>
              <a:rPr lang="en-US" dirty="0"/>
              <a:t>. It provides an excellent background for displaying cut out pictures and other illustrations. These illustrations and cut out pictures are provided with a rough surface at the back by pasting pieces of sand-paper, felt or rough cloth, and they adhere at once, put on the flannel. Flannel graph is a very chief medium, easy to transport and promotes thought and criticism. The pictures must be arranged in proper sequence based on the talk to be given</a:t>
            </a:r>
          </a:p>
          <a:p>
            <a:endParaRPr lang="en-US" dirty="0"/>
          </a:p>
        </p:txBody>
      </p:sp>
    </p:spTree>
    <p:extLst>
      <p:ext uri="{BB962C8B-B14F-4D97-AF65-F5344CB8AC3E}">
        <p14:creationId xmlns:p14="http://schemas.microsoft.com/office/powerpoint/2010/main" val="138744772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Methods of health education</a:t>
            </a:r>
            <a:endParaRPr lang="en-US" dirty="0"/>
          </a:p>
        </p:txBody>
      </p:sp>
      <p:sp>
        <p:nvSpPr>
          <p:cNvPr id="3" name="Content Placeholder 2"/>
          <p:cNvSpPr>
            <a:spLocks noGrp="1"/>
          </p:cNvSpPr>
          <p:nvPr>
            <p:ph idx="1"/>
          </p:nvPr>
        </p:nvSpPr>
        <p:spPr/>
        <p:txBody>
          <a:bodyPr>
            <a:normAutofit fontScale="70000" lnSpcReduction="20000"/>
          </a:bodyPr>
          <a:lstStyle/>
          <a:p>
            <a:r>
              <a:rPr lang="en-US" b="1" dirty="0"/>
              <a:t>4.</a:t>
            </a:r>
            <a:r>
              <a:rPr lang="en-US" dirty="0"/>
              <a:t>        </a:t>
            </a:r>
            <a:r>
              <a:rPr lang="en-US" b="1" dirty="0"/>
              <a:t>Exhibits:</a:t>
            </a:r>
          </a:p>
          <a:p>
            <a:r>
              <a:rPr lang="en-US" dirty="0"/>
              <a:t>These consist of objects, models, specimens, etc. They convey a specific message to the observer. They are essentially mass media of communication</a:t>
            </a:r>
            <a:r>
              <a:rPr lang="en-US" b="1" dirty="0"/>
              <a:t>.</a:t>
            </a:r>
            <a:endParaRPr lang="en-US" dirty="0"/>
          </a:p>
          <a:p>
            <a:r>
              <a:rPr lang="en-US" b="1" dirty="0"/>
              <a:t>5.</a:t>
            </a:r>
            <a:r>
              <a:rPr lang="en-US" dirty="0"/>
              <a:t>        </a:t>
            </a:r>
            <a:r>
              <a:rPr lang="en-US" b="1" dirty="0"/>
              <a:t>Flash Cards:</a:t>
            </a:r>
          </a:p>
          <a:p>
            <a:r>
              <a:rPr lang="en-US" dirty="0"/>
              <a:t>They consist of a series of cards, approximately 10 x 12 inches – each with an illustration pertaining to a story or talk to be given. Each card is “flashed” or displayed before a group as the talk is in progress. The message on the cards must be brief and to the point.</a:t>
            </a:r>
          </a:p>
          <a:p>
            <a:r>
              <a:rPr lang="en-US" dirty="0"/>
              <a:t>They are pictures arranged in sequence, which illustrate a story support the cards in front of the chest and practice in order to make the teaching effective. Use a Pointer so that the picture is not covered by your hand.</a:t>
            </a:r>
          </a:p>
          <a:p>
            <a:endParaRPr lang="en-US" dirty="0"/>
          </a:p>
        </p:txBody>
      </p:sp>
    </p:spTree>
    <p:extLst>
      <p:ext uri="{BB962C8B-B14F-4D97-AF65-F5344CB8AC3E}">
        <p14:creationId xmlns:p14="http://schemas.microsoft.com/office/powerpoint/2010/main" val="313990322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Two-way or Socratic Methods:</a:t>
            </a:r>
            <a:br>
              <a:rPr lang="en-US" dirty="0"/>
            </a:br>
            <a:endParaRPr lang="en-US" dirty="0"/>
          </a:p>
        </p:txBody>
      </p:sp>
      <p:sp>
        <p:nvSpPr>
          <p:cNvPr id="3" name="Content Placeholder 2"/>
          <p:cNvSpPr>
            <a:spLocks noGrp="1"/>
          </p:cNvSpPr>
          <p:nvPr>
            <p:ph idx="1"/>
          </p:nvPr>
        </p:nvSpPr>
        <p:spPr/>
        <p:txBody>
          <a:bodyPr/>
          <a:lstStyle/>
          <a:p>
            <a:r>
              <a:rPr lang="en-US" dirty="0"/>
              <a:t>·           Group discussion</a:t>
            </a:r>
          </a:p>
          <a:p>
            <a:r>
              <a:rPr lang="en-US" dirty="0"/>
              <a:t>·           Panel Discussion</a:t>
            </a:r>
          </a:p>
          <a:p>
            <a:r>
              <a:rPr lang="en-US" dirty="0"/>
              <a:t>·           Symposium</a:t>
            </a:r>
          </a:p>
          <a:p>
            <a:r>
              <a:rPr lang="en-US" dirty="0"/>
              <a:t>·           Workshop</a:t>
            </a:r>
          </a:p>
          <a:p>
            <a:r>
              <a:rPr lang="en-US" dirty="0"/>
              <a:t>·           Role playing</a:t>
            </a:r>
          </a:p>
          <a:p>
            <a:r>
              <a:rPr lang="en-US" dirty="0"/>
              <a:t>·           Demonstration</a:t>
            </a:r>
          </a:p>
          <a:p>
            <a:endParaRPr lang="en-US" dirty="0"/>
          </a:p>
        </p:txBody>
      </p:sp>
    </p:spTree>
    <p:extLst>
      <p:ext uri="{BB962C8B-B14F-4D97-AF65-F5344CB8AC3E}">
        <p14:creationId xmlns:p14="http://schemas.microsoft.com/office/powerpoint/2010/main" val="16816335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Methods of health education</a:t>
            </a:r>
            <a:endParaRPr lang="en-US" dirty="0"/>
          </a:p>
        </p:txBody>
      </p:sp>
      <p:sp>
        <p:nvSpPr>
          <p:cNvPr id="3" name="Content Placeholder 2"/>
          <p:cNvSpPr>
            <a:spLocks noGrp="1"/>
          </p:cNvSpPr>
          <p:nvPr>
            <p:ph idx="1"/>
          </p:nvPr>
        </p:nvSpPr>
        <p:spPr/>
        <p:txBody>
          <a:bodyPr>
            <a:normAutofit fontScale="77500" lnSpcReduction="20000"/>
          </a:bodyPr>
          <a:lstStyle/>
          <a:p>
            <a:r>
              <a:rPr lang="en-US" b="1" dirty="0"/>
              <a:t>Group Discussion:</a:t>
            </a:r>
          </a:p>
          <a:p>
            <a:r>
              <a:rPr lang="en-US" dirty="0"/>
              <a:t>Group discussion is considered a very effective method of health teaching. It is a tow-way teaching method. People learn by exchanging their views and experiences.</a:t>
            </a:r>
          </a:p>
          <a:p>
            <a:r>
              <a:rPr lang="en-US" dirty="0"/>
              <a:t>·           To be effective, the group should comprise not less than 6, and not more than 12 people.</a:t>
            </a:r>
          </a:p>
          <a:p>
            <a:r>
              <a:rPr lang="en-US" dirty="0"/>
              <a:t>·           There should be a group leader who initiates the subject, helps the discussion in the proper manner, prevents side-conversations, encourages everyone to participate and sums up the discussion in the end.</a:t>
            </a:r>
          </a:p>
          <a:p>
            <a:r>
              <a:rPr lang="en-US" dirty="0"/>
              <a:t>·           The proceedings of the group discussion are recorded by a “recorder”, who prepares a report on the subject and agreements reached.</a:t>
            </a:r>
          </a:p>
          <a:p>
            <a:endParaRPr lang="en-US" dirty="0"/>
          </a:p>
        </p:txBody>
      </p:sp>
    </p:spTree>
    <p:extLst>
      <p:ext uri="{BB962C8B-B14F-4D97-AF65-F5344CB8AC3E}">
        <p14:creationId xmlns:p14="http://schemas.microsoft.com/office/powerpoint/2010/main" val="372268102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2.</a:t>
            </a:r>
            <a:r>
              <a:rPr lang="en-US" dirty="0"/>
              <a:t>        </a:t>
            </a:r>
            <a:r>
              <a:rPr lang="en-US" b="1" dirty="0"/>
              <a:t>Panel Discussion:</a:t>
            </a:r>
            <a:br>
              <a:rPr lang="en-US" b="1" dirty="0"/>
            </a:br>
            <a:endParaRPr lang="en-US" dirty="0"/>
          </a:p>
        </p:txBody>
      </p:sp>
      <p:sp>
        <p:nvSpPr>
          <p:cNvPr id="3" name="Content Placeholder 2"/>
          <p:cNvSpPr>
            <a:spLocks noGrp="1"/>
          </p:cNvSpPr>
          <p:nvPr>
            <p:ph idx="1"/>
          </p:nvPr>
        </p:nvSpPr>
        <p:spPr/>
        <p:txBody>
          <a:bodyPr>
            <a:normAutofit fontScale="92500" lnSpcReduction="10000"/>
          </a:bodyPr>
          <a:lstStyle/>
          <a:p>
            <a:r>
              <a:rPr lang="en-US" dirty="0"/>
              <a:t>Panel discussion is a novel method of health education. The success of the panel depends upon the Chairman.</a:t>
            </a:r>
          </a:p>
          <a:p>
            <a:r>
              <a:rPr lang="en-US" dirty="0"/>
              <a:t>·           The Panel consists of a Chairman or Moderator, and 4 to 8 speakers.</a:t>
            </a:r>
          </a:p>
          <a:p>
            <a:r>
              <a:rPr lang="en-US" dirty="0"/>
              <a:t>·           The Panel sits and discusses a given problem in front of a group or audience.</a:t>
            </a:r>
          </a:p>
          <a:p>
            <a:r>
              <a:rPr lang="en-US" dirty="0"/>
              <a:t>·           The Chairman opens the meeting, welcomes the group and introduces the panel speakers who are experts on the subject.</a:t>
            </a:r>
          </a:p>
        </p:txBody>
      </p:sp>
    </p:spTree>
    <p:extLst>
      <p:ext uri="{BB962C8B-B14F-4D97-AF65-F5344CB8AC3E}">
        <p14:creationId xmlns:p14="http://schemas.microsoft.com/office/powerpoint/2010/main" val="51055442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5E447-9A40-4E31-895E-CB5F708DFD6B}"/>
              </a:ext>
            </a:extLst>
          </p:cNvPr>
          <p:cNvSpPr>
            <a:spLocks noGrp="1"/>
          </p:cNvSpPr>
          <p:nvPr>
            <p:ph type="title"/>
          </p:nvPr>
        </p:nvSpPr>
        <p:spPr/>
        <p:txBody>
          <a:bodyPr>
            <a:normAutofit fontScale="90000"/>
          </a:bodyPr>
          <a:lstStyle/>
          <a:p>
            <a:r>
              <a:rPr lang="en-US" b="1" dirty="0"/>
              <a:t>Panel Discussion:</a:t>
            </a:r>
            <a:br>
              <a:rPr lang="en-US" b="1" dirty="0"/>
            </a:br>
            <a:endParaRPr lang="en-US" dirty="0"/>
          </a:p>
        </p:txBody>
      </p:sp>
      <p:sp>
        <p:nvSpPr>
          <p:cNvPr id="3" name="Content Placeholder 2">
            <a:extLst>
              <a:ext uri="{FF2B5EF4-FFF2-40B4-BE49-F238E27FC236}">
                <a16:creationId xmlns:a16="http://schemas.microsoft.com/office/drawing/2014/main" id="{5F5F58D3-5DAE-44BD-8167-C5401850CEF8}"/>
              </a:ext>
            </a:extLst>
          </p:cNvPr>
          <p:cNvSpPr>
            <a:spLocks noGrp="1"/>
          </p:cNvSpPr>
          <p:nvPr>
            <p:ph idx="1"/>
          </p:nvPr>
        </p:nvSpPr>
        <p:spPr/>
        <p:txBody>
          <a:bodyPr>
            <a:normAutofit fontScale="92500" lnSpcReduction="20000"/>
          </a:bodyPr>
          <a:lstStyle/>
          <a:p>
            <a:r>
              <a:rPr lang="en-US" dirty="0"/>
              <a:t>·           He introduces the topic briefly and invites the panel speakers to present their points of view. There are no set speeches, but only informal discussion among the panel speakers.</a:t>
            </a:r>
          </a:p>
          <a:p>
            <a:r>
              <a:rPr lang="en-US" dirty="0"/>
              <a:t>·           It is said that the discussion should be spontaneous and natural.</a:t>
            </a:r>
          </a:p>
          <a:p>
            <a:r>
              <a:rPr lang="en-US" dirty="0"/>
              <a:t>·           After the subject has been discussed by the panel speakers, the audience is invited to take part. If properly planned and guided, panel discussion can be an effective method of health education.</a:t>
            </a:r>
          </a:p>
          <a:p>
            <a:endParaRPr lang="en-US" dirty="0"/>
          </a:p>
        </p:txBody>
      </p:sp>
    </p:spTree>
    <p:extLst>
      <p:ext uri="{BB962C8B-B14F-4D97-AF65-F5344CB8AC3E}">
        <p14:creationId xmlns:p14="http://schemas.microsoft.com/office/powerpoint/2010/main" val="310456578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3.</a:t>
            </a:r>
            <a:r>
              <a:rPr lang="en-US" dirty="0"/>
              <a:t>        </a:t>
            </a:r>
            <a:r>
              <a:rPr lang="en-US" b="1" dirty="0"/>
              <a:t>Symposium:</a:t>
            </a:r>
            <a:br>
              <a:rPr lang="en-US" b="1" dirty="0"/>
            </a:br>
            <a:endParaRPr lang="en-US" dirty="0"/>
          </a:p>
        </p:txBody>
      </p:sp>
      <p:sp>
        <p:nvSpPr>
          <p:cNvPr id="3" name="Content Placeholder 2"/>
          <p:cNvSpPr>
            <a:spLocks noGrp="1"/>
          </p:cNvSpPr>
          <p:nvPr>
            <p:ph idx="1"/>
          </p:nvPr>
        </p:nvSpPr>
        <p:spPr/>
        <p:txBody>
          <a:bodyPr>
            <a:normAutofit/>
          </a:bodyPr>
          <a:lstStyle/>
          <a:p>
            <a:r>
              <a:rPr lang="en-US" dirty="0"/>
              <a:t>A Symposium is a series of speeches on the selected subject by experts. There is no discussion on the subject by the experts. In the end, the audience may raise questions and contribute to the Symposium.</a:t>
            </a:r>
          </a:p>
        </p:txBody>
      </p:sp>
    </p:spTree>
    <p:extLst>
      <p:ext uri="{BB962C8B-B14F-4D97-AF65-F5344CB8AC3E}">
        <p14:creationId xmlns:p14="http://schemas.microsoft.com/office/powerpoint/2010/main" val="248399400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4.</a:t>
            </a:r>
            <a:r>
              <a:rPr lang="en-US" dirty="0"/>
              <a:t>        </a:t>
            </a:r>
            <a:r>
              <a:rPr lang="en-US" b="1" dirty="0"/>
              <a:t>Workshop:</a:t>
            </a:r>
            <a:br>
              <a:rPr lang="en-US" b="1" dirty="0"/>
            </a:br>
            <a:endParaRPr lang="en-US" dirty="0"/>
          </a:p>
        </p:txBody>
      </p:sp>
      <p:sp>
        <p:nvSpPr>
          <p:cNvPr id="3" name="Content Placeholder 2"/>
          <p:cNvSpPr>
            <a:spLocks noGrp="1"/>
          </p:cNvSpPr>
          <p:nvPr>
            <p:ph idx="1"/>
          </p:nvPr>
        </p:nvSpPr>
        <p:spPr/>
        <p:txBody>
          <a:bodyPr>
            <a:normAutofit/>
          </a:bodyPr>
          <a:lstStyle/>
          <a:p>
            <a:r>
              <a:rPr lang="en-US" dirty="0"/>
              <a:t>The Workshop consists of a series of meetings. The total workshop is divided into small groups, and each group will choose a Chairman and a recorder. Each group solves a part of the problem with the help of consultants and resource personnel. Learning takes place in a friendly, happy and democratic atmosphere under expert guidance.</a:t>
            </a:r>
          </a:p>
          <a:p>
            <a:endParaRPr lang="en-US" dirty="0"/>
          </a:p>
          <a:p>
            <a:endParaRPr lang="en-US" dirty="0"/>
          </a:p>
        </p:txBody>
      </p:sp>
    </p:spTree>
    <p:extLst>
      <p:ext uri="{BB962C8B-B14F-4D97-AF65-F5344CB8AC3E}">
        <p14:creationId xmlns:p14="http://schemas.microsoft.com/office/powerpoint/2010/main" val="359451033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5.</a:t>
            </a:r>
            <a:r>
              <a:rPr lang="en-US" dirty="0"/>
              <a:t>        </a:t>
            </a:r>
            <a:r>
              <a:rPr lang="en-US" b="1" dirty="0"/>
              <a:t>Role Play:</a:t>
            </a:r>
            <a:br>
              <a:rPr lang="en-US" b="1" dirty="0"/>
            </a:br>
            <a:endParaRPr lang="en-US" dirty="0"/>
          </a:p>
        </p:txBody>
      </p:sp>
      <p:sp>
        <p:nvSpPr>
          <p:cNvPr id="3" name="Content Placeholder 2"/>
          <p:cNvSpPr>
            <a:spLocks noGrp="1"/>
          </p:cNvSpPr>
          <p:nvPr>
            <p:ph idx="1"/>
          </p:nvPr>
        </p:nvSpPr>
        <p:spPr/>
        <p:txBody>
          <a:bodyPr>
            <a:normAutofit/>
          </a:bodyPr>
          <a:lstStyle/>
          <a:p>
            <a:r>
              <a:rPr lang="en-US" dirty="0"/>
              <a:t>Role Play or socio-drama is a particularly useful device for putting up problems of human relationship. The group members enact the roles as they have observed or experienced them, e.g. the expectant mother in an antenatal clinic, the public health nurse on a home visit, etc. The size of the group should not be more than 25. Role play is followed by a discussion of the problem.</a:t>
            </a:r>
          </a:p>
          <a:p>
            <a:endParaRPr lang="en-US" dirty="0"/>
          </a:p>
        </p:txBody>
      </p:sp>
    </p:spTree>
    <p:extLst>
      <p:ext uri="{BB962C8B-B14F-4D97-AF65-F5344CB8AC3E}">
        <p14:creationId xmlns:p14="http://schemas.microsoft.com/office/powerpoint/2010/main" val="322598653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25B2B-31D3-424D-B708-4AA88E5AAB00}"/>
              </a:ext>
            </a:extLst>
          </p:cNvPr>
          <p:cNvSpPr>
            <a:spLocks noGrp="1"/>
          </p:cNvSpPr>
          <p:nvPr>
            <p:ph type="title"/>
          </p:nvPr>
        </p:nvSpPr>
        <p:spPr/>
        <p:txBody>
          <a:bodyPr/>
          <a:lstStyle/>
          <a:p>
            <a:r>
              <a:rPr lang="en-US" dirty="0"/>
              <a:t>Demonstration</a:t>
            </a:r>
          </a:p>
        </p:txBody>
      </p:sp>
      <p:sp>
        <p:nvSpPr>
          <p:cNvPr id="3" name="Content Placeholder 2">
            <a:extLst>
              <a:ext uri="{FF2B5EF4-FFF2-40B4-BE49-F238E27FC236}">
                <a16:creationId xmlns:a16="http://schemas.microsoft.com/office/drawing/2014/main" id="{45808917-328B-410F-A82F-20FC5239D06B}"/>
              </a:ext>
            </a:extLst>
          </p:cNvPr>
          <p:cNvSpPr>
            <a:spLocks noGrp="1"/>
          </p:cNvSpPr>
          <p:nvPr>
            <p:ph idx="1"/>
          </p:nvPr>
        </p:nvSpPr>
        <p:spPr/>
        <p:txBody>
          <a:bodyPr/>
          <a:lstStyle/>
          <a:p>
            <a:r>
              <a:rPr lang="en-US" dirty="0"/>
              <a:t>Practical demonstration is an important technique of health. We show   people how a particular thing is done. Demonstration leaves a visual impression in the minds of people</a:t>
            </a:r>
          </a:p>
        </p:txBody>
      </p:sp>
    </p:spTree>
    <p:extLst>
      <p:ext uri="{BB962C8B-B14F-4D97-AF65-F5344CB8AC3E}">
        <p14:creationId xmlns:p14="http://schemas.microsoft.com/office/powerpoint/2010/main" val="675194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health education</a:t>
            </a:r>
          </a:p>
        </p:txBody>
      </p:sp>
      <p:sp>
        <p:nvSpPr>
          <p:cNvPr id="3" name="Content Placeholder 2"/>
          <p:cNvSpPr>
            <a:spLocks noGrp="1"/>
          </p:cNvSpPr>
          <p:nvPr>
            <p:ph idx="1"/>
          </p:nvPr>
        </p:nvSpPr>
        <p:spPr/>
        <p:txBody>
          <a:bodyPr/>
          <a:lstStyle/>
          <a:p>
            <a:endParaRPr lang="en-US" dirty="0"/>
          </a:p>
        </p:txBody>
      </p:sp>
      <p:pic>
        <p:nvPicPr>
          <p:cNvPr id="1026" name="Picture 2" descr="C:\Users\Mweha\Desktop\health-education-18-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6349"/>
            <a:ext cx="8991600" cy="484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6050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b="1" dirty="0"/>
              <a:t>Education of the general public(Mass Approach) :</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r>
              <a:rPr lang="en-US" dirty="0"/>
              <a:t>For the education of the general public, we employ “mass media of communication’ – Posters, health magazines, films, radio, television, health exhibitions and health museums. Mass media are generally less effective in changing human </a:t>
            </a:r>
            <a:r>
              <a:rPr lang="en-US" dirty="0" err="1"/>
              <a:t>behaviour</a:t>
            </a:r>
            <a:r>
              <a:rPr lang="en-US" dirty="0"/>
              <a:t> than individual or group methods. But however, they are very useful in reaching large numbers of people with whom otherwise there could be no contact. For effective health education mass media should be used in combination with other methods.</a:t>
            </a:r>
          </a:p>
        </p:txBody>
      </p:sp>
    </p:spTree>
    <p:extLst>
      <p:ext uri="{BB962C8B-B14F-4D97-AF65-F5344CB8AC3E}">
        <p14:creationId xmlns:p14="http://schemas.microsoft.com/office/powerpoint/2010/main" val="80823738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Individual Approach</a:t>
            </a:r>
            <a:br>
              <a:rPr lang="en-US" b="1" dirty="0"/>
            </a:br>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C:\Users\Mweha\Desktop\a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229600" cy="470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48902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Group Approach</a:t>
            </a:r>
            <a:br>
              <a:rPr lang="en-US" b="1" dirty="0"/>
            </a:br>
            <a:endParaRPr lang="en-US" dirty="0"/>
          </a:p>
        </p:txBody>
      </p:sp>
      <p:sp>
        <p:nvSpPr>
          <p:cNvPr id="3" name="Content Placeholder 2"/>
          <p:cNvSpPr>
            <a:spLocks noGrp="1"/>
          </p:cNvSpPr>
          <p:nvPr>
            <p:ph idx="1"/>
          </p:nvPr>
        </p:nvSpPr>
        <p:spPr/>
        <p:txBody>
          <a:bodyPr/>
          <a:lstStyle/>
          <a:p>
            <a:endParaRPr lang="en-US" dirty="0"/>
          </a:p>
        </p:txBody>
      </p:sp>
      <p:pic>
        <p:nvPicPr>
          <p:cNvPr id="4098" name="Picture 2" descr="C:\Users\Mweha\Desktop\a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199"/>
            <a:ext cx="822960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65029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Mass media</a:t>
            </a:r>
          </a:p>
        </p:txBody>
      </p:sp>
      <p:sp>
        <p:nvSpPr>
          <p:cNvPr id="3" name="Content Placeholder 2"/>
          <p:cNvSpPr>
            <a:spLocks noGrp="1"/>
          </p:cNvSpPr>
          <p:nvPr>
            <p:ph idx="1"/>
          </p:nvPr>
        </p:nvSpPr>
        <p:spPr/>
        <p:txBody>
          <a:bodyPr/>
          <a:lstStyle/>
          <a:p>
            <a:endParaRPr lang="en-US" dirty="0"/>
          </a:p>
        </p:txBody>
      </p:sp>
      <p:pic>
        <p:nvPicPr>
          <p:cNvPr id="5122" name="Picture 2" descr="C:\Users\Mweha\Desktop\ap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4910"/>
            <a:ext cx="8229600" cy="4521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35872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Mass media</a:t>
            </a:r>
          </a:p>
        </p:txBody>
      </p:sp>
      <p:sp>
        <p:nvSpPr>
          <p:cNvPr id="3" name="Content Placeholder 2"/>
          <p:cNvSpPr>
            <a:spLocks noGrp="1"/>
          </p:cNvSpPr>
          <p:nvPr>
            <p:ph idx="1"/>
          </p:nvPr>
        </p:nvSpPr>
        <p:spPr/>
        <p:txBody>
          <a:bodyPr/>
          <a:lstStyle/>
          <a:p>
            <a:endParaRPr lang="en-US" dirty="0"/>
          </a:p>
        </p:txBody>
      </p:sp>
      <p:pic>
        <p:nvPicPr>
          <p:cNvPr id="6146" name="Picture 2" descr="C:\Users\Mweha\Desktop\a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8229599"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95839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APPROACHES IN HEALTH PROMOTION</a:t>
            </a:r>
          </a:p>
        </p:txBody>
      </p:sp>
      <p:sp>
        <p:nvSpPr>
          <p:cNvPr id="3" name="Content Placeholder 2"/>
          <p:cNvSpPr>
            <a:spLocks noGrp="1"/>
          </p:cNvSpPr>
          <p:nvPr>
            <p:ph idx="1"/>
          </p:nvPr>
        </p:nvSpPr>
        <p:spPr/>
        <p:txBody>
          <a:bodyPr/>
          <a:lstStyle/>
          <a:p>
            <a:pPr marL="0" indent="0">
              <a:buNone/>
            </a:pPr>
            <a:r>
              <a:rPr lang="en-US" dirty="0"/>
              <a:t>• Medical or Preventive </a:t>
            </a:r>
          </a:p>
          <a:p>
            <a:pPr marL="0" indent="0">
              <a:buNone/>
            </a:pPr>
            <a:r>
              <a:rPr lang="en-US" dirty="0"/>
              <a:t>• </a:t>
            </a:r>
            <a:r>
              <a:rPr lang="en-US" dirty="0" err="1"/>
              <a:t>Behaviour</a:t>
            </a:r>
            <a:r>
              <a:rPr lang="en-US" dirty="0"/>
              <a:t> Change </a:t>
            </a:r>
          </a:p>
          <a:p>
            <a:pPr marL="0" indent="0">
              <a:buNone/>
            </a:pPr>
            <a:r>
              <a:rPr lang="en-US" dirty="0"/>
              <a:t>• Educational </a:t>
            </a:r>
          </a:p>
          <a:p>
            <a:pPr marL="0" indent="0">
              <a:buNone/>
            </a:pPr>
            <a:r>
              <a:rPr lang="en-US" dirty="0"/>
              <a:t>• Empowerment </a:t>
            </a:r>
          </a:p>
          <a:p>
            <a:pPr marL="0" indent="0">
              <a:buNone/>
            </a:pPr>
            <a:r>
              <a:rPr lang="en-US" dirty="0"/>
              <a:t>• Social Change</a:t>
            </a:r>
          </a:p>
        </p:txBody>
      </p:sp>
    </p:spTree>
    <p:extLst>
      <p:ext uri="{BB962C8B-B14F-4D97-AF65-F5344CB8AC3E}">
        <p14:creationId xmlns:p14="http://schemas.microsoft.com/office/powerpoint/2010/main" val="328536952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or Preventive</a:t>
            </a:r>
          </a:p>
        </p:txBody>
      </p:sp>
      <p:sp>
        <p:nvSpPr>
          <p:cNvPr id="3" name="Content Placeholder 2"/>
          <p:cNvSpPr>
            <a:spLocks noGrp="1"/>
          </p:cNvSpPr>
          <p:nvPr>
            <p:ph idx="1"/>
          </p:nvPr>
        </p:nvSpPr>
        <p:spPr/>
        <p:txBody>
          <a:bodyPr>
            <a:noAutofit/>
          </a:bodyPr>
          <a:lstStyle/>
          <a:p>
            <a:pPr marL="0" indent="0" defTabSz="457200">
              <a:buNone/>
            </a:pPr>
            <a:r>
              <a:rPr lang="en-US" sz="2400" b="1" dirty="0">
                <a:cs typeface="Arial" charset="0"/>
              </a:rPr>
              <a:t>Aim</a:t>
            </a:r>
          </a:p>
          <a:p>
            <a:pPr marL="0" indent="0" algn="just" defTabSz="457200">
              <a:buNone/>
            </a:pPr>
            <a:r>
              <a:rPr lang="en-GB" sz="2400" dirty="0">
                <a:cs typeface="Arial" charset="0"/>
              </a:rPr>
              <a:t>Reducing morbidity or mortality, by targeting risk groups or risk behaviours with medical interventions.</a:t>
            </a:r>
          </a:p>
          <a:p>
            <a:pPr marL="0" indent="0" algn="just" defTabSz="457200">
              <a:buNone/>
            </a:pPr>
            <a:r>
              <a:rPr lang="en-US" sz="2400" b="1" dirty="0">
                <a:cs typeface="Arial" charset="0"/>
              </a:rPr>
              <a:t>Objectives</a:t>
            </a:r>
          </a:p>
          <a:p>
            <a:pPr marL="0" indent="0" algn="just" defTabSz="457200">
              <a:buNone/>
            </a:pPr>
            <a:r>
              <a:rPr lang="en-US" sz="2400" dirty="0">
                <a:cs typeface="Arial" charset="0"/>
              </a:rPr>
              <a:t>Detection and prevention to avoid of mitigate disease</a:t>
            </a:r>
          </a:p>
          <a:p>
            <a:pPr marL="0" indent="0" algn="just" defTabSz="457200">
              <a:buNone/>
            </a:pPr>
            <a:r>
              <a:rPr lang="en-US" sz="2400" b="1" dirty="0">
                <a:cs typeface="Arial" charset="0"/>
              </a:rPr>
              <a:t>Process</a:t>
            </a:r>
          </a:p>
          <a:p>
            <a:pPr marL="0" indent="0" algn="just" defTabSz="457200">
              <a:buNone/>
            </a:pPr>
            <a:r>
              <a:rPr lang="en-US" sz="2400" dirty="0">
                <a:cs typeface="Arial" charset="0"/>
              </a:rPr>
              <a:t>Concepts of primary, secondary and tertiary prevention. Through </a:t>
            </a:r>
            <a:r>
              <a:rPr lang="en-US" sz="2400" dirty="0" err="1">
                <a:cs typeface="Arial" charset="0"/>
              </a:rPr>
              <a:t>immunisation</a:t>
            </a:r>
            <a:r>
              <a:rPr lang="en-US" sz="2400" dirty="0">
                <a:cs typeface="Arial" charset="0"/>
              </a:rPr>
              <a:t>, screening, surgery, medication</a:t>
            </a:r>
          </a:p>
          <a:p>
            <a:pPr marL="0" indent="0" algn="just" defTabSz="457200">
              <a:lnSpc>
                <a:spcPct val="80000"/>
              </a:lnSpc>
              <a:buNone/>
            </a:pPr>
            <a:r>
              <a:rPr lang="en-US" sz="2400" dirty="0">
                <a:cs typeface="Arial" charset="0"/>
              </a:rPr>
              <a:t>Application of Medical knowledge (evidenced based practice)</a:t>
            </a:r>
            <a:r>
              <a:rPr lang="en-GB" sz="2400" dirty="0">
                <a:cs typeface="Arial" charset="0"/>
              </a:rPr>
              <a:t> Expertise: technical, professional authority of professionals important. Compliance/concordance by patients required</a:t>
            </a:r>
            <a:endParaRPr lang="en-US" sz="2400" dirty="0">
              <a:cs typeface="Arial" charset="0"/>
            </a:endParaRPr>
          </a:p>
          <a:p>
            <a:endParaRPr lang="en-US" sz="2400" dirty="0"/>
          </a:p>
        </p:txBody>
      </p:sp>
    </p:spTree>
    <p:extLst>
      <p:ext uri="{BB962C8B-B14F-4D97-AF65-F5344CB8AC3E}">
        <p14:creationId xmlns:p14="http://schemas.microsoft.com/office/powerpoint/2010/main" val="355109777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Levels of Prevention</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a:t>Primary Aims to prevent or delay the onset of disease in those at risk but who do not currently have the disease</a:t>
            </a:r>
          </a:p>
          <a:p>
            <a:pPr marL="0" indent="0">
              <a:buNone/>
            </a:pPr>
            <a:r>
              <a:rPr lang="en-US" dirty="0"/>
              <a:t>Secondary Aims to prevent or delay further progression or complications in people known to have the disease</a:t>
            </a:r>
          </a:p>
          <a:p>
            <a:pPr marL="0" indent="0">
              <a:buNone/>
            </a:pPr>
            <a:r>
              <a:rPr lang="en-US" dirty="0"/>
              <a:t>Tertiary Aims to reduce long-term disability that would otherwise result from the disease</a:t>
            </a:r>
          </a:p>
        </p:txBody>
      </p:sp>
    </p:spTree>
    <p:extLst>
      <p:ext uri="{BB962C8B-B14F-4D97-AF65-F5344CB8AC3E}">
        <p14:creationId xmlns:p14="http://schemas.microsoft.com/office/powerpoint/2010/main" val="40311268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Educational</a:t>
            </a:r>
          </a:p>
        </p:txBody>
      </p:sp>
      <p:sp>
        <p:nvSpPr>
          <p:cNvPr id="3" name="Content Placeholder 2"/>
          <p:cNvSpPr>
            <a:spLocks noGrp="1"/>
          </p:cNvSpPr>
          <p:nvPr>
            <p:ph idx="1"/>
          </p:nvPr>
        </p:nvSpPr>
        <p:spPr/>
        <p:txBody>
          <a:bodyPr>
            <a:normAutofit fontScale="85000" lnSpcReduction="10000"/>
          </a:bodyPr>
          <a:lstStyle/>
          <a:p>
            <a:r>
              <a:rPr lang="en-US" dirty="0"/>
              <a:t>Aim</a:t>
            </a:r>
          </a:p>
          <a:p>
            <a:r>
              <a:rPr lang="en-US" dirty="0"/>
              <a:t> To provide knowledge and information and develop necessary skills so that people can make an informed choice about their health </a:t>
            </a:r>
            <a:r>
              <a:rPr lang="en-US" dirty="0" err="1"/>
              <a:t>behaviour</a:t>
            </a:r>
            <a:r>
              <a:rPr lang="en-US" dirty="0"/>
              <a:t>.</a:t>
            </a:r>
          </a:p>
          <a:p>
            <a:r>
              <a:rPr lang="en-US" dirty="0"/>
              <a:t> Objectives </a:t>
            </a:r>
          </a:p>
          <a:p>
            <a:r>
              <a:rPr lang="en-US" dirty="0"/>
              <a:t>To enable personal choice Process Giving knowledge, information and skills development to make an informed choice. It does not set out to persuade or motivate change in a particular direction. Psychological theories; Cognitive, Affective and </a:t>
            </a:r>
            <a:r>
              <a:rPr lang="en-US" dirty="0" err="1"/>
              <a:t>behavioural</a:t>
            </a:r>
            <a:r>
              <a:rPr lang="en-US" dirty="0"/>
              <a:t>. Provision of leaflets, booklets</a:t>
            </a:r>
          </a:p>
        </p:txBody>
      </p:sp>
    </p:spTree>
    <p:extLst>
      <p:ext uri="{BB962C8B-B14F-4D97-AF65-F5344CB8AC3E}">
        <p14:creationId xmlns:p14="http://schemas.microsoft.com/office/powerpoint/2010/main" val="76684525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Behaviuor</a:t>
            </a:r>
            <a:endParaRPr lang="en-US" dirty="0"/>
          </a:p>
        </p:txBody>
      </p:sp>
      <p:sp>
        <p:nvSpPr>
          <p:cNvPr id="3" name="Content Placeholder 2"/>
          <p:cNvSpPr>
            <a:spLocks noGrp="1"/>
          </p:cNvSpPr>
          <p:nvPr>
            <p:ph idx="1"/>
          </p:nvPr>
        </p:nvSpPr>
        <p:spPr/>
        <p:txBody>
          <a:bodyPr>
            <a:normAutofit fontScale="92500" lnSpcReduction="20000"/>
          </a:bodyPr>
          <a:lstStyle/>
          <a:p>
            <a:r>
              <a:rPr lang="en-US" dirty="0"/>
              <a:t>Aim </a:t>
            </a:r>
          </a:p>
          <a:p>
            <a:r>
              <a:rPr lang="en-US" dirty="0"/>
              <a:t>To increase individuals' knowledge about the causes of health and illness. </a:t>
            </a:r>
          </a:p>
          <a:p>
            <a:r>
              <a:rPr lang="en-US" dirty="0"/>
              <a:t>Objective</a:t>
            </a:r>
          </a:p>
          <a:p>
            <a:r>
              <a:rPr lang="en-US" dirty="0"/>
              <a:t> To bring about changes in individual </a:t>
            </a:r>
            <a:r>
              <a:rPr lang="en-US" dirty="0" err="1"/>
              <a:t>behaviour</a:t>
            </a:r>
            <a:r>
              <a:rPr lang="en-US" dirty="0"/>
              <a:t> through changes in individuals' cognitions. </a:t>
            </a:r>
          </a:p>
          <a:p>
            <a:r>
              <a:rPr lang="en-US" dirty="0"/>
              <a:t>Process Provision of information about health risks and hazards. Conceptually under-pinned by psychological theory. Most commonly top-down expert-led. (targeted/population)</a:t>
            </a:r>
          </a:p>
        </p:txBody>
      </p:sp>
    </p:spTree>
    <p:extLst>
      <p:ext uri="{BB962C8B-B14F-4D97-AF65-F5344CB8AC3E}">
        <p14:creationId xmlns:p14="http://schemas.microsoft.com/office/powerpoint/2010/main" val="1841303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health education</a:t>
            </a:r>
          </a:p>
        </p:txBody>
      </p:sp>
      <p:sp>
        <p:nvSpPr>
          <p:cNvPr id="3" name="Content Placeholder 2"/>
          <p:cNvSpPr>
            <a:spLocks noGrp="1"/>
          </p:cNvSpPr>
          <p:nvPr>
            <p:ph idx="1"/>
          </p:nvPr>
        </p:nvSpPr>
        <p:spPr/>
        <p:txBody>
          <a:bodyPr/>
          <a:lstStyle/>
          <a:p>
            <a:endParaRPr lang="en-US" dirty="0"/>
          </a:p>
        </p:txBody>
      </p:sp>
      <p:pic>
        <p:nvPicPr>
          <p:cNvPr id="2050" name="Picture 2" descr="C:\Users\Mweha\Desktop\health-education-19-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43000"/>
            <a:ext cx="89916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29182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Stages of Change Model</a:t>
            </a:r>
          </a:p>
        </p:txBody>
      </p:sp>
      <p:sp>
        <p:nvSpPr>
          <p:cNvPr id="3" name="Content Placeholder 2"/>
          <p:cNvSpPr>
            <a:spLocks noGrp="1"/>
          </p:cNvSpPr>
          <p:nvPr>
            <p:ph idx="1"/>
          </p:nvPr>
        </p:nvSpPr>
        <p:spPr/>
        <p:txBody>
          <a:bodyPr/>
          <a:lstStyle/>
          <a:p>
            <a:r>
              <a:rPr lang="en-US" dirty="0"/>
              <a:t>Pre-contemplation </a:t>
            </a:r>
          </a:p>
          <a:p>
            <a:r>
              <a:rPr lang="en-US" dirty="0"/>
              <a:t>Contemplation </a:t>
            </a:r>
          </a:p>
          <a:p>
            <a:r>
              <a:rPr lang="en-US" dirty="0"/>
              <a:t>Planning </a:t>
            </a:r>
          </a:p>
          <a:p>
            <a:r>
              <a:rPr lang="en-US" dirty="0"/>
              <a:t>Action </a:t>
            </a:r>
          </a:p>
          <a:p>
            <a:r>
              <a:rPr lang="en-US" dirty="0"/>
              <a:t>Maintenance </a:t>
            </a:r>
          </a:p>
          <a:p>
            <a:r>
              <a:rPr lang="en-US" dirty="0"/>
              <a:t>Termination</a:t>
            </a:r>
          </a:p>
        </p:txBody>
      </p:sp>
    </p:spTree>
    <p:extLst>
      <p:ext uri="{BB962C8B-B14F-4D97-AF65-F5344CB8AC3E}">
        <p14:creationId xmlns:p14="http://schemas.microsoft.com/office/powerpoint/2010/main" val="250989981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Empowerment</a:t>
            </a:r>
          </a:p>
        </p:txBody>
      </p:sp>
      <p:sp>
        <p:nvSpPr>
          <p:cNvPr id="3" name="Content Placeholder 2"/>
          <p:cNvSpPr>
            <a:spLocks noGrp="1"/>
          </p:cNvSpPr>
          <p:nvPr>
            <p:ph idx="1"/>
          </p:nvPr>
        </p:nvSpPr>
        <p:spPr/>
        <p:txBody>
          <a:bodyPr>
            <a:normAutofit lnSpcReduction="10000"/>
          </a:bodyPr>
          <a:lstStyle/>
          <a:p>
            <a:r>
              <a:rPr lang="en-US" dirty="0"/>
              <a:t>Aim </a:t>
            </a:r>
          </a:p>
          <a:p>
            <a:r>
              <a:rPr lang="en-US" dirty="0"/>
              <a:t>To increase control over one's physical, social and internal environments. </a:t>
            </a:r>
          </a:p>
          <a:p>
            <a:r>
              <a:rPr lang="en-US" dirty="0"/>
              <a:t>Objective</a:t>
            </a:r>
          </a:p>
          <a:p>
            <a:r>
              <a:rPr lang="en-US" dirty="0"/>
              <a:t> To empower individuals to make healthy choices. “Health promotion is the process of enabling people to increase control over, and to improve their health” WHO (1984). </a:t>
            </a:r>
          </a:p>
          <a:p>
            <a:r>
              <a:rPr lang="en-US" dirty="0"/>
              <a:t>Process Participatory learning techniques</a:t>
            </a:r>
          </a:p>
        </p:txBody>
      </p:sp>
    </p:spTree>
    <p:extLst>
      <p:ext uri="{BB962C8B-B14F-4D97-AF65-F5344CB8AC3E}">
        <p14:creationId xmlns:p14="http://schemas.microsoft.com/office/powerpoint/2010/main" val="378029233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change</a:t>
            </a:r>
          </a:p>
        </p:txBody>
      </p:sp>
      <p:sp>
        <p:nvSpPr>
          <p:cNvPr id="3" name="Content Placeholder 2"/>
          <p:cNvSpPr>
            <a:spLocks noGrp="1"/>
          </p:cNvSpPr>
          <p:nvPr>
            <p:ph idx="1"/>
          </p:nvPr>
        </p:nvSpPr>
        <p:spPr/>
        <p:txBody>
          <a:bodyPr>
            <a:normAutofit fontScale="92500" lnSpcReduction="20000"/>
          </a:bodyPr>
          <a:lstStyle/>
          <a:p>
            <a:r>
              <a:rPr lang="en-US" dirty="0"/>
              <a:t>Aim </a:t>
            </a:r>
          </a:p>
          <a:p>
            <a:pPr marL="0" indent="0">
              <a:buNone/>
            </a:pPr>
            <a:r>
              <a:rPr lang="en-US" dirty="0"/>
              <a:t>To modify social, economic and physical structures which generate ill health. </a:t>
            </a:r>
          </a:p>
          <a:p>
            <a:r>
              <a:rPr lang="en-US" dirty="0"/>
              <a:t>Objective </a:t>
            </a:r>
          </a:p>
          <a:p>
            <a:pPr marL="0" indent="0">
              <a:buNone/>
            </a:pPr>
            <a:r>
              <a:rPr lang="en-US" dirty="0"/>
              <a:t>To improve health by addressing socio-economic and environmental causes of ill health.</a:t>
            </a:r>
          </a:p>
          <a:p>
            <a:r>
              <a:rPr lang="en-US" dirty="0"/>
              <a:t>Process</a:t>
            </a:r>
          </a:p>
          <a:p>
            <a:pPr marL="0" indent="0">
              <a:buNone/>
            </a:pPr>
            <a:r>
              <a:rPr lang="en-US" dirty="0"/>
              <a:t>Individuals organize and act collectively in order to change their physical and social environments. Lobbying, change within </a:t>
            </a:r>
            <a:r>
              <a:rPr lang="en-US" dirty="0" err="1"/>
              <a:t>organisations</a:t>
            </a:r>
            <a:r>
              <a:rPr lang="en-US" dirty="0"/>
              <a:t>.</a:t>
            </a:r>
          </a:p>
        </p:txBody>
      </p:sp>
    </p:spTree>
    <p:extLst>
      <p:ext uri="{BB962C8B-B14F-4D97-AF65-F5344CB8AC3E}">
        <p14:creationId xmlns:p14="http://schemas.microsoft.com/office/powerpoint/2010/main" val="387700602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Responsibility of health promotion</a:t>
            </a:r>
          </a:p>
        </p:txBody>
      </p:sp>
      <p:sp>
        <p:nvSpPr>
          <p:cNvPr id="3" name="Content Placeholder 2"/>
          <p:cNvSpPr>
            <a:spLocks noGrp="1"/>
          </p:cNvSpPr>
          <p:nvPr>
            <p:ph idx="1"/>
          </p:nvPr>
        </p:nvSpPr>
        <p:spPr/>
        <p:txBody>
          <a:bodyPr/>
          <a:lstStyle/>
          <a:p>
            <a:endParaRPr lang="en-US" dirty="0"/>
          </a:p>
        </p:txBody>
      </p:sp>
      <p:pic>
        <p:nvPicPr>
          <p:cNvPr id="1027" name="Picture 3" descr="C:\Users\Mweha\Desktop\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676400"/>
            <a:ext cx="6934200" cy="4352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53588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Responsibility of health promotion</a:t>
            </a:r>
          </a:p>
        </p:txBody>
      </p:sp>
      <p:sp>
        <p:nvSpPr>
          <p:cNvPr id="3" name="Content Placeholder 2"/>
          <p:cNvSpPr>
            <a:spLocks noGrp="1"/>
          </p:cNvSpPr>
          <p:nvPr>
            <p:ph idx="1"/>
          </p:nvPr>
        </p:nvSpPr>
        <p:spPr/>
        <p:txBody>
          <a:bodyPr/>
          <a:lstStyle/>
          <a:p>
            <a:endParaRPr lang="en-US" dirty="0"/>
          </a:p>
        </p:txBody>
      </p:sp>
      <p:pic>
        <p:nvPicPr>
          <p:cNvPr id="2051" name="Picture 3" descr="C:\Users\Mweha\Desktop\h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43049"/>
            <a:ext cx="8097982" cy="44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8136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Responsibility of health promotion</a:t>
            </a:r>
          </a:p>
        </p:txBody>
      </p:sp>
      <p:sp>
        <p:nvSpPr>
          <p:cNvPr id="3" name="Content Placeholder 2"/>
          <p:cNvSpPr>
            <a:spLocks noGrp="1"/>
          </p:cNvSpPr>
          <p:nvPr>
            <p:ph idx="1"/>
          </p:nvPr>
        </p:nvSpPr>
        <p:spPr/>
        <p:txBody>
          <a:bodyPr/>
          <a:lstStyle/>
          <a:p>
            <a:endParaRPr lang="en-US" dirty="0"/>
          </a:p>
        </p:txBody>
      </p:sp>
      <p:pic>
        <p:nvPicPr>
          <p:cNvPr id="3074" name="Picture 2" descr="C:\Users\Mweha\Desktop\h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1"/>
            <a:ext cx="82296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38229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Responsibility of health promotion</a:t>
            </a:r>
          </a:p>
        </p:txBody>
      </p:sp>
      <p:sp>
        <p:nvSpPr>
          <p:cNvPr id="3" name="Content Placeholder 2"/>
          <p:cNvSpPr>
            <a:spLocks noGrp="1"/>
          </p:cNvSpPr>
          <p:nvPr>
            <p:ph idx="1"/>
          </p:nvPr>
        </p:nvSpPr>
        <p:spPr/>
        <p:txBody>
          <a:bodyPr/>
          <a:lstStyle/>
          <a:p>
            <a:endParaRPr lang="en-US"/>
          </a:p>
        </p:txBody>
      </p:sp>
      <p:pic>
        <p:nvPicPr>
          <p:cNvPr id="4098" name="Picture 2" descr="C:\Users\Mweha\Desktop\hp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03361"/>
            <a:ext cx="822960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16590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Responsibility of health promotion</a:t>
            </a:r>
          </a:p>
        </p:txBody>
      </p:sp>
      <p:sp>
        <p:nvSpPr>
          <p:cNvPr id="3" name="Content Placeholder 2"/>
          <p:cNvSpPr>
            <a:spLocks noGrp="1"/>
          </p:cNvSpPr>
          <p:nvPr>
            <p:ph idx="1"/>
          </p:nvPr>
        </p:nvSpPr>
        <p:spPr/>
        <p:txBody>
          <a:bodyPr/>
          <a:lstStyle/>
          <a:p>
            <a:endParaRPr lang="en-US" dirty="0"/>
          </a:p>
        </p:txBody>
      </p:sp>
      <p:pic>
        <p:nvPicPr>
          <p:cNvPr id="5122" name="Picture 2" descr="C:\Users\Mweha\Desktop\hp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199"/>
            <a:ext cx="822960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24850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Responsibility of health promotion</a:t>
            </a:r>
          </a:p>
        </p:txBody>
      </p:sp>
      <p:sp>
        <p:nvSpPr>
          <p:cNvPr id="3" name="Content Placeholder 2"/>
          <p:cNvSpPr>
            <a:spLocks noGrp="1"/>
          </p:cNvSpPr>
          <p:nvPr>
            <p:ph idx="1"/>
          </p:nvPr>
        </p:nvSpPr>
        <p:spPr/>
        <p:txBody>
          <a:bodyPr/>
          <a:lstStyle/>
          <a:p>
            <a:endParaRPr lang="en-US"/>
          </a:p>
        </p:txBody>
      </p:sp>
      <p:pic>
        <p:nvPicPr>
          <p:cNvPr id="6146" name="Picture 2" descr="C:\Users\Mweha\Desktop\hp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03361"/>
            <a:ext cx="8153400" cy="462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1282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2239962"/>
          </a:xfrm>
        </p:spPr>
        <p:txBody>
          <a:bodyPr/>
          <a:lstStyle/>
          <a:p>
            <a:r>
              <a:rPr lang="en-US" dirty="0"/>
              <a:t>Responsibility of health promotion</a:t>
            </a:r>
          </a:p>
        </p:txBody>
      </p:sp>
      <p:sp>
        <p:nvSpPr>
          <p:cNvPr id="3" name="Content Placeholder 2"/>
          <p:cNvSpPr>
            <a:spLocks noGrp="1"/>
          </p:cNvSpPr>
          <p:nvPr>
            <p:ph idx="1"/>
          </p:nvPr>
        </p:nvSpPr>
        <p:spPr/>
        <p:txBody>
          <a:bodyPr/>
          <a:lstStyle/>
          <a:p>
            <a:endParaRPr lang="en-US" dirty="0"/>
          </a:p>
        </p:txBody>
      </p:sp>
      <p:pic>
        <p:nvPicPr>
          <p:cNvPr id="7170" name="Picture 2" descr="C:\Users\Mweha\Desktop\hp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8675"/>
            <a:ext cx="868680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742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health education</a:t>
            </a:r>
          </a:p>
        </p:txBody>
      </p:sp>
      <p:sp>
        <p:nvSpPr>
          <p:cNvPr id="3" name="Content Placeholder 2"/>
          <p:cNvSpPr>
            <a:spLocks noGrp="1"/>
          </p:cNvSpPr>
          <p:nvPr>
            <p:ph idx="1"/>
          </p:nvPr>
        </p:nvSpPr>
        <p:spPr/>
        <p:txBody>
          <a:bodyPr/>
          <a:lstStyle/>
          <a:p>
            <a:endParaRPr lang="en-US" dirty="0"/>
          </a:p>
        </p:txBody>
      </p:sp>
      <p:pic>
        <p:nvPicPr>
          <p:cNvPr id="3074" name="Picture 2" descr="C:\Users\Mweha\Desktop\health-education-20-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76349"/>
            <a:ext cx="8763000" cy="484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62039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promotion</a:t>
            </a:r>
          </a:p>
        </p:txBody>
      </p:sp>
      <p:sp>
        <p:nvSpPr>
          <p:cNvPr id="3" name="Content Placeholder 2"/>
          <p:cNvSpPr>
            <a:spLocks noGrp="1"/>
          </p:cNvSpPr>
          <p:nvPr>
            <p:ph idx="1"/>
          </p:nvPr>
        </p:nvSpPr>
        <p:spPr/>
        <p:txBody>
          <a:bodyPr/>
          <a:lstStyle/>
          <a:p>
            <a:endParaRPr lang="en-US" dirty="0"/>
          </a:p>
        </p:txBody>
      </p:sp>
      <p:grpSp>
        <p:nvGrpSpPr>
          <p:cNvPr id="4" name="Group 3"/>
          <p:cNvGrpSpPr>
            <a:grpSpLocks/>
          </p:cNvGrpSpPr>
          <p:nvPr/>
        </p:nvGrpSpPr>
        <p:grpSpPr bwMode="auto">
          <a:xfrm>
            <a:off x="381000" y="1600200"/>
            <a:ext cx="8610600" cy="5257800"/>
            <a:chOff x="168" y="528"/>
            <a:chExt cx="5424" cy="3722"/>
          </a:xfrm>
        </p:grpSpPr>
        <p:sp>
          <p:nvSpPr>
            <p:cNvPr id="5" name="Rectangle 4"/>
            <p:cNvSpPr>
              <a:spLocks noChangeArrowheads="1"/>
            </p:cNvSpPr>
            <p:nvPr/>
          </p:nvSpPr>
          <p:spPr bwMode="auto">
            <a:xfrm>
              <a:off x="2544" y="3328"/>
              <a:ext cx="3048" cy="92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pPr algn="l">
                <a:spcBef>
                  <a:spcPct val="20000"/>
                </a:spcBef>
              </a:pPr>
              <a:r>
                <a:rPr lang="en-US" sz="1800" dirty="0">
                  <a:solidFill>
                    <a:schemeClr val="bg1"/>
                  </a:solidFill>
                </a:rPr>
                <a:t>Positive action for under-served groups, lobbying, pressure groups, community-based work, advocacy schemes, environmental measures, planning and policy making, </a:t>
              </a:r>
              <a:r>
                <a:rPr lang="en-US" sz="1800" dirty="0" err="1">
                  <a:solidFill>
                    <a:schemeClr val="bg1"/>
                  </a:solidFill>
                </a:rPr>
                <a:t>organisational</a:t>
              </a:r>
              <a:r>
                <a:rPr lang="en-US" sz="1800" dirty="0">
                  <a:solidFill>
                    <a:schemeClr val="bg1"/>
                  </a:solidFill>
                </a:rPr>
                <a:t> change, enforcement of laws and regulations.</a:t>
              </a:r>
              <a:endParaRPr lang="en-GB" sz="1800" dirty="0">
                <a:solidFill>
                  <a:schemeClr val="bg1"/>
                </a:solidFill>
              </a:endParaRPr>
            </a:p>
          </p:txBody>
        </p:sp>
        <p:sp>
          <p:nvSpPr>
            <p:cNvPr id="6" name="Rectangle 5"/>
            <p:cNvSpPr>
              <a:spLocks noChangeArrowheads="1"/>
            </p:cNvSpPr>
            <p:nvPr/>
          </p:nvSpPr>
          <p:spPr bwMode="auto">
            <a:xfrm>
              <a:off x="168" y="3328"/>
              <a:ext cx="2376" cy="92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pPr algn="l">
                <a:spcBef>
                  <a:spcPct val="20000"/>
                </a:spcBef>
              </a:pPr>
              <a:r>
                <a:rPr lang="en-US" sz="1800" b="1"/>
                <a:t>Societal/environmental change</a:t>
              </a:r>
            </a:p>
            <a:p>
              <a:pPr algn="l">
                <a:spcBef>
                  <a:spcPct val="20000"/>
                </a:spcBef>
              </a:pPr>
              <a:r>
                <a:rPr lang="en-US" sz="1800">
                  <a:solidFill>
                    <a:schemeClr val="bg1"/>
                  </a:solidFill>
                </a:rPr>
                <a:t>Changing the physical or social environment.</a:t>
              </a:r>
              <a:endParaRPr lang="en-GB" sz="1800">
                <a:solidFill>
                  <a:schemeClr val="bg1"/>
                </a:solidFill>
              </a:endParaRPr>
            </a:p>
          </p:txBody>
        </p:sp>
        <p:sp>
          <p:nvSpPr>
            <p:cNvPr id="7" name="Rectangle 6"/>
            <p:cNvSpPr>
              <a:spLocks noChangeArrowheads="1"/>
            </p:cNvSpPr>
            <p:nvPr/>
          </p:nvSpPr>
          <p:spPr bwMode="auto">
            <a:xfrm>
              <a:off x="2544" y="2752"/>
              <a:ext cx="3048" cy="576"/>
            </a:xfrm>
            <a:prstGeom prst="rect">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pPr algn="l">
                <a:spcBef>
                  <a:spcPct val="20000"/>
                </a:spcBef>
              </a:pPr>
              <a:r>
                <a:rPr lang="en-US" sz="1800">
                  <a:solidFill>
                    <a:schemeClr val="bg1"/>
                  </a:solidFill>
                </a:rPr>
                <a:t>Group work, skills training, self-help groups, one-to-one instruction, group or individual therapy, written material, advice.</a:t>
              </a:r>
              <a:endParaRPr lang="en-GB" sz="1800">
                <a:solidFill>
                  <a:schemeClr val="bg1"/>
                </a:solidFill>
              </a:endParaRPr>
            </a:p>
          </p:txBody>
        </p:sp>
        <p:sp>
          <p:nvSpPr>
            <p:cNvPr id="8" name="Rectangle 7"/>
            <p:cNvSpPr>
              <a:spLocks noChangeArrowheads="1"/>
            </p:cNvSpPr>
            <p:nvPr/>
          </p:nvSpPr>
          <p:spPr bwMode="auto">
            <a:xfrm>
              <a:off x="168" y="2752"/>
              <a:ext cx="2376" cy="576"/>
            </a:xfrm>
            <a:prstGeom prst="rect">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pPr algn="l">
                <a:spcBef>
                  <a:spcPct val="20000"/>
                </a:spcBef>
              </a:pPr>
              <a:r>
                <a:rPr lang="en-US" sz="1800" b="1"/>
                <a:t>Changing attitudes and behaviour</a:t>
              </a:r>
            </a:p>
            <a:p>
              <a:pPr algn="l">
                <a:spcBef>
                  <a:spcPct val="20000"/>
                </a:spcBef>
              </a:pPr>
              <a:r>
                <a:rPr lang="en-US" sz="1800">
                  <a:solidFill>
                    <a:schemeClr val="bg1"/>
                  </a:solidFill>
                </a:rPr>
                <a:t>Changing the lifestyles of individuals.</a:t>
              </a:r>
              <a:endParaRPr lang="en-GB" sz="1800">
                <a:solidFill>
                  <a:schemeClr val="bg1"/>
                </a:solidFill>
              </a:endParaRPr>
            </a:p>
          </p:txBody>
        </p:sp>
        <p:sp>
          <p:nvSpPr>
            <p:cNvPr id="9" name="Rectangle 8"/>
            <p:cNvSpPr>
              <a:spLocks noChangeArrowheads="1"/>
            </p:cNvSpPr>
            <p:nvPr/>
          </p:nvSpPr>
          <p:spPr bwMode="auto">
            <a:xfrm>
              <a:off x="2544" y="2003"/>
              <a:ext cx="3048" cy="749"/>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pPr algn="l">
                <a:spcBef>
                  <a:spcPct val="20000"/>
                </a:spcBef>
              </a:pPr>
              <a:r>
                <a:rPr lang="en-US" sz="1800">
                  <a:solidFill>
                    <a:schemeClr val="bg1"/>
                  </a:solidFill>
                </a:rPr>
                <a:t>Group work, practising decision-making, values clarification, social skills training, simulation, gaming and role play, assertiveness training, counselling.</a:t>
              </a:r>
              <a:endParaRPr lang="en-GB" sz="1800">
                <a:solidFill>
                  <a:schemeClr val="bg1"/>
                </a:solidFill>
              </a:endParaRPr>
            </a:p>
          </p:txBody>
        </p:sp>
        <p:sp>
          <p:nvSpPr>
            <p:cNvPr id="10" name="Rectangle 9"/>
            <p:cNvSpPr>
              <a:spLocks noChangeArrowheads="1"/>
            </p:cNvSpPr>
            <p:nvPr/>
          </p:nvSpPr>
          <p:spPr bwMode="auto">
            <a:xfrm>
              <a:off x="168" y="2003"/>
              <a:ext cx="2376" cy="749"/>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pPr algn="l">
                <a:spcBef>
                  <a:spcPct val="20000"/>
                </a:spcBef>
              </a:pPr>
              <a:r>
                <a:rPr lang="en-US" sz="1800" b="1" dirty="0"/>
                <a:t>Self-empowering</a:t>
              </a:r>
            </a:p>
            <a:p>
              <a:pPr algn="l">
                <a:spcBef>
                  <a:spcPct val="20000"/>
                </a:spcBef>
              </a:pPr>
              <a:r>
                <a:rPr lang="en-US" sz="1800" dirty="0">
                  <a:solidFill>
                    <a:schemeClr val="bg1"/>
                  </a:solidFill>
                </a:rPr>
                <a:t>Improving self-awareness, elf-esteem, decision making.</a:t>
              </a:r>
              <a:endParaRPr lang="en-GB" sz="1800" dirty="0">
                <a:solidFill>
                  <a:schemeClr val="bg1"/>
                </a:solidFill>
              </a:endParaRPr>
            </a:p>
          </p:txBody>
        </p:sp>
        <p:sp>
          <p:nvSpPr>
            <p:cNvPr id="11" name="Rectangle 10"/>
            <p:cNvSpPr>
              <a:spLocks noChangeArrowheads="1"/>
            </p:cNvSpPr>
            <p:nvPr/>
          </p:nvSpPr>
          <p:spPr bwMode="auto">
            <a:xfrm>
              <a:off x="2544" y="1427"/>
              <a:ext cx="3048" cy="576"/>
            </a:xfrm>
            <a:prstGeom prst="rect">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pPr algn="l">
                <a:spcBef>
                  <a:spcPct val="20000"/>
                </a:spcBef>
              </a:pPr>
              <a:r>
                <a:rPr lang="en-US" sz="1800">
                  <a:solidFill>
                    <a:schemeClr val="bg1"/>
                  </a:solidFill>
                </a:rPr>
                <a:t>One-to-one teaching, displays and exhibitions, written materials, mass media, campaigns, group teaching.</a:t>
              </a:r>
              <a:endParaRPr lang="en-GB" sz="1800">
                <a:solidFill>
                  <a:schemeClr val="bg1"/>
                </a:solidFill>
              </a:endParaRPr>
            </a:p>
          </p:txBody>
        </p:sp>
        <p:sp>
          <p:nvSpPr>
            <p:cNvPr id="12" name="Rectangle 11"/>
            <p:cNvSpPr>
              <a:spLocks noChangeArrowheads="1"/>
            </p:cNvSpPr>
            <p:nvPr/>
          </p:nvSpPr>
          <p:spPr bwMode="auto">
            <a:xfrm>
              <a:off x="168" y="1427"/>
              <a:ext cx="2376" cy="576"/>
            </a:xfrm>
            <a:prstGeom prst="rect">
              <a:avLst/>
            </a:prstGeom>
            <a:solidFill>
              <a:srgbClr val="3333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pPr algn="l">
                <a:spcBef>
                  <a:spcPct val="20000"/>
                </a:spcBef>
              </a:pPr>
              <a:r>
                <a:rPr lang="en-US" sz="1800" b="1"/>
                <a:t>Improving knowledge</a:t>
              </a:r>
              <a:r>
                <a:rPr lang="en-US" sz="1800" b="1">
                  <a:solidFill>
                    <a:schemeClr val="bg1"/>
                  </a:solidFill>
                </a:rPr>
                <a:t> </a:t>
              </a:r>
            </a:p>
            <a:p>
              <a:pPr algn="l">
                <a:spcBef>
                  <a:spcPct val="20000"/>
                </a:spcBef>
              </a:pPr>
              <a:r>
                <a:rPr lang="en-US" sz="1800">
                  <a:solidFill>
                    <a:schemeClr val="bg1"/>
                  </a:solidFill>
                </a:rPr>
                <a:t>Providing information.</a:t>
              </a:r>
              <a:endParaRPr lang="en-GB" sz="1800">
                <a:solidFill>
                  <a:schemeClr val="bg1"/>
                </a:solidFill>
              </a:endParaRPr>
            </a:p>
          </p:txBody>
        </p:sp>
        <p:sp>
          <p:nvSpPr>
            <p:cNvPr id="13" name="Rectangle 12"/>
            <p:cNvSpPr>
              <a:spLocks noChangeArrowheads="1"/>
            </p:cNvSpPr>
            <p:nvPr/>
          </p:nvSpPr>
          <p:spPr bwMode="auto">
            <a:xfrm>
              <a:off x="2544" y="816"/>
              <a:ext cx="3048" cy="61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pPr algn="l">
                <a:spcBef>
                  <a:spcPct val="20000"/>
                </a:spcBef>
              </a:pPr>
              <a:r>
                <a:rPr lang="en-US" sz="1800">
                  <a:solidFill>
                    <a:schemeClr val="bg1"/>
                  </a:solidFill>
                </a:rPr>
                <a:t>Talks, group work, mass media, displays and exhibitions, campaign.</a:t>
              </a:r>
              <a:endParaRPr lang="en-GB" sz="1800">
                <a:solidFill>
                  <a:schemeClr val="bg1"/>
                </a:solidFill>
              </a:endParaRPr>
            </a:p>
          </p:txBody>
        </p:sp>
        <p:sp>
          <p:nvSpPr>
            <p:cNvPr id="14" name="Rectangle 13"/>
            <p:cNvSpPr>
              <a:spLocks noChangeArrowheads="1"/>
            </p:cNvSpPr>
            <p:nvPr/>
          </p:nvSpPr>
          <p:spPr bwMode="auto">
            <a:xfrm>
              <a:off x="168" y="816"/>
              <a:ext cx="2376" cy="61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pPr algn="l">
                <a:spcBef>
                  <a:spcPct val="20000"/>
                </a:spcBef>
              </a:pPr>
              <a:r>
                <a:rPr lang="en-US" sz="1800" b="1"/>
                <a:t>Health awareness goal</a:t>
              </a:r>
            </a:p>
            <a:p>
              <a:pPr algn="l">
                <a:spcBef>
                  <a:spcPct val="20000"/>
                </a:spcBef>
              </a:pPr>
              <a:r>
                <a:rPr lang="en-US" sz="1800">
                  <a:solidFill>
                    <a:schemeClr val="bg1"/>
                  </a:solidFill>
                </a:rPr>
                <a:t>Raising awareness, or consciousness, of health issues.</a:t>
              </a:r>
              <a:endParaRPr lang="en-GB" sz="1800">
                <a:solidFill>
                  <a:schemeClr val="bg1"/>
                </a:solidFill>
              </a:endParaRPr>
            </a:p>
          </p:txBody>
        </p:sp>
        <p:sp>
          <p:nvSpPr>
            <p:cNvPr id="15" name="Rectangle 14"/>
            <p:cNvSpPr>
              <a:spLocks noChangeArrowheads="1"/>
            </p:cNvSpPr>
            <p:nvPr/>
          </p:nvSpPr>
          <p:spPr bwMode="auto">
            <a:xfrm>
              <a:off x="2544" y="528"/>
              <a:ext cx="3048" cy="2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pPr algn="l">
                <a:spcBef>
                  <a:spcPct val="20000"/>
                </a:spcBef>
              </a:pPr>
              <a:r>
                <a:rPr lang="en-US" b="1">
                  <a:solidFill>
                    <a:schemeClr val="tx1"/>
                  </a:solidFill>
                </a:rPr>
                <a:t>APPROPRIATE METHOD</a:t>
              </a:r>
              <a:endParaRPr lang="en-GB" b="1">
                <a:solidFill>
                  <a:schemeClr val="tx1"/>
                </a:solidFill>
              </a:endParaRPr>
            </a:p>
          </p:txBody>
        </p:sp>
        <p:sp>
          <p:nvSpPr>
            <p:cNvPr id="16" name="Rectangle 15"/>
            <p:cNvSpPr>
              <a:spLocks noChangeArrowheads="1"/>
            </p:cNvSpPr>
            <p:nvPr/>
          </p:nvSpPr>
          <p:spPr bwMode="auto">
            <a:xfrm>
              <a:off x="168" y="528"/>
              <a:ext cx="2376" cy="2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pPr algn="l">
                <a:spcBef>
                  <a:spcPct val="20000"/>
                </a:spcBef>
              </a:pPr>
              <a:r>
                <a:rPr lang="en-US" b="1">
                  <a:solidFill>
                    <a:schemeClr val="tx1"/>
                  </a:solidFill>
                </a:rPr>
                <a:t>AIM</a:t>
              </a:r>
              <a:endParaRPr lang="en-GB" b="1">
                <a:solidFill>
                  <a:schemeClr val="tx1"/>
                </a:solidFill>
              </a:endParaRPr>
            </a:p>
          </p:txBody>
        </p:sp>
        <p:sp>
          <p:nvSpPr>
            <p:cNvPr id="17" name="Line 16"/>
            <p:cNvSpPr>
              <a:spLocks noChangeShapeType="1"/>
            </p:cNvSpPr>
            <p:nvPr/>
          </p:nvSpPr>
          <p:spPr bwMode="auto">
            <a:xfrm>
              <a:off x="168" y="528"/>
              <a:ext cx="237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endParaRPr lang="en-US"/>
            </a:p>
          </p:txBody>
        </p:sp>
        <p:sp>
          <p:nvSpPr>
            <p:cNvPr id="18" name="Line 17"/>
            <p:cNvSpPr>
              <a:spLocks noChangeShapeType="1"/>
            </p:cNvSpPr>
            <p:nvPr/>
          </p:nvSpPr>
          <p:spPr bwMode="auto">
            <a:xfrm>
              <a:off x="168" y="4250"/>
              <a:ext cx="2376"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endParaRPr lang="en-US"/>
            </a:p>
          </p:txBody>
        </p:sp>
        <p:sp>
          <p:nvSpPr>
            <p:cNvPr id="19" name="Line 18"/>
            <p:cNvSpPr>
              <a:spLocks noChangeShapeType="1"/>
            </p:cNvSpPr>
            <p:nvPr/>
          </p:nvSpPr>
          <p:spPr bwMode="auto">
            <a:xfrm>
              <a:off x="168" y="528"/>
              <a:ext cx="0" cy="2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endParaRPr lang="en-US"/>
            </a:p>
          </p:txBody>
        </p:sp>
        <p:sp>
          <p:nvSpPr>
            <p:cNvPr id="20" name="Line 19"/>
            <p:cNvSpPr>
              <a:spLocks noChangeShapeType="1"/>
            </p:cNvSpPr>
            <p:nvPr/>
          </p:nvSpPr>
          <p:spPr bwMode="auto">
            <a:xfrm>
              <a:off x="5592" y="528"/>
              <a:ext cx="0" cy="28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endParaRPr lang="en-US"/>
            </a:p>
          </p:txBody>
        </p:sp>
        <p:sp>
          <p:nvSpPr>
            <p:cNvPr id="21" name="Line 20"/>
            <p:cNvSpPr>
              <a:spLocks noChangeShapeType="1"/>
            </p:cNvSpPr>
            <p:nvPr/>
          </p:nvSpPr>
          <p:spPr bwMode="auto">
            <a:xfrm>
              <a:off x="2544" y="528"/>
              <a:ext cx="304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endParaRPr lang="en-US"/>
            </a:p>
          </p:txBody>
        </p:sp>
        <p:sp>
          <p:nvSpPr>
            <p:cNvPr id="22" name="Line 21"/>
            <p:cNvSpPr>
              <a:spLocks noChangeShapeType="1"/>
            </p:cNvSpPr>
            <p:nvPr/>
          </p:nvSpPr>
          <p:spPr bwMode="auto">
            <a:xfrm>
              <a:off x="168" y="816"/>
              <a:ext cx="0" cy="611"/>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endParaRPr lang="en-US"/>
            </a:p>
          </p:txBody>
        </p:sp>
        <p:sp>
          <p:nvSpPr>
            <p:cNvPr id="23" name="Line 22"/>
            <p:cNvSpPr>
              <a:spLocks noChangeShapeType="1"/>
            </p:cNvSpPr>
            <p:nvPr/>
          </p:nvSpPr>
          <p:spPr bwMode="auto">
            <a:xfrm>
              <a:off x="5592" y="816"/>
              <a:ext cx="0" cy="611"/>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endParaRPr lang="en-US"/>
            </a:p>
          </p:txBody>
        </p:sp>
        <p:sp>
          <p:nvSpPr>
            <p:cNvPr id="24" name="Line 23"/>
            <p:cNvSpPr>
              <a:spLocks noChangeShapeType="1"/>
            </p:cNvSpPr>
            <p:nvPr/>
          </p:nvSpPr>
          <p:spPr bwMode="auto">
            <a:xfrm>
              <a:off x="168" y="1427"/>
              <a:ext cx="0" cy="57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endParaRPr lang="en-US"/>
            </a:p>
          </p:txBody>
        </p:sp>
        <p:sp>
          <p:nvSpPr>
            <p:cNvPr id="25" name="Line 24"/>
            <p:cNvSpPr>
              <a:spLocks noChangeShapeType="1"/>
            </p:cNvSpPr>
            <p:nvPr/>
          </p:nvSpPr>
          <p:spPr bwMode="auto">
            <a:xfrm>
              <a:off x="5592" y="1427"/>
              <a:ext cx="0" cy="57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endParaRPr lang="en-US"/>
            </a:p>
          </p:txBody>
        </p:sp>
        <p:sp>
          <p:nvSpPr>
            <p:cNvPr id="26" name="Line 25"/>
            <p:cNvSpPr>
              <a:spLocks noChangeShapeType="1"/>
            </p:cNvSpPr>
            <p:nvPr/>
          </p:nvSpPr>
          <p:spPr bwMode="auto">
            <a:xfrm>
              <a:off x="168" y="2003"/>
              <a:ext cx="0" cy="749"/>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endParaRPr lang="en-US"/>
            </a:p>
          </p:txBody>
        </p:sp>
        <p:sp>
          <p:nvSpPr>
            <p:cNvPr id="27" name="Line 26"/>
            <p:cNvSpPr>
              <a:spLocks noChangeShapeType="1"/>
            </p:cNvSpPr>
            <p:nvPr/>
          </p:nvSpPr>
          <p:spPr bwMode="auto">
            <a:xfrm>
              <a:off x="5592" y="2003"/>
              <a:ext cx="0" cy="749"/>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endParaRPr lang="en-US"/>
            </a:p>
          </p:txBody>
        </p:sp>
        <p:sp>
          <p:nvSpPr>
            <p:cNvPr id="28" name="Line 27"/>
            <p:cNvSpPr>
              <a:spLocks noChangeShapeType="1"/>
            </p:cNvSpPr>
            <p:nvPr/>
          </p:nvSpPr>
          <p:spPr bwMode="auto">
            <a:xfrm>
              <a:off x="168" y="2752"/>
              <a:ext cx="0" cy="57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endParaRPr lang="en-US"/>
            </a:p>
          </p:txBody>
        </p:sp>
        <p:sp>
          <p:nvSpPr>
            <p:cNvPr id="29" name="Line 28"/>
            <p:cNvSpPr>
              <a:spLocks noChangeShapeType="1"/>
            </p:cNvSpPr>
            <p:nvPr/>
          </p:nvSpPr>
          <p:spPr bwMode="auto">
            <a:xfrm>
              <a:off x="5592" y="2752"/>
              <a:ext cx="0" cy="57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endParaRPr lang="en-US"/>
            </a:p>
          </p:txBody>
        </p:sp>
        <p:sp>
          <p:nvSpPr>
            <p:cNvPr id="30" name="Line 29"/>
            <p:cNvSpPr>
              <a:spLocks noChangeShapeType="1"/>
            </p:cNvSpPr>
            <p:nvPr/>
          </p:nvSpPr>
          <p:spPr bwMode="auto">
            <a:xfrm>
              <a:off x="168" y="3328"/>
              <a:ext cx="0" cy="92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endParaRPr lang="en-US"/>
            </a:p>
          </p:txBody>
        </p:sp>
        <p:sp>
          <p:nvSpPr>
            <p:cNvPr id="31" name="Line 30"/>
            <p:cNvSpPr>
              <a:spLocks noChangeShapeType="1"/>
            </p:cNvSpPr>
            <p:nvPr/>
          </p:nvSpPr>
          <p:spPr bwMode="auto">
            <a:xfrm>
              <a:off x="5592" y="3328"/>
              <a:ext cx="0" cy="92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endParaRPr lang="en-US"/>
            </a:p>
          </p:txBody>
        </p:sp>
        <p:sp>
          <p:nvSpPr>
            <p:cNvPr id="32" name="Line 31"/>
            <p:cNvSpPr>
              <a:spLocks noChangeShapeType="1"/>
            </p:cNvSpPr>
            <p:nvPr/>
          </p:nvSpPr>
          <p:spPr bwMode="auto">
            <a:xfrm>
              <a:off x="2544" y="4250"/>
              <a:ext cx="304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ctr" rtl="0" fontAlgn="base">
                <a:spcBef>
                  <a:spcPct val="0"/>
                </a:spcBef>
                <a:spcAft>
                  <a:spcPct val="0"/>
                </a:spcAft>
                <a:defRPr sz="2400" kern="1200">
                  <a:solidFill>
                    <a:srgbClr val="FFFF00"/>
                  </a:solidFill>
                  <a:latin typeface="Times New Roman" pitchFamily="18" charset="0"/>
                  <a:ea typeface="+mn-ea"/>
                  <a:cs typeface="+mn-cs"/>
                </a:defRPr>
              </a:lvl1pPr>
              <a:lvl2pPr marL="457200" algn="ctr" rtl="0" fontAlgn="base">
                <a:spcBef>
                  <a:spcPct val="0"/>
                </a:spcBef>
                <a:spcAft>
                  <a:spcPct val="0"/>
                </a:spcAft>
                <a:defRPr sz="2400" kern="1200">
                  <a:solidFill>
                    <a:srgbClr val="FFFF00"/>
                  </a:solidFill>
                  <a:latin typeface="Times New Roman" pitchFamily="18" charset="0"/>
                  <a:ea typeface="+mn-ea"/>
                  <a:cs typeface="+mn-cs"/>
                </a:defRPr>
              </a:lvl2pPr>
              <a:lvl3pPr marL="914400" algn="ctr" rtl="0" fontAlgn="base">
                <a:spcBef>
                  <a:spcPct val="0"/>
                </a:spcBef>
                <a:spcAft>
                  <a:spcPct val="0"/>
                </a:spcAft>
                <a:defRPr sz="2400" kern="1200">
                  <a:solidFill>
                    <a:srgbClr val="FFFF00"/>
                  </a:solidFill>
                  <a:latin typeface="Times New Roman" pitchFamily="18" charset="0"/>
                  <a:ea typeface="+mn-ea"/>
                  <a:cs typeface="+mn-cs"/>
                </a:defRPr>
              </a:lvl3pPr>
              <a:lvl4pPr marL="1371600" algn="ctr" rtl="0" fontAlgn="base">
                <a:spcBef>
                  <a:spcPct val="0"/>
                </a:spcBef>
                <a:spcAft>
                  <a:spcPct val="0"/>
                </a:spcAft>
                <a:defRPr sz="2400" kern="1200">
                  <a:solidFill>
                    <a:srgbClr val="FFFF00"/>
                  </a:solidFill>
                  <a:latin typeface="Times New Roman" pitchFamily="18" charset="0"/>
                  <a:ea typeface="+mn-ea"/>
                  <a:cs typeface="+mn-cs"/>
                </a:defRPr>
              </a:lvl4pPr>
              <a:lvl5pPr marL="1828800" algn="ctr" rtl="0" fontAlgn="base">
                <a:spcBef>
                  <a:spcPct val="0"/>
                </a:spcBef>
                <a:spcAft>
                  <a:spcPct val="0"/>
                </a:spcAft>
                <a:defRPr sz="2400" kern="1200">
                  <a:solidFill>
                    <a:srgbClr val="FFFF00"/>
                  </a:solidFill>
                  <a:latin typeface="Times New Roman" pitchFamily="18" charset="0"/>
                  <a:ea typeface="+mn-ea"/>
                  <a:cs typeface="+mn-cs"/>
                </a:defRPr>
              </a:lvl5pPr>
              <a:lvl6pPr marL="2286000" algn="l" defTabSz="914400" rtl="0" eaLnBrk="1" latinLnBrk="0" hangingPunct="1">
                <a:defRPr sz="2400" kern="1200">
                  <a:solidFill>
                    <a:srgbClr val="FFFF00"/>
                  </a:solidFill>
                  <a:latin typeface="Times New Roman" pitchFamily="18" charset="0"/>
                  <a:ea typeface="+mn-ea"/>
                  <a:cs typeface="+mn-cs"/>
                </a:defRPr>
              </a:lvl6pPr>
              <a:lvl7pPr marL="2743200" algn="l" defTabSz="914400" rtl="0" eaLnBrk="1" latinLnBrk="0" hangingPunct="1">
                <a:defRPr sz="2400" kern="1200">
                  <a:solidFill>
                    <a:srgbClr val="FFFF00"/>
                  </a:solidFill>
                  <a:latin typeface="Times New Roman" pitchFamily="18" charset="0"/>
                  <a:ea typeface="+mn-ea"/>
                  <a:cs typeface="+mn-cs"/>
                </a:defRPr>
              </a:lvl7pPr>
              <a:lvl8pPr marL="3200400" algn="l" defTabSz="914400" rtl="0" eaLnBrk="1" latinLnBrk="0" hangingPunct="1">
                <a:defRPr sz="2400" kern="1200">
                  <a:solidFill>
                    <a:srgbClr val="FFFF00"/>
                  </a:solidFill>
                  <a:latin typeface="Times New Roman" pitchFamily="18" charset="0"/>
                  <a:ea typeface="+mn-ea"/>
                  <a:cs typeface="+mn-cs"/>
                </a:defRPr>
              </a:lvl8pPr>
              <a:lvl9pPr marL="3657600" algn="l" defTabSz="914400" rtl="0" eaLnBrk="1" latinLnBrk="0" hangingPunct="1">
                <a:defRPr sz="2400" kern="1200">
                  <a:solidFill>
                    <a:srgbClr val="FFFF00"/>
                  </a:solidFill>
                  <a:latin typeface="Times New Roman" pitchFamily="18" charset="0"/>
                  <a:ea typeface="+mn-ea"/>
                  <a:cs typeface="+mn-cs"/>
                </a:defRPr>
              </a:lvl9pPr>
            </a:lstStyle>
            <a:p>
              <a:endParaRPr lang="en-US"/>
            </a:p>
          </p:txBody>
        </p:sp>
      </p:grpSp>
    </p:spTree>
    <p:extLst>
      <p:ext uri="{BB962C8B-B14F-4D97-AF65-F5344CB8AC3E}">
        <p14:creationId xmlns:p14="http://schemas.microsoft.com/office/powerpoint/2010/main" val="375538452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promotion</a:t>
            </a:r>
          </a:p>
        </p:txBody>
      </p:sp>
      <p:sp>
        <p:nvSpPr>
          <p:cNvPr id="3" name="Content Placeholder 2"/>
          <p:cNvSpPr>
            <a:spLocks noGrp="1"/>
          </p:cNvSpPr>
          <p:nvPr>
            <p:ph idx="1"/>
          </p:nvPr>
        </p:nvSpPr>
        <p:spPr/>
        <p:txBody>
          <a:bodyPr/>
          <a:lstStyle/>
          <a:p>
            <a:endParaRPr lang="en-US"/>
          </a:p>
        </p:txBody>
      </p:sp>
      <p:pic>
        <p:nvPicPr>
          <p:cNvPr id="4" name="table"/>
          <p:cNvPicPr>
            <a:picLocks noChangeAspect="1"/>
          </p:cNvPicPr>
          <p:nvPr/>
        </p:nvPicPr>
        <p:blipFill>
          <a:blip r:embed="rId2"/>
          <a:stretch>
            <a:fillRect/>
          </a:stretch>
        </p:blipFill>
        <p:spPr>
          <a:xfrm>
            <a:off x="457200" y="1752600"/>
            <a:ext cx="8229600" cy="4373563"/>
          </a:xfrm>
          <a:prstGeom prst="rect">
            <a:avLst/>
          </a:prstGeom>
        </p:spPr>
      </p:pic>
    </p:spTree>
    <p:extLst>
      <p:ext uri="{BB962C8B-B14F-4D97-AF65-F5344CB8AC3E}">
        <p14:creationId xmlns:p14="http://schemas.microsoft.com/office/powerpoint/2010/main" val="65922506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01893"/>
          </a:xfrm>
        </p:spPr>
        <p:txBody>
          <a:bodyPr/>
          <a:lstStyle/>
          <a:p>
            <a:r>
              <a:rPr lang="en-US" dirty="0"/>
              <a:t>Responsibility of health promotion</a:t>
            </a:r>
          </a:p>
        </p:txBody>
      </p:sp>
      <p:sp>
        <p:nvSpPr>
          <p:cNvPr id="3" name="Content Placeholder 2"/>
          <p:cNvSpPr>
            <a:spLocks noGrp="1"/>
          </p:cNvSpPr>
          <p:nvPr>
            <p:ph idx="1"/>
          </p:nvPr>
        </p:nvSpPr>
        <p:spPr/>
        <p:txBody>
          <a:bodyPr/>
          <a:lstStyle/>
          <a:p>
            <a:endParaRPr lang="en-US"/>
          </a:p>
        </p:txBody>
      </p:sp>
      <p:pic>
        <p:nvPicPr>
          <p:cNvPr id="4" name="table"/>
          <p:cNvPicPr>
            <a:picLocks noChangeAspect="1"/>
          </p:cNvPicPr>
          <p:nvPr/>
        </p:nvPicPr>
        <p:blipFill>
          <a:blip r:embed="rId3"/>
          <a:stretch>
            <a:fillRect/>
          </a:stretch>
        </p:blipFill>
        <p:spPr>
          <a:xfrm>
            <a:off x="457200" y="1600200"/>
            <a:ext cx="8229600" cy="4649632"/>
          </a:xfrm>
          <a:prstGeom prst="rect">
            <a:avLst/>
          </a:prstGeom>
        </p:spPr>
      </p:pic>
    </p:spTree>
    <p:extLst>
      <p:ext uri="{BB962C8B-B14F-4D97-AF65-F5344CB8AC3E}">
        <p14:creationId xmlns:p14="http://schemas.microsoft.com/office/powerpoint/2010/main" val="340762617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Community dialogue</a:t>
            </a:r>
          </a:p>
        </p:txBody>
      </p:sp>
      <p:sp>
        <p:nvSpPr>
          <p:cNvPr id="3" name="Content Placeholder 2"/>
          <p:cNvSpPr>
            <a:spLocks noGrp="1"/>
          </p:cNvSpPr>
          <p:nvPr>
            <p:ph idx="1"/>
          </p:nvPr>
        </p:nvSpPr>
        <p:spPr/>
        <p:txBody>
          <a:bodyPr>
            <a:normAutofit fontScale="77500" lnSpcReduction="20000"/>
          </a:bodyPr>
          <a:lstStyle/>
          <a:p>
            <a:r>
              <a:rPr lang="en-US" dirty="0"/>
              <a:t>A dialogue is a forum that draws participants from as many parts of the community as possible to exchange information face-to-face, share personal stories and experiences, honestly express perspectives, clarify viewpoints, and develop solutions to community concerns.</a:t>
            </a:r>
          </a:p>
          <a:p>
            <a:r>
              <a:rPr lang="en-US" dirty="0"/>
              <a:t>Dialogue emphasizes listening to deepen understanding Dialogue invites discovery It develops common values and allows participants to express their own interests. It expects that participants will grow in understanding and may decide to act together with common goals. In dialogue, participants can question and reevaluate their assumptions. Through this process, people are learning to work together to improve race relations.</a:t>
            </a:r>
          </a:p>
          <a:p>
            <a:endParaRPr lang="en-US" dirty="0"/>
          </a:p>
        </p:txBody>
      </p:sp>
    </p:spTree>
    <p:extLst>
      <p:ext uri="{BB962C8B-B14F-4D97-AF65-F5344CB8AC3E}">
        <p14:creationId xmlns:p14="http://schemas.microsoft.com/office/powerpoint/2010/main" val="382265727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Effective dialogues do the following:</a:t>
            </a:r>
            <a:br>
              <a:rPr lang="en-US" dirty="0"/>
            </a:br>
            <a:endParaRPr lang="en-US" dirty="0"/>
          </a:p>
        </p:txBody>
      </p:sp>
      <p:sp>
        <p:nvSpPr>
          <p:cNvPr id="3" name="Content Placeholder 2"/>
          <p:cNvSpPr>
            <a:spLocks noGrp="1"/>
          </p:cNvSpPr>
          <p:nvPr>
            <p:ph idx="1"/>
          </p:nvPr>
        </p:nvSpPr>
        <p:spPr/>
        <p:txBody>
          <a:bodyPr>
            <a:normAutofit fontScale="77500" lnSpcReduction="20000"/>
          </a:bodyPr>
          <a:lstStyle/>
          <a:p>
            <a:r>
              <a:rPr lang="en-US" b="1" i="1" dirty="0"/>
              <a:t>Move towards solutions rather than continue to express or analyze the problem.</a:t>
            </a:r>
            <a:r>
              <a:rPr lang="en-US" dirty="0"/>
              <a:t> An emphasis on personal responsibility moves the discussion away from finger-pointing or naming enemies and towards constructive common action.</a:t>
            </a:r>
          </a:p>
          <a:p>
            <a:r>
              <a:rPr lang="en-US" b="1" i="1" dirty="0"/>
              <a:t>Reach beyond the usual boundaries.</a:t>
            </a:r>
            <a:r>
              <a:rPr lang="en-US" dirty="0"/>
              <a:t> When fully developed, dialogues can involve the entire community, offering opportunities for new, unexpected partnerships. New partnerships can develop when participants listen carefully and respectfully to each other. A search for solutions focuses on the common good as participants are encouraged to broaden their horizons and build relationships outside their comfort zones.</a:t>
            </a:r>
          </a:p>
        </p:txBody>
      </p:sp>
    </p:spTree>
    <p:extLst>
      <p:ext uri="{BB962C8B-B14F-4D97-AF65-F5344CB8AC3E}">
        <p14:creationId xmlns:p14="http://schemas.microsoft.com/office/powerpoint/2010/main" val="392118331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Effective dialogues do the following:</a:t>
            </a:r>
            <a:br>
              <a:rPr lang="en-US" dirty="0"/>
            </a:br>
            <a:endParaRPr lang="en-US" dirty="0"/>
          </a:p>
        </p:txBody>
      </p:sp>
      <p:sp>
        <p:nvSpPr>
          <p:cNvPr id="3" name="Content Placeholder 2"/>
          <p:cNvSpPr>
            <a:spLocks noGrp="1"/>
          </p:cNvSpPr>
          <p:nvPr>
            <p:ph idx="1"/>
          </p:nvPr>
        </p:nvSpPr>
        <p:spPr/>
        <p:txBody>
          <a:bodyPr>
            <a:normAutofit fontScale="85000" lnSpcReduction="10000"/>
          </a:bodyPr>
          <a:lstStyle/>
          <a:p>
            <a:r>
              <a:rPr lang="en-US" b="1" i="1" dirty="0"/>
              <a:t>Unite divided communities through a respectful, informed sharing of local racial history and its consequences for different people in today's society.</a:t>
            </a:r>
            <a:r>
              <a:rPr lang="en-US" dirty="0"/>
              <a:t> The experience of "walking through history" together can lead to healing.</a:t>
            </a:r>
          </a:p>
          <a:p>
            <a:r>
              <a:rPr lang="en-US" b="1" i="1" dirty="0"/>
              <a:t>Aim for a change of heart, not just a change of mind.</a:t>
            </a:r>
            <a:r>
              <a:rPr lang="en-US" dirty="0"/>
              <a:t> Dialogues go beyond sharing and understanding to transforming participants. While the process begins with the individual, it eventually involves groups and institutions. Ultimately, dialogues can affect how policies are made.</a:t>
            </a:r>
          </a:p>
          <a:p>
            <a:endParaRPr lang="en-US" dirty="0"/>
          </a:p>
        </p:txBody>
      </p:sp>
    </p:spTree>
    <p:extLst>
      <p:ext uri="{BB962C8B-B14F-4D97-AF65-F5344CB8AC3E}">
        <p14:creationId xmlns:p14="http://schemas.microsoft.com/office/powerpoint/2010/main" val="136178397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community dialogue</a:t>
            </a:r>
          </a:p>
        </p:txBody>
      </p:sp>
      <p:sp>
        <p:nvSpPr>
          <p:cNvPr id="3" name="Content Placeholder 2"/>
          <p:cNvSpPr>
            <a:spLocks noGrp="1"/>
          </p:cNvSpPr>
          <p:nvPr>
            <p:ph idx="1"/>
          </p:nvPr>
        </p:nvSpPr>
        <p:spPr/>
        <p:txBody>
          <a:bodyPr>
            <a:normAutofit fontScale="85000" lnSpcReduction="10000"/>
          </a:bodyPr>
          <a:lstStyle/>
          <a:p>
            <a:pPr marL="0" indent="0">
              <a:buNone/>
            </a:pPr>
            <a:r>
              <a:rPr lang="en-US" dirty="0"/>
              <a:t>• Mutual Trust – community dialogue should promote common understanding and honesty among individuals.</a:t>
            </a:r>
          </a:p>
          <a:p>
            <a:pPr marL="0" indent="0">
              <a:buNone/>
            </a:pPr>
            <a:r>
              <a:rPr lang="en-US" dirty="0"/>
              <a:t>• Respect – the parties involved will be encouraged to be open-minded and respect diversity of thought. </a:t>
            </a:r>
          </a:p>
          <a:p>
            <a:pPr marL="0" indent="0">
              <a:buNone/>
            </a:pPr>
            <a:r>
              <a:rPr lang="en-US" dirty="0"/>
              <a:t>• Participation and inclusion – the approach used should give room for sharing of opinions, listening, and the inclusion of all groups represented; all persons must be included in the dialogue regardless of their sex, age, religion, disability, ethnicity and social economic status. </a:t>
            </a:r>
          </a:p>
        </p:txBody>
      </p:sp>
    </p:spTree>
    <p:extLst>
      <p:ext uri="{BB962C8B-B14F-4D97-AF65-F5344CB8AC3E}">
        <p14:creationId xmlns:p14="http://schemas.microsoft.com/office/powerpoint/2010/main" val="169307836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community dialogue</a:t>
            </a:r>
          </a:p>
        </p:txBody>
      </p:sp>
      <p:sp>
        <p:nvSpPr>
          <p:cNvPr id="3" name="Content Placeholder 2"/>
          <p:cNvSpPr>
            <a:spLocks noGrp="1"/>
          </p:cNvSpPr>
          <p:nvPr>
            <p:ph idx="1"/>
          </p:nvPr>
        </p:nvSpPr>
        <p:spPr/>
        <p:txBody>
          <a:bodyPr>
            <a:normAutofit fontScale="85000" lnSpcReduction="10000"/>
          </a:bodyPr>
          <a:lstStyle/>
          <a:p>
            <a:pPr marL="0" indent="0">
              <a:buNone/>
            </a:pPr>
            <a:r>
              <a:rPr lang="en-US" dirty="0"/>
              <a:t>• Cultural Sensitivity – there should be understanding and respect for culture, beliefs and experiences of the community without violation of human rights. </a:t>
            </a:r>
          </a:p>
          <a:p>
            <a:pPr marL="0" indent="0">
              <a:buNone/>
            </a:pPr>
            <a:r>
              <a:rPr lang="en-US" dirty="0"/>
              <a:t>• Mutual gain of knowledge by all participants - there should be an effective means of knowledge exchange where all parties benefit from the dialogue.</a:t>
            </a:r>
          </a:p>
          <a:p>
            <a:pPr marL="0" indent="0">
              <a:buNone/>
            </a:pPr>
            <a:r>
              <a:rPr lang="en-US" dirty="0"/>
              <a:t>• Confidentiality – the dialogue should promote free expression for individuals without fear and ensure protection of private information within the community dialogue sessions.</a:t>
            </a:r>
          </a:p>
        </p:txBody>
      </p:sp>
    </p:spTree>
    <p:extLst>
      <p:ext uri="{BB962C8B-B14F-4D97-AF65-F5344CB8AC3E}">
        <p14:creationId xmlns:p14="http://schemas.microsoft.com/office/powerpoint/2010/main" val="52054621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Benefits of conducting a community dialogue</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 It creates a deeper understanding of communities, their situation, current practices, interests, existing opportunities and challenges and helps devise mitigating strategies for sustainable </a:t>
            </a:r>
            <a:r>
              <a:rPr lang="en-US" dirty="0" err="1"/>
              <a:t>behaviour</a:t>
            </a:r>
            <a:r>
              <a:rPr lang="en-US" dirty="0"/>
              <a:t> change</a:t>
            </a:r>
          </a:p>
          <a:p>
            <a:pPr marL="0" indent="0">
              <a:buNone/>
            </a:pPr>
            <a:r>
              <a:rPr lang="en-US" dirty="0"/>
              <a:t> • It enhances accountability and stimulates action and a sense of ownership of agreed interventions by the community</a:t>
            </a:r>
          </a:p>
          <a:p>
            <a:pPr marL="0" indent="0">
              <a:buNone/>
            </a:pPr>
            <a:r>
              <a:rPr lang="en-US" dirty="0"/>
              <a:t> • It enables identification of key persons in the community in order to build networks and partnerships to ensure sustainability</a:t>
            </a:r>
          </a:p>
        </p:txBody>
      </p:sp>
    </p:spTree>
    <p:extLst>
      <p:ext uri="{BB962C8B-B14F-4D97-AF65-F5344CB8AC3E}">
        <p14:creationId xmlns:p14="http://schemas.microsoft.com/office/powerpoint/2010/main" val="371343453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Benefits of conducting a community dialogue</a:t>
            </a:r>
          </a:p>
        </p:txBody>
      </p:sp>
      <p:sp>
        <p:nvSpPr>
          <p:cNvPr id="3" name="Content Placeholder 2"/>
          <p:cNvSpPr>
            <a:spLocks noGrp="1"/>
          </p:cNvSpPr>
          <p:nvPr>
            <p:ph idx="1"/>
          </p:nvPr>
        </p:nvSpPr>
        <p:spPr/>
        <p:txBody>
          <a:bodyPr>
            <a:normAutofit fontScale="92500"/>
          </a:bodyPr>
          <a:lstStyle/>
          <a:p>
            <a:pPr marL="0" indent="0">
              <a:buNone/>
            </a:pPr>
            <a:r>
              <a:rPr lang="en-US" dirty="0"/>
              <a:t>• It enhances the capacity of the facilitators to develop effective and adaptable skills in inclusive decision-making for attitude and </a:t>
            </a:r>
            <a:r>
              <a:rPr lang="en-US" dirty="0" err="1"/>
              <a:t>behaviour</a:t>
            </a:r>
            <a:r>
              <a:rPr lang="en-US" dirty="0"/>
              <a:t> change </a:t>
            </a:r>
          </a:p>
          <a:p>
            <a:pPr marL="0" indent="0">
              <a:buNone/>
            </a:pPr>
            <a:r>
              <a:rPr lang="en-US" dirty="0"/>
              <a:t>• A community dialogue is effective if there is active participation of community members where individual members of target communities attend at least 80% of the planned regular sessions over a period of at least six months</a:t>
            </a:r>
          </a:p>
          <a:p>
            <a:endParaRPr lang="en-US" dirty="0"/>
          </a:p>
        </p:txBody>
      </p:sp>
    </p:spTree>
    <p:extLst>
      <p:ext uri="{BB962C8B-B14F-4D97-AF65-F5344CB8AC3E}">
        <p14:creationId xmlns:p14="http://schemas.microsoft.com/office/powerpoint/2010/main" val="9846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lstStyle/>
          <a:p>
            <a:r>
              <a:rPr lang="en-US" dirty="0"/>
              <a:t>Principles of health education</a:t>
            </a:r>
          </a:p>
        </p:txBody>
      </p:sp>
      <p:sp>
        <p:nvSpPr>
          <p:cNvPr id="3" name="Content Placeholder 2"/>
          <p:cNvSpPr>
            <a:spLocks noGrp="1"/>
          </p:cNvSpPr>
          <p:nvPr>
            <p:ph idx="1"/>
          </p:nvPr>
        </p:nvSpPr>
        <p:spPr/>
        <p:txBody>
          <a:bodyPr/>
          <a:lstStyle/>
          <a:p>
            <a:endParaRPr lang="en-US" dirty="0"/>
          </a:p>
        </p:txBody>
      </p:sp>
      <p:pic>
        <p:nvPicPr>
          <p:cNvPr id="4098" name="Picture 2" descr="C:\Users\Mweha\Desktop\health-education-21-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6349"/>
            <a:ext cx="8915399" cy="484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30872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Steps in organizing a community dialogue</a:t>
            </a:r>
          </a:p>
        </p:txBody>
      </p:sp>
      <p:sp>
        <p:nvSpPr>
          <p:cNvPr id="3" name="Content Placeholder 2"/>
          <p:cNvSpPr>
            <a:spLocks noGrp="1"/>
          </p:cNvSpPr>
          <p:nvPr>
            <p:ph idx="1"/>
          </p:nvPr>
        </p:nvSpPr>
        <p:spPr/>
        <p:txBody>
          <a:bodyPr>
            <a:normAutofit lnSpcReduction="10000"/>
          </a:bodyPr>
          <a:lstStyle/>
          <a:p>
            <a:r>
              <a:rPr lang="en-US" dirty="0"/>
              <a:t>Training of community facilitators: This is a crucial step whereby organizations and implementers should invest in training of community facilitators as a first step. • Stakeholders’ mapping and engagement: Stakeholders’ engagement is the backbone of a successful dialogue. Therefore, initial engagement with key stakeholders is necessary for buy-in and effective community-led dialogue preparation. </a:t>
            </a:r>
          </a:p>
        </p:txBody>
      </p:sp>
    </p:spTree>
    <p:extLst>
      <p:ext uri="{BB962C8B-B14F-4D97-AF65-F5344CB8AC3E}">
        <p14:creationId xmlns:p14="http://schemas.microsoft.com/office/powerpoint/2010/main" val="1661094634"/>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Steps in organizing a community dialogue</a:t>
            </a:r>
          </a:p>
        </p:txBody>
      </p:sp>
      <p:sp>
        <p:nvSpPr>
          <p:cNvPr id="3" name="Content Placeholder 2"/>
          <p:cNvSpPr>
            <a:spLocks noGrp="1"/>
          </p:cNvSpPr>
          <p:nvPr>
            <p:ph idx="1"/>
          </p:nvPr>
        </p:nvSpPr>
        <p:spPr/>
        <p:txBody>
          <a:bodyPr>
            <a:normAutofit lnSpcReduction="10000"/>
          </a:bodyPr>
          <a:lstStyle/>
          <a:p>
            <a:pPr marL="0" indent="0">
              <a:buNone/>
            </a:pPr>
            <a:r>
              <a:rPr lang="en-US" dirty="0"/>
              <a:t>• Participant identification: Facilitators and organizers need to properly understand the purpose of the dialogue and who should be involved. This process will help the facilitator plan for diversity of the target group, approaches to use and other logistics. Among the target participants should be those who have accepted that the practice of FGM should be abandoned as they will play a role in shaping the discussion..</a:t>
            </a:r>
          </a:p>
          <a:p>
            <a:endParaRPr lang="en-US" dirty="0"/>
          </a:p>
        </p:txBody>
      </p:sp>
    </p:spTree>
    <p:extLst>
      <p:ext uri="{BB962C8B-B14F-4D97-AF65-F5344CB8AC3E}">
        <p14:creationId xmlns:p14="http://schemas.microsoft.com/office/powerpoint/2010/main" val="106742273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Steps in organizing a community dialogue</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 Develop leading questions: Develop a list of leading questions that will trigger conversations. The questions should be framed to provoke response and discussion among participants. The questions should start from general to specific. </a:t>
            </a:r>
          </a:p>
          <a:p>
            <a:pPr marL="0" indent="0">
              <a:buNone/>
            </a:pPr>
            <a:r>
              <a:rPr lang="en-US" dirty="0"/>
              <a:t>• Venue selection: The community should identify a convenient venue for the target group where they will be free to articulate their issues and engage. The organizer should consider safety and security of participants and the facilitator. </a:t>
            </a:r>
          </a:p>
        </p:txBody>
      </p:sp>
    </p:spTree>
    <p:extLst>
      <p:ext uri="{BB962C8B-B14F-4D97-AF65-F5344CB8AC3E}">
        <p14:creationId xmlns:p14="http://schemas.microsoft.com/office/powerpoint/2010/main" val="378593827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Steps in organizing a community dialogue</a:t>
            </a:r>
          </a:p>
        </p:txBody>
      </p:sp>
      <p:sp>
        <p:nvSpPr>
          <p:cNvPr id="3" name="Content Placeholder 2"/>
          <p:cNvSpPr>
            <a:spLocks noGrp="1"/>
          </p:cNvSpPr>
          <p:nvPr>
            <p:ph idx="1"/>
          </p:nvPr>
        </p:nvSpPr>
        <p:spPr/>
        <p:txBody>
          <a:bodyPr>
            <a:normAutofit lnSpcReduction="10000"/>
          </a:bodyPr>
          <a:lstStyle/>
          <a:p>
            <a:pPr marL="0" indent="0">
              <a:buNone/>
            </a:pPr>
            <a:r>
              <a:rPr lang="en-US" dirty="0"/>
              <a:t>• Timing of the dialogue: The community should decide the appropriate time and day for the dialogue. </a:t>
            </a:r>
          </a:p>
          <a:p>
            <a:pPr marL="0" indent="0">
              <a:buNone/>
            </a:pPr>
            <a:r>
              <a:rPr lang="en-US" dirty="0"/>
              <a:t>• Participant mobilization: Communities have existing structures of leadership which should be given the task of mobilization for the event. It is also important to consider other channels for mobilization. A maximum of 45 participants is advisable for one facilitator</a:t>
            </a:r>
          </a:p>
          <a:p>
            <a:endParaRPr lang="en-US" dirty="0"/>
          </a:p>
        </p:txBody>
      </p:sp>
    </p:spTree>
    <p:extLst>
      <p:ext uri="{BB962C8B-B14F-4D97-AF65-F5344CB8AC3E}">
        <p14:creationId xmlns:p14="http://schemas.microsoft.com/office/powerpoint/2010/main" val="378144066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Conducting community dialogue</a:t>
            </a:r>
          </a:p>
        </p:txBody>
      </p:sp>
      <p:sp>
        <p:nvSpPr>
          <p:cNvPr id="3" name="Content Placeholder 2"/>
          <p:cNvSpPr>
            <a:spLocks noGrp="1"/>
          </p:cNvSpPr>
          <p:nvPr>
            <p:ph idx="1"/>
          </p:nvPr>
        </p:nvSpPr>
        <p:spPr/>
        <p:txBody>
          <a:bodyPr/>
          <a:lstStyle/>
          <a:p>
            <a:r>
              <a:rPr lang="en-US" dirty="0"/>
              <a:t>Effective dialogue leads to change in knowledge, attitude and beliefs which prepared the ground for the community to accept abandonment of FGM. It is therefore important to understand how to conduct such effective dialogue to bring about the desired change.</a:t>
            </a:r>
          </a:p>
        </p:txBody>
      </p:sp>
    </p:spTree>
    <p:extLst>
      <p:ext uri="{BB962C8B-B14F-4D97-AF65-F5344CB8AC3E}">
        <p14:creationId xmlns:p14="http://schemas.microsoft.com/office/powerpoint/2010/main" val="244457075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Conducting community dialogue</a:t>
            </a:r>
          </a:p>
        </p:txBody>
      </p:sp>
      <p:sp>
        <p:nvSpPr>
          <p:cNvPr id="3" name="Content Placeholder 2"/>
          <p:cNvSpPr>
            <a:spLocks noGrp="1"/>
          </p:cNvSpPr>
          <p:nvPr>
            <p:ph idx="1"/>
          </p:nvPr>
        </p:nvSpPr>
        <p:spPr/>
        <p:txBody>
          <a:bodyPr>
            <a:normAutofit fontScale="92500" lnSpcReduction="20000"/>
          </a:bodyPr>
          <a:lstStyle/>
          <a:p>
            <a:r>
              <a:rPr lang="en-US" dirty="0"/>
              <a:t>i) Introduce the purpose of the dialogue: The aim of the dialogue is to enable participants to share their opinions, experiences, views, stereotypes, narratives, norms and values in an interactive and participatory manner. The sessions should allow ease of expression without fear of judgment and intimidation. </a:t>
            </a:r>
          </a:p>
          <a:p>
            <a:r>
              <a:rPr lang="en-US" dirty="0"/>
              <a:t>ii) Language of the dialogue: Conduct the dialogue in a language that is easily understood by all. It is advisable to use the local dialect of the participants.</a:t>
            </a:r>
          </a:p>
        </p:txBody>
      </p:sp>
    </p:spTree>
    <p:extLst>
      <p:ext uri="{BB962C8B-B14F-4D97-AF65-F5344CB8AC3E}">
        <p14:creationId xmlns:p14="http://schemas.microsoft.com/office/powerpoint/2010/main" val="89704655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Conducting community dialogue</a:t>
            </a:r>
          </a:p>
        </p:txBody>
      </p:sp>
      <p:sp>
        <p:nvSpPr>
          <p:cNvPr id="3" name="Content Placeholder 2"/>
          <p:cNvSpPr>
            <a:spLocks noGrp="1"/>
          </p:cNvSpPr>
          <p:nvPr>
            <p:ph idx="1"/>
          </p:nvPr>
        </p:nvSpPr>
        <p:spPr/>
        <p:txBody>
          <a:bodyPr>
            <a:normAutofit fontScale="77500" lnSpcReduction="20000"/>
          </a:bodyPr>
          <a:lstStyle/>
          <a:p>
            <a:r>
              <a:rPr lang="en-US" dirty="0"/>
              <a:t>iii) Rules of engagement:</a:t>
            </a:r>
          </a:p>
          <a:p>
            <a:r>
              <a:rPr lang="en-US" dirty="0"/>
              <a:t>a) Ensure an appropriate climate setting that creates rapport and a conducive environment for the dialogue.</a:t>
            </a:r>
          </a:p>
          <a:p>
            <a:r>
              <a:rPr lang="en-US" dirty="0"/>
              <a:t> b) The facilitator should pick norms, values and stereotypes from proponents to stimulate further discussion.</a:t>
            </a:r>
          </a:p>
          <a:p>
            <a:r>
              <a:rPr lang="en-US" dirty="0"/>
              <a:t> c) The dialogue should not be conducted in a hurry.</a:t>
            </a:r>
          </a:p>
          <a:p>
            <a:r>
              <a:rPr lang="en-US" dirty="0"/>
              <a:t> d) The facilitator should guide the discussions and ensure mutual respect among participants.</a:t>
            </a:r>
          </a:p>
          <a:p>
            <a:r>
              <a:rPr lang="en-US" dirty="0"/>
              <a:t> e) The facilitator should gauge when to end the dialogue based on </a:t>
            </a:r>
            <a:r>
              <a:rPr lang="en-US" dirty="0" err="1"/>
              <a:t>time,issue</a:t>
            </a:r>
            <a:r>
              <a:rPr lang="en-US" dirty="0"/>
              <a:t> under discussion and progress.</a:t>
            </a:r>
          </a:p>
          <a:p>
            <a:r>
              <a:rPr lang="en-US" dirty="0"/>
              <a:t> f) The dialogue should be conducted for in a consistent manner</a:t>
            </a:r>
          </a:p>
        </p:txBody>
      </p:sp>
    </p:spTree>
    <p:extLst>
      <p:ext uri="{BB962C8B-B14F-4D97-AF65-F5344CB8AC3E}">
        <p14:creationId xmlns:p14="http://schemas.microsoft.com/office/powerpoint/2010/main" val="167988536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Conducting community dialogue</a:t>
            </a:r>
          </a:p>
        </p:txBody>
      </p:sp>
      <p:sp>
        <p:nvSpPr>
          <p:cNvPr id="3" name="Content Placeholder 2"/>
          <p:cNvSpPr>
            <a:spLocks noGrp="1"/>
          </p:cNvSpPr>
          <p:nvPr>
            <p:ph idx="1"/>
          </p:nvPr>
        </p:nvSpPr>
        <p:spPr/>
        <p:txBody>
          <a:bodyPr>
            <a:normAutofit fontScale="85000" lnSpcReduction="20000"/>
          </a:bodyPr>
          <a:lstStyle/>
          <a:p>
            <a:r>
              <a:rPr lang="en-US" dirty="0"/>
              <a:t>iv) Community resolve and action plan: The dialogue should be geared towards attainment of a commitment or resolution by the participants . This will happen when participants undergo change in attitude and beliefs. It may also bring about additional information, issues, and ideas that the community may wish to act on. The facilitator will gauge whether the action can be done during that session or develop an action plan for it. The process is most effective when the participants are actively involved in the resolution that may eventually lead to a community declaration, in accordance with the values. </a:t>
            </a:r>
          </a:p>
        </p:txBody>
      </p:sp>
    </p:spTree>
    <p:extLst>
      <p:ext uri="{BB962C8B-B14F-4D97-AF65-F5344CB8AC3E}">
        <p14:creationId xmlns:p14="http://schemas.microsoft.com/office/powerpoint/2010/main" val="251970773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Conducting community dialogue</a:t>
            </a:r>
          </a:p>
        </p:txBody>
      </p:sp>
      <p:sp>
        <p:nvSpPr>
          <p:cNvPr id="3" name="Content Placeholder 2"/>
          <p:cNvSpPr>
            <a:spLocks noGrp="1"/>
          </p:cNvSpPr>
          <p:nvPr>
            <p:ph idx="1"/>
          </p:nvPr>
        </p:nvSpPr>
        <p:spPr/>
        <p:txBody>
          <a:bodyPr>
            <a:normAutofit/>
          </a:bodyPr>
          <a:lstStyle/>
          <a:p>
            <a:r>
              <a:rPr lang="en-US" dirty="0"/>
              <a:t>v) Evaluating the dialogue There is need to evaluate the dialogue in terms of what was successful, what was not and what needs to be improved in the future. This should be done using appropriate feedback collection tools. There needs to be proper documentation of the process, change, best practice and lessons learnt. </a:t>
            </a:r>
          </a:p>
        </p:txBody>
      </p:sp>
    </p:spTree>
    <p:extLst>
      <p:ext uri="{BB962C8B-B14F-4D97-AF65-F5344CB8AC3E}">
        <p14:creationId xmlns:p14="http://schemas.microsoft.com/office/powerpoint/2010/main" val="313280523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Conducting community dialogue</a:t>
            </a:r>
          </a:p>
        </p:txBody>
      </p:sp>
      <p:sp>
        <p:nvSpPr>
          <p:cNvPr id="3" name="Content Placeholder 2"/>
          <p:cNvSpPr>
            <a:spLocks noGrp="1"/>
          </p:cNvSpPr>
          <p:nvPr>
            <p:ph idx="1"/>
          </p:nvPr>
        </p:nvSpPr>
        <p:spPr/>
        <p:txBody>
          <a:bodyPr/>
          <a:lstStyle/>
          <a:p>
            <a:r>
              <a:rPr lang="en-US" dirty="0"/>
              <a:t>vi) Concluding the Dialogue After successfully conducting a dialogue session and the evaluation, the facilitator should express appreciation to all participants for their time, contribution and resolve. This should be done regardless of the dialogue outcome. </a:t>
            </a:r>
          </a:p>
        </p:txBody>
      </p:sp>
    </p:spTree>
    <p:extLst>
      <p:ext uri="{BB962C8B-B14F-4D97-AF65-F5344CB8AC3E}">
        <p14:creationId xmlns:p14="http://schemas.microsoft.com/office/powerpoint/2010/main" val="582887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health education</a:t>
            </a:r>
          </a:p>
        </p:txBody>
      </p:sp>
      <p:sp>
        <p:nvSpPr>
          <p:cNvPr id="3" name="Content Placeholder 2"/>
          <p:cNvSpPr>
            <a:spLocks noGrp="1"/>
          </p:cNvSpPr>
          <p:nvPr>
            <p:ph idx="1"/>
          </p:nvPr>
        </p:nvSpPr>
        <p:spPr/>
        <p:txBody>
          <a:bodyPr/>
          <a:lstStyle/>
          <a:p>
            <a:endParaRPr lang="en-US" dirty="0"/>
          </a:p>
        </p:txBody>
      </p:sp>
      <p:pic>
        <p:nvPicPr>
          <p:cNvPr id="16386" name="Picture 2" descr="C:\Users\Mweha\Desktop\health-education-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229600" cy="47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20966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Conducting community dialogue</a:t>
            </a:r>
          </a:p>
        </p:txBody>
      </p:sp>
      <p:sp>
        <p:nvSpPr>
          <p:cNvPr id="3" name="Content Placeholder 2"/>
          <p:cNvSpPr>
            <a:spLocks noGrp="1"/>
          </p:cNvSpPr>
          <p:nvPr>
            <p:ph idx="1"/>
          </p:nvPr>
        </p:nvSpPr>
        <p:spPr/>
        <p:txBody>
          <a:bodyPr>
            <a:normAutofit/>
          </a:bodyPr>
          <a:lstStyle/>
          <a:p>
            <a:r>
              <a:rPr lang="en-US" dirty="0"/>
              <a:t>Facilitation plays a significant role in community dialogue as it ensures that the objectives are met. It is thus imperative to have a qualified individual who will understand the qualities, roles and responsibilities of facilitation to effectively moderate the conversation. </a:t>
            </a:r>
          </a:p>
        </p:txBody>
      </p:sp>
    </p:spTree>
    <p:extLst>
      <p:ext uri="{BB962C8B-B14F-4D97-AF65-F5344CB8AC3E}">
        <p14:creationId xmlns:p14="http://schemas.microsoft.com/office/powerpoint/2010/main" val="209560757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Qualities of an effective facilitator</a:t>
            </a:r>
          </a:p>
        </p:txBody>
      </p:sp>
      <p:sp>
        <p:nvSpPr>
          <p:cNvPr id="3" name="Content Placeholder 2"/>
          <p:cNvSpPr>
            <a:spLocks noGrp="1"/>
          </p:cNvSpPr>
          <p:nvPr>
            <p:ph idx="1"/>
          </p:nvPr>
        </p:nvSpPr>
        <p:spPr/>
        <p:txBody>
          <a:bodyPr>
            <a:normAutofit fontScale="85000" lnSpcReduction="10000"/>
          </a:bodyPr>
          <a:lstStyle/>
          <a:p>
            <a:r>
              <a:rPr lang="en-US" dirty="0"/>
              <a:t>The four major qualities of a facilitator include: </a:t>
            </a:r>
          </a:p>
          <a:p>
            <a:r>
              <a:rPr lang="en-US" dirty="0"/>
              <a:t>• Skills: Ability to sustain and focus the dialogue, be a good orator, a good listener, negotiator, analytical, moderator; having a sense of </a:t>
            </a:r>
            <a:r>
              <a:rPr lang="en-US" dirty="0" err="1"/>
              <a:t>humour</a:t>
            </a:r>
            <a:r>
              <a:rPr lang="en-US" dirty="0"/>
              <a:t>, being innovative and creative, and having advocacy skills. </a:t>
            </a:r>
          </a:p>
          <a:p>
            <a:r>
              <a:rPr lang="en-US" dirty="0"/>
              <a:t>• Knowledgeable: Conversant with the issues at hand. </a:t>
            </a:r>
          </a:p>
          <a:p>
            <a:r>
              <a:rPr lang="en-US" dirty="0"/>
              <a:t>• </a:t>
            </a:r>
            <a:r>
              <a:rPr lang="en-US" dirty="0" err="1"/>
              <a:t>Behaviour</a:t>
            </a:r>
            <a:r>
              <a:rPr lang="en-US" dirty="0"/>
              <a:t>: Non-judgmental, confident, empathetic, passionate, honest and trusted by the community. </a:t>
            </a:r>
          </a:p>
          <a:p>
            <a:r>
              <a:rPr lang="en-US" dirty="0"/>
              <a:t>• Cultural sensitivity: A good understanding of the local culture in general and specifically on the community’s view of the issue </a:t>
            </a:r>
            <a:r>
              <a:rPr lang="en-US" dirty="0" err="1"/>
              <a:t>eg</a:t>
            </a:r>
            <a:r>
              <a:rPr lang="en-US" dirty="0"/>
              <a:t> FGM.</a:t>
            </a:r>
          </a:p>
          <a:p>
            <a:endParaRPr lang="en-US" dirty="0"/>
          </a:p>
        </p:txBody>
      </p:sp>
    </p:spTree>
    <p:extLst>
      <p:ext uri="{BB962C8B-B14F-4D97-AF65-F5344CB8AC3E}">
        <p14:creationId xmlns:p14="http://schemas.microsoft.com/office/powerpoint/2010/main" val="183289467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role of a facilitator</a:t>
            </a:r>
          </a:p>
        </p:txBody>
      </p:sp>
      <p:sp>
        <p:nvSpPr>
          <p:cNvPr id="3" name="Content Placeholder 2"/>
          <p:cNvSpPr>
            <a:spLocks noGrp="1"/>
          </p:cNvSpPr>
          <p:nvPr>
            <p:ph idx="1"/>
          </p:nvPr>
        </p:nvSpPr>
        <p:spPr/>
        <p:txBody>
          <a:bodyPr>
            <a:normAutofit fontScale="85000" lnSpcReduction="10000"/>
          </a:bodyPr>
          <a:lstStyle/>
          <a:p>
            <a:r>
              <a:rPr lang="en-US" dirty="0"/>
              <a:t>Identifies the agenda or objectives to be discussed in the dialogue.</a:t>
            </a:r>
          </a:p>
          <a:p>
            <a:r>
              <a:rPr lang="en-US" dirty="0"/>
              <a:t> • Ensures the purpose is clear and agreed upon by the participants. </a:t>
            </a:r>
          </a:p>
          <a:p>
            <a:r>
              <a:rPr lang="en-US" dirty="0"/>
              <a:t>•Sets the climate/mood for the dialogue. • guides the participants to set ground rules for the dialogue. </a:t>
            </a:r>
          </a:p>
          <a:p>
            <a:r>
              <a:rPr lang="en-US" dirty="0"/>
              <a:t>• Identifies the local champions/role models who will positively influence the dialogue on the abandonment of issue in discussion </a:t>
            </a:r>
            <a:r>
              <a:rPr lang="en-US" dirty="0" err="1"/>
              <a:t>eg</a:t>
            </a:r>
            <a:r>
              <a:rPr lang="en-US" dirty="0"/>
              <a:t> FGM. </a:t>
            </a:r>
          </a:p>
          <a:p>
            <a:r>
              <a:rPr lang="en-US" dirty="0"/>
              <a:t>• Ensures dialogue is interactive and participatory.</a:t>
            </a:r>
          </a:p>
        </p:txBody>
      </p:sp>
    </p:spTree>
    <p:extLst>
      <p:ext uri="{BB962C8B-B14F-4D97-AF65-F5344CB8AC3E}">
        <p14:creationId xmlns:p14="http://schemas.microsoft.com/office/powerpoint/2010/main" val="203731040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role of the facilitator</a:t>
            </a:r>
          </a:p>
        </p:txBody>
      </p:sp>
      <p:sp>
        <p:nvSpPr>
          <p:cNvPr id="3" name="Content Placeholder 2"/>
          <p:cNvSpPr>
            <a:spLocks noGrp="1"/>
          </p:cNvSpPr>
          <p:nvPr>
            <p:ph idx="1"/>
          </p:nvPr>
        </p:nvSpPr>
        <p:spPr/>
        <p:txBody>
          <a:bodyPr>
            <a:normAutofit fontScale="85000" lnSpcReduction="20000"/>
          </a:bodyPr>
          <a:lstStyle/>
          <a:p>
            <a:r>
              <a:rPr lang="en-US" dirty="0"/>
              <a:t>Moderates and ensures the dialogue remains focused. </a:t>
            </a:r>
          </a:p>
          <a:p>
            <a:r>
              <a:rPr lang="en-US" dirty="0"/>
              <a:t>• Knows when to draw an agreeable conclusion around an issue. </a:t>
            </a:r>
          </a:p>
          <a:p>
            <a:r>
              <a:rPr lang="en-US" dirty="0"/>
              <a:t>• Assists in resolving issues during the dialogue and when necessary make referrals. </a:t>
            </a:r>
          </a:p>
          <a:p>
            <a:r>
              <a:rPr lang="en-US" dirty="0"/>
              <a:t>• Guides the participants to agree on a possible action plan after the dialogue. </a:t>
            </a:r>
          </a:p>
          <a:p>
            <a:r>
              <a:rPr lang="en-US" dirty="0"/>
              <a:t>• Lists stereotypes, narratives or norms used to propagate FGM and from this develops leading questions for the dialogue. </a:t>
            </a:r>
          </a:p>
          <a:p>
            <a:r>
              <a:rPr lang="en-US" dirty="0"/>
              <a:t>• Documents and follows up, using the monitoring and evaluation framework</a:t>
            </a:r>
          </a:p>
        </p:txBody>
      </p:sp>
    </p:spTree>
    <p:extLst>
      <p:ext uri="{BB962C8B-B14F-4D97-AF65-F5344CB8AC3E}">
        <p14:creationId xmlns:p14="http://schemas.microsoft.com/office/powerpoint/2010/main" val="67353793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Monitoring and evaluation</a:t>
            </a:r>
          </a:p>
        </p:txBody>
      </p:sp>
      <p:sp>
        <p:nvSpPr>
          <p:cNvPr id="3" name="Content Placeholder 2"/>
          <p:cNvSpPr>
            <a:spLocks noGrp="1"/>
          </p:cNvSpPr>
          <p:nvPr>
            <p:ph idx="1"/>
          </p:nvPr>
        </p:nvSpPr>
        <p:spPr/>
        <p:txBody>
          <a:bodyPr/>
          <a:lstStyle/>
          <a:p>
            <a:r>
              <a:rPr lang="en-US" dirty="0"/>
              <a:t>The monitoring and evaluation component will help the organizations, partners or facilitators engaging in community dialogue to track their achievements through a regular collection of information. This will assist in timely decision-making, ensure accountability amongst stakeholders and the coordinating unit, and provide the basis for participatory evaluation and learning.</a:t>
            </a:r>
          </a:p>
        </p:txBody>
      </p:sp>
    </p:spTree>
    <p:extLst>
      <p:ext uri="{BB962C8B-B14F-4D97-AF65-F5344CB8AC3E}">
        <p14:creationId xmlns:p14="http://schemas.microsoft.com/office/powerpoint/2010/main" val="183081958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monitoring and evaluation</a:t>
            </a:r>
          </a:p>
        </p:txBody>
      </p:sp>
      <p:sp>
        <p:nvSpPr>
          <p:cNvPr id="3" name="Content Placeholder 2"/>
          <p:cNvSpPr>
            <a:spLocks noGrp="1"/>
          </p:cNvSpPr>
          <p:nvPr>
            <p:ph idx="1"/>
          </p:nvPr>
        </p:nvSpPr>
        <p:spPr/>
        <p:txBody>
          <a:bodyPr>
            <a:normAutofit fontScale="92500" lnSpcReduction="10000"/>
          </a:bodyPr>
          <a:lstStyle/>
          <a:p>
            <a:r>
              <a:rPr lang="en-US" dirty="0"/>
              <a:t>The monitoring and evaluation tool within the context of community dialogue should: • be specific to the target group in matters of gender, , age group, or people with disabilities • be qualitative and quantitative • document the community dialogue process, best practices, and challenges • have effective mechanisms of providing feedback • ensure adequate participation of the community members in the monitoring and evaluation processes</a:t>
            </a:r>
          </a:p>
        </p:txBody>
      </p:sp>
    </p:spTree>
    <p:extLst>
      <p:ext uri="{BB962C8B-B14F-4D97-AF65-F5344CB8AC3E}">
        <p14:creationId xmlns:p14="http://schemas.microsoft.com/office/powerpoint/2010/main" val="256206332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monitoring and evaluation</a:t>
            </a:r>
          </a:p>
        </p:txBody>
      </p:sp>
      <p:sp>
        <p:nvSpPr>
          <p:cNvPr id="3" name="Content Placeholder 2"/>
          <p:cNvSpPr>
            <a:spLocks noGrp="1"/>
          </p:cNvSpPr>
          <p:nvPr>
            <p:ph idx="1"/>
          </p:nvPr>
        </p:nvSpPr>
        <p:spPr/>
        <p:txBody>
          <a:bodyPr>
            <a:normAutofit fontScale="85000" lnSpcReduction="20000"/>
          </a:bodyPr>
          <a:lstStyle/>
          <a:p>
            <a:r>
              <a:rPr lang="en-US" dirty="0"/>
              <a:t>A good monitoring &amp; evaluation tool will help answer the following questions:</a:t>
            </a:r>
          </a:p>
          <a:p>
            <a:r>
              <a:rPr lang="en-US" dirty="0"/>
              <a:t> • Are planned activities being implemented?</a:t>
            </a:r>
          </a:p>
          <a:p>
            <a:r>
              <a:rPr lang="en-US" dirty="0"/>
              <a:t> • Are the activities being implemented correctly and according to schedule? </a:t>
            </a:r>
          </a:p>
          <a:p>
            <a:r>
              <a:rPr lang="en-US" dirty="0"/>
              <a:t>• Are the messages reaching the intended audience? </a:t>
            </a:r>
          </a:p>
          <a:p>
            <a:r>
              <a:rPr lang="en-US" dirty="0"/>
              <a:t>Is there a change in knowledge, attitude, beliefs and practices? </a:t>
            </a:r>
          </a:p>
          <a:p>
            <a:r>
              <a:rPr lang="en-US" dirty="0"/>
              <a:t>• Are the interventions sustainable? </a:t>
            </a:r>
          </a:p>
          <a:p>
            <a:r>
              <a:rPr lang="en-US" dirty="0"/>
              <a:t>• Are girls and women given an equal opportunity to participate in the community dialogue?</a:t>
            </a:r>
          </a:p>
        </p:txBody>
      </p:sp>
    </p:spTree>
    <p:extLst>
      <p:ext uri="{BB962C8B-B14F-4D97-AF65-F5344CB8AC3E}">
        <p14:creationId xmlns:p14="http://schemas.microsoft.com/office/powerpoint/2010/main" val="83664480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 steps in Monitoring: </a:t>
            </a:r>
          </a:p>
        </p:txBody>
      </p:sp>
      <p:sp>
        <p:nvSpPr>
          <p:cNvPr id="3" name="Content Placeholder 2"/>
          <p:cNvSpPr>
            <a:spLocks noGrp="1"/>
          </p:cNvSpPr>
          <p:nvPr>
            <p:ph idx="1"/>
          </p:nvPr>
        </p:nvSpPr>
        <p:spPr/>
        <p:txBody>
          <a:bodyPr>
            <a:normAutofit fontScale="85000" lnSpcReduction="10000"/>
          </a:bodyPr>
          <a:lstStyle/>
          <a:p>
            <a:r>
              <a:rPr lang="en-US" dirty="0"/>
              <a:t>i. Establish performance indicators that should be in line with objectives of the community dialogue </a:t>
            </a:r>
          </a:p>
          <a:p>
            <a:r>
              <a:rPr lang="en-US" dirty="0"/>
              <a:t>ii. Set performance baselines and targets </a:t>
            </a:r>
          </a:p>
          <a:p>
            <a:r>
              <a:rPr lang="en-US" dirty="0"/>
              <a:t>iii. Collecting, reporting &amp; sharing data is essential for documentation. The implementation team should keep records of proceedings to track progress. </a:t>
            </a:r>
          </a:p>
          <a:p>
            <a:r>
              <a:rPr lang="en-US" dirty="0"/>
              <a:t>iv. Consider the monitoring risk and assumptions during design process </a:t>
            </a:r>
          </a:p>
          <a:p>
            <a:r>
              <a:rPr lang="en-US" dirty="0"/>
              <a:t>v. Select appropriate data collection tools, e.g. questionnaires, interviews, focus group discussions, and a registry of the participants</a:t>
            </a:r>
          </a:p>
        </p:txBody>
      </p:sp>
    </p:spTree>
    <p:extLst>
      <p:ext uri="{BB962C8B-B14F-4D97-AF65-F5344CB8AC3E}">
        <p14:creationId xmlns:p14="http://schemas.microsoft.com/office/powerpoint/2010/main" val="1938363789"/>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steps in Evaluation:</a:t>
            </a:r>
          </a:p>
        </p:txBody>
      </p:sp>
      <p:sp>
        <p:nvSpPr>
          <p:cNvPr id="3" name="Content Placeholder 2"/>
          <p:cNvSpPr>
            <a:spLocks noGrp="1"/>
          </p:cNvSpPr>
          <p:nvPr>
            <p:ph idx="1"/>
          </p:nvPr>
        </p:nvSpPr>
        <p:spPr/>
        <p:txBody>
          <a:bodyPr>
            <a:normAutofit fontScale="85000" lnSpcReduction="10000"/>
          </a:bodyPr>
          <a:lstStyle/>
          <a:p>
            <a:r>
              <a:rPr lang="en-US" dirty="0"/>
              <a:t>i. Planning for evaluation should be done during the design process. </a:t>
            </a:r>
          </a:p>
          <a:p>
            <a:r>
              <a:rPr lang="en-US" dirty="0"/>
              <a:t>ii. Assess effectiveness of the community dialogue by considering community expectations and the long-term outcome.</a:t>
            </a:r>
          </a:p>
          <a:p>
            <a:r>
              <a:rPr lang="en-US" dirty="0"/>
              <a:t> iii. Assess the impact of the community dialogue and go beyond the outcome to include change in knowledge, attitude and practice of the target groups. After monitoring and evaluation, the data and information collected needs to be documented, shared and integrated into future designs</a:t>
            </a:r>
          </a:p>
        </p:txBody>
      </p:sp>
    </p:spTree>
    <p:extLst>
      <p:ext uri="{BB962C8B-B14F-4D97-AF65-F5344CB8AC3E}">
        <p14:creationId xmlns:p14="http://schemas.microsoft.com/office/powerpoint/2010/main" val="132145782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NB</a:t>
            </a:r>
          </a:p>
        </p:txBody>
      </p:sp>
      <p:sp>
        <p:nvSpPr>
          <p:cNvPr id="3" name="Content Placeholder 2"/>
          <p:cNvSpPr>
            <a:spLocks noGrp="1"/>
          </p:cNvSpPr>
          <p:nvPr>
            <p:ph idx="1"/>
          </p:nvPr>
        </p:nvSpPr>
        <p:spPr/>
        <p:txBody>
          <a:bodyPr>
            <a:normAutofit fontScale="85000" lnSpcReduction="20000"/>
          </a:bodyPr>
          <a:lstStyle/>
          <a:p>
            <a:r>
              <a:rPr lang="en-US" dirty="0"/>
              <a:t>Health promotion is the process of enabling people to increase control over, and to improve, their health. To reach a state of complete physical, mental and social well-being, an individual or group must be able to identify and to realize aspirations, to satisfy needs, and to change or cope with the environment. Health is, therefore, seen as a resource for everyday life, not the objective of living. Health is a positive concept emphasizing social and personal resources, as well as physical capacities. Therefore, health promotion is not just the responsibility of the health sector, but goes beyond healthy life-styles to well-being.</a:t>
            </a:r>
          </a:p>
        </p:txBody>
      </p:sp>
    </p:spTree>
    <p:extLst>
      <p:ext uri="{BB962C8B-B14F-4D97-AF65-F5344CB8AC3E}">
        <p14:creationId xmlns:p14="http://schemas.microsoft.com/office/powerpoint/2010/main" val="714294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Aims of health education</a:t>
            </a:r>
          </a:p>
        </p:txBody>
      </p:sp>
      <p:sp>
        <p:nvSpPr>
          <p:cNvPr id="3" name="Content Placeholder 2"/>
          <p:cNvSpPr>
            <a:spLocks noGrp="1"/>
          </p:cNvSpPr>
          <p:nvPr>
            <p:ph idx="1"/>
          </p:nvPr>
        </p:nvSpPr>
        <p:spPr/>
        <p:txBody>
          <a:bodyPr/>
          <a:lstStyle/>
          <a:p>
            <a:endParaRPr lang="en-US" dirty="0"/>
          </a:p>
        </p:txBody>
      </p:sp>
      <p:pic>
        <p:nvPicPr>
          <p:cNvPr id="5122" name="Picture 2" descr="C:\Users\Mweha\Desktop\health-education-5-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86762"/>
            <a:ext cx="8915399" cy="466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781847"/>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Prerequisites for Health</a:t>
            </a:r>
            <a:br>
              <a:rPr lang="en-US" b="1" dirty="0"/>
            </a:br>
            <a:endParaRPr lang="en-US" dirty="0"/>
          </a:p>
        </p:txBody>
      </p:sp>
      <p:sp>
        <p:nvSpPr>
          <p:cNvPr id="3" name="Content Placeholder 2"/>
          <p:cNvSpPr>
            <a:spLocks noGrp="1"/>
          </p:cNvSpPr>
          <p:nvPr>
            <p:ph idx="1"/>
          </p:nvPr>
        </p:nvSpPr>
        <p:spPr/>
        <p:txBody>
          <a:bodyPr>
            <a:normAutofit fontScale="92500" lnSpcReduction="20000"/>
          </a:bodyPr>
          <a:lstStyle/>
          <a:p>
            <a:pPr fontAlgn="base"/>
            <a:r>
              <a:rPr lang="en-US" dirty="0"/>
              <a:t>The fundamental conditions and resources for health are:</a:t>
            </a:r>
          </a:p>
          <a:p>
            <a:pPr fontAlgn="base"/>
            <a:r>
              <a:rPr lang="en-US" dirty="0"/>
              <a:t>peace,</a:t>
            </a:r>
          </a:p>
          <a:p>
            <a:pPr fontAlgn="base"/>
            <a:r>
              <a:rPr lang="en-US" dirty="0"/>
              <a:t>shelter,</a:t>
            </a:r>
          </a:p>
          <a:p>
            <a:pPr fontAlgn="base"/>
            <a:r>
              <a:rPr lang="en-US" dirty="0"/>
              <a:t>education,</a:t>
            </a:r>
          </a:p>
          <a:p>
            <a:pPr fontAlgn="base"/>
            <a:r>
              <a:rPr lang="en-US" dirty="0"/>
              <a:t>food,</a:t>
            </a:r>
          </a:p>
          <a:p>
            <a:pPr fontAlgn="base"/>
            <a:r>
              <a:rPr lang="en-US" dirty="0"/>
              <a:t>income,</a:t>
            </a:r>
          </a:p>
          <a:p>
            <a:pPr fontAlgn="base"/>
            <a:r>
              <a:rPr lang="en-US" dirty="0"/>
              <a:t>a stable eco-system,</a:t>
            </a:r>
          </a:p>
          <a:p>
            <a:pPr fontAlgn="base"/>
            <a:r>
              <a:rPr lang="en-US" dirty="0"/>
              <a:t>sustainable resources,</a:t>
            </a:r>
          </a:p>
          <a:p>
            <a:pPr fontAlgn="base"/>
            <a:r>
              <a:rPr lang="en-US" dirty="0"/>
              <a:t>social justice, and equity.</a:t>
            </a:r>
          </a:p>
        </p:txBody>
      </p:sp>
    </p:spTree>
    <p:extLst>
      <p:ext uri="{BB962C8B-B14F-4D97-AF65-F5344CB8AC3E}">
        <p14:creationId xmlns:p14="http://schemas.microsoft.com/office/powerpoint/2010/main" val="393347653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three basic strategies for health promotion</a:t>
            </a:r>
          </a:p>
        </p:txBody>
      </p:sp>
      <p:sp>
        <p:nvSpPr>
          <p:cNvPr id="3" name="Content Placeholder 2"/>
          <p:cNvSpPr>
            <a:spLocks noGrp="1"/>
          </p:cNvSpPr>
          <p:nvPr>
            <p:ph idx="1"/>
          </p:nvPr>
        </p:nvSpPr>
        <p:spPr/>
        <p:txBody>
          <a:bodyPr>
            <a:normAutofit fontScale="62500" lnSpcReduction="20000"/>
          </a:bodyPr>
          <a:lstStyle/>
          <a:p>
            <a:pPr fontAlgn="base"/>
            <a:r>
              <a:rPr lang="en-US" b="1" dirty="0"/>
              <a:t>Advocate</a:t>
            </a:r>
          </a:p>
          <a:p>
            <a:pPr fontAlgn="base"/>
            <a:r>
              <a:rPr lang="en-US" dirty="0"/>
              <a:t>Good health is a major resource for social, economic and personal development and an important dimension of quality of life. Political, economic, social, cultural, environmental, </a:t>
            </a:r>
            <a:r>
              <a:rPr lang="en-US" dirty="0" err="1"/>
              <a:t>behavioural</a:t>
            </a:r>
            <a:r>
              <a:rPr lang="en-US" dirty="0"/>
              <a:t> and biological factors can all </a:t>
            </a:r>
            <a:r>
              <a:rPr lang="en-US" dirty="0" err="1"/>
              <a:t>favour</a:t>
            </a:r>
            <a:r>
              <a:rPr lang="en-US" dirty="0"/>
              <a:t> health or be harmful to it. Health promotion action aims at making these conditions </a:t>
            </a:r>
            <a:r>
              <a:rPr lang="en-US" dirty="0" err="1"/>
              <a:t>favourable</a:t>
            </a:r>
            <a:r>
              <a:rPr lang="en-US" dirty="0"/>
              <a:t> through advocacy for health.</a:t>
            </a:r>
          </a:p>
          <a:p>
            <a:pPr fontAlgn="base"/>
            <a:r>
              <a:rPr lang="en-US" b="1" dirty="0"/>
              <a:t>Enable</a:t>
            </a:r>
          </a:p>
          <a:p>
            <a:pPr fontAlgn="base"/>
            <a:r>
              <a:rPr lang="en-US" dirty="0"/>
              <a:t>Health promotion focuses on achieving equity in health. Health promotion action aims at reducing differences in current health status and ensuring equal opportunities and resources to enable all people to achieve their fullest health potential. This includes a secure foundation in a supportive environment, access to information, life skills and opportunities for making healthy choices. People cannot achieve their fullest health potential unless they are able to take control of those things which determine their health. This must apply equally to women and men.</a:t>
            </a:r>
          </a:p>
        </p:txBody>
      </p:sp>
    </p:spTree>
    <p:extLst>
      <p:ext uri="{BB962C8B-B14F-4D97-AF65-F5344CB8AC3E}">
        <p14:creationId xmlns:p14="http://schemas.microsoft.com/office/powerpoint/2010/main" val="94264221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three basic strategies for health promotion</a:t>
            </a:r>
          </a:p>
        </p:txBody>
      </p:sp>
      <p:sp>
        <p:nvSpPr>
          <p:cNvPr id="3" name="Content Placeholder 2"/>
          <p:cNvSpPr>
            <a:spLocks noGrp="1"/>
          </p:cNvSpPr>
          <p:nvPr>
            <p:ph idx="1"/>
          </p:nvPr>
        </p:nvSpPr>
        <p:spPr/>
        <p:txBody>
          <a:bodyPr>
            <a:normAutofit fontScale="70000" lnSpcReduction="20000"/>
          </a:bodyPr>
          <a:lstStyle/>
          <a:p>
            <a:pPr fontAlgn="base"/>
            <a:r>
              <a:rPr lang="en-US" b="1" dirty="0"/>
              <a:t>Mediate</a:t>
            </a:r>
          </a:p>
          <a:p>
            <a:pPr fontAlgn="base"/>
            <a:r>
              <a:rPr lang="en-US" dirty="0"/>
              <a:t>The prerequisites and prospects for health cannot be ensured by the health sector alone. More importantly, health promotion demands coordinated action by all concerned: by governments, by health and other social and economic sectors, by nongovernmental and voluntary organization, by local authorities, by industry and by the media. People in all walks of life are involved as individuals, families and communities. Professional and social groups and health personnel have a major responsibility to mediate between differing interests in society for the pursuit of health.</a:t>
            </a:r>
          </a:p>
          <a:p>
            <a:pPr fontAlgn="base"/>
            <a:r>
              <a:rPr lang="en-US" dirty="0"/>
              <a:t>Health promotion strategies and </a:t>
            </a:r>
            <a:r>
              <a:rPr lang="en-US" dirty="0" err="1"/>
              <a:t>programmes</a:t>
            </a:r>
            <a:r>
              <a:rPr lang="en-US" dirty="0"/>
              <a:t> should be adapted to the local needs and possibilities of individual countries and regions to take into account differing social, cultural and economic systems.</a:t>
            </a:r>
          </a:p>
          <a:p>
            <a:endParaRPr lang="en-US" dirty="0"/>
          </a:p>
          <a:p>
            <a:endParaRPr lang="en-US" dirty="0"/>
          </a:p>
          <a:p>
            <a:endParaRPr lang="en-US" dirty="0"/>
          </a:p>
        </p:txBody>
      </p:sp>
    </p:spTree>
    <p:extLst>
      <p:ext uri="{BB962C8B-B14F-4D97-AF65-F5344CB8AC3E}">
        <p14:creationId xmlns:p14="http://schemas.microsoft.com/office/powerpoint/2010/main" val="255142753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Ottawa charter </a:t>
            </a:r>
            <a:r>
              <a:rPr lang="en-US" dirty="0" err="1"/>
              <a:t>prority</a:t>
            </a:r>
            <a:r>
              <a:rPr lang="en-US" dirty="0"/>
              <a:t> action areas</a:t>
            </a:r>
          </a:p>
        </p:txBody>
      </p:sp>
      <p:sp>
        <p:nvSpPr>
          <p:cNvPr id="3" name="Content Placeholder 2"/>
          <p:cNvSpPr>
            <a:spLocks noGrp="1"/>
          </p:cNvSpPr>
          <p:nvPr>
            <p:ph idx="1"/>
          </p:nvPr>
        </p:nvSpPr>
        <p:spPr/>
        <p:txBody>
          <a:bodyPr>
            <a:normAutofit fontScale="25000" lnSpcReduction="20000"/>
          </a:bodyPr>
          <a:lstStyle/>
          <a:p>
            <a:pPr fontAlgn="base"/>
            <a:r>
              <a:rPr lang="en-US" sz="8600" b="1" dirty="0"/>
              <a:t>Build Healthy Public Policy</a:t>
            </a:r>
          </a:p>
          <a:p>
            <a:pPr fontAlgn="base"/>
            <a:r>
              <a:rPr lang="en-US" sz="8600" dirty="0"/>
              <a:t>Health promotion goes beyond health care. It puts health on the agenda of policy makers in all sectors and at all levels, directing them to be aware of the health consequences of their decisions and to accept their responsibilities for health.</a:t>
            </a:r>
          </a:p>
          <a:p>
            <a:pPr fontAlgn="base"/>
            <a:r>
              <a:rPr lang="en-US" sz="8600" dirty="0"/>
              <a:t>Health promotion policy combines diverse but complementary approaches including legislation, fiscal measures, taxation and organizational change. It is coordinated action that leads to health, income and social policies that foster greater equity. Joint action contributes to ensuring safer and healthier goods and services, healthier public services, and cleaner, more enjoyable environments.</a:t>
            </a:r>
          </a:p>
          <a:p>
            <a:pPr fontAlgn="base"/>
            <a:r>
              <a:rPr lang="en-US" sz="8600" dirty="0"/>
              <a:t>Health promotion policy requires the identification of obstacles to the adoption of healthy public policies in non-health sectors, and ways of removing them. The aim must be to make the healthier choice the easier choice for policy makers as well.</a:t>
            </a:r>
          </a:p>
          <a:p>
            <a:endParaRPr lang="en-US" dirty="0"/>
          </a:p>
        </p:txBody>
      </p:sp>
    </p:spTree>
    <p:extLst>
      <p:ext uri="{BB962C8B-B14F-4D97-AF65-F5344CB8AC3E}">
        <p14:creationId xmlns:p14="http://schemas.microsoft.com/office/powerpoint/2010/main" val="188618233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Ottawa charter action areas</a:t>
            </a:r>
          </a:p>
        </p:txBody>
      </p:sp>
      <p:sp>
        <p:nvSpPr>
          <p:cNvPr id="3" name="Content Placeholder 2"/>
          <p:cNvSpPr>
            <a:spLocks noGrp="1"/>
          </p:cNvSpPr>
          <p:nvPr>
            <p:ph idx="1"/>
          </p:nvPr>
        </p:nvSpPr>
        <p:spPr/>
        <p:txBody>
          <a:bodyPr>
            <a:normAutofit fontScale="70000" lnSpcReduction="20000"/>
          </a:bodyPr>
          <a:lstStyle/>
          <a:p>
            <a:pPr fontAlgn="base"/>
            <a:r>
              <a:rPr lang="en-US" b="1" dirty="0"/>
              <a:t>Create Supportive Environments</a:t>
            </a:r>
          </a:p>
          <a:p>
            <a:pPr fontAlgn="base"/>
            <a:r>
              <a:rPr lang="en-US" dirty="0"/>
              <a:t>Our societies are complex and interrelated. Health cannot be separated from other goals. The inextricable links between people and their environment constitutes the basis for a </a:t>
            </a:r>
            <a:r>
              <a:rPr lang="en-US" dirty="0" err="1"/>
              <a:t>socioecological</a:t>
            </a:r>
            <a:r>
              <a:rPr lang="en-US" dirty="0"/>
              <a:t> approach to health. The overall guiding principle for the world, nations, regions and communities alike, is the need to encourage reciprocal maintenance - to take care of each other, our communities and our natural environment. The conservation of natural resources throughout the world should be emphasized as a global responsibility.</a:t>
            </a:r>
          </a:p>
          <a:p>
            <a:pPr fontAlgn="base"/>
            <a:r>
              <a:rPr lang="en-US" dirty="0"/>
              <a:t>Changing patterns of life, work and leisure have a significant impact on health. Work and leisure should be a source of health for people. The way society organizes work should help create a healthy society. Health promotion generates living and working conditions that are safe, stimulating, satisfying and enjoyable.</a:t>
            </a:r>
          </a:p>
        </p:txBody>
      </p:sp>
    </p:spTree>
    <p:extLst>
      <p:ext uri="{BB962C8B-B14F-4D97-AF65-F5344CB8AC3E}">
        <p14:creationId xmlns:p14="http://schemas.microsoft.com/office/powerpoint/2010/main" val="187828952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Ottawa charter action areas</a:t>
            </a:r>
          </a:p>
        </p:txBody>
      </p:sp>
      <p:sp>
        <p:nvSpPr>
          <p:cNvPr id="3" name="Content Placeholder 2"/>
          <p:cNvSpPr>
            <a:spLocks noGrp="1"/>
          </p:cNvSpPr>
          <p:nvPr>
            <p:ph idx="1"/>
          </p:nvPr>
        </p:nvSpPr>
        <p:spPr/>
        <p:txBody>
          <a:bodyPr>
            <a:normAutofit lnSpcReduction="10000"/>
          </a:bodyPr>
          <a:lstStyle/>
          <a:p>
            <a:pPr fontAlgn="base"/>
            <a:r>
              <a:rPr lang="en-US" dirty="0"/>
              <a:t>Systematic assessment of the health impact of a rapidly changing environment - particularly in areas of technology, work, energy production and urbanization - is essential and must be followed by action to ensure positive benefit to the health of the public. The protection of the natural and built environments and the conservation of natural resources must be addressed in any health promotion strategy.</a:t>
            </a:r>
          </a:p>
          <a:p>
            <a:endParaRPr lang="en-US" dirty="0"/>
          </a:p>
          <a:p>
            <a:endParaRPr lang="en-US" dirty="0"/>
          </a:p>
        </p:txBody>
      </p:sp>
    </p:spTree>
    <p:extLst>
      <p:ext uri="{BB962C8B-B14F-4D97-AF65-F5344CB8AC3E}">
        <p14:creationId xmlns:p14="http://schemas.microsoft.com/office/powerpoint/2010/main" val="171604233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Ottawa charter action areas</a:t>
            </a:r>
          </a:p>
        </p:txBody>
      </p:sp>
      <p:sp>
        <p:nvSpPr>
          <p:cNvPr id="3" name="Content Placeholder 2"/>
          <p:cNvSpPr>
            <a:spLocks noGrp="1"/>
          </p:cNvSpPr>
          <p:nvPr>
            <p:ph idx="1"/>
          </p:nvPr>
        </p:nvSpPr>
        <p:spPr/>
        <p:txBody>
          <a:bodyPr>
            <a:normAutofit fontScale="77500" lnSpcReduction="20000"/>
          </a:bodyPr>
          <a:lstStyle/>
          <a:p>
            <a:pPr fontAlgn="base"/>
            <a:r>
              <a:rPr lang="en-US" b="1" dirty="0"/>
              <a:t>Strengthen Community Actions</a:t>
            </a:r>
          </a:p>
          <a:p>
            <a:pPr fontAlgn="base"/>
            <a:r>
              <a:rPr lang="en-US" dirty="0"/>
              <a:t>Health promotion works through concrete and effective community action in setting priorities, making decisions, planning strategies and implementing them to achieve better health. At the heart of this process is the empowerment of communities - their ownership and control of their own </a:t>
            </a:r>
            <a:r>
              <a:rPr lang="en-US" dirty="0" err="1"/>
              <a:t>endeavours</a:t>
            </a:r>
            <a:r>
              <a:rPr lang="en-US" dirty="0"/>
              <a:t> and destinies.</a:t>
            </a:r>
          </a:p>
          <a:p>
            <a:pPr fontAlgn="base"/>
            <a:r>
              <a:rPr lang="en-US" dirty="0"/>
              <a:t>Community development draws on existing human and material resources in the community to enhance self-help and social support, and to develop flexible systems for strengthening public participation in and direction of health matters. This requires full and continuous access to information, learning opportunities for health, as well as funding support.</a:t>
            </a:r>
          </a:p>
          <a:p>
            <a:endParaRPr lang="en-US" dirty="0"/>
          </a:p>
        </p:txBody>
      </p:sp>
    </p:spTree>
    <p:extLst>
      <p:ext uri="{BB962C8B-B14F-4D97-AF65-F5344CB8AC3E}">
        <p14:creationId xmlns:p14="http://schemas.microsoft.com/office/powerpoint/2010/main" val="76317809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Ottawa charter action areas</a:t>
            </a:r>
          </a:p>
        </p:txBody>
      </p:sp>
      <p:sp>
        <p:nvSpPr>
          <p:cNvPr id="3" name="Content Placeholder 2"/>
          <p:cNvSpPr>
            <a:spLocks noGrp="1"/>
          </p:cNvSpPr>
          <p:nvPr>
            <p:ph idx="1"/>
          </p:nvPr>
        </p:nvSpPr>
        <p:spPr/>
        <p:txBody>
          <a:bodyPr>
            <a:normAutofit fontScale="77500" lnSpcReduction="20000"/>
          </a:bodyPr>
          <a:lstStyle/>
          <a:p>
            <a:pPr fontAlgn="base"/>
            <a:r>
              <a:rPr lang="en-US" b="1" dirty="0"/>
              <a:t>Develop Personal Skills</a:t>
            </a:r>
          </a:p>
          <a:p>
            <a:pPr fontAlgn="base"/>
            <a:r>
              <a:rPr lang="en-US" dirty="0"/>
              <a:t>Health promotion supports personal and social development through providing information, education for health, and enhancing life skills. By so doing, it increases the options available to people to exercise more control over their own health and over their environments, and to make choices conducive to health.</a:t>
            </a:r>
          </a:p>
          <a:p>
            <a:pPr fontAlgn="base"/>
            <a:r>
              <a:rPr lang="en-US" dirty="0"/>
              <a:t>Enabling people to learn, throughout life, to prepare themselves for all of its stages and to cope with chronic illness and injuries is essential. This has to be facilitated in school, home, work and community settings. Action is required through educational, professional, commercial and voluntary bodies, and within the institutions themselves.</a:t>
            </a:r>
          </a:p>
          <a:p>
            <a:endParaRPr lang="en-US" dirty="0"/>
          </a:p>
        </p:txBody>
      </p:sp>
    </p:spTree>
    <p:extLst>
      <p:ext uri="{BB962C8B-B14F-4D97-AF65-F5344CB8AC3E}">
        <p14:creationId xmlns:p14="http://schemas.microsoft.com/office/powerpoint/2010/main" val="2056154536"/>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Ottawa charter action areas</a:t>
            </a:r>
          </a:p>
        </p:txBody>
      </p:sp>
      <p:sp>
        <p:nvSpPr>
          <p:cNvPr id="3" name="Content Placeholder 2"/>
          <p:cNvSpPr>
            <a:spLocks noGrp="1"/>
          </p:cNvSpPr>
          <p:nvPr>
            <p:ph idx="1"/>
          </p:nvPr>
        </p:nvSpPr>
        <p:spPr/>
        <p:txBody>
          <a:bodyPr>
            <a:normAutofit fontScale="70000" lnSpcReduction="20000"/>
          </a:bodyPr>
          <a:lstStyle/>
          <a:p>
            <a:pPr fontAlgn="base"/>
            <a:r>
              <a:rPr lang="en-US" dirty="0"/>
              <a:t>To acknowledge people as the main health resource; to support and enable them to keep themselves, their families and friends healthy through financial and other means, and to accept the community as the essential voice in matters of its health, living conditions and well-being;</a:t>
            </a:r>
          </a:p>
          <a:p>
            <a:pPr fontAlgn="base"/>
            <a:r>
              <a:rPr lang="en-US" dirty="0"/>
              <a:t>To reorient health services and their resources towards the promotion of health; and to share power with other sectors, other disciplines and, most importantly, with people themselves;</a:t>
            </a:r>
          </a:p>
          <a:p>
            <a:pPr fontAlgn="base"/>
            <a:r>
              <a:rPr lang="en-US" dirty="0"/>
              <a:t>To recognize health and its maintenance as a major social investment and challenge; and to address the overall ecological issue of our ways of living.</a:t>
            </a:r>
          </a:p>
          <a:p>
            <a:pPr fontAlgn="base"/>
            <a:r>
              <a:rPr lang="en-US" dirty="0"/>
              <a:t>The Conference urges all concerned to join them in their commitment to a strong public health alliance.</a:t>
            </a:r>
          </a:p>
          <a:p>
            <a:endParaRPr lang="en-US" dirty="0"/>
          </a:p>
        </p:txBody>
      </p:sp>
    </p:spTree>
    <p:extLst>
      <p:ext uri="{BB962C8B-B14F-4D97-AF65-F5344CB8AC3E}">
        <p14:creationId xmlns:p14="http://schemas.microsoft.com/office/powerpoint/2010/main" val="332926662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Emblem used by WHO during Ottawa charter</a:t>
            </a:r>
          </a:p>
        </p:txBody>
      </p:sp>
      <p:sp>
        <p:nvSpPr>
          <p:cNvPr id="3" name="Content Placeholder 2"/>
          <p:cNvSpPr>
            <a:spLocks noGrp="1"/>
          </p:cNvSpPr>
          <p:nvPr>
            <p:ph idx="1"/>
          </p:nvPr>
        </p:nvSpPr>
        <p:spPr/>
        <p:txBody>
          <a:bodyPr/>
          <a:lstStyle/>
          <a:p>
            <a:pPr marL="0" indent="0">
              <a:buNone/>
            </a:pPr>
            <a:endParaRPr lang="en-US" dirty="0"/>
          </a:p>
        </p:txBody>
      </p:sp>
      <p:pic>
        <p:nvPicPr>
          <p:cNvPr id="21506" name="Picture 2" descr="C:\Users\Mweha\Desktop\hpr_logo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199"/>
            <a:ext cx="822960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55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Education</a:t>
            </a:r>
          </a:p>
        </p:txBody>
      </p:sp>
      <p:sp>
        <p:nvSpPr>
          <p:cNvPr id="3" name="Content Placeholder 2"/>
          <p:cNvSpPr>
            <a:spLocks noGrp="1"/>
          </p:cNvSpPr>
          <p:nvPr>
            <p:ph idx="1"/>
          </p:nvPr>
        </p:nvSpPr>
        <p:spPr/>
        <p:txBody>
          <a:bodyPr/>
          <a:lstStyle/>
          <a:p>
            <a:r>
              <a:rPr lang="en-US" dirty="0"/>
              <a:t>Health education is about providing health information and knowledge to individuals and communities and providing skills to enable individuals to adopt healthy behaviors voluntarily. It is a combination of learning experiences designed to help individuals and communities improve their health, by increasing their knowledge or influencing their attitudes</a:t>
            </a:r>
          </a:p>
          <a:p>
            <a:endParaRPr lang="en-US" dirty="0"/>
          </a:p>
        </p:txBody>
      </p:sp>
    </p:spTree>
    <p:extLst>
      <p:ext uri="{BB962C8B-B14F-4D97-AF65-F5344CB8AC3E}">
        <p14:creationId xmlns:p14="http://schemas.microsoft.com/office/powerpoint/2010/main" val="2394556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to health education</a:t>
            </a:r>
          </a:p>
        </p:txBody>
      </p:sp>
      <p:sp>
        <p:nvSpPr>
          <p:cNvPr id="3" name="Content Placeholder 2"/>
          <p:cNvSpPr>
            <a:spLocks noGrp="1"/>
          </p:cNvSpPr>
          <p:nvPr>
            <p:ph idx="1"/>
          </p:nvPr>
        </p:nvSpPr>
        <p:spPr/>
        <p:txBody>
          <a:bodyPr/>
          <a:lstStyle/>
          <a:p>
            <a:endParaRPr lang="en-US" dirty="0"/>
          </a:p>
        </p:txBody>
      </p:sp>
      <p:pic>
        <p:nvPicPr>
          <p:cNvPr id="6146" name="Picture 2" descr="C:\Users\Mweha\Desktop\health-education-7-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2"/>
            <a:ext cx="8305800"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34975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Ottawa charter action areas</a:t>
            </a:r>
          </a:p>
        </p:txBody>
      </p:sp>
      <p:sp>
        <p:nvSpPr>
          <p:cNvPr id="3" name="Content Placeholder 2"/>
          <p:cNvSpPr>
            <a:spLocks noGrp="1"/>
          </p:cNvSpPr>
          <p:nvPr>
            <p:ph idx="1"/>
          </p:nvPr>
        </p:nvSpPr>
        <p:spPr/>
        <p:txBody>
          <a:bodyPr>
            <a:normAutofit fontScale="77500" lnSpcReduction="20000"/>
          </a:bodyPr>
          <a:lstStyle/>
          <a:p>
            <a:pPr fontAlgn="base"/>
            <a:r>
              <a:rPr lang="en-US" b="1" dirty="0"/>
              <a:t>Reorient Health Services</a:t>
            </a:r>
          </a:p>
          <a:p>
            <a:pPr fontAlgn="base"/>
            <a:r>
              <a:rPr lang="en-US" dirty="0"/>
              <a:t>The responsibility for health promotion in health services is shared among individuals, community groups, health professionals, health service institutions and governments.</a:t>
            </a:r>
          </a:p>
          <a:p>
            <a:pPr fontAlgn="base"/>
            <a:r>
              <a:rPr lang="en-US" dirty="0"/>
              <a:t>They must work together towards a health care system which contributes to the pursuit of health. The role of the health sector must move increasingly in a health promotion direction, beyond its responsibility for providing clinical and curative services. Health services need to embrace an expanded mandate which is sensitive and respects cultural needs. This mandate should support the needs of individuals and communities for a healthier life, and open channels between the health sector and broader social, political, economic and physical environmental components</a:t>
            </a:r>
          </a:p>
          <a:p>
            <a:endParaRPr lang="en-US" dirty="0"/>
          </a:p>
        </p:txBody>
      </p:sp>
    </p:spTree>
    <p:extLst>
      <p:ext uri="{BB962C8B-B14F-4D97-AF65-F5344CB8AC3E}">
        <p14:creationId xmlns:p14="http://schemas.microsoft.com/office/powerpoint/2010/main" val="2376033173"/>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Ottawa charter action areas</a:t>
            </a:r>
          </a:p>
        </p:txBody>
      </p:sp>
      <p:sp>
        <p:nvSpPr>
          <p:cNvPr id="3" name="Content Placeholder 2"/>
          <p:cNvSpPr>
            <a:spLocks noGrp="1"/>
          </p:cNvSpPr>
          <p:nvPr>
            <p:ph idx="1"/>
          </p:nvPr>
        </p:nvSpPr>
        <p:spPr/>
        <p:txBody>
          <a:bodyPr>
            <a:normAutofit fontScale="77500" lnSpcReduction="20000"/>
          </a:bodyPr>
          <a:lstStyle/>
          <a:p>
            <a:pPr fontAlgn="base"/>
            <a:r>
              <a:rPr lang="en-US" dirty="0"/>
              <a:t>Reorienting health services also requires stronger attention to health research as well as changes in professional education and training. This must lead to a change of attitude and organization of health services which refocuses on the total needs of the individual as a whole person.</a:t>
            </a:r>
          </a:p>
          <a:p>
            <a:pPr fontAlgn="base"/>
            <a:r>
              <a:rPr lang="en-US" b="1" dirty="0"/>
              <a:t>Moving into the Future</a:t>
            </a:r>
          </a:p>
          <a:p>
            <a:pPr fontAlgn="base"/>
            <a:r>
              <a:rPr lang="en-US" dirty="0"/>
              <a:t>Health is created and lived by people within the settings of their everyday life; where they learn, work, play and love. Health is created by caring for oneself and others, by being able to take decisions and have control over one's life circumstances, and by ensuring that the society one lives in creates conditions that allow the attainment of health by all its members.</a:t>
            </a:r>
          </a:p>
          <a:p>
            <a:endParaRPr lang="en-US" dirty="0"/>
          </a:p>
        </p:txBody>
      </p:sp>
    </p:spTree>
    <p:extLst>
      <p:ext uri="{BB962C8B-B14F-4D97-AF65-F5344CB8AC3E}">
        <p14:creationId xmlns:p14="http://schemas.microsoft.com/office/powerpoint/2010/main" val="294939772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Ottawa charter action areas</a:t>
            </a:r>
          </a:p>
        </p:txBody>
      </p:sp>
      <p:sp>
        <p:nvSpPr>
          <p:cNvPr id="3" name="Content Placeholder 2"/>
          <p:cNvSpPr>
            <a:spLocks noGrp="1"/>
          </p:cNvSpPr>
          <p:nvPr>
            <p:ph idx="1"/>
          </p:nvPr>
        </p:nvSpPr>
        <p:spPr/>
        <p:txBody>
          <a:bodyPr>
            <a:normAutofit lnSpcReduction="10000"/>
          </a:bodyPr>
          <a:lstStyle/>
          <a:p>
            <a:pPr fontAlgn="base"/>
            <a:r>
              <a:rPr lang="en-US" dirty="0"/>
              <a:t>Caring, holism and ecology are essential issues in developing strategies for health promotion. Therefore, those involved should take as a guiding principle that, in each phase of planning, implementation and evaluation of health promotion activities, women and men should become equal partners.</a:t>
            </a:r>
          </a:p>
          <a:p>
            <a:pPr marL="0" indent="0">
              <a:buNone/>
            </a:pPr>
            <a:br>
              <a:rPr lang="en-US" dirty="0"/>
            </a:br>
            <a:endParaRPr lang="en-US" dirty="0"/>
          </a:p>
        </p:txBody>
      </p:sp>
    </p:spTree>
    <p:extLst>
      <p:ext uri="{BB962C8B-B14F-4D97-AF65-F5344CB8AC3E}">
        <p14:creationId xmlns:p14="http://schemas.microsoft.com/office/powerpoint/2010/main" val="16363190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Commitment to Health Promotion</a:t>
            </a:r>
            <a:br>
              <a:rPr lang="en-US" b="1" dirty="0"/>
            </a:br>
            <a:endParaRPr lang="en-US" dirty="0"/>
          </a:p>
        </p:txBody>
      </p:sp>
      <p:sp>
        <p:nvSpPr>
          <p:cNvPr id="3" name="Content Placeholder 2"/>
          <p:cNvSpPr>
            <a:spLocks noGrp="1"/>
          </p:cNvSpPr>
          <p:nvPr>
            <p:ph idx="1"/>
          </p:nvPr>
        </p:nvSpPr>
        <p:spPr/>
        <p:txBody>
          <a:bodyPr>
            <a:normAutofit fontScale="85000" lnSpcReduction="20000"/>
          </a:bodyPr>
          <a:lstStyle/>
          <a:p>
            <a:pPr fontAlgn="base"/>
            <a:r>
              <a:rPr lang="en-US" dirty="0"/>
              <a:t>The participants in this Conference pledge:</a:t>
            </a:r>
          </a:p>
          <a:p>
            <a:pPr fontAlgn="base"/>
            <a:r>
              <a:rPr lang="en-US" dirty="0"/>
              <a:t>to move into the arena of healthy public policy, and to advocate a clear political commitment to health and equity in all sectors;</a:t>
            </a:r>
          </a:p>
          <a:p>
            <a:pPr fontAlgn="base"/>
            <a:r>
              <a:rPr lang="en-US" dirty="0"/>
              <a:t>to counteract the pressures towards harmful products, resource depletion, unhealthy living conditions and environments, and bad nutrition; and to focus attention on public health issues such as pollution, occupational hazards, housing and settlements;</a:t>
            </a:r>
          </a:p>
          <a:p>
            <a:pPr fontAlgn="base"/>
            <a:r>
              <a:rPr lang="en-US" dirty="0"/>
              <a:t>to respond to the health gap within and between societies, and to tackle the inequities in health produced by the rules and practices of these societies;</a:t>
            </a:r>
          </a:p>
          <a:p>
            <a:endParaRPr lang="en-US" dirty="0"/>
          </a:p>
        </p:txBody>
      </p:sp>
    </p:spTree>
    <p:extLst>
      <p:ext uri="{BB962C8B-B14F-4D97-AF65-F5344CB8AC3E}">
        <p14:creationId xmlns:p14="http://schemas.microsoft.com/office/powerpoint/2010/main" val="294636394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Ottawa charter action areas</a:t>
            </a:r>
          </a:p>
        </p:txBody>
      </p:sp>
      <p:sp>
        <p:nvSpPr>
          <p:cNvPr id="3" name="Content Placeholder 2"/>
          <p:cNvSpPr>
            <a:spLocks noGrp="1"/>
          </p:cNvSpPr>
          <p:nvPr>
            <p:ph idx="1"/>
          </p:nvPr>
        </p:nvSpPr>
        <p:spPr/>
        <p:txBody>
          <a:bodyPr>
            <a:normAutofit fontScale="70000" lnSpcReduction="20000"/>
          </a:bodyPr>
          <a:lstStyle/>
          <a:p>
            <a:pPr fontAlgn="base"/>
            <a:r>
              <a:rPr lang="en-US" dirty="0"/>
              <a:t>To acknowledge people as the main health resource; to support and enable them to keep themselves, their families and friends healthy through financial and other means, and to accept the community as the essential voice in matters of its health, living conditions and well-being;</a:t>
            </a:r>
          </a:p>
          <a:p>
            <a:pPr fontAlgn="base"/>
            <a:r>
              <a:rPr lang="en-US" dirty="0"/>
              <a:t>To reorient health services and their resources towards the promotion of health; and to share power with other sectors, other disciplines and, most importantly, with people themselves;</a:t>
            </a:r>
          </a:p>
          <a:p>
            <a:pPr fontAlgn="base"/>
            <a:r>
              <a:rPr lang="en-US" dirty="0"/>
              <a:t>To recognize health and its maintenance as a major social investment and challenge; and to address the overall ecological issue of our ways of living.</a:t>
            </a:r>
          </a:p>
          <a:p>
            <a:pPr fontAlgn="base"/>
            <a:r>
              <a:rPr lang="en-US" dirty="0"/>
              <a:t>The Conference urges all concerned to join them in their commitment to a strong public health alliance.</a:t>
            </a:r>
          </a:p>
          <a:p>
            <a:endParaRPr lang="en-US" dirty="0"/>
          </a:p>
        </p:txBody>
      </p:sp>
    </p:spTree>
    <p:extLst>
      <p:ext uri="{BB962C8B-B14F-4D97-AF65-F5344CB8AC3E}">
        <p14:creationId xmlns:p14="http://schemas.microsoft.com/office/powerpoint/2010/main" val="1292838592"/>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Elements of health</a:t>
            </a:r>
          </a:p>
        </p:txBody>
      </p:sp>
      <p:sp>
        <p:nvSpPr>
          <p:cNvPr id="3" name="Content Placeholder 2"/>
          <p:cNvSpPr>
            <a:spLocks noGrp="1"/>
          </p:cNvSpPr>
          <p:nvPr>
            <p:ph idx="1"/>
          </p:nvPr>
        </p:nvSpPr>
        <p:spPr/>
        <p:txBody>
          <a:bodyPr>
            <a:normAutofit fontScale="85000" lnSpcReduction="10000"/>
          </a:bodyPr>
          <a:lstStyle/>
          <a:p>
            <a:pPr fontAlgn="base"/>
            <a:r>
              <a:rPr lang="en-US" b="1" dirty="0"/>
              <a:t>Good Governance</a:t>
            </a:r>
          </a:p>
          <a:p>
            <a:pPr fontAlgn="base"/>
            <a:r>
              <a:rPr lang="en-US" b="1" dirty="0"/>
              <a:t>Strengthening policy-makers across all governmental departments to make decisions and to create sustainable systems which promote the health and well-being of all.</a:t>
            </a:r>
            <a:endParaRPr lang="en-US" dirty="0"/>
          </a:p>
          <a:p>
            <a:pPr fontAlgn="base"/>
            <a:r>
              <a:rPr lang="en-US" dirty="0"/>
              <a:t>Health promotion requires policy makers across all government departments to make health a central line of government policy. This means they must factor health implications into all the decisions they take, and prioritize policies that prevent people from becoming ill and protect them from injuries.</a:t>
            </a:r>
          </a:p>
          <a:p>
            <a:endParaRPr lang="en-US" dirty="0"/>
          </a:p>
        </p:txBody>
      </p:sp>
      <p:sp>
        <p:nvSpPr>
          <p:cNvPr id="4" name="Rectangle 3"/>
          <p:cNvSpPr/>
          <p:nvPr/>
        </p:nvSpPr>
        <p:spPr>
          <a:xfrm>
            <a:off x="2286000" y="58847"/>
            <a:ext cx="4572000" cy="2308324"/>
          </a:xfrm>
          <a:prstGeom prst="rect">
            <a:avLst/>
          </a:prstGeom>
        </p:spPr>
        <p:txBody>
          <a:bodyPr>
            <a:spAutoFit/>
          </a:bodyPr>
          <a:lstStyle/>
          <a:p>
            <a:pPr fontAlgn="base"/>
            <a:endParaRPr lang="en-US" b="1" dirty="0"/>
          </a:p>
          <a:p>
            <a:pPr fontAlgn="base"/>
            <a:endParaRPr lang="en-US" b="1" dirty="0"/>
          </a:p>
          <a:p>
            <a:pPr fontAlgn="base"/>
            <a:endParaRPr lang="en-US" b="1" dirty="0"/>
          </a:p>
          <a:p>
            <a:pPr fontAlgn="base"/>
            <a:endParaRPr lang="en-US" b="1" dirty="0"/>
          </a:p>
          <a:p>
            <a:pPr fontAlgn="base"/>
            <a:endParaRPr lang="en-US" b="1" dirty="0"/>
          </a:p>
          <a:p>
            <a:pPr fontAlgn="base"/>
            <a:endParaRPr lang="en-US" b="1" dirty="0"/>
          </a:p>
          <a:p>
            <a:pPr fontAlgn="base"/>
            <a:endParaRPr lang="en-US" b="1" dirty="0"/>
          </a:p>
          <a:p>
            <a:pPr fontAlgn="base"/>
            <a:endParaRPr lang="en-US" dirty="0"/>
          </a:p>
        </p:txBody>
      </p:sp>
    </p:spTree>
    <p:extLst>
      <p:ext uri="{BB962C8B-B14F-4D97-AF65-F5344CB8AC3E}">
        <p14:creationId xmlns:p14="http://schemas.microsoft.com/office/powerpoint/2010/main" val="131583397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Elements of health</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These policies must be supported by regulations that match private sector incentives with public health goals. For example, by aligning tax policies on unhealthy or harmful products such as alcohol, tobacco, and food products which are high in salt, sugars and fat with measures to boost trade in other areas. Legislation can also support healthy urbanization by creating </a:t>
            </a:r>
            <a:r>
              <a:rPr lang="en-US" dirty="0" err="1"/>
              <a:t>walkable</a:t>
            </a:r>
            <a:r>
              <a:rPr lang="en-US" dirty="0"/>
              <a:t> cities, reducing air and water pollution, and enforcing the wearing of seat belts and helmets</a:t>
            </a:r>
          </a:p>
        </p:txBody>
      </p:sp>
    </p:spTree>
    <p:extLst>
      <p:ext uri="{BB962C8B-B14F-4D97-AF65-F5344CB8AC3E}">
        <p14:creationId xmlns:p14="http://schemas.microsoft.com/office/powerpoint/2010/main" val="1545988425"/>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Elements of health</a:t>
            </a:r>
            <a:endParaRPr lang="en-US" dirty="0"/>
          </a:p>
        </p:txBody>
      </p:sp>
      <p:sp>
        <p:nvSpPr>
          <p:cNvPr id="3" name="Content Placeholder 2"/>
          <p:cNvSpPr>
            <a:spLocks noGrp="1"/>
          </p:cNvSpPr>
          <p:nvPr>
            <p:ph idx="1"/>
          </p:nvPr>
        </p:nvSpPr>
        <p:spPr/>
        <p:txBody>
          <a:bodyPr>
            <a:normAutofit fontScale="85000" lnSpcReduction="20000"/>
          </a:bodyPr>
          <a:lstStyle/>
          <a:p>
            <a:pPr fontAlgn="base"/>
            <a:r>
              <a:rPr lang="en-US" b="1" dirty="0"/>
              <a:t>Health Literacy</a:t>
            </a:r>
          </a:p>
          <a:p>
            <a:pPr fontAlgn="base"/>
            <a:r>
              <a:rPr lang="en-US" b="1" dirty="0"/>
              <a:t>Increasing the degree to which individuals and communities have the capacity to obtain, process and understand the basic health information and services needed to make appropriate health decisions.</a:t>
            </a:r>
            <a:endParaRPr lang="en-US" dirty="0"/>
          </a:p>
          <a:p>
            <a:pPr fontAlgn="base"/>
            <a:r>
              <a:rPr lang="en-US" dirty="0"/>
              <a:t>People need to acquire the knowledge, skills and information to make healthy choices, for example about the food they eat and healthcare services that they need. They need to have opportunities to make those choices. And they need to be assured of an environment in which people can demand further policy actions to further improve their health.</a:t>
            </a:r>
          </a:p>
        </p:txBody>
      </p:sp>
    </p:spTree>
    <p:extLst>
      <p:ext uri="{BB962C8B-B14F-4D97-AF65-F5344CB8AC3E}">
        <p14:creationId xmlns:p14="http://schemas.microsoft.com/office/powerpoint/2010/main" val="332563476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Elements of health</a:t>
            </a:r>
            <a:endParaRPr lang="en-US" dirty="0"/>
          </a:p>
        </p:txBody>
      </p:sp>
      <p:sp>
        <p:nvSpPr>
          <p:cNvPr id="3" name="Content Placeholder 2"/>
          <p:cNvSpPr>
            <a:spLocks noGrp="1"/>
          </p:cNvSpPr>
          <p:nvPr>
            <p:ph idx="1"/>
          </p:nvPr>
        </p:nvSpPr>
        <p:spPr/>
        <p:txBody>
          <a:bodyPr>
            <a:normAutofit fontScale="85000" lnSpcReduction="20000"/>
          </a:bodyPr>
          <a:lstStyle/>
          <a:p>
            <a:pPr fontAlgn="base"/>
            <a:r>
              <a:rPr lang="en-US" b="1" dirty="0"/>
              <a:t>Healthy Cities</a:t>
            </a:r>
          </a:p>
          <a:p>
            <a:pPr fontAlgn="base"/>
            <a:r>
              <a:rPr lang="en-US" b="1" dirty="0"/>
              <a:t>Promoting well-being and multi-disciplinary approaches to health within the setting of everyday urban life.</a:t>
            </a:r>
            <a:endParaRPr lang="en-US" dirty="0"/>
          </a:p>
          <a:p>
            <a:pPr fontAlgn="base"/>
            <a:r>
              <a:rPr lang="en-US" dirty="0"/>
              <a:t>The Healthy Cities </a:t>
            </a:r>
            <a:r>
              <a:rPr lang="en-US" dirty="0" err="1"/>
              <a:t>programme</a:t>
            </a:r>
            <a:r>
              <a:rPr lang="en-US" dirty="0"/>
              <a:t> is the best-known example of a successful Healthy Settings approach. Cities have a key role to play in promoting good health. Strong leadership and commitment at the municipal level is essential to healthy urban planning and to build up preventive measures in communities and primary health care facilities. From healthy cities evolve healthy countries and, ultimately, a healthier world.</a:t>
            </a:r>
          </a:p>
          <a:p>
            <a:endParaRPr lang="en-US" dirty="0"/>
          </a:p>
        </p:txBody>
      </p:sp>
    </p:spTree>
    <p:extLst>
      <p:ext uri="{BB962C8B-B14F-4D97-AF65-F5344CB8AC3E}">
        <p14:creationId xmlns:p14="http://schemas.microsoft.com/office/powerpoint/2010/main" val="235866389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Elements of health</a:t>
            </a:r>
            <a:endParaRPr lang="en-US" dirty="0"/>
          </a:p>
        </p:txBody>
      </p:sp>
      <p:sp>
        <p:nvSpPr>
          <p:cNvPr id="3" name="Content Placeholder 2"/>
          <p:cNvSpPr>
            <a:spLocks noGrp="1"/>
          </p:cNvSpPr>
          <p:nvPr>
            <p:ph idx="1"/>
          </p:nvPr>
        </p:nvSpPr>
        <p:spPr/>
        <p:txBody>
          <a:bodyPr>
            <a:normAutofit fontScale="92500"/>
          </a:bodyPr>
          <a:lstStyle/>
          <a:p>
            <a:pPr fontAlgn="base"/>
            <a:r>
              <a:rPr lang="en-US" b="1" dirty="0"/>
              <a:t>Health Promoting Schools</a:t>
            </a:r>
          </a:p>
          <a:p>
            <a:pPr fontAlgn="base"/>
            <a:r>
              <a:rPr lang="en-US" b="1" dirty="0"/>
              <a:t>Strengthening the capacity of schools to be healthy settings for living, learning and working.</a:t>
            </a:r>
            <a:endParaRPr lang="en-US" dirty="0"/>
          </a:p>
          <a:p>
            <a:pPr fontAlgn="base"/>
            <a:r>
              <a:rPr lang="en-US" dirty="0"/>
              <a:t>WHO promotes school health programs as a strategic means to prevent important health risks among youth and to engage the education sector in efforts to change the educational, social, economic and political conditions that affect risk.</a:t>
            </a:r>
          </a:p>
          <a:p>
            <a:endParaRPr lang="en-US" dirty="0"/>
          </a:p>
        </p:txBody>
      </p:sp>
    </p:spTree>
    <p:extLst>
      <p:ext uri="{BB962C8B-B14F-4D97-AF65-F5344CB8AC3E}">
        <p14:creationId xmlns:p14="http://schemas.microsoft.com/office/powerpoint/2010/main" val="2023584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to health education</a:t>
            </a:r>
          </a:p>
        </p:txBody>
      </p:sp>
      <p:sp>
        <p:nvSpPr>
          <p:cNvPr id="3" name="Content Placeholder 2"/>
          <p:cNvSpPr>
            <a:spLocks noGrp="1"/>
          </p:cNvSpPr>
          <p:nvPr>
            <p:ph idx="1"/>
          </p:nvPr>
        </p:nvSpPr>
        <p:spPr/>
        <p:txBody>
          <a:bodyPr/>
          <a:lstStyle/>
          <a:p>
            <a:endParaRPr lang="en-US" dirty="0"/>
          </a:p>
        </p:txBody>
      </p:sp>
      <p:pic>
        <p:nvPicPr>
          <p:cNvPr id="7170" name="Picture 2" descr="C:\Users\Mweha\Desktop\health-education-8-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399"/>
            <a:ext cx="822960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264901"/>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Elements of health</a:t>
            </a:r>
            <a:endParaRPr lang="en-US" dirty="0"/>
          </a:p>
        </p:txBody>
      </p:sp>
      <p:sp>
        <p:nvSpPr>
          <p:cNvPr id="3" name="Content Placeholder 2"/>
          <p:cNvSpPr>
            <a:spLocks noGrp="1"/>
          </p:cNvSpPr>
          <p:nvPr>
            <p:ph idx="1"/>
          </p:nvPr>
        </p:nvSpPr>
        <p:spPr/>
        <p:txBody>
          <a:bodyPr>
            <a:normAutofit fontScale="70000" lnSpcReduction="20000"/>
          </a:bodyPr>
          <a:lstStyle/>
          <a:p>
            <a:pPr fontAlgn="base"/>
            <a:r>
              <a:rPr lang="en-US" b="1" dirty="0"/>
              <a:t>Social Mobilization</a:t>
            </a:r>
          </a:p>
          <a:p>
            <a:pPr fontAlgn="base"/>
            <a:r>
              <a:rPr lang="en-US" b="1" dirty="0"/>
              <a:t>Engaging and galvanizing people, whether at a national or local level, to take action towards the achievement of good health and well-being in a way that gives ownership to the community as a whole.</a:t>
            </a:r>
            <a:endParaRPr lang="en-US" dirty="0"/>
          </a:p>
          <a:p>
            <a:pPr fontAlgn="base"/>
            <a:r>
              <a:rPr lang="en-US" dirty="0"/>
              <a:t>Social mobilization is the process of bringing together all societal and personal influences to raise awareness of and demand for health care, assist in the delivery of resources and services, and cultivate sustainable individual and community involvement. In order to employ social mobilization, members of institutions, community partners and organizations, and others collaborate to reach specific groups of people for intentional dialogue. Social mobilization aims to facilitate change through an interdisciplinary approach.</a:t>
            </a:r>
          </a:p>
          <a:p>
            <a:endParaRPr lang="en-US" dirty="0"/>
          </a:p>
        </p:txBody>
      </p:sp>
    </p:spTree>
    <p:extLst>
      <p:ext uri="{BB962C8B-B14F-4D97-AF65-F5344CB8AC3E}">
        <p14:creationId xmlns:p14="http://schemas.microsoft.com/office/powerpoint/2010/main" val="1762596542"/>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This conference was primarily a response to growing expectations for a new public health movement around the world. Discussions focused on the needs in industrialized countries, but took into account similar concerns in all other regions. It built on the progress made through the Declaration on Primary Health Care at Alma-Ata, the World Health Organization's Targets for Health for All document, and the recent debate at the World Health Assembly on </a:t>
            </a:r>
            <a:r>
              <a:rPr lang="en-US" dirty="0" err="1"/>
              <a:t>intersectoral</a:t>
            </a:r>
            <a:r>
              <a:rPr lang="en-US" dirty="0"/>
              <a:t> action for health.</a:t>
            </a:r>
          </a:p>
          <a:p>
            <a:endParaRPr lang="en-US" dirty="0"/>
          </a:p>
        </p:txBody>
      </p:sp>
    </p:spTree>
    <p:extLst>
      <p:ext uri="{BB962C8B-B14F-4D97-AF65-F5344CB8AC3E}">
        <p14:creationId xmlns:p14="http://schemas.microsoft.com/office/powerpoint/2010/main" val="248017244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empowerment</a:t>
            </a:r>
          </a:p>
        </p:txBody>
      </p:sp>
      <p:sp>
        <p:nvSpPr>
          <p:cNvPr id="3" name="Content Placeholder 2"/>
          <p:cNvSpPr>
            <a:spLocks noGrp="1"/>
          </p:cNvSpPr>
          <p:nvPr>
            <p:ph idx="1"/>
          </p:nvPr>
        </p:nvSpPr>
        <p:spPr/>
        <p:txBody>
          <a:bodyPr>
            <a:normAutofit/>
          </a:bodyPr>
          <a:lstStyle/>
          <a:p>
            <a:pPr fontAlgn="base"/>
            <a:r>
              <a:rPr lang="en-US" dirty="0"/>
              <a:t>Community empowerment refers to the process of enabling communities to increase control over their lives. "Communities" are groups of people that may or may not be spatially connected, but who share common interests, concerns or identities. These communities could be local, national or international, with specific or broad interests. </a:t>
            </a:r>
          </a:p>
        </p:txBody>
      </p:sp>
    </p:spTree>
    <p:extLst>
      <p:ext uri="{BB962C8B-B14F-4D97-AF65-F5344CB8AC3E}">
        <p14:creationId xmlns:p14="http://schemas.microsoft.com/office/powerpoint/2010/main" val="3359586864"/>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Empowerment</a:t>
            </a:r>
          </a:p>
        </p:txBody>
      </p:sp>
      <p:sp>
        <p:nvSpPr>
          <p:cNvPr id="3" name="Content Placeholder 2"/>
          <p:cNvSpPr>
            <a:spLocks noGrp="1"/>
          </p:cNvSpPr>
          <p:nvPr>
            <p:ph idx="1"/>
          </p:nvPr>
        </p:nvSpPr>
        <p:spPr/>
        <p:txBody>
          <a:bodyPr>
            <a:normAutofit fontScale="85000" lnSpcReduction="20000"/>
          </a:bodyPr>
          <a:lstStyle/>
          <a:p>
            <a:r>
              <a:rPr lang="en-US" dirty="0"/>
              <a:t>'Empowerment' refers to the process by which people gain control over the factors and decisions that shape their lives. It is the process by which they increase their assets and attributes and build capacities to gain access, partners, networks and/or a voice, in order to gain control. "Enabling" implies that people cannot "be empowered" by others; they can only empower themselves by acquiring more of power's different forms (</a:t>
            </a:r>
            <a:r>
              <a:rPr lang="en-US" dirty="0" err="1"/>
              <a:t>Laverack</a:t>
            </a:r>
            <a:r>
              <a:rPr lang="en-US" dirty="0"/>
              <a:t>, 2008). It assumes that people are their own assets, and the role of the external agent is to </a:t>
            </a:r>
            <a:r>
              <a:rPr lang="en-US" dirty="0" err="1"/>
              <a:t>catalyse</a:t>
            </a:r>
            <a:r>
              <a:rPr lang="en-US" dirty="0"/>
              <a:t>, facilitate or "accompany" the community in acquiring power.</a:t>
            </a:r>
          </a:p>
          <a:p>
            <a:endParaRPr lang="en-US" dirty="0"/>
          </a:p>
        </p:txBody>
      </p:sp>
    </p:spTree>
    <p:extLst>
      <p:ext uri="{BB962C8B-B14F-4D97-AF65-F5344CB8AC3E}">
        <p14:creationId xmlns:p14="http://schemas.microsoft.com/office/powerpoint/2010/main" val="236719416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a:t>
            </a:r>
          </a:p>
        </p:txBody>
      </p:sp>
      <p:sp>
        <p:nvSpPr>
          <p:cNvPr id="3" name="Content Placeholder 2"/>
          <p:cNvSpPr>
            <a:spLocks noGrp="1"/>
          </p:cNvSpPr>
          <p:nvPr>
            <p:ph idx="1"/>
          </p:nvPr>
        </p:nvSpPr>
        <p:spPr/>
        <p:txBody>
          <a:bodyPr>
            <a:normAutofit fontScale="85000" lnSpcReduction="10000"/>
          </a:bodyPr>
          <a:lstStyle/>
          <a:p>
            <a:pPr fontAlgn="base"/>
            <a:r>
              <a:rPr lang="en-US" dirty="0"/>
              <a:t>Community empowerment necessarily addresses the social, cultural, political and economic determinants that underpin health, and seeks to build partnerships with other sectors in finding solutions.</a:t>
            </a:r>
          </a:p>
          <a:p>
            <a:pPr fontAlgn="base"/>
            <a:r>
              <a:rPr lang="en-US" dirty="0"/>
              <a:t>Globalization adds another dimension to the process of community empowerment. In today’s world, the local and global are inextricably linked. Action on one cannot ignore the influence of or impact on the other. Community empowerment recognizes and strategically acts upon this inter-linkage and ensures that power is shared at both local and global levels.</a:t>
            </a:r>
          </a:p>
          <a:p>
            <a:endParaRPr lang="en-US" dirty="0"/>
          </a:p>
        </p:txBody>
      </p:sp>
    </p:spTree>
    <p:extLst>
      <p:ext uri="{BB962C8B-B14F-4D97-AF65-F5344CB8AC3E}">
        <p14:creationId xmlns:p14="http://schemas.microsoft.com/office/powerpoint/2010/main" val="186984764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Empowerment</a:t>
            </a:r>
          </a:p>
        </p:txBody>
      </p:sp>
      <p:sp>
        <p:nvSpPr>
          <p:cNvPr id="3" name="Content Placeholder 2"/>
          <p:cNvSpPr>
            <a:spLocks noGrp="1"/>
          </p:cNvSpPr>
          <p:nvPr>
            <p:ph idx="1"/>
          </p:nvPr>
        </p:nvSpPr>
        <p:spPr/>
        <p:txBody>
          <a:bodyPr>
            <a:normAutofit fontScale="85000" lnSpcReduction="20000"/>
          </a:bodyPr>
          <a:lstStyle/>
          <a:p>
            <a:r>
              <a:rPr lang="en-US" dirty="0"/>
              <a:t>Community empowerment, therefore, is more than the involvement, participation or engagement of communities. It implies community ownership and action that explicitly aims at social and political change. Community empowerment is a process of re-negotiating power in order to gain more control. It recognizes that if some people are going to be empowered, then others will be sharing their existing power and giving some of it up (Baum, 2008). Power is a central concept in community empowerment and health promotion invariably operates within the arena of a power struggle.</a:t>
            </a:r>
          </a:p>
          <a:p>
            <a:endParaRPr lang="en-US" dirty="0"/>
          </a:p>
        </p:txBody>
      </p:sp>
    </p:spTree>
    <p:extLst>
      <p:ext uri="{BB962C8B-B14F-4D97-AF65-F5344CB8AC3E}">
        <p14:creationId xmlns:p14="http://schemas.microsoft.com/office/powerpoint/2010/main" val="378692895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Empowerment</a:t>
            </a:r>
            <a:endParaRPr lang="en-US" dirty="0"/>
          </a:p>
        </p:txBody>
      </p:sp>
      <p:sp>
        <p:nvSpPr>
          <p:cNvPr id="3" name="Content Placeholder 2"/>
          <p:cNvSpPr>
            <a:spLocks noGrp="1"/>
          </p:cNvSpPr>
          <p:nvPr>
            <p:ph idx="1"/>
          </p:nvPr>
        </p:nvSpPr>
        <p:spPr/>
        <p:txBody>
          <a:bodyPr/>
          <a:lstStyle/>
          <a:p>
            <a:r>
              <a:rPr lang="en-US" dirty="0"/>
              <a:t>Communication plays a vital role in ensuring community empowerment. Participatory approaches in communication that encourage discussion and debate result in increased knowledge and awareness, and a higher level of critical thinking. Critical thinking enables communities to understand the interplay of forces operating on their lives, and helps them take their own decisions.</a:t>
            </a:r>
          </a:p>
          <a:p>
            <a:endParaRPr lang="en-US" dirty="0"/>
          </a:p>
        </p:txBody>
      </p:sp>
    </p:spTree>
    <p:extLst>
      <p:ext uri="{BB962C8B-B14F-4D97-AF65-F5344CB8AC3E}">
        <p14:creationId xmlns:p14="http://schemas.microsoft.com/office/powerpoint/2010/main" val="2190858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to health education</a:t>
            </a:r>
          </a:p>
        </p:txBody>
      </p:sp>
      <p:sp>
        <p:nvSpPr>
          <p:cNvPr id="3" name="Content Placeholder 2"/>
          <p:cNvSpPr>
            <a:spLocks noGrp="1"/>
          </p:cNvSpPr>
          <p:nvPr>
            <p:ph idx="1"/>
          </p:nvPr>
        </p:nvSpPr>
        <p:spPr/>
        <p:txBody>
          <a:bodyPr/>
          <a:lstStyle/>
          <a:p>
            <a:endParaRPr lang="en-US" dirty="0"/>
          </a:p>
        </p:txBody>
      </p:sp>
      <p:pic>
        <p:nvPicPr>
          <p:cNvPr id="8194" name="Picture 2" descr="C:\Users\Mweha\Desktop\health-education-9-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822960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422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to health education</a:t>
            </a:r>
          </a:p>
        </p:txBody>
      </p:sp>
      <p:sp>
        <p:nvSpPr>
          <p:cNvPr id="3" name="Content Placeholder 2"/>
          <p:cNvSpPr>
            <a:spLocks noGrp="1"/>
          </p:cNvSpPr>
          <p:nvPr>
            <p:ph idx="1"/>
          </p:nvPr>
        </p:nvSpPr>
        <p:spPr/>
        <p:txBody>
          <a:bodyPr/>
          <a:lstStyle/>
          <a:p>
            <a:endParaRPr lang="en-US" dirty="0"/>
          </a:p>
        </p:txBody>
      </p:sp>
      <p:pic>
        <p:nvPicPr>
          <p:cNvPr id="9218" name="Picture 2" descr="C:\Users\Mweha\Desktop\health-education-10-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6868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463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Approaches to health education</a:t>
            </a:r>
          </a:p>
        </p:txBody>
      </p:sp>
      <p:sp>
        <p:nvSpPr>
          <p:cNvPr id="3" name="Content Placeholder 2"/>
          <p:cNvSpPr>
            <a:spLocks noGrp="1"/>
          </p:cNvSpPr>
          <p:nvPr>
            <p:ph idx="1"/>
          </p:nvPr>
        </p:nvSpPr>
        <p:spPr/>
        <p:txBody>
          <a:bodyPr/>
          <a:lstStyle/>
          <a:p>
            <a:endParaRPr lang="en-US" dirty="0"/>
          </a:p>
        </p:txBody>
      </p:sp>
      <p:pic>
        <p:nvPicPr>
          <p:cNvPr id="10242" name="Picture 2" descr="C:\Users\Mweha\Desktop\health-education-11-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600199"/>
            <a:ext cx="8763001"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187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C:\Users\Mweha\Desktop\Determinants of heal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911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Models of health education</a:t>
            </a:r>
          </a:p>
        </p:txBody>
      </p:sp>
      <p:pic>
        <p:nvPicPr>
          <p:cNvPr id="4" name="Picture 2" descr="C:\Users\Mweha\Desktop\health-education-13-63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3525" y="1710531"/>
            <a:ext cx="607695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370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Models of health education</a:t>
            </a:r>
          </a:p>
        </p:txBody>
      </p:sp>
      <p:sp>
        <p:nvSpPr>
          <p:cNvPr id="3" name="Content Placeholder 2"/>
          <p:cNvSpPr>
            <a:spLocks noGrp="1"/>
          </p:cNvSpPr>
          <p:nvPr>
            <p:ph idx="1"/>
          </p:nvPr>
        </p:nvSpPr>
        <p:spPr/>
        <p:txBody>
          <a:bodyPr/>
          <a:lstStyle/>
          <a:p>
            <a:endParaRPr lang="en-US" dirty="0"/>
          </a:p>
        </p:txBody>
      </p:sp>
      <p:pic>
        <p:nvPicPr>
          <p:cNvPr id="13314" name="Picture 2" descr="C:\Users\Mweha\Desktop\health-education-14-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8229600"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330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Models of health education</a:t>
            </a:r>
          </a:p>
        </p:txBody>
      </p:sp>
      <p:sp>
        <p:nvSpPr>
          <p:cNvPr id="3" name="Content Placeholder 2"/>
          <p:cNvSpPr>
            <a:spLocks noGrp="1"/>
          </p:cNvSpPr>
          <p:nvPr>
            <p:ph idx="1"/>
          </p:nvPr>
        </p:nvSpPr>
        <p:spPr/>
        <p:txBody>
          <a:bodyPr/>
          <a:lstStyle/>
          <a:p>
            <a:endParaRPr lang="en-US" dirty="0"/>
          </a:p>
        </p:txBody>
      </p:sp>
      <p:pic>
        <p:nvPicPr>
          <p:cNvPr id="12290" name="Picture 2" descr="C:\Users\Mweha\Desktop\health-education-15-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2296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213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8914" name="Picture 2" descr="C:\Users\Mweha\Desktop\methods-and-model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407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descr="C:\Users\Mweha\Desktop\Behavior+Change+Communicat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574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Education Theories</a:t>
            </a:r>
          </a:p>
        </p:txBody>
      </p:sp>
      <p:sp>
        <p:nvSpPr>
          <p:cNvPr id="3" name="Content Placeholder 2"/>
          <p:cNvSpPr>
            <a:spLocks noGrp="1"/>
          </p:cNvSpPr>
          <p:nvPr>
            <p:ph idx="1"/>
          </p:nvPr>
        </p:nvSpPr>
        <p:spPr/>
        <p:txBody>
          <a:bodyPr/>
          <a:lstStyle/>
          <a:p>
            <a:endParaRPr lang="en-US" dirty="0"/>
          </a:p>
        </p:txBody>
      </p:sp>
      <p:pic>
        <p:nvPicPr>
          <p:cNvPr id="17410" name="Picture 2" descr="C:\Users\Mweha\Desktop\health-education-theories-2-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22960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544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Education Theories</a:t>
            </a:r>
          </a:p>
        </p:txBody>
      </p:sp>
      <p:sp>
        <p:nvSpPr>
          <p:cNvPr id="3" name="Content Placeholder 2"/>
          <p:cNvSpPr>
            <a:spLocks noGrp="1"/>
          </p:cNvSpPr>
          <p:nvPr>
            <p:ph idx="1"/>
          </p:nvPr>
        </p:nvSpPr>
        <p:spPr/>
        <p:txBody>
          <a:bodyPr/>
          <a:lstStyle/>
          <a:p>
            <a:endParaRPr lang="en-US" dirty="0"/>
          </a:p>
        </p:txBody>
      </p:sp>
      <p:pic>
        <p:nvPicPr>
          <p:cNvPr id="18434" name="Picture 2" descr="C:\Users\Mweha\Desktop\health-education-theories-3-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34236"/>
            <a:ext cx="8229600" cy="459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141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Education Theories</a:t>
            </a:r>
          </a:p>
        </p:txBody>
      </p:sp>
      <p:sp>
        <p:nvSpPr>
          <p:cNvPr id="3" name="Content Placeholder 2"/>
          <p:cNvSpPr>
            <a:spLocks noGrp="1"/>
          </p:cNvSpPr>
          <p:nvPr>
            <p:ph idx="1"/>
          </p:nvPr>
        </p:nvSpPr>
        <p:spPr/>
        <p:txBody>
          <a:bodyPr/>
          <a:lstStyle/>
          <a:p>
            <a:endParaRPr lang="en-US" dirty="0"/>
          </a:p>
        </p:txBody>
      </p:sp>
      <p:pic>
        <p:nvPicPr>
          <p:cNvPr id="19458" name="Picture 2" descr="C:\Users\Mweha\Desktop\health-education-theories-4-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229600" cy="467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567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Education Theories</a:t>
            </a:r>
          </a:p>
        </p:txBody>
      </p:sp>
      <p:sp>
        <p:nvSpPr>
          <p:cNvPr id="3" name="Content Placeholder 2"/>
          <p:cNvSpPr>
            <a:spLocks noGrp="1"/>
          </p:cNvSpPr>
          <p:nvPr>
            <p:ph idx="1"/>
          </p:nvPr>
        </p:nvSpPr>
        <p:spPr/>
        <p:txBody>
          <a:bodyPr/>
          <a:lstStyle/>
          <a:p>
            <a:endParaRPr lang="en-US"/>
          </a:p>
        </p:txBody>
      </p:sp>
      <p:pic>
        <p:nvPicPr>
          <p:cNvPr id="23554" name="Picture 2" descr="C:\Users\Mweha\Desktop\health-education-theories-8-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22960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954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Education Theories</a:t>
            </a:r>
          </a:p>
        </p:txBody>
      </p:sp>
      <p:sp>
        <p:nvSpPr>
          <p:cNvPr id="3" name="Content Placeholder 2"/>
          <p:cNvSpPr>
            <a:spLocks noGrp="1"/>
          </p:cNvSpPr>
          <p:nvPr>
            <p:ph idx="1"/>
          </p:nvPr>
        </p:nvSpPr>
        <p:spPr/>
        <p:txBody>
          <a:bodyPr/>
          <a:lstStyle/>
          <a:p>
            <a:endParaRPr lang="en-US" dirty="0"/>
          </a:p>
        </p:txBody>
      </p:sp>
      <p:pic>
        <p:nvPicPr>
          <p:cNvPr id="24578" name="Picture 2" descr="C:\Users\Mweha\Desktop\health-education-theories-9-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57350"/>
            <a:ext cx="822960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39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Education Theories</a:t>
            </a:r>
          </a:p>
        </p:txBody>
      </p:sp>
      <p:sp>
        <p:nvSpPr>
          <p:cNvPr id="3" name="Content Placeholder 2"/>
          <p:cNvSpPr>
            <a:spLocks noGrp="1"/>
          </p:cNvSpPr>
          <p:nvPr>
            <p:ph idx="1"/>
          </p:nvPr>
        </p:nvSpPr>
        <p:spPr/>
        <p:txBody>
          <a:bodyPr/>
          <a:lstStyle/>
          <a:p>
            <a:endParaRPr lang="en-US" dirty="0"/>
          </a:p>
        </p:txBody>
      </p:sp>
      <p:pic>
        <p:nvPicPr>
          <p:cNvPr id="21506" name="Picture 2" descr="C:\Users\Mweha\Desktop\health-education-theories-5-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22960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953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Education Theories</a:t>
            </a:r>
          </a:p>
        </p:txBody>
      </p:sp>
      <p:sp>
        <p:nvSpPr>
          <p:cNvPr id="3" name="Content Placeholder 2"/>
          <p:cNvSpPr>
            <a:spLocks noGrp="1"/>
          </p:cNvSpPr>
          <p:nvPr>
            <p:ph idx="1"/>
          </p:nvPr>
        </p:nvSpPr>
        <p:spPr/>
        <p:txBody>
          <a:bodyPr/>
          <a:lstStyle/>
          <a:p>
            <a:endParaRPr lang="en-US" dirty="0"/>
          </a:p>
        </p:txBody>
      </p:sp>
      <p:pic>
        <p:nvPicPr>
          <p:cNvPr id="22530" name="Picture 2" descr="C:\Users\Mweha\Desktop\health-education-theories-6-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22960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829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Education Theories</a:t>
            </a:r>
          </a:p>
        </p:txBody>
      </p:sp>
      <p:sp>
        <p:nvSpPr>
          <p:cNvPr id="3" name="Content Placeholder 2"/>
          <p:cNvSpPr>
            <a:spLocks noGrp="1"/>
          </p:cNvSpPr>
          <p:nvPr>
            <p:ph idx="1"/>
          </p:nvPr>
        </p:nvSpPr>
        <p:spPr/>
        <p:txBody>
          <a:bodyPr/>
          <a:lstStyle/>
          <a:p>
            <a:endParaRPr lang="en-US" dirty="0"/>
          </a:p>
        </p:txBody>
      </p:sp>
      <p:pic>
        <p:nvPicPr>
          <p:cNvPr id="25602" name="Picture 2" descr="C:\Users\Mweha\Desktop\health-education-theories-10-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22960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337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Education Theories</a:t>
            </a:r>
          </a:p>
        </p:txBody>
      </p:sp>
      <p:sp>
        <p:nvSpPr>
          <p:cNvPr id="3" name="Content Placeholder 2"/>
          <p:cNvSpPr>
            <a:spLocks noGrp="1"/>
          </p:cNvSpPr>
          <p:nvPr>
            <p:ph idx="1"/>
          </p:nvPr>
        </p:nvSpPr>
        <p:spPr/>
        <p:txBody>
          <a:bodyPr/>
          <a:lstStyle/>
          <a:p>
            <a:endParaRPr lang="en-US" dirty="0"/>
          </a:p>
        </p:txBody>
      </p:sp>
      <p:pic>
        <p:nvPicPr>
          <p:cNvPr id="26626" name="Picture 2" descr="C:\Users\Mweha\Desktop\health-education-theories-11-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22960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302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Diffusion  and Innovation</a:t>
            </a:r>
          </a:p>
        </p:txBody>
      </p:sp>
      <p:sp>
        <p:nvSpPr>
          <p:cNvPr id="3" name="Content Placeholder 2"/>
          <p:cNvSpPr>
            <a:spLocks noGrp="1"/>
          </p:cNvSpPr>
          <p:nvPr>
            <p:ph idx="1"/>
          </p:nvPr>
        </p:nvSpPr>
        <p:spPr/>
        <p:txBody>
          <a:bodyPr/>
          <a:lstStyle/>
          <a:p>
            <a:endParaRPr lang="en-US" dirty="0"/>
          </a:p>
        </p:txBody>
      </p:sp>
      <p:pic>
        <p:nvPicPr>
          <p:cNvPr id="28674" name="Picture 2" descr="C:\Users\Mweha\Desktop\health-education-theories-12-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2296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955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Health Education</a:t>
            </a:r>
          </a:p>
        </p:txBody>
      </p:sp>
      <p:sp>
        <p:nvSpPr>
          <p:cNvPr id="3" name="Content Placeholder 2"/>
          <p:cNvSpPr>
            <a:spLocks noGrp="1"/>
          </p:cNvSpPr>
          <p:nvPr>
            <p:ph idx="1"/>
          </p:nvPr>
        </p:nvSpPr>
        <p:spPr/>
        <p:txBody>
          <a:bodyPr>
            <a:normAutofit lnSpcReduction="10000"/>
          </a:bodyPr>
          <a:lstStyle/>
          <a:p>
            <a:r>
              <a:rPr lang="en-US" b="1" dirty="0"/>
              <a:t>Learning Objectives</a:t>
            </a:r>
          </a:p>
          <a:p>
            <a:r>
              <a:rPr lang="en-US" dirty="0"/>
              <a:t>To define health education</a:t>
            </a:r>
          </a:p>
          <a:p>
            <a:r>
              <a:rPr lang="en-US" dirty="0"/>
              <a:t>To state the aims of health education</a:t>
            </a:r>
          </a:p>
          <a:p>
            <a:r>
              <a:rPr lang="en-US" dirty="0"/>
              <a:t>To state the principles of health education</a:t>
            </a:r>
          </a:p>
          <a:p>
            <a:r>
              <a:rPr lang="en-US" dirty="0"/>
              <a:t>To describe the models of health education</a:t>
            </a:r>
          </a:p>
          <a:p>
            <a:r>
              <a:rPr lang="en-US" dirty="0"/>
              <a:t>To describe the theories of health education</a:t>
            </a:r>
          </a:p>
          <a:p>
            <a:r>
              <a:rPr lang="en-US" dirty="0"/>
              <a:t>To outline the steps in carrying out a health education </a:t>
            </a:r>
            <a:r>
              <a:rPr lang="en-US" dirty="0" err="1"/>
              <a:t>programme</a:t>
            </a:r>
            <a:endParaRPr lang="en-US" dirty="0"/>
          </a:p>
          <a:p>
            <a:endParaRPr lang="en-US" dirty="0"/>
          </a:p>
        </p:txBody>
      </p:sp>
    </p:spTree>
    <p:extLst>
      <p:ext uri="{BB962C8B-B14F-4D97-AF65-F5344CB8AC3E}">
        <p14:creationId xmlns:p14="http://schemas.microsoft.com/office/powerpoint/2010/main" val="15177108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Education Theories</a:t>
            </a:r>
          </a:p>
        </p:txBody>
      </p:sp>
      <p:sp>
        <p:nvSpPr>
          <p:cNvPr id="3" name="Content Placeholder 2"/>
          <p:cNvSpPr>
            <a:spLocks noGrp="1"/>
          </p:cNvSpPr>
          <p:nvPr>
            <p:ph idx="1"/>
          </p:nvPr>
        </p:nvSpPr>
        <p:spPr/>
        <p:txBody>
          <a:bodyPr/>
          <a:lstStyle/>
          <a:p>
            <a:endParaRPr lang="en-US" dirty="0"/>
          </a:p>
        </p:txBody>
      </p:sp>
      <p:pic>
        <p:nvPicPr>
          <p:cNvPr id="27651" name="Picture 3" descr="C:\Users\Mweha\Desktop\health-education-theories-13-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22960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466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Steps in planning health education </a:t>
            </a:r>
            <a:r>
              <a:rPr lang="en-US" dirty="0" err="1"/>
              <a:t>programmes</a:t>
            </a:r>
            <a:br>
              <a:rPr lang="en-US" dirty="0"/>
            </a:br>
            <a:endParaRPr lang="en-US" dirty="0"/>
          </a:p>
        </p:txBody>
      </p:sp>
      <p:sp>
        <p:nvSpPr>
          <p:cNvPr id="3" name="Content Placeholder 2"/>
          <p:cNvSpPr>
            <a:spLocks noGrp="1"/>
          </p:cNvSpPr>
          <p:nvPr>
            <p:ph idx="1"/>
          </p:nvPr>
        </p:nvSpPr>
        <p:spPr/>
        <p:txBody>
          <a:bodyPr>
            <a:normAutofit fontScale="85000" lnSpcReduction="10000"/>
          </a:bodyPr>
          <a:lstStyle/>
          <a:p>
            <a:r>
              <a:rPr lang="en-US" dirty="0"/>
              <a:t>Careful planning is essential to the success of all health education activities.</a:t>
            </a:r>
          </a:p>
          <a:p>
            <a:r>
              <a:rPr lang="en-US" dirty="0"/>
              <a:t>All health education messages require a lot of</a:t>
            </a:r>
            <a:br>
              <a:rPr lang="en-US" dirty="0"/>
            </a:br>
            <a:r>
              <a:rPr lang="en-US" dirty="0"/>
              <a:t>planning before they are delivered.</a:t>
            </a:r>
          </a:p>
          <a:p>
            <a:r>
              <a:rPr lang="en-US" dirty="0"/>
              <a:t>Before you can begin planning your health education activities, you need to have a clear understanding of what planning means.</a:t>
            </a:r>
            <a:r>
              <a:rPr lang="en-US" b="1" dirty="0"/>
              <a:t> Planning</a:t>
            </a:r>
            <a:r>
              <a:rPr lang="en-US" dirty="0"/>
              <a:t> is the process of making thoughtful and systematic decisions about what needs to be done, how it has to be done, by whom, and with what resources. Planning is central to health education and health promotion activities.</a:t>
            </a:r>
          </a:p>
        </p:txBody>
      </p:sp>
    </p:spTree>
    <p:extLst>
      <p:ext uri="{BB962C8B-B14F-4D97-AF65-F5344CB8AC3E}">
        <p14:creationId xmlns:p14="http://schemas.microsoft.com/office/powerpoint/2010/main" val="1372550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Key questions to ask when planning</a:t>
            </a:r>
            <a:endParaRPr lang="en-US" dirty="0"/>
          </a:p>
        </p:txBody>
      </p:sp>
      <p:sp>
        <p:nvSpPr>
          <p:cNvPr id="3" name="Content Placeholder 2"/>
          <p:cNvSpPr>
            <a:spLocks noGrp="1"/>
          </p:cNvSpPr>
          <p:nvPr>
            <p:ph idx="1"/>
          </p:nvPr>
        </p:nvSpPr>
        <p:spPr/>
        <p:txBody>
          <a:bodyPr/>
          <a:lstStyle/>
          <a:p>
            <a:pPr marL="0" indent="0">
              <a:buNone/>
            </a:pPr>
            <a:r>
              <a:rPr lang="en-US" b="1" dirty="0"/>
              <a:t> </a:t>
            </a:r>
          </a:p>
          <a:p>
            <a:pPr lvl="0"/>
            <a:r>
              <a:rPr lang="en-US" i="1" dirty="0"/>
              <a:t>What</a:t>
            </a:r>
            <a:r>
              <a:rPr lang="en-US" dirty="0"/>
              <a:t> will be done?</a:t>
            </a:r>
          </a:p>
          <a:p>
            <a:pPr lvl="0"/>
            <a:r>
              <a:rPr lang="en-US" i="1" dirty="0"/>
              <a:t>When</a:t>
            </a:r>
            <a:r>
              <a:rPr lang="en-US" dirty="0"/>
              <a:t> will it be done?</a:t>
            </a:r>
          </a:p>
          <a:p>
            <a:pPr lvl="0"/>
            <a:r>
              <a:rPr lang="en-US" i="1" dirty="0"/>
              <a:t>Where</a:t>
            </a:r>
            <a:r>
              <a:rPr lang="en-US" dirty="0"/>
              <a:t> will it be done?</a:t>
            </a:r>
          </a:p>
          <a:p>
            <a:pPr lvl="0"/>
            <a:r>
              <a:rPr lang="en-US" i="1" dirty="0"/>
              <a:t>Who</a:t>
            </a:r>
            <a:r>
              <a:rPr lang="en-US" dirty="0"/>
              <a:t> will do it?</a:t>
            </a:r>
          </a:p>
          <a:p>
            <a:pPr lvl="0"/>
            <a:r>
              <a:rPr lang="en-US" i="1" dirty="0"/>
              <a:t>What</a:t>
            </a:r>
            <a:r>
              <a:rPr lang="en-US" dirty="0"/>
              <a:t> resources are required?</a:t>
            </a:r>
          </a:p>
          <a:p>
            <a:endParaRPr lang="en-US" dirty="0"/>
          </a:p>
        </p:txBody>
      </p:sp>
    </p:spTree>
    <p:extLst>
      <p:ext uri="{BB962C8B-B14F-4D97-AF65-F5344CB8AC3E}">
        <p14:creationId xmlns:p14="http://schemas.microsoft.com/office/powerpoint/2010/main" val="2610751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purpose of planning in health education</a:t>
            </a:r>
          </a:p>
        </p:txBody>
      </p:sp>
      <p:sp>
        <p:nvSpPr>
          <p:cNvPr id="3" name="Content Placeholder 2"/>
          <p:cNvSpPr>
            <a:spLocks noGrp="1"/>
          </p:cNvSpPr>
          <p:nvPr>
            <p:ph idx="1"/>
          </p:nvPr>
        </p:nvSpPr>
        <p:spPr/>
        <p:txBody>
          <a:bodyPr>
            <a:normAutofit fontScale="85000" lnSpcReduction="10000"/>
          </a:bodyPr>
          <a:lstStyle/>
          <a:p>
            <a:r>
              <a:rPr lang="en-US" dirty="0"/>
              <a:t>Planning enables you to match your resources to the problem you intend to solve.</a:t>
            </a:r>
          </a:p>
          <a:p>
            <a:r>
              <a:rPr lang="en-US" dirty="0"/>
              <a:t>Planning helps you to use resources more efficiently so you can ensure the best use of scarce resources. Planning can help avoid duplication of activities. Planning helps you prioritize needs and activities. This is useful because your community may have a lot of problems, but not the resources or the capacity to solve all these problems at the same time.</a:t>
            </a:r>
          </a:p>
          <a:p>
            <a:r>
              <a:rPr lang="en-US" dirty="0"/>
              <a:t> Planning enables you to think about how to develop the best methods with which to solve a problem.</a:t>
            </a:r>
          </a:p>
          <a:p>
            <a:endParaRPr lang="en-US" dirty="0"/>
          </a:p>
        </p:txBody>
      </p:sp>
    </p:spTree>
    <p:extLst>
      <p:ext uri="{BB962C8B-B14F-4D97-AF65-F5344CB8AC3E}">
        <p14:creationId xmlns:p14="http://schemas.microsoft.com/office/powerpoint/2010/main" val="28889454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sz="3100" b="1" dirty="0"/>
              <a:t> Principles of planning in health education </a:t>
            </a:r>
            <a:br>
              <a:rPr lang="en-US" b="1" dirty="0"/>
            </a:br>
            <a:endParaRPr lang="en-US" dirty="0"/>
          </a:p>
        </p:txBody>
      </p:sp>
      <p:sp>
        <p:nvSpPr>
          <p:cNvPr id="3" name="Content Placeholder 2"/>
          <p:cNvSpPr>
            <a:spLocks noGrp="1"/>
          </p:cNvSpPr>
          <p:nvPr>
            <p:ph idx="1"/>
          </p:nvPr>
        </p:nvSpPr>
        <p:spPr/>
        <p:txBody>
          <a:bodyPr>
            <a:normAutofit fontScale="62500" lnSpcReduction="20000"/>
          </a:bodyPr>
          <a:lstStyle/>
          <a:p>
            <a:pPr lvl="0"/>
            <a:r>
              <a:rPr lang="en-US" dirty="0"/>
              <a:t>It is important that plans are made with the needs and context of the community in mind. You should try to understand what is currently happening in the community you work in. </a:t>
            </a:r>
          </a:p>
          <a:p>
            <a:pPr lvl="0"/>
            <a:r>
              <a:rPr lang="en-US" dirty="0"/>
              <a:t>Consider the basic needs and interests of the community. If you do not consider the local needs and interests, your plans will not be effective.</a:t>
            </a:r>
          </a:p>
          <a:p>
            <a:pPr lvl="0"/>
            <a:r>
              <a:rPr lang="en-US" dirty="0"/>
              <a:t>Plan with the people involved in the implementation of an activity. If you include people they will be more likely to participate, and the plan will be more likely to succeed. </a:t>
            </a:r>
          </a:p>
          <a:p>
            <a:pPr lvl="0"/>
            <a:r>
              <a:rPr lang="en-US" dirty="0"/>
              <a:t>Identify and use all relevant community resources. </a:t>
            </a:r>
          </a:p>
          <a:p>
            <a:pPr lvl="0"/>
            <a:r>
              <a:rPr lang="en-US" dirty="0"/>
              <a:t>Planning should be flexible, not rigid. You can modify your plans when necessary. For example, you would have to change your priorities if a new problem, needing an urgent response, arose.</a:t>
            </a:r>
          </a:p>
          <a:p>
            <a:pPr lvl="0"/>
            <a:r>
              <a:rPr lang="en-US" dirty="0"/>
              <a:t>The planned activity should be achievable, and take into consideration the financial, personnel, and time constraints on the resources you have available. You should not plan unachievable activities. </a:t>
            </a:r>
          </a:p>
          <a:p>
            <a:endParaRPr lang="en-US" dirty="0"/>
          </a:p>
        </p:txBody>
      </p:sp>
    </p:spTree>
    <p:extLst>
      <p:ext uri="{BB962C8B-B14F-4D97-AF65-F5344CB8AC3E}">
        <p14:creationId xmlns:p14="http://schemas.microsoft.com/office/powerpoint/2010/main" val="1263319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sz="3100" b="1" dirty="0"/>
              <a:t>Steps involved in planning health education activities </a:t>
            </a:r>
            <a:br>
              <a:rPr lang="en-US" b="1" dirty="0"/>
            </a:br>
            <a:endParaRPr lang="en-US" dirty="0"/>
          </a:p>
        </p:txBody>
      </p:sp>
      <p:sp>
        <p:nvSpPr>
          <p:cNvPr id="3" name="Content Placeholder 2"/>
          <p:cNvSpPr>
            <a:spLocks noGrp="1"/>
          </p:cNvSpPr>
          <p:nvPr>
            <p:ph idx="1"/>
          </p:nvPr>
        </p:nvSpPr>
        <p:spPr/>
        <p:txBody>
          <a:bodyPr>
            <a:normAutofit/>
          </a:bodyPr>
          <a:lstStyle/>
          <a:p>
            <a:r>
              <a:rPr lang="en-US" dirty="0"/>
              <a:t>Planning is a continuous process. It doesn’t just happen at the start of a project. If you are involved in improving and promoting individual, family and community health, you should make sure that you plan your activities. Planning can be thought of as a cycle that has six steps</a:t>
            </a:r>
          </a:p>
        </p:txBody>
      </p:sp>
    </p:spTree>
    <p:extLst>
      <p:ext uri="{BB962C8B-B14F-4D97-AF65-F5344CB8AC3E}">
        <p14:creationId xmlns:p14="http://schemas.microsoft.com/office/powerpoint/2010/main" val="667249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C:\Users\Mweha\Desktop\STE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299" y="0"/>
            <a:ext cx="84774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424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Needs assessment</a:t>
            </a:r>
            <a:br>
              <a:rPr lang="en-US" b="1" dirty="0"/>
            </a:br>
            <a:endParaRPr lang="en-US" dirty="0"/>
          </a:p>
        </p:txBody>
      </p:sp>
      <p:sp>
        <p:nvSpPr>
          <p:cNvPr id="3" name="Content Placeholder 2"/>
          <p:cNvSpPr>
            <a:spLocks noGrp="1"/>
          </p:cNvSpPr>
          <p:nvPr>
            <p:ph idx="1"/>
          </p:nvPr>
        </p:nvSpPr>
        <p:spPr/>
        <p:txBody>
          <a:bodyPr>
            <a:normAutofit fontScale="77500" lnSpcReduction="20000"/>
          </a:bodyPr>
          <a:lstStyle/>
          <a:p>
            <a:r>
              <a:rPr lang="en-US" dirty="0"/>
              <a:t>Conducting a needs assessment is the first, and probably the most important, step in any successful planning process. Sufficient time should be given for each needs assessment. The amount of time required for a needs assessment will depend on the time you have available to address the problem, and the nature and urgency of the problem being assessed.</a:t>
            </a:r>
          </a:p>
          <a:p>
            <a:r>
              <a:rPr lang="en-US" b="1" dirty="0"/>
              <a:t>Needs assessment</a:t>
            </a:r>
            <a:r>
              <a:rPr lang="en-US" dirty="0"/>
              <a:t> is the process of identifying and understanding the health problems of the community, and their possible causes. The problems are then </a:t>
            </a:r>
            <a:r>
              <a:rPr lang="en-US" dirty="0" err="1"/>
              <a:t>analysed</a:t>
            </a:r>
            <a:r>
              <a:rPr lang="en-US" dirty="0"/>
              <a:t> so that priorities can be set for any necessary interventions. The information you collect during a needs assessment will serve as a baseline for monitoring and evaluation at a later stage. </a:t>
            </a:r>
          </a:p>
          <a:p>
            <a:endParaRPr lang="en-US" dirty="0"/>
          </a:p>
        </p:txBody>
      </p:sp>
    </p:spTree>
    <p:extLst>
      <p:ext uri="{BB962C8B-B14F-4D97-AF65-F5344CB8AC3E}">
        <p14:creationId xmlns:p14="http://schemas.microsoft.com/office/powerpoint/2010/main" val="3106753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Needs assessment</a:t>
            </a:r>
            <a:br>
              <a:rPr lang="en-US" b="1" dirty="0"/>
            </a:br>
            <a:endParaRPr lang="en-US" dirty="0"/>
          </a:p>
        </p:txBody>
      </p:sp>
      <p:sp>
        <p:nvSpPr>
          <p:cNvPr id="3" name="Content Placeholder 2"/>
          <p:cNvSpPr>
            <a:spLocks noGrp="1"/>
          </p:cNvSpPr>
          <p:nvPr>
            <p:ph idx="1"/>
          </p:nvPr>
        </p:nvSpPr>
        <p:spPr/>
        <p:txBody>
          <a:bodyPr>
            <a:normAutofit fontScale="85000" lnSpcReduction="20000"/>
          </a:bodyPr>
          <a:lstStyle/>
          <a:p>
            <a:r>
              <a:rPr lang="en-US" dirty="0"/>
              <a:t>Before you begin a needs assessment, it is important to become familiar with the community you are working in. This involves identifying and talking with the key community members such as the leaders, as well as religious and leaders. Ideally, you would involve key community members throughout the planning process, and in the implementation and evaluation of your health education activities.</a:t>
            </a:r>
          </a:p>
          <a:p>
            <a:r>
              <a:rPr lang="en-US" dirty="0"/>
              <a:t>There are various categories of needs assessment. In order to develop a workable and appropriate plan, several types of needs should be identified, including health needs and resource needs, which are outlined below. </a:t>
            </a:r>
          </a:p>
          <a:p>
            <a:endParaRPr lang="en-US" dirty="0"/>
          </a:p>
        </p:txBody>
      </p:sp>
    </p:spTree>
    <p:extLst>
      <p:ext uri="{BB962C8B-B14F-4D97-AF65-F5344CB8AC3E}">
        <p14:creationId xmlns:p14="http://schemas.microsoft.com/office/powerpoint/2010/main" val="29729544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Health needs assessment </a:t>
            </a:r>
            <a:br>
              <a:rPr lang="en-US" b="1" dirty="0"/>
            </a:br>
            <a:endParaRPr lang="en-US" dirty="0"/>
          </a:p>
        </p:txBody>
      </p:sp>
      <p:sp>
        <p:nvSpPr>
          <p:cNvPr id="3" name="Content Placeholder 2"/>
          <p:cNvSpPr>
            <a:spLocks noGrp="1"/>
          </p:cNvSpPr>
          <p:nvPr>
            <p:ph idx="1"/>
          </p:nvPr>
        </p:nvSpPr>
        <p:spPr/>
        <p:txBody>
          <a:bodyPr>
            <a:normAutofit fontScale="77500" lnSpcReduction="20000"/>
          </a:bodyPr>
          <a:lstStyle/>
          <a:p>
            <a:r>
              <a:rPr lang="en-US" dirty="0"/>
              <a:t>In a </a:t>
            </a:r>
            <a:r>
              <a:rPr lang="en-US" b="1" dirty="0"/>
              <a:t>health needs assessment</a:t>
            </a:r>
            <a:r>
              <a:rPr lang="en-US" dirty="0"/>
              <a:t>, you identify</a:t>
            </a:r>
            <a:r>
              <a:rPr lang="en-US" b="1" dirty="0"/>
              <a:t> </a:t>
            </a:r>
            <a:r>
              <a:rPr lang="en-US" dirty="0"/>
              <a:t>health problems prevalent in your community. In other words, you look into any local health conditions which are associated with morbidity, mortality and disability. The local problems may include malaria, TB, HIV/AIDS, </a:t>
            </a:r>
            <a:r>
              <a:rPr lang="en-US" dirty="0" err="1"/>
              <a:t>diarrhoea</a:t>
            </a:r>
            <a:r>
              <a:rPr lang="en-US" dirty="0"/>
              <a:t>, or other conditions arising from the local context, such as </a:t>
            </a:r>
            <a:r>
              <a:rPr lang="en-US" dirty="0" err="1"/>
              <a:t>goitre</a:t>
            </a:r>
            <a:r>
              <a:rPr lang="en-US" dirty="0"/>
              <a:t> caused by lack of iodine in the diet.</a:t>
            </a:r>
          </a:p>
          <a:p>
            <a:r>
              <a:rPr lang="en-US" dirty="0"/>
              <a:t>Having identified the problems, you need to think about the extent to which local health conditions are a result of insufficient education. For example, are people lacking in knowledge about malaria, or HIV, or </a:t>
            </a:r>
            <a:r>
              <a:rPr lang="en-US" dirty="0" err="1"/>
              <a:t>diarrhoe</a:t>
            </a:r>
            <a:r>
              <a:rPr lang="en-US" dirty="0"/>
              <a:t>. Are they aware that some of their </a:t>
            </a:r>
            <a:r>
              <a:rPr lang="en-US" dirty="0" err="1"/>
              <a:t>behaviours</a:t>
            </a:r>
            <a:r>
              <a:rPr lang="en-US" dirty="0"/>
              <a:t> may be part of the problem? </a:t>
            </a:r>
          </a:p>
          <a:p>
            <a:endParaRPr lang="en-US" dirty="0"/>
          </a:p>
        </p:txBody>
      </p:sp>
    </p:spTree>
    <p:extLst>
      <p:ext uri="{BB962C8B-B14F-4D97-AF65-F5344CB8AC3E}">
        <p14:creationId xmlns:p14="http://schemas.microsoft.com/office/powerpoint/2010/main" val="2133897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EDUCATION</a:t>
            </a:r>
          </a:p>
        </p:txBody>
      </p:sp>
      <p:sp>
        <p:nvSpPr>
          <p:cNvPr id="3" name="Content Placeholder 2"/>
          <p:cNvSpPr>
            <a:spLocks noGrp="1"/>
          </p:cNvSpPr>
          <p:nvPr>
            <p:ph idx="1"/>
          </p:nvPr>
        </p:nvSpPr>
        <p:spPr/>
        <p:txBody>
          <a:bodyPr/>
          <a:lstStyle/>
          <a:p>
            <a:r>
              <a:rPr lang="en-US" dirty="0"/>
              <a:t>To state the health education methods</a:t>
            </a:r>
          </a:p>
          <a:p>
            <a:r>
              <a:rPr lang="en-US" dirty="0"/>
              <a:t>To describe how to plan for a health education </a:t>
            </a:r>
            <a:r>
              <a:rPr lang="en-US" dirty="0" err="1"/>
              <a:t>programme</a:t>
            </a:r>
            <a:endParaRPr lang="en-US" dirty="0"/>
          </a:p>
          <a:p>
            <a:r>
              <a:rPr lang="en-US" dirty="0"/>
              <a:t>To define </a:t>
            </a:r>
            <a:r>
              <a:rPr lang="en-US" dirty="0" err="1"/>
              <a:t>Behaviour</a:t>
            </a:r>
            <a:r>
              <a:rPr lang="en-US" dirty="0"/>
              <a:t> Change Communication(BCC)</a:t>
            </a:r>
          </a:p>
          <a:p>
            <a:r>
              <a:rPr lang="en-US" dirty="0"/>
              <a:t>To describe the </a:t>
            </a:r>
            <a:r>
              <a:rPr lang="en-US" dirty="0" err="1"/>
              <a:t>behaviour</a:t>
            </a:r>
            <a:r>
              <a:rPr lang="en-US" dirty="0"/>
              <a:t> change models</a:t>
            </a:r>
          </a:p>
          <a:p>
            <a:r>
              <a:rPr lang="en-US" dirty="0"/>
              <a:t>To describe the steps in </a:t>
            </a:r>
            <a:r>
              <a:rPr lang="en-US" dirty="0" err="1"/>
              <a:t>behaviour</a:t>
            </a:r>
            <a:r>
              <a:rPr lang="en-US" dirty="0"/>
              <a:t> change</a:t>
            </a:r>
          </a:p>
        </p:txBody>
      </p:sp>
    </p:spTree>
    <p:extLst>
      <p:ext uri="{BB962C8B-B14F-4D97-AF65-F5344CB8AC3E}">
        <p14:creationId xmlns:p14="http://schemas.microsoft.com/office/powerpoint/2010/main" val="41459820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Resource needs assessment </a:t>
            </a:r>
            <a:br>
              <a:rPr lang="en-US" b="1" dirty="0"/>
            </a:br>
            <a:endParaRPr lang="en-US" dirty="0"/>
          </a:p>
        </p:txBody>
      </p:sp>
      <p:sp>
        <p:nvSpPr>
          <p:cNvPr id="3" name="Content Placeholder 2"/>
          <p:cNvSpPr>
            <a:spLocks noGrp="1"/>
          </p:cNvSpPr>
          <p:nvPr>
            <p:ph idx="1"/>
          </p:nvPr>
        </p:nvSpPr>
        <p:spPr/>
        <p:txBody>
          <a:bodyPr>
            <a:normAutofit fontScale="62500" lnSpcReduction="20000"/>
          </a:bodyPr>
          <a:lstStyle/>
          <a:p>
            <a:r>
              <a:rPr lang="en-US" dirty="0"/>
              <a:t>A</a:t>
            </a:r>
            <a:r>
              <a:rPr lang="en-US" b="1" dirty="0"/>
              <a:t> resource needs assessment</a:t>
            </a:r>
            <a:r>
              <a:rPr lang="en-US" dirty="0"/>
              <a:t> identifies the resources needed to tackle the identified health problems in your community. You should consider whether there is a lack of resources or materials that is preventing the community from practicing healthy </a:t>
            </a:r>
            <a:r>
              <a:rPr lang="en-US" dirty="0" err="1"/>
              <a:t>behaviours</a:t>
            </a:r>
            <a:r>
              <a:rPr lang="en-US" dirty="0"/>
              <a:t>. For example, a mother may have good knowledge about malaria and its prevention methods, and want to use Insecticide Treated Bed Nets (ITNs). However, if ITNs are not available, it may not be possible for her to avoid malaria. Therefore, a bed net is a resource which is required to bring about </a:t>
            </a:r>
            <a:r>
              <a:rPr lang="en-US" dirty="0" err="1"/>
              <a:t>behaviour</a:t>
            </a:r>
            <a:r>
              <a:rPr lang="en-US" dirty="0"/>
              <a:t> change. Similarly, a woman may intend to use contraception. However, if contraceptive services are not available in her locality, she remains at risk of unplanned pregnancies. In order to facilitate </a:t>
            </a:r>
            <a:r>
              <a:rPr lang="en-US" dirty="0" err="1"/>
              <a:t>behaviour</a:t>
            </a:r>
            <a:r>
              <a:rPr lang="en-US" dirty="0"/>
              <a:t> change, you should identify ways of addressing this lack of contraceptive resources. </a:t>
            </a:r>
          </a:p>
          <a:p>
            <a:r>
              <a:rPr lang="en-US" dirty="0"/>
              <a:t>Be aware too that education is in itself one of the great resources you can</a:t>
            </a:r>
            <a:br>
              <a:rPr lang="en-US" dirty="0"/>
            </a:br>
            <a:r>
              <a:rPr lang="en-US" dirty="0"/>
              <a:t>call on. An </a:t>
            </a:r>
            <a:r>
              <a:rPr lang="en-US" b="1" dirty="0"/>
              <a:t>education needs assessment</a:t>
            </a:r>
            <a:r>
              <a:rPr lang="en-US" dirty="0"/>
              <a:t> should also be part of your plan.</a:t>
            </a:r>
          </a:p>
          <a:p>
            <a:endParaRPr lang="en-US" dirty="0"/>
          </a:p>
        </p:txBody>
      </p:sp>
    </p:spTree>
    <p:extLst>
      <p:ext uri="{BB962C8B-B14F-4D97-AF65-F5344CB8AC3E}">
        <p14:creationId xmlns:p14="http://schemas.microsoft.com/office/powerpoint/2010/main" val="776058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Resource needs assessment </a:t>
            </a:r>
            <a:br>
              <a:rPr lang="en-US" b="1" dirty="0"/>
            </a:br>
            <a:endParaRPr lang="en-US" dirty="0"/>
          </a:p>
        </p:txBody>
      </p:sp>
      <p:sp>
        <p:nvSpPr>
          <p:cNvPr id="3" name="Content Placeholder 2"/>
          <p:cNvSpPr>
            <a:spLocks noGrp="1"/>
          </p:cNvSpPr>
          <p:nvPr>
            <p:ph idx="1"/>
          </p:nvPr>
        </p:nvSpPr>
        <p:spPr/>
        <p:txBody>
          <a:bodyPr>
            <a:normAutofit lnSpcReduction="10000"/>
          </a:bodyPr>
          <a:lstStyle/>
          <a:p>
            <a:r>
              <a:rPr lang="en-US" dirty="0"/>
              <a:t>Data related to the health needs of the community can be obtained from two main sources — these are called primary and secondary sources</a:t>
            </a:r>
            <a:r>
              <a:rPr lang="en-US" i="1" dirty="0"/>
              <a:t>. </a:t>
            </a:r>
          </a:p>
          <a:p>
            <a:r>
              <a:rPr lang="en-US" b="1" dirty="0"/>
              <a:t>Primary sources</a:t>
            </a:r>
            <a:r>
              <a:rPr lang="en-US" dirty="0"/>
              <a:t> are data which you collect during a needs assessment, using</a:t>
            </a:r>
            <a:r>
              <a:rPr lang="en-US" b="1" dirty="0"/>
              <a:t> </a:t>
            </a:r>
            <a:r>
              <a:rPr lang="en-US" dirty="0"/>
              <a:t>techniques such as observation, in-depth interviews, key informant interviews, and focus group discussions. </a:t>
            </a:r>
          </a:p>
        </p:txBody>
      </p:sp>
    </p:spTree>
    <p:extLst>
      <p:ext uri="{BB962C8B-B14F-4D97-AF65-F5344CB8AC3E}">
        <p14:creationId xmlns:p14="http://schemas.microsoft.com/office/powerpoint/2010/main" val="32861751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DBE44-5F84-4C04-9EDF-EA98A69525A0}"/>
              </a:ext>
            </a:extLst>
          </p:cNvPr>
          <p:cNvSpPr>
            <a:spLocks noGrp="1"/>
          </p:cNvSpPr>
          <p:nvPr>
            <p:ph type="title"/>
          </p:nvPr>
        </p:nvSpPr>
        <p:spPr/>
        <p:txBody>
          <a:bodyPr/>
          <a:lstStyle/>
          <a:p>
            <a:r>
              <a:rPr lang="en-US" b="1" dirty="0"/>
              <a:t>Resource needs assessment</a:t>
            </a:r>
            <a:endParaRPr lang="en-US" dirty="0"/>
          </a:p>
        </p:txBody>
      </p:sp>
      <p:sp>
        <p:nvSpPr>
          <p:cNvPr id="3" name="Content Placeholder 2">
            <a:extLst>
              <a:ext uri="{FF2B5EF4-FFF2-40B4-BE49-F238E27FC236}">
                <a16:creationId xmlns:a16="http://schemas.microsoft.com/office/drawing/2014/main" id="{C926B1B3-6E40-4373-AAC3-AE16151122EF}"/>
              </a:ext>
            </a:extLst>
          </p:cNvPr>
          <p:cNvSpPr>
            <a:spLocks noGrp="1"/>
          </p:cNvSpPr>
          <p:nvPr>
            <p:ph idx="1"/>
          </p:nvPr>
        </p:nvSpPr>
        <p:spPr/>
        <p:txBody>
          <a:bodyPr/>
          <a:lstStyle/>
          <a:p>
            <a:r>
              <a:rPr lang="en-US" b="1" dirty="0"/>
              <a:t>Secondary sources</a:t>
            </a:r>
            <a:r>
              <a:rPr lang="en-US" dirty="0"/>
              <a:t> are data that were collected and documented for other purposes, including health </a:t>
            </a:r>
            <a:r>
              <a:rPr lang="en-US" dirty="0" err="1"/>
              <a:t>centre</a:t>
            </a:r>
            <a:r>
              <a:rPr lang="en-US" dirty="0"/>
              <a:t> and health post records, activity reports, and research reports. You may also be able to review data which has already been collected by other people to identify local health problems. </a:t>
            </a:r>
          </a:p>
          <a:p>
            <a:endParaRPr lang="en-US" dirty="0"/>
          </a:p>
        </p:txBody>
      </p:sp>
    </p:spTree>
    <p:extLst>
      <p:ext uri="{BB962C8B-B14F-4D97-AF65-F5344CB8AC3E}">
        <p14:creationId xmlns:p14="http://schemas.microsoft.com/office/powerpoint/2010/main" val="1018089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Re</a:t>
            </a:r>
            <a:r>
              <a:rPr lang="en-US" sz="3100" dirty="0"/>
              <a:t>sponsibilities of a health Educator</a:t>
            </a:r>
          </a:p>
        </p:txBody>
      </p:sp>
      <p:sp>
        <p:nvSpPr>
          <p:cNvPr id="3" name="Content Placeholder 2"/>
          <p:cNvSpPr>
            <a:spLocks noGrp="1"/>
          </p:cNvSpPr>
          <p:nvPr>
            <p:ph idx="1"/>
          </p:nvPr>
        </p:nvSpPr>
        <p:spPr/>
        <p:txBody>
          <a:bodyPr/>
          <a:lstStyle/>
          <a:p>
            <a:endParaRPr lang="en-US" dirty="0"/>
          </a:p>
        </p:txBody>
      </p:sp>
      <p:pic>
        <p:nvPicPr>
          <p:cNvPr id="7170" name="Picture 2" descr="C:\Users\Mweha\Desktop\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38419"/>
            <a:ext cx="8686800" cy="4687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9913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Re</a:t>
            </a:r>
            <a:r>
              <a:rPr lang="en-US" dirty="0"/>
              <a:t>sponsibilities of a health Educator</a:t>
            </a:r>
            <a:endParaRPr lang="en-US" sz="3100" dirty="0"/>
          </a:p>
        </p:txBody>
      </p:sp>
      <p:sp>
        <p:nvSpPr>
          <p:cNvPr id="3" name="Content Placeholder 2"/>
          <p:cNvSpPr>
            <a:spLocks noGrp="1"/>
          </p:cNvSpPr>
          <p:nvPr>
            <p:ph idx="1"/>
          </p:nvPr>
        </p:nvSpPr>
        <p:spPr/>
        <p:txBody>
          <a:bodyPr>
            <a:normAutofit fontScale="77500" lnSpcReduction="20000"/>
          </a:bodyPr>
          <a:lstStyle/>
          <a:p>
            <a:r>
              <a:rPr lang="en-US" dirty="0"/>
              <a:t>·  </a:t>
            </a:r>
            <a:r>
              <a:rPr lang="en-US" b="1" i="1" dirty="0"/>
              <a:t>Assessing Individual and Community needs for Health education </a:t>
            </a:r>
            <a:r>
              <a:rPr lang="en-US" dirty="0"/>
              <a:t>      </a:t>
            </a:r>
          </a:p>
          <a:p>
            <a:r>
              <a:rPr lang="en-US" dirty="0"/>
              <a:t>    Provides the foundation for program planning</a:t>
            </a:r>
          </a:p>
          <a:p>
            <a:r>
              <a:rPr lang="en-US" dirty="0"/>
              <a:t>·           Determines  what  health  problems might exist in any given groups</a:t>
            </a:r>
          </a:p>
          <a:p>
            <a:r>
              <a:rPr lang="en-US" dirty="0"/>
              <a:t>·           Includes determination of community resources available to address the problem</a:t>
            </a:r>
          </a:p>
          <a:p>
            <a:r>
              <a:rPr lang="en-US" dirty="0"/>
              <a:t>·           Community Empowerment encourages the population to take ownership of their health problems</a:t>
            </a:r>
          </a:p>
          <a:p>
            <a:r>
              <a:rPr lang="en-US" dirty="0"/>
              <a:t>·           Includes careful data collection and analysis</a:t>
            </a:r>
          </a:p>
          <a:p>
            <a:r>
              <a:rPr lang="en-US" dirty="0"/>
              <a:t>·           It is essential for healthy life</a:t>
            </a:r>
          </a:p>
          <a:p>
            <a:r>
              <a:rPr lang="en-US" dirty="0"/>
              <a:t>·           Find out the vital health statistics in community</a:t>
            </a:r>
          </a:p>
          <a:p>
            <a:endParaRPr lang="en-US" dirty="0"/>
          </a:p>
        </p:txBody>
      </p:sp>
    </p:spTree>
    <p:extLst>
      <p:ext uri="{BB962C8B-B14F-4D97-AF65-F5344CB8AC3E}">
        <p14:creationId xmlns:p14="http://schemas.microsoft.com/office/powerpoint/2010/main" val="34096595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b="1" dirty="0"/>
              <a:t> </a:t>
            </a:r>
            <a:br>
              <a:rPr lang="en-US" b="1" dirty="0"/>
            </a:br>
            <a:r>
              <a:rPr lang="en-US" sz="4000" dirty="0"/>
              <a:t>Re</a:t>
            </a:r>
            <a:r>
              <a:rPr lang="en-US" dirty="0"/>
              <a:t>sponsibilities of a health Educator</a:t>
            </a:r>
          </a:p>
        </p:txBody>
      </p:sp>
      <p:sp>
        <p:nvSpPr>
          <p:cNvPr id="3" name="Content Placeholder 2"/>
          <p:cNvSpPr>
            <a:spLocks noGrp="1"/>
          </p:cNvSpPr>
          <p:nvPr>
            <p:ph idx="1"/>
          </p:nvPr>
        </p:nvSpPr>
        <p:spPr/>
        <p:txBody>
          <a:bodyPr>
            <a:normAutofit fontScale="77500" lnSpcReduction="20000"/>
          </a:bodyPr>
          <a:lstStyle/>
          <a:p>
            <a:r>
              <a:rPr lang="en-US" dirty="0"/>
              <a:t>·         </a:t>
            </a:r>
            <a:r>
              <a:rPr lang="en-US" b="1" dirty="0"/>
              <a:t>P</a:t>
            </a:r>
            <a:r>
              <a:rPr lang="en-US" b="1" i="1" dirty="0"/>
              <a:t>lan Health education Strategies, Interventions, and Programs</a:t>
            </a:r>
            <a:br>
              <a:rPr lang="en-US" b="1" dirty="0"/>
            </a:br>
            <a:r>
              <a:rPr lang="en-US" dirty="0"/>
              <a:t>  </a:t>
            </a:r>
          </a:p>
          <a:p>
            <a:r>
              <a:rPr lang="en-US" dirty="0"/>
              <a:t>Actions are based on the needs assessment done for the community (see Responsibility I)</a:t>
            </a:r>
          </a:p>
          <a:p>
            <a:r>
              <a:rPr lang="en-US" dirty="0"/>
              <a:t>·           Involves the development of goals and objectives which are specific and measurable</a:t>
            </a:r>
          </a:p>
          <a:p>
            <a:r>
              <a:rPr lang="en-US" dirty="0"/>
              <a:t>·           Interventions are developed that will meet the goals and objectives</a:t>
            </a:r>
          </a:p>
          <a:p>
            <a:r>
              <a:rPr lang="en-US" dirty="0"/>
              <a:t>·           According to Rule of Sufficiency, strategies are implemented which are sufficiently robust, effective enough, and have a reasonable chance of meeting stated objectives</a:t>
            </a:r>
          </a:p>
        </p:txBody>
      </p:sp>
    </p:spTree>
    <p:extLst>
      <p:ext uri="{BB962C8B-B14F-4D97-AF65-F5344CB8AC3E}">
        <p14:creationId xmlns:p14="http://schemas.microsoft.com/office/powerpoint/2010/main" val="2266887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Re</a:t>
            </a:r>
            <a:r>
              <a:rPr lang="en-US" dirty="0"/>
              <a:t>sponsibilities of a health Educator</a:t>
            </a:r>
          </a:p>
        </p:txBody>
      </p:sp>
      <p:sp>
        <p:nvSpPr>
          <p:cNvPr id="3" name="Content Placeholder 2"/>
          <p:cNvSpPr>
            <a:spLocks noGrp="1"/>
          </p:cNvSpPr>
          <p:nvPr>
            <p:ph idx="1"/>
          </p:nvPr>
        </p:nvSpPr>
        <p:spPr/>
        <p:txBody>
          <a:bodyPr>
            <a:normAutofit/>
          </a:bodyPr>
          <a:lstStyle/>
          <a:p>
            <a:r>
              <a:rPr lang="en-US" b="1" i="1" dirty="0"/>
              <a:t> Implement Health education Strategies, Interventions, and Programs</a:t>
            </a:r>
            <a:endParaRPr lang="en-US" b="1" dirty="0"/>
          </a:p>
          <a:p>
            <a:r>
              <a:rPr lang="en-US" dirty="0"/>
              <a:t>·           Implementation is based on a thorough understanding of the priority population</a:t>
            </a:r>
          </a:p>
          <a:p>
            <a:r>
              <a:rPr lang="en-US" dirty="0"/>
              <a:t>·           Utilize a wide range of educational methods and techniques</a:t>
            </a:r>
          </a:p>
          <a:p>
            <a:endParaRPr lang="en-US" dirty="0"/>
          </a:p>
        </p:txBody>
      </p:sp>
    </p:spTree>
    <p:extLst>
      <p:ext uri="{BB962C8B-B14F-4D97-AF65-F5344CB8AC3E}">
        <p14:creationId xmlns:p14="http://schemas.microsoft.com/office/powerpoint/2010/main" val="4205994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i="1" dirty="0"/>
            </a:br>
            <a:r>
              <a:rPr lang="en-US" sz="4000" dirty="0"/>
              <a:t>Re</a:t>
            </a:r>
            <a:r>
              <a:rPr lang="en-US" dirty="0"/>
              <a:t>sponsibilities of a health Educator</a:t>
            </a:r>
            <a:br>
              <a:rPr lang="en-US" b="1" dirty="0"/>
            </a:br>
            <a:endParaRPr lang="en-US" dirty="0"/>
          </a:p>
        </p:txBody>
      </p:sp>
      <p:sp>
        <p:nvSpPr>
          <p:cNvPr id="3" name="Content Placeholder 2"/>
          <p:cNvSpPr>
            <a:spLocks noGrp="1"/>
          </p:cNvSpPr>
          <p:nvPr>
            <p:ph idx="1"/>
          </p:nvPr>
        </p:nvSpPr>
        <p:spPr/>
        <p:txBody>
          <a:bodyPr/>
          <a:lstStyle/>
          <a:p>
            <a:r>
              <a:rPr lang="en-US" dirty="0"/>
              <a:t>    </a:t>
            </a:r>
            <a:r>
              <a:rPr lang="en-US" b="1" i="1" dirty="0"/>
              <a:t>Conduct valuation and Research Related to Health</a:t>
            </a:r>
            <a:r>
              <a:rPr lang="en-US" b="1" dirty="0"/>
              <a:t> e</a:t>
            </a:r>
            <a:r>
              <a:rPr lang="en-US" b="1" i="1" dirty="0"/>
              <a:t>ducation </a:t>
            </a:r>
            <a:r>
              <a:rPr lang="en-US" dirty="0"/>
              <a:t>      </a:t>
            </a:r>
          </a:p>
          <a:p>
            <a:r>
              <a:rPr lang="en-US" dirty="0"/>
              <a:t>Depending on the setting, utilize tests, surveys, observations, tracking epidemiological data, or other methods of data collection</a:t>
            </a:r>
          </a:p>
          <a:p>
            <a:r>
              <a:rPr lang="en-US" dirty="0"/>
              <a:t>·           Health Educators make use of research to improve their practices.</a:t>
            </a:r>
          </a:p>
          <a:p>
            <a:endParaRPr lang="en-US" dirty="0"/>
          </a:p>
        </p:txBody>
      </p:sp>
    </p:spTree>
    <p:extLst>
      <p:ext uri="{BB962C8B-B14F-4D97-AF65-F5344CB8AC3E}">
        <p14:creationId xmlns:p14="http://schemas.microsoft.com/office/powerpoint/2010/main" val="18430033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Re</a:t>
            </a:r>
            <a:r>
              <a:rPr lang="en-US" dirty="0"/>
              <a:t>sponsibilities of a health Educator</a:t>
            </a:r>
            <a:br>
              <a:rPr lang="en-US" b="1" i="1" dirty="0"/>
            </a:br>
            <a:br>
              <a:rPr lang="en-US" b="1" dirty="0"/>
            </a:br>
            <a:endParaRPr lang="en-US" dirty="0"/>
          </a:p>
        </p:txBody>
      </p:sp>
      <p:sp>
        <p:nvSpPr>
          <p:cNvPr id="3" name="Content Placeholder 2"/>
          <p:cNvSpPr>
            <a:spLocks noGrp="1"/>
          </p:cNvSpPr>
          <p:nvPr>
            <p:ph idx="1"/>
          </p:nvPr>
        </p:nvSpPr>
        <p:spPr/>
        <p:txBody>
          <a:bodyPr>
            <a:normAutofit/>
          </a:bodyPr>
          <a:lstStyle/>
          <a:p>
            <a:r>
              <a:rPr lang="en-US" dirty="0"/>
              <a:t>·  </a:t>
            </a:r>
            <a:r>
              <a:rPr lang="en-US" b="1" i="1" dirty="0"/>
              <a:t> Administer Health education Strategies, Interventions, and Programs </a:t>
            </a:r>
            <a:r>
              <a:rPr lang="en-US" dirty="0"/>
              <a:t>         </a:t>
            </a:r>
          </a:p>
          <a:p>
            <a:r>
              <a:rPr lang="en-US" dirty="0"/>
              <a:t>Administration is generally a function of the more experienced practitioner</a:t>
            </a:r>
          </a:p>
          <a:p>
            <a:r>
              <a:rPr lang="en-US" dirty="0"/>
              <a:t>·           Involves facilitating cooperation among personnel, both within and between programs</a:t>
            </a:r>
          </a:p>
          <a:p>
            <a:endParaRPr lang="en-US" dirty="0"/>
          </a:p>
        </p:txBody>
      </p:sp>
    </p:spTree>
    <p:extLst>
      <p:ext uri="{BB962C8B-B14F-4D97-AF65-F5344CB8AC3E}">
        <p14:creationId xmlns:p14="http://schemas.microsoft.com/office/powerpoint/2010/main" val="31287910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Re</a:t>
            </a:r>
            <a:r>
              <a:rPr lang="en-US" dirty="0"/>
              <a:t>sponsibilities of a health Educator</a:t>
            </a:r>
            <a:br>
              <a:rPr lang="en-US" b="1" i="1" dirty="0"/>
            </a:br>
            <a:endParaRPr lang="en-US" dirty="0"/>
          </a:p>
        </p:txBody>
      </p:sp>
      <p:sp>
        <p:nvSpPr>
          <p:cNvPr id="3" name="Content Placeholder 2"/>
          <p:cNvSpPr>
            <a:spLocks noGrp="1"/>
          </p:cNvSpPr>
          <p:nvPr>
            <p:ph idx="1"/>
          </p:nvPr>
        </p:nvSpPr>
        <p:spPr/>
        <p:txBody>
          <a:bodyPr/>
          <a:lstStyle/>
          <a:p>
            <a:r>
              <a:rPr lang="en-US" dirty="0"/>
              <a:t>·    </a:t>
            </a:r>
            <a:r>
              <a:rPr lang="en-US" b="1" i="1" dirty="0"/>
              <a:t>Serve as a Health education resource Person</a:t>
            </a:r>
            <a:br>
              <a:rPr lang="en-US" b="1" dirty="0"/>
            </a:br>
            <a:endParaRPr lang="en-US" dirty="0"/>
          </a:p>
          <a:p>
            <a:r>
              <a:rPr lang="en-US" dirty="0"/>
              <a:t>       Involves skills to access needed resources, and establish effective consultative relationships.</a:t>
            </a:r>
          </a:p>
          <a:p>
            <a:endParaRPr lang="en-US" dirty="0"/>
          </a:p>
        </p:txBody>
      </p:sp>
    </p:spTree>
    <p:extLst>
      <p:ext uri="{BB962C8B-B14F-4D97-AF65-F5344CB8AC3E}">
        <p14:creationId xmlns:p14="http://schemas.microsoft.com/office/powerpoint/2010/main" val="2740606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EDUCATION</a:t>
            </a:r>
          </a:p>
        </p:txBody>
      </p:sp>
      <p:sp>
        <p:nvSpPr>
          <p:cNvPr id="3" name="Content Placeholder 2"/>
          <p:cNvSpPr>
            <a:spLocks noGrp="1"/>
          </p:cNvSpPr>
          <p:nvPr>
            <p:ph idx="1"/>
          </p:nvPr>
        </p:nvSpPr>
        <p:spPr/>
        <p:txBody>
          <a:bodyPr/>
          <a:lstStyle/>
          <a:p>
            <a:r>
              <a:rPr lang="en-US" dirty="0"/>
              <a:t>To describe the factors affecting </a:t>
            </a:r>
            <a:r>
              <a:rPr lang="en-US" dirty="0" err="1"/>
              <a:t>behaviour</a:t>
            </a:r>
            <a:r>
              <a:rPr lang="en-US" dirty="0"/>
              <a:t> change</a:t>
            </a:r>
          </a:p>
          <a:p>
            <a:r>
              <a:rPr lang="en-US" dirty="0"/>
              <a:t>To describe the role of advocacy in </a:t>
            </a:r>
            <a:r>
              <a:rPr lang="en-US" dirty="0" err="1"/>
              <a:t>behaviour</a:t>
            </a:r>
            <a:r>
              <a:rPr lang="en-US" dirty="0"/>
              <a:t> change</a:t>
            </a:r>
          </a:p>
          <a:p>
            <a:r>
              <a:rPr lang="en-US" dirty="0"/>
              <a:t>To describe the role of networking in </a:t>
            </a:r>
            <a:r>
              <a:rPr lang="en-US" dirty="0" err="1"/>
              <a:t>behaviour</a:t>
            </a:r>
            <a:r>
              <a:rPr lang="en-US" dirty="0"/>
              <a:t> change</a:t>
            </a:r>
          </a:p>
          <a:p>
            <a:r>
              <a:rPr lang="en-US" dirty="0"/>
              <a:t>To describe the role </a:t>
            </a:r>
            <a:r>
              <a:rPr lang="en-US"/>
              <a:t>of IEC </a:t>
            </a:r>
            <a:r>
              <a:rPr lang="en-US" dirty="0"/>
              <a:t>in </a:t>
            </a:r>
            <a:r>
              <a:rPr lang="en-US" dirty="0" err="1"/>
              <a:t>behaviour</a:t>
            </a:r>
            <a:r>
              <a:rPr lang="en-US" dirty="0"/>
              <a:t> change</a:t>
            </a:r>
          </a:p>
          <a:p>
            <a:endParaRPr lang="en-US" dirty="0"/>
          </a:p>
        </p:txBody>
      </p:sp>
    </p:spTree>
    <p:extLst>
      <p:ext uri="{BB962C8B-B14F-4D97-AF65-F5344CB8AC3E}">
        <p14:creationId xmlns:p14="http://schemas.microsoft.com/office/powerpoint/2010/main" val="41086989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i="1" dirty="0"/>
            </a:br>
            <a:r>
              <a:rPr lang="en-US" sz="2800" b="1" dirty="0"/>
              <a:t>Re</a:t>
            </a:r>
            <a:r>
              <a:rPr lang="en-US" sz="3100" b="1" dirty="0"/>
              <a:t>sponsibilities of a health Educator</a:t>
            </a:r>
            <a:br>
              <a:rPr lang="en-US" sz="3100" b="1" dirty="0"/>
            </a:br>
            <a:endParaRPr lang="en-US" sz="3100" dirty="0"/>
          </a:p>
        </p:txBody>
      </p:sp>
      <p:sp>
        <p:nvSpPr>
          <p:cNvPr id="3" name="Content Placeholder 2"/>
          <p:cNvSpPr>
            <a:spLocks noGrp="1"/>
          </p:cNvSpPr>
          <p:nvPr>
            <p:ph idx="1"/>
          </p:nvPr>
        </p:nvSpPr>
        <p:spPr/>
        <p:txBody>
          <a:bodyPr>
            <a:normAutofit fontScale="92500" lnSpcReduction="20000"/>
          </a:bodyPr>
          <a:lstStyle/>
          <a:p>
            <a:r>
              <a:rPr lang="en-US" dirty="0"/>
              <a:t>· </a:t>
            </a:r>
            <a:r>
              <a:rPr lang="en-US" b="1" i="1" dirty="0"/>
              <a:t>Communicate and Advocate for Health and Health education </a:t>
            </a:r>
            <a:r>
              <a:rPr lang="en-US" dirty="0"/>
              <a:t> </a:t>
            </a:r>
          </a:p>
          <a:p>
            <a:r>
              <a:rPr lang="en-US" dirty="0"/>
              <a:t>          Address diverse audience in diverse settings</a:t>
            </a:r>
          </a:p>
          <a:p>
            <a:r>
              <a:rPr lang="en-US" dirty="0"/>
              <a:t>·           Translates scientific language into understandable information</a:t>
            </a:r>
          </a:p>
          <a:p>
            <a:r>
              <a:rPr lang="en-US" dirty="0"/>
              <a:t>·           Formulates and support rules, policies and legislation</a:t>
            </a:r>
          </a:p>
          <a:p>
            <a:r>
              <a:rPr lang="en-US" dirty="0"/>
              <a:t>·           Advocate for the profession of health education</a:t>
            </a:r>
          </a:p>
          <a:p>
            <a:r>
              <a:rPr lang="en-US" b="1" dirty="0"/>
              <a:t> </a:t>
            </a:r>
            <a:endParaRPr lang="en-US" dirty="0"/>
          </a:p>
          <a:p>
            <a:endParaRPr lang="en-US" dirty="0"/>
          </a:p>
        </p:txBody>
      </p:sp>
    </p:spTree>
    <p:extLst>
      <p:ext uri="{BB962C8B-B14F-4D97-AF65-F5344CB8AC3E}">
        <p14:creationId xmlns:p14="http://schemas.microsoft.com/office/powerpoint/2010/main" val="20676926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descr="C:\Users\Mweha\Desktop\Behavior+Change+Communicat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363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Behavior change communication</a:t>
            </a:r>
          </a:p>
        </p:txBody>
      </p:sp>
      <p:sp>
        <p:nvSpPr>
          <p:cNvPr id="3" name="Content Placeholder 2"/>
          <p:cNvSpPr>
            <a:spLocks noGrp="1"/>
          </p:cNvSpPr>
          <p:nvPr>
            <p:ph idx="1"/>
          </p:nvPr>
        </p:nvSpPr>
        <p:spPr/>
        <p:txBody>
          <a:bodyPr/>
          <a:lstStyle/>
          <a:p>
            <a:r>
              <a:rPr lang="en-US" dirty="0" err="1"/>
              <a:t>Behaviour</a:t>
            </a:r>
            <a:r>
              <a:rPr lang="en-US" dirty="0"/>
              <a:t> change communication is an interactive process for developing messages and approaches using a mix of  communication channels in order to encourage and sustain positive and appropriate </a:t>
            </a:r>
            <a:r>
              <a:rPr lang="en-US" dirty="0" err="1"/>
              <a:t>behaviour</a:t>
            </a:r>
            <a:endParaRPr lang="en-US" dirty="0"/>
          </a:p>
        </p:txBody>
      </p:sp>
    </p:spTree>
    <p:extLst>
      <p:ext uri="{BB962C8B-B14F-4D97-AF65-F5344CB8AC3E}">
        <p14:creationId xmlns:p14="http://schemas.microsoft.com/office/powerpoint/2010/main" val="18881625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BCC</a:t>
            </a:r>
          </a:p>
        </p:txBody>
      </p:sp>
      <p:sp>
        <p:nvSpPr>
          <p:cNvPr id="3" name="Content Placeholder 2"/>
          <p:cNvSpPr>
            <a:spLocks noGrp="1"/>
          </p:cNvSpPr>
          <p:nvPr>
            <p:ph idx="1"/>
          </p:nvPr>
        </p:nvSpPr>
        <p:spPr/>
        <p:txBody>
          <a:bodyPr/>
          <a:lstStyle/>
          <a:p>
            <a:endParaRPr lang="en-US" dirty="0"/>
          </a:p>
        </p:txBody>
      </p:sp>
      <p:pic>
        <p:nvPicPr>
          <p:cNvPr id="13314" name="Picture 2" descr="C:\Users\Mweha\Desktop\IEC_files\information-education-communication-26-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014" y="1600199"/>
            <a:ext cx="833878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757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BCC</a:t>
            </a:r>
          </a:p>
        </p:txBody>
      </p:sp>
      <p:sp>
        <p:nvSpPr>
          <p:cNvPr id="3" name="Content Placeholder 2"/>
          <p:cNvSpPr>
            <a:spLocks noGrp="1"/>
          </p:cNvSpPr>
          <p:nvPr>
            <p:ph idx="1"/>
          </p:nvPr>
        </p:nvSpPr>
        <p:spPr/>
        <p:txBody>
          <a:bodyPr/>
          <a:lstStyle/>
          <a:p>
            <a:endParaRPr lang="en-US" dirty="0"/>
          </a:p>
        </p:txBody>
      </p:sp>
      <p:pic>
        <p:nvPicPr>
          <p:cNvPr id="1026" name="Picture 2" descr="Role of BCC in HIV/AIDS&#10;• Increase knowledge : BCC can ensure that people&#10;are given the basic facts about HIV and AIDS 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81943"/>
            <a:ext cx="8229600" cy="45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4743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Users\Mweha\Desktop\Levels+of+BCC+and+why+so+many+lev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7455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of </a:t>
            </a:r>
            <a:r>
              <a:rPr lang="en-US" dirty="0" err="1"/>
              <a:t>behaviour</a:t>
            </a:r>
            <a:r>
              <a:rPr lang="en-US" dirty="0"/>
              <a:t> change</a:t>
            </a:r>
          </a:p>
        </p:txBody>
      </p:sp>
      <p:sp>
        <p:nvSpPr>
          <p:cNvPr id="3" name="Content Placeholder 2"/>
          <p:cNvSpPr>
            <a:spLocks noGrp="1"/>
          </p:cNvSpPr>
          <p:nvPr>
            <p:ph idx="1"/>
          </p:nvPr>
        </p:nvSpPr>
        <p:spPr/>
        <p:txBody>
          <a:bodyPr/>
          <a:lstStyle/>
          <a:p>
            <a:endParaRPr lang="en-US"/>
          </a:p>
        </p:txBody>
      </p:sp>
      <p:pic>
        <p:nvPicPr>
          <p:cNvPr id="2050" name="Picture 2" descr="• BCC goals:&#10;• Increase perception of risk or change attitudes&#10;toward use of condoms&#10;• Increase demand for services&#10;• Cr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46248"/>
            <a:ext cx="8229600" cy="4837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2271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for a BCC </a:t>
            </a:r>
            <a:r>
              <a:rPr lang="en-US" dirty="0" err="1"/>
              <a:t>Programme</a:t>
            </a:r>
            <a:endParaRPr lang="en-US" dirty="0"/>
          </a:p>
        </p:txBody>
      </p:sp>
      <p:sp>
        <p:nvSpPr>
          <p:cNvPr id="3" name="Content Placeholder 2"/>
          <p:cNvSpPr>
            <a:spLocks noGrp="1"/>
          </p:cNvSpPr>
          <p:nvPr>
            <p:ph idx="1"/>
          </p:nvPr>
        </p:nvSpPr>
        <p:spPr/>
        <p:txBody>
          <a:bodyPr/>
          <a:lstStyle/>
          <a:p>
            <a:endParaRPr lang="en-US" dirty="0"/>
          </a:p>
        </p:txBody>
      </p:sp>
      <p:pic>
        <p:nvPicPr>
          <p:cNvPr id="14338" name="Picture 2" descr="C:\Users\Mweha\Desktop\IEC_files\information-education-communication-27-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2258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Stages of change</a:t>
            </a:r>
          </a:p>
        </p:txBody>
      </p:sp>
      <p:sp>
        <p:nvSpPr>
          <p:cNvPr id="3" name="Content Placeholder 2"/>
          <p:cNvSpPr>
            <a:spLocks noGrp="1"/>
          </p:cNvSpPr>
          <p:nvPr>
            <p:ph idx="1"/>
          </p:nvPr>
        </p:nvSpPr>
        <p:spPr/>
        <p:txBody>
          <a:bodyPr/>
          <a:lstStyle/>
          <a:p>
            <a:endParaRPr lang="en-US" dirty="0"/>
          </a:p>
          <a:p>
            <a:endParaRPr lang="en-US" dirty="0"/>
          </a:p>
          <a:p>
            <a:endParaRPr lang="en-US" dirty="0"/>
          </a:p>
        </p:txBody>
      </p:sp>
      <p:sp>
        <p:nvSpPr>
          <p:cNvPr id="4" name="Rectangle 3"/>
          <p:cNvSpPr/>
          <p:nvPr/>
        </p:nvSpPr>
        <p:spPr>
          <a:xfrm>
            <a:off x="2286000" y="-2434143"/>
            <a:ext cx="4572000" cy="4801314"/>
          </a:xfrm>
          <a:prstGeom prst="rect">
            <a:avLst/>
          </a:prstGeom>
        </p:spPr>
        <p:txBody>
          <a:bodyPr>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074" name="Picture 2" descr="• Limited training resources&#10;• Political and physical environments. In some&#10;countries, geography and populational&#10;divers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382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5231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Health Belief Model</a:t>
            </a:r>
            <a:br>
              <a:rPr lang="en-US" b="1" dirty="0"/>
            </a:br>
            <a:endParaRPr lang="en-US" dirty="0"/>
          </a:p>
        </p:txBody>
      </p:sp>
      <p:sp>
        <p:nvSpPr>
          <p:cNvPr id="3" name="Content Placeholder 2"/>
          <p:cNvSpPr>
            <a:spLocks noGrp="1"/>
          </p:cNvSpPr>
          <p:nvPr>
            <p:ph idx="1"/>
          </p:nvPr>
        </p:nvSpPr>
        <p:spPr/>
        <p:txBody>
          <a:bodyPr>
            <a:normAutofit fontScale="47500" lnSpcReduction="20000"/>
          </a:bodyPr>
          <a:lstStyle/>
          <a:p>
            <a:r>
              <a:rPr lang="en-US" dirty="0"/>
              <a:t>Perceived benefits - This refers to a person's perception of the effectiveness of various actions available to reduce the threat of illness or disease (or to cure illness or disease). The course of action a person takes in preventing (or curing) illness or disease relies on consideration and evaluation of both perceived susceptibility and perceived benefit, such that the person would accept the recommended health action if it was perceived as beneficial.</a:t>
            </a:r>
          </a:p>
          <a:p>
            <a:r>
              <a:rPr lang="en-US" dirty="0"/>
              <a:t>Perceived barriers - This refers to a person's feelings on the obstacles to performing a recommended health action. There is wide variation in a person's feelings of barriers, or impediments, which lead to a cost/benefit analysis. The person weighs the effectiveness of the actions against the perceptions that it may be expensive, dangerous (e.g., side effects), unpleasant (e.g., painful), time-consuming, or inconvenient.</a:t>
            </a:r>
          </a:p>
          <a:p>
            <a:r>
              <a:rPr lang="en-US" dirty="0"/>
              <a:t>Cue to action - This is the stimulus needed to trigger the decision-making process to accept a recommended health action. These cues can be internal (e.g., chest pains, wheezing, etc.) or external (e.g., advice from others, illness of family member, newspaper article, etc.).</a:t>
            </a:r>
          </a:p>
          <a:p>
            <a:r>
              <a:rPr lang="en-US" dirty="0"/>
              <a:t>Self-efficacy - This refers to the level of a person's confidence in his or her ability to successfully perform a behavior. This construct was added to the model most recently in mid-1980. Self-efficacy is a construct in many behavioral theories as it directly relates to whether a person performs the desired behavior.</a:t>
            </a:r>
          </a:p>
          <a:p>
            <a:r>
              <a:rPr lang="en-US" b="1" dirty="0"/>
              <a:t>Limitations of Health Belief Model</a:t>
            </a:r>
          </a:p>
          <a:p>
            <a:endParaRPr lang="en-US" dirty="0"/>
          </a:p>
        </p:txBody>
      </p:sp>
    </p:spTree>
    <p:extLst>
      <p:ext uri="{BB962C8B-B14F-4D97-AF65-F5344CB8AC3E}">
        <p14:creationId xmlns:p14="http://schemas.microsoft.com/office/powerpoint/2010/main" val="2756380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education</a:t>
            </a:r>
          </a:p>
        </p:txBody>
      </p:sp>
      <p:sp>
        <p:nvSpPr>
          <p:cNvPr id="3" name="Content Placeholder 2"/>
          <p:cNvSpPr>
            <a:spLocks noGrp="1"/>
          </p:cNvSpPr>
          <p:nvPr>
            <p:ph idx="1"/>
          </p:nvPr>
        </p:nvSpPr>
        <p:spPr/>
        <p:txBody>
          <a:bodyPr/>
          <a:lstStyle/>
          <a:p>
            <a:endParaRPr lang="en-US" dirty="0"/>
          </a:p>
          <a:p>
            <a:pPr marL="0" indent="0">
              <a:buNone/>
            </a:pPr>
            <a:br>
              <a:rPr lang="en-US" dirty="0"/>
            </a:br>
            <a:endParaRPr lang="en-US" dirty="0"/>
          </a:p>
        </p:txBody>
      </p:sp>
      <p:pic>
        <p:nvPicPr>
          <p:cNvPr id="2050" name="Picture 2" descr="Aims&#10;(a) To encourage people to adopt and sustain health&#10;promoting life style and practices&#10;(b) To promote the proper us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76400"/>
            <a:ext cx="6076950" cy="45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1200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 of health belief model</a:t>
            </a:r>
          </a:p>
        </p:txBody>
      </p:sp>
      <p:sp>
        <p:nvSpPr>
          <p:cNvPr id="3" name="Content Placeholder 2"/>
          <p:cNvSpPr>
            <a:spLocks noGrp="1"/>
          </p:cNvSpPr>
          <p:nvPr>
            <p:ph idx="1"/>
          </p:nvPr>
        </p:nvSpPr>
        <p:spPr/>
        <p:txBody>
          <a:bodyPr>
            <a:normAutofit fontScale="70000" lnSpcReduction="20000"/>
          </a:bodyPr>
          <a:lstStyle/>
          <a:p>
            <a:r>
              <a:rPr lang="en-US" dirty="0"/>
              <a:t>It does not account for a person's attitudes, beliefs, or other individual determinants that dictate a person's acceptance of a health behavior.</a:t>
            </a:r>
          </a:p>
          <a:p>
            <a:r>
              <a:rPr lang="en-US" dirty="0"/>
              <a:t>It does not take into account behaviors that are habitual and thus may inform the decision-making process to accept a recommended action (e.g., smoking).</a:t>
            </a:r>
          </a:p>
          <a:p>
            <a:r>
              <a:rPr lang="en-US" dirty="0"/>
              <a:t>It does not take into account behaviors that are performed for non-health related reasons such as social acceptability.</a:t>
            </a:r>
          </a:p>
          <a:p>
            <a:r>
              <a:rPr lang="en-US" dirty="0"/>
              <a:t>It does not account for environmental or economic factors that may prohibit or promote the recommended action.</a:t>
            </a:r>
          </a:p>
          <a:p>
            <a:r>
              <a:rPr lang="en-US" dirty="0"/>
              <a:t>It assumes that everyone has access to equal amounts of information on the illness or disease.</a:t>
            </a:r>
          </a:p>
          <a:p>
            <a:r>
              <a:rPr lang="en-US" dirty="0"/>
              <a:t>It assumes that cues to action are widely prevalent in encouraging people to act and that "health" actions are the main goal in the decision-making process.</a:t>
            </a:r>
          </a:p>
          <a:p>
            <a:endParaRPr lang="en-US" dirty="0"/>
          </a:p>
        </p:txBody>
      </p:sp>
    </p:spTree>
    <p:extLst>
      <p:ext uri="{BB962C8B-B14F-4D97-AF65-F5344CB8AC3E}">
        <p14:creationId xmlns:p14="http://schemas.microsoft.com/office/powerpoint/2010/main" val="40236210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Theory of Planned Behavior</a:t>
            </a:r>
            <a:br>
              <a:rPr lang="en-US" b="1" dirty="0"/>
            </a:br>
            <a:endParaRPr lang="en-US" dirty="0"/>
          </a:p>
        </p:txBody>
      </p:sp>
      <p:sp>
        <p:nvSpPr>
          <p:cNvPr id="3" name="Content Placeholder 2"/>
          <p:cNvSpPr>
            <a:spLocks noGrp="1"/>
          </p:cNvSpPr>
          <p:nvPr>
            <p:ph idx="1"/>
          </p:nvPr>
        </p:nvSpPr>
        <p:spPr/>
        <p:txBody>
          <a:bodyPr>
            <a:normAutofit fontScale="62500" lnSpcReduction="20000"/>
          </a:bodyPr>
          <a:lstStyle/>
          <a:p>
            <a:r>
              <a:rPr lang="en-US" dirty="0"/>
              <a:t>The Theory of Planned Behavior (TPB) started as the Theory of Reasoned Action in 1980 to predict an individual's intention to engage in a behavior at a specific time and place. The theory was intended to explain all behaviors over which people have the ability to exert self-control. The key component to this model is behavioral intent; behavioral intentions are influenced by the attitude about the likelihood that the behavior will have the expected outcome and the subjective evaluation of the risks and benefits of that outcome.  </a:t>
            </a:r>
          </a:p>
          <a:p>
            <a:r>
              <a:rPr lang="en-US" dirty="0"/>
              <a:t>The TPB has been used successfully to predict and explain a wide range of health behaviors and intentions including smoking, drinking, health services utilization, breastfeeding, and substance use, among others. The TPB states that behavioral achievement depends on both motivation (intention) and ability (behavioral control). It distinguishes between three types of beliefs - behavioral, normative, and control. The TPB is comprised of six constructs that collectively represent a person's actual control over the behavior.</a:t>
            </a:r>
          </a:p>
          <a:p>
            <a:endParaRPr lang="en-US" dirty="0"/>
          </a:p>
        </p:txBody>
      </p:sp>
    </p:spTree>
    <p:extLst>
      <p:ext uri="{BB962C8B-B14F-4D97-AF65-F5344CB8AC3E}">
        <p14:creationId xmlns:p14="http://schemas.microsoft.com/office/powerpoint/2010/main" val="9237236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100" dirty="0"/>
            </a:br>
            <a:r>
              <a:rPr lang="en-US" sz="2700" dirty="0"/>
              <a:t>Six constructs of Theory of planned behavior that collectively represent a person's actual control over the behavior.</a:t>
            </a:r>
            <a:br>
              <a:rPr lang="en-US" sz="2700" dirty="0"/>
            </a:br>
            <a:endParaRPr lang="en-US" sz="2700" dirty="0"/>
          </a:p>
        </p:txBody>
      </p:sp>
      <p:sp>
        <p:nvSpPr>
          <p:cNvPr id="3" name="Content Placeholder 2"/>
          <p:cNvSpPr>
            <a:spLocks noGrp="1"/>
          </p:cNvSpPr>
          <p:nvPr>
            <p:ph idx="1"/>
          </p:nvPr>
        </p:nvSpPr>
        <p:spPr/>
        <p:txBody>
          <a:bodyPr>
            <a:normAutofit fontScale="70000" lnSpcReduction="20000"/>
          </a:bodyPr>
          <a:lstStyle/>
          <a:p>
            <a:r>
              <a:rPr lang="en-US" dirty="0"/>
              <a:t>Attitudes - This refers to the degree to which a person has a favorable or unfavorable evaluation of the behavior of interest. It entails a consideration of the outcomes of performing the behavior.</a:t>
            </a:r>
          </a:p>
          <a:p>
            <a:r>
              <a:rPr lang="en-US" dirty="0"/>
              <a:t>Behavioral intention - This refers to the motivational factors that influence a given behavior where the stronger the intention to perform the behavior, the more likely the behavior will be performed.</a:t>
            </a:r>
          </a:p>
          <a:p>
            <a:r>
              <a:rPr lang="en-US" dirty="0"/>
              <a:t>Subjective norms - This refers to the belief about whether most people approve or disapprove of the behavior. It relates to a person's beliefs about whether peers and people of importance to the person think he or she should engage in the behavior.  </a:t>
            </a:r>
          </a:p>
          <a:p>
            <a:pPr marL="0" indent="0">
              <a:buNone/>
            </a:pPr>
            <a:br>
              <a:rPr lang="en-US" dirty="0"/>
            </a:br>
            <a:endParaRPr lang="en-US" dirty="0"/>
          </a:p>
        </p:txBody>
      </p:sp>
    </p:spTree>
    <p:extLst>
      <p:ext uri="{BB962C8B-B14F-4D97-AF65-F5344CB8AC3E}">
        <p14:creationId xmlns:p14="http://schemas.microsoft.com/office/powerpoint/2010/main" val="22174826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Six constructs of Theory of planned behavior that collectively represent a person's actual control over the behavior.</a:t>
            </a:r>
            <a:br>
              <a:rPr lang="en-US" sz="2400" dirty="0"/>
            </a:br>
            <a:endParaRPr lang="en-US" sz="2400" dirty="0"/>
          </a:p>
        </p:txBody>
      </p:sp>
      <p:sp>
        <p:nvSpPr>
          <p:cNvPr id="3" name="Content Placeholder 2"/>
          <p:cNvSpPr>
            <a:spLocks noGrp="1"/>
          </p:cNvSpPr>
          <p:nvPr>
            <p:ph idx="1"/>
          </p:nvPr>
        </p:nvSpPr>
        <p:spPr/>
        <p:txBody>
          <a:bodyPr>
            <a:normAutofit fontScale="70000" lnSpcReduction="20000"/>
          </a:bodyPr>
          <a:lstStyle/>
          <a:p>
            <a:r>
              <a:rPr lang="en-US" dirty="0"/>
              <a:t>Social norms - This refers to the customary codes of behavior in a group or people or larger cultural context. Social norms are considered normative, or standard, in a group of people.</a:t>
            </a:r>
          </a:p>
          <a:p>
            <a:r>
              <a:rPr lang="en-US" dirty="0"/>
              <a:t>Perceived power - This refers to the perceived presence of factors that may facilitate or impede performance of a behavior. Perceived power contributes to a person's perceived behavioral control over each of those factors.</a:t>
            </a:r>
          </a:p>
          <a:p>
            <a:r>
              <a:rPr lang="en-US" dirty="0"/>
              <a:t>Perceived behavioral control - This refers to a person's perception of the ease or difficulty of performing the behavior of interest. Perceived behavioral control varies across situations and actions, which results in a person having varying perceptions of behavioral control depending on the situation. This construct of the theory was added later, and created the shift from the Theory of Reasoned Action to the Theory of Planned Behavior.</a:t>
            </a:r>
          </a:p>
          <a:p>
            <a:endParaRPr lang="en-US" dirty="0"/>
          </a:p>
        </p:txBody>
      </p:sp>
    </p:spTree>
    <p:extLst>
      <p:ext uri="{BB962C8B-B14F-4D97-AF65-F5344CB8AC3E}">
        <p14:creationId xmlns:p14="http://schemas.microsoft.com/office/powerpoint/2010/main" val="38776633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br>
              <a:rPr lang="en-US" dirty="0"/>
            </a:b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C:\Users\Mweha\Desktop\Steps    of      BC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1"/>
            <a:ext cx="8229600"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6697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Stage 1: </a:t>
            </a:r>
            <a:r>
              <a:rPr lang="en-US" sz="3100" dirty="0" err="1"/>
              <a:t>Precontemplation</a:t>
            </a:r>
            <a:br>
              <a:rPr lang="en-US" dirty="0"/>
            </a:br>
            <a:endParaRPr lang="en-US" dirty="0"/>
          </a:p>
        </p:txBody>
      </p:sp>
      <p:sp>
        <p:nvSpPr>
          <p:cNvPr id="3" name="Content Placeholder 2"/>
          <p:cNvSpPr>
            <a:spLocks noGrp="1"/>
          </p:cNvSpPr>
          <p:nvPr>
            <p:ph idx="1"/>
          </p:nvPr>
        </p:nvSpPr>
        <p:spPr/>
        <p:txBody>
          <a:bodyPr>
            <a:normAutofit fontScale="55000" lnSpcReduction="20000"/>
          </a:bodyPr>
          <a:lstStyle/>
          <a:p>
            <a:pPr marL="0" indent="0" fontAlgn="base">
              <a:buNone/>
            </a:pPr>
            <a:r>
              <a:rPr lang="en-US" dirty="0"/>
              <a:t>Characteristics</a:t>
            </a:r>
          </a:p>
          <a:p>
            <a:pPr fontAlgn="base"/>
            <a:r>
              <a:rPr lang="en-US" dirty="0"/>
              <a:t>Denial</a:t>
            </a:r>
          </a:p>
          <a:p>
            <a:pPr fontAlgn="base"/>
            <a:r>
              <a:rPr lang="en-US" dirty="0"/>
              <a:t>Ignorance of the problem</a:t>
            </a:r>
          </a:p>
          <a:p>
            <a:pPr fontAlgn="base"/>
            <a:r>
              <a:rPr lang="en-US" dirty="0" err="1"/>
              <a:t>StrategiesRethink</a:t>
            </a:r>
            <a:r>
              <a:rPr lang="en-US" dirty="0"/>
              <a:t> your behavior</a:t>
            </a:r>
          </a:p>
          <a:p>
            <a:pPr fontAlgn="base"/>
            <a:r>
              <a:rPr lang="en-US" dirty="0"/>
              <a:t>Analyze yourself and your actions</a:t>
            </a:r>
          </a:p>
          <a:p>
            <a:pPr fontAlgn="base"/>
            <a:r>
              <a:rPr lang="en-US" dirty="0"/>
              <a:t>Assess risks of current behavior</a:t>
            </a:r>
          </a:p>
          <a:p>
            <a:pPr fontAlgn="base"/>
            <a:r>
              <a:rPr lang="en-US" dirty="0"/>
              <a:t>The earliest stage of change is known as </a:t>
            </a:r>
            <a:r>
              <a:rPr lang="en-US" dirty="0" err="1"/>
              <a:t>precontemplation</a:t>
            </a:r>
            <a:r>
              <a:rPr lang="en-US" dirty="0"/>
              <a:t>.</a:t>
            </a:r>
            <a:r>
              <a:rPr lang="en-US" baseline="30000" dirty="0"/>
              <a:t> </a:t>
            </a:r>
            <a:r>
              <a:rPr lang="en-US" dirty="0"/>
              <a:t>During the </a:t>
            </a:r>
            <a:r>
              <a:rPr lang="en-US" dirty="0" err="1"/>
              <a:t>precontemplation</a:t>
            </a:r>
            <a:r>
              <a:rPr lang="en-US" dirty="0"/>
              <a:t> stage, people are not considering a change. People in this stage are often described as "in denial," because they claim that their behavior is not a problem. In some cases, people in this stage do not understand that their behavior is damaging, or they are under-informed about the consequences of their actions.</a:t>
            </a:r>
          </a:p>
          <a:p>
            <a:pPr fontAlgn="base"/>
            <a:r>
              <a:rPr lang="en-US" dirty="0"/>
              <a:t>If you are in this stage, you may feel resigned to your current state or believe that you have no control over your behavior.</a:t>
            </a:r>
          </a:p>
          <a:p>
            <a:pPr fontAlgn="base"/>
            <a:r>
              <a:rPr lang="en-US" dirty="0"/>
              <a:t>If you are in this stage, begin by asking yourself some questions. Have you ever tried to change this behavior in the past? How do you recognize that you have a problem? What would have to happen for you to consider your behavior a problem?</a:t>
            </a:r>
          </a:p>
          <a:p>
            <a:endParaRPr lang="en-US" dirty="0"/>
          </a:p>
        </p:txBody>
      </p:sp>
    </p:spTree>
    <p:extLst>
      <p:ext uri="{BB962C8B-B14F-4D97-AF65-F5344CB8AC3E}">
        <p14:creationId xmlns:p14="http://schemas.microsoft.com/office/powerpoint/2010/main" val="10416690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br>
              <a:rPr lang="en-US" dirty="0"/>
            </a:br>
            <a:br>
              <a:rPr lang="en-US" dirty="0"/>
            </a:br>
            <a:r>
              <a:rPr lang="en-US" dirty="0"/>
              <a:t>Stage 2: Contemplation</a:t>
            </a:r>
            <a:br>
              <a:rPr lang="en-US" dirty="0"/>
            </a:br>
            <a:br>
              <a:rPr lang="en-US" dirty="0"/>
            </a:br>
            <a:br>
              <a:rPr lang="en-US" dirty="0"/>
            </a:br>
            <a:br>
              <a:rPr lang="en-US" dirty="0"/>
            </a:br>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457200" y="1828800"/>
            <a:ext cx="8229600" cy="4062651"/>
          </a:xfrm>
          <a:prstGeom prst="rect">
            <a:avLst/>
          </a:prstGeom>
        </p:spPr>
        <p:txBody>
          <a:bodyPr wrap="square">
            <a:spAutoFit/>
          </a:bodyPr>
          <a:lstStyle/>
          <a:p>
            <a:pPr fontAlgn="base"/>
            <a:endParaRPr lang="en-US" dirty="0"/>
          </a:p>
          <a:p>
            <a:pPr fontAlgn="base"/>
            <a:r>
              <a:rPr lang="en-US" sz="2000" dirty="0"/>
              <a:t>Characteristics</a:t>
            </a:r>
          </a:p>
          <a:p>
            <a:pPr fontAlgn="base"/>
            <a:r>
              <a:rPr lang="en-US" sz="2000" dirty="0"/>
              <a:t>Ambivalence</a:t>
            </a:r>
          </a:p>
          <a:p>
            <a:pPr fontAlgn="base"/>
            <a:r>
              <a:rPr lang="en-US" sz="2000" dirty="0"/>
              <a:t>Conflicted emotions</a:t>
            </a:r>
          </a:p>
          <a:p>
            <a:pPr fontAlgn="base"/>
            <a:r>
              <a:rPr lang="en-US" sz="2000" dirty="0"/>
              <a:t>Strategies Weigh pros and cons of behavior change</a:t>
            </a:r>
          </a:p>
          <a:p>
            <a:pPr fontAlgn="base"/>
            <a:r>
              <a:rPr lang="en-US" sz="2000" dirty="0"/>
              <a:t>Confirm readiness and ability to change</a:t>
            </a:r>
          </a:p>
          <a:p>
            <a:pPr fontAlgn="base"/>
            <a:r>
              <a:rPr lang="en-US" sz="2000" dirty="0"/>
              <a:t>Identify barriers to change</a:t>
            </a:r>
          </a:p>
          <a:p>
            <a:pPr fontAlgn="base"/>
            <a:r>
              <a:rPr lang="en-US" sz="2000" dirty="0"/>
              <a:t>During this stage, people become more and more aware of the potential benefits of making a change, but the costs tend to stand out even more. This conflict creates a strong sense of ambivalence about changing. Because of this uncertainty, the contemplation stage of change can last months or even years.</a:t>
            </a:r>
            <a:r>
              <a:rPr lang="en-US" sz="2000" baseline="30000" dirty="0"/>
              <a:t>1</a:t>
            </a:r>
            <a:r>
              <a:rPr lang="en-US" sz="2000" dirty="0"/>
              <a:t>﻿</a:t>
            </a:r>
          </a:p>
          <a:p>
            <a:pPr fontAlgn="base"/>
            <a:r>
              <a:rPr lang="en-US" sz="2000" dirty="0"/>
              <a:t>Many people never make it past the contemplation phase.</a:t>
            </a:r>
          </a:p>
        </p:txBody>
      </p:sp>
    </p:spTree>
    <p:extLst>
      <p:ext uri="{BB962C8B-B14F-4D97-AF65-F5344CB8AC3E}">
        <p14:creationId xmlns:p14="http://schemas.microsoft.com/office/powerpoint/2010/main" val="25946177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 2: Contemplation</a:t>
            </a:r>
          </a:p>
        </p:txBody>
      </p:sp>
      <p:sp>
        <p:nvSpPr>
          <p:cNvPr id="3" name="Content Placeholder 2"/>
          <p:cNvSpPr>
            <a:spLocks noGrp="1"/>
          </p:cNvSpPr>
          <p:nvPr>
            <p:ph idx="1"/>
          </p:nvPr>
        </p:nvSpPr>
        <p:spPr/>
        <p:txBody>
          <a:bodyPr/>
          <a:lstStyle/>
          <a:p>
            <a:pPr marL="0" indent="0">
              <a:buNone/>
            </a:pPr>
            <a:endParaRPr lang="en-US" dirty="0"/>
          </a:p>
        </p:txBody>
      </p:sp>
      <p:sp>
        <p:nvSpPr>
          <p:cNvPr id="4" name="Rectangle 3"/>
          <p:cNvSpPr/>
          <p:nvPr/>
        </p:nvSpPr>
        <p:spPr>
          <a:xfrm>
            <a:off x="609600" y="2274838"/>
            <a:ext cx="8077200" cy="4031873"/>
          </a:xfrm>
          <a:prstGeom prst="rect">
            <a:avLst/>
          </a:prstGeom>
        </p:spPr>
        <p:txBody>
          <a:bodyPr wrap="square">
            <a:spAutoFit/>
          </a:bodyPr>
          <a:lstStyle/>
          <a:p>
            <a:pPr fontAlgn="base"/>
            <a:r>
              <a:rPr lang="en-US" sz="3200" dirty="0"/>
              <a:t>You may view change as a process of giving something up rather than a means of gaining emotional, mental, or physical benefits. If you are contemplating a behavior change, there are some important questions to ask yourself: Why do you want to change? Is there anything preventing you from changing? What are some things that could help you make this change?</a:t>
            </a:r>
          </a:p>
        </p:txBody>
      </p:sp>
    </p:spTree>
    <p:extLst>
      <p:ext uri="{BB962C8B-B14F-4D97-AF65-F5344CB8AC3E}">
        <p14:creationId xmlns:p14="http://schemas.microsoft.com/office/powerpoint/2010/main" val="7066377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Stage 3: Preparation</a:t>
            </a:r>
            <a:br>
              <a:rPr lang="en-US" dirty="0"/>
            </a:br>
            <a:endParaRPr lang="en-US" dirty="0"/>
          </a:p>
        </p:txBody>
      </p:sp>
      <p:sp>
        <p:nvSpPr>
          <p:cNvPr id="3" name="Content Placeholder 2"/>
          <p:cNvSpPr>
            <a:spLocks noGrp="1"/>
          </p:cNvSpPr>
          <p:nvPr>
            <p:ph idx="1"/>
          </p:nvPr>
        </p:nvSpPr>
        <p:spPr/>
        <p:txBody>
          <a:bodyPr>
            <a:normAutofit/>
          </a:bodyPr>
          <a:lstStyle/>
          <a:p>
            <a:pPr marL="0" indent="0" fontAlgn="base">
              <a:buNone/>
            </a:pPr>
            <a:r>
              <a:rPr lang="en-US" dirty="0"/>
              <a:t>Characteristics</a:t>
            </a:r>
          </a:p>
          <a:p>
            <a:pPr fontAlgn="base"/>
            <a:r>
              <a:rPr lang="en-US" dirty="0"/>
              <a:t>Experimenting with small changes</a:t>
            </a:r>
          </a:p>
          <a:p>
            <a:pPr fontAlgn="base"/>
            <a:r>
              <a:rPr lang="en-US" dirty="0"/>
              <a:t>Collecting information about change</a:t>
            </a:r>
          </a:p>
          <a:p>
            <a:pPr fontAlgn="base"/>
            <a:r>
              <a:rPr lang="en-US" dirty="0" err="1"/>
              <a:t>StrategiesWrite</a:t>
            </a:r>
            <a:r>
              <a:rPr lang="en-US" dirty="0"/>
              <a:t> down your goals</a:t>
            </a:r>
          </a:p>
          <a:p>
            <a:pPr fontAlgn="base"/>
            <a:r>
              <a:rPr lang="en-US" dirty="0"/>
              <a:t>Prepare a plan of action</a:t>
            </a:r>
          </a:p>
          <a:p>
            <a:pPr fontAlgn="base"/>
            <a:r>
              <a:rPr lang="en-US" dirty="0"/>
              <a:t>Make a list of motivating statements</a:t>
            </a:r>
          </a:p>
          <a:p>
            <a:endParaRPr lang="en-US" dirty="0"/>
          </a:p>
        </p:txBody>
      </p:sp>
    </p:spTree>
    <p:extLst>
      <p:ext uri="{BB962C8B-B14F-4D97-AF65-F5344CB8AC3E}">
        <p14:creationId xmlns:p14="http://schemas.microsoft.com/office/powerpoint/2010/main" val="21470527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98DE6-A5DD-45BB-99ED-90591F3608F1}"/>
              </a:ext>
            </a:extLst>
          </p:cNvPr>
          <p:cNvSpPr>
            <a:spLocks noGrp="1"/>
          </p:cNvSpPr>
          <p:nvPr>
            <p:ph type="title"/>
          </p:nvPr>
        </p:nvSpPr>
        <p:spPr/>
        <p:txBody>
          <a:bodyPr>
            <a:normAutofit fontScale="90000"/>
          </a:bodyPr>
          <a:lstStyle/>
          <a:p>
            <a:r>
              <a:rPr lang="en-US" dirty="0"/>
              <a:t>Stage 3: Preparation</a:t>
            </a:r>
            <a:br>
              <a:rPr lang="en-US" dirty="0"/>
            </a:br>
            <a:endParaRPr lang="en-US" dirty="0"/>
          </a:p>
        </p:txBody>
      </p:sp>
      <p:sp>
        <p:nvSpPr>
          <p:cNvPr id="3" name="Content Placeholder 2">
            <a:extLst>
              <a:ext uri="{FF2B5EF4-FFF2-40B4-BE49-F238E27FC236}">
                <a16:creationId xmlns:a16="http://schemas.microsoft.com/office/drawing/2014/main" id="{2E2EB20D-2C3D-438F-AD5A-473FB835A594}"/>
              </a:ext>
            </a:extLst>
          </p:cNvPr>
          <p:cNvSpPr>
            <a:spLocks noGrp="1"/>
          </p:cNvSpPr>
          <p:nvPr>
            <p:ph idx="1"/>
          </p:nvPr>
        </p:nvSpPr>
        <p:spPr/>
        <p:txBody>
          <a:bodyPr>
            <a:normAutofit fontScale="77500" lnSpcReduction="20000"/>
          </a:bodyPr>
          <a:lstStyle/>
          <a:p>
            <a:pPr fontAlgn="base"/>
            <a:r>
              <a:rPr lang="en-US" dirty="0"/>
              <a:t>During the preparation stage, you might begin making small changes to prepare for a larger life change. For example, if losing weight is your goal, you might switch to lower-fat foods.</a:t>
            </a:r>
            <a:r>
              <a:rPr lang="en-US" baseline="30000" dirty="0"/>
              <a:t>2</a:t>
            </a:r>
            <a:r>
              <a:rPr lang="en-US" dirty="0"/>
              <a:t>﻿ If your goal is to </a:t>
            </a:r>
            <a:r>
              <a:rPr lang="en-US" u="sng" dirty="0">
                <a:hlinkClick r:id="rId2"/>
              </a:rPr>
              <a:t>quit smoking</a:t>
            </a:r>
            <a:r>
              <a:rPr lang="en-US" dirty="0"/>
              <a:t>, you might switch brands or smoke less each day. You might also take some sort of direct action such as consulting a therapist, joining a health club, or reading </a:t>
            </a:r>
            <a:r>
              <a:rPr lang="en-US" u="sng" dirty="0">
                <a:hlinkClick r:id="rId3"/>
              </a:rPr>
              <a:t>self-help books</a:t>
            </a:r>
            <a:r>
              <a:rPr lang="en-US" dirty="0"/>
              <a:t>.</a:t>
            </a:r>
          </a:p>
          <a:p>
            <a:pPr fontAlgn="base"/>
            <a:r>
              <a:rPr lang="en-US" dirty="0"/>
              <a:t>If you are in the preparation stage, there are some steps you can take to improve your chances of successfully making a lasting life change. Gather as much information as you can about ways to change your behavior. Prepare a list of motivating statements. Write down your goals. Find resources such as support groups, counselors, or friends who can offer advice and encouragement.</a:t>
            </a:r>
          </a:p>
          <a:p>
            <a:endParaRPr lang="en-US" dirty="0"/>
          </a:p>
        </p:txBody>
      </p:sp>
    </p:spTree>
    <p:extLst>
      <p:ext uri="{BB962C8B-B14F-4D97-AF65-F5344CB8AC3E}">
        <p14:creationId xmlns:p14="http://schemas.microsoft.com/office/powerpoint/2010/main" val="3815980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of health education</a:t>
            </a:r>
          </a:p>
        </p:txBody>
      </p:sp>
      <p:sp>
        <p:nvSpPr>
          <p:cNvPr id="3" name="Content Placeholder 2"/>
          <p:cNvSpPr>
            <a:spLocks noGrp="1"/>
          </p:cNvSpPr>
          <p:nvPr>
            <p:ph idx="1"/>
          </p:nvPr>
        </p:nvSpPr>
        <p:spPr/>
        <p:txBody>
          <a:bodyPr>
            <a:normAutofit fontScale="70000" lnSpcReduction="20000"/>
          </a:bodyPr>
          <a:lstStyle/>
          <a:p>
            <a:r>
              <a:rPr lang="en-US" b="1" dirty="0"/>
              <a:t>Informing People</a:t>
            </a:r>
            <a:endParaRPr lang="en-US" dirty="0"/>
          </a:p>
          <a:p>
            <a:r>
              <a:rPr lang="en-US" dirty="0"/>
              <a:t>Dissemination of information to the people regarding prevention of disease and promotion of health. This creates awareness of health needs, problems, take away the barrier of ignorance and misconceptions about health and Disease.</a:t>
            </a:r>
          </a:p>
          <a:p>
            <a:r>
              <a:rPr lang="en-US" b="1" dirty="0"/>
              <a:t>Motivating People</a:t>
            </a:r>
            <a:endParaRPr lang="en-US" dirty="0"/>
          </a:p>
          <a:p>
            <a:r>
              <a:rPr lang="en-US" dirty="0"/>
              <a:t>People should be motivated to change their ill habits, way of living as many diseases can be corrected by alteration of human </a:t>
            </a:r>
            <a:r>
              <a:rPr lang="en-US" dirty="0" err="1"/>
              <a:t>behaviour</a:t>
            </a:r>
            <a:r>
              <a:rPr lang="en-US" dirty="0"/>
              <a:t> or changes in health practices which are detrimental to health.</a:t>
            </a:r>
          </a:p>
          <a:p>
            <a:r>
              <a:rPr lang="en-US" b="1" dirty="0"/>
              <a:t>Guiding into action</a:t>
            </a:r>
            <a:endParaRPr lang="en-US" dirty="0"/>
          </a:p>
          <a:p>
            <a:r>
              <a:rPr lang="en-US" dirty="0"/>
              <a:t>People should be motivated, communicated, and educated, to adopt and maintain health practices and lifestyle practices.</a:t>
            </a:r>
          </a:p>
          <a:p>
            <a:r>
              <a:rPr lang="en-US" dirty="0"/>
              <a:t>Health Education should be made an integral part of Education, Which will enable to change their life styles</a:t>
            </a:r>
          </a:p>
          <a:p>
            <a:endParaRPr lang="en-US" dirty="0"/>
          </a:p>
        </p:txBody>
      </p:sp>
    </p:spTree>
    <p:extLst>
      <p:ext uri="{BB962C8B-B14F-4D97-AF65-F5344CB8AC3E}">
        <p14:creationId xmlns:p14="http://schemas.microsoft.com/office/powerpoint/2010/main" val="40158606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Stage 4: Action</a:t>
            </a:r>
            <a:br>
              <a:rPr lang="en-US" dirty="0"/>
            </a:br>
            <a:endParaRPr lang="en-US" dirty="0"/>
          </a:p>
        </p:txBody>
      </p:sp>
      <p:sp>
        <p:nvSpPr>
          <p:cNvPr id="3" name="Content Placeholder 2"/>
          <p:cNvSpPr>
            <a:spLocks noGrp="1"/>
          </p:cNvSpPr>
          <p:nvPr>
            <p:ph idx="1"/>
          </p:nvPr>
        </p:nvSpPr>
        <p:spPr/>
        <p:txBody>
          <a:bodyPr>
            <a:normAutofit fontScale="92500" lnSpcReduction="10000"/>
          </a:bodyPr>
          <a:lstStyle/>
          <a:p>
            <a:pPr marL="0" indent="0" fontAlgn="base">
              <a:buNone/>
            </a:pPr>
            <a:r>
              <a:rPr lang="en-US" dirty="0"/>
              <a:t>Characteristics</a:t>
            </a:r>
          </a:p>
          <a:p>
            <a:pPr fontAlgn="base"/>
            <a:r>
              <a:rPr lang="en-US" dirty="0"/>
              <a:t>Direct action toward a goal</a:t>
            </a:r>
          </a:p>
          <a:p>
            <a:pPr fontAlgn="base"/>
            <a:r>
              <a:rPr lang="en-US" dirty="0" err="1"/>
              <a:t>StrategiesReward</a:t>
            </a:r>
            <a:r>
              <a:rPr lang="en-US" dirty="0"/>
              <a:t> your successes</a:t>
            </a:r>
          </a:p>
          <a:p>
            <a:pPr fontAlgn="base"/>
            <a:r>
              <a:rPr lang="en-US" dirty="0"/>
              <a:t>Seek out social support</a:t>
            </a:r>
          </a:p>
          <a:p>
            <a:pPr fontAlgn="base"/>
            <a:r>
              <a:rPr lang="en-US" dirty="0"/>
              <a:t>During the fourth stage of change, people begin taking direct action in order to </a:t>
            </a:r>
            <a:r>
              <a:rPr lang="en-US" u="sng" dirty="0">
                <a:hlinkClick r:id="rId2"/>
              </a:rPr>
              <a:t>accomplish their goals</a:t>
            </a:r>
            <a:r>
              <a:rPr lang="en-US" dirty="0"/>
              <a:t>.</a:t>
            </a:r>
            <a:r>
              <a:rPr lang="en-US" baseline="30000" dirty="0"/>
              <a:t>1</a:t>
            </a:r>
            <a:r>
              <a:rPr lang="en-US" dirty="0"/>
              <a:t>﻿ Oftentimes, resolutions fail because the previous steps have not been given enough thought or time.</a:t>
            </a:r>
          </a:p>
          <a:p>
            <a:endParaRPr lang="en-US" dirty="0"/>
          </a:p>
        </p:txBody>
      </p:sp>
    </p:spTree>
    <p:extLst>
      <p:ext uri="{BB962C8B-B14F-4D97-AF65-F5344CB8AC3E}">
        <p14:creationId xmlns:p14="http://schemas.microsoft.com/office/powerpoint/2010/main" val="21778411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15B0B-39AA-4E7D-B9D2-AC405AE4E572}"/>
              </a:ext>
            </a:extLst>
          </p:cNvPr>
          <p:cNvSpPr>
            <a:spLocks noGrp="1"/>
          </p:cNvSpPr>
          <p:nvPr>
            <p:ph type="title"/>
          </p:nvPr>
        </p:nvSpPr>
        <p:spPr/>
        <p:txBody>
          <a:bodyPr/>
          <a:lstStyle/>
          <a:p>
            <a:r>
              <a:rPr lang="en-US" dirty="0"/>
              <a:t>Stage 4: Action</a:t>
            </a:r>
          </a:p>
        </p:txBody>
      </p:sp>
      <p:sp>
        <p:nvSpPr>
          <p:cNvPr id="3" name="Content Placeholder 2">
            <a:extLst>
              <a:ext uri="{FF2B5EF4-FFF2-40B4-BE49-F238E27FC236}">
                <a16:creationId xmlns:a16="http://schemas.microsoft.com/office/drawing/2014/main" id="{C00F6D86-288E-4729-AA42-050944636D36}"/>
              </a:ext>
            </a:extLst>
          </p:cNvPr>
          <p:cNvSpPr>
            <a:spLocks noGrp="1"/>
          </p:cNvSpPr>
          <p:nvPr>
            <p:ph idx="1"/>
          </p:nvPr>
        </p:nvSpPr>
        <p:spPr/>
        <p:txBody>
          <a:bodyPr>
            <a:normAutofit fontScale="77500" lnSpcReduction="20000"/>
          </a:bodyPr>
          <a:lstStyle/>
          <a:p>
            <a:pPr fontAlgn="base"/>
            <a:r>
              <a:rPr lang="en-US" dirty="0"/>
              <a:t>For example, many people make a New Year's resolution to lose weight and immediately start a new exercise regimen, embark on a </a:t>
            </a:r>
            <a:r>
              <a:rPr lang="en-US" u="sng" dirty="0">
                <a:hlinkClick r:id="rId2"/>
              </a:rPr>
              <a:t>healthier diet</a:t>
            </a:r>
            <a:r>
              <a:rPr lang="en-US" dirty="0"/>
              <a:t>, and cut back on snacks. These definitive steps are vital to success, but these efforts are often abandoned in a matter of weeks because the previous steps have been overlooked.</a:t>
            </a:r>
          </a:p>
          <a:p>
            <a:pPr fontAlgn="base"/>
            <a:r>
              <a:rPr lang="en-US" dirty="0"/>
              <a:t>If you are currently taking action towards achieving a goal, congratulate and reward yourself for any positive steps you take. </a:t>
            </a:r>
            <a:r>
              <a:rPr lang="en-US" u="sng" dirty="0">
                <a:hlinkClick r:id="rId3"/>
              </a:rPr>
              <a:t>Reinforcement</a:t>
            </a:r>
            <a:r>
              <a:rPr lang="en-US" dirty="0"/>
              <a:t> and support are extremely important in helping maintain positive steps toward change.</a:t>
            </a:r>
          </a:p>
          <a:p>
            <a:pPr fontAlgn="base"/>
            <a:r>
              <a:rPr lang="en-US" dirty="0"/>
              <a:t>Take the time to periodically review your </a:t>
            </a:r>
            <a:r>
              <a:rPr lang="en-US" u="sng" dirty="0">
                <a:hlinkClick r:id="rId4"/>
              </a:rPr>
              <a:t>motivations</a:t>
            </a:r>
            <a:r>
              <a:rPr lang="en-US" dirty="0"/>
              <a:t>, resources, and progress in order to refresh your commitment and belief in your abilities.</a:t>
            </a:r>
          </a:p>
          <a:p>
            <a:endParaRPr lang="en-US" dirty="0"/>
          </a:p>
        </p:txBody>
      </p:sp>
    </p:spTree>
    <p:extLst>
      <p:ext uri="{BB962C8B-B14F-4D97-AF65-F5344CB8AC3E}">
        <p14:creationId xmlns:p14="http://schemas.microsoft.com/office/powerpoint/2010/main" val="19224500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Stage 6: Relapse</a:t>
            </a:r>
            <a:br>
              <a:rPr lang="en-US" dirty="0"/>
            </a:br>
            <a:endParaRPr lang="en-US" dirty="0"/>
          </a:p>
        </p:txBody>
      </p:sp>
      <p:sp>
        <p:nvSpPr>
          <p:cNvPr id="3" name="Content Placeholder 2"/>
          <p:cNvSpPr>
            <a:spLocks noGrp="1"/>
          </p:cNvSpPr>
          <p:nvPr>
            <p:ph idx="1"/>
          </p:nvPr>
        </p:nvSpPr>
        <p:spPr/>
        <p:txBody>
          <a:bodyPr>
            <a:normAutofit fontScale="85000" lnSpcReduction="20000"/>
          </a:bodyPr>
          <a:lstStyle/>
          <a:p>
            <a:pPr marL="0" indent="0" fontAlgn="base">
              <a:buNone/>
            </a:pPr>
            <a:r>
              <a:rPr lang="en-US" dirty="0"/>
              <a:t>Characteristics</a:t>
            </a:r>
          </a:p>
          <a:p>
            <a:pPr fontAlgn="base"/>
            <a:r>
              <a:rPr lang="en-US" dirty="0"/>
              <a:t>Disappointment</a:t>
            </a:r>
          </a:p>
          <a:p>
            <a:pPr fontAlgn="base"/>
            <a:r>
              <a:rPr lang="en-US" dirty="0"/>
              <a:t>Frustration</a:t>
            </a:r>
          </a:p>
          <a:p>
            <a:pPr fontAlgn="base"/>
            <a:r>
              <a:rPr lang="en-US" dirty="0"/>
              <a:t>Feelings of failure</a:t>
            </a:r>
          </a:p>
          <a:p>
            <a:pPr fontAlgn="base"/>
            <a:r>
              <a:rPr lang="en-US" dirty="0" err="1"/>
              <a:t>StrategiesIdentify</a:t>
            </a:r>
            <a:r>
              <a:rPr lang="en-US" dirty="0"/>
              <a:t> triggers that lead to relapse</a:t>
            </a:r>
          </a:p>
          <a:p>
            <a:pPr fontAlgn="base"/>
            <a:r>
              <a:rPr lang="en-US" dirty="0"/>
              <a:t>Recognize barriers to success</a:t>
            </a:r>
          </a:p>
          <a:p>
            <a:pPr fontAlgn="base"/>
            <a:r>
              <a:rPr lang="en-US" dirty="0"/>
              <a:t>Reaffirm your goal and commitment to change</a:t>
            </a:r>
          </a:p>
          <a:p>
            <a:pPr fontAlgn="base"/>
            <a:r>
              <a:rPr lang="en-US" dirty="0"/>
              <a:t>In any behavior change, relapses are a common occurrence.</a:t>
            </a:r>
            <a:r>
              <a:rPr lang="en-US" baseline="30000" dirty="0"/>
              <a:t>3</a:t>
            </a:r>
            <a:r>
              <a:rPr lang="en-US" dirty="0"/>
              <a:t>﻿ When you go through a relapse, you might experience feelings of </a:t>
            </a:r>
            <a:r>
              <a:rPr lang="en-US" u="sng" dirty="0">
                <a:hlinkClick r:id="rId2"/>
              </a:rPr>
              <a:t>failure</a:t>
            </a:r>
            <a:r>
              <a:rPr lang="en-US" dirty="0"/>
              <a:t>, disappointment, and frustration.</a:t>
            </a:r>
          </a:p>
          <a:p>
            <a:endParaRPr lang="en-US" dirty="0"/>
          </a:p>
        </p:txBody>
      </p:sp>
    </p:spTree>
    <p:extLst>
      <p:ext uri="{BB962C8B-B14F-4D97-AF65-F5344CB8AC3E}">
        <p14:creationId xmlns:p14="http://schemas.microsoft.com/office/powerpoint/2010/main" val="7006019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35017-9129-4D96-8ABA-1D1D99149634}"/>
              </a:ext>
            </a:extLst>
          </p:cNvPr>
          <p:cNvSpPr>
            <a:spLocks noGrp="1"/>
          </p:cNvSpPr>
          <p:nvPr>
            <p:ph type="title"/>
          </p:nvPr>
        </p:nvSpPr>
        <p:spPr/>
        <p:txBody>
          <a:bodyPr/>
          <a:lstStyle/>
          <a:p>
            <a:r>
              <a:rPr lang="en-US" dirty="0"/>
              <a:t>Stage 6: Relapse</a:t>
            </a:r>
          </a:p>
        </p:txBody>
      </p:sp>
      <p:sp>
        <p:nvSpPr>
          <p:cNvPr id="3" name="Content Placeholder 2">
            <a:extLst>
              <a:ext uri="{FF2B5EF4-FFF2-40B4-BE49-F238E27FC236}">
                <a16:creationId xmlns:a16="http://schemas.microsoft.com/office/drawing/2014/main" id="{333F5A5F-42F1-48AE-A298-684F1DE481D8}"/>
              </a:ext>
            </a:extLst>
          </p:cNvPr>
          <p:cNvSpPr>
            <a:spLocks noGrp="1"/>
          </p:cNvSpPr>
          <p:nvPr>
            <p:ph idx="1"/>
          </p:nvPr>
        </p:nvSpPr>
        <p:spPr/>
        <p:txBody>
          <a:bodyPr>
            <a:normAutofit fontScale="70000" lnSpcReduction="20000"/>
          </a:bodyPr>
          <a:lstStyle/>
          <a:p>
            <a:pPr fontAlgn="base"/>
            <a:r>
              <a:rPr lang="en-US" dirty="0"/>
              <a:t>The key to success is to not let these setbacks undermine your self-confidence. If you lapse back to an old behavior, take a hard look at why it happened. What triggered the relapse? What can you do to avoid these triggers in the future?</a:t>
            </a:r>
          </a:p>
          <a:p>
            <a:pPr fontAlgn="base"/>
            <a:r>
              <a:rPr lang="en-US" dirty="0"/>
              <a:t>While relapses can be difficult, the best solution is to start again with the preparation, action, or maintenance stages of behavior change.</a:t>
            </a:r>
          </a:p>
          <a:p>
            <a:pPr fontAlgn="base"/>
            <a:r>
              <a:rPr lang="en-US" dirty="0"/>
              <a:t>You might want to reassess your resources and techniques. Reaffirm your motivation, plan of action, and commitment to your goals. Also, make plans for how you will deal with any future temptations.</a:t>
            </a:r>
          </a:p>
          <a:p>
            <a:pPr fontAlgn="base"/>
            <a:r>
              <a:rPr lang="en-US" dirty="0"/>
              <a:t>Resolutions fail when the proper preparation and actions are not taken. By approaching a goal with an understanding of how to best prepare, act, and maintain a new behavior, you will be more likely to succeed.</a:t>
            </a:r>
          </a:p>
          <a:p>
            <a:endParaRPr lang="en-US" dirty="0"/>
          </a:p>
        </p:txBody>
      </p:sp>
    </p:spTree>
    <p:extLst>
      <p:ext uri="{BB962C8B-B14F-4D97-AF65-F5344CB8AC3E}">
        <p14:creationId xmlns:p14="http://schemas.microsoft.com/office/powerpoint/2010/main" val="17250984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resources</a:t>
            </a:r>
          </a:p>
        </p:txBody>
      </p:sp>
      <p:sp>
        <p:nvSpPr>
          <p:cNvPr id="3" name="Content Placeholder 2"/>
          <p:cNvSpPr>
            <a:spLocks noGrp="1"/>
          </p:cNvSpPr>
          <p:nvPr>
            <p:ph idx="1"/>
          </p:nvPr>
        </p:nvSpPr>
        <p:spPr/>
        <p:txBody>
          <a:bodyPr>
            <a:normAutofit fontScale="85000" lnSpcReduction="20000"/>
          </a:bodyPr>
          <a:lstStyle/>
          <a:p>
            <a:r>
              <a:rPr lang="en-US" dirty="0"/>
              <a:t>During a needs assessment, you also need to identify the resources available in the community, such as </a:t>
            </a:r>
            <a:r>
              <a:rPr lang="en-US" dirty="0" err="1"/>
              <a:t>labour</a:t>
            </a:r>
            <a:r>
              <a:rPr lang="en-US" dirty="0"/>
              <a:t> power. This would include finding out about the help that community leaders and volunteers could give, and the local materials and spaces in which to conduct health education sessions. When looking at community resources, you should include local information such as the number of people in each household, their ages and their economic characteristics. You would also include information on community groups and their impact on local health activities and communication networks. </a:t>
            </a:r>
          </a:p>
          <a:p>
            <a:endParaRPr lang="en-US" dirty="0"/>
          </a:p>
        </p:txBody>
      </p:sp>
    </p:spTree>
    <p:extLst>
      <p:ext uri="{BB962C8B-B14F-4D97-AF65-F5344CB8AC3E}">
        <p14:creationId xmlns:p14="http://schemas.microsoft.com/office/powerpoint/2010/main" val="11733840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9698" name="Picture 2" descr="What is ‘Method’ and ‘Model’&#10;Method:&#10;A procedure, technique, or way of doing&#10;something, especially in accordance with a&#10;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8619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descr="Methods of health education&#10;Methods of health education are the techniques or&#10;ways in which series of activities are car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3690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descr="Methods of Health Education&#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5640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descr="home and interacting with individual and family member&#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0250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descr="Types of Individual HE Method&#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36525"/>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5979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2638</TotalTime>
  <Words>15848</Words>
  <Application>Microsoft Office PowerPoint</Application>
  <PresentationFormat>On-screen Show (4:3)</PresentationFormat>
  <Paragraphs>890</Paragraphs>
  <Slides>316</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316</vt:i4>
      </vt:variant>
    </vt:vector>
  </HeadingPairs>
  <TitlesOfParts>
    <vt:vector size="322" baseType="lpstr">
      <vt:lpstr>Arial</vt:lpstr>
      <vt:lpstr>Calibri</vt:lpstr>
      <vt:lpstr>Tahoma</vt:lpstr>
      <vt:lpstr>Times New Roman</vt:lpstr>
      <vt:lpstr>Wingdings</vt:lpstr>
      <vt:lpstr>Office Theme</vt:lpstr>
      <vt:lpstr>Health Education</vt:lpstr>
      <vt:lpstr>Health Education</vt:lpstr>
      <vt:lpstr>Health Education</vt:lpstr>
      <vt:lpstr>PowerPoint Presentation</vt:lpstr>
      <vt:lpstr>Health Education</vt:lpstr>
      <vt:lpstr>HEALTH EDUCATION</vt:lpstr>
      <vt:lpstr>HEALTH EDUCATION</vt:lpstr>
      <vt:lpstr>Health education</vt:lpstr>
      <vt:lpstr>Objectives of health education</vt:lpstr>
      <vt:lpstr>Principles of health education</vt:lpstr>
      <vt:lpstr>Principles of health education</vt:lpstr>
      <vt:lpstr>Principles of health education</vt:lpstr>
      <vt:lpstr>Principles of health education</vt:lpstr>
      <vt:lpstr>Principles of health education</vt:lpstr>
      <vt:lpstr>Principles of health education</vt:lpstr>
      <vt:lpstr>Principles of health education</vt:lpstr>
      <vt:lpstr>Principles of health education</vt:lpstr>
      <vt:lpstr>Principles of health education</vt:lpstr>
      <vt:lpstr>Principles of health education</vt:lpstr>
      <vt:lpstr>Principles of health education</vt:lpstr>
      <vt:lpstr>Principles of health education</vt:lpstr>
      <vt:lpstr>Principles of health education</vt:lpstr>
      <vt:lpstr>Principles of health education</vt:lpstr>
      <vt:lpstr>Principles of health education</vt:lpstr>
      <vt:lpstr>Principles of health education</vt:lpstr>
      <vt:lpstr>Principles of health education</vt:lpstr>
      <vt:lpstr>Principles of health education</vt:lpstr>
      <vt:lpstr>Principles of health education</vt:lpstr>
      <vt:lpstr>Aims of health education</vt:lpstr>
      <vt:lpstr>Approaches to health education</vt:lpstr>
      <vt:lpstr>Approaches to health education</vt:lpstr>
      <vt:lpstr>Approaches to health education</vt:lpstr>
      <vt:lpstr>Approaches to health education</vt:lpstr>
      <vt:lpstr>Approaches to health education</vt:lpstr>
      <vt:lpstr>PowerPoint Presentation</vt:lpstr>
      <vt:lpstr>Models of health education</vt:lpstr>
      <vt:lpstr>Models of health education</vt:lpstr>
      <vt:lpstr>Models of health education</vt:lpstr>
      <vt:lpstr>PowerPoint Presentation</vt:lpstr>
      <vt:lpstr>Health Education Theories</vt:lpstr>
      <vt:lpstr>Health Education Theories</vt:lpstr>
      <vt:lpstr>Health Education Theories</vt:lpstr>
      <vt:lpstr>Health Education Theories</vt:lpstr>
      <vt:lpstr>Health Education Theories</vt:lpstr>
      <vt:lpstr>Health Education Theories</vt:lpstr>
      <vt:lpstr>Health Education Theories</vt:lpstr>
      <vt:lpstr>Health Education Theories</vt:lpstr>
      <vt:lpstr>Health Education Theories</vt:lpstr>
      <vt:lpstr>Diffusion  and Innovation</vt:lpstr>
      <vt:lpstr>Health Education Theories</vt:lpstr>
      <vt:lpstr> Steps in planning health education programmes </vt:lpstr>
      <vt:lpstr> Key questions to ask when planning</vt:lpstr>
      <vt:lpstr>The purpose of planning in health education</vt:lpstr>
      <vt:lpstr>  Principles of planning in health education  </vt:lpstr>
      <vt:lpstr> Steps involved in planning health education activities  </vt:lpstr>
      <vt:lpstr>PowerPoint Presentation</vt:lpstr>
      <vt:lpstr>Needs assessment </vt:lpstr>
      <vt:lpstr>Needs assessment </vt:lpstr>
      <vt:lpstr>Health needs assessment  </vt:lpstr>
      <vt:lpstr>Resource needs assessment  </vt:lpstr>
      <vt:lpstr>Resource needs assessment  </vt:lpstr>
      <vt:lpstr>Resource needs assessment</vt:lpstr>
      <vt:lpstr>Responsibilities of a health Educator</vt:lpstr>
      <vt:lpstr>Responsibilities of a health Educator</vt:lpstr>
      <vt:lpstr>  Responsibilities of a health Educator</vt:lpstr>
      <vt:lpstr>Responsibilities of a health Educator</vt:lpstr>
      <vt:lpstr> Responsibilities of a health Educator </vt:lpstr>
      <vt:lpstr>Responsibilities of a health Educator  </vt:lpstr>
      <vt:lpstr>Responsibilities of a health Educator </vt:lpstr>
      <vt:lpstr> Responsibilities of a health Educator </vt:lpstr>
      <vt:lpstr>PowerPoint Presentation</vt:lpstr>
      <vt:lpstr>Behavior change communication</vt:lpstr>
      <vt:lpstr>BCC</vt:lpstr>
      <vt:lpstr>Principles of BCC</vt:lpstr>
      <vt:lpstr>PowerPoint Presentation</vt:lpstr>
      <vt:lpstr>Process of behaviour change</vt:lpstr>
      <vt:lpstr>Steps for a BCC Programme</vt:lpstr>
      <vt:lpstr>Stages of change</vt:lpstr>
      <vt:lpstr>The Health Belief Model </vt:lpstr>
      <vt:lpstr>Limitation of health belief model</vt:lpstr>
      <vt:lpstr>Theory of Planned Behavior </vt:lpstr>
      <vt:lpstr> Six constructs of Theory of planned behavior that collectively represent a person's actual control over the behavior. </vt:lpstr>
      <vt:lpstr>Six constructs of Theory of planned behavior that collectively represent a person's actual control over the behavior. </vt:lpstr>
      <vt:lpstr>   </vt:lpstr>
      <vt:lpstr>Stage 1: Precontemplation </vt:lpstr>
      <vt:lpstr>   Stage 2: Contemplation    </vt:lpstr>
      <vt:lpstr>Stage 2: Contemplation</vt:lpstr>
      <vt:lpstr>Stage 3: Preparation </vt:lpstr>
      <vt:lpstr>Stage 3: Preparation </vt:lpstr>
      <vt:lpstr>Stage 4: Action </vt:lpstr>
      <vt:lpstr>Stage 4: Action</vt:lpstr>
      <vt:lpstr>Stage 6: Relapse </vt:lpstr>
      <vt:lpstr>Stage 6: Relapse</vt:lpstr>
      <vt:lpstr>Community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Commonly used in  family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Factors influencing behaviour change</vt:lpstr>
      <vt:lpstr>Factors influencing behaviour change</vt:lpstr>
      <vt:lpstr>Factors influencing behaviour change</vt:lpstr>
      <vt:lpstr>Factors influencing behaviour change</vt:lpstr>
      <vt:lpstr>Race &amp; Culture </vt:lpstr>
      <vt:lpstr>Perception </vt:lpstr>
      <vt:lpstr>Attribution </vt:lpstr>
      <vt:lpstr>Attitude</vt:lpstr>
      <vt:lpstr>Methods of health communication</vt:lpstr>
      <vt:lpstr>Knowledge and awareness</vt:lpstr>
      <vt:lpstr>Habit and routine</vt:lpstr>
      <vt:lpstr>Emotions</vt:lpstr>
      <vt:lpstr>Social motivation</vt:lpstr>
      <vt:lpstr>Social motivation</vt:lpstr>
      <vt:lpstr>Communications and social norms</vt:lpstr>
      <vt:lpstr>Environmental factors</vt:lpstr>
      <vt:lpstr>Environmental factors</vt:lpstr>
      <vt:lpstr>Macro environment</vt:lpstr>
      <vt:lpstr>Communication</vt:lpstr>
      <vt:lpstr>Communication</vt:lpstr>
      <vt:lpstr>Communication</vt:lpstr>
      <vt:lpstr>Adoption  of new ideas</vt:lpstr>
      <vt:lpstr>Methods of health communication</vt:lpstr>
      <vt:lpstr>Methods of health communication</vt:lpstr>
      <vt:lpstr>Methods of health communication</vt:lpstr>
      <vt:lpstr>Methods of health communication</vt:lpstr>
      <vt:lpstr>Methods of health communication</vt:lpstr>
      <vt:lpstr>Advocacy in health education</vt:lpstr>
      <vt:lpstr>Advocacy in health education</vt:lpstr>
      <vt:lpstr>Advocacy</vt:lpstr>
      <vt:lpstr>Purpose of advocacy</vt:lpstr>
      <vt:lpstr>Techniques  of advocacy</vt:lpstr>
      <vt:lpstr>Importance of advocacy</vt:lpstr>
      <vt:lpstr>How advocacy is done</vt:lpstr>
      <vt:lpstr>Process of advocacy</vt:lpstr>
      <vt:lpstr>The steps in planning for advocacy</vt:lpstr>
      <vt:lpstr>Stakeholders and their  sources of power</vt:lpstr>
      <vt:lpstr>Why information is a source of power</vt:lpstr>
      <vt:lpstr> Advocacy </vt:lpstr>
      <vt:lpstr>Advocacy</vt:lpstr>
      <vt:lpstr>Information,Education,Communication(IEC)</vt:lpstr>
      <vt:lpstr>Concept of IEC</vt:lpstr>
      <vt:lpstr>Aims of IEC</vt:lpstr>
      <vt:lpstr>Types of communication</vt:lpstr>
      <vt:lpstr>Communication Barriers</vt:lpstr>
      <vt:lpstr>Functions of communication</vt:lpstr>
      <vt:lpstr>Health communication methods</vt:lpstr>
      <vt:lpstr>Health communication methods</vt:lpstr>
      <vt:lpstr>Health communication methods</vt:lpstr>
      <vt:lpstr>Health promotion</vt:lpstr>
      <vt:lpstr>Health promotion</vt:lpstr>
      <vt:lpstr>Health promotion</vt:lpstr>
      <vt:lpstr>Health promotion</vt:lpstr>
      <vt:lpstr> History of Health Promotion </vt:lpstr>
      <vt:lpstr> History of Health Promotion </vt:lpstr>
      <vt:lpstr>History of Health Promotion </vt:lpstr>
      <vt:lpstr>History of Health Promotion</vt:lpstr>
      <vt:lpstr>History of Health Promotion</vt:lpstr>
      <vt:lpstr>History of Health Promotion</vt:lpstr>
      <vt:lpstr>History of Health Promotion</vt:lpstr>
      <vt:lpstr>History of Health Promotion</vt:lpstr>
      <vt:lpstr>History of Health Promotion</vt:lpstr>
      <vt:lpstr>The five priority action areas/components of health promotion </vt:lpstr>
      <vt:lpstr> The five priority action areas/components of health promotion </vt:lpstr>
      <vt:lpstr>The five priority action areas/components of health promotion</vt:lpstr>
      <vt:lpstr>  </vt:lpstr>
      <vt:lpstr>STRENGTHEN COMMUNITY ACTION </vt:lpstr>
      <vt:lpstr>The five priority action areas/components of health promotion  </vt:lpstr>
      <vt:lpstr>Public policies</vt:lpstr>
      <vt:lpstr>Public policies</vt:lpstr>
      <vt:lpstr>Public policies</vt:lpstr>
      <vt:lpstr> </vt:lpstr>
      <vt:lpstr>The five priority action areas/components of health promotion</vt:lpstr>
      <vt:lpstr>The five priority action areas/components of health promotion</vt:lpstr>
      <vt:lpstr>Aims of health promotion</vt:lpstr>
      <vt:lpstr>Aims of health promotion</vt:lpstr>
      <vt:lpstr>Principles of health promotion</vt:lpstr>
      <vt:lpstr>Principles of health promotion</vt:lpstr>
      <vt:lpstr>Elements/Pillars of health promotion</vt:lpstr>
      <vt:lpstr>Good governance for health</vt:lpstr>
      <vt:lpstr>Health literacy </vt:lpstr>
      <vt:lpstr>Healthy cities </vt:lpstr>
      <vt:lpstr> Methods &amp; Approaches of Health Education </vt:lpstr>
      <vt:lpstr>Methods of health education </vt:lpstr>
      <vt:lpstr>Individual Health Education: </vt:lpstr>
      <vt:lpstr>Group Health Education: </vt:lpstr>
      <vt:lpstr>Methods of Group Teaching </vt:lpstr>
      <vt:lpstr>1.        Lectures: </vt:lpstr>
      <vt:lpstr>Methods of health education</vt:lpstr>
      <vt:lpstr>Methods of health education</vt:lpstr>
      <vt:lpstr>Methods of health education</vt:lpstr>
      <vt:lpstr>Two-way or Socratic Methods: </vt:lpstr>
      <vt:lpstr>Methods of health education</vt:lpstr>
      <vt:lpstr>2.        Panel Discussion: </vt:lpstr>
      <vt:lpstr>Panel Discussion: </vt:lpstr>
      <vt:lpstr>3.        Symposium: </vt:lpstr>
      <vt:lpstr>4.        Workshop: </vt:lpstr>
      <vt:lpstr>5.        Role Play: </vt:lpstr>
      <vt:lpstr>Demonstration</vt:lpstr>
      <vt:lpstr> Education of the general public(Mass Approach) : </vt:lpstr>
      <vt:lpstr>Individual Approach </vt:lpstr>
      <vt:lpstr>Group Approach </vt:lpstr>
      <vt:lpstr>Mass media</vt:lpstr>
      <vt:lpstr>Mass media</vt:lpstr>
      <vt:lpstr>APPROACHES IN HEALTH PROMOTION</vt:lpstr>
      <vt:lpstr>Medical or Preventive</vt:lpstr>
      <vt:lpstr>Levels of Prevention </vt:lpstr>
      <vt:lpstr>Educational</vt:lpstr>
      <vt:lpstr>Behaviuor</vt:lpstr>
      <vt:lpstr>Stages of Change Model</vt:lpstr>
      <vt:lpstr>Empowerment</vt:lpstr>
      <vt:lpstr>Social change</vt:lpstr>
      <vt:lpstr>Responsibility of health promotion</vt:lpstr>
      <vt:lpstr>Responsibility of health promotion</vt:lpstr>
      <vt:lpstr>Responsibility of health promotion</vt:lpstr>
      <vt:lpstr>Responsibility of health promotion</vt:lpstr>
      <vt:lpstr>Responsibility of health promotion</vt:lpstr>
      <vt:lpstr>Responsibility of health promotion</vt:lpstr>
      <vt:lpstr>Responsibility of health promotion</vt:lpstr>
      <vt:lpstr>Health promotion</vt:lpstr>
      <vt:lpstr>Health promotion</vt:lpstr>
      <vt:lpstr>Responsibility of health promotion</vt:lpstr>
      <vt:lpstr> Community dialogue</vt:lpstr>
      <vt:lpstr>Effective dialogues do the following: </vt:lpstr>
      <vt:lpstr>Effective dialogues do the following: </vt:lpstr>
      <vt:lpstr>Principles of community dialogue</vt:lpstr>
      <vt:lpstr>Principles of community dialogue</vt:lpstr>
      <vt:lpstr>Benefits of conducting a community dialogue</vt:lpstr>
      <vt:lpstr>Benefits of conducting a community dialogue</vt:lpstr>
      <vt:lpstr>Steps in organizing a community dialogue</vt:lpstr>
      <vt:lpstr>Steps in organizing a community dialogue</vt:lpstr>
      <vt:lpstr>Steps in organizing a community dialogue</vt:lpstr>
      <vt:lpstr>Steps in organizing a community dialogue</vt:lpstr>
      <vt:lpstr>Conducting community dialogue</vt:lpstr>
      <vt:lpstr>Conducting community dialogue</vt:lpstr>
      <vt:lpstr>Conducting community dialogue</vt:lpstr>
      <vt:lpstr>Conducting community dialogue</vt:lpstr>
      <vt:lpstr>Conducting community dialogue</vt:lpstr>
      <vt:lpstr>Conducting community dialogue</vt:lpstr>
      <vt:lpstr>Conducting community dialogue</vt:lpstr>
      <vt:lpstr>Qualities of an effective facilitator</vt:lpstr>
      <vt:lpstr>The role of a facilitator</vt:lpstr>
      <vt:lpstr>The role of the facilitator</vt:lpstr>
      <vt:lpstr>Monitoring and evaluation</vt:lpstr>
      <vt:lpstr>monitoring and evaluation</vt:lpstr>
      <vt:lpstr>monitoring and evaluation</vt:lpstr>
      <vt:lpstr>Five steps in Monitoring: </vt:lpstr>
      <vt:lpstr>Three steps in Evaluation:</vt:lpstr>
      <vt:lpstr>NB</vt:lpstr>
      <vt:lpstr>Prerequisites for Health </vt:lpstr>
      <vt:lpstr>The three basic strategies for health promotion</vt:lpstr>
      <vt:lpstr>The three basic strategies for health promotion</vt:lpstr>
      <vt:lpstr>Ottawa charter prority action areas</vt:lpstr>
      <vt:lpstr>Ottawa charter action areas</vt:lpstr>
      <vt:lpstr>Ottawa charter action areas</vt:lpstr>
      <vt:lpstr>Ottawa charter action areas</vt:lpstr>
      <vt:lpstr>Ottawa charter action areas</vt:lpstr>
      <vt:lpstr>Ottawa charter action areas</vt:lpstr>
      <vt:lpstr>Emblem used by WHO during Ottawa charter</vt:lpstr>
      <vt:lpstr>Ottawa charter action areas</vt:lpstr>
      <vt:lpstr>Ottawa charter action areas</vt:lpstr>
      <vt:lpstr>Ottawa charter action areas</vt:lpstr>
      <vt:lpstr>Commitment to Health Promotion </vt:lpstr>
      <vt:lpstr>Ottawa charter action areas</vt:lpstr>
      <vt:lpstr>Elements of health</vt:lpstr>
      <vt:lpstr>Elements of health</vt:lpstr>
      <vt:lpstr>Elements of health</vt:lpstr>
      <vt:lpstr>Elements of health</vt:lpstr>
      <vt:lpstr>Elements of health</vt:lpstr>
      <vt:lpstr>Elements of health</vt:lpstr>
      <vt:lpstr>PowerPoint Presentation</vt:lpstr>
      <vt:lpstr>Community empowerment</vt:lpstr>
      <vt:lpstr>Empowerment</vt:lpstr>
      <vt:lpstr>Note</vt:lpstr>
      <vt:lpstr>Empowerment</vt:lpstr>
      <vt:lpstr>Empowerment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EDUCATION</dc:title>
  <dc:creator>Mweha</dc:creator>
  <cp:lastModifiedBy>Mweha</cp:lastModifiedBy>
  <cp:revision>317</cp:revision>
  <dcterms:created xsi:type="dcterms:W3CDTF">2020-08-11T05:54:36Z</dcterms:created>
  <dcterms:modified xsi:type="dcterms:W3CDTF">2021-02-26T13:54:10Z</dcterms:modified>
</cp:coreProperties>
</file>