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329" r:id="rId2"/>
    <p:sldId id="281" r:id="rId3"/>
    <p:sldId id="258" r:id="rId4"/>
    <p:sldId id="259" r:id="rId5"/>
    <p:sldId id="260" r:id="rId6"/>
    <p:sldId id="261" r:id="rId7"/>
    <p:sldId id="262" r:id="rId8"/>
    <p:sldId id="282" r:id="rId9"/>
    <p:sldId id="293" r:id="rId10"/>
    <p:sldId id="306" r:id="rId11"/>
    <p:sldId id="284" r:id="rId12"/>
    <p:sldId id="286" r:id="rId13"/>
    <p:sldId id="288" r:id="rId14"/>
    <p:sldId id="290" r:id="rId15"/>
    <p:sldId id="292" r:id="rId16"/>
    <p:sldId id="263" r:id="rId17"/>
    <p:sldId id="264" r:id="rId18"/>
    <p:sldId id="265" r:id="rId19"/>
    <p:sldId id="266" r:id="rId20"/>
    <p:sldId id="267" r:id="rId21"/>
    <p:sldId id="268" r:id="rId22"/>
    <p:sldId id="269" r:id="rId23"/>
    <p:sldId id="270" r:id="rId24"/>
    <p:sldId id="271" r:id="rId25"/>
    <p:sldId id="272" r:id="rId26"/>
    <p:sldId id="273" r:id="rId27"/>
    <p:sldId id="307" r:id="rId28"/>
    <p:sldId id="308" r:id="rId29"/>
    <p:sldId id="274" r:id="rId30"/>
    <p:sldId id="275" r:id="rId31"/>
    <p:sldId id="276" r:id="rId32"/>
    <p:sldId id="277" r:id="rId33"/>
    <p:sldId id="278" r:id="rId34"/>
    <p:sldId id="279" r:id="rId35"/>
    <p:sldId id="280" r:id="rId36"/>
    <p:sldId id="295" r:id="rId37"/>
    <p:sldId id="310" r:id="rId38"/>
    <p:sldId id="296" r:id="rId39"/>
    <p:sldId id="297" r:id="rId40"/>
    <p:sldId id="298" r:id="rId41"/>
    <p:sldId id="311" r:id="rId42"/>
    <p:sldId id="312" r:id="rId43"/>
    <p:sldId id="313" r:id="rId44"/>
    <p:sldId id="314" r:id="rId45"/>
    <p:sldId id="315" r:id="rId46"/>
    <p:sldId id="316" r:id="rId47"/>
    <p:sldId id="317" r:id="rId48"/>
    <p:sldId id="318" r:id="rId49"/>
    <p:sldId id="319" r:id="rId50"/>
    <p:sldId id="320" r:id="rId51"/>
    <p:sldId id="321" r:id="rId52"/>
    <p:sldId id="322" r:id="rId53"/>
    <p:sldId id="325" r:id="rId54"/>
    <p:sldId id="324" r:id="rId55"/>
    <p:sldId id="326" r:id="rId56"/>
    <p:sldId id="327" r:id="rId57"/>
    <p:sldId id="328" r:id="rId58"/>
    <p:sldId id="299" r:id="rId59"/>
    <p:sldId id="300" r:id="rId60"/>
    <p:sldId id="301" r:id="rId61"/>
    <p:sldId id="302" r:id="rId62"/>
    <p:sldId id="303" r:id="rId63"/>
    <p:sldId id="304" r:id="rId64"/>
    <p:sldId id="305"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F769BF-5385-403D-871F-20A9583300F4}" type="datetimeFigureOut">
              <a:rPr lang="en-US" smtClean="0"/>
              <a:pPr/>
              <a:t>4/29/2020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F07910-8819-4AEE-982E-5E3555AAFA7F}" type="slidenum">
              <a:rPr lang="en-US" smtClean="0"/>
              <a:pPr/>
              <a:t>‹#›</a:t>
            </a:fld>
            <a:endParaRPr lang="en-US"/>
          </a:p>
        </p:txBody>
      </p:sp>
    </p:spTree>
    <p:extLst>
      <p:ext uri="{BB962C8B-B14F-4D97-AF65-F5344CB8AC3E}">
        <p14:creationId xmlns:p14="http://schemas.microsoft.com/office/powerpoint/2010/main" val="453471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4A3D27-2AC4-458A-B47A-2415EAED8D0C}" type="slidenum">
              <a:rPr lang="en-US" smtClean="0"/>
              <a:pPr/>
              <a:t>7</a:t>
            </a:fld>
            <a:endParaRPr lang="en-US" smtClean="0"/>
          </a:p>
        </p:txBody>
      </p:sp>
    </p:spTree>
    <p:extLst>
      <p:ext uri="{BB962C8B-B14F-4D97-AF65-F5344CB8AC3E}">
        <p14:creationId xmlns:p14="http://schemas.microsoft.com/office/powerpoint/2010/main" val="285953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F10E47A2-05FA-40DF-B674-3B46568197E3}" type="slidenum">
              <a:rPr lang="en-AU"/>
              <a:pPr/>
              <a:t>39</a:t>
            </a:fld>
            <a:endParaRPr lang="en-AU"/>
          </a:p>
        </p:txBody>
      </p:sp>
      <p:sp>
        <p:nvSpPr>
          <p:cNvPr id="37891" name="Rectangle 1026"/>
          <p:cNvSpPr>
            <a:spLocks noGrp="1" noRot="1" noChangeAspect="1" noChangeArrowheads="1" noTextEdit="1"/>
          </p:cNvSpPr>
          <p:nvPr>
            <p:ph type="sldImg"/>
          </p:nvPr>
        </p:nvSpPr>
        <p:spPr>
          <a:ln/>
        </p:spPr>
      </p:sp>
      <p:sp>
        <p:nvSpPr>
          <p:cNvPr id="37892" name="Rectangle 1027"/>
          <p:cNvSpPr>
            <a:spLocks noGrp="1" noChangeArrowheads="1"/>
          </p:cNvSpPr>
          <p:nvPr>
            <p:ph type="body" idx="1"/>
          </p:nvPr>
        </p:nvSpPr>
        <p:spPr>
          <a:noFill/>
          <a:ln/>
        </p:spPr>
        <p:txBody>
          <a:bodyPr/>
          <a:lstStyle/>
          <a:p>
            <a:r>
              <a:rPr lang="en-AU" smtClean="0"/>
              <a:t>Shift from an acute /individual focus to supporting people to make healthy choices</a:t>
            </a:r>
          </a:p>
        </p:txBody>
      </p:sp>
    </p:spTree>
    <p:extLst>
      <p:ext uri="{BB962C8B-B14F-4D97-AF65-F5344CB8AC3E}">
        <p14:creationId xmlns:p14="http://schemas.microsoft.com/office/powerpoint/2010/main" val="702831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D35A991-0A23-4801-86EF-8D5C489FDD42}" type="slidenum">
              <a:rPr lang="en-AU"/>
              <a:pPr/>
              <a:t>60</a:t>
            </a:fld>
            <a:endParaRPr lang="en-AU"/>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AU" smtClean="0"/>
              <a:t>Safe sex edn in schols</a:t>
            </a:r>
          </a:p>
          <a:p>
            <a:r>
              <a:rPr lang="en-AU" smtClean="0"/>
              <a:t>QUIT courses</a:t>
            </a:r>
          </a:p>
        </p:txBody>
      </p:sp>
    </p:spTree>
    <p:extLst>
      <p:ext uri="{BB962C8B-B14F-4D97-AF65-F5344CB8AC3E}">
        <p14:creationId xmlns:p14="http://schemas.microsoft.com/office/powerpoint/2010/main" val="1450557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401FBBA-A0D4-4192-9F2C-2E6C06AA5B25}" type="slidenum">
              <a:rPr lang="en-AU"/>
              <a:pPr/>
              <a:t>61</a:t>
            </a:fld>
            <a:endParaRPr lang="en-AU"/>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AU" smtClean="0"/>
              <a:t>In other words we’re building the capacity of the community, individuals or organisation </a:t>
            </a:r>
          </a:p>
        </p:txBody>
      </p:sp>
    </p:spTree>
    <p:extLst>
      <p:ext uri="{BB962C8B-B14F-4D97-AF65-F5344CB8AC3E}">
        <p14:creationId xmlns:p14="http://schemas.microsoft.com/office/powerpoint/2010/main" val="3453216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64A69539-E24B-45F1-AD1C-E02DE5B02F30}"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4BF40F-764E-4C49-834B-77D66BDEA8EC}"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4BF40F-764E-4C49-834B-77D66BDEA8EC}"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4BF40F-764E-4C49-834B-77D66BDEA8EC}" type="datetimeFigureOut">
              <a:rPr lang="en-US" smtClean="0"/>
              <a:pPr/>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4BF40F-764E-4C49-834B-77D66BDEA8EC}" type="datetimeFigureOut">
              <a:rPr lang="en-US" smtClean="0"/>
              <a:pPr/>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4BF40F-764E-4C49-834B-77D66BDEA8EC}" type="datetimeFigureOut">
              <a:rPr lang="en-US" smtClean="0"/>
              <a:pPr/>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4BF40F-764E-4C49-834B-77D66BDEA8EC}"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4BF40F-764E-4C49-834B-77D66BDEA8EC}"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BF40F-764E-4C49-834B-77D66BDEA8EC}" type="datetimeFigureOut">
              <a:rPr lang="en-US" smtClean="0"/>
              <a:pPr/>
              <a:t>4/29/2020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E2821-CA6E-4C90-8878-5CF5D98F09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image" Target="../media/image2.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HEALTH PROMOTION</a:t>
            </a:r>
            <a:endParaRPr lang="en-US" dirty="0"/>
          </a:p>
        </p:txBody>
      </p:sp>
      <p:sp>
        <p:nvSpPr>
          <p:cNvPr id="5" name="Subtitle 4"/>
          <p:cNvSpPr>
            <a:spLocks noGrp="1"/>
          </p:cNvSpPr>
          <p:nvPr>
            <p:ph type="subTitle" idx="1"/>
          </p:nvPr>
        </p:nvSpPr>
        <p:spPr/>
        <p:txBody>
          <a:bodyPr/>
          <a:lstStyle/>
          <a:p>
            <a:endParaRPr lang="en-US" dirty="0"/>
          </a:p>
          <a:p>
            <a:endParaRPr lang="en-US" dirty="0"/>
          </a:p>
        </p:txBody>
      </p:sp>
    </p:spTree>
    <p:extLst>
      <p:ext uri="{BB962C8B-B14F-4D97-AF65-F5344CB8AC3E}">
        <p14:creationId xmlns:p14="http://schemas.microsoft.com/office/powerpoint/2010/main" val="1001207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Prerequisites for health </a:t>
            </a:r>
          </a:p>
        </p:txBody>
      </p:sp>
      <p:sp>
        <p:nvSpPr>
          <p:cNvPr id="3" name="Content Placeholder 2"/>
          <p:cNvSpPr>
            <a:spLocks noGrp="1"/>
          </p:cNvSpPr>
          <p:nvPr>
            <p:ph idx="1"/>
          </p:nvPr>
        </p:nvSpPr>
        <p:spPr/>
        <p:txBody>
          <a:bodyPr>
            <a:normAutofit fontScale="92500" lnSpcReduction="10000"/>
          </a:bodyPr>
          <a:lstStyle/>
          <a:p>
            <a:r>
              <a:rPr lang="en-US" dirty="0"/>
              <a:t>The fundamental conditions and resources of health are peace</a:t>
            </a:r>
          </a:p>
          <a:p>
            <a:r>
              <a:rPr lang="en-US" dirty="0"/>
              <a:t>Shelter</a:t>
            </a:r>
          </a:p>
          <a:p>
            <a:r>
              <a:rPr lang="en-US" dirty="0"/>
              <a:t>Education</a:t>
            </a:r>
          </a:p>
          <a:p>
            <a:r>
              <a:rPr lang="en-US" dirty="0"/>
              <a:t>Food</a:t>
            </a:r>
          </a:p>
          <a:p>
            <a:r>
              <a:rPr lang="en-US" dirty="0"/>
              <a:t>Income</a:t>
            </a:r>
          </a:p>
          <a:p>
            <a:r>
              <a:rPr lang="en-US" dirty="0"/>
              <a:t>A </a:t>
            </a:r>
            <a:r>
              <a:rPr lang="en-US" dirty="0" err="1"/>
              <a:t>satble</a:t>
            </a:r>
            <a:r>
              <a:rPr lang="en-US" dirty="0"/>
              <a:t> ecosystem</a:t>
            </a:r>
          </a:p>
          <a:p>
            <a:r>
              <a:rPr lang="en-US" dirty="0"/>
              <a:t>A sustained resources</a:t>
            </a:r>
          </a:p>
          <a:p>
            <a:r>
              <a:rPr lang="en-US" dirty="0"/>
              <a:t>Social justice and equity</a:t>
            </a:r>
          </a:p>
          <a:p>
            <a:endParaRPr lang="en-US" dirty="0"/>
          </a:p>
        </p:txBody>
      </p:sp>
    </p:spTree>
    <p:extLst>
      <p:ext uri="{BB962C8B-B14F-4D97-AF65-F5344CB8AC3E}">
        <p14:creationId xmlns:p14="http://schemas.microsoft.com/office/powerpoint/2010/main" val="1982961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924800" cy="457200"/>
          </a:xfrm>
        </p:spPr>
        <p:txBody>
          <a:bodyPr>
            <a:normAutofit fontScale="90000"/>
          </a:bodyPr>
          <a:lstStyle/>
          <a:p>
            <a:r>
              <a:rPr lang="cs-CZ" sz="3200" smtClean="0">
                <a:solidFill>
                  <a:schemeClr val="hlink"/>
                </a:solidFill>
              </a:rPr>
              <a:t>Determinants of Health</a:t>
            </a:r>
          </a:p>
        </p:txBody>
      </p:sp>
      <p:sp>
        <p:nvSpPr>
          <p:cNvPr id="8195" name="Rectangle 3"/>
          <p:cNvSpPr>
            <a:spLocks noGrp="1" noChangeArrowheads="1"/>
          </p:cNvSpPr>
          <p:nvPr>
            <p:ph type="body" idx="1"/>
          </p:nvPr>
        </p:nvSpPr>
        <p:spPr>
          <a:xfrm>
            <a:off x="685800" y="1143000"/>
            <a:ext cx="7848600" cy="4972050"/>
          </a:xfrm>
        </p:spPr>
        <p:txBody>
          <a:bodyPr/>
          <a:lstStyle/>
          <a:p>
            <a:pPr>
              <a:buFont typeface="Monotype Sorts" pitchFamily="2" charset="2"/>
              <a:buNone/>
            </a:pPr>
            <a:endParaRPr lang="cs-CZ" smtClean="0">
              <a:latin typeface="Times New Roman" pitchFamily="18" charset="0"/>
            </a:endParaRPr>
          </a:p>
          <a:p>
            <a:pPr lvl="1">
              <a:lnSpc>
                <a:spcPct val="120000"/>
              </a:lnSpc>
              <a:buClr>
                <a:schemeClr val="hlink"/>
              </a:buClr>
              <a:buFont typeface="Wingdings" pitchFamily="2" charset="2"/>
              <a:buChar char="q"/>
            </a:pPr>
            <a:r>
              <a:rPr lang="cs-CZ" sz="2800" b="1" smtClean="0">
                <a:solidFill>
                  <a:schemeClr val="hlink"/>
                </a:solidFill>
                <a:latin typeface="Times New Roman" pitchFamily="18" charset="0"/>
              </a:rPr>
              <a:t>Life style</a:t>
            </a:r>
            <a:r>
              <a:rPr lang="cs-CZ" sz="2800" b="1" smtClean="0">
                <a:latin typeface="Times New Roman" pitchFamily="18" charset="0"/>
              </a:rPr>
              <a:t> (50%)</a:t>
            </a:r>
          </a:p>
          <a:p>
            <a:pPr lvl="1">
              <a:lnSpc>
                <a:spcPct val="120000"/>
              </a:lnSpc>
              <a:buClr>
                <a:schemeClr val="hlink"/>
              </a:buClr>
              <a:buFont typeface="Wingdings" pitchFamily="2" charset="2"/>
              <a:buChar char="q"/>
            </a:pPr>
            <a:r>
              <a:rPr lang="cs-CZ" sz="2800" b="1" smtClean="0">
                <a:solidFill>
                  <a:schemeClr val="hlink"/>
                </a:solidFill>
                <a:latin typeface="Times New Roman" pitchFamily="18" charset="0"/>
              </a:rPr>
              <a:t>Environment</a:t>
            </a:r>
            <a:r>
              <a:rPr lang="cs-CZ" sz="2800" smtClean="0">
                <a:latin typeface="Times New Roman" pitchFamily="18" charset="0"/>
              </a:rPr>
              <a:t> (cultural, economic, social and physical conditions of life) (20%)</a:t>
            </a:r>
          </a:p>
          <a:p>
            <a:pPr lvl="1">
              <a:lnSpc>
                <a:spcPct val="120000"/>
              </a:lnSpc>
              <a:buClr>
                <a:schemeClr val="hlink"/>
              </a:buClr>
              <a:buFont typeface="Wingdings" pitchFamily="2" charset="2"/>
              <a:buChar char="q"/>
            </a:pPr>
            <a:r>
              <a:rPr lang="cs-CZ" sz="2800" smtClean="0">
                <a:latin typeface="Times New Roman" pitchFamily="18" charset="0"/>
              </a:rPr>
              <a:t>Genetic background (20%)</a:t>
            </a:r>
          </a:p>
          <a:p>
            <a:pPr lvl="1">
              <a:lnSpc>
                <a:spcPct val="120000"/>
              </a:lnSpc>
              <a:buClr>
                <a:schemeClr val="hlink"/>
              </a:buClr>
              <a:buFont typeface="Wingdings" pitchFamily="2" charset="2"/>
              <a:buChar char="q"/>
            </a:pPr>
            <a:r>
              <a:rPr lang="cs-CZ" sz="2800" smtClean="0">
                <a:latin typeface="Times New Roman" pitchFamily="18" charset="0"/>
              </a:rPr>
              <a:t>Health care system (10%)</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spcAft>
                <a:spcPts val="600"/>
              </a:spcAft>
            </a:pPr>
            <a:r>
              <a:rPr lang="cs-CZ" sz="3200" dirty="0" smtClean="0">
                <a:solidFill>
                  <a:schemeClr val="hlink"/>
                </a:solidFill>
              </a:rPr>
              <a:t>Components of Health Promotion</a:t>
            </a:r>
          </a:p>
        </p:txBody>
      </p:sp>
      <p:sp>
        <p:nvSpPr>
          <p:cNvPr id="9219" name="Rectangle 3"/>
          <p:cNvSpPr>
            <a:spLocks noGrp="1" noChangeArrowheads="1"/>
          </p:cNvSpPr>
          <p:nvPr>
            <p:ph type="body" idx="1"/>
          </p:nvPr>
        </p:nvSpPr>
        <p:spPr/>
        <p:txBody>
          <a:bodyPr/>
          <a:lstStyle/>
          <a:p>
            <a:pPr>
              <a:lnSpc>
                <a:spcPct val="150000"/>
              </a:lnSpc>
              <a:spcBef>
                <a:spcPts val="1200"/>
              </a:spcBef>
              <a:buFont typeface="Wingdings" pitchFamily="2" charset="2"/>
              <a:buChar char="q"/>
            </a:pPr>
            <a:r>
              <a:rPr lang="cs-CZ" sz="3200" b="1" smtClean="0">
                <a:latin typeface="Times New Roman" pitchFamily="18" charset="0"/>
              </a:rPr>
              <a:t>Health protection implemented by public health policy</a:t>
            </a:r>
          </a:p>
          <a:p>
            <a:pPr>
              <a:lnSpc>
                <a:spcPct val="150000"/>
              </a:lnSpc>
              <a:spcBef>
                <a:spcPts val="1200"/>
              </a:spcBef>
              <a:buFont typeface="Wingdings" pitchFamily="2" charset="2"/>
              <a:buChar char="q"/>
            </a:pPr>
            <a:r>
              <a:rPr lang="cs-CZ" sz="3200" b="1" smtClean="0">
                <a:latin typeface="Times New Roman" pitchFamily="18" charset="0"/>
              </a:rPr>
              <a:t>Health education</a:t>
            </a:r>
          </a:p>
          <a:p>
            <a:pPr>
              <a:lnSpc>
                <a:spcPct val="150000"/>
              </a:lnSpc>
              <a:spcBef>
                <a:spcPts val="1200"/>
              </a:spcBef>
              <a:buFont typeface="Wingdings" pitchFamily="2" charset="2"/>
              <a:buChar char="q"/>
            </a:pPr>
            <a:r>
              <a:rPr lang="cs-CZ" sz="3200" b="1" smtClean="0">
                <a:latin typeface="Times New Roman" pitchFamily="18" charset="0"/>
              </a:rPr>
              <a:t>Intervention programmes</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412750"/>
            <a:ext cx="7924800" cy="1555750"/>
          </a:xfrm>
        </p:spPr>
        <p:txBody>
          <a:bodyPr/>
          <a:lstStyle/>
          <a:p>
            <a:pPr>
              <a:spcAft>
                <a:spcPts val="600"/>
              </a:spcAft>
            </a:pPr>
            <a:r>
              <a:rPr lang="cs-CZ" sz="2800" smtClean="0">
                <a:solidFill>
                  <a:schemeClr val="hlink"/>
                </a:solidFill>
              </a:rPr>
              <a:t>Health Promotion</a:t>
            </a:r>
            <a:br>
              <a:rPr lang="cs-CZ" sz="2800" smtClean="0">
                <a:solidFill>
                  <a:schemeClr val="hlink"/>
                </a:solidFill>
              </a:rPr>
            </a:br>
            <a:r>
              <a:rPr lang="cs-CZ" sz="2800" smtClean="0">
                <a:solidFill>
                  <a:schemeClr val="hlink"/>
                </a:solidFill>
              </a:rPr>
              <a:t>Important Policy Documents</a:t>
            </a:r>
          </a:p>
        </p:txBody>
      </p:sp>
      <p:sp>
        <p:nvSpPr>
          <p:cNvPr id="10243" name="Rectangle 3"/>
          <p:cNvSpPr>
            <a:spLocks noGrp="1" noChangeArrowheads="1"/>
          </p:cNvSpPr>
          <p:nvPr>
            <p:ph type="body" idx="1"/>
          </p:nvPr>
        </p:nvSpPr>
        <p:spPr>
          <a:xfrm>
            <a:off x="406400" y="1143000"/>
            <a:ext cx="8153400" cy="5181600"/>
          </a:xfrm>
        </p:spPr>
        <p:txBody>
          <a:bodyPr/>
          <a:lstStyle/>
          <a:p>
            <a:pPr>
              <a:spcBef>
                <a:spcPts val="1200"/>
              </a:spcBef>
              <a:buFont typeface="Wingdings" pitchFamily="2" charset="2"/>
              <a:buChar char="q"/>
            </a:pPr>
            <a:r>
              <a:rPr lang="cs-CZ" sz="2400" b="1" smtClean="0">
                <a:latin typeface="Times New Roman" pitchFamily="18" charset="0"/>
              </a:rPr>
              <a:t>Ottawa Charter (1986)</a:t>
            </a:r>
          </a:p>
          <a:p>
            <a:pPr>
              <a:spcBef>
                <a:spcPts val="1200"/>
              </a:spcBef>
              <a:buFont typeface="Wingdings" pitchFamily="2" charset="2"/>
              <a:buChar char="q"/>
            </a:pPr>
            <a:r>
              <a:rPr lang="cs-CZ" sz="2400" b="1" smtClean="0">
                <a:latin typeface="Times New Roman" pitchFamily="18" charset="0"/>
              </a:rPr>
              <a:t>Health for All 21 and WHO key strategies</a:t>
            </a:r>
          </a:p>
          <a:p>
            <a:pPr>
              <a:spcBef>
                <a:spcPts val="1200"/>
              </a:spcBef>
              <a:buFont typeface="Wingdings" pitchFamily="2" charset="2"/>
              <a:buChar char="q"/>
            </a:pPr>
            <a:r>
              <a:rPr lang="cs-CZ" sz="2400" b="1" smtClean="0">
                <a:latin typeface="Times New Roman" pitchFamily="18" charset="0"/>
              </a:rPr>
              <a:t>European Health Policy ( 1999)</a:t>
            </a:r>
          </a:p>
          <a:p>
            <a:pPr>
              <a:spcBef>
                <a:spcPts val="1200"/>
              </a:spcBef>
              <a:buFont typeface="Wingdings" pitchFamily="2" charset="2"/>
              <a:buChar char="q"/>
            </a:pPr>
            <a:r>
              <a:rPr lang="cs-CZ" sz="2400" b="1" smtClean="0">
                <a:latin typeface="Times New Roman" pitchFamily="18" charset="0"/>
              </a:rPr>
              <a:t>National Health Programme  (1995)</a:t>
            </a:r>
          </a:p>
          <a:p>
            <a:pPr>
              <a:spcBef>
                <a:spcPts val="1200"/>
              </a:spcBef>
              <a:buFont typeface="Wingdings" pitchFamily="2" charset="2"/>
              <a:buChar char="q"/>
            </a:pPr>
            <a:r>
              <a:rPr lang="cs-CZ" sz="2400" b="1" smtClean="0">
                <a:latin typeface="Times New Roman" pitchFamily="18" charset="0"/>
              </a:rPr>
              <a:t>National Environment and Health Action Plan of CR (1998)</a:t>
            </a:r>
          </a:p>
          <a:p>
            <a:pPr>
              <a:spcBef>
                <a:spcPts val="1200"/>
              </a:spcBef>
              <a:buFont typeface="Wingdings" pitchFamily="2" charset="2"/>
              <a:buChar char="q"/>
            </a:pPr>
            <a:r>
              <a:rPr lang="cs-CZ" sz="2400" b="1" smtClean="0">
                <a:latin typeface="Times New Roman" pitchFamily="18" charset="0"/>
              </a:rPr>
              <a:t>Law No. 258/2000 on Public Health Protection  (2000)</a:t>
            </a:r>
          </a:p>
          <a:p>
            <a:pPr>
              <a:spcBef>
                <a:spcPts val="1200"/>
              </a:spcBef>
              <a:buFont typeface="Wingdings" pitchFamily="2" charset="2"/>
              <a:buChar char="q"/>
            </a:pPr>
            <a:r>
              <a:rPr lang="cs-CZ" sz="2400" b="1" smtClean="0">
                <a:latin typeface="Times New Roman" pitchFamily="18" charset="0"/>
              </a:rPr>
              <a:t>Longterm Programme on Improving Health Status of Inhabitants of CR – Health for All 21 (2002)</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r>
              <a:rPr lang="cs-CZ" smtClean="0">
                <a:solidFill>
                  <a:schemeClr val="hlink"/>
                </a:solidFill>
              </a:rPr>
              <a:t>WHO - Key strategies of health promotion</a:t>
            </a:r>
          </a:p>
        </p:txBody>
      </p:sp>
      <p:sp>
        <p:nvSpPr>
          <p:cNvPr id="12291" name="Rectangle 3"/>
          <p:cNvSpPr>
            <a:spLocks noGrp="1" noChangeArrowheads="1"/>
          </p:cNvSpPr>
          <p:nvPr>
            <p:ph type="body" idx="1"/>
          </p:nvPr>
        </p:nvSpPr>
        <p:spPr/>
        <p:txBody>
          <a:bodyPr>
            <a:normAutofit lnSpcReduction="10000"/>
          </a:bodyPr>
          <a:lstStyle/>
          <a:p>
            <a:pPr>
              <a:buFont typeface="Wingdings" pitchFamily="2" charset="2"/>
              <a:buChar char="q"/>
            </a:pPr>
            <a:r>
              <a:rPr lang="cs-CZ" sz="3200" smtClean="0">
                <a:latin typeface="Times New Roman" pitchFamily="18" charset="0"/>
              </a:rPr>
              <a:t>Strategy on </a:t>
            </a:r>
            <a:r>
              <a:rPr lang="cs-CZ" sz="3200" b="1" smtClean="0">
                <a:solidFill>
                  <a:schemeClr val="hlink"/>
                </a:solidFill>
                <a:latin typeface="Times New Roman" pitchFamily="18" charset="0"/>
              </a:rPr>
              <a:t>environment and children health</a:t>
            </a:r>
            <a:r>
              <a:rPr lang="cs-CZ" sz="3200" smtClean="0">
                <a:latin typeface="Times New Roman" pitchFamily="18" charset="0"/>
              </a:rPr>
              <a:t> (2002)</a:t>
            </a:r>
          </a:p>
          <a:p>
            <a:pPr>
              <a:buFont typeface="Wingdings" pitchFamily="2" charset="2"/>
              <a:buChar char="q"/>
            </a:pPr>
            <a:r>
              <a:rPr lang="cs-CZ" sz="3200" smtClean="0">
                <a:latin typeface="Times New Roman" pitchFamily="18" charset="0"/>
              </a:rPr>
              <a:t>Global strategy on </a:t>
            </a:r>
            <a:r>
              <a:rPr lang="cs-CZ" sz="3200" b="1" smtClean="0">
                <a:solidFill>
                  <a:schemeClr val="hlink"/>
                </a:solidFill>
                <a:latin typeface="Times New Roman" pitchFamily="18" charset="0"/>
              </a:rPr>
              <a:t>nutrition, physical activity</a:t>
            </a:r>
            <a:r>
              <a:rPr lang="cs-CZ" sz="3200" smtClean="0">
                <a:latin typeface="Times New Roman" pitchFamily="18" charset="0"/>
              </a:rPr>
              <a:t> and health (2003)</a:t>
            </a:r>
          </a:p>
          <a:p>
            <a:pPr>
              <a:buFont typeface="Wingdings" pitchFamily="2" charset="2"/>
              <a:buChar char="q"/>
            </a:pPr>
            <a:r>
              <a:rPr lang="cs-CZ" sz="3200" smtClean="0">
                <a:latin typeface="Times New Roman" pitchFamily="18" charset="0"/>
              </a:rPr>
              <a:t>Framework convention on </a:t>
            </a:r>
            <a:r>
              <a:rPr lang="cs-CZ" sz="3200" b="1" smtClean="0">
                <a:solidFill>
                  <a:schemeClr val="hlink"/>
                </a:solidFill>
                <a:latin typeface="Times New Roman" pitchFamily="18" charset="0"/>
              </a:rPr>
              <a:t>tobacco control</a:t>
            </a:r>
            <a:r>
              <a:rPr lang="cs-CZ" sz="3200" smtClean="0">
                <a:latin typeface="Times New Roman" pitchFamily="18" charset="0"/>
              </a:rPr>
              <a:t> (2003)</a:t>
            </a:r>
          </a:p>
          <a:p>
            <a:pPr>
              <a:buFont typeface="Wingdings" pitchFamily="2" charset="2"/>
              <a:buChar char="q"/>
            </a:pPr>
            <a:r>
              <a:rPr lang="cs-CZ" sz="3200" smtClean="0">
                <a:latin typeface="Times New Roman" pitchFamily="18" charset="0"/>
              </a:rPr>
              <a:t>European action plan against </a:t>
            </a:r>
            <a:r>
              <a:rPr lang="cs-CZ" sz="3200" b="1" smtClean="0">
                <a:solidFill>
                  <a:schemeClr val="hlink"/>
                </a:solidFill>
                <a:latin typeface="Times New Roman" pitchFamily="18" charset="0"/>
              </a:rPr>
              <a:t>alcohol</a:t>
            </a:r>
            <a:r>
              <a:rPr lang="cs-CZ" sz="3200" smtClean="0">
                <a:latin typeface="Times New Roman" pitchFamily="18" charset="0"/>
              </a:rPr>
              <a:t> (2003)</a:t>
            </a:r>
          </a:p>
          <a:p>
            <a:pPr>
              <a:buFont typeface="Wingdings" pitchFamily="2" charset="2"/>
              <a:buChar char="q"/>
            </a:pPr>
            <a:r>
              <a:rPr lang="cs-CZ" sz="3200" smtClean="0">
                <a:latin typeface="Times New Roman" pitchFamily="18" charset="0"/>
              </a:rPr>
              <a:t>Declaration on </a:t>
            </a:r>
            <a:r>
              <a:rPr lang="cs-CZ" sz="3200" b="1" smtClean="0">
                <a:solidFill>
                  <a:schemeClr val="hlink"/>
                </a:solidFill>
                <a:latin typeface="Times New Roman" pitchFamily="18" charset="0"/>
              </a:rPr>
              <a:t>mental health</a:t>
            </a:r>
            <a:r>
              <a:rPr lang="cs-CZ" sz="3200" smtClean="0">
                <a:latin typeface="Times New Roman" pitchFamily="18" charset="0"/>
              </a:rPr>
              <a:t> for Europe (2005)</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smtClean="0">
                <a:solidFill>
                  <a:schemeClr val="hlink"/>
                </a:solidFill>
              </a:rPr>
              <a:t>National Health Programme</a:t>
            </a:r>
          </a:p>
        </p:txBody>
      </p:sp>
      <p:sp>
        <p:nvSpPr>
          <p:cNvPr id="15363" name="Rectangle 3"/>
          <p:cNvSpPr>
            <a:spLocks noGrp="1" noChangeArrowheads="1"/>
          </p:cNvSpPr>
          <p:nvPr>
            <p:ph type="body" idx="1"/>
          </p:nvPr>
        </p:nvSpPr>
        <p:spPr>
          <a:xfrm>
            <a:off x="685800" y="1295400"/>
            <a:ext cx="7772400" cy="5029200"/>
          </a:xfrm>
        </p:spPr>
        <p:txBody>
          <a:bodyPr/>
          <a:lstStyle/>
          <a:p>
            <a:pPr>
              <a:lnSpc>
                <a:spcPct val="80000"/>
              </a:lnSpc>
              <a:buSzTx/>
              <a:buFont typeface="Wingdings" pitchFamily="2" charset="2"/>
              <a:buNone/>
            </a:pPr>
            <a:r>
              <a:rPr lang="cs-CZ" sz="3200" b="1" smtClean="0">
                <a:solidFill>
                  <a:schemeClr val="hlink"/>
                </a:solidFill>
              </a:rPr>
              <a:t>Goals:</a:t>
            </a:r>
          </a:p>
          <a:p>
            <a:pPr>
              <a:lnSpc>
                <a:spcPct val="120000"/>
              </a:lnSpc>
              <a:buSzTx/>
              <a:buFont typeface="Wingdings" pitchFamily="2" charset="2"/>
              <a:buChar char="q"/>
            </a:pPr>
            <a:r>
              <a:rPr lang="cs-CZ" sz="3200" b="1" smtClean="0">
                <a:latin typeface="Times New Roman" pitchFamily="18" charset="0"/>
              </a:rPr>
              <a:t>Increase the knowledge of people on healthy life style</a:t>
            </a:r>
          </a:p>
          <a:p>
            <a:pPr>
              <a:lnSpc>
                <a:spcPct val="120000"/>
              </a:lnSpc>
              <a:buSzTx/>
              <a:buFont typeface="Wingdings" pitchFamily="2" charset="2"/>
              <a:buChar char="q"/>
            </a:pPr>
            <a:r>
              <a:rPr lang="cs-CZ" sz="3200" b="1" smtClean="0">
                <a:latin typeface="Times New Roman" pitchFamily="18" charset="0"/>
              </a:rPr>
              <a:t>Increase the knowledge of people on possibilities of disease prevention</a:t>
            </a:r>
          </a:p>
          <a:p>
            <a:pPr>
              <a:lnSpc>
                <a:spcPct val="120000"/>
              </a:lnSpc>
              <a:buSzTx/>
              <a:buFont typeface="Wingdings" pitchFamily="2" charset="2"/>
              <a:buChar char="q"/>
            </a:pPr>
            <a:r>
              <a:rPr lang="cs-CZ" sz="3200" b="1" smtClean="0">
                <a:latin typeface="Times New Roman" pitchFamily="18" charset="0"/>
              </a:rPr>
              <a:t>Encourage changes of behaviour</a:t>
            </a:r>
          </a:p>
          <a:p>
            <a:pPr>
              <a:lnSpc>
                <a:spcPct val="120000"/>
              </a:lnSpc>
              <a:buSzTx/>
              <a:buFont typeface="Wingdings" pitchFamily="2" charset="2"/>
              <a:buChar char="q"/>
            </a:pPr>
            <a:r>
              <a:rPr lang="cs-CZ" sz="3200" b="1" smtClean="0">
                <a:latin typeface="Times New Roman" pitchFamily="18" charset="0"/>
              </a:rPr>
              <a:t>Create coalitions for health promotion in the society</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4"/>
          <p:cNvSpPr>
            <a:spLocks noGrp="1"/>
          </p:cNvSpPr>
          <p:nvPr>
            <p:ph type="sldNum" sz="quarter" idx="12"/>
          </p:nvPr>
        </p:nvSpPr>
        <p:spPr>
          <a:noFill/>
        </p:spPr>
        <p:txBody>
          <a:bodyPr/>
          <a:lstStyle/>
          <a:p>
            <a:fld id="{6455C6A8-DEF7-47B6-B4C0-2BABD63A1BB9}" type="slidenum">
              <a:rPr lang="en-US" smtClean="0"/>
              <a:pPr/>
              <a:t>16</a:t>
            </a:fld>
            <a:endParaRPr lang="en-US" smtClean="0"/>
          </a:p>
        </p:txBody>
      </p:sp>
      <p:sp>
        <p:nvSpPr>
          <p:cNvPr id="1028" name="Text Box 3"/>
          <p:cNvSpPr txBox="1">
            <a:spLocks noChangeArrowheads="1"/>
          </p:cNvSpPr>
          <p:nvPr/>
        </p:nvSpPr>
        <p:spPr bwMode="auto">
          <a:xfrm>
            <a:off x="1524000" y="685800"/>
            <a:ext cx="6934200" cy="519113"/>
          </a:xfrm>
          <a:prstGeom prst="rect">
            <a:avLst/>
          </a:prstGeom>
          <a:noFill/>
          <a:ln w="9525">
            <a:noFill/>
            <a:miter lim="800000"/>
            <a:headEnd/>
            <a:tailEnd/>
          </a:ln>
        </p:spPr>
        <p:txBody>
          <a:bodyPr>
            <a:spAutoFit/>
          </a:bodyPr>
          <a:lstStyle/>
          <a:p>
            <a:pPr algn="ctr">
              <a:spcBef>
                <a:spcPct val="50000"/>
              </a:spcBef>
            </a:pPr>
            <a:endParaRPr lang="en-US" sz="2800" b="1">
              <a:solidFill>
                <a:srgbClr val="3333FF"/>
              </a:solidFill>
              <a:latin typeface="Goudy"/>
            </a:endParaRPr>
          </a:p>
        </p:txBody>
      </p:sp>
      <p:sp>
        <p:nvSpPr>
          <p:cNvPr id="1029" name="Text Box 4"/>
          <p:cNvSpPr txBox="1">
            <a:spLocks noChangeArrowheads="1"/>
          </p:cNvSpPr>
          <p:nvPr/>
        </p:nvSpPr>
        <p:spPr bwMode="auto">
          <a:xfrm>
            <a:off x="1752600" y="1828800"/>
            <a:ext cx="6248400" cy="4149725"/>
          </a:xfrm>
          <a:prstGeom prst="rect">
            <a:avLst/>
          </a:prstGeom>
          <a:noFill/>
          <a:ln w="9525">
            <a:noFill/>
            <a:miter lim="800000"/>
            <a:headEnd/>
            <a:tailEnd/>
          </a:ln>
        </p:spPr>
        <p:txBody>
          <a:bodyPr>
            <a:spAutoFit/>
          </a:bodyPr>
          <a:lstStyle/>
          <a:p>
            <a:pPr marL="750888" indent="-346075" defTabSz="1154113">
              <a:spcBef>
                <a:spcPct val="50000"/>
              </a:spcBef>
              <a:tabLst>
                <a:tab pos="461963" algn="l"/>
                <a:tab pos="519113" algn="l"/>
              </a:tabLst>
            </a:pPr>
            <a:r>
              <a:rPr lang="en-US" sz="2800" b="1">
                <a:solidFill>
                  <a:srgbClr val="3333FF"/>
                </a:solidFill>
                <a:latin typeface="Goudy"/>
              </a:rPr>
              <a:t>			The key principles of health promotion as determined by WHO are as follows:</a:t>
            </a:r>
          </a:p>
          <a:p>
            <a:pPr marL="750888" indent="-346075" defTabSz="1154113">
              <a:spcBef>
                <a:spcPct val="50000"/>
              </a:spcBef>
              <a:tabLst>
                <a:tab pos="461963" algn="l"/>
                <a:tab pos="519113" algn="l"/>
              </a:tabLst>
            </a:pPr>
            <a:r>
              <a:rPr lang="en-US" sz="2800" b="1">
                <a:solidFill>
                  <a:srgbClr val="3333FF"/>
                </a:solidFill>
                <a:latin typeface="Goudy"/>
              </a:rPr>
              <a:t>				Health promotion involves the 	population as a whole 	in the 		context of their everyday 		life, rather than focusing on 		people at risk from specific 		diseases.</a:t>
            </a:r>
          </a:p>
        </p:txBody>
      </p:sp>
      <p:graphicFrame>
        <p:nvGraphicFramePr>
          <p:cNvPr id="1026" name="Object 2"/>
          <p:cNvGraphicFramePr>
            <a:graphicFrameLocks noChangeAspect="1"/>
          </p:cNvGraphicFramePr>
          <p:nvPr/>
        </p:nvGraphicFramePr>
        <p:xfrm>
          <a:off x="2590800" y="3505200"/>
          <a:ext cx="228600" cy="228600"/>
        </p:xfrm>
        <a:graphic>
          <a:graphicData uri="http://schemas.openxmlformats.org/presentationml/2006/ole">
            <mc:AlternateContent xmlns:mc="http://schemas.openxmlformats.org/markup-compatibility/2006">
              <mc:Choice xmlns:v="urn:schemas-microsoft-com:vml" Requires="v">
                <p:oleObj spid="_x0000_s1031" name="Clip" r:id="rId3" imgW="142555" imgH="142555" progId="">
                  <p:embed/>
                </p:oleObj>
              </mc:Choice>
              <mc:Fallback>
                <p:oleObj name="Clip" r:id="rId3" imgW="142555" imgH="142555"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3505200"/>
                        <a:ext cx="2286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6"/>
          <p:cNvSpPr>
            <a:spLocks noGrp="1" noChangeArrowheads="1"/>
          </p:cNvSpPr>
          <p:nvPr>
            <p:ph type="title"/>
          </p:nvPr>
        </p:nvSpPr>
        <p:spPr/>
        <p:txBody>
          <a:bodyPr/>
          <a:lstStyle/>
          <a:p>
            <a:pPr eaLnBrk="1" hangingPunct="1"/>
            <a:r>
              <a:rPr lang="en-US" sz="4000" b="1" smtClean="0">
                <a:solidFill>
                  <a:srgbClr val="3333FF"/>
                </a:solidFill>
                <a:latin typeface="Franklin Gothic Demi Cond" pitchFamily="34" charset="0"/>
              </a:rPr>
              <a:t>PRINCIPLES OF HEALTH PROMOTION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4"/>
          <p:cNvSpPr>
            <a:spLocks noGrp="1"/>
          </p:cNvSpPr>
          <p:nvPr>
            <p:ph type="sldNum" sz="quarter" idx="12"/>
          </p:nvPr>
        </p:nvSpPr>
        <p:spPr>
          <a:noFill/>
        </p:spPr>
        <p:txBody>
          <a:bodyPr/>
          <a:lstStyle/>
          <a:p>
            <a:fld id="{FD421964-E50C-45D6-AD61-7B26805BD2F5}" type="slidenum">
              <a:rPr lang="en-US" smtClean="0"/>
              <a:pPr/>
              <a:t>17</a:t>
            </a:fld>
            <a:endParaRPr lang="en-US" smtClean="0"/>
          </a:p>
        </p:txBody>
      </p:sp>
      <p:sp>
        <p:nvSpPr>
          <p:cNvPr id="2052" name="Text Box 3"/>
          <p:cNvSpPr txBox="1">
            <a:spLocks noChangeArrowheads="1"/>
          </p:cNvSpPr>
          <p:nvPr/>
        </p:nvSpPr>
        <p:spPr bwMode="auto">
          <a:xfrm>
            <a:off x="2514600" y="2057400"/>
            <a:ext cx="6096000" cy="3081338"/>
          </a:xfrm>
          <a:prstGeom prst="rect">
            <a:avLst/>
          </a:prstGeom>
          <a:noFill/>
          <a:ln w="9525">
            <a:noFill/>
            <a:miter lim="800000"/>
            <a:headEnd/>
            <a:tailEnd/>
          </a:ln>
        </p:spPr>
        <p:txBody>
          <a:bodyPr>
            <a:spAutoFit/>
          </a:bodyPr>
          <a:lstStyle/>
          <a:p>
            <a:pPr marL="115888" defTabSz="1154113">
              <a:spcBef>
                <a:spcPct val="50000"/>
              </a:spcBef>
            </a:pPr>
            <a:r>
              <a:rPr lang="en-US" sz="2800" b="1">
                <a:solidFill>
                  <a:srgbClr val="3333FF"/>
                </a:solidFill>
                <a:latin typeface="Goudy"/>
              </a:rPr>
              <a:t>Health promotion is directed </a:t>
            </a:r>
            <a:br>
              <a:rPr lang="en-US" sz="2800" b="1">
                <a:solidFill>
                  <a:srgbClr val="3333FF"/>
                </a:solidFill>
                <a:latin typeface="Goudy"/>
              </a:rPr>
            </a:br>
            <a:r>
              <a:rPr lang="en-US" sz="2800" b="1">
                <a:solidFill>
                  <a:srgbClr val="3333FF"/>
                </a:solidFill>
                <a:latin typeface="Goudy"/>
              </a:rPr>
              <a:t>towards action on the determinants or cause of health. This requires a close co-operation between sectors beyond health care reflecting the diversity of conditions which influence health.</a:t>
            </a:r>
          </a:p>
        </p:txBody>
      </p:sp>
      <p:graphicFrame>
        <p:nvGraphicFramePr>
          <p:cNvPr id="2050" name="Object 2"/>
          <p:cNvGraphicFramePr>
            <a:graphicFrameLocks noChangeAspect="1"/>
          </p:cNvGraphicFramePr>
          <p:nvPr/>
        </p:nvGraphicFramePr>
        <p:xfrm>
          <a:off x="2209800" y="2286000"/>
          <a:ext cx="260350" cy="228600"/>
        </p:xfrm>
        <a:graphic>
          <a:graphicData uri="http://schemas.openxmlformats.org/presentationml/2006/ole">
            <mc:AlternateContent xmlns:mc="http://schemas.openxmlformats.org/markup-compatibility/2006">
              <mc:Choice xmlns:v="urn:schemas-microsoft-com:vml" Requires="v">
                <p:oleObj spid="_x0000_s2055" name="Clip" r:id="rId3" imgW="142555" imgH="142555" progId="">
                  <p:embed/>
                </p:oleObj>
              </mc:Choice>
              <mc:Fallback>
                <p:oleObj name="Clip" r:id="rId3" imgW="142555" imgH="142555"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286000"/>
                        <a:ext cx="26035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3" name="Rectangle 5"/>
          <p:cNvSpPr>
            <a:spLocks noGrp="1" noChangeArrowheads="1"/>
          </p:cNvSpPr>
          <p:nvPr>
            <p:ph type="title"/>
          </p:nvPr>
        </p:nvSpPr>
        <p:spPr/>
        <p:txBody>
          <a:bodyPr/>
          <a:lstStyle/>
          <a:p>
            <a:pPr eaLnBrk="1" hangingPunct="1"/>
            <a:r>
              <a:rPr lang="en-US" sz="4000" b="1" smtClean="0">
                <a:solidFill>
                  <a:srgbClr val="3333FF"/>
                </a:solidFill>
                <a:latin typeface="Franklin Gothic Demi Cond" pitchFamily="34" charset="0"/>
              </a:rPr>
              <a:t>PRINCIPLES OF HEALTH PROMOTION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2"/>
          </p:nvPr>
        </p:nvSpPr>
        <p:spPr>
          <a:noFill/>
        </p:spPr>
        <p:txBody>
          <a:bodyPr/>
          <a:lstStyle/>
          <a:p>
            <a:fld id="{5828E29F-4613-4BA3-9F3A-C763B92BEBD0}" type="slidenum">
              <a:rPr lang="en-US" smtClean="0"/>
              <a:pPr/>
              <a:t>18</a:t>
            </a:fld>
            <a:endParaRPr lang="en-US" smtClean="0"/>
          </a:p>
        </p:txBody>
      </p:sp>
      <p:sp>
        <p:nvSpPr>
          <p:cNvPr id="3076" name="Text Box 3"/>
          <p:cNvSpPr txBox="1">
            <a:spLocks noChangeArrowheads="1"/>
          </p:cNvSpPr>
          <p:nvPr/>
        </p:nvSpPr>
        <p:spPr bwMode="auto">
          <a:xfrm>
            <a:off x="2362200" y="2057400"/>
            <a:ext cx="6781800" cy="3508375"/>
          </a:xfrm>
          <a:prstGeom prst="rect">
            <a:avLst/>
          </a:prstGeom>
          <a:noFill/>
          <a:ln w="9525">
            <a:noFill/>
            <a:miter lim="800000"/>
            <a:headEnd/>
            <a:tailEnd/>
          </a:ln>
        </p:spPr>
        <p:txBody>
          <a:bodyPr>
            <a:spAutoFit/>
          </a:bodyPr>
          <a:lstStyle/>
          <a:p>
            <a:pPr marL="115888" defTabSz="1154113">
              <a:spcBef>
                <a:spcPct val="50000"/>
              </a:spcBef>
            </a:pPr>
            <a:r>
              <a:rPr lang="en-US" sz="2800" b="1">
                <a:solidFill>
                  <a:srgbClr val="3333FF"/>
                </a:solidFill>
                <a:latin typeface="Goudy"/>
              </a:rPr>
              <a:t>Health promotion aims particularly </a:t>
            </a:r>
            <a:br>
              <a:rPr lang="en-US" sz="2800" b="1">
                <a:solidFill>
                  <a:srgbClr val="3333FF"/>
                </a:solidFill>
                <a:latin typeface="Goudy"/>
              </a:rPr>
            </a:br>
            <a:r>
              <a:rPr lang="en-US" sz="2800" b="1">
                <a:solidFill>
                  <a:srgbClr val="3333FF"/>
                </a:solidFill>
                <a:latin typeface="Goudy"/>
              </a:rPr>
              <a:t>at effective and concrete public participation. This requires the further development of problem-defining and decision-making life skills, both individually and collectively, and the promotion of effective participation mechanisms.</a:t>
            </a:r>
          </a:p>
        </p:txBody>
      </p:sp>
      <p:graphicFrame>
        <p:nvGraphicFramePr>
          <p:cNvPr id="3074" name="Object 2"/>
          <p:cNvGraphicFramePr>
            <a:graphicFrameLocks noChangeAspect="1"/>
          </p:cNvGraphicFramePr>
          <p:nvPr/>
        </p:nvGraphicFramePr>
        <p:xfrm>
          <a:off x="2178050" y="2209800"/>
          <a:ext cx="260350" cy="228600"/>
        </p:xfrm>
        <a:graphic>
          <a:graphicData uri="http://schemas.openxmlformats.org/presentationml/2006/ole">
            <mc:AlternateContent xmlns:mc="http://schemas.openxmlformats.org/markup-compatibility/2006">
              <mc:Choice xmlns:v="urn:schemas-microsoft-com:vml" Requires="v">
                <p:oleObj spid="_x0000_s3079" name="Clip" r:id="rId3" imgW="142555" imgH="142555" progId="">
                  <p:embed/>
                </p:oleObj>
              </mc:Choice>
              <mc:Fallback>
                <p:oleObj name="Clip" r:id="rId3" imgW="142555" imgH="142555"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8050" y="2209800"/>
                        <a:ext cx="26035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7" name="Rectangle 5"/>
          <p:cNvSpPr>
            <a:spLocks noGrp="1" noChangeArrowheads="1"/>
          </p:cNvSpPr>
          <p:nvPr>
            <p:ph type="title"/>
          </p:nvPr>
        </p:nvSpPr>
        <p:spPr/>
        <p:txBody>
          <a:bodyPr/>
          <a:lstStyle/>
          <a:p>
            <a:pPr eaLnBrk="1" hangingPunct="1"/>
            <a:r>
              <a:rPr lang="en-US" sz="4000" b="1" smtClean="0">
                <a:solidFill>
                  <a:srgbClr val="3333FF"/>
                </a:solidFill>
                <a:latin typeface="Franklin Gothic Demi Cond" pitchFamily="34" charset="0"/>
              </a:rPr>
              <a:t>PRINCIPLES OF HEALTH PROMOTION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2"/>
          </p:nvPr>
        </p:nvSpPr>
        <p:spPr>
          <a:noFill/>
        </p:spPr>
        <p:txBody>
          <a:bodyPr/>
          <a:lstStyle/>
          <a:p>
            <a:fld id="{E3C77211-F84C-4610-9499-8D8D451ED420}" type="slidenum">
              <a:rPr lang="en-US" smtClean="0"/>
              <a:pPr/>
              <a:t>19</a:t>
            </a:fld>
            <a:endParaRPr lang="en-US" smtClean="0"/>
          </a:p>
        </p:txBody>
      </p:sp>
      <p:sp>
        <p:nvSpPr>
          <p:cNvPr id="4100" name="Text Box 3"/>
          <p:cNvSpPr txBox="1">
            <a:spLocks noChangeArrowheads="1"/>
          </p:cNvSpPr>
          <p:nvPr/>
        </p:nvSpPr>
        <p:spPr bwMode="auto">
          <a:xfrm>
            <a:off x="2362200" y="2057400"/>
            <a:ext cx="6781800" cy="3508375"/>
          </a:xfrm>
          <a:prstGeom prst="rect">
            <a:avLst/>
          </a:prstGeom>
          <a:noFill/>
          <a:ln w="9525">
            <a:noFill/>
            <a:miter lim="800000"/>
            <a:headEnd/>
            <a:tailEnd/>
          </a:ln>
        </p:spPr>
        <p:txBody>
          <a:bodyPr>
            <a:spAutoFit/>
          </a:bodyPr>
          <a:lstStyle/>
          <a:p>
            <a:pPr marL="115888" defTabSz="1154113">
              <a:spcBef>
                <a:spcPct val="50000"/>
              </a:spcBef>
            </a:pPr>
            <a:r>
              <a:rPr lang="en-US" sz="2800" b="1">
                <a:solidFill>
                  <a:srgbClr val="3333FF"/>
                </a:solidFill>
                <a:latin typeface="Goudy"/>
              </a:rPr>
              <a:t>Health promotion combines diverse, </a:t>
            </a:r>
            <a:br>
              <a:rPr lang="en-US" sz="2800" b="1">
                <a:solidFill>
                  <a:srgbClr val="3333FF"/>
                </a:solidFill>
                <a:latin typeface="Goudy"/>
              </a:rPr>
            </a:br>
            <a:r>
              <a:rPr lang="en-US" sz="2800" b="1">
                <a:solidFill>
                  <a:srgbClr val="3333FF"/>
                </a:solidFill>
                <a:latin typeface="Goudy"/>
              </a:rPr>
              <a:t>but complementary methods or approaches including communication, education, legislation, fiscal measures, organisational change, community change, community development and spontaneous local activities against health hazards.</a:t>
            </a:r>
          </a:p>
        </p:txBody>
      </p:sp>
      <p:graphicFrame>
        <p:nvGraphicFramePr>
          <p:cNvPr id="4098" name="Object 2"/>
          <p:cNvGraphicFramePr>
            <a:graphicFrameLocks noChangeAspect="1"/>
          </p:cNvGraphicFramePr>
          <p:nvPr/>
        </p:nvGraphicFramePr>
        <p:xfrm>
          <a:off x="2178050" y="2209800"/>
          <a:ext cx="260350" cy="228600"/>
        </p:xfrm>
        <a:graphic>
          <a:graphicData uri="http://schemas.openxmlformats.org/presentationml/2006/ole">
            <mc:AlternateContent xmlns:mc="http://schemas.openxmlformats.org/markup-compatibility/2006">
              <mc:Choice xmlns:v="urn:schemas-microsoft-com:vml" Requires="v">
                <p:oleObj spid="_x0000_s4103" name="Clip" r:id="rId3" imgW="142555" imgH="142555" progId="">
                  <p:embed/>
                </p:oleObj>
              </mc:Choice>
              <mc:Fallback>
                <p:oleObj name="Clip" r:id="rId3" imgW="142555" imgH="142555"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8050" y="2209800"/>
                        <a:ext cx="26035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1" name="Rectangle 5"/>
          <p:cNvSpPr>
            <a:spLocks noGrp="1" noChangeArrowheads="1"/>
          </p:cNvSpPr>
          <p:nvPr>
            <p:ph type="title"/>
          </p:nvPr>
        </p:nvSpPr>
        <p:spPr/>
        <p:txBody>
          <a:bodyPr/>
          <a:lstStyle/>
          <a:p>
            <a:pPr eaLnBrk="1" hangingPunct="1"/>
            <a:r>
              <a:rPr lang="en-US" sz="4000" b="1" smtClean="0">
                <a:solidFill>
                  <a:srgbClr val="3333FF"/>
                </a:solidFill>
                <a:latin typeface="Franklin Gothic Demi Cond" pitchFamily="34" charset="0"/>
              </a:rPr>
              <a:t>PRINCIPLES OF HEALTH PROMOTION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1:</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OVERVIEW OF HEALTH PROMOTION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4"/>
          <p:cNvSpPr>
            <a:spLocks noGrp="1"/>
          </p:cNvSpPr>
          <p:nvPr>
            <p:ph type="sldNum" sz="quarter" idx="12"/>
          </p:nvPr>
        </p:nvSpPr>
        <p:spPr>
          <a:noFill/>
        </p:spPr>
        <p:txBody>
          <a:bodyPr/>
          <a:lstStyle/>
          <a:p>
            <a:fld id="{5F00A653-A45C-4A29-B02F-40232D08CBF1}" type="slidenum">
              <a:rPr lang="en-US" smtClean="0"/>
              <a:pPr/>
              <a:t>20</a:t>
            </a:fld>
            <a:endParaRPr lang="en-US" smtClean="0"/>
          </a:p>
        </p:txBody>
      </p:sp>
      <p:sp>
        <p:nvSpPr>
          <p:cNvPr id="5124" name="Text Box 3"/>
          <p:cNvSpPr txBox="1">
            <a:spLocks noChangeArrowheads="1"/>
          </p:cNvSpPr>
          <p:nvPr/>
        </p:nvSpPr>
        <p:spPr bwMode="auto">
          <a:xfrm>
            <a:off x="2362200" y="2057400"/>
            <a:ext cx="6781800" cy="2654300"/>
          </a:xfrm>
          <a:prstGeom prst="rect">
            <a:avLst/>
          </a:prstGeom>
          <a:noFill/>
          <a:ln w="9525">
            <a:noFill/>
            <a:miter lim="800000"/>
            <a:headEnd/>
            <a:tailEnd/>
          </a:ln>
        </p:spPr>
        <p:txBody>
          <a:bodyPr>
            <a:spAutoFit/>
          </a:bodyPr>
          <a:lstStyle/>
          <a:p>
            <a:pPr marL="115888" defTabSz="1154113">
              <a:spcBef>
                <a:spcPct val="50000"/>
              </a:spcBef>
            </a:pPr>
            <a:r>
              <a:rPr lang="en-US" sz="2800" b="1">
                <a:solidFill>
                  <a:srgbClr val="3333FF"/>
                </a:solidFill>
                <a:latin typeface="Goudy"/>
              </a:rPr>
              <a:t>Health promotion is primarily a </a:t>
            </a:r>
            <a:br>
              <a:rPr lang="en-US" sz="2800" b="1">
                <a:solidFill>
                  <a:srgbClr val="3333FF"/>
                </a:solidFill>
                <a:latin typeface="Goudy"/>
              </a:rPr>
            </a:br>
            <a:r>
              <a:rPr lang="en-US" sz="2800" b="1">
                <a:solidFill>
                  <a:srgbClr val="3333FF"/>
                </a:solidFill>
                <a:latin typeface="Goudy"/>
              </a:rPr>
              <a:t>societal and political venture and </a:t>
            </a:r>
            <a:br>
              <a:rPr lang="en-US" sz="2800" b="1">
                <a:solidFill>
                  <a:srgbClr val="3333FF"/>
                </a:solidFill>
                <a:latin typeface="Goudy"/>
              </a:rPr>
            </a:br>
            <a:r>
              <a:rPr lang="en-US" sz="2800" b="1">
                <a:solidFill>
                  <a:srgbClr val="3333FF"/>
                </a:solidFill>
                <a:latin typeface="Goudy"/>
              </a:rPr>
              <a:t>not medical service, although health professionals have an important role </a:t>
            </a:r>
            <a:br>
              <a:rPr lang="en-US" sz="2800" b="1">
                <a:solidFill>
                  <a:srgbClr val="3333FF"/>
                </a:solidFill>
                <a:latin typeface="Goudy"/>
              </a:rPr>
            </a:br>
            <a:r>
              <a:rPr lang="en-US" sz="2800" b="1">
                <a:solidFill>
                  <a:srgbClr val="3333FF"/>
                </a:solidFill>
                <a:latin typeface="Goudy"/>
              </a:rPr>
              <a:t>in advocating and enabling health promotion.</a:t>
            </a:r>
          </a:p>
        </p:txBody>
      </p:sp>
      <p:graphicFrame>
        <p:nvGraphicFramePr>
          <p:cNvPr id="5122" name="Object 2"/>
          <p:cNvGraphicFramePr>
            <a:graphicFrameLocks noChangeAspect="1"/>
          </p:cNvGraphicFramePr>
          <p:nvPr/>
        </p:nvGraphicFramePr>
        <p:xfrm>
          <a:off x="2178050" y="2209800"/>
          <a:ext cx="260350" cy="228600"/>
        </p:xfrm>
        <a:graphic>
          <a:graphicData uri="http://schemas.openxmlformats.org/presentationml/2006/ole">
            <mc:AlternateContent xmlns:mc="http://schemas.openxmlformats.org/markup-compatibility/2006">
              <mc:Choice xmlns:v="urn:schemas-microsoft-com:vml" Requires="v">
                <p:oleObj spid="_x0000_s5127" name="Clip" r:id="rId3" imgW="142555" imgH="142555" progId="">
                  <p:embed/>
                </p:oleObj>
              </mc:Choice>
              <mc:Fallback>
                <p:oleObj name="Clip" r:id="rId3" imgW="142555" imgH="142555"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8050" y="2209800"/>
                        <a:ext cx="26035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5" name="Rectangle 5"/>
          <p:cNvSpPr>
            <a:spLocks noGrp="1" noChangeArrowheads="1"/>
          </p:cNvSpPr>
          <p:nvPr>
            <p:ph type="title"/>
          </p:nvPr>
        </p:nvSpPr>
        <p:spPr/>
        <p:txBody>
          <a:bodyPr/>
          <a:lstStyle/>
          <a:p>
            <a:pPr eaLnBrk="1" hangingPunct="1"/>
            <a:r>
              <a:rPr lang="en-US" sz="4000" b="1" smtClean="0">
                <a:solidFill>
                  <a:srgbClr val="3333FF"/>
                </a:solidFill>
                <a:latin typeface="Franklin Gothic Demi Cond" pitchFamily="34" charset="0"/>
              </a:rPr>
              <a:t>PRINCIPLES OF HEALTH PROMOTION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Health Promotion includes </a:t>
            </a:r>
            <a:r>
              <a:rPr lang="en-US" smtClean="0">
                <a:latin typeface="Times New Roman" pitchFamily="18" charset="0"/>
              </a:rPr>
              <a:t>…</a:t>
            </a:r>
            <a:endParaRPr lang="en-US" smtClean="0"/>
          </a:p>
        </p:txBody>
      </p:sp>
      <p:sp>
        <p:nvSpPr>
          <p:cNvPr id="14339" name="Rectangle 3"/>
          <p:cNvSpPr>
            <a:spLocks noGrp="1" noChangeArrowheads="1"/>
          </p:cNvSpPr>
          <p:nvPr>
            <p:ph type="body" idx="1"/>
          </p:nvPr>
        </p:nvSpPr>
        <p:spPr/>
        <p:txBody>
          <a:bodyPr/>
          <a:lstStyle/>
          <a:p>
            <a:pPr eaLnBrk="1" hangingPunct="1">
              <a:lnSpc>
                <a:spcPct val="90000"/>
              </a:lnSpc>
            </a:pPr>
            <a:r>
              <a:rPr lang="en-US" smtClean="0">
                <a:solidFill>
                  <a:srgbClr val="333333"/>
                </a:solidFill>
                <a:latin typeface="Arial" pitchFamily="34" charset="0"/>
                <a:cs typeface="Arial" pitchFamily="34" charset="0"/>
              </a:rPr>
              <a:t>Promoting healthy lifestyles.</a:t>
            </a:r>
          </a:p>
          <a:p>
            <a:pPr eaLnBrk="1" hangingPunct="1">
              <a:lnSpc>
                <a:spcPct val="90000"/>
              </a:lnSpc>
            </a:pPr>
            <a:r>
              <a:rPr lang="en-US" smtClean="0">
                <a:solidFill>
                  <a:srgbClr val="333333"/>
                </a:solidFill>
                <a:latin typeface="Arial" pitchFamily="34" charset="0"/>
                <a:cs typeface="Arial" pitchFamily="34" charset="0"/>
              </a:rPr>
              <a:t>Getting people involved in their own health care.</a:t>
            </a:r>
          </a:p>
          <a:p>
            <a:pPr eaLnBrk="1" hangingPunct="1">
              <a:lnSpc>
                <a:spcPct val="90000"/>
              </a:lnSpc>
            </a:pPr>
            <a:r>
              <a:rPr lang="en-US" smtClean="0">
                <a:solidFill>
                  <a:srgbClr val="333333"/>
                </a:solidFill>
                <a:latin typeface="Arial" pitchFamily="34" charset="0"/>
                <a:cs typeface="Arial" pitchFamily="34" charset="0"/>
              </a:rPr>
              <a:t>Creating an environment that makes it possible to live a healthy life. </a:t>
            </a:r>
          </a:p>
          <a:p>
            <a:pPr eaLnBrk="1" hangingPunct="1">
              <a:lnSpc>
                <a:spcPct val="90000"/>
              </a:lnSpc>
            </a:pPr>
            <a:r>
              <a:rPr lang="en-US" smtClean="0">
                <a:solidFill>
                  <a:srgbClr val="333333"/>
                </a:solidFill>
                <a:latin typeface="Arial" pitchFamily="34" charset="0"/>
                <a:cs typeface="Arial" pitchFamily="34" charset="0"/>
              </a:rPr>
              <a:t>Recognition of lifestyle diseases as major causes of illness and death.</a:t>
            </a:r>
          </a:p>
          <a:p>
            <a:pPr eaLnBrk="1" hangingPunct="1">
              <a:lnSpc>
                <a:spcPct val="90000"/>
              </a:lnSpc>
            </a:pPr>
            <a:r>
              <a:rPr lang="en-US" smtClean="0">
                <a:solidFill>
                  <a:srgbClr val="333333"/>
                </a:solidFill>
                <a:latin typeface="Arial" pitchFamily="34" charset="0"/>
                <a:cs typeface="Arial" pitchFamily="34" charset="0"/>
              </a:rPr>
              <a:t>Strengthening community participation. </a:t>
            </a:r>
          </a:p>
          <a:p>
            <a:pPr eaLnBrk="1" hangingPunct="1">
              <a:lnSpc>
                <a:spcPct val="90000"/>
              </a:lnSpc>
            </a:pPr>
            <a:endParaRPr lang="en-US" smtClean="0">
              <a:solidFill>
                <a:srgbClr val="333333"/>
              </a:solidFill>
              <a:latin typeface="Arial" pitchFamily="34" charset="0"/>
              <a:cs typeface="Arial" pitchFamily="34"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hangingPunct="1"/>
            <a:r>
              <a:rPr lang="en-US" sz="4000" smtClean="0"/>
              <a:t>Examples of preventable health problems related to lifestyle</a:t>
            </a:r>
          </a:p>
        </p:txBody>
      </p:sp>
      <p:sp>
        <p:nvSpPr>
          <p:cNvPr id="15363" name="Rectangle 3"/>
          <p:cNvSpPr>
            <a:spLocks noGrp="1" noChangeArrowheads="1"/>
          </p:cNvSpPr>
          <p:nvPr>
            <p:ph type="body" idx="1"/>
          </p:nvPr>
        </p:nvSpPr>
        <p:spPr/>
        <p:txBody>
          <a:bodyPr/>
          <a:lstStyle/>
          <a:p>
            <a:pPr eaLnBrk="1" hangingPunct="1">
              <a:lnSpc>
                <a:spcPct val="90000"/>
              </a:lnSpc>
            </a:pPr>
            <a:r>
              <a:rPr lang="en-US" sz="2800" smtClean="0"/>
              <a:t>Chronic non-communicable diseases such as diabetes and hypertension. These are major causes of illness and death. They are related to</a:t>
            </a:r>
            <a:r>
              <a:rPr lang="en-US" sz="2800" smtClean="0">
                <a:latin typeface="Times New Roman" pitchFamily="18" charset="0"/>
              </a:rPr>
              <a:t>…</a:t>
            </a:r>
            <a:r>
              <a:rPr lang="en-US" sz="2800" smtClean="0"/>
              <a:t>  </a:t>
            </a:r>
          </a:p>
          <a:p>
            <a:pPr lvl="1" eaLnBrk="1" hangingPunct="1">
              <a:lnSpc>
                <a:spcPct val="90000"/>
              </a:lnSpc>
            </a:pPr>
            <a:r>
              <a:rPr lang="en-US" sz="2400" smtClean="0"/>
              <a:t>Overweight and obesity.</a:t>
            </a:r>
          </a:p>
          <a:p>
            <a:pPr lvl="1" eaLnBrk="1" hangingPunct="1">
              <a:lnSpc>
                <a:spcPct val="90000"/>
              </a:lnSpc>
            </a:pPr>
            <a:r>
              <a:rPr lang="en-US" sz="2400" smtClean="0"/>
              <a:t>Unhealthy diet.</a:t>
            </a:r>
          </a:p>
          <a:p>
            <a:pPr lvl="1" eaLnBrk="1" hangingPunct="1">
              <a:lnSpc>
                <a:spcPct val="90000"/>
              </a:lnSpc>
            </a:pPr>
            <a:r>
              <a:rPr lang="en-US" sz="2400" smtClean="0"/>
              <a:t>Insufficient physical activity. </a:t>
            </a:r>
          </a:p>
          <a:p>
            <a:pPr lvl="1" eaLnBrk="1" hangingPunct="1">
              <a:lnSpc>
                <a:spcPct val="90000"/>
              </a:lnSpc>
              <a:buFont typeface="Wingdings" pitchFamily="2" charset="2"/>
              <a:buNone/>
            </a:pPr>
            <a:endParaRPr lang="en-US" sz="2400" smtClean="0"/>
          </a:p>
          <a:p>
            <a:pPr eaLnBrk="1" hangingPunct="1">
              <a:lnSpc>
                <a:spcPct val="90000"/>
              </a:lnSpc>
            </a:pPr>
            <a:r>
              <a:rPr lang="en-US" sz="2800" smtClean="0"/>
              <a:t>HIV/AIDS is related to unsafe sexual lifestyle, and causes many deaths.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350963" y="990600"/>
            <a:ext cx="7793037" cy="762000"/>
          </a:xfrm>
        </p:spPr>
        <p:txBody>
          <a:bodyPr>
            <a:normAutofit fontScale="90000"/>
          </a:bodyPr>
          <a:lstStyle/>
          <a:p>
            <a:pPr eaLnBrk="1" hangingPunct="1"/>
            <a:r>
              <a:rPr lang="en-US" sz="4800" smtClean="0"/>
              <a:t>Intersectoral approach</a:t>
            </a:r>
          </a:p>
        </p:txBody>
      </p:sp>
      <p:sp>
        <p:nvSpPr>
          <p:cNvPr id="16387" name="Rectangle 3"/>
          <p:cNvSpPr>
            <a:spLocks noGrp="1" noChangeArrowheads="1"/>
          </p:cNvSpPr>
          <p:nvPr>
            <p:ph type="body" idx="1"/>
          </p:nvPr>
        </p:nvSpPr>
        <p:spPr>
          <a:xfrm>
            <a:off x="533400" y="2057400"/>
            <a:ext cx="8077200" cy="4114800"/>
          </a:xfrm>
        </p:spPr>
        <p:txBody>
          <a:bodyPr/>
          <a:lstStyle/>
          <a:p>
            <a:pPr eaLnBrk="1" hangingPunct="1">
              <a:lnSpc>
                <a:spcPct val="90000"/>
              </a:lnSpc>
              <a:buFont typeface="Wingdings" pitchFamily="2" charset="2"/>
              <a:buNone/>
            </a:pPr>
            <a:r>
              <a:rPr lang="en-US" sz="2800" smtClean="0"/>
              <a:t>   Health Promotion brings together many sectors to work towards the achievement and maintenance of health and wellness.</a:t>
            </a:r>
          </a:p>
          <a:p>
            <a:pPr lvl="1" eaLnBrk="1" hangingPunct="1">
              <a:lnSpc>
                <a:spcPct val="90000"/>
              </a:lnSpc>
            </a:pPr>
            <a:r>
              <a:rPr lang="en-US" sz="2400" smtClean="0"/>
              <a:t>The Health sector alone cannot achieve a healthy society. </a:t>
            </a:r>
          </a:p>
          <a:p>
            <a:pPr lvl="1" eaLnBrk="1" hangingPunct="1">
              <a:lnSpc>
                <a:spcPct val="90000"/>
              </a:lnSpc>
            </a:pPr>
            <a:r>
              <a:rPr lang="en-US" sz="2400" smtClean="0"/>
              <a:t>All sectors, both government and non-government, need to work together. </a:t>
            </a:r>
          </a:p>
          <a:p>
            <a:pPr lvl="1" eaLnBrk="1" hangingPunct="1">
              <a:lnSpc>
                <a:spcPct val="90000"/>
              </a:lnSpc>
            </a:pPr>
            <a:r>
              <a:rPr lang="en-US" sz="2400" smtClean="0"/>
              <a:t>Health Promotion can provide the link between the various sectors.</a:t>
            </a:r>
          </a:p>
          <a:p>
            <a:pPr lvl="1" eaLnBrk="1" hangingPunct="1">
              <a:lnSpc>
                <a:spcPct val="90000"/>
              </a:lnSpc>
            </a:pPr>
            <a:r>
              <a:rPr lang="en-US" sz="2400" smtClean="0"/>
              <a:t>Within Health the various disciplines also need to work together towards wellness.</a:t>
            </a:r>
          </a:p>
          <a:p>
            <a:pPr lvl="1" eaLnBrk="1" hangingPunct="1">
              <a:lnSpc>
                <a:spcPct val="90000"/>
              </a:lnSpc>
              <a:buFont typeface="Wingdings" pitchFamily="2" charset="2"/>
              <a:buNone/>
            </a:pPr>
            <a:endParaRPr lang="en-US" sz="2400" smtClean="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sz="3600" smtClean="0"/>
              <a:t>Some non-health sectors with an input into Health Promotion</a:t>
            </a:r>
            <a:r>
              <a:rPr lang="en-US" sz="3600" smtClean="0">
                <a:latin typeface="Times New Roman" pitchFamily="18" charset="0"/>
              </a:rPr>
              <a:t>…</a:t>
            </a:r>
            <a:endParaRPr lang="en-US" sz="3600" smtClean="0"/>
          </a:p>
        </p:txBody>
      </p:sp>
      <p:sp>
        <p:nvSpPr>
          <p:cNvPr id="17411" name="Rectangle 3"/>
          <p:cNvSpPr>
            <a:spLocks noGrp="1" noChangeArrowheads="1"/>
          </p:cNvSpPr>
          <p:nvPr>
            <p:ph type="body" idx="1"/>
          </p:nvPr>
        </p:nvSpPr>
        <p:spPr/>
        <p:txBody>
          <a:bodyPr/>
          <a:lstStyle/>
          <a:p>
            <a:pPr eaLnBrk="1" hangingPunct="1">
              <a:lnSpc>
                <a:spcPct val="90000"/>
              </a:lnSpc>
            </a:pPr>
            <a:r>
              <a:rPr lang="en-US" sz="2800" smtClean="0"/>
              <a:t>Education/ schools</a:t>
            </a:r>
          </a:p>
          <a:p>
            <a:pPr eaLnBrk="1" hangingPunct="1">
              <a:lnSpc>
                <a:spcPct val="90000"/>
              </a:lnSpc>
            </a:pPr>
            <a:r>
              <a:rPr lang="en-US" sz="2800" smtClean="0"/>
              <a:t>Agriculture</a:t>
            </a:r>
          </a:p>
          <a:p>
            <a:pPr eaLnBrk="1" hangingPunct="1">
              <a:lnSpc>
                <a:spcPct val="90000"/>
              </a:lnSpc>
            </a:pPr>
            <a:r>
              <a:rPr lang="en-US" sz="2800" smtClean="0"/>
              <a:t>Community Services</a:t>
            </a:r>
          </a:p>
          <a:p>
            <a:pPr eaLnBrk="1" hangingPunct="1">
              <a:lnSpc>
                <a:spcPct val="90000"/>
              </a:lnSpc>
            </a:pPr>
            <a:r>
              <a:rPr lang="en-US" sz="2800" smtClean="0"/>
              <a:t>Sport</a:t>
            </a:r>
          </a:p>
          <a:p>
            <a:pPr eaLnBrk="1" hangingPunct="1">
              <a:lnSpc>
                <a:spcPct val="90000"/>
              </a:lnSpc>
            </a:pPr>
            <a:r>
              <a:rPr lang="en-US" sz="2800" smtClean="0"/>
              <a:t>Media</a:t>
            </a:r>
          </a:p>
          <a:p>
            <a:pPr eaLnBrk="1" hangingPunct="1">
              <a:lnSpc>
                <a:spcPct val="90000"/>
              </a:lnSpc>
            </a:pPr>
            <a:r>
              <a:rPr lang="en-US" sz="2800" smtClean="0"/>
              <a:t>Non-Governmental Organizations (NGO</a:t>
            </a:r>
            <a:r>
              <a:rPr lang="en-US" sz="2800" smtClean="0">
                <a:latin typeface="Times New Roman" pitchFamily="18" charset="0"/>
              </a:rPr>
              <a:t>’</a:t>
            </a:r>
            <a:r>
              <a:rPr lang="en-US" sz="2800" smtClean="0"/>
              <a:t>s)</a:t>
            </a:r>
          </a:p>
          <a:p>
            <a:pPr eaLnBrk="1" hangingPunct="1">
              <a:lnSpc>
                <a:spcPct val="90000"/>
              </a:lnSpc>
            </a:pPr>
            <a:r>
              <a:rPr lang="en-US" sz="2800" smtClean="0"/>
              <a:t>Community groups</a:t>
            </a:r>
          </a:p>
          <a:p>
            <a:pPr eaLnBrk="1" hangingPunct="1">
              <a:lnSpc>
                <a:spcPct val="90000"/>
              </a:lnSpc>
            </a:pPr>
            <a:r>
              <a:rPr lang="en-US" sz="2800" smtClean="0"/>
              <a:t>Youth</a:t>
            </a:r>
          </a:p>
          <a:p>
            <a:pPr eaLnBrk="1" hangingPunct="1">
              <a:lnSpc>
                <a:spcPct val="90000"/>
              </a:lnSpc>
            </a:pPr>
            <a:r>
              <a:rPr lang="en-US" sz="2800" smtClean="0"/>
              <a:t>Private sector</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en-US" sz="3600" smtClean="0"/>
              <a:t>Health sectors with an input into Health Promotion	</a:t>
            </a:r>
          </a:p>
        </p:txBody>
      </p:sp>
      <p:sp>
        <p:nvSpPr>
          <p:cNvPr id="18435" name="Rectangle 3"/>
          <p:cNvSpPr>
            <a:spLocks noGrp="1" noChangeArrowheads="1"/>
          </p:cNvSpPr>
          <p:nvPr>
            <p:ph type="body" idx="1"/>
          </p:nvPr>
        </p:nvSpPr>
        <p:spPr/>
        <p:txBody>
          <a:bodyPr/>
          <a:lstStyle/>
          <a:p>
            <a:pPr eaLnBrk="1" hangingPunct="1">
              <a:lnSpc>
                <a:spcPct val="90000"/>
              </a:lnSpc>
            </a:pPr>
            <a:r>
              <a:rPr lang="en-US" sz="2800" smtClean="0"/>
              <a:t>Environmental Health</a:t>
            </a:r>
          </a:p>
          <a:p>
            <a:pPr eaLnBrk="1" hangingPunct="1">
              <a:lnSpc>
                <a:spcPct val="90000"/>
              </a:lnSpc>
            </a:pPr>
            <a:r>
              <a:rPr lang="en-US" sz="2800" smtClean="0"/>
              <a:t>Nutrition</a:t>
            </a:r>
          </a:p>
          <a:p>
            <a:pPr eaLnBrk="1" hangingPunct="1">
              <a:lnSpc>
                <a:spcPct val="90000"/>
              </a:lnSpc>
            </a:pPr>
            <a:r>
              <a:rPr lang="en-US" sz="2800" smtClean="0"/>
              <a:t>Community nursing</a:t>
            </a:r>
          </a:p>
          <a:p>
            <a:pPr eaLnBrk="1" hangingPunct="1">
              <a:lnSpc>
                <a:spcPct val="90000"/>
              </a:lnSpc>
            </a:pPr>
            <a:r>
              <a:rPr lang="en-US" sz="2800" smtClean="0"/>
              <a:t>Mental Health</a:t>
            </a:r>
          </a:p>
          <a:p>
            <a:pPr eaLnBrk="1" hangingPunct="1">
              <a:lnSpc>
                <a:spcPct val="90000"/>
              </a:lnSpc>
            </a:pPr>
            <a:r>
              <a:rPr lang="en-US" sz="2800" smtClean="0"/>
              <a:t>Dental</a:t>
            </a:r>
          </a:p>
          <a:p>
            <a:pPr eaLnBrk="1" hangingPunct="1">
              <a:lnSpc>
                <a:spcPct val="90000"/>
              </a:lnSpc>
            </a:pPr>
            <a:r>
              <a:rPr lang="en-US" sz="2800" smtClean="0"/>
              <a:t>Epidemiology</a:t>
            </a:r>
          </a:p>
          <a:p>
            <a:pPr eaLnBrk="1" hangingPunct="1">
              <a:lnSpc>
                <a:spcPct val="90000"/>
              </a:lnSpc>
            </a:pPr>
            <a:r>
              <a:rPr lang="en-US" sz="2800" smtClean="0"/>
              <a:t>Hospital (secondary) care</a:t>
            </a:r>
          </a:p>
          <a:p>
            <a:pPr eaLnBrk="1" hangingPunct="1">
              <a:lnSpc>
                <a:spcPct val="90000"/>
              </a:lnSpc>
            </a:pPr>
            <a:r>
              <a:rPr lang="en-US" sz="2800" smtClean="0"/>
              <a:t>School of Nursing</a:t>
            </a:r>
          </a:p>
          <a:p>
            <a:pPr eaLnBrk="1" hangingPunct="1">
              <a:lnSpc>
                <a:spcPct val="90000"/>
              </a:lnSpc>
            </a:pPr>
            <a:r>
              <a:rPr lang="en-US" sz="2800" smtClean="0"/>
              <a:t>Occupational therapy</a:t>
            </a:r>
          </a:p>
          <a:p>
            <a:pPr eaLnBrk="1" hangingPunct="1">
              <a:lnSpc>
                <a:spcPct val="90000"/>
              </a:lnSpc>
              <a:buFont typeface="Wingdings" pitchFamily="2" charset="2"/>
              <a:buNone/>
            </a:pPr>
            <a:endParaRPr lang="en-US" sz="2800" smtClean="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3600" smtClean="0"/>
              <a:t>Some other sectors which are important</a:t>
            </a:r>
          </a:p>
        </p:txBody>
      </p:sp>
      <p:sp>
        <p:nvSpPr>
          <p:cNvPr id="19459" name="Rectangle 3"/>
          <p:cNvSpPr>
            <a:spLocks noGrp="1" noChangeArrowheads="1"/>
          </p:cNvSpPr>
          <p:nvPr>
            <p:ph type="body" idx="1"/>
          </p:nvPr>
        </p:nvSpPr>
        <p:spPr/>
        <p:txBody>
          <a:bodyPr/>
          <a:lstStyle/>
          <a:p>
            <a:pPr eaLnBrk="1" hangingPunct="1"/>
            <a:r>
              <a:rPr lang="en-US" sz="2800" smtClean="0"/>
              <a:t>Legal</a:t>
            </a:r>
          </a:p>
          <a:p>
            <a:pPr eaLnBrk="1" hangingPunct="1"/>
            <a:r>
              <a:rPr lang="en-US" sz="2800" smtClean="0"/>
              <a:t>Public Works</a:t>
            </a:r>
          </a:p>
          <a:p>
            <a:pPr eaLnBrk="1" hangingPunct="1"/>
            <a:r>
              <a:rPr lang="en-US" sz="2800" smtClean="0"/>
              <a:t>Housing</a:t>
            </a:r>
          </a:p>
          <a:p>
            <a:pPr eaLnBrk="1" hangingPunct="1"/>
            <a:r>
              <a:rPr lang="en-US" sz="2800" smtClean="0"/>
              <a:t>Water Authority</a:t>
            </a:r>
          </a:p>
          <a:p>
            <a:pPr eaLnBrk="1" hangingPunct="1"/>
            <a:r>
              <a:rPr lang="en-US" sz="2800" smtClean="0"/>
              <a:t>GIU</a:t>
            </a:r>
          </a:p>
          <a:p>
            <a:pPr eaLnBrk="1" hangingPunct="1"/>
            <a:r>
              <a:rPr lang="en-US" sz="2800" smtClean="0"/>
              <a:t>Christian Council</a:t>
            </a:r>
          </a:p>
          <a:p>
            <a:pPr eaLnBrk="1" hangingPunct="1"/>
            <a:r>
              <a:rPr lang="en-US" sz="2800" smtClean="0"/>
              <a:t>Alternative medicine</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OTTAWA CHARTER FOR HEALTH PROMOTION</a:t>
            </a:r>
          </a:p>
        </p:txBody>
      </p:sp>
      <p:sp>
        <p:nvSpPr>
          <p:cNvPr id="3" name="Content Placeholder 2"/>
          <p:cNvSpPr>
            <a:spLocks noGrp="1"/>
          </p:cNvSpPr>
          <p:nvPr>
            <p:ph idx="1"/>
          </p:nvPr>
        </p:nvSpPr>
        <p:spPr/>
        <p:txBody>
          <a:bodyPr>
            <a:normAutofit lnSpcReduction="10000"/>
          </a:bodyPr>
          <a:lstStyle/>
          <a:p>
            <a:r>
              <a:rPr lang="en-US" dirty="0"/>
              <a:t>It is a name of international agreement signed at the first </a:t>
            </a:r>
            <a:r>
              <a:rPr lang="en-US" dirty="0" err="1"/>
              <a:t>internationational</a:t>
            </a:r>
            <a:r>
              <a:rPr lang="en-US" dirty="0"/>
              <a:t> conference on health promotion ,organized by WHO and held in Ottawa –Canada ,	21st November 1986</a:t>
            </a:r>
          </a:p>
          <a:p>
            <a:r>
              <a:rPr lang="en-US" dirty="0"/>
              <a:t>It launched a series of actions among international organizations ,national governments and local communities to achieve the goal of “Health For All” by the year 2000</a:t>
            </a:r>
          </a:p>
          <a:p>
            <a:endParaRPr lang="en-US" dirty="0"/>
          </a:p>
        </p:txBody>
      </p:sp>
    </p:spTree>
    <p:extLst>
      <p:ext uri="{BB962C8B-B14F-4D97-AF65-F5344CB8AC3E}">
        <p14:creationId xmlns:p14="http://schemas.microsoft.com/office/powerpoint/2010/main" val="3510453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SWIRLING DIAGRAM- illustrates the idea that activities will coalesce and thereby  enable people take control over therefore improving their health</a:t>
            </a:r>
          </a:p>
          <a:p>
            <a:r>
              <a:rPr lang="en-US" dirty="0"/>
              <a:t>THE OUTER </a:t>
            </a:r>
            <a:r>
              <a:rPr lang="en-US" dirty="0" err="1"/>
              <a:t>CIRCLE:illustrates</a:t>
            </a:r>
            <a:r>
              <a:rPr lang="en-US" dirty="0"/>
              <a:t> the field of health promotion</a:t>
            </a:r>
          </a:p>
          <a:p>
            <a:r>
              <a:rPr lang="en-US" dirty="0"/>
              <a:t>SMALL CIRCLE: the role of health </a:t>
            </a:r>
            <a:r>
              <a:rPr lang="en-US" dirty="0" err="1"/>
              <a:t>proffessionals</a:t>
            </a:r>
            <a:endParaRPr lang="en-US" dirty="0"/>
          </a:p>
          <a:p>
            <a:endParaRPr lang="en-US" dirty="0"/>
          </a:p>
          <a:p>
            <a:endParaRPr lang="en-US" dirty="0"/>
          </a:p>
        </p:txBody>
      </p:sp>
    </p:spTree>
    <p:extLst>
      <p:ext uri="{BB962C8B-B14F-4D97-AF65-F5344CB8AC3E}">
        <p14:creationId xmlns:p14="http://schemas.microsoft.com/office/powerpoint/2010/main" val="4227945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dirty="0" smtClean="0"/>
              <a:t>Build healthy public policy</a:t>
            </a:r>
          </a:p>
        </p:txBody>
      </p:sp>
      <p:sp>
        <p:nvSpPr>
          <p:cNvPr id="20483" name="Rectangle 3"/>
          <p:cNvSpPr>
            <a:spLocks noGrp="1" noChangeArrowheads="1"/>
          </p:cNvSpPr>
          <p:nvPr>
            <p:ph type="body" idx="1"/>
          </p:nvPr>
        </p:nvSpPr>
        <p:spPr/>
        <p:txBody>
          <a:bodyPr/>
          <a:lstStyle/>
          <a:p>
            <a:pPr eaLnBrk="1" hangingPunct="1">
              <a:lnSpc>
                <a:spcPct val="90000"/>
              </a:lnSpc>
            </a:pPr>
            <a:r>
              <a:rPr lang="en-US" sz="2800" smtClean="0"/>
              <a:t>Promotes healthy policies in all sectors , eg healthy workplaces, schools, homes, buildings, villages and communities.</a:t>
            </a:r>
          </a:p>
          <a:p>
            <a:pPr eaLnBrk="1" hangingPunct="1">
              <a:lnSpc>
                <a:spcPct val="90000"/>
              </a:lnSpc>
            </a:pPr>
            <a:r>
              <a:rPr lang="en-US" sz="2800" smtClean="0"/>
              <a:t>Health aspect should be thought of and included in the policies of the various sectors.</a:t>
            </a:r>
          </a:p>
          <a:p>
            <a:pPr eaLnBrk="1" hangingPunct="1">
              <a:lnSpc>
                <a:spcPct val="90000"/>
              </a:lnSpc>
            </a:pPr>
            <a:r>
              <a:rPr lang="en-US" sz="2800" smtClean="0"/>
              <a:t>Health Policies should also emphasize the prevention and promotion.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1295400"/>
            <a:ext cx="7772400" cy="1905000"/>
          </a:xfrm>
        </p:spPr>
        <p:txBody>
          <a:bodyPr/>
          <a:lstStyle/>
          <a:p>
            <a:pPr algn="ctr" eaLnBrk="1" hangingPunct="1"/>
            <a:r>
              <a:rPr lang="en-US" sz="2800" smtClean="0"/>
              <a:t/>
            </a:r>
            <a:br>
              <a:rPr lang="en-US" sz="2800" smtClean="0"/>
            </a:br>
            <a:r>
              <a:rPr lang="en-US" sz="4800" smtClean="0"/>
              <a:t>HEALTH  PROMOTION</a:t>
            </a:r>
          </a:p>
        </p:txBody>
      </p:sp>
      <p:sp>
        <p:nvSpPr>
          <p:cNvPr id="9219" name="Rectangle 3"/>
          <p:cNvSpPr>
            <a:spLocks noGrp="1" noChangeArrowheads="1"/>
          </p:cNvSpPr>
          <p:nvPr>
            <p:ph type="subTitle" idx="1"/>
          </p:nvPr>
        </p:nvSpPr>
        <p:spPr>
          <a:xfrm>
            <a:off x="1371600" y="3886200"/>
            <a:ext cx="6400800" cy="2514600"/>
          </a:xfrm>
        </p:spPr>
        <p:txBody>
          <a:bodyPr/>
          <a:lstStyle/>
          <a:p>
            <a:pPr eaLnBrk="1" hangingPunct="1"/>
            <a:r>
              <a:rPr lang="en-US" sz="3600" smtClean="0">
                <a:latin typeface="Monotype Corsiva" pitchFamily="66" charset="0"/>
              </a:rPr>
              <a:t>What is Health Promotion all about?</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066800" y="685800"/>
            <a:ext cx="7793038" cy="914400"/>
          </a:xfrm>
        </p:spPr>
        <p:txBody>
          <a:bodyPr/>
          <a:lstStyle/>
          <a:p>
            <a:pPr eaLnBrk="1" hangingPunct="1"/>
            <a:r>
              <a:rPr lang="en-US" smtClean="0"/>
              <a:t>Reorienting health services</a:t>
            </a:r>
          </a:p>
        </p:txBody>
      </p:sp>
      <p:sp>
        <p:nvSpPr>
          <p:cNvPr id="21507" name="Rectangle 3"/>
          <p:cNvSpPr>
            <a:spLocks noGrp="1" noChangeArrowheads="1"/>
          </p:cNvSpPr>
          <p:nvPr>
            <p:ph type="body" idx="1"/>
          </p:nvPr>
        </p:nvSpPr>
        <p:spPr>
          <a:xfrm>
            <a:off x="685800" y="2017713"/>
            <a:ext cx="8269288" cy="4114800"/>
          </a:xfrm>
        </p:spPr>
        <p:txBody>
          <a:bodyPr/>
          <a:lstStyle/>
          <a:p>
            <a:pPr eaLnBrk="1" hangingPunct="1">
              <a:lnSpc>
                <a:spcPct val="90000"/>
              </a:lnSpc>
              <a:buFont typeface="Wingdings" pitchFamily="2" charset="2"/>
              <a:buNone/>
            </a:pPr>
            <a:r>
              <a:rPr lang="en-US" sz="2800" smtClean="0"/>
              <a:t>   Since lifestyle is linked to many of today</a:t>
            </a:r>
            <a:r>
              <a:rPr lang="en-US" sz="2800" smtClean="0">
                <a:latin typeface="Times New Roman" pitchFamily="18" charset="0"/>
              </a:rPr>
              <a:t>’</a:t>
            </a:r>
            <a:r>
              <a:rPr lang="en-US" sz="2800" smtClean="0"/>
              <a:t>s health problems, prevention and promotion should decrease the burden on secondary (curative) health care.</a:t>
            </a:r>
          </a:p>
          <a:p>
            <a:pPr lvl="1" eaLnBrk="1" hangingPunct="1">
              <a:lnSpc>
                <a:spcPct val="90000"/>
              </a:lnSpc>
            </a:pPr>
            <a:r>
              <a:rPr lang="en-US" sz="2400" smtClean="0"/>
              <a:t>Greater emphasis and resources placed on health promotion and primary health care.</a:t>
            </a:r>
          </a:p>
          <a:p>
            <a:pPr lvl="1" eaLnBrk="1" hangingPunct="1">
              <a:lnSpc>
                <a:spcPct val="90000"/>
              </a:lnSpc>
            </a:pPr>
            <a:r>
              <a:rPr lang="en-US" sz="2400" smtClean="0"/>
              <a:t>Less emphasis on purchase of high tech equipment for secondary health care. </a:t>
            </a:r>
          </a:p>
          <a:p>
            <a:pPr lvl="1" eaLnBrk="1" hangingPunct="1">
              <a:lnSpc>
                <a:spcPct val="90000"/>
              </a:lnSpc>
            </a:pPr>
            <a:r>
              <a:rPr lang="en-US" sz="2400" smtClean="0"/>
              <a:t>Equity in health care.</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n-US" smtClean="0"/>
              <a:t>Empowering communities to achieve well-being</a:t>
            </a:r>
          </a:p>
        </p:txBody>
      </p:sp>
      <p:sp>
        <p:nvSpPr>
          <p:cNvPr id="22531" name="Rectangle 3"/>
          <p:cNvSpPr>
            <a:spLocks noGrp="1" noChangeArrowheads="1"/>
          </p:cNvSpPr>
          <p:nvPr>
            <p:ph type="body" idx="1"/>
          </p:nvPr>
        </p:nvSpPr>
        <p:spPr/>
        <p:txBody>
          <a:bodyPr/>
          <a:lstStyle/>
          <a:p>
            <a:pPr eaLnBrk="1" hangingPunct="1"/>
            <a:r>
              <a:rPr lang="en-US" sz="2800" smtClean="0"/>
              <a:t>Involvement of the community in health decisions, a multisectoral and participatory approach. </a:t>
            </a:r>
          </a:p>
          <a:p>
            <a:pPr eaLnBrk="1" hangingPunct="1"/>
            <a:r>
              <a:rPr lang="en-US" sz="2800" smtClean="0"/>
              <a:t>Provide communities with the information and tools to take actions to improve health and well-being.</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4000" smtClean="0"/>
              <a:t>Creating supportive environments</a:t>
            </a:r>
          </a:p>
        </p:txBody>
      </p:sp>
      <p:sp>
        <p:nvSpPr>
          <p:cNvPr id="23555" name="Rectangle 3"/>
          <p:cNvSpPr>
            <a:spLocks noGrp="1" noChangeArrowheads="1"/>
          </p:cNvSpPr>
          <p:nvPr>
            <p:ph type="body" idx="1"/>
          </p:nvPr>
        </p:nvSpPr>
        <p:spPr/>
        <p:txBody>
          <a:bodyPr/>
          <a:lstStyle/>
          <a:p>
            <a:pPr eaLnBrk="1" hangingPunct="1"/>
            <a:r>
              <a:rPr lang="en-US" sz="2800" smtClean="0"/>
              <a:t>Healthy physical, social and economic   environment.</a:t>
            </a:r>
          </a:p>
          <a:p>
            <a:pPr eaLnBrk="1" hangingPunct="1"/>
            <a:r>
              <a:rPr lang="en-US" sz="2800" smtClean="0"/>
              <a:t>All development activities should aim for a healthy environment </a:t>
            </a:r>
            <a:r>
              <a:rPr lang="en-US" sz="2800" smtClean="0">
                <a:latin typeface="Times New Roman" pitchFamily="18" charset="0"/>
              </a:rPr>
              <a:t>–</a:t>
            </a:r>
            <a:r>
              <a:rPr lang="en-US" sz="2800" smtClean="0"/>
              <a:t> healthy buildings, roads, workplaces, homes, surroundings and schools. </a:t>
            </a:r>
          </a:p>
          <a:p>
            <a:pPr eaLnBrk="1" hangingPunct="1">
              <a:buFont typeface="Wingdings" pitchFamily="2" charset="2"/>
              <a:buNone/>
            </a:pPr>
            <a:endParaRPr lang="en-US" sz="2800" smtClean="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hangingPunct="1"/>
            <a:r>
              <a:rPr lang="en-US" sz="4000" smtClean="0"/>
              <a:t>Developing /increasing personal health skills</a:t>
            </a:r>
          </a:p>
        </p:txBody>
      </p:sp>
      <p:sp>
        <p:nvSpPr>
          <p:cNvPr id="24579" name="Rectangle 3"/>
          <p:cNvSpPr>
            <a:spLocks noGrp="1" noChangeArrowheads="1"/>
          </p:cNvSpPr>
          <p:nvPr>
            <p:ph type="body" idx="1"/>
          </p:nvPr>
        </p:nvSpPr>
        <p:spPr/>
        <p:txBody>
          <a:bodyPr/>
          <a:lstStyle/>
          <a:p>
            <a:pPr eaLnBrk="1" hangingPunct="1"/>
            <a:r>
              <a:rPr lang="en-US" sz="2800" smtClean="0"/>
              <a:t>Information and education for personal and family health. </a:t>
            </a:r>
          </a:p>
          <a:p>
            <a:pPr eaLnBrk="1" hangingPunct="1"/>
            <a:r>
              <a:rPr lang="en-US" sz="2800" smtClean="0"/>
              <a:t>Take account of values, beliefs and customs of the community.</a:t>
            </a:r>
          </a:p>
          <a:p>
            <a:pPr eaLnBrk="1" hangingPunct="1"/>
            <a:r>
              <a:rPr lang="en-US" sz="2800" smtClean="0"/>
              <a:t>Continuous process at all stages of life.</a:t>
            </a:r>
          </a:p>
          <a:p>
            <a:pPr eaLnBrk="1" hangingPunct="1"/>
            <a:r>
              <a:rPr lang="en-US" sz="2800" smtClean="0"/>
              <a:t>Guided and supported in developing skills (not imposed on them).</a:t>
            </a:r>
          </a:p>
          <a:p>
            <a:pPr eaLnBrk="1" hangingPunct="1"/>
            <a:r>
              <a:rPr lang="en-US" sz="2800" smtClean="0"/>
              <a:t>Build on existing knowledge and attitudes.</a:t>
            </a:r>
          </a:p>
          <a:p>
            <a:pPr eaLnBrk="1" hangingPunct="1">
              <a:buFont typeface="Wingdings" pitchFamily="2" charset="2"/>
              <a:buNone/>
            </a:pPr>
            <a:endParaRPr lang="en-US" sz="2800" smtClean="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eaLnBrk="1" hangingPunct="1"/>
            <a:r>
              <a:rPr lang="en-US" sz="3600" smtClean="0"/>
              <a:t>Building alliances with special emphasis on the media</a:t>
            </a:r>
          </a:p>
        </p:txBody>
      </p:sp>
      <p:sp>
        <p:nvSpPr>
          <p:cNvPr id="25603" name="Rectangle 3"/>
          <p:cNvSpPr>
            <a:spLocks noGrp="1" noChangeArrowheads="1"/>
          </p:cNvSpPr>
          <p:nvPr>
            <p:ph type="body" idx="1"/>
          </p:nvPr>
        </p:nvSpPr>
        <p:spPr/>
        <p:txBody>
          <a:bodyPr/>
          <a:lstStyle/>
          <a:p>
            <a:pPr eaLnBrk="1" hangingPunct="1"/>
            <a:r>
              <a:rPr lang="en-US" sz="2800" smtClean="0"/>
              <a:t>Media key players, influence on health of people. </a:t>
            </a:r>
          </a:p>
          <a:p>
            <a:pPr eaLnBrk="1" hangingPunct="1"/>
            <a:r>
              <a:rPr lang="en-US" sz="2800" smtClean="0"/>
              <a:t>Partnership with media ensures their collaboration and that correct information is passed on. </a:t>
            </a:r>
          </a:p>
          <a:p>
            <a:pPr eaLnBrk="1" hangingPunct="1"/>
            <a:r>
              <a:rPr lang="en-US" sz="2800" smtClean="0"/>
              <a:t>Free flow of information both ways, on matters vital to health.</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a:spLocks noGrp="1"/>
          </p:cNvSpPr>
          <p:nvPr>
            <p:ph type="sldNum" sz="quarter" idx="12"/>
          </p:nvPr>
        </p:nvSpPr>
        <p:spPr>
          <a:noFill/>
        </p:spPr>
        <p:txBody>
          <a:bodyPr/>
          <a:lstStyle/>
          <a:p>
            <a:fld id="{2B0B9FE6-A289-4E40-88F7-647540379FB6}" type="slidenum">
              <a:rPr lang="en-US" smtClean="0"/>
              <a:pPr/>
              <a:t>35</a:t>
            </a:fld>
            <a:endParaRPr lang="en-US" smtClean="0"/>
          </a:p>
        </p:txBody>
      </p:sp>
      <p:graphicFrame>
        <p:nvGraphicFramePr>
          <p:cNvPr id="6146" name="Object 2"/>
          <p:cNvGraphicFramePr>
            <a:graphicFrameLocks noChangeAspect="1"/>
          </p:cNvGraphicFramePr>
          <p:nvPr/>
        </p:nvGraphicFramePr>
        <p:xfrm>
          <a:off x="1905000" y="1439863"/>
          <a:ext cx="6400800" cy="5113337"/>
        </p:xfrm>
        <a:graphic>
          <a:graphicData uri="http://schemas.openxmlformats.org/presentationml/2006/ole">
            <mc:AlternateContent xmlns:mc="http://schemas.openxmlformats.org/markup-compatibility/2006">
              <mc:Choice xmlns:v="urn:schemas-microsoft-com:vml" Requires="v">
                <p:oleObj spid="_x0000_s6151" name="Clip" r:id="rId3" imgW="3709440" imgH="2963520" progId="">
                  <p:embed/>
                </p:oleObj>
              </mc:Choice>
              <mc:Fallback>
                <p:oleObj name="Clip" r:id="rId3" imgW="3709440" imgH="296352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1439863"/>
                        <a:ext cx="6400800" cy="5113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8" name="Text Box 3"/>
          <p:cNvSpPr txBox="1">
            <a:spLocks noChangeArrowheads="1"/>
          </p:cNvSpPr>
          <p:nvPr/>
        </p:nvSpPr>
        <p:spPr bwMode="auto">
          <a:xfrm>
            <a:off x="2209800" y="1820863"/>
            <a:ext cx="2133600" cy="1187450"/>
          </a:xfrm>
          <a:prstGeom prst="rect">
            <a:avLst/>
          </a:prstGeom>
          <a:noFill/>
          <a:ln w="9525">
            <a:noFill/>
            <a:miter lim="800000"/>
            <a:headEnd/>
            <a:tailEnd/>
          </a:ln>
        </p:spPr>
        <p:txBody>
          <a:bodyPr>
            <a:spAutoFit/>
          </a:bodyPr>
          <a:lstStyle/>
          <a:p>
            <a:pPr>
              <a:spcBef>
                <a:spcPct val="50000"/>
              </a:spcBef>
            </a:pPr>
            <a:r>
              <a:rPr lang="en-US" b="1">
                <a:solidFill>
                  <a:schemeClr val="bg1"/>
                </a:solidFill>
              </a:rPr>
              <a:t>Building a healthy public policy</a:t>
            </a:r>
          </a:p>
        </p:txBody>
      </p:sp>
      <p:sp>
        <p:nvSpPr>
          <p:cNvPr id="6149" name="Text Box 4"/>
          <p:cNvSpPr txBox="1">
            <a:spLocks noChangeArrowheads="1"/>
          </p:cNvSpPr>
          <p:nvPr/>
        </p:nvSpPr>
        <p:spPr bwMode="auto">
          <a:xfrm>
            <a:off x="5562600" y="1744663"/>
            <a:ext cx="2514600" cy="1187450"/>
          </a:xfrm>
          <a:prstGeom prst="rect">
            <a:avLst/>
          </a:prstGeom>
          <a:noFill/>
          <a:ln w="9525">
            <a:noFill/>
            <a:miter lim="800000"/>
            <a:headEnd/>
            <a:tailEnd/>
          </a:ln>
        </p:spPr>
        <p:txBody>
          <a:bodyPr>
            <a:spAutoFit/>
          </a:bodyPr>
          <a:lstStyle/>
          <a:p>
            <a:pPr algn="r">
              <a:spcBef>
                <a:spcPct val="50000"/>
              </a:spcBef>
            </a:pPr>
            <a:r>
              <a:rPr lang="en-US" b="1">
                <a:solidFill>
                  <a:schemeClr val="bg1"/>
                </a:solidFill>
              </a:rPr>
              <a:t>Creating supportive environments</a:t>
            </a:r>
          </a:p>
        </p:txBody>
      </p:sp>
      <p:sp>
        <p:nvSpPr>
          <p:cNvPr id="6150" name="Text Box 5"/>
          <p:cNvSpPr txBox="1">
            <a:spLocks noChangeArrowheads="1"/>
          </p:cNvSpPr>
          <p:nvPr/>
        </p:nvSpPr>
        <p:spPr bwMode="auto">
          <a:xfrm>
            <a:off x="2209800" y="5265738"/>
            <a:ext cx="2514600" cy="822325"/>
          </a:xfrm>
          <a:prstGeom prst="rect">
            <a:avLst/>
          </a:prstGeom>
          <a:noFill/>
          <a:ln w="9525">
            <a:noFill/>
            <a:miter lim="800000"/>
            <a:headEnd/>
            <a:tailEnd/>
          </a:ln>
        </p:spPr>
        <p:txBody>
          <a:bodyPr>
            <a:spAutoFit/>
          </a:bodyPr>
          <a:lstStyle/>
          <a:p>
            <a:pPr>
              <a:spcBef>
                <a:spcPct val="50000"/>
              </a:spcBef>
            </a:pPr>
            <a:r>
              <a:rPr lang="en-US" b="1">
                <a:solidFill>
                  <a:srgbClr val="3333FF"/>
                </a:solidFill>
              </a:rPr>
              <a:t>Developing personal skills</a:t>
            </a:r>
          </a:p>
        </p:txBody>
      </p:sp>
      <p:sp>
        <p:nvSpPr>
          <p:cNvPr id="6151" name="Text Box 6"/>
          <p:cNvSpPr txBox="1">
            <a:spLocks noChangeArrowheads="1"/>
          </p:cNvSpPr>
          <p:nvPr/>
        </p:nvSpPr>
        <p:spPr bwMode="auto">
          <a:xfrm>
            <a:off x="4038600" y="3573463"/>
            <a:ext cx="2057400" cy="1187450"/>
          </a:xfrm>
          <a:prstGeom prst="rect">
            <a:avLst/>
          </a:prstGeom>
          <a:noFill/>
          <a:ln w="9525">
            <a:noFill/>
            <a:miter lim="800000"/>
            <a:headEnd/>
            <a:tailEnd/>
          </a:ln>
        </p:spPr>
        <p:txBody>
          <a:bodyPr>
            <a:spAutoFit/>
          </a:bodyPr>
          <a:lstStyle/>
          <a:p>
            <a:pPr algn="ctr">
              <a:spcBef>
                <a:spcPct val="50000"/>
              </a:spcBef>
            </a:pPr>
            <a:r>
              <a:rPr lang="en-US" b="1">
                <a:solidFill>
                  <a:srgbClr val="3333FF"/>
                </a:solidFill>
              </a:rPr>
              <a:t>Strengthening community action</a:t>
            </a:r>
          </a:p>
        </p:txBody>
      </p:sp>
      <p:sp>
        <p:nvSpPr>
          <p:cNvPr id="6152" name="Text Box 7"/>
          <p:cNvSpPr txBox="1">
            <a:spLocks noChangeArrowheads="1"/>
          </p:cNvSpPr>
          <p:nvPr/>
        </p:nvSpPr>
        <p:spPr bwMode="auto">
          <a:xfrm>
            <a:off x="5867400" y="5265738"/>
            <a:ext cx="2133600" cy="822325"/>
          </a:xfrm>
          <a:prstGeom prst="rect">
            <a:avLst/>
          </a:prstGeom>
          <a:noFill/>
          <a:ln w="9525">
            <a:noFill/>
            <a:miter lim="800000"/>
            <a:headEnd/>
            <a:tailEnd/>
          </a:ln>
        </p:spPr>
        <p:txBody>
          <a:bodyPr>
            <a:spAutoFit/>
          </a:bodyPr>
          <a:lstStyle/>
          <a:p>
            <a:pPr algn="r">
              <a:spcBef>
                <a:spcPct val="50000"/>
              </a:spcBef>
            </a:pPr>
            <a:r>
              <a:rPr lang="en-US" b="1">
                <a:solidFill>
                  <a:schemeClr val="bg1"/>
                </a:solidFill>
              </a:rPr>
              <a:t>Reorientating health services</a:t>
            </a:r>
          </a:p>
        </p:txBody>
      </p:sp>
      <p:sp>
        <p:nvSpPr>
          <p:cNvPr id="6153" name="Rectangle 9"/>
          <p:cNvSpPr>
            <a:spLocks noGrp="1" noChangeArrowheads="1"/>
          </p:cNvSpPr>
          <p:nvPr>
            <p:ph type="title"/>
          </p:nvPr>
        </p:nvSpPr>
        <p:spPr>
          <a:xfrm>
            <a:off x="609600" y="476250"/>
            <a:ext cx="8534400" cy="865188"/>
          </a:xfrm>
        </p:spPr>
        <p:txBody>
          <a:bodyPr>
            <a:normAutofit fontScale="90000"/>
          </a:bodyPr>
          <a:lstStyle/>
          <a:p>
            <a:pPr algn="ctr" eaLnBrk="1" hangingPunct="1"/>
            <a:r>
              <a:rPr lang="en-US" sz="3200" smtClean="0">
                <a:solidFill>
                  <a:srgbClr val="3333FF"/>
                </a:solidFill>
              </a:rPr>
              <a:t>IMPORTANT AREAS FOR CONSIDERATION IN HEALTH PROMOTION</a:t>
            </a:r>
            <a:endParaRPr lang="en-US" sz="2800" smtClean="0">
              <a:solidFill>
                <a:srgbClr val="3333FF"/>
              </a:solidFill>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76200"/>
            <a:ext cx="8915400" cy="1143000"/>
          </a:xfrm>
        </p:spPr>
        <p:txBody>
          <a:bodyPr>
            <a:normAutofit fontScale="90000"/>
          </a:bodyPr>
          <a:lstStyle/>
          <a:p>
            <a:pPr eaLnBrk="1" hangingPunct="1"/>
            <a:r>
              <a:rPr lang="en-AU" dirty="0" smtClean="0">
                <a:latin typeface="Arial" pitchFamily="34" charset="0"/>
              </a:rPr>
              <a:t>Health Promotion </a:t>
            </a:r>
            <a:br>
              <a:rPr lang="en-AU" dirty="0" smtClean="0">
                <a:latin typeface="Arial" pitchFamily="34" charset="0"/>
              </a:rPr>
            </a:br>
            <a:r>
              <a:rPr lang="en-AU" dirty="0" smtClean="0">
                <a:latin typeface="Arial" pitchFamily="34" charset="0"/>
              </a:rPr>
              <a:t>- key developments</a:t>
            </a:r>
          </a:p>
        </p:txBody>
      </p:sp>
      <p:sp>
        <p:nvSpPr>
          <p:cNvPr id="11267" name="Rectangle 3"/>
          <p:cNvSpPr>
            <a:spLocks noGrp="1" noChangeArrowheads="1"/>
          </p:cNvSpPr>
          <p:nvPr>
            <p:ph type="body" idx="1"/>
          </p:nvPr>
        </p:nvSpPr>
        <p:spPr>
          <a:xfrm>
            <a:off x="304800" y="1371600"/>
            <a:ext cx="7848600" cy="5029200"/>
          </a:xfrm>
        </p:spPr>
        <p:txBody>
          <a:bodyPr/>
          <a:lstStyle/>
          <a:p>
            <a:pPr eaLnBrk="1" hangingPunct="1">
              <a:lnSpc>
                <a:spcPct val="90000"/>
              </a:lnSpc>
              <a:spcBef>
                <a:spcPct val="50000"/>
              </a:spcBef>
            </a:pPr>
            <a:r>
              <a:rPr lang="en-AU" sz="2800" dirty="0" smtClean="0">
                <a:latin typeface="Arial" pitchFamily="34" charset="0"/>
              </a:rPr>
              <a:t>WHO definition of health (1948, 1998)</a:t>
            </a:r>
          </a:p>
          <a:p>
            <a:pPr eaLnBrk="1" hangingPunct="1">
              <a:lnSpc>
                <a:spcPct val="90000"/>
              </a:lnSpc>
              <a:spcBef>
                <a:spcPct val="50000"/>
              </a:spcBef>
            </a:pPr>
            <a:r>
              <a:rPr lang="en-AU" sz="2800" dirty="0" smtClean="0">
                <a:latin typeface="Arial" pitchFamily="34" charset="0"/>
              </a:rPr>
              <a:t> Declaration of Alma Ata (1978)</a:t>
            </a:r>
          </a:p>
          <a:p>
            <a:pPr eaLnBrk="1" hangingPunct="1">
              <a:lnSpc>
                <a:spcPct val="90000"/>
              </a:lnSpc>
              <a:spcBef>
                <a:spcPct val="50000"/>
              </a:spcBef>
              <a:buFont typeface="Wingdings" pitchFamily="2" charset="2"/>
              <a:buNone/>
            </a:pPr>
            <a:r>
              <a:rPr lang="en-AU" sz="2800" dirty="0" smtClean="0">
                <a:latin typeface="Arial" pitchFamily="34" charset="0"/>
              </a:rPr>
              <a:t>	- </a:t>
            </a:r>
            <a:r>
              <a:rPr lang="en-AU" sz="2400" dirty="0" smtClean="0">
                <a:latin typeface="Arial" pitchFamily="34" charset="0"/>
              </a:rPr>
              <a:t>blueprint for PHC</a:t>
            </a:r>
          </a:p>
          <a:p>
            <a:pPr eaLnBrk="1" hangingPunct="1">
              <a:lnSpc>
                <a:spcPct val="90000"/>
              </a:lnSpc>
              <a:spcBef>
                <a:spcPct val="50000"/>
              </a:spcBef>
              <a:buFont typeface="Wingdings" pitchFamily="2" charset="2"/>
              <a:buNone/>
            </a:pPr>
            <a:r>
              <a:rPr lang="en-AU" sz="2400" dirty="0" smtClean="0">
                <a:latin typeface="Arial" pitchFamily="34" charset="0"/>
              </a:rPr>
              <a:t>	- ‘Health For All by the Year 2000’</a:t>
            </a:r>
          </a:p>
          <a:p>
            <a:pPr eaLnBrk="1" hangingPunct="1">
              <a:lnSpc>
                <a:spcPct val="90000"/>
              </a:lnSpc>
              <a:spcBef>
                <a:spcPct val="50000"/>
              </a:spcBef>
            </a:pPr>
            <a:r>
              <a:rPr lang="en-AU" sz="2800" dirty="0" smtClean="0">
                <a:latin typeface="Arial" pitchFamily="34" charset="0"/>
              </a:rPr>
              <a:t> Ottawa Charter (1986)</a:t>
            </a:r>
          </a:p>
          <a:p>
            <a:pPr lvl="1" eaLnBrk="1" hangingPunct="1">
              <a:lnSpc>
                <a:spcPct val="90000"/>
              </a:lnSpc>
              <a:spcBef>
                <a:spcPct val="50000"/>
              </a:spcBef>
            </a:pPr>
            <a:r>
              <a:rPr lang="en-AU" sz="2400" dirty="0" smtClean="0">
                <a:latin typeface="Arial" pitchFamily="34" charset="0"/>
              </a:rPr>
              <a:t>Laid down principles of HP still followed today </a:t>
            </a:r>
          </a:p>
          <a:p>
            <a:pPr eaLnBrk="1" hangingPunct="1">
              <a:lnSpc>
                <a:spcPct val="90000"/>
              </a:lnSpc>
              <a:spcBef>
                <a:spcPct val="50000"/>
              </a:spcBef>
            </a:pPr>
            <a:r>
              <a:rPr lang="en-AU" sz="2800" dirty="0" smtClean="0">
                <a:latin typeface="Arial" pitchFamily="34" charset="0"/>
              </a:rPr>
              <a:t>Jakarta Declaration on Health Promotion into the 21</a:t>
            </a:r>
            <a:r>
              <a:rPr lang="en-AU" sz="2800" baseline="30000" dirty="0" smtClean="0">
                <a:latin typeface="Arial" pitchFamily="34" charset="0"/>
              </a:rPr>
              <a:t>st</a:t>
            </a:r>
            <a:r>
              <a:rPr lang="en-AU" sz="2800" dirty="0" smtClean="0">
                <a:latin typeface="Arial" pitchFamily="34" charset="0"/>
              </a:rPr>
              <a:t> Century (1997)</a:t>
            </a:r>
          </a:p>
          <a:p>
            <a:pPr eaLnBrk="1" hangingPunct="1">
              <a:lnSpc>
                <a:spcPct val="90000"/>
              </a:lnSpc>
              <a:spcBef>
                <a:spcPct val="50000"/>
              </a:spcBef>
            </a:pPr>
            <a:r>
              <a:rPr lang="en-AU" sz="2800" dirty="0" err="1" smtClean="0">
                <a:latin typeface="Arial" pitchFamily="34" charset="0"/>
              </a:rPr>
              <a:t>Bancock</a:t>
            </a:r>
            <a:r>
              <a:rPr lang="en-AU" sz="2800" dirty="0" smtClean="0">
                <a:latin typeface="Arial" pitchFamily="34" charset="0"/>
              </a:rPr>
              <a:t> Charter (OC revisited in 2005)</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a:t>
            </a:r>
            <a:endParaRPr lang="en-US" dirty="0"/>
          </a:p>
        </p:txBody>
      </p:sp>
      <p:sp>
        <p:nvSpPr>
          <p:cNvPr id="3" name="Content Placeholder 2"/>
          <p:cNvSpPr>
            <a:spLocks noGrp="1"/>
          </p:cNvSpPr>
          <p:nvPr>
            <p:ph idx="1"/>
          </p:nvPr>
        </p:nvSpPr>
        <p:spPr/>
        <p:txBody>
          <a:bodyPr/>
          <a:lstStyle/>
          <a:p>
            <a:r>
              <a:rPr lang="en-US" dirty="0"/>
              <a:t>To improve the equity in health</a:t>
            </a:r>
          </a:p>
          <a:p>
            <a:r>
              <a:rPr lang="en-US" dirty="0"/>
              <a:t>To promote healthy lifestyles</a:t>
            </a:r>
          </a:p>
          <a:p>
            <a:r>
              <a:rPr lang="en-US" dirty="0"/>
              <a:t>Enable environments that supports health</a:t>
            </a:r>
          </a:p>
          <a:p>
            <a:r>
              <a:rPr lang="en-US" dirty="0"/>
              <a:t>Eliminate disparities</a:t>
            </a:r>
          </a:p>
          <a:p>
            <a:endParaRPr lang="en-US" dirty="0"/>
          </a:p>
        </p:txBody>
      </p:sp>
    </p:spTree>
    <p:extLst>
      <p:ext uri="{BB962C8B-B14F-4D97-AF65-F5344CB8AC3E}">
        <p14:creationId xmlns:p14="http://schemas.microsoft.com/office/powerpoint/2010/main" val="21357713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152400"/>
            <a:ext cx="8686800" cy="1600200"/>
          </a:xfrm>
        </p:spPr>
        <p:txBody>
          <a:bodyPr>
            <a:normAutofit fontScale="90000"/>
          </a:bodyPr>
          <a:lstStyle/>
          <a:p>
            <a:pPr eaLnBrk="1" hangingPunct="1"/>
            <a:r>
              <a:rPr lang="en-AU" smtClean="0">
                <a:latin typeface="Arial" pitchFamily="34" charset="0"/>
              </a:rPr>
              <a:t>10 Key Action Areas for Health Promotion </a:t>
            </a:r>
            <a:br>
              <a:rPr lang="en-AU" smtClean="0">
                <a:latin typeface="Arial" pitchFamily="34" charset="0"/>
              </a:rPr>
            </a:br>
            <a:r>
              <a:rPr lang="en-AU" sz="2400" smtClean="0"/>
              <a:t>(Ottawa Charter and Jakarta Declaration)</a:t>
            </a:r>
          </a:p>
        </p:txBody>
      </p:sp>
      <p:sp>
        <p:nvSpPr>
          <p:cNvPr id="12291" name="Rectangle 3"/>
          <p:cNvSpPr>
            <a:spLocks noGrp="1" noChangeArrowheads="1"/>
          </p:cNvSpPr>
          <p:nvPr>
            <p:ph type="body" sz="half" idx="1"/>
          </p:nvPr>
        </p:nvSpPr>
        <p:spPr>
          <a:xfrm>
            <a:off x="381000" y="1905000"/>
            <a:ext cx="7239000" cy="4572000"/>
          </a:xfrm>
        </p:spPr>
        <p:txBody>
          <a:bodyPr>
            <a:normAutofit lnSpcReduction="10000"/>
          </a:bodyPr>
          <a:lstStyle/>
          <a:p>
            <a:pPr eaLnBrk="1" hangingPunct="1">
              <a:lnSpc>
                <a:spcPct val="90000"/>
              </a:lnSpc>
            </a:pPr>
            <a:r>
              <a:rPr lang="en-AU" sz="2200" smtClean="0">
                <a:latin typeface="Arial" pitchFamily="34" charset="0"/>
              </a:rPr>
              <a:t>Build healthy public policy</a:t>
            </a:r>
          </a:p>
          <a:p>
            <a:pPr eaLnBrk="1" hangingPunct="1">
              <a:lnSpc>
                <a:spcPct val="90000"/>
              </a:lnSpc>
            </a:pPr>
            <a:r>
              <a:rPr lang="en-AU" sz="2200" smtClean="0">
                <a:latin typeface="Arial" pitchFamily="34" charset="0"/>
              </a:rPr>
              <a:t>Create supportive environments</a:t>
            </a:r>
          </a:p>
          <a:p>
            <a:pPr eaLnBrk="1" hangingPunct="1">
              <a:lnSpc>
                <a:spcPct val="90000"/>
              </a:lnSpc>
            </a:pPr>
            <a:r>
              <a:rPr lang="en-AU" sz="2200" smtClean="0">
                <a:latin typeface="Arial" pitchFamily="34" charset="0"/>
              </a:rPr>
              <a:t>Strengthen community action</a:t>
            </a:r>
          </a:p>
          <a:p>
            <a:pPr eaLnBrk="1" hangingPunct="1">
              <a:lnSpc>
                <a:spcPct val="90000"/>
              </a:lnSpc>
            </a:pPr>
            <a:r>
              <a:rPr lang="en-AU" sz="2200" smtClean="0">
                <a:latin typeface="Arial" pitchFamily="34" charset="0"/>
              </a:rPr>
              <a:t>Develop personal skills</a:t>
            </a:r>
          </a:p>
          <a:p>
            <a:pPr eaLnBrk="1" hangingPunct="1">
              <a:lnSpc>
                <a:spcPct val="90000"/>
              </a:lnSpc>
            </a:pPr>
            <a:r>
              <a:rPr lang="en-AU" sz="2200" smtClean="0">
                <a:latin typeface="Arial" pitchFamily="34" charset="0"/>
              </a:rPr>
              <a:t>Reorient health services towards primary health health care</a:t>
            </a:r>
          </a:p>
          <a:p>
            <a:pPr eaLnBrk="1" hangingPunct="1">
              <a:lnSpc>
                <a:spcPct val="90000"/>
              </a:lnSpc>
            </a:pPr>
            <a:r>
              <a:rPr lang="en-AU" sz="2200" smtClean="0">
                <a:latin typeface="Arial" pitchFamily="34" charset="0"/>
              </a:rPr>
              <a:t>Promote social responsibility for health</a:t>
            </a:r>
          </a:p>
          <a:p>
            <a:pPr eaLnBrk="1" hangingPunct="1">
              <a:lnSpc>
                <a:spcPct val="90000"/>
              </a:lnSpc>
            </a:pPr>
            <a:r>
              <a:rPr lang="en-AU" sz="2200" smtClean="0">
                <a:latin typeface="Arial" pitchFamily="34" charset="0"/>
              </a:rPr>
              <a:t>Increase investment for health development to address social inequalities leading to poor health</a:t>
            </a:r>
          </a:p>
          <a:p>
            <a:pPr eaLnBrk="1" hangingPunct="1">
              <a:lnSpc>
                <a:spcPct val="90000"/>
              </a:lnSpc>
            </a:pPr>
            <a:r>
              <a:rPr lang="en-AU" sz="2200" smtClean="0">
                <a:latin typeface="Arial" pitchFamily="34" charset="0"/>
              </a:rPr>
              <a:t>Consolidate and expand partnerships for health </a:t>
            </a:r>
          </a:p>
          <a:p>
            <a:pPr eaLnBrk="1" hangingPunct="1">
              <a:lnSpc>
                <a:spcPct val="90000"/>
              </a:lnSpc>
            </a:pPr>
            <a:r>
              <a:rPr lang="en-AU" sz="2200" smtClean="0">
                <a:latin typeface="Arial" pitchFamily="34" charset="0"/>
              </a:rPr>
              <a:t>Strengthen communities and increase community capacity to empower the individual</a:t>
            </a:r>
          </a:p>
          <a:p>
            <a:pPr eaLnBrk="1" hangingPunct="1">
              <a:lnSpc>
                <a:spcPct val="90000"/>
              </a:lnSpc>
            </a:pPr>
            <a:r>
              <a:rPr lang="en-AU" sz="2200" smtClean="0">
                <a:latin typeface="Arial" pitchFamily="34" charset="0"/>
              </a:rPr>
              <a:t>Secure an infrastructure for health promotion</a:t>
            </a:r>
          </a:p>
        </p:txBody>
      </p:sp>
      <p:pic>
        <p:nvPicPr>
          <p:cNvPr id="12292" name="Picture 6" descr="C:\Program Files\Common Files\Microsoft Shared\Clipart\themes1\Lines\BD21313_.GIF"/>
          <p:cNvPicPr>
            <a:picLocks noGrp="1" noChangeAspect="1" noChangeArrowheads="1"/>
          </p:cNvPicPr>
          <p:nvPr>
            <p:ph type="clipArt" sz="half" idx="2"/>
          </p:nvPr>
        </p:nvPicPr>
        <p:blipFill>
          <a:blip r:embed="rId2"/>
          <a:srcRect/>
          <a:stretch>
            <a:fillRect/>
          </a:stretch>
        </p:blipFill>
        <p:spPr>
          <a:xfrm>
            <a:off x="2133600" y="6557963"/>
            <a:ext cx="3810000" cy="147637"/>
          </a:xfr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533400" y="152400"/>
            <a:ext cx="8077200" cy="1661993"/>
          </a:xfrm>
          <a:prstGeom prst="rect">
            <a:avLst/>
          </a:prstGeom>
          <a:noFill/>
          <a:ln w="9525">
            <a:noFill/>
            <a:miter lim="800000"/>
            <a:headEnd/>
            <a:tailEnd/>
          </a:ln>
        </p:spPr>
        <p:txBody>
          <a:bodyPr>
            <a:spAutoFit/>
          </a:bodyPr>
          <a:lstStyle/>
          <a:p>
            <a:pPr eaLnBrk="0" hangingPunct="0">
              <a:spcBef>
                <a:spcPct val="50000"/>
              </a:spcBef>
            </a:pPr>
            <a:endParaRPr lang="en-US" sz="3600" b="1" dirty="0">
              <a:latin typeface="Arial" pitchFamily="34" charset="0"/>
            </a:endParaRPr>
          </a:p>
          <a:p>
            <a:pPr eaLnBrk="0" hangingPunct="0">
              <a:spcBef>
                <a:spcPct val="50000"/>
              </a:spcBef>
            </a:pPr>
            <a:r>
              <a:rPr lang="en-US" sz="4000" dirty="0">
                <a:solidFill>
                  <a:schemeClr val="tx2"/>
                </a:solidFill>
                <a:latin typeface="Arial" pitchFamily="34" charset="0"/>
              </a:rPr>
              <a:t>        </a:t>
            </a:r>
            <a:r>
              <a:rPr lang="en-US" sz="3200" dirty="0" smtClean="0">
                <a:solidFill>
                  <a:schemeClr val="tx2"/>
                </a:solidFill>
                <a:latin typeface="Arial" pitchFamily="34" charset="0"/>
              </a:rPr>
              <a:t>FOCUS OF </a:t>
            </a:r>
            <a:r>
              <a:rPr lang="en-US" sz="4400" i="1" dirty="0" smtClean="0">
                <a:solidFill>
                  <a:schemeClr val="tx2"/>
                </a:solidFill>
                <a:latin typeface="Arial" pitchFamily="34" charset="0"/>
              </a:rPr>
              <a:t>Health </a:t>
            </a:r>
            <a:r>
              <a:rPr lang="en-US" sz="4400" i="1" dirty="0">
                <a:solidFill>
                  <a:schemeClr val="tx2"/>
                </a:solidFill>
                <a:latin typeface="Arial" pitchFamily="34" charset="0"/>
              </a:rPr>
              <a:t>Promotion</a:t>
            </a:r>
            <a:r>
              <a:rPr lang="en-US" sz="3600" b="1" dirty="0">
                <a:latin typeface="Arial" pitchFamily="34" charset="0"/>
              </a:rPr>
              <a:t> </a:t>
            </a:r>
            <a:endParaRPr lang="en-AU" sz="3600" b="1" dirty="0">
              <a:latin typeface="Arial" pitchFamily="34" charset="0"/>
            </a:endParaRPr>
          </a:p>
        </p:txBody>
      </p:sp>
      <p:sp>
        <p:nvSpPr>
          <p:cNvPr id="13315" name="Text Box 4"/>
          <p:cNvSpPr txBox="1">
            <a:spLocks noChangeArrowheads="1"/>
          </p:cNvSpPr>
          <p:nvPr/>
        </p:nvSpPr>
        <p:spPr bwMode="auto">
          <a:xfrm>
            <a:off x="533400" y="1524000"/>
            <a:ext cx="6400800" cy="3293209"/>
          </a:xfrm>
          <a:prstGeom prst="rect">
            <a:avLst/>
          </a:prstGeom>
          <a:noFill/>
          <a:ln w="9525">
            <a:noFill/>
            <a:miter lim="800000"/>
            <a:headEnd/>
            <a:tailEnd/>
          </a:ln>
        </p:spPr>
        <p:txBody>
          <a:bodyPr>
            <a:spAutoFit/>
          </a:bodyPr>
          <a:lstStyle/>
          <a:p>
            <a:pPr eaLnBrk="0" hangingPunct="0"/>
            <a:endParaRPr lang="en-US" sz="2800" b="1" dirty="0">
              <a:solidFill>
                <a:srgbClr val="FF0000"/>
              </a:solidFill>
              <a:latin typeface="Arial" pitchFamily="34" charset="0"/>
            </a:endParaRPr>
          </a:p>
          <a:p>
            <a:pPr eaLnBrk="0" hangingPunct="0">
              <a:buFont typeface="Arial" pitchFamily="34" charset="0"/>
              <a:buChar char="•"/>
            </a:pPr>
            <a:r>
              <a:rPr lang="en-US" dirty="0" smtClean="0">
                <a:latin typeface="Arial" pitchFamily="34" charset="0"/>
              </a:rPr>
              <a:t> Focus </a:t>
            </a:r>
            <a:r>
              <a:rPr lang="en-US" dirty="0">
                <a:latin typeface="Arial" pitchFamily="34" charset="0"/>
              </a:rPr>
              <a:t>on the whole population.</a:t>
            </a:r>
          </a:p>
          <a:p>
            <a:pPr eaLnBrk="0" hangingPunct="0"/>
            <a:endParaRPr lang="en-US" dirty="0">
              <a:latin typeface="Arial" pitchFamily="34" charset="0"/>
            </a:endParaRPr>
          </a:p>
          <a:p>
            <a:pPr eaLnBrk="0" hangingPunct="0">
              <a:buFont typeface="Arial" pitchFamily="34" charset="0"/>
              <a:buChar char="•"/>
            </a:pPr>
            <a:r>
              <a:rPr lang="en-US" dirty="0" smtClean="0">
                <a:latin typeface="Arial" pitchFamily="34" charset="0"/>
              </a:rPr>
              <a:t> Use </a:t>
            </a:r>
            <a:r>
              <a:rPr lang="en-US" dirty="0">
                <a:latin typeface="Arial" pitchFamily="34" charset="0"/>
              </a:rPr>
              <a:t>a number of interventions</a:t>
            </a:r>
          </a:p>
          <a:p>
            <a:pPr eaLnBrk="0" hangingPunct="0"/>
            <a:r>
              <a:rPr lang="en-US" dirty="0">
                <a:latin typeface="Arial" pitchFamily="34" charset="0"/>
              </a:rPr>
              <a:t>simultaneously.</a:t>
            </a:r>
          </a:p>
          <a:p>
            <a:pPr eaLnBrk="0" hangingPunct="0"/>
            <a:endParaRPr lang="en-US" dirty="0">
              <a:latin typeface="Arial" pitchFamily="34" charset="0"/>
            </a:endParaRPr>
          </a:p>
          <a:p>
            <a:pPr eaLnBrk="0" hangingPunct="0">
              <a:buFont typeface="Arial" pitchFamily="34" charset="0"/>
              <a:buChar char="•"/>
            </a:pPr>
            <a:r>
              <a:rPr lang="en-US" dirty="0" smtClean="0">
                <a:latin typeface="Arial" pitchFamily="34" charset="0"/>
              </a:rPr>
              <a:t> Support </a:t>
            </a:r>
            <a:r>
              <a:rPr lang="en-US" dirty="0">
                <a:latin typeface="Arial" pitchFamily="34" charset="0"/>
              </a:rPr>
              <a:t>people to make a ‘healthy’ choice.</a:t>
            </a:r>
          </a:p>
          <a:p>
            <a:pPr eaLnBrk="0" hangingPunct="0"/>
            <a:endParaRPr lang="en-US" dirty="0">
              <a:latin typeface="Arial" pitchFamily="34" charset="0"/>
            </a:endParaRPr>
          </a:p>
          <a:p>
            <a:pPr eaLnBrk="0" hangingPunct="0"/>
            <a:endParaRPr lang="en-US" dirty="0">
              <a:latin typeface="Arial" pitchFamily="34" charset="0"/>
            </a:endParaRPr>
          </a:p>
          <a:p>
            <a:pPr algn="ctr" eaLnBrk="0" hangingPunct="0"/>
            <a:r>
              <a:rPr lang="en-US" dirty="0" smtClean="0">
                <a:latin typeface="Arial" pitchFamily="34" charset="0"/>
              </a:rPr>
              <a:t>NOTE: Historically </a:t>
            </a:r>
            <a:r>
              <a:rPr lang="en-US" dirty="0">
                <a:latin typeface="Arial" pitchFamily="34" charset="0"/>
              </a:rPr>
              <a:t>has been skewed towards </a:t>
            </a:r>
            <a:r>
              <a:rPr lang="en-US" dirty="0" smtClean="0">
                <a:latin typeface="Arial" pitchFamily="34" charset="0"/>
              </a:rPr>
              <a:t>education, but  </a:t>
            </a:r>
            <a:r>
              <a:rPr lang="en-US" dirty="0">
                <a:latin typeface="Arial" pitchFamily="34" charset="0"/>
              </a:rPr>
              <a:t>need all strategies and approaches, not just one</a:t>
            </a:r>
            <a:endParaRPr lang="en-AU" dirty="0">
              <a:latin typeface="Arial" pitchFamily="34"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r>
              <a:rPr lang="en-US" smtClean="0"/>
              <a:t>What is Health Promotion all about?</a:t>
            </a:r>
          </a:p>
        </p:txBody>
      </p:sp>
      <p:sp>
        <p:nvSpPr>
          <p:cNvPr id="10243" name="Rectangle 3"/>
          <p:cNvSpPr>
            <a:spLocks noGrp="1" noChangeArrowheads="1"/>
          </p:cNvSpPr>
          <p:nvPr>
            <p:ph type="body" idx="1"/>
          </p:nvPr>
        </p:nvSpPr>
        <p:spPr/>
        <p:txBody>
          <a:bodyPr/>
          <a:lstStyle/>
          <a:p>
            <a:pPr eaLnBrk="1" hangingPunct="1"/>
            <a:r>
              <a:rPr lang="en-US" sz="2800" smtClean="0"/>
              <a:t>It is the process of enabling people to increase control over and improve their health. (Ottawa H.P. Charter). </a:t>
            </a:r>
          </a:p>
          <a:p>
            <a:pPr eaLnBrk="1" hangingPunct="1"/>
            <a:r>
              <a:rPr lang="en-US" sz="2800" smtClean="0"/>
              <a:t>It is a process which empowers families and communities to improve their quality of life, and achieve and maintain health and wellness.</a:t>
            </a:r>
          </a:p>
          <a:p>
            <a:pPr eaLnBrk="1" hangingPunct="1"/>
            <a:r>
              <a:rPr lang="en-US" sz="2800" smtClean="0"/>
              <a:t>It emphasizes not only prevention of disease but the promotion of positive good health.</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algn="ctr"/>
            <a:r>
              <a:rPr lang="en-US" dirty="0" smtClean="0">
                <a:solidFill>
                  <a:srgbClr val="0070C0"/>
                </a:solidFill>
              </a:rPr>
              <a:t>COMMUNITY SKILLS:</a:t>
            </a:r>
            <a:endParaRPr lang="en-US" dirty="0">
              <a:solidFill>
                <a:srgbClr val="0070C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a:t>
            </a:r>
            <a:endParaRPr lang="en-US" dirty="0"/>
          </a:p>
        </p:txBody>
      </p:sp>
      <p:sp>
        <p:nvSpPr>
          <p:cNvPr id="3" name="Content Placeholder 2"/>
          <p:cNvSpPr>
            <a:spLocks noGrp="1"/>
          </p:cNvSpPr>
          <p:nvPr>
            <p:ph idx="1"/>
          </p:nvPr>
        </p:nvSpPr>
        <p:spPr/>
        <p:txBody>
          <a:bodyPr/>
          <a:lstStyle/>
          <a:p>
            <a:r>
              <a:rPr lang="en-US" dirty="0"/>
              <a:t>Good governance</a:t>
            </a:r>
          </a:p>
          <a:p>
            <a:r>
              <a:rPr lang="en-US" dirty="0"/>
              <a:t>Health literacy</a:t>
            </a:r>
          </a:p>
          <a:p>
            <a:r>
              <a:rPr lang="en-US" dirty="0"/>
              <a:t>Health cities</a:t>
            </a:r>
          </a:p>
          <a:p>
            <a:endParaRPr lang="en-US" dirty="0"/>
          </a:p>
        </p:txBody>
      </p:sp>
    </p:spTree>
    <p:extLst>
      <p:ext uri="{BB962C8B-B14F-4D97-AF65-F5344CB8AC3E}">
        <p14:creationId xmlns:p14="http://schemas.microsoft.com/office/powerpoint/2010/main" val="42536204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GOOD GOVERNANCE</a:t>
            </a:r>
          </a:p>
          <a:p>
            <a:r>
              <a:rPr lang="en-US" dirty="0"/>
              <a:t>Strengthening governance and policies to make healthy choices. Accessible and affordable to all and to create sustainable system that make whole of a society</a:t>
            </a:r>
          </a:p>
          <a:p>
            <a:r>
              <a:rPr lang="en-US" dirty="0"/>
              <a:t>HEALTHY CITIES</a:t>
            </a:r>
          </a:p>
          <a:p>
            <a:r>
              <a:rPr lang="en-US" dirty="0"/>
              <a:t>Creating greener cities that enable people to </a:t>
            </a:r>
            <a:r>
              <a:rPr lang="en-US" dirty="0" err="1"/>
              <a:t>live,work</a:t>
            </a:r>
            <a:r>
              <a:rPr lang="en-US" dirty="0"/>
              <a:t> and play in harmony and good health</a:t>
            </a:r>
          </a:p>
          <a:p>
            <a:endParaRPr lang="en-US" dirty="0"/>
          </a:p>
        </p:txBody>
      </p:sp>
    </p:spTree>
    <p:extLst>
      <p:ext uri="{BB962C8B-B14F-4D97-AF65-F5344CB8AC3E}">
        <p14:creationId xmlns:p14="http://schemas.microsoft.com/office/powerpoint/2010/main" val="26582437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HEALTH LITERACY</a:t>
            </a:r>
          </a:p>
          <a:p>
            <a:r>
              <a:rPr lang="en-US" dirty="0"/>
              <a:t>Increasing knowledge and social skills to help people to make the healthiest choices </a:t>
            </a:r>
          </a:p>
          <a:p>
            <a:endParaRPr lang="en-US" dirty="0"/>
          </a:p>
        </p:txBody>
      </p:sp>
    </p:spTree>
    <p:extLst>
      <p:ext uri="{BB962C8B-B14F-4D97-AF65-F5344CB8AC3E}">
        <p14:creationId xmlns:p14="http://schemas.microsoft.com/office/powerpoint/2010/main" val="38357620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GOVERNANCE</a:t>
            </a:r>
            <a:endParaRPr lang="en-US" dirty="0"/>
          </a:p>
        </p:txBody>
      </p:sp>
      <p:sp>
        <p:nvSpPr>
          <p:cNvPr id="3" name="Content Placeholder 2"/>
          <p:cNvSpPr>
            <a:spLocks noGrp="1"/>
          </p:cNvSpPr>
          <p:nvPr>
            <p:ph idx="1"/>
          </p:nvPr>
        </p:nvSpPr>
        <p:spPr/>
        <p:txBody>
          <a:bodyPr>
            <a:normAutofit fontScale="85000" lnSpcReduction="20000"/>
          </a:bodyPr>
          <a:lstStyle/>
          <a:p>
            <a:r>
              <a:rPr lang="en-US" dirty="0"/>
              <a:t>By the end of this module, the participant should be able to: •</a:t>
            </a:r>
          </a:p>
          <a:p>
            <a:r>
              <a:rPr lang="en-US" dirty="0"/>
              <a:t>  Define the concepts of good governance in health   </a:t>
            </a:r>
          </a:p>
          <a:p>
            <a:pPr marL="0" indent="0">
              <a:buNone/>
            </a:pPr>
            <a:r>
              <a:rPr lang="en-US" dirty="0"/>
              <a:t>•  Outline the principles and characteristics of good governance </a:t>
            </a:r>
          </a:p>
          <a:p>
            <a:pPr marL="0" indent="0">
              <a:buNone/>
            </a:pPr>
            <a:r>
              <a:rPr lang="en-US" dirty="0"/>
              <a:t> •  Describe the governance structures in health and their functions at various levels </a:t>
            </a:r>
          </a:p>
          <a:p>
            <a:pPr marL="0" indent="0">
              <a:buNone/>
            </a:pPr>
            <a:r>
              <a:rPr lang="en-US" dirty="0"/>
              <a:t> •  Discuss various health laws and health-related regulations impacting on good governance </a:t>
            </a:r>
          </a:p>
          <a:p>
            <a:pPr marL="0" indent="0">
              <a:buNone/>
            </a:pPr>
            <a:r>
              <a:rPr lang="en-US" dirty="0"/>
              <a:t> •  Discuss factors that promote or hinder good practices on accountability and transparency </a:t>
            </a:r>
          </a:p>
          <a:p>
            <a:endParaRPr lang="en-US" dirty="0"/>
          </a:p>
        </p:txBody>
      </p:sp>
    </p:spTree>
    <p:extLst>
      <p:ext uri="{BB962C8B-B14F-4D97-AF65-F5344CB8AC3E}">
        <p14:creationId xmlns:p14="http://schemas.microsoft.com/office/powerpoint/2010/main" val="24869494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GOVERNANCE</a:t>
            </a:r>
            <a:endParaRPr lang="en-US" dirty="0"/>
          </a:p>
        </p:txBody>
      </p:sp>
      <p:sp>
        <p:nvSpPr>
          <p:cNvPr id="3" name="Content Placeholder 2"/>
          <p:cNvSpPr>
            <a:spLocks noGrp="1"/>
          </p:cNvSpPr>
          <p:nvPr>
            <p:ph idx="1"/>
          </p:nvPr>
        </p:nvSpPr>
        <p:spPr/>
        <p:txBody>
          <a:bodyPr>
            <a:normAutofit fontScale="85000" lnSpcReduction="10000"/>
          </a:bodyPr>
          <a:lstStyle/>
          <a:p>
            <a:r>
              <a:rPr lang="en-US" dirty="0"/>
              <a:t>“It is about the role of the government in health and its relation to other actors whose activities impact on health. This involves overseeing and guiding the whole health system, private as well as public in order to protect the public interest” (WHO, 2008) </a:t>
            </a:r>
          </a:p>
          <a:p>
            <a:r>
              <a:rPr lang="en-US" dirty="0"/>
              <a:t> •  The government exercises its stewardship function by developing, implementing, and enforcing policies that affect the other health system functions </a:t>
            </a:r>
          </a:p>
          <a:p>
            <a:r>
              <a:rPr lang="en-US" dirty="0"/>
              <a:t>Ask participants provide examples of strong government stewardship in Africa </a:t>
            </a:r>
          </a:p>
          <a:p>
            <a:endParaRPr lang="en-US" dirty="0"/>
          </a:p>
        </p:txBody>
      </p:sp>
    </p:spTree>
    <p:extLst>
      <p:ext uri="{BB962C8B-B14F-4D97-AF65-F5344CB8AC3E}">
        <p14:creationId xmlns:p14="http://schemas.microsoft.com/office/powerpoint/2010/main" val="2778257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Definition: governance concepts </a:t>
            </a:r>
          </a:p>
          <a:p>
            <a:pPr marL="0" indent="0">
              <a:buNone/>
            </a:pPr>
            <a:r>
              <a:rPr lang="en-US" dirty="0"/>
              <a:t> Oversight  </a:t>
            </a:r>
          </a:p>
          <a:p>
            <a:r>
              <a:rPr lang="en-US" dirty="0"/>
              <a:t> Ensuring generation, analysis and use of intelligence on trends and differentials in inputs, service access, coverage, safety, on responsiveness, financial protection and health outcomes, especially for vulnerable groups, on the effects of policies and reforms, on political environment and opportunities for action and on policy options </a:t>
            </a:r>
          </a:p>
          <a:p>
            <a:pPr marL="0" indent="0">
              <a:buNone/>
            </a:pPr>
            <a:r>
              <a:rPr lang="en-US" dirty="0"/>
              <a:t>  Stewardship </a:t>
            </a:r>
          </a:p>
          <a:p>
            <a:r>
              <a:rPr lang="en-US" dirty="0"/>
              <a:t> Managing properties, finances or other affairs for others. It requires careful and responsible management for the well being of the population  </a:t>
            </a:r>
          </a:p>
          <a:p>
            <a:endParaRPr lang="en-US" dirty="0"/>
          </a:p>
          <a:p>
            <a:endParaRPr lang="en-US" dirty="0"/>
          </a:p>
        </p:txBody>
      </p:sp>
    </p:spTree>
    <p:extLst>
      <p:ext uri="{BB962C8B-B14F-4D97-AF65-F5344CB8AC3E}">
        <p14:creationId xmlns:p14="http://schemas.microsoft.com/office/powerpoint/2010/main" val="16187822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Transparency  </a:t>
            </a:r>
          </a:p>
          <a:p>
            <a:r>
              <a:rPr lang="en-US" dirty="0"/>
              <a:t> Openness to public scrutiny, clarity and visibility in decision making process </a:t>
            </a:r>
          </a:p>
          <a:p>
            <a:pPr marL="0" indent="0">
              <a:buNone/>
            </a:pPr>
            <a:r>
              <a:rPr lang="en-US" dirty="0"/>
              <a:t>Accountability </a:t>
            </a:r>
          </a:p>
          <a:p>
            <a:r>
              <a:rPr lang="en-US" dirty="0"/>
              <a:t> Responsibility for the use of resources and the decisions made, as well as the obligation to demonstrate that work has been done in compliance with agreed-upon rules and standards and to report fairly and accurately on performance results vis-à-vis mandated roles and/or plans </a:t>
            </a:r>
          </a:p>
          <a:p>
            <a:endParaRPr lang="en-US" dirty="0"/>
          </a:p>
        </p:txBody>
      </p:sp>
    </p:spTree>
    <p:extLst>
      <p:ext uri="{BB962C8B-B14F-4D97-AF65-F5344CB8AC3E}">
        <p14:creationId xmlns:p14="http://schemas.microsoft.com/office/powerpoint/2010/main" val="33401580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a:t> Corruption  §  Abuse of public office for private gain or personal interest  </a:t>
            </a:r>
          </a:p>
          <a:p>
            <a:r>
              <a:rPr lang="en-US" dirty="0"/>
              <a:t> </a:t>
            </a:r>
          </a:p>
          <a:p>
            <a:r>
              <a:rPr lang="en-US" dirty="0"/>
              <a:t>•  Integrity  §  Adherence to moral and ethical principles; soundness of moral character and honesty   </a:t>
            </a:r>
          </a:p>
          <a:p>
            <a:r>
              <a:rPr lang="en-US" dirty="0"/>
              <a:t> </a:t>
            </a:r>
          </a:p>
          <a:p>
            <a:r>
              <a:rPr lang="en-US" dirty="0"/>
              <a:t>•  Participation  §  Citizens’ engagement and empowerment in decision making processes  </a:t>
            </a:r>
          </a:p>
          <a:p>
            <a:r>
              <a:rPr lang="en-US" dirty="0"/>
              <a:t> </a:t>
            </a:r>
          </a:p>
          <a:p>
            <a:r>
              <a:rPr lang="en-US" dirty="0"/>
              <a:t>•  Ethics  §  System of or code of moral values that provide rules and standards of conduct. It has three principles; respect for persons, beneficence, and justice  </a:t>
            </a:r>
          </a:p>
          <a:p>
            <a:r>
              <a:rPr lang="en-US" dirty="0"/>
              <a:t> </a:t>
            </a:r>
          </a:p>
          <a:p>
            <a:r>
              <a:rPr lang="en-US" dirty="0"/>
              <a:t>Definition: governance concepts ... </a:t>
            </a:r>
          </a:p>
          <a:p>
            <a:r>
              <a:rPr lang="en-US" dirty="0"/>
              <a:t>•  Equity §  The absence of systematic disparities in health. It implies social justice and fairness to attain full health potential. Equity is different from equality (universal  coverage, access to health)  </a:t>
            </a:r>
          </a:p>
          <a:p>
            <a:endParaRPr lang="en-US" dirty="0"/>
          </a:p>
        </p:txBody>
      </p:sp>
    </p:spTree>
    <p:extLst>
      <p:ext uri="{BB962C8B-B14F-4D97-AF65-F5344CB8AC3E}">
        <p14:creationId xmlns:p14="http://schemas.microsoft.com/office/powerpoint/2010/main" val="7272724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dirty="0"/>
              <a:t>Regulation  </a:t>
            </a:r>
          </a:p>
          <a:p>
            <a:r>
              <a:rPr lang="en-US" dirty="0"/>
              <a:t>  Designing regulations and incentives and ensuring they are fairly enforced </a:t>
            </a:r>
          </a:p>
          <a:p>
            <a:pPr marL="0" indent="0">
              <a:buNone/>
            </a:pPr>
            <a:r>
              <a:rPr lang="en-US" dirty="0"/>
              <a:t> </a:t>
            </a:r>
          </a:p>
          <a:p>
            <a:pPr marL="0" indent="0">
              <a:buNone/>
            </a:pPr>
            <a:r>
              <a:rPr lang="en-US" dirty="0"/>
              <a:t> Collaboration and coalition building </a:t>
            </a:r>
          </a:p>
          <a:p>
            <a:r>
              <a:rPr lang="en-US" dirty="0"/>
              <a:t>  Across sectors in government and with actors outside government, including civil society to influence action on key determinants of health and access to health services; to generate support of public policies, and to keep the different parts connected </a:t>
            </a:r>
          </a:p>
          <a:p>
            <a:pPr marL="0" indent="0">
              <a:buNone/>
            </a:pPr>
            <a:endParaRPr lang="en-US" dirty="0"/>
          </a:p>
          <a:p>
            <a:r>
              <a:rPr lang="en-US" dirty="0"/>
              <a:t>•  System design</a:t>
            </a:r>
          </a:p>
          <a:p>
            <a:pPr marL="0" indent="0">
              <a:buNone/>
            </a:pPr>
            <a:r>
              <a:rPr lang="en-US" dirty="0"/>
              <a:t>  Ensuring a fit between strategy and structure and reducing duplication and fragmentation  </a:t>
            </a:r>
          </a:p>
          <a:p>
            <a:r>
              <a:rPr lang="en-US" dirty="0"/>
              <a:t>Definition</a:t>
            </a:r>
          </a:p>
          <a:p>
            <a:endParaRPr lang="en-US" dirty="0"/>
          </a:p>
          <a:p>
            <a:endParaRPr lang="en-US" dirty="0"/>
          </a:p>
        </p:txBody>
      </p:sp>
    </p:spTree>
    <p:extLst>
      <p:ext uri="{BB962C8B-B14F-4D97-AF65-F5344CB8AC3E}">
        <p14:creationId xmlns:p14="http://schemas.microsoft.com/office/powerpoint/2010/main" val="365212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en-US" smtClean="0"/>
              <a:t>What is Health Promotion all about?</a:t>
            </a:r>
          </a:p>
        </p:txBody>
      </p:sp>
      <p:sp>
        <p:nvSpPr>
          <p:cNvPr id="11267" name="Rectangle 3"/>
          <p:cNvSpPr>
            <a:spLocks noGrp="1" noChangeArrowheads="1"/>
          </p:cNvSpPr>
          <p:nvPr>
            <p:ph type="body" idx="1"/>
          </p:nvPr>
        </p:nvSpPr>
        <p:spPr>
          <a:xfrm>
            <a:off x="838200" y="2017713"/>
            <a:ext cx="8116888" cy="4114800"/>
          </a:xfrm>
        </p:spPr>
        <p:txBody>
          <a:bodyPr/>
          <a:lstStyle/>
          <a:p>
            <a:pPr eaLnBrk="1" hangingPunct="1"/>
            <a:r>
              <a:rPr lang="en-US" sz="2800" smtClean="0"/>
              <a:t>It is a positive concept emphasizing personal, social, political and institutional resources, as well as physical capacities. </a:t>
            </a:r>
          </a:p>
          <a:p>
            <a:pPr eaLnBrk="1" hangingPunct="1"/>
            <a:r>
              <a:rPr lang="en-US" sz="2800" smtClean="0"/>
              <a:t>Health promotion is any combination of health, education, economic, political, spiritual or organizational initiative designed to bring about positive attitudinal, behavioral, social or environmental changes conducive to improving </a:t>
            </a:r>
            <a:br>
              <a:rPr lang="en-US" sz="2800" smtClean="0"/>
            </a:br>
            <a:r>
              <a:rPr lang="en-US" sz="2800" smtClean="0"/>
              <a:t>the health of populations.</a:t>
            </a:r>
          </a:p>
          <a:p>
            <a:pPr eaLnBrk="1" hangingPunct="1"/>
            <a:endParaRPr lang="en-US" sz="2800" smtClean="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PRINCIPLES OF GOOD GOVERNANCE</a:t>
            </a:r>
          </a:p>
        </p:txBody>
      </p:sp>
      <p:sp>
        <p:nvSpPr>
          <p:cNvPr id="3" name="Content Placeholder 2"/>
          <p:cNvSpPr>
            <a:spLocks noGrp="1"/>
          </p:cNvSpPr>
          <p:nvPr>
            <p:ph idx="1"/>
          </p:nvPr>
        </p:nvSpPr>
        <p:spPr/>
        <p:txBody>
          <a:bodyPr/>
          <a:lstStyle/>
          <a:p>
            <a:r>
              <a:rPr lang="en-US" dirty="0"/>
              <a:t>These three principles guide the practice of governance in all sectors </a:t>
            </a:r>
          </a:p>
          <a:p>
            <a:r>
              <a:rPr lang="en-US" dirty="0"/>
              <a:t> </a:t>
            </a:r>
          </a:p>
          <a:p>
            <a:r>
              <a:rPr lang="en-US" dirty="0"/>
              <a:t>Transparency </a:t>
            </a:r>
          </a:p>
          <a:p>
            <a:r>
              <a:rPr lang="en-US" dirty="0"/>
              <a:t> Accountability  </a:t>
            </a:r>
          </a:p>
          <a:p>
            <a:r>
              <a:rPr lang="en-US" dirty="0"/>
              <a:t> Participation </a:t>
            </a:r>
          </a:p>
          <a:p>
            <a:endParaRPr lang="en-US" dirty="0"/>
          </a:p>
        </p:txBody>
      </p:sp>
    </p:spTree>
    <p:extLst>
      <p:ext uri="{BB962C8B-B14F-4D97-AF65-F5344CB8AC3E}">
        <p14:creationId xmlns:p14="http://schemas.microsoft.com/office/powerpoint/2010/main" val="26096390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buNone/>
            </a:pPr>
            <a:r>
              <a:rPr lang="en-US" dirty="0"/>
              <a:t> Strategic vision  </a:t>
            </a:r>
          </a:p>
          <a:p>
            <a:pPr marL="0" indent="0">
              <a:buNone/>
            </a:pPr>
            <a:r>
              <a:rPr lang="en-US" dirty="0"/>
              <a:t>Participation and consensus orientation  •</a:t>
            </a:r>
          </a:p>
          <a:p>
            <a:pPr marL="0" indent="0">
              <a:buNone/>
            </a:pPr>
            <a:r>
              <a:rPr lang="en-US" dirty="0"/>
              <a:t>  Rule of law  </a:t>
            </a:r>
          </a:p>
          <a:p>
            <a:pPr marL="0" indent="0">
              <a:buNone/>
            </a:pPr>
            <a:r>
              <a:rPr lang="en-US" dirty="0"/>
              <a:t> Transparency  </a:t>
            </a:r>
          </a:p>
          <a:p>
            <a:pPr marL="0" indent="0">
              <a:buNone/>
            </a:pPr>
            <a:r>
              <a:rPr lang="en-US" dirty="0"/>
              <a:t>Responsiveness  </a:t>
            </a:r>
          </a:p>
          <a:p>
            <a:pPr marL="0" indent="0">
              <a:buNone/>
            </a:pPr>
            <a:r>
              <a:rPr lang="en-US" dirty="0"/>
              <a:t>  Equity and inclusiveness  </a:t>
            </a:r>
          </a:p>
          <a:p>
            <a:pPr marL="0" indent="0">
              <a:buNone/>
            </a:pPr>
            <a:r>
              <a:rPr lang="en-US" dirty="0"/>
              <a:t>  Effectiveness and efficiency</a:t>
            </a:r>
          </a:p>
          <a:p>
            <a:pPr marL="0" indent="0">
              <a:buNone/>
            </a:pPr>
            <a:r>
              <a:rPr lang="en-US" dirty="0"/>
              <a:t>  Accountability  </a:t>
            </a:r>
          </a:p>
          <a:p>
            <a:pPr marL="0" indent="0">
              <a:buNone/>
            </a:pPr>
            <a:r>
              <a:rPr lang="en-US" dirty="0"/>
              <a:t> Intelligence and information </a:t>
            </a:r>
          </a:p>
          <a:p>
            <a:pPr marL="0" indent="0">
              <a:buNone/>
            </a:pPr>
            <a:r>
              <a:rPr lang="en-US" dirty="0"/>
              <a:t>  Ethics </a:t>
            </a:r>
          </a:p>
          <a:p>
            <a:endParaRPr lang="en-US" dirty="0"/>
          </a:p>
        </p:txBody>
      </p:sp>
    </p:spTree>
    <p:extLst>
      <p:ext uri="{BB962C8B-B14F-4D97-AF65-F5344CB8AC3E}">
        <p14:creationId xmlns:p14="http://schemas.microsoft.com/office/powerpoint/2010/main" val="35367627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good health</a:t>
            </a:r>
          </a:p>
        </p:txBody>
      </p:sp>
      <p:sp>
        <p:nvSpPr>
          <p:cNvPr id="3" name="Content Placeholder 2"/>
          <p:cNvSpPr>
            <a:spLocks noGrp="1"/>
          </p:cNvSpPr>
          <p:nvPr>
            <p:ph idx="1"/>
          </p:nvPr>
        </p:nvSpPr>
        <p:spPr/>
        <p:txBody>
          <a:bodyPr/>
          <a:lstStyle/>
          <a:p>
            <a:r>
              <a:rPr lang="en-US" dirty="0"/>
              <a:t>Consensus oriented</a:t>
            </a:r>
          </a:p>
          <a:p>
            <a:r>
              <a:rPr lang="en-US" dirty="0"/>
              <a:t>Accountable</a:t>
            </a:r>
          </a:p>
          <a:p>
            <a:r>
              <a:rPr lang="en-US" dirty="0"/>
              <a:t>Participatory</a:t>
            </a:r>
          </a:p>
          <a:p>
            <a:r>
              <a:rPr lang="en-US" dirty="0"/>
              <a:t>Transparent</a:t>
            </a:r>
          </a:p>
          <a:p>
            <a:r>
              <a:rPr lang="en-US" dirty="0"/>
              <a:t>Follows the rule of law</a:t>
            </a:r>
          </a:p>
          <a:p>
            <a:r>
              <a:rPr lang="en-US" dirty="0"/>
              <a:t>Responsive</a:t>
            </a:r>
          </a:p>
          <a:p>
            <a:r>
              <a:rPr lang="en-US" dirty="0"/>
              <a:t>Effective and efficient</a:t>
            </a:r>
          </a:p>
          <a:p>
            <a:endParaRPr lang="en-US" dirty="0"/>
          </a:p>
        </p:txBody>
      </p:sp>
    </p:spTree>
    <p:extLst>
      <p:ext uri="{BB962C8B-B14F-4D97-AF65-F5344CB8AC3E}">
        <p14:creationId xmlns:p14="http://schemas.microsoft.com/office/powerpoint/2010/main" val="32860901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GOVERNANCE STRUCTURES AT VARIOUS LEVEL</a:t>
            </a:r>
          </a:p>
        </p:txBody>
      </p:sp>
      <p:sp>
        <p:nvSpPr>
          <p:cNvPr id="3" name="Content Placeholder 2"/>
          <p:cNvSpPr>
            <a:spLocks noGrp="1"/>
          </p:cNvSpPr>
          <p:nvPr>
            <p:ph idx="1"/>
          </p:nvPr>
        </p:nvSpPr>
        <p:spPr/>
        <p:txBody>
          <a:bodyPr>
            <a:normAutofit fontScale="70000" lnSpcReduction="20000"/>
          </a:bodyPr>
          <a:lstStyle/>
          <a:p>
            <a:r>
              <a:rPr lang="en-US" dirty="0"/>
              <a:t>Refers to structures for execution of authority at various levels: </a:t>
            </a:r>
          </a:p>
          <a:p>
            <a:r>
              <a:rPr lang="en-US" dirty="0"/>
              <a:t>•  International level, includes summit of Health Ministers and Heads of State </a:t>
            </a:r>
          </a:p>
          <a:p>
            <a:r>
              <a:rPr lang="en-US" dirty="0"/>
              <a:t>•  Central/National level, the governance structure for the health system include autonomous boards and committees at national/parliamentary level, Ministries of Health and Office of the President</a:t>
            </a:r>
          </a:p>
          <a:p>
            <a:r>
              <a:rPr lang="en-US" dirty="0"/>
              <a:t> •  Regional/Provincial/County levels, the health boards set up under the regional, provincial, county administrators </a:t>
            </a:r>
          </a:p>
          <a:p>
            <a:r>
              <a:rPr lang="en-US" dirty="0"/>
              <a:t>•  District and other sub-regional levels,  health boards or committees responsible for and district and other sub-regional level administrators including health facility boards </a:t>
            </a:r>
          </a:p>
          <a:p>
            <a:r>
              <a:rPr lang="en-US" dirty="0"/>
              <a:t>•  Community level, village and community health boards or committees that provide oversight for health matters </a:t>
            </a:r>
          </a:p>
          <a:p>
            <a:endParaRPr lang="en-US" dirty="0"/>
          </a:p>
        </p:txBody>
      </p:sp>
    </p:spTree>
    <p:extLst>
      <p:ext uri="{BB962C8B-B14F-4D97-AF65-F5344CB8AC3E}">
        <p14:creationId xmlns:p14="http://schemas.microsoft.com/office/powerpoint/2010/main" val="28086354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District and other sub-regional levels,  health boards or committees responsible for and district and other sub-regional level administrators including health facility boards </a:t>
            </a:r>
          </a:p>
          <a:p>
            <a:pPr marL="0" indent="0">
              <a:buNone/>
            </a:pPr>
            <a:r>
              <a:rPr lang="en-US" dirty="0"/>
              <a:t>•  Community level, village and community health boards or committees that provide oversight for health matters </a:t>
            </a:r>
          </a:p>
          <a:p>
            <a:endParaRPr lang="en-US" dirty="0"/>
          </a:p>
          <a:p>
            <a:endParaRPr lang="en-US" dirty="0"/>
          </a:p>
        </p:txBody>
      </p:sp>
    </p:spTree>
    <p:extLst>
      <p:ext uri="{BB962C8B-B14F-4D97-AF65-F5344CB8AC3E}">
        <p14:creationId xmlns:p14="http://schemas.microsoft.com/office/powerpoint/2010/main" val="37492074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GOVERNANCE STRUCTURES FOR HEALTH FACILITIES</a:t>
            </a:r>
          </a:p>
        </p:txBody>
      </p:sp>
      <p:sp>
        <p:nvSpPr>
          <p:cNvPr id="3" name="Content Placeholder 2"/>
          <p:cNvSpPr>
            <a:spLocks noGrp="1"/>
          </p:cNvSpPr>
          <p:nvPr>
            <p:ph idx="1"/>
          </p:nvPr>
        </p:nvSpPr>
        <p:spPr/>
        <p:txBody>
          <a:bodyPr>
            <a:normAutofit fontScale="85000" lnSpcReduction="20000"/>
          </a:bodyPr>
          <a:lstStyle/>
          <a:p>
            <a:r>
              <a:rPr lang="en-US" dirty="0"/>
              <a:t>  Hospital level, the Hospital Boards appointed by the Minister responsible for health, provide the oversight role to the delivery of medical services to citizens </a:t>
            </a:r>
          </a:p>
          <a:p>
            <a:r>
              <a:rPr lang="en-US" dirty="0"/>
              <a:t>•  Primary health Care level, Health Facility Committees (HFC) with membership drawn from community members, provide the oversight functions </a:t>
            </a:r>
          </a:p>
          <a:p>
            <a:r>
              <a:rPr lang="en-US" dirty="0"/>
              <a:t>•  Community level, governance structures are represented by Community or Village Health Committee (C/VHC) and have a big role to play in governance of health outposts/</a:t>
            </a:r>
            <a:r>
              <a:rPr lang="en-US" dirty="0" err="1"/>
              <a:t>centres</a:t>
            </a:r>
            <a:r>
              <a:rPr lang="en-US" dirty="0"/>
              <a:t>, dispensaries and clinics </a:t>
            </a:r>
          </a:p>
          <a:p>
            <a:r>
              <a:rPr lang="en-US" dirty="0"/>
              <a:t>Activity </a:t>
            </a:r>
          </a:p>
          <a:p>
            <a:endParaRPr lang="en-US" dirty="0"/>
          </a:p>
        </p:txBody>
      </p:sp>
    </p:spTree>
    <p:extLst>
      <p:ext uri="{BB962C8B-B14F-4D97-AF65-F5344CB8AC3E}">
        <p14:creationId xmlns:p14="http://schemas.microsoft.com/office/powerpoint/2010/main" val="29934052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OF GOOD GOVERNANCE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 Defines the division of power</a:t>
            </a:r>
          </a:p>
          <a:p>
            <a:pPr marL="0" indent="0">
              <a:buNone/>
            </a:pPr>
            <a:r>
              <a:rPr lang="en-US" dirty="0"/>
              <a:t> •  Establishes mechanisms to achieve accountability in the organization •  Ensures policy/decision-making</a:t>
            </a:r>
          </a:p>
          <a:p>
            <a:pPr marL="0" indent="0">
              <a:buNone/>
            </a:pPr>
            <a:r>
              <a:rPr lang="en-US" dirty="0"/>
              <a:t> •  Offers oversight of the organization's operations </a:t>
            </a:r>
          </a:p>
          <a:p>
            <a:pPr marL="0" indent="0">
              <a:buNone/>
            </a:pPr>
            <a:r>
              <a:rPr lang="en-US" dirty="0"/>
              <a:t>•  Strengthens positioning and planning the organization towards achieving its mission </a:t>
            </a:r>
          </a:p>
          <a:p>
            <a:pPr marL="0" indent="0">
              <a:buNone/>
            </a:pPr>
            <a:r>
              <a:rPr lang="en-US" dirty="0"/>
              <a:t>•  Fosters acceptability, credibility, viability and good reputation of the organization </a:t>
            </a:r>
          </a:p>
          <a:p>
            <a:pPr marL="0" indent="0">
              <a:buNone/>
            </a:pPr>
            <a:r>
              <a:rPr lang="en-US" dirty="0"/>
              <a:t>•  Provides social and environmental protection </a:t>
            </a:r>
          </a:p>
          <a:p>
            <a:endParaRPr lang="en-US" dirty="0"/>
          </a:p>
        </p:txBody>
      </p:sp>
    </p:spTree>
    <p:extLst>
      <p:ext uri="{BB962C8B-B14F-4D97-AF65-F5344CB8AC3E}">
        <p14:creationId xmlns:p14="http://schemas.microsoft.com/office/powerpoint/2010/main" val="11570697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a:t>
            </a:r>
            <a:r>
              <a:rPr lang="en-US" dirty="0"/>
              <a:t>TO GOOD GOVERNANCE</a:t>
            </a:r>
          </a:p>
        </p:txBody>
      </p:sp>
      <p:sp>
        <p:nvSpPr>
          <p:cNvPr id="3" name="Content Placeholder 2"/>
          <p:cNvSpPr>
            <a:spLocks noGrp="1"/>
          </p:cNvSpPr>
          <p:nvPr>
            <p:ph idx="1"/>
          </p:nvPr>
        </p:nvSpPr>
        <p:spPr/>
        <p:txBody>
          <a:bodyPr>
            <a:normAutofit fontScale="85000" lnSpcReduction="20000"/>
          </a:bodyPr>
          <a:lstStyle/>
          <a:p>
            <a:r>
              <a:rPr lang="en-US" dirty="0"/>
              <a:t>Good governance has been associated with an attempt by the west to propagate and promote western style democracy </a:t>
            </a:r>
          </a:p>
          <a:p>
            <a:r>
              <a:rPr lang="en-US" dirty="0"/>
              <a:t>•  Historically, good governance has been constructed as a condition for external aid to Africa  </a:t>
            </a:r>
          </a:p>
          <a:p>
            <a:r>
              <a:rPr lang="en-US" dirty="0"/>
              <a:t>•  Linking the concept to human rights is perceived as ‘witch hunt’ for the ‘bad boys’ rather than fulfilling international norms on human rights </a:t>
            </a:r>
          </a:p>
          <a:p>
            <a:r>
              <a:rPr lang="en-US" dirty="0"/>
              <a:t>•  The concept of ‘good governance’ has primarily been donor driven vs. domestic imperatives </a:t>
            </a:r>
          </a:p>
          <a:p>
            <a:r>
              <a:rPr lang="en-US" dirty="0"/>
              <a:t>•  Lack of capacity to effectively implement the governance principles in diverse institutional contexts </a:t>
            </a:r>
          </a:p>
          <a:p>
            <a:endParaRPr lang="en-US" dirty="0"/>
          </a:p>
        </p:txBody>
      </p:sp>
    </p:spTree>
    <p:extLst>
      <p:ext uri="{BB962C8B-B14F-4D97-AF65-F5344CB8AC3E}">
        <p14:creationId xmlns:p14="http://schemas.microsoft.com/office/powerpoint/2010/main" val="28889183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04800" y="2057400"/>
            <a:ext cx="7239000" cy="3954929"/>
          </a:xfrm>
          <a:prstGeom prst="rect">
            <a:avLst/>
          </a:prstGeom>
          <a:noFill/>
          <a:ln w="9525">
            <a:noFill/>
            <a:miter lim="800000"/>
            <a:headEnd/>
            <a:tailEnd/>
          </a:ln>
        </p:spPr>
        <p:txBody>
          <a:bodyPr>
            <a:spAutoFit/>
          </a:bodyPr>
          <a:lstStyle/>
          <a:p>
            <a:pPr eaLnBrk="0" hangingPunct="0">
              <a:buFontTx/>
              <a:buChar char="•"/>
            </a:pPr>
            <a:endParaRPr lang="en-AU" sz="3200" dirty="0"/>
          </a:p>
          <a:p>
            <a:pPr eaLnBrk="0" hangingPunct="0"/>
            <a:endParaRPr lang="en-AU" sz="3200" dirty="0">
              <a:latin typeface="Arial" pitchFamily="34" charset="0"/>
            </a:endParaRPr>
          </a:p>
          <a:p>
            <a:pPr eaLnBrk="0" hangingPunct="0"/>
            <a:r>
              <a:rPr lang="en-AU" sz="3200" dirty="0" smtClean="0">
                <a:latin typeface="Arial" pitchFamily="34" charset="0"/>
              </a:rPr>
              <a:t>Some of the skills needed include those that will:</a:t>
            </a:r>
            <a:endParaRPr lang="en-AU" sz="3200" dirty="0">
              <a:latin typeface="Arial" pitchFamily="34" charset="0"/>
            </a:endParaRPr>
          </a:p>
          <a:p>
            <a:pPr eaLnBrk="0" hangingPunct="0">
              <a:buFontTx/>
              <a:buChar char="•"/>
            </a:pPr>
            <a:r>
              <a:rPr lang="en-AU" sz="3200" dirty="0">
                <a:latin typeface="Arial" pitchFamily="34" charset="0"/>
              </a:rPr>
              <a:t> </a:t>
            </a:r>
            <a:r>
              <a:rPr lang="en-AU" sz="3200" dirty="0" smtClean="0">
                <a:latin typeface="Arial" pitchFamily="34" charset="0"/>
              </a:rPr>
              <a:t>Strengthen </a:t>
            </a:r>
            <a:r>
              <a:rPr lang="en-AU" sz="3200" dirty="0">
                <a:latin typeface="Arial" pitchFamily="34" charset="0"/>
              </a:rPr>
              <a:t>community action</a:t>
            </a:r>
          </a:p>
          <a:p>
            <a:pPr eaLnBrk="0" hangingPunct="0">
              <a:buFontTx/>
              <a:buChar char="•"/>
            </a:pPr>
            <a:r>
              <a:rPr lang="en-AU" sz="3200" dirty="0">
                <a:latin typeface="Arial" pitchFamily="34" charset="0"/>
              </a:rPr>
              <a:t> Develop personal skills</a:t>
            </a:r>
          </a:p>
          <a:p>
            <a:pPr eaLnBrk="0" hangingPunct="0">
              <a:buFontTx/>
              <a:buChar char="•"/>
            </a:pPr>
            <a:r>
              <a:rPr lang="en-AU" sz="3200" dirty="0">
                <a:latin typeface="Arial" pitchFamily="34" charset="0"/>
              </a:rPr>
              <a:t> Re-orient health services</a:t>
            </a:r>
          </a:p>
          <a:p>
            <a:pPr eaLnBrk="0" hangingPunct="0">
              <a:spcBef>
                <a:spcPct val="50000"/>
              </a:spcBef>
            </a:pPr>
            <a:endParaRPr lang="en-AU" dirty="0">
              <a:latin typeface="Arial" pitchFamily="34" charset="0"/>
            </a:endParaRP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AU" smtClean="0"/>
              <a:t>.</a:t>
            </a:r>
          </a:p>
        </p:txBody>
      </p:sp>
      <p:sp>
        <p:nvSpPr>
          <p:cNvPr id="16387" name="Rectangle 3"/>
          <p:cNvSpPr>
            <a:spLocks noGrp="1" noChangeArrowheads="1"/>
          </p:cNvSpPr>
          <p:nvPr>
            <p:ph type="body" sz="half" idx="1"/>
          </p:nvPr>
        </p:nvSpPr>
        <p:spPr>
          <a:xfrm>
            <a:off x="381000" y="228600"/>
            <a:ext cx="4114800" cy="5867400"/>
          </a:xfrm>
        </p:spPr>
        <p:txBody>
          <a:bodyPr>
            <a:normAutofit lnSpcReduction="10000"/>
          </a:bodyPr>
          <a:lstStyle/>
          <a:p>
            <a:pPr eaLnBrk="1" hangingPunct="1">
              <a:lnSpc>
                <a:spcPct val="90000"/>
              </a:lnSpc>
              <a:buFont typeface="Wingdings" pitchFamily="2" charset="2"/>
              <a:buNone/>
            </a:pPr>
            <a:r>
              <a:rPr lang="en-AU" sz="3600" i="1" smtClean="0">
                <a:solidFill>
                  <a:schemeClr val="tx2"/>
                </a:solidFill>
                <a:latin typeface="Arial" pitchFamily="34" charset="0"/>
              </a:rPr>
              <a:t>Strengthen community action</a:t>
            </a:r>
          </a:p>
          <a:p>
            <a:pPr eaLnBrk="1" hangingPunct="1">
              <a:lnSpc>
                <a:spcPct val="90000"/>
              </a:lnSpc>
              <a:buFont typeface="Wingdings" pitchFamily="2" charset="2"/>
              <a:buNone/>
            </a:pPr>
            <a:r>
              <a:rPr lang="en-AU" sz="2400" smtClean="0">
                <a:latin typeface="Arial" pitchFamily="34" charset="0"/>
              </a:rPr>
              <a:t>	Enable and empower communities, provide resources so they actively participate in health decisions which leads to better health outcomes. They can apply those skills to other situations themselves need to determine what their needs are and how they best can be met.</a:t>
            </a:r>
          </a:p>
          <a:p>
            <a:pPr eaLnBrk="1" hangingPunct="1">
              <a:lnSpc>
                <a:spcPct val="90000"/>
              </a:lnSpc>
            </a:pPr>
            <a:r>
              <a:rPr lang="en-AU" sz="2400" smtClean="0">
                <a:latin typeface="Arial" pitchFamily="34" charset="0"/>
              </a:rPr>
              <a:t>Community development.</a:t>
            </a:r>
          </a:p>
          <a:p>
            <a:pPr eaLnBrk="1" hangingPunct="1">
              <a:lnSpc>
                <a:spcPct val="90000"/>
              </a:lnSpc>
            </a:pPr>
            <a:r>
              <a:rPr lang="en-AU" sz="2400" smtClean="0">
                <a:latin typeface="Arial" pitchFamily="34" charset="0"/>
              </a:rPr>
              <a:t>Capacity building.</a:t>
            </a:r>
          </a:p>
        </p:txBody>
      </p:sp>
      <p:sp>
        <p:nvSpPr>
          <p:cNvPr id="16388" name="Rectangle 4"/>
          <p:cNvSpPr>
            <a:spLocks noGrp="1" noChangeArrowheads="1"/>
          </p:cNvSpPr>
          <p:nvPr>
            <p:ph type="body" sz="half" idx="2"/>
          </p:nvPr>
        </p:nvSpPr>
        <p:spPr>
          <a:xfrm>
            <a:off x="4648200" y="304800"/>
            <a:ext cx="3810000" cy="5791200"/>
          </a:xfrm>
        </p:spPr>
        <p:txBody>
          <a:bodyPr>
            <a:normAutofit lnSpcReduction="10000"/>
          </a:bodyPr>
          <a:lstStyle/>
          <a:p>
            <a:pPr eaLnBrk="1" hangingPunct="1">
              <a:lnSpc>
                <a:spcPct val="90000"/>
              </a:lnSpc>
              <a:buFont typeface="Wingdings" pitchFamily="2" charset="2"/>
              <a:buNone/>
            </a:pPr>
            <a:r>
              <a:rPr lang="en-AU" sz="3600" i="1" smtClean="0">
                <a:solidFill>
                  <a:schemeClr val="tx2"/>
                </a:solidFill>
                <a:latin typeface="Arial" pitchFamily="34" charset="0"/>
              </a:rPr>
              <a:t>Reorient heath services</a:t>
            </a:r>
          </a:p>
          <a:p>
            <a:pPr eaLnBrk="1" hangingPunct="1">
              <a:lnSpc>
                <a:spcPct val="90000"/>
              </a:lnSpc>
            </a:pPr>
            <a:endParaRPr lang="en-AU" sz="3600" i="1" smtClean="0">
              <a:solidFill>
                <a:schemeClr val="tx2"/>
              </a:solidFill>
              <a:latin typeface="Arial" pitchFamily="34" charset="0"/>
            </a:endParaRPr>
          </a:p>
          <a:p>
            <a:pPr eaLnBrk="1" hangingPunct="1">
              <a:lnSpc>
                <a:spcPct val="90000"/>
              </a:lnSpc>
            </a:pPr>
            <a:r>
              <a:rPr lang="en-AU" sz="2400" smtClean="0">
                <a:latin typeface="Arial" pitchFamily="34" charset="0"/>
              </a:rPr>
              <a:t>Aim for a balance between health promotion and treatment services?</a:t>
            </a:r>
          </a:p>
          <a:p>
            <a:pPr eaLnBrk="1" hangingPunct="1">
              <a:lnSpc>
                <a:spcPct val="90000"/>
              </a:lnSpc>
            </a:pPr>
            <a:r>
              <a:rPr lang="en-AU" sz="2400" smtClean="0">
                <a:latin typeface="Arial" pitchFamily="34" charset="0"/>
              </a:rPr>
              <a:t>How can we work with other sectors whose work impacts on health? </a:t>
            </a:r>
          </a:p>
          <a:p>
            <a:pPr eaLnBrk="1" hangingPunct="1">
              <a:lnSpc>
                <a:spcPct val="90000"/>
              </a:lnSpc>
            </a:pPr>
            <a:r>
              <a:rPr lang="en-AU" sz="2400" smtClean="0">
                <a:latin typeface="Arial" pitchFamily="34" charset="0"/>
              </a:rPr>
              <a:t>Include health promotion in job descriptions, a designated role.</a:t>
            </a:r>
            <a:endParaRPr lang="en-AU" sz="2400" smtClean="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685800" y="1905000"/>
            <a:ext cx="8269288" cy="4114800"/>
          </a:xfrm>
        </p:spPr>
        <p:txBody>
          <a:bodyPr>
            <a:normAutofit fontScale="92500" lnSpcReduction="10000"/>
          </a:bodyPr>
          <a:lstStyle/>
          <a:p>
            <a:pPr eaLnBrk="1" hangingPunct="1"/>
            <a:r>
              <a:rPr lang="en-US" sz="2800" smtClean="0"/>
              <a:t>Health promotion is directed towards action on the determinants or causes of health</a:t>
            </a:r>
          </a:p>
          <a:p>
            <a:pPr eaLnBrk="1" hangingPunct="1"/>
            <a:r>
              <a:rPr lang="en-US" sz="2800" smtClean="0"/>
              <a:t>Health promotion, therefore, requires a close co-operation of sectors beyond health services, reflecting the diversity of conditions which influence health.</a:t>
            </a:r>
          </a:p>
          <a:p>
            <a:pPr eaLnBrk="1" hangingPunct="1"/>
            <a:r>
              <a:rPr lang="en-US" sz="2800" smtClean="0"/>
              <a:t>Government at both local and national levels has a unique responsibility to act appropriately and in a timely way to ensure that the ‘total’ environment, which is beyond the control of individuals and groups, is conducive to health.</a:t>
            </a:r>
          </a:p>
          <a:p>
            <a:pPr eaLnBrk="1" hangingPunct="1"/>
            <a:endParaRPr lang="en-US" sz="2800" smtClean="0"/>
          </a:p>
          <a:p>
            <a:pPr eaLnBrk="1" hangingPunct="1"/>
            <a:endParaRPr lang="en-US" sz="2800" smtClean="0"/>
          </a:p>
        </p:txBody>
      </p:sp>
      <p:sp>
        <p:nvSpPr>
          <p:cNvPr id="12291" name="Rectangle 2"/>
          <p:cNvSpPr>
            <a:spLocks noGrp="1" noChangeArrowheads="1"/>
          </p:cNvSpPr>
          <p:nvPr>
            <p:ph type="title"/>
          </p:nvPr>
        </p:nvSpPr>
        <p:spPr/>
        <p:txBody>
          <a:bodyPr>
            <a:normAutofit fontScale="90000"/>
          </a:bodyPr>
          <a:lstStyle/>
          <a:p>
            <a:pPr eaLnBrk="1" hangingPunct="1"/>
            <a:r>
              <a:rPr lang="en-US" smtClean="0"/>
              <a:t>What is Health Promotion all about?</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228600"/>
            <a:ext cx="7772400" cy="1143000"/>
          </a:xfrm>
        </p:spPr>
        <p:txBody>
          <a:bodyPr>
            <a:normAutofit fontScale="90000"/>
          </a:bodyPr>
          <a:lstStyle/>
          <a:p>
            <a:pPr eaLnBrk="1" hangingPunct="1"/>
            <a:r>
              <a:rPr lang="en-AU" sz="4000" smtClean="0">
                <a:latin typeface="Arial" pitchFamily="34" charset="0"/>
              </a:rPr>
              <a:t>Develop Personal Skills</a:t>
            </a:r>
            <a:br>
              <a:rPr lang="en-AU" sz="4000" smtClean="0">
                <a:latin typeface="Arial" pitchFamily="34" charset="0"/>
              </a:rPr>
            </a:br>
            <a:r>
              <a:rPr lang="en-AU" sz="3600" smtClean="0"/>
              <a:t> (the one we are most familiar with)</a:t>
            </a:r>
          </a:p>
        </p:txBody>
      </p:sp>
      <p:sp>
        <p:nvSpPr>
          <p:cNvPr id="17411" name="Rectangle 3"/>
          <p:cNvSpPr>
            <a:spLocks noGrp="1" noChangeArrowheads="1"/>
          </p:cNvSpPr>
          <p:nvPr>
            <p:ph type="body" idx="1"/>
          </p:nvPr>
        </p:nvSpPr>
        <p:spPr>
          <a:xfrm>
            <a:off x="152400" y="1524000"/>
            <a:ext cx="7772400" cy="4800600"/>
          </a:xfrm>
        </p:spPr>
        <p:txBody>
          <a:bodyPr/>
          <a:lstStyle/>
          <a:p>
            <a:pPr eaLnBrk="1" hangingPunct="1">
              <a:lnSpc>
                <a:spcPct val="90000"/>
              </a:lnSpc>
            </a:pPr>
            <a:r>
              <a:rPr lang="en-AU" sz="2800" smtClean="0">
                <a:latin typeface="Arial" pitchFamily="34" charset="0"/>
              </a:rPr>
              <a:t>Provide information, education and skills. </a:t>
            </a:r>
          </a:p>
          <a:p>
            <a:pPr eaLnBrk="1" hangingPunct="1">
              <a:lnSpc>
                <a:spcPct val="90000"/>
              </a:lnSpc>
            </a:pPr>
            <a:endParaRPr lang="en-AU" sz="2800" smtClean="0">
              <a:latin typeface="Arial" pitchFamily="34" charset="0"/>
            </a:endParaRPr>
          </a:p>
          <a:p>
            <a:pPr eaLnBrk="1" hangingPunct="1">
              <a:lnSpc>
                <a:spcPct val="90000"/>
              </a:lnSpc>
            </a:pPr>
            <a:r>
              <a:rPr lang="en-AU" sz="2800" smtClean="0">
                <a:latin typeface="Arial" pitchFamily="34" charset="0"/>
              </a:rPr>
              <a:t>Those who gain skills are often the least likely to need them</a:t>
            </a:r>
          </a:p>
          <a:p>
            <a:pPr eaLnBrk="1" hangingPunct="1">
              <a:lnSpc>
                <a:spcPct val="90000"/>
              </a:lnSpc>
            </a:pPr>
            <a:r>
              <a:rPr lang="en-AU" sz="2800" smtClean="0">
                <a:latin typeface="Arial" pitchFamily="34" charset="0"/>
              </a:rPr>
              <a:t>So be creative and reach others e.g. display or health screening or other activity – those who you need to reach may not attend/be able to read etc</a:t>
            </a:r>
          </a:p>
          <a:p>
            <a:pPr eaLnBrk="1" hangingPunct="1">
              <a:lnSpc>
                <a:spcPct val="90000"/>
              </a:lnSpc>
            </a:pPr>
            <a:endParaRPr lang="en-AU" sz="2800" smtClean="0">
              <a:latin typeface="Arial" pitchFamily="34" charset="0"/>
            </a:endParaRPr>
          </a:p>
          <a:p>
            <a:pPr eaLnBrk="1" hangingPunct="1">
              <a:lnSpc>
                <a:spcPct val="90000"/>
              </a:lnSpc>
            </a:pPr>
            <a:r>
              <a:rPr lang="en-AU" sz="2800" smtClean="0">
                <a:latin typeface="Arial" pitchFamily="34" charset="0"/>
              </a:rPr>
              <a:t>Build skills at all levels - support others to work in a health promoting way.</a:t>
            </a: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1143000"/>
          </a:xfrm>
        </p:spPr>
        <p:txBody>
          <a:bodyPr>
            <a:normAutofit fontScale="90000"/>
          </a:bodyPr>
          <a:lstStyle/>
          <a:p>
            <a:pPr eaLnBrk="1" hangingPunct="1"/>
            <a:r>
              <a:rPr lang="en-AU" smtClean="0">
                <a:latin typeface="Arial" pitchFamily="34" charset="0"/>
              </a:rPr>
              <a:t>The health promoting way of working……..</a:t>
            </a:r>
          </a:p>
        </p:txBody>
      </p:sp>
      <p:sp>
        <p:nvSpPr>
          <p:cNvPr id="18435" name="Rectangle 3"/>
          <p:cNvSpPr>
            <a:spLocks noGrp="1" noChangeArrowheads="1"/>
          </p:cNvSpPr>
          <p:nvPr>
            <p:ph type="body" idx="1"/>
          </p:nvPr>
        </p:nvSpPr>
        <p:spPr>
          <a:xfrm>
            <a:off x="304800" y="1752600"/>
            <a:ext cx="8077200" cy="4572000"/>
          </a:xfrm>
        </p:spPr>
        <p:txBody>
          <a:bodyPr>
            <a:normAutofit lnSpcReduction="10000"/>
          </a:bodyPr>
          <a:lstStyle/>
          <a:p>
            <a:pPr eaLnBrk="1" hangingPunct="1">
              <a:lnSpc>
                <a:spcPct val="90000"/>
              </a:lnSpc>
            </a:pPr>
            <a:r>
              <a:rPr lang="en-AU" sz="2800" smtClean="0">
                <a:latin typeface="Arial" pitchFamily="34" charset="0"/>
              </a:rPr>
              <a:t>Work with the community to identify priorities</a:t>
            </a:r>
          </a:p>
          <a:p>
            <a:pPr eaLnBrk="1" hangingPunct="1">
              <a:lnSpc>
                <a:spcPct val="90000"/>
              </a:lnSpc>
            </a:pPr>
            <a:r>
              <a:rPr lang="en-AU" sz="2800" smtClean="0">
                <a:latin typeface="Arial" pitchFamily="34" charset="0"/>
              </a:rPr>
              <a:t>Support local initiatives </a:t>
            </a:r>
          </a:p>
          <a:p>
            <a:pPr eaLnBrk="1" hangingPunct="1">
              <a:lnSpc>
                <a:spcPct val="90000"/>
              </a:lnSpc>
            </a:pPr>
            <a:r>
              <a:rPr lang="en-AU" sz="2800" smtClean="0">
                <a:latin typeface="Arial" pitchFamily="34" charset="0"/>
              </a:rPr>
              <a:t>Find out what is already happening</a:t>
            </a:r>
          </a:p>
          <a:p>
            <a:pPr eaLnBrk="1" hangingPunct="1">
              <a:lnSpc>
                <a:spcPct val="90000"/>
              </a:lnSpc>
            </a:pPr>
            <a:r>
              <a:rPr lang="en-AU" sz="2800" smtClean="0">
                <a:latin typeface="Arial" pitchFamily="34" charset="0"/>
              </a:rPr>
              <a:t>Find out what people know and what they think is important</a:t>
            </a:r>
          </a:p>
          <a:p>
            <a:pPr eaLnBrk="1" hangingPunct="1">
              <a:lnSpc>
                <a:spcPct val="90000"/>
              </a:lnSpc>
            </a:pPr>
            <a:r>
              <a:rPr lang="en-AU" sz="2800" smtClean="0">
                <a:latin typeface="Arial" pitchFamily="34" charset="0"/>
              </a:rPr>
              <a:t>Share information</a:t>
            </a:r>
          </a:p>
          <a:p>
            <a:pPr eaLnBrk="1" hangingPunct="1">
              <a:lnSpc>
                <a:spcPct val="90000"/>
              </a:lnSpc>
            </a:pPr>
            <a:r>
              <a:rPr lang="en-AU" sz="2800" smtClean="0">
                <a:latin typeface="Arial" pitchFamily="34" charset="0"/>
              </a:rPr>
              <a:t>Assist with skills development </a:t>
            </a:r>
          </a:p>
          <a:p>
            <a:pPr eaLnBrk="1" hangingPunct="1">
              <a:lnSpc>
                <a:spcPct val="90000"/>
              </a:lnSpc>
            </a:pPr>
            <a:r>
              <a:rPr lang="en-AU" sz="2800" smtClean="0">
                <a:latin typeface="Arial" pitchFamily="34" charset="0"/>
              </a:rPr>
              <a:t>Assist with research &amp; information collection</a:t>
            </a:r>
          </a:p>
          <a:p>
            <a:pPr eaLnBrk="1" hangingPunct="1">
              <a:lnSpc>
                <a:spcPct val="90000"/>
              </a:lnSpc>
            </a:pPr>
            <a:r>
              <a:rPr lang="en-AU" sz="2800" smtClean="0">
                <a:latin typeface="Arial" pitchFamily="34" charset="0"/>
              </a:rPr>
              <a:t>Help to plan community action</a:t>
            </a:r>
          </a:p>
          <a:p>
            <a:pPr eaLnBrk="1" hangingPunct="1">
              <a:lnSpc>
                <a:spcPct val="90000"/>
              </a:lnSpc>
            </a:pPr>
            <a:r>
              <a:rPr lang="en-AU" sz="2800" smtClean="0">
                <a:latin typeface="Arial" pitchFamily="34" charset="0"/>
              </a:rPr>
              <a:t>Provide or assist to locate resources if needed</a:t>
            </a:r>
          </a:p>
        </p:txBody>
      </p:sp>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2000" y="381000"/>
            <a:ext cx="7696200" cy="1143000"/>
          </a:xfrm>
        </p:spPr>
        <p:txBody>
          <a:bodyPr>
            <a:normAutofit fontScale="90000"/>
          </a:bodyPr>
          <a:lstStyle/>
          <a:p>
            <a:pPr eaLnBrk="1" hangingPunct="1"/>
            <a:r>
              <a:rPr lang="en-AU" smtClean="0">
                <a:latin typeface="Arial" pitchFamily="34" charset="0"/>
              </a:rPr>
              <a:t>Spectrum of health promotion interventions</a:t>
            </a:r>
          </a:p>
        </p:txBody>
      </p:sp>
      <p:sp>
        <p:nvSpPr>
          <p:cNvPr id="19459" name="Rectangle 3"/>
          <p:cNvSpPr>
            <a:spLocks noGrp="1" noChangeArrowheads="1"/>
          </p:cNvSpPr>
          <p:nvPr>
            <p:ph type="body" idx="1"/>
          </p:nvPr>
        </p:nvSpPr>
        <p:spPr>
          <a:xfrm>
            <a:off x="304800" y="1828800"/>
            <a:ext cx="7772400" cy="4114800"/>
          </a:xfrm>
        </p:spPr>
        <p:txBody>
          <a:bodyPr/>
          <a:lstStyle/>
          <a:p>
            <a:pPr eaLnBrk="1" hangingPunct="1">
              <a:buFont typeface="Wingdings" pitchFamily="2" charset="2"/>
              <a:buNone/>
            </a:pPr>
            <a:r>
              <a:rPr lang="en-AU" sz="2800" smtClean="0">
                <a:latin typeface="Arial" pitchFamily="34" charset="0"/>
              </a:rPr>
              <a:t>Strive to develop a mix of</a:t>
            </a:r>
            <a:r>
              <a:rPr lang="en-AU" sz="2800" b="1" smtClean="0">
                <a:latin typeface="Arial" pitchFamily="34" charset="0"/>
              </a:rPr>
              <a:t> </a:t>
            </a:r>
            <a:r>
              <a:rPr lang="en-AU" sz="2800" i="1" smtClean="0">
                <a:latin typeface="Arial" pitchFamily="34" charset="0"/>
              </a:rPr>
              <a:t>evidence based health promotion interventions</a:t>
            </a:r>
            <a:endParaRPr lang="en-AU" sz="2800" b="1" i="1" smtClean="0">
              <a:latin typeface="Arial" pitchFamily="34" charset="0"/>
            </a:endParaRPr>
          </a:p>
          <a:p>
            <a:pPr eaLnBrk="1" hangingPunct="1"/>
            <a:r>
              <a:rPr lang="en-AU" sz="2800" smtClean="0">
                <a:latin typeface="Arial" pitchFamily="34" charset="0"/>
              </a:rPr>
              <a:t>with</a:t>
            </a:r>
            <a:r>
              <a:rPr lang="en-AU" sz="2800" b="1" i="1" smtClean="0">
                <a:latin typeface="Arial" pitchFamily="34" charset="0"/>
              </a:rPr>
              <a:t> </a:t>
            </a:r>
            <a:r>
              <a:rPr lang="en-AU" sz="2800" smtClean="0">
                <a:latin typeface="Arial" pitchFamily="34" charset="0"/>
              </a:rPr>
              <a:t>a balance of interventions at both an individual and population level </a:t>
            </a:r>
          </a:p>
          <a:p>
            <a:pPr eaLnBrk="1" hangingPunct="1"/>
            <a:r>
              <a:rPr lang="en-AU" sz="2800" smtClean="0">
                <a:latin typeface="Arial" pitchFamily="34" charset="0"/>
              </a:rPr>
              <a:t>that meet the priority outcomes</a:t>
            </a:r>
          </a:p>
          <a:p>
            <a:pPr eaLnBrk="1" hangingPunct="1"/>
            <a:endParaRPr lang="en-AU" sz="2800" b="1" smtClean="0">
              <a:latin typeface="Arial" pitchFamily="34" charset="0"/>
            </a:endParaRPr>
          </a:p>
          <a:p>
            <a:pPr eaLnBrk="1" hangingPunct="1">
              <a:buFont typeface="Wingdings" pitchFamily="2" charset="2"/>
              <a:buNone/>
            </a:pPr>
            <a:r>
              <a:rPr lang="en-AU" sz="2800" smtClean="0">
                <a:latin typeface="Arial" pitchFamily="34" charset="0"/>
              </a:rPr>
              <a:t>Support these with c</a:t>
            </a:r>
            <a:r>
              <a:rPr lang="en-AU" sz="2800" i="1" smtClean="0">
                <a:latin typeface="Arial" pitchFamily="34" charset="0"/>
              </a:rPr>
              <a:t>apacity building strategies (</a:t>
            </a:r>
            <a:r>
              <a:rPr lang="en-AU" sz="2800" smtClean="0">
                <a:latin typeface="Arial" pitchFamily="34" charset="0"/>
              </a:rPr>
              <a:t>skills and organisational support)</a:t>
            </a:r>
          </a:p>
          <a:p>
            <a:pPr eaLnBrk="1" hangingPunct="1"/>
            <a:endParaRPr lang="en-AU" sz="2800" smtClean="0"/>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228600"/>
            <a:ext cx="7772400" cy="1143000"/>
          </a:xfrm>
        </p:spPr>
        <p:txBody>
          <a:bodyPr>
            <a:normAutofit fontScale="90000"/>
          </a:bodyPr>
          <a:lstStyle/>
          <a:p>
            <a:pPr eaLnBrk="1" hangingPunct="1"/>
            <a:r>
              <a:rPr lang="en-AU" smtClean="0">
                <a:latin typeface="Arial" pitchFamily="34" charset="0"/>
              </a:rPr>
              <a:t>Spectrum of interventions</a:t>
            </a:r>
            <a:r>
              <a:rPr lang="en-AU" sz="4000" smtClean="0">
                <a:latin typeface="Arial" pitchFamily="34" charset="0"/>
              </a:rPr>
              <a:t> e.g.smoking cessation</a:t>
            </a:r>
          </a:p>
        </p:txBody>
      </p:sp>
      <p:sp>
        <p:nvSpPr>
          <p:cNvPr id="21507" name="Rectangle 3"/>
          <p:cNvSpPr>
            <a:spLocks noGrp="1" noChangeArrowheads="1"/>
          </p:cNvSpPr>
          <p:nvPr>
            <p:ph type="body" sz="half" idx="1"/>
          </p:nvPr>
        </p:nvSpPr>
        <p:spPr>
          <a:xfrm>
            <a:off x="152400" y="1676400"/>
            <a:ext cx="5181600" cy="4876800"/>
          </a:xfrm>
        </p:spPr>
        <p:txBody>
          <a:bodyPr/>
          <a:lstStyle/>
          <a:p>
            <a:pPr eaLnBrk="1" hangingPunct="1">
              <a:lnSpc>
                <a:spcPct val="90000"/>
              </a:lnSpc>
              <a:buFont typeface="Wingdings" pitchFamily="2" charset="2"/>
              <a:buNone/>
            </a:pPr>
            <a:r>
              <a:rPr lang="en-AU" smtClean="0">
                <a:latin typeface="Arial" pitchFamily="34" charset="0"/>
                <a:cs typeface="Arial" pitchFamily="34" charset="0"/>
              </a:rPr>
              <a:t>	Using smoking cessation as an example and going from the individual to the population level, health promotion action can range from ‘brief interventions’ and advice to community based health promotion and social marketing (media etc) to policy and legislation such as smoke free areas and access to purchasing</a:t>
            </a:r>
          </a:p>
        </p:txBody>
      </p:sp>
      <p:sp>
        <p:nvSpPr>
          <p:cNvPr id="21508" name="Rectangle 4"/>
          <p:cNvSpPr>
            <a:spLocks noGrp="1" noChangeArrowheads="1"/>
          </p:cNvSpPr>
          <p:nvPr>
            <p:ph type="body" sz="half" idx="2"/>
          </p:nvPr>
        </p:nvSpPr>
        <p:spPr/>
        <p:txBody>
          <a:bodyPr/>
          <a:lstStyle/>
          <a:p>
            <a:pPr eaLnBrk="1" hangingPunct="1">
              <a:buFont typeface="Wingdings" pitchFamily="2" charset="2"/>
              <a:buNone/>
            </a:pPr>
            <a:r>
              <a:rPr lang="en-AU" smtClean="0"/>
              <a:t>.</a:t>
            </a:r>
          </a:p>
        </p:txBody>
      </p:sp>
      <p:pic>
        <p:nvPicPr>
          <p:cNvPr id="21509" name="Picture 5" descr="C:\Program Files\Common Files\Microsoft Shared\Clipart\cagcat50\BD07175_.WMF"/>
          <p:cNvPicPr>
            <a:picLocks noChangeAspect="1" noChangeArrowheads="1"/>
          </p:cNvPicPr>
          <p:nvPr/>
        </p:nvPicPr>
        <p:blipFill>
          <a:blip r:embed="rId2"/>
          <a:srcRect/>
          <a:stretch>
            <a:fillRect/>
          </a:stretch>
        </p:blipFill>
        <p:spPr bwMode="auto">
          <a:xfrm>
            <a:off x="4953000" y="1701800"/>
            <a:ext cx="2609850" cy="1727200"/>
          </a:xfrm>
          <a:prstGeom prst="rect">
            <a:avLst/>
          </a:prstGeom>
          <a:noFill/>
          <a:ln w="9525">
            <a:noFill/>
            <a:miter lim="800000"/>
            <a:headEnd/>
            <a:tailEnd/>
          </a:ln>
        </p:spPr>
      </p:pic>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838201"/>
            <a:ext cx="7848600" cy="2260106"/>
          </a:xfrm>
          <a:prstGeom prst="rect">
            <a:avLst/>
          </a:prstGeom>
        </p:spPr>
        <p:txBody>
          <a:bodyPr wrap="square">
            <a:spAutoFit/>
          </a:bodyPr>
          <a:lstStyle/>
          <a:p>
            <a:pPr>
              <a:lnSpc>
                <a:spcPct val="115000"/>
              </a:lnSpc>
              <a:spcAft>
                <a:spcPts val="10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REFERENCES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b="1" dirty="0" err="1">
                <a:latin typeface="Times New Roman" panose="02020603050405020304" pitchFamily="18" charset="0"/>
                <a:ea typeface="Times New Roman" panose="02020603050405020304" pitchFamily="18" charset="0"/>
                <a:cs typeface="Times New Roman" panose="02020603050405020304" pitchFamily="18" charset="0"/>
              </a:rPr>
              <a:t>Basavanthappa</a:t>
            </a:r>
            <a:r>
              <a:rPr lang="en-US" b="1" dirty="0">
                <a:latin typeface="Times New Roman" panose="02020603050405020304" pitchFamily="18" charset="0"/>
                <a:ea typeface="Times New Roman" panose="02020603050405020304" pitchFamily="18" charset="0"/>
                <a:cs typeface="Times New Roman" panose="02020603050405020304" pitchFamily="18" charset="0"/>
              </a:rPr>
              <a:t>, B.T(2013). Community health Nursing 2</a:t>
            </a:r>
            <a:r>
              <a:rPr lang="en-US" b="1" baseline="30000" dirty="0">
                <a:latin typeface="Times New Roman" panose="02020603050405020304" pitchFamily="18" charset="0"/>
                <a:ea typeface="Times New Roman" panose="02020603050405020304" pitchFamily="18" charset="0"/>
                <a:cs typeface="Times New Roman" panose="02020603050405020304" pitchFamily="18" charset="0"/>
              </a:rPr>
              <a:t>nd</a:t>
            </a:r>
            <a:r>
              <a:rPr lang="en-US" b="1" dirty="0">
                <a:latin typeface="Times New Roman" panose="02020603050405020304" pitchFamily="18" charset="0"/>
                <a:ea typeface="Times New Roman" panose="02020603050405020304" pitchFamily="18" charset="0"/>
                <a:cs typeface="Times New Roman" panose="02020603050405020304" pitchFamily="18" charset="0"/>
              </a:rPr>
              <a:t> Ed. New Delhi: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Jaypee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US" b="1" dirty="0">
                <a:latin typeface="Times New Roman" panose="02020603050405020304" pitchFamily="18" charset="0"/>
                <a:ea typeface="Times New Roman" panose="02020603050405020304" pitchFamily="18" charset="0"/>
                <a:cs typeface="Times New Roman" panose="02020603050405020304" pitchFamily="18" charset="0"/>
              </a:rPr>
              <a:t>Clark, C.C (2014). Health promotion for nurses, A practical guide, Massachusetts: Jones and Bartlett publishers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8809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endParaRPr lang="en-US" dirty="0" smtClean="0"/>
          </a:p>
        </p:txBody>
      </p:sp>
      <p:sp>
        <p:nvSpPr>
          <p:cNvPr id="3" name="Content Placeholder 2"/>
          <p:cNvSpPr>
            <a:spLocks noGrp="1"/>
          </p:cNvSpPr>
          <p:nvPr>
            <p:ph idx="1"/>
          </p:nvPr>
        </p:nvSpPr>
        <p:spPr>
          <a:xfrm>
            <a:off x="457200" y="2057400"/>
            <a:ext cx="8229600" cy="4495800"/>
          </a:xfrm>
        </p:spPr>
        <p:txBody>
          <a:bodyPr>
            <a:normAutofit/>
          </a:bodyPr>
          <a:lstStyle/>
          <a:p>
            <a:pPr algn="just">
              <a:defRPr/>
            </a:pPr>
            <a:endParaRPr lang="en-US" b="1" dirty="0" smtClean="0"/>
          </a:p>
          <a:p>
            <a:pPr algn="ctr">
              <a:buNone/>
              <a:defRPr/>
            </a:pPr>
            <a:r>
              <a:rPr lang="en-US" b="1" dirty="0" smtClean="0">
                <a:solidFill>
                  <a:srgbClr val="0070C0"/>
                </a:solidFill>
              </a:rPr>
              <a:t>CONCEPTS OF HEALTH PROMOTION:</a:t>
            </a:r>
            <a:endParaRPr lang="en-US" dirty="0">
              <a:solidFill>
                <a:srgbClr val="0070C0"/>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43000" y="400050"/>
            <a:ext cx="7467600" cy="895350"/>
          </a:xfrm>
        </p:spPr>
        <p:txBody>
          <a:bodyPr/>
          <a:lstStyle/>
          <a:p>
            <a:pPr>
              <a:spcAft>
                <a:spcPts val="600"/>
              </a:spcAft>
            </a:pPr>
            <a:r>
              <a:rPr lang="en-US" sz="3200" dirty="0" smtClean="0">
                <a:solidFill>
                  <a:schemeClr val="hlink"/>
                </a:solidFill>
              </a:rPr>
              <a:t>DEFINITION OF </a:t>
            </a:r>
            <a:r>
              <a:rPr lang="cs-CZ" sz="3200" dirty="0" smtClean="0">
                <a:solidFill>
                  <a:schemeClr val="hlink"/>
                </a:solidFill>
              </a:rPr>
              <a:t>Health Promotion</a:t>
            </a:r>
          </a:p>
        </p:txBody>
      </p:sp>
      <p:sp>
        <p:nvSpPr>
          <p:cNvPr id="7171" name="Rectangle 3"/>
          <p:cNvSpPr>
            <a:spLocks noGrp="1" noChangeArrowheads="1"/>
          </p:cNvSpPr>
          <p:nvPr>
            <p:ph type="body" idx="1"/>
          </p:nvPr>
        </p:nvSpPr>
        <p:spPr>
          <a:xfrm>
            <a:off x="228600" y="1447800"/>
            <a:ext cx="8610600" cy="4895850"/>
          </a:xfrm>
        </p:spPr>
        <p:txBody>
          <a:bodyPr>
            <a:normAutofit fontScale="92500" lnSpcReduction="10000"/>
          </a:bodyPr>
          <a:lstStyle/>
          <a:p>
            <a:pPr>
              <a:lnSpc>
                <a:spcPct val="115000"/>
              </a:lnSpc>
              <a:spcBef>
                <a:spcPts val="1200"/>
              </a:spcBef>
              <a:buFont typeface="Wingdings" pitchFamily="2" charset="2"/>
              <a:buChar char="q"/>
            </a:pPr>
            <a:r>
              <a:rPr lang="cs-CZ" sz="2400" b="1" dirty="0" smtClean="0"/>
              <a:t> </a:t>
            </a:r>
            <a:r>
              <a:rPr lang="cs-CZ" sz="3200" dirty="0" smtClean="0">
                <a:latin typeface="Times New Roman" pitchFamily="18" charset="0"/>
              </a:rPr>
              <a:t>Process enabling individually and collectivelly increase control over </a:t>
            </a:r>
            <a:r>
              <a:rPr lang="cs-CZ" sz="3200" b="1" i="1" dirty="0" smtClean="0">
                <a:solidFill>
                  <a:schemeClr val="hlink"/>
                </a:solidFill>
                <a:latin typeface="Times New Roman" pitchFamily="18" charset="0"/>
              </a:rPr>
              <a:t>determinants</a:t>
            </a:r>
            <a:r>
              <a:rPr lang="cs-CZ" sz="3200" dirty="0" smtClean="0">
                <a:latin typeface="Times New Roman" pitchFamily="18" charset="0"/>
              </a:rPr>
              <a:t> of their health, and improve health status. (WHO, 1998)</a:t>
            </a:r>
          </a:p>
          <a:p>
            <a:pPr>
              <a:lnSpc>
                <a:spcPct val="130000"/>
              </a:lnSpc>
              <a:spcBef>
                <a:spcPts val="1200"/>
              </a:spcBef>
              <a:buFont typeface="Wingdings" pitchFamily="2" charset="2"/>
              <a:buChar char="q"/>
            </a:pPr>
            <a:r>
              <a:rPr lang="cs-CZ" sz="3200" dirty="0" smtClean="0">
                <a:latin typeface="Times New Roman" pitchFamily="18" charset="0"/>
              </a:rPr>
              <a:t>It does not mean only responsibility of the health care system, but also </a:t>
            </a:r>
            <a:r>
              <a:rPr lang="cs-CZ" sz="3200" b="1" i="1" dirty="0" smtClean="0">
                <a:solidFill>
                  <a:schemeClr val="hlink"/>
                </a:solidFill>
                <a:latin typeface="Times New Roman" pitchFamily="18" charset="0"/>
              </a:rPr>
              <a:t>individual responsibility</a:t>
            </a:r>
            <a:r>
              <a:rPr lang="cs-CZ" sz="3200" dirty="0" smtClean="0">
                <a:latin typeface="Times New Roman" pitchFamily="18" charset="0"/>
              </a:rPr>
              <a:t> for health  expressed via </a:t>
            </a:r>
            <a:r>
              <a:rPr lang="cs-CZ" sz="3200" b="1" i="1" dirty="0" smtClean="0">
                <a:solidFill>
                  <a:schemeClr val="hlink"/>
                </a:solidFill>
                <a:latin typeface="Times New Roman" pitchFamily="18" charset="0"/>
              </a:rPr>
              <a:t>life style</a:t>
            </a:r>
            <a:r>
              <a:rPr lang="cs-CZ" sz="3200" dirty="0" smtClean="0">
                <a:latin typeface="Times New Roman" pitchFamily="18" charset="0"/>
              </a:rPr>
              <a:t>. (Kebza, 2005) </a:t>
            </a:r>
          </a:p>
          <a:p>
            <a:pPr>
              <a:lnSpc>
                <a:spcPct val="130000"/>
              </a:lnSpc>
              <a:spcBef>
                <a:spcPts val="1200"/>
              </a:spcBef>
              <a:buFont typeface="Monotype Sorts" pitchFamily="2" charset="2"/>
              <a:buNone/>
            </a:pPr>
            <a:r>
              <a:rPr lang="cs-CZ" sz="3200" dirty="0" smtClean="0">
                <a:latin typeface="Times New Roman" pitchFamily="18" charset="0"/>
              </a:rPr>
              <a:t>  </a:t>
            </a:r>
          </a:p>
          <a:p>
            <a:pPr>
              <a:lnSpc>
                <a:spcPct val="130000"/>
              </a:lnSpc>
              <a:spcBef>
                <a:spcPts val="1200"/>
              </a:spcBef>
              <a:buFont typeface="Monotype Sorts" pitchFamily="2" charset="2"/>
              <a:buNone/>
            </a:pPr>
            <a:r>
              <a:rPr lang="cs-CZ" b="1" dirty="0" smtClean="0"/>
              <a:t> </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defRPr/>
            </a:pPr>
            <a:r>
              <a:rPr lang="en-US" dirty="0"/>
              <a:t>“Any combination of health education and related organizational, economic and political interventions designed to facilitate behavioral and environmental changes conductive to health”. (Green LW 1979) </a:t>
            </a:r>
          </a:p>
          <a:p>
            <a:pPr algn="just">
              <a:defRPr/>
            </a:pPr>
            <a:r>
              <a:rPr lang="en-US" dirty="0"/>
              <a:t>"Health promotion is the science and art of helping people change their lifestyle to move toward a state of optimal health.</a:t>
            </a:r>
            <a:r>
              <a:rPr lang="en-US" b="1" dirty="0"/>
              <a:t>  </a:t>
            </a:r>
            <a:r>
              <a:rPr lang="en-US" dirty="0"/>
              <a:t>Optimal health is defined as a balance of physical, emotional, social, spiritual, and intellectual health.  Lifestyle change can be facilitated through a combination of efforts to enhance awareness, change behavior and create environments that support good health practices.  Of the three, supportive environments will probably have the greatest impact in producing lasting change".  </a:t>
            </a:r>
            <a:r>
              <a:rPr lang="en-US" i="1" dirty="0"/>
              <a:t>(American Journal of Health Promotion, 1989,3,3,5</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2071</Words>
  <Application>Microsoft Office PowerPoint</Application>
  <PresentationFormat>On-screen Show (4:3)</PresentationFormat>
  <Paragraphs>361</Paragraphs>
  <Slides>64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Arial</vt:lpstr>
      <vt:lpstr>Calibri</vt:lpstr>
      <vt:lpstr>Franklin Gothic Demi Cond</vt:lpstr>
      <vt:lpstr>Goudy</vt:lpstr>
      <vt:lpstr>Monotype Corsiva</vt:lpstr>
      <vt:lpstr>Monotype Sorts</vt:lpstr>
      <vt:lpstr>Times New Roman</vt:lpstr>
      <vt:lpstr>Wingdings</vt:lpstr>
      <vt:lpstr>Office Theme</vt:lpstr>
      <vt:lpstr>Clip</vt:lpstr>
      <vt:lpstr>HEALTH PROMOTION</vt:lpstr>
      <vt:lpstr>LECTURE 1:</vt:lpstr>
      <vt:lpstr> HEALTH  PROMOTION</vt:lpstr>
      <vt:lpstr>What is Health Promotion all about?</vt:lpstr>
      <vt:lpstr>What is Health Promotion all about?</vt:lpstr>
      <vt:lpstr>What is Health Promotion all about?</vt:lpstr>
      <vt:lpstr>PowerPoint Presentation</vt:lpstr>
      <vt:lpstr>DEFINITION OF Health Promotion</vt:lpstr>
      <vt:lpstr>PowerPoint Presentation</vt:lpstr>
      <vt:lpstr>Prerequisites for health </vt:lpstr>
      <vt:lpstr>Determinants of Health</vt:lpstr>
      <vt:lpstr>Components of Health Promotion</vt:lpstr>
      <vt:lpstr>Health Promotion Important Policy Documents</vt:lpstr>
      <vt:lpstr>WHO - Key strategies of health promotion</vt:lpstr>
      <vt:lpstr>National Health Programme</vt:lpstr>
      <vt:lpstr>PRINCIPLES OF HEALTH PROMOTION</vt:lpstr>
      <vt:lpstr>PRINCIPLES OF HEALTH PROMOTION</vt:lpstr>
      <vt:lpstr>PRINCIPLES OF HEALTH PROMOTION</vt:lpstr>
      <vt:lpstr>PRINCIPLES OF HEALTH PROMOTION</vt:lpstr>
      <vt:lpstr>PRINCIPLES OF HEALTH PROMOTION</vt:lpstr>
      <vt:lpstr>Health Promotion includes …</vt:lpstr>
      <vt:lpstr>Examples of preventable health problems related to lifestyle</vt:lpstr>
      <vt:lpstr>Intersectoral approach</vt:lpstr>
      <vt:lpstr>Some non-health sectors with an input into Health Promotion…</vt:lpstr>
      <vt:lpstr>Health sectors with an input into Health Promotion </vt:lpstr>
      <vt:lpstr>Some other sectors which are important</vt:lpstr>
      <vt:lpstr>OTTAWA CHARTER FOR HEALTH PROMOTION</vt:lpstr>
      <vt:lpstr>PowerPoint Presentation</vt:lpstr>
      <vt:lpstr>Build healthy public policy</vt:lpstr>
      <vt:lpstr>Reorienting health services</vt:lpstr>
      <vt:lpstr>Empowering communities to achieve well-being</vt:lpstr>
      <vt:lpstr>Creating supportive environments</vt:lpstr>
      <vt:lpstr>Developing /increasing personal health skills</vt:lpstr>
      <vt:lpstr>Building alliances with special emphasis on the media</vt:lpstr>
      <vt:lpstr>IMPORTANT AREAS FOR CONSIDERATION IN HEALTH PROMOTION</vt:lpstr>
      <vt:lpstr>Health Promotion  - key developments</vt:lpstr>
      <vt:lpstr>AIMS</vt:lpstr>
      <vt:lpstr>10 Key Action Areas for Health Promotion  (Ottawa Charter and Jakarta Declaration)</vt:lpstr>
      <vt:lpstr>PowerPoint Presentation</vt:lpstr>
      <vt:lpstr>PowerPoint Presentation</vt:lpstr>
      <vt:lpstr>ELEMENTS</vt:lpstr>
      <vt:lpstr>PowerPoint Presentation</vt:lpstr>
      <vt:lpstr>PowerPoint Presentation</vt:lpstr>
      <vt:lpstr>GOOD GOVERNANCE</vt:lpstr>
      <vt:lpstr>GOOD GOVERNANCE</vt:lpstr>
      <vt:lpstr>PowerPoint Presentation</vt:lpstr>
      <vt:lpstr>PowerPoint Presentation</vt:lpstr>
      <vt:lpstr>PowerPoint Presentation</vt:lpstr>
      <vt:lpstr>PowerPoint Presentation</vt:lpstr>
      <vt:lpstr>PRINCIPLES OF GOOD GOVERNANCE</vt:lpstr>
      <vt:lpstr>PowerPoint Presentation</vt:lpstr>
      <vt:lpstr>Characteristics of good health</vt:lpstr>
      <vt:lpstr>GOVERNANCE STRUCTURES AT VARIOUS LEVEL</vt:lpstr>
      <vt:lpstr>PowerPoint Presentation</vt:lpstr>
      <vt:lpstr>GOVERNANCE STRUCTURES FOR HEALTH FACILITIES</vt:lpstr>
      <vt:lpstr>FUNCTIONS OF GOOD GOVERNANCE</vt:lpstr>
      <vt:lpstr>CHALLENGES TO GOOD GOVERNANCE</vt:lpstr>
      <vt:lpstr>PowerPoint Presentation</vt:lpstr>
      <vt:lpstr>.</vt:lpstr>
      <vt:lpstr>Develop Personal Skills  (the one we are most familiar with)</vt:lpstr>
      <vt:lpstr>The health promoting way of working……..</vt:lpstr>
      <vt:lpstr>Spectrum of health promotion interventions</vt:lpstr>
      <vt:lpstr>Spectrum of interventions e.g.smoking cessation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PROMOTION &amp; HEALTH EDUCATION</dc:title>
  <dc:creator>user</dc:creator>
  <cp:lastModifiedBy>Nelly Jongwo</cp:lastModifiedBy>
  <cp:revision>11</cp:revision>
  <dcterms:created xsi:type="dcterms:W3CDTF">2015-10-21T07:34:11Z</dcterms:created>
  <dcterms:modified xsi:type="dcterms:W3CDTF">2020-04-29T12:15:30Z</dcterms:modified>
</cp:coreProperties>
</file>