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72" r:id="rId6"/>
    <p:sldId id="273" r:id="rId7"/>
    <p:sldId id="274" r:id="rId8"/>
    <p:sldId id="275" r:id="rId9"/>
    <p:sldId id="276" r:id="rId10"/>
    <p:sldId id="277" r:id="rId11"/>
    <p:sldId id="280" r:id="rId12"/>
    <p:sldId id="278" r:id="rId13"/>
    <p:sldId id="279" r:id="rId14"/>
    <p:sldId id="281" r:id="rId15"/>
    <p:sldId id="282" r:id="rId16"/>
    <p:sldId id="283" r:id="rId17"/>
    <p:sldId id="284"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92"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3/4/2021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3/4/2021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3/4/2021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3/4/2021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3/4/2021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3/4/2021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3/4/2021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smtClean="0"/>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3/4/2021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3/4/2021</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3/4/2021</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3/4/2021</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3/4/2021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3/4/2021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3/4/2021</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PROMOTION MATERIALS </a:t>
            </a:r>
            <a:endParaRPr lang="en-US" dirty="0"/>
          </a:p>
        </p:txBody>
      </p:sp>
      <p:sp>
        <p:nvSpPr>
          <p:cNvPr id="3" name="Subtitle 2"/>
          <p:cNvSpPr>
            <a:spLocks noGrp="1"/>
          </p:cNvSpPr>
          <p:nvPr>
            <p:ph type="subTitle" idx="1"/>
          </p:nvPr>
        </p:nvSpPr>
        <p:spPr/>
        <p:txBody>
          <a:bodyPr/>
          <a:lstStyle/>
          <a:p>
            <a:r>
              <a:rPr lang="en-US" dirty="0" smtClean="0"/>
              <a:t>BY MADAM FLORENCE </a:t>
            </a:r>
            <a:endParaRPr lang="en-US" dirty="0"/>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4" name="Content Placeholder 3"/>
          <p:cNvPicPr>
            <a:picLocks noGrp="1" noChangeAspect="1"/>
          </p:cNvPicPr>
          <p:nvPr>
            <p:ph idx="1"/>
          </p:nvPr>
        </p:nvPicPr>
        <p:blipFill>
          <a:blip r:embed="rId2"/>
          <a:stretch>
            <a:fillRect/>
          </a:stretch>
        </p:blipFill>
        <p:spPr>
          <a:xfrm>
            <a:off x="4037012" y="1483217"/>
            <a:ext cx="3519178" cy="4572000"/>
          </a:xfrm>
          <a:prstGeom prst="rect">
            <a:avLst/>
          </a:prstGeom>
        </p:spPr>
      </p:pic>
    </p:spTree>
    <p:extLst>
      <p:ext uri="{BB962C8B-B14F-4D97-AF65-F5344CB8AC3E}">
        <p14:creationId xmlns:p14="http://schemas.microsoft.com/office/powerpoint/2010/main" val="24999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Keep Your Breast Pump Kit Clean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a:t>
            </a:r>
            <a:r>
              <a:rPr lang="en-US" dirty="0"/>
              <a:t>Guidance on Cleaning Breast Pumps fact sheet</a:t>
            </a:r>
          </a:p>
          <a:p>
            <a:endParaRPr lang="en-US" dirty="0"/>
          </a:p>
          <a:p>
            <a:r>
              <a:rPr lang="en-US" dirty="0"/>
              <a:t>Message: Learn how to keep your pump parts clean to help prevent </a:t>
            </a:r>
            <a:r>
              <a:rPr lang="en-US" dirty="0" err="1"/>
              <a:t>Cronobacter</a:t>
            </a:r>
            <a:r>
              <a:rPr lang="en-US" dirty="0"/>
              <a:t> infection.</a:t>
            </a:r>
          </a:p>
          <a:p>
            <a:endParaRPr lang="en-US" dirty="0"/>
          </a:p>
          <a:p>
            <a:r>
              <a:rPr lang="en-US" dirty="0"/>
              <a:t>Audience: Mothers of infants.</a:t>
            </a:r>
          </a:p>
          <a:p>
            <a:endParaRPr lang="en-US" dirty="0"/>
          </a:p>
          <a:p>
            <a:r>
              <a:rPr lang="en-US" dirty="0"/>
              <a:t>Fact Sheet: How to Keep Your Breast Pump Kit Clean: The Essentials</a:t>
            </a:r>
          </a:p>
        </p:txBody>
      </p:sp>
    </p:spTree>
    <p:extLst>
      <p:ext uri="{BB962C8B-B14F-4D97-AF65-F5344CB8AC3E}">
        <p14:creationId xmlns:p14="http://schemas.microsoft.com/office/powerpoint/2010/main" val="98080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and Healthy Diapering in the Home</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Diapering </a:t>
            </a:r>
            <a:r>
              <a:rPr lang="en-US" dirty="0"/>
              <a:t>in childcare </a:t>
            </a:r>
            <a:r>
              <a:rPr lang="en-US" dirty="0" smtClean="0"/>
              <a:t>settings</a:t>
            </a:r>
            <a:endParaRPr lang="en-US" dirty="0"/>
          </a:p>
          <a:p>
            <a:r>
              <a:rPr lang="en-US" dirty="0"/>
              <a:t>Message: Protect yourself and your children from germs by following these diapering steps</a:t>
            </a:r>
            <a:r>
              <a:rPr lang="en-US" dirty="0" smtClean="0"/>
              <a:t>.</a:t>
            </a:r>
            <a:endParaRPr lang="en-US" dirty="0"/>
          </a:p>
          <a:p>
            <a:r>
              <a:rPr lang="en-US" dirty="0"/>
              <a:t>Audience: Parents/guardians of diapered children. </a:t>
            </a:r>
          </a:p>
          <a:p>
            <a:r>
              <a:rPr lang="en-US" dirty="0"/>
              <a:t>Fact Sheet: Safe &amp; Healthy Diapering in the Home</a:t>
            </a:r>
          </a:p>
        </p:txBody>
      </p:sp>
    </p:spTree>
    <p:extLst>
      <p:ext uri="{BB962C8B-B14F-4D97-AF65-F5344CB8AC3E}">
        <p14:creationId xmlns:p14="http://schemas.microsoft.com/office/powerpoint/2010/main" val="16805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washed my hands!" Printable Sticker Sheet</a:t>
            </a:r>
            <a:endParaRPr lang="en-US" dirty="0"/>
          </a:p>
        </p:txBody>
      </p:sp>
      <p:pic>
        <p:nvPicPr>
          <p:cNvPr id="4" name="Content Placeholder 3"/>
          <p:cNvPicPr>
            <a:picLocks noGrp="1" noChangeAspect="1"/>
          </p:cNvPicPr>
          <p:nvPr>
            <p:ph idx="1"/>
          </p:nvPr>
        </p:nvPicPr>
        <p:blipFill>
          <a:blip r:embed="rId2"/>
          <a:stretch>
            <a:fillRect/>
          </a:stretch>
        </p:blipFill>
        <p:spPr>
          <a:xfrm>
            <a:off x="1370011" y="2057400"/>
            <a:ext cx="9599931" cy="3200400"/>
          </a:xfrm>
          <a:prstGeom prst="rect">
            <a:avLst/>
          </a:prstGeom>
        </p:spPr>
      </p:pic>
    </p:spTree>
    <p:extLst>
      <p:ext uri="{BB962C8B-B14F-4D97-AF65-F5344CB8AC3E}">
        <p14:creationId xmlns:p14="http://schemas.microsoft.com/office/powerpoint/2010/main" val="210041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Promotion Materials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Campaigns </a:t>
            </a:r>
            <a:r>
              <a:rPr lang="en-US" dirty="0"/>
              <a:t>and Projects. Health campaigns and projects related to hygiene promotion.</a:t>
            </a:r>
          </a:p>
          <a:p>
            <a:r>
              <a:rPr lang="en-US" dirty="0"/>
              <a:t>Fact Sheets. Printable fact sheets related to handwashing.</a:t>
            </a:r>
          </a:p>
          <a:p>
            <a:r>
              <a:rPr lang="en-US" dirty="0"/>
              <a:t>Podcasts. Audio podcasts about practicing improved hygiene in different settings.</a:t>
            </a:r>
          </a:p>
          <a:p>
            <a:r>
              <a:rPr lang="en-US" dirty="0"/>
              <a:t>Posters. ...</a:t>
            </a:r>
          </a:p>
          <a:p>
            <a:r>
              <a:rPr lang="en-US" dirty="0"/>
              <a:t>Presentations. ...</a:t>
            </a:r>
          </a:p>
          <a:p>
            <a:r>
              <a:rPr lang="en-US" dirty="0"/>
              <a:t>Social Media. ...</a:t>
            </a:r>
          </a:p>
          <a:p>
            <a:r>
              <a:rPr lang="en-US" dirty="0"/>
              <a:t>Stickers. ...</a:t>
            </a:r>
          </a:p>
          <a:p>
            <a:r>
              <a:rPr lang="en-US" dirty="0"/>
              <a:t>Videos/TV.</a:t>
            </a:r>
          </a:p>
        </p:txBody>
      </p:sp>
    </p:spTree>
    <p:extLst>
      <p:ext uri="{BB962C8B-B14F-4D97-AF65-F5344CB8AC3E}">
        <p14:creationId xmlns:p14="http://schemas.microsoft.com/office/powerpoint/2010/main" val="13863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Health Promotion - The </a:t>
            </a:r>
            <a:r>
              <a:rPr lang="en-US" dirty="0"/>
              <a:t>process of enabling people to increase control over and improve their </a:t>
            </a:r>
            <a:r>
              <a:rPr lang="en-US" dirty="0" smtClean="0"/>
              <a:t>health. It </a:t>
            </a:r>
            <a:r>
              <a:rPr lang="en-US" dirty="0"/>
              <a:t>involves the population as a whole in the context of their everyday lives, rather than focusing on people at risk for specific diseases, and is directed toward action on the determinants or causes of health</a:t>
            </a:r>
            <a:r>
              <a:rPr lang="en-US" dirty="0" smtClean="0"/>
              <a:t>.</a:t>
            </a:r>
          </a:p>
          <a:p>
            <a:pPr marL="0" indent="0">
              <a:buNone/>
            </a:pPr>
            <a:r>
              <a:rPr lang="en-US" dirty="0"/>
              <a:t>Universal child and family health services have the opportunity to conduct a range of evidence-based health promotion strategies that aim to encourage families to create attitudes, </a:t>
            </a:r>
            <a:r>
              <a:rPr lang="en-US" dirty="0" err="1"/>
              <a:t>behaviours</a:t>
            </a:r>
            <a:r>
              <a:rPr lang="en-US" dirty="0"/>
              <a:t> and environments to promote optimal health for children.</a:t>
            </a:r>
            <a:endParaRPr lang="en-US" dirty="0"/>
          </a:p>
        </p:txBody>
      </p:sp>
    </p:spTree>
    <p:extLst>
      <p:ext uri="{BB962C8B-B14F-4D97-AF65-F5344CB8AC3E}">
        <p14:creationId xmlns:p14="http://schemas.microsoft.com/office/powerpoint/2010/main" val="8583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There are many ways in which health promotion is delivered in a universal child and family health service and these may include:</a:t>
            </a:r>
          </a:p>
          <a:p>
            <a:r>
              <a:rPr lang="en-US" dirty="0"/>
              <a:t>the provision of information to parents through written or audio-visual resources;</a:t>
            </a:r>
          </a:p>
          <a:p>
            <a:r>
              <a:rPr lang="en-US" dirty="0"/>
              <a:t>a discussion between the worker and the family, or demonstration of a health- promoting </a:t>
            </a:r>
            <a:r>
              <a:rPr lang="en-US" dirty="0" err="1"/>
              <a:t>behaviour</a:t>
            </a:r>
            <a:r>
              <a:rPr lang="en-US" dirty="0"/>
              <a:t>;</a:t>
            </a:r>
          </a:p>
          <a:p>
            <a:r>
              <a:rPr lang="en-US" dirty="0"/>
              <a:t>role modelling through specifically set up groups and through experiences of other parents; and</a:t>
            </a:r>
          </a:p>
          <a:p>
            <a:r>
              <a:rPr lang="en-US" dirty="0"/>
              <a:t>community awareness activities.</a:t>
            </a:r>
          </a:p>
          <a:p>
            <a:endParaRPr lang="en-US" dirty="0"/>
          </a:p>
        </p:txBody>
      </p:sp>
    </p:spTree>
    <p:extLst>
      <p:ext uri="{BB962C8B-B14F-4D97-AF65-F5344CB8AC3E}">
        <p14:creationId xmlns:p14="http://schemas.microsoft.com/office/powerpoint/2010/main" val="124688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ELEMENTS</a:t>
            </a:r>
            <a:endParaRPr lang="en-US" dirty="0"/>
          </a:p>
        </p:txBody>
      </p:sp>
      <p:sp>
        <p:nvSpPr>
          <p:cNvPr id="3" name="Content Placeholder 2"/>
          <p:cNvSpPr>
            <a:spLocks noGrp="1"/>
          </p:cNvSpPr>
          <p:nvPr>
            <p:ph idx="1"/>
          </p:nvPr>
        </p:nvSpPr>
        <p:spPr/>
        <p:txBody>
          <a:bodyPr/>
          <a:lstStyle/>
          <a:p>
            <a:r>
              <a:rPr lang="en-US" dirty="0"/>
              <a:t>There are four core service elements related to health promotion:</a:t>
            </a:r>
            <a:r>
              <a:rPr lang="en-US" dirty="0"/>
              <a:t/>
            </a:r>
            <a:br>
              <a:rPr lang="en-US" dirty="0"/>
            </a:br>
            <a:r>
              <a:rPr lang="en-US" dirty="0"/>
              <a:t>1. prevention of disease, injury and illness;</a:t>
            </a:r>
            <a:r>
              <a:rPr lang="en-US" dirty="0"/>
              <a:t/>
            </a:r>
            <a:br>
              <a:rPr lang="en-US" dirty="0"/>
            </a:br>
            <a:r>
              <a:rPr lang="en-US" dirty="0"/>
              <a:t>2. health education, anticipatory guidance and parenting skill development;</a:t>
            </a:r>
            <a:r>
              <a:rPr lang="en-US" dirty="0"/>
              <a:t/>
            </a:r>
            <a:br>
              <a:rPr lang="en-US" dirty="0"/>
            </a:br>
            <a:r>
              <a:rPr lang="en-US" dirty="0"/>
              <a:t>3. support that builds confidence and is reassuring for mothers, fathers and </a:t>
            </a:r>
            <a:r>
              <a:rPr lang="en-US" dirty="0" err="1"/>
              <a:t>carers</a:t>
            </a:r>
            <a:r>
              <a:rPr lang="en-US" dirty="0"/>
              <a:t>; and</a:t>
            </a:r>
            <a:r>
              <a:rPr lang="en-US" dirty="0"/>
              <a:t/>
            </a:r>
            <a:br>
              <a:rPr lang="en-US" dirty="0"/>
            </a:br>
            <a:r>
              <a:rPr lang="en-US" dirty="0"/>
              <a:t>4. community capacity building.</a:t>
            </a:r>
            <a:endParaRPr lang="en-US" dirty="0"/>
          </a:p>
        </p:txBody>
      </p:sp>
    </p:spTree>
    <p:extLst>
      <p:ext uri="{BB962C8B-B14F-4D97-AF65-F5344CB8AC3E}">
        <p14:creationId xmlns:p14="http://schemas.microsoft.com/office/powerpoint/2010/main" val="36321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Health education, anticipatory guidance and parenting skill development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Health </a:t>
            </a:r>
            <a:r>
              <a:rPr lang="en-US" dirty="0"/>
              <a:t>education, anticipatory guidance and parenting skill development are interrelated components of health promotion. These components may occur during individual contact with parents and </a:t>
            </a:r>
            <a:r>
              <a:rPr lang="en-US" dirty="0" err="1" smtClean="0"/>
              <a:t>careres</a:t>
            </a:r>
            <a:r>
              <a:rPr lang="en-US" dirty="0"/>
              <a:t>, or in a group setting </a:t>
            </a:r>
            <a:r>
              <a:rPr lang="en-US" dirty="0" smtClean="0"/>
              <a:t>.The </a:t>
            </a:r>
            <a:r>
              <a:rPr lang="en-US" dirty="0"/>
              <a:t>benefits of a group delivery include peer support and cost-effective use of resources.</a:t>
            </a:r>
            <a:r>
              <a:rPr lang="en-US" dirty="0"/>
              <a:t/>
            </a:r>
            <a:br>
              <a:rPr lang="en-US" dirty="0"/>
            </a:br>
            <a:r>
              <a:rPr lang="en-US" dirty="0"/>
              <a:t/>
            </a:r>
            <a:br>
              <a:rPr lang="en-US" dirty="0"/>
            </a:br>
            <a:r>
              <a:rPr lang="en-US" dirty="0"/>
              <a:t>The World Health Organization (1998) defines health education as ‘consciously constructed opportunities for learning, involving some form of communication designed to improve health literacy, including improving knowledge, and developing life skills which are conductive to individual and community health’.</a:t>
            </a:r>
            <a:endParaRPr lang="en-US" dirty="0"/>
          </a:p>
        </p:txBody>
      </p:sp>
    </p:spTree>
    <p:extLst>
      <p:ext uri="{BB962C8B-B14F-4D97-AF65-F5344CB8AC3E}">
        <p14:creationId xmlns:p14="http://schemas.microsoft.com/office/powerpoint/2010/main" val="39930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education and anticipatory guidance topics</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physical </a:t>
            </a:r>
            <a:r>
              <a:rPr lang="en-US" dirty="0"/>
              <a:t>needs of the infant/young child information and skills development – feeding, bathing, clothing, skin care</a:t>
            </a:r>
          </a:p>
          <a:p>
            <a:r>
              <a:rPr lang="en-US" dirty="0"/>
              <a:t>normal infant and child sleep expectations and settling management</a:t>
            </a:r>
          </a:p>
          <a:p>
            <a:r>
              <a:rPr lang="en-US" dirty="0"/>
              <a:t>nutrition – breastfeeding, introducing a healthy diet, weaning</a:t>
            </a:r>
          </a:p>
          <a:p>
            <a:r>
              <a:rPr lang="en-US" dirty="0"/>
              <a:t>oral health education [79]</a:t>
            </a:r>
          </a:p>
          <a:p>
            <a:r>
              <a:rPr lang="en-US" dirty="0"/>
              <a:t>emotional needs of the infant – mother/child interaction, attachment, early brain development</a:t>
            </a:r>
          </a:p>
          <a:p>
            <a:r>
              <a:rPr lang="en-US" dirty="0"/>
              <a:t>normal </a:t>
            </a:r>
            <a:r>
              <a:rPr lang="en-US" dirty="0" err="1"/>
              <a:t>behaviour</a:t>
            </a:r>
            <a:r>
              <a:rPr lang="en-US" dirty="0"/>
              <a:t> and </a:t>
            </a:r>
            <a:r>
              <a:rPr lang="en-US" dirty="0" err="1"/>
              <a:t>behaviour</a:t>
            </a:r>
            <a:r>
              <a:rPr lang="en-US" dirty="0"/>
              <a:t> management – tantrums, self-comforting </a:t>
            </a:r>
            <a:r>
              <a:rPr lang="en-US" dirty="0" err="1"/>
              <a:t>behaviour</a:t>
            </a:r>
            <a:r>
              <a:rPr lang="en-US" dirty="0"/>
              <a:t>, separation anxiety, toilet training</a:t>
            </a:r>
          </a:p>
          <a:p>
            <a:r>
              <a:rPr lang="en-US" dirty="0"/>
              <a:t>activities to support development – speech and language, early introduction to books, movement and activity [73, 80]</a:t>
            </a:r>
          </a:p>
          <a:p>
            <a:r>
              <a:rPr lang="en-US" dirty="0"/>
              <a:t>developmentally appropriate play activities</a:t>
            </a:r>
          </a:p>
          <a:p>
            <a:r>
              <a:rPr lang="en-US" dirty="0"/>
              <a:t>child safety</a:t>
            </a:r>
          </a:p>
          <a:p>
            <a:r>
              <a:rPr lang="en-US" dirty="0"/>
              <a:t>preparing for preschool and school</a:t>
            </a:r>
          </a:p>
        </p:txBody>
      </p:sp>
    </p:spTree>
    <p:extLst>
      <p:ext uri="{BB962C8B-B14F-4D97-AF65-F5344CB8AC3E}">
        <p14:creationId xmlns:p14="http://schemas.microsoft.com/office/powerpoint/2010/main" val="11260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capacity building</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Community </a:t>
            </a:r>
            <a:r>
              <a:rPr lang="en-US" dirty="0"/>
              <a:t>capacity building is an essential health promotion activity crucial to the achievement of the objectives of the Framework. Capacity building has been broadly defined as encompassing:</a:t>
            </a:r>
          </a:p>
          <a:p>
            <a:r>
              <a:rPr lang="en-US" dirty="0"/>
              <a:t>empowerment of individuals and groups within defined ‘communities’;</a:t>
            </a:r>
          </a:p>
          <a:p>
            <a:r>
              <a:rPr lang="en-US" dirty="0"/>
              <a:t>development of skills, knowledge, and confidence;</a:t>
            </a:r>
          </a:p>
          <a:p>
            <a:r>
              <a:rPr lang="en-US" dirty="0"/>
              <a:t>increased social connections and relationships;</a:t>
            </a:r>
          </a:p>
          <a:p>
            <a:r>
              <a:rPr lang="en-US" dirty="0"/>
              <a:t>responsive service delivery and policy based in community-identified </a:t>
            </a:r>
            <a:r>
              <a:rPr lang="en-US" dirty="0" smtClean="0"/>
              <a:t>needs and </a:t>
            </a:r>
            <a:r>
              <a:rPr lang="en-US" dirty="0"/>
              <a:t>solutions;</a:t>
            </a:r>
          </a:p>
          <a:p>
            <a:r>
              <a:rPr lang="en-US" dirty="0"/>
              <a:t>audible community voices;</a:t>
            </a:r>
          </a:p>
          <a:p>
            <a:r>
              <a:rPr lang="en-US" dirty="0"/>
              <a:t>community involvement;</a:t>
            </a:r>
          </a:p>
          <a:p>
            <a:r>
              <a:rPr lang="en-US" dirty="0"/>
              <a:t>responsive and accountable decision makers;</a:t>
            </a:r>
          </a:p>
          <a:p>
            <a:r>
              <a:rPr lang="en-US" dirty="0"/>
              <a:t>resource </a:t>
            </a:r>
            <a:r>
              <a:rPr lang="en-US" dirty="0" smtClean="0"/>
              <a:t>mobilization </a:t>
            </a:r>
            <a:r>
              <a:rPr lang="en-US" dirty="0"/>
              <a:t>for communities in need; and</a:t>
            </a:r>
          </a:p>
          <a:p>
            <a:r>
              <a:rPr lang="en-US" dirty="0"/>
              <a:t>community acceptance of programs because they have been involved in development</a:t>
            </a:r>
          </a:p>
        </p:txBody>
      </p:sp>
    </p:spTree>
    <p:extLst>
      <p:ext uri="{BB962C8B-B14F-4D97-AF65-F5344CB8AC3E}">
        <p14:creationId xmlns:p14="http://schemas.microsoft.com/office/powerpoint/2010/main" val="15854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MATERIALS FOR HEALTH PROMOTION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3951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POSTERS </a:t>
            </a:r>
            <a:endParaRPr lang="en-US" dirty="0"/>
          </a:p>
        </p:txBody>
      </p:sp>
      <p:pic>
        <p:nvPicPr>
          <p:cNvPr id="4" name="Content Placeholder 3"/>
          <p:cNvPicPr>
            <a:picLocks noGrp="1" noChangeAspect="1"/>
          </p:cNvPicPr>
          <p:nvPr>
            <p:ph idx="1"/>
          </p:nvPr>
        </p:nvPicPr>
        <p:blipFill>
          <a:blip r:embed="rId2"/>
          <a:stretch>
            <a:fillRect/>
          </a:stretch>
        </p:blipFill>
        <p:spPr>
          <a:xfrm>
            <a:off x="379412" y="1676400"/>
            <a:ext cx="3483428" cy="4572000"/>
          </a:xfrm>
          <a:prstGeom prst="rect">
            <a:avLst/>
          </a:prstGeom>
        </p:spPr>
      </p:pic>
      <p:pic>
        <p:nvPicPr>
          <p:cNvPr id="5" name="Picture 4"/>
          <p:cNvPicPr>
            <a:picLocks noChangeAspect="1"/>
          </p:cNvPicPr>
          <p:nvPr/>
        </p:nvPicPr>
        <p:blipFill>
          <a:blip r:embed="rId3"/>
          <a:stretch>
            <a:fillRect/>
          </a:stretch>
        </p:blipFill>
        <p:spPr>
          <a:xfrm>
            <a:off x="4037012" y="1676400"/>
            <a:ext cx="3265671" cy="4572000"/>
          </a:xfrm>
          <a:prstGeom prst="rect">
            <a:avLst/>
          </a:prstGeom>
        </p:spPr>
      </p:pic>
      <p:pic>
        <p:nvPicPr>
          <p:cNvPr id="6" name="Picture 5"/>
          <p:cNvPicPr>
            <a:picLocks noChangeAspect="1"/>
          </p:cNvPicPr>
          <p:nvPr/>
        </p:nvPicPr>
        <p:blipFill>
          <a:blip r:embed="rId4"/>
          <a:stretch>
            <a:fillRect/>
          </a:stretch>
        </p:blipFill>
        <p:spPr>
          <a:xfrm>
            <a:off x="7694612" y="1676400"/>
            <a:ext cx="2876550" cy="4448175"/>
          </a:xfrm>
          <a:prstGeom prst="rect">
            <a:avLst/>
          </a:prstGeom>
        </p:spPr>
      </p:pic>
    </p:spTree>
    <p:extLst>
      <p:ext uri="{BB962C8B-B14F-4D97-AF65-F5344CB8AC3E}">
        <p14:creationId xmlns:p14="http://schemas.microsoft.com/office/powerpoint/2010/main" val="6837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0262f94-9f35-4ac3-9a90-690165a166b7"/>
    <ds:schemaRef ds:uri="http://purl.org/dc/terms/"/>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61</TotalTime>
  <Words>622</Words>
  <Application>Microsoft Office PowerPoint</Application>
  <PresentationFormat>Custom</PresentationFormat>
  <Paragraphs>63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Constantia</vt:lpstr>
      <vt:lpstr>Cooking 16x9</vt:lpstr>
      <vt:lpstr>HEALTH PROMOTION MATERIALS </vt:lpstr>
      <vt:lpstr>Introduction </vt:lpstr>
      <vt:lpstr>Cont…</vt:lpstr>
      <vt:lpstr>SERVICE ELEMENTS</vt:lpstr>
      <vt:lpstr>Health education, anticipatory guidance and parenting skill development </vt:lpstr>
      <vt:lpstr>Health education and anticipatory guidance topics </vt:lpstr>
      <vt:lpstr>Community capacity building </vt:lpstr>
      <vt:lpstr>MATERIALS FOR HEALTH PROMOTION</vt:lpstr>
      <vt:lpstr>POSTERS </vt:lpstr>
      <vt:lpstr>CONT..</vt:lpstr>
      <vt:lpstr>How to Keep Your Breast Pump Kit Clean </vt:lpstr>
      <vt:lpstr>Safe and Healthy Diapering in the Home </vt:lpstr>
      <vt:lpstr>"I washed my hands!" Printable Sticker Sheet</vt:lpstr>
      <vt:lpstr>Health Promotion Materials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PROMOTION MATERIALS </dc:title>
  <dc:creator>hp</dc:creator>
  <cp:lastModifiedBy>hp</cp:lastModifiedBy>
  <cp:revision>5</cp:revision>
  <dcterms:created xsi:type="dcterms:W3CDTF">2021-03-04T10:33:28Z</dcterms:created>
  <dcterms:modified xsi:type="dcterms:W3CDTF">2021-03-04T11:34:35Z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