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7.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89" r:id="rId3"/>
    <p:sldMasterId id="2147483701" r:id="rId4"/>
    <p:sldMasterId id="2147483715" r:id="rId5"/>
    <p:sldMasterId id="2147483729" r:id="rId6"/>
    <p:sldMasterId id="2147483741" r:id="rId7"/>
    <p:sldMasterId id="2147483760" r:id="rId8"/>
  </p:sldMasterIdLst>
  <p:notesMasterIdLst>
    <p:notesMasterId r:id="rId167"/>
  </p:notesMasterIdLst>
  <p:sldIdLst>
    <p:sldId id="256" r:id="rId9"/>
    <p:sldId id="257" r:id="rId10"/>
    <p:sldId id="258" r:id="rId11"/>
    <p:sldId id="259" r:id="rId12"/>
    <p:sldId id="260" r:id="rId13"/>
    <p:sldId id="268" r:id="rId14"/>
    <p:sldId id="261" r:id="rId15"/>
    <p:sldId id="262" r:id="rId16"/>
    <p:sldId id="263" r:id="rId17"/>
    <p:sldId id="266" r:id="rId18"/>
    <p:sldId id="267" r:id="rId19"/>
    <p:sldId id="264" r:id="rId20"/>
    <p:sldId id="269" r:id="rId21"/>
    <p:sldId id="265" r:id="rId22"/>
    <p:sldId id="270" r:id="rId23"/>
    <p:sldId id="271" r:id="rId24"/>
    <p:sldId id="272" r:id="rId25"/>
    <p:sldId id="273" r:id="rId26"/>
    <p:sldId id="274" r:id="rId27"/>
    <p:sldId id="275" r:id="rId28"/>
    <p:sldId id="276" r:id="rId29"/>
    <p:sldId id="277" r:id="rId30"/>
    <p:sldId id="278"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20" r:id="rId70"/>
    <p:sldId id="321" r:id="rId71"/>
    <p:sldId id="322" r:id="rId72"/>
    <p:sldId id="323" r:id="rId73"/>
    <p:sldId id="344" r:id="rId74"/>
    <p:sldId id="324" r:id="rId75"/>
    <p:sldId id="325" r:id="rId76"/>
    <p:sldId id="326" r:id="rId77"/>
    <p:sldId id="345"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6" r:id="rId93"/>
    <p:sldId id="341" r:id="rId94"/>
    <p:sldId id="347" r:id="rId95"/>
    <p:sldId id="342" r:id="rId96"/>
    <p:sldId id="343" r:id="rId97"/>
    <p:sldId id="348" r:id="rId98"/>
    <p:sldId id="349" r:id="rId99"/>
    <p:sldId id="350" r:id="rId100"/>
    <p:sldId id="370" r:id="rId101"/>
    <p:sldId id="351" r:id="rId102"/>
    <p:sldId id="371" r:id="rId103"/>
    <p:sldId id="372" r:id="rId104"/>
    <p:sldId id="373" r:id="rId105"/>
    <p:sldId id="374" r:id="rId106"/>
    <p:sldId id="375" r:id="rId107"/>
    <p:sldId id="376" r:id="rId108"/>
    <p:sldId id="404" r:id="rId109"/>
    <p:sldId id="405" r:id="rId110"/>
    <p:sldId id="406" r:id="rId111"/>
    <p:sldId id="407" r:id="rId112"/>
    <p:sldId id="408" r:id="rId113"/>
    <p:sldId id="409"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10" r:id="rId141"/>
    <p:sldId id="430" r:id="rId142"/>
    <p:sldId id="431" r:id="rId143"/>
    <p:sldId id="432" r:id="rId144"/>
    <p:sldId id="433" r:id="rId145"/>
    <p:sldId id="434" r:id="rId146"/>
    <p:sldId id="435" r:id="rId147"/>
    <p:sldId id="436" r:id="rId148"/>
    <p:sldId id="437" r:id="rId149"/>
    <p:sldId id="414" r:id="rId150"/>
    <p:sldId id="413" r:id="rId151"/>
    <p:sldId id="415" r:id="rId152"/>
    <p:sldId id="416" r:id="rId153"/>
    <p:sldId id="417" r:id="rId154"/>
    <p:sldId id="418" r:id="rId155"/>
    <p:sldId id="419" r:id="rId156"/>
    <p:sldId id="420" r:id="rId157"/>
    <p:sldId id="421" r:id="rId158"/>
    <p:sldId id="422" r:id="rId159"/>
    <p:sldId id="423" r:id="rId160"/>
    <p:sldId id="424" r:id="rId161"/>
    <p:sldId id="425" r:id="rId162"/>
    <p:sldId id="426" r:id="rId163"/>
    <p:sldId id="427" r:id="rId164"/>
    <p:sldId id="428" r:id="rId165"/>
    <p:sldId id="429" r:id="rId1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769" autoAdjust="0"/>
  </p:normalViewPr>
  <p:slideViewPr>
    <p:cSldViewPr snapToGrid="0">
      <p:cViewPr varScale="1">
        <p:scale>
          <a:sx n="70" d="100"/>
          <a:sy n="70" d="100"/>
        </p:scale>
        <p:origin x="71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38" Type="http://schemas.openxmlformats.org/officeDocument/2006/relationships/slide" Target="slides/slide130.xml"/><Relationship Id="rId154" Type="http://schemas.openxmlformats.org/officeDocument/2006/relationships/slide" Target="slides/slide146.xml"/><Relationship Id="rId159" Type="http://schemas.openxmlformats.org/officeDocument/2006/relationships/slide" Target="slides/slide151.xml"/><Relationship Id="rId170" Type="http://schemas.openxmlformats.org/officeDocument/2006/relationships/theme" Target="theme/theme1.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28" Type="http://schemas.openxmlformats.org/officeDocument/2006/relationships/slide" Target="slides/slide120.xml"/><Relationship Id="rId144" Type="http://schemas.openxmlformats.org/officeDocument/2006/relationships/slide" Target="slides/slide136.xml"/><Relationship Id="rId149" Type="http://schemas.openxmlformats.org/officeDocument/2006/relationships/slide" Target="slides/slide14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160" Type="http://schemas.openxmlformats.org/officeDocument/2006/relationships/slide" Target="slides/slide152.xml"/><Relationship Id="rId165" Type="http://schemas.openxmlformats.org/officeDocument/2006/relationships/slide" Target="slides/slide15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134" Type="http://schemas.openxmlformats.org/officeDocument/2006/relationships/slide" Target="slides/slide126.xml"/><Relationship Id="rId139" Type="http://schemas.openxmlformats.org/officeDocument/2006/relationships/slide" Target="slides/slide131.xml"/><Relationship Id="rId80" Type="http://schemas.openxmlformats.org/officeDocument/2006/relationships/slide" Target="slides/slide72.xml"/><Relationship Id="rId85" Type="http://schemas.openxmlformats.org/officeDocument/2006/relationships/slide" Target="slides/slide77.xml"/><Relationship Id="rId150" Type="http://schemas.openxmlformats.org/officeDocument/2006/relationships/slide" Target="slides/slide142.xml"/><Relationship Id="rId155" Type="http://schemas.openxmlformats.org/officeDocument/2006/relationships/slide" Target="slides/slide147.xml"/><Relationship Id="rId171" Type="http://schemas.openxmlformats.org/officeDocument/2006/relationships/tableStyles" Target="tableStyles.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slide" Target="slides/slide137.xml"/><Relationship Id="rId161" Type="http://schemas.openxmlformats.org/officeDocument/2006/relationships/slide" Target="slides/slide153.xml"/><Relationship Id="rId166" Type="http://schemas.openxmlformats.org/officeDocument/2006/relationships/slide" Target="slides/slide15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6" Type="http://schemas.openxmlformats.org/officeDocument/2006/relationships/slide" Target="slides/slide98.xml"/><Relationship Id="rId114" Type="http://schemas.openxmlformats.org/officeDocument/2006/relationships/slide" Target="slides/slide106.xml"/><Relationship Id="rId119" Type="http://schemas.openxmlformats.org/officeDocument/2006/relationships/slide" Target="slides/slide111.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slide" Target="slides/slide78.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30" Type="http://schemas.openxmlformats.org/officeDocument/2006/relationships/slide" Target="slides/slide122.xml"/><Relationship Id="rId135" Type="http://schemas.openxmlformats.org/officeDocument/2006/relationships/slide" Target="slides/slide127.xml"/><Relationship Id="rId143" Type="http://schemas.openxmlformats.org/officeDocument/2006/relationships/slide" Target="slides/slide135.xml"/><Relationship Id="rId148" Type="http://schemas.openxmlformats.org/officeDocument/2006/relationships/slide" Target="slides/slide140.xml"/><Relationship Id="rId151" Type="http://schemas.openxmlformats.org/officeDocument/2006/relationships/slide" Target="slides/slide143.xml"/><Relationship Id="rId156" Type="http://schemas.openxmlformats.org/officeDocument/2006/relationships/slide" Target="slides/slide148.xml"/><Relationship Id="rId164" Type="http://schemas.openxmlformats.org/officeDocument/2006/relationships/slide" Target="slides/slide156.xml"/><Relationship Id="rId169"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slide" Target="slides/slide138.xml"/><Relationship Id="rId167"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slide" Target="slides/slide15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slide" Target="slides/slide149.xml"/><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slide" Target="slides/slide14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579257-79E9-4064-8965-DA4009DAEC1A}" type="datetimeFigureOut">
              <a:rPr lang="en-US" smtClean="0"/>
              <a:t>05/03/2019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1B7C1-0438-41FC-815F-0FAB4A343F12}" type="slidenum">
              <a:rPr lang="en-US" smtClean="0"/>
              <a:t>‹#›</a:t>
            </a:fld>
            <a:endParaRPr lang="en-US"/>
          </a:p>
        </p:txBody>
      </p:sp>
    </p:spTree>
    <p:extLst>
      <p:ext uri="{BB962C8B-B14F-4D97-AF65-F5344CB8AC3E}">
        <p14:creationId xmlns:p14="http://schemas.microsoft.com/office/powerpoint/2010/main" val="1493720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smtClean="0">
              <a:latin typeface="Arial" panose="020B0604020202020204" pitchFamily="34" charset="0"/>
            </a:endParaRPr>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B94677F-68B4-4BFD-8EF7-579129F8F6A1}" type="slidenum">
              <a:rPr lang="en-US"/>
              <a:pPr eaLnBrk="1" hangingPunct="1"/>
              <a:t>12</a:t>
            </a:fld>
            <a:endParaRPr lang="en-US"/>
          </a:p>
        </p:txBody>
      </p:sp>
    </p:spTree>
    <p:extLst>
      <p:ext uri="{BB962C8B-B14F-4D97-AF65-F5344CB8AC3E}">
        <p14:creationId xmlns:p14="http://schemas.microsoft.com/office/powerpoint/2010/main" val="1865410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 promotion integrates all dimensions</a:t>
            </a:r>
            <a:r>
              <a:rPr lang="en-US" baseline="0" dirty="0" smtClean="0"/>
              <a:t> of health-physical, social, mental and spiritual. </a:t>
            </a:r>
            <a:endParaRPr lang="en-US" dirty="0"/>
          </a:p>
        </p:txBody>
      </p:sp>
      <p:sp>
        <p:nvSpPr>
          <p:cNvPr id="4" name="Slide Number Placeholder 3"/>
          <p:cNvSpPr>
            <a:spLocks noGrp="1"/>
          </p:cNvSpPr>
          <p:nvPr>
            <p:ph type="sldNum" sz="quarter" idx="10"/>
          </p:nvPr>
        </p:nvSpPr>
        <p:spPr/>
        <p:txBody>
          <a:bodyPr/>
          <a:lstStyle/>
          <a:p>
            <a:fld id="{4391B7C1-0438-41FC-815F-0FAB4A343F12}" type="slidenum">
              <a:rPr lang="en-US" smtClean="0"/>
              <a:t>19</a:t>
            </a:fld>
            <a:endParaRPr lang="en-US"/>
          </a:p>
        </p:txBody>
      </p:sp>
    </p:spTree>
    <p:extLst>
      <p:ext uri="{BB962C8B-B14F-4D97-AF65-F5344CB8AC3E}">
        <p14:creationId xmlns:p14="http://schemas.microsoft.com/office/powerpoint/2010/main" val="267857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391B7C1-0438-41FC-815F-0FAB4A343F12}" type="slidenum">
              <a:rPr lang="en-US" smtClean="0"/>
              <a:t>135</a:t>
            </a:fld>
            <a:endParaRPr lang="en-US"/>
          </a:p>
        </p:txBody>
      </p:sp>
    </p:spTree>
    <p:extLst>
      <p:ext uri="{BB962C8B-B14F-4D97-AF65-F5344CB8AC3E}">
        <p14:creationId xmlns:p14="http://schemas.microsoft.com/office/powerpoint/2010/main" val="3517036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242043214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064098330"/>
      </p:ext>
    </p:extLst>
  </p:cSld>
  <p:clrMapOvr>
    <a:masterClrMapping/>
  </p:clrMapOvr>
  <p:transition spd="slow">
    <p:push dir="u"/>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Prajna Subedi</a:t>
            </a:r>
            <a:endParaRPr lang="en-US" dirty="0"/>
          </a:p>
        </p:txBody>
      </p:sp>
      <p:sp>
        <p:nvSpPr>
          <p:cNvPr id="4" name="Footer Placeholder 3"/>
          <p:cNvSpPr>
            <a:spLocks noGrp="1"/>
          </p:cNvSpPr>
          <p:nvPr>
            <p:ph type="ftr" sz="quarter" idx="11"/>
          </p:nvPr>
        </p:nvSpPr>
        <p:spPr/>
        <p:txBody>
          <a:bodyPr/>
          <a:lstStyle/>
          <a:p>
            <a:r>
              <a:rPr lang="en-US" smtClean="0"/>
              <a:t>3/25/2019</a:t>
            </a:r>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728272072"/>
      </p:ext>
    </p:extLst>
  </p:cSld>
  <p:clrMapOvr>
    <a:masterClrMapping/>
  </p:clrMapOvr>
  <p:transition spd="med">
    <p:pull/>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Prajna Subedi</a:t>
            </a:r>
            <a:endParaRPr lang="en-US" dirty="0"/>
          </a:p>
        </p:txBody>
      </p:sp>
      <p:sp>
        <p:nvSpPr>
          <p:cNvPr id="3" name="Footer Placeholder 2"/>
          <p:cNvSpPr>
            <a:spLocks noGrp="1"/>
          </p:cNvSpPr>
          <p:nvPr>
            <p:ph type="ftr" sz="quarter" idx="11"/>
          </p:nvPr>
        </p:nvSpPr>
        <p:spPr/>
        <p:txBody>
          <a:bodyPr/>
          <a:lstStyle/>
          <a:p>
            <a:r>
              <a:rPr lang="en-US" smtClean="0"/>
              <a:t>3/25/2019</a:t>
            </a:r>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85673283"/>
      </p:ext>
    </p:extLst>
  </p:cSld>
  <p:clrMapOvr>
    <a:masterClrMapping/>
  </p:clrMapOvr>
  <p:transition spd="med">
    <p:pull/>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3" y="685800"/>
            <a:ext cx="3657600" cy="1371600"/>
          </a:xfrm>
        </p:spPr>
        <p:txBody>
          <a:bodyPr anchor="b">
            <a:normAutofit/>
          </a:bodyPr>
          <a:lstStyle>
            <a:lvl1pPr algn="l">
              <a:defRPr sz="2196" b="0"/>
            </a:lvl1pPr>
          </a:lstStyle>
          <a:p>
            <a:r>
              <a:rPr lang="en-US" smtClean="0"/>
              <a:t>Click to edit Master title style</a:t>
            </a:r>
            <a:endParaRPr lang="en-US" dirty="0"/>
          </a:p>
        </p:txBody>
      </p:sp>
      <p:sp>
        <p:nvSpPr>
          <p:cNvPr id="3" name="Content Placeholder 2"/>
          <p:cNvSpPr>
            <a:spLocks noGrp="1"/>
          </p:cNvSpPr>
          <p:nvPr>
            <p:ph idx="1"/>
          </p:nvPr>
        </p:nvSpPr>
        <p:spPr>
          <a:xfrm>
            <a:off x="684213" y="685800"/>
            <a:ext cx="5943601" cy="5308600"/>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085013" y="2209801"/>
            <a:ext cx="3657600" cy="2091267"/>
          </a:xfrm>
        </p:spPr>
        <p:txBody>
          <a:bodyPr anchor="t">
            <a:normAutofit/>
          </a:bodyPr>
          <a:lstStyle>
            <a:lvl1pPr marL="0" indent="0">
              <a:buNone/>
              <a:defRPr sz="1464"/>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03851800"/>
      </p:ext>
    </p:extLst>
  </p:cSld>
  <p:clrMapOvr>
    <a:masterClrMapping/>
  </p:clrMapOvr>
  <p:transition spd="med">
    <p:pull/>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799" cy="1143000"/>
          </a:xfrm>
        </p:spPr>
        <p:txBody>
          <a:bodyPr anchor="b">
            <a:normAutofit/>
          </a:bodyPr>
          <a:lstStyle>
            <a:lvl1pPr algn="l">
              <a:defRPr sz="2562"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4" name="Text Placeholder 3"/>
          <p:cNvSpPr>
            <a:spLocks noGrp="1"/>
          </p:cNvSpPr>
          <p:nvPr>
            <p:ph type="body" sz="half" idx="2"/>
          </p:nvPr>
        </p:nvSpPr>
        <p:spPr>
          <a:xfrm>
            <a:off x="4722813" y="2777067"/>
            <a:ext cx="6021387" cy="2048933"/>
          </a:xfrm>
        </p:spPr>
        <p:txBody>
          <a:bodyPr anchor="t">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38132458"/>
      </p:ext>
    </p:extLst>
  </p:cSld>
  <p:clrMapOvr>
    <a:masterClrMapping/>
  </p:clrMapOvr>
  <p:transition spd="med">
    <p:pull/>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464"/>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r>
              <a:rPr lang="en-US" smtClean="0"/>
              <a:t>Prajna Subedi</a:t>
            </a:r>
            <a:endParaRPr lang="en-US" dirty="0"/>
          </a:p>
        </p:txBody>
      </p:sp>
      <p:sp>
        <p:nvSpPr>
          <p:cNvPr id="4" name="Footer Placeholder 3"/>
          <p:cNvSpPr>
            <a:spLocks noGrp="1"/>
          </p:cNvSpPr>
          <p:nvPr>
            <p:ph type="ftr" sz="quarter" idx="11"/>
          </p:nvPr>
        </p:nvSpPr>
        <p:spPr/>
        <p:txBody>
          <a:bodyPr/>
          <a:lstStyle/>
          <a:p>
            <a:r>
              <a:rPr lang="en-US" smtClean="0"/>
              <a:t>3/25/2019</a:t>
            </a:r>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565496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anchor="ctr">
            <a:normAutofit/>
          </a:bodyPr>
          <a:lstStyle>
            <a:lvl1pPr algn="l">
              <a:defRPr sz="2928"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8770184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85800"/>
            <a:ext cx="9144001" cy="2743200"/>
          </a:xfrm>
        </p:spPr>
        <p:txBody>
          <a:bodyPr anchor="ctr">
            <a:normAutofit/>
          </a:bodyPr>
          <a:lstStyle>
            <a:lvl1pPr algn="l">
              <a:defRPr sz="2928"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18338" indent="0">
              <a:buFontTx/>
              <a:buNone/>
              <a:defRPr/>
            </a:lvl2pPr>
            <a:lvl3pPr marL="836676" indent="0">
              <a:buFontTx/>
              <a:buNone/>
              <a:defRPr/>
            </a:lvl3pPr>
            <a:lvl4pPr marL="1255014" indent="0">
              <a:buFontTx/>
              <a:buNone/>
              <a:defRPr/>
            </a:lvl4pPr>
            <a:lvl5pPr marL="1673352"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84213" y="4301069"/>
            <a:ext cx="8534400" cy="1684865"/>
          </a:xfrm>
        </p:spPr>
        <p:txBody>
          <a:bodyPr anchor="ctr">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4" name="TextBox 13"/>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354593467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2928"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1830">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0160916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2928"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684213" y="3928534"/>
            <a:ext cx="8534401" cy="1049866"/>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2" y="4978400"/>
            <a:ext cx="8534401" cy="10160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1" name="TextBox 10"/>
          <p:cNvSpPr txBox="1"/>
          <p:nvPr/>
        </p:nvSpPr>
        <p:spPr>
          <a:xfrm>
            <a:off x="531812" y="812222"/>
            <a:ext cx="609600" cy="584776"/>
          </a:xfrm>
          <a:prstGeom prst="rect">
            <a:avLst/>
          </a:prstGeom>
        </p:spPr>
        <p:txBody>
          <a:bodyPr vert="horz" lIns="83665" tIns="41833" rIns="83665" bIns="41833" rtlCol="0" anchor="ctr">
            <a:noAutofit/>
          </a:bodyPr>
          <a:lstStyle/>
          <a:p>
            <a:pPr lvl="0"/>
            <a:r>
              <a:rPr lang="en-US" sz="732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83665" tIns="41833" rIns="83665" bIns="41833" rtlCol="0" anchor="ctr">
            <a:noAutofit/>
          </a:bodyPr>
          <a:lstStyle/>
          <a:p>
            <a:pPr lvl="0" algn="r"/>
            <a:r>
              <a:rPr lang="en-US" sz="7320" dirty="0">
                <a:solidFill>
                  <a:schemeClr val="tx1"/>
                </a:solidFill>
                <a:effectLst/>
              </a:rPr>
              <a:t>”</a:t>
            </a:r>
          </a:p>
        </p:txBody>
      </p:sp>
    </p:spTree>
    <p:extLst>
      <p:ext uri="{BB962C8B-B14F-4D97-AF65-F5344CB8AC3E}">
        <p14:creationId xmlns:p14="http://schemas.microsoft.com/office/powerpoint/2010/main" val="20108477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399" cy="2743200"/>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196" b="0" cap="all" dirty="0">
                <a:ln w="3175" cmpd="sng">
                  <a:noFill/>
                </a:ln>
                <a:solidFill>
                  <a:schemeClr val="tx1"/>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684212" y="4766734"/>
            <a:ext cx="8534401" cy="1227667"/>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5416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344E64D-1AB7-48EE-BDCD-6009219CB873}"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424868534"/>
      </p:ext>
    </p:extLst>
  </p:cSld>
  <p:clrMapOvr>
    <a:masterClrMapping/>
  </p:clrMapOvr>
  <p:transition spd="slow">
    <p:push dir="u"/>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431929566"/>
      </p:ext>
    </p:extLst>
  </p:cSld>
  <p:clrMapOvr>
    <a:masterClrMapping/>
  </p:clrMapOvr>
  <p:transition spd="med">
    <p:pull/>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1" cy="4572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1" y="685800"/>
            <a:ext cx="7823200" cy="53086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961883984"/>
      </p:ext>
    </p:extLst>
  </p:cSld>
  <p:clrMapOvr>
    <a:masterClrMapping/>
  </p:clrMapOvr>
  <p:transition spd="med">
    <p:pull/>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06758716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344E64D-1AB7-48EE-BDCD-6009219CB873}"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408802"/>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951051541"/>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9430383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53223712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Prajna Subedi</a:t>
            </a:r>
            <a:endParaRPr lang="en-US"/>
          </a:p>
        </p:txBody>
      </p:sp>
      <p:sp>
        <p:nvSpPr>
          <p:cNvPr id="19" name="Footer Placeholder 18"/>
          <p:cNvSpPr>
            <a:spLocks noGrp="1"/>
          </p:cNvSpPr>
          <p:nvPr>
            <p:ph type="ftr" sz="quarter" idx="11"/>
          </p:nvPr>
        </p:nvSpPr>
        <p:spPr/>
        <p:txBody>
          <a:bodyPr/>
          <a:lstStyle/>
          <a:p>
            <a:r>
              <a:rPr lang="en-US" smtClean="0"/>
              <a:t>3/25/2019</a:t>
            </a:r>
            <a:endParaRPr lang="en-US"/>
          </a:p>
        </p:txBody>
      </p:sp>
      <p:sp>
        <p:nvSpPr>
          <p:cNvPr id="27" name="Slide Number Placeholder 26"/>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845344465"/>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2167584531"/>
      </p:ext>
    </p:extLst>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07137"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07137"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4113760274"/>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252832925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7" name="Slide Number Placeholder 6"/>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567928189"/>
      </p:ext>
    </p:extLst>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704088"/>
            <a:ext cx="109728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193368" y="1859759"/>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Prajna Subedi</a:t>
            </a:r>
            <a:endParaRPr lang="en-US"/>
          </a:p>
        </p:txBody>
      </p:sp>
      <p:sp>
        <p:nvSpPr>
          <p:cNvPr id="8" name="Footer Placeholder 7"/>
          <p:cNvSpPr>
            <a:spLocks noGrp="1"/>
          </p:cNvSpPr>
          <p:nvPr>
            <p:ph type="ftr" sz="quarter" idx="11"/>
          </p:nvPr>
        </p:nvSpPr>
        <p:spPr/>
        <p:txBody>
          <a:bodyPr/>
          <a:lstStyle/>
          <a:p>
            <a:r>
              <a:rPr lang="en-US" smtClean="0"/>
              <a:t>3/25/2019</a:t>
            </a:r>
            <a:endParaRPr lang="en-US"/>
          </a:p>
        </p:txBody>
      </p:sp>
      <p:sp>
        <p:nvSpPr>
          <p:cNvPr id="9" name="Slide Number Placeholder 8"/>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446357941"/>
      </p:ext>
    </p:extLst>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Prajna Subedi</a:t>
            </a:r>
            <a:endParaRPr lang="en-US"/>
          </a:p>
        </p:txBody>
      </p:sp>
      <p:sp>
        <p:nvSpPr>
          <p:cNvPr id="4" name="Footer Placeholder 3"/>
          <p:cNvSpPr>
            <a:spLocks noGrp="1"/>
          </p:cNvSpPr>
          <p:nvPr>
            <p:ph type="ftr" sz="quarter" idx="11"/>
          </p:nvPr>
        </p:nvSpPr>
        <p:spPr/>
        <p:txBody>
          <a:bodyPr/>
          <a:lstStyle/>
          <a:p>
            <a:r>
              <a:rPr lang="en-US" smtClean="0"/>
              <a:t>3/25/2019</a:t>
            </a:r>
            <a:endParaRPr lang="en-US"/>
          </a:p>
        </p:txBody>
      </p:sp>
      <p:sp>
        <p:nvSpPr>
          <p:cNvPr id="5" name="Slide Number Placeholder 4"/>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874879231"/>
      </p:ext>
    </p:extLst>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Prajna Subedi</a:t>
            </a:r>
            <a:endParaRPr lang="en-US"/>
          </a:p>
        </p:txBody>
      </p:sp>
      <p:sp>
        <p:nvSpPr>
          <p:cNvPr id="3" name="Footer Placeholder 2"/>
          <p:cNvSpPr>
            <a:spLocks noGrp="1"/>
          </p:cNvSpPr>
          <p:nvPr>
            <p:ph type="ftr" sz="quarter" idx="11"/>
          </p:nvPr>
        </p:nvSpPr>
        <p:spPr/>
        <p:txBody>
          <a:bodyPr/>
          <a:lstStyle/>
          <a:p>
            <a:r>
              <a:rPr lang="en-US" smtClean="0"/>
              <a:t>3/25/2019</a:t>
            </a:r>
            <a:endParaRPr lang="en-US"/>
          </a:p>
        </p:txBody>
      </p:sp>
      <p:sp>
        <p:nvSpPr>
          <p:cNvPr id="4" name="Slide Number Placeholder 3"/>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2177535480"/>
      </p:ext>
    </p:extLst>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7" name="Slide Number Placeholder 6"/>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150365903"/>
      </p:ext>
    </p:extLst>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12" name="Right Triangle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dirty="0"/>
          </a:p>
        </p:txBody>
      </p:sp>
      <p:sp>
        <p:nvSpPr>
          <p:cNvPr id="2" name="Title 1"/>
          <p:cNvSpPr>
            <a:spLocks noGrp="1"/>
          </p:cNvSpPr>
          <p:nvPr>
            <p:ph type="title"/>
          </p:nvPr>
        </p:nvSpPr>
        <p:spPr>
          <a:xfrm>
            <a:off x="812800" y="1176998"/>
            <a:ext cx="2950464"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7" name="Slide Number Placeholder 6"/>
          <p:cNvSpPr>
            <a:spLocks noGrp="1"/>
          </p:cNvSpPr>
          <p:nvPr>
            <p:ph type="sldNum" sz="quarter" idx="12"/>
          </p:nvPr>
        </p:nvSpPr>
        <p:spPr>
          <a:xfrm>
            <a:off x="10769601" y="6356352"/>
            <a:ext cx="812800" cy="365125"/>
          </a:xfrm>
        </p:spPr>
        <p:txBody>
          <a:bodyPr/>
          <a:lstStyle/>
          <a:p>
            <a:fld id="{C344E64D-1AB7-48EE-BDCD-6009219CB873}" type="slidenum">
              <a:rPr lang="en-US" smtClean="0"/>
              <a:t>‹#›</a:t>
            </a:fld>
            <a:endParaRPr lang="en-US"/>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12699"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11" name="Freeform 10"/>
          <p:cNvSpPr>
            <a:spLocks/>
          </p:cNvSpPr>
          <p:nvPr/>
        </p:nvSpPr>
        <p:spPr bwMode="auto">
          <a:xfrm flipV="1">
            <a:off x="5842000" y="6219827"/>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Tree>
    <p:extLst>
      <p:ext uri="{BB962C8B-B14F-4D97-AF65-F5344CB8AC3E}">
        <p14:creationId xmlns:p14="http://schemas.microsoft.com/office/powerpoint/2010/main" val="2306120889"/>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97947633"/>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914402"/>
            <a:ext cx="27432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6" name="Slide Number Placeholder 5"/>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77299160"/>
      </p:ext>
    </p:extLst>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7687" name="Rectangle 39"/>
          <p:cNvSpPr>
            <a:spLocks noGrp="1" noChangeArrowheads="1"/>
          </p:cNvSpPr>
          <p:nvPr>
            <p:ph type="subTitle" idx="1"/>
          </p:nvPr>
        </p:nvSpPr>
        <p:spPr>
          <a:xfrm>
            <a:off x="1828801" y="3886200"/>
            <a:ext cx="8534400" cy="1752600"/>
          </a:xfrm>
        </p:spPr>
        <p:txBody>
          <a:bodyPr/>
          <a:lstStyle>
            <a:lvl1pPr marL="0" indent="0" algn="ctr">
              <a:buFont typeface="Wingdings" pitchFamily="2" charset="2"/>
              <a:buNone/>
              <a:defRPr/>
            </a:lvl1pPr>
          </a:lstStyle>
          <a:p>
            <a:r>
              <a:rPr lang="en-US" smtClean="0"/>
              <a:t>Click to edit Master subtitle style</a:t>
            </a:r>
            <a:endParaRPr lang="en-US"/>
          </a:p>
        </p:txBody>
      </p:sp>
      <p:sp>
        <p:nvSpPr>
          <p:cNvPr id="27688" name="Rectangle 40"/>
          <p:cNvSpPr>
            <a:spLocks noGrp="1" noChangeArrowheads="1"/>
          </p:cNvSpPr>
          <p:nvPr>
            <p:ph type="ctrTitle"/>
          </p:nvPr>
        </p:nvSpPr>
        <p:spPr>
          <a:xfrm>
            <a:off x="914401" y="1768477"/>
            <a:ext cx="10363200" cy="1736725"/>
          </a:xfrm>
        </p:spPr>
        <p:txBody>
          <a:bodyPr anchor="b" anchorCtr="1"/>
          <a:lstStyle>
            <a:lvl1pPr>
              <a:defRPr sz="5400"/>
            </a:lvl1pPr>
          </a:lstStyle>
          <a:p>
            <a:r>
              <a:rPr lang="en-US" smtClean="0"/>
              <a:t>Click to edit Master title style</a:t>
            </a:r>
            <a:endParaRPr lang="en-US"/>
          </a:p>
        </p:txBody>
      </p:sp>
      <p:sp>
        <p:nvSpPr>
          <p:cNvPr id="39" name="Rectangle 37"/>
          <p:cNvSpPr>
            <a:spLocks noGrp="1" noChangeArrowheads="1"/>
          </p:cNvSpPr>
          <p:nvPr>
            <p:ph type="dt" sz="half" idx="10"/>
          </p:nvPr>
        </p:nvSpPr>
        <p:spPr/>
        <p:txBody>
          <a:bodyPr/>
          <a:lstStyle>
            <a:lvl1pPr>
              <a:defRPr smtClean="0"/>
            </a:lvl1pPr>
          </a:lstStyle>
          <a:p>
            <a:r>
              <a:rPr lang="en-US" smtClean="0"/>
              <a:t>Prajna Subedi</a:t>
            </a:r>
            <a:endParaRPr lang="en-US" dirty="0"/>
          </a:p>
        </p:txBody>
      </p:sp>
      <p:sp>
        <p:nvSpPr>
          <p:cNvPr id="40" name="Rectangle 38"/>
          <p:cNvSpPr>
            <a:spLocks noGrp="1" noChangeArrowheads="1"/>
          </p:cNvSpPr>
          <p:nvPr>
            <p:ph type="ftr" sz="quarter" idx="11"/>
          </p:nvPr>
        </p:nvSpPr>
        <p:spPr/>
        <p:txBody>
          <a:bodyPr/>
          <a:lstStyle>
            <a:lvl1pPr>
              <a:defRPr smtClean="0"/>
            </a:lvl1pPr>
          </a:lstStyle>
          <a:p>
            <a:r>
              <a:rPr lang="en-US" smtClean="0"/>
              <a:t>3/25/2019</a:t>
            </a:r>
            <a:endParaRPr lang="en-US" dirty="0"/>
          </a:p>
        </p:txBody>
      </p:sp>
      <p:sp>
        <p:nvSpPr>
          <p:cNvPr id="41" name="Rectangle 41"/>
          <p:cNvSpPr>
            <a:spLocks noGrp="1" noChangeArrowheads="1"/>
          </p:cNvSpPr>
          <p:nvPr>
            <p:ph type="sldNum" sz="quarter" idx="12"/>
          </p:nvPr>
        </p:nvSpPr>
        <p:spPr/>
        <p:txBody>
          <a:bodyPr/>
          <a:lstStyle>
            <a:lvl1pPr>
              <a:defRPr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61828116"/>
      </p:ext>
    </p:extLst>
  </p:cSld>
  <p:clrMapOvr>
    <a:masterClrMapping/>
  </p:clrMapOvr>
  <p:transition spd="med">
    <p:pull/>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5"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79205813"/>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a:p>
        </p:txBody>
      </p:sp>
      <p:sp>
        <p:nvSpPr>
          <p:cNvPr id="5" name="Footer Placeholder 4"/>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68707978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5"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35577310"/>
      </p:ext>
    </p:extLst>
  </p:cSld>
  <p:clrMapOvr>
    <a:masterClrMapping/>
  </p:clrMapOvr>
  <p:transition spd="med">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6"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86062926"/>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8"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9"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037283627"/>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4"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5"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193327015"/>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3"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4"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18099259"/>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6"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03798113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6"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7"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49253984"/>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5"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238605"/>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7813"/>
            <a:ext cx="27432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r>
              <a:rPr lang="en-US" smtClean="0"/>
              <a:t>Prajna Subedi</a:t>
            </a:r>
            <a:endParaRPr lang="en-US" dirty="0"/>
          </a:p>
        </p:txBody>
      </p:sp>
      <p:sp>
        <p:nvSpPr>
          <p:cNvPr id="5" name="Rectangle 40"/>
          <p:cNvSpPr>
            <a:spLocks noGrp="1" noChangeArrowheads="1"/>
          </p:cNvSpPr>
          <p:nvPr>
            <p:ph type="ftr" sz="quarter" idx="11"/>
          </p:nvPr>
        </p:nvSpPr>
        <p:spPr>
          <a:ln/>
        </p:spPr>
        <p:txBody>
          <a:bodyPr/>
          <a:lstStyle>
            <a:lvl1pPr>
              <a:defRPr/>
            </a:lvl1pPr>
          </a:lstStyle>
          <a:p>
            <a:r>
              <a:rPr lang="en-US" smtClean="0"/>
              <a:t>3/25/2019</a:t>
            </a:r>
            <a:endParaRPr lang="en-US" dirty="0"/>
          </a:p>
        </p:txBody>
      </p:sp>
      <p:sp>
        <p:nvSpPr>
          <p:cNvPr id="6" name="Rectangle 41"/>
          <p:cNvSpPr>
            <a:spLocks noGrp="1" noChangeArrowheads="1"/>
          </p:cNvSpPr>
          <p:nvPr>
            <p:ph type="sldNum" sz="quarter" idx="12"/>
          </p:nvPr>
        </p:nvSpPr>
        <p:spPr>
          <a:ln/>
        </p:spPr>
        <p:txBody>
          <a:bodyPr/>
          <a:lstStyle>
            <a:lvl1pPr>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56622833"/>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smtClean="0"/>
              <a:t>Company Logo</a:t>
            </a:r>
            <a:endParaRPr lang="en-US" dirty="0"/>
          </a:p>
        </p:txBody>
      </p:sp>
    </p:spTree>
    <p:extLst>
      <p:ext uri="{BB962C8B-B14F-4D97-AF65-F5344CB8AC3E}">
        <p14:creationId xmlns:p14="http://schemas.microsoft.com/office/powerpoint/2010/main" val="26789473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550908478"/>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32561747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89600665"/>
      </p:ext>
    </p:extLst>
  </p:cSld>
  <p:clrMapOvr>
    <a:masterClrMapping/>
  </p:clrMapOvr>
  <p:transition spd="med">
    <p:pull/>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15451109"/>
      </p:ext>
    </p:extLst>
  </p:cSld>
  <p:clrMapOvr>
    <a:masterClrMapping/>
  </p:clrMapOvr>
  <p:transition spd="med">
    <p:pull/>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Prajna Subedi</a:t>
            </a:r>
            <a:endParaRPr lang="en-US" dirty="0"/>
          </a:p>
        </p:txBody>
      </p:sp>
      <p:sp>
        <p:nvSpPr>
          <p:cNvPr id="8" name="Footer Placeholder 7"/>
          <p:cNvSpPr>
            <a:spLocks noGrp="1"/>
          </p:cNvSpPr>
          <p:nvPr>
            <p:ph type="ftr" sz="quarter" idx="11"/>
          </p:nvPr>
        </p:nvSpPr>
        <p:spPr/>
        <p:txBody>
          <a:bodyPr/>
          <a:lstStyle/>
          <a:p>
            <a:r>
              <a:rPr lang="en-US" smtClean="0"/>
              <a:t>3/25/2019</a:t>
            </a:r>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297369554"/>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5179485"/>
      </p:ext>
    </p:extLst>
  </p:cSld>
  <p:clrMapOvr>
    <a:masterClrMapping/>
  </p:clrMapOvr>
  <p:transition spd="med">
    <p:pull/>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213200443"/>
      </p:ext>
    </p:extLst>
  </p:cSld>
  <p:clrMapOvr>
    <a:masterClrMapping/>
  </p:clrMapOvr>
  <p:transition spd="med">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45121702"/>
      </p:ext>
    </p:extLst>
  </p:cSld>
  <p:clrMapOvr>
    <a:masterClrMapping/>
  </p:clrMapOvr>
  <p:transition spd="med">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359697325"/>
      </p:ext>
    </p:extLst>
  </p:cSld>
  <p:clrMapOvr>
    <a:masterClrMapping/>
  </p:clrMapOvr>
  <p:transition spd="med">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1016000" y="6356352"/>
            <a:ext cx="2844800" cy="365125"/>
          </a:xfrm>
        </p:spPr>
        <p:txBody>
          <a:bodyPr/>
          <a:lstStyle/>
          <a:p>
            <a:r>
              <a:rPr lang="en-US" smtClean="0"/>
              <a:t>Prajna Subedi</a:t>
            </a:r>
            <a:endParaRPr lang="en-US" dirty="0"/>
          </a:p>
        </p:txBody>
      </p:sp>
      <p:sp>
        <p:nvSpPr>
          <p:cNvPr id="6" name="Footer Placeholder 4"/>
          <p:cNvSpPr>
            <a:spLocks noGrp="1"/>
          </p:cNvSpPr>
          <p:nvPr>
            <p:ph type="ftr" sz="quarter" idx="11"/>
          </p:nvPr>
        </p:nvSpPr>
        <p:spPr>
          <a:xfrm>
            <a:off x="4470400" y="6356352"/>
            <a:ext cx="3860800" cy="365125"/>
          </a:xfrm>
        </p:spPr>
        <p:txBody>
          <a:bodyPr/>
          <a:lstStyle/>
          <a:p>
            <a:r>
              <a:rPr lang="en-US" smtClean="0"/>
              <a:t>3/25/2019</a:t>
            </a:r>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8657677"/>
      </p:ext>
    </p:extLst>
  </p:cSld>
  <p:clrMapOvr>
    <a:masterClrMapping/>
  </p:clrMapOvr>
  <p:transition spd="med">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Prajna Subedi</a:t>
            </a:r>
            <a:endParaRPr lang="en-US" dirty="0"/>
          </a:p>
        </p:txBody>
      </p:sp>
      <p:sp>
        <p:nvSpPr>
          <p:cNvPr id="4" name="Footer Placeholder 3"/>
          <p:cNvSpPr>
            <a:spLocks noGrp="1"/>
          </p:cNvSpPr>
          <p:nvPr>
            <p:ph type="ftr" sz="quarter" idx="11"/>
          </p:nvPr>
        </p:nvSpPr>
        <p:spPr/>
        <p:txBody>
          <a:bodyPr/>
          <a:lstStyle/>
          <a:p>
            <a:r>
              <a:rPr lang="en-US" smtClean="0"/>
              <a:t>3/25/2019</a:t>
            </a:r>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09799686"/>
      </p:ext>
    </p:extLst>
  </p:cSld>
  <p:clrMapOvr>
    <a:masterClrMapping/>
  </p:clrMapOvr>
  <p:transition spd="med">
    <p:pull/>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Prajna Subedi</a:t>
            </a:r>
            <a:endParaRPr lang="en-US"/>
          </a:p>
        </p:txBody>
      </p:sp>
      <p:sp>
        <p:nvSpPr>
          <p:cNvPr id="8" name="Footer Placeholder 7"/>
          <p:cNvSpPr>
            <a:spLocks noGrp="1"/>
          </p:cNvSpPr>
          <p:nvPr>
            <p:ph type="ftr" sz="quarter" idx="11"/>
          </p:nvPr>
        </p:nvSpPr>
        <p:spPr/>
        <p:txBody>
          <a:bodyPr/>
          <a:lstStyle/>
          <a:p>
            <a:r>
              <a:rPr lang="en-US" smtClean="0"/>
              <a:t>3/25/2019</a:t>
            </a:r>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4030321697"/>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Prajna Subedi</a:t>
            </a:r>
            <a:endParaRPr lang="en-US" dirty="0"/>
          </a:p>
        </p:txBody>
      </p:sp>
      <p:sp>
        <p:nvSpPr>
          <p:cNvPr id="3" name="Footer Placeholder 2"/>
          <p:cNvSpPr>
            <a:spLocks noGrp="1"/>
          </p:cNvSpPr>
          <p:nvPr>
            <p:ph type="ftr" sz="quarter" idx="11"/>
          </p:nvPr>
        </p:nvSpPr>
        <p:spPr/>
        <p:txBody>
          <a:bodyPr/>
          <a:lstStyle/>
          <a:p>
            <a:r>
              <a:rPr lang="en-US" smtClean="0"/>
              <a:t>3/25/2019</a:t>
            </a:r>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66077556"/>
      </p:ext>
    </p:extLst>
  </p:cSld>
  <p:clrMapOvr>
    <a:masterClrMapping/>
  </p:clrMapOvr>
  <p:transition spd="med">
    <p:pull/>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r>
              <a:rPr lang="en-US" smtClean="0"/>
              <a:t>Prajna Subedi</a:t>
            </a:r>
            <a:endParaRPr lang="en-US" dirty="0"/>
          </a:p>
        </p:txBody>
      </p:sp>
      <p:sp>
        <p:nvSpPr>
          <p:cNvPr id="4" name="Footer Placeholder 4"/>
          <p:cNvSpPr>
            <a:spLocks noGrp="1"/>
          </p:cNvSpPr>
          <p:nvPr>
            <p:ph type="ftr" sz="quarter" idx="11"/>
          </p:nvPr>
        </p:nvSpPr>
        <p:spPr>
          <a:xfrm>
            <a:off x="4470400" y="6356352"/>
            <a:ext cx="3860800" cy="365125"/>
          </a:xfrm>
        </p:spPr>
        <p:txBody>
          <a:bodyPr/>
          <a:lstStyle/>
          <a:p>
            <a:r>
              <a:rPr lang="en-US" smtClean="0"/>
              <a:t>3/25/2019</a:t>
            </a:r>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171019283"/>
      </p:ext>
    </p:extLst>
  </p:cSld>
  <p:clrMapOvr>
    <a:masterClrMapping/>
  </p:clrMapOvr>
  <p:transition spd="med">
    <p:pull/>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1_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Prajna Subedi</a:t>
            </a:r>
            <a:endParaRPr lang="en-US"/>
          </a:p>
        </p:txBody>
      </p:sp>
      <p:sp>
        <p:nvSpPr>
          <p:cNvPr id="19" name="Footer Placeholder 18"/>
          <p:cNvSpPr>
            <a:spLocks noGrp="1"/>
          </p:cNvSpPr>
          <p:nvPr>
            <p:ph type="ftr" sz="quarter" idx="11"/>
          </p:nvPr>
        </p:nvSpPr>
        <p:spPr/>
        <p:txBody>
          <a:bodyPr/>
          <a:lstStyle/>
          <a:p>
            <a:r>
              <a:rPr lang="en-US" smtClean="0"/>
              <a:t>3/25/2019</a:t>
            </a:r>
            <a:endParaRPr lang="en-US"/>
          </a:p>
        </p:txBody>
      </p:sp>
      <p:sp>
        <p:nvSpPr>
          <p:cNvPr id="27" name="Slide Number Placeholder 26"/>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535259413"/>
      </p:ext>
    </p:extLst>
  </p:cSld>
  <p:clrMapOvr>
    <a:overrideClrMapping bg1="dk1" tx1="lt1" bg2="dk2" tx2="lt2" accent1="accent1" accent2="accent2" accent3="accent3" accent4="accent4" accent5="accent5" accent6="accent6" hlink="hlink" folHlink="folHlink"/>
  </p:clrMapOvr>
  <p:transition spd="med">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251"/>
            <a:ext cx="4962157" cy="6858000"/>
          </a:xfrm>
          <a:prstGeom prst="rect">
            <a:avLst/>
          </a:prstGeom>
        </p:spPr>
      </p:pic>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smtClean="0"/>
              <a:t>Company Logo</a:t>
            </a:r>
            <a:endParaRPr lang="en-US" dirty="0"/>
          </a:p>
        </p:txBody>
      </p:sp>
    </p:spTree>
    <p:extLst>
      <p:ext uri="{BB962C8B-B14F-4D97-AF65-F5344CB8AC3E}">
        <p14:creationId xmlns:p14="http://schemas.microsoft.com/office/powerpoint/2010/main" val="53449809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4684632" y="-4705653"/>
            <a:ext cx="2819400" cy="12230708"/>
          </a:xfrm>
          <a:prstGeom prst="rect">
            <a:avLst/>
          </a:prstGeom>
        </p:spPr>
      </p:pic>
      <p:sp>
        <p:nvSpPr>
          <p:cNvPr id="2" name="Title 1"/>
          <p:cNvSpPr>
            <a:spLocks noGrp="1"/>
          </p:cNvSpPr>
          <p:nvPr>
            <p:ph type="title" hasCustomPrompt="1"/>
          </p:nvPr>
        </p:nvSpPr>
        <p:spPr>
          <a:xfrm>
            <a:off x="6096001" y="3048000"/>
            <a:ext cx="5791200" cy="1362075"/>
          </a:xfrm>
        </p:spPr>
        <p:txBody>
          <a:bodyPr anchor="b" anchorCtr="0"/>
          <a:lstStyle>
            <a:lvl1pPr algn="l">
              <a:defRPr sz="4000" b="1" cap="small" baseline="0">
                <a:solidFill>
                  <a:srgbClr val="003300"/>
                </a:solidFill>
              </a:defRPr>
            </a:lvl1pPr>
          </a:lstStyle>
          <a:p>
            <a:r>
              <a:rPr lang="en-US" dirty="0" smtClean="0"/>
              <a:t>Click to edit master title style</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0" name="Picture Placeholder 9"/>
          <p:cNvSpPr>
            <a:spLocks noGrp="1"/>
          </p:cNvSpPr>
          <p:nvPr>
            <p:ph type="pic" sz="quarter" idx="13" hasCustomPrompt="1"/>
          </p:nvPr>
        </p:nvSpPr>
        <p:spPr>
          <a:xfrm>
            <a:off x="9042400" y="5334000"/>
            <a:ext cx="2844800" cy="990600"/>
          </a:xfrm>
        </p:spPr>
        <p:txBody>
          <a:bodyPr>
            <a:normAutofit/>
          </a:bodyPr>
          <a:lstStyle>
            <a:lvl1pPr marL="0" indent="0" algn="ctr">
              <a:buNone/>
              <a:defRPr sz="1800"/>
            </a:lvl1pPr>
          </a:lstStyle>
          <a:p>
            <a:r>
              <a:rPr lang="en-US" dirty="0" smtClean="0"/>
              <a:t>Company Logo</a:t>
            </a:r>
            <a:endParaRPr lang="en-US" dirty="0"/>
          </a:p>
        </p:txBody>
      </p:sp>
    </p:spTree>
    <p:extLst>
      <p:ext uri="{BB962C8B-B14F-4D97-AF65-F5344CB8AC3E}">
        <p14:creationId xmlns:p14="http://schemas.microsoft.com/office/powerpoint/2010/main" val="31621694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16000" y="269632"/>
            <a:ext cx="10769600" cy="1143000"/>
          </a:xfrm>
        </p:spPr>
        <p:txBody>
          <a:bodyPr anchor="ctr" anchorCtr="0"/>
          <a:lstStyle>
            <a:lvl1pPr algn="l">
              <a:defRPr lang="en-US" dirty="0"/>
            </a:lvl1pPr>
          </a:lstStyle>
          <a:p>
            <a:r>
              <a:rPr lang="en-US" dirty="0" smtClean="0"/>
              <a:t>Click To Edit Master Title Style</a:t>
            </a:r>
            <a:endParaRPr lang="en-US" dirty="0"/>
          </a:p>
        </p:txBody>
      </p:sp>
      <p:sp>
        <p:nvSpPr>
          <p:cNvPr id="3" name="Content Placeholder 2"/>
          <p:cNvSpPr>
            <a:spLocks noGrp="1"/>
          </p:cNvSpPr>
          <p:nvPr>
            <p:ph idx="1"/>
          </p:nvPr>
        </p:nvSpPr>
        <p:spPr>
          <a:xfrm>
            <a:off x="1016000" y="1596413"/>
            <a:ext cx="10769600" cy="4297363"/>
          </a:xfrm>
        </p:spPr>
        <p:txBody>
          <a:bodyPr>
            <a:normAutofit/>
          </a:bodyPr>
          <a:lstStyle>
            <a:lvl1pPr>
              <a:defRPr sz="3200">
                <a:latin typeface="+mn-lt"/>
              </a:defRPr>
            </a:lvl1pPr>
            <a:lvl2pPr>
              <a:defRPr sz="2800">
                <a:latin typeface="+mn-lt"/>
              </a:defRPr>
            </a:lvl2pPr>
            <a:lvl3pPr>
              <a:defRPr sz="2400">
                <a:latin typeface="+mn-lt"/>
              </a:defRPr>
            </a:lvl3pPr>
            <a:lvl4pPr>
              <a:defRPr sz="2400">
                <a:latin typeface="+mn-lt"/>
              </a:defRPr>
            </a:lvl4pPr>
            <a:lvl5pPr>
              <a:defRPr sz="2400">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362170313"/>
      </p:ext>
    </p:extLst>
  </p:cSld>
  <p:clrMapOvr>
    <a:masterClrMapping/>
  </p:clrMapOvr>
  <p:transition spd="med">
    <p:pull/>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024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10115765"/>
      </p:ext>
    </p:extLst>
  </p:cSld>
  <p:clrMapOvr>
    <a:masterClrMapping/>
  </p:clrMapOvr>
  <p:transition spd="med">
    <p:pull/>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44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4981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981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Prajna Subedi</a:t>
            </a:r>
            <a:endParaRPr lang="en-US" dirty="0"/>
          </a:p>
        </p:txBody>
      </p:sp>
      <p:sp>
        <p:nvSpPr>
          <p:cNvPr id="8" name="Footer Placeholder 7"/>
          <p:cNvSpPr>
            <a:spLocks noGrp="1"/>
          </p:cNvSpPr>
          <p:nvPr>
            <p:ph type="ftr" sz="quarter" idx="11"/>
          </p:nvPr>
        </p:nvSpPr>
        <p:spPr/>
        <p:txBody>
          <a:bodyPr/>
          <a:lstStyle/>
          <a:p>
            <a:r>
              <a:rPr lang="en-US" smtClean="0"/>
              <a:t>3/25/2019</a:t>
            </a:r>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70973274"/>
      </p:ext>
    </p:extLst>
  </p:cSld>
  <p:clrMapOvr>
    <a:masterClrMapping/>
  </p:clrMapOvr>
  <p:transition spd="med">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715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965575460"/>
      </p:ext>
    </p:extLst>
  </p:cSld>
  <p:clrMapOvr>
    <a:masterClrMapping/>
  </p:clrMapOvr>
  <p:transition spd="med">
    <p:pull/>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07705383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Prajna Subedi</a:t>
            </a:r>
            <a:endParaRPr lang="en-US"/>
          </a:p>
        </p:txBody>
      </p:sp>
      <p:sp>
        <p:nvSpPr>
          <p:cNvPr id="4" name="Footer Placeholder 3"/>
          <p:cNvSpPr>
            <a:spLocks noGrp="1"/>
          </p:cNvSpPr>
          <p:nvPr>
            <p:ph type="ftr" sz="quarter" idx="11"/>
          </p:nvPr>
        </p:nvSpPr>
        <p:spPr/>
        <p:txBody>
          <a:bodyPr/>
          <a:lstStyle/>
          <a:p>
            <a:r>
              <a:rPr lang="en-US" smtClean="0"/>
              <a:t>3/25/2019</a:t>
            </a:r>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266155663"/>
      </p:ext>
    </p:extLst>
  </p:cSld>
  <p:clrMapOvr>
    <a:masterClrMapping/>
  </p:clrMapOvr>
  <p:transition spd="slow">
    <p:push dir="u"/>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611854880"/>
      </p:ext>
    </p:extLst>
  </p:cSld>
  <p:clrMapOvr>
    <a:masterClrMapping/>
  </p:clrMapOvr>
  <p:transition spd="med">
    <p:pull/>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1" y="274640"/>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0" y="274640"/>
            <a:ext cx="7823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245819986"/>
      </p:ext>
    </p:extLst>
  </p:cSld>
  <p:clrMapOvr>
    <a:masterClrMapping/>
  </p:clrMapOvr>
  <p:transition spd="med">
    <p:pull/>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1" y="355600"/>
            <a:ext cx="10926233"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97467" y="1497015"/>
            <a:ext cx="5300133"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half" idx="2"/>
          </p:nvPr>
        </p:nvSpPr>
        <p:spPr>
          <a:xfrm>
            <a:off x="6583681" y="1497015"/>
            <a:ext cx="5303520" cy="4759325"/>
          </a:xfrm>
        </p:spPr>
        <p:txBody>
          <a:bodyPr/>
          <a:lstStyle>
            <a:lvl4pPr>
              <a:defRPr baseline="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5" name="Date Placeholder 3"/>
          <p:cNvSpPr>
            <a:spLocks noGrp="1"/>
          </p:cNvSpPr>
          <p:nvPr>
            <p:ph type="dt" sz="half" idx="10"/>
          </p:nvPr>
        </p:nvSpPr>
        <p:spPr>
          <a:xfrm>
            <a:off x="1016000" y="6356352"/>
            <a:ext cx="2844800" cy="365125"/>
          </a:xfrm>
        </p:spPr>
        <p:txBody>
          <a:bodyPr/>
          <a:lstStyle/>
          <a:p>
            <a:r>
              <a:rPr lang="en-US" smtClean="0"/>
              <a:t>Prajna Subedi</a:t>
            </a:r>
            <a:endParaRPr lang="en-US" dirty="0"/>
          </a:p>
        </p:txBody>
      </p:sp>
      <p:sp>
        <p:nvSpPr>
          <p:cNvPr id="6" name="Footer Placeholder 4"/>
          <p:cNvSpPr>
            <a:spLocks noGrp="1"/>
          </p:cNvSpPr>
          <p:nvPr>
            <p:ph type="ftr" sz="quarter" idx="11"/>
          </p:nvPr>
        </p:nvSpPr>
        <p:spPr>
          <a:xfrm>
            <a:off x="4470400" y="6356352"/>
            <a:ext cx="3860800" cy="365125"/>
          </a:xfrm>
        </p:spPr>
        <p:txBody>
          <a:bodyPr/>
          <a:lstStyle/>
          <a:p>
            <a:r>
              <a:rPr lang="en-US" smtClean="0"/>
              <a:t>3/25/2019</a:t>
            </a:r>
            <a:endParaRPr lang="en-US" dirty="0"/>
          </a:p>
        </p:txBody>
      </p:sp>
      <p:sp>
        <p:nvSpPr>
          <p:cNvPr id="7"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91735026"/>
      </p:ext>
    </p:extLst>
  </p:cSld>
  <p:clrMapOvr>
    <a:masterClrMapping/>
  </p:clrMapOvr>
  <p:transition spd="med">
    <p:pull/>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Prajna Subedi</a:t>
            </a:r>
            <a:endParaRPr lang="en-US" dirty="0"/>
          </a:p>
        </p:txBody>
      </p:sp>
      <p:sp>
        <p:nvSpPr>
          <p:cNvPr id="4" name="Footer Placeholder 3"/>
          <p:cNvSpPr>
            <a:spLocks noGrp="1"/>
          </p:cNvSpPr>
          <p:nvPr>
            <p:ph type="ftr" sz="quarter" idx="11"/>
          </p:nvPr>
        </p:nvSpPr>
        <p:spPr/>
        <p:txBody>
          <a:bodyPr/>
          <a:lstStyle/>
          <a:p>
            <a:r>
              <a:rPr lang="en-US" smtClean="0"/>
              <a:t>3/25/2019</a:t>
            </a:r>
            <a:endParaRPr lang="en-US" dirty="0"/>
          </a:p>
        </p:txBody>
      </p:sp>
      <p:sp>
        <p:nvSpPr>
          <p:cNvPr id="5"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78496652"/>
      </p:ext>
    </p:extLst>
  </p:cSld>
  <p:clrMapOvr>
    <a:masterClrMapping/>
  </p:clrMapOvr>
  <p:transition spd="med">
    <p:pull/>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Prajna Subedi</a:t>
            </a:r>
            <a:endParaRPr lang="en-US" dirty="0"/>
          </a:p>
        </p:txBody>
      </p:sp>
      <p:sp>
        <p:nvSpPr>
          <p:cNvPr id="3" name="Footer Placeholder 2"/>
          <p:cNvSpPr>
            <a:spLocks noGrp="1"/>
          </p:cNvSpPr>
          <p:nvPr>
            <p:ph type="ftr" sz="quarter" idx="11"/>
          </p:nvPr>
        </p:nvSpPr>
        <p:spPr/>
        <p:txBody>
          <a:bodyPr/>
          <a:lstStyle/>
          <a:p>
            <a:r>
              <a:rPr lang="en-US" smtClean="0"/>
              <a:t>3/25/2019</a:t>
            </a:r>
            <a:endParaRPr lang="en-US" dirty="0"/>
          </a:p>
        </p:txBody>
      </p:sp>
      <p:sp>
        <p:nvSpPr>
          <p:cNvPr id="4"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94365621"/>
      </p:ext>
    </p:extLst>
  </p:cSld>
  <p:clrMapOvr>
    <a:masterClrMapping/>
  </p:clrMapOvr>
  <p:transition spd="med">
    <p:pull/>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ackground Only">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3" name="Date Placeholder 3"/>
          <p:cNvSpPr>
            <a:spLocks noGrp="1"/>
          </p:cNvSpPr>
          <p:nvPr>
            <p:ph type="dt" sz="half" idx="10"/>
          </p:nvPr>
        </p:nvSpPr>
        <p:spPr>
          <a:xfrm>
            <a:off x="1016000" y="6356352"/>
            <a:ext cx="2844800" cy="365125"/>
          </a:xfrm>
        </p:spPr>
        <p:txBody>
          <a:bodyPr/>
          <a:lstStyle/>
          <a:p>
            <a:r>
              <a:rPr lang="en-US" smtClean="0"/>
              <a:t>Prajna Subedi</a:t>
            </a:r>
            <a:endParaRPr lang="en-US" dirty="0"/>
          </a:p>
        </p:txBody>
      </p:sp>
      <p:sp>
        <p:nvSpPr>
          <p:cNvPr id="4" name="Footer Placeholder 4"/>
          <p:cNvSpPr>
            <a:spLocks noGrp="1"/>
          </p:cNvSpPr>
          <p:nvPr>
            <p:ph type="ftr" sz="quarter" idx="11"/>
          </p:nvPr>
        </p:nvSpPr>
        <p:spPr>
          <a:xfrm>
            <a:off x="4470400" y="6356352"/>
            <a:ext cx="3860800" cy="365125"/>
          </a:xfrm>
        </p:spPr>
        <p:txBody>
          <a:bodyPr/>
          <a:lstStyle/>
          <a:p>
            <a:r>
              <a:rPr lang="en-US" smtClean="0"/>
              <a:t>3/25/2019</a:t>
            </a:r>
            <a:endParaRPr lang="en-US" dirty="0"/>
          </a:p>
        </p:txBody>
      </p:sp>
      <p:sp>
        <p:nvSpPr>
          <p:cNvPr id="5" name="Slide Number Placeholder 5"/>
          <p:cNvSpPr>
            <a:spLocks noGrp="1"/>
          </p:cNvSpPr>
          <p:nvPr>
            <p:ph type="sldNum" sz="quarter" idx="12"/>
          </p:nvPr>
        </p:nvSpPr>
        <p:spPr>
          <a:xfrm>
            <a:off x="8940800" y="6356352"/>
            <a:ext cx="2844800" cy="365125"/>
          </a:xfrm>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714798884"/>
      </p:ext>
    </p:extLst>
  </p:cSld>
  <p:clrMapOvr>
    <a:masterClrMapping/>
  </p:clrMapOvr>
  <p:transition spd="med">
    <p:pull/>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910080" y="359898"/>
            <a:ext cx="987552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910080" y="1850064"/>
            <a:ext cx="987552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r>
              <a:rPr lang="en-US" smtClean="0"/>
              <a:t>Prajna Subedi</a:t>
            </a:r>
            <a:endParaRPr lang="en-US" dirty="0"/>
          </a:p>
        </p:txBody>
      </p:sp>
      <p:sp>
        <p:nvSpPr>
          <p:cNvPr id="20" name="Footer Placeholder 19"/>
          <p:cNvSpPr>
            <a:spLocks noGrp="1"/>
          </p:cNvSpPr>
          <p:nvPr>
            <p:ph type="ftr" sz="quarter" idx="11"/>
          </p:nvPr>
        </p:nvSpPr>
        <p:spPr/>
        <p:txBody>
          <a:bodyPr/>
          <a:lstStyle>
            <a:extLst/>
          </a:lstStyle>
          <a:p>
            <a:r>
              <a:rPr lang="en-US" smtClean="0"/>
              <a:t>3/25/2019</a:t>
            </a:r>
            <a:endParaRPr lang="en-US" dirty="0"/>
          </a:p>
        </p:txBody>
      </p:sp>
      <p:sp>
        <p:nvSpPr>
          <p:cNvPr id="10" name="Slide Number Placeholder 9"/>
          <p:cNvSpPr>
            <a:spLocks noGrp="1"/>
          </p:cNvSpPr>
          <p:nvPr>
            <p:ph type="sldNum" sz="quarter" idx="12"/>
          </p:nvPr>
        </p:nvSpPr>
        <p:spPr/>
        <p:txBody>
          <a:bodyPr/>
          <a:lstStyle>
            <a:extLst/>
          </a:lstStyle>
          <a:p>
            <a:fld id="{2CA597F8-4C7B-4C0C-BD20-F8889DC49BC1}" type="slidenum">
              <a:rPr lang="en-US" smtClean="0"/>
              <a:pPr/>
              <a:t>‹#›</a:t>
            </a:fld>
            <a:endParaRPr lang="en-US" dirty="0"/>
          </a:p>
        </p:txBody>
      </p:sp>
      <p:sp>
        <p:nvSpPr>
          <p:cNvPr id="8" name="Oval 7"/>
          <p:cNvSpPr/>
          <p:nvPr/>
        </p:nvSpPr>
        <p:spPr>
          <a:xfrm>
            <a:off x="1228577" y="1413802"/>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
        <p:nvSpPr>
          <p:cNvPr id="9" name="Oval 8"/>
          <p:cNvSpPr/>
          <p:nvPr/>
        </p:nvSpPr>
        <p:spPr>
          <a:xfrm>
            <a:off x="1542900" y="1345016"/>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Tree>
    <p:extLst>
      <p:ext uri="{BB962C8B-B14F-4D97-AF65-F5344CB8AC3E}">
        <p14:creationId xmlns:p14="http://schemas.microsoft.com/office/powerpoint/2010/main" val="3203206377"/>
      </p:ext>
    </p:extLst>
  </p:cSld>
  <p:clrMapOvr>
    <a:masterClrMapping/>
  </p:clrMapOvr>
  <p:transition spd="med">
    <p:pull/>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Prajna Subedi</a:t>
            </a:r>
            <a:endParaRPr lang="en-US" dirty="0"/>
          </a:p>
        </p:txBody>
      </p:sp>
      <p:sp>
        <p:nvSpPr>
          <p:cNvPr id="5" name="Footer Placeholder 4"/>
          <p:cNvSpPr>
            <a:spLocks noGrp="1"/>
          </p:cNvSpPr>
          <p:nvPr>
            <p:ph type="ftr" sz="quarter" idx="11"/>
          </p:nvPr>
        </p:nvSpPr>
        <p:spPr/>
        <p:txBody>
          <a:bodyPr/>
          <a:lstStyle>
            <a:extLst/>
          </a:lstStyle>
          <a:p>
            <a:r>
              <a:rPr lang="en-US" smtClean="0"/>
              <a:t>3/25/2019</a:t>
            </a:r>
            <a:endParaRPr lang="en-US" dirty="0"/>
          </a:p>
        </p:txBody>
      </p:sp>
      <p:sp>
        <p:nvSpPr>
          <p:cNvPr id="6" name="Slide Number Placeholder 5"/>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72503769"/>
      </p:ext>
    </p:extLst>
  </p:cSld>
  <p:clrMapOvr>
    <a:masterClrMapping/>
  </p:clrMapOvr>
  <p:transition spd="med">
    <p:pull/>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3043854" y="-54"/>
            <a:ext cx="9144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2" name="Title 1"/>
          <p:cNvSpPr>
            <a:spLocks noGrp="1"/>
          </p:cNvSpPr>
          <p:nvPr>
            <p:ph type="title"/>
          </p:nvPr>
        </p:nvSpPr>
        <p:spPr>
          <a:xfrm>
            <a:off x="3437856" y="2600325"/>
            <a:ext cx="85344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437856" y="1066800"/>
            <a:ext cx="85344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Prajna Subedi</a:t>
            </a:r>
            <a:endParaRPr lang="en-US" dirty="0"/>
          </a:p>
        </p:txBody>
      </p:sp>
      <p:sp>
        <p:nvSpPr>
          <p:cNvPr id="5" name="Footer Placeholder 4"/>
          <p:cNvSpPr>
            <a:spLocks noGrp="1"/>
          </p:cNvSpPr>
          <p:nvPr>
            <p:ph type="ftr" sz="quarter" idx="11"/>
          </p:nvPr>
        </p:nvSpPr>
        <p:spPr/>
        <p:txBody>
          <a:bodyPr/>
          <a:lstStyle>
            <a:extLst/>
          </a:lstStyle>
          <a:p>
            <a:r>
              <a:rPr lang="en-US" smtClean="0"/>
              <a:t>3/25/2019</a:t>
            </a:r>
            <a:endParaRPr lang="en-US" dirty="0"/>
          </a:p>
        </p:txBody>
      </p:sp>
      <p:sp>
        <p:nvSpPr>
          <p:cNvPr id="6" name="Slide Number Placeholder 5"/>
          <p:cNvSpPr>
            <a:spLocks noGrp="1"/>
          </p:cNvSpPr>
          <p:nvPr>
            <p:ph type="sldNum" sz="quarter" idx="12"/>
          </p:nvPr>
        </p:nvSpPr>
        <p:spPr/>
        <p:txBody>
          <a:bodyPr/>
          <a:lstStyle>
            <a:extLst/>
          </a:lstStyle>
          <a:p>
            <a:fld id="{2CA597F8-4C7B-4C0C-BD20-F8889DC49BC1}" type="slidenum">
              <a:rPr lang="en-US" smtClean="0"/>
              <a:pPr/>
              <a:t>‹#›</a:t>
            </a:fld>
            <a:endParaRPr lang="en-US" dirty="0"/>
          </a:p>
        </p:txBody>
      </p:sp>
      <p:sp>
        <p:nvSpPr>
          <p:cNvPr id="10" name="Rectangle 9"/>
          <p:cNvSpPr/>
          <p:nvPr/>
        </p:nvSpPr>
        <p:spPr bwMode="invGray">
          <a:xfrm>
            <a:off x="3048001" y="0"/>
            <a:ext cx="1016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8" name="Oval 7"/>
          <p:cNvSpPr/>
          <p:nvPr/>
        </p:nvSpPr>
        <p:spPr>
          <a:xfrm>
            <a:off x="2896428" y="2814656"/>
            <a:ext cx="280416"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
        <p:nvSpPr>
          <p:cNvPr id="9" name="Oval 8"/>
          <p:cNvSpPr/>
          <p:nvPr/>
        </p:nvSpPr>
        <p:spPr>
          <a:xfrm>
            <a:off x="3210751" y="2745870"/>
            <a:ext cx="85345"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sz="1800"/>
          </a:p>
        </p:txBody>
      </p:sp>
    </p:spTree>
    <p:extLst>
      <p:ext uri="{BB962C8B-B14F-4D97-AF65-F5344CB8AC3E}">
        <p14:creationId xmlns:p14="http://schemas.microsoft.com/office/powerpoint/2010/main" val="3871934851"/>
      </p:ext>
    </p:extLst>
  </p:cSld>
  <p:clrMapOvr>
    <a:masterClrMapping/>
  </p:clrMapOvr>
  <p:transition spd="med">
    <p:pull/>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914144"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7034785" y="1524000"/>
            <a:ext cx="48768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Prajna Subedi</a:t>
            </a:r>
            <a:endParaRPr lang="en-US" dirty="0"/>
          </a:p>
        </p:txBody>
      </p:sp>
      <p:sp>
        <p:nvSpPr>
          <p:cNvPr id="6" name="Footer Placeholder 5"/>
          <p:cNvSpPr>
            <a:spLocks noGrp="1"/>
          </p:cNvSpPr>
          <p:nvPr>
            <p:ph type="ftr" sz="quarter" idx="11"/>
          </p:nvPr>
        </p:nvSpPr>
        <p:spPr/>
        <p:txBody>
          <a:bodyPr/>
          <a:lstStyle>
            <a:extLst/>
          </a:lstStyle>
          <a:p>
            <a:r>
              <a:rPr lang="en-US" smtClean="0"/>
              <a:t>3/25/2019</a:t>
            </a:r>
            <a:endParaRPr lang="en-US" dirty="0"/>
          </a:p>
        </p:txBody>
      </p:sp>
      <p:sp>
        <p:nvSpPr>
          <p:cNvPr id="7" name="Slide Number Placeholder 6"/>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819202252"/>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Prajna Subedi</a:t>
            </a:r>
            <a:endParaRPr lang="en-US"/>
          </a:p>
        </p:txBody>
      </p:sp>
      <p:sp>
        <p:nvSpPr>
          <p:cNvPr id="3" name="Footer Placeholder 2"/>
          <p:cNvSpPr>
            <a:spLocks noGrp="1"/>
          </p:cNvSpPr>
          <p:nvPr>
            <p:ph type="ftr" sz="quarter" idx="11"/>
          </p:nvPr>
        </p:nvSpPr>
        <p:spPr/>
        <p:txBody>
          <a:bodyPr/>
          <a:lstStyle/>
          <a:p>
            <a:r>
              <a:rPr lang="en-US" smtClean="0"/>
              <a:t>3/25/2019</a:t>
            </a:r>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3538976456"/>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5160336"/>
            <a:ext cx="109728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60960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6217920" y="328278"/>
            <a:ext cx="536448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60960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6217920" y="969336"/>
            <a:ext cx="536448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Prajna Subedi</a:t>
            </a:r>
            <a:endParaRPr lang="en-US" dirty="0"/>
          </a:p>
        </p:txBody>
      </p:sp>
      <p:sp>
        <p:nvSpPr>
          <p:cNvPr id="8" name="Footer Placeholder 7"/>
          <p:cNvSpPr>
            <a:spLocks noGrp="1"/>
          </p:cNvSpPr>
          <p:nvPr>
            <p:ph type="ftr" sz="quarter" idx="11"/>
          </p:nvPr>
        </p:nvSpPr>
        <p:spPr/>
        <p:txBody>
          <a:bodyPr/>
          <a:lstStyle>
            <a:extLst/>
          </a:lstStyle>
          <a:p>
            <a:r>
              <a:rPr lang="en-US" smtClean="0"/>
              <a:t>3/25/2019</a:t>
            </a:r>
            <a:endParaRPr lang="en-US" dirty="0"/>
          </a:p>
        </p:txBody>
      </p:sp>
      <p:sp>
        <p:nvSpPr>
          <p:cNvPr id="9" name="Slide Number Placeholder 8"/>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973638623"/>
      </p:ext>
    </p:extLst>
  </p:cSld>
  <p:clrMapOvr>
    <a:masterClrMapping/>
  </p:clrMapOvr>
  <p:transition spd="med">
    <p:pull/>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14144" y="274320"/>
            <a:ext cx="999744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r>
              <a:rPr lang="en-US" smtClean="0"/>
              <a:t>Prajna Subedi</a:t>
            </a:r>
            <a:endParaRPr lang="en-US" dirty="0"/>
          </a:p>
        </p:txBody>
      </p:sp>
      <p:sp>
        <p:nvSpPr>
          <p:cNvPr id="4" name="Footer Placeholder 3"/>
          <p:cNvSpPr>
            <a:spLocks noGrp="1"/>
          </p:cNvSpPr>
          <p:nvPr>
            <p:ph type="ftr" sz="quarter" idx="11"/>
          </p:nvPr>
        </p:nvSpPr>
        <p:spPr/>
        <p:txBody>
          <a:bodyPr/>
          <a:lstStyle>
            <a:extLst/>
          </a:lstStyle>
          <a:p>
            <a:r>
              <a:rPr lang="en-US" smtClean="0"/>
              <a:t>3/25/2019</a:t>
            </a:r>
            <a:endParaRPr lang="en-US" dirty="0"/>
          </a:p>
        </p:txBody>
      </p:sp>
      <p:sp>
        <p:nvSpPr>
          <p:cNvPr id="5" name="Slide Number Placeholder 4"/>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645800360"/>
      </p:ext>
    </p:extLst>
  </p:cSld>
  <p:clrMapOvr>
    <a:masterClrMapping/>
  </p:clrMapOvr>
  <p:transition spd="med">
    <p:pull/>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1353312" y="0"/>
            <a:ext cx="10838688"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2" name="Date Placeholder 1"/>
          <p:cNvSpPr>
            <a:spLocks noGrp="1"/>
          </p:cNvSpPr>
          <p:nvPr>
            <p:ph type="dt" sz="half" idx="10"/>
          </p:nvPr>
        </p:nvSpPr>
        <p:spPr/>
        <p:txBody>
          <a:bodyPr/>
          <a:lstStyle>
            <a:extLst/>
          </a:lstStyle>
          <a:p>
            <a:r>
              <a:rPr lang="en-US" smtClean="0"/>
              <a:t>Prajna Subedi</a:t>
            </a:r>
            <a:endParaRPr lang="en-US" dirty="0"/>
          </a:p>
        </p:txBody>
      </p:sp>
      <p:sp>
        <p:nvSpPr>
          <p:cNvPr id="3" name="Footer Placeholder 2"/>
          <p:cNvSpPr>
            <a:spLocks noGrp="1"/>
          </p:cNvSpPr>
          <p:nvPr>
            <p:ph type="ftr" sz="quarter" idx="11"/>
          </p:nvPr>
        </p:nvSpPr>
        <p:spPr/>
        <p:txBody>
          <a:bodyPr/>
          <a:lstStyle>
            <a:extLst/>
          </a:lstStyle>
          <a:p>
            <a:r>
              <a:rPr lang="en-US" smtClean="0"/>
              <a:t>3/25/2019</a:t>
            </a:r>
            <a:endParaRPr lang="en-US" dirty="0"/>
          </a:p>
        </p:txBody>
      </p:sp>
      <p:sp>
        <p:nvSpPr>
          <p:cNvPr id="4" name="Slide Number Placeholder 3"/>
          <p:cNvSpPr>
            <a:spLocks noGrp="1"/>
          </p:cNvSpPr>
          <p:nvPr>
            <p:ph type="sldNum" sz="quarter" idx="12"/>
          </p:nvPr>
        </p:nvSpPr>
        <p:spPr/>
        <p:txBody>
          <a:bodyPr/>
          <a:lstStyle>
            <a:extLst/>
          </a:lstStyle>
          <a:p>
            <a:fld id="{2CA597F8-4C7B-4C0C-BD20-F8889DC49BC1}" type="slidenum">
              <a:rPr lang="en-US" smtClean="0"/>
              <a:pPr/>
              <a:t>‹#›</a:t>
            </a:fld>
            <a:endParaRPr lang="en-US" dirty="0"/>
          </a:p>
        </p:txBody>
      </p:sp>
      <p:sp>
        <p:nvSpPr>
          <p:cNvPr id="6" name="Rectangle 5"/>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Tree>
    <p:extLst>
      <p:ext uri="{BB962C8B-B14F-4D97-AF65-F5344CB8AC3E}">
        <p14:creationId xmlns:p14="http://schemas.microsoft.com/office/powerpoint/2010/main" val="120893067"/>
      </p:ext>
    </p:extLst>
  </p:cSld>
  <p:clrMapOvr>
    <a:masterClrMapping/>
  </p:clrMapOvr>
  <p:transition spd="med">
    <p:pull/>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16778"/>
            <a:ext cx="508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609600" y="1406964"/>
            <a:ext cx="508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609600" y="2133602"/>
            <a:ext cx="108712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Prajna Subedi</a:t>
            </a:r>
            <a:endParaRPr lang="en-US" dirty="0"/>
          </a:p>
        </p:txBody>
      </p:sp>
      <p:sp>
        <p:nvSpPr>
          <p:cNvPr id="6" name="Footer Placeholder 5"/>
          <p:cNvSpPr>
            <a:spLocks noGrp="1"/>
          </p:cNvSpPr>
          <p:nvPr>
            <p:ph type="ftr" sz="quarter" idx="11"/>
          </p:nvPr>
        </p:nvSpPr>
        <p:spPr/>
        <p:txBody>
          <a:bodyPr/>
          <a:lstStyle>
            <a:extLst/>
          </a:lstStyle>
          <a:p>
            <a:r>
              <a:rPr lang="en-US" smtClean="0"/>
              <a:t>3/25/2019</a:t>
            </a:r>
            <a:endParaRPr lang="en-US" dirty="0"/>
          </a:p>
        </p:txBody>
      </p:sp>
      <p:sp>
        <p:nvSpPr>
          <p:cNvPr id="7" name="Slide Number Placeholder 6"/>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89671215"/>
      </p:ext>
    </p:extLst>
  </p:cSld>
  <p:clrMapOvr>
    <a:masterClrMapping/>
  </p:clrMapOvr>
  <p:transition spd="med">
    <p:pull/>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849195" y="1066800"/>
            <a:ext cx="36576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r>
              <a:rPr lang="en-US" smtClean="0"/>
              <a:t>Prajna Subedi</a:t>
            </a:r>
            <a:endParaRPr lang="en-US" dirty="0"/>
          </a:p>
        </p:txBody>
      </p:sp>
      <p:sp>
        <p:nvSpPr>
          <p:cNvPr id="6" name="Footer Placeholder 5"/>
          <p:cNvSpPr>
            <a:spLocks noGrp="1"/>
          </p:cNvSpPr>
          <p:nvPr>
            <p:ph type="ftr" sz="quarter" idx="11"/>
          </p:nvPr>
        </p:nvSpPr>
        <p:spPr/>
        <p:txBody>
          <a:bodyPr/>
          <a:lstStyle>
            <a:extLst/>
          </a:lstStyle>
          <a:p>
            <a:r>
              <a:rPr lang="en-US" smtClean="0"/>
              <a:t>3/25/2019</a:t>
            </a:r>
            <a:endParaRPr lang="en-US" dirty="0"/>
          </a:p>
        </p:txBody>
      </p:sp>
      <p:sp>
        <p:nvSpPr>
          <p:cNvPr id="7" name="Slide Number Placeholder 6"/>
          <p:cNvSpPr>
            <a:spLocks noGrp="1"/>
          </p:cNvSpPr>
          <p:nvPr>
            <p:ph type="sldNum" sz="quarter" idx="12"/>
          </p:nvPr>
        </p:nvSpPr>
        <p:spPr/>
        <p:txBody>
          <a:bodyPr/>
          <a:lstStyle>
            <a:extLst/>
          </a:lstStyle>
          <a:p>
            <a:fld id="{2CA597F8-4C7B-4C0C-BD20-F8889DC49BC1}" type="slidenum">
              <a:rPr lang="en-US" smtClean="0"/>
              <a:pPr/>
              <a:t>‹#›</a:t>
            </a:fld>
            <a:endParaRPr lang="en-US" dirty="0"/>
          </a:p>
        </p:txBody>
      </p:sp>
      <p:sp>
        <p:nvSpPr>
          <p:cNvPr id="8" name="Rectangle 7"/>
          <p:cNvSpPr/>
          <p:nvPr/>
        </p:nvSpPr>
        <p:spPr>
          <a:xfrm>
            <a:off x="1015999" y="1066800"/>
            <a:ext cx="6096001"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1117601" y="1143005"/>
            <a:ext cx="5892800" cy="3514531"/>
          </a:xfrm>
          <a:prstGeom prst="roundRect">
            <a:avLst>
              <a:gd name="adj" fmla="val 783"/>
            </a:avLst>
          </a:prstGeom>
          <a:solidFill>
            <a:schemeClr val="bg2"/>
          </a:solidFill>
          <a:ln w="127000">
            <a:noFill/>
            <a:miter lim="800000"/>
          </a:ln>
          <a:effectLst/>
        </p:spPr>
        <p:txBody>
          <a:bodyPr lIns="91440" tIns="274320" anchor="t"/>
          <a:lstStyle>
            <a:lvl1pPr marL="0" indent="0" algn="l" eaLnBrk="1" latinLnBrk="0" hangingPunct="1">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528967" y="954341"/>
            <a:ext cx="9144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0" name="Flowchart: Process 9"/>
          <p:cNvSpPr/>
          <p:nvPr/>
        </p:nvSpPr>
        <p:spPr>
          <a:xfrm rot="2103354" flipH="1">
            <a:off x="6671556" y="936786"/>
            <a:ext cx="865632"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dirty="0"/>
          </a:p>
        </p:txBody>
      </p:sp>
      <p:sp>
        <p:nvSpPr>
          <p:cNvPr id="4" name="Text Placeholder 3"/>
          <p:cNvSpPr>
            <a:spLocks noGrp="1"/>
          </p:cNvSpPr>
          <p:nvPr>
            <p:ph type="body" sz="half" idx="2"/>
          </p:nvPr>
        </p:nvSpPr>
        <p:spPr>
          <a:xfrm>
            <a:off x="1117601" y="4800600"/>
            <a:ext cx="58928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1101136924"/>
      </p:ext>
    </p:extLst>
  </p:cSld>
  <p:clrMapOvr>
    <a:masterClrMapping/>
  </p:clrMapOvr>
  <p:transition spd="med">
    <p:pull/>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Prajna Subedi</a:t>
            </a:r>
            <a:endParaRPr lang="en-US" dirty="0"/>
          </a:p>
        </p:txBody>
      </p:sp>
      <p:sp>
        <p:nvSpPr>
          <p:cNvPr id="5" name="Footer Placeholder 4"/>
          <p:cNvSpPr>
            <a:spLocks noGrp="1"/>
          </p:cNvSpPr>
          <p:nvPr>
            <p:ph type="ftr" sz="quarter" idx="11"/>
          </p:nvPr>
        </p:nvSpPr>
        <p:spPr/>
        <p:txBody>
          <a:bodyPr/>
          <a:lstStyle>
            <a:extLst/>
          </a:lstStyle>
          <a:p>
            <a:r>
              <a:rPr lang="en-US" smtClean="0"/>
              <a:t>3/25/2019</a:t>
            </a:r>
            <a:endParaRPr lang="en-US" dirty="0"/>
          </a:p>
        </p:txBody>
      </p:sp>
      <p:sp>
        <p:nvSpPr>
          <p:cNvPr id="6" name="Slide Number Placeholder 5"/>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2887258"/>
      </p:ext>
    </p:extLst>
  </p:cSld>
  <p:clrMapOvr>
    <a:masterClrMapping/>
  </p:clrMapOvr>
  <p:transition spd="med">
    <p:pull/>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274641"/>
            <a:ext cx="24384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524000" y="274642"/>
            <a:ext cx="7416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Prajna Subedi</a:t>
            </a:r>
            <a:endParaRPr lang="en-US" dirty="0"/>
          </a:p>
        </p:txBody>
      </p:sp>
      <p:sp>
        <p:nvSpPr>
          <p:cNvPr id="5" name="Footer Placeholder 4"/>
          <p:cNvSpPr>
            <a:spLocks noGrp="1"/>
          </p:cNvSpPr>
          <p:nvPr>
            <p:ph type="ftr" sz="quarter" idx="11"/>
          </p:nvPr>
        </p:nvSpPr>
        <p:spPr/>
        <p:txBody>
          <a:bodyPr/>
          <a:lstStyle>
            <a:extLst/>
          </a:lstStyle>
          <a:p>
            <a:r>
              <a:rPr lang="en-US" smtClean="0"/>
              <a:t>3/25/2019</a:t>
            </a:r>
            <a:endParaRPr lang="en-US" dirty="0"/>
          </a:p>
        </p:txBody>
      </p:sp>
      <p:sp>
        <p:nvSpPr>
          <p:cNvPr id="6" name="Slide Number Placeholder 5"/>
          <p:cNvSpPr>
            <a:spLocks noGrp="1"/>
          </p:cNvSpPr>
          <p:nvPr>
            <p:ph type="sldNum" sz="quarter" idx="12"/>
          </p:nvPr>
        </p:nvSpPr>
        <p:spPr/>
        <p:txBody>
          <a:bodyPr/>
          <a:lstStyle>
            <a:extLst/>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57760097"/>
      </p:ext>
    </p:extLst>
  </p:cSld>
  <p:clrMapOvr>
    <a:masterClrMapping/>
  </p:clrMapOvr>
  <p:transition spd="med">
    <p:pull/>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2"/>
            <a:ext cx="8825658" cy="3329581"/>
          </a:xfrm>
        </p:spPr>
        <p:txBody>
          <a:bodyPr anchor="b"/>
          <a:lstStyle>
            <a:lvl1pPr>
              <a:defRPr sz="6588"/>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1924607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9553239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7" y="2861735"/>
            <a:ext cx="8825657" cy="1915647"/>
          </a:xfrm>
        </p:spPr>
        <p:txBody>
          <a:bodyPr anchor="b"/>
          <a:lstStyle>
            <a:lvl1pPr algn="l">
              <a:defRPr sz="366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1830" cap="all">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939067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114651492"/>
      </p:ext>
    </p:extLst>
  </p:cSld>
  <p:clrMapOvr>
    <a:masterClrMapping/>
  </p:clrMapOvr>
  <p:transition spd="slow">
    <p:push dir="u"/>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03312" y="2060577"/>
            <a:ext cx="4396339" cy="4195763"/>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654493" y="2056093"/>
            <a:ext cx="4396341" cy="4200245"/>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583716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103314" y="1905000"/>
            <a:ext cx="4396338"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647"/>
            </a:lvl1pPr>
            <a:lvl2pPr>
              <a:defRPr sz="1464"/>
            </a:lvl2pPr>
            <a:lvl3pPr>
              <a:defRPr sz="1281"/>
            </a:lvl3pPr>
            <a:lvl4pPr>
              <a:defRPr sz="1098"/>
            </a:lvl4pPr>
            <a:lvl5pPr>
              <a:defRPr sz="1098"/>
            </a:lvl5pPr>
            <a:lvl6pPr>
              <a:defRPr sz="1098"/>
            </a:lvl6pPr>
            <a:lvl7pPr>
              <a:defRPr sz="1098"/>
            </a:lvl7pPr>
            <a:lvl8pPr>
              <a:defRPr sz="1098"/>
            </a:lvl8pPr>
            <a:lvl9pPr>
              <a:defRPr sz="109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Prajna Subedi</a:t>
            </a:r>
            <a:endParaRPr lang="en-US" dirty="0"/>
          </a:p>
        </p:txBody>
      </p:sp>
      <p:sp>
        <p:nvSpPr>
          <p:cNvPr id="8" name="Footer Placeholder 7"/>
          <p:cNvSpPr>
            <a:spLocks noGrp="1"/>
          </p:cNvSpPr>
          <p:nvPr>
            <p:ph type="ftr" sz="quarter" idx="11"/>
          </p:nvPr>
        </p:nvSpPr>
        <p:spPr/>
        <p:txBody>
          <a:bodyPr/>
          <a:lstStyle/>
          <a:p>
            <a:r>
              <a:rPr lang="en-US" smtClean="0"/>
              <a:t>3/25/2019</a:t>
            </a:r>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622128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r>
              <a:rPr lang="en-US" smtClean="0"/>
              <a:t>Prajna Subedi</a:t>
            </a:r>
            <a:endParaRPr lang="en-US" dirty="0"/>
          </a:p>
        </p:txBody>
      </p:sp>
      <p:sp>
        <p:nvSpPr>
          <p:cNvPr id="5" name="Footer Placeholder 3"/>
          <p:cNvSpPr>
            <a:spLocks noGrp="1"/>
          </p:cNvSpPr>
          <p:nvPr>
            <p:ph type="ftr" sz="quarter" idx="11"/>
          </p:nvPr>
        </p:nvSpPr>
        <p:spPr/>
        <p:txBody>
          <a:bodyPr/>
          <a:lstStyle/>
          <a:p>
            <a:r>
              <a:rPr lang="en-US" smtClean="0"/>
              <a:t>3/25/2019</a:t>
            </a:r>
            <a:endParaRPr lang="en-US" dirty="0"/>
          </a:p>
        </p:txBody>
      </p:sp>
      <p:sp>
        <p:nvSpPr>
          <p:cNvPr id="6" name="Slide Number Placeholder 4"/>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554045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smtClean="0"/>
              <a:t>Prajna Subedi</a:t>
            </a:r>
            <a:endParaRPr lang="en-US" dirty="0"/>
          </a:p>
        </p:txBody>
      </p:sp>
      <p:sp>
        <p:nvSpPr>
          <p:cNvPr id="5" name="Footer Placeholder 2"/>
          <p:cNvSpPr>
            <a:spLocks noGrp="1"/>
          </p:cNvSpPr>
          <p:nvPr>
            <p:ph type="ftr" sz="quarter" idx="11"/>
          </p:nvPr>
        </p:nvSpPr>
        <p:spPr/>
        <p:txBody>
          <a:bodyPr/>
          <a:lstStyle/>
          <a:p>
            <a:r>
              <a:rPr lang="en-US" smtClean="0"/>
              <a:t>3/25/2019</a:t>
            </a:r>
            <a:endParaRPr lang="en-US" dirty="0"/>
          </a:p>
        </p:txBody>
      </p:sp>
      <p:sp>
        <p:nvSpPr>
          <p:cNvPr id="6" name="Slide Number Placeholder 3"/>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7897331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196" b="0"/>
            </a:lvl1pPr>
          </a:lstStyle>
          <a:p>
            <a:r>
              <a:rPr lang="en-US" smtClean="0"/>
              <a:t>Click to edit Master title style</a:t>
            </a:r>
            <a:endParaRPr lang="en-US" dirty="0"/>
          </a:p>
        </p:txBody>
      </p:sp>
      <p:sp>
        <p:nvSpPr>
          <p:cNvPr id="3" name="Content Placeholder 2"/>
          <p:cNvSpPr>
            <a:spLocks noGrp="1"/>
          </p:cNvSpPr>
          <p:nvPr>
            <p:ph idx="1"/>
          </p:nvPr>
        </p:nvSpPr>
        <p:spPr>
          <a:xfrm>
            <a:off x="4784617" y="1447800"/>
            <a:ext cx="5195997" cy="4572000"/>
          </a:xfrm>
        </p:spPr>
        <p:txBody>
          <a:bodyPr anchor="ctr">
            <a:normAutofit/>
          </a:bodyPr>
          <a:lstStyle>
            <a:lvl1pPr>
              <a:defRPr sz="1830"/>
            </a:lvl1pPr>
            <a:lvl2pPr>
              <a:defRPr sz="1647"/>
            </a:lvl2pPr>
            <a:lvl3pPr>
              <a:defRPr sz="1464"/>
            </a:lvl3pPr>
            <a:lvl4pPr>
              <a:defRPr sz="1281"/>
            </a:lvl4pPr>
            <a:lvl5pPr>
              <a:defRPr sz="1281"/>
            </a:lvl5pPr>
            <a:lvl6pPr>
              <a:defRPr sz="1281"/>
            </a:lvl6pPr>
            <a:lvl7pPr>
              <a:defRPr sz="1281"/>
            </a:lvl7pPr>
            <a:lvl8pPr>
              <a:defRPr sz="1281"/>
            </a:lvl8pPr>
            <a:lvl9pPr>
              <a:defRPr sz="128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54954" y="3129282"/>
            <a:ext cx="3401063" cy="2895599"/>
          </a:xfrm>
        </p:spPr>
        <p:txBody>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7" name="Date Placeholder 4"/>
          <p:cNvSpPr>
            <a:spLocks noGrp="1"/>
          </p:cNvSpPr>
          <p:nvPr>
            <p:ph type="dt" sz="half" idx="10"/>
          </p:nvPr>
        </p:nvSpPr>
        <p:spPr/>
        <p:txBody>
          <a:bodyPr/>
          <a:lstStyle/>
          <a:p>
            <a:r>
              <a:rPr lang="en-US" smtClean="0"/>
              <a:t>Prajna Subedi</a:t>
            </a:r>
            <a:endParaRPr lang="en-US" dirty="0"/>
          </a:p>
        </p:txBody>
      </p:sp>
      <p:sp>
        <p:nvSpPr>
          <p:cNvPr id="5" name="Footer Placeholder 5"/>
          <p:cNvSpPr>
            <a:spLocks noGrp="1"/>
          </p:cNvSpPr>
          <p:nvPr>
            <p:ph type="ftr" sz="quarter" idx="11"/>
          </p:nvPr>
        </p:nvSpPr>
        <p:spPr/>
        <p:txBody>
          <a:bodyPr/>
          <a:lstStyle/>
          <a:p>
            <a:r>
              <a:rPr lang="en-US" smtClean="0"/>
              <a:t>3/25/2019</a:t>
            </a:r>
            <a:endParaRPr lang="en-US" dirty="0"/>
          </a:p>
        </p:txBody>
      </p:sp>
      <p:sp>
        <p:nvSpPr>
          <p:cNvPr id="6"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0561651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8" y="1854192"/>
            <a:ext cx="5092906" cy="1574808"/>
          </a:xfrm>
        </p:spPr>
        <p:txBody>
          <a:bodyPr anchor="b">
            <a:normAutofit/>
          </a:bodyPr>
          <a:lstStyle>
            <a:lvl1pPr algn="l">
              <a:defRPr sz="3294"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949547"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09663725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7" y="4800587"/>
            <a:ext cx="8825657" cy="566738"/>
          </a:xfrm>
        </p:spPr>
        <p:txBody>
          <a:bodyPr anchor="b">
            <a:normAutofit/>
          </a:bodyPr>
          <a:lstStyle>
            <a:lvl1pPr algn="l">
              <a:defRPr sz="2196"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098"/>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728956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60" cy="1981200"/>
          </a:xfrm>
        </p:spPr>
        <p:txBody>
          <a:bodyPr/>
          <a:lstStyle>
            <a:lvl1pPr>
              <a:defRPr sz="4392"/>
            </a:lvl1pPr>
          </a:lstStyle>
          <a:p>
            <a:r>
              <a:rPr lang="en-US" smtClean="0"/>
              <a:t>Click to edit Master title style</a:t>
            </a:r>
            <a:endParaRPr lang="en-US" dirty="0"/>
          </a:p>
        </p:txBody>
      </p:sp>
      <p:sp>
        <p:nvSpPr>
          <p:cNvPr id="8" name="Text Placeholder 3"/>
          <p:cNvSpPr>
            <a:spLocks noGrp="1"/>
          </p:cNvSpPr>
          <p:nvPr>
            <p:ph type="body" sz="half" idx="2"/>
          </p:nvPr>
        </p:nvSpPr>
        <p:spPr>
          <a:xfrm>
            <a:off x="1154954" y="3657600"/>
            <a:ext cx="8825660" cy="23622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521466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3" y="1447800"/>
            <a:ext cx="7999315" cy="2323374"/>
          </a:xfrm>
        </p:spPr>
        <p:txBody>
          <a:bodyPr/>
          <a:lstStyle>
            <a:lvl1pPr>
              <a:defRPr sz="4392"/>
            </a:lvl1pPr>
          </a:lstStyle>
          <a:p>
            <a:r>
              <a:rPr lang="en-US" smtClean="0"/>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281" b="0" i="0" kern="1200" cap="small" dirty="0">
                <a:solidFill>
                  <a:schemeClr val="bg2">
                    <a:lumMod val="40000"/>
                    <a:lumOff val="60000"/>
                  </a:schemeClr>
                </a:solidFill>
                <a:latin typeface="+mj-lt"/>
                <a:ea typeface="+mj-ea"/>
                <a:cs typeface="+mj-cs"/>
              </a:defRPr>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1154954" y="4350657"/>
            <a:ext cx="8825660" cy="1676400"/>
          </a:xfrm>
        </p:spPr>
        <p:txBody>
          <a:bodyPr anchor="ctr">
            <a:normAutofit/>
          </a:bodyPr>
          <a:lstStyle>
            <a:lvl1pPr marL="0" indent="0">
              <a:buNone/>
              <a:defRPr sz="1647"/>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
        <p:nvSpPr>
          <p:cNvPr id="12" name="TextBox 11"/>
          <p:cNvSpPr txBox="1"/>
          <p:nvPr/>
        </p:nvSpPr>
        <p:spPr>
          <a:xfrm>
            <a:off x="898295" y="971253"/>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
        <p:nvSpPr>
          <p:cNvPr id="15" name="TextBox 14"/>
          <p:cNvSpPr txBox="1"/>
          <p:nvPr/>
        </p:nvSpPr>
        <p:spPr>
          <a:xfrm>
            <a:off x="9330491" y="2613787"/>
            <a:ext cx="801912" cy="1810176"/>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1163" dirty="0"/>
              <a:t>”</a:t>
            </a:r>
          </a:p>
        </p:txBody>
      </p:sp>
    </p:spTree>
    <p:extLst>
      <p:ext uri="{BB962C8B-B14F-4D97-AF65-F5344CB8AC3E}">
        <p14:creationId xmlns:p14="http://schemas.microsoft.com/office/powerpoint/2010/main" val="21141530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366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154954" y="4777381"/>
            <a:ext cx="8825660" cy="860400"/>
          </a:xfrm>
        </p:spPr>
        <p:txBody>
          <a:bodyPr anchor="t"/>
          <a:lstStyle>
            <a:lvl1pPr marL="0" indent="0" algn="l">
              <a:buNone/>
              <a:defRPr sz="1830" cap="none">
                <a:solidFill>
                  <a:schemeClr val="bg2">
                    <a:lumMod val="40000"/>
                    <a:lumOff val="60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512981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Prajna Subedi</a:t>
            </a:r>
            <a:endParaRPr lang="en-US"/>
          </a:p>
        </p:txBody>
      </p:sp>
      <p:sp>
        <p:nvSpPr>
          <p:cNvPr id="6" name="Footer Placeholder 5"/>
          <p:cNvSpPr>
            <a:spLocks noGrp="1"/>
          </p:cNvSpPr>
          <p:nvPr>
            <p:ph type="ftr" sz="quarter" idx="11"/>
          </p:nvPr>
        </p:nvSpPr>
        <p:spPr/>
        <p:txBody>
          <a:bodyPr/>
          <a:lstStyle/>
          <a:p>
            <a:r>
              <a:rPr lang="en-US" smtClean="0"/>
              <a:t>3/25/2019</a:t>
            </a:r>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C344E64D-1AB7-48EE-BDCD-6009219CB873}" type="slidenum">
              <a:rPr lang="en-US" smtClean="0"/>
              <a:t>‹#›</a:t>
            </a:fld>
            <a:endParaRPr lang="en-US"/>
          </a:p>
        </p:txBody>
      </p:sp>
    </p:spTree>
    <p:extLst>
      <p:ext uri="{BB962C8B-B14F-4D97-AF65-F5344CB8AC3E}">
        <p14:creationId xmlns:p14="http://schemas.microsoft.com/office/powerpoint/2010/main" val="2548548234"/>
      </p:ext>
    </p:extLst>
  </p:cSld>
  <p:clrMapOvr>
    <a:masterClrMapping/>
  </p:clrMapOvr>
  <p:transition spd="slow">
    <p:push dir="u"/>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smtClean="0"/>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16" name="Text Placeholder 3"/>
          <p:cNvSpPr>
            <a:spLocks noGrp="1"/>
          </p:cNvSpPr>
          <p:nvPr>
            <p:ph type="body" sz="half" idx="15"/>
          </p:nvPr>
        </p:nvSpPr>
        <p:spPr>
          <a:xfrm>
            <a:off x="652464" y="2667000"/>
            <a:ext cx="2927350"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Text Placeholder 4"/>
          <p:cNvSpPr>
            <a:spLocks noGrp="1"/>
          </p:cNvSpPr>
          <p:nvPr>
            <p:ph type="body" sz="quarter" idx="3"/>
          </p:nvPr>
        </p:nvSpPr>
        <p:spPr>
          <a:xfrm>
            <a:off x="3883660" y="1981200"/>
            <a:ext cx="2936241"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14" name="Text Placeholder 4"/>
          <p:cNvSpPr>
            <a:spLocks noGrp="1"/>
          </p:cNvSpPr>
          <p:nvPr>
            <p:ph type="body" sz="quarter" idx="13"/>
          </p:nvPr>
        </p:nvSpPr>
        <p:spPr>
          <a:xfrm>
            <a:off x="7124701" y="1981200"/>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20" name="Text Placeholder 3"/>
          <p:cNvSpPr>
            <a:spLocks noGrp="1"/>
          </p:cNvSpPr>
          <p:nvPr>
            <p:ph type="body" sz="half" idx="17"/>
          </p:nvPr>
        </p:nvSpPr>
        <p:spPr>
          <a:xfrm>
            <a:off x="7124701" y="2667000"/>
            <a:ext cx="2932113" cy="3589338"/>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Prajna Subedi</a:t>
            </a:r>
            <a:endParaRPr lang="en-US" dirty="0"/>
          </a:p>
        </p:txBody>
      </p:sp>
      <p:sp>
        <p:nvSpPr>
          <p:cNvPr id="4"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443577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843"/>
            </a:lvl1pPr>
          </a:lstStyle>
          <a:p>
            <a:r>
              <a:rPr lang="en-US" smtClean="0"/>
              <a:t>Click to edit Master title style</a:t>
            </a:r>
            <a:endParaRPr lang="en-US" dirty="0"/>
          </a:p>
        </p:txBody>
      </p:sp>
      <p:sp>
        <p:nvSpPr>
          <p:cNvPr id="3" name="Text Placeholder 2"/>
          <p:cNvSpPr>
            <a:spLocks noGrp="1"/>
          </p:cNvSpPr>
          <p:nvPr>
            <p:ph type="body" idx="1"/>
          </p:nvPr>
        </p:nvSpPr>
        <p:spPr>
          <a:xfrm>
            <a:off x="652464" y="4250949"/>
            <a:ext cx="2940050"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29" name="Picture Placeholder 2"/>
          <p:cNvSpPr>
            <a:spLocks noGrp="1" noChangeAspect="1"/>
          </p:cNvSpPr>
          <p:nvPr>
            <p:ph type="pic" idx="15"/>
          </p:nvPr>
        </p:nvSpPr>
        <p:spPr>
          <a:xfrm>
            <a:off x="652464"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22" name="Text Placeholder 3"/>
          <p:cNvSpPr>
            <a:spLocks noGrp="1"/>
          </p:cNvSpPr>
          <p:nvPr>
            <p:ph type="body" sz="half" idx="18"/>
          </p:nvPr>
        </p:nvSpPr>
        <p:spPr>
          <a:xfrm>
            <a:off x="652464" y="4827213"/>
            <a:ext cx="2940050"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5" name="Text Placeholder 4"/>
          <p:cNvSpPr>
            <a:spLocks noGrp="1"/>
          </p:cNvSpPr>
          <p:nvPr>
            <p:ph type="body" sz="quarter" idx="3"/>
          </p:nvPr>
        </p:nvSpPr>
        <p:spPr>
          <a:xfrm>
            <a:off x="3889376" y="4250949"/>
            <a:ext cx="2930525"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30" name="Picture Placeholder 2"/>
          <p:cNvSpPr>
            <a:spLocks noGrp="1" noChangeAspect="1"/>
          </p:cNvSpPr>
          <p:nvPr>
            <p:ph type="pic" idx="21"/>
          </p:nvPr>
        </p:nvSpPr>
        <p:spPr>
          <a:xfrm>
            <a:off x="3889375"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23" name="Text Placeholder 3"/>
          <p:cNvSpPr>
            <a:spLocks noGrp="1"/>
          </p:cNvSpPr>
          <p:nvPr>
            <p:ph type="body" sz="half" idx="19"/>
          </p:nvPr>
        </p:nvSpPr>
        <p:spPr>
          <a:xfrm>
            <a:off x="3888022" y="4827212"/>
            <a:ext cx="2934406"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sp>
        <p:nvSpPr>
          <p:cNvPr id="14" name="Text Placeholder 4"/>
          <p:cNvSpPr>
            <a:spLocks noGrp="1"/>
          </p:cNvSpPr>
          <p:nvPr>
            <p:ph type="body" sz="quarter" idx="13"/>
          </p:nvPr>
        </p:nvSpPr>
        <p:spPr>
          <a:xfrm>
            <a:off x="7124701" y="4250949"/>
            <a:ext cx="2932113" cy="576262"/>
          </a:xfrm>
        </p:spPr>
        <p:txBody>
          <a:bodyPr anchor="b">
            <a:noAutofit/>
          </a:bodyPr>
          <a:lstStyle>
            <a:lvl1pPr marL="0" indent="0">
              <a:buNone/>
              <a:defRPr sz="2196" b="0">
                <a:solidFill>
                  <a:schemeClr val="bg2">
                    <a:lumMod val="40000"/>
                    <a:lumOff val="60000"/>
                  </a:schemeClr>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31" name="Picture Placeholder 2"/>
          <p:cNvSpPr>
            <a:spLocks noGrp="1" noChangeAspect="1"/>
          </p:cNvSpPr>
          <p:nvPr>
            <p:ph type="pic" idx="22"/>
          </p:nvPr>
        </p:nvSpPr>
        <p:spPr>
          <a:xfrm>
            <a:off x="7124700"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464"/>
            </a:lvl1pPr>
            <a:lvl2pPr marL="418338" indent="0">
              <a:buNone/>
              <a:defRPr sz="1464"/>
            </a:lvl2pPr>
            <a:lvl3pPr marL="836676" indent="0">
              <a:buNone/>
              <a:defRPr sz="1464"/>
            </a:lvl3pPr>
            <a:lvl4pPr marL="1255014" indent="0">
              <a:buNone/>
              <a:defRPr sz="1464"/>
            </a:lvl4pPr>
            <a:lvl5pPr marL="1673352" indent="0">
              <a:buNone/>
              <a:defRPr sz="1464"/>
            </a:lvl5pPr>
            <a:lvl6pPr marL="2091690" indent="0">
              <a:buNone/>
              <a:defRPr sz="1464"/>
            </a:lvl6pPr>
            <a:lvl7pPr marL="2510028" indent="0">
              <a:buNone/>
              <a:defRPr sz="1464"/>
            </a:lvl7pPr>
            <a:lvl8pPr marL="2928366" indent="0">
              <a:buNone/>
              <a:defRPr sz="1464"/>
            </a:lvl8pPr>
            <a:lvl9pPr marL="3346704" indent="0">
              <a:buNone/>
              <a:defRPr sz="1464"/>
            </a:lvl9pPr>
          </a:lstStyle>
          <a:p>
            <a:r>
              <a:rPr lang="en-US" smtClean="0"/>
              <a:t>Click icon to add picture</a:t>
            </a:r>
            <a:endParaRPr lang="en-US" dirty="0"/>
          </a:p>
        </p:txBody>
      </p:sp>
      <p:sp>
        <p:nvSpPr>
          <p:cNvPr id="24" name="Text Placeholder 3"/>
          <p:cNvSpPr>
            <a:spLocks noGrp="1"/>
          </p:cNvSpPr>
          <p:nvPr>
            <p:ph type="body" sz="half" idx="20"/>
          </p:nvPr>
        </p:nvSpPr>
        <p:spPr>
          <a:xfrm>
            <a:off x="7124576" y="4827210"/>
            <a:ext cx="2935997" cy="659189"/>
          </a:xfrm>
        </p:spPr>
        <p:txBody>
          <a:bodyPr anchor="t">
            <a:normAutofit/>
          </a:bodyPr>
          <a:lstStyle>
            <a:lvl1pPr marL="0" indent="0">
              <a:buNone/>
              <a:defRPr sz="1281"/>
            </a:lvl1pPr>
            <a:lvl2pPr marL="418338" indent="0">
              <a:buNone/>
              <a:defRPr sz="1098"/>
            </a:lvl2pPr>
            <a:lvl3pPr marL="836676" indent="0">
              <a:buNone/>
              <a:defRPr sz="915"/>
            </a:lvl3pPr>
            <a:lvl4pPr marL="1255014" indent="0">
              <a:buNone/>
              <a:defRPr sz="824"/>
            </a:lvl4pPr>
            <a:lvl5pPr marL="1673352" indent="0">
              <a:buNone/>
              <a:defRPr sz="824"/>
            </a:lvl5pPr>
            <a:lvl6pPr marL="2091690" indent="0">
              <a:buNone/>
              <a:defRPr sz="824"/>
            </a:lvl6pPr>
            <a:lvl7pPr marL="2510028" indent="0">
              <a:buNone/>
              <a:defRPr sz="824"/>
            </a:lvl7pPr>
            <a:lvl8pPr marL="2928366" indent="0">
              <a:buNone/>
              <a:defRPr sz="824"/>
            </a:lvl8pPr>
            <a:lvl9pPr marL="3346704" indent="0">
              <a:buNone/>
              <a:defRPr sz="824"/>
            </a:lvl9pPr>
          </a:lstStyle>
          <a:p>
            <a:pPr lvl="0"/>
            <a:r>
              <a:rPr lang="en-US" smtClean="0"/>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smtClean="0"/>
              <a:t>Prajna Subedi</a:t>
            </a:r>
            <a:endParaRPr lang="en-US" dirty="0"/>
          </a:p>
        </p:txBody>
      </p:sp>
      <p:sp>
        <p:nvSpPr>
          <p:cNvPr id="4"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7074621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85181022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3" y="430215"/>
            <a:ext cx="1752601"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8659987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454400" y="2286002"/>
            <a:ext cx="8240299" cy="1470025"/>
          </a:xfrm>
        </p:spPr>
        <p:txBody>
          <a:bodyPr anchor="t"/>
          <a:lstStyle>
            <a:lvl1pPr algn="r">
              <a:defRPr b="1" cap="small" baseline="0">
                <a:solidFill>
                  <a:srgbClr val="00330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283200" y="4038600"/>
            <a:ext cx="6363371" cy="990600"/>
          </a:xfrm>
        </p:spPr>
        <p:txBody>
          <a:bodyPr>
            <a:normAutofit/>
          </a:bodyPr>
          <a:lstStyle>
            <a:lvl1pPr marL="0" indent="0" algn="r">
              <a:buNone/>
              <a:defRPr sz="2000" b="0">
                <a:solidFill>
                  <a:schemeClr val="tx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Picture Placeholder 9"/>
          <p:cNvSpPr>
            <a:spLocks noGrp="1"/>
          </p:cNvSpPr>
          <p:nvPr>
            <p:ph type="pic" sz="quarter" idx="13" hasCustomPrompt="1"/>
          </p:nvPr>
        </p:nvSpPr>
        <p:spPr>
          <a:xfrm>
            <a:off x="9144000" y="5105400"/>
            <a:ext cx="2438400" cy="990600"/>
          </a:xfrm>
        </p:spPr>
        <p:txBody>
          <a:bodyPr>
            <a:normAutofit/>
          </a:bodyPr>
          <a:lstStyle>
            <a:lvl1pPr marL="0" indent="0" algn="ctr">
              <a:buNone/>
              <a:defRPr sz="2000" baseline="0"/>
            </a:lvl1pPr>
          </a:lstStyle>
          <a:p>
            <a:r>
              <a:rPr lang="en-US" dirty="0" smtClean="0"/>
              <a:t>Company Logo</a:t>
            </a:r>
            <a:endParaRPr lang="en-US" dirty="0"/>
          </a:p>
        </p:txBody>
      </p:sp>
    </p:spTree>
    <p:extLst>
      <p:ext uri="{BB962C8B-B14F-4D97-AF65-F5344CB8AC3E}">
        <p14:creationId xmlns:p14="http://schemas.microsoft.com/office/powerpoint/2010/main" val="7819673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801"/>
            <a:ext cx="8001000" cy="2971801"/>
          </a:xfrm>
        </p:spPr>
        <p:txBody>
          <a:bodyPr anchor="b">
            <a:normAutofit/>
          </a:bodyPr>
          <a:lstStyle>
            <a:lvl1pPr algn="l">
              <a:defRPr sz="4392">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684212" y="3843869"/>
            <a:ext cx="6400800" cy="1947333"/>
          </a:xfrm>
        </p:spPr>
        <p:txBody>
          <a:bodyPr anchor="t">
            <a:normAutofit/>
          </a:bodyPr>
          <a:lstStyle>
            <a:lvl1pPr marL="0" indent="0" algn="l">
              <a:buNone/>
              <a:defRPr sz="1922">
                <a:solidFill>
                  <a:schemeClr val="bg2">
                    <a:lumMod val="75000"/>
                  </a:schemeClr>
                </a:solidFill>
              </a:defRPr>
            </a:lvl1pPr>
            <a:lvl2pPr marL="418338" indent="0" algn="ctr">
              <a:buNone/>
              <a:defRPr>
                <a:solidFill>
                  <a:schemeClr val="tx1">
                    <a:tint val="75000"/>
                  </a:schemeClr>
                </a:solidFill>
              </a:defRPr>
            </a:lvl2pPr>
            <a:lvl3pPr marL="836676" indent="0" algn="ctr">
              <a:buNone/>
              <a:defRPr>
                <a:solidFill>
                  <a:schemeClr val="tx1">
                    <a:tint val="75000"/>
                  </a:schemeClr>
                </a:solidFill>
              </a:defRPr>
            </a:lvl3pPr>
            <a:lvl4pPr marL="1255014" indent="0" algn="ctr">
              <a:buNone/>
              <a:defRPr>
                <a:solidFill>
                  <a:schemeClr val="tx1">
                    <a:tint val="75000"/>
                  </a:schemeClr>
                </a:solidFill>
              </a:defRPr>
            </a:lvl4pPr>
            <a:lvl5pPr marL="1673352" indent="0" algn="ctr">
              <a:buNone/>
              <a:defRPr>
                <a:solidFill>
                  <a:schemeClr val="tx1">
                    <a:tint val="75000"/>
                  </a:schemeClr>
                </a:solidFill>
              </a:defRPr>
            </a:lvl5pPr>
            <a:lvl6pPr marL="2091690" indent="0" algn="ctr">
              <a:buNone/>
              <a:defRPr>
                <a:solidFill>
                  <a:schemeClr val="tx1">
                    <a:tint val="75000"/>
                  </a:schemeClr>
                </a:solidFill>
              </a:defRPr>
            </a:lvl6pPr>
            <a:lvl7pPr marL="2510028" indent="0" algn="ctr">
              <a:buNone/>
              <a:defRPr>
                <a:solidFill>
                  <a:schemeClr val="tx1">
                    <a:tint val="75000"/>
                  </a:schemeClr>
                </a:solidFill>
              </a:defRPr>
            </a:lvl7pPr>
            <a:lvl8pPr marL="2928366" indent="0" algn="ctr">
              <a:buNone/>
              <a:defRPr>
                <a:solidFill>
                  <a:schemeClr val="tx1">
                    <a:tint val="75000"/>
                  </a:schemeClr>
                </a:solidFill>
              </a:defRPr>
            </a:lvl8pPr>
            <a:lvl9pPr marL="3346704"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cxnSp>
        <p:nvCxnSpPr>
          <p:cNvPr id="16" name="Straight Connector 15"/>
          <p:cNvCxnSpPr/>
          <p:nvPr/>
        </p:nvCxnSpPr>
        <p:spPr>
          <a:xfrm flipH="1">
            <a:off x="8228013"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1" y="91547"/>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8" y="32280"/>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7" y="609603"/>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1643747"/>
      </p:ext>
    </p:extLst>
  </p:cSld>
  <p:clrMapOvr>
    <a:masterClrMapping/>
  </p:clrMapOvr>
  <p:transition spd="med">
    <p:pull/>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4051513164"/>
      </p:ext>
    </p:extLst>
  </p:cSld>
  <p:clrMapOvr>
    <a:masterClrMapping/>
  </p:clrMapOvr>
  <p:transition spd="med">
    <p:pull/>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2" y="2006600"/>
            <a:ext cx="8534401" cy="2281600"/>
          </a:xfrm>
        </p:spPr>
        <p:txBody>
          <a:bodyPr anchor="b">
            <a:normAutofit/>
          </a:bodyPr>
          <a:lstStyle>
            <a:lvl1pPr algn="l">
              <a:defRPr sz="3294" b="0" cap="all"/>
            </a:lvl1pPr>
          </a:lstStyle>
          <a:p>
            <a:r>
              <a:rPr lang="en-US" smtClean="0"/>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647">
                <a:solidFill>
                  <a:schemeClr val="bg2">
                    <a:lumMod val="75000"/>
                  </a:schemeClr>
                </a:solidFill>
              </a:defRPr>
            </a:lvl1pPr>
            <a:lvl2pPr marL="418338" indent="0">
              <a:buNone/>
              <a:defRPr sz="1647">
                <a:solidFill>
                  <a:schemeClr val="tx1">
                    <a:tint val="75000"/>
                  </a:schemeClr>
                </a:solidFill>
              </a:defRPr>
            </a:lvl2pPr>
            <a:lvl3pPr marL="836676" indent="0">
              <a:buNone/>
              <a:defRPr sz="1464">
                <a:solidFill>
                  <a:schemeClr val="tx1">
                    <a:tint val="75000"/>
                  </a:schemeClr>
                </a:solidFill>
              </a:defRPr>
            </a:lvl3pPr>
            <a:lvl4pPr marL="1255014" indent="0">
              <a:buNone/>
              <a:defRPr sz="1281">
                <a:solidFill>
                  <a:schemeClr val="tx1">
                    <a:tint val="75000"/>
                  </a:schemeClr>
                </a:solidFill>
              </a:defRPr>
            </a:lvl4pPr>
            <a:lvl5pPr marL="1673352" indent="0">
              <a:buNone/>
              <a:defRPr sz="1281">
                <a:solidFill>
                  <a:schemeClr val="tx1">
                    <a:tint val="75000"/>
                  </a:schemeClr>
                </a:solidFill>
              </a:defRPr>
            </a:lvl5pPr>
            <a:lvl6pPr marL="2091690" indent="0">
              <a:buNone/>
              <a:defRPr sz="1281">
                <a:solidFill>
                  <a:schemeClr val="tx1">
                    <a:tint val="75000"/>
                  </a:schemeClr>
                </a:solidFill>
              </a:defRPr>
            </a:lvl6pPr>
            <a:lvl7pPr marL="2510028" indent="0">
              <a:buNone/>
              <a:defRPr sz="1281">
                <a:solidFill>
                  <a:schemeClr val="tx1">
                    <a:tint val="75000"/>
                  </a:schemeClr>
                </a:solidFill>
              </a:defRPr>
            </a:lvl7pPr>
            <a:lvl8pPr marL="2928366" indent="0">
              <a:buNone/>
              <a:defRPr sz="1281">
                <a:solidFill>
                  <a:schemeClr val="tx1">
                    <a:tint val="75000"/>
                  </a:schemeClr>
                </a:solidFill>
              </a:defRPr>
            </a:lvl8pPr>
            <a:lvl9pPr marL="3346704" indent="0">
              <a:buNone/>
              <a:defRPr sz="1281">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Prajna Subedi</a:t>
            </a:r>
            <a:endParaRPr lang="en-US" dirty="0"/>
          </a:p>
        </p:txBody>
      </p:sp>
      <p:sp>
        <p:nvSpPr>
          <p:cNvPr id="5" name="Footer Placeholder 4"/>
          <p:cNvSpPr>
            <a:spLocks noGrp="1"/>
          </p:cNvSpPr>
          <p:nvPr>
            <p:ph type="ftr" sz="quarter" idx="11"/>
          </p:nvPr>
        </p:nvSpPr>
        <p:spPr/>
        <p:txBody>
          <a:bodyPr/>
          <a:lstStyle/>
          <a:p>
            <a:r>
              <a:rPr lang="en-US" smtClean="0"/>
              <a:t>3/25/2019</a:t>
            </a:r>
            <a:endParaRPr lang="en-US" dirty="0"/>
          </a:p>
        </p:txBody>
      </p:sp>
      <p:sp>
        <p:nvSpPr>
          <p:cNvPr id="6" name="Slide Number Placeholder 5"/>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2434012859"/>
      </p:ext>
    </p:extLst>
  </p:cSld>
  <p:clrMapOvr>
    <a:masterClrMapping/>
  </p:clrMapOvr>
  <p:transition spd="med">
    <p:pull/>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4212" y="685802"/>
            <a:ext cx="4937655" cy="361526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Prajna Subedi</a:t>
            </a:r>
            <a:endParaRPr lang="en-US" dirty="0"/>
          </a:p>
        </p:txBody>
      </p:sp>
      <p:sp>
        <p:nvSpPr>
          <p:cNvPr id="6" name="Footer Placeholder 5"/>
          <p:cNvSpPr>
            <a:spLocks noGrp="1"/>
          </p:cNvSpPr>
          <p:nvPr>
            <p:ph type="ftr" sz="quarter" idx="11"/>
          </p:nvPr>
        </p:nvSpPr>
        <p:spPr/>
        <p:txBody>
          <a:bodyPr/>
          <a:lstStyle/>
          <a:p>
            <a:r>
              <a:rPr lang="en-US" smtClean="0"/>
              <a:t>3/25/2019</a:t>
            </a:r>
            <a:endParaRPr lang="en-US" dirty="0"/>
          </a:p>
        </p:txBody>
      </p:sp>
      <p:sp>
        <p:nvSpPr>
          <p:cNvPr id="7" name="Slide Number Placeholder 6"/>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44194405"/>
      </p:ext>
    </p:extLst>
  </p:cSld>
  <p:clrMapOvr>
    <a:masterClrMapping/>
  </p:clrMapOvr>
  <p:transition spd="med">
    <p:pull/>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4" name="Content Placeholder 3"/>
          <p:cNvSpPr>
            <a:spLocks noGrp="1"/>
          </p:cNvSpPr>
          <p:nvPr>
            <p:ph sz="half" idx="2"/>
          </p:nvPr>
        </p:nvSpPr>
        <p:spPr>
          <a:xfrm>
            <a:off x="684212" y="1270529"/>
            <a:ext cx="4937655"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079065" y="685800"/>
            <a:ext cx="4665134" cy="576262"/>
          </a:xfrm>
        </p:spPr>
        <p:txBody>
          <a:bodyPr anchor="b">
            <a:noAutofit/>
          </a:bodyPr>
          <a:lstStyle>
            <a:lvl1pPr marL="0" indent="0">
              <a:buNone/>
              <a:defRPr sz="2562" b="0">
                <a:solidFill>
                  <a:schemeClr val="tx1"/>
                </a:solidFill>
              </a:defRPr>
            </a:lvl1pPr>
            <a:lvl2pPr marL="418338" indent="0">
              <a:buNone/>
              <a:defRPr sz="1830" b="1"/>
            </a:lvl2pPr>
            <a:lvl3pPr marL="836676" indent="0">
              <a:buNone/>
              <a:defRPr sz="1647" b="1"/>
            </a:lvl3pPr>
            <a:lvl4pPr marL="1255014" indent="0">
              <a:buNone/>
              <a:defRPr sz="1464" b="1"/>
            </a:lvl4pPr>
            <a:lvl5pPr marL="1673352" indent="0">
              <a:buNone/>
              <a:defRPr sz="1464" b="1"/>
            </a:lvl5pPr>
            <a:lvl6pPr marL="2091690" indent="0">
              <a:buNone/>
              <a:defRPr sz="1464" b="1"/>
            </a:lvl6pPr>
            <a:lvl7pPr marL="2510028" indent="0">
              <a:buNone/>
              <a:defRPr sz="1464" b="1"/>
            </a:lvl7pPr>
            <a:lvl8pPr marL="2928366" indent="0">
              <a:buNone/>
              <a:defRPr sz="1464" b="1"/>
            </a:lvl8pPr>
            <a:lvl9pPr marL="3346704" indent="0">
              <a:buNone/>
              <a:defRPr sz="1464" b="1"/>
            </a:lvl9pPr>
          </a:lstStyle>
          <a:p>
            <a:pPr lvl="0"/>
            <a:r>
              <a:rPr lang="en-US" smtClean="0"/>
              <a:t>Click to edit Master text styles</a:t>
            </a:r>
          </a:p>
        </p:txBody>
      </p:sp>
      <p:sp>
        <p:nvSpPr>
          <p:cNvPr id="6" name="Content Placeholder 5"/>
          <p:cNvSpPr>
            <a:spLocks noGrp="1"/>
          </p:cNvSpPr>
          <p:nvPr>
            <p:ph sz="quarter" idx="4"/>
          </p:nvPr>
        </p:nvSpPr>
        <p:spPr>
          <a:xfrm>
            <a:off x="5806546" y="1262062"/>
            <a:ext cx="4929188" cy="303053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Prajna Subedi</a:t>
            </a:r>
            <a:endParaRPr lang="en-US" dirty="0"/>
          </a:p>
        </p:txBody>
      </p:sp>
      <p:sp>
        <p:nvSpPr>
          <p:cNvPr id="8" name="Footer Placeholder 7"/>
          <p:cNvSpPr>
            <a:spLocks noGrp="1"/>
          </p:cNvSpPr>
          <p:nvPr>
            <p:ph type="ftr" sz="quarter" idx="11"/>
          </p:nvPr>
        </p:nvSpPr>
        <p:spPr/>
        <p:txBody>
          <a:bodyPr/>
          <a:lstStyle/>
          <a:p>
            <a:r>
              <a:rPr lang="en-US" smtClean="0"/>
              <a:t>3/25/2019</a:t>
            </a:r>
            <a:endParaRPr lang="en-US" dirty="0"/>
          </a:p>
        </p:txBody>
      </p:sp>
      <p:sp>
        <p:nvSpPr>
          <p:cNvPr id="9" name="Slide Number Placeholder 8"/>
          <p:cNvSpPr>
            <a:spLocks noGrp="1"/>
          </p:cNvSpPr>
          <p:nvPr>
            <p:ph type="sldNum" sz="quarter" idx="12"/>
          </p:nvPr>
        </p:nvSpPr>
        <p:spPr/>
        <p:txBody>
          <a:body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772121735"/>
      </p:ext>
    </p:extLst>
  </p:cSld>
  <p:clrMapOvr>
    <a:masterClrMapping/>
  </p:clrMapOvr>
  <p:transition spd="med">
    <p:pull/>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image" Target="../media/image4.png"/><Relationship Id="rId2" Type="http://schemas.openxmlformats.org/officeDocument/2006/relationships/slideLayout" Target="../slideLayouts/slideLayout40.xml"/><Relationship Id="rId16" Type="http://schemas.openxmlformats.org/officeDocument/2006/relationships/image" Target="../media/image3.jpe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6" Type="http://schemas.openxmlformats.org/officeDocument/2006/relationships/image" Target="../media/image4.pn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image" Target="../media/image3.jpeg"/><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6.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3" Type="http://schemas.openxmlformats.org/officeDocument/2006/relationships/slideLayout" Target="../slideLayouts/slideLayout79.xml"/><Relationship Id="rId21" Type="http://schemas.openxmlformats.org/officeDocument/2006/relationships/image" Target="../media/image11.png"/><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image" Target="../media/image10.pn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image" Target="../media/image13.png"/><Relationship Id="rId10" Type="http://schemas.openxmlformats.org/officeDocument/2006/relationships/slideLayout" Target="../slideLayouts/slideLayout86.xml"/><Relationship Id="rId19" Type="http://schemas.openxmlformats.org/officeDocument/2006/relationships/theme" Target="../theme/theme7.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image" Target="../media/image1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8.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tile tx="0" ty="0" sx="100000" sy="100000" flip="none" algn="tl"/>
        </a:blip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smtClean="0"/>
              <a:t>Prajna Subedi</a:t>
            </a:r>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3/25/2019</a:t>
            </a:r>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C344E64D-1AB7-48EE-BDCD-6009219CB873}" type="slidenum">
              <a:rPr lang="en-US" smtClean="0"/>
              <a:t>‹#›</a:t>
            </a:fld>
            <a:endParaRPr lang="en-US"/>
          </a:p>
        </p:txBody>
      </p:sp>
    </p:spTree>
    <p:extLst>
      <p:ext uri="{BB962C8B-B14F-4D97-AF65-F5344CB8AC3E}">
        <p14:creationId xmlns:p14="http://schemas.microsoft.com/office/powerpoint/2010/main" val="28769073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ransition spd="slow">
    <p:push dir="u"/>
  </p:transition>
  <p:hf sldNum="0" hdr="0" ftr="0" dt="0"/>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12699"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8" name="Freeform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dirty="0">
              <a:solidFill>
                <a:schemeClr val="tx1"/>
              </a:solidFill>
              <a:latin typeface="+mn-lt"/>
              <a:ea typeface="+mn-ea"/>
              <a:cs typeface="+mn-cs"/>
            </a:endParaRPr>
          </a:p>
        </p:txBody>
      </p:sp>
      <p:sp>
        <p:nvSpPr>
          <p:cNvPr id="9" name="Title Placeholder 8"/>
          <p:cNvSpPr>
            <a:spLocks noGrp="1"/>
          </p:cNvSpPr>
          <p:nvPr>
            <p:ph type="title"/>
          </p:nvPr>
        </p:nvSpPr>
        <p:spPr>
          <a:xfrm>
            <a:off x="609601" y="704088"/>
            <a:ext cx="109728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609601" y="1935480"/>
            <a:ext cx="109728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09600" y="6356352"/>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Prajna Subedi</a:t>
            </a:r>
            <a:endParaRPr lang="en-US"/>
          </a:p>
        </p:txBody>
      </p:sp>
      <p:sp>
        <p:nvSpPr>
          <p:cNvPr id="22" name="Footer Placeholder 21"/>
          <p:cNvSpPr>
            <a:spLocks noGrp="1"/>
          </p:cNvSpPr>
          <p:nvPr>
            <p:ph type="ftr" sz="quarter" idx="3"/>
          </p:nvPr>
        </p:nvSpPr>
        <p:spPr>
          <a:xfrm>
            <a:off x="3556000" y="6356352"/>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3/25/2019</a:t>
            </a:r>
            <a:endParaRPr lang="en-US"/>
          </a:p>
        </p:txBody>
      </p:sp>
      <p:sp>
        <p:nvSpPr>
          <p:cNvPr id="18" name="Slide Number Placeholder 17"/>
          <p:cNvSpPr>
            <a:spLocks noGrp="1"/>
          </p:cNvSpPr>
          <p:nvPr>
            <p:ph type="sldNum" sz="quarter" idx="4"/>
          </p:nvPr>
        </p:nvSpPr>
        <p:spPr>
          <a:xfrm>
            <a:off x="10566400" y="6356352"/>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C344E64D-1AB7-48EE-BDCD-6009219CB873}" type="slidenum">
              <a:rPr lang="en-US" smtClean="0"/>
              <a:t>‹#›</a:t>
            </a:fld>
            <a:endParaRPr lang="en-US"/>
          </a:p>
        </p:txBody>
      </p:sp>
      <p:grpSp>
        <p:nvGrpSpPr>
          <p:cNvPr id="2" name="Group 1"/>
          <p:cNvGrpSpPr/>
          <p:nvPr/>
        </p:nvGrpSpPr>
        <p:grpSpPr>
          <a:xfrm>
            <a:off x="-25356" y="202408"/>
            <a:ext cx="12240730"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dirty="0"/>
            </a:p>
          </p:txBody>
        </p:sp>
      </p:grpSp>
    </p:spTree>
    <p:extLst>
      <p:ext uri="{BB962C8B-B14F-4D97-AF65-F5344CB8AC3E}">
        <p14:creationId xmlns:p14="http://schemas.microsoft.com/office/powerpoint/2010/main" val="96450035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ransition spd="med">
    <p:pull/>
  </p:transition>
  <p:hf sldNum="0"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5067300" y="1789115"/>
            <a:ext cx="7120467" cy="5056187"/>
            <a:chOff x="2394" y="1127"/>
            <a:chExt cx="3364" cy="3185"/>
          </a:xfrm>
        </p:grpSpPr>
        <p:sp>
          <p:nvSpPr>
            <p:cNvPr id="26627"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28"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29"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0"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1"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2"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3"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4"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5"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36"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7"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38"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dirty="0"/>
            </a:p>
          </p:txBody>
        </p:sp>
        <p:sp>
          <p:nvSpPr>
            <p:cNvPr id="26639"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0"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1"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2"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3"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4"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5"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6"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7"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sp>
          <p:nvSpPr>
            <p:cNvPr id="26648"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49"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0"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1"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sz="1800" dirty="0"/>
            </a:p>
          </p:txBody>
        </p:sp>
        <p:sp>
          <p:nvSpPr>
            <p:cNvPr id="26652"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3"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sz="1800" dirty="0"/>
            </a:p>
          </p:txBody>
        </p:sp>
        <p:sp>
          <p:nvSpPr>
            <p:cNvPr id="26654"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5"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dirty="0"/>
            </a:p>
          </p:txBody>
        </p:sp>
        <p:sp>
          <p:nvSpPr>
            <p:cNvPr id="26656"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sz="1800" dirty="0"/>
            </a:p>
          </p:txBody>
        </p:sp>
        <p:sp>
          <p:nvSpPr>
            <p:cNvPr id="26657"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sz="1800" dirty="0"/>
            </a:p>
          </p:txBody>
        </p:sp>
        <p:sp>
          <p:nvSpPr>
            <p:cNvPr id="26658"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sz="1800" dirty="0"/>
            </a:p>
          </p:txBody>
        </p:sp>
        <p:sp>
          <p:nvSpPr>
            <p:cNvPr id="26659"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dirty="0"/>
            </a:p>
          </p:txBody>
        </p:sp>
        <p:sp>
          <p:nvSpPr>
            <p:cNvPr id="26660"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dirty="0"/>
            </a:p>
          </p:txBody>
        </p:sp>
      </p:grpSp>
      <p:sp>
        <p:nvSpPr>
          <p:cNvPr id="26661" name="Rectangle 37"/>
          <p:cNvSpPr>
            <a:spLocks noGrp="1" noChangeArrowheads="1"/>
          </p:cNvSpPr>
          <p:nvPr>
            <p:ph type="title"/>
          </p:nvPr>
        </p:nvSpPr>
        <p:spPr bwMode="auto">
          <a:xfrm>
            <a:off x="609601" y="277813"/>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6662" name="Rectangle 38"/>
          <p:cNvSpPr>
            <a:spLocks noGrp="1" noChangeArrowheads="1"/>
          </p:cNvSpPr>
          <p:nvPr>
            <p:ph type="body" idx="1"/>
          </p:nvPr>
        </p:nvSpPr>
        <p:spPr bwMode="auto">
          <a:xfrm>
            <a:off x="609601" y="1600202"/>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63" name="Rectangle 39"/>
          <p:cNvSpPr>
            <a:spLocks noGrp="1" noChangeArrowheads="1"/>
          </p:cNvSpPr>
          <p:nvPr>
            <p:ph type="dt" sz="half" idx="2"/>
          </p:nvPr>
        </p:nvSpPr>
        <p:spPr bwMode="auto">
          <a:xfrm>
            <a:off x="609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smtClean="0"/>
            </a:lvl1pPr>
          </a:lstStyle>
          <a:p>
            <a:r>
              <a:rPr lang="en-US" smtClean="0"/>
              <a:t>Prajna Subedi</a:t>
            </a:r>
            <a:endParaRPr lang="en-US" dirty="0"/>
          </a:p>
        </p:txBody>
      </p:sp>
      <p:sp>
        <p:nvSpPr>
          <p:cNvPr id="26664" name="Rectangle 40"/>
          <p:cNvSpPr>
            <a:spLocks noGrp="1" noChangeArrowheads="1"/>
          </p:cNvSpPr>
          <p:nvPr>
            <p:ph type="ftr" sz="quarter" idx="3"/>
          </p:nvPr>
        </p:nvSpPr>
        <p:spPr bwMode="auto">
          <a:xfrm>
            <a:off x="4165601" y="6278563"/>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smtClean="0"/>
            </a:lvl1pPr>
          </a:lstStyle>
          <a:p>
            <a:r>
              <a:rPr lang="en-US" smtClean="0"/>
              <a:t>3/25/2019</a:t>
            </a:r>
            <a:endParaRPr lang="en-US" dirty="0"/>
          </a:p>
        </p:txBody>
      </p:sp>
      <p:sp>
        <p:nvSpPr>
          <p:cNvPr id="26665" name="Rectangle 41"/>
          <p:cNvSpPr>
            <a:spLocks noGrp="1" noChangeArrowheads="1"/>
          </p:cNvSpPr>
          <p:nvPr>
            <p:ph type="sldNum" sz="quarter" idx="4"/>
          </p:nvPr>
        </p:nvSpPr>
        <p:spPr bwMode="auto">
          <a:xfrm>
            <a:off x="8737600" y="6278563"/>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smtClean="0"/>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6730193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661"/>
                                        </p:tgtEl>
                                        <p:attrNameLst>
                                          <p:attrName>style.visibility</p:attrName>
                                        </p:attrNameLst>
                                      </p:cBhvr>
                                      <p:to>
                                        <p:strVal val="visible"/>
                                      </p:to>
                                    </p:set>
                                    <p:animEffect transition="in" filter="fade">
                                      <p:cBhvr>
                                        <p:cTn id="7" dur="2000"/>
                                        <p:tgtEl>
                                          <p:spTgt spid="266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662"/>
                                        </p:tgtEl>
                                        <p:attrNameLst>
                                          <p:attrName>style.visibility</p:attrName>
                                        </p:attrNameLst>
                                      </p:cBhvr>
                                      <p:to>
                                        <p:strVal val="visible"/>
                                      </p:to>
                                    </p:set>
                                    <p:animEffect transition="in" filter="fade">
                                      <p:cBhvr>
                                        <p:cTn id="10" dur="2000"/>
                                        <p:tgtEl>
                                          <p:spTgt spid="26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61" grpId="0"/>
      <p:bldP spid="26662" grpId="0">
        <p:tmplLst>
          <p:tmpl>
            <p:tnLst>
              <p:par>
                <p:cTn presetID="10" presetClass="entr" presetSubtype="0" fill="hold" nodeType="withEffect">
                  <p:stCondLst>
                    <p:cond delay="0"/>
                  </p:stCondLst>
                  <p:childTnLst>
                    <p:set>
                      <p:cBhvr>
                        <p:cTn dur="1" fill="hold">
                          <p:stCondLst>
                            <p:cond delay="0"/>
                          </p:stCondLst>
                        </p:cTn>
                        <p:tgtEl>
                          <p:spTgt spid="26662"/>
                        </p:tgtEl>
                        <p:attrNameLst>
                          <p:attrName>style.visibility</p:attrName>
                        </p:attrNameLst>
                      </p:cBhvr>
                      <p:to>
                        <p:strVal val="visible"/>
                      </p:to>
                    </p:set>
                    <p:animEffect transition="in" filter="fade">
                      <p:cBhvr>
                        <p:cTn dur="2000"/>
                        <p:tgtEl>
                          <p:spTgt spid="26662"/>
                        </p:tgtEl>
                      </p:cBhvr>
                    </p:animEffect>
                  </p:childTnLst>
                </p:cTn>
              </p:par>
            </p:tnLst>
          </p:tmpl>
        </p:tmplLst>
      </p:bldP>
    </p:bldLst>
  </p:timing>
  <p:hf sldNum="0" hdr="0" ftr="0" dt="0"/>
  <p:txStyles>
    <p:titleStyle>
      <a:lvl1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eaLnBrk="1" fontAlgn="base" hangingPunct="1">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1" fontAlgn="base" hangingPunct="1">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1" fontAlgn="base" hangingPunct="1">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1" fontAlgn="base" hangingPunct="1">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1" fontAlgn="base" hangingPunct="1">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5pPr>
      <a:lvl6pPr marL="25146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eaLnBrk="1" fontAlgn="base" hangingPunct="1">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Prajna Subedi</a:t>
            </a:r>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3/25/2019</a:t>
            </a:r>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7"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212031275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78" r:id="rId14"/>
  </p:sldLayoutIdLst>
  <p:transition spd="med">
    <p:pull/>
  </p:transition>
  <p:timing>
    <p:tnLst>
      <p:par>
        <p:cTn id="1" dur="indefinite" restart="never" nodeType="tmRoot"/>
      </p:par>
    </p:tnLst>
  </p:timing>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58058" y="0"/>
            <a:ext cx="12133943" cy="6879771"/>
          </a:xfrm>
          <a:prstGeom prst="rect">
            <a:avLst/>
          </a:prstGeom>
        </p:spPr>
      </p:pic>
      <p:sp>
        <p:nvSpPr>
          <p:cNvPr id="2" name="Title Placeholder 1"/>
          <p:cNvSpPr>
            <a:spLocks noGrp="1"/>
          </p:cNvSpPr>
          <p:nvPr>
            <p:ph type="title"/>
          </p:nvPr>
        </p:nvSpPr>
        <p:spPr>
          <a:xfrm>
            <a:off x="1016000" y="274638"/>
            <a:ext cx="1076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16000" y="1600202"/>
            <a:ext cx="1076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160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Prajna Subedi</a:t>
            </a:r>
            <a:endParaRPr lang="en-US" dirty="0"/>
          </a:p>
        </p:txBody>
      </p:sp>
      <p:sp>
        <p:nvSpPr>
          <p:cNvPr id="5" name="Footer Placeholder 4"/>
          <p:cNvSpPr>
            <a:spLocks noGrp="1"/>
          </p:cNvSpPr>
          <p:nvPr>
            <p:ph type="ftr" sz="quarter" idx="3"/>
          </p:nvPr>
        </p:nvSpPr>
        <p:spPr>
          <a:xfrm>
            <a:off x="44704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3/25/2019</a:t>
            </a:r>
            <a:endParaRPr lang="en-US" dirty="0"/>
          </a:p>
        </p:txBody>
      </p:sp>
      <p:sp>
        <p:nvSpPr>
          <p:cNvPr id="6" name="Slide Number Placeholder 5"/>
          <p:cNvSpPr>
            <a:spLocks noGrp="1"/>
          </p:cNvSpPr>
          <p:nvPr>
            <p:ph type="sldNum" sz="quarter" idx="4"/>
          </p:nvPr>
        </p:nvSpPr>
        <p:spPr>
          <a:xfrm>
            <a:off x="89408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A597F8-4C7B-4C0C-BD20-F8889DC49BC1}" type="slidenum">
              <a:rPr lang="en-US" smtClean="0"/>
              <a:pPr/>
              <a:t>‹#›</a:t>
            </a:fld>
            <a:endParaRPr lang="en-US" dirty="0"/>
          </a:p>
        </p:txBody>
      </p:sp>
      <p:pic>
        <p:nvPicPr>
          <p:cNvPr id="8" name="Picture 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203199" y="-109183"/>
            <a:ext cx="1091609" cy="7083189"/>
          </a:xfrm>
          <a:prstGeom prst="rect">
            <a:avLst/>
          </a:prstGeom>
        </p:spPr>
      </p:pic>
    </p:spTree>
    <p:extLst>
      <p:ext uri="{BB962C8B-B14F-4D97-AF65-F5344CB8AC3E}">
        <p14:creationId xmlns:p14="http://schemas.microsoft.com/office/powerpoint/2010/main" val="272869049"/>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transition spd="med">
    <p:pull/>
  </p:transition>
  <p:timing>
    <p:tnLst>
      <p:par>
        <p:cTn id="1" dur="indefinite" restart="never" nodeType="tmRoot"/>
      </p:par>
    </p:tnLst>
  </p:timing>
  <p:hf sldNum="0" hdr="0" ftr="0" dt="0"/>
  <p:txStyles>
    <p:titleStyle>
      <a:lvl1pPr algn="l" defTabSz="914400" rtl="0" eaLnBrk="1" latinLnBrk="0" hangingPunct="1">
        <a:spcBef>
          <a:spcPct val="0"/>
        </a:spcBef>
        <a:buNone/>
        <a:defRPr lang="en-US" sz="4400" kern="1200" dirty="0" smtClean="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2060"/>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sp>
        <p:nvSpPr>
          <p:cNvPr id="7" name="Pie 6"/>
          <p:cNvSpPr/>
          <p:nvPr/>
        </p:nvSpPr>
        <p:spPr>
          <a:xfrm>
            <a:off x="-1087901" y="-815922"/>
            <a:ext cx="2185182"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8" name="Oval 7"/>
          <p:cNvSpPr/>
          <p:nvPr/>
        </p:nvSpPr>
        <p:spPr>
          <a:xfrm>
            <a:off x="225088" y="21104"/>
            <a:ext cx="2269588"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1" name="Donut 10"/>
          <p:cNvSpPr/>
          <p:nvPr/>
        </p:nvSpPr>
        <p:spPr>
          <a:xfrm rot="2315675">
            <a:off x="243842" y="1055077"/>
            <a:ext cx="1500956"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12" name="Rectangle 11"/>
          <p:cNvSpPr/>
          <p:nvPr/>
        </p:nvSpPr>
        <p:spPr>
          <a:xfrm>
            <a:off x="1350499" y="-54"/>
            <a:ext cx="10841503"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
        <p:nvSpPr>
          <p:cNvPr id="5" name="Title Placeholder 4"/>
          <p:cNvSpPr>
            <a:spLocks noGrp="1"/>
          </p:cNvSpPr>
          <p:nvPr>
            <p:ph type="title"/>
          </p:nvPr>
        </p:nvSpPr>
        <p:spPr>
          <a:xfrm>
            <a:off x="1914144" y="274638"/>
            <a:ext cx="999744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914144" y="1447800"/>
            <a:ext cx="999744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4775200" y="6305550"/>
            <a:ext cx="28448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smtClean="0"/>
              <a:t>Prajna Subedi</a:t>
            </a:r>
            <a:endParaRPr lang="en-US" dirty="0"/>
          </a:p>
        </p:txBody>
      </p:sp>
      <p:sp>
        <p:nvSpPr>
          <p:cNvPr id="10" name="Footer Placeholder 9"/>
          <p:cNvSpPr>
            <a:spLocks noGrp="1"/>
          </p:cNvSpPr>
          <p:nvPr>
            <p:ph type="ftr" sz="quarter" idx="3"/>
          </p:nvPr>
        </p:nvSpPr>
        <p:spPr>
          <a:xfrm>
            <a:off x="7620000" y="6305550"/>
            <a:ext cx="38608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smtClean="0"/>
              <a:t>3/25/2019</a:t>
            </a:r>
            <a:endParaRPr lang="en-US" dirty="0"/>
          </a:p>
        </p:txBody>
      </p:sp>
      <p:sp>
        <p:nvSpPr>
          <p:cNvPr id="22" name="Slide Number Placeholder 21"/>
          <p:cNvSpPr>
            <a:spLocks noGrp="1"/>
          </p:cNvSpPr>
          <p:nvPr>
            <p:ph type="sldNum" sz="quarter" idx="4"/>
          </p:nvPr>
        </p:nvSpPr>
        <p:spPr>
          <a:xfrm>
            <a:off x="11484864" y="6305550"/>
            <a:ext cx="6096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CA597F8-4C7B-4C0C-BD20-F8889DC49BC1}" type="slidenum">
              <a:rPr lang="en-US" smtClean="0"/>
              <a:pPr/>
              <a:t>‹#›</a:t>
            </a:fld>
            <a:endParaRPr lang="en-US" dirty="0"/>
          </a:p>
        </p:txBody>
      </p:sp>
      <p:sp>
        <p:nvSpPr>
          <p:cNvPr id="15" name="Rectangle 14"/>
          <p:cNvSpPr/>
          <p:nvPr/>
        </p:nvSpPr>
        <p:spPr bwMode="invGray">
          <a:xfrm>
            <a:off x="1353312" y="-54"/>
            <a:ext cx="97536"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sz="1800"/>
          </a:p>
        </p:txBody>
      </p:sp>
    </p:spTree>
    <p:extLst>
      <p:ext uri="{BB962C8B-B14F-4D97-AF65-F5344CB8AC3E}">
        <p14:creationId xmlns:p14="http://schemas.microsoft.com/office/powerpoint/2010/main" val="1995901776"/>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ransition spd="med">
    <p:pull/>
  </p:transition>
  <p:hf sldNum="0" hdr="0" ftr="0" dt="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1" y="2669687"/>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9"/>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3" y="2"/>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3"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2"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20"/>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40" y="1790701"/>
            <a:ext cx="990599" cy="304799"/>
          </a:xfrm>
          <a:prstGeom prst="rect">
            <a:avLst/>
          </a:prstGeom>
        </p:spPr>
        <p:txBody>
          <a:bodyPr vert="horz" lIns="91440" tIns="45720" rIns="91440" bIns="45720" rtlCol="0" anchor="t"/>
          <a:lstStyle>
            <a:lvl1pPr algn="l">
              <a:defRPr sz="1007" b="0" i="0">
                <a:solidFill>
                  <a:schemeClr val="tx1">
                    <a:tint val="75000"/>
                    <a:alpha val="60000"/>
                  </a:schemeClr>
                </a:solidFill>
              </a:defRPr>
            </a:lvl1pPr>
          </a:lstStyle>
          <a:p>
            <a:r>
              <a:rPr lang="en-US" smtClean="0"/>
              <a:t>Prajna Subedi</a:t>
            </a:r>
            <a:endParaRPr lang="en-US" dirty="0"/>
          </a:p>
        </p:txBody>
      </p:sp>
      <p:sp>
        <p:nvSpPr>
          <p:cNvPr id="5" name="Footer Placeholder 4"/>
          <p:cNvSpPr>
            <a:spLocks noGrp="1"/>
          </p:cNvSpPr>
          <p:nvPr>
            <p:ph type="ftr" sz="quarter" idx="3"/>
          </p:nvPr>
        </p:nvSpPr>
        <p:spPr>
          <a:xfrm rot="5400000">
            <a:off x="8951575" y="3225299"/>
            <a:ext cx="3859795" cy="304801"/>
          </a:xfrm>
          <a:prstGeom prst="rect">
            <a:avLst/>
          </a:prstGeom>
        </p:spPr>
        <p:txBody>
          <a:bodyPr vert="horz" lIns="91440" tIns="45720" rIns="91440" bIns="45720" rtlCol="0" anchor="b"/>
          <a:lstStyle>
            <a:lvl1pPr algn="l">
              <a:defRPr sz="1007" b="0" i="0">
                <a:solidFill>
                  <a:schemeClr val="tx1">
                    <a:tint val="75000"/>
                    <a:alpha val="60000"/>
                  </a:schemeClr>
                </a:solidFill>
              </a:defRPr>
            </a:lvl1pPr>
          </a:lstStyle>
          <a:p>
            <a:r>
              <a:rPr lang="en-US" smtClean="0"/>
              <a:t>3/25/2019</a:t>
            </a:r>
            <a:endParaRPr lang="en-US" dirty="0"/>
          </a:p>
        </p:txBody>
      </p:sp>
      <p:sp>
        <p:nvSpPr>
          <p:cNvPr id="6" name="Slide Number Placeholder 5"/>
          <p:cNvSpPr>
            <a:spLocks noGrp="1"/>
          </p:cNvSpPr>
          <p:nvPr>
            <p:ph type="sldNum" sz="quarter" idx="4"/>
          </p:nvPr>
        </p:nvSpPr>
        <p:spPr bwMode="gray">
          <a:xfrm>
            <a:off x="10352541" y="295731"/>
            <a:ext cx="838199" cy="767687"/>
          </a:xfrm>
          <a:prstGeom prst="rect">
            <a:avLst/>
          </a:prstGeom>
        </p:spPr>
        <p:txBody>
          <a:bodyPr vert="horz" lIns="91440" tIns="45720" rIns="91440" bIns="45720" rtlCol="0" anchor="b"/>
          <a:lstStyle>
            <a:lvl1pPr algn="ctr">
              <a:defRPr sz="2562" b="0" i="0">
                <a:solidFill>
                  <a:schemeClr val="tx1">
                    <a:tint val="75000"/>
                  </a:schemeClr>
                </a:solidFill>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198024084"/>
      </p:ext>
    </p:extLst>
  </p:cSld>
  <p:clrMap bg1="dk1" tx1="lt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Lst>
  <p:hf sldNum="0" hdr="0" ftr="0" dt="0"/>
  <p:txStyles>
    <p:titleStyle>
      <a:lvl1pPr algn="l" defTabSz="418338" rtl="0" eaLnBrk="1" latinLnBrk="0" hangingPunct="1">
        <a:spcBef>
          <a:spcPct val="0"/>
        </a:spcBef>
        <a:buNone/>
        <a:defRPr sz="3843"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13754" indent="-313754" algn="l" defTabSz="418338" rtl="0" eaLnBrk="1" latinLnBrk="0" hangingPunct="1">
        <a:spcBef>
          <a:spcPts val="915"/>
        </a:spcBef>
        <a:spcAft>
          <a:spcPts val="0"/>
        </a:spcAft>
        <a:buClr>
          <a:schemeClr val="bg2">
            <a:lumMod val="40000"/>
            <a:lumOff val="60000"/>
          </a:schemeClr>
        </a:buClr>
        <a:buSzPct val="80000"/>
        <a:buFont typeface="Wingdings 3" charset="2"/>
        <a:buChar char=""/>
        <a:defRPr sz="1830" b="0" i="0" kern="1200">
          <a:solidFill>
            <a:schemeClr val="tx1"/>
          </a:solidFill>
          <a:latin typeface="+mj-lt"/>
          <a:ea typeface="+mj-ea"/>
          <a:cs typeface="+mj-cs"/>
        </a:defRPr>
      </a:lvl1pPr>
      <a:lvl2pPr marL="679799" indent="-261461" algn="l" defTabSz="418338" rtl="0" eaLnBrk="1" latinLnBrk="0" hangingPunct="1">
        <a:spcBef>
          <a:spcPts val="915"/>
        </a:spcBef>
        <a:spcAft>
          <a:spcPts val="0"/>
        </a:spcAft>
        <a:buClr>
          <a:schemeClr val="bg2">
            <a:lumMod val="40000"/>
            <a:lumOff val="60000"/>
          </a:schemeClr>
        </a:buClr>
        <a:buSzPct val="80000"/>
        <a:buFont typeface="Wingdings 3" charset="2"/>
        <a:buChar char=""/>
        <a:defRPr sz="1647" b="0" i="0" kern="1200">
          <a:solidFill>
            <a:schemeClr val="tx1"/>
          </a:solidFill>
          <a:latin typeface="+mj-lt"/>
          <a:ea typeface="+mj-ea"/>
          <a:cs typeface="+mj-cs"/>
        </a:defRPr>
      </a:lvl2pPr>
      <a:lvl3pPr marL="104584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464" b="0" i="0" kern="1200">
          <a:solidFill>
            <a:schemeClr val="tx1"/>
          </a:solidFill>
          <a:latin typeface="+mj-lt"/>
          <a:ea typeface="+mj-ea"/>
          <a:cs typeface="+mj-cs"/>
        </a:defRPr>
      </a:lvl3pPr>
      <a:lvl4pPr marL="146418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4pPr>
      <a:lvl5pPr marL="1882521"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5pPr>
      <a:lvl6pPr marL="2292990"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6pPr>
      <a:lvl7pPr marL="2719197"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7pPr>
      <a:lvl8pPr marL="3137535"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8pPr>
      <a:lvl9pPr marL="3555873" indent="-209169" algn="l" defTabSz="418338" rtl="0" eaLnBrk="1" latinLnBrk="0" hangingPunct="1">
        <a:spcBef>
          <a:spcPts val="915"/>
        </a:spcBef>
        <a:spcAft>
          <a:spcPts val="0"/>
        </a:spcAft>
        <a:buClr>
          <a:schemeClr val="bg2">
            <a:lumMod val="40000"/>
            <a:lumOff val="60000"/>
          </a:schemeClr>
        </a:buClr>
        <a:buSzPct val="80000"/>
        <a:buFont typeface="Wingdings 3" charset="2"/>
        <a:buChar char=""/>
        <a:defRPr sz="1281" b="0" i="0" kern="1200">
          <a:solidFill>
            <a:schemeClr val="tx1"/>
          </a:solidFill>
          <a:latin typeface="+mj-lt"/>
          <a:ea typeface="+mj-ea"/>
          <a:cs typeface="+mj-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5"/>
            <a:ext cx="2981859"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4"/>
            <a:ext cx="8534400" cy="15070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4212" y="685802"/>
            <a:ext cx="8534400" cy="361526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9904413" y="6172202"/>
            <a:ext cx="1600200" cy="365125"/>
          </a:xfrm>
          <a:prstGeom prst="rect">
            <a:avLst/>
          </a:prstGeom>
        </p:spPr>
        <p:txBody>
          <a:bodyPr vert="horz" lIns="91440" tIns="45720" rIns="91440" bIns="45720" rtlCol="0" anchor="t"/>
          <a:lstStyle>
            <a:lvl1pPr algn="r">
              <a:defRPr sz="915" b="0" i="0">
                <a:solidFill>
                  <a:schemeClr val="bg2">
                    <a:lumMod val="50000"/>
                  </a:schemeClr>
                </a:solidFill>
                <a:effectLst/>
                <a:latin typeface="+mn-lt"/>
              </a:defRPr>
            </a:lvl1pPr>
          </a:lstStyle>
          <a:p>
            <a:r>
              <a:rPr lang="en-US" smtClean="0"/>
              <a:t>Prajna Subedi</a:t>
            </a:r>
            <a:endParaRPr lang="en-US" dirty="0"/>
          </a:p>
        </p:txBody>
      </p:sp>
      <p:sp>
        <p:nvSpPr>
          <p:cNvPr id="5" name="Footer Placeholder 4"/>
          <p:cNvSpPr>
            <a:spLocks noGrp="1"/>
          </p:cNvSpPr>
          <p:nvPr>
            <p:ph type="ftr" sz="quarter" idx="3"/>
          </p:nvPr>
        </p:nvSpPr>
        <p:spPr>
          <a:xfrm>
            <a:off x="684212" y="6172202"/>
            <a:ext cx="7543800" cy="365125"/>
          </a:xfrm>
          <a:prstGeom prst="rect">
            <a:avLst/>
          </a:prstGeom>
        </p:spPr>
        <p:txBody>
          <a:bodyPr vert="horz" lIns="91440" tIns="45720" rIns="91440" bIns="45720" rtlCol="0" anchor="t"/>
          <a:lstStyle>
            <a:lvl1pPr algn="l">
              <a:defRPr sz="915" b="0" i="0">
                <a:solidFill>
                  <a:schemeClr val="bg2">
                    <a:lumMod val="50000"/>
                  </a:schemeClr>
                </a:solidFill>
                <a:effectLst/>
                <a:latin typeface="+mn-lt"/>
              </a:defRPr>
            </a:lvl1pPr>
          </a:lstStyle>
          <a:p>
            <a:r>
              <a:rPr lang="en-US" smtClean="0"/>
              <a:t>3/25/2019</a:t>
            </a:r>
            <a:endParaRPr lang="en-US" dirty="0"/>
          </a:p>
        </p:txBody>
      </p:sp>
      <p:sp>
        <p:nvSpPr>
          <p:cNvPr id="6" name="Slide Number Placeholder 5"/>
          <p:cNvSpPr>
            <a:spLocks noGrp="1"/>
          </p:cNvSpPr>
          <p:nvPr>
            <p:ph type="sldNum" sz="quarter" idx="4"/>
          </p:nvPr>
        </p:nvSpPr>
        <p:spPr>
          <a:xfrm>
            <a:off x="10363201" y="5578477"/>
            <a:ext cx="1142244" cy="669925"/>
          </a:xfrm>
          <a:prstGeom prst="rect">
            <a:avLst/>
          </a:prstGeom>
        </p:spPr>
        <p:txBody>
          <a:bodyPr vert="horz" lIns="91440" tIns="45720" rIns="91440" bIns="45720" rtlCol="0" anchor="b"/>
          <a:lstStyle>
            <a:lvl1pPr algn="r">
              <a:defRPr sz="2928" b="0" i="0">
                <a:solidFill>
                  <a:schemeClr val="bg2">
                    <a:lumMod val="50000"/>
                  </a:schemeClr>
                </a:solidFill>
                <a:effectLst/>
                <a:latin typeface="+mn-lt"/>
              </a:defRPr>
            </a:lvl1pPr>
          </a:lstStyle>
          <a:p>
            <a:fld id="{2CA597F8-4C7B-4C0C-BD20-F8889DC49BC1}" type="slidenum">
              <a:rPr lang="en-US" smtClean="0"/>
              <a:pPr/>
              <a:t>‹#›</a:t>
            </a:fld>
            <a:endParaRPr lang="en-US" dirty="0"/>
          </a:p>
        </p:txBody>
      </p:sp>
    </p:spTree>
    <p:extLst>
      <p:ext uri="{BB962C8B-B14F-4D97-AF65-F5344CB8AC3E}">
        <p14:creationId xmlns:p14="http://schemas.microsoft.com/office/powerpoint/2010/main" val="3391663771"/>
      </p:ext>
    </p:extLst>
  </p:cSld>
  <p:clrMap bg1="dk1" tx1="lt1" bg2="dk2" tx2="lt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7" r:id="rId17"/>
  </p:sldLayoutIdLst>
  <p:transition spd="med">
    <p:pull/>
  </p:transition>
  <p:timing>
    <p:tnLst>
      <p:par>
        <p:cTn id="1" dur="indefinite" restart="never" nodeType="tmRoot"/>
      </p:par>
    </p:tnLst>
  </p:timing>
  <p:hf sldNum="0" hdr="0" ftr="0" dt="0"/>
  <p:txStyles>
    <p:titleStyle>
      <a:lvl1pPr algn="l" defTabSz="418338" rtl="0" eaLnBrk="1" latinLnBrk="0" hangingPunct="1">
        <a:spcBef>
          <a:spcPct val="0"/>
        </a:spcBef>
        <a:buNone/>
        <a:defRPr sz="3294"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61461"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830" kern="1200" cap="none">
          <a:solidFill>
            <a:schemeClr val="bg2">
              <a:lumMod val="75000"/>
            </a:schemeClr>
          </a:solidFill>
          <a:effectLst/>
          <a:latin typeface="+mn-lt"/>
          <a:ea typeface="+mn-ea"/>
          <a:cs typeface="+mn-cs"/>
        </a:defRPr>
      </a:lvl1pPr>
      <a:lvl2pPr marL="679799"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647" kern="1200" cap="none">
          <a:solidFill>
            <a:schemeClr val="bg2">
              <a:lumMod val="75000"/>
            </a:schemeClr>
          </a:solidFill>
          <a:effectLst/>
          <a:latin typeface="+mn-lt"/>
          <a:ea typeface="+mn-ea"/>
          <a:cs typeface="+mn-cs"/>
        </a:defRPr>
      </a:lvl2pPr>
      <a:lvl3pPr marL="1098137" indent="-261461" algn="l" defTabSz="418338" rtl="0" eaLnBrk="1" latinLnBrk="0" hangingPunct="1">
        <a:spcBef>
          <a:spcPct val="20000"/>
        </a:spcBef>
        <a:spcAft>
          <a:spcPts val="549"/>
        </a:spcAft>
        <a:buClr>
          <a:schemeClr val="tx1"/>
        </a:buClr>
        <a:buSzPct val="80000"/>
        <a:buFont typeface="Wingdings 3" panose="05040102010807070707" pitchFamily="18" charset="2"/>
        <a:buChar char=""/>
        <a:defRPr sz="1464" kern="1200" cap="none">
          <a:solidFill>
            <a:schemeClr val="bg2">
              <a:lumMod val="75000"/>
            </a:schemeClr>
          </a:solidFill>
          <a:effectLst/>
          <a:latin typeface="+mn-lt"/>
          <a:ea typeface="+mn-ea"/>
          <a:cs typeface="+mn-cs"/>
        </a:defRPr>
      </a:lvl3pPr>
      <a:lvl4pPr marL="1411891"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4pPr>
      <a:lvl5pPr marL="1830229" indent="-156877"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5pPr>
      <a:lvl6pPr marL="2300859"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6pPr>
      <a:lvl7pPr marL="2719197"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7pPr>
      <a:lvl8pPr marL="3137535"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8pPr>
      <a:lvl9pPr marL="3555873" indent="-209169" algn="l" defTabSz="418338" rtl="0" eaLnBrk="1" latinLnBrk="0" hangingPunct="1">
        <a:spcBef>
          <a:spcPct val="20000"/>
        </a:spcBef>
        <a:spcAft>
          <a:spcPts val="549"/>
        </a:spcAft>
        <a:buClr>
          <a:schemeClr val="tx1"/>
        </a:buClr>
        <a:buSzPct val="80000"/>
        <a:buFont typeface="Wingdings 3" panose="05040102010807070707" pitchFamily="18" charset="2"/>
        <a:buChar char=""/>
        <a:defRPr sz="1281" kern="1200" cap="none">
          <a:solidFill>
            <a:schemeClr val="bg2">
              <a:lumMod val="75000"/>
            </a:schemeClr>
          </a:solidFill>
          <a:effectLst/>
          <a:latin typeface="+mn-lt"/>
          <a:ea typeface="+mn-ea"/>
          <a:cs typeface="+mn-cs"/>
        </a:defRPr>
      </a:lvl9pPr>
    </p:bodyStyle>
    <p:otherStyle>
      <a:defPPr>
        <a:defRPr lang="en-US"/>
      </a:defPPr>
      <a:lvl1pPr marL="0" algn="l" defTabSz="418338" rtl="0" eaLnBrk="1" latinLnBrk="0" hangingPunct="1">
        <a:defRPr sz="1647" kern="1200">
          <a:solidFill>
            <a:schemeClr val="tx1"/>
          </a:solidFill>
          <a:latin typeface="+mn-lt"/>
          <a:ea typeface="+mn-ea"/>
          <a:cs typeface="+mn-cs"/>
        </a:defRPr>
      </a:lvl1pPr>
      <a:lvl2pPr marL="418338" algn="l" defTabSz="418338" rtl="0" eaLnBrk="1" latinLnBrk="0" hangingPunct="1">
        <a:defRPr sz="1647" kern="1200">
          <a:solidFill>
            <a:schemeClr val="tx1"/>
          </a:solidFill>
          <a:latin typeface="+mn-lt"/>
          <a:ea typeface="+mn-ea"/>
          <a:cs typeface="+mn-cs"/>
        </a:defRPr>
      </a:lvl2pPr>
      <a:lvl3pPr marL="836676" algn="l" defTabSz="418338" rtl="0" eaLnBrk="1" latinLnBrk="0" hangingPunct="1">
        <a:defRPr sz="1647" kern="1200">
          <a:solidFill>
            <a:schemeClr val="tx1"/>
          </a:solidFill>
          <a:latin typeface="+mn-lt"/>
          <a:ea typeface="+mn-ea"/>
          <a:cs typeface="+mn-cs"/>
        </a:defRPr>
      </a:lvl3pPr>
      <a:lvl4pPr marL="1255014" algn="l" defTabSz="418338" rtl="0" eaLnBrk="1" latinLnBrk="0" hangingPunct="1">
        <a:defRPr sz="1647" kern="1200">
          <a:solidFill>
            <a:schemeClr val="tx1"/>
          </a:solidFill>
          <a:latin typeface="+mn-lt"/>
          <a:ea typeface="+mn-ea"/>
          <a:cs typeface="+mn-cs"/>
        </a:defRPr>
      </a:lvl4pPr>
      <a:lvl5pPr marL="1673352" algn="l" defTabSz="418338" rtl="0" eaLnBrk="1" latinLnBrk="0" hangingPunct="1">
        <a:defRPr sz="1647" kern="1200">
          <a:solidFill>
            <a:schemeClr val="tx1"/>
          </a:solidFill>
          <a:latin typeface="+mn-lt"/>
          <a:ea typeface="+mn-ea"/>
          <a:cs typeface="+mn-cs"/>
        </a:defRPr>
      </a:lvl5pPr>
      <a:lvl6pPr marL="2091690" algn="l" defTabSz="418338" rtl="0" eaLnBrk="1" latinLnBrk="0" hangingPunct="1">
        <a:defRPr sz="1647" kern="1200">
          <a:solidFill>
            <a:schemeClr val="tx1"/>
          </a:solidFill>
          <a:latin typeface="+mn-lt"/>
          <a:ea typeface="+mn-ea"/>
          <a:cs typeface="+mn-cs"/>
        </a:defRPr>
      </a:lvl6pPr>
      <a:lvl7pPr marL="2510028" algn="l" defTabSz="418338" rtl="0" eaLnBrk="1" latinLnBrk="0" hangingPunct="1">
        <a:defRPr sz="1647" kern="1200">
          <a:solidFill>
            <a:schemeClr val="tx1"/>
          </a:solidFill>
          <a:latin typeface="+mn-lt"/>
          <a:ea typeface="+mn-ea"/>
          <a:cs typeface="+mn-cs"/>
        </a:defRPr>
      </a:lvl7pPr>
      <a:lvl8pPr marL="2928366" algn="l" defTabSz="418338" rtl="0" eaLnBrk="1" latinLnBrk="0" hangingPunct="1">
        <a:defRPr sz="1647" kern="1200">
          <a:solidFill>
            <a:schemeClr val="tx1"/>
          </a:solidFill>
          <a:latin typeface="+mn-lt"/>
          <a:ea typeface="+mn-ea"/>
          <a:cs typeface="+mn-cs"/>
        </a:defRPr>
      </a:lvl8pPr>
      <a:lvl9pPr marL="3346704" algn="l" defTabSz="418338" rtl="0" eaLnBrk="1" latinLnBrk="0" hangingPunct="1">
        <a:defRPr sz="164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1.xml"/></Relationships>
</file>

<file path=ppt/slides/_rels/slide1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1.xml"/></Relationships>
</file>

<file path=ppt/slides/_rels/slide1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1.xml"/></Relationships>
</file>

<file path=ppt/slides/_rels/slide14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1.xml"/></Relationships>
</file>

<file path=ppt/slides/_rels/slide14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1.xml"/></Relationships>
</file>

<file path=ppt/slides/_rels/slide14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5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1.xml"/></Relationships>
</file>

<file path=ppt/slides/_rels/slide1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1.xml"/></Relationships>
</file>

<file path=ppt/slides/_rels/slide1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1.xml"/></Relationships>
</file>

<file path=ppt/slides/_rels/slide15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1.xml"/></Relationships>
</file>

<file path=ppt/slides/_rels/slide1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1.xml"/></Relationships>
</file>

<file path=ppt/slides/_rels/slide15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1.xml"/></Relationships>
</file>

<file path=ppt/slides/_rels/slide1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33839" y="712305"/>
            <a:ext cx="8915399" cy="2262781"/>
          </a:xfrm>
        </p:spPr>
        <p:txBody>
          <a:bodyPr>
            <a:noAutofit/>
          </a:bodyPr>
          <a:lstStyle/>
          <a:p>
            <a:pPr algn="ctr"/>
            <a:r>
              <a:rPr lang="en-US" sz="8000" b="1" dirty="0" smtClean="0">
                <a:solidFill>
                  <a:srgbClr val="FF0000"/>
                </a:solidFill>
                <a:latin typeface="Berlin Sans FB Demi" panose="020E0802020502020306" pitchFamily="34" charset="0"/>
              </a:rPr>
              <a:t>HEALTH PROMOTION </a:t>
            </a:r>
            <a:endParaRPr lang="en-US" sz="8000" b="1" dirty="0">
              <a:solidFill>
                <a:srgbClr val="FF0000"/>
              </a:solidFill>
              <a:latin typeface="Berlin Sans FB Demi" panose="020E0802020502020306" pitchFamily="34" charset="0"/>
            </a:endParaRPr>
          </a:p>
        </p:txBody>
      </p:sp>
      <p:sp>
        <p:nvSpPr>
          <p:cNvPr id="4" name="Subtitle 3"/>
          <p:cNvSpPr>
            <a:spLocks noGrp="1"/>
          </p:cNvSpPr>
          <p:nvPr>
            <p:ph type="subTitle" idx="1"/>
          </p:nvPr>
        </p:nvSpPr>
        <p:spPr>
          <a:xfrm>
            <a:off x="3780431" y="4749422"/>
            <a:ext cx="5295330" cy="1845810"/>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n-US" sz="3600" b="1" dirty="0" smtClean="0">
                <a:solidFill>
                  <a:schemeClr val="bg1"/>
                </a:solidFill>
                <a:latin typeface="Bradley Hand ITC" panose="03070402050302030203" pitchFamily="66" charset="0"/>
              </a:rPr>
              <a:t>By</a:t>
            </a:r>
          </a:p>
          <a:p>
            <a:pPr algn="ctr"/>
            <a:r>
              <a:rPr lang="en-US" sz="3600" b="1" dirty="0" smtClean="0">
                <a:solidFill>
                  <a:schemeClr val="bg1"/>
                </a:solidFill>
                <a:latin typeface="Bradley Hand ITC" panose="03070402050302030203" pitchFamily="66" charset="0"/>
              </a:rPr>
              <a:t>Martha Kairu</a:t>
            </a:r>
            <a:endParaRPr lang="en-US" sz="3600" b="1" dirty="0">
              <a:solidFill>
                <a:schemeClr val="bg1"/>
              </a:solidFill>
              <a:latin typeface="Bradley Hand ITC" panose="03070402050302030203" pitchFamily="66" charset="0"/>
            </a:endParaRPr>
          </a:p>
        </p:txBody>
      </p:sp>
    </p:spTree>
    <p:extLst>
      <p:ext uri="{BB962C8B-B14F-4D97-AF65-F5344CB8AC3E}">
        <p14:creationId xmlns:p14="http://schemas.microsoft.com/office/powerpoint/2010/main" val="1870045258"/>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17547"/>
            <a:ext cx="10972800" cy="1143000"/>
          </a:xfrm>
        </p:spPr>
        <p:txBody>
          <a:bodyPr/>
          <a:lstStyle/>
          <a:p>
            <a:pPr algn="ctr"/>
            <a:r>
              <a:rPr lang="en-US" b="1" dirty="0" smtClean="0">
                <a:solidFill>
                  <a:schemeClr val="tx1"/>
                </a:solidFill>
                <a:latin typeface="Berlin Sans FB Demi" panose="020E0802020502020306" pitchFamily="34" charset="0"/>
              </a:rPr>
              <a:t>What is health promotion?</a:t>
            </a:r>
            <a:endParaRPr lang="en-US"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84313" y="1166191"/>
            <a:ext cx="11198088" cy="5158409"/>
          </a:xfrm>
        </p:spPr>
        <p:txBody>
          <a:bodyPr>
            <a:normAutofit lnSpcReduction="10000"/>
          </a:bodyPr>
          <a:lstStyle/>
          <a:p>
            <a:pPr algn="just"/>
            <a:r>
              <a:rPr lang="en-US" sz="3200" dirty="0" smtClean="0"/>
              <a:t>1986 Ottawa charter for health promotion, WHO defined health promotion as ‘</a:t>
            </a:r>
            <a:r>
              <a:rPr lang="en-US" sz="3200" i="1" dirty="0" smtClean="0"/>
              <a:t>the process of enabling people increase control over, and to improve their health</a:t>
            </a:r>
            <a:r>
              <a:rPr lang="en-US" sz="3200" dirty="0" smtClean="0"/>
              <a:t>.’</a:t>
            </a:r>
          </a:p>
          <a:p>
            <a:pPr algn="just"/>
            <a:r>
              <a:rPr lang="en-US" sz="3200" dirty="0" smtClean="0"/>
              <a:t>The above definition clearly states that individuals should be engaged in supporting their own health. </a:t>
            </a:r>
          </a:p>
          <a:p>
            <a:pPr algn="just"/>
            <a:r>
              <a:rPr lang="en-US" sz="3200" dirty="0" err="1" smtClean="0"/>
              <a:t>Maville</a:t>
            </a:r>
            <a:r>
              <a:rPr lang="en-US" sz="3200" dirty="0" smtClean="0"/>
              <a:t> and Huerta (2002) define health promotion as any endeavor directed  at enhancing the quality of health and well-being of individuals, families, groups, communities and/or nations through strategies involving supportive environments, coordination of resources and respect for personal choice and values</a:t>
            </a:r>
            <a:endParaRPr lang="en-US" sz="3200" dirty="0"/>
          </a:p>
        </p:txBody>
      </p:sp>
    </p:spTree>
    <p:extLst>
      <p:ext uri="{BB962C8B-B14F-4D97-AF65-F5344CB8AC3E}">
        <p14:creationId xmlns:p14="http://schemas.microsoft.com/office/powerpoint/2010/main" val="2344407999"/>
      </p:ext>
    </p:extLst>
  </p:cSld>
  <p:clrMapOvr>
    <a:masterClrMapping/>
  </p:clrMapOvr>
  <p:transition spd="med">
    <p:pull/>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1009195" cy="960938"/>
          </a:xfrm>
        </p:spPr>
        <p:txBody>
          <a:bodyPr/>
          <a:lstStyle/>
          <a:p>
            <a:pPr algn="ctr"/>
            <a:r>
              <a:rPr lang="en-US" b="1" dirty="0" smtClean="0">
                <a:solidFill>
                  <a:srgbClr val="FF0000"/>
                </a:solidFill>
                <a:latin typeface="Berlin Sans FB Demi" panose="020E0802020502020306" pitchFamily="34" charset="0"/>
              </a:rPr>
              <a:t>Principles of Health Education </a:t>
            </a:r>
            <a:r>
              <a:rPr lang="en-US" b="1" dirty="0" err="1" smtClean="0">
                <a:solidFill>
                  <a:srgbClr val="FF0000"/>
                </a:solidFill>
                <a:latin typeface="Berlin Sans FB Demi" panose="020E0802020502020306" pitchFamily="34" charset="0"/>
              </a:rPr>
              <a:t>cntd</a:t>
            </a:r>
            <a:r>
              <a:rPr lang="en-US" b="1" dirty="0" smtClean="0">
                <a:solidFill>
                  <a:srgbClr val="FF0000"/>
                </a:solidFill>
                <a:latin typeface="Berlin Sans FB Demi" panose="020E0802020502020306" pitchFamily="34" charset="0"/>
              </a:rPr>
              <a:t>’</a:t>
            </a:r>
            <a:endParaRPr lang="en-US"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259306" y="960938"/>
            <a:ext cx="11641541" cy="5685522"/>
          </a:xfrm>
        </p:spPr>
        <p:txBody>
          <a:bodyPr>
            <a:noAutofit/>
          </a:bodyPr>
          <a:lstStyle/>
          <a:p>
            <a:pPr algn="just"/>
            <a:r>
              <a:rPr lang="en-US" sz="3200" dirty="0" smtClean="0">
                <a:latin typeface="+mj-lt"/>
              </a:rPr>
              <a:t>Consider </a:t>
            </a:r>
            <a:r>
              <a:rPr lang="en-US" sz="3200" dirty="0">
                <a:latin typeface="+mj-lt"/>
              </a:rPr>
              <a:t>resources available to help motivate the people to desire a change in their practices. </a:t>
            </a:r>
          </a:p>
          <a:p>
            <a:pPr algn="just"/>
            <a:r>
              <a:rPr lang="en-US" sz="3200" dirty="0" smtClean="0">
                <a:latin typeface="+mj-lt"/>
              </a:rPr>
              <a:t>Provide </a:t>
            </a:r>
            <a:r>
              <a:rPr lang="en-US" sz="3200" dirty="0">
                <a:latin typeface="+mj-lt"/>
              </a:rPr>
              <a:t>opportunities for demonstration and return demonstration.</a:t>
            </a:r>
          </a:p>
          <a:p>
            <a:pPr algn="just"/>
            <a:r>
              <a:rPr lang="en-US" sz="3200" dirty="0" smtClean="0">
                <a:latin typeface="+mj-lt"/>
              </a:rPr>
              <a:t>Health </a:t>
            </a:r>
            <a:r>
              <a:rPr lang="en-US" sz="3200" dirty="0">
                <a:latin typeface="+mj-lt"/>
              </a:rPr>
              <a:t>workers should have prior knowledge of people’s cultural background  i.e. customs  traditional practices, health seeking habits </a:t>
            </a:r>
            <a:r>
              <a:rPr lang="en-US" sz="3200" dirty="0" smtClean="0">
                <a:latin typeface="+mj-lt"/>
              </a:rPr>
              <a:t>etc.</a:t>
            </a:r>
            <a:endParaRPr lang="en-US" sz="3200" dirty="0">
              <a:latin typeface="+mj-lt"/>
            </a:endParaRPr>
          </a:p>
          <a:p>
            <a:pPr algn="just"/>
            <a:r>
              <a:rPr lang="en-US" sz="3200" dirty="0" smtClean="0">
                <a:latin typeface="+mj-lt"/>
              </a:rPr>
              <a:t>Choose </a:t>
            </a:r>
            <a:r>
              <a:rPr lang="en-US" sz="3200" dirty="0">
                <a:latin typeface="+mj-lt"/>
              </a:rPr>
              <a:t>appropriate instructional strategy or approach e.g. one-to-one , group meetings in various settings </a:t>
            </a:r>
            <a:r>
              <a:rPr lang="en-US" sz="3200" dirty="0" smtClean="0">
                <a:latin typeface="+mj-lt"/>
              </a:rPr>
              <a:t>etc.</a:t>
            </a:r>
            <a:endParaRPr lang="en-US" sz="3200" dirty="0">
              <a:latin typeface="+mj-lt"/>
            </a:endParaRPr>
          </a:p>
          <a:p>
            <a:pPr algn="just"/>
            <a:r>
              <a:rPr lang="en-US" sz="3200" dirty="0" smtClean="0">
                <a:latin typeface="+mj-lt"/>
              </a:rPr>
              <a:t>Maintain </a:t>
            </a:r>
            <a:r>
              <a:rPr lang="en-US" sz="3200" dirty="0">
                <a:latin typeface="+mj-lt"/>
              </a:rPr>
              <a:t>good human relations with the audience</a:t>
            </a:r>
          </a:p>
          <a:p>
            <a:pPr algn="just"/>
            <a:r>
              <a:rPr lang="en-US" sz="3200" dirty="0" smtClean="0">
                <a:latin typeface="+mj-lt"/>
              </a:rPr>
              <a:t>Community </a:t>
            </a:r>
            <a:r>
              <a:rPr lang="en-US" sz="3200" dirty="0">
                <a:latin typeface="+mj-lt"/>
              </a:rPr>
              <a:t>leaders must be involved in the programme.</a:t>
            </a:r>
          </a:p>
          <a:p>
            <a:pPr algn="just"/>
            <a:endParaRPr lang="en-US" sz="3200" dirty="0">
              <a:latin typeface="+mj-lt"/>
            </a:endParaRPr>
          </a:p>
        </p:txBody>
      </p:sp>
    </p:spTree>
    <p:extLst>
      <p:ext uri="{BB962C8B-B14F-4D97-AF65-F5344CB8AC3E}">
        <p14:creationId xmlns:p14="http://schemas.microsoft.com/office/powerpoint/2010/main" val="4025642684"/>
      </p:ext>
    </p:extLst>
  </p:cSld>
  <p:clrMapOvr>
    <a:masterClrMapping/>
  </p:clrMapOvr>
  <p:transition spd="med">
    <p:pull/>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991" y="324679"/>
            <a:ext cx="10181229" cy="1143000"/>
          </a:xfrm>
        </p:spPr>
        <p:txBody>
          <a:bodyPr>
            <a:normAutofit/>
          </a:bodyPr>
          <a:lstStyle/>
          <a:p>
            <a:pPr algn="ctr"/>
            <a:r>
              <a:rPr lang="en-US" sz="6000" b="1" dirty="0" smtClean="0">
                <a:solidFill>
                  <a:srgbClr val="FF0000"/>
                </a:solidFill>
                <a:latin typeface="Arial Black" panose="020B0A04020102020204" pitchFamily="34" charset="0"/>
              </a:rPr>
              <a:t>Theories of Learning </a:t>
            </a:r>
            <a:endParaRPr lang="en-US" sz="6000" b="1" dirty="0">
              <a:solidFill>
                <a:srgbClr val="FF0000"/>
              </a:solidFill>
              <a:latin typeface="Arial Black" panose="020B0A04020102020204" pitchFamily="34" charset="0"/>
            </a:endParaRPr>
          </a:p>
        </p:txBody>
      </p:sp>
      <p:sp>
        <p:nvSpPr>
          <p:cNvPr id="3" name="Content Placeholder 2"/>
          <p:cNvSpPr>
            <a:spLocks noGrp="1"/>
          </p:cNvSpPr>
          <p:nvPr>
            <p:ph idx="1"/>
          </p:nvPr>
        </p:nvSpPr>
        <p:spPr>
          <a:xfrm>
            <a:off x="629479" y="1838739"/>
            <a:ext cx="11191460" cy="4114800"/>
          </a:xfrm>
        </p:spPr>
        <p:txBody>
          <a:bodyPr>
            <a:normAutofit/>
          </a:bodyPr>
          <a:lstStyle/>
          <a:p>
            <a:pPr algn="just">
              <a:buFont typeface="Wingdings" panose="05000000000000000000" pitchFamily="2" charset="2"/>
              <a:buChar char="Ø"/>
            </a:pPr>
            <a:r>
              <a:rPr lang="en-US" sz="3600" dirty="0" smtClean="0"/>
              <a:t>Classical Conditioning by Ivan Pavlov</a:t>
            </a:r>
          </a:p>
          <a:p>
            <a:pPr algn="just">
              <a:buFont typeface="Wingdings" panose="05000000000000000000" pitchFamily="2" charset="2"/>
              <a:buChar char="Ø"/>
            </a:pPr>
            <a:r>
              <a:rPr lang="en-US" sz="3600" dirty="0" smtClean="0"/>
              <a:t>Operant Conditioning by B.F. Skinner</a:t>
            </a:r>
          </a:p>
          <a:p>
            <a:pPr algn="just">
              <a:buFont typeface="Wingdings" panose="05000000000000000000" pitchFamily="2" charset="2"/>
              <a:buChar char="Ø"/>
            </a:pPr>
            <a:r>
              <a:rPr lang="en-US" sz="3600" dirty="0" smtClean="0"/>
              <a:t>Cognitive Learning by Jean Piaget</a:t>
            </a:r>
          </a:p>
          <a:p>
            <a:pPr algn="just">
              <a:buFont typeface="Wingdings" panose="05000000000000000000" pitchFamily="2" charset="2"/>
              <a:buChar char="Ø"/>
            </a:pPr>
            <a:r>
              <a:rPr lang="en-US" sz="3600" dirty="0" smtClean="0"/>
              <a:t>Social Learning by Albert Bandura</a:t>
            </a:r>
          </a:p>
          <a:p>
            <a:pPr algn="just"/>
            <a:endParaRPr lang="en-US" sz="3600" dirty="0"/>
          </a:p>
        </p:txBody>
      </p:sp>
    </p:spTree>
    <p:extLst>
      <p:ext uri="{BB962C8B-B14F-4D97-AF65-F5344CB8AC3E}">
        <p14:creationId xmlns:p14="http://schemas.microsoft.com/office/powerpoint/2010/main" val="1545858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881809" y="0"/>
            <a:ext cx="7649818" cy="980661"/>
          </a:xfrm>
        </p:spPr>
        <p:txBody>
          <a:bodyPr>
            <a:normAutofit/>
          </a:bodyPr>
          <a:lstStyle/>
          <a:p>
            <a:pPr algn="ctr"/>
            <a:r>
              <a:rPr lang="en-US" sz="6000" b="1" dirty="0">
                <a:solidFill>
                  <a:srgbClr val="FF0000"/>
                </a:solidFill>
                <a:latin typeface="Berlin Sans FB Demi" panose="020E0802020502020306" pitchFamily="34" charset="0"/>
              </a:rPr>
              <a:t>Classical Conditioning</a:t>
            </a:r>
            <a:endParaRPr lang="en-US" sz="6000" dirty="0">
              <a:solidFill>
                <a:srgbClr val="FF0000"/>
              </a:solidFill>
              <a:latin typeface="Berlin Sans FB Demi" panose="020E0802020502020306" pitchFamily="34" charset="0"/>
            </a:endParaRPr>
          </a:p>
        </p:txBody>
      </p:sp>
      <p:sp>
        <p:nvSpPr>
          <p:cNvPr id="4" name="TextBox 3"/>
          <p:cNvSpPr txBox="1"/>
          <p:nvPr/>
        </p:nvSpPr>
        <p:spPr>
          <a:xfrm>
            <a:off x="225288" y="980661"/>
            <a:ext cx="11595652" cy="8032968"/>
          </a:xfrm>
          <a:prstGeom prst="rect">
            <a:avLst/>
          </a:prstGeom>
          <a:noFill/>
        </p:spPr>
        <p:txBody>
          <a:bodyPr wrap="square" rtlCol="0">
            <a:spAutoFit/>
          </a:bodyPr>
          <a:lstStyle/>
          <a:p>
            <a:pPr marL="457200" lvl="0" indent="-457200" algn="just">
              <a:buFont typeface="Wingdings" panose="05000000000000000000" pitchFamily="2" charset="2"/>
              <a:buChar char="v"/>
            </a:pPr>
            <a:r>
              <a:rPr lang="en-US" sz="3200" dirty="0"/>
              <a:t>By </a:t>
            </a:r>
            <a:r>
              <a:rPr lang="en-US" sz="3200" b="1" dirty="0" smtClean="0"/>
              <a:t>Ivan Pavlov</a:t>
            </a:r>
            <a:r>
              <a:rPr lang="en-US" sz="3200" dirty="0"/>
              <a:t>,</a:t>
            </a:r>
            <a:r>
              <a:rPr lang="en-US" sz="3200" dirty="0" smtClean="0"/>
              <a:t>(1849-1936). Was a Russian Physiologist  </a:t>
            </a:r>
            <a:r>
              <a:rPr lang="en-US" sz="3200" dirty="0"/>
              <a:t>who experimented on </a:t>
            </a:r>
            <a:r>
              <a:rPr lang="en-US" sz="3200" dirty="0" smtClean="0"/>
              <a:t>dogs.</a:t>
            </a:r>
          </a:p>
          <a:p>
            <a:pPr marL="457200" lvl="0" indent="-457200" algn="just">
              <a:buFont typeface="Wingdings" panose="05000000000000000000" pitchFamily="2" charset="2"/>
              <a:buChar char="v"/>
            </a:pPr>
            <a:r>
              <a:rPr lang="en-US" sz="3200" dirty="0" smtClean="0"/>
              <a:t>Pavlov demonstrated that </a:t>
            </a:r>
            <a:r>
              <a:rPr lang="en-US" sz="3200" b="1" dirty="0" smtClean="0"/>
              <a:t>dogs</a:t>
            </a:r>
            <a:r>
              <a:rPr lang="en-US" sz="3200" dirty="0" smtClean="0"/>
              <a:t> could be conditioned to salivate in response to new stimulus, such as ringing bell or light, if this had been paired or presented together with food several times. </a:t>
            </a:r>
          </a:p>
          <a:p>
            <a:pPr marL="457200" lvl="0" indent="-457200" algn="just">
              <a:buFont typeface="Wingdings" panose="05000000000000000000" pitchFamily="2" charset="2"/>
              <a:buChar char="v"/>
            </a:pPr>
            <a:r>
              <a:rPr lang="en-US" sz="3200" dirty="0" smtClean="0"/>
              <a:t>The food is the </a:t>
            </a:r>
            <a:r>
              <a:rPr lang="en-US" sz="3200" b="1" dirty="0" smtClean="0"/>
              <a:t>unconditioned stimulus </a:t>
            </a:r>
            <a:r>
              <a:rPr lang="en-US" sz="3200" dirty="0" smtClean="0"/>
              <a:t>(US) &amp; the bell is the </a:t>
            </a:r>
            <a:r>
              <a:rPr lang="en-US" sz="3200" b="1" dirty="0" smtClean="0"/>
              <a:t>conditioned stimulus </a:t>
            </a:r>
            <a:r>
              <a:rPr lang="en-US" sz="3200" dirty="0" smtClean="0"/>
              <a:t>(CS). Salivation is the </a:t>
            </a:r>
            <a:r>
              <a:rPr lang="en-US" sz="3200" b="1" dirty="0" smtClean="0"/>
              <a:t>conditioned response </a:t>
            </a:r>
            <a:r>
              <a:rPr lang="en-US" sz="3200" dirty="0" smtClean="0"/>
              <a:t>(CR). </a:t>
            </a:r>
          </a:p>
          <a:p>
            <a:pPr marL="457200" lvl="0" indent="-457200" algn="just">
              <a:buFont typeface="Wingdings" panose="05000000000000000000" pitchFamily="2" charset="2"/>
              <a:buChar char="v"/>
            </a:pPr>
            <a:r>
              <a:rPr lang="en-US" sz="3200" dirty="0" smtClean="0"/>
              <a:t>Bell </a:t>
            </a:r>
            <a:r>
              <a:rPr lang="en-US" sz="3200" dirty="0"/>
              <a:t>+ food led to salivation; Salivation on eating and smell of food; Later, salivation after ringing the bell without food, after several episodes where the bell preceded the food.</a:t>
            </a:r>
            <a:r>
              <a:rPr lang="en-US" sz="3200" b="1" dirty="0"/>
              <a:t> 	</a:t>
            </a:r>
          </a:p>
          <a:p>
            <a:pPr algn="just">
              <a:buNone/>
            </a:pPr>
            <a:r>
              <a:rPr lang="en-US" sz="3600" b="1" dirty="0">
                <a:solidFill>
                  <a:schemeClr val="accent1"/>
                </a:solidFill>
              </a:rPr>
              <a:t>De-conditioning:</a:t>
            </a:r>
          </a:p>
          <a:p>
            <a:pPr marL="457200" lvl="0" indent="-457200" algn="just">
              <a:buFont typeface="Wingdings" panose="05000000000000000000" pitchFamily="2" charset="2"/>
              <a:buChar char="v"/>
            </a:pPr>
            <a:r>
              <a:rPr lang="en-US" sz="3200" dirty="0"/>
              <a:t>Ringing of bell followed with electric shock or pain will dissociate bell with food</a:t>
            </a:r>
            <a:r>
              <a:rPr lang="en-US" sz="3200" dirty="0" smtClean="0"/>
              <a:t>.</a:t>
            </a:r>
          </a:p>
          <a:p>
            <a:pPr lvl="0" algn="just"/>
            <a:endParaRPr lang="en-US" sz="3200" dirty="0"/>
          </a:p>
        </p:txBody>
      </p:sp>
    </p:spTree>
    <p:extLst>
      <p:ext uri="{BB962C8B-B14F-4D97-AF65-F5344CB8AC3E}">
        <p14:creationId xmlns:p14="http://schemas.microsoft.com/office/powerpoint/2010/main" val="3871030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4" descr="behavioral psycholo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0677" y="2266122"/>
            <a:ext cx="6467061" cy="433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861540"/>
      </p:ext>
    </p:extLst>
  </p:cSld>
  <p:clrMapOvr>
    <a:masterClrMapping/>
  </p:clrMapOvr>
  <p:transition spd="med">
    <p:pull/>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96278" y="0"/>
            <a:ext cx="7765774" cy="809389"/>
          </a:xfrm>
        </p:spPr>
        <p:txBody>
          <a:bodyPr>
            <a:noAutofit/>
          </a:bodyPr>
          <a:lstStyle/>
          <a:p>
            <a:pPr algn="ctr"/>
            <a:r>
              <a:rPr lang="en-US" sz="4800" b="1" dirty="0">
                <a:solidFill>
                  <a:srgbClr val="FF0000"/>
                </a:solidFill>
                <a:latin typeface="Arial Black" panose="020B0A04020102020204" pitchFamily="34" charset="0"/>
              </a:rPr>
              <a:t>Operant conditioning </a:t>
            </a:r>
          </a:p>
        </p:txBody>
      </p:sp>
      <p:sp>
        <p:nvSpPr>
          <p:cNvPr id="4" name="TextBox 3"/>
          <p:cNvSpPr txBox="1"/>
          <p:nvPr/>
        </p:nvSpPr>
        <p:spPr>
          <a:xfrm>
            <a:off x="198783" y="980661"/>
            <a:ext cx="11754678" cy="4247317"/>
          </a:xfrm>
          <a:prstGeom prst="rect">
            <a:avLst/>
          </a:prstGeom>
          <a:noFill/>
        </p:spPr>
        <p:txBody>
          <a:bodyPr wrap="square" rtlCol="0">
            <a:spAutoFit/>
          </a:bodyPr>
          <a:lstStyle/>
          <a:p>
            <a:pPr marL="457200" indent="-457200" algn="just">
              <a:buFont typeface="Arial" panose="020B0604020202020204" pitchFamily="34" charset="0"/>
              <a:buChar char="•"/>
            </a:pPr>
            <a:r>
              <a:rPr lang="en-US" sz="3000" dirty="0"/>
              <a:t>B.F. Skinner studied the relationship between behaviour and their consequences. </a:t>
            </a:r>
            <a:endParaRPr lang="en-US" sz="3000" dirty="0" smtClean="0"/>
          </a:p>
          <a:p>
            <a:pPr marL="457200" indent="-457200" algn="just">
              <a:buFont typeface="Arial" panose="020B0604020202020204" pitchFamily="34" charset="0"/>
              <a:buChar char="•"/>
            </a:pPr>
            <a:r>
              <a:rPr lang="en-US" sz="3000" dirty="0" smtClean="0"/>
              <a:t>Animals </a:t>
            </a:r>
            <a:r>
              <a:rPr lang="en-US" sz="3000" dirty="0"/>
              <a:t>and people learn to operate on the environment to produce desired </a:t>
            </a:r>
            <a:r>
              <a:rPr lang="en-US" sz="3000" dirty="0" smtClean="0"/>
              <a:t>consequences.</a:t>
            </a:r>
          </a:p>
          <a:p>
            <a:pPr marL="457200" indent="-457200" algn="just">
              <a:buFont typeface="Arial" panose="020B0604020202020204" pitchFamily="34" charset="0"/>
              <a:buChar char="•"/>
            </a:pPr>
            <a:r>
              <a:rPr lang="en-US" sz="3000" dirty="0" smtClean="0"/>
              <a:t>Learning in this case is under the control of the individual, who operates or influences the environment, hence the term operant conditioning</a:t>
            </a:r>
          </a:p>
          <a:p>
            <a:pPr marL="457200" indent="-457200" algn="just">
              <a:buFont typeface="Arial" panose="020B0604020202020204" pitchFamily="34" charset="0"/>
              <a:buChar char="•"/>
            </a:pPr>
            <a:r>
              <a:rPr lang="en-US" sz="3000" dirty="0" smtClean="0"/>
              <a:t>There </a:t>
            </a:r>
            <a:r>
              <a:rPr lang="en-US" sz="3000" dirty="0"/>
              <a:t>is a reward or a punishment for behaviour, hence learning occurs.</a:t>
            </a:r>
          </a:p>
        </p:txBody>
      </p:sp>
    </p:spTree>
    <p:extLst>
      <p:ext uri="{BB962C8B-B14F-4D97-AF65-F5344CB8AC3E}">
        <p14:creationId xmlns:p14="http://schemas.microsoft.com/office/powerpoint/2010/main" val="1691011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905000" y="0"/>
            <a:ext cx="7808843" cy="901148"/>
          </a:xfrm>
        </p:spPr>
        <p:txBody>
          <a:bodyPr>
            <a:normAutofit fontScale="90000"/>
          </a:bodyPr>
          <a:lstStyle/>
          <a:p>
            <a:pPr algn="ctr"/>
            <a:r>
              <a:rPr lang="en-US" sz="6000" b="1" dirty="0">
                <a:solidFill>
                  <a:srgbClr val="FF0000"/>
                </a:solidFill>
                <a:latin typeface="Arial Black" panose="020B0A04020102020204" pitchFamily="34" charset="0"/>
              </a:rPr>
              <a:t>Cognitive learning</a:t>
            </a:r>
            <a:endParaRPr lang="en-US" sz="6000" dirty="0">
              <a:solidFill>
                <a:srgbClr val="FF0000"/>
              </a:solidFill>
              <a:latin typeface="Arial Black" panose="020B0A04020102020204" pitchFamily="34" charset="0"/>
            </a:endParaRPr>
          </a:p>
        </p:txBody>
      </p:sp>
      <p:sp>
        <p:nvSpPr>
          <p:cNvPr id="4" name="TextBox 3"/>
          <p:cNvSpPr txBox="1"/>
          <p:nvPr/>
        </p:nvSpPr>
        <p:spPr>
          <a:xfrm>
            <a:off x="145775" y="1149626"/>
            <a:ext cx="11728174" cy="4247317"/>
          </a:xfrm>
          <a:prstGeom prst="rect">
            <a:avLst/>
          </a:prstGeom>
          <a:noFill/>
        </p:spPr>
        <p:txBody>
          <a:bodyPr wrap="square" rtlCol="0">
            <a:spAutoFit/>
          </a:bodyPr>
          <a:lstStyle/>
          <a:p>
            <a:pPr marL="457200" indent="-457200" algn="just">
              <a:buFont typeface="Wingdings" panose="05000000000000000000" pitchFamily="2" charset="2"/>
              <a:buChar char="q"/>
            </a:pPr>
            <a:r>
              <a:rPr lang="en-US" sz="3000" dirty="0"/>
              <a:t>According to Jean Piaget, learning can occur without reinforcement of overt actions, a process he called </a:t>
            </a:r>
            <a:r>
              <a:rPr lang="en-US" sz="3000" b="1" i="1" dirty="0"/>
              <a:t>latent learning</a:t>
            </a:r>
            <a:r>
              <a:rPr lang="en-US" sz="3000" dirty="0"/>
              <a:t>. </a:t>
            </a:r>
            <a:endParaRPr lang="en-US" sz="3000" dirty="0" smtClean="0"/>
          </a:p>
          <a:p>
            <a:pPr marL="457200" indent="-457200" algn="just">
              <a:buFont typeface="Wingdings" panose="05000000000000000000" pitchFamily="2" charset="2"/>
              <a:buChar char="q"/>
            </a:pPr>
            <a:r>
              <a:rPr lang="en-US" sz="3000" dirty="0" smtClean="0"/>
              <a:t>The proponents of this theory argue that human being is not a passive organism, but is capable of processing information and comprehending the relationship between cause and effect. The processed information is stored and may be retrieved later when required. </a:t>
            </a:r>
          </a:p>
          <a:p>
            <a:pPr marL="457200" indent="-457200" algn="just">
              <a:buFont typeface="Wingdings" panose="05000000000000000000" pitchFamily="2" charset="2"/>
              <a:buChar char="q"/>
            </a:pPr>
            <a:r>
              <a:rPr lang="en-US" sz="3000" dirty="0" smtClean="0"/>
              <a:t>One </a:t>
            </a:r>
            <a:r>
              <a:rPr lang="en-US" sz="3000" dirty="0"/>
              <a:t>actively constructs knowledge through negotiation and social interaction with the immediate environment. </a:t>
            </a:r>
          </a:p>
        </p:txBody>
      </p:sp>
    </p:spTree>
    <p:extLst>
      <p:ext uri="{BB962C8B-B14F-4D97-AF65-F5344CB8AC3E}">
        <p14:creationId xmlns:p14="http://schemas.microsoft.com/office/powerpoint/2010/main" val="4261539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20957" y="-168965"/>
            <a:ext cx="7772400" cy="1143000"/>
          </a:xfrm>
        </p:spPr>
        <p:txBody>
          <a:bodyPr>
            <a:normAutofit/>
          </a:bodyPr>
          <a:lstStyle/>
          <a:p>
            <a:pPr algn="ctr"/>
            <a:r>
              <a:rPr lang="en-US" sz="4800" b="1" dirty="0">
                <a:solidFill>
                  <a:srgbClr val="FF0000"/>
                </a:solidFill>
                <a:latin typeface="Arial Black" panose="020B0A04020102020204" pitchFamily="34" charset="0"/>
              </a:rPr>
              <a:t>Social Learning Theory</a:t>
            </a:r>
          </a:p>
        </p:txBody>
      </p:sp>
      <p:sp>
        <p:nvSpPr>
          <p:cNvPr id="6" name="Content Placeholder 5"/>
          <p:cNvSpPr>
            <a:spLocks noGrp="1"/>
          </p:cNvSpPr>
          <p:nvPr>
            <p:ph idx="1"/>
          </p:nvPr>
        </p:nvSpPr>
        <p:spPr>
          <a:xfrm>
            <a:off x="291548" y="1205948"/>
            <a:ext cx="11542643" cy="5118653"/>
          </a:xfrm>
        </p:spPr>
        <p:txBody>
          <a:bodyPr>
            <a:normAutofit/>
          </a:bodyPr>
          <a:lstStyle/>
          <a:p>
            <a:pPr algn="just"/>
            <a:r>
              <a:rPr lang="en-US" sz="3200" dirty="0" smtClean="0"/>
              <a:t>Albert Bandura. </a:t>
            </a:r>
          </a:p>
          <a:p>
            <a:pPr algn="just"/>
            <a:r>
              <a:rPr lang="en-US" sz="3200" dirty="0" smtClean="0"/>
              <a:t>Considers how individuals learn through observing the behavior of others. i.e. most human behavior is learnt observationally through modeling.</a:t>
            </a:r>
          </a:p>
          <a:p>
            <a:pPr algn="just"/>
            <a:r>
              <a:rPr lang="en-US" sz="3200" dirty="0" smtClean="0"/>
              <a:t>This theory proposes that people learn by imitating the behavior of other people. Other terms used are role modelling and identification. </a:t>
            </a:r>
            <a:endParaRPr lang="en-US" sz="3200" dirty="0"/>
          </a:p>
        </p:txBody>
      </p:sp>
    </p:spTree>
    <p:extLst>
      <p:ext uri="{BB962C8B-B14F-4D97-AF65-F5344CB8AC3E}">
        <p14:creationId xmlns:p14="http://schemas.microsoft.com/office/powerpoint/2010/main" val="30327166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0972800" cy="859809"/>
          </a:xfrm>
        </p:spPr>
        <p:txBody>
          <a:bodyPr/>
          <a:lstStyle/>
          <a:p>
            <a:pPr algn="ctr"/>
            <a:r>
              <a:rPr lang="en-US" b="1" dirty="0" smtClean="0">
                <a:solidFill>
                  <a:srgbClr val="FF0000"/>
                </a:solidFill>
                <a:latin typeface="Berlin Sans FB Demi" panose="020E0802020502020306" pitchFamily="34" charset="0"/>
              </a:rPr>
              <a:t>LESSONPLAN </a:t>
            </a:r>
            <a:endParaRPr lang="en-US"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477672" y="1187355"/>
            <a:ext cx="11104729" cy="5137245"/>
          </a:xfrm>
        </p:spPr>
        <p:txBody>
          <a:bodyPr>
            <a:normAutofit/>
          </a:bodyPr>
          <a:lstStyle/>
          <a:p>
            <a:pPr algn="just"/>
            <a:r>
              <a:rPr lang="en-US" sz="3600" dirty="0"/>
              <a:t>Systemic planned summary of teaching/learning process which consist of the topic to be taught, objectives, content and teaching /learning resources</a:t>
            </a:r>
          </a:p>
          <a:p>
            <a:pPr algn="just"/>
            <a:endParaRPr lang="en-US" sz="3200" dirty="0"/>
          </a:p>
        </p:txBody>
      </p:sp>
    </p:spTree>
    <p:extLst>
      <p:ext uri="{BB962C8B-B14F-4D97-AF65-F5344CB8AC3E}">
        <p14:creationId xmlns:p14="http://schemas.microsoft.com/office/powerpoint/2010/main" val="192414699"/>
      </p:ext>
    </p:extLst>
  </p:cSld>
  <p:clrMapOvr>
    <a:masterClrMapping/>
  </p:clrMapOvr>
  <p:transition spd="med">
    <p:pull/>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90189"/>
            <a:ext cx="10972800" cy="1143000"/>
          </a:xfrm>
        </p:spPr>
        <p:txBody>
          <a:bodyPr>
            <a:normAutofit/>
          </a:bodyPr>
          <a:lstStyle/>
          <a:p>
            <a:pPr algn="ctr"/>
            <a:r>
              <a:rPr lang="en-US" sz="5400" b="1" dirty="0">
                <a:solidFill>
                  <a:srgbClr val="C00000"/>
                </a:solidFill>
              </a:rPr>
              <a:t>Learning  </a:t>
            </a:r>
            <a:r>
              <a:rPr lang="en-US" sz="5400" b="1" dirty="0" smtClean="0">
                <a:solidFill>
                  <a:srgbClr val="C00000"/>
                </a:solidFill>
              </a:rPr>
              <a:t>objectives</a:t>
            </a:r>
            <a:endParaRPr lang="en-US" dirty="0"/>
          </a:p>
        </p:txBody>
      </p:sp>
      <p:sp>
        <p:nvSpPr>
          <p:cNvPr id="3" name="Content Placeholder 2"/>
          <p:cNvSpPr>
            <a:spLocks noGrp="1"/>
          </p:cNvSpPr>
          <p:nvPr>
            <p:ph idx="1"/>
          </p:nvPr>
        </p:nvSpPr>
        <p:spPr>
          <a:xfrm>
            <a:off x="609601" y="1717116"/>
            <a:ext cx="10972800" cy="4389120"/>
          </a:xfrm>
        </p:spPr>
        <p:txBody>
          <a:bodyPr>
            <a:noAutofit/>
          </a:bodyPr>
          <a:lstStyle/>
          <a:p>
            <a:pPr algn="just"/>
            <a:r>
              <a:rPr lang="en-US" sz="3200" dirty="0"/>
              <a:t>The description of the behavior expected of a client after instructions.</a:t>
            </a:r>
          </a:p>
          <a:p>
            <a:pPr algn="just"/>
            <a:r>
              <a:rPr lang="en-US" sz="3200" dirty="0"/>
              <a:t>Objectives are behavioral in nature and must be  </a:t>
            </a:r>
            <a:r>
              <a:rPr lang="en-US" sz="3200" b="1" dirty="0"/>
              <a:t>SMART</a:t>
            </a:r>
          </a:p>
          <a:p>
            <a:pPr algn="just"/>
            <a:r>
              <a:rPr lang="en-US" sz="3200" dirty="0"/>
              <a:t>SPECIFIC</a:t>
            </a:r>
          </a:p>
          <a:p>
            <a:pPr algn="just"/>
            <a:r>
              <a:rPr lang="en-US" sz="3200" dirty="0"/>
              <a:t>MEASURABLE</a:t>
            </a:r>
          </a:p>
          <a:p>
            <a:pPr algn="just"/>
            <a:r>
              <a:rPr lang="en-US" sz="3200" dirty="0"/>
              <a:t>ACHIEVABLE</a:t>
            </a:r>
          </a:p>
          <a:p>
            <a:pPr algn="just"/>
            <a:r>
              <a:rPr lang="en-US" sz="3200" dirty="0"/>
              <a:t>REALISTIC</a:t>
            </a:r>
          </a:p>
          <a:p>
            <a:pPr algn="just"/>
            <a:r>
              <a:rPr lang="en-US" sz="3200" dirty="0"/>
              <a:t>TIME BOUND</a:t>
            </a:r>
          </a:p>
          <a:p>
            <a:pPr algn="just"/>
            <a:endParaRPr lang="en-US" sz="2800" dirty="0"/>
          </a:p>
        </p:txBody>
      </p:sp>
    </p:spTree>
    <p:extLst>
      <p:ext uri="{BB962C8B-B14F-4D97-AF65-F5344CB8AC3E}">
        <p14:creationId xmlns:p14="http://schemas.microsoft.com/office/powerpoint/2010/main" val="2830523520"/>
      </p:ext>
    </p:extLst>
  </p:cSld>
  <p:clrMapOvr>
    <a:masterClrMapping/>
  </p:clrMapOvr>
  <p:transition spd="med">
    <p:pull/>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267360"/>
            <a:ext cx="10972800" cy="1143000"/>
          </a:xfrm>
        </p:spPr>
        <p:txBody>
          <a:bodyPr>
            <a:normAutofit fontScale="90000"/>
          </a:bodyPr>
          <a:lstStyle/>
          <a:p>
            <a:pPr algn="ctr"/>
            <a:r>
              <a:rPr lang="en-US" sz="5400" b="1" dirty="0">
                <a:solidFill>
                  <a:srgbClr val="C00000"/>
                </a:solidFill>
              </a:rPr>
              <a:t>SIMPLE LESSON </a:t>
            </a:r>
            <a:r>
              <a:rPr lang="en-US" sz="5400" b="1" dirty="0" smtClean="0">
                <a:solidFill>
                  <a:srgbClr val="C00000"/>
                </a:solidFill>
              </a:rPr>
              <a:t>PLAN</a:t>
            </a:r>
            <a:br>
              <a:rPr lang="en-US" sz="5400" b="1" dirty="0" smtClean="0">
                <a:solidFill>
                  <a:srgbClr val="C00000"/>
                </a:solidFill>
              </a:rPr>
            </a:br>
            <a:r>
              <a:rPr lang="en-US" sz="5400" b="1" dirty="0">
                <a:solidFill>
                  <a:srgbClr val="C00000"/>
                </a:solidFill>
              </a:rPr>
              <a:t>Components of a lesson </a:t>
            </a:r>
            <a:r>
              <a:rPr lang="en-US" sz="5400" b="1" dirty="0" smtClean="0">
                <a:solidFill>
                  <a:srgbClr val="C00000"/>
                </a:solidFill>
              </a:rPr>
              <a:t>plan </a:t>
            </a:r>
            <a:endParaRPr lang="en-US" dirty="0"/>
          </a:p>
        </p:txBody>
      </p:sp>
      <p:sp>
        <p:nvSpPr>
          <p:cNvPr id="3" name="Content Placeholder 2"/>
          <p:cNvSpPr>
            <a:spLocks noGrp="1"/>
          </p:cNvSpPr>
          <p:nvPr>
            <p:ph sz="half" idx="1"/>
          </p:nvPr>
        </p:nvSpPr>
        <p:spPr>
          <a:xfrm>
            <a:off x="177421" y="1678675"/>
            <a:ext cx="5816979" cy="4676250"/>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n-US" sz="3200" dirty="0" smtClean="0"/>
              <a:t>1 </a:t>
            </a:r>
            <a:r>
              <a:rPr lang="en-US" sz="3200" dirty="0"/>
              <a:t>Date and time of the day</a:t>
            </a:r>
          </a:p>
          <a:p>
            <a:pPr marL="342900" indent="-342900">
              <a:buAutoNum type="arabicPlain" startAt="2"/>
            </a:pPr>
            <a:r>
              <a:rPr lang="en-US" sz="3200" dirty="0"/>
              <a:t>Topic or subtopic </a:t>
            </a:r>
          </a:p>
          <a:p>
            <a:pPr marL="342900" indent="-342900">
              <a:buAutoNum type="arabicPlain" startAt="2"/>
            </a:pPr>
            <a:r>
              <a:rPr lang="en-US" sz="3200" dirty="0"/>
              <a:t>Venue </a:t>
            </a:r>
          </a:p>
          <a:p>
            <a:pPr marL="342900" indent="-342900">
              <a:buAutoNum type="arabicPlain" startAt="2"/>
            </a:pPr>
            <a:r>
              <a:rPr lang="en-US" sz="3200" dirty="0" smtClean="0"/>
              <a:t>Audience</a:t>
            </a:r>
          </a:p>
          <a:p>
            <a:pPr marL="342900" indent="-342900">
              <a:buAutoNum type="arabicPlain" startAt="5"/>
            </a:pPr>
            <a:r>
              <a:rPr lang="en-US" sz="3200" dirty="0"/>
              <a:t>Language used</a:t>
            </a:r>
          </a:p>
          <a:p>
            <a:pPr marL="342900" indent="-342900">
              <a:buAutoNum type="arabicPlain" startAt="5"/>
            </a:pPr>
            <a:r>
              <a:rPr lang="en-US" sz="3200" dirty="0"/>
              <a:t>Method of teaching</a:t>
            </a:r>
          </a:p>
          <a:p>
            <a:pPr marL="342900" indent="-342900">
              <a:buAutoNum type="arabicPlain" startAt="2"/>
            </a:pPr>
            <a:endParaRPr lang="sw-KE" sz="3200" dirty="0"/>
          </a:p>
          <a:p>
            <a:endParaRPr lang="en-US" sz="3200" dirty="0"/>
          </a:p>
        </p:txBody>
      </p:sp>
      <p:sp>
        <p:nvSpPr>
          <p:cNvPr id="4" name="Content Placeholder 3"/>
          <p:cNvSpPr>
            <a:spLocks noGrp="1"/>
          </p:cNvSpPr>
          <p:nvPr>
            <p:ph sz="half" idx="2"/>
          </p:nvPr>
        </p:nvSpPr>
        <p:spPr>
          <a:xfrm>
            <a:off x="6168787" y="1678675"/>
            <a:ext cx="5759355" cy="4676250"/>
          </a:xfrm>
        </p:spPr>
        <p:style>
          <a:lnRef idx="2">
            <a:schemeClr val="accent1"/>
          </a:lnRef>
          <a:fillRef idx="1">
            <a:schemeClr val="lt1"/>
          </a:fillRef>
          <a:effectRef idx="0">
            <a:schemeClr val="accent1"/>
          </a:effectRef>
          <a:fontRef idx="minor">
            <a:schemeClr val="dk1"/>
          </a:fontRef>
        </p:style>
        <p:txBody>
          <a:bodyPr>
            <a:noAutofit/>
          </a:bodyPr>
          <a:lstStyle/>
          <a:p>
            <a:pPr marL="342900" indent="-342900">
              <a:buAutoNum type="arabicPlain" startAt="5"/>
            </a:pPr>
            <a:r>
              <a:rPr lang="en-US" sz="3200" dirty="0"/>
              <a:t>Objectives or aims of the teaching</a:t>
            </a:r>
          </a:p>
          <a:p>
            <a:pPr marL="342900" indent="-342900">
              <a:buAutoNum type="arabicPlain" startAt="5"/>
            </a:pPr>
            <a:r>
              <a:rPr lang="en-US" sz="3200" dirty="0"/>
              <a:t>Content (body)</a:t>
            </a:r>
          </a:p>
          <a:p>
            <a:pPr marL="342900" indent="-342900">
              <a:buAutoNum type="arabicPlain" startAt="5"/>
            </a:pPr>
            <a:r>
              <a:rPr lang="en-US" sz="3200" dirty="0"/>
              <a:t>Evaluation –assess behavior change based on the set objectives</a:t>
            </a:r>
          </a:p>
          <a:p>
            <a:pPr marL="342900" indent="-342900">
              <a:buAutoNum type="arabicPlain" startAt="5"/>
            </a:pPr>
            <a:r>
              <a:rPr lang="en-US" sz="3200" dirty="0"/>
              <a:t> summary-highlighting the main points</a:t>
            </a:r>
          </a:p>
          <a:p>
            <a:pPr marL="342900" indent="-342900">
              <a:buAutoNum type="arabicPlain" startAt="5"/>
            </a:pPr>
            <a:r>
              <a:rPr lang="en-US" sz="3200" dirty="0"/>
              <a:t>Teaching/learning resources  </a:t>
            </a:r>
          </a:p>
          <a:p>
            <a:endParaRPr lang="en-US" sz="2800" dirty="0"/>
          </a:p>
        </p:txBody>
      </p:sp>
    </p:spTree>
    <p:extLst>
      <p:ext uri="{BB962C8B-B14F-4D97-AF65-F5344CB8AC3E}">
        <p14:creationId xmlns:p14="http://schemas.microsoft.com/office/powerpoint/2010/main" val="2774760387"/>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42123"/>
            <a:ext cx="11277601" cy="5870712"/>
          </a:xfrm>
        </p:spPr>
        <p:txBody>
          <a:bodyPr>
            <a:normAutofit fontScale="92500" lnSpcReduction="20000"/>
          </a:bodyPr>
          <a:lstStyle/>
          <a:p>
            <a:pPr algn="just"/>
            <a:r>
              <a:rPr lang="en-US" sz="3200" dirty="0" smtClean="0">
                <a:latin typeface="+mj-lt"/>
              </a:rPr>
              <a:t>In a document of 1979 called Healthy people, the surgeon General of the United States differentiates health promotion, health protection and preventive health services as:</a:t>
            </a:r>
          </a:p>
          <a:p>
            <a:pPr algn="just">
              <a:buFont typeface="Wingdings" panose="05000000000000000000" pitchFamily="2" charset="2"/>
              <a:buChar char="Ø"/>
            </a:pPr>
            <a:r>
              <a:rPr lang="en-US" sz="3200" b="1" dirty="0" smtClean="0">
                <a:latin typeface="+mj-lt"/>
              </a:rPr>
              <a:t>Health promotion</a:t>
            </a:r>
            <a:r>
              <a:rPr lang="en-US" sz="3200" dirty="0" smtClean="0">
                <a:latin typeface="+mj-lt"/>
              </a:rPr>
              <a:t>: individual and community activities to promote healthful lifestyles e.g. improving nutrition, preventing alcohol and drug misuse, maintaining fitness and exercising. </a:t>
            </a:r>
          </a:p>
          <a:p>
            <a:pPr algn="just">
              <a:buFont typeface="Wingdings" panose="05000000000000000000" pitchFamily="2" charset="2"/>
              <a:buChar char="Ø"/>
            </a:pPr>
            <a:r>
              <a:rPr lang="en-US" sz="3200" b="1" dirty="0" smtClean="0">
                <a:latin typeface="+mj-lt"/>
              </a:rPr>
              <a:t>Health protection</a:t>
            </a:r>
            <a:r>
              <a:rPr lang="en-US" sz="3200" dirty="0" smtClean="0">
                <a:latin typeface="+mj-lt"/>
              </a:rPr>
              <a:t>: actions by government and industry to minimize environmental health threats e.g. maintaining occupational safety, controlling radiation and toxic agents and preventing infectious diseases and accidents. </a:t>
            </a:r>
          </a:p>
          <a:p>
            <a:pPr algn="just">
              <a:buFont typeface="Wingdings" panose="05000000000000000000" pitchFamily="2" charset="2"/>
              <a:buChar char="Ø"/>
            </a:pPr>
            <a:r>
              <a:rPr lang="en-US" sz="3200" b="1" dirty="0" smtClean="0">
                <a:latin typeface="+mj-lt"/>
              </a:rPr>
              <a:t>Preventive health services</a:t>
            </a:r>
            <a:r>
              <a:rPr lang="en-US" sz="3200" dirty="0" smtClean="0">
                <a:latin typeface="+mj-lt"/>
              </a:rPr>
              <a:t>: actions of health care providers to prevent health problems e.g. control of high blood pressure, control of STDs, immunization, family planning and health care during pregnancy and infancy. </a:t>
            </a:r>
          </a:p>
          <a:p>
            <a:pPr algn="just">
              <a:buFont typeface="Wingdings" panose="05000000000000000000" pitchFamily="2" charset="2"/>
              <a:buChar char="Ø"/>
            </a:pPr>
            <a:endParaRPr lang="en-US" sz="3200" dirty="0">
              <a:latin typeface="+mj-lt"/>
            </a:endParaRPr>
          </a:p>
        </p:txBody>
      </p:sp>
    </p:spTree>
    <p:extLst>
      <p:ext uri="{BB962C8B-B14F-4D97-AF65-F5344CB8AC3E}">
        <p14:creationId xmlns:p14="http://schemas.microsoft.com/office/powerpoint/2010/main" val="3639408027"/>
      </p:ext>
    </p:extLst>
  </p:cSld>
  <p:clrMapOvr>
    <a:masterClrMapping/>
  </p:clrMapOvr>
  <p:transition spd="med">
    <p:pull/>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
            <a:ext cx="11022843" cy="818866"/>
          </a:xfrm>
        </p:spPr>
        <p:txBody>
          <a:bodyPr>
            <a:normAutofit fontScale="90000"/>
          </a:bodyPr>
          <a:lstStyle/>
          <a:p>
            <a:pPr algn="ctr"/>
            <a:r>
              <a:rPr lang="en-US" sz="5400" b="1" dirty="0">
                <a:solidFill>
                  <a:schemeClr val="tx1"/>
                </a:solidFill>
                <a:latin typeface="Berlin Sans FB Demi" panose="020E0802020502020306" pitchFamily="34" charset="0"/>
              </a:rPr>
              <a:t>Example of a simple lesson </a:t>
            </a:r>
            <a:r>
              <a:rPr lang="en-US" sz="5400" b="1" dirty="0" smtClean="0">
                <a:solidFill>
                  <a:schemeClr val="tx1"/>
                </a:solidFill>
                <a:latin typeface="Berlin Sans FB Demi" panose="020E0802020502020306" pitchFamily="34" charset="0"/>
              </a:rPr>
              <a:t>plan</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272955" y="1023583"/>
            <a:ext cx="11668835" cy="5622878"/>
          </a:xfrm>
        </p:spPr>
        <p:txBody>
          <a:bodyPr>
            <a:normAutofit/>
          </a:bodyPr>
          <a:lstStyle/>
          <a:p>
            <a:pPr>
              <a:buFont typeface="Wingdings" panose="05000000000000000000" pitchFamily="2" charset="2"/>
              <a:buChar char="q"/>
            </a:pPr>
            <a:r>
              <a:rPr lang="en-US" sz="3200" b="1" dirty="0">
                <a:latin typeface="+mj-lt"/>
              </a:rPr>
              <a:t>Date </a:t>
            </a:r>
            <a:r>
              <a:rPr lang="en-US" sz="3200" b="1" dirty="0" smtClean="0">
                <a:latin typeface="+mj-lt"/>
              </a:rPr>
              <a:t>&amp; time: </a:t>
            </a:r>
            <a:endParaRPr lang="en-US" sz="3200" b="1" dirty="0">
              <a:latin typeface="+mj-lt"/>
            </a:endParaRPr>
          </a:p>
          <a:p>
            <a:pPr>
              <a:buFont typeface="Wingdings" panose="05000000000000000000" pitchFamily="2" charset="2"/>
              <a:buChar char="q"/>
            </a:pPr>
            <a:r>
              <a:rPr lang="en-US" sz="3200" b="1" dirty="0" smtClean="0">
                <a:latin typeface="+mj-lt"/>
              </a:rPr>
              <a:t>Venue</a:t>
            </a:r>
            <a:r>
              <a:rPr lang="en-US" sz="3200" dirty="0" smtClean="0">
                <a:latin typeface="+mj-lt"/>
              </a:rPr>
              <a:t>: Out </a:t>
            </a:r>
            <a:r>
              <a:rPr lang="en-US" sz="3200" dirty="0">
                <a:latin typeface="+mj-lt"/>
              </a:rPr>
              <a:t>Patient Department (OPD) waiting bay</a:t>
            </a:r>
          </a:p>
          <a:p>
            <a:pPr>
              <a:buFont typeface="Wingdings" panose="05000000000000000000" pitchFamily="2" charset="2"/>
              <a:buChar char="q"/>
            </a:pPr>
            <a:r>
              <a:rPr lang="en-US" sz="3200" b="1" dirty="0" smtClean="0">
                <a:latin typeface="+mj-lt"/>
              </a:rPr>
              <a:t>Audience</a:t>
            </a:r>
            <a:r>
              <a:rPr lang="en-US" sz="3200" dirty="0" smtClean="0">
                <a:latin typeface="+mj-lt"/>
              </a:rPr>
              <a:t>: Out </a:t>
            </a:r>
            <a:r>
              <a:rPr lang="en-US" sz="3200" dirty="0">
                <a:latin typeface="+mj-lt"/>
              </a:rPr>
              <a:t>patients</a:t>
            </a:r>
          </a:p>
          <a:p>
            <a:pPr>
              <a:buFont typeface="Wingdings" panose="05000000000000000000" pitchFamily="2" charset="2"/>
              <a:buChar char="q"/>
            </a:pPr>
            <a:r>
              <a:rPr lang="en-US" sz="3200" b="1" dirty="0" smtClean="0">
                <a:latin typeface="+mj-lt"/>
              </a:rPr>
              <a:t>Topic: </a:t>
            </a:r>
            <a:r>
              <a:rPr lang="en-US" sz="3200" dirty="0" smtClean="0">
                <a:latin typeface="+mj-lt"/>
              </a:rPr>
              <a:t>Balanced </a:t>
            </a:r>
            <a:r>
              <a:rPr lang="en-US" sz="3200" dirty="0">
                <a:latin typeface="+mj-lt"/>
              </a:rPr>
              <a:t>diet</a:t>
            </a:r>
          </a:p>
          <a:p>
            <a:pPr>
              <a:buFont typeface="Wingdings" panose="05000000000000000000" pitchFamily="2" charset="2"/>
              <a:buChar char="q"/>
            </a:pPr>
            <a:r>
              <a:rPr lang="en-US" sz="3200" b="1" dirty="0" smtClean="0">
                <a:latin typeface="+mj-lt"/>
              </a:rPr>
              <a:t>Language: </a:t>
            </a:r>
            <a:r>
              <a:rPr lang="en-US" sz="3200" dirty="0" smtClean="0">
                <a:latin typeface="+mj-lt"/>
              </a:rPr>
              <a:t>English/Kiswahili/Kikuyu</a:t>
            </a:r>
            <a:endParaRPr lang="en-US" sz="3200" dirty="0">
              <a:latin typeface="+mj-lt"/>
            </a:endParaRPr>
          </a:p>
          <a:p>
            <a:pPr>
              <a:buFont typeface="Wingdings" panose="05000000000000000000" pitchFamily="2" charset="2"/>
              <a:buChar char="q"/>
            </a:pPr>
            <a:r>
              <a:rPr lang="en-US" sz="3200" b="1" dirty="0">
                <a:latin typeface="+mj-lt"/>
              </a:rPr>
              <a:t>Teaching /leaning </a:t>
            </a:r>
            <a:r>
              <a:rPr lang="en-US" sz="3200" b="1" dirty="0" smtClean="0">
                <a:latin typeface="+mj-lt"/>
              </a:rPr>
              <a:t>methods: </a:t>
            </a:r>
            <a:r>
              <a:rPr lang="en-US" sz="3200" dirty="0" smtClean="0">
                <a:latin typeface="+mj-lt"/>
              </a:rPr>
              <a:t>Discussion</a:t>
            </a:r>
            <a:r>
              <a:rPr lang="en-US" sz="3200" dirty="0">
                <a:latin typeface="+mj-lt"/>
              </a:rPr>
              <a:t>, demonstration , lecture, role play </a:t>
            </a:r>
          </a:p>
          <a:p>
            <a:pPr>
              <a:buFont typeface="Wingdings" panose="05000000000000000000" pitchFamily="2" charset="2"/>
              <a:buChar char="q"/>
            </a:pPr>
            <a:r>
              <a:rPr lang="en-US" sz="3200" b="1" dirty="0">
                <a:latin typeface="+mj-lt"/>
              </a:rPr>
              <a:t>Teaching /learning </a:t>
            </a:r>
            <a:r>
              <a:rPr lang="en-US" sz="3200" b="1" dirty="0" smtClean="0">
                <a:latin typeface="+mj-lt"/>
              </a:rPr>
              <a:t>resources</a:t>
            </a:r>
            <a:r>
              <a:rPr lang="en-US" sz="3200" dirty="0" smtClean="0">
                <a:latin typeface="+mj-lt"/>
              </a:rPr>
              <a:t>: </a:t>
            </a:r>
            <a:r>
              <a:rPr lang="en-US" sz="3200" dirty="0" err="1" smtClean="0">
                <a:latin typeface="+mj-lt"/>
              </a:rPr>
              <a:t>Posters,notes,real</a:t>
            </a:r>
            <a:r>
              <a:rPr lang="en-US" sz="3200" dirty="0" smtClean="0">
                <a:latin typeface="+mj-lt"/>
              </a:rPr>
              <a:t> </a:t>
            </a:r>
            <a:r>
              <a:rPr lang="en-US" sz="3200" dirty="0">
                <a:latin typeface="+mj-lt"/>
              </a:rPr>
              <a:t>objects ,audio visual aids </a:t>
            </a:r>
            <a:r>
              <a:rPr lang="en-US" sz="3200" dirty="0" err="1">
                <a:latin typeface="+mj-lt"/>
              </a:rPr>
              <a:t>etc</a:t>
            </a:r>
            <a:endParaRPr lang="en-US" sz="3200" dirty="0">
              <a:latin typeface="+mj-lt"/>
            </a:endParaRPr>
          </a:p>
          <a:p>
            <a:pPr>
              <a:buFont typeface="Wingdings" panose="05000000000000000000" pitchFamily="2" charset="2"/>
              <a:buChar char="q"/>
            </a:pPr>
            <a:endParaRPr lang="en-US" sz="2800" dirty="0">
              <a:latin typeface="+mj-lt"/>
            </a:endParaRPr>
          </a:p>
        </p:txBody>
      </p:sp>
    </p:spTree>
    <p:extLst>
      <p:ext uri="{BB962C8B-B14F-4D97-AF65-F5344CB8AC3E}">
        <p14:creationId xmlns:p14="http://schemas.microsoft.com/office/powerpoint/2010/main" val="2264674505"/>
      </p:ext>
    </p:extLst>
  </p:cSld>
  <p:clrMapOvr>
    <a:masterClrMapping/>
  </p:clrMapOvr>
  <p:transition spd="med">
    <p:pull/>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1009195" cy="818866"/>
          </a:xfrm>
        </p:spPr>
        <p:txBody>
          <a:bodyPr/>
          <a:lstStyle/>
          <a:p>
            <a:r>
              <a:rPr lang="en-US" sz="4800" b="1" dirty="0">
                <a:solidFill>
                  <a:schemeClr val="tx1"/>
                </a:solidFill>
                <a:latin typeface="Berlin Sans FB Demi" panose="020E0802020502020306" pitchFamily="34" charset="0"/>
              </a:rPr>
              <a:t>Example of a simple lesson </a:t>
            </a:r>
            <a:r>
              <a:rPr lang="en-US" sz="4800" b="1" dirty="0" smtClean="0">
                <a:solidFill>
                  <a:schemeClr val="tx1"/>
                </a:solidFill>
                <a:latin typeface="Berlin Sans FB Demi" panose="020E0802020502020306" pitchFamily="34" charset="0"/>
              </a:rPr>
              <a:t>plan CNTD’</a:t>
            </a:r>
            <a:endParaRPr lang="en-US" dirty="0"/>
          </a:p>
        </p:txBody>
      </p:sp>
      <p:sp>
        <p:nvSpPr>
          <p:cNvPr id="3" name="Content Placeholder 2"/>
          <p:cNvSpPr>
            <a:spLocks noGrp="1"/>
          </p:cNvSpPr>
          <p:nvPr>
            <p:ph idx="1"/>
          </p:nvPr>
        </p:nvSpPr>
        <p:spPr>
          <a:xfrm>
            <a:off x="450376" y="1187355"/>
            <a:ext cx="11132025" cy="5137245"/>
          </a:xfrm>
        </p:spPr>
        <p:txBody>
          <a:bodyPr/>
          <a:lstStyle/>
          <a:p>
            <a:pPr marL="0" indent="0">
              <a:buNone/>
            </a:pPr>
            <a:r>
              <a:rPr lang="en-US" sz="4400" b="1" dirty="0">
                <a:solidFill>
                  <a:srgbClr val="C00000"/>
                </a:solidFill>
                <a:latin typeface="Berlin Sans FB Demi" panose="020E0802020502020306" pitchFamily="34" charset="0"/>
              </a:rPr>
              <a:t>OBJECTIVES</a:t>
            </a:r>
          </a:p>
          <a:p>
            <a:pPr marL="0" indent="0">
              <a:buNone/>
            </a:pPr>
            <a:r>
              <a:rPr lang="en-US" sz="3200" dirty="0" smtClean="0">
                <a:latin typeface="+mj-lt"/>
              </a:rPr>
              <a:t>By </a:t>
            </a:r>
            <a:r>
              <a:rPr lang="en-US" sz="3200" dirty="0">
                <a:latin typeface="+mj-lt"/>
              </a:rPr>
              <a:t>the end of the lesson ,the patient will be able to :</a:t>
            </a:r>
          </a:p>
          <a:p>
            <a:r>
              <a:rPr lang="en-US" sz="3200" dirty="0">
                <a:latin typeface="+mj-lt"/>
              </a:rPr>
              <a:t>Define a balanced diet </a:t>
            </a:r>
          </a:p>
          <a:p>
            <a:r>
              <a:rPr lang="en-US" sz="3200" dirty="0">
                <a:latin typeface="+mj-lt"/>
              </a:rPr>
              <a:t>Describe the components of a balanced diet</a:t>
            </a:r>
          </a:p>
          <a:p>
            <a:r>
              <a:rPr lang="en-US" sz="3200" dirty="0">
                <a:latin typeface="+mj-lt"/>
              </a:rPr>
              <a:t>Explain the importance of a balanced diet</a:t>
            </a:r>
          </a:p>
          <a:p>
            <a:r>
              <a:rPr lang="en-US" sz="3200" dirty="0">
                <a:latin typeface="+mj-lt"/>
              </a:rPr>
              <a:t>Give a return demonstration on a balanced meal</a:t>
            </a:r>
          </a:p>
        </p:txBody>
      </p:sp>
    </p:spTree>
    <p:extLst>
      <p:ext uri="{BB962C8B-B14F-4D97-AF65-F5344CB8AC3E}">
        <p14:creationId xmlns:p14="http://schemas.microsoft.com/office/powerpoint/2010/main" val="1108071694"/>
      </p:ext>
    </p:extLst>
  </p:cSld>
  <p:clrMapOvr>
    <a:masterClrMapping/>
  </p:clrMapOvr>
  <p:transition spd="med">
    <p:pull/>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5217" y="0"/>
            <a:ext cx="10854521" cy="859809"/>
          </a:xfrm>
        </p:spPr>
        <p:txBody>
          <a:bodyPr>
            <a:normAutofit fontScale="90000"/>
          </a:bodyPr>
          <a:lstStyle/>
          <a:p>
            <a:pPr algn="ctr"/>
            <a:r>
              <a:rPr lang="en-US" sz="5400" b="1" dirty="0">
                <a:solidFill>
                  <a:schemeClr val="tx1"/>
                </a:solidFill>
                <a:latin typeface="Berlin Sans FB Demi" panose="020E0802020502020306" pitchFamily="34" charset="0"/>
              </a:rPr>
              <a:t>Example of a simple lesson plan CNTD’</a:t>
            </a:r>
            <a:endParaRPr lang="en-US" b="1" dirty="0"/>
          </a:p>
        </p:txBody>
      </p:sp>
      <p:sp>
        <p:nvSpPr>
          <p:cNvPr id="3" name="Content Placeholder 2"/>
          <p:cNvSpPr>
            <a:spLocks noGrp="1"/>
          </p:cNvSpPr>
          <p:nvPr>
            <p:ph idx="1"/>
          </p:nvPr>
        </p:nvSpPr>
        <p:spPr>
          <a:xfrm>
            <a:off x="313898" y="982639"/>
            <a:ext cx="11586949" cy="5568286"/>
          </a:xfrm>
        </p:spPr>
        <p:txBody>
          <a:bodyPr/>
          <a:lstStyle/>
          <a:p>
            <a:pPr marL="0" indent="0">
              <a:buNone/>
            </a:pPr>
            <a:r>
              <a:rPr lang="en-US" sz="5400" b="1" dirty="0" smtClean="0">
                <a:solidFill>
                  <a:srgbClr val="C00000"/>
                </a:solidFill>
                <a:latin typeface="Berlin Sans FB Demi" panose="020E0802020502020306" pitchFamily="34" charset="0"/>
              </a:rPr>
              <a:t>Content</a:t>
            </a:r>
          </a:p>
          <a:p>
            <a:pPr marL="0" indent="0">
              <a:buNone/>
            </a:pPr>
            <a:r>
              <a:rPr lang="en-US" sz="4000" b="1" dirty="0" smtClean="0">
                <a:solidFill>
                  <a:srgbClr val="C00000"/>
                </a:solidFill>
                <a:latin typeface="Berlin Sans FB Demi" panose="020E0802020502020306" pitchFamily="34" charset="0"/>
              </a:rPr>
              <a:t>a) </a:t>
            </a:r>
            <a:r>
              <a:rPr lang="en-US" sz="4000" dirty="0" smtClean="0">
                <a:solidFill>
                  <a:srgbClr val="C00000"/>
                </a:solidFill>
                <a:latin typeface="Berlin Sans FB Demi" panose="020E0802020502020306" pitchFamily="34" charset="0"/>
              </a:rPr>
              <a:t>Introduction</a:t>
            </a:r>
          </a:p>
          <a:p>
            <a:pPr marL="342900" indent="-342900"/>
            <a:r>
              <a:rPr lang="en-US" sz="3200" dirty="0" smtClean="0"/>
              <a:t>Definition </a:t>
            </a:r>
            <a:r>
              <a:rPr lang="en-US" sz="3200" dirty="0"/>
              <a:t>of the topic and its importance </a:t>
            </a:r>
          </a:p>
          <a:p>
            <a:pPr marL="342900" indent="-342900"/>
            <a:r>
              <a:rPr lang="en-US" sz="3200" dirty="0" smtClean="0"/>
              <a:t>Assess </a:t>
            </a:r>
            <a:r>
              <a:rPr lang="en-US" sz="3200" dirty="0"/>
              <a:t>the patients’ knowledge on the </a:t>
            </a:r>
            <a:r>
              <a:rPr lang="en-US" sz="3200" dirty="0" smtClean="0"/>
              <a:t>topic</a:t>
            </a:r>
          </a:p>
          <a:p>
            <a:pPr marL="0" indent="0">
              <a:buNone/>
            </a:pPr>
            <a:r>
              <a:rPr lang="en-US" sz="4000" b="1" dirty="0" smtClean="0">
                <a:solidFill>
                  <a:srgbClr val="FF0000"/>
                </a:solidFill>
                <a:latin typeface="Berlin Sans FB Demi" panose="020E0802020502020306" pitchFamily="34" charset="0"/>
              </a:rPr>
              <a:t>b) Body</a:t>
            </a:r>
          </a:p>
          <a:p>
            <a:pPr marL="342900" indent="-342900" algn="just"/>
            <a:r>
              <a:rPr lang="en-US" sz="3200" dirty="0" smtClean="0"/>
              <a:t>Describe </a:t>
            </a:r>
            <a:r>
              <a:rPr lang="en-US" sz="3200" dirty="0"/>
              <a:t>the three classes of food i.e. proteins, carbohydrates &amp; vitamins </a:t>
            </a:r>
          </a:p>
          <a:p>
            <a:pPr marL="342900" indent="-342900" algn="just"/>
            <a:r>
              <a:rPr lang="en-US" sz="3200" dirty="0" smtClean="0"/>
              <a:t>Demonstration </a:t>
            </a:r>
            <a:r>
              <a:rPr lang="en-US" sz="3200" dirty="0"/>
              <a:t>&amp; return on a balanced meal</a:t>
            </a:r>
          </a:p>
          <a:p>
            <a:endParaRPr lang="en-US" dirty="0"/>
          </a:p>
        </p:txBody>
      </p:sp>
    </p:spTree>
    <p:extLst>
      <p:ext uri="{BB962C8B-B14F-4D97-AF65-F5344CB8AC3E}">
        <p14:creationId xmlns:p14="http://schemas.microsoft.com/office/powerpoint/2010/main" val="305673468"/>
      </p:ext>
    </p:extLst>
  </p:cSld>
  <p:clrMapOvr>
    <a:masterClrMapping/>
  </p:clrMapOvr>
  <p:transition spd="med">
    <p:pull/>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149" y="0"/>
            <a:ext cx="10963704" cy="900752"/>
          </a:xfrm>
        </p:spPr>
        <p:txBody>
          <a:bodyPr/>
          <a:lstStyle/>
          <a:p>
            <a:pPr algn="ctr"/>
            <a:r>
              <a:rPr lang="en-US" sz="4800" b="1" dirty="0">
                <a:solidFill>
                  <a:schemeClr val="tx1"/>
                </a:solidFill>
                <a:latin typeface="Berlin Sans FB Demi" panose="020E0802020502020306" pitchFamily="34" charset="0"/>
              </a:rPr>
              <a:t>Example of a simple lesson plan CNTD’</a:t>
            </a:r>
            <a:endParaRPr lang="en-US" dirty="0"/>
          </a:p>
        </p:txBody>
      </p:sp>
      <p:sp>
        <p:nvSpPr>
          <p:cNvPr id="3" name="Content Placeholder 2"/>
          <p:cNvSpPr>
            <a:spLocks noGrp="1"/>
          </p:cNvSpPr>
          <p:nvPr>
            <p:ph idx="1"/>
          </p:nvPr>
        </p:nvSpPr>
        <p:spPr>
          <a:xfrm>
            <a:off x="354841" y="1023583"/>
            <a:ext cx="11614246" cy="5301018"/>
          </a:xfrm>
        </p:spPr>
        <p:txBody>
          <a:bodyPr/>
          <a:lstStyle/>
          <a:p>
            <a:pPr marL="0" indent="0" algn="just">
              <a:buNone/>
            </a:pPr>
            <a:r>
              <a:rPr lang="en-US" sz="4000" dirty="0" smtClean="0">
                <a:solidFill>
                  <a:srgbClr val="C00000"/>
                </a:solidFill>
                <a:latin typeface="Berlin Sans FB Demi" panose="020E0802020502020306" pitchFamily="34" charset="0"/>
              </a:rPr>
              <a:t>c) Evaluation</a:t>
            </a:r>
            <a:endParaRPr lang="en-US" sz="4000" dirty="0">
              <a:solidFill>
                <a:srgbClr val="C00000"/>
              </a:solidFill>
              <a:latin typeface="Berlin Sans FB Demi" panose="020E0802020502020306" pitchFamily="34" charset="0"/>
            </a:endParaRPr>
          </a:p>
          <a:p>
            <a:pPr marL="342900" indent="-342900" algn="just"/>
            <a:r>
              <a:rPr lang="en-US" sz="3200" dirty="0"/>
              <a:t>Allow patients to ask questions or clarifications. </a:t>
            </a:r>
          </a:p>
          <a:p>
            <a:pPr marL="342900" indent="-342900" algn="just"/>
            <a:r>
              <a:rPr lang="en-US" sz="3200" dirty="0"/>
              <a:t>Ask them a few  questions to assess their new </a:t>
            </a:r>
            <a:r>
              <a:rPr lang="en-US" sz="3200" dirty="0" smtClean="0"/>
              <a:t>knowledge</a:t>
            </a:r>
          </a:p>
          <a:p>
            <a:pPr marL="0" indent="0" algn="just">
              <a:buNone/>
            </a:pPr>
            <a:r>
              <a:rPr lang="en-US" sz="4000" dirty="0" smtClean="0">
                <a:solidFill>
                  <a:srgbClr val="C00000"/>
                </a:solidFill>
                <a:latin typeface="Berlin Sans FB Demi" panose="020E0802020502020306" pitchFamily="34" charset="0"/>
              </a:rPr>
              <a:t>d) Summary</a:t>
            </a:r>
          </a:p>
          <a:p>
            <a:pPr marL="342900" indent="-342900" algn="just"/>
            <a:r>
              <a:rPr lang="en-US" sz="3200" dirty="0" smtClean="0"/>
              <a:t>Briefly </a:t>
            </a:r>
            <a:r>
              <a:rPr lang="en-US" sz="3200" dirty="0"/>
              <a:t>go through the main points</a:t>
            </a:r>
          </a:p>
          <a:p>
            <a:pPr algn="just"/>
            <a:endParaRPr lang="en-US" dirty="0"/>
          </a:p>
        </p:txBody>
      </p:sp>
    </p:spTree>
    <p:extLst>
      <p:ext uri="{BB962C8B-B14F-4D97-AF65-F5344CB8AC3E}">
        <p14:creationId xmlns:p14="http://schemas.microsoft.com/office/powerpoint/2010/main" val="1667091373"/>
      </p:ext>
    </p:extLst>
  </p:cSld>
  <p:clrMapOvr>
    <a:masterClrMapping/>
  </p:clrMapOvr>
  <p:transition spd="med">
    <p:pull/>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17234"/>
            <a:ext cx="10972800" cy="1143000"/>
          </a:xfrm>
        </p:spPr>
        <p:txBody>
          <a:bodyPr>
            <a:noAutofit/>
          </a:bodyPr>
          <a:lstStyle/>
          <a:p>
            <a:pPr algn="ctr"/>
            <a:r>
              <a:rPr lang="en-US" sz="4400" b="1" dirty="0">
                <a:solidFill>
                  <a:srgbClr val="C00000"/>
                </a:solidFill>
                <a:latin typeface="Berlin Sans FB Demi" panose="020E0802020502020306" pitchFamily="34" charset="0"/>
              </a:rPr>
              <a:t>APPROACHES/STRATEGIES  OF  HEALTH  EDUCATION </a:t>
            </a:r>
            <a:endParaRPr lang="en-US" sz="4000" dirty="0">
              <a:latin typeface="Berlin Sans FB Demi" panose="020E0802020502020306" pitchFamily="34" charset="0"/>
            </a:endParaRPr>
          </a:p>
        </p:txBody>
      </p:sp>
      <p:sp>
        <p:nvSpPr>
          <p:cNvPr id="3" name="Content Placeholder 2"/>
          <p:cNvSpPr>
            <a:spLocks noGrp="1"/>
          </p:cNvSpPr>
          <p:nvPr>
            <p:ph idx="1"/>
          </p:nvPr>
        </p:nvSpPr>
        <p:spPr>
          <a:xfrm>
            <a:off x="177421" y="1260234"/>
            <a:ext cx="11750722" cy="5386226"/>
          </a:xfrm>
        </p:spPr>
        <p:txBody>
          <a:bodyPr>
            <a:noAutofit/>
          </a:bodyPr>
          <a:lstStyle/>
          <a:p>
            <a:pPr marL="0" indent="0" algn="just">
              <a:buNone/>
            </a:pPr>
            <a:r>
              <a:rPr lang="en-US" sz="3200" dirty="0" smtClean="0">
                <a:solidFill>
                  <a:srgbClr val="C00000"/>
                </a:solidFill>
                <a:latin typeface="Berlin Sans FB Demi" panose="020E0802020502020306" pitchFamily="34" charset="0"/>
              </a:rPr>
              <a:t>Individual </a:t>
            </a:r>
            <a:r>
              <a:rPr lang="en-US" sz="3200" dirty="0">
                <a:solidFill>
                  <a:srgbClr val="C00000"/>
                </a:solidFill>
                <a:latin typeface="Berlin Sans FB Demi" panose="020E0802020502020306" pitchFamily="34" charset="0"/>
              </a:rPr>
              <a:t>teaching (one-to-one)</a:t>
            </a:r>
          </a:p>
          <a:p>
            <a:pPr algn="just"/>
            <a:r>
              <a:rPr lang="en-US" sz="3200" dirty="0" smtClean="0">
                <a:latin typeface="+mj-lt"/>
              </a:rPr>
              <a:t>At </a:t>
            </a:r>
            <a:r>
              <a:rPr lang="en-US" sz="3200" dirty="0">
                <a:latin typeface="+mj-lt"/>
              </a:rPr>
              <a:t>the personal level , teaching must be </a:t>
            </a:r>
            <a:r>
              <a:rPr lang="en-US" sz="3200" dirty="0" smtClean="0">
                <a:latin typeface="+mj-lt"/>
              </a:rPr>
              <a:t>practical, </a:t>
            </a:r>
            <a:r>
              <a:rPr lang="en-US" sz="3200" dirty="0">
                <a:latin typeface="+mj-lt"/>
              </a:rPr>
              <a:t>realistic and appropriate to the actual problem that concerns the individual e.g. malnourished child.</a:t>
            </a:r>
          </a:p>
          <a:p>
            <a:pPr marL="0" indent="0" algn="just">
              <a:buNone/>
            </a:pPr>
            <a:r>
              <a:rPr lang="en-US" sz="3200" dirty="0" smtClean="0">
                <a:solidFill>
                  <a:srgbClr val="C00000"/>
                </a:solidFill>
                <a:latin typeface="Berlin Sans FB Demi" panose="020E0802020502020306" pitchFamily="34" charset="0"/>
              </a:rPr>
              <a:t>Group </a:t>
            </a:r>
            <a:r>
              <a:rPr lang="en-US" sz="3200" dirty="0">
                <a:solidFill>
                  <a:srgbClr val="C00000"/>
                </a:solidFill>
                <a:latin typeface="Berlin Sans FB Demi" panose="020E0802020502020306" pitchFamily="34" charset="0"/>
              </a:rPr>
              <a:t>teaching</a:t>
            </a:r>
          </a:p>
          <a:p>
            <a:pPr algn="just"/>
            <a:r>
              <a:rPr lang="en-US" sz="3200" dirty="0">
                <a:latin typeface="+mj-lt"/>
              </a:rPr>
              <a:t>This involves sharing health </a:t>
            </a:r>
            <a:r>
              <a:rPr lang="en-US" sz="3200" dirty="0" smtClean="0">
                <a:latin typeface="+mj-lt"/>
              </a:rPr>
              <a:t>messages </a:t>
            </a:r>
            <a:r>
              <a:rPr lang="en-US" sz="3200" dirty="0">
                <a:latin typeface="+mj-lt"/>
              </a:rPr>
              <a:t>with a group of people with similar problems e.g. diabetic patients , family planning clients </a:t>
            </a:r>
            <a:r>
              <a:rPr lang="en-US" sz="3200" dirty="0" smtClean="0">
                <a:latin typeface="+mj-lt"/>
              </a:rPr>
              <a:t>etc. </a:t>
            </a:r>
            <a:endParaRPr lang="en-US" sz="3200" dirty="0">
              <a:latin typeface="+mj-lt"/>
            </a:endParaRPr>
          </a:p>
          <a:p>
            <a:pPr marL="0" indent="0" algn="just">
              <a:buNone/>
            </a:pPr>
            <a:r>
              <a:rPr lang="en-US" sz="3200" dirty="0" smtClean="0">
                <a:solidFill>
                  <a:srgbClr val="C00000"/>
                </a:solidFill>
                <a:latin typeface="Berlin Sans FB Demi" panose="020E0802020502020306" pitchFamily="34" charset="0"/>
              </a:rPr>
              <a:t>Mass </a:t>
            </a:r>
            <a:r>
              <a:rPr lang="en-US" sz="3200" dirty="0">
                <a:solidFill>
                  <a:srgbClr val="C00000"/>
                </a:solidFill>
                <a:latin typeface="Berlin Sans FB Demi" panose="020E0802020502020306" pitchFamily="34" charset="0"/>
              </a:rPr>
              <a:t>media</a:t>
            </a:r>
          </a:p>
          <a:p>
            <a:pPr algn="just"/>
            <a:r>
              <a:rPr lang="en-US" sz="3200" dirty="0">
                <a:latin typeface="+mj-lt"/>
              </a:rPr>
              <a:t>Use  of radio , TV sets to reach many people eg message on an important disease  like cholera, HIV/AIDS </a:t>
            </a:r>
            <a:r>
              <a:rPr lang="en-US" sz="3200" dirty="0" smtClean="0">
                <a:latin typeface="+mj-lt"/>
              </a:rPr>
              <a:t>etc.</a:t>
            </a:r>
            <a:endParaRPr lang="en-US" sz="3200" dirty="0">
              <a:latin typeface="+mj-lt"/>
            </a:endParaRPr>
          </a:p>
          <a:p>
            <a:pPr algn="just"/>
            <a:endParaRPr lang="en-US" sz="2800" dirty="0">
              <a:latin typeface="Berlin Sans FB Demi" panose="020E0802020502020306" pitchFamily="34" charset="0"/>
            </a:endParaRPr>
          </a:p>
        </p:txBody>
      </p:sp>
    </p:spTree>
    <p:extLst>
      <p:ext uri="{BB962C8B-B14F-4D97-AF65-F5344CB8AC3E}">
        <p14:creationId xmlns:p14="http://schemas.microsoft.com/office/powerpoint/2010/main" val="122802199"/>
      </p:ext>
    </p:extLst>
  </p:cSld>
  <p:clrMapOvr>
    <a:masterClrMapping/>
  </p:clrMapOvr>
  <p:transition spd="med">
    <p:pull/>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2012" y="0"/>
            <a:ext cx="11350389" cy="1143000"/>
          </a:xfrm>
        </p:spPr>
        <p:txBody>
          <a:bodyPr>
            <a:noAutofit/>
          </a:bodyPr>
          <a:lstStyle/>
          <a:p>
            <a:pPr algn="ctr"/>
            <a:r>
              <a:rPr lang="en-US" sz="4000" b="1" dirty="0">
                <a:solidFill>
                  <a:schemeClr val="tx1"/>
                </a:solidFill>
                <a:latin typeface="Berlin Sans FB Demi" panose="020E0802020502020306" pitchFamily="34" charset="0"/>
              </a:rPr>
              <a:t>STEPS OF INITIATING A HEALTH EDUCATION PROGRAMME IN THE </a:t>
            </a:r>
            <a:r>
              <a:rPr lang="en-US" sz="4000" b="1" dirty="0" smtClean="0">
                <a:solidFill>
                  <a:schemeClr val="tx1"/>
                </a:solidFill>
                <a:latin typeface="Berlin Sans FB Demi" panose="020E0802020502020306" pitchFamily="34" charset="0"/>
              </a:rPr>
              <a:t>COMMUNITY</a:t>
            </a:r>
            <a:endParaRPr lang="en-US" sz="3600"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232012" y="1255593"/>
            <a:ext cx="11750722" cy="5431809"/>
          </a:xfrm>
        </p:spPr>
        <p:txBody>
          <a:bodyPr>
            <a:normAutofit/>
          </a:bodyPr>
          <a:lstStyle/>
          <a:p>
            <a:pPr algn="just"/>
            <a:r>
              <a:rPr lang="en-US" sz="3200" dirty="0">
                <a:latin typeface="+mj-lt"/>
              </a:rPr>
              <a:t>Assessing individual and community health education needs</a:t>
            </a:r>
          </a:p>
          <a:p>
            <a:pPr algn="just"/>
            <a:r>
              <a:rPr lang="en-US" sz="3200" dirty="0" smtClean="0">
                <a:latin typeface="+mj-lt"/>
              </a:rPr>
              <a:t>Meeting </a:t>
            </a:r>
            <a:r>
              <a:rPr lang="en-US" sz="3200" dirty="0">
                <a:latin typeface="+mj-lt"/>
              </a:rPr>
              <a:t>the health facility staff to lay the strategies</a:t>
            </a:r>
          </a:p>
          <a:p>
            <a:pPr algn="just"/>
            <a:r>
              <a:rPr lang="en-US" sz="3200" dirty="0" smtClean="0">
                <a:latin typeface="+mj-lt"/>
              </a:rPr>
              <a:t>Interaction </a:t>
            </a:r>
            <a:r>
              <a:rPr lang="en-US" sz="3200" dirty="0">
                <a:latin typeface="+mj-lt"/>
              </a:rPr>
              <a:t>with community leaders </a:t>
            </a:r>
          </a:p>
          <a:p>
            <a:pPr algn="just"/>
            <a:r>
              <a:rPr lang="en-US" sz="3200" dirty="0" smtClean="0">
                <a:latin typeface="+mj-lt"/>
              </a:rPr>
              <a:t>Plan </a:t>
            </a:r>
            <a:r>
              <a:rPr lang="en-US" sz="3200" dirty="0">
                <a:latin typeface="+mj-lt"/>
              </a:rPr>
              <a:t>for collection of baseline data i.e. baseline </a:t>
            </a:r>
            <a:r>
              <a:rPr lang="en-US" sz="3200" dirty="0" smtClean="0">
                <a:latin typeface="+mj-lt"/>
              </a:rPr>
              <a:t>survey</a:t>
            </a:r>
          </a:p>
          <a:p>
            <a:pPr algn="just"/>
            <a:r>
              <a:rPr lang="en-US" sz="3200" dirty="0">
                <a:latin typeface="+mj-lt"/>
              </a:rPr>
              <a:t>Involve the </a:t>
            </a:r>
            <a:r>
              <a:rPr lang="en-US" sz="3200" dirty="0" smtClean="0">
                <a:latin typeface="+mj-lt"/>
              </a:rPr>
              <a:t>SCHMT (Sub-County Health </a:t>
            </a:r>
            <a:r>
              <a:rPr lang="en-US" sz="3200" dirty="0">
                <a:latin typeface="+mj-lt"/>
              </a:rPr>
              <a:t>Management Team), as your supervisors to assist you with technical knowledge and material support </a:t>
            </a:r>
            <a:r>
              <a:rPr lang="en-US" sz="3200" dirty="0" smtClean="0">
                <a:latin typeface="+mj-lt"/>
              </a:rPr>
              <a:t>e.g. </a:t>
            </a:r>
            <a:r>
              <a:rPr lang="en-US" sz="3200" dirty="0">
                <a:latin typeface="+mj-lt"/>
              </a:rPr>
              <a:t>medical supplies, logistics etc.</a:t>
            </a:r>
          </a:p>
          <a:p>
            <a:pPr algn="just"/>
            <a:endParaRPr lang="en-US" sz="3200" dirty="0">
              <a:latin typeface="+mj-lt"/>
            </a:endParaRPr>
          </a:p>
          <a:p>
            <a:pPr algn="just"/>
            <a:endParaRPr lang="en-US" sz="2800" dirty="0">
              <a:latin typeface="+mj-lt"/>
            </a:endParaRPr>
          </a:p>
        </p:txBody>
      </p:sp>
    </p:spTree>
    <p:extLst>
      <p:ext uri="{BB962C8B-B14F-4D97-AF65-F5344CB8AC3E}">
        <p14:creationId xmlns:p14="http://schemas.microsoft.com/office/powerpoint/2010/main" val="1291120836"/>
      </p:ext>
    </p:extLst>
  </p:cSld>
  <p:clrMapOvr>
    <a:masterClrMapping/>
  </p:clrMapOvr>
  <p:transition spd="med">
    <p:pull/>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501" y="818866"/>
            <a:ext cx="10981900" cy="5505734"/>
          </a:xfrm>
        </p:spPr>
        <p:txBody>
          <a:bodyPr>
            <a:noAutofit/>
          </a:bodyPr>
          <a:lstStyle/>
          <a:p>
            <a:pPr algn="just"/>
            <a:r>
              <a:rPr lang="en-US" sz="3200" dirty="0" smtClean="0">
                <a:latin typeface="+mj-lt"/>
              </a:rPr>
              <a:t>Meeting </a:t>
            </a:r>
            <a:r>
              <a:rPr lang="en-US" sz="3200" dirty="0">
                <a:latin typeface="+mj-lt"/>
              </a:rPr>
              <a:t>with community members to decide the plan of action  e.g. </a:t>
            </a:r>
            <a:r>
              <a:rPr lang="en-US" sz="3200" dirty="0" smtClean="0">
                <a:latin typeface="+mj-lt"/>
              </a:rPr>
              <a:t>venue, </a:t>
            </a:r>
            <a:r>
              <a:rPr lang="en-US" sz="3200" dirty="0">
                <a:latin typeface="+mj-lt"/>
              </a:rPr>
              <a:t>dates &amp; </a:t>
            </a:r>
            <a:r>
              <a:rPr lang="en-US" sz="3200" dirty="0" smtClean="0">
                <a:latin typeface="+mj-lt"/>
              </a:rPr>
              <a:t>time. </a:t>
            </a:r>
            <a:endParaRPr lang="en-US" sz="3200" dirty="0">
              <a:latin typeface="+mj-lt"/>
            </a:endParaRPr>
          </a:p>
          <a:p>
            <a:pPr algn="just"/>
            <a:r>
              <a:rPr lang="en-US" sz="3200" dirty="0" smtClean="0">
                <a:latin typeface="+mj-lt"/>
              </a:rPr>
              <a:t>Identify </a:t>
            </a:r>
            <a:r>
              <a:rPr lang="en-US" sz="3200" dirty="0">
                <a:latin typeface="+mj-lt"/>
              </a:rPr>
              <a:t>the available  community </a:t>
            </a:r>
            <a:r>
              <a:rPr lang="en-US" sz="3200" dirty="0" smtClean="0">
                <a:latin typeface="+mj-lt"/>
              </a:rPr>
              <a:t>resources.</a:t>
            </a:r>
          </a:p>
          <a:p>
            <a:pPr algn="just"/>
            <a:r>
              <a:rPr lang="en-US" sz="3200" dirty="0" smtClean="0">
                <a:latin typeface="+mj-lt"/>
              </a:rPr>
              <a:t>Discuss </a:t>
            </a:r>
            <a:r>
              <a:rPr lang="en-US" sz="3200" dirty="0">
                <a:latin typeface="+mj-lt"/>
              </a:rPr>
              <a:t>the evaluation mechanisms </a:t>
            </a:r>
            <a:r>
              <a:rPr lang="en-US" sz="3200" dirty="0" smtClean="0">
                <a:latin typeface="+mj-lt"/>
              </a:rPr>
              <a:t>.</a:t>
            </a:r>
          </a:p>
          <a:p>
            <a:pPr algn="just"/>
            <a:r>
              <a:rPr lang="en-US" sz="3200" dirty="0" smtClean="0">
                <a:latin typeface="+mj-lt"/>
              </a:rPr>
              <a:t>Preparation </a:t>
            </a:r>
            <a:r>
              <a:rPr lang="en-US" sz="3200" dirty="0">
                <a:latin typeface="+mj-lt"/>
              </a:rPr>
              <a:t>of teaching /learning  resources </a:t>
            </a:r>
          </a:p>
          <a:p>
            <a:pPr algn="just"/>
            <a:r>
              <a:rPr lang="en-US" sz="3200" dirty="0" smtClean="0">
                <a:latin typeface="+mj-lt"/>
              </a:rPr>
              <a:t>Implementation </a:t>
            </a:r>
            <a:r>
              <a:rPr lang="en-US" sz="3200" dirty="0">
                <a:latin typeface="+mj-lt"/>
              </a:rPr>
              <a:t>of the programme</a:t>
            </a:r>
          </a:p>
          <a:p>
            <a:pPr algn="just"/>
            <a:r>
              <a:rPr lang="en-US" sz="3200" dirty="0" smtClean="0">
                <a:latin typeface="+mj-lt"/>
              </a:rPr>
              <a:t>Evaluation </a:t>
            </a:r>
            <a:r>
              <a:rPr lang="en-US" sz="3200" dirty="0">
                <a:latin typeface="+mj-lt"/>
              </a:rPr>
              <a:t>of the programme i.e. to assess the effectiveness of the programme </a:t>
            </a:r>
          </a:p>
          <a:p>
            <a:pPr algn="just"/>
            <a:r>
              <a:rPr lang="en-US" sz="3200" dirty="0" smtClean="0">
                <a:latin typeface="+mj-lt"/>
              </a:rPr>
              <a:t>Discuss </a:t>
            </a:r>
            <a:r>
              <a:rPr lang="en-US" sz="3200" dirty="0">
                <a:latin typeface="+mj-lt"/>
              </a:rPr>
              <a:t>with the community leaders any follow-up action required</a:t>
            </a:r>
          </a:p>
          <a:p>
            <a:pPr algn="just"/>
            <a:endParaRPr lang="en-US" sz="3200" dirty="0">
              <a:latin typeface="+mj-lt"/>
            </a:endParaRPr>
          </a:p>
        </p:txBody>
      </p:sp>
    </p:spTree>
    <p:extLst>
      <p:ext uri="{BB962C8B-B14F-4D97-AF65-F5344CB8AC3E}">
        <p14:creationId xmlns:p14="http://schemas.microsoft.com/office/powerpoint/2010/main" val="1381469491"/>
      </p:ext>
    </p:extLst>
  </p:cSld>
  <p:clrMapOvr>
    <a:masterClrMapping/>
  </p:clrMapOvr>
  <p:transition spd="med">
    <p:pull/>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701" y="253712"/>
            <a:ext cx="10972800" cy="1143000"/>
          </a:xfrm>
        </p:spPr>
        <p:txBody>
          <a:bodyPr>
            <a:normAutofit fontScale="90000"/>
          </a:bodyPr>
          <a:lstStyle/>
          <a:p>
            <a:pPr algn="ctr"/>
            <a:r>
              <a:rPr lang="en-US" sz="5400" b="1" dirty="0">
                <a:solidFill>
                  <a:schemeClr val="tx1"/>
                </a:solidFill>
                <a:latin typeface="Berlin Sans FB Demi" panose="020E0802020502020306" pitchFamily="34" charset="0"/>
              </a:rPr>
              <a:t>Learning-teaching resources and  learning experiences </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259307" y="1396711"/>
            <a:ext cx="11655188" cy="5461289"/>
          </a:xfrm>
        </p:spPr>
        <p:txBody>
          <a:bodyPr>
            <a:normAutofit fontScale="92500" lnSpcReduction="20000"/>
          </a:bodyPr>
          <a:lstStyle/>
          <a:p>
            <a:pPr marL="0" indent="0" algn="just">
              <a:buNone/>
            </a:pPr>
            <a:r>
              <a:rPr lang="en-US" sz="3800" b="1" dirty="0">
                <a:solidFill>
                  <a:srgbClr val="C00000"/>
                </a:solidFill>
                <a:latin typeface="Berlin Sans FB Demi" panose="020E0802020502020306" pitchFamily="34" charset="0"/>
              </a:rPr>
              <a:t>Teaching Resources</a:t>
            </a:r>
          </a:p>
          <a:p>
            <a:r>
              <a:rPr lang="en-US" sz="2800" dirty="0" smtClean="0"/>
              <a:t>Audio- </a:t>
            </a:r>
            <a:r>
              <a:rPr lang="en-US" sz="2800" dirty="0"/>
              <a:t>visual aids are more effective and provide lasting  experience. They are more interesting  with greater depth of learning  e.g. </a:t>
            </a:r>
          </a:p>
          <a:p>
            <a:pPr marL="342900" indent="-342900"/>
            <a:r>
              <a:rPr lang="en-US" sz="2800" dirty="0"/>
              <a:t>Models</a:t>
            </a:r>
          </a:p>
          <a:p>
            <a:pPr marL="342900" indent="-342900"/>
            <a:r>
              <a:rPr lang="en-US" sz="2800" dirty="0"/>
              <a:t>Specimens</a:t>
            </a:r>
          </a:p>
          <a:p>
            <a:pPr marL="342900" indent="-342900"/>
            <a:r>
              <a:rPr lang="en-US" sz="2800" dirty="0"/>
              <a:t>Apparatus</a:t>
            </a:r>
          </a:p>
          <a:p>
            <a:r>
              <a:rPr lang="en-US" sz="2800" dirty="0"/>
              <a:t>Television films Posters</a:t>
            </a:r>
          </a:p>
          <a:p>
            <a:r>
              <a:rPr lang="en-US" sz="2800" dirty="0"/>
              <a:t>Photographs</a:t>
            </a:r>
          </a:p>
          <a:p>
            <a:r>
              <a:rPr lang="en-US" sz="2800" dirty="0"/>
              <a:t>Flash cards, slides, overhead projector </a:t>
            </a:r>
          </a:p>
          <a:p>
            <a:r>
              <a:rPr lang="en-US" sz="2800" dirty="0"/>
              <a:t>Radio and tape recorder</a:t>
            </a:r>
          </a:p>
          <a:p>
            <a:r>
              <a:rPr lang="en-US" sz="2800" dirty="0"/>
              <a:t>Maps </a:t>
            </a:r>
          </a:p>
          <a:p>
            <a:r>
              <a:rPr lang="en-US" sz="2800" dirty="0"/>
              <a:t>Diagrams and printed materials</a:t>
            </a:r>
          </a:p>
          <a:p>
            <a:r>
              <a:rPr lang="en-US" sz="2800" dirty="0"/>
              <a:t>Real objects like food stuff</a:t>
            </a:r>
          </a:p>
          <a:p>
            <a:endParaRPr lang="en-US" dirty="0"/>
          </a:p>
        </p:txBody>
      </p:sp>
    </p:spTree>
    <p:extLst>
      <p:ext uri="{BB962C8B-B14F-4D97-AF65-F5344CB8AC3E}">
        <p14:creationId xmlns:p14="http://schemas.microsoft.com/office/powerpoint/2010/main" val="4270082869"/>
      </p:ext>
    </p:extLst>
  </p:cSld>
  <p:clrMapOvr>
    <a:masterClrMapping/>
  </p:clrMapOvr>
  <p:transition spd="med">
    <p:pull/>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77421"/>
            <a:ext cx="10972800" cy="1143000"/>
          </a:xfrm>
        </p:spPr>
        <p:txBody>
          <a:bodyPr>
            <a:normAutofit fontScale="90000"/>
          </a:bodyPr>
          <a:lstStyle/>
          <a:p>
            <a:pPr algn="ctr"/>
            <a:r>
              <a:rPr lang="en-US" sz="5400" b="1" dirty="0">
                <a:solidFill>
                  <a:schemeClr val="tx1"/>
                </a:solidFill>
                <a:effectLst>
                  <a:outerShdw blurRad="38100" dist="38100" dir="2700000" algn="tl">
                    <a:srgbClr val="000000">
                      <a:alpha val="43137"/>
                    </a:srgbClr>
                  </a:outerShdw>
                </a:effectLst>
                <a:latin typeface="Berlin Sans FB Demi" panose="020E0802020502020306" pitchFamily="34" charset="0"/>
              </a:rPr>
              <a:t>Learning experiences/Teaching </a:t>
            </a:r>
            <a:r>
              <a:rPr lang="en-US" sz="5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methods</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00251" y="1320421"/>
            <a:ext cx="11282150" cy="5366982"/>
          </a:xfrm>
        </p:spPr>
        <p:txBody>
          <a:bodyPr>
            <a:normAutofit fontScale="92500"/>
          </a:bodyPr>
          <a:lstStyle/>
          <a:p>
            <a:r>
              <a:rPr lang="en-US" sz="2800" dirty="0"/>
              <a:t>Different  ways of presenting the information </a:t>
            </a:r>
            <a:r>
              <a:rPr lang="en-US" sz="2800" dirty="0" smtClean="0"/>
              <a:t>to enhance learning include:</a:t>
            </a:r>
            <a:endParaRPr lang="en-US" sz="2800" dirty="0"/>
          </a:p>
          <a:p>
            <a:r>
              <a:rPr lang="en-US" sz="2800" dirty="0" smtClean="0"/>
              <a:t>Lecture Method.</a:t>
            </a:r>
            <a:endParaRPr lang="en-US" sz="2800" dirty="0"/>
          </a:p>
          <a:p>
            <a:r>
              <a:rPr lang="en-US" sz="2800" dirty="0"/>
              <a:t>D</a:t>
            </a:r>
            <a:r>
              <a:rPr lang="en-US" sz="2800" dirty="0" smtClean="0"/>
              <a:t>iscussion</a:t>
            </a:r>
            <a:endParaRPr lang="en-US" sz="2800" dirty="0"/>
          </a:p>
          <a:p>
            <a:r>
              <a:rPr lang="en-US" sz="2800" dirty="0" smtClean="0"/>
              <a:t>Demonstration</a:t>
            </a:r>
            <a:endParaRPr lang="en-US" sz="2800" dirty="0"/>
          </a:p>
          <a:p>
            <a:r>
              <a:rPr lang="en-US" sz="2800" dirty="0" smtClean="0"/>
              <a:t>Dramatization </a:t>
            </a:r>
            <a:r>
              <a:rPr lang="en-US" sz="2800" dirty="0"/>
              <a:t>or role play</a:t>
            </a:r>
          </a:p>
          <a:p>
            <a:r>
              <a:rPr lang="en-US" sz="2800" dirty="0" smtClean="0"/>
              <a:t>Field </a:t>
            </a:r>
            <a:r>
              <a:rPr lang="en-US" sz="2800" dirty="0"/>
              <a:t>trip</a:t>
            </a:r>
          </a:p>
          <a:p>
            <a:r>
              <a:rPr lang="en-US" sz="2800" dirty="0"/>
              <a:t> </a:t>
            </a:r>
            <a:r>
              <a:rPr lang="en-US" sz="2800" dirty="0" smtClean="0"/>
              <a:t>Exhibitions</a:t>
            </a:r>
            <a:endParaRPr lang="en-US" sz="2800" dirty="0"/>
          </a:p>
          <a:p>
            <a:r>
              <a:rPr lang="en-US" sz="2800" dirty="0"/>
              <a:t> </a:t>
            </a:r>
            <a:r>
              <a:rPr lang="en-US" sz="2800" dirty="0" smtClean="0"/>
              <a:t>Group </a:t>
            </a:r>
            <a:r>
              <a:rPr lang="en-US" sz="2800" dirty="0"/>
              <a:t>work</a:t>
            </a:r>
          </a:p>
          <a:p>
            <a:r>
              <a:rPr lang="en-US" sz="2800" dirty="0"/>
              <a:t> </a:t>
            </a:r>
            <a:r>
              <a:rPr lang="en-US" sz="2800" dirty="0" smtClean="0"/>
              <a:t>Assignments</a:t>
            </a:r>
            <a:endParaRPr lang="en-US" sz="2800" dirty="0"/>
          </a:p>
          <a:p>
            <a:r>
              <a:rPr lang="en-US" sz="2800" dirty="0"/>
              <a:t> </a:t>
            </a:r>
            <a:r>
              <a:rPr lang="en-US" sz="2800" dirty="0" smtClean="0"/>
              <a:t>Story </a:t>
            </a:r>
            <a:r>
              <a:rPr lang="en-US" sz="2800" dirty="0"/>
              <a:t>telling,    </a:t>
            </a:r>
          </a:p>
          <a:p>
            <a:r>
              <a:rPr lang="en-US" sz="2800" dirty="0"/>
              <a:t> </a:t>
            </a:r>
            <a:r>
              <a:rPr lang="en-US" sz="2800" dirty="0" smtClean="0"/>
              <a:t>Experiments</a:t>
            </a:r>
            <a:endParaRPr lang="en-US" sz="2800" dirty="0"/>
          </a:p>
          <a:p>
            <a:endParaRPr lang="en-US" dirty="0"/>
          </a:p>
        </p:txBody>
      </p:sp>
    </p:spTree>
    <p:extLst>
      <p:ext uri="{BB962C8B-B14F-4D97-AF65-F5344CB8AC3E}">
        <p14:creationId xmlns:p14="http://schemas.microsoft.com/office/powerpoint/2010/main" val="56360239"/>
      </p:ext>
    </p:extLst>
  </p:cSld>
  <p:clrMapOvr>
    <a:masterClrMapping/>
  </p:clrMapOvr>
  <p:transition spd="med">
    <p:pull/>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83" y="0"/>
            <a:ext cx="10872717" cy="859809"/>
          </a:xfrm>
        </p:spPr>
        <p:txBody>
          <a:bodyPr>
            <a:normAutofit fontScale="90000"/>
          </a:bodyPr>
          <a:lstStyle/>
          <a:p>
            <a:pPr algn="ctr"/>
            <a:r>
              <a:rPr lang="en-US" b="1" dirty="0" smtClean="0">
                <a:solidFill>
                  <a:schemeClr val="tx1"/>
                </a:solidFill>
                <a:latin typeface="Berlin Sans FB Demi" panose="020E0802020502020306" pitchFamily="34" charset="0"/>
              </a:rPr>
              <a:t>PROCEDURE OF GIVING A HEALTH TALK</a:t>
            </a:r>
            <a:endParaRPr lang="en-US"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13898" y="1078173"/>
            <a:ext cx="11709779" cy="5527343"/>
          </a:xfrm>
        </p:spPr>
        <p:txBody>
          <a:bodyPr>
            <a:noAutofit/>
          </a:bodyPr>
          <a:lstStyle/>
          <a:p>
            <a:pPr marL="0" indent="0" algn="just">
              <a:buNone/>
            </a:pPr>
            <a:r>
              <a:rPr lang="en-US" sz="4000" b="1" i="1" dirty="0">
                <a:solidFill>
                  <a:srgbClr val="C00000"/>
                </a:solidFill>
              </a:rPr>
              <a:t>Purpose</a:t>
            </a:r>
          </a:p>
          <a:p>
            <a:pPr algn="just"/>
            <a:r>
              <a:rPr lang="en-US" sz="3200" dirty="0" smtClean="0"/>
              <a:t>To </a:t>
            </a:r>
            <a:r>
              <a:rPr lang="en-US" sz="3200" dirty="0"/>
              <a:t>deliver a health message To enlighten a patient/client on a particular disease of their concern</a:t>
            </a:r>
          </a:p>
          <a:p>
            <a:pPr algn="just"/>
            <a:r>
              <a:rPr lang="en-US" sz="3200" dirty="0" smtClean="0"/>
              <a:t>To </a:t>
            </a:r>
            <a:r>
              <a:rPr lang="en-US" sz="3200" dirty="0"/>
              <a:t>teach a patient/client a procedure</a:t>
            </a:r>
          </a:p>
          <a:p>
            <a:pPr algn="just"/>
            <a:endParaRPr lang="en-US" sz="3200" dirty="0"/>
          </a:p>
        </p:txBody>
      </p:sp>
    </p:spTree>
    <p:extLst>
      <p:ext uri="{BB962C8B-B14F-4D97-AF65-F5344CB8AC3E}">
        <p14:creationId xmlns:p14="http://schemas.microsoft.com/office/powerpoint/2010/main" val="3468634145"/>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519544" y="140203"/>
            <a:ext cx="10515600" cy="1082842"/>
          </a:xfrm>
        </p:spPr>
        <p:txBody>
          <a:bodyPr>
            <a:noAutofit/>
          </a:bodyPr>
          <a:lstStyle/>
          <a:p>
            <a:pPr algn="ctr" eaLnBrk="1" hangingPunct="1"/>
            <a:r>
              <a:rPr lang="en-US" sz="5400" b="1" dirty="0" smtClean="0">
                <a:solidFill>
                  <a:schemeClr val="tx1"/>
                </a:solidFill>
              </a:rPr>
              <a:t>Health promotion in Kenya; </a:t>
            </a:r>
          </a:p>
        </p:txBody>
      </p:sp>
      <p:sp>
        <p:nvSpPr>
          <p:cNvPr id="22531" name="Rectangle 3"/>
          <p:cNvSpPr>
            <a:spLocks noGrp="1" noChangeArrowheads="1"/>
          </p:cNvSpPr>
          <p:nvPr>
            <p:ph type="body" idx="1"/>
          </p:nvPr>
        </p:nvSpPr>
        <p:spPr>
          <a:xfrm>
            <a:off x="519544" y="1359568"/>
            <a:ext cx="11319529" cy="5498432"/>
          </a:xfrm>
        </p:spPr>
        <p:txBody>
          <a:bodyPr>
            <a:normAutofit/>
          </a:bodyPr>
          <a:lstStyle/>
          <a:p>
            <a:pPr algn="just" eaLnBrk="1" hangingPunct="1">
              <a:lnSpc>
                <a:spcPct val="80000"/>
              </a:lnSpc>
            </a:pPr>
            <a:r>
              <a:rPr lang="en-US" sz="3200" dirty="0" smtClean="0"/>
              <a:t>Started in 1953 and fully functional in 1955</a:t>
            </a:r>
          </a:p>
          <a:p>
            <a:pPr algn="just" eaLnBrk="1" hangingPunct="1">
              <a:lnSpc>
                <a:spcPct val="80000"/>
              </a:lnSpc>
            </a:pPr>
            <a:r>
              <a:rPr lang="en-US" sz="3200" dirty="0" smtClean="0"/>
              <a:t>Aimed at educating Kenyan population on matters related to their health so that they can:-</a:t>
            </a:r>
          </a:p>
          <a:p>
            <a:pPr lvl="1" algn="just" eaLnBrk="1" hangingPunct="1">
              <a:lnSpc>
                <a:spcPct val="80000"/>
              </a:lnSpc>
            </a:pPr>
            <a:r>
              <a:rPr lang="en-US" sz="3200" dirty="0" smtClean="0"/>
              <a:t>Protect self from diseases</a:t>
            </a:r>
          </a:p>
          <a:p>
            <a:pPr lvl="1" algn="just" eaLnBrk="1" hangingPunct="1">
              <a:lnSpc>
                <a:spcPct val="80000"/>
              </a:lnSpc>
            </a:pPr>
            <a:r>
              <a:rPr lang="en-US" sz="3200" dirty="0" smtClean="0"/>
              <a:t>Promote health by adopting good health practices</a:t>
            </a:r>
          </a:p>
          <a:p>
            <a:pPr lvl="1" algn="just" eaLnBrk="1" hangingPunct="1">
              <a:lnSpc>
                <a:spcPct val="80000"/>
              </a:lnSpc>
            </a:pPr>
            <a:r>
              <a:rPr lang="en-US" sz="3200" dirty="0" smtClean="0"/>
              <a:t>Becomes aware of health services to be utilized </a:t>
            </a:r>
          </a:p>
          <a:p>
            <a:pPr lvl="1" algn="just" eaLnBrk="1" hangingPunct="1">
              <a:lnSpc>
                <a:spcPct val="80000"/>
              </a:lnSpc>
            </a:pPr>
            <a:r>
              <a:rPr lang="en-US" sz="3200" dirty="0" smtClean="0"/>
              <a:t>Adopt and practice environmental sanitation </a:t>
            </a:r>
          </a:p>
          <a:p>
            <a:pPr algn="just" eaLnBrk="1" hangingPunct="1">
              <a:lnSpc>
                <a:spcPct val="80000"/>
              </a:lnSpc>
              <a:buFontTx/>
              <a:buNone/>
            </a:pPr>
            <a:r>
              <a:rPr lang="en-US" sz="3200" dirty="0" smtClean="0"/>
              <a:t>       involvement and participation of community.</a:t>
            </a:r>
          </a:p>
          <a:p>
            <a:pPr algn="just" eaLnBrk="1" hangingPunct="1">
              <a:lnSpc>
                <a:spcPct val="80000"/>
              </a:lnSpc>
              <a:buFontTx/>
              <a:buNone/>
            </a:pPr>
            <a:r>
              <a:rPr lang="en-US" sz="3200" dirty="0" smtClean="0"/>
              <a:t> </a:t>
            </a:r>
          </a:p>
          <a:p>
            <a:pPr algn="just" eaLnBrk="1" hangingPunct="1">
              <a:lnSpc>
                <a:spcPct val="80000"/>
              </a:lnSpc>
              <a:buFontTx/>
              <a:buNone/>
            </a:pPr>
            <a:endParaRPr lang="en-US" sz="2400" dirty="0"/>
          </a:p>
          <a:p>
            <a:pPr algn="just" eaLnBrk="1" hangingPunct="1">
              <a:lnSpc>
                <a:spcPct val="80000"/>
              </a:lnSpc>
            </a:pPr>
            <a:endParaRPr lang="en-US" sz="2400" dirty="0"/>
          </a:p>
        </p:txBody>
      </p:sp>
    </p:spTree>
    <p:extLst>
      <p:ext uri="{BB962C8B-B14F-4D97-AF65-F5344CB8AC3E}">
        <p14:creationId xmlns:p14="http://schemas.microsoft.com/office/powerpoint/2010/main" val="792982114"/>
      </p:ext>
    </p:extLst>
  </p:cSld>
  <p:clrMapOvr>
    <a:masterClrMapping/>
  </p:clrMapOvr>
  <p:transition spd="med">
    <p:pull/>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4024" y="1050878"/>
            <a:ext cx="11118377" cy="5273722"/>
          </a:xfrm>
        </p:spPr>
        <p:txBody>
          <a:bodyPr/>
          <a:lstStyle/>
          <a:p>
            <a:pPr marL="0" indent="0" algn="just">
              <a:buNone/>
            </a:pPr>
            <a:r>
              <a:rPr lang="en-US" sz="3600" b="1" dirty="0">
                <a:solidFill>
                  <a:srgbClr val="C00000"/>
                </a:solidFill>
              </a:rPr>
              <a:t>Indications</a:t>
            </a:r>
          </a:p>
          <a:p>
            <a:pPr algn="just"/>
            <a:r>
              <a:rPr lang="en-US" sz="2800" dirty="0"/>
              <a:t>Inpatients /outpatients</a:t>
            </a:r>
          </a:p>
          <a:p>
            <a:pPr algn="just"/>
            <a:r>
              <a:rPr lang="en-US" sz="2800" dirty="0"/>
              <a:t>Family planning clients</a:t>
            </a:r>
          </a:p>
          <a:p>
            <a:pPr algn="just"/>
            <a:r>
              <a:rPr lang="en-US" sz="2800" dirty="0"/>
              <a:t>Antenatal mothers</a:t>
            </a:r>
          </a:p>
          <a:p>
            <a:pPr algn="just"/>
            <a:r>
              <a:rPr lang="en-US" sz="2800" dirty="0"/>
              <a:t>Community groups such as TBAs</a:t>
            </a:r>
          </a:p>
          <a:p>
            <a:pPr algn="just"/>
            <a:r>
              <a:rPr lang="en-US" sz="2800" dirty="0"/>
              <a:t>Patients on discharge</a:t>
            </a:r>
          </a:p>
          <a:p>
            <a:pPr algn="just"/>
            <a:r>
              <a:rPr lang="en-US" sz="2800" dirty="0"/>
              <a:t>Patients’ relatives</a:t>
            </a:r>
          </a:p>
          <a:p>
            <a:pPr algn="just"/>
            <a:r>
              <a:rPr lang="en-US" sz="2800" dirty="0"/>
              <a:t>Students in schools</a:t>
            </a:r>
          </a:p>
          <a:p>
            <a:endParaRPr lang="en-US" dirty="0"/>
          </a:p>
        </p:txBody>
      </p:sp>
    </p:spTree>
    <p:extLst>
      <p:ext uri="{BB962C8B-B14F-4D97-AF65-F5344CB8AC3E}">
        <p14:creationId xmlns:p14="http://schemas.microsoft.com/office/powerpoint/2010/main" val="1228216715"/>
      </p:ext>
    </p:extLst>
  </p:cSld>
  <p:clrMapOvr>
    <a:masterClrMapping/>
  </p:clrMapOvr>
  <p:transition spd="med">
    <p:pull/>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72076"/>
            <a:ext cx="10972800" cy="1143000"/>
          </a:xfrm>
        </p:spPr>
        <p:txBody>
          <a:bodyPr>
            <a:normAutofit/>
          </a:bodyPr>
          <a:lstStyle/>
          <a:p>
            <a:pPr algn="ctr"/>
            <a:r>
              <a:rPr lang="en-US" sz="6600" b="1" dirty="0">
                <a:solidFill>
                  <a:srgbClr val="C00000"/>
                </a:solidFill>
              </a:rPr>
              <a:t>Requirements</a:t>
            </a:r>
            <a:endParaRPr lang="en-US" sz="6000" b="1" dirty="0"/>
          </a:p>
        </p:txBody>
      </p:sp>
      <p:sp>
        <p:nvSpPr>
          <p:cNvPr id="3" name="Content Placeholder 2"/>
          <p:cNvSpPr>
            <a:spLocks noGrp="1"/>
          </p:cNvSpPr>
          <p:nvPr>
            <p:ph idx="1"/>
          </p:nvPr>
        </p:nvSpPr>
        <p:spPr>
          <a:xfrm>
            <a:off x="609601" y="1615076"/>
            <a:ext cx="10972800" cy="4709524"/>
          </a:xfrm>
        </p:spPr>
        <p:txBody>
          <a:bodyPr>
            <a:normAutofit/>
          </a:bodyPr>
          <a:lstStyle/>
          <a:p>
            <a:pPr algn="just"/>
            <a:r>
              <a:rPr lang="en-US" sz="3200" dirty="0"/>
              <a:t>Audience</a:t>
            </a:r>
          </a:p>
          <a:p>
            <a:pPr algn="just"/>
            <a:r>
              <a:rPr lang="en-US" sz="3200" dirty="0"/>
              <a:t>Comfortable place with enough sitting space (venue)</a:t>
            </a:r>
          </a:p>
          <a:p>
            <a:pPr algn="just"/>
            <a:r>
              <a:rPr lang="en-US" sz="3200" dirty="0"/>
              <a:t>Notes on the topic </a:t>
            </a:r>
          </a:p>
          <a:p>
            <a:pPr algn="just"/>
            <a:r>
              <a:rPr lang="en-US" sz="3200" dirty="0"/>
              <a:t>Relevant teaching/learning resources such as posters, models, photographs </a:t>
            </a:r>
            <a:r>
              <a:rPr lang="en-US" sz="3200" dirty="0" smtClean="0"/>
              <a:t>etc.</a:t>
            </a:r>
            <a:endParaRPr lang="en-US" sz="3200" dirty="0"/>
          </a:p>
          <a:p>
            <a:pPr algn="just"/>
            <a:endParaRPr lang="en-US" sz="2800" dirty="0"/>
          </a:p>
        </p:txBody>
      </p:sp>
    </p:spTree>
    <p:extLst>
      <p:ext uri="{BB962C8B-B14F-4D97-AF65-F5344CB8AC3E}">
        <p14:creationId xmlns:p14="http://schemas.microsoft.com/office/powerpoint/2010/main" val="776076547"/>
      </p:ext>
    </p:extLst>
  </p:cSld>
  <p:clrMapOvr>
    <a:masterClrMapping/>
  </p:clrMapOvr>
  <p:transition spd="med">
    <p:pull/>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8532" y="0"/>
            <a:ext cx="10972800" cy="1143000"/>
          </a:xfrm>
        </p:spPr>
        <p:txBody>
          <a:bodyPr>
            <a:normAutofit/>
          </a:bodyPr>
          <a:lstStyle/>
          <a:p>
            <a:pPr algn="ctr"/>
            <a:r>
              <a:rPr lang="en-US" sz="5400" b="1" dirty="0" smtClean="0">
                <a:solidFill>
                  <a:srgbClr val="C00000"/>
                </a:solidFill>
              </a:rPr>
              <a:t>Procedure</a:t>
            </a:r>
            <a:endParaRPr lang="en-US" dirty="0"/>
          </a:p>
        </p:txBody>
      </p:sp>
      <p:sp>
        <p:nvSpPr>
          <p:cNvPr id="3" name="Content Placeholder 2"/>
          <p:cNvSpPr>
            <a:spLocks noGrp="1"/>
          </p:cNvSpPr>
          <p:nvPr>
            <p:ph idx="1"/>
          </p:nvPr>
        </p:nvSpPr>
        <p:spPr>
          <a:xfrm>
            <a:off x="177421" y="1142999"/>
            <a:ext cx="11764370" cy="5421573"/>
          </a:xfrm>
        </p:spPr>
        <p:txBody>
          <a:bodyPr>
            <a:normAutofit/>
          </a:bodyPr>
          <a:lstStyle/>
          <a:p>
            <a:pPr marL="342900" indent="-342900" algn="just"/>
            <a:r>
              <a:rPr lang="en-US" sz="3200" dirty="0" smtClean="0">
                <a:latin typeface="+mj-lt"/>
              </a:rPr>
              <a:t>Greet </a:t>
            </a:r>
            <a:r>
              <a:rPr lang="en-US" sz="3200" dirty="0">
                <a:latin typeface="+mj-lt"/>
              </a:rPr>
              <a:t>your audience and introduce yourself</a:t>
            </a:r>
          </a:p>
          <a:p>
            <a:pPr marL="342900" indent="-342900" algn="just"/>
            <a:r>
              <a:rPr lang="en-US" sz="3200" dirty="0" smtClean="0">
                <a:latin typeface="+mj-lt"/>
              </a:rPr>
              <a:t>Ensure </a:t>
            </a:r>
            <a:r>
              <a:rPr lang="en-US" sz="3200" dirty="0">
                <a:latin typeface="+mj-lt"/>
              </a:rPr>
              <a:t>the environment is conducive for learning</a:t>
            </a:r>
          </a:p>
          <a:p>
            <a:pPr marL="342900" indent="-342900" algn="just"/>
            <a:r>
              <a:rPr lang="en-US" sz="3200" dirty="0" smtClean="0">
                <a:latin typeface="+mj-lt"/>
              </a:rPr>
              <a:t>Tell </a:t>
            </a:r>
            <a:r>
              <a:rPr lang="en-US" sz="3200" dirty="0">
                <a:latin typeface="+mj-lt"/>
              </a:rPr>
              <a:t>the group what your subject for discussion is and why it is important</a:t>
            </a:r>
          </a:p>
          <a:p>
            <a:pPr marL="342900" indent="-342900" algn="just"/>
            <a:r>
              <a:rPr lang="en-US" sz="3200" dirty="0" smtClean="0">
                <a:latin typeface="+mj-lt"/>
              </a:rPr>
              <a:t>Find </a:t>
            </a:r>
            <a:r>
              <a:rPr lang="en-US" sz="3200" dirty="0">
                <a:latin typeface="+mj-lt"/>
              </a:rPr>
              <a:t>out what they know about the subject by asking them questions related to the topic.</a:t>
            </a:r>
          </a:p>
          <a:p>
            <a:pPr marL="342900" indent="-342900" algn="just"/>
            <a:r>
              <a:rPr lang="en-US" sz="3200" dirty="0" smtClean="0">
                <a:latin typeface="+mj-lt"/>
              </a:rPr>
              <a:t>Give </a:t>
            </a:r>
            <a:r>
              <a:rPr lang="en-US" sz="3200" dirty="0">
                <a:latin typeface="+mj-lt"/>
              </a:rPr>
              <a:t>your presentation in simple and clear language-Present your message in more than one way i.e. use different  methods of teaching and use of visual aids.</a:t>
            </a:r>
          </a:p>
          <a:p>
            <a:pPr marL="342900" indent="-342900" algn="just"/>
            <a:endParaRPr lang="en-US" sz="3200" dirty="0">
              <a:latin typeface="+mj-lt"/>
            </a:endParaRPr>
          </a:p>
          <a:p>
            <a:pPr algn="just"/>
            <a:endParaRPr lang="en-US" sz="2800" dirty="0">
              <a:latin typeface="+mj-lt"/>
            </a:endParaRPr>
          </a:p>
        </p:txBody>
      </p:sp>
    </p:spTree>
    <p:extLst>
      <p:ext uri="{BB962C8B-B14F-4D97-AF65-F5344CB8AC3E}">
        <p14:creationId xmlns:p14="http://schemas.microsoft.com/office/powerpoint/2010/main" val="3615668488"/>
      </p:ext>
    </p:extLst>
  </p:cSld>
  <p:clrMapOvr>
    <a:masterClrMapping/>
  </p:clrMapOvr>
  <p:transition spd="med">
    <p:pull/>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2955" y="1078173"/>
            <a:ext cx="11655188" cy="5246427"/>
          </a:xfrm>
        </p:spPr>
        <p:txBody>
          <a:bodyPr>
            <a:normAutofit/>
          </a:bodyPr>
          <a:lstStyle/>
          <a:p>
            <a:pPr algn="just"/>
            <a:r>
              <a:rPr lang="en-US" sz="3200" dirty="0">
                <a:latin typeface="+mj-lt"/>
              </a:rPr>
              <a:t>Include all members of the group in the discussion. Comment on their answers in a positive way and avoid ridicule if wrong answer is given</a:t>
            </a:r>
          </a:p>
          <a:p>
            <a:pPr algn="just"/>
            <a:r>
              <a:rPr lang="en-US" sz="3200" dirty="0" smtClean="0">
                <a:latin typeface="+mj-lt"/>
              </a:rPr>
              <a:t>Give </a:t>
            </a:r>
            <a:r>
              <a:rPr lang="en-US" sz="3200" dirty="0">
                <a:latin typeface="+mj-lt"/>
              </a:rPr>
              <a:t>time for asking questions</a:t>
            </a:r>
          </a:p>
          <a:p>
            <a:pPr algn="just"/>
            <a:r>
              <a:rPr lang="en-US" sz="3200" dirty="0" smtClean="0">
                <a:latin typeface="+mj-lt"/>
              </a:rPr>
              <a:t>Evaluate </a:t>
            </a:r>
            <a:r>
              <a:rPr lang="en-US" sz="3200" dirty="0">
                <a:latin typeface="+mj-lt"/>
              </a:rPr>
              <a:t>by asking the audience questions or a return demonstration</a:t>
            </a:r>
          </a:p>
          <a:p>
            <a:pPr algn="just"/>
            <a:r>
              <a:rPr lang="en-US" sz="3200" dirty="0" smtClean="0">
                <a:latin typeface="+mj-lt"/>
              </a:rPr>
              <a:t>Give </a:t>
            </a:r>
            <a:r>
              <a:rPr lang="en-US" sz="3200" dirty="0">
                <a:latin typeface="+mj-lt"/>
              </a:rPr>
              <a:t>specific suggestions as to the expected behavior</a:t>
            </a:r>
          </a:p>
          <a:p>
            <a:pPr algn="just"/>
            <a:r>
              <a:rPr lang="en-US" sz="3200" dirty="0" smtClean="0">
                <a:latin typeface="+mj-lt"/>
              </a:rPr>
              <a:t>Summarize </a:t>
            </a:r>
            <a:r>
              <a:rPr lang="en-US" sz="3200" dirty="0">
                <a:latin typeface="+mj-lt"/>
              </a:rPr>
              <a:t>the topic  by highlighting the main ideas</a:t>
            </a:r>
          </a:p>
          <a:p>
            <a:pPr algn="just"/>
            <a:r>
              <a:rPr lang="en-US" sz="3200" dirty="0" smtClean="0">
                <a:latin typeface="+mj-lt"/>
              </a:rPr>
              <a:t>Thank </a:t>
            </a:r>
            <a:r>
              <a:rPr lang="en-US" sz="3200" dirty="0">
                <a:latin typeface="+mj-lt"/>
              </a:rPr>
              <a:t>the audience for their co-operation</a:t>
            </a:r>
          </a:p>
          <a:p>
            <a:pPr algn="just"/>
            <a:endParaRPr lang="en-US" sz="2800" dirty="0">
              <a:latin typeface="+mj-lt"/>
            </a:endParaRPr>
          </a:p>
        </p:txBody>
      </p:sp>
    </p:spTree>
    <p:extLst>
      <p:ext uri="{BB962C8B-B14F-4D97-AF65-F5344CB8AC3E}">
        <p14:creationId xmlns:p14="http://schemas.microsoft.com/office/powerpoint/2010/main" val="3882528918"/>
      </p:ext>
    </p:extLst>
  </p:cSld>
  <p:clrMapOvr>
    <a:masterClrMapping/>
  </p:clrMapOvr>
  <p:transition spd="med">
    <p:pull/>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04717"/>
            <a:ext cx="10972800" cy="1143000"/>
          </a:xfrm>
        </p:spPr>
        <p:txBody>
          <a:bodyPr>
            <a:normAutofit fontScale="90000"/>
          </a:bodyPr>
          <a:lstStyle/>
          <a:p>
            <a:pPr algn="ctr"/>
            <a:r>
              <a:rPr lang="en-US" sz="5400" b="1" dirty="0">
                <a:solidFill>
                  <a:schemeClr val="tx1"/>
                </a:solidFill>
                <a:effectLst>
                  <a:outerShdw blurRad="38100" dist="38100" dir="2700000" algn="tl">
                    <a:srgbClr val="000000">
                      <a:alpha val="43137"/>
                    </a:srgbClr>
                  </a:outerShdw>
                </a:effectLst>
                <a:latin typeface="Berlin Sans FB Demi" panose="020E0802020502020306" pitchFamily="34" charset="0"/>
              </a:rPr>
              <a:t>The  responsibilities of a health  </a:t>
            </a:r>
            <a:r>
              <a:rPr lang="en-US" sz="5400" b="1" dirty="0" smtClean="0">
                <a:solidFill>
                  <a:schemeClr val="tx1"/>
                </a:solidFill>
                <a:effectLst>
                  <a:outerShdw blurRad="38100" dist="38100" dir="2700000" algn="tl">
                    <a:srgbClr val="000000">
                      <a:alpha val="43137"/>
                    </a:srgbClr>
                  </a:outerShdw>
                </a:effectLst>
                <a:latin typeface="Berlin Sans FB Demi" panose="020E0802020502020306" pitchFamily="34" charset="0"/>
              </a:rPr>
              <a:t>educator</a:t>
            </a:r>
            <a:endParaRPr lang="en-US"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232012" y="1347716"/>
            <a:ext cx="11627891" cy="5175913"/>
          </a:xfrm>
        </p:spPr>
        <p:txBody>
          <a:bodyPr>
            <a:noAutofit/>
          </a:bodyPr>
          <a:lstStyle/>
          <a:p>
            <a:pPr algn="just"/>
            <a:r>
              <a:rPr lang="en-US" sz="3200" dirty="0">
                <a:latin typeface="+mj-lt"/>
              </a:rPr>
              <a:t>Communicate and advocate for health and health education</a:t>
            </a:r>
          </a:p>
          <a:p>
            <a:pPr algn="just"/>
            <a:r>
              <a:rPr lang="en-US" sz="3200" dirty="0">
                <a:latin typeface="+mj-lt"/>
              </a:rPr>
              <a:t>Implement or carry out health education strategies, interventions and programs</a:t>
            </a:r>
          </a:p>
          <a:p>
            <a:pPr algn="just"/>
            <a:r>
              <a:rPr lang="en-US" sz="3200" dirty="0">
                <a:latin typeface="+mj-lt"/>
              </a:rPr>
              <a:t>Conduct evaluation and research related to health education</a:t>
            </a:r>
          </a:p>
          <a:p>
            <a:pPr algn="just"/>
            <a:r>
              <a:rPr lang="en-US" sz="3200" dirty="0">
                <a:latin typeface="+mj-lt"/>
              </a:rPr>
              <a:t>Serve as a health education resource person (Facilitator)</a:t>
            </a:r>
          </a:p>
          <a:p>
            <a:pPr algn="just"/>
            <a:r>
              <a:rPr lang="en-US" sz="3200" dirty="0">
                <a:latin typeface="+mj-lt"/>
              </a:rPr>
              <a:t> Administer or manage health education strategies, interventions and programs</a:t>
            </a:r>
          </a:p>
          <a:p>
            <a:pPr algn="just"/>
            <a:r>
              <a:rPr lang="en-US" sz="3200" dirty="0">
                <a:latin typeface="+mj-lt"/>
              </a:rPr>
              <a:t>Assess individual and community needs for health education</a:t>
            </a:r>
          </a:p>
          <a:p>
            <a:pPr algn="just"/>
            <a:r>
              <a:rPr lang="en-US" sz="3200" dirty="0">
                <a:latin typeface="+mj-lt"/>
              </a:rPr>
              <a:t>Plan health education  strategies ,interventions  and programs</a:t>
            </a:r>
          </a:p>
          <a:p>
            <a:pPr algn="just"/>
            <a:endParaRPr lang="en-US" sz="2800" dirty="0">
              <a:latin typeface="+mj-lt"/>
            </a:endParaRPr>
          </a:p>
        </p:txBody>
      </p:sp>
    </p:spTree>
    <p:extLst>
      <p:ext uri="{BB962C8B-B14F-4D97-AF65-F5344CB8AC3E}">
        <p14:creationId xmlns:p14="http://schemas.microsoft.com/office/powerpoint/2010/main" val="303505724"/>
      </p:ext>
    </p:extLst>
  </p:cSld>
  <p:clrMapOvr>
    <a:masterClrMapping/>
  </p:clrMapOvr>
  <p:transition spd="med">
    <p:pull/>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0"/>
            <a:ext cx="11122925" cy="791570"/>
          </a:xfrm>
        </p:spPr>
        <p:txBody>
          <a:bodyPr>
            <a:normAutofit/>
          </a:bodyPr>
          <a:lstStyle/>
          <a:p>
            <a:pPr algn="ctr"/>
            <a:r>
              <a:rPr lang="en-US" sz="4800" b="1" dirty="0" smtClean="0">
                <a:solidFill>
                  <a:schemeClr val="tx1"/>
                </a:solidFill>
                <a:latin typeface="Berlin Sans FB Demi" panose="020E0802020502020306" pitchFamily="34" charset="0"/>
              </a:rPr>
              <a:t>STEPS IN DEVELOPING A HEALTH TALK</a:t>
            </a:r>
            <a:endParaRPr lang="en-US" sz="4800"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13898" y="968991"/>
            <a:ext cx="11696131" cy="5759355"/>
          </a:xfrm>
        </p:spPr>
        <p:txBody>
          <a:bodyPr/>
          <a:lstStyle/>
          <a:p>
            <a:pPr marL="457200" indent="-457200" algn="just">
              <a:buAutoNum type="arabicPlain"/>
            </a:pPr>
            <a:r>
              <a:rPr lang="en-US" sz="4000" b="1" dirty="0">
                <a:latin typeface="Berlin Sans FB Demi" panose="020E0802020502020306" pitchFamily="34" charset="0"/>
              </a:rPr>
              <a:t>Assessment of client’s needs</a:t>
            </a:r>
          </a:p>
          <a:p>
            <a:pPr marL="0" indent="0" algn="just">
              <a:buNone/>
            </a:pPr>
            <a:r>
              <a:rPr lang="en-US" sz="3200" dirty="0"/>
              <a:t>The nurse assess the client’s specific needs e.g. </a:t>
            </a:r>
          </a:p>
          <a:p>
            <a:pPr algn="just"/>
            <a:r>
              <a:rPr lang="en-US" sz="3200" dirty="0"/>
              <a:t>What is the actual </a:t>
            </a:r>
            <a:r>
              <a:rPr lang="en-US" sz="3200" dirty="0" smtClean="0"/>
              <a:t>problem? </a:t>
            </a:r>
            <a:endParaRPr lang="en-US" sz="3200" dirty="0"/>
          </a:p>
          <a:p>
            <a:pPr algn="just"/>
            <a:r>
              <a:rPr lang="en-US" sz="3200" dirty="0"/>
              <a:t>How can the person be </a:t>
            </a:r>
            <a:r>
              <a:rPr lang="en-US" sz="3200" dirty="0" smtClean="0"/>
              <a:t>taught? </a:t>
            </a:r>
            <a:endParaRPr lang="en-US" sz="3200" dirty="0"/>
          </a:p>
          <a:p>
            <a:pPr algn="just"/>
            <a:r>
              <a:rPr lang="en-US" sz="3200" dirty="0"/>
              <a:t>Can I help the person change his/her attitude for better healthy </a:t>
            </a:r>
            <a:r>
              <a:rPr lang="en-US" sz="3200" dirty="0" smtClean="0"/>
              <a:t>living?</a:t>
            </a:r>
            <a:endParaRPr lang="en-US" sz="3200" dirty="0"/>
          </a:p>
          <a:p>
            <a:pPr algn="just"/>
            <a:endParaRPr lang="en-US" sz="2800" dirty="0"/>
          </a:p>
        </p:txBody>
      </p:sp>
    </p:spTree>
    <p:extLst>
      <p:ext uri="{BB962C8B-B14F-4D97-AF65-F5344CB8AC3E}">
        <p14:creationId xmlns:p14="http://schemas.microsoft.com/office/powerpoint/2010/main" val="2198051608"/>
      </p:ext>
    </p:extLst>
  </p:cSld>
  <p:clrMapOvr>
    <a:masterClrMapping/>
  </p:clrMapOvr>
  <p:transition spd="med">
    <p:pull/>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4716" y="900752"/>
            <a:ext cx="11696132" cy="5677469"/>
          </a:xfrm>
        </p:spPr>
        <p:txBody>
          <a:bodyPr>
            <a:normAutofit/>
          </a:bodyPr>
          <a:lstStyle/>
          <a:p>
            <a:pPr marL="457200" indent="-457200" algn="just">
              <a:buAutoNum type="arabicPlain" startAt="2"/>
            </a:pPr>
            <a:r>
              <a:rPr lang="en-US" sz="4000" b="1" dirty="0">
                <a:latin typeface="Berlin Sans FB Demi" panose="020E0802020502020306" pitchFamily="34" charset="0"/>
              </a:rPr>
              <a:t>Planning and formulating learning objectives</a:t>
            </a:r>
          </a:p>
          <a:p>
            <a:pPr marL="457200" indent="-457200" algn="just"/>
            <a:r>
              <a:rPr lang="en-US" sz="3200" dirty="0">
                <a:latin typeface="+mj-lt"/>
              </a:rPr>
              <a:t>Objectives will depend on the problems or the needs identified in the individual or group of clients. They are behavioral in nature (SMART)</a:t>
            </a:r>
          </a:p>
          <a:p>
            <a:pPr marL="457200" indent="-457200" algn="just"/>
            <a:r>
              <a:rPr lang="en-US" sz="3200" dirty="0">
                <a:latin typeface="+mj-lt"/>
              </a:rPr>
              <a:t>Allocate adequate time for learning and ensure a conducive environment. </a:t>
            </a:r>
          </a:p>
          <a:p>
            <a:pPr marL="457200" indent="-457200" algn="just"/>
            <a:r>
              <a:rPr lang="en-US" sz="3200" dirty="0">
                <a:latin typeface="+mj-lt"/>
              </a:rPr>
              <a:t>Select suitable time for both the nurse and the clients.</a:t>
            </a:r>
          </a:p>
          <a:p>
            <a:pPr marL="457200" indent="-457200" algn="just"/>
            <a:r>
              <a:rPr lang="en-US" sz="3200" dirty="0">
                <a:latin typeface="+mj-lt"/>
              </a:rPr>
              <a:t>Select and prepare teaching resources </a:t>
            </a:r>
            <a:r>
              <a:rPr lang="en-US" sz="3200" dirty="0" err="1">
                <a:latin typeface="+mj-lt"/>
              </a:rPr>
              <a:t>i.e</a:t>
            </a:r>
            <a:r>
              <a:rPr lang="en-US" sz="3200" dirty="0">
                <a:latin typeface="+mj-lt"/>
              </a:rPr>
              <a:t> teaching aides to facilitate the teaching/learning process.  Choose appropriate venue.</a:t>
            </a:r>
          </a:p>
          <a:p>
            <a:pPr algn="just"/>
            <a:endParaRPr lang="en-US" sz="2800" dirty="0">
              <a:latin typeface="+mj-lt"/>
            </a:endParaRPr>
          </a:p>
        </p:txBody>
      </p:sp>
    </p:spTree>
    <p:extLst>
      <p:ext uri="{BB962C8B-B14F-4D97-AF65-F5344CB8AC3E}">
        <p14:creationId xmlns:p14="http://schemas.microsoft.com/office/powerpoint/2010/main" val="4242939108"/>
      </p:ext>
    </p:extLst>
  </p:cSld>
  <p:clrMapOvr>
    <a:masterClrMapping/>
  </p:clrMapOvr>
  <p:transition spd="med">
    <p:pull/>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6772" y="1157557"/>
            <a:ext cx="10972800" cy="4389120"/>
          </a:xfrm>
        </p:spPr>
        <p:txBody>
          <a:bodyPr>
            <a:normAutofit/>
          </a:bodyPr>
          <a:lstStyle/>
          <a:p>
            <a:pPr marL="457200" indent="-457200">
              <a:buAutoNum type="arabicPlain" startAt="3"/>
            </a:pPr>
            <a:r>
              <a:rPr lang="en-US" sz="4000" b="1" dirty="0">
                <a:latin typeface="Berlin Sans FB Demi" panose="020E0802020502020306" pitchFamily="34" charset="0"/>
              </a:rPr>
              <a:t>Implementation</a:t>
            </a:r>
            <a:r>
              <a:rPr lang="en-US" sz="4000" dirty="0">
                <a:latin typeface="Berlin Sans FB Demi" panose="020E0802020502020306" pitchFamily="34" charset="0"/>
              </a:rPr>
              <a:t> </a:t>
            </a:r>
            <a:r>
              <a:rPr lang="en-US" sz="3200" i="1" dirty="0"/>
              <a:t>  </a:t>
            </a:r>
            <a:r>
              <a:rPr lang="en-US" sz="3200" dirty="0"/>
              <a:t>   </a:t>
            </a:r>
          </a:p>
          <a:p>
            <a:pPr algn="just"/>
            <a:r>
              <a:rPr lang="en-US" sz="3200" dirty="0" smtClean="0"/>
              <a:t>Organization </a:t>
            </a:r>
            <a:r>
              <a:rPr lang="en-US" sz="3200" dirty="0"/>
              <a:t>at the </a:t>
            </a:r>
            <a:r>
              <a:rPr lang="en-US" sz="3200" dirty="0" smtClean="0"/>
              <a:t>venue</a:t>
            </a:r>
          </a:p>
          <a:p>
            <a:pPr algn="just"/>
            <a:r>
              <a:rPr lang="en-US" sz="3200" dirty="0" smtClean="0"/>
              <a:t>Consider </a:t>
            </a:r>
            <a:r>
              <a:rPr lang="en-US" sz="3200" dirty="0"/>
              <a:t>the content presentation.    Do not keep the clients </a:t>
            </a:r>
            <a:r>
              <a:rPr lang="en-US" sz="3200" dirty="0" smtClean="0"/>
              <a:t>waiting </a:t>
            </a:r>
            <a:r>
              <a:rPr lang="en-US" sz="3200" dirty="0"/>
              <a:t> for too long . </a:t>
            </a:r>
            <a:endParaRPr lang="en-US" sz="3200" dirty="0" smtClean="0"/>
          </a:p>
          <a:p>
            <a:pPr algn="just"/>
            <a:r>
              <a:rPr lang="en-US" sz="3200" dirty="0" smtClean="0"/>
              <a:t>Choose </a:t>
            </a:r>
            <a:r>
              <a:rPr lang="en-US" sz="3200" dirty="0"/>
              <a:t>appropriate method for teaching e.g. discussions, role play, demonstrations and return demonstration</a:t>
            </a:r>
          </a:p>
          <a:p>
            <a:pPr algn="just"/>
            <a:endParaRPr lang="en-US" sz="3200" dirty="0"/>
          </a:p>
          <a:p>
            <a:endParaRPr lang="en-US" sz="2800" dirty="0"/>
          </a:p>
        </p:txBody>
      </p:sp>
    </p:spTree>
    <p:extLst>
      <p:ext uri="{BB962C8B-B14F-4D97-AF65-F5344CB8AC3E}">
        <p14:creationId xmlns:p14="http://schemas.microsoft.com/office/powerpoint/2010/main" val="182457619"/>
      </p:ext>
    </p:extLst>
  </p:cSld>
  <p:clrMapOvr>
    <a:masterClrMapping/>
  </p:clrMapOvr>
  <p:transition spd="med">
    <p:pull/>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3899" y="1009934"/>
            <a:ext cx="11268502" cy="5314666"/>
          </a:xfrm>
        </p:spPr>
        <p:txBody>
          <a:bodyPr>
            <a:normAutofit/>
          </a:bodyPr>
          <a:lstStyle/>
          <a:p>
            <a:pPr marL="457200" indent="-457200" algn="just">
              <a:buAutoNum type="arabicPlain" startAt="4"/>
            </a:pPr>
            <a:r>
              <a:rPr lang="en-US" sz="4000" b="1" dirty="0">
                <a:latin typeface="Berlin Sans FB Demi" panose="020E0802020502020306" pitchFamily="34" charset="0"/>
              </a:rPr>
              <a:t>Evaluation and summary</a:t>
            </a:r>
          </a:p>
          <a:p>
            <a:pPr marL="457200" indent="-457200" algn="just"/>
            <a:r>
              <a:rPr lang="en-US" sz="3200" dirty="0" smtClean="0">
                <a:latin typeface="+mj-lt"/>
              </a:rPr>
              <a:t>Allow </a:t>
            </a:r>
            <a:r>
              <a:rPr lang="en-US" sz="3200" dirty="0">
                <a:latin typeface="+mj-lt"/>
              </a:rPr>
              <a:t>clients to ask questions and clarifications</a:t>
            </a:r>
          </a:p>
          <a:p>
            <a:pPr marL="457200" indent="-457200" algn="just"/>
            <a:r>
              <a:rPr lang="en-US" sz="3200" dirty="0">
                <a:latin typeface="+mj-lt"/>
              </a:rPr>
              <a:t>Assess how much learning has taken place by asking the clients questions  i.e. check for behavior and attitude change. Ask for a return demonstration where applicable.</a:t>
            </a:r>
          </a:p>
          <a:p>
            <a:pPr marL="457200" indent="-457200" algn="just"/>
            <a:r>
              <a:rPr lang="en-US" sz="3200" dirty="0">
                <a:latin typeface="+mj-lt"/>
              </a:rPr>
              <a:t>Summarize the topic by highlighting the important issues, or the main points.</a:t>
            </a:r>
          </a:p>
          <a:p>
            <a:pPr algn="just"/>
            <a:endParaRPr lang="en-US" sz="2800" dirty="0">
              <a:latin typeface="+mj-lt"/>
            </a:endParaRPr>
          </a:p>
        </p:txBody>
      </p:sp>
    </p:spTree>
    <p:extLst>
      <p:ext uri="{BB962C8B-B14F-4D97-AF65-F5344CB8AC3E}">
        <p14:creationId xmlns:p14="http://schemas.microsoft.com/office/powerpoint/2010/main" val="1033215459"/>
      </p:ext>
    </p:extLst>
  </p:cSld>
  <p:clrMapOvr>
    <a:masterClrMapping/>
  </p:clrMapOvr>
  <p:transition spd="med">
    <p:pull/>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30882"/>
            <a:ext cx="10972800" cy="1143000"/>
          </a:xfrm>
        </p:spPr>
        <p:txBody>
          <a:bodyPr>
            <a:noAutofit/>
          </a:bodyPr>
          <a:lstStyle/>
          <a:p>
            <a:pPr algn="ctr"/>
            <a:r>
              <a:rPr lang="en-US" sz="4400" b="1" dirty="0">
                <a:solidFill>
                  <a:srgbClr val="FF0000"/>
                </a:solidFill>
                <a:latin typeface="Berlin Sans FB Demi" panose="020E0802020502020306" pitchFamily="34" charset="0"/>
              </a:rPr>
              <a:t>PRIME HEALTH MESSAGES IN COMMUNITY </a:t>
            </a:r>
            <a:r>
              <a:rPr lang="en-US" sz="4400" b="1" dirty="0" smtClean="0">
                <a:solidFill>
                  <a:srgbClr val="FF0000"/>
                </a:solidFill>
                <a:latin typeface="Berlin Sans FB Demi" panose="020E0802020502020306" pitchFamily="34" charset="0"/>
              </a:rPr>
              <a:t>HEALTH</a:t>
            </a:r>
            <a:endParaRPr lang="en-US" sz="4000" dirty="0">
              <a:latin typeface="Berlin Sans FB Demi" panose="020E0802020502020306" pitchFamily="34" charset="0"/>
            </a:endParaRPr>
          </a:p>
        </p:txBody>
      </p:sp>
      <p:sp>
        <p:nvSpPr>
          <p:cNvPr id="3" name="Content Placeholder 2"/>
          <p:cNvSpPr>
            <a:spLocks noGrp="1"/>
          </p:cNvSpPr>
          <p:nvPr>
            <p:ph idx="1"/>
          </p:nvPr>
        </p:nvSpPr>
        <p:spPr>
          <a:xfrm>
            <a:off x="232012" y="1273882"/>
            <a:ext cx="11682484" cy="5331634"/>
          </a:xfrm>
        </p:spPr>
        <p:txBody>
          <a:bodyPr>
            <a:normAutofit/>
          </a:bodyPr>
          <a:lstStyle/>
          <a:p>
            <a:pPr marL="457200" indent="-457200" algn="just">
              <a:buAutoNum type="arabicParenR"/>
            </a:pPr>
            <a:r>
              <a:rPr lang="en-US" sz="3200" dirty="0">
                <a:latin typeface="+mj-lt"/>
              </a:rPr>
              <a:t>Hygiene i.e. personal hygiene and food hygiene</a:t>
            </a:r>
          </a:p>
          <a:p>
            <a:pPr marL="457200" indent="-457200" algn="just">
              <a:buAutoNum type="arabicParenR"/>
            </a:pPr>
            <a:r>
              <a:rPr lang="en-US" sz="3200" dirty="0">
                <a:latin typeface="+mj-lt"/>
              </a:rPr>
              <a:t>Environmental sanitation  i.e. vector control and pests, proper refuse and excreta disposal, proper housing, safe water supply, cleaning of homes and compounds.</a:t>
            </a:r>
          </a:p>
          <a:p>
            <a:pPr marL="457200" indent="-457200" algn="just">
              <a:buAutoNum type="arabicParenR"/>
            </a:pPr>
            <a:r>
              <a:rPr lang="en-US" sz="3200" dirty="0">
                <a:latin typeface="+mj-lt"/>
              </a:rPr>
              <a:t>Nutrition and feeding habits i.e. balanced diet, proper  weaning, prolonged breastfeeding.</a:t>
            </a:r>
          </a:p>
          <a:p>
            <a:pPr marL="457200" indent="-457200" algn="just">
              <a:buAutoNum type="arabicParenR"/>
            </a:pPr>
            <a:r>
              <a:rPr lang="en-US" sz="3200" dirty="0">
                <a:latin typeface="+mj-lt"/>
              </a:rPr>
              <a:t>Immunizations to prevent the </a:t>
            </a:r>
            <a:r>
              <a:rPr lang="en-US" sz="3200" dirty="0" err="1">
                <a:latin typeface="+mj-lt"/>
              </a:rPr>
              <a:t>immunizable</a:t>
            </a:r>
            <a:r>
              <a:rPr lang="en-US" sz="3200" dirty="0">
                <a:latin typeface="+mj-lt"/>
              </a:rPr>
              <a:t> diseases (childhood) in order to reduce child morbidity and mortality rates.</a:t>
            </a:r>
          </a:p>
          <a:p>
            <a:pPr algn="just"/>
            <a:endParaRPr lang="en-US" sz="2800" dirty="0">
              <a:latin typeface="+mj-lt"/>
            </a:endParaRPr>
          </a:p>
        </p:txBody>
      </p:sp>
    </p:spTree>
    <p:extLst>
      <p:ext uri="{BB962C8B-B14F-4D97-AF65-F5344CB8AC3E}">
        <p14:creationId xmlns:p14="http://schemas.microsoft.com/office/powerpoint/2010/main" val="2539584694"/>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339" y="1484243"/>
            <a:ext cx="11039062" cy="4840357"/>
          </a:xfrm>
        </p:spPr>
        <p:txBody>
          <a:bodyPr>
            <a:normAutofit/>
          </a:bodyPr>
          <a:lstStyle/>
          <a:p>
            <a:pPr algn="just"/>
            <a:r>
              <a:rPr lang="en-US" sz="3200" dirty="0" smtClean="0"/>
              <a:t>Health promotion takes a wider perspective. For health promotion to be effective, it is essential that health workers begin by actively listening and finding out why people do things the way they do</a:t>
            </a:r>
            <a:endParaRPr lang="en-US" sz="3200" dirty="0"/>
          </a:p>
        </p:txBody>
      </p:sp>
    </p:spTree>
    <p:extLst>
      <p:ext uri="{BB962C8B-B14F-4D97-AF65-F5344CB8AC3E}">
        <p14:creationId xmlns:p14="http://schemas.microsoft.com/office/powerpoint/2010/main" val="3930582692"/>
      </p:ext>
    </p:extLst>
  </p:cSld>
  <p:clrMapOvr>
    <a:masterClrMapping/>
  </p:clrMapOvr>
  <p:transition spd="med">
    <p:pull/>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12769"/>
            <a:ext cx="10972800" cy="1143000"/>
          </a:xfrm>
        </p:spPr>
        <p:txBody>
          <a:bodyPr>
            <a:normAutofit fontScale="90000"/>
          </a:bodyPr>
          <a:lstStyle/>
          <a:p>
            <a:pPr algn="ctr"/>
            <a:r>
              <a:rPr lang="en-US" sz="5400" b="1" dirty="0">
                <a:solidFill>
                  <a:srgbClr val="FF0000"/>
                </a:solidFill>
                <a:latin typeface="Berlin Sans FB Demi" panose="020E0802020502020306" pitchFamily="34" charset="0"/>
              </a:rPr>
              <a:t>SUMMARY OF HEALTH EDUCATION </a:t>
            </a:r>
            <a:r>
              <a:rPr lang="en-US" sz="5400" b="1" dirty="0" smtClean="0">
                <a:solidFill>
                  <a:srgbClr val="FF0000"/>
                </a:solidFill>
                <a:latin typeface="Berlin Sans FB Demi" panose="020E0802020502020306" pitchFamily="34" charset="0"/>
              </a:rPr>
              <a:t>STEPS</a:t>
            </a:r>
            <a:endParaRPr lang="en-US" dirty="0">
              <a:latin typeface="Berlin Sans FB Demi" panose="020E0802020502020306" pitchFamily="34" charset="0"/>
            </a:endParaRPr>
          </a:p>
        </p:txBody>
      </p:sp>
      <p:sp>
        <p:nvSpPr>
          <p:cNvPr id="3" name="Content Placeholder 2"/>
          <p:cNvSpPr>
            <a:spLocks noGrp="1"/>
          </p:cNvSpPr>
          <p:nvPr>
            <p:ph idx="1"/>
          </p:nvPr>
        </p:nvSpPr>
        <p:spPr>
          <a:xfrm>
            <a:off x="368490" y="1514901"/>
            <a:ext cx="11491414" cy="4809699"/>
          </a:xfrm>
        </p:spPr>
        <p:txBody>
          <a:bodyPr>
            <a:normAutofit/>
          </a:bodyPr>
          <a:lstStyle/>
          <a:p>
            <a:pPr marL="457200" indent="-457200" algn="just">
              <a:buAutoNum type="arabicParenR"/>
            </a:pPr>
            <a:r>
              <a:rPr lang="en-US" sz="4000" b="1" dirty="0">
                <a:latin typeface="Berlin Sans FB Demi" panose="020E0802020502020306" pitchFamily="34" charset="0"/>
              </a:rPr>
              <a:t>Initiating the session</a:t>
            </a:r>
          </a:p>
          <a:p>
            <a:pPr marL="457200" indent="-457200" algn="just">
              <a:buFont typeface="Wingdings" pitchFamily="2" charset="2"/>
              <a:buChar char="v"/>
            </a:pPr>
            <a:r>
              <a:rPr lang="en-US" sz="3200" dirty="0">
                <a:latin typeface="+mj-lt"/>
              </a:rPr>
              <a:t>Welcomes the patient/client and introduces oneself</a:t>
            </a:r>
          </a:p>
          <a:p>
            <a:pPr marL="457200" indent="-457200" algn="just">
              <a:buFont typeface="Wingdings" pitchFamily="2" charset="2"/>
              <a:buChar char="v"/>
            </a:pPr>
            <a:r>
              <a:rPr lang="en-US" sz="3200" dirty="0">
                <a:latin typeface="+mj-lt"/>
              </a:rPr>
              <a:t>Determines expectations or objectives</a:t>
            </a:r>
          </a:p>
          <a:p>
            <a:pPr marL="457200" indent="-457200" algn="just">
              <a:buFont typeface="Wingdings" pitchFamily="2" charset="2"/>
              <a:buChar char="v"/>
            </a:pPr>
            <a:r>
              <a:rPr lang="en-US" sz="3200" dirty="0">
                <a:latin typeface="+mj-lt"/>
              </a:rPr>
              <a:t>Determines and prioritizes problem/need</a:t>
            </a:r>
          </a:p>
          <a:p>
            <a:pPr marL="457200" indent="-457200" algn="just">
              <a:buFont typeface="Wingdings" pitchFamily="2" charset="2"/>
              <a:buChar char="v"/>
            </a:pPr>
            <a:r>
              <a:rPr lang="en-US" sz="3200" dirty="0">
                <a:latin typeface="+mj-lt"/>
              </a:rPr>
              <a:t>Assesses the patient’s starting point: prior knowledge and the extent of client’s wish for information.</a:t>
            </a:r>
          </a:p>
          <a:p>
            <a:pPr algn="just"/>
            <a:endParaRPr lang="en-US" sz="2800" dirty="0">
              <a:latin typeface="+mj-lt"/>
            </a:endParaRPr>
          </a:p>
        </p:txBody>
      </p:sp>
    </p:spTree>
    <p:extLst>
      <p:ext uri="{BB962C8B-B14F-4D97-AF65-F5344CB8AC3E}">
        <p14:creationId xmlns:p14="http://schemas.microsoft.com/office/powerpoint/2010/main" val="457693094"/>
      </p:ext>
    </p:extLst>
  </p:cSld>
  <p:clrMapOvr>
    <a:masterClrMapping/>
  </p:clrMapOvr>
  <p:transition spd="med">
    <p:pull/>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081" y="395783"/>
            <a:ext cx="11186616" cy="5929953"/>
          </a:xfrm>
        </p:spPr>
        <p:txBody>
          <a:bodyPr>
            <a:noAutofit/>
          </a:bodyPr>
          <a:lstStyle/>
          <a:p>
            <a:pPr marL="457200" indent="-457200" algn="just">
              <a:buAutoNum type="arabicParenR" startAt="2"/>
            </a:pPr>
            <a:r>
              <a:rPr lang="en-US" sz="4000" b="1" dirty="0">
                <a:latin typeface="Berlin Sans FB Demi" panose="020E0802020502020306" pitchFamily="34" charset="0"/>
              </a:rPr>
              <a:t>The process of giving information</a:t>
            </a:r>
          </a:p>
          <a:p>
            <a:pPr marL="457200" indent="-457200" algn="just">
              <a:buFont typeface="Arial" pitchFamily="34" charset="0"/>
              <a:buChar char="•"/>
            </a:pPr>
            <a:r>
              <a:rPr lang="en-US" sz="3200" dirty="0">
                <a:latin typeface="+mj-lt"/>
              </a:rPr>
              <a:t>Gives information in  a simple language</a:t>
            </a:r>
          </a:p>
          <a:p>
            <a:pPr marL="457200" indent="-457200" algn="just">
              <a:buFont typeface="Arial" pitchFamily="34" charset="0"/>
              <a:buChar char="•"/>
            </a:pPr>
            <a:r>
              <a:rPr lang="en-US" sz="3200" dirty="0">
                <a:latin typeface="+mj-lt"/>
              </a:rPr>
              <a:t>Checks the understanding and uses patient’s response as a guide on how to proceed.</a:t>
            </a:r>
          </a:p>
          <a:p>
            <a:pPr marL="457200" indent="-457200" algn="just">
              <a:buFont typeface="Arial" pitchFamily="34" charset="0"/>
              <a:buChar char="•"/>
            </a:pPr>
            <a:r>
              <a:rPr lang="en-US" sz="3200" dirty="0">
                <a:latin typeface="+mj-lt"/>
              </a:rPr>
              <a:t>Gives a message which is timely, meaningful, acceptable and applicable to the situation.</a:t>
            </a:r>
          </a:p>
          <a:p>
            <a:pPr marL="457200" indent="-457200" algn="just">
              <a:buFont typeface="Arial" pitchFamily="34" charset="0"/>
              <a:buChar char="•"/>
            </a:pPr>
            <a:r>
              <a:rPr lang="en-US" sz="3200" dirty="0">
                <a:latin typeface="+mj-lt"/>
              </a:rPr>
              <a:t>Involves patient by making suggestions rather than being directive or judgmental</a:t>
            </a:r>
          </a:p>
          <a:p>
            <a:pPr marL="457200" indent="-457200" algn="just">
              <a:buFont typeface="Arial" pitchFamily="34" charset="0"/>
              <a:buChar char="•"/>
            </a:pPr>
            <a:r>
              <a:rPr lang="en-US" sz="3200" dirty="0">
                <a:latin typeface="+mj-lt"/>
              </a:rPr>
              <a:t>Encourage the patient to contribute ideas, suggestions, preferences, beliefs  </a:t>
            </a:r>
            <a:r>
              <a:rPr lang="en-US" sz="3200" dirty="0" smtClean="0">
                <a:latin typeface="+mj-lt"/>
              </a:rPr>
              <a:t>etc.</a:t>
            </a:r>
          </a:p>
          <a:p>
            <a:pPr marL="457200" indent="-457200" algn="just">
              <a:buFont typeface="Arial" pitchFamily="34" charset="0"/>
              <a:buChar char="•"/>
            </a:pPr>
            <a:r>
              <a:rPr lang="en-US" sz="3200" dirty="0">
                <a:latin typeface="+mj-lt"/>
              </a:rPr>
              <a:t>Negotiates  a mutually acceptable plan</a:t>
            </a:r>
          </a:p>
          <a:p>
            <a:pPr marL="457200" indent="-457200" algn="just">
              <a:buFont typeface="Arial" pitchFamily="34" charset="0"/>
              <a:buChar char="•"/>
            </a:pPr>
            <a:endParaRPr lang="en-US" sz="3200" dirty="0">
              <a:latin typeface="+mj-lt"/>
            </a:endParaRPr>
          </a:p>
          <a:p>
            <a:pPr algn="just"/>
            <a:endParaRPr lang="en-US" sz="2800" dirty="0"/>
          </a:p>
        </p:txBody>
      </p:sp>
    </p:spTree>
    <p:extLst>
      <p:ext uri="{BB962C8B-B14F-4D97-AF65-F5344CB8AC3E}">
        <p14:creationId xmlns:p14="http://schemas.microsoft.com/office/powerpoint/2010/main" val="782417085"/>
      </p:ext>
    </p:extLst>
  </p:cSld>
  <p:clrMapOvr>
    <a:masterClrMapping/>
  </p:clrMapOvr>
  <p:transition spd="med">
    <p:pull/>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3080" y="996287"/>
            <a:ext cx="11382233" cy="5213444"/>
          </a:xfrm>
        </p:spPr>
        <p:txBody>
          <a:bodyPr>
            <a:normAutofit lnSpcReduction="10000"/>
          </a:bodyPr>
          <a:lstStyle/>
          <a:p>
            <a:pPr marL="0" indent="0" algn="just">
              <a:buNone/>
            </a:pPr>
            <a:r>
              <a:rPr lang="en-US" sz="4000" dirty="0">
                <a:latin typeface="Berlin Sans FB Demi" panose="020E0802020502020306" pitchFamily="34" charset="0"/>
              </a:rPr>
              <a:t>3)  </a:t>
            </a:r>
            <a:r>
              <a:rPr lang="en-US" sz="4300" b="1" dirty="0">
                <a:latin typeface="Berlin Sans FB Demi" panose="020E0802020502020306" pitchFamily="34" charset="0"/>
              </a:rPr>
              <a:t>Closing the session</a:t>
            </a:r>
          </a:p>
          <a:p>
            <a:pPr algn="just">
              <a:buFont typeface="Wingdings" pitchFamily="2" charset="2"/>
              <a:buChar char="Ø"/>
            </a:pPr>
            <a:r>
              <a:rPr lang="en-US" sz="3500" dirty="0">
                <a:latin typeface="+mj-lt"/>
              </a:rPr>
              <a:t>Asks the patient/client questions based on expectations /objectives</a:t>
            </a:r>
          </a:p>
          <a:p>
            <a:pPr algn="just">
              <a:buFont typeface="Wingdings" pitchFamily="2" charset="2"/>
              <a:buChar char="Ø"/>
            </a:pPr>
            <a:r>
              <a:rPr lang="en-US" sz="3500" dirty="0">
                <a:latin typeface="+mj-lt"/>
              </a:rPr>
              <a:t>Summarizes main points</a:t>
            </a:r>
          </a:p>
          <a:p>
            <a:pPr algn="just">
              <a:buFont typeface="Wingdings" pitchFamily="2" charset="2"/>
              <a:buChar char="Ø"/>
            </a:pPr>
            <a:r>
              <a:rPr lang="en-US" sz="3500" dirty="0">
                <a:latin typeface="+mj-lt"/>
              </a:rPr>
              <a:t>Arrange with client/patient for next steps</a:t>
            </a:r>
          </a:p>
          <a:p>
            <a:pPr algn="just">
              <a:buFont typeface="Wingdings" pitchFamily="2" charset="2"/>
              <a:buChar char="Ø"/>
            </a:pPr>
            <a:r>
              <a:rPr lang="en-US" sz="3500" dirty="0">
                <a:latin typeface="+mj-lt"/>
              </a:rPr>
              <a:t>Closes the session and thanks the patient /client</a:t>
            </a:r>
            <a:r>
              <a:rPr lang="en-US" sz="3500" dirty="0" smtClean="0">
                <a:latin typeface="+mj-lt"/>
              </a:rPr>
              <a:t>.</a:t>
            </a:r>
          </a:p>
          <a:p>
            <a:pPr marL="0" indent="0" algn="just">
              <a:buNone/>
            </a:pPr>
            <a:endParaRPr lang="en-US" sz="2800" dirty="0" smtClean="0">
              <a:latin typeface="+mj-lt"/>
            </a:endParaRPr>
          </a:p>
          <a:p>
            <a:pPr marL="0" indent="0" algn="ctr">
              <a:buNone/>
            </a:pPr>
            <a:r>
              <a:rPr lang="en-US" sz="6500" b="1" dirty="0" smtClean="0">
                <a:latin typeface="Edwardian Script ITC" panose="030303020407070D0804" pitchFamily="66" charset="0"/>
              </a:rPr>
              <a:t>End </a:t>
            </a:r>
            <a:endParaRPr lang="en-US" sz="7100" b="1" dirty="0">
              <a:latin typeface="Edwardian Script ITC" panose="030303020407070D0804" pitchFamily="66" charset="0"/>
            </a:endParaRPr>
          </a:p>
        </p:txBody>
      </p:sp>
    </p:spTree>
    <p:extLst>
      <p:ext uri="{BB962C8B-B14F-4D97-AF65-F5344CB8AC3E}">
        <p14:creationId xmlns:p14="http://schemas.microsoft.com/office/powerpoint/2010/main" val="731649498"/>
      </p:ext>
    </p:extLst>
  </p:cSld>
  <p:clrMapOvr>
    <a:masterClrMapping/>
  </p:clrMapOvr>
  <p:transition spd="med">
    <p:pull/>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2011" y="1057702"/>
            <a:ext cx="11696131" cy="1828800"/>
          </a:xfrm>
        </p:spPr>
        <p:txBody>
          <a:bodyPr>
            <a:noAutofit/>
          </a:bodyPr>
          <a:lstStyle/>
          <a:p>
            <a:pPr algn="ctr"/>
            <a:r>
              <a:rPr lang="en-US" sz="7200" dirty="0" smtClean="0">
                <a:solidFill>
                  <a:schemeClr val="tx1"/>
                </a:solidFill>
                <a:effectLst/>
                <a:latin typeface="Berlin Sans FB Demi" panose="020E0802020502020306" pitchFamily="34" charset="0"/>
              </a:rPr>
              <a:t>Behavior Change and Communication (BCC)</a:t>
            </a:r>
            <a:endParaRPr lang="en-US" sz="7200" dirty="0">
              <a:solidFill>
                <a:schemeClr val="tx1"/>
              </a:solidFill>
              <a:effectLst/>
              <a:latin typeface="Berlin Sans FB Demi" panose="020E0802020502020306" pitchFamily="34" charset="0"/>
            </a:endParaRPr>
          </a:p>
        </p:txBody>
      </p:sp>
      <p:sp>
        <p:nvSpPr>
          <p:cNvPr id="7" name="Cloud 6"/>
          <p:cNvSpPr/>
          <p:nvPr/>
        </p:nvSpPr>
        <p:spPr>
          <a:xfrm>
            <a:off x="3725840" y="4940490"/>
            <a:ext cx="5472752" cy="1774209"/>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tx1">
                    <a:lumMod val="95000"/>
                  </a:schemeClr>
                </a:solidFill>
                <a:latin typeface="Brush Script MT" panose="03060802040406070304" pitchFamily="66" charset="0"/>
              </a:rPr>
              <a:t>Welcome </a:t>
            </a:r>
            <a:endParaRPr lang="en-US" sz="6000" b="1" dirty="0">
              <a:solidFill>
                <a:schemeClr val="tx1">
                  <a:lumMod val="95000"/>
                </a:schemeClr>
              </a:solidFill>
              <a:latin typeface="Brush Script MT" panose="03060802040406070304" pitchFamily="66" charset="0"/>
            </a:endParaRPr>
          </a:p>
        </p:txBody>
      </p:sp>
    </p:spTree>
    <p:extLst>
      <p:ext uri="{BB962C8B-B14F-4D97-AF65-F5344CB8AC3E}">
        <p14:creationId xmlns:p14="http://schemas.microsoft.com/office/powerpoint/2010/main" val="2750435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09599" y="237695"/>
            <a:ext cx="10972800" cy="1143000"/>
          </a:xfrm>
        </p:spPr>
        <p:txBody>
          <a:bodyPr>
            <a:normAutofit/>
          </a:bodyPr>
          <a:lstStyle/>
          <a:p>
            <a:pPr algn="ctr"/>
            <a:r>
              <a:rPr lang="en-US" sz="5400" b="1" dirty="0" smtClean="0">
                <a:solidFill>
                  <a:schemeClr val="tx1"/>
                </a:solidFill>
                <a:latin typeface="Times New Roman"/>
                <a:cs typeface="Times New Roman"/>
              </a:rPr>
              <a:t>Definition of BCC:</a:t>
            </a:r>
            <a:endParaRPr lang="en-US" b="1" dirty="0">
              <a:solidFill>
                <a:schemeClr val="tx1"/>
              </a:solidFill>
            </a:endParaRPr>
          </a:p>
        </p:txBody>
      </p:sp>
      <p:sp>
        <p:nvSpPr>
          <p:cNvPr id="8" name="Content Placeholder 7"/>
          <p:cNvSpPr>
            <a:spLocks noGrp="1"/>
          </p:cNvSpPr>
          <p:nvPr>
            <p:ph idx="1"/>
          </p:nvPr>
        </p:nvSpPr>
        <p:spPr>
          <a:xfrm>
            <a:off x="609599" y="1702636"/>
            <a:ext cx="10972800" cy="4389120"/>
          </a:xfrm>
        </p:spPr>
        <p:txBody>
          <a:bodyPr>
            <a:normAutofit/>
          </a:bodyPr>
          <a:lstStyle/>
          <a:p>
            <a:pPr algn="just"/>
            <a:r>
              <a:rPr lang="en-US" sz="3600" dirty="0">
                <a:latin typeface="Times New Roman"/>
                <a:cs typeface="Times New Roman"/>
              </a:rPr>
              <a:t>It </a:t>
            </a:r>
            <a:r>
              <a:rPr lang="en-US" sz="3600" spc="-5" dirty="0">
                <a:latin typeface="Times New Roman"/>
                <a:cs typeface="Times New Roman"/>
              </a:rPr>
              <a:t>is </a:t>
            </a:r>
            <a:r>
              <a:rPr lang="en-US" sz="3600" dirty="0">
                <a:latin typeface="Times New Roman"/>
                <a:cs typeface="Times New Roman"/>
              </a:rPr>
              <a:t>a </a:t>
            </a:r>
            <a:r>
              <a:rPr lang="en-US" sz="3600" spc="-5" dirty="0">
                <a:latin typeface="Times New Roman"/>
                <a:cs typeface="Times New Roman"/>
              </a:rPr>
              <a:t>process at </a:t>
            </a:r>
            <a:r>
              <a:rPr lang="en-US" sz="3600" dirty="0">
                <a:latin typeface="Times New Roman"/>
                <a:cs typeface="Times New Roman"/>
              </a:rPr>
              <a:t>any intervention with individual  </a:t>
            </a:r>
            <a:r>
              <a:rPr lang="en-US" sz="3600" spc="-5" dirty="0">
                <a:latin typeface="Times New Roman"/>
                <a:cs typeface="Times New Roman"/>
              </a:rPr>
              <a:t>communities </a:t>
            </a:r>
            <a:r>
              <a:rPr lang="en-US" sz="3600" dirty="0">
                <a:latin typeface="Times New Roman"/>
                <a:cs typeface="Times New Roman"/>
              </a:rPr>
              <a:t>&amp; </a:t>
            </a:r>
            <a:r>
              <a:rPr lang="en-US" sz="3600" spc="-5" dirty="0">
                <a:latin typeface="Times New Roman"/>
                <a:cs typeface="Times New Roman"/>
              </a:rPr>
              <a:t>societies to develop </a:t>
            </a:r>
            <a:r>
              <a:rPr lang="en-US" sz="3600" dirty="0">
                <a:latin typeface="Times New Roman"/>
                <a:cs typeface="Times New Roman"/>
              </a:rPr>
              <a:t>communication that  </a:t>
            </a:r>
            <a:r>
              <a:rPr lang="en-US" sz="3600" spc="-5" dirty="0">
                <a:latin typeface="Times New Roman"/>
                <a:cs typeface="Times New Roman"/>
              </a:rPr>
              <a:t>is oriented to </a:t>
            </a:r>
            <a:r>
              <a:rPr lang="en-US" sz="3600" dirty="0">
                <a:latin typeface="Times New Roman"/>
                <a:cs typeface="Times New Roman"/>
              </a:rPr>
              <a:t>change </a:t>
            </a:r>
            <a:r>
              <a:rPr lang="en-US" sz="3600" spc="-5" dirty="0">
                <a:latin typeface="Times New Roman"/>
                <a:cs typeface="Times New Roman"/>
              </a:rPr>
              <a:t>their</a:t>
            </a:r>
            <a:r>
              <a:rPr lang="en-US" sz="3600" spc="50" dirty="0">
                <a:latin typeface="Times New Roman"/>
                <a:cs typeface="Times New Roman"/>
              </a:rPr>
              <a:t> </a:t>
            </a:r>
            <a:r>
              <a:rPr lang="en-US" sz="3600" spc="-25" dirty="0" err="1">
                <a:latin typeface="Times New Roman"/>
                <a:cs typeface="Times New Roman"/>
              </a:rPr>
              <a:t>behaviour</a:t>
            </a:r>
            <a:r>
              <a:rPr lang="en-US" sz="3600" spc="-25" dirty="0">
                <a:latin typeface="Times New Roman"/>
                <a:cs typeface="Times New Roman"/>
              </a:rPr>
              <a:t>.</a:t>
            </a:r>
            <a:endParaRPr lang="en-US" sz="3600" dirty="0">
              <a:latin typeface="Times New Roman"/>
              <a:cs typeface="Times New Roman"/>
            </a:endParaRPr>
          </a:p>
          <a:p>
            <a:pPr algn="just"/>
            <a:endParaRPr lang="en-US" sz="3200" dirty="0"/>
          </a:p>
        </p:txBody>
      </p:sp>
    </p:spTree>
    <p:extLst>
      <p:ext uri="{BB962C8B-B14F-4D97-AF65-F5344CB8AC3E}">
        <p14:creationId xmlns:p14="http://schemas.microsoft.com/office/powerpoint/2010/main" val="4107184322"/>
      </p:ext>
    </p:extLst>
  </p:cSld>
  <p:clrMapOvr>
    <a:masterClrMapping/>
  </p:clrMapOvr>
  <p:transition spd="med">
    <p:pull/>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8364" y="465560"/>
            <a:ext cx="11204812" cy="844462"/>
          </a:xfrm>
          <a:prstGeom prst="rect">
            <a:avLst/>
          </a:prstGeom>
        </p:spPr>
        <p:txBody>
          <a:bodyPr vert="horz" wrap="square" lIns="0" tIns="13335" rIns="0" bIns="0" rtlCol="0">
            <a:spAutoFit/>
          </a:bodyPr>
          <a:lstStyle/>
          <a:p>
            <a:pPr marL="12700" algn="ctr">
              <a:lnSpc>
                <a:spcPct val="100000"/>
              </a:lnSpc>
              <a:spcBef>
                <a:spcPts val="105"/>
              </a:spcBef>
            </a:pPr>
            <a:r>
              <a:rPr sz="5400" b="1" spc="-5" dirty="0">
                <a:solidFill>
                  <a:schemeClr val="tx1"/>
                </a:solidFill>
              </a:rPr>
              <a:t>Background </a:t>
            </a:r>
            <a:r>
              <a:rPr sz="5400" b="1" dirty="0">
                <a:solidFill>
                  <a:schemeClr val="tx1"/>
                </a:solidFill>
              </a:rPr>
              <a:t>of BCC</a:t>
            </a:r>
            <a:r>
              <a:rPr sz="5400" b="1" spc="-114" dirty="0">
                <a:solidFill>
                  <a:schemeClr val="tx1"/>
                </a:solidFill>
              </a:rPr>
              <a:t> </a:t>
            </a:r>
            <a:r>
              <a:rPr sz="5400" b="1" dirty="0">
                <a:solidFill>
                  <a:schemeClr val="tx1"/>
                </a:solidFill>
              </a:rPr>
              <a:t>:</a:t>
            </a:r>
          </a:p>
        </p:txBody>
      </p:sp>
      <p:sp>
        <p:nvSpPr>
          <p:cNvPr id="3" name="object 3"/>
          <p:cNvSpPr txBox="1"/>
          <p:nvPr/>
        </p:nvSpPr>
        <p:spPr>
          <a:xfrm>
            <a:off x="477673" y="1514901"/>
            <a:ext cx="10799292" cy="3706143"/>
          </a:xfrm>
          <a:prstGeom prst="rect">
            <a:avLst/>
          </a:prstGeom>
        </p:spPr>
        <p:txBody>
          <a:bodyPr vert="horz" wrap="square" lIns="0" tIns="12700" rIns="0" bIns="0" rtlCol="0">
            <a:spAutoFit/>
          </a:bodyPr>
          <a:lstStyle/>
          <a:p>
            <a:pPr marL="469900" marR="5080" indent="-457200" algn="just">
              <a:lnSpc>
                <a:spcPct val="150000"/>
              </a:lnSpc>
              <a:spcBef>
                <a:spcPts val="100"/>
              </a:spcBef>
              <a:buFont typeface="Wingdings" panose="05000000000000000000" pitchFamily="2" charset="2"/>
              <a:buChar char="v"/>
            </a:pPr>
            <a:r>
              <a:rPr sz="3200" spc="-5" dirty="0">
                <a:latin typeface="Times New Roman"/>
                <a:cs typeface="Times New Roman"/>
              </a:rPr>
              <a:t>Providing people </a:t>
            </a:r>
            <a:r>
              <a:rPr sz="3200" dirty="0">
                <a:latin typeface="Times New Roman"/>
                <a:cs typeface="Times New Roman"/>
              </a:rPr>
              <a:t>with </a:t>
            </a:r>
            <a:r>
              <a:rPr sz="3200" spc="-5" dirty="0">
                <a:latin typeface="Times New Roman"/>
                <a:cs typeface="Times New Roman"/>
              </a:rPr>
              <a:t>information </a:t>
            </a:r>
            <a:r>
              <a:rPr sz="3200" dirty="0">
                <a:latin typeface="Times New Roman"/>
                <a:cs typeface="Times New Roman"/>
              </a:rPr>
              <a:t>&amp; teaching them , how </a:t>
            </a:r>
            <a:r>
              <a:rPr sz="3200" spc="-5" dirty="0">
                <a:latin typeface="Times New Roman"/>
                <a:cs typeface="Times New Roman"/>
              </a:rPr>
              <a:t>they  </a:t>
            </a:r>
            <a:r>
              <a:rPr sz="3200" dirty="0">
                <a:latin typeface="Times New Roman"/>
                <a:cs typeface="Times New Roman"/>
              </a:rPr>
              <a:t>should behave , </a:t>
            </a:r>
            <a:r>
              <a:rPr sz="3200" spc="-10" dirty="0">
                <a:latin typeface="Times New Roman"/>
                <a:cs typeface="Times New Roman"/>
              </a:rPr>
              <a:t>doesn’t </a:t>
            </a:r>
            <a:r>
              <a:rPr sz="3200" spc="-5" dirty="0">
                <a:latin typeface="Times New Roman"/>
                <a:cs typeface="Times New Roman"/>
              </a:rPr>
              <a:t>lead </a:t>
            </a:r>
            <a:r>
              <a:rPr sz="3200" spc="-10" dirty="0">
                <a:latin typeface="Times New Roman"/>
                <a:cs typeface="Times New Roman"/>
              </a:rPr>
              <a:t>to </a:t>
            </a:r>
            <a:r>
              <a:rPr sz="3200" dirty="0">
                <a:latin typeface="Times New Roman"/>
                <a:cs typeface="Times New Roman"/>
              </a:rPr>
              <a:t>desirable change </a:t>
            </a:r>
            <a:r>
              <a:rPr sz="3200" spc="-10" dirty="0">
                <a:latin typeface="Times New Roman"/>
                <a:cs typeface="Times New Roman"/>
              </a:rPr>
              <a:t>in </a:t>
            </a:r>
            <a:r>
              <a:rPr sz="3200" dirty="0">
                <a:latin typeface="Times New Roman"/>
                <a:cs typeface="Times New Roman"/>
              </a:rPr>
              <a:t>their  response </a:t>
            </a:r>
            <a:r>
              <a:rPr sz="3200" spc="-5" dirty="0">
                <a:latin typeface="Times New Roman"/>
                <a:cs typeface="Times New Roman"/>
              </a:rPr>
              <a:t>or </a:t>
            </a:r>
            <a:r>
              <a:rPr sz="3200" spc="-20" dirty="0">
                <a:latin typeface="Times New Roman"/>
                <a:cs typeface="Times New Roman"/>
              </a:rPr>
              <a:t>behavior. </a:t>
            </a:r>
            <a:r>
              <a:rPr sz="3200" dirty="0">
                <a:latin typeface="Times New Roman"/>
                <a:cs typeface="Times New Roman"/>
              </a:rPr>
              <a:t>However , when </a:t>
            </a:r>
            <a:r>
              <a:rPr sz="3200" spc="-5" dirty="0">
                <a:latin typeface="Times New Roman"/>
                <a:cs typeface="Times New Roman"/>
              </a:rPr>
              <a:t>there is </a:t>
            </a:r>
            <a:r>
              <a:rPr sz="3200" dirty="0">
                <a:latin typeface="Times New Roman"/>
                <a:cs typeface="Times New Roman"/>
              </a:rPr>
              <a:t>a </a:t>
            </a:r>
            <a:r>
              <a:rPr sz="3200" spc="-5" dirty="0">
                <a:latin typeface="Times New Roman"/>
                <a:cs typeface="Times New Roman"/>
              </a:rPr>
              <a:t>supportive  </a:t>
            </a:r>
            <a:r>
              <a:rPr sz="3200" dirty="0">
                <a:latin typeface="Times New Roman"/>
                <a:cs typeface="Times New Roman"/>
              </a:rPr>
              <a:t>environment </a:t>
            </a:r>
            <a:r>
              <a:rPr sz="3200" spc="-5" dirty="0">
                <a:latin typeface="Times New Roman"/>
                <a:cs typeface="Times New Roman"/>
              </a:rPr>
              <a:t>with information </a:t>
            </a:r>
            <a:r>
              <a:rPr sz="3200" dirty="0">
                <a:latin typeface="Times New Roman"/>
                <a:cs typeface="Times New Roman"/>
              </a:rPr>
              <a:t>&amp; communication </a:t>
            </a:r>
            <a:r>
              <a:rPr sz="3200" spc="-5" dirty="0">
                <a:latin typeface="Times New Roman"/>
                <a:cs typeface="Times New Roman"/>
              </a:rPr>
              <a:t>(training)  </a:t>
            </a:r>
            <a:r>
              <a:rPr sz="3200" dirty="0">
                <a:latin typeface="Times New Roman"/>
                <a:cs typeface="Times New Roman"/>
              </a:rPr>
              <a:t>then there </a:t>
            </a:r>
            <a:r>
              <a:rPr sz="3200" spc="-5" dirty="0">
                <a:latin typeface="Times New Roman"/>
                <a:cs typeface="Times New Roman"/>
              </a:rPr>
              <a:t>is </a:t>
            </a:r>
            <a:r>
              <a:rPr sz="3200" dirty="0">
                <a:latin typeface="Times New Roman"/>
                <a:cs typeface="Times New Roman"/>
              </a:rPr>
              <a:t>a desirable </a:t>
            </a:r>
            <a:r>
              <a:rPr sz="3200" spc="5" dirty="0">
                <a:latin typeface="Times New Roman"/>
                <a:cs typeface="Times New Roman"/>
              </a:rPr>
              <a:t>change </a:t>
            </a:r>
            <a:r>
              <a:rPr sz="3200" spc="-5" dirty="0">
                <a:latin typeface="Times New Roman"/>
                <a:cs typeface="Times New Roman"/>
              </a:rPr>
              <a:t>in </a:t>
            </a:r>
            <a:r>
              <a:rPr sz="3200" dirty="0">
                <a:latin typeface="Times New Roman"/>
                <a:cs typeface="Times New Roman"/>
              </a:rPr>
              <a:t>the behavior of </a:t>
            </a:r>
            <a:r>
              <a:rPr sz="3200" spc="-10" dirty="0">
                <a:latin typeface="Times New Roman"/>
                <a:cs typeface="Times New Roman"/>
              </a:rPr>
              <a:t>target</a:t>
            </a:r>
            <a:r>
              <a:rPr sz="3200" spc="-114" dirty="0">
                <a:latin typeface="Times New Roman"/>
                <a:cs typeface="Times New Roman"/>
              </a:rPr>
              <a:t> </a:t>
            </a:r>
            <a:r>
              <a:rPr sz="3200" spc="5" dirty="0">
                <a:latin typeface="Times New Roman"/>
                <a:cs typeface="Times New Roman"/>
              </a:rPr>
              <a:t>group.</a:t>
            </a:r>
            <a:endParaRPr sz="3200" dirty="0">
              <a:latin typeface="Times New Roman"/>
              <a:cs typeface="Times New Roman"/>
            </a:endParaRPr>
          </a:p>
        </p:txBody>
      </p:sp>
    </p:spTree>
    <p:extLst>
      <p:ext uri="{BB962C8B-B14F-4D97-AF65-F5344CB8AC3E}">
        <p14:creationId xmlns:p14="http://schemas.microsoft.com/office/powerpoint/2010/main" val="1671825716"/>
      </p:ext>
    </p:extLst>
  </p:cSld>
  <p:clrMapOvr>
    <a:masterClrMapping/>
  </p:clrMapOvr>
  <p:transition spd="med">
    <p:pull/>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26440"/>
            <a:ext cx="1798320" cy="697230"/>
          </a:xfrm>
          <a:prstGeom prst="rect">
            <a:avLst/>
          </a:prstGeom>
        </p:spPr>
        <p:txBody>
          <a:bodyPr vert="horz" wrap="square" lIns="0" tIns="13335" rIns="0" bIns="0" rtlCol="0">
            <a:spAutoFit/>
          </a:bodyPr>
          <a:lstStyle/>
          <a:p>
            <a:pPr marL="12700">
              <a:lnSpc>
                <a:spcPct val="100000"/>
              </a:lnSpc>
              <a:spcBef>
                <a:spcPts val="105"/>
              </a:spcBef>
            </a:pPr>
            <a:r>
              <a:rPr sz="4400" dirty="0"/>
              <a:t>Contd..</a:t>
            </a:r>
            <a:endParaRPr sz="4400"/>
          </a:p>
        </p:txBody>
      </p:sp>
      <p:sp>
        <p:nvSpPr>
          <p:cNvPr id="3" name="object 3"/>
          <p:cNvSpPr txBox="1"/>
          <p:nvPr/>
        </p:nvSpPr>
        <p:spPr>
          <a:xfrm>
            <a:off x="916939" y="1757146"/>
            <a:ext cx="10359390" cy="2952750"/>
          </a:xfrm>
          <a:prstGeom prst="rect">
            <a:avLst/>
          </a:prstGeom>
        </p:spPr>
        <p:txBody>
          <a:bodyPr vert="horz" wrap="square" lIns="0" tIns="12700" rIns="0" bIns="0" rtlCol="0">
            <a:spAutoFit/>
          </a:bodyPr>
          <a:lstStyle/>
          <a:p>
            <a:pPr marL="469900" marR="5080" indent="-457200" algn="just">
              <a:lnSpc>
                <a:spcPct val="150000"/>
              </a:lnSpc>
              <a:spcBef>
                <a:spcPts val="100"/>
              </a:spcBef>
              <a:buFont typeface="Wingdings" panose="05000000000000000000" pitchFamily="2" charset="2"/>
              <a:buChar char="v"/>
            </a:pPr>
            <a:r>
              <a:rPr sz="3200" dirty="0">
                <a:latin typeface="Times New Roman"/>
                <a:cs typeface="Times New Roman"/>
              </a:rPr>
              <a:t>Thus, behavior change communication proved </a:t>
            </a:r>
            <a:r>
              <a:rPr sz="3200" spc="-10" dirty="0">
                <a:latin typeface="Times New Roman"/>
                <a:cs typeface="Times New Roman"/>
              </a:rPr>
              <a:t>to </a:t>
            </a:r>
            <a:r>
              <a:rPr sz="3200" dirty="0">
                <a:latin typeface="Times New Roman"/>
                <a:cs typeface="Times New Roman"/>
              </a:rPr>
              <a:t>be </a:t>
            </a:r>
            <a:r>
              <a:rPr sz="3200" spc="-10" dirty="0">
                <a:latin typeface="Times New Roman"/>
                <a:cs typeface="Times New Roman"/>
              </a:rPr>
              <a:t>on  </a:t>
            </a:r>
            <a:r>
              <a:rPr sz="3200" dirty="0">
                <a:latin typeface="Times New Roman"/>
                <a:cs typeface="Times New Roman"/>
              </a:rPr>
              <a:t>instructional </a:t>
            </a:r>
            <a:r>
              <a:rPr sz="3200" spc="-5" dirty="0">
                <a:latin typeface="Times New Roman"/>
                <a:cs typeface="Times New Roman"/>
              </a:rPr>
              <a:t>intervention </a:t>
            </a:r>
            <a:r>
              <a:rPr sz="3200" dirty="0">
                <a:latin typeface="Times New Roman"/>
                <a:cs typeface="Times New Roman"/>
              </a:rPr>
              <a:t>which has a close </a:t>
            </a:r>
            <a:r>
              <a:rPr sz="3200" spc="-5" dirty="0">
                <a:latin typeface="Times New Roman"/>
                <a:cs typeface="Times New Roman"/>
              </a:rPr>
              <a:t>interface </a:t>
            </a:r>
            <a:r>
              <a:rPr sz="3200" dirty="0">
                <a:latin typeface="Times New Roman"/>
                <a:cs typeface="Times New Roman"/>
              </a:rPr>
              <a:t>with  education &amp; </a:t>
            </a:r>
            <a:r>
              <a:rPr sz="3200" spc="-5" dirty="0">
                <a:latin typeface="Times New Roman"/>
                <a:cs typeface="Times New Roman"/>
              </a:rPr>
              <a:t>communication to perceive </a:t>
            </a:r>
            <a:r>
              <a:rPr sz="3200" dirty="0">
                <a:latin typeface="Times New Roman"/>
                <a:cs typeface="Times New Roman"/>
              </a:rPr>
              <a:t>a desired changes </a:t>
            </a:r>
            <a:r>
              <a:rPr sz="3200" spc="-15" dirty="0">
                <a:latin typeface="Times New Roman"/>
                <a:cs typeface="Times New Roman"/>
              </a:rPr>
              <a:t>in   </a:t>
            </a:r>
            <a:r>
              <a:rPr sz="3200" dirty="0">
                <a:latin typeface="Times New Roman"/>
                <a:cs typeface="Times New Roman"/>
              </a:rPr>
              <a:t>behavior of </a:t>
            </a:r>
            <a:r>
              <a:rPr sz="3200" spc="-10" dirty="0">
                <a:latin typeface="Times New Roman"/>
                <a:cs typeface="Times New Roman"/>
              </a:rPr>
              <a:t>target</a:t>
            </a:r>
            <a:r>
              <a:rPr sz="3200" spc="-65" dirty="0">
                <a:latin typeface="Times New Roman"/>
                <a:cs typeface="Times New Roman"/>
              </a:rPr>
              <a:t> </a:t>
            </a:r>
            <a:r>
              <a:rPr sz="3200" spc="5" dirty="0">
                <a:latin typeface="Times New Roman"/>
                <a:cs typeface="Times New Roman"/>
              </a:rPr>
              <a:t>group.</a:t>
            </a:r>
            <a:endParaRPr sz="3200" dirty="0">
              <a:latin typeface="Times New Roman"/>
              <a:cs typeface="Times New Roman"/>
            </a:endParaRPr>
          </a:p>
        </p:txBody>
      </p:sp>
    </p:spTree>
    <p:extLst>
      <p:ext uri="{BB962C8B-B14F-4D97-AF65-F5344CB8AC3E}">
        <p14:creationId xmlns:p14="http://schemas.microsoft.com/office/powerpoint/2010/main" val="3639338016"/>
      </p:ext>
    </p:extLst>
  </p:cSld>
  <p:clrMapOvr>
    <a:masterClrMapping/>
  </p:clrMapOvr>
  <p:transition spd="med">
    <p:pull/>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479208"/>
            <a:ext cx="9701019" cy="844462"/>
          </a:xfrm>
          <a:prstGeom prst="rect">
            <a:avLst/>
          </a:prstGeom>
        </p:spPr>
        <p:txBody>
          <a:bodyPr vert="horz" wrap="square" lIns="0" tIns="13335" rIns="0" bIns="0" rtlCol="0">
            <a:spAutoFit/>
          </a:bodyPr>
          <a:lstStyle/>
          <a:p>
            <a:pPr marL="12700" algn="ctr">
              <a:lnSpc>
                <a:spcPct val="100000"/>
              </a:lnSpc>
              <a:spcBef>
                <a:spcPts val="105"/>
              </a:spcBef>
            </a:pPr>
            <a:r>
              <a:rPr sz="5400" b="1" dirty="0">
                <a:solidFill>
                  <a:schemeClr val="tx1"/>
                </a:solidFill>
              </a:rPr>
              <a:t>BCC Strategies</a:t>
            </a:r>
            <a:r>
              <a:rPr sz="5400" b="1" spc="-110" dirty="0">
                <a:solidFill>
                  <a:schemeClr val="tx1"/>
                </a:solidFill>
              </a:rPr>
              <a:t> </a:t>
            </a:r>
            <a:r>
              <a:rPr sz="5400" b="1" dirty="0">
                <a:solidFill>
                  <a:schemeClr val="tx1"/>
                </a:solidFill>
              </a:rPr>
              <a:t>:</a:t>
            </a:r>
          </a:p>
        </p:txBody>
      </p:sp>
      <p:sp>
        <p:nvSpPr>
          <p:cNvPr id="3" name="object 3"/>
          <p:cNvSpPr txBox="1"/>
          <p:nvPr/>
        </p:nvSpPr>
        <p:spPr>
          <a:xfrm>
            <a:off x="916939" y="1757146"/>
            <a:ext cx="10358755" cy="2952750"/>
          </a:xfrm>
          <a:prstGeom prst="rect">
            <a:avLst/>
          </a:prstGeom>
        </p:spPr>
        <p:txBody>
          <a:bodyPr vert="horz" wrap="square" lIns="0" tIns="12700" rIns="0" bIns="0" rtlCol="0">
            <a:spAutoFit/>
          </a:bodyPr>
          <a:lstStyle/>
          <a:p>
            <a:pPr marL="469900" marR="5080" indent="-457200" algn="just">
              <a:lnSpc>
                <a:spcPct val="150000"/>
              </a:lnSpc>
              <a:spcBef>
                <a:spcPts val="100"/>
              </a:spcBef>
              <a:buFont typeface="Arial" panose="020B0604020202020204" pitchFamily="34" charset="0"/>
              <a:buChar char="•"/>
            </a:pPr>
            <a:r>
              <a:rPr sz="3200" spc="-5" dirty="0">
                <a:latin typeface="Times New Roman"/>
                <a:cs typeface="Times New Roman"/>
              </a:rPr>
              <a:t>BCC is </a:t>
            </a:r>
            <a:r>
              <a:rPr sz="3200" spc="-10" dirty="0">
                <a:latin typeface="Times New Roman"/>
                <a:cs typeface="Times New Roman"/>
              </a:rPr>
              <a:t>different </a:t>
            </a:r>
            <a:r>
              <a:rPr sz="3200" spc="-5" dirty="0">
                <a:latin typeface="Times New Roman"/>
                <a:cs typeface="Times New Roman"/>
              </a:rPr>
              <a:t>from ordinary instruction method </a:t>
            </a:r>
            <a:r>
              <a:rPr sz="3200" spc="-10" dirty="0">
                <a:latin typeface="Times New Roman"/>
                <a:cs typeface="Times New Roman"/>
              </a:rPr>
              <a:t>of  </a:t>
            </a:r>
            <a:r>
              <a:rPr sz="3200" spc="-5" dirty="0">
                <a:latin typeface="Times New Roman"/>
                <a:cs typeface="Times New Roman"/>
              </a:rPr>
              <a:t>communication </a:t>
            </a:r>
            <a:r>
              <a:rPr sz="3200" dirty="0">
                <a:latin typeface="Times New Roman"/>
                <a:cs typeface="Times New Roman"/>
              </a:rPr>
              <a:t>&amp; </a:t>
            </a:r>
            <a:r>
              <a:rPr sz="3200" spc="-5" dirty="0">
                <a:latin typeface="Times New Roman"/>
                <a:cs typeface="Times New Roman"/>
              </a:rPr>
              <a:t>is </a:t>
            </a:r>
            <a:r>
              <a:rPr sz="3200" spc="-10" dirty="0">
                <a:latin typeface="Times New Roman"/>
                <a:cs typeface="Times New Roman"/>
              </a:rPr>
              <a:t>target </a:t>
            </a:r>
            <a:r>
              <a:rPr sz="3200" dirty="0">
                <a:latin typeface="Times New Roman"/>
                <a:cs typeface="Times New Roman"/>
              </a:rPr>
              <a:t>specific. A society consists of many  sub-groups. </a:t>
            </a:r>
            <a:r>
              <a:rPr sz="3200" spc="-5" dirty="0">
                <a:latin typeface="Times New Roman"/>
                <a:cs typeface="Times New Roman"/>
              </a:rPr>
              <a:t>The </a:t>
            </a:r>
            <a:r>
              <a:rPr sz="3200" dirty="0">
                <a:latin typeface="Times New Roman"/>
                <a:cs typeface="Times New Roman"/>
              </a:rPr>
              <a:t>strategies for behavior </a:t>
            </a:r>
            <a:r>
              <a:rPr sz="3200" spc="-5" dirty="0">
                <a:latin typeface="Times New Roman"/>
                <a:cs typeface="Times New Roman"/>
              </a:rPr>
              <a:t>change communication  </a:t>
            </a:r>
            <a:r>
              <a:rPr sz="3200" dirty="0">
                <a:latin typeface="Times New Roman"/>
                <a:cs typeface="Times New Roman"/>
              </a:rPr>
              <a:t>will vary from group </a:t>
            </a:r>
            <a:r>
              <a:rPr sz="3200" spc="-5" dirty="0">
                <a:latin typeface="Times New Roman"/>
                <a:cs typeface="Times New Roman"/>
              </a:rPr>
              <a:t>to</a:t>
            </a:r>
            <a:r>
              <a:rPr sz="3200" spc="-75" dirty="0">
                <a:latin typeface="Times New Roman"/>
                <a:cs typeface="Times New Roman"/>
              </a:rPr>
              <a:t> </a:t>
            </a:r>
            <a:r>
              <a:rPr sz="3200" spc="5" dirty="0">
                <a:latin typeface="Times New Roman"/>
                <a:cs typeface="Times New Roman"/>
              </a:rPr>
              <a:t>group.</a:t>
            </a:r>
            <a:endParaRPr sz="3200" dirty="0">
              <a:latin typeface="Times New Roman"/>
              <a:cs typeface="Times New Roman"/>
            </a:endParaRPr>
          </a:p>
        </p:txBody>
      </p:sp>
    </p:spTree>
    <p:extLst>
      <p:ext uri="{BB962C8B-B14F-4D97-AF65-F5344CB8AC3E}">
        <p14:creationId xmlns:p14="http://schemas.microsoft.com/office/powerpoint/2010/main" val="3441898789"/>
      </p:ext>
    </p:extLst>
  </p:cSld>
  <p:clrMapOvr>
    <a:masterClrMapping/>
  </p:clrMapOvr>
  <p:transition spd="med">
    <p:pull/>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916939" y="733425"/>
            <a:ext cx="10358755" cy="4535170"/>
          </a:xfrm>
          <a:prstGeom prst="rect">
            <a:avLst/>
          </a:prstGeom>
        </p:spPr>
        <p:txBody>
          <a:bodyPr vert="horz" wrap="square" lIns="0" tIns="13335" rIns="0" bIns="0" rtlCol="0">
            <a:spAutoFit/>
          </a:bodyPr>
          <a:lstStyle/>
          <a:p>
            <a:pPr marL="12700">
              <a:lnSpc>
                <a:spcPct val="100000"/>
              </a:lnSpc>
              <a:spcBef>
                <a:spcPts val="105"/>
              </a:spcBef>
            </a:pPr>
            <a:r>
              <a:rPr sz="3200" dirty="0">
                <a:latin typeface="Times New Roman"/>
                <a:cs typeface="Times New Roman"/>
              </a:rPr>
              <a:t>Following points are important while considering the BCC</a:t>
            </a:r>
            <a:r>
              <a:rPr sz="3200" spc="-150" dirty="0">
                <a:latin typeface="Times New Roman"/>
                <a:cs typeface="Times New Roman"/>
              </a:rPr>
              <a:t> </a:t>
            </a:r>
            <a:r>
              <a:rPr sz="3200" dirty="0">
                <a:latin typeface="Times New Roman"/>
                <a:cs typeface="Times New Roman"/>
              </a:rPr>
              <a:t>:</a:t>
            </a:r>
          </a:p>
          <a:p>
            <a:pPr>
              <a:lnSpc>
                <a:spcPct val="100000"/>
              </a:lnSpc>
              <a:spcBef>
                <a:spcPts val="15"/>
              </a:spcBef>
            </a:pPr>
            <a:endParaRPr sz="3000" dirty="0">
              <a:latin typeface="Times New Roman"/>
              <a:cs typeface="Times New Roman"/>
            </a:endParaRPr>
          </a:p>
          <a:p>
            <a:pPr marL="336550" indent="-324485">
              <a:lnSpc>
                <a:spcPct val="100000"/>
              </a:lnSpc>
              <a:buSzPct val="96875"/>
              <a:buFont typeface="Wingdings"/>
              <a:buChar char=""/>
              <a:tabLst>
                <a:tab pos="337185" algn="l"/>
              </a:tabLst>
            </a:pPr>
            <a:r>
              <a:rPr sz="3200" spc="-15" dirty="0">
                <a:latin typeface="Times New Roman"/>
                <a:cs typeface="Times New Roman"/>
              </a:rPr>
              <a:t>Vulnerability </a:t>
            </a:r>
            <a:r>
              <a:rPr sz="3200" dirty="0">
                <a:latin typeface="Times New Roman"/>
                <a:cs typeface="Times New Roman"/>
              </a:rPr>
              <a:t>/ risk factor of the </a:t>
            </a:r>
            <a:r>
              <a:rPr sz="3200" spc="-10" dirty="0">
                <a:latin typeface="Times New Roman"/>
                <a:cs typeface="Times New Roman"/>
              </a:rPr>
              <a:t>target</a:t>
            </a:r>
            <a:r>
              <a:rPr sz="3200" spc="-90" dirty="0">
                <a:latin typeface="Times New Roman"/>
                <a:cs typeface="Times New Roman"/>
              </a:rPr>
              <a:t> </a:t>
            </a:r>
            <a:r>
              <a:rPr sz="3200" spc="5" dirty="0">
                <a:latin typeface="Times New Roman"/>
                <a:cs typeface="Times New Roman"/>
              </a:rPr>
              <a:t>group.</a:t>
            </a:r>
            <a:endParaRPr sz="3200" dirty="0">
              <a:latin typeface="Times New Roman"/>
              <a:cs typeface="Times New Roman"/>
            </a:endParaRPr>
          </a:p>
          <a:p>
            <a:pPr marL="241300" marR="5080" indent="-229235">
              <a:lnSpc>
                <a:spcPct val="150000"/>
              </a:lnSpc>
              <a:spcBef>
                <a:spcPts val="305"/>
              </a:spcBef>
              <a:buSzPct val="96875"/>
              <a:buFont typeface="Wingdings"/>
              <a:buChar char=""/>
              <a:tabLst>
                <a:tab pos="337185" algn="l"/>
                <a:tab pos="1138555" algn="l"/>
                <a:tab pos="2551430" algn="l"/>
                <a:tab pos="3039745" algn="l"/>
                <a:tab pos="4704080" algn="l"/>
                <a:tab pos="5193030" algn="l"/>
                <a:tab pos="5862320" algn="l"/>
                <a:tab pos="6712584" algn="l"/>
                <a:tab pos="7198995" algn="l"/>
                <a:tab pos="8546465" algn="l"/>
                <a:tab pos="10029825" algn="l"/>
              </a:tabLst>
            </a:pPr>
            <a:r>
              <a:rPr sz="3200" dirty="0">
                <a:latin typeface="Times New Roman"/>
                <a:cs typeface="Times New Roman"/>
              </a:rPr>
              <a:t>The	con</a:t>
            </a:r>
            <a:r>
              <a:rPr sz="3200" spc="-20" dirty="0">
                <a:latin typeface="Times New Roman"/>
                <a:cs typeface="Times New Roman"/>
              </a:rPr>
              <a:t>f</a:t>
            </a:r>
            <a:r>
              <a:rPr sz="3200" dirty="0">
                <a:latin typeface="Times New Roman"/>
                <a:cs typeface="Times New Roman"/>
              </a:rPr>
              <a:t>lict	&amp;	obsta</a:t>
            </a:r>
            <a:r>
              <a:rPr sz="3200" spc="5" dirty="0">
                <a:latin typeface="Times New Roman"/>
                <a:cs typeface="Times New Roman"/>
              </a:rPr>
              <a:t>c</a:t>
            </a:r>
            <a:r>
              <a:rPr sz="3200" dirty="0">
                <a:latin typeface="Times New Roman"/>
                <a:cs typeface="Times New Roman"/>
              </a:rPr>
              <a:t>les	</a:t>
            </a:r>
            <a:r>
              <a:rPr sz="3200" spc="-5" dirty="0">
                <a:latin typeface="Times New Roman"/>
                <a:cs typeface="Times New Roman"/>
              </a:rPr>
              <a:t>i</a:t>
            </a:r>
            <a:r>
              <a:rPr sz="3200" dirty="0">
                <a:latin typeface="Times New Roman"/>
                <a:cs typeface="Times New Roman"/>
              </a:rPr>
              <a:t>n	</a:t>
            </a:r>
            <a:r>
              <a:rPr sz="3200" spc="-20" dirty="0">
                <a:latin typeface="Times New Roman"/>
                <a:cs typeface="Times New Roman"/>
              </a:rPr>
              <a:t>t</a:t>
            </a:r>
            <a:r>
              <a:rPr sz="3200" dirty="0">
                <a:latin typeface="Times New Roman"/>
                <a:cs typeface="Times New Roman"/>
              </a:rPr>
              <a:t>he	</a:t>
            </a:r>
            <a:r>
              <a:rPr sz="3200" spc="-10" dirty="0">
                <a:latin typeface="Times New Roman"/>
                <a:cs typeface="Times New Roman"/>
              </a:rPr>
              <a:t>w</a:t>
            </a:r>
            <a:r>
              <a:rPr sz="3200" spc="5" dirty="0">
                <a:latin typeface="Times New Roman"/>
                <a:cs typeface="Times New Roman"/>
              </a:rPr>
              <a:t>a</a:t>
            </a:r>
            <a:r>
              <a:rPr sz="3200" dirty="0">
                <a:latin typeface="Times New Roman"/>
                <a:cs typeface="Times New Roman"/>
              </a:rPr>
              <a:t>y	</a:t>
            </a:r>
            <a:r>
              <a:rPr sz="3200" spc="-15" dirty="0">
                <a:latin typeface="Times New Roman"/>
                <a:cs typeface="Times New Roman"/>
              </a:rPr>
              <a:t>t</a:t>
            </a:r>
            <a:r>
              <a:rPr sz="3200" dirty="0">
                <a:latin typeface="Times New Roman"/>
                <a:cs typeface="Times New Roman"/>
              </a:rPr>
              <a:t>o	desir</a:t>
            </a:r>
            <a:r>
              <a:rPr sz="3200" spc="10" dirty="0">
                <a:latin typeface="Times New Roman"/>
                <a:cs typeface="Times New Roman"/>
              </a:rPr>
              <a:t>e</a:t>
            </a:r>
            <a:r>
              <a:rPr sz="3200" dirty="0">
                <a:latin typeface="Times New Roman"/>
                <a:cs typeface="Times New Roman"/>
              </a:rPr>
              <a:t>d	changes	</a:t>
            </a:r>
            <a:r>
              <a:rPr sz="3200" spc="-5" dirty="0">
                <a:latin typeface="Times New Roman"/>
                <a:cs typeface="Times New Roman"/>
              </a:rPr>
              <a:t>in  </a:t>
            </a:r>
            <a:r>
              <a:rPr sz="3200" spc="-20" dirty="0">
                <a:latin typeface="Times New Roman"/>
                <a:cs typeface="Times New Roman"/>
              </a:rPr>
              <a:t>behavior.</a:t>
            </a:r>
            <a:endParaRPr sz="3200" dirty="0">
              <a:latin typeface="Times New Roman"/>
              <a:cs typeface="Times New Roman"/>
            </a:endParaRPr>
          </a:p>
          <a:p>
            <a:pPr marL="241300" marR="5080" indent="-229235">
              <a:lnSpc>
                <a:spcPct val="150000"/>
              </a:lnSpc>
              <a:spcBef>
                <a:spcPts val="1010"/>
              </a:spcBef>
              <a:buSzPct val="96875"/>
              <a:buFont typeface="Wingdings"/>
              <a:buChar char=""/>
              <a:tabLst>
                <a:tab pos="337185" algn="l"/>
                <a:tab pos="1198245" algn="l"/>
                <a:tab pos="3507740" algn="l"/>
                <a:tab pos="5702300" algn="l"/>
                <a:tab pos="6272530" algn="l"/>
                <a:tab pos="7450455" algn="l"/>
                <a:tab pos="8907780" algn="l"/>
                <a:tab pos="9410700" algn="l"/>
                <a:tab pos="9959340" algn="l"/>
              </a:tabLst>
            </a:pPr>
            <a:r>
              <a:rPr sz="3200" dirty="0">
                <a:latin typeface="Times New Roman"/>
                <a:cs typeface="Times New Roman"/>
              </a:rPr>
              <a:t>The	vu</a:t>
            </a:r>
            <a:r>
              <a:rPr sz="3200" spc="-20" dirty="0">
                <a:latin typeface="Times New Roman"/>
                <a:cs typeface="Times New Roman"/>
              </a:rPr>
              <a:t>l</a:t>
            </a:r>
            <a:r>
              <a:rPr sz="3200" dirty="0">
                <a:latin typeface="Times New Roman"/>
                <a:cs typeface="Times New Roman"/>
              </a:rPr>
              <a:t>n</a:t>
            </a:r>
            <a:r>
              <a:rPr sz="3200" spc="5" dirty="0">
                <a:latin typeface="Times New Roman"/>
                <a:cs typeface="Times New Roman"/>
              </a:rPr>
              <a:t>e</a:t>
            </a:r>
            <a:r>
              <a:rPr sz="3200" spc="-10" dirty="0">
                <a:latin typeface="Times New Roman"/>
                <a:cs typeface="Times New Roman"/>
              </a:rPr>
              <a:t>r</a:t>
            </a:r>
            <a:r>
              <a:rPr sz="3200" dirty="0">
                <a:latin typeface="Times New Roman"/>
                <a:cs typeface="Times New Roman"/>
              </a:rPr>
              <a:t>a</a:t>
            </a:r>
            <a:r>
              <a:rPr sz="3200" spc="5" dirty="0">
                <a:latin typeface="Times New Roman"/>
                <a:cs typeface="Times New Roman"/>
              </a:rPr>
              <a:t>b</a:t>
            </a:r>
            <a:r>
              <a:rPr sz="3200" dirty="0">
                <a:latin typeface="Times New Roman"/>
                <a:cs typeface="Times New Roman"/>
              </a:rPr>
              <a:t>ili</a:t>
            </a:r>
            <a:r>
              <a:rPr sz="3200" spc="-25" dirty="0">
                <a:latin typeface="Times New Roman"/>
                <a:cs typeface="Times New Roman"/>
              </a:rPr>
              <a:t>t</a:t>
            </a:r>
            <a:r>
              <a:rPr sz="3200" dirty="0">
                <a:latin typeface="Times New Roman"/>
                <a:cs typeface="Times New Roman"/>
              </a:rPr>
              <a:t>y	</a:t>
            </a:r>
            <a:r>
              <a:rPr sz="3200" spc="-10" dirty="0">
                <a:latin typeface="Times New Roman"/>
                <a:cs typeface="Times New Roman"/>
              </a:rPr>
              <a:t>(</a:t>
            </a:r>
            <a:r>
              <a:rPr sz="3200" dirty="0">
                <a:latin typeface="Times New Roman"/>
                <a:cs typeface="Times New Roman"/>
              </a:rPr>
              <a:t>ris</a:t>
            </a:r>
            <a:r>
              <a:rPr sz="3200" spc="-10" dirty="0">
                <a:latin typeface="Times New Roman"/>
                <a:cs typeface="Times New Roman"/>
              </a:rPr>
              <a:t>k</a:t>
            </a:r>
            <a:r>
              <a:rPr sz="3200" dirty="0">
                <a:latin typeface="Times New Roman"/>
                <a:cs typeface="Times New Roman"/>
              </a:rPr>
              <a:t>-factor)	</a:t>
            </a:r>
            <a:r>
              <a:rPr sz="3200" spc="-10" dirty="0">
                <a:latin typeface="Times New Roman"/>
                <a:cs typeface="Times New Roman"/>
              </a:rPr>
              <a:t>o</a:t>
            </a:r>
            <a:r>
              <a:rPr sz="3200" dirty="0">
                <a:latin typeface="Times New Roman"/>
                <a:cs typeface="Times New Roman"/>
              </a:rPr>
              <a:t>f	g</a:t>
            </a:r>
            <a:r>
              <a:rPr sz="3200" spc="-20" dirty="0">
                <a:latin typeface="Times New Roman"/>
                <a:cs typeface="Times New Roman"/>
              </a:rPr>
              <a:t>r</a:t>
            </a:r>
            <a:r>
              <a:rPr sz="3200" dirty="0">
                <a:latin typeface="Times New Roman"/>
                <a:cs typeface="Times New Roman"/>
              </a:rPr>
              <a:t>oup	which	</a:t>
            </a:r>
            <a:r>
              <a:rPr sz="3200" spc="-5" dirty="0">
                <a:latin typeface="Times New Roman"/>
                <a:cs typeface="Times New Roman"/>
              </a:rPr>
              <a:t>i</a:t>
            </a:r>
            <a:r>
              <a:rPr sz="3200" dirty="0">
                <a:latin typeface="Times New Roman"/>
                <a:cs typeface="Times New Roman"/>
              </a:rPr>
              <a:t>s	</a:t>
            </a:r>
            <a:r>
              <a:rPr sz="3200" spc="-5" dirty="0">
                <a:latin typeface="Times New Roman"/>
                <a:cs typeface="Times New Roman"/>
              </a:rPr>
              <a:t>t</a:t>
            </a:r>
            <a:r>
              <a:rPr sz="3200" dirty="0">
                <a:latin typeface="Times New Roman"/>
                <a:cs typeface="Times New Roman"/>
              </a:rPr>
              <a:t>o	</a:t>
            </a:r>
            <a:r>
              <a:rPr sz="3200" spc="5" dirty="0">
                <a:latin typeface="Times New Roman"/>
                <a:cs typeface="Times New Roman"/>
              </a:rPr>
              <a:t>be  </a:t>
            </a:r>
            <a:r>
              <a:rPr sz="3200" dirty="0">
                <a:latin typeface="Times New Roman"/>
                <a:cs typeface="Times New Roman"/>
              </a:rPr>
              <a:t>addressed.</a:t>
            </a:r>
          </a:p>
        </p:txBody>
      </p:sp>
    </p:spTree>
    <p:extLst>
      <p:ext uri="{BB962C8B-B14F-4D97-AF65-F5344CB8AC3E}">
        <p14:creationId xmlns:p14="http://schemas.microsoft.com/office/powerpoint/2010/main" val="342092444"/>
      </p:ext>
    </p:extLst>
  </p:cSld>
  <p:clrMapOvr>
    <a:masterClrMapping/>
  </p:clrMapOvr>
  <p:transition spd="med">
    <p:pull/>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68351"/>
            <a:ext cx="1797050" cy="696595"/>
          </a:xfrm>
          <a:prstGeom prst="rect">
            <a:avLst/>
          </a:prstGeom>
        </p:spPr>
        <p:txBody>
          <a:bodyPr vert="horz" wrap="square" lIns="0" tIns="12700" rIns="0" bIns="0" rtlCol="0">
            <a:spAutoFit/>
          </a:bodyPr>
          <a:lstStyle/>
          <a:p>
            <a:pPr marL="12700">
              <a:lnSpc>
                <a:spcPct val="100000"/>
              </a:lnSpc>
              <a:spcBef>
                <a:spcPts val="100"/>
              </a:spcBef>
            </a:pPr>
            <a:r>
              <a:rPr sz="4400" dirty="0"/>
              <a:t>Contd..</a:t>
            </a:r>
            <a:endParaRPr sz="4400"/>
          </a:p>
        </p:txBody>
      </p:sp>
      <p:sp>
        <p:nvSpPr>
          <p:cNvPr id="3" name="object 3"/>
          <p:cNvSpPr txBox="1"/>
          <p:nvPr/>
        </p:nvSpPr>
        <p:spPr>
          <a:xfrm>
            <a:off x="916939" y="1378686"/>
            <a:ext cx="10360025" cy="3810635"/>
          </a:xfrm>
          <a:prstGeom prst="rect">
            <a:avLst/>
          </a:prstGeom>
        </p:spPr>
        <p:txBody>
          <a:bodyPr vert="horz" wrap="square" lIns="0" tIns="12700" rIns="0" bIns="0" rtlCol="0">
            <a:spAutoFit/>
          </a:bodyPr>
          <a:lstStyle/>
          <a:p>
            <a:pPr marL="241300" marR="6350" indent="-229235" algn="just">
              <a:lnSpc>
                <a:spcPct val="150000"/>
              </a:lnSpc>
              <a:spcBef>
                <a:spcPts val="100"/>
              </a:spcBef>
              <a:buSzPct val="96875"/>
              <a:buFont typeface="Wingdings"/>
              <a:buChar char=""/>
              <a:tabLst>
                <a:tab pos="337185" algn="l"/>
              </a:tabLst>
            </a:pPr>
            <a:r>
              <a:rPr sz="3200" spc="-60" dirty="0">
                <a:latin typeface="Times New Roman"/>
                <a:cs typeface="Times New Roman"/>
              </a:rPr>
              <a:t>Type </a:t>
            </a:r>
            <a:r>
              <a:rPr sz="3200" dirty="0">
                <a:latin typeface="Times New Roman"/>
                <a:cs typeface="Times New Roman"/>
              </a:rPr>
              <a:t>of message &amp; </a:t>
            </a:r>
            <a:r>
              <a:rPr sz="3200" spc="-5" dirty="0">
                <a:latin typeface="Times New Roman"/>
                <a:cs typeface="Times New Roman"/>
              </a:rPr>
              <a:t>communication media which </a:t>
            </a:r>
            <a:r>
              <a:rPr sz="3200" spc="5" dirty="0">
                <a:latin typeface="Times New Roman"/>
                <a:cs typeface="Times New Roman"/>
              </a:rPr>
              <a:t>can </a:t>
            </a:r>
            <a:r>
              <a:rPr sz="3200" dirty="0">
                <a:latin typeface="Times New Roman"/>
                <a:cs typeface="Times New Roman"/>
              </a:rPr>
              <a:t>best </a:t>
            </a:r>
            <a:r>
              <a:rPr sz="3200" spc="-10" dirty="0">
                <a:latin typeface="Times New Roman"/>
                <a:cs typeface="Times New Roman"/>
              </a:rPr>
              <a:t>be  </a:t>
            </a:r>
            <a:r>
              <a:rPr sz="3200" dirty="0">
                <a:latin typeface="Times New Roman"/>
                <a:cs typeface="Times New Roman"/>
              </a:rPr>
              <a:t>used </a:t>
            </a:r>
            <a:r>
              <a:rPr sz="3200" spc="-5" dirty="0">
                <a:latin typeface="Times New Roman"/>
                <a:cs typeface="Times New Roman"/>
              </a:rPr>
              <a:t>to </a:t>
            </a:r>
            <a:r>
              <a:rPr sz="3200" dirty="0">
                <a:latin typeface="Times New Roman"/>
                <a:cs typeface="Times New Roman"/>
              </a:rPr>
              <a:t>reach the </a:t>
            </a:r>
            <a:r>
              <a:rPr sz="3200" spc="-10" dirty="0">
                <a:latin typeface="Times New Roman"/>
                <a:cs typeface="Times New Roman"/>
              </a:rPr>
              <a:t>target</a:t>
            </a:r>
            <a:r>
              <a:rPr sz="3200" spc="-50" dirty="0">
                <a:latin typeface="Times New Roman"/>
                <a:cs typeface="Times New Roman"/>
              </a:rPr>
              <a:t> </a:t>
            </a:r>
            <a:r>
              <a:rPr sz="3200" spc="5" dirty="0">
                <a:latin typeface="Times New Roman"/>
                <a:cs typeface="Times New Roman"/>
              </a:rPr>
              <a:t>group.</a:t>
            </a:r>
            <a:endParaRPr sz="3200">
              <a:latin typeface="Times New Roman"/>
              <a:cs typeface="Times New Roman"/>
            </a:endParaRPr>
          </a:p>
          <a:p>
            <a:pPr marL="241300" marR="5080" indent="-229235" algn="just">
              <a:lnSpc>
                <a:spcPct val="150000"/>
              </a:lnSpc>
              <a:spcBef>
                <a:spcPts val="994"/>
              </a:spcBef>
              <a:buSzPct val="96875"/>
              <a:buFont typeface="Wingdings"/>
              <a:buChar char=""/>
              <a:tabLst>
                <a:tab pos="337185" algn="l"/>
              </a:tabLst>
            </a:pPr>
            <a:r>
              <a:rPr sz="3200" spc="-60" dirty="0">
                <a:latin typeface="Times New Roman"/>
                <a:cs typeface="Times New Roman"/>
              </a:rPr>
              <a:t>Type </a:t>
            </a:r>
            <a:r>
              <a:rPr sz="3200" dirty="0">
                <a:latin typeface="Times New Roman"/>
                <a:cs typeface="Times New Roman"/>
              </a:rPr>
              <a:t>of resources available &amp; assessment of </a:t>
            </a:r>
            <a:r>
              <a:rPr sz="3200" spc="-5" dirty="0">
                <a:latin typeface="Times New Roman"/>
                <a:cs typeface="Times New Roman"/>
              </a:rPr>
              <a:t>existing  </a:t>
            </a:r>
            <a:r>
              <a:rPr sz="3200" dirty="0">
                <a:latin typeface="Times New Roman"/>
                <a:cs typeface="Times New Roman"/>
              </a:rPr>
              <a:t>knowledge </a:t>
            </a:r>
            <a:r>
              <a:rPr sz="3200" spc="-5" dirty="0">
                <a:latin typeface="Times New Roman"/>
                <a:cs typeface="Times New Roman"/>
              </a:rPr>
              <a:t>of the </a:t>
            </a:r>
            <a:r>
              <a:rPr sz="3200" spc="-10" dirty="0">
                <a:latin typeface="Times New Roman"/>
                <a:cs typeface="Times New Roman"/>
              </a:rPr>
              <a:t>target </a:t>
            </a:r>
            <a:r>
              <a:rPr sz="3200" spc="-5" dirty="0">
                <a:latin typeface="Times New Roman"/>
                <a:cs typeface="Times New Roman"/>
              </a:rPr>
              <a:t>group about </a:t>
            </a:r>
            <a:r>
              <a:rPr sz="3200" dirty="0">
                <a:latin typeface="Times New Roman"/>
                <a:cs typeface="Times New Roman"/>
              </a:rPr>
              <a:t>the issue </a:t>
            </a:r>
            <a:r>
              <a:rPr sz="3200" spc="-5" dirty="0">
                <a:latin typeface="Times New Roman"/>
                <a:cs typeface="Times New Roman"/>
              </a:rPr>
              <a:t>which </a:t>
            </a:r>
            <a:r>
              <a:rPr sz="3200" spc="-10" dirty="0">
                <a:latin typeface="Times New Roman"/>
                <a:cs typeface="Times New Roman"/>
              </a:rPr>
              <a:t>is </a:t>
            </a:r>
            <a:r>
              <a:rPr sz="3200" dirty="0">
                <a:latin typeface="Times New Roman"/>
                <a:cs typeface="Times New Roman"/>
              </a:rPr>
              <a:t>going  </a:t>
            </a:r>
            <a:r>
              <a:rPr sz="3200" spc="-5" dirty="0">
                <a:latin typeface="Times New Roman"/>
                <a:cs typeface="Times New Roman"/>
              </a:rPr>
              <a:t>to </a:t>
            </a:r>
            <a:r>
              <a:rPr sz="3200" dirty="0">
                <a:latin typeface="Times New Roman"/>
                <a:cs typeface="Times New Roman"/>
              </a:rPr>
              <a:t>be </a:t>
            </a:r>
            <a:r>
              <a:rPr sz="3200" spc="5" dirty="0">
                <a:latin typeface="Times New Roman"/>
                <a:cs typeface="Times New Roman"/>
              </a:rPr>
              <a:t>deal</a:t>
            </a:r>
            <a:r>
              <a:rPr sz="3200" spc="-35" dirty="0">
                <a:latin typeface="Times New Roman"/>
                <a:cs typeface="Times New Roman"/>
              </a:rPr>
              <a:t> </a:t>
            </a:r>
            <a:r>
              <a:rPr sz="3200" dirty="0">
                <a:latin typeface="Times New Roman"/>
                <a:cs typeface="Times New Roman"/>
              </a:rPr>
              <a:t>with.</a:t>
            </a:r>
            <a:endParaRPr sz="3200">
              <a:latin typeface="Times New Roman"/>
              <a:cs typeface="Times New Roman"/>
            </a:endParaRPr>
          </a:p>
        </p:txBody>
      </p:sp>
    </p:spTree>
    <p:extLst>
      <p:ext uri="{BB962C8B-B14F-4D97-AF65-F5344CB8AC3E}">
        <p14:creationId xmlns:p14="http://schemas.microsoft.com/office/powerpoint/2010/main" val="2307250777"/>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1878" y="172279"/>
            <a:ext cx="10800522" cy="742122"/>
          </a:xfrm>
        </p:spPr>
        <p:txBody>
          <a:bodyPr>
            <a:noAutofit/>
          </a:bodyPr>
          <a:lstStyle/>
          <a:p>
            <a:pPr algn="ctr"/>
            <a:r>
              <a:rPr lang="en-US" sz="4800" b="1" dirty="0" smtClean="0">
                <a:solidFill>
                  <a:schemeClr val="tx1"/>
                </a:solidFill>
                <a:latin typeface="Berlin Sans FB Demi" panose="020E0802020502020306" pitchFamily="34" charset="0"/>
              </a:rPr>
              <a:t>Concepts of Health promotion </a:t>
            </a:r>
            <a:endParaRPr lang="en-US" sz="4800"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71061" y="1126435"/>
            <a:ext cx="11463130" cy="5327374"/>
          </a:xfrm>
        </p:spPr>
        <p:txBody>
          <a:bodyPr>
            <a:normAutofit/>
          </a:bodyPr>
          <a:lstStyle/>
          <a:p>
            <a:pPr algn="just"/>
            <a:r>
              <a:rPr lang="en-US" sz="3200" dirty="0" smtClean="0">
                <a:latin typeface="+mj-lt"/>
              </a:rPr>
              <a:t>There are three levels of health promotion:</a:t>
            </a:r>
          </a:p>
          <a:p>
            <a:pPr lvl="1" algn="just"/>
            <a:r>
              <a:rPr lang="en-US" sz="3600" b="1" dirty="0" smtClean="0">
                <a:latin typeface="+mj-lt"/>
              </a:rPr>
              <a:t>Primary prevention: </a:t>
            </a:r>
            <a:r>
              <a:rPr lang="en-US" sz="3000" dirty="0" smtClean="0">
                <a:latin typeface="+mj-lt"/>
              </a:rPr>
              <a:t>focuses of health promotion and protection against specific health problems. There4, primary preventive measures are directed towards the ‘</a:t>
            </a:r>
            <a:r>
              <a:rPr lang="en-US" sz="3000" b="1" dirty="0" smtClean="0">
                <a:latin typeface="+mj-lt"/>
              </a:rPr>
              <a:t>well</a:t>
            </a:r>
            <a:r>
              <a:rPr lang="en-US" sz="3000" dirty="0" smtClean="0">
                <a:latin typeface="+mj-lt"/>
              </a:rPr>
              <a:t>’ individuals in the prepathogenesis period to promote their health and to provide specific protection from diseases e.g. immunization against diseases such as Diphtheria, tetanus, pertussis (DPT) AND Polio. The purpose of primary prevention is to reduce the risk of exposure of the individual or community to disease. </a:t>
            </a:r>
            <a:endParaRPr lang="en-US" sz="3000" dirty="0">
              <a:latin typeface="+mj-lt"/>
            </a:endParaRPr>
          </a:p>
        </p:txBody>
      </p:sp>
    </p:spTree>
    <p:extLst>
      <p:ext uri="{BB962C8B-B14F-4D97-AF65-F5344CB8AC3E}">
        <p14:creationId xmlns:p14="http://schemas.microsoft.com/office/powerpoint/2010/main" val="3959337097"/>
      </p:ext>
    </p:extLst>
  </p:cSld>
  <p:clrMapOvr>
    <a:masterClrMapping/>
  </p:clrMapOvr>
  <p:transition spd="med">
    <p:pull/>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0"/>
            <a:ext cx="10359390" cy="1184940"/>
          </a:xfrm>
          <a:prstGeom prst="rect">
            <a:avLst/>
          </a:prstGeom>
        </p:spPr>
        <p:txBody>
          <a:bodyPr vert="horz" wrap="square" lIns="0" tIns="81280" rIns="0" bIns="0" rtlCol="0">
            <a:spAutoFit/>
          </a:bodyPr>
          <a:lstStyle/>
          <a:p>
            <a:pPr marL="12700" marR="5080" algn="ctr">
              <a:lnSpc>
                <a:spcPts val="4320"/>
              </a:lnSpc>
              <a:spcBef>
                <a:spcPts val="640"/>
              </a:spcBef>
            </a:pPr>
            <a:r>
              <a:rPr sz="4000" b="1" spc="-5" dirty="0">
                <a:solidFill>
                  <a:schemeClr val="tx1"/>
                </a:solidFill>
                <a:latin typeface="Berlin Sans FB Demi" panose="020E0802020502020306" pitchFamily="34" charset="0"/>
              </a:rPr>
              <a:t>Implications of Behavior</a:t>
            </a:r>
            <a:r>
              <a:rPr sz="4000" b="1" spc="-50" dirty="0">
                <a:solidFill>
                  <a:schemeClr val="tx1"/>
                </a:solidFill>
                <a:latin typeface="Berlin Sans FB Demi" panose="020E0802020502020306" pitchFamily="34" charset="0"/>
              </a:rPr>
              <a:t> </a:t>
            </a:r>
            <a:r>
              <a:rPr sz="4000" b="1" spc="-5" dirty="0">
                <a:solidFill>
                  <a:schemeClr val="tx1"/>
                </a:solidFill>
                <a:latin typeface="Berlin Sans FB Demi" panose="020E0802020502020306" pitchFamily="34" charset="0"/>
              </a:rPr>
              <a:t>Change  Communication:</a:t>
            </a:r>
            <a:endParaRPr sz="4000" b="1" dirty="0">
              <a:solidFill>
                <a:schemeClr val="tx1"/>
              </a:solidFill>
              <a:latin typeface="Berlin Sans FB Demi" panose="020E0802020502020306" pitchFamily="34" charset="0"/>
            </a:endParaRPr>
          </a:p>
        </p:txBody>
      </p:sp>
      <p:sp>
        <p:nvSpPr>
          <p:cNvPr id="3" name="object 3"/>
          <p:cNvSpPr txBox="1"/>
          <p:nvPr/>
        </p:nvSpPr>
        <p:spPr>
          <a:xfrm>
            <a:off x="368490" y="1385163"/>
            <a:ext cx="11600597" cy="4967001"/>
          </a:xfrm>
          <a:prstGeom prst="rect">
            <a:avLst/>
          </a:prstGeom>
        </p:spPr>
        <p:txBody>
          <a:bodyPr vert="horz" wrap="square" lIns="0" tIns="12700" rIns="0" bIns="0" rtlCol="0">
            <a:spAutoFit/>
          </a:bodyPr>
          <a:lstStyle/>
          <a:p>
            <a:pPr marL="241300" marR="5080" indent="-229235" algn="just">
              <a:lnSpc>
                <a:spcPct val="140000"/>
              </a:lnSpc>
              <a:spcBef>
                <a:spcPts val="100"/>
              </a:spcBef>
              <a:buSzPct val="96875"/>
              <a:buFont typeface="Wingdings"/>
              <a:buChar char=""/>
              <a:tabLst>
                <a:tab pos="337185" algn="l"/>
              </a:tabLst>
            </a:pPr>
            <a:r>
              <a:rPr sz="3200" spc="-5" dirty="0">
                <a:latin typeface="Times New Roman"/>
                <a:cs typeface="Times New Roman"/>
              </a:rPr>
              <a:t>BCC is </a:t>
            </a:r>
            <a:r>
              <a:rPr sz="3200" dirty="0">
                <a:latin typeface="Times New Roman"/>
                <a:cs typeface="Times New Roman"/>
              </a:rPr>
              <a:t>an </a:t>
            </a:r>
            <a:r>
              <a:rPr sz="3200" spc="-10" dirty="0">
                <a:latin typeface="Times New Roman"/>
                <a:cs typeface="Times New Roman"/>
              </a:rPr>
              <a:t>effective </a:t>
            </a:r>
            <a:r>
              <a:rPr sz="3200" dirty="0">
                <a:latin typeface="Times New Roman"/>
                <a:cs typeface="Times New Roman"/>
              </a:rPr>
              <a:t>method </a:t>
            </a:r>
            <a:r>
              <a:rPr sz="3200" spc="-5" dirty="0">
                <a:latin typeface="Times New Roman"/>
                <a:cs typeface="Times New Roman"/>
              </a:rPr>
              <a:t>for </a:t>
            </a:r>
            <a:r>
              <a:rPr sz="3200" dirty="0">
                <a:latin typeface="Times New Roman"/>
                <a:cs typeface="Times New Roman"/>
              </a:rPr>
              <a:t>dealing </a:t>
            </a:r>
            <a:r>
              <a:rPr lang="en-US" sz="3200" dirty="0" smtClean="0">
                <a:latin typeface="Times New Roman"/>
                <a:cs typeface="Times New Roman"/>
              </a:rPr>
              <a:t>with </a:t>
            </a:r>
            <a:r>
              <a:rPr sz="3200" dirty="0" smtClean="0">
                <a:latin typeface="Times New Roman"/>
                <a:cs typeface="Times New Roman"/>
              </a:rPr>
              <a:t>many </a:t>
            </a:r>
            <a:r>
              <a:rPr sz="3200" spc="-5" dirty="0">
                <a:latin typeface="Times New Roman"/>
                <a:cs typeface="Times New Roman"/>
              </a:rPr>
              <a:t>community </a:t>
            </a:r>
            <a:r>
              <a:rPr sz="3200" dirty="0">
                <a:latin typeface="Times New Roman"/>
                <a:cs typeface="Times New Roman"/>
              </a:rPr>
              <a:t>&amp;  group related problems. </a:t>
            </a:r>
            <a:r>
              <a:rPr sz="3200" spc="-5" dirty="0">
                <a:latin typeface="Times New Roman"/>
                <a:cs typeface="Times New Roman"/>
              </a:rPr>
              <a:t>BCC </a:t>
            </a:r>
            <a:r>
              <a:rPr sz="3200" dirty="0">
                <a:latin typeface="Times New Roman"/>
                <a:cs typeface="Times New Roman"/>
              </a:rPr>
              <a:t>has been </a:t>
            </a:r>
            <a:r>
              <a:rPr sz="3200" spc="-5" dirty="0">
                <a:latin typeface="Times New Roman"/>
                <a:cs typeface="Times New Roman"/>
              </a:rPr>
              <a:t>adapted </a:t>
            </a:r>
            <a:r>
              <a:rPr sz="3200" dirty="0">
                <a:latin typeface="Times New Roman"/>
                <a:cs typeface="Times New Roman"/>
              </a:rPr>
              <a:t>as </a:t>
            </a:r>
            <a:r>
              <a:rPr sz="3200" spc="5" dirty="0">
                <a:latin typeface="Times New Roman"/>
                <a:cs typeface="Times New Roman"/>
              </a:rPr>
              <a:t>an  </a:t>
            </a:r>
            <a:r>
              <a:rPr sz="3200" spc="-5" dirty="0">
                <a:latin typeface="Times New Roman"/>
                <a:cs typeface="Times New Roman"/>
              </a:rPr>
              <a:t>effective </a:t>
            </a:r>
            <a:r>
              <a:rPr sz="3200" dirty="0">
                <a:latin typeface="Times New Roman"/>
                <a:cs typeface="Times New Roman"/>
              </a:rPr>
              <a:t>strategy </a:t>
            </a:r>
            <a:r>
              <a:rPr sz="3200" spc="-5" dirty="0">
                <a:latin typeface="Times New Roman"/>
                <a:cs typeface="Times New Roman"/>
              </a:rPr>
              <a:t>for community mobilization </a:t>
            </a:r>
            <a:r>
              <a:rPr sz="3200" dirty="0">
                <a:latin typeface="Times New Roman"/>
                <a:cs typeface="Times New Roman"/>
              </a:rPr>
              <a:t>health </a:t>
            </a:r>
            <a:r>
              <a:rPr sz="3200" spc="5" dirty="0">
                <a:latin typeface="Times New Roman"/>
                <a:cs typeface="Times New Roman"/>
              </a:rPr>
              <a:t>&amp;  </a:t>
            </a:r>
            <a:r>
              <a:rPr sz="3200" dirty="0">
                <a:latin typeface="Times New Roman"/>
                <a:cs typeface="Times New Roman"/>
              </a:rPr>
              <a:t>environment education &amp; various public outreach</a:t>
            </a:r>
            <a:r>
              <a:rPr sz="3200" spc="-105" dirty="0">
                <a:latin typeface="Times New Roman"/>
                <a:cs typeface="Times New Roman"/>
              </a:rPr>
              <a:t> </a:t>
            </a:r>
            <a:r>
              <a:rPr sz="3200" dirty="0">
                <a:latin typeface="Times New Roman"/>
                <a:cs typeface="Times New Roman"/>
              </a:rPr>
              <a:t>program.</a:t>
            </a:r>
          </a:p>
          <a:p>
            <a:pPr marL="241300" marR="5080" indent="-229235" algn="just">
              <a:lnSpc>
                <a:spcPct val="140000"/>
              </a:lnSpc>
              <a:spcBef>
                <a:spcPts val="994"/>
              </a:spcBef>
              <a:buSzPct val="96875"/>
              <a:buFont typeface="Wingdings"/>
              <a:buChar char=""/>
              <a:tabLst>
                <a:tab pos="337185" algn="l"/>
              </a:tabLst>
            </a:pPr>
            <a:r>
              <a:rPr sz="3200" dirty="0">
                <a:latin typeface="Times New Roman"/>
                <a:cs typeface="Times New Roman"/>
              </a:rPr>
              <a:t>Enhanced knowledge about the behavior change process has  </a:t>
            </a:r>
            <a:r>
              <a:rPr sz="3200" spc="-5" dirty="0">
                <a:latin typeface="Times New Roman"/>
                <a:cs typeface="Times New Roman"/>
              </a:rPr>
              <a:t>facilitated the </a:t>
            </a:r>
            <a:r>
              <a:rPr sz="3200" dirty="0">
                <a:latin typeface="Times New Roman"/>
                <a:cs typeface="Times New Roman"/>
              </a:rPr>
              <a:t>design </a:t>
            </a:r>
            <a:r>
              <a:rPr sz="3200" spc="-5" dirty="0">
                <a:latin typeface="Times New Roman"/>
                <a:cs typeface="Times New Roman"/>
              </a:rPr>
              <a:t>of communication </a:t>
            </a:r>
            <a:r>
              <a:rPr sz="3200" dirty="0">
                <a:latin typeface="Times New Roman"/>
                <a:cs typeface="Times New Roman"/>
              </a:rPr>
              <a:t>programs </a:t>
            </a:r>
            <a:r>
              <a:rPr sz="3200" spc="-10" dirty="0">
                <a:latin typeface="Times New Roman"/>
                <a:cs typeface="Times New Roman"/>
              </a:rPr>
              <a:t>to </a:t>
            </a:r>
            <a:r>
              <a:rPr sz="3200" dirty="0">
                <a:latin typeface="Times New Roman"/>
                <a:cs typeface="Times New Roman"/>
              </a:rPr>
              <a:t>reduce  the risk of HIV transmission </a:t>
            </a:r>
            <a:r>
              <a:rPr sz="3200" spc="5" dirty="0">
                <a:latin typeface="Times New Roman"/>
                <a:cs typeface="Times New Roman"/>
              </a:rPr>
              <a:t>&amp;</a:t>
            </a:r>
            <a:r>
              <a:rPr sz="3200" spc="-310" dirty="0">
                <a:latin typeface="Times New Roman"/>
                <a:cs typeface="Times New Roman"/>
              </a:rPr>
              <a:t> </a:t>
            </a:r>
            <a:r>
              <a:rPr sz="3200" dirty="0">
                <a:latin typeface="Times New Roman"/>
                <a:cs typeface="Times New Roman"/>
              </a:rPr>
              <a:t>AIDS.</a:t>
            </a:r>
          </a:p>
        </p:txBody>
      </p:sp>
    </p:spTree>
    <p:extLst>
      <p:ext uri="{BB962C8B-B14F-4D97-AF65-F5344CB8AC3E}">
        <p14:creationId xmlns:p14="http://schemas.microsoft.com/office/powerpoint/2010/main" val="1586644739"/>
      </p:ext>
    </p:extLst>
  </p:cSld>
  <p:clrMapOvr>
    <a:masterClrMapping/>
  </p:clrMapOvr>
  <p:transition spd="med">
    <p:pull/>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626440"/>
            <a:ext cx="1798320" cy="697230"/>
          </a:xfrm>
          <a:prstGeom prst="rect">
            <a:avLst/>
          </a:prstGeom>
        </p:spPr>
        <p:txBody>
          <a:bodyPr vert="horz" wrap="square" lIns="0" tIns="13335" rIns="0" bIns="0" rtlCol="0">
            <a:spAutoFit/>
          </a:bodyPr>
          <a:lstStyle/>
          <a:p>
            <a:pPr marL="12700">
              <a:lnSpc>
                <a:spcPct val="100000"/>
              </a:lnSpc>
              <a:spcBef>
                <a:spcPts val="105"/>
              </a:spcBef>
            </a:pPr>
            <a:r>
              <a:rPr sz="4400" dirty="0"/>
              <a:t>Contd..</a:t>
            </a:r>
            <a:endParaRPr sz="4400"/>
          </a:p>
        </p:txBody>
      </p:sp>
      <p:graphicFrame>
        <p:nvGraphicFramePr>
          <p:cNvPr id="3" name="object 3"/>
          <p:cNvGraphicFramePr>
            <a:graphicFrameLocks noGrp="1"/>
          </p:cNvGraphicFramePr>
          <p:nvPr>
            <p:extLst>
              <p:ext uri="{D42A27DB-BD31-4B8C-83A1-F6EECF244321}">
                <p14:modId xmlns:p14="http://schemas.microsoft.com/office/powerpoint/2010/main" val="3347171824"/>
              </p:ext>
            </p:extLst>
          </p:nvPr>
        </p:nvGraphicFramePr>
        <p:xfrm>
          <a:off x="341194" y="1658452"/>
          <a:ext cx="11450471" cy="1917431"/>
        </p:xfrm>
        <a:graphic>
          <a:graphicData uri="http://schemas.openxmlformats.org/drawingml/2006/table">
            <a:tbl>
              <a:tblPr firstRow="1" bandRow="1">
                <a:tableStyleId>{2D5ABB26-0587-4C30-8999-92F81FD0307C}</a:tableStyleId>
              </a:tblPr>
              <a:tblGrid>
                <a:gridCol w="3807034"/>
                <a:gridCol w="4816135"/>
                <a:gridCol w="2827302"/>
              </a:tblGrid>
              <a:tr h="594682">
                <a:tc>
                  <a:txBody>
                    <a:bodyPr/>
                    <a:lstStyle/>
                    <a:p>
                      <a:pPr marL="324485" marR="128905" indent="-324485" algn="r">
                        <a:lnSpc>
                          <a:spcPts val="3520"/>
                        </a:lnSpc>
                        <a:buSzPct val="96875"/>
                        <a:buFont typeface="Wingdings"/>
                        <a:buChar char=""/>
                        <a:tabLst>
                          <a:tab pos="324485" algn="l"/>
                          <a:tab pos="981075" algn="l"/>
                          <a:tab pos="2159635" algn="l"/>
                        </a:tabLst>
                      </a:pPr>
                      <a:r>
                        <a:rPr sz="3200" dirty="0">
                          <a:latin typeface="Times New Roman"/>
                          <a:cs typeface="Times New Roman"/>
                        </a:rPr>
                        <a:t>A	w</a:t>
                      </a:r>
                      <a:r>
                        <a:rPr sz="3200" spc="-15" dirty="0">
                          <a:latin typeface="Times New Roman"/>
                          <a:cs typeface="Times New Roman"/>
                        </a:rPr>
                        <a:t>i</a:t>
                      </a:r>
                      <a:r>
                        <a:rPr sz="3200" dirty="0">
                          <a:latin typeface="Times New Roman"/>
                          <a:cs typeface="Times New Roman"/>
                        </a:rPr>
                        <a:t>de	varie</a:t>
                      </a:r>
                      <a:r>
                        <a:rPr sz="3200" spc="-20" dirty="0">
                          <a:latin typeface="Times New Roman"/>
                          <a:cs typeface="Times New Roman"/>
                        </a:rPr>
                        <a:t>t</a:t>
                      </a:r>
                      <a:r>
                        <a:rPr sz="3200" dirty="0">
                          <a:latin typeface="Times New Roman"/>
                          <a:cs typeface="Times New Roman"/>
                        </a:rPr>
                        <a:t>y</a:t>
                      </a:r>
                    </a:p>
                  </a:txBody>
                  <a:tcPr marL="0" marR="0" marT="0" marB="0"/>
                </a:tc>
                <a:tc>
                  <a:txBody>
                    <a:bodyPr/>
                    <a:lstStyle/>
                    <a:p>
                      <a:pPr marL="250825">
                        <a:lnSpc>
                          <a:spcPts val="3520"/>
                        </a:lnSpc>
                        <a:tabLst>
                          <a:tab pos="975994" algn="l"/>
                          <a:tab pos="2359025" algn="l"/>
                        </a:tabLst>
                      </a:pPr>
                      <a:r>
                        <a:rPr sz="3200" spc="-5" dirty="0">
                          <a:latin typeface="Times New Roman"/>
                          <a:cs typeface="Times New Roman"/>
                        </a:rPr>
                        <a:t>of	</a:t>
                      </a:r>
                      <a:r>
                        <a:rPr sz="3200" dirty="0">
                          <a:latin typeface="Times New Roman"/>
                          <a:cs typeface="Times New Roman"/>
                        </a:rPr>
                        <a:t>health	</a:t>
                      </a:r>
                      <a:r>
                        <a:rPr sz="3200" spc="-5" dirty="0">
                          <a:latin typeface="Times New Roman"/>
                          <a:cs typeface="Times New Roman"/>
                        </a:rPr>
                        <a:t>promotion</a:t>
                      </a:r>
                      <a:endParaRPr sz="3200">
                        <a:latin typeface="Times New Roman"/>
                        <a:cs typeface="Times New Roman"/>
                      </a:endParaRPr>
                    </a:p>
                  </a:txBody>
                  <a:tcPr marL="0" marR="0" marT="0" marB="0"/>
                </a:tc>
                <a:tc>
                  <a:txBody>
                    <a:bodyPr/>
                    <a:lstStyle/>
                    <a:p>
                      <a:pPr marR="24765" algn="r">
                        <a:lnSpc>
                          <a:spcPts val="3520"/>
                        </a:lnSpc>
                        <a:tabLst>
                          <a:tab pos="1924685" algn="l"/>
                        </a:tabLst>
                      </a:pPr>
                      <a:r>
                        <a:rPr sz="3200" dirty="0">
                          <a:latin typeface="Times New Roman"/>
                          <a:cs typeface="Times New Roman"/>
                        </a:rPr>
                        <a:t>strategies	use</a:t>
                      </a:r>
                      <a:endParaRPr sz="3200">
                        <a:latin typeface="Times New Roman"/>
                        <a:cs typeface="Times New Roman"/>
                      </a:endParaRPr>
                    </a:p>
                  </a:txBody>
                  <a:tcPr marL="0" marR="0" marT="0" marB="0"/>
                </a:tc>
              </a:tr>
              <a:tr h="731478">
                <a:tc>
                  <a:txBody>
                    <a:bodyPr/>
                    <a:lstStyle/>
                    <a:p>
                      <a:pPr marR="100330" algn="r">
                        <a:lnSpc>
                          <a:spcPct val="100000"/>
                        </a:lnSpc>
                        <a:spcBef>
                          <a:spcPts val="760"/>
                        </a:spcBef>
                        <a:tabLst>
                          <a:tab pos="2747645" algn="l"/>
                        </a:tabLst>
                      </a:pPr>
                      <a:r>
                        <a:rPr sz="3200" dirty="0">
                          <a:latin typeface="Times New Roman"/>
                          <a:cs typeface="Times New Roman"/>
                        </a:rPr>
                        <a:t>comm</a:t>
                      </a:r>
                      <a:r>
                        <a:rPr sz="3200" spc="-15" dirty="0">
                          <a:latin typeface="Times New Roman"/>
                          <a:cs typeface="Times New Roman"/>
                        </a:rPr>
                        <a:t>u</a:t>
                      </a:r>
                      <a:r>
                        <a:rPr sz="3200" dirty="0">
                          <a:latin typeface="Times New Roman"/>
                          <a:cs typeface="Times New Roman"/>
                        </a:rPr>
                        <a:t>nication	</a:t>
                      </a:r>
                      <a:r>
                        <a:rPr sz="3200" spc="5" dirty="0">
                          <a:latin typeface="Times New Roman"/>
                          <a:cs typeface="Times New Roman"/>
                        </a:rPr>
                        <a:t>as</a:t>
                      </a:r>
                      <a:endParaRPr sz="3200" dirty="0">
                        <a:latin typeface="Times New Roman"/>
                        <a:cs typeface="Times New Roman"/>
                      </a:endParaRPr>
                    </a:p>
                  </a:txBody>
                  <a:tcPr marL="0" marR="0" marT="96520" marB="0"/>
                </a:tc>
                <a:tc>
                  <a:txBody>
                    <a:bodyPr/>
                    <a:lstStyle/>
                    <a:p>
                      <a:pPr marL="107950">
                        <a:lnSpc>
                          <a:spcPct val="100000"/>
                        </a:lnSpc>
                        <a:spcBef>
                          <a:spcPts val="760"/>
                        </a:spcBef>
                        <a:tabLst>
                          <a:tab pos="1250315" algn="l"/>
                          <a:tab pos="1875789" algn="l"/>
                          <a:tab pos="3968750" algn="l"/>
                        </a:tabLst>
                      </a:pPr>
                      <a:r>
                        <a:rPr sz="3200" dirty="0">
                          <a:latin typeface="Times New Roman"/>
                          <a:cs typeface="Times New Roman"/>
                        </a:rPr>
                        <a:t>either	on	educational	</a:t>
                      </a:r>
                      <a:r>
                        <a:rPr sz="3200" spc="-10" dirty="0">
                          <a:latin typeface="Times New Roman"/>
                          <a:cs typeface="Times New Roman"/>
                        </a:rPr>
                        <a:t>or</a:t>
                      </a:r>
                      <a:endParaRPr sz="3200">
                        <a:latin typeface="Times New Roman"/>
                        <a:cs typeface="Times New Roman"/>
                      </a:endParaRPr>
                    </a:p>
                  </a:txBody>
                  <a:tcPr marL="0" marR="0" marT="96520" marB="0"/>
                </a:tc>
                <a:tc>
                  <a:txBody>
                    <a:bodyPr/>
                    <a:lstStyle/>
                    <a:p>
                      <a:pPr marR="24130" algn="r">
                        <a:lnSpc>
                          <a:spcPct val="100000"/>
                        </a:lnSpc>
                        <a:spcBef>
                          <a:spcPts val="760"/>
                        </a:spcBef>
                        <a:tabLst>
                          <a:tab pos="1073785" algn="l"/>
                        </a:tabLst>
                      </a:pPr>
                      <a:r>
                        <a:rPr sz="3200" dirty="0">
                          <a:latin typeface="Times New Roman"/>
                          <a:cs typeface="Times New Roman"/>
                        </a:rPr>
                        <a:t>no</a:t>
                      </a:r>
                      <a:r>
                        <a:rPr sz="3200" spc="-10" dirty="0">
                          <a:latin typeface="Times New Roman"/>
                          <a:cs typeface="Times New Roman"/>
                        </a:rPr>
                        <a:t>r</a:t>
                      </a:r>
                      <a:r>
                        <a:rPr sz="3200" dirty="0">
                          <a:latin typeface="Times New Roman"/>
                          <a:cs typeface="Times New Roman"/>
                        </a:rPr>
                        <a:t>m	form</a:t>
                      </a:r>
                      <a:r>
                        <a:rPr sz="3200" spc="-20" dirty="0">
                          <a:latin typeface="Times New Roman"/>
                          <a:cs typeface="Times New Roman"/>
                        </a:rPr>
                        <a:t>i</a:t>
                      </a:r>
                      <a:r>
                        <a:rPr sz="3200" dirty="0">
                          <a:latin typeface="Times New Roman"/>
                          <a:cs typeface="Times New Roman"/>
                        </a:rPr>
                        <a:t>ng</a:t>
                      </a:r>
                      <a:endParaRPr sz="3200">
                        <a:latin typeface="Times New Roman"/>
                        <a:cs typeface="Times New Roman"/>
                      </a:endParaRPr>
                    </a:p>
                  </a:txBody>
                  <a:tcPr marL="0" marR="0" marT="96520" marB="0"/>
                </a:tc>
              </a:tr>
              <a:tr h="591271">
                <a:tc>
                  <a:txBody>
                    <a:bodyPr/>
                    <a:lstStyle/>
                    <a:p>
                      <a:pPr marL="260350">
                        <a:lnSpc>
                          <a:spcPts val="3795"/>
                        </a:lnSpc>
                        <a:spcBef>
                          <a:spcPts val="760"/>
                        </a:spcBef>
                      </a:pPr>
                      <a:r>
                        <a:rPr sz="3200" spc="-20" dirty="0">
                          <a:latin typeface="Times New Roman"/>
                          <a:cs typeface="Times New Roman"/>
                        </a:rPr>
                        <a:t>strategy.</a:t>
                      </a:r>
                      <a:endParaRPr sz="3200">
                        <a:latin typeface="Times New Roman"/>
                        <a:cs typeface="Times New Roman"/>
                      </a:endParaRPr>
                    </a:p>
                  </a:txBody>
                  <a:tcPr marL="0" marR="0" marT="96520" marB="0"/>
                </a:tc>
                <a:tc>
                  <a:txBody>
                    <a:bodyPr/>
                    <a:lstStyle/>
                    <a:p>
                      <a:pPr>
                        <a:lnSpc>
                          <a:spcPct val="100000"/>
                        </a:lnSpc>
                      </a:pPr>
                      <a:endParaRPr sz="3000">
                        <a:latin typeface="Times New Roman"/>
                        <a:cs typeface="Times New Roman"/>
                      </a:endParaRPr>
                    </a:p>
                  </a:txBody>
                  <a:tcPr marL="0" marR="0" marT="0" marB="0"/>
                </a:tc>
                <a:tc>
                  <a:txBody>
                    <a:bodyPr/>
                    <a:lstStyle/>
                    <a:p>
                      <a:pPr>
                        <a:lnSpc>
                          <a:spcPct val="100000"/>
                        </a:lnSpc>
                      </a:pPr>
                      <a:endParaRPr sz="3000" dirty="0">
                        <a:latin typeface="Times New Roman"/>
                        <a:cs typeface="Times New Roman"/>
                      </a:endParaRPr>
                    </a:p>
                  </a:txBody>
                  <a:tcPr marL="0" marR="0" marT="0" marB="0"/>
                </a:tc>
              </a:tr>
            </a:tbl>
          </a:graphicData>
        </a:graphic>
      </p:graphicFrame>
      <p:sp>
        <p:nvSpPr>
          <p:cNvPr id="4" name="object 4"/>
          <p:cNvSpPr txBox="1"/>
          <p:nvPr/>
        </p:nvSpPr>
        <p:spPr>
          <a:xfrm>
            <a:off x="341195" y="3683842"/>
            <a:ext cx="11450470" cy="2219960"/>
          </a:xfrm>
          <a:prstGeom prst="rect">
            <a:avLst/>
          </a:prstGeom>
        </p:spPr>
        <p:txBody>
          <a:bodyPr vert="horz" wrap="square" lIns="0" tIns="12065" rIns="0" bIns="0" rtlCol="0">
            <a:spAutoFit/>
          </a:bodyPr>
          <a:lstStyle/>
          <a:p>
            <a:pPr marL="241300" marR="5080" indent="-229235">
              <a:lnSpc>
                <a:spcPct val="150000"/>
              </a:lnSpc>
              <a:spcBef>
                <a:spcPts val="95"/>
              </a:spcBef>
              <a:buSzPct val="96875"/>
              <a:buFont typeface="Wingdings"/>
              <a:buChar char=""/>
              <a:tabLst>
                <a:tab pos="337185" algn="l"/>
                <a:tab pos="866140" algn="l"/>
                <a:tab pos="2390140" algn="l"/>
                <a:tab pos="2684780" algn="l"/>
                <a:tab pos="4141470" algn="l"/>
                <a:tab pos="5869940" algn="l"/>
                <a:tab pos="6852920" algn="l"/>
                <a:tab pos="7429500" algn="l"/>
                <a:tab pos="9067800" algn="l"/>
                <a:tab pos="9733915" algn="l"/>
              </a:tabLst>
            </a:pPr>
            <a:r>
              <a:rPr sz="3200" dirty="0">
                <a:latin typeface="Times New Roman"/>
                <a:cs typeface="Times New Roman"/>
              </a:rPr>
              <a:t>In	addi</a:t>
            </a:r>
            <a:r>
              <a:rPr sz="3200" spc="-15" dirty="0">
                <a:latin typeface="Times New Roman"/>
                <a:cs typeface="Times New Roman"/>
              </a:rPr>
              <a:t>t</a:t>
            </a:r>
            <a:r>
              <a:rPr sz="3200" spc="-20" dirty="0">
                <a:latin typeface="Times New Roman"/>
                <a:cs typeface="Times New Roman"/>
              </a:rPr>
              <a:t>i</a:t>
            </a:r>
            <a:r>
              <a:rPr sz="3200" dirty="0">
                <a:latin typeface="Times New Roman"/>
                <a:cs typeface="Times New Roman"/>
              </a:rPr>
              <a:t>on	,	</a:t>
            </a:r>
            <a:r>
              <a:rPr sz="3200" spc="-10" dirty="0">
                <a:latin typeface="Times New Roman"/>
                <a:cs typeface="Times New Roman"/>
              </a:rPr>
              <a:t>s</a:t>
            </a:r>
            <a:r>
              <a:rPr sz="3200" dirty="0">
                <a:latin typeface="Times New Roman"/>
                <a:cs typeface="Times New Roman"/>
              </a:rPr>
              <a:t>pecific	strategies	must	</a:t>
            </a:r>
            <a:r>
              <a:rPr sz="3200" spc="5" dirty="0">
                <a:latin typeface="Times New Roman"/>
                <a:cs typeface="Times New Roman"/>
              </a:rPr>
              <a:t>b</a:t>
            </a:r>
            <a:r>
              <a:rPr sz="3200" dirty="0">
                <a:latin typeface="Times New Roman"/>
                <a:cs typeface="Times New Roman"/>
              </a:rPr>
              <a:t>e	designed	for	risk  groups </a:t>
            </a:r>
            <a:r>
              <a:rPr sz="3200" spc="-5" dirty="0">
                <a:latin typeface="Times New Roman"/>
                <a:cs typeface="Times New Roman"/>
              </a:rPr>
              <a:t>such </a:t>
            </a:r>
            <a:r>
              <a:rPr sz="3200" dirty="0">
                <a:latin typeface="Times New Roman"/>
                <a:cs typeface="Times New Roman"/>
              </a:rPr>
              <a:t>as women , </a:t>
            </a:r>
            <a:r>
              <a:rPr sz="3200" spc="-5" dirty="0">
                <a:latin typeface="Times New Roman"/>
                <a:cs typeface="Times New Roman"/>
              </a:rPr>
              <a:t>young </a:t>
            </a:r>
            <a:r>
              <a:rPr sz="3200" dirty="0">
                <a:latin typeface="Times New Roman"/>
                <a:cs typeface="Times New Roman"/>
              </a:rPr>
              <a:t>people , </a:t>
            </a:r>
            <a:r>
              <a:rPr sz="3200" spc="-5" dirty="0">
                <a:latin typeface="Times New Roman"/>
                <a:cs typeface="Times New Roman"/>
              </a:rPr>
              <a:t>injecting drug</a:t>
            </a:r>
            <a:r>
              <a:rPr sz="3200" spc="100" dirty="0">
                <a:latin typeface="Times New Roman"/>
                <a:cs typeface="Times New Roman"/>
              </a:rPr>
              <a:t> </a:t>
            </a:r>
            <a:r>
              <a:rPr sz="3200" dirty="0">
                <a:latin typeface="Times New Roman"/>
                <a:cs typeface="Times New Roman"/>
              </a:rPr>
              <a:t>abusers</a:t>
            </a:r>
          </a:p>
          <a:p>
            <a:pPr marL="241300">
              <a:lnSpc>
                <a:spcPct val="100000"/>
              </a:lnSpc>
              <a:spcBef>
                <a:spcPts val="1920"/>
              </a:spcBef>
            </a:pPr>
            <a:r>
              <a:rPr sz="3200" dirty="0">
                <a:latin typeface="Times New Roman"/>
                <a:cs typeface="Times New Roman"/>
              </a:rPr>
              <a:t>, homosexuals &amp; HIV positive</a:t>
            </a:r>
            <a:r>
              <a:rPr sz="3200" spc="-135" dirty="0">
                <a:latin typeface="Times New Roman"/>
                <a:cs typeface="Times New Roman"/>
              </a:rPr>
              <a:t> </a:t>
            </a:r>
            <a:r>
              <a:rPr sz="3200" dirty="0">
                <a:latin typeface="Times New Roman"/>
                <a:cs typeface="Times New Roman"/>
              </a:rPr>
              <a:t>groups.</a:t>
            </a:r>
          </a:p>
        </p:txBody>
      </p:sp>
    </p:spTree>
    <p:extLst>
      <p:ext uri="{BB962C8B-B14F-4D97-AF65-F5344CB8AC3E}">
        <p14:creationId xmlns:p14="http://schemas.microsoft.com/office/powerpoint/2010/main" val="2656001652"/>
      </p:ext>
    </p:extLst>
  </p:cSld>
  <p:clrMapOvr>
    <a:masterClrMapping/>
  </p:clrMapOvr>
  <p:transition spd="med">
    <p:pull/>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92574" y="552737"/>
            <a:ext cx="9976514" cy="1794678"/>
          </a:xfrm>
        </p:spPr>
        <p:txBody>
          <a:bodyPr>
            <a:noAutofit/>
          </a:bodyPr>
          <a:lstStyle/>
          <a:p>
            <a:pPr algn="ctr"/>
            <a:r>
              <a:rPr lang="en-US" sz="6600" dirty="0" smtClean="0">
                <a:solidFill>
                  <a:srgbClr val="0000FF"/>
                </a:solidFill>
                <a:effectLst/>
                <a:latin typeface="Berlin Sans FB Demi" panose="020E0802020502020306" pitchFamily="34" charset="0"/>
              </a:rPr>
              <a:t>Information, Education &amp; Communication (IEC)</a:t>
            </a:r>
            <a:endParaRPr lang="en-US" sz="6600" dirty="0">
              <a:solidFill>
                <a:srgbClr val="0000FF"/>
              </a:solidFill>
              <a:effectLst/>
              <a:latin typeface="Berlin Sans FB Demi" panose="020E0802020502020306" pitchFamily="34" charset="0"/>
            </a:endParaRPr>
          </a:p>
        </p:txBody>
      </p:sp>
      <p:sp>
        <p:nvSpPr>
          <p:cNvPr id="7" name="Cloud 6"/>
          <p:cNvSpPr/>
          <p:nvPr/>
        </p:nvSpPr>
        <p:spPr>
          <a:xfrm>
            <a:off x="4926843" y="4844956"/>
            <a:ext cx="5472752" cy="1774209"/>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solidFill>
                  <a:schemeClr val="bg1"/>
                </a:solidFill>
                <a:latin typeface="Brush Script MT" panose="03060802040406070304" pitchFamily="66" charset="0"/>
              </a:rPr>
              <a:t>Welcome </a:t>
            </a:r>
            <a:endParaRPr lang="en-US" sz="6000" b="1" dirty="0">
              <a:solidFill>
                <a:schemeClr val="bg1"/>
              </a:solidFill>
              <a:latin typeface="Brush Script MT" panose="03060802040406070304" pitchFamily="66" charset="0"/>
            </a:endParaRPr>
          </a:p>
        </p:txBody>
      </p:sp>
    </p:spTree>
    <p:extLst>
      <p:ext uri="{BB962C8B-B14F-4D97-AF65-F5344CB8AC3E}">
        <p14:creationId xmlns:p14="http://schemas.microsoft.com/office/powerpoint/2010/main" val="380935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TRODUCTION&#10;ï The importance of health education has been&#10;increasingly realised during the last three decades&#10;so much th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978" y="-27296"/>
            <a:ext cx="11455021" cy="6960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054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DEFINITION OF IEC&#10;ï Information Education and Communication&#10;is an approach which attempts to change or&#10;reinforce a set of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4" y="0"/>
            <a:ext cx="11427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2582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ï It combines strategies, approaches and method&#10;that enable individuals, families, groups,&#10;organisations, and communities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978" y="0"/>
            <a:ext cx="1145502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576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descr="OBJECTIVES OF IEC&#10;ï Increase reach of services .&#10;ï Improve the quality of services.&#10;ï Make supervision more oriented towa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978" y="0"/>
            <a:ext cx="11354937"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0795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ï Concentrate on local field problems both for&#10;development of training material and their&#10;users.&#10;ï Combine interpersonal c..."/>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36978" y="0"/>
            <a:ext cx="1145502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77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descr="IMPORTANCE OF IEC&#10;1. It create awareness, increase knowledge and&#10;change attitudes&#10;2. It is not expensive.&#10;3. It ensures f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91570" y="0"/>
            <a:ext cx="1130034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379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0" name="Picture 2" descr="MAJOR COMPONENT OF IEC&#10;1. Visit schedule&#10;2. Training&#10;3. Supervision&#10;4. Monitoring and evaluation&#10;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4275" y="109182"/>
            <a:ext cx="11286697" cy="6748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7698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096" y="172278"/>
            <a:ext cx="10972800" cy="781878"/>
          </a:xfrm>
        </p:spPr>
        <p:txBody>
          <a:bodyPr>
            <a:noAutofit/>
          </a:bodyPr>
          <a:lstStyle/>
          <a:p>
            <a:pPr algn="ctr"/>
            <a:r>
              <a:rPr lang="en-US" sz="5400" b="1" dirty="0" smtClean="0">
                <a:solidFill>
                  <a:schemeClr val="tx1"/>
                </a:solidFill>
                <a:latin typeface="Berlin Sans FB Demi" panose="020E0802020502020306" pitchFamily="34" charset="0"/>
              </a:rPr>
              <a:t>Secondary prevention</a:t>
            </a:r>
            <a:endParaRPr lang="en-US" sz="5400"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97566" y="1047584"/>
            <a:ext cx="11343860" cy="5326712"/>
          </a:xfrm>
        </p:spPr>
        <p:txBody>
          <a:bodyPr>
            <a:normAutofit/>
          </a:bodyPr>
          <a:lstStyle/>
          <a:p>
            <a:pPr algn="just"/>
            <a:r>
              <a:rPr lang="en-US" sz="3200" dirty="0" smtClean="0"/>
              <a:t>Focuses on early identification of health problems and prompts intervention to alleviate health problems.</a:t>
            </a:r>
          </a:p>
          <a:p>
            <a:pPr algn="just"/>
            <a:r>
              <a:rPr lang="en-US" sz="3200" dirty="0" smtClean="0"/>
              <a:t>Its goal is to identify individuals in an early stage of a disease process and to limit future disability.</a:t>
            </a:r>
          </a:p>
          <a:p>
            <a:pPr algn="just"/>
            <a:r>
              <a:rPr lang="en-US" sz="3200" dirty="0" smtClean="0"/>
              <a:t>Secondary preventive measures are applied to diagnose or treat individuals in the period of pathogenesis.</a:t>
            </a:r>
          </a:p>
          <a:p>
            <a:pPr algn="just"/>
            <a:endParaRPr lang="en-US" sz="3200" dirty="0"/>
          </a:p>
        </p:txBody>
      </p:sp>
    </p:spTree>
    <p:extLst>
      <p:ext uri="{BB962C8B-B14F-4D97-AF65-F5344CB8AC3E}">
        <p14:creationId xmlns:p14="http://schemas.microsoft.com/office/powerpoint/2010/main" val="3913821571"/>
      </p:ext>
    </p:extLst>
  </p:cSld>
  <p:clrMapOvr>
    <a:masterClrMapping/>
  </p:clrMapOvr>
  <p:transition spd="med">
    <p:pull/>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194" name="Picture 2" descr="PLANNING AN IEC STRATEGY&#10;ï IEC success when it is planned with a&#10;comprehensive strategy.&#10;ï Gain knowledge and incorporate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26" y="0"/>
            <a:ext cx="11136573" cy="6728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2751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ï It should be cost effective.&#10;ï Campaign for preventive behaviour.&#10;ï Fear arousal needs to be used with caution.&#10;ï The t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0627" y="0"/>
            <a:ext cx="11341289"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32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0" y="146802"/>
            <a:ext cx="10769600" cy="945019"/>
          </a:xfrm>
        </p:spPr>
        <p:txBody>
          <a:bodyPr/>
          <a:lstStyle/>
          <a:p>
            <a:pPr algn="ctr"/>
            <a:r>
              <a:rPr lang="en-US" b="1" dirty="0" smtClean="0">
                <a:latin typeface="Berlin Sans FB Demi" panose="020E0802020502020306" pitchFamily="34" charset="0"/>
              </a:rPr>
              <a:t>Implementation Strategies</a:t>
            </a:r>
            <a:endParaRPr lang="en-US" b="1" dirty="0">
              <a:latin typeface="Berlin Sans FB Demi" panose="020E0802020502020306" pitchFamily="34" charset="0"/>
            </a:endParaRPr>
          </a:p>
        </p:txBody>
      </p:sp>
      <p:sp>
        <p:nvSpPr>
          <p:cNvPr id="3" name="Content Placeholder 2"/>
          <p:cNvSpPr>
            <a:spLocks noGrp="1"/>
          </p:cNvSpPr>
          <p:nvPr>
            <p:ph idx="1"/>
          </p:nvPr>
        </p:nvSpPr>
        <p:spPr>
          <a:xfrm>
            <a:off x="777922" y="1091821"/>
            <a:ext cx="11007678" cy="5568286"/>
          </a:xfrm>
        </p:spPr>
        <p:txBody>
          <a:bodyPr/>
          <a:lstStyle/>
          <a:p>
            <a:pPr algn="just">
              <a:buFont typeface="Wingdings" panose="05000000000000000000" pitchFamily="2" charset="2"/>
              <a:buChar char="ü"/>
            </a:pPr>
            <a:r>
              <a:rPr lang="en-US" dirty="0" smtClean="0"/>
              <a:t>Needs support of the community leaders</a:t>
            </a:r>
          </a:p>
          <a:p>
            <a:pPr algn="just">
              <a:buFont typeface="Wingdings" panose="05000000000000000000" pitchFamily="2" charset="2"/>
              <a:buChar char="ü"/>
            </a:pPr>
            <a:r>
              <a:rPr lang="en-US" dirty="0" smtClean="0"/>
              <a:t>Actively involve the target audience</a:t>
            </a:r>
          </a:p>
          <a:p>
            <a:pPr algn="just">
              <a:buFont typeface="Wingdings" panose="05000000000000000000" pitchFamily="2" charset="2"/>
              <a:buChar char="ü"/>
            </a:pPr>
            <a:r>
              <a:rPr lang="en-US" dirty="0" smtClean="0"/>
              <a:t>Establish linkage and relationships with NGOs and other donors</a:t>
            </a:r>
          </a:p>
          <a:p>
            <a:pPr algn="just">
              <a:buFont typeface="Wingdings" panose="05000000000000000000" pitchFamily="2" charset="2"/>
              <a:buChar char="ü"/>
            </a:pPr>
            <a:r>
              <a:rPr lang="en-US" dirty="0" smtClean="0"/>
              <a:t>Establish mechanisms for active interactions between health workers and clients</a:t>
            </a:r>
          </a:p>
          <a:p>
            <a:pPr algn="just">
              <a:buFont typeface="Wingdings" panose="05000000000000000000" pitchFamily="2" charset="2"/>
              <a:buChar char="ü"/>
            </a:pPr>
            <a:r>
              <a:rPr lang="en-US" dirty="0" smtClean="0"/>
              <a:t>Use of multimedia campaigns</a:t>
            </a:r>
          </a:p>
          <a:p>
            <a:pPr algn="just">
              <a:buFont typeface="Wingdings" panose="05000000000000000000" pitchFamily="2" charset="2"/>
              <a:buChar char="ü"/>
            </a:pPr>
            <a:r>
              <a:rPr lang="en-US" dirty="0" smtClean="0"/>
              <a:t>Anticipate trouble and crisis and have a communication plan</a:t>
            </a:r>
          </a:p>
          <a:p>
            <a:pPr algn="just">
              <a:buFont typeface="Wingdings" panose="05000000000000000000" pitchFamily="2" charset="2"/>
              <a:buChar char="ü"/>
            </a:pPr>
            <a:r>
              <a:rPr lang="en-US" dirty="0" smtClean="0"/>
              <a:t>Monitoring and </a:t>
            </a:r>
            <a:r>
              <a:rPr lang="en-US" dirty="0" err="1" smtClean="0"/>
              <a:t>evauation</a:t>
            </a:r>
            <a:endParaRPr lang="en-US" dirty="0"/>
          </a:p>
        </p:txBody>
      </p:sp>
    </p:spTree>
    <p:extLst>
      <p:ext uri="{BB962C8B-B14F-4D97-AF65-F5344CB8AC3E}">
        <p14:creationId xmlns:p14="http://schemas.microsoft.com/office/powerpoint/2010/main" val="522170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RESOURCES FOR IEC&#10;ï Print media&#10; "/>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4275" y="269632"/>
            <a:ext cx="11286698" cy="6486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4095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descr="ï Mass media&#10;ï Television&#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5" y="0"/>
            <a:ext cx="113003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131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ï Radio&#10;ï Internet&#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922" y="0"/>
            <a:ext cx="1141407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345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descr="IEC IN NURSING&#10;1.AT INDIVIDUAL LEVEL&#10;ï Provides opportunity to develop personality,&#10;knowledge, skills and confidence.&#10;ï 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5" y="0"/>
            <a:ext cx="1142772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2230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4338" name="Picture 2" descr="2.AT COMMUNITY LEVEL&#10;The role of a nurse in family planning programs&#10;with IEC are:&#10;ï Informing&#10;ï Persuading&#10;ï Motivating&#10;ï..."/>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275" y="0"/>
            <a:ext cx="114277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4916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2" name="Picture 2" descr="âEducation is the most powerful weapon which&#10;you can use to change the world.â&#10;- Nelson Mandela&#10;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570" y="-1"/>
            <a:ext cx="11259403"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5626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74001"/>
            <a:ext cx="10972800" cy="1143000"/>
          </a:xfrm>
        </p:spPr>
        <p:txBody>
          <a:bodyPr>
            <a:normAutofit/>
          </a:bodyPr>
          <a:lstStyle/>
          <a:p>
            <a:pPr algn="ctr"/>
            <a:r>
              <a:rPr lang="en-US" sz="6000" b="1" dirty="0" smtClean="0">
                <a:solidFill>
                  <a:schemeClr val="tx1"/>
                </a:solidFill>
              </a:rPr>
              <a:t>Tertiary prevention </a:t>
            </a:r>
            <a:endParaRPr lang="en-US" sz="6000" b="1" dirty="0">
              <a:solidFill>
                <a:schemeClr val="tx1"/>
              </a:solidFill>
            </a:endParaRPr>
          </a:p>
        </p:txBody>
      </p:sp>
      <p:sp>
        <p:nvSpPr>
          <p:cNvPr id="3" name="Content Placeholder 2"/>
          <p:cNvSpPr>
            <a:spLocks noGrp="1"/>
          </p:cNvSpPr>
          <p:nvPr>
            <p:ph idx="1"/>
          </p:nvPr>
        </p:nvSpPr>
        <p:spPr>
          <a:xfrm>
            <a:off x="490332" y="1551167"/>
            <a:ext cx="10972800" cy="4389120"/>
          </a:xfrm>
        </p:spPr>
        <p:txBody>
          <a:bodyPr>
            <a:normAutofit/>
          </a:bodyPr>
          <a:lstStyle/>
          <a:p>
            <a:pPr algn="just"/>
            <a:r>
              <a:rPr lang="en-US" sz="3200" dirty="0" smtClean="0"/>
              <a:t>Focuses on restoration and rehabilitation with the goals of returning the individual to an optimum level of functioning.</a:t>
            </a:r>
          </a:p>
          <a:p>
            <a:pPr algn="just"/>
            <a:r>
              <a:rPr lang="en-US" sz="3200" dirty="0" smtClean="0"/>
              <a:t>Therefore, tertiary prevention addresses rehabilitation and the return of people with chronic illness to a maximal ability to function. </a:t>
            </a:r>
            <a:endParaRPr lang="en-US" sz="3200" dirty="0"/>
          </a:p>
        </p:txBody>
      </p:sp>
    </p:spTree>
    <p:extLst>
      <p:ext uri="{BB962C8B-B14F-4D97-AF65-F5344CB8AC3E}">
        <p14:creationId xmlns:p14="http://schemas.microsoft.com/office/powerpoint/2010/main" val="3906761884"/>
      </p:ext>
    </p:extLst>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2611" y="-104295"/>
            <a:ext cx="10972800" cy="1143000"/>
          </a:xfrm>
        </p:spPr>
        <p:txBody>
          <a:bodyPr/>
          <a:lstStyle/>
          <a:p>
            <a:r>
              <a:rPr lang="en-US" b="1" dirty="0" smtClean="0">
                <a:solidFill>
                  <a:schemeClr val="tx1"/>
                </a:solidFill>
              </a:rPr>
              <a:t>Background of Health promotion </a:t>
            </a:r>
            <a:endParaRPr lang="en-US" b="1" dirty="0">
              <a:solidFill>
                <a:schemeClr val="tx1"/>
              </a:solidFill>
            </a:endParaRPr>
          </a:p>
        </p:txBody>
      </p:sp>
      <p:sp>
        <p:nvSpPr>
          <p:cNvPr id="3" name="Content Placeholder 2"/>
          <p:cNvSpPr>
            <a:spLocks noGrp="1"/>
          </p:cNvSpPr>
          <p:nvPr>
            <p:ph idx="1"/>
          </p:nvPr>
        </p:nvSpPr>
        <p:spPr>
          <a:xfrm>
            <a:off x="357809" y="1219200"/>
            <a:ext cx="11224592" cy="5105400"/>
          </a:xfrm>
        </p:spPr>
        <p:txBody>
          <a:bodyPr>
            <a:normAutofit lnSpcReduction="10000"/>
          </a:bodyPr>
          <a:lstStyle/>
          <a:p>
            <a:pPr algn="just"/>
            <a:r>
              <a:rPr lang="en-US" sz="3200" dirty="0" smtClean="0"/>
              <a:t>Health promotion received a big boost at the Alma Ata International Conference on Primary Health Care (PHC) in 1978.</a:t>
            </a:r>
          </a:p>
          <a:p>
            <a:pPr algn="just"/>
            <a:r>
              <a:rPr lang="en-US" sz="3200" dirty="0" smtClean="0"/>
              <a:t>PHC was identified as an approach that would ensure health services are accessible, acceptable, affordable and available to all people in the world</a:t>
            </a:r>
          </a:p>
          <a:p>
            <a:pPr algn="just"/>
            <a:r>
              <a:rPr lang="en-US" sz="3200" dirty="0" smtClean="0"/>
              <a:t>The Alma Ata declaration identified various key elements for PHC implementation, with health education being ranked as the most important approach for effective health promotion and disease prevention. </a:t>
            </a:r>
            <a:endParaRPr lang="en-US" sz="3200" dirty="0"/>
          </a:p>
        </p:txBody>
      </p:sp>
    </p:spTree>
    <p:extLst>
      <p:ext uri="{BB962C8B-B14F-4D97-AF65-F5344CB8AC3E}">
        <p14:creationId xmlns:p14="http://schemas.microsoft.com/office/powerpoint/2010/main" val="2003565274"/>
      </p:ext>
    </p:extLst>
  </p:cSld>
  <p:clrMapOvr>
    <a:masterClrMapping/>
  </p:clrMapOvr>
  <p:transition spd="med">
    <p:pull/>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412540"/>
            <a:ext cx="10972800" cy="1143000"/>
          </a:xfrm>
        </p:spPr>
        <p:txBody>
          <a:bodyPr>
            <a:normAutofit fontScale="90000"/>
          </a:bodyPr>
          <a:lstStyle/>
          <a:p>
            <a:pPr algn="ctr"/>
            <a:r>
              <a:rPr lang="en-US" b="1" dirty="0" smtClean="0">
                <a:solidFill>
                  <a:srgbClr val="FF0000"/>
                </a:solidFill>
                <a:latin typeface="Berlin Sans FB Demi" panose="020E0802020502020306" pitchFamily="34" charset="0"/>
              </a:rPr>
              <a:t>OTTAWA CHARTER FOR HEALTH PROMOTION</a:t>
            </a:r>
            <a:endParaRPr lang="en-US"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344557" y="1683026"/>
            <a:ext cx="11489634" cy="4641574"/>
          </a:xfrm>
        </p:spPr>
        <p:txBody>
          <a:bodyPr>
            <a:normAutofit/>
          </a:bodyPr>
          <a:lstStyle/>
          <a:p>
            <a:pPr algn="just"/>
            <a:r>
              <a:rPr lang="en-US" sz="2800" dirty="0" smtClean="0"/>
              <a:t>Following Alma Ata declaration, the first international conference on health promotion was held in 1986 </a:t>
            </a:r>
            <a:r>
              <a:rPr lang="en-US" sz="2800" b="1" dirty="0" smtClean="0"/>
              <a:t>in Ottawa, Canada</a:t>
            </a:r>
            <a:r>
              <a:rPr lang="en-US" sz="2800" dirty="0" smtClean="0"/>
              <a:t>. </a:t>
            </a:r>
          </a:p>
          <a:p>
            <a:pPr algn="just"/>
            <a:r>
              <a:rPr lang="en-US" sz="2800" dirty="0" smtClean="0"/>
              <a:t>The Ottawa charter for health promotion adopted by 38 countries was primarily a response to growing expectations for a new public health movement across the world</a:t>
            </a:r>
          </a:p>
          <a:p>
            <a:pPr algn="just"/>
            <a:r>
              <a:rPr lang="en-US" sz="2800" dirty="0" smtClean="0"/>
              <a:t> The charter called for the active role of the community which emphasizes that people cannot achieve their fullest health potential unless they are able to take control of those things which determine their health</a:t>
            </a:r>
            <a:endParaRPr lang="en-US" sz="2800" dirty="0"/>
          </a:p>
        </p:txBody>
      </p:sp>
    </p:spTree>
    <p:extLst>
      <p:ext uri="{BB962C8B-B14F-4D97-AF65-F5344CB8AC3E}">
        <p14:creationId xmlns:p14="http://schemas.microsoft.com/office/powerpoint/2010/main" val="4124045070"/>
      </p:ext>
    </p:extLst>
  </p:cSld>
  <p:clrMapOvr>
    <a:masterClrMapping/>
  </p:clrMapOvr>
  <p:transition spd="med">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346" y="274983"/>
            <a:ext cx="10972800" cy="1143000"/>
          </a:xfrm>
        </p:spPr>
        <p:txBody>
          <a:bodyPr>
            <a:noAutofit/>
          </a:bodyPr>
          <a:lstStyle/>
          <a:p>
            <a:pPr algn="ctr"/>
            <a:r>
              <a:rPr lang="en-US" sz="4800" b="1" dirty="0" smtClean="0">
                <a:solidFill>
                  <a:srgbClr val="FF0000"/>
                </a:solidFill>
                <a:latin typeface="Berlin Sans FB Demi" panose="020E0802020502020306" pitchFamily="34" charset="0"/>
              </a:rPr>
              <a:t>Definitions and scope of health promotion as per the Ottawa Charter. </a:t>
            </a:r>
            <a:endParaRPr lang="en-US" sz="48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251790" y="1417983"/>
            <a:ext cx="11661913" cy="5168347"/>
          </a:xfrm>
        </p:spPr>
        <p:txBody>
          <a:bodyPr>
            <a:normAutofit/>
          </a:bodyPr>
          <a:lstStyle/>
          <a:p>
            <a:pPr algn="just"/>
            <a:r>
              <a:rPr lang="en-US" sz="3200" dirty="0" smtClean="0"/>
              <a:t>Ottawa charter defines health promotion broadly as ‘</a:t>
            </a:r>
            <a:r>
              <a:rPr lang="en-US" sz="3200" i="1" dirty="0" smtClean="0"/>
              <a:t>the process of enabling people to increase control over and to improve their health’. </a:t>
            </a:r>
          </a:p>
          <a:p>
            <a:pPr algn="just"/>
            <a:endParaRPr lang="en-US" sz="3200" dirty="0"/>
          </a:p>
        </p:txBody>
      </p:sp>
    </p:spTree>
    <p:extLst>
      <p:ext uri="{BB962C8B-B14F-4D97-AF65-F5344CB8AC3E}">
        <p14:creationId xmlns:p14="http://schemas.microsoft.com/office/powerpoint/2010/main" val="561674890"/>
      </p:ext>
    </p:extLst>
  </p:cSld>
  <p:clrMapOvr>
    <a:masterClrMapping/>
  </p:clrMapOvr>
  <p:transition spd="med">
    <p:pull/>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99012" y="107275"/>
            <a:ext cx="8911687" cy="1280890"/>
          </a:xfrm>
        </p:spPr>
        <p:txBody>
          <a:bodyPr>
            <a:normAutofit/>
          </a:bodyPr>
          <a:lstStyle/>
          <a:p>
            <a:pPr algn="ctr"/>
            <a:r>
              <a:rPr lang="en-US" sz="4400" b="1" dirty="0" smtClean="0">
                <a:solidFill>
                  <a:srgbClr val="FF0000"/>
                </a:solidFill>
                <a:latin typeface="Berlin Sans FB Demi" panose="020E0802020502020306" pitchFamily="34" charset="0"/>
              </a:rPr>
              <a:t>MODULE COMPETENCE </a:t>
            </a:r>
            <a:endParaRPr lang="en-US" sz="44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667647" y="1388164"/>
            <a:ext cx="11312318" cy="4986131"/>
          </a:xfrm>
        </p:spPr>
        <p:txBody>
          <a:bodyPr>
            <a:normAutofit/>
          </a:bodyPr>
          <a:lstStyle/>
          <a:p>
            <a:pPr algn="just"/>
            <a:r>
              <a:rPr lang="en-US" sz="4000" dirty="0" smtClean="0">
                <a:solidFill>
                  <a:schemeClr val="tx1"/>
                </a:solidFill>
                <a:latin typeface="Calibri" panose="020F0502020204030204" pitchFamily="34" charset="0"/>
                <a:cs typeface="Calibri" panose="020F0502020204030204" pitchFamily="34" charset="0"/>
              </a:rPr>
              <a:t>To enable the learner apply principles of health promotion in order to prevent illness, promote health in an individual, family and community. </a:t>
            </a:r>
            <a:endParaRPr lang="en-US" sz="40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2850875"/>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6106" y="306523"/>
            <a:ext cx="10972800" cy="1143000"/>
          </a:xfrm>
        </p:spPr>
        <p:txBody>
          <a:bodyPr>
            <a:normAutofit fontScale="90000"/>
          </a:bodyPr>
          <a:lstStyle/>
          <a:p>
            <a:pPr algn="ctr"/>
            <a:r>
              <a:rPr lang="en-US" b="1" dirty="0" smtClean="0">
                <a:solidFill>
                  <a:srgbClr val="FF0000"/>
                </a:solidFill>
                <a:latin typeface="Berlin Sans FB Demi" panose="020E0802020502020306" pitchFamily="34" charset="0"/>
              </a:rPr>
              <a:t>Health promotion priority action areas identified in the Ottawa Charter include:-</a:t>
            </a:r>
            <a:endParaRPr lang="en-US"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357808" y="1449523"/>
            <a:ext cx="11502887" cy="5150060"/>
          </a:xfrm>
        </p:spPr>
        <p:txBody>
          <a:bodyPr>
            <a:normAutofit/>
          </a:bodyPr>
          <a:lstStyle/>
          <a:p>
            <a:pPr algn="just"/>
            <a:r>
              <a:rPr lang="en-US" sz="3200" b="1" dirty="0" smtClean="0"/>
              <a:t>Build healthy public policy- </a:t>
            </a:r>
            <a:r>
              <a:rPr lang="en-US" sz="3200" dirty="0" smtClean="0"/>
              <a:t>health promotion policies include legislation, fiscal measures, taxation and organization change. This requires identification of obstacles to the adoption of healthy public policies in non-health sectors and the development of ways to remove them. </a:t>
            </a:r>
          </a:p>
          <a:p>
            <a:pPr algn="just"/>
            <a:r>
              <a:rPr lang="en-US" sz="3200" b="1" dirty="0" smtClean="0"/>
              <a:t>Create supportive environments- </a:t>
            </a:r>
            <a:r>
              <a:rPr lang="en-US" sz="3200" dirty="0" smtClean="0"/>
              <a:t>the protection of the environments and the conservation of natural resources must be addressed in any health promotion strategy. </a:t>
            </a:r>
            <a:endParaRPr lang="en-US" sz="3200" dirty="0"/>
          </a:p>
        </p:txBody>
      </p:sp>
    </p:spTree>
    <p:extLst>
      <p:ext uri="{BB962C8B-B14F-4D97-AF65-F5344CB8AC3E}">
        <p14:creationId xmlns:p14="http://schemas.microsoft.com/office/powerpoint/2010/main" val="452182680"/>
      </p:ext>
    </p:extLst>
  </p:cSld>
  <p:clrMapOvr>
    <a:masterClrMapping/>
  </p:clrMapOvr>
  <p:transition spd="med">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0574" y="861391"/>
            <a:ext cx="11131827" cy="5463209"/>
          </a:xfrm>
        </p:spPr>
        <p:txBody>
          <a:bodyPr>
            <a:normAutofit/>
          </a:bodyPr>
          <a:lstStyle/>
          <a:p>
            <a:pPr algn="just"/>
            <a:r>
              <a:rPr lang="en-US" sz="3200" b="1" dirty="0" smtClean="0"/>
              <a:t>Strengthen community actions- </a:t>
            </a:r>
            <a:r>
              <a:rPr lang="en-US" sz="3200" dirty="0" smtClean="0"/>
              <a:t>to develop systems for strengthening public participation in health matters. Requires full and continuous access to information and learning opportunities for health, as well as funding support.</a:t>
            </a:r>
          </a:p>
          <a:p>
            <a:pPr algn="just"/>
            <a:r>
              <a:rPr lang="en-US" sz="3200" b="1" dirty="0" smtClean="0"/>
              <a:t>Develop personal skills- </a:t>
            </a:r>
            <a:r>
              <a:rPr lang="en-US" sz="3200" dirty="0" smtClean="0"/>
              <a:t>enabling people to learn and cope with chronic illness and injuries. Has to be facilitated in schools, home, work and community settings.</a:t>
            </a:r>
          </a:p>
          <a:p>
            <a:pPr algn="just"/>
            <a:r>
              <a:rPr lang="en-US" sz="3200" dirty="0" smtClean="0"/>
              <a:t> </a:t>
            </a:r>
            <a:endParaRPr lang="en-US" sz="3200" dirty="0"/>
          </a:p>
        </p:txBody>
      </p:sp>
    </p:spTree>
    <p:extLst>
      <p:ext uri="{BB962C8B-B14F-4D97-AF65-F5344CB8AC3E}">
        <p14:creationId xmlns:p14="http://schemas.microsoft.com/office/powerpoint/2010/main" val="1371407453"/>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26" y="1258957"/>
            <a:ext cx="11118575" cy="5065643"/>
          </a:xfrm>
        </p:spPr>
        <p:txBody>
          <a:bodyPr>
            <a:normAutofit/>
          </a:bodyPr>
          <a:lstStyle/>
          <a:p>
            <a:pPr algn="just"/>
            <a:r>
              <a:rPr lang="en-US" sz="3200" dirty="0" smtClean="0"/>
              <a:t>Re-orient health services- the role of the health sector must move increasingly in a health promotion direction, beyond its responsibility for providing clinical and curative services.</a:t>
            </a:r>
          </a:p>
          <a:p>
            <a:pPr algn="just"/>
            <a:r>
              <a:rPr lang="en-US" sz="3200" dirty="0" smtClean="0"/>
              <a:t>Moving into the future- women and men should become equal partners in each phase of planning, implementation and evaluation of health promotion activities. </a:t>
            </a:r>
            <a:endParaRPr lang="en-US" sz="3200" dirty="0"/>
          </a:p>
        </p:txBody>
      </p:sp>
    </p:spTree>
    <p:extLst>
      <p:ext uri="{BB962C8B-B14F-4D97-AF65-F5344CB8AC3E}">
        <p14:creationId xmlns:p14="http://schemas.microsoft.com/office/powerpoint/2010/main" val="275566714"/>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627" y="0"/>
            <a:ext cx="10990800" cy="875689"/>
          </a:xfrm>
        </p:spPr>
        <p:txBody>
          <a:bodyPr>
            <a:normAutofit fontScale="90000"/>
          </a:bodyPr>
          <a:lstStyle/>
          <a:p>
            <a:pPr algn="ctr"/>
            <a:r>
              <a:rPr lang="en-US" sz="6000" b="1" dirty="0" smtClean="0">
                <a:solidFill>
                  <a:srgbClr val="FF0000"/>
                </a:solidFill>
                <a:latin typeface="Berlin Sans FB Demi" panose="020E0802020502020306" pitchFamily="34" charset="0"/>
              </a:rPr>
              <a:t>Principles of health promotion </a:t>
            </a:r>
            <a:endParaRPr lang="en-US" sz="60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518615" y="1037230"/>
            <a:ext cx="11063786" cy="5581933"/>
          </a:xfrm>
        </p:spPr>
        <p:txBody>
          <a:bodyPr>
            <a:normAutofit/>
          </a:bodyPr>
          <a:lstStyle/>
          <a:p>
            <a:pPr algn="just">
              <a:lnSpc>
                <a:spcPct val="90000"/>
              </a:lnSpc>
            </a:pPr>
            <a:r>
              <a:rPr lang="en-US" sz="2800" u="sng" dirty="0"/>
              <a:t>Empowering</a:t>
            </a:r>
            <a:r>
              <a:rPr lang="en-US" sz="2800" dirty="0"/>
              <a:t> – enabling individuals and communities to ensure more power over the determinants of health </a:t>
            </a:r>
          </a:p>
          <a:p>
            <a:pPr algn="just">
              <a:lnSpc>
                <a:spcPct val="90000"/>
              </a:lnSpc>
            </a:pPr>
            <a:r>
              <a:rPr lang="en-US" sz="2800" u="sng" dirty="0"/>
              <a:t>Participatory</a:t>
            </a:r>
            <a:r>
              <a:rPr lang="en-US" sz="2800" dirty="0"/>
              <a:t> – involving all concerned at all stages of the process</a:t>
            </a:r>
          </a:p>
          <a:p>
            <a:pPr algn="just">
              <a:lnSpc>
                <a:spcPct val="90000"/>
              </a:lnSpc>
            </a:pPr>
            <a:r>
              <a:rPr lang="en-US" sz="2800" u="sng" dirty="0"/>
              <a:t>Holistic</a:t>
            </a:r>
            <a:r>
              <a:rPr lang="en-US" sz="2800" dirty="0"/>
              <a:t> – fostering physical mental and spiritual health </a:t>
            </a:r>
          </a:p>
          <a:p>
            <a:pPr algn="just">
              <a:lnSpc>
                <a:spcPct val="90000"/>
              </a:lnSpc>
            </a:pPr>
            <a:r>
              <a:rPr lang="en-US" sz="2800" u="sng" dirty="0"/>
              <a:t>Inter-sectoral</a:t>
            </a:r>
            <a:r>
              <a:rPr lang="en-US" sz="2800" dirty="0"/>
              <a:t> – involving the collaboration of agencies from relevant sectors</a:t>
            </a:r>
          </a:p>
          <a:p>
            <a:pPr algn="just"/>
            <a:r>
              <a:rPr lang="en-US" sz="2800" u="sng" dirty="0"/>
              <a:t>Equitable</a:t>
            </a:r>
            <a:r>
              <a:rPr lang="en-US" sz="2800" dirty="0"/>
              <a:t> – guided by a concern for equity and social justice.</a:t>
            </a:r>
          </a:p>
          <a:p>
            <a:pPr algn="just"/>
            <a:r>
              <a:rPr lang="en-US" sz="2800" u="sng" dirty="0"/>
              <a:t>Sustainable</a:t>
            </a:r>
            <a:r>
              <a:rPr lang="en-US" sz="2800" dirty="0"/>
              <a:t> – bringing about changes that individuals and communities can maintain once funding has ended</a:t>
            </a:r>
          </a:p>
          <a:p>
            <a:pPr algn="just"/>
            <a:r>
              <a:rPr lang="en-US" sz="2800" u="sng" dirty="0"/>
              <a:t>Multi-strategy </a:t>
            </a:r>
            <a:r>
              <a:rPr lang="en-US" sz="2800" dirty="0"/>
              <a:t>– use of a variety of approaches including policy development organizational change community development, legislation (root man 2001 )</a:t>
            </a:r>
          </a:p>
          <a:p>
            <a:pPr algn="just"/>
            <a:endParaRPr lang="en-US" dirty="0"/>
          </a:p>
        </p:txBody>
      </p:sp>
    </p:spTree>
    <p:extLst>
      <p:ext uri="{BB962C8B-B14F-4D97-AF65-F5344CB8AC3E}">
        <p14:creationId xmlns:p14="http://schemas.microsoft.com/office/powerpoint/2010/main" val="2215477026"/>
      </p:ext>
    </p:extLst>
  </p:cSld>
  <p:clrMapOvr>
    <a:masterClrMapping/>
  </p:clrMapOvr>
  <p:transition spd="med">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616" y="0"/>
            <a:ext cx="10866785" cy="899425"/>
          </a:xfrm>
        </p:spPr>
        <p:txBody>
          <a:bodyPr>
            <a:noAutofit/>
          </a:bodyPr>
          <a:lstStyle/>
          <a:p>
            <a:pPr algn="ctr"/>
            <a:r>
              <a:rPr lang="en-US" sz="4800" b="1" dirty="0">
                <a:solidFill>
                  <a:srgbClr val="FF0000"/>
                </a:solidFill>
                <a:latin typeface="Berlin Sans FB Demi" panose="020E0802020502020306" pitchFamily="34" charset="0"/>
              </a:rPr>
              <a:t>S</a:t>
            </a:r>
            <a:r>
              <a:rPr lang="en-US" sz="4800" b="1" dirty="0" smtClean="0">
                <a:solidFill>
                  <a:srgbClr val="FF0000"/>
                </a:solidFill>
                <a:latin typeface="Berlin Sans FB Demi" panose="020E0802020502020306" pitchFamily="34" charset="0"/>
              </a:rPr>
              <a:t>trategies of health promotion </a:t>
            </a:r>
            <a:endParaRPr lang="en-US" sz="48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251791" y="899425"/>
            <a:ext cx="11701670" cy="5686905"/>
          </a:xfrm>
        </p:spPr>
        <p:txBody>
          <a:bodyPr>
            <a:normAutofit lnSpcReduction="10000"/>
          </a:bodyPr>
          <a:lstStyle/>
          <a:p>
            <a:pPr algn="just"/>
            <a:r>
              <a:rPr lang="en-US" sz="3200" dirty="0" smtClean="0"/>
              <a:t>There are three main strategies used in the implementation of health promotion: </a:t>
            </a:r>
          </a:p>
          <a:p>
            <a:pPr marL="0" indent="0" algn="just">
              <a:buNone/>
            </a:pPr>
            <a:r>
              <a:rPr lang="en-US" sz="3200" b="1" dirty="0" smtClean="0"/>
              <a:t>a) ENABLING</a:t>
            </a:r>
          </a:p>
          <a:p>
            <a:pPr algn="just"/>
            <a:r>
              <a:rPr lang="en-US" sz="3200" dirty="0" smtClean="0"/>
              <a:t>In health promotion, enabling means taking action in partnership with individuals or groups to empower them, </a:t>
            </a:r>
            <a:r>
              <a:rPr lang="en-US" sz="3200" dirty="0" smtClean="0"/>
              <a:t>through </a:t>
            </a:r>
            <a:r>
              <a:rPr lang="en-US" sz="3200" dirty="0" smtClean="0"/>
              <a:t>the mobilization of human and material resources, to promote and protect their health</a:t>
            </a:r>
          </a:p>
          <a:p>
            <a:pPr algn="just"/>
            <a:r>
              <a:rPr lang="en-US" sz="3200" dirty="0" smtClean="0"/>
              <a:t>Seeks to strengthen people’s knowledge and the skills required to prevent ill health, enhance and protect healthy behavior. Achieved mainly through education, IEC and social mobilization interventions among </a:t>
            </a:r>
            <a:r>
              <a:rPr lang="en-US" sz="3200" dirty="0" smtClean="0"/>
              <a:t>individuals </a:t>
            </a:r>
            <a:r>
              <a:rPr lang="en-US" sz="3200" dirty="0" smtClean="0"/>
              <a:t>and communities.</a:t>
            </a:r>
            <a:endParaRPr lang="en-US" sz="3200" dirty="0"/>
          </a:p>
        </p:txBody>
      </p:sp>
    </p:spTree>
    <p:extLst>
      <p:ext uri="{BB962C8B-B14F-4D97-AF65-F5344CB8AC3E}">
        <p14:creationId xmlns:p14="http://schemas.microsoft.com/office/powerpoint/2010/main" val="418489228"/>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60750"/>
            <a:ext cx="10972800" cy="1143000"/>
          </a:xfrm>
        </p:spPr>
        <p:txBody>
          <a:bodyPr>
            <a:normAutofit fontScale="90000"/>
          </a:bodyPr>
          <a:lstStyle/>
          <a:p>
            <a:pPr algn="ctr"/>
            <a:r>
              <a:rPr lang="en-US" b="1" dirty="0" smtClean="0">
                <a:solidFill>
                  <a:schemeClr val="tx1"/>
                </a:solidFill>
                <a:latin typeface="Berlin Sans FB Demi" panose="020E0802020502020306" pitchFamily="34" charset="0"/>
              </a:rPr>
              <a:t>b) Creating environments that are supportive of health </a:t>
            </a:r>
            <a:endParaRPr lang="en-US"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57808" y="1303750"/>
            <a:ext cx="11529391" cy="5216320"/>
          </a:xfrm>
        </p:spPr>
        <p:txBody>
          <a:bodyPr>
            <a:normAutofit/>
          </a:bodyPr>
          <a:lstStyle/>
          <a:p>
            <a:pPr algn="just"/>
            <a:r>
              <a:rPr lang="en-US" sz="3200" dirty="0" smtClean="0"/>
              <a:t>In order to create and sustain environments that are supportive of health, health promotion facilitates mediation in society. </a:t>
            </a:r>
          </a:p>
          <a:p>
            <a:pPr algn="just"/>
            <a:r>
              <a:rPr lang="en-US" sz="3200" dirty="0" smtClean="0"/>
              <a:t>Mediation- process through which the different interests of individuals and communities and different sectors, both public and private, are reconciled in ways that promote and protect health</a:t>
            </a:r>
          </a:p>
          <a:p>
            <a:pPr algn="just"/>
            <a:r>
              <a:rPr lang="en-US" sz="3200" dirty="0" smtClean="0"/>
              <a:t>Achieved through legal, economic and environmental policies and legislation. </a:t>
            </a:r>
            <a:endParaRPr lang="en-US" sz="3200" dirty="0"/>
          </a:p>
        </p:txBody>
      </p:sp>
    </p:spTree>
    <p:extLst>
      <p:ext uri="{BB962C8B-B14F-4D97-AF65-F5344CB8AC3E}">
        <p14:creationId xmlns:p14="http://schemas.microsoft.com/office/powerpoint/2010/main" val="3204100415"/>
      </p:ext>
    </p:extLst>
  </p:cSld>
  <p:clrMapOvr>
    <a:masterClrMapping/>
  </p:clrMapOvr>
  <p:transition spd="med">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9359" y="227010"/>
            <a:ext cx="10972800" cy="1143000"/>
          </a:xfrm>
        </p:spPr>
        <p:txBody>
          <a:bodyPr>
            <a:normAutofit fontScale="90000"/>
          </a:bodyPr>
          <a:lstStyle/>
          <a:p>
            <a:pPr algn="ctr"/>
            <a:r>
              <a:rPr lang="en-US" b="1" dirty="0" smtClean="0">
                <a:solidFill>
                  <a:schemeClr val="tx1"/>
                </a:solidFill>
                <a:latin typeface="Berlin Sans FB Demi" panose="020E0802020502020306" pitchFamily="34" charset="0"/>
              </a:rPr>
              <a:t>c). Advocacy to create the essential conditions for health</a:t>
            </a:r>
            <a:endParaRPr lang="en-US"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463826" y="1370010"/>
            <a:ext cx="11118575" cy="4954590"/>
          </a:xfrm>
        </p:spPr>
        <p:txBody>
          <a:bodyPr>
            <a:normAutofit/>
          </a:bodyPr>
          <a:lstStyle/>
          <a:p>
            <a:pPr algn="just"/>
            <a:r>
              <a:rPr lang="en-US" sz="3200" dirty="0" smtClean="0"/>
              <a:t>Advocacy for health implies a combination of individual and social actions designed to gain political commitment, policy support, social acceptance and systems support for a particular health programme.</a:t>
            </a:r>
          </a:p>
          <a:p>
            <a:pPr algn="just"/>
            <a:r>
              <a:rPr lang="en-US" sz="3200" dirty="0" smtClean="0"/>
              <a:t>Advocacy may be carried out through lobbying, social marketing, IEC and community organizing. </a:t>
            </a:r>
            <a:endParaRPr lang="en-US" sz="3200" dirty="0"/>
          </a:p>
        </p:txBody>
      </p:sp>
    </p:spTree>
    <p:extLst>
      <p:ext uri="{BB962C8B-B14F-4D97-AF65-F5344CB8AC3E}">
        <p14:creationId xmlns:p14="http://schemas.microsoft.com/office/powerpoint/2010/main" val="70545211"/>
      </p:ext>
    </p:extLst>
  </p:cSld>
  <p:clrMapOvr>
    <a:masterClrMapping/>
  </p:clrMapOvr>
  <p:transition spd="med">
    <p:pull/>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661" y="717339"/>
            <a:ext cx="10601740" cy="687391"/>
          </a:xfrm>
        </p:spPr>
        <p:txBody>
          <a:bodyPr>
            <a:noAutofit/>
          </a:bodyPr>
          <a:lstStyle/>
          <a:p>
            <a:pPr algn="ctr"/>
            <a:r>
              <a:rPr lang="en-US" sz="4800" b="1" dirty="0" smtClean="0">
                <a:solidFill>
                  <a:srgbClr val="FF0000"/>
                </a:solidFill>
                <a:latin typeface="Berlin Sans FB Demi" panose="020E0802020502020306" pitchFamily="34" charset="0"/>
              </a:rPr>
              <a:t>APPROACHES TO HEALTH PROMOTION </a:t>
            </a:r>
            <a:endParaRPr lang="en-US" sz="48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437321" y="1404730"/>
            <a:ext cx="11489635" cy="4969566"/>
          </a:xfrm>
        </p:spPr>
        <p:txBody>
          <a:bodyPr>
            <a:normAutofit/>
          </a:bodyPr>
          <a:lstStyle/>
          <a:p>
            <a:r>
              <a:rPr lang="en-US" sz="3200" b="1" dirty="0"/>
              <a:t>Medical or </a:t>
            </a:r>
            <a:r>
              <a:rPr lang="en-US" sz="3200" b="1" dirty="0" smtClean="0"/>
              <a:t>Preventive approach </a:t>
            </a:r>
            <a:endParaRPr lang="en-US" sz="3200" b="1" dirty="0"/>
          </a:p>
          <a:p>
            <a:r>
              <a:rPr lang="en-US" sz="3200" b="1" dirty="0" err="1"/>
              <a:t>Behaviour</a:t>
            </a:r>
            <a:r>
              <a:rPr lang="en-US" sz="3200" b="1" dirty="0"/>
              <a:t> </a:t>
            </a:r>
            <a:r>
              <a:rPr lang="en-US" sz="3200" b="1" dirty="0" smtClean="0"/>
              <a:t>Change Approach </a:t>
            </a:r>
            <a:endParaRPr lang="en-US" sz="3200" b="1" dirty="0"/>
          </a:p>
          <a:p>
            <a:r>
              <a:rPr lang="en-US" sz="3200" b="1" dirty="0" smtClean="0"/>
              <a:t>Educational </a:t>
            </a:r>
            <a:r>
              <a:rPr lang="en-US" sz="3200" b="1" dirty="0" smtClean="0"/>
              <a:t>approach</a:t>
            </a:r>
            <a:endParaRPr lang="en-US" sz="3200" b="1" dirty="0"/>
          </a:p>
          <a:p>
            <a:r>
              <a:rPr lang="en-US" sz="3200" b="1" dirty="0" smtClean="0"/>
              <a:t>Self-Empowerment approach</a:t>
            </a:r>
            <a:endParaRPr lang="en-US" sz="3200" b="1" dirty="0"/>
          </a:p>
          <a:p>
            <a:r>
              <a:rPr lang="en-US" sz="3200" b="1" dirty="0" smtClean="0"/>
              <a:t>Societal Change approach </a:t>
            </a:r>
            <a:endParaRPr lang="en-US" sz="3200" b="1" dirty="0"/>
          </a:p>
          <a:p>
            <a:pPr algn="just"/>
            <a:endParaRPr lang="en-US" sz="3200" dirty="0"/>
          </a:p>
        </p:txBody>
      </p:sp>
    </p:spTree>
    <p:extLst>
      <p:ext uri="{BB962C8B-B14F-4D97-AF65-F5344CB8AC3E}">
        <p14:creationId xmlns:p14="http://schemas.microsoft.com/office/powerpoint/2010/main" val="517059563"/>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0575" y="264694"/>
            <a:ext cx="9531626" cy="986590"/>
          </a:xfrm>
        </p:spPr>
        <p:txBody>
          <a:bodyPr>
            <a:noAutofit/>
          </a:bodyPr>
          <a:lstStyle/>
          <a:p>
            <a:pPr algn="ctr"/>
            <a:r>
              <a:rPr lang="en-US" sz="4400" b="1" dirty="0">
                <a:solidFill>
                  <a:srgbClr val="FF0000"/>
                </a:solidFill>
                <a:latin typeface="Berlin Sans FB Demi" panose="020E0802020502020306" pitchFamily="34" charset="0"/>
              </a:rPr>
              <a:t>APPROACHES IN HEALTH PROMOTION  </a:t>
            </a:r>
          </a:p>
        </p:txBody>
      </p:sp>
      <p:sp>
        <p:nvSpPr>
          <p:cNvPr id="19459" name="Rectangle 3"/>
          <p:cNvSpPr>
            <a:spLocks noGrp="1" noChangeArrowheads="1"/>
          </p:cNvSpPr>
          <p:nvPr>
            <p:ph type="body" idx="1"/>
          </p:nvPr>
        </p:nvSpPr>
        <p:spPr>
          <a:xfrm>
            <a:off x="0" y="1443788"/>
            <a:ext cx="12192000" cy="5414211"/>
          </a:xfrm>
        </p:spPr>
        <p:txBody>
          <a:bodyPr>
            <a:normAutofit/>
          </a:bodyPr>
          <a:lstStyle/>
          <a:p>
            <a:pPr algn="just">
              <a:lnSpc>
                <a:spcPct val="80000"/>
              </a:lnSpc>
              <a:buFontTx/>
              <a:buNone/>
            </a:pPr>
            <a:r>
              <a:rPr lang="en-US" sz="3600" b="1" u="sng" dirty="0"/>
              <a:t>THE MEDICAL APPROACH</a:t>
            </a:r>
            <a:endParaRPr lang="en-US" sz="3600" u="sng" dirty="0"/>
          </a:p>
          <a:p>
            <a:pPr algn="just">
              <a:lnSpc>
                <a:spcPct val="80000"/>
              </a:lnSpc>
            </a:pPr>
            <a:r>
              <a:rPr lang="en-US" sz="3600" dirty="0"/>
              <a:t>Aim is freedom from medically-defined </a:t>
            </a:r>
            <a:r>
              <a:rPr lang="en-US" sz="3600" dirty="0" smtClean="0"/>
              <a:t>diseases </a:t>
            </a:r>
            <a:r>
              <a:rPr lang="en-US" sz="3600" dirty="0"/>
              <a:t>and disability such as infectious </a:t>
            </a:r>
            <a:r>
              <a:rPr lang="en-US" sz="3600" dirty="0" smtClean="0"/>
              <a:t>diseases. </a:t>
            </a:r>
            <a:endParaRPr lang="en-US" sz="3600" dirty="0"/>
          </a:p>
          <a:p>
            <a:pPr algn="just">
              <a:lnSpc>
                <a:spcPct val="80000"/>
              </a:lnSpc>
            </a:pPr>
            <a:r>
              <a:rPr lang="en-US" sz="3600" dirty="0"/>
              <a:t>Involves medical intervention to prevent or ameliorate ill-health</a:t>
            </a:r>
          </a:p>
          <a:p>
            <a:pPr algn="just">
              <a:lnSpc>
                <a:spcPct val="80000"/>
              </a:lnSpc>
            </a:pPr>
            <a:r>
              <a:rPr lang="en-US" sz="3600" dirty="0"/>
              <a:t>Values preventive medical procedures and the medical profession’s responsibility to ensure that patients comply with recommended procedures</a:t>
            </a:r>
          </a:p>
        </p:txBody>
      </p:sp>
    </p:spTree>
    <p:extLst>
      <p:ext uri="{BB962C8B-B14F-4D97-AF65-F5344CB8AC3E}">
        <p14:creationId xmlns:p14="http://schemas.microsoft.com/office/powerpoint/2010/main" val="3510857159"/>
      </p:ext>
    </p:extLst>
  </p:cSld>
  <p:clrMapOvr>
    <a:masterClrMapping/>
  </p:clrMapOvr>
  <p:transition spd="med">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967408" y="0"/>
            <a:ext cx="9014791" cy="901148"/>
          </a:xfrm>
        </p:spPr>
        <p:txBody>
          <a:bodyPr>
            <a:normAutofit/>
          </a:bodyPr>
          <a:lstStyle/>
          <a:p>
            <a:pPr algn="ctr"/>
            <a:r>
              <a:rPr lang="en-US" sz="4000" b="1" dirty="0"/>
              <a:t>APPROACHES IN HEALTH </a:t>
            </a:r>
            <a:r>
              <a:rPr lang="en-US" sz="4000" b="1" dirty="0" smtClean="0"/>
              <a:t>PROMOTION </a:t>
            </a:r>
            <a:r>
              <a:rPr lang="en-US" sz="4000" b="1" dirty="0" err="1" smtClean="0"/>
              <a:t>ctd</a:t>
            </a:r>
            <a:r>
              <a:rPr lang="en-US" sz="4000" b="1" dirty="0" smtClean="0"/>
              <a:t>,  </a:t>
            </a:r>
            <a:r>
              <a:rPr lang="en-US" sz="1400" b="1" dirty="0" smtClean="0"/>
              <a:t/>
            </a:r>
            <a:br>
              <a:rPr lang="en-US" sz="1400" b="1" dirty="0" smtClean="0"/>
            </a:br>
            <a:endParaRPr lang="en-US" sz="1400" b="1" dirty="0"/>
          </a:p>
        </p:txBody>
      </p:sp>
      <p:sp>
        <p:nvSpPr>
          <p:cNvPr id="25603" name="Rectangle 3"/>
          <p:cNvSpPr>
            <a:spLocks noGrp="1" noChangeArrowheads="1"/>
          </p:cNvSpPr>
          <p:nvPr>
            <p:ph type="body" idx="1"/>
          </p:nvPr>
        </p:nvSpPr>
        <p:spPr>
          <a:xfrm>
            <a:off x="278297" y="755374"/>
            <a:ext cx="11913704" cy="6102625"/>
          </a:xfrm>
        </p:spPr>
        <p:txBody>
          <a:bodyPr>
            <a:noAutofit/>
          </a:bodyPr>
          <a:lstStyle/>
          <a:p>
            <a:pPr algn="just">
              <a:buFontTx/>
              <a:buNone/>
            </a:pPr>
            <a:r>
              <a:rPr lang="en-US" sz="3200" b="1" dirty="0"/>
              <a:t>THE BEHAVIOUR CHANGE APPROACH</a:t>
            </a:r>
            <a:endParaRPr lang="en-US" sz="3200" dirty="0"/>
          </a:p>
          <a:p>
            <a:pPr algn="just"/>
            <a:r>
              <a:rPr lang="en-US" sz="3200" dirty="0"/>
              <a:t>Aim is to change people’s individual attitudes and behaviour so that they adopt a healthy lifestyle</a:t>
            </a:r>
          </a:p>
          <a:p>
            <a:pPr algn="just"/>
            <a:r>
              <a:rPr lang="en-US" sz="3200" dirty="0"/>
              <a:t>Examples include teaching people how to stop smoking, encouraging people to take exercise, eat the right food, look after their teeth </a:t>
            </a:r>
            <a:r>
              <a:rPr lang="en-US" sz="3200" dirty="0" err="1"/>
              <a:t>etc</a:t>
            </a:r>
            <a:endParaRPr lang="en-US" sz="3200" dirty="0"/>
          </a:p>
          <a:p>
            <a:pPr algn="just"/>
            <a:r>
              <a:rPr lang="en-US" sz="3200" dirty="0"/>
              <a:t>Proponent of this approach will be convinced that a healthy lifestyle is in the interest of their clients and that they are responsible to encourage as many people as possible to adopt a healthy lifestyle</a:t>
            </a:r>
          </a:p>
        </p:txBody>
      </p:sp>
    </p:spTree>
    <p:extLst>
      <p:ext uri="{BB962C8B-B14F-4D97-AF65-F5344CB8AC3E}">
        <p14:creationId xmlns:p14="http://schemas.microsoft.com/office/powerpoint/2010/main" val="3500817210"/>
      </p:ext>
    </p:extLst>
  </p:cSld>
  <p:clrMapOvr>
    <a:masterClrMapping/>
  </p:clrMapOvr>
  <p:transition spd="med">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3325" y="186789"/>
            <a:ext cx="8911687" cy="1280890"/>
          </a:xfrm>
        </p:spPr>
        <p:txBody>
          <a:bodyPr>
            <a:normAutofit/>
          </a:bodyPr>
          <a:lstStyle/>
          <a:p>
            <a:pPr algn="ctr"/>
            <a:r>
              <a:rPr lang="en-US" sz="4800" b="1" dirty="0" smtClean="0">
                <a:solidFill>
                  <a:schemeClr val="tx1"/>
                </a:solidFill>
                <a:latin typeface="Berlin Sans FB Demi" panose="020E0802020502020306" pitchFamily="34" charset="0"/>
              </a:rPr>
              <a:t>Module outcomes </a:t>
            </a:r>
            <a:endParaRPr lang="en-US" sz="4800" b="1"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760412" y="1630017"/>
            <a:ext cx="11246058" cy="3777622"/>
          </a:xfrm>
        </p:spPr>
        <p:txBody>
          <a:bodyPr>
            <a:normAutofit/>
          </a:bodyPr>
          <a:lstStyle/>
          <a:p>
            <a:pPr algn="just"/>
            <a:r>
              <a:rPr lang="en-US" sz="4000" dirty="0" smtClean="0">
                <a:solidFill>
                  <a:schemeClr val="tx1"/>
                </a:solidFill>
                <a:latin typeface="Calibri" panose="020F0502020204030204" pitchFamily="34" charset="0"/>
                <a:cs typeface="Calibri" panose="020F0502020204030204" pitchFamily="34" charset="0"/>
              </a:rPr>
              <a:t>By the end of the module, the learner should:</a:t>
            </a:r>
          </a:p>
          <a:p>
            <a:pPr lvl="1" algn="just"/>
            <a:r>
              <a:rPr lang="en-US" sz="3600" dirty="0" smtClean="0">
                <a:solidFill>
                  <a:schemeClr val="tx1"/>
                </a:solidFill>
                <a:latin typeface="Calibri" panose="020F0502020204030204" pitchFamily="34" charset="0"/>
                <a:cs typeface="Calibri" panose="020F0502020204030204" pitchFamily="34" charset="0"/>
              </a:rPr>
              <a:t>Utilize the methods and channels of health promotion in provision of health care.</a:t>
            </a:r>
          </a:p>
          <a:p>
            <a:pPr lvl="1" algn="just"/>
            <a:r>
              <a:rPr lang="en-US" sz="3600" dirty="0" smtClean="0">
                <a:solidFill>
                  <a:schemeClr val="tx1"/>
                </a:solidFill>
                <a:latin typeface="Calibri" panose="020F0502020204030204" pitchFamily="34" charset="0"/>
                <a:cs typeface="Calibri" panose="020F0502020204030204" pitchFamily="34" charset="0"/>
              </a:rPr>
              <a:t>Share targeted health messages to promote healthful living to patients/clients. </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8934866"/>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a:xfrm>
            <a:off x="609600" y="0"/>
            <a:ext cx="8915400" cy="1172817"/>
          </a:xfrm>
        </p:spPr>
        <p:txBody>
          <a:bodyPr>
            <a:normAutofit fontScale="90000"/>
          </a:bodyPr>
          <a:lstStyle/>
          <a:p>
            <a:r>
              <a:rPr lang="en-US" sz="4000" b="1" dirty="0"/>
              <a:t>APPROACHES IN HEALTH PROMOTION  </a:t>
            </a:r>
            <a:r>
              <a:rPr lang="en-US" sz="4000" b="1" dirty="0" err="1" smtClean="0"/>
              <a:t>ctd</a:t>
            </a:r>
            <a:r>
              <a:rPr lang="en-US" sz="4000" b="1" dirty="0" smtClean="0"/>
              <a:t>’</a:t>
            </a:r>
            <a:endParaRPr lang="en-US" sz="4000" b="1" dirty="0"/>
          </a:p>
        </p:txBody>
      </p:sp>
      <p:sp>
        <p:nvSpPr>
          <p:cNvPr id="26627" name="Rectangle 1027"/>
          <p:cNvSpPr>
            <a:spLocks noGrp="1" noChangeArrowheads="1"/>
          </p:cNvSpPr>
          <p:nvPr>
            <p:ph type="body" idx="1"/>
          </p:nvPr>
        </p:nvSpPr>
        <p:spPr>
          <a:xfrm>
            <a:off x="424071" y="1391478"/>
            <a:ext cx="11174372" cy="5177764"/>
          </a:xfrm>
        </p:spPr>
        <p:txBody>
          <a:bodyPr>
            <a:normAutofit lnSpcReduction="10000"/>
          </a:bodyPr>
          <a:lstStyle/>
          <a:p>
            <a:pPr algn="just">
              <a:buFontTx/>
              <a:buNone/>
            </a:pPr>
            <a:r>
              <a:rPr lang="en-US" sz="3600" b="1" dirty="0"/>
              <a:t>THE EDUCATIONAL APPROACH</a:t>
            </a:r>
            <a:endParaRPr lang="en-US" sz="3600" dirty="0"/>
          </a:p>
          <a:p>
            <a:pPr algn="just"/>
            <a:r>
              <a:rPr lang="en-US" sz="3600" dirty="0"/>
              <a:t>Aim is to give information and ensure knowledge and understanding of health issues and to enable well-informed decisions to be made</a:t>
            </a:r>
          </a:p>
          <a:p>
            <a:pPr algn="just"/>
            <a:r>
              <a:rPr lang="en-US" sz="3600" dirty="0"/>
              <a:t>Information about health is presented and people are helped to explore their values and attitudes and make their own decisions</a:t>
            </a:r>
          </a:p>
          <a:p>
            <a:pPr algn="just"/>
            <a:r>
              <a:rPr lang="en-US" sz="3600" dirty="0"/>
              <a:t>Help in carrying out those decisions and adopting new health practices may also be offered</a:t>
            </a:r>
          </a:p>
          <a:p>
            <a:pPr algn="just"/>
            <a:endParaRPr lang="en-US" sz="2400" dirty="0"/>
          </a:p>
        </p:txBody>
      </p:sp>
    </p:spTree>
    <p:extLst>
      <p:ext uri="{BB962C8B-B14F-4D97-AF65-F5344CB8AC3E}">
        <p14:creationId xmlns:p14="http://schemas.microsoft.com/office/powerpoint/2010/main" val="3360445807"/>
      </p:ext>
    </p:extLst>
  </p:cSld>
  <p:clrMapOvr>
    <a:masterClrMapping/>
  </p:clrMapOvr>
  <p:transition spd="med">
    <p:pull/>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384313" y="1847088"/>
            <a:ext cx="11430697" cy="5010912"/>
          </a:xfrm>
        </p:spPr>
        <p:txBody>
          <a:bodyPr/>
          <a:lstStyle/>
          <a:p>
            <a:pPr algn="just"/>
            <a:r>
              <a:rPr lang="en-US" sz="3600" dirty="0" smtClean="0"/>
              <a:t>Proponent </a:t>
            </a:r>
            <a:r>
              <a:rPr lang="en-US" sz="3600" dirty="0"/>
              <a:t>of this approach will value the educational process and respect the right of the individual to choose their own health behaviour</a:t>
            </a:r>
          </a:p>
          <a:p>
            <a:pPr algn="just"/>
            <a:r>
              <a:rPr lang="en-US" sz="3600" dirty="0" smtClean="0"/>
              <a:t>Responsibility </a:t>
            </a:r>
            <a:r>
              <a:rPr lang="en-US" sz="3600" dirty="0"/>
              <a:t>to raise with clients the health issues which they think will be in their client’s best interests</a:t>
            </a:r>
          </a:p>
          <a:p>
            <a:pPr algn="just"/>
            <a:endParaRPr lang="en-US" dirty="0">
              <a:solidFill>
                <a:schemeClr val="bg1"/>
              </a:solidFill>
            </a:endParaRPr>
          </a:p>
        </p:txBody>
      </p:sp>
      <p:sp>
        <p:nvSpPr>
          <p:cNvPr id="3" name="Title 2"/>
          <p:cNvSpPr>
            <a:spLocks noGrp="1"/>
          </p:cNvSpPr>
          <p:nvPr>
            <p:ph type="title"/>
          </p:nvPr>
        </p:nvSpPr>
        <p:spPr/>
        <p:txBody>
          <a:bodyPr>
            <a:normAutofit fontScale="90000"/>
          </a:bodyPr>
          <a:lstStyle/>
          <a:p>
            <a:pPr algn="ctr"/>
            <a:r>
              <a:rPr lang="en-US" sz="5400" b="1" dirty="0">
                <a:solidFill>
                  <a:schemeClr val="tx1"/>
                </a:solidFill>
              </a:rPr>
              <a:t>THE EDUCATIONAL APPROACH (Cont’d</a:t>
            </a:r>
            <a:r>
              <a:rPr lang="en-US" sz="5400" b="1" dirty="0" smtClean="0">
                <a:solidFill>
                  <a:schemeClr val="tx1"/>
                </a:solidFill>
              </a:rPr>
              <a:t>)</a:t>
            </a:r>
            <a:endParaRPr lang="en-US" dirty="0">
              <a:solidFill>
                <a:schemeClr val="tx1"/>
              </a:solidFill>
            </a:endParaRPr>
          </a:p>
        </p:txBody>
      </p:sp>
    </p:spTree>
    <p:extLst>
      <p:ext uri="{BB962C8B-B14F-4D97-AF65-F5344CB8AC3E}">
        <p14:creationId xmlns:p14="http://schemas.microsoft.com/office/powerpoint/2010/main" val="586994484"/>
      </p:ext>
    </p:extLst>
  </p:cSld>
  <p:clrMapOvr>
    <a:masterClrMapping/>
  </p:clrMapOvr>
  <p:transition spd="med">
    <p:pull/>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62609" y="0"/>
            <a:ext cx="9051758" cy="1106905"/>
          </a:xfrm>
        </p:spPr>
        <p:txBody>
          <a:bodyPr>
            <a:normAutofit/>
          </a:bodyPr>
          <a:lstStyle/>
          <a:p>
            <a:pPr algn="ctr"/>
            <a:r>
              <a:rPr lang="en-US" sz="3600" b="1" dirty="0"/>
              <a:t>APPROACHES IN HEALTH </a:t>
            </a:r>
            <a:r>
              <a:rPr lang="en-US" sz="3600" b="1" dirty="0" smtClean="0"/>
              <a:t>PROMOTION </a:t>
            </a:r>
            <a:r>
              <a:rPr lang="en-US" sz="3600" b="1" dirty="0" err="1" smtClean="0"/>
              <a:t>cntd</a:t>
            </a:r>
            <a:r>
              <a:rPr lang="en-US" sz="3600" b="1" dirty="0" smtClean="0"/>
              <a:t>’</a:t>
            </a:r>
            <a:endParaRPr lang="en-US" sz="3600" b="1" dirty="0"/>
          </a:p>
        </p:txBody>
      </p:sp>
      <p:sp>
        <p:nvSpPr>
          <p:cNvPr id="28675" name="Rectangle 3"/>
          <p:cNvSpPr>
            <a:spLocks noGrp="1" noChangeArrowheads="1"/>
          </p:cNvSpPr>
          <p:nvPr>
            <p:ph type="body" idx="1"/>
          </p:nvPr>
        </p:nvSpPr>
        <p:spPr>
          <a:xfrm>
            <a:off x="198782" y="1106905"/>
            <a:ext cx="11808733" cy="5125453"/>
          </a:xfrm>
        </p:spPr>
        <p:txBody>
          <a:bodyPr/>
          <a:lstStyle/>
          <a:p>
            <a:pPr algn="just">
              <a:buFontTx/>
              <a:buNone/>
            </a:pPr>
            <a:r>
              <a:rPr lang="en-US" sz="3200" b="1" dirty="0"/>
              <a:t>THE CLIENT-CENTRED APPROACH</a:t>
            </a:r>
          </a:p>
          <a:p>
            <a:pPr algn="just">
              <a:buFontTx/>
              <a:buNone/>
            </a:pPr>
            <a:r>
              <a:rPr lang="en-US" sz="3200" b="1" dirty="0"/>
              <a:t>	(EMPOWERMENT)</a:t>
            </a:r>
            <a:endParaRPr lang="en-US" sz="3200" dirty="0"/>
          </a:p>
          <a:p>
            <a:pPr algn="just"/>
            <a:r>
              <a:rPr lang="en-US" sz="3200" dirty="0"/>
              <a:t>Aim is to work with clients in order to help them to identify what they want to know about and take action on and make their own decisions and choices according to their own interest and values</a:t>
            </a:r>
          </a:p>
          <a:p>
            <a:pPr algn="just"/>
            <a:r>
              <a:rPr lang="en-US" sz="3200" dirty="0"/>
              <a:t>Health promoter’s role is to act as a facilitator in helping people to identify their own concerns and gain the knowledge and skills they require to make  things happen</a:t>
            </a:r>
          </a:p>
          <a:p>
            <a:pPr algn="just"/>
            <a:endParaRPr lang="en-US" sz="2400" dirty="0">
              <a:solidFill>
                <a:schemeClr val="bg1"/>
              </a:solidFill>
            </a:endParaRPr>
          </a:p>
        </p:txBody>
      </p:sp>
    </p:spTree>
    <p:extLst>
      <p:ext uri="{BB962C8B-B14F-4D97-AF65-F5344CB8AC3E}">
        <p14:creationId xmlns:p14="http://schemas.microsoft.com/office/powerpoint/2010/main" val="708780489"/>
      </p:ext>
    </p:extLst>
  </p:cSld>
  <p:clrMapOvr>
    <a:masterClrMapping/>
  </p:clrMapOvr>
  <p:transition spd="med">
    <p:pull/>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04362" y="-68013"/>
            <a:ext cx="9432758" cy="1203158"/>
          </a:xfrm>
        </p:spPr>
        <p:txBody>
          <a:bodyPr>
            <a:normAutofit/>
          </a:bodyPr>
          <a:lstStyle/>
          <a:p>
            <a:pPr algn="ctr"/>
            <a:r>
              <a:rPr lang="en-US" sz="4000" b="1" dirty="0"/>
              <a:t>APPROACHES IN HEALTH PROMOTION  </a:t>
            </a:r>
            <a:r>
              <a:rPr lang="en-US" sz="4000" b="1" dirty="0" err="1" smtClean="0"/>
              <a:t>cntd</a:t>
            </a:r>
            <a:r>
              <a:rPr lang="en-US" sz="4000" b="1" dirty="0" smtClean="0"/>
              <a:t>’</a:t>
            </a:r>
            <a:endParaRPr lang="en-US" sz="4000" b="1" dirty="0"/>
          </a:p>
        </p:txBody>
      </p:sp>
      <p:sp>
        <p:nvSpPr>
          <p:cNvPr id="30723" name="Rectangle 3"/>
          <p:cNvSpPr>
            <a:spLocks noGrp="1" noChangeArrowheads="1"/>
          </p:cNvSpPr>
          <p:nvPr>
            <p:ph type="body" idx="1"/>
          </p:nvPr>
        </p:nvSpPr>
        <p:spPr>
          <a:xfrm>
            <a:off x="204362" y="1335157"/>
            <a:ext cx="11213432" cy="4114800"/>
          </a:xfrm>
        </p:spPr>
        <p:txBody>
          <a:bodyPr>
            <a:normAutofit/>
          </a:bodyPr>
          <a:lstStyle/>
          <a:p>
            <a:pPr>
              <a:lnSpc>
                <a:spcPct val="90000"/>
              </a:lnSpc>
              <a:buFontTx/>
              <a:buNone/>
            </a:pPr>
            <a:r>
              <a:rPr lang="en-US" sz="3600" b="1" dirty="0"/>
              <a:t>THE CLIENT-CENTRED </a:t>
            </a:r>
            <a:r>
              <a:rPr lang="en-US" sz="3600" b="1" dirty="0" smtClean="0"/>
              <a:t>APPROACH (EMPOWERMENT</a:t>
            </a:r>
            <a:r>
              <a:rPr lang="en-US" sz="3600" b="1" dirty="0"/>
              <a:t>)    (Cont’d)</a:t>
            </a:r>
          </a:p>
          <a:p>
            <a:pPr algn="just">
              <a:lnSpc>
                <a:spcPct val="90000"/>
              </a:lnSpc>
            </a:pPr>
            <a:r>
              <a:rPr lang="en-US" sz="3600" dirty="0" smtClean="0"/>
              <a:t>Self-empowerment </a:t>
            </a:r>
            <a:r>
              <a:rPr lang="en-US" sz="3600" dirty="0"/>
              <a:t>of the client is seen as central to this aim</a:t>
            </a:r>
          </a:p>
          <a:p>
            <a:pPr algn="just">
              <a:lnSpc>
                <a:spcPct val="90000"/>
              </a:lnSpc>
            </a:pPr>
            <a:r>
              <a:rPr lang="en-US" sz="3600" dirty="0"/>
              <a:t>Clients are valued as equal who have knowledge, skills and abilities to contribute, and who have an absolute right to control </a:t>
            </a:r>
            <a:r>
              <a:rPr lang="en-US" sz="3600" dirty="0">
                <a:solidFill>
                  <a:schemeClr val="bg1"/>
                </a:solidFill>
              </a:rPr>
              <a:t>their </a:t>
            </a:r>
            <a:r>
              <a:rPr lang="en-US" dirty="0">
                <a:solidFill>
                  <a:schemeClr val="bg1"/>
                </a:solidFill>
              </a:rPr>
              <a:t>own health destinies</a:t>
            </a:r>
          </a:p>
          <a:p>
            <a:pPr algn="just">
              <a:lnSpc>
                <a:spcPct val="90000"/>
              </a:lnSpc>
            </a:pPr>
            <a:endParaRPr lang="en-US" dirty="0">
              <a:solidFill>
                <a:schemeClr val="bg1"/>
              </a:solidFill>
            </a:endParaRPr>
          </a:p>
        </p:txBody>
      </p:sp>
    </p:spTree>
    <p:extLst>
      <p:ext uri="{BB962C8B-B14F-4D97-AF65-F5344CB8AC3E}">
        <p14:creationId xmlns:p14="http://schemas.microsoft.com/office/powerpoint/2010/main" val="2096390175"/>
      </p:ext>
    </p:extLst>
  </p:cSld>
  <p:clrMapOvr>
    <a:masterClrMapping/>
  </p:clrMapOvr>
  <p:transition spd="med">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007165" y="0"/>
            <a:ext cx="10016202" cy="861391"/>
          </a:xfrm>
        </p:spPr>
        <p:txBody>
          <a:bodyPr>
            <a:normAutofit/>
          </a:bodyPr>
          <a:lstStyle/>
          <a:p>
            <a:pPr algn="ctr"/>
            <a:r>
              <a:rPr lang="en-US" sz="4000" b="1" dirty="0"/>
              <a:t>APPROACHES IN HEALTH PROMOTION  </a:t>
            </a:r>
            <a:r>
              <a:rPr lang="en-US" sz="4000" b="1" dirty="0" err="1" smtClean="0"/>
              <a:t>cntd</a:t>
            </a:r>
            <a:r>
              <a:rPr lang="en-US" sz="4000" b="1" dirty="0" smtClean="0"/>
              <a:t>’</a:t>
            </a:r>
            <a:endParaRPr lang="en-US" sz="1400" b="1" dirty="0"/>
          </a:p>
        </p:txBody>
      </p:sp>
      <p:sp>
        <p:nvSpPr>
          <p:cNvPr id="33795" name="Rectangle 3"/>
          <p:cNvSpPr>
            <a:spLocks noGrp="1" noChangeArrowheads="1"/>
          </p:cNvSpPr>
          <p:nvPr>
            <p:ph type="body" idx="1"/>
          </p:nvPr>
        </p:nvSpPr>
        <p:spPr>
          <a:xfrm>
            <a:off x="172278" y="980661"/>
            <a:ext cx="11887200" cy="4833730"/>
          </a:xfrm>
        </p:spPr>
        <p:txBody>
          <a:bodyPr>
            <a:normAutofit fontScale="92500" lnSpcReduction="10000"/>
          </a:bodyPr>
          <a:lstStyle/>
          <a:p>
            <a:pPr algn="just">
              <a:buFontTx/>
              <a:buNone/>
            </a:pPr>
            <a:r>
              <a:rPr lang="en-US" sz="3600" b="1" dirty="0"/>
              <a:t>THE SOCIETAL CHANGE APPROACH</a:t>
            </a:r>
            <a:endParaRPr lang="en-US" sz="3600" dirty="0"/>
          </a:p>
          <a:p>
            <a:pPr algn="just"/>
            <a:r>
              <a:rPr lang="en-US" sz="3600" dirty="0"/>
              <a:t>Aim is  to effect changes on the physical, social and economic environment, in order to make it more conducive to good health</a:t>
            </a:r>
          </a:p>
          <a:p>
            <a:pPr algn="just"/>
            <a:r>
              <a:rPr lang="en-US" sz="3600" dirty="0"/>
              <a:t>Focus is on changing society not on changing the behavior of individuals</a:t>
            </a:r>
          </a:p>
          <a:p>
            <a:pPr algn="just"/>
            <a:r>
              <a:rPr lang="en-US" sz="3600" dirty="0"/>
              <a:t>Proponent of this approach will value their democratic right to change society and will be committed to putting health on the political agenda</a:t>
            </a:r>
          </a:p>
          <a:p>
            <a:pPr algn="just"/>
            <a:endParaRPr lang="en-US" sz="2400" dirty="0">
              <a:solidFill>
                <a:schemeClr val="bg1"/>
              </a:solidFill>
            </a:endParaRPr>
          </a:p>
        </p:txBody>
      </p:sp>
    </p:spTree>
    <p:extLst>
      <p:ext uri="{BB962C8B-B14F-4D97-AF65-F5344CB8AC3E}">
        <p14:creationId xmlns:p14="http://schemas.microsoft.com/office/powerpoint/2010/main" val="2371692970"/>
      </p:ext>
    </p:extLst>
  </p:cSld>
  <p:clrMapOvr>
    <a:masterClrMapping/>
  </p:clrMapOvr>
  <p:transition spd="med">
    <p:pull/>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999841" y="1636643"/>
            <a:ext cx="10010274" cy="2879558"/>
          </a:xfrm>
        </p:spPr>
        <p:txBody>
          <a:bodyPr>
            <a:normAutofit/>
          </a:bodyPr>
          <a:lstStyle/>
          <a:p>
            <a:pPr algn="ctr"/>
            <a:r>
              <a:rPr lang="en-US" sz="4400" b="1" dirty="0" smtClean="0">
                <a:solidFill>
                  <a:schemeClr val="tx1"/>
                </a:solidFill>
                <a:latin typeface="Berlin Sans FB Demi" panose="020E0802020502020306" pitchFamily="34" charset="0"/>
              </a:rPr>
              <a:t>SUMMARY OF AIMS </a:t>
            </a:r>
            <a:r>
              <a:rPr lang="en-US" sz="4400" b="1" dirty="0">
                <a:solidFill>
                  <a:schemeClr val="tx1"/>
                </a:solidFill>
                <a:latin typeface="Berlin Sans FB Demi" panose="020E0802020502020306" pitchFamily="34" charset="0"/>
              </a:rPr>
              <a:t>AND </a:t>
            </a:r>
            <a:r>
              <a:rPr lang="en-US" sz="4400" b="1" dirty="0" smtClean="0">
                <a:solidFill>
                  <a:schemeClr val="tx1"/>
                </a:solidFill>
                <a:latin typeface="Berlin Sans FB Demi" panose="020E0802020502020306" pitchFamily="34" charset="0"/>
              </a:rPr>
              <a:t>METHODS IN </a:t>
            </a:r>
            <a:br>
              <a:rPr lang="en-US" sz="4400" b="1" dirty="0" smtClean="0">
                <a:solidFill>
                  <a:schemeClr val="tx1"/>
                </a:solidFill>
                <a:latin typeface="Berlin Sans FB Demi" panose="020E0802020502020306" pitchFamily="34" charset="0"/>
              </a:rPr>
            </a:br>
            <a:r>
              <a:rPr lang="en-US" sz="4400" b="1" dirty="0" smtClean="0">
                <a:solidFill>
                  <a:schemeClr val="tx1"/>
                </a:solidFill>
                <a:latin typeface="Berlin Sans FB Demi" panose="020E0802020502020306" pitchFamily="34" charset="0"/>
              </a:rPr>
              <a:t>HEALTH </a:t>
            </a:r>
            <a:r>
              <a:rPr lang="en-US" sz="4400" b="1" dirty="0">
                <a:solidFill>
                  <a:schemeClr val="tx1"/>
                </a:solidFill>
                <a:latin typeface="Berlin Sans FB Demi" panose="020E0802020502020306" pitchFamily="34" charset="0"/>
              </a:rPr>
              <a:t>PROMOTION</a:t>
            </a:r>
            <a:endParaRPr lang="en-US" sz="4400" dirty="0">
              <a:solidFill>
                <a:schemeClr val="tx1"/>
              </a:solidFill>
              <a:latin typeface="Berlin Sans FB Demi" panose="020E0802020502020306" pitchFamily="34" charset="0"/>
            </a:endParaRPr>
          </a:p>
        </p:txBody>
      </p:sp>
    </p:spTree>
    <p:extLst>
      <p:ext uri="{BB962C8B-B14F-4D97-AF65-F5344CB8AC3E}">
        <p14:creationId xmlns:p14="http://schemas.microsoft.com/office/powerpoint/2010/main" val="3665174467"/>
      </p:ext>
    </p:extLst>
  </p:cSld>
  <p:clrMapOvr>
    <a:masterClrMapping/>
  </p:clrMapOvr>
  <p:transition spd="med">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ctrTitle"/>
          </p:nvPr>
        </p:nvSpPr>
        <p:spPr>
          <a:xfrm>
            <a:off x="1828800" y="76200"/>
            <a:ext cx="8458200" cy="323850"/>
          </a:xfrm>
        </p:spPr>
        <p:txBody>
          <a:bodyPr anchor="ctr">
            <a:normAutofit fontScale="90000"/>
          </a:bodyPr>
          <a:lstStyle/>
          <a:p>
            <a:r>
              <a:rPr lang="en-US" sz="2800" b="1" dirty="0">
                <a:solidFill>
                  <a:schemeClr val="tx1"/>
                </a:solidFill>
                <a:effectLst/>
                <a:latin typeface="Berlin Sans FB Demi" panose="020E0802020502020306" pitchFamily="34" charset="0"/>
              </a:rPr>
              <a:t>AIMS AND METHODS IN HEALTH PROMOTION</a:t>
            </a:r>
            <a:endParaRPr lang="en-GB" sz="2800" b="1" dirty="0">
              <a:solidFill>
                <a:schemeClr val="tx1"/>
              </a:solidFill>
              <a:effectLst/>
              <a:latin typeface="Berlin Sans FB Demi" panose="020E0802020502020306" pitchFamily="34" charset="0"/>
            </a:endParaRPr>
          </a:p>
        </p:txBody>
      </p:sp>
      <p:grpSp>
        <p:nvGrpSpPr>
          <p:cNvPr id="45059" name="Group 3"/>
          <p:cNvGrpSpPr>
            <a:grpSpLocks/>
          </p:cNvGrpSpPr>
          <p:nvPr/>
        </p:nvGrpSpPr>
        <p:grpSpPr bwMode="auto">
          <a:xfrm>
            <a:off x="132522" y="400051"/>
            <a:ext cx="11953461" cy="6346826"/>
            <a:chOff x="168" y="528"/>
            <a:chExt cx="5424" cy="3722"/>
          </a:xfrm>
        </p:grpSpPr>
        <p:sp>
          <p:nvSpPr>
            <p:cNvPr id="45060" name="Rectangle 4"/>
            <p:cNvSpPr>
              <a:spLocks noChangeArrowheads="1"/>
            </p:cNvSpPr>
            <p:nvPr/>
          </p:nvSpPr>
          <p:spPr bwMode="auto">
            <a:xfrm>
              <a:off x="2544" y="3328"/>
              <a:ext cx="3048" cy="922"/>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a:solidFill>
                    <a:schemeClr val="bg1"/>
                  </a:solidFill>
                </a:rPr>
                <a:t>Positive action for under-served groups, lobbying, pressure groups, community-based work, advocacy schemes, environmental measures, planning and policy making, organisational change, enforcement of laws and regulations.</a:t>
              </a:r>
              <a:endParaRPr lang="en-GB" sz="2000">
                <a:solidFill>
                  <a:schemeClr val="bg1"/>
                </a:solidFill>
              </a:endParaRPr>
            </a:p>
          </p:txBody>
        </p:sp>
        <p:sp>
          <p:nvSpPr>
            <p:cNvPr id="45061" name="Rectangle 5"/>
            <p:cNvSpPr>
              <a:spLocks noChangeArrowheads="1"/>
            </p:cNvSpPr>
            <p:nvPr/>
          </p:nvSpPr>
          <p:spPr bwMode="auto">
            <a:xfrm>
              <a:off x="168" y="3328"/>
              <a:ext cx="2376" cy="922"/>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b="1" dirty="0">
                  <a:solidFill>
                    <a:srgbClr val="FF0000"/>
                  </a:solidFill>
                </a:rPr>
                <a:t>Societal/environmental change</a:t>
              </a:r>
            </a:p>
            <a:p>
              <a:pPr>
                <a:buFontTx/>
                <a:buNone/>
              </a:pPr>
              <a:r>
                <a:rPr lang="en-US" sz="2000" dirty="0">
                  <a:solidFill>
                    <a:schemeClr val="bg1"/>
                  </a:solidFill>
                </a:rPr>
                <a:t>Changing the physical or social environment.</a:t>
              </a:r>
              <a:endParaRPr lang="en-GB" sz="2000" dirty="0">
                <a:solidFill>
                  <a:schemeClr val="bg1"/>
                </a:solidFill>
              </a:endParaRPr>
            </a:p>
          </p:txBody>
        </p:sp>
        <p:sp>
          <p:nvSpPr>
            <p:cNvPr id="45062" name="Rectangle 6"/>
            <p:cNvSpPr>
              <a:spLocks noChangeArrowheads="1"/>
            </p:cNvSpPr>
            <p:nvPr/>
          </p:nvSpPr>
          <p:spPr bwMode="auto">
            <a:xfrm>
              <a:off x="2544" y="2752"/>
              <a:ext cx="3048"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a:solidFill>
                    <a:schemeClr val="bg1"/>
                  </a:solidFill>
                </a:rPr>
                <a:t>Group work, skills training, self-help groups, one-to-one instruction, group or individual therapy, written material, advice.</a:t>
              </a:r>
              <a:endParaRPr lang="en-GB" sz="2000">
                <a:solidFill>
                  <a:schemeClr val="bg1"/>
                </a:solidFill>
              </a:endParaRPr>
            </a:p>
          </p:txBody>
        </p:sp>
        <p:sp>
          <p:nvSpPr>
            <p:cNvPr id="45063" name="Rectangle 7"/>
            <p:cNvSpPr>
              <a:spLocks noChangeArrowheads="1"/>
            </p:cNvSpPr>
            <p:nvPr/>
          </p:nvSpPr>
          <p:spPr bwMode="auto">
            <a:xfrm>
              <a:off x="168" y="2752"/>
              <a:ext cx="2376"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b="1" dirty="0">
                  <a:solidFill>
                    <a:srgbClr val="FF0000"/>
                  </a:solidFill>
                </a:rPr>
                <a:t>Changing attitudes and </a:t>
              </a:r>
              <a:r>
                <a:rPr lang="en-US" sz="2000" b="1" dirty="0" err="1">
                  <a:solidFill>
                    <a:srgbClr val="FF0000"/>
                  </a:solidFill>
                </a:rPr>
                <a:t>behaviour</a:t>
              </a:r>
              <a:endParaRPr lang="en-US" sz="2000" b="1" dirty="0">
                <a:solidFill>
                  <a:srgbClr val="FF0000"/>
                </a:solidFill>
              </a:endParaRPr>
            </a:p>
            <a:p>
              <a:pPr>
                <a:buFontTx/>
                <a:buNone/>
              </a:pPr>
              <a:r>
                <a:rPr lang="en-US" sz="2000" dirty="0">
                  <a:solidFill>
                    <a:schemeClr val="bg1"/>
                  </a:solidFill>
                </a:rPr>
                <a:t>Changing the lifestyles of individuals.</a:t>
              </a:r>
              <a:endParaRPr lang="en-GB" sz="2000" dirty="0">
                <a:solidFill>
                  <a:schemeClr val="bg1"/>
                </a:solidFill>
              </a:endParaRPr>
            </a:p>
          </p:txBody>
        </p:sp>
        <p:sp>
          <p:nvSpPr>
            <p:cNvPr id="45064" name="Rectangle 8"/>
            <p:cNvSpPr>
              <a:spLocks noChangeArrowheads="1"/>
            </p:cNvSpPr>
            <p:nvPr/>
          </p:nvSpPr>
          <p:spPr bwMode="auto">
            <a:xfrm>
              <a:off x="2544" y="2003"/>
              <a:ext cx="3048" cy="749"/>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a:solidFill>
                    <a:schemeClr val="bg1"/>
                  </a:solidFill>
                </a:rPr>
                <a:t>Group work, practising decision-making, values clarification, social skills training, simulation, gaming and role play, assertiveness training, counselling.</a:t>
              </a:r>
              <a:endParaRPr lang="en-GB" sz="2000">
                <a:solidFill>
                  <a:schemeClr val="bg1"/>
                </a:solidFill>
              </a:endParaRPr>
            </a:p>
          </p:txBody>
        </p:sp>
        <p:sp>
          <p:nvSpPr>
            <p:cNvPr id="45065" name="Rectangle 9"/>
            <p:cNvSpPr>
              <a:spLocks noChangeArrowheads="1"/>
            </p:cNvSpPr>
            <p:nvPr/>
          </p:nvSpPr>
          <p:spPr bwMode="auto">
            <a:xfrm>
              <a:off x="168" y="2003"/>
              <a:ext cx="2376" cy="749"/>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b="1" dirty="0">
                  <a:solidFill>
                    <a:srgbClr val="FF0000"/>
                  </a:solidFill>
                </a:rPr>
                <a:t>Self-empowering</a:t>
              </a:r>
            </a:p>
            <a:p>
              <a:pPr>
                <a:buFontTx/>
                <a:buNone/>
              </a:pPr>
              <a:r>
                <a:rPr lang="en-US" sz="2000" dirty="0">
                  <a:solidFill>
                    <a:schemeClr val="bg1"/>
                  </a:solidFill>
                </a:rPr>
                <a:t>Improving self-awareness, elf-esteem, decision making.</a:t>
              </a:r>
              <a:endParaRPr lang="en-GB" sz="2000" dirty="0">
                <a:solidFill>
                  <a:schemeClr val="bg1"/>
                </a:solidFill>
              </a:endParaRPr>
            </a:p>
          </p:txBody>
        </p:sp>
        <p:sp>
          <p:nvSpPr>
            <p:cNvPr id="45066" name="Rectangle 10"/>
            <p:cNvSpPr>
              <a:spLocks noChangeArrowheads="1"/>
            </p:cNvSpPr>
            <p:nvPr/>
          </p:nvSpPr>
          <p:spPr bwMode="auto">
            <a:xfrm>
              <a:off x="2544" y="1427"/>
              <a:ext cx="3048"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a:solidFill>
                    <a:schemeClr val="bg1"/>
                  </a:solidFill>
                </a:rPr>
                <a:t>One-to-one teaching, displays and exhibitions, written materials, mass media, campaigns, group teaching.</a:t>
              </a:r>
              <a:endParaRPr lang="en-GB" sz="2000">
                <a:solidFill>
                  <a:schemeClr val="bg1"/>
                </a:solidFill>
              </a:endParaRPr>
            </a:p>
          </p:txBody>
        </p:sp>
        <p:sp>
          <p:nvSpPr>
            <p:cNvPr id="45067" name="Rectangle 11"/>
            <p:cNvSpPr>
              <a:spLocks noChangeArrowheads="1"/>
            </p:cNvSpPr>
            <p:nvPr/>
          </p:nvSpPr>
          <p:spPr bwMode="auto">
            <a:xfrm>
              <a:off x="168" y="1427"/>
              <a:ext cx="2376"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b="1" dirty="0">
                  <a:solidFill>
                    <a:srgbClr val="FF0000"/>
                  </a:solidFill>
                </a:rPr>
                <a:t>Improving knowledge </a:t>
              </a:r>
            </a:p>
            <a:p>
              <a:pPr>
                <a:buFontTx/>
                <a:buNone/>
              </a:pPr>
              <a:r>
                <a:rPr lang="en-US" sz="2000" dirty="0">
                  <a:solidFill>
                    <a:schemeClr val="bg1"/>
                  </a:solidFill>
                </a:rPr>
                <a:t>Providing information.</a:t>
              </a:r>
              <a:endParaRPr lang="en-GB" sz="2000" dirty="0">
                <a:solidFill>
                  <a:schemeClr val="bg1"/>
                </a:solidFill>
              </a:endParaRPr>
            </a:p>
          </p:txBody>
        </p:sp>
        <p:sp>
          <p:nvSpPr>
            <p:cNvPr id="45068" name="Rectangle 12"/>
            <p:cNvSpPr>
              <a:spLocks noChangeArrowheads="1"/>
            </p:cNvSpPr>
            <p:nvPr/>
          </p:nvSpPr>
          <p:spPr bwMode="auto">
            <a:xfrm>
              <a:off x="2544" y="816"/>
              <a:ext cx="3048" cy="611"/>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Talks, group work, mass media, displays and exhibitions, campaign.</a:t>
              </a:r>
              <a:endParaRPr lang="en-GB" sz="2000" dirty="0">
                <a:solidFill>
                  <a:schemeClr val="bg1"/>
                </a:solidFill>
              </a:endParaRPr>
            </a:p>
          </p:txBody>
        </p:sp>
        <p:sp>
          <p:nvSpPr>
            <p:cNvPr id="45069" name="Rectangle 13"/>
            <p:cNvSpPr>
              <a:spLocks noChangeArrowheads="1"/>
            </p:cNvSpPr>
            <p:nvPr/>
          </p:nvSpPr>
          <p:spPr bwMode="auto">
            <a:xfrm>
              <a:off x="168" y="816"/>
              <a:ext cx="2376" cy="611"/>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b="1" dirty="0">
                  <a:solidFill>
                    <a:srgbClr val="FF0000"/>
                  </a:solidFill>
                </a:rPr>
                <a:t>Health awareness goal</a:t>
              </a:r>
            </a:p>
            <a:p>
              <a:pPr>
                <a:buFontTx/>
                <a:buNone/>
              </a:pPr>
              <a:r>
                <a:rPr lang="en-US" sz="2000" dirty="0">
                  <a:solidFill>
                    <a:schemeClr val="bg1"/>
                  </a:solidFill>
                </a:rPr>
                <a:t>Raising awareness, or consciousness, of health issues.</a:t>
              </a:r>
              <a:endParaRPr lang="en-GB" sz="2000" dirty="0">
                <a:solidFill>
                  <a:schemeClr val="bg1"/>
                </a:solidFill>
              </a:endParaRPr>
            </a:p>
          </p:txBody>
        </p:sp>
        <p:sp>
          <p:nvSpPr>
            <p:cNvPr id="45070" name="Rectangle 14"/>
            <p:cNvSpPr>
              <a:spLocks noChangeArrowheads="1"/>
            </p:cNvSpPr>
            <p:nvPr/>
          </p:nvSpPr>
          <p:spPr bwMode="auto">
            <a:xfrm>
              <a:off x="2544" y="528"/>
              <a:ext cx="3048" cy="288"/>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b="1" u="sng" dirty="0">
                  <a:solidFill>
                    <a:srgbClr val="FF0000"/>
                  </a:solidFill>
                </a:rPr>
                <a:t>APPROPRIATE METHOD</a:t>
              </a:r>
              <a:endParaRPr lang="en-GB" b="1" u="sng" dirty="0">
                <a:solidFill>
                  <a:srgbClr val="FF0000"/>
                </a:solidFill>
              </a:endParaRPr>
            </a:p>
          </p:txBody>
        </p:sp>
        <p:sp>
          <p:nvSpPr>
            <p:cNvPr id="45071" name="Rectangle 15"/>
            <p:cNvSpPr>
              <a:spLocks noChangeArrowheads="1"/>
            </p:cNvSpPr>
            <p:nvPr/>
          </p:nvSpPr>
          <p:spPr bwMode="auto">
            <a:xfrm>
              <a:off x="168" y="528"/>
              <a:ext cx="2376" cy="288"/>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b="1" u="sng" dirty="0">
                  <a:solidFill>
                    <a:srgbClr val="FF0000"/>
                  </a:solidFill>
                </a:rPr>
                <a:t>AIM</a:t>
              </a:r>
              <a:endParaRPr lang="en-GB" b="1" u="sng" dirty="0">
                <a:solidFill>
                  <a:srgbClr val="FF0000"/>
                </a:solidFill>
              </a:endParaRPr>
            </a:p>
          </p:txBody>
        </p:sp>
        <p:sp>
          <p:nvSpPr>
            <p:cNvPr id="45072" name="Line 16"/>
            <p:cNvSpPr>
              <a:spLocks noChangeShapeType="1"/>
            </p:cNvSpPr>
            <p:nvPr/>
          </p:nvSpPr>
          <p:spPr bwMode="auto">
            <a:xfrm>
              <a:off x="168" y="528"/>
              <a:ext cx="2376"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3" name="Line 17"/>
            <p:cNvSpPr>
              <a:spLocks noChangeShapeType="1"/>
            </p:cNvSpPr>
            <p:nvPr/>
          </p:nvSpPr>
          <p:spPr bwMode="auto">
            <a:xfrm>
              <a:off x="168" y="4250"/>
              <a:ext cx="2376"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4" name="Line 18"/>
            <p:cNvSpPr>
              <a:spLocks noChangeShapeType="1"/>
            </p:cNvSpPr>
            <p:nvPr/>
          </p:nvSpPr>
          <p:spPr bwMode="auto">
            <a:xfrm>
              <a:off x="168" y="528"/>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5" name="Line 19"/>
            <p:cNvSpPr>
              <a:spLocks noChangeShapeType="1"/>
            </p:cNvSpPr>
            <p:nvPr/>
          </p:nvSpPr>
          <p:spPr bwMode="auto">
            <a:xfrm>
              <a:off x="5592" y="528"/>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6" name="Line 20"/>
            <p:cNvSpPr>
              <a:spLocks noChangeShapeType="1"/>
            </p:cNvSpPr>
            <p:nvPr/>
          </p:nvSpPr>
          <p:spPr bwMode="auto">
            <a:xfrm>
              <a:off x="2544" y="528"/>
              <a:ext cx="3048"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7" name="Line 21"/>
            <p:cNvSpPr>
              <a:spLocks noChangeShapeType="1"/>
            </p:cNvSpPr>
            <p:nvPr/>
          </p:nvSpPr>
          <p:spPr bwMode="auto">
            <a:xfrm>
              <a:off x="168" y="816"/>
              <a:ext cx="0" cy="611"/>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8" name="Line 22"/>
            <p:cNvSpPr>
              <a:spLocks noChangeShapeType="1"/>
            </p:cNvSpPr>
            <p:nvPr/>
          </p:nvSpPr>
          <p:spPr bwMode="auto">
            <a:xfrm>
              <a:off x="5592" y="816"/>
              <a:ext cx="0" cy="611"/>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79" name="Line 23"/>
            <p:cNvSpPr>
              <a:spLocks noChangeShapeType="1"/>
            </p:cNvSpPr>
            <p:nvPr/>
          </p:nvSpPr>
          <p:spPr bwMode="auto">
            <a:xfrm>
              <a:off x="168" y="1427"/>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0" name="Line 24"/>
            <p:cNvSpPr>
              <a:spLocks noChangeShapeType="1"/>
            </p:cNvSpPr>
            <p:nvPr/>
          </p:nvSpPr>
          <p:spPr bwMode="auto">
            <a:xfrm>
              <a:off x="5592" y="1427"/>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1" name="Line 25"/>
            <p:cNvSpPr>
              <a:spLocks noChangeShapeType="1"/>
            </p:cNvSpPr>
            <p:nvPr/>
          </p:nvSpPr>
          <p:spPr bwMode="auto">
            <a:xfrm>
              <a:off x="168" y="2003"/>
              <a:ext cx="0" cy="749"/>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2" name="Line 26"/>
            <p:cNvSpPr>
              <a:spLocks noChangeShapeType="1"/>
            </p:cNvSpPr>
            <p:nvPr/>
          </p:nvSpPr>
          <p:spPr bwMode="auto">
            <a:xfrm>
              <a:off x="5592" y="2003"/>
              <a:ext cx="0" cy="749"/>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3" name="Line 27"/>
            <p:cNvSpPr>
              <a:spLocks noChangeShapeType="1"/>
            </p:cNvSpPr>
            <p:nvPr/>
          </p:nvSpPr>
          <p:spPr bwMode="auto">
            <a:xfrm>
              <a:off x="168" y="2752"/>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4" name="Line 28"/>
            <p:cNvSpPr>
              <a:spLocks noChangeShapeType="1"/>
            </p:cNvSpPr>
            <p:nvPr/>
          </p:nvSpPr>
          <p:spPr bwMode="auto">
            <a:xfrm>
              <a:off x="5592" y="2752"/>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5" name="Line 29"/>
            <p:cNvSpPr>
              <a:spLocks noChangeShapeType="1"/>
            </p:cNvSpPr>
            <p:nvPr/>
          </p:nvSpPr>
          <p:spPr bwMode="auto">
            <a:xfrm>
              <a:off x="168" y="3328"/>
              <a:ext cx="0" cy="922"/>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6" name="Line 30"/>
            <p:cNvSpPr>
              <a:spLocks noChangeShapeType="1"/>
            </p:cNvSpPr>
            <p:nvPr/>
          </p:nvSpPr>
          <p:spPr bwMode="auto">
            <a:xfrm>
              <a:off x="5592" y="3328"/>
              <a:ext cx="0" cy="922"/>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sp>
          <p:nvSpPr>
            <p:cNvPr id="45087" name="Line 31"/>
            <p:cNvSpPr>
              <a:spLocks noChangeShapeType="1"/>
            </p:cNvSpPr>
            <p:nvPr/>
          </p:nvSpPr>
          <p:spPr bwMode="auto">
            <a:xfrm>
              <a:off x="2544" y="4250"/>
              <a:ext cx="3048"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sz="2000"/>
            </a:p>
          </p:txBody>
        </p:sp>
      </p:grpSp>
    </p:spTree>
    <p:extLst>
      <p:ext uri="{BB962C8B-B14F-4D97-AF65-F5344CB8AC3E}">
        <p14:creationId xmlns:p14="http://schemas.microsoft.com/office/powerpoint/2010/main" val="2017858907"/>
      </p:ext>
    </p:extLst>
  </p:cSld>
  <p:clrMapOvr>
    <a:masterClrMapping/>
  </p:clrMapOvr>
  <p:transition spd="med">
    <p:pull/>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0" y="55983"/>
            <a:ext cx="12192000" cy="884921"/>
          </a:xfrm>
        </p:spPr>
        <p:txBody>
          <a:bodyPr anchor="ctr">
            <a:normAutofit fontScale="90000"/>
          </a:bodyPr>
          <a:lstStyle/>
          <a:p>
            <a:pPr algn="ctr"/>
            <a:r>
              <a:rPr lang="en-US" sz="3200" b="1" dirty="0">
                <a:solidFill>
                  <a:schemeClr val="tx1">
                    <a:lumMod val="95000"/>
                  </a:schemeClr>
                </a:solidFill>
                <a:effectLst/>
                <a:latin typeface="Arial Rounded MT Bold" panose="020F0704030504030204" pitchFamily="34" charset="0"/>
              </a:rPr>
              <a:t>APPROACHES TO </a:t>
            </a:r>
            <a:r>
              <a:rPr lang="en-US" sz="3200" b="1" dirty="0" smtClean="0">
                <a:solidFill>
                  <a:schemeClr val="tx1">
                    <a:lumMod val="95000"/>
                  </a:schemeClr>
                </a:solidFill>
                <a:effectLst/>
                <a:latin typeface="Arial Rounded MT Bold" panose="020F0704030504030204" pitchFamily="34" charset="0"/>
              </a:rPr>
              <a:t>HEALTH PROMOTION(THE </a:t>
            </a:r>
            <a:r>
              <a:rPr lang="en-US" sz="3200" b="1" dirty="0">
                <a:solidFill>
                  <a:schemeClr val="tx1">
                    <a:lumMod val="95000"/>
                  </a:schemeClr>
                </a:solidFill>
                <a:effectLst/>
                <a:latin typeface="Arial Rounded MT Bold" panose="020F0704030504030204" pitchFamily="34" charset="0"/>
              </a:rPr>
              <a:t>EXAMPLE OF HEALTHY EATING)</a:t>
            </a:r>
            <a:endParaRPr lang="en-GB" sz="3200" b="1" dirty="0">
              <a:solidFill>
                <a:schemeClr val="tx1">
                  <a:lumMod val="95000"/>
                </a:schemeClr>
              </a:solidFill>
              <a:effectLst/>
              <a:latin typeface="Arial Rounded MT Bold" panose="020F0704030504030204" pitchFamily="34" charset="0"/>
            </a:endParaRPr>
          </a:p>
        </p:txBody>
      </p:sp>
      <p:graphicFrame>
        <p:nvGraphicFramePr>
          <p:cNvPr id="4227" name="Group 131"/>
          <p:cNvGraphicFramePr>
            <a:graphicFrameLocks noGrp="1"/>
          </p:cNvGraphicFramePr>
          <p:nvPr>
            <p:extLst>
              <p:ext uri="{D42A27DB-BD31-4B8C-83A1-F6EECF244321}">
                <p14:modId xmlns:p14="http://schemas.microsoft.com/office/powerpoint/2010/main" val="2295349381"/>
              </p:ext>
            </p:extLst>
          </p:nvPr>
        </p:nvGraphicFramePr>
        <p:xfrm>
          <a:off x="0" y="1033670"/>
          <a:ext cx="12192001" cy="5824330"/>
        </p:xfrm>
        <a:graphic>
          <a:graphicData uri="http://schemas.openxmlformats.org/drawingml/2006/table">
            <a:tbl>
              <a:tblPr/>
              <a:tblGrid>
                <a:gridCol w="2373664">
                  <a:extLst>
                    <a:ext uri="{9D8B030D-6E8A-4147-A177-3AD203B41FA5}">
                      <a16:colId xmlns="" xmlns:a16="http://schemas.microsoft.com/office/drawing/2014/main" val="20000"/>
                    </a:ext>
                  </a:extLst>
                </a:gridCol>
                <a:gridCol w="3279523">
                  <a:extLst>
                    <a:ext uri="{9D8B030D-6E8A-4147-A177-3AD203B41FA5}">
                      <a16:colId xmlns="" xmlns:a16="http://schemas.microsoft.com/office/drawing/2014/main" val="20001"/>
                    </a:ext>
                  </a:extLst>
                </a:gridCol>
                <a:gridCol w="3086212">
                  <a:extLst>
                    <a:ext uri="{9D8B030D-6E8A-4147-A177-3AD203B41FA5}">
                      <a16:colId xmlns="" xmlns:a16="http://schemas.microsoft.com/office/drawing/2014/main" val="20002"/>
                    </a:ext>
                  </a:extLst>
                </a:gridCol>
                <a:gridCol w="3452602">
                  <a:extLst>
                    <a:ext uri="{9D8B030D-6E8A-4147-A177-3AD203B41FA5}">
                      <a16:colId xmlns="" xmlns:a16="http://schemas.microsoft.com/office/drawing/2014/main" val="20003"/>
                    </a:ext>
                  </a:extLst>
                </a:gridCol>
              </a:tblGrid>
              <a:tr h="109634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APPROACH</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AIMS</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METHODS</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WORKER/CLIENT RELATIONSHIP</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extLst>
                  <a:ext uri="{0D108BD9-81ED-4DB2-BD59-A6C34878D82A}">
                    <a16:rowId xmlns="" xmlns:a16="http://schemas.microsoft.com/office/drawing/2014/main" val="10000"/>
                  </a:ext>
                </a:extLst>
              </a:tr>
              <a:tr h="192621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1"/>
                          </a:solidFill>
                          <a:effectLst/>
                          <a:latin typeface="Times New Roman" panose="02020603050405020304" pitchFamily="18" charset="0"/>
                        </a:rPr>
                        <a:t>Medical</a:t>
                      </a:r>
                      <a:endParaRPr kumimoji="0" lang="en-GB" sz="2400" b="1" i="1"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To identify those at risk from disease.</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Primary health care consultation, e.g. measurement of body mass index.</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anose="02020603050405020304" pitchFamily="18" charset="0"/>
                        </a:rPr>
                        <a:t>Expert led. Passive, conforming client.</a:t>
                      </a:r>
                      <a:endParaRPr kumimoji="0" lang="en-GB" sz="2400" b="0" i="0" u="none" strike="noStrike" cap="none" normalizeH="0" baseline="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extLst>
                  <a:ext uri="{0D108BD9-81ED-4DB2-BD59-A6C34878D82A}">
                    <a16:rowId xmlns="" xmlns:a16="http://schemas.microsoft.com/office/drawing/2014/main" val="10001"/>
                  </a:ext>
                </a:extLst>
              </a:tr>
              <a:tr h="280176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err="1" smtClean="0">
                          <a:ln>
                            <a:noFill/>
                          </a:ln>
                          <a:solidFill>
                            <a:schemeClr val="bg1"/>
                          </a:solidFill>
                          <a:effectLst/>
                          <a:latin typeface="Times New Roman" panose="02020603050405020304" pitchFamily="18" charset="0"/>
                        </a:rPr>
                        <a:t>Behaviour</a:t>
                      </a:r>
                      <a:r>
                        <a:rPr kumimoji="0" lang="en-US" sz="2400" b="1" i="1" u="none" strike="noStrike" cap="none" normalizeH="0" baseline="0" dirty="0" smtClean="0">
                          <a:ln>
                            <a:noFill/>
                          </a:ln>
                          <a:solidFill>
                            <a:schemeClr val="bg1"/>
                          </a:solidFill>
                          <a:effectLst/>
                          <a:latin typeface="Times New Roman" panose="02020603050405020304" pitchFamily="18" charset="0"/>
                        </a:rPr>
                        <a:t> change</a:t>
                      </a:r>
                      <a:endParaRPr kumimoji="0" lang="en-GB" sz="2400" b="1" i="1"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anose="02020603050405020304" pitchFamily="18" charset="0"/>
                        </a:rPr>
                        <a:t>To encourage individuals to take responsibility for their  own health and choose healthier lifestyles.</a:t>
                      </a:r>
                      <a:endParaRPr kumimoji="0" lang="en-GB" sz="2400" b="0" i="0" u="none" strike="noStrike" cap="none" normalizeH="0" baseline="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bg1"/>
                          </a:solidFill>
                          <a:effectLst/>
                          <a:latin typeface="Times New Roman" panose="02020603050405020304" pitchFamily="18" charset="0"/>
                        </a:rPr>
                        <a:t>Persuasion through one-to-one advice, information, mass campaigns, e.g. “Look After Your Heart” dietary messages.</a:t>
                      </a:r>
                      <a:endParaRPr kumimoji="0" lang="en-GB" sz="2400" b="0" i="0" u="none" strike="noStrike" cap="none" normalizeH="0" baseline="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Expert led.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Dependent client. Victim blaming ideology.</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a:lightRig rig="flood" dir="t"/>
                    </a:cell3D>
                    <a:solidFill>
                      <a:schemeClr val="tx1">
                        <a:lumMod val="85000"/>
                      </a:schemeClr>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206795611"/>
      </p:ext>
    </p:extLst>
  </p:cSld>
  <p:clrMapOvr>
    <a:masterClrMapping/>
  </p:clrMapOvr>
  <p:transition spd="med">
    <p:pull/>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0" name="Group 100"/>
          <p:cNvGraphicFramePr>
            <a:graphicFrameLocks noGrp="1"/>
          </p:cNvGraphicFramePr>
          <p:nvPr>
            <p:extLst>
              <p:ext uri="{D42A27DB-BD31-4B8C-83A1-F6EECF244321}">
                <p14:modId xmlns:p14="http://schemas.microsoft.com/office/powerpoint/2010/main" val="461966736"/>
              </p:ext>
            </p:extLst>
          </p:nvPr>
        </p:nvGraphicFramePr>
        <p:xfrm>
          <a:off x="92764" y="106017"/>
          <a:ext cx="12006471" cy="6651051"/>
        </p:xfrm>
        <a:graphic>
          <a:graphicData uri="http://schemas.openxmlformats.org/drawingml/2006/table">
            <a:tbl>
              <a:tblPr>
                <a:tableStyleId>{5940675A-B579-460E-94D1-54222C63F5DA}</a:tableStyleId>
              </a:tblPr>
              <a:tblGrid>
                <a:gridCol w="1943153">
                  <a:extLst>
                    <a:ext uri="{9D8B030D-6E8A-4147-A177-3AD203B41FA5}">
                      <a16:colId xmlns="" xmlns:a16="http://schemas.microsoft.com/office/drawing/2014/main" val="20000"/>
                    </a:ext>
                  </a:extLst>
                </a:gridCol>
                <a:gridCol w="2322303">
                  <a:extLst>
                    <a:ext uri="{9D8B030D-6E8A-4147-A177-3AD203B41FA5}">
                      <a16:colId xmlns="" xmlns:a16="http://schemas.microsoft.com/office/drawing/2014/main" val="20001"/>
                    </a:ext>
                  </a:extLst>
                </a:gridCol>
                <a:gridCol w="4952669">
                  <a:extLst>
                    <a:ext uri="{9D8B030D-6E8A-4147-A177-3AD203B41FA5}">
                      <a16:colId xmlns="" xmlns:a16="http://schemas.microsoft.com/office/drawing/2014/main" val="20002"/>
                    </a:ext>
                  </a:extLst>
                </a:gridCol>
                <a:gridCol w="2788346">
                  <a:extLst>
                    <a:ext uri="{9D8B030D-6E8A-4147-A177-3AD203B41FA5}">
                      <a16:colId xmlns="" xmlns:a16="http://schemas.microsoft.com/office/drawing/2014/main" val="20003"/>
                    </a:ext>
                  </a:extLst>
                </a:gridCol>
              </a:tblGrid>
              <a:tr h="705963">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bg1"/>
                          </a:solidFill>
                          <a:effectLst/>
                        </a:rPr>
                        <a:t>APPROACH</a:t>
                      </a:r>
                      <a:endParaRPr kumimoji="0" lang="en-GB" sz="20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bg1"/>
                          </a:solidFill>
                          <a:effectLst/>
                        </a:rPr>
                        <a:t>AIMS</a:t>
                      </a:r>
                      <a:endParaRPr kumimoji="0" lang="en-GB" sz="20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bg1"/>
                          </a:solidFill>
                          <a:effectLst/>
                        </a:rPr>
                        <a:t>METHODS</a:t>
                      </a:r>
                      <a:endParaRPr kumimoji="0" lang="en-GB" sz="20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u="none" strike="noStrike" cap="none" normalizeH="0" baseline="0" dirty="0" smtClean="0">
                          <a:ln>
                            <a:noFill/>
                          </a:ln>
                          <a:solidFill>
                            <a:schemeClr val="bg1"/>
                          </a:solidFill>
                          <a:effectLst/>
                        </a:rPr>
                        <a:t>WORKER/CLIENT RELATIONSHIP</a:t>
                      </a:r>
                      <a:endParaRPr kumimoji="0" lang="en-GB" sz="20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0"/>
                  </a:ext>
                </a:extLst>
              </a:tr>
              <a:tr h="141891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bg1"/>
                          </a:solidFill>
                          <a:effectLst/>
                        </a:rPr>
                        <a:t>Educational</a:t>
                      </a:r>
                      <a:endParaRPr kumimoji="0" lang="en-GB" sz="2000" b="1" i="1"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To increase knowledge and skills about healthy lifestyles.</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Information. Exploration of attitudes through small group work. Development of skills, e.g. women’s health group.</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May be expert led</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May also involve client in negotiation of issues for discussion.</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1"/>
                  </a:ext>
                </a:extLst>
              </a:tr>
              <a:tr h="206387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bg1"/>
                          </a:solidFill>
                          <a:effectLst/>
                        </a:rPr>
                        <a:t>Empowerment</a:t>
                      </a:r>
                      <a:endParaRPr kumimoji="0" lang="en-GB" sz="2000" b="1" i="1"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To work with clients or communities to meet their perceived needs.</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Advocacy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Negotiation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Networking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Facilitation e.g. food co-op, fat women’s group.</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solidFill>
                            <a:schemeClr val="bg1"/>
                          </a:solidFill>
                          <a:effectLst/>
                        </a:rPr>
                        <a:t>Health promoter is facilitator.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solidFill>
                            <a:schemeClr val="bg1"/>
                          </a:solidFill>
                          <a:effectLst/>
                        </a:rPr>
                        <a:t>Client becomes empowered.</a:t>
                      </a:r>
                      <a:endParaRPr kumimoji="0" lang="en-GB" sz="2000" b="0" i="0" u="none" strike="noStrike" cap="none" normalizeH="0" baseline="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2"/>
                  </a:ext>
                </a:extLst>
              </a:tr>
              <a:tr h="246229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1" u="none" strike="noStrike" cap="none" normalizeH="0" baseline="0" dirty="0" smtClean="0">
                          <a:ln>
                            <a:noFill/>
                          </a:ln>
                          <a:solidFill>
                            <a:schemeClr val="bg1"/>
                          </a:solidFill>
                          <a:effectLst/>
                        </a:rPr>
                        <a:t>Social change</a:t>
                      </a:r>
                      <a:endParaRPr kumimoji="0" lang="en-GB" sz="2000" b="1" i="1"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smtClean="0">
                          <a:ln>
                            <a:noFill/>
                          </a:ln>
                          <a:solidFill>
                            <a:schemeClr val="bg1"/>
                          </a:solidFill>
                          <a:effectLst/>
                        </a:rPr>
                        <a:t>To address inequities in health based on class, race, gender, geography.</a:t>
                      </a:r>
                      <a:endParaRPr kumimoji="0" lang="en-GB" sz="2000" b="0" i="0" u="none" strike="noStrike" cap="none" normalizeH="0" baseline="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Development of </a:t>
                      </a:r>
                      <a:r>
                        <a:rPr kumimoji="0" lang="en-US" sz="2000" u="none" strike="noStrike" cap="none" normalizeH="0" baseline="0" dirty="0" err="1" smtClean="0">
                          <a:ln>
                            <a:noFill/>
                          </a:ln>
                          <a:solidFill>
                            <a:schemeClr val="bg1"/>
                          </a:solidFill>
                          <a:effectLst/>
                        </a:rPr>
                        <a:t>organisational</a:t>
                      </a:r>
                      <a:r>
                        <a:rPr kumimoji="0" lang="en-US" sz="2000" u="none" strike="noStrike" cap="none" normalizeH="0" baseline="0" dirty="0" smtClean="0">
                          <a:ln>
                            <a:noFill/>
                          </a:ln>
                          <a:solidFill>
                            <a:schemeClr val="bg1"/>
                          </a:solidFill>
                          <a:effectLst/>
                        </a:rPr>
                        <a:t> policy, e.g. hospital catering policy.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Public health legislation, e.g. food labelling. Lobbying. Fiscal controls, e.g. subsidy to farmers to produce lean meat.</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u="none" strike="noStrike" cap="none" normalizeH="0" baseline="0" dirty="0" smtClean="0">
                          <a:ln>
                            <a:noFill/>
                          </a:ln>
                          <a:solidFill>
                            <a:schemeClr val="bg1"/>
                          </a:solidFill>
                          <a:effectLst/>
                        </a:rPr>
                        <a:t>Entails social regulation and is top-down.</a:t>
                      </a:r>
                      <a:endParaRPr kumimoji="0" lang="en-GB" sz="20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27589454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026"/>
          <p:cNvSpPr>
            <a:spLocks noGrp="1" noChangeArrowheads="1"/>
          </p:cNvSpPr>
          <p:nvPr>
            <p:ph type="title"/>
          </p:nvPr>
        </p:nvSpPr>
        <p:spPr>
          <a:xfrm>
            <a:off x="609600" y="861391"/>
            <a:ext cx="9677400" cy="4769388"/>
          </a:xfrm>
        </p:spPr>
        <p:txBody>
          <a:bodyPr>
            <a:normAutofit/>
          </a:bodyPr>
          <a:lstStyle/>
          <a:p>
            <a:pPr algn="ctr"/>
            <a:r>
              <a:rPr lang="en-US" b="1" dirty="0">
                <a:solidFill>
                  <a:srgbClr val="FF0000"/>
                </a:solidFill>
                <a:latin typeface="Arial Rounded MT Bold" panose="020F0704030504030204" pitchFamily="34" charset="0"/>
              </a:rPr>
              <a:t>METHODS </a:t>
            </a:r>
            <a:r>
              <a:rPr lang="en-US" b="1" dirty="0" smtClean="0">
                <a:solidFill>
                  <a:srgbClr val="FF0000"/>
                </a:solidFill>
                <a:latin typeface="Arial Rounded MT Bold" panose="020F0704030504030204" pitchFamily="34" charset="0"/>
              </a:rPr>
              <a:t>IN HEALTH PROMOTION </a:t>
            </a:r>
            <a:br>
              <a:rPr lang="en-US" b="1" dirty="0" smtClean="0">
                <a:solidFill>
                  <a:srgbClr val="FF0000"/>
                </a:solidFill>
                <a:latin typeface="Arial Rounded MT Bold" panose="020F0704030504030204" pitchFamily="34" charset="0"/>
              </a:rPr>
            </a:br>
            <a:r>
              <a:rPr lang="en-US" b="1" dirty="0">
                <a:solidFill>
                  <a:srgbClr val="FF0000"/>
                </a:solidFill>
                <a:latin typeface="Arial Rounded MT Bold" panose="020F0704030504030204" pitchFamily="34" charset="0"/>
              </a:rPr>
              <a:t/>
            </a:r>
            <a:br>
              <a:rPr lang="en-US" b="1" dirty="0">
                <a:solidFill>
                  <a:srgbClr val="FF0000"/>
                </a:solidFill>
                <a:latin typeface="Arial Rounded MT Bold" panose="020F0704030504030204" pitchFamily="34" charset="0"/>
              </a:rPr>
            </a:br>
            <a:r>
              <a:rPr lang="en-US" b="1" dirty="0" smtClean="0">
                <a:solidFill>
                  <a:srgbClr val="FF0000"/>
                </a:solidFill>
                <a:latin typeface="Arial Rounded MT Bold" panose="020F0704030504030204" pitchFamily="34" charset="0"/>
              </a:rPr>
              <a:t/>
            </a:r>
            <a:br>
              <a:rPr lang="en-US" b="1" dirty="0" smtClean="0">
                <a:solidFill>
                  <a:srgbClr val="FF0000"/>
                </a:solidFill>
                <a:latin typeface="Arial Rounded MT Bold" panose="020F0704030504030204" pitchFamily="34" charset="0"/>
              </a:rPr>
            </a:br>
            <a:r>
              <a:rPr lang="en-US" b="1" dirty="0" smtClean="0">
                <a:solidFill>
                  <a:srgbClr val="FF0000"/>
                </a:solidFill>
                <a:latin typeface="Arial Rounded MT Bold" panose="020F0704030504030204" pitchFamily="34" charset="0"/>
              </a:rPr>
              <a:t/>
            </a:r>
            <a:br>
              <a:rPr lang="en-US" b="1" dirty="0" smtClean="0">
                <a:solidFill>
                  <a:srgbClr val="FF0000"/>
                </a:solidFill>
                <a:latin typeface="Arial Rounded MT Bold" panose="020F0704030504030204" pitchFamily="34" charset="0"/>
              </a:rPr>
            </a:br>
            <a:r>
              <a:rPr lang="en-US" b="1" dirty="0" smtClean="0">
                <a:solidFill>
                  <a:srgbClr val="FF0000"/>
                </a:solidFill>
                <a:latin typeface="Arial Rounded MT Bold" panose="020F0704030504030204" pitchFamily="34" charset="0"/>
              </a:rPr>
              <a:t>INDIVIDUAL</a:t>
            </a:r>
            <a:endParaRPr lang="en-US" dirty="0">
              <a:solidFill>
                <a:srgbClr val="FF0000"/>
              </a:solidFill>
              <a:latin typeface="Arial Rounded MT Bold" panose="020F0704030504030204" pitchFamily="34" charset="0"/>
            </a:endParaRPr>
          </a:p>
        </p:txBody>
      </p:sp>
    </p:spTree>
    <p:extLst>
      <p:ext uri="{BB962C8B-B14F-4D97-AF65-F5344CB8AC3E}">
        <p14:creationId xmlns:p14="http://schemas.microsoft.com/office/powerpoint/2010/main" val="1519134126"/>
      </p:ext>
    </p:extLst>
  </p:cSld>
  <p:clrMapOvr>
    <a:masterClrMapping/>
  </p:clrMapOvr>
  <p:transition spd="med">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9829" y="-144516"/>
            <a:ext cx="8911687" cy="1280890"/>
          </a:xfrm>
        </p:spPr>
        <p:txBody>
          <a:bodyPr>
            <a:normAutofit/>
          </a:bodyPr>
          <a:lstStyle/>
          <a:p>
            <a:pPr algn="ctr"/>
            <a:r>
              <a:rPr lang="en-US" sz="5400" b="1" dirty="0" smtClean="0">
                <a:solidFill>
                  <a:srgbClr val="FF0000"/>
                </a:solidFill>
                <a:latin typeface="Berlin Sans FB Demi" panose="020E0802020502020306" pitchFamily="34" charset="0"/>
              </a:rPr>
              <a:t>Course outline </a:t>
            </a:r>
            <a:endParaRPr lang="en-US" sz="5400" b="1"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742122" y="1338470"/>
            <a:ext cx="11039061" cy="5353877"/>
          </a:xfrm>
        </p:spPr>
        <p:txBody>
          <a:bodyPr>
            <a:normAutofit/>
          </a:bodyPr>
          <a:lstStyle/>
          <a:p>
            <a:pPr marL="514350" indent="-514350" algn="just">
              <a:buAutoNum type="arabicPeriod"/>
            </a:pPr>
            <a:r>
              <a:rPr lang="en-US" sz="3600" b="1" dirty="0" smtClean="0">
                <a:solidFill>
                  <a:schemeClr val="tx1"/>
                </a:solidFill>
                <a:latin typeface="Calibri" panose="020F0502020204030204" pitchFamily="34" charset="0"/>
                <a:cs typeface="Calibri" panose="020F0502020204030204" pitchFamily="34" charset="0"/>
              </a:rPr>
              <a:t>HEALTH PROMOTION: </a:t>
            </a:r>
          </a:p>
          <a:p>
            <a:pPr algn="just"/>
            <a:r>
              <a:rPr lang="en-US" sz="3600" dirty="0" smtClean="0">
                <a:solidFill>
                  <a:schemeClr val="tx1"/>
                </a:solidFill>
                <a:latin typeface="Calibri" panose="020F0502020204030204" pitchFamily="34" charset="0"/>
                <a:cs typeface="Calibri" panose="020F0502020204030204" pitchFamily="34" charset="0"/>
              </a:rPr>
              <a:t>Concepts</a:t>
            </a:r>
          </a:p>
          <a:p>
            <a:pPr algn="just"/>
            <a:r>
              <a:rPr lang="en-US" sz="3600" dirty="0" smtClean="0">
                <a:solidFill>
                  <a:schemeClr val="tx1"/>
                </a:solidFill>
                <a:latin typeface="Calibri" panose="020F0502020204030204" pitchFamily="34" charset="0"/>
                <a:cs typeface="Calibri" panose="020F0502020204030204" pitchFamily="34" charset="0"/>
              </a:rPr>
              <a:t>Ottawa charter for health promotion</a:t>
            </a:r>
          </a:p>
          <a:p>
            <a:pPr algn="just"/>
            <a:r>
              <a:rPr lang="en-US" sz="3600" dirty="0" smtClean="0">
                <a:solidFill>
                  <a:schemeClr val="tx1"/>
                </a:solidFill>
                <a:latin typeface="Calibri" panose="020F0502020204030204" pitchFamily="34" charset="0"/>
                <a:cs typeface="Calibri" panose="020F0502020204030204" pitchFamily="34" charset="0"/>
              </a:rPr>
              <a:t>Principles of health promotion, Aims</a:t>
            </a:r>
          </a:p>
          <a:p>
            <a:pPr algn="just"/>
            <a:r>
              <a:rPr lang="en-US" sz="3600" dirty="0" smtClean="0">
                <a:solidFill>
                  <a:schemeClr val="tx1"/>
                </a:solidFill>
                <a:latin typeface="Calibri" panose="020F0502020204030204" pitchFamily="34" charset="0"/>
                <a:cs typeface="Calibri" panose="020F0502020204030204" pitchFamily="34" charset="0"/>
              </a:rPr>
              <a:t>Strategies of Health Promotion</a:t>
            </a:r>
          </a:p>
          <a:p>
            <a:pPr algn="just"/>
            <a:r>
              <a:rPr lang="en-US" sz="3600" dirty="0" smtClean="0">
                <a:solidFill>
                  <a:schemeClr val="tx1"/>
                </a:solidFill>
                <a:latin typeface="Calibri" panose="020F0502020204030204" pitchFamily="34" charset="0"/>
                <a:cs typeface="Calibri" panose="020F0502020204030204" pitchFamily="34" charset="0"/>
              </a:rPr>
              <a:t>Approaches to health promotion</a:t>
            </a:r>
          </a:p>
          <a:p>
            <a:pPr algn="just"/>
            <a:r>
              <a:rPr lang="en-US" sz="3600" dirty="0" smtClean="0">
                <a:solidFill>
                  <a:schemeClr val="tx1"/>
                </a:solidFill>
                <a:latin typeface="Calibri" panose="020F0502020204030204" pitchFamily="34" charset="0"/>
                <a:cs typeface="Calibri" panose="020F0502020204030204" pitchFamily="34" charset="0"/>
              </a:rPr>
              <a:t>Steps of an organized community dialogue.</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10140048"/>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198782"/>
            <a:ext cx="8839200" cy="795131"/>
          </a:xfrm>
        </p:spPr>
        <p:txBody>
          <a:bodyPr>
            <a:normAutofit/>
          </a:bodyPr>
          <a:lstStyle/>
          <a:p>
            <a:pPr algn="ctr"/>
            <a:r>
              <a:rPr lang="en-US" sz="4400" b="1" dirty="0">
                <a:solidFill>
                  <a:srgbClr val="FF0000"/>
                </a:solidFill>
                <a:latin typeface="+mn-lt"/>
              </a:rPr>
              <a:t>INDIVIDUAL </a:t>
            </a:r>
            <a:r>
              <a:rPr lang="en-US" sz="4400" b="1" dirty="0" smtClean="0">
                <a:solidFill>
                  <a:srgbClr val="FF0000"/>
                </a:solidFill>
                <a:latin typeface="+mn-lt"/>
              </a:rPr>
              <a:t>METHOD  </a:t>
            </a:r>
            <a:endParaRPr lang="en-US" sz="4400" b="1" dirty="0">
              <a:solidFill>
                <a:srgbClr val="FF0000"/>
              </a:solidFill>
              <a:latin typeface="+mn-lt"/>
            </a:endParaRPr>
          </a:p>
        </p:txBody>
      </p:sp>
      <p:sp>
        <p:nvSpPr>
          <p:cNvPr id="57347" name="Rectangle 3"/>
          <p:cNvSpPr>
            <a:spLocks noGrp="1" noChangeArrowheads="1"/>
          </p:cNvSpPr>
          <p:nvPr>
            <p:ph type="body" idx="1"/>
          </p:nvPr>
        </p:nvSpPr>
        <p:spPr>
          <a:xfrm>
            <a:off x="323630" y="1464365"/>
            <a:ext cx="11378039" cy="4114800"/>
          </a:xfrm>
        </p:spPr>
        <p:txBody>
          <a:bodyPr>
            <a:normAutofit/>
          </a:bodyPr>
          <a:lstStyle/>
          <a:p>
            <a:pPr algn="just">
              <a:lnSpc>
                <a:spcPct val="80000"/>
              </a:lnSpc>
            </a:pPr>
            <a:r>
              <a:rPr lang="en-US" sz="3200" dirty="0">
                <a:latin typeface="+mj-lt"/>
              </a:rPr>
              <a:t>Individual focus – the cradle of health promotion.</a:t>
            </a:r>
          </a:p>
          <a:p>
            <a:pPr algn="just">
              <a:lnSpc>
                <a:spcPct val="80000"/>
              </a:lnSpc>
            </a:pPr>
            <a:r>
              <a:rPr lang="en-US" sz="3200" dirty="0">
                <a:latin typeface="+mj-lt"/>
              </a:rPr>
              <a:t>One-to-one basis – individual advice, counselling</a:t>
            </a:r>
          </a:p>
          <a:p>
            <a:pPr algn="just">
              <a:lnSpc>
                <a:spcPct val="80000"/>
              </a:lnSpc>
            </a:pPr>
            <a:r>
              <a:rPr lang="en-US" sz="3200" dirty="0">
                <a:latin typeface="+mj-lt"/>
              </a:rPr>
              <a:t>Interactive nature of face-to-face communication allows better possibilities for success than perhaps any other communication medium</a:t>
            </a:r>
          </a:p>
          <a:p>
            <a:pPr algn="just">
              <a:lnSpc>
                <a:spcPct val="80000"/>
              </a:lnSpc>
            </a:pPr>
            <a:r>
              <a:rPr lang="en-US" sz="3200" dirty="0">
                <a:latin typeface="+mj-lt"/>
              </a:rPr>
              <a:t>Individual methods of health promotion are usually but not exclusively associated with secondary prevention or tertiary </a:t>
            </a:r>
            <a:r>
              <a:rPr lang="en-US" sz="3200" dirty="0" smtClean="0">
                <a:latin typeface="+mj-lt"/>
              </a:rPr>
              <a:t>prevention</a:t>
            </a:r>
            <a:endParaRPr lang="en-US" sz="3200" dirty="0">
              <a:solidFill>
                <a:schemeClr val="bg1"/>
              </a:solidFill>
              <a:latin typeface="+mj-lt"/>
            </a:endParaRPr>
          </a:p>
        </p:txBody>
      </p:sp>
    </p:spTree>
    <p:extLst>
      <p:ext uri="{BB962C8B-B14F-4D97-AF65-F5344CB8AC3E}">
        <p14:creationId xmlns:p14="http://schemas.microsoft.com/office/powerpoint/2010/main" val="3806974685"/>
      </p:ext>
    </p:extLst>
  </p:cSld>
  <p:clrMapOvr>
    <a:masterClrMapping/>
  </p:clrMapOvr>
  <p:transition spd="med">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026"/>
          <p:cNvSpPr>
            <a:spLocks noGrp="1" noChangeArrowheads="1"/>
          </p:cNvSpPr>
          <p:nvPr>
            <p:ph type="title"/>
          </p:nvPr>
        </p:nvSpPr>
        <p:spPr>
          <a:xfrm>
            <a:off x="2371725" y="481013"/>
            <a:ext cx="6629400" cy="609600"/>
          </a:xfrm>
        </p:spPr>
        <p:txBody>
          <a:bodyPr>
            <a:normAutofit/>
          </a:bodyPr>
          <a:lstStyle/>
          <a:p>
            <a:pPr algn="l"/>
            <a:r>
              <a:rPr lang="en-US" sz="3200" b="1" dirty="0"/>
              <a:t>INDIVIDUAL </a:t>
            </a:r>
            <a:r>
              <a:rPr lang="en-US" sz="3200" b="1" dirty="0" smtClean="0"/>
              <a:t>METHOD  </a:t>
            </a:r>
            <a:endParaRPr lang="en-US" sz="3200" b="1" dirty="0"/>
          </a:p>
        </p:txBody>
      </p:sp>
      <p:sp>
        <p:nvSpPr>
          <p:cNvPr id="60419" name="Rectangle 1027"/>
          <p:cNvSpPr>
            <a:spLocks noGrp="1" noChangeArrowheads="1"/>
          </p:cNvSpPr>
          <p:nvPr>
            <p:ph type="body" idx="1"/>
          </p:nvPr>
        </p:nvSpPr>
        <p:spPr>
          <a:xfrm>
            <a:off x="106017" y="1272209"/>
            <a:ext cx="11323983" cy="5371479"/>
          </a:xfrm>
        </p:spPr>
        <p:txBody>
          <a:bodyPr>
            <a:normAutofit/>
          </a:bodyPr>
          <a:lstStyle/>
          <a:p>
            <a:pPr algn="just">
              <a:lnSpc>
                <a:spcPct val="80000"/>
              </a:lnSpc>
              <a:buFontTx/>
              <a:buNone/>
            </a:pPr>
            <a:r>
              <a:rPr lang="en-US" sz="3200" b="1" u="sng" dirty="0"/>
              <a:t>LIMITATIONS</a:t>
            </a:r>
          </a:p>
          <a:p>
            <a:pPr algn="just">
              <a:lnSpc>
                <a:spcPct val="80000"/>
              </a:lnSpc>
            </a:pPr>
            <a:r>
              <a:rPr lang="en-US" sz="3200" dirty="0"/>
              <a:t>For a large population </a:t>
            </a:r>
            <a:r>
              <a:rPr lang="en-US" sz="3200" dirty="0" smtClean="0"/>
              <a:t>too </a:t>
            </a:r>
            <a:r>
              <a:rPr lang="en-US" sz="3200" dirty="0"/>
              <a:t>labour intensive to reach everyone in this manner</a:t>
            </a:r>
          </a:p>
          <a:p>
            <a:pPr algn="just">
              <a:lnSpc>
                <a:spcPct val="80000"/>
              </a:lnSpc>
            </a:pPr>
            <a:r>
              <a:rPr lang="en-US" sz="3200" dirty="0"/>
              <a:t>One-to-one individual methods not as appropriate in the area of primary prevention – cost-ineffectiveness among large target audiences, many of whom may not develop the specific disease</a:t>
            </a:r>
          </a:p>
          <a:p>
            <a:pPr algn="just">
              <a:lnSpc>
                <a:spcPct val="80000"/>
              </a:lnSpc>
            </a:pPr>
            <a:r>
              <a:rPr lang="en-US" sz="3200" dirty="0"/>
              <a:t>Difficult to gain access to people and also health information competing with a myriad of other messages (often anti-health forces)</a:t>
            </a:r>
          </a:p>
        </p:txBody>
      </p:sp>
    </p:spTree>
    <p:extLst>
      <p:ext uri="{BB962C8B-B14F-4D97-AF65-F5344CB8AC3E}">
        <p14:creationId xmlns:p14="http://schemas.microsoft.com/office/powerpoint/2010/main" val="1374260251"/>
      </p:ext>
    </p:extLst>
  </p:cSld>
  <p:clrMapOvr>
    <a:masterClrMapping/>
  </p:clrMapOvr>
  <p:transition spd="med">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026"/>
          <p:cNvSpPr>
            <a:spLocks noGrp="1" noChangeArrowheads="1"/>
          </p:cNvSpPr>
          <p:nvPr>
            <p:ph type="title"/>
          </p:nvPr>
        </p:nvSpPr>
        <p:spPr>
          <a:xfrm>
            <a:off x="2971800" y="1143000"/>
            <a:ext cx="6324600" cy="609600"/>
          </a:xfrm>
        </p:spPr>
        <p:txBody>
          <a:bodyPr>
            <a:normAutofit/>
          </a:bodyPr>
          <a:lstStyle/>
          <a:p>
            <a:pPr algn="l"/>
            <a:r>
              <a:rPr lang="en-US" sz="3200" b="1" dirty="0"/>
              <a:t>INDIVIDUAL </a:t>
            </a:r>
            <a:r>
              <a:rPr lang="en-US" sz="3200" b="1" dirty="0" smtClean="0"/>
              <a:t>METHOD  </a:t>
            </a:r>
            <a:endParaRPr lang="en-US" sz="3200" b="1" dirty="0"/>
          </a:p>
        </p:txBody>
      </p:sp>
      <p:sp>
        <p:nvSpPr>
          <p:cNvPr id="61443" name="Rectangle 1027"/>
          <p:cNvSpPr>
            <a:spLocks noGrp="1" noChangeArrowheads="1"/>
          </p:cNvSpPr>
          <p:nvPr>
            <p:ph type="body" idx="1"/>
          </p:nvPr>
        </p:nvSpPr>
        <p:spPr>
          <a:xfrm>
            <a:off x="471487" y="1981200"/>
            <a:ext cx="11057903" cy="4114800"/>
          </a:xfrm>
        </p:spPr>
        <p:txBody>
          <a:bodyPr>
            <a:normAutofit/>
          </a:bodyPr>
          <a:lstStyle/>
          <a:p>
            <a:pPr algn="just"/>
            <a:r>
              <a:rPr lang="en-US" sz="3600" dirty="0"/>
              <a:t>As most information concerning health is so technical and complex, a translational process is necessary to transform scientific and medical jargon into information which can be understood and acted on by the general public</a:t>
            </a:r>
          </a:p>
          <a:p>
            <a:pPr algn="just">
              <a:buFontTx/>
              <a:buNone/>
            </a:pPr>
            <a:endParaRPr lang="en-US" sz="2800" dirty="0"/>
          </a:p>
          <a:p>
            <a:pPr algn="just"/>
            <a:endParaRPr lang="en-US" sz="2800" dirty="0"/>
          </a:p>
        </p:txBody>
      </p:sp>
    </p:spTree>
    <p:extLst>
      <p:ext uri="{BB962C8B-B14F-4D97-AF65-F5344CB8AC3E}">
        <p14:creationId xmlns:p14="http://schemas.microsoft.com/office/powerpoint/2010/main" val="4216468677"/>
      </p:ext>
    </p:extLst>
  </p:cSld>
  <p:clrMapOvr>
    <a:masterClrMapping/>
  </p:clrMapOvr>
  <p:transition spd="med">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2239617" y="1166191"/>
            <a:ext cx="8123583" cy="3024809"/>
          </a:xfrm>
        </p:spPr>
        <p:txBody>
          <a:bodyPr>
            <a:normAutofit/>
          </a:bodyPr>
          <a:lstStyle/>
          <a:p>
            <a:r>
              <a:rPr lang="en-US" sz="6000" b="1" dirty="0">
                <a:solidFill>
                  <a:srgbClr val="FF0000"/>
                </a:solidFill>
                <a:latin typeface="Berlin Sans FB Demi" panose="020E0802020502020306" pitchFamily="34" charset="0"/>
              </a:rPr>
              <a:t>METHODS </a:t>
            </a:r>
            <a:r>
              <a:rPr lang="en-US" sz="6000" b="1" dirty="0" smtClean="0">
                <a:solidFill>
                  <a:srgbClr val="FF0000"/>
                </a:solidFill>
                <a:latin typeface="Berlin Sans FB Demi" panose="020E0802020502020306" pitchFamily="34" charset="0"/>
              </a:rPr>
              <a:t>:</a:t>
            </a:r>
            <a:r>
              <a:rPr lang="en-US" sz="6000" b="1" dirty="0">
                <a:solidFill>
                  <a:srgbClr val="FF0000"/>
                </a:solidFill>
                <a:latin typeface="Berlin Sans FB Demi" panose="020E0802020502020306" pitchFamily="34" charset="0"/>
              </a:rPr>
              <a:t/>
            </a:r>
            <a:br>
              <a:rPr lang="en-US" sz="6000" b="1" dirty="0">
                <a:solidFill>
                  <a:srgbClr val="FF0000"/>
                </a:solidFill>
                <a:latin typeface="Berlin Sans FB Demi" panose="020E0802020502020306" pitchFamily="34" charset="0"/>
              </a:rPr>
            </a:br>
            <a:r>
              <a:rPr lang="en-US" sz="6000" b="1" dirty="0">
                <a:solidFill>
                  <a:srgbClr val="FF0000"/>
                </a:solidFill>
                <a:latin typeface="Berlin Sans FB Demi" panose="020E0802020502020306" pitchFamily="34" charset="0"/>
              </a:rPr>
              <a:t/>
            </a:r>
            <a:br>
              <a:rPr lang="en-US" sz="6000" b="1" dirty="0">
                <a:solidFill>
                  <a:srgbClr val="FF0000"/>
                </a:solidFill>
                <a:latin typeface="Berlin Sans FB Demi" panose="020E0802020502020306" pitchFamily="34" charset="0"/>
              </a:rPr>
            </a:br>
            <a:r>
              <a:rPr lang="en-US" sz="6000" b="1" dirty="0">
                <a:solidFill>
                  <a:srgbClr val="FF0000"/>
                </a:solidFill>
                <a:latin typeface="Berlin Sans FB Demi" panose="020E0802020502020306" pitchFamily="34" charset="0"/>
              </a:rPr>
              <a:t>GROUPS</a:t>
            </a:r>
            <a:endParaRPr lang="en-US" sz="6000"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419052455"/>
      </p:ext>
    </p:extLst>
  </p:cSld>
  <p:clrMapOvr>
    <a:masterClrMapping/>
  </p:clrMapOvr>
  <p:transition spd="med">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2729948" y="0"/>
            <a:ext cx="6990522" cy="980661"/>
          </a:xfrm>
        </p:spPr>
        <p:txBody>
          <a:bodyPr/>
          <a:lstStyle/>
          <a:p>
            <a:pPr algn="ctr"/>
            <a:r>
              <a:rPr lang="en-US" sz="3600" b="1" dirty="0">
                <a:solidFill>
                  <a:schemeClr val="tx1"/>
                </a:solidFill>
              </a:rPr>
              <a:t>GROUP METHODS  </a:t>
            </a:r>
            <a:endParaRPr lang="en-US" sz="3600" dirty="0">
              <a:solidFill>
                <a:schemeClr val="tx1"/>
              </a:solidFill>
            </a:endParaRPr>
          </a:p>
        </p:txBody>
      </p:sp>
      <p:sp>
        <p:nvSpPr>
          <p:cNvPr id="66563" name="Rectangle 3"/>
          <p:cNvSpPr>
            <a:spLocks noGrp="1" noChangeArrowheads="1"/>
          </p:cNvSpPr>
          <p:nvPr>
            <p:ph type="body" idx="1"/>
          </p:nvPr>
        </p:nvSpPr>
        <p:spPr>
          <a:xfrm>
            <a:off x="403157" y="1080053"/>
            <a:ext cx="11444286" cy="3810000"/>
          </a:xfrm>
        </p:spPr>
        <p:txBody>
          <a:bodyPr>
            <a:noAutofit/>
          </a:bodyPr>
          <a:lstStyle/>
          <a:p>
            <a:pPr algn="just"/>
            <a:r>
              <a:rPr lang="en-US" sz="3200" dirty="0"/>
              <a:t>Group techniques offer an intermediary between one-to-one approaches and wider community appeals through media and whole community approaches</a:t>
            </a:r>
          </a:p>
          <a:p>
            <a:pPr algn="just"/>
            <a:r>
              <a:rPr lang="en-US" sz="3200" dirty="0"/>
              <a:t>Groups can range in size from 2-3 people to several hundreds and can be either homogenous or </a:t>
            </a:r>
            <a:r>
              <a:rPr lang="en-US" sz="3200" dirty="0" err="1"/>
              <a:t>heterogenous</a:t>
            </a:r>
            <a:r>
              <a:rPr lang="en-US" sz="3200" dirty="0"/>
              <a:t> in nature</a:t>
            </a:r>
          </a:p>
          <a:p>
            <a:pPr algn="just"/>
            <a:r>
              <a:rPr lang="en-US" sz="3200" dirty="0"/>
              <a:t>Health education methods in such groups can be classified as didactic (i.e. lectures, seminars) or </a:t>
            </a:r>
            <a:r>
              <a:rPr lang="en-US" sz="3200" dirty="0" err="1"/>
              <a:t>experential</a:t>
            </a:r>
            <a:r>
              <a:rPr lang="en-US" sz="3200" dirty="0"/>
              <a:t> (i.e. skills training, simulation/games </a:t>
            </a:r>
            <a:r>
              <a:rPr lang="en-US" sz="3200" dirty="0" err="1"/>
              <a:t>etc</a:t>
            </a:r>
            <a:r>
              <a:rPr lang="en-US" sz="3200" dirty="0"/>
              <a:t>)</a:t>
            </a:r>
          </a:p>
        </p:txBody>
      </p:sp>
    </p:spTree>
    <p:extLst>
      <p:ext uri="{BB962C8B-B14F-4D97-AF65-F5344CB8AC3E}">
        <p14:creationId xmlns:p14="http://schemas.microsoft.com/office/powerpoint/2010/main" val="3644131342"/>
      </p:ext>
    </p:extLst>
  </p:cSld>
  <p:clrMapOvr>
    <a:masterClrMapping/>
  </p:clrMapOvr>
  <p:transition spd="med">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880337" y="0"/>
            <a:ext cx="8449733" cy="816152"/>
          </a:xfrm>
        </p:spPr>
        <p:txBody>
          <a:bodyPr>
            <a:normAutofit/>
          </a:bodyPr>
          <a:lstStyle/>
          <a:p>
            <a:pPr algn="ctr"/>
            <a:r>
              <a:rPr lang="en-US" sz="4000" b="1" dirty="0">
                <a:solidFill>
                  <a:schemeClr val="tx1"/>
                </a:solidFill>
              </a:rPr>
              <a:t>GROUP APPROACHES </a:t>
            </a:r>
            <a:endParaRPr lang="en-US" sz="4400" dirty="0">
              <a:solidFill>
                <a:schemeClr val="tx1"/>
              </a:solidFill>
            </a:endParaRPr>
          </a:p>
        </p:txBody>
      </p:sp>
      <p:sp>
        <p:nvSpPr>
          <p:cNvPr id="67587" name="Rectangle 3"/>
          <p:cNvSpPr>
            <a:spLocks noGrp="1" noChangeArrowheads="1"/>
          </p:cNvSpPr>
          <p:nvPr>
            <p:ph type="body" idx="1"/>
          </p:nvPr>
        </p:nvSpPr>
        <p:spPr>
          <a:xfrm>
            <a:off x="212035" y="1007165"/>
            <a:ext cx="11760890" cy="5349185"/>
          </a:xfrm>
        </p:spPr>
        <p:txBody>
          <a:bodyPr>
            <a:noAutofit/>
          </a:bodyPr>
          <a:lstStyle/>
          <a:p>
            <a:pPr algn="just"/>
            <a:r>
              <a:rPr lang="en-US" sz="3200" dirty="0"/>
              <a:t>Group methods have been used by health educators to empower individuals, </a:t>
            </a:r>
            <a:r>
              <a:rPr lang="en-US" sz="3200" dirty="0" smtClean="0"/>
              <a:t>organizations </a:t>
            </a:r>
            <a:r>
              <a:rPr lang="en-US" sz="3200" dirty="0"/>
              <a:t>and communities in key ways.</a:t>
            </a:r>
          </a:p>
          <a:p>
            <a:pPr algn="just"/>
            <a:r>
              <a:rPr lang="en-US" sz="3200" dirty="0"/>
              <a:t>These include assisting individuals:</a:t>
            </a:r>
          </a:p>
          <a:p>
            <a:pPr lvl="1" algn="just"/>
            <a:r>
              <a:rPr lang="en-US" sz="3200" dirty="0"/>
              <a:t>to modify or maintain health-related behaviour</a:t>
            </a:r>
          </a:p>
          <a:p>
            <a:pPr lvl="1" algn="just"/>
            <a:r>
              <a:rPr lang="en-US" sz="3200" dirty="0"/>
              <a:t>to provide a supportive setting for individuals sharing a common goal or problem</a:t>
            </a:r>
          </a:p>
          <a:p>
            <a:pPr lvl="1" algn="just"/>
            <a:r>
              <a:rPr lang="en-US" sz="3200" dirty="0"/>
              <a:t>to </a:t>
            </a:r>
            <a:r>
              <a:rPr lang="en-US" sz="3200" dirty="0" smtClean="0"/>
              <a:t>organize </a:t>
            </a:r>
            <a:r>
              <a:rPr lang="en-US" sz="3200" dirty="0"/>
              <a:t>community to improve their capability to identify and solve their own problems (i.e. community </a:t>
            </a:r>
            <a:r>
              <a:rPr lang="en-US" sz="3200" dirty="0" smtClean="0"/>
              <a:t>organization)</a:t>
            </a:r>
            <a:endParaRPr lang="en-US" sz="3200" dirty="0"/>
          </a:p>
          <a:p>
            <a:pPr lvl="1" algn="just"/>
            <a:r>
              <a:rPr lang="en-US" sz="3200" dirty="0"/>
              <a:t>to </a:t>
            </a:r>
            <a:r>
              <a:rPr lang="en-US" sz="3200" dirty="0" smtClean="0"/>
              <a:t>organize </a:t>
            </a:r>
            <a:r>
              <a:rPr lang="en-US" sz="3200" dirty="0"/>
              <a:t>individuals and groups to undertake macro-level social change (e.g. training community leaders)</a:t>
            </a:r>
          </a:p>
        </p:txBody>
      </p:sp>
    </p:spTree>
    <p:extLst>
      <p:ext uri="{BB962C8B-B14F-4D97-AF65-F5344CB8AC3E}">
        <p14:creationId xmlns:p14="http://schemas.microsoft.com/office/powerpoint/2010/main" val="3318998989"/>
      </p:ext>
    </p:extLst>
  </p:cSld>
  <p:clrMapOvr>
    <a:masterClrMapping/>
  </p:clrMapOvr>
  <p:transition spd="med">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2971800" y="838200"/>
            <a:ext cx="6248400" cy="533400"/>
          </a:xfrm>
        </p:spPr>
        <p:txBody>
          <a:bodyPr>
            <a:normAutofit fontScale="90000"/>
          </a:bodyPr>
          <a:lstStyle/>
          <a:p>
            <a:pPr algn="l"/>
            <a:r>
              <a:rPr lang="en-US" sz="4000" b="1" dirty="0" smtClean="0"/>
              <a:t>GROUP METHODS  </a:t>
            </a:r>
            <a:endParaRPr lang="en-US" sz="3600" dirty="0"/>
          </a:p>
        </p:txBody>
      </p:sp>
      <p:sp>
        <p:nvSpPr>
          <p:cNvPr id="68611" name="Rectangle 3"/>
          <p:cNvSpPr>
            <a:spLocks noGrp="1" noChangeArrowheads="1"/>
          </p:cNvSpPr>
          <p:nvPr>
            <p:ph type="body" idx="1"/>
          </p:nvPr>
        </p:nvSpPr>
        <p:spPr>
          <a:xfrm>
            <a:off x="172278" y="1577009"/>
            <a:ext cx="11814934" cy="4290391"/>
          </a:xfrm>
        </p:spPr>
        <p:txBody>
          <a:bodyPr>
            <a:normAutofit/>
          </a:bodyPr>
          <a:lstStyle/>
          <a:p>
            <a:pPr algn="just"/>
            <a:r>
              <a:rPr lang="en-US" sz="3200" dirty="0"/>
              <a:t>Group methods can also be used in a range of different settings, including those at which the level of prevention is mainly:</a:t>
            </a:r>
          </a:p>
          <a:p>
            <a:pPr lvl="1" algn="just"/>
            <a:r>
              <a:rPr lang="en-US" sz="3200" dirty="0"/>
              <a:t>primary (schools, workplace, </a:t>
            </a:r>
            <a:r>
              <a:rPr lang="en-US" sz="3200" dirty="0" smtClean="0"/>
              <a:t>organizations)</a:t>
            </a:r>
            <a:endParaRPr lang="en-US" sz="3200" dirty="0"/>
          </a:p>
          <a:p>
            <a:pPr lvl="1" algn="just"/>
            <a:r>
              <a:rPr lang="en-US" sz="3200" dirty="0"/>
              <a:t>secondary (medical practice, health </a:t>
            </a:r>
            <a:r>
              <a:rPr lang="en-US" sz="3200" dirty="0" smtClean="0"/>
              <a:t>centers, </a:t>
            </a:r>
            <a:r>
              <a:rPr lang="en-US" sz="3200" dirty="0"/>
              <a:t>out-patient clinics, drug </a:t>
            </a:r>
            <a:r>
              <a:rPr lang="en-US" sz="3200" dirty="0" smtClean="0"/>
              <a:t>referral centers), </a:t>
            </a:r>
            <a:r>
              <a:rPr lang="en-US" sz="3200" dirty="0"/>
              <a:t>or</a:t>
            </a:r>
          </a:p>
          <a:p>
            <a:pPr lvl="1" algn="just"/>
            <a:r>
              <a:rPr lang="en-US" sz="3200" dirty="0"/>
              <a:t>tertiary (hospitals, rehabilitation </a:t>
            </a:r>
            <a:r>
              <a:rPr lang="en-US" sz="3200" dirty="0" smtClean="0"/>
              <a:t>centers, </a:t>
            </a:r>
            <a:r>
              <a:rPr lang="en-US" sz="3200" dirty="0"/>
              <a:t>nursing homes)</a:t>
            </a:r>
          </a:p>
        </p:txBody>
      </p:sp>
    </p:spTree>
    <p:extLst>
      <p:ext uri="{BB962C8B-B14F-4D97-AF65-F5344CB8AC3E}">
        <p14:creationId xmlns:p14="http://schemas.microsoft.com/office/powerpoint/2010/main" val="2616328469"/>
      </p:ext>
    </p:extLst>
  </p:cSld>
  <p:clrMapOvr>
    <a:masterClrMapping/>
  </p:clrMapOvr>
  <p:transition spd="med">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ctrTitle"/>
          </p:nvPr>
        </p:nvSpPr>
        <p:spPr>
          <a:xfrm>
            <a:off x="938463" y="0"/>
            <a:ext cx="10563726" cy="986589"/>
          </a:xfrm>
        </p:spPr>
        <p:txBody>
          <a:bodyPr anchor="ctr">
            <a:normAutofit/>
          </a:bodyPr>
          <a:lstStyle/>
          <a:p>
            <a:pPr algn="ctr"/>
            <a:r>
              <a:rPr lang="en-US" sz="3200" b="1" dirty="0">
                <a:solidFill>
                  <a:schemeClr val="tx1"/>
                </a:solidFill>
                <a:effectLst/>
                <a:latin typeface="Berlin Sans FB Demi" panose="020E0802020502020306" pitchFamily="34" charset="0"/>
              </a:rPr>
              <a:t>SUMMARY OF GROUP METHODS </a:t>
            </a:r>
            <a:r>
              <a:rPr lang="en-US" sz="3200" b="1" dirty="0" smtClean="0">
                <a:solidFill>
                  <a:schemeClr val="tx1"/>
                </a:solidFill>
                <a:effectLst/>
                <a:latin typeface="Berlin Sans FB Demi" panose="020E0802020502020306" pitchFamily="34" charset="0"/>
              </a:rPr>
              <a:t>IN HEALTH </a:t>
            </a:r>
            <a:r>
              <a:rPr lang="en-US" sz="3200" b="1" dirty="0">
                <a:solidFill>
                  <a:schemeClr val="tx1"/>
                </a:solidFill>
                <a:effectLst/>
                <a:latin typeface="Berlin Sans FB Demi" panose="020E0802020502020306" pitchFamily="34" charset="0"/>
              </a:rPr>
              <a:t>PROMOTION</a:t>
            </a:r>
            <a:endParaRPr lang="en-GB" sz="3200" b="1" dirty="0">
              <a:solidFill>
                <a:schemeClr val="tx1"/>
              </a:solidFill>
              <a:effectLst/>
              <a:latin typeface="Berlin Sans FB Demi" panose="020E0802020502020306" pitchFamily="34" charset="0"/>
            </a:endParaRPr>
          </a:p>
        </p:txBody>
      </p:sp>
      <p:graphicFrame>
        <p:nvGraphicFramePr>
          <p:cNvPr id="11307" name="Group 43"/>
          <p:cNvGraphicFramePr>
            <a:graphicFrameLocks noGrp="1"/>
          </p:cNvGraphicFramePr>
          <p:nvPr>
            <p:extLst>
              <p:ext uri="{D42A27DB-BD31-4B8C-83A1-F6EECF244321}">
                <p14:modId xmlns:p14="http://schemas.microsoft.com/office/powerpoint/2010/main" val="2020644267"/>
              </p:ext>
            </p:extLst>
          </p:nvPr>
        </p:nvGraphicFramePr>
        <p:xfrm>
          <a:off x="0" y="986590"/>
          <a:ext cx="12192004" cy="5884668"/>
        </p:xfrm>
        <a:graphic>
          <a:graphicData uri="http://schemas.openxmlformats.org/drawingml/2006/table">
            <a:tbl>
              <a:tblPr/>
              <a:tblGrid>
                <a:gridCol w="3128963">
                  <a:extLst>
                    <a:ext uri="{9D8B030D-6E8A-4147-A177-3AD203B41FA5}">
                      <a16:colId xmlns="" xmlns:a16="http://schemas.microsoft.com/office/drawing/2014/main" val="20000"/>
                    </a:ext>
                  </a:extLst>
                </a:gridCol>
                <a:gridCol w="9063041">
                  <a:extLst>
                    <a:ext uri="{9D8B030D-6E8A-4147-A177-3AD203B41FA5}">
                      <a16:colId xmlns="" xmlns:a16="http://schemas.microsoft.com/office/drawing/2014/main" val="20001"/>
                    </a:ext>
                  </a:extLst>
                </a:gridCol>
              </a:tblGrid>
              <a:tr h="956442">
                <a:tc grid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1"/>
                          </a:solidFill>
                          <a:effectLst>
                            <a:outerShdw blurRad="38100" dist="38100" dir="2700000" algn="tl">
                              <a:srgbClr val="000000"/>
                            </a:outerShdw>
                          </a:effectLst>
                          <a:latin typeface="Times New Roman" panose="02020603050405020304" pitchFamily="18" charset="0"/>
                        </a:rPr>
                        <a:t>DIDACTIC GROUP METHODS</a:t>
                      </a:r>
                      <a:endParaRPr kumimoji="0" lang="en-GB" sz="2400" b="1" i="1" u="none" strike="noStrike" cap="none" normalizeH="0" baseline="0" dirty="0" smtClean="0">
                        <a:ln>
                          <a:noFill/>
                        </a:ln>
                        <a:solidFill>
                          <a:schemeClr val="bg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extLst>
                  <a:ext uri="{0D108BD9-81ED-4DB2-BD59-A6C34878D82A}">
                    <a16:rowId xmlns="" xmlns:a16="http://schemas.microsoft.com/office/drawing/2014/main" val="10000"/>
                  </a:ext>
                </a:extLst>
              </a:tr>
              <a:tr h="1870765">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bg1"/>
                          </a:solidFill>
                          <a:effectLst/>
                          <a:latin typeface="Times New Roman" panose="02020603050405020304" pitchFamily="18" charset="0"/>
                        </a:rPr>
                        <a:t>LECTURE-DISCUSSION</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anose="02020603050405020304" pitchFamily="18" charset="0"/>
                        </a:rPr>
                        <a:t>Best for knowledge transmission, motivation in large groups. Requires dynamic, effective speaker with more knowledge than the audience.</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1"/>
                  </a:ext>
                </a:extLst>
              </a:tr>
              <a:tr h="1554480">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bg1"/>
                          </a:solidFill>
                          <a:effectLst/>
                          <a:latin typeface="Times New Roman" panose="02020603050405020304" pitchFamily="18" charset="0"/>
                        </a:rPr>
                        <a:t>SEMINAR</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anose="02020603050405020304" pitchFamily="18" charset="0"/>
                        </a:rPr>
                        <a:t>Smaller numbers (2-20). Leader-group feedback. Leader most knowledgeable in the group. Best for trainer learning.</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2"/>
                  </a:ext>
                </a:extLst>
              </a:tr>
              <a:tr h="1502981">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smtClean="0">
                          <a:ln>
                            <a:noFill/>
                          </a:ln>
                          <a:solidFill>
                            <a:schemeClr val="bg1"/>
                          </a:solidFill>
                          <a:effectLst/>
                          <a:latin typeface="Times New Roman" panose="02020603050405020304" pitchFamily="18" charset="0"/>
                        </a:rPr>
                        <a:t>CONFERENCE</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smtClean="0">
                          <a:ln>
                            <a:noFill/>
                          </a:ln>
                          <a:solidFill>
                            <a:schemeClr val="bg1"/>
                          </a:solidFill>
                          <a:effectLst/>
                          <a:latin typeface="Times New Roman" panose="02020603050405020304" pitchFamily="18" charset="0"/>
                        </a:rPr>
                        <a:t>Can combine lecture/seminar techniques. Best for professional development. Several authorities needed.</a:t>
                      </a:r>
                      <a:endParaRPr kumimoji="0" lang="en-GB" sz="32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3"/>
                  </a:ext>
                </a:extLst>
              </a:tr>
            </a:tbl>
          </a:graphicData>
        </a:graphic>
      </p:graphicFrame>
    </p:spTree>
    <p:extLst>
      <p:ext uri="{BB962C8B-B14F-4D97-AF65-F5344CB8AC3E}">
        <p14:creationId xmlns:p14="http://schemas.microsoft.com/office/powerpoint/2010/main" val="1055559697"/>
      </p:ext>
    </p:extLst>
  </p:cSld>
  <p:clrMapOvr>
    <a:masterClrMapping/>
  </p:clrMapOvr>
  <p:transition spd="med">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47" name="Group 59"/>
          <p:cNvGraphicFramePr>
            <a:graphicFrameLocks noGrp="1"/>
          </p:cNvGraphicFramePr>
          <p:nvPr>
            <p:extLst>
              <p:ext uri="{D42A27DB-BD31-4B8C-83A1-F6EECF244321}">
                <p14:modId xmlns:p14="http://schemas.microsoft.com/office/powerpoint/2010/main" val="3973747529"/>
              </p:ext>
            </p:extLst>
          </p:nvPr>
        </p:nvGraphicFramePr>
        <p:xfrm>
          <a:off x="0" y="0"/>
          <a:ext cx="12192000" cy="6721479"/>
        </p:xfrm>
        <a:graphic>
          <a:graphicData uri="http://schemas.openxmlformats.org/drawingml/2006/table">
            <a:tbl>
              <a:tblPr/>
              <a:tblGrid>
                <a:gridCol w="3139571">
                  <a:extLst>
                    <a:ext uri="{9D8B030D-6E8A-4147-A177-3AD203B41FA5}">
                      <a16:colId xmlns="" xmlns:a16="http://schemas.microsoft.com/office/drawing/2014/main" val="20000"/>
                    </a:ext>
                  </a:extLst>
                </a:gridCol>
                <a:gridCol w="9052429">
                  <a:extLst>
                    <a:ext uri="{9D8B030D-6E8A-4147-A177-3AD203B41FA5}">
                      <a16:colId xmlns="" xmlns:a16="http://schemas.microsoft.com/office/drawing/2014/main" val="20001"/>
                    </a:ext>
                  </a:extLst>
                </a:gridCol>
              </a:tblGrid>
              <a:tr h="685523">
                <a:tc gridSpan="2">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1" i="1" u="none" strike="noStrike" cap="none" normalizeH="0" baseline="0" dirty="0" smtClean="0">
                          <a:ln>
                            <a:noFill/>
                          </a:ln>
                          <a:solidFill>
                            <a:schemeClr val="bg1"/>
                          </a:solidFill>
                          <a:effectLst>
                            <a:outerShdw blurRad="38100" dist="38100" dir="2700000" algn="tl">
                              <a:srgbClr val="000000"/>
                            </a:outerShdw>
                          </a:effectLst>
                          <a:latin typeface="Times New Roman" panose="02020603050405020304" pitchFamily="18" charset="0"/>
                        </a:rPr>
                        <a:t>EXPERIENTIAL GROUP METHODS</a:t>
                      </a:r>
                      <a:endParaRPr kumimoji="0" lang="en-GB" sz="2400" b="1" i="1" u="none" strike="noStrike" cap="none" normalizeH="0" baseline="0" dirty="0" smtClean="0">
                        <a:ln>
                          <a:noFill/>
                        </a:ln>
                        <a:solidFill>
                          <a:schemeClr val="bg1"/>
                        </a:solidFill>
                        <a:effectLst>
                          <a:outerShdw blurRad="38100" dist="38100" dir="2700000" algn="tl">
                            <a:srgbClr val="000000"/>
                          </a:outerShdw>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extLst>
                  <a:ext uri="{0D108BD9-81ED-4DB2-BD59-A6C34878D82A}">
                    <a16:rowId xmlns="" xmlns:a16="http://schemas.microsoft.com/office/drawing/2014/main" val="10000"/>
                  </a:ext>
                </a:extLst>
              </a:tr>
              <a:tr h="1019926">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SKILLS TRAINING</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Requires motivated individuals. Includes explanation, demonstration and practice, e.g. relaxation, childbirth, exercise.</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1"/>
                  </a:ext>
                </a:extLst>
              </a:tr>
              <a:tr h="14044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BEHAVIOUR MODIFICATION</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Learning and unlearning of specific habits. Stimulus-response learning. Generally behaviour specific, e.g. quit smoking phobia </a:t>
                      </a:r>
                      <a:r>
                        <a:rPr kumimoji="0" lang="en-US" sz="2400" b="0" i="0" u="none" strike="noStrike" cap="none" normalizeH="0" baseline="0" dirty="0" err="1" smtClean="0">
                          <a:ln>
                            <a:noFill/>
                          </a:ln>
                          <a:solidFill>
                            <a:schemeClr val="bg1"/>
                          </a:solidFill>
                          <a:effectLst/>
                          <a:latin typeface="Times New Roman" panose="02020603050405020304" pitchFamily="18" charset="0"/>
                        </a:rPr>
                        <a:t>desensitisation</a:t>
                      </a:r>
                      <a:r>
                        <a:rPr kumimoji="0" lang="en-US" sz="2400" b="0" i="0" u="none" strike="noStrike" cap="none" normalizeH="0" baseline="0" dirty="0" smtClean="0">
                          <a:ln>
                            <a:noFill/>
                          </a:ln>
                          <a:solidFill>
                            <a:schemeClr val="bg1"/>
                          </a:solidFill>
                          <a:effectLst/>
                          <a:latin typeface="Times New Roman" panose="02020603050405020304" pitchFamily="18" charset="0"/>
                        </a:rPr>
                        <a:t>.</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2"/>
                  </a:ext>
                </a:extLst>
              </a:tr>
              <a:tr h="110352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SENSITIVITIY/ ENCOUNTER</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Consciousness raising. Suitable for professional training and some middle-class health goals.</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3"/>
                  </a:ext>
                </a:extLst>
              </a:tr>
              <a:tr h="1103527">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INQUIRY LEARNING</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Used mainly in school settings. Requires formulating and problem solving through group co-operation.</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4"/>
                  </a:ext>
                </a:extLst>
              </a:tr>
              <a:tr h="1404488">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smtClean="0">
                          <a:ln>
                            <a:noFill/>
                          </a:ln>
                          <a:solidFill>
                            <a:schemeClr val="bg1"/>
                          </a:solidFill>
                          <a:effectLst/>
                          <a:latin typeface="Times New Roman" panose="02020603050405020304" pitchFamily="18" charset="0"/>
                        </a:rPr>
                        <a:t>PEER GROUP DISCUSSION</a:t>
                      </a:r>
                      <a:endParaRPr kumimoji="0" lang="en-GB" sz="24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bg1"/>
                          </a:solidFill>
                          <a:effectLst/>
                          <a:latin typeface="Times New Roman" panose="02020603050405020304" pitchFamily="18" charset="0"/>
                        </a:rPr>
                        <a:t>Useful where shared experiences, support, awareness are important. Participants homogeneous in at least one factor, e.g. old people, prisoners, teenagers.</a:t>
                      </a:r>
                      <a:endParaRPr kumimoji="0" lang="en-GB" sz="24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3078251132"/>
      </p:ext>
    </p:extLst>
  </p:cSld>
  <p:clrMapOvr>
    <a:masterClrMapping/>
  </p:clrMapOvr>
  <p:transition spd="med">
    <p:pull/>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74" name="Group 62"/>
          <p:cNvGraphicFramePr>
            <a:graphicFrameLocks noGrp="1"/>
          </p:cNvGraphicFramePr>
          <p:nvPr>
            <p:extLst>
              <p:ext uri="{D42A27DB-BD31-4B8C-83A1-F6EECF244321}">
                <p14:modId xmlns:p14="http://schemas.microsoft.com/office/powerpoint/2010/main" val="1293635872"/>
              </p:ext>
            </p:extLst>
          </p:nvPr>
        </p:nvGraphicFramePr>
        <p:xfrm>
          <a:off x="-1" y="168442"/>
          <a:ext cx="12192001" cy="6448925"/>
        </p:xfrm>
        <a:graphic>
          <a:graphicData uri="http://schemas.openxmlformats.org/drawingml/2006/table">
            <a:tbl>
              <a:tblPr/>
              <a:tblGrid>
                <a:gridCol w="3139571">
                  <a:extLst>
                    <a:ext uri="{9D8B030D-6E8A-4147-A177-3AD203B41FA5}">
                      <a16:colId xmlns="" xmlns:a16="http://schemas.microsoft.com/office/drawing/2014/main" val="20000"/>
                    </a:ext>
                  </a:extLst>
                </a:gridCol>
                <a:gridCol w="9052430">
                  <a:extLst>
                    <a:ext uri="{9D8B030D-6E8A-4147-A177-3AD203B41FA5}">
                      <a16:colId xmlns="" xmlns:a16="http://schemas.microsoft.com/office/drawing/2014/main" val="20001"/>
                    </a:ext>
                  </a:extLst>
                </a:gridCol>
              </a:tblGrid>
              <a:tr h="1861852">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Times New Roman" panose="02020603050405020304" pitchFamily="18" charset="0"/>
                        </a:rPr>
                        <a:t>SIMULATION</a:t>
                      </a:r>
                      <a:endParaRPr kumimoji="0" lang="en-GB" sz="28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anose="02020603050405020304" pitchFamily="18" charset="0"/>
                        </a:rPr>
                        <a:t>Useful for influencing attitudes in individuals with varying abilities. Generally in school setting, but of relevance to other groups.</a:t>
                      </a:r>
                      <a:endParaRPr kumimoji="0" lang="en-GB" sz="2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0"/>
                  </a:ext>
                </a:extLst>
              </a:tr>
              <a:tr h="2214449">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Times New Roman" panose="02020603050405020304" pitchFamily="18" charset="0"/>
                        </a:rPr>
                        <a:t>ROLEPLAY</a:t>
                      </a:r>
                      <a:endParaRPr kumimoji="0" lang="en-GB" sz="28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anose="02020603050405020304" pitchFamily="18" charset="0"/>
                        </a:rPr>
                        <a:t>Acting of roles by group participants. Can be useful where communication difficulties exist between individuals in a setting, e.g. families, professional practice, etc.</a:t>
                      </a:r>
                      <a:endParaRPr kumimoji="0" lang="en-GB" sz="2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1"/>
                  </a:ext>
                </a:extLst>
              </a:tr>
              <a:tr h="2372624">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bg1"/>
                          </a:solidFill>
                          <a:effectLst/>
                          <a:latin typeface="Times New Roman" panose="02020603050405020304" pitchFamily="18" charset="0"/>
                        </a:rPr>
                        <a:t>SELF-HELP</a:t>
                      </a:r>
                      <a:endParaRPr kumimoji="0" lang="en-GB" sz="2800" b="1"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lvl1pPr algn="l">
                        <a:spcBef>
                          <a:spcPct val="20000"/>
                        </a:spcBef>
                        <a:defRPr sz="2800">
                          <a:solidFill>
                            <a:schemeClr val="tx1"/>
                          </a:solidFill>
                          <a:latin typeface="Times New Roman" panose="02020603050405020304" pitchFamily="18" charset="0"/>
                        </a:defRPr>
                      </a:lvl1pPr>
                      <a:lvl2pPr algn="l">
                        <a:spcBef>
                          <a:spcPct val="20000"/>
                        </a:spcBef>
                        <a:defRPr sz="2400">
                          <a:solidFill>
                            <a:schemeClr val="tx1"/>
                          </a:solidFill>
                          <a:latin typeface="Times New Roman" panose="02020603050405020304" pitchFamily="18" charset="0"/>
                        </a:defRPr>
                      </a:lvl2pPr>
                      <a:lvl3pPr algn="l">
                        <a:spcBef>
                          <a:spcPct val="20000"/>
                        </a:spcBef>
                        <a:defRPr sz="2000">
                          <a:solidFill>
                            <a:schemeClr val="tx1"/>
                          </a:solidFill>
                          <a:latin typeface="Times New Roman" panose="02020603050405020304" pitchFamily="18" charset="0"/>
                        </a:defRPr>
                      </a:lvl3pPr>
                      <a:lvl4pPr algn="l">
                        <a:spcBef>
                          <a:spcPct val="20000"/>
                        </a:spcBef>
                        <a:defRPr>
                          <a:solidFill>
                            <a:schemeClr val="tx1"/>
                          </a:solidFill>
                          <a:latin typeface="Times New Roman" panose="02020603050405020304" pitchFamily="18" charset="0"/>
                        </a:defRPr>
                      </a:lvl4pPr>
                      <a:lvl5pPr algn="l">
                        <a:spcBef>
                          <a:spcPct val="20000"/>
                        </a:spcBef>
                        <a:defRPr>
                          <a:solidFill>
                            <a:schemeClr val="tx1"/>
                          </a:solidFill>
                          <a:latin typeface="Times New Roman" panose="02020603050405020304" pitchFamily="18" charset="0"/>
                        </a:defRPr>
                      </a:lvl5pPr>
                      <a:lvl6pPr fontAlgn="base">
                        <a:spcBef>
                          <a:spcPct val="20000"/>
                        </a:spcBef>
                        <a:spcAft>
                          <a:spcPct val="0"/>
                        </a:spcAft>
                        <a:defRPr>
                          <a:solidFill>
                            <a:schemeClr val="tx1"/>
                          </a:solidFill>
                          <a:latin typeface="Times New Roman" panose="02020603050405020304" pitchFamily="18" charset="0"/>
                        </a:defRPr>
                      </a:lvl6pPr>
                      <a:lvl7pPr fontAlgn="base">
                        <a:spcBef>
                          <a:spcPct val="20000"/>
                        </a:spcBef>
                        <a:spcAft>
                          <a:spcPct val="0"/>
                        </a:spcAft>
                        <a:defRPr>
                          <a:solidFill>
                            <a:schemeClr val="tx1"/>
                          </a:solidFill>
                          <a:latin typeface="Times New Roman" panose="02020603050405020304" pitchFamily="18" charset="0"/>
                        </a:defRPr>
                      </a:lvl7pPr>
                      <a:lvl8pPr fontAlgn="base">
                        <a:spcBef>
                          <a:spcPct val="20000"/>
                        </a:spcBef>
                        <a:spcAft>
                          <a:spcPct val="0"/>
                        </a:spcAft>
                        <a:defRPr>
                          <a:solidFill>
                            <a:schemeClr val="tx1"/>
                          </a:solidFill>
                          <a:latin typeface="Times New Roman" panose="02020603050405020304" pitchFamily="18" charset="0"/>
                        </a:defRPr>
                      </a:lvl8pPr>
                      <a:lvl9pPr fontAlgn="base">
                        <a:spcBef>
                          <a:spcPct val="20000"/>
                        </a:spcBef>
                        <a:spcAft>
                          <a:spcPct val="0"/>
                        </a:spcAft>
                        <a:defRPr>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smtClean="0">
                          <a:ln>
                            <a:noFill/>
                          </a:ln>
                          <a:solidFill>
                            <a:schemeClr val="bg1"/>
                          </a:solidFill>
                          <a:effectLst/>
                          <a:latin typeface="Times New Roman" panose="02020603050405020304" pitchFamily="18" charset="0"/>
                        </a:rPr>
                        <a:t>Requires motivation and independent attitude. Valuable for ongoing peer support, values clarification, etc. Can be therapy or a forum for social action.</a:t>
                      </a:r>
                      <a:endParaRPr kumimoji="0" lang="en-GB" sz="2800" b="0" i="0" u="none" strike="noStrike" cap="none" normalizeH="0" baseline="0" dirty="0" smtClean="0">
                        <a:ln>
                          <a:noFill/>
                        </a:ln>
                        <a:solidFill>
                          <a:schemeClr val="bg1"/>
                        </a:solidFill>
                        <a:effectLst/>
                        <a:latin typeface="Times New Roman" panose="02020603050405020304" pitchFamily="18"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 xmlns:a16="http://schemas.microsoft.com/office/drawing/2014/main" val="10002"/>
                  </a:ext>
                </a:extLst>
              </a:tr>
            </a:tbl>
          </a:graphicData>
        </a:graphic>
      </p:graphicFrame>
    </p:spTree>
    <p:extLst>
      <p:ext uri="{BB962C8B-B14F-4D97-AF65-F5344CB8AC3E}">
        <p14:creationId xmlns:p14="http://schemas.microsoft.com/office/powerpoint/2010/main" val="3520292732"/>
      </p:ext>
    </p:extLst>
  </p:cSld>
  <p:clrMapOvr>
    <a:masterClrMapping/>
  </p:clrMapOvr>
  <p:transition spd="med">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4174" y="0"/>
            <a:ext cx="8920437" cy="781878"/>
          </a:xfrm>
        </p:spPr>
        <p:txBody>
          <a:bodyPr>
            <a:normAutofit fontScale="90000"/>
          </a:bodyPr>
          <a:lstStyle/>
          <a:p>
            <a:pPr algn="ctr"/>
            <a:r>
              <a:rPr lang="en-US" sz="5400" b="1" dirty="0" smtClean="0">
                <a:solidFill>
                  <a:srgbClr val="FF0000"/>
                </a:solidFill>
                <a:latin typeface="Berlin Sans FB Demi" panose="020E0802020502020306" pitchFamily="34" charset="0"/>
              </a:rPr>
              <a:t>Course outline </a:t>
            </a:r>
            <a:r>
              <a:rPr lang="en-US" sz="5400" b="1" dirty="0" err="1" smtClean="0">
                <a:solidFill>
                  <a:srgbClr val="FF0000"/>
                </a:solidFill>
                <a:latin typeface="Berlin Sans FB Demi" panose="020E0802020502020306" pitchFamily="34" charset="0"/>
              </a:rPr>
              <a:t>ctd</a:t>
            </a:r>
            <a:r>
              <a:rPr lang="en-US" sz="5400" b="1" dirty="0" smtClean="0">
                <a:solidFill>
                  <a:srgbClr val="FF0000"/>
                </a:solidFill>
                <a:latin typeface="Berlin Sans FB Demi" panose="020E0802020502020306" pitchFamily="34" charset="0"/>
              </a:rPr>
              <a:t>’ </a:t>
            </a:r>
            <a:endParaRPr lang="en-US" sz="5400" b="1" dirty="0">
              <a:solidFill>
                <a:srgbClr val="FF0000"/>
              </a:solidFill>
              <a:latin typeface="Berlin Sans FB Demi" panose="020E0802020502020306" pitchFamily="34" charset="0"/>
            </a:endParaRPr>
          </a:p>
        </p:txBody>
      </p:sp>
      <p:sp>
        <p:nvSpPr>
          <p:cNvPr id="3" name="Content Placeholder 2"/>
          <p:cNvSpPr>
            <a:spLocks noGrp="1"/>
          </p:cNvSpPr>
          <p:nvPr>
            <p:ph sz="half" idx="1"/>
          </p:nvPr>
        </p:nvSpPr>
        <p:spPr>
          <a:xfrm>
            <a:off x="309837" y="1192696"/>
            <a:ext cx="5680145" cy="5565913"/>
          </a:xfrm>
        </p:spPr>
        <p:style>
          <a:lnRef idx="2">
            <a:schemeClr val="dk1"/>
          </a:lnRef>
          <a:fillRef idx="1">
            <a:schemeClr val="lt1"/>
          </a:fillRef>
          <a:effectRef idx="0">
            <a:schemeClr val="dk1"/>
          </a:effectRef>
          <a:fontRef idx="minor">
            <a:schemeClr val="dk1"/>
          </a:fontRef>
        </p:style>
        <p:txBody>
          <a:bodyPr>
            <a:normAutofit fontScale="92500" lnSpcReduction="20000"/>
          </a:bodyPr>
          <a:lstStyle/>
          <a:p>
            <a:pPr marL="0" indent="0">
              <a:buNone/>
            </a:pPr>
            <a:r>
              <a:rPr lang="en-US" sz="3200" b="1" dirty="0" smtClean="0">
                <a:solidFill>
                  <a:schemeClr val="tx1"/>
                </a:solidFill>
                <a:latin typeface="Calibri" panose="020F0502020204030204" pitchFamily="34" charset="0"/>
                <a:cs typeface="Calibri" panose="020F0502020204030204" pitchFamily="34" charset="0"/>
              </a:rPr>
              <a:t>2. HEALTH EDUCATION:</a:t>
            </a:r>
          </a:p>
          <a:p>
            <a:r>
              <a:rPr lang="en-US" sz="3200" dirty="0" smtClean="0">
                <a:solidFill>
                  <a:schemeClr val="tx1"/>
                </a:solidFill>
                <a:latin typeface="Calibri" panose="020F0502020204030204" pitchFamily="34" charset="0"/>
                <a:cs typeface="Calibri" panose="020F0502020204030204" pitchFamily="34" charset="0"/>
              </a:rPr>
              <a:t>Definition</a:t>
            </a:r>
          </a:p>
          <a:p>
            <a:r>
              <a:rPr lang="en-US" sz="3200" dirty="0" smtClean="0">
                <a:solidFill>
                  <a:schemeClr val="tx1"/>
                </a:solidFill>
                <a:latin typeface="Calibri" panose="020F0502020204030204" pitchFamily="34" charset="0"/>
                <a:cs typeface="Calibri" panose="020F0502020204030204" pitchFamily="34" charset="0"/>
              </a:rPr>
              <a:t>Aims/objectives </a:t>
            </a:r>
            <a:r>
              <a:rPr lang="en-US" sz="3200" dirty="0">
                <a:solidFill>
                  <a:schemeClr val="tx1"/>
                </a:solidFill>
                <a:latin typeface="Calibri" panose="020F0502020204030204" pitchFamily="34" charset="0"/>
                <a:cs typeface="Calibri" panose="020F0502020204030204" pitchFamily="34" charset="0"/>
              </a:rPr>
              <a:t>of health </a:t>
            </a:r>
            <a:r>
              <a:rPr lang="en-US" sz="3200" dirty="0" smtClean="0">
                <a:solidFill>
                  <a:schemeClr val="tx1"/>
                </a:solidFill>
                <a:latin typeface="Calibri" panose="020F0502020204030204" pitchFamily="34" charset="0"/>
                <a:cs typeface="Calibri" panose="020F0502020204030204" pitchFamily="34" charset="0"/>
              </a:rPr>
              <a:t>education</a:t>
            </a:r>
          </a:p>
          <a:p>
            <a:r>
              <a:rPr lang="en-US" sz="3200" dirty="0" smtClean="0">
                <a:solidFill>
                  <a:schemeClr val="tx1"/>
                </a:solidFill>
                <a:latin typeface="Calibri" panose="020F0502020204030204" pitchFamily="34" charset="0"/>
                <a:cs typeface="Calibri" panose="020F0502020204030204" pitchFamily="34" charset="0"/>
              </a:rPr>
              <a:t>Principles of health education</a:t>
            </a:r>
          </a:p>
          <a:p>
            <a:r>
              <a:rPr lang="en-US" sz="3200" dirty="0" smtClean="0">
                <a:solidFill>
                  <a:schemeClr val="tx1"/>
                </a:solidFill>
                <a:latin typeface="Calibri" panose="020F0502020204030204" pitchFamily="34" charset="0"/>
                <a:cs typeface="Calibri" panose="020F0502020204030204" pitchFamily="34" charset="0"/>
              </a:rPr>
              <a:t>Models of health education </a:t>
            </a:r>
          </a:p>
          <a:p>
            <a:r>
              <a:rPr lang="en-US" sz="3200" dirty="0" smtClean="0">
                <a:solidFill>
                  <a:schemeClr val="tx1"/>
                </a:solidFill>
                <a:latin typeface="Calibri" panose="020F0502020204030204" pitchFamily="34" charset="0"/>
                <a:cs typeface="Calibri" panose="020F0502020204030204" pitchFamily="34" charset="0"/>
              </a:rPr>
              <a:t>Theories of learning/health education</a:t>
            </a:r>
          </a:p>
          <a:p>
            <a:r>
              <a:rPr lang="en-US" sz="3200" dirty="0" smtClean="0">
                <a:solidFill>
                  <a:schemeClr val="tx1"/>
                </a:solidFill>
                <a:latin typeface="Calibri" panose="020F0502020204030204" pitchFamily="34" charset="0"/>
                <a:cs typeface="Calibri" panose="020F0502020204030204" pitchFamily="34" charset="0"/>
              </a:rPr>
              <a:t>Approach to health education</a:t>
            </a:r>
          </a:p>
          <a:p>
            <a:r>
              <a:rPr lang="en-US" sz="3200" dirty="0" smtClean="0">
                <a:solidFill>
                  <a:schemeClr val="tx1"/>
                </a:solidFill>
                <a:latin typeface="Calibri" panose="020F0502020204030204" pitchFamily="34" charset="0"/>
                <a:cs typeface="Calibri" panose="020F0502020204030204" pitchFamily="34" charset="0"/>
              </a:rPr>
              <a:t>Steps in carrying out a health programme</a:t>
            </a:r>
          </a:p>
          <a:p>
            <a:r>
              <a:rPr lang="en-US" sz="3200" dirty="0" smtClean="0">
                <a:solidFill>
                  <a:schemeClr val="tx1"/>
                </a:solidFill>
                <a:latin typeface="Calibri" panose="020F0502020204030204" pitchFamily="34" charset="0"/>
                <a:cs typeface="Calibri" panose="020F0502020204030204" pitchFamily="34" charset="0"/>
              </a:rPr>
              <a:t>Methods of health education</a:t>
            </a:r>
            <a:endParaRPr lang="en-US" sz="3200" dirty="0">
              <a:solidFill>
                <a:schemeClr val="tx1"/>
              </a:solidFill>
              <a:latin typeface="Calibri" panose="020F0502020204030204" pitchFamily="34" charset="0"/>
              <a:cs typeface="Calibri" panose="020F0502020204030204" pitchFamily="34" charset="0"/>
            </a:endParaRPr>
          </a:p>
        </p:txBody>
      </p:sp>
      <p:sp>
        <p:nvSpPr>
          <p:cNvPr id="4" name="Content Placeholder 3"/>
          <p:cNvSpPr>
            <a:spLocks noGrp="1"/>
          </p:cNvSpPr>
          <p:nvPr>
            <p:ph sz="half" idx="2"/>
          </p:nvPr>
        </p:nvSpPr>
        <p:spPr>
          <a:xfrm>
            <a:off x="6281530" y="1192695"/>
            <a:ext cx="5658679" cy="5565913"/>
          </a:xfrm>
        </p:spPr>
        <p:style>
          <a:lnRef idx="2">
            <a:schemeClr val="accent1"/>
          </a:lnRef>
          <a:fillRef idx="1">
            <a:schemeClr val="lt1"/>
          </a:fillRef>
          <a:effectRef idx="0">
            <a:schemeClr val="accent1"/>
          </a:effectRef>
          <a:fontRef idx="minor">
            <a:schemeClr val="dk1"/>
          </a:fontRef>
        </p:style>
        <p:txBody>
          <a:bodyPr>
            <a:normAutofit fontScale="92500" lnSpcReduction="20000"/>
          </a:bodyPr>
          <a:lstStyle/>
          <a:p>
            <a:r>
              <a:rPr lang="en-US" sz="3200" dirty="0" smtClean="0">
                <a:latin typeface="Calibri" panose="020F0502020204030204" pitchFamily="34" charset="0"/>
                <a:cs typeface="Calibri" panose="020F0502020204030204" pitchFamily="34" charset="0"/>
              </a:rPr>
              <a:t>Planning for a health education programme.</a:t>
            </a:r>
          </a:p>
          <a:p>
            <a:r>
              <a:rPr lang="en-US" sz="3200" dirty="0" err="1" smtClean="0">
                <a:latin typeface="Calibri" panose="020F0502020204030204" pitchFamily="34" charset="0"/>
                <a:cs typeface="Calibri" panose="020F0502020204030204" pitchFamily="34" charset="0"/>
              </a:rPr>
              <a:t>Behaviour</a:t>
            </a:r>
            <a:r>
              <a:rPr lang="en-US" sz="3200" dirty="0" smtClean="0">
                <a:latin typeface="Calibri" panose="020F0502020204030204" pitchFamily="34" charset="0"/>
                <a:cs typeface="Calibri" panose="020F0502020204030204" pitchFamily="34" charset="0"/>
              </a:rPr>
              <a:t> change and communication.</a:t>
            </a:r>
          </a:p>
          <a:p>
            <a:r>
              <a:rPr lang="en-US" sz="3200" dirty="0" smtClean="0">
                <a:latin typeface="Calibri" panose="020F0502020204030204" pitchFamily="34" charset="0"/>
                <a:cs typeface="Calibri" panose="020F0502020204030204" pitchFamily="34" charset="0"/>
              </a:rPr>
              <a:t>Information, Education &amp; Communication (IEC). </a:t>
            </a: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37127123"/>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2517913" y="781878"/>
            <a:ext cx="8150087" cy="4323522"/>
          </a:xfrm>
        </p:spPr>
        <p:txBody>
          <a:bodyPr/>
          <a:lstStyle/>
          <a:p>
            <a:pPr algn="ctr"/>
            <a:r>
              <a:rPr lang="en-US" b="1" dirty="0">
                <a:solidFill>
                  <a:srgbClr val="FF0000"/>
                </a:solidFill>
                <a:latin typeface="Berlin Sans FB Demi" panose="020E0802020502020306" pitchFamily="34" charset="0"/>
              </a:rPr>
              <a:t>METHODS </a:t>
            </a:r>
            <a:br>
              <a:rPr lang="en-US" b="1" dirty="0">
                <a:solidFill>
                  <a:srgbClr val="FF0000"/>
                </a:solidFill>
                <a:latin typeface="Berlin Sans FB Demi" panose="020E0802020502020306" pitchFamily="34" charset="0"/>
              </a:rPr>
            </a:br>
            <a:r>
              <a:rPr lang="en-US" b="1" dirty="0">
                <a:solidFill>
                  <a:srgbClr val="FF0000"/>
                </a:solidFill>
                <a:latin typeface="Berlin Sans FB Demi" panose="020E0802020502020306" pitchFamily="34" charset="0"/>
              </a:rPr>
              <a:t/>
            </a:r>
            <a:br>
              <a:rPr lang="en-US" b="1" dirty="0">
                <a:solidFill>
                  <a:srgbClr val="FF0000"/>
                </a:solidFill>
                <a:latin typeface="Berlin Sans FB Demi" panose="020E0802020502020306" pitchFamily="34" charset="0"/>
              </a:rPr>
            </a:br>
            <a:r>
              <a:rPr lang="en-US" b="1" dirty="0">
                <a:solidFill>
                  <a:srgbClr val="FF0000"/>
                </a:solidFill>
                <a:latin typeface="Berlin Sans FB Demi" panose="020E0802020502020306" pitchFamily="34" charset="0"/>
              </a:rPr>
              <a:t>GENERAL POPULATION</a:t>
            </a:r>
          </a:p>
        </p:txBody>
      </p:sp>
    </p:spTree>
    <p:extLst>
      <p:ext uri="{BB962C8B-B14F-4D97-AF65-F5344CB8AC3E}">
        <p14:creationId xmlns:p14="http://schemas.microsoft.com/office/powerpoint/2010/main" val="1055240692"/>
      </p:ext>
    </p:extLst>
  </p:cSld>
  <p:clrMapOvr>
    <a:masterClrMapping/>
  </p:clrMapOvr>
  <p:transition spd="med">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026"/>
          <p:cNvSpPr>
            <a:spLocks noGrp="1" noChangeArrowheads="1"/>
          </p:cNvSpPr>
          <p:nvPr>
            <p:ph type="title"/>
          </p:nvPr>
        </p:nvSpPr>
        <p:spPr>
          <a:xfrm>
            <a:off x="2345635" y="1934817"/>
            <a:ext cx="8017565" cy="1417983"/>
          </a:xfrm>
        </p:spPr>
        <p:txBody>
          <a:bodyPr>
            <a:normAutofit/>
          </a:bodyPr>
          <a:lstStyle/>
          <a:p>
            <a:pPr marL="857250" indent="-857250" algn="ctr">
              <a:buFont typeface="Wingdings" panose="05000000000000000000" pitchFamily="2" charset="2"/>
              <a:buChar char="ü"/>
            </a:pPr>
            <a:r>
              <a:rPr lang="en-US" sz="6000" b="1" dirty="0">
                <a:solidFill>
                  <a:srgbClr val="FF0000"/>
                </a:solidFill>
                <a:latin typeface="Berlin Sans FB Demi" panose="020E0802020502020306" pitchFamily="34" charset="0"/>
              </a:rPr>
              <a:t>MASS MEDIA</a:t>
            </a:r>
            <a:endParaRPr lang="en-US" dirty="0">
              <a:solidFill>
                <a:srgbClr val="FF0000"/>
              </a:solidFill>
              <a:latin typeface="Berlin Sans FB Demi" panose="020E0802020502020306" pitchFamily="34" charset="0"/>
            </a:endParaRPr>
          </a:p>
        </p:txBody>
      </p:sp>
    </p:spTree>
    <p:extLst>
      <p:ext uri="{BB962C8B-B14F-4D97-AF65-F5344CB8AC3E}">
        <p14:creationId xmlns:p14="http://schemas.microsoft.com/office/powerpoint/2010/main" val="3864669994"/>
      </p:ext>
    </p:extLst>
  </p:cSld>
  <p:clrMapOvr>
    <a:masterClrMapping/>
  </p:clrMapOvr>
  <p:transition spd="med">
    <p:pull/>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936" y="-214842"/>
            <a:ext cx="10227733" cy="1377244"/>
          </a:xfrm>
        </p:spPr>
        <p:txBody>
          <a:bodyPr>
            <a:normAutofit/>
          </a:bodyPr>
          <a:lstStyle/>
          <a:p>
            <a:pPr algn="ctr"/>
            <a:r>
              <a:rPr lang="en-US" sz="4000" b="1" dirty="0">
                <a:solidFill>
                  <a:schemeClr val="tx1"/>
                </a:solidFill>
                <a:latin typeface="Berlin Sans FB Demi" panose="020E0802020502020306" pitchFamily="34" charset="0"/>
              </a:rPr>
              <a:t>MASS MEDIA IN HEALTH PROMOTION </a:t>
            </a:r>
            <a:r>
              <a:rPr lang="en-US" sz="3600" b="1" dirty="0" smtClean="0">
                <a:solidFill>
                  <a:schemeClr val="tx1"/>
                </a:solidFill>
                <a:latin typeface="Berlin Sans FB Demi" panose="020E0802020502020306" pitchFamily="34" charset="0"/>
              </a:rPr>
              <a:t/>
            </a:r>
            <a:br>
              <a:rPr lang="en-US" sz="3600" b="1" dirty="0" smtClean="0">
                <a:solidFill>
                  <a:schemeClr val="tx1"/>
                </a:solidFill>
                <a:latin typeface="Berlin Sans FB Demi" panose="020E0802020502020306" pitchFamily="34" charset="0"/>
              </a:rPr>
            </a:br>
            <a:r>
              <a:rPr lang="en-US" sz="3600" b="1" dirty="0" smtClean="0">
                <a:solidFill>
                  <a:schemeClr val="tx1"/>
                </a:solidFill>
                <a:latin typeface="Berlin Sans FB Demi" panose="020E0802020502020306" pitchFamily="34" charset="0"/>
              </a:rPr>
              <a:t>DEFINITION </a:t>
            </a:r>
            <a:r>
              <a:rPr lang="en-US" sz="3600" b="1" dirty="0">
                <a:solidFill>
                  <a:schemeClr val="tx1"/>
                </a:solidFill>
                <a:latin typeface="Berlin Sans FB Demi" panose="020E0802020502020306" pitchFamily="34" charset="0"/>
              </a:rPr>
              <a:t>OF SOME TERMS  </a:t>
            </a:r>
            <a:endParaRPr lang="en-US" sz="6000" dirty="0">
              <a:solidFill>
                <a:schemeClr val="tx1"/>
              </a:solidFill>
              <a:latin typeface="Berlin Sans FB Demi" panose="020E0802020502020306" pitchFamily="34" charset="0"/>
            </a:endParaRPr>
          </a:p>
        </p:txBody>
      </p:sp>
      <p:sp>
        <p:nvSpPr>
          <p:cNvPr id="71683" name="Rectangle 3"/>
          <p:cNvSpPr>
            <a:spLocks noGrp="1" noChangeArrowheads="1"/>
          </p:cNvSpPr>
          <p:nvPr>
            <p:ph type="body" idx="1"/>
          </p:nvPr>
        </p:nvSpPr>
        <p:spPr>
          <a:xfrm>
            <a:off x="457936" y="1311965"/>
            <a:ext cx="11561786" cy="4784035"/>
          </a:xfrm>
        </p:spPr>
        <p:txBody>
          <a:bodyPr>
            <a:normAutofit/>
          </a:bodyPr>
          <a:lstStyle/>
          <a:p>
            <a:pPr algn="just">
              <a:buFontTx/>
              <a:buNone/>
            </a:pPr>
            <a:r>
              <a:rPr lang="en-US" sz="3200" b="1" dirty="0"/>
              <a:t>MASS MEDIA:</a:t>
            </a:r>
          </a:p>
          <a:p>
            <a:pPr algn="just"/>
            <a:r>
              <a:rPr lang="en-US" sz="3200" dirty="0"/>
              <a:t>	Any printed or audio-visual material designed to reach a mass audience. </a:t>
            </a:r>
          </a:p>
          <a:p>
            <a:pPr algn="just"/>
            <a:r>
              <a:rPr lang="en-US" sz="3200" dirty="0" smtClean="0"/>
              <a:t>This </a:t>
            </a:r>
            <a:r>
              <a:rPr lang="en-US" sz="3200" dirty="0"/>
              <a:t>includes newspapers, magazines, radio, television, billboards, exhibition, display, posters and leaflets</a:t>
            </a:r>
          </a:p>
          <a:p>
            <a:pPr algn="just">
              <a:buFontTx/>
              <a:buNone/>
            </a:pPr>
            <a:r>
              <a:rPr lang="en-US" sz="3200" b="1" dirty="0"/>
              <a:t>MESSAGE</a:t>
            </a:r>
          </a:p>
          <a:p>
            <a:pPr algn="just"/>
            <a:r>
              <a:rPr lang="en-US" sz="3200" dirty="0"/>
              <a:t>	A cultural communication encoded </a:t>
            </a:r>
            <a:r>
              <a:rPr lang="en-US" sz="3200" dirty="0" smtClean="0"/>
              <a:t>in signs </a:t>
            </a:r>
            <a:r>
              <a:rPr lang="en-US" sz="3200" dirty="0"/>
              <a:t>and symbols</a:t>
            </a:r>
          </a:p>
        </p:txBody>
      </p:sp>
    </p:spTree>
    <p:extLst>
      <p:ext uri="{BB962C8B-B14F-4D97-AF65-F5344CB8AC3E}">
        <p14:creationId xmlns:p14="http://schemas.microsoft.com/office/powerpoint/2010/main" val="1964097225"/>
      </p:ext>
    </p:extLst>
  </p:cSld>
  <p:clrMapOvr>
    <a:masterClrMapping/>
  </p:clrMapOvr>
  <p:transition spd="med">
    <p:pull/>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p:cNvSpPr>
            <a:spLocks noGrp="1" noChangeArrowheads="1"/>
          </p:cNvSpPr>
          <p:nvPr>
            <p:ph type="body" idx="1"/>
          </p:nvPr>
        </p:nvSpPr>
        <p:spPr>
          <a:xfrm>
            <a:off x="410817" y="967409"/>
            <a:ext cx="11447807" cy="5128591"/>
          </a:xfrm>
        </p:spPr>
        <p:txBody>
          <a:bodyPr>
            <a:normAutofit/>
          </a:bodyPr>
          <a:lstStyle/>
          <a:p>
            <a:pPr algn="just">
              <a:buFontTx/>
              <a:buNone/>
            </a:pPr>
            <a:r>
              <a:rPr lang="en-US" sz="3200" b="1" dirty="0"/>
              <a:t>MARKETING</a:t>
            </a:r>
            <a:r>
              <a:rPr lang="en-US" sz="3200" dirty="0"/>
              <a:t>:</a:t>
            </a:r>
          </a:p>
          <a:p>
            <a:pPr algn="just"/>
            <a:r>
              <a:rPr lang="en-US" sz="3200" dirty="0"/>
              <a:t>	The sum total of all activities (the marketing mix) designed to persuade people to adopt certain </a:t>
            </a:r>
            <a:r>
              <a:rPr lang="en-US" sz="3200" dirty="0" smtClean="0"/>
              <a:t>behaviors</a:t>
            </a:r>
            <a:endParaRPr lang="en-US" sz="3200" dirty="0"/>
          </a:p>
          <a:p>
            <a:pPr algn="just">
              <a:buFontTx/>
              <a:buNone/>
            </a:pPr>
            <a:endParaRPr lang="en-US" sz="3200" dirty="0"/>
          </a:p>
          <a:p>
            <a:pPr algn="just">
              <a:buFontTx/>
              <a:buNone/>
            </a:pPr>
            <a:r>
              <a:rPr lang="en-US" sz="3200" b="1" dirty="0"/>
              <a:t>ADVERTISING</a:t>
            </a:r>
          </a:p>
          <a:p>
            <a:pPr algn="just"/>
            <a:r>
              <a:rPr lang="en-US" sz="3200" dirty="0"/>
              <a:t>	One component of marketing mix</a:t>
            </a:r>
          </a:p>
        </p:txBody>
      </p:sp>
    </p:spTree>
    <p:extLst>
      <p:ext uri="{BB962C8B-B14F-4D97-AF65-F5344CB8AC3E}">
        <p14:creationId xmlns:p14="http://schemas.microsoft.com/office/powerpoint/2010/main" val="3309975807"/>
      </p:ext>
    </p:extLst>
  </p:cSld>
  <p:clrMapOvr>
    <a:masterClrMapping/>
  </p:clrMapOvr>
  <p:transition spd="med">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p:cNvSpPr>
            <a:spLocks noGrp="1" noChangeArrowheads="1"/>
          </p:cNvSpPr>
          <p:nvPr>
            <p:ph type="body" idx="1"/>
          </p:nvPr>
        </p:nvSpPr>
        <p:spPr>
          <a:xfrm>
            <a:off x="172278" y="609601"/>
            <a:ext cx="11857796" cy="5486400"/>
          </a:xfrm>
        </p:spPr>
        <p:txBody>
          <a:bodyPr>
            <a:normAutofit/>
          </a:bodyPr>
          <a:lstStyle/>
          <a:p>
            <a:pPr algn="just">
              <a:buFontTx/>
              <a:buNone/>
            </a:pPr>
            <a:r>
              <a:rPr lang="en-US" sz="3200" b="1" dirty="0"/>
              <a:t>AUDIENCE SEGMENTATION</a:t>
            </a:r>
            <a:r>
              <a:rPr lang="en-US" sz="3200" dirty="0"/>
              <a:t>:</a:t>
            </a:r>
          </a:p>
          <a:p>
            <a:pPr algn="just"/>
            <a:r>
              <a:rPr lang="en-US" sz="3200" dirty="0" smtClean="0"/>
              <a:t>The </a:t>
            </a:r>
            <a:r>
              <a:rPr lang="en-US" sz="3200" dirty="0"/>
              <a:t>division of a mixed population into more homogenous groups or market segments. </a:t>
            </a:r>
          </a:p>
          <a:p>
            <a:pPr algn="just"/>
            <a:r>
              <a:rPr lang="en-US" sz="3200" dirty="0" smtClean="0"/>
              <a:t>Market </a:t>
            </a:r>
            <a:r>
              <a:rPr lang="en-US" sz="3200" dirty="0"/>
              <a:t>segments are defined by certain shared characteristics which affect attitudes, beliefs and knowledge. </a:t>
            </a:r>
          </a:p>
          <a:p>
            <a:pPr algn="just"/>
            <a:r>
              <a:rPr lang="en-US" sz="3200" dirty="0" smtClean="0"/>
              <a:t>Targeting </a:t>
            </a:r>
            <a:r>
              <a:rPr lang="en-US" sz="3200" dirty="0"/>
              <a:t>specific market segments allows for more specific messages which will have a greater effect.</a:t>
            </a:r>
          </a:p>
          <a:p>
            <a:pPr algn="just">
              <a:buFontTx/>
              <a:buNone/>
            </a:pPr>
            <a:endParaRPr lang="en-US" sz="3200" dirty="0"/>
          </a:p>
        </p:txBody>
      </p:sp>
    </p:spTree>
    <p:extLst>
      <p:ext uri="{BB962C8B-B14F-4D97-AF65-F5344CB8AC3E}">
        <p14:creationId xmlns:p14="http://schemas.microsoft.com/office/powerpoint/2010/main" val="1416229317"/>
      </p:ext>
    </p:extLst>
  </p:cSld>
  <p:clrMapOvr>
    <a:masterClrMapping/>
  </p:clrMapOvr>
  <p:transition spd="med">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42913" y="105397"/>
            <a:ext cx="9691687" cy="1471612"/>
          </a:xfrm>
        </p:spPr>
        <p:txBody>
          <a:bodyPr>
            <a:normAutofit/>
          </a:bodyPr>
          <a:lstStyle/>
          <a:p>
            <a:pPr algn="ctr"/>
            <a:r>
              <a:rPr lang="en-US" sz="3600" b="1" dirty="0">
                <a:solidFill>
                  <a:schemeClr val="tx1"/>
                </a:solidFill>
                <a:latin typeface="Berlin Sans FB Demi" panose="020E0802020502020306" pitchFamily="34" charset="0"/>
              </a:rPr>
              <a:t>MASS MEDIA, ADVERTISING, MARKETING AND HEALTH PROMOTION  -1</a:t>
            </a:r>
            <a:endParaRPr lang="en-US" sz="3600" dirty="0">
              <a:solidFill>
                <a:schemeClr val="tx1"/>
              </a:solidFill>
              <a:latin typeface="Berlin Sans FB Demi" panose="020E0802020502020306" pitchFamily="34" charset="0"/>
            </a:endParaRPr>
          </a:p>
        </p:txBody>
      </p:sp>
      <p:sp>
        <p:nvSpPr>
          <p:cNvPr id="74755" name="Rectangle 3"/>
          <p:cNvSpPr>
            <a:spLocks noGrp="1" noChangeArrowheads="1"/>
          </p:cNvSpPr>
          <p:nvPr>
            <p:ph type="body" idx="1"/>
          </p:nvPr>
        </p:nvSpPr>
        <p:spPr>
          <a:xfrm>
            <a:off x="278297" y="1775791"/>
            <a:ext cx="11794642" cy="4320209"/>
          </a:xfrm>
        </p:spPr>
        <p:txBody>
          <a:bodyPr>
            <a:normAutofit/>
          </a:bodyPr>
          <a:lstStyle/>
          <a:p>
            <a:pPr algn="just">
              <a:lnSpc>
                <a:spcPct val="90000"/>
              </a:lnSpc>
            </a:pPr>
            <a:r>
              <a:rPr lang="en-US" sz="3200" dirty="0"/>
              <a:t>Unrealistic expectations of media effectiveness due in part to a basic misunderstanding</a:t>
            </a:r>
          </a:p>
          <a:p>
            <a:pPr algn="just">
              <a:lnSpc>
                <a:spcPct val="90000"/>
              </a:lnSpc>
            </a:pPr>
            <a:r>
              <a:rPr lang="en-US" sz="3200" dirty="0" smtClean="0"/>
              <a:t>Health </a:t>
            </a:r>
            <a:r>
              <a:rPr lang="en-US" sz="3200" dirty="0"/>
              <a:t>promoters assumed that advertising alone was responsible for the behaviour change achieved by commercial companies</a:t>
            </a:r>
            <a:r>
              <a:rPr lang="en-US" sz="3200" dirty="0" smtClean="0"/>
              <a:t>.</a:t>
            </a:r>
          </a:p>
          <a:p>
            <a:pPr algn="just">
              <a:lnSpc>
                <a:spcPct val="90000"/>
              </a:lnSpc>
            </a:pPr>
            <a:r>
              <a:rPr lang="en-US" sz="3200" dirty="0" smtClean="0"/>
              <a:t>They </a:t>
            </a:r>
            <a:r>
              <a:rPr lang="en-US" sz="3200" dirty="0"/>
              <a:t>failed to appreciate that advertising is just one part of what is called “the marketing mix”</a:t>
            </a:r>
          </a:p>
        </p:txBody>
      </p:sp>
    </p:spTree>
    <p:extLst>
      <p:ext uri="{BB962C8B-B14F-4D97-AF65-F5344CB8AC3E}">
        <p14:creationId xmlns:p14="http://schemas.microsoft.com/office/powerpoint/2010/main" val="1412200384"/>
      </p:ext>
    </p:extLst>
  </p:cSld>
  <p:clrMapOvr>
    <a:masterClrMapping/>
  </p:clrMapOvr>
  <p:transition spd="med">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0" y="533400"/>
            <a:ext cx="11715750" cy="290689"/>
          </a:xfrm>
        </p:spPr>
        <p:txBody>
          <a:bodyPr>
            <a:normAutofit fontScale="90000"/>
          </a:bodyPr>
          <a:lstStyle/>
          <a:p>
            <a:endParaRPr lang="en-US" sz="4000" dirty="0"/>
          </a:p>
        </p:txBody>
      </p:sp>
      <p:sp>
        <p:nvSpPr>
          <p:cNvPr id="75779" name="Rectangle 3"/>
          <p:cNvSpPr>
            <a:spLocks noGrp="1" noChangeArrowheads="1"/>
          </p:cNvSpPr>
          <p:nvPr>
            <p:ph type="body" idx="1"/>
          </p:nvPr>
        </p:nvSpPr>
        <p:spPr>
          <a:xfrm>
            <a:off x="314325" y="1314450"/>
            <a:ext cx="11615738" cy="4933950"/>
          </a:xfrm>
        </p:spPr>
        <p:txBody>
          <a:bodyPr>
            <a:normAutofit/>
          </a:bodyPr>
          <a:lstStyle/>
          <a:p>
            <a:pPr>
              <a:lnSpc>
                <a:spcPct val="90000"/>
              </a:lnSpc>
            </a:pPr>
            <a:r>
              <a:rPr lang="en-US" sz="3200" dirty="0"/>
              <a:t>Advertising a commercial product is very different from trying to sell health</a:t>
            </a:r>
            <a:r>
              <a:rPr lang="en-US" sz="3200" dirty="0" smtClean="0"/>
              <a:t>.</a:t>
            </a:r>
          </a:p>
          <a:p>
            <a:pPr>
              <a:lnSpc>
                <a:spcPct val="90000"/>
              </a:lnSpc>
            </a:pPr>
            <a:r>
              <a:rPr lang="en-US" sz="3200" dirty="0" smtClean="0"/>
              <a:t> </a:t>
            </a:r>
            <a:r>
              <a:rPr lang="en-US" sz="3200" dirty="0"/>
              <a:t>Advertising typically mobilizes predispositions whereas health promotion typically tries to counter them</a:t>
            </a:r>
          </a:p>
          <a:p>
            <a:pPr>
              <a:lnSpc>
                <a:spcPct val="90000"/>
              </a:lnSpc>
            </a:pPr>
            <a:r>
              <a:rPr lang="en-US" sz="3200" dirty="0"/>
              <a:t>Advertising is selling things in the here and now, to be immediately consumed and enjoyed</a:t>
            </a:r>
            <a:r>
              <a:rPr lang="en-US" sz="3200" dirty="0" smtClean="0"/>
              <a:t>.</a:t>
            </a:r>
          </a:p>
          <a:p>
            <a:pPr>
              <a:lnSpc>
                <a:spcPct val="90000"/>
              </a:lnSpc>
            </a:pPr>
            <a:r>
              <a:rPr lang="en-US" sz="3200" dirty="0" smtClean="0"/>
              <a:t> </a:t>
            </a:r>
            <a:r>
              <a:rPr lang="en-US" sz="3200" dirty="0"/>
              <a:t>By contrast, health education messages are often about foregoing present enjoyment for future benefits</a:t>
            </a:r>
          </a:p>
        </p:txBody>
      </p:sp>
    </p:spTree>
    <p:extLst>
      <p:ext uri="{BB962C8B-B14F-4D97-AF65-F5344CB8AC3E}">
        <p14:creationId xmlns:p14="http://schemas.microsoft.com/office/powerpoint/2010/main" val="3769349465"/>
      </p:ext>
    </p:extLst>
  </p:cSld>
  <p:clrMapOvr>
    <a:masterClrMapping/>
  </p:clrMapOvr>
  <p:transition spd="med">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57163" y="762000"/>
            <a:ext cx="11487150" cy="265289"/>
          </a:xfrm>
        </p:spPr>
        <p:txBody>
          <a:bodyPr>
            <a:normAutofit fontScale="90000"/>
          </a:bodyPr>
          <a:lstStyle/>
          <a:p>
            <a:endParaRPr lang="en-US" sz="3200" dirty="0"/>
          </a:p>
        </p:txBody>
      </p:sp>
      <p:sp>
        <p:nvSpPr>
          <p:cNvPr id="76803" name="Rectangle 3"/>
          <p:cNvSpPr>
            <a:spLocks noGrp="1" noChangeArrowheads="1"/>
          </p:cNvSpPr>
          <p:nvPr>
            <p:ph type="body" idx="1"/>
          </p:nvPr>
        </p:nvSpPr>
        <p:spPr>
          <a:xfrm>
            <a:off x="609600" y="1802296"/>
            <a:ext cx="9825037" cy="3276600"/>
          </a:xfrm>
        </p:spPr>
        <p:txBody>
          <a:bodyPr/>
          <a:lstStyle/>
          <a:p>
            <a:pPr algn="just"/>
            <a:r>
              <a:rPr lang="en-US" sz="3200" dirty="0"/>
              <a:t>Advertising spends large sums of money for relatively small shifts in behaviour. Health education spends a fraction of commercial budgets attempting to generate large shifts in behaviour.</a:t>
            </a:r>
          </a:p>
          <a:p>
            <a:pPr algn="just"/>
            <a:endParaRPr lang="en-US" dirty="0"/>
          </a:p>
        </p:txBody>
      </p:sp>
    </p:spTree>
    <p:extLst>
      <p:ext uri="{BB962C8B-B14F-4D97-AF65-F5344CB8AC3E}">
        <p14:creationId xmlns:p14="http://schemas.microsoft.com/office/powerpoint/2010/main" val="1378811662"/>
      </p:ext>
    </p:extLst>
  </p:cSld>
  <p:clrMapOvr>
    <a:masterClrMapping/>
  </p:clrMapOvr>
  <p:transition spd="med">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175717" y="251792"/>
            <a:ext cx="8677275" cy="1066800"/>
          </a:xfrm>
        </p:spPr>
        <p:txBody>
          <a:bodyPr>
            <a:noAutofit/>
          </a:bodyPr>
          <a:lstStyle/>
          <a:p>
            <a:pPr algn="ctr"/>
            <a:r>
              <a:rPr lang="en-US" sz="4400" b="1" dirty="0">
                <a:solidFill>
                  <a:schemeClr val="tx1"/>
                </a:solidFill>
                <a:latin typeface="Berlin Sans FB Demi" panose="020E0802020502020306" pitchFamily="34" charset="0"/>
              </a:rPr>
              <a:t>WHAT THE MASS MEDIA CAN AND CANNOT DO  </a:t>
            </a:r>
            <a:endParaRPr lang="en-US" sz="4400" dirty="0">
              <a:solidFill>
                <a:schemeClr val="tx1"/>
              </a:solidFill>
              <a:latin typeface="Berlin Sans FB Demi" panose="020E0802020502020306" pitchFamily="34" charset="0"/>
            </a:endParaRPr>
          </a:p>
        </p:txBody>
      </p:sp>
      <p:sp>
        <p:nvSpPr>
          <p:cNvPr id="77827" name="Rectangle 3"/>
          <p:cNvSpPr>
            <a:spLocks noGrp="1" noChangeArrowheads="1"/>
          </p:cNvSpPr>
          <p:nvPr>
            <p:ph type="body" idx="1"/>
          </p:nvPr>
        </p:nvSpPr>
        <p:spPr>
          <a:xfrm>
            <a:off x="614363" y="1800226"/>
            <a:ext cx="10557220" cy="4295774"/>
          </a:xfrm>
        </p:spPr>
        <p:txBody>
          <a:bodyPr>
            <a:normAutofit/>
          </a:bodyPr>
          <a:lstStyle/>
          <a:p>
            <a:pPr algn="just">
              <a:buFontTx/>
              <a:buNone/>
            </a:pPr>
            <a:r>
              <a:rPr lang="en-US" sz="3600" b="1" dirty="0"/>
              <a:t>The mass media can:</a:t>
            </a:r>
          </a:p>
          <a:p>
            <a:pPr algn="just"/>
            <a:r>
              <a:rPr lang="en-US" sz="3600" dirty="0"/>
              <a:t>Raise consciousness about health issues</a:t>
            </a:r>
          </a:p>
          <a:p>
            <a:pPr algn="just"/>
            <a:r>
              <a:rPr lang="en-US" sz="3600" dirty="0"/>
              <a:t>Help place health on the public agenda</a:t>
            </a:r>
          </a:p>
          <a:p>
            <a:pPr algn="just"/>
            <a:r>
              <a:rPr lang="en-US" sz="3600" dirty="0"/>
              <a:t>Convey simple information</a:t>
            </a:r>
          </a:p>
          <a:p>
            <a:pPr algn="just"/>
            <a:r>
              <a:rPr lang="en-US" sz="3600" dirty="0"/>
              <a:t>Change behaviour if other enabling factors are present</a:t>
            </a:r>
          </a:p>
        </p:txBody>
      </p:sp>
    </p:spTree>
    <p:extLst>
      <p:ext uri="{BB962C8B-B14F-4D97-AF65-F5344CB8AC3E}">
        <p14:creationId xmlns:p14="http://schemas.microsoft.com/office/powerpoint/2010/main" val="2480356815"/>
      </p:ext>
    </p:extLst>
  </p:cSld>
  <p:clrMapOvr>
    <a:masterClrMapping/>
  </p:clrMapOvr>
  <p:transition spd="med">
    <p:pull/>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256140" y="0"/>
            <a:ext cx="9815512" cy="1281112"/>
          </a:xfrm>
        </p:spPr>
        <p:txBody>
          <a:bodyPr>
            <a:normAutofit/>
          </a:bodyPr>
          <a:lstStyle/>
          <a:p>
            <a:pPr algn="ctr"/>
            <a:r>
              <a:rPr lang="en-US" sz="3200" b="1" dirty="0">
                <a:solidFill>
                  <a:schemeClr val="tx1"/>
                </a:solidFill>
              </a:rPr>
              <a:t>WHAT THE MASS MEDIA CAN AND CANNOT </a:t>
            </a:r>
            <a:r>
              <a:rPr lang="en-US" sz="3200" b="1" dirty="0" smtClean="0">
                <a:solidFill>
                  <a:schemeClr val="tx1"/>
                </a:solidFill>
              </a:rPr>
              <a:t>DO </a:t>
            </a:r>
            <a:r>
              <a:rPr lang="en-US" sz="3200" b="1" dirty="0" err="1" smtClean="0">
                <a:solidFill>
                  <a:schemeClr val="tx1"/>
                </a:solidFill>
              </a:rPr>
              <a:t>cntd</a:t>
            </a:r>
            <a:r>
              <a:rPr lang="en-US" sz="3200" b="1" dirty="0" smtClean="0">
                <a:solidFill>
                  <a:schemeClr val="tx1"/>
                </a:solidFill>
              </a:rPr>
              <a:t>’  </a:t>
            </a:r>
            <a:endParaRPr lang="en-US" sz="3600" dirty="0">
              <a:solidFill>
                <a:schemeClr val="tx1"/>
              </a:solidFill>
            </a:endParaRPr>
          </a:p>
        </p:txBody>
      </p:sp>
      <p:sp>
        <p:nvSpPr>
          <p:cNvPr id="81923" name="Rectangle 3"/>
          <p:cNvSpPr>
            <a:spLocks noGrp="1" noChangeArrowheads="1"/>
          </p:cNvSpPr>
          <p:nvPr>
            <p:ph type="body" idx="1"/>
          </p:nvPr>
        </p:nvSpPr>
        <p:spPr>
          <a:xfrm>
            <a:off x="609600" y="1761332"/>
            <a:ext cx="10644187" cy="4114800"/>
          </a:xfrm>
        </p:spPr>
        <p:txBody>
          <a:bodyPr>
            <a:normAutofit/>
          </a:bodyPr>
          <a:lstStyle/>
          <a:p>
            <a:pPr algn="just">
              <a:buFontTx/>
              <a:buNone/>
            </a:pPr>
            <a:r>
              <a:rPr lang="en-US" sz="3200" b="1" dirty="0">
                <a:latin typeface="Berlin Sans FB Demi" panose="020E0802020502020306" pitchFamily="34" charset="0"/>
              </a:rPr>
              <a:t>Using the mass media is effective if:</a:t>
            </a:r>
          </a:p>
          <a:p>
            <a:pPr algn="just"/>
            <a:r>
              <a:rPr lang="en-US" sz="3200" dirty="0"/>
              <a:t>It is part of an integrated campaign including other elements such as one-to-one advice</a:t>
            </a:r>
          </a:p>
          <a:p>
            <a:pPr algn="just"/>
            <a:r>
              <a:rPr lang="en-US" sz="3200" dirty="0"/>
              <a:t>The information is new and presented in an emotional context</a:t>
            </a:r>
          </a:p>
          <a:p>
            <a:pPr algn="just"/>
            <a:r>
              <a:rPr lang="en-US" sz="3200" dirty="0"/>
              <a:t>The information is seen as being relevant for “people like me”</a:t>
            </a:r>
          </a:p>
        </p:txBody>
      </p:sp>
    </p:spTree>
    <p:extLst>
      <p:ext uri="{BB962C8B-B14F-4D97-AF65-F5344CB8AC3E}">
        <p14:creationId xmlns:p14="http://schemas.microsoft.com/office/powerpoint/2010/main" val="3265798760"/>
      </p:ext>
    </p:extLst>
  </p:cSld>
  <p:clrMapOvr>
    <a:masterClrMapping/>
  </p:clrMapOvr>
  <p:transition spd="med">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61621" y="0"/>
            <a:ext cx="8911687" cy="1280890"/>
          </a:xfrm>
        </p:spPr>
        <p:txBody>
          <a:bodyPr>
            <a:normAutofit/>
          </a:bodyPr>
          <a:lstStyle/>
          <a:p>
            <a:pPr algn="ctr"/>
            <a:r>
              <a:rPr lang="en-US" sz="4400" b="1" dirty="0" smtClean="0">
                <a:latin typeface="Arial Black" panose="020B0A04020102020204" pitchFamily="34" charset="0"/>
                <a:cs typeface="Calibri" panose="020F0502020204030204" pitchFamily="34" charset="0"/>
              </a:rPr>
              <a:t>Reference materials</a:t>
            </a:r>
            <a:endParaRPr lang="en-US" sz="4400" b="1" dirty="0">
              <a:latin typeface="Arial Black" panose="020B0A04020102020204" pitchFamily="34" charset="0"/>
              <a:cs typeface="Calibri" panose="020F0502020204030204" pitchFamily="34" charset="0"/>
            </a:endParaRPr>
          </a:p>
        </p:txBody>
      </p:sp>
      <p:sp>
        <p:nvSpPr>
          <p:cNvPr id="6" name="Content Placeholder 5"/>
          <p:cNvSpPr>
            <a:spLocks noGrp="1"/>
          </p:cNvSpPr>
          <p:nvPr>
            <p:ph idx="1"/>
          </p:nvPr>
        </p:nvSpPr>
        <p:spPr>
          <a:xfrm>
            <a:off x="887897" y="1280890"/>
            <a:ext cx="10774016" cy="5146413"/>
          </a:xfrm>
        </p:spPr>
        <p:txBody>
          <a:bodyPr>
            <a:normAutofit/>
          </a:bodyPr>
          <a:lstStyle/>
          <a:p>
            <a:pPr algn="just"/>
            <a:r>
              <a:rPr lang="en-US" sz="3200" dirty="0" err="1" smtClean="0">
                <a:solidFill>
                  <a:schemeClr val="tx1"/>
                </a:solidFill>
                <a:latin typeface="Calibri" panose="020F0502020204030204" pitchFamily="34" charset="0"/>
                <a:cs typeface="Calibri" panose="020F0502020204030204" pitchFamily="34" charset="0"/>
              </a:rPr>
              <a:t>Basavanthappa</a:t>
            </a:r>
            <a:r>
              <a:rPr lang="en-US" sz="3200" dirty="0" smtClean="0">
                <a:solidFill>
                  <a:schemeClr val="tx1"/>
                </a:solidFill>
                <a:latin typeface="Calibri" panose="020F0502020204030204" pitchFamily="34" charset="0"/>
                <a:cs typeface="Calibri" panose="020F0502020204030204" pitchFamily="34" charset="0"/>
              </a:rPr>
              <a:t>, B.T.,(2013). </a:t>
            </a:r>
            <a:r>
              <a:rPr lang="en-US" sz="3200" i="1" dirty="0" smtClean="0">
                <a:solidFill>
                  <a:schemeClr val="tx1"/>
                </a:solidFill>
                <a:latin typeface="Calibri" panose="020F0502020204030204" pitchFamily="34" charset="0"/>
                <a:cs typeface="Calibri" panose="020F0502020204030204" pitchFamily="34" charset="0"/>
              </a:rPr>
              <a:t>Community Health Nursing. 2</a:t>
            </a:r>
            <a:r>
              <a:rPr lang="en-US" sz="3200" i="1" baseline="30000" dirty="0" smtClean="0">
                <a:solidFill>
                  <a:schemeClr val="tx1"/>
                </a:solidFill>
                <a:latin typeface="Calibri" panose="020F0502020204030204" pitchFamily="34" charset="0"/>
                <a:cs typeface="Calibri" panose="020F0502020204030204" pitchFamily="34" charset="0"/>
              </a:rPr>
              <a:t>nd</a:t>
            </a:r>
            <a:r>
              <a:rPr lang="en-US" sz="3200" i="1" dirty="0" smtClean="0">
                <a:solidFill>
                  <a:schemeClr val="tx1"/>
                </a:solidFill>
                <a:latin typeface="Calibri" panose="020F0502020204030204" pitchFamily="34" charset="0"/>
                <a:cs typeface="Calibri" panose="020F0502020204030204" pitchFamily="34" charset="0"/>
              </a:rPr>
              <a:t> Ed</a:t>
            </a:r>
            <a:r>
              <a:rPr lang="en-US" sz="3200" dirty="0" smtClean="0">
                <a:solidFill>
                  <a:schemeClr val="tx1"/>
                </a:solidFill>
                <a:latin typeface="Calibri" panose="020F0502020204030204" pitchFamily="34" charset="0"/>
                <a:cs typeface="Calibri" panose="020F0502020204030204" pitchFamily="34" charset="0"/>
              </a:rPr>
              <a:t>. New Delhi: </a:t>
            </a:r>
            <a:r>
              <a:rPr lang="en-US" sz="3200" dirty="0" err="1" smtClean="0">
                <a:solidFill>
                  <a:schemeClr val="tx1"/>
                </a:solidFill>
                <a:latin typeface="Calibri" panose="020F0502020204030204" pitchFamily="34" charset="0"/>
                <a:cs typeface="Calibri" panose="020F0502020204030204" pitchFamily="34" charset="0"/>
              </a:rPr>
              <a:t>Jaypee</a:t>
            </a:r>
            <a:r>
              <a:rPr lang="en-US" sz="3200" dirty="0" smtClean="0">
                <a:solidFill>
                  <a:schemeClr val="tx1"/>
                </a:solidFill>
                <a:latin typeface="Calibri" panose="020F0502020204030204" pitchFamily="34" charset="0"/>
                <a:cs typeface="Calibri" panose="020F0502020204030204" pitchFamily="34" charset="0"/>
              </a:rPr>
              <a:t> Brothers Medical Publishers. </a:t>
            </a:r>
          </a:p>
          <a:p>
            <a:pPr algn="just"/>
            <a:r>
              <a:rPr lang="en-US" sz="3200" dirty="0" smtClean="0">
                <a:solidFill>
                  <a:schemeClr val="tx1"/>
                </a:solidFill>
                <a:latin typeface="Calibri" panose="020F0502020204030204" pitchFamily="34" charset="0"/>
                <a:cs typeface="Calibri" panose="020F0502020204030204" pitchFamily="34" charset="0"/>
              </a:rPr>
              <a:t>Clark, C.C.(2014). </a:t>
            </a:r>
            <a:r>
              <a:rPr lang="en-US" sz="3200" i="1" dirty="0" smtClean="0">
                <a:solidFill>
                  <a:schemeClr val="tx1"/>
                </a:solidFill>
                <a:latin typeface="Calibri" panose="020F0502020204030204" pitchFamily="34" charset="0"/>
                <a:cs typeface="Calibri" panose="020F0502020204030204" pitchFamily="34" charset="0"/>
              </a:rPr>
              <a:t>Health promotion for Nurses: A practical guide</a:t>
            </a:r>
            <a:r>
              <a:rPr lang="en-US" sz="3200" dirty="0" smtClean="0">
                <a:solidFill>
                  <a:schemeClr val="tx1"/>
                </a:solidFill>
                <a:latin typeface="Calibri" panose="020F0502020204030204" pitchFamily="34" charset="0"/>
                <a:cs typeface="Calibri" panose="020F0502020204030204" pitchFamily="34" charset="0"/>
              </a:rPr>
              <a:t>, Massachusetts: Jones and Bartlett publishers. </a:t>
            </a:r>
          </a:p>
          <a:p>
            <a:pPr algn="just"/>
            <a:r>
              <a:rPr lang="en-US" sz="3200" dirty="0" err="1" smtClean="0">
                <a:solidFill>
                  <a:schemeClr val="tx1"/>
                </a:solidFill>
                <a:latin typeface="Calibri" panose="020F0502020204030204" pitchFamily="34" charset="0"/>
                <a:cs typeface="Calibri" panose="020F0502020204030204" pitchFamily="34" charset="0"/>
              </a:rPr>
              <a:t>Raingruber,B</a:t>
            </a:r>
            <a:r>
              <a:rPr lang="en-US" sz="3200" dirty="0" smtClean="0">
                <a:solidFill>
                  <a:schemeClr val="tx1"/>
                </a:solidFill>
                <a:latin typeface="Calibri" panose="020F0502020204030204" pitchFamily="34" charset="0"/>
                <a:cs typeface="Calibri" panose="020F0502020204030204" pitchFamily="34" charset="0"/>
              </a:rPr>
              <a:t>.(2017).</a:t>
            </a:r>
            <a:r>
              <a:rPr lang="en-US" sz="3200" i="1" dirty="0" smtClean="0">
                <a:solidFill>
                  <a:schemeClr val="tx1"/>
                </a:solidFill>
                <a:latin typeface="Calibri" panose="020F0502020204030204" pitchFamily="34" charset="0"/>
                <a:cs typeface="Calibri" panose="020F0502020204030204" pitchFamily="34" charset="0"/>
              </a:rPr>
              <a:t>Contemporary health promotion in Nursing practice. 2</a:t>
            </a:r>
            <a:r>
              <a:rPr lang="en-US" sz="3200" i="1" baseline="30000" dirty="0" smtClean="0">
                <a:solidFill>
                  <a:schemeClr val="tx1"/>
                </a:solidFill>
                <a:latin typeface="Calibri" panose="020F0502020204030204" pitchFamily="34" charset="0"/>
                <a:cs typeface="Calibri" panose="020F0502020204030204" pitchFamily="34" charset="0"/>
              </a:rPr>
              <a:t>nd</a:t>
            </a:r>
            <a:r>
              <a:rPr lang="en-US" sz="3200" i="1" dirty="0" smtClean="0">
                <a:solidFill>
                  <a:schemeClr val="tx1"/>
                </a:solidFill>
                <a:latin typeface="Calibri" panose="020F0502020204030204" pitchFamily="34" charset="0"/>
                <a:cs typeface="Calibri" panose="020F0502020204030204" pitchFamily="34" charset="0"/>
              </a:rPr>
              <a:t> Ed</a:t>
            </a:r>
            <a:r>
              <a:rPr lang="en-US" sz="3200" dirty="0" smtClean="0">
                <a:solidFill>
                  <a:schemeClr val="tx1"/>
                </a:solidFill>
                <a:latin typeface="Calibri" panose="020F0502020204030204" pitchFamily="34" charset="0"/>
                <a:cs typeface="Calibri" panose="020F0502020204030204" pitchFamily="34" charset="0"/>
              </a:rPr>
              <a:t>. Massachusetts: Jones and Bartlett publishers. </a:t>
            </a:r>
            <a:endParaRPr lang="en-US" sz="32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4972735"/>
      </p:ext>
    </p:extLst>
  </p:cSld>
  <p:clrMapOvr>
    <a:masterClrMapping/>
  </p:clrMapOvr>
  <p:transition spd="slow">
    <p:push dir="u"/>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1144036" y="199230"/>
            <a:ext cx="8824912" cy="814388"/>
          </a:xfrm>
        </p:spPr>
        <p:txBody>
          <a:bodyPr>
            <a:normAutofit fontScale="90000"/>
          </a:bodyPr>
          <a:lstStyle/>
          <a:p>
            <a:pPr algn="ctr"/>
            <a:r>
              <a:rPr lang="en-US" sz="3600" b="1" dirty="0">
                <a:solidFill>
                  <a:schemeClr val="tx1"/>
                </a:solidFill>
                <a:latin typeface="Berlin Sans FB Demi" panose="020E0802020502020306" pitchFamily="34" charset="0"/>
              </a:rPr>
              <a:t>WHAT THE MASS MEDIA CAN AND CANNOT DO </a:t>
            </a:r>
            <a:r>
              <a:rPr lang="en-US" sz="3600" b="1" dirty="0" smtClean="0">
                <a:solidFill>
                  <a:schemeClr val="tx1"/>
                </a:solidFill>
                <a:latin typeface="Berlin Sans FB Demi" panose="020E0802020502020306" pitchFamily="34" charset="0"/>
              </a:rPr>
              <a:t> </a:t>
            </a:r>
            <a:r>
              <a:rPr lang="en-US" sz="3600" b="1" dirty="0" err="1" smtClean="0">
                <a:solidFill>
                  <a:schemeClr val="tx1"/>
                </a:solidFill>
                <a:latin typeface="Berlin Sans FB Demi" panose="020E0802020502020306" pitchFamily="34" charset="0"/>
              </a:rPr>
              <a:t>cntd</a:t>
            </a:r>
            <a:r>
              <a:rPr lang="en-US" sz="3600" b="1" dirty="0" smtClean="0">
                <a:solidFill>
                  <a:schemeClr val="tx1"/>
                </a:solidFill>
                <a:latin typeface="Berlin Sans FB Demi" panose="020E0802020502020306" pitchFamily="34" charset="0"/>
              </a:rPr>
              <a:t>’ </a:t>
            </a:r>
            <a:endParaRPr lang="en-US" sz="4000" dirty="0">
              <a:solidFill>
                <a:schemeClr val="tx1"/>
              </a:solidFill>
              <a:latin typeface="Berlin Sans FB Demi" panose="020E0802020502020306" pitchFamily="34" charset="0"/>
            </a:endParaRPr>
          </a:p>
        </p:txBody>
      </p:sp>
      <p:sp>
        <p:nvSpPr>
          <p:cNvPr id="82947" name="Rectangle 3"/>
          <p:cNvSpPr>
            <a:spLocks noGrp="1" noChangeArrowheads="1"/>
          </p:cNvSpPr>
          <p:nvPr>
            <p:ph type="body" idx="1"/>
          </p:nvPr>
        </p:nvSpPr>
        <p:spPr>
          <a:xfrm>
            <a:off x="85724" y="1423988"/>
            <a:ext cx="11907493" cy="4114800"/>
          </a:xfrm>
        </p:spPr>
        <p:txBody>
          <a:bodyPr>
            <a:normAutofit/>
          </a:bodyPr>
          <a:lstStyle/>
          <a:p>
            <a:pPr algn="just">
              <a:buFontTx/>
              <a:buNone/>
            </a:pPr>
            <a:r>
              <a:rPr lang="en-US" sz="3600" b="1" dirty="0">
                <a:latin typeface="Berlin Sans FB Demi" panose="020E0802020502020306" pitchFamily="34" charset="0"/>
              </a:rPr>
              <a:t>The mass media cannot:</a:t>
            </a:r>
          </a:p>
          <a:p>
            <a:pPr algn="just"/>
            <a:r>
              <a:rPr lang="en-US" sz="3200" dirty="0"/>
              <a:t>Convey complex information</a:t>
            </a:r>
          </a:p>
          <a:p>
            <a:pPr algn="just"/>
            <a:r>
              <a:rPr lang="en-US" sz="3200" dirty="0"/>
              <a:t>Teach skills</a:t>
            </a:r>
          </a:p>
          <a:p>
            <a:pPr algn="just"/>
            <a:r>
              <a:rPr lang="en-US" sz="3200" dirty="0"/>
              <a:t>Shift people’s attitudes or beliefs. If messages are presented which challenge basic beliefs, it is more likely that the message will be ignored, dismissed or interpreted to mean something else</a:t>
            </a:r>
          </a:p>
          <a:p>
            <a:pPr algn="just"/>
            <a:r>
              <a:rPr lang="en-US" sz="3200" dirty="0"/>
              <a:t>Change behaviour in the absence of other enabling factors</a:t>
            </a:r>
          </a:p>
        </p:txBody>
      </p:sp>
    </p:spTree>
    <p:extLst>
      <p:ext uri="{BB962C8B-B14F-4D97-AF65-F5344CB8AC3E}">
        <p14:creationId xmlns:p14="http://schemas.microsoft.com/office/powerpoint/2010/main" val="1646112195"/>
      </p:ext>
    </p:extLst>
  </p:cSld>
  <p:clrMapOvr>
    <a:masterClrMapping/>
  </p:clrMapOvr>
  <p:transition spd="med">
    <p:pull/>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026"/>
          <p:cNvSpPr>
            <a:spLocks noGrp="1" noChangeArrowheads="1"/>
          </p:cNvSpPr>
          <p:nvPr>
            <p:ph type="title"/>
          </p:nvPr>
        </p:nvSpPr>
        <p:spPr>
          <a:xfrm>
            <a:off x="609600" y="0"/>
            <a:ext cx="9386887" cy="1205948"/>
          </a:xfrm>
        </p:spPr>
        <p:txBody>
          <a:bodyPr>
            <a:noAutofit/>
          </a:bodyPr>
          <a:lstStyle/>
          <a:p>
            <a:pPr algn="ctr"/>
            <a:r>
              <a:rPr lang="en-US" sz="4000" b="1" dirty="0">
                <a:solidFill>
                  <a:schemeClr val="tx1"/>
                </a:solidFill>
                <a:latin typeface="Berlin Sans FB Demi" panose="020E0802020502020306" pitchFamily="34" charset="0"/>
              </a:rPr>
              <a:t>FACTORS IMPORTANT TO MEDIA EFFECTIVENESS  </a:t>
            </a:r>
            <a:r>
              <a:rPr lang="en-US" sz="2800" b="1" dirty="0">
                <a:solidFill>
                  <a:schemeClr val="tx1"/>
                </a:solidFill>
                <a:latin typeface="Berlin Sans FB Demi" panose="020E0802020502020306" pitchFamily="34" charset="0"/>
              </a:rPr>
              <a:t>-1</a:t>
            </a:r>
            <a:endParaRPr lang="en-US" sz="4400" dirty="0">
              <a:solidFill>
                <a:schemeClr val="tx1"/>
              </a:solidFill>
              <a:latin typeface="Berlin Sans FB Demi" panose="020E0802020502020306" pitchFamily="34" charset="0"/>
            </a:endParaRPr>
          </a:p>
        </p:txBody>
      </p:sp>
      <p:sp>
        <p:nvSpPr>
          <p:cNvPr id="83971" name="Rectangle 1027"/>
          <p:cNvSpPr>
            <a:spLocks noGrp="1" noChangeArrowheads="1"/>
          </p:cNvSpPr>
          <p:nvPr>
            <p:ph type="body" idx="1"/>
          </p:nvPr>
        </p:nvSpPr>
        <p:spPr>
          <a:xfrm>
            <a:off x="106017" y="1113183"/>
            <a:ext cx="11873947" cy="4819305"/>
          </a:xfrm>
        </p:spPr>
        <p:txBody>
          <a:bodyPr>
            <a:noAutofit/>
          </a:bodyPr>
          <a:lstStyle/>
          <a:p>
            <a:pPr algn="just">
              <a:buFont typeface="Wingdings" panose="05000000000000000000" pitchFamily="2" charset="2"/>
              <a:buChar char="ü"/>
            </a:pPr>
            <a:r>
              <a:rPr lang="en-US" sz="2800" b="1" dirty="0" smtClean="0"/>
              <a:t>CREDIBILITY</a:t>
            </a:r>
            <a:r>
              <a:rPr lang="en-US" sz="2800" b="1" dirty="0"/>
              <a:t>:</a:t>
            </a:r>
            <a:r>
              <a:rPr lang="en-US" sz="2800" dirty="0"/>
              <a:t> The source must be trusted and </a:t>
            </a:r>
            <a:r>
              <a:rPr lang="en-US" sz="2800" dirty="0" smtClean="0"/>
              <a:t>reliable</a:t>
            </a:r>
          </a:p>
          <a:p>
            <a:pPr algn="just">
              <a:buFont typeface="Wingdings" panose="05000000000000000000" pitchFamily="2" charset="2"/>
              <a:buChar char="ü"/>
            </a:pPr>
            <a:r>
              <a:rPr lang="en-US" sz="2800" b="1" dirty="0" smtClean="0"/>
              <a:t>CONTEXT</a:t>
            </a:r>
            <a:r>
              <a:rPr lang="en-US" sz="2800" b="1" dirty="0"/>
              <a:t>:</a:t>
            </a:r>
            <a:r>
              <a:rPr lang="en-US" sz="2800" dirty="0"/>
              <a:t> The message should be relevant to the </a:t>
            </a:r>
            <a:r>
              <a:rPr lang="en-US" sz="2800" dirty="0" smtClean="0"/>
              <a:t>receiver</a:t>
            </a:r>
          </a:p>
          <a:p>
            <a:pPr algn="just">
              <a:buFont typeface="Wingdings" panose="05000000000000000000" pitchFamily="2" charset="2"/>
              <a:buChar char="ü"/>
            </a:pPr>
            <a:r>
              <a:rPr lang="en-US" sz="2800" b="1" dirty="0" smtClean="0"/>
              <a:t>CONTENT</a:t>
            </a:r>
            <a:r>
              <a:rPr lang="en-US" sz="2800" b="1" dirty="0"/>
              <a:t>:</a:t>
            </a:r>
            <a:r>
              <a:rPr lang="en-US" sz="2800" dirty="0"/>
              <a:t> The message must be </a:t>
            </a:r>
            <a:r>
              <a:rPr lang="en-US" sz="2800" dirty="0" smtClean="0"/>
              <a:t>meaningful</a:t>
            </a:r>
          </a:p>
          <a:p>
            <a:pPr algn="just">
              <a:buFont typeface="Wingdings" panose="05000000000000000000" pitchFamily="2" charset="2"/>
              <a:buChar char="ü"/>
            </a:pPr>
            <a:r>
              <a:rPr lang="en-US" sz="2800" b="1" dirty="0" smtClean="0"/>
              <a:t>CLARITY</a:t>
            </a:r>
            <a:r>
              <a:rPr lang="en-US" sz="2800" b="1" dirty="0"/>
              <a:t>:</a:t>
            </a:r>
            <a:r>
              <a:rPr lang="en-US" sz="2800" dirty="0"/>
              <a:t> The receiver must be able to understand the </a:t>
            </a:r>
            <a:r>
              <a:rPr lang="en-US" sz="2800" dirty="0" smtClean="0"/>
              <a:t>message</a:t>
            </a:r>
          </a:p>
          <a:p>
            <a:pPr algn="just">
              <a:buFont typeface="Wingdings" panose="05000000000000000000" pitchFamily="2" charset="2"/>
              <a:buChar char="ü"/>
            </a:pPr>
            <a:r>
              <a:rPr lang="en-US" sz="2800" b="1" dirty="0" smtClean="0"/>
              <a:t>CONTINUITY</a:t>
            </a:r>
            <a:r>
              <a:rPr lang="en-US" sz="2800" b="1" dirty="0"/>
              <a:t>:</a:t>
            </a:r>
            <a:r>
              <a:rPr lang="en-US" sz="2800" dirty="0"/>
              <a:t> The message should be consistent without being </a:t>
            </a:r>
            <a:r>
              <a:rPr lang="en-US" sz="2800" dirty="0" smtClean="0"/>
              <a:t>boring</a:t>
            </a:r>
          </a:p>
          <a:p>
            <a:pPr algn="just">
              <a:buFont typeface="Wingdings" panose="05000000000000000000" pitchFamily="2" charset="2"/>
              <a:buChar char="ü"/>
            </a:pPr>
            <a:r>
              <a:rPr lang="en-US" sz="2800" b="1" dirty="0" smtClean="0"/>
              <a:t>CHANNELS</a:t>
            </a:r>
            <a:r>
              <a:rPr lang="en-US" sz="2800" b="1" dirty="0"/>
              <a:t>:</a:t>
            </a:r>
            <a:r>
              <a:rPr lang="en-US" sz="2800" dirty="0"/>
              <a:t> The message must used the established channel of the </a:t>
            </a:r>
            <a:r>
              <a:rPr lang="en-US" sz="2800" dirty="0" smtClean="0"/>
              <a:t>receiver use </a:t>
            </a:r>
            <a:r>
              <a:rPr lang="en-US" sz="2800" dirty="0"/>
              <a:t>the </a:t>
            </a:r>
            <a:r>
              <a:rPr lang="en-US" sz="2800" dirty="0" smtClean="0"/>
              <a:t>media</a:t>
            </a:r>
          </a:p>
          <a:p>
            <a:pPr algn="just">
              <a:buFont typeface="Wingdings" panose="05000000000000000000" pitchFamily="2" charset="2"/>
              <a:buChar char="ü"/>
            </a:pPr>
            <a:r>
              <a:rPr lang="en-US" sz="2800" b="1" dirty="0" smtClean="0"/>
              <a:t>CAPABILITY</a:t>
            </a:r>
            <a:r>
              <a:rPr lang="en-US" sz="2800" b="1" dirty="0"/>
              <a:t>:</a:t>
            </a:r>
            <a:r>
              <a:rPr lang="en-US" sz="2800" dirty="0"/>
              <a:t> The receiver must be capable of acting on the message </a:t>
            </a:r>
            <a:r>
              <a:rPr lang="en-US" sz="2800" dirty="0" smtClean="0"/>
              <a:t>meaningful</a:t>
            </a:r>
          </a:p>
          <a:p>
            <a:pPr algn="just">
              <a:buFont typeface="Wingdings" panose="05000000000000000000" pitchFamily="2" charset="2"/>
              <a:buChar char="ü"/>
            </a:pPr>
            <a:r>
              <a:rPr lang="en-US" sz="2800" b="1" dirty="0" smtClean="0"/>
              <a:t>COLLABORATION</a:t>
            </a:r>
            <a:r>
              <a:rPr lang="en-US" sz="2800" b="1" dirty="0"/>
              <a:t>:</a:t>
            </a:r>
            <a:r>
              <a:rPr lang="en-US" sz="2800" dirty="0"/>
              <a:t> Media professionals should be involved to determine how best to use the media</a:t>
            </a:r>
          </a:p>
          <a:p>
            <a:pPr algn="just">
              <a:buFont typeface="Wingdings" panose="05000000000000000000" pitchFamily="2" charset="2"/>
              <a:buChar char="ü"/>
            </a:pPr>
            <a:endParaRPr lang="en-US" sz="2800" dirty="0"/>
          </a:p>
          <a:p>
            <a:pPr algn="just">
              <a:buFont typeface="Wingdings" panose="05000000000000000000" pitchFamily="2" charset="2"/>
              <a:buChar char="ü"/>
            </a:pPr>
            <a:endParaRPr lang="en-US" sz="2800" dirty="0"/>
          </a:p>
          <a:p>
            <a:pPr algn="just">
              <a:buFontTx/>
              <a:buNone/>
            </a:pPr>
            <a:r>
              <a:rPr lang="en-US" sz="2800" dirty="0"/>
              <a:t>	</a:t>
            </a:r>
          </a:p>
        </p:txBody>
      </p:sp>
    </p:spTree>
    <p:extLst>
      <p:ext uri="{BB962C8B-B14F-4D97-AF65-F5344CB8AC3E}">
        <p14:creationId xmlns:p14="http://schemas.microsoft.com/office/powerpoint/2010/main" val="953772214"/>
      </p:ext>
    </p:extLst>
  </p:cSld>
  <p:clrMapOvr>
    <a:masterClrMapping/>
  </p:clrMapOvr>
  <p:transition spd="med">
    <p:pull/>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887896" y="0"/>
            <a:ext cx="10713554" cy="1129748"/>
          </a:xfrm>
        </p:spPr>
        <p:txBody>
          <a:bodyPr>
            <a:noAutofit/>
          </a:bodyPr>
          <a:lstStyle/>
          <a:p>
            <a:pPr algn="ctr"/>
            <a:r>
              <a:rPr lang="en-US" sz="3600" b="1" dirty="0">
                <a:solidFill>
                  <a:schemeClr val="tx1"/>
                </a:solidFill>
                <a:latin typeface="Berlin Sans FB Demi" panose="020E0802020502020306" pitchFamily="34" charset="0"/>
              </a:rPr>
              <a:t>WHEN TO USE THE MEDIA IN HEALTH PROMOTION -1</a:t>
            </a:r>
            <a:endParaRPr lang="en-US" sz="3600" dirty="0">
              <a:solidFill>
                <a:schemeClr val="tx1"/>
              </a:solidFill>
              <a:latin typeface="Berlin Sans FB Demi" panose="020E0802020502020306" pitchFamily="34" charset="0"/>
            </a:endParaRPr>
          </a:p>
        </p:txBody>
      </p:sp>
      <p:sp>
        <p:nvSpPr>
          <p:cNvPr id="89091" name="Rectangle 3"/>
          <p:cNvSpPr>
            <a:spLocks noGrp="1" noChangeArrowheads="1"/>
          </p:cNvSpPr>
          <p:nvPr>
            <p:ph type="body" idx="1"/>
          </p:nvPr>
        </p:nvSpPr>
        <p:spPr>
          <a:xfrm>
            <a:off x="728870" y="1325217"/>
            <a:ext cx="10872580" cy="4770783"/>
          </a:xfrm>
        </p:spPr>
        <p:txBody>
          <a:bodyPr/>
          <a:lstStyle/>
          <a:p>
            <a:pPr algn="just"/>
            <a:r>
              <a:rPr lang="en-US" sz="3200" dirty="0"/>
              <a:t>W</a:t>
            </a:r>
            <a:r>
              <a:rPr lang="en-US" sz="3200" dirty="0" smtClean="0"/>
              <a:t>hen </a:t>
            </a:r>
            <a:r>
              <a:rPr lang="en-US" sz="3200" dirty="0"/>
              <a:t>a wide exposure is desired</a:t>
            </a:r>
          </a:p>
          <a:p>
            <a:pPr algn="just"/>
            <a:r>
              <a:rPr lang="en-US" sz="3200" dirty="0"/>
              <a:t>W</a:t>
            </a:r>
            <a:r>
              <a:rPr lang="en-US" sz="3200" dirty="0" smtClean="0"/>
              <a:t>hen </a:t>
            </a:r>
            <a:r>
              <a:rPr lang="en-US" sz="3200" dirty="0"/>
              <a:t>public discussion is likely to facilitate the educational process</a:t>
            </a:r>
          </a:p>
          <a:p>
            <a:pPr algn="just"/>
            <a:r>
              <a:rPr lang="en-US" sz="3200" dirty="0"/>
              <a:t>W</a:t>
            </a:r>
            <a:r>
              <a:rPr lang="en-US" sz="3200" dirty="0" smtClean="0"/>
              <a:t>hen </a:t>
            </a:r>
            <a:r>
              <a:rPr lang="en-US" sz="3200" dirty="0"/>
              <a:t>awareness is the main goal</a:t>
            </a:r>
          </a:p>
          <a:p>
            <a:pPr algn="just"/>
            <a:r>
              <a:rPr lang="en-US" sz="3200" dirty="0"/>
              <a:t>W</a:t>
            </a:r>
            <a:r>
              <a:rPr lang="en-US" sz="3200" dirty="0" smtClean="0"/>
              <a:t>hen </a:t>
            </a:r>
            <a:r>
              <a:rPr lang="en-US" sz="3200" dirty="0"/>
              <a:t>media is on-side</a:t>
            </a:r>
          </a:p>
          <a:p>
            <a:pPr algn="just"/>
            <a:r>
              <a:rPr lang="en-US" sz="3200" dirty="0"/>
              <a:t>W</a:t>
            </a:r>
            <a:r>
              <a:rPr lang="en-US" sz="3200" dirty="0" smtClean="0"/>
              <a:t>hen </a:t>
            </a:r>
            <a:r>
              <a:rPr lang="en-US" sz="3200" dirty="0"/>
              <a:t>accompanying on the ground back-up can be provided</a:t>
            </a:r>
          </a:p>
          <a:p>
            <a:pPr algn="just"/>
            <a:endParaRPr lang="en-US" dirty="0"/>
          </a:p>
        </p:txBody>
      </p:sp>
    </p:spTree>
    <p:extLst>
      <p:ext uri="{BB962C8B-B14F-4D97-AF65-F5344CB8AC3E}">
        <p14:creationId xmlns:p14="http://schemas.microsoft.com/office/powerpoint/2010/main" val="2738528819"/>
      </p:ext>
    </p:extLst>
  </p:cSld>
  <p:clrMapOvr>
    <a:masterClrMapping/>
  </p:clrMapOvr>
  <p:transition spd="med">
    <p:pull/>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304800" y="583096"/>
            <a:ext cx="9906000" cy="788504"/>
          </a:xfrm>
        </p:spPr>
        <p:txBody>
          <a:bodyPr>
            <a:noAutofit/>
          </a:bodyPr>
          <a:lstStyle/>
          <a:p>
            <a:pPr algn="ctr"/>
            <a:r>
              <a:rPr lang="en-US" sz="3600" b="1" dirty="0">
                <a:solidFill>
                  <a:schemeClr val="tx1"/>
                </a:solidFill>
                <a:latin typeface="Berlin Sans FB Demi" panose="020E0802020502020306" pitchFamily="34" charset="0"/>
              </a:rPr>
              <a:t>WHEN TO USE THE MEDIA IN HEALTH PROMOTION -2</a:t>
            </a:r>
            <a:endParaRPr lang="en-US" sz="3600" dirty="0">
              <a:solidFill>
                <a:schemeClr val="tx1"/>
              </a:solidFill>
              <a:latin typeface="Berlin Sans FB Demi" panose="020E0802020502020306" pitchFamily="34" charset="0"/>
            </a:endParaRPr>
          </a:p>
        </p:txBody>
      </p:sp>
      <p:sp>
        <p:nvSpPr>
          <p:cNvPr id="90115" name="Rectangle 3"/>
          <p:cNvSpPr>
            <a:spLocks noGrp="1" noChangeArrowheads="1"/>
          </p:cNvSpPr>
          <p:nvPr>
            <p:ph type="body" idx="1"/>
          </p:nvPr>
        </p:nvSpPr>
        <p:spPr>
          <a:xfrm>
            <a:off x="114300" y="1981200"/>
            <a:ext cx="11746396" cy="4114800"/>
          </a:xfrm>
        </p:spPr>
        <p:txBody>
          <a:bodyPr>
            <a:normAutofit/>
          </a:bodyPr>
          <a:lstStyle/>
          <a:p>
            <a:pPr marL="0" indent="0" algn="just">
              <a:buNone/>
            </a:pPr>
            <a:r>
              <a:rPr lang="en-US" sz="2800" dirty="0" err="1" smtClean="0">
                <a:solidFill>
                  <a:schemeClr val="bg1"/>
                </a:solidFill>
              </a:rPr>
              <a:t>enong</a:t>
            </a:r>
            <a:r>
              <a:rPr lang="en-US" sz="2800" dirty="0" smtClean="0">
                <a:solidFill>
                  <a:schemeClr val="bg1"/>
                </a:solidFill>
              </a:rPr>
              <a:t>-term </a:t>
            </a:r>
            <a:r>
              <a:rPr lang="en-US" sz="2800" dirty="0">
                <a:solidFill>
                  <a:schemeClr val="bg1"/>
                </a:solidFill>
              </a:rPr>
              <a:t>follow-up is possible</a:t>
            </a:r>
          </a:p>
          <a:p>
            <a:pPr algn="just"/>
            <a:r>
              <a:rPr lang="en-US" sz="3600" dirty="0"/>
              <a:t>W</a:t>
            </a:r>
            <a:r>
              <a:rPr lang="en-US" sz="3600" dirty="0" smtClean="0"/>
              <a:t>hen </a:t>
            </a:r>
            <a:r>
              <a:rPr lang="en-US" sz="3600" dirty="0"/>
              <a:t>a generous budget exists</a:t>
            </a:r>
          </a:p>
          <a:p>
            <a:pPr algn="just"/>
            <a:r>
              <a:rPr lang="en-US" sz="3600" dirty="0"/>
              <a:t>W</a:t>
            </a:r>
            <a:r>
              <a:rPr lang="en-US" sz="3600" dirty="0" smtClean="0"/>
              <a:t>hen </a:t>
            </a:r>
            <a:r>
              <a:rPr lang="en-US" sz="3600" dirty="0"/>
              <a:t>counter-argument is likely to be productive</a:t>
            </a:r>
          </a:p>
          <a:p>
            <a:pPr algn="just"/>
            <a:r>
              <a:rPr lang="en-US" sz="3600" dirty="0"/>
              <a:t>W</a:t>
            </a:r>
            <a:r>
              <a:rPr lang="en-US" sz="3600" dirty="0" smtClean="0"/>
              <a:t>hen </a:t>
            </a:r>
            <a:r>
              <a:rPr lang="en-US" sz="3600" dirty="0"/>
              <a:t>the behaviour goal is simple</a:t>
            </a:r>
          </a:p>
          <a:p>
            <a:pPr algn="just"/>
            <a:r>
              <a:rPr lang="en-US" sz="3600" dirty="0"/>
              <a:t>W</a:t>
            </a:r>
            <a:r>
              <a:rPr lang="en-US" sz="3600" dirty="0" smtClean="0"/>
              <a:t>hen </a:t>
            </a:r>
            <a:r>
              <a:rPr lang="en-US" sz="3600" dirty="0"/>
              <a:t>a hidden agenda is public relations</a:t>
            </a:r>
          </a:p>
          <a:p>
            <a:pPr algn="just"/>
            <a:endParaRPr lang="en-US" sz="2800" dirty="0"/>
          </a:p>
        </p:txBody>
      </p:sp>
    </p:spTree>
    <p:extLst>
      <p:ext uri="{BB962C8B-B14F-4D97-AF65-F5344CB8AC3E}">
        <p14:creationId xmlns:p14="http://schemas.microsoft.com/office/powerpoint/2010/main" val="3580059290"/>
      </p:ext>
    </p:extLst>
  </p:cSld>
  <p:clrMapOvr>
    <a:masterClrMapping/>
  </p:clrMapOvr>
  <p:transition spd="med">
    <p:pull/>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ctrTitle"/>
          </p:nvPr>
        </p:nvSpPr>
        <p:spPr>
          <a:xfrm>
            <a:off x="1099930" y="76200"/>
            <a:ext cx="9187070" cy="609600"/>
          </a:xfrm>
        </p:spPr>
        <p:txBody>
          <a:bodyPr anchor="ctr">
            <a:normAutofit/>
          </a:bodyPr>
          <a:lstStyle/>
          <a:p>
            <a:pPr algn="ctr"/>
            <a:r>
              <a:rPr lang="en-US" sz="3600" b="1" dirty="0">
                <a:solidFill>
                  <a:schemeClr val="tx1"/>
                </a:solidFill>
                <a:effectLst/>
                <a:latin typeface="Berlin Sans FB Demi" panose="020E0802020502020306" pitchFamily="34" charset="0"/>
              </a:rPr>
              <a:t>SUMMARY OF MEDIA METHODS</a:t>
            </a:r>
            <a:endParaRPr lang="en-GB" sz="3600" b="1" dirty="0">
              <a:solidFill>
                <a:schemeClr val="tx1"/>
              </a:solidFill>
              <a:effectLst/>
              <a:latin typeface="Berlin Sans FB Demi" panose="020E0802020502020306" pitchFamily="34" charset="0"/>
            </a:endParaRPr>
          </a:p>
        </p:txBody>
      </p:sp>
      <p:grpSp>
        <p:nvGrpSpPr>
          <p:cNvPr id="46083" name="Group 3"/>
          <p:cNvGrpSpPr>
            <a:grpSpLocks/>
          </p:cNvGrpSpPr>
          <p:nvPr/>
        </p:nvGrpSpPr>
        <p:grpSpPr bwMode="auto">
          <a:xfrm>
            <a:off x="132522" y="685800"/>
            <a:ext cx="11940209" cy="6035678"/>
            <a:chOff x="96" y="528"/>
            <a:chExt cx="5592" cy="3840"/>
          </a:xfrm>
        </p:grpSpPr>
        <p:sp>
          <p:nvSpPr>
            <p:cNvPr id="46084" name="Rectangle 4"/>
            <p:cNvSpPr>
              <a:spLocks noChangeArrowheads="1"/>
            </p:cNvSpPr>
            <p:nvPr/>
          </p:nvSpPr>
          <p:spPr bwMode="auto">
            <a:xfrm>
              <a:off x="1776" y="3936"/>
              <a:ext cx="3912"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Instructional. Motivational. Useful for personal viewing with adults as back-up to other programmes.</a:t>
              </a:r>
              <a:endParaRPr lang="en-GB" sz="2000" dirty="0">
                <a:solidFill>
                  <a:schemeClr val="bg1"/>
                </a:solidFill>
              </a:endParaRPr>
            </a:p>
          </p:txBody>
        </p:sp>
        <p:sp>
          <p:nvSpPr>
            <p:cNvPr id="46085" name="Rectangle 5"/>
            <p:cNvSpPr>
              <a:spLocks noChangeArrowheads="1"/>
            </p:cNvSpPr>
            <p:nvPr/>
          </p:nvSpPr>
          <p:spPr bwMode="auto">
            <a:xfrm>
              <a:off x="96" y="3936"/>
              <a:ext cx="1680"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VIDEOS</a:t>
              </a:r>
              <a:endParaRPr lang="en-GB" sz="2400" b="1" dirty="0">
                <a:solidFill>
                  <a:schemeClr val="bg1"/>
                </a:solidFill>
              </a:endParaRPr>
            </a:p>
          </p:txBody>
        </p:sp>
        <p:sp>
          <p:nvSpPr>
            <p:cNvPr id="46086" name="Rectangle 6"/>
            <p:cNvSpPr>
              <a:spLocks noChangeArrowheads="1"/>
            </p:cNvSpPr>
            <p:nvPr/>
          </p:nvSpPr>
          <p:spPr bwMode="auto">
            <a:xfrm>
              <a:off x="1776" y="3504"/>
              <a:ext cx="3912"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Short messages to identify/motivate the user and cement commitment. Cheap, persuasive.</a:t>
              </a:r>
              <a:endParaRPr lang="en-GB" sz="2000" dirty="0">
                <a:solidFill>
                  <a:schemeClr val="bg1"/>
                </a:solidFill>
              </a:endParaRPr>
            </a:p>
          </p:txBody>
        </p:sp>
        <p:sp>
          <p:nvSpPr>
            <p:cNvPr id="46087" name="Rectangle 7"/>
            <p:cNvSpPr>
              <a:spLocks noChangeArrowheads="1"/>
            </p:cNvSpPr>
            <p:nvPr/>
          </p:nvSpPr>
          <p:spPr bwMode="auto">
            <a:xfrm>
              <a:off x="96" y="3504"/>
              <a:ext cx="1680"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STICKERS</a:t>
              </a:r>
              <a:endParaRPr lang="en-GB" sz="2400" b="1" dirty="0">
                <a:solidFill>
                  <a:schemeClr val="bg1"/>
                </a:solidFill>
              </a:endParaRPr>
            </a:p>
          </p:txBody>
        </p:sp>
        <p:sp>
          <p:nvSpPr>
            <p:cNvPr id="46088" name="Rectangle 8"/>
            <p:cNvSpPr>
              <a:spLocks noChangeArrowheads="1"/>
            </p:cNvSpPr>
            <p:nvPr/>
          </p:nvSpPr>
          <p:spPr bwMode="auto">
            <a:xfrm>
              <a:off x="1776" y="3072"/>
              <a:ext cx="3912"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a:solidFill>
                    <a:schemeClr val="bg1"/>
                  </a:solidFill>
                </a:rPr>
                <a:t>Emotive. Personal. Useful for cementing attitudes and commitment to program/idea.</a:t>
              </a:r>
              <a:endParaRPr lang="en-GB" sz="2000">
                <a:solidFill>
                  <a:schemeClr val="bg1"/>
                </a:solidFill>
              </a:endParaRPr>
            </a:p>
          </p:txBody>
        </p:sp>
        <p:sp>
          <p:nvSpPr>
            <p:cNvPr id="46089" name="Rectangle 9"/>
            <p:cNvSpPr>
              <a:spLocks noChangeArrowheads="1"/>
            </p:cNvSpPr>
            <p:nvPr/>
          </p:nvSpPr>
          <p:spPr bwMode="auto">
            <a:xfrm>
              <a:off x="96" y="3072"/>
              <a:ext cx="1680"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T-SHIRTS</a:t>
              </a:r>
              <a:endParaRPr lang="en-GB" sz="2400" b="1" dirty="0">
                <a:solidFill>
                  <a:schemeClr val="bg1"/>
                </a:solidFill>
              </a:endParaRPr>
            </a:p>
          </p:txBody>
        </p:sp>
        <p:sp>
          <p:nvSpPr>
            <p:cNvPr id="46090" name="Rectangle 10"/>
            <p:cNvSpPr>
              <a:spLocks noChangeArrowheads="1"/>
            </p:cNvSpPr>
            <p:nvPr/>
          </p:nvSpPr>
          <p:spPr bwMode="auto">
            <a:xfrm>
              <a:off x="1776" y="2496"/>
              <a:ext cx="3912" cy="576"/>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Agenda setting function. Visual message. Creative input required. Possibility of graffiti might be considered.</a:t>
              </a:r>
              <a:endParaRPr lang="en-GB" sz="2000" dirty="0">
                <a:solidFill>
                  <a:schemeClr val="bg1"/>
                </a:solidFill>
              </a:endParaRPr>
            </a:p>
          </p:txBody>
        </p:sp>
        <p:sp>
          <p:nvSpPr>
            <p:cNvPr id="46091" name="Rectangle 11"/>
            <p:cNvSpPr>
              <a:spLocks noChangeArrowheads="1"/>
            </p:cNvSpPr>
            <p:nvPr/>
          </p:nvSpPr>
          <p:spPr bwMode="auto">
            <a:xfrm>
              <a:off x="96" y="2496"/>
              <a:ext cx="1680" cy="576"/>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POSTERS</a:t>
              </a:r>
              <a:endParaRPr lang="en-GB" sz="2400" dirty="0">
                <a:solidFill>
                  <a:schemeClr val="bg1"/>
                </a:solidFill>
              </a:endParaRPr>
            </a:p>
          </p:txBody>
        </p:sp>
        <p:sp>
          <p:nvSpPr>
            <p:cNvPr id="46092" name="Rectangle 12"/>
            <p:cNvSpPr>
              <a:spLocks noChangeArrowheads="1"/>
            </p:cNvSpPr>
            <p:nvPr/>
          </p:nvSpPr>
          <p:spPr bwMode="auto">
            <a:xfrm>
              <a:off x="1776" y="2016"/>
              <a:ext cx="3912" cy="480"/>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Continuity. </a:t>
              </a:r>
              <a:r>
                <a:rPr lang="en-US" sz="2000" dirty="0" err="1">
                  <a:solidFill>
                    <a:schemeClr val="bg1"/>
                  </a:solidFill>
                </a:rPr>
                <a:t>Personalised</a:t>
              </a:r>
              <a:r>
                <a:rPr lang="en-US" sz="2000" dirty="0">
                  <a:solidFill>
                    <a:schemeClr val="bg1"/>
                  </a:solidFill>
                </a:rPr>
                <a:t>. Labour intensive and requires detailed commitment and needs assessment before commencing.</a:t>
              </a:r>
              <a:endParaRPr lang="en-GB" sz="2000" dirty="0">
                <a:solidFill>
                  <a:schemeClr val="bg1"/>
                </a:solidFill>
              </a:endParaRPr>
            </a:p>
          </p:txBody>
        </p:sp>
        <p:sp>
          <p:nvSpPr>
            <p:cNvPr id="46093" name="Rectangle 13"/>
            <p:cNvSpPr>
              <a:spLocks noChangeArrowheads="1"/>
            </p:cNvSpPr>
            <p:nvPr/>
          </p:nvSpPr>
          <p:spPr bwMode="auto">
            <a:xfrm>
              <a:off x="96" y="2016"/>
              <a:ext cx="1680" cy="480"/>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NEWSLETTERS</a:t>
              </a:r>
              <a:endParaRPr lang="en-GB" sz="2400" dirty="0">
                <a:solidFill>
                  <a:schemeClr val="bg1"/>
                </a:solidFill>
              </a:endParaRPr>
            </a:p>
          </p:txBody>
        </p:sp>
        <p:sp>
          <p:nvSpPr>
            <p:cNvPr id="46094" name="Rectangle 14"/>
            <p:cNvSpPr>
              <a:spLocks noChangeArrowheads="1"/>
            </p:cNvSpPr>
            <p:nvPr/>
          </p:nvSpPr>
          <p:spPr bwMode="auto">
            <a:xfrm>
              <a:off x="1776" y="1536"/>
              <a:ext cx="3912" cy="480"/>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Quick convenient information. Use as series with storage folder. Not for complex </a:t>
              </a:r>
              <a:r>
                <a:rPr lang="en-US" sz="2000" dirty="0" err="1">
                  <a:solidFill>
                    <a:schemeClr val="bg1"/>
                  </a:solidFill>
                </a:rPr>
                <a:t>behaviour</a:t>
              </a:r>
              <a:r>
                <a:rPr lang="en-US" sz="2000" dirty="0">
                  <a:solidFill>
                    <a:schemeClr val="bg1"/>
                  </a:solidFill>
                </a:rPr>
                <a:t> change.</a:t>
              </a:r>
              <a:endParaRPr lang="en-GB" sz="2000" dirty="0">
                <a:solidFill>
                  <a:schemeClr val="bg1"/>
                </a:solidFill>
              </a:endParaRPr>
            </a:p>
          </p:txBody>
        </p:sp>
        <p:sp>
          <p:nvSpPr>
            <p:cNvPr id="46095" name="Rectangle 15"/>
            <p:cNvSpPr>
              <a:spLocks noChangeArrowheads="1"/>
            </p:cNvSpPr>
            <p:nvPr/>
          </p:nvSpPr>
          <p:spPr bwMode="auto">
            <a:xfrm>
              <a:off x="96" y="1536"/>
              <a:ext cx="1680" cy="480"/>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INFORMATION SHEET</a:t>
              </a:r>
              <a:endParaRPr lang="en-GB" sz="2400" dirty="0">
                <a:solidFill>
                  <a:schemeClr val="bg1"/>
                </a:solidFill>
              </a:endParaRPr>
            </a:p>
          </p:txBody>
        </p:sp>
        <p:sp>
          <p:nvSpPr>
            <p:cNvPr id="46096" name="Rectangle 16"/>
            <p:cNvSpPr>
              <a:spLocks noChangeArrowheads="1"/>
            </p:cNvSpPr>
            <p:nvPr/>
          </p:nvSpPr>
          <p:spPr bwMode="auto">
            <a:xfrm>
              <a:off x="1776" y="1104"/>
              <a:ext cx="3912"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000" dirty="0">
                  <a:solidFill>
                    <a:schemeClr val="bg1"/>
                  </a:solidFill>
                </a:rPr>
                <a:t>Information transmission. Best where cognition rather than emotion is desired outcome.</a:t>
              </a:r>
              <a:endParaRPr lang="en-GB" sz="2000" dirty="0">
                <a:solidFill>
                  <a:schemeClr val="bg1"/>
                </a:solidFill>
              </a:endParaRPr>
            </a:p>
          </p:txBody>
        </p:sp>
        <p:sp>
          <p:nvSpPr>
            <p:cNvPr id="46097" name="Rectangle 17"/>
            <p:cNvSpPr>
              <a:spLocks noChangeArrowheads="1"/>
            </p:cNvSpPr>
            <p:nvPr/>
          </p:nvSpPr>
          <p:spPr bwMode="auto">
            <a:xfrm>
              <a:off x="96" y="1104"/>
              <a:ext cx="1680" cy="432"/>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PAMPHLETS</a:t>
              </a:r>
              <a:endParaRPr lang="en-GB" sz="2400" dirty="0">
                <a:solidFill>
                  <a:schemeClr val="bg1"/>
                </a:solidFill>
              </a:endParaRPr>
            </a:p>
          </p:txBody>
        </p:sp>
        <p:sp>
          <p:nvSpPr>
            <p:cNvPr id="46098" name="Rectangle 18"/>
            <p:cNvSpPr>
              <a:spLocks noChangeArrowheads="1"/>
            </p:cNvSpPr>
            <p:nvPr/>
          </p:nvSpPr>
          <p:spPr bwMode="auto">
            <a:xfrm>
              <a:off x="96" y="816"/>
              <a:ext cx="5592" cy="288"/>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lgn="ctr">
                <a:buFontTx/>
                <a:buNone/>
              </a:pPr>
              <a:r>
                <a:rPr lang="en-US" sz="2400" b="1" i="1">
                  <a:solidFill>
                    <a:schemeClr val="bg1"/>
                  </a:solidFill>
                </a:rPr>
                <a:t>Limited reach media</a:t>
              </a:r>
              <a:endParaRPr lang="en-GB" sz="2400" b="1" i="1">
                <a:solidFill>
                  <a:schemeClr val="bg1"/>
                </a:solidFill>
              </a:endParaRPr>
            </a:p>
          </p:txBody>
        </p:sp>
        <p:sp>
          <p:nvSpPr>
            <p:cNvPr id="46099" name="Rectangle 19"/>
            <p:cNvSpPr>
              <a:spLocks noChangeArrowheads="1"/>
            </p:cNvSpPr>
            <p:nvPr/>
          </p:nvSpPr>
          <p:spPr bwMode="auto">
            <a:xfrm>
              <a:off x="2150" y="528"/>
              <a:ext cx="3538" cy="288"/>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CHARACTERISTICS</a:t>
              </a:r>
              <a:endParaRPr lang="en-GB" sz="2400" b="1">
                <a:solidFill>
                  <a:schemeClr val="bg1"/>
                </a:solidFill>
              </a:endParaRPr>
            </a:p>
          </p:txBody>
        </p:sp>
        <p:sp>
          <p:nvSpPr>
            <p:cNvPr id="46100" name="Rectangle 20"/>
            <p:cNvSpPr>
              <a:spLocks noChangeArrowheads="1"/>
            </p:cNvSpPr>
            <p:nvPr/>
          </p:nvSpPr>
          <p:spPr bwMode="auto">
            <a:xfrm>
              <a:off x="96" y="528"/>
              <a:ext cx="2054" cy="288"/>
            </a:xfrm>
            <a:prstGeom prst="rect">
              <a:avLst/>
            </a:prstGeom>
            <a:ln/>
            <a:extLst/>
          </p:spPr>
          <p:style>
            <a:lnRef idx="2">
              <a:schemeClr val="accent2"/>
            </a:lnRef>
            <a:fillRef idx="1">
              <a:schemeClr val="lt1"/>
            </a:fillRef>
            <a:effectRef idx="0">
              <a:schemeClr val="accent2"/>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TYPE</a:t>
              </a:r>
              <a:endParaRPr lang="en-GB" sz="2400" b="1">
                <a:solidFill>
                  <a:schemeClr val="bg1"/>
                </a:solidFill>
              </a:endParaRPr>
            </a:p>
          </p:txBody>
        </p:sp>
        <p:sp>
          <p:nvSpPr>
            <p:cNvPr id="46101" name="Line 21"/>
            <p:cNvSpPr>
              <a:spLocks noChangeShapeType="1"/>
            </p:cNvSpPr>
            <p:nvPr/>
          </p:nvSpPr>
          <p:spPr bwMode="auto">
            <a:xfrm>
              <a:off x="96" y="528"/>
              <a:ext cx="2054" cy="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2" name="Line 22"/>
            <p:cNvSpPr>
              <a:spLocks noChangeShapeType="1"/>
            </p:cNvSpPr>
            <p:nvPr/>
          </p:nvSpPr>
          <p:spPr bwMode="auto">
            <a:xfrm>
              <a:off x="96" y="4368"/>
              <a:ext cx="1680" cy="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3" name="Line 23"/>
            <p:cNvSpPr>
              <a:spLocks noChangeShapeType="1"/>
            </p:cNvSpPr>
            <p:nvPr/>
          </p:nvSpPr>
          <p:spPr bwMode="auto">
            <a:xfrm>
              <a:off x="96" y="528"/>
              <a:ext cx="0" cy="288"/>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4" name="Line 24"/>
            <p:cNvSpPr>
              <a:spLocks noChangeShapeType="1"/>
            </p:cNvSpPr>
            <p:nvPr/>
          </p:nvSpPr>
          <p:spPr bwMode="auto">
            <a:xfrm>
              <a:off x="5688" y="528"/>
              <a:ext cx="0" cy="288"/>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5" name="Line 25"/>
            <p:cNvSpPr>
              <a:spLocks noChangeShapeType="1"/>
            </p:cNvSpPr>
            <p:nvPr/>
          </p:nvSpPr>
          <p:spPr bwMode="auto">
            <a:xfrm>
              <a:off x="2150" y="528"/>
              <a:ext cx="3538" cy="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6" name="Line 26"/>
            <p:cNvSpPr>
              <a:spLocks noChangeShapeType="1"/>
            </p:cNvSpPr>
            <p:nvPr/>
          </p:nvSpPr>
          <p:spPr bwMode="auto">
            <a:xfrm>
              <a:off x="96" y="816"/>
              <a:ext cx="0" cy="288"/>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7" name="Line 27"/>
            <p:cNvSpPr>
              <a:spLocks noChangeShapeType="1"/>
            </p:cNvSpPr>
            <p:nvPr/>
          </p:nvSpPr>
          <p:spPr bwMode="auto">
            <a:xfrm>
              <a:off x="5688" y="816"/>
              <a:ext cx="0" cy="288"/>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8" name="Line 28"/>
            <p:cNvSpPr>
              <a:spLocks noChangeShapeType="1"/>
            </p:cNvSpPr>
            <p:nvPr/>
          </p:nvSpPr>
          <p:spPr bwMode="auto">
            <a:xfrm>
              <a:off x="96" y="1104"/>
              <a:ext cx="0" cy="432"/>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09" name="Line 29"/>
            <p:cNvSpPr>
              <a:spLocks noChangeShapeType="1"/>
            </p:cNvSpPr>
            <p:nvPr/>
          </p:nvSpPr>
          <p:spPr bwMode="auto">
            <a:xfrm>
              <a:off x="5688" y="1104"/>
              <a:ext cx="0" cy="432"/>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0" name="Line 30"/>
            <p:cNvSpPr>
              <a:spLocks noChangeShapeType="1"/>
            </p:cNvSpPr>
            <p:nvPr/>
          </p:nvSpPr>
          <p:spPr bwMode="auto">
            <a:xfrm>
              <a:off x="96" y="1536"/>
              <a:ext cx="0" cy="48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1" name="Line 31"/>
            <p:cNvSpPr>
              <a:spLocks noChangeShapeType="1"/>
            </p:cNvSpPr>
            <p:nvPr/>
          </p:nvSpPr>
          <p:spPr bwMode="auto">
            <a:xfrm>
              <a:off x="5688" y="1536"/>
              <a:ext cx="0" cy="48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2" name="Line 32"/>
            <p:cNvSpPr>
              <a:spLocks noChangeShapeType="1"/>
            </p:cNvSpPr>
            <p:nvPr/>
          </p:nvSpPr>
          <p:spPr bwMode="auto">
            <a:xfrm>
              <a:off x="96" y="2016"/>
              <a:ext cx="0" cy="48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3" name="Line 33"/>
            <p:cNvSpPr>
              <a:spLocks noChangeShapeType="1"/>
            </p:cNvSpPr>
            <p:nvPr/>
          </p:nvSpPr>
          <p:spPr bwMode="auto">
            <a:xfrm>
              <a:off x="5688" y="2016"/>
              <a:ext cx="0" cy="48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4" name="Line 34"/>
            <p:cNvSpPr>
              <a:spLocks noChangeShapeType="1"/>
            </p:cNvSpPr>
            <p:nvPr/>
          </p:nvSpPr>
          <p:spPr bwMode="auto">
            <a:xfrm>
              <a:off x="96" y="2496"/>
              <a:ext cx="0" cy="1872"/>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5" name="Line 35"/>
            <p:cNvSpPr>
              <a:spLocks noChangeShapeType="1"/>
            </p:cNvSpPr>
            <p:nvPr/>
          </p:nvSpPr>
          <p:spPr bwMode="auto">
            <a:xfrm>
              <a:off x="5688" y="2496"/>
              <a:ext cx="0" cy="1872"/>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sp>
          <p:nvSpPr>
            <p:cNvPr id="46116" name="Line 36"/>
            <p:cNvSpPr>
              <a:spLocks noChangeShapeType="1"/>
            </p:cNvSpPr>
            <p:nvPr/>
          </p:nvSpPr>
          <p:spPr bwMode="auto">
            <a:xfrm>
              <a:off x="1776" y="4368"/>
              <a:ext cx="3912" cy="0"/>
            </a:xfrm>
            <a:prstGeom prst="line">
              <a:avLst/>
            </a:prstGeom>
            <a:ln/>
            <a:extLst/>
          </p:spPr>
          <p:style>
            <a:lnRef idx="2">
              <a:schemeClr val="accent2"/>
            </a:lnRef>
            <a:fillRef idx="1">
              <a:schemeClr val="lt1"/>
            </a:fillRef>
            <a:effectRef idx="0">
              <a:schemeClr val="accent2"/>
            </a:effectRef>
            <a:fontRef idx="minor">
              <a:schemeClr val="dk1"/>
            </a:fontRef>
          </p:style>
          <p:txBody>
            <a:bodyPr/>
            <a:lstStyle/>
            <a:p>
              <a:endParaRPr lang="en-US">
                <a:solidFill>
                  <a:schemeClr val="bg1"/>
                </a:solidFill>
              </a:endParaRPr>
            </a:p>
          </p:txBody>
        </p:sp>
      </p:grpSp>
    </p:spTree>
    <p:extLst>
      <p:ext uri="{BB962C8B-B14F-4D97-AF65-F5344CB8AC3E}">
        <p14:creationId xmlns:p14="http://schemas.microsoft.com/office/powerpoint/2010/main" val="1934486954"/>
      </p:ext>
    </p:extLst>
  </p:cSld>
  <p:clrMapOvr>
    <a:masterClrMapping/>
  </p:clrMapOvr>
  <p:transition spd="med">
    <p:pull/>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106" name="Group 2"/>
          <p:cNvGrpSpPr>
            <a:grpSpLocks/>
          </p:cNvGrpSpPr>
          <p:nvPr/>
        </p:nvGrpSpPr>
        <p:grpSpPr bwMode="auto">
          <a:xfrm>
            <a:off x="0" y="600075"/>
            <a:ext cx="12192000" cy="6257925"/>
            <a:chOff x="96" y="480"/>
            <a:chExt cx="5592" cy="2688"/>
          </a:xfrm>
        </p:grpSpPr>
        <p:sp>
          <p:nvSpPr>
            <p:cNvPr id="47107" name="Rectangle 3"/>
            <p:cNvSpPr>
              <a:spLocks noChangeArrowheads="1"/>
            </p:cNvSpPr>
            <p:nvPr/>
          </p:nvSpPr>
          <p:spPr bwMode="auto">
            <a:xfrm>
              <a:off x="1776" y="2592"/>
              <a:ext cx="3912"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a:solidFill>
                    <a:schemeClr val="bg1"/>
                  </a:solidFill>
                </a:rPr>
                <a:t>Wide readership and influence. Useful as in supportive role and to inform and provide social proof.</a:t>
              </a:r>
              <a:endParaRPr lang="en-GB" sz="2400">
                <a:solidFill>
                  <a:schemeClr val="bg1"/>
                </a:solidFill>
              </a:endParaRPr>
            </a:p>
          </p:txBody>
        </p:sp>
        <p:sp>
          <p:nvSpPr>
            <p:cNvPr id="47108" name="Rectangle 4"/>
            <p:cNvSpPr>
              <a:spLocks noChangeArrowheads="1"/>
            </p:cNvSpPr>
            <p:nvPr/>
          </p:nvSpPr>
          <p:spPr bwMode="auto">
            <a:xfrm>
              <a:off x="96" y="2586"/>
              <a:ext cx="1680"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MAGAZINES</a:t>
              </a:r>
              <a:endParaRPr lang="en-GB" sz="2400">
                <a:solidFill>
                  <a:schemeClr val="bg1"/>
                </a:solidFill>
              </a:endParaRPr>
            </a:p>
          </p:txBody>
        </p:sp>
        <p:sp>
          <p:nvSpPr>
            <p:cNvPr id="47109" name="Rectangle 5"/>
            <p:cNvSpPr>
              <a:spLocks noChangeArrowheads="1"/>
            </p:cNvSpPr>
            <p:nvPr/>
          </p:nvSpPr>
          <p:spPr bwMode="auto">
            <a:xfrm>
              <a:off x="1776" y="2112"/>
              <a:ext cx="3912" cy="480"/>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dirty="0">
                  <a:solidFill>
                    <a:schemeClr val="bg1"/>
                  </a:solidFill>
                </a:rPr>
                <a:t>Long and short copy information. Material dependent on type of paper and day of week.</a:t>
              </a:r>
              <a:endParaRPr lang="en-GB" sz="2400" dirty="0">
                <a:solidFill>
                  <a:schemeClr val="bg1"/>
                </a:solidFill>
              </a:endParaRPr>
            </a:p>
          </p:txBody>
        </p:sp>
        <p:sp>
          <p:nvSpPr>
            <p:cNvPr id="47110" name="Rectangle 6"/>
            <p:cNvSpPr>
              <a:spLocks noChangeArrowheads="1"/>
            </p:cNvSpPr>
            <p:nvPr/>
          </p:nvSpPr>
          <p:spPr bwMode="auto">
            <a:xfrm>
              <a:off x="96" y="2112"/>
              <a:ext cx="1680" cy="480"/>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dirty="0">
                  <a:solidFill>
                    <a:schemeClr val="bg1"/>
                  </a:solidFill>
                </a:rPr>
                <a:t>NEWSPAPERS</a:t>
              </a:r>
              <a:endParaRPr lang="en-GB" sz="2400" dirty="0">
                <a:solidFill>
                  <a:schemeClr val="bg1"/>
                </a:solidFill>
              </a:endParaRPr>
            </a:p>
          </p:txBody>
        </p:sp>
        <p:sp>
          <p:nvSpPr>
            <p:cNvPr id="47111" name="Rectangle 7"/>
            <p:cNvSpPr>
              <a:spLocks noChangeArrowheads="1"/>
            </p:cNvSpPr>
            <p:nvPr/>
          </p:nvSpPr>
          <p:spPr bwMode="auto">
            <a:xfrm>
              <a:off x="1776" y="1632"/>
              <a:ext cx="3912" cy="480"/>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dirty="0">
                  <a:solidFill>
                    <a:schemeClr val="bg1"/>
                  </a:solidFill>
                </a:rPr>
                <a:t>Informative, interactive (talkback). Cost effective and useful in creating awareness, providing information.</a:t>
              </a:r>
              <a:endParaRPr lang="en-GB" sz="2400" dirty="0">
                <a:solidFill>
                  <a:schemeClr val="bg1"/>
                </a:solidFill>
              </a:endParaRPr>
            </a:p>
          </p:txBody>
        </p:sp>
        <p:sp>
          <p:nvSpPr>
            <p:cNvPr id="47112" name="Rectangle 8"/>
            <p:cNvSpPr>
              <a:spLocks noChangeArrowheads="1"/>
            </p:cNvSpPr>
            <p:nvPr/>
          </p:nvSpPr>
          <p:spPr bwMode="auto">
            <a:xfrm>
              <a:off x="96" y="1632"/>
              <a:ext cx="1680" cy="480"/>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RADIO</a:t>
              </a:r>
              <a:endParaRPr lang="en-GB" sz="2400">
                <a:solidFill>
                  <a:schemeClr val="bg1"/>
                </a:solidFill>
              </a:endParaRPr>
            </a:p>
          </p:txBody>
        </p:sp>
        <p:sp>
          <p:nvSpPr>
            <p:cNvPr id="47113" name="Rectangle 9"/>
            <p:cNvSpPr>
              <a:spLocks noChangeArrowheads="1"/>
            </p:cNvSpPr>
            <p:nvPr/>
          </p:nvSpPr>
          <p:spPr bwMode="auto">
            <a:xfrm>
              <a:off x="1776" y="1056"/>
              <a:ext cx="3912"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dirty="0" smtClean="0">
                  <a:solidFill>
                    <a:schemeClr val="bg1"/>
                  </a:solidFill>
                </a:rPr>
                <a:t>Awareness, arousal, modelling and image creation role. May be increasingly useful in information and skills training as awareness and interest in health services.</a:t>
              </a:r>
              <a:endParaRPr lang="en-GB" sz="2400" dirty="0">
                <a:solidFill>
                  <a:schemeClr val="bg1"/>
                </a:solidFill>
              </a:endParaRPr>
            </a:p>
          </p:txBody>
        </p:sp>
        <p:sp>
          <p:nvSpPr>
            <p:cNvPr id="47114" name="Rectangle 10"/>
            <p:cNvSpPr>
              <a:spLocks noChangeArrowheads="1"/>
            </p:cNvSpPr>
            <p:nvPr/>
          </p:nvSpPr>
          <p:spPr bwMode="auto">
            <a:xfrm>
              <a:off x="96" y="1056"/>
              <a:ext cx="1680" cy="576"/>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TELEVISION</a:t>
              </a:r>
              <a:endParaRPr lang="en-GB" sz="2400">
                <a:solidFill>
                  <a:schemeClr val="bg1"/>
                </a:solidFill>
              </a:endParaRPr>
            </a:p>
          </p:txBody>
        </p:sp>
        <p:sp>
          <p:nvSpPr>
            <p:cNvPr id="47115" name="Rectangle 11"/>
            <p:cNvSpPr>
              <a:spLocks noChangeArrowheads="1"/>
            </p:cNvSpPr>
            <p:nvPr/>
          </p:nvSpPr>
          <p:spPr bwMode="auto">
            <a:xfrm>
              <a:off x="96" y="768"/>
              <a:ext cx="5592" cy="288"/>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lgn="ctr">
                <a:buFontTx/>
                <a:buNone/>
              </a:pPr>
              <a:r>
                <a:rPr lang="en-US" sz="2400" b="1" i="1">
                  <a:solidFill>
                    <a:schemeClr val="bg1"/>
                  </a:solidFill>
                </a:rPr>
                <a:t>Mass reach media</a:t>
              </a:r>
              <a:endParaRPr lang="en-GB" sz="2400" b="1" i="1">
                <a:solidFill>
                  <a:schemeClr val="bg1"/>
                </a:solidFill>
              </a:endParaRPr>
            </a:p>
          </p:txBody>
        </p:sp>
        <p:sp>
          <p:nvSpPr>
            <p:cNvPr id="47116" name="Rectangle 12"/>
            <p:cNvSpPr>
              <a:spLocks noChangeArrowheads="1"/>
            </p:cNvSpPr>
            <p:nvPr/>
          </p:nvSpPr>
          <p:spPr bwMode="auto">
            <a:xfrm>
              <a:off x="2150" y="480"/>
              <a:ext cx="3538" cy="288"/>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CHARACTERISTICS</a:t>
              </a:r>
              <a:endParaRPr lang="en-GB" sz="2400" b="1">
                <a:solidFill>
                  <a:schemeClr val="bg1"/>
                </a:solidFill>
              </a:endParaRPr>
            </a:p>
          </p:txBody>
        </p:sp>
        <p:sp>
          <p:nvSpPr>
            <p:cNvPr id="47117" name="Rectangle 13"/>
            <p:cNvSpPr>
              <a:spLocks noChangeArrowheads="1"/>
            </p:cNvSpPr>
            <p:nvPr/>
          </p:nvSpPr>
          <p:spPr bwMode="auto">
            <a:xfrm>
              <a:off x="96" y="480"/>
              <a:ext cx="2054" cy="288"/>
            </a:xfrm>
            <a:prstGeom prst="rect">
              <a:avLst/>
            </a:prstGeom>
            <a:ln/>
            <a:extLst/>
          </p:spPr>
          <p:style>
            <a:lnRef idx="2">
              <a:schemeClr val="accent1"/>
            </a:lnRef>
            <a:fillRef idx="1">
              <a:schemeClr val="lt1"/>
            </a:fillRef>
            <a:effectRef idx="0">
              <a:schemeClr val="accent1"/>
            </a:effectRef>
            <a:fontRef idx="minor">
              <a:schemeClr val="dk1"/>
            </a:fontRef>
          </p:style>
          <p:txBody>
            <a:bodyPr/>
            <a:lstStyle>
              <a:lvl1pPr algn="l">
                <a:spcBef>
                  <a:spcPct val="20000"/>
                </a:spcBef>
                <a:buChar char="•"/>
                <a:defRPr sz="2800">
                  <a:solidFill>
                    <a:schemeClr val="tx1"/>
                  </a:solidFill>
                  <a:latin typeface="Times New Roman" panose="02020603050405020304" pitchFamily="18" charset="0"/>
                </a:defRPr>
              </a:lvl1pPr>
              <a:lvl2pPr algn="l">
                <a:spcBef>
                  <a:spcPct val="20000"/>
                </a:spcBef>
                <a:buChar char="–"/>
                <a:defRPr sz="2400">
                  <a:solidFill>
                    <a:schemeClr val="tx1"/>
                  </a:solidFill>
                  <a:latin typeface="Times New Roman" panose="02020603050405020304" pitchFamily="18" charset="0"/>
                </a:defRPr>
              </a:lvl2pPr>
              <a:lvl3pPr algn="l">
                <a:spcBef>
                  <a:spcPct val="20000"/>
                </a:spcBef>
                <a:buChar char="•"/>
                <a:defRPr sz="2000">
                  <a:solidFill>
                    <a:schemeClr val="tx1"/>
                  </a:solidFill>
                  <a:latin typeface="Times New Roman" panose="02020603050405020304" pitchFamily="18" charset="0"/>
                </a:defRPr>
              </a:lvl3pPr>
              <a:lvl4pPr algn="l">
                <a:spcBef>
                  <a:spcPct val="20000"/>
                </a:spcBef>
                <a:buChar char="–"/>
                <a:defRPr>
                  <a:solidFill>
                    <a:schemeClr val="tx1"/>
                  </a:solidFill>
                  <a:latin typeface="Times New Roman" panose="02020603050405020304" pitchFamily="18" charset="0"/>
                </a:defRPr>
              </a:lvl4pPr>
              <a:lvl5pPr algn="l">
                <a:spcBef>
                  <a:spcPct val="20000"/>
                </a:spcBef>
                <a:buChar char="»"/>
                <a:defRPr>
                  <a:solidFill>
                    <a:schemeClr val="tx1"/>
                  </a:solidFill>
                  <a:latin typeface="Times New Roman" panose="02020603050405020304" pitchFamily="18" charset="0"/>
                </a:defRPr>
              </a:lvl5pPr>
              <a:lvl6pPr fontAlgn="base">
                <a:spcBef>
                  <a:spcPct val="20000"/>
                </a:spcBef>
                <a:spcAft>
                  <a:spcPct val="0"/>
                </a:spcAft>
                <a:buChar char="»"/>
                <a:defRPr>
                  <a:solidFill>
                    <a:schemeClr val="tx1"/>
                  </a:solidFill>
                  <a:latin typeface="Times New Roman" panose="02020603050405020304" pitchFamily="18" charset="0"/>
                </a:defRPr>
              </a:lvl6pPr>
              <a:lvl7pPr fontAlgn="base">
                <a:spcBef>
                  <a:spcPct val="20000"/>
                </a:spcBef>
                <a:spcAft>
                  <a:spcPct val="0"/>
                </a:spcAft>
                <a:buChar char="»"/>
                <a:defRPr>
                  <a:solidFill>
                    <a:schemeClr val="tx1"/>
                  </a:solidFill>
                  <a:latin typeface="Times New Roman" panose="02020603050405020304" pitchFamily="18" charset="0"/>
                </a:defRPr>
              </a:lvl7pPr>
              <a:lvl8pPr fontAlgn="base">
                <a:spcBef>
                  <a:spcPct val="20000"/>
                </a:spcBef>
                <a:spcAft>
                  <a:spcPct val="0"/>
                </a:spcAft>
                <a:buChar char="»"/>
                <a:defRPr>
                  <a:solidFill>
                    <a:schemeClr val="tx1"/>
                  </a:solidFill>
                  <a:latin typeface="Times New Roman" panose="02020603050405020304" pitchFamily="18" charset="0"/>
                </a:defRPr>
              </a:lvl8pPr>
              <a:lvl9pPr fontAlgn="base">
                <a:spcBef>
                  <a:spcPct val="20000"/>
                </a:spcBef>
                <a:spcAft>
                  <a:spcPct val="0"/>
                </a:spcAft>
                <a:buChar char="»"/>
                <a:defRPr>
                  <a:solidFill>
                    <a:schemeClr val="tx1"/>
                  </a:solidFill>
                  <a:latin typeface="Times New Roman" panose="02020603050405020304" pitchFamily="18" charset="0"/>
                </a:defRPr>
              </a:lvl9pPr>
            </a:lstStyle>
            <a:p>
              <a:pPr>
                <a:buFontTx/>
                <a:buNone/>
              </a:pPr>
              <a:r>
                <a:rPr lang="en-US" sz="2400" b="1">
                  <a:solidFill>
                    <a:schemeClr val="bg1"/>
                  </a:solidFill>
                </a:rPr>
                <a:t>TYPE</a:t>
              </a:r>
              <a:endParaRPr lang="en-GB" sz="2400" b="1">
                <a:solidFill>
                  <a:schemeClr val="bg1"/>
                </a:solidFill>
              </a:endParaRPr>
            </a:p>
          </p:txBody>
        </p:sp>
        <p:sp>
          <p:nvSpPr>
            <p:cNvPr id="47118" name="Line 14"/>
            <p:cNvSpPr>
              <a:spLocks noChangeShapeType="1"/>
            </p:cNvSpPr>
            <p:nvPr/>
          </p:nvSpPr>
          <p:spPr bwMode="auto">
            <a:xfrm>
              <a:off x="96" y="480"/>
              <a:ext cx="2054"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19" name="Line 15"/>
            <p:cNvSpPr>
              <a:spLocks noChangeShapeType="1"/>
            </p:cNvSpPr>
            <p:nvPr/>
          </p:nvSpPr>
          <p:spPr bwMode="auto">
            <a:xfrm>
              <a:off x="96" y="3168"/>
              <a:ext cx="1680"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0" name="Line 16"/>
            <p:cNvSpPr>
              <a:spLocks noChangeShapeType="1"/>
            </p:cNvSpPr>
            <p:nvPr/>
          </p:nvSpPr>
          <p:spPr bwMode="auto">
            <a:xfrm>
              <a:off x="96" y="480"/>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1" name="Line 17"/>
            <p:cNvSpPr>
              <a:spLocks noChangeShapeType="1"/>
            </p:cNvSpPr>
            <p:nvPr/>
          </p:nvSpPr>
          <p:spPr bwMode="auto">
            <a:xfrm>
              <a:off x="5688" y="480"/>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2" name="Line 18"/>
            <p:cNvSpPr>
              <a:spLocks noChangeShapeType="1"/>
            </p:cNvSpPr>
            <p:nvPr/>
          </p:nvSpPr>
          <p:spPr bwMode="auto">
            <a:xfrm>
              <a:off x="2150" y="480"/>
              <a:ext cx="3538"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3" name="Line 19"/>
            <p:cNvSpPr>
              <a:spLocks noChangeShapeType="1"/>
            </p:cNvSpPr>
            <p:nvPr/>
          </p:nvSpPr>
          <p:spPr bwMode="auto">
            <a:xfrm>
              <a:off x="96" y="768"/>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4" name="Line 20"/>
            <p:cNvSpPr>
              <a:spLocks noChangeShapeType="1"/>
            </p:cNvSpPr>
            <p:nvPr/>
          </p:nvSpPr>
          <p:spPr bwMode="auto">
            <a:xfrm>
              <a:off x="5688" y="768"/>
              <a:ext cx="0" cy="288"/>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5" name="Line 21"/>
            <p:cNvSpPr>
              <a:spLocks noChangeShapeType="1"/>
            </p:cNvSpPr>
            <p:nvPr/>
          </p:nvSpPr>
          <p:spPr bwMode="auto">
            <a:xfrm>
              <a:off x="96" y="1056"/>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6" name="Line 22"/>
            <p:cNvSpPr>
              <a:spLocks noChangeShapeType="1"/>
            </p:cNvSpPr>
            <p:nvPr/>
          </p:nvSpPr>
          <p:spPr bwMode="auto">
            <a:xfrm>
              <a:off x="5688" y="1056"/>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7" name="Line 23"/>
            <p:cNvSpPr>
              <a:spLocks noChangeShapeType="1"/>
            </p:cNvSpPr>
            <p:nvPr/>
          </p:nvSpPr>
          <p:spPr bwMode="auto">
            <a:xfrm>
              <a:off x="96" y="1632"/>
              <a:ext cx="0" cy="48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8" name="Line 24"/>
            <p:cNvSpPr>
              <a:spLocks noChangeShapeType="1"/>
            </p:cNvSpPr>
            <p:nvPr/>
          </p:nvSpPr>
          <p:spPr bwMode="auto">
            <a:xfrm>
              <a:off x="5688" y="1632"/>
              <a:ext cx="0" cy="48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29" name="Line 25"/>
            <p:cNvSpPr>
              <a:spLocks noChangeShapeType="1"/>
            </p:cNvSpPr>
            <p:nvPr/>
          </p:nvSpPr>
          <p:spPr bwMode="auto">
            <a:xfrm>
              <a:off x="96" y="2112"/>
              <a:ext cx="0" cy="48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30" name="Line 26"/>
            <p:cNvSpPr>
              <a:spLocks noChangeShapeType="1"/>
            </p:cNvSpPr>
            <p:nvPr/>
          </p:nvSpPr>
          <p:spPr bwMode="auto">
            <a:xfrm>
              <a:off x="5688" y="2112"/>
              <a:ext cx="0" cy="48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31" name="Line 27"/>
            <p:cNvSpPr>
              <a:spLocks noChangeShapeType="1"/>
            </p:cNvSpPr>
            <p:nvPr/>
          </p:nvSpPr>
          <p:spPr bwMode="auto">
            <a:xfrm>
              <a:off x="96" y="2592"/>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32" name="Line 28"/>
            <p:cNvSpPr>
              <a:spLocks noChangeShapeType="1"/>
            </p:cNvSpPr>
            <p:nvPr/>
          </p:nvSpPr>
          <p:spPr bwMode="auto">
            <a:xfrm>
              <a:off x="5688" y="2592"/>
              <a:ext cx="0" cy="576"/>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sp>
          <p:nvSpPr>
            <p:cNvPr id="47133" name="Line 29"/>
            <p:cNvSpPr>
              <a:spLocks noChangeShapeType="1"/>
            </p:cNvSpPr>
            <p:nvPr/>
          </p:nvSpPr>
          <p:spPr bwMode="auto">
            <a:xfrm>
              <a:off x="1776" y="3168"/>
              <a:ext cx="3912" cy="0"/>
            </a:xfrm>
            <a:prstGeom prst="line">
              <a:avLst/>
            </a:prstGeom>
            <a:ln/>
            <a:extLst/>
          </p:spPr>
          <p:style>
            <a:lnRef idx="2">
              <a:schemeClr val="accent1"/>
            </a:lnRef>
            <a:fillRef idx="1">
              <a:schemeClr val="lt1"/>
            </a:fillRef>
            <a:effectRef idx="0">
              <a:schemeClr val="accent1"/>
            </a:effectRef>
            <a:fontRef idx="minor">
              <a:schemeClr val="dk1"/>
            </a:fontRef>
          </p:style>
          <p:txBody>
            <a:bodyPr/>
            <a:lstStyle/>
            <a:p>
              <a:endParaRPr lang="en-US">
                <a:solidFill>
                  <a:schemeClr val="bg1"/>
                </a:solidFill>
              </a:endParaRPr>
            </a:p>
          </p:txBody>
        </p:sp>
      </p:grpSp>
      <p:sp>
        <p:nvSpPr>
          <p:cNvPr id="47135" name="Rectangle 31"/>
          <p:cNvSpPr>
            <a:spLocks noGrp="1" noChangeArrowheads="1"/>
          </p:cNvSpPr>
          <p:nvPr>
            <p:ph type="ctrTitle"/>
          </p:nvPr>
        </p:nvSpPr>
        <p:spPr>
          <a:xfrm>
            <a:off x="2133600" y="1"/>
            <a:ext cx="7620000" cy="738188"/>
          </a:xfrm>
        </p:spPr>
        <p:txBody>
          <a:bodyPr anchor="ctr">
            <a:normAutofit/>
          </a:bodyPr>
          <a:lstStyle/>
          <a:p>
            <a:pPr algn="ctr"/>
            <a:r>
              <a:rPr lang="en-US" sz="3600" b="1" dirty="0">
                <a:solidFill>
                  <a:schemeClr val="tx1"/>
                </a:solidFill>
                <a:effectLst/>
                <a:latin typeface="Berlin Sans FB Demi" panose="020E0802020502020306" pitchFamily="34" charset="0"/>
              </a:rPr>
              <a:t>SUMMARY OF MEDIA METHODS</a:t>
            </a:r>
          </a:p>
        </p:txBody>
      </p:sp>
    </p:spTree>
    <p:extLst>
      <p:ext uri="{BB962C8B-B14F-4D97-AF65-F5344CB8AC3E}">
        <p14:creationId xmlns:p14="http://schemas.microsoft.com/office/powerpoint/2010/main" val="247540183"/>
      </p:ext>
    </p:extLst>
  </p:cSld>
  <p:clrMapOvr>
    <a:masterClrMapping/>
  </p:clrMapOvr>
  <p:transition spd="med">
    <p:pull/>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1200" y="1093304"/>
            <a:ext cx="10468864" cy="1828800"/>
          </a:xfrm>
        </p:spPr>
        <p:txBody>
          <a:bodyPr>
            <a:noAutofit/>
          </a:bodyPr>
          <a:lstStyle/>
          <a:p>
            <a:pPr algn="ctr"/>
            <a:r>
              <a:rPr lang="en-US" sz="7200" dirty="0" smtClean="0">
                <a:solidFill>
                  <a:schemeClr val="tx1"/>
                </a:solidFill>
                <a:latin typeface="Berlin Sans FB Demi" panose="020E0802020502020306" pitchFamily="34" charset="0"/>
              </a:rPr>
              <a:t>An organized Community Dialogue</a:t>
            </a:r>
            <a:endParaRPr lang="en-US" sz="7200" dirty="0">
              <a:solidFill>
                <a:schemeClr val="tx1"/>
              </a:solidFill>
              <a:latin typeface="Berlin Sans FB Demi" panose="020E0802020502020306" pitchFamily="34" charset="0"/>
            </a:endParaRPr>
          </a:p>
        </p:txBody>
      </p:sp>
      <p:sp>
        <p:nvSpPr>
          <p:cNvPr id="6" name="Cloud 5"/>
          <p:cNvSpPr/>
          <p:nvPr/>
        </p:nvSpPr>
        <p:spPr>
          <a:xfrm>
            <a:off x="3299791" y="5009323"/>
            <a:ext cx="4306957" cy="1749286"/>
          </a:xfrm>
          <a:prstGeom prst="cloud">
            <a:avLst/>
          </a:prstGeom>
          <a:solidFill>
            <a:schemeClr val="tx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solidFill>
                  <a:srgbClr val="FF0000"/>
                </a:solidFill>
                <a:latin typeface="Brush Script MT" panose="03060802040406070304" pitchFamily="66" charset="0"/>
              </a:rPr>
              <a:t>Welcome</a:t>
            </a:r>
            <a:endParaRPr lang="en-US" sz="4000" b="1" dirty="0">
              <a:solidFill>
                <a:srgbClr val="FF0000"/>
              </a:solidFill>
              <a:latin typeface="Brush Script MT" panose="03060802040406070304" pitchFamily="66" charset="0"/>
            </a:endParaRPr>
          </a:p>
        </p:txBody>
      </p:sp>
    </p:spTree>
    <p:extLst>
      <p:ext uri="{BB962C8B-B14F-4D97-AF65-F5344CB8AC3E}">
        <p14:creationId xmlns:p14="http://schemas.microsoft.com/office/powerpoint/2010/main" val="2506504996"/>
      </p:ext>
    </p:extLst>
  </p:cSld>
  <p:clrMapOvr>
    <a:masterClrMapping/>
  </p:clrMapOvr>
  <p:transition spd="med">
    <p:pull/>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12192001" cy="6858000"/>
          </a:xfrm>
        </p:spPr>
        <p:txBody>
          <a:bodyPr/>
          <a:lstStyle/>
          <a:p>
            <a:pPr marL="0" indent="0" algn="ctr">
              <a:buNone/>
            </a:pPr>
            <a:r>
              <a:rPr lang="en-US" sz="4400" b="1" dirty="0">
                <a:latin typeface="Berlin Sans FB Demi" panose="020E0802020502020306" pitchFamily="34" charset="0"/>
              </a:rPr>
              <a:t>Definition of Community Dialogue Concepts </a:t>
            </a:r>
          </a:p>
          <a:p>
            <a:pPr marL="0" indent="0" algn="ctr">
              <a:buNone/>
            </a:pPr>
            <a:r>
              <a:rPr lang="en-US" sz="2800" b="1" dirty="0" smtClean="0">
                <a:latin typeface="Berlin Sans FB Demi" panose="020E0802020502020306" pitchFamily="34" charset="0"/>
              </a:rPr>
              <a:t> </a:t>
            </a:r>
            <a:r>
              <a:rPr lang="en-US" sz="2800" b="1" dirty="0">
                <a:latin typeface="Berlin Sans FB Demi" panose="020E0802020502020306" pitchFamily="34" charset="0"/>
              </a:rPr>
              <a:t>	Definition</a:t>
            </a:r>
            <a:endParaRPr lang="en-US" sz="2800" dirty="0">
              <a:latin typeface="Berlin Sans FB Demi" panose="020E0802020502020306" pitchFamily="34" charset="0"/>
            </a:endParaRPr>
          </a:p>
          <a:p>
            <a:pPr algn="just"/>
            <a:r>
              <a:rPr lang="en-US" sz="3200" b="1" dirty="0" smtClean="0">
                <a:latin typeface="+mj-lt"/>
              </a:rPr>
              <a:t>A community dialogue </a:t>
            </a:r>
            <a:r>
              <a:rPr lang="en-US" sz="3200" dirty="0" smtClean="0">
                <a:latin typeface="+mj-lt"/>
              </a:rPr>
              <a:t>is </a:t>
            </a:r>
            <a:r>
              <a:rPr lang="en-US" sz="3200" dirty="0">
                <a:latin typeface="+mj-lt"/>
              </a:rPr>
              <a:t>a process of joint problem identification and analysis leading to modification and redirection of community and stakeholders’ actions towards preferred future for all. </a:t>
            </a:r>
            <a:endParaRPr lang="en-US" sz="3200" dirty="0" smtClean="0">
              <a:latin typeface="+mj-lt"/>
            </a:endParaRPr>
          </a:p>
          <a:p>
            <a:pPr algn="just"/>
            <a:r>
              <a:rPr lang="en-US" sz="3200" dirty="0" smtClean="0">
                <a:latin typeface="+mj-lt"/>
              </a:rPr>
              <a:t>A </a:t>
            </a:r>
            <a:r>
              <a:rPr lang="en-US" sz="3200" dirty="0">
                <a:latin typeface="+mj-lt"/>
              </a:rPr>
              <a:t>community dialogue is an interactive participatory communication process of sharing information between people or groups of people aimed at reaching a common understanding and workable solution. Unlike debate, dialogue emphasizes on listening to deepen understanding</a:t>
            </a:r>
            <a:r>
              <a:rPr lang="en-US" sz="3200" dirty="0" smtClean="0">
                <a:latin typeface="+mj-lt"/>
              </a:rPr>
              <a:t>.</a:t>
            </a:r>
          </a:p>
          <a:p>
            <a:pPr algn="just"/>
            <a:r>
              <a:rPr lang="en-US" sz="3200" dirty="0" smtClean="0">
                <a:latin typeface="+mj-lt"/>
              </a:rPr>
              <a:t> </a:t>
            </a:r>
            <a:r>
              <a:rPr lang="en-US" sz="3200" dirty="0">
                <a:latin typeface="+mj-lt"/>
              </a:rPr>
              <a:t>It develops common perspectives and goals and allows participants to express their own views and interests</a:t>
            </a:r>
            <a:r>
              <a:rPr lang="en-US" sz="3200" dirty="0" smtClean="0">
                <a:latin typeface="+mj-lt"/>
              </a:rPr>
              <a:t>. </a:t>
            </a:r>
            <a:endParaRPr lang="en-US" sz="3200" dirty="0">
              <a:latin typeface="+mj-lt"/>
            </a:endParaRPr>
          </a:p>
          <a:p>
            <a:pPr algn="just"/>
            <a:endParaRPr lang="en-US" dirty="0">
              <a:latin typeface="+mj-lt"/>
            </a:endParaRPr>
          </a:p>
        </p:txBody>
      </p:sp>
    </p:spTree>
    <p:extLst>
      <p:ext uri="{BB962C8B-B14F-4D97-AF65-F5344CB8AC3E}">
        <p14:creationId xmlns:p14="http://schemas.microsoft.com/office/powerpoint/2010/main" val="2083342015"/>
      </p:ext>
    </p:extLst>
  </p:cSld>
  <p:clrMapOvr>
    <a:masterClrMapping/>
  </p:clrMapOvr>
  <p:transition spd="med">
    <p:pull/>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7565" y="-104294"/>
            <a:ext cx="11083235" cy="886172"/>
          </a:xfrm>
        </p:spPr>
        <p:txBody>
          <a:bodyPr>
            <a:noAutofit/>
          </a:bodyPr>
          <a:lstStyle/>
          <a:p>
            <a:pPr algn="ctr"/>
            <a:r>
              <a:rPr lang="en-US" sz="4400" b="1" dirty="0">
                <a:solidFill>
                  <a:schemeClr val="tx1"/>
                </a:solidFill>
                <a:latin typeface="Berlin Sans FB Demi" panose="020E0802020502020306" pitchFamily="34" charset="0"/>
              </a:rPr>
              <a:t>Differences between debate and dialogue </a:t>
            </a:r>
            <a:endParaRPr lang="en-US" sz="4000" dirty="0">
              <a:solidFill>
                <a:schemeClr val="tx1"/>
              </a:solidFill>
            </a:endParaRPr>
          </a:p>
        </p:txBody>
      </p:sp>
      <p:sp>
        <p:nvSpPr>
          <p:cNvPr id="3" name="Content Placeholder 2"/>
          <p:cNvSpPr>
            <a:spLocks noGrp="1"/>
          </p:cNvSpPr>
          <p:nvPr>
            <p:ph sz="half" idx="1"/>
          </p:nvPr>
        </p:nvSpPr>
        <p:spPr>
          <a:xfrm>
            <a:off x="397565" y="1297232"/>
            <a:ext cx="5698434" cy="5289098"/>
          </a:xfrm>
        </p:spPr>
        <p:style>
          <a:lnRef idx="2">
            <a:schemeClr val="accent1"/>
          </a:lnRef>
          <a:fillRef idx="1">
            <a:schemeClr val="lt1"/>
          </a:fillRef>
          <a:effectRef idx="0">
            <a:schemeClr val="accent1"/>
          </a:effectRef>
          <a:fontRef idx="minor">
            <a:schemeClr val="dk1"/>
          </a:fontRef>
        </p:style>
        <p:txBody>
          <a:bodyPr>
            <a:noAutofit/>
          </a:bodyPr>
          <a:lstStyle/>
          <a:p>
            <a:pPr marL="0" indent="0">
              <a:buNone/>
            </a:pPr>
            <a:r>
              <a:rPr lang="en-US" sz="3200" b="1" dirty="0" smtClean="0">
                <a:latin typeface="Berlin Sans FB Demi" panose="020E0802020502020306" pitchFamily="34" charset="0"/>
              </a:rPr>
              <a:t>	Debate</a:t>
            </a:r>
            <a:endParaRPr lang="en-US" sz="3200" dirty="0">
              <a:latin typeface="Berlin Sans FB Demi" panose="020E0802020502020306" pitchFamily="34" charset="0"/>
            </a:endParaRPr>
          </a:p>
          <a:p>
            <a:pPr lvl="0"/>
            <a:r>
              <a:rPr lang="en-US" sz="2800" dirty="0">
                <a:latin typeface="+mj-lt"/>
              </a:rPr>
              <a:t>Denying opposing views.</a:t>
            </a:r>
          </a:p>
          <a:p>
            <a:pPr lvl="0"/>
            <a:r>
              <a:rPr lang="en-US" sz="2800" dirty="0">
                <a:latin typeface="+mj-lt"/>
              </a:rPr>
              <a:t>Participants listen to refute views of other people.</a:t>
            </a:r>
          </a:p>
          <a:p>
            <a:pPr lvl="0"/>
            <a:r>
              <a:rPr lang="en-US" sz="2800" dirty="0">
                <a:latin typeface="+mj-lt"/>
              </a:rPr>
              <a:t>Questions are asked from a position of certainty.</a:t>
            </a:r>
          </a:p>
          <a:p>
            <a:pPr lvl="0"/>
            <a:r>
              <a:rPr lang="en-US" sz="2800" dirty="0">
                <a:latin typeface="+mj-lt"/>
              </a:rPr>
              <a:t>Participants speak as representatives of groups.</a:t>
            </a:r>
          </a:p>
          <a:p>
            <a:pPr lvl="0"/>
            <a:r>
              <a:rPr lang="en-US" sz="2800" dirty="0">
                <a:latin typeface="+mj-lt"/>
              </a:rPr>
              <a:t>Statements are predictable and offer little new information</a:t>
            </a:r>
            <a:r>
              <a:rPr lang="en-US" sz="2800" dirty="0" smtClean="0">
                <a:latin typeface="+mj-lt"/>
              </a:rPr>
              <a:t>.</a:t>
            </a:r>
            <a:r>
              <a:rPr lang="en-US" sz="2800" b="1" dirty="0">
                <a:latin typeface="+mj-lt"/>
              </a:rPr>
              <a:t> </a:t>
            </a:r>
          </a:p>
          <a:p>
            <a:pPr marL="0" indent="0">
              <a:buNone/>
            </a:pPr>
            <a:r>
              <a:rPr lang="en-US" sz="2800" b="1" dirty="0" smtClean="0">
                <a:latin typeface="+mj-lt"/>
              </a:rPr>
              <a:t>	</a:t>
            </a:r>
            <a:endParaRPr lang="en-US" sz="2800" dirty="0">
              <a:latin typeface="+mj-lt"/>
            </a:endParaRPr>
          </a:p>
        </p:txBody>
      </p:sp>
      <p:sp>
        <p:nvSpPr>
          <p:cNvPr id="5" name="Content Placeholder 4"/>
          <p:cNvSpPr>
            <a:spLocks noGrp="1"/>
          </p:cNvSpPr>
          <p:nvPr>
            <p:ph sz="half" idx="2"/>
          </p:nvPr>
        </p:nvSpPr>
        <p:spPr>
          <a:xfrm>
            <a:off x="6095999" y="1297232"/>
            <a:ext cx="5844209" cy="5289098"/>
          </a:xfrm>
        </p:spPr>
        <p:style>
          <a:lnRef idx="2">
            <a:schemeClr val="accent2"/>
          </a:lnRef>
          <a:fillRef idx="1">
            <a:schemeClr val="lt1"/>
          </a:fillRef>
          <a:effectRef idx="0">
            <a:schemeClr val="accent2"/>
          </a:effectRef>
          <a:fontRef idx="minor">
            <a:schemeClr val="dk1"/>
          </a:fontRef>
        </p:style>
        <p:txBody>
          <a:bodyPr>
            <a:normAutofit/>
          </a:bodyPr>
          <a:lstStyle/>
          <a:p>
            <a:pPr marL="0" indent="0" algn="just">
              <a:buNone/>
            </a:pPr>
            <a:r>
              <a:rPr lang="en-US" sz="2800" b="1" dirty="0">
                <a:latin typeface="Berlin Sans FB Demi" panose="020E0802020502020306" pitchFamily="34" charset="0"/>
              </a:rPr>
              <a:t>Dialogue</a:t>
            </a:r>
          </a:p>
          <a:p>
            <a:pPr lvl="0" algn="just"/>
            <a:r>
              <a:rPr lang="en-US" sz="2800" dirty="0">
                <a:latin typeface="+mj-lt"/>
              </a:rPr>
              <a:t>Allows expression of different views.</a:t>
            </a:r>
          </a:p>
          <a:p>
            <a:pPr lvl="0" algn="just"/>
            <a:r>
              <a:rPr lang="en-US" sz="2800" dirty="0">
                <a:latin typeface="+mj-lt"/>
              </a:rPr>
              <a:t>Participants listen to understand and gain insight.</a:t>
            </a:r>
          </a:p>
          <a:p>
            <a:pPr lvl="0" algn="just"/>
            <a:r>
              <a:rPr lang="en-US" sz="2800" dirty="0">
                <a:latin typeface="+mj-lt"/>
              </a:rPr>
              <a:t>Questions are asked from a position of curiosity.</a:t>
            </a:r>
          </a:p>
          <a:p>
            <a:pPr lvl="0" algn="just"/>
            <a:r>
              <a:rPr lang="en-US" sz="2800" dirty="0">
                <a:latin typeface="+mj-lt"/>
              </a:rPr>
              <a:t>Participants speak with free minds.</a:t>
            </a:r>
          </a:p>
          <a:p>
            <a:pPr lvl="0" algn="just"/>
            <a:r>
              <a:rPr lang="en-US" sz="2800" dirty="0">
                <a:latin typeface="+mj-lt"/>
              </a:rPr>
              <a:t>New information surfaces.</a:t>
            </a:r>
          </a:p>
          <a:p>
            <a:endParaRPr lang="en-US" sz="2800" dirty="0"/>
          </a:p>
        </p:txBody>
      </p:sp>
    </p:spTree>
    <p:extLst>
      <p:ext uri="{BB962C8B-B14F-4D97-AF65-F5344CB8AC3E}">
        <p14:creationId xmlns:p14="http://schemas.microsoft.com/office/powerpoint/2010/main" val="3965856324"/>
      </p:ext>
    </p:extLst>
  </p:cSld>
  <p:clrMapOvr>
    <a:masterClrMapping/>
  </p:clrMapOvr>
  <p:transition spd="med">
    <p:pull/>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72278"/>
            <a:ext cx="11913704" cy="6549199"/>
          </a:xfrm>
        </p:spPr>
        <p:txBody>
          <a:bodyPr>
            <a:noAutofit/>
          </a:bodyPr>
          <a:lstStyle/>
          <a:p>
            <a:pPr marL="0" indent="0" algn="ctr">
              <a:buNone/>
            </a:pPr>
            <a:r>
              <a:rPr lang="en-US" sz="4000" b="1" dirty="0" smtClean="0">
                <a:latin typeface="Berlin Sans FB Demi" panose="020E0802020502020306" pitchFamily="34" charset="0"/>
              </a:rPr>
              <a:t>CONCEPTS AND PRINCIPLES OF COMMUNITY DIALOGUE </a:t>
            </a:r>
            <a:endParaRPr lang="en-US" sz="4000" dirty="0" smtClean="0">
              <a:latin typeface="Berlin Sans FB Demi" panose="020E0802020502020306" pitchFamily="34" charset="0"/>
            </a:endParaRPr>
          </a:p>
          <a:p>
            <a:r>
              <a:rPr lang="en-US" sz="3200" dirty="0" smtClean="0">
                <a:latin typeface="+mj-lt"/>
              </a:rPr>
              <a:t>Community </a:t>
            </a:r>
            <a:r>
              <a:rPr lang="en-US" sz="3200" dirty="0">
                <a:latin typeface="+mj-lt"/>
              </a:rPr>
              <a:t>dialogue is based on the following two main principles</a:t>
            </a:r>
            <a:r>
              <a:rPr lang="en-US" sz="3200" dirty="0" smtClean="0">
                <a:latin typeface="+mj-lt"/>
              </a:rPr>
              <a:t>:</a:t>
            </a:r>
          </a:p>
          <a:p>
            <a:pPr marL="0" lvl="0" indent="0">
              <a:buNone/>
            </a:pPr>
            <a:r>
              <a:rPr lang="en-US" sz="3200" b="1" dirty="0" smtClean="0">
                <a:latin typeface="+mj-lt"/>
              </a:rPr>
              <a:t>a) </a:t>
            </a:r>
            <a:r>
              <a:rPr lang="en-US" sz="4000" b="1" dirty="0" smtClean="0">
                <a:latin typeface="Berlin Sans FB Demi" panose="020E0802020502020306" pitchFamily="34" charset="0"/>
              </a:rPr>
              <a:t>Problem </a:t>
            </a:r>
            <a:r>
              <a:rPr lang="en-US" sz="4000" b="1" dirty="0">
                <a:latin typeface="Berlin Sans FB Demi" panose="020E0802020502020306" pitchFamily="34" charset="0"/>
              </a:rPr>
              <a:t>based adult learning </a:t>
            </a:r>
            <a:endParaRPr lang="en-US" sz="4000" dirty="0">
              <a:latin typeface="Berlin Sans FB Demi" panose="020E0802020502020306" pitchFamily="34" charset="0"/>
            </a:endParaRPr>
          </a:p>
          <a:p>
            <a:pPr lvl="1"/>
            <a:r>
              <a:rPr lang="en-US" sz="3200" dirty="0">
                <a:latin typeface="+mj-lt"/>
              </a:rPr>
              <a:t>  Individuals will go for things that are relevant to them.</a:t>
            </a:r>
          </a:p>
          <a:p>
            <a:pPr lvl="1"/>
            <a:r>
              <a:rPr lang="en-US" sz="3200" dirty="0">
                <a:latin typeface="+mj-lt"/>
              </a:rPr>
              <a:t>  Individuals have a lot of knowledge, skills and experience, which can be built on or improved.</a:t>
            </a:r>
          </a:p>
          <a:p>
            <a:pPr lvl="1"/>
            <a:r>
              <a:rPr lang="en-US" sz="3200" dirty="0">
                <a:latin typeface="+mj-lt"/>
              </a:rPr>
              <a:t>  People like to be respected and will eagerly participate in issues that affect their lives</a:t>
            </a:r>
            <a:r>
              <a:rPr lang="en-US" sz="3200" dirty="0" smtClean="0">
                <a:latin typeface="+mj-lt"/>
              </a:rPr>
              <a:t>.</a:t>
            </a:r>
            <a:r>
              <a:rPr lang="en-US" sz="3200" dirty="0">
                <a:latin typeface="+mj-lt"/>
              </a:rPr>
              <a:t> </a:t>
            </a:r>
          </a:p>
        </p:txBody>
      </p:sp>
    </p:spTree>
    <p:extLst>
      <p:ext uri="{BB962C8B-B14F-4D97-AF65-F5344CB8AC3E}">
        <p14:creationId xmlns:p14="http://schemas.microsoft.com/office/powerpoint/2010/main" val="3729987572"/>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375" y="187253"/>
            <a:ext cx="10972800" cy="1143000"/>
          </a:xfrm>
        </p:spPr>
        <p:txBody>
          <a:bodyPr>
            <a:normAutofit/>
          </a:bodyPr>
          <a:lstStyle/>
          <a:p>
            <a:pPr algn="ctr"/>
            <a:r>
              <a:rPr lang="en-US" sz="6000" b="1" dirty="0" smtClean="0">
                <a:solidFill>
                  <a:schemeClr val="tx1"/>
                </a:solidFill>
                <a:latin typeface="Berlin Sans FB Demi" panose="020E0802020502020306" pitchFamily="34" charset="0"/>
              </a:rPr>
              <a:t>Definition </a:t>
            </a:r>
            <a:endParaRPr lang="en-US" sz="6000" b="1" dirty="0">
              <a:solidFill>
                <a:schemeClr val="tx1"/>
              </a:solidFill>
              <a:latin typeface="Berlin Sans FB Demi" panose="020E0802020502020306" pitchFamily="34" charset="0"/>
            </a:endParaRPr>
          </a:p>
        </p:txBody>
      </p:sp>
      <p:sp>
        <p:nvSpPr>
          <p:cNvPr id="6" name="Content Placeholder 5"/>
          <p:cNvSpPr>
            <a:spLocks noGrp="1"/>
          </p:cNvSpPr>
          <p:nvPr>
            <p:ph idx="1"/>
          </p:nvPr>
        </p:nvSpPr>
        <p:spPr>
          <a:xfrm>
            <a:off x="357809" y="1484243"/>
            <a:ext cx="11224592" cy="4840357"/>
          </a:xfrm>
        </p:spPr>
        <p:txBody>
          <a:bodyPr>
            <a:normAutofit/>
          </a:bodyPr>
          <a:lstStyle/>
          <a:p>
            <a:pPr algn="just"/>
            <a:r>
              <a:rPr lang="en-US" sz="3200" dirty="0" smtClean="0"/>
              <a:t>WHO, 1946: ‘</a:t>
            </a:r>
            <a:r>
              <a:rPr lang="en-US" sz="3200" b="1" i="1" dirty="0" smtClean="0"/>
              <a:t>Health</a:t>
            </a:r>
            <a:r>
              <a:rPr lang="en-US" sz="3200" dirty="0" smtClean="0"/>
              <a:t> is a state of complete physical, mental &amp; social well-being and not merely the absence of disease or infirmity’.</a:t>
            </a:r>
          </a:p>
          <a:p>
            <a:pPr algn="just"/>
            <a:r>
              <a:rPr lang="en-US" sz="3200" dirty="0" smtClean="0"/>
              <a:t>SMITH, TANG &amp; NUTBEAM, 2006: ‘</a:t>
            </a:r>
            <a:r>
              <a:rPr lang="en-US" sz="3200" b="1" i="1" dirty="0" smtClean="0"/>
              <a:t>Wellness</a:t>
            </a:r>
            <a:r>
              <a:rPr lang="en-US" sz="3200" dirty="0" smtClean="0"/>
              <a:t> is the optimal state of health of individuals and groups (including) the realization of the fullest potential of an individual physically, psychologically, socially, spiritually and economically, and the fulfillment of one’s role expectations in the family, community, place of worship, workplace and other settings.’</a:t>
            </a:r>
            <a:endParaRPr lang="en-US" sz="3200" dirty="0"/>
          </a:p>
        </p:txBody>
      </p:sp>
    </p:spTree>
    <p:extLst>
      <p:ext uri="{BB962C8B-B14F-4D97-AF65-F5344CB8AC3E}">
        <p14:creationId xmlns:p14="http://schemas.microsoft.com/office/powerpoint/2010/main" val="2545268189"/>
      </p:ext>
    </p:extLst>
  </p:cSld>
  <p:clrMapOvr>
    <a:masterClrMapping/>
  </p:clrMapOvr>
  <p:transition spd="med">
    <p:pull/>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80018"/>
            <a:ext cx="10972800" cy="1143000"/>
          </a:xfrm>
        </p:spPr>
        <p:txBody>
          <a:bodyPr>
            <a:normAutofit fontScale="90000"/>
          </a:bodyPr>
          <a:lstStyle/>
          <a:p>
            <a:pPr algn="ctr"/>
            <a:r>
              <a:rPr lang="en-US" dirty="0" smtClean="0">
                <a:solidFill>
                  <a:schemeClr val="tx1"/>
                </a:solidFill>
                <a:latin typeface="Berlin Sans FB Demi" panose="020E0802020502020306" pitchFamily="34" charset="0"/>
              </a:rPr>
              <a:t>b) </a:t>
            </a:r>
            <a:r>
              <a:rPr lang="en-US" sz="5400" b="1" dirty="0">
                <a:solidFill>
                  <a:schemeClr val="tx1"/>
                </a:solidFill>
                <a:latin typeface="Berlin Sans FB Demi" panose="020E0802020502020306" pitchFamily="34" charset="0"/>
              </a:rPr>
              <a:t>Negotiation (</a:t>
            </a:r>
            <a:r>
              <a:rPr lang="en-US" sz="5400" b="1" i="1" dirty="0">
                <a:solidFill>
                  <a:schemeClr val="tx1"/>
                </a:solidFill>
                <a:latin typeface="Berlin Sans FB Demi" panose="020E0802020502020306" pitchFamily="34" charset="0"/>
              </a:rPr>
              <a:t>dialogue is a process of bargaining, give and take</a:t>
            </a:r>
            <a:r>
              <a:rPr lang="en-US" sz="5400" b="1" dirty="0" smtClean="0">
                <a:solidFill>
                  <a:schemeClr val="tx1"/>
                </a:solidFill>
                <a:latin typeface="Berlin Sans FB Demi" panose="020E0802020502020306" pitchFamily="34" charset="0"/>
              </a:rPr>
              <a:t>)</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238538" y="1749287"/>
            <a:ext cx="11635409" cy="4575313"/>
          </a:xfrm>
        </p:spPr>
        <p:txBody>
          <a:bodyPr>
            <a:normAutofit/>
          </a:bodyPr>
          <a:lstStyle/>
          <a:p>
            <a:pPr lvl="1" algn="just"/>
            <a:r>
              <a:rPr lang="en-US" sz="3200" dirty="0" smtClean="0">
                <a:latin typeface="+mj-lt"/>
              </a:rPr>
              <a:t>Dialogue </a:t>
            </a:r>
            <a:r>
              <a:rPr lang="en-US" sz="3200" dirty="0">
                <a:latin typeface="+mj-lt"/>
              </a:rPr>
              <a:t>focuses on the problem to be solved together with all parties based on existing experience, capabilities and opportunities rather than pre-determined messages that must be communicated by one party and received by the other. </a:t>
            </a:r>
          </a:p>
          <a:p>
            <a:pPr lvl="1" algn="just"/>
            <a:r>
              <a:rPr lang="en-US" sz="3200" dirty="0">
                <a:latin typeface="+mj-lt"/>
              </a:rPr>
              <a:t>All partners involved, service providers and the community may experience behavior change in the process </a:t>
            </a:r>
            <a:r>
              <a:rPr lang="en-US" sz="3600" dirty="0">
                <a:latin typeface="+mj-lt"/>
              </a:rPr>
              <a:t>of dialogue.  </a:t>
            </a:r>
          </a:p>
          <a:p>
            <a:pPr algn="just"/>
            <a:endParaRPr lang="en-US" sz="2800" dirty="0">
              <a:latin typeface="+mj-lt"/>
            </a:endParaRPr>
          </a:p>
        </p:txBody>
      </p:sp>
    </p:spTree>
    <p:extLst>
      <p:ext uri="{BB962C8B-B14F-4D97-AF65-F5344CB8AC3E}">
        <p14:creationId xmlns:p14="http://schemas.microsoft.com/office/powerpoint/2010/main" val="3942815469"/>
      </p:ext>
    </p:extLst>
  </p:cSld>
  <p:clrMapOvr>
    <a:masterClrMapping/>
  </p:clrMapOvr>
  <p:transition spd="med">
    <p:pull/>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026" y="106016"/>
            <a:ext cx="11807687" cy="6615461"/>
          </a:xfrm>
        </p:spPr>
        <p:txBody>
          <a:bodyPr/>
          <a:lstStyle/>
          <a:p>
            <a:pPr marL="0" indent="0" algn="ctr">
              <a:buNone/>
            </a:pPr>
            <a:r>
              <a:rPr lang="en-US" sz="4800" b="1" dirty="0" smtClean="0">
                <a:latin typeface="Berlin Sans FB Demi" panose="020E0802020502020306" pitchFamily="34" charset="0"/>
              </a:rPr>
              <a:t>Other </a:t>
            </a:r>
            <a:r>
              <a:rPr lang="en-US" sz="4800" b="1" dirty="0">
                <a:latin typeface="Berlin Sans FB Demi" panose="020E0802020502020306" pitchFamily="34" charset="0"/>
              </a:rPr>
              <a:t>principles include the following:</a:t>
            </a:r>
            <a:endParaRPr lang="en-US" sz="4800" dirty="0">
              <a:latin typeface="Berlin Sans FB Demi" panose="020E0802020502020306" pitchFamily="34" charset="0"/>
            </a:endParaRPr>
          </a:p>
          <a:p>
            <a:pPr lvl="0" algn="just"/>
            <a:r>
              <a:rPr lang="en-US" sz="3200" dirty="0">
                <a:latin typeface="+mj-lt"/>
              </a:rPr>
              <a:t>Sensitivity to local, family and community experiences: working by invitation and commitment and not imposition. </a:t>
            </a:r>
          </a:p>
          <a:p>
            <a:pPr lvl="0" algn="just"/>
            <a:r>
              <a:rPr lang="en-US" sz="3200" dirty="0">
                <a:latin typeface="+mj-lt"/>
              </a:rPr>
              <a:t>Facilitation rather than intervention of experts. </a:t>
            </a:r>
          </a:p>
          <a:p>
            <a:pPr lvl="0" algn="just"/>
            <a:r>
              <a:rPr lang="en-US" sz="3200" dirty="0">
                <a:latin typeface="+mj-lt"/>
              </a:rPr>
              <a:t>Use of participatory approaches with space for listening, inclusion, agreement and expressions of concerns. </a:t>
            </a:r>
          </a:p>
          <a:p>
            <a:pPr lvl="0" algn="just"/>
            <a:r>
              <a:rPr lang="en-US" sz="3200" dirty="0">
                <a:latin typeface="+mj-lt"/>
              </a:rPr>
              <a:t>Respect for differences and mutual trust.</a:t>
            </a:r>
          </a:p>
          <a:p>
            <a:pPr lvl="0" algn="just"/>
            <a:r>
              <a:rPr lang="en-US" sz="3200" dirty="0">
                <a:latin typeface="+mj-lt"/>
              </a:rPr>
              <a:t>Willingness of facilitators to engage in a process of self–development.</a:t>
            </a:r>
          </a:p>
          <a:p>
            <a:pPr algn="just"/>
            <a:r>
              <a:rPr lang="en-US" sz="3200" dirty="0">
                <a:latin typeface="+mj-lt"/>
              </a:rPr>
              <a:t>Working in partnerships with non-governmental and community based organizations</a:t>
            </a:r>
          </a:p>
        </p:txBody>
      </p:sp>
    </p:spTree>
    <p:extLst>
      <p:ext uri="{BB962C8B-B14F-4D97-AF65-F5344CB8AC3E}">
        <p14:creationId xmlns:p14="http://schemas.microsoft.com/office/powerpoint/2010/main" val="98533260"/>
      </p:ext>
    </p:extLst>
  </p:cSld>
  <p:clrMapOvr>
    <a:masterClrMapping/>
  </p:clrMapOvr>
  <p:transition spd="med">
    <p:pull/>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5287" y="331304"/>
            <a:ext cx="11834192" cy="6390173"/>
          </a:xfrm>
        </p:spPr>
        <p:txBody>
          <a:bodyPr/>
          <a:lstStyle/>
          <a:p>
            <a:pPr marL="0" indent="0" algn="ctr">
              <a:buNone/>
            </a:pPr>
            <a:r>
              <a:rPr lang="en-US" sz="4000" b="1" dirty="0" smtClean="0">
                <a:latin typeface="Berlin Sans FB Demi" panose="020E0802020502020306" pitchFamily="34" charset="0"/>
              </a:rPr>
              <a:t>Other principles include the following </a:t>
            </a:r>
            <a:r>
              <a:rPr lang="en-US" sz="4000" b="1" dirty="0" err="1" smtClean="0">
                <a:latin typeface="Berlin Sans FB Demi" panose="020E0802020502020306" pitchFamily="34" charset="0"/>
              </a:rPr>
              <a:t>cntd</a:t>
            </a:r>
            <a:r>
              <a:rPr lang="en-US" sz="4000" b="1" dirty="0" smtClean="0">
                <a:latin typeface="Berlin Sans FB Demi" panose="020E0802020502020306" pitchFamily="34" charset="0"/>
              </a:rPr>
              <a:t>’:</a:t>
            </a:r>
            <a:endParaRPr lang="en-US" sz="4000" dirty="0">
              <a:latin typeface="Berlin Sans FB Demi" panose="020E0802020502020306" pitchFamily="34" charset="0"/>
            </a:endParaRPr>
          </a:p>
          <a:p>
            <a:pPr lvl="0" algn="just"/>
            <a:r>
              <a:rPr lang="en-US" sz="3200" dirty="0">
                <a:latin typeface="+mj-lt"/>
              </a:rPr>
              <a:t>Belief that communities have the capacity to identify needed changes, own these changes and transfer change to other communities. </a:t>
            </a:r>
          </a:p>
          <a:p>
            <a:pPr lvl="0" algn="just"/>
            <a:r>
              <a:rPr lang="en-US" sz="3200" dirty="0">
                <a:latin typeface="+mj-lt"/>
              </a:rPr>
              <a:t>A grounding in universal human rights. </a:t>
            </a:r>
          </a:p>
          <a:p>
            <a:pPr lvl="0" algn="just"/>
            <a:r>
              <a:rPr lang="en-US" sz="3200" dirty="0">
                <a:latin typeface="+mj-lt"/>
              </a:rPr>
              <a:t>Gender sensitivity, a focus on participation and inclusion of women and girls.</a:t>
            </a:r>
          </a:p>
          <a:p>
            <a:pPr algn="just"/>
            <a:r>
              <a:rPr lang="en-US" sz="3200" dirty="0">
                <a:latin typeface="+mj-lt"/>
              </a:rPr>
              <a:t>Mutual learning (facilitators with community, community with facilitators, community with community, among community members, organization to organization</a:t>
            </a:r>
          </a:p>
        </p:txBody>
      </p:sp>
    </p:spTree>
    <p:extLst>
      <p:ext uri="{BB962C8B-B14F-4D97-AF65-F5344CB8AC3E}">
        <p14:creationId xmlns:p14="http://schemas.microsoft.com/office/powerpoint/2010/main" val="1650017163"/>
      </p:ext>
    </p:extLst>
  </p:cSld>
  <p:clrMapOvr>
    <a:masterClrMapping/>
  </p:clrMapOvr>
  <p:transition spd="med">
    <p:pull/>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319775"/>
            <a:ext cx="10972800" cy="1143000"/>
          </a:xfrm>
        </p:spPr>
        <p:txBody>
          <a:bodyPr>
            <a:normAutofit fontScale="90000"/>
          </a:bodyPr>
          <a:lstStyle/>
          <a:p>
            <a:pPr algn="ctr"/>
            <a:r>
              <a:rPr lang="en-US" sz="5400" b="1" dirty="0">
                <a:solidFill>
                  <a:srgbClr val="FF0000"/>
                </a:solidFill>
                <a:latin typeface="Berlin Sans FB Demi" panose="020E0802020502020306" pitchFamily="34" charset="0"/>
              </a:rPr>
              <a:t>Objectives for conducting community dialogue </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212036" y="1762539"/>
            <a:ext cx="11661912" cy="4958938"/>
          </a:xfrm>
        </p:spPr>
        <p:txBody>
          <a:bodyPr>
            <a:normAutofit fontScale="92500" lnSpcReduction="10000"/>
          </a:bodyPr>
          <a:lstStyle/>
          <a:p>
            <a:pPr algn="just"/>
            <a:r>
              <a:rPr lang="en-US" sz="3200" dirty="0" smtClean="0">
                <a:latin typeface="+mj-lt"/>
              </a:rPr>
              <a:t>The </a:t>
            </a:r>
            <a:r>
              <a:rPr lang="en-US" sz="3200" dirty="0">
                <a:latin typeface="+mj-lt"/>
              </a:rPr>
              <a:t>main objective of community dialogue is to generate response from communities and individuals that result into commitment to addressing the identified problems (issues)/gaps in a participatory manner. Community dialogue aims at:</a:t>
            </a:r>
          </a:p>
          <a:p>
            <a:pPr lvl="0" algn="just">
              <a:buFont typeface="Wingdings" panose="05000000000000000000" pitchFamily="2" charset="2"/>
              <a:buChar char="Ø"/>
            </a:pPr>
            <a:r>
              <a:rPr lang="en-US" sz="3200" dirty="0">
                <a:latin typeface="+mj-lt"/>
              </a:rPr>
              <a:t>Generating deeper understanding of the nature of the epidemic among individuals and communities in order to influence change. </a:t>
            </a:r>
            <a:endParaRPr lang="en-US" sz="3200" dirty="0" smtClean="0">
              <a:latin typeface="+mj-lt"/>
            </a:endParaRPr>
          </a:p>
          <a:p>
            <a:pPr lvl="0" algn="just">
              <a:buFont typeface="Wingdings" panose="05000000000000000000" pitchFamily="2" charset="2"/>
              <a:buChar char="Ø"/>
            </a:pPr>
            <a:r>
              <a:rPr lang="en-US" sz="3200" dirty="0" smtClean="0">
                <a:latin typeface="+mj-lt"/>
              </a:rPr>
              <a:t>Surfacing </a:t>
            </a:r>
            <a:r>
              <a:rPr lang="en-US" sz="3200" dirty="0">
                <a:latin typeface="+mj-lt"/>
              </a:rPr>
              <a:t>common issues and the resources to address them, (helps identify barriers to positive change and uncover innovative ideas</a:t>
            </a:r>
            <a:r>
              <a:rPr lang="en-US" sz="3200" dirty="0" smtClean="0">
                <a:latin typeface="+mj-lt"/>
              </a:rPr>
              <a:t>).</a:t>
            </a:r>
          </a:p>
          <a:p>
            <a:pPr lvl="0" algn="just">
              <a:buFont typeface="Wingdings" panose="05000000000000000000" pitchFamily="2" charset="2"/>
              <a:buChar char="Ø"/>
            </a:pPr>
            <a:r>
              <a:rPr lang="en-US" sz="3200" dirty="0" smtClean="0">
                <a:latin typeface="+mj-lt"/>
              </a:rPr>
              <a:t>Building </a:t>
            </a:r>
            <a:r>
              <a:rPr lang="en-US" sz="3200" dirty="0">
                <a:latin typeface="+mj-lt"/>
              </a:rPr>
              <a:t>a pool of resource persons with transformative leadership abilities and facilitation skills to scale up the community response to HIV and other related development issues. </a:t>
            </a:r>
          </a:p>
        </p:txBody>
      </p:sp>
    </p:spTree>
    <p:extLst>
      <p:ext uri="{BB962C8B-B14F-4D97-AF65-F5344CB8AC3E}">
        <p14:creationId xmlns:p14="http://schemas.microsoft.com/office/powerpoint/2010/main" val="3264872937"/>
      </p:ext>
    </p:extLst>
  </p:cSld>
  <p:clrMapOvr>
    <a:masterClrMapping/>
  </p:clrMapOvr>
  <p:transition spd="med">
    <p:pull/>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1060" y="145774"/>
            <a:ext cx="11675165" cy="6323265"/>
          </a:xfrm>
        </p:spPr>
        <p:txBody>
          <a:bodyPr/>
          <a:lstStyle/>
          <a:p>
            <a:pPr marL="0" indent="0" algn="ctr">
              <a:buNone/>
            </a:pPr>
            <a:r>
              <a:rPr lang="en-US" sz="3600" b="1" dirty="0" smtClean="0"/>
              <a:t>	Objectives </a:t>
            </a:r>
            <a:r>
              <a:rPr lang="en-US" sz="3600" b="1" dirty="0"/>
              <a:t>for conducting community dialogue </a:t>
            </a:r>
            <a:r>
              <a:rPr lang="en-US" sz="3600" b="1" dirty="0" err="1" smtClean="0"/>
              <a:t>cntd</a:t>
            </a:r>
            <a:r>
              <a:rPr lang="en-US" sz="3600" b="1" dirty="0" smtClean="0"/>
              <a:t>’</a:t>
            </a:r>
            <a:endParaRPr lang="en-US" sz="3600" dirty="0"/>
          </a:p>
          <a:p>
            <a:pPr lvl="0" algn="just">
              <a:buFont typeface="Wingdings" panose="05000000000000000000" pitchFamily="2" charset="2"/>
              <a:buChar char="Ø"/>
            </a:pPr>
            <a:r>
              <a:rPr lang="en-US" sz="3600" dirty="0">
                <a:latin typeface="+mj-lt"/>
              </a:rPr>
              <a:t>Providing a forum for the unheard to be heard. </a:t>
            </a:r>
          </a:p>
          <a:p>
            <a:pPr lvl="0" algn="just">
              <a:buFont typeface="Wingdings" panose="05000000000000000000" pitchFamily="2" charset="2"/>
              <a:buChar char="Ø"/>
            </a:pPr>
            <a:r>
              <a:rPr lang="en-US" sz="3600" dirty="0">
                <a:latin typeface="+mj-lt"/>
              </a:rPr>
              <a:t>Promoting social contacts among various groups in the community. </a:t>
            </a:r>
          </a:p>
          <a:p>
            <a:pPr lvl="0" algn="just">
              <a:buFont typeface="Wingdings" panose="05000000000000000000" pitchFamily="2" charset="2"/>
              <a:buChar char="Ø"/>
            </a:pPr>
            <a:r>
              <a:rPr lang="en-US" sz="3600" dirty="0">
                <a:latin typeface="+mj-lt"/>
              </a:rPr>
              <a:t>Promoting self-esteem, self-confidence, tolerance, trust, accountability, introspection and self-management. </a:t>
            </a:r>
          </a:p>
          <a:p>
            <a:pPr lvl="0" algn="just">
              <a:buFont typeface="Wingdings" panose="05000000000000000000" pitchFamily="2" charset="2"/>
              <a:buChar char="Ø"/>
            </a:pPr>
            <a:r>
              <a:rPr lang="en-US" sz="3600" dirty="0">
                <a:latin typeface="+mj-lt"/>
              </a:rPr>
              <a:t>Promoting ownership and accountability.</a:t>
            </a:r>
          </a:p>
          <a:p>
            <a:pPr algn="just">
              <a:buFont typeface="Wingdings" panose="05000000000000000000" pitchFamily="2" charset="2"/>
              <a:buChar char="Ø"/>
            </a:pPr>
            <a:endParaRPr lang="en-US" sz="3600" dirty="0">
              <a:latin typeface="+mj-lt"/>
            </a:endParaRPr>
          </a:p>
        </p:txBody>
      </p:sp>
    </p:spTree>
    <p:extLst>
      <p:ext uri="{BB962C8B-B14F-4D97-AF65-F5344CB8AC3E}">
        <p14:creationId xmlns:p14="http://schemas.microsoft.com/office/powerpoint/2010/main" val="563818007"/>
      </p:ext>
    </p:extLst>
  </p:cSld>
  <p:clrMapOvr>
    <a:masterClrMapping/>
  </p:clrMapOvr>
  <p:transition spd="med">
    <p:pull/>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05104"/>
            <a:ext cx="10972800" cy="1143000"/>
          </a:xfrm>
        </p:spPr>
        <p:txBody>
          <a:bodyPr>
            <a:normAutofit fontScale="90000"/>
          </a:bodyPr>
          <a:lstStyle/>
          <a:p>
            <a:pPr algn="ctr"/>
            <a:r>
              <a:rPr lang="en-US" sz="5400" b="1" dirty="0">
                <a:solidFill>
                  <a:srgbClr val="FF0000"/>
                </a:solidFill>
                <a:latin typeface="Berlin Sans FB Demi" panose="020E0802020502020306" pitchFamily="34" charset="0"/>
              </a:rPr>
              <a:t>Characteristics and key components of a community </a:t>
            </a:r>
            <a:r>
              <a:rPr lang="en-US" sz="5400" b="1" dirty="0" smtClean="0">
                <a:solidFill>
                  <a:srgbClr val="FF0000"/>
                </a:solidFill>
                <a:latin typeface="Berlin Sans FB Demi" panose="020E0802020502020306" pitchFamily="34" charset="0"/>
              </a:rPr>
              <a:t>dialogue</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368490" y="1569493"/>
            <a:ext cx="11436823" cy="4755107"/>
          </a:xfrm>
        </p:spPr>
        <p:txBody>
          <a:bodyPr>
            <a:normAutofit/>
          </a:bodyPr>
          <a:lstStyle/>
          <a:p>
            <a:pPr lvl="0" algn="just"/>
            <a:r>
              <a:rPr lang="en-US" sz="3200" dirty="0" smtClean="0"/>
              <a:t>It </a:t>
            </a:r>
            <a:r>
              <a:rPr lang="en-US" sz="3200" dirty="0"/>
              <a:t>is firmly rooted in a common set of core values (inspiring, harmonizing).</a:t>
            </a:r>
            <a:endParaRPr lang="en-US" sz="3200" b="1" dirty="0"/>
          </a:p>
          <a:p>
            <a:pPr lvl="0" algn="just"/>
            <a:r>
              <a:rPr lang="en-US" sz="3200" dirty="0"/>
              <a:t>It is directed towards a freely agreed common purpose. </a:t>
            </a:r>
          </a:p>
          <a:p>
            <a:pPr lvl="0" algn="just"/>
            <a:r>
              <a:rPr lang="en-US" sz="3200" dirty="0"/>
              <a:t>It is based on mutual respect, recognition and care. </a:t>
            </a:r>
          </a:p>
          <a:p>
            <a:pPr lvl="0" algn="just"/>
            <a:r>
              <a:rPr lang="en-US" sz="3200" dirty="0"/>
              <a:t>It is enabled by a safe environment and based on integrity. </a:t>
            </a:r>
          </a:p>
          <a:p>
            <a:pPr lvl="0" algn="just"/>
            <a:r>
              <a:rPr lang="en-US" sz="3200" dirty="0"/>
              <a:t>It entails genuine listening and acceptance of feedback even if it is different from what is expected. </a:t>
            </a:r>
          </a:p>
          <a:p>
            <a:pPr algn="just"/>
            <a:r>
              <a:rPr lang="en-US" sz="3200" b="1" dirty="0"/>
              <a:t> </a:t>
            </a:r>
            <a:endParaRPr lang="en-US" sz="3200" dirty="0"/>
          </a:p>
          <a:p>
            <a:pPr algn="just"/>
            <a:endParaRPr lang="en-US" dirty="0"/>
          </a:p>
        </p:txBody>
      </p:sp>
    </p:spTree>
    <p:extLst>
      <p:ext uri="{BB962C8B-B14F-4D97-AF65-F5344CB8AC3E}">
        <p14:creationId xmlns:p14="http://schemas.microsoft.com/office/powerpoint/2010/main" val="1704574890"/>
      </p:ext>
    </p:extLst>
  </p:cSld>
  <p:clrMapOvr>
    <a:masterClrMapping/>
  </p:clrMapOvr>
  <p:transition spd="med">
    <p:pull/>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05104"/>
            <a:ext cx="10972800" cy="1143000"/>
          </a:xfrm>
        </p:spPr>
        <p:txBody>
          <a:bodyPr>
            <a:normAutofit fontScale="90000"/>
          </a:bodyPr>
          <a:lstStyle/>
          <a:p>
            <a:pPr algn="ctr"/>
            <a:r>
              <a:rPr lang="en-US" sz="5400" b="1" dirty="0">
                <a:solidFill>
                  <a:srgbClr val="FF0000"/>
                </a:solidFill>
                <a:latin typeface="Berlin Sans FB Demi" panose="020E0802020502020306" pitchFamily="34" charset="0"/>
              </a:rPr>
              <a:t>Benefits of conducting community </a:t>
            </a:r>
            <a:r>
              <a:rPr lang="en-US" sz="5400" b="1" dirty="0" smtClean="0">
                <a:solidFill>
                  <a:srgbClr val="FF0000"/>
                </a:solidFill>
                <a:latin typeface="Berlin Sans FB Demi" panose="020E0802020502020306" pitchFamily="34" charset="0"/>
              </a:rPr>
              <a:t>dialogue</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436728" y="1501254"/>
            <a:ext cx="11423176" cy="5036024"/>
          </a:xfrm>
        </p:spPr>
        <p:txBody>
          <a:bodyPr>
            <a:normAutofit fontScale="92500" lnSpcReduction="10000"/>
          </a:bodyPr>
          <a:lstStyle/>
          <a:p>
            <a:pPr lvl="0" algn="just"/>
            <a:r>
              <a:rPr lang="en-US" sz="3200" dirty="0" smtClean="0">
                <a:latin typeface="+mj-lt"/>
              </a:rPr>
              <a:t>It </a:t>
            </a:r>
            <a:r>
              <a:rPr lang="en-US" sz="3200" dirty="0">
                <a:latin typeface="+mj-lt"/>
              </a:rPr>
              <a:t>helps to identify and enlist key individuals for sustainable partnerships. </a:t>
            </a:r>
          </a:p>
          <a:p>
            <a:pPr lvl="0" algn="just"/>
            <a:r>
              <a:rPr lang="en-US" sz="3200" dirty="0">
                <a:latin typeface="+mj-lt"/>
              </a:rPr>
              <a:t>It helps solicit community participation, support and commitment in problem solving for sustainable behavior change. </a:t>
            </a:r>
          </a:p>
          <a:p>
            <a:pPr lvl="0" algn="just"/>
            <a:r>
              <a:rPr lang="en-US" sz="3200" dirty="0">
                <a:latin typeface="+mj-lt"/>
              </a:rPr>
              <a:t>It promotes sharing of information and ideas between individuals of different cadres and backgrounds. </a:t>
            </a:r>
          </a:p>
          <a:p>
            <a:pPr lvl="0" algn="just"/>
            <a:r>
              <a:rPr lang="en-US" sz="3200" dirty="0">
                <a:latin typeface="+mj-lt"/>
              </a:rPr>
              <a:t>It facilitates joint community assessment to identify community problems and effective </a:t>
            </a:r>
            <a:r>
              <a:rPr lang="en-US" sz="3200" dirty="0" smtClean="0">
                <a:latin typeface="+mj-lt"/>
              </a:rPr>
              <a:t>solutions</a:t>
            </a:r>
          </a:p>
          <a:p>
            <a:pPr algn="just"/>
            <a:r>
              <a:rPr lang="en-US" sz="3200" dirty="0">
                <a:latin typeface="+mj-lt"/>
              </a:rPr>
              <a:t>It promotes deeper understanding of communities, their situation, current practices, interests, existing opportunities and challenges for sustainable behaviour change.   </a:t>
            </a:r>
          </a:p>
          <a:p>
            <a:pPr lvl="0" algn="just"/>
            <a:endParaRPr lang="en-US" sz="3200" dirty="0">
              <a:latin typeface="+mj-lt"/>
            </a:endParaRPr>
          </a:p>
        </p:txBody>
      </p:sp>
    </p:spTree>
    <p:extLst>
      <p:ext uri="{BB962C8B-B14F-4D97-AF65-F5344CB8AC3E}">
        <p14:creationId xmlns:p14="http://schemas.microsoft.com/office/powerpoint/2010/main" val="2687303322"/>
      </p:ext>
    </p:extLst>
  </p:cSld>
  <p:clrMapOvr>
    <a:masterClrMapping/>
  </p:clrMapOvr>
  <p:transition spd="med">
    <p:pull/>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05104"/>
            <a:ext cx="10972800" cy="1143000"/>
          </a:xfrm>
        </p:spPr>
        <p:txBody>
          <a:bodyPr>
            <a:normAutofit fontScale="90000"/>
          </a:bodyPr>
          <a:lstStyle/>
          <a:p>
            <a:pPr algn="ctr"/>
            <a:r>
              <a:rPr lang="en-US" sz="5400" b="1" dirty="0">
                <a:solidFill>
                  <a:srgbClr val="FF0000"/>
                </a:solidFill>
              </a:rPr>
              <a:t>Benefits of conducting community dialogue </a:t>
            </a:r>
            <a:r>
              <a:rPr lang="en-US" sz="5400" b="1" dirty="0" err="1">
                <a:solidFill>
                  <a:srgbClr val="FF0000"/>
                </a:solidFill>
              </a:rPr>
              <a:t>cntd</a:t>
            </a:r>
            <a:r>
              <a:rPr lang="en-US" sz="5400" b="1" dirty="0" smtClean="0">
                <a:solidFill>
                  <a:srgbClr val="FF0000"/>
                </a:solidFill>
              </a:rPr>
              <a:t>’</a:t>
            </a:r>
            <a:endParaRPr lang="en-US" dirty="0">
              <a:solidFill>
                <a:srgbClr val="FF0000"/>
              </a:solidFill>
            </a:endParaRPr>
          </a:p>
        </p:txBody>
      </p:sp>
      <p:sp>
        <p:nvSpPr>
          <p:cNvPr id="3" name="Content Placeholder 2"/>
          <p:cNvSpPr>
            <a:spLocks noGrp="1"/>
          </p:cNvSpPr>
          <p:nvPr>
            <p:ph idx="1"/>
          </p:nvPr>
        </p:nvSpPr>
        <p:spPr>
          <a:xfrm>
            <a:off x="300250" y="1348104"/>
            <a:ext cx="11464119" cy="4976496"/>
          </a:xfrm>
        </p:spPr>
        <p:txBody>
          <a:bodyPr>
            <a:normAutofit/>
          </a:bodyPr>
          <a:lstStyle/>
          <a:p>
            <a:pPr lvl="0" algn="just"/>
            <a:r>
              <a:rPr lang="en-US" sz="3200" dirty="0" smtClean="0">
                <a:latin typeface="+mj-lt"/>
              </a:rPr>
              <a:t>It </a:t>
            </a:r>
            <a:r>
              <a:rPr lang="en-US" sz="3200" dirty="0">
                <a:latin typeface="+mj-lt"/>
              </a:rPr>
              <a:t>promotes skills building of the facilitator in the development and maintenance of effective dialogue with the community in order to facilitate joint decision making and problem solving for sustainable behaviour change. </a:t>
            </a:r>
          </a:p>
          <a:p>
            <a:pPr lvl="0" algn="just"/>
            <a:r>
              <a:rPr lang="en-US" sz="3200" dirty="0">
                <a:latin typeface="+mj-lt"/>
              </a:rPr>
              <a:t>It helps to generate local media attention.</a:t>
            </a:r>
          </a:p>
          <a:p>
            <a:pPr lvl="0" algn="just"/>
            <a:r>
              <a:rPr lang="en-US" sz="3200" dirty="0">
                <a:latin typeface="+mj-lt"/>
              </a:rPr>
              <a:t>It helps leaders of all sectors to recognize their roles in building sustainable healthy communities. </a:t>
            </a:r>
          </a:p>
          <a:p>
            <a:pPr lvl="0" algn="just"/>
            <a:r>
              <a:rPr lang="en-US" sz="3200" dirty="0">
                <a:latin typeface="+mj-lt"/>
              </a:rPr>
              <a:t>It promotes accountability and ownership of agreed interventions</a:t>
            </a:r>
          </a:p>
          <a:p>
            <a:pPr algn="just"/>
            <a:endParaRPr lang="en-US" dirty="0">
              <a:latin typeface="+mj-lt"/>
            </a:endParaRPr>
          </a:p>
        </p:txBody>
      </p:sp>
    </p:spTree>
    <p:extLst>
      <p:ext uri="{BB962C8B-B14F-4D97-AF65-F5344CB8AC3E}">
        <p14:creationId xmlns:p14="http://schemas.microsoft.com/office/powerpoint/2010/main" val="1568218490"/>
      </p:ext>
    </p:extLst>
  </p:cSld>
  <p:clrMapOvr>
    <a:masterClrMapping/>
  </p:clrMapOvr>
  <p:transition spd="med">
    <p:pull/>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5051" y="321950"/>
            <a:ext cx="10972800" cy="1143000"/>
          </a:xfrm>
        </p:spPr>
        <p:txBody>
          <a:bodyPr>
            <a:normAutofit fontScale="90000"/>
          </a:bodyPr>
          <a:lstStyle/>
          <a:p>
            <a:pPr algn="ctr"/>
            <a:r>
              <a:rPr lang="en-US" sz="5400" b="1" dirty="0">
                <a:solidFill>
                  <a:srgbClr val="FF0000"/>
                </a:solidFill>
                <a:latin typeface="Berlin Sans FB Demi" panose="020E0802020502020306" pitchFamily="34" charset="0"/>
              </a:rPr>
              <a:t>A good dialogue offers those who participate the opportunity to</a:t>
            </a:r>
            <a:r>
              <a:rPr lang="en-US" sz="5400" b="1" dirty="0" smtClean="0">
                <a:solidFill>
                  <a:srgbClr val="FF0000"/>
                </a:solidFill>
                <a:latin typeface="Berlin Sans FB Demi" panose="020E0802020502020306" pitchFamily="34" charset="0"/>
              </a:rPr>
              <a:t>:</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450376" y="1637731"/>
            <a:ext cx="11132025" cy="4686869"/>
          </a:xfrm>
        </p:spPr>
        <p:txBody>
          <a:bodyPr>
            <a:normAutofit/>
          </a:bodyPr>
          <a:lstStyle/>
          <a:p>
            <a:pPr lvl="0" algn="just"/>
            <a:r>
              <a:rPr lang="en-US" sz="4000" dirty="0" smtClean="0"/>
              <a:t>Listen </a:t>
            </a:r>
            <a:r>
              <a:rPr lang="en-US" sz="4000" dirty="0"/>
              <a:t>and be listened to so that all speakers can be heard. </a:t>
            </a:r>
          </a:p>
          <a:p>
            <a:pPr lvl="0" algn="just"/>
            <a:r>
              <a:rPr lang="en-US" sz="4000" dirty="0"/>
              <a:t>Speak and be spoken to in a respectful manner. </a:t>
            </a:r>
          </a:p>
          <a:p>
            <a:pPr lvl="0" algn="just"/>
            <a:r>
              <a:rPr lang="en-US" sz="4000" dirty="0"/>
              <a:t>Develop or deepen understanding.</a:t>
            </a:r>
          </a:p>
          <a:p>
            <a:pPr lvl="0" algn="just"/>
            <a:r>
              <a:rPr lang="en-US" sz="4000" dirty="0"/>
              <a:t>Learn about the perspectives of others and reflect on ones own views.</a:t>
            </a:r>
          </a:p>
        </p:txBody>
      </p:sp>
    </p:spTree>
    <p:extLst>
      <p:ext uri="{BB962C8B-B14F-4D97-AF65-F5344CB8AC3E}">
        <p14:creationId xmlns:p14="http://schemas.microsoft.com/office/powerpoint/2010/main" val="1900053322"/>
      </p:ext>
    </p:extLst>
  </p:cSld>
  <p:clrMapOvr>
    <a:masterClrMapping/>
  </p:clrMapOvr>
  <p:transition spd="med">
    <p:pull/>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normAutofit/>
          </a:bodyPr>
          <a:lstStyle/>
          <a:p>
            <a:pPr algn="ctr"/>
            <a:r>
              <a:rPr lang="en-US" sz="5400" b="1" dirty="0">
                <a:solidFill>
                  <a:srgbClr val="FF0000"/>
                </a:solidFill>
                <a:latin typeface="Berlin Sans FB Demi" panose="020E0802020502020306" pitchFamily="34" charset="0"/>
              </a:rPr>
              <a:t>Challenges of community dialogue </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395784" y="1364776"/>
            <a:ext cx="11382233" cy="4959824"/>
          </a:xfrm>
        </p:spPr>
        <p:txBody>
          <a:bodyPr>
            <a:noAutofit/>
          </a:bodyPr>
          <a:lstStyle/>
          <a:p>
            <a:pPr lvl="0" algn="just"/>
            <a:r>
              <a:rPr lang="en-US" sz="3600" dirty="0" smtClean="0"/>
              <a:t>Dialoguing </a:t>
            </a:r>
            <a:r>
              <a:rPr lang="en-US" sz="3600" dirty="0"/>
              <a:t>is time consuming; therefore timing for dialogue should be appropriate. </a:t>
            </a:r>
          </a:p>
          <a:p>
            <a:pPr lvl="0" algn="just"/>
            <a:r>
              <a:rPr lang="en-US" sz="3600" dirty="0"/>
              <a:t>It requires good facilitating skills. </a:t>
            </a:r>
          </a:p>
          <a:p>
            <a:pPr lvl="0" algn="just"/>
            <a:r>
              <a:rPr lang="en-US" sz="3600" dirty="0"/>
              <a:t>It requires a good and suitable venue, which is free from any disruption and where the participants are comfortable. </a:t>
            </a:r>
          </a:p>
          <a:p>
            <a:pPr lvl="0" algn="just"/>
            <a:r>
              <a:rPr lang="en-US" sz="3600" dirty="0"/>
              <a:t>Poor preparation and planning affects the quality of discussions during dialogue sessions.</a:t>
            </a:r>
          </a:p>
          <a:p>
            <a:pPr marL="0" indent="0" algn="just">
              <a:buNone/>
            </a:pPr>
            <a:endParaRPr lang="en-US" sz="3600" dirty="0"/>
          </a:p>
          <a:p>
            <a:pPr marL="0" indent="0" algn="just">
              <a:buNone/>
            </a:pPr>
            <a:endParaRPr lang="en-US" sz="3600" dirty="0"/>
          </a:p>
          <a:p>
            <a:pPr marL="0" indent="0" algn="just">
              <a:buNone/>
            </a:pPr>
            <a:endParaRPr lang="en-US" sz="3600" dirty="0"/>
          </a:p>
          <a:p>
            <a:pPr marL="0" indent="0" algn="just">
              <a:buNone/>
            </a:pPr>
            <a:endParaRPr lang="en-US" sz="3600" dirty="0"/>
          </a:p>
          <a:p>
            <a:pPr marL="0" indent="0" algn="just">
              <a:buNone/>
            </a:pPr>
            <a:endParaRPr lang="en-US" sz="3600" dirty="0"/>
          </a:p>
        </p:txBody>
      </p:sp>
    </p:spTree>
    <p:extLst>
      <p:ext uri="{BB962C8B-B14F-4D97-AF65-F5344CB8AC3E}">
        <p14:creationId xmlns:p14="http://schemas.microsoft.com/office/powerpoint/2010/main" val="2658988018"/>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3339" y="1073426"/>
            <a:ext cx="11039062" cy="5251174"/>
          </a:xfrm>
        </p:spPr>
        <p:txBody>
          <a:bodyPr>
            <a:normAutofit/>
          </a:bodyPr>
          <a:lstStyle/>
          <a:p>
            <a:pPr algn="just"/>
            <a:r>
              <a:rPr lang="en-GB" sz="4400" dirty="0"/>
              <a:t>WHO definition in the globalised world as:-</a:t>
            </a:r>
          </a:p>
          <a:p>
            <a:pPr lvl="1" algn="just"/>
            <a:r>
              <a:rPr lang="en-GB" sz="4000" dirty="0"/>
              <a:t>The process of enabling people to increase control over their health and determinants and thereby improve their health (WHO 2006) in </a:t>
            </a:r>
            <a:r>
              <a:rPr lang="en-GB" sz="4000" dirty="0" err="1"/>
              <a:t>Bankok</a:t>
            </a:r>
            <a:r>
              <a:rPr lang="en-GB" sz="4000" dirty="0"/>
              <a:t> charter</a:t>
            </a:r>
            <a:r>
              <a:rPr lang="en-GB" sz="2800" dirty="0"/>
              <a:t>.</a:t>
            </a:r>
          </a:p>
          <a:p>
            <a:pPr algn="just"/>
            <a:endParaRPr lang="en-US" sz="2800" dirty="0"/>
          </a:p>
        </p:txBody>
      </p:sp>
    </p:spTree>
    <p:extLst>
      <p:ext uri="{BB962C8B-B14F-4D97-AF65-F5344CB8AC3E}">
        <p14:creationId xmlns:p14="http://schemas.microsoft.com/office/powerpoint/2010/main" val="3044541655"/>
      </p:ext>
    </p:extLst>
  </p:cSld>
  <p:clrMapOvr>
    <a:masterClrMapping/>
  </p:clrMapOvr>
  <p:transition spd="med">
    <p:pull/>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444781"/>
            <a:ext cx="10972800" cy="1143000"/>
          </a:xfrm>
        </p:spPr>
        <p:txBody>
          <a:bodyPr>
            <a:normAutofit/>
          </a:bodyPr>
          <a:lstStyle/>
          <a:p>
            <a:pPr algn="ctr"/>
            <a:r>
              <a:rPr lang="en-US" sz="5400" b="1" dirty="0">
                <a:solidFill>
                  <a:srgbClr val="FF0000"/>
                </a:solidFill>
                <a:latin typeface="Berlin Sans FB Demi" panose="020E0802020502020306" pitchFamily="34" charset="0"/>
              </a:rPr>
              <a:t>Where can a dialogue occur</a:t>
            </a:r>
            <a:r>
              <a:rPr lang="en-US" sz="5400" b="1" dirty="0" smtClean="0">
                <a:solidFill>
                  <a:srgbClr val="FF0000"/>
                </a:solidFill>
                <a:latin typeface="Berlin Sans FB Demi" panose="020E0802020502020306" pitchFamily="34" charset="0"/>
              </a:rPr>
              <a:t>?</a:t>
            </a:r>
            <a:endParaRPr lang="en-US" dirty="0">
              <a:solidFill>
                <a:srgbClr val="FF0000"/>
              </a:solidFill>
              <a:latin typeface="Berlin Sans FB Demi" panose="020E0802020502020306" pitchFamily="34" charset="0"/>
            </a:endParaRPr>
          </a:p>
        </p:txBody>
      </p:sp>
      <p:sp>
        <p:nvSpPr>
          <p:cNvPr id="3" name="Content Placeholder 2"/>
          <p:cNvSpPr>
            <a:spLocks noGrp="1"/>
          </p:cNvSpPr>
          <p:nvPr>
            <p:ph idx="1"/>
          </p:nvPr>
        </p:nvSpPr>
        <p:spPr>
          <a:xfrm>
            <a:off x="409432" y="1746913"/>
            <a:ext cx="11505063" cy="4577687"/>
          </a:xfrm>
        </p:spPr>
        <p:txBody>
          <a:bodyPr>
            <a:normAutofit fontScale="85000" lnSpcReduction="20000"/>
          </a:bodyPr>
          <a:lstStyle/>
          <a:p>
            <a:pPr algn="just"/>
            <a:r>
              <a:rPr lang="en-US" sz="4000" dirty="0" smtClean="0">
                <a:latin typeface="+mj-lt"/>
              </a:rPr>
              <a:t>A </a:t>
            </a:r>
            <a:r>
              <a:rPr lang="en-US" sz="4000" dirty="0">
                <a:latin typeface="+mj-lt"/>
              </a:rPr>
              <a:t>dialogue can take many forms. It can involve five people around a fireplace to a hundred or more people attending a village meeting. A dialogue can occur:</a:t>
            </a:r>
          </a:p>
          <a:p>
            <a:pPr lvl="0" algn="just"/>
            <a:r>
              <a:rPr lang="en-US" sz="4000" dirty="0">
                <a:latin typeface="+mj-lt"/>
              </a:rPr>
              <a:t>At a school.</a:t>
            </a:r>
          </a:p>
          <a:p>
            <a:pPr lvl="0" algn="just"/>
            <a:r>
              <a:rPr lang="en-US" sz="4000" dirty="0">
                <a:latin typeface="+mj-lt"/>
              </a:rPr>
              <a:t>At a market place. </a:t>
            </a:r>
          </a:p>
          <a:p>
            <a:pPr lvl="0" algn="just"/>
            <a:r>
              <a:rPr lang="en-US" sz="4000" dirty="0">
                <a:latin typeface="+mj-lt"/>
              </a:rPr>
              <a:t>In a boardroom.</a:t>
            </a:r>
          </a:p>
          <a:p>
            <a:pPr lvl="0" algn="just"/>
            <a:r>
              <a:rPr lang="en-US" sz="4000" dirty="0">
                <a:latin typeface="+mj-lt"/>
              </a:rPr>
              <a:t>In places of worship.</a:t>
            </a:r>
          </a:p>
          <a:p>
            <a:pPr lvl="0" algn="just"/>
            <a:r>
              <a:rPr lang="en-US" sz="4000" dirty="0">
                <a:latin typeface="+mj-lt"/>
              </a:rPr>
              <a:t>During club meetings.</a:t>
            </a:r>
          </a:p>
          <a:p>
            <a:pPr lvl="0" algn="just"/>
            <a:r>
              <a:rPr lang="en-US" sz="4000" dirty="0">
                <a:latin typeface="+mj-lt"/>
              </a:rPr>
              <a:t>In meetings of existing partnerships. </a:t>
            </a:r>
          </a:p>
        </p:txBody>
      </p:sp>
    </p:spTree>
    <p:extLst>
      <p:ext uri="{BB962C8B-B14F-4D97-AF65-F5344CB8AC3E}">
        <p14:creationId xmlns:p14="http://schemas.microsoft.com/office/powerpoint/2010/main" val="2464055845"/>
      </p:ext>
    </p:extLst>
  </p:cSld>
  <p:clrMapOvr>
    <a:masterClrMapping/>
  </p:clrMapOvr>
  <p:transition spd="med">
    <p:pull/>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4063"/>
            <a:ext cx="12192000" cy="6858000"/>
          </a:xfrm>
        </p:spPr>
        <p:txBody>
          <a:bodyPr/>
          <a:lstStyle/>
          <a:p>
            <a:pPr marL="0" lvl="1" indent="0" algn="ctr">
              <a:spcBef>
                <a:spcPts val="1000"/>
              </a:spcBef>
              <a:buNone/>
            </a:pPr>
            <a:r>
              <a:rPr lang="en-US" b="1" dirty="0"/>
              <a:t> </a:t>
            </a:r>
            <a:r>
              <a:rPr lang="en-US" sz="3200" b="1" dirty="0" smtClean="0">
                <a:latin typeface="Berlin Sans FB Demi" panose="020E0802020502020306" pitchFamily="34" charset="0"/>
              </a:rPr>
              <a:t>Steps for conducting an organized community dialogue </a:t>
            </a:r>
            <a:endParaRPr lang="en-US" sz="3600" dirty="0">
              <a:latin typeface="Berlin Sans FB Demi" panose="020E0802020502020306" pitchFamily="34" charset="0"/>
            </a:endParaRPr>
          </a:p>
          <a:p>
            <a:pPr marL="0" lvl="0" indent="0" algn="ctr">
              <a:buNone/>
            </a:pPr>
            <a:r>
              <a:rPr lang="en-US" b="1" dirty="0">
                <a:latin typeface="Berlin Sans FB Demi" panose="020E0802020502020306" pitchFamily="34" charset="0"/>
              </a:rPr>
              <a:t>The Conceptual Framework for Community </a:t>
            </a:r>
            <a:r>
              <a:rPr lang="en-US" b="1" dirty="0" smtClean="0">
                <a:latin typeface="Berlin Sans FB Demi" panose="020E0802020502020306" pitchFamily="34" charset="0"/>
              </a:rPr>
              <a:t>Dialogue</a:t>
            </a:r>
            <a:r>
              <a:rPr lang="en-US" dirty="0" smtClean="0">
                <a:latin typeface="Berlin Sans FB Demi" panose="020E0802020502020306" pitchFamily="34" charset="0"/>
              </a:rPr>
              <a:t>                                           </a:t>
            </a:r>
            <a:endParaRPr lang="en-US" dirty="0">
              <a:latin typeface="Berlin Sans FB Demi" panose="020E0802020502020306" pitchFamily="34" charset="0"/>
            </a:endParaRPr>
          </a:p>
        </p:txBody>
      </p:sp>
      <p:sp>
        <p:nvSpPr>
          <p:cNvPr id="7" name="Rounded Rectangle 6"/>
          <p:cNvSpPr/>
          <p:nvPr/>
        </p:nvSpPr>
        <p:spPr>
          <a:xfrm>
            <a:off x="1203158" y="1371600"/>
            <a:ext cx="2959768"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t>Step 1</a:t>
            </a:r>
            <a:endParaRPr lang="en-US" sz="2400" dirty="0"/>
          </a:p>
          <a:p>
            <a:r>
              <a:rPr lang="en-US" sz="2400" dirty="0"/>
              <a:t>Problem Identification</a:t>
            </a:r>
          </a:p>
        </p:txBody>
      </p:sp>
      <p:sp>
        <p:nvSpPr>
          <p:cNvPr id="8" name="Rounded Rectangle 7"/>
          <p:cNvSpPr/>
          <p:nvPr/>
        </p:nvSpPr>
        <p:spPr>
          <a:xfrm>
            <a:off x="4515728" y="5710990"/>
            <a:ext cx="2349305"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b="1" dirty="0"/>
              <a:t>Step 4</a:t>
            </a:r>
            <a:endParaRPr lang="en-US" sz="2000" dirty="0"/>
          </a:p>
          <a:p>
            <a:r>
              <a:rPr lang="en-US" sz="2000" dirty="0"/>
              <a:t> </a:t>
            </a:r>
            <a:r>
              <a:rPr lang="en-US" sz="2000" dirty="0" smtClean="0"/>
              <a:t>Prioritization </a:t>
            </a:r>
            <a:r>
              <a:rPr lang="en-US" sz="2000" dirty="0"/>
              <a:t>of </a:t>
            </a:r>
            <a:r>
              <a:rPr lang="en-US" sz="2000" dirty="0" smtClean="0"/>
              <a:t>options</a:t>
            </a:r>
            <a:endParaRPr lang="en-US" sz="2000" dirty="0"/>
          </a:p>
        </p:txBody>
      </p:sp>
      <p:sp>
        <p:nvSpPr>
          <p:cNvPr id="10" name="Rounded Rectangle 9"/>
          <p:cNvSpPr/>
          <p:nvPr/>
        </p:nvSpPr>
        <p:spPr>
          <a:xfrm>
            <a:off x="6184232" y="1225218"/>
            <a:ext cx="3340766" cy="11891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t>Step 7</a:t>
            </a:r>
            <a:endParaRPr lang="en-US" sz="2400" dirty="0"/>
          </a:p>
          <a:p>
            <a:r>
              <a:rPr lang="en-US" sz="2400" dirty="0"/>
              <a:t>Evaluate together and provide feedback</a:t>
            </a:r>
          </a:p>
          <a:p>
            <a:r>
              <a:rPr lang="en-US" dirty="0"/>
              <a:t> </a:t>
            </a:r>
          </a:p>
        </p:txBody>
      </p:sp>
      <p:sp>
        <p:nvSpPr>
          <p:cNvPr id="11" name="Rounded Rectangle 10"/>
          <p:cNvSpPr/>
          <p:nvPr/>
        </p:nvSpPr>
        <p:spPr>
          <a:xfrm>
            <a:off x="1203156" y="2755232"/>
            <a:ext cx="2915651"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t>Step 2</a:t>
            </a:r>
            <a:endParaRPr lang="en-US" sz="2400" dirty="0"/>
          </a:p>
          <a:p>
            <a:r>
              <a:rPr lang="en-US" sz="2400" dirty="0"/>
              <a:t>Problem analysis</a:t>
            </a:r>
          </a:p>
          <a:p>
            <a:r>
              <a:rPr lang="en-US" dirty="0"/>
              <a:t> </a:t>
            </a:r>
          </a:p>
        </p:txBody>
      </p:sp>
      <p:sp>
        <p:nvSpPr>
          <p:cNvPr id="12" name="Rounded Rectangle 11"/>
          <p:cNvSpPr/>
          <p:nvPr/>
        </p:nvSpPr>
        <p:spPr>
          <a:xfrm>
            <a:off x="6308558" y="2814390"/>
            <a:ext cx="3216440"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t>Step 6</a:t>
            </a:r>
            <a:endParaRPr lang="en-US" sz="2400" dirty="0"/>
          </a:p>
          <a:p>
            <a:r>
              <a:rPr lang="en-US" sz="2400" dirty="0"/>
              <a:t>Acting together</a:t>
            </a:r>
          </a:p>
        </p:txBody>
      </p:sp>
      <p:sp>
        <p:nvSpPr>
          <p:cNvPr id="13" name="Rounded Rectangle 12"/>
          <p:cNvSpPr/>
          <p:nvPr/>
        </p:nvSpPr>
        <p:spPr>
          <a:xfrm>
            <a:off x="1203156" y="4203033"/>
            <a:ext cx="2959770"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t>Step 3</a:t>
            </a:r>
            <a:endParaRPr lang="en-US" sz="2400" dirty="0"/>
          </a:p>
          <a:p>
            <a:r>
              <a:rPr lang="en-US" sz="2400" dirty="0"/>
              <a:t>Identification of best option(s)</a:t>
            </a:r>
          </a:p>
          <a:p>
            <a:r>
              <a:rPr lang="en-US" dirty="0"/>
              <a:t> </a:t>
            </a:r>
          </a:p>
        </p:txBody>
      </p:sp>
      <p:sp>
        <p:nvSpPr>
          <p:cNvPr id="14" name="Rounded Rectangle 13"/>
          <p:cNvSpPr/>
          <p:nvPr/>
        </p:nvSpPr>
        <p:spPr>
          <a:xfrm>
            <a:off x="6629399" y="4285248"/>
            <a:ext cx="2771273" cy="9625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smtClean="0"/>
              <a:t>Step 5</a:t>
            </a:r>
            <a:endParaRPr lang="en-US" sz="2400" dirty="0" smtClean="0"/>
          </a:p>
          <a:p>
            <a:r>
              <a:rPr lang="en-US" sz="2400" dirty="0" smtClean="0"/>
              <a:t>Planning together</a:t>
            </a:r>
          </a:p>
          <a:p>
            <a:r>
              <a:rPr lang="en-US" dirty="0" smtClean="0"/>
              <a:t> </a:t>
            </a:r>
            <a:endParaRPr lang="en-US" dirty="0"/>
          </a:p>
        </p:txBody>
      </p:sp>
      <p:cxnSp>
        <p:nvCxnSpPr>
          <p:cNvPr id="17" name="Straight Arrow Connector 16"/>
          <p:cNvCxnSpPr/>
          <p:nvPr/>
        </p:nvCxnSpPr>
        <p:spPr>
          <a:xfrm>
            <a:off x="2430379" y="2334126"/>
            <a:ext cx="0" cy="4211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430379" y="3717758"/>
            <a:ext cx="0" cy="4852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3" idx="2"/>
          </p:cNvCxnSpPr>
          <p:nvPr/>
        </p:nvCxnSpPr>
        <p:spPr>
          <a:xfrm>
            <a:off x="2683041" y="5165559"/>
            <a:ext cx="1832688" cy="855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p:cNvCxnSpPr/>
          <p:nvPr/>
        </p:nvCxnSpPr>
        <p:spPr>
          <a:xfrm flipV="1">
            <a:off x="6865034" y="5247775"/>
            <a:ext cx="1364566" cy="7731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9" name="Straight Arrow Connector 28"/>
          <p:cNvCxnSpPr>
            <a:stCxn id="14" idx="0"/>
          </p:cNvCxnSpPr>
          <p:nvPr/>
        </p:nvCxnSpPr>
        <p:spPr>
          <a:xfrm flipH="1" flipV="1">
            <a:off x="7964905" y="3822033"/>
            <a:ext cx="50131" cy="463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1" name="Straight Arrow Connector 30"/>
          <p:cNvCxnSpPr/>
          <p:nvPr/>
        </p:nvCxnSpPr>
        <p:spPr>
          <a:xfrm flipV="1">
            <a:off x="7730289" y="2405316"/>
            <a:ext cx="62163" cy="4812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Straight Arrow Connector 32"/>
          <p:cNvCxnSpPr>
            <a:stCxn id="10" idx="1"/>
            <a:endCxn id="7" idx="3"/>
          </p:cNvCxnSpPr>
          <p:nvPr/>
        </p:nvCxnSpPr>
        <p:spPr>
          <a:xfrm flipH="1">
            <a:off x="4162926" y="1819779"/>
            <a:ext cx="2021306" cy="330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23053978"/>
      </p:ext>
    </p:extLst>
  </p:cSld>
  <p:clrMapOvr>
    <a:masterClrMapping/>
  </p:clrMapOvr>
  <p:transition spd="med">
    <p:pull/>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205104"/>
            <a:ext cx="10972801" cy="779634"/>
          </a:xfrm>
        </p:spPr>
        <p:txBody>
          <a:bodyPr>
            <a:normAutofit fontScale="90000"/>
          </a:bodyPr>
          <a:lstStyle/>
          <a:p>
            <a:pPr algn="ctr"/>
            <a:r>
              <a:rPr lang="en-US" dirty="0" smtClean="0">
                <a:solidFill>
                  <a:schemeClr val="tx1"/>
                </a:solidFill>
                <a:latin typeface="Berlin Sans FB Demi" panose="020E0802020502020306" pitchFamily="34" charset="0"/>
              </a:rPr>
              <a:t>1. </a:t>
            </a:r>
            <a:r>
              <a:rPr lang="en-US" sz="5400" b="1" dirty="0">
                <a:solidFill>
                  <a:schemeClr val="tx1"/>
                </a:solidFill>
                <a:latin typeface="Berlin Sans FB Demi" panose="020E0802020502020306" pitchFamily="34" charset="0"/>
              </a:rPr>
              <a:t>Problem identification </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140678" y="1125415"/>
            <a:ext cx="11816860" cy="5401994"/>
          </a:xfrm>
        </p:spPr>
        <p:txBody>
          <a:bodyPr>
            <a:normAutofit lnSpcReduction="10000"/>
          </a:bodyPr>
          <a:lstStyle/>
          <a:p>
            <a:pPr algn="just"/>
            <a:r>
              <a:rPr lang="en-US" sz="3200" dirty="0" smtClean="0">
                <a:latin typeface="+mj-lt"/>
              </a:rPr>
              <a:t>The </a:t>
            </a:r>
            <a:r>
              <a:rPr lang="en-US" sz="3200" dirty="0">
                <a:latin typeface="+mj-lt"/>
              </a:rPr>
              <a:t>first step in conducting a community dialogue is to identify the problem or issue at hand. In this case the issue could be HIV and AIDS focusing on HIV testing and counselling (HTC), human rights or gender. It could be poor hygiene and sanitation due to lack of clean water and sanitary facilities.  </a:t>
            </a:r>
          </a:p>
          <a:p>
            <a:pPr algn="just"/>
            <a:r>
              <a:rPr lang="en-US" sz="3200" dirty="0">
                <a:latin typeface="+mj-lt"/>
              </a:rPr>
              <a:t>At this point the team will identify current problems/ issues. What the community is doing about these issues, whether the actions are giving the required outcomes and what are the constraints / challenges faced by the community.  </a:t>
            </a:r>
          </a:p>
          <a:p>
            <a:pPr algn="just"/>
            <a:r>
              <a:rPr lang="en-US" sz="3200" dirty="0">
                <a:latin typeface="+mj-lt"/>
              </a:rPr>
              <a:t>The gaps between the preferred behaviour and current practices will determine what will be required to address the problem. </a:t>
            </a:r>
          </a:p>
        </p:txBody>
      </p:sp>
    </p:spTree>
    <p:extLst>
      <p:ext uri="{BB962C8B-B14F-4D97-AF65-F5344CB8AC3E}">
        <p14:creationId xmlns:p14="http://schemas.microsoft.com/office/powerpoint/2010/main" val="736293588"/>
      </p:ext>
    </p:extLst>
  </p:cSld>
  <p:clrMapOvr>
    <a:masterClrMapping/>
  </p:clrMapOvr>
  <p:transition spd="med">
    <p:pull/>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95547" cy="832126"/>
          </a:xfrm>
        </p:spPr>
        <p:txBody>
          <a:bodyPr>
            <a:normAutofit fontScale="90000"/>
          </a:bodyPr>
          <a:lstStyle/>
          <a:p>
            <a:pPr algn="ctr"/>
            <a:r>
              <a:rPr lang="en-US" sz="5400" b="1" dirty="0" smtClean="0">
                <a:solidFill>
                  <a:schemeClr val="tx1"/>
                </a:solidFill>
                <a:latin typeface="Berlin Sans FB Demi" panose="020E0802020502020306" pitchFamily="34" charset="0"/>
              </a:rPr>
              <a:t>2. Problem analysis</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13899" y="968991"/>
            <a:ext cx="11600597" cy="5650173"/>
          </a:xfrm>
        </p:spPr>
        <p:txBody>
          <a:bodyPr>
            <a:normAutofit fontScale="92500"/>
          </a:bodyPr>
          <a:lstStyle/>
          <a:p>
            <a:pPr algn="just"/>
            <a:r>
              <a:rPr lang="en-US" sz="3200" dirty="0" smtClean="0">
                <a:latin typeface="+mj-lt"/>
              </a:rPr>
              <a:t>Problem </a:t>
            </a:r>
            <a:r>
              <a:rPr lang="en-US" sz="3200" dirty="0">
                <a:latin typeface="+mj-lt"/>
              </a:rPr>
              <a:t>analysis involves a thorough analysis of the issue /situation at hand. Questions that can be asked under this section include:</a:t>
            </a:r>
          </a:p>
          <a:p>
            <a:pPr lvl="0" algn="just"/>
            <a:r>
              <a:rPr lang="en-US" sz="3200" dirty="0">
                <a:latin typeface="+mj-lt"/>
              </a:rPr>
              <a:t>What are the causes of the problem /issue at hand?</a:t>
            </a:r>
          </a:p>
          <a:p>
            <a:pPr lvl="0" algn="just"/>
            <a:r>
              <a:rPr lang="en-US" sz="3200" dirty="0">
                <a:latin typeface="+mj-lt"/>
              </a:rPr>
              <a:t>Is the issue /problem a shared problem in this community or it is perceived as a problem for only a few? </a:t>
            </a:r>
          </a:p>
          <a:p>
            <a:pPr lvl="0" algn="just"/>
            <a:r>
              <a:rPr lang="en-US" sz="3200" dirty="0">
                <a:latin typeface="+mj-lt"/>
              </a:rPr>
              <a:t>How is the community responding to the problem? What is the community’s current knowledge? What are current attitudes, practices and beliefs about the issue at hand?</a:t>
            </a:r>
          </a:p>
          <a:p>
            <a:pPr lvl="0" algn="just"/>
            <a:r>
              <a:rPr lang="en-US" sz="3200" dirty="0">
                <a:latin typeface="+mj-lt"/>
              </a:rPr>
              <a:t>Has the community previously dialogued on the issue? </a:t>
            </a:r>
          </a:p>
          <a:p>
            <a:pPr lvl="0" algn="just"/>
            <a:r>
              <a:rPr lang="en-US" sz="3200" dirty="0">
                <a:latin typeface="+mj-lt"/>
              </a:rPr>
              <a:t>Have traditional, religious and political leaders been involved in trying to address the problem /issue at hand</a:t>
            </a:r>
            <a:r>
              <a:rPr lang="en-US" sz="3200" dirty="0" smtClean="0">
                <a:latin typeface="+mj-lt"/>
              </a:rPr>
              <a:t>?</a:t>
            </a:r>
            <a:endParaRPr lang="en-US" sz="3200" dirty="0">
              <a:latin typeface="+mj-lt"/>
            </a:endParaRPr>
          </a:p>
        </p:txBody>
      </p:sp>
    </p:spTree>
    <p:extLst>
      <p:ext uri="{BB962C8B-B14F-4D97-AF65-F5344CB8AC3E}">
        <p14:creationId xmlns:p14="http://schemas.microsoft.com/office/powerpoint/2010/main" val="3680939706"/>
      </p:ext>
    </p:extLst>
  </p:cSld>
  <p:clrMapOvr>
    <a:masterClrMapping/>
  </p:clrMapOvr>
  <p:transition spd="med">
    <p:pull/>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ctr"/>
            <a:r>
              <a:rPr lang="en-US" sz="6000" b="1" dirty="0">
                <a:solidFill>
                  <a:schemeClr val="tx1"/>
                </a:solidFill>
              </a:rPr>
              <a:t>NB: </a:t>
            </a:r>
            <a:endParaRPr lang="en-US" sz="6000" dirty="0">
              <a:solidFill>
                <a:schemeClr val="tx1"/>
              </a:solidFill>
            </a:endParaRPr>
          </a:p>
        </p:txBody>
      </p:sp>
      <p:sp>
        <p:nvSpPr>
          <p:cNvPr id="3" name="Content Placeholder 2"/>
          <p:cNvSpPr>
            <a:spLocks noGrp="1"/>
          </p:cNvSpPr>
          <p:nvPr>
            <p:ph idx="1"/>
          </p:nvPr>
        </p:nvSpPr>
        <p:spPr/>
        <p:txBody>
          <a:bodyPr>
            <a:normAutofit/>
          </a:bodyPr>
          <a:lstStyle/>
          <a:p>
            <a:pPr algn="just"/>
            <a:r>
              <a:rPr lang="en-US" sz="4000" i="1" dirty="0" smtClean="0"/>
              <a:t>Community </a:t>
            </a:r>
            <a:r>
              <a:rPr lang="en-US" sz="4000" i="1" dirty="0"/>
              <a:t>members also have a wealth of knowledge, especially about local conditions and practices and should be allowed to contribute to the dialogue</a:t>
            </a:r>
            <a:r>
              <a:rPr lang="en-US" sz="3200" i="1" dirty="0"/>
              <a:t>.</a:t>
            </a:r>
            <a:endParaRPr lang="en-US" sz="3200" dirty="0"/>
          </a:p>
          <a:p>
            <a:pPr marL="0" indent="0" algn="just">
              <a:buNone/>
            </a:pPr>
            <a:endParaRPr lang="en-US" sz="3200" i="1" dirty="0"/>
          </a:p>
          <a:p>
            <a:pPr marL="0" indent="0" algn="just">
              <a:buNone/>
            </a:pPr>
            <a:endParaRPr lang="en-US" sz="3200" dirty="0"/>
          </a:p>
        </p:txBody>
      </p:sp>
    </p:spTree>
    <p:extLst>
      <p:ext uri="{BB962C8B-B14F-4D97-AF65-F5344CB8AC3E}">
        <p14:creationId xmlns:p14="http://schemas.microsoft.com/office/powerpoint/2010/main" val="2654882031"/>
      </p:ext>
    </p:extLst>
  </p:cSld>
  <p:clrMapOvr>
    <a:masterClrMapping/>
  </p:clrMapOvr>
  <p:transition spd="med">
    <p:pull/>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1405" y="185473"/>
            <a:ext cx="10972800" cy="1143000"/>
          </a:xfrm>
        </p:spPr>
        <p:txBody>
          <a:bodyPr>
            <a:normAutofit/>
          </a:bodyPr>
          <a:lstStyle/>
          <a:p>
            <a:pPr algn="ctr"/>
            <a:r>
              <a:rPr lang="en-US" sz="5400" b="1" dirty="0" smtClean="0">
                <a:solidFill>
                  <a:schemeClr val="tx1"/>
                </a:solidFill>
                <a:latin typeface="Berlin Sans FB Demi" panose="020E0802020502020306" pitchFamily="34" charset="0"/>
              </a:rPr>
              <a:t>3. Identification </a:t>
            </a:r>
            <a:r>
              <a:rPr lang="en-US" sz="5400" b="1" dirty="0">
                <a:solidFill>
                  <a:schemeClr val="tx1"/>
                </a:solidFill>
                <a:latin typeface="Berlin Sans FB Demi" panose="020E0802020502020306" pitchFamily="34" charset="0"/>
              </a:rPr>
              <a:t>of the best </a:t>
            </a:r>
            <a:r>
              <a:rPr lang="en-US" sz="5400" b="1" dirty="0" smtClean="0">
                <a:solidFill>
                  <a:schemeClr val="tx1"/>
                </a:solidFill>
                <a:latin typeface="Berlin Sans FB Demi" panose="020E0802020502020306" pitchFamily="34" charset="0"/>
              </a:rPr>
              <a:t>options</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436728" y="1637731"/>
            <a:ext cx="11145673" cy="4686869"/>
          </a:xfrm>
        </p:spPr>
        <p:txBody>
          <a:bodyPr>
            <a:normAutofit/>
          </a:bodyPr>
          <a:lstStyle/>
          <a:p>
            <a:pPr algn="just"/>
            <a:r>
              <a:rPr lang="en-US" sz="3200" dirty="0" smtClean="0">
                <a:latin typeface="+mj-lt"/>
              </a:rPr>
              <a:t>This </a:t>
            </a:r>
            <a:r>
              <a:rPr lang="en-US" sz="3200" dirty="0">
                <a:latin typeface="+mj-lt"/>
              </a:rPr>
              <a:t>section shall assist the user to identify the best options. In doing this, emphasis is placed on actions to be taken to achieve the intended behaviors and how to sustain them. </a:t>
            </a:r>
          </a:p>
          <a:p>
            <a:pPr algn="just"/>
            <a:r>
              <a:rPr lang="en-US" sz="3200" dirty="0">
                <a:latin typeface="+mj-lt"/>
              </a:rPr>
              <a:t>Identified options are prioritized based on their effectiveness, feasibility, relevance and appropriateness within the community’s context </a:t>
            </a:r>
          </a:p>
          <a:p>
            <a:pPr algn="just"/>
            <a:endParaRPr lang="en-US" sz="3200" dirty="0">
              <a:latin typeface="+mj-lt"/>
            </a:endParaRPr>
          </a:p>
        </p:txBody>
      </p:sp>
    </p:spTree>
    <p:extLst>
      <p:ext uri="{BB962C8B-B14F-4D97-AF65-F5344CB8AC3E}">
        <p14:creationId xmlns:p14="http://schemas.microsoft.com/office/powerpoint/2010/main" val="1872051330"/>
      </p:ext>
    </p:extLst>
  </p:cSld>
  <p:clrMapOvr>
    <a:masterClrMapping/>
  </p:clrMapOvr>
  <p:transition spd="med">
    <p:pull/>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1022842" cy="777922"/>
          </a:xfrm>
        </p:spPr>
        <p:txBody>
          <a:bodyPr>
            <a:normAutofit fontScale="90000"/>
          </a:bodyPr>
          <a:lstStyle/>
          <a:p>
            <a:pPr algn="ctr"/>
            <a:r>
              <a:rPr lang="en-US" sz="5400" b="1" dirty="0">
                <a:solidFill>
                  <a:schemeClr val="tx1"/>
                </a:solidFill>
                <a:latin typeface="Berlin Sans FB Demi" panose="020E0802020502020306" pitchFamily="34" charset="0"/>
              </a:rPr>
              <a:t>Prioritization and Joint </a:t>
            </a:r>
            <a:r>
              <a:rPr lang="en-US" sz="5400" b="1" dirty="0" smtClean="0">
                <a:solidFill>
                  <a:schemeClr val="tx1"/>
                </a:solidFill>
                <a:latin typeface="Berlin Sans FB Demi" panose="020E0802020502020306" pitchFamily="34" charset="0"/>
              </a:rPr>
              <a:t>planning</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191069" y="777922"/>
            <a:ext cx="11805312" cy="5943555"/>
          </a:xfrm>
        </p:spPr>
        <p:txBody>
          <a:bodyPr>
            <a:normAutofit/>
          </a:bodyPr>
          <a:lstStyle/>
          <a:p>
            <a:pPr algn="just"/>
            <a:r>
              <a:rPr lang="en-US" sz="3200" dirty="0" smtClean="0">
                <a:latin typeface="+mj-lt"/>
              </a:rPr>
              <a:t>At </a:t>
            </a:r>
            <a:r>
              <a:rPr lang="en-US" sz="3200" dirty="0">
                <a:latin typeface="+mj-lt"/>
              </a:rPr>
              <a:t>this planning stage participants will examine the priorities set during the previous step before designing an appropriate Community or Village Action Plan. The plan will include the following elements:</a:t>
            </a:r>
          </a:p>
          <a:p>
            <a:pPr lvl="0" algn="just"/>
            <a:r>
              <a:rPr lang="en-US" sz="3200" dirty="0">
                <a:latin typeface="+mj-lt"/>
              </a:rPr>
              <a:t>What will be done. </a:t>
            </a:r>
          </a:p>
          <a:p>
            <a:pPr lvl="0" algn="just"/>
            <a:r>
              <a:rPr lang="en-US" sz="3200" dirty="0">
                <a:latin typeface="+mj-lt"/>
              </a:rPr>
              <a:t>When it will be done. </a:t>
            </a:r>
          </a:p>
          <a:p>
            <a:pPr lvl="0" algn="just"/>
            <a:r>
              <a:rPr lang="en-US" sz="3200" dirty="0">
                <a:latin typeface="+mj-lt"/>
              </a:rPr>
              <a:t>Who will do what. </a:t>
            </a:r>
          </a:p>
          <a:p>
            <a:pPr lvl="0" algn="just"/>
            <a:r>
              <a:rPr lang="en-US" sz="3200" dirty="0">
                <a:latin typeface="+mj-lt"/>
              </a:rPr>
              <a:t>Resources required and potential challenges. </a:t>
            </a:r>
          </a:p>
          <a:p>
            <a:pPr lvl="0" algn="just"/>
            <a:r>
              <a:rPr lang="en-US" sz="3200" dirty="0">
                <a:latin typeface="+mj-lt"/>
              </a:rPr>
              <a:t>Measures or indicators of success. </a:t>
            </a:r>
          </a:p>
          <a:p>
            <a:pPr lvl="0" algn="just"/>
            <a:r>
              <a:rPr lang="en-US" sz="3200" dirty="0">
                <a:latin typeface="+mj-lt"/>
              </a:rPr>
              <a:t>Participatory tools for monitoring and evaluating actions. </a:t>
            </a:r>
          </a:p>
          <a:p>
            <a:pPr algn="just"/>
            <a:endParaRPr lang="en-US" sz="3200" dirty="0">
              <a:latin typeface="+mj-lt"/>
            </a:endParaRPr>
          </a:p>
        </p:txBody>
      </p:sp>
    </p:spTree>
    <p:extLst>
      <p:ext uri="{BB962C8B-B14F-4D97-AF65-F5344CB8AC3E}">
        <p14:creationId xmlns:p14="http://schemas.microsoft.com/office/powerpoint/2010/main" val="3818802123"/>
      </p:ext>
    </p:extLst>
  </p:cSld>
  <p:clrMapOvr>
    <a:masterClrMapping/>
  </p:clrMapOvr>
  <p:transition spd="med">
    <p:pull/>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b="1" i="1" dirty="0"/>
              <a:t>NB</a:t>
            </a:r>
            <a:r>
              <a:rPr lang="en-US" sz="6000" i="1" dirty="0"/>
              <a:t> </a:t>
            </a:r>
            <a:r>
              <a:rPr lang="en-US" sz="6000" dirty="0"/>
              <a:t>:</a:t>
            </a:r>
          </a:p>
        </p:txBody>
      </p:sp>
      <p:sp>
        <p:nvSpPr>
          <p:cNvPr id="3" name="Content Placeholder 2"/>
          <p:cNvSpPr>
            <a:spLocks noGrp="1"/>
          </p:cNvSpPr>
          <p:nvPr>
            <p:ph idx="1"/>
          </p:nvPr>
        </p:nvSpPr>
        <p:spPr/>
        <p:txBody>
          <a:bodyPr>
            <a:normAutofit/>
          </a:bodyPr>
          <a:lstStyle/>
          <a:p>
            <a:pPr algn="just"/>
            <a:r>
              <a:rPr lang="en-US" sz="3200" i="1" dirty="0" smtClean="0"/>
              <a:t>The </a:t>
            </a:r>
            <a:r>
              <a:rPr lang="en-US" sz="3200" i="1" dirty="0"/>
              <a:t>plan should be developed collectively amongst the interest groups in order to collectively define results to be achieved and the activities to be carried out to achieve such results. This will help promote ownership of the projects amongst the members</a:t>
            </a:r>
            <a:endParaRPr lang="en-US" sz="3200" dirty="0"/>
          </a:p>
          <a:p>
            <a:pPr algn="just"/>
            <a:endParaRPr lang="en-US" sz="3200" dirty="0"/>
          </a:p>
        </p:txBody>
      </p:sp>
    </p:spTree>
    <p:extLst>
      <p:ext uri="{BB962C8B-B14F-4D97-AF65-F5344CB8AC3E}">
        <p14:creationId xmlns:p14="http://schemas.microsoft.com/office/powerpoint/2010/main" val="725665987"/>
      </p:ext>
    </p:extLst>
  </p:cSld>
  <p:clrMapOvr>
    <a:masterClrMapping/>
  </p:clrMapOvr>
  <p:transition spd="med">
    <p:pull/>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205104"/>
            <a:ext cx="10972800" cy="1143000"/>
          </a:xfrm>
        </p:spPr>
        <p:txBody>
          <a:bodyPr>
            <a:normAutofit/>
          </a:bodyPr>
          <a:lstStyle/>
          <a:p>
            <a:pPr algn="ctr"/>
            <a:r>
              <a:rPr lang="en-US" sz="6000" b="1" dirty="0">
                <a:solidFill>
                  <a:schemeClr val="tx1"/>
                </a:solidFill>
                <a:latin typeface="Berlin Sans FB Demi" panose="020E0802020502020306" pitchFamily="34" charset="0"/>
              </a:rPr>
              <a:t>6. Acting together </a:t>
            </a:r>
            <a:endParaRPr lang="en-US" sz="5400"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68490" y="1460310"/>
            <a:ext cx="11409528" cy="4864290"/>
          </a:xfrm>
        </p:spPr>
        <p:txBody>
          <a:bodyPr>
            <a:normAutofit/>
          </a:bodyPr>
          <a:lstStyle/>
          <a:p>
            <a:pPr algn="just"/>
            <a:r>
              <a:rPr lang="en-US" sz="3600" dirty="0" smtClean="0">
                <a:latin typeface="+mj-lt"/>
              </a:rPr>
              <a:t>After </a:t>
            </a:r>
            <a:r>
              <a:rPr lang="en-US" sz="3600" dirty="0">
                <a:latin typeface="+mj-lt"/>
              </a:rPr>
              <a:t>collectively developing an action plan, implementation of the plan should be conducted in a participatory manner, with each member recognizing her/his role in the project. </a:t>
            </a:r>
            <a:endParaRPr lang="en-US" sz="3600" dirty="0" smtClean="0">
              <a:latin typeface="+mj-lt"/>
            </a:endParaRPr>
          </a:p>
          <a:p>
            <a:pPr algn="just"/>
            <a:r>
              <a:rPr lang="en-US" sz="3600" dirty="0" smtClean="0">
                <a:latin typeface="+mj-lt"/>
              </a:rPr>
              <a:t>It </a:t>
            </a:r>
            <a:r>
              <a:rPr lang="en-US" sz="3600" dirty="0">
                <a:latin typeface="+mj-lt"/>
              </a:rPr>
              <a:t>is therefore important to build commitment of the various community members and stakeholders in order to ensure the success of the project.</a:t>
            </a:r>
          </a:p>
          <a:p>
            <a:pPr algn="just"/>
            <a:endParaRPr lang="en-US" dirty="0">
              <a:latin typeface="+mj-lt"/>
            </a:endParaRPr>
          </a:p>
        </p:txBody>
      </p:sp>
    </p:spTree>
    <p:extLst>
      <p:ext uri="{BB962C8B-B14F-4D97-AF65-F5344CB8AC3E}">
        <p14:creationId xmlns:p14="http://schemas.microsoft.com/office/powerpoint/2010/main" val="1061391885"/>
      </p:ext>
    </p:extLst>
  </p:cSld>
  <p:clrMapOvr>
    <a:masterClrMapping/>
  </p:clrMapOvr>
  <p:transition spd="med">
    <p:pull/>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09601" y="205104"/>
            <a:ext cx="10972800" cy="1143000"/>
          </a:xfrm>
        </p:spPr>
        <p:txBody>
          <a:bodyPr>
            <a:normAutofit fontScale="90000"/>
          </a:bodyPr>
          <a:lstStyle/>
          <a:p>
            <a:pPr algn="ctr"/>
            <a:r>
              <a:rPr lang="en-US" sz="5400" b="1" dirty="0">
                <a:solidFill>
                  <a:schemeClr val="tx1"/>
                </a:solidFill>
                <a:latin typeface="Berlin Sans FB Demi" panose="020E0802020502020306" pitchFamily="34" charset="0"/>
              </a:rPr>
              <a:t>7. Monitoring, evaluation and </a:t>
            </a:r>
            <a:r>
              <a:rPr lang="en-US" sz="5400" b="1" dirty="0" smtClean="0">
                <a:solidFill>
                  <a:schemeClr val="tx1"/>
                </a:solidFill>
                <a:latin typeface="Berlin Sans FB Demi" panose="020E0802020502020306" pitchFamily="34" charset="0"/>
              </a:rPr>
              <a:t>feedback</a:t>
            </a:r>
            <a:endParaRPr lang="en-US" dirty="0">
              <a:solidFill>
                <a:schemeClr val="tx1"/>
              </a:solidFill>
              <a:latin typeface="Berlin Sans FB Demi" panose="020E0802020502020306" pitchFamily="34" charset="0"/>
            </a:endParaRPr>
          </a:p>
        </p:txBody>
      </p:sp>
      <p:sp>
        <p:nvSpPr>
          <p:cNvPr id="3" name="Content Placeholder 2"/>
          <p:cNvSpPr>
            <a:spLocks noGrp="1"/>
          </p:cNvSpPr>
          <p:nvPr>
            <p:ph idx="1"/>
          </p:nvPr>
        </p:nvSpPr>
        <p:spPr>
          <a:xfrm>
            <a:off x="395784" y="1501253"/>
            <a:ext cx="11518711" cy="5063319"/>
          </a:xfrm>
        </p:spPr>
        <p:txBody>
          <a:bodyPr>
            <a:normAutofit fontScale="85000" lnSpcReduction="20000"/>
          </a:bodyPr>
          <a:lstStyle/>
          <a:p>
            <a:pPr algn="just"/>
            <a:r>
              <a:rPr lang="en-US" sz="3600" dirty="0" smtClean="0">
                <a:latin typeface="+mj-lt"/>
              </a:rPr>
              <a:t>Participatory </a:t>
            </a:r>
            <a:r>
              <a:rPr lang="en-US" sz="3600" dirty="0">
                <a:latin typeface="+mj-lt"/>
              </a:rPr>
              <a:t>evaluation involves a collective reflection of achievements, identifying what went well and why particular actions did not go well. </a:t>
            </a:r>
            <a:endParaRPr lang="en-US" sz="3600" dirty="0" smtClean="0">
              <a:latin typeface="+mj-lt"/>
            </a:endParaRPr>
          </a:p>
          <a:p>
            <a:pPr algn="just"/>
            <a:r>
              <a:rPr lang="en-US" sz="3600" dirty="0" smtClean="0">
                <a:latin typeface="+mj-lt"/>
              </a:rPr>
              <a:t>Participatory </a:t>
            </a:r>
            <a:r>
              <a:rPr lang="en-US" sz="3600" dirty="0">
                <a:latin typeface="+mj-lt"/>
              </a:rPr>
              <a:t>evaluation creates a learning process for the program recipients, which helps them in their efforts</a:t>
            </a:r>
            <a:r>
              <a:rPr lang="en-US" sz="3600" dirty="0" smtClean="0">
                <a:latin typeface="+mj-lt"/>
              </a:rPr>
              <a:t>.</a:t>
            </a:r>
          </a:p>
          <a:p>
            <a:pPr algn="just"/>
            <a:r>
              <a:rPr lang="en-US" sz="3600" dirty="0" smtClean="0">
                <a:latin typeface="+mj-lt"/>
              </a:rPr>
              <a:t> </a:t>
            </a:r>
            <a:r>
              <a:rPr lang="en-US" sz="3600" dirty="0">
                <a:latin typeface="+mj-lt"/>
              </a:rPr>
              <a:t>After the evaluation process the necessary feedback should be provided. </a:t>
            </a:r>
            <a:endParaRPr lang="en-US" sz="3600" dirty="0" smtClean="0">
              <a:latin typeface="+mj-lt"/>
            </a:endParaRPr>
          </a:p>
          <a:p>
            <a:pPr algn="just"/>
            <a:r>
              <a:rPr lang="en-US" sz="3600" dirty="0" smtClean="0">
                <a:latin typeface="+mj-lt"/>
              </a:rPr>
              <a:t>This </a:t>
            </a:r>
            <a:r>
              <a:rPr lang="en-US" sz="3600" dirty="0">
                <a:latin typeface="+mj-lt"/>
              </a:rPr>
              <a:t>promotes ownership of the process and the will to do better next time</a:t>
            </a:r>
            <a:r>
              <a:rPr lang="en-US" sz="3600" dirty="0" smtClean="0">
                <a:latin typeface="+mj-lt"/>
              </a:rPr>
              <a:t>.</a:t>
            </a:r>
          </a:p>
          <a:p>
            <a:pPr algn="just"/>
            <a:r>
              <a:rPr lang="en-US" sz="3600" dirty="0" smtClean="0">
                <a:latin typeface="+mj-lt"/>
              </a:rPr>
              <a:t> </a:t>
            </a:r>
            <a:r>
              <a:rPr lang="en-US" sz="3600" dirty="0">
                <a:latin typeface="+mj-lt"/>
              </a:rPr>
              <a:t>Reinforcement is also important to motivate participants to do better or sustain the desired behaviour. </a:t>
            </a:r>
          </a:p>
          <a:p>
            <a:pPr algn="just"/>
            <a:endParaRPr lang="en-US" dirty="0">
              <a:latin typeface="+mj-lt"/>
            </a:endParaRPr>
          </a:p>
        </p:txBody>
      </p:sp>
    </p:spTree>
    <p:extLst>
      <p:ext uri="{BB962C8B-B14F-4D97-AF65-F5344CB8AC3E}">
        <p14:creationId xmlns:p14="http://schemas.microsoft.com/office/powerpoint/2010/main" val="2101464392"/>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1783" y="1145771"/>
            <a:ext cx="10972800" cy="4389120"/>
          </a:xfrm>
        </p:spPr>
        <p:txBody>
          <a:bodyPr>
            <a:normAutofit/>
          </a:bodyPr>
          <a:lstStyle/>
          <a:p>
            <a:pPr marL="0" indent="0" algn="just">
              <a:buNone/>
            </a:pPr>
            <a:r>
              <a:rPr lang="en-US" sz="3200" b="1" dirty="0"/>
              <a:t>1984 WHO definition- </a:t>
            </a:r>
          </a:p>
          <a:p>
            <a:pPr algn="just"/>
            <a:r>
              <a:rPr lang="en-US" sz="3200" dirty="0"/>
              <a:t>The process of enabling people to increase control over and to improve their health ,it also advocated ,legislation, fiscal measures organizational change, community development and spontaneous local activities against health hazards as health promotion methods</a:t>
            </a:r>
          </a:p>
          <a:p>
            <a:pPr algn="just"/>
            <a:endParaRPr lang="en-US" sz="2800" dirty="0"/>
          </a:p>
        </p:txBody>
      </p:sp>
    </p:spTree>
    <p:extLst>
      <p:ext uri="{BB962C8B-B14F-4D97-AF65-F5344CB8AC3E}">
        <p14:creationId xmlns:p14="http://schemas.microsoft.com/office/powerpoint/2010/main" val="2370057053"/>
      </p:ext>
    </p:extLst>
  </p:cSld>
  <p:clrMapOvr>
    <a:masterClrMapping/>
  </p:clrMapOvr>
  <p:transition spd="med">
    <p:pull/>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0"/>
            <a:ext cx="10981899" cy="777922"/>
          </a:xfrm>
        </p:spPr>
        <p:txBody>
          <a:bodyPr>
            <a:normAutofit fontScale="90000"/>
          </a:bodyPr>
          <a:lstStyle/>
          <a:p>
            <a:pPr algn="ctr"/>
            <a:r>
              <a:rPr lang="en-US" b="1" dirty="0" smtClean="0">
                <a:solidFill>
                  <a:schemeClr val="tx1"/>
                </a:solidFill>
                <a:latin typeface="Berlin Sans FB Demi" panose="020E0802020502020306" pitchFamily="34" charset="0"/>
              </a:rPr>
              <a:t>Health Promotion summary video</a:t>
            </a:r>
            <a:endParaRPr lang="en-US" b="1" dirty="0">
              <a:solidFill>
                <a:schemeClr val="tx1"/>
              </a:solidFill>
              <a:latin typeface="Berlin Sans FB Demi" panose="020E0802020502020306" pitchFamily="34" charset="0"/>
            </a:endParaRPr>
          </a:p>
        </p:txBody>
      </p:sp>
      <p:pic>
        <p:nvPicPr>
          <p:cNvPr id="4" name="An Introduction to Health Promotion and the Ottawa charter">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8364" y="877745"/>
            <a:ext cx="11805314" cy="5446856"/>
          </a:xfrm>
          <a:ln>
            <a:solidFill>
              <a:schemeClr val="accent1"/>
            </a:solidFill>
          </a:ln>
        </p:spPr>
      </p:pic>
    </p:spTree>
    <p:extLst>
      <p:ext uri="{BB962C8B-B14F-4D97-AF65-F5344CB8AC3E}">
        <p14:creationId xmlns:p14="http://schemas.microsoft.com/office/powerpoint/2010/main" val="206362255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11200" y="1084997"/>
            <a:ext cx="10468864" cy="1828800"/>
          </a:xfrm>
        </p:spPr>
        <p:txBody>
          <a:bodyPr>
            <a:normAutofit/>
          </a:bodyPr>
          <a:lstStyle/>
          <a:p>
            <a:pPr algn="ctr"/>
            <a:r>
              <a:rPr lang="en-US" sz="8000" dirty="0" smtClean="0">
                <a:solidFill>
                  <a:schemeClr val="tx1"/>
                </a:solidFill>
                <a:latin typeface="Berlin Sans FB Demi" panose="020E0802020502020306" pitchFamily="34" charset="0"/>
              </a:rPr>
              <a:t>HEALTH EDUCATION </a:t>
            </a:r>
            <a:endParaRPr lang="en-US" sz="8000" dirty="0">
              <a:solidFill>
                <a:schemeClr val="tx1"/>
              </a:solidFill>
              <a:latin typeface="Berlin Sans FB Demi" panose="020E0802020502020306" pitchFamily="34" charset="0"/>
            </a:endParaRPr>
          </a:p>
        </p:txBody>
      </p:sp>
      <p:sp>
        <p:nvSpPr>
          <p:cNvPr id="6" name="Lightning Bolt 5"/>
          <p:cNvSpPr/>
          <p:nvPr/>
        </p:nvSpPr>
        <p:spPr>
          <a:xfrm>
            <a:off x="914400" y="4593312"/>
            <a:ext cx="8175009" cy="2012203"/>
          </a:xfrm>
          <a:prstGeom prst="lightningBolt">
            <a:avLst/>
          </a:prstGeom>
          <a:solidFill>
            <a:schemeClr val="tx1">
              <a:lumMod val="8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b="1" dirty="0" smtClean="0">
                <a:solidFill>
                  <a:srgbClr val="FF0000"/>
                </a:solidFill>
                <a:latin typeface="Edwardian Script ITC" panose="030303020407070D0804" pitchFamily="66" charset="0"/>
              </a:rPr>
              <a:t> Welcome</a:t>
            </a:r>
            <a:endParaRPr lang="en-US" sz="4800" b="1" dirty="0">
              <a:solidFill>
                <a:srgbClr val="FF0000"/>
              </a:solidFill>
              <a:latin typeface="Edwardian Script ITC" panose="030303020407070D0804" pitchFamily="66" charset="0"/>
            </a:endParaRPr>
          </a:p>
        </p:txBody>
      </p:sp>
    </p:spTree>
    <p:extLst>
      <p:ext uri="{BB962C8B-B14F-4D97-AF65-F5344CB8AC3E}">
        <p14:creationId xmlns:p14="http://schemas.microsoft.com/office/powerpoint/2010/main" val="3341939307"/>
      </p:ext>
    </p:extLst>
  </p:cSld>
  <p:clrMapOvr>
    <a:masterClrMapping/>
  </p:clrMapOvr>
  <p:transition spd="med">
    <p:pull/>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3266" y="218364"/>
            <a:ext cx="8477534" cy="1091820"/>
          </a:xfrm>
        </p:spPr>
        <p:txBody>
          <a:bodyPr>
            <a:noAutofit/>
          </a:bodyPr>
          <a:lstStyle/>
          <a:p>
            <a:pPr algn="ctr"/>
            <a:r>
              <a:rPr lang="en-US" sz="4400" b="1" dirty="0">
                <a:solidFill>
                  <a:srgbClr val="FF0000"/>
                </a:solidFill>
                <a:latin typeface="Segoe UI Black" panose="020B0A02040204020203" pitchFamily="34" charset="0"/>
                <a:ea typeface="Segoe UI Black" panose="020B0A02040204020203" pitchFamily="34" charset="0"/>
                <a:cs typeface="Tahoma" pitchFamily="34" charset="0"/>
              </a:rPr>
              <a:t>HEALTH </a:t>
            </a:r>
            <a:r>
              <a:rPr lang="en-US" sz="4400" b="1" dirty="0" smtClean="0">
                <a:solidFill>
                  <a:srgbClr val="FF0000"/>
                </a:solidFill>
                <a:latin typeface="Segoe UI Black" panose="020B0A02040204020203" pitchFamily="34" charset="0"/>
                <a:ea typeface="Segoe UI Black" panose="020B0A02040204020203" pitchFamily="34" charset="0"/>
                <a:cs typeface="Tahoma" pitchFamily="34" charset="0"/>
              </a:rPr>
              <a:t>EDUCATION</a:t>
            </a:r>
            <a:br>
              <a:rPr lang="en-US" sz="4400" b="1" dirty="0" smtClean="0">
                <a:solidFill>
                  <a:srgbClr val="FF0000"/>
                </a:solidFill>
                <a:latin typeface="Segoe UI Black" panose="020B0A02040204020203" pitchFamily="34" charset="0"/>
                <a:ea typeface="Segoe UI Black" panose="020B0A02040204020203" pitchFamily="34" charset="0"/>
                <a:cs typeface="Tahoma" pitchFamily="34" charset="0"/>
              </a:rPr>
            </a:br>
            <a:r>
              <a:rPr lang="en-US" sz="4400" b="1" dirty="0" smtClean="0">
                <a:solidFill>
                  <a:srgbClr val="FF0000"/>
                </a:solidFill>
                <a:latin typeface="Segoe UI Black" panose="020B0A02040204020203" pitchFamily="34" charset="0"/>
                <a:ea typeface="Segoe UI Black" panose="020B0A02040204020203" pitchFamily="34" charset="0"/>
                <a:cs typeface="Tahoma" pitchFamily="34" charset="0"/>
              </a:rPr>
              <a:t>Description </a:t>
            </a:r>
            <a:endParaRPr lang="sw-KE" sz="4400" b="1" dirty="0">
              <a:solidFill>
                <a:srgbClr val="FF0000"/>
              </a:solidFill>
              <a:latin typeface="Segoe UI Black" panose="020B0A02040204020203" pitchFamily="34" charset="0"/>
              <a:ea typeface="Segoe UI Black" panose="020B0A02040204020203" pitchFamily="34" charset="0"/>
              <a:cs typeface="Tahoma" pitchFamily="34" charset="0"/>
            </a:endParaRPr>
          </a:p>
        </p:txBody>
      </p:sp>
      <p:sp>
        <p:nvSpPr>
          <p:cNvPr id="3" name="Content Placeholder 2"/>
          <p:cNvSpPr>
            <a:spLocks noGrp="1"/>
          </p:cNvSpPr>
          <p:nvPr>
            <p:ph sz="quarter" idx="1"/>
          </p:nvPr>
        </p:nvSpPr>
        <p:spPr>
          <a:xfrm>
            <a:off x="232012" y="1310184"/>
            <a:ext cx="11709779" cy="5404963"/>
          </a:xfrm>
        </p:spPr>
        <p:txBody>
          <a:bodyPr>
            <a:noAutofit/>
          </a:bodyPr>
          <a:lstStyle/>
          <a:p>
            <a:pPr algn="just"/>
            <a:r>
              <a:rPr lang="en-US" sz="3600" dirty="0">
                <a:solidFill>
                  <a:schemeClr val="tx2"/>
                </a:solidFill>
                <a:latin typeface="+mj-lt"/>
              </a:rPr>
              <a:t> </a:t>
            </a:r>
            <a:r>
              <a:rPr lang="en-US" sz="3600" dirty="0">
                <a:latin typeface="+mj-lt"/>
              </a:rPr>
              <a:t>Transmission of health messages to clients or patients through two way communication i.e. sharing health messages with clients/patients.</a:t>
            </a:r>
          </a:p>
          <a:p>
            <a:pPr algn="just"/>
            <a:r>
              <a:rPr lang="en-US" sz="3600" dirty="0">
                <a:latin typeface="+mj-lt"/>
              </a:rPr>
              <a:t>A process of learning in an individual through which he alters his behavior or changes his altitude towards healthy practices as a result of new experiences he has </a:t>
            </a:r>
            <a:r>
              <a:rPr lang="en-US" sz="3600" dirty="0" smtClean="0">
                <a:latin typeface="+mj-lt"/>
              </a:rPr>
              <a:t>gained</a:t>
            </a:r>
            <a:endParaRPr lang="en-US" sz="3600" dirty="0">
              <a:latin typeface="+mj-lt"/>
            </a:endParaRPr>
          </a:p>
        </p:txBody>
      </p:sp>
    </p:spTree>
    <p:extLst>
      <p:ext uri="{BB962C8B-B14F-4D97-AF65-F5344CB8AC3E}">
        <p14:creationId xmlns:p14="http://schemas.microsoft.com/office/powerpoint/2010/main" val="2564730896"/>
      </p:ext>
    </p:extLst>
  </p:cSld>
  <p:clrMapOvr>
    <a:masterClrMapping/>
  </p:clrMapOvr>
  <p:transition spd="med">
    <p:pull/>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1194" y="1119116"/>
            <a:ext cx="11241207" cy="5205484"/>
          </a:xfrm>
        </p:spPr>
        <p:txBody>
          <a:bodyPr>
            <a:normAutofit/>
          </a:bodyPr>
          <a:lstStyle/>
          <a:p>
            <a:pPr algn="just"/>
            <a:r>
              <a:rPr lang="en-US" sz="3600" dirty="0"/>
              <a:t>Health Education concerns those experiences of an individual, group or community that influence beliefs, attitudes with respect to health and behavior with respect to health (KAP knowledge, Attitude and Practices)</a:t>
            </a:r>
          </a:p>
          <a:p>
            <a:pPr lvl="1" algn="just">
              <a:buFont typeface="Wingdings" panose="05000000000000000000" pitchFamily="2" charset="2"/>
              <a:buChar char="v"/>
            </a:pPr>
            <a:r>
              <a:rPr lang="en-US" sz="3600" b="1" dirty="0"/>
              <a:t>The first directive </a:t>
            </a:r>
            <a:r>
              <a:rPr lang="en-US" sz="3600" dirty="0"/>
              <a:t>of health education is to </a:t>
            </a:r>
            <a:r>
              <a:rPr lang="en-US" sz="3600" b="1" dirty="0">
                <a:effectLst>
                  <a:outerShdw blurRad="38100" dist="38100" dir="2700000" algn="tl">
                    <a:srgbClr val="000000">
                      <a:alpha val="43137"/>
                    </a:srgbClr>
                  </a:outerShdw>
                </a:effectLst>
              </a:rPr>
              <a:t>inform</a:t>
            </a:r>
            <a:r>
              <a:rPr lang="en-US" sz="3600" dirty="0">
                <a:effectLst>
                  <a:outerShdw blurRad="38100" dist="38100" dir="2700000" algn="tl">
                    <a:srgbClr val="000000">
                      <a:alpha val="43137"/>
                    </a:srgbClr>
                  </a:outerShdw>
                </a:effectLst>
              </a:rPr>
              <a:t> </a:t>
            </a:r>
            <a:r>
              <a:rPr lang="en-US" sz="3600" dirty="0"/>
              <a:t>people or to disseminate scientific message about prevention of disease and promotion of health</a:t>
            </a:r>
          </a:p>
          <a:p>
            <a:endParaRPr lang="en-US" sz="2800" dirty="0"/>
          </a:p>
        </p:txBody>
      </p:sp>
    </p:spTree>
    <p:extLst>
      <p:ext uri="{BB962C8B-B14F-4D97-AF65-F5344CB8AC3E}">
        <p14:creationId xmlns:p14="http://schemas.microsoft.com/office/powerpoint/2010/main" val="851965024"/>
      </p:ext>
    </p:extLst>
  </p:cSld>
  <p:clrMapOvr>
    <a:masterClrMapping/>
  </p:clrMapOvr>
  <p:transition spd="med">
    <p:pull/>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3899" y="428604"/>
            <a:ext cx="11600597" cy="5509200"/>
          </a:xfrm>
          <a:prstGeom prst="rect">
            <a:avLst/>
          </a:prstGeom>
        </p:spPr>
        <p:txBody>
          <a:bodyPr wrap="square">
            <a:spAutoFit/>
          </a:bodyPr>
          <a:lstStyle/>
          <a:p>
            <a:pPr marL="457200" indent="-457200" algn="just">
              <a:buFont typeface="Wingdings" panose="05000000000000000000" pitchFamily="2" charset="2"/>
              <a:buChar char="v"/>
            </a:pPr>
            <a:r>
              <a:rPr lang="en-US" sz="3200" dirty="0" smtClean="0">
                <a:latin typeface="+mj-lt"/>
              </a:rPr>
              <a:t>The </a:t>
            </a:r>
            <a:r>
              <a:rPr lang="en-US" sz="3200" b="1" dirty="0">
                <a:latin typeface="+mj-lt"/>
              </a:rPr>
              <a:t>second directive </a:t>
            </a:r>
            <a:r>
              <a:rPr lang="en-US" sz="3200" dirty="0">
                <a:latin typeface="+mj-lt"/>
              </a:rPr>
              <a:t>of health education is </a:t>
            </a:r>
            <a:r>
              <a:rPr lang="en-US" sz="3200" b="1" dirty="0">
                <a:effectLst>
                  <a:outerShdw blurRad="38100" dist="38100" dir="2700000" algn="tl">
                    <a:srgbClr val="000000">
                      <a:alpha val="43137"/>
                    </a:srgbClr>
                  </a:outerShdw>
                </a:effectLst>
                <a:latin typeface="+mj-lt"/>
              </a:rPr>
              <a:t>motivation</a:t>
            </a:r>
            <a:r>
              <a:rPr lang="en-US" sz="3200" dirty="0">
                <a:latin typeface="+mj-lt"/>
              </a:rPr>
              <a:t>. This is combination of forces which initiate, direct and sustain habits towards a particular behavior  e.g. purifying drinking </a:t>
            </a:r>
            <a:r>
              <a:rPr lang="en-US" sz="3200" dirty="0" smtClean="0">
                <a:latin typeface="+mj-lt"/>
              </a:rPr>
              <a:t>water</a:t>
            </a:r>
          </a:p>
          <a:p>
            <a:pPr marL="457200" indent="-457200" algn="just">
              <a:buFont typeface="Wingdings" panose="05000000000000000000" pitchFamily="2" charset="2"/>
              <a:buChar char="v"/>
            </a:pPr>
            <a:r>
              <a:rPr lang="en-US" sz="3200" dirty="0" smtClean="0">
                <a:latin typeface="+mj-lt"/>
              </a:rPr>
              <a:t>The </a:t>
            </a:r>
            <a:r>
              <a:rPr lang="en-US" sz="3200" b="1" dirty="0">
                <a:latin typeface="+mj-lt"/>
              </a:rPr>
              <a:t>third directive </a:t>
            </a:r>
            <a:r>
              <a:rPr lang="en-US" sz="3200" dirty="0">
                <a:latin typeface="+mj-lt"/>
              </a:rPr>
              <a:t>of health education is that it requires to be conducted by a </a:t>
            </a:r>
            <a:r>
              <a:rPr lang="en-US" sz="3200" b="1" dirty="0">
                <a:effectLst>
                  <a:outerShdw blurRad="38100" dist="38100" dir="2700000" algn="tl">
                    <a:srgbClr val="000000">
                      <a:alpha val="43137"/>
                    </a:srgbClr>
                  </a:outerShdw>
                </a:effectLst>
                <a:latin typeface="+mj-lt"/>
              </a:rPr>
              <a:t>variety</a:t>
            </a:r>
            <a:r>
              <a:rPr lang="en-US" sz="3200" dirty="0">
                <a:effectLst>
                  <a:outerShdw blurRad="38100" dist="38100" dir="2700000" algn="tl">
                    <a:srgbClr val="000000">
                      <a:alpha val="43137"/>
                    </a:srgbClr>
                  </a:outerShdw>
                </a:effectLst>
                <a:latin typeface="+mj-lt"/>
              </a:rPr>
              <a:t> </a:t>
            </a:r>
            <a:r>
              <a:rPr lang="en-US" sz="3200" dirty="0">
                <a:latin typeface="+mj-lt"/>
              </a:rPr>
              <a:t>of personnel from health sector, education and communication. It should be conducted in a variety of </a:t>
            </a:r>
            <a:r>
              <a:rPr lang="en-US" sz="3200" b="1" dirty="0">
                <a:effectLst>
                  <a:outerShdw blurRad="38100" dist="38100" dir="2700000" algn="tl">
                    <a:srgbClr val="000000">
                      <a:alpha val="43137"/>
                    </a:srgbClr>
                  </a:outerShdw>
                </a:effectLst>
                <a:latin typeface="+mj-lt"/>
              </a:rPr>
              <a:t>social</a:t>
            </a:r>
            <a:r>
              <a:rPr lang="en-US" sz="3200" dirty="0">
                <a:latin typeface="+mj-lt"/>
              </a:rPr>
              <a:t> </a:t>
            </a:r>
            <a:r>
              <a:rPr lang="en-US" sz="3200" b="1" dirty="0">
                <a:effectLst>
                  <a:outerShdw blurRad="38100" dist="38100" dir="2700000" algn="tl">
                    <a:srgbClr val="000000">
                      <a:alpha val="43137"/>
                    </a:srgbClr>
                  </a:outerShdw>
                </a:effectLst>
                <a:latin typeface="+mj-lt"/>
              </a:rPr>
              <a:t>settings</a:t>
            </a:r>
            <a:r>
              <a:rPr lang="en-US" sz="3200" dirty="0">
                <a:latin typeface="+mj-lt"/>
              </a:rPr>
              <a:t>  e.g. homes, schools, churches  </a:t>
            </a:r>
            <a:r>
              <a:rPr lang="en-US" sz="3200" dirty="0" smtClean="0">
                <a:latin typeface="+mj-lt"/>
              </a:rPr>
              <a:t>etc.</a:t>
            </a:r>
          </a:p>
          <a:p>
            <a:pPr marL="457200" indent="-457200" algn="just">
              <a:buFont typeface="Wingdings" panose="05000000000000000000" pitchFamily="2" charset="2"/>
              <a:buChar char="v"/>
            </a:pPr>
            <a:r>
              <a:rPr lang="en-US" sz="3200" dirty="0" smtClean="0">
                <a:latin typeface="+mj-lt"/>
              </a:rPr>
              <a:t>Health </a:t>
            </a:r>
            <a:r>
              <a:rPr lang="en-US" sz="3200" dirty="0">
                <a:latin typeface="+mj-lt"/>
              </a:rPr>
              <a:t>education is the sum total of experiences which favorably influence  habits, attitudes knowledge relating to individual, groups and community’s health </a:t>
            </a:r>
          </a:p>
          <a:p>
            <a:pPr lvl="1" algn="just">
              <a:buNone/>
            </a:pPr>
            <a:endParaRPr lang="en-US" sz="3200" b="1" u="sng" dirty="0">
              <a:solidFill>
                <a:srgbClr val="002060"/>
              </a:solidFill>
              <a:latin typeface="+mj-lt"/>
            </a:endParaRPr>
          </a:p>
        </p:txBody>
      </p:sp>
    </p:spTree>
    <p:extLst>
      <p:ext uri="{BB962C8B-B14F-4D97-AF65-F5344CB8AC3E}">
        <p14:creationId xmlns:p14="http://schemas.microsoft.com/office/powerpoint/2010/main" val="3578687592"/>
      </p:ext>
    </p:extLst>
  </p:cSld>
  <p:clrMapOvr>
    <a:masterClrMapping/>
  </p:clrMapOvr>
  <p:transition spd="med">
    <p:pull/>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600" b="1" dirty="0">
                <a:solidFill>
                  <a:srgbClr val="C00000"/>
                </a:solidFill>
              </a:rPr>
              <a:t>N/B</a:t>
            </a:r>
            <a:endParaRPr lang="en-US" sz="6000" dirty="0"/>
          </a:p>
        </p:txBody>
      </p:sp>
      <p:sp>
        <p:nvSpPr>
          <p:cNvPr id="3" name="Content Placeholder 2"/>
          <p:cNvSpPr>
            <a:spLocks noGrp="1"/>
          </p:cNvSpPr>
          <p:nvPr>
            <p:ph idx="1"/>
          </p:nvPr>
        </p:nvSpPr>
        <p:spPr/>
        <p:txBody>
          <a:bodyPr>
            <a:normAutofit/>
          </a:bodyPr>
          <a:lstStyle/>
          <a:p>
            <a:pPr algn="just"/>
            <a:r>
              <a:rPr lang="en-US" sz="3600" dirty="0" smtClean="0"/>
              <a:t>Information </a:t>
            </a:r>
            <a:r>
              <a:rPr lang="en-US" sz="3600" dirty="0"/>
              <a:t>involves the provision and presentation of facts, education involves, in addition motivation  experience and response. i.e. change in conduct.</a:t>
            </a:r>
          </a:p>
          <a:p>
            <a:pPr algn="just"/>
            <a:endParaRPr lang="en-US" sz="3600" dirty="0"/>
          </a:p>
        </p:txBody>
      </p:sp>
    </p:spTree>
    <p:extLst>
      <p:ext uri="{BB962C8B-B14F-4D97-AF65-F5344CB8AC3E}">
        <p14:creationId xmlns:p14="http://schemas.microsoft.com/office/powerpoint/2010/main" val="856187055"/>
      </p:ext>
    </p:extLst>
  </p:cSld>
  <p:clrMapOvr>
    <a:masterClrMapping/>
  </p:clrMapOvr>
  <p:transition spd="med">
    <p:pull/>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58178"/>
            <a:ext cx="10972800" cy="1143000"/>
          </a:xfrm>
        </p:spPr>
        <p:txBody>
          <a:bodyPr>
            <a:noAutofit/>
          </a:bodyPr>
          <a:lstStyle/>
          <a:p>
            <a:pPr algn="ctr"/>
            <a:r>
              <a:rPr lang="en-US" sz="4400" b="1" dirty="0">
                <a:solidFill>
                  <a:srgbClr val="C00000"/>
                </a:solidFill>
                <a:latin typeface="Berlin Sans FB Demi" panose="020E0802020502020306" pitchFamily="34" charset="0"/>
              </a:rPr>
              <a:t>PURPOSE/OBJECTIVES FOR HEALTH </a:t>
            </a:r>
            <a:r>
              <a:rPr lang="en-US" sz="4400" b="1" dirty="0" smtClean="0">
                <a:solidFill>
                  <a:srgbClr val="C00000"/>
                </a:solidFill>
                <a:latin typeface="Berlin Sans FB Demi" panose="020E0802020502020306" pitchFamily="34" charset="0"/>
              </a:rPr>
              <a:t>EDUCATION</a:t>
            </a:r>
            <a:endParaRPr lang="en-US" sz="4000" dirty="0">
              <a:latin typeface="Berlin Sans FB Demi" panose="020E0802020502020306" pitchFamily="34" charset="0"/>
            </a:endParaRPr>
          </a:p>
        </p:txBody>
      </p:sp>
      <p:sp>
        <p:nvSpPr>
          <p:cNvPr id="3" name="Content Placeholder 2"/>
          <p:cNvSpPr>
            <a:spLocks noGrp="1"/>
          </p:cNvSpPr>
          <p:nvPr>
            <p:ph idx="1"/>
          </p:nvPr>
        </p:nvSpPr>
        <p:spPr>
          <a:xfrm>
            <a:off x="218364" y="1301179"/>
            <a:ext cx="11764370" cy="5236100"/>
          </a:xfrm>
        </p:spPr>
        <p:txBody>
          <a:bodyPr>
            <a:noAutofit/>
          </a:bodyPr>
          <a:lstStyle/>
          <a:p>
            <a:pPr algn="just">
              <a:buFont typeface="Wingdings" panose="05000000000000000000" pitchFamily="2" charset="2"/>
              <a:buChar char="ü"/>
            </a:pPr>
            <a:r>
              <a:rPr lang="en-US" sz="3200" dirty="0">
                <a:latin typeface="+mj-lt"/>
              </a:rPr>
              <a:t>To  motivate people to change from unhealthy to healthy  living habits .</a:t>
            </a:r>
          </a:p>
          <a:p>
            <a:pPr algn="just">
              <a:buFont typeface="Wingdings" panose="05000000000000000000" pitchFamily="2" charset="2"/>
              <a:buChar char="ü"/>
            </a:pPr>
            <a:r>
              <a:rPr lang="en-US" sz="3200" dirty="0" smtClean="0">
                <a:latin typeface="+mj-lt"/>
              </a:rPr>
              <a:t>To </a:t>
            </a:r>
            <a:r>
              <a:rPr lang="en-US" sz="3200" dirty="0">
                <a:latin typeface="+mj-lt"/>
              </a:rPr>
              <a:t>encourage people to use available resources to improve their health.</a:t>
            </a:r>
          </a:p>
          <a:p>
            <a:pPr algn="just">
              <a:buFont typeface="Wingdings" panose="05000000000000000000" pitchFamily="2" charset="2"/>
              <a:buChar char="ü"/>
            </a:pPr>
            <a:r>
              <a:rPr lang="en-US" sz="3200" dirty="0">
                <a:latin typeface="+mj-lt"/>
              </a:rPr>
              <a:t>T</a:t>
            </a:r>
            <a:r>
              <a:rPr lang="en-US" sz="3200" dirty="0" smtClean="0">
                <a:latin typeface="+mj-lt"/>
              </a:rPr>
              <a:t>o </a:t>
            </a:r>
            <a:r>
              <a:rPr lang="en-US" sz="3200" dirty="0">
                <a:latin typeface="+mj-lt"/>
              </a:rPr>
              <a:t>make people responsible for their own health by learning new skills.</a:t>
            </a:r>
          </a:p>
          <a:p>
            <a:pPr algn="just">
              <a:buFont typeface="Wingdings" panose="05000000000000000000" pitchFamily="2" charset="2"/>
              <a:buChar char="ü"/>
            </a:pPr>
            <a:r>
              <a:rPr lang="en-US" sz="3200" dirty="0">
                <a:latin typeface="+mj-lt"/>
              </a:rPr>
              <a:t>To help individuals adapt to new lifestyles as a result of illness i.e. helping the individual  understand their condition so as to cope.</a:t>
            </a:r>
          </a:p>
          <a:p>
            <a:pPr algn="just">
              <a:buFont typeface="Wingdings" panose="05000000000000000000" pitchFamily="2" charset="2"/>
              <a:buChar char="ü"/>
            </a:pPr>
            <a:endParaRPr lang="en-US" sz="2800" dirty="0">
              <a:latin typeface="+mj-lt"/>
            </a:endParaRPr>
          </a:p>
        </p:txBody>
      </p:sp>
    </p:spTree>
    <p:extLst>
      <p:ext uri="{BB962C8B-B14F-4D97-AF65-F5344CB8AC3E}">
        <p14:creationId xmlns:p14="http://schemas.microsoft.com/office/powerpoint/2010/main" val="3019090610"/>
      </p:ext>
    </p:extLst>
  </p:cSld>
  <p:clrMapOvr>
    <a:masterClrMapping/>
  </p:clrMapOvr>
  <p:transition spd="med">
    <p:pull/>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308303"/>
            <a:ext cx="10972800" cy="1143000"/>
          </a:xfrm>
        </p:spPr>
        <p:txBody>
          <a:bodyPr>
            <a:noAutofit/>
          </a:bodyPr>
          <a:lstStyle/>
          <a:p>
            <a:pPr algn="ctr"/>
            <a:r>
              <a:rPr lang="en-US" sz="4400" b="1" dirty="0">
                <a:solidFill>
                  <a:srgbClr val="C00000"/>
                </a:solidFill>
                <a:latin typeface="Berlin Sans FB Demi" panose="020E0802020502020306" pitchFamily="34" charset="0"/>
              </a:rPr>
              <a:t>PURPOSE/OBJECTIVES FOR HEALTH </a:t>
            </a:r>
            <a:r>
              <a:rPr lang="en-US" sz="4400" b="1" dirty="0" smtClean="0">
                <a:solidFill>
                  <a:srgbClr val="C00000"/>
                </a:solidFill>
                <a:latin typeface="Berlin Sans FB Demi" panose="020E0802020502020306" pitchFamily="34" charset="0"/>
              </a:rPr>
              <a:t>EDUCATION CNTD’</a:t>
            </a:r>
            <a:endParaRPr lang="en-US" sz="4000" dirty="0"/>
          </a:p>
        </p:txBody>
      </p:sp>
      <p:sp>
        <p:nvSpPr>
          <p:cNvPr id="3" name="Content Placeholder 2"/>
          <p:cNvSpPr>
            <a:spLocks noGrp="1"/>
          </p:cNvSpPr>
          <p:nvPr>
            <p:ph idx="1"/>
          </p:nvPr>
        </p:nvSpPr>
        <p:spPr>
          <a:xfrm>
            <a:off x="491319" y="1583140"/>
            <a:ext cx="11091082" cy="4741460"/>
          </a:xfrm>
        </p:spPr>
        <p:txBody>
          <a:bodyPr>
            <a:normAutofit/>
          </a:bodyPr>
          <a:lstStyle/>
          <a:p>
            <a:pPr algn="just">
              <a:buFont typeface="Wingdings" panose="05000000000000000000" pitchFamily="2" charset="2"/>
              <a:buChar char="ü"/>
            </a:pPr>
            <a:r>
              <a:rPr lang="en-US" sz="3200" dirty="0"/>
              <a:t>To enlighten a client /patient on a procedure e.g. blood testing for glucose.</a:t>
            </a:r>
          </a:p>
          <a:p>
            <a:pPr algn="just">
              <a:buFont typeface="Wingdings" panose="05000000000000000000" pitchFamily="2" charset="2"/>
              <a:buChar char="ü"/>
            </a:pPr>
            <a:r>
              <a:rPr lang="en-US" sz="3200" dirty="0"/>
              <a:t> To inform people or disseminate scientific message on prevention of disease and promotion of health</a:t>
            </a:r>
          </a:p>
          <a:p>
            <a:pPr algn="just">
              <a:buFont typeface="Wingdings" panose="05000000000000000000" pitchFamily="2" charset="2"/>
              <a:buChar char="ü"/>
            </a:pPr>
            <a:r>
              <a:rPr lang="en-US" sz="3200" dirty="0"/>
              <a:t>To guide the people who need the help to adopt and maintain healthy practices by identifying proper  community resources.</a:t>
            </a:r>
          </a:p>
          <a:p>
            <a:endParaRPr lang="en-US" sz="2800" dirty="0"/>
          </a:p>
        </p:txBody>
      </p:sp>
    </p:spTree>
    <p:extLst>
      <p:ext uri="{BB962C8B-B14F-4D97-AF65-F5344CB8AC3E}">
        <p14:creationId xmlns:p14="http://schemas.microsoft.com/office/powerpoint/2010/main" val="1922094786"/>
      </p:ext>
    </p:extLst>
  </p:cSld>
  <p:clrMapOvr>
    <a:masterClrMapping/>
  </p:clrMapOvr>
  <p:transition spd="med">
    <p:pull/>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12769"/>
            <a:ext cx="10972800" cy="1143000"/>
          </a:xfrm>
        </p:spPr>
        <p:txBody>
          <a:bodyPr>
            <a:normAutofit/>
          </a:bodyPr>
          <a:lstStyle/>
          <a:p>
            <a:pPr algn="ctr"/>
            <a:r>
              <a:rPr lang="en-US" sz="5400" b="1" dirty="0">
                <a:solidFill>
                  <a:srgbClr val="C00000"/>
                </a:solidFill>
                <a:effectLst>
                  <a:outerShdw blurRad="38100" dist="38100" dir="2700000" algn="tl">
                    <a:srgbClr val="000000">
                      <a:alpha val="43137"/>
                    </a:srgbClr>
                  </a:outerShdw>
                </a:effectLst>
                <a:latin typeface="Berlin Sans FB Demi" panose="020E0802020502020306" pitchFamily="34" charset="0"/>
              </a:rPr>
              <a:t>TYPES OF HEALTH </a:t>
            </a:r>
            <a:r>
              <a:rPr lang="en-US" sz="5400" b="1" dirty="0" smtClean="0">
                <a:solidFill>
                  <a:srgbClr val="C00000"/>
                </a:solidFill>
                <a:effectLst>
                  <a:outerShdw blurRad="38100" dist="38100" dir="2700000" algn="tl">
                    <a:srgbClr val="000000">
                      <a:alpha val="43137"/>
                    </a:srgbClr>
                  </a:outerShdw>
                </a:effectLst>
                <a:latin typeface="Berlin Sans FB Demi" panose="020E0802020502020306" pitchFamily="34" charset="0"/>
              </a:rPr>
              <a:t>EDUCATION</a:t>
            </a:r>
            <a:endParaRPr lang="en-US" dirty="0">
              <a:latin typeface="Berlin Sans FB Demi" panose="020E0802020502020306" pitchFamily="34" charset="0"/>
            </a:endParaRPr>
          </a:p>
        </p:txBody>
      </p:sp>
      <p:sp>
        <p:nvSpPr>
          <p:cNvPr id="3" name="Content Placeholder 2"/>
          <p:cNvSpPr>
            <a:spLocks noGrp="1"/>
          </p:cNvSpPr>
          <p:nvPr>
            <p:ph idx="1"/>
          </p:nvPr>
        </p:nvSpPr>
        <p:spPr>
          <a:xfrm>
            <a:off x="395785" y="1637731"/>
            <a:ext cx="11186616" cy="4686869"/>
          </a:xfrm>
        </p:spPr>
        <p:txBody>
          <a:bodyPr>
            <a:normAutofit/>
          </a:bodyPr>
          <a:lstStyle/>
          <a:p>
            <a:pPr algn="just"/>
            <a:r>
              <a:rPr lang="en-US" sz="3200" dirty="0"/>
              <a:t>Continuing  medical education for every health worker , from the senior specialist to the junior ward staff .</a:t>
            </a:r>
          </a:p>
          <a:p>
            <a:pPr algn="just"/>
            <a:r>
              <a:rPr lang="en-US" sz="3200" dirty="0"/>
              <a:t> </a:t>
            </a:r>
            <a:r>
              <a:rPr lang="en-US" sz="3200" dirty="0" smtClean="0"/>
              <a:t>Patient/client </a:t>
            </a:r>
            <a:r>
              <a:rPr lang="en-US" sz="3200" dirty="0"/>
              <a:t>teaching  -There is need for  health ideas and procedures to be presented to  people in talks and demonstration . The teaching could involve an individual, or a group of patients</a:t>
            </a:r>
            <a:endParaRPr lang="en-US" sz="2800" dirty="0"/>
          </a:p>
        </p:txBody>
      </p:sp>
    </p:spTree>
    <p:extLst>
      <p:ext uri="{BB962C8B-B14F-4D97-AF65-F5344CB8AC3E}">
        <p14:creationId xmlns:p14="http://schemas.microsoft.com/office/powerpoint/2010/main" val="141909758"/>
      </p:ext>
    </p:extLst>
  </p:cSld>
  <p:clrMapOvr>
    <a:masterClrMapping/>
  </p:clrMapOvr>
  <p:transition spd="med">
    <p:pull/>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226416"/>
            <a:ext cx="10972800" cy="1143000"/>
          </a:xfrm>
        </p:spPr>
        <p:txBody>
          <a:bodyPr>
            <a:normAutofit fontScale="90000"/>
          </a:bodyPr>
          <a:lstStyle/>
          <a:p>
            <a:pPr algn="ctr"/>
            <a:r>
              <a:rPr lang="en-US" sz="5400" b="1" dirty="0">
                <a:solidFill>
                  <a:srgbClr val="C00000"/>
                </a:solidFill>
                <a:effectLst>
                  <a:outerShdw blurRad="38100" dist="38100" dir="2700000" algn="tl">
                    <a:srgbClr val="000000">
                      <a:alpha val="43137"/>
                    </a:srgbClr>
                  </a:outerShdw>
                </a:effectLst>
                <a:latin typeface="Berlin Sans FB Demi" panose="020E0802020502020306" pitchFamily="34" charset="0"/>
              </a:rPr>
              <a:t>PRINCIPLES  OF  HEALTH  </a:t>
            </a:r>
            <a:r>
              <a:rPr lang="en-US" sz="5400" b="1" dirty="0" smtClean="0">
                <a:solidFill>
                  <a:srgbClr val="C00000"/>
                </a:solidFill>
                <a:effectLst>
                  <a:outerShdw blurRad="38100" dist="38100" dir="2700000" algn="tl">
                    <a:srgbClr val="000000">
                      <a:alpha val="43137"/>
                    </a:srgbClr>
                  </a:outerShdw>
                </a:effectLst>
                <a:latin typeface="Berlin Sans FB Demi" panose="020E0802020502020306" pitchFamily="34" charset="0"/>
              </a:rPr>
              <a:t>EDUCATION</a:t>
            </a:r>
            <a:endParaRPr lang="en-US" dirty="0">
              <a:latin typeface="Berlin Sans FB Demi" panose="020E0802020502020306" pitchFamily="34" charset="0"/>
            </a:endParaRPr>
          </a:p>
        </p:txBody>
      </p:sp>
      <p:sp>
        <p:nvSpPr>
          <p:cNvPr id="3" name="Content Placeholder 2"/>
          <p:cNvSpPr>
            <a:spLocks noGrp="1"/>
          </p:cNvSpPr>
          <p:nvPr>
            <p:ph idx="1"/>
          </p:nvPr>
        </p:nvSpPr>
        <p:spPr>
          <a:xfrm>
            <a:off x="259306" y="1501254"/>
            <a:ext cx="11627893" cy="5131558"/>
          </a:xfrm>
        </p:spPr>
        <p:txBody>
          <a:bodyPr>
            <a:normAutofit/>
          </a:bodyPr>
          <a:lstStyle/>
          <a:p>
            <a:pPr algn="just">
              <a:buFont typeface="Wingdings" panose="05000000000000000000" pitchFamily="2" charset="2"/>
              <a:buChar char="v"/>
            </a:pPr>
            <a:r>
              <a:rPr lang="en-US" sz="2800" dirty="0">
                <a:latin typeface="+mj-lt"/>
              </a:rPr>
              <a:t>A principle is a fundamental truth or guide post on which you base your policies and </a:t>
            </a:r>
            <a:r>
              <a:rPr lang="en-US" sz="2800" dirty="0" smtClean="0">
                <a:latin typeface="+mj-lt"/>
              </a:rPr>
              <a:t>actions</a:t>
            </a:r>
            <a:endParaRPr lang="en-US" sz="2800" dirty="0">
              <a:latin typeface="+mj-lt"/>
            </a:endParaRPr>
          </a:p>
          <a:p>
            <a:pPr algn="just"/>
            <a:r>
              <a:rPr lang="en-US" sz="2800" dirty="0" smtClean="0">
                <a:latin typeface="+mj-lt"/>
              </a:rPr>
              <a:t>Health </a:t>
            </a:r>
            <a:r>
              <a:rPr lang="en-US" sz="2800" dirty="0">
                <a:latin typeface="+mj-lt"/>
              </a:rPr>
              <a:t>education should be based on felt needs of the community ( relevant needs )</a:t>
            </a:r>
          </a:p>
          <a:p>
            <a:pPr algn="just"/>
            <a:r>
              <a:rPr lang="en-US" sz="2800" dirty="0" smtClean="0">
                <a:latin typeface="+mj-lt"/>
              </a:rPr>
              <a:t>It </a:t>
            </a:r>
            <a:r>
              <a:rPr lang="en-US" sz="2800" dirty="0">
                <a:latin typeface="+mj-lt"/>
              </a:rPr>
              <a:t>should be based on the principle of active learning.</a:t>
            </a:r>
          </a:p>
          <a:p>
            <a:pPr algn="just"/>
            <a:r>
              <a:rPr lang="en-US" sz="2800" dirty="0" smtClean="0">
                <a:latin typeface="+mj-lt"/>
              </a:rPr>
              <a:t>Learning </a:t>
            </a:r>
            <a:r>
              <a:rPr lang="en-US" sz="2800" dirty="0">
                <a:latin typeface="+mj-lt"/>
              </a:rPr>
              <a:t>goals must be realistic</a:t>
            </a:r>
          </a:p>
          <a:p>
            <a:pPr algn="just"/>
            <a:r>
              <a:rPr lang="en-US" sz="2800" dirty="0" smtClean="0">
                <a:latin typeface="+mj-lt"/>
              </a:rPr>
              <a:t>Always </a:t>
            </a:r>
            <a:r>
              <a:rPr lang="en-US" sz="2800" dirty="0">
                <a:latin typeface="+mj-lt"/>
              </a:rPr>
              <a:t>start from the known to the unknown</a:t>
            </a:r>
          </a:p>
          <a:p>
            <a:pPr algn="just"/>
            <a:r>
              <a:rPr lang="en-US" sz="2800" dirty="0" smtClean="0">
                <a:latin typeface="+mj-lt"/>
              </a:rPr>
              <a:t>Identify  </a:t>
            </a:r>
            <a:r>
              <a:rPr lang="en-US" sz="2800" dirty="0">
                <a:latin typeface="+mj-lt"/>
              </a:rPr>
              <a:t>the level of understanding , education or literacy of the audience. Use language and symbols which are easily understood by the people.</a:t>
            </a:r>
          </a:p>
          <a:p>
            <a:pPr algn="just"/>
            <a:r>
              <a:rPr lang="en-US" sz="2800" dirty="0" smtClean="0">
                <a:latin typeface="+mj-lt"/>
              </a:rPr>
              <a:t>Reinforce  </a:t>
            </a:r>
            <a:r>
              <a:rPr lang="en-US" sz="2800" dirty="0">
                <a:latin typeface="+mj-lt"/>
              </a:rPr>
              <a:t>the message by repeating them using different methods.</a:t>
            </a:r>
          </a:p>
          <a:p>
            <a:pPr algn="just"/>
            <a:endParaRPr lang="en-US" sz="2800" dirty="0">
              <a:latin typeface="+mj-lt"/>
            </a:endParaRPr>
          </a:p>
        </p:txBody>
      </p:sp>
    </p:spTree>
    <p:extLst>
      <p:ext uri="{BB962C8B-B14F-4D97-AF65-F5344CB8AC3E}">
        <p14:creationId xmlns:p14="http://schemas.microsoft.com/office/powerpoint/2010/main" val="430994972"/>
      </p:ext>
    </p:extLst>
  </p:cSld>
  <p:clrMapOvr>
    <a:masterClrMapping/>
  </p:clrMapOvr>
  <p:transition spd="med">
    <p:pull/>
  </p:transition>
</p:sld>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6.xml.rels><?xml version="1.0" encoding="UTF-8" standalone="yes"?>
<Relationships xmlns="http://schemas.openxmlformats.org/package/2006/relationships"><Relationship Id="rId1" Type="http://schemas.openxmlformats.org/officeDocument/2006/relationships/image" Target="../media/image8.jpeg"/></Relationships>
</file>

<file path=ppt/theme/_rels/theme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heme13">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extLst>
    <a:ext uri="{05A4C25C-085E-4340-85A3-A5531E510DB2}">
      <thm15:themeFamily xmlns:thm15="http://schemas.microsoft.com/office/thememl/2012/main" name="Theme13" id="{87907234-E060-4C27-BC4D-7811BEAD86A8}" vid="{CB936C43-8AB0-491F-A5F8-2C26CB210261}"/>
    </a:ext>
  </a:extLst>
</a:theme>
</file>

<file path=ppt/theme/theme3.xml><?xml version="1.0" encoding="utf-8"?>
<a:theme xmlns:a="http://schemas.openxmlformats.org/drawingml/2006/main" name="Theme14">
  <a:themeElements>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hem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heme39">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7.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8.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2297</TotalTime>
  <Words>7899</Words>
  <Application>Microsoft Office PowerPoint</Application>
  <PresentationFormat>Widescreen</PresentationFormat>
  <Paragraphs>785</Paragraphs>
  <Slides>158</Slides>
  <Notes>3</Notes>
  <HiddenSlides>0</HiddenSlides>
  <MMClips>1</MMClips>
  <ScaleCrop>false</ScaleCrop>
  <HeadingPairs>
    <vt:vector size="6" baseType="variant">
      <vt:variant>
        <vt:lpstr>Fonts Used</vt:lpstr>
      </vt:variant>
      <vt:variant>
        <vt:i4>18</vt:i4>
      </vt:variant>
      <vt:variant>
        <vt:lpstr>Theme</vt:lpstr>
      </vt:variant>
      <vt:variant>
        <vt:i4>8</vt:i4>
      </vt:variant>
      <vt:variant>
        <vt:lpstr>Slide Titles</vt:lpstr>
      </vt:variant>
      <vt:variant>
        <vt:i4>158</vt:i4>
      </vt:variant>
    </vt:vector>
  </HeadingPairs>
  <TitlesOfParts>
    <vt:vector size="184" baseType="lpstr">
      <vt:lpstr>Arial</vt:lpstr>
      <vt:lpstr>Arial Black</vt:lpstr>
      <vt:lpstr>Arial Rounded MT Bold</vt:lpstr>
      <vt:lpstr>Berlin Sans FB Demi</vt:lpstr>
      <vt:lpstr>Bradley Hand ITC</vt:lpstr>
      <vt:lpstr>Brush Script MT</vt:lpstr>
      <vt:lpstr>Calibri</vt:lpstr>
      <vt:lpstr>Century Gothic</vt:lpstr>
      <vt:lpstr>Constantia</vt:lpstr>
      <vt:lpstr>Edwardian Script ITC</vt:lpstr>
      <vt:lpstr>Georgia</vt:lpstr>
      <vt:lpstr>Segoe UI Black</vt:lpstr>
      <vt:lpstr>Tahoma</vt:lpstr>
      <vt:lpstr>Times New Roman</vt:lpstr>
      <vt:lpstr>Verdana</vt:lpstr>
      <vt:lpstr>Wingdings</vt:lpstr>
      <vt:lpstr>Wingdings 2</vt:lpstr>
      <vt:lpstr>Wingdings 3</vt:lpstr>
      <vt:lpstr>Wisp</vt:lpstr>
      <vt:lpstr>Theme13</vt:lpstr>
      <vt:lpstr>Theme14</vt:lpstr>
      <vt:lpstr>Theme11</vt:lpstr>
      <vt:lpstr>1_Theme11</vt:lpstr>
      <vt:lpstr>Theme39</vt:lpstr>
      <vt:lpstr>Ion</vt:lpstr>
      <vt:lpstr>Slice</vt:lpstr>
      <vt:lpstr>HEALTH PROMOTION </vt:lpstr>
      <vt:lpstr>MODULE COMPETENCE </vt:lpstr>
      <vt:lpstr>Module outcomes </vt:lpstr>
      <vt:lpstr>Course outline </vt:lpstr>
      <vt:lpstr>Course outline ctd’ </vt:lpstr>
      <vt:lpstr>Reference materials</vt:lpstr>
      <vt:lpstr>Definition </vt:lpstr>
      <vt:lpstr>PowerPoint Presentation</vt:lpstr>
      <vt:lpstr>PowerPoint Presentation</vt:lpstr>
      <vt:lpstr>What is health promotion?</vt:lpstr>
      <vt:lpstr>PowerPoint Presentation</vt:lpstr>
      <vt:lpstr>Health promotion in Kenya; </vt:lpstr>
      <vt:lpstr>PowerPoint Presentation</vt:lpstr>
      <vt:lpstr>Concepts of Health promotion </vt:lpstr>
      <vt:lpstr>Secondary prevention</vt:lpstr>
      <vt:lpstr>Tertiary prevention </vt:lpstr>
      <vt:lpstr>Background of Health promotion </vt:lpstr>
      <vt:lpstr>OTTAWA CHARTER FOR HEALTH PROMOTION</vt:lpstr>
      <vt:lpstr>Definitions and scope of health promotion as per the Ottawa Charter. </vt:lpstr>
      <vt:lpstr>Health promotion priority action areas identified in the Ottawa Charter include:-</vt:lpstr>
      <vt:lpstr>PowerPoint Presentation</vt:lpstr>
      <vt:lpstr>PowerPoint Presentation</vt:lpstr>
      <vt:lpstr>Principles of health promotion </vt:lpstr>
      <vt:lpstr>Strategies of health promotion </vt:lpstr>
      <vt:lpstr>b) Creating environments that are supportive of health </vt:lpstr>
      <vt:lpstr>c). Advocacy to create the essential conditions for health</vt:lpstr>
      <vt:lpstr>APPROACHES TO HEALTH PROMOTION </vt:lpstr>
      <vt:lpstr>APPROACHES IN HEALTH PROMOTION  </vt:lpstr>
      <vt:lpstr>APPROACHES IN HEALTH PROMOTION ctd,   </vt:lpstr>
      <vt:lpstr>APPROACHES IN HEALTH PROMOTION  ctd’</vt:lpstr>
      <vt:lpstr>THE EDUCATIONAL APPROACH (Cont’d)</vt:lpstr>
      <vt:lpstr>APPROACHES IN HEALTH PROMOTION cntd’</vt:lpstr>
      <vt:lpstr>APPROACHES IN HEALTH PROMOTION  cntd’</vt:lpstr>
      <vt:lpstr>APPROACHES IN HEALTH PROMOTION  cntd’</vt:lpstr>
      <vt:lpstr>SUMMARY OF AIMS AND METHODS IN  HEALTH PROMOTION</vt:lpstr>
      <vt:lpstr>AIMS AND METHODS IN HEALTH PROMOTION</vt:lpstr>
      <vt:lpstr>APPROACHES TO HEALTH PROMOTION(THE EXAMPLE OF HEALTHY EATING)</vt:lpstr>
      <vt:lpstr>PowerPoint Presentation</vt:lpstr>
      <vt:lpstr>METHODS IN HEALTH PROMOTION     INDIVIDUAL</vt:lpstr>
      <vt:lpstr>INDIVIDUAL METHOD  </vt:lpstr>
      <vt:lpstr>INDIVIDUAL METHOD  </vt:lpstr>
      <vt:lpstr>INDIVIDUAL METHOD  </vt:lpstr>
      <vt:lpstr>METHODS :  GROUPS</vt:lpstr>
      <vt:lpstr>GROUP METHODS  </vt:lpstr>
      <vt:lpstr>GROUP APPROACHES </vt:lpstr>
      <vt:lpstr>GROUP METHODS  </vt:lpstr>
      <vt:lpstr>SUMMARY OF GROUP METHODS IN HEALTH PROMOTION</vt:lpstr>
      <vt:lpstr>PowerPoint Presentation</vt:lpstr>
      <vt:lpstr>PowerPoint Presentation</vt:lpstr>
      <vt:lpstr>METHODS   GENERAL POPULATION</vt:lpstr>
      <vt:lpstr>MASS MEDIA</vt:lpstr>
      <vt:lpstr>MASS MEDIA IN HEALTH PROMOTION  DEFINITION OF SOME TERMS  </vt:lpstr>
      <vt:lpstr>PowerPoint Presentation</vt:lpstr>
      <vt:lpstr>PowerPoint Presentation</vt:lpstr>
      <vt:lpstr>MASS MEDIA, ADVERTISING, MARKETING AND HEALTH PROMOTION  -1</vt:lpstr>
      <vt:lpstr>PowerPoint Presentation</vt:lpstr>
      <vt:lpstr>PowerPoint Presentation</vt:lpstr>
      <vt:lpstr>WHAT THE MASS MEDIA CAN AND CANNOT DO  </vt:lpstr>
      <vt:lpstr>WHAT THE MASS MEDIA CAN AND CANNOT DO cntd’  </vt:lpstr>
      <vt:lpstr>WHAT THE MASS MEDIA CAN AND CANNOT DO  cntd’ </vt:lpstr>
      <vt:lpstr>FACTORS IMPORTANT TO MEDIA EFFECTIVENESS  -1</vt:lpstr>
      <vt:lpstr>WHEN TO USE THE MEDIA IN HEALTH PROMOTION -1</vt:lpstr>
      <vt:lpstr>WHEN TO USE THE MEDIA IN HEALTH PROMOTION -2</vt:lpstr>
      <vt:lpstr>SUMMARY OF MEDIA METHODS</vt:lpstr>
      <vt:lpstr>SUMMARY OF MEDIA METHODS</vt:lpstr>
      <vt:lpstr>An organized Community Dialogue</vt:lpstr>
      <vt:lpstr>PowerPoint Presentation</vt:lpstr>
      <vt:lpstr>Differences between debate and dialogue </vt:lpstr>
      <vt:lpstr>PowerPoint Presentation</vt:lpstr>
      <vt:lpstr>b) Negotiation (dialogue is a process of bargaining, give and take)</vt:lpstr>
      <vt:lpstr>PowerPoint Presentation</vt:lpstr>
      <vt:lpstr>PowerPoint Presentation</vt:lpstr>
      <vt:lpstr>Objectives for conducting community dialogue </vt:lpstr>
      <vt:lpstr>PowerPoint Presentation</vt:lpstr>
      <vt:lpstr>Characteristics and key components of a community dialogue</vt:lpstr>
      <vt:lpstr>Benefits of conducting community dialogue</vt:lpstr>
      <vt:lpstr>Benefits of conducting community dialogue cntd’</vt:lpstr>
      <vt:lpstr>A good dialogue offers those who participate the opportunity to:</vt:lpstr>
      <vt:lpstr>Challenges of community dialogue </vt:lpstr>
      <vt:lpstr>Where can a dialogue occur?</vt:lpstr>
      <vt:lpstr>PowerPoint Presentation</vt:lpstr>
      <vt:lpstr>1. Problem identification </vt:lpstr>
      <vt:lpstr>2. Problem analysis</vt:lpstr>
      <vt:lpstr>NB: </vt:lpstr>
      <vt:lpstr>3. Identification of the best options</vt:lpstr>
      <vt:lpstr>Prioritization and Joint planning</vt:lpstr>
      <vt:lpstr>NB :</vt:lpstr>
      <vt:lpstr>6. Acting together </vt:lpstr>
      <vt:lpstr>7. Monitoring, evaluation and feedback</vt:lpstr>
      <vt:lpstr>Health Promotion summary video</vt:lpstr>
      <vt:lpstr>HEALTH EDUCATION </vt:lpstr>
      <vt:lpstr>HEALTH EDUCATION Description </vt:lpstr>
      <vt:lpstr>PowerPoint Presentation</vt:lpstr>
      <vt:lpstr>PowerPoint Presentation</vt:lpstr>
      <vt:lpstr>N/B</vt:lpstr>
      <vt:lpstr>PURPOSE/OBJECTIVES FOR HEALTH EDUCATION</vt:lpstr>
      <vt:lpstr>PURPOSE/OBJECTIVES FOR HEALTH EDUCATION CNTD’</vt:lpstr>
      <vt:lpstr>TYPES OF HEALTH EDUCATION</vt:lpstr>
      <vt:lpstr>PRINCIPLES  OF  HEALTH  EDUCATION</vt:lpstr>
      <vt:lpstr>Principles of Health Education cntd’</vt:lpstr>
      <vt:lpstr>Theories of Learning </vt:lpstr>
      <vt:lpstr>Classical Conditioning</vt:lpstr>
      <vt:lpstr>PowerPoint Presentation</vt:lpstr>
      <vt:lpstr>Operant conditioning </vt:lpstr>
      <vt:lpstr>Cognitive learning</vt:lpstr>
      <vt:lpstr>Social Learning Theory</vt:lpstr>
      <vt:lpstr>LESSONPLAN </vt:lpstr>
      <vt:lpstr>Learning  objectives</vt:lpstr>
      <vt:lpstr>SIMPLE LESSON PLAN Components of a lesson plan </vt:lpstr>
      <vt:lpstr>Example of a simple lesson plan</vt:lpstr>
      <vt:lpstr>Example of a simple lesson plan CNTD’</vt:lpstr>
      <vt:lpstr>Example of a simple lesson plan CNTD’</vt:lpstr>
      <vt:lpstr>Example of a simple lesson plan CNTD’</vt:lpstr>
      <vt:lpstr>APPROACHES/STRATEGIES  OF  HEALTH  EDUCATION </vt:lpstr>
      <vt:lpstr>STEPS OF INITIATING A HEALTH EDUCATION PROGRAMME IN THE COMMUNITY</vt:lpstr>
      <vt:lpstr>PowerPoint Presentation</vt:lpstr>
      <vt:lpstr>Learning-teaching resources and  learning experiences </vt:lpstr>
      <vt:lpstr>Learning experiences/Teaching methods</vt:lpstr>
      <vt:lpstr>PROCEDURE OF GIVING A HEALTH TALK</vt:lpstr>
      <vt:lpstr>PowerPoint Presentation</vt:lpstr>
      <vt:lpstr>Requirements</vt:lpstr>
      <vt:lpstr>Procedure</vt:lpstr>
      <vt:lpstr>PowerPoint Presentation</vt:lpstr>
      <vt:lpstr>The  responsibilities of a health  educator</vt:lpstr>
      <vt:lpstr>STEPS IN DEVELOPING A HEALTH TALK</vt:lpstr>
      <vt:lpstr>PowerPoint Presentation</vt:lpstr>
      <vt:lpstr>PowerPoint Presentation</vt:lpstr>
      <vt:lpstr>PowerPoint Presentation</vt:lpstr>
      <vt:lpstr>PRIME HEALTH MESSAGES IN COMMUNITY HEALTH</vt:lpstr>
      <vt:lpstr>SUMMARY OF HEALTH EDUCATION STEPS</vt:lpstr>
      <vt:lpstr>PowerPoint Presentation</vt:lpstr>
      <vt:lpstr>PowerPoint Presentation</vt:lpstr>
      <vt:lpstr>Behavior Change and Communication (BCC)</vt:lpstr>
      <vt:lpstr>Definition of BCC:</vt:lpstr>
      <vt:lpstr>Background of BCC :</vt:lpstr>
      <vt:lpstr>Contd..</vt:lpstr>
      <vt:lpstr>BCC Strategies :</vt:lpstr>
      <vt:lpstr>PowerPoint Presentation</vt:lpstr>
      <vt:lpstr>Contd..</vt:lpstr>
      <vt:lpstr>Implications of Behavior Change  Communication:</vt:lpstr>
      <vt:lpstr>Contd..</vt:lpstr>
      <vt:lpstr>Information, Education &amp; Communication (IEC)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Implementation Strategies</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PROMOTION </dc:title>
  <dc:creator>LENOVO</dc:creator>
  <cp:lastModifiedBy>LENOVO</cp:lastModifiedBy>
  <cp:revision>81</cp:revision>
  <dcterms:created xsi:type="dcterms:W3CDTF">2019-04-24T12:13:52Z</dcterms:created>
  <dcterms:modified xsi:type="dcterms:W3CDTF">2019-05-03T13:24:23Z</dcterms:modified>
</cp:coreProperties>
</file>