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_rels/notesSlide1.xml.rels" ContentType="application/vnd.openxmlformats-package.relationships+xml"/>
  <Override PartName="/ppt/notesSlides/notesSlide1.xml" ContentType="application/vnd.openxmlformats-officedocument.presentationml.notesSlid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56.xml" ContentType="application/vnd.openxmlformats-officedocument.presentationml.slide+xml"/>
  <Override PartName="/ppt/slides/slide55.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_rels/slide49.xml.rels" ContentType="application/vnd.openxmlformats-package.relationships+xml"/>
  <Override PartName="/ppt/slides/_rels/slide41.xml.rels" ContentType="application/vnd.openxmlformats-package.relationships+xml"/>
  <Override PartName="/ppt/slides/_rels/slide6.xml.rels" ContentType="application/vnd.openxmlformats-package.relationships+xml"/>
  <Override PartName="/ppt/slides/_rels/slide12.xml.rels" ContentType="application/vnd.openxmlformats-package.relationships+xml"/>
  <Override PartName="/ppt/slides/_rels/slide18.xml.rels" ContentType="application/vnd.openxmlformats-package.relationships+xml"/>
  <Override PartName="/ppt/slides/_rels/slide22.xml.rels" ContentType="application/vnd.openxmlformats-package.relationships+xml"/>
  <Override PartName="/ppt/slides/_rels/slide42.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32.xml.rels" ContentType="application/vnd.openxmlformats-package.relationships+xml"/>
  <Override PartName="/ppt/slides/_rels/slide57.xml.rels" ContentType="application/vnd.openxmlformats-package.relationships+xml"/>
  <Override PartName="/ppt/slides/_rels/slide61.xml.rels" ContentType="application/vnd.openxmlformats-package.relationships+xml"/>
  <Override PartName="/ppt/slides/_rels/slide20.xml.rels" ContentType="application/vnd.openxmlformats-package.relationships+xml"/>
  <Override PartName="/ppt/slides/_rels/slide16.xml.rels" ContentType="application/vnd.openxmlformats-package.relationships+xml"/>
  <Override PartName="/ppt/slides/_rels/slide19.xml.rels" ContentType="application/vnd.openxmlformats-package.relationships+xml"/>
  <Override PartName="/ppt/slides/_rels/slide23.xml.rels" ContentType="application/vnd.openxmlformats-package.relationships+xml"/>
  <Override PartName="/ppt/slides/_rels/slide71.xml.rels" ContentType="application/vnd.openxmlformats-package.relationships+xml"/>
  <Override PartName="/ppt/slides/_rels/slide67.xml.rels" ContentType="application/vnd.openxmlformats-package.relationships+xml"/>
  <Override PartName="/ppt/slides/_rels/slide77.xml.rels" ContentType="application/vnd.openxmlformats-package.relationships+xml"/>
  <Override PartName="/ppt/slides/_rels/slide15.xml.rels" ContentType="application/vnd.openxmlformats-package.relationships+xml"/>
  <Override PartName="/ppt/slides/_rels/slide24.xml.rels" ContentType="application/vnd.openxmlformats-package.relationships+xml"/>
  <Override PartName="/ppt/slides/_rels/slide63.xml.rels" ContentType="application/vnd.openxmlformats-package.relationships+xml"/>
  <Override PartName="/ppt/slides/_rels/slide54.xml.rels" ContentType="application/vnd.openxmlformats-package.relationships+xml"/>
  <Override PartName="/ppt/slides/_rels/slide70.xml.rels" ContentType="application/vnd.openxmlformats-package.relationships+xml"/>
  <Override PartName="/ppt/slides/_rels/slide47.xml.rels" ContentType="application/vnd.openxmlformats-package.relationships+xml"/>
  <Override PartName="/ppt/slides/_rels/slide4.xml.rels" ContentType="application/vnd.openxmlformats-package.relationships+xml"/>
  <Override PartName="/ppt/slides/_rels/slide8.xml.rels" ContentType="application/vnd.openxmlformats-package.relationships+xml"/>
  <Override PartName="/ppt/slides/_rels/slide43.xml.rels" ContentType="application/vnd.openxmlformats-package.relationships+xml"/>
  <Override PartName="/ppt/slides/_rels/slide27.xml.rels" ContentType="application/vnd.openxmlformats-package.relationships+xml"/>
  <Override PartName="/ppt/slides/_rels/slide2.xml.rels" ContentType="application/vnd.openxmlformats-package.relationships+xml"/>
  <Override PartName="/ppt/slides/_rels/slide36.xml.rels" ContentType="application/vnd.openxmlformats-package.relationships+xml"/>
  <Override PartName="/ppt/slides/_rels/slide55.xml.rels" ContentType="application/vnd.openxmlformats-package.relationships+xml"/>
  <Override PartName="/ppt/slides/_rels/slide64.xml.rels" ContentType="application/vnd.openxmlformats-package.relationships+xml"/>
  <Override PartName="/ppt/slides/_rels/slide48.xml.rels" ContentType="application/vnd.openxmlformats-package.relationships+xml"/>
  <Override PartName="/ppt/slides/_rels/slide40.xml.rels" ContentType="application/vnd.openxmlformats-package.relationships+xml"/>
  <Override PartName="/ppt/slides/_rels/slide5.xml.rels" ContentType="application/vnd.openxmlformats-package.relationships+xml"/>
  <Override PartName="/ppt/slides/_rels/slide9.xml.rels" ContentType="application/vnd.openxmlformats-package.relationships+xml"/>
  <Override PartName="/ppt/slides/_rels/slide44.xml.rels" ContentType="application/vnd.openxmlformats-package.relationships+xml"/>
  <Override PartName="/ppt/slides/_rels/slide28.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13.xml.rels" ContentType="application/vnd.openxmlformats-package.relationships+xml"/>
  <Override PartName="/ppt/slides/_rels/slide31.xml.rels" ContentType="application/vnd.openxmlformats-package.relationships+xml"/>
  <Override PartName="/ppt/slides/_rels/slide39.xml.rels" ContentType="application/vnd.openxmlformats-package.relationships+xml"/>
  <Override PartName="/ppt/slides/_rels/slide35.xml.rels" ContentType="application/vnd.openxmlformats-package.relationships+xml"/>
  <Override PartName="/ppt/slides/_rels/slide51.xml.rels" ContentType="application/vnd.openxmlformats-package.relationships+xml"/>
  <Override PartName="/ppt/slides/_rels/slide53.xml.rels" ContentType="application/vnd.openxmlformats-package.relationships+xml"/>
  <Override PartName="/ppt/slides/_rels/slide62.xml.rels" ContentType="application/vnd.openxmlformats-package.relationships+xml"/>
  <Override PartName="/ppt/slides/_rels/slide46.xml.rels" ContentType="application/vnd.openxmlformats-package.relationships+xml"/>
  <Override PartName="/ppt/slides/_rels/slide34.xml.rels" ContentType="application/vnd.openxmlformats-package.relationships+xml"/>
  <Override PartName="/ppt/slides/_rels/slide50.xml.rels" ContentType="application/vnd.openxmlformats-package.relationships+xml"/>
  <Override PartName="/ppt/slides/_rels/slide52.xml.rels" ContentType="application/vnd.openxmlformats-package.relationships+xml"/>
  <Override PartName="/ppt/slides/_rels/slide76.xml.rels" ContentType="application/vnd.openxmlformats-package.relationships+xml"/>
  <Override PartName="/ppt/slides/_rels/slide14.xml.rels" ContentType="application/vnd.openxmlformats-package.relationships+xml"/>
  <Override PartName="/ppt/slides/_rels/slide33.xml.rels" ContentType="application/vnd.openxmlformats-package.relationships+xml"/>
  <Override PartName="/ppt/slides/_rels/slide29.xml.rels" ContentType="application/vnd.openxmlformats-package.relationships+xml"/>
  <Override PartName="/ppt/slides/_rels/slide45.xml.rels" ContentType="application/vnd.openxmlformats-package.relationships+xml"/>
  <Override PartName="/ppt/slides/_rels/slide38.xml.rels" ContentType="application/vnd.openxmlformats-package.relationships+xml"/>
  <Override PartName="/ppt/slides/_rels/slide65.xml.rels" ContentType="application/vnd.openxmlformats-package.relationships+xml"/>
  <Override PartName="/ppt/slides/_rels/slide74.xml.rels" ContentType="application/vnd.openxmlformats-package.relationships+xml"/>
  <Override PartName="/ppt/slides/_rels/slide58.xml.rels" ContentType="application/vnd.openxmlformats-package.relationships+xml"/>
  <Override PartName="/ppt/slides/_rels/slide66.xml.rels" ContentType="application/vnd.openxmlformats-package.relationships+xml"/>
  <Override PartName="/ppt/slides/_rels/slide56.xml.rels" ContentType="application/vnd.openxmlformats-package.relationships+xml"/>
  <Override PartName="/ppt/slides/_rels/slide60.xml.rels" ContentType="application/vnd.openxmlformats-package.relationships+xml"/>
  <Override PartName="/ppt/slides/_rels/slide75.xml.rels" ContentType="application/vnd.openxmlformats-package.relationships+xml"/>
  <Override PartName="/ppt/slides/_rels/slide26.xml.rels" ContentType="application/vnd.openxmlformats-package.relationships+xml"/>
  <Override PartName="/ppt/slides/_rels/slide21.xml.rels" ContentType="application/vnd.openxmlformats-package.relationships+xml"/>
  <Override PartName="/ppt/slides/_rels/slide17.xml.rels" ContentType="application/vnd.openxmlformats-package.relationships+xml"/>
  <Override PartName="/ppt/slides/_rels/slide11.xml.rels" ContentType="application/vnd.openxmlformats-package.relationships+xml"/>
  <Override PartName="/ppt/slides/_rels/slide30.xml.rels" ContentType="application/vnd.openxmlformats-package.relationships+xml"/>
  <Override PartName="/ppt/slides/_rels/slide79.xml.rels" ContentType="application/vnd.openxmlformats-package.relationships+xml"/>
  <Override PartName="/ppt/slides/_rels/slide69.xml.rels" ContentType="application/vnd.openxmlformats-package.relationships+xml"/>
  <Override PartName="/ppt/slides/_rels/slide73.xml.rels" ContentType="application/vnd.openxmlformats-package.relationships+xml"/>
  <Override PartName="/ppt/slides/_rels/slide80.xml.rels" ContentType="application/vnd.openxmlformats-package.relationships+xml"/>
  <Override PartName="/ppt/slides/_rels/slide25.xml.rels" ContentType="application/vnd.openxmlformats-package.relationships+xml"/>
  <Override PartName="/ppt/slides/_rels/slide59.xml.rels" ContentType="application/vnd.openxmlformats-package.relationships+xml"/>
  <Override PartName="/ppt/slides/_rels/slide10.xml.rels" ContentType="application/vnd.openxmlformats-package.relationships+xml"/>
  <Override PartName="/ppt/slides/_rels/slide78.xml.rels" ContentType="application/vnd.openxmlformats-package.relationships+xml"/>
  <Override PartName="/ppt/slides/_rels/slide68.xml.rels" ContentType="application/vnd.openxmlformats-package.relationships+xml"/>
  <Override PartName="/ppt/slides/_rels/slide72.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22.xml" ContentType="application/vnd.openxmlformats-officedocument.presentationml.slide+xml"/>
  <Override PartName="/ppt/slides/slide59.xml" ContentType="application/vnd.openxmlformats-officedocument.presentationml.slide+xml"/>
  <Override PartName="/ppt/slides/slide23.xml" ContentType="application/vnd.openxmlformats-officedocument.presentationml.slide+xml"/>
  <Override PartName="/ppt/slides/slide60.xml" ContentType="application/vnd.openxmlformats-officedocument.presentationml.slide+xml"/>
  <Override PartName="/ppt/slides/slide18.xml" ContentType="application/vnd.openxmlformats-officedocument.presentationml.slide+xml"/>
  <Override PartName="/ppt/slides/slide24.xml" ContentType="application/vnd.openxmlformats-officedocument.presentationml.slide+xml"/>
  <Override PartName="/ppt/slides/slide61.xml" ContentType="application/vnd.openxmlformats-officedocument.presentationml.slide+xml"/>
  <Override PartName="/ppt/slides/slide19.xml" ContentType="application/vnd.openxmlformats-officedocument.presentationml.slide+xml"/>
  <Override PartName="/ppt/slides/slide25.xml" ContentType="application/vnd.openxmlformats-officedocument.presentationml.slide+xml"/>
  <Override PartName="/ppt/slides/slide62.xml" ContentType="application/vnd.openxmlformats-officedocument.presentationml.slide+xml"/>
  <Override PartName="/ppt/slides/slide26.xml" ContentType="application/vnd.openxmlformats-officedocument.presentationml.slide+xml"/>
  <Override PartName="/ppt/slides/slide63.xml" ContentType="application/vnd.openxmlformats-officedocument.presentationml.slide+xml"/>
  <Override PartName="/ppt/slides/slide27.xml" ContentType="application/vnd.openxmlformats-officedocument.presentationml.slide+xml"/>
  <Override PartName="/ppt/slides/slide64.xml" ContentType="application/vnd.openxmlformats-officedocument.presentationml.slide+xml"/>
  <Override PartName="/ppt/slides/slide28.xml" ContentType="application/vnd.openxmlformats-officedocument.presentationml.slide+xml"/>
  <Override PartName="/ppt/slides/slide70.xml" ContentType="application/vnd.openxmlformats-officedocument.presentationml.slide+xml"/>
  <Override PartName="/ppt/slides/slide65.xml" ContentType="application/vnd.openxmlformats-officedocument.presentationml.slide+xml"/>
  <Override PartName="/ppt/slides/slide29.xml" ContentType="application/vnd.openxmlformats-officedocument.presentationml.slide+xml"/>
  <Override PartName="/ppt/slides/slide71.xml" ContentType="application/vnd.openxmlformats-officedocument.presentationml.slide+xml"/>
  <Override PartName="/ppt/slides/slide66.xml" ContentType="application/vnd.openxmlformats-officedocument.presentationml.slide+xml"/>
  <Override PartName="/ppt/slides/slide79.xml" ContentType="application/vnd.openxmlformats-officedocument.presentationml.slide+xml"/>
  <Override PartName="/ppt/slides/slide42.xml" ContentType="application/vnd.openxmlformats-officedocument.presentationml.slide+xml"/>
  <Override PartName="/ppt/slides/slide67.xml" ContentType="application/vnd.openxmlformats-officedocument.presentationml.slide+xml"/>
  <Override PartName="/ppt/slides/slide78.xml" ContentType="application/vnd.openxmlformats-officedocument.presentationml.slide+xml"/>
  <Override PartName="/ppt/slides/slide41.xml" ContentType="application/vnd.openxmlformats-officedocument.presentationml.slide+xml"/>
  <Override PartName="/ppt/slides/slide77.xml" ContentType="application/vnd.openxmlformats-officedocument.presentationml.slide+xml"/>
  <Override PartName="/ppt/slides/slide40.xml" ContentType="application/vnd.openxmlformats-officedocument.presentationml.slide+xml"/>
  <Override PartName="/ppt/slides/slide76.xml" ContentType="application/vnd.openxmlformats-officedocument.presentationml.slide+xml"/>
  <Override PartName="/ppt/slides/slide75.xml" ContentType="application/vnd.openxmlformats-officedocument.presentationml.slide+xml"/>
  <Override PartName="/ppt/slides/slide74.xml" ContentType="application/vnd.openxmlformats-officedocument.presentationml.slide+xml"/>
  <Override PartName="/ppt/slides/slide2.xml" ContentType="application/vnd.openxmlformats-officedocument.presentationml.slide+xml"/>
  <Override PartName="/ppt/slides/slide73.xml" ContentType="application/vnd.openxmlformats-officedocument.presentationml.slide+xml"/>
  <Override PartName="/ppt/slides/slide1.xml" ContentType="application/vnd.openxmlformats-officedocument.presentationml.slide+xml"/>
  <Override PartName="/ppt/slides/slide72.xml" ContentType="application/vnd.openxmlformats-officedocument.presentationml.slide+xml"/>
  <Override PartName="/ppt/slides/slide69.xml" ContentType="application/vnd.openxmlformats-officedocument.presentationml.slide+xml"/>
  <Override PartName="/ppt/slides/slide68.xml" ContentType="application/vnd.openxmlformats-officedocument.presentationml.slide+xml"/>
  <Override PartName="/ppt/slides/slide21.xml" ContentType="application/vnd.openxmlformats-officedocument.presentationml.slide+xml"/>
  <Override PartName="/ppt/slides/slide58.xml" ContentType="application/vnd.openxmlformats-officedocument.presentationml.slide+xml"/>
  <Override PartName="/ppt/slides/slide20.xml" ContentType="application/vnd.openxmlformats-officedocument.presentationml.slide+xml"/>
  <Override PartName="/ppt/slides/slide57.xml" ContentType="application/vnd.openxmlformats-officedocument.presentationml.slide+xml"/>
  <Override PartName="/ppt/slides/slide17.xml" ContentType="application/vnd.openxmlformats-officedocument.presentationml.slide+xml"/>
  <Override PartName="/ppt/slides/slide7.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47.xml" ContentType="application/vnd.openxmlformats-officedocument.presentationml.slide+xml"/>
  <Override PartName="/ppt/slides/slide80.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43.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48.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44.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4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 id="325" r:id="rId77"/>
    <p:sldId id="326" r:id="rId78"/>
    <p:sldId id="327" r:id="rId79"/>
    <p:sldId id="328" r:id="rId80"/>
    <p:sldId id="329" r:id="rId81"/>
    <p:sldId id="330" r:id="rId82"/>
    <p:sldId id="331" r:id="rId83"/>
    <p:sldId id="332" r:id="rId84"/>
    <p:sldId id="333" r:id="rId85"/>
    <p:sldId id="334" r:id="rId86"/>
    <p:sldId id="335" r:id="rId87"/>
  </p:sldIdLst>
  <p:sldSz cx="12192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 Id="rId68" Type="http://schemas.openxmlformats.org/officeDocument/2006/relationships/slide" Target="slides/slide61.xml"/><Relationship Id="rId69" Type="http://schemas.openxmlformats.org/officeDocument/2006/relationships/slide" Target="slides/slide62.xml"/><Relationship Id="rId70" Type="http://schemas.openxmlformats.org/officeDocument/2006/relationships/slide" Target="slides/slide63.xml"/><Relationship Id="rId71" Type="http://schemas.openxmlformats.org/officeDocument/2006/relationships/slide" Target="slides/slide64.xml"/><Relationship Id="rId72" Type="http://schemas.openxmlformats.org/officeDocument/2006/relationships/slide" Target="slides/slide65.xml"/><Relationship Id="rId73" Type="http://schemas.openxmlformats.org/officeDocument/2006/relationships/slide" Target="slides/slide66.xml"/><Relationship Id="rId74" Type="http://schemas.openxmlformats.org/officeDocument/2006/relationships/slide" Target="slides/slide67.xml"/><Relationship Id="rId75" Type="http://schemas.openxmlformats.org/officeDocument/2006/relationships/slide" Target="slides/slide68.xml"/><Relationship Id="rId76" Type="http://schemas.openxmlformats.org/officeDocument/2006/relationships/slide" Target="slides/slide69.xml"/><Relationship Id="rId77" Type="http://schemas.openxmlformats.org/officeDocument/2006/relationships/slide" Target="slides/slide70.xml"/><Relationship Id="rId78" Type="http://schemas.openxmlformats.org/officeDocument/2006/relationships/slide" Target="slides/slide71.xml"/><Relationship Id="rId79" Type="http://schemas.openxmlformats.org/officeDocument/2006/relationships/slide" Target="slides/slide72.xml"/><Relationship Id="rId80" Type="http://schemas.openxmlformats.org/officeDocument/2006/relationships/slide" Target="slides/slide73.xml"/><Relationship Id="rId81" Type="http://schemas.openxmlformats.org/officeDocument/2006/relationships/slide" Target="slides/slide74.xml"/><Relationship Id="rId82" Type="http://schemas.openxmlformats.org/officeDocument/2006/relationships/slide" Target="slides/slide75.xml"/><Relationship Id="rId83" Type="http://schemas.openxmlformats.org/officeDocument/2006/relationships/slide" Target="slides/slide76.xml"/><Relationship Id="rId84" Type="http://schemas.openxmlformats.org/officeDocument/2006/relationships/slide" Target="slides/slide77.xml"/><Relationship Id="rId85" Type="http://schemas.openxmlformats.org/officeDocument/2006/relationships/slide" Target="slides/slide78.xml"/><Relationship Id="rId86" Type="http://schemas.openxmlformats.org/officeDocument/2006/relationships/slide" Target="slides/slide79.xml"/><Relationship Id="rId87" Type="http://schemas.openxmlformats.org/officeDocument/2006/relationships/slide" Target="slides/slide80.xml"/>
</Relationships>
</file>

<file path=ppt/notesMasters/_rels/notesMaster1.xml.rels><?xml version="1.0" encoding="UTF-8"?>
<Relationships xmlns="http://schemas.openxmlformats.org/package/2006/relationships"><Relationship Id="rId1" Type="http://schemas.openxmlformats.org/officeDocument/2006/relationships/theme" Target="../theme/theme6.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191" name="PlaceHolder 2"/>
          <p:cNvSpPr>
            <a:spLocks noGrp="1"/>
          </p:cNvSpPr>
          <p:nvPr>
            <p:ph type="body"/>
          </p:nvPr>
        </p:nvSpPr>
        <p:spPr>
          <a:xfrm>
            <a:off x="756000" y="5078520"/>
            <a:ext cx="6047640" cy="481104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92" name="PlaceHolder 3"/>
          <p:cNvSpPr>
            <a:spLocks noGrp="1"/>
          </p:cNvSpPr>
          <p:nvPr>
            <p:ph type="hdr"/>
          </p:nvPr>
        </p:nvSpPr>
        <p:spPr>
          <a:xfrm>
            <a:off x="0" y="0"/>
            <a:ext cx="3280680" cy="53424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93" name="PlaceHolder 4"/>
          <p:cNvSpPr>
            <a:spLocks noGrp="1"/>
          </p:cNvSpPr>
          <p:nvPr>
            <p:ph type="dt"/>
          </p:nvPr>
        </p:nvSpPr>
        <p:spPr>
          <a:xfrm>
            <a:off x="4278960" y="0"/>
            <a:ext cx="3280680" cy="53424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94" name="PlaceHolder 5"/>
          <p:cNvSpPr>
            <a:spLocks noGrp="1"/>
          </p:cNvSpPr>
          <p:nvPr>
            <p:ph type="ftr"/>
          </p:nvPr>
        </p:nvSpPr>
        <p:spPr>
          <a:xfrm>
            <a:off x="0" y="10157400"/>
            <a:ext cx="3280680" cy="53424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95"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05BB083E-D81D-4B1B-B2A2-C965EDC41426}"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0" name="PlaceHolder 1"/>
          <p:cNvSpPr>
            <a:spLocks noGrp="1"/>
          </p:cNvSpPr>
          <p:nvPr>
            <p:ph type="sldImg"/>
          </p:nvPr>
        </p:nvSpPr>
        <p:spPr>
          <a:xfrm>
            <a:off x="685800" y="1143000"/>
            <a:ext cx="5483520" cy="3083400"/>
          </a:xfrm>
          <a:prstGeom prst="rect">
            <a:avLst/>
          </a:prstGeom>
        </p:spPr>
      </p:sp>
      <p:sp>
        <p:nvSpPr>
          <p:cNvPr id="551" name="PlaceHolder 2"/>
          <p:cNvSpPr>
            <a:spLocks noGrp="1"/>
          </p:cNvSpPr>
          <p:nvPr>
            <p:ph type="body"/>
          </p:nvPr>
        </p:nvSpPr>
        <p:spPr>
          <a:xfrm>
            <a:off x="685800" y="4400640"/>
            <a:ext cx="5483520" cy="3597480"/>
          </a:xfrm>
          <a:prstGeom prst="rect">
            <a:avLst/>
          </a:prstGeom>
        </p:spPr>
        <p:txBody>
          <a:bodyPr lIns="0" rIns="0" tIns="0" bIns="0">
            <a:noAutofit/>
          </a:bodyPr>
          <a:p>
            <a:endParaRPr b="0" lang="en-US" sz="2000" spc="-1" strike="noStrike">
              <a:latin typeface="Arial"/>
            </a:endParaRPr>
          </a:p>
        </p:txBody>
      </p:sp>
      <p:sp>
        <p:nvSpPr>
          <p:cNvPr id="552" name="CustomShape 3"/>
          <p:cNvSpPr/>
          <p:nvPr/>
        </p:nvSpPr>
        <p:spPr>
          <a:xfrm>
            <a:off x="3884760" y="8685360"/>
            <a:ext cx="2968920" cy="455760"/>
          </a:xfrm>
          <a:prstGeom prst="rect">
            <a:avLst/>
          </a:prstGeom>
          <a:noFill/>
          <a:ln>
            <a:noFill/>
          </a:ln>
        </p:spPr>
        <p:style>
          <a:lnRef idx="0"/>
          <a:fillRef idx="0"/>
          <a:effectRef idx="0"/>
          <a:fontRef idx="minor"/>
        </p:style>
        <p:txBody>
          <a:bodyPr lIns="90000" rIns="90000" tIns="45000" bIns="45000" anchor="b">
            <a:noAutofit/>
          </a:bodyPr>
          <a:p>
            <a:pPr algn="r">
              <a:lnSpc>
                <a:spcPct val="100000"/>
              </a:lnSpc>
            </a:pPr>
            <a:fld id="{A1669DC1-3B18-427B-B097-8ED897D6B03B}" type="slidenum">
              <a:rPr b="0" lang="en-US" sz="1200" spc="-1" strike="noStrike">
                <a:solidFill>
                  <a:srgbClr val="000000"/>
                </a:solidFill>
                <a:latin typeface="+mn-lt"/>
                <a:ea typeface="+mn-ea"/>
              </a:rPr>
              <a:t>&lt;number&gt;</a:t>
            </a:fld>
            <a:endParaRPr b="0" lang="en-US" sz="12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9"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30"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35"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37"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41"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43"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45"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46"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50"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51"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52"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54"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5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56"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58"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59"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60"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62"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63"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65"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66"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67"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68"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73"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74"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75"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79"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83"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84"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88"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89"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90"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92"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93"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94"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96"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97"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98"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00"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101"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03"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04"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05"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106"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08"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109"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110"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111"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112"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113"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1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17"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19"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21"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22"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4"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26"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27"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128"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30"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3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32"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34"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35"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36"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38"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139"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4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41"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42"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43"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144"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46"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147"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148"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149"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150"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151"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5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55"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57" name="PlaceHolder 2"/>
          <p:cNvSpPr>
            <a:spLocks noGrp="1"/>
          </p:cNvSpPr>
          <p:nvPr>
            <p:ph type="body"/>
          </p:nvPr>
        </p:nvSpPr>
        <p:spPr>
          <a:xfrm>
            <a:off x="609480" y="1604520"/>
            <a:ext cx="109724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59"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60"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2"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64"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65"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166"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68"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69"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70"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7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72"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73"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74"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76" name="PlaceHolder 2"/>
          <p:cNvSpPr>
            <a:spLocks noGrp="1"/>
          </p:cNvSpPr>
          <p:nvPr>
            <p:ph type="body"/>
          </p:nvPr>
        </p:nvSpPr>
        <p:spPr>
          <a:xfrm>
            <a:off x="609480" y="1604520"/>
            <a:ext cx="10972440" cy="1896840"/>
          </a:xfrm>
          <a:prstGeom prst="rect">
            <a:avLst/>
          </a:prstGeom>
        </p:spPr>
        <p:txBody>
          <a:bodyPr lIns="0" rIns="0" tIns="0" bIns="0">
            <a:normAutofit/>
          </a:bodyPr>
          <a:p>
            <a:endParaRPr b="0" lang="en-US" sz="3200" spc="-1" strike="noStrike">
              <a:latin typeface="Arial"/>
            </a:endParaRPr>
          </a:p>
        </p:txBody>
      </p:sp>
      <p:sp>
        <p:nvSpPr>
          <p:cNvPr id="177" name="PlaceHolder 3"/>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79"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80"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81"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
        <p:nvSpPr>
          <p:cNvPr id="182" name="PlaceHolder 5"/>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84" name="PlaceHolder 2"/>
          <p:cNvSpPr>
            <a:spLocks noGrp="1"/>
          </p:cNvSpPr>
          <p:nvPr>
            <p:ph type="body"/>
          </p:nvPr>
        </p:nvSpPr>
        <p:spPr>
          <a:xfrm>
            <a:off x="609480" y="1604520"/>
            <a:ext cx="3533040" cy="1896840"/>
          </a:xfrm>
          <a:prstGeom prst="rect">
            <a:avLst/>
          </a:prstGeom>
        </p:spPr>
        <p:txBody>
          <a:bodyPr lIns="0" rIns="0" tIns="0" bIns="0">
            <a:normAutofit/>
          </a:bodyPr>
          <a:p>
            <a:endParaRPr b="0" lang="en-US" sz="3200" spc="-1" strike="noStrike">
              <a:latin typeface="Arial"/>
            </a:endParaRPr>
          </a:p>
        </p:txBody>
      </p:sp>
      <p:sp>
        <p:nvSpPr>
          <p:cNvPr id="185" name="PlaceHolder 3"/>
          <p:cNvSpPr>
            <a:spLocks noGrp="1"/>
          </p:cNvSpPr>
          <p:nvPr>
            <p:ph type="body"/>
          </p:nvPr>
        </p:nvSpPr>
        <p:spPr>
          <a:xfrm>
            <a:off x="4319640" y="1604520"/>
            <a:ext cx="3533040" cy="1896840"/>
          </a:xfrm>
          <a:prstGeom prst="rect">
            <a:avLst/>
          </a:prstGeom>
        </p:spPr>
        <p:txBody>
          <a:bodyPr lIns="0" rIns="0" tIns="0" bIns="0">
            <a:normAutofit/>
          </a:bodyPr>
          <a:p>
            <a:endParaRPr b="0" lang="en-US" sz="3200" spc="-1" strike="noStrike">
              <a:latin typeface="Arial"/>
            </a:endParaRPr>
          </a:p>
        </p:txBody>
      </p:sp>
      <p:sp>
        <p:nvSpPr>
          <p:cNvPr id="186" name="PlaceHolder 4"/>
          <p:cNvSpPr>
            <a:spLocks noGrp="1"/>
          </p:cNvSpPr>
          <p:nvPr>
            <p:ph type="body"/>
          </p:nvPr>
        </p:nvSpPr>
        <p:spPr>
          <a:xfrm>
            <a:off x="8029800" y="1604520"/>
            <a:ext cx="3533040" cy="1896840"/>
          </a:xfrm>
          <a:prstGeom prst="rect">
            <a:avLst/>
          </a:prstGeom>
        </p:spPr>
        <p:txBody>
          <a:bodyPr lIns="0" rIns="0" tIns="0" bIns="0">
            <a:normAutofit/>
          </a:bodyPr>
          <a:p>
            <a:endParaRPr b="0" lang="en-US" sz="3200" spc="-1" strike="noStrike">
              <a:latin typeface="Arial"/>
            </a:endParaRPr>
          </a:p>
        </p:txBody>
      </p:sp>
      <p:sp>
        <p:nvSpPr>
          <p:cNvPr id="187" name="PlaceHolder 5"/>
          <p:cNvSpPr>
            <a:spLocks noGrp="1"/>
          </p:cNvSpPr>
          <p:nvPr>
            <p:ph type="body"/>
          </p:nvPr>
        </p:nvSpPr>
        <p:spPr>
          <a:xfrm>
            <a:off x="609480" y="3682080"/>
            <a:ext cx="3533040" cy="1896840"/>
          </a:xfrm>
          <a:prstGeom prst="rect">
            <a:avLst/>
          </a:prstGeom>
        </p:spPr>
        <p:txBody>
          <a:bodyPr lIns="0" rIns="0" tIns="0" bIns="0">
            <a:normAutofit/>
          </a:bodyPr>
          <a:p>
            <a:endParaRPr b="0" lang="en-US" sz="3200" spc="-1" strike="noStrike">
              <a:latin typeface="Arial"/>
            </a:endParaRPr>
          </a:p>
        </p:txBody>
      </p:sp>
      <p:sp>
        <p:nvSpPr>
          <p:cNvPr id="188" name="PlaceHolder 6"/>
          <p:cNvSpPr>
            <a:spLocks noGrp="1"/>
          </p:cNvSpPr>
          <p:nvPr>
            <p:ph type="body"/>
          </p:nvPr>
        </p:nvSpPr>
        <p:spPr>
          <a:xfrm>
            <a:off x="4319640" y="3682080"/>
            <a:ext cx="3533040" cy="1896840"/>
          </a:xfrm>
          <a:prstGeom prst="rect">
            <a:avLst/>
          </a:prstGeom>
        </p:spPr>
        <p:txBody>
          <a:bodyPr lIns="0" rIns="0" tIns="0" bIns="0">
            <a:normAutofit/>
          </a:bodyPr>
          <a:p>
            <a:endParaRPr b="0" lang="en-US" sz="3200" spc="-1" strike="noStrike">
              <a:latin typeface="Arial"/>
            </a:endParaRPr>
          </a:p>
        </p:txBody>
      </p:sp>
      <p:sp>
        <p:nvSpPr>
          <p:cNvPr id="189" name="PlaceHolder 7"/>
          <p:cNvSpPr>
            <a:spLocks noGrp="1"/>
          </p:cNvSpPr>
          <p:nvPr>
            <p:ph type="body"/>
          </p:nvPr>
        </p:nvSpPr>
        <p:spPr>
          <a:xfrm>
            <a:off x="8029800" y="3682080"/>
            <a:ext cx="35330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13" name="PlaceHolder 3"/>
          <p:cNvSpPr>
            <a:spLocks noGrp="1"/>
          </p:cNvSpPr>
          <p:nvPr>
            <p:ph type="body"/>
          </p:nvPr>
        </p:nvSpPr>
        <p:spPr>
          <a:xfrm>
            <a:off x="6231960" y="1604520"/>
            <a:ext cx="5354280" cy="3977280"/>
          </a:xfrm>
          <a:prstGeom prst="rect">
            <a:avLst/>
          </a:prstGeom>
        </p:spPr>
        <p:txBody>
          <a:bodyPr lIns="0" rIns="0" tIns="0" bIns="0">
            <a:normAutofit/>
          </a:bodyPr>
          <a:p>
            <a:endParaRPr b="0" lang="en-US" sz="3200" spc="-1" strike="noStrike">
              <a:latin typeface="Arial"/>
            </a:endParaRPr>
          </a:p>
        </p:txBody>
      </p:sp>
      <p:sp>
        <p:nvSpPr>
          <p:cNvPr id="14" name="PlaceHolder 4"/>
          <p:cNvSpPr>
            <a:spLocks noGrp="1"/>
          </p:cNvSpPr>
          <p:nvPr>
            <p:ph type="body"/>
          </p:nvPr>
        </p:nvSpPr>
        <p:spPr>
          <a:xfrm>
            <a:off x="60948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rIns="0" tIns="0" bIns="0">
            <a:normAutofit/>
          </a:bodyPr>
          <a:p>
            <a:endParaRPr b="0" lang="en-US" sz="3200" spc="-1" strike="noStrike">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39"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77"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15"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5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53"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6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8.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6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0.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1.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2.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7.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8.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79.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rmAutofit fontScale="92000"/>
          </a:bodyPr>
          <a:p>
            <a:pPr algn="ctr">
              <a:lnSpc>
                <a:spcPct val="90000"/>
              </a:lnSpc>
            </a:pPr>
            <a:r>
              <a:rPr b="1" lang="en-US" sz="6000" spc="-1" strike="noStrike">
                <a:solidFill>
                  <a:srgbClr val="000000"/>
                </a:solidFill>
                <a:latin typeface="Calibri Light"/>
                <a:ea typeface="DejaVu Sans"/>
              </a:rPr>
              <a:t>HEALTH SERVICES MONITORING AND EVALUATION </a:t>
            </a:r>
            <a:endParaRPr b="0" lang="en-US" sz="6000" spc="-1" strike="noStrike">
              <a:latin typeface="Arial"/>
            </a:endParaRPr>
          </a:p>
        </p:txBody>
      </p:sp>
      <p:sp>
        <p:nvSpPr>
          <p:cNvPr id="197" name="CustomShape 2"/>
          <p:cNvSpPr/>
          <p:nvPr/>
        </p:nvSpPr>
        <p:spPr>
          <a:xfrm>
            <a:off x="1523880" y="3602160"/>
            <a:ext cx="9141120" cy="1652760"/>
          </a:xfrm>
          <a:prstGeom prst="rect">
            <a:avLst/>
          </a:prstGeom>
          <a:noFill/>
          <a:ln>
            <a:noFill/>
          </a:ln>
        </p:spPr>
        <p:style>
          <a:lnRef idx="0"/>
          <a:fillRef idx="0"/>
          <a:effectRef idx="0"/>
          <a:fontRef idx="minor"/>
        </p:style>
        <p:txBody>
          <a:bodyPr lIns="90000" rIns="90000" tIns="45000" bIns="45000">
            <a:noAutofit/>
          </a:bodyPr>
          <a:p>
            <a:pPr algn="ctr">
              <a:lnSpc>
                <a:spcPct val="90000"/>
              </a:lnSpc>
              <a:spcBef>
                <a:spcPts val="1001"/>
              </a:spcBef>
              <a:tabLst>
                <a:tab algn="l" pos="0"/>
              </a:tabLst>
            </a:pPr>
            <a:r>
              <a:rPr b="0" lang="en-US" sz="2400" spc="-1" strike="noStrike">
                <a:solidFill>
                  <a:srgbClr val="000000"/>
                </a:solidFill>
                <a:latin typeface="Calibri"/>
                <a:ea typeface="DejaVu Sans"/>
              </a:rPr>
              <a:t>KRN/MHP</a:t>
            </a:r>
            <a:endParaRPr b="0" lang="en-US" sz="2400" spc="-1" strike="noStrike">
              <a:latin typeface="Arial"/>
            </a:endParaRPr>
          </a:p>
        </p:txBody>
      </p:sp>
      <p:sp>
        <p:nvSpPr>
          <p:cNvPr id="198"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0F7136AF-55F7-48EC-B03E-807867871957}"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199"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823C1D10-C7E2-4CB3-AFEA-4495793600D5}" type="slidenum">
              <a:rPr b="0" lang="en-US" sz="1200" spc="-1" strike="noStrike">
                <a:solidFill>
                  <a:srgbClr val="8b8b8b"/>
                </a:solidFill>
                <a:latin typeface="Calibri"/>
                <a:ea typeface="DejaVu Sans"/>
              </a:rPr>
              <a:t>1</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1" lang="en-US" sz="6000" spc="-1" strike="noStrike">
                <a:solidFill>
                  <a:srgbClr val="000000"/>
                </a:solidFill>
                <a:latin typeface="Calibri Light"/>
                <a:ea typeface="DejaVu Sans"/>
              </a:rPr>
              <a:t>Monitoring and Evaluation Framework</a:t>
            </a:r>
            <a:endParaRPr b="0" lang="en-US" sz="6000" spc="-1" strike="noStrike">
              <a:latin typeface="Arial"/>
            </a:endParaRPr>
          </a:p>
        </p:txBody>
      </p:sp>
      <p:sp>
        <p:nvSpPr>
          <p:cNvPr id="233" name="CustomShape 2"/>
          <p:cNvSpPr/>
          <p:nvPr/>
        </p:nvSpPr>
        <p:spPr>
          <a:xfrm>
            <a:off x="1523880" y="3602160"/>
            <a:ext cx="9141120" cy="1652760"/>
          </a:xfrm>
          <a:prstGeom prst="rect">
            <a:avLst/>
          </a:prstGeom>
          <a:noFill/>
          <a:ln>
            <a:noFill/>
          </a:ln>
        </p:spPr>
        <p:style>
          <a:lnRef idx="0"/>
          <a:fillRef idx="0"/>
          <a:effectRef idx="0"/>
          <a:fontRef idx="minor"/>
        </p:style>
      </p:sp>
      <p:sp>
        <p:nvSpPr>
          <p:cNvPr id="234"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7326D078-C9D6-4EDE-98D2-291DA85B80AF}"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35"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4CD184CC-C23A-4D21-BE22-01A44F1424E5}" type="slidenum">
              <a:rPr b="0" lang="en-US" sz="1200" spc="-1" strike="noStrike">
                <a:solidFill>
                  <a:srgbClr val="8b8b8b"/>
                </a:solidFill>
                <a:latin typeface="Calibri"/>
                <a:ea typeface="DejaVu Sans"/>
              </a:rPr>
              <a:t>9</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CustomShape 1"/>
          <p:cNvSpPr/>
          <p:nvPr/>
        </p:nvSpPr>
        <p:spPr>
          <a:xfrm>
            <a:off x="838080" y="365040"/>
            <a:ext cx="10512720" cy="1322640"/>
          </a:xfrm>
          <a:prstGeom prst="rect">
            <a:avLst/>
          </a:prstGeom>
          <a:noFill/>
          <a:ln>
            <a:noFill/>
          </a:ln>
        </p:spPr>
        <p:style>
          <a:lnRef idx="0"/>
          <a:fillRef idx="0"/>
          <a:effectRef idx="0"/>
          <a:fontRef idx="minor"/>
        </p:style>
      </p:sp>
      <p:sp>
        <p:nvSpPr>
          <p:cNvPr id="237"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rmAutofit/>
          </a:bodyPr>
          <a:p>
            <a:pPr marL="228600" indent="-225720">
              <a:lnSpc>
                <a:spcPct val="90000"/>
              </a:lnSpc>
              <a:spcBef>
                <a:spcPts val="1001"/>
              </a:spcBef>
              <a:buClr>
                <a:srgbClr val="000000"/>
              </a:buClr>
              <a:buFont typeface="Arial"/>
              <a:buChar char="•"/>
            </a:pPr>
            <a:r>
              <a:rPr b="0" lang="en-US" sz="4000" spc="-1" strike="noStrike">
                <a:solidFill>
                  <a:srgbClr val="000000"/>
                </a:solidFill>
                <a:latin typeface="Calibri"/>
                <a:ea typeface="DejaVu Sans"/>
              </a:rPr>
              <a:t>Effective M&amp;E is based on a clear logical pathway of results in which results at one level are expected to lead to results at the next, leading to the achievement of the overall goal  </a:t>
            </a:r>
            <a:endParaRPr b="0" lang="en-US" sz="4000" spc="-1" strike="noStrike">
              <a:latin typeface="Arial"/>
            </a:endParaRPr>
          </a:p>
          <a:p>
            <a:pPr marL="228600" indent="-225720">
              <a:lnSpc>
                <a:spcPct val="90000"/>
              </a:lnSpc>
              <a:spcBef>
                <a:spcPts val="1001"/>
              </a:spcBef>
              <a:buClr>
                <a:srgbClr val="000000"/>
              </a:buClr>
              <a:buFont typeface="Arial"/>
              <a:buChar char="•"/>
            </a:pPr>
            <a:r>
              <a:rPr b="0" lang="en-US" sz="4000" spc="-1" strike="noStrike">
                <a:solidFill>
                  <a:srgbClr val="000000"/>
                </a:solidFill>
                <a:latin typeface="Calibri"/>
                <a:ea typeface="DejaVu Sans"/>
              </a:rPr>
              <a:t>Major levels for M&amp;E framework are: Inputs, process, outputs, outcomes and impacts</a:t>
            </a:r>
            <a:endParaRPr b="0" lang="en-US" sz="4000" spc="-1" strike="noStrike">
              <a:latin typeface="Arial"/>
            </a:endParaRPr>
          </a:p>
        </p:txBody>
      </p:sp>
      <p:sp>
        <p:nvSpPr>
          <p:cNvPr id="238"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173ABB95-B431-48DA-9E27-472DB81AF7D3}"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39"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906FE0E2-9F42-4A6A-BCD9-A29707ED9ECC}" type="slidenum">
              <a:rPr b="0" lang="en-US" sz="1200" spc="-1" strike="noStrike">
                <a:solidFill>
                  <a:srgbClr val="8b8b8b"/>
                </a:solidFill>
                <a:latin typeface="Calibri"/>
                <a:ea typeface="DejaVu Sans"/>
              </a:rPr>
              <a:t>11</a:t>
            </a:fld>
            <a:endParaRPr b="0" lang="en-US" sz="1200" spc="-1" strike="noStrike">
              <a:latin typeface="Arial"/>
            </a:endParaRPr>
          </a:p>
        </p:txBody>
      </p:sp>
      <p:sp>
        <p:nvSpPr>
          <p:cNvPr id="240" name="CustomShape 5"/>
          <p:cNvSpPr/>
          <p:nvPr/>
        </p:nvSpPr>
        <p:spPr>
          <a:xfrm>
            <a:off x="609480" y="273600"/>
            <a:ext cx="10970640" cy="11430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lang="en-US" sz="4400" spc="-1" strike="noStrike">
                <a:solidFill>
                  <a:srgbClr val="000000"/>
                </a:solidFill>
                <a:latin typeface="Arial"/>
                <a:ea typeface="DejaVu Sans"/>
              </a:rPr>
              <a:t>M&amp;E Framework 1 </a:t>
            </a:r>
            <a:endParaRPr b="0" lang="en-US" sz="44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4400" spc="-1" strike="noStrike">
                <a:solidFill>
                  <a:srgbClr val="000000"/>
                </a:solidFill>
                <a:latin typeface="Calibri Light"/>
                <a:ea typeface="DejaVu Sans"/>
              </a:rPr>
              <a:t>Major levels for M&amp;E framework 2</a:t>
            </a:r>
            <a:endParaRPr b="0" lang="en-US" sz="4400" spc="-1" strike="noStrike">
              <a:latin typeface="Arial"/>
            </a:endParaRPr>
          </a:p>
        </p:txBody>
      </p:sp>
      <p:sp>
        <p:nvSpPr>
          <p:cNvPr id="242"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1" i="1" lang="en-US" sz="3200" spc="-1" strike="noStrike">
                <a:solidFill>
                  <a:srgbClr val="000000"/>
                </a:solidFill>
                <a:latin typeface="Calibri"/>
                <a:ea typeface="DejaVu Sans"/>
              </a:rPr>
              <a:t>Inputs</a:t>
            </a:r>
            <a:r>
              <a:rPr b="0" lang="en-US" sz="2800" spc="-1" strike="noStrike">
                <a:solidFill>
                  <a:srgbClr val="000000"/>
                </a:solidFill>
                <a:latin typeface="Calibri"/>
                <a:ea typeface="DejaVu Sans"/>
              </a:rPr>
              <a:t>- The people equipment, materials and resources that are put into a project in order to implement the project. </a:t>
            </a:r>
            <a:endParaRPr b="0" lang="en-US" sz="2800" spc="-1" strike="noStrike">
              <a:latin typeface="Arial"/>
            </a:endParaRPr>
          </a:p>
          <a:p>
            <a:pPr marL="228600" indent="-225720">
              <a:lnSpc>
                <a:spcPct val="90000"/>
              </a:lnSpc>
              <a:spcBef>
                <a:spcPts val="1001"/>
              </a:spcBef>
              <a:buClr>
                <a:srgbClr val="000000"/>
              </a:buClr>
              <a:buFont typeface="Arial"/>
              <a:buChar char="•"/>
            </a:pPr>
            <a:r>
              <a:rPr b="1" i="1" lang="en-US" sz="3200" spc="-1" strike="noStrike">
                <a:solidFill>
                  <a:srgbClr val="000000"/>
                </a:solidFill>
                <a:latin typeface="Calibri"/>
                <a:ea typeface="DejaVu Sans"/>
              </a:rPr>
              <a:t>Process</a:t>
            </a:r>
            <a:r>
              <a:rPr b="1" lang="en-US" sz="3200" spc="-1" strike="noStrike">
                <a:solidFill>
                  <a:srgbClr val="000000"/>
                </a:solidFill>
                <a:latin typeface="Calibri"/>
                <a:ea typeface="DejaVu Sans"/>
              </a:rPr>
              <a:t>es</a:t>
            </a:r>
            <a:r>
              <a:rPr b="0" lang="en-US" sz="2800" spc="-1" strike="noStrike">
                <a:solidFill>
                  <a:srgbClr val="000000"/>
                </a:solidFill>
                <a:latin typeface="Calibri"/>
                <a:ea typeface="DejaVu Sans"/>
              </a:rPr>
              <a:t>- The activities performed/involved in delivery the project such as training, meetings, treatment and distribution among others. Processes associated with service delivery are very important and involve quality, unit costs, access and coverage.</a:t>
            </a:r>
            <a:endParaRPr b="0" lang="en-US" sz="2800" spc="-1" strike="noStrike">
              <a:latin typeface="Arial"/>
            </a:endParaRPr>
          </a:p>
          <a:p>
            <a:pPr marL="228600" indent="-225720">
              <a:lnSpc>
                <a:spcPct val="90000"/>
              </a:lnSpc>
              <a:spcBef>
                <a:spcPts val="1001"/>
              </a:spcBef>
              <a:buClr>
                <a:srgbClr val="000000"/>
              </a:buClr>
              <a:buFont typeface="Arial"/>
              <a:buChar char="•"/>
            </a:pPr>
            <a:r>
              <a:rPr b="1" i="1" lang="en-US" sz="3200" spc="-1" strike="noStrike">
                <a:solidFill>
                  <a:srgbClr val="000000"/>
                </a:solidFill>
                <a:latin typeface="Calibri"/>
                <a:ea typeface="DejaVu Sans"/>
              </a:rPr>
              <a:t>Outputs</a:t>
            </a:r>
            <a:r>
              <a:rPr b="1" lang="en-US" sz="3200" spc="-1" strike="noStrike">
                <a:solidFill>
                  <a:srgbClr val="000000"/>
                </a:solidFill>
                <a:latin typeface="Calibri"/>
                <a:ea typeface="DejaVu Sans"/>
              </a:rPr>
              <a:t>-</a:t>
            </a:r>
            <a:r>
              <a:rPr b="0" lang="en-US" sz="2800" spc="-1" strike="noStrike">
                <a:solidFill>
                  <a:srgbClr val="000000"/>
                </a:solidFill>
                <a:latin typeface="Calibri"/>
                <a:ea typeface="DejaVu Sans"/>
              </a:rPr>
              <a:t> The first level of results associated with the project e.g. the numbers of people trained or services delivered in order to achieve outcomes. These are short-term results.</a:t>
            </a:r>
            <a:endParaRPr b="0" lang="en-US" sz="2800" spc="-1" strike="noStrike">
              <a:latin typeface="Arial"/>
            </a:endParaRPr>
          </a:p>
        </p:txBody>
      </p:sp>
      <p:sp>
        <p:nvSpPr>
          <p:cNvPr id="243"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9892DA8B-F980-4128-BAC7-38573A6934D9}"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44"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F8A40F5B-D890-4C0A-98D4-017E6A63DCB8}" type="slidenum">
              <a:rPr b="0" lang="en-US" sz="1200" spc="-1" strike="noStrike">
                <a:solidFill>
                  <a:srgbClr val="8b8b8b"/>
                </a:solidFill>
                <a:latin typeface="Calibri"/>
                <a:ea typeface="DejaVu Sans"/>
              </a:rPr>
              <a:t>11</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4400" spc="-1" strike="noStrike">
                <a:solidFill>
                  <a:srgbClr val="000000"/>
                </a:solidFill>
                <a:latin typeface="Calibri Light"/>
                <a:ea typeface="DejaVu Sans"/>
              </a:rPr>
              <a:t>Major levels for M&amp;E framework 3</a:t>
            </a:r>
            <a:endParaRPr b="0" lang="en-US" sz="4400" spc="-1" strike="noStrike">
              <a:latin typeface="Arial"/>
            </a:endParaRPr>
          </a:p>
        </p:txBody>
      </p:sp>
      <p:sp>
        <p:nvSpPr>
          <p:cNvPr id="246"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1" i="1" lang="en-US" sz="3200" spc="-1" strike="noStrike">
                <a:solidFill>
                  <a:srgbClr val="000000"/>
                </a:solidFill>
                <a:latin typeface="Calibri"/>
                <a:ea typeface="DejaVu Sans"/>
              </a:rPr>
              <a:t>Outcomes</a:t>
            </a:r>
            <a:r>
              <a:rPr b="1" lang="en-US" sz="3200" spc="-1" strike="noStrike">
                <a:solidFill>
                  <a:srgbClr val="000000"/>
                </a:solidFill>
                <a:latin typeface="Calibri"/>
                <a:ea typeface="DejaVu Sans"/>
              </a:rPr>
              <a:t>-</a:t>
            </a:r>
            <a:r>
              <a:rPr b="0" lang="en-US" sz="2800" spc="-1" strike="noStrike">
                <a:solidFill>
                  <a:srgbClr val="000000"/>
                </a:solidFill>
                <a:latin typeface="Calibri"/>
                <a:ea typeface="DejaVu Sans"/>
              </a:rPr>
              <a:t>The second level results associated with the project mid-term results e.g. the changes in health status, behaviour or skills. These must be related to the project goals.</a:t>
            </a:r>
            <a:endParaRPr b="0" lang="en-US" sz="2800" spc="-1" strike="noStrike">
              <a:latin typeface="Arial"/>
            </a:endParaRPr>
          </a:p>
          <a:p>
            <a:pPr>
              <a:lnSpc>
                <a:spcPct val="90000"/>
              </a:lnSpc>
              <a:spcBef>
                <a:spcPts val="1001"/>
              </a:spcBef>
            </a:pPr>
            <a:endParaRPr b="0" lang="en-US" sz="2800" spc="-1" strike="noStrike">
              <a:latin typeface="Arial"/>
            </a:endParaRPr>
          </a:p>
          <a:p>
            <a:pPr marL="228600" indent="-225720">
              <a:lnSpc>
                <a:spcPct val="90000"/>
              </a:lnSpc>
              <a:spcBef>
                <a:spcPts val="1001"/>
              </a:spcBef>
              <a:buClr>
                <a:srgbClr val="000000"/>
              </a:buClr>
              <a:buFont typeface="Arial"/>
              <a:buChar char="•"/>
            </a:pPr>
            <a:r>
              <a:rPr b="1" i="1" lang="en-US" sz="3200" spc="-1" strike="noStrike">
                <a:solidFill>
                  <a:srgbClr val="000000"/>
                </a:solidFill>
                <a:latin typeface="Calibri"/>
                <a:ea typeface="DejaVu Sans"/>
              </a:rPr>
              <a:t>Impacts</a:t>
            </a:r>
            <a:r>
              <a:rPr b="0" lang="en-US" sz="3200" spc="-1" strike="noStrike">
                <a:solidFill>
                  <a:srgbClr val="000000"/>
                </a:solidFill>
                <a:latin typeface="Calibri"/>
                <a:ea typeface="DejaVu Sans"/>
              </a:rPr>
              <a:t>-</a:t>
            </a:r>
            <a:r>
              <a:rPr b="0" lang="en-US" sz="2800" spc="-1" strike="noStrike">
                <a:solidFill>
                  <a:srgbClr val="000000"/>
                </a:solidFill>
                <a:latin typeface="Calibri"/>
                <a:ea typeface="DejaVu Sans"/>
              </a:rPr>
              <a:t>The third level results with long-term consequences of a project e.g. decrease mortality and morbidity changes overtime and usually long-term</a:t>
            </a:r>
            <a:endParaRPr b="0" lang="en-US" sz="2800" spc="-1" strike="noStrike">
              <a:latin typeface="Arial"/>
            </a:endParaRPr>
          </a:p>
        </p:txBody>
      </p:sp>
      <p:sp>
        <p:nvSpPr>
          <p:cNvPr id="247"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79847858-0A73-4DD3-AAE5-C5FD940D08E5}"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48"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1A8E5EE2-0995-4BD7-86C2-7392309803BC}" type="slidenum">
              <a:rPr b="0" lang="en-US" sz="1200" spc="-1" strike="noStrike">
                <a:solidFill>
                  <a:srgbClr val="8b8b8b"/>
                </a:solidFill>
                <a:latin typeface="Calibri"/>
                <a:ea typeface="DejaVu Sans"/>
              </a:rPr>
              <a:t>11</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1" lang="en-US" sz="6000" spc="-1" strike="noStrike">
                <a:solidFill>
                  <a:srgbClr val="000000"/>
                </a:solidFill>
                <a:latin typeface="Calibri Light"/>
                <a:ea typeface="DejaVu Sans"/>
              </a:rPr>
              <a:t>M &amp;E Indicators</a:t>
            </a:r>
            <a:endParaRPr b="0" lang="en-US" sz="6000" spc="-1" strike="noStrike">
              <a:latin typeface="Arial"/>
            </a:endParaRPr>
          </a:p>
        </p:txBody>
      </p:sp>
      <p:sp>
        <p:nvSpPr>
          <p:cNvPr id="250" name="CustomShape 2"/>
          <p:cNvSpPr/>
          <p:nvPr/>
        </p:nvSpPr>
        <p:spPr>
          <a:xfrm>
            <a:off x="1523880" y="3602160"/>
            <a:ext cx="9141120" cy="1652760"/>
          </a:xfrm>
          <a:prstGeom prst="rect">
            <a:avLst/>
          </a:prstGeom>
          <a:noFill/>
          <a:ln>
            <a:noFill/>
          </a:ln>
        </p:spPr>
        <p:style>
          <a:lnRef idx="0"/>
          <a:fillRef idx="0"/>
          <a:effectRef idx="0"/>
          <a:fontRef idx="minor"/>
        </p:style>
      </p:sp>
      <p:sp>
        <p:nvSpPr>
          <p:cNvPr id="251"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8C799C40-A315-43B9-AB62-1842BBAC48F7}"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52"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D099F6CB-3D3F-4A44-9E1D-EF73A2E62862}" type="slidenum">
              <a:rPr b="0" lang="en-US" sz="1200" spc="-1" strike="noStrike">
                <a:solidFill>
                  <a:srgbClr val="8b8b8b"/>
                </a:solidFill>
                <a:latin typeface="Calibri"/>
                <a:ea typeface="DejaVu Sans"/>
              </a:rPr>
              <a:t>11</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CustomShape 1"/>
          <p:cNvSpPr/>
          <p:nvPr/>
        </p:nvSpPr>
        <p:spPr>
          <a:xfrm>
            <a:off x="838080" y="365040"/>
            <a:ext cx="10512720" cy="1322640"/>
          </a:xfrm>
          <a:prstGeom prst="rect">
            <a:avLst/>
          </a:prstGeom>
          <a:noFill/>
          <a:ln>
            <a:noFill/>
          </a:ln>
        </p:spPr>
        <p:style>
          <a:lnRef idx="0"/>
          <a:fillRef idx="0"/>
          <a:effectRef idx="0"/>
          <a:fontRef idx="minor"/>
        </p:style>
      </p:sp>
      <p:sp>
        <p:nvSpPr>
          <p:cNvPr id="254"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An indicator is defined as a set of values used to measure against or A set of measures that show changes in health profile</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Valid and measureable indicators are very crucial in an M&amp;E system</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Each of the M&amp;E levels-inputs, outputs, outcomes, impacts-has an indicator to verify whether the desired objectives or activities re implemented achieved or not.  </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A minimal set of indicators is advisable in any M&amp;E system</a:t>
            </a:r>
            <a:endParaRPr b="0" lang="en-US" sz="2800" spc="-1" strike="noStrike">
              <a:latin typeface="Arial"/>
            </a:endParaRPr>
          </a:p>
        </p:txBody>
      </p:sp>
      <p:sp>
        <p:nvSpPr>
          <p:cNvPr id="255"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20322B53-71E1-4868-AE3B-F84F9D486F28}"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56"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9DFA2DB0-CF62-4CFA-A68D-DB7E461AE20A}" type="slidenum">
              <a:rPr b="0" lang="en-US" sz="1200" spc="-1" strike="noStrike">
                <a:solidFill>
                  <a:srgbClr val="8b8b8b"/>
                </a:solidFill>
                <a:latin typeface="Calibri"/>
                <a:ea typeface="DejaVu Sans"/>
              </a:rPr>
              <a:t>11</a:t>
            </a:fld>
            <a:endParaRPr b="0" lang="en-US" sz="1200" spc="-1" strike="noStrike">
              <a:latin typeface="Arial"/>
            </a:endParaRPr>
          </a:p>
        </p:txBody>
      </p:sp>
      <p:sp>
        <p:nvSpPr>
          <p:cNvPr id="257" name="CustomShape 5"/>
          <p:cNvSpPr/>
          <p:nvPr/>
        </p:nvSpPr>
        <p:spPr>
          <a:xfrm>
            <a:off x="609480" y="273600"/>
            <a:ext cx="10970640" cy="11430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M&amp;E Indicators </a:t>
            </a:r>
            <a:endParaRPr b="0" lang="en-US" sz="44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8"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4400" spc="-1" strike="noStrike">
                <a:solidFill>
                  <a:srgbClr val="000000"/>
                </a:solidFill>
                <a:latin typeface="Calibri Light"/>
                <a:ea typeface="DejaVu Sans"/>
              </a:rPr>
              <a:t>Golden rules of M&amp;E </a:t>
            </a:r>
            <a:endParaRPr b="0" lang="en-US" sz="4400" spc="-1" strike="noStrike">
              <a:latin typeface="Arial"/>
            </a:endParaRPr>
          </a:p>
        </p:txBody>
      </p:sp>
      <p:sp>
        <p:nvSpPr>
          <p:cNvPr id="259"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rmAutofit/>
          </a:bodyPr>
          <a:p>
            <a:pPr marL="228600" indent="-225720">
              <a:lnSpc>
                <a:spcPct val="90000"/>
              </a:lnSpc>
              <a:spcBef>
                <a:spcPts val="1001"/>
              </a:spcBef>
              <a:buClr>
                <a:srgbClr val="000000"/>
              </a:buClr>
              <a:buFont typeface="Arial"/>
              <a:buChar char="•"/>
            </a:pPr>
            <a:r>
              <a:rPr b="0" lang="en-US" sz="3600" spc="-1" strike="noStrike">
                <a:solidFill>
                  <a:srgbClr val="000000"/>
                </a:solidFill>
                <a:latin typeface="Calibri"/>
                <a:ea typeface="DejaVu Sans"/>
              </a:rPr>
              <a:t>Define indicators that can be measured;</a:t>
            </a:r>
            <a:endParaRPr b="0" lang="en-US" sz="3600" spc="-1" strike="noStrike">
              <a:latin typeface="Arial"/>
            </a:endParaRPr>
          </a:p>
          <a:p>
            <a:pPr marL="228600" indent="-225720">
              <a:lnSpc>
                <a:spcPct val="90000"/>
              </a:lnSpc>
              <a:spcBef>
                <a:spcPts val="1001"/>
              </a:spcBef>
              <a:buClr>
                <a:srgbClr val="000000"/>
              </a:buClr>
              <a:buFont typeface="Arial"/>
              <a:buChar char="•"/>
            </a:pPr>
            <a:r>
              <a:rPr b="0" lang="en-US" sz="3600" spc="-1" strike="noStrike">
                <a:solidFill>
                  <a:srgbClr val="000000"/>
                </a:solidFill>
                <a:latin typeface="Calibri"/>
                <a:ea typeface="DejaVu Sans"/>
              </a:rPr>
              <a:t>Collect data that is useful for decision-making or from which lessons be learned, and;</a:t>
            </a:r>
            <a:endParaRPr b="0" lang="en-US" sz="3600" spc="-1" strike="noStrike">
              <a:latin typeface="Arial"/>
            </a:endParaRPr>
          </a:p>
          <a:p>
            <a:pPr marL="228600" indent="-225720">
              <a:lnSpc>
                <a:spcPct val="90000"/>
              </a:lnSpc>
              <a:spcBef>
                <a:spcPts val="1001"/>
              </a:spcBef>
              <a:buClr>
                <a:srgbClr val="000000"/>
              </a:buClr>
              <a:buFont typeface="Arial"/>
              <a:buChar char="•"/>
            </a:pPr>
            <a:r>
              <a:rPr b="0" lang="en-US" sz="3600" spc="-1" strike="noStrike">
                <a:solidFill>
                  <a:srgbClr val="000000"/>
                </a:solidFill>
                <a:latin typeface="Calibri"/>
                <a:ea typeface="DejaVu Sans"/>
              </a:rPr>
              <a:t>It is better to approximate an answer for a few important questions than to have an exact answer for many unimportant questions</a:t>
            </a:r>
            <a:endParaRPr b="0" lang="en-US" sz="3600" spc="-1" strike="noStrike">
              <a:latin typeface="Arial"/>
            </a:endParaRPr>
          </a:p>
        </p:txBody>
      </p:sp>
      <p:sp>
        <p:nvSpPr>
          <p:cNvPr id="260"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C4146BEC-69C3-4D9B-B120-B74F8A500E30}"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61"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5B8AA30F-0B4E-4381-91A1-3EE4A5F1CF86}" type="slidenum">
              <a:rPr b="0" lang="en-US" sz="1200" spc="-1" strike="noStrike">
                <a:solidFill>
                  <a:srgbClr val="8b8b8b"/>
                </a:solidFill>
                <a:latin typeface="Calibri"/>
                <a:ea typeface="DejaVu Sans"/>
              </a:rPr>
              <a:t>16</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1" lang="en-US" sz="6000" spc="-1" strike="noStrike">
                <a:solidFill>
                  <a:srgbClr val="000000"/>
                </a:solidFill>
                <a:latin typeface="Calibri Light"/>
                <a:ea typeface="DejaVu Sans"/>
              </a:rPr>
              <a:t>Types of Evaluation </a:t>
            </a:r>
            <a:endParaRPr b="0" lang="en-US" sz="6000" spc="-1" strike="noStrike">
              <a:latin typeface="Arial"/>
            </a:endParaRPr>
          </a:p>
        </p:txBody>
      </p:sp>
      <p:sp>
        <p:nvSpPr>
          <p:cNvPr id="263" name="CustomShape 2"/>
          <p:cNvSpPr/>
          <p:nvPr/>
        </p:nvSpPr>
        <p:spPr>
          <a:xfrm>
            <a:off x="1523880" y="3602160"/>
            <a:ext cx="9141120" cy="1652760"/>
          </a:xfrm>
          <a:prstGeom prst="rect">
            <a:avLst/>
          </a:prstGeom>
          <a:noFill/>
          <a:ln>
            <a:noFill/>
          </a:ln>
        </p:spPr>
        <p:style>
          <a:lnRef idx="0"/>
          <a:fillRef idx="0"/>
          <a:effectRef idx="0"/>
          <a:fontRef idx="minor"/>
        </p:style>
      </p:sp>
      <p:sp>
        <p:nvSpPr>
          <p:cNvPr id="264"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68832D07-2CE4-453E-8DD3-611E4011A771}"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65"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05488814-BFA0-4319-82A3-2AC51C893D55}" type="slidenum">
              <a:rPr b="0" lang="en-US" sz="1200" spc="-1" strike="noStrike">
                <a:solidFill>
                  <a:srgbClr val="8b8b8b"/>
                </a:solidFill>
                <a:latin typeface="Calibri"/>
                <a:ea typeface="DejaVu Sans"/>
              </a:rPr>
              <a:t>16</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Types of Evaluation </a:t>
            </a:r>
            <a:endParaRPr b="0" lang="en-US" sz="4400" spc="-1" strike="noStrike">
              <a:latin typeface="Arial"/>
            </a:endParaRPr>
          </a:p>
        </p:txBody>
      </p:sp>
      <p:sp>
        <p:nvSpPr>
          <p:cNvPr id="267"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1" lang="en-US" sz="3600" spc="-1" strike="noStrike">
                <a:solidFill>
                  <a:srgbClr val="000000"/>
                </a:solidFill>
                <a:latin typeface="Calibri"/>
                <a:ea typeface="DejaVu Sans"/>
              </a:rPr>
              <a:t>Baseline/formative</a:t>
            </a:r>
            <a:endParaRPr b="0" lang="en-US" sz="3600" spc="-1" strike="noStrike">
              <a:latin typeface="Arial"/>
            </a:endParaRPr>
          </a:p>
          <a:p>
            <a:pPr marL="228600" indent="-225720">
              <a:lnSpc>
                <a:spcPct val="90000"/>
              </a:lnSpc>
              <a:spcBef>
                <a:spcPts val="1001"/>
              </a:spcBef>
              <a:buClr>
                <a:srgbClr val="000000"/>
              </a:buClr>
              <a:buFont typeface="Arial"/>
              <a:buChar char="•"/>
            </a:pPr>
            <a:r>
              <a:rPr b="1" lang="en-US" sz="3600" spc="-1" strike="noStrike">
                <a:solidFill>
                  <a:srgbClr val="000000"/>
                </a:solidFill>
                <a:latin typeface="Calibri"/>
                <a:ea typeface="DejaVu Sans"/>
              </a:rPr>
              <a:t>Midterm Evaluation</a:t>
            </a:r>
            <a:endParaRPr b="0" lang="en-US" sz="3600" spc="-1" strike="noStrike">
              <a:latin typeface="Arial"/>
            </a:endParaRPr>
          </a:p>
          <a:p>
            <a:pPr marL="228600" indent="-225720">
              <a:lnSpc>
                <a:spcPct val="90000"/>
              </a:lnSpc>
              <a:spcBef>
                <a:spcPts val="1001"/>
              </a:spcBef>
              <a:buClr>
                <a:srgbClr val="000000"/>
              </a:buClr>
              <a:buFont typeface="Arial"/>
              <a:buChar char="•"/>
            </a:pPr>
            <a:r>
              <a:rPr b="1" lang="en-US" sz="3600" spc="-1" strike="noStrike">
                <a:solidFill>
                  <a:srgbClr val="000000"/>
                </a:solidFill>
                <a:latin typeface="Calibri"/>
                <a:ea typeface="DejaVu Sans"/>
              </a:rPr>
              <a:t>End of Project Evaluation/Summative</a:t>
            </a:r>
            <a:endParaRPr b="0" lang="en-US" sz="3600" spc="-1" strike="noStrike">
              <a:latin typeface="Arial"/>
            </a:endParaRPr>
          </a:p>
          <a:p>
            <a:pPr marL="228600" indent="-225720">
              <a:lnSpc>
                <a:spcPct val="90000"/>
              </a:lnSpc>
              <a:spcBef>
                <a:spcPts val="1001"/>
              </a:spcBef>
              <a:buClr>
                <a:srgbClr val="000000"/>
              </a:buClr>
              <a:buFont typeface="Arial"/>
              <a:buChar char="•"/>
            </a:pPr>
            <a:r>
              <a:rPr b="1" lang="en-US" sz="3600" spc="-1" strike="noStrike">
                <a:solidFill>
                  <a:srgbClr val="000000"/>
                </a:solidFill>
                <a:latin typeface="Calibri"/>
                <a:ea typeface="DejaVu Sans"/>
              </a:rPr>
              <a:t>Post Project Evaluation </a:t>
            </a:r>
            <a:endParaRPr b="0" lang="en-US" sz="3600" spc="-1" strike="noStrike">
              <a:latin typeface="Arial"/>
            </a:endParaRPr>
          </a:p>
          <a:p>
            <a:pPr marL="228600" indent="-225720">
              <a:lnSpc>
                <a:spcPct val="90000"/>
              </a:lnSpc>
              <a:spcBef>
                <a:spcPts val="1001"/>
              </a:spcBef>
              <a:buClr>
                <a:srgbClr val="000000"/>
              </a:buClr>
              <a:buFont typeface="Arial"/>
              <a:buChar char="•"/>
            </a:pPr>
            <a:r>
              <a:rPr b="1" lang="en-US" sz="3600" spc="-1" strike="noStrike">
                <a:solidFill>
                  <a:srgbClr val="000000"/>
                </a:solidFill>
                <a:latin typeface="Calibri"/>
                <a:ea typeface="DejaVu Sans"/>
              </a:rPr>
              <a:t>Impact Evaluation</a:t>
            </a:r>
            <a:endParaRPr b="0" lang="en-US" sz="3600" spc="-1" strike="noStrike">
              <a:latin typeface="Arial"/>
            </a:endParaRPr>
          </a:p>
          <a:p>
            <a:pPr>
              <a:lnSpc>
                <a:spcPct val="90000"/>
              </a:lnSpc>
              <a:spcBef>
                <a:spcPts val="1001"/>
              </a:spcBef>
            </a:pPr>
            <a:endParaRPr b="0" lang="en-US" sz="3600" spc="-1" strike="noStrike">
              <a:latin typeface="Arial"/>
            </a:endParaRPr>
          </a:p>
        </p:txBody>
      </p:sp>
      <p:sp>
        <p:nvSpPr>
          <p:cNvPr id="268"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A5DD5793-18FD-41A6-AF4E-93CFA2A0451A}"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69"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91D72BCC-5F23-402A-BEAB-61767979D820}" type="slidenum">
              <a:rPr b="0" lang="en-US" sz="1200" spc="-1" strike="noStrike">
                <a:solidFill>
                  <a:srgbClr val="8b8b8b"/>
                </a:solidFill>
                <a:latin typeface="Calibri"/>
                <a:ea typeface="DejaVu Sans"/>
              </a:rPr>
              <a:t>16</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CustomShape 1"/>
          <p:cNvSpPr/>
          <p:nvPr/>
        </p:nvSpPr>
        <p:spPr>
          <a:xfrm>
            <a:off x="838080" y="365040"/>
            <a:ext cx="10512720" cy="1322640"/>
          </a:xfrm>
          <a:prstGeom prst="rect">
            <a:avLst/>
          </a:prstGeom>
          <a:noFill/>
          <a:ln>
            <a:noFill/>
          </a:ln>
        </p:spPr>
        <p:style>
          <a:lnRef idx="0"/>
          <a:fillRef idx="0"/>
          <a:effectRef idx="0"/>
          <a:fontRef idx="minor"/>
        </p:style>
      </p:sp>
      <p:sp>
        <p:nvSpPr>
          <p:cNvPr id="271"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a:lnSpc>
                <a:spcPct val="90000"/>
              </a:lnSpc>
              <a:spcBef>
                <a:spcPts val="1001"/>
              </a:spcBef>
              <a:tabLst>
                <a:tab algn="l" pos="0"/>
              </a:tabLst>
            </a:pPr>
            <a:r>
              <a:rPr b="1" i="1" lang="en-US" sz="3600" spc="-1" strike="noStrike">
                <a:solidFill>
                  <a:srgbClr val="000000"/>
                </a:solidFill>
                <a:latin typeface="Calibri"/>
                <a:ea typeface="DejaVu Sans"/>
              </a:rPr>
              <a:t>Baseline/formative</a:t>
            </a:r>
            <a:endParaRPr b="0" lang="en-US" sz="3600" spc="-1" strike="noStrike">
              <a:latin typeface="Arial"/>
            </a:endParaRPr>
          </a:p>
          <a:p>
            <a:pPr marL="228600" indent="-225720">
              <a:lnSpc>
                <a:spcPct val="90000"/>
              </a:lnSpc>
              <a:spcBef>
                <a:spcPts val="1001"/>
              </a:spcBef>
              <a:buClr>
                <a:srgbClr val="000000"/>
              </a:buClr>
              <a:buFont typeface="Arial"/>
              <a:buChar char="•"/>
              <a:tabLst>
                <a:tab algn="l" pos="0"/>
              </a:tabLst>
            </a:pPr>
            <a:r>
              <a:rPr b="0" lang="en-US" sz="3600" spc="-1" strike="noStrike">
                <a:solidFill>
                  <a:srgbClr val="000000"/>
                </a:solidFill>
                <a:latin typeface="Calibri"/>
                <a:ea typeface="DejaVu Sans"/>
              </a:rPr>
              <a:t>The evaluation is conducted before implementation of the plan to assess needs and potentials. It can also determine feasibility of the plan</a:t>
            </a:r>
            <a:r>
              <a:rPr b="0" lang="en-US" sz="2800" spc="-1" strike="noStrike">
                <a:solidFill>
                  <a:srgbClr val="000000"/>
                </a:solidFill>
                <a:latin typeface="Calibri"/>
                <a:ea typeface="DejaVu Sans"/>
              </a:rPr>
              <a:t>. </a:t>
            </a:r>
            <a:endParaRPr b="0" lang="en-US" sz="2800" spc="-1" strike="noStrike">
              <a:latin typeface="Arial"/>
            </a:endParaRPr>
          </a:p>
          <a:p>
            <a:pPr>
              <a:lnSpc>
                <a:spcPct val="90000"/>
              </a:lnSpc>
              <a:spcBef>
                <a:spcPts val="1001"/>
              </a:spcBef>
              <a:tabLst>
                <a:tab algn="l" pos="0"/>
              </a:tabLst>
            </a:pPr>
            <a:endParaRPr b="0" lang="en-US" sz="2800" spc="-1" strike="noStrike">
              <a:latin typeface="Arial"/>
            </a:endParaRPr>
          </a:p>
        </p:txBody>
      </p:sp>
      <p:sp>
        <p:nvSpPr>
          <p:cNvPr id="272"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E519B401-19F0-4312-B393-BB9FE2E68605}"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73"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5D98943A-D525-4E68-A44B-78FEB632B78E}" type="slidenum">
              <a:rPr b="0" lang="en-US" sz="1200" spc="-1" strike="noStrike">
                <a:solidFill>
                  <a:srgbClr val="8b8b8b"/>
                </a:solidFill>
                <a:latin typeface="Calibri"/>
                <a:ea typeface="DejaVu Sans"/>
              </a:rPr>
              <a:t>16</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rmAutofit/>
          </a:bodyPr>
          <a:p>
            <a:pPr algn="ctr">
              <a:lnSpc>
                <a:spcPct val="90000"/>
              </a:lnSpc>
            </a:pPr>
            <a:r>
              <a:rPr b="1" lang="en-US" sz="5400" spc="-1" strike="noStrike">
                <a:solidFill>
                  <a:srgbClr val="000000"/>
                </a:solidFill>
                <a:latin typeface="Calibri Light"/>
                <a:ea typeface="DejaVu Sans"/>
              </a:rPr>
              <a:t>Purpose of Monitoring and Evaluation (M &amp; E) in health System</a:t>
            </a:r>
            <a:endParaRPr b="0" lang="en-US" sz="5400" spc="-1" strike="noStrike">
              <a:latin typeface="Arial"/>
            </a:endParaRPr>
          </a:p>
        </p:txBody>
      </p:sp>
      <p:sp>
        <p:nvSpPr>
          <p:cNvPr id="201" name="CustomShape 2"/>
          <p:cNvSpPr/>
          <p:nvPr/>
        </p:nvSpPr>
        <p:spPr>
          <a:xfrm>
            <a:off x="1523880" y="3602160"/>
            <a:ext cx="9141120" cy="1652760"/>
          </a:xfrm>
          <a:prstGeom prst="rect">
            <a:avLst/>
          </a:prstGeom>
          <a:noFill/>
          <a:ln>
            <a:noFill/>
          </a:ln>
        </p:spPr>
        <p:style>
          <a:lnRef idx="0"/>
          <a:fillRef idx="0"/>
          <a:effectRef idx="0"/>
          <a:fontRef idx="minor"/>
        </p:style>
      </p:sp>
      <p:sp>
        <p:nvSpPr>
          <p:cNvPr id="202"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8F2881DA-120F-406C-9879-0B1C3A998647}"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03"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6B56C838-EEB9-471A-AC3A-156D812C643D}" type="slidenum">
              <a:rPr b="0" lang="en-US" sz="1200" spc="-1" strike="noStrike">
                <a:solidFill>
                  <a:srgbClr val="8b8b8b"/>
                </a:solidFill>
                <a:latin typeface="Calibri"/>
                <a:ea typeface="DejaVu Sans"/>
              </a:rPr>
              <a:t>2</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4" name="CustomShape 1"/>
          <p:cNvSpPr/>
          <p:nvPr/>
        </p:nvSpPr>
        <p:spPr>
          <a:xfrm>
            <a:off x="838080" y="365040"/>
            <a:ext cx="10512720" cy="1322640"/>
          </a:xfrm>
          <a:prstGeom prst="rect">
            <a:avLst/>
          </a:prstGeom>
          <a:noFill/>
          <a:ln>
            <a:noFill/>
          </a:ln>
        </p:spPr>
        <p:style>
          <a:lnRef idx="0"/>
          <a:fillRef idx="0"/>
          <a:effectRef idx="0"/>
          <a:fontRef idx="minor"/>
        </p:style>
      </p:sp>
      <p:sp>
        <p:nvSpPr>
          <p:cNvPr id="275"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a:lnSpc>
                <a:spcPct val="90000"/>
              </a:lnSpc>
              <a:spcBef>
                <a:spcPts val="1001"/>
              </a:spcBef>
              <a:tabLst>
                <a:tab algn="l" pos="0"/>
              </a:tabLst>
            </a:pPr>
            <a:r>
              <a:rPr b="1" i="1" lang="en-US" sz="4000" spc="-1" strike="noStrike">
                <a:solidFill>
                  <a:srgbClr val="000000"/>
                </a:solidFill>
                <a:latin typeface="Calibri"/>
                <a:ea typeface="DejaVu Sans"/>
              </a:rPr>
              <a:t>Midterm Evaluation</a:t>
            </a:r>
            <a:endParaRPr b="0" lang="en-US" sz="4000" spc="-1" strike="noStrike">
              <a:latin typeface="Arial"/>
            </a:endParaRPr>
          </a:p>
          <a:p>
            <a:pPr marL="228600" indent="-225720">
              <a:lnSpc>
                <a:spcPct val="90000"/>
              </a:lnSpc>
              <a:spcBef>
                <a:spcPts val="1001"/>
              </a:spcBef>
              <a:buClr>
                <a:srgbClr val="000000"/>
              </a:buClr>
              <a:buFont typeface="Arial"/>
              <a:buChar char="•"/>
              <a:tabLst>
                <a:tab algn="l" pos="0"/>
              </a:tabLst>
            </a:pPr>
            <a:r>
              <a:rPr b="0" lang="en-US" sz="4000" spc="-1" strike="noStrike">
                <a:solidFill>
                  <a:srgbClr val="000000"/>
                </a:solidFill>
                <a:latin typeface="Calibri"/>
                <a:ea typeface="DejaVu Sans"/>
              </a:rPr>
              <a:t>Conducted during the implementation period to identify areas that require change or modification and in the process deficiencies and ensure immediate redesign of intervention strategies to forestall failed implementation.</a:t>
            </a:r>
            <a:endParaRPr b="0" lang="en-US" sz="4000" spc="-1" strike="noStrike">
              <a:latin typeface="Arial"/>
            </a:endParaRPr>
          </a:p>
          <a:p>
            <a:pPr>
              <a:lnSpc>
                <a:spcPct val="90000"/>
              </a:lnSpc>
              <a:spcBef>
                <a:spcPts val="1001"/>
              </a:spcBef>
              <a:tabLst>
                <a:tab algn="l" pos="0"/>
              </a:tabLst>
            </a:pPr>
            <a:endParaRPr b="0" lang="en-US" sz="4000" spc="-1" strike="noStrike">
              <a:latin typeface="Arial"/>
            </a:endParaRPr>
          </a:p>
        </p:txBody>
      </p:sp>
      <p:sp>
        <p:nvSpPr>
          <p:cNvPr id="276"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07F3F10B-827B-4C0A-AC15-8A3E32B8DF76}"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77"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B8160897-45B1-4AC2-9229-D6770A253EE0}" type="slidenum">
              <a:rPr b="0" lang="en-US" sz="1200" spc="-1" strike="noStrike">
                <a:solidFill>
                  <a:srgbClr val="8b8b8b"/>
                </a:solidFill>
                <a:latin typeface="Calibri"/>
                <a:ea typeface="DejaVu Sans"/>
              </a:rPr>
              <a:t>16</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8" name="CustomShape 1"/>
          <p:cNvSpPr/>
          <p:nvPr/>
        </p:nvSpPr>
        <p:spPr>
          <a:xfrm>
            <a:off x="838080" y="365040"/>
            <a:ext cx="10512720" cy="1322640"/>
          </a:xfrm>
          <a:prstGeom prst="rect">
            <a:avLst/>
          </a:prstGeom>
          <a:noFill/>
          <a:ln>
            <a:noFill/>
          </a:ln>
        </p:spPr>
        <p:style>
          <a:lnRef idx="0"/>
          <a:fillRef idx="0"/>
          <a:effectRef idx="0"/>
          <a:fontRef idx="minor"/>
        </p:style>
      </p:sp>
      <p:sp>
        <p:nvSpPr>
          <p:cNvPr id="279"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rmAutofit/>
          </a:bodyPr>
          <a:p>
            <a:pPr>
              <a:lnSpc>
                <a:spcPct val="90000"/>
              </a:lnSpc>
              <a:spcBef>
                <a:spcPts val="1001"/>
              </a:spcBef>
              <a:tabLst>
                <a:tab algn="l" pos="0"/>
              </a:tabLst>
            </a:pPr>
            <a:r>
              <a:rPr b="1" i="1" lang="en-US" sz="4400" spc="-1" strike="noStrike">
                <a:solidFill>
                  <a:srgbClr val="000000"/>
                </a:solidFill>
                <a:latin typeface="Calibri"/>
                <a:ea typeface="DejaVu Sans"/>
              </a:rPr>
              <a:t>End of Project Evaluation/Summative</a:t>
            </a:r>
            <a:endParaRPr b="0" lang="en-US" sz="4400" spc="-1" strike="noStrike">
              <a:latin typeface="Arial"/>
            </a:endParaRPr>
          </a:p>
          <a:p>
            <a:pPr marL="228600" indent="-225720">
              <a:lnSpc>
                <a:spcPct val="90000"/>
              </a:lnSpc>
              <a:spcBef>
                <a:spcPts val="1001"/>
              </a:spcBef>
              <a:buClr>
                <a:srgbClr val="000000"/>
              </a:buClr>
              <a:buFont typeface="Arial"/>
              <a:buChar char="•"/>
              <a:tabLst>
                <a:tab algn="l" pos="0"/>
              </a:tabLst>
            </a:pPr>
            <a:r>
              <a:rPr b="0" lang="en-US" sz="4400" spc="-1" strike="noStrike">
                <a:solidFill>
                  <a:srgbClr val="000000"/>
                </a:solidFill>
                <a:latin typeface="Calibri"/>
                <a:ea typeface="DejaVu Sans"/>
              </a:rPr>
              <a:t>This is conducted at the end of the project to assess outcomes achieved as an effect of project activity implementation</a:t>
            </a:r>
            <a:endParaRPr b="0" lang="en-US" sz="4400" spc="-1" strike="noStrike">
              <a:latin typeface="Arial"/>
            </a:endParaRPr>
          </a:p>
        </p:txBody>
      </p:sp>
      <p:sp>
        <p:nvSpPr>
          <p:cNvPr id="280"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E527EE5A-3D83-4899-A055-46B04694410E}"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81"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F3B8B7FB-7289-4712-B5BA-84E1267B4239}" type="slidenum">
              <a:rPr b="0" lang="en-US" sz="1200" spc="-1" strike="noStrike">
                <a:solidFill>
                  <a:srgbClr val="8b8b8b"/>
                </a:solidFill>
                <a:latin typeface="Calibri"/>
                <a:ea typeface="DejaVu Sans"/>
              </a:rPr>
              <a:t>21</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2" name="CustomShape 1"/>
          <p:cNvSpPr/>
          <p:nvPr/>
        </p:nvSpPr>
        <p:spPr>
          <a:xfrm>
            <a:off x="838080" y="365040"/>
            <a:ext cx="10512720" cy="1322640"/>
          </a:xfrm>
          <a:prstGeom prst="rect">
            <a:avLst/>
          </a:prstGeom>
          <a:noFill/>
          <a:ln>
            <a:noFill/>
          </a:ln>
        </p:spPr>
        <p:style>
          <a:lnRef idx="0"/>
          <a:fillRef idx="0"/>
          <a:effectRef idx="0"/>
          <a:fontRef idx="minor"/>
        </p:style>
      </p:sp>
      <p:sp>
        <p:nvSpPr>
          <p:cNvPr id="283"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a:lnSpc>
                <a:spcPct val="90000"/>
              </a:lnSpc>
              <a:spcBef>
                <a:spcPts val="1001"/>
              </a:spcBef>
              <a:tabLst>
                <a:tab algn="l" pos="0"/>
              </a:tabLst>
            </a:pPr>
            <a:r>
              <a:rPr b="1" i="1" lang="en-US" sz="4000" spc="-1" strike="noStrike">
                <a:solidFill>
                  <a:srgbClr val="000000"/>
                </a:solidFill>
                <a:latin typeface="Calibri"/>
                <a:ea typeface="DejaVu Sans"/>
              </a:rPr>
              <a:t>Post Project Evaluation </a:t>
            </a:r>
            <a:endParaRPr b="0" lang="en-US" sz="4000" spc="-1" strike="noStrike">
              <a:latin typeface="Arial"/>
            </a:endParaRPr>
          </a:p>
          <a:p>
            <a:pPr marL="228600" indent="-225720">
              <a:lnSpc>
                <a:spcPct val="90000"/>
              </a:lnSpc>
              <a:spcBef>
                <a:spcPts val="1001"/>
              </a:spcBef>
              <a:buClr>
                <a:srgbClr val="000000"/>
              </a:buClr>
              <a:buFont typeface="Arial"/>
              <a:buChar char="•"/>
              <a:tabLst>
                <a:tab algn="l" pos="0"/>
              </a:tabLst>
            </a:pPr>
            <a:r>
              <a:rPr b="0" lang="en-US" sz="4000" spc="-1" strike="noStrike">
                <a:solidFill>
                  <a:srgbClr val="000000"/>
                </a:solidFill>
                <a:latin typeface="Calibri"/>
                <a:ea typeface="DejaVu Sans"/>
              </a:rPr>
              <a:t>Evaluation conducted to measure programme sustainability after its successful implementation and closure.</a:t>
            </a:r>
            <a:endParaRPr b="0" lang="en-US" sz="4000" spc="-1" strike="noStrike">
              <a:latin typeface="Arial"/>
            </a:endParaRPr>
          </a:p>
          <a:p>
            <a:pPr>
              <a:lnSpc>
                <a:spcPct val="90000"/>
              </a:lnSpc>
              <a:spcBef>
                <a:spcPts val="1001"/>
              </a:spcBef>
              <a:tabLst>
                <a:tab algn="l" pos="0"/>
              </a:tabLst>
            </a:pPr>
            <a:endParaRPr b="0" lang="en-US" sz="4000" spc="-1" strike="noStrike">
              <a:latin typeface="Arial"/>
            </a:endParaRPr>
          </a:p>
        </p:txBody>
      </p:sp>
      <p:sp>
        <p:nvSpPr>
          <p:cNvPr id="284"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EA54B697-1ED0-4765-BEBF-B16E13618C38}"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85"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CEDE101F-0929-4C4C-A00B-73B29FE2B4D5}" type="slidenum">
              <a:rPr b="0" lang="en-US" sz="1200" spc="-1" strike="noStrike">
                <a:solidFill>
                  <a:srgbClr val="8b8b8b"/>
                </a:solidFill>
                <a:latin typeface="Calibri"/>
                <a:ea typeface="DejaVu Sans"/>
              </a:rPr>
              <a:t>21</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6" name="CustomShape 1"/>
          <p:cNvSpPr/>
          <p:nvPr/>
        </p:nvSpPr>
        <p:spPr>
          <a:xfrm>
            <a:off x="838080" y="365040"/>
            <a:ext cx="10512720" cy="1322640"/>
          </a:xfrm>
          <a:prstGeom prst="rect">
            <a:avLst/>
          </a:prstGeom>
          <a:noFill/>
          <a:ln>
            <a:noFill/>
          </a:ln>
        </p:spPr>
        <p:style>
          <a:lnRef idx="0"/>
          <a:fillRef idx="0"/>
          <a:effectRef idx="0"/>
          <a:fontRef idx="minor"/>
        </p:style>
      </p:sp>
      <p:sp>
        <p:nvSpPr>
          <p:cNvPr id="287"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rmAutofit/>
          </a:bodyPr>
          <a:p>
            <a:pPr>
              <a:lnSpc>
                <a:spcPct val="90000"/>
              </a:lnSpc>
              <a:spcBef>
                <a:spcPts val="1001"/>
              </a:spcBef>
              <a:tabLst>
                <a:tab algn="l" pos="0"/>
              </a:tabLst>
            </a:pPr>
            <a:r>
              <a:rPr b="1" i="1" lang="en-US" sz="4000" spc="-1" strike="noStrike">
                <a:solidFill>
                  <a:srgbClr val="000000"/>
                </a:solidFill>
                <a:latin typeface="Calibri"/>
                <a:ea typeface="DejaVu Sans"/>
              </a:rPr>
              <a:t>Impact Evaluation</a:t>
            </a:r>
            <a:endParaRPr b="0" lang="en-US" sz="4000" spc="-1" strike="noStrike">
              <a:latin typeface="Arial"/>
            </a:endParaRPr>
          </a:p>
          <a:p>
            <a:pPr marL="228600" indent="-225720">
              <a:lnSpc>
                <a:spcPct val="90000"/>
              </a:lnSpc>
              <a:spcBef>
                <a:spcPts val="1001"/>
              </a:spcBef>
              <a:buClr>
                <a:srgbClr val="000000"/>
              </a:buClr>
              <a:buFont typeface="Arial"/>
              <a:buChar char="•"/>
              <a:tabLst>
                <a:tab algn="l" pos="0"/>
              </a:tabLst>
            </a:pPr>
            <a:r>
              <a:rPr b="0" lang="en-US" sz="4000" spc="-1" strike="noStrike">
                <a:solidFill>
                  <a:srgbClr val="000000"/>
                </a:solidFill>
                <a:latin typeface="Calibri"/>
                <a:ea typeface="DejaVu Sans"/>
              </a:rPr>
              <a:t>Evaluation to assess long term effects association with a successful project implementation</a:t>
            </a:r>
            <a:endParaRPr b="0" lang="en-US" sz="4000" spc="-1" strike="noStrike">
              <a:latin typeface="Arial"/>
            </a:endParaRPr>
          </a:p>
        </p:txBody>
      </p:sp>
      <p:sp>
        <p:nvSpPr>
          <p:cNvPr id="288"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4D2530F6-77E5-4190-9D30-E4DAE80247A8}"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89"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4DCAB4DE-36BF-4CD9-8ADE-1ED9A99377EB}" type="slidenum">
              <a:rPr b="0" lang="en-US" sz="1200" spc="-1" strike="noStrike">
                <a:solidFill>
                  <a:srgbClr val="8b8b8b"/>
                </a:solidFill>
                <a:latin typeface="Calibri"/>
                <a:ea typeface="DejaVu Sans"/>
              </a:rPr>
              <a:t>23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0" lang="en-US" sz="6000" spc="-1" strike="noStrike">
                <a:solidFill>
                  <a:srgbClr val="000000"/>
                </a:solidFill>
                <a:latin typeface="Calibri Light"/>
                <a:ea typeface="DejaVu Sans"/>
              </a:rPr>
              <a:t>Monitoring Process </a:t>
            </a:r>
            <a:endParaRPr b="0" lang="en-US" sz="6000" spc="-1" strike="noStrike">
              <a:latin typeface="Arial"/>
            </a:endParaRPr>
          </a:p>
        </p:txBody>
      </p:sp>
      <p:sp>
        <p:nvSpPr>
          <p:cNvPr id="291" name="CustomShape 2"/>
          <p:cNvSpPr/>
          <p:nvPr/>
        </p:nvSpPr>
        <p:spPr>
          <a:xfrm>
            <a:off x="1523880" y="3602160"/>
            <a:ext cx="9141120" cy="1652760"/>
          </a:xfrm>
          <a:prstGeom prst="rect">
            <a:avLst/>
          </a:prstGeom>
          <a:noFill/>
          <a:ln>
            <a:noFill/>
          </a:ln>
        </p:spPr>
        <p:style>
          <a:lnRef idx="0"/>
          <a:fillRef idx="0"/>
          <a:effectRef idx="0"/>
          <a:fontRef idx="minor"/>
        </p:style>
      </p:sp>
      <p:sp>
        <p:nvSpPr>
          <p:cNvPr id="292"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81037E42-7F2A-4943-9A13-0817486567BB}"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93"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7AC2E084-368F-4BF3-A48E-05F159741017}" type="slidenum">
              <a:rPr b="0" lang="en-US" sz="1200" spc="-1" strike="noStrike">
                <a:solidFill>
                  <a:srgbClr val="8b8b8b"/>
                </a:solidFill>
                <a:latin typeface="Calibri"/>
                <a:ea typeface="DejaVu Sans"/>
              </a:rPr>
              <a:t>23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4400" spc="-1" strike="noStrike">
                <a:solidFill>
                  <a:srgbClr val="000000"/>
                </a:solidFill>
                <a:latin typeface="Calibri Light"/>
                <a:ea typeface="DejaVu Sans"/>
              </a:rPr>
              <a:t>Monitoring Process </a:t>
            </a:r>
            <a:endParaRPr b="0" lang="en-US" sz="4400" spc="-1" strike="noStrike">
              <a:latin typeface="Arial"/>
            </a:endParaRPr>
          </a:p>
        </p:txBody>
      </p:sp>
      <p:sp>
        <p:nvSpPr>
          <p:cNvPr id="295"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a:lnSpc>
                <a:spcPct val="90000"/>
              </a:lnSpc>
              <a:spcBef>
                <a:spcPts val="1001"/>
              </a:spcBef>
              <a:tabLst>
                <a:tab algn="l" pos="0"/>
              </a:tabLst>
            </a:pPr>
            <a:r>
              <a:rPr b="0" lang="en-US" sz="4000" spc="-1" strike="noStrike">
                <a:solidFill>
                  <a:srgbClr val="000000"/>
                </a:solidFill>
                <a:latin typeface="Calibri"/>
                <a:ea typeface="DejaVu Sans"/>
              </a:rPr>
              <a:t>The monitoring process will take the logical steps below depending on whether one is looking at the process from accountability perspective, manager perceptive or evaluator’s perceptive</a:t>
            </a:r>
            <a:r>
              <a:rPr b="0" lang="en-US" sz="2800" spc="-1" strike="noStrike">
                <a:solidFill>
                  <a:srgbClr val="000000"/>
                </a:solidFill>
                <a:latin typeface="Calibri"/>
                <a:ea typeface="DejaVu Sans"/>
              </a:rPr>
              <a:t>.</a:t>
            </a:r>
            <a:endParaRPr b="0" lang="en-US" sz="2800" spc="-1" strike="noStrike">
              <a:latin typeface="Arial"/>
            </a:endParaRPr>
          </a:p>
        </p:txBody>
      </p:sp>
      <p:sp>
        <p:nvSpPr>
          <p:cNvPr id="296"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4AD9E8BA-E2AF-4EBA-B5BC-C215660C8D97}"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97"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B4BA576A-D48F-4E51-A659-DB593FD0E2FD}" type="slidenum">
              <a:rPr b="0" lang="en-US" sz="1200" spc="-1" strike="noStrike">
                <a:solidFill>
                  <a:srgbClr val="8b8b8b"/>
                </a:solidFill>
                <a:latin typeface="Calibri"/>
                <a:ea typeface="DejaVu Sans"/>
              </a:rPr>
              <a:t>23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4400" spc="-1" strike="noStrike">
                <a:solidFill>
                  <a:srgbClr val="000000"/>
                </a:solidFill>
                <a:latin typeface="Calibri Light"/>
                <a:ea typeface="DejaVu Sans"/>
              </a:rPr>
              <a:t>Monitoring Process involves</a:t>
            </a:r>
            <a:endParaRPr b="0" lang="en-US" sz="4400" spc="-1" strike="noStrike">
              <a:latin typeface="Arial"/>
            </a:endParaRPr>
          </a:p>
        </p:txBody>
      </p:sp>
      <p:sp>
        <p:nvSpPr>
          <p:cNvPr id="299"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Recording data on key indicators as a result of activities carried out;</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Analysis and processing data for consumption</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Storing and retrieving information for use by different stakeholders;</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Reporting activity results based on activity timeframe;</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Providing feedback to appropriate managers and stakeholders internally and externally.</a:t>
            </a:r>
            <a:endParaRPr b="0" lang="en-US" sz="3200" spc="-1" strike="noStrike">
              <a:latin typeface="Arial"/>
            </a:endParaRPr>
          </a:p>
          <a:p>
            <a:pPr>
              <a:lnSpc>
                <a:spcPct val="90000"/>
              </a:lnSpc>
              <a:spcBef>
                <a:spcPts val="1001"/>
              </a:spcBef>
            </a:pPr>
            <a:endParaRPr b="0" lang="en-US" sz="3200" spc="-1" strike="noStrike">
              <a:latin typeface="Arial"/>
            </a:endParaRPr>
          </a:p>
        </p:txBody>
      </p:sp>
      <p:sp>
        <p:nvSpPr>
          <p:cNvPr id="300"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07088106-7F95-442E-BAAB-5897BAF6EE0C}"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01"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CF7C3018-1356-4100-9E33-8542B9EB90B8}" type="slidenum">
              <a:rPr b="0" lang="en-US" sz="1200" spc="-1" strike="noStrike">
                <a:solidFill>
                  <a:srgbClr val="8b8b8b"/>
                </a:solidFill>
                <a:latin typeface="Calibri"/>
                <a:ea typeface="DejaVu Sans"/>
              </a:rPr>
              <a:t>23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1" lang="en-US" sz="6000" spc="-1" strike="noStrike">
                <a:solidFill>
                  <a:srgbClr val="000000"/>
                </a:solidFill>
                <a:latin typeface="Calibri Light"/>
                <a:ea typeface="DejaVu Sans"/>
              </a:rPr>
              <a:t>Evaluation Process</a:t>
            </a:r>
            <a:endParaRPr b="0" lang="en-US" sz="6000" spc="-1" strike="noStrike">
              <a:latin typeface="Arial"/>
            </a:endParaRPr>
          </a:p>
        </p:txBody>
      </p:sp>
      <p:sp>
        <p:nvSpPr>
          <p:cNvPr id="303" name="CustomShape 2"/>
          <p:cNvSpPr/>
          <p:nvPr/>
        </p:nvSpPr>
        <p:spPr>
          <a:xfrm>
            <a:off x="1523880" y="3602160"/>
            <a:ext cx="9141120" cy="1652760"/>
          </a:xfrm>
          <a:prstGeom prst="rect">
            <a:avLst/>
          </a:prstGeom>
          <a:noFill/>
          <a:ln>
            <a:noFill/>
          </a:ln>
        </p:spPr>
        <p:style>
          <a:lnRef idx="0"/>
          <a:fillRef idx="0"/>
          <a:effectRef idx="0"/>
          <a:fontRef idx="minor"/>
        </p:style>
      </p:sp>
      <p:sp>
        <p:nvSpPr>
          <p:cNvPr id="304"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3ACC6634-D708-4ADA-8ABC-CB465EBDB7E5}"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05"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6CA444F8-5765-43D0-9287-01ADC7DD0585}" type="slidenum">
              <a:rPr b="0" lang="en-US" sz="1200" spc="-1" strike="noStrike">
                <a:solidFill>
                  <a:srgbClr val="8b8b8b"/>
                </a:solidFill>
                <a:latin typeface="Calibri"/>
                <a:ea typeface="DejaVu Sans"/>
              </a:rPr>
              <a:t>23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Evaluation Process</a:t>
            </a:r>
            <a:endParaRPr b="0" lang="en-US" sz="4400" spc="-1" strike="noStrike">
              <a:latin typeface="Arial"/>
            </a:endParaRPr>
          </a:p>
        </p:txBody>
      </p:sp>
      <p:sp>
        <p:nvSpPr>
          <p:cNvPr id="307"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4000" spc="-1" strike="noStrike">
                <a:solidFill>
                  <a:srgbClr val="000000"/>
                </a:solidFill>
                <a:latin typeface="Calibri"/>
                <a:ea typeface="DejaVu Sans"/>
              </a:rPr>
              <a:t>The evaluation process will entail:</a:t>
            </a:r>
            <a:endParaRPr b="0" lang="en-US" sz="4000" spc="-1" strike="noStrike">
              <a:latin typeface="Arial"/>
            </a:endParaRPr>
          </a:p>
          <a:p>
            <a:pPr lvl="1" marL="685800" indent="-225720">
              <a:lnSpc>
                <a:spcPct val="90000"/>
              </a:lnSpc>
              <a:spcBef>
                <a:spcPts val="499"/>
              </a:spcBef>
              <a:buClr>
                <a:srgbClr val="000000"/>
              </a:buClr>
              <a:buFont typeface="Arial"/>
              <a:buChar char="•"/>
            </a:pPr>
            <a:r>
              <a:rPr b="0" lang="en-US" sz="3200" spc="-1" strike="noStrike">
                <a:solidFill>
                  <a:srgbClr val="000000"/>
                </a:solidFill>
                <a:latin typeface="Calibri"/>
                <a:ea typeface="DejaVu Sans"/>
              </a:rPr>
              <a:t>Designing evaluation strategy;</a:t>
            </a:r>
            <a:endParaRPr b="0" lang="en-US" sz="3200" spc="-1" strike="noStrike">
              <a:latin typeface="Arial"/>
            </a:endParaRPr>
          </a:p>
          <a:p>
            <a:pPr lvl="1" marL="685800" indent="-225720">
              <a:lnSpc>
                <a:spcPct val="90000"/>
              </a:lnSpc>
              <a:spcBef>
                <a:spcPts val="499"/>
              </a:spcBef>
              <a:buClr>
                <a:srgbClr val="000000"/>
              </a:buClr>
              <a:buFont typeface="Arial"/>
              <a:buChar char="•"/>
            </a:pPr>
            <a:r>
              <a:rPr b="0" lang="en-US" sz="3200" spc="-1" strike="noStrike">
                <a:solidFill>
                  <a:srgbClr val="000000"/>
                </a:solidFill>
                <a:latin typeface="Calibri"/>
                <a:ea typeface="DejaVu Sans"/>
              </a:rPr>
              <a:t>Participatory planning meeting;</a:t>
            </a:r>
            <a:endParaRPr b="0" lang="en-US" sz="3200" spc="-1" strike="noStrike">
              <a:latin typeface="Arial"/>
            </a:endParaRPr>
          </a:p>
          <a:p>
            <a:pPr lvl="1" marL="685800" indent="-225720">
              <a:lnSpc>
                <a:spcPct val="90000"/>
              </a:lnSpc>
              <a:spcBef>
                <a:spcPts val="499"/>
              </a:spcBef>
              <a:buClr>
                <a:srgbClr val="000000"/>
              </a:buClr>
              <a:buFont typeface="Arial"/>
              <a:buChar char="•"/>
            </a:pPr>
            <a:r>
              <a:rPr b="0" lang="en-US" sz="3200" spc="-1" strike="noStrike">
                <a:solidFill>
                  <a:srgbClr val="000000"/>
                </a:solidFill>
                <a:latin typeface="Calibri"/>
                <a:ea typeface="DejaVu Sans"/>
              </a:rPr>
              <a:t>Developing evaluation plan;</a:t>
            </a:r>
            <a:endParaRPr b="0" lang="en-US" sz="3200" spc="-1" strike="noStrike">
              <a:latin typeface="Arial"/>
            </a:endParaRPr>
          </a:p>
          <a:p>
            <a:pPr lvl="1" marL="685800" indent="-225720">
              <a:lnSpc>
                <a:spcPct val="90000"/>
              </a:lnSpc>
              <a:spcBef>
                <a:spcPts val="499"/>
              </a:spcBef>
              <a:buClr>
                <a:srgbClr val="000000"/>
              </a:buClr>
              <a:buFont typeface="Arial"/>
              <a:buChar char="•"/>
            </a:pPr>
            <a:r>
              <a:rPr b="0" lang="en-US" sz="3200" spc="-1" strike="noStrike">
                <a:solidFill>
                  <a:srgbClr val="000000"/>
                </a:solidFill>
                <a:latin typeface="Calibri"/>
                <a:ea typeface="DejaVu Sans"/>
              </a:rPr>
              <a:t>Implement evaluation plan</a:t>
            </a:r>
            <a:endParaRPr b="0" lang="en-US" sz="3200" spc="-1" strike="noStrike">
              <a:latin typeface="Arial"/>
            </a:endParaRPr>
          </a:p>
          <a:p>
            <a:pPr lvl="1" marL="685800" indent="-225720">
              <a:lnSpc>
                <a:spcPct val="90000"/>
              </a:lnSpc>
              <a:spcBef>
                <a:spcPts val="499"/>
              </a:spcBef>
              <a:buClr>
                <a:srgbClr val="000000"/>
              </a:buClr>
              <a:buFont typeface="Arial"/>
              <a:buChar char="•"/>
            </a:pPr>
            <a:r>
              <a:rPr b="0" lang="en-US" sz="3200" spc="-1" strike="noStrike">
                <a:solidFill>
                  <a:srgbClr val="000000"/>
                </a:solidFill>
                <a:latin typeface="Calibri"/>
                <a:ea typeface="DejaVu Sans"/>
              </a:rPr>
              <a:t>Analyze evaluation results;</a:t>
            </a:r>
            <a:endParaRPr b="0" lang="en-US" sz="3200" spc="-1" strike="noStrike">
              <a:latin typeface="Arial"/>
            </a:endParaRPr>
          </a:p>
          <a:p>
            <a:pPr lvl="1" marL="685800" indent="-225720">
              <a:lnSpc>
                <a:spcPct val="90000"/>
              </a:lnSpc>
              <a:spcBef>
                <a:spcPts val="499"/>
              </a:spcBef>
              <a:buClr>
                <a:srgbClr val="000000"/>
              </a:buClr>
              <a:buFont typeface="Arial"/>
              <a:buChar char="•"/>
            </a:pPr>
            <a:r>
              <a:rPr b="0" lang="en-US" sz="3200" spc="-1" strike="noStrike">
                <a:solidFill>
                  <a:srgbClr val="000000"/>
                </a:solidFill>
                <a:latin typeface="Calibri"/>
                <a:ea typeface="DejaVu Sans"/>
              </a:rPr>
              <a:t>Participatory reflection on results;</a:t>
            </a:r>
            <a:endParaRPr b="0" lang="en-US" sz="3200" spc="-1" strike="noStrike">
              <a:latin typeface="Arial"/>
            </a:endParaRPr>
          </a:p>
          <a:p>
            <a:pPr lvl="1" marL="685800" indent="-225720">
              <a:lnSpc>
                <a:spcPct val="90000"/>
              </a:lnSpc>
              <a:spcBef>
                <a:spcPts val="499"/>
              </a:spcBef>
              <a:buClr>
                <a:srgbClr val="000000"/>
              </a:buClr>
              <a:buFont typeface="Arial"/>
              <a:buChar char="•"/>
            </a:pPr>
            <a:r>
              <a:rPr b="0" lang="en-US" sz="3200" spc="-1" strike="noStrike">
                <a:solidFill>
                  <a:srgbClr val="000000"/>
                </a:solidFill>
                <a:latin typeface="Calibri"/>
                <a:ea typeface="DejaVu Sans"/>
              </a:rPr>
              <a:t>Implementation of improvements.</a:t>
            </a:r>
            <a:endParaRPr b="0" lang="en-US" sz="3200" spc="-1" strike="noStrike">
              <a:latin typeface="Arial"/>
            </a:endParaRPr>
          </a:p>
          <a:p>
            <a:pPr>
              <a:lnSpc>
                <a:spcPct val="90000"/>
              </a:lnSpc>
              <a:spcBef>
                <a:spcPts val="1001"/>
              </a:spcBef>
            </a:pPr>
            <a:endParaRPr b="0" lang="en-US" sz="3200" spc="-1" strike="noStrike">
              <a:latin typeface="Arial"/>
            </a:endParaRPr>
          </a:p>
          <a:p>
            <a:pPr>
              <a:lnSpc>
                <a:spcPct val="90000"/>
              </a:lnSpc>
              <a:spcBef>
                <a:spcPts val="1001"/>
              </a:spcBef>
            </a:pPr>
            <a:endParaRPr b="0" lang="en-US" sz="3200" spc="-1" strike="noStrike">
              <a:latin typeface="Arial"/>
            </a:endParaRPr>
          </a:p>
        </p:txBody>
      </p:sp>
      <p:sp>
        <p:nvSpPr>
          <p:cNvPr id="308"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FF154379-2E47-4809-A82F-D524BBA04DF0}"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09"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33C9D7B0-3B46-4181-BBE7-290E17277677}" type="slidenum">
              <a:rPr b="0" lang="en-US" sz="1200" spc="-1" strike="noStrike">
                <a:solidFill>
                  <a:srgbClr val="8b8b8b"/>
                </a:solidFill>
                <a:latin typeface="Calibri"/>
                <a:ea typeface="DejaVu Sans"/>
              </a:rPr>
              <a:t>23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1" lang="en-US" sz="6000" spc="-1" strike="noStrike">
                <a:solidFill>
                  <a:srgbClr val="000000"/>
                </a:solidFill>
                <a:latin typeface="Calibri Light"/>
                <a:ea typeface="DejaVu Sans"/>
              </a:rPr>
              <a:t>M&amp;E Conceptual Framework</a:t>
            </a:r>
            <a:endParaRPr b="0" lang="en-US" sz="6000" spc="-1" strike="noStrike">
              <a:latin typeface="Arial"/>
            </a:endParaRPr>
          </a:p>
        </p:txBody>
      </p:sp>
      <p:sp>
        <p:nvSpPr>
          <p:cNvPr id="311" name="CustomShape 2"/>
          <p:cNvSpPr/>
          <p:nvPr/>
        </p:nvSpPr>
        <p:spPr>
          <a:xfrm>
            <a:off x="1523880" y="3602160"/>
            <a:ext cx="9141120" cy="1652760"/>
          </a:xfrm>
          <a:prstGeom prst="rect">
            <a:avLst/>
          </a:prstGeom>
          <a:noFill/>
          <a:ln>
            <a:noFill/>
          </a:ln>
        </p:spPr>
        <p:style>
          <a:lnRef idx="0"/>
          <a:fillRef idx="0"/>
          <a:effectRef idx="0"/>
          <a:fontRef idx="minor"/>
        </p:style>
      </p:sp>
      <p:sp>
        <p:nvSpPr>
          <p:cNvPr id="312"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F46379EB-45F6-4B68-B3B6-60430189B666}"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13"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12710694-263D-44CA-9ACE-D2FD9C6045E2}" type="slidenum">
              <a:rPr b="0" lang="en-US" sz="1200" spc="-1" strike="noStrike">
                <a:solidFill>
                  <a:srgbClr val="8b8b8b"/>
                </a:solidFill>
                <a:latin typeface="Calibri"/>
                <a:ea typeface="DejaVu Sans"/>
              </a:rPr>
              <a:t>23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Monitoring</a:t>
            </a:r>
            <a:r>
              <a:rPr b="0" lang="en-US" sz="4400" spc="-1" strike="noStrike">
                <a:solidFill>
                  <a:srgbClr val="000000"/>
                </a:solidFill>
                <a:latin typeface="Calibri Light"/>
                <a:ea typeface="DejaVu Sans"/>
              </a:rPr>
              <a:t> </a:t>
            </a:r>
            <a:endParaRPr b="0" lang="en-US" sz="4400" spc="-1" strike="noStrike">
              <a:latin typeface="Arial"/>
            </a:endParaRPr>
          </a:p>
        </p:txBody>
      </p:sp>
      <p:sp>
        <p:nvSpPr>
          <p:cNvPr id="205"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rmAutofit/>
          </a:bodyPr>
          <a:p>
            <a:pPr marL="228600" indent="-225720">
              <a:lnSpc>
                <a:spcPct val="90000"/>
              </a:lnSpc>
              <a:spcBef>
                <a:spcPts val="1001"/>
              </a:spcBef>
              <a:buClr>
                <a:srgbClr val="000000"/>
              </a:buClr>
              <a:buFont typeface="Arial"/>
              <a:buChar char="•"/>
            </a:pPr>
            <a:r>
              <a:rPr b="0" lang="en-US" sz="3600" spc="-1" strike="noStrike">
                <a:solidFill>
                  <a:srgbClr val="000000"/>
                </a:solidFill>
                <a:latin typeface="Calibri"/>
                <a:ea typeface="DejaVu Sans"/>
              </a:rPr>
              <a:t>Monitoring is a systematic process covering routine collecting, analysis, and use of information about how well a project or programme is performing</a:t>
            </a:r>
            <a:endParaRPr b="0" lang="en-US" sz="3600" spc="-1" strike="noStrike">
              <a:latin typeface="Arial"/>
            </a:endParaRPr>
          </a:p>
          <a:p>
            <a:pPr marL="228600" indent="-225720">
              <a:lnSpc>
                <a:spcPct val="90000"/>
              </a:lnSpc>
              <a:spcBef>
                <a:spcPts val="1001"/>
              </a:spcBef>
              <a:buClr>
                <a:srgbClr val="000000"/>
              </a:buClr>
              <a:buFont typeface="Arial"/>
              <a:buChar char="•"/>
            </a:pPr>
            <a:r>
              <a:rPr b="0" lang="en-US" sz="3600" spc="-1" strike="noStrike">
                <a:solidFill>
                  <a:srgbClr val="000000"/>
                </a:solidFill>
                <a:latin typeface="Calibri"/>
                <a:ea typeface="DejaVu Sans"/>
              </a:rPr>
              <a:t>Involves review of the performance of all the components in the project to ensure that input deliveries, work schedules, targeted outputs, and other required action are proceeding as per the work plans</a:t>
            </a:r>
            <a:endParaRPr b="0" lang="en-US" sz="3600" spc="-1" strike="noStrike">
              <a:latin typeface="Arial"/>
            </a:endParaRPr>
          </a:p>
        </p:txBody>
      </p:sp>
      <p:sp>
        <p:nvSpPr>
          <p:cNvPr id="206"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DD438DEA-CD85-412A-AFBE-D98C317374AC}"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07"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ECA56197-2643-48C4-A254-F64A84ACD2F3}" type="slidenum">
              <a:rPr b="0" lang="en-US" sz="1200" spc="-1" strike="noStrike">
                <a:solidFill>
                  <a:srgbClr val="8b8b8b"/>
                </a:solidFill>
                <a:latin typeface="Calibri"/>
                <a:ea typeface="DejaVu Sans"/>
              </a:rPr>
              <a:t>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4"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M&amp;E Conceptual Framework</a:t>
            </a:r>
            <a:endParaRPr b="0" lang="en-US" sz="4400" spc="-1" strike="noStrike">
              <a:latin typeface="Arial"/>
            </a:endParaRPr>
          </a:p>
        </p:txBody>
      </p:sp>
      <p:sp>
        <p:nvSpPr>
          <p:cNvPr id="315"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rmAutofit/>
          </a:bodyPr>
          <a:p>
            <a:pPr marL="228600" indent="-225720">
              <a:lnSpc>
                <a:spcPct val="90000"/>
              </a:lnSpc>
              <a:spcBef>
                <a:spcPts val="1001"/>
              </a:spcBef>
              <a:buClr>
                <a:srgbClr val="000000"/>
              </a:buClr>
              <a:buFont typeface="Arial"/>
              <a:buChar char="•"/>
            </a:pPr>
            <a:r>
              <a:rPr b="0" lang="en-US" sz="4000" spc="-1" strike="noStrike">
                <a:solidFill>
                  <a:srgbClr val="000000"/>
                </a:solidFill>
                <a:latin typeface="Calibri"/>
                <a:ea typeface="DejaVu Sans"/>
              </a:rPr>
              <a:t>The M&amp;E conceptual framework demonstrates the theory of the sequences of cause and effect that ultimately lead to particular ultimate result.</a:t>
            </a:r>
            <a:endParaRPr b="0" lang="en-US" sz="4000" spc="-1" strike="noStrike">
              <a:latin typeface="Arial"/>
            </a:endParaRPr>
          </a:p>
          <a:p>
            <a:pPr marL="228600" indent="-225720">
              <a:lnSpc>
                <a:spcPct val="90000"/>
              </a:lnSpc>
              <a:spcBef>
                <a:spcPts val="1001"/>
              </a:spcBef>
              <a:buClr>
                <a:srgbClr val="000000"/>
              </a:buClr>
              <a:buFont typeface="Arial"/>
              <a:buChar char="•"/>
            </a:pPr>
            <a:r>
              <a:rPr b="0" lang="en-US" sz="4000" spc="-1" strike="noStrike">
                <a:solidFill>
                  <a:srgbClr val="000000"/>
                </a:solidFill>
                <a:latin typeface="Calibri"/>
                <a:ea typeface="DejaVu Sans"/>
              </a:rPr>
              <a:t>In the health sector, the ultimate result is positive health impact on clients in any of the health areas.</a:t>
            </a:r>
            <a:endParaRPr b="0" lang="en-US" sz="4000" spc="-1" strike="noStrike">
              <a:latin typeface="Arial"/>
            </a:endParaRPr>
          </a:p>
        </p:txBody>
      </p:sp>
      <p:sp>
        <p:nvSpPr>
          <p:cNvPr id="316"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E778655D-15AB-42A3-AAE2-88DDB3C6300A}"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17"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0AFE92C4-B50B-410C-A02D-2ABA7314248F}" type="slidenum">
              <a:rPr b="0" lang="en-US" sz="1200" spc="-1" strike="noStrike">
                <a:solidFill>
                  <a:srgbClr val="8b8b8b"/>
                </a:solidFill>
                <a:latin typeface="Calibri"/>
                <a:ea typeface="DejaVu Sans"/>
              </a:rPr>
              <a:t>30</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8"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M&amp;E Conceptual Framework</a:t>
            </a:r>
            <a:endParaRPr b="0" lang="en-US" sz="4400" spc="-1" strike="noStrike">
              <a:latin typeface="Arial"/>
            </a:endParaRPr>
          </a:p>
        </p:txBody>
      </p:sp>
      <p:sp>
        <p:nvSpPr>
          <p:cNvPr id="319" name="CustomShape 2"/>
          <p:cNvSpPr/>
          <p:nvPr/>
        </p:nvSpPr>
        <p:spPr>
          <a:xfrm>
            <a:off x="36000" y="2682720"/>
            <a:ext cx="1411200" cy="1179000"/>
          </a:xfrm>
          <a:prstGeom prst="rect">
            <a:avLst/>
          </a:prstGeom>
          <a:ln/>
        </p:spPr>
        <p:style>
          <a:lnRef idx="2">
            <a:schemeClr val="accent1">
              <a:shade val="50000"/>
            </a:schemeClr>
          </a:lnRef>
          <a:fillRef idx="1">
            <a:schemeClr val="accent1"/>
          </a:fillRef>
          <a:effectRef idx="0">
            <a:schemeClr val="accent1"/>
          </a:effectRef>
          <a:fontRef idx="minor"/>
        </p:style>
      </p:sp>
      <p:sp>
        <p:nvSpPr>
          <p:cNvPr id="320" name="CustomShape 3"/>
          <p:cNvSpPr/>
          <p:nvPr/>
        </p:nvSpPr>
        <p:spPr>
          <a:xfrm>
            <a:off x="2381760" y="2682720"/>
            <a:ext cx="1688400" cy="1179000"/>
          </a:xfrm>
          <a:prstGeom prst="rect">
            <a:avLst/>
          </a:prstGeom>
          <a:ln/>
        </p:spPr>
        <p:style>
          <a:lnRef idx="2">
            <a:schemeClr val="accent1">
              <a:shade val="50000"/>
            </a:schemeClr>
          </a:lnRef>
          <a:fillRef idx="1">
            <a:schemeClr val="accent1"/>
          </a:fillRef>
          <a:effectRef idx="0">
            <a:schemeClr val="accent1"/>
          </a:effectRef>
          <a:fontRef idx="minor"/>
        </p:style>
      </p:sp>
      <p:sp>
        <p:nvSpPr>
          <p:cNvPr id="321" name="CustomShape 4"/>
          <p:cNvSpPr/>
          <p:nvPr/>
        </p:nvSpPr>
        <p:spPr>
          <a:xfrm>
            <a:off x="5081040" y="2682720"/>
            <a:ext cx="1670760" cy="1179000"/>
          </a:xfrm>
          <a:prstGeom prst="rect">
            <a:avLst/>
          </a:prstGeom>
          <a:ln/>
        </p:spPr>
        <p:style>
          <a:lnRef idx="2">
            <a:schemeClr val="accent1">
              <a:shade val="50000"/>
            </a:schemeClr>
          </a:lnRef>
          <a:fillRef idx="1">
            <a:schemeClr val="accent1"/>
          </a:fillRef>
          <a:effectRef idx="0">
            <a:schemeClr val="accent1"/>
          </a:effectRef>
          <a:fontRef idx="minor"/>
        </p:style>
      </p:sp>
      <p:sp>
        <p:nvSpPr>
          <p:cNvPr id="322" name="CustomShape 5"/>
          <p:cNvSpPr/>
          <p:nvPr/>
        </p:nvSpPr>
        <p:spPr>
          <a:xfrm>
            <a:off x="7762680" y="2682720"/>
            <a:ext cx="1641600" cy="1179000"/>
          </a:xfrm>
          <a:prstGeom prst="rect">
            <a:avLst/>
          </a:prstGeom>
          <a:ln/>
        </p:spPr>
        <p:style>
          <a:lnRef idx="2">
            <a:schemeClr val="accent1">
              <a:shade val="50000"/>
            </a:schemeClr>
          </a:lnRef>
          <a:fillRef idx="1">
            <a:schemeClr val="accent1"/>
          </a:fillRef>
          <a:effectRef idx="0">
            <a:schemeClr val="accent1"/>
          </a:effectRef>
          <a:fontRef idx="minor"/>
        </p:style>
      </p:sp>
      <p:sp>
        <p:nvSpPr>
          <p:cNvPr id="323" name="CustomShape 6"/>
          <p:cNvSpPr/>
          <p:nvPr/>
        </p:nvSpPr>
        <p:spPr>
          <a:xfrm>
            <a:off x="10444320" y="2682720"/>
            <a:ext cx="1603800" cy="1179000"/>
          </a:xfrm>
          <a:prstGeom prst="rect">
            <a:avLst/>
          </a:prstGeom>
          <a:ln/>
        </p:spPr>
        <p:style>
          <a:lnRef idx="2">
            <a:schemeClr val="accent1">
              <a:shade val="50000"/>
            </a:schemeClr>
          </a:lnRef>
          <a:fillRef idx="1">
            <a:schemeClr val="accent1"/>
          </a:fillRef>
          <a:effectRef idx="0">
            <a:schemeClr val="accent1"/>
          </a:effectRef>
          <a:fontRef idx="minor"/>
        </p:style>
      </p:sp>
      <p:sp>
        <p:nvSpPr>
          <p:cNvPr id="324" name="CustomShape 7"/>
          <p:cNvSpPr/>
          <p:nvPr/>
        </p:nvSpPr>
        <p:spPr>
          <a:xfrm>
            <a:off x="241560" y="3089160"/>
            <a:ext cx="81648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800" spc="-1" strike="noStrike">
                <a:solidFill>
                  <a:srgbClr val="ffffff"/>
                </a:solidFill>
                <a:latin typeface="Calibri"/>
                <a:ea typeface="DejaVu Sans"/>
              </a:rPr>
              <a:t>Input</a:t>
            </a:r>
            <a:endParaRPr b="0" lang="en-US" sz="1800" spc="-1" strike="noStrike">
              <a:latin typeface="Arial"/>
            </a:endParaRPr>
          </a:p>
        </p:txBody>
      </p:sp>
      <p:sp>
        <p:nvSpPr>
          <p:cNvPr id="325" name="CustomShape 8"/>
          <p:cNvSpPr/>
          <p:nvPr/>
        </p:nvSpPr>
        <p:spPr>
          <a:xfrm>
            <a:off x="2826720" y="3089160"/>
            <a:ext cx="92916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800" spc="-1" strike="noStrike">
                <a:solidFill>
                  <a:srgbClr val="ffffff"/>
                </a:solidFill>
                <a:latin typeface="Calibri"/>
                <a:ea typeface="DejaVu Sans"/>
              </a:rPr>
              <a:t>Process</a:t>
            </a:r>
            <a:endParaRPr b="0" lang="en-US" sz="1800" spc="-1" strike="noStrike">
              <a:latin typeface="Arial"/>
            </a:endParaRPr>
          </a:p>
        </p:txBody>
      </p:sp>
      <p:sp>
        <p:nvSpPr>
          <p:cNvPr id="326" name="CustomShape 9"/>
          <p:cNvSpPr/>
          <p:nvPr/>
        </p:nvSpPr>
        <p:spPr>
          <a:xfrm>
            <a:off x="5417280" y="3089160"/>
            <a:ext cx="96336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800" spc="-1" strike="noStrike">
                <a:solidFill>
                  <a:srgbClr val="ffffff"/>
                </a:solidFill>
                <a:latin typeface="Calibri"/>
                <a:ea typeface="DejaVu Sans"/>
              </a:rPr>
              <a:t>Output</a:t>
            </a:r>
            <a:endParaRPr b="0" lang="en-US" sz="1800" spc="-1" strike="noStrike">
              <a:latin typeface="Arial"/>
            </a:endParaRPr>
          </a:p>
        </p:txBody>
      </p:sp>
      <p:sp>
        <p:nvSpPr>
          <p:cNvPr id="327" name="CustomShape 10"/>
          <p:cNvSpPr/>
          <p:nvPr/>
        </p:nvSpPr>
        <p:spPr>
          <a:xfrm>
            <a:off x="7985160" y="3089160"/>
            <a:ext cx="114732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800" spc="-1" strike="noStrike">
                <a:solidFill>
                  <a:srgbClr val="ffffff"/>
                </a:solidFill>
                <a:latin typeface="Calibri"/>
                <a:ea typeface="DejaVu Sans"/>
              </a:rPr>
              <a:t>Outcome</a:t>
            </a:r>
            <a:endParaRPr b="0" lang="en-US" sz="1800" spc="-1" strike="noStrike">
              <a:latin typeface="Arial"/>
            </a:endParaRPr>
          </a:p>
        </p:txBody>
      </p:sp>
      <p:sp>
        <p:nvSpPr>
          <p:cNvPr id="328" name="CustomShape 11"/>
          <p:cNvSpPr/>
          <p:nvPr/>
        </p:nvSpPr>
        <p:spPr>
          <a:xfrm>
            <a:off x="10576080" y="3089160"/>
            <a:ext cx="95400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800" spc="-1" strike="noStrike">
                <a:solidFill>
                  <a:srgbClr val="ffffff"/>
                </a:solidFill>
                <a:latin typeface="Calibri"/>
                <a:ea typeface="DejaVu Sans"/>
              </a:rPr>
              <a:t>Impact</a:t>
            </a:r>
            <a:endParaRPr b="0" lang="en-US" sz="1800" spc="-1" strike="noStrike">
              <a:latin typeface="Arial"/>
            </a:endParaRPr>
          </a:p>
        </p:txBody>
      </p:sp>
      <p:sp>
        <p:nvSpPr>
          <p:cNvPr id="329" name="CustomShape 12"/>
          <p:cNvSpPr/>
          <p:nvPr/>
        </p:nvSpPr>
        <p:spPr>
          <a:xfrm>
            <a:off x="1450080" y="3040560"/>
            <a:ext cx="975600" cy="481680"/>
          </a:xfrm>
          <a:prstGeom prst="rightArrow">
            <a:avLst>
              <a:gd name="adj1" fmla="val 50000"/>
              <a:gd name="adj2" fmla="val 50000"/>
            </a:avLst>
          </a:prstGeom>
          <a:ln/>
        </p:spPr>
        <p:style>
          <a:lnRef idx="2">
            <a:schemeClr val="dk1"/>
          </a:lnRef>
          <a:fillRef idx="1">
            <a:schemeClr val="lt1"/>
          </a:fillRef>
          <a:effectRef idx="0">
            <a:schemeClr val="dk1"/>
          </a:effectRef>
          <a:fontRef idx="minor"/>
        </p:style>
      </p:sp>
      <p:sp>
        <p:nvSpPr>
          <p:cNvPr id="330" name="CustomShape 13"/>
          <p:cNvSpPr/>
          <p:nvPr/>
        </p:nvSpPr>
        <p:spPr>
          <a:xfrm>
            <a:off x="4102560" y="3036240"/>
            <a:ext cx="975600" cy="481680"/>
          </a:xfrm>
          <a:prstGeom prst="rightArrow">
            <a:avLst>
              <a:gd name="adj1" fmla="val 50000"/>
              <a:gd name="adj2" fmla="val 50000"/>
            </a:avLst>
          </a:prstGeom>
          <a:ln/>
        </p:spPr>
        <p:style>
          <a:lnRef idx="2">
            <a:schemeClr val="dk1"/>
          </a:lnRef>
          <a:fillRef idx="1">
            <a:schemeClr val="lt1"/>
          </a:fillRef>
          <a:effectRef idx="0">
            <a:schemeClr val="dk1"/>
          </a:effectRef>
          <a:fontRef idx="minor"/>
        </p:style>
      </p:sp>
      <p:sp>
        <p:nvSpPr>
          <p:cNvPr id="331" name="CustomShape 14"/>
          <p:cNvSpPr/>
          <p:nvPr/>
        </p:nvSpPr>
        <p:spPr>
          <a:xfrm>
            <a:off x="6777360" y="3081600"/>
            <a:ext cx="975600" cy="481680"/>
          </a:xfrm>
          <a:prstGeom prst="rightArrow">
            <a:avLst>
              <a:gd name="adj1" fmla="val 50000"/>
              <a:gd name="adj2" fmla="val 50000"/>
            </a:avLst>
          </a:prstGeom>
          <a:ln/>
        </p:spPr>
        <p:style>
          <a:lnRef idx="2">
            <a:schemeClr val="dk1"/>
          </a:lnRef>
          <a:fillRef idx="1">
            <a:schemeClr val="lt1"/>
          </a:fillRef>
          <a:effectRef idx="0">
            <a:schemeClr val="dk1"/>
          </a:effectRef>
          <a:fontRef idx="minor"/>
        </p:style>
      </p:sp>
      <p:sp>
        <p:nvSpPr>
          <p:cNvPr id="332" name="CustomShape 15"/>
          <p:cNvSpPr/>
          <p:nvPr/>
        </p:nvSpPr>
        <p:spPr>
          <a:xfrm>
            <a:off x="9437040" y="3036240"/>
            <a:ext cx="975600" cy="481680"/>
          </a:xfrm>
          <a:prstGeom prst="rightArrow">
            <a:avLst>
              <a:gd name="adj1" fmla="val 50000"/>
              <a:gd name="adj2" fmla="val 50000"/>
            </a:avLst>
          </a:prstGeom>
          <a:ln/>
        </p:spPr>
        <p:style>
          <a:lnRef idx="2">
            <a:schemeClr val="dk1"/>
          </a:lnRef>
          <a:fillRef idx="1">
            <a:schemeClr val="lt1"/>
          </a:fillRef>
          <a:effectRef idx="0">
            <a:schemeClr val="dk1"/>
          </a:effectRef>
          <a:fontRef idx="minor"/>
        </p:style>
      </p:sp>
      <p:sp>
        <p:nvSpPr>
          <p:cNvPr id="333" name="CustomShape 16"/>
          <p:cNvSpPr/>
          <p:nvPr/>
        </p:nvSpPr>
        <p:spPr>
          <a:xfrm>
            <a:off x="2477520" y="3976920"/>
            <a:ext cx="1548720" cy="1302120"/>
          </a:xfrm>
          <a:prstGeom prst="roundRect">
            <a:avLst>
              <a:gd name="adj" fmla="val 16667"/>
            </a:avLst>
          </a:prstGeom>
          <a:solidFill>
            <a:srgbClr val="ffffff"/>
          </a:solidFill>
          <a:ln>
            <a:noFill/>
          </a:ln>
          <a:effectLst>
            <a:outerShdw algn="ctr" dir="2700000" dist="228593" rotWithShape="0">
              <a:srgbClr val="000000">
                <a:alpha val="30000"/>
              </a:srgbClr>
            </a:outerShdw>
          </a:effectLst>
        </p:spPr>
        <p:style>
          <a:lnRef idx="0"/>
          <a:fillRef idx="0"/>
          <a:effectRef idx="0"/>
          <a:fontRef idx="minor"/>
        </p:style>
        <p:txBody>
          <a:bodyPr lIns="90000" rIns="90000" tIns="45000" bIns="45000" anchor="ctr">
            <a:noAutofit/>
          </a:bodyPr>
          <a:p>
            <a:pPr algn="ctr">
              <a:lnSpc>
                <a:spcPct val="100000"/>
              </a:lnSpc>
              <a:tabLst>
                <a:tab algn="l" pos="0"/>
              </a:tabLst>
            </a:pPr>
            <a:r>
              <a:rPr b="1" lang="en-US" sz="1800" spc="-1" strike="noStrike">
                <a:solidFill>
                  <a:srgbClr val="000000"/>
                </a:solidFill>
                <a:latin typeface="Calibri"/>
                <a:ea typeface="DejaVu Sans"/>
              </a:rPr>
              <a:t>Process </a:t>
            </a:r>
            <a:endParaRPr b="0" lang="en-US" sz="1800" spc="-1" strike="noStrike">
              <a:latin typeface="Arial"/>
            </a:endParaRPr>
          </a:p>
          <a:p>
            <a:pPr marL="216000" indent="-213840">
              <a:lnSpc>
                <a:spcPct val="100000"/>
              </a:lnSpc>
              <a:buClr>
                <a:srgbClr val="000000"/>
              </a:buClr>
              <a:buFont typeface="Calibri"/>
              <a:buChar char="-"/>
              <a:tabLst>
                <a:tab algn="l" pos="0"/>
              </a:tabLst>
            </a:pPr>
            <a:r>
              <a:rPr b="0" lang="en-US" sz="1100" spc="-1" strike="noStrike">
                <a:solidFill>
                  <a:srgbClr val="000000"/>
                </a:solidFill>
                <a:latin typeface="Times New Roman"/>
                <a:ea typeface="DejaVu Sans"/>
              </a:rPr>
              <a:t>activities </a:t>
            </a:r>
            <a:endParaRPr b="0" lang="en-US" sz="1100" spc="-1" strike="noStrike">
              <a:latin typeface="Arial"/>
            </a:endParaRPr>
          </a:p>
          <a:p>
            <a:pPr>
              <a:lnSpc>
                <a:spcPct val="100000"/>
              </a:lnSpc>
              <a:tabLst>
                <a:tab algn="l" pos="0"/>
              </a:tabLst>
            </a:pPr>
            <a:r>
              <a:rPr b="0" lang="en-US" sz="1100" spc="-1" strike="noStrike">
                <a:solidFill>
                  <a:srgbClr val="000000"/>
                </a:solidFill>
                <a:latin typeface="Times New Roman"/>
                <a:ea typeface="DejaVu Sans"/>
              </a:rPr>
              <a:t>e.g. training, Distribution.</a:t>
            </a:r>
            <a:endParaRPr b="0" lang="en-US" sz="1100" spc="-1" strike="noStrike">
              <a:latin typeface="Arial"/>
            </a:endParaRPr>
          </a:p>
        </p:txBody>
      </p:sp>
      <p:sp>
        <p:nvSpPr>
          <p:cNvPr id="334" name="CustomShape 17"/>
          <p:cNvSpPr/>
          <p:nvPr/>
        </p:nvSpPr>
        <p:spPr>
          <a:xfrm>
            <a:off x="10554480" y="4000320"/>
            <a:ext cx="1286640" cy="1351800"/>
          </a:xfrm>
          <a:prstGeom prst="roundRect">
            <a:avLst>
              <a:gd name="adj" fmla="val 16667"/>
            </a:avLst>
          </a:prstGeom>
          <a:solidFill>
            <a:srgbClr val="ffffff"/>
          </a:solidFill>
          <a:ln>
            <a:noFill/>
          </a:ln>
          <a:effectLst>
            <a:outerShdw algn="ctr" dir="2700000" dist="228593" rotWithShape="0">
              <a:srgbClr val="000000">
                <a:alpha val="30000"/>
              </a:srgbClr>
            </a:outerShdw>
          </a:effectLst>
        </p:spPr>
        <p:style>
          <a:lnRef idx="0"/>
          <a:fillRef idx="0"/>
          <a:effectRef idx="0"/>
          <a:fontRef idx="minor"/>
        </p:style>
        <p:txBody>
          <a:bodyPr lIns="90000" rIns="90000" tIns="45000" bIns="45000" anchor="ctr">
            <a:noAutofit/>
          </a:bodyPr>
          <a:p>
            <a:pPr algn="ctr">
              <a:lnSpc>
                <a:spcPct val="100000"/>
              </a:lnSpc>
              <a:spcAft>
                <a:spcPts val="799"/>
              </a:spcAft>
              <a:tabLst>
                <a:tab algn="l" pos="0"/>
              </a:tabLst>
            </a:pPr>
            <a:r>
              <a:rPr b="1" lang="en-US" sz="1600" spc="-1" strike="noStrike">
                <a:solidFill>
                  <a:srgbClr val="000000"/>
                </a:solidFill>
                <a:latin typeface="Calibri"/>
                <a:ea typeface="DejaVu Sans"/>
              </a:rPr>
              <a:t>Impact </a:t>
            </a:r>
            <a:endParaRPr b="0" lang="en-US" sz="1600" spc="-1" strike="noStrike">
              <a:latin typeface="Arial"/>
            </a:endParaRPr>
          </a:p>
          <a:p>
            <a:pPr marL="216000" indent="-213840">
              <a:lnSpc>
                <a:spcPct val="100000"/>
              </a:lnSpc>
              <a:spcAft>
                <a:spcPts val="1001"/>
              </a:spcAft>
              <a:buClr>
                <a:srgbClr val="000000"/>
              </a:buClr>
              <a:buFont typeface="Calibri"/>
              <a:buChar char="-"/>
              <a:tabLst>
                <a:tab algn="l" pos="0"/>
              </a:tabLst>
            </a:pPr>
            <a:r>
              <a:rPr b="0" lang="en-US" sz="1100" spc="-1" strike="noStrike">
                <a:solidFill>
                  <a:srgbClr val="000000"/>
                </a:solidFill>
                <a:latin typeface="Times New Roman"/>
                <a:ea typeface="DejaVu Sans"/>
              </a:rPr>
              <a:t>Incidences</a:t>
            </a:r>
            <a:endParaRPr b="0" lang="en-US" sz="1100" spc="-1" strike="noStrike">
              <a:latin typeface="Arial"/>
            </a:endParaRPr>
          </a:p>
          <a:p>
            <a:pPr marL="216000" indent="-213840" algn="ctr">
              <a:lnSpc>
                <a:spcPct val="100000"/>
              </a:lnSpc>
              <a:buClr>
                <a:srgbClr val="000000"/>
              </a:buClr>
              <a:buFont typeface="Calibri"/>
              <a:buChar char="-"/>
              <a:tabLst>
                <a:tab algn="l" pos="0"/>
              </a:tabLst>
            </a:pPr>
            <a:r>
              <a:rPr b="0" lang="en-US" sz="1000" spc="-1" strike="noStrike">
                <a:solidFill>
                  <a:srgbClr val="000000"/>
                </a:solidFill>
                <a:latin typeface="Times New Roman"/>
                <a:ea typeface="DejaVu Sans"/>
              </a:rPr>
              <a:t>Prevalence rates </a:t>
            </a:r>
            <a:endParaRPr b="0" lang="en-US" sz="1000" spc="-1" strike="noStrike">
              <a:latin typeface="Arial"/>
            </a:endParaRPr>
          </a:p>
        </p:txBody>
      </p:sp>
      <p:sp>
        <p:nvSpPr>
          <p:cNvPr id="335" name="CustomShape 18"/>
          <p:cNvSpPr/>
          <p:nvPr/>
        </p:nvSpPr>
        <p:spPr>
          <a:xfrm>
            <a:off x="5253480" y="4000320"/>
            <a:ext cx="1411920" cy="1278720"/>
          </a:xfrm>
          <a:prstGeom prst="roundRect">
            <a:avLst>
              <a:gd name="adj" fmla="val 16667"/>
            </a:avLst>
          </a:prstGeom>
          <a:solidFill>
            <a:srgbClr val="ffffff"/>
          </a:solidFill>
          <a:ln>
            <a:noFill/>
          </a:ln>
          <a:effectLst>
            <a:outerShdw algn="ctr" dir="2700000" dist="228593" rotWithShape="0">
              <a:srgbClr val="000000">
                <a:alpha val="30000"/>
              </a:srgbClr>
            </a:outerShdw>
          </a:effectLst>
        </p:spPr>
        <p:style>
          <a:lnRef idx="0"/>
          <a:fillRef idx="0"/>
          <a:effectRef idx="0"/>
          <a:fontRef idx="minor"/>
        </p:style>
        <p:txBody>
          <a:bodyPr lIns="90000" rIns="90000" tIns="45000" bIns="45000" anchor="ctr">
            <a:noAutofit/>
          </a:bodyPr>
          <a:p>
            <a:pPr algn="ctr">
              <a:lnSpc>
                <a:spcPct val="100000"/>
              </a:lnSpc>
              <a:spcAft>
                <a:spcPts val="799"/>
              </a:spcAft>
              <a:tabLst>
                <a:tab algn="l" pos="0"/>
              </a:tabLst>
            </a:pPr>
            <a:r>
              <a:rPr b="1" lang="en-US" sz="1800" spc="-1" strike="noStrike">
                <a:solidFill>
                  <a:srgbClr val="000000"/>
                </a:solidFill>
                <a:latin typeface="Calibri"/>
                <a:ea typeface="DejaVu Sans"/>
              </a:rPr>
              <a:t>Output </a:t>
            </a:r>
            <a:endParaRPr b="0" lang="en-US" sz="1800" spc="-1" strike="noStrike">
              <a:latin typeface="Arial"/>
            </a:endParaRPr>
          </a:p>
          <a:p>
            <a:pPr marL="216000" indent="-213840">
              <a:lnSpc>
                <a:spcPct val="100000"/>
              </a:lnSpc>
              <a:spcAft>
                <a:spcPts val="1001"/>
              </a:spcAft>
              <a:buClr>
                <a:srgbClr val="000000"/>
              </a:buClr>
              <a:buFont typeface="Calibri"/>
              <a:buChar char="-"/>
              <a:tabLst>
                <a:tab algn="l" pos="0"/>
              </a:tabLst>
            </a:pPr>
            <a:r>
              <a:rPr b="0" lang="en-US" sz="1100" spc="-1" strike="noStrike">
                <a:solidFill>
                  <a:srgbClr val="000000"/>
                </a:solidFill>
                <a:latin typeface="Times New Roman"/>
                <a:ea typeface="DejaVu Sans"/>
              </a:rPr>
              <a:t>Services </a:t>
            </a:r>
            <a:endParaRPr b="0" lang="en-US" sz="1100" spc="-1" strike="noStrike">
              <a:latin typeface="Arial"/>
            </a:endParaRPr>
          </a:p>
          <a:p>
            <a:pPr marL="216000" indent="-213840" algn="ctr">
              <a:lnSpc>
                <a:spcPct val="100000"/>
              </a:lnSpc>
              <a:buClr>
                <a:srgbClr val="000000"/>
              </a:buClr>
              <a:buFont typeface="Calibri"/>
              <a:buChar char="-"/>
              <a:tabLst>
                <a:tab algn="l" pos="0"/>
              </a:tabLst>
            </a:pPr>
            <a:r>
              <a:rPr b="0" lang="en-US" sz="1100" spc="-1" strike="noStrike">
                <a:solidFill>
                  <a:srgbClr val="000000"/>
                </a:solidFill>
                <a:latin typeface="Times New Roman"/>
                <a:ea typeface="DejaVu Sans"/>
              </a:rPr>
              <a:t>trainees</a:t>
            </a:r>
            <a:endParaRPr b="0" lang="en-US" sz="1100" spc="-1" strike="noStrike">
              <a:latin typeface="Arial"/>
            </a:endParaRPr>
          </a:p>
        </p:txBody>
      </p:sp>
      <p:sp>
        <p:nvSpPr>
          <p:cNvPr id="336" name="CustomShape 19"/>
          <p:cNvSpPr/>
          <p:nvPr/>
        </p:nvSpPr>
        <p:spPr>
          <a:xfrm>
            <a:off x="7969320" y="4000320"/>
            <a:ext cx="1434960" cy="1323720"/>
          </a:xfrm>
          <a:prstGeom prst="roundRect">
            <a:avLst>
              <a:gd name="adj" fmla="val 16667"/>
            </a:avLst>
          </a:prstGeom>
          <a:solidFill>
            <a:srgbClr val="ffffff"/>
          </a:solidFill>
          <a:ln>
            <a:noFill/>
          </a:ln>
          <a:effectLst>
            <a:outerShdw algn="ctr" dir="2700000" dist="228593" rotWithShape="0">
              <a:srgbClr val="000000">
                <a:alpha val="30000"/>
              </a:srgbClr>
            </a:outerShdw>
          </a:effectLst>
        </p:spPr>
        <p:style>
          <a:lnRef idx="0"/>
          <a:fillRef idx="0"/>
          <a:effectRef idx="0"/>
          <a:fontRef idx="minor"/>
        </p:style>
        <p:txBody>
          <a:bodyPr lIns="90000" rIns="90000" tIns="45000" bIns="45000" anchor="ctr">
            <a:noAutofit/>
          </a:bodyPr>
          <a:p>
            <a:pPr algn="ctr">
              <a:lnSpc>
                <a:spcPct val="100000"/>
              </a:lnSpc>
              <a:spcAft>
                <a:spcPts val="799"/>
              </a:spcAft>
              <a:tabLst>
                <a:tab algn="l" pos="0"/>
              </a:tabLst>
            </a:pPr>
            <a:r>
              <a:rPr b="1" lang="en-US" sz="1600" spc="-1" strike="noStrike">
                <a:solidFill>
                  <a:srgbClr val="000000"/>
                </a:solidFill>
                <a:latin typeface="Calibri"/>
                <a:ea typeface="DejaVu Sans"/>
              </a:rPr>
              <a:t>Outcome </a:t>
            </a:r>
            <a:endParaRPr b="0" lang="en-US" sz="1600" spc="-1" strike="noStrike">
              <a:latin typeface="Arial"/>
            </a:endParaRPr>
          </a:p>
          <a:p>
            <a:pPr marL="216000" indent="-213840">
              <a:lnSpc>
                <a:spcPct val="100000"/>
              </a:lnSpc>
              <a:spcAft>
                <a:spcPts val="1001"/>
              </a:spcAft>
              <a:buClr>
                <a:srgbClr val="000000"/>
              </a:buClr>
              <a:buFont typeface="Calibri"/>
              <a:buChar char="-"/>
              <a:tabLst>
                <a:tab algn="l" pos="0"/>
              </a:tabLst>
            </a:pPr>
            <a:r>
              <a:rPr b="0" lang="en-US" sz="1000" spc="-1" strike="noStrike">
                <a:solidFill>
                  <a:srgbClr val="000000"/>
                </a:solidFill>
                <a:latin typeface="Times New Roman"/>
                <a:ea typeface="DejaVu Sans"/>
              </a:rPr>
              <a:t>Knowledge </a:t>
            </a:r>
            <a:endParaRPr b="0" lang="en-US" sz="1000" spc="-1" strike="noStrike">
              <a:latin typeface="Arial"/>
            </a:endParaRPr>
          </a:p>
          <a:p>
            <a:pPr marL="216000" indent="-213840" algn="ctr">
              <a:lnSpc>
                <a:spcPct val="100000"/>
              </a:lnSpc>
              <a:buClr>
                <a:srgbClr val="000000"/>
              </a:buClr>
              <a:buFont typeface="Calibri"/>
              <a:buChar char="-"/>
              <a:tabLst>
                <a:tab algn="l" pos="0"/>
              </a:tabLst>
            </a:pPr>
            <a:r>
              <a:rPr b="0" lang="en-US" sz="1100" spc="-1" strike="noStrike">
                <a:solidFill>
                  <a:srgbClr val="000000"/>
                </a:solidFill>
                <a:latin typeface="Times New Roman"/>
                <a:ea typeface="DejaVu Sans"/>
              </a:rPr>
              <a:t>Improved services</a:t>
            </a:r>
            <a:endParaRPr b="0" lang="en-US" sz="1100" spc="-1" strike="noStrike">
              <a:latin typeface="Arial"/>
            </a:endParaRPr>
          </a:p>
        </p:txBody>
      </p:sp>
      <p:sp>
        <p:nvSpPr>
          <p:cNvPr id="337" name="CustomShape 20"/>
          <p:cNvSpPr/>
          <p:nvPr/>
        </p:nvSpPr>
        <p:spPr>
          <a:xfrm>
            <a:off x="128880" y="3976920"/>
            <a:ext cx="1415520" cy="1296000"/>
          </a:xfrm>
          <a:prstGeom prst="roundRect">
            <a:avLst>
              <a:gd name="adj" fmla="val 16667"/>
            </a:avLst>
          </a:prstGeom>
          <a:solidFill>
            <a:schemeClr val="bg1"/>
          </a:solidFill>
          <a:ln>
            <a:noFill/>
          </a:ln>
          <a:effectLst>
            <a:outerShdw algn="ctr" dir="2700000" dist="228593" rotWithShape="0">
              <a:srgbClr val="000000">
                <a:alpha val="30000"/>
              </a:srgbClr>
            </a:outerShdw>
          </a:effectLst>
        </p:spPr>
        <p:style>
          <a:lnRef idx="0"/>
          <a:fillRef idx="0"/>
          <a:effectRef idx="0"/>
          <a:fontRef idx="minor"/>
        </p:style>
        <p:txBody>
          <a:bodyPr lIns="90000" rIns="90000" tIns="45000" bIns="45000" anchor="ctr">
            <a:noAutofit/>
          </a:bodyPr>
          <a:p>
            <a:pPr algn="ctr">
              <a:lnSpc>
                <a:spcPct val="100000"/>
              </a:lnSpc>
              <a:spcAft>
                <a:spcPts val="799"/>
              </a:spcAft>
              <a:tabLst>
                <a:tab algn="l" pos="0"/>
              </a:tabLst>
            </a:pPr>
            <a:r>
              <a:rPr b="1" lang="en-US" sz="1800" spc="-1" strike="noStrike">
                <a:solidFill>
                  <a:srgbClr val="000000"/>
                </a:solidFill>
                <a:latin typeface="Calibri"/>
                <a:ea typeface="DejaVu Sans"/>
              </a:rPr>
              <a:t>Input</a:t>
            </a:r>
            <a:endParaRPr b="0" lang="en-US" sz="1800" spc="-1" strike="noStrike">
              <a:latin typeface="Arial"/>
            </a:endParaRPr>
          </a:p>
          <a:p>
            <a:pPr marL="216000" indent="-213840">
              <a:lnSpc>
                <a:spcPct val="100000"/>
              </a:lnSpc>
              <a:spcAft>
                <a:spcPts val="1001"/>
              </a:spcAft>
              <a:buClr>
                <a:srgbClr val="000000"/>
              </a:buClr>
              <a:buFont typeface="Calibri"/>
              <a:buChar char="-"/>
              <a:tabLst>
                <a:tab algn="l" pos="0"/>
              </a:tabLst>
            </a:pPr>
            <a:r>
              <a:rPr b="0" lang="en-US" sz="1100" spc="-1" strike="noStrike">
                <a:solidFill>
                  <a:srgbClr val="000000"/>
                </a:solidFill>
                <a:latin typeface="Times New Roman"/>
                <a:ea typeface="DejaVu Sans"/>
              </a:rPr>
              <a:t>Resources </a:t>
            </a:r>
            <a:endParaRPr b="0" lang="en-US" sz="1100" spc="-1" strike="noStrike">
              <a:latin typeface="Arial"/>
            </a:endParaRPr>
          </a:p>
          <a:p>
            <a:pPr marL="216000" indent="-213840" algn="ctr">
              <a:lnSpc>
                <a:spcPct val="100000"/>
              </a:lnSpc>
              <a:buClr>
                <a:srgbClr val="000000"/>
              </a:buClr>
              <a:buFont typeface="Calibri"/>
              <a:buChar char="-"/>
              <a:tabLst>
                <a:tab algn="l" pos="0"/>
              </a:tabLst>
            </a:pPr>
            <a:r>
              <a:rPr b="0" lang="en-US" sz="1100" spc="-1" strike="noStrike">
                <a:solidFill>
                  <a:srgbClr val="000000"/>
                </a:solidFill>
                <a:latin typeface="Times New Roman"/>
                <a:ea typeface="DejaVu Sans"/>
              </a:rPr>
              <a:t>Staff</a:t>
            </a:r>
            <a:endParaRPr b="0" lang="en-US" sz="1100" spc="-1" strike="noStrike">
              <a:latin typeface="Arial"/>
            </a:endParaRPr>
          </a:p>
          <a:p>
            <a:pPr marL="216000" indent="-213840" algn="ctr">
              <a:lnSpc>
                <a:spcPct val="100000"/>
              </a:lnSpc>
              <a:buClr>
                <a:srgbClr val="000000"/>
              </a:buClr>
              <a:buFont typeface="Calibri"/>
              <a:buChar char="-"/>
              <a:tabLst>
                <a:tab algn="l" pos="0"/>
              </a:tabLst>
            </a:pPr>
            <a:r>
              <a:rPr b="0" lang="en-US" sz="1100" spc="-1" strike="noStrike">
                <a:solidFill>
                  <a:srgbClr val="000000"/>
                </a:solidFill>
                <a:latin typeface="Times New Roman"/>
                <a:ea typeface="DejaVu Sans"/>
              </a:rPr>
              <a:t>Supplies </a:t>
            </a:r>
            <a:endParaRPr b="0" lang="en-US" sz="1100" spc="-1" strike="noStrike">
              <a:latin typeface="Arial"/>
            </a:endParaRPr>
          </a:p>
        </p:txBody>
      </p:sp>
      <p:sp>
        <p:nvSpPr>
          <p:cNvPr id="338" name="CustomShape 21"/>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5424245F-87B2-40A5-96B8-274D54F8E412}"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39" name="CustomShape 22"/>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CCAF3F6D-75EB-48F7-BDEE-C4CF2C82597F}" type="slidenum">
              <a:rPr b="0" lang="en-US" sz="1200" spc="-1" strike="noStrike">
                <a:solidFill>
                  <a:srgbClr val="8b8b8b"/>
                </a:solidFill>
                <a:latin typeface="Calibri"/>
                <a:ea typeface="DejaVu Sans"/>
              </a:rPr>
              <a:t>30</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838080" y="365040"/>
            <a:ext cx="10512720" cy="1322640"/>
          </a:xfrm>
          <a:prstGeom prst="rect">
            <a:avLst/>
          </a:prstGeom>
          <a:noFill/>
          <a:ln>
            <a:noFill/>
          </a:ln>
        </p:spPr>
        <p:style>
          <a:lnRef idx="0"/>
          <a:fillRef idx="0"/>
          <a:effectRef idx="0"/>
          <a:fontRef idx="minor"/>
        </p:style>
      </p:sp>
      <p:sp>
        <p:nvSpPr>
          <p:cNvPr id="341"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rmAutofit/>
          </a:bodyPr>
          <a:p>
            <a:pPr marL="228600" indent="-225720">
              <a:lnSpc>
                <a:spcPct val="90000"/>
              </a:lnSpc>
              <a:spcBef>
                <a:spcPts val="1001"/>
              </a:spcBef>
              <a:buClr>
                <a:srgbClr val="000000"/>
              </a:buClr>
              <a:buFont typeface="Arial"/>
              <a:buChar char="•"/>
            </a:pPr>
            <a:r>
              <a:rPr b="0" lang="en-US" sz="4000" spc="-1" strike="noStrike">
                <a:solidFill>
                  <a:srgbClr val="000000"/>
                </a:solidFill>
                <a:latin typeface="Calibri"/>
                <a:ea typeface="DejaVu Sans"/>
              </a:rPr>
              <a:t>The conceptual framework demonstrates the process of monitoring and evaluation</a:t>
            </a:r>
            <a:endParaRPr b="0" lang="en-US" sz="4000" spc="-1" strike="noStrike">
              <a:latin typeface="Arial"/>
            </a:endParaRPr>
          </a:p>
        </p:txBody>
      </p:sp>
      <p:sp>
        <p:nvSpPr>
          <p:cNvPr id="342"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23ED85B6-84E6-4AD0-8C01-4C85B4B61E3D}"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43"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7CAB8F3C-32A8-4815-B625-39D52B45F886}" type="slidenum">
              <a:rPr b="0" lang="en-US" sz="1200" spc="-1" strike="noStrike">
                <a:solidFill>
                  <a:srgbClr val="8b8b8b"/>
                </a:solidFill>
                <a:latin typeface="Calibri"/>
                <a:ea typeface="DejaVu Sans"/>
              </a:rPr>
              <a:t>32</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4400" spc="-1" strike="noStrike">
                <a:solidFill>
                  <a:srgbClr val="000000"/>
                </a:solidFill>
                <a:latin typeface="Calibri Light"/>
                <a:ea typeface="DejaVu Sans"/>
              </a:rPr>
              <a:t>What you need to do at each level:</a:t>
            </a:r>
            <a:br/>
            <a:endParaRPr b="0" lang="en-US" sz="4400" spc="-1" strike="noStrike">
              <a:latin typeface="Arial"/>
            </a:endParaRPr>
          </a:p>
        </p:txBody>
      </p:sp>
      <p:sp>
        <p:nvSpPr>
          <p:cNvPr id="345"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rmAutofit/>
          </a:bodyPr>
          <a:p>
            <a:pPr marL="228600" indent="-225720">
              <a:lnSpc>
                <a:spcPct val="90000"/>
              </a:lnSpc>
              <a:spcBef>
                <a:spcPts val="1001"/>
              </a:spcBef>
              <a:buClr>
                <a:srgbClr val="000000"/>
              </a:buClr>
              <a:buFont typeface="Arial"/>
              <a:buChar char="•"/>
            </a:pPr>
            <a:r>
              <a:rPr b="1" lang="en-US" sz="3200" spc="-1" strike="noStrike">
                <a:solidFill>
                  <a:srgbClr val="000000"/>
                </a:solidFill>
                <a:latin typeface="Calibri"/>
                <a:ea typeface="DejaVu Sans"/>
              </a:rPr>
              <a:t>Inputs level: </a:t>
            </a:r>
            <a:r>
              <a:rPr b="0" lang="en-US" sz="3200" spc="-1" strike="noStrike">
                <a:solidFill>
                  <a:srgbClr val="000000"/>
                </a:solidFill>
                <a:latin typeface="Calibri"/>
                <a:ea typeface="DejaVu Sans"/>
              </a:rPr>
              <a:t>Monitor whether resources, staff, supplies e.t.c being provided</a:t>
            </a:r>
            <a:endParaRPr b="0" lang="en-US" sz="3200" spc="-1" strike="noStrike">
              <a:latin typeface="Arial"/>
            </a:endParaRPr>
          </a:p>
          <a:p>
            <a:pPr marL="228600" indent="-225720">
              <a:lnSpc>
                <a:spcPct val="90000"/>
              </a:lnSpc>
              <a:spcBef>
                <a:spcPts val="1001"/>
              </a:spcBef>
              <a:buClr>
                <a:srgbClr val="000000"/>
              </a:buClr>
              <a:buFont typeface="Arial"/>
              <a:buChar char="•"/>
            </a:pPr>
            <a:r>
              <a:rPr b="1" lang="en-US" sz="3200" spc="-1" strike="noStrike">
                <a:solidFill>
                  <a:srgbClr val="000000"/>
                </a:solidFill>
                <a:latin typeface="Calibri"/>
                <a:ea typeface="DejaVu Sans"/>
              </a:rPr>
              <a:t>Process level: </a:t>
            </a:r>
            <a:r>
              <a:rPr b="0" lang="en-US" sz="3200" spc="-1" strike="noStrike">
                <a:solidFill>
                  <a:srgbClr val="000000"/>
                </a:solidFill>
                <a:latin typeface="Calibri"/>
                <a:ea typeface="DejaVu Sans"/>
              </a:rPr>
              <a:t>Monitor whether activities are happening.</a:t>
            </a:r>
            <a:endParaRPr b="0" lang="en-US" sz="3200" spc="-1" strike="noStrike">
              <a:latin typeface="Arial"/>
            </a:endParaRPr>
          </a:p>
          <a:p>
            <a:pPr marL="228600" indent="-225720">
              <a:lnSpc>
                <a:spcPct val="90000"/>
              </a:lnSpc>
              <a:spcBef>
                <a:spcPts val="1001"/>
              </a:spcBef>
              <a:buClr>
                <a:srgbClr val="000000"/>
              </a:buClr>
              <a:buFont typeface="Arial"/>
              <a:buChar char="•"/>
            </a:pPr>
            <a:r>
              <a:rPr b="1" lang="en-US" sz="3200" spc="-1" strike="noStrike">
                <a:solidFill>
                  <a:srgbClr val="000000"/>
                </a:solidFill>
                <a:latin typeface="Calibri"/>
                <a:ea typeface="DejaVu Sans"/>
              </a:rPr>
              <a:t>Outputs level: </a:t>
            </a:r>
            <a:r>
              <a:rPr b="0" lang="en-US" sz="3200" spc="-1" strike="noStrike">
                <a:solidFill>
                  <a:srgbClr val="000000"/>
                </a:solidFill>
                <a:latin typeface="Calibri"/>
                <a:ea typeface="DejaVu Sans"/>
              </a:rPr>
              <a:t>Monitor whether required outputs are generated by activities carried out according to planned schedule.</a:t>
            </a:r>
            <a:endParaRPr b="0" lang="en-US" sz="3200" spc="-1" strike="noStrike">
              <a:latin typeface="Arial"/>
            </a:endParaRPr>
          </a:p>
          <a:p>
            <a:pPr marL="228600" indent="-225720">
              <a:lnSpc>
                <a:spcPct val="90000"/>
              </a:lnSpc>
              <a:spcBef>
                <a:spcPts val="1001"/>
              </a:spcBef>
              <a:buClr>
                <a:srgbClr val="000000"/>
              </a:buClr>
              <a:buFont typeface="Arial"/>
              <a:buChar char="•"/>
            </a:pPr>
            <a:r>
              <a:rPr b="1" lang="en-US" sz="3200" spc="-1" strike="noStrike">
                <a:solidFill>
                  <a:srgbClr val="000000"/>
                </a:solidFill>
                <a:latin typeface="Calibri"/>
                <a:ea typeface="DejaVu Sans"/>
              </a:rPr>
              <a:t>Outcome level</a:t>
            </a:r>
            <a:r>
              <a:rPr b="0" lang="en-US" sz="3200" spc="-1" strike="noStrike">
                <a:solidFill>
                  <a:srgbClr val="000000"/>
                </a:solidFill>
                <a:latin typeface="Calibri"/>
                <a:ea typeface="DejaVu Sans"/>
              </a:rPr>
              <a:t>: Evaluate whether there is gain in the expected areas</a:t>
            </a:r>
            <a:endParaRPr b="0" lang="en-US" sz="3200" spc="-1" strike="noStrike">
              <a:latin typeface="Arial"/>
            </a:endParaRPr>
          </a:p>
          <a:p>
            <a:pPr marL="228600" indent="-225720">
              <a:lnSpc>
                <a:spcPct val="90000"/>
              </a:lnSpc>
              <a:spcBef>
                <a:spcPts val="1001"/>
              </a:spcBef>
              <a:buClr>
                <a:srgbClr val="000000"/>
              </a:buClr>
              <a:buFont typeface="Arial"/>
              <a:buChar char="•"/>
            </a:pPr>
            <a:r>
              <a:rPr b="1" lang="en-US" sz="3200" spc="-1" strike="noStrike">
                <a:solidFill>
                  <a:srgbClr val="000000"/>
                </a:solidFill>
                <a:latin typeface="Calibri"/>
                <a:ea typeface="DejaVu Sans"/>
              </a:rPr>
              <a:t>Impact level</a:t>
            </a:r>
            <a:r>
              <a:rPr b="0" lang="en-US" sz="3200" spc="-1" strike="noStrike">
                <a:solidFill>
                  <a:srgbClr val="000000"/>
                </a:solidFill>
                <a:latin typeface="Calibri"/>
                <a:ea typeface="DejaVu Sans"/>
              </a:rPr>
              <a:t>; evaluate or conduct demographic health survey to show impact..</a:t>
            </a:r>
            <a:endParaRPr b="0" lang="en-US" sz="3200" spc="-1" strike="noStrike">
              <a:latin typeface="Arial"/>
            </a:endParaRPr>
          </a:p>
          <a:p>
            <a:pPr>
              <a:lnSpc>
                <a:spcPct val="90000"/>
              </a:lnSpc>
              <a:spcBef>
                <a:spcPts val="1001"/>
              </a:spcBef>
            </a:pPr>
            <a:endParaRPr b="0" lang="en-US" sz="3200" spc="-1" strike="noStrike">
              <a:latin typeface="Arial"/>
            </a:endParaRPr>
          </a:p>
        </p:txBody>
      </p:sp>
      <p:sp>
        <p:nvSpPr>
          <p:cNvPr id="346"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93928B58-300A-4FD0-B763-D53E50CF7399}"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47"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C0642ED2-E931-4284-837D-B038C176ECE0}" type="slidenum">
              <a:rPr b="0" lang="en-US" sz="1200" spc="-1" strike="noStrike">
                <a:solidFill>
                  <a:srgbClr val="8b8b8b"/>
                </a:solidFill>
                <a:latin typeface="Calibri"/>
                <a:ea typeface="DejaVu Sans"/>
              </a:rPr>
              <a:t>33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1" lang="en-US" sz="6000" spc="-1" strike="noStrike">
                <a:solidFill>
                  <a:srgbClr val="000000"/>
                </a:solidFill>
                <a:latin typeface="Calibri Light"/>
                <a:ea typeface="DejaVu Sans"/>
              </a:rPr>
              <a:t>Evaluation Terms of Reference (TOR)</a:t>
            </a:r>
            <a:endParaRPr b="0" lang="en-US" sz="6000" spc="-1" strike="noStrike">
              <a:latin typeface="Arial"/>
            </a:endParaRPr>
          </a:p>
        </p:txBody>
      </p:sp>
      <p:sp>
        <p:nvSpPr>
          <p:cNvPr id="349" name="CustomShape 2"/>
          <p:cNvSpPr/>
          <p:nvPr/>
        </p:nvSpPr>
        <p:spPr>
          <a:xfrm>
            <a:off x="1523880" y="3602160"/>
            <a:ext cx="9141120" cy="1652760"/>
          </a:xfrm>
          <a:prstGeom prst="rect">
            <a:avLst/>
          </a:prstGeom>
          <a:noFill/>
          <a:ln>
            <a:noFill/>
          </a:ln>
        </p:spPr>
        <p:style>
          <a:lnRef idx="0"/>
          <a:fillRef idx="0"/>
          <a:effectRef idx="0"/>
          <a:fontRef idx="minor"/>
        </p:style>
      </p:sp>
      <p:sp>
        <p:nvSpPr>
          <p:cNvPr id="350"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5C7EC72C-7601-4000-883F-06D9E658B85E}"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51"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8413A392-BF5A-4809-B283-1DC8F51D58CF}" type="slidenum">
              <a:rPr b="0" lang="en-US" sz="1200" spc="-1" strike="noStrike">
                <a:solidFill>
                  <a:srgbClr val="8b8b8b"/>
                </a:solidFill>
                <a:latin typeface="Calibri"/>
                <a:ea typeface="DejaVu Sans"/>
              </a:rPr>
              <a:t>33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What is TOR?</a:t>
            </a:r>
            <a:endParaRPr b="0" lang="en-US" sz="4400" spc="-1" strike="noStrike">
              <a:latin typeface="Arial"/>
            </a:endParaRPr>
          </a:p>
        </p:txBody>
      </p:sp>
      <p:sp>
        <p:nvSpPr>
          <p:cNvPr id="353"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4000" spc="-1" strike="noStrike">
                <a:solidFill>
                  <a:srgbClr val="000000"/>
                </a:solidFill>
                <a:latin typeface="Calibri"/>
                <a:ea typeface="DejaVu Sans"/>
              </a:rPr>
              <a:t>TOR refers to the definition and structured description of the scope of work and the schedule that must be carried out by the person, company or evaluation team undertaking an evaluation. </a:t>
            </a:r>
            <a:endParaRPr b="0" lang="en-US" sz="4000" spc="-1" strike="noStrike">
              <a:latin typeface="Arial"/>
            </a:endParaRPr>
          </a:p>
          <a:p>
            <a:pPr>
              <a:lnSpc>
                <a:spcPct val="90000"/>
              </a:lnSpc>
              <a:spcBef>
                <a:spcPts val="1001"/>
              </a:spcBef>
            </a:pPr>
            <a:endParaRPr b="0" lang="en-US" sz="4000" spc="-1" strike="noStrike">
              <a:latin typeface="Arial"/>
            </a:endParaRPr>
          </a:p>
        </p:txBody>
      </p:sp>
      <p:sp>
        <p:nvSpPr>
          <p:cNvPr id="354"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09FCE224-7339-4FF7-8EF3-6AC32BA84779}"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55"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E0A4CF81-BFDB-45A6-98A5-FE64DDF5BE65}" type="slidenum">
              <a:rPr b="0" lang="en-US" sz="1200" spc="-1" strike="noStrike">
                <a:solidFill>
                  <a:srgbClr val="8b8b8b"/>
                </a:solidFill>
                <a:latin typeface="Calibri"/>
                <a:ea typeface="DejaVu Sans"/>
              </a:rPr>
              <a:t>33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Characteristics of TORs 2</a:t>
            </a:r>
            <a:endParaRPr b="0" lang="en-US" sz="4400" spc="-1" strike="noStrike">
              <a:latin typeface="Arial"/>
            </a:endParaRPr>
          </a:p>
        </p:txBody>
      </p:sp>
      <p:sp>
        <p:nvSpPr>
          <p:cNvPr id="357"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The terms of reference recall the background, scope of the evaluation process, products, technical aspects and states the main motivates for an evaluation and the questions asked. </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It sums up available knowledge and outlines an evaluation methodology describing the distribution of work, schedule and the responsibilities among the people participating in an evaluation process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It is also specifies the qualifications required from candidates teams or individuals as well as the criteria to be used to select an evaluation team.</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358"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29C11F2E-3B58-438C-A2DD-BD543C3ECF81}"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59"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9CB038F6-236E-4320-BF42-7781AFE3025A}" type="slidenum">
              <a:rPr b="0" lang="en-US" sz="1200" spc="-1" strike="noStrike">
                <a:solidFill>
                  <a:srgbClr val="8b8b8b"/>
                </a:solidFill>
                <a:latin typeface="Calibri"/>
                <a:ea typeface="DejaVu Sans"/>
              </a:rPr>
              <a:t>33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0" name="CustomShape 1"/>
          <p:cNvSpPr/>
          <p:nvPr/>
        </p:nvSpPr>
        <p:spPr>
          <a:xfrm>
            <a:off x="838080" y="365040"/>
            <a:ext cx="10512720" cy="1322640"/>
          </a:xfrm>
          <a:prstGeom prst="rect">
            <a:avLst/>
          </a:prstGeom>
          <a:noFill/>
          <a:ln>
            <a:noFill/>
          </a:ln>
        </p:spPr>
        <p:style>
          <a:lnRef idx="0"/>
          <a:fillRef idx="0"/>
          <a:effectRef idx="0"/>
          <a:fontRef idx="minor"/>
        </p:style>
      </p:sp>
      <p:sp>
        <p:nvSpPr>
          <p:cNvPr id="361"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TOR serves as ‘contact’ between project/institution and evaluators, outlining key elements and should reflect strategic choices on what to focus on</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The optimal type of TOR is one that satisfies the interests of all stakeholders concerned. </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However given the range of motivations for undertaking an evaluation, it requires the TOR to retain enough flexibility for the evaluation team to determine the best approach for collecting and analysis data.</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362"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E0AE20BC-DD44-46F2-A561-AD63F8C9E103}"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63"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748CEE69-6C58-40A2-A9E1-89C333F016B2}" type="slidenum">
              <a:rPr b="0" lang="en-US" sz="1200" spc="-1" strike="noStrike">
                <a:solidFill>
                  <a:srgbClr val="8b8b8b"/>
                </a:solidFill>
                <a:latin typeface="Calibri"/>
                <a:ea typeface="DejaVu Sans"/>
              </a:rPr>
              <a:t>33</a:t>
            </a:fld>
            <a:endParaRPr b="0" lang="en-US" sz="1200" spc="-1" strike="noStrike">
              <a:latin typeface="Arial"/>
            </a:endParaRPr>
          </a:p>
        </p:txBody>
      </p:sp>
      <p:sp>
        <p:nvSpPr>
          <p:cNvPr id="364" name="CustomShape 5"/>
          <p:cNvSpPr/>
          <p:nvPr/>
        </p:nvSpPr>
        <p:spPr>
          <a:xfrm>
            <a:off x="609480" y="273600"/>
            <a:ext cx="10970640" cy="1143000"/>
          </a:xfrm>
          <a:prstGeom prst="rect">
            <a:avLst/>
          </a:prstGeom>
          <a:noFill/>
          <a:ln>
            <a:noFill/>
          </a:ln>
        </p:spPr>
        <p:style>
          <a:lnRef idx="0"/>
          <a:fillRef idx="0"/>
          <a:effectRef idx="0"/>
          <a:fontRef idx="minor"/>
        </p:style>
        <p:txBody>
          <a:bodyPr lIns="0" rIns="0" tIns="0" bIns="0" anchor="ctr">
            <a:noAutofit/>
          </a:bodyPr>
          <a:p>
            <a:pPr>
              <a:lnSpc>
                <a:spcPct val="90000"/>
              </a:lnSpc>
            </a:pPr>
            <a:r>
              <a:rPr b="1" lang="en-US" sz="4400" spc="-1" strike="noStrike">
                <a:solidFill>
                  <a:srgbClr val="000000"/>
                </a:solidFill>
                <a:latin typeface="Calibri Light"/>
                <a:ea typeface="DejaVu Sans"/>
              </a:rPr>
              <a:t>Characteristics of TORs 2</a:t>
            </a:r>
            <a:endParaRPr b="0" lang="en-US" sz="4400" spc="-1" strike="noStrike">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4400" spc="-1" strike="noStrike">
                <a:solidFill>
                  <a:srgbClr val="000000"/>
                </a:solidFill>
                <a:latin typeface="Calibri Light"/>
                <a:ea typeface="DejaVu Sans"/>
              </a:rPr>
              <a:t>Components of TOR</a:t>
            </a:r>
            <a:br/>
            <a:endParaRPr b="0" lang="en-US" sz="4400" spc="-1" strike="noStrike">
              <a:latin typeface="Arial"/>
            </a:endParaRPr>
          </a:p>
        </p:txBody>
      </p:sp>
      <p:sp>
        <p:nvSpPr>
          <p:cNvPr id="366" name="CustomShape 2"/>
          <p:cNvSpPr/>
          <p:nvPr/>
        </p:nvSpPr>
        <p:spPr>
          <a:xfrm>
            <a:off x="838080" y="1449360"/>
            <a:ext cx="10512720" cy="5146920"/>
          </a:xfrm>
          <a:prstGeom prst="rect">
            <a:avLst/>
          </a:prstGeom>
          <a:noFill/>
          <a:ln>
            <a:noFill/>
          </a:ln>
        </p:spPr>
        <p:style>
          <a:lnRef idx="0"/>
          <a:fillRef idx="0"/>
          <a:effectRef idx="0"/>
          <a:fontRef idx="minor"/>
        </p:style>
        <p:txBody>
          <a:bodyPr lIns="90000" rIns="90000" tIns="45000" bIns="45000">
            <a:normAutofit fontScale="76000"/>
          </a:bodyPr>
          <a:p>
            <a:pPr marL="228600" indent="-225720">
              <a:lnSpc>
                <a:spcPct val="90000"/>
              </a:lnSpc>
              <a:spcBef>
                <a:spcPts val="1001"/>
              </a:spcBef>
              <a:buClr>
                <a:srgbClr val="ff0000"/>
              </a:buClr>
              <a:buFont typeface="Arial"/>
              <a:buChar char="•"/>
            </a:pPr>
            <a:r>
              <a:rPr b="0" lang="en-US" sz="2800" spc="-1" strike="noStrike">
                <a:solidFill>
                  <a:srgbClr val="ff0000"/>
                </a:solidFill>
                <a:latin typeface="Calibri"/>
                <a:ea typeface="DejaVu Sans"/>
              </a:rPr>
              <a:t>At a minimum, it is expected that ToRs for all evaluations will address the following sections.</a:t>
            </a:r>
            <a:endParaRPr b="0" lang="en-US" sz="2800" spc="-1" strike="noStrike">
              <a:latin typeface="Arial"/>
            </a:endParaRPr>
          </a:p>
          <a:p>
            <a:pPr marL="228600" indent="-225720">
              <a:lnSpc>
                <a:spcPct val="90000"/>
              </a:lnSpc>
              <a:spcBef>
                <a:spcPts val="1001"/>
              </a:spcBef>
              <a:buClr>
                <a:srgbClr val="000000"/>
              </a:buClr>
              <a:buFont typeface="Arial"/>
              <a:buChar char="•"/>
            </a:pPr>
            <a:r>
              <a:rPr b="1" lang="en-US" sz="2800" spc="-1" strike="noStrike">
                <a:solidFill>
                  <a:srgbClr val="000000"/>
                </a:solidFill>
                <a:latin typeface="Calibri"/>
                <a:ea typeface="DejaVu Sans"/>
              </a:rPr>
              <a:t>Title</a:t>
            </a:r>
            <a:endParaRPr b="0" lang="en-US" sz="2800" spc="-1" strike="noStrike">
              <a:latin typeface="Arial"/>
            </a:endParaRPr>
          </a:p>
          <a:p>
            <a:pPr marL="228600" indent="-225720">
              <a:lnSpc>
                <a:spcPct val="90000"/>
              </a:lnSpc>
              <a:spcBef>
                <a:spcPts val="1001"/>
              </a:spcBef>
              <a:buClr>
                <a:srgbClr val="000000"/>
              </a:buClr>
              <a:buFont typeface="Arial"/>
              <a:buChar char="•"/>
            </a:pPr>
            <a:r>
              <a:rPr b="1" lang="en-US" sz="2800" spc="-1" strike="noStrike">
                <a:solidFill>
                  <a:srgbClr val="000000"/>
                </a:solidFill>
                <a:latin typeface="Calibri"/>
                <a:ea typeface="DejaVu Sans"/>
              </a:rPr>
              <a:t>Backgrounding and context </a:t>
            </a:r>
            <a:endParaRPr b="0" lang="en-US" sz="2800" spc="-1" strike="noStrike">
              <a:latin typeface="Arial"/>
            </a:endParaRPr>
          </a:p>
          <a:p>
            <a:pPr marL="228600" indent="-225720">
              <a:lnSpc>
                <a:spcPct val="90000"/>
              </a:lnSpc>
              <a:spcBef>
                <a:spcPts val="1001"/>
              </a:spcBef>
              <a:buClr>
                <a:srgbClr val="000000"/>
              </a:buClr>
              <a:buFont typeface="Arial"/>
              <a:buChar char="•"/>
            </a:pPr>
            <a:r>
              <a:rPr b="1" lang="en-US" sz="2800" spc="-1" strike="noStrike">
                <a:solidFill>
                  <a:srgbClr val="000000"/>
                </a:solidFill>
                <a:latin typeface="Calibri"/>
                <a:ea typeface="DejaVu Sans"/>
              </a:rPr>
              <a:t>Purpose of the evaluation (objectives)</a:t>
            </a:r>
            <a:endParaRPr b="0" lang="en-US" sz="2800" spc="-1" strike="noStrike">
              <a:latin typeface="Arial"/>
            </a:endParaRPr>
          </a:p>
          <a:p>
            <a:pPr marL="228600" indent="-225720">
              <a:lnSpc>
                <a:spcPct val="90000"/>
              </a:lnSpc>
              <a:spcBef>
                <a:spcPts val="1001"/>
              </a:spcBef>
              <a:buClr>
                <a:srgbClr val="000000"/>
              </a:buClr>
              <a:buFont typeface="Arial"/>
              <a:buChar char="•"/>
            </a:pPr>
            <a:r>
              <a:rPr b="1" lang="en-US" sz="2800" spc="-1" strike="noStrike">
                <a:solidFill>
                  <a:srgbClr val="000000"/>
                </a:solidFill>
                <a:latin typeface="Calibri"/>
                <a:ea typeface="DejaVu Sans"/>
              </a:rPr>
              <a:t>Scope of work for the evaluation</a:t>
            </a:r>
            <a:endParaRPr b="0" lang="en-US" sz="2800" spc="-1" strike="noStrike">
              <a:latin typeface="Arial"/>
            </a:endParaRPr>
          </a:p>
          <a:p>
            <a:pPr marL="228600" indent="-225720">
              <a:lnSpc>
                <a:spcPct val="90000"/>
              </a:lnSpc>
              <a:spcBef>
                <a:spcPts val="1001"/>
              </a:spcBef>
              <a:buClr>
                <a:srgbClr val="000000"/>
              </a:buClr>
              <a:buFont typeface="Arial"/>
              <a:buChar char="•"/>
            </a:pPr>
            <a:r>
              <a:rPr b="1" lang="en-US" sz="2800" spc="-1" strike="noStrike">
                <a:solidFill>
                  <a:srgbClr val="000000"/>
                </a:solidFill>
                <a:latin typeface="Calibri"/>
                <a:ea typeface="DejaVu Sans"/>
              </a:rPr>
              <a:t>Evaluation criteria and key evaluation questions </a:t>
            </a:r>
            <a:endParaRPr b="0" lang="en-US" sz="2800" spc="-1" strike="noStrike">
              <a:latin typeface="Arial"/>
            </a:endParaRPr>
          </a:p>
          <a:p>
            <a:pPr marL="228600" indent="-225720">
              <a:lnSpc>
                <a:spcPct val="90000"/>
              </a:lnSpc>
              <a:spcBef>
                <a:spcPts val="1001"/>
              </a:spcBef>
              <a:buClr>
                <a:srgbClr val="000000"/>
              </a:buClr>
              <a:buFont typeface="Arial"/>
              <a:buChar char="•"/>
            </a:pPr>
            <a:r>
              <a:rPr b="1" lang="en-US" sz="2800" spc="-1" strike="noStrike">
                <a:solidFill>
                  <a:srgbClr val="000000"/>
                </a:solidFill>
                <a:latin typeface="Calibri"/>
                <a:ea typeface="DejaVu Sans"/>
              </a:rPr>
              <a:t>Evaluation methodology </a:t>
            </a:r>
            <a:endParaRPr b="0" lang="en-US" sz="2800" spc="-1" strike="noStrike">
              <a:latin typeface="Arial"/>
            </a:endParaRPr>
          </a:p>
          <a:p>
            <a:pPr marL="228600" indent="-225720">
              <a:lnSpc>
                <a:spcPct val="90000"/>
              </a:lnSpc>
              <a:spcBef>
                <a:spcPts val="1001"/>
              </a:spcBef>
              <a:buClr>
                <a:srgbClr val="000000"/>
              </a:buClr>
              <a:buFont typeface="Arial"/>
              <a:buChar char="•"/>
            </a:pPr>
            <a:r>
              <a:rPr b="1" lang="en-US" sz="2800" spc="-1" strike="noStrike">
                <a:solidFill>
                  <a:srgbClr val="000000"/>
                </a:solidFill>
                <a:latin typeface="Calibri"/>
                <a:ea typeface="DejaVu Sans"/>
              </a:rPr>
              <a:t>Expected deliverable/outputs</a:t>
            </a:r>
            <a:endParaRPr b="0" lang="en-US" sz="2800" spc="-1" strike="noStrike">
              <a:latin typeface="Arial"/>
            </a:endParaRPr>
          </a:p>
          <a:p>
            <a:pPr marL="228600" indent="-225720">
              <a:lnSpc>
                <a:spcPct val="90000"/>
              </a:lnSpc>
              <a:spcBef>
                <a:spcPts val="1001"/>
              </a:spcBef>
              <a:buClr>
                <a:srgbClr val="000000"/>
              </a:buClr>
              <a:buFont typeface="Arial"/>
              <a:buChar char="•"/>
            </a:pPr>
            <a:r>
              <a:rPr b="1" lang="en-US" sz="2800" spc="-1" strike="noStrike">
                <a:solidFill>
                  <a:srgbClr val="000000"/>
                </a:solidFill>
                <a:latin typeface="Calibri"/>
                <a:ea typeface="DejaVu Sans"/>
              </a:rPr>
              <a:t>Timeframe</a:t>
            </a:r>
            <a:endParaRPr b="0" lang="en-US" sz="2800" spc="-1" strike="noStrike">
              <a:latin typeface="Arial"/>
            </a:endParaRPr>
          </a:p>
          <a:p>
            <a:pPr marL="228600" indent="-225720">
              <a:lnSpc>
                <a:spcPct val="90000"/>
              </a:lnSpc>
              <a:spcBef>
                <a:spcPts val="1001"/>
              </a:spcBef>
              <a:buClr>
                <a:srgbClr val="000000"/>
              </a:buClr>
              <a:buFont typeface="Arial"/>
              <a:buChar char="•"/>
            </a:pPr>
            <a:r>
              <a:rPr b="1" lang="en-US" sz="2800" spc="-1" strike="noStrike">
                <a:solidFill>
                  <a:srgbClr val="000000"/>
                </a:solidFill>
                <a:latin typeface="Calibri"/>
                <a:ea typeface="DejaVu Sans"/>
              </a:rPr>
              <a:t>Evaluation team composition </a:t>
            </a:r>
            <a:endParaRPr b="0" lang="en-US" sz="2800" spc="-1" strike="noStrike">
              <a:latin typeface="Arial"/>
            </a:endParaRPr>
          </a:p>
          <a:p>
            <a:pPr marL="228600" indent="-225720">
              <a:lnSpc>
                <a:spcPct val="90000"/>
              </a:lnSpc>
              <a:spcBef>
                <a:spcPts val="1001"/>
              </a:spcBef>
              <a:buClr>
                <a:srgbClr val="000000"/>
              </a:buClr>
              <a:buFont typeface="Arial"/>
              <a:buChar char="•"/>
            </a:pPr>
            <a:r>
              <a:rPr b="1" lang="en-US" sz="2800" spc="-1" strike="noStrike">
                <a:solidFill>
                  <a:srgbClr val="000000"/>
                </a:solidFill>
                <a:latin typeface="Calibri"/>
                <a:ea typeface="DejaVu Sans"/>
              </a:rPr>
              <a:t>Management of evaluation process</a:t>
            </a:r>
            <a:endParaRPr b="0" lang="en-US" sz="2800" spc="-1" strike="noStrike">
              <a:latin typeface="Arial"/>
            </a:endParaRPr>
          </a:p>
          <a:p>
            <a:pPr marL="228600" indent="-225720">
              <a:lnSpc>
                <a:spcPct val="90000"/>
              </a:lnSpc>
              <a:spcBef>
                <a:spcPts val="1001"/>
              </a:spcBef>
              <a:buClr>
                <a:srgbClr val="000000"/>
              </a:buClr>
              <a:buFont typeface="Arial"/>
              <a:buChar char="•"/>
            </a:pPr>
            <a:r>
              <a:rPr b="1" lang="en-US" sz="2800" spc="-1" strike="noStrike">
                <a:solidFill>
                  <a:srgbClr val="000000"/>
                </a:solidFill>
                <a:latin typeface="Calibri"/>
                <a:ea typeface="DejaVu Sans"/>
              </a:rPr>
              <a:t>Budget</a:t>
            </a:r>
            <a:endParaRPr b="0" lang="en-US" sz="2800" spc="-1" strike="noStrike">
              <a:latin typeface="Arial"/>
            </a:endParaRPr>
          </a:p>
          <a:p>
            <a:pPr marL="228600" indent="-225720">
              <a:lnSpc>
                <a:spcPct val="90000"/>
              </a:lnSpc>
              <a:spcBef>
                <a:spcPts val="1001"/>
              </a:spcBef>
              <a:buClr>
                <a:srgbClr val="000000"/>
              </a:buClr>
              <a:buFont typeface="Arial"/>
              <a:buChar char="•"/>
            </a:pPr>
            <a:r>
              <a:rPr b="1" lang="en-US" sz="2800" spc="-1" strike="noStrike">
                <a:solidFill>
                  <a:srgbClr val="000000"/>
                </a:solidFill>
                <a:latin typeface="Calibri"/>
                <a:ea typeface="DejaVu Sans"/>
              </a:rPr>
              <a:t>Annexes </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367"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EA5669A0-C072-4436-8CB1-EE72A7B65211}"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68"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462491FE-0992-4571-8FD9-F7FF6695084A}" type="slidenum">
              <a:rPr b="0" lang="en-US" sz="1200" spc="-1" strike="noStrike">
                <a:solidFill>
                  <a:srgbClr val="8b8b8b"/>
                </a:solidFill>
                <a:latin typeface="Calibri"/>
                <a:ea typeface="DejaVu Sans"/>
              </a:rPr>
              <a:t>38</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9" name="CustomShape 1"/>
          <p:cNvSpPr/>
          <p:nvPr/>
        </p:nvSpPr>
        <p:spPr>
          <a:xfrm>
            <a:off x="838080" y="365040"/>
            <a:ext cx="10512720" cy="1322640"/>
          </a:xfrm>
          <a:prstGeom prst="rect">
            <a:avLst/>
          </a:prstGeom>
          <a:noFill/>
          <a:ln>
            <a:noFill/>
          </a:ln>
        </p:spPr>
        <p:style>
          <a:lnRef idx="0"/>
          <a:fillRef idx="0"/>
          <a:effectRef idx="0"/>
          <a:fontRef idx="minor"/>
        </p:style>
      </p:sp>
      <p:sp>
        <p:nvSpPr>
          <p:cNvPr id="370"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ff0000"/>
              </a:buClr>
              <a:buFont typeface="Arial"/>
              <a:buChar char="•"/>
            </a:pPr>
            <a:r>
              <a:rPr b="0" i="1" lang="en-US" sz="3200" spc="-1" strike="noStrike">
                <a:solidFill>
                  <a:srgbClr val="ff0000"/>
                </a:solidFill>
                <a:latin typeface="Calibri"/>
                <a:ea typeface="DejaVu Sans"/>
              </a:rPr>
              <a:t>Title</a:t>
            </a:r>
            <a:endParaRPr b="0" lang="en-US" sz="3200" spc="-1" strike="noStrike">
              <a:latin typeface="Arial"/>
            </a:endParaRPr>
          </a:p>
          <a:p>
            <a:pPr marL="228600" indent="-225720">
              <a:lnSpc>
                <a:spcPct val="90000"/>
              </a:lnSpc>
              <a:spcBef>
                <a:spcPts val="1001"/>
              </a:spcBef>
              <a:buClr>
                <a:srgbClr val="ff0000"/>
              </a:buClr>
              <a:buFont typeface="Arial"/>
              <a:buChar char="•"/>
            </a:pPr>
            <a:r>
              <a:rPr b="0" i="1" lang="en-US" sz="3200" spc="-1" strike="noStrike">
                <a:solidFill>
                  <a:srgbClr val="ff0000"/>
                </a:solidFill>
                <a:latin typeface="Calibri"/>
                <a:ea typeface="DejaVu Sans"/>
              </a:rPr>
              <a:t>Backgrounding and context </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Overview and historical context of project under evaluation, project justification and implementation experiences/challenges, project documents and revisions thereof, project objectives and expected outcomes.</a:t>
            </a:r>
            <a:endParaRPr b="0" lang="en-US" sz="3200" spc="-1" strike="noStrike">
              <a:latin typeface="Arial"/>
            </a:endParaRPr>
          </a:p>
          <a:p>
            <a:pPr>
              <a:lnSpc>
                <a:spcPct val="90000"/>
              </a:lnSpc>
              <a:spcBef>
                <a:spcPts val="1001"/>
              </a:spcBef>
            </a:pPr>
            <a:endParaRPr b="0" lang="en-US" sz="3200" spc="-1" strike="noStrike">
              <a:latin typeface="Arial"/>
            </a:endParaRPr>
          </a:p>
        </p:txBody>
      </p:sp>
      <p:sp>
        <p:nvSpPr>
          <p:cNvPr id="371"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1B157B0F-47E6-4773-820E-38C5BC9C70DB}"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72"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7169F54D-17E1-414F-8802-5F6A6A005A10}" type="slidenum">
              <a:rPr b="0" lang="en-US" sz="1200" spc="-1" strike="noStrike">
                <a:solidFill>
                  <a:srgbClr val="8b8b8b"/>
                </a:solidFill>
                <a:latin typeface="Calibri"/>
                <a:ea typeface="DejaVu Sans"/>
              </a:rPr>
              <a:t>38</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Evaluation </a:t>
            </a:r>
            <a:endParaRPr b="0" lang="en-US" sz="4400" spc="-1" strike="noStrike">
              <a:latin typeface="Arial"/>
            </a:endParaRPr>
          </a:p>
        </p:txBody>
      </p:sp>
      <p:sp>
        <p:nvSpPr>
          <p:cNvPr id="209"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rmAutofit/>
          </a:bodyPr>
          <a:p>
            <a:pPr marL="228600" indent="-225720">
              <a:lnSpc>
                <a:spcPct val="90000"/>
              </a:lnSpc>
              <a:spcBef>
                <a:spcPts val="1001"/>
              </a:spcBef>
              <a:buClr>
                <a:srgbClr val="000000"/>
              </a:buClr>
              <a:buFont typeface="Arial"/>
              <a:buChar char="•"/>
            </a:pPr>
            <a:r>
              <a:rPr b="0" lang="en-US" sz="3600" spc="-1" strike="noStrike">
                <a:solidFill>
                  <a:srgbClr val="000000"/>
                </a:solidFill>
                <a:latin typeface="Calibri"/>
                <a:ea typeface="DejaVu Sans"/>
              </a:rPr>
              <a:t>Evaluations is the periodic assessment of a project or programme to determine the achievements against clearly set performance targets</a:t>
            </a:r>
            <a:endParaRPr b="0" lang="en-US" sz="3600" spc="-1" strike="noStrike">
              <a:latin typeface="Arial"/>
            </a:endParaRPr>
          </a:p>
          <a:p>
            <a:pPr marL="228600" indent="-225720">
              <a:lnSpc>
                <a:spcPct val="90000"/>
              </a:lnSpc>
              <a:spcBef>
                <a:spcPts val="1001"/>
              </a:spcBef>
              <a:buClr>
                <a:srgbClr val="000000"/>
              </a:buClr>
              <a:buFont typeface="Arial"/>
              <a:buChar char="•"/>
            </a:pPr>
            <a:r>
              <a:rPr b="0" lang="en-US" sz="3600" spc="-1" strike="noStrike">
                <a:solidFill>
                  <a:srgbClr val="000000"/>
                </a:solidFill>
                <a:latin typeface="Calibri"/>
                <a:ea typeface="DejaVu Sans"/>
              </a:rPr>
              <a:t>The purpose of conducting an evaluation is to assess whether the project is making progress towards achieving its overall goals and objectives, and providing opportunities for mid-course corrections to project implementation, if necessary </a:t>
            </a:r>
            <a:endParaRPr b="0" lang="en-US" sz="3600" spc="-1" strike="noStrike">
              <a:latin typeface="Arial"/>
            </a:endParaRPr>
          </a:p>
        </p:txBody>
      </p:sp>
      <p:sp>
        <p:nvSpPr>
          <p:cNvPr id="210"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1725FF10-3340-41DE-AAA4-72E94BA03FB4}"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11"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A245D862-3E93-4234-A4A1-50EE98F6A189}" type="slidenum">
              <a:rPr b="0" lang="en-US" sz="1200" spc="-1" strike="noStrike">
                <a:solidFill>
                  <a:srgbClr val="8b8b8b"/>
                </a:solidFill>
                <a:latin typeface="Calibri"/>
                <a:ea typeface="DejaVu Sans"/>
              </a:rPr>
              <a:t>4</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3" name="CustomShape 1"/>
          <p:cNvSpPr/>
          <p:nvPr/>
        </p:nvSpPr>
        <p:spPr>
          <a:xfrm>
            <a:off x="838080" y="365040"/>
            <a:ext cx="10512720" cy="1322640"/>
          </a:xfrm>
          <a:prstGeom prst="rect">
            <a:avLst/>
          </a:prstGeom>
          <a:noFill/>
          <a:ln>
            <a:noFill/>
          </a:ln>
        </p:spPr>
        <p:style>
          <a:lnRef idx="0"/>
          <a:fillRef idx="0"/>
          <a:effectRef idx="0"/>
          <a:fontRef idx="minor"/>
        </p:style>
      </p:sp>
      <p:sp>
        <p:nvSpPr>
          <p:cNvPr id="374"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ff0000"/>
              </a:buClr>
              <a:buFont typeface="Arial"/>
              <a:buChar char="•"/>
            </a:pPr>
            <a:r>
              <a:rPr b="0" i="1" lang="en-US" sz="3200" spc="-1" strike="noStrike">
                <a:solidFill>
                  <a:srgbClr val="ff0000"/>
                </a:solidFill>
                <a:latin typeface="Calibri"/>
                <a:ea typeface="DejaVu Sans"/>
              </a:rPr>
              <a:t>Purpose of the evaluation (objectives)</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Who commissioned the evaluation? Why at this point? What is it expected to accomplish? What decisions might evaluation guide in? Who will use the evaluation results and how do you involve them?</a:t>
            </a:r>
            <a:endParaRPr b="0" lang="en-US" sz="3200" spc="-1" strike="noStrike">
              <a:latin typeface="Arial"/>
            </a:endParaRPr>
          </a:p>
          <a:p>
            <a:pPr>
              <a:lnSpc>
                <a:spcPct val="90000"/>
              </a:lnSpc>
              <a:spcBef>
                <a:spcPts val="1001"/>
              </a:spcBef>
            </a:pPr>
            <a:endParaRPr b="0" lang="en-US" sz="3200" spc="-1" strike="noStrike">
              <a:latin typeface="Arial"/>
            </a:endParaRPr>
          </a:p>
        </p:txBody>
      </p:sp>
      <p:sp>
        <p:nvSpPr>
          <p:cNvPr id="375"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C8A6DFC3-267F-48F6-B1DD-86765745A876}"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76"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A8AFEE8F-2CFB-4DAA-B2C8-101B5D1DFBFA}" type="slidenum">
              <a:rPr b="0" lang="en-US" sz="1200" spc="-1" strike="noStrike">
                <a:solidFill>
                  <a:srgbClr val="8b8b8b"/>
                </a:solidFill>
                <a:latin typeface="Calibri"/>
                <a:ea typeface="DejaVu Sans"/>
              </a:rPr>
              <a:t>38</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7" name="CustomShape 1"/>
          <p:cNvSpPr/>
          <p:nvPr/>
        </p:nvSpPr>
        <p:spPr>
          <a:xfrm>
            <a:off x="838080" y="365040"/>
            <a:ext cx="10512720" cy="1322640"/>
          </a:xfrm>
          <a:prstGeom prst="rect">
            <a:avLst/>
          </a:prstGeom>
          <a:noFill/>
          <a:ln>
            <a:noFill/>
          </a:ln>
        </p:spPr>
        <p:style>
          <a:lnRef idx="0"/>
          <a:fillRef idx="0"/>
          <a:effectRef idx="0"/>
          <a:fontRef idx="minor"/>
        </p:style>
      </p:sp>
      <p:sp>
        <p:nvSpPr>
          <p:cNvPr id="378"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ff0000"/>
              </a:buClr>
              <a:buFont typeface="Arial"/>
              <a:buChar char="•"/>
            </a:pPr>
            <a:r>
              <a:rPr b="0" lang="en-US" sz="3200" spc="-1" strike="noStrike">
                <a:solidFill>
                  <a:srgbClr val="ff0000"/>
                </a:solidFill>
                <a:latin typeface="Calibri"/>
                <a:ea typeface="DejaVu Sans"/>
              </a:rPr>
              <a:t>Scope of work for the evaluation</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There is need to determine the unit of analysis to be covered –project cluster of projects, programme, a process within a project, time period, geographical coverage.</a:t>
            </a:r>
            <a:endParaRPr b="0" lang="en-US" sz="3200" spc="-1" strike="noStrike">
              <a:latin typeface="Arial"/>
            </a:endParaRPr>
          </a:p>
          <a:p>
            <a:pPr marL="228600" indent="-225720">
              <a:lnSpc>
                <a:spcPct val="90000"/>
              </a:lnSpc>
              <a:spcBef>
                <a:spcPts val="1001"/>
              </a:spcBef>
              <a:buClr>
                <a:srgbClr val="ff0000"/>
              </a:buClr>
              <a:buFont typeface="Arial"/>
              <a:buChar char="•"/>
            </a:pPr>
            <a:r>
              <a:rPr b="0" i="1" lang="en-US" sz="3200" spc="-1" strike="noStrike">
                <a:solidFill>
                  <a:srgbClr val="ff0000"/>
                </a:solidFill>
                <a:latin typeface="Calibri"/>
                <a:ea typeface="DejaVu Sans"/>
              </a:rPr>
              <a:t>Evaluation criteria and key evaluation questions </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Identify the key evaluation questions to be answered by the evaluation on along with their related evaluation criteria-project relevance, efficiency, effectiveness, impact, and sustainability.</a:t>
            </a:r>
            <a:endParaRPr b="0" lang="en-US" sz="3200" spc="-1" strike="noStrike">
              <a:latin typeface="Arial"/>
            </a:endParaRPr>
          </a:p>
        </p:txBody>
      </p:sp>
      <p:sp>
        <p:nvSpPr>
          <p:cNvPr id="379"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6B249A60-B8ED-48CB-8ADF-06A79958E11F}"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80"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C3EEB47E-1F3B-423F-8C4E-E6A618D42D68}" type="slidenum">
              <a:rPr b="0" lang="en-US" sz="1200" spc="-1" strike="noStrike">
                <a:solidFill>
                  <a:srgbClr val="8b8b8b"/>
                </a:solidFill>
                <a:latin typeface="Calibri"/>
                <a:ea typeface="DejaVu Sans"/>
              </a:rPr>
              <a:t>38</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1" name="CustomShape 1"/>
          <p:cNvSpPr/>
          <p:nvPr/>
        </p:nvSpPr>
        <p:spPr>
          <a:xfrm>
            <a:off x="838080" y="365040"/>
            <a:ext cx="10512720" cy="1322640"/>
          </a:xfrm>
          <a:prstGeom prst="rect">
            <a:avLst/>
          </a:prstGeom>
          <a:noFill/>
          <a:ln>
            <a:noFill/>
          </a:ln>
        </p:spPr>
        <p:style>
          <a:lnRef idx="0"/>
          <a:fillRef idx="0"/>
          <a:effectRef idx="0"/>
          <a:fontRef idx="minor"/>
        </p:style>
      </p:sp>
      <p:sp>
        <p:nvSpPr>
          <p:cNvPr id="382"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rmAutofit/>
          </a:bodyPr>
          <a:p>
            <a:pPr marL="228600" indent="-225720">
              <a:lnSpc>
                <a:spcPct val="90000"/>
              </a:lnSpc>
              <a:spcBef>
                <a:spcPts val="1001"/>
              </a:spcBef>
              <a:buClr>
                <a:srgbClr val="ff0000"/>
              </a:buClr>
              <a:buFont typeface="Arial"/>
              <a:buChar char="•"/>
            </a:pPr>
            <a:r>
              <a:rPr b="0" i="1" lang="en-US" sz="2800" spc="-1" strike="noStrike">
                <a:solidFill>
                  <a:srgbClr val="ff0000"/>
                </a:solidFill>
                <a:latin typeface="Calibri"/>
                <a:ea typeface="DejaVu Sans"/>
              </a:rPr>
              <a:t>Expected deliverable/outputs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Planed field missions and expected deliverables and respective timeframes including:</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Inception report –containing a refined work plan, methodology and evaluation tools.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Draft evaluation report in line with institution evaluation policy and guidelines.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Final evaluation report, including annex with management response.</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Presentation of evaluation findings, lessons and recommendations to project and stakeholders.</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383"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DB17459E-FBE8-4E83-8EEA-479673BC62BB}"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84"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536EACFF-4483-4F7D-8417-E3826B82D3C8}" type="slidenum">
              <a:rPr b="0" lang="en-US" sz="1200" spc="-1" strike="noStrike">
                <a:solidFill>
                  <a:srgbClr val="8b8b8b"/>
                </a:solidFill>
                <a:latin typeface="Calibri"/>
                <a:ea typeface="DejaVu Sans"/>
              </a:rPr>
              <a:t>42</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5" name="CustomShape 1"/>
          <p:cNvSpPr/>
          <p:nvPr/>
        </p:nvSpPr>
        <p:spPr>
          <a:xfrm>
            <a:off x="838080" y="365040"/>
            <a:ext cx="10512720" cy="1322640"/>
          </a:xfrm>
          <a:prstGeom prst="rect">
            <a:avLst/>
          </a:prstGeom>
          <a:noFill/>
          <a:ln>
            <a:noFill/>
          </a:ln>
        </p:spPr>
        <p:style>
          <a:lnRef idx="0"/>
          <a:fillRef idx="0"/>
          <a:effectRef idx="0"/>
          <a:fontRef idx="minor"/>
        </p:style>
      </p:sp>
      <p:sp>
        <p:nvSpPr>
          <p:cNvPr id="386"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rmAutofit/>
          </a:bodyPr>
          <a:p>
            <a:pPr marL="228600" indent="-225720">
              <a:lnSpc>
                <a:spcPct val="90000"/>
              </a:lnSpc>
              <a:spcBef>
                <a:spcPts val="1001"/>
              </a:spcBef>
              <a:buClr>
                <a:srgbClr val="ff0000"/>
              </a:buClr>
              <a:buFont typeface="Arial"/>
              <a:buChar char="•"/>
            </a:pPr>
            <a:r>
              <a:rPr b="0" i="1" lang="en-US" sz="3200" spc="-1" strike="noStrike">
                <a:solidFill>
                  <a:srgbClr val="ff0000"/>
                </a:solidFill>
                <a:latin typeface="Calibri"/>
                <a:ea typeface="DejaVu Sans"/>
              </a:rPr>
              <a:t>Timeframe</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Evaluation inception to presentation of results </a:t>
            </a:r>
            <a:endParaRPr b="0" lang="en-US" sz="3200" spc="-1" strike="noStrike">
              <a:latin typeface="Arial"/>
            </a:endParaRPr>
          </a:p>
          <a:p>
            <a:pPr marL="228600" indent="-225720">
              <a:lnSpc>
                <a:spcPct val="90000"/>
              </a:lnSpc>
              <a:spcBef>
                <a:spcPts val="1001"/>
              </a:spcBef>
              <a:buClr>
                <a:srgbClr val="ff0000"/>
              </a:buClr>
              <a:buFont typeface="Arial"/>
              <a:buChar char="•"/>
            </a:pPr>
            <a:r>
              <a:rPr b="0" i="1" lang="en-US" sz="3200" spc="-1" strike="noStrike">
                <a:solidFill>
                  <a:srgbClr val="ff0000"/>
                </a:solidFill>
                <a:latin typeface="Calibri"/>
                <a:ea typeface="DejaVu Sans"/>
              </a:rPr>
              <a:t>Evaluation team composition </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Qualified independent and impartial evaluators not involved in project design or implementation, gender balanced, balance geographical representation</a:t>
            </a:r>
            <a:endParaRPr b="0" lang="en-US" sz="3200" spc="-1" strike="noStrike">
              <a:latin typeface="Arial"/>
            </a:endParaRPr>
          </a:p>
        </p:txBody>
      </p:sp>
      <p:sp>
        <p:nvSpPr>
          <p:cNvPr id="387"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FC92C837-3D58-40C2-852E-3C4116AB5CB5}"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88"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1AB930CA-7E84-4361-B555-F1F33D34AB8E}" type="slidenum">
              <a:rPr b="0" lang="en-US" sz="1200" spc="-1" strike="noStrike">
                <a:solidFill>
                  <a:srgbClr val="8b8b8b"/>
                </a:solidFill>
                <a:latin typeface="Calibri"/>
                <a:ea typeface="DejaVu Sans"/>
              </a:rPr>
              <a:t>43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9" name="CustomShape 1"/>
          <p:cNvSpPr/>
          <p:nvPr/>
        </p:nvSpPr>
        <p:spPr>
          <a:xfrm>
            <a:off x="838080" y="365040"/>
            <a:ext cx="10512720" cy="1322640"/>
          </a:xfrm>
          <a:prstGeom prst="rect">
            <a:avLst/>
          </a:prstGeom>
          <a:noFill/>
          <a:ln>
            <a:noFill/>
          </a:ln>
        </p:spPr>
        <p:style>
          <a:lnRef idx="0"/>
          <a:fillRef idx="0"/>
          <a:effectRef idx="0"/>
          <a:fontRef idx="minor"/>
        </p:style>
      </p:sp>
      <p:sp>
        <p:nvSpPr>
          <p:cNvPr id="390"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ff0000"/>
              </a:buClr>
              <a:buFont typeface="Arial"/>
              <a:buChar char="•"/>
            </a:pPr>
            <a:r>
              <a:rPr b="0" i="1" lang="en-US" sz="2800" spc="-1" strike="noStrike">
                <a:solidFill>
                  <a:srgbClr val="ff0000"/>
                </a:solidFill>
                <a:latin typeface="Calibri"/>
                <a:ea typeface="DejaVu Sans"/>
              </a:rPr>
              <a:t>Evaluation methodology </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The methods used to collect and analyses data on which the quality of the evaluation is dependent on i.e. desk reviews, questionnaires, survey, structured interviews, discussions, workshops, field visit, observations, retrospective baseline construction e.t.c, data sources, and possible references to an evaluation</a:t>
            </a:r>
            <a:endParaRPr b="0" lang="en-US" sz="2800" spc="-1" strike="noStrike">
              <a:latin typeface="Arial"/>
            </a:endParaRPr>
          </a:p>
        </p:txBody>
      </p:sp>
      <p:sp>
        <p:nvSpPr>
          <p:cNvPr id="391"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0A06C9A5-3B2A-4067-AE31-A5FB8CE5C939}"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92"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29B73A3B-D292-4ED9-B181-556D78A2D2D7}" type="slidenum">
              <a:rPr b="0" lang="en-US" sz="1200" spc="-1" strike="noStrike">
                <a:solidFill>
                  <a:srgbClr val="8b8b8b"/>
                </a:solidFill>
                <a:latin typeface="Calibri"/>
                <a:ea typeface="DejaVu Sans"/>
              </a:rPr>
              <a:t>43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3" name="CustomShape 1"/>
          <p:cNvSpPr/>
          <p:nvPr/>
        </p:nvSpPr>
        <p:spPr>
          <a:xfrm>
            <a:off x="838080" y="365040"/>
            <a:ext cx="10512720" cy="1322640"/>
          </a:xfrm>
          <a:prstGeom prst="rect">
            <a:avLst/>
          </a:prstGeom>
          <a:noFill/>
          <a:ln>
            <a:noFill/>
          </a:ln>
        </p:spPr>
        <p:style>
          <a:lnRef idx="0"/>
          <a:fillRef idx="0"/>
          <a:effectRef idx="0"/>
          <a:fontRef idx="minor"/>
        </p:style>
      </p:sp>
      <p:sp>
        <p:nvSpPr>
          <p:cNvPr id="394"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ff0000"/>
              </a:buClr>
              <a:buFont typeface="Arial"/>
              <a:buChar char="•"/>
            </a:pPr>
            <a:r>
              <a:rPr b="0" i="1" lang="en-US" sz="2800" spc="-1" strike="noStrike">
                <a:solidFill>
                  <a:srgbClr val="ff0000"/>
                </a:solidFill>
                <a:latin typeface="Calibri"/>
                <a:ea typeface="DejaVu Sans"/>
              </a:rPr>
              <a:t>Management of evaluation process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Roles and responsibilities matrix of all the evaluation stakeholders-evaluators, managers, technical unit, field staff, implementers.</a:t>
            </a:r>
            <a:endParaRPr b="0" lang="en-US" sz="2800" spc="-1" strike="noStrike">
              <a:latin typeface="Arial"/>
            </a:endParaRPr>
          </a:p>
          <a:p>
            <a:pPr marL="228600" indent="-225720">
              <a:lnSpc>
                <a:spcPct val="90000"/>
              </a:lnSpc>
              <a:spcBef>
                <a:spcPts val="1001"/>
              </a:spcBef>
              <a:buClr>
                <a:srgbClr val="ff0000"/>
              </a:buClr>
              <a:buFont typeface="Arial"/>
              <a:buChar char="•"/>
            </a:pPr>
            <a:r>
              <a:rPr b="0" i="1" lang="en-US" sz="2800" spc="-1" strike="noStrike">
                <a:solidFill>
                  <a:srgbClr val="ff0000"/>
                </a:solidFill>
                <a:latin typeface="Calibri"/>
                <a:ea typeface="DejaVu Sans"/>
              </a:rPr>
              <a:t>Budget</a:t>
            </a:r>
            <a:endParaRPr b="0" lang="en-US" sz="2800" spc="-1" strike="noStrike">
              <a:latin typeface="Arial"/>
            </a:endParaRPr>
          </a:p>
          <a:p>
            <a:pPr marL="228600" indent="-225720">
              <a:lnSpc>
                <a:spcPct val="90000"/>
              </a:lnSpc>
              <a:spcBef>
                <a:spcPts val="1001"/>
              </a:spcBef>
              <a:buClr>
                <a:srgbClr val="ff0000"/>
              </a:buClr>
              <a:buFont typeface="Arial"/>
              <a:buChar char="•"/>
            </a:pPr>
            <a:r>
              <a:rPr b="0" i="1" lang="en-US" sz="2800" spc="-1" strike="noStrike">
                <a:solidFill>
                  <a:srgbClr val="ff0000"/>
                </a:solidFill>
                <a:latin typeface="Calibri"/>
                <a:ea typeface="DejaVu Sans"/>
              </a:rPr>
              <a:t>Annexes </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395"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298DD01A-68A6-4287-A3C5-4F62A2325471}"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396"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9B1B4253-A1A4-4F4F-A963-2B15A73037DE}" type="slidenum">
              <a:rPr b="0" lang="en-US" sz="1200" spc="-1" strike="noStrike">
                <a:solidFill>
                  <a:srgbClr val="8b8b8b"/>
                </a:solidFill>
                <a:latin typeface="Calibri"/>
                <a:ea typeface="DejaVu Sans"/>
              </a:rPr>
              <a:t>43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7"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1" lang="en-US" sz="6000" spc="-1" strike="noStrike">
                <a:solidFill>
                  <a:srgbClr val="000000"/>
                </a:solidFill>
                <a:latin typeface="Calibri Light"/>
                <a:ea typeface="DejaVu Sans"/>
              </a:rPr>
              <a:t>Monitoring and Evaluation Tools </a:t>
            </a:r>
            <a:endParaRPr b="0" lang="en-US" sz="6000" spc="-1" strike="noStrike">
              <a:latin typeface="Arial"/>
            </a:endParaRPr>
          </a:p>
        </p:txBody>
      </p:sp>
      <p:sp>
        <p:nvSpPr>
          <p:cNvPr id="398" name="CustomShape 2"/>
          <p:cNvSpPr/>
          <p:nvPr/>
        </p:nvSpPr>
        <p:spPr>
          <a:xfrm>
            <a:off x="1523880" y="3602160"/>
            <a:ext cx="9141120" cy="1652760"/>
          </a:xfrm>
          <a:prstGeom prst="rect">
            <a:avLst/>
          </a:prstGeom>
          <a:noFill/>
          <a:ln>
            <a:noFill/>
          </a:ln>
        </p:spPr>
        <p:style>
          <a:lnRef idx="0"/>
          <a:fillRef idx="0"/>
          <a:effectRef idx="0"/>
          <a:fontRef idx="minor"/>
        </p:style>
      </p:sp>
      <p:sp>
        <p:nvSpPr>
          <p:cNvPr id="399"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425B9432-49FF-4368-92CB-6E5FEFA9624C}"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00"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CE81D41E-C868-424F-B4C8-6E2670461D25}" type="slidenum">
              <a:rPr b="0" lang="en-US" sz="1200" spc="-1" strike="noStrike">
                <a:solidFill>
                  <a:srgbClr val="8b8b8b"/>
                </a:solidFill>
                <a:latin typeface="Calibri"/>
                <a:ea typeface="DejaVu Sans"/>
              </a:rPr>
              <a:t>43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1" name="CustomShape 1"/>
          <p:cNvSpPr/>
          <p:nvPr/>
        </p:nvSpPr>
        <p:spPr>
          <a:xfrm>
            <a:off x="838080" y="365040"/>
            <a:ext cx="10512720" cy="1322640"/>
          </a:xfrm>
          <a:prstGeom prst="rect">
            <a:avLst/>
          </a:prstGeom>
          <a:noFill/>
          <a:ln>
            <a:noFill/>
          </a:ln>
        </p:spPr>
        <p:style>
          <a:lnRef idx="0"/>
          <a:fillRef idx="0"/>
          <a:effectRef idx="0"/>
          <a:fontRef idx="minor"/>
        </p:style>
      </p:sp>
      <p:sp>
        <p:nvSpPr>
          <p:cNvPr id="402"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Basic monitoring tools are used to collect input, process and output indicators. </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The tools and formats should focus on results and progress towards outcomes. These include:</a:t>
            </a:r>
            <a:endParaRPr b="0" lang="en-US" sz="3200" spc="-1" strike="noStrike">
              <a:latin typeface="Arial"/>
            </a:endParaRPr>
          </a:p>
          <a:p>
            <a:pPr>
              <a:lnSpc>
                <a:spcPct val="90000"/>
              </a:lnSpc>
              <a:spcBef>
                <a:spcPts val="1001"/>
              </a:spcBef>
            </a:pPr>
            <a:endParaRPr b="0" lang="en-US" sz="3200" spc="-1" strike="noStrike">
              <a:latin typeface="Arial"/>
            </a:endParaRPr>
          </a:p>
        </p:txBody>
      </p:sp>
      <p:sp>
        <p:nvSpPr>
          <p:cNvPr id="403"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6B86E3F4-DF38-46FA-871B-6CE4C86925A4}"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04"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441159B5-F5E3-4EF1-AFAE-A4B45A743547}" type="slidenum">
              <a:rPr b="0" lang="en-US" sz="1200" spc="-1" strike="noStrike">
                <a:solidFill>
                  <a:srgbClr val="8b8b8b"/>
                </a:solidFill>
                <a:latin typeface="Calibri"/>
                <a:ea typeface="DejaVu Sans"/>
              </a:rPr>
              <a:t>43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5"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4400" spc="-1" strike="noStrike">
                <a:solidFill>
                  <a:srgbClr val="000000"/>
                </a:solidFill>
                <a:latin typeface="Calibri Light"/>
                <a:ea typeface="DejaVu Sans"/>
              </a:rPr>
              <a:t>Tools </a:t>
            </a:r>
            <a:endParaRPr b="0" lang="en-US" sz="4400" spc="-1" strike="noStrike">
              <a:latin typeface="Arial"/>
            </a:endParaRPr>
          </a:p>
        </p:txBody>
      </p:sp>
      <p:sp>
        <p:nvSpPr>
          <p:cNvPr id="406"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1" lang="en-US" sz="3200" spc="-1" strike="noStrike">
                <a:solidFill>
                  <a:srgbClr val="000000"/>
                </a:solidFill>
                <a:latin typeface="Calibri"/>
                <a:ea typeface="DejaVu Sans"/>
              </a:rPr>
              <a:t>Work plan </a:t>
            </a:r>
            <a:endParaRPr b="0" lang="en-US" sz="3200" spc="-1" strike="noStrike">
              <a:latin typeface="Arial"/>
            </a:endParaRPr>
          </a:p>
          <a:p>
            <a:pPr marL="228600" indent="-225720">
              <a:lnSpc>
                <a:spcPct val="90000"/>
              </a:lnSpc>
              <a:spcBef>
                <a:spcPts val="1001"/>
              </a:spcBef>
              <a:buClr>
                <a:srgbClr val="000000"/>
              </a:buClr>
              <a:buFont typeface="Arial"/>
              <a:buChar char="•"/>
            </a:pPr>
            <a:r>
              <a:rPr b="1" lang="en-US" sz="3200" spc="-1" strike="noStrike">
                <a:solidFill>
                  <a:srgbClr val="000000"/>
                </a:solidFill>
                <a:latin typeface="Calibri"/>
                <a:ea typeface="DejaVu Sans"/>
              </a:rPr>
              <a:t>Monitoring Plan</a:t>
            </a:r>
            <a:endParaRPr b="0" lang="en-US" sz="3200" spc="-1" strike="noStrike">
              <a:latin typeface="Arial"/>
            </a:endParaRPr>
          </a:p>
          <a:p>
            <a:pPr marL="228600" indent="-225720">
              <a:lnSpc>
                <a:spcPct val="90000"/>
              </a:lnSpc>
              <a:spcBef>
                <a:spcPts val="1001"/>
              </a:spcBef>
              <a:buClr>
                <a:srgbClr val="000000"/>
              </a:buClr>
              <a:buFont typeface="Arial"/>
              <a:buChar char="•"/>
            </a:pPr>
            <a:r>
              <a:rPr b="1" lang="en-US" sz="3200" spc="-1" strike="noStrike">
                <a:solidFill>
                  <a:srgbClr val="000000"/>
                </a:solidFill>
                <a:latin typeface="Calibri"/>
                <a:ea typeface="DejaVu Sans"/>
              </a:rPr>
              <a:t>Evaluation tools </a:t>
            </a:r>
            <a:endParaRPr b="0" lang="en-US" sz="3200" spc="-1" strike="noStrike">
              <a:latin typeface="Arial"/>
            </a:endParaRPr>
          </a:p>
          <a:p>
            <a:pPr>
              <a:lnSpc>
                <a:spcPct val="90000"/>
              </a:lnSpc>
              <a:spcBef>
                <a:spcPts val="1001"/>
              </a:spcBef>
            </a:pPr>
            <a:endParaRPr b="0" lang="en-US" sz="3200" spc="-1" strike="noStrike">
              <a:latin typeface="Arial"/>
            </a:endParaRPr>
          </a:p>
        </p:txBody>
      </p:sp>
      <p:sp>
        <p:nvSpPr>
          <p:cNvPr id="407"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A66AD36D-3939-4BC0-A0F8-85FD7BA7AD3C}"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08"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D6AF530E-938A-46F9-9D72-C48984D52415}" type="slidenum">
              <a:rPr b="0" lang="en-US" sz="1200" spc="-1" strike="noStrike">
                <a:solidFill>
                  <a:srgbClr val="8b8b8b"/>
                </a:solidFill>
                <a:latin typeface="Calibri"/>
                <a:ea typeface="DejaVu Sans"/>
              </a:rPr>
              <a:t>43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9"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4400" spc="-1" strike="noStrike">
                <a:solidFill>
                  <a:srgbClr val="000000"/>
                </a:solidFill>
                <a:latin typeface="Calibri Light"/>
                <a:ea typeface="DejaVu Sans"/>
              </a:rPr>
              <a:t>Work plans </a:t>
            </a:r>
            <a:endParaRPr b="0" lang="en-US" sz="4400" spc="-1" strike="noStrike">
              <a:latin typeface="Arial"/>
            </a:endParaRPr>
          </a:p>
        </p:txBody>
      </p:sp>
      <p:sp>
        <p:nvSpPr>
          <p:cNvPr id="410"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The work plan is a planning tool that serves as a guide for implementation of action states (activities) to achieve the stated overall goal and particularly specific objectives of a project.</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It provide the framework for evaluating progress towards objectives and is the primary document used to monitor on-going progress, to adjust activities as needed and to evaluate outcomes.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The work plan is ‘living’ document and, as such, it may change over the duration of implementation to reflect a more realistic implementation process.</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411"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94BDAFCE-3D67-4457-A777-3612F5E044FB}"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12"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13A36359-388C-41A8-BD70-5109B0587AE6}" type="slidenum">
              <a:rPr b="0" lang="en-US" sz="1200" spc="-1" strike="noStrike">
                <a:solidFill>
                  <a:srgbClr val="8b8b8b"/>
                </a:solidFill>
                <a:latin typeface="Calibri"/>
                <a:ea typeface="DejaVu Sans"/>
              </a:rPr>
              <a:t>43</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2"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spcBef>
                <a:spcPts val="1001"/>
              </a:spcBef>
            </a:pPr>
            <a:r>
              <a:rPr b="1" lang="en-US" sz="3600" spc="-1" strike="noStrike">
                <a:solidFill>
                  <a:srgbClr val="000000"/>
                </a:solidFill>
                <a:latin typeface="Calibri"/>
                <a:ea typeface="DejaVu Sans"/>
              </a:rPr>
              <a:t>Monitoring and evaluation</a:t>
            </a:r>
            <a:endParaRPr b="0" lang="en-US" sz="3600" spc="-1" strike="noStrike">
              <a:latin typeface="Arial"/>
            </a:endParaRPr>
          </a:p>
        </p:txBody>
      </p:sp>
      <p:sp>
        <p:nvSpPr>
          <p:cNvPr id="213"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rmAutofit/>
          </a:bodyPr>
          <a:p>
            <a:pPr marL="228600" indent="-225720">
              <a:lnSpc>
                <a:spcPct val="90000"/>
              </a:lnSpc>
              <a:spcBef>
                <a:spcPts val="1001"/>
              </a:spcBef>
              <a:buClr>
                <a:srgbClr val="000000"/>
              </a:buClr>
              <a:buFont typeface="Arial"/>
              <a:buChar char="•"/>
            </a:pPr>
            <a:r>
              <a:rPr b="0" lang="en-US" sz="3600" spc="-1" strike="noStrike">
                <a:solidFill>
                  <a:srgbClr val="000000"/>
                </a:solidFill>
                <a:latin typeface="Calibri"/>
                <a:ea typeface="DejaVu Sans"/>
              </a:rPr>
              <a:t>Monitoring and evaluation (M&amp;E) are fundamental components of any programme that aims at continuously improving and providing better health outputs and outcome</a:t>
            </a:r>
            <a:endParaRPr b="0" lang="en-US" sz="3600" spc="-1" strike="noStrike">
              <a:latin typeface="Arial"/>
            </a:endParaRPr>
          </a:p>
          <a:p>
            <a:pPr marL="228600" indent="-225720">
              <a:lnSpc>
                <a:spcPct val="90000"/>
              </a:lnSpc>
              <a:spcBef>
                <a:spcPts val="1001"/>
              </a:spcBef>
              <a:buClr>
                <a:srgbClr val="000000"/>
              </a:buClr>
              <a:buFont typeface="Arial"/>
              <a:buChar char="•"/>
            </a:pPr>
            <a:r>
              <a:rPr b="0" lang="en-US" sz="3600" spc="-1" strike="noStrike">
                <a:solidFill>
                  <a:srgbClr val="000000"/>
                </a:solidFill>
                <a:latin typeface="Calibri"/>
                <a:ea typeface="DejaVu Sans"/>
              </a:rPr>
              <a:t>The two processes work together and lead to same end a result, which is to produce information that can be used to continuously improve the performance of a given facility, department or programme and learn about what is working and what is not working</a:t>
            </a:r>
            <a:r>
              <a:rPr b="0" lang="en-US" sz="2800" spc="-1" strike="noStrike">
                <a:solidFill>
                  <a:srgbClr val="000000"/>
                </a:solidFill>
                <a:latin typeface="Calibri"/>
                <a:ea typeface="DejaVu Sans"/>
              </a:rPr>
              <a:t>. </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214"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1EB6DA28-41FA-44DE-A033-8C5924608B67}"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15"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688E429E-1D31-445E-8A27-CAD7F0AEA1A0}" type="slidenum">
              <a:rPr b="0" lang="en-US" sz="1200" spc="-1" strike="noStrike">
                <a:solidFill>
                  <a:srgbClr val="8b8b8b"/>
                </a:solidFill>
                <a:latin typeface="Calibri"/>
                <a:ea typeface="DejaVu Sans"/>
              </a:rPr>
              <a:t>5</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3"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Monitoring Plan</a:t>
            </a:r>
            <a:br/>
            <a:endParaRPr b="0" lang="en-US" sz="4400" spc="-1" strike="noStrike">
              <a:latin typeface="Arial"/>
            </a:endParaRPr>
          </a:p>
        </p:txBody>
      </p:sp>
      <p:sp>
        <p:nvSpPr>
          <p:cNvPr id="414"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rm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A monitoring plan is a set of requirements for monitoring and verification of objectives achieved by a project during implementation. These may be;</a:t>
            </a:r>
            <a:endParaRPr b="0" lang="en-US" sz="2800" spc="-1" strike="noStrike">
              <a:latin typeface="Arial"/>
            </a:endParaRPr>
          </a:p>
          <a:p>
            <a:pPr lvl="1" marL="685800" indent="-225720">
              <a:lnSpc>
                <a:spcPct val="90000"/>
              </a:lnSpc>
              <a:spcBef>
                <a:spcPts val="499"/>
              </a:spcBef>
              <a:buClr>
                <a:srgbClr val="000000"/>
              </a:buClr>
              <a:buFont typeface="Arial"/>
              <a:buChar char="•"/>
            </a:pPr>
            <a:r>
              <a:rPr b="0" lang="en-US" sz="2400" spc="-1" strike="noStrike">
                <a:solidFill>
                  <a:srgbClr val="000000"/>
                </a:solidFill>
                <a:latin typeface="Calibri"/>
                <a:ea typeface="DejaVu Sans"/>
              </a:rPr>
              <a:t>Monthly services statistics summary registers</a:t>
            </a:r>
            <a:endParaRPr b="0" lang="en-US" sz="2400" spc="-1" strike="noStrike">
              <a:latin typeface="Arial"/>
            </a:endParaRPr>
          </a:p>
          <a:p>
            <a:pPr lvl="1" marL="685800" indent="-225720">
              <a:lnSpc>
                <a:spcPct val="90000"/>
              </a:lnSpc>
              <a:spcBef>
                <a:spcPts val="499"/>
              </a:spcBef>
              <a:buClr>
                <a:srgbClr val="000000"/>
              </a:buClr>
              <a:buFont typeface="Arial"/>
              <a:buChar char="•"/>
            </a:pPr>
            <a:r>
              <a:rPr b="0" lang="en-US" sz="2400" spc="-1" strike="noStrike">
                <a:solidFill>
                  <a:srgbClr val="000000"/>
                </a:solidFill>
                <a:latin typeface="Calibri"/>
                <a:ea typeface="DejaVu Sans"/>
              </a:rPr>
              <a:t>Financial reports;</a:t>
            </a:r>
            <a:endParaRPr b="0" lang="en-US" sz="2400" spc="-1" strike="noStrike">
              <a:latin typeface="Arial"/>
            </a:endParaRPr>
          </a:p>
          <a:p>
            <a:pPr lvl="1" marL="685800" indent="-225720">
              <a:lnSpc>
                <a:spcPct val="90000"/>
              </a:lnSpc>
              <a:spcBef>
                <a:spcPts val="499"/>
              </a:spcBef>
              <a:buClr>
                <a:srgbClr val="000000"/>
              </a:buClr>
              <a:buFont typeface="Arial"/>
              <a:buChar char="•"/>
            </a:pPr>
            <a:r>
              <a:rPr b="0" lang="en-US" sz="2400" spc="-1" strike="noStrike">
                <a:solidFill>
                  <a:srgbClr val="000000"/>
                </a:solidFill>
                <a:latin typeface="Calibri"/>
                <a:ea typeface="DejaVu Sans"/>
              </a:rPr>
              <a:t>Monthly/quarterly institutional reports;</a:t>
            </a:r>
            <a:endParaRPr b="0" lang="en-US" sz="2400" spc="-1" strike="noStrike">
              <a:latin typeface="Arial"/>
            </a:endParaRPr>
          </a:p>
          <a:p>
            <a:pPr lvl="1" marL="685800" indent="-225720">
              <a:lnSpc>
                <a:spcPct val="90000"/>
              </a:lnSpc>
              <a:spcBef>
                <a:spcPts val="499"/>
              </a:spcBef>
              <a:buClr>
                <a:srgbClr val="000000"/>
              </a:buClr>
              <a:buFont typeface="Arial"/>
              <a:buChar char="•"/>
            </a:pPr>
            <a:r>
              <a:rPr b="0" lang="en-US" sz="2400" spc="-1" strike="noStrike">
                <a:solidFill>
                  <a:srgbClr val="000000"/>
                </a:solidFill>
                <a:latin typeface="Calibri"/>
                <a:ea typeface="DejaVu Sans"/>
              </a:rPr>
              <a:t>Checklists;</a:t>
            </a:r>
            <a:endParaRPr b="0" lang="en-US" sz="2400" spc="-1" strike="noStrike">
              <a:latin typeface="Arial"/>
            </a:endParaRPr>
          </a:p>
          <a:p>
            <a:pPr lvl="1" marL="685800" indent="-225720">
              <a:lnSpc>
                <a:spcPct val="90000"/>
              </a:lnSpc>
              <a:spcBef>
                <a:spcPts val="499"/>
              </a:spcBef>
              <a:buClr>
                <a:srgbClr val="000000"/>
              </a:buClr>
              <a:buFont typeface="Arial"/>
              <a:buChar char="•"/>
            </a:pPr>
            <a:r>
              <a:rPr b="0" lang="en-US" sz="2400" spc="-1" strike="noStrike">
                <a:solidFill>
                  <a:srgbClr val="000000"/>
                </a:solidFill>
                <a:latin typeface="Calibri"/>
                <a:ea typeface="DejaVu Sans"/>
              </a:rPr>
              <a:t>Questionnaires</a:t>
            </a:r>
            <a:endParaRPr b="0" lang="en-US" sz="2400" spc="-1" strike="noStrike">
              <a:latin typeface="Arial"/>
            </a:endParaRPr>
          </a:p>
          <a:p>
            <a:pPr lvl="1" marL="685800" indent="-225720">
              <a:lnSpc>
                <a:spcPct val="90000"/>
              </a:lnSpc>
              <a:spcBef>
                <a:spcPts val="499"/>
              </a:spcBef>
              <a:buClr>
                <a:srgbClr val="000000"/>
              </a:buClr>
              <a:buFont typeface="Arial"/>
              <a:buChar char="•"/>
            </a:pPr>
            <a:r>
              <a:rPr b="0" lang="en-US" sz="2400" spc="-1" strike="noStrike">
                <a:solidFill>
                  <a:srgbClr val="000000"/>
                </a:solidFill>
                <a:latin typeface="Calibri"/>
                <a:ea typeface="DejaVu Sans"/>
              </a:rPr>
              <a:t>Interview guides;</a:t>
            </a:r>
            <a:endParaRPr b="0" lang="en-US" sz="2400" spc="-1" strike="noStrike">
              <a:latin typeface="Arial"/>
            </a:endParaRPr>
          </a:p>
          <a:p>
            <a:pPr lvl="1" marL="685800" indent="-225720">
              <a:lnSpc>
                <a:spcPct val="90000"/>
              </a:lnSpc>
              <a:spcBef>
                <a:spcPts val="499"/>
              </a:spcBef>
              <a:buClr>
                <a:srgbClr val="000000"/>
              </a:buClr>
              <a:buFont typeface="Arial"/>
              <a:buChar char="•"/>
            </a:pPr>
            <a:r>
              <a:rPr b="0" lang="en-US" sz="2400" spc="-1" strike="noStrike">
                <a:solidFill>
                  <a:srgbClr val="000000"/>
                </a:solidFill>
                <a:latin typeface="Calibri"/>
                <a:ea typeface="DejaVu Sans"/>
              </a:rPr>
              <a:t>Focus group discussion guides</a:t>
            </a:r>
            <a:endParaRPr b="0" lang="en-US" sz="2400" spc="-1" strike="noStrike">
              <a:latin typeface="Arial"/>
            </a:endParaRPr>
          </a:p>
          <a:p>
            <a:pPr lvl="1" marL="685800" indent="-225720">
              <a:lnSpc>
                <a:spcPct val="90000"/>
              </a:lnSpc>
              <a:spcBef>
                <a:spcPts val="499"/>
              </a:spcBef>
              <a:buClr>
                <a:srgbClr val="000000"/>
              </a:buClr>
              <a:buFont typeface="Arial"/>
              <a:buChar char="•"/>
            </a:pPr>
            <a:r>
              <a:rPr b="0" lang="en-US" sz="2400" spc="-1" strike="noStrike">
                <a:solidFill>
                  <a:srgbClr val="000000"/>
                </a:solidFill>
                <a:latin typeface="Calibri"/>
                <a:ea typeface="DejaVu Sans"/>
              </a:rPr>
              <a:t>Observation guides</a:t>
            </a:r>
            <a:endParaRPr b="0" lang="en-US" sz="2400" spc="-1" strike="noStrike">
              <a:latin typeface="Arial"/>
            </a:endParaRPr>
          </a:p>
          <a:p>
            <a:pPr lvl="1" marL="685800" indent="-225720">
              <a:lnSpc>
                <a:spcPct val="90000"/>
              </a:lnSpc>
              <a:spcBef>
                <a:spcPts val="499"/>
              </a:spcBef>
              <a:buClr>
                <a:srgbClr val="000000"/>
              </a:buClr>
              <a:buFont typeface="Arial"/>
              <a:buChar char="•"/>
            </a:pPr>
            <a:r>
              <a:rPr b="0" lang="en-US" sz="2400" spc="-1" strike="noStrike">
                <a:solidFill>
                  <a:srgbClr val="000000"/>
                </a:solidFill>
                <a:latin typeface="Calibri"/>
                <a:ea typeface="DejaVu Sans"/>
              </a:rPr>
              <a:t>Internet (secondary data)</a:t>
            </a:r>
            <a:endParaRPr b="0" lang="en-US" sz="2400" spc="-1" strike="noStrike">
              <a:latin typeface="Arial"/>
            </a:endParaRPr>
          </a:p>
          <a:p>
            <a:pPr>
              <a:lnSpc>
                <a:spcPct val="90000"/>
              </a:lnSpc>
              <a:spcBef>
                <a:spcPts val="1001"/>
              </a:spcBef>
            </a:pPr>
            <a:endParaRPr b="0" lang="en-US" sz="2400" spc="-1" strike="noStrike">
              <a:latin typeface="Arial"/>
            </a:endParaRPr>
          </a:p>
        </p:txBody>
      </p:sp>
      <p:sp>
        <p:nvSpPr>
          <p:cNvPr id="415"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CA30634A-1999-4008-813E-185E9FB3BCCF}"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16"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9B1098FA-9ABC-469B-8D18-9E7DF29B2E75}" type="slidenum">
              <a:rPr b="0" lang="en-US" sz="1200" spc="-1" strike="noStrike">
                <a:solidFill>
                  <a:srgbClr val="8b8b8b"/>
                </a:solidFill>
                <a:latin typeface="Calibri"/>
                <a:ea typeface="DejaVu Sans"/>
              </a:rPr>
              <a:t>50</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7"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Evaluation tools</a:t>
            </a:r>
            <a:endParaRPr b="0" lang="en-US" sz="4400" spc="-1" strike="noStrike">
              <a:latin typeface="Arial"/>
            </a:endParaRPr>
          </a:p>
        </p:txBody>
      </p:sp>
      <p:sp>
        <p:nvSpPr>
          <p:cNvPr id="418"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Evaluation tools are used for assessing effective indicators (outcome and impact indicators). They focus on assessing program outcomes and impact. These include. </a:t>
            </a:r>
            <a:endParaRPr b="0" lang="en-US" sz="3200" spc="-1" strike="noStrike">
              <a:latin typeface="Arial"/>
            </a:endParaRPr>
          </a:p>
          <a:p>
            <a:pPr lvl="1" marL="685800" indent="-225720">
              <a:lnSpc>
                <a:spcPct val="90000"/>
              </a:lnSpc>
              <a:spcBef>
                <a:spcPts val="499"/>
              </a:spcBef>
              <a:buClr>
                <a:srgbClr val="0070c0"/>
              </a:buClr>
              <a:buFont typeface="Arial"/>
              <a:buChar char="•"/>
            </a:pPr>
            <a:r>
              <a:rPr b="0" i="1" lang="en-US" sz="3200" spc="-1" strike="noStrike">
                <a:solidFill>
                  <a:srgbClr val="0070c0"/>
                </a:solidFill>
                <a:latin typeface="Calibri"/>
                <a:ea typeface="DejaVu Sans"/>
              </a:rPr>
              <a:t>Performance monitoring plan</a:t>
            </a:r>
            <a:endParaRPr b="0" lang="en-US" sz="3200" spc="-1" strike="noStrike">
              <a:latin typeface="Arial"/>
            </a:endParaRPr>
          </a:p>
          <a:p>
            <a:pPr lvl="1" marL="685800" indent="-225720">
              <a:lnSpc>
                <a:spcPct val="90000"/>
              </a:lnSpc>
              <a:spcBef>
                <a:spcPts val="499"/>
              </a:spcBef>
              <a:buClr>
                <a:srgbClr val="0070c0"/>
              </a:buClr>
              <a:buFont typeface="Arial"/>
              <a:buChar char="•"/>
            </a:pPr>
            <a:r>
              <a:rPr b="0" i="1" lang="en-US" sz="3200" spc="-1" strike="noStrike">
                <a:solidFill>
                  <a:srgbClr val="0070c0"/>
                </a:solidFill>
                <a:latin typeface="Calibri"/>
                <a:ea typeface="DejaVu Sans"/>
              </a:rPr>
              <a:t>Evaluation plan</a:t>
            </a:r>
            <a:endParaRPr b="0" lang="en-US" sz="3200" spc="-1" strike="noStrike">
              <a:latin typeface="Arial"/>
            </a:endParaRPr>
          </a:p>
          <a:p>
            <a:pPr>
              <a:lnSpc>
                <a:spcPct val="90000"/>
              </a:lnSpc>
              <a:spcBef>
                <a:spcPts val="1001"/>
              </a:spcBef>
            </a:pPr>
            <a:endParaRPr b="0" lang="en-US" sz="3200" spc="-1" strike="noStrike">
              <a:latin typeface="Arial"/>
            </a:endParaRPr>
          </a:p>
        </p:txBody>
      </p:sp>
      <p:sp>
        <p:nvSpPr>
          <p:cNvPr id="419"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4F32929D-9E65-4E36-8E17-E0624B975924}"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20"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36BF709D-6FCF-444C-B7A7-C1B83D693B43}" type="slidenum">
              <a:rPr b="0" lang="en-US" sz="1200" spc="-1" strike="noStrike">
                <a:solidFill>
                  <a:srgbClr val="8b8b8b"/>
                </a:solidFill>
                <a:latin typeface="Calibri"/>
                <a:ea typeface="DejaVu Sans"/>
              </a:rPr>
              <a:t>50</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1"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i="1" lang="en-US" sz="4400" spc="-1" strike="noStrike">
                <a:solidFill>
                  <a:srgbClr val="000000"/>
                </a:solidFill>
                <a:latin typeface="Calibri Light"/>
                <a:ea typeface="DejaVu Sans"/>
              </a:rPr>
              <a:t>Performance monitoring plan (PMP)</a:t>
            </a:r>
            <a:br/>
            <a:endParaRPr b="0" lang="en-US" sz="4400" spc="-1" strike="noStrike">
              <a:latin typeface="Arial"/>
            </a:endParaRPr>
          </a:p>
        </p:txBody>
      </p:sp>
      <p:sp>
        <p:nvSpPr>
          <p:cNvPr id="422"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A performance monitoring plan (PMP) serves as a roadmap for monitoring and evaluating programme performance through its lifespan</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It is a detailed plan for managing indicators in order to monitor project performance, outcomes and impact</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The PMP contain the </a:t>
            </a:r>
            <a:r>
              <a:rPr b="0" lang="en-US" sz="2800" spc="-1" strike="noStrike">
                <a:solidFill>
                  <a:srgbClr val="0070c0"/>
                </a:solidFill>
                <a:latin typeface="Calibri"/>
                <a:ea typeface="DejaVu Sans"/>
              </a:rPr>
              <a:t>performance indicators and their definition, data source method of data collection or calculation, when data is collected, responsibility, why the data is important, who will use the data and for what purpose. </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423"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F59018B1-6F43-445A-BB16-38472AE88DF8}"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24"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87843DFB-66A2-46B5-B6D2-F2C45ED9FCE7}" type="slidenum">
              <a:rPr b="0" lang="en-US" sz="1200" spc="-1" strike="noStrike">
                <a:solidFill>
                  <a:srgbClr val="8b8b8b"/>
                </a:solidFill>
                <a:latin typeface="Calibri"/>
                <a:ea typeface="DejaVu Sans"/>
              </a:rPr>
              <a:t>50</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5"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i="1" lang="en-US" sz="4400" spc="-1" strike="noStrike">
                <a:solidFill>
                  <a:srgbClr val="000000"/>
                </a:solidFill>
                <a:latin typeface="Calibri Light"/>
                <a:ea typeface="DejaVu Sans"/>
              </a:rPr>
              <a:t>Evaluation plan</a:t>
            </a:r>
            <a:br/>
            <a:endParaRPr b="0" lang="en-US" sz="4400" spc="-1" strike="noStrike">
              <a:latin typeface="Arial"/>
            </a:endParaRPr>
          </a:p>
        </p:txBody>
      </p:sp>
      <p:sp>
        <p:nvSpPr>
          <p:cNvPr id="426"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An evaluation plan is a written document that states the objective of the evaluation questions, information to be collected and timeframe of the evaluation</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The plan should constitute sections describing the key questions to be addressed related to areas of expected learning from the evaluation as a part of the evaluation framework, programme implementation objectives, outcome objectives and performance measure and procedures for managing and monitoring the evaluation. </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427"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75D1B4CC-0683-448A-BFD3-11BC84ABABB7}"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28"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3DB2322E-643E-4BD1-9A11-B23898F19C0C}" type="slidenum">
              <a:rPr b="0" lang="en-US" sz="1200" spc="-1" strike="noStrike">
                <a:solidFill>
                  <a:srgbClr val="8b8b8b"/>
                </a:solidFill>
                <a:latin typeface="Calibri"/>
                <a:ea typeface="DejaVu Sans"/>
              </a:rPr>
              <a:t>50</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9"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0" lang="en-US" sz="6000" spc="-1" strike="noStrike">
                <a:solidFill>
                  <a:srgbClr val="000000"/>
                </a:solidFill>
                <a:latin typeface="Calibri Light"/>
                <a:ea typeface="DejaVu Sans"/>
              </a:rPr>
              <a:t>Work Plans</a:t>
            </a:r>
            <a:endParaRPr b="0" lang="en-US" sz="6000" spc="-1" strike="noStrike">
              <a:latin typeface="Arial"/>
            </a:endParaRPr>
          </a:p>
        </p:txBody>
      </p:sp>
      <p:sp>
        <p:nvSpPr>
          <p:cNvPr id="430" name="CustomShape 2"/>
          <p:cNvSpPr/>
          <p:nvPr/>
        </p:nvSpPr>
        <p:spPr>
          <a:xfrm>
            <a:off x="1523880" y="3602160"/>
            <a:ext cx="9141120" cy="1652760"/>
          </a:xfrm>
          <a:prstGeom prst="rect">
            <a:avLst/>
          </a:prstGeom>
          <a:noFill/>
          <a:ln>
            <a:noFill/>
          </a:ln>
        </p:spPr>
        <p:style>
          <a:lnRef idx="0"/>
          <a:fillRef idx="0"/>
          <a:effectRef idx="0"/>
          <a:fontRef idx="minor"/>
        </p:style>
      </p:sp>
      <p:sp>
        <p:nvSpPr>
          <p:cNvPr id="431"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AB660E16-A4B5-426E-807D-8861C5F48A8A}"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32"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86811000-C12E-4D50-9A05-15913FEA5125}" type="slidenum">
              <a:rPr b="0" lang="en-US" sz="1200" spc="-1" strike="noStrike">
                <a:solidFill>
                  <a:srgbClr val="8b8b8b"/>
                </a:solidFill>
                <a:latin typeface="Calibri"/>
                <a:ea typeface="DejaVu Sans"/>
              </a:rPr>
              <a:t>50</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3"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Work plans</a:t>
            </a:r>
            <a:endParaRPr b="0" lang="en-US" sz="4400" spc="-1" strike="noStrike">
              <a:latin typeface="Arial"/>
            </a:endParaRPr>
          </a:p>
        </p:txBody>
      </p:sp>
      <p:sp>
        <p:nvSpPr>
          <p:cNvPr id="434"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A work plan is an annual or multi-year summary of tasks, timeframes and responsibilities that is used to support the implementation and evaluation of programmes implementation</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It is a valuable tool with a detailed account of how employees propose to accomplish, their goals during project implementation-what sections need to happen, who will do them, when they will be completed and what production of outputs and progress towards outcomes and impact is timely and reflects project goals.</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435"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D9221748-782F-41E7-9A4C-70F9CD669C68}"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36"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F90AC6D3-B7B7-4398-A6E2-81CC5CF94969}" type="slidenum">
              <a:rPr b="0" lang="en-US" sz="1200" spc="-1" strike="noStrike">
                <a:solidFill>
                  <a:srgbClr val="8b8b8b"/>
                </a:solidFill>
                <a:latin typeface="Calibri"/>
                <a:ea typeface="DejaVu Sans"/>
              </a:rPr>
              <a:t>50</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7"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Key elements of a work plan </a:t>
            </a:r>
            <a:br/>
            <a:endParaRPr b="0" lang="en-US" sz="4400" spc="-1" strike="noStrike">
              <a:latin typeface="Arial"/>
            </a:endParaRPr>
          </a:p>
        </p:txBody>
      </p:sp>
      <p:sp>
        <p:nvSpPr>
          <p:cNvPr id="438"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Clearly defined goals, outputs and outcomes;</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Activities –tasks to achieve outputs, outcomes;</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Costs(budget) indication of the activity’s costs;</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Monitoring and evaluation-ensures that measures to monitor and assess the effectiveness of an activity are included such as recording achievements, collecting data, and assessments</a:t>
            </a:r>
            <a:r>
              <a:rPr b="0" lang="en-US" sz="2600" spc="-1" strike="noStrike">
                <a:solidFill>
                  <a:srgbClr val="000000"/>
                </a:solidFill>
                <a:latin typeface="Calibri"/>
                <a:ea typeface="DejaVu Sans"/>
              </a:rPr>
              <a:t>.</a:t>
            </a:r>
            <a:endParaRPr b="0" lang="en-US" sz="2600" spc="-1" strike="noStrike">
              <a:latin typeface="Arial"/>
            </a:endParaRPr>
          </a:p>
          <a:p>
            <a:pPr>
              <a:lnSpc>
                <a:spcPct val="90000"/>
              </a:lnSpc>
              <a:spcBef>
                <a:spcPts val="1001"/>
              </a:spcBef>
            </a:pPr>
            <a:endParaRPr b="0" lang="en-US" sz="2600" spc="-1" strike="noStrike">
              <a:latin typeface="Arial"/>
            </a:endParaRPr>
          </a:p>
        </p:txBody>
      </p:sp>
      <p:sp>
        <p:nvSpPr>
          <p:cNvPr id="439"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9E0CECA3-9E18-4942-A349-8A2070EC4FEC}"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40"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3A5D568F-F3E7-4724-95C5-36B650417978}" type="slidenum">
              <a:rPr b="0" lang="en-US" sz="1200" spc="-1" strike="noStrike">
                <a:solidFill>
                  <a:srgbClr val="8b8b8b"/>
                </a:solidFill>
                <a:latin typeface="Calibri"/>
                <a:ea typeface="DejaVu Sans"/>
              </a:rPr>
              <a:t>50</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1"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Developing a work plan 1</a:t>
            </a:r>
            <a:br/>
            <a:endParaRPr b="0" lang="en-US" sz="4400" spc="-1" strike="noStrike">
              <a:latin typeface="Arial"/>
            </a:endParaRPr>
          </a:p>
        </p:txBody>
      </p:sp>
      <p:sp>
        <p:nvSpPr>
          <p:cNvPr id="442"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The overall process of work planning is a comprehensive tool that helps programme staff to translate project/programmes goals into operational terms on an annual basis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Monitoring and evaluation are integral parts of a work and will provide a basis for tracking achievements and revising strategies on how to best achieve project goals.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Work plans set out a project will achieve its clearly defined goals by converting project goals into smaller, manageable outcomes and tasks that will ensure that the skills, experience and resource available are used efficiently and sustainably.</a:t>
            </a:r>
            <a:endParaRPr b="0" lang="en-US" sz="2800" spc="-1" strike="noStrike">
              <a:latin typeface="Arial"/>
            </a:endParaRPr>
          </a:p>
        </p:txBody>
      </p:sp>
      <p:sp>
        <p:nvSpPr>
          <p:cNvPr id="443"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3C3E9CAC-5396-46C4-80CA-F4BA866ADCF4}"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44"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904C3AA0-5434-499C-8F50-8551AD0C69A6}" type="slidenum">
              <a:rPr b="0" lang="en-US" sz="1200" spc="-1" strike="noStrike">
                <a:solidFill>
                  <a:srgbClr val="8b8b8b"/>
                </a:solidFill>
                <a:latin typeface="Calibri"/>
                <a:ea typeface="DejaVu Sans"/>
              </a:rPr>
              <a:t>50</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5" name="CustomShape 1"/>
          <p:cNvSpPr/>
          <p:nvPr/>
        </p:nvSpPr>
        <p:spPr>
          <a:xfrm>
            <a:off x="838080" y="365040"/>
            <a:ext cx="10512720" cy="1322640"/>
          </a:xfrm>
          <a:prstGeom prst="rect">
            <a:avLst/>
          </a:prstGeom>
          <a:noFill/>
          <a:ln>
            <a:noFill/>
          </a:ln>
        </p:spPr>
        <p:style>
          <a:lnRef idx="0"/>
          <a:fillRef idx="0"/>
          <a:effectRef idx="0"/>
          <a:fontRef idx="minor"/>
        </p:style>
      </p:sp>
      <p:sp>
        <p:nvSpPr>
          <p:cNvPr id="446"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A work plan will also help a supervisor know what project and activities supervisees will be working on over the next several moths. </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A work plan generally includes a brief introduction or overview of a project and a breakdown of how individual project related tasks will be accomplished through activities</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447"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EEF0AD0D-934A-4E92-8F4D-513C03B988CD}"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48"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2D1C0324-AB33-448B-A572-D4A1606649B7}" type="slidenum">
              <a:rPr b="0" lang="en-US" sz="1200" spc="-1" strike="noStrike">
                <a:solidFill>
                  <a:srgbClr val="8b8b8b"/>
                </a:solidFill>
                <a:latin typeface="Calibri"/>
                <a:ea typeface="DejaVu Sans"/>
              </a:rPr>
              <a:t>50</a:t>
            </a:fld>
            <a:endParaRPr b="0" lang="en-US" sz="1200" spc="-1" strike="noStrike">
              <a:latin typeface="Arial"/>
            </a:endParaRPr>
          </a:p>
        </p:txBody>
      </p:sp>
      <p:sp>
        <p:nvSpPr>
          <p:cNvPr id="449" name="CustomShape 5"/>
          <p:cNvSpPr/>
          <p:nvPr/>
        </p:nvSpPr>
        <p:spPr>
          <a:xfrm>
            <a:off x="609480" y="273600"/>
            <a:ext cx="10971360" cy="1143720"/>
          </a:xfrm>
          <a:prstGeom prst="rect">
            <a:avLst/>
          </a:prstGeom>
          <a:noFill/>
          <a:ln>
            <a:noFill/>
          </a:ln>
        </p:spPr>
        <p:style>
          <a:lnRef idx="0"/>
          <a:fillRef idx="0"/>
          <a:effectRef idx="0"/>
          <a:fontRef idx="minor"/>
        </p:style>
        <p:txBody>
          <a:bodyPr lIns="0" rIns="0" tIns="0" bIns="0" anchor="ctr">
            <a:noAutofit/>
          </a:bodyPr>
          <a:p>
            <a:pPr>
              <a:lnSpc>
                <a:spcPct val="90000"/>
              </a:lnSpc>
            </a:pPr>
            <a:r>
              <a:rPr b="1" lang="en-US" sz="4400" spc="-1" strike="noStrike">
                <a:solidFill>
                  <a:srgbClr val="000000"/>
                </a:solidFill>
                <a:latin typeface="Calibri Light"/>
                <a:ea typeface="DejaVu Sans"/>
              </a:rPr>
              <a:t>Developing a work plan 2</a:t>
            </a:r>
            <a:endParaRPr b="0" lang="en-US" sz="4400" spc="-1" strike="noStrike">
              <a:latin typeface="Arial"/>
            </a:endParaRPr>
          </a:p>
        </p:txBody>
      </p:sp>
    </p:spTree>
  </p:cSld>
  <mc:AlternateContent>
    <mc:Choice Requires="p14">
      <p:transition spd="slow" p14:dur="2000"/>
    </mc:Choice>
    <mc:Fallback>
      <p:transition spd="slow"/>
    </mc:Fallback>
  </mc:AlternateContent>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0" name="CustomShape 1"/>
          <p:cNvSpPr/>
          <p:nvPr/>
        </p:nvSpPr>
        <p:spPr>
          <a:xfrm>
            <a:off x="838080" y="365040"/>
            <a:ext cx="10512720" cy="1322640"/>
          </a:xfrm>
          <a:prstGeom prst="rect">
            <a:avLst/>
          </a:prstGeom>
          <a:noFill/>
          <a:ln>
            <a:noFill/>
          </a:ln>
        </p:spPr>
        <p:style>
          <a:lnRef idx="0"/>
          <a:fillRef idx="0"/>
          <a:effectRef idx="0"/>
          <a:fontRef idx="minor"/>
        </p:style>
      </p:sp>
      <p:sp>
        <p:nvSpPr>
          <p:cNvPr id="451"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The detailed breakdown is usually tabulated with columns capturing specific activity descriptions, outputs/outcomes, a timeline for completion, cost projections for implementation and staff responsible</a:t>
            </a:r>
            <a:endParaRPr b="0" lang="en-US" sz="2800" spc="-1" strike="noStrike">
              <a:latin typeface="Arial"/>
            </a:endParaRPr>
          </a:p>
        </p:txBody>
      </p:sp>
      <p:sp>
        <p:nvSpPr>
          <p:cNvPr id="452"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B10B43D9-3CD5-4E24-B455-DAD4F48EADD5}"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53"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1F00E6CF-B319-46A0-A16F-A550639156D3}" type="slidenum">
              <a:rPr b="0" lang="en-US" sz="1200" spc="-1" strike="noStrike">
                <a:solidFill>
                  <a:srgbClr val="8b8b8b"/>
                </a:solidFill>
                <a:latin typeface="Calibri"/>
                <a:ea typeface="DejaVu Sans"/>
              </a:rPr>
              <a:t>50</a:t>
            </a:fld>
            <a:endParaRPr b="0" lang="en-US" sz="1200" spc="-1" strike="noStrike">
              <a:latin typeface="Arial"/>
            </a:endParaRPr>
          </a:p>
        </p:txBody>
      </p:sp>
      <p:sp>
        <p:nvSpPr>
          <p:cNvPr id="454" name="CustomShape 5"/>
          <p:cNvSpPr/>
          <p:nvPr/>
        </p:nvSpPr>
        <p:spPr>
          <a:xfrm>
            <a:off x="609480" y="273600"/>
            <a:ext cx="10971360" cy="1143720"/>
          </a:xfrm>
          <a:prstGeom prst="rect">
            <a:avLst/>
          </a:prstGeom>
          <a:noFill/>
          <a:ln>
            <a:noFill/>
          </a:ln>
        </p:spPr>
        <p:style>
          <a:lnRef idx="0"/>
          <a:fillRef idx="0"/>
          <a:effectRef idx="0"/>
          <a:fontRef idx="minor"/>
        </p:style>
        <p:txBody>
          <a:bodyPr lIns="0" rIns="0" tIns="0" bIns="0" anchor="ctr">
            <a:noAutofit/>
          </a:bodyPr>
          <a:p>
            <a:pPr>
              <a:lnSpc>
                <a:spcPct val="90000"/>
              </a:lnSpc>
            </a:pPr>
            <a:r>
              <a:rPr b="1" lang="en-US" sz="4400" spc="-1" strike="noStrike">
                <a:solidFill>
                  <a:srgbClr val="000000"/>
                </a:solidFill>
                <a:latin typeface="Calibri Light"/>
                <a:ea typeface="DejaVu Sans"/>
              </a:rPr>
              <a:t>Developing a work plan 3</a:t>
            </a:r>
            <a:endParaRPr b="0" lang="en-US" sz="44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rmAutofit fontScale="57000"/>
          </a:bodyPr>
          <a:p>
            <a:pPr algn="ctr">
              <a:lnSpc>
                <a:spcPct val="90000"/>
              </a:lnSpc>
            </a:pPr>
            <a:r>
              <a:rPr b="1" lang="en-US" sz="6000" spc="-1" strike="noStrike">
                <a:solidFill>
                  <a:srgbClr val="000000"/>
                </a:solidFill>
                <a:latin typeface="Calibri Light"/>
                <a:ea typeface="DejaVu Sans"/>
              </a:rPr>
              <a:t>Goal and Objectives of Kenyan National M &amp; E System</a:t>
            </a:r>
            <a:br/>
            <a:endParaRPr b="0" lang="en-US" sz="6000" spc="-1" strike="noStrike">
              <a:latin typeface="Arial"/>
            </a:endParaRPr>
          </a:p>
        </p:txBody>
      </p:sp>
      <p:sp>
        <p:nvSpPr>
          <p:cNvPr id="217" name="CustomShape 2"/>
          <p:cNvSpPr/>
          <p:nvPr/>
        </p:nvSpPr>
        <p:spPr>
          <a:xfrm>
            <a:off x="1523880" y="3602160"/>
            <a:ext cx="9141120" cy="1652760"/>
          </a:xfrm>
          <a:prstGeom prst="rect">
            <a:avLst/>
          </a:prstGeom>
          <a:noFill/>
          <a:ln>
            <a:noFill/>
          </a:ln>
        </p:spPr>
        <p:style>
          <a:lnRef idx="0"/>
          <a:fillRef idx="0"/>
          <a:effectRef idx="0"/>
          <a:fontRef idx="minor"/>
        </p:style>
      </p:sp>
      <p:sp>
        <p:nvSpPr>
          <p:cNvPr id="218"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1907060D-627B-456B-95CD-E7D4A662D00B}"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19"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DA27F2C7-FE05-4C1C-822D-88A43D326D1A}" type="slidenum">
              <a:rPr b="0" lang="en-US" sz="1200" spc="-1" strike="noStrike">
                <a:solidFill>
                  <a:srgbClr val="8b8b8b"/>
                </a:solidFill>
                <a:latin typeface="Calibri"/>
                <a:ea typeface="DejaVu Sans"/>
              </a:rPr>
              <a:t>6</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5"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Implementing Work Plans</a:t>
            </a:r>
            <a:br/>
            <a:endParaRPr b="0" lang="en-US" sz="4400" spc="-1" strike="noStrike">
              <a:latin typeface="Arial"/>
            </a:endParaRPr>
          </a:p>
        </p:txBody>
      </p:sp>
      <p:sp>
        <p:nvSpPr>
          <p:cNvPr id="456"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Implementation is the process of taking a work plan and its concepts and putting it into action</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The work plan will serve as a guide for what needs to be accomplished, by whom and in what specific timeframe</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However, surprises do come up and changes in the work plan may be necessary.</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It is critically important that staffs involves in work plan implementation are made aware of such changes and how the changes may effected their role in the implementation process. </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457"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8DCFBCC0-2F37-4928-98E9-4BA5277C495C}"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58"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D981F7BF-6964-4AA8-B805-8BDA462FE466}" type="slidenum">
              <a:rPr b="0" lang="en-US" sz="1200" spc="-1" strike="noStrike">
                <a:solidFill>
                  <a:srgbClr val="8b8b8b"/>
                </a:solidFill>
                <a:latin typeface="Calibri"/>
                <a:ea typeface="DejaVu Sans"/>
              </a:rPr>
              <a:t>50</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9"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Monitoring and Evaluation Work Plans</a:t>
            </a:r>
            <a:br/>
            <a:endParaRPr b="0" lang="en-US" sz="4400" spc="-1" strike="noStrike">
              <a:latin typeface="Arial"/>
            </a:endParaRPr>
          </a:p>
        </p:txBody>
      </p:sp>
      <p:sp>
        <p:nvSpPr>
          <p:cNvPr id="460"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Monitoring the wok plan will be done by assessing whether activities were implemented as initially planned</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This is usually done through monthly/quarterly activity implementation reviews. Enhanced process evaluation will entail an examination of whether activities are belonging carried out correctly, on time and within budget</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Results of the evaluation should be used to enhance or review implementation. </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461"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8D4B3ACF-990D-4BF3-ADE9-C4BB13F71232}"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62"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038C9EC3-EAA8-43F0-A4BD-0F46D893F0FF}" type="slidenum">
              <a:rPr b="0" lang="en-US" sz="1200" spc="-1" strike="noStrike">
                <a:solidFill>
                  <a:srgbClr val="8b8b8b"/>
                </a:solidFill>
                <a:latin typeface="Calibri"/>
                <a:ea typeface="DejaVu Sans"/>
              </a:rPr>
              <a:t>50</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3"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1" lang="en-US" sz="6000" spc="-1" strike="noStrike">
                <a:solidFill>
                  <a:srgbClr val="000000"/>
                </a:solidFill>
                <a:latin typeface="Calibri Light"/>
                <a:ea typeface="DejaVu Sans"/>
              </a:rPr>
              <a:t>Evaluation Reports</a:t>
            </a:r>
            <a:endParaRPr b="0" lang="en-US" sz="6000" spc="-1" strike="noStrike">
              <a:latin typeface="Arial"/>
            </a:endParaRPr>
          </a:p>
        </p:txBody>
      </p:sp>
      <p:sp>
        <p:nvSpPr>
          <p:cNvPr id="464" name="CustomShape 2"/>
          <p:cNvSpPr/>
          <p:nvPr/>
        </p:nvSpPr>
        <p:spPr>
          <a:xfrm>
            <a:off x="1523880" y="3602160"/>
            <a:ext cx="9141120" cy="1652760"/>
          </a:xfrm>
          <a:prstGeom prst="rect">
            <a:avLst/>
          </a:prstGeom>
          <a:noFill/>
          <a:ln>
            <a:noFill/>
          </a:ln>
        </p:spPr>
        <p:style>
          <a:lnRef idx="0"/>
          <a:fillRef idx="0"/>
          <a:effectRef idx="0"/>
          <a:fontRef idx="minor"/>
        </p:style>
      </p:sp>
      <p:sp>
        <p:nvSpPr>
          <p:cNvPr id="465"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462A34FD-C5A6-4F0A-8FD2-09690CA36240}"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66"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8A53AC52-3CCA-4684-B06E-BEA567A031D3}" type="slidenum">
              <a:rPr b="0" lang="en-US" sz="1200" spc="-1" strike="noStrike">
                <a:solidFill>
                  <a:srgbClr val="8b8b8b"/>
                </a:solidFill>
                <a:latin typeface="Calibri"/>
                <a:ea typeface="DejaVu Sans"/>
              </a:rPr>
              <a:t>50</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7" name="CustomShape 1"/>
          <p:cNvSpPr/>
          <p:nvPr/>
        </p:nvSpPr>
        <p:spPr>
          <a:xfrm>
            <a:off x="838080" y="365040"/>
            <a:ext cx="10512720" cy="1322640"/>
          </a:xfrm>
          <a:prstGeom prst="rect">
            <a:avLst/>
          </a:prstGeom>
          <a:noFill/>
          <a:ln>
            <a:noFill/>
          </a:ln>
        </p:spPr>
        <p:style>
          <a:lnRef idx="0"/>
          <a:fillRef idx="0"/>
          <a:effectRef idx="0"/>
          <a:fontRef idx="minor"/>
        </p:style>
      </p:sp>
      <p:sp>
        <p:nvSpPr>
          <p:cNvPr id="468"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3600" spc="-1" strike="noStrike">
                <a:solidFill>
                  <a:srgbClr val="000000"/>
                </a:solidFill>
                <a:latin typeface="Calibri"/>
                <a:ea typeface="DejaVu Sans"/>
              </a:rPr>
              <a:t>According to the Business Dictionary a report  is a document containing information organized in a narrative, graphic, or tabular form, prepared on ad hoc, periodic, recurring, regular, or on as required basis.</a:t>
            </a:r>
            <a:endParaRPr b="0" lang="en-US" sz="3600" spc="-1" strike="noStrike">
              <a:latin typeface="Arial"/>
            </a:endParaRPr>
          </a:p>
          <a:p>
            <a:pPr>
              <a:lnSpc>
                <a:spcPct val="90000"/>
              </a:lnSpc>
              <a:spcBef>
                <a:spcPts val="1001"/>
              </a:spcBef>
            </a:pPr>
            <a:endParaRPr b="0" lang="en-US" sz="3600" spc="-1" strike="noStrike">
              <a:latin typeface="Arial"/>
            </a:endParaRPr>
          </a:p>
        </p:txBody>
      </p:sp>
      <p:sp>
        <p:nvSpPr>
          <p:cNvPr id="469"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73D7B50B-9088-47A1-9CFA-594B578671EB}"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70"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D6BC3AD5-5FBE-4630-986C-39901219CDB6}" type="slidenum">
              <a:rPr b="0" lang="en-US" sz="1200" spc="-1" strike="noStrike">
                <a:solidFill>
                  <a:srgbClr val="8b8b8b"/>
                </a:solidFill>
                <a:latin typeface="Calibri"/>
                <a:ea typeface="DejaVu Sans"/>
              </a:rPr>
              <a:t>50</a:t>
            </a:fld>
            <a:endParaRPr b="0" lang="en-US" sz="1200" spc="-1" strike="noStrike">
              <a:latin typeface="Arial"/>
            </a:endParaRPr>
          </a:p>
        </p:txBody>
      </p:sp>
      <p:sp>
        <p:nvSpPr>
          <p:cNvPr id="471" name="CustomShape 5"/>
          <p:cNvSpPr/>
          <p:nvPr/>
        </p:nvSpPr>
        <p:spPr>
          <a:xfrm>
            <a:off x="609480" y="273600"/>
            <a:ext cx="10971360" cy="1143720"/>
          </a:xfrm>
          <a:prstGeom prst="rect">
            <a:avLst/>
          </a:prstGeom>
          <a:noFill/>
          <a:ln>
            <a:noFill/>
          </a:ln>
        </p:spPr>
        <p:style>
          <a:lnRef idx="0"/>
          <a:fillRef idx="0"/>
          <a:effectRef idx="0"/>
          <a:fontRef idx="minor"/>
        </p:style>
        <p:txBody>
          <a:bodyPr lIns="0" rIns="0" tIns="0" bIns="0" anchor="ctr">
            <a:noAutofit/>
          </a:bodyPr>
          <a:p>
            <a:pPr algn="ctr">
              <a:lnSpc>
                <a:spcPct val="90000"/>
              </a:lnSpc>
            </a:pPr>
            <a:r>
              <a:rPr b="1" lang="en-US" sz="6000" spc="-1" strike="noStrike">
                <a:solidFill>
                  <a:srgbClr val="000000"/>
                </a:solidFill>
                <a:latin typeface="Calibri Light"/>
                <a:ea typeface="DejaVu Sans"/>
              </a:rPr>
              <a:t>Evaluation Reports 1</a:t>
            </a:r>
            <a:endParaRPr b="0" lang="en-US" sz="6000" spc="-1" strike="noStrike">
              <a:latin typeface="Arial"/>
            </a:endParaRPr>
          </a:p>
        </p:txBody>
      </p:sp>
    </p:spTree>
  </p:cSld>
  <mc:AlternateContent>
    <mc:Choice Requires="p14">
      <p:transition spd="slow" p14:dur="2000"/>
    </mc:Choice>
    <mc:Fallback>
      <p:transition spd="slow"/>
    </mc:Fallback>
  </mc:AlternateContent>
</p:sld>
</file>

<file path=ppt/slides/slide6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2"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In program management, a report is….</a:t>
            </a:r>
            <a:br/>
            <a:endParaRPr b="0" lang="en-US" sz="4400" spc="-1" strike="noStrike">
              <a:latin typeface="Arial"/>
            </a:endParaRPr>
          </a:p>
        </p:txBody>
      </p:sp>
      <p:sp>
        <p:nvSpPr>
          <p:cNvPr id="473"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A compilation of descriptive information;</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A communication tool to present M&amp;E results by presenting raw data and information as knowledge;</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An opportunity for project implementers to inform themselves and others (stakeholders, partners, donor’s e.t.c) on the progress, problems, and difficulties encountered successes and lessons learned during implementation of programs and activities. </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474"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D621082B-2D55-45A8-9C00-EE8B28A12FD2}"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75"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6F02B12A-4C03-495B-86D6-2871C03E2AA7}" type="slidenum">
              <a:rPr b="0" lang="en-US" sz="1200" spc="-1" strike="noStrike">
                <a:solidFill>
                  <a:srgbClr val="8b8b8b"/>
                </a:solidFill>
                <a:latin typeface="Calibri"/>
                <a:ea typeface="DejaVu Sans"/>
              </a:rPr>
              <a:t>50</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6"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i="1" lang="en-US" sz="4400" spc="-1" strike="noStrike">
                <a:solidFill>
                  <a:srgbClr val="000000"/>
                </a:solidFill>
                <a:latin typeface="Calibri Light"/>
                <a:ea typeface="DejaVu Sans"/>
              </a:rPr>
              <a:t>Why report?</a:t>
            </a:r>
            <a:br/>
            <a:endParaRPr b="0" lang="en-US" sz="4400" spc="-1" strike="noStrike">
              <a:latin typeface="Arial"/>
            </a:endParaRPr>
          </a:p>
        </p:txBody>
      </p:sp>
      <p:sp>
        <p:nvSpPr>
          <p:cNvPr id="477"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Reporting enables the assessment of progress and achievements and helps focus audiences on the results of activities, enabling the improvement of subsequent work plans.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Reporting helps form the basic for decision –making and learning at the programme level. </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Reporting communicates show effectively and efficiency a programme is meeting its objectives</a:t>
            </a:r>
            <a:endParaRPr b="0" lang="en-US" sz="2800" spc="-1" strike="noStrike">
              <a:latin typeface="Arial"/>
            </a:endParaRPr>
          </a:p>
        </p:txBody>
      </p:sp>
      <p:sp>
        <p:nvSpPr>
          <p:cNvPr id="478"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A1D30584-20FC-43B8-B11B-D47373A57528}"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79"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A7B683B3-C3E9-4862-936B-3921C818B3FD}" type="slidenum">
              <a:rPr b="0" lang="en-US" sz="1200" spc="-1" strike="noStrike">
                <a:solidFill>
                  <a:srgbClr val="8b8b8b"/>
                </a:solidFill>
                <a:latin typeface="Calibri"/>
                <a:ea typeface="DejaVu Sans"/>
              </a:rPr>
              <a:t>50</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0"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i="1" lang="en-US" sz="4400" spc="-1" strike="noStrike">
                <a:solidFill>
                  <a:srgbClr val="000000"/>
                </a:solidFill>
                <a:latin typeface="Calibri Light"/>
                <a:ea typeface="DejaVu Sans"/>
              </a:rPr>
              <a:t>Elements of a good report</a:t>
            </a:r>
            <a:br/>
            <a:endParaRPr b="0" lang="en-US" sz="4400" spc="-1" strike="noStrike">
              <a:latin typeface="Arial"/>
            </a:endParaRPr>
          </a:p>
        </p:txBody>
      </p:sp>
      <p:sp>
        <p:nvSpPr>
          <p:cNvPr id="481"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Self –explanatory statement of facts relating to a specific subject(s).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Systematic and logical presentations of relevant ascertained facts, figures, conclusions and recommendations.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Time bound for timely decision making</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Concise and objective. </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Appropriate grammar, language and tone for the consumers (avoid technical jargon).</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Complete and compact document.</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482"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5398922A-31E5-4AF0-B2E5-4E551D3D69CD}"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83"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59C7FA4A-6F43-4A6E-9532-764B168C2C42}" type="slidenum">
              <a:rPr b="0" lang="en-US" sz="1200" spc="-1" strike="noStrike">
                <a:solidFill>
                  <a:srgbClr val="8b8b8b"/>
                </a:solidFill>
                <a:latin typeface="Calibri"/>
                <a:ea typeface="DejaVu Sans"/>
              </a:rPr>
              <a:t>50</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4"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rmAutofit fontScale="89000"/>
          </a:bodyPr>
          <a:p>
            <a:pPr algn="ctr">
              <a:lnSpc>
                <a:spcPct val="90000"/>
              </a:lnSpc>
            </a:pPr>
            <a:r>
              <a:rPr b="1" lang="en-US" sz="6000" spc="-1" strike="noStrike">
                <a:solidFill>
                  <a:srgbClr val="000000"/>
                </a:solidFill>
                <a:latin typeface="Calibri Light"/>
                <a:ea typeface="DejaVu Sans"/>
              </a:rPr>
              <a:t>Monitoring and evaluation reports </a:t>
            </a:r>
            <a:br/>
            <a:endParaRPr b="0" lang="en-US" sz="6000" spc="-1" strike="noStrike">
              <a:latin typeface="Arial"/>
            </a:endParaRPr>
          </a:p>
        </p:txBody>
      </p:sp>
      <p:sp>
        <p:nvSpPr>
          <p:cNvPr id="485" name="CustomShape 2"/>
          <p:cNvSpPr/>
          <p:nvPr/>
        </p:nvSpPr>
        <p:spPr>
          <a:xfrm>
            <a:off x="1523880" y="3602160"/>
            <a:ext cx="9141120" cy="1652760"/>
          </a:xfrm>
          <a:prstGeom prst="rect">
            <a:avLst/>
          </a:prstGeom>
          <a:noFill/>
          <a:ln>
            <a:noFill/>
          </a:ln>
        </p:spPr>
        <p:style>
          <a:lnRef idx="0"/>
          <a:fillRef idx="0"/>
          <a:effectRef idx="0"/>
          <a:fontRef idx="minor"/>
        </p:style>
      </p:sp>
      <p:sp>
        <p:nvSpPr>
          <p:cNvPr id="486"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A1D091AC-490F-4D29-82E9-1B83A070BC4B}"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87"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C5F97BB9-F903-4B22-8008-9642755540EF}" type="slidenum">
              <a:rPr b="0" lang="en-US" sz="1200" spc="-1" strike="noStrike">
                <a:solidFill>
                  <a:srgbClr val="8b8b8b"/>
                </a:solidFill>
                <a:latin typeface="Calibri"/>
                <a:ea typeface="DejaVu Sans"/>
              </a:rPr>
              <a:t>67</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8" name="CustomShape 1"/>
          <p:cNvSpPr/>
          <p:nvPr/>
        </p:nvSpPr>
        <p:spPr>
          <a:xfrm>
            <a:off x="838080" y="365040"/>
            <a:ext cx="10512720" cy="1322640"/>
          </a:xfrm>
          <a:prstGeom prst="rect">
            <a:avLst/>
          </a:prstGeom>
          <a:noFill/>
          <a:ln>
            <a:noFill/>
          </a:ln>
        </p:spPr>
        <p:style>
          <a:lnRef idx="0"/>
          <a:fillRef idx="0"/>
          <a:effectRef idx="0"/>
          <a:fontRef idx="minor"/>
        </p:style>
      </p:sp>
      <p:sp>
        <p:nvSpPr>
          <p:cNvPr id="489"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a:lnSpc>
                <a:spcPct val="90000"/>
              </a:lnSpc>
              <a:spcBef>
                <a:spcPts val="1001"/>
              </a:spcBef>
            </a:pPr>
            <a:endParaRPr b="0" lang="en-US" sz="1800" spc="-1" strike="noStrike">
              <a:latin typeface="Arial"/>
            </a:endParaRPr>
          </a:p>
          <a:p>
            <a:pPr lvl="1" marL="685800" indent="-225720">
              <a:lnSpc>
                <a:spcPct val="90000"/>
              </a:lnSpc>
              <a:spcBef>
                <a:spcPts val="499"/>
              </a:spcBef>
              <a:buClr>
                <a:srgbClr val="000000"/>
              </a:buClr>
              <a:buFont typeface="Arial"/>
              <a:buChar char="•"/>
            </a:pPr>
            <a:r>
              <a:rPr b="0" lang="en-US" sz="3200" spc="-1" strike="noStrike">
                <a:solidFill>
                  <a:srgbClr val="000000"/>
                </a:solidFill>
                <a:latin typeface="Calibri"/>
                <a:ea typeface="DejaVu Sans"/>
              </a:rPr>
              <a:t>Progress report-usually quarterly, semi-annual or annual</a:t>
            </a:r>
            <a:endParaRPr b="0" lang="en-US" sz="3200" spc="-1" strike="noStrike">
              <a:latin typeface="Arial"/>
            </a:endParaRPr>
          </a:p>
          <a:p>
            <a:pPr lvl="1" marL="685800" indent="-225720">
              <a:lnSpc>
                <a:spcPct val="90000"/>
              </a:lnSpc>
              <a:spcBef>
                <a:spcPts val="499"/>
              </a:spcBef>
              <a:buClr>
                <a:srgbClr val="000000"/>
              </a:buClr>
              <a:buFont typeface="Arial"/>
              <a:buChar char="•"/>
            </a:pPr>
            <a:r>
              <a:rPr b="0" lang="en-US" sz="3200" spc="-1" strike="noStrike">
                <a:solidFill>
                  <a:srgbClr val="000000"/>
                </a:solidFill>
                <a:latin typeface="Calibri"/>
                <a:ea typeface="DejaVu Sans"/>
              </a:rPr>
              <a:t>Evaluation report-mid-term, end –term evaluation and end of project report</a:t>
            </a:r>
            <a:endParaRPr b="0" lang="en-US" sz="3200" spc="-1" strike="noStrike">
              <a:latin typeface="Arial"/>
            </a:endParaRPr>
          </a:p>
          <a:p>
            <a:pPr>
              <a:lnSpc>
                <a:spcPct val="90000"/>
              </a:lnSpc>
              <a:spcBef>
                <a:spcPts val="1001"/>
              </a:spcBef>
            </a:pPr>
            <a:endParaRPr b="0" lang="en-US" sz="3200" spc="-1" strike="noStrike">
              <a:latin typeface="Arial"/>
            </a:endParaRPr>
          </a:p>
        </p:txBody>
      </p:sp>
      <p:sp>
        <p:nvSpPr>
          <p:cNvPr id="490"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836EEC68-5BD4-43C6-BD04-6B974F44F288}"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91"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2A442928-55CE-4438-9C5A-1883ECFC7B34}" type="slidenum">
              <a:rPr b="0" lang="en-US" sz="1200" spc="-1" strike="noStrike">
                <a:solidFill>
                  <a:srgbClr val="8b8b8b"/>
                </a:solidFill>
                <a:latin typeface="Calibri"/>
                <a:ea typeface="DejaVu Sans"/>
              </a:rPr>
              <a:t>67</a:t>
            </a:fld>
            <a:endParaRPr b="0" lang="en-US" sz="1200" spc="-1" strike="noStrike">
              <a:latin typeface="Arial"/>
            </a:endParaRPr>
          </a:p>
        </p:txBody>
      </p:sp>
      <p:sp>
        <p:nvSpPr>
          <p:cNvPr id="492" name="CustomShape 5"/>
          <p:cNvSpPr/>
          <p:nvPr/>
        </p:nvSpPr>
        <p:spPr>
          <a:xfrm>
            <a:off x="609480" y="273600"/>
            <a:ext cx="10971360" cy="1143720"/>
          </a:xfrm>
          <a:prstGeom prst="rect">
            <a:avLst/>
          </a:prstGeom>
          <a:noFill/>
          <a:ln>
            <a:noFill/>
          </a:ln>
        </p:spPr>
        <p:style>
          <a:lnRef idx="0"/>
          <a:fillRef idx="0"/>
          <a:effectRef idx="0"/>
          <a:fontRef idx="minor"/>
        </p:style>
        <p:txBody>
          <a:bodyPr lIns="0" rIns="0" tIns="0" bIns="0" anchor="ctr">
            <a:noAutofit/>
          </a:bodyPr>
          <a:p>
            <a:pPr>
              <a:lnSpc>
                <a:spcPct val="90000"/>
              </a:lnSpc>
              <a:spcBef>
                <a:spcPts val="1001"/>
              </a:spcBef>
            </a:pPr>
            <a:r>
              <a:rPr b="1" i="1" lang="en-US" sz="3600" spc="-1" strike="noStrike">
                <a:solidFill>
                  <a:srgbClr val="000000"/>
                </a:solidFill>
                <a:latin typeface="Calibri"/>
                <a:ea typeface="DejaVu Sans"/>
              </a:rPr>
              <a:t>Types of reports</a:t>
            </a:r>
            <a:endParaRPr b="0" lang="en-US" sz="3600" spc="-1" strike="noStrike">
              <a:latin typeface="Arial"/>
            </a:endParaRPr>
          </a:p>
        </p:txBody>
      </p:sp>
    </p:spTree>
  </p:cSld>
  <mc:AlternateContent>
    <mc:Choice Requires="p14">
      <p:transition spd="slow" p14:dur="2000"/>
    </mc:Choice>
    <mc:Fallback>
      <p:transition spd="slow"/>
    </mc:Fallback>
  </mc:AlternateContent>
</p:sld>
</file>

<file path=ppt/slides/slide6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3"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0" lang="en-US" sz="6000" spc="-1" strike="noStrike">
                <a:solidFill>
                  <a:srgbClr val="000000"/>
                </a:solidFill>
                <a:latin typeface="Calibri Light"/>
                <a:ea typeface="DejaVu Sans"/>
              </a:rPr>
              <a:t>Guidelines for writing M&amp;E reports</a:t>
            </a:r>
            <a:endParaRPr b="0" lang="en-US" sz="6000" spc="-1" strike="noStrike">
              <a:latin typeface="Arial"/>
            </a:endParaRPr>
          </a:p>
        </p:txBody>
      </p:sp>
      <p:sp>
        <p:nvSpPr>
          <p:cNvPr id="494" name="CustomShape 2"/>
          <p:cNvSpPr/>
          <p:nvPr/>
        </p:nvSpPr>
        <p:spPr>
          <a:xfrm>
            <a:off x="1523880" y="3602160"/>
            <a:ext cx="9141120" cy="1652760"/>
          </a:xfrm>
          <a:prstGeom prst="rect">
            <a:avLst/>
          </a:prstGeom>
          <a:noFill/>
          <a:ln>
            <a:noFill/>
          </a:ln>
        </p:spPr>
        <p:style>
          <a:lnRef idx="0"/>
          <a:fillRef idx="0"/>
          <a:effectRef idx="0"/>
          <a:fontRef idx="minor"/>
        </p:style>
      </p:sp>
      <p:sp>
        <p:nvSpPr>
          <p:cNvPr id="495"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8F54AAA7-24E8-4419-99DA-529292170110}"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496"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6538ECE3-F07E-4FA7-AAED-4490FC4BB3DD}" type="slidenum">
              <a:rPr b="0" lang="en-US" sz="1200" spc="-1" strike="noStrike">
                <a:solidFill>
                  <a:srgbClr val="8b8b8b"/>
                </a:solidFill>
                <a:latin typeface="Calibri"/>
                <a:ea typeface="DejaVu Sans"/>
              </a:rPr>
              <a:t>67</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4400" spc="-1" strike="noStrike">
                <a:solidFill>
                  <a:srgbClr val="000000"/>
                </a:solidFill>
                <a:latin typeface="Calibri Light"/>
                <a:ea typeface="DejaVu Sans"/>
              </a:rPr>
              <a:t>NB</a:t>
            </a:r>
            <a:endParaRPr b="0" lang="en-US" sz="4400" spc="-1" strike="noStrike">
              <a:latin typeface="Arial"/>
            </a:endParaRPr>
          </a:p>
        </p:txBody>
      </p:sp>
      <p:sp>
        <p:nvSpPr>
          <p:cNvPr id="221"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Th</a:t>
            </a:r>
            <a:r>
              <a:rPr b="0" lang="en-US" sz="3600" spc="-1" strike="noStrike">
                <a:solidFill>
                  <a:srgbClr val="000000"/>
                </a:solidFill>
                <a:latin typeface="Calibri"/>
                <a:ea typeface="DejaVu Sans"/>
              </a:rPr>
              <a:t>e goal of the National M &amp; E is to provide timely and reliable information that will enable tracking of progress </a:t>
            </a:r>
            <a:endParaRPr b="0" lang="en-US" sz="3600" spc="-1" strike="noStrike">
              <a:latin typeface="Arial"/>
            </a:endParaRPr>
          </a:p>
          <a:p>
            <a:pPr marL="228600" indent="-225720">
              <a:lnSpc>
                <a:spcPct val="90000"/>
              </a:lnSpc>
              <a:spcBef>
                <a:spcPts val="1001"/>
              </a:spcBef>
              <a:buClr>
                <a:srgbClr val="000000"/>
              </a:buClr>
              <a:buFont typeface="Arial"/>
              <a:buChar char="•"/>
            </a:pPr>
            <a:r>
              <a:rPr b="0" lang="en-US" sz="3600" spc="-1" strike="noStrike">
                <a:solidFill>
                  <a:srgbClr val="000000"/>
                </a:solidFill>
                <a:latin typeface="Calibri"/>
                <a:ea typeface="DejaVu Sans"/>
              </a:rPr>
              <a:t>to enhance informed decision -making at all levels in the implementation of interventions under the health sector mandate in the country</a:t>
            </a:r>
            <a:endParaRPr b="0" lang="en-US" sz="3600" spc="-1" strike="noStrike">
              <a:latin typeface="Arial"/>
            </a:endParaRPr>
          </a:p>
        </p:txBody>
      </p:sp>
      <p:sp>
        <p:nvSpPr>
          <p:cNvPr id="222"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6BF265E2-0D4C-4BC7-BAF9-C2534886A246}"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23"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BE376229-FF3E-4C52-ADC7-FA68FBBA4A26}" type="slidenum">
              <a:rPr b="0" lang="en-US" sz="1200" spc="-1" strike="noStrike">
                <a:solidFill>
                  <a:srgbClr val="8b8b8b"/>
                </a:solidFill>
                <a:latin typeface="Calibri"/>
                <a:ea typeface="DejaVu Sans"/>
              </a:rPr>
              <a:t>6</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7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7" name="CustomShape 1"/>
          <p:cNvSpPr/>
          <p:nvPr/>
        </p:nvSpPr>
        <p:spPr>
          <a:xfrm>
            <a:off x="838080" y="365040"/>
            <a:ext cx="10512720" cy="1322640"/>
          </a:xfrm>
          <a:prstGeom prst="rect">
            <a:avLst/>
          </a:prstGeom>
          <a:noFill/>
          <a:ln>
            <a:noFill/>
          </a:ln>
        </p:spPr>
        <p:style>
          <a:lnRef idx="0"/>
          <a:fillRef idx="0"/>
          <a:effectRef idx="0"/>
          <a:fontRef idx="minor"/>
        </p:style>
      </p:sp>
      <p:sp>
        <p:nvSpPr>
          <p:cNvPr id="498"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3600" spc="-1" strike="noStrike">
                <a:solidFill>
                  <a:srgbClr val="000000"/>
                </a:solidFill>
                <a:latin typeface="Calibri"/>
                <a:ea typeface="DejaVu Sans"/>
              </a:rPr>
              <a:t>Provide a 1 page brief summary (executive summary) and ensure it accurately captures the content and recommendations in the report.</a:t>
            </a:r>
            <a:endParaRPr b="0" lang="en-US" sz="3600" spc="-1" strike="noStrike">
              <a:latin typeface="Arial"/>
            </a:endParaRPr>
          </a:p>
          <a:p>
            <a:pPr marL="228600" indent="-225720">
              <a:lnSpc>
                <a:spcPct val="90000"/>
              </a:lnSpc>
              <a:spcBef>
                <a:spcPts val="1001"/>
              </a:spcBef>
              <a:buClr>
                <a:srgbClr val="000000"/>
              </a:buClr>
              <a:buFont typeface="Arial"/>
              <a:buChar char="•"/>
            </a:pPr>
            <a:r>
              <a:rPr b="0" lang="en-US" sz="3600" spc="-1" strike="noStrike">
                <a:solidFill>
                  <a:srgbClr val="000000"/>
                </a:solidFill>
                <a:latin typeface="Calibri"/>
                <a:ea typeface="DejaVu Sans"/>
              </a:rPr>
              <a:t>Be as concise as possible given the information that needs to be conveyed. </a:t>
            </a:r>
            <a:endParaRPr b="0" lang="en-US" sz="3600" spc="-1" strike="noStrike">
              <a:latin typeface="Arial"/>
            </a:endParaRPr>
          </a:p>
          <a:p>
            <a:pPr>
              <a:lnSpc>
                <a:spcPct val="90000"/>
              </a:lnSpc>
              <a:spcBef>
                <a:spcPts val="1001"/>
              </a:spcBef>
            </a:pPr>
            <a:endParaRPr b="0" lang="en-US" sz="3600" spc="-1" strike="noStrike">
              <a:latin typeface="Arial"/>
            </a:endParaRPr>
          </a:p>
        </p:txBody>
      </p:sp>
      <p:sp>
        <p:nvSpPr>
          <p:cNvPr id="499"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B232EE6C-2E8B-4077-BBCA-8DEC6EF54061}"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500"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A03A3BF9-B571-4766-A508-54A608838983}" type="slidenum">
              <a:rPr b="0" lang="en-US" sz="1200" spc="-1" strike="noStrike">
                <a:solidFill>
                  <a:srgbClr val="8b8b8b"/>
                </a:solidFill>
                <a:latin typeface="Calibri"/>
                <a:ea typeface="DejaVu Sans"/>
              </a:rPr>
              <a:t>67</a:t>
            </a:fld>
            <a:endParaRPr b="0" lang="en-US" sz="1200" spc="-1" strike="noStrike">
              <a:latin typeface="Arial"/>
            </a:endParaRPr>
          </a:p>
        </p:txBody>
      </p:sp>
      <p:sp>
        <p:nvSpPr>
          <p:cNvPr id="501" name="CustomShape 5"/>
          <p:cNvSpPr/>
          <p:nvPr/>
        </p:nvSpPr>
        <p:spPr>
          <a:xfrm>
            <a:off x="609480" y="47880"/>
            <a:ext cx="10971360" cy="1595520"/>
          </a:xfrm>
          <a:prstGeom prst="rect">
            <a:avLst/>
          </a:prstGeom>
          <a:noFill/>
          <a:ln>
            <a:noFill/>
          </a:ln>
        </p:spPr>
        <p:style>
          <a:lnRef idx="0"/>
          <a:fillRef idx="0"/>
          <a:effectRef idx="0"/>
          <a:fontRef idx="minor"/>
        </p:style>
        <p:txBody>
          <a:bodyPr lIns="0" rIns="0" tIns="0" bIns="0" anchor="ctr">
            <a:noAutofit/>
          </a:bodyPr>
          <a:p>
            <a:pPr algn="ctr">
              <a:lnSpc>
                <a:spcPct val="90000"/>
              </a:lnSpc>
            </a:pPr>
            <a:r>
              <a:rPr b="0" lang="en-US" sz="6000" spc="-1" strike="noStrike">
                <a:solidFill>
                  <a:srgbClr val="000000"/>
                </a:solidFill>
                <a:latin typeface="Calibri Light"/>
                <a:ea typeface="DejaVu Sans"/>
              </a:rPr>
              <a:t>Guidelines for writing M&amp;E reports 1</a:t>
            </a:r>
            <a:endParaRPr b="0" lang="en-US" sz="6000" spc="-1" strike="noStrike">
              <a:latin typeface="Arial"/>
            </a:endParaRPr>
          </a:p>
        </p:txBody>
      </p:sp>
    </p:spTree>
  </p:cSld>
  <mc:AlternateContent>
    <mc:Choice Requires="p14">
      <p:transition spd="slow" p14:dur="2000"/>
    </mc:Choice>
    <mc:Fallback>
      <p:transition spd="slow"/>
    </mc:Fallback>
  </mc:AlternateContent>
</p:sld>
</file>

<file path=ppt/slides/slide7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2" name="CustomShape 1"/>
          <p:cNvSpPr/>
          <p:nvPr/>
        </p:nvSpPr>
        <p:spPr>
          <a:xfrm>
            <a:off x="838080" y="365040"/>
            <a:ext cx="10512720" cy="1322640"/>
          </a:xfrm>
          <a:prstGeom prst="rect">
            <a:avLst/>
          </a:prstGeom>
          <a:noFill/>
          <a:ln>
            <a:noFill/>
          </a:ln>
        </p:spPr>
        <p:style>
          <a:lnRef idx="0"/>
          <a:fillRef idx="0"/>
          <a:effectRef idx="0"/>
          <a:fontRef idx="minor"/>
        </p:style>
      </p:sp>
      <p:sp>
        <p:nvSpPr>
          <p:cNvPr id="503"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Focus on relevant results being achieved compared with the expected results as defined in the log frame/performance monitoring plan and check that the expected results are realistic.  </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Specify actions to overcome problems and accelerate performance where necessary. (The basis of this narrative is what you had planned and how you are responding. For example, why something that was planned did not take place and what you plan to do about it).</a:t>
            </a:r>
            <a:r>
              <a:rPr b="0" lang="en-US" sz="2800" spc="-1" strike="noStrike">
                <a:solidFill>
                  <a:srgbClr val="000000"/>
                </a:solidFill>
                <a:latin typeface="Calibri"/>
                <a:ea typeface="DejaVu Sans"/>
              </a:rPr>
              <a:t> </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504"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1BDA9B81-ED9D-4657-930E-4AAB8EA66009}"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505"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13AFD435-D727-431C-9E0D-218C4EFB0BB5}" type="slidenum">
              <a:rPr b="0" lang="en-US" sz="1200" spc="-1" strike="noStrike">
                <a:solidFill>
                  <a:srgbClr val="8b8b8b"/>
                </a:solidFill>
                <a:latin typeface="Calibri"/>
                <a:ea typeface="DejaVu Sans"/>
              </a:rPr>
              <a:t>67</a:t>
            </a:fld>
            <a:endParaRPr b="0" lang="en-US" sz="1200" spc="-1" strike="noStrike">
              <a:latin typeface="Arial"/>
            </a:endParaRPr>
          </a:p>
        </p:txBody>
      </p:sp>
      <p:sp>
        <p:nvSpPr>
          <p:cNvPr id="506" name="CustomShape 5"/>
          <p:cNvSpPr/>
          <p:nvPr/>
        </p:nvSpPr>
        <p:spPr>
          <a:xfrm>
            <a:off x="609480" y="47880"/>
            <a:ext cx="10971360" cy="1595520"/>
          </a:xfrm>
          <a:prstGeom prst="rect">
            <a:avLst/>
          </a:prstGeom>
          <a:noFill/>
          <a:ln>
            <a:noFill/>
          </a:ln>
        </p:spPr>
        <p:style>
          <a:lnRef idx="0"/>
          <a:fillRef idx="0"/>
          <a:effectRef idx="0"/>
          <a:fontRef idx="minor"/>
        </p:style>
        <p:txBody>
          <a:bodyPr lIns="0" rIns="0" tIns="0" bIns="0" anchor="ctr">
            <a:noAutofit/>
          </a:bodyPr>
          <a:p>
            <a:pPr algn="ctr">
              <a:lnSpc>
                <a:spcPct val="90000"/>
              </a:lnSpc>
            </a:pPr>
            <a:r>
              <a:rPr b="0" lang="en-US" sz="6000" spc="-1" strike="noStrike">
                <a:solidFill>
                  <a:srgbClr val="000000"/>
                </a:solidFill>
                <a:latin typeface="Calibri Light"/>
                <a:ea typeface="DejaVu Sans"/>
              </a:rPr>
              <a:t>Guidelines for writing M&amp;E reports 2</a:t>
            </a:r>
            <a:endParaRPr b="0" lang="en-US" sz="6000" spc="-1" strike="noStrike">
              <a:latin typeface="Arial"/>
            </a:endParaRPr>
          </a:p>
        </p:txBody>
      </p:sp>
    </p:spTree>
  </p:cSld>
  <mc:AlternateContent>
    <mc:Choice Requires="p14">
      <p:transition spd="slow" p14:dur="2000"/>
    </mc:Choice>
    <mc:Fallback>
      <p:transition spd="slow"/>
    </mc:Fallback>
  </mc:AlternateContent>
</p:sld>
</file>

<file path=ppt/slides/slide7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7" name="CustomShape 1"/>
          <p:cNvSpPr/>
          <p:nvPr/>
        </p:nvSpPr>
        <p:spPr>
          <a:xfrm>
            <a:off x="838080" y="365040"/>
            <a:ext cx="10512720" cy="1322640"/>
          </a:xfrm>
          <a:prstGeom prst="rect">
            <a:avLst/>
          </a:prstGeom>
          <a:noFill/>
          <a:ln>
            <a:noFill/>
          </a:ln>
        </p:spPr>
        <p:style>
          <a:lnRef idx="0"/>
          <a:fillRef idx="0"/>
          <a:effectRef idx="0"/>
          <a:fontRef idx="minor"/>
        </p:style>
      </p:sp>
      <p:sp>
        <p:nvSpPr>
          <p:cNvPr id="508"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If findings are included in the report, make sure they are objectively verifiable.</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Be clear on your audience (directors, government, donor, technical persons, staff) and ensure that the information is meaningful and useful to the intended reader.</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Ensure timely submission of progress reports</a:t>
            </a:r>
            <a:endParaRPr b="0" lang="en-US" sz="2800" spc="-1" strike="noStrike">
              <a:latin typeface="Arial"/>
            </a:endParaRPr>
          </a:p>
        </p:txBody>
      </p:sp>
      <p:sp>
        <p:nvSpPr>
          <p:cNvPr id="509"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11883A1E-CA6C-4058-B50E-BCAC7AA4E214}"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510"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E8467C67-B9DB-4576-BF52-E654368BBBD7}" type="slidenum">
              <a:rPr b="0" lang="en-US" sz="1200" spc="-1" strike="noStrike">
                <a:solidFill>
                  <a:srgbClr val="8b8b8b"/>
                </a:solidFill>
                <a:latin typeface="Calibri"/>
                <a:ea typeface="DejaVu Sans"/>
              </a:rPr>
              <a:t>67</a:t>
            </a:fld>
            <a:endParaRPr b="0" lang="en-US" sz="1200" spc="-1" strike="noStrike">
              <a:latin typeface="Arial"/>
            </a:endParaRPr>
          </a:p>
        </p:txBody>
      </p:sp>
      <p:sp>
        <p:nvSpPr>
          <p:cNvPr id="511" name="CustomShape 5"/>
          <p:cNvSpPr/>
          <p:nvPr/>
        </p:nvSpPr>
        <p:spPr>
          <a:xfrm>
            <a:off x="609480" y="47880"/>
            <a:ext cx="10971360" cy="1595520"/>
          </a:xfrm>
          <a:prstGeom prst="rect">
            <a:avLst/>
          </a:prstGeom>
          <a:noFill/>
          <a:ln>
            <a:noFill/>
          </a:ln>
        </p:spPr>
        <p:style>
          <a:lnRef idx="0"/>
          <a:fillRef idx="0"/>
          <a:effectRef idx="0"/>
          <a:fontRef idx="minor"/>
        </p:style>
        <p:txBody>
          <a:bodyPr lIns="0" rIns="0" tIns="0" bIns="0" anchor="ctr">
            <a:noAutofit/>
          </a:bodyPr>
          <a:p>
            <a:pPr algn="ctr">
              <a:lnSpc>
                <a:spcPct val="90000"/>
              </a:lnSpc>
            </a:pPr>
            <a:r>
              <a:rPr b="0" lang="en-US" sz="6000" spc="-1" strike="noStrike">
                <a:solidFill>
                  <a:srgbClr val="000000"/>
                </a:solidFill>
                <a:latin typeface="Calibri Light"/>
                <a:ea typeface="DejaVu Sans"/>
              </a:rPr>
              <a:t>Guidelines for writing M&amp;E reports 3</a:t>
            </a:r>
            <a:endParaRPr b="0" lang="en-US" sz="6000" spc="-1" strike="noStrike">
              <a:latin typeface="Arial"/>
            </a:endParaRPr>
          </a:p>
        </p:txBody>
      </p:sp>
    </p:spTree>
  </p:cSld>
  <mc:AlternateContent>
    <mc:Choice Requires="p14">
      <p:transition spd="slow" p14:dur="2000"/>
    </mc:Choice>
    <mc:Fallback>
      <p:transition spd="slow"/>
    </mc:Fallback>
  </mc:AlternateContent>
</p:sld>
</file>

<file path=ppt/slides/slide7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2" name="CustomShape 1"/>
          <p:cNvSpPr/>
          <p:nvPr/>
        </p:nvSpPr>
        <p:spPr>
          <a:xfrm>
            <a:off x="838080" y="365040"/>
            <a:ext cx="10512720" cy="1322640"/>
          </a:xfrm>
          <a:prstGeom prst="rect">
            <a:avLst/>
          </a:prstGeom>
          <a:noFill/>
          <a:ln>
            <a:noFill/>
          </a:ln>
        </p:spPr>
        <p:style>
          <a:lnRef idx="0"/>
          <a:fillRef idx="0"/>
          <a:effectRef idx="0"/>
          <a:fontRef idx="minor"/>
        </p:style>
      </p:sp>
      <p:sp>
        <p:nvSpPr>
          <p:cNvPr id="513"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Be consistent in your use of terminology, definitions and define any technical terms or acronyms.</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Present data with the help of figures, summary table, maps, photographs and graphs.</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Include references for source and authorities (if any) and a table of contents</a:t>
            </a:r>
            <a:endParaRPr b="0" lang="en-US" sz="3200" spc="-1" strike="noStrike">
              <a:latin typeface="Arial"/>
            </a:endParaRPr>
          </a:p>
        </p:txBody>
      </p:sp>
      <p:sp>
        <p:nvSpPr>
          <p:cNvPr id="514"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B4A713D0-3050-4D74-9E0F-994C906C43DD}"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515"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8B4488A2-B3A8-4DF0-BEC7-51692AC03E7B}" type="slidenum">
              <a:rPr b="0" lang="en-US" sz="1200" spc="-1" strike="noStrike">
                <a:solidFill>
                  <a:srgbClr val="8b8b8b"/>
                </a:solidFill>
                <a:latin typeface="Calibri"/>
                <a:ea typeface="DejaVu Sans"/>
              </a:rPr>
              <a:t>67</a:t>
            </a:fld>
            <a:endParaRPr b="0" lang="en-US" sz="1200" spc="-1" strike="noStrike">
              <a:latin typeface="Arial"/>
            </a:endParaRPr>
          </a:p>
        </p:txBody>
      </p:sp>
      <p:sp>
        <p:nvSpPr>
          <p:cNvPr id="516" name="CustomShape 5"/>
          <p:cNvSpPr/>
          <p:nvPr/>
        </p:nvSpPr>
        <p:spPr>
          <a:xfrm>
            <a:off x="609480" y="47880"/>
            <a:ext cx="10971360" cy="1595520"/>
          </a:xfrm>
          <a:prstGeom prst="rect">
            <a:avLst/>
          </a:prstGeom>
          <a:noFill/>
          <a:ln>
            <a:noFill/>
          </a:ln>
        </p:spPr>
        <p:style>
          <a:lnRef idx="0"/>
          <a:fillRef idx="0"/>
          <a:effectRef idx="0"/>
          <a:fontRef idx="minor"/>
        </p:style>
        <p:txBody>
          <a:bodyPr lIns="0" rIns="0" tIns="0" bIns="0" anchor="ctr">
            <a:noAutofit/>
          </a:bodyPr>
          <a:p>
            <a:pPr algn="ctr">
              <a:lnSpc>
                <a:spcPct val="90000"/>
              </a:lnSpc>
            </a:pPr>
            <a:r>
              <a:rPr b="0" lang="en-US" sz="6000" spc="-1" strike="noStrike">
                <a:solidFill>
                  <a:srgbClr val="000000"/>
                </a:solidFill>
                <a:latin typeface="Calibri Light"/>
                <a:ea typeface="DejaVu Sans"/>
              </a:rPr>
              <a:t>Guidelines for writing M&amp;E reports 4</a:t>
            </a:r>
            <a:endParaRPr b="0" lang="en-US" sz="6000" spc="-1" strike="noStrike">
              <a:latin typeface="Arial"/>
            </a:endParaRPr>
          </a:p>
        </p:txBody>
      </p:sp>
    </p:spTree>
  </p:cSld>
  <mc:AlternateContent>
    <mc:Choice Requires="p14">
      <p:transition spd="slow" p14:dur="2000"/>
    </mc:Choice>
    <mc:Fallback>
      <p:transition spd="slow"/>
    </mc:Fallback>
  </mc:AlternateContent>
</p:sld>
</file>

<file path=ppt/slides/slide7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7"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1" i="1" lang="en-US" sz="6000" spc="-1" strike="noStrike">
                <a:solidFill>
                  <a:srgbClr val="000000"/>
                </a:solidFill>
                <a:latin typeface="Calibri Light"/>
                <a:ea typeface="DejaVu Sans"/>
              </a:rPr>
              <a:t>Progress report format</a:t>
            </a:r>
            <a:br/>
            <a:endParaRPr b="0" lang="en-US" sz="6000" spc="-1" strike="noStrike">
              <a:latin typeface="Arial"/>
            </a:endParaRPr>
          </a:p>
        </p:txBody>
      </p:sp>
      <p:sp>
        <p:nvSpPr>
          <p:cNvPr id="518" name="CustomShape 2"/>
          <p:cNvSpPr/>
          <p:nvPr/>
        </p:nvSpPr>
        <p:spPr>
          <a:xfrm>
            <a:off x="1523880" y="3602160"/>
            <a:ext cx="9141120" cy="1652760"/>
          </a:xfrm>
          <a:prstGeom prst="rect">
            <a:avLst/>
          </a:prstGeom>
          <a:noFill/>
          <a:ln>
            <a:noFill/>
          </a:ln>
        </p:spPr>
        <p:style>
          <a:lnRef idx="0"/>
          <a:fillRef idx="0"/>
          <a:effectRef idx="0"/>
          <a:fontRef idx="minor"/>
        </p:style>
      </p:sp>
      <p:sp>
        <p:nvSpPr>
          <p:cNvPr id="519"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2125DCED-9962-4CF9-9313-4182119F7996}"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520"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AA7A3DD8-59D1-4043-89C1-6C7F4701D2AC}" type="slidenum">
              <a:rPr b="0" lang="en-US" sz="1200" spc="-1" strike="noStrike">
                <a:solidFill>
                  <a:srgbClr val="8b8b8b"/>
                </a:solidFill>
                <a:latin typeface="Calibri"/>
                <a:ea typeface="DejaVu Sans"/>
              </a:rPr>
              <a:t>67</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7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1"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i="1" lang="en-US" sz="4400" spc="-1" strike="noStrike">
                <a:solidFill>
                  <a:srgbClr val="000000"/>
                </a:solidFill>
                <a:latin typeface="Calibri Light"/>
                <a:ea typeface="DejaVu Sans"/>
              </a:rPr>
              <a:t>Progress report format</a:t>
            </a:r>
            <a:br/>
            <a:endParaRPr b="0" lang="en-US" sz="4400" spc="-1" strike="noStrike">
              <a:latin typeface="Arial"/>
            </a:endParaRPr>
          </a:p>
        </p:txBody>
      </p:sp>
      <p:sp>
        <p:nvSpPr>
          <p:cNvPr id="522"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rmAutofit/>
          </a:bodyPr>
          <a:p>
            <a:pPr marL="228600" indent="-225720">
              <a:lnSpc>
                <a:spcPct val="90000"/>
              </a:lnSpc>
              <a:spcBef>
                <a:spcPts val="1001"/>
              </a:spcBef>
              <a:buClr>
                <a:srgbClr val="000000"/>
              </a:buClr>
              <a:buFont typeface="Arial"/>
              <a:buChar char="•"/>
            </a:pPr>
            <a:r>
              <a:rPr b="1" lang="en-US" sz="2800" spc="-1" strike="noStrike">
                <a:solidFill>
                  <a:srgbClr val="000000"/>
                </a:solidFill>
                <a:latin typeface="Calibri"/>
                <a:ea typeface="DejaVu Sans"/>
              </a:rPr>
              <a:t>Cover page </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Name of institution</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Reporting period;</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Name of person responsible for reporting/contact person;</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Table of contents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Acronyms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Executive summary;</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This section should have one introductory paragraph and major highlight of findings and key lessons learned ( to 2pages);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Report body</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523"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E79F2EA4-E330-495B-8C27-7A4CA2F1471E}"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524"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F361BADB-3133-4CDB-974D-0D62EDB28F23}" type="slidenum">
              <a:rPr b="0" lang="en-US" sz="1200" spc="-1" strike="noStrike">
                <a:solidFill>
                  <a:srgbClr val="8b8b8b"/>
                </a:solidFill>
                <a:latin typeface="Calibri"/>
                <a:ea typeface="DejaVu Sans"/>
              </a:rPr>
              <a:t>75</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7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5"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rmAutofit fontScale="57000"/>
          </a:bodyPr>
          <a:p>
            <a:pPr algn="ctr">
              <a:lnSpc>
                <a:spcPct val="90000"/>
              </a:lnSpc>
            </a:pPr>
            <a:r>
              <a:rPr b="0" lang="en-US" sz="6000" spc="-1" strike="noStrike">
                <a:solidFill>
                  <a:srgbClr val="000000"/>
                </a:solidFill>
                <a:latin typeface="Calibri Light"/>
                <a:ea typeface="DejaVu Sans"/>
              </a:rPr>
              <a:t>Indicator achievement (include when these are achieved)</a:t>
            </a:r>
            <a:br/>
            <a:endParaRPr b="0" lang="en-US" sz="6000" spc="-1" strike="noStrike">
              <a:latin typeface="Arial"/>
            </a:endParaRPr>
          </a:p>
        </p:txBody>
      </p:sp>
      <p:sp>
        <p:nvSpPr>
          <p:cNvPr id="526" name="CustomShape 2"/>
          <p:cNvSpPr/>
          <p:nvPr/>
        </p:nvSpPr>
        <p:spPr>
          <a:xfrm>
            <a:off x="1523880" y="3602160"/>
            <a:ext cx="9141120" cy="1652760"/>
          </a:xfrm>
          <a:prstGeom prst="rect">
            <a:avLst/>
          </a:prstGeom>
          <a:noFill/>
          <a:ln>
            <a:noFill/>
          </a:ln>
        </p:spPr>
        <p:style>
          <a:lnRef idx="0"/>
          <a:fillRef idx="0"/>
          <a:effectRef idx="0"/>
          <a:fontRef idx="minor"/>
        </p:style>
      </p:sp>
      <p:sp>
        <p:nvSpPr>
          <p:cNvPr id="527"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DA86CEBB-E901-4841-82B7-92F443153A73}"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528"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B0D6EC35-0A10-4169-BC28-A796321F9D41}" type="slidenum">
              <a:rPr b="0" lang="en-US" sz="1200" spc="-1" strike="noStrike">
                <a:solidFill>
                  <a:srgbClr val="8b8b8b"/>
                </a:solidFill>
                <a:latin typeface="Calibri"/>
                <a:ea typeface="DejaVu Sans"/>
              </a:rPr>
              <a:t>76</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7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9" name="CustomShape 1"/>
          <p:cNvSpPr/>
          <p:nvPr/>
        </p:nvSpPr>
        <p:spPr>
          <a:xfrm>
            <a:off x="838080" y="365040"/>
            <a:ext cx="10512720" cy="1322640"/>
          </a:xfrm>
          <a:prstGeom prst="rect">
            <a:avLst/>
          </a:prstGeom>
          <a:noFill/>
          <a:ln>
            <a:noFill/>
          </a:ln>
        </p:spPr>
        <p:style>
          <a:lnRef idx="0"/>
          <a:fillRef idx="0"/>
          <a:effectRef idx="0"/>
          <a:fontRef idx="minor"/>
        </p:style>
      </p:sp>
      <p:sp>
        <p:nvSpPr>
          <p:cNvPr id="530"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Achievements on outcome indicators;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Achievements on milestones </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Achievements on impact indicators;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Focus on relevant results being achieved compared with the expected results as defined in the long frame/performance monitoring plan and that the expected results are realistic.</a:t>
            </a:r>
            <a:endParaRPr b="0" lang="en-US" sz="2800" spc="-1" strike="noStrike">
              <a:latin typeface="Arial"/>
            </a:endParaRPr>
          </a:p>
          <a:p>
            <a:pPr>
              <a:lnSpc>
                <a:spcPct val="90000"/>
              </a:lnSpc>
              <a:spcBef>
                <a:spcPts val="1001"/>
              </a:spcBef>
            </a:pPr>
            <a:endParaRPr b="0" lang="en-US" sz="2800" spc="-1" strike="noStrike">
              <a:latin typeface="Arial"/>
            </a:endParaRPr>
          </a:p>
        </p:txBody>
      </p:sp>
      <p:sp>
        <p:nvSpPr>
          <p:cNvPr id="531"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F07AFC8F-98C4-4746-84DB-A8E4AD0C475F}"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532"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2495C173-9800-496A-BD11-EFE889C7B1C6}" type="slidenum">
              <a:rPr b="0" lang="en-US" sz="1200" spc="-1" strike="noStrike">
                <a:solidFill>
                  <a:srgbClr val="8b8b8b"/>
                </a:solidFill>
                <a:latin typeface="Calibri"/>
                <a:ea typeface="DejaVu Sans"/>
              </a:rPr>
              <a:t>76</a:t>
            </a:fld>
            <a:endParaRPr b="0" lang="en-US" sz="1200" spc="-1" strike="noStrike">
              <a:latin typeface="Arial"/>
            </a:endParaRPr>
          </a:p>
        </p:txBody>
      </p:sp>
      <p:sp>
        <p:nvSpPr>
          <p:cNvPr id="533" name="CustomShape 5"/>
          <p:cNvSpPr/>
          <p:nvPr/>
        </p:nvSpPr>
        <p:spPr>
          <a:xfrm>
            <a:off x="609480" y="273600"/>
            <a:ext cx="10971360" cy="1143720"/>
          </a:xfrm>
          <a:prstGeom prst="rect">
            <a:avLst/>
          </a:prstGeom>
          <a:noFill/>
          <a:ln>
            <a:noFill/>
          </a:ln>
        </p:spPr>
        <p:style>
          <a:lnRef idx="0"/>
          <a:fillRef idx="0"/>
          <a:effectRef idx="0"/>
          <a:fontRef idx="minor"/>
        </p:style>
        <p:txBody>
          <a:bodyPr lIns="0" rIns="0" tIns="0" bIns="0" anchor="ctr">
            <a:noAutofit/>
          </a:bodyPr>
          <a:p>
            <a:pPr algn="ctr">
              <a:lnSpc>
                <a:spcPct val="90000"/>
              </a:lnSpc>
            </a:pPr>
            <a:r>
              <a:rPr b="0" lang="en-US" sz="6000" spc="-1" strike="noStrike">
                <a:solidFill>
                  <a:srgbClr val="000000"/>
                </a:solidFill>
                <a:latin typeface="Calibri Light"/>
                <a:ea typeface="DejaVu Sans"/>
              </a:rPr>
              <a:t>Indicator achievement 2</a:t>
            </a:r>
            <a:endParaRPr b="0" lang="en-US" sz="6000" spc="-1" strike="noStrike">
              <a:latin typeface="Arial"/>
            </a:endParaRPr>
          </a:p>
        </p:txBody>
      </p:sp>
    </p:spTree>
  </p:cSld>
  <mc:AlternateContent>
    <mc:Choice Requires="p14">
      <p:transition spd="slow" p14:dur="2000"/>
    </mc:Choice>
    <mc:Fallback>
      <p:transition spd="slow"/>
    </mc:Fallback>
  </mc:AlternateContent>
</p:sld>
</file>

<file path=ppt/slides/slide7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4" name="CustomShape 1"/>
          <p:cNvSpPr/>
          <p:nvPr/>
        </p:nvSpPr>
        <p:spPr>
          <a:xfrm>
            <a:off x="838080" y="365040"/>
            <a:ext cx="10512720" cy="1322640"/>
          </a:xfrm>
          <a:prstGeom prst="rect">
            <a:avLst/>
          </a:prstGeom>
          <a:noFill/>
          <a:ln>
            <a:noFill/>
          </a:ln>
        </p:spPr>
        <p:style>
          <a:lnRef idx="0"/>
          <a:fillRef idx="0"/>
          <a:effectRef idx="0"/>
          <a:fontRef idx="minor"/>
        </p:style>
      </p:sp>
      <p:sp>
        <p:nvSpPr>
          <p:cNvPr id="535"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Specify actions to overcome problems and accelerate performance where necessary. </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If finding are included in the report, make sure they are objectively verifiable</a:t>
            </a:r>
            <a:endParaRPr b="0" lang="en-US" sz="3200" spc="-1" strike="noStrike">
              <a:latin typeface="Arial"/>
            </a:endParaRPr>
          </a:p>
        </p:txBody>
      </p:sp>
      <p:sp>
        <p:nvSpPr>
          <p:cNvPr id="536"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FD055C2A-5CCA-4A40-A58D-4F2A75781481}"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537"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AE13F182-D1B8-414F-A3AC-8FCF3456BF2F}" type="slidenum">
              <a:rPr b="0" lang="en-US" sz="1200" spc="-1" strike="noStrike">
                <a:solidFill>
                  <a:srgbClr val="8b8b8b"/>
                </a:solidFill>
                <a:latin typeface="Calibri"/>
                <a:ea typeface="DejaVu Sans"/>
              </a:rPr>
              <a:t>76</a:t>
            </a:fld>
            <a:endParaRPr b="0" lang="en-US" sz="1200" spc="-1" strike="noStrike">
              <a:latin typeface="Arial"/>
            </a:endParaRPr>
          </a:p>
        </p:txBody>
      </p:sp>
      <p:sp>
        <p:nvSpPr>
          <p:cNvPr id="538" name="CustomShape 5"/>
          <p:cNvSpPr/>
          <p:nvPr/>
        </p:nvSpPr>
        <p:spPr>
          <a:xfrm>
            <a:off x="609480" y="273600"/>
            <a:ext cx="10970640" cy="1143000"/>
          </a:xfrm>
          <a:prstGeom prst="rect">
            <a:avLst/>
          </a:prstGeom>
          <a:noFill/>
          <a:ln>
            <a:noFill/>
          </a:ln>
        </p:spPr>
        <p:style>
          <a:lnRef idx="0"/>
          <a:fillRef idx="0"/>
          <a:effectRef idx="0"/>
          <a:fontRef idx="minor"/>
        </p:style>
      </p:sp>
      <p:sp>
        <p:nvSpPr>
          <p:cNvPr id="539" name="CustomShape 6"/>
          <p:cNvSpPr/>
          <p:nvPr/>
        </p:nvSpPr>
        <p:spPr>
          <a:xfrm>
            <a:off x="609480" y="1604520"/>
            <a:ext cx="10970640" cy="3975480"/>
          </a:xfrm>
          <a:prstGeom prst="rect">
            <a:avLst/>
          </a:prstGeom>
          <a:noFill/>
          <a:ln>
            <a:noFill/>
          </a:ln>
        </p:spPr>
        <p:style>
          <a:lnRef idx="0"/>
          <a:fillRef idx="0"/>
          <a:effectRef idx="0"/>
          <a:fontRef idx="minor"/>
        </p:style>
      </p:sp>
      <p:sp>
        <p:nvSpPr>
          <p:cNvPr id="540" name="CustomShape 7"/>
          <p:cNvSpPr/>
          <p:nvPr/>
        </p:nvSpPr>
        <p:spPr>
          <a:xfrm>
            <a:off x="609480" y="273600"/>
            <a:ext cx="10971360" cy="1143720"/>
          </a:xfrm>
          <a:prstGeom prst="rect">
            <a:avLst/>
          </a:prstGeom>
          <a:noFill/>
          <a:ln>
            <a:noFill/>
          </a:ln>
        </p:spPr>
        <p:style>
          <a:lnRef idx="0"/>
          <a:fillRef idx="0"/>
          <a:effectRef idx="0"/>
          <a:fontRef idx="minor"/>
        </p:style>
        <p:txBody>
          <a:bodyPr lIns="0" rIns="0" tIns="0" bIns="0" anchor="ctr">
            <a:noAutofit/>
          </a:bodyPr>
          <a:p>
            <a:pPr algn="ctr">
              <a:lnSpc>
                <a:spcPct val="90000"/>
              </a:lnSpc>
            </a:pPr>
            <a:r>
              <a:rPr b="0" lang="en-US" sz="6000" spc="-1" strike="noStrike">
                <a:solidFill>
                  <a:srgbClr val="000000"/>
                </a:solidFill>
                <a:latin typeface="Calibri Light"/>
                <a:ea typeface="DejaVu Sans"/>
              </a:rPr>
              <a:t>Indicator achievement 3</a:t>
            </a:r>
            <a:endParaRPr b="0" lang="en-US" sz="6000" spc="-1" strike="noStrike">
              <a:latin typeface="Arial"/>
            </a:endParaRPr>
          </a:p>
        </p:txBody>
      </p:sp>
    </p:spTree>
  </p:cSld>
  <mc:AlternateContent>
    <mc:Choice Requires="p14">
      <p:transition spd="slow" p14:dur="2000"/>
    </mc:Choice>
    <mc:Fallback>
      <p:transition spd="slow"/>
    </mc:Fallback>
  </mc:AlternateContent>
</p:sld>
</file>

<file path=ppt/slides/slide7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1" name="CustomShape 1"/>
          <p:cNvSpPr/>
          <p:nvPr/>
        </p:nvSpPr>
        <p:spPr>
          <a:xfrm>
            <a:off x="838080" y="365040"/>
            <a:ext cx="10512720" cy="1322640"/>
          </a:xfrm>
          <a:prstGeom prst="rect">
            <a:avLst/>
          </a:prstGeom>
          <a:noFill/>
          <a:ln>
            <a:noFill/>
          </a:ln>
        </p:spPr>
        <p:style>
          <a:lnRef idx="0"/>
          <a:fillRef idx="0"/>
          <a:effectRef idx="0"/>
          <a:fontRef idx="minor"/>
        </p:style>
      </p:sp>
      <p:sp>
        <p:nvSpPr>
          <p:cNvPr id="542"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rmAutofit/>
          </a:bodyPr>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Be clear on your audience (directors, government, donor, technical persons, staff) and ensure that the information is meaningful and useful to the intended reader.</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Ensure timely of progress reports.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Be consistent in your use of terminology, definitions and define any technical terms or acronyms.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Present data with help of figure, summary tables, maps, photographs and graphs.</a:t>
            </a:r>
            <a:endParaRPr b="0" lang="en-US" sz="2800" spc="-1" strike="noStrike">
              <a:latin typeface="Arial"/>
            </a:endParaRPr>
          </a:p>
          <a:p>
            <a:pPr marL="228600" indent="-225720">
              <a:lnSpc>
                <a:spcPct val="90000"/>
              </a:lnSpc>
              <a:spcBef>
                <a:spcPts val="1001"/>
              </a:spcBef>
              <a:buClr>
                <a:srgbClr val="000000"/>
              </a:buClr>
              <a:buFont typeface="Arial"/>
              <a:buChar char="•"/>
            </a:pPr>
            <a:r>
              <a:rPr b="0" lang="en-US" sz="2800" spc="-1" strike="noStrike">
                <a:solidFill>
                  <a:srgbClr val="000000"/>
                </a:solidFill>
                <a:latin typeface="Calibri"/>
                <a:ea typeface="DejaVu Sans"/>
              </a:rPr>
              <a:t>Include references for sources and authorities (if any) and a table of contents</a:t>
            </a:r>
            <a:endParaRPr b="0" lang="en-US" sz="2800" spc="-1" strike="noStrike">
              <a:latin typeface="Arial"/>
            </a:endParaRPr>
          </a:p>
        </p:txBody>
      </p:sp>
      <p:sp>
        <p:nvSpPr>
          <p:cNvPr id="543"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9DDA33C2-9E2A-4468-A09A-709B12FD2248}"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544"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59005B47-54A0-4867-A1E8-AB90E7786F15}" type="slidenum">
              <a:rPr b="0" lang="en-US" sz="1200" spc="-1" strike="noStrike">
                <a:solidFill>
                  <a:srgbClr val="8b8b8b"/>
                </a:solidFill>
                <a:latin typeface="Calibri"/>
                <a:ea typeface="DejaVu Sans"/>
              </a:rPr>
              <a:t>79</a:t>
            </a:fld>
            <a:endParaRPr b="0" lang="en-US" sz="1200" spc="-1" strike="noStrike">
              <a:latin typeface="Arial"/>
            </a:endParaRPr>
          </a:p>
        </p:txBody>
      </p:sp>
      <p:sp>
        <p:nvSpPr>
          <p:cNvPr id="545" name="CustomShape 5"/>
          <p:cNvSpPr/>
          <p:nvPr/>
        </p:nvSpPr>
        <p:spPr>
          <a:xfrm>
            <a:off x="609480" y="273600"/>
            <a:ext cx="10971360" cy="1143720"/>
          </a:xfrm>
          <a:prstGeom prst="rect">
            <a:avLst/>
          </a:prstGeom>
          <a:noFill/>
          <a:ln>
            <a:noFill/>
          </a:ln>
        </p:spPr>
        <p:style>
          <a:lnRef idx="0"/>
          <a:fillRef idx="0"/>
          <a:effectRef idx="0"/>
          <a:fontRef idx="minor"/>
        </p:style>
        <p:txBody>
          <a:bodyPr lIns="0" rIns="0" tIns="0" bIns="0" anchor="ctr">
            <a:noAutofit/>
          </a:bodyPr>
          <a:p>
            <a:pPr algn="ctr">
              <a:lnSpc>
                <a:spcPct val="90000"/>
              </a:lnSpc>
            </a:pPr>
            <a:r>
              <a:rPr b="0" lang="en-US" sz="6000" spc="-1" strike="noStrike">
                <a:solidFill>
                  <a:srgbClr val="000000"/>
                </a:solidFill>
                <a:latin typeface="Calibri Light"/>
                <a:ea typeface="DejaVu Sans"/>
              </a:rPr>
              <a:t>Indicator achievement 4</a:t>
            </a:r>
            <a:endParaRPr b="0" lang="en-US" sz="60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Specific objectives</a:t>
            </a:r>
            <a:r>
              <a:rPr b="0" lang="en-US" sz="4400" spc="-1" strike="noStrike">
                <a:solidFill>
                  <a:srgbClr val="000000"/>
                </a:solidFill>
                <a:latin typeface="Calibri Light"/>
                <a:ea typeface="DejaVu Sans"/>
              </a:rPr>
              <a:t> </a:t>
            </a:r>
            <a:endParaRPr b="0" lang="en-US" sz="4400" spc="-1" strike="noStrike">
              <a:latin typeface="Arial"/>
            </a:endParaRPr>
          </a:p>
        </p:txBody>
      </p:sp>
      <p:sp>
        <p:nvSpPr>
          <p:cNvPr id="225"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Autofit/>
          </a:bodyPr>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Establish a reliable M &amp; E system at National and County level.</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Strengthen the M &amp; E capacity of MoHS and health facilities to collect, analyze and use data for decision making and health system improvement</a:t>
            </a:r>
            <a:endParaRPr b="0" lang="en-US" sz="3200" spc="-1" strike="noStrike">
              <a:latin typeface="Arial"/>
            </a:endParaRPr>
          </a:p>
          <a:p>
            <a:pPr marL="228600" indent="-225720">
              <a:lnSpc>
                <a:spcPct val="90000"/>
              </a:lnSpc>
              <a:spcBef>
                <a:spcPts val="1001"/>
              </a:spcBef>
              <a:buClr>
                <a:srgbClr val="000000"/>
              </a:buClr>
              <a:buFont typeface="Arial"/>
              <a:buChar char="•"/>
            </a:pPr>
            <a:r>
              <a:rPr b="0" lang="en-US" sz="3200" spc="-1" strike="noStrike">
                <a:solidFill>
                  <a:srgbClr val="000000"/>
                </a:solidFill>
                <a:latin typeface="Calibri"/>
                <a:ea typeface="DejaVu Sans"/>
              </a:rPr>
              <a:t>Promote importance of M&amp;E, the need for systematic data collection and use of results and lessons learned in the further planning of health interventions by the government and its partners</a:t>
            </a:r>
            <a:endParaRPr b="0" lang="en-US" sz="3200" spc="-1" strike="noStrike">
              <a:latin typeface="Arial"/>
            </a:endParaRPr>
          </a:p>
          <a:p>
            <a:pPr>
              <a:lnSpc>
                <a:spcPct val="90000"/>
              </a:lnSpc>
              <a:spcBef>
                <a:spcPts val="1001"/>
              </a:spcBef>
              <a:tabLst>
                <a:tab algn="l" pos="0"/>
              </a:tabLst>
            </a:pPr>
            <a:endParaRPr b="0" lang="en-US" sz="3200" spc="-1" strike="noStrike">
              <a:latin typeface="Arial"/>
            </a:endParaRPr>
          </a:p>
          <a:p>
            <a:pPr>
              <a:lnSpc>
                <a:spcPct val="90000"/>
              </a:lnSpc>
              <a:spcBef>
                <a:spcPts val="1001"/>
              </a:spcBef>
              <a:tabLst>
                <a:tab algn="l" pos="0"/>
              </a:tabLst>
            </a:pPr>
            <a:endParaRPr b="0" lang="en-US" sz="3200" spc="-1" strike="noStrike">
              <a:latin typeface="Arial"/>
            </a:endParaRPr>
          </a:p>
        </p:txBody>
      </p:sp>
      <p:sp>
        <p:nvSpPr>
          <p:cNvPr id="226"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F22060E7-07B9-4F75-BEAD-DE346937B88A}"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27"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E0A7E852-DC5F-44D0-A5CF-F20B976E08B0}" type="slidenum">
              <a:rPr b="0" lang="en-US" sz="1200" spc="-1" strike="noStrike">
                <a:solidFill>
                  <a:srgbClr val="8b8b8b"/>
                </a:solidFill>
                <a:latin typeface="Calibri"/>
                <a:ea typeface="DejaVu Sans"/>
              </a:rPr>
              <a:t>6</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8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6" name="CustomShape 1"/>
          <p:cNvSpPr/>
          <p:nvPr/>
        </p:nvSpPr>
        <p:spPr>
          <a:xfrm>
            <a:off x="1523880" y="1122480"/>
            <a:ext cx="9141120" cy="238464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0" lang="en-US" sz="6000" spc="-1" strike="noStrike">
                <a:solidFill>
                  <a:srgbClr val="000000"/>
                </a:solidFill>
                <a:latin typeface="Calibri Light"/>
                <a:ea typeface="DejaVu Sans"/>
              </a:rPr>
              <a:t>The End </a:t>
            </a:r>
            <a:endParaRPr b="0" lang="en-US" sz="6000" spc="-1" strike="noStrike">
              <a:latin typeface="Arial"/>
            </a:endParaRPr>
          </a:p>
        </p:txBody>
      </p:sp>
      <p:sp>
        <p:nvSpPr>
          <p:cNvPr id="547" name="CustomShape 2"/>
          <p:cNvSpPr/>
          <p:nvPr/>
        </p:nvSpPr>
        <p:spPr>
          <a:xfrm>
            <a:off x="1523880" y="3602160"/>
            <a:ext cx="9141120" cy="1652760"/>
          </a:xfrm>
          <a:prstGeom prst="rect">
            <a:avLst/>
          </a:prstGeom>
          <a:noFill/>
          <a:ln>
            <a:noFill/>
          </a:ln>
        </p:spPr>
        <p:style>
          <a:lnRef idx="0"/>
          <a:fillRef idx="0"/>
          <a:effectRef idx="0"/>
          <a:fontRef idx="minor"/>
        </p:style>
      </p:sp>
      <p:sp>
        <p:nvSpPr>
          <p:cNvPr id="548"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94D5BD2B-9C28-44CC-BA66-BD45BBFC1FBD}"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549"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76C5C990-CA1F-4468-8116-6E2D0B1EE916}" type="slidenum">
              <a:rPr b="0" lang="en-US" sz="1200" spc="-1" strike="noStrike">
                <a:solidFill>
                  <a:srgbClr val="8b8b8b"/>
                </a:solidFill>
                <a:latin typeface="Calibri"/>
                <a:ea typeface="DejaVu Sans"/>
              </a:rPr>
              <a:t>79</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CustomShape 1"/>
          <p:cNvSpPr/>
          <p:nvPr/>
        </p:nvSpPr>
        <p:spPr>
          <a:xfrm>
            <a:off x="838080" y="365040"/>
            <a:ext cx="10512720" cy="13226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1" lang="en-US" sz="4400" spc="-1" strike="noStrike">
                <a:solidFill>
                  <a:srgbClr val="000000"/>
                </a:solidFill>
                <a:latin typeface="Calibri Light"/>
                <a:ea typeface="DejaVu Sans"/>
              </a:rPr>
              <a:t>Specific Objectives Cont</a:t>
            </a:r>
            <a:r>
              <a:rPr b="0" lang="en-US" sz="4400" spc="-1" strike="noStrike">
                <a:solidFill>
                  <a:srgbClr val="000000"/>
                </a:solidFill>
                <a:latin typeface="Calibri Light"/>
                <a:ea typeface="DejaVu Sans"/>
              </a:rPr>
              <a:t>.</a:t>
            </a:r>
            <a:endParaRPr b="0" lang="en-US" sz="4400" spc="-1" strike="noStrike">
              <a:latin typeface="Arial"/>
            </a:endParaRPr>
          </a:p>
        </p:txBody>
      </p:sp>
      <p:sp>
        <p:nvSpPr>
          <p:cNvPr id="229" name="CustomShape 2"/>
          <p:cNvSpPr/>
          <p:nvPr/>
        </p:nvSpPr>
        <p:spPr>
          <a:xfrm>
            <a:off x="838080" y="1825560"/>
            <a:ext cx="10512720" cy="4348440"/>
          </a:xfrm>
          <a:prstGeom prst="rect">
            <a:avLst/>
          </a:prstGeom>
          <a:noFill/>
          <a:ln>
            <a:noFill/>
          </a:ln>
        </p:spPr>
        <p:style>
          <a:lnRef idx="0"/>
          <a:fillRef idx="0"/>
          <a:effectRef idx="0"/>
          <a:fontRef idx="minor"/>
        </p:style>
        <p:txBody>
          <a:bodyPr lIns="90000" rIns="90000" tIns="45000" bIns="45000">
            <a:normAutofit/>
          </a:bodyPr>
          <a:p>
            <a:pPr marL="228600" indent="-225720">
              <a:lnSpc>
                <a:spcPct val="90000"/>
              </a:lnSpc>
              <a:spcBef>
                <a:spcPts val="1001"/>
              </a:spcBef>
              <a:buClr>
                <a:srgbClr val="000000"/>
              </a:buClr>
              <a:buFont typeface="Arial"/>
              <a:buChar char="•"/>
            </a:pPr>
            <a:r>
              <a:rPr b="0" lang="en-US" sz="4000" spc="-1" strike="noStrike">
                <a:solidFill>
                  <a:srgbClr val="000000"/>
                </a:solidFill>
                <a:latin typeface="Calibri"/>
                <a:ea typeface="DejaVu Sans"/>
              </a:rPr>
              <a:t>Increase understanding of trends and explaining the changes in disease incidences or prevalence overtime as well as morbidity and mortality rates and ratios;</a:t>
            </a:r>
            <a:endParaRPr b="0" lang="en-US" sz="4000" spc="-1" strike="noStrike">
              <a:latin typeface="Arial"/>
            </a:endParaRPr>
          </a:p>
          <a:p>
            <a:pPr marL="228600" indent="-225720">
              <a:lnSpc>
                <a:spcPct val="90000"/>
              </a:lnSpc>
              <a:spcBef>
                <a:spcPts val="1001"/>
              </a:spcBef>
              <a:buClr>
                <a:srgbClr val="000000"/>
              </a:buClr>
              <a:buFont typeface="Arial"/>
              <a:buChar char="•"/>
            </a:pPr>
            <a:r>
              <a:rPr b="0" lang="en-US" sz="4000" spc="-1" strike="noStrike">
                <a:solidFill>
                  <a:srgbClr val="000000"/>
                </a:solidFill>
                <a:latin typeface="Calibri"/>
                <a:ea typeface="DejaVu Sans"/>
              </a:rPr>
              <a:t>To ensure accountability, transparency, transparency and the quality of information to achieve the desired results</a:t>
            </a:r>
            <a:endParaRPr b="0" lang="en-US" sz="4000" spc="-1" strike="noStrike">
              <a:latin typeface="Arial"/>
            </a:endParaRPr>
          </a:p>
        </p:txBody>
      </p:sp>
      <p:sp>
        <p:nvSpPr>
          <p:cNvPr id="230" name="CustomShape 3"/>
          <p:cNvSpPr/>
          <p:nvPr/>
        </p:nvSpPr>
        <p:spPr>
          <a:xfrm>
            <a:off x="838080" y="6356520"/>
            <a:ext cx="2740320" cy="362160"/>
          </a:xfrm>
          <a:prstGeom prst="rect">
            <a:avLst/>
          </a:prstGeom>
          <a:noFill/>
          <a:ln>
            <a:noFill/>
          </a:ln>
        </p:spPr>
        <p:style>
          <a:lnRef idx="0"/>
          <a:fillRef idx="0"/>
          <a:effectRef idx="0"/>
          <a:fontRef idx="minor"/>
        </p:style>
        <p:txBody>
          <a:bodyPr lIns="90000" rIns="90000" tIns="45000" bIns="45000" anchor="ctr">
            <a:noAutofit/>
          </a:bodyPr>
          <a:p>
            <a:pPr>
              <a:lnSpc>
                <a:spcPct val="100000"/>
              </a:lnSpc>
            </a:pPr>
            <a:fld id="{18496D2E-5CEE-4721-B5E1-353A9E3B56F5}" type="datetime1">
              <a:rPr b="0" lang="en-US" sz="1200" spc="-1" strike="noStrike">
                <a:solidFill>
                  <a:srgbClr val="8b8b8b"/>
                </a:solidFill>
                <a:latin typeface="Calibri"/>
                <a:ea typeface="DejaVu Sans"/>
              </a:rPr>
              <a:t>02/08/2023</a:t>
            </a:fld>
            <a:endParaRPr b="0" lang="en-US" sz="1200" spc="-1" strike="noStrike">
              <a:latin typeface="Arial"/>
            </a:endParaRPr>
          </a:p>
        </p:txBody>
      </p:sp>
      <p:sp>
        <p:nvSpPr>
          <p:cNvPr id="231" name="CustomShape 4"/>
          <p:cNvSpPr/>
          <p:nvPr/>
        </p:nvSpPr>
        <p:spPr>
          <a:xfrm>
            <a:off x="8610480" y="6356520"/>
            <a:ext cx="2740320" cy="3621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1F1B166B-F12D-4846-8784-229875BDC709}" type="slidenum">
              <a:rPr b="0" lang="en-US" sz="1200" spc="-1" strike="noStrike">
                <a:solidFill>
                  <a:srgbClr val="8b8b8b"/>
                </a:solidFill>
                <a:latin typeface="Calibri"/>
                <a:ea typeface="DejaVu Sans"/>
              </a:rPr>
              <a:t>9</a:t>
            </a:fld>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665</TotalTime>
  <Application>LibreOffice/6.4.7.2$Linux_X86_64 LibreOffice_project/40$Build-2</Application>
  <Words>3453</Words>
  <Paragraphs>436</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2018-05-11T13:03:54Z</dcterms:created>
  <dc:creator>El lobo Solitario</dc:creator>
  <dc:description/>
  <dc:language>en-US</dc:language>
  <cp:lastModifiedBy/>
  <dcterms:modified xsi:type="dcterms:W3CDTF">2023-02-08T08:14:30Z</dcterms:modified>
  <cp:revision>72</cp:revision>
  <dc:subject/>
  <dc:title>HEALTH SERVICES MONITORING AND EVALUATION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1</vt:i4>
  </property>
  <property fmtid="{D5CDD505-2E9C-101B-9397-08002B2CF9AE}" pid="8" name="PresentationFormat">
    <vt:lpwstr>Widescreen</vt:lpwstr>
  </property>
  <property fmtid="{D5CDD505-2E9C-101B-9397-08002B2CF9AE}" pid="9" name="ScaleCrop">
    <vt:bool>0</vt:bool>
  </property>
  <property fmtid="{D5CDD505-2E9C-101B-9397-08002B2CF9AE}" pid="10" name="ShareDoc">
    <vt:bool>0</vt:bool>
  </property>
  <property fmtid="{D5CDD505-2E9C-101B-9397-08002B2CF9AE}" pid="11" name="Slides">
    <vt:i4>80</vt:i4>
  </property>
</Properties>
</file>