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70" r:id="rId5"/>
    <p:sldId id="271" r:id="rId6"/>
    <p:sldId id="272" r:id="rId7"/>
    <p:sldId id="257" r:id="rId8"/>
    <p:sldId id="269" r:id="rId9"/>
    <p:sldId id="273" r:id="rId10"/>
    <p:sldId id="259" r:id="rId11"/>
    <p:sldId id="260" r:id="rId12"/>
    <p:sldId id="261" r:id="rId13"/>
    <p:sldId id="262" r:id="rId14"/>
    <p:sldId id="263" r:id="rId15"/>
    <p:sldId id="264" r:id="rId16"/>
    <p:sldId id="289" r:id="rId17"/>
    <p:sldId id="290" r:id="rId18"/>
    <p:sldId id="291" r:id="rId19"/>
    <p:sldId id="292" r:id="rId20"/>
    <p:sldId id="293" r:id="rId21"/>
    <p:sldId id="258" r:id="rId22"/>
    <p:sldId id="265" r:id="rId23"/>
    <p:sldId id="277" r:id="rId24"/>
    <p:sldId id="274" r:id="rId25"/>
    <p:sldId id="278" r:id="rId26"/>
    <p:sldId id="275" r:id="rId27"/>
    <p:sldId id="283" r:id="rId28"/>
    <p:sldId id="284" r:id="rId29"/>
    <p:sldId id="288" r:id="rId30"/>
    <p:sldId id="285" r:id="rId31"/>
    <p:sldId id="287" r:id="rId32"/>
    <p:sldId id="279" r:id="rId33"/>
    <p:sldId id="280" r:id="rId34"/>
    <p:sldId id="281" r:id="rId35"/>
    <p:sldId id="282"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2"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0AF613-35B4-4151-8AD5-BE8A7A020C2A}"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302589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AF613-35B4-4151-8AD5-BE8A7A020C2A}"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22160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AF613-35B4-4151-8AD5-BE8A7A020C2A}"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2986783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AF613-35B4-4151-8AD5-BE8A7A020C2A}"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111307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AF613-35B4-4151-8AD5-BE8A7A020C2A}" type="datetimeFigureOut">
              <a:rPr lang="en-US" smtClean="0"/>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3438929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0AF613-35B4-4151-8AD5-BE8A7A020C2A}" type="datetimeFigureOut">
              <a:rPr lang="en-US" smtClean="0"/>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1330769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0AF613-35B4-4151-8AD5-BE8A7A020C2A}" type="datetimeFigureOut">
              <a:rPr lang="en-US" smtClean="0"/>
              <a:t>7/29/2020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153460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0AF613-35B4-4151-8AD5-BE8A7A020C2A}" type="datetimeFigureOut">
              <a:rPr lang="en-US" smtClean="0"/>
              <a:t>7/29/2020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140282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0AF613-35B4-4151-8AD5-BE8A7A020C2A}" type="datetimeFigureOut">
              <a:rPr lang="en-US" smtClean="0"/>
              <a:t>7/29/2020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2587452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AF613-35B4-4151-8AD5-BE8A7A020C2A}" type="datetimeFigureOut">
              <a:rPr lang="en-US" smtClean="0"/>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3674119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AF613-35B4-4151-8AD5-BE8A7A020C2A}" type="datetimeFigureOut">
              <a:rPr lang="en-US" smtClean="0"/>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4F785-3DEC-4A60-9DA9-34960415496F}" type="slidenum">
              <a:rPr lang="en-US" smtClean="0"/>
              <a:t>‹#›</a:t>
            </a:fld>
            <a:endParaRPr lang="en-US"/>
          </a:p>
        </p:txBody>
      </p:sp>
    </p:spTree>
    <p:extLst>
      <p:ext uri="{BB962C8B-B14F-4D97-AF65-F5344CB8AC3E}">
        <p14:creationId xmlns:p14="http://schemas.microsoft.com/office/powerpoint/2010/main" val="1303401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AF613-35B4-4151-8AD5-BE8A7A020C2A}" type="datetimeFigureOut">
              <a:rPr lang="en-US" smtClean="0"/>
              <a:t>7/29/2020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74F785-3DEC-4A60-9DA9-34960415496F}" type="slidenum">
              <a:rPr lang="en-US" smtClean="0"/>
              <a:t>‹#›</a:t>
            </a:fld>
            <a:endParaRPr lang="en-US"/>
          </a:p>
        </p:txBody>
      </p:sp>
    </p:spTree>
    <p:extLst>
      <p:ext uri="{BB962C8B-B14F-4D97-AF65-F5344CB8AC3E}">
        <p14:creationId xmlns:p14="http://schemas.microsoft.com/office/powerpoint/2010/main" val="746572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STATISTICS</a:t>
            </a:r>
            <a:endParaRPr lang="en-US" dirty="0"/>
          </a:p>
        </p:txBody>
      </p:sp>
      <p:sp>
        <p:nvSpPr>
          <p:cNvPr id="3" name="Subtitle 2"/>
          <p:cNvSpPr>
            <a:spLocks noGrp="1"/>
          </p:cNvSpPr>
          <p:nvPr>
            <p:ph type="subTitle" idx="1"/>
          </p:nvPr>
        </p:nvSpPr>
        <p:spPr/>
        <p:txBody>
          <a:bodyPr/>
          <a:lstStyle/>
          <a:p>
            <a:r>
              <a:rPr lang="en-US" dirty="0" smtClean="0"/>
              <a:t>INTRODUCTION TO STATISTICS</a:t>
            </a:r>
            <a:endParaRPr lang="en-US" dirty="0"/>
          </a:p>
        </p:txBody>
      </p:sp>
    </p:spTree>
    <p:extLst>
      <p:ext uri="{BB962C8B-B14F-4D97-AF65-F5344CB8AC3E}">
        <p14:creationId xmlns:p14="http://schemas.microsoft.com/office/powerpoint/2010/main" val="1823887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STATISTICS</a:t>
            </a:r>
            <a:endParaRPr lang="en-US" dirty="0"/>
          </a:p>
        </p:txBody>
      </p:sp>
      <p:sp>
        <p:nvSpPr>
          <p:cNvPr id="3" name="Content Placeholder 2"/>
          <p:cNvSpPr>
            <a:spLocks noGrp="1"/>
          </p:cNvSpPr>
          <p:nvPr>
            <p:ph idx="1"/>
          </p:nvPr>
        </p:nvSpPr>
        <p:spPr/>
        <p:txBody>
          <a:bodyPr>
            <a:normAutofit/>
          </a:bodyPr>
          <a:lstStyle/>
          <a:p>
            <a:r>
              <a:rPr lang="en-US" dirty="0" smtClean="0"/>
              <a:t>At the end of the ﬁfteenth century, mathematics was at a rather primitive stage.  </a:t>
            </a:r>
          </a:p>
          <a:p>
            <a:r>
              <a:rPr lang="en-US" dirty="0" smtClean="0"/>
              <a:t>The mathematics of the Greeks reentered European thinking in the twelfth century, and although some progress had been made in practical applications in navigation and commercial arithmetic, the growing of numeracy was only beginning. </a:t>
            </a:r>
          </a:p>
          <a:p>
            <a:r>
              <a:rPr lang="en-US" dirty="0" smtClean="0"/>
              <a:t>Mathematicians still did not recognize the number zero or know how to deal with negative numbers. </a:t>
            </a:r>
          </a:p>
        </p:txBody>
      </p:sp>
    </p:spTree>
    <p:extLst>
      <p:ext uri="{BB962C8B-B14F-4D97-AF65-F5344CB8AC3E}">
        <p14:creationId xmlns:p14="http://schemas.microsoft.com/office/powerpoint/2010/main" val="13172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STATISTICS</a:t>
            </a:r>
            <a:endParaRPr lang="en-US" dirty="0"/>
          </a:p>
        </p:txBody>
      </p:sp>
      <p:sp>
        <p:nvSpPr>
          <p:cNvPr id="3" name="Content Placeholder 2"/>
          <p:cNvSpPr>
            <a:spLocks noGrp="1"/>
          </p:cNvSpPr>
          <p:nvPr>
            <p:ph idx="1"/>
          </p:nvPr>
        </p:nvSpPr>
        <p:spPr/>
        <p:txBody>
          <a:bodyPr/>
          <a:lstStyle/>
          <a:p>
            <a:r>
              <a:rPr lang="en-US" dirty="0" smtClean="0"/>
              <a:t>Except for a few examples of probabilistic thinking, there was scant evidence of the use of a mathematical approach to probabilities to estimate risks or assess the reliability of measurements until the mid-seventeenth century. </a:t>
            </a:r>
          </a:p>
          <a:p>
            <a:r>
              <a:rPr lang="en-US" dirty="0" smtClean="0"/>
              <a:t>Most historians of statistics trace the origins of modern probability theory to the efforts to solve certain gambling problems</a:t>
            </a:r>
          </a:p>
          <a:p>
            <a:r>
              <a:rPr lang="en-US" dirty="0" smtClean="0"/>
              <a:t>These efforts gave rise to the mathematical basis of probability theory, statistical distribution functions, and statistical inference.</a:t>
            </a:r>
          </a:p>
          <a:p>
            <a:endParaRPr lang="en-US" dirty="0"/>
          </a:p>
        </p:txBody>
      </p:sp>
    </p:spTree>
    <p:extLst>
      <p:ext uri="{BB962C8B-B14F-4D97-AF65-F5344CB8AC3E}">
        <p14:creationId xmlns:p14="http://schemas.microsoft.com/office/powerpoint/2010/main" val="3213092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STATISTICS</a:t>
            </a:r>
            <a:endParaRPr lang="en-US" dirty="0"/>
          </a:p>
        </p:txBody>
      </p:sp>
      <p:sp>
        <p:nvSpPr>
          <p:cNvPr id="3" name="Content Placeholder 2"/>
          <p:cNvSpPr>
            <a:spLocks noGrp="1"/>
          </p:cNvSpPr>
          <p:nvPr>
            <p:ph idx="1"/>
          </p:nvPr>
        </p:nvSpPr>
        <p:spPr/>
        <p:txBody>
          <a:bodyPr/>
          <a:lstStyle/>
          <a:p>
            <a:r>
              <a:rPr lang="en-US" dirty="0" smtClean="0"/>
              <a:t>In 1662, </a:t>
            </a:r>
            <a:r>
              <a:rPr lang="en-US" b="1" dirty="0" smtClean="0"/>
              <a:t>John </a:t>
            </a:r>
            <a:r>
              <a:rPr lang="en-US" b="1" dirty="0" err="1" smtClean="0"/>
              <a:t>Graunt</a:t>
            </a:r>
            <a:r>
              <a:rPr lang="en-US" b="1" dirty="0" smtClean="0"/>
              <a:t> (1620–1674</a:t>
            </a:r>
            <a:r>
              <a:rPr lang="en-US" dirty="0" smtClean="0"/>
              <a:t>), a London tradesman who had been active in local politics and intellectual society, published his Natural and Political Observations Made Upon the Bills of Mortality, which historians of statistics have referred to as “a remarkable book</a:t>
            </a:r>
          </a:p>
          <a:p>
            <a:r>
              <a:rPr lang="en-US" dirty="0" smtClean="0"/>
              <a:t>At a time when denominator data on the size of the population by age were not available, </a:t>
            </a:r>
            <a:r>
              <a:rPr lang="en-US" dirty="0" err="1" smtClean="0"/>
              <a:t>Graunt</a:t>
            </a:r>
            <a:r>
              <a:rPr lang="en-US" dirty="0" smtClean="0"/>
              <a:t> used several ingenious lines of reasoning to generate the ﬁrst </a:t>
            </a:r>
            <a:r>
              <a:rPr lang="en-US" b="1" dirty="0" smtClean="0"/>
              <a:t>life table </a:t>
            </a:r>
            <a:r>
              <a:rPr lang="en-US" dirty="0" smtClean="0"/>
              <a:t>ever published, perhaps his most famous contribution.</a:t>
            </a:r>
          </a:p>
          <a:p>
            <a:endParaRPr lang="en-US" dirty="0"/>
          </a:p>
        </p:txBody>
      </p:sp>
      <p:pic>
        <p:nvPicPr>
          <p:cNvPr id="4" name="Picture 3"/>
          <p:cNvPicPr>
            <a:picLocks noChangeAspect="1"/>
          </p:cNvPicPr>
          <p:nvPr/>
        </p:nvPicPr>
        <p:blipFill>
          <a:blip r:embed="rId2"/>
          <a:stretch>
            <a:fillRect/>
          </a:stretch>
        </p:blipFill>
        <p:spPr>
          <a:xfrm>
            <a:off x="9532512" y="0"/>
            <a:ext cx="2560749" cy="1825625"/>
          </a:xfrm>
          <a:prstGeom prst="rect">
            <a:avLst/>
          </a:prstGeom>
        </p:spPr>
      </p:pic>
    </p:spTree>
    <p:extLst>
      <p:ext uri="{BB962C8B-B14F-4D97-AF65-F5344CB8AC3E}">
        <p14:creationId xmlns:p14="http://schemas.microsoft.com/office/powerpoint/2010/main" val="616041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STATISTICS</a:t>
            </a:r>
            <a:endParaRPr lang="en-US" dirty="0"/>
          </a:p>
        </p:txBody>
      </p:sp>
      <p:sp>
        <p:nvSpPr>
          <p:cNvPr id="3" name="Content Placeholder 2"/>
          <p:cNvSpPr>
            <a:spLocks noGrp="1"/>
          </p:cNvSpPr>
          <p:nvPr>
            <p:ph idx="1"/>
          </p:nvPr>
        </p:nvSpPr>
        <p:spPr/>
        <p:txBody>
          <a:bodyPr/>
          <a:lstStyle/>
          <a:p>
            <a:r>
              <a:rPr lang="en-US" b="1" dirty="0" smtClean="0"/>
              <a:t>Daniel Bernoulli (1700–1782), </a:t>
            </a:r>
            <a:r>
              <a:rPr lang="en-US" dirty="0" smtClean="0"/>
              <a:t>who ﬁrst developed the normal approximation to the binomial distribution and used it in studies of the stability of the sex ratio at birth, applied the methods of calculus to mortality rates by treating them as continuous functions</a:t>
            </a:r>
            <a:endParaRPr lang="en-US" dirty="0"/>
          </a:p>
        </p:txBody>
      </p:sp>
      <p:pic>
        <p:nvPicPr>
          <p:cNvPr id="4" name="Picture 3"/>
          <p:cNvPicPr>
            <a:picLocks noChangeAspect="1"/>
          </p:cNvPicPr>
          <p:nvPr/>
        </p:nvPicPr>
        <p:blipFill>
          <a:blip r:embed="rId2"/>
          <a:stretch>
            <a:fillRect/>
          </a:stretch>
        </p:blipFill>
        <p:spPr>
          <a:xfrm>
            <a:off x="8950817" y="3676516"/>
            <a:ext cx="2402983" cy="2904588"/>
          </a:xfrm>
          <a:prstGeom prst="rect">
            <a:avLst/>
          </a:prstGeom>
        </p:spPr>
      </p:pic>
    </p:spTree>
    <p:extLst>
      <p:ext uri="{BB962C8B-B14F-4D97-AF65-F5344CB8AC3E}">
        <p14:creationId xmlns:p14="http://schemas.microsoft.com/office/powerpoint/2010/main" val="1042850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STATISTICS</a:t>
            </a:r>
            <a:endParaRPr lang="en-US" dirty="0"/>
          </a:p>
        </p:txBody>
      </p:sp>
      <p:sp>
        <p:nvSpPr>
          <p:cNvPr id="3" name="Content Placeholder 2"/>
          <p:cNvSpPr>
            <a:spLocks noGrp="1"/>
          </p:cNvSpPr>
          <p:nvPr>
            <p:ph idx="1"/>
          </p:nvPr>
        </p:nvSpPr>
        <p:spPr/>
        <p:txBody>
          <a:bodyPr/>
          <a:lstStyle/>
          <a:p>
            <a:r>
              <a:rPr lang="en-US" b="1" dirty="0" smtClean="0"/>
              <a:t>Pierre-Charles-Alexandre Louis (1787–1872) </a:t>
            </a:r>
            <a:r>
              <a:rPr lang="en-US" dirty="0" smtClean="0"/>
              <a:t>has been described “as the ﬁrst modern clinician, the man who made bedside medicine a science as well as an art, and who established the principle of learning medicine from thoughtful observation of patients.” </a:t>
            </a:r>
          </a:p>
          <a:p>
            <a:r>
              <a:rPr lang="en-US" dirty="0" smtClean="0"/>
              <a:t>His studies on the inefﬁcacy of blood letting were the beginning of quantitative medicine and earned him the title of “father of medical statistics”</a:t>
            </a:r>
            <a:endParaRPr lang="en-US" dirty="0"/>
          </a:p>
        </p:txBody>
      </p:sp>
      <p:pic>
        <p:nvPicPr>
          <p:cNvPr id="4" name="Picture 3"/>
          <p:cNvPicPr>
            <a:picLocks noChangeAspect="1"/>
          </p:cNvPicPr>
          <p:nvPr/>
        </p:nvPicPr>
        <p:blipFill>
          <a:blip r:embed="rId2"/>
          <a:stretch>
            <a:fillRect/>
          </a:stretch>
        </p:blipFill>
        <p:spPr>
          <a:xfrm>
            <a:off x="9010920" y="4275786"/>
            <a:ext cx="3181080" cy="2479183"/>
          </a:xfrm>
          <a:prstGeom prst="rect">
            <a:avLst/>
          </a:prstGeom>
        </p:spPr>
      </p:pic>
    </p:spTree>
    <p:extLst>
      <p:ext uri="{BB962C8B-B14F-4D97-AF65-F5344CB8AC3E}">
        <p14:creationId xmlns:p14="http://schemas.microsoft.com/office/powerpoint/2010/main" val="18157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STATISTICS</a:t>
            </a:r>
            <a:endParaRPr lang="en-US" dirty="0"/>
          </a:p>
        </p:txBody>
      </p:sp>
      <p:sp>
        <p:nvSpPr>
          <p:cNvPr id="3" name="Content Placeholder 2"/>
          <p:cNvSpPr>
            <a:spLocks noGrp="1"/>
          </p:cNvSpPr>
          <p:nvPr>
            <p:ph idx="1"/>
          </p:nvPr>
        </p:nvSpPr>
        <p:spPr/>
        <p:txBody>
          <a:bodyPr/>
          <a:lstStyle/>
          <a:p>
            <a:r>
              <a:rPr lang="en-US" b="1" dirty="0" smtClean="0"/>
              <a:t>William Farr of </a:t>
            </a:r>
            <a:r>
              <a:rPr lang="en-US" b="1" dirty="0" err="1" smtClean="0"/>
              <a:t>Shropshire</a:t>
            </a:r>
            <a:r>
              <a:rPr lang="en-US" b="1" dirty="0" smtClean="0"/>
              <a:t> (1807–1883) </a:t>
            </a:r>
            <a:r>
              <a:rPr lang="en-US" dirty="0" smtClean="0"/>
              <a:t>was the most significant medical epidemiologist and statistician of the Victorian era. </a:t>
            </a:r>
          </a:p>
          <a:p>
            <a:r>
              <a:rPr lang="en-US" dirty="0" smtClean="0"/>
              <a:t>Often working behind the scenes, he helped to bring about many advances in hygiene and public health as well as developing a modern approach to the classification of disease and the collection and analysis of medical information data. </a:t>
            </a:r>
          </a:p>
          <a:p>
            <a:r>
              <a:rPr lang="en-US" dirty="0"/>
              <a:t>F</a:t>
            </a:r>
            <a:r>
              <a:rPr lang="en-US" dirty="0" smtClean="0"/>
              <a:t>ounder of the English system of </a:t>
            </a:r>
            <a:r>
              <a:rPr lang="en-US" b="1" dirty="0" smtClean="0"/>
              <a:t>vital statistics</a:t>
            </a:r>
            <a:endParaRPr lang="en-US" b="1" dirty="0"/>
          </a:p>
        </p:txBody>
      </p:sp>
      <p:pic>
        <p:nvPicPr>
          <p:cNvPr id="5" name="Picture 4"/>
          <p:cNvPicPr>
            <a:picLocks noChangeAspect="1"/>
          </p:cNvPicPr>
          <p:nvPr/>
        </p:nvPicPr>
        <p:blipFill>
          <a:blip r:embed="rId2"/>
          <a:stretch>
            <a:fillRect/>
          </a:stretch>
        </p:blipFill>
        <p:spPr>
          <a:xfrm>
            <a:off x="9092485" y="4005331"/>
            <a:ext cx="2723479" cy="2654992"/>
          </a:xfrm>
          <a:prstGeom prst="rect">
            <a:avLst/>
          </a:prstGeom>
        </p:spPr>
      </p:pic>
    </p:spTree>
    <p:extLst>
      <p:ext uri="{BB962C8B-B14F-4D97-AF65-F5344CB8AC3E}">
        <p14:creationId xmlns:p14="http://schemas.microsoft.com/office/powerpoint/2010/main" val="3159554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STATISTICS</a:t>
            </a:r>
            <a:endParaRPr lang="en-US" dirty="0"/>
          </a:p>
        </p:txBody>
      </p:sp>
      <p:sp>
        <p:nvSpPr>
          <p:cNvPr id="3" name="Content Placeholder 2"/>
          <p:cNvSpPr>
            <a:spLocks noGrp="1"/>
          </p:cNvSpPr>
          <p:nvPr>
            <p:ph idx="1"/>
          </p:nvPr>
        </p:nvSpPr>
        <p:spPr/>
        <p:txBody>
          <a:bodyPr>
            <a:normAutofit/>
          </a:bodyPr>
          <a:lstStyle/>
          <a:p>
            <a:pPr marL="0" indent="0">
              <a:buNone/>
            </a:pPr>
            <a:r>
              <a:rPr lang="en-US" b="1" dirty="0"/>
              <a:t>1. Aggregate of </a:t>
            </a:r>
            <a:r>
              <a:rPr lang="en-US" b="1" dirty="0" smtClean="0"/>
              <a:t>Facts</a:t>
            </a:r>
            <a:endParaRPr lang="en-US" b="1" dirty="0"/>
          </a:p>
          <a:p>
            <a:r>
              <a:rPr lang="en-US" dirty="0"/>
              <a:t>Single or isolated figures are not considered to be statistics because such figures are unrelated and cannot be compared. </a:t>
            </a:r>
            <a:endParaRPr lang="en-US" dirty="0" smtClean="0"/>
          </a:p>
          <a:p>
            <a:r>
              <a:rPr lang="en-US" dirty="0" smtClean="0"/>
              <a:t>A </a:t>
            </a:r>
            <a:r>
              <a:rPr lang="en-US" dirty="0"/>
              <a:t>single figure of the boy of 26 years would not constitute </a:t>
            </a:r>
            <a:r>
              <a:rPr lang="en-US" dirty="0" smtClean="0"/>
              <a:t>statistics or </a:t>
            </a:r>
            <a:r>
              <a:rPr lang="en-US" dirty="0"/>
              <a:t>the death of a particular person on a day does not amount to </a:t>
            </a:r>
            <a:r>
              <a:rPr lang="en-US" dirty="0" smtClean="0"/>
              <a:t>statistics. It </a:t>
            </a:r>
            <a:r>
              <a:rPr lang="en-US" dirty="0"/>
              <a:t>is just a numerical statement the fact. </a:t>
            </a:r>
            <a:endParaRPr lang="en-US" dirty="0" smtClean="0"/>
          </a:p>
          <a:p>
            <a:r>
              <a:rPr lang="en-US" dirty="0" smtClean="0"/>
              <a:t>For </a:t>
            </a:r>
            <a:r>
              <a:rPr lang="en-US" dirty="0"/>
              <a:t>a data </a:t>
            </a:r>
            <a:r>
              <a:rPr lang="en-US" dirty="0" smtClean="0"/>
              <a:t>to </a:t>
            </a:r>
            <a:r>
              <a:rPr lang="en-US" dirty="0"/>
              <a:t>amount to statistics it must be in the form of a set or aggregate of certain </a:t>
            </a:r>
            <a:r>
              <a:rPr lang="en-US" dirty="0" smtClean="0"/>
              <a:t>facts.</a:t>
            </a:r>
          </a:p>
          <a:p>
            <a:r>
              <a:rPr lang="en-US" dirty="0"/>
              <a:t>Weight of students in a </a:t>
            </a:r>
            <a:r>
              <a:rPr lang="en-US" dirty="0" smtClean="0"/>
              <a:t>class: 46, 84, 78, 39, </a:t>
            </a:r>
            <a:r>
              <a:rPr lang="en-US" dirty="0"/>
              <a:t>50, 65, 70 Kgs. </a:t>
            </a:r>
          </a:p>
        </p:txBody>
      </p:sp>
    </p:spTree>
    <p:extLst>
      <p:ext uri="{BB962C8B-B14F-4D97-AF65-F5344CB8AC3E}">
        <p14:creationId xmlns:p14="http://schemas.microsoft.com/office/powerpoint/2010/main" val="1495430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STATISTICS</a:t>
            </a:r>
          </a:p>
        </p:txBody>
      </p:sp>
      <p:sp>
        <p:nvSpPr>
          <p:cNvPr id="3" name="Content Placeholder 2"/>
          <p:cNvSpPr>
            <a:spLocks noGrp="1"/>
          </p:cNvSpPr>
          <p:nvPr>
            <p:ph idx="1"/>
          </p:nvPr>
        </p:nvSpPr>
        <p:spPr/>
        <p:txBody>
          <a:bodyPr/>
          <a:lstStyle/>
          <a:p>
            <a:pPr marL="0" indent="0">
              <a:buNone/>
            </a:pPr>
            <a:r>
              <a:rPr lang="en-US" b="1" dirty="0"/>
              <a:t>2. Systematically </a:t>
            </a:r>
            <a:r>
              <a:rPr lang="en-US" b="1" dirty="0" smtClean="0"/>
              <a:t>Arranged</a:t>
            </a:r>
            <a:endParaRPr lang="en-US" b="1" dirty="0"/>
          </a:p>
          <a:p>
            <a:r>
              <a:rPr lang="en-US" dirty="0"/>
              <a:t>A proper plan should be prepared before collecting the statistical data. </a:t>
            </a:r>
            <a:endParaRPr lang="en-US" dirty="0" smtClean="0"/>
          </a:p>
          <a:p>
            <a:r>
              <a:rPr lang="en-US" dirty="0" smtClean="0"/>
              <a:t>Data </a:t>
            </a:r>
            <a:r>
              <a:rPr lang="en-US" dirty="0"/>
              <a:t>collected in a haphazard manner would lead to false conclusions. </a:t>
            </a:r>
            <a:endParaRPr lang="en-US" dirty="0" smtClean="0"/>
          </a:p>
          <a:p>
            <a:r>
              <a:rPr lang="en-US" dirty="0" smtClean="0"/>
              <a:t>Therefore</a:t>
            </a:r>
            <a:r>
              <a:rPr lang="en-US" dirty="0"/>
              <a:t>, data should be collected in a systematic manner.</a:t>
            </a:r>
          </a:p>
        </p:txBody>
      </p:sp>
    </p:spTree>
    <p:extLst>
      <p:ext uri="{BB962C8B-B14F-4D97-AF65-F5344CB8AC3E}">
        <p14:creationId xmlns:p14="http://schemas.microsoft.com/office/powerpoint/2010/main" val="288331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STATISTICS</a:t>
            </a:r>
          </a:p>
        </p:txBody>
      </p:sp>
      <p:sp>
        <p:nvSpPr>
          <p:cNvPr id="3" name="Content Placeholder 2"/>
          <p:cNvSpPr>
            <a:spLocks noGrp="1"/>
          </p:cNvSpPr>
          <p:nvPr>
            <p:ph idx="1"/>
          </p:nvPr>
        </p:nvSpPr>
        <p:spPr/>
        <p:txBody>
          <a:bodyPr/>
          <a:lstStyle/>
          <a:p>
            <a:pPr marL="0" indent="0">
              <a:buNone/>
            </a:pPr>
            <a:r>
              <a:rPr lang="en-US" b="1" dirty="0"/>
              <a:t>3. Statistics are Estimated or </a:t>
            </a:r>
            <a:r>
              <a:rPr lang="en-US" b="1" dirty="0" smtClean="0"/>
              <a:t>Enumerated</a:t>
            </a:r>
            <a:endParaRPr lang="en-US" b="1" dirty="0"/>
          </a:p>
          <a:p>
            <a:r>
              <a:rPr lang="en-US" dirty="0"/>
              <a:t>According to the feature of statistics, data can be enumerated or estimated. </a:t>
            </a:r>
            <a:endParaRPr lang="en-US" dirty="0" smtClean="0"/>
          </a:p>
          <a:p>
            <a:r>
              <a:rPr lang="en-US" dirty="0" smtClean="0"/>
              <a:t>If </a:t>
            </a:r>
            <a:r>
              <a:rPr lang="en-US" dirty="0"/>
              <a:t>the numerical statements are precise accurate, then they can be enumerated. </a:t>
            </a:r>
            <a:endParaRPr lang="en-US" dirty="0" smtClean="0"/>
          </a:p>
          <a:p>
            <a:r>
              <a:rPr lang="en-US" dirty="0" smtClean="0"/>
              <a:t>Contrary </a:t>
            </a:r>
            <a:r>
              <a:rPr lang="en-US" dirty="0"/>
              <a:t>to this, if the field of investigation large and beyond comprehension, then the estimation procedure can be adopted.</a:t>
            </a:r>
          </a:p>
        </p:txBody>
      </p:sp>
    </p:spTree>
    <p:extLst>
      <p:ext uri="{BB962C8B-B14F-4D97-AF65-F5344CB8AC3E}">
        <p14:creationId xmlns:p14="http://schemas.microsoft.com/office/powerpoint/2010/main" val="3077123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STATISTICS</a:t>
            </a:r>
          </a:p>
        </p:txBody>
      </p:sp>
      <p:sp>
        <p:nvSpPr>
          <p:cNvPr id="3" name="Content Placeholder 2"/>
          <p:cNvSpPr>
            <a:spLocks noGrp="1"/>
          </p:cNvSpPr>
          <p:nvPr>
            <p:ph idx="1"/>
          </p:nvPr>
        </p:nvSpPr>
        <p:spPr/>
        <p:txBody>
          <a:bodyPr>
            <a:normAutofit lnSpcReduction="10000"/>
          </a:bodyPr>
          <a:lstStyle/>
          <a:p>
            <a:pPr marL="0" indent="0">
              <a:buNone/>
            </a:pPr>
            <a:r>
              <a:rPr lang="en-US" b="1" dirty="0"/>
              <a:t>4. Statistics are numerically </a:t>
            </a:r>
            <a:r>
              <a:rPr lang="en-US" b="1" dirty="0" smtClean="0"/>
              <a:t>expressed</a:t>
            </a:r>
            <a:endParaRPr lang="en-US" b="1" dirty="0"/>
          </a:p>
          <a:p>
            <a:r>
              <a:rPr lang="en-US" dirty="0"/>
              <a:t>All statistics are expressed numerical figures i.e. expressed in numbers and related to quantitative information only. </a:t>
            </a:r>
            <a:endParaRPr lang="en-US" dirty="0" smtClean="0"/>
          </a:p>
          <a:p>
            <a:r>
              <a:rPr lang="en-US" dirty="0" smtClean="0"/>
              <a:t>Qualitative </a:t>
            </a:r>
            <a:r>
              <a:rPr lang="en-US" dirty="0"/>
              <a:t>characteristics do not come under statistics unless they are </a:t>
            </a:r>
            <a:r>
              <a:rPr lang="en-US" dirty="0" smtClean="0"/>
              <a:t>assigned numerical values </a:t>
            </a:r>
            <a:r>
              <a:rPr lang="en-US" dirty="0"/>
              <a:t>as a quantitative measure of assessment</a:t>
            </a:r>
            <a:r>
              <a:rPr lang="en-US" dirty="0" smtClean="0"/>
              <a:t>.</a:t>
            </a:r>
            <a:endParaRPr lang="en-US" dirty="0"/>
          </a:p>
          <a:p>
            <a:pPr marL="0" indent="0">
              <a:buNone/>
            </a:pPr>
            <a:r>
              <a:rPr lang="en-US" b="1" dirty="0"/>
              <a:t>5. Statistical Data Collected for a Pre Determined </a:t>
            </a:r>
            <a:r>
              <a:rPr lang="en-US" b="1" dirty="0" smtClean="0"/>
              <a:t>Purpose</a:t>
            </a:r>
            <a:endParaRPr lang="en-US" b="1" dirty="0"/>
          </a:p>
          <a:p>
            <a:r>
              <a:rPr lang="en-US" dirty="0"/>
              <a:t>Collected should be, for a pre determined purpose. </a:t>
            </a:r>
            <a:endParaRPr lang="en-US" dirty="0" smtClean="0"/>
          </a:p>
          <a:p>
            <a:r>
              <a:rPr lang="en-US" dirty="0" smtClean="0"/>
              <a:t>The </a:t>
            </a:r>
            <a:r>
              <a:rPr lang="en-US" dirty="0"/>
              <a:t>figures are collected with some goal objective in mind. Without any objective collected data will be useless. </a:t>
            </a:r>
          </a:p>
        </p:txBody>
      </p:sp>
    </p:spTree>
    <p:extLst>
      <p:ext uri="{BB962C8B-B14F-4D97-AF65-F5344CB8AC3E}">
        <p14:creationId xmlns:p14="http://schemas.microsoft.com/office/powerpoint/2010/main" val="2849279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Training in statistics has been recognized as “indispensable” for students of medical science.</a:t>
            </a:r>
          </a:p>
          <a:p>
            <a:r>
              <a:rPr lang="en-US" dirty="0" smtClean="0"/>
              <a:t>Why?</a:t>
            </a:r>
          </a:p>
          <a:p>
            <a:r>
              <a:rPr lang="en-US" dirty="0"/>
              <a:t>F</a:t>
            </a:r>
            <a:r>
              <a:rPr lang="en-US" dirty="0" smtClean="0"/>
              <a:t>or ex. if we want to establish cause and effect relationship, we need statistics.</a:t>
            </a:r>
          </a:p>
          <a:p>
            <a:r>
              <a:rPr lang="en-US" dirty="0"/>
              <a:t>I</a:t>
            </a:r>
            <a:r>
              <a:rPr lang="en-US" dirty="0" smtClean="0"/>
              <a:t>f we want to measure state of health and also burden of disease in community, we need statistics.</a:t>
            </a:r>
            <a:endParaRPr lang="en-US" dirty="0"/>
          </a:p>
        </p:txBody>
      </p:sp>
    </p:spTree>
    <p:extLst>
      <p:ext uri="{BB962C8B-B14F-4D97-AF65-F5344CB8AC3E}">
        <p14:creationId xmlns:p14="http://schemas.microsoft.com/office/powerpoint/2010/main" val="599050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STATISTICS</a:t>
            </a:r>
          </a:p>
        </p:txBody>
      </p:sp>
      <p:sp>
        <p:nvSpPr>
          <p:cNvPr id="3" name="Content Placeholder 2"/>
          <p:cNvSpPr>
            <a:spLocks noGrp="1"/>
          </p:cNvSpPr>
          <p:nvPr>
            <p:ph idx="1"/>
          </p:nvPr>
        </p:nvSpPr>
        <p:spPr/>
        <p:txBody>
          <a:bodyPr/>
          <a:lstStyle/>
          <a:p>
            <a:pPr marL="0" indent="0">
              <a:buNone/>
            </a:pPr>
            <a:r>
              <a:rPr lang="en-US" b="1" dirty="0" smtClean="0"/>
              <a:t>6. It </a:t>
            </a:r>
            <a:r>
              <a:rPr lang="en-US" b="1" dirty="0"/>
              <a:t>is effected by many </a:t>
            </a:r>
            <a:r>
              <a:rPr lang="en-US" b="1" dirty="0" smtClean="0"/>
              <a:t>causes</a:t>
            </a:r>
            <a:endParaRPr lang="en-US" b="1" dirty="0"/>
          </a:p>
          <a:p>
            <a:r>
              <a:rPr lang="en-US" dirty="0"/>
              <a:t>It is not easy to study the effects of one factor only by ignoring the effects of other factors. </a:t>
            </a:r>
            <a:endParaRPr lang="en-US" dirty="0" smtClean="0"/>
          </a:p>
          <a:p>
            <a:r>
              <a:rPr lang="en-US" dirty="0"/>
              <a:t>For example, we can say that result of </a:t>
            </a:r>
            <a:r>
              <a:rPr lang="en-US" dirty="0" smtClean="0"/>
              <a:t>March 2019 class </a:t>
            </a:r>
            <a:r>
              <a:rPr lang="en-US" dirty="0"/>
              <a:t>in </a:t>
            </a:r>
            <a:r>
              <a:rPr lang="en-US" dirty="0" smtClean="0"/>
              <a:t>promotional </a:t>
            </a:r>
            <a:r>
              <a:rPr lang="en-US" dirty="0"/>
              <a:t>examination does not depend on any single factor but collectively on standard of </a:t>
            </a:r>
            <a:r>
              <a:rPr lang="en-US" dirty="0" smtClean="0"/>
              <a:t>lecturers, </a:t>
            </a:r>
            <a:r>
              <a:rPr lang="en-US" dirty="0"/>
              <a:t>teaching methods, teaching aids, practical’s performance of students, standard of question papers and as well as of evaluation.</a:t>
            </a:r>
          </a:p>
        </p:txBody>
      </p:sp>
    </p:spTree>
    <p:extLst>
      <p:ext uri="{BB962C8B-B14F-4D97-AF65-F5344CB8AC3E}">
        <p14:creationId xmlns:p14="http://schemas.microsoft.com/office/powerpoint/2010/main" val="687053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 OF STATISTICS</a:t>
            </a:r>
            <a:endParaRPr lang="en-US" dirty="0"/>
          </a:p>
        </p:txBody>
      </p:sp>
      <p:sp>
        <p:nvSpPr>
          <p:cNvPr id="3" name="Content Placeholder 2"/>
          <p:cNvSpPr>
            <a:spLocks noGrp="1"/>
          </p:cNvSpPr>
          <p:nvPr>
            <p:ph idx="1"/>
          </p:nvPr>
        </p:nvSpPr>
        <p:spPr/>
        <p:txBody>
          <a:bodyPr/>
          <a:lstStyle/>
          <a:p>
            <a:r>
              <a:rPr lang="en-US" dirty="0" smtClean="0"/>
              <a:t>Descriptive information for any population</a:t>
            </a:r>
          </a:p>
          <a:p>
            <a:r>
              <a:rPr lang="en-US" dirty="0" smtClean="0"/>
              <a:t>Prioritization of problems</a:t>
            </a:r>
          </a:p>
          <a:p>
            <a:r>
              <a:rPr lang="en-US" dirty="0" smtClean="0"/>
              <a:t>Prove association between variables</a:t>
            </a:r>
          </a:p>
          <a:p>
            <a:r>
              <a:rPr lang="en-US" dirty="0" smtClean="0"/>
              <a:t>Prove relation between risk and disease</a:t>
            </a:r>
          </a:p>
          <a:p>
            <a:r>
              <a:rPr lang="en-US" dirty="0" smtClean="0"/>
              <a:t>Compare new rates with old ones</a:t>
            </a:r>
          </a:p>
          <a:p>
            <a:r>
              <a:rPr lang="en-US" dirty="0" smtClean="0"/>
              <a:t>Compare local results with foreign ones</a:t>
            </a:r>
          </a:p>
          <a:p>
            <a:r>
              <a:rPr lang="en-US" dirty="0" smtClean="0"/>
              <a:t>Evaluate health programs &amp; services</a:t>
            </a:r>
            <a:endParaRPr lang="en-US" dirty="0"/>
          </a:p>
        </p:txBody>
      </p:sp>
    </p:spTree>
    <p:extLst>
      <p:ext uri="{BB962C8B-B14F-4D97-AF65-F5344CB8AC3E}">
        <p14:creationId xmlns:p14="http://schemas.microsoft.com/office/powerpoint/2010/main" val="159161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Statistics Important in the Health Care Field?</a:t>
            </a:r>
            <a:endParaRPr lang="en-US" dirty="0"/>
          </a:p>
        </p:txBody>
      </p:sp>
      <p:sp>
        <p:nvSpPr>
          <p:cNvPr id="3" name="Content Placeholder 2"/>
          <p:cNvSpPr>
            <a:spLocks noGrp="1"/>
          </p:cNvSpPr>
          <p:nvPr>
            <p:ph idx="1"/>
          </p:nvPr>
        </p:nvSpPr>
        <p:spPr/>
        <p:txBody>
          <a:bodyPr>
            <a:normAutofit/>
          </a:bodyPr>
          <a:lstStyle/>
          <a:p>
            <a:r>
              <a:rPr lang="en-US" b="1" dirty="0" smtClean="0"/>
              <a:t>Health Care Utilization</a:t>
            </a:r>
          </a:p>
          <a:p>
            <a:r>
              <a:rPr lang="en-US" dirty="0" smtClean="0"/>
              <a:t>Researchers use scientific methods to gather data on samples of human population. </a:t>
            </a:r>
          </a:p>
          <a:p>
            <a:r>
              <a:rPr lang="en-US" dirty="0" smtClean="0"/>
              <a:t>The health care organizations benefits from knowing consumer market characteristics such as age, sex, race, income and disabilities. </a:t>
            </a:r>
          </a:p>
          <a:p>
            <a:r>
              <a:rPr lang="en-US" dirty="0" smtClean="0"/>
              <a:t>These type of statistics can predict what type of services that people are using and the level of care that is affordable to them.</a:t>
            </a:r>
          </a:p>
          <a:p>
            <a:endParaRPr lang="en-US" dirty="0"/>
          </a:p>
        </p:txBody>
      </p:sp>
    </p:spTree>
    <p:extLst>
      <p:ext uri="{BB962C8B-B14F-4D97-AF65-F5344CB8AC3E}">
        <p14:creationId xmlns:p14="http://schemas.microsoft.com/office/powerpoint/2010/main" val="3225835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Statistics Important in the Health Care Field?</a:t>
            </a:r>
            <a:endParaRPr lang="en-US" dirty="0"/>
          </a:p>
        </p:txBody>
      </p:sp>
      <p:sp>
        <p:nvSpPr>
          <p:cNvPr id="3" name="Content Placeholder 2"/>
          <p:cNvSpPr>
            <a:spLocks noGrp="1"/>
          </p:cNvSpPr>
          <p:nvPr>
            <p:ph idx="1"/>
          </p:nvPr>
        </p:nvSpPr>
        <p:spPr/>
        <p:txBody>
          <a:bodyPr/>
          <a:lstStyle/>
          <a:p>
            <a:r>
              <a:rPr lang="en-US" b="1" dirty="0" smtClean="0"/>
              <a:t>Resource Allocation</a:t>
            </a:r>
          </a:p>
          <a:p>
            <a:r>
              <a:rPr lang="en-US" dirty="0" smtClean="0"/>
              <a:t>Statistical information is necessary in determining which resources are used to produce goods and service ,what combination of goods and services to produce, and to which populations to serve them. </a:t>
            </a:r>
          </a:p>
          <a:p>
            <a:r>
              <a:rPr lang="en-US" dirty="0" smtClean="0"/>
              <a:t>Health care statistics are critical to production efficiency and allocation. </a:t>
            </a:r>
          </a:p>
          <a:p>
            <a:r>
              <a:rPr lang="en-US" dirty="0" smtClean="0"/>
              <a:t>Valid statistical information minimizes the risks of health care trade offs</a:t>
            </a:r>
            <a:endParaRPr lang="en-US" dirty="0"/>
          </a:p>
        </p:txBody>
      </p:sp>
    </p:spTree>
    <p:extLst>
      <p:ext uri="{BB962C8B-B14F-4D97-AF65-F5344CB8AC3E}">
        <p14:creationId xmlns:p14="http://schemas.microsoft.com/office/powerpoint/2010/main" val="3936221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Statistics Important in the Health Care Field?</a:t>
            </a:r>
            <a:endParaRPr lang="en-US" dirty="0"/>
          </a:p>
        </p:txBody>
      </p:sp>
      <p:sp>
        <p:nvSpPr>
          <p:cNvPr id="3" name="Content Placeholder 2"/>
          <p:cNvSpPr>
            <a:spLocks noGrp="1"/>
          </p:cNvSpPr>
          <p:nvPr>
            <p:ph idx="1"/>
          </p:nvPr>
        </p:nvSpPr>
        <p:spPr/>
        <p:txBody>
          <a:bodyPr>
            <a:normAutofit/>
          </a:bodyPr>
          <a:lstStyle/>
          <a:p>
            <a:r>
              <a:rPr lang="en-US" b="1" dirty="0" smtClean="0"/>
              <a:t>Needs Assessment</a:t>
            </a:r>
          </a:p>
          <a:p>
            <a:r>
              <a:rPr lang="en-US" dirty="0" smtClean="0"/>
              <a:t>Public and private health care administrators, charged with providing continues care to diverse populations, compare existing services to community needs. </a:t>
            </a:r>
          </a:p>
          <a:p>
            <a:r>
              <a:rPr lang="en-US" dirty="0" smtClean="0"/>
              <a:t>Statistical analysis is a major component in a needs assessment. </a:t>
            </a:r>
          </a:p>
          <a:p>
            <a:r>
              <a:rPr lang="en-US" dirty="0" smtClean="0"/>
              <a:t>Statistics are equally important to pharmaceutical and technology companies in developing product lines that meet the needs of the populations they serve.</a:t>
            </a:r>
          </a:p>
        </p:txBody>
      </p:sp>
    </p:spTree>
    <p:extLst>
      <p:ext uri="{BB962C8B-B14F-4D97-AF65-F5344CB8AC3E}">
        <p14:creationId xmlns:p14="http://schemas.microsoft.com/office/powerpoint/2010/main" val="878467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Statistics Important in the Health Care Field?</a:t>
            </a:r>
            <a:endParaRPr lang="en-US" dirty="0"/>
          </a:p>
        </p:txBody>
      </p:sp>
      <p:sp>
        <p:nvSpPr>
          <p:cNvPr id="3" name="Content Placeholder 2"/>
          <p:cNvSpPr>
            <a:spLocks noGrp="1"/>
          </p:cNvSpPr>
          <p:nvPr>
            <p:ph idx="1"/>
          </p:nvPr>
        </p:nvSpPr>
        <p:spPr/>
        <p:txBody>
          <a:bodyPr/>
          <a:lstStyle/>
          <a:p>
            <a:r>
              <a:rPr lang="en-US" b="1" dirty="0" smtClean="0"/>
              <a:t>Quality Improvement</a:t>
            </a:r>
          </a:p>
          <a:p>
            <a:r>
              <a:rPr lang="en-US" dirty="0" smtClean="0"/>
              <a:t>Health care suppliers struggle to make effective goods and services efficiently. </a:t>
            </a:r>
          </a:p>
          <a:p>
            <a:r>
              <a:rPr lang="en-US" dirty="0" smtClean="0"/>
              <a:t>Statistics are important to health care organizations in measuring performance success or failure. </a:t>
            </a:r>
          </a:p>
          <a:p>
            <a:r>
              <a:rPr lang="en-US" dirty="0" smtClean="0"/>
              <a:t>By building benchmarks, or standards of service excellence, quality improvement managers can measure future results. </a:t>
            </a:r>
          </a:p>
          <a:p>
            <a:r>
              <a:rPr lang="en-US" dirty="0" smtClean="0"/>
              <a:t>Analysts chart the overall growth and ability to survive of a health care company using statistical data gathered over time.</a:t>
            </a:r>
            <a:endParaRPr lang="en-US" dirty="0"/>
          </a:p>
        </p:txBody>
      </p:sp>
    </p:spTree>
    <p:extLst>
      <p:ext uri="{BB962C8B-B14F-4D97-AF65-F5344CB8AC3E}">
        <p14:creationId xmlns:p14="http://schemas.microsoft.com/office/powerpoint/2010/main" val="2514368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Are Statistics Important in the Health Care Field?</a:t>
            </a:r>
            <a:endParaRPr lang="en-US" dirty="0"/>
          </a:p>
        </p:txBody>
      </p:sp>
      <p:sp>
        <p:nvSpPr>
          <p:cNvPr id="3" name="Content Placeholder 2"/>
          <p:cNvSpPr>
            <a:spLocks noGrp="1"/>
          </p:cNvSpPr>
          <p:nvPr>
            <p:ph idx="1"/>
          </p:nvPr>
        </p:nvSpPr>
        <p:spPr/>
        <p:txBody>
          <a:bodyPr/>
          <a:lstStyle/>
          <a:p>
            <a:r>
              <a:rPr lang="en-US" b="1" dirty="0" smtClean="0"/>
              <a:t>Product Development</a:t>
            </a:r>
          </a:p>
          <a:p>
            <a:r>
              <a:rPr lang="en-US" dirty="0" smtClean="0"/>
              <a:t>Innovative medicine begins and ends with statistical analysis. </a:t>
            </a:r>
          </a:p>
          <a:p>
            <a:r>
              <a:rPr lang="en-US" dirty="0" smtClean="0"/>
              <a:t>Data are collected and reported in clinical trials of new technologies and treatments to weigh products benefits against their risks.</a:t>
            </a:r>
          </a:p>
          <a:p>
            <a:r>
              <a:rPr lang="en-US" dirty="0" smtClean="0"/>
              <a:t>Statistics indirectly influence pricing of product by describing consumer demand in measurable units.</a:t>
            </a:r>
            <a:endParaRPr lang="en-US" dirty="0"/>
          </a:p>
        </p:txBody>
      </p:sp>
    </p:spTree>
    <p:extLst>
      <p:ext uri="{BB962C8B-B14F-4D97-AF65-F5344CB8AC3E}">
        <p14:creationId xmlns:p14="http://schemas.microsoft.com/office/powerpoint/2010/main" val="14456757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STATISTICS</a:t>
            </a:r>
            <a:endParaRPr lang="en-US" dirty="0"/>
          </a:p>
        </p:txBody>
      </p:sp>
      <p:sp>
        <p:nvSpPr>
          <p:cNvPr id="3" name="Content Placeholder 2"/>
          <p:cNvSpPr>
            <a:spLocks noGrp="1"/>
          </p:cNvSpPr>
          <p:nvPr>
            <p:ph idx="1"/>
          </p:nvPr>
        </p:nvSpPr>
        <p:spPr/>
        <p:txBody>
          <a:bodyPr>
            <a:normAutofit/>
          </a:bodyPr>
          <a:lstStyle/>
          <a:p>
            <a:r>
              <a:rPr lang="en-US" b="1" dirty="0" smtClean="0"/>
              <a:t>Descriptive statistics </a:t>
            </a:r>
          </a:p>
          <a:p>
            <a:r>
              <a:rPr lang="en-US" dirty="0" smtClean="0"/>
              <a:t>It is used to organize or summarize a particular set of measurements. </a:t>
            </a:r>
          </a:p>
          <a:p>
            <a:r>
              <a:rPr lang="en-US" dirty="0"/>
              <a:t>D</a:t>
            </a:r>
            <a:r>
              <a:rPr lang="en-US" dirty="0" smtClean="0"/>
              <a:t>escriptive statistic describes a set of measurements. </a:t>
            </a:r>
          </a:p>
          <a:p>
            <a:r>
              <a:rPr lang="en-US" dirty="0" smtClean="0"/>
              <a:t>For example, absenteeism rates of five clinical officers on each unit. </a:t>
            </a:r>
          </a:p>
          <a:p>
            <a:r>
              <a:rPr lang="en-US" dirty="0" smtClean="0"/>
              <a:t>During census, the information that is gathered concerning gender, race, income, etc. is compiled to describe the population.</a:t>
            </a:r>
          </a:p>
          <a:p>
            <a:r>
              <a:rPr lang="en-US" dirty="0" smtClean="0"/>
              <a:t>Thus, descriptive statistics organizes, summarizes, and describes a set of measurements. </a:t>
            </a:r>
            <a:endParaRPr lang="en-US" dirty="0"/>
          </a:p>
        </p:txBody>
      </p:sp>
    </p:spTree>
    <p:extLst>
      <p:ext uri="{BB962C8B-B14F-4D97-AF65-F5344CB8AC3E}">
        <p14:creationId xmlns:p14="http://schemas.microsoft.com/office/powerpoint/2010/main" val="24142157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STATISTICS</a:t>
            </a:r>
            <a:endParaRPr lang="en-US" dirty="0"/>
          </a:p>
        </p:txBody>
      </p:sp>
      <p:sp>
        <p:nvSpPr>
          <p:cNvPr id="3" name="Content Placeholder 2"/>
          <p:cNvSpPr>
            <a:spLocks noGrp="1"/>
          </p:cNvSpPr>
          <p:nvPr>
            <p:ph idx="1"/>
          </p:nvPr>
        </p:nvSpPr>
        <p:spPr/>
        <p:txBody>
          <a:bodyPr>
            <a:normAutofit/>
          </a:bodyPr>
          <a:lstStyle/>
          <a:p>
            <a:r>
              <a:rPr lang="en-US" b="1" dirty="0" smtClean="0"/>
              <a:t>Inferential statistics </a:t>
            </a:r>
          </a:p>
          <a:p>
            <a:r>
              <a:rPr lang="en-US" dirty="0" smtClean="0"/>
              <a:t>It uses data gathered from a sample to make inferences about the larger population from which the sample was drawn. </a:t>
            </a:r>
          </a:p>
          <a:p>
            <a:r>
              <a:rPr lang="en-US" dirty="0" smtClean="0"/>
              <a:t>For example, we could take the information gained from a nursing satisfaction study and make inferences to all hospital nurses. </a:t>
            </a:r>
          </a:p>
          <a:p>
            <a:r>
              <a:rPr lang="en-US" dirty="0" smtClean="0"/>
              <a:t>We might infer that cardiac care nurses as a group are less satisfied with their jobs as indicated by absenteeism rates. </a:t>
            </a:r>
            <a:endParaRPr lang="en-US" dirty="0"/>
          </a:p>
        </p:txBody>
      </p:sp>
    </p:spTree>
    <p:extLst>
      <p:ext uri="{BB962C8B-B14F-4D97-AF65-F5344CB8AC3E}">
        <p14:creationId xmlns:p14="http://schemas.microsoft.com/office/powerpoint/2010/main" val="499491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60608" y="373486"/>
            <a:ext cx="11831392" cy="6484513"/>
          </a:xfrm>
          <a:prstGeom prst="rect">
            <a:avLst/>
          </a:prstGeom>
        </p:spPr>
      </p:pic>
    </p:spTree>
    <p:extLst>
      <p:ext uri="{BB962C8B-B14F-4D97-AF65-F5344CB8AC3E}">
        <p14:creationId xmlns:p14="http://schemas.microsoft.com/office/powerpoint/2010/main" val="1708674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statistics are widely used in epidemiology, clinical trial of drug vaccine, program planning, community medicine, health management, health information system etc..</a:t>
            </a:r>
          </a:p>
          <a:p>
            <a:r>
              <a:rPr lang="en-US" dirty="0" smtClean="0"/>
              <a:t>The knowledge of medical statistics enables one to develop </a:t>
            </a:r>
            <a:r>
              <a:rPr lang="en-US" dirty="0" smtClean="0"/>
              <a:t> </a:t>
            </a:r>
            <a:r>
              <a:rPr lang="en-US" dirty="0" smtClean="0"/>
              <a:t>self- confidence &amp; this will enable us to become </a:t>
            </a:r>
            <a:r>
              <a:rPr lang="en-US" dirty="0" smtClean="0"/>
              <a:t> </a:t>
            </a:r>
            <a:r>
              <a:rPr lang="en-US" dirty="0" smtClean="0"/>
              <a:t>good </a:t>
            </a:r>
            <a:r>
              <a:rPr lang="en-US" dirty="0" smtClean="0"/>
              <a:t>clinicians, </a:t>
            </a:r>
            <a:r>
              <a:rPr lang="en-US" dirty="0" smtClean="0"/>
              <a:t>good medical research </a:t>
            </a:r>
            <a:r>
              <a:rPr lang="en-US" dirty="0" smtClean="0"/>
              <a:t>workers, </a:t>
            </a:r>
            <a:r>
              <a:rPr lang="en-US" dirty="0" smtClean="0"/>
              <a:t>knowledgeable in statistical thinking.</a:t>
            </a:r>
          </a:p>
          <a:p>
            <a:r>
              <a:rPr lang="en-US" dirty="0" smtClean="0"/>
              <a:t>Everything in medicine, be it research, diagnosis or treatment depends on counting or measurement.</a:t>
            </a:r>
          </a:p>
          <a:p>
            <a:endParaRPr lang="en-US" dirty="0" smtClean="0"/>
          </a:p>
          <a:p>
            <a:endParaRPr lang="en-US" dirty="0"/>
          </a:p>
        </p:txBody>
      </p:sp>
    </p:spTree>
    <p:extLst>
      <p:ext uri="{BB962C8B-B14F-4D97-AF65-F5344CB8AC3E}">
        <p14:creationId xmlns:p14="http://schemas.microsoft.com/office/powerpoint/2010/main" val="21272972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SCALES OF MEASUREMENT </a:t>
            </a:r>
            <a:endParaRPr lang="en-US" dirty="0"/>
          </a:p>
        </p:txBody>
      </p:sp>
      <p:sp>
        <p:nvSpPr>
          <p:cNvPr id="3" name="Content Placeholder 2"/>
          <p:cNvSpPr>
            <a:spLocks noGrp="1"/>
          </p:cNvSpPr>
          <p:nvPr>
            <p:ph idx="1"/>
          </p:nvPr>
        </p:nvSpPr>
        <p:spPr/>
        <p:txBody>
          <a:bodyPr/>
          <a:lstStyle/>
          <a:p>
            <a:r>
              <a:rPr lang="en-US" dirty="0" smtClean="0"/>
              <a:t> Scales of measurement refer to ways in which variables/numbers are defined and categorized. </a:t>
            </a:r>
          </a:p>
          <a:p>
            <a:r>
              <a:rPr lang="en-US" dirty="0" smtClean="0"/>
              <a:t>Each scale of measurement has certain properties which in turn determines the appropriateness for use of certain statistical analyses. </a:t>
            </a:r>
          </a:p>
          <a:p>
            <a:r>
              <a:rPr lang="en-US" dirty="0" smtClean="0"/>
              <a:t>The four scales of measurement are </a:t>
            </a:r>
            <a:r>
              <a:rPr lang="en-US" b="1" dirty="0" smtClean="0"/>
              <a:t>nominal, ordinal, interval, and ratio. </a:t>
            </a:r>
            <a:endParaRPr lang="en-US" b="1" dirty="0"/>
          </a:p>
        </p:txBody>
      </p:sp>
    </p:spTree>
    <p:extLst>
      <p:ext uri="{BB962C8B-B14F-4D97-AF65-F5344CB8AC3E}">
        <p14:creationId xmlns:p14="http://schemas.microsoft.com/office/powerpoint/2010/main" val="3748243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80315" y="695460"/>
            <a:ext cx="6596935" cy="5821250"/>
          </a:xfrm>
          <a:prstGeom prst="rect">
            <a:avLst/>
          </a:prstGeom>
        </p:spPr>
      </p:pic>
    </p:spTree>
    <p:extLst>
      <p:ext uri="{BB962C8B-B14F-4D97-AF65-F5344CB8AC3E}">
        <p14:creationId xmlns:p14="http://schemas.microsoft.com/office/powerpoint/2010/main" val="575499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SCALES OF MEASUREMENT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1. Nominal Scale. </a:t>
            </a:r>
          </a:p>
          <a:p>
            <a:r>
              <a:rPr lang="en-US" dirty="0" smtClean="0"/>
              <a:t>Nominal variables are also called </a:t>
            </a:r>
            <a:r>
              <a:rPr lang="en-US" b="1" dirty="0" smtClean="0"/>
              <a:t>categorical variables</a:t>
            </a:r>
          </a:p>
          <a:p>
            <a:r>
              <a:rPr lang="en-US" dirty="0" smtClean="0"/>
              <a:t>They can be placed into categories. </a:t>
            </a:r>
          </a:p>
          <a:p>
            <a:r>
              <a:rPr lang="en-US" dirty="0" smtClean="0"/>
              <a:t>They don’t have a numeric value and so cannot be added, subtracted, divided or multiplied</a:t>
            </a:r>
          </a:p>
          <a:p>
            <a:r>
              <a:rPr lang="en-US" dirty="0" smtClean="0"/>
              <a:t> Simply used as </a:t>
            </a:r>
            <a:r>
              <a:rPr lang="en-US" dirty="0" smtClean="0"/>
              <a:t>identifiers </a:t>
            </a:r>
            <a:r>
              <a:rPr lang="en-US" dirty="0" smtClean="0"/>
              <a:t>or names </a:t>
            </a:r>
            <a:endParaRPr lang="en-US" dirty="0" smtClean="0"/>
          </a:p>
          <a:p>
            <a:r>
              <a:rPr lang="en-US" dirty="0" smtClean="0"/>
              <a:t>Example: </a:t>
            </a:r>
            <a:r>
              <a:rPr lang="en-US" dirty="0"/>
              <a:t>If I conduct a study and I'm including gender as </a:t>
            </a:r>
            <a:r>
              <a:rPr lang="en-US" dirty="0" smtClean="0"/>
              <a:t>a variable</a:t>
            </a:r>
            <a:r>
              <a:rPr lang="en-US" dirty="0"/>
              <a:t>, I will code Female as 1 and Male as </a:t>
            </a:r>
            <a:r>
              <a:rPr lang="en-US" dirty="0" smtClean="0"/>
              <a:t>2 </a:t>
            </a:r>
            <a:r>
              <a:rPr lang="en-US" dirty="0"/>
              <a:t>when </a:t>
            </a:r>
            <a:r>
              <a:rPr lang="en-US" dirty="0" smtClean="0"/>
              <a:t>I enter </a:t>
            </a:r>
            <a:r>
              <a:rPr lang="en-US" dirty="0"/>
              <a:t>my data into the computer. Thus, I am using the numbers 1 </a:t>
            </a:r>
            <a:r>
              <a:rPr lang="en-US" dirty="0" smtClean="0"/>
              <a:t>and 2 </a:t>
            </a:r>
            <a:r>
              <a:rPr lang="en-US" dirty="0"/>
              <a:t>to represent categories of data</a:t>
            </a:r>
            <a:endParaRPr lang="en-US" dirty="0"/>
          </a:p>
        </p:txBody>
      </p:sp>
    </p:spTree>
    <p:extLst>
      <p:ext uri="{BB962C8B-B14F-4D97-AF65-F5344CB8AC3E}">
        <p14:creationId xmlns:p14="http://schemas.microsoft.com/office/powerpoint/2010/main" val="27781452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SCALES OF MEASUREMENT </a:t>
            </a:r>
            <a:endParaRPr lang="en-US" dirty="0"/>
          </a:p>
        </p:txBody>
      </p:sp>
      <p:sp>
        <p:nvSpPr>
          <p:cNvPr id="3" name="Content Placeholder 2"/>
          <p:cNvSpPr>
            <a:spLocks noGrp="1"/>
          </p:cNvSpPr>
          <p:nvPr>
            <p:ph idx="1"/>
          </p:nvPr>
        </p:nvSpPr>
        <p:spPr/>
        <p:txBody>
          <a:bodyPr/>
          <a:lstStyle/>
          <a:p>
            <a:pPr marL="0" indent="0">
              <a:buNone/>
            </a:pPr>
            <a:r>
              <a:rPr lang="en-US" b="1" dirty="0" smtClean="0"/>
              <a:t>2. Ordinal Scale. </a:t>
            </a:r>
          </a:p>
          <a:p>
            <a:r>
              <a:rPr lang="en-US" dirty="0" smtClean="0"/>
              <a:t> An ordinal scale of measurement represents an ordered series of relationships or rank order</a:t>
            </a:r>
            <a:endParaRPr lang="en-US" dirty="0"/>
          </a:p>
          <a:p>
            <a:r>
              <a:rPr lang="en-US" dirty="0" smtClean="0"/>
              <a:t>The ordinal scale contains things that you can place in order. </a:t>
            </a:r>
          </a:p>
          <a:p>
            <a:r>
              <a:rPr lang="en-US" dirty="0" smtClean="0"/>
              <a:t>For example, hottest to coldest, lightest to heaviest, richest to poorest. </a:t>
            </a:r>
          </a:p>
          <a:p>
            <a:r>
              <a:rPr lang="en-US" dirty="0" smtClean="0"/>
              <a:t>Basically, if you can rank data by 1st, 2nd, 3rd place</a:t>
            </a:r>
          </a:p>
          <a:p>
            <a:r>
              <a:rPr lang="en-US" dirty="0" smtClean="0"/>
              <a:t> Fundamentally, these scales do not represent a measurable quantity</a:t>
            </a:r>
            <a:endParaRPr lang="en-US" dirty="0"/>
          </a:p>
        </p:txBody>
      </p:sp>
    </p:spTree>
    <p:extLst>
      <p:ext uri="{BB962C8B-B14F-4D97-AF65-F5344CB8AC3E}">
        <p14:creationId xmlns:p14="http://schemas.microsoft.com/office/powerpoint/2010/main" val="18231542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SCALES OF MEASUREMENT </a:t>
            </a:r>
            <a:endParaRPr lang="en-US" dirty="0"/>
          </a:p>
        </p:txBody>
      </p:sp>
      <p:sp>
        <p:nvSpPr>
          <p:cNvPr id="3" name="Content Placeholder 2"/>
          <p:cNvSpPr>
            <a:spLocks noGrp="1"/>
          </p:cNvSpPr>
          <p:nvPr>
            <p:ph idx="1"/>
          </p:nvPr>
        </p:nvSpPr>
        <p:spPr/>
        <p:txBody>
          <a:bodyPr/>
          <a:lstStyle/>
          <a:p>
            <a:pPr marL="0" indent="0">
              <a:buNone/>
            </a:pPr>
            <a:r>
              <a:rPr lang="en-US" b="1" dirty="0" smtClean="0"/>
              <a:t>3. Interval Scale. </a:t>
            </a:r>
          </a:p>
          <a:p>
            <a:r>
              <a:rPr lang="en-US" dirty="0" smtClean="0"/>
              <a:t> A scale which represents quantity and has equal units but for which zero represents simply an additional point of measurement is an interval scale.</a:t>
            </a:r>
          </a:p>
          <a:p>
            <a:r>
              <a:rPr lang="en-US" dirty="0" smtClean="0"/>
              <a:t>An interval scale has </a:t>
            </a:r>
            <a:r>
              <a:rPr lang="en-US" b="1" dirty="0" smtClean="0"/>
              <a:t>ordered numbers with meaningful divisions</a:t>
            </a:r>
            <a:r>
              <a:rPr lang="en-US" dirty="0" smtClean="0"/>
              <a:t>. </a:t>
            </a:r>
          </a:p>
          <a:p>
            <a:r>
              <a:rPr lang="en-US" dirty="0" smtClean="0"/>
              <a:t>Temperature is on the interval scale: a difference of 10 degrees between 90 and 100 means the same as 10 degrees between 150 and 160. </a:t>
            </a:r>
          </a:p>
          <a:p>
            <a:r>
              <a:rPr lang="en-US" dirty="0"/>
              <a:t>Z</a:t>
            </a:r>
            <a:r>
              <a:rPr lang="en-US" dirty="0" smtClean="0"/>
              <a:t>ero does not represent the </a:t>
            </a:r>
            <a:r>
              <a:rPr lang="en-US" b="1" dirty="0" smtClean="0"/>
              <a:t>absolute lowest value. </a:t>
            </a:r>
            <a:endParaRPr lang="en-US" b="1" dirty="0"/>
          </a:p>
        </p:txBody>
      </p:sp>
    </p:spTree>
    <p:extLst>
      <p:ext uri="{BB962C8B-B14F-4D97-AF65-F5344CB8AC3E}">
        <p14:creationId xmlns:p14="http://schemas.microsoft.com/office/powerpoint/2010/main" val="24593393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SCALES OF MEASUREMENT </a:t>
            </a:r>
            <a:endParaRPr lang="en-US" dirty="0"/>
          </a:p>
        </p:txBody>
      </p:sp>
      <p:sp>
        <p:nvSpPr>
          <p:cNvPr id="3" name="Content Placeholder 2"/>
          <p:cNvSpPr>
            <a:spLocks noGrp="1"/>
          </p:cNvSpPr>
          <p:nvPr>
            <p:ph idx="1"/>
          </p:nvPr>
        </p:nvSpPr>
        <p:spPr/>
        <p:txBody>
          <a:bodyPr/>
          <a:lstStyle/>
          <a:p>
            <a:pPr marL="0" indent="0">
              <a:buNone/>
            </a:pPr>
            <a:r>
              <a:rPr lang="en-US" b="1" dirty="0" smtClean="0"/>
              <a:t>4. Ratio Scale. </a:t>
            </a:r>
          </a:p>
          <a:p>
            <a:r>
              <a:rPr lang="en-US" dirty="0" smtClean="0"/>
              <a:t>The ratio scale is exactly the same as the interval scale with one major difference: </a:t>
            </a:r>
            <a:r>
              <a:rPr lang="en-US" b="1" dirty="0" smtClean="0"/>
              <a:t>zero is meaningful. </a:t>
            </a:r>
          </a:p>
          <a:p>
            <a:r>
              <a:rPr lang="en-US" dirty="0"/>
              <a:t>T</a:t>
            </a:r>
            <a:r>
              <a:rPr lang="en-US" dirty="0" smtClean="0"/>
              <a:t>his scale has an absolute zero (no numbers exist below the zero).</a:t>
            </a:r>
          </a:p>
          <a:p>
            <a:r>
              <a:rPr lang="en-US" dirty="0" smtClean="0"/>
              <a:t>For example, a height of zero is meaningful (it means you don’t exist). </a:t>
            </a:r>
          </a:p>
          <a:p>
            <a:pPr marL="0" indent="0">
              <a:buNone/>
            </a:pPr>
            <a:endParaRPr lang="en-US" dirty="0"/>
          </a:p>
        </p:txBody>
      </p:sp>
    </p:spTree>
    <p:extLst>
      <p:ext uri="{BB962C8B-B14F-4D97-AF65-F5344CB8AC3E}">
        <p14:creationId xmlns:p14="http://schemas.microsoft.com/office/powerpoint/2010/main" val="836979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TERMS</a:t>
            </a:r>
            <a:endParaRPr lang="en-US" dirty="0"/>
          </a:p>
        </p:txBody>
      </p:sp>
      <p:sp>
        <p:nvSpPr>
          <p:cNvPr id="3" name="Content Placeholder 2"/>
          <p:cNvSpPr>
            <a:spLocks noGrp="1"/>
          </p:cNvSpPr>
          <p:nvPr>
            <p:ph idx="1"/>
          </p:nvPr>
        </p:nvSpPr>
        <p:spPr/>
        <p:txBody>
          <a:bodyPr>
            <a:normAutofit/>
          </a:bodyPr>
          <a:lstStyle/>
          <a:p>
            <a:r>
              <a:rPr lang="en-US" b="1" dirty="0" smtClean="0"/>
              <a:t>Statistic</a:t>
            </a:r>
            <a:r>
              <a:rPr lang="en-US" dirty="0" smtClean="0">
                <a:sym typeface="Wingdings" panose="05000000000000000000" pitchFamily="2" charset="2"/>
              </a:rPr>
              <a:t> </a:t>
            </a:r>
            <a:r>
              <a:rPr lang="en-US" dirty="0" smtClean="0"/>
              <a:t>Characteristic or measure obtained from a sample</a:t>
            </a:r>
          </a:p>
          <a:p>
            <a:r>
              <a:rPr lang="en-US" b="1" dirty="0" smtClean="0"/>
              <a:t>Parameter</a:t>
            </a:r>
            <a:r>
              <a:rPr lang="en-US" dirty="0" smtClean="0">
                <a:sym typeface="Wingdings" panose="05000000000000000000" pitchFamily="2" charset="2"/>
              </a:rPr>
              <a:t> </a:t>
            </a:r>
            <a:r>
              <a:rPr lang="en-US" dirty="0" smtClean="0"/>
              <a:t>Characteristic or measure obtained from a population</a:t>
            </a:r>
          </a:p>
          <a:p>
            <a:r>
              <a:rPr lang="en-US" b="1" dirty="0" smtClean="0"/>
              <a:t>Mean</a:t>
            </a:r>
            <a:r>
              <a:rPr lang="en-US" dirty="0" smtClean="0">
                <a:sym typeface="Wingdings" panose="05000000000000000000" pitchFamily="2" charset="2"/>
              </a:rPr>
              <a:t> </a:t>
            </a:r>
            <a:r>
              <a:rPr lang="en-US" dirty="0" smtClean="0"/>
              <a:t>Sum of all the values divided by the number of values. This can either be a population mean (denoted by mu) or a sample mean (denoted by x bar)</a:t>
            </a:r>
          </a:p>
          <a:p>
            <a:r>
              <a:rPr lang="en-US" b="1" dirty="0" smtClean="0"/>
              <a:t>Median</a:t>
            </a:r>
            <a:r>
              <a:rPr lang="en-US" dirty="0" smtClean="0">
                <a:sym typeface="Wingdings" panose="05000000000000000000" pitchFamily="2" charset="2"/>
              </a:rPr>
              <a:t> </a:t>
            </a:r>
            <a:r>
              <a:rPr lang="en-US" dirty="0" smtClean="0"/>
              <a:t>The midpoint of the data after being ranked (sorted in ascending order). There are as many numbers below the median as above the median.</a:t>
            </a:r>
            <a:endParaRPr lang="en-US" dirty="0"/>
          </a:p>
        </p:txBody>
      </p:sp>
    </p:spTree>
    <p:extLst>
      <p:ext uri="{BB962C8B-B14F-4D97-AF65-F5344CB8AC3E}">
        <p14:creationId xmlns:p14="http://schemas.microsoft.com/office/powerpoint/2010/main" val="4192011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TERMS</a:t>
            </a:r>
            <a:endParaRPr lang="en-US" dirty="0"/>
          </a:p>
        </p:txBody>
      </p:sp>
      <p:sp>
        <p:nvSpPr>
          <p:cNvPr id="3" name="Content Placeholder 2"/>
          <p:cNvSpPr>
            <a:spLocks noGrp="1"/>
          </p:cNvSpPr>
          <p:nvPr>
            <p:ph idx="1"/>
          </p:nvPr>
        </p:nvSpPr>
        <p:spPr/>
        <p:txBody>
          <a:bodyPr>
            <a:normAutofit/>
          </a:bodyPr>
          <a:lstStyle/>
          <a:p>
            <a:r>
              <a:rPr lang="en-US" b="1" dirty="0" smtClean="0"/>
              <a:t>Mode</a:t>
            </a:r>
            <a:r>
              <a:rPr lang="en-US" dirty="0" smtClean="0">
                <a:sym typeface="Wingdings" panose="05000000000000000000" pitchFamily="2" charset="2"/>
              </a:rPr>
              <a:t> </a:t>
            </a:r>
            <a:r>
              <a:rPr lang="en-US" dirty="0" smtClean="0"/>
              <a:t>The most frequent number</a:t>
            </a:r>
          </a:p>
          <a:p>
            <a:r>
              <a:rPr lang="en-US" b="1" dirty="0" smtClean="0"/>
              <a:t>Skewed Distribution</a:t>
            </a:r>
            <a:r>
              <a:rPr lang="en-US" dirty="0" smtClean="0">
                <a:sym typeface="Wingdings" panose="05000000000000000000" pitchFamily="2" charset="2"/>
              </a:rPr>
              <a:t> </a:t>
            </a:r>
            <a:r>
              <a:rPr lang="en-US" dirty="0" smtClean="0"/>
              <a:t>The majority of the values lie together on one side with a very few values (the tail) to the other side. </a:t>
            </a:r>
          </a:p>
          <a:p>
            <a:r>
              <a:rPr lang="en-US" b="1" dirty="0" smtClean="0"/>
              <a:t>Symmetric Distribution</a:t>
            </a:r>
            <a:r>
              <a:rPr lang="en-US" dirty="0" smtClean="0">
                <a:sym typeface="Wingdings" panose="05000000000000000000" pitchFamily="2" charset="2"/>
              </a:rPr>
              <a:t> </a:t>
            </a:r>
            <a:r>
              <a:rPr lang="en-US" dirty="0" smtClean="0"/>
              <a:t>The data values are evenly distributed on both sides of the mean. In a symmetric distribution, the mean is the median.</a:t>
            </a:r>
          </a:p>
          <a:p>
            <a:r>
              <a:rPr lang="en-US" b="1" dirty="0" smtClean="0"/>
              <a:t>Range</a:t>
            </a:r>
            <a:r>
              <a:rPr lang="en-US" dirty="0" smtClean="0">
                <a:sym typeface="Wingdings" panose="05000000000000000000" pitchFamily="2" charset="2"/>
              </a:rPr>
              <a:t> </a:t>
            </a:r>
            <a:r>
              <a:rPr lang="en-US" dirty="0" smtClean="0"/>
              <a:t>The difference between the highest and lowest values. Max - Min</a:t>
            </a:r>
          </a:p>
          <a:p>
            <a:endParaRPr lang="en-US" dirty="0"/>
          </a:p>
        </p:txBody>
      </p:sp>
    </p:spTree>
    <p:extLst>
      <p:ext uri="{BB962C8B-B14F-4D97-AF65-F5344CB8AC3E}">
        <p14:creationId xmlns:p14="http://schemas.microsoft.com/office/powerpoint/2010/main" val="668971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TERMS</a:t>
            </a:r>
            <a:endParaRPr lang="en-US" dirty="0"/>
          </a:p>
        </p:txBody>
      </p:sp>
      <p:sp>
        <p:nvSpPr>
          <p:cNvPr id="3" name="Content Placeholder 2"/>
          <p:cNvSpPr>
            <a:spLocks noGrp="1"/>
          </p:cNvSpPr>
          <p:nvPr>
            <p:ph idx="1"/>
          </p:nvPr>
        </p:nvSpPr>
        <p:spPr/>
        <p:txBody>
          <a:bodyPr>
            <a:normAutofit lnSpcReduction="10000"/>
          </a:bodyPr>
          <a:lstStyle/>
          <a:p>
            <a:r>
              <a:rPr lang="en-US" b="1" dirty="0" smtClean="0"/>
              <a:t>Population Variance</a:t>
            </a:r>
            <a:r>
              <a:rPr lang="en-US" dirty="0" smtClean="0">
                <a:sym typeface="Wingdings" panose="05000000000000000000" pitchFamily="2" charset="2"/>
              </a:rPr>
              <a:t> </a:t>
            </a:r>
            <a:r>
              <a:rPr lang="en-US" dirty="0" smtClean="0"/>
              <a:t>The average of the squares of the distances from the population mean. It is the sum of the squares of the deviations from the mean divided by the population size. The units on the variance are the units of the population squared.</a:t>
            </a:r>
          </a:p>
          <a:p>
            <a:r>
              <a:rPr lang="en-US" b="1" dirty="0" smtClean="0"/>
              <a:t>Sample Variance</a:t>
            </a:r>
            <a:r>
              <a:rPr lang="en-US" dirty="0" smtClean="0">
                <a:sym typeface="Wingdings" panose="05000000000000000000" pitchFamily="2" charset="2"/>
              </a:rPr>
              <a:t> </a:t>
            </a:r>
            <a:r>
              <a:rPr lang="en-US" dirty="0" smtClean="0"/>
              <a:t>Unbiased estimator of a population variance. Instead of dividing by the population size, the sum of the squares of the deviations from the sample mean is divided by one less than the sample size. The units on the variance are the units of the population squared.</a:t>
            </a:r>
          </a:p>
          <a:p>
            <a:r>
              <a:rPr lang="en-US" b="1" dirty="0" smtClean="0"/>
              <a:t>Coefficient of Variation</a:t>
            </a:r>
            <a:r>
              <a:rPr lang="en-US" dirty="0" smtClean="0">
                <a:sym typeface="Wingdings" panose="05000000000000000000" pitchFamily="2" charset="2"/>
              </a:rPr>
              <a:t> </a:t>
            </a:r>
            <a:r>
              <a:rPr lang="en-US" dirty="0" smtClean="0"/>
              <a:t>Standard deviation divided by the mean, expressed as a percentage. </a:t>
            </a:r>
            <a:endParaRPr lang="en-US" dirty="0"/>
          </a:p>
        </p:txBody>
      </p:sp>
    </p:spTree>
    <p:extLst>
      <p:ext uri="{BB962C8B-B14F-4D97-AF65-F5344CB8AC3E}">
        <p14:creationId xmlns:p14="http://schemas.microsoft.com/office/powerpoint/2010/main" val="2374106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STATISTICS</a:t>
            </a:r>
            <a:endParaRPr lang="en-US" dirty="0"/>
          </a:p>
        </p:txBody>
      </p:sp>
      <p:sp>
        <p:nvSpPr>
          <p:cNvPr id="3" name="Content Placeholder 2"/>
          <p:cNvSpPr>
            <a:spLocks noGrp="1"/>
          </p:cNvSpPr>
          <p:nvPr>
            <p:ph idx="1"/>
          </p:nvPr>
        </p:nvSpPr>
        <p:spPr/>
        <p:txBody>
          <a:bodyPr/>
          <a:lstStyle/>
          <a:p>
            <a:r>
              <a:rPr lang="en-US" dirty="0" smtClean="0"/>
              <a:t>It is the science and art of dealing with numbers.</a:t>
            </a:r>
          </a:p>
          <a:p>
            <a:r>
              <a:rPr lang="en-US" dirty="0" smtClean="0"/>
              <a:t>Used for collection, summarization, presentation and analysis of data to get information based on objective basis (unbiased).</a:t>
            </a:r>
          </a:p>
          <a:p>
            <a:r>
              <a:rPr lang="en-US" dirty="0" smtClean="0"/>
              <a:t>The mathematics of the collection, organization, and interpretation of numerical data, especially the analysis of population characteristics by inference from sampling.</a:t>
            </a:r>
          </a:p>
          <a:p>
            <a:r>
              <a:rPr lang="en-US" dirty="0" smtClean="0"/>
              <a:t>A branch of mathematics dealing with the collection, analysis, interpretation, and presentation of masses of numerical data</a:t>
            </a:r>
          </a:p>
        </p:txBody>
      </p:sp>
    </p:spTree>
    <p:extLst>
      <p:ext uri="{BB962C8B-B14F-4D97-AF65-F5344CB8AC3E}">
        <p14:creationId xmlns:p14="http://schemas.microsoft.com/office/powerpoint/2010/main" val="1740733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STATISTICS</a:t>
            </a:r>
            <a:endParaRPr lang="en-US" dirty="0"/>
          </a:p>
        </p:txBody>
      </p:sp>
      <p:sp>
        <p:nvSpPr>
          <p:cNvPr id="3" name="Content Placeholder 2"/>
          <p:cNvSpPr>
            <a:spLocks noGrp="1"/>
          </p:cNvSpPr>
          <p:nvPr>
            <p:ph idx="1"/>
          </p:nvPr>
        </p:nvSpPr>
        <p:spPr/>
        <p:txBody>
          <a:bodyPr/>
          <a:lstStyle/>
          <a:p>
            <a:pPr marL="0" indent="0">
              <a:buNone/>
            </a:pPr>
            <a:r>
              <a:rPr lang="en-US" dirty="0" smtClean="0"/>
              <a:t>Statistics defined as the science of</a:t>
            </a:r>
          </a:p>
          <a:p>
            <a:pPr lvl="1"/>
            <a:r>
              <a:rPr lang="en-US" sz="2800" dirty="0" smtClean="0"/>
              <a:t>Collection</a:t>
            </a:r>
          </a:p>
          <a:p>
            <a:pPr lvl="1"/>
            <a:r>
              <a:rPr lang="en-US" sz="2800" dirty="0" smtClean="0"/>
              <a:t>Organization</a:t>
            </a:r>
          </a:p>
          <a:p>
            <a:pPr lvl="1"/>
            <a:r>
              <a:rPr lang="en-US" sz="2800" dirty="0" smtClean="0"/>
              <a:t>presentation</a:t>
            </a:r>
          </a:p>
          <a:p>
            <a:pPr lvl="1"/>
            <a:r>
              <a:rPr lang="en-US" sz="2800" dirty="0" smtClean="0"/>
              <a:t>analysis </a:t>
            </a:r>
          </a:p>
          <a:p>
            <a:pPr lvl="1"/>
            <a:r>
              <a:rPr lang="en-US" sz="2800" dirty="0" smtClean="0"/>
              <a:t>interpretation of numerical data</a:t>
            </a:r>
            <a:endParaRPr lang="en-US" sz="2800" dirty="0"/>
          </a:p>
        </p:txBody>
      </p:sp>
    </p:spTree>
    <p:extLst>
      <p:ext uri="{BB962C8B-B14F-4D97-AF65-F5344CB8AC3E}">
        <p14:creationId xmlns:p14="http://schemas.microsoft.com/office/powerpoint/2010/main" val="3594528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STATISTICS</a:t>
            </a:r>
            <a:endParaRPr lang="en-US" dirty="0"/>
          </a:p>
        </p:txBody>
      </p:sp>
      <p:sp>
        <p:nvSpPr>
          <p:cNvPr id="3" name="Content Placeholder 2"/>
          <p:cNvSpPr>
            <a:spLocks noGrp="1"/>
          </p:cNvSpPr>
          <p:nvPr>
            <p:ph idx="1"/>
          </p:nvPr>
        </p:nvSpPr>
        <p:spPr/>
        <p:txBody>
          <a:bodyPr>
            <a:normAutofit/>
          </a:bodyPr>
          <a:lstStyle/>
          <a:p>
            <a:r>
              <a:rPr lang="en-US" dirty="0" smtClean="0"/>
              <a:t>Health statistics can be defined as the application of the mathematical tools used in statistics to the field of community medicine.  </a:t>
            </a:r>
          </a:p>
          <a:p>
            <a:r>
              <a:rPr lang="en-US" dirty="0" smtClean="0"/>
              <a:t>Health statistics is concerned with</a:t>
            </a:r>
          </a:p>
          <a:p>
            <a:pPr lvl="1"/>
            <a:r>
              <a:rPr lang="en-US" dirty="0"/>
              <a:t>C</a:t>
            </a:r>
            <a:r>
              <a:rPr lang="en-US" dirty="0" smtClean="0"/>
              <a:t>ollection, organization, summarization and analysis of data</a:t>
            </a:r>
          </a:p>
          <a:p>
            <a:pPr lvl="1"/>
            <a:r>
              <a:rPr lang="en-US" dirty="0" smtClean="0"/>
              <a:t>Drawing inferences about a body of data when only a part of the data is observed.</a:t>
            </a:r>
          </a:p>
          <a:p>
            <a:endParaRPr lang="en-US" dirty="0"/>
          </a:p>
        </p:txBody>
      </p:sp>
    </p:spTree>
    <p:extLst>
      <p:ext uri="{BB962C8B-B14F-4D97-AF65-F5344CB8AC3E}">
        <p14:creationId xmlns:p14="http://schemas.microsoft.com/office/powerpoint/2010/main" val="2007221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867</TotalTime>
  <Words>2279</Words>
  <Application>Microsoft Office PowerPoint</Application>
  <PresentationFormat>Widescreen</PresentationFormat>
  <Paragraphs>164</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Wingdings</vt:lpstr>
      <vt:lpstr>Office Theme</vt:lpstr>
      <vt:lpstr>HEALTH STATISTICS</vt:lpstr>
      <vt:lpstr>INTRODUCTION</vt:lpstr>
      <vt:lpstr>INTRODUCTION</vt:lpstr>
      <vt:lpstr>DEFINITION OF TERMS</vt:lpstr>
      <vt:lpstr>DEFINITION OF TERMS</vt:lpstr>
      <vt:lpstr>DEFINITION OF TERMS</vt:lpstr>
      <vt:lpstr>DEFINITION OF STATISTICS</vt:lpstr>
      <vt:lpstr>DEFINITION OF STATISTICS</vt:lpstr>
      <vt:lpstr>HEALTH STATISTICS</vt:lpstr>
      <vt:lpstr>HISTORY OF HEALTH STATISTICS</vt:lpstr>
      <vt:lpstr>HISTORY OF HEALTH STATISTICS</vt:lpstr>
      <vt:lpstr>HISTORY OF HEALTH STATISTICS</vt:lpstr>
      <vt:lpstr>HISTORY OF HEALTH STATISTICS</vt:lpstr>
      <vt:lpstr>HISTORY OF HEALTH STATISTICS</vt:lpstr>
      <vt:lpstr>HISTORY OF HEALTH STATISTICS</vt:lpstr>
      <vt:lpstr>CHARACTERISTICS OF STATISTICS</vt:lpstr>
      <vt:lpstr>CHARACTERISTICS OF STATISTICS</vt:lpstr>
      <vt:lpstr>CHARACTERISTICS OF STATISTICS</vt:lpstr>
      <vt:lpstr>CHARACTERISTICS OF STATISTICS</vt:lpstr>
      <vt:lpstr>CHARACTERISTICS OF STATISTICS</vt:lpstr>
      <vt:lpstr>USES OF STATISTICS</vt:lpstr>
      <vt:lpstr>Why Are Statistics Important in the Health Care Field?</vt:lpstr>
      <vt:lpstr>Why Are Statistics Important in the Health Care Field?</vt:lpstr>
      <vt:lpstr>Why Are Statistics Important in the Health Care Field?</vt:lpstr>
      <vt:lpstr>Why Are Statistics Important in the Health Care Field?</vt:lpstr>
      <vt:lpstr>Why Are Statistics Important in the Health Care Field?</vt:lpstr>
      <vt:lpstr>TYPES OF STATISTICS</vt:lpstr>
      <vt:lpstr>TYPES OF STATISTICS</vt:lpstr>
      <vt:lpstr>PowerPoint Presentation</vt:lpstr>
      <vt:lpstr>SCALES OF MEASUREMENT </vt:lpstr>
      <vt:lpstr>PowerPoint Presentation</vt:lpstr>
      <vt:lpstr>SCALES OF MEASUREMENT </vt:lpstr>
      <vt:lpstr>SCALES OF MEASUREMENT </vt:lpstr>
      <vt:lpstr>SCALES OF MEASUREMENT </vt:lpstr>
      <vt:lpstr>SCALES OF MEASUREMENT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STATISTICS</dc:title>
  <dc:creator>Jebet</dc:creator>
  <cp:lastModifiedBy>Jebet</cp:lastModifiedBy>
  <cp:revision>22</cp:revision>
  <dcterms:created xsi:type="dcterms:W3CDTF">2019-03-25T07:56:13Z</dcterms:created>
  <dcterms:modified xsi:type="dcterms:W3CDTF">2020-07-29T15:33:14Z</dcterms:modified>
</cp:coreProperties>
</file>