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4"/>
  </p:notesMasterIdLst>
  <p:handoutMasterIdLst>
    <p:handoutMasterId r:id="rId495"/>
  </p:handoutMasterIdLst>
  <p:sldIdLst>
    <p:sldId id="256" r:id="rId2"/>
    <p:sldId id="523" r:id="rId3"/>
    <p:sldId id="257" r:id="rId4"/>
    <p:sldId id="516" r:id="rId5"/>
    <p:sldId id="258" r:id="rId6"/>
    <p:sldId id="259" r:id="rId7"/>
    <p:sldId id="517" r:id="rId8"/>
    <p:sldId id="309" r:id="rId9"/>
    <p:sldId id="260" r:id="rId10"/>
    <p:sldId id="518" r:id="rId11"/>
    <p:sldId id="261" r:id="rId12"/>
    <p:sldId id="515" r:id="rId13"/>
    <p:sldId id="680" r:id="rId14"/>
    <p:sldId id="311" r:id="rId15"/>
    <p:sldId id="262" r:id="rId16"/>
    <p:sldId id="263" r:id="rId17"/>
    <p:sldId id="264" r:id="rId18"/>
    <p:sldId id="265" r:id="rId19"/>
    <p:sldId id="519" r:id="rId20"/>
    <p:sldId id="266" r:id="rId21"/>
    <p:sldId id="520" r:id="rId22"/>
    <p:sldId id="267" r:id="rId23"/>
    <p:sldId id="268" r:id="rId24"/>
    <p:sldId id="269" r:id="rId25"/>
    <p:sldId id="270" r:id="rId26"/>
    <p:sldId id="525" r:id="rId27"/>
    <p:sldId id="271" r:id="rId28"/>
    <p:sldId id="272" r:id="rId29"/>
    <p:sldId id="273" r:id="rId30"/>
    <p:sldId id="521" r:id="rId31"/>
    <p:sldId id="274" r:id="rId32"/>
    <p:sldId id="522" r:id="rId33"/>
    <p:sldId id="275" r:id="rId34"/>
    <p:sldId id="276" r:id="rId35"/>
    <p:sldId id="277" r:id="rId36"/>
    <p:sldId id="278" r:id="rId37"/>
    <p:sldId id="279" r:id="rId38"/>
    <p:sldId id="526" r:id="rId39"/>
    <p:sldId id="280" r:id="rId40"/>
    <p:sldId id="281" r:id="rId41"/>
    <p:sldId id="282" r:id="rId42"/>
    <p:sldId id="310" r:id="rId43"/>
    <p:sldId id="527" r:id="rId44"/>
    <p:sldId id="283" r:id="rId45"/>
    <p:sldId id="528" r:id="rId46"/>
    <p:sldId id="529" r:id="rId47"/>
    <p:sldId id="284" r:id="rId48"/>
    <p:sldId id="530" r:id="rId49"/>
    <p:sldId id="285" r:id="rId50"/>
    <p:sldId id="542" r:id="rId51"/>
    <p:sldId id="543" r:id="rId52"/>
    <p:sldId id="531" r:id="rId53"/>
    <p:sldId id="286" r:id="rId54"/>
    <p:sldId id="287" r:id="rId55"/>
    <p:sldId id="544" r:id="rId56"/>
    <p:sldId id="545" r:id="rId57"/>
    <p:sldId id="288" r:id="rId58"/>
    <p:sldId id="728" r:id="rId59"/>
    <p:sldId id="289" r:id="rId60"/>
    <p:sldId id="533" r:id="rId61"/>
    <p:sldId id="290" r:id="rId62"/>
    <p:sldId id="534" r:id="rId63"/>
    <p:sldId id="291" r:id="rId64"/>
    <p:sldId id="535" r:id="rId65"/>
    <p:sldId id="536" r:id="rId66"/>
    <p:sldId id="292" r:id="rId67"/>
    <p:sldId id="537" r:id="rId68"/>
    <p:sldId id="538" r:id="rId69"/>
    <p:sldId id="293" r:id="rId70"/>
    <p:sldId id="539" r:id="rId71"/>
    <p:sldId id="312" r:id="rId72"/>
    <p:sldId id="540" r:id="rId73"/>
    <p:sldId id="541" r:id="rId74"/>
    <p:sldId id="550" r:id="rId75"/>
    <p:sldId id="551" r:id="rId76"/>
    <p:sldId id="552" r:id="rId77"/>
    <p:sldId id="553" r:id="rId78"/>
    <p:sldId id="294" r:id="rId79"/>
    <p:sldId id="295" r:id="rId80"/>
    <p:sldId id="554" r:id="rId81"/>
    <p:sldId id="555" r:id="rId82"/>
    <p:sldId id="546" r:id="rId83"/>
    <p:sldId id="296" r:id="rId84"/>
    <p:sldId id="556" r:id="rId85"/>
    <p:sldId id="557" r:id="rId86"/>
    <p:sldId id="558" r:id="rId87"/>
    <p:sldId id="559" r:id="rId88"/>
    <p:sldId id="560" r:id="rId89"/>
    <p:sldId id="561" r:id="rId90"/>
    <p:sldId id="562" r:id="rId91"/>
    <p:sldId id="563" r:id="rId92"/>
    <p:sldId id="297" r:id="rId93"/>
    <p:sldId id="298" r:id="rId94"/>
    <p:sldId id="299" r:id="rId95"/>
    <p:sldId id="564" r:id="rId96"/>
    <p:sldId id="565" r:id="rId97"/>
    <p:sldId id="566" r:id="rId98"/>
    <p:sldId id="301" r:id="rId99"/>
    <p:sldId id="313" r:id="rId100"/>
    <p:sldId id="314" r:id="rId101"/>
    <p:sldId id="567" r:id="rId102"/>
    <p:sldId id="302" r:id="rId103"/>
    <p:sldId id="303" r:id="rId104"/>
    <p:sldId id="304" r:id="rId105"/>
    <p:sldId id="568" r:id="rId106"/>
    <p:sldId id="569" r:id="rId107"/>
    <p:sldId id="305" r:id="rId108"/>
    <p:sldId id="570" r:id="rId109"/>
    <p:sldId id="306" r:id="rId110"/>
    <p:sldId id="571" r:id="rId111"/>
    <p:sldId id="307" r:id="rId112"/>
    <p:sldId id="572" r:id="rId113"/>
    <p:sldId id="308" r:id="rId114"/>
    <p:sldId id="573" r:id="rId115"/>
    <p:sldId id="574" r:id="rId116"/>
    <p:sldId id="575" r:id="rId117"/>
    <p:sldId id="576" r:id="rId118"/>
    <p:sldId id="577" r:id="rId119"/>
    <p:sldId id="578" r:id="rId120"/>
    <p:sldId id="579" r:id="rId121"/>
    <p:sldId id="580" r:id="rId122"/>
    <p:sldId id="581" r:id="rId123"/>
    <p:sldId id="582" r:id="rId124"/>
    <p:sldId id="583" r:id="rId125"/>
    <p:sldId id="584" r:id="rId126"/>
    <p:sldId id="547" r:id="rId127"/>
    <p:sldId id="548" r:id="rId128"/>
    <p:sldId id="549" r:id="rId129"/>
    <p:sldId id="727" r:id="rId130"/>
    <p:sldId id="316" r:id="rId131"/>
    <p:sldId id="317" r:id="rId132"/>
    <p:sldId id="341" r:id="rId133"/>
    <p:sldId id="318" r:id="rId134"/>
    <p:sldId id="319" r:id="rId135"/>
    <p:sldId id="320" r:id="rId136"/>
    <p:sldId id="321" r:id="rId137"/>
    <p:sldId id="322" r:id="rId138"/>
    <p:sldId id="323" r:id="rId139"/>
    <p:sldId id="324" r:id="rId140"/>
    <p:sldId id="325" r:id="rId141"/>
    <p:sldId id="326" r:id="rId142"/>
    <p:sldId id="338" r:id="rId143"/>
    <p:sldId id="327" r:id="rId144"/>
    <p:sldId id="328" r:id="rId145"/>
    <p:sldId id="329" r:id="rId146"/>
    <p:sldId id="330" r:id="rId147"/>
    <p:sldId id="331" r:id="rId148"/>
    <p:sldId id="332" r:id="rId149"/>
    <p:sldId id="333" r:id="rId150"/>
    <p:sldId id="339" r:id="rId151"/>
    <p:sldId id="334" r:id="rId152"/>
    <p:sldId id="335" r:id="rId153"/>
    <p:sldId id="336" r:id="rId154"/>
    <p:sldId id="340" r:id="rId155"/>
    <p:sldId id="337" r:id="rId156"/>
    <p:sldId id="586" r:id="rId157"/>
    <p:sldId id="587" r:id="rId158"/>
    <p:sldId id="588" r:id="rId159"/>
    <p:sldId id="589" r:id="rId160"/>
    <p:sldId id="590" r:id="rId161"/>
    <p:sldId id="591" r:id="rId162"/>
    <p:sldId id="730" r:id="rId163"/>
    <p:sldId id="585" r:id="rId164"/>
    <p:sldId id="592" r:id="rId165"/>
    <p:sldId id="593" r:id="rId166"/>
    <p:sldId id="594" r:id="rId167"/>
    <p:sldId id="595" r:id="rId168"/>
    <p:sldId id="596" r:id="rId169"/>
    <p:sldId id="597" r:id="rId170"/>
    <p:sldId id="598" r:id="rId171"/>
    <p:sldId id="599" r:id="rId172"/>
    <p:sldId id="600" r:id="rId173"/>
    <p:sldId id="601" r:id="rId174"/>
    <p:sldId id="602" r:id="rId175"/>
    <p:sldId id="603" r:id="rId176"/>
    <p:sldId id="604" r:id="rId177"/>
    <p:sldId id="605" r:id="rId178"/>
    <p:sldId id="342" r:id="rId179"/>
    <p:sldId id="343" r:id="rId180"/>
    <p:sldId id="344" r:id="rId181"/>
    <p:sldId id="345" r:id="rId182"/>
    <p:sldId id="346" r:id="rId183"/>
    <p:sldId id="347" r:id="rId184"/>
    <p:sldId id="348" r:id="rId185"/>
    <p:sldId id="349" r:id="rId186"/>
    <p:sldId id="350" r:id="rId187"/>
    <p:sldId id="606" r:id="rId188"/>
    <p:sldId id="607" r:id="rId189"/>
    <p:sldId id="789" r:id="rId190"/>
    <p:sldId id="351" r:id="rId191"/>
    <p:sldId id="352" r:id="rId192"/>
    <p:sldId id="353" r:id="rId193"/>
    <p:sldId id="354" r:id="rId194"/>
    <p:sldId id="355" r:id="rId195"/>
    <p:sldId id="356" r:id="rId196"/>
    <p:sldId id="357" r:id="rId197"/>
    <p:sldId id="608" r:id="rId198"/>
    <p:sldId id="609" r:id="rId199"/>
    <p:sldId id="610" r:id="rId200"/>
    <p:sldId id="611" r:id="rId201"/>
    <p:sldId id="612" r:id="rId202"/>
    <p:sldId id="613" r:id="rId203"/>
    <p:sldId id="614" r:id="rId204"/>
    <p:sldId id="615" r:id="rId205"/>
    <p:sldId id="747" r:id="rId206"/>
    <p:sldId id="748" r:id="rId207"/>
    <p:sldId id="749" r:id="rId208"/>
    <p:sldId id="616" r:id="rId209"/>
    <p:sldId id="617" r:id="rId210"/>
    <p:sldId id="618" r:id="rId211"/>
    <p:sldId id="621" r:id="rId212"/>
    <p:sldId id="786" r:id="rId213"/>
    <p:sldId id="622" r:id="rId214"/>
    <p:sldId id="722" r:id="rId215"/>
    <p:sldId id="723" r:id="rId216"/>
    <p:sldId id="724" r:id="rId217"/>
    <p:sldId id="725" r:id="rId218"/>
    <p:sldId id="726" r:id="rId219"/>
    <p:sldId id="750" r:id="rId220"/>
    <p:sldId id="787" r:id="rId221"/>
    <p:sldId id="751" r:id="rId222"/>
    <p:sldId id="752" r:id="rId223"/>
    <p:sldId id="753" r:id="rId224"/>
    <p:sldId id="754" r:id="rId225"/>
    <p:sldId id="755" r:id="rId226"/>
    <p:sldId id="756" r:id="rId227"/>
    <p:sldId id="757" r:id="rId228"/>
    <p:sldId id="758" r:id="rId229"/>
    <p:sldId id="759" r:id="rId230"/>
    <p:sldId id="760" r:id="rId231"/>
    <p:sldId id="761" r:id="rId232"/>
    <p:sldId id="762" r:id="rId233"/>
    <p:sldId id="763" r:id="rId234"/>
    <p:sldId id="764" r:id="rId235"/>
    <p:sldId id="788" r:id="rId236"/>
    <p:sldId id="765" r:id="rId237"/>
    <p:sldId id="766" r:id="rId238"/>
    <p:sldId id="767" r:id="rId239"/>
    <p:sldId id="768" r:id="rId240"/>
    <p:sldId id="769" r:id="rId241"/>
    <p:sldId id="770" r:id="rId242"/>
    <p:sldId id="771" r:id="rId243"/>
    <p:sldId id="772" r:id="rId244"/>
    <p:sldId id="773" r:id="rId245"/>
    <p:sldId id="774" r:id="rId246"/>
    <p:sldId id="775" r:id="rId247"/>
    <p:sldId id="776" r:id="rId248"/>
    <p:sldId id="623" r:id="rId249"/>
    <p:sldId id="624" r:id="rId250"/>
    <p:sldId id="625" r:id="rId251"/>
    <p:sldId id="626" r:id="rId252"/>
    <p:sldId id="627" r:id="rId253"/>
    <p:sldId id="628" r:id="rId254"/>
    <p:sldId id="629" r:id="rId255"/>
    <p:sldId id="630" r:id="rId256"/>
    <p:sldId id="631" r:id="rId257"/>
    <p:sldId id="632" r:id="rId258"/>
    <p:sldId id="633" r:id="rId259"/>
    <p:sldId id="634" r:id="rId260"/>
    <p:sldId id="635" r:id="rId261"/>
    <p:sldId id="636" r:id="rId262"/>
    <p:sldId id="637" r:id="rId263"/>
    <p:sldId id="638" r:id="rId264"/>
    <p:sldId id="639" r:id="rId265"/>
    <p:sldId id="640" r:id="rId266"/>
    <p:sldId id="641" r:id="rId267"/>
    <p:sldId id="642" r:id="rId268"/>
    <p:sldId id="643" r:id="rId269"/>
    <p:sldId id="644" r:id="rId270"/>
    <p:sldId id="645" r:id="rId271"/>
    <p:sldId id="646" r:id="rId272"/>
    <p:sldId id="647" r:id="rId273"/>
    <p:sldId id="648" r:id="rId274"/>
    <p:sldId id="649" r:id="rId275"/>
    <p:sldId id="650" r:id="rId276"/>
    <p:sldId id="651" r:id="rId277"/>
    <p:sldId id="371" r:id="rId278"/>
    <p:sldId id="372" r:id="rId279"/>
    <p:sldId id="373" r:id="rId280"/>
    <p:sldId id="374" r:id="rId281"/>
    <p:sldId id="652" r:id="rId282"/>
    <p:sldId id="653" r:id="rId283"/>
    <p:sldId id="654" r:id="rId284"/>
    <p:sldId id="655" r:id="rId285"/>
    <p:sldId id="375" r:id="rId286"/>
    <p:sldId id="397" r:id="rId287"/>
    <p:sldId id="376" r:id="rId288"/>
    <p:sldId id="394" r:id="rId289"/>
    <p:sldId id="398" r:id="rId290"/>
    <p:sldId id="656" r:id="rId291"/>
    <p:sldId id="657" r:id="rId292"/>
    <p:sldId id="658" r:id="rId293"/>
    <p:sldId id="659" r:id="rId294"/>
    <p:sldId id="395" r:id="rId295"/>
    <p:sldId id="382" r:id="rId296"/>
    <p:sldId id="660" r:id="rId297"/>
    <p:sldId id="383" r:id="rId298"/>
    <p:sldId id="384" r:id="rId299"/>
    <p:sldId id="385" r:id="rId300"/>
    <p:sldId id="386" r:id="rId301"/>
    <p:sldId id="387" r:id="rId302"/>
    <p:sldId id="399" r:id="rId303"/>
    <p:sldId id="396" r:id="rId304"/>
    <p:sldId id="400" r:id="rId305"/>
    <p:sldId id="388" r:id="rId306"/>
    <p:sldId id="389" r:id="rId307"/>
    <p:sldId id="390" r:id="rId308"/>
    <p:sldId id="391" r:id="rId309"/>
    <p:sldId id="392" r:id="rId310"/>
    <p:sldId id="393" r:id="rId311"/>
    <p:sldId id="661" r:id="rId312"/>
    <p:sldId id="401" r:id="rId313"/>
    <p:sldId id="402" r:id="rId314"/>
    <p:sldId id="662" r:id="rId315"/>
    <p:sldId id="663" r:id="rId316"/>
    <p:sldId id="664" r:id="rId317"/>
    <p:sldId id="665" r:id="rId318"/>
    <p:sldId id="666" r:id="rId319"/>
    <p:sldId id="667" r:id="rId320"/>
    <p:sldId id="668" r:id="rId321"/>
    <p:sldId id="669" r:id="rId322"/>
    <p:sldId id="670" r:id="rId323"/>
    <p:sldId id="671" r:id="rId324"/>
    <p:sldId id="403" r:id="rId325"/>
    <p:sldId id="404" r:id="rId326"/>
    <p:sldId id="405" r:id="rId327"/>
    <p:sldId id="410" r:id="rId328"/>
    <p:sldId id="673" r:id="rId329"/>
    <p:sldId id="674" r:id="rId330"/>
    <p:sldId id="406" r:id="rId331"/>
    <p:sldId id="675" r:id="rId332"/>
    <p:sldId id="790" r:id="rId333"/>
    <p:sldId id="677" r:id="rId334"/>
    <p:sldId id="407" r:id="rId335"/>
    <p:sldId id="408" r:id="rId336"/>
    <p:sldId id="409" r:id="rId337"/>
    <p:sldId id="411" r:id="rId338"/>
    <p:sldId id="412" r:id="rId339"/>
    <p:sldId id="413" r:id="rId340"/>
    <p:sldId id="678" r:id="rId341"/>
    <p:sldId id="414" r:id="rId342"/>
    <p:sldId id="679" r:id="rId343"/>
    <p:sldId id="791" r:id="rId344"/>
    <p:sldId id="417" r:id="rId345"/>
    <p:sldId id="418" r:id="rId346"/>
    <p:sldId id="419" r:id="rId347"/>
    <p:sldId id="420" r:id="rId348"/>
    <p:sldId id="681" r:id="rId349"/>
    <p:sldId id="682" r:id="rId350"/>
    <p:sldId id="683" r:id="rId351"/>
    <p:sldId id="684" r:id="rId352"/>
    <p:sldId id="685" r:id="rId353"/>
    <p:sldId id="686" r:id="rId354"/>
    <p:sldId id="687" r:id="rId355"/>
    <p:sldId id="421" r:id="rId356"/>
    <p:sldId id="422" r:id="rId357"/>
    <p:sldId id="731" r:id="rId358"/>
    <p:sldId id="688" r:id="rId359"/>
    <p:sldId id="689" r:id="rId360"/>
    <p:sldId id="423" r:id="rId361"/>
    <p:sldId id="424" r:id="rId362"/>
    <p:sldId id="425" r:id="rId363"/>
    <p:sldId id="426" r:id="rId364"/>
    <p:sldId id="427" r:id="rId365"/>
    <p:sldId id="430" r:id="rId366"/>
    <p:sldId id="431" r:id="rId367"/>
    <p:sldId id="690" r:id="rId368"/>
    <p:sldId id="691" r:id="rId369"/>
    <p:sldId id="434" r:id="rId370"/>
    <p:sldId id="435" r:id="rId371"/>
    <p:sldId id="693" r:id="rId372"/>
    <p:sldId id="436" r:id="rId373"/>
    <p:sldId id="437" r:id="rId374"/>
    <p:sldId id="438" r:id="rId375"/>
    <p:sldId id="439" r:id="rId376"/>
    <p:sldId id="440" r:id="rId377"/>
    <p:sldId id="441" r:id="rId378"/>
    <p:sldId id="442" r:id="rId379"/>
    <p:sldId id="443" r:id="rId380"/>
    <p:sldId id="444" r:id="rId381"/>
    <p:sldId id="694" r:id="rId382"/>
    <p:sldId id="695" r:id="rId383"/>
    <p:sldId id="445" r:id="rId384"/>
    <p:sldId id="446" r:id="rId385"/>
    <p:sldId id="447" r:id="rId386"/>
    <p:sldId id="448" r:id="rId387"/>
    <p:sldId id="449" r:id="rId388"/>
    <p:sldId id="450" r:id="rId389"/>
    <p:sldId id="451" r:id="rId390"/>
    <p:sldId id="452" r:id="rId391"/>
    <p:sldId id="453" r:id="rId392"/>
    <p:sldId id="454" r:id="rId393"/>
    <p:sldId id="733" r:id="rId394"/>
    <p:sldId id="734" r:id="rId395"/>
    <p:sldId id="735" r:id="rId396"/>
    <p:sldId id="736" r:id="rId397"/>
    <p:sldId id="737" r:id="rId398"/>
    <p:sldId id="738" r:id="rId399"/>
    <p:sldId id="739" r:id="rId400"/>
    <p:sldId id="740" r:id="rId401"/>
    <p:sldId id="741" r:id="rId402"/>
    <p:sldId id="742" r:id="rId403"/>
    <p:sldId id="743" r:id="rId404"/>
    <p:sldId id="744" r:id="rId405"/>
    <p:sldId id="745" r:id="rId406"/>
    <p:sldId id="746" r:id="rId407"/>
    <p:sldId id="777" r:id="rId408"/>
    <p:sldId id="778" r:id="rId409"/>
    <p:sldId id="779" r:id="rId410"/>
    <p:sldId id="780" r:id="rId411"/>
    <p:sldId id="781" r:id="rId412"/>
    <p:sldId id="782" r:id="rId413"/>
    <p:sldId id="783" r:id="rId414"/>
    <p:sldId id="784" r:id="rId415"/>
    <p:sldId id="785" r:id="rId416"/>
    <p:sldId id="455" r:id="rId417"/>
    <p:sldId id="456" r:id="rId418"/>
    <p:sldId id="457" r:id="rId419"/>
    <p:sldId id="458" r:id="rId420"/>
    <p:sldId id="459" r:id="rId421"/>
    <p:sldId id="460" r:id="rId422"/>
    <p:sldId id="461" r:id="rId423"/>
    <p:sldId id="704" r:id="rId424"/>
    <p:sldId id="462" r:id="rId425"/>
    <p:sldId id="696" r:id="rId426"/>
    <p:sldId id="463" r:id="rId427"/>
    <p:sldId id="697" r:id="rId428"/>
    <p:sldId id="699" r:id="rId429"/>
    <p:sldId id="698" r:id="rId430"/>
    <p:sldId id="700" r:id="rId431"/>
    <p:sldId id="701" r:id="rId432"/>
    <p:sldId id="702" r:id="rId433"/>
    <p:sldId id="703" r:id="rId434"/>
    <p:sldId id="705" r:id="rId435"/>
    <p:sldId id="706" r:id="rId436"/>
    <p:sldId id="707" r:id="rId437"/>
    <p:sldId id="708" r:id="rId438"/>
    <p:sldId id="472" r:id="rId439"/>
    <p:sldId id="473" r:id="rId440"/>
    <p:sldId id="474" r:id="rId441"/>
    <p:sldId id="475" r:id="rId442"/>
    <p:sldId id="476" r:id="rId443"/>
    <p:sldId id="477" r:id="rId444"/>
    <p:sldId id="709" r:id="rId445"/>
    <p:sldId id="478" r:id="rId446"/>
    <p:sldId id="479" r:id="rId447"/>
    <p:sldId id="480" r:id="rId448"/>
    <p:sldId id="481" r:id="rId449"/>
    <p:sldId id="710" r:id="rId450"/>
    <p:sldId id="711" r:id="rId451"/>
    <p:sldId id="482" r:id="rId452"/>
    <p:sldId id="712" r:id="rId453"/>
    <p:sldId id="713" r:id="rId454"/>
    <p:sldId id="714" r:id="rId455"/>
    <p:sldId id="715" r:id="rId456"/>
    <p:sldId id="716" r:id="rId457"/>
    <p:sldId id="488" r:id="rId458"/>
    <p:sldId id="489" r:id="rId459"/>
    <p:sldId id="717" r:id="rId460"/>
    <p:sldId id="718" r:id="rId461"/>
    <p:sldId id="719" r:id="rId462"/>
    <p:sldId id="720" r:id="rId463"/>
    <p:sldId id="721" r:id="rId464"/>
    <p:sldId id="464" r:id="rId465"/>
    <p:sldId id="465" r:id="rId466"/>
    <p:sldId id="466" r:id="rId467"/>
    <p:sldId id="467" r:id="rId468"/>
    <p:sldId id="490" r:id="rId469"/>
    <p:sldId id="491" r:id="rId470"/>
    <p:sldId id="492" r:id="rId471"/>
    <p:sldId id="493" r:id="rId472"/>
    <p:sldId id="494" r:id="rId473"/>
    <p:sldId id="495" r:id="rId474"/>
    <p:sldId id="496" r:id="rId475"/>
    <p:sldId id="497" r:id="rId476"/>
    <p:sldId id="499" r:id="rId477"/>
    <p:sldId id="500" r:id="rId478"/>
    <p:sldId id="501" r:id="rId479"/>
    <p:sldId id="502" r:id="rId480"/>
    <p:sldId id="503" r:id="rId481"/>
    <p:sldId id="504" r:id="rId482"/>
    <p:sldId id="505" r:id="rId483"/>
    <p:sldId id="506" r:id="rId484"/>
    <p:sldId id="507" r:id="rId485"/>
    <p:sldId id="508" r:id="rId486"/>
    <p:sldId id="509" r:id="rId487"/>
    <p:sldId id="510" r:id="rId488"/>
    <p:sldId id="511" r:id="rId489"/>
    <p:sldId id="512" r:id="rId490"/>
    <p:sldId id="513" r:id="rId491"/>
    <p:sldId id="514" r:id="rId492"/>
    <p:sldId id="732" r:id="rId49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2" d="100"/>
          <a:sy n="92"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viewProps" Target="viewProps.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457" Type="http://schemas.openxmlformats.org/officeDocument/2006/relationships/slide" Target="slides/slide456.xml"/><Relationship Id="rId240" Type="http://schemas.openxmlformats.org/officeDocument/2006/relationships/slide" Target="slides/slide239.xml"/><Relationship Id="rId261" Type="http://schemas.openxmlformats.org/officeDocument/2006/relationships/slide" Target="slides/slide260.xml"/><Relationship Id="rId478" Type="http://schemas.openxmlformats.org/officeDocument/2006/relationships/slide" Target="slides/slide477.xml"/><Relationship Id="rId49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presProps" Target="presProp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662A4E5-E75C-4A98-9637-A7E6B5863C41}" type="datetimeFigureOut">
              <a:rPr lang="en-US" smtClean="0"/>
              <a:t>9/6/2021</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07718A20-5537-4175-BEA5-2635DA1B8A6C}" type="slidenum">
              <a:rPr lang="en-US" smtClean="0"/>
              <a:t>‹#›</a:t>
            </a:fld>
            <a:endParaRPr lang="en-US"/>
          </a:p>
        </p:txBody>
      </p:sp>
    </p:spTree>
    <p:extLst>
      <p:ext uri="{BB962C8B-B14F-4D97-AF65-F5344CB8AC3E}">
        <p14:creationId xmlns:p14="http://schemas.microsoft.com/office/powerpoint/2010/main" val="1561184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8C8D0B37-E011-4C74-BC06-AEBC1022BC26}" type="datetimeFigureOut">
              <a:rPr lang="en-US" smtClean="0"/>
              <a:t>9/6/2021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7CC0316A-C14E-4A11-A922-EE1236521870}" type="slidenum">
              <a:rPr lang="en-US" smtClean="0"/>
              <a:t>‹#›</a:t>
            </a:fld>
            <a:endParaRPr lang="en-US"/>
          </a:p>
        </p:txBody>
      </p:sp>
    </p:spTree>
    <p:extLst>
      <p:ext uri="{BB962C8B-B14F-4D97-AF65-F5344CB8AC3E}">
        <p14:creationId xmlns:p14="http://schemas.microsoft.com/office/powerpoint/2010/main" val="1633106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0316A-C14E-4A11-A922-EE1236521870}" type="slidenum">
              <a:rPr lang="en-US" smtClean="0"/>
              <a:t>1</a:t>
            </a:fld>
            <a:endParaRPr lang="en-US"/>
          </a:p>
        </p:txBody>
      </p:sp>
    </p:spTree>
    <p:extLst>
      <p:ext uri="{BB962C8B-B14F-4D97-AF65-F5344CB8AC3E}">
        <p14:creationId xmlns:p14="http://schemas.microsoft.com/office/powerpoint/2010/main" val="290336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0316A-C14E-4A11-A922-EE1236521870}" type="slidenum">
              <a:rPr lang="en-US" smtClean="0"/>
              <a:t>491</a:t>
            </a:fld>
            <a:endParaRPr lang="en-US"/>
          </a:p>
        </p:txBody>
      </p:sp>
    </p:spTree>
    <p:extLst>
      <p:ext uri="{BB962C8B-B14F-4D97-AF65-F5344CB8AC3E}">
        <p14:creationId xmlns:p14="http://schemas.microsoft.com/office/powerpoint/2010/main" val="195186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0356A2-95F2-4D44-811E-D143A9E7DE46}" type="datetime5">
              <a:rPr lang="en-US" smtClean="0"/>
              <a:t>6-Sep-21</a:t>
            </a:fld>
            <a:endParaRPr lang="en-US"/>
          </a:p>
        </p:txBody>
      </p:sp>
      <p:sp>
        <p:nvSpPr>
          <p:cNvPr id="5" name="Footer Placeholder 4"/>
          <p:cNvSpPr>
            <a:spLocks noGrp="1"/>
          </p:cNvSpPr>
          <p:nvPr>
            <p:ph type="ftr" sz="quarter" idx="11"/>
          </p:nvPr>
        </p:nvSpPr>
        <p:spPr/>
        <p:txBody>
          <a:bodyPr/>
          <a:lstStyle/>
          <a:p>
            <a:r>
              <a:rPr lang="en-US" smtClean="0"/>
              <a:t>Abednego Mutuku</a:t>
            </a:r>
            <a:endParaRPr lang="en-US"/>
          </a:p>
        </p:txBody>
      </p:sp>
      <p:sp>
        <p:nvSpPr>
          <p:cNvPr id="6" name="Slide Number Placeholder 5"/>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377169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B4E5A-8F39-40AF-9D6F-653C395EFDE4}" type="datetime5">
              <a:rPr lang="en-US" smtClean="0"/>
              <a:t>6-Sep-21</a:t>
            </a:fld>
            <a:endParaRPr lang="en-US"/>
          </a:p>
        </p:txBody>
      </p:sp>
      <p:sp>
        <p:nvSpPr>
          <p:cNvPr id="5" name="Footer Placeholder 4"/>
          <p:cNvSpPr>
            <a:spLocks noGrp="1"/>
          </p:cNvSpPr>
          <p:nvPr>
            <p:ph type="ftr" sz="quarter" idx="11"/>
          </p:nvPr>
        </p:nvSpPr>
        <p:spPr/>
        <p:txBody>
          <a:bodyPr/>
          <a:lstStyle/>
          <a:p>
            <a:r>
              <a:rPr lang="en-US" smtClean="0"/>
              <a:t>Abednego Mutuku</a:t>
            </a:r>
            <a:endParaRPr lang="en-US"/>
          </a:p>
        </p:txBody>
      </p:sp>
      <p:sp>
        <p:nvSpPr>
          <p:cNvPr id="6" name="Slide Number Placeholder 5"/>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343917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570CD-74BB-4E88-A01A-8AE032BDA442}" type="datetime5">
              <a:rPr lang="en-US" smtClean="0"/>
              <a:t>6-Sep-21</a:t>
            </a:fld>
            <a:endParaRPr lang="en-US"/>
          </a:p>
        </p:txBody>
      </p:sp>
      <p:sp>
        <p:nvSpPr>
          <p:cNvPr id="5" name="Footer Placeholder 4"/>
          <p:cNvSpPr>
            <a:spLocks noGrp="1"/>
          </p:cNvSpPr>
          <p:nvPr>
            <p:ph type="ftr" sz="quarter" idx="11"/>
          </p:nvPr>
        </p:nvSpPr>
        <p:spPr/>
        <p:txBody>
          <a:bodyPr/>
          <a:lstStyle/>
          <a:p>
            <a:r>
              <a:rPr lang="en-US" smtClean="0"/>
              <a:t>Abednego Mutuku</a:t>
            </a:r>
            <a:endParaRPr lang="en-US"/>
          </a:p>
        </p:txBody>
      </p:sp>
      <p:sp>
        <p:nvSpPr>
          <p:cNvPr id="6" name="Slide Number Placeholder 5"/>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26270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12BA6-2DD3-408E-BA0F-59636236FEFE}" type="datetime5">
              <a:rPr lang="en-US" smtClean="0"/>
              <a:t>6-Sep-21</a:t>
            </a:fld>
            <a:endParaRPr lang="en-US"/>
          </a:p>
        </p:txBody>
      </p:sp>
      <p:sp>
        <p:nvSpPr>
          <p:cNvPr id="5" name="Footer Placeholder 4"/>
          <p:cNvSpPr>
            <a:spLocks noGrp="1"/>
          </p:cNvSpPr>
          <p:nvPr>
            <p:ph type="ftr" sz="quarter" idx="11"/>
          </p:nvPr>
        </p:nvSpPr>
        <p:spPr/>
        <p:txBody>
          <a:bodyPr/>
          <a:lstStyle/>
          <a:p>
            <a:r>
              <a:rPr lang="en-US" smtClean="0"/>
              <a:t>Abednego Mutuku</a:t>
            </a:r>
            <a:endParaRPr lang="en-US"/>
          </a:p>
        </p:txBody>
      </p:sp>
      <p:sp>
        <p:nvSpPr>
          <p:cNvPr id="6" name="Slide Number Placeholder 5"/>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256780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00C439-AFB5-4048-BEE4-B086404B9FD4}" type="datetime5">
              <a:rPr lang="en-US" smtClean="0"/>
              <a:t>6-Sep-21</a:t>
            </a:fld>
            <a:endParaRPr lang="en-US"/>
          </a:p>
        </p:txBody>
      </p:sp>
      <p:sp>
        <p:nvSpPr>
          <p:cNvPr id="5" name="Footer Placeholder 4"/>
          <p:cNvSpPr>
            <a:spLocks noGrp="1"/>
          </p:cNvSpPr>
          <p:nvPr>
            <p:ph type="ftr" sz="quarter" idx="11"/>
          </p:nvPr>
        </p:nvSpPr>
        <p:spPr/>
        <p:txBody>
          <a:bodyPr/>
          <a:lstStyle/>
          <a:p>
            <a:r>
              <a:rPr lang="en-US" smtClean="0"/>
              <a:t>Abednego Mutuku</a:t>
            </a:r>
            <a:endParaRPr lang="en-US"/>
          </a:p>
        </p:txBody>
      </p:sp>
      <p:sp>
        <p:nvSpPr>
          <p:cNvPr id="6" name="Slide Number Placeholder 5"/>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340808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5C7CD4-A1DC-4F10-AFD8-D1C38D6EB098}" type="datetime5">
              <a:rPr lang="en-US" smtClean="0"/>
              <a:t>6-Sep-21</a:t>
            </a:fld>
            <a:endParaRPr lang="en-US"/>
          </a:p>
        </p:txBody>
      </p:sp>
      <p:sp>
        <p:nvSpPr>
          <p:cNvPr id="6" name="Footer Placeholder 5"/>
          <p:cNvSpPr>
            <a:spLocks noGrp="1"/>
          </p:cNvSpPr>
          <p:nvPr>
            <p:ph type="ftr" sz="quarter" idx="11"/>
          </p:nvPr>
        </p:nvSpPr>
        <p:spPr/>
        <p:txBody>
          <a:bodyPr/>
          <a:lstStyle/>
          <a:p>
            <a:r>
              <a:rPr lang="en-US" smtClean="0"/>
              <a:t>Abednego Mutuku</a:t>
            </a:r>
            <a:endParaRPr lang="en-US"/>
          </a:p>
        </p:txBody>
      </p:sp>
      <p:sp>
        <p:nvSpPr>
          <p:cNvPr id="7" name="Slide Number Placeholder 6"/>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322403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F61605-C603-4405-82C6-94C113FE1AE0}" type="datetime5">
              <a:rPr lang="en-US" smtClean="0"/>
              <a:t>6-Sep-21</a:t>
            </a:fld>
            <a:endParaRPr lang="en-US"/>
          </a:p>
        </p:txBody>
      </p:sp>
      <p:sp>
        <p:nvSpPr>
          <p:cNvPr id="8" name="Footer Placeholder 7"/>
          <p:cNvSpPr>
            <a:spLocks noGrp="1"/>
          </p:cNvSpPr>
          <p:nvPr>
            <p:ph type="ftr" sz="quarter" idx="11"/>
          </p:nvPr>
        </p:nvSpPr>
        <p:spPr/>
        <p:txBody>
          <a:bodyPr/>
          <a:lstStyle/>
          <a:p>
            <a:r>
              <a:rPr lang="en-US" smtClean="0"/>
              <a:t>Abednego Mutuku</a:t>
            </a:r>
            <a:endParaRPr lang="en-US"/>
          </a:p>
        </p:txBody>
      </p:sp>
      <p:sp>
        <p:nvSpPr>
          <p:cNvPr id="9" name="Slide Number Placeholder 8"/>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420421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AC75C8-9EAA-4AFB-97E8-E2A55DD97813}" type="datetime5">
              <a:rPr lang="en-US" smtClean="0"/>
              <a:t>6-Sep-21</a:t>
            </a:fld>
            <a:endParaRPr lang="en-US"/>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36195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2CFEC-AA77-4296-A2C8-C0E969734C51}" type="datetime5">
              <a:rPr lang="en-US" smtClean="0"/>
              <a:t>6-Sep-21</a:t>
            </a:fld>
            <a:endParaRPr lang="en-US"/>
          </a:p>
        </p:txBody>
      </p:sp>
      <p:sp>
        <p:nvSpPr>
          <p:cNvPr id="3" name="Footer Placeholder 2"/>
          <p:cNvSpPr>
            <a:spLocks noGrp="1"/>
          </p:cNvSpPr>
          <p:nvPr>
            <p:ph type="ftr" sz="quarter" idx="11"/>
          </p:nvPr>
        </p:nvSpPr>
        <p:spPr/>
        <p:txBody>
          <a:bodyPr/>
          <a:lstStyle/>
          <a:p>
            <a:r>
              <a:rPr lang="en-US" smtClean="0"/>
              <a:t>Abednego Mutuku</a:t>
            </a:r>
            <a:endParaRPr lang="en-US"/>
          </a:p>
        </p:txBody>
      </p:sp>
      <p:sp>
        <p:nvSpPr>
          <p:cNvPr id="4" name="Slide Number Placeholder 3"/>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337804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685AA-6FFD-4FF8-935B-9595EC62CCB7}" type="datetime5">
              <a:rPr lang="en-US" smtClean="0"/>
              <a:t>6-Sep-21</a:t>
            </a:fld>
            <a:endParaRPr lang="en-US"/>
          </a:p>
        </p:txBody>
      </p:sp>
      <p:sp>
        <p:nvSpPr>
          <p:cNvPr id="6" name="Footer Placeholder 5"/>
          <p:cNvSpPr>
            <a:spLocks noGrp="1"/>
          </p:cNvSpPr>
          <p:nvPr>
            <p:ph type="ftr" sz="quarter" idx="11"/>
          </p:nvPr>
        </p:nvSpPr>
        <p:spPr/>
        <p:txBody>
          <a:bodyPr/>
          <a:lstStyle/>
          <a:p>
            <a:r>
              <a:rPr lang="en-US" smtClean="0"/>
              <a:t>Abednego Mutuku</a:t>
            </a:r>
            <a:endParaRPr lang="en-US"/>
          </a:p>
        </p:txBody>
      </p:sp>
      <p:sp>
        <p:nvSpPr>
          <p:cNvPr id="7" name="Slide Number Placeholder 6"/>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121464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E227B-381E-4B08-A0EE-8AD5DE3D611C}" type="datetime5">
              <a:rPr lang="en-US" smtClean="0"/>
              <a:t>6-Sep-21</a:t>
            </a:fld>
            <a:endParaRPr lang="en-US"/>
          </a:p>
        </p:txBody>
      </p:sp>
      <p:sp>
        <p:nvSpPr>
          <p:cNvPr id="6" name="Footer Placeholder 5"/>
          <p:cNvSpPr>
            <a:spLocks noGrp="1"/>
          </p:cNvSpPr>
          <p:nvPr>
            <p:ph type="ftr" sz="quarter" idx="11"/>
          </p:nvPr>
        </p:nvSpPr>
        <p:spPr/>
        <p:txBody>
          <a:bodyPr/>
          <a:lstStyle/>
          <a:p>
            <a:r>
              <a:rPr lang="en-US" smtClean="0"/>
              <a:t>Abednego Mutuku</a:t>
            </a:r>
            <a:endParaRPr lang="en-US"/>
          </a:p>
        </p:txBody>
      </p:sp>
      <p:sp>
        <p:nvSpPr>
          <p:cNvPr id="7" name="Slide Number Placeholder 6"/>
          <p:cNvSpPr>
            <a:spLocks noGrp="1"/>
          </p:cNvSpPr>
          <p:nvPr>
            <p:ph type="sldNum" sz="quarter" idx="12"/>
          </p:nvPr>
        </p:nvSpPr>
        <p:spPr/>
        <p:txBody>
          <a:bodyPr/>
          <a:lstStyle/>
          <a:p>
            <a:fld id="{11AA64C1-97C9-4487-BEA9-9FD710E5E8C2}" type="slidenum">
              <a:rPr lang="en-US" smtClean="0"/>
              <a:t>‹#›</a:t>
            </a:fld>
            <a:endParaRPr lang="en-US"/>
          </a:p>
        </p:txBody>
      </p:sp>
    </p:spTree>
    <p:extLst>
      <p:ext uri="{BB962C8B-B14F-4D97-AF65-F5344CB8AC3E}">
        <p14:creationId xmlns:p14="http://schemas.microsoft.com/office/powerpoint/2010/main" val="416170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87D92-4DF8-4CBA-B533-56E5BC4D3F9B}" type="datetime5">
              <a:rPr lang="en-US" smtClean="0"/>
              <a:t>6-Sep-21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Abednego Mutuku</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A64C1-97C9-4487-BEA9-9FD710E5E8C2}" type="slidenum">
              <a:rPr lang="en-US" smtClean="0"/>
              <a:t>‹#›</a:t>
            </a:fld>
            <a:endParaRPr lang="en-US"/>
          </a:p>
        </p:txBody>
      </p:sp>
    </p:spTree>
    <p:extLst>
      <p:ext uri="{BB962C8B-B14F-4D97-AF65-F5344CB8AC3E}">
        <p14:creationId xmlns:p14="http://schemas.microsoft.com/office/powerpoint/2010/main" val="225338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lgerian" panose="04020705040A02060702" pitchFamily="82" charset="0"/>
              </a:rPr>
              <a:t>HEALTH SYSTEM MANAGEMENT </a:t>
            </a:r>
            <a:endParaRPr lang="en-US" dirty="0">
              <a:latin typeface="Algerian" panose="04020705040A02060702" pitchFamily="82" charset="0"/>
            </a:endParaRPr>
          </a:p>
        </p:txBody>
      </p:sp>
      <p:sp>
        <p:nvSpPr>
          <p:cNvPr id="3" name="Subtitle 2"/>
          <p:cNvSpPr>
            <a:spLocks noGrp="1"/>
          </p:cNvSpPr>
          <p:nvPr>
            <p:ph type="subTitle" idx="1"/>
          </p:nvPr>
        </p:nvSpPr>
        <p:spPr>
          <a:xfrm>
            <a:off x="1524000" y="3737120"/>
            <a:ext cx="9144000" cy="1655762"/>
          </a:xfrm>
        </p:spPr>
        <p:txBody>
          <a:bodyPr/>
          <a:lstStyle/>
          <a:p>
            <a:r>
              <a:rPr lang="en-US" dirty="0" smtClean="0">
                <a:latin typeface="Brush Script MT" panose="03060802040406070304" pitchFamily="66" charset="0"/>
              </a:rPr>
              <a:t>BY Abednego </a:t>
            </a:r>
            <a:r>
              <a:rPr lang="en-US" dirty="0" err="1" smtClean="0">
                <a:latin typeface="Brush Script MT" panose="03060802040406070304" pitchFamily="66" charset="0"/>
              </a:rPr>
              <a:t>Mutuku</a:t>
            </a:r>
            <a:endParaRPr lang="en-US" dirty="0" smtClean="0">
              <a:latin typeface="Brush Script MT" panose="03060802040406070304" pitchFamily="66" charset="0"/>
            </a:endParaRPr>
          </a:p>
          <a:p>
            <a:endParaRPr lang="en-US" dirty="0" smtClean="0">
              <a:latin typeface="Brush Script MT" panose="03060802040406070304" pitchFamily="66" charset="0"/>
            </a:endParaRPr>
          </a:p>
        </p:txBody>
      </p:sp>
      <p:sp>
        <p:nvSpPr>
          <p:cNvPr id="4" name="Slide Number Placeholder 3"/>
          <p:cNvSpPr>
            <a:spLocks noGrp="1"/>
          </p:cNvSpPr>
          <p:nvPr>
            <p:ph type="sldNum" sz="quarter" idx="12"/>
          </p:nvPr>
        </p:nvSpPr>
        <p:spPr/>
        <p:txBody>
          <a:bodyPr/>
          <a:lstStyle/>
          <a:p>
            <a:fld id="{11AA64C1-97C9-4487-BEA9-9FD710E5E8C2}" type="slidenum">
              <a:rPr lang="en-US" smtClean="0"/>
              <a:t>1</a:t>
            </a:fld>
            <a:endParaRPr lang="en-US"/>
          </a:p>
        </p:txBody>
      </p:sp>
      <p:sp>
        <p:nvSpPr>
          <p:cNvPr id="5" name="Footer Placeholder 4"/>
          <p:cNvSpPr>
            <a:spLocks noGrp="1"/>
          </p:cNvSpPr>
          <p:nvPr>
            <p:ph type="ftr" sz="quarter" idx="11"/>
          </p:nvPr>
        </p:nvSpPr>
        <p:spPr/>
        <p:txBody>
          <a:bodyPr/>
          <a:lstStyle/>
          <a:p>
            <a:r>
              <a:rPr lang="en-US" dirty="0" smtClean="0"/>
              <a:t>Abednego </a:t>
            </a:r>
            <a:r>
              <a:rPr lang="en-US" dirty="0" err="1" smtClean="0"/>
              <a:t>Mutuku</a:t>
            </a:r>
            <a:endParaRPr lang="en-US" dirty="0"/>
          </a:p>
        </p:txBody>
      </p:sp>
      <p:sp>
        <p:nvSpPr>
          <p:cNvPr id="6" name="Date Placeholder 5"/>
          <p:cNvSpPr>
            <a:spLocks noGrp="1"/>
          </p:cNvSpPr>
          <p:nvPr>
            <p:ph type="dt" sz="half" idx="10"/>
          </p:nvPr>
        </p:nvSpPr>
        <p:spPr/>
        <p:txBody>
          <a:bodyPr/>
          <a:lstStyle/>
          <a:p>
            <a:fld id="{95CA0D59-AB92-4379-B7D4-79520B7E4F01}" type="datetime5">
              <a:rPr lang="en-US" smtClean="0"/>
              <a:t>6-Sep-21</a:t>
            </a:fld>
            <a:endParaRPr lang="en-US"/>
          </a:p>
        </p:txBody>
      </p:sp>
    </p:spTree>
    <p:extLst>
      <p:ext uri="{BB962C8B-B14F-4D97-AF65-F5344CB8AC3E}">
        <p14:creationId xmlns:p14="http://schemas.microsoft.com/office/powerpoint/2010/main" val="1417215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a:t>
            </a:r>
            <a:r>
              <a:rPr lang="en-US" sz="3600" dirty="0">
                <a:latin typeface="Times New Roman" panose="02020603050405020304" pitchFamily="18" charset="0"/>
                <a:cs typeface="Times New Roman" panose="02020603050405020304" pitchFamily="18" charset="0"/>
              </a:rPr>
              <a:t>H</a:t>
            </a:r>
            <a:r>
              <a:rPr lang="en-US" sz="3600" dirty="0" smtClean="0">
                <a:latin typeface="Times New Roman" panose="02020603050405020304" pitchFamily="18" charset="0"/>
                <a:cs typeface="Times New Roman" panose="02020603050405020304" pitchFamily="18" charset="0"/>
              </a:rPr>
              <a:t>uman </a:t>
            </a:r>
            <a:r>
              <a:rPr lang="en-US" sz="3600" dirty="0">
                <a:latin typeface="Times New Roman" panose="02020603050405020304" pitchFamily="18" charset="0"/>
                <a:cs typeface="Times New Roman" panose="02020603050405020304" pitchFamily="18" charset="0"/>
              </a:rPr>
              <a:t>resource development – cycle ,continuous profession development , job description ,job analysis, professionalism and work </a:t>
            </a:r>
            <a:r>
              <a:rPr lang="en-US" sz="3600" dirty="0" smtClean="0">
                <a:latin typeface="Times New Roman" panose="02020603050405020304" pitchFamily="18" charset="0"/>
                <a:cs typeface="Times New Roman" panose="02020603050405020304" pitchFamily="18" charset="0"/>
              </a:rPr>
              <a:t>ethics</a:t>
            </a:r>
          </a:p>
          <a:p>
            <a:pPr>
              <a:buFont typeface="Wingdings" panose="05000000000000000000" pitchFamily="2" charset="2"/>
              <a:buChar char="Ø"/>
            </a:pPr>
            <a:r>
              <a:rPr lang="en-US" sz="3600" dirty="0"/>
              <a:t>Medico-legal issues – occupational hazards ,work man compensation act ,disciplinary process ,decision making planning meeting  </a:t>
            </a:r>
          </a:p>
          <a:p>
            <a:pPr marL="0" indent="0">
              <a:buNone/>
            </a:pP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a:t>
            </a:fld>
            <a:endParaRPr lang="en-US"/>
          </a:p>
        </p:txBody>
      </p:sp>
      <p:sp>
        <p:nvSpPr>
          <p:cNvPr id="6" name="Date Placeholder 5"/>
          <p:cNvSpPr>
            <a:spLocks noGrp="1"/>
          </p:cNvSpPr>
          <p:nvPr>
            <p:ph type="dt" sz="half" idx="10"/>
          </p:nvPr>
        </p:nvSpPr>
        <p:spPr/>
        <p:txBody>
          <a:bodyPr/>
          <a:lstStyle/>
          <a:p>
            <a:fld id="{B20D44F5-0B13-4E47-876C-F6496571952B}" type="datetime5">
              <a:rPr lang="en-US" smtClean="0"/>
              <a:t>6-Sep-21</a:t>
            </a:fld>
            <a:endParaRPr lang="en-US"/>
          </a:p>
        </p:txBody>
      </p:sp>
    </p:spTree>
    <p:extLst>
      <p:ext uri="{BB962C8B-B14F-4D97-AF65-F5344CB8AC3E}">
        <p14:creationId xmlns:p14="http://schemas.microsoft.com/office/powerpoint/2010/main" val="19259431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3200" b="1" dirty="0"/>
              <a:t>Central points in Maslow’s hierarchy of needs </a:t>
            </a:r>
            <a:endParaRPr lang="en-US" sz="3200" dirty="0"/>
          </a:p>
          <a:p>
            <a:pPr marL="0" indent="0">
              <a:buNone/>
            </a:pPr>
            <a:r>
              <a:rPr lang="en-US" sz="3200" dirty="0" smtClean="0"/>
              <a:t> </a:t>
            </a:r>
            <a:r>
              <a:rPr lang="en-US" sz="3200" dirty="0"/>
              <a:t>People tend to meet their needs systematically, starting with physiological needs then moving up the </a:t>
            </a:r>
            <a:r>
              <a:rPr lang="en-US" sz="3200" dirty="0" smtClean="0"/>
              <a:t>hierarchy.</a:t>
            </a:r>
            <a:endParaRPr lang="en-US" sz="3200" dirty="0"/>
          </a:p>
          <a:p>
            <a:pPr>
              <a:buFont typeface="Wingdings" panose="05000000000000000000" pitchFamily="2" charset="2"/>
              <a:buChar char="Ø"/>
            </a:pPr>
            <a:r>
              <a:rPr lang="en-US" sz="3200" dirty="0"/>
              <a:t>Until a particular group or needs is satisfied, a person’s behavior will be dominated by them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100</a:t>
            </a:fld>
            <a:endParaRPr lang="en-US"/>
          </a:p>
        </p:txBody>
      </p:sp>
      <p:sp>
        <p:nvSpPr>
          <p:cNvPr id="6" name="Date Placeholder 5"/>
          <p:cNvSpPr>
            <a:spLocks noGrp="1"/>
          </p:cNvSpPr>
          <p:nvPr>
            <p:ph type="dt" sz="half" idx="10"/>
          </p:nvPr>
        </p:nvSpPr>
        <p:spPr/>
        <p:txBody>
          <a:bodyPr/>
          <a:lstStyle/>
          <a:p>
            <a:fld id="{17066FA8-2E07-4B49-BE97-FFE35BDD0BED}" type="datetime5">
              <a:rPr lang="en-US" smtClean="0"/>
              <a:t>6-Sep-21</a:t>
            </a:fld>
            <a:endParaRPr lang="en-US"/>
          </a:p>
        </p:txBody>
      </p:sp>
    </p:spTree>
    <p:extLst>
      <p:ext uri="{BB962C8B-B14F-4D97-AF65-F5344CB8AC3E}">
        <p14:creationId xmlns:p14="http://schemas.microsoft.com/office/powerpoint/2010/main" val="11838541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Herzberg’s Dual-Factor Theory</a:t>
            </a:r>
          </a:p>
        </p:txBody>
      </p:sp>
      <p:sp>
        <p:nvSpPr>
          <p:cNvPr id="3" name="Content Placeholder 2"/>
          <p:cNvSpPr>
            <a:spLocks noGrp="1"/>
          </p:cNvSpPr>
          <p:nvPr>
            <p:ph idx="1"/>
          </p:nvPr>
        </p:nvSpPr>
        <p:spPr/>
        <p:txBody>
          <a:bodyPr/>
          <a:lstStyle/>
          <a:p>
            <a:r>
              <a:rPr lang="en-US" dirty="0"/>
              <a:t>Herzberg’s original study consisted of interviews with 203 accountants and engineers.</a:t>
            </a:r>
          </a:p>
          <a:p>
            <a:r>
              <a:rPr lang="en-US" dirty="0"/>
              <a:t>The object of the research being to design jobs that provided job satisfaction, thereby encouraging higher levels of performance.</a:t>
            </a:r>
          </a:p>
          <a:p>
            <a:r>
              <a:rPr lang="en-US" dirty="0"/>
              <a:t>This process developed into </a:t>
            </a:r>
            <a:r>
              <a:rPr lang="en-US" i="1" dirty="0"/>
              <a:t>job enrichment.</a:t>
            </a:r>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101</a:t>
            </a:fld>
            <a:endParaRPr lang="en-US"/>
          </a:p>
        </p:txBody>
      </p:sp>
      <p:sp>
        <p:nvSpPr>
          <p:cNvPr id="6" name="Date Placeholder 5"/>
          <p:cNvSpPr>
            <a:spLocks noGrp="1"/>
          </p:cNvSpPr>
          <p:nvPr>
            <p:ph type="dt" sz="half" idx="10"/>
          </p:nvPr>
        </p:nvSpPr>
        <p:spPr/>
        <p:txBody>
          <a:bodyPr/>
          <a:lstStyle/>
          <a:p>
            <a:fld id="{DF21B452-2FAA-46AC-864B-DC1ACD58004A}" type="datetime5">
              <a:rPr lang="en-US" smtClean="0"/>
              <a:t>6-Sep-21</a:t>
            </a:fld>
            <a:endParaRPr lang="en-US"/>
          </a:p>
        </p:txBody>
      </p:sp>
    </p:spTree>
    <p:extLst>
      <p:ext uri="{BB962C8B-B14F-4D97-AF65-F5344CB8AC3E}">
        <p14:creationId xmlns:p14="http://schemas.microsoft.com/office/powerpoint/2010/main" val="3166652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b="1" dirty="0"/>
              <a:t>Herzberg’s two factor theory: </a:t>
            </a:r>
            <a:endParaRPr lang="en-US" sz="3200" dirty="0"/>
          </a:p>
          <a:p>
            <a:r>
              <a:rPr lang="en-US" sz="3200" dirty="0"/>
              <a:t>He concentrated on satisfaction as work. From the study he came to conclude that certain factors tend to lead to job satisfaction while others frequently led to dissatisfaction. Factors giving rise to satisfaction were called motivators. Those leading to dissatisfaction were called hygiene factors.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102</a:t>
            </a:fld>
            <a:endParaRPr lang="en-US"/>
          </a:p>
        </p:txBody>
      </p:sp>
      <p:sp>
        <p:nvSpPr>
          <p:cNvPr id="6" name="Date Placeholder 5"/>
          <p:cNvSpPr>
            <a:spLocks noGrp="1"/>
          </p:cNvSpPr>
          <p:nvPr>
            <p:ph type="dt" sz="half" idx="10"/>
          </p:nvPr>
        </p:nvSpPr>
        <p:spPr/>
        <p:txBody>
          <a:bodyPr/>
          <a:lstStyle/>
          <a:p>
            <a:fld id="{78664519-EB18-4BB3-A90E-218DA8926058}" type="datetime5">
              <a:rPr lang="en-US" smtClean="0"/>
              <a:t>6-Sep-21</a:t>
            </a:fld>
            <a:endParaRPr lang="en-US"/>
          </a:p>
        </p:txBody>
      </p:sp>
    </p:spTree>
    <p:extLst>
      <p:ext uri="{BB962C8B-B14F-4D97-AF65-F5344CB8AC3E}">
        <p14:creationId xmlns:p14="http://schemas.microsoft.com/office/powerpoint/2010/main" val="13600720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a:t>Important motivators (satisfiers) </a:t>
            </a:r>
            <a:endParaRPr lang="en-US" sz="3200" dirty="0"/>
          </a:p>
          <a:p>
            <a:pPr marL="514350" indent="-514350">
              <a:buFont typeface="+mj-lt"/>
              <a:buAutoNum type="arabicPeriod"/>
            </a:pPr>
            <a:r>
              <a:rPr lang="en-US" sz="3200" dirty="0" smtClean="0"/>
              <a:t> Achievement </a:t>
            </a:r>
            <a:r>
              <a:rPr lang="en-US" sz="3200" dirty="0"/>
              <a:t>for performing a task </a:t>
            </a:r>
            <a:endParaRPr lang="en-US" sz="3200" dirty="0" smtClean="0"/>
          </a:p>
          <a:p>
            <a:pPr marL="514350" indent="-514350">
              <a:buFont typeface="+mj-lt"/>
              <a:buAutoNum type="arabicPeriod"/>
            </a:pPr>
            <a:r>
              <a:rPr lang="en-US" sz="3200" dirty="0" smtClean="0"/>
              <a:t>Recognition </a:t>
            </a:r>
            <a:r>
              <a:rPr lang="en-US" sz="3200" dirty="0"/>
              <a:t>and praise </a:t>
            </a:r>
            <a:endParaRPr lang="en-US" sz="3200" dirty="0" smtClean="0"/>
          </a:p>
          <a:p>
            <a:pPr marL="514350" indent="-514350">
              <a:buFont typeface="+mj-lt"/>
              <a:buAutoNum type="arabicPeriod"/>
            </a:pPr>
            <a:r>
              <a:rPr lang="en-US" sz="3200" dirty="0" smtClean="0"/>
              <a:t>Work </a:t>
            </a:r>
            <a:r>
              <a:rPr lang="en-US" sz="3200" dirty="0"/>
              <a:t>itself </a:t>
            </a:r>
            <a:endParaRPr lang="en-US" sz="3200" dirty="0" smtClean="0"/>
          </a:p>
          <a:p>
            <a:pPr marL="514350" indent="-514350">
              <a:buFont typeface="+mj-lt"/>
              <a:buAutoNum type="arabicPeriod"/>
            </a:pPr>
            <a:r>
              <a:rPr lang="en-US" sz="3200" dirty="0" smtClean="0"/>
              <a:t>Responsibility </a:t>
            </a:r>
            <a:r>
              <a:rPr lang="en-US" sz="3200" dirty="0"/>
              <a:t>for one’s </a:t>
            </a:r>
            <a:r>
              <a:rPr lang="en-US" sz="3200" dirty="0" smtClean="0"/>
              <a:t>work</a:t>
            </a:r>
          </a:p>
          <a:p>
            <a:pPr marL="514350" indent="-514350">
              <a:buFont typeface="+mj-lt"/>
              <a:buAutoNum type="arabicPeriod"/>
            </a:pPr>
            <a:r>
              <a:rPr lang="en-US" sz="3200" dirty="0" smtClean="0"/>
              <a:t>Advancement</a:t>
            </a:r>
            <a:r>
              <a:rPr lang="en-US" sz="3200" dirty="0"/>
              <a:t>: through promotion </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103</a:t>
            </a:fld>
            <a:endParaRPr lang="en-US"/>
          </a:p>
        </p:txBody>
      </p:sp>
      <p:sp>
        <p:nvSpPr>
          <p:cNvPr id="6" name="Date Placeholder 5"/>
          <p:cNvSpPr>
            <a:spLocks noGrp="1"/>
          </p:cNvSpPr>
          <p:nvPr>
            <p:ph type="dt" sz="half" idx="10"/>
          </p:nvPr>
        </p:nvSpPr>
        <p:spPr/>
        <p:txBody>
          <a:bodyPr/>
          <a:lstStyle/>
          <a:p>
            <a:fld id="{5892A06F-A345-456A-A34F-29FA35CAE06B}" type="datetime5">
              <a:rPr lang="en-US" smtClean="0"/>
              <a:t>6-Sep-21</a:t>
            </a:fld>
            <a:endParaRPr lang="en-US"/>
          </a:p>
        </p:txBody>
      </p:sp>
    </p:spTree>
    <p:extLst>
      <p:ext uri="{BB962C8B-B14F-4D97-AF65-F5344CB8AC3E}">
        <p14:creationId xmlns:p14="http://schemas.microsoft.com/office/powerpoint/2010/main" val="215539164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3200" b="1" dirty="0"/>
              <a:t>Hygiene factors/</a:t>
            </a:r>
            <a:r>
              <a:rPr lang="en-US" sz="3200" b="1" dirty="0" err="1"/>
              <a:t>dissatisfiers</a:t>
            </a:r>
            <a:r>
              <a:rPr lang="en-US" sz="3200" b="1" dirty="0"/>
              <a:t> (Extrinsic to the job</a:t>
            </a:r>
            <a:r>
              <a:rPr lang="en-US" sz="3200" b="1" dirty="0" smtClean="0"/>
              <a:t>)/MANTAINANCE FATOTS </a:t>
            </a:r>
            <a:endParaRPr lang="en-US" sz="3200" dirty="0"/>
          </a:p>
          <a:p>
            <a:pPr marL="0" indent="0">
              <a:buNone/>
            </a:pPr>
            <a:r>
              <a:rPr lang="en-US" sz="3200" dirty="0"/>
              <a:t>I. Company policy and administration </a:t>
            </a:r>
          </a:p>
          <a:p>
            <a:pPr marL="0" indent="0">
              <a:buNone/>
            </a:pPr>
            <a:r>
              <a:rPr lang="en-US" sz="3200" dirty="0"/>
              <a:t>II. Supervision – the technical aspects </a:t>
            </a:r>
          </a:p>
          <a:p>
            <a:pPr marL="0" indent="0">
              <a:buNone/>
            </a:pPr>
            <a:r>
              <a:rPr lang="en-US" sz="3200" dirty="0"/>
              <a:t>III. Salary </a:t>
            </a:r>
          </a:p>
          <a:p>
            <a:pPr marL="0" indent="0">
              <a:buNone/>
            </a:pPr>
            <a:r>
              <a:rPr lang="en-US" sz="3200" dirty="0"/>
              <a:t>IV. Interpersonal relationships – supervision </a:t>
            </a:r>
          </a:p>
          <a:p>
            <a:pPr marL="0" indent="0">
              <a:buNone/>
            </a:pPr>
            <a:r>
              <a:rPr lang="en-US" sz="3200" dirty="0"/>
              <a:t>V. Working conditions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104</a:t>
            </a:fld>
            <a:endParaRPr lang="en-US"/>
          </a:p>
        </p:txBody>
      </p:sp>
      <p:sp>
        <p:nvSpPr>
          <p:cNvPr id="6" name="Date Placeholder 5"/>
          <p:cNvSpPr>
            <a:spLocks noGrp="1"/>
          </p:cNvSpPr>
          <p:nvPr>
            <p:ph type="dt" sz="half" idx="10"/>
          </p:nvPr>
        </p:nvSpPr>
        <p:spPr/>
        <p:txBody>
          <a:bodyPr/>
          <a:lstStyle/>
          <a:p>
            <a:fld id="{BB66D5EB-A8F0-4E33-BD22-644E0CB9D7D2}" type="datetime5">
              <a:rPr lang="en-US" smtClean="0"/>
              <a:t>6-Sep-21</a:t>
            </a:fld>
            <a:endParaRPr lang="en-US"/>
          </a:p>
        </p:txBody>
      </p:sp>
    </p:spTree>
    <p:extLst>
      <p:ext uri="{BB962C8B-B14F-4D97-AF65-F5344CB8AC3E}">
        <p14:creationId xmlns:p14="http://schemas.microsoft.com/office/powerpoint/2010/main" val="20808817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Hygiene or Maintenance Factors (Herzberg</a:t>
            </a:r>
          </a:p>
        </p:txBody>
      </p:sp>
      <p:sp>
        <p:nvSpPr>
          <p:cNvPr id="3" name="Content Placeholder 2"/>
          <p:cNvSpPr>
            <a:spLocks noGrp="1"/>
          </p:cNvSpPr>
          <p:nvPr>
            <p:ph idx="1"/>
          </p:nvPr>
        </p:nvSpPr>
        <p:spPr/>
        <p:txBody>
          <a:bodyPr/>
          <a:lstStyle/>
          <a:p>
            <a:r>
              <a:rPr lang="en-US" dirty="0"/>
              <a:t>These are the factors, which if absent, cause dissatisfaction.</a:t>
            </a:r>
          </a:p>
          <a:p>
            <a:r>
              <a:rPr lang="en-US" dirty="0"/>
              <a:t>They are related to the job context and concerned with the job environment.</a:t>
            </a:r>
          </a:p>
          <a:p>
            <a:r>
              <a:rPr lang="en-US" dirty="0"/>
              <a:t>They serve to prevent dissatisfaction.</a:t>
            </a:r>
          </a:p>
          <a:p>
            <a:r>
              <a:rPr lang="en-US" dirty="0"/>
              <a:t>They act as a ‘platform’ upon with the satisfaction factors can be built.</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105</a:t>
            </a:fld>
            <a:endParaRPr lang="en-US"/>
          </a:p>
        </p:txBody>
      </p:sp>
      <p:sp>
        <p:nvSpPr>
          <p:cNvPr id="6" name="Date Placeholder 5"/>
          <p:cNvSpPr>
            <a:spLocks noGrp="1"/>
          </p:cNvSpPr>
          <p:nvPr>
            <p:ph type="dt" sz="half" idx="10"/>
          </p:nvPr>
        </p:nvSpPr>
        <p:spPr/>
        <p:txBody>
          <a:bodyPr/>
          <a:lstStyle/>
          <a:p>
            <a:fld id="{31A5FF60-F1DD-4BFC-8C82-DEBB6003D443}" type="datetime5">
              <a:rPr lang="en-US" smtClean="0"/>
              <a:t>6-Sep-21</a:t>
            </a:fld>
            <a:endParaRPr lang="en-US"/>
          </a:p>
        </p:txBody>
      </p:sp>
    </p:spTree>
    <p:extLst>
      <p:ext uri="{BB962C8B-B14F-4D97-AF65-F5344CB8AC3E}">
        <p14:creationId xmlns:p14="http://schemas.microsoft.com/office/powerpoint/2010/main" val="42361876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Motivators or Growth Factors (Herzberg</a:t>
            </a:r>
          </a:p>
        </p:txBody>
      </p:sp>
      <p:sp>
        <p:nvSpPr>
          <p:cNvPr id="3" name="Content Placeholder 2"/>
          <p:cNvSpPr>
            <a:spLocks noGrp="1"/>
          </p:cNvSpPr>
          <p:nvPr>
            <p:ph idx="1"/>
          </p:nvPr>
        </p:nvSpPr>
        <p:spPr/>
        <p:txBody>
          <a:bodyPr/>
          <a:lstStyle/>
          <a:p>
            <a:r>
              <a:rPr lang="en-US" dirty="0"/>
              <a:t>These factors, if present, serve to motivate the individual to superior effort and performance.</a:t>
            </a:r>
          </a:p>
          <a:p>
            <a:r>
              <a:rPr lang="en-US" dirty="0"/>
              <a:t>These factors are related to the job content of the work itself.</a:t>
            </a:r>
          </a:p>
          <a:p>
            <a:r>
              <a:rPr lang="en-US" dirty="0"/>
              <a:t>The strength of these factors will affect feelings of satisfaction or no satisfaction, but not dissatisfaction.</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106</a:t>
            </a:fld>
            <a:endParaRPr lang="en-US"/>
          </a:p>
        </p:txBody>
      </p:sp>
      <p:sp>
        <p:nvSpPr>
          <p:cNvPr id="6" name="Date Placeholder 5"/>
          <p:cNvSpPr>
            <a:spLocks noGrp="1"/>
          </p:cNvSpPr>
          <p:nvPr>
            <p:ph type="dt" sz="half" idx="10"/>
          </p:nvPr>
        </p:nvSpPr>
        <p:spPr/>
        <p:txBody>
          <a:bodyPr/>
          <a:lstStyle/>
          <a:p>
            <a:fld id="{F65CFCB7-D3DF-4B16-9EDF-64DB917012E2}" type="datetime5">
              <a:rPr lang="en-US" smtClean="0"/>
              <a:t>6-Sep-21</a:t>
            </a:fld>
            <a:endParaRPr lang="en-US"/>
          </a:p>
        </p:txBody>
      </p:sp>
    </p:spTree>
    <p:extLst>
      <p:ext uri="{BB962C8B-B14F-4D97-AF65-F5344CB8AC3E}">
        <p14:creationId xmlns:p14="http://schemas.microsoft.com/office/powerpoint/2010/main" val="2377522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Unsatisfactory hygiene factors lead to dissatisfaction which lead to increased absences, grievances or resignations. He likens hygiene factors to water filtration pump. Not having one will likely result to illness, but drinking purified water will not necessarily keep one from becoming sick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107</a:t>
            </a:fld>
            <a:endParaRPr lang="en-US"/>
          </a:p>
        </p:txBody>
      </p:sp>
      <p:sp>
        <p:nvSpPr>
          <p:cNvPr id="6" name="Date Placeholder 5"/>
          <p:cNvSpPr>
            <a:spLocks noGrp="1"/>
          </p:cNvSpPr>
          <p:nvPr>
            <p:ph type="dt" sz="half" idx="10"/>
          </p:nvPr>
        </p:nvSpPr>
        <p:spPr/>
        <p:txBody>
          <a:bodyPr/>
          <a:lstStyle/>
          <a:p>
            <a:fld id="{440AA2C9-4B4C-47DB-B231-F86CB79CD7F6}" type="datetime5">
              <a:rPr lang="en-US" smtClean="0"/>
              <a:t>6-Sep-21</a:t>
            </a:fld>
            <a:endParaRPr lang="en-US"/>
          </a:p>
        </p:txBody>
      </p:sp>
    </p:spTree>
    <p:extLst>
      <p:ext uri="{BB962C8B-B14F-4D97-AF65-F5344CB8AC3E}">
        <p14:creationId xmlns:p14="http://schemas.microsoft.com/office/powerpoint/2010/main" val="21147264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McGregor’s Theory X, Theory Y</a:t>
            </a:r>
          </a:p>
        </p:txBody>
      </p:sp>
      <p:sp>
        <p:nvSpPr>
          <p:cNvPr id="3" name="Content Placeholder 2"/>
          <p:cNvSpPr>
            <a:spLocks noGrp="1"/>
          </p:cNvSpPr>
          <p:nvPr>
            <p:ph idx="1"/>
          </p:nvPr>
        </p:nvSpPr>
        <p:spPr/>
        <p:txBody>
          <a:bodyPr/>
          <a:lstStyle/>
          <a:p>
            <a:r>
              <a:rPr lang="en-US" dirty="0"/>
              <a:t>McGregor put forward two suppositions about human nature and </a:t>
            </a:r>
            <a:r>
              <a:rPr lang="en-US" dirty="0" err="1"/>
              <a:t>behaviour</a:t>
            </a:r>
            <a:r>
              <a:rPr lang="en-US" dirty="0"/>
              <a:t> at work.</a:t>
            </a:r>
          </a:p>
          <a:p>
            <a:r>
              <a:rPr lang="en-US" dirty="0"/>
              <a:t>He argues that the style of management adopted is a function of the managers attitudes towards people and assumptions about human nature and </a:t>
            </a:r>
            <a:r>
              <a:rPr lang="en-US" dirty="0" err="1"/>
              <a:t>behaviour</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108</a:t>
            </a:fld>
            <a:endParaRPr lang="en-US"/>
          </a:p>
        </p:txBody>
      </p:sp>
      <p:sp>
        <p:nvSpPr>
          <p:cNvPr id="6" name="Date Placeholder 5"/>
          <p:cNvSpPr>
            <a:spLocks noGrp="1"/>
          </p:cNvSpPr>
          <p:nvPr>
            <p:ph type="dt" sz="half" idx="10"/>
          </p:nvPr>
        </p:nvSpPr>
        <p:spPr/>
        <p:txBody>
          <a:bodyPr/>
          <a:lstStyle/>
          <a:p>
            <a:fld id="{74F74C5D-C710-4ED6-8A68-2750BE9ED819}" type="datetime5">
              <a:rPr lang="en-US" smtClean="0"/>
              <a:t>6-Sep-21</a:t>
            </a:fld>
            <a:endParaRPr lang="en-US"/>
          </a:p>
        </p:txBody>
      </p:sp>
    </p:spTree>
    <p:extLst>
      <p:ext uri="{BB962C8B-B14F-4D97-AF65-F5344CB8AC3E}">
        <p14:creationId xmlns:p14="http://schemas.microsoft.com/office/powerpoint/2010/main" val="257476915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McGregor </a:t>
            </a:r>
            <a:r>
              <a:rPr lang="en-US" sz="3200" dirty="0"/>
              <a:t>–theory X and theory Y are essentially sets of assumption s about </a:t>
            </a:r>
            <a:r>
              <a:rPr lang="en-US" sz="3200" dirty="0" smtClean="0"/>
              <a:t>behavior. </a:t>
            </a:r>
            <a:r>
              <a:rPr lang="en-US" sz="3200" dirty="0"/>
              <a:t>He saw two different sets of assumptions made by managers about their employees, one which is negative ,theory X and the other positive, theory 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109</a:t>
            </a:fld>
            <a:endParaRPr lang="en-US"/>
          </a:p>
        </p:txBody>
      </p:sp>
      <p:sp>
        <p:nvSpPr>
          <p:cNvPr id="6" name="Date Placeholder 5"/>
          <p:cNvSpPr>
            <a:spLocks noGrp="1"/>
          </p:cNvSpPr>
          <p:nvPr>
            <p:ph type="dt" sz="half" idx="10"/>
          </p:nvPr>
        </p:nvSpPr>
        <p:spPr/>
        <p:txBody>
          <a:bodyPr/>
          <a:lstStyle/>
          <a:p>
            <a:fld id="{A0764138-8176-4665-864A-A36DAFB4199B}" type="datetime5">
              <a:rPr lang="en-US" smtClean="0"/>
              <a:t>6-Sep-21</a:t>
            </a:fld>
            <a:endParaRPr lang="en-US"/>
          </a:p>
        </p:txBody>
      </p:sp>
    </p:spTree>
    <p:extLst>
      <p:ext uri="{BB962C8B-B14F-4D97-AF65-F5344CB8AC3E}">
        <p14:creationId xmlns:p14="http://schemas.microsoft.com/office/powerpoint/2010/main" val="566845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smtClean="0">
                <a:latin typeface="Algerian" panose="04020705040A02060702" pitchFamily="82" charset="0"/>
              </a:rPr>
              <a:t>Communication and networking </a:t>
            </a:r>
            <a:endParaRPr lang="en-US" sz="3600" dirty="0"/>
          </a:p>
          <a:p>
            <a:pPr>
              <a:buFont typeface="Wingdings" panose="05000000000000000000" pitchFamily="2" charset="2"/>
              <a:buChar char="Ø"/>
            </a:pPr>
            <a:r>
              <a:rPr lang="en-US" sz="3600" dirty="0" smtClean="0"/>
              <a:t> </a:t>
            </a:r>
            <a:r>
              <a:rPr lang="en-US" sz="3600" dirty="0" smtClean="0">
                <a:latin typeface="Times New Roman" panose="02020603050405020304" pitchFamily="18" charset="0"/>
                <a:cs typeface="Times New Roman" panose="02020603050405020304" pitchFamily="18" charset="0"/>
              </a:rPr>
              <a:t>basics of effective communication, effective communication skills, public speaking ,report writing, networking advocacy ,negotiation ,partnership ,inter/intra-sectoral collaboration ,conducting meeting  </a:t>
            </a: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a:t>
            </a:fld>
            <a:endParaRPr lang="en-US"/>
          </a:p>
        </p:txBody>
      </p:sp>
      <p:sp>
        <p:nvSpPr>
          <p:cNvPr id="6" name="Date Placeholder 5"/>
          <p:cNvSpPr>
            <a:spLocks noGrp="1"/>
          </p:cNvSpPr>
          <p:nvPr>
            <p:ph type="dt" sz="half" idx="10"/>
          </p:nvPr>
        </p:nvSpPr>
        <p:spPr/>
        <p:txBody>
          <a:bodyPr/>
          <a:lstStyle/>
          <a:p>
            <a:fld id="{E5C79FBF-4FC7-41FD-84AF-97E8D698A460}" type="datetime5">
              <a:rPr lang="en-US" smtClean="0"/>
              <a:t>6-Sep-21</a:t>
            </a:fld>
            <a:endParaRPr lang="en-US"/>
          </a:p>
        </p:txBody>
      </p:sp>
    </p:spTree>
    <p:extLst>
      <p:ext uri="{BB962C8B-B14F-4D97-AF65-F5344CB8AC3E}">
        <p14:creationId xmlns:p14="http://schemas.microsoft.com/office/powerpoint/2010/main" val="357867297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X (McGregor)</a:t>
            </a:r>
          </a:p>
        </p:txBody>
      </p:sp>
      <p:sp>
        <p:nvSpPr>
          <p:cNvPr id="3" name="Content Placeholder 2"/>
          <p:cNvSpPr>
            <a:spLocks noGrp="1"/>
          </p:cNvSpPr>
          <p:nvPr>
            <p:ph idx="1"/>
          </p:nvPr>
        </p:nvSpPr>
        <p:spPr/>
        <p:txBody>
          <a:bodyPr/>
          <a:lstStyle/>
          <a:p>
            <a:r>
              <a:rPr lang="en-US" dirty="0"/>
              <a:t>Theory X represents the assumptions on which traditional </a:t>
            </a:r>
            <a:r>
              <a:rPr lang="en-US" dirty="0" smtClean="0"/>
              <a:t>organizations </a:t>
            </a:r>
            <a:r>
              <a:rPr lang="en-US" dirty="0"/>
              <a:t>are based, and was widely accepted and </a:t>
            </a:r>
            <a:r>
              <a:rPr lang="en-US" dirty="0" smtClean="0"/>
              <a:t>practiced </a:t>
            </a:r>
            <a:r>
              <a:rPr lang="en-US" dirty="0"/>
              <a:t>before the development of the human relations approach.</a:t>
            </a:r>
          </a:p>
          <a:p>
            <a:r>
              <a:rPr lang="en-US" dirty="0"/>
              <a:t>The central principle is direction and control through a </a:t>
            </a:r>
            <a:r>
              <a:rPr lang="en-US" dirty="0" smtClean="0"/>
              <a:t>centralized </a:t>
            </a:r>
            <a:r>
              <a:rPr lang="en-US" dirty="0"/>
              <a:t>system of </a:t>
            </a:r>
            <a:r>
              <a:rPr lang="en-US" dirty="0" smtClean="0"/>
              <a:t>organization </a:t>
            </a:r>
            <a:r>
              <a:rPr lang="en-US" dirty="0"/>
              <a:t>and the exercise of authority</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110</a:t>
            </a:fld>
            <a:endParaRPr lang="en-US"/>
          </a:p>
        </p:txBody>
      </p:sp>
      <p:sp>
        <p:nvSpPr>
          <p:cNvPr id="6" name="Date Placeholder 5"/>
          <p:cNvSpPr>
            <a:spLocks noGrp="1"/>
          </p:cNvSpPr>
          <p:nvPr>
            <p:ph type="dt" sz="half" idx="10"/>
          </p:nvPr>
        </p:nvSpPr>
        <p:spPr/>
        <p:txBody>
          <a:bodyPr/>
          <a:lstStyle/>
          <a:p>
            <a:fld id="{9CE9700B-DE2B-445E-83C7-A455673AB590}" type="datetime5">
              <a:rPr lang="en-US" smtClean="0"/>
              <a:t>6-Sep-21</a:t>
            </a:fld>
            <a:endParaRPr lang="en-US"/>
          </a:p>
        </p:txBody>
      </p:sp>
    </p:spTree>
    <p:extLst>
      <p:ext uri="{BB962C8B-B14F-4D97-AF65-F5344CB8AC3E}">
        <p14:creationId xmlns:p14="http://schemas.microsoft.com/office/powerpoint/2010/main" val="7576681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Theory X assumptions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a:t>
            </a:r>
            <a:r>
              <a:rPr lang="en-US" sz="3200" dirty="0"/>
              <a:t>. Human beings are lazy, dislike work and avoid it as far as possible </a:t>
            </a:r>
          </a:p>
          <a:p>
            <a:pPr marL="0" indent="0">
              <a:buNone/>
            </a:pPr>
            <a:r>
              <a:rPr lang="en-US" sz="3200" dirty="0"/>
              <a:t>II. Since human beings dislike work they must be coerced, controlled or threatened with punishment to achieve goals </a:t>
            </a:r>
          </a:p>
          <a:p>
            <a:pPr marL="0" indent="0">
              <a:buNone/>
            </a:pPr>
            <a:r>
              <a:rPr lang="en-US" sz="3200" dirty="0"/>
              <a:t>III. Human beings will avoid responsibility, and want to be directed whenever possible </a:t>
            </a:r>
          </a:p>
          <a:p>
            <a:pPr marL="0" indent="0">
              <a:buNone/>
            </a:pPr>
            <a:r>
              <a:rPr lang="en-US" sz="3200" dirty="0"/>
              <a:t>IV. Human beings place security above all other factors associated with work and will display little ambition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111</a:t>
            </a:fld>
            <a:endParaRPr lang="en-US"/>
          </a:p>
        </p:txBody>
      </p:sp>
      <p:sp>
        <p:nvSpPr>
          <p:cNvPr id="6" name="Date Placeholder 5"/>
          <p:cNvSpPr>
            <a:spLocks noGrp="1"/>
          </p:cNvSpPr>
          <p:nvPr>
            <p:ph type="dt" sz="half" idx="10"/>
          </p:nvPr>
        </p:nvSpPr>
        <p:spPr/>
        <p:txBody>
          <a:bodyPr/>
          <a:lstStyle/>
          <a:p>
            <a:fld id="{A98E1D22-61AF-4F07-ABCA-2BAADE38C370}" type="datetime5">
              <a:rPr lang="en-US" smtClean="0"/>
              <a:t>6-Sep-21</a:t>
            </a:fld>
            <a:endParaRPr lang="en-US"/>
          </a:p>
        </p:txBody>
      </p:sp>
    </p:spTree>
    <p:extLst>
      <p:ext uri="{BB962C8B-B14F-4D97-AF65-F5344CB8AC3E}">
        <p14:creationId xmlns:p14="http://schemas.microsoft.com/office/powerpoint/2010/main" val="373311122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Y (McGregor)</a:t>
            </a:r>
          </a:p>
        </p:txBody>
      </p:sp>
      <p:sp>
        <p:nvSpPr>
          <p:cNvPr id="3" name="Content Placeholder 2"/>
          <p:cNvSpPr>
            <a:spLocks noGrp="1"/>
          </p:cNvSpPr>
          <p:nvPr>
            <p:ph idx="1"/>
          </p:nvPr>
        </p:nvSpPr>
        <p:spPr/>
        <p:txBody>
          <a:bodyPr/>
          <a:lstStyle/>
          <a:p>
            <a:r>
              <a:rPr lang="en-US" dirty="0"/>
              <a:t>Theory Y represents the assumptions consistent with current research knowledge.</a:t>
            </a:r>
          </a:p>
          <a:p>
            <a:r>
              <a:rPr lang="en-US" dirty="0"/>
              <a:t>The central principle is the integration of the individual and </a:t>
            </a:r>
            <a:r>
              <a:rPr lang="en-US" dirty="0" smtClean="0"/>
              <a:t>organization </a:t>
            </a:r>
            <a:r>
              <a:rPr lang="en-US" dirty="0"/>
              <a:t>goals.</a:t>
            </a:r>
          </a:p>
          <a:p>
            <a:r>
              <a:rPr lang="en-US" dirty="0"/>
              <a:t>It is </a:t>
            </a:r>
            <a:r>
              <a:rPr lang="en-US" dirty="0" smtClean="0"/>
              <a:t>recognized </a:t>
            </a:r>
            <a:r>
              <a:rPr lang="en-US" dirty="0"/>
              <a:t>as the best way to elicit co-operation from workers</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112</a:t>
            </a:fld>
            <a:endParaRPr lang="en-US"/>
          </a:p>
        </p:txBody>
      </p:sp>
      <p:sp>
        <p:nvSpPr>
          <p:cNvPr id="6" name="Date Placeholder 5"/>
          <p:cNvSpPr>
            <a:spLocks noGrp="1"/>
          </p:cNvSpPr>
          <p:nvPr>
            <p:ph type="dt" sz="half" idx="10"/>
          </p:nvPr>
        </p:nvSpPr>
        <p:spPr/>
        <p:txBody>
          <a:bodyPr/>
          <a:lstStyle/>
          <a:p>
            <a:fld id="{9425C4B9-766D-4A89-9E7D-E7D40203A79B}" type="datetime5">
              <a:rPr lang="en-US" smtClean="0"/>
              <a:t>6-Sep-21</a:t>
            </a:fld>
            <a:endParaRPr lang="en-US"/>
          </a:p>
        </p:txBody>
      </p:sp>
    </p:spTree>
    <p:extLst>
      <p:ext uri="{BB962C8B-B14F-4D97-AF65-F5344CB8AC3E}">
        <p14:creationId xmlns:p14="http://schemas.microsoft.com/office/powerpoint/2010/main" val="41816473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Theory y assumptions </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dirty="0" smtClean="0"/>
              <a:t>1.</a:t>
            </a:r>
            <a:r>
              <a:rPr lang="en-US" dirty="0"/>
              <a:t> For most people work is as natural as play or rest.</a:t>
            </a:r>
          </a:p>
          <a:p>
            <a:r>
              <a:rPr lang="en-US" dirty="0"/>
              <a:t>People will exercise self-direction and self-control in the service of objectives to which they are committed.</a:t>
            </a:r>
          </a:p>
          <a:p>
            <a:r>
              <a:rPr lang="en-US" dirty="0"/>
              <a:t>Commitment to objectives is a function of rewards associated with their achievement.</a:t>
            </a:r>
          </a:p>
          <a:p>
            <a:pPr marL="0" indent="0">
              <a:buNone/>
            </a:pPr>
            <a:r>
              <a:rPr lang="en-US" dirty="0" smtClean="0"/>
              <a:t> </a:t>
            </a: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113</a:t>
            </a:fld>
            <a:endParaRPr lang="en-US"/>
          </a:p>
        </p:txBody>
      </p:sp>
      <p:sp>
        <p:nvSpPr>
          <p:cNvPr id="6" name="Date Placeholder 5"/>
          <p:cNvSpPr>
            <a:spLocks noGrp="1"/>
          </p:cNvSpPr>
          <p:nvPr>
            <p:ph type="dt" sz="half" idx="10"/>
          </p:nvPr>
        </p:nvSpPr>
        <p:spPr/>
        <p:txBody>
          <a:bodyPr/>
          <a:lstStyle/>
          <a:p>
            <a:fld id="{75B6726E-0408-4F28-B385-1E42B053E64E}" type="datetime5">
              <a:rPr lang="en-US" smtClean="0"/>
              <a:t>6-Sep-21</a:t>
            </a:fld>
            <a:endParaRPr lang="en-US"/>
          </a:p>
        </p:txBody>
      </p:sp>
    </p:spTree>
    <p:extLst>
      <p:ext uri="{BB962C8B-B14F-4D97-AF65-F5344CB8AC3E}">
        <p14:creationId xmlns:p14="http://schemas.microsoft.com/office/powerpoint/2010/main" val="371492760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Given the right conditions the average worker can learn to accept and to seek responsibility.</a:t>
            </a:r>
          </a:p>
          <a:p>
            <a:r>
              <a:rPr lang="en-US" dirty="0"/>
              <a:t>The capacity for creativity in solving </a:t>
            </a:r>
            <a:r>
              <a:rPr lang="en-US" dirty="0" smtClean="0"/>
              <a:t>organizational </a:t>
            </a:r>
            <a:r>
              <a:rPr lang="en-US" dirty="0"/>
              <a:t>problems is distributed.</a:t>
            </a:r>
          </a:p>
          <a:p>
            <a:r>
              <a:rPr lang="en-US" dirty="0"/>
              <a:t>The intellectual potential of the average person is only partially </a:t>
            </a:r>
            <a:r>
              <a:rPr lang="en-US" dirty="0" smtClean="0"/>
              <a:t>utilized.</a:t>
            </a:r>
            <a:endParaRPr lang="en-US" dirty="0"/>
          </a:p>
          <a:p>
            <a:r>
              <a:rPr lang="en-US" dirty="0"/>
              <a:t>Motivation occurs at all of Maslow’s levels</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114</a:t>
            </a:fld>
            <a:endParaRPr lang="en-US"/>
          </a:p>
        </p:txBody>
      </p:sp>
      <p:sp>
        <p:nvSpPr>
          <p:cNvPr id="6" name="Date Placeholder 5"/>
          <p:cNvSpPr>
            <a:spLocks noGrp="1"/>
          </p:cNvSpPr>
          <p:nvPr>
            <p:ph type="dt" sz="half" idx="10"/>
          </p:nvPr>
        </p:nvSpPr>
        <p:spPr/>
        <p:txBody>
          <a:bodyPr/>
          <a:lstStyle/>
          <a:p>
            <a:fld id="{F64D8246-867D-4D3D-A66B-2268C6A5C33D}" type="datetime5">
              <a:rPr lang="en-US" smtClean="0"/>
              <a:t>6-Sep-21</a:t>
            </a:fld>
            <a:endParaRPr lang="en-US"/>
          </a:p>
        </p:txBody>
      </p:sp>
    </p:spTree>
    <p:extLst>
      <p:ext uri="{BB962C8B-B14F-4D97-AF65-F5344CB8AC3E}">
        <p14:creationId xmlns:p14="http://schemas.microsoft.com/office/powerpoint/2010/main" val="3838859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Expectancy Theory</a:t>
            </a:r>
          </a:p>
        </p:txBody>
      </p:sp>
      <p:sp>
        <p:nvSpPr>
          <p:cNvPr id="3" name="Content Placeholder 2"/>
          <p:cNvSpPr>
            <a:spLocks noGrp="1"/>
          </p:cNvSpPr>
          <p:nvPr>
            <p:ph idx="1"/>
          </p:nvPr>
        </p:nvSpPr>
        <p:spPr/>
        <p:txBody>
          <a:bodyPr/>
          <a:lstStyle/>
          <a:p>
            <a:r>
              <a:rPr lang="en-US" dirty="0"/>
              <a:t>Vroom’s expectancy theory(1964) maintains that employees behave in ways they expect will produce positive outcomes.</a:t>
            </a:r>
          </a:p>
          <a:p>
            <a:r>
              <a:rPr lang="en-US" dirty="0"/>
              <a:t>The model suggest that the persons level of effort or force (motivation) is not simply a function of rewards.</a:t>
            </a:r>
          </a:p>
          <a:p>
            <a:r>
              <a:rPr lang="en-US" dirty="0"/>
              <a:t>It is a measure of the strength of a particular outcome has for the </a:t>
            </a:r>
            <a:r>
              <a:rPr lang="en-US" dirty="0" smtClean="0"/>
              <a:t>individual</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115</a:t>
            </a:fld>
            <a:endParaRPr lang="en-US"/>
          </a:p>
        </p:txBody>
      </p:sp>
      <p:sp>
        <p:nvSpPr>
          <p:cNvPr id="6" name="Date Placeholder 5"/>
          <p:cNvSpPr>
            <a:spLocks noGrp="1"/>
          </p:cNvSpPr>
          <p:nvPr>
            <p:ph type="dt" sz="half" idx="10"/>
          </p:nvPr>
        </p:nvSpPr>
        <p:spPr/>
        <p:txBody>
          <a:bodyPr/>
          <a:lstStyle/>
          <a:p>
            <a:fld id="{92A32547-648F-4EC8-8CC1-19EA9CBF412F}" type="datetime5">
              <a:rPr lang="en-US" smtClean="0"/>
              <a:t>6-Sep-21</a:t>
            </a:fld>
            <a:endParaRPr lang="en-US"/>
          </a:p>
        </p:txBody>
      </p:sp>
    </p:spTree>
    <p:extLst>
      <p:ext uri="{BB962C8B-B14F-4D97-AF65-F5344CB8AC3E}">
        <p14:creationId xmlns:p14="http://schemas.microsoft.com/office/powerpoint/2010/main" val="23764535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Vrooms expectancy theory is:</a:t>
            </a:r>
          </a:p>
          <a:p>
            <a:pPr lvl="1"/>
            <a:r>
              <a:rPr lang="en-US" dirty="0"/>
              <a:t>F = Sum (E * V) where,</a:t>
            </a:r>
          </a:p>
          <a:p>
            <a:pPr lvl="2"/>
            <a:r>
              <a:rPr lang="en-US" dirty="0"/>
              <a:t>F = Force - the motivation or the force used to </a:t>
            </a:r>
            <a:r>
              <a:rPr lang="en-US" dirty="0" smtClean="0"/>
              <a:t>achieve it</a:t>
            </a:r>
            <a:r>
              <a:rPr lang="en-US" dirty="0"/>
              <a:t>.</a:t>
            </a:r>
          </a:p>
          <a:p>
            <a:pPr lvl="2"/>
            <a:r>
              <a:rPr lang="en-US" dirty="0"/>
              <a:t>E = Expectancy - the possibility of achieving a certain outcome through certain actions.</a:t>
            </a:r>
          </a:p>
          <a:p>
            <a:pPr lvl="2"/>
            <a:r>
              <a:rPr lang="en-US" dirty="0"/>
              <a:t>V = </a:t>
            </a:r>
            <a:r>
              <a:rPr lang="en-US" dirty="0" smtClean="0"/>
              <a:t>Vacancy </a:t>
            </a:r>
            <a:r>
              <a:rPr lang="en-US" dirty="0"/>
              <a:t>- the preference an individual has for a particular outcome, the worth placed on a particular result.</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116</a:t>
            </a:fld>
            <a:endParaRPr lang="en-US"/>
          </a:p>
        </p:txBody>
      </p:sp>
      <p:sp>
        <p:nvSpPr>
          <p:cNvPr id="6" name="Date Placeholder 5"/>
          <p:cNvSpPr>
            <a:spLocks noGrp="1"/>
          </p:cNvSpPr>
          <p:nvPr>
            <p:ph type="dt" sz="half" idx="10"/>
          </p:nvPr>
        </p:nvSpPr>
        <p:spPr/>
        <p:txBody>
          <a:bodyPr/>
          <a:lstStyle/>
          <a:p>
            <a:fld id="{EEF38535-6295-48CD-945B-BB8B83C0BB63}" type="datetime5">
              <a:rPr lang="en-US" smtClean="0"/>
              <a:t>6-Sep-21</a:t>
            </a:fld>
            <a:endParaRPr lang="en-US"/>
          </a:p>
        </p:txBody>
      </p:sp>
    </p:spTree>
    <p:extLst>
      <p:ext uri="{BB962C8B-B14F-4D97-AF65-F5344CB8AC3E}">
        <p14:creationId xmlns:p14="http://schemas.microsoft.com/office/powerpoint/2010/main" val="19868224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Porter and Lawler (1968) develop Vroom’s expectancy theory by suggesting that there are two factors determining the effort people put into their jobs.</a:t>
            </a:r>
          </a:p>
          <a:p>
            <a:pPr lvl="1"/>
            <a:r>
              <a:rPr lang="en-US" dirty="0"/>
              <a:t>The value of the reward to individuals in so far as they satisfy their need for security, social esteem, autonomy and </a:t>
            </a:r>
            <a:r>
              <a:rPr lang="en-US" dirty="0" smtClean="0"/>
              <a:t>self- </a:t>
            </a:r>
            <a:r>
              <a:rPr lang="en-US" dirty="0" err="1" smtClean="0"/>
              <a:t>actualisation</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117</a:t>
            </a:fld>
            <a:endParaRPr lang="en-US"/>
          </a:p>
        </p:txBody>
      </p:sp>
      <p:sp>
        <p:nvSpPr>
          <p:cNvPr id="6" name="Date Placeholder 5"/>
          <p:cNvSpPr>
            <a:spLocks noGrp="1"/>
          </p:cNvSpPr>
          <p:nvPr>
            <p:ph type="dt" sz="half" idx="10"/>
          </p:nvPr>
        </p:nvSpPr>
        <p:spPr/>
        <p:txBody>
          <a:bodyPr/>
          <a:lstStyle/>
          <a:p>
            <a:fld id="{33B77E7E-C822-45D0-A999-08A137330341}" type="datetime5">
              <a:rPr lang="en-US" smtClean="0"/>
              <a:t>6-Sep-21</a:t>
            </a:fld>
            <a:endParaRPr lang="en-US"/>
          </a:p>
        </p:txBody>
      </p:sp>
    </p:spTree>
    <p:extLst>
      <p:ext uri="{BB962C8B-B14F-4D97-AF65-F5344CB8AC3E}">
        <p14:creationId xmlns:p14="http://schemas.microsoft.com/office/powerpoint/2010/main" val="37989629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The probability that reward depends on effort, as perceived by individuals - in other words their expectations of the relationship between effort and reward.</a:t>
            </a:r>
          </a:p>
          <a:p>
            <a:r>
              <a:rPr lang="en-US" dirty="0"/>
              <a:t>Thus the greater the value of a set of rewards and the higher the probability that receiving each of these rewards depends upon effort, the greater the effort that will be made in a given situation.</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118</a:t>
            </a:fld>
            <a:endParaRPr lang="en-US"/>
          </a:p>
        </p:txBody>
      </p:sp>
      <p:sp>
        <p:nvSpPr>
          <p:cNvPr id="6" name="Date Placeholder 5"/>
          <p:cNvSpPr>
            <a:spLocks noGrp="1"/>
          </p:cNvSpPr>
          <p:nvPr>
            <p:ph type="dt" sz="half" idx="10"/>
          </p:nvPr>
        </p:nvSpPr>
        <p:spPr/>
        <p:txBody>
          <a:bodyPr/>
          <a:lstStyle/>
          <a:p>
            <a:fld id="{D1D1AD58-3E18-43F4-B228-250BA55F8963}" type="datetime5">
              <a:rPr lang="en-US" smtClean="0"/>
              <a:t>6-Sep-21</a:t>
            </a:fld>
            <a:endParaRPr lang="en-US"/>
          </a:p>
        </p:txBody>
      </p:sp>
    </p:spTree>
    <p:extLst>
      <p:ext uri="{BB962C8B-B14F-4D97-AF65-F5344CB8AC3E}">
        <p14:creationId xmlns:p14="http://schemas.microsoft.com/office/powerpoint/2010/main" val="156406166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Adams Equity Theory</a:t>
            </a:r>
          </a:p>
        </p:txBody>
      </p:sp>
      <p:sp>
        <p:nvSpPr>
          <p:cNvPr id="3" name="Content Placeholder 2"/>
          <p:cNvSpPr>
            <a:spLocks noGrp="1"/>
          </p:cNvSpPr>
          <p:nvPr>
            <p:ph idx="1"/>
          </p:nvPr>
        </p:nvSpPr>
        <p:spPr/>
        <p:txBody>
          <a:bodyPr/>
          <a:lstStyle/>
          <a:p>
            <a:r>
              <a:rPr lang="en-US" dirty="0"/>
              <a:t>Equity theory focuses on peoples feelings of how fairly they feel they have been treated in comparison with the treatment received by others.</a:t>
            </a:r>
          </a:p>
          <a:p>
            <a:r>
              <a:rPr lang="en-US" dirty="0"/>
              <a:t>It is based on exchange theory.</a:t>
            </a:r>
          </a:p>
          <a:p>
            <a:r>
              <a:rPr lang="en-US" dirty="0"/>
              <a:t>People expect certain outcomes in exchange for certain inputs or contributions.</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119</a:t>
            </a:fld>
            <a:endParaRPr lang="en-US"/>
          </a:p>
        </p:txBody>
      </p:sp>
      <p:sp>
        <p:nvSpPr>
          <p:cNvPr id="6" name="Date Placeholder 5"/>
          <p:cNvSpPr>
            <a:spLocks noGrp="1"/>
          </p:cNvSpPr>
          <p:nvPr>
            <p:ph type="dt" sz="half" idx="10"/>
          </p:nvPr>
        </p:nvSpPr>
        <p:spPr/>
        <p:txBody>
          <a:bodyPr/>
          <a:lstStyle/>
          <a:p>
            <a:fld id="{09BC893F-89D0-4EA6-AEEC-6D99C8C3DB5D}" type="datetime5">
              <a:rPr lang="en-US" smtClean="0"/>
              <a:t>6-Sep-21</a:t>
            </a:fld>
            <a:endParaRPr lang="en-US"/>
          </a:p>
        </p:txBody>
      </p:sp>
    </p:spTree>
    <p:extLst>
      <p:ext uri="{BB962C8B-B14F-4D97-AF65-F5344CB8AC3E}">
        <p14:creationId xmlns:p14="http://schemas.microsoft.com/office/powerpoint/2010/main" val="2547799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latin typeface="Algerian" panose="04020705040A02060702" pitchFamily="82" charset="0"/>
              </a:rPr>
              <a:t>Commodity and supplies management</a:t>
            </a:r>
          </a:p>
          <a:p>
            <a:pPr>
              <a:buFont typeface="Wingdings" panose="05000000000000000000" pitchFamily="2" charset="2"/>
              <a:buChar char="Ø"/>
            </a:pPr>
            <a:r>
              <a:rPr lang="en-US" sz="3600" dirty="0" smtClean="0"/>
              <a:t>commodity management cycle-  selection ,procurement ,distribution ,use and disposal ,inventory management procedures, procurement procedures ,ethical and legal implications in commodity and supplies management </a:t>
            </a:r>
            <a:endParaRPr lang="en-US" sz="36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a:t>
            </a:fld>
            <a:endParaRPr lang="en-US"/>
          </a:p>
        </p:txBody>
      </p:sp>
      <p:sp>
        <p:nvSpPr>
          <p:cNvPr id="6" name="Date Placeholder 5"/>
          <p:cNvSpPr>
            <a:spLocks noGrp="1"/>
          </p:cNvSpPr>
          <p:nvPr>
            <p:ph type="dt" sz="half" idx="10"/>
          </p:nvPr>
        </p:nvSpPr>
        <p:spPr/>
        <p:txBody>
          <a:bodyPr/>
          <a:lstStyle/>
          <a:p>
            <a:fld id="{8958E3FF-7153-4D0F-B1BE-D80DF97A6287}" type="datetime5">
              <a:rPr lang="en-US" smtClean="0"/>
              <a:t>6-Sep-21</a:t>
            </a:fld>
            <a:endParaRPr lang="en-US"/>
          </a:p>
        </p:txBody>
      </p:sp>
    </p:spTree>
    <p:extLst>
      <p:ext uri="{BB962C8B-B14F-4D97-AF65-F5344CB8AC3E}">
        <p14:creationId xmlns:p14="http://schemas.microsoft.com/office/powerpoint/2010/main" val="410955046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Adams states that people will be better motivated if they are treated equitably.</a:t>
            </a:r>
          </a:p>
          <a:p>
            <a:r>
              <a:rPr lang="en-US" dirty="0"/>
              <a:t> The exchange variables are:</a:t>
            </a:r>
          </a:p>
          <a:p>
            <a:pPr lvl="1"/>
            <a:r>
              <a:rPr lang="en-US" dirty="0"/>
              <a:t>Inputs - what the individual brings to their employment in terms of effort, experience and skills.</a:t>
            </a:r>
          </a:p>
          <a:p>
            <a:pPr lvl="1"/>
            <a:r>
              <a:rPr lang="en-US" dirty="0"/>
              <a:t>Outcomes - the range of factors the employee receives in return for their inputs i.e. all the financial and non-financial rewards.</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120</a:t>
            </a:fld>
            <a:endParaRPr lang="en-US"/>
          </a:p>
        </p:txBody>
      </p:sp>
      <p:sp>
        <p:nvSpPr>
          <p:cNvPr id="6" name="Date Placeholder 5"/>
          <p:cNvSpPr>
            <a:spLocks noGrp="1"/>
          </p:cNvSpPr>
          <p:nvPr>
            <p:ph type="dt" sz="half" idx="10"/>
          </p:nvPr>
        </p:nvSpPr>
        <p:spPr/>
        <p:txBody>
          <a:bodyPr/>
          <a:lstStyle/>
          <a:p>
            <a:fld id="{BA439DE0-AFF3-4C56-8E48-D44FE47872F6}" type="datetime5">
              <a:rPr lang="en-US" smtClean="0"/>
              <a:t>6-Sep-21</a:t>
            </a:fld>
            <a:endParaRPr lang="en-US"/>
          </a:p>
        </p:txBody>
      </p:sp>
    </p:spTree>
    <p:extLst>
      <p:ext uri="{BB962C8B-B14F-4D97-AF65-F5344CB8AC3E}">
        <p14:creationId xmlns:p14="http://schemas.microsoft.com/office/powerpoint/2010/main" val="147072630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Alderfer’s</a:t>
            </a:r>
            <a:r>
              <a:rPr lang="en-US" dirty="0"/>
              <a:t> ERG Theory</a:t>
            </a:r>
          </a:p>
        </p:txBody>
      </p:sp>
      <p:sp>
        <p:nvSpPr>
          <p:cNvPr id="3" name="Content Placeholder 2"/>
          <p:cNvSpPr>
            <a:spLocks noGrp="1"/>
          </p:cNvSpPr>
          <p:nvPr>
            <p:ph idx="1"/>
          </p:nvPr>
        </p:nvSpPr>
        <p:spPr/>
        <p:txBody>
          <a:bodyPr/>
          <a:lstStyle/>
          <a:p>
            <a:r>
              <a:rPr lang="en-US" dirty="0"/>
              <a:t>This is a modified need hierarchy model and it condenses </a:t>
            </a:r>
            <a:r>
              <a:rPr lang="en-US" dirty="0" err="1"/>
              <a:t>Maslows</a:t>
            </a:r>
            <a:r>
              <a:rPr lang="en-US" dirty="0"/>
              <a:t> five levels of need into only three levels based on the core needs of:</a:t>
            </a:r>
          </a:p>
          <a:p>
            <a:pPr lvl="1"/>
            <a:r>
              <a:rPr lang="en-US" b="1" dirty="0">
                <a:effectLst>
                  <a:outerShdw blurRad="38100" dist="38100" dir="2700000" algn="tl">
                    <a:srgbClr val="C0C0C0"/>
                  </a:outerShdw>
                </a:effectLst>
              </a:rPr>
              <a:t>E</a:t>
            </a:r>
            <a:r>
              <a:rPr lang="en-US" dirty="0"/>
              <a:t>xistence</a:t>
            </a:r>
          </a:p>
          <a:p>
            <a:pPr lvl="1"/>
            <a:r>
              <a:rPr lang="en-US" b="1" dirty="0">
                <a:effectLst>
                  <a:outerShdw blurRad="38100" dist="38100" dir="2700000" algn="tl">
                    <a:srgbClr val="C0C0C0"/>
                  </a:outerShdw>
                </a:effectLst>
              </a:rPr>
              <a:t>R</a:t>
            </a:r>
            <a:r>
              <a:rPr lang="en-US" dirty="0"/>
              <a:t>elatedness</a:t>
            </a:r>
          </a:p>
          <a:p>
            <a:pPr lvl="1"/>
            <a:r>
              <a:rPr lang="en-US" b="1" dirty="0">
                <a:effectLst>
                  <a:outerShdw blurRad="38100" dist="38100" dir="2700000" algn="tl">
                    <a:srgbClr val="C0C0C0"/>
                  </a:outerShdw>
                </a:effectLst>
              </a:rPr>
              <a:t>G</a:t>
            </a:r>
            <a:r>
              <a:rPr lang="en-US" dirty="0"/>
              <a:t>rowth</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121</a:t>
            </a:fld>
            <a:endParaRPr lang="en-US"/>
          </a:p>
        </p:txBody>
      </p:sp>
      <p:sp>
        <p:nvSpPr>
          <p:cNvPr id="6" name="Date Placeholder 5"/>
          <p:cNvSpPr>
            <a:spLocks noGrp="1"/>
          </p:cNvSpPr>
          <p:nvPr>
            <p:ph type="dt" sz="half" idx="10"/>
          </p:nvPr>
        </p:nvSpPr>
        <p:spPr/>
        <p:txBody>
          <a:bodyPr/>
          <a:lstStyle/>
          <a:p>
            <a:fld id="{9920B528-F69D-4338-ABF5-4E010B7DFFF4}" type="datetime5">
              <a:rPr lang="en-US" smtClean="0"/>
              <a:t>6-Sep-21</a:t>
            </a:fld>
            <a:endParaRPr lang="en-US"/>
          </a:p>
        </p:txBody>
      </p:sp>
    </p:spTree>
    <p:extLst>
      <p:ext uri="{BB962C8B-B14F-4D97-AF65-F5344CB8AC3E}">
        <p14:creationId xmlns:p14="http://schemas.microsoft.com/office/powerpoint/2010/main" val="41942195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825624"/>
            <a:ext cx="10515599" cy="5032375"/>
          </a:xfrm>
          <a:prstGeom prst="rect">
            <a:avLst/>
          </a:prstGeom>
        </p:spPr>
      </p:pic>
      <p:sp>
        <p:nvSpPr>
          <p:cNvPr id="3" name="Footer Placeholder 2"/>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122</a:t>
            </a:fld>
            <a:endParaRPr lang="en-US"/>
          </a:p>
        </p:txBody>
      </p:sp>
      <p:sp>
        <p:nvSpPr>
          <p:cNvPr id="6" name="Date Placeholder 5"/>
          <p:cNvSpPr>
            <a:spLocks noGrp="1"/>
          </p:cNvSpPr>
          <p:nvPr>
            <p:ph type="dt" sz="half" idx="10"/>
          </p:nvPr>
        </p:nvSpPr>
        <p:spPr/>
        <p:txBody>
          <a:bodyPr/>
          <a:lstStyle/>
          <a:p>
            <a:fld id="{1532F666-C75B-4212-A3F8-AE42760F6CCC}" type="datetime5">
              <a:rPr lang="en-US" smtClean="0"/>
              <a:t>6-Sep-21</a:t>
            </a:fld>
            <a:endParaRPr lang="en-US"/>
          </a:p>
        </p:txBody>
      </p:sp>
    </p:spTree>
    <p:extLst>
      <p:ext uri="{BB962C8B-B14F-4D97-AF65-F5344CB8AC3E}">
        <p14:creationId xmlns:p14="http://schemas.microsoft.com/office/powerpoint/2010/main" val="284593056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outerShdw blurRad="38100" dist="38100" dir="2700000" algn="tl">
                    <a:srgbClr val="C0C0C0"/>
                  </a:outerShdw>
                </a:effectLst>
              </a:rPr>
              <a:t>Existence needs </a:t>
            </a:r>
            <a:r>
              <a:rPr lang="en-US" dirty="0"/>
              <a:t>are concerned with sustaining human existence and survival and cover physiological and safety needs of a material nature.</a:t>
            </a:r>
          </a:p>
          <a:p>
            <a:r>
              <a:rPr lang="en-US" b="1" dirty="0">
                <a:effectLst>
                  <a:outerShdw blurRad="38100" dist="38100" dir="2700000" algn="tl">
                    <a:srgbClr val="C0C0C0"/>
                  </a:outerShdw>
                </a:effectLst>
              </a:rPr>
              <a:t>Relatedness needs</a:t>
            </a:r>
            <a:r>
              <a:rPr lang="en-US" dirty="0"/>
              <a:t> are concerned with relationships to the social environment and cover love or belonging, affiliation and meaningful interpersonal relations of a safety or esteem nature.</a:t>
            </a:r>
            <a:endParaRPr lang="en-US" b="1" dirty="0">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123</a:t>
            </a:fld>
            <a:endParaRPr lang="en-US"/>
          </a:p>
        </p:txBody>
      </p:sp>
      <p:sp>
        <p:nvSpPr>
          <p:cNvPr id="6" name="Date Placeholder 5"/>
          <p:cNvSpPr>
            <a:spLocks noGrp="1"/>
          </p:cNvSpPr>
          <p:nvPr>
            <p:ph type="dt" sz="half" idx="10"/>
          </p:nvPr>
        </p:nvSpPr>
        <p:spPr/>
        <p:txBody>
          <a:bodyPr/>
          <a:lstStyle/>
          <a:p>
            <a:fld id="{D083B619-BA3C-4ED1-9547-D0810EE7F1E9}" type="datetime5">
              <a:rPr lang="en-US" smtClean="0"/>
              <a:t>6-Sep-21</a:t>
            </a:fld>
            <a:endParaRPr lang="en-US"/>
          </a:p>
        </p:txBody>
      </p:sp>
    </p:spTree>
    <p:extLst>
      <p:ext uri="{BB962C8B-B14F-4D97-AF65-F5344CB8AC3E}">
        <p14:creationId xmlns:p14="http://schemas.microsoft.com/office/powerpoint/2010/main" val="41335689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outerShdw blurRad="38100" dist="38100" dir="2700000" algn="tl">
                    <a:srgbClr val="C0C0C0"/>
                  </a:outerShdw>
                </a:effectLst>
              </a:rPr>
              <a:t>Growth needs </a:t>
            </a:r>
            <a:r>
              <a:rPr lang="en-US" dirty="0"/>
              <a:t>are concerned with the development of potential and cover self-esteem and </a:t>
            </a:r>
            <a:r>
              <a:rPr lang="en-US" dirty="0" smtClean="0"/>
              <a:t>self- </a:t>
            </a:r>
            <a:r>
              <a:rPr lang="en-US" dirty="0" err="1" smtClean="0"/>
              <a:t>actualisation</a:t>
            </a:r>
            <a:r>
              <a:rPr lang="en-US" dirty="0"/>
              <a:t>.</a:t>
            </a:r>
          </a:p>
          <a:p>
            <a:r>
              <a:rPr lang="en-US" dirty="0"/>
              <a:t>More than one need can be activated at the same time - a frustration-regression process e.g. if an individual is continually frustrated in an attempt to satisfy growth needs, relatedness needs may reassume most importance. </a:t>
            </a:r>
            <a:endParaRPr lang="en-US" dirty="0" smtClean="0"/>
          </a:p>
          <a:p>
            <a:endParaRPr lang="en-US" b="1" dirty="0">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124</a:t>
            </a:fld>
            <a:endParaRPr lang="en-US"/>
          </a:p>
        </p:txBody>
      </p:sp>
      <p:sp>
        <p:nvSpPr>
          <p:cNvPr id="6" name="Date Placeholder 5"/>
          <p:cNvSpPr>
            <a:spLocks noGrp="1"/>
          </p:cNvSpPr>
          <p:nvPr>
            <p:ph type="dt" sz="half" idx="10"/>
          </p:nvPr>
        </p:nvSpPr>
        <p:spPr/>
        <p:txBody>
          <a:bodyPr/>
          <a:lstStyle/>
          <a:p>
            <a:fld id="{60653368-70DE-4B4E-843D-D69A727AB310}" type="datetime5">
              <a:rPr lang="en-US" smtClean="0"/>
              <a:t>6-Sep-21</a:t>
            </a:fld>
            <a:endParaRPr lang="en-US"/>
          </a:p>
        </p:txBody>
      </p:sp>
    </p:spTree>
    <p:extLst>
      <p:ext uri="{BB962C8B-B14F-4D97-AF65-F5344CB8AC3E}">
        <p14:creationId xmlns:p14="http://schemas.microsoft.com/office/powerpoint/2010/main" val="36097091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ERG theory states that an individual is motivated to satisfy one or more basic sets of needs.</a:t>
            </a:r>
          </a:p>
          <a:p>
            <a:r>
              <a:rPr lang="en-US" dirty="0"/>
              <a:t>If a persons needs at a particular level are blocked then attention should be focused on the satisfaction of needs at the other levels.</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125</a:t>
            </a:fld>
            <a:endParaRPr lang="en-US"/>
          </a:p>
        </p:txBody>
      </p:sp>
      <p:sp>
        <p:nvSpPr>
          <p:cNvPr id="6" name="Date Placeholder 5"/>
          <p:cNvSpPr>
            <a:spLocks noGrp="1"/>
          </p:cNvSpPr>
          <p:nvPr>
            <p:ph type="dt" sz="half" idx="10"/>
          </p:nvPr>
        </p:nvSpPr>
        <p:spPr/>
        <p:txBody>
          <a:bodyPr/>
          <a:lstStyle/>
          <a:p>
            <a:fld id="{347B598A-8109-47B2-9514-4F2DB60BE7A5}" type="datetime5">
              <a:rPr lang="en-US" smtClean="0"/>
              <a:t>6-Sep-21</a:t>
            </a:fld>
            <a:endParaRPr lang="en-US"/>
          </a:p>
        </p:txBody>
      </p:sp>
    </p:spTree>
    <p:extLst>
      <p:ext uri="{BB962C8B-B14F-4D97-AF65-F5344CB8AC3E}">
        <p14:creationId xmlns:p14="http://schemas.microsoft.com/office/powerpoint/2010/main" val="246014936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LYNDALL URWICK’S 10  PRINCIPLES OF </a:t>
            </a:r>
            <a:r>
              <a:rPr lang="en-GB" dirty="0"/>
              <a:t> ORGANISATION</a:t>
            </a:r>
            <a:endParaRPr lang="en-US" dirty="0"/>
          </a:p>
        </p:txBody>
      </p:sp>
      <p:sp>
        <p:nvSpPr>
          <p:cNvPr id="3" name="Content Placeholder 2"/>
          <p:cNvSpPr>
            <a:spLocks noGrp="1"/>
          </p:cNvSpPr>
          <p:nvPr>
            <p:ph idx="1"/>
          </p:nvPr>
        </p:nvSpPr>
        <p:spPr/>
        <p:txBody>
          <a:bodyPr/>
          <a:lstStyle/>
          <a:p>
            <a:pPr marL="609600" indent="-609600">
              <a:buFont typeface="Wingdings" panose="05000000000000000000" pitchFamily="2" charset="2"/>
              <a:buAutoNum type="arabicPeriod"/>
            </a:pPr>
            <a:r>
              <a:rPr lang="en-US" dirty="0">
                <a:solidFill>
                  <a:schemeClr val="hlink"/>
                </a:solidFill>
              </a:rPr>
              <a:t>Objective- every org or part must have an expression of purpose, otherwise it is meaningless and therefore redundant.</a:t>
            </a:r>
          </a:p>
          <a:p>
            <a:pPr marL="609600" indent="-609600">
              <a:buFont typeface="Wingdings" panose="05000000000000000000" pitchFamily="2" charset="2"/>
              <a:buAutoNum type="arabicPeriod"/>
            </a:pPr>
            <a:r>
              <a:rPr lang="en-US" dirty="0">
                <a:solidFill>
                  <a:schemeClr val="hlink"/>
                </a:solidFill>
              </a:rPr>
              <a:t>Specialization-activities confined to a single function</a:t>
            </a:r>
            <a:r>
              <a:rPr lang="en-US" dirty="0" smtClean="0">
                <a:solidFill>
                  <a:schemeClr val="hlink"/>
                </a:solidFill>
              </a:rPr>
              <a:t>.</a:t>
            </a:r>
          </a:p>
          <a:p>
            <a:pPr marL="609600" indent="-609600">
              <a:buFont typeface="Wingdings" panose="05000000000000000000" pitchFamily="2" charset="2"/>
              <a:buAutoNum type="arabicPeriod" startAt="3"/>
            </a:pPr>
            <a:r>
              <a:rPr lang="en-US" dirty="0">
                <a:solidFill>
                  <a:schemeClr val="hlink"/>
                </a:solidFill>
              </a:rPr>
              <a:t>Co-ordination- facilitate co-ordination: unity of effort</a:t>
            </a:r>
          </a:p>
          <a:p>
            <a:pPr marL="609600" indent="-609600">
              <a:buFont typeface="Wingdings" panose="05000000000000000000" pitchFamily="2" charset="2"/>
              <a:buAutoNum type="arabicPeriod" startAt="3"/>
            </a:pPr>
            <a:r>
              <a:rPr lang="en-US" dirty="0">
                <a:solidFill>
                  <a:schemeClr val="hlink"/>
                </a:solidFill>
              </a:rPr>
              <a:t>Authority-a supreme authority must rest somewhere, a clear line of authority to every individual in a group.</a:t>
            </a:r>
          </a:p>
          <a:p>
            <a:pPr marL="609600" indent="-609600">
              <a:buFont typeface="Wingdings" panose="05000000000000000000" pitchFamily="2" charset="2"/>
              <a:buAutoNum type="arabicPeriod" startAt="3"/>
            </a:pPr>
            <a:r>
              <a:rPr lang="en-US" dirty="0">
                <a:solidFill>
                  <a:schemeClr val="hlink"/>
                </a:solidFill>
              </a:rPr>
              <a:t>Responsibility-of superior for acts of subordinates is absolute</a:t>
            </a:r>
          </a:p>
          <a:p>
            <a:pPr marL="609600" indent="-609600"/>
            <a:endParaRPr lang="en-US" dirty="0"/>
          </a:p>
          <a:p>
            <a:pPr marL="609600" indent="-609600">
              <a:buFont typeface="Wingdings" panose="05000000000000000000" pitchFamily="2" charset="2"/>
              <a:buAutoNum type="arabicPeriod"/>
            </a:pPr>
            <a:endParaRPr lang="en-US" dirty="0">
              <a:solidFill>
                <a:schemeClr val="hlink"/>
              </a:solidFill>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126</a:t>
            </a:fld>
            <a:endParaRPr lang="en-US"/>
          </a:p>
        </p:txBody>
      </p:sp>
      <p:sp>
        <p:nvSpPr>
          <p:cNvPr id="6" name="Date Placeholder 5"/>
          <p:cNvSpPr>
            <a:spLocks noGrp="1"/>
          </p:cNvSpPr>
          <p:nvPr>
            <p:ph type="dt" sz="half" idx="10"/>
          </p:nvPr>
        </p:nvSpPr>
        <p:spPr/>
        <p:txBody>
          <a:bodyPr/>
          <a:lstStyle/>
          <a:p>
            <a:fld id="{61CA8526-A6CD-41B2-872E-A0F9E4701E0B}" type="datetime5">
              <a:rPr lang="en-US" smtClean="0"/>
              <a:t>6-Sep-21</a:t>
            </a:fld>
            <a:endParaRPr lang="en-US"/>
          </a:p>
        </p:txBody>
      </p:sp>
    </p:spTree>
    <p:extLst>
      <p:ext uri="{BB962C8B-B14F-4D97-AF65-F5344CB8AC3E}">
        <p14:creationId xmlns:p14="http://schemas.microsoft.com/office/powerpoint/2010/main" val="410356954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09600" indent="-609600">
              <a:buFont typeface="Wingdings" panose="05000000000000000000" pitchFamily="2" charset="2"/>
              <a:buAutoNum type="arabicPeriod" startAt="6"/>
            </a:pPr>
            <a:r>
              <a:rPr lang="en-US" dirty="0">
                <a:solidFill>
                  <a:schemeClr val="hlink"/>
                </a:solidFill>
              </a:rPr>
              <a:t>Definition-content of @position, duties involved, authority, responsibilities and relationship with others must be clearly defined in writing and published to all concerned!!</a:t>
            </a:r>
          </a:p>
          <a:p>
            <a:pPr marL="609600" indent="-609600">
              <a:buFont typeface="Wingdings" panose="05000000000000000000" pitchFamily="2" charset="2"/>
              <a:buAutoNum type="arabicPeriod" startAt="6"/>
            </a:pPr>
            <a:r>
              <a:rPr lang="en-US" dirty="0">
                <a:solidFill>
                  <a:schemeClr val="hlink"/>
                </a:solidFill>
              </a:rPr>
              <a:t>Correspondence- in every position, responsibility and authority should correspond.</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127</a:t>
            </a:fld>
            <a:endParaRPr lang="en-US"/>
          </a:p>
        </p:txBody>
      </p:sp>
      <p:sp>
        <p:nvSpPr>
          <p:cNvPr id="6" name="Date Placeholder 5"/>
          <p:cNvSpPr>
            <a:spLocks noGrp="1"/>
          </p:cNvSpPr>
          <p:nvPr>
            <p:ph type="dt" sz="half" idx="10"/>
          </p:nvPr>
        </p:nvSpPr>
        <p:spPr/>
        <p:txBody>
          <a:bodyPr/>
          <a:lstStyle/>
          <a:p>
            <a:fld id="{E9A28EA0-4ABC-436D-A4CB-B2F31E61558B}" type="datetime5">
              <a:rPr lang="en-US" smtClean="0"/>
              <a:t>6-Sep-21</a:t>
            </a:fld>
            <a:endParaRPr lang="en-US"/>
          </a:p>
        </p:txBody>
      </p:sp>
    </p:spTree>
    <p:extLst>
      <p:ext uri="{BB962C8B-B14F-4D97-AF65-F5344CB8AC3E}">
        <p14:creationId xmlns:p14="http://schemas.microsoft.com/office/powerpoint/2010/main" val="335647657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09600" indent="-609600">
              <a:buFont typeface="Wingdings" panose="05000000000000000000" pitchFamily="2" charset="2"/>
              <a:buAutoNum type="arabicPeriod" startAt="8"/>
            </a:pPr>
            <a:r>
              <a:rPr lang="en-US" dirty="0">
                <a:solidFill>
                  <a:schemeClr val="hlink"/>
                </a:solidFill>
              </a:rPr>
              <a:t>Span of control-no persons should supervise more than 5 or at most 6 direct subordinates whose work interlocks!!</a:t>
            </a:r>
          </a:p>
          <a:p>
            <a:pPr marL="609600" indent="-609600">
              <a:buFont typeface="Wingdings" panose="05000000000000000000" pitchFamily="2" charset="2"/>
              <a:buAutoNum type="arabicPeriod" startAt="8"/>
            </a:pPr>
            <a:r>
              <a:rPr lang="en-US" dirty="0">
                <a:solidFill>
                  <a:schemeClr val="hlink"/>
                </a:solidFill>
              </a:rPr>
              <a:t>Balance- various units of </a:t>
            </a:r>
            <a:r>
              <a:rPr lang="en-US" dirty="0" err="1">
                <a:solidFill>
                  <a:schemeClr val="hlink"/>
                </a:solidFill>
              </a:rPr>
              <a:t>org’n</a:t>
            </a:r>
            <a:r>
              <a:rPr lang="en-US" dirty="0">
                <a:solidFill>
                  <a:schemeClr val="hlink"/>
                </a:solidFill>
              </a:rPr>
              <a:t> must be kept in balance.</a:t>
            </a:r>
          </a:p>
          <a:p>
            <a:pPr marL="609600" indent="-609600">
              <a:buFont typeface="Wingdings" panose="05000000000000000000" pitchFamily="2" charset="2"/>
              <a:buAutoNum type="arabicPeriod" startAt="8"/>
            </a:pPr>
            <a:r>
              <a:rPr lang="en-US" dirty="0">
                <a:solidFill>
                  <a:schemeClr val="hlink"/>
                </a:solidFill>
              </a:rPr>
              <a:t>Continuity-re0organization is a continuous process, in every undertaking specific provision should be made.</a:t>
            </a:r>
          </a:p>
          <a:p>
            <a:pPr marL="609600" indent="-609600"/>
            <a:endParaRPr lang="en-US" dirty="0">
              <a:solidFill>
                <a:schemeClr val="hlink"/>
              </a:solidFill>
            </a:endParaRP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128</a:t>
            </a:fld>
            <a:endParaRPr lang="en-US"/>
          </a:p>
        </p:txBody>
      </p:sp>
      <p:sp>
        <p:nvSpPr>
          <p:cNvPr id="6" name="Date Placeholder 5"/>
          <p:cNvSpPr>
            <a:spLocks noGrp="1"/>
          </p:cNvSpPr>
          <p:nvPr>
            <p:ph type="dt" sz="half" idx="10"/>
          </p:nvPr>
        </p:nvSpPr>
        <p:spPr/>
        <p:txBody>
          <a:bodyPr/>
          <a:lstStyle/>
          <a:p>
            <a:fld id="{D4576289-96C7-41F3-B7C6-EA1B804DCD8B}" type="datetime5">
              <a:rPr lang="en-US" smtClean="0"/>
              <a:t>6-Sep-21</a:t>
            </a:fld>
            <a:endParaRPr lang="en-US"/>
          </a:p>
        </p:txBody>
      </p:sp>
    </p:spTree>
    <p:extLst>
      <p:ext uri="{BB962C8B-B14F-4D97-AF65-F5344CB8AC3E}">
        <p14:creationId xmlns:p14="http://schemas.microsoft.com/office/powerpoint/2010/main" val="411152840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734096" y="206062"/>
            <a:ext cx="10619704" cy="5876444"/>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129</a:t>
            </a:fld>
            <a:endParaRPr lang="en-US"/>
          </a:p>
        </p:txBody>
      </p:sp>
      <p:sp>
        <p:nvSpPr>
          <p:cNvPr id="3" name="Date Placeholder 2"/>
          <p:cNvSpPr>
            <a:spLocks noGrp="1"/>
          </p:cNvSpPr>
          <p:nvPr>
            <p:ph type="dt" sz="half" idx="10"/>
          </p:nvPr>
        </p:nvSpPr>
        <p:spPr/>
        <p:txBody>
          <a:bodyPr/>
          <a:lstStyle/>
          <a:p>
            <a:fld id="{C803A8A6-B3AD-4BBA-8EE6-9D528592D3B5}" type="datetime5">
              <a:rPr lang="en-US" smtClean="0"/>
              <a:t>6-Sep-21</a:t>
            </a:fld>
            <a:endParaRPr lang="en-US"/>
          </a:p>
        </p:txBody>
      </p:sp>
    </p:spTree>
    <p:extLst>
      <p:ext uri="{BB962C8B-B14F-4D97-AF65-F5344CB8AC3E}">
        <p14:creationId xmlns:p14="http://schemas.microsoft.com/office/powerpoint/2010/main" val="5537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anose="020B0503020202020204" pitchFamily="34" charset="0"/>
              </a:rPr>
              <a:t>References </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a:t>
            </a:r>
            <a:r>
              <a:rPr lang="en-US" dirty="0"/>
              <a:t>. Barton E. et al (1980) </a:t>
            </a:r>
            <a:r>
              <a:rPr lang="en-US" i="1" dirty="0"/>
              <a:t>On Being </a:t>
            </a:r>
            <a:r>
              <a:rPr lang="en-US" i="1" dirty="0" err="1"/>
              <a:t>InCharge</a:t>
            </a:r>
            <a:r>
              <a:rPr lang="en-US" dirty="0"/>
              <a:t>. </a:t>
            </a:r>
          </a:p>
          <a:p>
            <a:r>
              <a:rPr lang="en-US" dirty="0"/>
              <a:t>Geneva: World Health Organization. </a:t>
            </a:r>
          </a:p>
          <a:p>
            <a:pPr marL="0" indent="0">
              <a:buNone/>
            </a:pPr>
            <a:r>
              <a:rPr lang="en-US" dirty="0" smtClean="0"/>
              <a:t>2.Basavanthappa</a:t>
            </a:r>
            <a:r>
              <a:rPr lang="en-US" dirty="0"/>
              <a:t>, B. P. (2000). </a:t>
            </a:r>
            <a:r>
              <a:rPr lang="en-US" i="1" dirty="0"/>
              <a:t>Nursing Administration. </a:t>
            </a:r>
            <a:endParaRPr lang="en-US" dirty="0"/>
          </a:p>
          <a:p>
            <a:r>
              <a:rPr lang="en-US" dirty="0"/>
              <a:t>New Delhi, </a:t>
            </a:r>
            <a:r>
              <a:rPr lang="en-US" dirty="0" err="1"/>
              <a:t>Jaypee</a:t>
            </a:r>
            <a:r>
              <a:rPr lang="en-US" dirty="0"/>
              <a:t> Brothers Medical Publishers Ltd. </a:t>
            </a:r>
          </a:p>
          <a:p>
            <a:pPr marL="0" indent="0">
              <a:buNone/>
            </a:pPr>
            <a:r>
              <a:rPr lang="en-US" dirty="0"/>
              <a:t>3. </a:t>
            </a:r>
            <a:r>
              <a:rPr lang="en-US" dirty="0" err="1"/>
              <a:t>Bennet</a:t>
            </a:r>
            <a:r>
              <a:rPr lang="en-US" dirty="0"/>
              <a:t>, R. (2004) </a:t>
            </a:r>
            <a:r>
              <a:rPr lang="en-US" i="1" dirty="0"/>
              <a:t>Management</a:t>
            </a:r>
            <a:r>
              <a:rPr lang="en-US" dirty="0"/>
              <a:t>. Essex: Pearson Education Ltd. </a:t>
            </a:r>
          </a:p>
          <a:p>
            <a:pPr marL="0" indent="0">
              <a:buNone/>
            </a:pPr>
            <a:r>
              <a:rPr lang="en-US" dirty="0"/>
              <a:t>4. Cole, G. A. (1996) </a:t>
            </a:r>
            <a:r>
              <a:rPr lang="en-US" i="1" dirty="0"/>
              <a:t>Management - Theory and Practice. </a:t>
            </a:r>
            <a:r>
              <a:rPr lang="en-US" dirty="0"/>
              <a:t>London: </a:t>
            </a:r>
          </a:p>
          <a:p>
            <a:r>
              <a:rPr lang="en-US" dirty="0"/>
              <a:t>Martins the Printers. </a:t>
            </a:r>
          </a:p>
          <a:p>
            <a:pPr marL="0" indent="0">
              <a:buNone/>
            </a:pPr>
            <a:r>
              <a:rPr lang="en-US" dirty="0"/>
              <a:t>5. </a:t>
            </a:r>
            <a:r>
              <a:rPr lang="en-US" dirty="0" err="1"/>
              <a:t>Tappen</a:t>
            </a:r>
            <a:r>
              <a:rPr lang="en-US" dirty="0"/>
              <a:t>, R. M. (2001) Nursing Leadership and Management 4th F.A Davis, Philadelphia.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a:t>
            </a:fld>
            <a:endParaRPr lang="en-US"/>
          </a:p>
        </p:txBody>
      </p:sp>
      <p:sp>
        <p:nvSpPr>
          <p:cNvPr id="6" name="Date Placeholder 5"/>
          <p:cNvSpPr>
            <a:spLocks noGrp="1"/>
          </p:cNvSpPr>
          <p:nvPr>
            <p:ph type="dt" sz="half" idx="10"/>
          </p:nvPr>
        </p:nvSpPr>
        <p:spPr/>
        <p:txBody>
          <a:bodyPr/>
          <a:lstStyle/>
          <a:p>
            <a:fld id="{8366DC31-BC8A-4389-9F6E-D79E20E2EBC7}" type="datetime5">
              <a:rPr lang="en-US" smtClean="0"/>
              <a:t>6-Sep-21</a:t>
            </a:fld>
            <a:endParaRPr lang="en-US"/>
          </a:p>
        </p:txBody>
      </p:sp>
    </p:spTree>
    <p:extLst>
      <p:ext uri="{BB962C8B-B14F-4D97-AF65-F5344CB8AC3E}">
        <p14:creationId xmlns:p14="http://schemas.microsoft.com/office/powerpoint/2010/main" val="246389424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anose="020B0503020202020204" pitchFamily="34" charset="0"/>
              </a:rPr>
              <a:t>LEADERSHIP</a:t>
            </a:r>
            <a:endParaRPr lang="en-US" dirty="0">
              <a:latin typeface="Agency FB" panose="020B0503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sz="3200" b="1" dirty="0"/>
              <a:t>Definition of Leadership </a:t>
            </a:r>
            <a:endParaRPr lang="en-US" sz="3200" dirty="0"/>
          </a:p>
          <a:p>
            <a:r>
              <a:rPr lang="en-US" sz="3200" dirty="0"/>
              <a:t>Leadership as the art of motivating a group of people to act towards achieving a common goal, It is also the </a:t>
            </a:r>
            <a:r>
              <a:rPr lang="en-US" sz="3200" dirty="0">
                <a:solidFill>
                  <a:srgbClr val="FF0000"/>
                </a:solidFill>
              </a:rPr>
              <a:t>process of persuading and influencing others towards a goal</a:t>
            </a:r>
            <a:r>
              <a:rPr lang="en-US" sz="3200" dirty="0"/>
              <a:t>. </a:t>
            </a:r>
          </a:p>
          <a:p>
            <a:pPr marL="0" indent="0">
              <a:buNone/>
            </a:pPr>
            <a:r>
              <a:rPr lang="en-US" sz="3200" b="1" dirty="0"/>
              <a:t>Definition of a leader </a:t>
            </a:r>
            <a:endParaRPr lang="en-US" sz="3200" dirty="0"/>
          </a:p>
          <a:p>
            <a:r>
              <a:rPr lang="en-US" sz="3200" dirty="0"/>
              <a:t>A leader is the </a:t>
            </a:r>
            <a:r>
              <a:rPr lang="en-US" sz="3200" dirty="0">
                <a:solidFill>
                  <a:srgbClr val="FF0000"/>
                </a:solidFill>
              </a:rPr>
              <a:t>person who influences and guides </a:t>
            </a:r>
            <a:r>
              <a:rPr lang="en-US" sz="3200" dirty="0"/>
              <a:t>direction, opinion, and course of action. Also a leader is anyone who uses interpersonal skills to influence others to accomplish a specific goal (good or bad)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130</a:t>
            </a:fld>
            <a:endParaRPr lang="en-US"/>
          </a:p>
        </p:txBody>
      </p:sp>
      <p:sp>
        <p:nvSpPr>
          <p:cNvPr id="6" name="Date Placeholder 5"/>
          <p:cNvSpPr>
            <a:spLocks noGrp="1"/>
          </p:cNvSpPr>
          <p:nvPr>
            <p:ph type="dt" sz="half" idx="10"/>
          </p:nvPr>
        </p:nvSpPr>
        <p:spPr/>
        <p:txBody>
          <a:bodyPr/>
          <a:lstStyle/>
          <a:p>
            <a:fld id="{F98C4F7A-A672-4D2A-93E9-9E11B69C3121}" type="datetime5">
              <a:rPr lang="en-US" smtClean="0"/>
              <a:t>6-Sep-21</a:t>
            </a:fld>
            <a:endParaRPr lang="en-US"/>
          </a:p>
        </p:txBody>
      </p:sp>
    </p:spTree>
    <p:extLst>
      <p:ext uri="{BB962C8B-B14F-4D97-AF65-F5344CB8AC3E}">
        <p14:creationId xmlns:p14="http://schemas.microsoft.com/office/powerpoint/2010/main" val="10030844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smtClean="0"/>
              <a:t> </a:t>
            </a:r>
            <a:r>
              <a:rPr lang="en-US" sz="3200" b="1" dirty="0"/>
              <a:t>Characteristics of a leader </a:t>
            </a:r>
            <a:endParaRPr lang="en-US" sz="3200" dirty="0"/>
          </a:p>
          <a:p>
            <a:pPr marL="0" indent="0">
              <a:buNone/>
            </a:pPr>
            <a:r>
              <a:rPr lang="en-US" sz="3200" dirty="0"/>
              <a:t>Leaders often </a:t>
            </a:r>
            <a:r>
              <a:rPr lang="en-US" sz="3200" dirty="0">
                <a:solidFill>
                  <a:srgbClr val="FF0000"/>
                </a:solidFill>
              </a:rPr>
              <a:t>do not have delegated authority</a:t>
            </a:r>
            <a:r>
              <a:rPr lang="en-US" sz="3200" dirty="0"/>
              <a:t> but obtain their power through other means, such as influence. </a:t>
            </a:r>
          </a:p>
          <a:p>
            <a:pPr marL="0" indent="0">
              <a:buNone/>
            </a:pPr>
            <a:r>
              <a:rPr lang="en-US" sz="3200" dirty="0"/>
              <a:t>I. Leaders may or may not be part of the formal organization. </a:t>
            </a:r>
          </a:p>
          <a:p>
            <a:pPr marL="0" indent="0">
              <a:buNone/>
            </a:pPr>
            <a:r>
              <a:rPr lang="en-US" sz="3200" dirty="0"/>
              <a:t>II. Leaders focus on group process, information gathering, feedback, and empowering others. </a:t>
            </a:r>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131</a:t>
            </a:fld>
            <a:endParaRPr lang="en-US"/>
          </a:p>
        </p:txBody>
      </p:sp>
      <p:sp>
        <p:nvSpPr>
          <p:cNvPr id="6" name="Date Placeholder 5"/>
          <p:cNvSpPr>
            <a:spLocks noGrp="1"/>
          </p:cNvSpPr>
          <p:nvPr>
            <p:ph type="dt" sz="half" idx="10"/>
          </p:nvPr>
        </p:nvSpPr>
        <p:spPr/>
        <p:txBody>
          <a:bodyPr/>
          <a:lstStyle/>
          <a:p>
            <a:fld id="{D011C772-B321-449E-BEDC-F4B31044AE85}" type="datetime5">
              <a:rPr lang="en-US" smtClean="0"/>
              <a:t>6-Sep-21</a:t>
            </a:fld>
            <a:endParaRPr lang="en-US"/>
          </a:p>
        </p:txBody>
      </p:sp>
    </p:spTree>
    <p:extLst>
      <p:ext uri="{BB962C8B-B14F-4D97-AF65-F5344CB8AC3E}">
        <p14:creationId xmlns:p14="http://schemas.microsoft.com/office/powerpoint/2010/main" val="54833549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200" dirty="0"/>
              <a:t>III. Leaders emphasize interpersonal relationships. </a:t>
            </a:r>
          </a:p>
          <a:p>
            <a:pPr marL="0" indent="0">
              <a:buNone/>
            </a:pPr>
            <a:r>
              <a:rPr lang="en-US" sz="3200" dirty="0"/>
              <a:t>IV. Leaders direct willing followers. </a:t>
            </a:r>
          </a:p>
          <a:p>
            <a:pPr marL="0" indent="0">
              <a:buNone/>
            </a:pPr>
            <a:r>
              <a:rPr lang="en-US" sz="3200" dirty="0"/>
              <a:t>V. Leaders have goals that may or may not reflect those of the organization. </a:t>
            </a:r>
          </a:p>
          <a:p>
            <a:pPr marL="0" indent="0">
              <a:buNone/>
            </a:pPr>
            <a:r>
              <a:rPr lang="en-US" sz="3200" dirty="0"/>
              <a:t>VI. Often do not have delegated authority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132</a:t>
            </a:fld>
            <a:endParaRPr lang="en-US"/>
          </a:p>
        </p:txBody>
      </p:sp>
      <p:sp>
        <p:nvSpPr>
          <p:cNvPr id="6" name="Date Placeholder 5"/>
          <p:cNvSpPr>
            <a:spLocks noGrp="1"/>
          </p:cNvSpPr>
          <p:nvPr>
            <p:ph type="dt" sz="half" idx="10"/>
          </p:nvPr>
        </p:nvSpPr>
        <p:spPr/>
        <p:txBody>
          <a:bodyPr/>
          <a:lstStyle/>
          <a:p>
            <a:fld id="{8B5F0F06-E098-4271-ADEF-6C1BDF633AA1}" type="datetime5">
              <a:rPr lang="en-US" smtClean="0"/>
              <a:t>6-Sep-21</a:t>
            </a:fld>
            <a:endParaRPr lang="en-US"/>
          </a:p>
        </p:txBody>
      </p:sp>
    </p:spTree>
    <p:extLst>
      <p:ext uri="{BB962C8B-B14F-4D97-AF65-F5344CB8AC3E}">
        <p14:creationId xmlns:p14="http://schemas.microsoft.com/office/powerpoint/2010/main" val="131238747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 </a:t>
            </a:r>
            <a:r>
              <a:rPr lang="en-US" sz="3200" dirty="0"/>
              <a:t>There are two types of leadership </a:t>
            </a:r>
          </a:p>
          <a:p>
            <a:r>
              <a:rPr lang="en-US" sz="3200" b="1" dirty="0"/>
              <a:t>Formal leadership </a:t>
            </a:r>
            <a:r>
              <a:rPr lang="en-US" sz="3200" dirty="0"/>
              <a:t>– Is practiced by a </a:t>
            </a:r>
            <a:r>
              <a:rPr lang="en-US" sz="3200" dirty="0" smtClean="0"/>
              <a:t>person </a:t>
            </a:r>
            <a:r>
              <a:rPr lang="en-US" sz="3200" dirty="0"/>
              <a:t>with legitimate authority conferred by the organization and described in a job description who is a manager. </a:t>
            </a:r>
          </a:p>
          <a:p>
            <a:r>
              <a:rPr lang="en-US" sz="3200" b="1" dirty="0"/>
              <a:t>Informal leadership </a:t>
            </a:r>
            <a:r>
              <a:rPr lang="en-US" sz="3200" dirty="0"/>
              <a:t>– Is exercised by a staff member who does not have a specified management role. Informal leadership depends on one’s knowledge, status and personal skills in persuading and guiding others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133</a:t>
            </a:fld>
            <a:endParaRPr lang="en-US"/>
          </a:p>
        </p:txBody>
      </p:sp>
      <p:sp>
        <p:nvSpPr>
          <p:cNvPr id="6" name="Date Placeholder 5"/>
          <p:cNvSpPr>
            <a:spLocks noGrp="1"/>
          </p:cNvSpPr>
          <p:nvPr>
            <p:ph type="dt" sz="half" idx="10"/>
          </p:nvPr>
        </p:nvSpPr>
        <p:spPr/>
        <p:txBody>
          <a:bodyPr/>
          <a:lstStyle/>
          <a:p>
            <a:fld id="{7F653734-6D2E-4323-BB45-0E605B7D0886}" type="datetime5">
              <a:rPr lang="en-US" smtClean="0"/>
              <a:t>6-Sep-21</a:t>
            </a:fld>
            <a:endParaRPr lang="en-US"/>
          </a:p>
        </p:txBody>
      </p:sp>
    </p:spTree>
    <p:extLst>
      <p:ext uri="{BB962C8B-B14F-4D97-AF65-F5344CB8AC3E}">
        <p14:creationId xmlns:p14="http://schemas.microsoft.com/office/powerpoint/2010/main" val="420005835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a:t>
            </a:r>
            <a:r>
              <a:rPr lang="en-US" dirty="0"/>
              <a:t>This implies that, all managers are formal leaders while not all leaders are manager because we have seen that there is informal type </a:t>
            </a:r>
            <a:r>
              <a:rPr lang="en-US" dirty="0" smtClean="0"/>
              <a:t>of </a:t>
            </a:r>
            <a:r>
              <a:rPr lang="en-US" dirty="0"/>
              <a:t>leadership and managers work in a formal </a:t>
            </a:r>
            <a:r>
              <a:rPr lang="en-US" dirty="0" smtClean="0"/>
              <a:t>organization</a:t>
            </a:r>
          </a:p>
          <a:p>
            <a:pPr>
              <a:buFont typeface="Wingdings" panose="05000000000000000000" pitchFamily="2" charset="2"/>
              <a:buChar char="Ø"/>
            </a:pPr>
            <a:r>
              <a:rPr lang="en-US" b="1" dirty="0" smtClean="0"/>
              <a:t>ASSIGNMENT </a:t>
            </a:r>
          </a:p>
          <a:p>
            <a:pPr marL="514350" indent="-514350">
              <a:buAutoNum type="arabicPeriod"/>
            </a:pPr>
            <a:r>
              <a:rPr lang="en-US" b="1" dirty="0" smtClean="0"/>
              <a:t>List  five differences </a:t>
            </a:r>
            <a:r>
              <a:rPr lang="en-US" b="1" dirty="0"/>
              <a:t>between the characteristics of a leader and a </a:t>
            </a:r>
            <a:r>
              <a:rPr lang="en-US" b="1" dirty="0" smtClean="0"/>
              <a:t>manager    (10marks)  </a:t>
            </a:r>
            <a:r>
              <a:rPr lang="en-US" dirty="0" smtClean="0"/>
              <a:t>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134</a:t>
            </a:fld>
            <a:endParaRPr lang="en-US"/>
          </a:p>
        </p:txBody>
      </p:sp>
      <p:sp>
        <p:nvSpPr>
          <p:cNvPr id="6" name="Date Placeholder 5"/>
          <p:cNvSpPr>
            <a:spLocks noGrp="1"/>
          </p:cNvSpPr>
          <p:nvPr>
            <p:ph type="dt" sz="half" idx="10"/>
          </p:nvPr>
        </p:nvSpPr>
        <p:spPr/>
        <p:txBody>
          <a:bodyPr/>
          <a:lstStyle/>
          <a:p>
            <a:fld id="{5F46044F-C21E-47E6-88C5-A1B65C7C4E32}" type="datetime5">
              <a:rPr lang="en-US" smtClean="0"/>
              <a:t>6-Sep-21</a:t>
            </a:fld>
            <a:endParaRPr lang="en-US"/>
          </a:p>
        </p:txBody>
      </p:sp>
    </p:spTree>
    <p:extLst>
      <p:ext uri="{BB962C8B-B14F-4D97-AF65-F5344CB8AC3E}">
        <p14:creationId xmlns:p14="http://schemas.microsoft.com/office/powerpoint/2010/main" val="2315583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3200" b="1" dirty="0"/>
              <a:t>Evolution of leadership theories </a:t>
            </a:r>
            <a:endParaRPr lang="en-US" sz="3200" dirty="0"/>
          </a:p>
          <a:p>
            <a:pPr marL="0" indent="0">
              <a:buNone/>
            </a:pPr>
            <a:r>
              <a:rPr lang="en-US" sz="3200" dirty="0"/>
              <a:t>Leadership has evolved over period of time as you are going to learn in the following discussion </a:t>
            </a:r>
          </a:p>
          <a:p>
            <a:pPr marL="0" indent="0">
              <a:buNone/>
            </a:pPr>
            <a:r>
              <a:rPr lang="en-US" sz="3200" b="1" dirty="0"/>
              <a:t>a. The Great man Theory (Trait Theories): </a:t>
            </a:r>
            <a:endParaRPr lang="en-US" sz="3200" dirty="0"/>
          </a:p>
          <a:p>
            <a:pPr marL="0" indent="0">
              <a:buNone/>
            </a:pPr>
            <a:r>
              <a:rPr lang="en-US" sz="3200" dirty="0" smtClean="0"/>
              <a:t>These </a:t>
            </a:r>
            <a:r>
              <a:rPr lang="en-US" sz="3200" dirty="0"/>
              <a:t>were basis of leadership research until 1940’s. The great man theory asserts </a:t>
            </a:r>
            <a:r>
              <a:rPr lang="en-US" sz="3200" dirty="0">
                <a:solidFill>
                  <a:srgbClr val="FF0000"/>
                </a:solidFill>
              </a:rPr>
              <a:t>that some people are born to lead whereas others are born to be led</a:t>
            </a:r>
            <a:r>
              <a:rPr lang="en-US" sz="3200" dirty="0"/>
              <a:t>. Trait theory </a:t>
            </a:r>
            <a:r>
              <a:rPr lang="en-US" sz="3200" dirty="0" smtClean="0"/>
              <a:t>assumes </a:t>
            </a:r>
            <a:r>
              <a:rPr lang="en-US" sz="3200" dirty="0"/>
              <a:t>that some people have certain characteristics or personality traits that make them better leaders than others.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135</a:t>
            </a:fld>
            <a:endParaRPr lang="en-US"/>
          </a:p>
        </p:txBody>
      </p:sp>
      <p:sp>
        <p:nvSpPr>
          <p:cNvPr id="6" name="Date Placeholder 5"/>
          <p:cNvSpPr>
            <a:spLocks noGrp="1"/>
          </p:cNvSpPr>
          <p:nvPr>
            <p:ph type="dt" sz="half" idx="10"/>
          </p:nvPr>
        </p:nvSpPr>
        <p:spPr/>
        <p:txBody>
          <a:bodyPr/>
          <a:lstStyle/>
          <a:p>
            <a:fld id="{AAD88F1A-AB46-4815-9B5B-257E61019675}" type="datetime5">
              <a:rPr lang="en-US" smtClean="0"/>
              <a:t>6-Sep-21</a:t>
            </a:fld>
            <a:endParaRPr lang="en-US"/>
          </a:p>
        </p:txBody>
      </p:sp>
    </p:spTree>
    <p:extLst>
      <p:ext uri="{BB962C8B-B14F-4D97-AF65-F5344CB8AC3E}">
        <p14:creationId xmlns:p14="http://schemas.microsoft.com/office/powerpoint/2010/main" val="424350574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3200" b="1" dirty="0" smtClean="0"/>
              <a:t>b</a:t>
            </a:r>
            <a:r>
              <a:rPr lang="en-US" sz="3200" b="1" dirty="0"/>
              <a:t>. Behavioral Theories and leadership styles: </a:t>
            </a:r>
            <a:endParaRPr lang="en-US" sz="3200" dirty="0"/>
          </a:p>
          <a:p>
            <a:r>
              <a:rPr lang="en-US" sz="3200" dirty="0"/>
              <a:t>During human relations era, many behavioral and social scientists studying management also studied leadership. Emphasis was on what the leader did or the behaviors of leaders. The behavioral view of leadership, </a:t>
            </a:r>
            <a:r>
              <a:rPr lang="en-US" sz="3200" dirty="0">
                <a:solidFill>
                  <a:srgbClr val="FF0000"/>
                </a:solidFill>
              </a:rPr>
              <a:t>personal traits </a:t>
            </a:r>
            <a:r>
              <a:rPr lang="en-US" sz="3200" dirty="0"/>
              <a:t>only provide a foundation for leadership; </a:t>
            </a:r>
            <a:r>
              <a:rPr lang="en-US" sz="3200" dirty="0">
                <a:solidFill>
                  <a:srgbClr val="FF0000"/>
                </a:solidFill>
              </a:rPr>
              <a:t>effective leaders acquire a pattern of learned behaviors</a:t>
            </a:r>
            <a:r>
              <a:rPr lang="en-US" sz="3200" dirty="0"/>
              <a:t>. </a:t>
            </a:r>
          </a:p>
          <a:p>
            <a:r>
              <a:rPr lang="en-US" sz="3200" dirty="0"/>
              <a:t>The behavioral theories includes the leadership styles, system 4 management, the managerial grid and the continuum of leadership behavior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136</a:t>
            </a:fld>
            <a:endParaRPr lang="en-US"/>
          </a:p>
        </p:txBody>
      </p:sp>
      <p:sp>
        <p:nvSpPr>
          <p:cNvPr id="6" name="Date Placeholder 5"/>
          <p:cNvSpPr>
            <a:spLocks noGrp="1"/>
          </p:cNvSpPr>
          <p:nvPr>
            <p:ph type="dt" sz="half" idx="10"/>
          </p:nvPr>
        </p:nvSpPr>
        <p:spPr/>
        <p:txBody>
          <a:bodyPr/>
          <a:lstStyle/>
          <a:p>
            <a:fld id="{30CD52A6-DA28-4E06-928B-55588E586EDB}" type="datetime5">
              <a:rPr lang="en-US" smtClean="0"/>
              <a:t>6-Sep-21</a:t>
            </a:fld>
            <a:endParaRPr lang="en-US"/>
          </a:p>
        </p:txBody>
      </p:sp>
    </p:spTree>
    <p:extLst>
      <p:ext uri="{BB962C8B-B14F-4D97-AF65-F5344CB8AC3E}">
        <p14:creationId xmlns:p14="http://schemas.microsoft.com/office/powerpoint/2010/main" val="414426511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b="1" dirty="0" smtClean="0"/>
              <a:t>Leadership </a:t>
            </a:r>
            <a:r>
              <a:rPr lang="en-US" sz="3200" b="1" dirty="0"/>
              <a:t>styles</a:t>
            </a:r>
            <a:r>
              <a:rPr lang="en-US" sz="3200" dirty="0"/>
              <a:t>: </a:t>
            </a:r>
            <a:r>
              <a:rPr lang="en-US" sz="3200" dirty="0" err="1"/>
              <a:t>Lewin</a:t>
            </a:r>
            <a:r>
              <a:rPr lang="en-US" sz="3200" dirty="0"/>
              <a:t>, </a:t>
            </a:r>
            <a:r>
              <a:rPr lang="en-US" sz="3200" dirty="0" err="1"/>
              <a:t>Lippitt</a:t>
            </a:r>
            <a:r>
              <a:rPr lang="en-US" sz="3200" dirty="0"/>
              <a:t> and White studied leadership styles. They identified three leadership styles which are authoritarian, democratic and </a:t>
            </a:r>
            <a:r>
              <a:rPr lang="en-US" sz="3200" dirty="0" err="1"/>
              <a:t>Leissez</a:t>
            </a:r>
            <a:r>
              <a:rPr lang="en-US" sz="3200" dirty="0"/>
              <a:t>-faire </a:t>
            </a:r>
          </a:p>
          <a:p>
            <a:r>
              <a:rPr lang="en-US" sz="3200" b="1" dirty="0"/>
              <a:t>Authoritarian leader exhibits the following behaviors </a:t>
            </a:r>
            <a:endParaRPr lang="en-US" sz="3200" dirty="0"/>
          </a:p>
          <a:p>
            <a:pPr marL="0" indent="0">
              <a:buNone/>
            </a:pPr>
            <a:r>
              <a:rPr lang="en-US" sz="3200" dirty="0" err="1"/>
              <a:t>i</a:t>
            </a:r>
            <a:r>
              <a:rPr lang="en-US" sz="3200" dirty="0"/>
              <a:t>) Strong control is maintained over the work group. </a:t>
            </a:r>
          </a:p>
          <a:p>
            <a:pPr marL="0" indent="0">
              <a:buNone/>
            </a:pPr>
            <a:r>
              <a:rPr lang="en-US" sz="3200" dirty="0"/>
              <a:t>ii) Others are motivated by coercion. </a:t>
            </a:r>
          </a:p>
          <a:p>
            <a:pPr marL="0" indent="0">
              <a:buNone/>
            </a:pPr>
            <a:r>
              <a:rPr lang="en-US" sz="3200" dirty="0"/>
              <a:t>iii) Others are directed with commands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137</a:t>
            </a:fld>
            <a:endParaRPr lang="en-US"/>
          </a:p>
        </p:txBody>
      </p:sp>
      <p:sp>
        <p:nvSpPr>
          <p:cNvPr id="6" name="Date Placeholder 5"/>
          <p:cNvSpPr>
            <a:spLocks noGrp="1"/>
          </p:cNvSpPr>
          <p:nvPr>
            <p:ph type="dt" sz="half" idx="10"/>
          </p:nvPr>
        </p:nvSpPr>
        <p:spPr/>
        <p:txBody>
          <a:bodyPr/>
          <a:lstStyle/>
          <a:p>
            <a:fld id="{E7F21319-1780-4AC1-B948-164BE6A69212}" type="datetime5">
              <a:rPr lang="en-US" smtClean="0"/>
              <a:t>6-Sep-21</a:t>
            </a:fld>
            <a:endParaRPr lang="en-US"/>
          </a:p>
        </p:txBody>
      </p:sp>
    </p:spTree>
    <p:extLst>
      <p:ext uri="{BB962C8B-B14F-4D97-AF65-F5344CB8AC3E}">
        <p14:creationId xmlns:p14="http://schemas.microsoft.com/office/powerpoint/2010/main" val="110002174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smtClean="0"/>
              <a:t>Iv)Communication </a:t>
            </a:r>
            <a:r>
              <a:rPr lang="en-US" sz="3200" dirty="0"/>
              <a:t>flows downwards. </a:t>
            </a:r>
          </a:p>
          <a:p>
            <a:pPr marL="0" indent="0">
              <a:buNone/>
            </a:pPr>
            <a:r>
              <a:rPr lang="en-US" sz="3200" dirty="0"/>
              <a:t>v) Decision making does not involve others. </a:t>
            </a:r>
          </a:p>
          <a:p>
            <a:pPr marL="0" indent="0">
              <a:buNone/>
            </a:pPr>
            <a:r>
              <a:rPr lang="en-US" sz="3200" dirty="0"/>
              <a:t>vi) Emphasis is on difference in status (“I” and “you”). </a:t>
            </a:r>
          </a:p>
          <a:p>
            <a:pPr marL="0" indent="0">
              <a:buNone/>
            </a:pPr>
            <a:r>
              <a:rPr lang="en-US" sz="3200" dirty="0"/>
              <a:t>vii) Criticism is punitive (should be </a:t>
            </a:r>
            <a:r>
              <a:rPr lang="en-US" sz="3200" dirty="0" smtClean="0"/>
              <a:t>constructive)</a:t>
            </a:r>
          </a:p>
          <a:p>
            <a:pPr marL="0" indent="0">
              <a:buNone/>
            </a:pPr>
            <a:r>
              <a:rPr lang="en-US" sz="3200" b="1" dirty="0" smtClean="0"/>
              <a:t>Democratic leader </a:t>
            </a:r>
            <a:r>
              <a:rPr lang="en-US" sz="3200" b="1" dirty="0"/>
              <a:t>exhibits the following behaviors </a:t>
            </a:r>
            <a:endParaRPr lang="en-US" sz="3200" dirty="0"/>
          </a:p>
          <a:p>
            <a:pPr marL="0" indent="0">
              <a:buNone/>
            </a:pPr>
            <a:r>
              <a:rPr lang="en-US" sz="3200" dirty="0"/>
              <a:t>I. Less control is maintained. </a:t>
            </a:r>
          </a:p>
          <a:p>
            <a:pPr marL="0" indent="0">
              <a:buNone/>
            </a:pPr>
            <a:r>
              <a:rPr lang="en-US" sz="3200" dirty="0"/>
              <a:t>II. Economic and ego awards are used to motivate</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138</a:t>
            </a:fld>
            <a:endParaRPr lang="en-US"/>
          </a:p>
        </p:txBody>
      </p:sp>
      <p:sp>
        <p:nvSpPr>
          <p:cNvPr id="6" name="Date Placeholder 5"/>
          <p:cNvSpPr>
            <a:spLocks noGrp="1"/>
          </p:cNvSpPr>
          <p:nvPr>
            <p:ph type="dt" sz="half" idx="10"/>
          </p:nvPr>
        </p:nvSpPr>
        <p:spPr/>
        <p:txBody>
          <a:bodyPr/>
          <a:lstStyle/>
          <a:p>
            <a:fld id="{C904BD77-3E71-4B6A-B4E3-B9AB6812A16C}" type="datetime5">
              <a:rPr lang="en-US" smtClean="0"/>
              <a:t>6-Sep-21</a:t>
            </a:fld>
            <a:endParaRPr lang="en-US"/>
          </a:p>
        </p:txBody>
      </p:sp>
    </p:spTree>
    <p:extLst>
      <p:ext uri="{BB962C8B-B14F-4D97-AF65-F5344CB8AC3E}">
        <p14:creationId xmlns:p14="http://schemas.microsoft.com/office/powerpoint/2010/main" val="3977961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3200" dirty="0" smtClean="0"/>
              <a:t> III</a:t>
            </a:r>
            <a:r>
              <a:rPr lang="en-US" sz="3200" dirty="0"/>
              <a:t>. Others are directed thorough suggestions and guidance. </a:t>
            </a:r>
          </a:p>
          <a:p>
            <a:pPr marL="0" indent="0">
              <a:buNone/>
            </a:pPr>
            <a:r>
              <a:rPr lang="en-US" sz="3200" dirty="0"/>
              <a:t>IV. Communication flows up and down. </a:t>
            </a:r>
          </a:p>
          <a:p>
            <a:pPr marL="0" indent="0">
              <a:buNone/>
            </a:pPr>
            <a:r>
              <a:rPr lang="en-US" sz="3200" dirty="0"/>
              <a:t>V. Decision making involves others. </a:t>
            </a:r>
          </a:p>
          <a:p>
            <a:pPr marL="0" indent="0">
              <a:buNone/>
            </a:pPr>
            <a:r>
              <a:rPr lang="en-US" sz="3200" dirty="0"/>
              <a:t>VI. Emphasis is on “we” rather than “I” and “you”. </a:t>
            </a:r>
          </a:p>
          <a:p>
            <a:pPr marL="0" indent="0">
              <a:buNone/>
            </a:pPr>
            <a:r>
              <a:rPr lang="en-US" sz="3200" dirty="0"/>
              <a:t>VII. Criticism is constructive. </a:t>
            </a:r>
            <a:endParaRPr lang="en-US" sz="3200" dirty="0" smtClean="0"/>
          </a:p>
          <a:p>
            <a:r>
              <a:rPr lang="en-US" sz="3200" b="1" dirty="0"/>
              <a:t>A </a:t>
            </a:r>
            <a:r>
              <a:rPr lang="en-US" sz="3200" b="1" dirty="0" err="1"/>
              <a:t>Leissez</a:t>
            </a:r>
            <a:r>
              <a:rPr lang="en-US" sz="3200" b="1" dirty="0"/>
              <a:t>-faire leader is characterized by the following behaviors </a:t>
            </a:r>
            <a:endParaRPr lang="en-US" sz="3200" dirty="0"/>
          </a:p>
          <a:p>
            <a:pPr marL="0" indent="0">
              <a:buNone/>
            </a:pPr>
            <a:r>
              <a:rPr lang="en-US" sz="3200" dirty="0"/>
              <a:t>I. Is permissive with little or no control. </a:t>
            </a:r>
          </a:p>
          <a:p>
            <a:pPr marL="0" indent="0">
              <a:buNone/>
            </a:pPr>
            <a:endParaRPr lang="en-US" sz="3200" dirty="0"/>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139</a:t>
            </a:fld>
            <a:endParaRPr lang="en-US"/>
          </a:p>
        </p:txBody>
      </p:sp>
      <p:sp>
        <p:nvSpPr>
          <p:cNvPr id="6" name="Date Placeholder 5"/>
          <p:cNvSpPr>
            <a:spLocks noGrp="1"/>
          </p:cNvSpPr>
          <p:nvPr>
            <p:ph type="dt" sz="half" idx="10"/>
          </p:nvPr>
        </p:nvSpPr>
        <p:spPr/>
        <p:txBody>
          <a:bodyPr/>
          <a:lstStyle/>
          <a:p>
            <a:fld id="{6A0F7F38-5F58-4B9A-B674-D1E8B75E610A}" type="datetime5">
              <a:rPr lang="en-US" smtClean="0"/>
              <a:t>6-Sep-21</a:t>
            </a:fld>
            <a:endParaRPr lang="en-US"/>
          </a:p>
        </p:txBody>
      </p:sp>
    </p:spTree>
    <p:extLst>
      <p:ext uri="{BB962C8B-B14F-4D97-AF65-F5344CB8AC3E}">
        <p14:creationId xmlns:p14="http://schemas.microsoft.com/office/powerpoint/2010/main" val="397666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anose="020B0503020202020204" pitchFamily="34" charset="0"/>
              </a:rPr>
              <a:t>LEADERSHIP AND MANAGEMENT </a:t>
            </a:r>
            <a:endParaRPr lang="en-US" dirty="0">
              <a:latin typeface="Agency FB" panose="020B0503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OBJECTIVES </a:t>
            </a:r>
          </a:p>
          <a:p>
            <a:pPr marL="0" indent="0">
              <a:buNone/>
            </a:pPr>
            <a:r>
              <a:rPr lang="en-US" sz="3200" dirty="0" smtClean="0"/>
              <a:t> by end of lesson students should be able to:-</a:t>
            </a:r>
          </a:p>
          <a:p>
            <a:pPr marL="514350" indent="-514350">
              <a:buAutoNum type="arabicPeriod"/>
            </a:pPr>
            <a:r>
              <a:rPr lang="en-US" sz="3200" dirty="0" smtClean="0"/>
              <a:t>Define management and leadership</a:t>
            </a:r>
          </a:p>
          <a:p>
            <a:pPr marL="514350" indent="-514350">
              <a:buAutoNum type="arabicPeriod"/>
            </a:pPr>
            <a:r>
              <a:rPr lang="en-US" sz="3200" dirty="0" smtClean="0"/>
              <a:t>Explain levels of management</a:t>
            </a:r>
          </a:p>
          <a:p>
            <a:pPr marL="514350" indent="-514350">
              <a:buAutoNum type="arabicPeriod"/>
            </a:pPr>
            <a:r>
              <a:rPr lang="en-US" sz="3200" dirty="0" smtClean="0"/>
              <a:t>Explain neoclassical and classical theories of management</a:t>
            </a:r>
          </a:p>
          <a:p>
            <a:pPr marL="514350" indent="-514350">
              <a:buAutoNum type="arabicPeriod"/>
            </a:pPr>
            <a:r>
              <a:rPr lang="en-US" sz="3200" dirty="0" smtClean="0"/>
              <a:t>Explain functions of management </a:t>
            </a:r>
          </a:p>
          <a:p>
            <a:pPr marL="514350" indent="-514350">
              <a:buAutoNum type="arabicPeriod"/>
            </a:pPr>
            <a:r>
              <a:rPr lang="en-US" sz="3200" dirty="0" smtClean="0"/>
              <a:t>Explain difference between leadership and management </a:t>
            </a:r>
          </a:p>
          <a:p>
            <a:pPr marL="514350" indent="-514350">
              <a:buAutoNum type="arabicPeriod"/>
            </a:pPr>
            <a:r>
              <a:rPr lang="en-US" sz="3200" dirty="0" smtClean="0"/>
              <a:t>Explain qualities of a leader and styles of leadership</a:t>
            </a:r>
          </a:p>
          <a:p>
            <a:pPr marL="514350" indent="-514350">
              <a:buAutoNum type="arabicPeriod"/>
            </a:pPr>
            <a:endParaRPr lang="en-US" sz="32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a:t>
            </a:fld>
            <a:endParaRPr lang="en-US"/>
          </a:p>
        </p:txBody>
      </p:sp>
      <p:sp>
        <p:nvSpPr>
          <p:cNvPr id="6" name="Date Placeholder 5"/>
          <p:cNvSpPr>
            <a:spLocks noGrp="1"/>
          </p:cNvSpPr>
          <p:nvPr>
            <p:ph type="dt" sz="half" idx="10"/>
          </p:nvPr>
        </p:nvSpPr>
        <p:spPr/>
        <p:txBody>
          <a:bodyPr/>
          <a:lstStyle/>
          <a:p>
            <a:fld id="{E93B66BF-C731-4231-9150-5428E9249CCB}" type="datetime5">
              <a:rPr lang="en-US" smtClean="0"/>
              <a:t>6-Sep-21</a:t>
            </a:fld>
            <a:endParaRPr lang="en-US"/>
          </a:p>
        </p:txBody>
      </p:sp>
    </p:spTree>
    <p:extLst>
      <p:ext uri="{BB962C8B-B14F-4D97-AF65-F5344CB8AC3E}">
        <p14:creationId xmlns:p14="http://schemas.microsoft.com/office/powerpoint/2010/main" val="20817080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3200" dirty="0" smtClean="0"/>
              <a:t>II</a:t>
            </a:r>
            <a:r>
              <a:rPr lang="en-US" sz="3200" dirty="0"/>
              <a:t>. Motivate by support when requested by the group or </a:t>
            </a:r>
            <a:r>
              <a:rPr lang="en-US" sz="3200" dirty="0" smtClean="0"/>
              <a:t>individual</a:t>
            </a:r>
            <a:endParaRPr lang="en-US" sz="3200" dirty="0"/>
          </a:p>
          <a:p>
            <a:pPr marL="0" indent="0">
              <a:buNone/>
            </a:pPr>
            <a:r>
              <a:rPr lang="en-US" sz="3200" dirty="0"/>
              <a:t>III. Provides little or no direction. </a:t>
            </a:r>
          </a:p>
          <a:p>
            <a:pPr marL="0" indent="0">
              <a:buNone/>
            </a:pPr>
            <a:r>
              <a:rPr lang="en-US" sz="3200" dirty="0"/>
              <a:t>IV. Uses upward and downward communication </a:t>
            </a:r>
          </a:p>
          <a:p>
            <a:pPr marL="0" indent="0">
              <a:buNone/>
            </a:pPr>
            <a:r>
              <a:rPr lang="en-US" sz="3200" dirty="0"/>
              <a:t>V. Places emphasis on the group and does not criticize. </a:t>
            </a:r>
          </a:p>
          <a:p>
            <a:pPr marL="0" indent="0">
              <a:buNone/>
            </a:pPr>
            <a:r>
              <a:rPr lang="en-US" sz="3200" dirty="0"/>
              <a:t>VI. </a:t>
            </a:r>
            <a:r>
              <a:rPr lang="en-US" sz="3200" dirty="0" smtClean="0"/>
              <a:t>Laissez-faire </a:t>
            </a:r>
            <a:r>
              <a:rPr lang="en-US" sz="3200" dirty="0"/>
              <a:t>leadership is appropriate when problems are poorly defined and brainstorming is needed to generate alternative solutions. </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140</a:t>
            </a:fld>
            <a:endParaRPr lang="en-US"/>
          </a:p>
        </p:txBody>
      </p:sp>
      <p:sp>
        <p:nvSpPr>
          <p:cNvPr id="6" name="Date Placeholder 5"/>
          <p:cNvSpPr>
            <a:spLocks noGrp="1"/>
          </p:cNvSpPr>
          <p:nvPr>
            <p:ph type="dt" sz="half" idx="10"/>
          </p:nvPr>
        </p:nvSpPr>
        <p:spPr/>
        <p:txBody>
          <a:bodyPr/>
          <a:lstStyle/>
          <a:p>
            <a:fld id="{FDFD0A1F-B1F7-44D5-BA7A-6E8EADA80D16}" type="datetime5">
              <a:rPr lang="en-US" smtClean="0"/>
              <a:t>6-Sep-21</a:t>
            </a:fld>
            <a:endParaRPr lang="en-US"/>
          </a:p>
        </p:txBody>
      </p:sp>
    </p:spTree>
    <p:extLst>
      <p:ext uri="{BB962C8B-B14F-4D97-AF65-F5344CB8AC3E}">
        <p14:creationId xmlns:p14="http://schemas.microsoft.com/office/powerpoint/2010/main" val="168284663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119043"/>
            <a:ext cx="10515600" cy="4351338"/>
          </a:xfrm>
        </p:spPr>
        <p:txBody>
          <a:bodyPr>
            <a:normAutofit/>
          </a:bodyPr>
          <a:lstStyle/>
          <a:p>
            <a:pPr marL="0" indent="0">
              <a:buNone/>
            </a:pPr>
            <a:r>
              <a:rPr lang="en-US" sz="3200" b="1" dirty="0"/>
              <a:t>System 4 management: </a:t>
            </a:r>
            <a:r>
              <a:rPr lang="en-US" sz="3200" dirty="0"/>
              <a:t>This theory was developed by </a:t>
            </a:r>
            <a:r>
              <a:rPr lang="en-US" sz="3200" dirty="0" err="1"/>
              <a:t>Likert</a:t>
            </a:r>
            <a:r>
              <a:rPr lang="en-US" sz="3200" dirty="0"/>
              <a:t>. It is based on the premise that involving employees in decisions about work is central to effective leadership. It has four dimensions based on increasing levels of employee’s involvement in decision making </a:t>
            </a:r>
          </a:p>
          <a:p>
            <a:pPr marL="0" indent="0">
              <a:buNone/>
            </a:pPr>
            <a:r>
              <a:rPr lang="en-US" sz="3200" dirty="0"/>
              <a:t>I. </a:t>
            </a:r>
            <a:r>
              <a:rPr lang="en-US" sz="3200" b="1" dirty="0"/>
              <a:t>Autocratic leaders </a:t>
            </a:r>
            <a:r>
              <a:rPr lang="en-US" sz="3200" dirty="0"/>
              <a:t>– have little trust in employees and exclude them in decision making. </a:t>
            </a:r>
          </a:p>
          <a:p>
            <a:pPr marL="0" indent="0">
              <a:buNone/>
            </a:pPr>
            <a:r>
              <a:rPr lang="en-US" sz="3200" dirty="0"/>
              <a:t>II. </a:t>
            </a:r>
            <a:r>
              <a:rPr lang="en-US" sz="3200" b="1" dirty="0"/>
              <a:t>Benevolent leaders </a:t>
            </a:r>
            <a:r>
              <a:rPr lang="en-US" sz="3200" dirty="0"/>
              <a:t>– Are kind to employees but still do not involve them in decision making. </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141</a:t>
            </a:fld>
            <a:endParaRPr lang="en-US"/>
          </a:p>
        </p:txBody>
      </p:sp>
      <p:sp>
        <p:nvSpPr>
          <p:cNvPr id="6" name="Date Placeholder 5"/>
          <p:cNvSpPr>
            <a:spLocks noGrp="1"/>
          </p:cNvSpPr>
          <p:nvPr>
            <p:ph type="dt" sz="half" idx="10"/>
          </p:nvPr>
        </p:nvSpPr>
        <p:spPr/>
        <p:txBody>
          <a:bodyPr/>
          <a:lstStyle/>
          <a:p>
            <a:fld id="{6E30A51C-F1F6-45A8-8993-65EABBBA34AB}" type="datetime5">
              <a:rPr lang="en-US" smtClean="0"/>
              <a:t>6-Sep-21</a:t>
            </a:fld>
            <a:endParaRPr lang="en-US"/>
          </a:p>
        </p:txBody>
      </p:sp>
    </p:spTree>
    <p:extLst>
      <p:ext uri="{BB962C8B-B14F-4D97-AF65-F5344CB8AC3E}">
        <p14:creationId xmlns:p14="http://schemas.microsoft.com/office/powerpoint/2010/main" val="40254211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02171"/>
            <a:ext cx="10515600" cy="4351338"/>
          </a:xfrm>
        </p:spPr>
        <p:txBody>
          <a:bodyPr>
            <a:normAutofit fontScale="92500" lnSpcReduction="10000"/>
          </a:bodyPr>
          <a:lstStyle/>
          <a:p>
            <a:pPr marL="0" indent="0">
              <a:buNone/>
            </a:pPr>
            <a:r>
              <a:rPr lang="en-US" sz="3200" dirty="0" smtClean="0"/>
              <a:t>III</a:t>
            </a:r>
            <a:r>
              <a:rPr lang="en-US" sz="3200" dirty="0"/>
              <a:t>. </a:t>
            </a:r>
            <a:r>
              <a:rPr lang="en-US" sz="3200" b="1" dirty="0"/>
              <a:t>Consultative leaders </a:t>
            </a:r>
            <a:r>
              <a:rPr lang="en-US" sz="3200" dirty="0"/>
              <a:t>– Seek employee’s advice about decisions. </a:t>
            </a:r>
          </a:p>
          <a:p>
            <a:pPr marL="0" indent="0">
              <a:buNone/>
            </a:pPr>
            <a:r>
              <a:rPr lang="en-US" sz="3200" dirty="0"/>
              <a:t>IV. </a:t>
            </a:r>
            <a:r>
              <a:rPr lang="en-US" sz="3200" b="1" dirty="0"/>
              <a:t>Participative or democratic leaders </a:t>
            </a:r>
            <a:r>
              <a:rPr lang="en-US" sz="3200" dirty="0"/>
              <a:t>– they value employees involvement, team work and team building. They also have high levels of confidence in employees and seek consensus in decision making </a:t>
            </a:r>
            <a:endParaRPr lang="en-US" sz="3200" dirty="0" smtClean="0"/>
          </a:p>
          <a:p>
            <a:pPr marL="0" indent="0">
              <a:buNone/>
            </a:pPr>
            <a:r>
              <a:rPr lang="en-US" sz="3200" b="1" dirty="0"/>
              <a:t>The managerial grid</a:t>
            </a:r>
            <a:r>
              <a:rPr lang="en-US" sz="3200" dirty="0"/>
              <a:t>: Another model of depicting leadership along a continuum is the managerial grid. Five leadership styles are plotted in four quadrants of a two dimensional grid. The grid depicts various degrees of leader concern for production (structure) and concern for people. These are</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142</a:t>
            </a:fld>
            <a:endParaRPr lang="en-US"/>
          </a:p>
        </p:txBody>
      </p:sp>
      <p:sp>
        <p:nvSpPr>
          <p:cNvPr id="6" name="Date Placeholder 5"/>
          <p:cNvSpPr>
            <a:spLocks noGrp="1"/>
          </p:cNvSpPr>
          <p:nvPr>
            <p:ph type="dt" sz="half" idx="10"/>
          </p:nvPr>
        </p:nvSpPr>
        <p:spPr/>
        <p:txBody>
          <a:bodyPr/>
          <a:lstStyle/>
          <a:p>
            <a:fld id="{95B09912-6069-4047-84C3-06C1C0E3A9B5}" type="datetime5">
              <a:rPr lang="en-US" smtClean="0"/>
              <a:t>6-Sep-21</a:t>
            </a:fld>
            <a:endParaRPr lang="en-US"/>
          </a:p>
        </p:txBody>
      </p:sp>
    </p:spTree>
    <p:extLst>
      <p:ext uri="{BB962C8B-B14F-4D97-AF65-F5344CB8AC3E}">
        <p14:creationId xmlns:p14="http://schemas.microsoft.com/office/powerpoint/2010/main" val="244630031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06079"/>
            <a:ext cx="10515600" cy="4351338"/>
          </a:xfrm>
        </p:spPr>
        <p:txBody>
          <a:bodyPr>
            <a:normAutofit lnSpcReduction="10000"/>
          </a:bodyPr>
          <a:lstStyle/>
          <a:p>
            <a:pPr marL="0" indent="0">
              <a:buNone/>
            </a:pPr>
            <a:r>
              <a:rPr lang="en-US" dirty="0" smtClean="0"/>
              <a:t>1</a:t>
            </a:r>
            <a:r>
              <a:rPr lang="en-US" sz="3200" dirty="0"/>
              <a:t>. </a:t>
            </a:r>
            <a:r>
              <a:rPr lang="en-US" sz="3200" b="1" dirty="0"/>
              <a:t>Impoverished </a:t>
            </a:r>
            <a:r>
              <a:rPr lang="en-US" sz="3200" dirty="0"/>
              <a:t>– Low concern for both production and people. </a:t>
            </a:r>
          </a:p>
          <a:p>
            <a:pPr marL="0" indent="0">
              <a:buNone/>
            </a:pPr>
            <a:r>
              <a:rPr lang="en-US" sz="3200" dirty="0"/>
              <a:t>2. </a:t>
            </a:r>
            <a:r>
              <a:rPr lang="en-US" sz="3200" b="1" dirty="0"/>
              <a:t>Authority compliance </a:t>
            </a:r>
            <a:r>
              <a:rPr lang="en-US" sz="3200" dirty="0"/>
              <a:t>– high concern for production and low concern for people. </a:t>
            </a:r>
          </a:p>
          <a:p>
            <a:pPr marL="0" indent="0">
              <a:buNone/>
            </a:pPr>
            <a:r>
              <a:rPr lang="en-US" sz="3200" dirty="0"/>
              <a:t>3. </a:t>
            </a:r>
            <a:r>
              <a:rPr lang="en-US" sz="3200" b="1" dirty="0"/>
              <a:t>Middle of the road </a:t>
            </a:r>
            <a:r>
              <a:rPr lang="en-US" sz="3200" dirty="0"/>
              <a:t>– moderate concern for production and people. </a:t>
            </a:r>
          </a:p>
          <a:p>
            <a:pPr marL="0" indent="0">
              <a:buNone/>
            </a:pPr>
            <a:r>
              <a:rPr lang="en-US" sz="3200" dirty="0"/>
              <a:t>4. </a:t>
            </a:r>
            <a:r>
              <a:rPr lang="en-US" sz="3200" b="1" dirty="0"/>
              <a:t>Country club </a:t>
            </a:r>
            <a:r>
              <a:rPr lang="en-US" sz="3200" dirty="0"/>
              <a:t>– High concern for people and low concern for production. </a:t>
            </a:r>
          </a:p>
          <a:p>
            <a:pPr marL="0" indent="0">
              <a:buNone/>
            </a:pPr>
            <a:r>
              <a:rPr lang="en-US" sz="3200" dirty="0"/>
              <a:t>5. </a:t>
            </a:r>
            <a:r>
              <a:rPr lang="en-US" sz="3200" b="1" dirty="0"/>
              <a:t>Team </a:t>
            </a:r>
            <a:r>
              <a:rPr lang="en-US" sz="3200" dirty="0"/>
              <a:t>– High concern for both production and people. </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143</a:t>
            </a:fld>
            <a:endParaRPr lang="en-US"/>
          </a:p>
        </p:txBody>
      </p:sp>
      <p:sp>
        <p:nvSpPr>
          <p:cNvPr id="6" name="Date Placeholder 5"/>
          <p:cNvSpPr>
            <a:spLocks noGrp="1"/>
          </p:cNvSpPr>
          <p:nvPr>
            <p:ph type="dt" sz="half" idx="10"/>
          </p:nvPr>
        </p:nvSpPr>
        <p:spPr/>
        <p:txBody>
          <a:bodyPr/>
          <a:lstStyle/>
          <a:p>
            <a:fld id="{7B0728A1-C6B1-4DB1-9CB3-405C021845ED}" type="datetime5">
              <a:rPr lang="en-US" smtClean="0"/>
              <a:t>6-Sep-21</a:t>
            </a:fld>
            <a:endParaRPr lang="en-US"/>
          </a:p>
        </p:txBody>
      </p:sp>
    </p:spTree>
    <p:extLst>
      <p:ext uri="{BB962C8B-B14F-4D97-AF65-F5344CB8AC3E}">
        <p14:creationId xmlns:p14="http://schemas.microsoft.com/office/powerpoint/2010/main" val="17672605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129434"/>
            <a:ext cx="10515600" cy="4351338"/>
          </a:xfrm>
        </p:spPr>
        <p:txBody>
          <a:bodyPr/>
          <a:lstStyle/>
          <a:p>
            <a:endParaRPr lang="en-US" dirty="0"/>
          </a:p>
          <a:p>
            <a:pPr marL="0" indent="0">
              <a:buNone/>
            </a:pPr>
            <a:r>
              <a:rPr lang="en-US" b="1" dirty="0"/>
              <a:t>c</a:t>
            </a:r>
            <a:r>
              <a:rPr lang="en-US" sz="3200" b="1" dirty="0"/>
              <a:t>. Situational and contingency theory: </a:t>
            </a:r>
            <a:endParaRPr lang="en-US" sz="3200" dirty="0"/>
          </a:p>
          <a:p>
            <a:r>
              <a:rPr lang="en-US" sz="3200" dirty="0"/>
              <a:t>This combines </a:t>
            </a:r>
            <a:r>
              <a:rPr lang="en-US" sz="3200" dirty="0">
                <a:solidFill>
                  <a:srgbClr val="FF0000"/>
                </a:solidFill>
              </a:rPr>
              <a:t>traits</a:t>
            </a:r>
            <a:r>
              <a:rPr lang="en-US" sz="3200" dirty="0"/>
              <a:t> and </a:t>
            </a:r>
            <a:r>
              <a:rPr lang="en-US" sz="3200" dirty="0">
                <a:solidFill>
                  <a:srgbClr val="FF0000"/>
                </a:solidFill>
              </a:rPr>
              <a:t>situation</a:t>
            </a:r>
            <a:r>
              <a:rPr lang="en-US" sz="3200" dirty="0"/>
              <a:t>. The contingency theories suggest that the most effective leadership style is the one that best compliments the organizational environment, the task to be accomplished and the personal characteristic of the people involved in each situation. People become leaders because of their responsibility and situational factors.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144</a:t>
            </a:fld>
            <a:endParaRPr lang="en-US"/>
          </a:p>
        </p:txBody>
      </p:sp>
      <p:sp>
        <p:nvSpPr>
          <p:cNvPr id="6" name="Date Placeholder 5"/>
          <p:cNvSpPr>
            <a:spLocks noGrp="1"/>
          </p:cNvSpPr>
          <p:nvPr>
            <p:ph type="dt" sz="half" idx="10"/>
          </p:nvPr>
        </p:nvSpPr>
        <p:spPr/>
        <p:txBody>
          <a:bodyPr/>
          <a:lstStyle/>
          <a:p>
            <a:fld id="{1C232181-103A-4245-973B-D050753CDDDE}" type="datetime5">
              <a:rPr lang="en-US" smtClean="0"/>
              <a:t>6-Sep-21</a:t>
            </a:fld>
            <a:endParaRPr lang="en-US"/>
          </a:p>
        </p:txBody>
      </p:sp>
    </p:spTree>
    <p:extLst>
      <p:ext uri="{BB962C8B-B14F-4D97-AF65-F5344CB8AC3E}">
        <p14:creationId xmlns:p14="http://schemas.microsoft.com/office/powerpoint/2010/main" val="222019049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890443"/>
            <a:ext cx="10515600" cy="4351338"/>
          </a:xfrm>
        </p:spPr>
        <p:txBody>
          <a:bodyPr>
            <a:normAutofit fontScale="92500" lnSpcReduction="20000"/>
          </a:bodyPr>
          <a:lstStyle/>
          <a:p>
            <a:endParaRPr lang="en-US" dirty="0"/>
          </a:p>
          <a:p>
            <a:pPr marL="0" indent="0">
              <a:buNone/>
            </a:pPr>
            <a:r>
              <a:rPr lang="en-US" b="1" dirty="0"/>
              <a:t>d</a:t>
            </a:r>
            <a:r>
              <a:rPr lang="en-US" sz="3500" b="1" dirty="0"/>
              <a:t>. Contemporary Theories of Leadership </a:t>
            </a:r>
            <a:endParaRPr lang="en-US" sz="3500" dirty="0"/>
          </a:p>
          <a:p>
            <a:r>
              <a:rPr lang="en-US" sz="3500" dirty="0"/>
              <a:t>Leadership theory has continued to evolve. Contemporary approaches to leadership are underpinned by the belief that information power that was previously</a:t>
            </a:r>
            <a:r>
              <a:rPr lang="en-US" sz="3500" dirty="0">
                <a:solidFill>
                  <a:srgbClr val="FF0000"/>
                </a:solidFill>
              </a:rPr>
              <a:t> restricted to the professionals or managers is now available to all</a:t>
            </a:r>
            <a:r>
              <a:rPr lang="en-US" sz="3500" dirty="0" smtClean="0">
                <a:solidFill>
                  <a:srgbClr val="FF0000"/>
                </a:solidFill>
              </a:rPr>
              <a:t>.</a:t>
            </a:r>
          </a:p>
          <a:p>
            <a:pPr marL="0" indent="0">
              <a:buNone/>
            </a:pPr>
            <a:r>
              <a:rPr lang="en-US" sz="3500" dirty="0"/>
              <a:t>The contemporary leadership theories includes </a:t>
            </a:r>
          </a:p>
          <a:p>
            <a:pPr marL="0" indent="0">
              <a:buNone/>
            </a:pPr>
            <a:r>
              <a:rPr lang="en-US" sz="3500" dirty="0"/>
              <a:t>I. </a:t>
            </a:r>
            <a:r>
              <a:rPr lang="en-US" sz="3500" b="1" dirty="0"/>
              <a:t>The quantum leadership</a:t>
            </a:r>
            <a:r>
              <a:rPr lang="en-US" sz="3500" dirty="0"/>
              <a:t>: A leadership style based on the concept of chaos theory </a:t>
            </a:r>
          </a:p>
          <a:p>
            <a:pPr marL="0" indent="0">
              <a:buNone/>
            </a:pPr>
            <a:r>
              <a:rPr lang="en-US" sz="3200" dirty="0" smtClean="0">
                <a:solidFill>
                  <a:srgbClr val="FF0000"/>
                </a:solidFill>
              </a:rPr>
              <a:t>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145</a:t>
            </a:fld>
            <a:endParaRPr lang="en-US"/>
          </a:p>
        </p:txBody>
      </p:sp>
      <p:sp>
        <p:nvSpPr>
          <p:cNvPr id="6" name="Date Placeholder 5"/>
          <p:cNvSpPr>
            <a:spLocks noGrp="1"/>
          </p:cNvSpPr>
          <p:nvPr>
            <p:ph type="dt" sz="half" idx="10"/>
          </p:nvPr>
        </p:nvSpPr>
        <p:spPr/>
        <p:txBody>
          <a:bodyPr/>
          <a:lstStyle/>
          <a:p>
            <a:fld id="{75DE9751-0A8B-43FA-A541-EAC91276F119}" type="datetime5">
              <a:rPr lang="en-US" smtClean="0"/>
              <a:t>6-Sep-21</a:t>
            </a:fld>
            <a:endParaRPr lang="en-US"/>
          </a:p>
        </p:txBody>
      </p:sp>
    </p:spTree>
    <p:extLst>
      <p:ext uri="{BB962C8B-B14F-4D97-AF65-F5344CB8AC3E}">
        <p14:creationId xmlns:p14="http://schemas.microsoft.com/office/powerpoint/2010/main" val="3932765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108652"/>
            <a:ext cx="10515600" cy="4351338"/>
          </a:xfrm>
        </p:spPr>
        <p:txBody>
          <a:bodyPr>
            <a:noAutofit/>
          </a:bodyPr>
          <a:lstStyle/>
          <a:p>
            <a:pPr marL="0" indent="0">
              <a:buNone/>
            </a:pPr>
            <a:r>
              <a:rPr lang="en-US" sz="3200" dirty="0" smtClean="0"/>
              <a:t>II</a:t>
            </a:r>
            <a:r>
              <a:rPr lang="en-US" sz="3200" dirty="0"/>
              <a:t>. </a:t>
            </a:r>
            <a:r>
              <a:rPr lang="en-US" sz="3200" b="1" dirty="0"/>
              <a:t>Shared leadership</a:t>
            </a:r>
            <a:r>
              <a:rPr lang="en-US" sz="3200" dirty="0"/>
              <a:t>, an organizational structure in which several individuals share the responsibility for achieving the organization’s goals. </a:t>
            </a:r>
          </a:p>
          <a:p>
            <a:pPr marL="0" indent="0">
              <a:buNone/>
            </a:pPr>
            <a:r>
              <a:rPr lang="en-US" sz="3200" dirty="0"/>
              <a:t>III. </a:t>
            </a:r>
            <a:r>
              <a:rPr lang="en-US" sz="3200" b="1" dirty="0"/>
              <a:t>Servant leadership</a:t>
            </a:r>
            <a:r>
              <a:rPr lang="en-US" sz="3200" dirty="0"/>
              <a:t>; the premise that leadership originates from a desire to serve; a leader emerges when others’ needs take priority. </a:t>
            </a:r>
          </a:p>
          <a:p>
            <a:pPr marL="0" indent="0">
              <a:buNone/>
            </a:pPr>
            <a:r>
              <a:rPr lang="en-US" sz="3200" dirty="0"/>
              <a:t>IV. </a:t>
            </a:r>
            <a:r>
              <a:rPr lang="en-US" sz="3200" b="1" dirty="0"/>
              <a:t>Transformational leadership</a:t>
            </a:r>
            <a:r>
              <a:rPr lang="en-US" sz="3200" dirty="0"/>
              <a:t>; A leadership style focused on effecting revolutionary change in organizations through a commitment the organizations vision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146</a:t>
            </a:fld>
            <a:endParaRPr lang="en-US"/>
          </a:p>
        </p:txBody>
      </p:sp>
      <p:sp>
        <p:nvSpPr>
          <p:cNvPr id="6" name="Date Placeholder 5"/>
          <p:cNvSpPr>
            <a:spLocks noGrp="1"/>
          </p:cNvSpPr>
          <p:nvPr>
            <p:ph type="dt" sz="half" idx="10"/>
          </p:nvPr>
        </p:nvSpPr>
        <p:spPr/>
        <p:txBody>
          <a:bodyPr/>
          <a:lstStyle/>
          <a:p>
            <a:fld id="{F88FD017-EA73-430A-8D00-6D25BCBA30AD}" type="datetime5">
              <a:rPr lang="en-US" smtClean="0"/>
              <a:t>6-Sep-21</a:t>
            </a:fld>
            <a:endParaRPr lang="en-US"/>
          </a:p>
        </p:txBody>
      </p:sp>
    </p:spTree>
    <p:extLst>
      <p:ext uri="{BB962C8B-B14F-4D97-AF65-F5344CB8AC3E}">
        <p14:creationId xmlns:p14="http://schemas.microsoft.com/office/powerpoint/2010/main" val="88280577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027906"/>
            <a:ext cx="10515600" cy="4351338"/>
          </a:xfrm>
        </p:spPr>
        <p:txBody>
          <a:bodyPr>
            <a:normAutofit fontScale="92500" lnSpcReduction="20000"/>
          </a:bodyPr>
          <a:lstStyle/>
          <a:p>
            <a:r>
              <a:rPr lang="en-US" sz="3200" dirty="0"/>
              <a:t>Burns (1978) suggested that both leaders and followers have the ability to raise each other to higher levels of motivation and morality. He identified this concept as transformational leadership. </a:t>
            </a:r>
            <a:endParaRPr lang="en-US" sz="3200" dirty="0" smtClean="0"/>
          </a:p>
          <a:p>
            <a:r>
              <a:rPr lang="en-US" sz="3200" dirty="0" smtClean="0"/>
              <a:t>He </a:t>
            </a:r>
            <a:r>
              <a:rPr lang="en-US" sz="3200" dirty="0"/>
              <a:t>maintained that there are two types of leaders in management. </a:t>
            </a:r>
          </a:p>
          <a:p>
            <a:pPr marL="0" indent="0">
              <a:buNone/>
            </a:pPr>
            <a:r>
              <a:rPr lang="en-US" sz="3200" dirty="0" smtClean="0"/>
              <a:t>I</a:t>
            </a:r>
            <a:r>
              <a:rPr lang="en-US" sz="3200" dirty="0"/>
              <a:t>. The traditional manager, concerned with the day to day operations was termed as </a:t>
            </a:r>
            <a:r>
              <a:rPr lang="en-US" sz="3200" b="1" dirty="0"/>
              <a:t>Transactional Leader</a:t>
            </a:r>
            <a:r>
              <a:rPr lang="en-US" sz="3200" dirty="0"/>
              <a:t>. </a:t>
            </a:r>
          </a:p>
          <a:p>
            <a:pPr marL="0" indent="0">
              <a:buNone/>
            </a:pPr>
            <a:r>
              <a:rPr lang="en-US" sz="3200" dirty="0"/>
              <a:t>II. The manager who is committed, has a vision and is able to empower others with this vision was termed as </a:t>
            </a:r>
            <a:r>
              <a:rPr lang="en-US" sz="3200" b="1" dirty="0"/>
              <a:t>Transformational leader</a:t>
            </a:r>
            <a:r>
              <a:rPr lang="en-US" sz="3200" dirty="0"/>
              <a:t>.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147</a:t>
            </a:fld>
            <a:endParaRPr lang="en-US"/>
          </a:p>
        </p:txBody>
      </p:sp>
      <p:sp>
        <p:nvSpPr>
          <p:cNvPr id="6" name="Date Placeholder 5"/>
          <p:cNvSpPr>
            <a:spLocks noGrp="1"/>
          </p:cNvSpPr>
          <p:nvPr>
            <p:ph type="dt" sz="half" idx="10"/>
          </p:nvPr>
        </p:nvSpPr>
        <p:spPr/>
        <p:txBody>
          <a:bodyPr/>
          <a:lstStyle/>
          <a:p>
            <a:fld id="{7438143B-68D0-4C70-B1FD-58D026767393}" type="datetime5">
              <a:rPr lang="en-US" smtClean="0"/>
              <a:t>6-Sep-21</a:t>
            </a:fld>
            <a:endParaRPr lang="en-US"/>
          </a:p>
        </p:txBody>
      </p:sp>
    </p:spTree>
    <p:extLst>
      <p:ext uri="{BB962C8B-B14F-4D97-AF65-F5344CB8AC3E}">
        <p14:creationId xmlns:p14="http://schemas.microsoft.com/office/powerpoint/2010/main" val="38161149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108652"/>
            <a:ext cx="10515600" cy="4351338"/>
          </a:xfrm>
        </p:spPr>
        <p:txBody>
          <a:bodyPr>
            <a:noAutofit/>
          </a:bodyPr>
          <a:lstStyle/>
          <a:p>
            <a:r>
              <a:rPr lang="en-US" sz="3200" b="1" dirty="0"/>
              <a:t>Transactional Leader </a:t>
            </a:r>
            <a:r>
              <a:rPr lang="en-US" sz="3200" dirty="0"/>
              <a:t>	</a:t>
            </a:r>
            <a:r>
              <a:rPr lang="en-US" sz="3200" dirty="0" smtClean="0"/>
              <a:t>                     </a:t>
            </a:r>
            <a:r>
              <a:rPr lang="en-US" sz="3200" b="1" dirty="0" smtClean="0"/>
              <a:t>Transformational </a:t>
            </a:r>
            <a:r>
              <a:rPr lang="en-US" sz="3200" dirty="0"/>
              <a:t>	</a:t>
            </a:r>
          </a:p>
          <a:p>
            <a:r>
              <a:rPr lang="en-US" sz="3200" dirty="0"/>
              <a:t>Focuses on management tasks. 	</a:t>
            </a:r>
            <a:r>
              <a:rPr lang="en-US" sz="3200" dirty="0" smtClean="0"/>
              <a:t> Identifies </a:t>
            </a:r>
            <a:r>
              <a:rPr lang="en-US" sz="3200" dirty="0"/>
              <a:t>common values. 	</a:t>
            </a:r>
          </a:p>
          <a:p>
            <a:r>
              <a:rPr lang="en-US" sz="3200" dirty="0"/>
              <a:t>Is caretaker (takes care of tasks 	</a:t>
            </a:r>
            <a:r>
              <a:rPr lang="en-US" sz="3200" dirty="0" smtClean="0"/>
              <a:t>  Is </a:t>
            </a:r>
            <a:r>
              <a:rPr lang="en-US" sz="3200" dirty="0"/>
              <a:t>committed (extra mile). 	</a:t>
            </a:r>
          </a:p>
          <a:p>
            <a:r>
              <a:rPr lang="en-US" sz="3200" dirty="0"/>
              <a:t>Uses tradeoffs to meet goals. 	</a:t>
            </a:r>
            <a:r>
              <a:rPr lang="en-US" sz="3200" dirty="0" smtClean="0"/>
              <a:t>   Inspires </a:t>
            </a:r>
            <a:r>
              <a:rPr lang="en-US" sz="3200" dirty="0"/>
              <a:t>others with 	</a:t>
            </a:r>
          </a:p>
          <a:p>
            <a:r>
              <a:rPr lang="en-US" sz="3200" dirty="0"/>
              <a:t>Shared values not identified. 	</a:t>
            </a:r>
            <a:r>
              <a:rPr lang="en-US" sz="3200" dirty="0" smtClean="0"/>
              <a:t>    Has </a:t>
            </a:r>
            <a:r>
              <a:rPr lang="en-US" sz="3200" dirty="0"/>
              <a:t>long term vision 	</a:t>
            </a:r>
          </a:p>
          <a:p>
            <a:r>
              <a:rPr lang="en-US" sz="3200" dirty="0"/>
              <a:t>Examiner causes. 	</a:t>
            </a:r>
            <a:r>
              <a:rPr lang="en-US" sz="3200" dirty="0" smtClean="0"/>
              <a:t>                        Looks </a:t>
            </a:r>
            <a:r>
              <a:rPr lang="en-US" sz="3200" dirty="0"/>
              <a:t>at effects. 	</a:t>
            </a:r>
          </a:p>
          <a:p>
            <a:r>
              <a:rPr lang="en-US" sz="3200" dirty="0"/>
              <a:t>Uses contingency rewards. 	</a:t>
            </a:r>
            <a:r>
              <a:rPr lang="en-US" sz="3200" dirty="0" smtClean="0"/>
              <a:t>     Empowers </a:t>
            </a:r>
            <a:r>
              <a:rPr lang="en-US" sz="3200" dirty="0"/>
              <a:t>others. 	</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148</a:t>
            </a:fld>
            <a:endParaRPr lang="en-US"/>
          </a:p>
        </p:txBody>
      </p:sp>
      <p:sp>
        <p:nvSpPr>
          <p:cNvPr id="6" name="Date Placeholder 5"/>
          <p:cNvSpPr>
            <a:spLocks noGrp="1"/>
          </p:cNvSpPr>
          <p:nvPr>
            <p:ph type="dt" sz="half" idx="10"/>
          </p:nvPr>
        </p:nvSpPr>
        <p:spPr/>
        <p:txBody>
          <a:bodyPr/>
          <a:lstStyle/>
          <a:p>
            <a:fld id="{5045BBCD-F544-49A4-9308-D3DE8C1ABB20}" type="datetime5">
              <a:rPr lang="en-US" smtClean="0"/>
              <a:t>6-Sep-21</a:t>
            </a:fld>
            <a:endParaRPr lang="en-US"/>
          </a:p>
        </p:txBody>
      </p:sp>
    </p:spTree>
    <p:extLst>
      <p:ext uri="{BB962C8B-B14F-4D97-AF65-F5344CB8AC3E}">
        <p14:creationId xmlns:p14="http://schemas.microsoft.com/office/powerpoint/2010/main" val="356470179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LEADERSHIP FUNCTIONS </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b="1" dirty="0" smtClean="0"/>
              <a:t> Supervision </a:t>
            </a:r>
            <a:r>
              <a:rPr lang="en-US" b="1" dirty="0"/>
              <a:t>(overseeing) </a:t>
            </a:r>
            <a:endParaRPr lang="en-US" dirty="0"/>
          </a:p>
          <a:p>
            <a:r>
              <a:rPr lang="en-US" sz="3200" dirty="0"/>
              <a:t>Supervision is another leadership behavior</a:t>
            </a:r>
            <a:r>
              <a:rPr lang="en-US" sz="3200" dirty="0" smtClean="0"/>
              <a:t>.</a:t>
            </a:r>
          </a:p>
          <a:p>
            <a:r>
              <a:rPr lang="en-US" sz="3200" dirty="0" smtClean="0"/>
              <a:t> </a:t>
            </a:r>
            <a:r>
              <a:rPr lang="en-US" sz="3200" dirty="0"/>
              <a:t>It includes inspecting another’s work, evaluating his/her performance and approving or correcting performance. </a:t>
            </a:r>
            <a:endParaRPr lang="en-US" sz="3200" dirty="0" smtClean="0"/>
          </a:p>
          <a:p>
            <a:r>
              <a:rPr lang="en-US" sz="3200" dirty="0" smtClean="0"/>
              <a:t>Good </a:t>
            </a:r>
            <a:r>
              <a:rPr lang="en-US" sz="3200" dirty="0"/>
              <a:t>supervision is facilitative because a good supervisor inspects work in progress and can remedy inadequate performance before serious consequences develop</a:t>
            </a:r>
            <a:r>
              <a:rPr lang="en-US" sz="3200" dirty="0" smtClean="0"/>
              <a:t>.</a:t>
            </a:r>
          </a:p>
          <a:p>
            <a:r>
              <a:rPr lang="en-US" sz="3200" dirty="0" smtClean="0"/>
              <a:t> </a:t>
            </a:r>
            <a:r>
              <a:rPr lang="en-US" sz="3200" dirty="0"/>
              <a:t>The intensity of supervision should match situational requirements, employees needs and managers leadership </a:t>
            </a:r>
            <a:r>
              <a:rPr lang="en-US" sz="3200" dirty="0" smtClean="0"/>
              <a:t>skills</a:t>
            </a: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149</a:t>
            </a:fld>
            <a:endParaRPr lang="en-US"/>
          </a:p>
        </p:txBody>
      </p:sp>
      <p:sp>
        <p:nvSpPr>
          <p:cNvPr id="6" name="Date Placeholder 5"/>
          <p:cNvSpPr>
            <a:spLocks noGrp="1"/>
          </p:cNvSpPr>
          <p:nvPr>
            <p:ph type="dt" sz="half" idx="10"/>
          </p:nvPr>
        </p:nvSpPr>
        <p:spPr/>
        <p:txBody>
          <a:bodyPr/>
          <a:lstStyle/>
          <a:p>
            <a:fld id="{3130A774-AC24-4A31-850D-4FD242BD2741}" type="datetime5">
              <a:rPr lang="en-US" smtClean="0"/>
              <a:t>6-Sep-21</a:t>
            </a:fld>
            <a:endParaRPr lang="en-US"/>
          </a:p>
        </p:txBody>
      </p:sp>
    </p:spTree>
    <p:extLst>
      <p:ext uri="{BB962C8B-B14F-4D97-AF65-F5344CB8AC3E}">
        <p14:creationId xmlns:p14="http://schemas.microsoft.com/office/powerpoint/2010/main" val="1438477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Algerian" panose="04020705040A02060702" pitchFamily="82" charset="0"/>
              </a:rPr>
              <a:t>management</a:t>
            </a:r>
            <a:endParaRPr lang="en-US" b="1" dirty="0">
              <a:latin typeface="Algerian" panose="04020705040A02060702" pitchFamily="82" charset="0"/>
            </a:endParaRPr>
          </a:p>
        </p:txBody>
      </p:sp>
      <p:sp>
        <p:nvSpPr>
          <p:cNvPr id="3" name="Content Placeholder 2"/>
          <p:cNvSpPr>
            <a:spLocks noGrp="1"/>
          </p:cNvSpPr>
          <p:nvPr>
            <p:ph idx="1"/>
          </p:nvPr>
        </p:nvSpPr>
        <p:spPr/>
        <p:txBody>
          <a:bodyPr>
            <a:normAutofit fontScale="92500"/>
          </a:bodyPr>
          <a:lstStyle/>
          <a:p>
            <a:pPr marL="0" indent="0">
              <a:buNone/>
            </a:pPr>
            <a:r>
              <a:rPr lang="en-US" dirty="0" smtClean="0"/>
              <a:t> </a:t>
            </a:r>
            <a:r>
              <a:rPr lang="en-US" sz="3200" b="1" dirty="0"/>
              <a:t>What is management? </a:t>
            </a:r>
            <a:endParaRPr lang="en-US" sz="3200" dirty="0"/>
          </a:p>
          <a:p>
            <a:r>
              <a:rPr lang="en-US" sz="3600" dirty="0"/>
              <a:t>Management is the art of getting things done through people in order to achieve stated organizational objectives</a:t>
            </a:r>
            <a:r>
              <a:rPr lang="en-US" sz="3600" dirty="0" smtClean="0"/>
              <a:t>.</a:t>
            </a:r>
          </a:p>
          <a:p>
            <a:r>
              <a:rPr lang="en-US" sz="3600" dirty="0" smtClean="0"/>
              <a:t> </a:t>
            </a:r>
            <a:r>
              <a:rPr lang="en-US" sz="3600" dirty="0"/>
              <a:t>Management is also the systematic process involving planning, organizing, </a:t>
            </a:r>
            <a:r>
              <a:rPr lang="en-US" sz="3600" dirty="0" smtClean="0"/>
              <a:t>staffing, </a:t>
            </a:r>
            <a:r>
              <a:rPr lang="en-US" sz="3600" dirty="0"/>
              <a:t>leading and controlling the efforts of organizational members and using all other resources to achieve stated organizational objectives. </a:t>
            </a:r>
          </a:p>
          <a:p>
            <a:pPr marL="0" indent="0">
              <a:buNone/>
            </a:pPr>
            <a:r>
              <a:rPr lang="en-US" sz="3600" dirty="0" smtClean="0"/>
              <a:t> </a:t>
            </a:r>
            <a:endParaRPr lang="en-US" sz="36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a:t>
            </a:fld>
            <a:endParaRPr lang="en-US"/>
          </a:p>
        </p:txBody>
      </p:sp>
      <p:sp>
        <p:nvSpPr>
          <p:cNvPr id="6" name="Date Placeholder 5"/>
          <p:cNvSpPr>
            <a:spLocks noGrp="1"/>
          </p:cNvSpPr>
          <p:nvPr>
            <p:ph type="dt" sz="half" idx="10"/>
          </p:nvPr>
        </p:nvSpPr>
        <p:spPr/>
        <p:txBody>
          <a:bodyPr/>
          <a:lstStyle/>
          <a:p>
            <a:fld id="{FDF4FBF5-4D2A-43D7-A4DE-3A2D9EDD2E39}" type="datetime5">
              <a:rPr lang="en-US" smtClean="0"/>
              <a:t>6-Sep-21</a:t>
            </a:fld>
            <a:endParaRPr lang="en-US"/>
          </a:p>
        </p:txBody>
      </p:sp>
    </p:spTree>
    <p:extLst>
      <p:ext uri="{BB962C8B-B14F-4D97-AF65-F5344CB8AC3E}">
        <p14:creationId xmlns:p14="http://schemas.microsoft.com/office/powerpoint/2010/main" val="112829602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Supervision </a:t>
            </a:r>
            <a:r>
              <a:rPr lang="en-US" sz="3200" dirty="0"/>
              <a:t>must be appropriate in type and intensity for work groups members to interact effectively e.g. technical </a:t>
            </a:r>
            <a:r>
              <a:rPr lang="en-US" sz="3200" dirty="0" smtClean="0"/>
              <a:t>workers need </a:t>
            </a:r>
            <a:r>
              <a:rPr lang="en-US" sz="3200" dirty="0"/>
              <a:t>closer supervision than professional </a:t>
            </a:r>
            <a:r>
              <a:rPr lang="en-US" sz="3200" dirty="0" smtClean="0"/>
              <a:t>workers  </a:t>
            </a:r>
            <a:endParaRPr lang="en-US" sz="3200" dirty="0"/>
          </a:p>
          <a:p>
            <a:r>
              <a:rPr lang="en-US" sz="3200" dirty="0"/>
              <a:t>A manager can effectively supervise a large number of subordinates when they are confined in a small area, perform similar jobs and are fairly educated. </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150</a:t>
            </a:fld>
            <a:endParaRPr lang="en-US"/>
          </a:p>
        </p:txBody>
      </p:sp>
      <p:sp>
        <p:nvSpPr>
          <p:cNvPr id="6" name="Date Placeholder 5"/>
          <p:cNvSpPr>
            <a:spLocks noGrp="1"/>
          </p:cNvSpPr>
          <p:nvPr>
            <p:ph type="dt" sz="half" idx="10"/>
          </p:nvPr>
        </p:nvSpPr>
        <p:spPr/>
        <p:txBody>
          <a:bodyPr/>
          <a:lstStyle/>
          <a:p>
            <a:fld id="{CB347545-E8F6-4E8E-8DA9-C88D2431BAB7}" type="datetime5">
              <a:rPr lang="en-US" smtClean="0"/>
              <a:t>6-Sep-21</a:t>
            </a:fld>
            <a:endParaRPr lang="en-US"/>
          </a:p>
        </p:txBody>
      </p:sp>
    </p:spTree>
    <p:extLst>
      <p:ext uri="{BB962C8B-B14F-4D97-AF65-F5344CB8AC3E}">
        <p14:creationId xmlns:p14="http://schemas.microsoft.com/office/powerpoint/2010/main" val="364494014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Intensity of supervision should also depend on manger-caregiver ration. </a:t>
            </a:r>
            <a:endParaRPr lang="en-US" sz="3200" dirty="0" smtClean="0"/>
          </a:p>
          <a:p>
            <a:r>
              <a:rPr lang="en-US" sz="3200" dirty="0" smtClean="0"/>
              <a:t>The </a:t>
            </a:r>
            <a:r>
              <a:rPr lang="en-US" sz="3200" dirty="0"/>
              <a:t>purpose of supervision is to inspect, evaluate and improve worker performance. Therefore a criteria is needed for judging the quality of work processes and outcomes</a:t>
            </a:r>
            <a:r>
              <a:rPr lang="en-US" sz="3200" dirty="0" smtClean="0"/>
              <a:t>.</a:t>
            </a:r>
          </a:p>
          <a:p>
            <a:r>
              <a:rPr lang="en-US" sz="3200" dirty="0" smtClean="0"/>
              <a:t> </a:t>
            </a:r>
            <a:r>
              <a:rPr lang="en-US" sz="3200" dirty="0"/>
              <a:t>Job description and associated performance standards provide such evaluation criteria.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151</a:t>
            </a:fld>
            <a:endParaRPr lang="en-US"/>
          </a:p>
        </p:txBody>
      </p:sp>
      <p:sp>
        <p:nvSpPr>
          <p:cNvPr id="6" name="Date Placeholder 5"/>
          <p:cNvSpPr>
            <a:spLocks noGrp="1"/>
          </p:cNvSpPr>
          <p:nvPr>
            <p:ph type="dt" sz="half" idx="10"/>
          </p:nvPr>
        </p:nvSpPr>
        <p:spPr/>
        <p:txBody>
          <a:bodyPr/>
          <a:lstStyle/>
          <a:p>
            <a:fld id="{F51E0601-BF2F-457E-B1DC-B3A92FDC3D41}" type="datetime5">
              <a:rPr lang="en-US" smtClean="0"/>
              <a:t>6-Sep-21</a:t>
            </a:fld>
            <a:endParaRPr lang="en-US"/>
          </a:p>
        </p:txBody>
      </p:sp>
    </p:spTree>
    <p:extLst>
      <p:ext uri="{BB962C8B-B14F-4D97-AF65-F5344CB8AC3E}">
        <p14:creationId xmlns:p14="http://schemas.microsoft.com/office/powerpoint/2010/main" val="257734553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The following performance elements should be appraised during supervision </a:t>
            </a:r>
          </a:p>
          <a:p>
            <a:pPr marL="0" indent="0">
              <a:buNone/>
            </a:pPr>
            <a:r>
              <a:rPr lang="en-US" dirty="0"/>
              <a:t>I. Quantity of work output </a:t>
            </a:r>
          </a:p>
          <a:p>
            <a:pPr marL="0" indent="0">
              <a:buNone/>
            </a:pPr>
            <a:r>
              <a:rPr lang="en-US" dirty="0"/>
              <a:t>II. Quality of output </a:t>
            </a:r>
          </a:p>
          <a:p>
            <a:pPr marL="0" indent="0">
              <a:buNone/>
            </a:pPr>
            <a:r>
              <a:rPr lang="en-US" dirty="0"/>
              <a:t>III. Time use </a:t>
            </a:r>
          </a:p>
          <a:p>
            <a:pPr marL="0" indent="0">
              <a:buNone/>
            </a:pPr>
            <a:r>
              <a:rPr lang="en-US" dirty="0"/>
              <a:t>IV. Conservation of resources </a:t>
            </a:r>
          </a:p>
          <a:p>
            <a:pPr marL="0" indent="0">
              <a:buNone/>
            </a:pPr>
            <a:r>
              <a:rPr lang="en-US" dirty="0"/>
              <a:t>V. Assistance to co-workers </a:t>
            </a:r>
          </a:p>
          <a:p>
            <a:pPr marL="0" indent="0">
              <a:buNone/>
            </a:pPr>
            <a:r>
              <a:rPr lang="en-US" dirty="0"/>
              <a:t>VI. Support of </a:t>
            </a:r>
            <a:r>
              <a:rPr lang="en-US" dirty="0" smtClean="0"/>
              <a:t>administrator </a:t>
            </a:r>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152</a:t>
            </a:fld>
            <a:endParaRPr lang="en-US"/>
          </a:p>
        </p:txBody>
      </p:sp>
      <p:sp>
        <p:nvSpPr>
          <p:cNvPr id="6" name="Date Placeholder 5"/>
          <p:cNvSpPr>
            <a:spLocks noGrp="1"/>
          </p:cNvSpPr>
          <p:nvPr>
            <p:ph type="dt" sz="half" idx="10"/>
          </p:nvPr>
        </p:nvSpPr>
        <p:spPr/>
        <p:txBody>
          <a:bodyPr/>
          <a:lstStyle/>
          <a:p>
            <a:fld id="{A30F4483-DBB5-4299-AF68-43C2C3556C85}" type="datetime5">
              <a:rPr lang="en-US" smtClean="0"/>
              <a:t>6-Sep-21</a:t>
            </a:fld>
            <a:endParaRPr lang="en-US"/>
          </a:p>
        </p:txBody>
      </p:sp>
    </p:spTree>
    <p:extLst>
      <p:ext uri="{BB962C8B-B14F-4D97-AF65-F5344CB8AC3E}">
        <p14:creationId xmlns:p14="http://schemas.microsoft.com/office/powerpoint/2010/main" val="214815578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b="1" dirty="0"/>
              <a:t>Co-ordination </a:t>
            </a:r>
            <a:endParaRPr lang="en-US" dirty="0"/>
          </a:p>
          <a:p>
            <a:r>
              <a:rPr lang="en-US" sz="3200" dirty="0"/>
              <a:t>This is another leadership activity. It includes all activities that enable work group members to work together harmoniously. </a:t>
            </a:r>
            <a:endParaRPr lang="en-US" sz="3200" dirty="0" smtClean="0"/>
          </a:p>
          <a:p>
            <a:r>
              <a:rPr lang="en-US" sz="3200" dirty="0" smtClean="0"/>
              <a:t>Co-ordination </a:t>
            </a:r>
            <a:r>
              <a:rPr lang="en-US" sz="3200" dirty="0"/>
              <a:t>ensures that everything that needs to be done is done and that no two people are doing the same thing (or duplication of activity). </a:t>
            </a:r>
            <a:endParaRPr lang="en-US" sz="3200" dirty="0" smtClean="0"/>
          </a:p>
          <a:p>
            <a:r>
              <a:rPr lang="en-US" sz="3200" dirty="0" smtClean="0"/>
              <a:t>Coordinating </a:t>
            </a:r>
            <a:r>
              <a:rPr lang="en-US" sz="3200" dirty="0"/>
              <a:t>means distributing authority, providing channels of communication and arranging work so that the right things are done, at the right time, in the right place, in the right way and by the right people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153</a:t>
            </a:fld>
            <a:endParaRPr lang="en-US"/>
          </a:p>
        </p:txBody>
      </p:sp>
      <p:sp>
        <p:nvSpPr>
          <p:cNvPr id="6" name="Date Placeholder 5"/>
          <p:cNvSpPr>
            <a:spLocks noGrp="1"/>
          </p:cNvSpPr>
          <p:nvPr>
            <p:ph type="dt" sz="half" idx="10"/>
          </p:nvPr>
        </p:nvSpPr>
        <p:spPr/>
        <p:txBody>
          <a:bodyPr/>
          <a:lstStyle/>
          <a:p>
            <a:fld id="{27F981F5-3DFA-41FA-8C26-B03A64D0873E}" type="datetime5">
              <a:rPr lang="en-US" smtClean="0"/>
              <a:t>6-Sep-21</a:t>
            </a:fld>
            <a:endParaRPr lang="en-US"/>
          </a:p>
        </p:txBody>
      </p:sp>
    </p:spTree>
    <p:extLst>
      <p:ext uri="{BB962C8B-B14F-4D97-AF65-F5344CB8AC3E}">
        <p14:creationId xmlns:p14="http://schemas.microsoft.com/office/powerpoint/2010/main" val="144451306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200" dirty="0"/>
              <a:t>The overall results of coordination should be orderly work, harmonious, efficient and successful activities </a:t>
            </a:r>
            <a:endParaRPr lang="en-US" sz="3200" dirty="0" smtClean="0"/>
          </a:p>
          <a:p>
            <a:pPr marL="0" indent="0">
              <a:buNone/>
            </a:pPr>
            <a:r>
              <a:rPr lang="en-US" sz="3200" b="1" dirty="0"/>
              <a:t>MOTIVATION </a:t>
            </a:r>
            <a:endParaRPr lang="en-US" sz="3200" dirty="0"/>
          </a:p>
          <a:p>
            <a:r>
              <a:rPr lang="en-US" sz="3200" dirty="0"/>
              <a:t>Motivation describes the factors that initiate and direct behavior.</a:t>
            </a:r>
          </a:p>
          <a:p>
            <a:r>
              <a:rPr lang="en-US" sz="3200" dirty="0"/>
              <a:t> Therefore a manager’s most important leadership task is to maximize subordinates work motivation because employees bring to the organization different needs and goals, the type and intensity of motivators vary among employees</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154</a:t>
            </a:fld>
            <a:endParaRPr lang="en-US"/>
          </a:p>
        </p:txBody>
      </p:sp>
      <p:sp>
        <p:nvSpPr>
          <p:cNvPr id="6" name="Date Placeholder 5"/>
          <p:cNvSpPr>
            <a:spLocks noGrp="1"/>
          </p:cNvSpPr>
          <p:nvPr>
            <p:ph type="dt" sz="half" idx="10"/>
          </p:nvPr>
        </p:nvSpPr>
        <p:spPr/>
        <p:txBody>
          <a:bodyPr/>
          <a:lstStyle/>
          <a:p>
            <a:fld id="{9FEEF59D-54A6-464A-8450-71E677D12DCD}" type="datetime5">
              <a:rPr lang="en-US" smtClean="0"/>
              <a:t>6-Sep-21</a:t>
            </a:fld>
            <a:endParaRPr lang="en-US"/>
          </a:p>
        </p:txBody>
      </p:sp>
    </p:spTree>
    <p:extLst>
      <p:ext uri="{BB962C8B-B14F-4D97-AF65-F5344CB8AC3E}">
        <p14:creationId xmlns:p14="http://schemas.microsoft.com/office/powerpoint/2010/main" val="88617859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 Therefore </a:t>
            </a:r>
            <a:r>
              <a:rPr lang="en-US" dirty="0"/>
              <a:t>the </a:t>
            </a:r>
            <a:r>
              <a:rPr lang="en-US" dirty="0" smtClean="0"/>
              <a:t> </a:t>
            </a:r>
            <a:r>
              <a:rPr lang="en-US" dirty="0"/>
              <a:t>manager must know which needs the employee expects to satisfy through employment and should be able to predict, which needs will be satisfied through the job duties </a:t>
            </a:r>
            <a:r>
              <a:rPr lang="en-US" dirty="0" smtClean="0"/>
              <a:t>and positions </a:t>
            </a:r>
            <a:endParaRPr lang="en-US" dirty="0"/>
          </a:p>
          <a:p>
            <a:r>
              <a:rPr lang="en-US" dirty="0"/>
              <a:t>Motivated employees are more likely to be productive than non-motivated employees and hence motivation is an important aspect of enhancing employee performance.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155</a:t>
            </a:fld>
            <a:endParaRPr lang="en-US"/>
          </a:p>
        </p:txBody>
      </p:sp>
      <p:sp>
        <p:nvSpPr>
          <p:cNvPr id="6" name="Date Placeholder 5"/>
          <p:cNvSpPr>
            <a:spLocks noGrp="1"/>
          </p:cNvSpPr>
          <p:nvPr>
            <p:ph type="dt" sz="half" idx="10"/>
          </p:nvPr>
        </p:nvSpPr>
        <p:spPr/>
        <p:txBody>
          <a:bodyPr/>
          <a:lstStyle/>
          <a:p>
            <a:fld id="{D23FF4C2-F1E6-4035-B0F3-8F1389B6EDEC}" type="datetime5">
              <a:rPr lang="en-US" smtClean="0"/>
              <a:t>6-Sep-21</a:t>
            </a:fld>
            <a:endParaRPr lang="en-US"/>
          </a:p>
        </p:txBody>
      </p:sp>
    </p:spTree>
    <p:extLst>
      <p:ext uri="{BB962C8B-B14F-4D97-AF65-F5344CB8AC3E}">
        <p14:creationId xmlns:p14="http://schemas.microsoft.com/office/powerpoint/2010/main" val="349495556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leaders influence others </a:t>
            </a:r>
            <a:endParaRPr lang="en-US" dirty="0"/>
          </a:p>
        </p:txBody>
      </p:sp>
      <p:sp>
        <p:nvSpPr>
          <p:cNvPr id="3" name="Content Placeholder 2"/>
          <p:cNvSpPr>
            <a:spLocks noGrp="1"/>
          </p:cNvSpPr>
          <p:nvPr>
            <p:ph idx="1"/>
          </p:nvPr>
        </p:nvSpPr>
        <p:spPr/>
        <p:txBody>
          <a:bodyPr/>
          <a:lstStyle/>
          <a:p>
            <a:r>
              <a:rPr lang="en-US" dirty="0"/>
              <a:t> Leadership, the foundation of the management function of leading, and a critical element of the health systems management building blocks is the process of influencing others toward the achievement of health care organizational goals (better health outcomes).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156</a:t>
            </a:fld>
            <a:endParaRPr lang="en-US"/>
          </a:p>
        </p:txBody>
      </p:sp>
      <p:sp>
        <p:nvSpPr>
          <p:cNvPr id="6" name="Date Placeholder 5"/>
          <p:cNvSpPr>
            <a:spLocks noGrp="1"/>
          </p:cNvSpPr>
          <p:nvPr>
            <p:ph type="dt" sz="half" idx="10"/>
          </p:nvPr>
        </p:nvSpPr>
        <p:spPr/>
        <p:txBody>
          <a:bodyPr/>
          <a:lstStyle/>
          <a:p>
            <a:fld id="{37BD439C-1A1D-44DC-A234-05208B5BF5BA}" type="datetime5">
              <a:rPr lang="en-US" smtClean="0"/>
              <a:t>6-Sep-21</a:t>
            </a:fld>
            <a:endParaRPr lang="en-US"/>
          </a:p>
        </p:txBody>
      </p:sp>
    </p:spTree>
    <p:extLst>
      <p:ext uri="{BB962C8B-B14F-4D97-AF65-F5344CB8AC3E}">
        <p14:creationId xmlns:p14="http://schemas.microsoft.com/office/powerpoint/2010/main" val="425097103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Power is the capacity to affect the behavior of others.</a:t>
            </a:r>
          </a:p>
          <a:p>
            <a:r>
              <a:rPr lang="en-US" dirty="0"/>
              <a:t>Effective leaders develop and use power, or the ability to influence others.</a:t>
            </a:r>
          </a:p>
          <a:p>
            <a:r>
              <a:rPr lang="en-US" dirty="0"/>
              <a:t>Legitimate, reward, and coercive are all forms of power used by managers to change employee behavior.</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157</a:t>
            </a:fld>
            <a:endParaRPr lang="en-US"/>
          </a:p>
        </p:txBody>
      </p:sp>
      <p:sp>
        <p:nvSpPr>
          <p:cNvPr id="6" name="Date Placeholder 5"/>
          <p:cNvSpPr>
            <a:spLocks noGrp="1"/>
          </p:cNvSpPr>
          <p:nvPr>
            <p:ph type="dt" sz="half" idx="10"/>
          </p:nvPr>
        </p:nvSpPr>
        <p:spPr/>
        <p:txBody>
          <a:bodyPr/>
          <a:lstStyle/>
          <a:p>
            <a:fld id="{70E0B780-0749-4F39-BC4C-2E1BEE75D866}" type="datetime5">
              <a:rPr lang="en-US" smtClean="0"/>
              <a:t>6-Sep-21</a:t>
            </a:fld>
            <a:endParaRPr lang="en-US"/>
          </a:p>
        </p:txBody>
      </p:sp>
    </p:spTree>
    <p:extLst>
      <p:ext uri="{BB962C8B-B14F-4D97-AF65-F5344CB8AC3E}">
        <p14:creationId xmlns:p14="http://schemas.microsoft.com/office/powerpoint/2010/main" val="39766691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Legitimate power</a:t>
            </a:r>
            <a:r>
              <a:rPr lang="en-US" dirty="0"/>
              <a:t> </a:t>
            </a:r>
          </a:p>
        </p:txBody>
      </p:sp>
      <p:sp>
        <p:nvSpPr>
          <p:cNvPr id="3" name="Content Placeholder 2"/>
          <p:cNvSpPr>
            <a:spLocks noGrp="1"/>
          </p:cNvSpPr>
          <p:nvPr>
            <p:ph idx="1"/>
          </p:nvPr>
        </p:nvSpPr>
        <p:spPr/>
        <p:txBody>
          <a:bodyPr/>
          <a:lstStyle/>
          <a:p>
            <a:r>
              <a:rPr lang="en-US" dirty="0"/>
              <a:t>Legitimate power stems from a formal management position in an organization and the authority granted to it. Subordinates accept this as a legitimate source of power and comply with it.</a:t>
            </a:r>
          </a:p>
          <a:p>
            <a:r>
              <a:rPr lang="en-US" b="1" dirty="0"/>
              <a:t>Reward power </a:t>
            </a:r>
            <a:endParaRPr lang="en-US" b="1" dirty="0" smtClean="0"/>
          </a:p>
          <a:p>
            <a:r>
              <a:rPr lang="en-US" dirty="0"/>
              <a:t>Reward power </a:t>
            </a:r>
            <a:r>
              <a:rPr lang="en-US" b="1" dirty="0"/>
              <a:t>s</a:t>
            </a:r>
            <a:r>
              <a:rPr lang="en-US" dirty="0"/>
              <a:t>tems from the authority to reward others. Managers can give formal rewards, such as pay increases or promotions, and may also use praise, attention, and recognition to influence behavior.</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158</a:t>
            </a:fld>
            <a:endParaRPr lang="en-US"/>
          </a:p>
        </p:txBody>
      </p:sp>
      <p:sp>
        <p:nvSpPr>
          <p:cNvPr id="6" name="Date Placeholder 5"/>
          <p:cNvSpPr>
            <a:spLocks noGrp="1"/>
          </p:cNvSpPr>
          <p:nvPr>
            <p:ph type="dt" sz="half" idx="10"/>
          </p:nvPr>
        </p:nvSpPr>
        <p:spPr/>
        <p:txBody>
          <a:bodyPr/>
          <a:lstStyle/>
          <a:p>
            <a:fld id="{763180BA-E8A2-4CAE-95BF-6ED27BFDDD5D}" type="datetime5">
              <a:rPr lang="en-US" smtClean="0"/>
              <a:t>6-Sep-21</a:t>
            </a:fld>
            <a:endParaRPr lang="en-US"/>
          </a:p>
        </p:txBody>
      </p:sp>
    </p:spTree>
    <p:extLst>
      <p:ext uri="{BB962C8B-B14F-4D97-AF65-F5344CB8AC3E}">
        <p14:creationId xmlns:p14="http://schemas.microsoft.com/office/powerpoint/2010/main" val="29569610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Coercive power </a:t>
            </a:r>
            <a:endParaRPr lang="en-US" b="1" dirty="0" smtClean="0"/>
          </a:p>
          <a:p>
            <a:pPr marL="0" indent="0">
              <a:buNone/>
            </a:pPr>
            <a:r>
              <a:rPr lang="en-US" dirty="0"/>
              <a:t>Coercive power is the opposite of reward power and stems from the authority to punish or to recommend punishment. Managers have coercive power when they have the right to fire or demote employees, criticize them, withhold pay increases, give reprimands, make negative entries in employee files, and so on.</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159</a:t>
            </a:fld>
            <a:endParaRPr lang="en-US"/>
          </a:p>
        </p:txBody>
      </p:sp>
      <p:sp>
        <p:nvSpPr>
          <p:cNvPr id="6" name="Date Placeholder 5"/>
          <p:cNvSpPr>
            <a:spLocks noGrp="1"/>
          </p:cNvSpPr>
          <p:nvPr>
            <p:ph type="dt" sz="half" idx="10"/>
          </p:nvPr>
        </p:nvSpPr>
        <p:spPr/>
        <p:txBody>
          <a:bodyPr/>
          <a:lstStyle/>
          <a:p>
            <a:fld id="{302B8DBF-B830-40E0-A237-6007D47C372B}" type="datetime5">
              <a:rPr lang="en-US" smtClean="0"/>
              <a:t>6-Sep-21</a:t>
            </a:fld>
            <a:endParaRPr lang="en-US"/>
          </a:p>
        </p:txBody>
      </p:sp>
    </p:spTree>
    <p:extLst>
      <p:ext uri="{BB962C8B-B14F-4D97-AF65-F5344CB8AC3E}">
        <p14:creationId xmlns:p14="http://schemas.microsoft.com/office/powerpoint/2010/main" val="267368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82" y="-383020"/>
            <a:ext cx="10515600" cy="1325563"/>
          </a:xfrm>
        </p:spPr>
        <p:txBody>
          <a:bodyPr/>
          <a:lstStyle/>
          <a:p>
            <a:endParaRPr lang="en-US" dirty="0"/>
          </a:p>
        </p:txBody>
      </p:sp>
      <p:sp>
        <p:nvSpPr>
          <p:cNvPr id="3" name="Content Placeholder 2"/>
          <p:cNvSpPr>
            <a:spLocks noGrp="1"/>
          </p:cNvSpPr>
          <p:nvPr>
            <p:ph idx="1"/>
          </p:nvPr>
        </p:nvSpPr>
        <p:spPr>
          <a:xfrm>
            <a:off x="744682" y="1129434"/>
            <a:ext cx="10515600" cy="4351338"/>
          </a:xfrm>
        </p:spPr>
        <p:txBody>
          <a:bodyPr/>
          <a:lstStyle/>
          <a:p>
            <a:pPr marL="0" indent="0">
              <a:buNone/>
            </a:pPr>
            <a:r>
              <a:rPr lang="en-US" sz="3600" dirty="0"/>
              <a:t>There are six main resources in an organization (6M) </a:t>
            </a:r>
          </a:p>
          <a:p>
            <a:pPr marL="0" indent="0">
              <a:buNone/>
            </a:pPr>
            <a:r>
              <a:rPr lang="en-US" sz="3600" dirty="0"/>
              <a:t>1. Money </a:t>
            </a:r>
          </a:p>
          <a:p>
            <a:pPr marL="0" indent="0">
              <a:buNone/>
            </a:pPr>
            <a:r>
              <a:rPr lang="en-US" sz="3600" dirty="0"/>
              <a:t>2. Manpower </a:t>
            </a:r>
          </a:p>
          <a:p>
            <a:pPr marL="0" indent="0">
              <a:buNone/>
            </a:pPr>
            <a:r>
              <a:rPr lang="en-US" sz="3600" dirty="0"/>
              <a:t>3. Machines </a:t>
            </a:r>
          </a:p>
          <a:p>
            <a:pPr marL="0" indent="0">
              <a:buNone/>
            </a:pPr>
            <a:r>
              <a:rPr lang="en-US" sz="3600" dirty="0"/>
              <a:t>4. Materials </a:t>
            </a:r>
          </a:p>
          <a:p>
            <a:pPr marL="0" indent="0">
              <a:buNone/>
            </a:pPr>
            <a:r>
              <a:rPr lang="en-US" sz="3600" dirty="0"/>
              <a:t>5. Management (methods) </a:t>
            </a:r>
          </a:p>
          <a:p>
            <a:pPr marL="0" indent="0">
              <a:buNone/>
            </a:pPr>
            <a:r>
              <a:rPr lang="en-US" sz="3600" dirty="0"/>
              <a:t>6. Minutes (time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a:t>
            </a:fld>
            <a:endParaRPr lang="en-US"/>
          </a:p>
        </p:txBody>
      </p:sp>
      <p:sp>
        <p:nvSpPr>
          <p:cNvPr id="6" name="Date Placeholder 5"/>
          <p:cNvSpPr>
            <a:spLocks noGrp="1"/>
          </p:cNvSpPr>
          <p:nvPr>
            <p:ph type="dt" sz="half" idx="10"/>
          </p:nvPr>
        </p:nvSpPr>
        <p:spPr/>
        <p:txBody>
          <a:bodyPr/>
          <a:lstStyle/>
          <a:p>
            <a:fld id="{FD643C69-3E6A-4907-A39E-8B9CFCCAFD6A}" type="datetime5">
              <a:rPr lang="en-US" smtClean="0"/>
              <a:t>6-Sep-21</a:t>
            </a:fld>
            <a:endParaRPr lang="en-US"/>
          </a:p>
        </p:txBody>
      </p:sp>
    </p:spTree>
    <p:extLst>
      <p:ext uri="{BB962C8B-B14F-4D97-AF65-F5344CB8AC3E}">
        <p14:creationId xmlns:p14="http://schemas.microsoft.com/office/powerpoint/2010/main" val="343939838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Expert power </a:t>
            </a:r>
            <a:endParaRPr lang="en-US" dirty="0"/>
          </a:p>
        </p:txBody>
      </p:sp>
      <p:sp>
        <p:nvSpPr>
          <p:cNvPr id="3" name="Content Placeholder 2"/>
          <p:cNvSpPr>
            <a:spLocks noGrp="1"/>
          </p:cNvSpPr>
          <p:nvPr>
            <p:ph idx="1"/>
          </p:nvPr>
        </p:nvSpPr>
        <p:spPr/>
        <p:txBody>
          <a:bodyPr/>
          <a:lstStyle/>
          <a:p>
            <a:r>
              <a:rPr lang="en-US" dirty="0"/>
              <a:t>Expert power results from a leader's special knowledge or skills regarding the tasks performed by followers. When a leader is a true expert, subordinates tend to go along quickly with his or her recommendations.</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160</a:t>
            </a:fld>
            <a:endParaRPr lang="en-US"/>
          </a:p>
        </p:txBody>
      </p:sp>
      <p:sp>
        <p:nvSpPr>
          <p:cNvPr id="6" name="Date Placeholder 5"/>
          <p:cNvSpPr>
            <a:spLocks noGrp="1"/>
          </p:cNvSpPr>
          <p:nvPr>
            <p:ph type="dt" sz="half" idx="10"/>
          </p:nvPr>
        </p:nvSpPr>
        <p:spPr/>
        <p:txBody>
          <a:bodyPr/>
          <a:lstStyle/>
          <a:p>
            <a:fld id="{B5D1BD6E-ED40-4E7D-9B6C-3E6EC8ADBFB3}" type="datetime5">
              <a:rPr lang="en-US" smtClean="0"/>
              <a:t>6-Sep-21</a:t>
            </a:fld>
            <a:endParaRPr lang="en-US"/>
          </a:p>
        </p:txBody>
      </p:sp>
    </p:spTree>
    <p:extLst>
      <p:ext uri="{BB962C8B-B14F-4D97-AF65-F5344CB8AC3E}">
        <p14:creationId xmlns:p14="http://schemas.microsoft.com/office/powerpoint/2010/main" val="214425955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Referent power </a:t>
            </a:r>
            <a:endParaRPr lang="en-US" dirty="0"/>
          </a:p>
        </p:txBody>
      </p:sp>
      <p:sp>
        <p:nvSpPr>
          <p:cNvPr id="3" name="Content Placeholder 2"/>
          <p:cNvSpPr>
            <a:spLocks noGrp="1"/>
          </p:cNvSpPr>
          <p:nvPr>
            <p:ph idx="1"/>
          </p:nvPr>
        </p:nvSpPr>
        <p:spPr/>
        <p:txBody>
          <a:bodyPr/>
          <a:lstStyle/>
          <a:p>
            <a:r>
              <a:rPr lang="en-US" dirty="0"/>
              <a:t>Referent power results from leadership characteristics that command identification, respect, and admiration from subordinates who then desire to emulate the leader. When workers admire a supervisor because of the way he or she deals with them, the influence is based on referent power. Referent power depends on a leader's personal characteristics rather than on his or her formal title or position, and is most visible in the area of charismatic leadership</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161</a:t>
            </a:fld>
            <a:endParaRPr lang="en-US"/>
          </a:p>
        </p:txBody>
      </p:sp>
      <p:sp>
        <p:nvSpPr>
          <p:cNvPr id="6" name="Date Placeholder 5"/>
          <p:cNvSpPr>
            <a:spLocks noGrp="1"/>
          </p:cNvSpPr>
          <p:nvPr>
            <p:ph type="dt" sz="half" idx="10"/>
          </p:nvPr>
        </p:nvSpPr>
        <p:spPr/>
        <p:txBody>
          <a:bodyPr/>
          <a:lstStyle/>
          <a:p>
            <a:fld id="{EF6C04F3-3196-4716-8567-ADEF8F9D3294}" type="datetime5">
              <a:rPr lang="en-US" smtClean="0"/>
              <a:t>6-Sep-21</a:t>
            </a:fld>
            <a:endParaRPr lang="en-US"/>
          </a:p>
        </p:txBody>
      </p:sp>
    </p:spTree>
    <p:extLst>
      <p:ext uri="{BB962C8B-B14F-4D97-AF65-F5344CB8AC3E}">
        <p14:creationId xmlns:p14="http://schemas.microsoft.com/office/powerpoint/2010/main" val="308363890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365125"/>
            <a:ext cx="10515600" cy="6640981"/>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162</a:t>
            </a:fld>
            <a:endParaRPr lang="en-US"/>
          </a:p>
        </p:txBody>
      </p:sp>
      <p:sp>
        <p:nvSpPr>
          <p:cNvPr id="3" name="Date Placeholder 2"/>
          <p:cNvSpPr>
            <a:spLocks noGrp="1"/>
          </p:cNvSpPr>
          <p:nvPr>
            <p:ph type="dt" sz="half" idx="10"/>
          </p:nvPr>
        </p:nvSpPr>
        <p:spPr/>
        <p:txBody>
          <a:bodyPr/>
          <a:lstStyle/>
          <a:p>
            <a:fld id="{ED11C70E-DADD-4D7A-9F1D-43B02A1864BD}" type="datetime5">
              <a:rPr lang="en-US" smtClean="0"/>
              <a:t>6-Sep-21</a:t>
            </a:fld>
            <a:endParaRPr lang="en-US"/>
          </a:p>
        </p:txBody>
      </p:sp>
    </p:spTree>
    <p:extLst>
      <p:ext uri="{BB962C8B-B14F-4D97-AF65-F5344CB8AC3E}">
        <p14:creationId xmlns:p14="http://schemas.microsoft.com/office/powerpoint/2010/main" val="42533347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FUNCTIONS OF MANAGEMENT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 Management has been described as a social process  involving responsibility for economical and effective planning and regulation of operation of an enterprise in the fulfilment of given purposes</a:t>
            </a:r>
          </a:p>
          <a:p>
            <a:pPr>
              <a:buFont typeface="Wingdings" panose="05000000000000000000" pitchFamily="2" charset="2"/>
              <a:buChar char="v"/>
            </a:pPr>
            <a:r>
              <a:rPr lang="en-US" dirty="0" smtClean="0"/>
              <a:t>Remember </a:t>
            </a:r>
            <a:r>
              <a:rPr lang="en-US" dirty="0"/>
              <a:t>in the definition of management we stated that it is a process. The core functions of management were identified by Henry </a:t>
            </a:r>
            <a:r>
              <a:rPr lang="en-US" dirty="0" err="1"/>
              <a:t>Fayol</a:t>
            </a:r>
            <a:r>
              <a:rPr lang="en-US" dirty="0"/>
              <a:t> as we have already seen in the management theories. The functions are planning, organizing, staffing, directing, coordinating and budgeting—as denoted by the mnemonic POSDCORB</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163</a:t>
            </a:fld>
            <a:endParaRPr lang="en-US"/>
          </a:p>
        </p:txBody>
      </p:sp>
      <p:sp>
        <p:nvSpPr>
          <p:cNvPr id="6" name="Date Placeholder 5"/>
          <p:cNvSpPr>
            <a:spLocks noGrp="1"/>
          </p:cNvSpPr>
          <p:nvPr>
            <p:ph type="dt" sz="half" idx="10"/>
          </p:nvPr>
        </p:nvSpPr>
        <p:spPr/>
        <p:txBody>
          <a:bodyPr/>
          <a:lstStyle/>
          <a:p>
            <a:fld id="{6F40B7AB-2915-430D-9FB3-FE0AEB96BFB2}" type="datetime5">
              <a:rPr lang="en-US" smtClean="0"/>
              <a:t>6-Sep-21</a:t>
            </a:fld>
            <a:endParaRPr lang="en-US"/>
          </a:p>
        </p:txBody>
      </p:sp>
    </p:spTree>
    <p:extLst>
      <p:ext uri="{BB962C8B-B14F-4D97-AF65-F5344CB8AC3E}">
        <p14:creationId xmlns:p14="http://schemas.microsoft.com/office/powerpoint/2010/main" val="2323950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Where </a:t>
            </a:r>
          </a:p>
          <a:p>
            <a:pPr>
              <a:buFont typeface="Wingdings" panose="05000000000000000000" pitchFamily="2" charset="2"/>
              <a:buChar char="ü"/>
            </a:pPr>
            <a:r>
              <a:rPr lang="en-US" dirty="0"/>
              <a:t> </a:t>
            </a:r>
            <a:r>
              <a:rPr lang="en-US" dirty="0" smtClean="0"/>
              <a:t> P – planning</a:t>
            </a:r>
          </a:p>
          <a:p>
            <a:pPr>
              <a:buFont typeface="Wingdings" panose="05000000000000000000" pitchFamily="2" charset="2"/>
              <a:buChar char="ü"/>
            </a:pPr>
            <a:r>
              <a:rPr lang="en-US" dirty="0" smtClean="0"/>
              <a:t>O – organizing </a:t>
            </a:r>
          </a:p>
          <a:p>
            <a:pPr>
              <a:buFont typeface="Wingdings" panose="05000000000000000000" pitchFamily="2" charset="2"/>
              <a:buChar char="ü"/>
            </a:pPr>
            <a:r>
              <a:rPr lang="en-US" dirty="0" smtClean="0"/>
              <a:t>S – staffing </a:t>
            </a:r>
          </a:p>
          <a:p>
            <a:pPr>
              <a:buFont typeface="Wingdings" panose="05000000000000000000" pitchFamily="2" charset="2"/>
              <a:buChar char="ü"/>
            </a:pPr>
            <a:r>
              <a:rPr lang="en-US" dirty="0" smtClean="0"/>
              <a:t>D – directing </a:t>
            </a:r>
          </a:p>
          <a:p>
            <a:pPr>
              <a:buFont typeface="Wingdings" panose="05000000000000000000" pitchFamily="2" charset="2"/>
              <a:buChar char="ü"/>
            </a:pPr>
            <a:r>
              <a:rPr lang="en-US" dirty="0" smtClean="0"/>
              <a:t>Co – coordinating </a:t>
            </a:r>
          </a:p>
          <a:p>
            <a:pPr>
              <a:buFont typeface="Wingdings" panose="05000000000000000000" pitchFamily="2" charset="2"/>
              <a:buChar char="ü"/>
            </a:pPr>
            <a:r>
              <a:rPr lang="en-US" dirty="0" smtClean="0"/>
              <a:t>R – reporting </a:t>
            </a:r>
          </a:p>
          <a:p>
            <a:pPr>
              <a:buFont typeface="Wingdings" panose="05000000000000000000" pitchFamily="2" charset="2"/>
              <a:buChar char="ü"/>
            </a:pPr>
            <a:r>
              <a:rPr lang="en-US" dirty="0" smtClean="0"/>
              <a:t>B – budgeting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164</a:t>
            </a:fld>
            <a:endParaRPr lang="en-US"/>
          </a:p>
        </p:txBody>
      </p:sp>
      <p:sp>
        <p:nvSpPr>
          <p:cNvPr id="6" name="Date Placeholder 5"/>
          <p:cNvSpPr>
            <a:spLocks noGrp="1"/>
          </p:cNvSpPr>
          <p:nvPr>
            <p:ph type="dt" sz="half" idx="10"/>
          </p:nvPr>
        </p:nvSpPr>
        <p:spPr/>
        <p:txBody>
          <a:bodyPr/>
          <a:lstStyle/>
          <a:p>
            <a:fld id="{855565BA-6975-4E58-A415-2F83D899B33A}" type="datetime5">
              <a:rPr lang="en-US" smtClean="0"/>
              <a:t>6-Sep-21</a:t>
            </a:fld>
            <a:endParaRPr lang="en-US"/>
          </a:p>
        </p:txBody>
      </p:sp>
    </p:spTree>
    <p:extLst>
      <p:ext uri="{BB962C8B-B14F-4D97-AF65-F5344CB8AC3E}">
        <p14:creationId xmlns:p14="http://schemas.microsoft.com/office/powerpoint/2010/main" val="39103582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3200" dirty="0" smtClean="0"/>
              <a:t> Planning  - best management function . planning is deciding in advance what to do ,when to do and how to do.</a:t>
            </a:r>
          </a:p>
          <a:p>
            <a:pPr>
              <a:buFont typeface="Wingdings" panose="05000000000000000000" pitchFamily="2" charset="2"/>
              <a:buChar char="ü"/>
            </a:pPr>
            <a:r>
              <a:rPr lang="en-US" sz="3200" dirty="0" smtClean="0"/>
              <a:t>it bridges the gap from where we are and we want to be. A plan is future course of action. </a:t>
            </a:r>
          </a:p>
          <a:p>
            <a:pPr>
              <a:buFont typeface="Wingdings" panose="05000000000000000000" pitchFamily="2" charset="2"/>
              <a:buChar char="ü"/>
            </a:pPr>
            <a:r>
              <a:rPr lang="en-US" sz="3200" dirty="0" smtClean="0"/>
              <a:t>It is an exercise in problem solving and decision making .planning is determination of course of action to achieve desired goals .</a:t>
            </a:r>
          </a:p>
          <a:p>
            <a:pPr>
              <a:buFont typeface="Wingdings" panose="05000000000000000000" pitchFamily="2" charset="2"/>
              <a:buChar char="ü"/>
            </a:pPr>
            <a:r>
              <a:rPr lang="en-US" sz="3200" dirty="0" smtClean="0"/>
              <a:t>planning is important to ensure proper utilization of human and non human resources   </a:t>
            </a: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165</a:t>
            </a:fld>
            <a:endParaRPr lang="en-US"/>
          </a:p>
        </p:txBody>
      </p:sp>
      <p:sp>
        <p:nvSpPr>
          <p:cNvPr id="6" name="Date Placeholder 5"/>
          <p:cNvSpPr>
            <a:spLocks noGrp="1"/>
          </p:cNvSpPr>
          <p:nvPr>
            <p:ph type="dt" sz="half" idx="10"/>
          </p:nvPr>
        </p:nvSpPr>
        <p:spPr/>
        <p:txBody>
          <a:bodyPr/>
          <a:lstStyle/>
          <a:p>
            <a:fld id="{7726D041-741C-4519-953E-D4626A48027E}" type="datetime5">
              <a:rPr lang="en-US" smtClean="0"/>
              <a:t>6-Sep-21</a:t>
            </a:fld>
            <a:endParaRPr lang="en-US"/>
          </a:p>
        </p:txBody>
      </p:sp>
    </p:spTree>
    <p:extLst>
      <p:ext uri="{BB962C8B-B14F-4D97-AF65-F5344CB8AC3E}">
        <p14:creationId xmlns:p14="http://schemas.microsoft.com/office/powerpoint/2010/main" val="330023800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r>
              <a:rPr lang="en-US" dirty="0" smtClean="0"/>
              <a:t>2. </a:t>
            </a:r>
            <a:r>
              <a:rPr lang="en-US" sz="3200" dirty="0" smtClean="0"/>
              <a:t>organizing – it is the process of bringing together physical ,financial and human resources and developing productive relationship amongst them for achievement  of organizational goals.</a:t>
            </a:r>
          </a:p>
          <a:p>
            <a:pPr>
              <a:buFont typeface="Wingdings" panose="05000000000000000000" pitchFamily="2" charset="2"/>
              <a:buChar char="ü"/>
            </a:pPr>
            <a:r>
              <a:rPr lang="en-US" sz="3200" dirty="0" smtClean="0"/>
              <a:t>According to henry </a:t>
            </a:r>
            <a:r>
              <a:rPr lang="en-US" sz="3200" dirty="0" err="1" smtClean="0"/>
              <a:t>fayol</a:t>
            </a:r>
            <a:r>
              <a:rPr lang="en-US" sz="3200" dirty="0" smtClean="0"/>
              <a:t> to organize a business is to provide it with everything useful or its functioning i.e. raw materials tools capital and personnel </a:t>
            </a:r>
          </a:p>
          <a:p>
            <a:pPr>
              <a:buFont typeface="Wingdings" panose="05000000000000000000" pitchFamily="2" charset="2"/>
              <a:buChar char="ü"/>
            </a:pPr>
            <a:r>
              <a:rPr lang="en-US" sz="3200" dirty="0" smtClean="0"/>
              <a:t>organization involves </a:t>
            </a:r>
          </a:p>
          <a:p>
            <a:pPr>
              <a:buFont typeface="Wingdings" panose="05000000000000000000" pitchFamily="2" charset="2"/>
              <a:buChar char="§"/>
            </a:pPr>
            <a:r>
              <a:rPr lang="en-US" sz="3200" dirty="0" smtClean="0"/>
              <a:t> identification of activities</a:t>
            </a:r>
          </a:p>
          <a:p>
            <a:pPr>
              <a:buFont typeface="Wingdings" panose="05000000000000000000" pitchFamily="2" charset="2"/>
              <a:buChar char="§"/>
            </a:pPr>
            <a:r>
              <a:rPr lang="en-US" sz="3200" dirty="0" smtClean="0"/>
              <a:t>Classification of grouping of activities  </a:t>
            </a: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166</a:t>
            </a:fld>
            <a:endParaRPr lang="en-US"/>
          </a:p>
        </p:txBody>
      </p:sp>
      <p:sp>
        <p:nvSpPr>
          <p:cNvPr id="6" name="Date Placeholder 5"/>
          <p:cNvSpPr>
            <a:spLocks noGrp="1"/>
          </p:cNvSpPr>
          <p:nvPr>
            <p:ph type="dt" sz="half" idx="10"/>
          </p:nvPr>
        </p:nvSpPr>
        <p:spPr/>
        <p:txBody>
          <a:bodyPr/>
          <a:lstStyle/>
          <a:p>
            <a:fld id="{8D20BA5C-DE13-4B84-B729-5A06D3C63754}" type="datetime5">
              <a:rPr lang="en-US" smtClean="0"/>
              <a:t>6-Sep-21</a:t>
            </a:fld>
            <a:endParaRPr lang="en-US"/>
          </a:p>
        </p:txBody>
      </p:sp>
    </p:spTree>
    <p:extLst>
      <p:ext uri="{BB962C8B-B14F-4D97-AF65-F5344CB8AC3E}">
        <p14:creationId xmlns:p14="http://schemas.microsoft.com/office/powerpoint/2010/main" val="149381170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Assignment of duties </a:t>
            </a:r>
          </a:p>
          <a:p>
            <a:r>
              <a:rPr lang="en-US" dirty="0" smtClean="0"/>
              <a:t>Delegation of duties and creation of responsibilities </a:t>
            </a:r>
          </a:p>
          <a:p>
            <a:r>
              <a:rPr lang="en-US" dirty="0" smtClean="0"/>
              <a:t> coordinating authority and </a:t>
            </a:r>
            <a:r>
              <a:rPr lang="en-US" dirty="0" err="1" smtClean="0"/>
              <a:t>responsibilityrelationship</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167</a:t>
            </a:fld>
            <a:endParaRPr lang="en-US"/>
          </a:p>
        </p:txBody>
      </p:sp>
      <p:sp>
        <p:nvSpPr>
          <p:cNvPr id="6" name="Date Placeholder 5"/>
          <p:cNvSpPr>
            <a:spLocks noGrp="1"/>
          </p:cNvSpPr>
          <p:nvPr>
            <p:ph type="dt" sz="half" idx="10"/>
          </p:nvPr>
        </p:nvSpPr>
        <p:spPr/>
        <p:txBody>
          <a:bodyPr/>
          <a:lstStyle/>
          <a:p>
            <a:fld id="{07DFACAB-AB42-4FD9-9F62-5332A75E66C1}" type="datetime5">
              <a:rPr lang="en-US" smtClean="0"/>
              <a:t>6-Sep-21</a:t>
            </a:fld>
            <a:endParaRPr lang="en-US"/>
          </a:p>
        </p:txBody>
      </p:sp>
    </p:spTree>
    <p:extLst>
      <p:ext uri="{BB962C8B-B14F-4D97-AF65-F5344CB8AC3E}">
        <p14:creationId xmlns:p14="http://schemas.microsoft.com/office/powerpoint/2010/main" val="192310067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 staffing – it’s the function of maintaining the organization structure and keeping it manned .staffing has assumed greater importance in the recent years due to advancement of technology and increase in business </a:t>
            </a:r>
          </a:p>
          <a:p>
            <a:r>
              <a:rPr lang="en-US" dirty="0" smtClean="0"/>
              <a:t>The main purpose of staffing is to put the right man on the right job</a:t>
            </a:r>
          </a:p>
          <a:p>
            <a:r>
              <a:rPr lang="en-US" dirty="0" smtClean="0"/>
              <a:t>Management is manning of the organizational structure through proper and effective selection appraisal and  development of personnel to fill the roles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168</a:t>
            </a:fld>
            <a:endParaRPr lang="en-US"/>
          </a:p>
        </p:txBody>
      </p:sp>
      <p:sp>
        <p:nvSpPr>
          <p:cNvPr id="6" name="Date Placeholder 5"/>
          <p:cNvSpPr>
            <a:spLocks noGrp="1"/>
          </p:cNvSpPr>
          <p:nvPr>
            <p:ph type="dt" sz="half" idx="10"/>
          </p:nvPr>
        </p:nvSpPr>
        <p:spPr/>
        <p:txBody>
          <a:bodyPr/>
          <a:lstStyle/>
          <a:p>
            <a:fld id="{DA40B77B-3142-4334-ABDA-1F938D837C75}" type="datetime5">
              <a:rPr lang="en-US" smtClean="0"/>
              <a:t>6-Sep-21</a:t>
            </a:fld>
            <a:endParaRPr lang="en-US"/>
          </a:p>
        </p:txBody>
      </p:sp>
    </p:spTree>
    <p:extLst>
      <p:ext uri="{BB962C8B-B14F-4D97-AF65-F5344CB8AC3E}">
        <p14:creationId xmlns:p14="http://schemas.microsoft.com/office/powerpoint/2010/main" val="30316952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Staffing involves </a:t>
            </a:r>
          </a:p>
          <a:p>
            <a:pPr>
              <a:buFont typeface="Wingdings" panose="05000000000000000000" pitchFamily="2" charset="2"/>
              <a:buChar char="ü"/>
            </a:pPr>
            <a:r>
              <a:rPr lang="en-US" dirty="0"/>
              <a:t> </a:t>
            </a:r>
            <a:r>
              <a:rPr lang="en-US" dirty="0" smtClean="0"/>
              <a:t> manpower planning</a:t>
            </a:r>
          </a:p>
          <a:p>
            <a:pPr>
              <a:buFont typeface="Wingdings" panose="05000000000000000000" pitchFamily="2" charset="2"/>
              <a:buChar char="ü"/>
            </a:pPr>
            <a:r>
              <a:rPr lang="en-US" dirty="0" smtClean="0"/>
              <a:t>Recruitment ,selection and placement </a:t>
            </a:r>
          </a:p>
          <a:p>
            <a:pPr>
              <a:buFont typeface="Wingdings" panose="05000000000000000000" pitchFamily="2" charset="2"/>
              <a:buChar char="ü"/>
            </a:pPr>
            <a:r>
              <a:rPr lang="en-US" dirty="0" smtClean="0"/>
              <a:t>Training and development </a:t>
            </a:r>
          </a:p>
          <a:p>
            <a:pPr>
              <a:buFont typeface="Wingdings" panose="05000000000000000000" pitchFamily="2" charset="2"/>
              <a:buChar char="ü"/>
            </a:pPr>
            <a:r>
              <a:rPr lang="en-US" dirty="0" smtClean="0"/>
              <a:t>Performance appraisal </a:t>
            </a:r>
          </a:p>
          <a:p>
            <a:pPr>
              <a:buFont typeface="Wingdings" panose="05000000000000000000" pitchFamily="2" charset="2"/>
              <a:buChar char="ü"/>
            </a:pPr>
            <a:r>
              <a:rPr lang="en-US" dirty="0" smtClean="0"/>
              <a:t>Promotion and transfer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169</a:t>
            </a:fld>
            <a:endParaRPr lang="en-US"/>
          </a:p>
        </p:txBody>
      </p:sp>
      <p:sp>
        <p:nvSpPr>
          <p:cNvPr id="6" name="Date Placeholder 5"/>
          <p:cNvSpPr>
            <a:spLocks noGrp="1"/>
          </p:cNvSpPr>
          <p:nvPr>
            <p:ph type="dt" sz="half" idx="10"/>
          </p:nvPr>
        </p:nvSpPr>
        <p:spPr/>
        <p:txBody>
          <a:bodyPr/>
          <a:lstStyle/>
          <a:p>
            <a:fld id="{365806EA-ED74-4B33-A6B6-C4D66F7218CE}" type="datetime5">
              <a:rPr lang="en-US" smtClean="0"/>
              <a:t>6-Sep-21</a:t>
            </a:fld>
            <a:endParaRPr lang="en-US"/>
          </a:p>
        </p:txBody>
      </p:sp>
    </p:spTree>
    <p:extLst>
      <p:ext uri="{BB962C8B-B14F-4D97-AF65-F5344CB8AC3E}">
        <p14:creationId xmlns:p14="http://schemas.microsoft.com/office/powerpoint/2010/main" val="176453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Management is also defined as the process by which resources are mobilized, combined and coordinated to effectively to achieve organizational objectives. </a:t>
            </a:r>
          </a:p>
          <a:p>
            <a:r>
              <a:rPr lang="en-US" sz="3600" dirty="0">
                <a:latin typeface="Times New Roman" panose="02020603050405020304" pitchFamily="18" charset="0"/>
                <a:cs typeface="Times New Roman" panose="02020603050405020304" pitchFamily="18" charset="0"/>
              </a:rPr>
              <a:t>It is a process that utilizes organizational resources in the most </a:t>
            </a:r>
            <a:r>
              <a:rPr lang="en-US" sz="3600" b="1" dirty="0">
                <a:latin typeface="Times New Roman" panose="02020603050405020304" pitchFamily="18" charset="0"/>
                <a:cs typeface="Times New Roman" panose="02020603050405020304" pitchFamily="18" charset="0"/>
              </a:rPr>
              <a:t>effective and efficient </a:t>
            </a:r>
            <a:r>
              <a:rPr lang="en-US" sz="3600" dirty="0">
                <a:latin typeface="Times New Roman" panose="02020603050405020304" pitchFamily="18" charset="0"/>
                <a:cs typeface="Times New Roman" panose="02020603050405020304" pitchFamily="18" charset="0"/>
              </a:rPr>
              <a:t>manner, in order to attain stated organizational objectives</a:t>
            </a:r>
            <a:r>
              <a:rPr lang="en-US" sz="3600" dirty="0"/>
              <a: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a:t>
            </a:fld>
            <a:endParaRPr lang="en-US"/>
          </a:p>
        </p:txBody>
      </p:sp>
      <p:sp>
        <p:nvSpPr>
          <p:cNvPr id="6" name="Date Placeholder 5"/>
          <p:cNvSpPr>
            <a:spLocks noGrp="1"/>
          </p:cNvSpPr>
          <p:nvPr>
            <p:ph type="dt" sz="half" idx="10"/>
          </p:nvPr>
        </p:nvSpPr>
        <p:spPr/>
        <p:txBody>
          <a:bodyPr/>
          <a:lstStyle/>
          <a:p>
            <a:fld id="{DE9BE3A7-0F5A-4442-8359-7C01E5646476}" type="datetime5">
              <a:rPr lang="en-US" smtClean="0"/>
              <a:t>6-Sep-21</a:t>
            </a:fld>
            <a:endParaRPr lang="en-US"/>
          </a:p>
        </p:txBody>
      </p:sp>
    </p:spTree>
    <p:extLst>
      <p:ext uri="{BB962C8B-B14F-4D97-AF65-F5344CB8AC3E}">
        <p14:creationId xmlns:p14="http://schemas.microsoft.com/office/powerpoint/2010/main" val="350083692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4. directing </a:t>
            </a:r>
          </a:p>
          <a:p>
            <a:r>
              <a:rPr lang="en-US" dirty="0" smtClean="0"/>
              <a:t>Is the part of managerial function  which directs the organizational to work efficiently for achievement of organizational purposes  </a:t>
            </a:r>
          </a:p>
          <a:p>
            <a:r>
              <a:rPr lang="en-US" dirty="0" smtClean="0"/>
              <a:t>It sets in the motion of action </a:t>
            </a:r>
          </a:p>
          <a:p>
            <a:r>
              <a:rPr lang="en-US" dirty="0" smtClean="0"/>
              <a:t>Direction is the interpersonal aspect of management which deals directly with influencing ,guiding ,supervising ,motivating subordinates for the achievement of organizational goals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170</a:t>
            </a:fld>
            <a:endParaRPr lang="en-US"/>
          </a:p>
        </p:txBody>
      </p:sp>
      <p:sp>
        <p:nvSpPr>
          <p:cNvPr id="6" name="Date Placeholder 5"/>
          <p:cNvSpPr>
            <a:spLocks noGrp="1"/>
          </p:cNvSpPr>
          <p:nvPr>
            <p:ph type="dt" sz="half" idx="10"/>
          </p:nvPr>
        </p:nvSpPr>
        <p:spPr/>
        <p:txBody>
          <a:bodyPr/>
          <a:lstStyle/>
          <a:p>
            <a:fld id="{9D07C74E-6E22-42D9-82A2-1627ACC8CC65}" type="datetime5">
              <a:rPr lang="en-US" smtClean="0"/>
              <a:t>6-Sep-21</a:t>
            </a:fld>
            <a:endParaRPr lang="en-US"/>
          </a:p>
        </p:txBody>
      </p:sp>
    </p:spTree>
    <p:extLst>
      <p:ext uri="{BB962C8B-B14F-4D97-AF65-F5344CB8AC3E}">
        <p14:creationId xmlns:p14="http://schemas.microsoft.com/office/powerpoint/2010/main" val="299468413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Directing has the following elements </a:t>
            </a:r>
          </a:p>
          <a:p>
            <a:pPr>
              <a:buFont typeface="Wingdings" panose="05000000000000000000" pitchFamily="2" charset="2"/>
              <a:buChar char="ü"/>
            </a:pPr>
            <a:r>
              <a:rPr lang="en-US" sz="3200" dirty="0" smtClean="0"/>
              <a:t> Supervision </a:t>
            </a:r>
          </a:p>
          <a:p>
            <a:pPr>
              <a:buFont typeface="Wingdings" panose="05000000000000000000" pitchFamily="2" charset="2"/>
              <a:buChar char="ü"/>
            </a:pPr>
            <a:r>
              <a:rPr lang="en-US" sz="3200" dirty="0" smtClean="0"/>
              <a:t>Motivating </a:t>
            </a:r>
          </a:p>
          <a:p>
            <a:pPr>
              <a:buFont typeface="Wingdings" panose="05000000000000000000" pitchFamily="2" charset="2"/>
              <a:buChar char="ü"/>
            </a:pPr>
            <a:r>
              <a:rPr lang="en-US" sz="3200" dirty="0" smtClean="0"/>
              <a:t>Leadership </a:t>
            </a:r>
          </a:p>
          <a:p>
            <a:pPr>
              <a:buFont typeface="Wingdings" panose="05000000000000000000" pitchFamily="2" charset="2"/>
              <a:buChar char="ü"/>
            </a:pPr>
            <a:r>
              <a:rPr lang="en-US" sz="3200" dirty="0" smtClean="0"/>
              <a:t>Communication </a:t>
            </a:r>
          </a:p>
          <a:p>
            <a:pPr marL="0" indent="0">
              <a:buNone/>
            </a:pPr>
            <a:r>
              <a:rPr lang="en-US" sz="3200" dirty="0"/>
              <a:t> </a:t>
            </a:r>
            <a:r>
              <a:rPr lang="en-US" sz="3200" dirty="0" smtClean="0"/>
              <a:t>supervision – implies overseeing the  work of subordinates by their superiors .it is the act of watching and directing work and workers </a:t>
            </a: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171</a:t>
            </a:fld>
            <a:endParaRPr lang="en-US"/>
          </a:p>
        </p:txBody>
      </p:sp>
      <p:sp>
        <p:nvSpPr>
          <p:cNvPr id="6" name="Date Placeholder 5"/>
          <p:cNvSpPr>
            <a:spLocks noGrp="1"/>
          </p:cNvSpPr>
          <p:nvPr>
            <p:ph type="dt" sz="half" idx="10"/>
          </p:nvPr>
        </p:nvSpPr>
        <p:spPr/>
        <p:txBody>
          <a:bodyPr/>
          <a:lstStyle/>
          <a:p>
            <a:fld id="{CCA10292-6756-477B-B642-B022E05DD337}" type="datetime5">
              <a:rPr lang="en-US" smtClean="0"/>
              <a:t>6-Sep-21</a:t>
            </a:fld>
            <a:endParaRPr lang="en-US"/>
          </a:p>
        </p:txBody>
      </p:sp>
    </p:spTree>
    <p:extLst>
      <p:ext uri="{BB962C8B-B14F-4D97-AF65-F5344CB8AC3E}">
        <p14:creationId xmlns:p14="http://schemas.microsoft.com/office/powerpoint/2010/main" val="330808445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Motivation – means inspiring ,stimulating or encouraging the subordinates with zeal to work .positive ,negative ,monetary ,non monetary incentives may be used </a:t>
            </a:r>
          </a:p>
          <a:p>
            <a:r>
              <a:rPr lang="en-US" dirty="0" smtClean="0"/>
              <a:t>Leadership – is a process by which manager guides and influences the work of the subordinates in desired direction </a:t>
            </a:r>
          </a:p>
          <a:p>
            <a:r>
              <a:rPr lang="en-US" dirty="0" smtClean="0"/>
              <a:t>Communication – is the process of passing information  ,experience opinion from one person to another .it  is a bridge of understanding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172</a:t>
            </a:fld>
            <a:endParaRPr lang="en-US"/>
          </a:p>
        </p:txBody>
      </p:sp>
      <p:sp>
        <p:nvSpPr>
          <p:cNvPr id="6" name="Date Placeholder 5"/>
          <p:cNvSpPr>
            <a:spLocks noGrp="1"/>
          </p:cNvSpPr>
          <p:nvPr>
            <p:ph type="dt" sz="half" idx="10"/>
          </p:nvPr>
        </p:nvSpPr>
        <p:spPr/>
        <p:txBody>
          <a:bodyPr/>
          <a:lstStyle/>
          <a:p>
            <a:fld id="{69235EB8-F10B-424E-B325-6684FE5EDF6A}" type="datetime5">
              <a:rPr lang="en-US" smtClean="0"/>
              <a:t>6-Sep-21</a:t>
            </a:fld>
            <a:endParaRPr lang="en-US"/>
          </a:p>
        </p:txBody>
      </p:sp>
    </p:spTree>
    <p:extLst>
      <p:ext uri="{BB962C8B-B14F-4D97-AF65-F5344CB8AC3E}">
        <p14:creationId xmlns:p14="http://schemas.microsoft.com/office/powerpoint/2010/main" val="328133847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5. controlling – it implies measurement of accomplishment against the standards and correction of deviation if any to ensure achievement of organizational goal  </a:t>
            </a:r>
          </a:p>
          <a:p>
            <a:r>
              <a:rPr lang="en-US" dirty="0" smtClean="0"/>
              <a:t>The purpose is to ensure that everything occurs in conformity with the standards </a:t>
            </a:r>
          </a:p>
          <a:p>
            <a:r>
              <a:rPr lang="en-US" dirty="0" smtClean="0"/>
              <a:t>Controlling is the measurement and correction of performance activities of subordinates in order to make sure that the goals and objectives are achieved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173</a:t>
            </a:fld>
            <a:endParaRPr lang="en-US"/>
          </a:p>
        </p:txBody>
      </p:sp>
      <p:sp>
        <p:nvSpPr>
          <p:cNvPr id="6" name="Date Placeholder 5"/>
          <p:cNvSpPr>
            <a:spLocks noGrp="1"/>
          </p:cNvSpPr>
          <p:nvPr>
            <p:ph type="dt" sz="half" idx="10"/>
          </p:nvPr>
        </p:nvSpPr>
        <p:spPr/>
        <p:txBody>
          <a:bodyPr/>
          <a:lstStyle/>
          <a:p>
            <a:fld id="{902F48DC-2215-4CCF-8684-CECDFD47D373}" type="datetime5">
              <a:rPr lang="en-US" smtClean="0"/>
              <a:t>6-Sep-21</a:t>
            </a:fld>
            <a:endParaRPr lang="en-US"/>
          </a:p>
        </p:txBody>
      </p:sp>
    </p:spTree>
    <p:extLst>
      <p:ext uri="{BB962C8B-B14F-4D97-AF65-F5344CB8AC3E}">
        <p14:creationId xmlns:p14="http://schemas.microsoft.com/office/powerpoint/2010/main" val="217411477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controlling has the following steps </a:t>
            </a:r>
            <a:endParaRPr lang="en-US" dirty="0"/>
          </a:p>
          <a:p>
            <a:pPr>
              <a:buFont typeface="Wingdings" panose="05000000000000000000" pitchFamily="2" charset="2"/>
              <a:buChar char="ü"/>
            </a:pPr>
            <a:r>
              <a:rPr lang="en-US" dirty="0" smtClean="0"/>
              <a:t>  establishment of standard performance</a:t>
            </a:r>
          </a:p>
          <a:p>
            <a:pPr>
              <a:buFont typeface="Wingdings" panose="05000000000000000000" pitchFamily="2" charset="2"/>
              <a:buChar char="ü"/>
            </a:pPr>
            <a:r>
              <a:rPr lang="en-US" dirty="0" smtClean="0"/>
              <a:t>Measurement of actual performance </a:t>
            </a:r>
          </a:p>
          <a:p>
            <a:pPr>
              <a:buFont typeface="Wingdings" panose="05000000000000000000" pitchFamily="2" charset="2"/>
              <a:buChar char="ü"/>
            </a:pPr>
            <a:r>
              <a:rPr lang="en-US" dirty="0" smtClean="0"/>
              <a:t>Comparison of actual performance with standards </a:t>
            </a:r>
          </a:p>
          <a:p>
            <a:pPr>
              <a:buFont typeface="Wingdings" panose="05000000000000000000" pitchFamily="2" charset="2"/>
              <a:buChar char="ü"/>
            </a:pPr>
            <a:r>
              <a:rPr lang="en-US" dirty="0" smtClean="0"/>
              <a:t>Corrective action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174</a:t>
            </a:fld>
            <a:endParaRPr lang="en-US"/>
          </a:p>
        </p:txBody>
      </p:sp>
      <p:sp>
        <p:nvSpPr>
          <p:cNvPr id="6" name="Date Placeholder 5"/>
          <p:cNvSpPr>
            <a:spLocks noGrp="1"/>
          </p:cNvSpPr>
          <p:nvPr>
            <p:ph type="dt" sz="half" idx="10"/>
          </p:nvPr>
        </p:nvSpPr>
        <p:spPr/>
        <p:txBody>
          <a:bodyPr/>
          <a:lstStyle/>
          <a:p>
            <a:fld id="{649B928C-8FDF-4409-A608-661C10EB5E27}" type="datetime5">
              <a:rPr lang="en-US" smtClean="0"/>
              <a:t>6-Sep-21</a:t>
            </a:fld>
            <a:endParaRPr lang="en-US"/>
          </a:p>
        </p:txBody>
      </p:sp>
    </p:spTree>
    <p:extLst>
      <p:ext uri="{BB962C8B-B14F-4D97-AF65-F5344CB8AC3E}">
        <p14:creationId xmlns:p14="http://schemas.microsoft.com/office/powerpoint/2010/main" val="1879430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a:t>
            </a:r>
            <a:endParaRPr lang="en-US" dirty="0"/>
          </a:p>
        </p:txBody>
      </p:sp>
      <p:sp>
        <p:nvSpPr>
          <p:cNvPr id="3" name="Content Placeholder 2"/>
          <p:cNvSpPr>
            <a:spLocks noGrp="1"/>
          </p:cNvSpPr>
          <p:nvPr>
            <p:ph idx="1"/>
          </p:nvPr>
        </p:nvSpPr>
        <p:spPr/>
        <p:txBody>
          <a:bodyPr/>
          <a:lstStyle/>
          <a:p>
            <a:r>
              <a:rPr lang="en-US" dirty="0" smtClean="0"/>
              <a:t>This is the unification integration synchronization of the efforts of the group of members so as to provide unity of action in pursuit of common goals </a:t>
            </a:r>
          </a:p>
          <a:p>
            <a:r>
              <a:rPr lang="en-US" dirty="0" smtClean="0"/>
              <a:t>It is the hidden force which binds all the other functions of management </a:t>
            </a:r>
          </a:p>
          <a:p>
            <a:r>
              <a:rPr lang="en-US" dirty="0" smtClean="0"/>
              <a:t>Is the integration of  several parts in to orderly hole to achieve the purpose of understanding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175</a:t>
            </a:fld>
            <a:endParaRPr lang="en-US"/>
          </a:p>
        </p:txBody>
      </p:sp>
      <p:sp>
        <p:nvSpPr>
          <p:cNvPr id="6" name="Date Placeholder 5"/>
          <p:cNvSpPr>
            <a:spLocks noGrp="1"/>
          </p:cNvSpPr>
          <p:nvPr>
            <p:ph type="dt" sz="half" idx="10"/>
          </p:nvPr>
        </p:nvSpPr>
        <p:spPr/>
        <p:txBody>
          <a:bodyPr/>
          <a:lstStyle/>
          <a:p>
            <a:fld id="{78481EED-84BD-4D3D-A6FB-FF30ADE2928C}" type="datetime5">
              <a:rPr lang="en-US" smtClean="0"/>
              <a:t>6-Sep-21</a:t>
            </a:fld>
            <a:endParaRPr lang="en-US"/>
          </a:p>
        </p:txBody>
      </p:sp>
    </p:spTree>
    <p:extLst>
      <p:ext uri="{BB962C8B-B14F-4D97-AF65-F5344CB8AC3E}">
        <p14:creationId xmlns:p14="http://schemas.microsoft.com/office/powerpoint/2010/main" val="410060967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Management achieves coordination through basic functions of management like planning ,organizing, staffing directing and controlling </a:t>
            </a:r>
          </a:p>
          <a:p>
            <a:r>
              <a:rPr lang="en-US" dirty="0" smtClean="0"/>
              <a:t>Controlling is integral element through </a:t>
            </a:r>
          </a:p>
          <a:p>
            <a:pPr>
              <a:buFont typeface="Wingdings" panose="05000000000000000000" pitchFamily="2" charset="2"/>
              <a:buChar char="ü"/>
            </a:pPr>
            <a:r>
              <a:rPr lang="en-US" dirty="0"/>
              <a:t> </a:t>
            </a:r>
            <a:r>
              <a:rPr lang="en-US" dirty="0" smtClean="0"/>
              <a:t> coordinating through planning </a:t>
            </a:r>
          </a:p>
          <a:p>
            <a:pPr>
              <a:buFont typeface="Wingdings" panose="05000000000000000000" pitchFamily="2" charset="2"/>
              <a:buChar char="ü"/>
            </a:pPr>
            <a:r>
              <a:rPr lang="en-US" dirty="0" smtClean="0"/>
              <a:t>Coordinating through organizing </a:t>
            </a:r>
          </a:p>
          <a:p>
            <a:pPr>
              <a:buFont typeface="Wingdings" panose="05000000000000000000" pitchFamily="2" charset="2"/>
              <a:buChar char="ü"/>
            </a:pPr>
            <a:r>
              <a:rPr lang="en-US" dirty="0" smtClean="0"/>
              <a:t>Coordinating through staffing </a:t>
            </a:r>
          </a:p>
          <a:p>
            <a:pPr>
              <a:buFont typeface="Wingdings" panose="05000000000000000000" pitchFamily="2" charset="2"/>
              <a:buChar char="ü"/>
            </a:pPr>
            <a:r>
              <a:rPr lang="en-US" dirty="0" smtClean="0"/>
              <a:t>Coordinating through directing </a:t>
            </a:r>
          </a:p>
          <a:p>
            <a:pPr>
              <a:buFont typeface="Wingdings" panose="05000000000000000000" pitchFamily="2" charset="2"/>
              <a:buChar char="ü"/>
            </a:pPr>
            <a:r>
              <a:rPr lang="en-US" dirty="0" smtClean="0"/>
              <a:t>Coordinating </a:t>
            </a:r>
            <a:r>
              <a:rPr lang="en-US" smtClean="0"/>
              <a:t>through controlling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176</a:t>
            </a:fld>
            <a:endParaRPr lang="en-US"/>
          </a:p>
        </p:txBody>
      </p:sp>
      <p:sp>
        <p:nvSpPr>
          <p:cNvPr id="6" name="Date Placeholder 5"/>
          <p:cNvSpPr>
            <a:spLocks noGrp="1"/>
          </p:cNvSpPr>
          <p:nvPr>
            <p:ph type="dt" sz="half" idx="10"/>
          </p:nvPr>
        </p:nvSpPr>
        <p:spPr/>
        <p:txBody>
          <a:bodyPr/>
          <a:lstStyle/>
          <a:p>
            <a:fld id="{04BCE243-BAD3-4F89-8B4A-5254D01EC0CA}" type="datetime5">
              <a:rPr lang="en-US" smtClean="0"/>
              <a:t>6-Sep-21</a:t>
            </a:fld>
            <a:endParaRPr lang="en-US"/>
          </a:p>
        </p:txBody>
      </p:sp>
    </p:spTree>
    <p:extLst>
      <p:ext uri="{BB962C8B-B14F-4D97-AF65-F5344CB8AC3E}">
        <p14:creationId xmlns:p14="http://schemas.microsoft.com/office/powerpoint/2010/main" val="107150201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1. PLANNING</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b="1" dirty="0"/>
              <a:t>OBJECTIVES </a:t>
            </a:r>
            <a:endParaRPr lang="en-US" dirty="0"/>
          </a:p>
          <a:p>
            <a:pPr marL="0" indent="0">
              <a:buNone/>
            </a:pPr>
            <a:r>
              <a:rPr lang="en-US" dirty="0"/>
              <a:t>By the end of this lecture, you should be able to </a:t>
            </a:r>
          </a:p>
          <a:p>
            <a:r>
              <a:rPr lang="en-US" dirty="0" smtClean="0"/>
              <a:t> </a:t>
            </a:r>
            <a:r>
              <a:rPr lang="en-US" dirty="0"/>
              <a:t>Explain planning and planning process. </a:t>
            </a:r>
          </a:p>
          <a:p>
            <a:r>
              <a:rPr lang="en-US" dirty="0" smtClean="0"/>
              <a:t> </a:t>
            </a:r>
            <a:r>
              <a:rPr lang="en-US" dirty="0"/>
              <a:t>Describe the purposes of planning. </a:t>
            </a:r>
          </a:p>
          <a:p>
            <a:r>
              <a:rPr lang="en-US" dirty="0" smtClean="0"/>
              <a:t> </a:t>
            </a:r>
            <a:r>
              <a:rPr lang="en-US" dirty="0"/>
              <a:t>Describe strategic planning and its importance in </a:t>
            </a:r>
            <a:r>
              <a:rPr lang="en-US" dirty="0" smtClean="0"/>
              <a:t>organizations</a:t>
            </a:r>
          </a:p>
          <a:p>
            <a:pPr marL="0" indent="0">
              <a:buNone/>
            </a:pPr>
            <a:r>
              <a:rPr lang="en-US" b="1" dirty="0"/>
              <a:t>In our day to day living, we are involved in planning activities and programs. What plans did you make today before commencing work? </a:t>
            </a:r>
            <a:r>
              <a:rPr lang="en-US" dirty="0"/>
              <a:t>	</a:t>
            </a:r>
          </a:p>
          <a:p>
            <a:pPr marL="0" indent="0">
              <a:buNone/>
            </a:pPr>
            <a:r>
              <a:rPr lang="en-US" dirty="0" smtClean="0"/>
              <a:t> </a:t>
            </a:r>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177</a:t>
            </a:fld>
            <a:endParaRPr lang="en-US"/>
          </a:p>
        </p:txBody>
      </p:sp>
      <p:sp>
        <p:nvSpPr>
          <p:cNvPr id="6" name="Date Placeholder 5"/>
          <p:cNvSpPr>
            <a:spLocks noGrp="1"/>
          </p:cNvSpPr>
          <p:nvPr>
            <p:ph type="dt" sz="half" idx="10"/>
          </p:nvPr>
        </p:nvSpPr>
        <p:spPr/>
        <p:txBody>
          <a:bodyPr/>
          <a:lstStyle/>
          <a:p>
            <a:fld id="{F6D45501-F9D7-4695-A7C0-379CB78B6018}" type="datetime5">
              <a:rPr lang="en-US" smtClean="0"/>
              <a:t>6-Sep-21</a:t>
            </a:fld>
            <a:endParaRPr lang="en-US"/>
          </a:p>
        </p:txBody>
      </p:sp>
    </p:spTree>
    <p:extLst>
      <p:ext uri="{BB962C8B-B14F-4D97-AF65-F5344CB8AC3E}">
        <p14:creationId xmlns:p14="http://schemas.microsoft.com/office/powerpoint/2010/main" val="14178394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1. PLANNING  </a:t>
            </a:r>
            <a:r>
              <a:rPr lang="en-US" dirty="0"/>
              <a:t/>
            </a:r>
            <a:br>
              <a:rPr lang="en-US" dirty="0"/>
            </a:br>
            <a:r>
              <a:rPr lang="en-US" dirty="0"/>
              <a:t> </a:t>
            </a:r>
            <a:r>
              <a:rPr lang="en-US" b="1"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3200" b="1" dirty="0" smtClean="0"/>
              <a:t> </a:t>
            </a:r>
            <a:r>
              <a:rPr lang="en-US" sz="3200" dirty="0" smtClean="0"/>
              <a:t>Planning </a:t>
            </a:r>
            <a:r>
              <a:rPr lang="en-US" sz="3200" dirty="0"/>
              <a:t>is a management decision making process by which an organization decides what it wants to achieve, how it intends to achieve, in what manner </a:t>
            </a:r>
          </a:p>
          <a:p>
            <a:r>
              <a:rPr lang="en-US" sz="3200" dirty="0"/>
              <a:t>It is the process of deciding in advance what to do, who is to do it and where it is to be done. Therefore all planning involves choice; a necessity to choose from among alternatives. Planning is a proactive and deliberate process.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178</a:t>
            </a:fld>
            <a:endParaRPr lang="en-US"/>
          </a:p>
        </p:txBody>
      </p:sp>
      <p:sp>
        <p:nvSpPr>
          <p:cNvPr id="6" name="Date Placeholder 5"/>
          <p:cNvSpPr>
            <a:spLocks noGrp="1"/>
          </p:cNvSpPr>
          <p:nvPr>
            <p:ph type="dt" sz="half" idx="10"/>
          </p:nvPr>
        </p:nvSpPr>
        <p:spPr/>
        <p:txBody>
          <a:bodyPr/>
          <a:lstStyle/>
          <a:p>
            <a:fld id="{2DEBBAA8-0B97-48E6-AB88-4AD1884F9440}" type="datetime5">
              <a:rPr lang="en-US" smtClean="0"/>
              <a:t>6-Sep-21</a:t>
            </a:fld>
            <a:endParaRPr lang="en-US"/>
          </a:p>
        </p:txBody>
      </p:sp>
    </p:spTree>
    <p:extLst>
      <p:ext uri="{BB962C8B-B14F-4D97-AF65-F5344CB8AC3E}">
        <p14:creationId xmlns:p14="http://schemas.microsoft.com/office/powerpoint/2010/main" val="267871982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endParaRPr lang="en-US" dirty="0"/>
          </a:p>
          <a:p>
            <a:r>
              <a:rPr lang="en-US" sz="3200" dirty="0"/>
              <a:t> It is a function required of all managers so that personal as well as organizational needs and objectives can be met. This cyclic process allows for unity of goals, continuity of energy expenditure (human and fiscal resources) and an opportunity to minimize uncertainty and chance. The process also directs attention to the objectives of the organization and provides the manager with a means of control. Planning precedes all other management functions and without adequate planning the management process will fail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179</a:t>
            </a:fld>
            <a:endParaRPr lang="en-US"/>
          </a:p>
        </p:txBody>
      </p:sp>
      <p:sp>
        <p:nvSpPr>
          <p:cNvPr id="6" name="Date Placeholder 5"/>
          <p:cNvSpPr>
            <a:spLocks noGrp="1"/>
          </p:cNvSpPr>
          <p:nvPr>
            <p:ph type="dt" sz="half" idx="10"/>
          </p:nvPr>
        </p:nvSpPr>
        <p:spPr/>
        <p:txBody>
          <a:bodyPr/>
          <a:lstStyle/>
          <a:p>
            <a:fld id="{46CE83C1-0980-43B2-9432-4B4A11F83D5E}" type="datetime5">
              <a:rPr lang="en-US" smtClean="0"/>
              <a:t>6-Sep-21</a:t>
            </a:fld>
            <a:endParaRPr lang="en-US"/>
          </a:p>
        </p:txBody>
      </p:sp>
    </p:spTree>
    <p:extLst>
      <p:ext uri="{BB962C8B-B14F-4D97-AF65-F5344CB8AC3E}">
        <p14:creationId xmlns:p14="http://schemas.microsoft.com/office/powerpoint/2010/main" val="322380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Efficiency and </a:t>
            </a:r>
            <a:r>
              <a:rPr lang="en-US" dirty="0">
                <a:latin typeface="Algerian" panose="04020705040A02060702" pitchFamily="82" charset="0"/>
              </a:rPr>
              <a:t>Effectiveness</a:t>
            </a:r>
            <a:r>
              <a:rPr lang="en-US" dirty="0" smtClean="0">
                <a:latin typeface="Algerian" panose="04020705040A02060702" pitchFamily="82" charset="0"/>
              </a:rPr>
              <a:t> </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Efficiency in management refers to optimal utilization of organization resources with minimal wastage. It is also the relationship between achieving objectives and consumption of resources.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a:t>
            </a:fld>
            <a:endParaRPr lang="en-US"/>
          </a:p>
        </p:txBody>
      </p:sp>
      <p:sp>
        <p:nvSpPr>
          <p:cNvPr id="6" name="Date Placeholder 5"/>
          <p:cNvSpPr>
            <a:spLocks noGrp="1"/>
          </p:cNvSpPr>
          <p:nvPr>
            <p:ph type="dt" sz="half" idx="10"/>
          </p:nvPr>
        </p:nvSpPr>
        <p:spPr/>
        <p:txBody>
          <a:bodyPr/>
          <a:lstStyle/>
          <a:p>
            <a:fld id="{D7108265-20F0-4C9C-A499-2AD1BC7FEB8A}" type="datetime5">
              <a:rPr lang="en-US" smtClean="0"/>
              <a:t>6-Sep-21</a:t>
            </a:fld>
            <a:endParaRPr lang="en-US"/>
          </a:p>
        </p:txBody>
      </p:sp>
    </p:spTree>
    <p:extLst>
      <p:ext uri="{BB962C8B-B14F-4D97-AF65-F5344CB8AC3E}">
        <p14:creationId xmlns:p14="http://schemas.microsoft.com/office/powerpoint/2010/main" val="196500645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TERMINOLOGIES USED IN PLANNING</a:t>
            </a:r>
          </a:p>
        </p:txBody>
      </p:sp>
      <p:sp>
        <p:nvSpPr>
          <p:cNvPr id="3" name="Content Placeholder 2"/>
          <p:cNvSpPr>
            <a:spLocks noGrp="1"/>
          </p:cNvSpPr>
          <p:nvPr>
            <p:ph idx="1"/>
          </p:nvPr>
        </p:nvSpPr>
        <p:spPr/>
        <p:txBody>
          <a:bodyPr/>
          <a:lstStyle/>
          <a:p>
            <a:pPr marL="0" indent="0">
              <a:buNone/>
            </a:pPr>
            <a:r>
              <a:rPr lang="en-US" b="1" dirty="0" smtClean="0"/>
              <a:t>Philosophy </a:t>
            </a:r>
            <a:endParaRPr lang="en-US" dirty="0"/>
          </a:p>
          <a:p>
            <a:r>
              <a:rPr lang="en-US" dirty="0"/>
              <a:t>It is a statement of beliefs based on core values – inner forces that give us purpose. Philosophy states the values and beliefs held about the nature of work required to accomplish the mission and the nature and rights of both the people being served and those providing the service. </a:t>
            </a:r>
            <a:r>
              <a:rPr lang="en-US" b="1" dirty="0" smtClean="0"/>
              <a: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180</a:t>
            </a:fld>
            <a:endParaRPr lang="en-US"/>
          </a:p>
        </p:txBody>
      </p:sp>
      <p:sp>
        <p:nvSpPr>
          <p:cNvPr id="6" name="Date Placeholder 5"/>
          <p:cNvSpPr>
            <a:spLocks noGrp="1"/>
          </p:cNvSpPr>
          <p:nvPr>
            <p:ph type="dt" sz="half" idx="10"/>
          </p:nvPr>
        </p:nvSpPr>
        <p:spPr/>
        <p:txBody>
          <a:bodyPr/>
          <a:lstStyle/>
          <a:p>
            <a:fld id="{563B5745-C38E-460E-860A-A08C0B57B0A7}" type="datetime5">
              <a:rPr lang="en-US" smtClean="0"/>
              <a:t>6-Sep-21</a:t>
            </a:fld>
            <a:endParaRPr lang="en-US"/>
          </a:p>
        </p:txBody>
      </p:sp>
    </p:spTree>
    <p:extLst>
      <p:ext uri="{BB962C8B-B14F-4D97-AF65-F5344CB8AC3E}">
        <p14:creationId xmlns:p14="http://schemas.microsoft.com/office/powerpoint/2010/main" val="26489869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b="1" dirty="0"/>
              <a:t>Mission </a:t>
            </a:r>
            <a:r>
              <a:rPr lang="en-US" dirty="0" smtClean="0"/>
              <a:t>- It </a:t>
            </a:r>
            <a:r>
              <a:rPr lang="en-US" dirty="0"/>
              <a:t>is a broad general statement of the organization reason for existence. It states where the organization is now, where it wants to go and how it intends to get there. The mission identifies the organization customers and the type of services offered </a:t>
            </a:r>
            <a:endParaRPr lang="en-US" dirty="0" smtClean="0"/>
          </a:p>
          <a:p>
            <a:pPr marL="0" indent="0">
              <a:buNone/>
            </a:pPr>
            <a:r>
              <a:rPr lang="en-US" b="1" dirty="0"/>
              <a:t>Vision </a:t>
            </a:r>
            <a:r>
              <a:rPr lang="en-US" dirty="0" smtClean="0"/>
              <a:t>- A </a:t>
            </a:r>
            <a:r>
              <a:rPr lang="en-US" dirty="0"/>
              <a:t>vision statement describes the goal to which the organization aspires. It delineates the set of values and beliefs that guide all actions of the organization. Vision statements are future oriented purposeful statements designed to identify the desired future of an organization. Within this context, mission and philosophy statements are crafted.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181</a:t>
            </a:fld>
            <a:endParaRPr lang="en-US"/>
          </a:p>
        </p:txBody>
      </p:sp>
      <p:sp>
        <p:nvSpPr>
          <p:cNvPr id="6" name="Date Placeholder 5"/>
          <p:cNvSpPr>
            <a:spLocks noGrp="1"/>
          </p:cNvSpPr>
          <p:nvPr>
            <p:ph type="dt" sz="half" idx="10"/>
          </p:nvPr>
        </p:nvSpPr>
        <p:spPr/>
        <p:txBody>
          <a:bodyPr/>
          <a:lstStyle/>
          <a:p>
            <a:fld id="{8360F4B6-B87B-4CEE-9918-48B3ECDCE290}" type="datetime5">
              <a:rPr lang="en-US" smtClean="0"/>
              <a:t>6-Sep-21</a:t>
            </a:fld>
            <a:endParaRPr lang="en-US"/>
          </a:p>
        </p:txBody>
      </p:sp>
    </p:spTree>
    <p:extLst>
      <p:ext uri="{BB962C8B-B14F-4D97-AF65-F5344CB8AC3E}">
        <p14:creationId xmlns:p14="http://schemas.microsoft.com/office/powerpoint/2010/main" val="82779989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 goal: </a:t>
            </a:r>
            <a:r>
              <a:rPr lang="en-US" dirty="0" smtClean="0"/>
              <a:t>May </a:t>
            </a:r>
            <a:r>
              <a:rPr lang="en-US" dirty="0"/>
              <a:t>be defined as the desired result towards which effort are directed. This is a specific aim or target that the unit wishes to attain within a time span e.g. of 1 year. They are measurable and precise. Goals like values and philosophies change with time and require periodic </a:t>
            </a:r>
            <a:r>
              <a:rPr lang="en-US" dirty="0" smtClean="0"/>
              <a:t>re-evaluation</a:t>
            </a:r>
          </a:p>
          <a:p>
            <a:r>
              <a:rPr lang="en-US" b="1" dirty="0"/>
              <a:t>Objectives </a:t>
            </a:r>
            <a:r>
              <a:rPr lang="en-US" dirty="0" smtClean="0"/>
              <a:t>: An </a:t>
            </a:r>
            <a:r>
              <a:rPr lang="en-US" dirty="0"/>
              <a:t>objective is the desired end results of any activity. They specify what an organization is meant to accomplish </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182</a:t>
            </a:fld>
            <a:endParaRPr lang="en-US"/>
          </a:p>
        </p:txBody>
      </p:sp>
      <p:sp>
        <p:nvSpPr>
          <p:cNvPr id="6" name="Date Placeholder 5"/>
          <p:cNvSpPr>
            <a:spLocks noGrp="1"/>
          </p:cNvSpPr>
          <p:nvPr>
            <p:ph type="dt" sz="half" idx="10"/>
          </p:nvPr>
        </p:nvSpPr>
        <p:spPr/>
        <p:txBody>
          <a:bodyPr/>
          <a:lstStyle/>
          <a:p>
            <a:fld id="{55A8A2CE-D990-4262-B603-DDAA8CE772D6}" type="datetime5">
              <a:rPr lang="en-US" smtClean="0"/>
              <a:t>6-Sep-21</a:t>
            </a:fld>
            <a:endParaRPr lang="en-US"/>
          </a:p>
        </p:txBody>
      </p:sp>
    </p:spTree>
    <p:extLst>
      <p:ext uri="{BB962C8B-B14F-4D97-AF65-F5344CB8AC3E}">
        <p14:creationId xmlns:p14="http://schemas.microsoft.com/office/powerpoint/2010/main" val="265644497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Policy </a:t>
            </a:r>
            <a:r>
              <a:rPr lang="en-US" dirty="0" smtClean="0"/>
              <a:t>: Statements </a:t>
            </a:r>
            <a:r>
              <a:rPr lang="en-US" dirty="0"/>
              <a:t>of conduct, principles designed to influence decisions and actions). They make managers take action in a certain way. These are plans reduced to statements or instructions that direct organization in decision making. </a:t>
            </a:r>
            <a:endParaRPr lang="en-US" dirty="0" smtClean="0"/>
          </a:p>
          <a:p>
            <a:r>
              <a:rPr lang="en-US" b="1" dirty="0"/>
              <a:t>Procedure: </a:t>
            </a:r>
            <a:r>
              <a:rPr lang="en-US" dirty="0" smtClean="0"/>
              <a:t>A </a:t>
            </a:r>
            <a:r>
              <a:rPr lang="en-US" dirty="0"/>
              <a:t>procedure is a series of steps for the accomplishment of some specific project or endeavor. It is a chronological sequence of steps to be undertaken to attain an objective. </a:t>
            </a:r>
            <a:endParaRPr lang="en-US" dirty="0" smtClean="0"/>
          </a:p>
          <a:p>
            <a:r>
              <a:rPr lang="en-US" b="1" dirty="0"/>
              <a:t>Rules and Regulations </a:t>
            </a:r>
            <a:r>
              <a:rPr lang="en-US" dirty="0" smtClean="0"/>
              <a:t>: Are </a:t>
            </a:r>
            <a:r>
              <a:rPr lang="en-US" dirty="0"/>
              <a:t>plans that define specific action or non-action. Rules describe situations that allow only one choice of action.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183</a:t>
            </a:fld>
            <a:endParaRPr lang="en-US"/>
          </a:p>
        </p:txBody>
      </p:sp>
      <p:sp>
        <p:nvSpPr>
          <p:cNvPr id="6" name="Date Placeholder 5"/>
          <p:cNvSpPr>
            <a:spLocks noGrp="1"/>
          </p:cNvSpPr>
          <p:nvPr>
            <p:ph type="dt" sz="half" idx="10"/>
          </p:nvPr>
        </p:nvSpPr>
        <p:spPr/>
        <p:txBody>
          <a:bodyPr/>
          <a:lstStyle/>
          <a:p>
            <a:fld id="{7A3F01C1-84C0-4B54-96D2-B1E9EFC467C9}" type="datetime5">
              <a:rPr lang="en-US" smtClean="0"/>
              <a:t>6-Sep-21</a:t>
            </a:fld>
            <a:endParaRPr lang="en-US"/>
          </a:p>
        </p:txBody>
      </p:sp>
    </p:spTree>
    <p:extLst>
      <p:ext uri="{BB962C8B-B14F-4D97-AF65-F5344CB8AC3E}">
        <p14:creationId xmlns:p14="http://schemas.microsoft.com/office/powerpoint/2010/main" val="216147649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TYPES OF PLANNING </a:t>
            </a:r>
            <a:endParaRPr lang="en-US" dirty="0"/>
          </a:p>
        </p:txBody>
      </p:sp>
      <p:sp>
        <p:nvSpPr>
          <p:cNvPr id="3" name="Content Placeholder 2"/>
          <p:cNvSpPr>
            <a:spLocks noGrp="1"/>
          </p:cNvSpPr>
          <p:nvPr>
            <p:ph idx="1"/>
          </p:nvPr>
        </p:nvSpPr>
        <p:spPr/>
        <p:txBody>
          <a:bodyPr>
            <a:normAutofit/>
          </a:bodyPr>
          <a:lstStyle/>
          <a:p>
            <a:r>
              <a:rPr lang="en-US" dirty="0" smtClean="0"/>
              <a:t>Planning </a:t>
            </a:r>
            <a:r>
              <a:rPr lang="en-US" dirty="0"/>
              <a:t>can be classified on the basis of time, nature and use of plans </a:t>
            </a:r>
          </a:p>
          <a:p>
            <a:pPr>
              <a:buFont typeface="Wingdings" panose="05000000000000000000" pitchFamily="2" charset="2"/>
              <a:buChar char="v"/>
            </a:pPr>
            <a:r>
              <a:rPr lang="en-US" b="1" dirty="0"/>
              <a:t>Based on time </a:t>
            </a:r>
            <a:endParaRPr lang="en-US" dirty="0"/>
          </a:p>
          <a:p>
            <a:pPr marL="0" indent="0">
              <a:buNone/>
            </a:pPr>
            <a:r>
              <a:rPr lang="en-US" dirty="0"/>
              <a:t>We have the following types based on time </a:t>
            </a:r>
          </a:p>
          <a:p>
            <a:r>
              <a:rPr lang="en-US" b="1" dirty="0"/>
              <a:t>Long period planning </a:t>
            </a:r>
            <a:endParaRPr lang="en-US" dirty="0"/>
          </a:p>
          <a:p>
            <a:pPr marL="0" indent="0">
              <a:buNone/>
            </a:pPr>
            <a:r>
              <a:rPr lang="en-US" dirty="0"/>
              <a:t>This normally covers a period of more than five years though it can extend up to 20years or so. They are developed to guide the future efforts of an organization. Long term planning is mainly the responsibility of the top management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184</a:t>
            </a:fld>
            <a:endParaRPr lang="en-US"/>
          </a:p>
        </p:txBody>
      </p:sp>
      <p:sp>
        <p:nvSpPr>
          <p:cNvPr id="6" name="Date Placeholder 5"/>
          <p:cNvSpPr>
            <a:spLocks noGrp="1"/>
          </p:cNvSpPr>
          <p:nvPr>
            <p:ph type="dt" sz="half" idx="10"/>
          </p:nvPr>
        </p:nvSpPr>
        <p:spPr/>
        <p:txBody>
          <a:bodyPr/>
          <a:lstStyle/>
          <a:p>
            <a:fld id="{56F785AD-3263-42D6-AFC1-E68FA6595A87}" type="datetime5">
              <a:rPr lang="en-US" smtClean="0"/>
              <a:t>6-Sep-21</a:t>
            </a:fld>
            <a:endParaRPr lang="en-US"/>
          </a:p>
        </p:txBody>
      </p:sp>
    </p:spTree>
    <p:extLst>
      <p:ext uri="{BB962C8B-B14F-4D97-AF65-F5344CB8AC3E}">
        <p14:creationId xmlns:p14="http://schemas.microsoft.com/office/powerpoint/2010/main" val="310903289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Short period planning </a:t>
            </a:r>
            <a:endParaRPr lang="en-US" dirty="0"/>
          </a:p>
          <a:p>
            <a:pPr marL="0" indent="0">
              <a:buNone/>
            </a:pPr>
            <a:r>
              <a:rPr lang="en-US" dirty="0"/>
              <a:t>This refers to determination of courses of action for the time period extending up to one to three years. In short term planning the structure is fixed and specific activities required to achieve goals are developed. Its formulated by lower level management </a:t>
            </a:r>
          </a:p>
          <a:p>
            <a:pPr>
              <a:buFont typeface="Wingdings" panose="05000000000000000000" pitchFamily="2" charset="2"/>
              <a:buChar char="v"/>
            </a:pPr>
            <a:r>
              <a:rPr lang="en-US" b="1" dirty="0" smtClean="0"/>
              <a:t> Based </a:t>
            </a:r>
            <a:r>
              <a:rPr lang="en-US" b="1" dirty="0"/>
              <a:t>on nature </a:t>
            </a:r>
            <a:endParaRPr lang="en-US" dirty="0"/>
          </a:p>
          <a:p>
            <a:pPr marL="0" indent="0">
              <a:buNone/>
            </a:pPr>
            <a:r>
              <a:rPr lang="en-US" dirty="0"/>
              <a:t>We have the following types based on nature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185</a:t>
            </a:fld>
            <a:endParaRPr lang="en-US"/>
          </a:p>
        </p:txBody>
      </p:sp>
      <p:sp>
        <p:nvSpPr>
          <p:cNvPr id="6" name="Date Placeholder 5"/>
          <p:cNvSpPr>
            <a:spLocks noGrp="1"/>
          </p:cNvSpPr>
          <p:nvPr>
            <p:ph type="dt" sz="half" idx="10"/>
          </p:nvPr>
        </p:nvSpPr>
        <p:spPr/>
        <p:txBody>
          <a:bodyPr/>
          <a:lstStyle/>
          <a:p>
            <a:fld id="{A4C5FF24-5827-4891-9004-0DAC6255FCB1}" type="datetime5">
              <a:rPr lang="en-US" smtClean="0"/>
              <a:t>6-Sep-21</a:t>
            </a:fld>
            <a:endParaRPr lang="en-US"/>
          </a:p>
        </p:txBody>
      </p:sp>
    </p:spTree>
    <p:extLst>
      <p:ext uri="{BB962C8B-B14F-4D97-AF65-F5344CB8AC3E}">
        <p14:creationId xmlns:p14="http://schemas.microsoft.com/office/powerpoint/2010/main" val="371758664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b="1" dirty="0" smtClean="0"/>
              <a:t> Strategic </a:t>
            </a:r>
            <a:r>
              <a:rPr lang="en-US" b="1" dirty="0"/>
              <a:t>planning </a:t>
            </a:r>
            <a:endParaRPr lang="en-US" dirty="0"/>
          </a:p>
          <a:p>
            <a:r>
              <a:rPr lang="en-US" dirty="0"/>
              <a:t>Strategic planning is a process that is designed to achieve goals in dynamic competitive environment through the allocation of resources. Drucker (1973 defines strategic planning as a continuous systematic process of making risk-taking decisions today with the greatest possible knowledge of their effects on the future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186</a:t>
            </a:fld>
            <a:endParaRPr lang="en-US"/>
          </a:p>
        </p:txBody>
      </p:sp>
      <p:sp>
        <p:nvSpPr>
          <p:cNvPr id="6" name="Date Placeholder 5"/>
          <p:cNvSpPr>
            <a:spLocks noGrp="1"/>
          </p:cNvSpPr>
          <p:nvPr>
            <p:ph type="dt" sz="half" idx="10"/>
          </p:nvPr>
        </p:nvSpPr>
        <p:spPr/>
        <p:txBody>
          <a:bodyPr/>
          <a:lstStyle/>
          <a:p>
            <a:fld id="{40749657-1A74-4058-8B04-310094E1DCF9}" type="datetime5">
              <a:rPr lang="en-US" smtClean="0"/>
              <a:t>6-Sep-21</a:t>
            </a:fld>
            <a:endParaRPr lang="en-US"/>
          </a:p>
        </p:txBody>
      </p:sp>
    </p:spTree>
    <p:extLst>
      <p:ext uri="{BB962C8B-B14F-4D97-AF65-F5344CB8AC3E}">
        <p14:creationId xmlns:p14="http://schemas.microsoft.com/office/powerpoint/2010/main" val="204277435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Planning Process </a:t>
            </a:r>
            <a:endParaRPr lang="en-US" dirty="0"/>
          </a:p>
        </p:txBody>
      </p:sp>
      <p:sp>
        <p:nvSpPr>
          <p:cNvPr id="3" name="Content Placeholder 2"/>
          <p:cNvSpPr>
            <a:spLocks noGrp="1"/>
          </p:cNvSpPr>
          <p:nvPr>
            <p:ph idx="1"/>
          </p:nvPr>
        </p:nvSpPr>
        <p:spPr/>
        <p:txBody>
          <a:bodyPr/>
          <a:lstStyle/>
          <a:p>
            <a:pPr marL="0" indent="0">
              <a:buNone/>
            </a:pPr>
            <a:r>
              <a:rPr lang="en-US" dirty="0"/>
              <a:t>The process of planning is comprised of four stages. These are </a:t>
            </a:r>
            <a:r>
              <a:rPr lang="en-US" dirty="0" smtClean="0"/>
              <a:t>:-</a:t>
            </a:r>
            <a:endParaRPr lang="en-US" dirty="0"/>
          </a:p>
          <a:p>
            <a:r>
              <a:rPr lang="en-US" dirty="0"/>
              <a:t>- Assessment </a:t>
            </a:r>
          </a:p>
          <a:p>
            <a:r>
              <a:rPr lang="en-US" dirty="0"/>
              <a:t>- Setting goals </a:t>
            </a:r>
          </a:p>
          <a:p>
            <a:r>
              <a:rPr lang="en-US" dirty="0"/>
              <a:t>- Implementation </a:t>
            </a:r>
          </a:p>
          <a:p>
            <a:r>
              <a:rPr lang="en-US" dirty="0"/>
              <a:t>- Evaluation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187</a:t>
            </a:fld>
            <a:endParaRPr lang="en-US"/>
          </a:p>
        </p:txBody>
      </p:sp>
      <p:sp>
        <p:nvSpPr>
          <p:cNvPr id="6" name="Date Placeholder 5"/>
          <p:cNvSpPr>
            <a:spLocks noGrp="1"/>
          </p:cNvSpPr>
          <p:nvPr>
            <p:ph type="dt" sz="half" idx="10"/>
          </p:nvPr>
        </p:nvSpPr>
        <p:spPr/>
        <p:txBody>
          <a:bodyPr/>
          <a:lstStyle/>
          <a:p>
            <a:fld id="{EB55769A-0E0F-47EB-B0BD-C8A2EB8E166B}" type="datetime5">
              <a:rPr lang="en-US" smtClean="0"/>
              <a:t>6-Sep-21</a:t>
            </a:fld>
            <a:endParaRPr lang="en-US"/>
          </a:p>
        </p:txBody>
      </p:sp>
    </p:spTree>
    <p:extLst>
      <p:ext uri="{BB962C8B-B14F-4D97-AF65-F5344CB8AC3E}">
        <p14:creationId xmlns:p14="http://schemas.microsoft.com/office/powerpoint/2010/main" val="261343327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82336" y="797070"/>
            <a:ext cx="10515599" cy="4115594"/>
          </a:xfrm>
          <a:prstGeom prst="rect">
            <a:avLst/>
          </a:prstGeom>
        </p:spPr>
      </p:pic>
      <p:sp>
        <p:nvSpPr>
          <p:cNvPr id="3" name="Footer Placeholder 2"/>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188</a:t>
            </a:fld>
            <a:endParaRPr lang="en-US"/>
          </a:p>
        </p:txBody>
      </p:sp>
      <p:sp>
        <p:nvSpPr>
          <p:cNvPr id="6" name="Date Placeholder 5"/>
          <p:cNvSpPr>
            <a:spLocks noGrp="1"/>
          </p:cNvSpPr>
          <p:nvPr>
            <p:ph type="dt" sz="half" idx="10"/>
          </p:nvPr>
        </p:nvSpPr>
        <p:spPr/>
        <p:txBody>
          <a:bodyPr/>
          <a:lstStyle/>
          <a:p>
            <a:fld id="{BC38F236-CBA2-4DF7-98F6-9836E73A9CD4}" type="datetime5">
              <a:rPr lang="en-US" smtClean="0"/>
              <a:t>6-Sep-21</a:t>
            </a:fld>
            <a:endParaRPr lang="en-US"/>
          </a:p>
        </p:txBody>
      </p:sp>
    </p:spTree>
    <p:extLst>
      <p:ext uri="{BB962C8B-B14F-4D97-AF65-F5344CB8AC3E}">
        <p14:creationId xmlns:p14="http://schemas.microsoft.com/office/powerpoint/2010/main" val="207868947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661988"/>
            <a:ext cx="10611118" cy="4826021"/>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189</a:t>
            </a:fld>
            <a:endParaRPr lang="en-US"/>
          </a:p>
        </p:txBody>
      </p:sp>
      <p:sp>
        <p:nvSpPr>
          <p:cNvPr id="3" name="Date Placeholder 2"/>
          <p:cNvSpPr>
            <a:spLocks noGrp="1"/>
          </p:cNvSpPr>
          <p:nvPr>
            <p:ph type="dt" sz="half" idx="10"/>
          </p:nvPr>
        </p:nvSpPr>
        <p:spPr/>
        <p:txBody>
          <a:bodyPr/>
          <a:lstStyle/>
          <a:p>
            <a:fld id="{3B5D81B7-F253-4C35-BA2B-B3EA21216975}" type="datetime5">
              <a:rPr lang="en-US" smtClean="0"/>
              <a:t>6-Sep-21</a:t>
            </a:fld>
            <a:endParaRPr lang="en-US"/>
          </a:p>
        </p:txBody>
      </p:sp>
    </p:spTree>
    <p:extLst>
      <p:ext uri="{BB962C8B-B14F-4D97-AF65-F5344CB8AC3E}">
        <p14:creationId xmlns:p14="http://schemas.microsoft.com/office/powerpoint/2010/main" val="383990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Effectiveness refers to attaining specific organizational goals that are timely and challenging. It is also an outcome measure of the interventions that improve peoples health under ordinary circumstances and in ordinary settings.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a:t>
            </a:fld>
            <a:endParaRPr lang="en-US"/>
          </a:p>
        </p:txBody>
      </p:sp>
      <p:sp>
        <p:nvSpPr>
          <p:cNvPr id="6" name="Date Placeholder 5"/>
          <p:cNvSpPr>
            <a:spLocks noGrp="1"/>
          </p:cNvSpPr>
          <p:nvPr>
            <p:ph type="dt" sz="half" idx="10"/>
          </p:nvPr>
        </p:nvSpPr>
        <p:spPr/>
        <p:txBody>
          <a:bodyPr/>
          <a:lstStyle/>
          <a:p>
            <a:fld id="{4BDECC82-5E08-494B-8ED9-B16E06476492}" type="datetime5">
              <a:rPr lang="en-US" smtClean="0"/>
              <a:t>6-Sep-21</a:t>
            </a:fld>
            <a:endParaRPr lang="en-US"/>
          </a:p>
        </p:txBody>
      </p:sp>
    </p:spTree>
    <p:extLst>
      <p:ext uri="{BB962C8B-B14F-4D97-AF65-F5344CB8AC3E}">
        <p14:creationId xmlns:p14="http://schemas.microsoft.com/office/powerpoint/2010/main" val="194802453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Steps in strategic planning process/planning cycle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1</a:t>
            </a:r>
            <a:r>
              <a:rPr lang="en-US" b="1" dirty="0"/>
              <a:t>: Environmental </a:t>
            </a:r>
            <a:r>
              <a:rPr lang="en-US" b="1" dirty="0" smtClean="0"/>
              <a:t>scanning/ </a:t>
            </a:r>
            <a:endParaRPr lang="en-US" dirty="0"/>
          </a:p>
          <a:p>
            <a:r>
              <a:rPr lang="en-US" dirty="0"/>
              <a:t>This involves assessment of the External an Internal-environment </a:t>
            </a:r>
          </a:p>
          <a:p>
            <a:r>
              <a:rPr lang="en-US" dirty="0"/>
              <a:t>The economic, demographic, technological, social, educational and political factors are assessed in terms of their impact on opportunities and threats within the environment </a:t>
            </a:r>
            <a:endParaRPr lang="en-US" dirty="0" smtClean="0"/>
          </a:p>
          <a:p>
            <a:r>
              <a:rPr lang="en-US" dirty="0"/>
              <a:t>Internal environment assessment (SW) includes review of the effectiveness of the structure size, programmes, financial resources, human resources, information system, research and development capabilities of the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190</a:t>
            </a:fld>
            <a:endParaRPr lang="en-US"/>
          </a:p>
        </p:txBody>
      </p:sp>
      <p:sp>
        <p:nvSpPr>
          <p:cNvPr id="6" name="Date Placeholder 5"/>
          <p:cNvSpPr>
            <a:spLocks noGrp="1"/>
          </p:cNvSpPr>
          <p:nvPr>
            <p:ph type="dt" sz="half" idx="10"/>
          </p:nvPr>
        </p:nvSpPr>
        <p:spPr/>
        <p:txBody>
          <a:bodyPr/>
          <a:lstStyle/>
          <a:p>
            <a:fld id="{7627CC2D-B620-495B-BF65-96632031ABB3}" type="datetime5">
              <a:rPr lang="en-US" smtClean="0"/>
              <a:t>6-Sep-21</a:t>
            </a:fld>
            <a:endParaRPr lang="en-US"/>
          </a:p>
        </p:txBody>
      </p:sp>
    </p:spTree>
    <p:extLst>
      <p:ext uri="{BB962C8B-B14F-4D97-AF65-F5344CB8AC3E}">
        <p14:creationId xmlns:p14="http://schemas.microsoft.com/office/powerpoint/2010/main" val="117903770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139825"/>
            <a:ext cx="10515600" cy="4351338"/>
          </a:xfrm>
        </p:spPr>
        <p:txBody>
          <a:bodyPr/>
          <a:lstStyle/>
          <a:p>
            <a:pPr marL="0" indent="0">
              <a:buNone/>
            </a:pPr>
            <a:r>
              <a:rPr lang="en-US" b="1" dirty="0"/>
              <a:t>2: Strategy formulation </a:t>
            </a:r>
            <a:endParaRPr lang="en-US" dirty="0"/>
          </a:p>
          <a:p>
            <a:r>
              <a:rPr lang="en-US" dirty="0"/>
              <a:t>This includes the development of the mission, specifying objectives, developing strategies and setting policy guidelines. </a:t>
            </a:r>
          </a:p>
          <a:p>
            <a:r>
              <a:rPr lang="en-US" b="1" dirty="0"/>
              <a:t>Mission</a:t>
            </a:r>
            <a:r>
              <a:rPr lang="en-US" b="1" dirty="0" smtClean="0"/>
              <a:t>:  </a:t>
            </a:r>
            <a:r>
              <a:rPr lang="en-US" dirty="0" smtClean="0"/>
              <a:t>The </a:t>
            </a:r>
            <a:r>
              <a:rPr lang="en-US" dirty="0"/>
              <a:t>development of the mission statement provides a sense of direction and focus and draws the organization together. The purpose of the mission statement is to communicate what the organization stands for and where it is heading. Mission statement answers the question, why do we exist. Everyone should participate in deciding of the mission statement.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191</a:t>
            </a:fld>
            <a:endParaRPr lang="en-US"/>
          </a:p>
        </p:txBody>
      </p:sp>
      <p:sp>
        <p:nvSpPr>
          <p:cNvPr id="6" name="Date Placeholder 5"/>
          <p:cNvSpPr>
            <a:spLocks noGrp="1"/>
          </p:cNvSpPr>
          <p:nvPr>
            <p:ph type="dt" sz="half" idx="10"/>
          </p:nvPr>
        </p:nvSpPr>
        <p:spPr/>
        <p:txBody>
          <a:bodyPr/>
          <a:lstStyle/>
          <a:p>
            <a:fld id="{8D7BA666-133E-4B52-8FB1-3C19C9EC873B}" type="datetime5">
              <a:rPr lang="en-US" smtClean="0"/>
              <a:t>6-Sep-21</a:t>
            </a:fld>
            <a:endParaRPr lang="en-US"/>
          </a:p>
        </p:txBody>
      </p:sp>
    </p:spTree>
    <p:extLst>
      <p:ext uri="{BB962C8B-B14F-4D97-AF65-F5344CB8AC3E}">
        <p14:creationId xmlns:p14="http://schemas.microsoft.com/office/powerpoint/2010/main" val="102921646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181389"/>
            <a:ext cx="10515600" cy="4351338"/>
          </a:xfrm>
        </p:spPr>
        <p:txBody>
          <a:bodyPr/>
          <a:lstStyle/>
          <a:p>
            <a:r>
              <a:rPr lang="en-US" b="1" dirty="0"/>
              <a:t>Goal Setting: </a:t>
            </a:r>
            <a:r>
              <a:rPr lang="en-US" dirty="0"/>
              <a:t>This is the process of developing, negotiating and formalizing the targets or objectives that an employee s responsible for accomplishing (performance standards). Goals assist the managers to focus attention on what is relevant and to develop strategies and actions to achieve the goal. </a:t>
            </a:r>
          </a:p>
          <a:p>
            <a:r>
              <a:rPr lang="en-US" b="1" dirty="0"/>
              <a:t>Objectives: </a:t>
            </a:r>
            <a:r>
              <a:rPr lang="en-US" dirty="0"/>
              <a:t>Objectives should be challenging, measurable, consistent, achievable, reasonable and clear. Smart – outcome oriented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192</a:t>
            </a:fld>
            <a:endParaRPr lang="en-US"/>
          </a:p>
        </p:txBody>
      </p:sp>
      <p:sp>
        <p:nvSpPr>
          <p:cNvPr id="6" name="Date Placeholder 5"/>
          <p:cNvSpPr>
            <a:spLocks noGrp="1"/>
          </p:cNvSpPr>
          <p:nvPr>
            <p:ph type="dt" sz="half" idx="10"/>
          </p:nvPr>
        </p:nvSpPr>
        <p:spPr/>
        <p:txBody>
          <a:bodyPr/>
          <a:lstStyle/>
          <a:p>
            <a:fld id="{D74D1875-EB75-462B-A4BB-9A2AE5101EA6}" type="datetime5">
              <a:rPr lang="en-US" smtClean="0"/>
              <a:t>6-Sep-21</a:t>
            </a:fld>
            <a:endParaRPr lang="en-US"/>
          </a:p>
        </p:txBody>
      </p:sp>
    </p:spTree>
    <p:extLst>
      <p:ext uri="{BB962C8B-B14F-4D97-AF65-F5344CB8AC3E}">
        <p14:creationId xmlns:p14="http://schemas.microsoft.com/office/powerpoint/2010/main" val="128421670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5072" y="1318436"/>
            <a:ext cx="10515600" cy="4060807"/>
          </a:xfrm>
        </p:spPr>
        <p:txBody>
          <a:bodyPr/>
          <a:lstStyle/>
          <a:p>
            <a:pPr marL="0" indent="0">
              <a:buNone/>
            </a:pPr>
            <a:r>
              <a:rPr lang="en-US" b="1" dirty="0"/>
              <a:t>3: Identification of strategies: </a:t>
            </a:r>
            <a:r>
              <a:rPr lang="en-US" dirty="0"/>
              <a:t>Strategy determines how the organization will go about attaining their vision i.e. how it will exploit the external opportunities and internal strengths and counter external threats and internal weaknesses. This involves preparing a detailed plan of action, either short-term and long-term objectives. Formulation of annual departmental objectives, resource allocation and preparation of budgets is also done at this stage. Strategies may include; retrenchment, expansion, recruitment </a:t>
            </a:r>
            <a:r>
              <a:rPr lang="en-US" dirty="0" err="1"/>
              <a:t>etc</a:t>
            </a:r>
            <a:r>
              <a:rPr lang="en-US" dirty="0"/>
              <a:t> </a:t>
            </a:r>
          </a:p>
        </p:txBody>
      </p:sp>
      <p:sp>
        <p:nvSpPr>
          <p:cNvPr id="4" name="Footer Placeholder 3"/>
          <p:cNvSpPr>
            <a:spLocks noGrp="1"/>
          </p:cNvSpPr>
          <p:nvPr>
            <p:ph type="ftr" sz="quarter" idx="11"/>
          </p:nvPr>
        </p:nvSpPr>
        <p:spPr>
          <a:xfrm>
            <a:off x="4038600" y="6394430"/>
            <a:ext cx="4114800" cy="365125"/>
          </a:xfrm>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193</a:t>
            </a:fld>
            <a:endParaRPr lang="en-US"/>
          </a:p>
        </p:txBody>
      </p:sp>
      <p:sp>
        <p:nvSpPr>
          <p:cNvPr id="6" name="Date Placeholder 5"/>
          <p:cNvSpPr>
            <a:spLocks noGrp="1"/>
          </p:cNvSpPr>
          <p:nvPr>
            <p:ph type="dt" sz="half" idx="10"/>
          </p:nvPr>
        </p:nvSpPr>
        <p:spPr/>
        <p:txBody>
          <a:bodyPr/>
          <a:lstStyle/>
          <a:p>
            <a:fld id="{4B530682-33ED-4D29-8E1D-8BBA0C50E575}" type="datetime5">
              <a:rPr lang="en-US" smtClean="0"/>
              <a:t>6-Sep-21</a:t>
            </a:fld>
            <a:endParaRPr lang="en-US"/>
          </a:p>
        </p:txBody>
      </p:sp>
    </p:spTree>
    <p:extLst>
      <p:ext uri="{BB962C8B-B14F-4D97-AF65-F5344CB8AC3E}">
        <p14:creationId xmlns:p14="http://schemas.microsoft.com/office/powerpoint/2010/main" val="268481896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690688"/>
            <a:ext cx="10515600" cy="3488748"/>
          </a:xfrm>
        </p:spPr>
        <p:txBody>
          <a:bodyPr/>
          <a:lstStyle/>
          <a:p>
            <a:pPr marL="0" indent="0">
              <a:buNone/>
            </a:pPr>
            <a:r>
              <a:rPr lang="en-US" b="1" dirty="0"/>
              <a:t>4: Strategy Implementation </a:t>
            </a:r>
            <a:endParaRPr lang="en-US" dirty="0"/>
          </a:p>
          <a:p>
            <a:r>
              <a:rPr lang="en-US" dirty="0"/>
              <a:t>This is the action stage. The specific plans for action are implemented in order of priority. It entails open communication with staff in regard to priorities and formulation of area and individual objectives related to the plan. Resource allocation (human/non human allows for strategy execution. Resources are allocated in order of priority i.e. established by annual objectives.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194</a:t>
            </a:fld>
            <a:endParaRPr lang="en-US"/>
          </a:p>
        </p:txBody>
      </p:sp>
      <p:sp>
        <p:nvSpPr>
          <p:cNvPr id="6" name="Date Placeholder 5"/>
          <p:cNvSpPr>
            <a:spLocks noGrp="1"/>
          </p:cNvSpPr>
          <p:nvPr>
            <p:ph type="dt" sz="half" idx="10"/>
          </p:nvPr>
        </p:nvSpPr>
        <p:spPr/>
        <p:txBody>
          <a:bodyPr/>
          <a:lstStyle/>
          <a:p>
            <a:fld id="{D1568892-A866-4793-9C6B-FDDD0831F9E8}" type="datetime5">
              <a:rPr lang="en-US" smtClean="0"/>
              <a:t>6-Sep-21</a:t>
            </a:fld>
            <a:endParaRPr lang="en-US"/>
          </a:p>
        </p:txBody>
      </p:sp>
    </p:spTree>
    <p:extLst>
      <p:ext uri="{BB962C8B-B14F-4D97-AF65-F5344CB8AC3E}">
        <p14:creationId xmlns:p14="http://schemas.microsoft.com/office/powerpoint/2010/main" val="281137426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690688"/>
            <a:ext cx="10515600" cy="3603048"/>
          </a:xfrm>
        </p:spPr>
        <p:txBody>
          <a:bodyPr/>
          <a:lstStyle/>
          <a:p>
            <a:pPr marL="0" indent="0">
              <a:buNone/>
            </a:pPr>
            <a:r>
              <a:rPr lang="en-US" b="1" dirty="0"/>
              <a:t>5: Strategy Evaluation </a:t>
            </a:r>
            <a:endParaRPr lang="en-US" dirty="0"/>
          </a:p>
          <a:p>
            <a:r>
              <a:rPr lang="en-US" dirty="0"/>
              <a:t>At set periods, the strategic plan is reviewed at all levels to determine if the goals, objectives and activities are on target. Monitors the results of formulation and implementation of activities and includes measuring individual and organizational performance and taking corrective actions when necessary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195</a:t>
            </a:fld>
            <a:endParaRPr lang="en-US"/>
          </a:p>
        </p:txBody>
      </p:sp>
      <p:sp>
        <p:nvSpPr>
          <p:cNvPr id="6" name="Date Placeholder 5"/>
          <p:cNvSpPr>
            <a:spLocks noGrp="1"/>
          </p:cNvSpPr>
          <p:nvPr>
            <p:ph type="dt" sz="half" idx="10"/>
          </p:nvPr>
        </p:nvSpPr>
        <p:spPr/>
        <p:txBody>
          <a:bodyPr/>
          <a:lstStyle/>
          <a:p>
            <a:fld id="{EA5B3D90-2293-4676-88D2-EABC95112E63}" type="datetime5">
              <a:rPr lang="en-US" smtClean="0"/>
              <a:t>6-Sep-21</a:t>
            </a:fld>
            <a:endParaRPr lang="en-US"/>
          </a:p>
        </p:txBody>
      </p:sp>
    </p:spTree>
    <p:extLst>
      <p:ext uri="{BB962C8B-B14F-4D97-AF65-F5344CB8AC3E}">
        <p14:creationId xmlns:p14="http://schemas.microsoft.com/office/powerpoint/2010/main" val="243838148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690688"/>
            <a:ext cx="10515600" cy="3467966"/>
          </a:xfrm>
        </p:spPr>
        <p:txBody>
          <a:bodyPr/>
          <a:lstStyle/>
          <a:p>
            <a:r>
              <a:rPr lang="en-US" b="1" dirty="0"/>
              <a:t>Operational </a:t>
            </a:r>
            <a:r>
              <a:rPr lang="en-US" b="1" dirty="0" smtClean="0"/>
              <a:t>planning/tactical planning  </a:t>
            </a:r>
            <a:endParaRPr lang="en-US" dirty="0"/>
          </a:p>
          <a:p>
            <a:pPr marL="0" indent="0">
              <a:buNone/>
            </a:pPr>
            <a:r>
              <a:rPr lang="en-US" dirty="0"/>
              <a:t>This is tactical planning and a short term exercise designed to implement the strategies formulated under strategic planning. It is based on strategic plans. </a:t>
            </a:r>
            <a:endParaRPr lang="en-US" dirty="0" smtClean="0"/>
          </a:p>
          <a:p>
            <a:pPr marL="0" indent="0">
              <a:buNone/>
            </a:pPr>
            <a:r>
              <a:rPr lang="en-US" dirty="0"/>
              <a:t> </a:t>
            </a:r>
            <a:r>
              <a:rPr lang="en-US" b="1" dirty="0" smtClean="0"/>
              <a: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196</a:t>
            </a:fld>
            <a:endParaRPr lang="en-US"/>
          </a:p>
        </p:txBody>
      </p:sp>
      <p:sp>
        <p:nvSpPr>
          <p:cNvPr id="6" name="Date Placeholder 5"/>
          <p:cNvSpPr>
            <a:spLocks noGrp="1"/>
          </p:cNvSpPr>
          <p:nvPr>
            <p:ph type="dt" sz="half" idx="10"/>
          </p:nvPr>
        </p:nvSpPr>
        <p:spPr/>
        <p:txBody>
          <a:bodyPr/>
          <a:lstStyle/>
          <a:p>
            <a:fld id="{A9785390-72D0-42B0-943A-F611BFE38AC3}" type="datetime5">
              <a:rPr lang="en-US" smtClean="0"/>
              <a:t>6-Sep-21</a:t>
            </a:fld>
            <a:endParaRPr lang="en-US"/>
          </a:p>
        </p:txBody>
      </p:sp>
    </p:spTree>
    <p:extLst>
      <p:ext uri="{BB962C8B-B14F-4D97-AF65-F5344CB8AC3E}">
        <p14:creationId xmlns:p14="http://schemas.microsoft.com/office/powerpoint/2010/main" val="31671149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Purposes of Planning (Significance) </a:t>
            </a:r>
            <a:endParaRPr lang="en-US" dirty="0"/>
          </a:p>
        </p:txBody>
      </p:sp>
      <p:sp>
        <p:nvSpPr>
          <p:cNvPr id="3" name="Content Placeholder 2"/>
          <p:cNvSpPr>
            <a:spLocks noGrp="1"/>
          </p:cNvSpPr>
          <p:nvPr>
            <p:ph idx="1"/>
          </p:nvPr>
        </p:nvSpPr>
        <p:spPr/>
        <p:txBody>
          <a:bodyPr>
            <a:normAutofit/>
          </a:bodyPr>
          <a:lstStyle/>
          <a:p>
            <a:r>
              <a:rPr lang="en-US" dirty="0"/>
              <a:t>Planning has many important purposes which include some of the following: </a:t>
            </a:r>
          </a:p>
          <a:p>
            <a:r>
              <a:rPr lang="en-US" dirty="0" smtClean="0"/>
              <a:t>Contributes </a:t>
            </a:r>
            <a:r>
              <a:rPr lang="en-US" dirty="0"/>
              <a:t>to a purposeful organization. </a:t>
            </a:r>
          </a:p>
          <a:p>
            <a:r>
              <a:rPr lang="en-US" dirty="0" smtClean="0"/>
              <a:t> </a:t>
            </a:r>
            <a:r>
              <a:rPr lang="en-US" dirty="0"/>
              <a:t>Reduces costs. Efforts will be better directed toward desired </a:t>
            </a:r>
            <a:r>
              <a:rPr lang="en-US" dirty="0" smtClean="0"/>
              <a:t>results</a:t>
            </a:r>
            <a:endParaRPr lang="en-US" dirty="0"/>
          </a:p>
          <a:p>
            <a:r>
              <a:rPr lang="en-US" dirty="0" smtClean="0"/>
              <a:t>Provides </a:t>
            </a:r>
            <a:r>
              <a:rPr lang="en-US" dirty="0"/>
              <a:t>for integration and coordination of activities. </a:t>
            </a:r>
          </a:p>
          <a:p>
            <a:r>
              <a:rPr lang="en-US" dirty="0" smtClean="0"/>
              <a:t>Haphazard </a:t>
            </a:r>
            <a:r>
              <a:rPr lang="en-US" dirty="0"/>
              <a:t>approaches can be minimized and duplications avoided. </a:t>
            </a:r>
          </a:p>
          <a:p>
            <a:r>
              <a:rPr lang="en-US" dirty="0" smtClean="0"/>
              <a:t> </a:t>
            </a:r>
            <a:r>
              <a:rPr lang="en-US" dirty="0"/>
              <a:t>Provides for consistency of action which is necessary so that both internal and external people can anticipate the organizations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197</a:t>
            </a:fld>
            <a:endParaRPr lang="en-US"/>
          </a:p>
        </p:txBody>
      </p:sp>
      <p:sp>
        <p:nvSpPr>
          <p:cNvPr id="6" name="Date Placeholder 5"/>
          <p:cNvSpPr>
            <a:spLocks noGrp="1"/>
          </p:cNvSpPr>
          <p:nvPr>
            <p:ph type="dt" sz="half" idx="10"/>
          </p:nvPr>
        </p:nvSpPr>
        <p:spPr/>
        <p:txBody>
          <a:bodyPr/>
          <a:lstStyle/>
          <a:p>
            <a:fld id="{0DC232AE-1CA6-4B02-A182-3AB256EC4495}" type="datetime5">
              <a:rPr lang="en-US" smtClean="0"/>
              <a:t>6-Sep-21</a:t>
            </a:fld>
            <a:endParaRPr lang="en-US"/>
          </a:p>
        </p:txBody>
      </p:sp>
    </p:spTree>
    <p:extLst>
      <p:ext uri="{BB962C8B-B14F-4D97-AF65-F5344CB8AC3E}">
        <p14:creationId xmlns:p14="http://schemas.microsoft.com/office/powerpoint/2010/main" val="342119129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Difficulties Encountered In Planning </a:t>
            </a:r>
            <a:endParaRPr lang="en-US" dirty="0"/>
          </a:p>
        </p:txBody>
      </p:sp>
      <p:sp>
        <p:nvSpPr>
          <p:cNvPr id="3" name="Content Placeholder 2"/>
          <p:cNvSpPr>
            <a:spLocks noGrp="1"/>
          </p:cNvSpPr>
          <p:nvPr>
            <p:ph idx="1"/>
          </p:nvPr>
        </p:nvSpPr>
        <p:spPr/>
        <p:txBody>
          <a:bodyPr/>
          <a:lstStyle/>
          <a:p>
            <a:r>
              <a:rPr lang="en-US" b="1" dirty="0" smtClean="0"/>
              <a:t> </a:t>
            </a:r>
            <a:r>
              <a:rPr lang="en-US" dirty="0" smtClean="0"/>
              <a:t>Plans </a:t>
            </a:r>
            <a:r>
              <a:rPr lang="en-US" dirty="0"/>
              <a:t>tend to be slow when joint efforts of several individuals are needed. </a:t>
            </a:r>
          </a:p>
          <a:p>
            <a:r>
              <a:rPr lang="en-US" dirty="0" smtClean="0"/>
              <a:t> </a:t>
            </a:r>
            <a:r>
              <a:rPr lang="en-US" dirty="0"/>
              <a:t>There is friction as people bring together their ideas to make a decision. </a:t>
            </a:r>
          </a:p>
          <a:p>
            <a:r>
              <a:rPr lang="en-US" dirty="0" smtClean="0"/>
              <a:t> </a:t>
            </a:r>
            <a:r>
              <a:rPr lang="en-US" dirty="0"/>
              <a:t>Differences in perception of objectives. </a:t>
            </a:r>
          </a:p>
          <a:p>
            <a:r>
              <a:rPr lang="en-US" dirty="0" smtClean="0"/>
              <a:t> </a:t>
            </a:r>
            <a:r>
              <a:rPr lang="en-US" dirty="0"/>
              <a:t>Communication problems. </a:t>
            </a:r>
          </a:p>
          <a:p>
            <a:r>
              <a:rPr lang="en-US" dirty="0" smtClean="0"/>
              <a:t> </a:t>
            </a:r>
            <a:r>
              <a:rPr lang="en-US" dirty="0"/>
              <a:t>Persuasive ability of the impressive individual.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198</a:t>
            </a:fld>
            <a:endParaRPr lang="en-US"/>
          </a:p>
        </p:txBody>
      </p:sp>
      <p:sp>
        <p:nvSpPr>
          <p:cNvPr id="6" name="Date Placeholder 5"/>
          <p:cNvSpPr>
            <a:spLocks noGrp="1"/>
          </p:cNvSpPr>
          <p:nvPr>
            <p:ph type="dt" sz="half" idx="10"/>
          </p:nvPr>
        </p:nvSpPr>
        <p:spPr/>
        <p:txBody>
          <a:bodyPr/>
          <a:lstStyle/>
          <a:p>
            <a:fld id="{450DEF70-23C2-4C69-A694-F424F78B8BBB}" type="datetime5">
              <a:rPr lang="en-US" smtClean="0"/>
              <a:t>6-Sep-21</a:t>
            </a:fld>
            <a:endParaRPr lang="en-US"/>
          </a:p>
        </p:txBody>
      </p:sp>
    </p:spTree>
    <p:extLst>
      <p:ext uri="{BB962C8B-B14F-4D97-AF65-F5344CB8AC3E}">
        <p14:creationId xmlns:p14="http://schemas.microsoft.com/office/powerpoint/2010/main" val="306722910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ACTIVITY: Find out the vision, mission and philosophy of your institution. To what extent does the institution subscribe to them? </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199</a:t>
            </a:fld>
            <a:endParaRPr lang="en-US"/>
          </a:p>
        </p:txBody>
      </p:sp>
      <p:sp>
        <p:nvSpPr>
          <p:cNvPr id="6" name="Date Placeholder 5"/>
          <p:cNvSpPr>
            <a:spLocks noGrp="1"/>
          </p:cNvSpPr>
          <p:nvPr>
            <p:ph type="dt" sz="half" idx="10"/>
          </p:nvPr>
        </p:nvSpPr>
        <p:spPr/>
        <p:txBody>
          <a:bodyPr/>
          <a:lstStyle/>
          <a:p>
            <a:fld id="{D0866193-E2B3-4A0F-9A0E-5ACD2ABA55FE}" type="datetime5">
              <a:rPr lang="en-US" smtClean="0"/>
              <a:t>6-Sep-21</a:t>
            </a:fld>
            <a:endParaRPr lang="en-US"/>
          </a:p>
        </p:txBody>
      </p:sp>
    </p:spTree>
    <p:extLst>
      <p:ext uri="{BB962C8B-B14F-4D97-AF65-F5344CB8AC3E}">
        <p14:creationId xmlns:p14="http://schemas.microsoft.com/office/powerpoint/2010/main" val="183784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Module units</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 </a:t>
            </a:r>
            <a:r>
              <a:rPr lang="en-US" sz="3600" dirty="0" smtClean="0">
                <a:latin typeface="Times New Roman" panose="02020603050405020304" pitchFamily="18" charset="0"/>
                <a:cs typeface="Times New Roman" panose="02020603050405020304" pitchFamily="18" charset="0"/>
              </a:rPr>
              <a:t>Introduction to leadership and management </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Organization of health care services </a:t>
            </a:r>
          </a:p>
          <a:p>
            <a:pPr>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Human resource management </a:t>
            </a:r>
          </a:p>
          <a:p>
            <a:pPr>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Communication and networking </a:t>
            </a:r>
          </a:p>
          <a:p>
            <a:pPr>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Commodity and supplies management </a:t>
            </a:r>
          </a:p>
          <a:p>
            <a:pPr>
              <a:buFont typeface="Wingdings" panose="05000000000000000000" pitchFamily="2" charset="2"/>
              <a:buChar char="v"/>
            </a:pP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a:t>
            </a:fld>
            <a:endParaRPr lang="en-US"/>
          </a:p>
        </p:txBody>
      </p:sp>
      <p:sp>
        <p:nvSpPr>
          <p:cNvPr id="6" name="Date Placeholder 5"/>
          <p:cNvSpPr>
            <a:spLocks noGrp="1"/>
          </p:cNvSpPr>
          <p:nvPr>
            <p:ph type="dt" sz="half" idx="10"/>
          </p:nvPr>
        </p:nvSpPr>
        <p:spPr/>
        <p:txBody>
          <a:bodyPr/>
          <a:lstStyle/>
          <a:p>
            <a:fld id="{FD3A8B1D-B2F7-4C40-BDFC-E34B3F854F75}" type="datetime5">
              <a:rPr lang="en-US" smtClean="0"/>
              <a:t>6-Sep-21</a:t>
            </a:fld>
            <a:endParaRPr lang="en-US"/>
          </a:p>
        </p:txBody>
      </p:sp>
    </p:spTree>
    <p:extLst>
      <p:ext uri="{BB962C8B-B14F-4D97-AF65-F5344CB8AC3E}">
        <p14:creationId xmlns:p14="http://schemas.microsoft.com/office/powerpoint/2010/main" val="3409025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lgerian" panose="04020705040A02060702" pitchFamily="82" charset="0"/>
              </a:rPr>
              <a:t>Management versus </a:t>
            </a:r>
            <a:r>
              <a:rPr lang="en-US" b="1" dirty="0" smtClean="0">
                <a:latin typeface="Algerian" panose="04020705040A02060702" pitchFamily="82" charset="0"/>
              </a:rPr>
              <a:t>Administration</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3200" b="1" dirty="0" smtClean="0"/>
              <a:t> </a:t>
            </a:r>
            <a:r>
              <a:rPr lang="en-US" sz="3600" dirty="0" smtClean="0"/>
              <a:t>Administration </a:t>
            </a:r>
            <a:r>
              <a:rPr lang="en-US" sz="3600" dirty="0"/>
              <a:t>is part of management work but more concerned with execution. </a:t>
            </a:r>
            <a:endParaRPr lang="en-US" sz="3600" dirty="0" smtClean="0"/>
          </a:p>
          <a:p>
            <a:pPr>
              <a:buFont typeface="Wingdings" panose="05000000000000000000" pitchFamily="2" charset="2"/>
              <a:buChar char="ü"/>
            </a:pPr>
            <a:r>
              <a:rPr lang="en-US" sz="3600" dirty="0" smtClean="0"/>
              <a:t>A </a:t>
            </a:r>
            <a:r>
              <a:rPr lang="en-US" sz="3600" dirty="0"/>
              <a:t>manager is said to be performing administrative work when he/she is involved in interpreting policies of the organization and putting into plans and having those plans implemented</a:t>
            </a:r>
            <a:r>
              <a:rPr lang="en-US" sz="3200" dirty="0" smtClean="0"/>
              <a:t>.</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a:t>
            </a:fld>
            <a:endParaRPr lang="en-US"/>
          </a:p>
        </p:txBody>
      </p:sp>
      <p:sp>
        <p:nvSpPr>
          <p:cNvPr id="6" name="Date Placeholder 5"/>
          <p:cNvSpPr>
            <a:spLocks noGrp="1"/>
          </p:cNvSpPr>
          <p:nvPr>
            <p:ph type="dt" sz="half" idx="10"/>
          </p:nvPr>
        </p:nvSpPr>
        <p:spPr/>
        <p:txBody>
          <a:bodyPr/>
          <a:lstStyle/>
          <a:p>
            <a:fld id="{399B49D1-B86F-410B-9493-F814E5BEC9A4}" type="datetime5">
              <a:rPr lang="en-US" smtClean="0"/>
              <a:t>6-Sep-21</a:t>
            </a:fld>
            <a:endParaRPr lang="en-US"/>
          </a:p>
        </p:txBody>
      </p:sp>
    </p:spTree>
    <p:extLst>
      <p:ext uri="{BB962C8B-B14F-4D97-AF65-F5344CB8AC3E}">
        <p14:creationId xmlns:p14="http://schemas.microsoft.com/office/powerpoint/2010/main" val="282666232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ORGANIZING</a:t>
            </a:r>
            <a:r>
              <a:rPr lang="en-US" b="1" dirty="0"/>
              <a:t> </a:t>
            </a:r>
            <a:endParaRPr lang="en-US" dirty="0"/>
          </a:p>
        </p:txBody>
      </p:sp>
      <p:sp>
        <p:nvSpPr>
          <p:cNvPr id="3" name="Content Placeholder 2"/>
          <p:cNvSpPr>
            <a:spLocks noGrp="1"/>
          </p:cNvSpPr>
          <p:nvPr>
            <p:ph idx="1"/>
          </p:nvPr>
        </p:nvSpPr>
        <p:spPr/>
        <p:txBody>
          <a:bodyPr>
            <a:normAutofit/>
          </a:bodyPr>
          <a:lstStyle/>
          <a:p>
            <a:r>
              <a:rPr lang="en-US" sz="3200" dirty="0"/>
              <a:t>This lecture focuses on Organizing as an important function of </a:t>
            </a:r>
            <a:r>
              <a:rPr lang="en-US" sz="3200" dirty="0" smtClean="0"/>
              <a:t>management. You </a:t>
            </a:r>
            <a:r>
              <a:rPr lang="en-US" sz="3200" dirty="0"/>
              <a:t>will learn about the meaning of organizing, organizations and organizational structure and communication in organizations. </a:t>
            </a:r>
          </a:p>
          <a:p>
            <a:r>
              <a:rPr lang="en-US" sz="3200" dirty="0" smtClean="0"/>
              <a:t>HCW </a:t>
            </a:r>
            <a:r>
              <a:rPr lang="en-US" sz="3200" dirty="0"/>
              <a:t>are expected to organize their work activities based on the staffing patterns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200</a:t>
            </a:fld>
            <a:endParaRPr lang="en-US"/>
          </a:p>
        </p:txBody>
      </p:sp>
      <p:sp>
        <p:nvSpPr>
          <p:cNvPr id="6" name="Date Placeholder 5"/>
          <p:cNvSpPr>
            <a:spLocks noGrp="1"/>
          </p:cNvSpPr>
          <p:nvPr>
            <p:ph type="dt" sz="half" idx="10"/>
          </p:nvPr>
        </p:nvSpPr>
        <p:spPr/>
        <p:txBody>
          <a:bodyPr/>
          <a:lstStyle/>
          <a:p>
            <a:fld id="{7FD5AF2F-117B-4D8B-AE05-0C5BCA1E9984}" type="datetime5">
              <a:rPr lang="en-US" smtClean="0"/>
              <a:t>6-Sep-21</a:t>
            </a:fld>
            <a:endParaRPr lang="en-US"/>
          </a:p>
        </p:txBody>
      </p:sp>
    </p:spTree>
    <p:extLst>
      <p:ext uri="{BB962C8B-B14F-4D97-AF65-F5344CB8AC3E}">
        <p14:creationId xmlns:p14="http://schemas.microsoft.com/office/powerpoint/2010/main" val="420052051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OBJECTIVES </a:t>
            </a:r>
            <a:endParaRPr lang="en-US" dirty="0"/>
          </a:p>
          <a:p>
            <a:r>
              <a:rPr lang="en-US" dirty="0" smtClean="0"/>
              <a:t> By </a:t>
            </a:r>
            <a:r>
              <a:rPr lang="en-US" dirty="0"/>
              <a:t>the end of this lecture, you should be able to: </a:t>
            </a:r>
          </a:p>
          <a:p>
            <a:pPr marL="0" indent="0">
              <a:buNone/>
            </a:pPr>
            <a:r>
              <a:rPr lang="en-US" dirty="0"/>
              <a:t>1. Explain the importance of organizing. </a:t>
            </a:r>
          </a:p>
          <a:p>
            <a:pPr marL="0" indent="0">
              <a:buNone/>
            </a:pPr>
            <a:r>
              <a:rPr lang="en-US" dirty="0"/>
              <a:t>2.Describe organization and organizational structure </a:t>
            </a:r>
          </a:p>
          <a:p>
            <a:pPr marL="0" indent="0">
              <a:buNone/>
            </a:pPr>
            <a:r>
              <a:rPr lang="en-US" dirty="0"/>
              <a:t>3.Explain organizational communication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201</a:t>
            </a:fld>
            <a:endParaRPr lang="en-US"/>
          </a:p>
        </p:txBody>
      </p:sp>
      <p:sp>
        <p:nvSpPr>
          <p:cNvPr id="6" name="Date Placeholder 5"/>
          <p:cNvSpPr>
            <a:spLocks noGrp="1"/>
          </p:cNvSpPr>
          <p:nvPr>
            <p:ph type="dt" sz="half" idx="10"/>
          </p:nvPr>
        </p:nvSpPr>
        <p:spPr/>
        <p:txBody>
          <a:bodyPr/>
          <a:lstStyle/>
          <a:p>
            <a:fld id="{BDD27EB0-31AA-4E6B-AB6E-78D33B298F65}" type="datetime5">
              <a:rPr lang="en-US" smtClean="0"/>
              <a:t>6-Sep-21</a:t>
            </a:fld>
            <a:endParaRPr lang="en-US"/>
          </a:p>
        </p:txBody>
      </p:sp>
    </p:spTree>
    <p:extLst>
      <p:ext uri="{BB962C8B-B14F-4D97-AF65-F5344CB8AC3E}">
        <p14:creationId xmlns:p14="http://schemas.microsoft.com/office/powerpoint/2010/main" val="28249355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Definition of Organizing </a:t>
            </a:r>
            <a:endParaRPr lang="en-US" dirty="0"/>
          </a:p>
        </p:txBody>
      </p:sp>
      <p:sp>
        <p:nvSpPr>
          <p:cNvPr id="3" name="Content Placeholder 2"/>
          <p:cNvSpPr>
            <a:spLocks noGrp="1"/>
          </p:cNvSpPr>
          <p:nvPr>
            <p:ph idx="1"/>
          </p:nvPr>
        </p:nvSpPr>
        <p:spPr/>
        <p:txBody>
          <a:bodyPr/>
          <a:lstStyle/>
          <a:p>
            <a:pPr marL="0" indent="0">
              <a:buNone/>
            </a:pPr>
            <a:r>
              <a:rPr lang="en-US" b="1" dirty="0" smtClean="0"/>
              <a:t> </a:t>
            </a:r>
            <a:endParaRPr lang="en-US" dirty="0"/>
          </a:p>
          <a:p>
            <a:r>
              <a:rPr lang="en-US" sz="3200" dirty="0"/>
              <a:t>It is the process of grouping the necessary responsibilities and activities into workable units, determining the lines of authority, communication, developing patterns of coordinating and giving feedback. </a:t>
            </a:r>
          </a:p>
          <a:p>
            <a:r>
              <a:rPr lang="en-US" sz="3200" dirty="0"/>
              <a:t>By organizing we are attempting to answer the question: How will the work be divided and accomplished? To answer the question the manager must define, group and assign duties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202</a:t>
            </a:fld>
            <a:endParaRPr lang="en-US"/>
          </a:p>
        </p:txBody>
      </p:sp>
      <p:sp>
        <p:nvSpPr>
          <p:cNvPr id="6" name="Date Placeholder 5"/>
          <p:cNvSpPr>
            <a:spLocks noGrp="1"/>
          </p:cNvSpPr>
          <p:nvPr>
            <p:ph type="dt" sz="half" idx="10"/>
          </p:nvPr>
        </p:nvSpPr>
        <p:spPr/>
        <p:txBody>
          <a:bodyPr/>
          <a:lstStyle/>
          <a:p>
            <a:fld id="{13B6447E-66F0-4642-BA2E-E59C616902F2}" type="datetime5">
              <a:rPr lang="en-US" smtClean="0"/>
              <a:t>6-Sep-21</a:t>
            </a:fld>
            <a:endParaRPr lang="en-US"/>
          </a:p>
        </p:txBody>
      </p:sp>
    </p:spTree>
    <p:extLst>
      <p:ext uri="{BB962C8B-B14F-4D97-AF65-F5344CB8AC3E}">
        <p14:creationId xmlns:p14="http://schemas.microsoft.com/office/powerpoint/2010/main" val="245426637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a:t>There are certain basic issues to consider. These include: </a:t>
            </a:r>
          </a:p>
          <a:p>
            <a:pPr marL="0" indent="0">
              <a:buNone/>
            </a:pPr>
            <a:r>
              <a:rPr lang="en-US" sz="3200" dirty="0"/>
              <a:t> Setting up structure – structured aspects of the organization must be </a:t>
            </a:r>
            <a:r>
              <a:rPr lang="en-US" sz="3200" dirty="0" smtClean="0"/>
              <a:t>sure </a:t>
            </a:r>
            <a:r>
              <a:rPr lang="en-US" sz="3200" dirty="0"/>
              <a:t>up which indicate the activities to be performed and lines of responsibility and authority. </a:t>
            </a:r>
          </a:p>
          <a:p>
            <a:pPr marL="0" indent="0">
              <a:buNone/>
            </a:pPr>
            <a:r>
              <a:rPr lang="en-US" sz="3200" dirty="0"/>
              <a:t> Developing procedures and policies. </a:t>
            </a:r>
          </a:p>
          <a:p>
            <a:pPr marL="0" indent="0">
              <a:buNone/>
            </a:pPr>
            <a:r>
              <a:rPr lang="en-US" sz="3200" dirty="0"/>
              <a:t> Determining organizational requirements and deciding how duties will be performed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203</a:t>
            </a:fld>
            <a:endParaRPr lang="en-US"/>
          </a:p>
        </p:txBody>
      </p:sp>
      <p:sp>
        <p:nvSpPr>
          <p:cNvPr id="6" name="Date Placeholder 5"/>
          <p:cNvSpPr>
            <a:spLocks noGrp="1"/>
          </p:cNvSpPr>
          <p:nvPr>
            <p:ph type="dt" sz="half" idx="10"/>
          </p:nvPr>
        </p:nvSpPr>
        <p:spPr/>
        <p:txBody>
          <a:bodyPr/>
          <a:lstStyle/>
          <a:p>
            <a:fld id="{8F85E039-C164-449F-A84F-919625C18A0F}" type="datetime5">
              <a:rPr lang="en-US" smtClean="0"/>
              <a:t>6-Sep-21</a:t>
            </a:fld>
            <a:endParaRPr lang="en-US"/>
          </a:p>
        </p:txBody>
      </p:sp>
    </p:spTree>
    <p:extLst>
      <p:ext uri="{BB962C8B-B14F-4D97-AF65-F5344CB8AC3E}">
        <p14:creationId xmlns:p14="http://schemas.microsoft.com/office/powerpoint/2010/main" val="243434090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Organizations </a:t>
            </a:r>
            <a:endParaRPr lang="en-US" dirty="0"/>
          </a:p>
        </p:txBody>
      </p:sp>
      <p:sp>
        <p:nvSpPr>
          <p:cNvPr id="3" name="Content Placeholder 2"/>
          <p:cNvSpPr>
            <a:spLocks noGrp="1"/>
          </p:cNvSpPr>
          <p:nvPr>
            <p:ph idx="1"/>
          </p:nvPr>
        </p:nvSpPr>
        <p:spPr/>
        <p:txBody>
          <a:bodyPr/>
          <a:lstStyle/>
          <a:p>
            <a:pPr marL="0" indent="0">
              <a:buNone/>
            </a:pPr>
            <a:r>
              <a:rPr lang="en-US" b="1" dirty="0" smtClean="0"/>
              <a:t>Formal </a:t>
            </a:r>
            <a:r>
              <a:rPr lang="en-US" dirty="0"/>
              <a:t>– Those organizations whose membership and activities are governed by certain specified rules and procedures which determine the degree of authority and behavior of each participating member </a:t>
            </a:r>
            <a:r>
              <a:rPr lang="en-US" dirty="0" err="1"/>
              <a:t>e.g</a:t>
            </a:r>
            <a:r>
              <a:rPr lang="en-US" dirty="0"/>
              <a:t> government ministries, non-profit making organization, business companies. </a:t>
            </a:r>
          </a:p>
          <a:p>
            <a:r>
              <a:rPr lang="en-US" dirty="0"/>
              <a:t>When designing the departmental organizational structure, the manager should plan for an ideal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204</a:t>
            </a:fld>
            <a:endParaRPr lang="en-US"/>
          </a:p>
        </p:txBody>
      </p:sp>
      <p:sp>
        <p:nvSpPr>
          <p:cNvPr id="6" name="Date Placeholder 5"/>
          <p:cNvSpPr>
            <a:spLocks noGrp="1"/>
          </p:cNvSpPr>
          <p:nvPr>
            <p:ph type="dt" sz="half" idx="10"/>
          </p:nvPr>
        </p:nvSpPr>
        <p:spPr/>
        <p:txBody>
          <a:bodyPr/>
          <a:lstStyle/>
          <a:p>
            <a:fld id="{EF4D520A-F948-4D45-94CB-85E5937D99CB}" type="datetime5">
              <a:rPr lang="en-US" smtClean="0"/>
              <a:t>6-Sep-21</a:t>
            </a:fld>
            <a:endParaRPr lang="en-US"/>
          </a:p>
        </p:txBody>
      </p:sp>
    </p:spTree>
    <p:extLst>
      <p:ext uri="{BB962C8B-B14F-4D97-AF65-F5344CB8AC3E}">
        <p14:creationId xmlns:p14="http://schemas.microsoft.com/office/powerpoint/2010/main" val="2881511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formal organization structures </a:t>
            </a:r>
            <a:endParaRPr lang="en-US" dirty="0"/>
          </a:p>
        </p:txBody>
      </p:sp>
      <p:sp>
        <p:nvSpPr>
          <p:cNvPr id="3" name="Content Placeholder 2"/>
          <p:cNvSpPr>
            <a:spLocks noGrp="1"/>
          </p:cNvSpPr>
          <p:nvPr>
            <p:ph idx="1"/>
          </p:nvPr>
        </p:nvSpPr>
        <p:spPr/>
        <p:txBody>
          <a:bodyPr/>
          <a:lstStyle/>
          <a:p>
            <a:pPr marL="0" indent="0">
              <a:buNone/>
            </a:pPr>
            <a:r>
              <a:rPr lang="en-US" b="1" dirty="0"/>
              <a:t>Line Organizations </a:t>
            </a:r>
            <a:endParaRPr lang="en-US" dirty="0"/>
          </a:p>
          <a:p>
            <a:r>
              <a:rPr lang="en-US" dirty="0"/>
              <a:t>It is the oldest and simplest type of formal organization structure. Pure line structure is straight forward and has direct chain of command pattern that emphasizes superior subordinate relationships</a:t>
            </a:r>
          </a:p>
          <a:p>
            <a:r>
              <a:rPr lang="en-US" b="1" dirty="0"/>
              <a:t>Functional Structures </a:t>
            </a:r>
            <a:endParaRPr lang="en-US" dirty="0"/>
          </a:p>
          <a:p>
            <a:r>
              <a:rPr lang="en-US" dirty="0"/>
              <a:t>Employees are grouped in departments by specialty with similar tasks being performed by the same group. Similar departments reporting to the same manager are grouped together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205</a:t>
            </a:fld>
            <a:endParaRPr lang="en-US"/>
          </a:p>
        </p:txBody>
      </p:sp>
      <p:sp>
        <p:nvSpPr>
          <p:cNvPr id="6" name="Date Placeholder 5"/>
          <p:cNvSpPr>
            <a:spLocks noGrp="1"/>
          </p:cNvSpPr>
          <p:nvPr>
            <p:ph type="dt" sz="half" idx="10"/>
          </p:nvPr>
        </p:nvSpPr>
        <p:spPr/>
        <p:txBody>
          <a:bodyPr/>
          <a:lstStyle/>
          <a:p>
            <a:fld id="{5BE76AB0-3068-4A06-990D-F542AA1EAE79}" type="datetime5">
              <a:rPr lang="en-US" smtClean="0"/>
              <a:t>6-Sep-21</a:t>
            </a:fld>
            <a:endParaRPr lang="en-US"/>
          </a:p>
        </p:txBody>
      </p:sp>
    </p:spTree>
    <p:extLst>
      <p:ext uri="{BB962C8B-B14F-4D97-AF65-F5344CB8AC3E}">
        <p14:creationId xmlns:p14="http://schemas.microsoft.com/office/powerpoint/2010/main" val="177893194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Service integrated structure/product line </a:t>
            </a:r>
            <a:endParaRPr lang="en-US" dirty="0"/>
          </a:p>
          <a:p>
            <a:pPr marL="0" indent="0">
              <a:buNone/>
            </a:pPr>
            <a:r>
              <a:rPr lang="en-US" dirty="0"/>
              <a:t>All functions need to produce a product or services are grouped together, in self contained units. units are based on product, service, geographical location, or type of customer.</a:t>
            </a:r>
          </a:p>
          <a:p>
            <a:r>
              <a:rPr lang="en-US" b="1" dirty="0"/>
              <a:t>Hybrid Structure </a:t>
            </a:r>
            <a:endParaRPr lang="en-US" dirty="0"/>
          </a:p>
          <a:p>
            <a:r>
              <a:rPr lang="en-US" dirty="0"/>
              <a:t>As organization grows it typically organizes both self-contained units and functional units resulting into a hybrid structure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206</a:t>
            </a:fld>
            <a:endParaRPr lang="en-US"/>
          </a:p>
        </p:txBody>
      </p:sp>
      <p:sp>
        <p:nvSpPr>
          <p:cNvPr id="6" name="Date Placeholder 5"/>
          <p:cNvSpPr>
            <a:spLocks noGrp="1"/>
          </p:cNvSpPr>
          <p:nvPr>
            <p:ph type="dt" sz="half" idx="10"/>
          </p:nvPr>
        </p:nvSpPr>
        <p:spPr/>
        <p:txBody>
          <a:bodyPr/>
          <a:lstStyle/>
          <a:p>
            <a:fld id="{78B0FEEF-DCB9-4A5F-A5E2-A4A9558E81FC}" type="datetime5">
              <a:rPr lang="en-US" smtClean="0"/>
              <a:t>6-Sep-21</a:t>
            </a:fld>
            <a:endParaRPr lang="en-US"/>
          </a:p>
        </p:txBody>
      </p:sp>
    </p:spTree>
    <p:extLst>
      <p:ext uri="{BB962C8B-B14F-4D97-AF65-F5344CB8AC3E}">
        <p14:creationId xmlns:p14="http://schemas.microsoft.com/office/powerpoint/2010/main" val="272823999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Matrix </a:t>
            </a:r>
            <a:endParaRPr lang="en-US" dirty="0"/>
          </a:p>
          <a:p>
            <a:pPr marL="0" indent="0">
              <a:buNone/>
            </a:pPr>
            <a:r>
              <a:rPr lang="en-US" dirty="0"/>
              <a:t>Integrates both product and functional structures into one overlapping structure. Different managers are responsible for function and product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207</a:t>
            </a:fld>
            <a:endParaRPr lang="en-US"/>
          </a:p>
        </p:txBody>
      </p:sp>
      <p:sp>
        <p:nvSpPr>
          <p:cNvPr id="6" name="Date Placeholder 5"/>
          <p:cNvSpPr>
            <a:spLocks noGrp="1"/>
          </p:cNvSpPr>
          <p:nvPr>
            <p:ph type="dt" sz="half" idx="10"/>
          </p:nvPr>
        </p:nvSpPr>
        <p:spPr/>
        <p:txBody>
          <a:bodyPr/>
          <a:lstStyle/>
          <a:p>
            <a:fld id="{CB3FC6FA-F78E-4BD1-A621-479DDE45119B}" type="datetime5">
              <a:rPr lang="en-US" smtClean="0"/>
              <a:t>6-Sep-21</a:t>
            </a:fld>
            <a:endParaRPr lang="en-US"/>
          </a:p>
        </p:txBody>
      </p:sp>
    </p:spTree>
    <p:extLst>
      <p:ext uri="{BB962C8B-B14F-4D97-AF65-F5344CB8AC3E}">
        <p14:creationId xmlns:p14="http://schemas.microsoft.com/office/powerpoint/2010/main" val="125263539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Informal </a:t>
            </a:r>
            <a:r>
              <a:rPr lang="en-US" b="1" dirty="0"/>
              <a:t>– </a:t>
            </a:r>
            <a:r>
              <a:rPr lang="en-US" dirty="0"/>
              <a:t>These are social groups or “cliques” which develop within formal organizations in order to fulfill individual social needs </a:t>
            </a:r>
            <a:r>
              <a:rPr lang="en-US" dirty="0" err="1"/>
              <a:t>e.g</a:t>
            </a:r>
            <a:r>
              <a:rPr lang="en-US" dirty="0"/>
              <a:t> according to social interests like welfare society. </a:t>
            </a:r>
          </a:p>
          <a:p>
            <a:r>
              <a:rPr lang="en-US" dirty="0"/>
              <a:t>No formal organization will operate efficiently without an accompanying informal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208</a:t>
            </a:fld>
            <a:endParaRPr lang="en-US"/>
          </a:p>
        </p:txBody>
      </p:sp>
      <p:sp>
        <p:nvSpPr>
          <p:cNvPr id="6" name="Date Placeholder 5"/>
          <p:cNvSpPr>
            <a:spLocks noGrp="1"/>
          </p:cNvSpPr>
          <p:nvPr>
            <p:ph type="dt" sz="half" idx="10"/>
          </p:nvPr>
        </p:nvSpPr>
        <p:spPr/>
        <p:txBody>
          <a:bodyPr/>
          <a:lstStyle/>
          <a:p>
            <a:fld id="{A068E101-EC21-4E91-8F0B-4EC5707501B1}" type="datetime5">
              <a:rPr lang="en-US" smtClean="0"/>
              <a:t>6-Sep-21</a:t>
            </a:fld>
            <a:endParaRPr lang="en-US"/>
          </a:p>
        </p:txBody>
      </p:sp>
    </p:spTree>
    <p:extLst>
      <p:ext uri="{BB962C8B-B14F-4D97-AF65-F5344CB8AC3E}">
        <p14:creationId xmlns:p14="http://schemas.microsoft.com/office/powerpoint/2010/main" val="286702651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Organizational Structure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smtClean="0"/>
              <a:t> </a:t>
            </a:r>
            <a:r>
              <a:rPr lang="en-US" dirty="0" smtClean="0"/>
              <a:t>Organizational </a:t>
            </a:r>
            <a:r>
              <a:rPr lang="en-US" dirty="0"/>
              <a:t>structure refers to how work is organized, where decisions are made and the authority and responsibility of workers. Structure is a map of communication and decision making paths. Organization structure is an important tool through which managers can increase organization efficiency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209</a:t>
            </a:fld>
            <a:endParaRPr lang="en-US"/>
          </a:p>
        </p:txBody>
      </p:sp>
      <p:sp>
        <p:nvSpPr>
          <p:cNvPr id="6" name="Date Placeholder 5"/>
          <p:cNvSpPr>
            <a:spLocks noGrp="1"/>
          </p:cNvSpPr>
          <p:nvPr>
            <p:ph type="dt" sz="half" idx="10"/>
          </p:nvPr>
        </p:nvSpPr>
        <p:spPr/>
        <p:txBody>
          <a:bodyPr/>
          <a:lstStyle/>
          <a:p>
            <a:fld id="{6FAB4EC9-472A-4D85-A119-32908574A1EE}" type="datetime5">
              <a:rPr lang="en-US" smtClean="0"/>
              <a:t>6-Sep-21</a:t>
            </a:fld>
            <a:endParaRPr lang="en-US"/>
          </a:p>
        </p:txBody>
      </p:sp>
    </p:spTree>
    <p:extLst>
      <p:ext uri="{BB962C8B-B14F-4D97-AF65-F5344CB8AC3E}">
        <p14:creationId xmlns:p14="http://schemas.microsoft.com/office/powerpoint/2010/main" val="2158189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At every level of management, managers perform some work which involves execution or “doing” which is one that completes the administrative </a:t>
            </a:r>
            <a:r>
              <a:rPr lang="en-US" sz="3600" dirty="0" smtClean="0">
                <a:latin typeface="Times New Roman" panose="02020603050405020304" pitchFamily="18" charset="0"/>
                <a:cs typeface="Times New Roman" panose="02020603050405020304" pitchFamily="18" charset="0"/>
              </a:rPr>
              <a:t>process.</a:t>
            </a:r>
          </a:p>
          <a:p>
            <a:r>
              <a:rPr lang="en-US" sz="3600" dirty="0" smtClean="0">
                <a:latin typeface="Times New Roman" panose="02020603050405020304" pitchFamily="18" charset="0"/>
                <a:cs typeface="Times New Roman" panose="02020603050405020304" pitchFamily="18" charset="0"/>
              </a:rPr>
              <a:t>Therefore </a:t>
            </a:r>
            <a:r>
              <a:rPr lang="en-US" sz="3600" dirty="0">
                <a:latin typeface="Times New Roman" panose="02020603050405020304" pitchFamily="18" charset="0"/>
                <a:cs typeface="Times New Roman" panose="02020603050405020304" pitchFamily="18" charset="0"/>
              </a:rPr>
              <a:t>administration is the total of planning, organizing, controlling, coordinating and also operating work.</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21</a:t>
            </a:fld>
            <a:endParaRPr lang="en-US"/>
          </a:p>
        </p:txBody>
      </p:sp>
      <p:sp>
        <p:nvSpPr>
          <p:cNvPr id="6" name="Date Placeholder 5"/>
          <p:cNvSpPr>
            <a:spLocks noGrp="1"/>
          </p:cNvSpPr>
          <p:nvPr>
            <p:ph type="dt" sz="half" idx="10"/>
          </p:nvPr>
        </p:nvSpPr>
        <p:spPr/>
        <p:txBody>
          <a:bodyPr/>
          <a:lstStyle/>
          <a:p>
            <a:fld id="{D5C760C4-AEC4-44FA-A3CB-132D79007849}" type="datetime5">
              <a:rPr lang="en-US" smtClean="0"/>
              <a:t>6-Sep-21</a:t>
            </a:fld>
            <a:endParaRPr lang="en-US"/>
          </a:p>
        </p:txBody>
      </p:sp>
    </p:spTree>
    <p:extLst>
      <p:ext uri="{BB962C8B-B14F-4D97-AF65-F5344CB8AC3E}">
        <p14:creationId xmlns:p14="http://schemas.microsoft.com/office/powerpoint/2010/main" val="3655140168"/>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It depicts the expression of responsibility relationships among people and jobs. The organizational structure is graphically portrayed by the organizational chart. This is a pattern to show how parts are put together to accomplish a particular purpose. </a:t>
            </a:r>
          </a:p>
          <a:p>
            <a:r>
              <a:rPr lang="en-US" dirty="0"/>
              <a:t>Individual positions are shown as rectangular boxes each representing a job. The chart shows: </a:t>
            </a:r>
          </a:p>
          <a:p>
            <a:r>
              <a:rPr lang="en-US" dirty="0" smtClean="0"/>
              <a:t>Areas </a:t>
            </a:r>
            <a:r>
              <a:rPr lang="en-US" dirty="0"/>
              <a:t>of responsibility. </a:t>
            </a:r>
          </a:p>
          <a:p>
            <a:r>
              <a:rPr lang="en-US" dirty="0" smtClean="0"/>
              <a:t>To </a:t>
            </a:r>
            <a:r>
              <a:rPr lang="en-US" dirty="0"/>
              <a:t>whom and for whom each person is accountable. </a:t>
            </a:r>
          </a:p>
          <a:p>
            <a:r>
              <a:rPr lang="en-US" dirty="0" smtClean="0"/>
              <a:t>Major </a:t>
            </a:r>
            <a:r>
              <a:rPr lang="en-US" dirty="0"/>
              <a:t>channels of formal communication. </a:t>
            </a:r>
          </a:p>
          <a:p>
            <a:r>
              <a:rPr lang="en-US" dirty="0" smtClean="0"/>
              <a:t>Interdepartmental </a:t>
            </a:r>
            <a:r>
              <a:rPr lang="en-US" dirty="0"/>
              <a:t>relationships.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210</a:t>
            </a:fld>
            <a:endParaRPr lang="en-US"/>
          </a:p>
        </p:txBody>
      </p:sp>
      <p:sp>
        <p:nvSpPr>
          <p:cNvPr id="6" name="Date Placeholder 5"/>
          <p:cNvSpPr>
            <a:spLocks noGrp="1"/>
          </p:cNvSpPr>
          <p:nvPr>
            <p:ph type="dt" sz="half" idx="10"/>
          </p:nvPr>
        </p:nvSpPr>
        <p:spPr/>
        <p:txBody>
          <a:bodyPr/>
          <a:lstStyle/>
          <a:p>
            <a:fld id="{869A31AB-43C4-4E75-80B3-57BE8CBD2B6F}" type="datetime5">
              <a:rPr lang="en-US" smtClean="0"/>
              <a:t>6-Sep-21</a:t>
            </a:fld>
            <a:endParaRPr lang="en-US"/>
          </a:p>
        </p:txBody>
      </p:sp>
    </p:spTree>
    <p:extLst>
      <p:ext uri="{BB962C8B-B14F-4D97-AF65-F5344CB8AC3E}">
        <p14:creationId xmlns:p14="http://schemas.microsoft.com/office/powerpoint/2010/main" val="121385415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AN ORGANIZATIONAL STRUCTURE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4100" dirty="0" smtClean="0"/>
              <a:t>In </a:t>
            </a:r>
            <a:r>
              <a:rPr lang="en-US" sz="4100" dirty="0"/>
              <a:t>drawing up an organizational chart determine the purpose of the plan considering administrative control, Planning and policy making and relationships with other departments and agencies. </a:t>
            </a:r>
          </a:p>
          <a:p>
            <a:pPr marL="0" indent="0">
              <a:buNone/>
            </a:pPr>
            <a:r>
              <a:rPr lang="en-US" sz="4100" dirty="0" smtClean="0"/>
              <a:t>Review </a:t>
            </a:r>
            <a:r>
              <a:rPr lang="en-US" sz="4100" dirty="0"/>
              <a:t>departmental functions and determine what activities are needed in order to carry out the functions. Avoid duplication of activities and include all-important ones.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211</a:t>
            </a:fld>
            <a:endParaRPr lang="en-US"/>
          </a:p>
        </p:txBody>
      </p:sp>
      <p:sp>
        <p:nvSpPr>
          <p:cNvPr id="6" name="Date Placeholder 5"/>
          <p:cNvSpPr>
            <a:spLocks noGrp="1"/>
          </p:cNvSpPr>
          <p:nvPr>
            <p:ph type="dt" sz="half" idx="10"/>
          </p:nvPr>
        </p:nvSpPr>
        <p:spPr/>
        <p:txBody>
          <a:bodyPr/>
          <a:lstStyle/>
          <a:p>
            <a:fld id="{379CCB88-B3B7-48B2-8193-041200F2AF47}" type="datetime5">
              <a:rPr lang="en-US" smtClean="0"/>
              <a:t>6-Sep-21</a:t>
            </a:fld>
            <a:endParaRPr lang="en-US"/>
          </a:p>
        </p:txBody>
      </p:sp>
    </p:spTree>
    <p:extLst>
      <p:ext uri="{BB962C8B-B14F-4D97-AF65-F5344CB8AC3E}">
        <p14:creationId xmlns:p14="http://schemas.microsoft.com/office/powerpoint/2010/main" val="265081172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a:t>Classify the functions and activities and draw up job specifications and descriptions. Find out where the responsibility for decision making should be placed and allow for delegation. </a:t>
            </a:r>
          </a:p>
          <a:p>
            <a:pPr marL="0" indent="0">
              <a:buNone/>
            </a:pPr>
            <a:r>
              <a:rPr lang="en-US" sz="3200" dirty="0"/>
              <a:t>Review relationship with other departments in the hospital or organization. </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212</a:t>
            </a:fld>
            <a:endParaRPr lang="en-US"/>
          </a:p>
        </p:txBody>
      </p:sp>
      <p:sp>
        <p:nvSpPr>
          <p:cNvPr id="6" name="Date Placeholder 5"/>
          <p:cNvSpPr>
            <a:spLocks noGrp="1"/>
          </p:cNvSpPr>
          <p:nvPr>
            <p:ph type="dt" sz="half" idx="10"/>
          </p:nvPr>
        </p:nvSpPr>
        <p:spPr/>
        <p:txBody>
          <a:bodyPr/>
          <a:lstStyle/>
          <a:p>
            <a:fld id="{E6AC6C84-C439-4C29-9092-53EC2B632B88}" type="datetime5">
              <a:rPr lang="en-US" smtClean="0"/>
              <a:t>6-Sep-21</a:t>
            </a:fld>
            <a:endParaRPr lang="en-US"/>
          </a:p>
        </p:txBody>
      </p:sp>
    </p:spTree>
    <p:extLst>
      <p:ext uri="{BB962C8B-B14F-4D97-AF65-F5344CB8AC3E}">
        <p14:creationId xmlns:p14="http://schemas.microsoft.com/office/powerpoint/2010/main" val="308890400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Purposes of Organizational Structure </a:t>
            </a:r>
            <a:endParaRPr lang="en-US" dirty="0"/>
          </a:p>
        </p:txBody>
      </p:sp>
      <p:sp>
        <p:nvSpPr>
          <p:cNvPr id="3" name="Content Placeholder 2"/>
          <p:cNvSpPr>
            <a:spLocks noGrp="1"/>
          </p:cNvSpPr>
          <p:nvPr>
            <p:ph idx="1"/>
          </p:nvPr>
        </p:nvSpPr>
        <p:spPr/>
        <p:txBody>
          <a:bodyPr>
            <a:noAutofit/>
          </a:bodyPr>
          <a:lstStyle/>
          <a:p>
            <a:r>
              <a:rPr lang="en-US" sz="3200" dirty="0"/>
              <a:t>The following are the main purposes of organizational structure are: </a:t>
            </a:r>
          </a:p>
          <a:p>
            <a:r>
              <a:rPr lang="en-US" sz="3200" dirty="0" smtClean="0"/>
              <a:t>To </a:t>
            </a:r>
            <a:r>
              <a:rPr lang="en-US" sz="3200" dirty="0"/>
              <a:t>have the right people taking right decision at the right time. </a:t>
            </a:r>
          </a:p>
          <a:p>
            <a:r>
              <a:rPr lang="en-US" sz="3200" dirty="0" smtClean="0"/>
              <a:t>To </a:t>
            </a:r>
            <a:r>
              <a:rPr lang="en-US" sz="3200" dirty="0"/>
              <a:t>establish who is accountable for what and who reports to whom. </a:t>
            </a:r>
          </a:p>
          <a:p>
            <a:r>
              <a:rPr lang="en-US" sz="3200" dirty="0" smtClean="0"/>
              <a:t> </a:t>
            </a:r>
            <a:r>
              <a:rPr lang="en-US" sz="3200" dirty="0"/>
              <a:t>To facilitate easy flow of information -channels of communication. </a:t>
            </a:r>
          </a:p>
          <a:p>
            <a:r>
              <a:rPr lang="en-US" sz="3200" dirty="0" smtClean="0"/>
              <a:t>To </a:t>
            </a:r>
            <a:r>
              <a:rPr lang="en-US" sz="3200" dirty="0"/>
              <a:t>depict interdepartmental relationships. </a:t>
            </a:r>
          </a:p>
          <a:p>
            <a:r>
              <a:rPr lang="en-US" sz="3200" dirty="0" smtClean="0"/>
              <a:t>To </a:t>
            </a:r>
            <a:r>
              <a:rPr lang="en-US" sz="3200" dirty="0"/>
              <a:t>integrate and coordinate activities.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213</a:t>
            </a:fld>
            <a:endParaRPr lang="en-US"/>
          </a:p>
        </p:txBody>
      </p:sp>
      <p:sp>
        <p:nvSpPr>
          <p:cNvPr id="6" name="Date Placeholder 5"/>
          <p:cNvSpPr>
            <a:spLocks noGrp="1"/>
          </p:cNvSpPr>
          <p:nvPr>
            <p:ph type="dt" sz="half" idx="10"/>
          </p:nvPr>
        </p:nvSpPr>
        <p:spPr/>
        <p:txBody>
          <a:bodyPr/>
          <a:lstStyle/>
          <a:p>
            <a:fld id="{6A1D17F0-2F92-4293-989C-C6D48DA52626}" type="datetime5">
              <a:rPr lang="en-US" smtClean="0"/>
              <a:t>6-Sep-21</a:t>
            </a:fld>
            <a:endParaRPr lang="en-US"/>
          </a:p>
        </p:txBody>
      </p:sp>
    </p:spTree>
    <p:extLst>
      <p:ext uri="{BB962C8B-B14F-4D97-AF65-F5344CB8AC3E}">
        <p14:creationId xmlns:p14="http://schemas.microsoft.com/office/powerpoint/2010/main" val="105371115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HEALTH CARE ORGANIZATIONS </a:t>
            </a:r>
            <a:endParaRPr lang="en-US" dirty="0"/>
          </a:p>
        </p:txBody>
      </p:sp>
      <p:sp>
        <p:nvSpPr>
          <p:cNvPr id="3" name="Content Placeholder 2"/>
          <p:cNvSpPr>
            <a:spLocks noGrp="1"/>
          </p:cNvSpPr>
          <p:nvPr>
            <p:ph idx="1"/>
          </p:nvPr>
        </p:nvSpPr>
        <p:spPr/>
        <p:txBody>
          <a:bodyPr>
            <a:normAutofit/>
          </a:bodyPr>
          <a:lstStyle/>
          <a:p>
            <a:r>
              <a:rPr lang="en-US" sz="3200" dirty="0"/>
              <a:t>The health care organizations make up the health care system which provides total services offered by all health disciplines. Today many types of health care organizations exist. These differ in terms of: Ownership, Role or services offered, activity and size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214</a:t>
            </a:fld>
            <a:endParaRPr lang="en-US"/>
          </a:p>
        </p:txBody>
      </p:sp>
      <p:sp>
        <p:nvSpPr>
          <p:cNvPr id="6" name="Date Placeholder 5"/>
          <p:cNvSpPr>
            <a:spLocks noGrp="1"/>
          </p:cNvSpPr>
          <p:nvPr>
            <p:ph type="dt" sz="half" idx="10"/>
          </p:nvPr>
        </p:nvSpPr>
        <p:spPr/>
        <p:txBody>
          <a:bodyPr/>
          <a:lstStyle/>
          <a:p>
            <a:fld id="{74F7DC19-ADA8-40FB-9F08-B4F3D237E938}" type="datetime5">
              <a:rPr lang="en-US" smtClean="0"/>
              <a:t>6-Sep-21</a:t>
            </a:fld>
            <a:endParaRPr lang="en-US"/>
          </a:p>
        </p:txBody>
      </p:sp>
    </p:spTree>
    <p:extLst>
      <p:ext uri="{BB962C8B-B14F-4D97-AF65-F5344CB8AC3E}">
        <p14:creationId xmlns:p14="http://schemas.microsoft.com/office/powerpoint/2010/main" val="423083728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HEALTH CARE ORGANIZATIONS </a:t>
            </a:r>
            <a:endParaRPr lang="en-US" dirty="0"/>
          </a:p>
        </p:txBody>
      </p:sp>
      <p:sp>
        <p:nvSpPr>
          <p:cNvPr id="3" name="Content Placeholder 2"/>
          <p:cNvSpPr>
            <a:spLocks noGrp="1"/>
          </p:cNvSpPr>
          <p:nvPr>
            <p:ph idx="1"/>
          </p:nvPr>
        </p:nvSpPr>
        <p:spPr/>
        <p:txBody>
          <a:bodyPr/>
          <a:lstStyle/>
          <a:p>
            <a:pPr marL="0" indent="0">
              <a:buNone/>
            </a:pPr>
            <a:r>
              <a:rPr lang="en-US" b="1" dirty="0"/>
              <a:t>1. Hospitals: </a:t>
            </a:r>
            <a:r>
              <a:rPr lang="en-US" dirty="0"/>
              <a:t>These are institutions whose purpose is to serve the whole community, sick or well. Hospitals play a significant role and the services provided include:- preventive, curative, rehabilitative, </a:t>
            </a:r>
            <a:r>
              <a:rPr lang="en-US" dirty="0" err="1"/>
              <a:t>promotive</a:t>
            </a:r>
            <a:r>
              <a:rPr lang="en-US" dirty="0"/>
              <a:t>, education and research. </a:t>
            </a:r>
          </a:p>
          <a:p>
            <a:r>
              <a:rPr lang="en-US" dirty="0"/>
              <a:t>Hospitals are classified into:- </a:t>
            </a:r>
          </a:p>
          <a:p>
            <a:pPr marL="0" indent="0">
              <a:buNone/>
            </a:pPr>
            <a:r>
              <a:rPr lang="en-US" dirty="0"/>
              <a:t>- </a:t>
            </a:r>
            <a:r>
              <a:rPr lang="en-US" b="1" dirty="0"/>
              <a:t>Acute care</a:t>
            </a:r>
            <a:r>
              <a:rPr lang="en-US" dirty="0"/>
              <a:t>: This is a facility in which average length of stay is less than 30 days. </a:t>
            </a:r>
          </a:p>
          <a:p>
            <a:pPr marL="0" indent="0">
              <a:buNone/>
            </a:pPr>
            <a:r>
              <a:rPr lang="en-US" dirty="0"/>
              <a:t>- </a:t>
            </a:r>
            <a:r>
              <a:rPr lang="en-US" b="1" dirty="0"/>
              <a:t>Chronic or long term hospitals: </a:t>
            </a:r>
            <a:r>
              <a:rPr lang="en-US" dirty="0"/>
              <a:t>These are designated to care for patients whose average length of stay is longer than 30 days.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215</a:t>
            </a:fld>
            <a:endParaRPr lang="en-US"/>
          </a:p>
        </p:txBody>
      </p:sp>
      <p:sp>
        <p:nvSpPr>
          <p:cNvPr id="6" name="Date Placeholder 5"/>
          <p:cNvSpPr>
            <a:spLocks noGrp="1"/>
          </p:cNvSpPr>
          <p:nvPr>
            <p:ph type="dt" sz="half" idx="10"/>
          </p:nvPr>
        </p:nvSpPr>
        <p:spPr/>
        <p:txBody>
          <a:bodyPr/>
          <a:lstStyle/>
          <a:p>
            <a:fld id="{B94C6F7C-0DFF-4189-8410-FDC3B20D39BD}" type="datetime5">
              <a:rPr lang="en-US" smtClean="0"/>
              <a:t>6-Sep-21</a:t>
            </a:fld>
            <a:endParaRPr lang="en-US"/>
          </a:p>
        </p:txBody>
      </p:sp>
    </p:spTree>
    <p:extLst>
      <p:ext uri="{BB962C8B-B14F-4D97-AF65-F5344CB8AC3E}">
        <p14:creationId xmlns:p14="http://schemas.microsoft.com/office/powerpoint/2010/main" val="263475750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b="1" dirty="0"/>
              <a:t>2. Ambulatory-based organization </a:t>
            </a:r>
            <a:endParaRPr lang="en-US" sz="3200" dirty="0"/>
          </a:p>
          <a:p>
            <a:r>
              <a:rPr lang="en-US" sz="3200" dirty="0"/>
              <a:t>This is the second type of health care organization. Many health services are provided on ambulatory basis. It is the care mainly given by private physicians or in hospitals as out-patient care. The goal is to focus on out of hospital preventive care and illness follow up care. It also reduces the cost of expensive acute hospital care. </a:t>
            </a:r>
          </a:p>
        </p:txBody>
      </p:sp>
      <p:sp>
        <p:nvSpPr>
          <p:cNvPr id="4" name="Footer Placeholder 3"/>
          <p:cNvSpPr>
            <a:spLocks noGrp="1"/>
          </p:cNvSpPr>
          <p:nvPr>
            <p:ph type="ftr" sz="quarter" idx="11"/>
          </p:nvPr>
        </p:nvSpPr>
        <p:spPr/>
        <p:txBody>
          <a:bodyPr/>
          <a:lstStyle/>
          <a:p>
            <a:r>
              <a:rPr lang="en-US" smtClean="0"/>
              <a:t>Abednego Mutuku</a:t>
            </a:r>
            <a:endParaRPr lang="en-US" dirty="0"/>
          </a:p>
        </p:txBody>
      </p:sp>
      <p:sp>
        <p:nvSpPr>
          <p:cNvPr id="5" name="Slide Number Placeholder 4"/>
          <p:cNvSpPr>
            <a:spLocks noGrp="1"/>
          </p:cNvSpPr>
          <p:nvPr>
            <p:ph type="sldNum" sz="quarter" idx="12"/>
          </p:nvPr>
        </p:nvSpPr>
        <p:spPr/>
        <p:txBody>
          <a:bodyPr/>
          <a:lstStyle/>
          <a:p>
            <a:fld id="{11AA64C1-97C9-4487-BEA9-9FD710E5E8C2}" type="slidenum">
              <a:rPr lang="en-US" smtClean="0"/>
              <a:t>216</a:t>
            </a:fld>
            <a:endParaRPr lang="en-US"/>
          </a:p>
        </p:txBody>
      </p:sp>
      <p:sp>
        <p:nvSpPr>
          <p:cNvPr id="6" name="Date Placeholder 5"/>
          <p:cNvSpPr>
            <a:spLocks noGrp="1"/>
          </p:cNvSpPr>
          <p:nvPr>
            <p:ph type="dt" sz="half" idx="10"/>
          </p:nvPr>
        </p:nvSpPr>
        <p:spPr/>
        <p:txBody>
          <a:bodyPr/>
          <a:lstStyle/>
          <a:p>
            <a:fld id="{1C7ECC3E-A8E5-4002-8C05-4B00C3117896}" type="datetime5">
              <a:rPr lang="en-US" smtClean="0"/>
              <a:t>6-Sep-21</a:t>
            </a:fld>
            <a:endParaRPr lang="en-US"/>
          </a:p>
        </p:txBody>
      </p:sp>
    </p:spTree>
    <p:extLst>
      <p:ext uri="{BB962C8B-B14F-4D97-AF65-F5344CB8AC3E}">
        <p14:creationId xmlns:p14="http://schemas.microsoft.com/office/powerpoint/2010/main" val="412736045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b="1" dirty="0"/>
              <a:t>3. Health Managed Organization (HMO) </a:t>
            </a:r>
            <a:endParaRPr lang="en-US" sz="3200" dirty="0"/>
          </a:p>
          <a:p>
            <a:r>
              <a:rPr lang="en-US" sz="3200" dirty="0"/>
              <a:t>The other type of health care organizations are the HMO's. This is a newer concept in our country which is catching up quickly. This is where an organization gets people to enroll and pay a fixed periodic fee to the organization which determines the amount of services used. The HMO company offers hospital and outpatient services. Examples of these include insurance companies who cover medical expenses.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217</a:t>
            </a:fld>
            <a:endParaRPr lang="en-US"/>
          </a:p>
        </p:txBody>
      </p:sp>
      <p:sp>
        <p:nvSpPr>
          <p:cNvPr id="6" name="Date Placeholder 5"/>
          <p:cNvSpPr>
            <a:spLocks noGrp="1"/>
          </p:cNvSpPr>
          <p:nvPr>
            <p:ph type="dt" sz="half" idx="10"/>
          </p:nvPr>
        </p:nvSpPr>
        <p:spPr/>
        <p:txBody>
          <a:bodyPr/>
          <a:lstStyle/>
          <a:p>
            <a:fld id="{48C9B7D9-808D-4BF4-A501-82F6AA08E732}" type="datetime5">
              <a:rPr lang="en-US" smtClean="0"/>
              <a:t>6-Sep-21</a:t>
            </a:fld>
            <a:endParaRPr lang="en-US"/>
          </a:p>
        </p:txBody>
      </p:sp>
    </p:spTree>
    <p:extLst>
      <p:ext uri="{BB962C8B-B14F-4D97-AF65-F5344CB8AC3E}">
        <p14:creationId xmlns:p14="http://schemas.microsoft.com/office/powerpoint/2010/main" val="78416498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b="1" dirty="0"/>
              <a:t>4. Home Health Care </a:t>
            </a:r>
            <a:r>
              <a:rPr lang="en-US" sz="3200" b="1" dirty="0" smtClean="0"/>
              <a:t>Organization </a:t>
            </a:r>
            <a:endParaRPr lang="en-US" sz="3200" dirty="0"/>
          </a:p>
          <a:p>
            <a:pPr marL="0" indent="0">
              <a:buNone/>
            </a:pPr>
            <a:r>
              <a:rPr lang="en-US" sz="3200" dirty="0" smtClean="0"/>
              <a:t>The </a:t>
            </a:r>
            <a:r>
              <a:rPr lang="en-US" sz="3200" dirty="0"/>
              <a:t>last type of health care organizations is home-based. </a:t>
            </a:r>
          </a:p>
          <a:p>
            <a:r>
              <a:rPr lang="en-US" sz="3200" dirty="0"/>
              <a:t>The services in this case are offered at home. The care is given by professional </a:t>
            </a:r>
            <a:r>
              <a:rPr lang="en-US" sz="3200" dirty="0" smtClean="0"/>
              <a:t>with </a:t>
            </a:r>
            <a:r>
              <a:rPr lang="en-US" sz="3200" dirty="0"/>
              <a:t>expert skills in assessing patients self-care abilities and identifying resources to overcome problems and meet patients needs. These include patients' requiring palliative care, chronically ill, disabled or elderly.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218</a:t>
            </a:fld>
            <a:endParaRPr lang="en-US"/>
          </a:p>
        </p:txBody>
      </p:sp>
      <p:sp>
        <p:nvSpPr>
          <p:cNvPr id="6" name="Date Placeholder 5"/>
          <p:cNvSpPr>
            <a:spLocks noGrp="1"/>
          </p:cNvSpPr>
          <p:nvPr>
            <p:ph type="dt" sz="half" idx="10"/>
          </p:nvPr>
        </p:nvSpPr>
        <p:spPr/>
        <p:txBody>
          <a:bodyPr/>
          <a:lstStyle/>
          <a:p>
            <a:fld id="{9F3FA596-2185-463E-9AA6-5B6C7A6AEBAD}" type="datetime5">
              <a:rPr lang="en-US" smtClean="0"/>
              <a:t>6-Sep-21</a:t>
            </a:fld>
            <a:endParaRPr lang="en-US"/>
          </a:p>
        </p:txBody>
      </p:sp>
    </p:spTree>
    <p:extLst>
      <p:ext uri="{BB962C8B-B14F-4D97-AF65-F5344CB8AC3E}">
        <p14:creationId xmlns:p14="http://schemas.microsoft.com/office/powerpoint/2010/main" val="288539183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Kenya National Health System</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The health system in </a:t>
            </a:r>
            <a:r>
              <a:rPr lang="en-US" sz="3200" dirty="0" smtClean="0"/>
              <a:t>Kenya </a:t>
            </a:r>
            <a:r>
              <a:rPr lang="en-US" sz="3200" dirty="0"/>
              <a:t>include the</a:t>
            </a:r>
          </a:p>
          <a:p>
            <a:pPr>
              <a:buFontTx/>
              <a:buChar char="-"/>
            </a:pPr>
            <a:r>
              <a:rPr lang="en-US" sz="3200" dirty="0"/>
              <a:t>National system and the County Health System, </a:t>
            </a:r>
          </a:p>
          <a:p>
            <a:pPr>
              <a:buFontTx/>
              <a:buChar char="-"/>
            </a:pPr>
            <a:r>
              <a:rPr lang="en-US" sz="3200" dirty="0"/>
              <a:t>national and county governments institutions engaged in health service delivery, </a:t>
            </a:r>
          </a:p>
          <a:p>
            <a:pPr>
              <a:buFontTx/>
              <a:buChar char="-"/>
            </a:pPr>
            <a:r>
              <a:rPr lang="en-US" sz="3200" dirty="0"/>
              <a:t>research for health, health financing institution,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219</a:t>
            </a:fld>
            <a:endParaRPr lang="en-US"/>
          </a:p>
        </p:txBody>
      </p:sp>
      <p:sp>
        <p:nvSpPr>
          <p:cNvPr id="6" name="Date Placeholder 5"/>
          <p:cNvSpPr>
            <a:spLocks noGrp="1"/>
          </p:cNvSpPr>
          <p:nvPr>
            <p:ph type="dt" sz="half" idx="10"/>
          </p:nvPr>
        </p:nvSpPr>
        <p:spPr/>
        <p:txBody>
          <a:bodyPr/>
          <a:lstStyle/>
          <a:p>
            <a:fld id="{A086F05B-D804-4821-BA93-8BEA909C22FA}" type="datetime5">
              <a:rPr lang="en-US" smtClean="0"/>
              <a:t>6-Sep-21</a:t>
            </a:fld>
            <a:endParaRPr lang="en-US"/>
          </a:p>
        </p:txBody>
      </p:sp>
    </p:spTree>
    <p:extLst>
      <p:ext uri="{BB962C8B-B14F-4D97-AF65-F5344CB8AC3E}">
        <p14:creationId xmlns:p14="http://schemas.microsoft.com/office/powerpoint/2010/main" val="90729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lgerian" panose="04020705040A02060702" pitchFamily="82" charset="0"/>
              </a:rPr>
              <a:t>Who is a manager</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This </a:t>
            </a:r>
            <a:r>
              <a:rPr lang="en-US" sz="3600" dirty="0">
                <a:latin typeface="Times New Roman" panose="02020603050405020304" pitchFamily="18" charset="0"/>
                <a:cs typeface="Times New Roman" panose="02020603050405020304" pitchFamily="18" charset="0"/>
              </a:rPr>
              <a:t>is an individual employed by an organization who is responsible and accountable for efficiently accomplishing the goals of the organization.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Managers </a:t>
            </a:r>
            <a:r>
              <a:rPr lang="en-US" sz="3600" dirty="0">
                <a:latin typeface="Times New Roman" panose="02020603050405020304" pitchFamily="18" charset="0"/>
                <a:cs typeface="Times New Roman" panose="02020603050405020304" pitchFamily="18" charset="0"/>
              </a:rPr>
              <a:t>focus on coordinating and integrating resources using the functions of planning, organizing, supervising, staffing, evaluating, negotiating and representing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a:t>
            </a:fld>
            <a:endParaRPr lang="en-US"/>
          </a:p>
        </p:txBody>
      </p:sp>
      <p:sp>
        <p:nvSpPr>
          <p:cNvPr id="6" name="Date Placeholder 5"/>
          <p:cNvSpPr>
            <a:spLocks noGrp="1"/>
          </p:cNvSpPr>
          <p:nvPr>
            <p:ph type="dt" sz="half" idx="10"/>
          </p:nvPr>
        </p:nvSpPr>
        <p:spPr/>
        <p:txBody>
          <a:bodyPr/>
          <a:lstStyle/>
          <a:p>
            <a:fld id="{53322841-218B-46E6-965F-A9CDD5C9C203}" type="datetime5">
              <a:rPr lang="en-US" smtClean="0"/>
              <a:t>6-Sep-21</a:t>
            </a:fld>
            <a:endParaRPr lang="en-US"/>
          </a:p>
        </p:txBody>
      </p:sp>
    </p:spTree>
    <p:extLst>
      <p:ext uri="{BB962C8B-B14F-4D97-AF65-F5344CB8AC3E}">
        <p14:creationId xmlns:p14="http://schemas.microsoft.com/office/powerpoint/2010/main" val="95081073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Tx/>
              <a:buChar char="-"/>
            </a:pPr>
            <a:r>
              <a:rPr lang="en-US" sz="3200" dirty="0"/>
              <a:t>health regulations, </a:t>
            </a:r>
          </a:p>
          <a:p>
            <a:pPr>
              <a:buFontTx/>
              <a:buChar char="-"/>
            </a:pPr>
            <a:r>
              <a:rPr lang="en-US" sz="3200" dirty="0"/>
              <a:t>all health workers both in the public and private </a:t>
            </a:r>
            <a:r>
              <a:rPr lang="en-US" sz="3200" dirty="0" smtClean="0"/>
              <a:t>sectors, traditional</a:t>
            </a:r>
            <a:r>
              <a:rPr lang="en-US" sz="3200" dirty="0"/>
              <a:t>, </a:t>
            </a:r>
          </a:p>
          <a:p>
            <a:pPr>
              <a:buFontTx/>
              <a:buChar char="-"/>
            </a:pPr>
            <a:r>
              <a:rPr lang="en-US" sz="3200" dirty="0"/>
              <a:t>complementary and alternative health care </a:t>
            </a:r>
            <a:r>
              <a:rPr lang="en-US" sz="3200" dirty="0" smtClean="0"/>
              <a:t>providers, and </a:t>
            </a:r>
            <a:r>
              <a:rPr lang="en-US" sz="3200" dirty="0"/>
              <a:t>all </a:t>
            </a:r>
            <a:r>
              <a:rPr lang="en-US" sz="3200" dirty="0" smtClean="0"/>
              <a:t>institutions </a:t>
            </a:r>
            <a:endParaRPr lang="en-US" sz="3200" dirty="0"/>
          </a:p>
          <a:p>
            <a:endParaRPr lang="en-US" sz="3200" dirty="0"/>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220</a:t>
            </a:fld>
            <a:endParaRPr lang="en-US"/>
          </a:p>
        </p:txBody>
      </p:sp>
      <p:sp>
        <p:nvSpPr>
          <p:cNvPr id="6" name="Date Placeholder 5"/>
          <p:cNvSpPr>
            <a:spLocks noGrp="1"/>
          </p:cNvSpPr>
          <p:nvPr>
            <p:ph type="dt" sz="half" idx="10"/>
          </p:nvPr>
        </p:nvSpPr>
        <p:spPr/>
        <p:txBody>
          <a:bodyPr/>
          <a:lstStyle/>
          <a:p>
            <a:fld id="{E6F9AB8A-A534-448E-935E-3D90A5EFBDDC}" type="datetime5">
              <a:rPr lang="en-US" smtClean="0"/>
              <a:t>6-Sep-21</a:t>
            </a:fld>
            <a:endParaRPr lang="en-US"/>
          </a:p>
        </p:txBody>
      </p:sp>
    </p:spTree>
    <p:extLst>
      <p:ext uri="{BB962C8B-B14F-4D97-AF65-F5344CB8AC3E}">
        <p14:creationId xmlns:p14="http://schemas.microsoft.com/office/powerpoint/2010/main" val="177230498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a:t>Professional societies ( like the Kenya Medical Association) who are involved in ensuring the promotion, </a:t>
            </a:r>
          </a:p>
          <a:p>
            <a:pPr marL="0" indent="0">
              <a:buNone/>
            </a:pPr>
            <a:r>
              <a:rPr lang="en-US" sz="3200" dirty="0"/>
              <a:t>-prevention, </a:t>
            </a:r>
            <a:r>
              <a:rPr lang="en-US" sz="3200" dirty="0" smtClean="0"/>
              <a:t>control </a:t>
            </a:r>
            <a:r>
              <a:rPr lang="en-US" sz="3200" dirty="0"/>
              <a:t>and treatment of illness, </a:t>
            </a:r>
          </a:p>
          <a:p>
            <a:pPr marL="0" indent="0">
              <a:buNone/>
            </a:pPr>
            <a:r>
              <a:rPr lang="en-US" sz="3200" dirty="0"/>
              <a:t>-care and or rehabilitation of health.</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221</a:t>
            </a:fld>
            <a:endParaRPr lang="en-US"/>
          </a:p>
        </p:txBody>
      </p:sp>
      <p:sp>
        <p:nvSpPr>
          <p:cNvPr id="6" name="Date Placeholder 5"/>
          <p:cNvSpPr>
            <a:spLocks noGrp="1"/>
          </p:cNvSpPr>
          <p:nvPr>
            <p:ph type="dt" sz="half" idx="10"/>
          </p:nvPr>
        </p:nvSpPr>
        <p:spPr/>
        <p:txBody>
          <a:bodyPr/>
          <a:lstStyle/>
          <a:p>
            <a:fld id="{E507EC03-DCB5-4D7E-A3CF-0ADF7E4CF3BB}" type="datetime5">
              <a:rPr lang="en-US" smtClean="0"/>
              <a:t>6-Sep-21</a:t>
            </a:fld>
            <a:endParaRPr lang="en-US"/>
          </a:p>
        </p:txBody>
      </p:sp>
    </p:spTree>
    <p:extLst>
      <p:ext uri="{BB962C8B-B14F-4D97-AF65-F5344CB8AC3E}">
        <p14:creationId xmlns:p14="http://schemas.microsoft.com/office/powerpoint/2010/main" val="198508637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health care system in  </a:t>
            </a:r>
            <a:r>
              <a:rPr lang="en-US" dirty="0" err="1"/>
              <a:t>kenya</a:t>
            </a:r>
            <a:endParaRPr lang="en-US" dirty="0"/>
          </a:p>
        </p:txBody>
      </p:sp>
      <p:pic>
        <p:nvPicPr>
          <p:cNvPr id="6" name="Content Placeholder 5"/>
          <p:cNvPicPr>
            <a:picLocks noGrp="1" noChangeAspect="1"/>
          </p:cNvPicPr>
          <p:nvPr>
            <p:ph idx="1"/>
          </p:nvPr>
        </p:nvPicPr>
        <p:blipFill>
          <a:blip r:embed="rId2"/>
          <a:stretch>
            <a:fillRect/>
          </a:stretch>
        </p:blipFill>
        <p:spPr>
          <a:xfrm>
            <a:off x="838201" y="1532586"/>
            <a:ext cx="10031568" cy="4546242"/>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222</a:t>
            </a:fld>
            <a:endParaRPr lang="en-US"/>
          </a:p>
        </p:txBody>
      </p:sp>
      <p:sp>
        <p:nvSpPr>
          <p:cNvPr id="3" name="Date Placeholder 2"/>
          <p:cNvSpPr>
            <a:spLocks noGrp="1"/>
          </p:cNvSpPr>
          <p:nvPr>
            <p:ph type="dt" sz="half" idx="10"/>
          </p:nvPr>
        </p:nvSpPr>
        <p:spPr/>
        <p:txBody>
          <a:bodyPr/>
          <a:lstStyle/>
          <a:p>
            <a:fld id="{9D51DB67-4DDD-43DC-9F39-2E7B7C2AE047}" type="datetime5">
              <a:rPr lang="en-US" smtClean="0"/>
              <a:t>6-Sep-21</a:t>
            </a:fld>
            <a:endParaRPr lang="en-US"/>
          </a:p>
        </p:txBody>
      </p:sp>
    </p:spTree>
    <p:extLst>
      <p:ext uri="{BB962C8B-B14F-4D97-AF65-F5344CB8AC3E}">
        <p14:creationId xmlns:p14="http://schemas.microsoft.com/office/powerpoint/2010/main" val="262422019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1690688"/>
            <a:ext cx="10515600" cy="4665661"/>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223</a:t>
            </a:fld>
            <a:endParaRPr lang="en-US"/>
          </a:p>
        </p:txBody>
      </p:sp>
      <p:sp>
        <p:nvSpPr>
          <p:cNvPr id="3" name="Date Placeholder 2"/>
          <p:cNvSpPr>
            <a:spLocks noGrp="1"/>
          </p:cNvSpPr>
          <p:nvPr>
            <p:ph type="dt" sz="half" idx="10"/>
          </p:nvPr>
        </p:nvSpPr>
        <p:spPr/>
        <p:txBody>
          <a:bodyPr/>
          <a:lstStyle/>
          <a:p>
            <a:fld id="{BD494D2C-9BDB-4AA7-AC25-FFC0BCDD363B}" type="datetime5">
              <a:rPr lang="en-US" smtClean="0"/>
              <a:t>6-Sep-21</a:t>
            </a:fld>
            <a:endParaRPr lang="en-US"/>
          </a:p>
        </p:txBody>
      </p:sp>
    </p:spTree>
    <p:extLst>
      <p:ext uri="{BB962C8B-B14F-4D97-AF65-F5344CB8AC3E}">
        <p14:creationId xmlns:p14="http://schemas.microsoft.com/office/powerpoint/2010/main" val="217006092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1690688"/>
            <a:ext cx="10515600" cy="4110831"/>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224</a:t>
            </a:fld>
            <a:endParaRPr lang="en-US"/>
          </a:p>
        </p:txBody>
      </p:sp>
      <p:sp>
        <p:nvSpPr>
          <p:cNvPr id="3" name="Date Placeholder 2"/>
          <p:cNvSpPr>
            <a:spLocks noGrp="1"/>
          </p:cNvSpPr>
          <p:nvPr>
            <p:ph type="dt" sz="half" idx="10"/>
          </p:nvPr>
        </p:nvSpPr>
        <p:spPr/>
        <p:txBody>
          <a:bodyPr/>
          <a:lstStyle/>
          <a:p>
            <a:fld id="{51191A96-A5ED-4C4C-8D2D-BCA137E4FB27}" type="datetime5">
              <a:rPr lang="en-US" smtClean="0"/>
              <a:t>6-Sep-21</a:t>
            </a:fld>
            <a:endParaRPr lang="en-US"/>
          </a:p>
        </p:txBody>
      </p:sp>
    </p:spTree>
    <p:extLst>
      <p:ext uri="{BB962C8B-B14F-4D97-AF65-F5344CB8AC3E}">
        <p14:creationId xmlns:p14="http://schemas.microsoft.com/office/powerpoint/2010/main" val="369348829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1690688"/>
            <a:ext cx="10515600" cy="4665662"/>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225</a:t>
            </a:fld>
            <a:endParaRPr lang="en-US"/>
          </a:p>
        </p:txBody>
      </p:sp>
      <p:sp>
        <p:nvSpPr>
          <p:cNvPr id="3" name="Date Placeholder 2"/>
          <p:cNvSpPr>
            <a:spLocks noGrp="1"/>
          </p:cNvSpPr>
          <p:nvPr>
            <p:ph type="dt" sz="half" idx="10"/>
          </p:nvPr>
        </p:nvSpPr>
        <p:spPr/>
        <p:txBody>
          <a:bodyPr/>
          <a:lstStyle/>
          <a:p>
            <a:fld id="{36C8CC7A-164A-4E90-A5B8-A15AC03F96B3}" type="datetime5">
              <a:rPr lang="en-US" smtClean="0"/>
              <a:t>6-Sep-21</a:t>
            </a:fld>
            <a:endParaRPr lang="en-US"/>
          </a:p>
        </p:txBody>
      </p:sp>
    </p:spTree>
    <p:extLst>
      <p:ext uri="{BB962C8B-B14F-4D97-AF65-F5344CB8AC3E}">
        <p14:creationId xmlns:p14="http://schemas.microsoft.com/office/powerpoint/2010/main" val="201762056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sector health service Delivery</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The health sector comprises the public system, with major players including the MOH, Parastatal organization and the private sector, which includes private for –profit, non-governmental organization (NGOs) and faith-based organization(FBO) facilities. </a:t>
            </a:r>
          </a:p>
          <a:p>
            <a:pPr marL="0" indent="0">
              <a:buNone/>
            </a:pPr>
            <a:r>
              <a:rPr lang="en-US" sz="3200" dirty="0"/>
              <a:t>Health services are provided through a network of health facilities countrywide, with the public sector system accounting for about 50 percent of these facilities.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226</a:t>
            </a:fld>
            <a:endParaRPr lang="en-US"/>
          </a:p>
        </p:txBody>
      </p:sp>
      <p:sp>
        <p:nvSpPr>
          <p:cNvPr id="6" name="Date Placeholder 5"/>
          <p:cNvSpPr>
            <a:spLocks noGrp="1"/>
          </p:cNvSpPr>
          <p:nvPr>
            <p:ph type="dt" sz="half" idx="10"/>
          </p:nvPr>
        </p:nvSpPr>
        <p:spPr/>
        <p:txBody>
          <a:bodyPr/>
          <a:lstStyle/>
          <a:p>
            <a:fld id="{27FF1460-728C-48EF-9CDD-C066F563E0D7}" type="datetime5">
              <a:rPr lang="en-US" smtClean="0"/>
              <a:t>6-Sep-21</a:t>
            </a:fld>
            <a:endParaRPr lang="en-US"/>
          </a:p>
        </p:txBody>
      </p:sp>
    </p:spTree>
    <p:extLst>
      <p:ext uri="{BB962C8B-B14F-4D97-AF65-F5344CB8AC3E}">
        <p14:creationId xmlns:p14="http://schemas.microsoft.com/office/powerpoint/2010/main" val="291338112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The public sector health service delivery is organized on  a six level tier system as outlined below.</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227</a:t>
            </a:fld>
            <a:endParaRPr lang="en-US"/>
          </a:p>
        </p:txBody>
      </p:sp>
      <p:sp>
        <p:nvSpPr>
          <p:cNvPr id="6" name="Date Placeholder 5"/>
          <p:cNvSpPr>
            <a:spLocks noGrp="1"/>
          </p:cNvSpPr>
          <p:nvPr>
            <p:ph type="dt" sz="half" idx="10"/>
          </p:nvPr>
        </p:nvSpPr>
        <p:spPr/>
        <p:txBody>
          <a:bodyPr/>
          <a:lstStyle/>
          <a:p>
            <a:fld id="{3762213D-3286-40FB-8301-79903A957C17}" type="datetime5">
              <a:rPr lang="en-US" smtClean="0"/>
              <a:t>6-Sep-21</a:t>
            </a:fld>
            <a:endParaRPr lang="en-US"/>
          </a:p>
        </p:txBody>
      </p:sp>
    </p:spTree>
    <p:extLst>
      <p:ext uri="{BB962C8B-B14F-4D97-AF65-F5344CB8AC3E}">
        <p14:creationId xmlns:p14="http://schemas.microsoft.com/office/powerpoint/2010/main" val="160934475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Sector Health Service Delivery System</a:t>
            </a:r>
            <a:endParaRPr lang="en-US" dirty="0"/>
          </a:p>
        </p:txBody>
      </p:sp>
      <p:pic>
        <p:nvPicPr>
          <p:cNvPr id="6" name="Content Placeholder 5"/>
          <p:cNvPicPr>
            <a:picLocks noGrp="1" noChangeAspect="1"/>
          </p:cNvPicPr>
          <p:nvPr>
            <p:ph idx="1"/>
          </p:nvPr>
        </p:nvPicPr>
        <p:blipFill>
          <a:blip r:embed="rId2"/>
          <a:stretch>
            <a:fillRect/>
          </a:stretch>
        </p:blipFill>
        <p:spPr>
          <a:xfrm>
            <a:off x="940157" y="1429555"/>
            <a:ext cx="9697792" cy="4233851"/>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228</a:t>
            </a:fld>
            <a:endParaRPr lang="en-US"/>
          </a:p>
        </p:txBody>
      </p:sp>
      <p:sp>
        <p:nvSpPr>
          <p:cNvPr id="3" name="Date Placeholder 2"/>
          <p:cNvSpPr>
            <a:spLocks noGrp="1"/>
          </p:cNvSpPr>
          <p:nvPr>
            <p:ph type="dt" sz="half" idx="10"/>
          </p:nvPr>
        </p:nvSpPr>
        <p:spPr/>
        <p:txBody>
          <a:bodyPr/>
          <a:lstStyle/>
          <a:p>
            <a:fld id="{C357693D-5EF3-4221-BB0C-D8D090D538FB}" type="datetime5">
              <a:rPr lang="en-US" smtClean="0"/>
              <a:t>6-Sep-21</a:t>
            </a:fld>
            <a:endParaRPr lang="en-US"/>
          </a:p>
        </p:txBody>
      </p:sp>
    </p:spTree>
    <p:extLst>
      <p:ext uri="{BB962C8B-B14F-4D97-AF65-F5344CB8AC3E}">
        <p14:creationId xmlns:p14="http://schemas.microsoft.com/office/powerpoint/2010/main" val="228709123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1690688"/>
            <a:ext cx="10515600" cy="4903295"/>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229</a:t>
            </a:fld>
            <a:endParaRPr lang="en-US"/>
          </a:p>
        </p:txBody>
      </p:sp>
      <p:sp>
        <p:nvSpPr>
          <p:cNvPr id="3" name="Date Placeholder 2"/>
          <p:cNvSpPr>
            <a:spLocks noGrp="1"/>
          </p:cNvSpPr>
          <p:nvPr>
            <p:ph type="dt" sz="half" idx="10"/>
          </p:nvPr>
        </p:nvSpPr>
        <p:spPr/>
        <p:txBody>
          <a:bodyPr/>
          <a:lstStyle/>
          <a:p>
            <a:fld id="{33A49883-3F03-4862-9F92-8CC880086789}" type="datetime5">
              <a:rPr lang="en-US" smtClean="0"/>
              <a:t>6-Sep-21</a:t>
            </a:fld>
            <a:endParaRPr lang="en-US"/>
          </a:p>
        </p:txBody>
      </p:sp>
    </p:spTree>
    <p:extLst>
      <p:ext uri="{BB962C8B-B14F-4D97-AF65-F5344CB8AC3E}">
        <p14:creationId xmlns:p14="http://schemas.microsoft.com/office/powerpoint/2010/main" val="72148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lgerian" panose="04020705040A02060702" pitchFamily="82" charset="0"/>
              </a:rPr>
              <a:t>Characteristics of a manager </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Managers </a:t>
            </a:r>
            <a:r>
              <a:rPr lang="en-US" sz="3600" dirty="0">
                <a:latin typeface="Times New Roman" panose="02020603050405020304" pitchFamily="18" charset="0"/>
                <a:cs typeface="Times New Roman" panose="02020603050405020304" pitchFamily="18" charset="0"/>
              </a:rPr>
              <a:t>have assigned positions within a formal organization.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They </a:t>
            </a:r>
            <a:r>
              <a:rPr lang="en-US" sz="3600" dirty="0">
                <a:latin typeface="Times New Roman" panose="02020603050405020304" pitchFamily="18" charset="0"/>
                <a:cs typeface="Times New Roman" panose="02020603050405020304" pitchFamily="18" charset="0"/>
              </a:rPr>
              <a:t>have legitimate source of power due to delegated authority that accompanies their position.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They </a:t>
            </a:r>
            <a:r>
              <a:rPr lang="en-US" sz="3600" dirty="0">
                <a:latin typeface="Times New Roman" panose="02020603050405020304" pitchFamily="18" charset="0"/>
                <a:cs typeface="Times New Roman" panose="02020603050405020304" pitchFamily="18" charset="0"/>
              </a:rPr>
              <a:t>direct willing and unwilling subordinates</a:t>
            </a:r>
            <a:r>
              <a:rPr lang="en-US" sz="3200" dirty="0"/>
              <a:t>. </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a:t>
            </a:fld>
            <a:endParaRPr lang="en-US"/>
          </a:p>
        </p:txBody>
      </p:sp>
      <p:sp>
        <p:nvSpPr>
          <p:cNvPr id="6" name="Date Placeholder 5"/>
          <p:cNvSpPr>
            <a:spLocks noGrp="1"/>
          </p:cNvSpPr>
          <p:nvPr>
            <p:ph type="dt" sz="half" idx="10"/>
          </p:nvPr>
        </p:nvSpPr>
        <p:spPr/>
        <p:txBody>
          <a:bodyPr/>
          <a:lstStyle/>
          <a:p>
            <a:fld id="{3B260CDE-E71E-4CCC-9B6F-BB073F9015BD}" type="datetime5">
              <a:rPr lang="en-US" smtClean="0"/>
              <a:t>6-Sep-21</a:t>
            </a:fld>
            <a:endParaRPr lang="en-US"/>
          </a:p>
        </p:txBody>
      </p:sp>
    </p:spTree>
    <p:extLst>
      <p:ext uri="{BB962C8B-B14F-4D97-AF65-F5344CB8AC3E}">
        <p14:creationId xmlns:p14="http://schemas.microsoft.com/office/powerpoint/2010/main" val="345693204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1690688"/>
            <a:ext cx="10515600" cy="4665662"/>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230</a:t>
            </a:fld>
            <a:endParaRPr lang="en-US"/>
          </a:p>
        </p:txBody>
      </p:sp>
      <p:sp>
        <p:nvSpPr>
          <p:cNvPr id="3" name="Date Placeholder 2"/>
          <p:cNvSpPr>
            <a:spLocks noGrp="1"/>
          </p:cNvSpPr>
          <p:nvPr>
            <p:ph type="dt" sz="half" idx="10"/>
          </p:nvPr>
        </p:nvSpPr>
        <p:spPr/>
        <p:txBody>
          <a:bodyPr/>
          <a:lstStyle/>
          <a:p>
            <a:fld id="{F9C6FFAE-96AE-4BEF-BB65-7F837EA41449}" type="datetime5">
              <a:rPr lang="en-US" smtClean="0"/>
              <a:t>6-Sep-21</a:t>
            </a:fld>
            <a:endParaRPr lang="en-US"/>
          </a:p>
        </p:txBody>
      </p:sp>
    </p:spTree>
    <p:extLst>
      <p:ext uri="{BB962C8B-B14F-4D97-AF65-F5344CB8AC3E}">
        <p14:creationId xmlns:p14="http://schemas.microsoft.com/office/powerpoint/2010/main" val="349991516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1690688"/>
            <a:ext cx="10515600" cy="4665662"/>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231</a:t>
            </a:fld>
            <a:endParaRPr lang="en-US"/>
          </a:p>
        </p:txBody>
      </p:sp>
      <p:sp>
        <p:nvSpPr>
          <p:cNvPr id="3" name="Date Placeholder 2"/>
          <p:cNvSpPr>
            <a:spLocks noGrp="1"/>
          </p:cNvSpPr>
          <p:nvPr>
            <p:ph type="dt" sz="half" idx="10"/>
          </p:nvPr>
        </p:nvSpPr>
        <p:spPr/>
        <p:txBody>
          <a:bodyPr/>
          <a:lstStyle/>
          <a:p>
            <a:fld id="{79990453-017E-423E-8C13-AE6E5B1520C7}" type="datetime5">
              <a:rPr lang="en-US" smtClean="0"/>
              <a:t>6-Sep-21</a:t>
            </a:fld>
            <a:endParaRPr lang="en-US"/>
          </a:p>
        </p:txBody>
      </p:sp>
    </p:spTree>
    <p:extLst>
      <p:ext uri="{BB962C8B-B14F-4D97-AF65-F5344CB8AC3E}">
        <p14:creationId xmlns:p14="http://schemas.microsoft.com/office/powerpoint/2010/main" val="195233071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Linkages and responsibilities in the health care system</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The constitution of Kenya (2010) assigns the larger potion of delivery of health services to the counties with the exception being the national referral services. </a:t>
            </a:r>
          </a:p>
          <a:p>
            <a:pPr marL="0" indent="0">
              <a:buNone/>
            </a:pPr>
            <a:r>
              <a:rPr lang="en-US" sz="3200" dirty="0"/>
              <a:t>Counties bear overall responsibilities for planning, financing, coordinating delivery and monitoring of health services towards the fulfillment or right to ‘the highest attainable standard of health’. </a:t>
            </a:r>
          </a:p>
          <a:p>
            <a:endParaRPr lang="en-US" sz="3200" dirty="0" smtClean="0"/>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232</a:t>
            </a:fld>
            <a:endParaRPr lang="en-US"/>
          </a:p>
        </p:txBody>
      </p:sp>
      <p:sp>
        <p:nvSpPr>
          <p:cNvPr id="6" name="Date Placeholder 5"/>
          <p:cNvSpPr>
            <a:spLocks noGrp="1"/>
          </p:cNvSpPr>
          <p:nvPr>
            <p:ph type="dt" sz="half" idx="10"/>
          </p:nvPr>
        </p:nvSpPr>
        <p:spPr/>
        <p:txBody>
          <a:bodyPr/>
          <a:lstStyle/>
          <a:p>
            <a:fld id="{28E0ED7C-D659-4EF4-BBE8-1D4832F18542}" type="datetime5">
              <a:rPr lang="en-US" smtClean="0"/>
              <a:t>6-Sep-21</a:t>
            </a:fld>
            <a:endParaRPr lang="en-US"/>
          </a:p>
        </p:txBody>
      </p:sp>
    </p:spTree>
    <p:extLst>
      <p:ext uri="{BB962C8B-B14F-4D97-AF65-F5344CB8AC3E}">
        <p14:creationId xmlns:p14="http://schemas.microsoft.com/office/powerpoint/2010/main" val="31505956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Responsibilities for health services are exercised at three levels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1. The Ministry of Health ( National Directorate for health)</a:t>
            </a:r>
          </a:p>
          <a:p>
            <a:pPr marL="0" indent="0">
              <a:buNone/>
            </a:pPr>
            <a:r>
              <a:rPr lang="en-US" sz="3200" dirty="0"/>
              <a:t>2. County Health Management Teams(CHMT)</a:t>
            </a:r>
          </a:p>
          <a:p>
            <a:pPr marL="0" indent="0">
              <a:buNone/>
            </a:pPr>
            <a:r>
              <a:rPr lang="en-US" sz="3200" dirty="0"/>
              <a:t>3. County Health Facility Management Teams</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233</a:t>
            </a:fld>
            <a:endParaRPr lang="en-US"/>
          </a:p>
        </p:txBody>
      </p:sp>
      <p:sp>
        <p:nvSpPr>
          <p:cNvPr id="6" name="Date Placeholder 5"/>
          <p:cNvSpPr>
            <a:spLocks noGrp="1"/>
          </p:cNvSpPr>
          <p:nvPr>
            <p:ph type="dt" sz="half" idx="10"/>
          </p:nvPr>
        </p:nvSpPr>
        <p:spPr/>
        <p:txBody>
          <a:bodyPr/>
          <a:lstStyle/>
          <a:p>
            <a:fld id="{2284158C-F59E-4DCE-865C-6EEAC287752A}" type="datetime5">
              <a:rPr lang="en-US" smtClean="0"/>
              <a:t>6-Sep-21</a:t>
            </a:fld>
            <a:endParaRPr lang="en-US"/>
          </a:p>
        </p:txBody>
      </p:sp>
    </p:spTree>
    <p:extLst>
      <p:ext uri="{BB962C8B-B14F-4D97-AF65-F5344CB8AC3E}">
        <p14:creationId xmlns:p14="http://schemas.microsoft.com/office/powerpoint/2010/main" val="357703204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Ministry of Health</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Under the devolved system of government, the National Government through the Ministry of Health is responsible for provision of overall direction through </a:t>
            </a:r>
          </a:p>
          <a:p>
            <a:pPr marL="0" indent="0">
              <a:buNone/>
            </a:pPr>
            <a:r>
              <a:rPr lang="en-US" sz="3200" dirty="0"/>
              <a:t>-policy formulation, </a:t>
            </a:r>
          </a:p>
          <a:p>
            <a:pPr marL="0" indent="0">
              <a:buNone/>
            </a:pPr>
            <a:r>
              <a:rPr lang="en-US" sz="3200" dirty="0"/>
              <a:t>-national strategic planning,</a:t>
            </a:r>
          </a:p>
          <a:p>
            <a:pPr marL="0" indent="0">
              <a:buNone/>
            </a:pPr>
            <a:r>
              <a:rPr lang="en-US" sz="3200" dirty="0"/>
              <a:t>-priority setting,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234</a:t>
            </a:fld>
            <a:endParaRPr lang="en-US"/>
          </a:p>
        </p:txBody>
      </p:sp>
      <p:sp>
        <p:nvSpPr>
          <p:cNvPr id="6" name="Date Placeholder 5"/>
          <p:cNvSpPr>
            <a:spLocks noGrp="1"/>
          </p:cNvSpPr>
          <p:nvPr>
            <p:ph type="dt" sz="half" idx="10"/>
          </p:nvPr>
        </p:nvSpPr>
        <p:spPr/>
        <p:txBody>
          <a:bodyPr/>
          <a:lstStyle/>
          <a:p>
            <a:fld id="{93FB48AA-8835-48AE-91B9-59304D2DD26A}" type="datetime5">
              <a:rPr lang="en-US" smtClean="0"/>
              <a:t>6-Sep-21</a:t>
            </a:fld>
            <a:endParaRPr lang="en-US"/>
          </a:p>
        </p:txBody>
      </p:sp>
    </p:spTree>
    <p:extLst>
      <p:ext uri="{BB962C8B-B14F-4D97-AF65-F5344CB8AC3E}">
        <p14:creationId xmlns:p14="http://schemas.microsoft.com/office/powerpoint/2010/main" val="28971694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a:t>-budgeting and resource mobilization,</a:t>
            </a:r>
          </a:p>
          <a:p>
            <a:pPr marL="0" indent="0">
              <a:buNone/>
            </a:pPr>
            <a:r>
              <a:rPr lang="en-US" sz="3200" dirty="0"/>
              <a:t>-regulating,</a:t>
            </a:r>
          </a:p>
          <a:p>
            <a:pPr marL="0" indent="0">
              <a:buNone/>
            </a:pPr>
            <a:r>
              <a:rPr lang="en-US" sz="3200" dirty="0"/>
              <a:t>-setting standards</a:t>
            </a:r>
          </a:p>
          <a:p>
            <a:pPr marL="0" indent="0">
              <a:buNone/>
            </a:pPr>
            <a:r>
              <a:rPr lang="en-US" sz="3200" dirty="0"/>
              <a:t>-formulating guidelines,</a:t>
            </a:r>
          </a:p>
          <a:p>
            <a:pPr marL="0" indent="0">
              <a:buNone/>
            </a:pPr>
            <a:r>
              <a:rPr lang="en-US" sz="3200" dirty="0"/>
              <a:t>-monitoring and evaluation, </a:t>
            </a:r>
          </a:p>
          <a:p>
            <a:pPr marL="0" indent="0">
              <a:buNone/>
            </a:pPr>
            <a:r>
              <a:rPr lang="en-US" sz="3200" dirty="0"/>
              <a:t>-and provision of technical backup to the county </a:t>
            </a:r>
            <a:r>
              <a:rPr lang="en-US" sz="3200" dirty="0" smtClean="0"/>
              <a:t>level</a:t>
            </a:r>
            <a:endParaRPr lang="en-US" sz="3200" dirty="0"/>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235</a:t>
            </a:fld>
            <a:endParaRPr lang="en-US"/>
          </a:p>
        </p:txBody>
      </p:sp>
      <p:sp>
        <p:nvSpPr>
          <p:cNvPr id="6" name="Date Placeholder 5"/>
          <p:cNvSpPr>
            <a:spLocks noGrp="1"/>
          </p:cNvSpPr>
          <p:nvPr>
            <p:ph type="dt" sz="half" idx="10"/>
          </p:nvPr>
        </p:nvSpPr>
        <p:spPr/>
        <p:txBody>
          <a:bodyPr/>
          <a:lstStyle/>
          <a:p>
            <a:fld id="{82861A9F-5184-43D0-AE23-DB23ED18F46E}" type="datetime5">
              <a:rPr lang="en-US" smtClean="0"/>
              <a:t>6-Sep-21</a:t>
            </a:fld>
            <a:endParaRPr lang="en-US"/>
          </a:p>
        </p:txBody>
      </p:sp>
    </p:spTree>
    <p:extLst>
      <p:ext uri="{BB962C8B-B14F-4D97-AF65-F5344CB8AC3E}">
        <p14:creationId xmlns:p14="http://schemas.microsoft.com/office/powerpoint/2010/main" val="181479618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mandates of the MOH:</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1.Development of national policy.</a:t>
            </a:r>
          </a:p>
          <a:p>
            <a:pPr marL="0" indent="0">
              <a:buNone/>
            </a:pPr>
            <a:r>
              <a:rPr lang="en-US" sz="3200" dirty="0"/>
              <a:t> 2.Provision of technical support at all levels.</a:t>
            </a:r>
          </a:p>
          <a:p>
            <a:pPr marL="0" indent="0">
              <a:buNone/>
            </a:pPr>
            <a:r>
              <a:rPr lang="en-US" sz="3200" dirty="0"/>
              <a:t>3. Monitoring quality and standards in health services provision; </a:t>
            </a:r>
          </a:p>
          <a:p>
            <a:pPr marL="0" indent="0">
              <a:buNone/>
            </a:pPr>
            <a:r>
              <a:rPr lang="en-US" sz="3200" dirty="0"/>
              <a:t>4.Provision of guidelines on tariffs for health services; </a:t>
            </a:r>
          </a:p>
          <a:p>
            <a:pPr marL="0" indent="0">
              <a:buNone/>
            </a:pPr>
            <a:r>
              <a:rPr lang="en-US" sz="3200" dirty="0"/>
              <a:t>5. Conducting studies required for administrative or management purposes</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236</a:t>
            </a:fld>
            <a:endParaRPr lang="en-US"/>
          </a:p>
        </p:txBody>
      </p:sp>
      <p:sp>
        <p:nvSpPr>
          <p:cNvPr id="6" name="Date Placeholder 5"/>
          <p:cNvSpPr>
            <a:spLocks noGrp="1"/>
          </p:cNvSpPr>
          <p:nvPr>
            <p:ph type="dt" sz="half" idx="10"/>
          </p:nvPr>
        </p:nvSpPr>
        <p:spPr/>
        <p:txBody>
          <a:bodyPr/>
          <a:lstStyle/>
          <a:p>
            <a:fld id="{A48104BB-1F4D-405C-B1CB-4578354F761A}" type="datetime5">
              <a:rPr lang="en-US" smtClean="0"/>
              <a:t>6-Sep-21</a:t>
            </a:fld>
            <a:endParaRPr lang="en-US"/>
          </a:p>
        </p:txBody>
      </p:sp>
    </p:spTree>
    <p:extLst>
      <p:ext uri="{BB962C8B-B14F-4D97-AF65-F5344CB8AC3E}">
        <p14:creationId xmlns:p14="http://schemas.microsoft.com/office/powerpoint/2010/main" val="141529767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The chief Technical Officer of the Ministry of Health is the Director of Medical Services (DMS).The role of the MOH is to provide strategic direction through national health planning, development of services and quality standards, health financing, HRH planning, monitoring and evaluation. </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237</a:t>
            </a:fld>
            <a:endParaRPr lang="en-US"/>
          </a:p>
        </p:txBody>
      </p:sp>
      <p:sp>
        <p:nvSpPr>
          <p:cNvPr id="6" name="Date Placeholder 5"/>
          <p:cNvSpPr>
            <a:spLocks noGrp="1"/>
          </p:cNvSpPr>
          <p:nvPr>
            <p:ph type="dt" sz="half" idx="10"/>
          </p:nvPr>
        </p:nvSpPr>
        <p:spPr/>
        <p:txBody>
          <a:bodyPr/>
          <a:lstStyle/>
          <a:p>
            <a:fld id="{7EE6A05A-92CB-4861-B056-7A7EE98F6C89}" type="datetime5">
              <a:rPr lang="en-US" smtClean="0"/>
              <a:t>6-Sep-21</a:t>
            </a:fld>
            <a:endParaRPr lang="en-US"/>
          </a:p>
        </p:txBody>
      </p:sp>
    </p:spTree>
    <p:extLst>
      <p:ext uri="{BB962C8B-B14F-4D97-AF65-F5344CB8AC3E}">
        <p14:creationId xmlns:p14="http://schemas.microsoft.com/office/powerpoint/2010/main" val="367082965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These national functions are distributed amongst six directorates namely</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1.Administrative Services;</a:t>
            </a:r>
          </a:p>
          <a:p>
            <a:pPr marL="0" indent="0">
              <a:buNone/>
            </a:pPr>
            <a:r>
              <a:rPr lang="en-US" sz="3200" dirty="0"/>
              <a:t>2. Health Standards ,Quality Assurance and Regulations; </a:t>
            </a:r>
          </a:p>
          <a:p>
            <a:pPr marL="0" indent="0">
              <a:buNone/>
            </a:pPr>
            <a:r>
              <a:rPr lang="en-US" sz="3200" dirty="0"/>
              <a:t>3.Curative and Rehabilitative Services; </a:t>
            </a:r>
          </a:p>
          <a:p>
            <a:pPr marL="0" indent="0">
              <a:buNone/>
            </a:pPr>
            <a:r>
              <a:rPr lang="en-US" sz="3200" dirty="0"/>
              <a:t>4.Policy Planning and Health Care Financing; </a:t>
            </a:r>
          </a:p>
          <a:p>
            <a:pPr marL="0" indent="0">
              <a:buNone/>
            </a:pPr>
            <a:r>
              <a:rPr lang="en-US" sz="3200" dirty="0"/>
              <a:t>5. Preventive and </a:t>
            </a:r>
            <a:r>
              <a:rPr lang="en-US" sz="3200" dirty="0" err="1"/>
              <a:t>Promotive</a:t>
            </a:r>
            <a:r>
              <a:rPr lang="en-US" sz="3200" dirty="0"/>
              <a:t> Services; </a:t>
            </a:r>
          </a:p>
          <a:p>
            <a:pPr marL="0" indent="0">
              <a:buNone/>
            </a:pPr>
            <a:r>
              <a:rPr lang="en-US" sz="3200" dirty="0"/>
              <a:t>6.National Quality Control Laboratory.</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238</a:t>
            </a:fld>
            <a:endParaRPr lang="en-US"/>
          </a:p>
        </p:txBody>
      </p:sp>
      <p:sp>
        <p:nvSpPr>
          <p:cNvPr id="6" name="Date Placeholder 5"/>
          <p:cNvSpPr>
            <a:spLocks noGrp="1"/>
          </p:cNvSpPr>
          <p:nvPr>
            <p:ph type="dt" sz="half" idx="10"/>
          </p:nvPr>
        </p:nvSpPr>
        <p:spPr/>
        <p:txBody>
          <a:bodyPr/>
          <a:lstStyle/>
          <a:p>
            <a:fld id="{C285255C-2201-450A-B744-86DB712835CB}" type="datetime5">
              <a:rPr lang="en-US" smtClean="0"/>
              <a:t>6-Sep-21</a:t>
            </a:fld>
            <a:endParaRPr lang="en-US"/>
          </a:p>
        </p:txBody>
      </p:sp>
    </p:spTree>
    <p:extLst>
      <p:ext uri="{BB962C8B-B14F-4D97-AF65-F5344CB8AC3E}">
        <p14:creationId xmlns:p14="http://schemas.microsoft.com/office/powerpoint/2010/main" val="40159930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The role of the National Directorates for Health is to provide overall direction- policy formulation, national strategic planning, priority setting</a:t>
            </a:r>
            <a:r>
              <a:rPr lang="en-US" sz="3200" dirty="0" smtClean="0"/>
              <a:t>, budgeting </a:t>
            </a:r>
            <a:r>
              <a:rPr lang="en-US" sz="3200" dirty="0"/>
              <a:t>and resource </a:t>
            </a:r>
            <a:r>
              <a:rPr lang="en-US" sz="3200" dirty="0" smtClean="0"/>
              <a:t>mobilization</a:t>
            </a:r>
            <a:r>
              <a:rPr lang="en-US" sz="3200" i="1" dirty="0" smtClean="0"/>
              <a:t>, </a:t>
            </a:r>
            <a:r>
              <a:rPr lang="en-US" sz="3200" dirty="0" smtClean="0"/>
              <a:t>regulating</a:t>
            </a:r>
            <a:r>
              <a:rPr lang="en-US" sz="3200" dirty="0"/>
              <a:t>, setting standards, formulating guidelines monitoring and evaluation and provision of technical backup to the county level.</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239</a:t>
            </a:fld>
            <a:endParaRPr lang="en-US"/>
          </a:p>
        </p:txBody>
      </p:sp>
      <p:sp>
        <p:nvSpPr>
          <p:cNvPr id="6" name="Date Placeholder 5"/>
          <p:cNvSpPr>
            <a:spLocks noGrp="1"/>
          </p:cNvSpPr>
          <p:nvPr>
            <p:ph type="dt" sz="half" idx="10"/>
          </p:nvPr>
        </p:nvSpPr>
        <p:spPr/>
        <p:txBody>
          <a:bodyPr/>
          <a:lstStyle/>
          <a:p>
            <a:fld id="{B1D80B49-4C99-4E6A-B28B-44E099778AB7}" type="datetime5">
              <a:rPr lang="en-US" smtClean="0"/>
              <a:t>6-Sep-21</a:t>
            </a:fld>
            <a:endParaRPr lang="en-US"/>
          </a:p>
        </p:txBody>
      </p:sp>
    </p:spTree>
    <p:extLst>
      <p:ext uri="{BB962C8B-B14F-4D97-AF65-F5344CB8AC3E}">
        <p14:creationId xmlns:p14="http://schemas.microsoft.com/office/powerpoint/2010/main" val="160086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characteristics cont.……….</a:t>
            </a:r>
          </a:p>
        </p:txBody>
      </p:sp>
      <p:sp>
        <p:nvSpPr>
          <p:cNvPr id="3" name="Content Placeholder 2"/>
          <p:cNvSpPr>
            <a:spLocks noGrp="1"/>
          </p:cNvSpPr>
          <p:nvPr>
            <p:ph idx="1"/>
          </p:nvPr>
        </p:nvSpPr>
        <p:spPr>
          <a:xfrm>
            <a:off x="755073" y="1222952"/>
            <a:ext cx="10515600" cy="4351338"/>
          </a:xfrm>
        </p:spPr>
        <p:txBody>
          <a:bodyPr>
            <a:normAutofit lnSpcReduction="10000"/>
          </a:bodyPr>
          <a:lstStyle/>
          <a:p>
            <a:pPr marL="0" indent="0">
              <a:buNone/>
            </a:pPr>
            <a:endParaRPr lang="en-US" dirty="0"/>
          </a:p>
          <a:p>
            <a:pPr>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Since managers work in a formal organization, they have a greater formal responsibility and accountability for rationality and control than leaders.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They </a:t>
            </a:r>
            <a:r>
              <a:rPr lang="en-US" sz="3600" dirty="0">
                <a:latin typeface="Times New Roman" panose="02020603050405020304" pitchFamily="18" charset="0"/>
                <a:cs typeface="Times New Roman" panose="02020603050405020304" pitchFamily="18" charset="0"/>
              </a:rPr>
              <a:t>are also expected to carry out specific functions, and responsibilities.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Managers </a:t>
            </a:r>
            <a:r>
              <a:rPr lang="en-US" sz="3600" dirty="0">
                <a:latin typeface="Times New Roman" panose="02020603050405020304" pitchFamily="18" charset="0"/>
                <a:cs typeface="Times New Roman" panose="02020603050405020304" pitchFamily="18" charset="0"/>
              </a:rPr>
              <a:t>also manipulate people, the environment, money, time, and other resources to achieve organizational goals </a:t>
            </a:r>
          </a:p>
          <a:p>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a:t>
            </a:fld>
            <a:endParaRPr lang="en-US"/>
          </a:p>
        </p:txBody>
      </p:sp>
      <p:sp>
        <p:nvSpPr>
          <p:cNvPr id="6" name="Date Placeholder 5"/>
          <p:cNvSpPr>
            <a:spLocks noGrp="1"/>
          </p:cNvSpPr>
          <p:nvPr>
            <p:ph type="dt" sz="half" idx="10"/>
          </p:nvPr>
        </p:nvSpPr>
        <p:spPr/>
        <p:txBody>
          <a:bodyPr/>
          <a:lstStyle/>
          <a:p>
            <a:fld id="{1E447C93-F788-4634-993C-F124964106F2}" type="datetime5">
              <a:rPr lang="en-US" smtClean="0"/>
              <a:t>6-Sep-21</a:t>
            </a:fld>
            <a:endParaRPr lang="en-US"/>
          </a:p>
        </p:txBody>
      </p:sp>
    </p:spTree>
    <p:extLst>
      <p:ext uri="{BB962C8B-B14F-4D97-AF65-F5344CB8AC3E}">
        <p14:creationId xmlns:p14="http://schemas.microsoft.com/office/powerpoint/2010/main" val="386103888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COUNTY GOVERNMENT </a:t>
            </a:r>
            <a:endParaRPr lang="en-US" dirty="0"/>
          </a:p>
        </p:txBody>
      </p:sp>
      <p:sp>
        <p:nvSpPr>
          <p:cNvPr id="3" name="Content Placeholder 2"/>
          <p:cNvSpPr>
            <a:spLocks noGrp="1"/>
          </p:cNvSpPr>
          <p:nvPr>
            <p:ph idx="1"/>
          </p:nvPr>
        </p:nvSpPr>
        <p:spPr/>
        <p:txBody>
          <a:bodyPr>
            <a:normAutofit/>
          </a:bodyPr>
          <a:lstStyle/>
          <a:p>
            <a:r>
              <a:rPr lang="en-US" sz="3200" dirty="0"/>
              <a:t>At county level ,the Kenya Health Policy 2012-2030 proposes the formation of county health departments whose role will be to create and provide an enabling institutional and management structure responsible for ‘coordinating and managing the delivery of health care</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240</a:t>
            </a:fld>
            <a:endParaRPr lang="en-US"/>
          </a:p>
        </p:txBody>
      </p:sp>
      <p:sp>
        <p:nvSpPr>
          <p:cNvPr id="6" name="Date Placeholder 5"/>
          <p:cNvSpPr>
            <a:spLocks noGrp="1"/>
          </p:cNvSpPr>
          <p:nvPr>
            <p:ph type="dt" sz="half" idx="10"/>
          </p:nvPr>
        </p:nvSpPr>
        <p:spPr/>
        <p:txBody>
          <a:bodyPr/>
          <a:lstStyle/>
          <a:p>
            <a:fld id="{66F8026A-59FB-4371-9937-ED0F401AA613}" type="datetime5">
              <a:rPr lang="en-US" smtClean="0"/>
              <a:t>6-Sep-21</a:t>
            </a:fld>
            <a:endParaRPr lang="en-US"/>
          </a:p>
        </p:txBody>
      </p:sp>
    </p:spTree>
    <p:extLst>
      <p:ext uri="{BB962C8B-B14F-4D97-AF65-F5344CB8AC3E}">
        <p14:creationId xmlns:p14="http://schemas.microsoft.com/office/powerpoint/2010/main" val="257143983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a:t>mandates  and services at the county level’. In addition  to the county health departments, the policy calls for the formation of county health management teams. These will provide ‘professional and technical management structure’’ in each county to coordinate the delivery of health services through health facilities available in each county.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241</a:t>
            </a:fld>
            <a:endParaRPr lang="en-US"/>
          </a:p>
        </p:txBody>
      </p:sp>
      <p:sp>
        <p:nvSpPr>
          <p:cNvPr id="6" name="Date Placeholder 5"/>
          <p:cNvSpPr>
            <a:spLocks noGrp="1"/>
          </p:cNvSpPr>
          <p:nvPr>
            <p:ph type="dt" sz="half" idx="10"/>
          </p:nvPr>
        </p:nvSpPr>
        <p:spPr/>
        <p:txBody>
          <a:bodyPr/>
          <a:lstStyle/>
          <a:p>
            <a:fld id="{E98E025A-E6FC-42D6-BC8D-F110DD864FAD}" type="datetime5">
              <a:rPr lang="en-US" smtClean="0"/>
              <a:t>6-Sep-21</a:t>
            </a:fld>
            <a:endParaRPr lang="en-US"/>
          </a:p>
        </p:txBody>
      </p:sp>
    </p:spTree>
    <p:extLst>
      <p:ext uri="{BB962C8B-B14F-4D97-AF65-F5344CB8AC3E}">
        <p14:creationId xmlns:p14="http://schemas.microsoft.com/office/powerpoint/2010/main" val="48653664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The role of the county government is to provide strategic and operational leadership and stewardship for overall health management in the county, including provision of health services, resource mobilization, creation of linkages with national level referral health services, monitoring and evaluation, coordination and collaboration with state and non-state and non-state stakeholders at the county level.</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242</a:t>
            </a:fld>
            <a:endParaRPr lang="en-US"/>
          </a:p>
        </p:txBody>
      </p:sp>
      <p:sp>
        <p:nvSpPr>
          <p:cNvPr id="6" name="Date Placeholder 5"/>
          <p:cNvSpPr>
            <a:spLocks noGrp="1"/>
          </p:cNvSpPr>
          <p:nvPr>
            <p:ph type="dt" sz="half" idx="10"/>
          </p:nvPr>
        </p:nvSpPr>
        <p:spPr/>
        <p:txBody>
          <a:bodyPr/>
          <a:lstStyle/>
          <a:p>
            <a:fld id="{3112D871-77D5-41DF-8CA4-1A7FD012395B}" type="datetime5">
              <a:rPr lang="en-US" smtClean="0"/>
              <a:t>6-Sep-21</a:t>
            </a:fld>
            <a:endParaRPr lang="en-US"/>
          </a:p>
        </p:txBody>
      </p:sp>
    </p:spTree>
    <p:extLst>
      <p:ext uri="{BB962C8B-B14F-4D97-AF65-F5344CB8AC3E}">
        <p14:creationId xmlns:p14="http://schemas.microsoft.com/office/powerpoint/2010/main" val="282614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Within each county, the Health Facility Management Teams are charged with the responsibility of providing health services, developing and implementing facility health plans, coordinating and collaborating with stakeholders through county Health Stakeholder Forums, supervising,continuosly monitoring and evaluating health services provision and implementing health policies</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243</a:t>
            </a:fld>
            <a:endParaRPr lang="en-US"/>
          </a:p>
        </p:txBody>
      </p:sp>
      <p:sp>
        <p:nvSpPr>
          <p:cNvPr id="6" name="Date Placeholder 5"/>
          <p:cNvSpPr>
            <a:spLocks noGrp="1"/>
          </p:cNvSpPr>
          <p:nvPr>
            <p:ph type="dt" sz="half" idx="10"/>
          </p:nvPr>
        </p:nvSpPr>
        <p:spPr/>
        <p:txBody>
          <a:bodyPr/>
          <a:lstStyle/>
          <a:p>
            <a:fld id="{14A6768D-8CD8-408C-BBC1-DE2E9CAD21C5}" type="datetime5">
              <a:rPr lang="en-US" smtClean="0"/>
              <a:t>6-Sep-21</a:t>
            </a:fld>
            <a:endParaRPr lang="en-US"/>
          </a:p>
        </p:txBody>
      </p:sp>
    </p:spTree>
    <p:extLst>
      <p:ext uri="{BB962C8B-B14F-4D97-AF65-F5344CB8AC3E}">
        <p14:creationId xmlns:p14="http://schemas.microsoft.com/office/powerpoint/2010/main" val="180857934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PROVIDED IN VARIOUS LEVELS  OF HEALTH FACILITIES</a:t>
            </a:r>
          </a:p>
        </p:txBody>
      </p:sp>
      <p:pic>
        <p:nvPicPr>
          <p:cNvPr id="6" name="Content Placeholder 5"/>
          <p:cNvPicPr>
            <a:picLocks noGrp="1" noChangeAspect="1"/>
          </p:cNvPicPr>
          <p:nvPr>
            <p:ph idx="1"/>
          </p:nvPr>
        </p:nvPicPr>
        <p:blipFill>
          <a:blip r:embed="rId2"/>
          <a:stretch>
            <a:fillRect/>
          </a:stretch>
        </p:blipFill>
        <p:spPr>
          <a:xfrm>
            <a:off x="838200" y="1481070"/>
            <a:ext cx="9915659" cy="4623516"/>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244</a:t>
            </a:fld>
            <a:endParaRPr lang="en-US"/>
          </a:p>
        </p:txBody>
      </p:sp>
      <p:sp>
        <p:nvSpPr>
          <p:cNvPr id="3" name="Date Placeholder 2"/>
          <p:cNvSpPr>
            <a:spLocks noGrp="1"/>
          </p:cNvSpPr>
          <p:nvPr>
            <p:ph type="dt" sz="half" idx="10"/>
          </p:nvPr>
        </p:nvSpPr>
        <p:spPr/>
        <p:txBody>
          <a:bodyPr/>
          <a:lstStyle/>
          <a:p>
            <a:fld id="{E727292B-8812-43AD-B91C-1538588E5EAC}" type="datetime5">
              <a:rPr lang="en-US" smtClean="0"/>
              <a:t>6-Sep-21</a:t>
            </a:fld>
            <a:endParaRPr lang="en-US"/>
          </a:p>
        </p:txBody>
      </p:sp>
    </p:spTree>
    <p:extLst>
      <p:ext uri="{BB962C8B-B14F-4D97-AF65-F5344CB8AC3E}">
        <p14:creationId xmlns:p14="http://schemas.microsoft.com/office/powerpoint/2010/main" val="135623744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1690688"/>
            <a:ext cx="10515600" cy="4665662"/>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245</a:t>
            </a:fld>
            <a:endParaRPr lang="en-US"/>
          </a:p>
        </p:txBody>
      </p:sp>
      <p:sp>
        <p:nvSpPr>
          <p:cNvPr id="3" name="Date Placeholder 2"/>
          <p:cNvSpPr>
            <a:spLocks noGrp="1"/>
          </p:cNvSpPr>
          <p:nvPr>
            <p:ph type="dt" sz="half" idx="10"/>
          </p:nvPr>
        </p:nvSpPr>
        <p:spPr/>
        <p:txBody>
          <a:bodyPr/>
          <a:lstStyle/>
          <a:p>
            <a:fld id="{E4954B68-2AB6-4934-B107-9E2C8EA0ABF1}" type="datetime5">
              <a:rPr lang="en-US" smtClean="0"/>
              <a:t>6-Sep-21</a:t>
            </a:fld>
            <a:endParaRPr lang="en-US"/>
          </a:p>
        </p:txBody>
      </p:sp>
    </p:spTree>
    <p:extLst>
      <p:ext uri="{BB962C8B-B14F-4D97-AF65-F5344CB8AC3E}">
        <p14:creationId xmlns:p14="http://schemas.microsoft.com/office/powerpoint/2010/main" val="359998745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1690687"/>
            <a:ext cx="10515600" cy="4285109"/>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246</a:t>
            </a:fld>
            <a:endParaRPr lang="en-US"/>
          </a:p>
        </p:txBody>
      </p:sp>
      <p:sp>
        <p:nvSpPr>
          <p:cNvPr id="3" name="Date Placeholder 2"/>
          <p:cNvSpPr>
            <a:spLocks noGrp="1"/>
          </p:cNvSpPr>
          <p:nvPr>
            <p:ph type="dt" sz="half" idx="10"/>
          </p:nvPr>
        </p:nvSpPr>
        <p:spPr/>
        <p:txBody>
          <a:bodyPr/>
          <a:lstStyle/>
          <a:p>
            <a:fld id="{89ED67BF-4CB8-4093-8EE7-21F2EFB7182E}" type="datetime5">
              <a:rPr lang="en-US" smtClean="0"/>
              <a:t>6-Sep-21</a:t>
            </a:fld>
            <a:endParaRPr lang="en-US"/>
          </a:p>
        </p:txBody>
      </p:sp>
    </p:spTree>
    <p:extLst>
      <p:ext uri="{BB962C8B-B14F-4D97-AF65-F5344CB8AC3E}">
        <p14:creationId xmlns:p14="http://schemas.microsoft.com/office/powerpoint/2010/main" val="100828240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1690688"/>
            <a:ext cx="10515600" cy="4465413"/>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247</a:t>
            </a:fld>
            <a:endParaRPr lang="en-US"/>
          </a:p>
        </p:txBody>
      </p:sp>
      <p:sp>
        <p:nvSpPr>
          <p:cNvPr id="3" name="Date Placeholder 2"/>
          <p:cNvSpPr>
            <a:spLocks noGrp="1"/>
          </p:cNvSpPr>
          <p:nvPr>
            <p:ph type="dt" sz="half" idx="10"/>
          </p:nvPr>
        </p:nvSpPr>
        <p:spPr/>
        <p:txBody>
          <a:bodyPr/>
          <a:lstStyle/>
          <a:p>
            <a:fld id="{351FA13C-1909-4FEE-BFF9-5CA12432FF63}" type="datetime5">
              <a:rPr lang="en-US" smtClean="0"/>
              <a:t>6-Sep-21</a:t>
            </a:fld>
            <a:endParaRPr lang="en-US"/>
          </a:p>
        </p:txBody>
      </p:sp>
    </p:spTree>
    <p:extLst>
      <p:ext uri="{BB962C8B-B14F-4D97-AF65-F5344CB8AC3E}">
        <p14:creationId xmlns:p14="http://schemas.microsoft.com/office/powerpoint/2010/main" val="333955069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a:latin typeface="Agency FB" panose="020B0503020202020204" pitchFamily="34" charset="0"/>
              </a:rPr>
              <a:t>Job Descriptions and Specifications </a:t>
            </a:r>
            <a:endParaRPr lang="en-US" dirty="0">
              <a:latin typeface="Agency FB" panose="020B0503020202020204" pitchFamily="34" charset="0"/>
            </a:endParaRPr>
          </a:p>
        </p:txBody>
      </p:sp>
      <p:sp>
        <p:nvSpPr>
          <p:cNvPr id="3" name="Content Placeholder 2"/>
          <p:cNvSpPr>
            <a:spLocks noGrp="1"/>
          </p:cNvSpPr>
          <p:nvPr>
            <p:ph idx="1"/>
          </p:nvPr>
        </p:nvSpPr>
        <p:spPr/>
        <p:txBody>
          <a:bodyPr/>
          <a:lstStyle/>
          <a:p>
            <a:pPr marL="0" indent="0">
              <a:buNone/>
            </a:pPr>
            <a:r>
              <a:rPr lang="en-US" b="1" dirty="0" smtClean="0"/>
              <a:t>Job </a:t>
            </a:r>
            <a:r>
              <a:rPr lang="en-US" b="1" dirty="0"/>
              <a:t>descriptions </a:t>
            </a:r>
            <a:endParaRPr lang="en-US" dirty="0"/>
          </a:p>
          <a:p>
            <a:r>
              <a:rPr lang="en-US" dirty="0"/>
              <a:t>Job descriptions state the principal duties and responsibilities of the various jobs and the scope of authority. They may be based on information obtained from employees who hold positions and supervisors, as they perceive the jobs. </a:t>
            </a:r>
          </a:p>
          <a:p>
            <a:r>
              <a:rPr lang="en-US" dirty="0"/>
              <a:t>Generally they describe function elements of a position in relation to duties and responsibilities.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248</a:t>
            </a:fld>
            <a:endParaRPr lang="en-US"/>
          </a:p>
        </p:txBody>
      </p:sp>
      <p:sp>
        <p:nvSpPr>
          <p:cNvPr id="6" name="Date Placeholder 5"/>
          <p:cNvSpPr>
            <a:spLocks noGrp="1"/>
          </p:cNvSpPr>
          <p:nvPr>
            <p:ph type="dt" sz="half" idx="10"/>
          </p:nvPr>
        </p:nvSpPr>
        <p:spPr/>
        <p:txBody>
          <a:bodyPr/>
          <a:lstStyle/>
          <a:p>
            <a:fld id="{52453A1B-6FC1-422F-929C-A49F811D9BCC}" type="datetime5">
              <a:rPr lang="en-US" smtClean="0"/>
              <a:t>6-Sep-21</a:t>
            </a:fld>
            <a:endParaRPr lang="en-US"/>
          </a:p>
        </p:txBody>
      </p:sp>
    </p:spTree>
    <p:extLst>
      <p:ext uri="{BB962C8B-B14F-4D97-AF65-F5344CB8AC3E}">
        <p14:creationId xmlns:p14="http://schemas.microsoft.com/office/powerpoint/2010/main" val="175338970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Job Specifications </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a:p>
            <a:r>
              <a:rPr lang="en-US" sz="3200" dirty="0" smtClean="0"/>
              <a:t>This </a:t>
            </a:r>
            <a:r>
              <a:rPr lang="en-US" sz="3200" dirty="0"/>
              <a:t>refers to human qualities or personal specifications which are necessary to perform a job adequately. </a:t>
            </a:r>
          </a:p>
          <a:p>
            <a:r>
              <a:rPr lang="en-US" sz="3200" dirty="0"/>
              <a:t>It includes the details of the knowledge, skills and abilities and behavior required to perform a job. </a:t>
            </a:r>
          </a:p>
          <a:p>
            <a:r>
              <a:rPr lang="en-US" sz="3200" dirty="0"/>
              <a:t>Most organization manuals combine jobs specifications as part of each job description</a:t>
            </a:r>
            <a:r>
              <a:rPr lang="en-US" dirty="0"/>
              <a: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249</a:t>
            </a:fld>
            <a:endParaRPr lang="en-US"/>
          </a:p>
        </p:txBody>
      </p:sp>
      <p:sp>
        <p:nvSpPr>
          <p:cNvPr id="6" name="Date Placeholder 5"/>
          <p:cNvSpPr>
            <a:spLocks noGrp="1"/>
          </p:cNvSpPr>
          <p:nvPr>
            <p:ph type="dt" sz="half" idx="10"/>
          </p:nvPr>
        </p:nvSpPr>
        <p:spPr/>
        <p:txBody>
          <a:bodyPr/>
          <a:lstStyle/>
          <a:p>
            <a:fld id="{DC77EA36-8B5F-48C2-881F-6A3BDD625F5C}" type="datetime5">
              <a:rPr lang="en-US" smtClean="0"/>
              <a:t>6-Sep-21</a:t>
            </a:fld>
            <a:endParaRPr lang="en-US"/>
          </a:p>
        </p:txBody>
      </p:sp>
    </p:spTree>
    <p:extLst>
      <p:ext uri="{BB962C8B-B14F-4D97-AF65-F5344CB8AC3E}">
        <p14:creationId xmlns:p14="http://schemas.microsoft.com/office/powerpoint/2010/main" val="1319877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lstStyle/>
          <a:p>
            <a:pPr marL="0" indent="0">
              <a:buNone/>
            </a:pPr>
            <a:endParaRPr lang="en-US" dirty="0" smtClean="0"/>
          </a:p>
          <a:p>
            <a:pPr>
              <a:buFont typeface="Wingdings" panose="05000000000000000000" pitchFamily="2" charset="2"/>
              <a:buChar char="ü"/>
            </a:pPr>
            <a:r>
              <a:rPr lang="en-US" sz="3600" dirty="0" smtClean="0"/>
              <a:t>Managers </a:t>
            </a:r>
            <a:r>
              <a:rPr lang="en-US" sz="3600" dirty="0"/>
              <a:t>work at various levels in an organization. The number of levels will depend on the size of the organization. Generally three levels of management are </a:t>
            </a:r>
            <a:r>
              <a:rPr lang="en-US" sz="3600" dirty="0" smtClean="0"/>
              <a:t>used.</a:t>
            </a:r>
            <a:endParaRPr lang="en-US" sz="36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a:t>
            </a:fld>
            <a:endParaRPr lang="en-US"/>
          </a:p>
        </p:txBody>
      </p:sp>
      <p:sp>
        <p:nvSpPr>
          <p:cNvPr id="6" name="Date Placeholder 5"/>
          <p:cNvSpPr>
            <a:spLocks noGrp="1"/>
          </p:cNvSpPr>
          <p:nvPr>
            <p:ph type="dt" sz="half" idx="10"/>
          </p:nvPr>
        </p:nvSpPr>
        <p:spPr/>
        <p:txBody>
          <a:bodyPr/>
          <a:lstStyle/>
          <a:p>
            <a:fld id="{5EC4AC92-D52B-43C1-949F-97CE6221BB61}" type="datetime5">
              <a:rPr lang="en-US" smtClean="0"/>
              <a:t>6-Sep-21</a:t>
            </a:fld>
            <a:endParaRPr lang="en-US"/>
          </a:p>
        </p:txBody>
      </p:sp>
    </p:spTree>
    <p:extLst>
      <p:ext uri="{BB962C8B-B14F-4D97-AF65-F5344CB8AC3E}">
        <p14:creationId xmlns:p14="http://schemas.microsoft.com/office/powerpoint/2010/main" val="2540895446"/>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Tools Used By Manager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a:t>
            </a:r>
            <a:r>
              <a:rPr lang="en-US" b="1" dirty="0" smtClean="0"/>
              <a:t>Organizational </a:t>
            </a:r>
            <a:r>
              <a:rPr lang="en-US" b="1" dirty="0"/>
              <a:t>manuals </a:t>
            </a:r>
            <a:endParaRPr lang="en-US" dirty="0"/>
          </a:p>
          <a:p>
            <a:r>
              <a:rPr lang="en-US" dirty="0"/>
              <a:t>These provide in comprehensive written form, the decisions which have been made concerning the organizational structure. </a:t>
            </a:r>
          </a:p>
          <a:p>
            <a:r>
              <a:rPr lang="en-US" dirty="0"/>
              <a:t>The manual should clearly specify: The responsibilities of each supervisory position and how they are related to other positions. </a:t>
            </a:r>
          </a:p>
          <a:p>
            <a:r>
              <a:rPr lang="en-US" dirty="0"/>
              <a:t>They should state the objectives of the organization and each department. </a:t>
            </a:r>
          </a:p>
          <a:p>
            <a:r>
              <a:rPr lang="en-US" dirty="0"/>
              <a:t>Manuals should have major policies of the organization particularly relating to personnel </a:t>
            </a:r>
            <a:r>
              <a:rPr lang="en-US" dirty="0" err="1"/>
              <a:t>e.g</a:t>
            </a:r>
            <a:r>
              <a:rPr lang="en-US" dirty="0"/>
              <a:t> Human resource issues, disciplinary policy, terms and conditions of service, training and development, leave.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250</a:t>
            </a:fld>
            <a:endParaRPr lang="en-US"/>
          </a:p>
        </p:txBody>
      </p:sp>
      <p:sp>
        <p:nvSpPr>
          <p:cNvPr id="6" name="Date Placeholder 5"/>
          <p:cNvSpPr>
            <a:spLocks noGrp="1"/>
          </p:cNvSpPr>
          <p:nvPr>
            <p:ph type="dt" sz="half" idx="10"/>
          </p:nvPr>
        </p:nvSpPr>
        <p:spPr/>
        <p:txBody>
          <a:bodyPr/>
          <a:lstStyle/>
          <a:p>
            <a:fld id="{DD1607E3-1599-4CB1-93FA-A04FF2E02664}" type="datetime5">
              <a:rPr lang="en-US" smtClean="0"/>
              <a:t>6-Sep-21</a:t>
            </a:fld>
            <a:endParaRPr lang="en-US"/>
          </a:p>
        </p:txBody>
      </p:sp>
    </p:spTree>
    <p:extLst>
      <p:ext uri="{BB962C8B-B14F-4D97-AF65-F5344CB8AC3E}">
        <p14:creationId xmlns:p14="http://schemas.microsoft.com/office/powerpoint/2010/main" val="68401055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Policy </a:t>
            </a:r>
            <a:endParaRPr lang="en-US" dirty="0"/>
          </a:p>
          <a:p>
            <a:r>
              <a:rPr lang="en-US" dirty="0"/>
              <a:t>A policy is a guide which clearly spells out responsibilities and prescribes actions to be taken under a given set of circumstances. </a:t>
            </a:r>
          </a:p>
          <a:p>
            <a:r>
              <a:rPr lang="en-US" dirty="0"/>
              <a:t>It provides general direction for decision making so that action can be taken within the framework of organizations beliefs and principles.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251</a:t>
            </a:fld>
            <a:endParaRPr lang="en-US"/>
          </a:p>
        </p:txBody>
      </p:sp>
      <p:sp>
        <p:nvSpPr>
          <p:cNvPr id="6" name="Date Placeholder 5"/>
          <p:cNvSpPr>
            <a:spLocks noGrp="1"/>
          </p:cNvSpPr>
          <p:nvPr>
            <p:ph type="dt" sz="half" idx="10"/>
          </p:nvPr>
        </p:nvSpPr>
        <p:spPr/>
        <p:txBody>
          <a:bodyPr/>
          <a:lstStyle/>
          <a:p>
            <a:fld id="{D7814BC3-F931-4730-AF11-037C81F97261}" type="datetime5">
              <a:rPr lang="en-US" smtClean="0"/>
              <a:t>6-Sep-21</a:t>
            </a:fld>
            <a:endParaRPr lang="en-US"/>
          </a:p>
        </p:txBody>
      </p:sp>
    </p:spTree>
    <p:extLst>
      <p:ext uri="{BB962C8B-B14F-4D97-AF65-F5344CB8AC3E}">
        <p14:creationId xmlns:p14="http://schemas.microsoft.com/office/powerpoint/2010/main" val="243080374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Procedure </a:t>
            </a:r>
            <a:endParaRPr lang="en-US" dirty="0"/>
          </a:p>
          <a:p>
            <a:r>
              <a:rPr lang="en-US" dirty="0"/>
              <a:t>This prescribes steps that should be followed in order to conform or carry out a policy. </a:t>
            </a:r>
          </a:p>
          <a:p>
            <a:pPr marL="0" indent="0">
              <a:buNone/>
            </a:pPr>
            <a:r>
              <a:rPr lang="en-US" b="1" dirty="0" smtClean="0"/>
              <a:t> </a:t>
            </a:r>
            <a:r>
              <a:rPr lang="en-US" b="1" dirty="0"/>
              <a:t>Standards </a:t>
            </a:r>
            <a:endParaRPr lang="en-US" dirty="0"/>
          </a:p>
          <a:p>
            <a:pPr>
              <a:buFont typeface="Wingdings" panose="05000000000000000000" pitchFamily="2" charset="2"/>
              <a:buChar char="§"/>
            </a:pPr>
            <a:r>
              <a:rPr lang="en-US" dirty="0"/>
              <a:t> </a:t>
            </a:r>
            <a:r>
              <a:rPr lang="en-US" dirty="0" smtClean="0"/>
              <a:t>These </a:t>
            </a:r>
            <a:r>
              <a:rPr lang="en-US" dirty="0"/>
              <a:t>coordinate and articulate the operations of organizations.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252</a:t>
            </a:fld>
            <a:endParaRPr lang="en-US"/>
          </a:p>
        </p:txBody>
      </p:sp>
      <p:sp>
        <p:nvSpPr>
          <p:cNvPr id="6" name="Date Placeholder 5"/>
          <p:cNvSpPr>
            <a:spLocks noGrp="1"/>
          </p:cNvSpPr>
          <p:nvPr>
            <p:ph type="dt" sz="half" idx="10"/>
          </p:nvPr>
        </p:nvSpPr>
        <p:spPr/>
        <p:txBody>
          <a:bodyPr/>
          <a:lstStyle/>
          <a:p>
            <a:fld id="{0B11E637-6417-431D-B06C-F663B8A40AD0}" type="datetime5">
              <a:rPr lang="en-US" smtClean="0"/>
              <a:t>6-Sep-21</a:t>
            </a:fld>
            <a:endParaRPr lang="en-US"/>
          </a:p>
        </p:txBody>
      </p:sp>
    </p:spTree>
    <p:extLst>
      <p:ext uri="{BB962C8B-B14F-4D97-AF65-F5344CB8AC3E}">
        <p14:creationId xmlns:p14="http://schemas.microsoft.com/office/powerpoint/2010/main" val="212866710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ORGANIZATIONAL COMMUNICATION </a:t>
            </a:r>
            <a:endParaRPr lang="en-US" dirty="0"/>
          </a:p>
        </p:txBody>
      </p:sp>
      <p:sp>
        <p:nvSpPr>
          <p:cNvPr id="3" name="Content Placeholder 2"/>
          <p:cNvSpPr>
            <a:spLocks noGrp="1"/>
          </p:cNvSpPr>
          <p:nvPr>
            <p:ph idx="1"/>
          </p:nvPr>
        </p:nvSpPr>
        <p:spPr/>
        <p:txBody>
          <a:bodyPr/>
          <a:lstStyle/>
          <a:p>
            <a:r>
              <a:rPr lang="en-US" dirty="0"/>
              <a:t>In your communication course, you discussed the principles and importance of communication. </a:t>
            </a:r>
          </a:p>
          <a:p>
            <a:r>
              <a:rPr lang="en-US" dirty="0"/>
              <a:t>There is no organization that can exist without communication. Communication is referred to as the lifeblood of an organization. </a:t>
            </a:r>
          </a:p>
          <a:p>
            <a:r>
              <a:rPr lang="en-US" dirty="0"/>
              <a:t>Communication is the need of creating common understanding. It is therefore the process of transmitting ideas and information from one person (sender) to another or group of people (receivers).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253</a:t>
            </a:fld>
            <a:endParaRPr lang="en-US"/>
          </a:p>
        </p:txBody>
      </p:sp>
      <p:sp>
        <p:nvSpPr>
          <p:cNvPr id="6" name="Date Placeholder 5"/>
          <p:cNvSpPr>
            <a:spLocks noGrp="1"/>
          </p:cNvSpPr>
          <p:nvPr>
            <p:ph type="dt" sz="half" idx="10"/>
          </p:nvPr>
        </p:nvSpPr>
        <p:spPr/>
        <p:txBody>
          <a:bodyPr/>
          <a:lstStyle/>
          <a:p>
            <a:fld id="{C0238F91-58CC-42DC-95DA-F3A4A005CBC7}" type="datetime5">
              <a:rPr lang="en-US" smtClean="0"/>
              <a:t>6-Sep-21</a:t>
            </a:fld>
            <a:endParaRPr lang="en-US"/>
          </a:p>
        </p:txBody>
      </p:sp>
    </p:spTree>
    <p:extLst>
      <p:ext uri="{BB962C8B-B14F-4D97-AF65-F5344CB8AC3E}">
        <p14:creationId xmlns:p14="http://schemas.microsoft.com/office/powerpoint/2010/main" val="209870411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Organizational communication is the exchange of information within the organization. While employees’ communications are the responsibilities of the managers, the managers work may be supplemented through already established means of communication within an organization. In any organization, there exists both formal and informal communication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254</a:t>
            </a:fld>
            <a:endParaRPr lang="en-US"/>
          </a:p>
        </p:txBody>
      </p:sp>
      <p:sp>
        <p:nvSpPr>
          <p:cNvPr id="6" name="Date Placeholder 5"/>
          <p:cNvSpPr>
            <a:spLocks noGrp="1"/>
          </p:cNvSpPr>
          <p:nvPr>
            <p:ph type="dt" sz="half" idx="10"/>
          </p:nvPr>
        </p:nvSpPr>
        <p:spPr/>
        <p:txBody>
          <a:bodyPr/>
          <a:lstStyle/>
          <a:p>
            <a:fld id="{80DF1371-CD4B-4544-85E8-474E02CBBA27}" type="datetime5">
              <a:rPr lang="en-US" smtClean="0"/>
              <a:t>6-Sep-21</a:t>
            </a:fld>
            <a:endParaRPr lang="en-US"/>
          </a:p>
        </p:txBody>
      </p:sp>
    </p:spTree>
    <p:extLst>
      <p:ext uri="{BB962C8B-B14F-4D97-AF65-F5344CB8AC3E}">
        <p14:creationId xmlns:p14="http://schemas.microsoft.com/office/powerpoint/2010/main" val="207660724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formal communication system mainly used is based on the chain of command from the top of the organization to the bottom. This is used for all official messages including directives, procedures, policies, job instructions etc. </a:t>
            </a:r>
          </a:p>
          <a:p>
            <a:r>
              <a:rPr lang="en-US" dirty="0"/>
              <a:t>The informal communication – System is usually oral and not crucial to the functioning of the organization. It generates from informal groupings </a:t>
            </a:r>
            <a:r>
              <a:rPr lang="en-US" dirty="0" err="1"/>
              <a:t>e.g</a:t>
            </a:r>
            <a:r>
              <a:rPr lang="en-US" dirty="0"/>
              <a:t> associations or welfare. In most cases, messages are transmitted through “grapevine” or rumors and sometimes the communication is distorted or groundless. Since it can cause fear and anxiety among staff, the manager should be aware of them to reinforce the formal system.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255</a:t>
            </a:fld>
            <a:endParaRPr lang="en-US"/>
          </a:p>
        </p:txBody>
      </p:sp>
      <p:sp>
        <p:nvSpPr>
          <p:cNvPr id="6" name="Date Placeholder 5"/>
          <p:cNvSpPr>
            <a:spLocks noGrp="1"/>
          </p:cNvSpPr>
          <p:nvPr>
            <p:ph type="dt" sz="half" idx="10"/>
          </p:nvPr>
        </p:nvSpPr>
        <p:spPr/>
        <p:txBody>
          <a:bodyPr/>
          <a:lstStyle/>
          <a:p>
            <a:fld id="{20DCAF95-B244-42CF-BCEB-684AF703757A}" type="datetime5">
              <a:rPr lang="en-US" smtClean="0"/>
              <a:t>6-Sep-21</a:t>
            </a:fld>
            <a:endParaRPr lang="en-US"/>
          </a:p>
        </p:txBody>
      </p:sp>
    </p:spTree>
    <p:extLst>
      <p:ext uri="{BB962C8B-B14F-4D97-AF65-F5344CB8AC3E}">
        <p14:creationId xmlns:p14="http://schemas.microsoft.com/office/powerpoint/2010/main" val="3514666655"/>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role of the manager is to use positive informal communication to the maximum for the benefit of organization. He/she must discourage any which may not work in the interest of organization success. There is need to establish proper formal channels and use them for all information that employees need to know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256</a:t>
            </a:fld>
            <a:endParaRPr lang="en-US"/>
          </a:p>
        </p:txBody>
      </p:sp>
      <p:sp>
        <p:nvSpPr>
          <p:cNvPr id="6" name="Date Placeholder 5"/>
          <p:cNvSpPr>
            <a:spLocks noGrp="1"/>
          </p:cNvSpPr>
          <p:nvPr>
            <p:ph type="dt" sz="half" idx="10"/>
          </p:nvPr>
        </p:nvSpPr>
        <p:spPr/>
        <p:txBody>
          <a:bodyPr/>
          <a:lstStyle/>
          <a:p>
            <a:fld id="{8E6EE4FC-267B-4FD8-8A85-A3D3A874ED67}" type="datetime5">
              <a:rPr lang="en-US" smtClean="0"/>
              <a:t>6-Sep-21</a:t>
            </a:fld>
            <a:endParaRPr lang="en-US"/>
          </a:p>
        </p:txBody>
      </p:sp>
    </p:spTree>
    <p:extLst>
      <p:ext uri="{BB962C8B-B14F-4D97-AF65-F5344CB8AC3E}">
        <p14:creationId xmlns:p14="http://schemas.microsoft.com/office/powerpoint/2010/main" val="367371736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Flow of Communication in an Organization </a:t>
            </a:r>
            <a:endParaRPr lang="en-US" dirty="0"/>
          </a:p>
        </p:txBody>
      </p:sp>
      <p:sp>
        <p:nvSpPr>
          <p:cNvPr id="3" name="Content Placeholder 2"/>
          <p:cNvSpPr>
            <a:spLocks noGrp="1"/>
          </p:cNvSpPr>
          <p:nvPr>
            <p:ph idx="1"/>
          </p:nvPr>
        </p:nvSpPr>
        <p:spPr/>
        <p:txBody>
          <a:bodyPr/>
          <a:lstStyle/>
          <a:p>
            <a:r>
              <a:rPr lang="en-US" dirty="0"/>
              <a:t>The Manager is responsible for passing information through vertical channels of communication which includes both downward and upward flow of communication. </a:t>
            </a:r>
          </a:p>
          <a:p>
            <a:pPr marL="0" indent="0">
              <a:buNone/>
            </a:pPr>
            <a:r>
              <a:rPr lang="en-US" b="1" dirty="0"/>
              <a:t>I. Vertical Flow: </a:t>
            </a:r>
            <a:endParaRPr lang="en-US" dirty="0"/>
          </a:p>
          <a:p>
            <a:pPr marL="0" indent="0">
              <a:buNone/>
            </a:pPr>
            <a:r>
              <a:rPr lang="en-US" dirty="0" smtClean="0"/>
              <a:t>The </a:t>
            </a:r>
            <a:r>
              <a:rPr lang="en-US" dirty="0"/>
              <a:t>Manager is responsible for passing information through vertical channels of communication which includes both downward and upward flow of communication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257</a:t>
            </a:fld>
            <a:endParaRPr lang="en-US"/>
          </a:p>
        </p:txBody>
      </p:sp>
      <p:sp>
        <p:nvSpPr>
          <p:cNvPr id="6" name="Date Placeholder 5"/>
          <p:cNvSpPr>
            <a:spLocks noGrp="1"/>
          </p:cNvSpPr>
          <p:nvPr>
            <p:ph type="dt" sz="half" idx="10"/>
          </p:nvPr>
        </p:nvSpPr>
        <p:spPr/>
        <p:txBody>
          <a:bodyPr/>
          <a:lstStyle/>
          <a:p>
            <a:fld id="{0B3F8C47-C524-47BD-8A4A-E8A63D43A5D0}" type="datetime5">
              <a:rPr lang="en-US" smtClean="0"/>
              <a:t>6-Sep-21</a:t>
            </a:fld>
            <a:endParaRPr lang="en-US"/>
          </a:p>
        </p:txBody>
      </p:sp>
    </p:spTree>
    <p:extLst>
      <p:ext uri="{BB962C8B-B14F-4D97-AF65-F5344CB8AC3E}">
        <p14:creationId xmlns:p14="http://schemas.microsoft.com/office/powerpoint/2010/main" val="425065792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a</a:t>
            </a:r>
            <a:r>
              <a:rPr lang="en-US" b="1" dirty="0"/>
              <a:t>) Downward Communication: </a:t>
            </a:r>
            <a:endParaRPr lang="en-US" dirty="0"/>
          </a:p>
          <a:p>
            <a:r>
              <a:rPr lang="en-US" dirty="0"/>
              <a:t>Most information within organizations move from top downward, that is, top management to employees. This may be through face to face, written materials </a:t>
            </a:r>
            <a:r>
              <a:rPr lang="en-US" dirty="0" err="1"/>
              <a:t>e.g</a:t>
            </a:r>
            <a:r>
              <a:rPr lang="en-US" dirty="0"/>
              <a:t> memos or circulars. The purpose is mainly to inform employees of their job responsibilities, commitment to the objectives and any other relevant information.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258</a:t>
            </a:fld>
            <a:endParaRPr lang="en-US"/>
          </a:p>
        </p:txBody>
      </p:sp>
      <p:sp>
        <p:nvSpPr>
          <p:cNvPr id="6" name="Date Placeholder 5"/>
          <p:cNvSpPr>
            <a:spLocks noGrp="1"/>
          </p:cNvSpPr>
          <p:nvPr>
            <p:ph type="dt" sz="half" idx="10"/>
          </p:nvPr>
        </p:nvSpPr>
        <p:spPr/>
        <p:txBody>
          <a:bodyPr/>
          <a:lstStyle/>
          <a:p>
            <a:fld id="{FD5F372F-4D87-4FC4-94FA-DC176FC9DAE9}" type="datetime5">
              <a:rPr lang="en-US" smtClean="0"/>
              <a:t>6-Sep-21</a:t>
            </a:fld>
            <a:endParaRPr lang="en-US"/>
          </a:p>
        </p:txBody>
      </p:sp>
    </p:spTree>
    <p:extLst>
      <p:ext uri="{BB962C8B-B14F-4D97-AF65-F5344CB8AC3E}">
        <p14:creationId xmlns:p14="http://schemas.microsoft.com/office/powerpoint/2010/main" val="4187825338"/>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Some barriers to this include: </a:t>
            </a:r>
            <a:endParaRPr lang="en-US" dirty="0"/>
          </a:p>
          <a:p>
            <a:r>
              <a:rPr lang="en-US" dirty="0"/>
              <a:t>- Manager may withhold information. </a:t>
            </a:r>
          </a:p>
          <a:p>
            <a:r>
              <a:rPr lang="en-US" dirty="0"/>
              <a:t>- The employee may fail to understand the message. </a:t>
            </a:r>
          </a:p>
          <a:p>
            <a:r>
              <a:rPr lang="en-US" dirty="0"/>
              <a:t>- Employee may get information not relevant to their needs and do not get information they need.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259</a:t>
            </a:fld>
            <a:endParaRPr lang="en-US"/>
          </a:p>
        </p:txBody>
      </p:sp>
      <p:sp>
        <p:nvSpPr>
          <p:cNvPr id="6" name="Date Placeholder 5"/>
          <p:cNvSpPr>
            <a:spLocks noGrp="1"/>
          </p:cNvSpPr>
          <p:nvPr>
            <p:ph type="dt" sz="half" idx="10"/>
          </p:nvPr>
        </p:nvSpPr>
        <p:spPr/>
        <p:txBody>
          <a:bodyPr/>
          <a:lstStyle/>
          <a:p>
            <a:fld id="{06A09662-E106-4F98-B292-808D4FEE3965}" type="datetime5">
              <a:rPr lang="en-US" smtClean="0"/>
              <a:t>6-Sep-21</a:t>
            </a:fld>
            <a:endParaRPr lang="en-US"/>
          </a:p>
        </p:txBody>
      </p:sp>
    </p:spTree>
    <p:extLst>
      <p:ext uri="{BB962C8B-B14F-4D97-AF65-F5344CB8AC3E}">
        <p14:creationId xmlns:p14="http://schemas.microsoft.com/office/powerpoint/2010/main" val="11769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lgerian" panose="04020705040A02060702" pitchFamily="82" charset="0"/>
              </a:rPr>
              <a:t>Levels of management </a:t>
            </a:r>
            <a:endParaRPr lang="en-US" dirty="0"/>
          </a:p>
        </p:txBody>
      </p:sp>
      <p:pic>
        <p:nvPicPr>
          <p:cNvPr id="4" name="Content Placeholder 3"/>
          <p:cNvPicPr>
            <a:picLocks noGrp="1" noChangeAspect="1"/>
          </p:cNvPicPr>
          <p:nvPr>
            <p:ph idx="1"/>
          </p:nvPr>
        </p:nvPicPr>
        <p:blipFill>
          <a:blip r:embed="rId2"/>
          <a:stretch>
            <a:fillRect/>
          </a:stretch>
        </p:blipFill>
        <p:spPr>
          <a:xfrm>
            <a:off x="3210874" y="1825625"/>
            <a:ext cx="5770252" cy="4351338"/>
          </a:xfrm>
          <a:prstGeom prst="rect">
            <a:avLst/>
          </a:prstGeom>
        </p:spPr>
      </p:pic>
      <p:sp>
        <p:nvSpPr>
          <p:cNvPr id="3" name="Footer Placeholder 2"/>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a:t>
            </a:fld>
            <a:endParaRPr lang="en-US"/>
          </a:p>
        </p:txBody>
      </p:sp>
      <p:sp>
        <p:nvSpPr>
          <p:cNvPr id="6" name="Date Placeholder 5"/>
          <p:cNvSpPr>
            <a:spLocks noGrp="1"/>
          </p:cNvSpPr>
          <p:nvPr>
            <p:ph type="dt" sz="half" idx="10"/>
          </p:nvPr>
        </p:nvSpPr>
        <p:spPr/>
        <p:txBody>
          <a:bodyPr/>
          <a:lstStyle/>
          <a:p>
            <a:fld id="{82846D86-C9AE-40EE-B2D4-EEDDE13FDF89}" type="datetime5">
              <a:rPr lang="en-US" smtClean="0"/>
              <a:t>6-Sep-21</a:t>
            </a:fld>
            <a:endParaRPr lang="en-US"/>
          </a:p>
        </p:txBody>
      </p:sp>
    </p:spTree>
    <p:extLst>
      <p:ext uri="{BB962C8B-B14F-4D97-AF65-F5344CB8AC3E}">
        <p14:creationId xmlns:p14="http://schemas.microsoft.com/office/powerpoint/2010/main" val="3451167706"/>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b</a:t>
            </a:r>
            <a:r>
              <a:rPr lang="en-US" b="1" dirty="0"/>
              <a:t>) Upward Communication: </a:t>
            </a:r>
            <a:endParaRPr lang="en-US" dirty="0"/>
          </a:p>
          <a:p>
            <a:r>
              <a:rPr lang="en-US" dirty="0"/>
              <a:t>This is the flow of information from bottom – up or subordinates to supervisor. Ideally information should pass freely up the chain of command so that management gets the feedback needed to evaluate results and initiate improvements.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260</a:t>
            </a:fld>
            <a:endParaRPr lang="en-US"/>
          </a:p>
        </p:txBody>
      </p:sp>
      <p:sp>
        <p:nvSpPr>
          <p:cNvPr id="6" name="Date Placeholder 5"/>
          <p:cNvSpPr>
            <a:spLocks noGrp="1"/>
          </p:cNvSpPr>
          <p:nvPr>
            <p:ph type="dt" sz="half" idx="10"/>
          </p:nvPr>
        </p:nvSpPr>
        <p:spPr/>
        <p:txBody>
          <a:bodyPr/>
          <a:lstStyle/>
          <a:p>
            <a:fld id="{70DB5148-17C4-4ED1-8833-19FBDEBBFC0D}" type="datetime5">
              <a:rPr lang="en-US" smtClean="0"/>
              <a:t>6-Sep-21</a:t>
            </a:fld>
            <a:endParaRPr lang="en-US"/>
          </a:p>
        </p:txBody>
      </p:sp>
    </p:spTree>
    <p:extLst>
      <p:ext uri="{BB962C8B-B14F-4D97-AF65-F5344CB8AC3E}">
        <p14:creationId xmlns:p14="http://schemas.microsoft.com/office/powerpoint/2010/main" val="196186781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Barriers to upward communication may include: </a:t>
            </a:r>
            <a:endParaRPr lang="en-US" dirty="0"/>
          </a:p>
          <a:p>
            <a:r>
              <a:rPr lang="en-US" dirty="0"/>
              <a:t>- If employees feel management is not interested in their ideas, they will not offer them. </a:t>
            </a:r>
          </a:p>
          <a:p>
            <a:r>
              <a:rPr lang="en-US" dirty="0"/>
              <a:t>- Sometimes, bad news get blocked and is not communicated to the top management. </a:t>
            </a:r>
          </a:p>
          <a:p>
            <a:r>
              <a:rPr lang="en-US" dirty="0"/>
              <a:t>- Delays in relying messages.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261</a:t>
            </a:fld>
            <a:endParaRPr lang="en-US"/>
          </a:p>
        </p:txBody>
      </p:sp>
      <p:sp>
        <p:nvSpPr>
          <p:cNvPr id="6" name="Date Placeholder 5"/>
          <p:cNvSpPr>
            <a:spLocks noGrp="1"/>
          </p:cNvSpPr>
          <p:nvPr>
            <p:ph type="dt" sz="half" idx="10"/>
          </p:nvPr>
        </p:nvSpPr>
        <p:spPr/>
        <p:txBody>
          <a:bodyPr/>
          <a:lstStyle/>
          <a:p>
            <a:fld id="{4461B6B3-585A-4C69-95BF-B24FBA5240C6}" type="datetime5">
              <a:rPr lang="en-US" smtClean="0"/>
              <a:t>6-Sep-21</a:t>
            </a:fld>
            <a:endParaRPr lang="en-US"/>
          </a:p>
        </p:txBody>
      </p:sp>
    </p:spTree>
    <p:extLst>
      <p:ext uri="{BB962C8B-B14F-4D97-AF65-F5344CB8AC3E}">
        <p14:creationId xmlns:p14="http://schemas.microsoft.com/office/powerpoint/2010/main" val="155662172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2. Horizontal Flow </a:t>
            </a:r>
            <a:endParaRPr lang="en-US" dirty="0"/>
          </a:p>
          <a:p>
            <a:r>
              <a:rPr lang="en-US" dirty="0"/>
              <a:t>This is the flow of information where managers communicate with each other at a professional level or employees of equal rank exchange information including opinions or news</a:t>
            </a:r>
            <a:r>
              <a:rPr lang="en-US" dirty="0" smtClean="0"/>
              <a:t>.</a:t>
            </a:r>
          </a:p>
          <a:p>
            <a:pPr marL="0" indent="0">
              <a:buNone/>
            </a:pPr>
            <a:r>
              <a:rPr lang="en-US" b="1" dirty="0"/>
              <a:t>Write down the principles of communication and list five (5) barriers to effective communication </a:t>
            </a:r>
            <a:r>
              <a:rPr lang="en-US" dirty="0"/>
              <a:t>	</a:t>
            </a:r>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262</a:t>
            </a:fld>
            <a:endParaRPr lang="en-US"/>
          </a:p>
        </p:txBody>
      </p:sp>
      <p:sp>
        <p:nvSpPr>
          <p:cNvPr id="6" name="Date Placeholder 5"/>
          <p:cNvSpPr>
            <a:spLocks noGrp="1"/>
          </p:cNvSpPr>
          <p:nvPr>
            <p:ph type="dt" sz="half" idx="10"/>
          </p:nvPr>
        </p:nvSpPr>
        <p:spPr/>
        <p:txBody>
          <a:bodyPr/>
          <a:lstStyle/>
          <a:p>
            <a:fld id="{ADF25AC4-26B4-434C-9E65-0D692380712E}" type="datetime5">
              <a:rPr lang="en-US" smtClean="0"/>
              <a:t>6-Sep-21</a:t>
            </a:fld>
            <a:endParaRPr lang="en-US"/>
          </a:p>
        </p:txBody>
      </p:sp>
    </p:spTree>
    <p:extLst>
      <p:ext uri="{BB962C8B-B14F-4D97-AF65-F5344CB8AC3E}">
        <p14:creationId xmlns:p14="http://schemas.microsoft.com/office/powerpoint/2010/main" val="4242668038"/>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this lecture, we have defined organizing as the process of grouping responsibilities and activities into workable units, determining lines of authority and developing patterns of coordinating and giving feedback. Types of organizations were discussed as well as elements of organizational structure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263</a:t>
            </a:fld>
            <a:endParaRPr lang="en-US"/>
          </a:p>
        </p:txBody>
      </p:sp>
      <p:sp>
        <p:nvSpPr>
          <p:cNvPr id="6" name="Date Placeholder 5"/>
          <p:cNvSpPr>
            <a:spLocks noGrp="1"/>
          </p:cNvSpPr>
          <p:nvPr>
            <p:ph type="dt" sz="half" idx="10"/>
          </p:nvPr>
        </p:nvSpPr>
        <p:spPr/>
        <p:txBody>
          <a:bodyPr/>
          <a:lstStyle/>
          <a:p>
            <a:fld id="{3AAB1E65-2496-4799-A3B5-8D253E53C270}" type="datetime5">
              <a:rPr lang="en-US" smtClean="0"/>
              <a:t>6-Sep-21</a:t>
            </a:fld>
            <a:endParaRPr lang="en-US"/>
          </a:p>
        </p:txBody>
      </p:sp>
    </p:spTree>
    <p:extLst>
      <p:ext uri="{BB962C8B-B14F-4D97-AF65-F5344CB8AC3E}">
        <p14:creationId xmlns:p14="http://schemas.microsoft.com/office/powerpoint/2010/main" val="3347225587"/>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STAFFING </a:t>
            </a:r>
            <a:endParaRPr lang="en-US" dirty="0"/>
          </a:p>
        </p:txBody>
      </p:sp>
      <p:sp>
        <p:nvSpPr>
          <p:cNvPr id="3" name="Content Placeholder 2"/>
          <p:cNvSpPr>
            <a:spLocks noGrp="1"/>
          </p:cNvSpPr>
          <p:nvPr>
            <p:ph idx="1"/>
          </p:nvPr>
        </p:nvSpPr>
        <p:spPr/>
        <p:txBody>
          <a:bodyPr/>
          <a:lstStyle/>
          <a:p>
            <a:r>
              <a:rPr lang="en-US" dirty="0"/>
              <a:t>Allocating human resources is one of the many responsibilities and a challenge to the manager. </a:t>
            </a:r>
            <a:endParaRPr lang="en-US" dirty="0" smtClean="0"/>
          </a:p>
          <a:p>
            <a:r>
              <a:rPr lang="en-US" dirty="0" smtClean="0"/>
              <a:t>This </a:t>
            </a:r>
            <a:r>
              <a:rPr lang="en-US" dirty="0"/>
              <a:t>lecture will introduce you to the managerial function of staffing including staffing process, scheduling and factors affecting staffing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264</a:t>
            </a:fld>
            <a:endParaRPr lang="en-US"/>
          </a:p>
        </p:txBody>
      </p:sp>
      <p:sp>
        <p:nvSpPr>
          <p:cNvPr id="6" name="Date Placeholder 5"/>
          <p:cNvSpPr>
            <a:spLocks noGrp="1"/>
          </p:cNvSpPr>
          <p:nvPr>
            <p:ph type="dt" sz="half" idx="10"/>
          </p:nvPr>
        </p:nvSpPr>
        <p:spPr/>
        <p:txBody>
          <a:bodyPr/>
          <a:lstStyle/>
          <a:p>
            <a:fld id="{1C48743D-6CD8-4D71-99AF-9DE05D9DDAC5}" type="datetime5">
              <a:rPr lang="en-US" smtClean="0"/>
              <a:t>6-Sep-21</a:t>
            </a:fld>
            <a:endParaRPr lang="en-US"/>
          </a:p>
        </p:txBody>
      </p:sp>
    </p:spTree>
    <p:extLst>
      <p:ext uri="{BB962C8B-B14F-4D97-AF65-F5344CB8AC3E}">
        <p14:creationId xmlns:p14="http://schemas.microsoft.com/office/powerpoint/2010/main" val="14338192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OBJECTIVES </a:t>
            </a:r>
            <a:endParaRPr lang="en-US" dirty="0"/>
          </a:p>
          <a:p>
            <a:r>
              <a:rPr lang="en-US" dirty="0"/>
              <a:t>By the end of this lecture, you should be able to: </a:t>
            </a:r>
          </a:p>
          <a:p>
            <a:r>
              <a:rPr lang="en-US" dirty="0"/>
              <a:t>1. Explain staffing process </a:t>
            </a:r>
          </a:p>
          <a:p>
            <a:r>
              <a:rPr lang="en-US" dirty="0"/>
              <a:t>2. Describe factors affecting staffing </a:t>
            </a:r>
          </a:p>
          <a:p>
            <a:r>
              <a:rPr lang="en-US" dirty="0"/>
              <a:t>3. Describe scheduling and different types of scheduling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265</a:t>
            </a:fld>
            <a:endParaRPr lang="en-US"/>
          </a:p>
        </p:txBody>
      </p:sp>
      <p:sp>
        <p:nvSpPr>
          <p:cNvPr id="6" name="Date Placeholder 5"/>
          <p:cNvSpPr>
            <a:spLocks noGrp="1"/>
          </p:cNvSpPr>
          <p:nvPr>
            <p:ph type="dt" sz="half" idx="10"/>
          </p:nvPr>
        </p:nvSpPr>
        <p:spPr/>
        <p:txBody>
          <a:bodyPr/>
          <a:lstStyle/>
          <a:p>
            <a:fld id="{26C2BE1E-B2CF-4A15-903B-EA29F8ED8E18}" type="datetime5">
              <a:rPr lang="en-US" smtClean="0"/>
              <a:t>6-Sep-21</a:t>
            </a:fld>
            <a:endParaRPr lang="en-US"/>
          </a:p>
        </p:txBody>
      </p:sp>
    </p:spTree>
    <p:extLst>
      <p:ext uri="{BB962C8B-B14F-4D97-AF65-F5344CB8AC3E}">
        <p14:creationId xmlns:p14="http://schemas.microsoft.com/office/powerpoint/2010/main" val="1154770704"/>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Definition </a:t>
            </a:r>
            <a:r>
              <a:rPr lang="en-US" b="1" dirty="0"/>
              <a:t>of Staffing </a:t>
            </a:r>
            <a:endParaRPr lang="en-US" dirty="0"/>
          </a:p>
          <a:p>
            <a:r>
              <a:rPr lang="en-US" dirty="0"/>
              <a:t>This is the process of balancing the quantity of staff available with the quantity and mix of staff needed by the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266</a:t>
            </a:fld>
            <a:endParaRPr lang="en-US"/>
          </a:p>
        </p:txBody>
      </p:sp>
      <p:sp>
        <p:nvSpPr>
          <p:cNvPr id="6" name="Date Placeholder 5"/>
          <p:cNvSpPr>
            <a:spLocks noGrp="1"/>
          </p:cNvSpPr>
          <p:nvPr>
            <p:ph type="dt" sz="half" idx="10"/>
          </p:nvPr>
        </p:nvSpPr>
        <p:spPr/>
        <p:txBody>
          <a:bodyPr/>
          <a:lstStyle/>
          <a:p>
            <a:fld id="{EED9C2E4-6B22-46F5-A876-D084DC2BAE1C}" type="datetime5">
              <a:rPr lang="en-US" smtClean="0"/>
              <a:t>6-Sep-21</a:t>
            </a:fld>
            <a:endParaRPr lang="en-US"/>
          </a:p>
        </p:txBody>
      </p:sp>
    </p:spTree>
    <p:extLst>
      <p:ext uri="{BB962C8B-B14F-4D97-AF65-F5344CB8AC3E}">
        <p14:creationId xmlns:p14="http://schemas.microsoft.com/office/powerpoint/2010/main" val="1340937854"/>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of Staffing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following are the main objectives of staffing: </a:t>
            </a:r>
          </a:p>
          <a:p>
            <a:r>
              <a:rPr lang="en-US" dirty="0"/>
              <a:t>1. To provide appropriate numbers and mix of staff to meet patient needs </a:t>
            </a:r>
          </a:p>
          <a:p>
            <a:r>
              <a:rPr lang="en-US" dirty="0"/>
              <a:t>2. To provide continuous </a:t>
            </a:r>
            <a:r>
              <a:rPr lang="en-US" dirty="0" smtClean="0"/>
              <a:t>quality </a:t>
            </a:r>
            <a:r>
              <a:rPr lang="en-US" dirty="0"/>
              <a:t>care to patients </a:t>
            </a:r>
          </a:p>
          <a:p>
            <a:r>
              <a:rPr lang="en-US" dirty="0"/>
              <a:t>3. To periodically evaluate staffing practices in order to determine the scope of staffing problems. </a:t>
            </a:r>
          </a:p>
          <a:p>
            <a:r>
              <a:rPr lang="en-US" dirty="0"/>
              <a:t>4. To utilize the talents and skills of each level of </a:t>
            </a:r>
            <a:r>
              <a:rPr lang="en-US" dirty="0" smtClean="0"/>
              <a:t>STAFF </a:t>
            </a:r>
            <a:r>
              <a:rPr lang="en-US" dirty="0"/>
              <a:t>to their fullest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267</a:t>
            </a:fld>
            <a:endParaRPr lang="en-US"/>
          </a:p>
        </p:txBody>
      </p:sp>
      <p:sp>
        <p:nvSpPr>
          <p:cNvPr id="6" name="Date Placeholder 5"/>
          <p:cNvSpPr>
            <a:spLocks noGrp="1"/>
          </p:cNvSpPr>
          <p:nvPr>
            <p:ph type="dt" sz="half" idx="10"/>
          </p:nvPr>
        </p:nvSpPr>
        <p:spPr/>
        <p:txBody>
          <a:bodyPr/>
          <a:lstStyle/>
          <a:p>
            <a:fld id="{072847A0-7A27-4AF2-9767-8402E0D711B3}" type="datetime5">
              <a:rPr lang="en-US" smtClean="0"/>
              <a:t>6-Sep-21</a:t>
            </a:fld>
            <a:endParaRPr lang="en-US"/>
          </a:p>
        </p:txBody>
      </p:sp>
    </p:spTree>
    <p:extLst>
      <p:ext uri="{BB962C8B-B14F-4D97-AF65-F5344CB8AC3E}">
        <p14:creationId xmlns:p14="http://schemas.microsoft.com/office/powerpoint/2010/main" val="403683735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5. To </a:t>
            </a:r>
            <a:r>
              <a:rPr lang="en-US" dirty="0"/>
              <a:t>provide new employees with an adequate orientation period. </a:t>
            </a:r>
          </a:p>
          <a:p>
            <a:pPr marL="0" indent="0">
              <a:buNone/>
            </a:pPr>
            <a:r>
              <a:rPr lang="en-US" dirty="0"/>
              <a:t>6. To establish staff conditions of employment and adjust as needed to current practices. </a:t>
            </a:r>
          </a:p>
          <a:p>
            <a:pPr marL="0" indent="0">
              <a:buNone/>
            </a:pPr>
            <a:r>
              <a:rPr lang="en-US" dirty="0"/>
              <a:t>7. To utilize centralized or decentralized staffing as means of scheduling </a:t>
            </a:r>
          </a:p>
          <a:p>
            <a:pPr marL="0" indent="0">
              <a:buNone/>
            </a:pPr>
            <a:r>
              <a:rPr lang="en-US" dirty="0"/>
              <a:t>8. To establish a master-staffing plan for allocating personnel based on assessment of patients needs. </a:t>
            </a:r>
          </a:p>
          <a:p>
            <a:pPr marL="0" indent="0">
              <a:buNone/>
            </a:pPr>
            <a:r>
              <a:rPr lang="en-US" dirty="0" smtClean="0"/>
              <a:t>9. To </a:t>
            </a:r>
            <a:r>
              <a:rPr lang="en-US" dirty="0"/>
              <a:t>maintain records pertinent to staff data. </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268</a:t>
            </a:fld>
            <a:endParaRPr lang="en-US"/>
          </a:p>
        </p:txBody>
      </p:sp>
      <p:sp>
        <p:nvSpPr>
          <p:cNvPr id="6" name="Date Placeholder 5"/>
          <p:cNvSpPr>
            <a:spLocks noGrp="1"/>
          </p:cNvSpPr>
          <p:nvPr>
            <p:ph type="dt" sz="half" idx="10"/>
          </p:nvPr>
        </p:nvSpPr>
        <p:spPr/>
        <p:txBody>
          <a:bodyPr/>
          <a:lstStyle/>
          <a:p>
            <a:fld id="{B654509C-B64F-441E-B03F-581DA0C6925A}" type="datetime5">
              <a:rPr lang="en-US" smtClean="0"/>
              <a:t>6-Sep-21</a:t>
            </a:fld>
            <a:endParaRPr lang="en-US"/>
          </a:p>
        </p:txBody>
      </p:sp>
    </p:spTree>
    <p:extLst>
      <p:ext uri="{BB962C8B-B14F-4D97-AF65-F5344CB8AC3E}">
        <p14:creationId xmlns:p14="http://schemas.microsoft.com/office/powerpoint/2010/main" val="1648014034"/>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STAFFING PROCESS </a:t>
            </a:r>
            <a:endParaRPr lang="en-US" dirty="0"/>
          </a:p>
        </p:txBody>
      </p:sp>
      <p:sp>
        <p:nvSpPr>
          <p:cNvPr id="3" name="Content Placeholder 2"/>
          <p:cNvSpPr>
            <a:spLocks noGrp="1"/>
          </p:cNvSpPr>
          <p:nvPr>
            <p:ph idx="1"/>
          </p:nvPr>
        </p:nvSpPr>
        <p:spPr/>
        <p:txBody>
          <a:bodyPr>
            <a:normAutofit fontScale="92500"/>
          </a:bodyPr>
          <a:lstStyle/>
          <a:p>
            <a:r>
              <a:rPr lang="en-US" dirty="0"/>
              <a:t>The process of staffing involves: Recruitment, Selection, Induction and Scheduling </a:t>
            </a:r>
          </a:p>
          <a:p>
            <a:r>
              <a:rPr lang="en-US" dirty="0"/>
              <a:t>Let us examine the meaning of each of the above terms: </a:t>
            </a:r>
            <a:endParaRPr lang="en-US" dirty="0" smtClean="0"/>
          </a:p>
          <a:p>
            <a:pPr marL="0" indent="0">
              <a:buNone/>
            </a:pPr>
            <a:r>
              <a:rPr lang="en-US" b="1" dirty="0" smtClean="0"/>
              <a:t>Recruitment </a:t>
            </a:r>
            <a:endParaRPr lang="en-US" dirty="0"/>
          </a:p>
          <a:p>
            <a:r>
              <a:rPr lang="en-US" dirty="0"/>
              <a:t>This is the first part of the process and it involves filling a vacancy. It is the drafting or revision of the job specification for the vacant position, outlining the qualifications, experience, skills and the responsibilities involved. </a:t>
            </a:r>
          </a:p>
          <a:p>
            <a:r>
              <a:rPr lang="en-US" dirty="0"/>
              <a:t>The vacancy is then advertised to source suitable candidates. The sources could be internal, that is, from within the organization or external.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269</a:t>
            </a:fld>
            <a:endParaRPr lang="en-US"/>
          </a:p>
        </p:txBody>
      </p:sp>
      <p:sp>
        <p:nvSpPr>
          <p:cNvPr id="6" name="Date Placeholder 5"/>
          <p:cNvSpPr>
            <a:spLocks noGrp="1"/>
          </p:cNvSpPr>
          <p:nvPr>
            <p:ph type="dt" sz="half" idx="10"/>
          </p:nvPr>
        </p:nvSpPr>
        <p:spPr/>
        <p:txBody>
          <a:bodyPr/>
          <a:lstStyle/>
          <a:p>
            <a:fld id="{9D457F7C-4BF4-4402-A1A8-AE8FDB4E09AE}" type="datetime5">
              <a:rPr lang="en-US" smtClean="0"/>
              <a:t>6-Sep-21</a:t>
            </a:fld>
            <a:endParaRPr lang="en-US"/>
          </a:p>
        </p:txBody>
      </p:sp>
    </p:spTree>
    <p:extLst>
      <p:ext uri="{BB962C8B-B14F-4D97-AF65-F5344CB8AC3E}">
        <p14:creationId xmlns:p14="http://schemas.microsoft.com/office/powerpoint/2010/main" val="3375748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latin typeface="Algerian" panose="04020705040A02060702" pitchFamily="82" charset="0"/>
              </a:rPr>
              <a:t>Levels of management </a:t>
            </a:r>
            <a:endParaRPr lang="en-US" dirty="0">
              <a:latin typeface="Algerian" panose="04020705040A02060702" pitchFamily="82" charset="0"/>
            </a:endParaRPr>
          </a:p>
        </p:txBody>
      </p:sp>
      <p:sp>
        <p:nvSpPr>
          <p:cNvPr id="3" name="Content Placeholder 2"/>
          <p:cNvSpPr>
            <a:spLocks noGrp="1"/>
          </p:cNvSpPr>
          <p:nvPr>
            <p:ph idx="1"/>
          </p:nvPr>
        </p:nvSpPr>
        <p:spPr/>
        <p:txBody>
          <a:bodyPr>
            <a:noAutofit/>
          </a:bodyPr>
          <a:lstStyle/>
          <a:p>
            <a:pPr marL="0" indent="0">
              <a:buNone/>
            </a:pPr>
            <a:r>
              <a:rPr lang="en-US" sz="3200" b="1" dirty="0" smtClean="0"/>
              <a:t> 1. First </a:t>
            </a:r>
            <a:r>
              <a:rPr lang="en-US" sz="3200" b="1" dirty="0"/>
              <a:t>level management: </a:t>
            </a:r>
            <a:endParaRPr lang="en-US" sz="3200" b="1" dirty="0" smtClean="0"/>
          </a:p>
          <a:p>
            <a:pPr>
              <a:buFont typeface="Wingdings" panose="05000000000000000000" pitchFamily="2" charset="2"/>
              <a:buChar char="ü"/>
            </a:pPr>
            <a:r>
              <a:rPr lang="en-US" sz="3200" dirty="0" smtClean="0"/>
              <a:t>  </a:t>
            </a: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first level managers are also referred as first line managers </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they are responsible for supervising the work of non-managerial personnel and the day to day activities of a specific work units or ward</a:t>
            </a:r>
            <a:r>
              <a:rPr lang="en-US" sz="36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They are the lowest level. In a hospital, setting these would include, </a:t>
            </a:r>
            <a:r>
              <a:rPr lang="en-US" sz="3600" dirty="0" smtClean="0">
                <a:latin typeface="Times New Roman" panose="02020603050405020304" pitchFamily="18" charset="0"/>
                <a:cs typeface="Times New Roman" panose="02020603050405020304" pitchFamily="18" charset="0"/>
              </a:rPr>
              <a:t>ward </a:t>
            </a:r>
            <a:r>
              <a:rPr lang="en-US" sz="3600" dirty="0">
                <a:latin typeface="Times New Roman" panose="02020603050405020304" pitchFamily="18" charset="0"/>
                <a:cs typeface="Times New Roman" panose="02020603050405020304" pitchFamily="18" charset="0"/>
              </a:rPr>
              <a:t>In-charge. They are responsible for </a:t>
            </a:r>
            <a:r>
              <a:rPr lang="en-US" sz="3600" dirty="0" smtClean="0">
                <a:latin typeface="Times New Roman" panose="02020603050405020304" pitchFamily="18" charset="0"/>
                <a:cs typeface="Times New Roman" panose="02020603050405020304" pitchFamily="18" charset="0"/>
              </a:rPr>
              <a:t>clinical </a:t>
            </a:r>
            <a:r>
              <a:rPr lang="en-US" sz="3600" dirty="0">
                <a:latin typeface="Times New Roman" panose="02020603050405020304" pitchFamily="18" charset="0"/>
                <a:cs typeface="Times New Roman" panose="02020603050405020304" pitchFamily="18" charset="0"/>
              </a:rPr>
              <a:t>practice, assigning staff to patients, interfacing with the public, patient care delivery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a:t>
            </a:fld>
            <a:endParaRPr lang="en-US"/>
          </a:p>
        </p:txBody>
      </p:sp>
      <p:sp>
        <p:nvSpPr>
          <p:cNvPr id="6" name="Date Placeholder 5"/>
          <p:cNvSpPr>
            <a:spLocks noGrp="1"/>
          </p:cNvSpPr>
          <p:nvPr>
            <p:ph type="dt" sz="half" idx="10"/>
          </p:nvPr>
        </p:nvSpPr>
        <p:spPr/>
        <p:txBody>
          <a:bodyPr/>
          <a:lstStyle/>
          <a:p>
            <a:fld id="{0321A533-E9EB-4881-8F94-6C42711751F4}" type="datetime5">
              <a:rPr lang="en-US" smtClean="0"/>
              <a:t>6-Sep-21</a:t>
            </a:fld>
            <a:endParaRPr lang="en-US"/>
          </a:p>
        </p:txBody>
      </p:sp>
    </p:spTree>
    <p:extLst>
      <p:ext uri="{BB962C8B-B14F-4D97-AF65-F5344CB8AC3E}">
        <p14:creationId xmlns:p14="http://schemas.microsoft.com/office/powerpoint/2010/main" val="377439970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Selection </a:t>
            </a:r>
            <a:endParaRPr lang="en-US" dirty="0"/>
          </a:p>
          <a:p>
            <a:r>
              <a:rPr lang="en-US" dirty="0"/>
              <a:t>Selecting is the next stage which involves matching the requirements of the job with the attributes of the candidate. The process includes assessing the candidate by various means </a:t>
            </a:r>
            <a:r>
              <a:rPr lang="en-US" dirty="0" err="1"/>
              <a:t>eg</a:t>
            </a:r>
            <a:r>
              <a:rPr lang="en-US" dirty="0"/>
              <a:t>. Interviewing and screening. The purpose of this is to obtain information. Selection testing including achievement, aptitude, intelligence and personality may also be used. These are followed by offer of employment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270</a:t>
            </a:fld>
            <a:endParaRPr lang="en-US"/>
          </a:p>
        </p:txBody>
      </p:sp>
      <p:sp>
        <p:nvSpPr>
          <p:cNvPr id="6" name="Date Placeholder 5"/>
          <p:cNvSpPr>
            <a:spLocks noGrp="1"/>
          </p:cNvSpPr>
          <p:nvPr>
            <p:ph type="dt" sz="half" idx="10"/>
          </p:nvPr>
        </p:nvSpPr>
        <p:spPr/>
        <p:txBody>
          <a:bodyPr/>
          <a:lstStyle/>
          <a:p>
            <a:fld id="{7EDFB953-688F-4B76-8081-3D932D45061A}" type="datetime5">
              <a:rPr lang="en-US" smtClean="0"/>
              <a:t>6-Sep-21</a:t>
            </a:fld>
            <a:endParaRPr lang="en-US"/>
          </a:p>
        </p:txBody>
      </p:sp>
    </p:spTree>
    <p:extLst>
      <p:ext uri="{BB962C8B-B14F-4D97-AF65-F5344CB8AC3E}">
        <p14:creationId xmlns:p14="http://schemas.microsoft.com/office/powerpoint/2010/main" val="340208541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Induction </a:t>
            </a:r>
            <a:endParaRPr lang="en-US" dirty="0"/>
          </a:p>
          <a:p>
            <a:r>
              <a:rPr lang="en-US" dirty="0"/>
              <a:t>This is the process of receiving employees when they begin work, introducing them to the organization and to their colleagues and informing them of the activities, and the culture of the organization. This may be regarded as the orientation or beginning of training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271</a:t>
            </a:fld>
            <a:endParaRPr lang="en-US"/>
          </a:p>
        </p:txBody>
      </p:sp>
      <p:sp>
        <p:nvSpPr>
          <p:cNvPr id="6" name="Date Placeholder 5"/>
          <p:cNvSpPr>
            <a:spLocks noGrp="1"/>
          </p:cNvSpPr>
          <p:nvPr>
            <p:ph type="dt" sz="half" idx="10"/>
          </p:nvPr>
        </p:nvSpPr>
        <p:spPr/>
        <p:txBody>
          <a:bodyPr/>
          <a:lstStyle/>
          <a:p>
            <a:fld id="{05D84877-1AFC-4972-8495-E125DC8AD036}" type="datetime5">
              <a:rPr lang="en-US" smtClean="0"/>
              <a:t>6-Sep-21</a:t>
            </a:fld>
            <a:endParaRPr lang="en-US"/>
          </a:p>
        </p:txBody>
      </p:sp>
    </p:spTree>
    <p:extLst>
      <p:ext uri="{BB962C8B-B14F-4D97-AF65-F5344CB8AC3E}">
        <p14:creationId xmlns:p14="http://schemas.microsoft.com/office/powerpoint/2010/main" val="319407166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Scheduling(Duty </a:t>
            </a:r>
            <a:r>
              <a:rPr lang="en-US" b="1" dirty="0"/>
              <a:t>Roster) </a:t>
            </a:r>
            <a:endParaRPr lang="en-US" dirty="0"/>
          </a:p>
          <a:p>
            <a:r>
              <a:rPr lang="en-US" dirty="0"/>
              <a:t>After induction is given, the employee is assigned the tasks to be performed. The schedules for work and time off should meet organizational goals with fairness and equality among personnel. A schedule should adhere to following: </a:t>
            </a:r>
          </a:p>
          <a:p>
            <a:r>
              <a:rPr lang="en-US" dirty="0"/>
              <a:t> Policies, standards and practices of the organization on the use of professional and paraprofessional personnel (Supportive staff).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272</a:t>
            </a:fld>
            <a:endParaRPr lang="en-US"/>
          </a:p>
        </p:txBody>
      </p:sp>
      <p:sp>
        <p:nvSpPr>
          <p:cNvPr id="6" name="Date Placeholder 5"/>
          <p:cNvSpPr>
            <a:spLocks noGrp="1"/>
          </p:cNvSpPr>
          <p:nvPr>
            <p:ph type="dt" sz="half" idx="10"/>
          </p:nvPr>
        </p:nvSpPr>
        <p:spPr/>
        <p:txBody>
          <a:bodyPr/>
          <a:lstStyle/>
          <a:p>
            <a:fld id="{94F0A491-BDA1-47A1-B29D-C475D852154E}" type="datetime5">
              <a:rPr lang="en-US" smtClean="0"/>
              <a:t>6-Sep-21</a:t>
            </a:fld>
            <a:endParaRPr lang="en-US"/>
          </a:p>
        </p:txBody>
      </p:sp>
    </p:spTree>
    <p:extLst>
      <p:ext uri="{BB962C8B-B14F-4D97-AF65-F5344CB8AC3E}">
        <p14:creationId xmlns:p14="http://schemas.microsoft.com/office/powerpoint/2010/main" val="3192401608"/>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Appropriate </a:t>
            </a:r>
            <a:r>
              <a:rPr lang="en-US" dirty="0"/>
              <a:t>ratio or balance between professional and supportive staff. This is in order to deliver continuity of services nursing care. </a:t>
            </a:r>
          </a:p>
          <a:p>
            <a:pPr marL="0" indent="0">
              <a:buNone/>
            </a:pPr>
            <a:r>
              <a:rPr lang="en-US" dirty="0"/>
              <a:t> Approved budget. The manager should consider the financial resources within the organization. </a:t>
            </a:r>
          </a:p>
          <a:p>
            <a:pPr marL="0" indent="0">
              <a:buNone/>
            </a:pPr>
            <a:r>
              <a:rPr lang="en-US" dirty="0"/>
              <a:t> Consideration of vacations and consideration of allowance of adjustment in case of illness, emergencies or changes in patient care needs.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273</a:t>
            </a:fld>
            <a:endParaRPr lang="en-US"/>
          </a:p>
        </p:txBody>
      </p:sp>
      <p:sp>
        <p:nvSpPr>
          <p:cNvPr id="6" name="Date Placeholder 5"/>
          <p:cNvSpPr>
            <a:spLocks noGrp="1"/>
          </p:cNvSpPr>
          <p:nvPr>
            <p:ph type="dt" sz="half" idx="10"/>
          </p:nvPr>
        </p:nvSpPr>
        <p:spPr/>
        <p:txBody>
          <a:bodyPr/>
          <a:lstStyle/>
          <a:p>
            <a:fld id="{14325DC7-230E-4D81-9D2D-C7867656F9E0}" type="datetime5">
              <a:rPr lang="en-US" smtClean="0"/>
              <a:t>6-Sep-21</a:t>
            </a:fld>
            <a:endParaRPr lang="en-US"/>
          </a:p>
        </p:txBody>
      </p:sp>
    </p:spTree>
    <p:extLst>
      <p:ext uri="{BB962C8B-B14F-4D97-AF65-F5344CB8AC3E}">
        <p14:creationId xmlns:p14="http://schemas.microsoft.com/office/powerpoint/2010/main" val="406524497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a:t>Factors Affecting Staffing </a:t>
            </a:r>
            <a:endParaRPr lang="en-US" dirty="0"/>
          </a:p>
        </p:txBody>
      </p:sp>
      <p:sp>
        <p:nvSpPr>
          <p:cNvPr id="3" name="Content Placeholder 2"/>
          <p:cNvSpPr>
            <a:spLocks noGrp="1"/>
          </p:cNvSpPr>
          <p:nvPr>
            <p:ph idx="1"/>
          </p:nvPr>
        </p:nvSpPr>
        <p:spPr/>
        <p:txBody>
          <a:bodyPr/>
          <a:lstStyle/>
          <a:p>
            <a:endParaRPr lang="en-US" dirty="0"/>
          </a:p>
          <a:p>
            <a:r>
              <a:rPr lang="en-US" dirty="0"/>
              <a:t>Patient factors </a:t>
            </a:r>
            <a:r>
              <a:rPr lang="en-US" dirty="0" err="1"/>
              <a:t>e.g</a:t>
            </a:r>
            <a:r>
              <a:rPr lang="en-US" dirty="0"/>
              <a:t> Unpredictability of the patient census, variety of patient conditions, patient population, and care needs. </a:t>
            </a:r>
          </a:p>
          <a:p>
            <a:r>
              <a:rPr lang="en-US" dirty="0"/>
              <a:t>- Staff factors including, experiences and expectations of the organization, job descriptions, education level and personnel requirements. </a:t>
            </a:r>
          </a:p>
          <a:p>
            <a:r>
              <a:rPr lang="en-US" dirty="0"/>
              <a:t>- Health care organization factors e.g. policies and procedures, resources available and number of beds per unit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274</a:t>
            </a:fld>
            <a:endParaRPr lang="en-US"/>
          </a:p>
        </p:txBody>
      </p:sp>
      <p:sp>
        <p:nvSpPr>
          <p:cNvPr id="6" name="Date Placeholder 5"/>
          <p:cNvSpPr>
            <a:spLocks noGrp="1"/>
          </p:cNvSpPr>
          <p:nvPr>
            <p:ph type="dt" sz="half" idx="10"/>
          </p:nvPr>
        </p:nvSpPr>
        <p:spPr/>
        <p:txBody>
          <a:bodyPr/>
          <a:lstStyle/>
          <a:p>
            <a:fld id="{6A930623-D640-4942-BAB3-77DAB72703F6}" type="datetime5">
              <a:rPr lang="en-US" smtClean="0"/>
              <a:t>6-Sep-21</a:t>
            </a:fld>
            <a:endParaRPr lang="en-US"/>
          </a:p>
        </p:txBody>
      </p:sp>
    </p:spTree>
    <p:extLst>
      <p:ext uri="{BB962C8B-B14F-4D97-AF65-F5344CB8AC3E}">
        <p14:creationId xmlns:p14="http://schemas.microsoft.com/office/powerpoint/2010/main" val="1838962834"/>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a:t>Since each setting is unique, there is no guide that can stipulate the correct number of personnel needed to provide quality care but systems have been developed for guidance </a:t>
            </a:r>
            <a:r>
              <a:rPr lang="en-US" dirty="0" smtClean="0"/>
              <a:t>e.g.. </a:t>
            </a:r>
            <a:r>
              <a:rPr lang="en-US" dirty="0"/>
              <a:t>patient classification system which is a method of grouping patients according to the amount and complexity of their nursing care requirements. In this case patients are grouped according to the nursing time, effort and ability required to provide care.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275</a:t>
            </a:fld>
            <a:endParaRPr lang="en-US"/>
          </a:p>
        </p:txBody>
      </p:sp>
      <p:sp>
        <p:nvSpPr>
          <p:cNvPr id="6" name="Date Placeholder 5"/>
          <p:cNvSpPr>
            <a:spLocks noGrp="1"/>
          </p:cNvSpPr>
          <p:nvPr>
            <p:ph type="dt" sz="half" idx="10"/>
          </p:nvPr>
        </p:nvSpPr>
        <p:spPr/>
        <p:txBody>
          <a:bodyPr/>
          <a:lstStyle/>
          <a:p>
            <a:fld id="{62CFD306-15E2-4E93-9807-026D415E2BD3}" type="datetime5">
              <a:rPr lang="en-US" smtClean="0"/>
              <a:t>6-Sep-21</a:t>
            </a:fld>
            <a:endParaRPr lang="en-US"/>
          </a:p>
        </p:txBody>
      </p:sp>
    </p:spTree>
    <p:extLst>
      <p:ext uri="{BB962C8B-B14F-4D97-AF65-F5344CB8AC3E}">
        <p14:creationId xmlns:p14="http://schemas.microsoft.com/office/powerpoint/2010/main" val="3777060889"/>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RESOURCE FOR HEALTH MANAGEMENT</a:t>
            </a:r>
            <a:endParaRPr lang="en-US" dirty="0"/>
          </a:p>
        </p:txBody>
      </p:sp>
      <p:sp>
        <p:nvSpPr>
          <p:cNvPr id="3" name="Content Placeholder 2"/>
          <p:cNvSpPr>
            <a:spLocks noGrp="1"/>
          </p:cNvSpPr>
          <p:nvPr>
            <p:ph idx="1"/>
          </p:nvPr>
        </p:nvSpPr>
        <p:spPr/>
        <p:txBody>
          <a:bodyPr/>
          <a:lstStyle/>
          <a:p>
            <a:r>
              <a:rPr lang="en-US" b="1" dirty="0"/>
              <a:t>OBJECTIVES </a:t>
            </a:r>
            <a:endParaRPr lang="en-US" dirty="0"/>
          </a:p>
          <a:p>
            <a:pPr marL="0" indent="0">
              <a:buNone/>
            </a:pPr>
            <a:r>
              <a:rPr lang="en-US" dirty="0"/>
              <a:t>By the end of this lecture you should be able to:- </a:t>
            </a:r>
          </a:p>
          <a:p>
            <a:r>
              <a:rPr lang="en-US" dirty="0"/>
              <a:t>1. Describe the importance of human resource management. </a:t>
            </a:r>
          </a:p>
          <a:p>
            <a:r>
              <a:rPr lang="en-US" dirty="0"/>
              <a:t>2. Explain human resource planning </a:t>
            </a:r>
          </a:p>
          <a:p>
            <a:r>
              <a:rPr lang="en-US" dirty="0"/>
              <a:t>3. Describe motivation at work </a:t>
            </a:r>
          </a:p>
          <a:p>
            <a:r>
              <a:rPr lang="en-US" dirty="0"/>
              <a:t>4. Explain conflict and conflict resolution </a:t>
            </a:r>
          </a:p>
          <a:p>
            <a:r>
              <a:rPr lang="en-US" dirty="0"/>
              <a:t>5. Describe collective bargaining </a:t>
            </a:r>
          </a:p>
          <a:p>
            <a:r>
              <a:rPr lang="en-US" dirty="0"/>
              <a:t>6. Describe performance appraisal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276</a:t>
            </a:fld>
            <a:endParaRPr lang="en-US"/>
          </a:p>
        </p:txBody>
      </p:sp>
      <p:sp>
        <p:nvSpPr>
          <p:cNvPr id="6" name="Date Placeholder 5"/>
          <p:cNvSpPr>
            <a:spLocks noGrp="1"/>
          </p:cNvSpPr>
          <p:nvPr>
            <p:ph type="dt" sz="half" idx="10"/>
          </p:nvPr>
        </p:nvSpPr>
        <p:spPr/>
        <p:txBody>
          <a:bodyPr/>
          <a:lstStyle/>
          <a:p>
            <a:fld id="{53FA242A-2C97-4C1E-867A-A41C8506FFDB}" type="datetime5">
              <a:rPr lang="en-US" smtClean="0"/>
              <a:t>6-Sep-21</a:t>
            </a:fld>
            <a:endParaRPr lang="en-US"/>
          </a:p>
        </p:txBody>
      </p:sp>
    </p:spTree>
    <p:extLst>
      <p:ext uri="{BB962C8B-B14F-4D97-AF65-F5344CB8AC3E}">
        <p14:creationId xmlns:p14="http://schemas.microsoft.com/office/powerpoint/2010/main" val="312101904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dirty="0"/>
              <a:t>HUMAN RESOURCE FOR HEALTH MANAGEMENT </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b="1" dirty="0"/>
              <a:t>Introduction </a:t>
            </a:r>
            <a:endParaRPr lang="en-US" dirty="0"/>
          </a:p>
          <a:p>
            <a:r>
              <a:rPr lang="en-US" dirty="0"/>
              <a:t>The greatest asset of health care organizations is the collective and individual knowledge and intelligence of their employees and </a:t>
            </a:r>
            <a:r>
              <a:rPr lang="en-US" dirty="0" smtClean="0"/>
              <a:t>nurses/clinical </a:t>
            </a:r>
            <a:r>
              <a:rPr lang="en-US" dirty="0"/>
              <a:t>are among the health care providers called “ Knowledge workers” because the services they provide is based on specialized expertise and complex decision making hence the importance of investing in human resource.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277</a:t>
            </a:fld>
            <a:endParaRPr lang="en-US"/>
          </a:p>
        </p:txBody>
      </p:sp>
      <p:sp>
        <p:nvSpPr>
          <p:cNvPr id="6" name="Date Placeholder 5"/>
          <p:cNvSpPr>
            <a:spLocks noGrp="1"/>
          </p:cNvSpPr>
          <p:nvPr>
            <p:ph type="dt" sz="half" idx="10"/>
          </p:nvPr>
        </p:nvSpPr>
        <p:spPr/>
        <p:txBody>
          <a:bodyPr/>
          <a:lstStyle/>
          <a:p>
            <a:fld id="{4B93C7BD-8309-4F6C-8996-98F9CF603A06}" type="datetime5">
              <a:rPr lang="en-US" smtClean="0"/>
              <a:t>6-Sep-21</a:t>
            </a:fld>
            <a:endParaRPr lang="en-US"/>
          </a:p>
        </p:txBody>
      </p:sp>
    </p:spTree>
    <p:extLst>
      <p:ext uri="{BB962C8B-B14F-4D97-AF65-F5344CB8AC3E}">
        <p14:creationId xmlns:p14="http://schemas.microsoft.com/office/powerpoint/2010/main" val="379363251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HUMAN RESOURCE MANAGEMENT CONCEPTS </a:t>
            </a:r>
          </a:p>
        </p:txBody>
      </p:sp>
      <p:sp>
        <p:nvSpPr>
          <p:cNvPr id="3" name="Content Placeholder 2"/>
          <p:cNvSpPr>
            <a:spLocks noGrp="1"/>
          </p:cNvSpPr>
          <p:nvPr>
            <p:ph idx="1"/>
          </p:nvPr>
        </p:nvSpPr>
        <p:spPr/>
        <p:txBody>
          <a:bodyPr/>
          <a:lstStyle/>
          <a:p>
            <a:pPr marL="0" indent="0">
              <a:buNone/>
            </a:pPr>
            <a:r>
              <a:rPr lang="en-US" b="1" dirty="0" smtClean="0"/>
              <a:t>Human </a:t>
            </a:r>
            <a:r>
              <a:rPr lang="en-US" b="1" dirty="0"/>
              <a:t>Resource Management </a:t>
            </a:r>
            <a:endParaRPr lang="en-US" dirty="0"/>
          </a:p>
          <a:p>
            <a:r>
              <a:rPr lang="en-US" dirty="0"/>
              <a:t>Human resource management (HRM) is the strategic and coherent approach to the management of an organization's most valued assets - the people working there who individually and collectively contribute to the achievement of the objectives </a:t>
            </a:r>
            <a:endParaRPr lang="en-US" dirty="0" smtClean="0"/>
          </a:p>
          <a:p>
            <a:pPr marL="0" indent="0">
              <a:buNone/>
            </a:pPr>
            <a:r>
              <a:rPr lang="en-US" b="1" dirty="0" smtClean="0"/>
              <a:t>Human </a:t>
            </a:r>
            <a:r>
              <a:rPr lang="en-US" b="1" dirty="0"/>
              <a:t>Resource: </a:t>
            </a:r>
            <a:r>
              <a:rPr lang="en-US" dirty="0"/>
              <a:t>This is any individual employed by the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278</a:t>
            </a:fld>
            <a:endParaRPr lang="en-US"/>
          </a:p>
        </p:txBody>
      </p:sp>
      <p:sp>
        <p:nvSpPr>
          <p:cNvPr id="6" name="Date Placeholder 5"/>
          <p:cNvSpPr>
            <a:spLocks noGrp="1"/>
          </p:cNvSpPr>
          <p:nvPr>
            <p:ph type="dt" sz="half" idx="10"/>
          </p:nvPr>
        </p:nvSpPr>
        <p:spPr/>
        <p:txBody>
          <a:bodyPr/>
          <a:lstStyle/>
          <a:p>
            <a:fld id="{D59309A7-6111-4573-994D-003C1618FA4C}" type="datetime5">
              <a:rPr lang="en-US" smtClean="0"/>
              <a:t>6-Sep-21</a:t>
            </a:fld>
            <a:endParaRPr lang="en-US"/>
          </a:p>
        </p:txBody>
      </p:sp>
    </p:spTree>
    <p:extLst>
      <p:ext uri="{BB962C8B-B14F-4D97-AF65-F5344CB8AC3E}">
        <p14:creationId xmlns:p14="http://schemas.microsoft.com/office/powerpoint/2010/main" val="611220280"/>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Performance management</a:t>
            </a:r>
            <a:r>
              <a:rPr lang="en-US" dirty="0"/>
              <a:t>: All that mediates the interactive process between work motivation of the individual the performance rewards and development opportunities provided by the organization (Frank 1998). </a:t>
            </a:r>
          </a:p>
          <a:p>
            <a:r>
              <a:rPr lang="en-US" b="1" dirty="0"/>
              <a:t>Staff development </a:t>
            </a:r>
            <a:r>
              <a:rPr lang="en-US" dirty="0"/>
              <a:t>It’s the process of orientation, in-service education, and continuing education to promote the development of personnel within any employment setting consistent with the goals and responsibility of the employer ( Refers to both professional and non- professional staff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279</a:t>
            </a:fld>
            <a:endParaRPr lang="en-US"/>
          </a:p>
        </p:txBody>
      </p:sp>
      <p:sp>
        <p:nvSpPr>
          <p:cNvPr id="6" name="Date Placeholder 5"/>
          <p:cNvSpPr>
            <a:spLocks noGrp="1"/>
          </p:cNvSpPr>
          <p:nvPr>
            <p:ph type="dt" sz="half" idx="10"/>
          </p:nvPr>
        </p:nvSpPr>
        <p:spPr/>
        <p:txBody>
          <a:bodyPr/>
          <a:lstStyle/>
          <a:p>
            <a:fld id="{0B25E027-BE1B-44B4-A36F-734F531CDAF0}" type="datetime5">
              <a:rPr lang="en-US" smtClean="0"/>
              <a:t>6-Sep-21</a:t>
            </a:fld>
            <a:endParaRPr lang="en-US"/>
          </a:p>
        </p:txBody>
      </p:sp>
    </p:spTree>
    <p:extLst>
      <p:ext uri="{BB962C8B-B14F-4D97-AF65-F5344CB8AC3E}">
        <p14:creationId xmlns:p14="http://schemas.microsoft.com/office/powerpoint/2010/main" val="4280932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3600" dirty="0" smtClean="0"/>
              <a:t>  Personnel </a:t>
            </a:r>
            <a:r>
              <a:rPr lang="en-US" sz="3600" dirty="0"/>
              <a:t>development, ensuring compliance with regulatory and professional standards, maintaining discipline and motivating staff to achieve the organizational goals. </a:t>
            </a:r>
            <a:endParaRPr lang="en-US" sz="3600" dirty="0" smtClean="0"/>
          </a:p>
          <a:p>
            <a:pPr>
              <a:buFont typeface="Wingdings" panose="05000000000000000000" pitchFamily="2" charset="2"/>
              <a:buChar char="ü"/>
            </a:pPr>
            <a:r>
              <a:rPr lang="en-US" sz="3600" dirty="0" smtClean="0"/>
              <a:t>First </a:t>
            </a:r>
            <a:r>
              <a:rPr lang="en-US" sz="3600" dirty="0"/>
              <a:t>level managers are also responsible for fostering inter-disciplinary, collaborative and strategic planning</a:t>
            </a:r>
            <a:r>
              <a:rPr lang="en-US" sz="3200" dirty="0"/>
              <a: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a:t>
            </a:fld>
            <a:endParaRPr lang="en-US"/>
          </a:p>
        </p:txBody>
      </p:sp>
      <p:sp>
        <p:nvSpPr>
          <p:cNvPr id="6" name="Date Placeholder 5"/>
          <p:cNvSpPr>
            <a:spLocks noGrp="1"/>
          </p:cNvSpPr>
          <p:nvPr>
            <p:ph type="dt" sz="half" idx="10"/>
          </p:nvPr>
        </p:nvSpPr>
        <p:spPr/>
        <p:txBody>
          <a:bodyPr/>
          <a:lstStyle/>
          <a:p>
            <a:fld id="{40457537-CEB2-4575-8CCC-A76A4B70C2F4}" type="datetime5">
              <a:rPr lang="en-US" smtClean="0"/>
              <a:t>6-Sep-21</a:t>
            </a:fld>
            <a:endParaRPr lang="en-US"/>
          </a:p>
        </p:txBody>
      </p:sp>
    </p:spTree>
    <p:extLst>
      <p:ext uri="{BB962C8B-B14F-4D97-AF65-F5344CB8AC3E}">
        <p14:creationId xmlns:p14="http://schemas.microsoft.com/office/powerpoint/2010/main" val="1021959264"/>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Orientation: </a:t>
            </a:r>
            <a:r>
              <a:rPr lang="en-US" dirty="0"/>
              <a:t>Introducing new staff members to the philosophy goals, policies, procedures role expectations, physical facilities, and special services in a work setting </a:t>
            </a:r>
            <a:endParaRPr lang="en-US" dirty="0" smtClean="0"/>
          </a:p>
          <a:p>
            <a:r>
              <a:rPr lang="en-US" b="1" dirty="0"/>
              <a:t>In-service education: </a:t>
            </a:r>
            <a:r>
              <a:rPr lang="en-US" dirty="0"/>
              <a:t>Learning of experiences provided in the work setting to assist staff in performing their assigned functions </a:t>
            </a:r>
          </a:p>
          <a:p>
            <a:r>
              <a:rPr lang="en-US" b="1" dirty="0"/>
              <a:t>Continuing education: </a:t>
            </a:r>
            <a:r>
              <a:rPr lang="en-US" dirty="0"/>
              <a:t>Educational programmes that consists the concepts, principles, research or theories related to </a:t>
            </a:r>
            <a:r>
              <a:rPr lang="en-US" dirty="0" err="1" smtClean="0"/>
              <a:t>proffrssion</a:t>
            </a:r>
            <a:r>
              <a:rPr lang="en-US" smtClean="0"/>
              <a:t>  </a:t>
            </a:r>
            <a:r>
              <a:rPr lang="en-US" dirty="0"/>
              <a:t>that build on previously acquired knowledge, skills and attitudes</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280</a:t>
            </a:fld>
            <a:endParaRPr lang="en-US"/>
          </a:p>
        </p:txBody>
      </p:sp>
      <p:sp>
        <p:nvSpPr>
          <p:cNvPr id="6" name="Date Placeholder 5"/>
          <p:cNvSpPr>
            <a:spLocks noGrp="1"/>
          </p:cNvSpPr>
          <p:nvPr>
            <p:ph type="dt" sz="half" idx="10"/>
          </p:nvPr>
        </p:nvSpPr>
        <p:spPr/>
        <p:txBody>
          <a:bodyPr/>
          <a:lstStyle/>
          <a:p>
            <a:fld id="{0440D3D9-EDF5-4218-A035-636024AA65A2}" type="datetime5">
              <a:rPr lang="en-US" smtClean="0"/>
              <a:t>6-Sep-21</a:t>
            </a:fld>
            <a:endParaRPr lang="en-US"/>
          </a:p>
        </p:txBody>
      </p:sp>
    </p:spTree>
    <p:extLst>
      <p:ext uri="{BB962C8B-B14F-4D97-AF65-F5344CB8AC3E}">
        <p14:creationId xmlns:p14="http://schemas.microsoft.com/office/powerpoint/2010/main" val="4094429488"/>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Strategic Human Resource Management: </a:t>
            </a:r>
            <a:r>
              <a:rPr lang="en-US" dirty="0"/>
              <a:t>This is the linking of HRM strategic goals and objectives in order to improve business strategy. That strategy then provides the framework that guides the design of specific HR activities such as recruiting and training</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281</a:t>
            </a:fld>
            <a:endParaRPr lang="en-US"/>
          </a:p>
        </p:txBody>
      </p:sp>
      <p:sp>
        <p:nvSpPr>
          <p:cNvPr id="6" name="Date Placeholder 5"/>
          <p:cNvSpPr>
            <a:spLocks noGrp="1"/>
          </p:cNvSpPr>
          <p:nvPr>
            <p:ph type="dt" sz="half" idx="10"/>
          </p:nvPr>
        </p:nvSpPr>
        <p:spPr/>
        <p:txBody>
          <a:bodyPr/>
          <a:lstStyle/>
          <a:p>
            <a:fld id="{FF7B469C-5F65-46A2-911B-413B89AFA513}" type="datetime5">
              <a:rPr lang="en-US" smtClean="0"/>
              <a:t>6-Sep-21</a:t>
            </a:fld>
            <a:endParaRPr lang="en-US"/>
          </a:p>
        </p:txBody>
      </p:sp>
    </p:spTree>
    <p:extLst>
      <p:ext uri="{BB962C8B-B14F-4D97-AF65-F5344CB8AC3E}">
        <p14:creationId xmlns:p14="http://schemas.microsoft.com/office/powerpoint/2010/main" val="3189847169"/>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OBJECTVES OF HUMAN RESOURCE MANAGEMENT </a:t>
            </a:r>
            <a:endParaRPr lang="en-US" dirty="0"/>
          </a:p>
        </p:txBody>
      </p:sp>
      <p:sp>
        <p:nvSpPr>
          <p:cNvPr id="3" name="Content Placeholder 2"/>
          <p:cNvSpPr>
            <a:spLocks noGrp="1"/>
          </p:cNvSpPr>
          <p:nvPr>
            <p:ph idx="1"/>
          </p:nvPr>
        </p:nvSpPr>
        <p:spPr/>
        <p:txBody>
          <a:bodyPr/>
          <a:lstStyle/>
          <a:p>
            <a:r>
              <a:rPr lang="en-US" dirty="0"/>
              <a:t>According to </a:t>
            </a:r>
            <a:r>
              <a:rPr lang="en-US" smtClean="0"/>
              <a:t>Basavanthappa</a:t>
            </a:r>
            <a:r>
              <a:rPr lang="en-US" dirty="0" smtClean="0"/>
              <a:t> </a:t>
            </a:r>
            <a:r>
              <a:rPr lang="en-US" dirty="0"/>
              <a:t>(2002) the main objectives of human resources management are the following:- </a:t>
            </a:r>
          </a:p>
          <a:p>
            <a:r>
              <a:rPr lang="en-US" dirty="0"/>
              <a:t>- Effective utilization of human resources to the achievement of organizational goals. </a:t>
            </a:r>
          </a:p>
          <a:p>
            <a:r>
              <a:rPr lang="en-US" dirty="0"/>
              <a:t>- Establishment and maintenance of an adequate organizational structure and desirable working relationship among staff. </a:t>
            </a:r>
          </a:p>
          <a:p>
            <a:r>
              <a:rPr lang="en-US" dirty="0"/>
              <a:t>- Securing integration of the individual and informal groups with the organization ad thereby ensuring their commitment, involvement and loyalty.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282</a:t>
            </a:fld>
            <a:endParaRPr lang="en-US"/>
          </a:p>
        </p:txBody>
      </p:sp>
      <p:sp>
        <p:nvSpPr>
          <p:cNvPr id="6" name="Date Placeholder 5"/>
          <p:cNvSpPr>
            <a:spLocks noGrp="1"/>
          </p:cNvSpPr>
          <p:nvPr>
            <p:ph type="dt" sz="half" idx="10"/>
          </p:nvPr>
        </p:nvSpPr>
        <p:spPr/>
        <p:txBody>
          <a:bodyPr/>
          <a:lstStyle/>
          <a:p>
            <a:fld id="{2D652C9A-8A59-4129-A854-6917C40D3245}" type="datetime5">
              <a:rPr lang="en-US" smtClean="0"/>
              <a:t>6-Sep-21</a:t>
            </a:fld>
            <a:endParaRPr lang="en-US"/>
          </a:p>
        </p:txBody>
      </p:sp>
    </p:spTree>
    <p:extLst>
      <p:ext uri="{BB962C8B-B14F-4D97-AF65-F5344CB8AC3E}">
        <p14:creationId xmlns:p14="http://schemas.microsoft.com/office/powerpoint/2010/main" val="2802490647"/>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Recognition and satisfaction of individual needs and group goals. </a:t>
            </a:r>
          </a:p>
          <a:p>
            <a:r>
              <a:rPr lang="en-US" dirty="0"/>
              <a:t>- Provision of maximum opportunities for individual development and advancement. </a:t>
            </a:r>
          </a:p>
          <a:p>
            <a:r>
              <a:rPr lang="en-US" dirty="0"/>
              <a:t>- Maintenance of high morals in organizations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283</a:t>
            </a:fld>
            <a:endParaRPr lang="en-US"/>
          </a:p>
        </p:txBody>
      </p:sp>
      <p:sp>
        <p:nvSpPr>
          <p:cNvPr id="6" name="Date Placeholder 5"/>
          <p:cNvSpPr>
            <a:spLocks noGrp="1"/>
          </p:cNvSpPr>
          <p:nvPr>
            <p:ph type="dt" sz="half" idx="10"/>
          </p:nvPr>
        </p:nvSpPr>
        <p:spPr/>
        <p:txBody>
          <a:bodyPr/>
          <a:lstStyle/>
          <a:p>
            <a:fld id="{E0164FCE-1F3B-441C-BC3A-FCE182EAD1F2}" type="datetime5">
              <a:rPr lang="en-US" smtClean="0"/>
              <a:t>6-Sep-21</a:t>
            </a:fld>
            <a:endParaRPr lang="en-US"/>
          </a:p>
        </p:txBody>
      </p:sp>
    </p:spTree>
    <p:extLst>
      <p:ext uri="{BB962C8B-B14F-4D97-AF65-F5344CB8AC3E}">
        <p14:creationId xmlns:p14="http://schemas.microsoft.com/office/powerpoint/2010/main" val="2111940295"/>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 Responsibilities in Management of Human Resources </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284</a:t>
            </a:fld>
            <a:endParaRPr lang="en-US"/>
          </a:p>
        </p:txBody>
      </p:sp>
      <p:sp>
        <p:nvSpPr>
          <p:cNvPr id="6" name="Date Placeholder 5"/>
          <p:cNvSpPr>
            <a:spLocks noGrp="1"/>
          </p:cNvSpPr>
          <p:nvPr>
            <p:ph type="dt" sz="half" idx="10"/>
          </p:nvPr>
        </p:nvSpPr>
        <p:spPr/>
        <p:txBody>
          <a:bodyPr/>
          <a:lstStyle/>
          <a:p>
            <a:fld id="{54E98355-8DEA-4A77-80B2-24CD07634DB7}" type="datetime5">
              <a:rPr lang="en-US" smtClean="0"/>
              <a:t>6-Sep-21</a:t>
            </a:fld>
            <a:endParaRPr lang="en-US"/>
          </a:p>
        </p:txBody>
      </p:sp>
    </p:spTree>
    <p:extLst>
      <p:ext uri="{BB962C8B-B14F-4D97-AF65-F5344CB8AC3E}">
        <p14:creationId xmlns:p14="http://schemas.microsoft.com/office/powerpoint/2010/main" val="2710678629"/>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HUMAN </a:t>
            </a:r>
            <a:r>
              <a:rPr lang="en-US" b="1" dirty="0"/>
              <a:t>RESOURCE MANAGEMENT PROCESS </a:t>
            </a:r>
            <a:endParaRPr lang="en-US" dirty="0"/>
          </a:p>
          <a:p>
            <a:r>
              <a:rPr lang="en-US" b="1" dirty="0"/>
              <a:t>The following are the techniques required for Human Resource Management </a:t>
            </a:r>
            <a:endParaRPr lang="en-US" dirty="0"/>
          </a:p>
          <a:p>
            <a:r>
              <a:rPr lang="en-US" dirty="0"/>
              <a:t>1. Conducting a Job analysis determining the nature of each employees Job </a:t>
            </a:r>
          </a:p>
          <a:p>
            <a:r>
              <a:rPr lang="en-US" dirty="0"/>
              <a:t>2. Planning labor needs (HR Planning) and recruiting Job candidates </a:t>
            </a:r>
          </a:p>
          <a:p>
            <a:r>
              <a:rPr lang="en-US" dirty="0"/>
              <a:t>3. Selecting Job candidates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285</a:t>
            </a:fld>
            <a:endParaRPr lang="en-US"/>
          </a:p>
        </p:txBody>
      </p:sp>
      <p:sp>
        <p:nvSpPr>
          <p:cNvPr id="6" name="Date Placeholder 5"/>
          <p:cNvSpPr>
            <a:spLocks noGrp="1"/>
          </p:cNvSpPr>
          <p:nvPr>
            <p:ph type="dt" sz="half" idx="10"/>
          </p:nvPr>
        </p:nvSpPr>
        <p:spPr/>
        <p:txBody>
          <a:bodyPr/>
          <a:lstStyle/>
          <a:p>
            <a:fld id="{4E50803D-4041-43F9-9C1C-804A4790D0C9}" type="datetime5">
              <a:rPr lang="en-US" smtClean="0"/>
              <a:t>6-Sep-21</a:t>
            </a:fld>
            <a:endParaRPr lang="en-US"/>
          </a:p>
        </p:txBody>
      </p:sp>
    </p:spTree>
    <p:extLst>
      <p:ext uri="{BB962C8B-B14F-4D97-AF65-F5344CB8AC3E}">
        <p14:creationId xmlns:p14="http://schemas.microsoft.com/office/powerpoint/2010/main" val="571215277"/>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RESOURCE MANAGEMENT PROCESS </a:t>
            </a:r>
            <a:endParaRPr lang="en-US" dirty="0"/>
          </a:p>
        </p:txBody>
      </p:sp>
      <p:sp>
        <p:nvSpPr>
          <p:cNvPr id="3" name="Content Placeholder 2"/>
          <p:cNvSpPr>
            <a:spLocks noGrp="1"/>
          </p:cNvSpPr>
          <p:nvPr>
            <p:ph idx="1"/>
          </p:nvPr>
        </p:nvSpPr>
        <p:spPr/>
        <p:txBody>
          <a:bodyPr/>
          <a:lstStyle/>
          <a:p>
            <a:pPr marL="0" indent="0">
              <a:buNone/>
            </a:pPr>
            <a:r>
              <a:rPr lang="en-US" b="1" dirty="0" smtClean="0"/>
              <a:t>The </a:t>
            </a:r>
            <a:r>
              <a:rPr lang="en-US" b="1" dirty="0"/>
              <a:t>following are the techniques required for Human Resource Management </a:t>
            </a:r>
            <a:endParaRPr lang="en-US" dirty="0"/>
          </a:p>
          <a:p>
            <a:pPr marL="0" indent="0">
              <a:buNone/>
            </a:pPr>
            <a:r>
              <a:rPr lang="en-US" dirty="0"/>
              <a:t>1. Conducting a Job analysis determining the nature of each employees Job </a:t>
            </a:r>
          </a:p>
          <a:p>
            <a:pPr marL="0" indent="0">
              <a:buNone/>
            </a:pPr>
            <a:r>
              <a:rPr lang="en-US" dirty="0"/>
              <a:t>2. Planning labor needs (HR Planning) and recruiting Job candidates </a:t>
            </a:r>
          </a:p>
          <a:p>
            <a:pPr marL="0" indent="0">
              <a:buNone/>
            </a:pPr>
            <a:r>
              <a:rPr lang="en-US" dirty="0"/>
              <a:t>3. Selecting Job candidates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286</a:t>
            </a:fld>
            <a:endParaRPr lang="en-US"/>
          </a:p>
        </p:txBody>
      </p:sp>
      <p:sp>
        <p:nvSpPr>
          <p:cNvPr id="6" name="Date Placeholder 5"/>
          <p:cNvSpPr>
            <a:spLocks noGrp="1"/>
          </p:cNvSpPr>
          <p:nvPr>
            <p:ph type="dt" sz="half" idx="10"/>
          </p:nvPr>
        </p:nvSpPr>
        <p:spPr/>
        <p:txBody>
          <a:bodyPr/>
          <a:lstStyle/>
          <a:p>
            <a:fld id="{837D2F82-958F-4999-882C-13A722714826}" type="datetime5">
              <a:rPr lang="en-US" smtClean="0"/>
              <a:t>6-Sep-21</a:t>
            </a:fld>
            <a:endParaRPr lang="en-US"/>
          </a:p>
        </p:txBody>
      </p:sp>
    </p:spTree>
    <p:extLst>
      <p:ext uri="{BB962C8B-B14F-4D97-AF65-F5344CB8AC3E}">
        <p14:creationId xmlns:p14="http://schemas.microsoft.com/office/powerpoint/2010/main" val="1613057832"/>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4</a:t>
            </a:r>
            <a:r>
              <a:rPr lang="en-US" sz="3200" dirty="0"/>
              <a:t>. Orienting and training new employees </a:t>
            </a:r>
          </a:p>
          <a:p>
            <a:pPr marL="0" indent="0">
              <a:buNone/>
            </a:pPr>
            <a:r>
              <a:rPr lang="en-US" sz="3200" dirty="0"/>
              <a:t>5. Managing wages and salaries ( compensating employees) </a:t>
            </a:r>
          </a:p>
          <a:p>
            <a:pPr marL="0" indent="0">
              <a:buNone/>
            </a:pPr>
            <a:r>
              <a:rPr lang="en-US" sz="3200" dirty="0"/>
              <a:t>6. Providing incentive sand benefits </a:t>
            </a:r>
          </a:p>
          <a:p>
            <a:pPr marL="0" indent="0">
              <a:buNone/>
            </a:pPr>
            <a:r>
              <a:rPr lang="en-US" sz="3200" dirty="0"/>
              <a:t>7. Appraising performance </a:t>
            </a:r>
          </a:p>
          <a:p>
            <a:pPr marL="0" indent="0">
              <a:buNone/>
            </a:pPr>
            <a:r>
              <a:rPr lang="en-US" sz="3200" dirty="0"/>
              <a:t>8. Communicating ( interviewing, counseling, disciplining) </a:t>
            </a:r>
          </a:p>
          <a:p>
            <a:pPr marL="0" indent="0">
              <a:buNone/>
            </a:pPr>
            <a:r>
              <a:rPr lang="en-US" sz="3200" dirty="0"/>
              <a:t>9. Training and development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287</a:t>
            </a:fld>
            <a:endParaRPr lang="en-US"/>
          </a:p>
        </p:txBody>
      </p:sp>
      <p:sp>
        <p:nvSpPr>
          <p:cNvPr id="6" name="Date Placeholder 5"/>
          <p:cNvSpPr>
            <a:spLocks noGrp="1"/>
          </p:cNvSpPr>
          <p:nvPr>
            <p:ph type="dt" sz="half" idx="10"/>
          </p:nvPr>
        </p:nvSpPr>
        <p:spPr/>
        <p:txBody>
          <a:bodyPr/>
          <a:lstStyle/>
          <a:p>
            <a:fld id="{77C97F62-E4BF-4171-85F5-FDD62518D342}" type="datetime5">
              <a:rPr lang="en-US" smtClean="0"/>
              <a:t>6-Sep-21</a:t>
            </a:fld>
            <a:endParaRPr lang="en-US"/>
          </a:p>
        </p:txBody>
      </p:sp>
    </p:spTree>
    <p:extLst>
      <p:ext uri="{BB962C8B-B14F-4D97-AF65-F5344CB8AC3E}">
        <p14:creationId xmlns:p14="http://schemas.microsoft.com/office/powerpoint/2010/main" val="3634466063"/>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Resource planning </a:t>
            </a:r>
            <a:br>
              <a:rPr lang="en-US" b="1" dirty="0"/>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3200" dirty="0" smtClean="0"/>
              <a:t>Human </a:t>
            </a:r>
            <a:r>
              <a:rPr lang="en-US" sz="3200" dirty="0"/>
              <a:t>resource planning is the process of identifying the member’s skills, occupational categories, and performance and development needs of personnel in an organization. </a:t>
            </a:r>
            <a:endParaRPr lang="en-US" sz="3200" dirty="0" smtClean="0"/>
          </a:p>
          <a:p>
            <a:pPr>
              <a:buFont typeface="Wingdings" panose="05000000000000000000" pitchFamily="2" charset="2"/>
              <a:buChar char="ü"/>
            </a:pPr>
            <a:r>
              <a:rPr lang="en-US" sz="3200" dirty="0" smtClean="0"/>
              <a:t>This </a:t>
            </a:r>
            <a:r>
              <a:rPr lang="en-US" sz="3200" dirty="0"/>
              <a:t>identification has to be linked to the strategic plan of the organization. While the strategic plan of the organization is to identify the future </a:t>
            </a:r>
            <a:r>
              <a:rPr lang="en-US" sz="3200" dirty="0" smtClean="0"/>
              <a:t>direction</a:t>
            </a:r>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288</a:t>
            </a:fld>
            <a:endParaRPr lang="en-US"/>
          </a:p>
        </p:txBody>
      </p:sp>
      <p:sp>
        <p:nvSpPr>
          <p:cNvPr id="6" name="Date Placeholder 5"/>
          <p:cNvSpPr>
            <a:spLocks noGrp="1"/>
          </p:cNvSpPr>
          <p:nvPr>
            <p:ph type="dt" sz="half" idx="10"/>
          </p:nvPr>
        </p:nvSpPr>
        <p:spPr/>
        <p:txBody>
          <a:bodyPr/>
          <a:lstStyle/>
          <a:p>
            <a:fld id="{82C4735C-86ED-4658-9288-877BF27118E7}" type="datetime5">
              <a:rPr lang="en-US" smtClean="0"/>
              <a:t>6-Sep-21</a:t>
            </a:fld>
            <a:endParaRPr lang="en-US"/>
          </a:p>
        </p:txBody>
      </p:sp>
    </p:spTree>
    <p:extLst>
      <p:ext uri="{BB962C8B-B14F-4D97-AF65-F5344CB8AC3E}">
        <p14:creationId xmlns:p14="http://schemas.microsoft.com/office/powerpoint/2010/main" val="1194857326"/>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 </a:t>
            </a:r>
            <a:r>
              <a:rPr lang="en-US" sz="3200" dirty="0"/>
              <a:t>in the organization, the objective of human resource planning is to ensure that the organization will always have the right people in the right places to do the work required by the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289</a:t>
            </a:fld>
            <a:endParaRPr lang="en-US"/>
          </a:p>
        </p:txBody>
      </p:sp>
      <p:sp>
        <p:nvSpPr>
          <p:cNvPr id="6" name="Date Placeholder 5"/>
          <p:cNvSpPr>
            <a:spLocks noGrp="1"/>
          </p:cNvSpPr>
          <p:nvPr>
            <p:ph type="dt" sz="half" idx="10"/>
          </p:nvPr>
        </p:nvSpPr>
        <p:spPr/>
        <p:txBody>
          <a:bodyPr/>
          <a:lstStyle/>
          <a:p>
            <a:fld id="{B1D30724-3C7B-4E29-ADDB-A87BE6410415}" type="datetime5">
              <a:rPr lang="en-US" smtClean="0"/>
              <a:t>6-Sep-21</a:t>
            </a:fld>
            <a:endParaRPr lang="en-US"/>
          </a:p>
        </p:txBody>
      </p:sp>
    </p:spTree>
    <p:extLst>
      <p:ext uri="{BB962C8B-B14F-4D97-AF65-F5344CB8AC3E}">
        <p14:creationId xmlns:p14="http://schemas.microsoft.com/office/powerpoint/2010/main" val="2586477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t>2. Middle </a:t>
            </a:r>
            <a:r>
              <a:rPr lang="en-US" sz="3200" b="1" dirty="0"/>
              <a:t>level Management: </a:t>
            </a:r>
            <a:r>
              <a:rPr lang="en-US" sz="3200" b="1" dirty="0" smtClean="0"/>
              <a:t>   </a:t>
            </a: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   The </a:t>
            </a:r>
            <a:r>
              <a:rPr lang="en-US" sz="3600" dirty="0">
                <a:latin typeface="Times New Roman" panose="02020603050405020304" pitchFamily="18" charset="0"/>
                <a:cs typeface="Times New Roman" panose="02020603050405020304" pitchFamily="18" charset="0"/>
              </a:rPr>
              <a:t>middle level managers supervise a number of first level managers usually with related specialties or in a given geographical area. </a:t>
            </a: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They </a:t>
            </a:r>
            <a:r>
              <a:rPr lang="en-US" sz="3600" dirty="0">
                <a:latin typeface="Times New Roman" panose="02020603050405020304" pitchFamily="18" charset="0"/>
                <a:cs typeface="Times New Roman" panose="02020603050405020304" pitchFamily="18" charset="0"/>
              </a:rPr>
              <a:t>have a 24hr responsibility for their defined area.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Typically </a:t>
            </a:r>
            <a:r>
              <a:rPr lang="en-US" sz="3600" dirty="0">
                <a:latin typeface="Times New Roman" panose="02020603050405020304" pitchFamily="18" charset="0"/>
                <a:cs typeface="Times New Roman" panose="02020603050405020304" pitchFamily="18" charset="0"/>
              </a:rPr>
              <a:t>middle level managers act as liaison between upper management and first level managers. </a:t>
            </a:r>
            <a:endParaRPr lang="en-US" sz="36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a:t>
            </a:fld>
            <a:endParaRPr lang="en-US"/>
          </a:p>
        </p:txBody>
      </p:sp>
      <p:sp>
        <p:nvSpPr>
          <p:cNvPr id="6" name="Date Placeholder 5"/>
          <p:cNvSpPr>
            <a:spLocks noGrp="1"/>
          </p:cNvSpPr>
          <p:nvPr>
            <p:ph type="dt" sz="half" idx="10"/>
          </p:nvPr>
        </p:nvSpPr>
        <p:spPr/>
        <p:txBody>
          <a:bodyPr/>
          <a:lstStyle/>
          <a:p>
            <a:fld id="{4561F53F-D7D8-46E2-899F-25228CA98872}" type="datetime5">
              <a:rPr lang="en-US" smtClean="0"/>
              <a:t>6-Sep-21</a:t>
            </a:fld>
            <a:endParaRPr lang="en-US"/>
          </a:p>
        </p:txBody>
      </p:sp>
    </p:spTree>
    <p:extLst>
      <p:ext uri="{BB962C8B-B14F-4D97-AF65-F5344CB8AC3E}">
        <p14:creationId xmlns:p14="http://schemas.microsoft.com/office/powerpoint/2010/main" val="316499016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Resource Planning </a:t>
            </a:r>
            <a:endParaRPr lang="en-US" dirty="0"/>
          </a:p>
        </p:txBody>
      </p:sp>
      <p:sp>
        <p:nvSpPr>
          <p:cNvPr id="3" name="Content Placeholder 2"/>
          <p:cNvSpPr>
            <a:spLocks noGrp="1"/>
          </p:cNvSpPr>
          <p:nvPr>
            <p:ph idx="1"/>
          </p:nvPr>
        </p:nvSpPr>
        <p:spPr/>
        <p:txBody>
          <a:bodyPr/>
          <a:lstStyle/>
          <a:p>
            <a:r>
              <a:rPr lang="en-US" b="1" dirty="0"/>
              <a:t>Forecasting future manpower requirements: </a:t>
            </a:r>
            <a:r>
              <a:rPr lang="en-US" dirty="0"/>
              <a:t>Estimating the institutions demand for labor, matching this with what is available and identifying whether there are shortfalls or more than required. Such planning is accomplished through analysis of current and expected skill needs, vacancies and department expansions and reductions.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290</a:t>
            </a:fld>
            <a:endParaRPr lang="en-US"/>
          </a:p>
        </p:txBody>
      </p:sp>
      <p:sp>
        <p:nvSpPr>
          <p:cNvPr id="6" name="Date Placeholder 5"/>
          <p:cNvSpPr>
            <a:spLocks noGrp="1"/>
          </p:cNvSpPr>
          <p:nvPr>
            <p:ph type="dt" sz="half" idx="10"/>
          </p:nvPr>
        </p:nvSpPr>
        <p:spPr/>
        <p:txBody>
          <a:bodyPr/>
          <a:lstStyle/>
          <a:p>
            <a:fld id="{5972D35F-E32B-4B20-98B8-93D92ACF22F5}" type="datetime5">
              <a:rPr lang="en-US" smtClean="0"/>
              <a:t>6-Sep-21</a:t>
            </a:fld>
            <a:endParaRPr lang="en-US"/>
          </a:p>
        </p:txBody>
      </p:sp>
    </p:spTree>
    <p:extLst>
      <p:ext uri="{BB962C8B-B14F-4D97-AF65-F5344CB8AC3E}">
        <p14:creationId xmlns:p14="http://schemas.microsoft.com/office/powerpoint/2010/main" val="646383436"/>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b="1" dirty="0"/>
              <a:t>Formulating and proposing policies</a:t>
            </a:r>
            <a:r>
              <a:rPr lang="en-US" dirty="0"/>
              <a:t>: Policy formulation is carried out in Human Resources Department. The policies have to be agreed by the top management team. The key areas of personnel policy include recruitment and selection; terms and conditions of employment, training and development. These personnel policies are guidelines for behavior stating what the organization will do or will not do in relation to employees and employee affairs.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291</a:t>
            </a:fld>
            <a:endParaRPr lang="en-US"/>
          </a:p>
        </p:txBody>
      </p:sp>
      <p:sp>
        <p:nvSpPr>
          <p:cNvPr id="6" name="Date Placeholder 5"/>
          <p:cNvSpPr>
            <a:spLocks noGrp="1"/>
          </p:cNvSpPr>
          <p:nvPr>
            <p:ph type="dt" sz="half" idx="10"/>
          </p:nvPr>
        </p:nvSpPr>
        <p:spPr/>
        <p:txBody>
          <a:bodyPr/>
          <a:lstStyle/>
          <a:p>
            <a:fld id="{5CABDE4B-82F3-42AC-9C7E-454E1C6F6916}" type="datetime5">
              <a:rPr lang="en-US" smtClean="0"/>
              <a:t>6-Sep-21</a:t>
            </a:fld>
            <a:endParaRPr lang="en-US"/>
          </a:p>
        </p:txBody>
      </p:sp>
    </p:spTree>
    <p:extLst>
      <p:ext uri="{BB962C8B-B14F-4D97-AF65-F5344CB8AC3E}">
        <p14:creationId xmlns:p14="http://schemas.microsoft.com/office/powerpoint/2010/main" val="627224590"/>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Recruitment</a:t>
            </a:r>
            <a:r>
              <a:rPr lang="en-US" dirty="0"/>
              <a:t>: This involves preparing job descriptions and specifications, drafting job advertisements, interviewing candidates and assessing appropriate salary levels for new employees. As discussed earlier a job description states the principal duties, responsibilities and the scope of authority while A job specification refers to human quality or personnel. Specifications which are necessary to perform a job </a:t>
            </a:r>
            <a:r>
              <a:rPr lang="en-US"/>
              <a:t>adequately </a:t>
            </a:r>
            <a:r>
              <a:rPr lang="en-US" smtClean="0"/>
              <a:t>e.g</a:t>
            </a:r>
            <a:r>
              <a:rPr lang="en-US" dirty="0"/>
              <a:t>. The knowledge details, skills, ability and behavior </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292</a:t>
            </a:fld>
            <a:endParaRPr lang="en-US"/>
          </a:p>
        </p:txBody>
      </p:sp>
      <p:sp>
        <p:nvSpPr>
          <p:cNvPr id="6" name="Date Placeholder 5"/>
          <p:cNvSpPr>
            <a:spLocks noGrp="1"/>
          </p:cNvSpPr>
          <p:nvPr>
            <p:ph type="dt" sz="half" idx="10"/>
          </p:nvPr>
        </p:nvSpPr>
        <p:spPr/>
        <p:txBody>
          <a:bodyPr/>
          <a:lstStyle/>
          <a:p>
            <a:fld id="{58D66737-F1BF-4E83-9014-42731170762A}" type="datetime5">
              <a:rPr lang="en-US" smtClean="0"/>
              <a:t>6-Sep-21</a:t>
            </a:fld>
            <a:endParaRPr lang="en-US"/>
          </a:p>
        </p:txBody>
      </p:sp>
    </p:spTree>
    <p:extLst>
      <p:ext uri="{BB962C8B-B14F-4D97-AF65-F5344CB8AC3E}">
        <p14:creationId xmlns:p14="http://schemas.microsoft.com/office/powerpoint/2010/main" val="392810398"/>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Training and Development: </a:t>
            </a:r>
            <a:r>
              <a:rPr lang="en-US" dirty="0"/>
              <a:t>Once the employees join the organization, they require training. Induction or orientation of new employees is an integral part of training </a:t>
            </a:r>
          </a:p>
          <a:p>
            <a:r>
              <a:rPr lang="en-US" dirty="0"/>
              <a:t>Training and Development of human resources is the most dynamic of all the organization's resources. The process aims at increasing the ability of employees to contribute to organizational effectiveness. Training and development is important in order to maintain the key skills within the organization and motivate the staff. This is to enable them to realize their full potential in their work. The human resource department has the responsibility of assessing the training needs, designing methods of training needs, designing methods of training to be employed and evaluating the training to determine how effective it was.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293</a:t>
            </a:fld>
            <a:endParaRPr lang="en-US"/>
          </a:p>
        </p:txBody>
      </p:sp>
      <p:sp>
        <p:nvSpPr>
          <p:cNvPr id="6" name="Date Placeholder 5"/>
          <p:cNvSpPr>
            <a:spLocks noGrp="1"/>
          </p:cNvSpPr>
          <p:nvPr>
            <p:ph type="dt" sz="half" idx="10"/>
          </p:nvPr>
        </p:nvSpPr>
        <p:spPr/>
        <p:txBody>
          <a:bodyPr/>
          <a:lstStyle/>
          <a:p>
            <a:fld id="{4C9269D0-A0C2-492C-AD35-429DB5644461}" type="datetime5">
              <a:rPr lang="en-US" smtClean="0"/>
              <a:t>6-Sep-21</a:t>
            </a:fld>
            <a:endParaRPr lang="en-US"/>
          </a:p>
        </p:txBody>
      </p:sp>
    </p:spTree>
    <p:extLst>
      <p:ext uri="{BB962C8B-B14F-4D97-AF65-F5344CB8AC3E}">
        <p14:creationId xmlns:p14="http://schemas.microsoft.com/office/powerpoint/2010/main" val="2307691455"/>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In </a:t>
            </a:r>
            <a:r>
              <a:rPr lang="en-US" dirty="0"/>
              <a:t>planning, consideration must be given to: </a:t>
            </a:r>
            <a:endParaRPr lang="en-US" dirty="0" smtClean="0"/>
          </a:p>
          <a:p>
            <a:pPr marL="0" indent="0">
              <a:buNone/>
            </a:pPr>
            <a:r>
              <a:rPr lang="en-US" dirty="0" smtClean="0"/>
              <a:t>I</a:t>
            </a:r>
            <a:r>
              <a:rPr lang="en-US" dirty="0"/>
              <a:t>. The type of patient care management used </a:t>
            </a:r>
          </a:p>
          <a:p>
            <a:pPr marL="0" indent="0">
              <a:buNone/>
            </a:pPr>
            <a:r>
              <a:rPr lang="en-US" dirty="0"/>
              <a:t>II. The education and knowledge level of staff to be recruited </a:t>
            </a:r>
          </a:p>
          <a:p>
            <a:pPr marL="0" indent="0">
              <a:buNone/>
            </a:pPr>
            <a:r>
              <a:rPr lang="en-US" dirty="0"/>
              <a:t>III. Budget constraints </a:t>
            </a:r>
          </a:p>
          <a:p>
            <a:pPr marL="0" indent="0">
              <a:buNone/>
            </a:pPr>
            <a:r>
              <a:rPr lang="en-US" dirty="0"/>
              <a:t>1</a:t>
            </a:r>
            <a:r>
              <a:rPr lang="en-US" dirty="0" smtClean="0"/>
              <a:t>V</a:t>
            </a:r>
            <a:r>
              <a:rPr lang="en-US" dirty="0"/>
              <a:t>. The historical background of staffing needs </a:t>
            </a:r>
          </a:p>
          <a:p>
            <a:pPr marL="0" indent="0">
              <a:buNone/>
            </a:pPr>
            <a:r>
              <a:rPr lang="en-US" dirty="0"/>
              <a:t>V. The diversity of the client population to be served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294</a:t>
            </a:fld>
            <a:endParaRPr lang="en-US"/>
          </a:p>
        </p:txBody>
      </p:sp>
      <p:sp>
        <p:nvSpPr>
          <p:cNvPr id="6" name="Date Placeholder 5"/>
          <p:cNvSpPr>
            <a:spLocks noGrp="1"/>
          </p:cNvSpPr>
          <p:nvPr>
            <p:ph type="dt" sz="half" idx="10"/>
          </p:nvPr>
        </p:nvSpPr>
        <p:spPr/>
        <p:txBody>
          <a:bodyPr/>
          <a:lstStyle/>
          <a:p>
            <a:fld id="{BD31FEC6-B0C7-4B82-854F-434ECCA89156}" type="datetime5">
              <a:rPr lang="en-US" smtClean="0"/>
              <a:t>6-Sep-21</a:t>
            </a:fld>
            <a:endParaRPr lang="en-US"/>
          </a:p>
        </p:txBody>
      </p:sp>
    </p:spTree>
    <p:extLst>
      <p:ext uri="{BB962C8B-B14F-4D97-AF65-F5344CB8AC3E}">
        <p14:creationId xmlns:p14="http://schemas.microsoft.com/office/powerpoint/2010/main" val="3998869154"/>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smtClean="0"/>
              <a:t>  Principles </a:t>
            </a:r>
            <a:r>
              <a:rPr lang="en-US" b="1" dirty="0"/>
              <a:t>of effective human resource plan </a:t>
            </a:r>
            <a:endParaRPr lang="en-US" dirty="0"/>
          </a:p>
          <a:p>
            <a:pPr marL="0" indent="0">
              <a:buNone/>
            </a:pPr>
            <a:r>
              <a:rPr lang="en-US" dirty="0"/>
              <a:t>I. The plan should be as detailed as possible </a:t>
            </a:r>
          </a:p>
          <a:p>
            <a:pPr marL="0" indent="0">
              <a:buNone/>
            </a:pPr>
            <a:r>
              <a:rPr lang="en-US" dirty="0"/>
              <a:t>II. Plans should not extend too far into the future, as accurate prediction of the distant future is not always possible </a:t>
            </a:r>
          </a:p>
          <a:p>
            <a:pPr marL="0" indent="0">
              <a:buNone/>
            </a:pPr>
            <a:r>
              <a:rPr lang="en-US" dirty="0"/>
              <a:t>III. All alternative courses of action should be considered </a:t>
            </a:r>
          </a:p>
          <a:p>
            <a:pPr marL="0" indent="0">
              <a:buNone/>
            </a:pPr>
            <a:r>
              <a:rPr lang="en-US" dirty="0"/>
              <a:t>IV. Implications of the actions envisaged should be assessed </a:t>
            </a:r>
          </a:p>
          <a:p>
            <a:pPr marL="0" indent="0">
              <a:buNone/>
            </a:pPr>
            <a:r>
              <a:rPr lang="en-US" dirty="0" smtClean="0"/>
              <a:t>V</a:t>
            </a:r>
            <a:r>
              <a:rPr lang="en-US" dirty="0"/>
              <a:t>. Instructions to individuals and departments must be </a:t>
            </a:r>
            <a:r>
              <a:rPr lang="en-US" dirty="0" smtClean="0"/>
              <a:t>incorporated </a:t>
            </a:r>
            <a:r>
              <a:rPr lang="en-US" dirty="0"/>
              <a:t>into the plans </a:t>
            </a:r>
            <a:endParaRPr lang="en-US" dirty="0" smtClean="0"/>
          </a:p>
          <a:p>
            <a:pPr marL="0" indent="0">
              <a:buNone/>
            </a:pPr>
            <a:r>
              <a:rPr lang="en-US" dirty="0" smtClean="0"/>
              <a:t>VI</a:t>
            </a:r>
            <a:r>
              <a:rPr lang="en-US" dirty="0"/>
              <a:t>. Plans should be concise and easy to understand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295</a:t>
            </a:fld>
            <a:endParaRPr lang="en-US"/>
          </a:p>
        </p:txBody>
      </p:sp>
      <p:sp>
        <p:nvSpPr>
          <p:cNvPr id="6" name="Date Placeholder 5"/>
          <p:cNvSpPr>
            <a:spLocks noGrp="1"/>
          </p:cNvSpPr>
          <p:nvPr>
            <p:ph type="dt" sz="half" idx="10"/>
          </p:nvPr>
        </p:nvSpPr>
        <p:spPr/>
        <p:txBody>
          <a:bodyPr/>
          <a:lstStyle/>
          <a:p>
            <a:fld id="{34283080-CDB0-4517-9DBF-06AC237DBCBE}" type="datetime5">
              <a:rPr lang="en-US" smtClean="0"/>
              <a:t>6-Sep-21</a:t>
            </a:fld>
            <a:endParaRPr lang="en-US"/>
          </a:p>
        </p:txBody>
      </p:sp>
    </p:spTree>
    <p:extLst>
      <p:ext uri="{BB962C8B-B14F-4D97-AF65-F5344CB8AC3E}">
        <p14:creationId xmlns:p14="http://schemas.microsoft.com/office/powerpoint/2010/main" val="3402416281"/>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Reasons for Training and Development </a:t>
            </a:r>
            <a:endParaRPr lang="en-US" dirty="0"/>
          </a:p>
        </p:txBody>
      </p:sp>
      <p:sp>
        <p:nvSpPr>
          <p:cNvPr id="3" name="Content Placeholder 2"/>
          <p:cNvSpPr>
            <a:spLocks noGrp="1"/>
          </p:cNvSpPr>
          <p:nvPr>
            <p:ph idx="1"/>
          </p:nvPr>
        </p:nvSpPr>
        <p:spPr/>
        <p:txBody>
          <a:bodyPr/>
          <a:lstStyle/>
          <a:p>
            <a:endParaRPr lang="en-US" dirty="0"/>
          </a:p>
          <a:p>
            <a:r>
              <a:rPr lang="en-US" dirty="0"/>
              <a:t>A change in working methods </a:t>
            </a:r>
            <a:r>
              <a:rPr lang="en-US" dirty="0" smtClean="0"/>
              <a:t> </a:t>
            </a:r>
            <a:endParaRPr lang="en-US" dirty="0"/>
          </a:p>
          <a:p>
            <a:r>
              <a:rPr lang="en-US" dirty="0"/>
              <a:t>- Realization that performance is poor, inadequate and not up to the standards. </a:t>
            </a:r>
          </a:p>
          <a:p>
            <a:r>
              <a:rPr lang="en-US" dirty="0"/>
              <a:t>- Manpower shortage necessitating the upgrading of some employees to new positions. </a:t>
            </a:r>
          </a:p>
          <a:p>
            <a:r>
              <a:rPr lang="en-US" dirty="0"/>
              <a:t>- Desire to improve the quality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296</a:t>
            </a:fld>
            <a:endParaRPr lang="en-US"/>
          </a:p>
        </p:txBody>
      </p:sp>
      <p:sp>
        <p:nvSpPr>
          <p:cNvPr id="6" name="Date Placeholder 5"/>
          <p:cNvSpPr>
            <a:spLocks noGrp="1"/>
          </p:cNvSpPr>
          <p:nvPr>
            <p:ph type="dt" sz="half" idx="10"/>
          </p:nvPr>
        </p:nvSpPr>
        <p:spPr/>
        <p:txBody>
          <a:bodyPr/>
          <a:lstStyle/>
          <a:p>
            <a:fld id="{C92B8C3A-F952-4B64-9758-7470B7E6C7B7}" type="datetime5">
              <a:rPr lang="en-US" smtClean="0"/>
              <a:t>6-Sep-21</a:t>
            </a:fld>
            <a:endParaRPr lang="en-US"/>
          </a:p>
        </p:txBody>
      </p:sp>
    </p:spTree>
    <p:extLst>
      <p:ext uri="{BB962C8B-B14F-4D97-AF65-F5344CB8AC3E}">
        <p14:creationId xmlns:p14="http://schemas.microsoft.com/office/powerpoint/2010/main" val="2975403605"/>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Recruitment process </a:t>
            </a:r>
            <a:endParaRPr lang="en-US" dirty="0"/>
          </a:p>
          <a:p>
            <a:pPr marL="0" indent="0">
              <a:buNone/>
            </a:pPr>
            <a:r>
              <a:rPr lang="en-US" b="1" dirty="0"/>
              <a:t>1: Defining requirements: </a:t>
            </a:r>
            <a:endParaRPr lang="en-US" b="1" dirty="0" smtClean="0"/>
          </a:p>
          <a:p>
            <a:pPr>
              <a:buFont typeface="Wingdings" panose="05000000000000000000" pitchFamily="2" charset="2"/>
              <a:buChar char="ü"/>
            </a:pPr>
            <a:r>
              <a:rPr lang="en-US" dirty="0" smtClean="0"/>
              <a:t>Categories </a:t>
            </a:r>
            <a:r>
              <a:rPr lang="en-US" dirty="0"/>
              <a:t>and number of people required should be specified in the recruitment programme derived from human resource plan. </a:t>
            </a:r>
          </a:p>
          <a:p>
            <a:pPr>
              <a:buFont typeface="Wingdings" panose="05000000000000000000" pitchFamily="2" charset="2"/>
              <a:buChar char="ü"/>
            </a:pPr>
            <a:r>
              <a:rPr lang="en-US" dirty="0" smtClean="0"/>
              <a:t>The </a:t>
            </a:r>
            <a:r>
              <a:rPr lang="en-US" dirty="0"/>
              <a:t>department in which the recruit will work must draft or revise a comprehensive job specification and job description (from job analysis) for the vacant position, outlining its major and minor responsibilities; the skills, experience and qualifications needed; grade and level of pay and particulars of any special conditions attached to the job (temporary, permanent, contract, shift duty).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297</a:t>
            </a:fld>
            <a:endParaRPr lang="en-US"/>
          </a:p>
        </p:txBody>
      </p:sp>
      <p:sp>
        <p:nvSpPr>
          <p:cNvPr id="6" name="Date Placeholder 5"/>
          <p:cNvSpPr>
            <a:spLocks noGrp="1"/>
          </p:cNvSpPr>
          <p:nvPr>
            <p:ph type="dt" sz="half" idx="10"/>
          </p:nvPr>
        </p:nvSpPr>
        <p:spPr/>
        <p:txBody>
          <a:bodyPr/>
          <a:lstStyle/>
          <a:p>
            <a:fld id="{26C9CF34-0409-4E59-BC1E-2C5FAA142171}" type="datetime5">
              <a:rPr lang="en-US" smtClean="0"/>
              <a:t>6-Sep-21</a:t>
            </a:fld>
            <a:endParaRPr lang="en-US"/>
          </a:p>
        </p:txBody>
      </p:sp>
    </p:spTree>
    <p:extLst>
      <p:ext uri="{BB962C8B-B14F-4D97-AF65-F5344CB8AC3E}">
        <p14:creationId xmlns:p14="http://schemas.microsoft.com/office/powerpoint/2010/main" val="2263537601"/>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2. Attracting candidates: </a:t>
            </a:r>
            <a:r>
              <a:rPr lang="en-US" dirty="0"/>
              <a:t>After defining requirements then the job is advertised. This involves reviewing and evaluating alternative sources of applicants inside and outside the company. First consideration should be given to internal candidates, then advertising and outsourcing </a:t>
            </a:r>
          </a:p>
          <a:p>
            <a:pPr marL="0" indent="0">
              <a:buNone/>
            </a:pPr>
            <a:r>
              <a:rPr lang="en-US" b="1" dirty="0"/>
              <a:t>3. Selection of candidates: </a:t>
            </a:r>
            <a:r>
              <a:rPr lang="en-US" dirty="0"/>
              <a:t>This is the assessment of candidates and choice of the one who best meets the criteria for the available position. It involves matching job requirements with the attributes of the candidates. Normally involves the following steps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298</a:t>
            </a:fld>
            <a:endParaRPr lang="en-US"/>
          </a:p>
        </p:txBody>
      </p:sp>
      <p:sp>
        <p:nvSpPr>
          <p:cNvPr id="6" name="Date Placeholder 5"/>
          <p:cNvSpPr>
            <a:spLocks noGrp="1"/>
          </p:cNvSpPr>
          <p:nvPr>
            <p:ph type="dt" sz="half" idx="10"/>
          </p:nvPr>
        </p:nvSpPr>
        <p:spPr/>
        <p:txBody>
          <a:bodyPr/>
          <a:lstStyle/>
          <a:p>
            <a:fld id="{0DFDADD4-AD23-44DB-B6AF-49CC4E1B04A1}" type="datetime5">
              <a:rPr lang="en-US" smtClean="0"/>
              <a:t>6-Sep-21</a:t>
            </a:fld>
            <a:endParaRPr lang="en-US"/>
          </a:p>
        </p:txBody>
      </p:sp>
    </p:spTree>
    <p:extLst>
      <p:ext uri="{BB962C8B-B14F-4D97-AF65-F5344CB8AC3E}">
        <p14:creationId xmlns:p14="http://schemas.microsoft.com/office/powerpoint/2010/main" val="2912434817"/>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a) Short listing: </a:t>
            </a:r>
            <a:r>
              <a:rPr lang="en-US" dirty="0"/>
              <a:t>List applications on a control sheet and comparing the applications with the key criterion in the job specification and sort them into three categories. </a:t>
            </a:r>
          </a:p>
          <a:p>
            <a:pPr marL="0" indent="0">
              <a:buNone/>
            </a:pPr>
            <a:r>
              <a:rPr lang="en-US" dirty="0" err="1"/>
              <a:t>i</a:t>
            </a:r>
            <a:r>
              <a:rPr lang="en-US" dirty="0"/>
              <a:t>) Possible </a:t>
            </a:r>
          </a:p>
          <a:p>
            <a:pPr marL="0" indent="0">
              <a:buNone/>
            </a:pPr>
            <a:r>
              <a:rPr lang="en-US" dirty="0"/>
              <a:t>ii) Marginal </a:t>
            </a:r>
          </a:p>
          <a:p>
            <a:pPr marL="0" indent="0">
              <a:buNone/>
            </a:pPr>
            <a:r>
              <a:rPr lang="en-US" dirty="0"/>
              <a:t>iii) Unsuitable </a:t>
            </a:r>
          </a:p>
          <a:p>
            <a:pPr marL="0" indent="0">
              <a:buNone/>
            </a:pPr>
            <a:r>
              <a:rPr lang="en-US" dirty="0" smtClean="0"/>
              <a:t>Scrutinize </a:t>
            </a:r>
            <a:r>
              <a:rPr lang="en-US" dirty="0"/>
              <a:t>the possible again to draw up a short –list for interview. Ideally should be 4-8 candidates per position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299</a:t>
            </a:fld>
            <a:endParaRPr lang="en-US"/>
          </a:p>
        </p:txBody>
      </p:sp>
      <p:sp>
        <p:nvSpPr>
          <p:cNvPr id="6" name="Date Placeholder 5"/>
          <p:cNvSpPr>
            <a:spLocks noGrp="1"/>
          </p:cNvSpPr>
          <p:nvPr>
            <p:ph type="dt" sz="half" idx="10"/>
          </p:nvPr>
        </p:nvSpPr>
        <p:spPr/>
        <p:txBody>
          <a:bodyPr/>
          <a:lstStyle/>
          <a:p>
            <a:fld id="{7B7E505B-FC80-4361-9704-F2C031BB12AB}" type="datetime5">
              <a:rPr lang="en-US" smtClean="0"/>
              <a:t>6-Sep-21</a:t>
            </a:fld>
            <a:endParaRPr lang="en-US"/>
          </a:p>
        </p:txBody>
      </p:sp>
    </p:spTree>
    <p:extLst>
      <p:ext uri="{BB962C8B-B14F-4D97-AF65-F5344CB8AC3E}">
        <p14:creationId xmlns:p14="http://schemas.microsoft.com/office/powerpoint/2010/main" val="1850581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COMPETENCY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 </a:t>
            </a:r>
            <a:r>
              <a:rPr lang="en-US" sz="3600" dirty="0" smtClean="0">
                <a:latin typeface="SimSun-ExtB" panose="02010609060101010101" pitchFamily="49" charset="-122"/>
                <a:ea typeface="SimSun-ExtB" panose="02010609060101010101" pitchFamily="49" charset="-122"/>
              </a:rPr>
              <a:t>MODULE COMPETENCY </a:t>
            </a:r>
          </a:p>
          <a:p>
            <a:r>
              <a:rPr lang="en-US" sz="3600" dirty="0" smtClean="0">
                <a:latin typeface="SimSun-ExtB" panose="02010609060101010101" pitchFamily="49" charset="-122"/>
                <a:ea typeface="SimSun-ExtB" panose="02010609060101010101" pitchFamily="49" charset="-122"/>
              </a:rPr>
              <a:t>This module is designed to develop learners competency strengthening health care system at their level within health care system at their level within the health sector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a:t>
            </a:fld>
            <a:endParaRPr lang="en-US"/>
          </a:p>
        </p:txBody>
      </p:sp>
      <p:sp>
        <p:nvSpPr>
          <p:cNvPr id="6" name="Date Placeholder 5"/>
          <p:cNvSpPr>
            <a:spLocks noGrp="1"/>
          </p:cNvSpPr>
          <p:nvPr>
            <p:ph type="dt" sz="half" idx="10"/>
          </p:nvPr>
        </p:nvSpPr>
        <p:spPr/>
        <p:txBody>
          <a:bodyPr/>
          <a:lstStyle/>
          <a:p>
            <a:fld id="{DC7AB0F3-04D2-44E7-A13A-712715DC1661}" type="datetime5">
              <a:rPr lang="en-US" smtClean="0"/>
              <a:t>6-Sep-21</a:t>
            </a:fld>
            <a:endParaRPr lang="en-US"/>
          </a:p>
        </p:txBody>
      </p:sp>
    </p:spTree>
    <p:extLst>
      <p:ext uri="{BB962C8B-B14F-4D97-AF65-F5344CB8AC3E}">
        <p14:creationId xmlns:p14="http://schemas.microsoft.com/office/powerpoint/2010/main" val="3086852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They are responsible for implementing the policies and plans developed by top managers. They also supervising and coordinate the activities of first line </a:t>
            </a:r>
            <a:r>
              <a:rPr lang="en-US" sz="3600" dirty="0" smtClean="0">
                <a:latin typeface="Times New Roman" panose="02020603050405020304" pitchFamily="18" charset="0"/>
                <a:cs typeface="Times New Roman" panose="02020603050405020304" pitchFamily="18" charset="0"/>
              </a:rPr>
              <a:t>managers</a:t>
            </a:r>
          </a:p>
          <a:p>
            <a:pPr>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A middle level manager maybe referred as a supervisor, director or assistant director. This group constitutes the largest group of managers </a:t>
            </a:r>
          </a:p>
          <a:p>
            <a:pPr>
              <a:buFont typeface="Wingdings" panose="05000000000000000000" pitchFamily="2" charset="2"/>
              <a:buChar char="ü"/>
            </a:pPr>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a:t>
            </a:fld>
            <a:endParaRPr lang="en-US"/>
          </a:p>
        </p:txBody>
      </p:sp>
      <p:sp>
        <p:nvSpPr>
          <p:cNvPr id="6" name="Date Placeholder 5"/>
          <p:cNvSpPr>
            <a:spLocks noGrp="1"/>
          </p:cNvSpPr>
          <p:nvPr>
            <p:ph type="dt" sz="half" idx="10"/>
          </p:nvPr>
        </p:nvSpPr>
        <p:spPr/>
        <p:txBody>
          <a:bodyPr/>
          <a:lstStyle/>
          <a:p>
            <a:fld id="{A03A8B67-9B12-4C0C-9369-C5A16861EB03}" type="datetime5">
              <a:rPr lang="en-US" smtClean="0"/>
              <a:t>6-Sep-21</a:t>
            </a:fld>
            <a:endParaRPr lang="en-US"/>
          </a:p>
        </p:txBody>
      </p:sp>
    </p:spTree>
    <p:extLst>
      <p:ext uri="{BB962C8B-B14F-4D97-AF65-F5344CB8AC3E}">
        <p14:creationId xmlns:p14="http://schemas.microsoft.com/office/powerpoint/2010/main" val="3515259384"/>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t>b</a:t>
            </a:r>
            <a:r>
              <a:rPr lang="en-US" b="1" dirty="0" smtClean="0"/>
              <a:t>) </a:t>
            </a:r>
            <a:r>
              <a:rPr lang="en-US" b="1" dirty="0"/>
              <a:t>Interviewing; </a:t>
            </a:r>
            <a:r>
              <a:rPr lang="en-US" dirty="0"/>
              <a:t>An interview may be defined as a verbal interaction between individuals for a particular purpose. The goals of the selection interview are; </a:t>
            </a:r>
          </a:p>
          <a:p>
            <a:pPr>
              <a:buFont typeface="Wingdings" panose="05000000000000000000" pitchFamily="2" charset="2"/>
              <a:buChar char="ü"/>
            </a:pPr>
            <a:r>
              <a:rPr lang="en-US" dirty="0" smtClean="0"/>
              <a:t> </a:t>
            </a:r>
            <a:r>
              <a:rPr lang="en-US" dirty="0"/>
              <a:t>The interviewer seeks to obtain enough information to determine the applicant’s suitability for the available position </a:t>
            </a:r>
            <a:endParaRPr lang="en-US" dirty="0" smtClean="0"/>
          </a:p>
          <a:p>
            <a:pPr>
              <a:buFont typeface="Wingdings" panose="05000000000000000000" pitchFamily="2" charset="2"/>
              <a:buChar char="ü"/>
            </a:pPr>
            <a:r>
              <a:rPr lang="en-US" dirty="0" smtClean="0"/>
              <a:t>The </a:t>
            </a:r>
            <a:r>
              <a:rPr lang="en-US" dirty="0"/>
              <a:t>applicant obtains adequate information to make an intelligent decision about accepting the job should it be offered </a:t>
            </a:r>
            <a:endParaRPr lang="en-US" dirty="0" smtClean="0"/>
          </a:p>
          <a:p>
            <a:pPr>
              <a:buFont typeface="Wingdings" panose="05000000000000000000" pitchFamily="2" charset="2"/>
              <a:buChar char="ü"/>
            </a:pPr>
            <a:r>
              <a:rPr lang="en-US" dirty="0" smtClean="0"/>
              <a:t>The </a:t>
            </a:r>
            <a:r>
              <a:rPr lang="en-US" dirty="0"/>
              <a:t>interviewer seeks to conduct the interview in such a manner that, regardless of the interview’s results, the applicant will continue to have respect for and good will towards the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300</a:t>
            </a:fld>
            <a:endParaRPr lang="en-US"/>
          </a:p>
        </p:txBody>
      </p:sp>
      <p:sp>
        <p:nvSpPr>
          <p:cNvPr id="6" name="Date Placeholder 5"/>
          <p:cNvSpPr>
            <a:spLocks noGrp="1"/>
          </p:cNvSpPr>
          <p:nvPr>
            <p:ph type="dt" sz="half" idx="10"/>
          </p:nvPr>
        </p:nvSpPr>
        <p:spPr/>
        <p:txBody>
          <a:bodyPr/>
          <a:lstStyle/>
          <a:p>
            <a:fld id="{617232BD-ADA9-492C-9B16-F7E9902D30E8}" type="datetime5">
              <a:rPr lang="en-US" smtClean="0"/>
              <a:t>6-Sep-21</a:t>
            </a:fld>
            <a:endParaRPr lang="en-US"/>
          </a:p>
        </p:txBody>
      </p:sp>
    </p:spTree>
    <p:extLst>
      <p:ext uri="{BB962C8B-B14F-4D97-AF65-F5344CB8AC3E}">
        <p14:creationId xmlns:p14="http://schemas.microsoft.com/office/powerpoint/2010/main" val="2432363197"/>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b="1" dirty="0"/>
              <a:t>Types of interviews </a:t>
            </a:r>
            <a:endParaRPr lang="en-US" sz="3200" dirty="0"/>
          </a:p>
          <a:p>
            <a:r>
              <a:rPr lang="en-US" sz="3200" dirty="0"/>
              <a:t>There are many types of interviews and formats for conducting them. </a:t>
            </a:r>
          </a:p>
          <a:p>
            <a:pPr marL="0" indent="0">
              <a:buNone/>
            </a:pPr>
            <a:r>
              <a:rPr lang="en-US" sz="3200" b="1" dirty="0"/>
              <a:t>The unstructured interview </a:t>
            </a:r>
            <a:endParaRPr lang="en-US" sz="3200" dirty="0"/>
          </a:p>
          <a:p>
            <a:r>
              <a:rPr lang="en-US" sz="3200" dirty="0"/>
              <a:t>The interviewer asks whatever seems appropriate and adapts the discussion to the response. This requires little planning because the goals for hiring may be unclear, questions are not prepared in advance, and often the interviewer does more talking than the applicant</a:t>
            </a:r>
            <a:r>
              <a:rPr lang="en-US" dirty="0"/>
              <a: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301</a:t>
            </a:fld>
            <a:endParaRPr lang="en-US"/>
          </a:p>
        </p:txBody>
      </p:sp>
      <p:sp>
        <p:nvSpPr>
          <p:cNvPr id="6" name="Date Placeholder 5"/>
          <p:cNvSpPr>
            <a:spLocks noGrp="1"/>
          </p:cNvSpPr>
          <p:nvPr>
            <p:ph type="dt" sz="half" idx="10"/>
          </p:nvPr>
        </p:nvSpPr>
        <p:spPr/>
        <p:txBody>
          <a:bodyPr/>
          <a:lstStyle/>
          <a:p>
            <a:fld id="{83E31D47-214F-4A1B-BE84-C0DD075B3934}" type="datetime5">
              <a:rPr lang="en-US" smtClean="0"/>
              <a:t>6-Sep-21</a:t>
            </a:fld>
            <a:endParaRPr lang="en-US"/>
          </a:p>
        </p:txBody>
      </p:sp>
    </p:spTree>
    <p:extLst>
      <p:ext uri="{BB962C8B-B14F-4D97-AF65-F5344CB8AC3E}">
        <p14:creationId xmlns:p14="http://schemas.microsoft.com/office/powerpoint/2010/main" val="408765280"/>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b="1" dirty="0"/>
              <a:t>Semi structured interview </a:t>
            </a:r>
            <a:endParaRPr lang="en-US" dirty="0"/>
          </a:p>
          <a:p>
            <a:r>
              <a:rPr lang="en-US" dirty="0"/>
              <a:t>Only the major questions to be asked are prepared in advance and the interviewer may ask other questions that open up areas of discussion during the interview session</a:t>
            </a:r>
            <a:r>
              <a:rPr lang="en-US" dirty="0" smtClean="0"/>
              <a:t>.</a:t>
            </a:r>
          </a:p>
          <a:p>
            <a:r>
              <a:rPr lang="en-US" dirty="0" smtClean="0"/>
              <a:t> </a:t>
            </a:r>
            <a:r>
              <a:rPr lang="en-US" dirty="0"/>
              <a:t>They require some planning since the flow is focused and directed at major topic areas although there is flexibility in the approach. </a:t>
            </a:r>
            <a:endParaRPr lang="en-US" dirty="0" smtClean="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302</a:t>
            </a:fld>
            <a:endParaRPr lang="en-US"/>
          </a:p>
        </p:txBody>
      </p:sp>
      <p:sp>
        <p:nvSpPr>
          <p:cNvPr id="6" name="Date Placeholder 5"/>
          <p:cNvSpPr>
            <a:spLocks noGrp="1"/>
          </p:cNvSpPr>
          <p:nvPr>
            <p:ph type="dt" sz="half" idx="10"/>
          </p:nvPr>
        </p:nvSpPr>
        <p:spPr/>
        <p:txBody>
          <a:bodyPr/>
          <a:lstStyle/>
          <a:p>
            <a:fld id="{F4D11ED9-947F-4F08-BFD7-3D5FE20D4BC0}" type="datetime5">
              <a:rPr lang="en-US" smtClean="0"/>
              <a:t>6-Sep-21</a:t>
            </a:fld>
            <a:endParaRPr lang="en-US"/>
          </a:p>
        </p:txBody>
      </p:sp>
    </p:spTree>
    <p:extLst>
      <p:ext uri="{BB962C8B-B14F-4D97-AF65-F5344CB8AC3E}">
        <p14:creationId xmlns:p14="http://schemas.microsoft.com/office/powerpoint/2010/main" val="1278774121"/>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t>The structured interview </a:t>
            </a:r>
            <a:endParaRPr lang="en-US" dirty="0"/>
          </a:p>
          <a:p>
            <a:r>
              <a:rPr lang="en-US" dirty="0"/>
              <a:t>The interviewer uses a prepared list of questions and does not deviate from them. </a:t>
            </a:r>
            <a:endParaRPr lang="en-US" dirty="0" smtClean="0"/>
          </a:p>
          <a:p>
            <a:r>
              <a:rPr lang="en-US" dirty="0" smtClean="0"/>
              <a:t>This </a:t>
            </a:r>
            <a:r>
              <a:rPr lang="en-US" dirty="0"/>
              <a:t>type of interview requires greater planning time yet because questions must be developed in advance that address the specific job requirements. </a:t>
            </a:r>
            <a:endParaRPr lang="en-US" dirty="0" smtClean="0"/>
          </a:p>
          <a:p>
            <a:r>
              <a:rPr lang="en-US" dirty="0" smtClean="0"/>
              <a:t>Information </a:t>
            </a:r>
            <a:r>
              <a:rPr lang="en-US" dirty="0"/>
              <a:t>must be offered about the skills and qualities being sought, examples of the applicant’s experience must be received, and the willingness or motivation of the applicant to do the job must be determined. The interviewer who uses a structured format would ask the same essential questions of all applicants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303</a:t>
            </a:fld>
            <a:endParaRPr lang="en-US"/>
          </a:p>
        </p:txBody>
      </p:sp>
      <p:sp>
        <p:nvSpPr>
          <p:cNvPr id="6" name="Date Placeholder 5"/>
          <p:cNvSpPr>
            <a:spLocks noGrp="1"/>
          </p:cNvSpPr>
          <p:nvPr>
            <p:ph type="dt" sz="half" idx="10"/>
          </p:nvPr>
        </p:nvSpPr>
        <p:spPr/>
        <p:txBody>
          <a:bodyPr/>
          <a:lstStyle/>
          <a:p>
            <a:fld id="{FE46D4C2-7189-43F5-97C2-87E31FB2C9F7}" type="datetime5">
              <a:rPr lang="en-US" smtClean="0"/>
              <a:t>6-Sep-21</a:t>
            </a:fld>
            <a:endParaRPr lang="en-US"/>
          </a:p>
        </p:txBody>
      </p:sp>
    </p:spTree>
    <p:extLst>
      <p:ext uri="{BB962C8B-B14F-4D97-AF65-F5344CB8AC3E}">
        <p14:creationId xmlns:p14="http://schemas.microsoft.com/office/powerpoint/2010/main" val="2585510986"/>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Other formats of conducting interviews </a:t>
            </a:r>
            <a:endParaRPr lang="en-US" dirty="0"/>
          </a:p>
          <a:p>
            <a:pPr>
              <a:buFont typeface="Wingdings" panose="05000000000000000000" pitchFamily="2" charset="2"/>
              <a:buChar char="ü"/>
            </a:pPr>
            <a:r>
              <a:rPr lang="en-US" dirty="0" smtClean="0"/>
              <a:t>Individual </a:t>
            </a:r>
            <a:r>
              <a:rPr lang="en-US" dirty="0"/>
              <a:t>interviews </a:t>
            </a:r>
            <a:endParaRPr lang="en-US" dirty="0" smtClean="0"/>
          </a:p>
          <a:p>
            <a:pPr>
              <a:buFont typeface="Wingdings" panose="05000000000000000000" pitchFamily="2" charset="2"/>
              <a:buChar char="ü"/>
            </a:pPr>
            <a:r>
              <a:rPr lang="en-US" dirty="0" smtClean="0"/>
              <a:t>Interviewing </a:t>
            </a:r>
            <a:r>
              <a:rPr lang="en-US" dirty="0"/>
              <a:t>panels </a:t>
            </a:r>
            <a:endParaRPr lang="en-US" dirty="0" smtClean="0"/>
          </a:p>
          <a:p>
            <a:pPr>
              <a:buFont typeface="Wingdings" panose="05000000000000000000" pitchFamily="2" charset="2"/>
              <a:buChar char="ü"/>
            </a:pPr>
            <a:r>
              <a:rPr lang="en-US" dirty="0" smtClean="0"/>
              <a:t>Selection </a:t>
            </a:r>
            <a:r>
              <a:rPr lang="en-US" dirty="0"/>
              <a:t>boards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304</a:t>
            </a:fld>
            <a:endParaRPr lang="en-US"/>
          </a:p>
        </p:txBody>
      </p:sp>
      <p:sp>
        <p:nvSpPr>
          <p:cNvPr id="6" name="Date Placeholder 5"/>
          <p:cNvSpPr>
            <a:spLocks noGrp="1"/>
          </p:cNvSpPr>
          <p:nvPr>
            <p:ph type="dt" sz="half" idx="10"/>
          </p:nvPr>
        </p:nvSpPr>
        <p:spPr/>
        <p:txBody>
          <a:bodyPr/>
          <a:lstStyle/>
          <a:p>
            <a:fld id="{6A3D951C-E13A-4A48-A35D-BC3D1E541DD1}" type="datetime5">
              <a:rPr lang="en-US" smtClean="0"/>
              <a:t>6-Sep-21</a:t>
            </a:fld>
            <a:endParaRPr lang="en-US"/>
          </a:p>
        </p:txBody>
      </p:sp>
    </p:spTree>
    <p:extLst>
      <p:ext uri="{BB962C8B-B14F-4D97-AF65-F5344CB8AC3E}">
        <p14:creationId xmlns:p14="http://schemas.microsoft.com/office/powerpoint/2010/main" val="3064186896"/>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4. References: </a:t>
            </a:r>
            <a:r>
              <a:rPr lang="en-US" dirty="0"/>
              <a:t>This is to obtain in confidence factual information about a prospective employee and opinions about his or her character and suitability for a job </a:t>
            </a:r>
          </a:p>
          <a:p>
            <a:pPr marL="0" indent="0">
              <a:buNone/>
            </a:pPr>
            <a:r>
              <a:rPr lang="en-US" b="1" dirty="0"/>
              <a:t>5. Physical examination: </a:t>
            </a:r>
            <a:r>
              <a:rPr lang="en-US" dirty="0"/>
              <a:t>The examination determines if the applicant can meet the requirements for a specific job and provides a record of the physical condition of the applicants at the time of hire. Also helps to identify applicants who will potentially have unfavorable attendance records or may file excessive future claims against the organization’s health insurance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305</a:t>
            </a:fld>
            <a:endParaRPr lang="en-US"/>
          </a:p>
        </p:txBody>
      </p:sp>
      <p:sp>
        <p:nvSpPr>
          <p:cNvPr id="6" name="Date Placeholder 5"/>
          <p:cNvSpPr>
            <a:spLocks noGrp="1"/>
          </p:cNvSpPr>
          <p:nvPr>
            <p:ph type="dt" sz="half" idx="10"/>
          </p:nvPr>
        </p:nvSpPr>
        <p:spPr/>
        <p:txBody>
          <a:bodyPr/>
          <a:lstStyle/>
          <a:p>
            <a:fld id="{83BE4098-BC48-41BE-8D9C-2507CBE78BC9}" type="datetime5">
              <a:rPr lang="en-US" smtClean="0"/>
              <a:t>6-Sep-21</a:t>
            </a:fld>
            <a:endParaRPr lang="en-US"/>
          </a:p>
        </p:txBody>
      </p:sp>
    </p:spTree>
    <p:extLst>
      <p:ext uri="{BB962C8B-B14F-4D97-AF65-F5344CB8AC3E}">
        <p14:creationId xmlns:p14="http://schemas.microsoft.com/office/powerpoint/2010/main" val="3481120671"/>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6. Confirming the offer </a:t>
            </a:r>
            <a:endParaRPr lang="en-US" dirty="0"/>
          </a:p>
          <a:p>
            <a:r>
              <a:rPr lang="en-US" dirty="0"/>
              <a:t>Confirm offer of appointment after satisfactory references have been made and applicants have passed medical exam. Contracts of employment should be written. Applicants offered a position should confirm their acceptance in writing </a:t>
            </a:r>
          </a:p>
          <a:p>
            <a:r>
              <a:rPr lang="en-US" dirty="0"/>
              <a:t>After the employee has been given the appointment and have reported to work they have to understand the work environment and adjust effectively to the job. This is done through the indoctrination process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306</a:t>
            </a:fld>
            <a:endParaRPr lang="en-US"/>
          </a:p>
        </p:txBody>
      </p:sp>
      <p:sp>
        <p:nvSpPr>
          <p:cNvPr id="6" name="Date Placeholder 5"/>
          <p:cNvSpPr>
            <a:spLocks noGrp="1"/>
          </p:cNvSpPr>
          <p:nvPr>
            <p:ph type="dt" sz="half" idx="10"/>
          </p:nvPr>
        </p:nvSpPr>
        <p:spPr/>
        <p:txBody>
          <a:bodyPr/>
          <a:lstStyle/>
          <a:p>
            <a:fld id="{9D5B707C-6E10-4E7C-A5F5-B6929177A7C1}" type="datetime5">
              <a:rPr lang="en-US" smtClean="0"/>
              <a:t>6-Sep-21</a:t>
            </a:fld>
            <a:endParaRPr lang="en-US"/>
          </a:p>
        </p:txBody>
      </p:sp>
    </p:spTree>
    <p:extLst>
      <p:ext uri="{BB962C8B-B14F-4D97-AF65-F5344CB8AC3E}">
        <p14:creationId xmlns:p14="http://schemas.microsoft.com/office/powerpoint/2010/main" val="1080096402"/>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Indoctrination Process </a:t>
            </a:r>
            <a:endParaRPr lang="en-US" dirty="0"/>
          </a:p>
          <a:p>
            <a:r>
              <a:rPr lang="en-US" dirty="0"/>
              <a:t>As a management function, this refers to the planned, guided adjustment of an employee to the organization and the work environment. The process includes; induction, orientation and socialization. </a:t>
            </a:r>
          </a:p>
          <a:p>
            <a:r>
              <a:rPr lang="en-US" b="1" dirty="0"/>
              <a:t>Induction: </a:t>
            </a:r>
            <a:r>
              <a:rPr lang="en-US" dirty="0"/>
              <a:t>This includes all activities that educate the new employee about the organization and employment and personnel policies and procedures</a:t>
            </a:r>
            <a:r>
              <a:rPr lang="en-US" b="1" dirty="0"/>
              <a:t>. </a:t>
            </a:r>
            <a:r>
              <a:rPr lang="en-US" dirty="0"/>
              <a:t>This takes place before the employee starts performing the job. A handbook can be given and a form signed to verify that it was given. The form should be placed in the employee’s personal file.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307</a:t>
            </a:fld>
            <a:endParaRPr lang="en-US"/>
          </a:p>
        </p:txBody>
      </p:sp>
      <p:sp>
        <p:nvSpPr>
          <p:cNvPr id="6" name="Date Placeholder 5"/>
          <p:cNvSpPr>
            <a:spLocks noGrp="1"/>
          </p:cNvSpPr>
          <p:nvPr>
            <p:ph type="dt" sz="half" idx="10"/>
          </p:nvPr>
        </p:nvSpPr>
        <p:spPr/>
        <p:txBody>
          <a:bodyPr/>
          <a:lstStyle/>
          <a:p>
            <a:fld id="{7A25F0DE-C092-4C4B-9082-21ED467800D7}" type="datetime5">
              <a:rPr lang="en-US" smtClean="0"/>
              <a:t>6-Sep-21</a:t>
            </a:fld>
            <a:endParaRPr lang="en-US"/>
          </a:p>
        </p:txBody>
      </p:sp>
    </p:spTree>
    <p:extLst>
      <p:ext uri="{BB962C8B-B14F-4D97-AF65-F5344CB8AC3E}">
        <p14:creationId xmlns:p14="http://schemas.microsoft.com/office/powerpoint/2010/main" val="1925887379"/>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Orientation: </a:t>
            </a:r>
            <a:r>
              <a:rPr lang="en-US" dirty="0"/>
              <a:t>Induction provides the employee with general information about the organization whereas orientation activities are more specific to the position. Orientation is the process of </a:t>
            </a:r>
          </a:p>
          <a:p>
            <a:r>
              <a:rPr lang="en-US" dirty="0"/>
              <a:t>assisting new employees to adjust to new roles and responsibilities within the organization. It is the process of introducing new employees to the organization and to their superior, their juniors, colleagues and to their </a:t>
            </a:r>
            <a:r>
              <a:rPr lang="en-US" dirty="0" err="1"/>
              <a:t>tasks.Recruiting</a:t>
            </a:r>
            <a:r>
              <a:rPr lang="en-US" dirty="0"/>
              <a:t> and selecting high potential employees does not guarantee they will perform effectively. People who do not know what to do or how to do it can’t perform effectively even if they want to.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308</a:t>
            </a:fld>
            <a:endParaRPr lang="en-US"/>
          </a:p>
        </p:txBody>
      </p:sp>
      <p:sp>
        <p:nvSpPr>
          <p:cNvPr id="6" name="Date Placeholder 5"/>
          <p:cNvSpPr>
            <a:spLocks noGrp="1"/>
          </p:cNvSpPr>
          <p:nvPr>
            <p:ph type="dt" sz="half" idx="10"/>
          </p:nvPr>
        </p:nvSpPr>
        <p:spPr/>
        <p:txBody>
          <a:bodyPr/>
          <a:lstStyle/>
          <a:p>
            <a:fld id="{E7995583-3A49-4073-A28C-CCAD79F5D66F}" type="datetime5">
              <a:rPr lang="en-US" smtClean="0"/>
              <a:t>6-Sep-21</a:t>
            </a:fld>
            <a:endParaRPr lang="en-US"/>
          </a:p>
        </p:txBody>
      </p:sp>
    </p:spTree>
    <p:extLst>
      <p:ext uri="{BB962C8B-B14F-4D97-AF65-F5344CB8AC3E}">
        <p14:creationId xmlns:p14="http://schemas.microsoft.com/office/powerpoint/2010/main" val="2639178182"/>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Socialization: </a:t>
            </a:r>
            <a:r>
              <a:rPr lang="en-US" dirty="0"/>
              <a:t>Socialization involves inducting new employees to the expectations and behaviors of the organization. This is a sharing of the values and attitudes of the organization by the use of role models, myths and legends. The leader introduces the employees to unit values and culture and molds them to fit in the unit by introducing them to norms of the group. Role models, preceptors and mentors can be used to clarify role expectations. </a:t>
            </a:r>
            <a:endParaRPr lang="en-US" b="1"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309</a:t>
            </a:fld>
            <a:endParaRPr lang="en-US"/>
          </a:p>
        </p:txBody>
      </p:sp>
      <p:sp>
        <p:nvSpPr>
          <p:cNvPr id="6" name="Date Placeholder 5"/>
          <p:cNvSpPr>
            <a:spLocks noGrp="1"/>
          </p:cNvSpPr>
          <p:nvPr>
            <p:ph type="dt" sz="half" idx="10"/>
          </p:nvPr>
        </p:nvSpPr>
        <p:spPr/>
        <p:txBody>
          <a:bodyPr/>
          <a:lstStyle/>
          <a:p>
            <a:fld id="{D76E76F0-7CA5-4A72-A6F8-6B4F6B608FCB}" type="datetime5">
              <a:rPr lang="en-US" smtClean="0"/>
              <a:t>6-Sep-21</a:t>
            </a:fld>
            <a:endParaRPr lang="en-US"/>
          </a:p>
        </p:txBody>
      </p:sp>
    </p:spTree>
    <p:extLst>
      <p:ext uri="{BB962C8B-B14F-4D97-AF65-F5344CB8AC3E}">
        <p14:creationId xmlns:p14="http://schemas.microsoft.com/office/powerpoint/2010/main" val="1677371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t>3. </a:t>
            </a:r>
            <a:r>
              <a:rPr lang="en-US" sz="3600" b="1" dirty="0" smtClean="0">
                <a:latin typeface="Times New Roman" panose="02020603050405020304" pitchFamily="18" charset="0"/>
                <a:cs typeface="Times New Roman" panose="02020603050405020304" pitchFamily="18" charset="0"/>
              </a:rPr>
              <a:t>Upper </a:t>
            </a:r>
            <a:r>
              <a:rPr lang="en-US" sz="3600" b="1" dirty="0">
                <a:latin typeface="Times New Roman" panose="02020603050405020304" pitchFamily="18" charset="0"/>
                <a:cs typeface="Times New Roman" panose="02020603050405020304" pitchFamily="18" charset="0"/>
              </a:rPr>
              <a:t>level management (top managers): </a:t>
            </a:r>
            <a:r>
              <a:rPr lang="en-US" sz="3600" b="1"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This </a:t>
            </a:r>
            <a:r>
              <a:rPr lang="en-US" sz="3600" dirty="0">
                <a:latin typeface="Times New Roman" panose="02020603050405020304" pitchFamily="18" charset="0"/>
                <a:cs typeface="Times New Roman" panose="02020603050405020304" pitchFamily="18" charset="0"/>
              </a:rPr>
              <a:t>refers to top executives (such as Chief </a:t>
            </a:r>
            <a:r>
              <a:rPr lang="en-US" sz="3600" dirty="0" smtClean="0">
                <a:latin typeface="Times New Roman" panose="02020603050405020304" pitchFamily="18" charset="0"/>
                <a:cs typeface="Times New Roman" panose="02020603050405020304" pitchFamily="18" charset="0"/>
              </a:rPr>
              <a:t>Nurse,rco) </a:t>
            </a:r>
            <a:r>
              <a:rPr lang="en-US" sz="3600" dirty="0">
                <a:latin typeface="Times New Roman" panose="02020603050405020304" pitchFamily="18" charset="0"/>
                <a:cs typeface="Times New Roman" panose="02020603050405020304" pitchFamily="18" charset="0"/>
              </a:rPr>
              <a:t>to whom the middle managers report.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They </a:t>
            </a:r>
            <a:r>
              <a:rPr lang="en-US" sz="3600" dirty="0">
                <a:latin typeface="Times New Roman" panose="02020603050405020304" pitchFamily="18" charset="0"/>
                <a:cs typeface="Times New Roman" panose="02020603050405020304" pitchFamily="18" charset="0"/>
              </a:rPr>
              <a:t>are responsible for establishing organizational goals and strategic plans for the entire organization and operating policies for the entire </a:t>
            </a:r>
            <a:r>
              <a:rPr lang="en-US" sz="3600" dirty="0" smtClean="0">
                <a:latin typeface="Times New Roman" panose="02020603050405020304" pitchFamily="18" charset="0"/>
                <a:cs typeface="Times New Roman" panose="02020603050405020304" pitchFamily="18" charset="0"/>
              </a:rPr>
              <a:t>division </a:t>
            </a: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a:t>
            </a:fld>
            <a:endParaRPr lang="en-US"/>
          </a:p>
        </p:txBody>
      </p:sp>
      <p:sp>
        <p:nvSpPr>
          <p:cNvPr id="6" name="Date Placeholder 5"/>
          <p:cNvSpPr>
            <a:spLocks noGrp="1"/>
          </p:cNvSpPr>
          <p:nvPr>
            <p:ph type="dt" sz="half" idx="10"/>
          </p:nvPr>
        </p:nvSpPr>
        <p:spPr/>
        <p:txBody>
          <a:bodyPr/>
          <a:lstStyle/>
          <a:p>
            <a:fld id="{3120119A-BF7F-4D0B-B492-1FBC6B558231}" type="datetime5">
              <a:rPr lang="en-US" smtClean="0"/>
              <a:t>6-Sep-21</a:t>
            </a:fld>
            <a:endParaRPr lang="en-US"/>
          </a:p>
        </p:txBody>
      </p:sp>
    </p:spTree>
    <p:extLst>
      <p:ext uri="{BB962C8B-B14F-4D97-AF65-F5344CB8AC3E}">
        <p14:creationId xmlns:p14="http://schemas.microsoft.com/office/powerpoint/2010/main" val="1892433284"/>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Role models </a:t>
            </a:r>
            <a:r>
              <a:rPr lang="en-US" dirty="0"/>
              <a:t>are examples of experienced, competent employees. The employee sees the role models are skilled and tries to emulate them. </a:t>
            </a:r>
          </a:p>
          <a:p>
            <a:r>
              <a:rPr lang="en-US" b="1" dirty="0"/>
              <a:t>A preceptor </a:t>
            </a:r>
            <a:r>
              <a:rPr lang="en-US" dirty="0"/>
              <a:t>is an experienced nurse who provides emotional support and is a strong clinical role model to the new nurse. (Preceptors are usually assigned and have a short relationship with the person assigned while a mentor has a long term relationship with the mentee) </a:t>
            </a:r>
          </a:p>
          <a:p>
            <a:r>
              <a:rPr lang="en-US" b="1" dirty="0"/>
              <a:t>Mentoring </a:t>
            </a:r>
            <a:r>
              <a:rPr lang="en-US" dirty="0"/>
              <a:t>is a supportive and nurturing relationship between an expert and a novice. The mentor makes a conscious decision to assist the mentee in his or her career development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310</a:t>
            </a:fld>
            <a:endParaRPr lang="en-US"/>
          </a:p>
        </p:txBody>
      </p:sp>
      <p:sp>
        <p:nvSpPr>
          <p:cNvPr id="6" name="Date Placeholder 5"/>
          <p:cNvSpPr>
            <a:spLocks noGrp="1"/>
          </p:cNvSpPr>
          <p:nvPr>
            <p:ph type="dt" sz="half" idx="10"/>
          </p:nvPr>
        </p:nvSpPr>
        <p:spPr/>
        <p:txBody>
          <a:bodyPr/>
          <a:lstStyle/>
          <a:p>
            <a:fld id="{A0ADC74A-8C4C-45A8-8CF3-E89B2A8BEBF6}" type="datetime5">
              <a:rPr lang="en-US" smtClean="0"/>
              <a:t>6-Sep-21</a:t>
            </a:fld>
            <a:endParaRPr lang="en-US"/>
          </a:p>
        </p:txBody>
      </p:sp>
    </p:spTree>
    <p:extLst>
      <p:ext uri="{BB962C8B-B14F-4D97-AF65-F5344CB8AC3E}">
        <p14:creationId xmlns:p14="http://schemas.microsoft.com/office/powerpoint/2010/main" val="3853453454"/>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Approaches to training and development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On </a:t>
            </a:r>
            <a:r>
              <a:rPr lang="en-US" b="1" dirty="0"/>
              <a:t>The –Job-Training </a:t>
            </a:r>
            <a:endParaRPr lang="en-US" dirty="0"/>
          </a:p>
          <a:p>
            <a:pPr marL="0" indent="0">
              <a:buNone/>
            </a:pPr>
            <a:r>
              <a:rPr lang="en-US" dirty="0"/>
              <a:t>This is informal training which employees, receive while performing the job. </a:t>
            </a:r>
          </a:p>
          <a:p>
            <a:pPr marL="0" indent="0">
              <a:buNone/>
            </a:pPr>
            <a:r>
              <a:rPr lang="en-US" b="1" dirty="0" smtClean="0"/>
              <a:t> </a:t>
            </a:r>
            <a:r>
              <a:rPr lang="en-US" b="1" dirty="0"/>
              <a:t>Off –the –Job Training </a:t>
            </a:r>
            <a:endParaRPr lang="en-US" dirty="0"/>
          </a:p>
          <a:p>
            <a:pPr marL="0" indent="0">
              <a:buNone/>
            </a:pPr>
            <a:r>
              <a:rPr lang="en-US" dirty="0" smtClean="0"/>
              <a:t>This </a:t>
            </a:r>
            <a:r>
              <a:rPr lang="en-US" dirty="0"/>
              <a:t>is internal training by other personnel. It is done through coordination of human resources department or a trainer in the organization with expertise in the subject </a:t>
            </a:r>
          </a:p>
          <a:p>
            <a:pPr marL="0" indent="0">
              <a:buNone/>
            </a:pPr>
            <a:r>
              <a:rPr lang="en-US" b="1" dirty="0" smtClean="0"/>
              <a:t>Internal </a:t>
            </a:r>
            <a:r>
              <a:rPr lang="en-US" b="1" dirty="0"/>
              <a:t>Training by External Consultants </a:t>
            </a:r>
            <a:endParaRPr lang="en-US" dirty="0"/>
          </a:p>
          <a:p>
            <a:pPr marL="0" indent="0">
              <a:buNone/>
            </a:pPr>
            <a:r>
              <a:rPr lang="en-US" dirty="0" smtClean="0"/>
              <a:t>The </a:t>
            </a:r>
            <a:r>
              <a:rPr lang="en-US" dirty="0"/>
              <a:t>Organization may lack expertise and therefore has to source elsewhere. The training is held either inside or outside the organization and facilitated by external consultants. The course(s) are tailored to specific needs of the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311</a:t>
            </a:fld>
            <a:endParaRPr lang="en-US"/>
          </a:p>
        </p:txBody>
      </p:sp>
      <p:sp>
        <p:nvSpPr>
          <p:cNvPr id="6" name="Date Placeholder 5"/>
          <p:cNvSpPr>
            <a:spLocks noGrp="1"/>
          </p:cNvSpPr>
          <p:nvPr>
            <p:ph type="dt" sz="half" idx="10"/>
          </p:nvPr>
        </p:nvSpPr>
        <p:spPr/>
        <p:txBody>
          <a:bodyPr/>
          <a:lstStyle/>
          <a:p>
            <a:fld id="{A5BCD6E3-A081-4C3D-AB7C-23431BB8F868}" type="datetime5">
              <a:rPr lang="en-US" smtClean="0"/>
              <a:t>6-Sep-21</a:t>
            </a:fld>
            <a:endParaRPr lang="en-US"/>
          </a:p>
        </p:txBody>
      </p:sp>
    </p:spTree>
    <p:extLst>
      <p:ext uri="{BB962C8B-B14F-4D97-AF65-F5344CB8AC3E}">
        <p14:creationId xmlns:p14="http://schemas.microsoft.com/office/powerpoint/2010/main" val="2514932505"/>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t>
            </a:r>
            <a:endParaRPr lang="en-US" dirty="0"/>
          </a:p>
        </p:txBody>
      </p:sp>
      <p:sp>
        <p:nvSpPr>
          <p:cNvPr id="3" name="Content Placeholder 2"/>
          <p:cNvSpPr>
            <a:spLocks noGrp="1"/>
          </p:cNvSpPr>
          <p:nvPr>
            <p:ph idx="1"/>
          </p:nvPr>
        </p:nvSpPr>
        <p:spPr/>
        <p:txBody>
          <a:bodyPr>
            <a:normAutofit/>
          </a:bodyPr>
          <a:lstStyle/>
          <a:p>
            <a:r>
              <a:rPr lang="en-US" sz="3600" dirty="0" smtClean="0"/>
              <a:t>Read and make notes on deployment </a:t>
            </a:r>
            <a:endParaRPr lang="en-US" sz="36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312</a:t>
            </a:fld>
            <a:endParaRPr lang="en-US"/>
          </a:p>
        </p:txBody>
      </p:sp>
      <p:sp>
        <p:nvSpPr>
          <p:cNvPr id="6" name="Date Placeholder 5"/>
          <p:cNvSpPr>
            <a:spLocks noGrp="1"/>
          </p:cNvSpPr>
          <p:nvPr>
            <p:ph type="dt" sz="half" idx="10"/>
          </p:nvPr>
        </p:nvSpPr>
        <p:spPr/>
        <p:txBody>
          <a:bodyPr/>
          <a:lstStyle/>
          <a:p>
            <a:fld id="{8ED159C3-9A94-4389-B280-380CEEE0CA37}" type="datetime5">
              <a:rPr lang="en-US" smtClean="0"/>
              <a:t>6-Sep-21</a:t>
            </a:fld>
            <a:endParaRPr lang="en-US"/>
          </a:p>
        </p:txBody>
      </p:sp>
    </p:spTree>
    <p:extLst>
      <p:ext uri="{BB962C8B-B14F-4D97-AF65-F5344CB8AC3E}">
        <p14:creationId xmlns:p14="http://schemas.microsoft.com/office/powerpoint/2010/main" val="2426040319"/>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a:t>
            </a:r>
            <a:endParaRPr lang="en-US" dirty="0"/>
          </a:p>
        </p:txBody>
      </p:sp>
      <p:sp>
        <p:nvSpPr>
          <p:cNvPr id="3" name="Content Placeholder 2"/>
          <p:cNvSpPr>
            <a:spLocks noGrp="1"/>
          </p:cNvSpPr>
          <p:nvPr>
            <p:ph idx="1"/>
          </p:nvPr>
        </p:nvSpPr>
        <p:spPr/>
        <p:txBody>
          <a:bodyPr>
            <a:normAutofit/>
          </a:bodyPr>
          <a:lstStyle/>
          <a:p>
            <a:r>
              <a:rPr lang="en-US" b="1" dirty="0"/>
              <a:t>Performance management</a:t>
            </a:r>
            <a:r>
              <a:rPr lang="en-US" dirty="0"/>
              <a:t>: All that mediates the interactive process between work motivation of the individual the performance rewards and development opportunities provided by the organization (Frank 1998).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313</a:t>
            </a:fld>
            <a:endParaRPr lang="en-US"/>
          </a:p>
        </p:txBody>
      </p:sp>
      <p:sp>
        <p:nvSpPr>
          <p:cNvPr id="6" name="Date Placeholder 5"/>
          <p:cNvSpPr>
            <a:spLocks noGrp="1"/>
          </p:cNvSpPr>
          <p:nvPr>
            <p:ph type="dt" sz="half" idx="10"/>
          </p:nvPr>
        </p:nvSpPr>
        <p:spPr/>
        <p:txBody>
          <a:bodyPr/>
          <a:lstStyle/>
          <a:p>
            <a:fld id="{00CB05D1-4226-4E84-8533-5A11458A1EDA}" type="datetime5">
              <a:rPr lang="en-US" smtClean="0"/>
              <a:t>6-Sep-21</a:t>
            </a:fld>
            <a:endParaRPr lang="en-US"/>
          </a:p>
        </p:txBody>
      </p:sp>
    </p:spTree>
    <p:extLst>
      <p:ext uri="{BB962C8B-B14F-4D97-AF65-F5344CB8AC3E}">
        <p14:creationId xmlns:p14="http://schemas.microsoft.com/office/powerpoint/2010/main" val="2854967097"/>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Managers exist to achieve results </a:t>
            </a:r>
          </a:p>
          <a:p>
            <a:pPr>
              <a:buFont typeface="Wingdings" panose="05000000000000000000" pitchFamily="2" charset="2"/>
              <a:buChar char="ü"/>
            </a:pPr>
            <a:r>
              <a:rPr lang="en-US" dirty="0" smtClean="0"/>
              <a:t> Managing performance = improvement of </a:t>
            </a:r>
            <a:r>
              <a:rPr lang="en-US" dirty="0" err="1" smtClean="0"/>
              <a:t>theperformance</a:t>
            </a:r>
            <a:r>
              <a:rPr lang="en-US" dirty="0" smtClean="0"/>
              <a:t> of the organization by getting better result from team and individuals</a:t>
            </a:r>
          </a:p>
          <a:p>
            <a:pPr>
              <a:buFont typeface="Wingdings" panose="05000000000000000000" pitchFamily="2" charset="2"/>
              <a:buChar char="ü"/>
            </a:pPr>
            <a:r>
              <a:rPr lang="en-US" dirty="0" smtClean="0"/>
              <a:t>The process should encourage dialogue </a:t>
            </a:r>
          </a:p>
          <a:p>
            <a:pPr>
              <a:buFont typeface="Wingdings" panose="05000000000000000000" pitchFamily="2" charset="2"/>
              <a:buChar char="ü"/>
            </a:pPr>
            <a:r>
              <a:rPr lang="en-US" dirty="0" smtClean="0"/>
              <a:t>Should not be see as an end it self but as one of the process for improving performance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314</a:t>
            </a:fld>
            <a:endParaRPr lang="en-US"/>
          </a:p>
        </p:txBody>
      </p:sp>
      <p:sp>
        <p:nvSpPr>
          <p:cNvPr id="6" name="Date Placeholder 5"/>
          <p:cNvSpPr>
            <a:spLocks noGrp="1"/>
          </p:cNvSpPr>
          <p:nvPr>
            <p:ph type="dt" sz="half" idx="10"/>
          </p:nvPr>
        </p:nvSpPr>
        <p:spPr/>
        <p:txBody>
          <a:bodyPr/>
          <a:lstStyle/>
          <a:p>
            <a:fld id="{1F872CE8-0EE8-460E-BFED-882824010658}" type="datetime5">
              <a:rPr lang="en-US" smtClean="0"/>
              <a:t>6-Sep-21</a:t>
            </a:fld>
            <a:endParaRPr lang="en-US"/>
          </a:p>
        </p:txBody>
      </p:sp>
    </p:spTree>
    <p:extLst>
      <p:ext uri="{BB962C8B-B14F-4D97-AF65-F5344CB8AC3E}">
        <p14:creationId xmlns:p14="http://schemas.microsoft.com/office/powerpoint/2010/main" val="3683319783"/>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Performance management should address the needs of the individuals within the organization as well as the needs of an organization </a:t>
            </a:r>
          </a:p>
          <a:p>
            <a:r>
              <a:rPr lang="en-US" dirty="0" smtClean="0"/>
              <a:t>Performance management should not be a controlling process but ,an enabling process concerning on how to help an individual to realize their potential</a:t>
            </a:r>
          </a:p>
          <a:p>
            <a:r>
              <a:rPr lang="en-US" dirty="0" smtClean="0"/>
              <a:t>Performance management requires coaching individual hence managers require to invest time in the process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315</a:t>
            </a:fld>
            <a:endParaRPr lang="en-US"/>
          </a:p>
        </p:txBody>
      </p:sp>
      <p:sp>
        <p:nvSpPr>
          <p:cNvPr id="6" name="Date Placeholder 5"/>
          <p:cNvSpPr>
            <a:spLocks noGrp="1"/>
          </p:cNvSpPr>
          <p:nvPr>
            <p:ph type="dt" sz="half" idx="10"/>
          </p:nvPr>
        </p:nvSpPr>
        <p:spPr/>
        <p:txBody>
          <a:bodyPr/>
          <a:lstStyle/>
          <a:p>
            <a:fld id="{3B31AC14-9559-4658-B625-D8A6BAF5B724}" type="datetime5">
              <a:rPr lang="en-US" smtClean="0"/>
              <a:t>6-Sep-21</a:t>
            </a:fld>
            <a:endParaRPr lang="en-US"/>
          </a:p>
        </p:txBody>
      </p:sp>
    </p:spTree>
    <p:extLst>
      <p:ext uri="{BB962C8B-B14F-4D97-AF65-F5344CB8AC3E}">
        <p14:creationId xmlns:p14="http://schemas.microsoft.com/office/powerpoint/2010/main" val="1822419725"/>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Performance  management should occur as natural process to all managers ,not one imposed by the personnel department or top management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316</a:t>
            </a:fld>
            <a:endParaRPr lang="en-US"/>
          </a:p>
        </p:txBody>
      </p:sp>
      <p:sp>
        <p:nvSpPr>
          <p:cNvPr id="6" name="Date Placeholder 5"/>
          <p:cNvSpPr>
            <a:spLocks noGrp="1"/>
          </p:cNvSpPr>
          <p:nvPr>
            <p:ph type="dt" sz="half" idx="10"/>
          </p:nvPr>
        </p:nvSpPr>
        <p:spPr/>
        <p:txBody>
          <a:bodyPr/>
          <a:lstStyle/>
          <a:p>
            <a:fld id="{F248D19B-5B68-4C81-BD21-446D67E44643}" type="datetime5">
              <a:rPr lang="en-US" smtClean="0"/>
              <a:t>6-Sep-21</a:t>
            </a:fld>
            <a:endParaRPr lang="en-US"/>
          </a:p>
        </p:txBody>
      </p:sp>
    </p:spTree>
    <p:extLst>
      <p:ext uri="{BB962C8B-B14F-4D97-AF65-F5344CB8AC3E}">
        <p14:creationId xmlns:p14="http://schemas.microsoft.com/office/powerpoint/2010/main" val="1274496011"/>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expectations </a:t>
            </a:r>
            <a:endParaRPr lang="en-US" dirty="0"/>
          </a:p>
        </p:txBody>
      </p:sp>
      <p:sp>
        <p:nvSpPr>
          <p:cNvPr id="3" name="Content Placeholder 2"/>
          <p:cNvSpPr>
            <a:spLocks noGrp="1"/>
          </p:cNvSpPr>
          <p:nvPr>
            <p:ph idx="1"/>
          </p:nvPr>
        </p:nvSpPr>
        <p:spPr/>
        <p:txBody>
          <a:bodyPr/>
          <a:lstStyle/>
          <a:p>
            <a:r>
              <a:rPr lang="en-US" dirty="0" smtClean="0"/>
              <a:t>Managing performance is corned about managing expectations </a:t>
            </a:r>
          </a:p>
          <a:p>
            <a:r>
              <a:rPr lang="en-US" dirty="0" smtClean="0"/>
              <a:t>Organization develops purpose objectives and have strategic plans to meet the expectations </a:t>
            </a:r>
          </a:p>
          <a:p>
            <a:r>
              <a:rPr lang="en-US" dirty="0" smtClean="0"/>
              <a:t>Organization also defines value as guiding principles in achieving their purposes </a:t>
            </a:r>
          </a:p>
          <a:p>
            <a:r>
              <a:rPr lang="en-US" dirty="0" smtClean="0"/>
              <a:t>The expectation of an organization determines its functions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317</a:t>
            </a:fld>
            <a:endParaRPr lang="en-US"/>
          </a:p>
        </p:txBody>
      </p:sp>
      <p:sp>
        <p:nvSpPr>
          <p:cNvPr id="6" name="Date Placeholder 5"/>
          <p:cNvSpPr>
            <a:spLocks noGrp="1"/>
          </p:cNvSpPr>
          <p:nvPr>
            <p:ph type="dt" sz="half" idx="10"/>
          </p:nvPr>
        </p:nvSpPr>
        <p:spPr/>
        <p:txBody>
          <a:bodyPr/>
          <a:lstStyle/>
          <a:p>
            <a:fld id="{5DBF6ED1-5BD5-4A17-9565-D9BA6F295ECA}" type="datetime5">
              <a:rPr lang="en-US" smtClean="0"/>
              <a:t>6-Sep-21</a:t>
            </a:fld>
            <a:endParaRPr lang="en-US"/>
          </a:p>
        </p:txBody>
      </p:sp>
    </p:spTree>
    <p:extLst>
      <p:ext uri="{BB962C8B-B14F-4D97-AF65-F5344CB8AC3E}">
        <p14:creationId xmlns:p14="http://schemas.microsoft.com/office/powerpoint/2010/main" val="1410674135"/>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Departmental and team expectations are then translated into what individuals are suppose to do in terms achieving targets and standards of performance </a:t>
            </a:r>
          </a:p>
          <a:p>
            <a:r>
              <a:rPr lang="en-US" dirty="0" smtClean="0"/>
              <a:t>The organization defines core competency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318</a:t>
            </a:fld>
            <a:endParaRPr lang="en-US"/>
          </a:p>
        </p:txBody>
      </p:sp>
      <p:sp>
        <p:nvSpPr>
          <p:cNvPr id="6" name="Date Placeholder 5"/>
          <p:cNvSpPr>
            <a:spLocks noGrp="1"/>
          </p:cNvSpPr>
          <p:nvPr>
            <p:ph type="dt" sz="half" idx="10"/>
          </p:nvPr>
        </p:nvSpPr>
        <p:spPr/>
        <p:txBody>
          <a:bodyPr/>
          <a:lstStyle/>
          <a:p>
            <a:fld id="{720AFFCC-19E2-41DA-B9D2-BEA4C2570E51}" type="datetime5">
              <a:rPr lang="en-US" smtClean="0"/>
              <a:t>6-Sep-21</a:t>
            </a:fld>
            <a:endParaRPr lang="en-US"/>
          </a:p>
        </p:txBody>
      </p:sp>
    </p:spTree>
    <p:extLst>
      <p:ext uri="{BB962C8B-B14F-4D97-AF65-F5344CB8AC3E}">
        <p14:creationId xmlns:p14="http://schemas.microsoft.com/office/powerpoint/2010/main" val="586792967"/>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Intergration</a:t>
            </a:r>
            <a:r>
              <a:rPr lang="en-US" dirty="0" smtClean="0"/>
              <a:t> </a:t>
            </a:r>
            <a:endParaRPr lang="en-US" dirty="0"/>
          </a:p>
        </p:txBody>
      </p:sp>
      <p:sp>
        <p:nvSpPr>
          <p:cNvPr id="3" name="Content Placeholder 2"/>
          <p:cNvSpPr>
            <a:spLocks noGrp="1"/>
          </p:cNvSpPr>
          <p:nvPr>
            <p:ph idx="1"/>
          </p:nvPr>
        </p:nvSpPr>
        <p:spPr/>
        <p:txBody>
          <a:bodyPr/>
          <a:lstStyle/>
          <a:p>
            <a:r>
              <a:rPr lang="en-US" dirty="0" smtClean="0"/>
              <a:t>This takes care of </a:t>
            </a:r>
            <a:r>
              <a:rPr lang="en-US" dirty="0" err="1" smtClean="0"/>
              <a:t>coporate</a:t>
            </a:r>
            <a:r>
              <a:rPr lang="en-US" dirty="0" smtClean="0"/>
              <a:t> ,team and individual objectives ,</a:t>
            </a:r>
            <a:r>
              <a:rPr lang="en-US" dirty="0" err="1" smtClean="0"/>
              <a:t>intergration</a:t>
            </a:r>
            <a:r>
              <a:rPr lang="en-US" dirty="0" smtClean="0"/>
              <a:t> of core </a:t>
            </a:r>
            <a:r>
              <a:rPr lang="en-US" dirty="0" err="1" smtClean="0"/>
              <a:t>valus</a:t>
            </a:r>
            <a:r>
              <a:rPr lang="en-US" dirty="0" smtClean="0"/>
              <a:t> and competency requirement </a:t>
            </a:r>
          </a:p>
          <a:p>
            <a:r>
              <a:rPr lang="en-US" dirty="0" err="1" smtClean="0"/>
              <a:t>Intergration</a:t>
            </a:r>
            <a:r>
              <a:rPr lang="en-US" dirty="0" smtClean="0"/>
              <a:t> is important in managing performance to ensure that the expectations are shared and understood </a:t>
            </a:r>
          </a:p>
          <a:p>
            <a:r>
              <a:rPr lang="en-US" dirty="0" smtClean="0"/>
              <a:t>This makes every one move in the same direction of achieving goals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319</a:t>
            </a:fld>
            <a:endParaRPr lang="en-US"/>
          </a:p>
        </p:txBody>
      </p:sp>
      <p:sp>
        <p:nvSpPr>
          <p:cNvPr id="6" name="Date Placeholder 5"/>
          <p:cNvSpPr>
            <a:spLocks noGrp="1"/>
          </p:cNvSpPr>
          <p:nvPr>
            <p:ph type="dt" sz="half" idx="10"/>
          </p:nvPr>
        </p:nvSpPr>
        <p:spPr/>
        <p:txBody>
          <a:bodyPr/>
          <a:lstStyle/>
          <a:p>
            <a:fld id="{B0FD36C7-A8A7-4D37-B966-D46D192E348D}" type="datetime5">
              <a:rPr lang="en-US" smtClean="0"/>
              <a:t>6-Sep-21</a:t>
            </a:fld>
            <a:endParaRPr lang="en-US"/>
          </a:p>
        </p:txBody>
      </p:sp>
    </p:spTree>
    <p:extLst>
      <p:ext uri="{BB962C8B-B14F-4D97-AF65-F5344CB8AC3E}">
        <p14:creationId xmlns:p14="http://schemas.microsoft.com/office/powerpoint/2010/main" val="3852993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  They </a:t>
            </a:r>
            <a:r>
              <a:rPr lang="en-US" sz="3600" dirty="0">
                <a:latin typeface="Times New Roman" panose="02020603050405020304" pitchFamily="18" charset="0"/>
                <a:cs typeface="Times New Roman" panose="02020603050405020304" pitchFamily="18" charset="0"/>
              </a:rPr>
              <a:t>also ensure integration of work units to achieve the organization mission and buffering the effects of the external environment on workers within the organization.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Top </a:t>
            </a:r>
            <a:r>
              <a:rPr lang="en-US" sz="3600" dirty="0">
                <a:latin typeface="Times New Roman" panose="02020603050405020304" pitchFamily="18" charset="0"/>
                <a:cs typeface="Times New Roman" panose="02020603050405020304" pitchFamily="18" charset="0"/>
              </a:rPr>
              <a:t>managers are relatively a small group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32</a:t>
            </a:fld>
            <a:endParaRPr lang="en-US"/>
          </a:p>
        </p:txBody>
      </p:sp>
      <p:sp>
        <p:nvSpPr>
          <p:cNvPr id="6" name="Date Placeholder 5"/>
          <p:cNvSpPr>
            <a:spLocks noGrp="1"/>
          </p:cNvSpPr>
          <p:nvPr>
            <p:ph type="dt" sz="half" idx="10"/>
          </p:nvPr>
        </p:nvSpPr>
        <p:spPr/>
        <p:txBody>
          <a:bodyPr/>
          <a:lstStyle/>
          <a:p>
            <a:fld id="{7063475C-D209-4528-A096-C93E1931C405}" type="datetime5">
              <a:rPr lang="en-US" smtClean="0"/>
              <a:t>6-Sep-21</a:t>
            </a:fld>
            <a:endParaRPr lang="en-US"/>
          </a:p>
        </p:txBody>
      </p:sp>
    </p:spTree>
    <p:extLst>
      <p:ext uri="{BB962C8B-B14F-4D97-AF65-F5344CB8AC3E}">
        <p14:creationId xmlns:p14="http://schemas.microsoft.com/office/powerpoint/2010/main" val="2480646523"/>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Cascading </a:t>
            </a:r>
            <a:endParaRPr lang="en-US" dirty="0"/>
          </a:p>
        </p:txBody>
      </p:sp>
      <p:sp>
        <p:nvSpPr>
          <p:cNvPr id="3" name="Content Placeholder 2"/>
          <p:cNvSpPr>
            <a:spLocks noGrp="1"/>
          </p:cNvSpPr>
          <p:nvPr>
            <p:ph idx="1"/>
          </p:nvPr>
        </p:nvSpPr>
        <p:spPr/>
        <p:txBody>
          <a:bodyPr/>
          <a:lstStyle/>
          <a:p>
            <a:r>
              <a:rPr lang="en-US" dirty="0" smtClean="0"/>
              <a:t>this corporates objectives to individual objectives often take the form of bottom approach </a:t>
            </a:r>
          </a:p>
          <a:p>
            <a:r>
              <a:rPr lang="en-US" dirty="0" smtClean="0"/>
              <a:t> but a bottom up approach should be encouraged to ensure that there is ownership of the process and the expectations developed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320</a:t>
            </a:fld>
            <a:endParaRPr lang="en-US"/>
          </a:p>
        </p:txBody>
      </p:sp>
      <p:sp>
        <p:nvSpPr>
          <p:cNvPr id="6" name="Date Placeholder 5"/>
          <p:cNvSpPr>
            <a:spLocks noGrp="1"/>
          </p:cNvSpPr>
          <p:nvPr>
            <p:ph type="dt" sz="half" idx="10"/>
          </p:nvPr>
        </p:nvSpPr>
        <p:spPr/>
        <p:txBody>
          <a:bodyPr/>
          <a:lstStyle/>
          <a:p>
            <a:fld id="{6801A64A-F911-4458-A11E-8ADEA31706B1}" type="datetime5">
              <a:rPr lang="en-US" smtClean="0"/>
              <a:t>6-Sep-21</a:t>
            </a:fld>
            <a:endParaRPr lang="en-US"/>
          </a:p>
        </p:txBody>
      </p:sp>
    </p:spTree>
    <p:extLst>
      <p:ext uri="{BB962C8B-B14F-4D97-AF65-F5344CB8AC3E}">
        <p14:creationId xmlns:p14="http://schemas.microsoft.com/office/powerpoint/2010/main" val="1328989749"/>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performance cycle </a:t>
            </a:r>
            <a:endParaRPr lang="en-US" dirty="0"/>
          </a:p>
        </p:txBody>
      </p:sp>
      <p:sp>
        <p:nvSpPr>
          <p:cNvPr id="3" name="Content Placeholder 2"/>
          <p:cNvSpPr>
            <a:spLocks noGrp="1"/>
          </p:cNvSpPr>
          <p:nvPr>
            <p:ph idx="1"/>
          </p:nvPr>
        </p:nvSpPr>
        <p:spPr/>
        <p:txBody>
          <a:bodyPr/>
          <a:lstStyle/>
          <a:p>
            <a:r>
              <a:rPr lang="en-US" dirty="0" smtClean="0"/>
              <a:t>PLAN                                       ACT                                                             </a:t>
            </a:r>
          </a:p>
          <a:p>
            <a:pPr marL="0" indent="0">
              <a:buNone/>
            </a:pPr>
            <a:endParaRPr lang="en-US" dirty="0" smtClean="0"/>
          </a:p>
          <a:p>
            <a:pPr marL="0" indent="0">
              <a:buNone/>
            </a:pPr>
            <a:endParaRPr lang="en-US" dirty="0"/>
          </a:p>
          <a:p>
            <a:pPr marL="0" indent="0">
              <a:buNone/>
            </a:pPr>
            <a:endParaRPr lang="en-US" dirty="0" smtClean="0"/>
          </a:p>
          <a:p>
            <a:endParaRPr lang="en-US" dirty="0"/>
          </a:p>
          <a:p>
            <a:pPr marL="0" indent="0">
              <a:buNone/>
            </a:pPr>
            <a:r>
              <a:rPr lang="en-US" dirty="0" smtClean="0"/>
              <a:t>REVIEW                                                   MEASURE </a:t>
            </a:r>
          </a:p>
        </p:txBody>
      </p:sp>
      <p:sp>
        <p:nvSpPr>
          <p:cNvPr id="4" name="Right Arrow 3"/>
          <p:cNvSpPr/>
          <p:nvPr/>
        </p:nvSpPr>
        <p:spPr>
          <a:xfrm>
            <a:off x="2588654" y="2060620"/>
            <a:ext cx="1545464" cy="463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954592" y="2678806"/>
            <a:ext cx="759853" cy="1622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748530" y="2446986"/>
            <a:ext cx="45719" cy="772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2588654" y="4301544"/>
            <a:ext cx="1854557" cy="5022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Abednego Mutuku</a:t>
            </a:r>
            <a:endParaRPr lang="en-US"/>
          </a:p>
        </p:txBody>
      </p:sp>
      <p:sp>
        <p:nvSpPr>
          <p:cNvPr id="8" name="Slide Number Placeholder 7"/>
          <p:cNvSpPr>
            <a:spLocks noGrp="1"/>
          </p:cNvSpPr>
          <p:nvPr>
            <p:ph type="sldNum" sz="quarter" idx="12"/>
          </p:nvPr>
        </p:nvSpPr>
        <p:spPr/>
        <p:txBody>
          <a:bodyPr/>
          <a:lstStyle/>
          <a:p>
            <a:fld id="{11AA64C1-97C9-4487-BEA9-9FD710E5E8C2}" type="slidenum">
              <a:rPr lang="en-US" smtClean="0"/>
              <a:t>321</a:t>
            </a:fld>
            <a:endParaRPr lang="en-US"/>
          </a:p>
        </p:txBody>
      </p:sp>
      <p:sp>
        <p:nvSpPr>
          <p:cNvPr id="10" name="Date Placeholder 9"/>
          <p:cNvSpPr>
            <a:spLocks noGrp="1"/>
          </p:cNvSpPr>
          <p:nvPr>
            <p:ph type="dt" sz="half" idx="10"/>
          </p:nvPr>
        </p:nvSpPr>
        <p:spPr/>
        <p:txBody>
          <a:bodyPr/>
          <a:lstStyle/>
          <a:p>
            <a:fld id="{E272871D-519E-4A77-A79E-BED80F1E954D}" type="datetime5">
              <a:rPr lang="en-US" smtClean="0"/>
              <a:t>6-Sep-21</a:t>
            </a:fld>
            <a:endParaRPr lang="en-US"/>
          </a:p>
        </p:txBody>
      </p:sp>
    </p:spTree>
    <p:extLst>
      <p:ext uri="{BB962C8B-B14F-4D97-AF65-F5344CB8AC3E}">
        <p14:creationId xmlns:p14="http://schemas.microsoft.com/office/powerpoint/2010/main" val="1888524901"/>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PLAN – </a:t>
            </a:r>
            <a:r>
              <a:rPr lang="en-US" sz="3200" dirty="0" smtClean="0"/>
              <a:t>agreement of objectives targets and needs for the development of competencies or capabilities and the preparation of the plans to achieve the objectives ,improve performance and develop capabilities </a:t>
            </a:r>
          </a:p>
          <a:p>
            <a:r>
              <a:rPr lang="en-US" sz="3200" dirty="0" smtClean="0"/>
              <a:t>Act – the implementation of the plan in the normal course of work and through special improvement and developmental programmes </a:t>
            </a: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322</a:t>
            </a:fld>
            <a:endParaRPr lang="en-US"/>
          </a:p>
        </p:txBody>
      </p:sp>
      <p:sp>
        <p:nvSpPr>
          <p:cNvPr id="6" name="Date Placeholder 5"/>
          <p:cNvSpPr>
            <a:spLocks noGrp="1"/>
          </p:cNvSpPr>
          <p:nvPr>
            <p:ph type="dt" sz="half" idx="10"/>
          </p:nvPr>
        </p:nvSpPr>
        <p:spPr/>
        <p:txBody>
          <a:bodyPr/>
          <a:lstStyle/>
          <a:p>
            <a:fld id="{12A584E6-9F18-4645-935A-CF86AFB97436}" type="datetime5">
              <a:rPr lang="en-US" smtClean="0"/>
              <a:t>6-Sep-21</a:t>
            </a:fld>
            <a:endParaRPr lang="en-US"/>
          </a:p>
        </p:txBody>
      </p:sp>
    </p:spTree>
    <p:extLst>
      <p:ext uri="{BB962C8B-B14F-4D97-AF65-F5344CB8AC3E}">
        <p14:creationId xmlns:p14="http://schemas.microsoft.com/office/powerpoint/2010/main" val="884944840"/>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Measure – monitor performance (actions )by reference to performance measures (outcome )with what should have been achieved (plans )</a:t>
            </a:r>
          </a:p>
          <a:p>
            <a:r>
              <a:rPr lang="en-US" sz="3200" dirty="0" smtClean="0"/>
              <a:t>Review – take stock at regular interviews but not once a year ,of achievements in relation to plans as established by measuring outcomes </a:t>
            </a: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323</a:t>
            </a:fld>
            <a:endParaRPr lang="en-US"/>
          </a:p>
        </p:txBody>
      </p:sp>
      <p:sp>
        <p:nvSpPr>
          <p:cNvPr id="6" name="Date Placeholder 5"/>
          <p:cNvSpPr>
            <a:spLocks noGrp="1"/>
          </p:cNvSpPr>
          <p:nvPr>
            <p:ph type="dt" sz="half" idx="10"/>
          </p:nvPr>
        </p:nvSpPr>
        <p:spPr/>
        <p:txBody>
          <a:bodyPr/>
          <a:lstStyle/>
          <a:p>
            <a:fld id="{0069E3F4-F37F-4E49-AB33-04470CB439D8}" type="datetime5">
              <a:rPr lang="en-US" smtClean="0"/>
              <a:t>6-Sep-21</a:t>
            </a:fld>
            <a:endParaRPr lang="en-US"/>
          </a:p>
        </p:txBody>
      </p:sp>
    </p:spTree>
    <p:extLst>
      <p:ext uri="{BB962C8B-B14F-4D97-AF65-F5344CB8AC3E}">
        <p14:creationId xmlns:p14="http://schemas.microsoft.com/office/powerpoint/2010/main" val="2351492327"/>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PERFORMANCE APPRAISAL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Managing </a:t>
            </a:r>
            <a:r>
              <a:rPr lang="en-US" dirty="0"/>
              <a:t>the performance of people is a fundamental organizational strategy to gain competitive advantage through mobilization of human resources. An important part of a manager’s job is to define performance in advance and to state desired results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324</a:t>
            </a:fld>
            <a:endParaRPr lang="en-US"/>
          </a:p>
        </p:txBody>
      </p:sp>
      <p:sp>
        <p:nvSpPr>
          <p:cNvPr id="6" name="Date Placeholder 5"/>
          <p:cNvSpPr>
            <a:spLocks noGrp="1"/>
          </p:cNvSpPr>
          <p:nvPr>
            <p:ph type="dt" sz="half" idx="10"/>
          </p:nvPr>
        </p:nvSpPr>
        <p:spPr/>
        <p:txBody>
          <a:bodyPr/>
          <a:lstStyle/>
          <a:p>
            <a:fld id="{F992D07E-85E5-46F6-AAE8-EC0513756961}" type="datetime5">
              <a:rPr lang="en-US" smtClean="0"/>
              <a:t>6-Sep-21</a:t>
            </a:fld>
            <a:endParaRPr lang="en-US"/>
          </a:p>
        </p:txBody>
      </p:sp>
    </p:spTree>
    <p:extLst>
      <p:ext uri="{BB962C8B-B14F-4D97-AF65-F5344CB8AC3E}">
        <p14:creationId xmlns:p14="http://schemas.microsoft.com/office/powerpoint/2010/main" val="396544710"/>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Definition of performance appraisal </a:t>
            </a:r>
            <a:endParaRPr lang="en-US" dirty="0"/>
          </a:p>
        </p:txBody>
      </p:sp>
      <p:sp>
        <p:nvSpPr>
          <p:cNvPr id="3" name="Content Placeholder 2"/>
          <p:cNvSpPr>
            <a:spLocks noGrp="1"/>
          </p:cNvSpPr>
          <p:nvPr>
            <p:ph idx="1"/>
          </p:nvPr>
        </p:nvSpPr>
        <p:spPr/>
        <p:txBody>
          <a:bodyPr/>
          <a:lstStyle/>
          <a:p>
            <a:r>
              <a:rPr lang="en-US" dirty="0" smtClean="0"/>
              <a:t>Performance </a:t>
            </a:r>
            <a:r>
              <a:rPr lang="en-US" dirty="0"/>
              <a:t>appraisal means evaluating an employee’s current or past performance relative to the person’s performance </a:t>
            </a:r>
            <a:r>
              <a:rPr lang="en-US" dirty="0" smtClean="0"/>
              <a:t>standards</a:t>
            </a:r>
          </a:p>
          <a:p>
            <a:r>
              <a:rPr lang="en-US" dirty="0" smtClean="0"/>
              <a:t>Also </a:t>
            </a:r>
            <a:r>
              <a:rPr lang="en-US" dirty="0"/>
              <a:t>known as employee appraisal, it is a method by which the job performance of an employee is evaluated (generally in terms of quality, quantity, cost and time). </a:t>
            </a:r>
            <a:endParaRPr lang="en-US" dirty="0" smtClean="0"/>
          </a:p>
          <a:p>
            <a:r>
              <a:rPr lang="en-US" dirty="0" smtClean="0"/>
              <a:t>Performance </a:t>
            </a:r>
            <a:r>
              <a:rPr lang="en-US" dirty="0"/>
              <a:t>appraisal is a part of career development. Performance appraisals are regular reviews of employee performance within organizations and begin when an employee is hired and stops when he/she leaves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325</a:t>
            </a:fld>
            <a:endParaRPr lang="en-US"/>
          </a:p>
        </p:txBody>
      </p:sp>
      <p:sp>
        <p:nvSpPr>
          <p:cNvPr id="6" name="Date Placeholder 5"/>
          <p:cNvSpPr>
            <a:spLocks noGrp="1"/>
          </p:cNvSpPr>
          <p:nvPr>
            <p:ph type="dt" sz="half" idx="10"/>
          </p:nvPr>
        </p:nvSpPr>
        <p:spPr/>
        <p:txBody>
          <a:bodyPr/>
          <a:lstStyle/>
          <a:p>
            <a:fld id="{03F1A36E-F8FA-4A65-A11F-3C8364F2CF43}" type="datetime5">
              <a:rPr lang="en-US" smtClean="0"/>
              <a:t>6-Sep-21</a:t>
            </a:fld>
            <a:endParaRPr lang="en-US"/>
          </a:p>
        </p:txBody>
      </p:sp>
    </p:spTree>
    <p:extLst>
      <p:ext uri="{BB962C8B-B14F-4D97-AF65-F5344CB8AC3E}">
        <p14:creationId xmlns:p14="http://schemas.microsoft.com/office/powerpoint/2010/main" val="3473097599"/>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Purpose of performance appraisal are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a:t>
            </a:r>
            <a:r>
              <a:rPr lang="en-US" sz="3200" dirty="0"/>
              <a:t>. To identify an individual’s current job performance and give feedback on performance to employees. </a:t>
            </a:r>
          </a:p>
          <a:p>
            <a:pPr marL="0" indent="0">
              <a:buNone/>
            </a:pPr>
            <a:r>
              <a:rPr lang="en-US" sz="3200" dirty="0"/>
              <a:t>II. Identify the strength and weaknesses of the employees </a:t>
            </a:r>
          </a:p>
          <a:p>
            <a:pPr marL="0" indent="0">
              <a:buNone/>
            </a:pPr>
            <a:r>
              <a:rPr lang="en-US" sz="3200" dirty="0"/>
              <a:t>III. Identify employee training and development needs </a:t>
            </a:r>
          </a:p>
          <a:p>
            <a:pPr marL="0" indent="0">
              <a:buNone/>
            </a:pPr>
            <a:r>
              <a:rPr lang="en-US" sz="3200" dirty="0"/>
              <a:t>IV. To motivate the employee. </a:t>
            </a:r>
          </a:p>
          <a:p>
            <a:pPr marL="0" indent="0">
              <a:buNone/>
            </a:pPr>
            <a:r>
              <a:rPr lang="en-US" sz="3200" dirty="0"/>
              <a:t>V. Document criteria used to allocate organizational rewards. </a:t>
            </a:r>
            <a:endParaRPr lang="en-US" sz="3200" dirty="0" smtClean="0"/>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326</a:t>
            </a:fld>
            <a:endParaRPr lang="en-US"/>
          </a:p>
        </p:txBody>
      </p:sp>
      <p:sp>
        <p:nvSpPr>
          <p:cNvPr id="6" name="Date Placeholder 5"/>
          <p:cNvSpPr>
            <a:spLocks noGrp="1"/>
          </p:cNvSpPr>
          <p:nvPr>
            <p:ph type="dt" sz="half" idx="10"/>
          </p:nvPr>
        </p:nvSpPr>
        <p:spPr/>
        <p:txBody>
          <a:bodyPr/>
          <a:lstStyle/>
          <a:p>
            <a:fld id="{4313802E-58F9-4EC8-9474-24075BB988AD}" type="datetime5">
              <a:rPr lang="en-US" smtClean="0"/>
              <a:t>6-Sep-21</a:t>
            </a:fld>
            <a:endParaRPr lang="en-US"/>
          </a:p>
        </p:txBody>
      </p:sp>
    </p:spTree>
    <p:extLst>
      <p:ext uri="{BB962C8B-B14F-4D97-AF65-F5344CB8AC3E}">
        <p14:creationId xmlns:p14="http://schemas.microsoft.com/office/powerpoint/2010/main" val="2711250230"/>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VI. Form a basis for personnel decisions: salary increases, promotions, transfers, disciplinary actions, etc. </a:t>
            </a:r>
          </a:p>
          <a:p>
            <a:pPr marL="0" indent="0">
              <a:buNone/>
            </a:pPr>
            <a:r>
              <a:rPr lang="en-US" dirty="0"/>
              <a:t>VII. Provide the opportunity for organizational diagnosis and development. </a:t>
            </a:r>
          </a:p>
          <a:p>
            <a:pPr marL="0" indent="0">
              <a:buNone/>
            </a:pPr>
            <a:r>
              <a:rPr lang="en-US" dirty="0"/>
              <a:t>VIII. Facilitate communication between employee and administration </a:t>
            </a:r>
          </a:p>
          <a:p>
            <a:pPr marL="0" indent="0">
              <a:buNone/>
            </a:pPr>
            <a:r>
              <a:rPr lang="en-US" dirty="0"/>
              <a:t>IX. Validate selection techniques and human resource policies </a:t>
            </a:r>
          </a:p>
          <a:p>
            <a:pPr marL="0" indent="0">
              <a:buNone/>
            </a:pPr>
            <a:r>
              <a:rPr lang="en-US" dirty="0"/>
              <a:t>X. Provide information for succession planning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327</a:t>
            </a:fld>
            <a:endParaRPr lang="en-US"/>
          </a:p>
        </p:txBody>
      </p:sp>
      <p:sp>
        <p:nvSpPr>
          <p:cNvPr id="6" name="Date Placeholder 5"/>
          <p:cNvSpPr>
            <a:spLocks noGrp="1"/>
          </p:cNvSpPr>
          <p:nvPr>
            <p:ph type="dt" sz="half" idx="10"/>
          </p:nvPr>
        </p:nvSpPr>
        <p:spPr/>
        <p:txBody>
          <a:bodyPr/>
          <a:lstStyle/>
          <a:p>
            <a:fld id="{F292A527-E978-46F4-A097-8E0817423C63}" type="datetime5">
              <a:rPr lang="en-US" smtClean="0"/>
              <a:t>6-Sep-21</a:t>
            </a:fld>
            <a:endParaRPr lang="en-US"/>
          </a:p>
        </p:txBody>
      </p:sp>
    </p:spTree>
    <p:extLst>
      <p:ext uri="{BB962C8B-B14F-4D97-AF65-F5344CB8AC3E}">
        <p14:creationId xmlns:p14="http://schemas.microsoft.com/office/powerpoint/2010/main" val="2232308538"/>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appraisal </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a:t>Formal </a:t>
            </a:r>
            <a:r>
              <a:rPr lang="en-US" sz="3200" dirty="0"/>
              <a:t>– This Involves written documentation according to specific organizational guidelines. </a:t>
            </a:r>
          </a:p>
          <a:p>
            <a:pPr marL="0" indent="0">
              <a:buNone/>
            </a:pPr>
            <a:r>
              <a:rPr lang="en-US" sz="3200" b="1" dirty="0"/>
              <a:t>Informal </a:t>
            </a:r>
            <a:r>
              <a:rPr lang="en-US" sz="3200" dirty="0"/>
              <a:t>– It involves e.g. praising the individual for good performance in a job or a compliment from a supervisor, customer /patient. </a:t>
            </a:r>
          </a:p>
          <a:p>
            <a:r>
              <a:rPr lang="en-US" sz="3200" dirty="0"/>
              <a:t>The key is that the praise or corrections be made as close to time to the episode as possible. </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328</a:t>
            </a:fld>
            <a:endParaRPr lang="en-US"/>
          </a:p>
        </p:txBody>
      </p:sp>
      <p:sp>
        <p:nvSpPr>
          <p:cNvPr id="6" name="Date Placeholder 5"/>
          <p:cNvSpPr>
            <a:spLocks noGrp="1"/>
          </p:cNvSpPr>
          <p:nvPr>
            <p:ph type="dt" sz="half" idx="10"/>
          </p:nvPr>
        </p:nvSpPr>
        <p:spPr/>
        <p:txBody>
          <a:bodyPr/>
          <a:lstStyle/>
          <a:p>
            <a:fld id="{FF85ED97-1DD8-4467-864B-F28501607571}" type="datetime5">
              <a:rPr lang="en-US" smtClean="0"/>
              <a:t>6-Sep-21</a:t>
            </a:fld>
            <a:endParaRPr lang="en-US"/>
          </a:p>
        </p:txBody>
      </p:sp>
    </p:spTree>
    <p:extLst>
      <p:ext uri="{BB962C8B-B14F-4D97-AF65-F5344CB8AC3E}">
        <p14:creationId xmlns:p14="http://schemas.microsoft.com/office/powerpoint/2010/main" val="300452958"/>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Appraisal Process </a:t>
            </a:r>
            <a:endParaRPr lang="en-US" dirty="0"/>
          </a:p>
        </p:txBody>
      </p:sp>
      <p:pic>
        <p:nvPicPr>
          <p:cNvPr id="4" name="Content Placeholder 3"/>
          <p:cNvPicPr>
            <a:picLocks noGrp="1" noChangeAspect="1"/>
          </p:cNvPicPr>
          <p:nvPr>
            <p:ph idx="1"/>
          </p:nvPr>
        </p:nvPicPr>
        <p:blipFill>
          <a:blip r:embed="rId2"/>
          <a:stretch>
            <a:fillRect/>
          </a:stretch>
        </p:blipFill>
        <p:spPr>
          <a:xfrm>
            <a:off x="838201" y="1690688"/>
            <a:ext cx="10095962" cy="4001293"/>
          </a:xfrm>
          <a:prstGeom prst="rect">
            <a:avLst/>
          </a:prstGeom>
        </p:spPr>
      </p:pic>
      <p:sp>
        <p:nvSpPr>
          <p:cNvPr id="3" name="Footer Placeholder 2"/>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329</a:t>
            </a:fld>
            <a:endParaRPr lang="en-US"/>
          </a:p>
        </p:txBody>
      </p:sp>
      <p:sp>
        <p:nvSpPr>
          <p:cNvPr id="6" name="Date Placeholder 5"/>
          <p:cNvSpPr>
            <a:spLocks noGrp="1"/>
          </p:cNvSpPr>
          <p:nvPr>
            <p:ph type="dt" sz="half" idx="10"/>
          </p:nvPr>
        </p:nvSpPr>
        <p:spPr/>
        <p:txBody>
          <a:bodyPr/>
          <a:lstStyle/>
          <a:p>
            <a:fld id="{978F7FED-A57C-4422-93A7-02B7490C8785}" type="datetime5">
              <a:rPr lang="en-US" smtClean="0"/>
              <a:t>6-Sep-21</a:t>
            </a:fld>
            <a:endParaRPr lang="en-US"/>
          </a:p>
        </p:txBody>
      </p:sp>
    </p:spTree>
    <p:extLst>
      <p:ext uri="{BB962C8B-B14F-4D97-AF65-F5344CB8AC3E}">
        <p14:creationId xmlns:p14="http://schemas.microsoft.com/office/powerpoint/2010/main" val="1185559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latin typeface="Algerian" panose="04020705040A02060702" pitchFamily="82" charset="0"/>
              </a:rPr>
              <a:t>Managerial Skills </a:t>
            </a:r>
            <a:endParaRPr lang="en-US" dirty="0">
              <a:latin typeface="Algerian" panose="04020705040A02060702" pitchFamily="82"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3200" b="1" dirty="0" smtClean="0"/>
              <a:t> </a:t>
            </a:r>
            <a:r>
              <a:rPr lang="en-US" sz="3200" dirty="0" smtClean="0"/>
              <a:t>Different </a:t>
            </a:r>
            <a:r>
              <a:rPr lang="en-US" sz="3200" dirty="0"/>
              <a:t>types of skills are required to manage an organization effectively . </a:t>
            </a:r>
            <a:endParaRPr lang="en-US" sz="3200" dirty="0" smtClean="0"/>
          </a:p>
          <a:p>
            <a:pPr>
              <a:buFont typeface="Wingdings" panose="05000000000000000000" pitchFamily="2" charset="2"/>
              <a:buChar char="Ø"/>
            </a:pPr>
            <a:r>
              <a:rPr lang="en-US" sz="3200" dirty="0" smtClean="0"/>
              <a:t>These </a:t>
            </a:r>
            <a:r>
              <a:rPr lang="en-US" sz="3200" dirty="0"/>
              <a:t>skills have been classified into three categories namely: </a:t>
            </a:r>
            <a:r>
              <a:rPr lang="en-US" sz="3200" dirty="0" smtClean="0"/>
              <a:t>  </a:t>
            </a:r>
          </a:p>
          <a:p>
            <a:pPr>
              <a:buFont typeface="Wingdings" panose="05000000000000000000" pitchFamily="2" charset="2"/>
              <a:buChar char="v"/>
            </a:pPr>
            <a:r>
              <a:rPr lang="en-US" sz="3200" dirty="0" smtClean="0"/>
              <a:t> Technical</a:t>
            </a:r>
            <a:r>
              <a:rPr lang="en-US" sz="3200" dirty="0"/>
              <a:t> </a:t>
            </a:r>
            <a:r>
              <a:rPr lang="en-US" sz="3200" dirty="0" smtClean="0"/>
              <a:t>skills  </a:t>
            </a:r>
          </a:p>
          <a:p>
            <a:pPr>
              <a:buFont typeface="Wingdings" panose="05000000000000000000" pitchFamily="2" charset="2"/>
              <a:buChar char="v"/>
            </a:pPr>
            <a:r>
              <a:rPr lang="en-US" sz="3200" dirty="0" smtClean="0"/>
              <a:t>human /interpersonal skills </a:t>
            </a:r>
          </a:p>
          <a:p>
            <a:pPr>
              <a:buFont typeface="Wingdings" panose="05000000000000000000" pitchFamily="2" charset="2"/>
              <a:buChar char="v"/>
            </a:pPr>
            <a:r>
              <a:rPr lang="en-US" sz="3200" dirty="0" smtClean="0"/>
              <a:t>conceptual </a:t>
            </a:r>
            <a:r>
              <a:rPr lang="en-US" sz="3200" dirty="0"/>
              <a:t>skills.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a:t>
            </a:fld>
            <a:endParaRPr lang="en-US"/>
          </a:p>
        </p:txBody>
      </p:sp>
      <p:sp>
        <p:nvSpPr>
          <p:cNvPr id="6" name="Date Placeholder 5"/>
          <p:cNvSpPr>
            <a:spLocks noGrp="1"/>
          </p:cNvSpPr>
          <p:nvPr>
            <p:ph type="dt" sz="half" idx="10"/>
          </p:nvPr>
        </p:nvSpPr>
        <p:spPr/>
        <p:txBody>
          <a:bodyPr/>
          <a:lstStyle/>
          <a:p>
            <a:fld id="{97CA0593-A33D-4727-974A-1B8D26A9C6FB}" type="datetime5">
              <a:rPr lang="en-US" smtClean="0"/>
              <a:t>6-Sep-21</a:t>
            </a:fld>
            <a:endParaRPr lang="en-US"/>
          </a:p>
        </p:txBody>
      </p:sp>
    </p:spTree>
    <p:extLst>
      <p:ext uri="{BB962C8B-B14F-4D97-AF65-F5344CB8AC3E}">
        <p14:creationId xmlns:p14="http://schemas.microsoft.com/office/powerpoint/2010/main" val="803351968"/>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The appraisal process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a:t>
            </a:r>
            <a:r>
              <a:rPr lang="en-US" dirty="0"/>
              <a:t>. The management needs define the appraisal: This involves establishing the performance standards/objectives/expectations and Communicating the expectations to the employee </a:t>
            </a:r>
          </a:p>
          <a:p>
            <a:pPr marL="0" indent="0">
              <a:buNone/>
            </a:pPr>
            <a:r>
              <a:rPr lang="en-US" dirty="0"/>
              <a:t>II. Allow the employees some period to work </a:t>
            </a:r>
            <a:endParaRPr lang="en-US" dirty="0" smtClean="0"/>
          </a:p>
          <a:p>
            <a:pPr marL="0" indent="0">
              <a:buNone/>
            </a:pPr>
            <a:r>
              <a:rPr lang="en-US" dirty="0" smtClean="0"/>
              <a:t>III</a:t>
            </a:r>
            <a:r>
              <a:rPr lang="en-US" dirty="0"/>
              <a:t>. Appraisal: Assess and measure the actual performance of the work </a:t>
            </a:r>
          </a:p>
          <a:p>
            <a:pPr marL="0" indent="0">
              <a:buNone/>
            </a:pPr>
            <a:r>
              <a:rPr lang="en-US" dirty="0"/>
              <a:t>IV. Compare actual with the expected performance </a:t>
            </a:r>
          </a:p>
          <a:p>
            <a:pPr marL="0" indent="0">
              <a:buNone/>
            </a:pPr>
            <a:r>
              <a:rPr lang="en-US" dirty="0"/>
              <a:t>V. Complete the </a:t>
            </a:r>
            <a:r>
              <a:rPr lang="en-US" dirty="0" smtClean="0"/>
              <a:t>appraisal </a:t>
            </a:r>
            <a:endParaRPr lang="en-US" dirty="0"/>
          </a:p>
          <a:p>
            <a:pPr marL="0" indent="0">
              <a:buNone/>
            </a:pPr>
            <a:r>
              <a:rPr lang="en-US" dirty="0"/>
              <a:t>VI. Conduct the appraisal interview and provide feedback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330</a:t>
            </a:fld>
            <a:endParaRPr lang="en-US"/>
          </a:p>
        </p:txBody>
      </p:sp>
      <p:sp>
        <p:nvSpPr>
          <p:cNvPr id="6" name="Date Placeholder 5"/>
          <p:cNvSpPr>
            <a:spLocks noGrp="1"/>
          </p:cNvSpPr>
          <p:nvPr>
            <p:ph type="dt" sz="half" idx="10"/>
          </p:nvPr>
        </p:nvSpPr>
        <p:spPr/>
        <p:txBody>
          <a:bodyPr/>
          <a:lstStyle/>
          <a:p>
            <a:fld id="{B86202AA-5563-422A-AB2C-3EB2B7ACC22D}" type="datetime5">
              <a:rPr lang="en-US" smtClean="0"/>
              <a:t>6-Sep-21</a:t>
            </a:fld>
            <a:endParaRPr lang="en-US"/>
          </a:p>
        </p:txBody>
      </p:sp>
    </p:spTree>
    <p:extLst>
      <p:ext uri="{BB962C8B-B14F-4D97-AF65-F5344CB8AC3E}">
        <p14:creationId xmlns:p14="http://schemas.microsoft.com/office/powerpoint/2010/main" val="360250304"/>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Appraisal Methods </a:t>
            </a:r>
            <a:endParaRPr lang="en-US" dirty="0"/>
          </a:p>
        </p:txBody>
      </p:sp>
      <p:sp>
        <p:nvSpPr>
          <p:cNvPr id="3" name="Content Placeholder 2"/>
          <p:cNvSpPr>
            <a:spLocks noGrp="1"/>
          </p:cNvSpPr>
          <p:nvPr>
            <p:ph idx="1"/>
          </p:nvPr>
        </p:nvSpPr>
        <p:spPr/>
        <p:txBody>
          <a:bodyPr>
            <a:normAutofit/>
          </a:bodyPr>
          <a:lstStyle/>
          <a:p>
            <a:pPr marL="0" indent="0">
              <a:buNone/>
            </a:pPr>
            <a:r>
              <a:rPr lang="en-US" b="1" dirty="0"/>
              <a:t>1. Rating </a:t>
            </a:r>
            <a:r>
              <a:rPr lang="en-US" b="1" dirty="0" smtClean="0"/>
              <a:t>Scale</a:t>
            </a:r>
            <a:endParaRPr lang="en-US" dirty="0"/>
          </a:p>
          <a:p>
            <a:pPr marL="0" indent="0">
              <a:buNone/>
            </a:pPr>
            <a:r>
              <a:rPr lang="en-US" dirty="0" smtClean="0"/>
              <a:t>A </a:t>
            </a:r>
            <a:r>
              <a:rPr lang="en-US" dirty="0"/>
              <a:t>common method which consists of a list of personal characteristics or factors against each of which is a scale. This focuses on attributes and not targets or job. One of the weaknesses is that there is an element of subjectivity. It is usually on a 5- point scale where 1 is the lowest and 5 the highest score. The following is example of assessing Initiative on an employee: </a:t>
            </a:r>
          </a:p>
          <a:p>
            <a:r>
              <a:rPr lang="en-US" dirty="0"/>
              <a:t>- -Requires detailed supervision - 1 </a:t>
            </a:r>
          </a:p>
          <a:p>
            <a:r>
              <a:rPr lang="en-US" dirty="0"/>
              <a:t>- -Requires frequent supervision - 2 </a:t>
            </a:r>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331</a:t>
            </a:fld>
            <a:endParaRPr lang="en-US"/>
          </a:p>
        </p:txBody>
      </p:sp>
      <p:sp>
        <p:nvSpPr>
          <p:cNvPr id="6" name="Date Placeholder 5"/>
          <p:cNvSpPr>
            <a:spLocks noGrp="1"/>
          </p:cNvSpPr>
          <p:nvPr>
            <p:ph type="dt" sz="half" idx="10"/>
          </p:nvPr>
        </p:nvSpPr>
        <p:spPr/>
        <p:txBody>
          <a:bodyPr/>
          <a:lstStyle/>
          <a:p>
            <a:fld id="{05C5F8CB-0797-4F69-8C93-1259327FF87D}" type="datetime5">
              <a:rPr lang="en-US" smtClean="0"/>
              <a:t>6-Sep-21</a:t>
            </a:fld>
            <a:endParaRPr lang="en-US"/>
          </a:p>
        </p:txBody>
      </p:sp>
    </p:spTree>
    <p:extLst>
      <p:ext uri="{BB962C8B-B14F-4D97-AF65-F5344CB8AC3E}">
        <p14:creationId xmlns:p14="http://schemas.microsoft.com/office/powerpoint/2010/main" val="2995934659"/>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a:t>-Requires occasional supervision - 3 </a:t>
            </a:r>
          </a:p>
          <a:p>
            <a:r>
              <a:rPr lang="en-US" dirty="0" smtClean="0"/>
              <a:t> </a:t>
            </a:r>
            <a:r>
              <a:rPr lang="en-US" dirty="0"/>
              <a:t>-Rarely requires supervision - 4 </a:t>
            </a:r>
          </a:p>
          <a:p>
            <a:r>
              <a:rPr lang="en-US" dirty="0" smtClean="0"/>
              <a:t> </a:t>
            </a:r>
            <a:r>
              <a:rPr lang="en-US" dirty="0"/>
              <a:t>-Never requires supervision - 5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332</a:t>
            </a:fld>
            <a:endParaRPr lang="en-US"/>
          </a:p>
        </p:txBody>
      </p:sp>
      <p:sp>
        <p:nvSpPr>
          <p:cNvPr id="6" name="Date Placeholder 5"/>
          <p:cNvSpPr>
            <a:spLocks noGrp="1"/>
          </p:cNvSpPr>
          <p:nvPr>
            <p:ph type="dt" sz="half" idx="10"/>
          </p:nvPr>
        </p:nvSpPr>
        <p:spPr/>
        <p:txBody>
          <a:bodyPr/>
          <a:lstStyle/>
          <a:p>
            <a:fld id="{AFAFD7D0-5C68-4FF6-B63A-9B998A8C5CE9}" type="datetime5">
              <a:rPr lang="en-US" smtClean="0"/>
              <a:t>6-Sep-21</a:t>
            </a:fld>
            <a:endParaRPr lang="en-US"/>
          </a:p>
        </p:txBody>
      </p:sp>
    </p:spTree>
    <p:extLst>
      <p:ext uri="{BB962C8B-B14F-4D97-AF65-F5344CB8AC3E}">
        <p14:creationId xmlns:p14="http://schemas.microsoft.com/office/powerpoint/2010/main" val="3647476844"/>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a:t>Performance Management </a:t>
            </a:r>
            <a:endParaRPr lang="en-US" sz="3200" dirty="0"/>
          </a:p>
          <a:p>
            <a:r>
              <a:rPr lang="en-US" sz="3200" dirty="0"/>
              <a:t>This method encompasses objective setting for individuals and departments and performance related pay and training programs. The duties and responsibilities focus on results or targets which are set by individual employees in consultation with their supervisors. The objectives set must be measurable.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333</a:t>
            </a:fld>
            <a:endParaRPr lang="en-US"/>
          </a:p>
        </p:txBody>
      </p:sp>
      <p:sp>
        <p:nvSpPr>
          <p:cNvPr id="6" name="Date Placeholder 5"/>
          <p:cNvSpPr>
            <a:spLocks noGrp="1"/>
          </p:cNvSpPr>
          <p:nvPr>
            <p:ph type="dt" sz="half" idx="10"/>
          </p:nvPr>
        </p:nvSpPr>
        <p:spPr/>
        <p:txBody>
          <a:bodyPr/>
          <a:lstStyle/>
          <a:p>
            <a:fld id="{B575BE3D-245F-4D71-A695-865BA99BC051}" type="datetime5">
              <a:rPr lang="en-US" smtClean="0"/>
              <a:t>6-Sep-21</a:t>
            </a:fld>
            <a:endParaRPr lang="en-US"/>
          </a:p>
        </p:txBody>
      </p:sp>
    </p:spTree>
    <p:extLst>
      <p:ext uri="{BB962C8B-B14F-4D97-AF65-F5344CB8AC3E}">
        <p14:creationId xmlns:p14="http://schemas.microsoft.com/office/powerpoint/2010/main" val="1662355116"/>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Appraisal problems </a:t>
            </a:r>
            <a:endParaRPr lang="en-US" dirty="0"/>
          </a:p>
        </p:txBody>
      </p:sp>
      <p:sp>
        <p:nvSpPr>
          <p:cNvPr id="3" name="Content Placeholder 2"/>
          <p:cNvSpPr>
            <a:spLocks noGrp="1"/>
          </p:cNvSpPr>
          <p:nvPr>
            <p:ph idx="1"/>
          </p:nvPr>
        </p:nvSpPr>
        <p:spPr/>
        <p:txBody>
          <a:bodyPr/>
          <a:lstStyle/>
          <a:p>
            <a:pPr marL="0" indent="0">
              <a:buNone/>
            </a:pPr>
            <a:r>
              <a:rPr lang="en-US" b="1" dirty="0" smtClean="0"/>
              <a:t>1. Unclear </a:t>
            </a:r>
            <a:r>
              <a:rPr lang="en-US" b="1" dirty="0"/>
              <a:t>standards: </a:t>
            </a:r>
            <a:r>
              <a:rPr lang="en-US" dirty="0"/>
              <a:t>This is where the performance standards have not been clearly defined </a:t>
            </a:r>
          </a:p>
          <a:p>
            <a:pPr marL="0" indent="0">
              <a:buNone/>
            </a:pPr>
            <a:r>
              <a:rPr lang="en-US" b="1" dirty="0"/>
              <a:t>2: Halo and horns effect: </a:t>
            </a:r>
            <a:r>
              <a:rPr lang="en-US" dirty="0"/>
              <a:t>The halo effect occurs when the appraiser lets one or two positive aspects of the assessment or behavior of the employee unduly influence all other aspects of the employee’s performance. The horns effect occurs when the appraiser allows some negative aspects of the employee’s performance to influence the assessment to such an extent that other levels of job performance are not accurately recorded.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334</a:t>
            </a:fld>
            <a:endParaRPr lang="en-US"/>
          </a:p>
        </p:txBody>
      </p:sp>
      <p:sp>
        <p:nvSpPr>
          <p:cNvPr id="6" name="Date Placeholder 5"/>
          <p:cNvSpPr>
            <a:spLocks noGrp="1"/>
          </p:cNvSpPr>
          <p:nvPr>
            <p:ph type="dt" sz="half" idx="10"/>
          </p:nvPr>
        </p:nvSpPr>
        <p:spPr/>
        <p:txBody>
          <a:bodyPr/>
          <a:lstStyle/>
          <a:p>
            <a:fld id="{1398383B-4077-4317-8A98-C3BB0F83BF97}" type="datetime5">
              <a:rPr lang="en-US" smtClean="0"/>
              <a:t>6-Sep-21</a:t>
            </a:fld>
            <a:endParaRPr lang="en-US"/>
          </a:p>
        </p:txBody>
      </p:sp>
    </p:spTree>
    <p:extLst>
      <p:ext uri="{BB962C8B-B14F-4D97-AF65-F5344CB8AC3E}">
        <p14:creationId xmlns:p14="http://schemas.microsoft.com/office/powerpoint/2010/main" val="2811798686"/>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3. Central </a:t>
            </a:r>
            <a:r>
              <a:rPr lang="en-US" b="1" dirty="0"/>
              <a:t>tendency: </a:t>
            </a:r>
            <a:r>
              <a:rPr lang="en-US" dirty="0"/>
              <a:t>This is where the appraisers stick to the middle when filling rating scales by avoiding high or very low marks and hence cannot be used for promotions or salary increase since everybody is average. </a:t>
            </a:r>
          </a:p>
          <a:p>
            <a:pPr marL="0" indent="0">
              <a:buNone/>
            </a:pPr>
            <a:r>
              <a:rPr lang="en-US" b="1" dirty="0" smtClean="0"/>
              <a:t>4.Leniency </a:t>
            </a:r>
            <a:r>
              <a:rPr lang="en-US" b="1" dirty="0"/>
              <a:t>or strictness: </a:t>
            </a:r>
            <a:r>
              <a:rPr lang="en-US" dirty="0"/>
              <a:t>This is where rating an appraiser rates employees consistently high (leniency) or low (strictness)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335</a:t>
            </a:fld>
            <a:endParaRPr lang="en-US"/>
          </a:p>
        </p:txBody>
      </p:sp>
      <p:sp>
        <p:nvSpPr>
          <p:cNvPr id="6" name="Date Placeholder 5"/>
          <p:cNvSpPr>
            <a:spLocks noGrp="1"/>
          </p:cNvSpPr>
          <p:nvPr>
            <p:ph type="dt" sz="half" idx="10"/>
          </p:nvPr>
        </p:nvSpPr>
        <p:spPr/>
        <p:txBody>
          <a:bodyPr/>
          <a:lstStyle/>
          <a:p>
            <a:fld id="{0DD266A2-0F33-48C1-9393-8D53B15F11BD}" type="datetime5">
              <a:rPr lang="en-US" smtClean="0"/>
              <a:t>6-Sep-21</a:t>
            </a:fld>
            <a:endParaRPr lang="en-US"/>
          </a:p>
        </p:txBody>
      </p:sp>
    </p:spTree>
    <p:extLst>
      <p:ext uri="{BB962C8B-B14F-4D97-AF65-F5344CB8AC3E}">
        <p14:creationId xmlns:p14="http://schemas.microsoft.com/office/powerpoint/2010/main" val="1055131642"/>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smtClean="0"/>
              <a:t>5.Personal </a:t>
            </a:r>
            <a:r>
              <a:rPr lang="en-US" b="1" dirty="0"/>
              <a:t>bias</a:t>
            </a:r>
            <a:r>
              <a:rPr lang="en-US" dirty="0"/>
              <a:t>: The tendency to allow individual differences such as age, race and sex affect performance appraisal ratings employees receive. How employees performed in the past can affect current appraisal </a:t>
            </a:r>
          </a:p>
          <a:p>
            <a:pPr marL="0" indent="0">
              <a:buNone/>
            </a:pPr>
            <a:r>
              <a:rPr lang="en-US" b="1" dirty="0" smtClean="0"/>
              <a:t>6.Recency </a:t>
            </a:r>
            <a:r>
              <a:rPr lang="en-US" b="1" dirty="0"/>
              <a:t>and primacy effects: </a:t>
            </a:r>
            <a:r>
              <a:rPr lang="en-US" dirty="0"/>
              <a:t>This occurs when the a superior (appraiser) places to much weight on factors that occurred recently (recency) or in the beginning (primacy </a:t>
            </a:r>
          </a:p>
          <a:p>
            <a:pPr marL="0" indent="0">
              <a:buNone/>
            </a:pPr>
            <a:r>
              <a:rPr lang="en-US" b="1" dirty="0" smtClean="0"/>
              <a:t>6.Matthew </a:t>
            </a:r>
            <a:r>
              <a:rPr lang="en-US" b="1" dirty="0"/>
              <a:t>effect: </a:t>
            </a:r>
            <a:r>
              <a:rPr lang="en-US" dirty="0"/>
              <a:t>The Matthew Effect is said to occur when employees receive the same appraisal results, year after year. Those who performed well early in their employment are likely to do well. Those who struggled will continue to struggle.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336</a:t>
            </a:fld>
            <a:endParaRPr lang="en-US"/>
          </a:p>
        </p:txBody>
      </p:sp>
      <p:sp>
        <p:nvSpPr>
          <p:cNvPr id="6" name="Date Placeholder 5"/>
          <p:cNvSpPr>
            <a:spLocks noGrp="1"/>
          </p:cNvSpPr>
          <p:nvPr>
            <p:ph type="dt" sz="half" idx="10"/>
          </p:nvPr>
        </p:nvSpPr>
        <p:spPr/>
        <p:txBody>
          <a:bodyPr/>
          <a:lstStyle/>
          <a:p>
            <a:fld id="{B09761E6-0CD0-46C5-B7BE-24270681BA61}" type="datetime5">
              <a:rPr lang="en-US" smtClean="0"/>
              <a:t>6-Sep-21</a:t>
            </a:fld>
            <a:endParaRPr lang="en-US"/>
          </a:p>
        </p:txBody>
      </p:sp>
    </p:spTree>
    <p:extLst>
      <p:ext uri="{BB962C8B-B14F-4D97-AF65-F5344CB8AC3E}">
        <p14:creationId xmlns:p14="http://schemas.microsoft.com/office/powerpoint/2010/main" val="2025950782"/>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lstStyle/>
          <a:p>
            <a:pPr marL="0" indent="0">
              <a:buNone/>
            </a:pPr>
            <a:r>
              <a:rPr lang="en-US" dirty="0" smtClean="0"/>
              <a:t> </a:t>
            </a:r>
            <a:r>
              <a:rPr lang="en-US" dirty="0" smtClean="0">
                <a:latin typeface="Arial Rounded MT Bold" panose="020F0704030504030204" pitchFamily="34" charset="0"/>
              </a:rPr>
              <a:t>Read and make notes on appraisal methods /tools of appraisal </a:t>
            </a:r>
            <a:endParaRPr lang="en-US" dirty="0">
              <a:latin typeface="Arial Rounded MT Bold" panose="020F0704030504030204" pitchFamily="34" charset="0"/>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337</a:t>
            </a:fld>
            <a:endParaRPr lang="en-US"/>
          </a:p>
        </p:txBody>
      </p:sp>
      <p:sp>
        <p:nvSpPr>
          <p:cNvPr id="6" name="Date Placeholder 5"/>
          <p:cNvSpPr>
            <a:spLocks noGrp="1"/>
          </p:cNvSpPr>
          <p:nvPr>
            <p:ph type="dt" sz="half" idx="10"/>
          </p:nvPr>
        </p:nvSpPr>
        <p:spPr/>
        <p:txBody>
          <a:bodyPr/>
          <a:lstStyle/>
          <a:p>
            <a:fld id="{1B796C95-F21D-4D89-A0D5-D4BC88B91B95}" type="datetime5">
              <a:rPr lang="en-US" smtClean="0"/>
              <a:t>6-Sep-21</a:t>
            </a:fld>
            <a:endParaRPr lang="en-US"/>
          </a:p>
        </p:txBody>
      </p:sp>
    </p:spTree>
    <p:extLst>
      <p:ext uri="{BB962C8B-B14F-4D97-AF65-F5344CB8AC3E}">
        <p14:creationId xmlns:p14="http://schemas.microsoft.com/office/powerpoint/2010/main" val="1984450833"/>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 management functions </a:t>
            </a:r>
            <a:endParaRPr lang="en-US" dirty="0"/>
          </a:p>
        </p:txBody>
      </p:sp>
      <p:sp>
        <p:nvSpPr>
          <p:cNvPr id="3" name="Content Placeholder 2"/>
          <p:cNvSpPr>
            <a:spLocks noGrp="1"/>
          </p:cNvSpPr>
          <p:nvPr>
            <p:ph idx="1"/>
          </p:nvPr>
        </p:nvSpPr>
        <p:spPr/>
        <p:txBody>
          <a:bodyPr/>
          <a:lstStyle/>
          <a:p>
            <a:pPr marL="0" indent="0">
              <a:buNone/>
            </a:pPr>
            <a:r>
              <a:rPr lang="en-US" b="1" dirty="0" smtClean="0"/>
              <a:t>1. Staff </a:t>
            </a:r>
            <a:r>
              <a:rPr lang="en-US" b="1" dirty="0"/>
              <a:t>discipline </a:t>
            </a:r>
            <a:endParaRPr lang="en-US" dirty="0"/>
          </a:p>
          <a:p>
            <a:r>
              <a:rPr lang="en-US" dirty="0"/>
              <a:t>Some of the very challenging problems for managers is what to do when an employee fail to perform as per their </a:t>
            </a:r>
            <a:r>
              <a:rPr lang="en-US" dirty="0" smtClean="0"/>
              <a:t>expectations</a:t>
            </a:r>
          </a:p>
          <a:p>
            <a:r>
              <a:rPr lang="en-US" dirty="0" smtClean="0"/>
              <a:t>Discipline </a:t>
            </a:r>
            <a:r>
              <a:rPr lang="en-US" dirty="0"/>
              <a:t>is the action taken when a regulation has been violated. Discipline can be defined as the process by which an employee brings her or his behavior into agreement with the agency’s official behavior codes. It can also be a managerial action to enforce employee compliance with agency rules and regulations.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338</a:t>
            </a:fld>
            <a:endParaRPr lang="en-US"/>
          </a:p>
        </p:txBody>
      </p:sp>
      <p:sp>
        <p:nvSpPr>
          <p:cNvPr id="6" name="Date Placeholder 5"/>
          <p:cNvSpPr>
            <a:spLocks noGrp="1"/>
          </p:cNvSpPr>
          <p:nvPr>
            <p:ph type="dt" sz="half" idx="10"/>
          </p:nvPr>
        </p:nvSpPr>
        <p:spPr/>
        <p:txBody>
          <a:bodyPr/>
          <a:lstStyle/>
          <a:p>
            <a:fld id="{9F65EAA6-685E-4970-8406-741307782343}" type="datetime5">
              <a:rPr lang="en-US" smtClean="0"/>
              <a:t>6-Sep-21</a:t>
            </a:fld>
            <a:endParaRPr lang="en-US"/>
          </a:p>
        </p:txBody>
      </p:sp>
    </p:spTree>
    <p:extLst>
      <p:ext uri="{BB962C8B-B14F-4D97-AF65-F5344CB8AC3E}">
        <p14:creationId xmlns:p14="http://schemas.microsoft.com/office/powerpoint/2010/main" val="2137961100"/>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 of discipline </a:t>
            </a:r>
            <a:endParaRPr lang="en-US" dirty="0"/>
          </a:p>
        </p:txBody>
      </p:sp>
      <p:sp>
        <p:nvSpPr>
          <p:cNvPr id="3" name="Content Placeholder 2"/>
          <p:cNvSpPr>
            <a:spLocks noGrp="1"/>
          </p:cNvSpPr>
          <p:nvPr>
            <p:ph idx="1"/>
          </p:nvPr>
        </p:nvSpPr>
        <p:spPr/>
        <p:txBody>
          <a:bodyPr/>
          <a:lstStyle/>
          <a:p>
            <a:r>
              <a:rPr lang="en-US" dirty="0" smtClean="0"/>
              <a:t>The </a:t>
            </a:r>
            <a:r>
              <a:rPr lang="en-US" dirty="0"/>
              <a:t>purpose of discipline is to encourage employees to behave sensibly at work or adhere to rules and regulations</a:t>
            </a:r>
            <a:r>
              <a:rPr lang="en-US" dirty="0" smtClean="0"/>
              <a:t>.</a:t>
            </a:r>
          </a:p>
          <a:p>
            <a:r>
              <a:rPr lang="en-US" dirty="0" smtClean="0"/>
              <a:t> </a:t>
            </a:r>
            <a:r>
              <a:rPr lang="en-US" dirty="0"/>
              <a:t>Discipline is called for when rules and regulations are violated. </a:t>
            </a:r>
            <a:endParaRPr lang="en-US" dirty="0" smtClean="0"/>
          </a:p>
          <a:p>
            <a:r>
              <a:rPr lang="en-US" dirty="0" smtClean="0"/>
              <a:t>The </a:t>
            </a:r>
            <a:r>
              <a:rPr lang="en-US" dirty="0"/>
              <a:t>purpose of rules is to inform employees ahead of time what is and is not acceptable behavior </a:t>
            </a:r>
          </a:p>
          <a:p>
            <a:r>
              <a:rPr lang="en-US" dirty="0" smtClean="0"/>
              <a:t>Insubordination </a:t>
            </a:r>
            <a:r>
              <a:rPr lang="en-US" dirty="0"/>
              <a:t>e.g. lack of respecting authority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339</a:t>
            </a:fld>
            <a:endParaRPr lang="en-US"/>
          </a:p>
        </p:txBody>
      </p:sp>
      <p:sp>
        <p:nvSpPr>
          <p:cNvPr id="6" name="Date Placeholder 5"/>
          <p:cNvSpPr>
            <a:spLocks noGrp="1"/>
          </p:cNvSpPr>
          <p:nvPr>
            <p:ph type="dt" sz="half" idx="10"/>
          </p:nvPr>
        </p:nvSpPr>
        <p:spPr/>
        <p:txBody>
          <a:bodyPr/>
          <a:lstStyle/>
          <a:p>
            <a:fld id="{6D6C6C38-FCDC-42D9-A5D9-6B327E9290A0}" type="datetime5">
              <a:rPr lang="en-US" smtClean="0"/>
              <a:t>6-Sep-21</a:t>
            </a:fld>
            <a:endParaRPr lang="en-US"/>
          </a:p>
        </p:txBody>
      </p:sp>
    </p:spTree>
    <p:extLst>
      <p:ext uri="{BB962C8B-B14F-4D97-AF65-F5344CB8AC3E}">
        <p14:creationId xmlns:p14="http://schemas.microsoft.com/office/powerpoint/2010/main" val="769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3200" dirty="0"/>
              <a:t>Though the above skills are necessary at all levels of management, their importance vary according to ranks. Technical skills are important at lower level whereas conceptual skills are important at top levels </a:t>
            </a:r>
            <a:endParaRPr lang="en-US" sz="3200" dirty="0" smtClean="0"/>
          </a:p>
          <a:p>
            <a:r>
              <a:rPr lang="en-US" sz="3200" b="1" dirty="0" smtClean="0"/>
              <a:t>Technical </a:t>
            </a:r>
            <a:r>
              <a:rPr lang="en-US" sz="3200" b="1" dirty="0"/>
              <a:t>skills: </a:t>
            </a:r>
            <a:endParaRPr lang="en-US" sz="3200" dirty="0"/>
          </a:p>
          <a:p>
            <a:pPr marL="0" indent="0">
              <a:buNone/>
            </a:pPr>
            <a:r>
              <a:rPr lang="en-US" sz="3200" dirty="0"/>
              <a:t>Technical skills refer to the ability and knowledge in using the equipment, technique and procedures involved in performing specific tasks in a specialized </a:t>
            </a:r>
            <a:r>
              <a:rPr lang="en-US" sz="3200" dirty="0" smtClean="0"/>
              <a:t>field. </a:t>
            </a:r>
            <a:r>
              <a:rPr lang="en-US" sz="3200" dirty="0"/>
              <a:t>Technical skills are important in order to accomplish or understand the specific kind of work being done in the organization</a:t>
            </a:r>
            <a:r>
              <a:rPr lang="en-US" sz="3200" dirty="0" smtClean="0"/>
              <a:t>.</a:t>
            </a:r>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a:t>
            </a:fld>
            <a:endParaRPr lang="en-US"/>
          </a:p>
        </p:txBody>
      </p:sp>
      <p:sp>
        <p:nvSpPr>
          <p:cNvPr id="6" name="Date Placeholder 5"/>
          <p:cNvSpPr>
            <a:spLocks noGrp="1"/>
          </p:cNvSpPr>
          <p:nvPr>
            <p:ph type="dt" sz="half" idx="10"/>
          </p:nvPr>
        </p:nvSpPr>
        <p:spPr/>
        <p:txBody>
          <a:bodyPr/>
          <a:lstStyle/>
          <a:p>
            <a:fld id="{CF39C0C5-652E-4161-9208-7F7D8BC6B0C1}" type="datetime5">
              <a:rPr lang="en-US" smtClean="0"/>
              <a:t>6-Sep-21</a:t>
            </a:fld>
            <a:endParaRPr lang="en-US"/>
          </a:p>
        </p:txBody>
      </p:sp>
    </p:spTree>
    <p:extLst>
      <p:ext uri="{BB962C8B-B14F-4D97-AF65-F5344CB8AC3E}">
        <p14:creationId xmlns:p14="http://schemas.microsoft.com/office/powerpoint/2010/main" val="148585948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factors that must be present to foster a climate of self discipline. </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Employee awareness and understanding of rules and regulations that govern </a:t>
            </a:r>
            <a:r>
              <a:rPr lang="en-US" dirty="0" err="1"/>
              <a:t>behaviour</a:t>
            </a:r>
            <a:r>
              <a:rPr lang="en-US" dirty="0"/>
              <a:t>. These must be clearly written and communicated to subordinates. </a:t>
            </a:r>
          </a:p>
          <a:p>
            <a:endParaRPr lang="en-US" dirty="0"/>
          </a:p>
          <a:p>
            <a:r>
              <a:rPr lang="en-US" dirty="0"/>
              <a:t> There must exist an atmosphere of mutual trust. The managers must believe that employees are capable of and actively seeking self discipline. Conversely, the employees must perceive the manager as honest and trustworthy. </a:t>
            </a:r>
          </a:p>
          <a:p>
            <a:endParaRPr lang="en-US" dirty="0"/>
          </a:p>
          <a:p>
            <a:r>
              <a:rPr lang="en-US" dirty="0"/>
              <a:t> Employees should identify with the goals of the organization. When this happens, they are more likely to accept the standards of conduct deemed acceptable by the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340</a:t>
            </a:fld>
            <a:endParaRPr lang="en-US"/>
          </a:p>
        </p:txBody>
      </p:sp>
      <p:sp>
        <p:nvSpPr>
          <p:cNvPr id="6" name="Date Placeholder 5"/>
          <p:cNvSpPr>
            <a:spLocks noGrp="1"/>
          </p:cNvSpPr>
          <p:nvPr>
            <p:ph type="dt" sz="half" idx="10"/>
          </p:nvPr>
        </p:nvSpPr>
        <p:spPr/>
        <p:txBody>
          <a:bodyPr/>
          <a:lstStyle/>
          <a:p>
            <a:fld id="{CF186174-9312-4081-BDB3-3AB5057F8650}" type="datetime5">
              <a:rPr lang="en-US" smtClean="0"/>
              <a:t>6-Sep-21</a:t>
            </a:fld>
            <a:endParaRPr lang="en-US"/>
          </a:p>
        </p:txBody>
      </p:sp>
    </p:spTree>
    <p:extLst>
      <p:ext uri="{BB962C8B-B14F-4D97-AF65-F5344CB8AC3E}">
        <p14:creationId xmlns:p14="http://schemas.microsoft.com/office/powerpoint/2010/main" val="1962024877"/>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disciplinary process </a:t>
            </a:r>
            <a:endParaRPr lang="en-US" dirty="0"/>
          </a:p>
        </p:txBody>
      </p:sp>
      <p:sp>
        <p:nvSpPr>
          <p:cNvPr id="3" name="Content Placeholder 2"/>
          <p:cNvSpPr>
            <a:spLocks noGrp="1"/>
          </p:cNvSpPr>
          <p:nvPr>
            <p:ph idx="1"/>
          </p:nvPr>
        </p:nvSpPr>
        <p:spPr/>
        <p:txBody>
          <a:bodyPr/>
          <a:lstStyle/>
          <a:p>
            <a:r>
              <a:rPr lang="en-US" dirty="0" smtClean="0"/>
              <a:t>The </a:t>
            </a:r>
            <a:r>
              <a:rPr lang="en-US" dirty="0"/>
              <a:t>purpose of a disciplinary action should be to correct rather than to punish a wayward employee. Discipline should be administered promptly, privately thoughtfully and consistently. Discipline should also be progressive and preceded by counseling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341</a:t>
            </a:fld>
            <a:endParaRPr lang="en-US"/>
          </a:p>
        </p:txBody>
      </p:sp>
      <p:sp>
        <p:nvSpPr>
          <p:cNvPr id="6" name="Date Placeholder 5"/>
          <p:cNvSpPr>
            <a:spLocks noGrp="1"/>
          </p:cNvSpPr>
          <p:nvPr>
            <p:ph type="dt" sz="half" idx="10"/>
          </p:nvPr>
        </p:nvSpPr>
        <p:spPr/>
        <p:txBody>
          <a:bodyPr/>
          <a:lstStyle/>
          <a:p>
            <a:fld id="{C6C993B3-3258-4F3A-92BF-1E2E906C9CA8}" type="datetime5">
              <a:rPr lang="en-US" smtClean="0"/>
              <a:t>6-Sep-21</a:t>
            </a:fld>
            <a:endParaRPr lang="en-US"/>
          </a:p>
        </p:txBody>
      </p:sp>
    </p:spTree>
    <p:extLst>
      <p:ext uri="{BB962C8B-B14F-4D97-AF65-F5344CB8AC3E}">
        <p14:creationId xmlns:p14="http://schemas.microsoft.com/office/powerpoint/2010/main" val="1114113036"/>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Disciplinary Process </a:t>
            </a: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1. Preliminary </a:t>
            </a:r>
            <a:r>
              <a:rPr lang="en-US" dirty="0"/>
              <a:t>investigation. </a:t>
            </a:r>
          </a:p>
          <a:p>
            <a:endParaRPr lang="en-US" dirty="0"/>
          </a:p>
          <a:p>
            <a:r>
              <a:rPr lang="en-US" dirty="0"/>
              <a:t>2. A discussion (cordial) with the offender and a brief warning as to why further violations will not be tolerated. </a:t>
            </a:r>
          </a:p>
          <a:p>
            <a:endParaRPr lang="en-US" dirty="0"/>
          </a:p>
          <a:p>
            <a:r>
              <a:rPr lang="en-US" dirty="0"/>
              <a:t>3. A stronger verbal warning after a further violation of regulation.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342</a:t>
            </a:fld>
            <a:endParaRPr lang="en-US"/>
          </a:p>
        </p:txBody>
      </p:sp>
      <p:sp>
        <p:nvSpPr>
          <p:cNvPr id="6" name="Date Placeholder 5"/>
          <p:cNvSpPr>
            <a:spLocks noGrp="1"/>
          </p:cNvSpPr>
          <p:nvPr>
            <p:ph type="dt" sz="half" idx="10"/>
          </p:nvPr>
        </p:nvSpPr>
        <p:spPr/>
        <p:txBody>
          <a:bodyPr/>
          <a:lstStyle/>
          <a:p>
            <a:fld id="{E29A38F6-CB3F-4B54-B4C4-F3EFE05AD8A7}" type="datetime5">
              <a:rPr lang="en-US" smtClean="0"/>
              <a:t>6-Sep-21</a:t>
            </a:fld>
            <a:endParaRPr lang="en-US"/>
          </a:p>
        </p:txBody>
      </p:sp>
    </p:spTree>
    <p:extLst>
      <p:ext uri="{BB962C8B-B14F-4D97-AF65-F5344CB8AC3E}">
        <p14:creationId xmlns:p14="http://schemas.microsoft.com/office/powerpoint/2010/main" val="2394296450"/>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 </a:t>
            </a:r>
            <a:r>
              <a:rPr lang="en-US" dirty="0"/>
              <a:t>A formal written warning. </a:t>
            </a:r>
          </a:p>
          <a:p>
            <a:endParaRPr lang="en-US" dirty="0"/>
          </a:p>
          <a:p>
            <a:r>
              <a:rPr lang="en-US" dirty="0"/>
              <a:t>5. A written warning accompanied by suspension from the job for a prescribed number of days. </a:t>
            </a:r>
          </a:p>
          <a:p>
            <a:endParaRPr lang="en-US" dirty="0"/>
          </a:p>
          <a:p>
            <a:r>
              <a:rPr lang="en-US" dirty="0"/>
              <a:t>6. Suspension from the job for a longer period of time. </a:t>
            </a:r>
          </a:p>
          <a:p>
            <a:endParaRPr lang="en-US" dirty="0"/>
          </a:p>
          <a:p>
            <a:r>
              <a:rPr lang="en-US" dirty="0"/>
              <a:t>7. Discharge with opportunity to appeal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343</a:t>
            </a:fld>
            <a:endParaRPr lang="en-US"/>
          </a:p>
        </p:txBody>
      </p:sp>
      <p:sp>
        <p:nvSpPr>
          <p:cNvPr id="6" name="Date Placeholder 5"/>
          <p:cNvSpPr>
            <a:spLocks noGrp="1"/>
          </p:cNvSpPr>
          <p:nvPr>
            <p:ph type="dt" sz="half" idx="10"/>
          </p:nvPr>
        </p:nvSpPr>
        <p:spPr/>
        <p:txBody>
          <a:bodyPr/>
          <a:lstStyle/>
          <a:p>
            <a:fld id="{D5A03179-C172-4082-95C1-F5D45003FDBB}" type="datetime5">
              <a:rPr lang="en-US" smtClean="0"/>
              <a:t>6-Sep-21</a:t>
            </a:fld>
            <a:endParaRPr lang="en-US"/>
          </a:p>
        </p:txBody>
      </p:sp>
    </p:spTree>
    <p:extLst>
      <p:ext uri="{BB962C8B-B14F-4D97-AF65-F5344CB8AC3E}">
        <p14:creationId xmlns:p14="http://schemas.microsoft.com/office/powerpoint/2010/main" val="2858313166"/>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 2. STAFF COACHING </a:t>
            </a:r>
            <a:endParaRPr lang="en-US" dirty="0"/>
          </a:p>
        </p:txBody>
      </p:sp>
      <p:sp>
        <p:nvSpPr>
          <p:cNvPr id="3" name="Content Placeholder 2"/>
          <p:cNvSpPr>
            <a:spLocks noGrp="1"/>
          </p:cNvSpPr>
          <p:nvPr>
            <p:ph idx="1"/>
          </p:nvPr>
        </p:nvSpPr>
        <p:spPr/>
        <p:txBody>
          <a:bodyPr/>
          <a:lstStyle/>
          <a:p>
            <a:pPr marL="0" indent="0">
              <a:buNone/>
            </a:pPr>
            <a:r>
              <a:rPr lang="en-US" dirty="0" smtClean="0"/>
              <a:t>This </a:t>
            </a:r>
            <a:r>
              <a:rPr lang="en-US" dirty="0"/>
              <a:t>is the day today process of helping employees improve performance. Coaching also should be used when performance meets the standards but improvement can still be obtained. Before entering into a coaching session the coach should prepare for the interaction. The goal of the meeting is to eliminate or improve performance problems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344</a:t>
            </a:fld>
            <a:endParaRPr lang="en-US"/>
          </a:p>
        </p:txBody>
      </p:sp>
      <p:sp>
        <p:nvSpPr>
          <p:cNvPr id="6" name="Date Placeholder 5"/>
          <p:cNvSpPr>
            <a:spLocks noGrp="1"/>
          </p:cNvSpPr>
          <p:nvPr>
            <p:ph type="dt" sz="half" idx="10"/>
          </p:nvPr>
        </p:nvSpPr>
        <p:spPr/>
        <p:txBody>
          <a:bodyPr/>
          <a:lstStyle/>
          <a:p>
            <a:fld id="{67FECC17-FBA9-49FD-A0A2-1BFD5E5A1D9C}" type="datetime5">
              <a:rPr lang="en-US" smtClean="0"/>
              <a:t>6-Sep-21</a:t>
            </a:fld>
            <a:endParaRPr lang="en-US"/>
          </a:p>
        </p:txBody>
      </p:sp>
    </p:spTree>
    <p:extLst>
      <p:ext uri="{BB962C8B-B14F-4D97-AF65-F5344CB8AC3E}">
        <p14:creationId xmlns:p14="http://schemas.microsoft.com/office/powerpoint/2010/main" val="2485721603"/>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marL="0" indent="0">
              <a:buNone/>
            </a:pPr>
            <a:r>
              <a:rPr lang="en-US" b="1" dirty="0"/>
              <a:t>Performance Deficiency Coaching </a:t>
            </a:r>
            <a:endParaRPr lang="en-US" dirty="0"/>
          </a:p>
          <a:p>
            <a:r>
              <a:rPr lang="en-US" dirty="0"/>
              <a:t>Performance deficiency coaching is another strategy that the manager can use to create a disciplined work environment. This type of coaching may be ongoing or problem-centered. Problem-centered coaching is less spontaneous and requires more managerial planning than ongoing coaching </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345</a:t>
            </a:fld>
            <a:endParaRPr lang="en-US"/>
          </a:p>
        </p:txBody>
      </p:sp>
      <p:sp>
        <p:nvSpPr>
          <p:cNvPr id="6" name="Date Placeholder 5"/>
          <p:cNvSpPr>
            <a:spLocks noGrp="1"/>
          </p:cNvSpPr>
          <p:nvPr>
            <p:ph type="dt" sz="half" idx="10"/>
          </p:nvPr>
        </p:nvSpPr>
        <p:spPr/>
        <p:txBody>
          <a:bodyPr/>
          <a:lstStyle/>
          <a:p>
            <a:fld id="{2311873A-2C68-459F-82C7-FB43E45122AB}" type="datetime5">
              <a:rPr lang="en-US" smtClean="0"/>
              <a:t>6-Sep-21</a:t>
            </a:fld>
            <a:endParaRPr lang="en-US"/>
          </a:p>
        </p:txBody>
      </p:sp>
    </p:spTree>
    <p:extLst>
      <p:ext uri="{BB962C8B-B14F-4D97-AF65-F5344CB8AC3E}">
        <p14:creationId xmlns:p14="http://schemas.microsoft.com/office/powerpoint/2010/main" val="3405478712"/>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a:t>In performance deficiency coaching, the manager actively brings areas of unacceptable behavior or performance to the attention of the employee and works with him or her to establish a plan to correct deficiencies. Because the role of a coach is less threatening than that of an enforcer, the manager becomes a supporter and helper. Performance deficiency coaching helps employees, over time, to improve their performance to the highest level of which they are capable. As such, the development, use, and mastery of performance deficiency coaching should result in improved performance for all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346</a:t>
            </a:fld>
            <a:endParaRPr lang="en-US"/>
          </a:p>
        </p:txBody>
      </p:sp>
      <p:sp>
        <p:nvSpPr>
          <p:cNvPr id="6" name="Date Placeholder 5"/>
          <p:cNvSpPr>
            <a:spLocks noGrp="1"/>
          </p:cNvSpPr>
          <p:nvPr>
            <p:ph type="dt" sz="half" idx="10"/>
          </p:nvPr>
        </p:nvSpPr>
        <p:spPr/>
        <p:txBody>
          <a:bodyPr/>
          <a:lstStyle/>
          <a:p>
            <a:fld id="{E14633FD-4BF7-4F76-AA6E-6624A25F6012}" type="datetime5">
              <a:rPr lang="en-US" smtClean="0"/>
              <a:t>6-Sep-21</a:t>
            </a:fld>
            <a:endParaRPr lang="en-US"/>
          </a:p>
        </p:txBody>
      </p:sp>
    </p:spTree>
    <p:extLst>
      <p:ext uri="{BB962C8B-B14F-4D97-AF65-F5344CB8AC3E}">
        <p14:creationId xmlns:p14="http://schemas.microsoft.com/office/powerpoint/2010/main" val="4064809207"/>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3. STAFF MOTIVATION </a:t>
            </a:r>
            <a:endParaRPr lang="en-US" dirty="0"/>
          </a:p>
        </p:txBody>
      </p:sp>
      <p:sp>
        <p:nvSpPr>
          <p:cNvPr id="3" name="Content Placeholder 2"/>
          <p:cNvSpPr>
            <a:spLocks noGrp="1"/>
          </p:cNvSpPr>
          <p:nvPr>
            <p:ph idx="1"/>
          </p:nvPr>
        </p:nvSpPr>
        <p:spPr/>
        <p:txBody>
          <a:bodyPr/>
          <a:lstStyle/>
          <a:p>
            <a:pPr marL="0" indent="0">
              <a:buNone/>
            </a:pPr>
            <a:r>
              <a:rPr lang="en-US" dirty="0" smtClean="0"/>
              <a:t>Motivation </a:t>
            </a:r>
            <a:r>
              <a:rPr lang="en-US" dirty="0"/>
              <a:t>describes the factors that initiate and direct behavior. </a:t>
            </a:r>
            <a:r>
              <a:rPr lang="en-US" dirty="0" smtClean="0"/>
              <a:t> </a:t>
            </a:r>
          </a:p>
          <a:p>
            <a:r>
              <a:rPr lang="en-US" dirty="0" smtClean="0"/>
              <a:t>manager’s </a:t>
            </a:r>
            <a:r>
              <a:rPr lang="en-US" dirty="0"/>
              <a:t>most important leadership task is to maximize subordinates work motivation because employees bring to the organization different needs and goals, the type and intensity of motivators vary among employees. </a:t>
            </a:r>
            <a:endParaRPr lang="en-US" dirty="0" smtClean="0"/>
          </a:p>
          <a:p>
            <a:r>
              <a:rPr lang="en-US" dirty="0" smtClean="0"/>
              <a:t>Therefore the </a:t>
            </a:r>
            <a:r>
              <a:rPr lang="en-US" dirty="0"/>
              <a:t>manager must know which needs the employee expects to satisfy through employment and should be able to predict, which needs will be satisfied through the job duties of each </a:t>
            </a:r>
            <a:r>
              <a:rPr lang="en-US" dirty="0" smtClean="0"/>
              <a:t>employee position</a:t>
            </a:r>
            <a:r>
              <a:rPr lang="en-US" dirty="0"/>
              <a: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347</a:t>
            </a:fld>
            <a:endParaRPr lang="en-US"/>
          </a:p>
        </p:txBody>
      </p:sp>
      <p:sp>
        <p:nvSpPr>
          <p:cNvPr id="6" name="Date Placeholder 5"/>
          <p:cNvSpPr>
            <a:spLocks noGrp="1"/>
          </p:cNvSpPr>
          <p:nvPr>
            <p:ph type="dt" sz="half" idx="10"/>
          </p:nvPr>
        </p:nvSpPr>
        <p:spPr/>
        <p:txBody>
          <a:bodyPr/>
          <a:lstStyle/>
          <a:p>
            <a:fld id="{7BFF6BCD-01F5-4640-BF14-4388A3A061F9}" type="datetime5">
              <a:rPr lang="en-US" smtClean="0"/>
              <a:t>6-Sep-21</a:t>
            </a:fld>
            <a:endParaRPr lang="en-US"/>
          </a:p>
        </p:txBody>
      </p:sp>
    </p:spTree>
    <p:extLst>
      <p:ext uri="{BB962C8B-B14F-4D97-AF65-F5344CB8AC3E}">
        <p14:creationId xmlns:p14="http://schemas.microsoft.com/office/powerpoint/2010/main" val="999864505"/>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Definition </a:t>
            </a:r>
            <a:endParaRPr lang="en-US" dirty="0"/>
          </a:p>
          <a:p>
            <a:r>
              <a:rPr lang="en-US" dirty="0"/>
              <a:t>Motivation : Those processes both instinctive and rational by which people seek to satisfy the basic drives, perceived needs and personal goals which trigger human behavior. They are the entire class of wants, drives, desires, needs, wishes which people strive to satisfy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348</a:t>
            </a:fld>
            <a:endParaRPr lang="en-US"/>
          </a:p>
        </p:txBody>
      </p:sp>
      <p:sp>
        <p:nvSpPr>
          <p:cNvPr id="6" name="Date Placeholder 5"/>
          <p:cNvSpPr>
            <a:spLocks noGrp="1"/>
          </p:cNvSpPr>
          <p:nvPr>
            <p:ph type="dt" sz="half" idx="10"/>
          </p:nvPr>
        </p:nvSpPr>
        <p:spPr/>
        <p:txBody>
          <a:bodyPr/>
          <a:lstStyle/>
          <a:p>
            <a:fld id="{787FC8AC-7B5D-4A06-AA4D-7AFD067C39E5}" type="datetime5">
              <a:rPr lang="en-US" smtClean="0"/>
              <a:t>6-Sep-21</a:t>
            </a:fld>
            <a:endParaRPr lang="en-US"/>
          </a:p>
        </p:txBody>
      </p:sp>
    </p:spTree>
    <p:extLst>
      <p:ext uri="{BB962C8B-B14F-4D97-AF65-F5344CB8AC3E}">
        <p14:creationId xmlns:p14="http://schemas.microsoft.com/office/powerpoint/2010/main" val="1267376702"/>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Motive: Inner state which energizes, activates, moves and directs human behavior toward fulfillment of the desire etc. </a:t>
            </a:r>
          </a:p>
          <a:p>
            <a:r>
              <a:rPr lang="en-US" dirty="0"/>
              <a:t>Motivator: Something which influences body’s behavior to perform a task with a certain degree of enthusiasm e.g. rewards or penalties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349</a:t>
            </a:fld>
            <a:endParaRPr lang="en-US"/>
          </a:p>
        </p:txBody>
      </p:sp>
      <p:sp>
        <p:nvSpPr>
          <p:cNvPr id="6" name="Date Placeholder 5"/>
          <p:cNvSpPr>
            <a:spLocks noGrp="1"/>
          </p:cNvSpPr>
          <p:nvPr>
            <p:ph type="dt" sz="half" idx="10"/>
          </p:nvPr>
        </p:nvSpPr>
        <p:spPr/>
        <p:txBody>
          <a:bodyPr/>
          <a:lstStyle/>
          <a:p>
            <a:fld id="{1EBAA6BF-0053-4F89-B00C-D892DF81F477}" type="datetime5">
              <a:rPr lang="en-US" smtClean="0"/>
              <a:t>6-Sep-21</a:t>
            </a:fld>
            <a:endParaRPr lang="en-US"/>
          </a:p>
        </p:txBody>
      </p:sp>
    </p:spTree>
    <p:extLst>
      <p:ext uri="{BB962C8B-B14F-4D97-AF65-F5344CB8AC3E}">
        <p14:creationId xmlns:p14="http://schemas.microsoft.com/office/powerpoint/2010/main" val="2816819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r>
              <a:rPr lang="en-US" sz="3200" b="1" dirty="0"/>
              <a:t>Interpersonal/human skills: </a:t>
            </a:r>
            <a:endParaRPr lang="en-US" sz="3200" dirty="0"/>
          </a:p>
          <a:p>
            <a:r>
              <a:rPr lang="en-US" sz="3200" dirty="0"/>
              <a:t>Human skills consist of the ability to work effectively with other people both as individuals and as members of a group. These are required to win cooperation of others and to build effective teams. Such skills require a sense of feeling for others and capacity to look at things </a:t>
            </a:r>
            <a:r>
              <a:rPr lang="en-US" sz="3200" dirty="0" smtClean="0"/>
              <a:t>from </a:t>
            </a:r>
            <a:r>
              <a:rPr lang="en-US" sz="3200" dirty="0"/>
              <a:t>others point of </a:t>
            </a:r>
            <a:r>
              <a:rPr lang="en-US" sz="3200" dirty="0" smtClean="0"/>
              <a:t>view. Managers </a:t>
            </a:r>
            <a:r>
              <a:rPr lang="en-US" sz="3200" dirty="0"/>
              <a:t>interact with people within and outside the organization and therefore require these skills to assist them communicate with, understand and motivate individuals and groups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a:t>
            </a:fld>
            <a:endParaRPr lang="en-US"/>
          </a:p>
        </p:txBody>
      </p:sp>
      <p:sp>
        <p:nvSpPr>
          <p:cNvPr id="6" name="Date Placeholder 5"/>
          <p:cNvSpPr>
            <a:spLocks noGrp="1"/>
          </p:cNvSpPr>
          <p:nvPr>
            <p:ph type="dt" sz="half" idx="10"/>
          </p:nvPr>
        </p:nvSpPr>
        <p:spPr/>
        <p:txBody>
          <a:bodyPr/>
          <a:lstStyle/>
          <a:p>
            <a:fld id="{D71B26A2-004C-4140-9076-D93247037A72}" type="datetime5">
              <a:rPr lang="en-US" smtClean="0"/>
              <a:t>6-Sep-21</a:t>
            </a:fld>
            <a:endParaRPr lang="en-US"/>
          </a:p>
        </p:txBody>
      </p:sp>
    </p:spTree>
    <p:extLst>
      <p:ext uri="{BB962C8B-B14F-4D97-AF65-F5344CB8AC3E}">
        <p14:creationId xmlns:p14="http://schemas.microsoft.com/office/powerpoint/2010/main" val="3083858593"/>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Motivation theories are classified into two: </a:t>
            </a:r>
            <a:endParaRPr lang="en-US" dirty="0"/>
          </a:p>
          <a:p>
            <a:pPr marL="0" indent="0">
              <a:buNone/>
            </a:pPr>
            <a:r>
              <a:rPr lang="en-US" dirty="0" err="1"/>
              <a:t>i</a:t>
            </a:r>
            <a:r>
              <a:rPr lang="en-US" dirty="0"/>
              <a:t>. Content theories- these focus on the needs that motivate people to behave in certain ways </a:t>
            </a:r>
            <a:r>
              <a:rPr lang="en-US" dirty="0" err="1"/>
              <a:t>e.g</a:t>
            </a:r>
            <a:r>
              <a:rPr lang="en-US" dirty="0"/>
              <a:t> </a:t>
            </a:r>
            <a:r>
              <a:rPr lang="en-US" dirty="0" err="1"/>
              <a:t>Maslows</a:t>
            </a:r>
            <a:r>
              <a:rPr lang="en-US" dirty="0"/>
              <a:t> and </a:t>
            </a:r>
            <a:r>
              <a:rPr lang="en-US" dirty="0" err="1"/>
              <a:t>McGregors</a:t>
            </a:r>
            <a:r>
              <a:rPr lang="en-US" dirty="0"/>
              <a:t> theories (Topic 1) </a:t>
            </a:r>
          </a:p>
          <a:p>
            <a:endParaRPr lang="en-US" dirty="0"/>
          </a:p>
          <a:p>
            <a:pPr marL="0" indent="0">
              <a:buNone/>
            </a:pPr>
            <a:r>
              <a:rPr lang="en-US" dirty="0"/>
              <a:t>ii. Process theories- These seek to explain specific actions focusing on the thought process that people experience prior to behaving in a particular manner </a:t>
            </a:r>
            <a:r>
              <a:rPr lang="en-US" dirty="0" err="1"/>
              <a:t>e.g</a:t>
            </a:r>
            <a:r>
              <a:rPr lang="en-US" dirty="0"/>
              <a:t> H. Vroom ( Topic 1)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350</a:t>
            </a:fld>
            <a:endParaRPr lang="en-US"/>
          </a:p>
        </p:txBody>
      </p:sp>
      <p:sp>
        <p:nvSpPr>
          <p:cNvPr id="6" name="Date Placeholder 5"/>
          <p:cNvSpPr>
            <a:spLocks noGrp="1"/>
          </p:cNvSpPr>
          <p:nvPr>
            <p:ph type="dt" sz="half" idx="10"/>
          </p:nvPr>
        </p:nvSpPr>
        <p:spPr/>
        <p:txBody>
          <a:bodyPr/>
          <a:lstStyle/>
          <a:p>
            <a:fld id="{A248DE5E-E68D-47D8-8CBC-B68AE078981B}" type="datetime5">
              <a:rPr lang="en-US" smtClean="0"/>
              <a:t>6-Sep-21</a:t>
            </a:fld>
            <a:endParaRPr lang="en-US"/>
          </a:p>
        </p:txBody>
      </p:sp>
    </p:spTree>
    <p:extLst>
      <p:ext uri="{BB962C8B-B14F-4D97-AF65-F5344CB8AC3E}">
        <p14:creationId xmlns:p14="http://schemas.microsoft.com/office/powerpoint/2010/main" val="59554320"/>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Practical Steps in Motivation </a:t>
            </a:r>
            <a:endParaRPr lang="en-US" dirty="0"/>
          </a:p>
        </p:txBody>
      </p:sp>
      <p:sp>
        <p:nvSpPr>
          <p:cNvPr id="3" name="Content Placeholder 2"/>
          <p:cNvSpPr>
            <a:spLocks noGrp="1"/>
          </p:cNvSpPr>
          <p:nvPr>
            <p:ph idx="1"/>
          </p:nvPr>
        </p:nvSpPr>
        <p:spPr/>
        <p:txBody>
          <a:bodyPr/>
          <a:lstStyle/>
          <a:p>
            <a:pPr marL="0" indent="0">
              <a:buNone/>
            </a:pPr>
            <a:r>
              <a:rPr lang="en-US" b="1" dirty="0" err="1" smtClean="0"/>
              <a:t>i</a:t>
            </a:r>
            <a:r>
              <a:rPr lang="en-US" b="1" dirty="0"/>
              <a:t>. Make people feel valued by: </a:t>
            </a:r>
            <a:endParaRPr lang="en-US" dirty="0"/>
          </a:p>
          <a:p>
            <a:r>
              <a:rPr lang="en-US" dirty="0"/>
              <a:t>- Regularly monitoring and appreciating each employee’s work. </a:t>
            </a:r>
          </a:p>
          <a:p>
            <a:r>
              <a:rPr lang="en-US" dirty="0"/>
              <a:t>- Showing an interest in whatever they hold important. </a:t>
            </a:r>
          </a:p>
          <a:p>
            <a:r>
              <a:rPr lang="en-US" dirty="0"/>
              <a:t>- Creating a good working environment by being approachable. </a:t>
            </a:r>
          </a:p>
          <a:p>
            <a:r>
              <a:rPr lang="en-US" dirty="0"/>
              <a:t>- Ensuring everyone understands the importance of their contribution to the team’s objectives. </a:t>
            </a:r>
          </a:p>
          <a:p>
            <a:r>
              <a:rPr lang="en-US" dirty="0"/>
              <a:t>- Ensuring everyone understands the objectives of the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351</a:t>
            </a:fld>
            <a:endParaRPr lang="en-US"/>
          </a:p>
        </p:txBody>
      </p:sp>
      <p:sp>
        <p:nvSpPr>
          <p:cNvPr id="6" name="Date Placeholder 5"/>
          <p:cNvSpPr>
            <a:spLocks noGrp="1"/>
          </p:cNvSpPr>
          <p:nvPr>
            <p:ph type="dt" sz="half" idx="10"/>
          </p:nvPr>
        </p:nvSpPr>
        <p:spPr/>
        <p:txBody>
          <a:bodyPr/>
          <a:lstStyle/>
          <a:p>
            <a:fld id="{25494E2C-C149-4071-9DF6-AABC5504595A}" type="datetime5">
              <a:rPr lang="en-US" smtClean="0"/>
              <a:t>6-Sep-21</a:t>
            </a:fld>
            <a:endParaRPr lang="en-US"/>
          </a:p>
        </p:txBody>
      </p:sp>
    </p:spTree>
    <p:extLst>
      <p:ext uri="{BB962C8B-B14F-4D97-AF65-F5344CB8AC3E}">
        <p14:creationId xmlns:p14="http://schemas.microsoft.com/office/powerpoint/2010/main" val="459944005"/>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ii</a:t>
            </a:r>
            <a:r>
              <a:rPr lang="en-US" b="1" dirty="0"/>
              <a:t>. Provide a challenge and scope for development by: </a:t>
            </a:r>
            <a:endParaRPr lang="en-US" dirty="0"/>
          </a:p>
          <a:p>
            <a:r>
              <a:rPr lang="en-US" dirty="0"/>
              <a:t>- Setting targets, after consulting, and review at regular intervals. </a:t>
            </a:r>
          </a:p>
          <a:p>
            <a:r>
              <a:rPr lang="en-US" dirty="0"/>
              <a:t>- Providing relevant training- where appropriate by using people to train others, in the specialty skills they may have. </a:t>
            </a:r>
          </a:p>
          <a:p>
            <a:r>
              <a:rPr lang="en-US" dirty="0"/>
              <a:t>- Restructuring or grouping tasks to use people’s skills to the fullest. </a:t>
            </a:r>
          </a:p>
          <a:p>
            <a:r>
              <a:rPr lang="en-US" dirty="0"/>
              <a:t>- Rotating jobs to broaden experience. </a:t>
            </a:r>
          </a:p>
          <a:p>
            <a:r>
              <a:rPr lang="en-US" dirty="0"/>
              <a:t>- Providing scope for individuals to take greater responsibility. </a:t>
            </a:r>
          </a:p>
          <a:p>
            <a:r>
              <a:rPr lang="en-US" dirty="0"/>
              <a:t>- Training at least one deputy- succession planning </a:t>
            </a:r>
          </a:p>
          <a:p>
            <a:r>
              <a:rPr lang="en-US" dirty="0"/>
              <a:t>- Encouraging ideas and suggestions and listening. </a:t>
            </a:r>
          </a:p>
          <a:p>
            <a:r>
              <a:rPr lang="en-US" dirty="0"/>
              <a:t>- Delegating and allowing staff to take decisions and to implement them.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352</a:t>
            </a:fld>
            <a:endParaRPr lang="en-US"/>
          </a:p>
        </p:txBody>
      </p:sp>
      <p:sp>
        <p:nvSpPr>
          <p:cNvPr id="6" name="Date Placeholder 5"/>
          <p:cNvSpPr>
            <a:spLocks noGrp="1"/>
          </p:cNvSpPr>
          <p:nvPr>
            <p:ph type="dt" sz="half" idx="10"/>
          </p:nvPr>
        </p:nvSpPr>
        <p:spPr/>
        <p:txBody>
          <a:bodyPr/>
          <a:lstStyle/>
          <a:p>
            <a:fld id="{356F426F-08ED-4F40-9000-6D75A7C426F1}" type="datetime5">
              <a:rPr lang="en-US" smtClean="0"/>
              <a:t>6-Sep-21</a:t>
            </a:fld>
            <a:endParaRPr lang="en-US"/>
          </a:p>
        </p:txBody>
      </p:sp>
    </p:spTree>
    <p:extLst>
      <p:ext uri="{BB962C8B-B14F-4D97-AF65-F5344CB8AC3E}">
        <p14:creationId xmlns:p14="http://schemas.microsoft.com/office/powerpoint/2010/main" val="3817528414"/>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iii</a:t>
            </a:r>
            <a:r>
              <a:rPr lang="en-US" b="1" dirty="0"/>
              <a:t>. Recognize achievements by: </a:t>
            </a:r>
            <a:endParaRPr lang="en-US" dirty="0"/>
          </a:p>
          <a:p>
            <a:r>
              <a:rPr lang="en-US" dirty="0"/>
              <a:t>- Praising and communicating individual successes, </a:t>
            </a:r>
          </a:p>
          <a:p>
            <a:r>
              <a:rPr lang="en-US" dirty="0"/>
              <a:t>- Reporting regularly to the team on its progress. </a:t>
            </a:r>
          </a:p>
          <a:p>
            <a:r>
              <a:rPr lang="en-US" dirty="0"/>
              <a:t>- Holding regular meetings with each individual to monitor progress and give feedback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353</a:t>
            </a:fld>
            <a:endParaRPr lang="en-US"/>
          </a:p>
        </p:txBody>
      </p:sp>
      <p:sp>
        <p:nvSpPr>
          <p:cNvPr id="6" name="Date Placeholder 5"/>
          <p:cNvSpPr>
            <a:spLocks noGrp="1"/>
          </p:cNvSpPr>
          <p:nvPr>
            <p:ph type="dt" sz="half" idx="10"/>
          </p:nvPr>
        </p:nvSpPr>
        <p:spPr/>
        <p:txBody>
          <a:bodyPr/>
          <a:lstStyle/>
          <a:p>
            <a:fld id="{3EE3B449-BC57-4375-8FC2-3FA8B9C43A2D}" type="datetime5">
              <a:rPr lang="en-US" smtClean="0"/>
              <a:t>6-Sep-21</a:t>
            </a:fld>
            <a:endParaRPr lang="en-US"/>
          </a:p>
        </p:txBody>
      </p:sp>
    </p:spTree>
    <p:extLst>
      <p:ext uri="{BB962C8B-B14F-4D97-AF65-F5344CB8AC3E}">
        <p14:creationId xmlns:p14="http://schemas.microsoft.com/office/powerpoint/2010/main" val="2000331247"/>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iv</a:t>
            </a:r>
            <a:r>
              <a:rPr lang="en-US" b="1" dirty="0"/>
              <a:t>. Communicate by: </a:t>
            </a:r>
            <a:endParaRPr lang="en-US" dirty="0"/>
          </a:p>
          <a:p>
            <a:r>
              <a:rPr lang="en-US" dirty="0"/>
              <a:t>- Explaining the </a:t>
            </a:r>
            <a:r>
              <a:rPr lang="en-US" dirty="0" err="1"/>
              <a:t>organisation’s</a:t>
            </a:r>
            <a:r>
              <a:rPr lang="en-US" dirty="0"/>
              <a:t> results and achievements. </a:t>
            </a:r>
          </a:p>
          <a:p>
            <a:r>
              <a:rPr lang="en-US" dirty="0"/>
              <a:t>- Setting and communicating the team’s objectives and regularly appraising them of its progress. </a:t>
            </a:r>
          </a:p>
          <a:p>
            <a:r>
              <a:rPr lang="en-US" dirty="0"/>
              <a:t>- Ensuring the team knows how the organization is doing and commutating any changes taking place in the organization. </a:t>
            </a:r>
          </a:p>
          <a:p>
            <a:r>
              <a:rPr lang="en-US" dirty="0"/>
              <a:t>- Explaining decisions made to assist people to accept them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354</a:t>
            </a:fld>
            <a:endParaRPr lang="en-US"/>
          </a:p>
        </p:txBody>
      </p:sp>
      <p:sp>
        <p:nvSpPr>
          <p:cNvPr id="6" name="Date Placeholder 5"/>
          <p:cNvSpPr>
            <a:spLocks noGrp="1"/>
          </p:cNvSpPr>
          <p:nvPr>
            <p:ph type="dt" sz="half" idx="10"/>
          </p:nvPr>
        </p:nvSpPr>
        <p:spPr/>
        <p:txBody>
          <a:bodyPr/>
          <a:lstStyle/>
          <a:p>
            <a:fld id="{58AEF967-FEED-44D1-B1E4-69E1BB60598E}" type="datetime5">
              <a:rPr lang="en-US" smtClean="0"/>
              <a:t>6-Sep-21</a:t>
            </a:fld>
            <a:endParaRPr lang="en-US"/>
          </a:p>
        </p:txBody>
      </p:sp>
    </p:spTree>
    <p:extLst>
      <p:ext uri="{BB962C8B-B14F-4D97-AF65-F5344CB8AC3E}">
        <p14:creationId xmlns:p14="http://schemas.microsoft.com/office/powerpoint/2010/main" val="4262401698"/>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4. SUPPORTIVE </a:t>
            </a:r>
            <a:r>
              <a:rPr lang="en-US" b="1" dirty="0"/>
              <a:t>SUPERVISION </a:t>
            </a:r>
            <a:endParaRPr lang="en-US" dirty="0"/>
          </a:p>
          <a:p>
            <a:r>
              <a:rPr lang="en-US" dirty="0"/>
              <a:t>Supportive Supervision refers to an activity of more experienced or higher positioned personnel whereby they support the work of their juniors so that it meets set standards. It means assisting health, workers in achieving work outcomes, finding out work problems and challenges and together finding solutions to the problems. Supportive supervision should aim at encouraging team members to apply their ability and energy to work. It also means understanding what makes people dissatisfied at work.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355</a:t>
            </a:fld>
            <a:endParaRPr lang="en-US"/>
          </a:p>
        </p:txBody>
      </p:sp>
      <p:sp>
        <p:nvSpPr>
          <p:cNvPr id="6" name="Date Placeholder 5"/>
          <p:cNvSpPr>
            <a:spLocks noGrp="1"/>
          </p:cNvSpPr>
          <p:nvPr>
            <p:ph type="dt" sz="half" idx="10"/>
          </p:nvPr>
        </p:nvSpPr>
        <p:spPr/>
        <p:txBody>
          <a:bodyPr/>
          <a:lstStyle/>
          <a:p>
            <a:fld id="{184F88E1-AE9B-4745-A587-064274EAB47C}" type="datetime5">
              <a:rPr lang="en-US" smtClean="0"/>
              <a:t>6-Sep-21</a:t>
            </a:fld>
            <a:endParaRPr lang="en-US"/>
          </a:p>
        </p:txBody>
      </p:sp>
    </p:spTree>
    <p:extLst>
      <p:ext uri="{BB962C8B-B14F-4D97-AF65-F5344CB8AC3E}">
        <p14:creationId xmlns:p14="http://schemas.microsoft.com/office/powerpoint/2010/main" val="1699332674"/>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CONFLICTS AND CONFLICT RESOLUTION </a:t>
            </a:r>
            <a:endParaRPr lang="en-US" dirty="0"/>
          </a:p>
        </p:txBody>
      </p:sp>
      <p:sp>
        <p:nvSpPr>
          <p:cNvPr id="3" name="Content Placeholder 2"/>
          <p:cNvSpPr>
            <a:spLocks noGrp="1"/>
          </p:cNvSpPr>
          <p:nvPr>
            <p:ph idx="1"/>
          </p:nvPr>
        </p:nvSpPr>
        <p:spPr/>
        <p:txBody>
          <a:bodyPr/>
          <a:lstStyle/>
          <a:p>
            <a:pPr marL="0" indent="0">
              <a:buNone/>
            </a:pPr>
            <a:r>
              <a:rPr lang="en-US" b="1" dirty="0"/>
              <a:t>Introduction </a:t>
            </a:r>
            <a:endParaRPr lang="en-US" dirty="0"/>
          </a:p>
          <a:p>
            <a:r>
              <a:rPr lang="en-US" dirty="0"/>
              <a:t>Conflicts are generally defined as the internal or external disorder that results from differences in ideas, values, or feelings between or more people. Because managers have interpersonal relationships with people having a variety of different values beliefs and backgrounds and goals conflict is an expected outcome. The Managers role is to create a work environment where conflict may be used as a consult for growth, innovation and productivity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356</a:t>
            </a:fld>
            <a:endParaRPr lang="en-US"/>
          </a:p>
        </p:txBody>
      </p:sp>
      <p:sp>
        <p:nvSpPr>
          <p:cNvPr id="6" name="Date Placeholder 5"/>
          <p:cNvSpPr>
            <a:spLocks noGrp="1"/>
          </p:cNvSpPr>
          <p:nvPr>
            <p:ph type="dt" sz="half" idx="10"/>
          </p:nvPr>
        </p:nvSpPr>
        <p:spPr/>
        <p:txBody>
          <a:bodyPr/>
          <a:lstStyle/>
          <a:p>
            <a:fld id="{A62E826B-712C-4C0C-B6A1-33F77A09F8B5}" type="datetime5">
              <a:rPr lang="en-US" smtClean="0"/>
              <a:t>6-Sep-21</a:t>
            </a:fld>
            <a:endParaRPr lang="en-US"/>
          </a:p>
        </p:txBody>
      </p:sp>
    </p:spTree>
    <p:extLst>
      <p:ext uri="{BB962C8B-B14F-4D97-AF65-F5344CB8AC3E}">
        <p14:creationId xmlns:p14="http://schemas.microsoft.com/office/powerpoint/2010/main" val="3575882484"/>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365125"/>
            <a:ext cx="10515600" cy="6100069"/>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357</a:t>
            </a:fld>
            <a:endParaRPr lang="en-US"/>
          </a:p>
        </p:txBody>
      </p:sp>
      <p:sp>
        <p:nvSpPr>
          <p:cNvPr id="3" name="Date Placeholder 2"/>
          <p:cNvSpPr>
            <a:spLocks noGrp="1"/>
          </p:cNvSpPr>
          <p:nvPr>
            <p:ph type="dt" sz="half" idx="10"/>
          </p:nvPr>
        </p:nvSpPr>
        <p:spPr/>
        <p:txBody>
          <a:bodyPr/>
          <a:lstStyle/>
          <a:p>
            <a:fld id="{B7EC398E-5FCF-4847-A6E6-CD471C9529B1}" type="datetime5">
              <a:rPr lang="en-US" smtClean="0"/>
              <a:t>6-Sep-21</a:t>
            </a:fld>
            <a:endParaRPr lang="en-US"/>
          </a:p>
        </p:txBody>
      </p:sp>
    </p:spTree>
    <p:extLst>
      <p:ext uri="{BB962C8B-B14F-4D97-AF65-F5344CB8AC3E}">
        <p14:creationId xmlns:p14="http://schemas.microsoft.com/office/powerpoint/2010/main" val="3012479107"/>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Conflict </a:t>
            </a:r>
            <a:endParaRPr lang="en-US" dirty="0"/>
          </a:p>
        </p:txBody>
      </p:sp>
      <p:sp>
        <p:nvSpPr>
          <p:cNvPr id="3" name="Content Placeholder 2"/>
          <p:cNvSpPr>
            <a:spLocks noGrp="1"/>
          </p:cNvSpPr>
          <p:nvPr>
            <p:ph idx="1"/>
          </p:nvPr>
        </p:nvSpPr>
        <p:spPr/>
        <p:txBody>
          <a:bodyPr/>
          <a:lstStyle/>
          <a:p>
            <a:pPr marL="0" indent="0">
              <a:buNone/>
            </a:pPr>
            <a:r>
              <a:rPr lang="en-US" b="1" dirty="0" smtClean="0"/>
              <a:t>1. Intrapersonal </a:t>
            </a:r>
            <a:r>
              <a:rPr lang="en-US" dirty="0"/>
              <a:t>– within a person. E.g. personal and professional priorities </a:t>
            </a:r>
          </a:p>
          <a:p>
            <a:pPr marL="0" indent="0">
              <a:buNone/>
            </a:pPr>
            <a:r>
              <a:rPr lang="en-US" dirty="0"/>
              <a:t>2. </a:t>
            </a:r>
            <a:r>
              <a:rPr lang="en-US" b="1" dirty="0"/>
              <a:t>Interpersona</a:t>
            </a:r>
            <a:r>
              <a:rPr lang="en-US" dirty="0"/>
              <a:t>l – among people e.g. best way to ……., information giving. </a:t>
            </a:r>
          </a:p>
          <a:p>
            <a:pPr marL="0" indent="0">
              <a:buNone/>
            </a:pPr>
            <a:r>
              <a:rPr lang="en-US" dirty="0"/>
              <a:t>3. </a:t>
            </a:r>
            <a:r>
              <a:rPr lang="en-US" b="1" dirty="0"/>
              <a:t>Organizational </a:t>
            </a:r>
            <a:r>
              <a:rPr lang="en-US" dirty="0"/>
              <a:t>–e.g. role differentiation, communication, policies and practice, new system or change.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358</a:t>
            </a:fld>
            <a:endParaRPr lang="en-US"/>
          </a:p>
        </p:txBody>
      </p:sp>
      <p:sp>
        <p:nvSpPr>
          <p:cNvPr id="6" name="Date Placeholder 5"/>
          <p:cNvSpPr>
            <a:spLocks noGrp="1"/>
          </p:cNvSpPr>
          <p:nvPr>
            <p:ph type="dt" sz="half" idx="10"/>
          </p:nvPr>
        </p:nvSpPr>
        <p:spPr/>
        <p:txBody>
          <a:bodyPr/>
          <a:lstStyle/>
          <a:p>
            <a:fld id="{36B6D18D-84BA-4801-987E-5F01CC2D6CA0}" type="datetime5">
              <a:rPr lang="en-US" smtClean="0"/>
              <a:t>6-Sep-21</a:t>
            </a:fld>
            <a:endParaRPr lang="en-US"/>
          </a:p>
        </p:txBody>
      </p:sp>
    </p:spTree>
    <p:extLst>
      <p:ext uri="{BB962C8B-B14F-4D97-AF65-F5344CB8AC3E}">
        <p14:creationId xmlns:p14="http://schemas.microsoft.com/office/powerpoint/2010/main" val="2174207942"/>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In organizations conflict may be caused by the following: </a:t>
            </a:r>
            <a:endParaRPr lang="en-US" dirty="0"/>
          </a:p>
          <a:p>
            <a:r>
              <a:rPr lang="en-US" dirty="0"/>
              <a:t>- Unclear authority structures </a:t>
            </a:r>
          </a:p>
          <a:p>
            <a:r>
              <a:rPr lang="en-US" dirty="0"/>
              <a:t>- Personal disputes </a:t>
            </a:r>
          </a:p>
          <a:p>
            <a:r>
              <a:rPr lang="en-US" dirty="0"/>
              <a:t>- Conflicts of interest </a:t>
            </a:r>
          </a:p>
          <a:p>
            <a:r>
              <a:rPr lang="en-US" dirty="0"/>
              <a:t>- Competition of resources </a:t>
            </a:r>
          </a:p>
          <a:p>
            <a:r>
              <a:rPr lang="en-US" dirty="0"/>
              <a:t>- Poor coordination of activities </a:t>
            </a:r>
          </a:p>
          <a:p>
            <a:r>
              <a:rPr lang="en-US" dirty="0"/>
              <a:t>- Incompatibility of group and organizational goals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359</a:t>
            </a:fld>
            <a:endParaRPr lang="en-US"/>
          </a:p>
        </p:txBody>
      </p:sp>
      <p:sp>
        <p:nvSpPr>
          <p:cNvPr id="6" name="Date Placeholder 5"/>
          <p:cNvSpPr>
            <a:spLocks noGrp="1"/>
          </p:cNvSpPr>
          <p:nvPr>
            <p:ph type="dt" sz="half" idx="10"/>
          </p:nvPr>
        </p:nvSpPr>
        <p:spPr/>
        <p:txBody>
          <a:bodyPr/>
          <a:lstStyle/>
          <a:p>
            <a:fld id="{118A1B5B-59A9-4DCA-9E02-2247D459A58C}" type="datetime5">
              <a:rPr lang="en-US" smtClean="0"/>
              <a:t>6-Sep-21</a:t>
            </a:fld>
            <a:endParaRPr lang="en-US"/>
          </a:p>
        </p:txBody>
      </p:sp>
    </p:spTree>
    <p:extLst>
      <p:ext uri="{BB962C8B-B14F-4D97-AF65-F5344CB8AC3E}">
        <p14:creationId xmlns:p14="http://schemas.microsoft.com/office/powerpoint/2010/main" val="854270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r>
              <a:rPr lang="en-US" sz="3200" b="1" dirty="0"/>
              <a:t>Conceptual skills: </a:t>
            </a:r>
            <a:endParaRPr lang="en-US" sz="3200" dirty="0"/>
          </a:p>
          <a:p>
            <a:r>
              <a:rPr lang="en-US" sz="3200" dirty="0"/>
              <a:t>This is the ability to see the organization as a whole, to recognize significant elements in a situation and to understand the relationships among elements. It is a cognitive ability to coordinate and integrate all of an organization’s activities. They allow managers to think in the abstract and strategically so as to see the big picture and to make broad based decisions </a:t>
            </a:r>
            <a:r>
              <a:rPr lang="en-US" sz="3200" dirty="0" smtClean="0"/>
              <a:t>that serve </a:t>
            </a:r>
            <a:r>
              <a:rPr lang="en-US" sz="3200" dirty="0"/>
              <a:t>the overall organization. Conceptual skills also include the competence to understand a problem in all its aspects and to use creative thinking in solving the problem </a:t>
            </a:r>
            <a:r>
              <a:rPr lang="en-US" sz="3200" dirty="0" smtClean="0"/>
              <a:t> </a:t>
            </a: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a:t>
            </a:fld>
            <a:endParaRPr lang="en-US"/>
          </a:p>
        </p:txBody>
      </p:sp>
      <p:sp>
        <p:nvSpPr>
          <p:cNvPr id="6" name="Date Placeholder 5"/>
          <p:cNvSpPr>
            <a:spLocks noGrp="1"/>
          </p:cNvSpPr>
          <p:nvPr>
            <p:ph type="dt" sz="half" idx="10"/>
          </p:nvPr>
        </p:nvSpPr>
        <p:spPr/>
        <p:txBody>
          <a:bodyPr/>
          <a:lstStyle/>
          <a:p>
            <a:fld id="{2FF38BB5-1D88-4332-B4C6-4731948E7E62}" type="datetime5">
              <a:rPr lang="en-US" smtClean="0"/>
              <a:t>6-Sep-21</a:t>
            </a:fld>
            <a:endParaRPr lang="en-US"/>
          </a:p>
        </p:txBody>
      </p:sp>
    </p:spTree>
    <p:extLst>
      <p:ext uri="{BB962C8B-B14F-4D97-AF65-F5344CB8AC3E}">
        <p14:creationId xmlns:p14="http://schemas.microsoft.com/office/powerpoint/2010/main" val="2260931391"/>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Conflict resolution methods (strategies) </a:t>
            </a:r>
            <a:endParaRPr lang="en-US" dirty="0"/>
          </a:p>
        </p:txBody>
      </p:sp>
      <p:sp>
        <p:nvSpPr>
          <p:cNvPr id="3" name="Content Placeholder 2"/>
          <p:cNvSpPr>
            <a:spLocks noGrp="1"/>
          </p:cNvSpPr>
          <p:nvPr>
            <p:ph idx="1"/>
          </p:nvPr>
        </p:nvSpPr>
        <p:spPr/>
        <p:txBody>
          <a:bodyPr/>
          <a:lstStyle/>
          <a:p>
            <a:pPr marL="0" indent="0">
              <a:buNone/>
            </a:pPr>
            <a:endParaRPr lang="en-US" dirty="0"/>
          </a:p>
          <a:p>
            <a:pPr>
              <a:buFont typeface="Wingdings" panose="05000000000000000000" pitchFamily="2" charset="2"/>
              <a:buChar char="ü"/>
            </a:pPr>
            <a:r>
              <a:rPr lang="en-US" b="1" dirty="0"/>
              <a:t>Avoiding/Avoidance: </a:t>
            </a:r>
            <a:r>
              <a:rPr lang="en-US" dirty="0"/>
              <a:t>This method/strategy attempts to keep the conflict from surfacing at all </a:t>
            </a:r>
            <a:r>
              <a:rPr lang="en-US" dirty="0" smtClean="0"/>
              <a:t>e.g. </a:t>
            </a:r>
            <a:r>
              <a:rPr lang="en-US" dirty="0"/>
              <a:t>ignore the conflict or impose a solution (especially where concern for people and production is low. </a:t>
            </a:r>
            <a:endParaRPr lang="en-US" dirty="0" smtClean="0"/>
          </a:p>
          <a:p>
            <a:r>
              <a:rPr lang="en-US" dirty="0" smtClean="0"/>
              <a:t>Important </a:t>
            </a:r>
            <a:r>
              <a:rPr lang="en-US" dirty="0"/>
              <a:t>if </a:t>
            </a:r>
            <a:r>
              <a:rPr lang="en-US" dirty="0" smtClean="0"/>
              <a:t>in conflict </a:t>
            </a:r>
            <a:r>
              <a:rPr lang="en-US" dirty="0"/>
              <a:t>a</a:t>
            </a:r>
            <a:r>
              <a:rPr lang="en-US" dirty="0" smtClean="0"/>
              <a:t> </a:t>
            </a:r>
            <a:r>
              <a:rPr lang="en-US" dirty="0"/>
              <a:t>quick action is needed to prevent the conflict from occurring.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360</a:t>
            </a:fld>
            <a:endParaRPr lang="en-US"/>
          </a:p>
        </p:txBody>
      </p:sp>
      <p:sp>
        <p:nvSpPr>
          <p:cNvPr id="6" name="Date Placeholder 5"/>
          <p:cNvSpPr>
            <a:spLocks noGrp="1"/>
          </p:cNvSpPr>
          <p:nvPr>
            <p:ph type="dt" sz="half" idx="10"/>
          </p:nvPr>
        </p:nvSpPr>
        <p:spPr/>
        <p:txBody>
          <a:bodyPr/>
          <a:lstStyle/>
          <a:p>
            <a:fld id="{09273F4A-74EE-4C10-A35A-B617C794A1D1}" type="datetime5">
              <a:rPr lang="en-US" smtClean="0"/>
              <a:t>6-Sep-21</a:t>
            </a:fld>
            <a:endParaRPr lang="en-US"/>
          </a:p>
        </p:txBody>
      </p:sp>
    </p:spTree>
    <p:extLst>
      <p:ext uri="{BB962C8B-B14F-4D97-AF65-F5344CB8AC3E}">
        <p14:creationId xmlns:p14="http://schemas.microsoft.com/office/powerpoint/2010/main" val="1911813147"/>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b="1" dirty="0"/>
              <a:t>Accommodating: </a:t>
            </a:r>
            <a:r>
              <a:rPr lang="en-US" dirty="0"/>
              <a:t>This is also known as smoothing or co-operating. It is used when a person ignores his or her own feelings about an issue in order to agree with (accommodate) the other side. </a:t>
            </a:r>
            <a:endParaRPr lang="en-US" dirty="0" smtClean="0"/>
          </a:p>
          <a:p>
            <a:r>
              <a:rPr lang="en-US" dirty="0" smtClean="0"/>
              <a:t>NB</a:t>
            </a:r>
            <a:r>
              <a:rPr lang="en-US" dirty="0"/>
              <a:t>: Parties that consistently ignore feelings and give in can end up feeling frustrated or used and may be less willing to co-operate in future</a:t>
            </a:r>
            <a:r>
              <a:rPr lang="en-US" dirty="0" smtClean="0"/>
              <a:t>.</a:t>
            </a:r>
            <a:r>
              <a:rPr lang="en-US" dirty="0"/>
              <a:t> </a:t>
            </a:r>
            <a:endParaRPr lang="en-US" dirty="0" smtClean="0"/>
          </a:p>
          <a:p>
            <a:r>
              <a:rPr lang="en-US" dirty="0" smtClean="0"/>
              <a:t>More </a:t>
            </a:r>
            <a:r>
              <a:rPr lang="en-US" dirty="0"/>
              <a:t>conflict can ensue if parties disagree about importance of the issues being accommodated </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361</a:t>
            </a:fld>
            <a:endParaRPr lang="en-US"/>
          </a:p>
        </p:txBody>
      </p:sp>
      <p:sp>
        <p:nvSpPr>
          <p:cNvPr id="6" name="Date Placeholder 5"/>
          <p:cNvSpPr>
            <a:spLocks noGrp="1"/>
          </p:cNvSpPr>
          <p:nvPr>
            <p:ph type="dt" sz="half" idx="10"/>
          </p:nvPr>
        </p:nvSpPr>
        <p:spPr/>
        <p:txBody>
          <a:bodyPr/>
          <a:lstStyle/>
          <a:p>
            <a:fld id="{69AE6D32-E609-40D8-AFA8-A1E0F0CBDB78}" type="datetime5">
              <a:rPr lang="en-US" smtClean="0"/>
              <a:t>6-Sep-21</a:t>
            </a:fld>
            <a:endParaRPr lang="en-US"/>
          </a:p>
        </p:txBody>
      </p:sp>
    </p:spTree>
    <p:extLst>
      <p:ext uri="{BB962C8B-B14F-4D97-AF65-F5344CB8AC3E}">
        <p14:creationId xmlns:p14="http://schemas.microsoft.com/office/powerpoint/2010/main" val="1257354640"/>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b="1" dirty="0"/>
              <a:t>Competing: </a:t>
            </a:r>
            <a:r>
              <a:rPr lang="en-US" dirty="0"/>
              <a:t>One side wins the conflict and the other side loses. It is also called forcing because the winner forces the loser to accept his or her perspective on the conflict. </a:t>
            </a:r>
            <a:endParaRPr lang="en-US" dirty="0" smtClean="0"/>
          </a:p>
          <a:p>
            <a:r>
              <a:rPr lang="en-US" dirty="0" smtClean="0"/>
              <a:t>This </a:t>
            </a:r>
            <a:r>
              <a:rPr lang="en-US" dirty="0"/>
              <a:t>can cause anger and resentment to </a:t>
            </a:r>
            <a:r>
              <a:rPr lang="en-US" dirty="0" smtClean="0"/>
              <a:t>increase withdrawal/avoidance</a:t>
            </a:r>
            <a:r>
              <a:rPr lang="en-US" b="1" dirty="0"/>
              <a:t>. </a:t>
            </a:r>
            <a:endParaRPr lang="en-US" b="1" dirty="0" smtClean="0"/>
          </a:p>
          <a:p>
            <a:r>
              <a:rPr lang="en-US" dirty="0" smtClean="0"/>
              <a:t>The </a:t>
            </a:r>
            <a:r>
              <a:rPr lang="en-US" dirty="0"/>
              <a:t>method is useful when an issue is critical or time to resolve it is limited. Can also help move a critical but unpopular decision quickly through an origin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362</a:t>
            </a:fld>
            <a:endParaRPr lang="en-US"/>
          </a:p>
        </p:txBody>
      </p:sp>
      <p:sp>
        <p:nvSpPr>
          <p:cNvPr id="6" name="Date Placeholder 5"/>
          <p:cNvSpPr>
            <a:spLocks noGrp="1"/>
          </p:cNvSpPr>
          <p:nvPr>
            <p:ph type="dt" sz="half" idx="10"/>
          </p:nvPr>
        </p:nvSpPr>
        <p:spPr/>
        <p:txBody>
          <a:bodyPr/>
          <a:lstStyle/>
          <a:p>
            <a:fld id="{F4CB8E7C-914C-4C25-A57A-2D172636A607}" type="datetime5">
              <a:rPr lang="en-US" smtClean="0"/>
              <a:t>6-Sep-21</a:t>
            </a:fld>
            <a:endParaRPr lang="en-US"/>
          </a:p>
        </p:txBody>
      </p:sp>
    </p:spTree>
    <p:extLst>
      <p:ext uri="{BB962C8B-B14F-4D97-AF65-F5344CB8AC3E}">
        <p14:creationId xmlns:p14="http://schemas.microsoft.com/office/powerpoint/2010/main" val="1017406649"/>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b="1" dirty="0"/>
              <a:t>Compromising: </a:t>
            </a:r>
            <a:r>
              <a:rPr lang="en-US" dirty="0"/>
              <a:t>Each side gives up something as well as gets something. Used when both sides have a reasonable, important goal and losing is not required. </a:t>
            </a:r>
          </a:p>
          <a:p>
            <a:pPr>
              <a:buFont typeface="Wingdings" panose="05000000000000000000" pitchFamily="2" charset="2"/>
              <a:buChar char="ü"/>
            </a:pPr>
            <a:r>
              <a:rPr lang="en-US" b="1" dirty="0"/>
              <a:t>Negotiation: </a:t>
            </a:r>
            <a:r>
              <a:rPr lang="en-US" dirty="0"/>
              <a:t>This is an extension of compromise with higher stakes and more deliberate techniques to bargain for each side’s give and take. It is useful for high stake issues and solutions are seen as formal and more permanent than compromise. Conflicts tend not to recur once the negotiations are finished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363</a:t>
            </a:fld>
            <a:endParaRPr lang="en-US"/>
          </a:p>
        </p:txBody>
      </p:sp>
      <p:sp>
        <p:nvSpPr>
          <p:cNvPr id="6" name="Date Placeholder 5"/>
          <p:cNvSpPr>
            <a:spLocks noGrp="1"/>
          </p:cNvSpPr>
          <p:nvPr>
            <p:ph type="dt" sz="half" idx="10"/>
          </p:nvPr>
        </p:nvSpPr>
        <p:spPr/>
        <p:txBody>
          <a:bodyPr/>
          <a:lstStyle/>
          <a:p>
            <a:fld id="{86CB12AF-6654-44B8-83CE-B7121F86C166}" type="datetime5">
              <a:rPr lang="en-US" smtClean="0"/>
              <a:t>6-Sep-21</a:t>
            </a:fld>
            <a:endParaRPr lang="en-US"/>
          </a:p>
        </p:txBody>
      </p:sp>
    </p:spTree>
    <p:extLst>
      <p:ext uri="{BB962C8B-B14F-4D97-AF65-F5344CB8AC3E}">
        <p14:creationId xmlns:p14="http://schemas.microsoft.com/office/powerpoint/2010/main" val="753710432"/>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b="1" dirty="0"/>
              <a:t>Collaborating: </a:t>
            </a:r>
            <a:r>
              <a:rPr lang="en-US" dirty="0"/>
              <a:t>In this method both sides in a conflict work to develop the outcome that is best for both sides</a:t>
            </a:r>
            <a:r>
              <a:rPr lang="en-US" dirty="0" smtClean="0"/>
              <a:t>.</a:t>
            </a:r>
          </a:p>
          <a:p>
            <a:r>
              <a:rPr lang="en-US" dirty="0" smtClean="0"/>
              <a:t> </a:t>
            </a:r>
            <a:r>
              <a:rPr lang="en-US" dirty="0"/>
              <a:t>The emphasis is on creative problem solving so that each side meets its key goals. </a:t>
            </a:r>
          </a:p>
          <a:p>
            <a:pPr>
              <a:buFont typeface="Wingdings" panose="05000000000000000000" pitchFamily="2" charset="2"/>
              <a:buChar char="ü"/>
            </a:pPr>
            <a:r>
              <a:rPr lang="en-US" b="1" dirty="0"/>
              <a:t>Confronting: </a:t>
            </a:r>
            <a:r>
              <a:rPr lang="en-US" dirty="0"/>
              <a:t>This method attempts to block the conflict from the start. The method brings the parties together, clarifies issues and achieves an outcome.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364</a:t>
            </a:fld>
            <a:endParaRPr lang="en-US"/>
          </a:p>
        </p:txBody>
      </p:sp>
      <p:sp>
        <p:nvSpPr>
          <p:cNvPr id="6" name="Date Placeholder 5"/>
          <p:cNvSpPr>
            <a:spLocks noGrp="1"/>
          </p:cNvSpPr>
          <p:nvPr>
            <p:ph type="dt" sz="half" idx="10"/>
          </p:nvPr>
        </p:nvSpPr>
        <p:spPr/>
        <p:txBody>
          <a:bodyPr/>
          <a:lstStyle/>
          <a:p>
            <a:fld id="{22F811AF-23D0-4527-A768-991CFFF1214D}" type="datetime5">
              <a:rPr lang="en-US" smtClean="0"/>
              <a:t>6-Sep-21</a:t>
            </a:fld>
            <a:endParaRPr lang="en-US"/>
          </a:p>
        </p:txBody>
      </p:sp>
    </p:spTree>
    <p:extLst>
      <p:ext uri="{BB962C8B-B14F-4D97-AF65-F5344CB8AC3E}">
        <p14:creationId xmlns:p14="http://schemas.microsoft.com/office/powerpoint/2010/main" val="2008701168"/>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conflicts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 </a:t>
            </a:r>
            <a:r>
              <a:rPr lang="en-US" dirty="0" smtClean="0"/>
              <a:t>differences in information ,values ,beliefs ,and interest </a:t>
            </a:r>
          </a:p>
          <a:p>
            <a:pPr>
              <a:buFont typeface="Wingdings" panose="05000000000000000000" pitchFamily="2" charset="2"/>
              <a:buChar char="ü"/>
            </a:pPr>
            <a:r>
              <a:rPr lang="en-US" dirty="0" smtClean="0"/>
              <a:t>Competition for resources,eg money skilled manpower </a:t>
            </a:r>
          </a:p>
          <a:p>
            <a:pPr>
              <a:buFont typeface="Wingdings" panose="05000000000000000000" pitchFamily="2" charset="2"/>
              <a:buChar char="ü"/>
            </a:pPr>
            <a:r>
              <a:rPr lang="en-US" dirty="0" smtClean="0"/>
              <a:t>Inter group rivalry for rewards </a:t>
            </a:r>
          </a:p>
          <a:p>
            <a:pPr>
              <a:buFont typeface="Wingdings" panose="05000000000000000000" pitchFamily="2" charset="2"/>
              <a:buChar char="ü"/>
            </a:pPr>
            <a:r>
              <a:rPr lang="en-US" dirty="0" smtClean="0"/>
              <a:t>Take difficulties </a:t>
            </a:r>
          </a:p>
          <a:p>
            <a:pPr>
              <a:buFont typeface="Wingdings" panose="05000000000000000000" pitchFamily="2" charset="2"/>
              <a:buChar char="ü"/>
            </a:pPr>
            <a:r>
              <a:rPr lang="en-US" dirty="0" smtClean="0"/>
              <a:t>Skill differences </a:t>
            </a:r>
          </a:p>
          <a:p>
            <a:pPr>
              <a:buFont typeface="Wingdings" panose="05000000000000000000" pitchFamily="2" charset="2"/>
              <a:buChar char="ü"/>
            </a:pPr>
            <a:r>
              <a:rPr lang="en-US" dirty="0" smtClean="0"/>
              <a:t>Pressure to avoid failures </a:t>
            </a:r>
          </a:p>
          <a:p>
            <a:pPr>
              <a:buFont typeface="Wingdings" panose="05000000000000000000" pitchFamily="2" charset="2"/>
              <a:buChar char="ü"/>
            </a:pPr>
            <a:r>
              <a:rPr lang="en-US" dirty="0" smtClean="0"/>
              <a:t>Unworkable organization structure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365</a:t>
            </a:fld>
            <a:endParaRPr lang="en-US"/>
          </a:p>
        </p:txBody>
      </p:sp>
      <p:sp>
        <p:nvSpPr>
          <p:cNvPr id="6" name="Date Placeholder 5"/>
          <p:cNvSpPr>
            <a:spLocks noGrp="1"/>
          </p:cNvSpPr>
          <p:nvPr>
            <p:ph type="dt" sz="half" idx="10"/>
          </p:nvPr>
        </p:nvSpPr>
        <p:spPr/>
        <p:txBody>
          <a:bodyPr/>
          <a:lstStyle/>
          <a:p>
            <a:fld id="{690996AC-8239-4FD4-9DA6-2BCD36DEDB64}" type="datetime5">
              <a:rPr lang="en-US" smtClean="0"/>
              <a:t>6-Sep-21</a:t>
            </a:fld>
            <a:endParaRPr lang="en-US"/>
          </a:p>
        </p:txBody>
      </p:sp>
    </p:spTree>
    <p:extLst>
      <p:ext uri="{BB962C8B-B14F-4D97-AF65-F5344CB8AC3E}">
        <p14:creationId xmlns:p14="http://schemas.microsoft.com/office/powerpoint/2010/main" val="1382505663"/>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conflict </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dirty="0" smtClean="0"/>
              <a:t>Advantages </a:t>
            </a:r>
          </a:p>
          <a:p>
            <a:pPr>
              <a:buFont typeface="Wingdings" panose="05000000000000000000" pitchFamily="2" charset="2"/>
              <a:buChar char="ü"/>
            </a:pPr>
            <a:r>
              <a:rPr lang="en-US" dirty="0" smtClean="0"/>
              <a:t>Prevents intellectual stagnation </a:t>
            </a:r>
            <a:endParaRPr lang="en-US" dirty="0"/>
          </a:p>
          <a:p>
            <a:pPr>
              <a:buFont typeface="Wingdings" panose="05000000000000000000" pitchFamily="2" charset="2"/>
              <a:buChar char="ü"/>
            </a:pPr>
            <a:r>
              <a:rPr lang="en-US" dirty="0" smtClean="0"/>
              <a:t>Decreases likelihood of group think </a:t>
            </a:r>
          </a:p>
          <a:p>
            <a:pPr>
              <a:buFont typeface="Wingdings" panose="05000000000000000000" pitchFamily="2" charset="2"/>
              <a:buChar char="ü"/>
            </a:pPr>
            <a:r>
              <a:rPr lang="en-US" dirty="0" smtClean="0"/>
              <a:t>stimulates employees curiosity</a:t>
            </a:r>
          </a:p>
          <a:p>
            <a:pPr>
              <a:buFont typeface="Wingdings" panose="05000000000000000000" pitchFamily="2" charset="2"/>
              <a:buChar char="ü"/>
            </a:pPr>
            <a:r>
              <a:rPr lang="en-US" dirty="0" smtClean="0"/>
              <a:t>Facilities employees change </a:t>
            </a:r>
          </a:p>
          <a:p>
            <a:pPr>
              <a:buFont typeface="Wingdings" panose="05000000000000000000" pitchFamily="2" charset="2"/>
              <a:buChar char="v"/>
            </a:pPr>
            <a:r>
              <a:rPr lang="en-US" dirty="0" smtClean="0"/>
              <a:t>Disadvantages </a:t>
            </a:r>
          </a:p>
          <a:p>
            <a:pPr marL="0" indent="0">
              <a:buNone/>
            </a:pPr>
            <a:r>
              <a:rPr lang="en-US" dirty="0"/>
              <a:t> </a:t>
            </a:r>
            <a:r>
              <a:rPr lang="en-US" dirty="0" smtClean="0"/>
              <a:t>disputes puts others in to  conflict </a:t>
            </a:r>
          </a:p>
          <a:p>
            <a:pPr marL="0" indent="0">
              <a:buNone/>
            </a:pPr>
            <a:r>
              <a:rPr lang="en-US" dirty="0" smtClean="0"/>
              <a:t>Unresolved causes violence </a:t>
            </a:r>
          </a:p>
          <a:p>
            <a:pPr marL="0" indent="0">
              <a:buNone/>
            </a:pPr>
            <a:r>
              <a:rPr lang="en-US" dirty="0" smtClean="0"/>
              <a:t>Spread from peripheral to other issues </a:t>
            </a:r>
          </a:p>
          <a:p>
            <a:pPr marL="0" indent="0">
              <a:buNone/>
            </a:pPr>
            <a:r>
              <a:rPr lang="en-US" dirty="0"/>
              <a: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366</a:t>
            </a:fld>
            <a:endParaRPr lang="en-US"/>
          </a:p>
        </p:txBody>
      </p:sp>
      <p:sp>
        <p:nvSpPr>
          <p:cNvPr id="6" name="Date Placeholder 5"/>
          <p:cNvSpPr>
            <a:spLocks noGrp="1"/>
          </p:cNvSpPr>
          <p:nvPr>
            <p:ph type="dt" sz="half" idx="10"/>
          </p:nvPr>
        </p:nvSpPr>
        <p:spPr/>
        <p:txBody>
          <a:bodyPr/>
          <a:lstStyle/>
          <a:p>
            <a:fld id="{AC1FE457-C162-4FC0-ADB0-B27672D0B226}" type="datetime5">
              <a:rPr lang="en-US" smtClean="0"/>
              <a:t>6-Sep-21</a:t>
            </a:fld>
            <a:endParaRPr lang="en-US"/>
          </a:p>
        </p:txBody>
      </p:sp>
    </p:spTree>
    <p:extLst>
      <p:ext uri="{BB962C8B-B14F-4D97-AF65-F5344CB8AC3E}">
        <p14:creationId xmlns:p14="http://schemas.microsoft.com/office/powerpoint/2010/main" val="1020402364"/>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Managing Conflict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Communicating </a:t>
            </a:r>
            <a:r>
              <a:rPr lang="en-US" dirty="0"/>
              <a:t>to self and others that conflict is a necessary process. </a:t>
            </a:r>
          </a:p>
          <a:p>
            <a:r>
              <a:rPr lang="en-US" dirty="0"/>
              <a:t>- Determining similarities and differences in facts, goals, methods and values. </a:t>
            </a:r>
          </a:p>
          <a:p>
            <a:r>
              <a:rPr lang="en-US" dirty="0"/>
              <a:t>- Assessing the degree of conflict – ask questions about quality of decisions. </a:t>
            </a:r>
          </a:p>
          <a:p>
            <a:r>
              <a:rPr lang="en-US" dirty="0"/>
              <a:t>- Assessing each situation and matching the best approach regardless of which is your </a:t>
            </a:r>
            <a:r>
              <a:rPr lang="en-US" dirty="0" err="1"/>
              <a:t>favourite</a:t>
            </a:r>
            <a:r>
              <a:rPr lang="en-US" dirty="0"/>
              <a:t>. </a:t>
            </a:r>
          </a:p>
          <a:p>
            <a:r>
              <a:rPr lang="en-US" dirty="0"/>
              <a:t>- Assisting others in assessing conflict and seeing how best they can approach.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367</a:t>
            </a:fld>
            <a:endParaRPr lang="en-US"/>
          </a:p>
        </p:txBody>
      </p:sp>
      <p:sp>
        <p:nvSpPr>
          <p:cNvPr id="6" name="Date Placeholder 5"/>
          <p:cNvSpPr>
            <a:spLocks noGrp="1"/>
          </p:cNvSpPr>
          <p:nvPr>
            <p:ph type="dt" sz="half" idx="10"/>
          </p:nvPr>
        </p:nvSpPr>
        <p:spPr/>
        <p:txBody>
          <a:bodyPr/>
          <a:lstStyle/>
          <a:p>
            <a:fld id="{135F1A05-CC84-4714-89F5-1EA8D0296F7B}" type="datetime5">
              <a:rPr lang="en-US" smtClean="0"/>
              <a:t>6-Sep-21</a:t>
            </a:fld>
            <a:endParaRPr lang="en-US"/>
          </a:p>
        </p:txBody>
      </p:sp>
    </p:spTree>
    <p:extLst>
      <p:ext uri="{BB962C8B-B14F-4D97-AF65-F5344CB8AC3E}">
        <p14:creationId xmlns:p14="http://schemas.microsoft.com/office/powerpoint/2010/main" val="3248216130"/>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manager may also overcome organizational conflict through the following: </a:t>
            </a:r>
            <a:endParaRPr lang="en-US" dirty="0"/>
          </a:p>
        </p:txBody>
      </p:sp>
      <p:sp>
        <p:nvSpPr>
          <p:cNvPr id="3" name="Content Placeholder 2"/>
          <p:cNvSpPr>
            <a:spLocks noGrp="1"/>
          </p:cNvSpPr>
          <p:nvPr>
            <p:ph idx="1"/>
          </p:nvPr>
        </p:nvSpPr>
        <p:spPr/>
        <p:txBody>
          <a:bodyPr/>
          <a:lstStyle/>
          <a:p>
            <a:endParaRPr lang="en-US" dirty="0"/>
          </a:p>
          <a:p>
            <a:r>
              <a:rPr lang="en-US" dirty="0"/>
              <a:t>Improving team spirit </a:t>
            </a:r>
          </a:p>
          <a:p>
            <a:r>
              <a:rPr lang="en-US" dirty="0" smtClean="0"/>
              <a:t> </a:t>
            </a:r>
            <a:r>
              <a:rPr lang="en-US" dirty="0"/>
              <a:t>Enhancing effective communication </a:t>
            </a:r>
          </a:p>
          <a:p>
            <a:r>
              <a:rPr lang="en-US" dirty="0" smtClean="0"/>
              <a:t>Regular </a:t>
            </a:r>
            <a:r>
              <a:rPr lang="en-US" dirty="0"/>
              <a:t>job rotation </a:t>
            </a:r>
          </a:p>
          <a:p>
            <a:r>
              <a:rPr lang="en-US" dirty="0" smtClean="0"/>
              <a:t>Employee </a:t>
            </a:r>
            <a:r>
              <a:rPr lang="en-US" dirty="0"/>
              <a:t>counseling services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368</a:t>
            </a:fld>
            <a:endParaRPr lang="en-US"/>
          </a:p>
        </p:txBody>
      </p:sp>
      <p:sp>
        <p:nvSpPr>
          <p:cNvPr id="6" name="Date Placeholder 5"/>
          <p:cNvSpPr>
            <a:spLocks noGrp="1"/>
          </p:cNvSpPr>
          <p:nvPr>
            <p:ph type="dt" sz="half" idx="10"/>
          </p:nvPr>
        </p:nvSpPr>
        <p:spPr/>
        <p:txBody>
          <a:bodyPr/>
          <a:lstStyle/>
          <a:p>
            <a:fld id="{A7D68C0A-8378-40D1-8851-EDD7C67445FC}" type="datetime5">
              <a:rPr lang="en-US" smtClean="0"/>
              <a:t>6-Sep-21</a:t>
            </a:fld>
            <a:endParaRPr lang="en-US"/>
          </a:p>
        </p:txBody>
      </p:sp>
    </p:spTree>
    <p:extLst>
      <p:ext uri="{BB962C8B-B14F-4D97-AF65-F5344CB8AC3E}">
        <p14:creationId xmlns:p14="http://schemas.microsoft.com/office/powerpoint/2010/main" val="705879632"/>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Grievances </a:t>
            </a:r>
            <a:endParaRPr lang="en-US" dirty="0"/>
          </a:p>
        </p:txBody>
      </p:sp>
      <p:sp>
        <p:nvSpPr>
          <p:cNvPr id="3" name="Content Placeholder 2"/>
          <p:cNvSpPr>
            <a:spLocks noGrp="1"/>
          </p:cNvSpPr>
          <p:nvPr>
            <p:ph idx="1"/>
          </p:nvPr>
        </p:nvSpPr>
        <p:spPr/>
        <p:txBody>
          <a:bodyPr/>
          <a:lstStyle/>
          <a:p>
            <a:r>
              <a:rPr lang="en-US" b="1" dirty="0"/>
              <a:t>Grievance Process </a:t>
            </a:r>
            <a:r>
              <a:rPr lang="en-US" dirty="0" smtClean="0"/>
              <a:t>= When </a:t>
            </a:r>
            <a:r>
              <a:rPr lang="en-US" dirty="0"/>
              <a:t>a union member believes that management has failed to meet the terms of the contract or labor agreement and communicates this to management. This process is called grievance! </a:t>
            </a:r>
          </a:p>
          <a:p>
            <a:pPr marL="0" indent="0">
              <a:buNone/>
            </a:pPr>
            <a:r>
              <a:rPr lang="en-US" b="1" dirty="0"/>
              <a:t>The grievance process steps </a:t>
            </a:r>
            <a:endParaRPr lang="en-US" dirty="0"/>
          </a:p>
          <a:p>
            <a:pPr marL="0" indent="0">
              <a:buNone/>
            </a:pPr>
            <a:r>
              <a:rPr lang="en-US" dirty="0"/>
              <a:t>1. The employee informs the employer about the nature of the grievance </a:t>
            </a:r>
          </a:p>
          <a:p>
            <a:pPr marL="0" indent="0">
              <a:buNone/>
            </a:pPr>
            <a:r>
              <a:rPr lang="en-US" dirty="0"/>
              <a:t>2. The employer arranges for a formal meeting to be held without unreasonable delay after a grievance is received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369</a:t>
            </a:fld>
            <a:endParaRPr lang="en-US"/>
          </a:p>
        </p:txBody>
      </p:sp>
      <p:sp>
        <p:nvSpPr>
          <p:cNvPr id="6" name="Date Placeholder 5"/>
          <p:cNvSpPr>
            <a:spLocks noGrp="1"/>
          </p:cNvSpPr>
          <p:nvPr>
            <p:ph type="dt" sz="half" idx="10"/>
          </p:nvPr>
        </p:nvSpPr>
        <p:spPr/>
        <p:txBody>
          <a:bodyPr/>
          <a:lstStyle/>
          <a:p>
            <a:fld id="{41490909-EBB4-4BDD-BA75-CD9D24A20A92}" type="datetime5">
              <a:rPr lang="en-US" smtClean="0"/>
              <a:t>6-Sep-21</a:t>
            </a:fld>
            <a:endParaRPr lang="en-US"/>
          </a:p>
        </p:txBody>
      </p:sp>
    </p:spTree>
    <p:extLst>
      <p:ext uri="{BB962C8B-B14F-4D97-AF65-F5344CB8AC3E}">
        <p14:creationId xmlns:p14="http://schemas.microsoft.com/office/powerpoint/2010/main" val="3617972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a:t>MANAGEMENT ROLES: </a:t>
            </a:r>
            <a:endParaRPr lang="en-US" dirty="0"/>
          </a:p>
          <a:p>
            <a:r>
              <a:rPr lang="en-US" dirty="0"/>
              <a:t>Henry Mintzberg (1973) identified ten management roles which he placed in three categories: Interpersonal role, informational roles and decisional roles.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a:t>
            </a:fld>
            <a:endParaRPr lang="en-US"/>
          </a:p>
        </p:txBody>
      </p:sp>
      <p:sp>
        <p:nvSpPr>
          <p:cNvPr id="6" name="Date Placeholder 5"/>
          <p:cNvSpPr>
            <a:spLocks noGrp="1"/>
          </p:cNvSpPr>
          <p:nvPr>
            <p:ph type="dt" sz="half" idx="10"/>
          </p:nvPr>
        </p:nvSpPr>
        <p:spPr/>
        <p:txBody>
          <a:bodyPr/>
          <a:lstStyle/>
          <a:p>
            <a:fld id="{42D561F9-3112-4BDA-A36D-824A7C573BAB}" type="datetime5">
              <a:rPr lang="en-US" smtClean="0"/>
              <a:t>6-Sep-21</a:t>
            </a:fld>
            <a:endParaRPr lang="en-US"/>
          </a:p>
        </p:txBody>
      </p:sp>
    </p:spTree>
    <p:extLst>
      <p:ext uri="{BB962C8B-B14F-4D97-AF65-F5344CB8AC3E}">
        <p14:creationId xmlns:p14="http://schemas.microsoft.com/office/powerpoint/2010/main" val="889586992"/>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smtClean="0"/>
              <a:t>3</a:t>
            </a:r>
            <a:r>
              <a:rPr lang="en-US" dirty="0"/>
              <a:t>. The meeting is held and the employee should be accompanied at the meeting. Following the meeting a decision is made on what action if any to take. Decision should be communicated to the employee in writing without unreasonable delay. </a:t>
            </a:r>
          </a:p>
          <a:p>
            <a:pPr marL="0" indent="0">
              <a:buNone/>
            </a:pPr>
            <a:r>
              <a:rPr lang="en-US" dirty="0"/>
              <a:t>4. The employee is allowed to take the grievance further (appeal) if not resolved) </a:t>
            </a:r>
          </a:p>
          <a:p>
            <a:pPr marL="0" indent="0">
              <a:buNone/>
            </a:pPr>
            <a:r>
              <a:rPr lang="en-US" dirty="0"/>
              <a:t>5. The appeal should be dealt with impartially </a:t>
            </a:r>
          </a:p>
          <a:p>
            <a:pPr marL="0" indent="0">
              <a:buNone/>
            </a:pPr>
            <a:r>
              <a:rPr lang="en-US" dirty="0"/>
              <a:t>6. The outcome of the appeal should be communicated to the employee in writing without unreasonable delay </a:t>
            </a:r>
          </a:p>
          <a:p>
            <a:pPr marL="0" indent="0">
              <a:buNone/>
            </a:pPr>
            <a:r>
              <a:rPr lang="en-US" b="1" dirty="0"/>
              <a:t>NB: </a:t>
            </a:r>
            <a:r>
              <a:rPr lang="en-US" dirty="0"/>
              <a:t>Grievance procedures differ from union to union.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370</a:t>
            </a:fld>
            <a:endParaRPr lang="en-US"/>
          </a:p>
        </p:txBody>
      </p:sp>
      <p:sp>
        <p:nvSpPr>
          <p:cNvPr id="6" name="Date Placeholder 5"/>
          <p:cNvSpPr>
            <a:spLocks noGrp="1"/>
          </p:cNvSpPr>
          <p:nvPr>
            <p:ph type="dt" sz="half" idx="10"/>
          </p:nvPr>
        </p:nvSpPr>
        <p:spPr/>
        <p:txBody>
          <a:bodyPr/>
          <a:lstStyle/>
          <a:p>
            <a:fld id="{C3886E74-0B66-4C2C-B37A-2C2603DB83D7}" type="datetime5">
              <a:rPr lang="en-US" smtClean="0"/>
              <a:t>6-Sep-21</a:t>
            </a:fld>
            <a:endParaRPr lang="en-US"/>
          </a:p>
        </p:txBody>
      </p:sp>
    </p:spTree>
    <p:extLst>
      <p:ext uri="{BB962C8B-B14F-4D97-AF65-F5344CB8AC3E}">
        <p14:creationId xmlns:p14="http://schemas.microsoft.com/office/powerpoint/2010/main" val="2507784927"/>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and change management </a:t>
            </a:r>
            <a:endParaRPr lang="en-US" dirty="0"/>
          </a:p>
        </p:txBody>
      </p:sp>
      <p:sp>
        <p:nvSpPr>
          <p:cNvPr id="3" name="Content Placeholder 2"/>
          <p:cNvSpPr>
            <a:spLocks noGrp="1"/>
          </p:cNvSpPr>
          <p:nvPr>
            <p:ph idx="1"/>
          </p:nvPr>
        </p:nvSpPr>
        <p:spPr/>
        <p:txBody>
          <a:bodyPr/>
          <a:lstStyle/>
          <a:p>
            <a:r>
              <a:rPr lang="en-US" b="1" dirty="0"/>
              <a:t>OBJECTIVES </a:t>
            </a:r>
            <a:endParaRPr lang="en-US" dirty="0"/>
          </a:p>
          <a:p>
            <a:r>
              <a:rPr lang="en-US" dirty="0"/>
              <a:t>By the end of this lecture you should be able to:- </a:t>
            </a:r>
          </a:p>
          <a:p>
            <a:r>
              <a:rPr lang="en-US" dirty="0"/>
              <a:t>1. Explain the concept of change </a:t>
            </a:r>
          </a:p>
          <a:p>
            <a:r>
              <a:rPr lang="en-US" dirty="0"/>
              <a:t>2. Analyze the process of managing change. </a:t>
            </a:r>
          </a:p>
          <a:p>
            <a:r>
              <a:rPr lang="en-US" dirty="0"/>
              <a:t>3. Identify reasons for resistance to change and how to overcome it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371</a:t>
            </a:fld>
            <a:endParaRPr lang="en-US"/>
          </a:p>
        </p:txBody>
      </p:sp>
      <p:sp>
        <p:nvSpPr>
          <p:cNvPr id="6" name="Date Placeholder 5"/>
          <p:cNvSpPr>
            <a:spLocks noGrp="1"/>
          </p:cNvSpPr>
          <p:nvPr>
            <p:ph type="dt" sz="half" idx="10"/>
          </p:nvPr>
        </p:nvSpPr>
        <p:spPr/>
        <p:txBody>
          <a:bodyPr/>
          <a:lstStyle/>
          <a:p>
            <a:fld id="{10C169AD-BA1C-45F8-969C-894301B4AEAC}" type="datetime5">
              <a:rPr lang="en-US" smtClean="0"/>
              <a:t>6-Sep-21</a:t>
            </a:fld>
            <a:endParaRPr lang="en-US"/>
          </a:p>
        </p:txBody>
      </p:sp>
    </p:spTree>
    <p:extLst>
      <p:ext uri="{BB962C8B-B14F-4D97-AF65-F5344CB8AC3E}">
        <p14:creationId xmlns:p14="http://schemas.microsoft.com/office/powerpoint/2010/main" val="4114192533"/>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 </a:t>
            </a:r>
            <a:r>
              <a:rPr lang="en-US" dirty="0" smtClean="0"/>
              <a:t>Change </a:t>
            </a:r>
            <a:r>
              <a:rPr lang="en-US" dirty="0"/>
              <a:t>is fundamental in order to guarantee long term success in the organization. Some organizations change in response to external circumstances (reactive change) and others change because they have decided to change (proactive change) </a:t>
            </a:r>
            <a:endParaRPr lang="en-US" dirty="0" smtClean="0"/>
          </a:p>
          <a:p>
            <a:pPr marL="0" indent="0">
              <a:buNone/>
            </a:pPr>
            <a:r>
              <a:rPr lang="en-US" b="1" dirty="0" smtClean="0"/>
              <a:t>a</a:t>
            </a:r>
            <a:r>
              <a:rPr lang="en-US" b="1" dirty="0"/>
              <a:t>. Definition of change </a:t>
            </a:r>
            <a:r>
              <a:rPr lang="en-US" dirty="0"/>
              <a:t>-</a:t>
            </a:r>
            <a:r>
              <a:rPr lang="en-US" dirty="0" smtClean="0"/>
              <a:t>To </a:t>
            </a:r>
            <a:r>
              <a:rPr lang="en-US" dirty="0"/>
              <a:t>change something implies altering it, </a:t>
            </a:r>
            <a:r>
              <a:rPr lang="en-US" dirty="0" smtClean="0"/>
              <a:t>varying </a:t>
            </a:r>
            <a:r>
              <a:rPr lang="en-US" dirty="0"/>
              <a:t>or modifying it in some way. It is also the process of moving from one system to another. It is also the process of making something different from what it was. Also change is any shift in status from an undesirable current status to a desirable future status.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372</a:t>
            </a:fld>
            <a:endParaRPr lang="en-US"/>
          </a:p>
        </p:txBody>
      </p:sp>
      <p:sp>
        <p:nvSpPr>
          <p:cNvPr id="6" name="Date Placeholder 5"/>
          <p:cNvSpPr>
            <a:spLocks noGrp="1"/>
          </p:cNvSpPr>
          <p:nvPr>
            <p:ph type="dt" sz="half" idx="10"/>
          </p:nvPr>
        </p:nvSpPr>
        <p:spPr/>
        <p:txBody>
          <a:bodyPr/>
          <a:lstStyle/>
          <a:p>
            <a:fld id="{A3F173DA-5525-484A-8264-71491977877F}" type="datetime5">
              <a:rPr lang="en-US" smtClean="0"/>
              <a:t>6-Sep-21</a:t>
            </a:fld>
            <a:endParaRPr lang="en-US"/>
          </a:p>
        </p:txBody>
      </p:sp>
    </p:spTree>
    <p:extLst>
      <p:ext uri="{BB962C8B-B14F-4D97-AF65-F5344CB8AC3E}">
        <p14:creationId xmlns:p14="http://schemas.microsoft.com/office/powerpoint/2010/main" val="1729201448"/>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 Types of change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b="1" dirty="0" smtClean="0"/>
              <a:t>Planned </a:t>
            </a:r>
            <a:r>
              <a:rPr lang="en-US" b="1" dirty="0"/>
              <a:t>change: </a:t>
            </a:r>
            <a:r>
              <a:rPr lang="en-US" dirty="0"/>
              <a:t>Results from deliberative, collaborative effort to improve system operations and facilitate acceptance of the improvement by involved parties </a:t>
            </a:r>
          </a:p>
          <a:p>
            <a:r>
              <a:rPr lang="en-US" b="1" dirty="0"/>
              <a:t>Unplanned /accidental change: </a:t>
            </a:r>
            <a:r>
              <a:rPr lang="en-US" dirty="0"/>
              <a:t>Accidental or reactive change is an adaptive response to an outside stimulus that is directed toward re-establishing balance between system and environment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373</a:t>
            </a:fld>
            <a:endParaRPr lang="en-US"/>
          </a:p>
        </p:txBody>
      </p:sp>
      <p:sp>
        <p:nvSpPr>
          <p:cNvPr id="6" name="Date Placeholder 5"/>
          <p:cNvSpPr>
            <a:spLocks noGrp="1"/>
          </p:cNvSpPr>
          <p:nvPr>
            <p:ph type="dt" sz="half" idx="10"/>
          </p:nvPr>
        </p:nvSpPr>
        <p:spPr/>
        <p:txBody>
          <a:bodyPr/>
          <a:lstStyle/>
          <a:p>
            <a:fld id="{6866AA16-E1BB-46FD-BF9B-830BBCDEBF23}" type="datetime5">
              <a:rPr lang="en-US" smtClean="0"/>
              <a:t>6-Sep-21</a:t>
            </a:fld>
            <a:endParaRPr lang="en-US"/>
          </a:p>
        </p:txBody>
      </p:sp>
    </p:spTree>
    <p:extLst>
      <p:ext uri="{BB962C8B-B14F-4D97-AF65-F5344CB8AC3E}">
        <p14:creationId xmlns:p14="http://schemas.microsoft.com/office/powerpoint/2010/main" val="2730832180"/>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c</a:t>
            </a:r>
            <a:r>
              <a:rPr lang="en-US" b="1" dirty="0"/>
              <a:t>. The change process (planned change) </a:t>
            </a:r>
            <a:endParaRPr lang="en-US" dirty="0"/>
          </a:p>
          <a:p>
            <a:pPr marL="0" indent="0">
              <a:buNone/>
            </a:pPr>
            <a:r>
              <a:rPr lang="en-US" dirty="0"/>
              <a:t>Change is a continual unfolding process rather than an event. The process begins with the present state, moves through a transition period then comes to a desired state once the desired state has been reached the process begins again. The change process is very similar to the problem solving process and involves </a:t>
            </a:r>
            <a:r>
              <a:rPr lang="en-US" dirty="0" smtClean="0"/>
              <a:t>:-</a:t>
            </a:r>
          </a:p>
          <a:p>
            <a:r>
              <a:rPr lang="en-US" b="1" dirty="0"/>
              <a:t>Assessment </a:t>
            </a:r>
            <a:r>
              <a:rPr lang="en-US" dirty="0"/>
              <a:t>At this stage problem or opportunity for change is identified. Data about change is collected from both internal and external sources and then analyzed. Data analysis should support both the need for change and the potential action selected </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374</a:t>
            </a:fld>
            <a:endParaRPr lang="en-US"/>
          </a:p>
        </p:txBody>
      </p:sp>
      <p:sp>
        <p:nvSpPr>
          <p:cNvPr id="6" name="Date Placeholder 5"/>
          <p:cNvSpPr>
            <a:spLocks noGrp="1"/>
          </p:cNvSpPr>
          <p:nvPr>
            <p:ph type="dt" sz="half" idx="10"/>
          </p:nvPr>
        </p:nvSpPr>
        <p:spPr/>
        <p:txBody>
          <a:bodyPr/>
          <a:lstStyle/>
          <a:p>
            <a:fld id="{F2F1DC1F-D595-4028-8113-1F72822A065C}" type="datetime5">
              <a:rPr lang="en-US" smtClean="0"/>
              <a:t>6-Sep-21</a:t>
            </a:fld>
            <a:endParaRPr lang="en-US"/>
          </a:p>
        </p:txBody>
      </p:sp>
    </p:spTree>
    <p:extLst>
      <p:ext uri="{BB962C8B-B14F-4D97-AF65-F5344CB8AC3E}">
        <p14:creationId xmlns:p14="http://schemas.microsoft.com/office/powerpoint/2010/main" val="2730159094"/>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Planning: </a:t>
            </a:r>
            <a:r>
              <a:rPr lang="en-US" dirty="0"/>
              <a:t>During planning the change agent determines who will be affected by change and when change will occur. Also all potential actions are examined which </a:t>
            </a:r>
            <a:r>
              <a:rPr lang="en-US" b="1" dirty="0"/>
              <a:t>s</a:t>
            </a:r>
            <a:r>
              <a:rPr lang="en-US" dirty="0"/>
              <a:t>hould include how change will be implemented. An evaluation component to assess if the change met the organizational goals for the change is also constructed </a:t>
            </a:r>
          </a:p>
          <a:p>
            <a:r>
              <a:rPr lang="en-US" b="1" dirty="0"/>
              <a:t>Implement the change</a:t>
            </a:r>
            <a:r>
              <a:rPr lang="en-US" dirty="0"/>
              <a:t>: The plans are put into motion. Interventions are designed to gain the necessary compliance. The change agent creates a supportive climate, obtains and provides feedback and overcomes resistance to change.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375</a:t>
            </a:fld>
            <a:endParaRPr lang="en-US"/>
          </a:p>
        </p:txBody>
      </p:sp>
      <p:sp>
        <p:nvSpPr>
          <p:cNvPr id="6" name="Date Placeholder 5"/>
          <p:cNvSpPr>
            <a:spLocks noGrp="1"/>
          </p:cNvSpPr>
          <p:nvPr>
            <p:ph type="dt" sz="half" idx="10"/>
          </p:nvPr>
        </p:nvSpPr>
        <p:spPr/>
        <p:txBody>
          <a:bodyPr/>
          <a:lstStyle/>
          <a:p>
            <a:fld id="{FE889CDF-05C2-46BF-B034-804C164EC0E9}" type="datetime5">
              <a:rPr lang="en-US" smtClean="0"/>
              <a:t>6-Sep-21</a:t>
            </a:fld>
            <a:endParaRPr lang="en-US"/>
          </a:p>
        </p:txBody>
      </p:sp>
    </p:spTree>
    <p:extLst>
      <p:ext uri="{BB962C8B-B14F-4D97-AF65-F5344CB8AC3E}">
        <p14:creationId xmlns:p14="http://schemas.microsoft.com/office/powerpoint/2010/main" val="1386742230"/>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Evaluation: </a:t>
            </a:r>
            <a:r>
              <a:rPr lang="en-US" dirty="0"/>
              <a:t>Determine whether change is effective based on outcomes (goals) identified during assessment and using the evaluation method established during planning. The change agent determines whether presumed benefits were achieved from a financial as well as qualitative perspective </a:t>
            </a:r>
          </a:p>
          <a:p>
            <a:r>
              <a:rPr lang="en-US" b="1" dirty="0"/>
              <a:t>Stabilization: </a:t>
            </a:r>
            <a:r>
              <a:rPr lang="en-US" dirty="0"/>
              <a:t>This is achieved by using policies or procedures to make change the norm rather than the innovation. Should occur as soon as possible to complete the change process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376</a:t>
            </a:fld>
            <a:endParaRPr lang="en-US"/>
          </a:p>
        </p:txBody>
      </p:sp>
      <p:sp>
        <p:nvSpPr>
          <p:cNvPr id="6" name="Date Placeholder 5"/>
          <p:cNvSpPr>
            <a:spLocks noGrp="1"/>
          </p:cNvSpPr>
          <p:nvPr>
            <p:ph type="dt" sz="half" idx="10"/>
          </p:nvPr>
        </p:nvSpPr>
        <p:spPr/>
        <p:txBody>
          <a:bodyPr/>
          <a:lstStyle/>
          <a:p>
            <a:fld id="{9019E46B-BE39-44AE-B0F1-E5A3BDD283F3}" type="datetime5">
              <a:rPr lang="en-US" smtClean="0"/>
              <a:t>6-Sep-21</a:t>
            </a:fld>
            <a:endParaRPr lang="en-US"/>
          </a:p>
        </p:txBody>
      </p:sp>
    </p:spTree>
    <p:extLst>
      <p:ext uri="{BB962C8B-B14F-4D97-AF65-F5344CB8AC3E}">
        <p14:creationId xmlns:p14="http://schemas.microsoft.com/office/powerpoint/2010/main" val="723353452"/>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d</a:t>
            </a:r>
            <a:r>
              <a:rPr lang="en-US" b="1" dirty="0"/>
              <a:t>. Change theories </a:t>
            </a:r>
            <a:endParaRPr lang="en-US" dirty="0"/>
          </a:p>
          <a:p>
            <a:pPr marL="0" indent="0">
              <a:buNone/>
            </a:pPr>
            <a:r>
              <a:rPr lang="en-US" dirty="0"/>
              <a:t>There are several theories that have been developed concerning the change process. These theories are </a:t>
            </a:r>
          </a:p>
          <a:p>
            <a:pPr marL="0" indent="0">
              <a:buNone/>
            </a:pPr>
            <a:r>
              <a:rPr lang="en-US" dirty="0"/>
              <a:t>I. Lewis force field theory </a:t>
            </a:r>
          </a:p>
          <a:p>
            <a:pPr marL="0" indent="0">
              <a:buNone/>
            </a:pPr>
            <a:r>
              <a:rPr lang="en-US" dirty="0"/>
              <a:t>II. </a:t>
            </a:r>
            <a:r>
              <a:rPr lang="en-US" dirty="0" err="1"/>
              <a:t>Lippitt’s</a:t>
            </a:r>
            <a:r>
              <a:rPr lang="en-US" dirty="0"/>
              <a:t> phases of change </a:t>
            </a:r>
          </a:p>
          <a:p>
            <a:pPr marL="0" indent="0">
              <a:buNone/>
            </a:pPr>
            <a:r>
              <a:rPr lang="en-US" dirty="0"/>
              <a:t>III. Rogers diffusions of innovations </a:t>
            </a:r>
          </a:p>
          <a:p>
            <a:pPr marL="0" indent="0">
              <a:buNone/>
            </a:pPr>
            <a:r>
              <a:rPr lang="en-US" dirty="0"/>
              <a:t>IV. Bridges’ model of managing transitions </a:t>
            </a:r>
          </a:p>
          <a:p>
            <a:pPr marL="0" indent="0">
              <a:buNone/>
            </a:pPr>
            <a:r>
              <a:rPr lang="en-US" dirty="0" smtClean="0"/>
              <a:t>In </a:t>
            </a:r>
            <a:r>
              <a:rPr lang="en-US" dirty="0"/>
              <a:t>this session we are going to review the </a:t>
            </a:r>
            <a:r>
              <a:rPr lang="en-US" dirty="0" err="1"/>
              <a:t>Lewins</a:t>
            </a:r>
            <a:r>
              <a:rPr lang="en-US" dirty="0"/>
              <a:t>’ force field model while you can read about the other theories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377</a:t>
            </a:fld>
            <a:endParaRPr lang="en-US"/>
          </a:p>
        </p:txBody>
      </p:sp>
      <p:sp>
        <p:nvSpPr>
          <p:cNvPr id="6" name="Date Placeholder 5"/>
          <p:cNvSpPr>
            <a:spLocks noGrp="1"/>
          </p:cNvSpPr>
          <p:nvPr>
            <p:ph type="dt" sz="half" idx="10"/>
          </p:nvPr>
        </p:nvSpPr>
        <p:spPr/>
        <p:txBody>
          <a:bodyPr/>
          <a:lstStyle/>
          <a:p>
            <a:fld id="{610A210E-764D-4A30-B165-22522800A12D}" type="datetime5">
              <a:rPr lang="en-US" smtClean="0"/>
              <a:t>6-Sep-21</a:t>
            </a:fld>
            <a:endParaRPr lang="en-US"/>
          </a:p>
        </p:txBody>
      </p:sp>
    </p:spTree>
    <p:extLst>
      <p:ext uri="{BB962C8B-B14F-4D97-AF65-F5344CB8AC3E}">
        <p14:creationId xmlns:p14="http://schemas.microsoft.com/office/powerpoint/2010/main" val="686680180"/>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Overcoming Resistance to Change </a:t>
            </a:r>
            <a:endParaRPr lang="en-US" dirty="0"/>
          </a:p>
        </p:txBody>
      </p:sp>
      <p:sp>
        <p:nvSpPr>
          <p:cNvPr id="3" name="Content Placeholder 2"/>
          <p:cNvSpPr>
            <a:spLocks noGrp="1"/>
          </p:cNvSpPr>
          <p:nvPr>
            <p:ph idx="1"/>
          </p:nvPr>
        </p:nvSpPr>
        <p:spPr/>
        <p:txBody>
          <a:bodyPr/>
          <a:lstStyle/>
          <a:p>
            <a:r>
              <a:rPr lang="en-US" b="1" dirty="0" err="1"/>
              <a:t>Lewin’s</a:t>
            </a:r>
            <a:r>
              <a:rPr lang="en-US" b="1" dirty="0"/>
              <a:t> force-field model </a:t>
            </a:r>
            <a:r>
              <a:rPr lang="en-US" dirty="0"/>
              <a:t>-</a:t>
            </a:r>
            <a:r>
              <a:rPr lang="en-US" dirty="0" err="1" smtClean="0"/>
              <a:t>Lewin</a:t>
            </a:r>
            <a:r>
              <a:rPr lang="en-US" dirty="0" smtClean="0"/>
              <a:t> </a:t>
            </a:r>
            <a:r>
              <a:rPr lang="en-US" dirty="0"/>
              <a:t>provides a social psychological view of the change process. He sees behavior as a dynamic balance of forces working in opposing directions within a field (e.g. an organization) He suggested that there is need to do an analysis of change situations (which he referred as force field analysis). This includes identifying the following </a:t>
            </a:r>
          </a:p>
          <a:p>
            <a:pPr marL="0" indent="0">
              <a:buNone/>
            </a:pPr>
            <a:r>
              <a:rPr lang="en-US" dirty="0"/>
              <a:t>(</a:t>
            </a:r>
            <a:r>
              <a:rPr lang="en-US" dirty="0" err="1"/>
              <a:t>i</a:t>
            </a:r>
            <a:r>
              <a:rPr lang="en-US" dirty="0"/>
              <a:t>) Driving forces (behaviors’ that facilitate change because they push participants in the desired direction) </a:t>
            </a:r>
          </a:p>
          <a:p>
            <a:pPr marL="0" indent="0">
              <a:buNone/>
            </a:pPr>
            <a:r>
              <a:rPr lang="en-US" dirty="0"/>
              <a:t>(ii) Restraining forces (behaviors that impede change by discouraging participants from making specified changes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378</a:t>
            </a:fld>
            <a:endParaRPr lang="en-US"/>
          </a:p>
        </p:txBody>
      </p:sp>
      <p:sp>
        <p:nvSpPr>
          <p:cNvPr id="6" name="Date Placeholder 5"/>
          <p:cNvSpPr>
            <a:spLocks noGrp="1"/>
          </p:cNvSpPr>
          <p:nvPr>
            <p:ph type="dt" sz="half" idx="10"/>
          </p:nvPr>
        </p:nvSpPr>
        <p:spPr/>
        <p:txBody>
          <a:bodyPr/>
          <a:lstStyle/>
          <a:p>
            <a:fld id="{3C92E790-D60F-4B57-BCEE-B1D24A818AA3}" type="datetime5">
              <a:rPr lang="en-US" smtClean="0"/>
              <a:t>6-Sep-21</a:t>
            </a:fld>
            <a:endParaRPr lang="en-US"/>
          </a:p>
        </p:txBody>
      </p:sp>
    </p:spTree>
    <p:extLst>
      <p:ext uri="{BB962C8B-B14F-4D97-AF65-F5344CB8AC3E}">
        <p14:creationId xmlns:p14="http://schemas.microsoft.com/office/powerpoint/2010/main" val="1069339576"/>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Overcoming Resistance to Change </a:t>
            </a:r>
            <a:endParaRPr lang="en-US" dirty="0"/>
          </a:p>
        </p:txBody>
      </p:sp>
      <p:sp>
        <p:nvSpPr>
          <p:cNvPr id="3" name="Content Placeholder 2"/>
          <p:cNvSpPr>
            <a:spLocks noGrp="1"/>
          </p:cNvSpPr>
          <p:nvPr>
            <p:ph idx="1"/>
          </p:nvPr>
        </p:nvSpPr>
        <p:spPr/>
        <p:txBody>
          <a:bodyPr>
            <a:normAutofit fontScale="92500"/>
          </a:bodyPr>
          <a:lstStyle/>
          <a:p>
            <a:r>
              <a:rPr lang="en-US" dirty="0"/>
              <a:t>Therefore for change to be effective driving forces must exceed restraining forces. To plan change one must analyze these forces and shift the balance in the direction of change through the following three step </a:t>
            </a:r>
            <a:r>
              <a:rPr lang="en-US" dirty="0" smtClean="0"/>
              <a:t>process:-</a:t>
            </a:r>
          </a:p>
          <a:p>
            <a:pPr marL="0" indent="0">
              <a:buNone/>
            </a:pPr>
            <a:r>
              <a:rPr lang="en-US" b="1" dirty="0"/>
              <a:t>Steps of change according to </a:t>
            </a:r>
            <a:r>
              <a:rPr lang="en-US" b="1" dirty="0" err="1"/>
              <a:t>Lewin</a:t>
            </a:r>
            <a:r>
              <a:rPr lang="en-US" b="1" dirty="0"/>
              <a:t> </a:t>
            </a:r>
            <a:endParaRPr lang="en-US" dirty="0"/>
          </a:p>
          <a:p>
            <a:pPr>
              <a:buFont typeface="Wingdings" panose="05000000000000000000" pitchFamily="2" charset="2"/>
              <a:buChar char="ü"/>
            </a:pPr>
            <a:r>
              <a:rPr lang="en-US" b="1" dirty="0" smtClean="0"/>
              <a:t> Unfreezing </a:t>
            </a:r>
            <a:r>
              <a:rPr lang="en-US" b="1" dirty="0"/>
              <a:t>the existing equilibrium: </a:t>
            </a:r>
            <a:r>
              <a:rPr lang="en-US" dirty="0"/>
              <a:t>Refers to the awareness of an opportunity, need or problem for which some action is necessary. To unfreeze a status quo, a change agent must increase driving forces or decreases restraining forces in the situation. According to </a:t>
            </a:r>
            <a:r>
              <a:rPr lang="en-US" dirty="0" err="1"/>
              <a:t>Lewin</a:t>
            </a:r>
            <a:r>
              <a:rPr lang="en-US" dirty="0"/>
              <a:t> it involves motivating the participants by getting them ready for change, building trust and recognition for the need to change To their attitudes, actively involve the participants in identifying problems and generating solutions.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379</a:t>
            </a:fld>
            <a:endParaRPr lang="en-US"/>
          </a:p>
        </p:txBody>
      </p:sp>
      <p:sp>
        <p:nvSpPr>
          <p:cNvPr id="6" name="Date Placeholder 5"/>
          <p:cNvSpPr>
            <a:spLocks noGrp="1"/>
          </p:cNvSpPr>
          <p:nvPr>
            <p:ph type="dt" sz="half" idx="10"/>
          </p:nvPr>
        </p:nvSpPr>
        <p:spPr/>
        <p:txBody>
          <a:bodyPr/>
          <a:lstStyle/>
          <a:p>
            <a:fld id="{A3945431-4CBF-4819-B9C4-4B3E81D1F879}" type="datetime5">
              <a:rPr lang="en-US" smtClean="0"/>
              <a:t>6-Sep-21</a:t>
            </a:fld>
            <a:endParaRPr lang="en-US"/>
          </a:p>
        </p:txBody>
      </p:sp>
    </p:spTree>
    <p:extLst>
      <p:ext uri="{BB962C8B-B14F-4D97-AF65-F5344CB8AC3E}">
        <p14:creationId xmlns:p14="http://schemas.microsoft.com/office/powerpoint/2010/main" val="1447030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95460" y="1815921"/>
            <a:ext cx="8293458" cy="3023842"/>
          </a:xfrm>
          <a:prstGeom prst="rect">
            <a:avLst/>
          </a:prstGeom>
        </p:spPr>
      </p:pic>
      <p:sp>
        <p:nvSpPr>
          <p:cNvPr id="3" name="Footer Placeholder 2"/>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a:t>
            </a:fld>
            <a:endParaRPr lang="en-US"/>
          </a:p>
        </p:txBody>
      </p:sp>
      <p:sp>
        <p:nvSpPr>
          <p:cNvPr id="6" name="Date Placeholder 5"/>
          <p:cNvSpPr>
            <a:spLocks noGrp="1"/>
          </p:cNvSpPr>
          <p:nvPr>
            <p:ph type="dt" sz="half" idx="10"/>
          </p:nvPr>
        </p:nvSpPr>
        <p:spPr/>
        <p:txBody>
          <a:bodyPr/>
          <a:lstStyle/>
          <a:p>
            <a:fld id="{8E09EE70-6FCC-43C6-9F2B-FA7595C4C360}" type="datetime5">
              <a:rPr lang="en-US" smtClean="0"/>
              <a:t>6-Sep-21</a:t>
            </a:fld>
            <a:endParaRPr lang="en-US"/>
          </a:p>
        </p:txBody>
      </p:sp>
    </p:spTree>
    <p:extLst>
      <p:ext uri="{BB962C8B-B14F-4D97-AF65-F5344CB8AC3E}">
        <p14:creationId xmlns:p14="http://schemas.microsoft.com/office/powerpoint/2010/main" val="1309783781"/>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Move the target system to a new level of equilibrium (moving</a:t>
            </a:r>
            <a:r>
              <a:rPr lang="en-US" b="1" dirty="0" smtClean="0"/>
              <a:t>)/change  </a:t>
            </a:r>
            <a:r>
              <a:rPr lang="en-US" dirty="0"/>
              <a:t>This is done by getting the participants to agree that the status quo is not beneficial to them, encouraging them to view the problem from a new perspective and helping them scan the environment to search for relevant information </a:t>
            </a:r>
            <a:endParaRPr lang="en-US" dirty="0" smtClean="0"/>
          </a:p>
          <a:p>
            <a:endParaRPr lang="en-US" b="1"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380</a:t>
            </a:fld>
            <a:endParaRPr lang="en-US"/>
          </a:p>
        </p:txBody>
      </p:sp>
      <p:sp>
        <p:nvSpPr>
          <p:cNvPr id="6" name="Date Placeholder 5"/>
          <p:cNvSpPr>
            <a:spLocks noGrp="1"/>
          </p:cNvSpPr>
          <p:nvPr>
            <p:ph type="dt" sz="half" idx="10"/>
          </p:nvPr>
        </p:nvSpPr>
        <p:spPr/>
        <p:txBody>
          <a:bodyPr/>
          <a:lstStyle/>
          <a:p>
            <a:fld id="{3DC9DB17-98EA-4C14-A84C-ABBC597A1E7C}" type="datetime5">
              <a:rPr lang="en-US" smtClean="0"/>
              <a:t>6-Sep-21</a:t>
            </a:fld>
            <a:endParaRPr lang="en-US"/>
          </a:p>
        </p:txBody>
      </p:sp>
    </p:spTree>
    <p:extLst>
      <p:ext uri="{BB962C8B-B14F-4D97-AF65-F5344CB8AC3E}">
        <p14:creationId xmlns:p14="http://schemas.microsoft.com/office/powerpoint/2010/main" val="703677506"/>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Refreeze the system at the new level of equilibrium: </a:t>
            </a:r>
            <a:r>
              <a:rPr lang="en-US" dirty="0"/>
              <a:t>This involves reinforcing the new patterns of behavior (e.g. rewarding for desired behavior or research on new system).Reinforcement can also be done through formal and informal mechanism (e.g. formulating policies, establishing communication channels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381</a:t>
            </a:fld>
            <a:endParaRPr lang="en-US"/>
          </a:p>
        </p:txBody>
      </p:sp>
      <p:sp>
        <p:nvSpPr>
          <p:cNvPr id="6" name="Date Placeholder 5"/>
          <p:cNvSpPr>
            <a:spLocks noGrp="1"/>
          </p:cNvSpPr>
          <p:nvPr>
            <p:ph type="dt" sz="half" idx="10"/>
          </p:nvPr>
        </p:nvSpPr>
        <p:spPr/>
        <p:txBody>
          <a:bodyPr/>
          <a:lstStyle/>
          <a:p>
            <a:fld id="{41E6911D-C8AA-4A54-BF28-F2A99F76FBFC}" type="datetime5">
              <a:rPr lang="en-US" smtClean="0"/>
              <a:t>6-Sep-21</a:t>
            </a:fld>
            <a:endParaRPr lang="en-US"/>
          </a:p>
        </p:txBody>
      </p:sp>
    </p:spTree>
    <p:extLst>
      <p:ext uri="{BB962C8B-B14F-4D97-AF65-F5344CB8AC3E}">
        <p14:creationId xmlns:p14="http://schemas.microsoft.com/office/powerpoint/2010/main" val="2147437279"/>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a:t>To implement the above process the following approaches will be necessary:- </a:t>
            </a:r>
            <a:endParaRPr lang="en-US" dirty="0" smtClean="0"/>
          </a:p>
          <a:p>
            <a:endParaRPr lang="en-US" dirty="0"/>
          </a:p>
          <a:p>
            <a:r>
              <a:rPr lang="en-US" b="1" dirty="0"/>
              <a:t>Education and Communication </a:t>
            </a:r>
            <a:endParaRPr lang="en-US" dirty="0"/>
          </a:p>
          <a:p>
            <a:r>
              <a:rPr lang="en-US" dirty="0"/>
              <a:t>This is to make employees fully aware of all aspects of the situation and convince them that change is essential. </a:t>
            </a:r>
          </a:p>
          <a:p>
            <a:r>
              <a:rPr lang="en-US" dirty="0"/>
              <a:t>- </a:t>
            </a:r>
            <a:r>
              <a:rPr lang="en-US" b="1" dirty="0"/>
              <a:t>Participation and Involvement </a:t>
            </a:r>
            <a:endParaRPr lang="en-US" dirty="0"/>
          </a:p>
          <a:p>
            <a:endParaRPr lang="en-US" dirty="0"/>
          </a:p>
          <a:p>
            <a:r>
              <a:rPr lang="en-US" dirty="0"/>
              <a:t>The employees should actively participate and get involved from the beginning so as to stimulate commitment. </a:t>
            </a:r>
          </a:p>
          <a:p>
            <a:r>
              <a:rPr lang="en-US" dirty="0"/>
              <a:t>- </a:t>
            </a:r>
            <a:r>
              <a:rPr lang="en-US" b="1" dirty="0"/>
              <a:t>Patience and Tolerance </a:t>
            </a:r>
            <a:endParaRPr lang="en-US" dirty="0"/>
          </a:p>
          <a:p>
            <a:endParaRPr lang="en-US" dirty="0"/>
          </a:p>
          <a:p>
            <a:r>
              <a:rPr lang="en-US" dirty="0"/>
              <a:t>Give support and assistance needed.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382</a:t>
            </a:fld>
            <a:endParaRPr lang="en-US"/>
          </a:p>
        </p:txBody>
      </p:sp>
      <p:sp>
        <p:nvSpPr>
          <p:cNvPr id="6" name="Date Placeholder 5"/>
          <p:cNvSpPr>
            <a:spLocks noGrp="1"/>
          </p:cNvSpPr>
          <p:nvPr>
            <p:ph type="dt" sz="half" idx="10"/>
          </p:nvPr>
        </p:nvSpPr>
        <p:spPr/>
        <p:txBody>
          <a:bodyPr/>
          <a:lstStyle/>
          <a:p>
            <a:fld id="{05096FE4-BF20-4E21-B5B4-13FA59278791}" type="datetime5">
              <a:rPr lang="en-US" smtClean="0"/>
              <a:t>6-Sep-21</a:t>
            </a:fld>
            <a:endParaRPr lang="en-US"/>
          </a:p>
        </p:txBody>
      </p:sp>
    </p:spTree>
    <p:extLst>
      <p:ext uri="{BB962C8B-B14F-4D97-AF65-F5344CB8AC3E}">
        <p14:creationId xmlns:p14="http://schemas.microsoft.com/office/powerpoint/2010/main" val="3314380913"/>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t> </a:t>
            </a:r>
            <a:r>
              <a:rPr lang="en-US" b="1" dirty="0"/>
              <a:t>Resistance to change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Response </a:t>
            </a:r>
            <a:r>
              <a:rPr lang="en-US" dirty="0"/>
              <a:t>to change varies from ready acceptance to full blown resistance. Forces that oppose change are labelled resistance. Resistance is anything that leads to delay or additional costs to a change Programme. This could be an extreme delay (non-starter) or mild (a few months) </a:t>
            </a:r>
          </a:p>
          <a:p>
            <a:pPr marL="0" indent="0">
              <a:buNone/>
            </a:pPr>
            <a:r>
              <a:rPr lang="en-US" b="1" dirty="0"/>
              <a:t>Reasons why people resist change </a:t>
            </a:r>
            <a:endParaRPr lang="en-US" dirty="0"/>
          </a:p>
          <a:p>
            <a:r>
              <a:rPr lang="en-US" dirty="0"/>
              <a:t>There are several reasons why people resist change. Among them are the following </a:t>
            </a:r>
          </a:p>
          <a:p>
            <a:pPr marL="0" indent="0">
              <a:buNone/>
            </a:pPr>
            <a:r>
              <a:rPr lang="en-US" dirty="0"/>
              <a:t>I. Fear of unknown: This is where the participants wants the status quo because they are not sure of what will happen when change has </a:t>
            </a:r>
            <a:r>
              <a:rPr lang="en-US" dirty="0" smtClean="0"/>
              <a:t>occurred </a:t>
            </a:r>
            <a:endParaRPr lang="en-US" dirty="0"/>
          </a:p>
          <a:p>
            <a:pPr marL="0" indent="0">
              <a:buNone/>
            </a:pPr>
            <a:r>
              <a:rPr lang="en-US" dirty="0"/>
              <a:t>II. When people do not know what is expected of them either during the change process or after change has occurred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383</a:t>
            </a:fld>
            <a:endParaRPr lang="en-US"/>
          </a:p>
        </p:txBody>
      </p:sp>
      <p:sp>
        <p:nvSpPr>
          <p:cNvPr id="6" name="Date Placeholder 5"/>
          <p:cNvSpPr>
            <a:spLocks noGrp="1"/>
          </p:cNvSpPr>
          <p:nvPr>
            <p:ph type="dt" sz="half" idx="10"/>
          </p:nvPr>
        </p:nvSpPr>
        <p:spPr/>
        <p:txBody>
          <a:bodyPr/>
          <a:lstStyle/>
          <a:p>
            <a:fld id="{B2AA9B88-4666-4C5F-A180-C4D69CA51C24}" type="datetime5">
              <a:rPr lang="en-US" smtClean="0"/>
              <a:t>6-Sep-21</a:t>
            </a:fld>
            <a:endParaRPr lang="en-US"/>
          </a:p>
        </p:txBody>
      </p:sp>
    </p:spTree>
    <p:extLst>
      <p:ext uri="{BB962C8B-B14F-4D97-AF65-F5344CB8AC3E}">
        <p14:creationId xmlns:p14="http://schemas.microsoft.com/office/powerpoint/2010/main" val="833513086"/>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II</a:t>
            </a:r>
            <a:r>
              <a:rPr lang="en-US" dirty="0"/>
              <a:t>. When people do not know what is expected of them either during the change process or after change has occurred </a:t>
            </a:r>
          </a:p>
          <a:p>
            <a:pPr marL="0" indent="0">
              <a:buNone/>
            </a:pPr>
            <a:r>
              <a:rPr lang="en-US" dirty="0"/>
              <a:t>III. Parochial self-interests: This is where people resist change because of personal interest is expense of organizational interests. May be they fear that they might loose their position if change occurs. </a:t>
            </a:r>
          </a:p>
          <a:p>
            <a:pPr marL="0" indent="0">
              <a:buNone/>
            </a:pPr>
            <a:r>
              <a:rPr lang="en-US" dirty="0"/>
              <a:t>IV. lack of information about what the change entails and the implication of change </a:t>
            </a:r>
            <a:endParaRPr lang="en-US" dirty="0" smtClean="0"/>
          </a:p>
          <a:p>
            <a:pPr marL="0" indent="0">
              <a:buNone/>
            </a:pPr>
            <a:r>
              <a:rPr lang="en-US" dirty="0" smtClean="0"/>
              <a:t>V</a:t>
            </a:r>
            <a:r>
              <a:rPr lang="en-US" dirty="0"/>
              <a:t>. Mistrust: This occurs especially when people don’t trust the leaders. They might assume that their leaders could be having a hidden agenda e.g. layoff of employees.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384</a:t>
            </a:fld>
            <a:endParaRPr lang="en-US"/>
          </a:p>
        </p:txBody>
      </p:sp>
      <p:sp>
        <p:nvSpPr>
          <p:cNvPr id="6" name="Date Placeholder 5"/>
          <p:cNvSpPr>
            <a:spLocks noGrp="1"/>
          </p:cNvSpPr>
          <p:nvPr>
            <p:ph type="dt" sz="half" idx="10"/>
          </p:nvPr>
        </p:nvSpPr>
        <p:spPr/>
        <p:txBody>
          <a:bodyPr/>
          <a:lstStyle/>
          <a:p>
            <a:fld id="{5A2F3E07-859F-44DE-B18D-40AA2AAA4530}" type="datetime5">
              <a:rPr lang="en-US" smtClean="0"/>
              <a:t>6-Sep-21</a:t>
            </a:fld>
            <a:endParaRPr lang="en-US"/>
          </a:p>
        </p:txBody>
      </p:sp>
    </p:spTree>
    <p:extLst>
      <p:ext uri="{BB962C8B-B14F-4D97-AF65-F5344CB8AC3E}">
        <p14:creationId xmlns:p14="http://schemas.microsoft.com/office/powerpoint/2010/main" val="4086971067"/>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t> </a:t>
            </a:r>
            <a:r>
              <a:rPr lang="en-US" b="1" dirty="0"/>
              <a:t>Measures of dealing with resistance to change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a:t>
            </a:r>
            <a:r>
              <a:rPr lang="en-US" dirty="0"/>
              <a:t>. Communication with employees; Speak in person and privately with those who oppose the change. Get to the root of their reasons for the opposition </a:t>
            </a:r>
          </a:p>
          <a:p>
            <a:pPr marL="0" indent="0">
              <a:buNone/>
            </a:pPr>
            <a:r>
              <a:rPr lang="en-US" dirty="0"/>
              <a:t>II. Educate the people; emphasize the goals of change and how the individual or groups will benefit. Clarify information and provide accurate feedback </a:t>
            </a:r>
          </a:p>
          <a:p>
            <a:pPr marL="0" indent="0">
              <a:buNone/>
            </a:pPr>
            <a:r>
              <a:rPr lang="en-US" dirty="0"/>
              <a:t>III. Facilitation: This can be done by providing the resources required. The change agent should also maintain a climate of support and confidence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385</a:t>
            </a:fld>
            <a:endParaRPr lang="en-US"/>
          </a:p>
        </p:txBody>
      </p:sp>
      <p:sp>
        <p:nvSpPr>
          <p:cNvPr id="6" name="Date Placeholder 5"/>
          <p:cNvSpPr>
            <a:spLocks noGrp="1"/>
          </p:cNvSpPr>
          <p:nvPr>
            <p:ph type="dt" sz="half" idx="10"/>
          </p:nvPr>
        </p:nvSpPr>
        <p:spPr/>
        <p:txBody>
          <a:bodyPr/>
          <a:lstStyle/>
          <a:p>
            <a:fld id="{F001704A-296F-465D-9B56-98AC551F0FFB}" type="datetime5">
              <a:rPr lang="en-US" smtClean="0"/>
              <a:t>6-Sep-21</a:t>
            </a:fld>
            <a:endParaRPr lang="en-US"/>
          </a:p>
        </p:txBody>
      </p:sp>
    </p:spTree>
    <p:extLst>
      <p:ext uri="{BB962C8B-B14F-4D97-AF65-F5344CB8AC3E}">
        <p14:creationId xmlns:p14="http://schemas.microsoft.com/office/powerpoint/2010/main" val="4067327177"/>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IV</a:t>
            </a:r>
            <a:r>
              <a:rPr lang="en-US" dirty="0"/>
              <a:t>. Involve people affected by change: The change agent should be open to suggestions but clear about the overall purpose and goals. Do not compromise on the intended outcome </a:t>
            </a:r>
          </a:p>
          <a:p>
            <a:pPr marL="0" indent="0">
              <a:buNone/>
            </a:pPr>
            <a:r>
              <a:rPr lang="en-US" dirty="0"/>
              <a:t>V. Negotiation; It is also important to discuss the consequences of resistance e.g. compromised patient care or closure of the organization so that the participants can see the importance of change </a:t>
            </a:r>
          </a:p>
          <a:p>
            <a:pPr marL="0" indent="0">
              <a:buNone/>
            </a:pPr>
            <a:r>
              <a:rPr lang="en-US" dirty="0"/>
              <a:t>VI. Manipulation: This method can be used by rewarding those who have accepted change so that those who are resisting can see there are some benefits and comply </a:t>
            </a:r>
          </a:p>
          <a:p>
            <a:pPr marL="0" indent="0">
              <a:buNone/>
            </a:pPr>
            <a:r>
              <a:rPr lang="en-US" dirty="0"/>
              <a:t>VII. Coercion: This by threatening people who resist change and therefore they comply out of fear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386</a:t>
            </a:fld>
            <a:endParaRPr lang="en-US"/>
          </a:p>
        </p:txBody>
      </p:sp>
      <p:sp>
        <p:nvSpPr>
          <p:cNvPr id="6" name="Date Placeholder 5"/>
          <p:cNvSpPr>
            <a:spLocks noGrp="1"/>
          </p:cNvSpPr>
          <p:nvPr>
            <p:ph type="dt" sz="half" idx="10"/>
          </p:nvPr>
        </p:nvSpPr>
        <p:spPr/>
        <p:txBody>
          <a:bodyPr/>
          <a:lstStyle/>
          <a:p>
            <a:fld id="{9217BCF2-AA1C-425C-AA31-10262D6AC83C}" type="datetime5">
              <a:rPr lang="en-US" smtClean="0"/>
              <a:t>6-Sep-21</a:t>
            </a:fld>
            <a:endParaRPr lang="en-US"/>
          </a:p>
        </p:txBody>
      </p:sp>
    </p:spTree>
    <p:extLst>
      <p:ext uri="{BB962C8B-B14F-4D97-AF65-F5344CB8AC3E}">
        <p14:creationId xmlns:p14="http://schemas.microsoft.com/office/powerpoint/2010/main" val="1626744421"/>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TEAM LEADERSHIP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a</a:t>
            </a:r>
            <a:r>
              <a:rPr lang="en-US" b="1" dirty="0"/>
              <a:t>. Differentiating groups from teams </a:t>
            </a:r>
            <a:endParaRPr lang="en-US" dirty="0"/>
          </a:p>
          <a:p>
            <a:r>
              <a:rPr lang="en-US" dirty="0"/>
              <a:t>A group is an aggregate of individual who interact and mutually influence each other. Both formal and informal groups exist in an organization </a:t>
            </a:r>
          </a:p>
          <a:p>
            <a:r>
              <a:rPr lang="en-US" b="1" dirty="0"/>
              <a:t>Formal Groups: </a:t>
            </a:r>
            <a:r>
              <a:rPr lang="en-US" dirty="0"/>
              <a:t>These are clusters of individuals designated by an organization to perform specified organizational tasks. These may include task forces and committees. </a:t>
            </a:r>
          </a:p>
          <a:p>
            <a:r>
              <a:rPr lang="en-US" b="1" dirty="0"/>
              <a:t>Informal Groups: </a:t>
            </a:r>
            <a:r>
              <a:rPr lang="en-US" dirty="0"/>
              <a:t>These evolve naturally from social interactions that are not defined by an organizational structure e.g. People who take lunch together who convene spontaneously to discuss a clinical dilemma.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387</a:t>
            </a:fld>
            <a:endParaRPr lang="en-US"/>
          </a:p>
        </p:txBody>
      </p:sp>
      <p:sp>
        <p:nvSpPr>
          <p:cNvPr id="6" name="Date Placeholder 5"/>
          <p:cNvSpPr>
            <a:spLocks noGrp="1"/>
          </p:cNvSpPr>
          <p:nvPr>
            <p:ph type="dt" sz="half" idx="10"/>
          </p:nvPr>
        </p:nvSpPr>
        <p:spPr/>
        <p:txBody>
          <a:bodyPr/>
          <a:lstStyle/>
          <a:p>
            <a:fld id="{214F02AF-EDEF-4521-9ED9-862330C77C44}" type="datetime5">
              <a:rPr lang="en-US" smtClean="0"/>
              <a:t>6-Sep-21</a:t>
            </a:fld>
            <a:endParaRPr lang="en-US"/>
          </a:p>
        </p:txBody>
      </p:sp>
    </p:spTree>
    <p:extLst>
      <p:ext uri="{BB962C8B-B14F-4D97-AF65-F5344CB8AC3E}">
        <p14:creationId xmlns:p14="http://schemas.microsoft.com/office/powerpoint/2010/main" val="3479678877"/>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Teams: </a:t>
            </a:r>
            <a:r>
              <a:rPr lang="en-US" dirty="0"/>
              <a:t>Teams are real groups in which individuals must work cooperatively with each other in order to achieve some goals. They demonstrate healthy interdependence. A team is composed of a small number of people with complementary skills who are committed to a common purpose, set of performance goals and approach for which they hold themselves mutually accountable. Teams have command or line of authority to perform tasks and membership is based on the specific skills required to accomplish the task.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388</a:t>
            </a:fld>
            <a:endParaRPr lang="en-US"/>
          </a:p>
        </p:txBody>
      </p:sp>
      <p:sp>
        <p:nvSpPr>
          <p:cNvPr id="6" name="Date Placeholder 5"/>
          <p:cNvSpPr>
            <a:spLocks noGrp="1"/>
          </p:cNvSpPr>
          <p:nvPr>
            <p:ph type="dt" sz="half" idx="10"/>
          </p:nvPr>
        </p:nvSpPr>
        <p:spPr/>
        <p:txBody>
          <a:bodyPr/>
          <a:lstStyle/>
          <a:p>
            <a:fld id="{95869C06-68F3-499D-A3E4-A47E34EA5171}" type="datetime5">
              <a:rPr lang="en-US" smtClean="0"/>
              <a:t>6-Sep-21</a:t>
            </a:fld>
            <a:endParaRPr lang="en-US"/>
          </a:p>
        </p:txBody>
      </p:sp>
    </p:spTree>
    <p:extLst>
      <p:ext uri="{BB962C8B-B14F-4D97-AF65-F5344CB8AC3E}">
        <p14:creationId xmlns:p14="http://schemas.microsoft.com/office/powerpoint/2010/main" val="3037194409"/>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 Group and team processes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 </a:t>
            </a:r>
            <a:r>
              <a:rPr lang="en-US" dirty="0" smtClean="0"/>
              <a:t>Groups </a:t>
            </a:r>
            <a:r>
              <a:rPr lang="en-US" dirty="0"/>
              <a:t>whether formal or informal typically </a:t>
            </a:r>
            <a:r>
              <a:rPr lang="en-US" dirty="0" smtClean="0"/>
              <a:t>through  </a:t>
            </a:r>
            <a:r>
              <a:rPr lang="en-US" dirty="0"/>
              <a:t>the following phases </a:t>
            </a:r>
          </a:p>
          <a:p>
            <a:r>
              <a:rPr lang="en-US" b="1" dirty="0"/>
              <a:t>Forming</a:t>
            </a:r>
            <a:r>
              <a:rPr lang="en-US" dirty="0"/>
              <a:t>: This is the initial stage of group development in which individual members assemble into a well-defined cluster ( members get to know each other, and very are cautious.. </a:t>
            </a:r>
          </a:p>
          <a:p>
            <a:r>
              <a:rPr lang="en-US" b="1" dirty="0"/>
              <a:t>Storming: </a:t>
            </a:r>
            <a:r>
              <a:rPr lang="en-US" dirty="0"/>
              <a:t>The second stage of group development where members wrestle with roles and relationships. Conflict dissatisfaction and competition arise on important issues related to procedures and behavior. Members often compete for power </a:t>
            </a:r>
            <a:r>
              <a:rPr lang="en-US" dirty="0" smtClean="0"/>
              <a:t>and </a:t>
            </a:r>
            <a:r>
              <a:rPr lang="en-US" dirty="0"/>
              <a:t>status and informal leadership emerges. </a:t>
            </a:r>
          </a:p>
          <a:p>
            <a:r>
              <a:rPr lang="en-US" b="1" dirty="0"/>
              <a:t>Norming: </a:t>
            </a:r>
            <a:r>
              <a:rPr lang="en-US" dirty="0"/>
              <a:t>This is the third phase of Group development. The Group defines its goals and rules of behavior. They also define acceptable and unacceptable behaviors and attitudes. The group structures, roles and relationships become clearer. Cohesiveness also </a:t>
            </a:r>
            <a:r>
              <a:rPr lang="en-US" dirty="0" err="1"/>
              <a:t>developes</a:t>
            </a:r>
            <a:r>
              <a:rPr lang="en-US" dirty="0"/>
              <a: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389</a:t>
            </a:fld>
            <a:endParaRPr lang="en-US"/>
          </a:p>
        </p:txBody>
      </p:sp>
      <p:sp>
        <p:nvSpPr>
          <p:cNvPr id="6" name="Date Placeholder 5"/>
          <p:cNvSpPr>
            <a:spLocks noGrp="1"/>
          </p:cNvSpPr>
          <p:nvPr>
            <p:ph type="dt" sz="half" idx="10"/>
          </p:nvPr>
        </p:nvSpPr>
        <p:spPr/>
        <p:txBody>
          <a:bodyPr/>
          <a:lstStyle/>
          <a:p>
            <a:fld id="{393CFB91-EF8E-4903-B33A-297C29616A62}" type="datetime5">
              <a:rPr lang="en-US" smtClean="0"/>
              <a:t>6-Sep-21</a:t>
            </a:fld>
            <a:endParaRPr lang="en-US"/>
          </a:p>
        </p:txBody>
      </p:sp>
    </p:spTree>
    <p:extLst>
      <p:ext uri="{BB962C8B-B14F-4D97-AF65-F5344CB8AC3E}">
        <p14:creationId xmlns:p14="http://schemas.microsoft.com/office/powerpoint/2010/main" val="2161256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37200"/>
            <a:ext cx="10515600" cy="4351338"/>
          </a:xfrm>
        </p:spPr>
        <p:txBody>
          <a:bodyPr>
            <a:normAutofit fontScale="85000" lnSpcReduction="20000"/>
          </a:bodyPr>
          <a:lstStyle/>
          <a:p>
            <a:pPr marL="0" indent="0">
              <a:buNone/>
            </a:pPr>
            <a:r>
              <a:rPr lang="en-US" sz="3500" b="1" u="sng" dirty="0"/>
              <a:t>Interpersonal roles: </a:t>
            </a:r>
            <a:endParaRPr lang="en-US" sz="3500" u="sng" dirty="0"/>
          </a:p>
          <a:p>
            <a:pPr marL="0" indent="0">
              <a:buNone/>
            </a:pPr>
            <a:r>
              <a:rPr lang="en-US" sz="3500" dirty="0" smtClean="0"/>
              <a:t>1.Figure </a:t>
            </a:r>
            <a:r>
              <a:rPr lang="en-US" sz="3500" dirty="0"/>
              <a:t>head role: symbolizes the organization or department and performs ceremonial duties </a:t>
            </a:r>
          </a:p>
          <a:p>
            <a:pPr marL="0" indent="0">
              <a:buNone/>
            </a:pPr>
            <a:r>
              <a:rPr lang="en-US" sz="3500" dirty="0" smtClean="0"/>
              <a:t>2. </a:t>
            </a:r>
            <a:r>
              <a:rPr lang="en-US" sz="3500" dirty="0"/>
              <a:t>Leader: determines the Mission and Objectives of the organization and sees that they are accomplished effectively. He hires, trains and motivates employees and encourages them to do better </a:t>
            </a:r>
          </a:p>
          <a:p>
            <a:pPr marL="0" indent="0">
              <a:buNone/>
            </a:pPr>
            <a:r>
              <a:rPr lang="en-US" sz="3500" dirty="0" smtClean="0"/>
              <a:t>3. </a:t>
            </a:r>
            <a:r>
              <a:rPr lang="en-US" sz="3500" dirty="0"/>
              <a:t>Liaison role: Involves networking with outside organizations, expanding information sources, like conferences, professional meetings etc. Acts as a link between people, groups or organizations within and without the organization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a:t>
            </a:fld>
            <a:endParaRPr lang="en-US"/>
          </a:p>
        </p:txBody>
      </p:sp>
      <p:sp>
        <p:nvSpPr>
          <p:cNvPr id="6" name="Date Placeholder 5"/>
          <p:cNvSpPr>
            <a:spLocks noGrp="1"/>
          </p:cNvSpPr>
          <p:nvPr>
            <p:ph type="dt" sz="half" idx="10"/>
          </p:nvPr>
        </p:nvSpPr>
        <p:spPr/>
        <p:txBody>
          <a:bodyPr/>
          <a:lstStyle/>
          <a:p>
            <a:fld id="{82AF6961-18C3-426F-8CA6-A6755AB01928}" type="datetime5">
              <a:rPr lang="en-US" smtClean="0"/>
              <a:t>6-Sep-21</a:t>
            </a:fld>
            <a:endParaRPr lang="en-US"/>
          </a:p>
        </p:txBody>
      </p:sp>
    </p:spTree>
    <p:extLst>
      <p:ext uri="{BB962C8B-B14F-4D97-AF65-F5344CB8AC3E}">
        <p14:creationId xmlns:p14="http://schemas.microsoft.com/office/powerpoint/2010/main" val="1821328361"/>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Performing: </a:t>
            </a:r>
            <a:r>
              <a:rPr lang="en-US" dirty="0"/>
              <a:t>This is the fourth stage. The group members agree on basic purposes and activities and came out the work. Cooperation improves and emotional issues subside. </a:t>
            </a:r>
            <a:r>
              <a:rPr lang="en-US" dirty="0" smtClean="0"/>
              <a:t>Members </a:t>
            </a:r>
            <a:r>
              <a:rPr lang="en-US" dirty="0"/>
              <a:t>communicate effectively and interact in a relaxed atmosphere of sharing. </a:t>
            </a:r>
          </a:p>
          <a:p>
            <a:r>
              <a:rPr lang="en-US" b="1" dirty="0"/>
              <a:t>Adjourning: </a:t>
            </a:r>
            <a:r>
              <a:rPr lang="en-US" dirty="0"/>
              <a:t>This is the final stage of group development, in which a group dissolves after achieving its objectives or reforming with some major changes takes place in the environment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390</a:t>
            </a:fld>
            <a:endParaRPr lang="en-US"/>
          </a:p>
        </p:txBody>
      </p:sp>
      <p:sp>
        <p:nvSpPr>
          <p:cNvPr id="6" name="Date Placeholder 5"/>
          <p:cNvSpPr>
            <a:spLocks noGrp="1"/>
          </p:cNvSpPr>
          <p:nvPr>
            <p:ph type="dt" sz="half" idx="10"/>
          </p:nvPr>
        </p:nvSpPr>
        <p:spPr/>
        <p:txBody>
          <a:bodyPr/>
          <a:lstStyle/>
          <a:p>
            <a:fld id="{9A34E197-5BF9-43A0-8D30-FCD736F5E598}" type="datetime5">
              <a:rPr lang="en-US" smtClean="0"/>
              <a:t>6-Sep-21</a:t>
            </a:fld>
            <a:endParaRPr lang="en-US"/>
          </a:p>
        </p:txBody>
      </p:sp>
    </p:spTree>
    <p:extLst>
      <p:ext uri="{BB962C8B-B14F-4D97-AF65-F5344CB8AC3E}">
        <p14:creationId xmlns:p14="http://schemas.microsoft.com/office/powerpoint/2010/main" val="2392448822"/>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smtClean="0"/>
              <a:t>c</a:t>
            </a:r>
            <a:r>
              <a:rPr lang="en-US" b="1" dirty="0"/>
              <a:t>. Team building/team development </a:t>
            </a:r>
            <a:endParaRPr lang="en-US" dirty="0"/>
          </a:p>
          <a:p>
            <a:r>
              <a:rPr lang="en-US" dirty="0"/>
              <a:t>This is a group development technique that focuses on task and relationship aspects of group functioning in order to build team cohesiveness. </a:t>
            </a:r>
          </a:p>
          <a:p>
            <a:pPr marL="0" indent="0">
              <a:buNone/>
            </a:pPr>
            <a:r>
              <a:rPr lang="en-US" b="1" dirty="0"/>
              <a:t>Team building involves </a:t>
            </a:r>
            <a:endParaRPr lang="en-US" dirty="0"/>
          </a:p>
          <a:p>
            <a:pPr marL="0" indent="0">
              <a:buNone/>
            </a:pPr>
            <a:r>
              <a:rPr lang="en-US" dirty="0"/>
              <a:t>a) Gathering data through individual interviews, questioners and or group meetings about the team and its functioning. </a:t>
            </a:r>
          </a:p>
          <a:p>
            <a:pPr marL="0" indent="0">
              <a:buNone/>
            </a:pPr>
            <a:r>
              <a:rPr lang="en-US" dirty="0"/>
              <a:t>b) Diagnosing the team strengths and arcsine need of development. </a:t>
            </a:r>
          </a:p>
          <a:p>
            <a:pPr marL="0" indent="0">
              <a:buNone/>
            </a:pPr>
            <a:r>
              <a:rPr lang="en-US" dirty="0"/>
              <a:t>c) Holding semi- structured retreat sessions usually directed by an experienced facilitator aimed at addressing priority team problem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391</a:t>
            </a:fld>
            <a:endParaRPr lang="en-US"/>
          </a:p>
        </p:txBody>
      </p:sp>
      <p:sp>
        <p:nvSpPr>
          <p:cNvPr id="6" name="Date Placeholder 5"/>
          <p:cNvSpPr>
            <a:spLocks noGrp="1"/>
          </p:cNvSpPr>
          <p:nvPr>
            <p:ph type="dt" sz="half" idx="10"/>
          </p:nvPr>
        </p:nvSpPr>
        <p:spPr/>
        <p:txBody>
          <a:bodyPr/>
          <a:lstStyle/>
          <a:p>
            <a:fld id="{6A65311A-F670-4E02-AEBD-2E7C513D2B52}" type="datetime5">
              <a:rPr lang="en-US" smtClean="0"/>
              <a:t>6-Sep-21</a:t>
            </a:fld>
            <a:endParaRPr lang="en-US"/>
          </a:p>
        </p:txBody>
      </p:sp>
    </p:spTree>
    <p:extLst>
      <p:ext uri="{BB962C8B-B14F-4D97-AF65-F5344CB8AC3E}">
        <p14:creationId xmlns:p14="http://schemas.microsoft.com/office/powerpoint/2010/main" val="4246243667"/>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Characteristics of effective teams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a:t>
            </a:r>
            <a:r>
              <a:rPr lang="en-US" dirty="0"/>
              <a:t>. Clear objectives and agreed goals </a:t>
            </a:r>
          </a:p>
          <a:p>
            <a:pPr marL="0" indent="0">
              <a:buNone/>
            </a:pPr>
            <a:r>
              <a:rPr lang="en-US" dirty="0"/>
              <a:t>II. Openness and confrontation </a:t>
            </a:r>
          </a:p>
          <a:p>
            <a:pPr marL="0" indent="0">
              <a:buNone/>
            </a:pPr>
            <a:r>
              <a:rPr lang="en-US" dirty="0" smtClean="0"/>
              <a:t>III</a:t>
            </a:r>
            <a:r>
              <a:rPr lang="en-US" dirty="0"/>
              <a:t>. Support and trust </a:t>
            </a:r>
          </a:p>
          <a:p>
            <a:pPr marL="0" indent="0">
              <a:buNone/>
            </a:pPr>
            <a:r>
              <a:rPr lang="en-US" dirty="0"/>
              <a:t>IV. Co-operation and conflict </a:t>
            </a:r>
          </a:p>
          <a:p>
            <a:pPr marL="0" indent="0">
              <a:buNone/>
            </a:pPr>
            <a:r>
              <a:rPr lang="en-US" dirty="0"/>
              <a:t>V. Sound procedures </a:t>
            </a:r>
          </a:p>
          <a:p>
            <a:pPr marL="0" indent="0">
              <a:buNone/>
            </a:pPr>
            <a:r>
              <a:rPr lang="en-US" dirty="0"/>
              <a:t>VI. Appropriate leadership </a:t>
            </a:r>
          </a:p>
          <a:p>
            <a:pPr marL="0" indent="0">
              <a:buNone/>
            </a:pPr>
            <a:r>
              <a:rPr lang="en-US" dirty="0"/>
              <a:t>VII. Regular review </a:t>
            </a:r>
          </a:p>
          <a:p>
            <a:pPr marL="0" indent="0">
              <a:buNone/>
            </a:pPr>
            <a:r>
              <a:rPr lang="en-US" dirty="0"/>
              <a:t>VIII. Individual development </a:t>
            </a:r>
          </a:p>
          <a:p>
            <a:pPr marL="0" indent="0">
              <a:buNone/>
            </a:pPr>
            <a:r>
              <a:rPr lang="en-US" dirty="0"/>
              <a:t>IX. Sound intergroup relations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392</a:t>
            </a:fld>
            <a:endParaRPr lang="en-US"/>
          </a:p>
        </p:txBody>
      </p:sp>
      <p:sp>
        <p:nvSpPr>
          <p:cNvPr id="6" name="Date Placeholder 5"/>
          <p:cNvSpPr>
            <a:spLocks noGrp="1"/>
          </p:cNvSpPr>
          <p:nvPr>
            <p:ph type="dt" sz="half" idx="10"/>
          </p:nvPr>
        </p:nvSpPr>
        <p:spPr/>
        <p:txBody>
          <a:bodyPr/>
          <a:lstStyle/>
          <a:p>
            <a:fld id="{FC531E67-F591-4BF5-B0D5-62481A6C4646}" type="datetime5">
              <a:rPr lang="en-US" smtClean="0"/>
              <a:t>6-Sep-21</a:t>
            </a:fld>
            <a:endParaRPr lang="en-US"/>
          </a:p>
        </p:txBody>
      </p:sp>
    </p:spTree>
    <p:extLst>
      <p:ext uri="{BB962C8B-B14F-4D97-AF65-F5344CB8AC3E}">
        <p14:creationId xmlns:p14="http://schemas.microsoft.com/office/powerpoint/2010/main" val="684850644"/>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Effective teams are characterized by trust, respect and collaboration. Collaboration in health care is defined as health care professional assuming complementary roles and cooperatively working together, sharing responsibility for problem-solving and making decisions to formulate and carry out for patients care</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393</a:t>
            </a:fld>
            <a:endParaRPr lang="en-US"/>
          </a:p>
        </p:txBody>
      </p:sp>
      <p:sp>
        <p:nvSpPr>
          <p:cNvPr id="6" name="Date Placeholder 5"/>
          <p:cNvSpPr>
            <a:spLocks noGrp="1"/>
          </p:cNvSpPr>
          <p:nvPr>
            <p:ph type="dt" sz="half" idx="10"/>
          </p:nvPr>
        </p:nvSpPr>
        <p:spPr/>
        <p:txBody>
          <a:bodyPr/>
          <a:lstStyle/>
          <a:p>
            <a:fld id="{4C17096E-7EF6-45D6-84D0-8052BDA6B39E}" type="datetime5">
              <a:rPr lang="en-US" smtClean="0"/>
              <a:t>6-Sep-21</a:t>
            </a:fld>
            <a:endParaRPr lang="en-US"/>
          </a:p>
        </p:txBody>
      </p:sp>
    </p:spTree>
    <p:extLst>
      <p:ext uri="{BB962C8B-B14F-4D97-AF65-F5344CB8AC3E}">
        <p14:creationId xmlns:p14="http://schemas.microsoft.com/office/powerpoint/2010/main" val="1336417367"/>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Collaboration between physicians, nurses and other healthcare  professionals increases team members awareness of each others type of knowledge and skills, leading to continued improvement in decision making (o’ Daniel and rosentein,2008</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394</a:t>
            </a:fld>
            <a:endParaRPr lang="en-US"/>
          </a:p>
        </p:txBody>
      </p:sp>
      <p:sp>
        <p:nvSpPr>
          <p:cNvPr id="6" name="Date Placeholder 5"/>
          <p:cNvSpPr>
            <a:spLocks noGrp="1"/>
          </p:cNvSpPr>
          <p:nvPr>
            <p:ph type="dt" sz="half" idx="10"/>
          </p:nvPr>
        </p:nvSpPr>
        <p:spPr/>
        <p:txBody>
          <a:bodyPr/>
          <a:lstStyle/>
          <a:p>
            <a:fld id="{18715A3B-5AB9-4938-B500-74A5635DEDEA}" type="datetime5">
              <a:rPr lang="en-US" smtClean="0"/>
              <a:t>6-Sep-21</a:t>
            </a:fld>
            <a:endParaRPr lang="en-US"/>
          </a:p>
        </p:txBody>
      </p:sp>
    </p:spTree>
    <p:extLst>
      <p:ext uri="{BB962C8B-B14F-4D97-AF65-F5344CB8AC3E}">
        <p14:creationId xmlns:p14="http://schemas.microsoft.com/office/powerpoint/2010/main" val="2640891364"/>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When considering a teamwork model in health care, an interdisciplinary approach should be applied. Unlike a multidisciplinary approach, in which each team member is responsible only for the activities related to his or her own discipline and formulates separate goals</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395</a:t>
            </a:fld>
            <a:endParaRPr lang="en-US"/>
          </a:p>
        </p:txBody>
      </p:sp>
      <p:sp>
        <p:nvSpPr>
          <p:cNvPr id="6" name="Date Placeholder 5"/>
          <p:cNvSpPr>
            <a:spLocks noGrp="1"/>
          </p:cNvSpPr>
          <p:nvPr>
            <p:ph type="dt" sz="half" idx="10"/>
          </p:nvPr>
        </p:nvSpPr>
        <p:spPr/>
        <p:txBody>
          <a:bodyPr/>
          <a:lstStyle/>
          <a:p>
            <a:fld id="{385E2D5A-54BC-4903-A62E-F008B69590BB}" type="datetime5">
              <a:rPr lang="en-US" smtClean="0"/>
              <a:t>6-Sep-21</a:t>
            </a:fld>
            <a:endParaRPr lang="en-US"/>
          </a:p>
        </p:txBody>
      </p:sp>
    </p:spTree>
    <p:extLst>
      <p:ext uri="{BB962C8B-B14F-4D97-AF65-F5344CB8AC3E}">
        <p14:creationId xmlns:p14="http://schemas.microsoft.com/office/powerpoint/2010/main" val="394505350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for the patient, an interdisciplinary approach coalesces a joint effort on behalf of the patient with a common goal from all discipline involved in the care plan. The plan of care takes into account the multiple assessments and treatment regiments, and it packages these services to create an individualized care program me that best addresses the   needs of the patient</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396</a:t>
            </a:fld>
            <a:endParaRPr lang="en-US"/>
          </a:p>
        </p:txBody>
      </p:sp>
      <p:sp>
        <p:nvSpPr>
          <p:cNvPr id="6" name="Date Placeholder 5"/>
          <p:cNvSpPr>
            <a:spLocks noGrp="1"/>
          </p:cNvSpPr>
          <p:nvPr>
            <p:ph type="dt" sz="half" idx="10"/>
          </p:nvPr>
        </p:nvSpPr>
        <p:spPr/>
        <p:txBody>
          <a:bodyPr/>
          <a:lstStyle/>
          <a:p>
            <a:fld id="{37D4D856-2E75-4600-8FD5-22F78B693680}" type="datetime5">
              <a:rPr lang="en-US" smtClean="0"/>
              <a:t>6-Sep-21</a:t>
            </a:fld>
            <a:endParaRPr lang="en-US"/>
          </a:p>
        </p:txBody>
      </p:sp>
    </p:spTree>
    <p:extLst>
      <p:ext uri="{BB962C8B-B14F-4D97-AF65-F5344CB8AC3E}">
        <p14:creationId xmlns:p14="http://schemas.microsoft.com/office/powerpoint/2010/main" val="2068761221"/>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SUCCESSFUL TEAMWORK</a:t>
            </a:r>
          </a:p>
        </p:txBody>
      </p:sp>
      <p:sp>
        <p:nvSpPr>
          <p:cNvPr id="3" name="Content Placeholder 2"/>
          <p:cNvSpPr>
            <a:spLocks noGrp="1"/>
          </p:cNvSpPr>
          <p:nvPr>
            <p:ph idx="1"/>
          </p:nvPr>
        </p:nvSpPr>
        <p:spPr/>
        <p:txBody>
          <a:bodyPr/>
          <a:lstStyle/>
          <a:p>
            <a:pPr>
              <a:buFont typeface="Wingdings" pitchFamily="2" charset="2"/>
              <a:buChar char="§"/>
            </a:pPr>
            <a:r>
              <a:rPr lang="en-US" dirty="0"/>
              <a:t>Open communication</a:t>
            </a:r>
          </a:p>
          <a:p>
            <a:pPr>
              <a:buFont typeface="Wingdings" pitchFamily="2" charset="2"/>
              <a:buChar char="§"/>
            </a:pPr>
            <a:r>
              <a:rPr lang="en-US" dirty="0"/>
              <a:t>Non-punitive environment</a:t>
            </a:r>
          </a:p>
          <a:p>
            <a:pPr>
              <a:buFont typeface="Wingdings" pitchFamily="2" charset="2"/>
              <a:buChar char="§"/>
            </a:pPr>
            <a:r>
              <a:rPr lang="en-US" dirty="0"/>
              <a:t>Clear direction ;</a:t>
            </a:r>
          </a:p>
          <a:p>
            <a:pPr>
              <a:buFont typeface="Wingdings" pitchFamily="2" charset="2"/>
              <a:buChar char="§"/>
            </a:pPr>
            <a:r>
              <a:rPr lang="en-US" dirty="0"/>
              <a:t>Clear and known roles and tasks for team members</a:t>
            </a:r>
          </a:p>
          <a:p>
            <a:pPr>
              <a:buFont typeface="Wingdings" pitchFamily="2" charset="2"/>
              <a:buChar char="§"/>
            </a:pPr>
            <a:r>
              <a:rPr lang="en-US" dirty="0"/>
              <a:t>Respectful atmosphere</a:t>
            </a:r>
          </a:p>
          <a:p>
            <a:pPr>
              <a:buFont typeface="Wingdings" pitchFamily="2" charset="2"/>
              <a:buChar char="§"/>
            </a:pPr>
            <a:r>
              <a:rPr lang="en-US" dirty="0"/>
              <a:t>Shared responsibility for team success</a:t>
            </a:r>
          </a:p>
          <a:p>
            <a:pPr>
              <a:buFont typeface="Wingdings" pitchFamily="2" charset="2"/>
              <a:buChar char="§"/>
            </a:pPr>
            <a:r>
              <a:rPr lang="en-US" dirty="0"/>
              <a:t>Appropriate balance of member participation for the task at hand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397</a:t>
            </a:fld>
            <a:endParaRPr lang="en-US"/>
          </a:p>
        </p:txBody>
      </p:sp>
      <p:sp>
        <p:nvSpPr>
          <p:cNvPr id="6" name="Date Placeholder 5"/>
          <p:cNvSpPr>
            <a:spLocks noGrp="1"/>
          </p:cNvSpPr>
          <p:nvPr>
            <p:ph type="dt" sz="half" idx="10"/>
          </p:nvPr>
        </p:nvSpPr>
        <p:spPr/>
        <p:txBody>
          <a:bodyPr/>
          <a:lstStyle/>
          <a:p>
            <a:fld id="{CDF15F78-3409-455F-86F8-5F27F10BA4F6}" type="datetime5">
              <a:rPr lang="en-US" smtClean="0"/>
              <a:t>6-Sep-21</a:t>
            </a:fld>
            <a:endParaRPr lang="en-US"/>
          </a:p>
        </p:txBody>
      </p:sp>
    </p:spTree>
    <p:extLst>
      <p:ext uri="{BB962C8B-B14F-4D97-AF65-F5344CB8AC3E}">
        <p14:creationId xmlns:p14="http://schemas.microsoft.com/office/powerpoint/2010/main" val="153641117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BARRIERS TO INTER-PROFESSINAL COLLABORATION</a:t>
            </a:r>
          </a:p>
        </p:txBody>
      </p:sp>
      <p:sp>
        <p:nvSpPr>
          <p:cNvPr id="3" name="Content Placeholder 2"/>
          <p:cNvSpPr>
            <a:spLocks noGrp="1"/>
          </p:cNvSpPr>
          <p:nvPr>
            <p:ph idx="1"/>
          </p:nvPr>
        </p:nvSpPr>
        <p:spPr/>
        <p:txBody>
          <a:bodyPr/>
          <a:lstStyle/>
          <a:p>
            <a:pPr>
              <a:buFont typeface="Wingdings" pitchFamily="2" charset="2"/>
              <a:buChar char="§"/>
            </a:pPr>
            <a:r>
              <a:rPr lang="en-US" dirty="0"/>
              <a:t>Personal values and expectations </a:t>
            </a:r>
          </a:p>
          <a:p>
            <a:pPr>
              <a:buFont typeface="Wingdings" pitchFamily="2" charset="2"/>
              <a:buChar char="§"/>
            </a:pPr>
            <a:r>
              <a:rPr lang="en-US" dirty="0"/>
              <a:t>Personality differences</a:t>
            </a:r>
          </a:p>
          <a:p>
            <a:pPr>
              <a:buFont typeface="Wingdings" pitchFamily="2" charset="2"/>
              <a:buChar char="§"/>
            </a:pPr>
            <a:r>
              <a:rPr lang="en-US" dirty="0"/>
              <a:t>Hierarchy</a:t>
            </a:r>
          </a:p>
          <a:p>
            <a:pPr>
              <a:buFont typeface="Wingdings" pitchFamily="2" charset="2"/>
              <a:buChar char="§"/>
            </a:pPr>
            <a:r>
              <a:rPr lang="en-US" dirty="0"/>
              <a:t>Disruptive behavior</a:t>
            </a:r>
          </a:p>
          <a:p>
            <a:pPr>
              <a:buFont typeface="Wingdings" pitchFamily="2" charset="2"/>
              <a:buChar char="§"/>
            </a:pPr>
            <a:r>
              <a:rPr lang="en-US" dirty="0"/>
              <a:t>Culture and ethnicity</a:t>
            </a:r>
          </a:p>
          <a:p>
            <a:pPr>
              <a:buFont typeface="Wingdings" pitchFamily="2" charset="2"/>
              <a:buChar char="§"/>
            </a:pPr>
            <a:r>
              <a:rPr lang="en-US" dirty="0"/>
              <a:t>Generation differences </a:t>
            </a:r>
          </a:p>
          <a:p>
            <a:pPr>
              <a:buFont typeface="Wingdings" pitchFamily="2" charset="2"/>
              <a:buChar char="§"/>
            </a:pPr>
            <a:r>
              <a:rPr lang="en-US" dirty="0"/>
              <a:t>Gender;</a:t>
            </a:r>
          </a:p>
          <a:p>
            <a:pPr>
              <a:buFont typeface="Wingdings" pitchFamily="2" charset="2"/>
              <a:buChar char="§"/>
            </a:pPr>
            <a:r>
              <a:rPr lang="en-US" dirty="0"/>
              <a:t>Historical inter-professional</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398</a:t>
            </a:fld>
            <a:endParaRPr lang="en-US"/>
          </a:p>
        </p:txBody>
      </p:sp>
      <p:sp>
        <p:nvSpPr>
          <p:cNvPr id="6" name="Date Placeholder 5"/>
          <p:cNvSpPr>
            <a:spLocks noGrp="1"/>
          </p:cNvSpPr>
          <p:nvPr>
            <p:ph type="dt" sz="half" idx="10"/>
          </p:nvPr>
        </p:nvSpPr>
        <p:spPr/>
        <p:txBody>
          <a:bodyPr/>
          <a:lstStyle/>
          <a:p>
            <a:fld id="{B6864992-E224-470B-9418-5C6374DC42EB}" type="datetime5">
              <a:rPr lang="en-US" smtClean="0"/>
              <a:t>6-Sep-21</a:t>
            </a:fld>
            <a:endParaRPr lang="en-US"/>
          </a:p>
        </p:txBody>
      </p:sp>
    </p:spTree>
    <p:extLst>
      <p:ext uri="{BB962C8B-B14F-4D97-AF65-F5344CB8AC3E}">
        <p14:creationId xmlns:p14="http://schemas.microsoft.com/office/powerpoint/2010/main" val="1978338990"/>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a:t>Generational differences</a:t>
            </a:r>
          </a:p>
          <a:p>
            <a:pPr>
              <a:buFont typeface="Wingdings" pitchFamily="2" charset="2"/>
              <a:buChar char="§"/>
            </a:pPr>
            <a:r>
              <a:rPr lang="en-US" dirty="0"/>
              <a:t>Differences in language and jargon</a:t>
            </a:r>
          </a:p>
          <a:p>
            <a:pPr>
              <a:buFont typeface="Wingdings" pitchFamily="2" charset="2"/>
              <a:buChar char="§"/>
            </a:pPr>
            <a:r>
              <a:rPr lang="en-US" dirty="0"/>
              <a:t>Differences in schedules and professional routines</a:t>
            </a:r>
          </a:p>
          <a:p>
            <a:pPr>
              <a:buFont typeface="Wingdings" pitchFamily="2" charset="2"/>
              <a:buChar char="§"/>
            </a:pPr>
            <a:r>
              <a:rPr lang="en-US" dirty="0"/>
              <a:t>Varying levels of </a:t>
            </a:r>
            <a:r>
              <a:rPr lang="en-US" dirty="0" err="1"/>
              <a:t>preparation,qualifications,and</a:t>
            </a:r>
            <a:r>
              <a:rPr lang="en-US" dirty="0"/>
              <a:t> status.</a:t>
            </a:r>
          </a:p>
          <a:p>
            <a:pPr>
              <a:buFont typeface="Wingdings" pitchFamily="2" charset="2"/>
              <a:buChar char="§"/>
            </a:pPr>
            <a:r>
              <a:rPr lang="en-US" dirty="0"/>
              <a:t>Fear of diluted professional identity</a:t>
            </a:r>
          </a:p>
          <a:p>
            <a:pPr>
              <a:buFont typeface="Wingdings" pitchFamily="2" charset="2"/>
              <a:buChar char="§"/>
            </a:pPr>
            <a:r>
              <a:rPr lang="en-US" dirty="0"/>
              <a:t>Differences in </a:t>
            </a:r>
            <a:r>
              <a:rPr lang="en-US" dirty="0" err="1"/>
              <a:t>accountability,remuneration,and</a:t>
            </a:r>
            <a:r>
              <a:rPr lang="en-US" dirty="0"/>
              <a:t> rewards</a:t>
            </a:r>
          </a:p>
          <a:p>
            <a:pPr>
              <a:buFont typeface="Wingdings" pitchFamily="2" charset="2"/>
              <a:buChar char="§"/>
            </a:pPr>
            <a:r>
              <a:rPr lang="en-US" dirty="0"/>
              <a:t>Concerns regarding clinical responsibility.</a:t>
            </a:r>
          </a:p>
          <a:p>
            <a:pPr>
              <a:buFont typeface="Wingdings" pitchFamily="2" charset="2"/>
              <a:buChar char="§"/>
            </a:pPr>
            <a:r>
              <a:rPr lang="en-US" dirty="0"/>
              <a:t>Emphasis on rapid decision making</a:t>
            </a:r>
          </a:p>
          <a:p>
            <a:pPr>
              <a:buFont typeface="Wingdings" pitchFamily="2" charset="2"/>
              <a:buChar char="§"/>
            </a:pPr>
            <a:r>
              <a:rPr lang="en-US" dirty="0"/>
              <a:t>Complexity of care</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399</a:t>
            </a:fld>
            <a:endParaRPr lang="en-US"/>
          </a:p>
        </p:txBody>
      </p:sp>
      <p:sp>
        <p:nvSpPr>
          <p:cNvPr id="6" name="Date Placeholder 5"/>
          <p:cNvSpPr>
            <a:spLocks noGrp="1"/>
          </p:cNvSpPr>
          <p:nvPr>
            <p:ph type="dt" sz="half" idx="10"/>
          </p:nvPr>
        </p:nvSpPr>
        <p:spPr/>
        <p:txBody>
          <a:bodyPr/>
          <a:lstStyle/>
          <a:p>
            <a:fld id="{B8AA23CF-3BAE-49CE-A182-5E21214BFD9C}" type="datetime5">
              <a:rPr lang="en-US" smtClean="0"/>
              <a:t>6-Sep-21</a:t>
            </a:fld>
            <a:endParaRPr lang="en-US"/>
          </a:p>
        </p:txBody>
      </p:sp>
    </p:spTree>
    <p:extLst>
      <p:ext uri="{BB962C8B-B14F-4D97-AF65-F5344CB8AC3E}">
        <p14:creationId xmlns:p14="http://schemas.microsoft.com/office/powerpoint/2010/main" val="404142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9602"/>
          </a:xfrm>
        </p:spPr>
        <p:txBody>
          <a:bodyPr>
            <a:normAutofit fontScale="90000"/>
          </a:bodyPr>
          <a:lstStyle/>
          <a:p>
            <a:pPr lvl="0">
              <a:spcBef>
                <a:spcPts val="1000"/>
              </a:spcBef>
            </a:pPr>
            <a:r>
              <a:rPr lang="en-US" sz="3600" dirty="0" smtClean="0">
                <a:solidFill>
                  <a:prstClr val="black"/>
                </a:solidFill>
                <a:latin typeface="Times New Roman" panose="02020603050405020304" pitchFamily="18" charset="0"/>
                <a:ea typeface="+mn-ea"/>
                <a:cs typeface="Times New Roman" panose="02020603050405020304" pitchFamily="18" charset="0"/>
              </a:rPr>
              <a:t/>
            </a:r>
            <a:br>
              <a:rPr lang="en-US" sz="3600" dirty="0" smtClean="0">
                <a:solidFill>
                  <a:prstClr val="black"/>
                </a:solidFill>
                <a:latin typeface="Times New Roman" panose="02020603050405020304" pitchFamily="18" charset="0"/>
                <a:ea typeface="+mn-ea"/>
                <a:cs typeface="Times New Roman" panose="02020603050405020304" pitchFamily="18" charset="0"/>
              </a:rPr>
            </a:br>
            <a:r>
              <a:rPr lang="en-US" sz="3600" dirty="0" smtClean="0">
                <a:solidFill>
                  <a:prstClr val="black"/>
                </a:solidFill>
                <a:latin typeface="Times New Roman" panose="02020603050405020304" pitchFamily="18" charset="0"/>
                <a:ea typeface="+mn-ea"/>
                <a:cs typeface="Times New Roman" panose="02020603050405020304" pitchFamily="18" charset="0"/>
              </a:rPr>
              <a:t> LEARNING </a:t>
            </a:r>
            <a:r>
              <a:rPr lang="en-US" sz="3600" dirty="0">
                <a:solidFill>
                  <a:prstClr val="black"/>
                </a:solidFill>
                <a:latin typeface="Times New Roman" panose="02020603050405020304" pitchFamily="18" charset="0"/>
                <a:ea typeface="+mn-ea"/>
                <a:cs typeface="Times New Roman" panose="02020603050405020304" pitchFamily="18" charset="0"/>
              </a:rPr>
              <a:t>OUTCOMES </a:t>
            </a:r>
            <a:br>
              <a:rPr lang="en-US" sz="3600" dirty="0">
                <a:solidFill>
                  <a:prstClr val="black"/>
                </a:solidFill>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a:xfrm>
            <a:off x="838200" y="1285298"/>
            <a:ext cx="10515600" cy="4351338"/>
          </a:xfrm>
        </p:spPr>
        <p:txBody>
          <a:bodyPr>
            <a:normAutofit/>
          </a:bodyPr>
          <a:lstStyle/>
          <a:p>
            <a:pPr>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Describe </a:t>
            </a:r>
            <a:r>
              <a:rPr lang="en-US" sz="3600" dirty="0">
                <a:latin typeface="Times New Roman" panose="02020603050405020304" pitchFamily="18" charset="0"/>
                <a:cs typeface="Times New Roman" panose="02020603050405020304" pitchFamily="18" charset="0"/>
              </a:rPr>
              <a:t>the concepts ,principles ,roles and function of leadership and management </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Explain the organization and coordination of health sector </a:t>
            </a:r>
          </a:p>
          <a:p>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a:t>
            </a:fld>
            <a:endParaRPr lang="en-US"/>
          </a:p>
        </p:txBody>
      </p:sp>
      <p:sp>
        <p:nvSpPr>
          <p:cNvPr id="6" name="Date Placeholder 5"/>
          <p:cNvSpPr>
            <a:spLocks noGrp="1"/>
          </p:cNvSpPr>
          <p:nvPr>
            <p:ph type="dt" sz="half" idx="10"/>
          </p:nvPr>
        </p:nvSpPr>
        <p:spPr/>
        <p:txBody>
          <a:bodyPr/>
          <a:lstStyle/>
          <a:p>
            <a:fld id="{AEA531DC-A665-40FD-A16B-07AE819A3428}" type="datetime5">
              <a:rPr lang="en-US" smtClean="0"/>
              <a:t>6-Sep-21</a:t>
            </a:fld>
            <a:endParaRPr lang="en-US"/>
          </a:p>
        </p:txBody>
      </p:sp>
    </p:spTree>
    <p:extLst>
      <p:ext uri="{BB962C8B-B14F-4D97-AF65-F5344CB8AC3E}">
        <p14:creationId xmlns:p14="http://schemas.microsoft.com/office/powerpoint/2010/main" val="628671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3200" b="1" u="sng" dirty="0"/>
              <a:t>Informational role: </a:t>
            </a:r>
            <a:endParaRPr lang="en-US" sz="3200" u="sng" dirty="0"/>
          </a:p>
          <a:p>
            <a:pPr marL="0" indent="0">
              <a:buNone/>
            </a:pPr>
            <a:r>
              <a:rPr lang="en-US" sz="3200" dirty="0" smtClean="0"/>
              <a:t>4. </a:t>
            </a:r>
            <a:r>
              <a:rPr lang="en-US" sz="3200" dirty="0"/>
              <a:t>Monitor: As a monitor, the manager informally seeks information about the </a:t>
            </a:r>
            <a:r>
              <a:rPr lang="en-US" sz="3200" dirty="0" smtClean="0"/>
              <a:t>organization </a:t>
            </a:r>
            <a:r>
              <a:rPr lang="en-US" sz="3200" dirty="0"/>
              <a:t>through internal networks, gossips, and observations. (Get information useful to </a:t>
            </a:r>
            <a:r>
              <a:rPr lang="en-US" sz="3200" dirty="0" smtClean="0"/>
              <a:t>organization). </a:t>
            </a:r>
            <a:r>
              <a:rPr lang="en-US" sz="3200" dirty="0"/>
              <a:t>He/she tours of the </a:t>
            </a:r>
            <a:r>
              <a:rPr lang="en-US" sz="3200" dirty="0" smtClean="0"/>
              <a:t>organization </a:t>
            </a:r>
            <a:r>
              <a:rPr lang="en-US" sz="3200" dirty="0"/>
              <a:t>and holds formal and informal meetings to provide information about the needs of the </a:t>
            </a:r>
            <a:r>
              <a:rPr lang="en-US" sz="3200" dirty="0" smtClean="0"/>
              <a:t>organization </a:t>
            </a:r>
            <a:endParaRPr lang="en-US" sz="3200" dirty="0"/>
          </a:p>
          <a:p>
            <a:pPr marL="0" indent="0">
              <a:buNone/>
            </a:pPr>
            <a:r>
              <a:rPr lang="en-US" sz="3200" dirty="0" smtClean="0"/>
              <a:t>5.Disseminator</a:t>
            </a:r>
            <a:r>
              <a:rPr lang="en-US" sz="3200" dirty="0"/>
              <a:t>: A manager is a link in the </a:t>
            </a:r>
            <a:r>
              <a:rPr lang="en-US" sz="3200" dirty="0" smtClean="0"/>
              <a:t>organization </a:t>
            </a:r>
            <a:r>
              <a:rPr lang="en-US" sz="3200" dirty="0"/>
              <a:t>chain of command. He shares information from outside the </a:t>
            </a:r>
            <a:r>
              <a:rPr lang="en-US" sz="3200" dirty="0" smtClean="0"/>
              <a:t>organization </a:t>
            </a:r>
            <a:r>
              <a:rPr lang="en-US" sz="3200" dirty="0"/>
              <a:t>and between work units (sharing information improves job satisfaction) </a:t>
            </a:r>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a:t>
            </a:fld>
            <a:endParaRPr lang="en-US"/>
          </a:p>
        </p:txBody>
      </p:sp>
      <p:sp>
        <p:nvSpPr>
          <p:cNvPr id="6" name="Date Placeholder 5"/>
          <p:cNvSpPr>
            <a:spLocks noGrp="1"/>
          </p:cNvSpPr>
          <p:nvPr>
            <p:ph type="dt" sz="half" idx="10"/>
          </p:nvPr>
        </p:nvSpPr>
        <p:spPr/>
        <p:txBody>
          <a:bodyPr/>
          <a:lstStyle/>
          <a:p>
            <a:fld id="{D7185E1E-3BB0-457D-8BAC-97D9B561FE89}" type="datetime5">
              <a:rPr lang="en-US" smtClean="0"/>
              <a:t>6-Sep-21</a:t>
            </a:fld>
            <a:endParaRPr lang="en-US"/>
          </a:p>
        </p:txBody>
      </p:sp>
    </p:spTree>
    <p:extLst>
      <p:ext uri="{BB962C8B-B14F-4D97-AF65-F5344CB8AC3E}">
        <p14:creationId xmlns:p14="http://schemas.microsoft.com/office/powerpoint/2010/main" val="3025709719"/>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ACTIVITIES AT DIFFERENT GROUP FORMATION STAGES</a:t>
            </a:r>
          </a:p>
        </p:txBody>
      </p:sp>
      <p:pic>
        <p:nvPicPr>
          <p:cNvPr id="6" name="Content Placeholder 5"/>
          <p:cNvPicPr>
            <a:picLocks noGrp="1" noChangeAspect="1"/>
          </p:cNvPicPr>
          <p:nvPr>
            <p:ph idx="1"/>
          </p:nvPr>
        </p:nvPicPr>
        <p:blipFill>
          <a:blip r:embed="rId2"/>
          <a:stretch>
            <a:fillRect/>
          </a:stretch>
        </p:blipFill>
        <p:spPr>
          <a:xfrm>
            <a:off x="579548" y="1545465"/>
            <a:ext cx="10663707" cy="4507605"/>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400</a:t>
            </a:fld>
            <a:endParaRPr lang="en-US"/>
          </a:p>
        </p:txBody>
      </p:sp>
      <p:sp>
        <p:nvSpPr>
          <p:cNvPr id="3" name="Date Placeholder 2"/>
          <p:cNvSpPr>
            <a:spLocks noGrp="1"/>
          </p:cNvSpPr>
          <p:nvPr>
            <p:ph type="dt" sz="half" idx="10"/>
          </p:nvPr>
        </p:nvSpPr>
        <p:spPr/>
        <p:txBody>
          <a:bodyPr/>
          <a:lstStyle/>
          <a:p>
            <a:fld id="{DC82A25B-D919-4C65-816C-8BDFA3BC69D1}" type="datetime5">
              <a:rPr lang="en-US" smtClean="0"/>
              <a:t>6-Sep-21</a:t>
            </a:fld>
            <a:endParaRPr lang="en-US"/>
          </a:p>
        </p:txBody>
      </p:sp>
    </p:spTree>
    <p:extLst>
      <p:ext uri="{BB962C8B-B14F-4D97-AF65-F5344CB8AC3E}">
        <p14:creationId xmlns:p14="http://schemas.microsoft.com/office/powerpoint/2010/main" val="347996796"/>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1803043"/>
            <a:ext cx="10515600" cy="4031814"/>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401</a:t>
            </a:fld>
            <a:endParaRPr lang="en-US"/>
          </a:p>
        </p:txBody>
      </p:sp>
      <p:sp>
        <p:nvSpPr>
          <p:cNvPr id="3" name="Date Placeholder 2"/>
          <p:cNvSpPr>
            <a:spLocks noGrp="1"/>
          </p:cNvSpPr>
          <p:nvPr>
            <p:ph type="dt" sz="half" idx="10"/>
          </p:nvPr>
        </p:nvSpPr>
        <p:spPr/>
        <p:txBody>
          <a:bodyPr/>
          <a:lstStyle/>
          <a:p>
            <a:fld id="{7EA2B9B9-7185-4346-B860-57F6797EBA33}" type="datetime5">
              <a:rPr lang="en-US" smtClean="0"/>
              <a:t>6-Sep-21</a:t>
            </a:fld>
            <a:endParaRPr lang="en-US"/>
          </a:p>
        </p:txBody>
      </p:sp>
    </p:spTree>
    <p:extLst>
      <p:ext uri="{BB962C8B-B14F-4D97-AF65-F5344CB8AC3E}">
        <p14:creationId xmlns:p14="http://schemas.microsoft.com/office/powerpoint/2010/main" val="250947569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effective teamwork.</a:t>
            </a:r>
          </a:p>
        </p:txBody>
      </p:sp>
      <p:sp>
        <p:nvSpPr>
          <p:cNvPr id="3" name="Content Placeholder 2"/>
          <p:cNvSpPr>
            <a:spLocks noGrp="1"/>
          </p:cNvSpPr>
          <p:nvPr>
            <p:ph idx="1"/>
          </p:nvPr>
        </p:nvSpPr>
        <p:spPr/>
        <p:txBody>
          <a:bodyPr/>
          <a:lstStyle/>
          <a:p>
            <a:r>
              <a:rPr lang="en-US" dirty="0"/>
              <a:t>changing </a:t>
            </a:r>
            <a:r>
              <a:rPr lang="en-US" dirty="0" smtClean="0"/>
              <a:t>roles-</a:t>
            </a:r>
            <a:r>
              <a:rPr lang="en-US" dirty="0"/>
              <a:t>There are currently considerable change and overlap in the roles played by different health-care professionals. Example include radiographers reading plain film x-rays, nurses performing colonoscopies and nurse practitioners having prescribing rights .These changing roles can present challenges to teams in terms of role allocation and acknowledgement.</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402</a:t>
            </a:fld>
            <a:endParaRPr lang="en-US"/>
          </a:p>
        </p:txBody>
      </p:sp>
      <p:sp>
        <p:nvSpPr>
          <p:cNvPr id="6" name="Date Placeholder 5"/>
          <p:cNvSpPr>
            <a:spLocks noGrp="1"/>
          </p:cNvSpPr>
          <p:nvPr>
            <p:ph type="dt" sz="half" idx="10"/>
          </p:nvPr>
        </p:nvSpPr>
        <p:spPr/>
        <p:txBody>
          <a:bodyPr/>
          <a:lstStyle/>
          <a:p>
            <a:fld id="{0FE02762-5B91-44B5-A8F5-FF8DACD39164}" type="datetime5">
              <a:rPr lang="en-US" smtClean="0"/>
              <a:t>6-Sep-21</a:t>
            </a:fld>
            <a:endParaRPr lang="en-US"/>
          </a:p>
        </p:txBody>
      </p:sp>
    </p:spTree>
    <p:extLst>
      <p:ext uri="{BB962C8B-B14F-4D97-AF65-F5344CB8AC3E}">
        <p14:creationId xmlns:p14="http://schemas.microsoft.com/office/powerpoint/2010/main" val="2449417829"/>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changing </a:t>
            </a:r>
            <a:r>
              <a:rPr lang="en-US" dirty="0" smtClean="0"/>
              <a:t>settings - </a:t>
            </a:r>
            <a:r>
              <a:rPr lang="en-US" dirty="0"/>
              <a:t>The of health care is changing including increased delivery of care for chronic conditions into community care and many surgical procedures to day-care centers. These changes require the development of new teams and the modification of existing ones</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403</a:t>
            </a:fld>
            <a:endParaRPr lang="en-US"/>
          </a:p>
        </p:txBody>
      </p:sp>
      <p:sp>
        <p:nvSpPr>
          <p:cNvPr id="6" name="Date Placeholder 5"/>
          <p:cNvSpPr>
            <a:spLocks noGrp="1"/>
          </p:cNvSpPr>
          <p:nvPr>
            <p:ph type="dt" sz="half" idx="10"/>
          </p:nvPr>
        </p:nvSpPr>
        <p:spPr/>
        <p:txBody>
          <a:bodyPr/>
          <a:lstStyle/>
          <a:p>
            <a:fld id="{4B6E1AA7-D597-4057-AE31-6E1EDEBC1E58}" type="datetime5">
              <a:rPr lang="en-US" smtClean="0"/>
              <a:t>6-Sep-21</a:t>
            </a:fld>
            <a:endParaRPr lang="en-US"/>
          </a:p>
        </p:txBody>
      </p:sp>
    </p:spTree>
    <p:extLst>
      <p:ext uri="{BB962C8B-B14F-4D97-AF65-F5344CB8AC3E}">
        <p14:creationId xmlns:p14="http://schemas.microsoft.com/office/powerpoint/2010/main" val="2908418841"/>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3.medical hierarchies</a:t>
            </a:r>
            <a:r>
              <a:rPr lang="en-US" dirty="0" smtClean="0"/>
              <a:t>. </a:t>
            </a:r>
            <a:r>
              <a:rPr lang="en-US" dirty="0"/>
              <a:t>Medicine is strongly hierarchical in nature and this counter productive  in terms of establishing and effectively running teams where all members views are accepted and the team leader is not always a doctor. While these has been a growing acknowledgement that teamwork is important in heath care, this has not necessarily been translated into change </a:t>
            </a:r>
            <a:r>
              <a:rPr lang="en-US" dirty="0" err="1"/>
              <a:t>practises,especially</a:t>
            </a:r>
            <a:r>
              <a:rPr lang="en-US" dirty="0"/>
              <a:t> in environment where cultural norms of communication may mitigate against teamwork</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404</a:t>
            </a:fld>
            <a:endParaRPr lang="en-US"/>
          </a:p>
        </p:txBody>
      </p:sp>
      <p:sp>
        <p:nvSpPr>
          <p:cNvPr id="6" name="Date Placeholder 5"/>
          <p:cNvSpPr>
            <a:spLocks noGrp="1"/>
          </p:cNvSpPr>
          <p:nvPr>
            <p:ph type="dt" sz="half" idx="10"/>
          </p:nvPr>
        </p:nvSpPr>
        <p:spPr/>
        <p:txBody>
          <a:bodyPr/>
          <a:lstStyle/>
          <a:p>
            <a:fld id="{8BEA6FF8-23C6-47EE-9A20-D47B2E6840F0}" type="datetime5">
              <a:rPr lang="en-US" smtClean="0"/>
              <a:t>6-Sep-21</a:t>
            </a:fld>
            <a:endParaRPr lang="en-US"/>
          </a:p>
        </p:txBody>
      </p:sp>
    </p:spTree>
    <p:extLst>
      <p:ext uri="{BB962C8B-B14F-4D97-AF65-F5344CB8AC3E}">
        <p14:creationId xmlns:p14="http://schemas.microsoft.com/office/powerpoint/2010/main" val="1803243664"/>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4.Individualistic nature of </a:t>
            </a:r>
            <a:r>
              <a:rPr lang="en-US" dirty="0" smtClean="0"/>
              <a:t>medicine - </a:t>
            </a:r>
            <a:r>
              <a:rPr lang="en-US" dirty="0"/>
              <a:t>The practice of medicine is based on the autonomous one-on-one relation between the doctor and patient. While this relationship remains a core value, it is challenged by many concepts of teamwork, and shared care. This can be at many levels including doctors being unwilling to share the care of their patients through to medico-legal implications of teams-based care.</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405</a:t>
            </a:fld>
            <a:endParaRPr lang="en-US"/>
          </a:p>
        </p:txBody>
      </p:sp>
      <p:sp>
        <p:nvSpPr>
          <p:cNvPr id="6" name="Date Placeholder 5"/>
          <p:cNvSpPr>
            <a:spLocks noGrp="1"/>
          </p:cNvSpPr>
          <p:nvPr>
            <p:ph type="dt" sz="half" idx="10"/>
          </p:nvPr>
        </p:nvSpPr>
        <p:spPr/>
        <p:txBody>
          <a:bodyPr/>
          <a:lstStyle/>
          <a:p>
            <a:fld id="{C77FF425-D89F-4050-9BD4-E601211B3E19}" type="datetime5">
              <a:rPr lang="en-US" smtClean="0"/>
              <a:t>6-Sep-21</a:t>
            </a:fld>
            <a:endParaRPr lang="en-US"/>
          </a:p>
        </p:txBody>
      </p:sp>
    </p:spTree>
    <p:extLst>
      <p:ext uri="{BB962C8B-B14F-4D97-AF65-F5344CB8AC3E}">
        <p14:creationId xmlns:p14="http://schemas.microsoft.com/office/powerpoint/2010/main" val="3159447128"/>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5.Instability of teams </a:t>
            </a:r>
            <a:r>
              <a:rPr lang="en-US" smtClean="0"/>
              <a:t>= </a:t>
            </a:r>
            <a:r>
              <a:rPr lang="en-US"/>
              <a:t>As already indicated, health-care teams are often transitory in nature, coming together for a specific task or event(such as cardiac arrest teams).The transitory nature of these teams places great emphasis on the quality of training is often relegated at the expenses of services delivery</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406</a:t>
            </a:fld>
            <a:endParaRPr lang="en-US"/>
          </a:p>
        </p:txBody>
      </p:sp>
      <p:sp>
        <p:nvSpPr>
          <p:cNvPr id="6" name="Date Placeholder 5"/>
          <p:cNvSpPr>
            <a:spLocks noGrp="1"/>
          </p:cNvSpPr>
          <p:nvPr>
            <p:ph type="dt" sz="half" idx="10"/>
          </p:nvPr>
        </p:nvSpPr>
        <p:spPr/>
        <p:txBody>
          <a:bodyPr/>
          <a:lstStyle/>
          <a:p>
            <a:fld id="{03BA7467-AC94-4F53-8233-464D305E632B}" type="datetime5">
              <a:rPr lang="en-US" smtClean="0"/>
              <a:t>6-Sep-21</a:t>
            </a:fld>
            <a:endParaRPr lang="en-US"/>
          </a:p>
        </p:txBody>
      </p:sp>
    </p:spTree>
    <p:extLst>
      <p:ext uri="{BB962C8B-B14F-4D97-AF65-F5344CB8AC3E}">
        <p14:creationId xmlns:p14="http://schemas.microsoft.com/office/powerpoint/2010/main" val="1097168910"/>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MEDICAL TEAMS</a:t>
            </a:r>
          </a:p>
        </p:txBody>
      </p:sp>
      <p:sp>
        <p:nvSpPr>
          <p:cNvPr id="3" name="Content Placeholder 2"/>
          <p:cNvSpPr>
            <a:spLocks noGrp="1"/>
          </p:cNvSpPr>
          <p:nvPr>
            <p:ph idx="1"/>
          </p:nvPr>
        </p:nvSpPr>
        <p:spPr/>
        <p:txBody>
          <a:bodyPr/>
          <a:lstStyle/>
          <a:p>
            <a:r>
              <a:rPr lang="en-US" dirty="0"/>
              <a:t>There are many types of teams in health care. They include </a:t>
            </a:r>
            <a:r>
              <a:rPr lang="en-US" dirty="0" err="1"/>
              <a:t>labour</a:t>
            </a:r>
            <a:r>
              <a:rPr lang="en-US" dirty="0"/>
              <a:t> and delivery units, </a:t>
            </a:r>
            <a:r>
              <a:rPr lang="en-US" dirty="0" err="1"/>
              <a:t>icus,medical</a:t>
            </a:r>
            <a:r>
              <a:rPr lang="en-US" dirty="0"/>
              <a:t> wards, primary care teams in the community, teams assembled for specific task such as emergency response team or multi-professional teams such as multidisciplinary cancer care teams that come together to plan and coordinate patient's care.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407</a:t>
            </a:fld>
            <a:endParaRPr lang="en-US"/>
          </a:p>
        </p:txBody>
      </p:sp>
      <p:sp>
        <p:nvSpPr>
          <p:cNvPr id="6" name="Date Placeholder 5"/>
          <p:cNvSpPr>
            <a:spLocks noGrp="1"/>
          </p:cNvSpPr>
          <p:nvPr>
            <p:ph type="dt" sz="half" idx="10"/>
          </p:nvPr>
        </p:nvSpPr>
        <p:spPr/>
        <p:txBody>
          <a:bodyPr/>
          <a:lstStyle/>
          <a:p>
            <a:fld id="{A91C08A6-5B96-4D2E-9B23-B28255ABBE4D}" type="datetime5">
              <a:rPr lang="en-US" smtClean="0"/>
              <a:t>6-Sep-21</a:t>
            </a:fld>
            <a:endParaRPr lang="en-US"/>
          </a:p>
        </p:txBody>
      </p:sp>
    </p:spTree>
    <p:extLst>
      <p:ext uri="{BB962C8B-B14F-4D97-AF65-F5344CB8AC3E}">
        <p14:creationId xmlns:p14="http://schemas.microsoft.com/office/powerpoint/2010/main" val="3958796853"/>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CORE TEAMS</a:t>
            </a:r>
            <a:endParaRPr lang="en-US" dirty="0"/>
          </a:p>
        </p:txBody>
      </p:sp>
      <p:sp>
        <p:nvSpPr>
          <p:cNvPr id="3" name="Content Placeholder 2"/>
          <p:cNvSpPr>
            <a:spLocks noGrp="1"/>
          </p:cNvSpPr>
          <p:nvPr>
            <p:ph idx="1"/>
          </p:nvPr>
        </p:nvSpPr>
        <p:spPr/>
        <p:txBody>
          <a:bodyPr/>
          <a:lstStyle/>
          <a:p>
            <a:r>
              <a:rPr lang="en-US" dirty="0"/>
              <a:t>Core teams consist of team members who are involved in the direct care of the patient. </a:t>
            </a:r>
          </a:p>
          <a:p>
            <a:r>
              <a:rPr lang="en-US" dirty="0"/>
              <a:t>Core team members include direct care providers (from the home base of the operation for each unit) and continuity providers (those who manage the patient from the assessment to disposition, for example, case managers). The core team, such as a unit-based team (</a:t>
            </a:r>
            <a:r>
              <a:rPr lang="en-US" dirty="0" err="1"/>
              <a:t>physician,nurses,physiotherapist,and</a:t>
            </a:r>
            <a:r>
              <a:rPr lang="en-US" dirty="0"/>
              <a:t> pharmacist.</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408</a:t>
            </a:fld>
            <a:endParaRPr lang="en-US"/>
          </a:p>
        </p:txBody>
      </p:sp>
      <p:sp>
        <p:nvSpPr>
          <p:cNvPr id="6" name="Date Placeholder 5"/>
          <p:cNvSpPr>
            <a:spLocks noGrp="1"/>
          </p:cNvSpPr>
          <p:nvPr>
            <p:ph type="dt" sz="half" idx="10"/>
          </p:nvPr>
        </p:nvSpPr>
        <p:spPr/>
        <p:txBody>
          <a:bodyPr/>
          <a:lstStyle/>
          <a:p>
            <a:fld id="{FB69DA1A-3E5A-4C83-B07A-F56686D5E88E}" type="datetime5">
              <a:rPr lang="en-US" smtClean="0"/>
              <a:t>6-Sep-21</a:t>
            </a:fld>
            <a:endParaRPr lang="en-US"/>
          </a:p>
        </p:txBody>
      </p:sp>
    </p:spTree>
    <p:extLst>
      <p:ext uri="{BB962C8B-B14F-4D97-AF65-F5344CB8AC3E}">
        <p14:creationId xmlns:p14="http://schemas.microsoft.com/office/powerpoint/2010/main" val="1578657740"/>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COORDINATING TEAMS.</a:t>
            </a:r>
          </a:p>
        </p:txBody>
      </p:sp>
      <p:sp>
        <p:nvSpPr>
          <p:cNvPr id="3" name="Content Placeholder 2"/>
          <p:cNvSpPr>
            <a:spLocks noGrp="1"/>
          </p:cNvSpPr>
          <p:nvPr>
            <p:ph idx="1"/>
          </p:nvPr>
        </p:nvSpPr>
        <p:spPr/>
        <p:txBody>
          <a:bodyPr/>
          <a:lstStyle/>
          <a:p>
            <a:pPr marL="0" indent="0">
              <a:buNone/>
            </a:pPr>
            <a:r>
              <a:rPr lang="en-US" dirty="0"/>
              <a:t>A coordinating team is group responsible for: </a:t>
            </a:r>
          </a:p>
          <a:p>
            <a:r>
              <a:rPr lang="en-US" dirty="0"/>
              <a:t>Day-to-day operational management;</a:t>
            </a:r>
          </a:p>
          <a:p>
            <a:r>
              <a:rPr lang="en-US" dirty="0"/>
              <a:t>Coordination functions.</a:t>
            </a:r>
          </a:p>
          <a:p>
            <a:r>
              <a:rPr lang="en-US" dirty="0"/>
              <a:t>Resource management for core teams.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409</a:t>
            </a:fld>
            <a:endParaRPr lang="en-US"/>
          </a:p>
        </p:txBody>
      </p:sp>
      <p:sp>
        <p:nvSpPr>
          <p:cNvPr id="6" name="Date Placeholder 5"/>
          <p:cNvSpPr>
            <a:spLocks noGrp="1"/>
          </p:cNvSpPr>
          <p:nvPr>
            <p:ph type="dt" sz="half" idx="10"/>
          </p:nvPr>
        </p:nvSpPr>
        <p:spPr/>
        <p:txBody>
          <a:bodyPr/>
          <a:lstStyle/>
          <a:p>
            <a:fld id="{85436741-EE4B-4B4B-8378-624416F52C49}" type="datetime5">
              <a:rPr lang="en-US" smtClean="0"/>
              <a:t>6-Sep-21</a:t>
            </a:fld>
            <a:endParaRPr lang="en-US"/>
          </a:p>
        </p:txBody>
      </p:sp>
    </p:spTree>
    <p:extLst>
      <p:ext uri="{BB962C8B-B14F-4D97-AF65-F5344CB8AC3E}">
        <p14:creationId xmlns:p14="http://schemas.microsoft.com/office/powerpoint/2010/main" val="2994720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6. Spokes </a:t>
            </a:r>
            <a:r>
              <a:rPr lang="en-US" sz="3200" dirty="0"/>
              <a:t>person: The manager shares information with individuals outside the </a:t>
            </a:r>
            <a:r>
              <a:rPr lang="en-US" sz="3200" dirty="0" smtClean="0"/>
              <a:t>organization, </a:t>
            </a:r>
            <a:r>
              <a:rPr lang="en-US" sz="3200" dirty="0"/>
              <a:t>attends meetings, offering continuing education and participates in professional </a:t>
            </a:r>
            <a:r>
              <a:rPr lang="en-US" sz="3200" dirty="0" smtClean="0"/>
              <a:t>organizations </a:t>
            </a:r>
            <a:endParaRPr lang="en-US" sz="3200" dirty="0"/>
          </a:p>
          <a:p>
            <a:pPr marL="0" indent="0">
              <a:buNone/>
            </a:pPr>
            <a:r>
              <a:rPr lang="en-US" sz="3200" b="1" u="sng" dirty="0" smtClean="0"/>
              <a:t>Decisional </a:t>
            </a:r>
            <a:r>
              <a:rPr lang="en-US" sz="3200" b="1" u="sng" dirty="0"/>
              <a:t>Roles: </a:t>
            </a:r>
            <a:endParaRPr lang="en-US" sz="3200" u="sng" dirty="0"/>
          </a:p>
          <a:p>
            <a:pPr marL="0" indent="0">
              <a:buNone/>
            </a:pPr>
            <a:r>
              <a:rPr lang="en-US" sz="3200" dirty="0" smtClean="0"/>
              <a:t>7. </a:t>
            </a:r>
            <a:r>
              <a:rPr lang="en-US" sz="3200" dirty="0"/>
              <a:t>The entrepreneur: The manager looks for profitable investments for the organization to improve its performance (start a school of nursing</a:t>
            </a:r>
            <a:r>
              <a:rPr lang="en-US" sz="3200" dirty="0" smtClean="0"/>
              <a:t>)</a:t>
            </a:r>
            <a:endParaRPr lang="en-US" sz="3200" dirty="0"/>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a:t>
            </a:fld>
            <a:endParaRPr lang="en-US"/>
          </a:p>
        </p:txBody>
      </p:sp>
      <p:sp>
        <p:nvSpPr>
          <p:cNvPr id="6" name="Date Placeholder 5"/>
          <p:cNvSpPr>
            <a:spLocks noGrp="1"/>
          </p:cNvSpPr>
          <p:nvPr>
            <p:ph type="dt" sz="half" idx="10"/>
          </p:nvPr>
        </p:nvSpPr>
        <p:spPr/>
        <p:txBody>
          <a:bodyPr/>
          <a:lstStyle/>
          <a:p>
            <a:fld id="{649D1F30-FE21-4FB7-A37D-DB3CA1584C00}" type="datetime5">
              <a:rPr lang="en-US" smtClean="0"/>
              <a:t>6-Sep-21</a:t>
            </a:fld>
            <a:endParaRPr lang="en-US"/>
          </a:p>
        </p:txBody>
      </p:sp>
    </p:spTree>
    <p:extLst>
      <p:ext uri="{BB962C8B-B14F-4D97-AF65-F5344CB8AC3E}">
        <p14:creationId xmlns:p14="http://schemas.microsoft.com/office/powerpoint/2010/main" val="649778821"/>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CONTIGENCY TEAMS.</a:t>
            </a:r>
          </a:p>
        </p:txBody>
      </p:sp>
      <p:sp>
        <p:nvSpPr>
          <p:cNvPr id="3" name="Content Placeholder 2"/>
          <p:cNvSpPr>
            <a:spLocks noGrp="1"/>
          </p:cNvSpPr>
          <p:nvPr>
            <p:ph idx="1"/>
          </p:nvPr>
        </p:nvSpPr>
        <p:spPr/>
        <p:txBody>
          <a:bodyPr/>
          <a:lstStyle/>
          <a:p>
            <a:pPr>
              <a:buNone/>
            </a:pPr>
            <a:r>
              <a:rPr lang="en-US" dirty="0"/>
              <a:t> Contingency teams are:</a:t>
            </a:r>
          </a:p>
          <a:p>
            <a:r>
              <a:rPr lang="en-US" dirty="0"/>
              <a:t> Formed for emergent or specific events;</a:t>
            </a:r>
          </a:p>
          <a:p>
            <a:r>
              <a:rPr lang="en-US" dirty="0"/>
              <a:t>Time-limited events (</a:t>
            </a:r>
            <a:r>
              <a:rPr lang="en-US" dirty="0" err="1"/>
              <a:t>e.g.cardiac</a:t>
            </a:r>
            <a:r>
              <a:rPr lang="en-US" dirty="0"/>
              <a:t> arrest teams, disaster responsible teams, rapid response teams)</a:t>
            </a:r>
          </a:p>
          <a:p>
            <a:r>
              <a:rPr lang="en-US" dirty="0"/>
              <a:t>Composed of teams members drawn from a variety of core teams.</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410</a:t>
            </a:fld>
            <a:endParaRPr lang="en-US"/>
          </a:p>
        </p:txBody>
      </p:sp>
      <p:sp>
        <p:nvSpPr>
          <p:cNvPr id="6" name="Date Placeholder 5"/>
          <p:cNvSpPr>
            <a:spLocks noGrp="1"/>
          </p:cNvSpPr>
          <p:nvPr>
            <p:ph type="dt" sz="half" idx="10"/>
          </p:nvPr>
        </p:nvSpPr>
        <p:spPr/>
        <p:txBody>
          <a:bodyPr/>
          <a:lstStyle/>
          <a:p>
            <a:fld id="{F802404F-5868-4898-AACA-A9054B114A86}" type="datetime5">
              <a:rPr lang="en-US" smtClean="0"/>
              <a:t>6-Sep-21</a:t>
            </a:fld>
            <a:endParaRPr lang="en-US"/>
          </a:p>
        </p:txBody>
      </p:sp>
    </p:spTree>
    <p:extLst>
      <p:ext uri="{BB962C8B-B14F-4D97-AF65-F5344CB8AC3E}">
        <p14:creationId xmlns:p14="http://schemas.microsoft.com/office/powerpoint/2010/main" val="4063342866"/>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ANCILLARY SERVICES.</a:t>
            </a:r>
          </a:p>
        </p:txBody>
      </p:sp>
      <p:sp>
        <p:nvSpPr>
          <p:cNvPr id="3" name="Content Placeholder 2"/>
          <p:cNvSpPr>
            <a:spLocks noGrp="1"/>
          </p:cNvSpPr>
          <p:nvPr>
            <p:ph idx="1"/>
          </p:nvPr>
        </p:nvSpPr>
        <p:spPr/>
        <p:txBody>
          <a:bodyPr/>
          <a:lstStyle/>
          <a:p>
            <a:pPr marL="0" indent="0">
              <a:buNone/>
            </a:pPr>
            <a:r>
              <a:rPr lang="en-US" dirty="0"/>
              <a:t>Ancillary services consist of individual such as catering, cleaners, and other support staff who: </a:t>
            </a:r>
          </a:p>
          <a:p>
            <a:pPr>
              <a:buFont typeface="Wingdings" pitchFamily="2" charset="2"/>
              <a:buChar char="ü"/>
            </a:pPr>
            <a:r>
              <a:rPr lang="en-US" dirty="0"/>
              <a:t>Provide direct, task-specific, time-limited care to patients;</a:t>
            </a:r>
          </a:p>
          <a:p>
            <a:pPr>
              <a:buFont typeface="Wingdings" pitchFamily="2" charset="2"/>
              <a:buChar char="ü"/>
            </a:pPr>
            <a:r>
              <a:rPr lang="en-US" dirty="0"/>
              <a:t>Support services that facilitate care of patients;</a:t>
            </a:r>
          </a:p>
          <a:p>
            <a:pPr>
              <a:buFont typeface="Wingdings" pitchFamily="2" charset="2"/>
              <a:buChar char="ü"/>
            </a:pPr>
            <a:r>
              <a:rPr lang="en-US" dirty="0"/>
              <a:t>Are often not located where patients receive routine care.</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411</a:t>
            </a:fld>
            <a:endParaRPr lang="en-US"/>
          </a:p>
        </p:txBody>
      </p:sp>
      <p:sp>
        <p:nvSpPr>
          <p:cNvPr id="6" name="Date Placeholder 5"/>
          <p:cNvSpPr>
            <a:spLocks noGrp="1"/>
          </p:cNvSpPr>
          <p:nvPr>
            <p:ph type="dt" sz="half" idx="10"/>
          </p:nvPr>
        </p:nvSpPr>
        <p:spPr/>
        <p:txBody>
          <a:bodyPr/>
          <a:lstStyle/>
          <a:p>
            <a:fld id="{9AB88663-361E-4E38-BD1F-5A116F9C91A3}" type="datetime5">
              <a:rPr lang="en-US" smtClean="0"/>
              <a:t>6-Sep-21</a:t>
            </a:fld>
            <a:endParaRPr lang="en-US"/>
          </a:p>
        </p:txBody>
      </p:sp>
    </p:spTree>
    <p:extLst>
      <p:ext uri="{BB962C8B-B14F-4D97-AF65-F5344CB8AC3E}">
        <p14:creationId xmlns:p14="http://schemas.microsoft.com/office/powerpoint/2010/main" val="172545591"/>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Ancillary services are primarily a service delivery team whose mission is to support the core team. This does not mean that they should not share the same goals. The successful outcome of a patient undergoing surgery requires accurate information on catering and instructions</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412</a:t>
            </a:fld>
            <a:endParaRPr lang="en-US"/>
          </a:p>
        </p:txBody>
      </p:sp>
      <p:sp>
        <p:nvSpPr>
          <p:cNvPr id="6" name="Date Placeholder 5"/>
          <p:cNvSpPr>
            <a:spLocks noGrp="1"/>
          </p:cNvSpPr>
          <p:nvPr>
            <p:ph type="dt" sz="half" idx="10"/>
          </p:nvPr>
        </p:nvSpPr>
        <p:spPr/>
        <p:txBody>
          <a:bodyPr/>
          <a:lstStyle/>
          <a:p>
            <a:fld id="{F6DCEE15-74C1-4ACC-A366-4433E2A11C97}" type="datetime5">
              <a:rPr lang="en-US" smtClean="0"/>
              <a:t>6-Sep-21</a:t>
            </a:fld>
            <a:endParaRPr lang="en-US"/>
          </a:p>
        </p:txBody>
      </p:sp>
    </p:spTree>
    <p:extLst>
      <p:ext uri="{BB962C8B-B14F-4D97-AF65-F5344CB8AC3E}">
        <p14:creationId xmlns:p14="http://schemas.microsoft.com/office/powerpoint/2010/main" val="615290319"/>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SERVICES</a:t>
            </a:r>
          </a:p>
        </p:txBody>
      </p:sp>
      <p:sp>
        <p:nvSpPr>
          <p:cNvPr id="3" name="Content Placeholder 2"/>
          <p:cNvSpPr>
            <a:spLocks noGrp="1"/>
          </p:cNvSpPr>
          <p:nvPr>
            <p:ph idx="1"/>
          </p:nvPr>
        </p:nvSpPr>
        <p:spPr/>
        <p:txBody>
          <a:bodyPr/>
          <a:lstStyle/>
          <a:p>
            <a:pPr>
              <a:buNone/>
            </a:pPr>
            <a:r>
              <a:rPr lang="en-US" dirty="0"/>
              <a:t>Support services consist of individuals who:</a:t>
            </a:r>
          </a:p>
          <a:p>
            <a:pPr>
              <a:buFont typeface="Wingdings" pitchFamily="2" charset="2"/>
              <a:buChar char="ü"/>
            </a:pPr>
            <a:r>
              <a:rPr lang="en-US" dirty="0"/>
              <a:t>Provide indirect, task-specific services in a health-care facility;</a:t>
            </a:r>
          </a:p>
          <a:p>
            <a:pPr>
              <a:buFont typeface="Wingdings" pitchFamily="2" charset="2"/>
              <a:buChar char="ü"/>
            </a:pPr>
            <a:r>
              <a:rPr lang="en-US" dirty="0"/>
              <a:t>Are services-focused on integral members of the team, helping to facilitate the optimal health care experience for patients and their families</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413</a:t>
            </a:fld>
            <a:endParaRPr lang="en-US"/>
          </a:p>
        </p:txBody>
      </p:sp>
      <p:sp>
        <p:nvSpPr>
          <p:cNvPr id="6" name="Date Placeholder 5"/>
          <p:cNvSpPr>
            <a:spLocks noGrp="1"/>
          </p:cNvSpPr>
          <p:nvPr>
            <p:ph type="dt" sz="half" idx="10"/>
          </p:nvPr>
        </p:nvSpPr>
        <p:spPr/>
        <p:txBody>
          <a:bodyPr/>
          <a:lstStyle/>
          <a:p>
            <a:fld id="{7F97F06A-36C3-4D67-B764-14DCA9D94F53}" type="datetime5">
              <a:rPr lang="en-US" smtClean="0"/>
              <a:t>6-Sep-21</a:t>
            </a:fld>
            <a:endParaRPr lang="en-US"/>
          </a:p>
        </p:txBody>
      </p:sp>
    </p:spTree>
    <p:extLst>
      <p:ext uri="{BB962C8B-B14F-4D97-AF65-F5344CB8AC3E}">
        <p14:creationId xmlns:p14="http://schemas.microsoft.com/office/powerpoint/2010/main" val="3707677372"/>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lstStyle/>
          <a:p>
            <a:r>
              <a:rPr lang="en-US" dirty="0"/>
              <a:t>Administration includes the executive leadership of a unit or facility, and has 24-hour accountability for the overall function and management of organization. Administration shapes the climate and culture for a teamwork system to flourish </a:t>
            </a:r>
            <a:r>
              <a:rPr lang="en-US" dirty="0" smtClean="0"/>
              <a:t>by</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414</a:t>
            </a:fld>
            <a:endParaRPr lang="en-US"/>
          </a:p>
        </p:txBody>
      </p:sp>
      <p:sp>
        <p:nvSpPr>
          <p:cNvPr id="6" name="Date Placeholder 5"/>
          <p:cNvSpPr>
            <a:spLocks noGrp="1"/>
          </p:cNvSpPr>
          <p:nvPr>
            <p:ph type="dt" sz="half" idx="10"/>
          </p:nvPr>
        </p:nvSpPr>
        <p:spPr/>
        <p:txBody>
          <a:bodyPr/>
          <a:lstStyle/>
          <a:p>
            <a:fld id="{86462B7C-6AD3-4037-8F89-C5EBEA0A9CF4}" type="datetime5">
              <a:rPr lang="en-US" smtClean="0"/>
              <a:t>6-Sep-21</a:t>
            </a:fld>
            <a:endParaRPr lang="en-US"/>
          </a:p>
        </p:txBody>
      </p:sp>
    </p:spTree>
    <p:extLst>
      <p:ext uri="{BB962C8B-B14F-4D97-AF65-F5344CB8AC3E}">
        <p14:creationId xmlns:p14="http://schemas.microsoft.com/office/powerpoint/2010/main" val="377874401"/>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a:t>Establishing and communicating vision;</a:t>
            </a:r>
          </a:p>
          <a:p>
            <a:pPr>
              <a:buFont typeface="Wingdings" pitchFamily="2" charset="2"/>
              <a:buChar char="ü"/>
            </a:pPr>
            <a:r>
              <a:rPr lang="en-US" dirty="0"/>
              <a:t>Developing and enforcing policies;</a:t>
            </a:r>
          </a:p>
          <a:p>
            <a:pPr>
              <a:buFont typeface="Wingdings" pitchFamily="2" charset="2"/>
              <a:buChar char="ü"/>
            </a:pPr>
            <a:r>
              <a:rPr lang="en-US" dirty="0"/>
              <a:t>Setting expectation for staff;</a:t>
            </a:r>
          </a:p>
          <a:p>
            <a:pPr>
              <a:buFont typeface="Wingdings" pitchFamily="2" charset="2"/>
              <a:buChar char="ü"/>
            </a:pPr>
            <a:r>
              <a:rPr lang="en-US" dirty="0"/>
              <a:t>Providing necessary resources for successful implementation </a:t>
            </a:r>
          </a:p>
          <a:p>
            <a:pPr>
              <a:buFont typeface="Wingdings" pitchFamily="2" charset="2"/>
              <a:buChar char="ü"/>
            </a:pPr>
            <a:r>
              <a:rPr lang="en-US" dirty="0"/>
              <a:t>Defining the culture of the organization.</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415</a:t>
            </a:fld>
            <a:endParaRPr lang="en-US"/>
          </a:p>
        </p:txBody>
      </p:sp>
      <p:sp>
        <p:nvSpPr>
          <p:cNvPr id="6" name="Date Placeholder 5"/>
          <p:cNvSpPr>
            <a:spLocks noGrp="1"/>
          </p:cNvSpPr>
          <p:nvPr>
            <p:ph type="dt" sz="half" idx="10"/>
          </p:nvPr>
        </p:nvSpPr>
        <p:spPr/>
        <p:txBody>
          <a:bodyPr/>
          <a:lstStyle/>
          <a:p>
            <a:fld id="{CA82A48F-0C42-4C03-A135-84ACB9D50C0E}" type="datetime5">
              <a:rPr lang="en-US" smtClean="0"/>
              <a:t>6-Sep-21</a:t>
            </a:fld>
            <a:endParaRPr lang="en-US"/>
          </a:p>
        </p:txBody>
      </p:sp>
    </p:spTree>
    <p:extLst>
      <p:ext uri="{BB962C8B-B14F-4D97-AF65-F5344CB8AC3E}">
        <p14:creationId xmlns:p14="http://schemas.microsoft.com/office/powerpoint/2010/main" val="1098202380"/>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 solving </a:t>
            </a:r>
            <a:endParaRPr lang="en-US" dirty="0"/>
          </a:p>
        </p:txBody>
      </p:sp>
      <p:sp>
        <p:nvSpPr>
          <p:cNvPr id="3" name="Content Placeholder 2"/>
          <p:cNvSpPr>
            <a:spLocks noGrp="1"/>
          </p:cNvSpPr>
          <p:nvPr>
            <p:ph idx="1"/>
          </p:nvPr>
        </p:nvSpPr>
        <p:spPr/>
        <p:txBody>
          <a:bodyPr/>
          <a:lstStyle/>
          <a:p>
            <a:pPr marL="0" indent="0">
              <a:buNone/>
            </a:pPr>
            <a:r>
              <a:rPr lang="en-US" b="1" dirty="0" smtClean="0"/>
              <a:t> a</a:t>
            </a:r>
            <a:r>
              <a:rPr lang="en-US" b="1" dirty="0"/>
              <a:t>. Definition of problem solving </a:t>
            </a:r>
            <a:endParaRPr lang="en-US" dirty="0"/>
          </a:p>
          <a:p>
            <a:pPr marL="0" indent="0">
              <a:buNone/>
            </a:pPr>
            <a:r>
              <a:rPr lang="en-US" dirty="0" smtClean="0"/>
              <a:t>Problem </a:t>
            </a:r>
            <a:r>
              <a:rPr lang="en-US" dirty="0"/>
              <a:t>solving is a systematic process that focuses on analyzing a difficult situation. Problem solving is also an active process that starts with a problem and ends with a solution. </a:t>
            </a:r>
          </a:p>
          <a:p>
            <a:r>
              <a:rPr lang="en-US" dirty="0"/>
              <a:t>Problem solving always includes a decision-making </a:t>
            </a:r>
            <a:r>
              <a:rPr lang="en-US" dirty="0" smtClean="0"/>
              <a:t>step. Managers </a:t>
            </a:r>
            <a:r>
              <a:rPr lang="en-US" dirty="0"/>
              <a:t>are constantly faced with problems to solve in an organization.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416</a:t>
            </a:fld>
            <a:endParaRPr lang="en-US"/>
          </a:p>
        </p:txBody>
      </p:sp>
      <p:sp>
        <p:nvSpPr>
          <p:cNvPr id="6" name="Date Placeholder 5"/>
          <p:cNvSpPr>
            <a:spLocks noGrp="1"/>
          </p:cNvSpPr>
          <p:nvPr>
            <p:ph type="dt" sz="half" idx="10"/>
          </p:nvPr>
        </p:nvSpPr>
        <p:spPr/>
        <p:txBody>
          <a:bodyPr/>
          <a:lstStyle/>
          <a:p>
            <a:fld id="{913E40E9-27C3-42BD-AFB8-FFFE03B71BAE}" type="datetime5">
              <a:rPr lang="en-US" smtClean="0"/>
              <a:t>6-Sep-21</a:t>
            </a:fld>
            <a:endParaRPr lang="en-US"/>
          </a:p>
        </p:txBody>
      </p:sp>
    </p:spTree>
    <p:extLst>
      <p:ext uri="{BB962C8B-B14F-4D97-AF65-F5344CB8AC3E}">
        <p14:creationId xmlns:p14="http://schemas.microsoft.com/office/powerpoint/2010/main" val="2460996716"/>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b</a:t>
            </a:r>
            <a:r>
              <a:rPr lang="en-US" b="1" dirty="0"/>
              <a:t>. Scientific Problem Solving </a:t>
            </a:r>
            <a:endParaRPr lang="en-US" dirty="0"/>
          </a:p>
          <a:p>
            <a:r>
              <a:rPr lang="en-US" dirty="0"/>
              <a:t>Most problems are solved using step by step problem solving process. Problem solving uses critical thinking to gather and analyze data/information, creative thinking to come up with solutions and decision making at key steps on the process. </a:t>
            </a:r>
            <a:endParaRPr lang="en-US" dirty="0" smtClean="0"/>
          </a:p>
          <a:p>
            <a:pPr marL="0" indent="0">
              <a:buNone/>
            </a:pPr>
            <a:r>
              <a:rPr lang="en-US" b="1" dirty="0" smtClean="0"/>
              <a:t>c</a:t>
            </a:r>
            <a:r>
              <a:rPr lang="en-US" b="1" dirty="0"/>
              <a:t>. Steps of the scientific problem solving process </a:t>
            </a:r>
            <a:endParaRPr lang="en-US" dirty="0"/>
          </a:p>
          <a:p>
            <a:r>
              <a:rPr lang="en-US" dirty="0"/>
              <a:t>Problem solving process has the following seven steps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417</a:t>
            </a:fld>
            <a:endParaRPr lang="en-US"/>
          </a:p>
        </p:txBody>
      </p:sp>
      <p:sp>
        <p:nvSpPr>
          <p:cNvPr id="6" name="Date Placeholder 5"/>
          <p:cNvSpPr>
            <a:spLocks noGrp="1"/>
          </p:cNvSpPr>
          <p:nvPr>
            <p:ph type="dt" sz="half" idx="10"/>
          </p:nvPr>
        </p:nvSpPr>
        <p:spPr/>
        <p:txBody>
          <a:bodyPr/>
          <a:lstStyle/>
          <a:p>
            <a:fld id="{E546A617-0646-4ED9-821B-B95BE2DCD31C}" type="datetime5">
              <a:rPr lang="en-US" smtClean="0"/>
              <a:t>6-Sep-21</a:t>
            </a:fld>
            <a:endParaRPr lang="en-US"/>
          </a:p>
        </p:txBody>
      </p:sp>
    </p:spTree>
    <p:extLst>
      <p:ext uri="{BB962C8B-B14F-4D97-AF65-F5344CB8AC3E}">
        <p14:creationId xmlns:p14="http://schemas.microsoft.com/office/powerpoint/2010/main" val="1313714431"/>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Define the problem, Issue or Situation: </a:t>
            </a:r>
            <a:r>
              <a:rPr lang="en-US" dirty="0"/>
              <a:t>The most common cause of failure in problem solving is improper identification of the problem. In work settings problems fall under certain categories e.g. Manpower, methods, machines and material The definition of the problem should be a descriptive statement of the state of affairs but not a judgmental or a conclusion. </a:t>
            </a:r>
          </a:p>
          <a:p>
            <a:r>
              <a:rPr lang="en-US" b="1" dirty="0"/>
              <a:t>Gather information/Data: </a:t>
            </a:r>
            <a:r>
              <a:rPr lang="en-US" dirty="0"/>
              <a:t>Collect the facts that can provide the clues to the scope and solution of the problem. Obtain relevant, valid accurate and detailed descriptions from appropriate people or sources and put the information in writing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418</a:t>
            </a:fld>
            <a:endParaRPr lang="en-US"/>
          </a:p>
        </p:txBody>
      </p:sp>
      <p:sp>
        <p:nvSpPr>
          <p:cNvPr id="6" name="Date Placeholder 5"/>
          <p:cNvSpPr>
            <a:spLocks noGrp="1"/>
          </p:cNvSpPr>
          <p:nvPr>
            <p:ph type="dt" sz="half" idx="10"/>
          </p:nvPr>
        </p:nvSpPr>
        <p:spPr/>
        <p:txBody>
          <a:bodyPr/>
          <a:lstStyle/>
          <a:p>
            <a:fld id="{010C3673-604A-4800-983F-B842BA5F0F6E}" type="datetime5">
              <a:rPr lang="en-US" smtClean="0"/>
              <a:t>6-Sep-21</a:t>
            </a:fld>
            <a:endParaRPr lang="en-US"/>
          </a:p>
        </p:txBody>
      </p:sp>
    </p:spTree>
    <p:extLst>
      <p:ext uri="{BB962C8B-B14F-4D97-AF65-F5344CB8AC3E}">
        <p14:creationId xmlns:p14="http://schemas.microsoft.com/office/powerpoint/2010/main" val="75576728"/>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Analyze the information/data: </a:t>
            </a:r>
            <a:r>
              <a:rPr lang="en-US" dirty="0"/>
              <a:t>Categorize information in order of reliability</a:t>
            </a:r>
            <a:r>
              <a:rPr lang="en-US" b="1" dirty="0"/>
              <a:t>. </a:t>
            </a:r>
            <a:r>
              <a:rPr lang="en-US" dirty="0"/>
              <a:t>List information from most important to least important and set information into a time sequence Information can also be categorized in terms of cause and effect e.g. is A causing B. The information can also Classified into categories e.g. human factors, technical factors rules/procedures, legal and ethical issues. </a:t>
            </a:r>
          </a:p>
          <a:p>
            <a:r>
              <a:rPr lang="en-US" b="1" dirty="0"/>
              <a:t>Develop Solutions: </a:t>
            </a:r>
            <a:r>
              <a:rPr lang="en-US" dirty="0"/>
              <a:t>As the information is being analyzed numerous solutions will come up and should be written down and plans made to immediately start developing the best of them. Develop alternative solutions, in case the first order solution proves impossible.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419</a:t>
            </a:fld>
            <a:endParaRPr lang="en-US"/>
          </a:p>
        </p:txBody>
      </p:sp>
      <p:sp>
        <p:nvSpPr>
          <p:cNvPr id="6" name="Date Placeholder 5"/>
          <p:cNvSpPr>
            <a:spLocks noGrp="1"/>
          </p:cNvSpPr>
          <p:nvPr>
            <p:ph type="dt" sz="half" idx="10"/>
          </p:nvPr>
        </p:nvSpPr>
        <p:spPr/>
        <p:txBody>
          <a:bodyPr/>
          <a:lstStyle/>
          <a:p>
            <a:fld id="{F0A1186D-6B24-476E-8180-2C3DCF277F26}" type="datetime5">
              <a:rPr lang="en-US" smtClean="0"/>
              <a:t>6-Sep-21</a:t>
            </a:fld>
            <a:endParaRPr lang="en-US"/>
          </a:p>
        </p:txBody>
      </p:sp>
    </p:spTree>
    <p:extLst>
      <p:ext uri="{BB962C8B-B14F-4D97-AF65-F5344CB8AC3E}">
        <p14:creationId xmlns:p14="http://schemas.microsoft.com/office/powerpoint/2010/main" val="3062774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8. Resource allocator; Managers schedule their own time (work plan). They decide how resources are distributed and with whom he will work most closely with </a:t>
            </a:r>
          </a:p>
          <a:p>
            <a:pPr marL="0" indent="0">
              <a:buNone/>
            </a:pPr>
            <a:r>
              <a:rPr lang="en-US" dirty="0"/>
              <a:t>9. Negotiator; Enters into negotiation with other parties </a:t>
            </a:r>
            <a:r>
              <a:rPr lang="en-US" dirty="0" smtClean="0"/>
              <a:t>e.g. </a:t>
            </a:r>
            <a:r>
              <a:rPr lang="en-US" dirty="0"/>
              <a:t>to enter into a long term relationship with a </a:t>
            </a:r>
            <a:r>
              <a:rPr lang="en-US" dirty="0" smtClean="0"/>
              <a:t>supplier</a:t>
            </a:r>
          </a:p>
          <a:p>
            <a:pPr marL="0" indent="0">
              <a:buNone/>
            </a:pPr>
            <a:r>
              <a:rPr lang="en-US" dirty="0" smtClean="0"/>
              <a:t>10. Disturbance </a:t>
            </a:r>
            <a:r>
              <a:rPr lang="en-US" dirty="0"/>
              <a:t>handler: Responds to unforeseen circumstances </a:t>
            </a:r>
            <a:r>
              <a:rPr lang="en-US" dirty="0" err="1"/>
              <a:t>eg</a:t>
            </a:r>
            <a:r>
              <a:rPr lang="en-US" dirty="0"/>
              <a:t>. Replacement of a sick staff, missing equipment, disease outbreaks (shift staffs)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a:t>
            </a:fld>
            <a:endParaRPr lang="en-US"/>
          </a:p>
        </p:txBody>
      </p:sp>
      <p:sp>
        <p:nvSpPr>
          <p:cNvPr id="6" name="Date Placeholder 5"/>
          <p:cNvSpPr>
            <a:spLocks noGrp="1"/>
          </p:cNvSpPr>
          <p:nvPr>
            <p:ph type="dt" sz="half" idx="10"/>
          </p:nvPr>
        </p:nvSpPr>
        <p:spPr/>
        <p:txBody>
          <a:bodyPr/>
          <a:lstStyle/>
          <a:p>
            <a:fld id="{F3EB58E6-ACF8-4D87-9938-3DB4EF0FD934}" type="datetime5">
              <a:rPr lang="en-US" smtClean="0"/>
              <a:t>6-Sep-21</a:t>
            </a:fld>
            <a:endParaRPr lang="en-US"/>
          </a:p>
        </p:txBody>
      </p:sp>
    </p:spTree>
    <p:extLst>
      <p:ext uri="{BB962C8B-B14F-4D97-AF65-F5344CB8AC3E}">
        <p14:creationId xmlns:p14="http://schemas.microsoft.com/office/powerpoint/2010/main" val="434711302"/>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Make a Decision: </a:t>
            </a:r>
            <a:r>
              <a:rPr lang="en-US" dirty="0"/>
              <a:t>Select one solution that is most feasible and satisfactory and has the fewest consequences. </a:t>
            </a:r>
          </a:p>
          <a:p>
            <a:r>
              <a:rPr lang="en-US" b="1" dirty="0"/>
              <a:t>Implement the decision: </a:t>
            </a:r>
            <a:r>
              <a:rPr lang="en-US" dirty="0"/>
              <a:t>The manager implements the decision after selecting the best cause of action. </a:t>
            </a:r>
          </a:p>
          <a:p>
            <a:r>
              <a:rPr lang="en-US" b="1" dirty="0"/>
              <a:t>Evaluate the solution: </a:t>
            </a:r>
            <a:r>
              <a:rPr lang="en-US" dirty="0"/>
              <a:t>Review the plan instituted and compare the actual results and benefits to those of the idealized solutions. The </a:t>
            </a:r>
            <a:r>
              <a:rPr lang="en-US" dirty="0" smtClean="0"/>
              <a:t>Manager </a:t>
            </a:r>
            <a:r>
              <a:rPr lang="en-US" dirty="0"/>
              <a:t>should ask herself or himself: Is the solution being implemented?, are the results better or worse than expected and how can he/she ensure that the solution continues to be used and to work?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420</a:t>
            </a:fld>
            <a:endParaRPr lang="en-US"/>
          </a:p>
        </p:txBody>
      </p:sp>
      <p:sp>
        <p:nvSpPr>
          <p:cNvPr id="6" name="Date Placeholder 5"/>
          <p:cNvSpPr>
            <a:spLocks noGrp="1"/>
          </p:cNvSpPr>
          <p:nvPr>
            <p:ph type="dt" sz="half" idx="10"/>
          </p:nvPr>
        </p:nvSpPr>
        <p:spPr/>
        <p:txBody>
          <a:bodyPr/>
          <a:lstStyle/>
          <a:p>
            <a:fld id="{91B01152-5FE4-4082-84BD-4D4107A10196}" type="datetime5">
              <a:rPr lang="en-US" smtClean="0"/>
              <a:t>6-Sep-21</a:t>
            </a:fld>
            <a:endParaRPr lang="en-US"/>
          </a:p>
        </p:txBody>
      </p:sp>
    </p:spTree>
    <p:extLst>
      <p:ext uri="{BB962C8B-B14F-4D97-AF65-F5344CB8AC3E}">
        <p14:creationId xmlns:p14="http://schemas.microsoft.com/office/powerpoint/2010/main" val="3699022937"/>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 Solving Principles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 </a:t>
            </a:r>
            <a:r>
              <a:rPr lang="en-US" dirty="0" smtClean="0"/>
              <a:t>To </a:t>
            </a:r>
            <a:r>
              <a:rPr lang="en-US" dirty="0"/>
              <a:t>be able to solve problems effectively it is important to apply the following principles </a:t>
            </a:r>
          </a:p>
          <a:p>
            <a:pPr marL="0" indent="0">
              <a:buNone/>
            </a:pPr>
            <a:r>
              <a:rPr lang="en-US" dirty="0"/>
              <a:t>I. Separate large problems from small ones, and rely on policy for small problems while conserving managerial time for solving major problems. </a:t>
            </a:r>
          </a:p>
          <a:p>
            <a:pPr marL="0" indent="0">
              <a:buNone/>
            </a:pPr>
            <a:r>
              <a:rPr lang="en-US" dirty="0"/>
              <a:t>II. Delegate smaller problems to subordinates trained to handle them. </a:t>
            </a:r>
          </a:p>
          <a:p>
            <a:pPr marL="0" indent="0">
              <a:buNone/>
            </a:pPr>
            <a:r>
              <a:rPr lang="en-US" dirty="0"/>
              <a:t>III. Seek information for problem solving from internal and external experts so that the solution will be based on current knowledge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421</a:t>
            </a:fld>
            <a:endParaRPr lang="en-US"/>
          </a:p>
        </p:txBody>
      </p:sp>
      <p:sp>
        <p:nvSpPr>
          <p:cNvPr id="6" name="Date Placeholder 5"/>
          <p:cNvSpPr>
            <a:spLocks noGrp="1"/>
          </p:cNvSpPr>
          <p:nvPr>
            <p:ph type="dt" sz="half" idx="10"/>
          </p:nvPr>
        </p:nvSpPr>
        <p:spPr/>
        <p:txBody>
          <a:bodyPr/>
          <a:lstStyle/>
          <a:p>
            <a:fld id="{E79B7DB6-0757-4FBC-AC28-790607E12A37}" type="datetime5">
              <a:rPr lang="en-US" smtClean="0"/>
              <a:t>6-Sep-21</a:t>
            </a:fld>
            <a:endParaRPr lang="en-US"/>
          </a:p>
        </p:txBody>
      </p:sp>
    </p:spTree>
    <p:extLst>
      <p:ext uri="{BB962C8B-B14F-4D97-AF65-F5344CB8AC3E}">
        <p14:creationId xmlns:p14="http://schemas.microsoft.com/office/powerpoint/2010/main" val="2481834090"/>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IV</a:t>
            </a:r>
            <a:r>
              <a:rPr lang="en-US" dirty="0"/>
              <a:t>. Approach problems in relaxed fashion and avoid solving problems under stress. </a:t>
            </a:r>
          </a:p>
          <a:p>
            <a:pPr marL="0" indent="0">
              <a:buNone/>
            </a:pPr>
            <a:r>
              <a:rPr lang="en-US" dirty="0"/>
              <a:t>V. After appropriate consideration, select and implement the best solutions without rumination. (do not agonize over selecting a solution) it is impossible to expect 100% accuracy in diagnosing and resolving problems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422</a:t>
            </a:fld>
            <a:endParaRPr lang="en-US"/>
          </a:p>
        </p:txBody>
      </p:sp>
      <p:sp>
        <p:nvSpPr>
          <p:cNvPr id="6" name="Date Placeholder 5"/>
          <p:cNvSpPr>
            <a:spLocks noGrp="1"/>
          </p:cNvSpPr>
          <p:nvPr>
            <p:ph type="dt" sz="half" idx="10"/>
          </p:nvPr>
        </p:nvSpPr>
        <p:spPr/>
        <p:txBody>
          <a:bodyPr/>
          <a:lstStyle/>
          <a:p>
            <a:fld id="{B60D3168-B07B-407A-9F99-52B6D8E87637}" type="datetime5">
              <a:rPr lang="en-US" smtClean="0"/>
              <a:t>6-Sep-21</a:t>
            </a:fld>
            <a:endParaRPr lang="en-US"/>
          </a:p>
        </p:txBody>
      </p:sp>
    </p:spTree>
    <p:extLst>
      <p:ext uri="{BB962C8B-B14F-4D97-AF65-F5344CB8AC3E}">
        <p14:creationId xmlns:p14="http://schemas.microsoft.com/office/powerpoint/2010/main" val="3975696161"/>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DELEGATING AND DECISION MAKING </a:t>
            </a:r>
            <a:endParaRPr lang="en-US" dirty="0"/>
          </a:p>
        </p:txBody>
      </p:sp>
      <p:sp>
        <p:nvSpPr>
          <p:cNvPr id="3" name="Content Placeholder 2"/>
          <p:cNvSpPr>
            <a:spLocks noGrp="1"/>
          </p:cNvSpPr>
          <p:nvPr>
            <p:ph idx="1"/>
          </p:nvPr>
        </p:nvSpPr>
        <p:spPr/>
        <p:txBody>
          <a:bodyPr/>
          <a:lstStyle/>
          <a:p>
            <a:pPr marL="0" indent="0">
              <a:buNone/>
            </a:pPr>
            <a:r>
              <a:rPr lang="en-US" b="1" dirty="0"/>
              <a:t>OBJECTIVES </a:t>
            </a:r>
            <a:endParaRPr lang="en-US" dirty="0"/>
          </a:p>
          <a:p>
            <a:r>
              <a:rPr lang="en-US" dirty="0"/>
              <a:t>By the end of this lecture, you should be able to: </a:t>
            </a:r>
          </a:p>
          <a:p>
            <a:r>
              <a:rPr lang="en-US" dirty="0"/>
              <a:t>1. Define delegation and decision making. </a:t>
            </a:r>
          </a:p>
          <a:p>
            <a:r>
              <a:rPr lang="en-US" dirty="0"/>
              <a:t>2. Explain delegating and the process of delegating </a:t>
            </a:r>
          </a:p>
          <a:p>
            <a:r>
              <a:rPr lang="en-US" dirty="0"/>
              <a:t>3. Describe the difficulties of delegating and how to overcome them </a:t>
            </a:r>
          </a:p>
          <a:p>
            <a:r>
              <a:rPr lang="en-US" dirty="0"/>
              <a:t>4. Discuss decision making process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423</a:t>
            </a:fld>
            <a:endParaRPr lang="en-US"/>
          </a:p>
        </p:txBody>
      </p:sp>
      <p:sp>
        <p:nvSpPr>
          <p:cNvPr id="6" name="Date Placeholder 5"/>
          <p:cNvSpPr>
            <a:spLocks noGrp="1"/>
          </p:cNvSpPr>
          <p:nvPr>
            <p:ph type="dt" sz="half" idx="10"/>
          </p:nvPr>
        </p:nvSpPr>
        <p:spPr/>
        <p:txBody>
          <a:bodyPr/>
          <a:lstStyle/>
          <a:p>
            <a:fld id="{D287CEE8-3315-4D11-9237-C7DAAB3B26FD}" type="datetime5">
              <a:rPr lang="en-US" smtClean="0"/>
              <a:t>6-Sep-21</a:t>
            </a:fld>
            <a:endParaRPr lang="en-US"/>
          </a:p>
        </p:txBody>
      </p:sp>
    </p:spTree>
    <p:extLst>
      <p:ext uri="{BB962C8B-B14F-4D97-AF65-F5344CB8AC3E}">
        <p14:creationId xmlns:p14="http://schemas.microsoft.com/office/powerpoint/2010/main" val="2934178089"/>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Decision making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smtClean="0"/>
              <a:t>Definition</a:t>
            </a:r>
            <a:r>
              <a:rPr lang="en-US" b="1" dirty="0"/>
              <a:t>: </a:t>
            </a:r>
            <a:endParaRPr lang="en-US" dirty="0"/>
          </a:p>
          <a:p>
            <a:r>
              <a:rPr lang="en-US" dirty="0"/>
              <a:t>Decision making is a complex, cognitive process often defined as choosing a particular course of action. </a:t>
            </a:r>
          </a:p>
          <a:p>
            <a:r>
              <a:rPr lang="en-US" dirty="0" smtClean="0"/>
              <a:t> </a:t>
            </a:r>
            <a:r>
              <a:rPr lang="en-US" dirty="0"/>
              <a:t>“the process of making choices or reaching conclusions </a:t>
            </a:r>
            <a:endParaRPr lang="en-US" dirty="0" smtClean="0"/>
          </a:p>
          <a:p>
            <a:r>
              <a:rPr lang="en-US" dirty="0" smtClean="0"/>
              <a:t>Choice made from at least two alternatives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424</a:t>
            </a:fld>
            <a:endParaRPr lang="en-US"/>
          </a:p>
        </p:txBody>
      </p:sp>
      <p:sp>
        <p:nvSpPr>
          <p:cNvPr id="6" name="Date Placeholder 5"/>
          <p:cNvSpPr>
            <a:spLocks noGrp="1"/>
          </p:cNvSpPr>
          <p:nvPr>
            <p:ph type="dt" sz="half" idx="10"/>
          </p:nvPr>
        </p:nvSpPr>
        <p:spPr/>
        <p:txBody>
          <a:bodyPr/>
          <a:lstStyle/>
          <a:p>
            <a:fld id="{2B35B4AB-C4D2-47EC-A749-123485C181AB}" type="datetime5">
              <a:rPr lang="en-US" smtClean="0"/>
              <a:t>6-Sep-21</a:t>
            </a:fld>
            <a:endParaRPr lang="en-US"/>
          </a:p>
        </p:txBody>
      </p:sp>
    </p:spTree>
    <p:extLst>
      <p:ext uri="{BB962C8B-B14F-4D97-AF65-F5344CB8AC3E}">
        <p14:creationId xmlns:p14="http://schemas.microsoft.com/office/powerpoint/2010/main" val="2167029307"/>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Decisions </a:t>
            </a:r>
            <a:endParaRPr lang="en-US" dirty="0"/>
          </a:p>
        </p:txBody>
      </p:sp>
      <p:sp>
        <p:nvSpPr>
          <p:cNvPr id="3" name="Content Placeholder 2"/>
          <p:cNvSpPr>
            <a:spLocks noGrp="1"/>
          </p:cNvSpPr>
          <p:nvPr>
            <p:ph idx="1"/>
          </p:nvPr>
        </p:nvSpPr>
        <p:spPr/>
        <p:txBody>
          <a:bodyPr/>
          <a:lstStyle/>
          <a:p>
            <a:pPr marL="0" indent="0">
              <a:buNone/>
            </a:pPr>
            <a:r>
              <a:rPr lang="en-US" dirty="0" smtClean="0"/>
              <a:t>Strategic </a:t>
            </a:r>
            <a:r>
              <a:rPr lang="en-US" dirty="0"/>
              <a:t>Decisions – Long term decisions based on principal goals and objectives </a:t>
            </a:r>
            <a:r>
              <a:rPr lang="en-US" dirty="0" err="1"/>
              <a:t>eg</a:t>
            </a:r>
            <a:r>
              <a:rPr lang="en-US" dirty="0"/>
              <a:t>. Major policy statements </a:t>
            </a:r>
          </a:p>
          <a:p>
            <a:endParaRPr lang="en-US" dirty="0"/>
          </a:p>
          <a:p>
            <a:pPr marL="0" indent="0">
              <a:buNone/>
            </a:pPr>
            <a:r>
              <a:rPr lang="en-US" dirty="0" smtClean="0"/>
              <a:t>Operating </a:t>
            </a:r>
            <a:r>
              <a:rPr lang="en-US" dirty="0"/>
              <a:t>Decisions – Short term decisions routine and repetitive – e.g. schedules or inventory levels. </a:t>
            </a:r>
          </a:p>
          <a:p>
            <a:endParaRPr lang="en-US" dirty="0"/>
          </a:p>
          <a:p>
            <a:pPr marL="0" indent="0">
              <a:buNone/>
            </a:pPr>
            <a:r>
              <a:rPr lang="en-US" dirty="0" smtClean="0"/>
              <a:t> </a:t>
            </a:r>
            <a:r>
              <a:rPr lang="en-US" dirty="0"/>
              <a:t>Administrative Decisions – Concerned with organization structure </a:t>
            </a:r>
            <a:r>
              <a:rPr lang="en-US" dirty="0" err="1"/>
              <a:t>eg</a:t>
            </a:r>
            <a:r>
              <a:rPr lang="en-US" dirty="0"/>
              <a:t>. Communication.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425</a:t>
            </a:fld>
            <a:endParaRPr lang="en-US"/>
          </a:p>
        </p:txBody>
      </p:sp>
      <p:sp>
        <p:nvSpPr>
          <p:cNvPr id="6" name="Date Placeholder 5"/>
          <p:cNvSpPr>
            <a:spLocks noGrp="1"/>
          </p:cNvSpPr>
          <p:nvPr>
            <p:ph type="dt" sz="half" idx="10"/>
          </p:nvPr>
        </p:nvSpPr>
        <p:spPr/>
        <p:txBody>
          <a:bodyPr/>
          <a:lstStyle/>
          <a:p>
            <a:fld id="{4EF03C4E-E4AF-4DC7-B304-C5D701F0F82A}" type="datetime5">
              <a:rPr lang="en-US" smtClean="0"/>
              <a:t>6-Sep-21</a:t>
            </a:fld>
            <a:endParaRPr lang="en-US"/>
          </a:p>
        </p:txBody>
      </p:sp>
    </p:spTree>
    <p:extLst>
      <p:ext uri="{BB962C8B-B14F-4D97-AF65-F5344CB8AC3E}">
        <p14:creationId xmlns:p14="http://schemas.microsoft.com/office/powerpoint/2010/main" val="2914387572"/>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Rational decision making process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 </a:t>
            </a:r>
            <a:r>
              <a:rPr lang="en-US" dirty="0" smtClean="0"/>
              <a:t>The </a:t>
            </a:r>
            <a:r>
              <a:rPr lang="en-US" dirty="0"/>
              <a:t>primary steps of decision making process are similar to those of problem solving. </a:t>
            </a:r>
          </a:p>
          <a:p>
            <a:pPr marL="0" indent="0">
              <a:buNone/>
            </a:pPr>
            <a:r>
              <a:rPr lang="en-US" dirty="0"/>
              <a:t>I. Define the problem/issue and diagnose the problem. </a:t>
            </a:r>
          </a:p>
          <a:p>
            <a:pPr marL="0" indent="0">
              <a:buNone/>
            </a:pPr>
            <a:r>
              <a:rPr lang="en-US" dirty="0"/>
              <a:t>II. Collect relevant data </a:t>
            </a:r>
          </a:p>
          <a:p>
            <a:pPr marL="0" indent="0">
              <a:buNone/>
            </a:pPr>
            <a:r>
              <a:rPr lang="en-US" dirty="0"/>
              <a:t>III. Develop alternative solutions </a:t>
            </a:r>
          </a:p>
          <a:p>
            <a:pPr marL="0" indent="0">
              <a:buNone/>
            </a:pPr>
            <a:r>
              <a:rPr lang="en-US" dirty="0"/>
              <a:t>IV. Assess consequences </a:t>
            </a:r>
          </a:p>
          <a:p>
            <a:pPr marL="0" indent="0">
              <a:buNone/>
            </a:pPr>
            <a:r>
              <a:rPr lang="en-US" dirty="0"/>
              <a:t>V. Select optimum solution </a:t>
            </a:r>
          </a:p>
          <a:p>
            <a:pPr marL="0" indent="0">
              <a:buNone/>
            </a:pPr>
            <a:r>
              <a:rPr lang="en-US" dirty="0"/>
              <a:t>VI. Implement solution </a:t>
            </a:r>
          </a:p>
          <a:p>
            <a:pPr marL="0" indent="0">
              <a:buNone/>
            </a:pPr>
            <a:r>
              <a:rPr lang="en-US" dirty="0"/>
              <a:t>VII. Measure and monitor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426</a:t>
            </a:fld>
            <a:endParaRPr lang="en-US"/>
          </a:p>
        </p:txBody>
      </p:sp>
      <p:sp>
        <p:nvSpPr>
          <p:cNvPr id="6" name="Date Placeholder 5"/>
          <p:cNvSpPr>
            <a:spLocks noGrp="1"/>
          </p:cNvSpPr>
          <p:nvPr>
            <p:ph type="dt" sz="half" idx="10"/>
          </p:nvPr>
        </p:nvSpPr>
        <p:spPr/>
        <p:txBody>
          <a:bodyPr/>
          <a:lstStyle/>
          <a:p>
            <a:fld id="{DF3D7B65-1687-4A46-B074-1977206785E9}" type="datetime5">
              <a:rPr lang="en-US" smtClean="0"/>
              <a:t>6-Sep-21</a:t>
            </a:fld>
            <a:endParaRPr lang="en-US"/>
          </a:p>
        </p:txBody>
      </p:sp>
    </p:spTree>
    <p:extLst>
      <p:ext uri="{BB962C8B-B14F-4D97-AF65-F5344CB8AC3E}">
        <p14:creationId xmlns:p14="http://schemas.microsoft.com/office/powerpoint/2010/main" val="2706853313"/>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1</a:t>
            </a:r>
            <a:r>
              <a:rPr lang="en-US" b="1" dirty="0"/>
              <a:t>. Gather information </a:t>
            </a:r>
            <a:endParaRPr lang="en-US" dirty="0"/>
          </a:p>
          <a:p>
            <a:r>
              <a:rPr lang="en-US" dirty="0"/>
              <a:t>- Identify signs and symptoms of dissatisfaction – there must be a problem. </a:t>
            </a:r>
          </a:p>
          <a:p>
            <a:r>
              <a:rPr lang="en-US" dirty="0"/>
              <a:t>- Gather data – what contributed to the problem. </a:t>
            </a:r>
          </a:p>
          <a:p>
            <a:r>
              <a:rPr lang="en-US" dirty="0"/>
              <a:t>- Isolate facts, ideas, information clues in terms of what is relevant, valid, accurate. </a:t>
            </a:r>
          </a:p>
          <a:p>
            <a:r>
              <a:rPr lang="en-US" dirty="0"/>
              <a:t>- Put down in writing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427</a:t>
            </a:fld>
            <a:endParaRPr lang="en-US"/>
          </a:p>
        </p:txBody>
      </p:sp>
      <p:sp>
        <p:nvSpPr>
          <p:cNvPr id="6" name="Date Placeholder 5"/>
          <p:cNvSpPr>
            <a:spLocks noGrp="1"/>
          </p:cNvSpPr>
          <p:nvPr>
            <p:ph type="dt" sz="half" idx="10"/>
          </p:nvPr>
        </p:nvSpPr>
        <p:spPr/>
        <p:txBody>
          <a:bodyPr/>
          <a:lstStyle/>
          <a:p>
            <a:fld id="{8FEFA0C4-54CA-48AC-88B9-931E3E885C11}" type="datetime5">
              <a:rPr lang="en-US" smtClean="0"/>
              <a:t>6-Sep-21</a:t>
            </a:fld>
            <a:endParaRPr lang="en-US"/>
          </a:p>
        </p:txBody>
      </p:sp>
    </p:spTree>
    <p:extLst>
      <p:ext uri="{BB962C8B-B14F-4D97-AF65-F5344CB8AC3E}">
        <p14:creationId xmlns:p14="http://schemas.microsoft.com/office/powerpoint/2010/main" val="4159881138"/>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b="1" dirty="0"/>
              <a:t>2. Analyze data </a:t>
            </a:r>
            <a:endParaRPr lang="en-US" dirty="0"/>
          </a:p>
          <a:p>
            <a:r>
              <a:rPr lang="en-US" dirty="0"/>
              <a:t>- Categorize in order of reliability. </a:t>
            </a:r>
          </a:p>
          <a:p>
            <a:r>
              <a:rPr lang="en-US" dirty="0"/>
              <a:t>- Compile and rank order information. </a:t>
            </a:r>
          </a:p>
          <a:p>
            <a:r>
              <a:rPr lang="en-US" dirty="0"/>
              <a:t>- Identify pointers to problem. </a:t>
            </a:r>
          </a:p>
          <a:p>
            <a:r>
              <a:rPr lang="en-US" dirty="0"/>
              <a:t>- Set in time sequence.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428</a:t>
            </a:fld>
            <a:endParaRPr lang="en-US"/>
          </a:p>
        </p:txBody>
      </p:sp>
      <p:sp>
        <p:nvSpPr>
          <p:cNvPr id="6" name="Date Placeholder 5"/>
          <p:cNvSpPr>
            <a:spLocks noGrp="1"/>
          </p:cNvSpPr>
          <p:nvPr>
            <p:ph type="dt" sz="half" idx="10"/>
          </p:nvPr>
        </p:nvSpPr>
        <p:spPr/>
        <p:txBody>
          <a:bodyPr/>
          <a:lstStyle/>
          <a:p>
            <a:fld id="{9FDDDF56-B625-4820-A7F8-13845183719F}" type="datetime5">
              <a:rPr lang="en-US" smtClean="0"/>
              <a:t>6-Sep-21</a:t>
            </a:fld>
            <a:endParaRPr lang="en-US"/>
          </a:p>
        </p:txBody>
      </p:sp>
    </p:spTree>
    <p:extLst>
      <p:ext uri="{BB962C8B-B14F-4D97-AF65-F5344CB8AC3E}">
        <p14:creationId xmlns:p14="http://schemas.microsoft.com/office/powerpoint/2010/main" val="3019824671"/>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3. Select the cause and define the problem </a:t>
            </a:r>
            <a:endParaRPr lang="en-US" dirty="0"/>
          </a:p>
          <a:p>
            <a:r>
              <a:rPr lang="en-US" dirty="0"/>
              <a:t>- Select the most probable cause of the problem. </a:t>
            </a:r>
          </a:p>
          <a:p>
            <a:r>
              <a:rPr lang="en-US" dirty="0"/>
              <a:t>- Clearly state the problem based on available data. </a:t>
            </a:r>
          </a:p>
          <a:p>
            <a:r>
              <a:rPr lang="en-US" dirty="0"/>
              <a:t>- Use all available resources. </a:t>
            </a:r>
          </a:p>
          <a:p>
            <a:r>
              <a:rPr lang="en-US" dirty="0"/>
              <a:t>- Classify the problem in terms of </a:t>
            </a:r>
            <a:r>
              <a:rPr lang="en-US" dirty="0" err="1"/>
              <a:t>e.g</a:t>
            </a:r>
            <a:r>
              <a:rPr lang="en-US" dirty="0"/>
              <a:t> personal, educational or technical skills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429</a:t>
            </a:fld>
            <a:endParaRPr lang="en-US"/>
          </a:p>
        </p:txBody>
      </p:sp>
      <p:sp>
        <p:nvSpPr>
          <p:cNvPr id="6" name="Date Placeholder 5"/>
          <p:cNvSpPr>
            <a:spLocks noGrp="1"/>
          </p:cNvSpPr>
          <p:nvPr>
            <p:ph type="dt" sz="half" idx="10"/>
          </p:nvPr>
        </p:nvSpPr>
        <p:spPr/>
        <p:txBody>
          <a:bodyPr/>
          <a:lstStyle/>
          <a:p>
            <a:fld id="{23002EEF-25D3-4C65-A617-FD155004F140}" type="datetime5">
              <a:rPr lang="en-US" smtClean="0"/>
              <a:t>6-Sep-21</a:t>
            </a:fld>
            <a:endParaRPr lang="en-US"/>
          </a:p>
        </p:txBody>
      </p:sp>
    </p:spTree>
    <p:extLst>
      <p:ext uri="{BB962C8B-B14F-4D97-AF65-F5344CB8AC3E}">
        <p14:creationId xmlns:p14="http://schemas.microsoft.com/office/powerpoint/2010/main" val="14924470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hiller" panose="04020404031007020602" pitchFamily="82" charset="0"/>
              </a:rPr>
              <a:t>ATTRIBUTES &amp; QUALITIES OF A MANAGER</a:t>
            </a:r>
            <a:endParaRPr lang="en-US" dirty="0">
              <a:latin typeface="Chiller" panose="04020404031007020602" pitchFamily="82" charset="0"/>
            </a:endParaRPr>
          </a:p>
        </p:txBody>
      </p:sp>
      <p:sp>
        <p:nvSpPr>
          <p:cNvPr id="3" name="Content Placeholder 2"/>
          <p:cNvSpPr>
            <a:spLocks noGrp="1"/>
          </p:cNvSpPr>
          <p:nvPr>
            <p:ph idx="1"/>
          </p:nvPr>
        </p:nvSpPr>
        <p:spPr/>
        <p:txBody>
          <a:bodyPr/>
          <a:lstStyle/>
          <a:p>
            <a:pPr>
              <a:lnSpc>
                <a:spcPct val="150000"/>
              </a:lnSpc>
            </a:pPr>
            <a:r>
              <a:rPr lang="en-GB" dirty="0"/>
              <a:t>Technical competence</a:t>
            </a:r>
          </a:p>
          <a:p>
            <a:pPr>
              <a:lnSpc>
                <a:spcPct val="150000"/>
              </a:lnSpc>
            </a:pPr>
            <a:r>
              <a:rPr lang="en-GB" dirty="0"/>
              <a:t>Social &amp; human skills</a:t>
            </a:r>
          </a:p>
          <a:p>
            <a:pPr>
              <a:lnSpc>
                <a:spcPct val="150000"/>
              </a:lnSpc>
            </a:pPr>
            <a:r>
              <a:rPr lang="en-GB" dirty="0"/>
              <a:t>Conceptual ability</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a:t>
            </a:fld>
            <a:endParaRPr lang="en-US"/>
          </a:p>
        </p:txBody>
      </p:sp>
      <p:sp>
        <p:nvSpPr>
          <p:cNvPr id="6" name="Date Placeholder 5"/>
          <p:cNvSpPr>
            <a:spLocks noGrp="1"/>
          </p:cNvSpPr>
          <p:nvPr>
            <p:ph type="dt" sz="half" idx="10"/>
          </p:nvPr>
        </p:nvSpPr>
        <p:spPr/>
        <p:txBody>
          <a:bodyPr/>
          <a:lstStyle/>
          <a:p>
            <a:fld id="{711DEBF6-4FAA-4C10-9E6B-575DA4A51942}" type="datetime5">
              <a:rPr lang="en-US" smtClean="0"/>
              <a:t>6-Sep-21</a:t>
            </a:fld>
            <a:endParaRPr lang="en-US"/>
          </a:p>
        </p:txBody>
      </p:sp>
    </p:spTree>
    <p:extLst>
      <p:ext uri="{BB962C8B-B14F-4D97-AF65-F5344CB8AC3E}">
        <p14:creationId xmlns:p14="http://schemas.microsoft.com/office/powerpoint/2010/main" val="2137432980"/>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4</a:t>
            </a:r>
            <a:r>
              <a:rPr lang="en-US" dirty="0"/>
              <a:t>. </a:t>
            </a:r>
            <a:r>
              <a:rPr lang="en-US" b="1" dirty="0"/>
              <a:t>Develop alternatives or solutions </a:t>
            </a:r>
            <a:endParaRPr lang="en-US" dirty="0"/>
          </a:p>
          <a:p>
            <a:r>
              <a:rPr lang="en-US" dirty="0"/>
              <a:t>- Brainstorm </a:t>
            </a:r>
          </a:p>
          <a:p>
            <a:r>
              <a:rPr lang="en-US" dirty="0"/>
              <a:t>- Explore and list alternative ways. </a:t>
            </a:r>
          </a:p>
          <a:p>
            <a:r>
              <a:rPr lang="en-US" dirty="0"/>
              <a:t>- Discuss advantages and disadvantages of each of the alternatives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430</a:t>
            </a:fld>
            <a:endParaRPr lang="en-US"/>
          </a:p>
        </p:txBody>
      </p:sp>
      <p:sp>
        <p:nvSpPr>
          <p:cNvPr id="6" name="Date Placeholder 5"/>
          <p:cNvSpPr>
            <a:spLocks noGrp="1"/>
          </p:cNvSpPr>
          <p:nvPr>
            <p:ph type="dt" sz="half" idx="10"/>
          </p:nvPr>
        </p:nvSpPr>
        <p:spPr/>
        <p:txBody>
          <a:bodyPr/>
          <a:lstStyle/>
          <a:p>
            <a:fld id="{49DC1116-9E38-413F-AF84-EA9979946F83}" type="datetime5">
              <a:rPr lang="en-US" smtClean="0"/>
              <a:t>6-Sep-21</a:t>
            </a:fld>
            <a:endParaRPr lang="en-US"/>
          </a:p>
        </p:txBody>
      </p:sp>
    </p:spTree>
    <p:extLst>
      <p:ext uri="{BB962C8B-B14F-4D97-AF65-F5344CB8AC3E}">
        <p14:creationId xmlns:p14="http://schemas.microsoft.com/office/powerpoint/2010/main" val="194138147"/>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5</a:t>
            </a:r>
            <a:r>
              <a:rPr lang="en-US" b="1" dirty="0"/>
              <a:t>. Choose or decide </a:t>
            </a:r>
            <a:endParaRPr lang="en-US" dirty="0"/>
          </a:p>
          <a:p>
            <a:r>
              <a:rPr lang="en-US" dirty="0"/>
              <a:t>- Actual deciding </a:t>
            </a:r>
          </a:p>
          <a:p>
            <a:r>
              <a:rPr lang="en-US" dirty="0"/>
              <a:t>- Choose the best alternative – most cost effective or advantageous, feasible or satisfactory. If it involves change – involve those to be affected. </a:t>
            </a:r>
          </a:p>
          <a:p>
            <a:r>
              <a:rPr lang="en-US" dirty="0"/>
              <a:t>It should have few undesirable consequences.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431</a:t>
            </a:fld>
            <a:endParaRPr lang="en-US"/>
          </a:p>
        </p:txBody>
      </p:sp>
      <p:sp>
        <p:nvSpPr>
          <p:cNvPr id="6" name="Date Placeholder 5"/>
          <p:cNvSpPr>
            <a:spLocks noGrp="1"/>
          </p:cNvSpPr>
          <p:nvPr>
            <p:ph type="dt" sz="half" idx="10"/>
          </p:nvPr>
        </p:nvSpPr>
        <p:spPr/>
        <p:txBody>
          <a:bodyPr/>
          <a:lstStyle/>
          <a:p>
            <a:fld id="{703CCD30-73E4-4F46-BF70-42F374C39A47}" type="datetime5">
              <a:rPr lang="en-US" smtClean="0"/>
              <a:t>6-Sep-21</a:t>
            </a:fld>
            <a:endParaRPr lang="en-US"/>
          </a:p>
        </p:txBody>
      </p:sp>
    </p:spTree>
    <p:extLst>
      <p:ext uri="{BB962C8B-B14F-4D97-AF65-F5344CB8AC3E}">
        <p14:creationId xmlns:p14="http://schemas.microsoft.com/office/powerpoint/2010/main" val="4106344637"/>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6</a:t>
            </a:r>
            <a:r>
              <a:rPr lang="en-US" b="1" dirty="0"/>
              <a:t>. Implement </a:t>
            </a:r>
            <a:endParaRPr lang="en-US" dirty="0"/>
          </a:p>
          <a:p>
            <a:r>
              <a:rPr lang="en-US" dirty="0"/>
              <a:t>- Draw a plan of action for the choice made and objectives to be met. Identify tasks to the goal or objectives stating : </a:t>
            </a:r>
          </a:p>
          <a:p>
            <a:r>
              <a:rPr lang="en-US" dirty="0"/>
              <a:t> What is to be done. </a:t>
            </a:r>
          </a:p>
          <a:p>
            <a:r>
              <a:rPr lang="en-US" dirty="0"/>
              <a:t> Who is to do it. </a:t>
            </a:r>
          </a:p>
          <a:p>
            <a:r>
              <a:rPr lang="en-US" dirty="0"/>
              <a:t> When it should be done </a:t>
            </a:r>
          </a:p>
          <a:p>
            <a:r>
              <a:rPr lang="en-US" dirty="0"/>
              <a:t> Monitoring process – by who - Set timelines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432</a:t>
            </a:fld>
            <a:endParaRPr lang="en-US"/>
          </a:p>
        </p:txBody>
      </p:sp>
      <p:sp>
        <p:nvSpPr>
          <p:cNvPr id="6" name="Date Placeholder 5"/>
          <p:cNvSpPr>
            <a:spLocks noGrp="1"/>
          </p:cNvSpPr>
          <p:nvPr>
            <p:ph type="dt" sz="half" idx="10"/>
          </p:nvPr>
        </p:nvSpPr>
        <p:spPr/>
        <p:txBody>
          <a:bodyPr/>
          <a:lstStyle/>
          <a:p>
            <a:fld id="{C4AE737E-0413-483C-A150-68821E42E750}" type="datetime5">
              <a:rPr lang="en-US" smtClean="0"/>
              <a:t>6-Sep-21</a:t>
            </a:fld>
            <a:endParaRPr lang="en-US"/>
          </a:p>
        </p:txBody>
      </p:sp>
    </p:spTree>
    <p:extLst>
      <p:ext uri="{BB962C8B-B14F-4D97-AF65-F5344CB8AC3E}">
        <p14:creationId xmlns:p14="http://schemas.microsoft.com/office/powerpoint/2010/main" val="924011196"/>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7</a:t>
            </a:r>
            <a:r>
              <a:rPr lang="en-US" b="1" dirty="0"/>
              <a:t>. Evaluate </a:t>
            </a:r>
            <a:endParaRPr lang="en-US" dirty="0"/>
          </a:p>
          <a:p>
            <a:r>
              <a:rPr lang="en-US" dirty="0"/>
              <a:t>- Finding out if goals/objectives were met and to what extent. </a:t>
            </a:r>
          </a:p>
          <a:p>
            <a:r>
              <a:rPr lang="en-US" dirty="0"/>
              <a:t>- Evaluation will be ongoing (formative ) and the end (summative) </a:t>
            </a:r>
          </a:p>
          <a:p>
            <a:r>
              <a:rPr lang="en-US" dirty="0"/>
              <a:t>- Are the results as expected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433</a:t>
            </a:fld>
            <a:endParaRPr lang="en-US"/>
          </a:p>
        </p:txBody>
      </p:sp>
      <p:sp>
        <p:nvSpPr>
          <p:cNvPr id="6" name="Date Placeholder 5"/>
          <p:cNvSpPr>
            <a:spLocks noGrp="1"/>
          </p:cNvSpPr>
          <p:nvPr>
            <p:ph type="dt" sz="half" idx="10"/>
          </p:nvPr>
        </p:nvSpPr>
        <p:spPr/>
        <p:txBody>
          <a:bodyPr/>
          <a:lstStyle/>
          <a:p>
            <a:fld id="{89980720-D94C-48C5-A28E-A67B7BB930C0}" type="datetime5">
              <a:rPr lang="en-US" smtClean="0"/>
              <a:t>6-Sep-21</a:t>
            </a:fld>
            <a:endParaRPr lang="en-US"/>
          </a:p>
        </p:txBody>
      </p:sp>
    </p:spTree>
    <p:extLst>
      <p:ext uri="{BB962C8B-B14F-4D97-AF65-F5344CB8AC3E}">
        <p14:creationId xmlns:p14="http://schemas.microsoft.com/office/powerpoint/2010/main" val="2570479557"/>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Delegation</a:t>
            </a:r>
          </a:p>
        </p:txBody>
      </p:sp>
      <p:sp>
        <p:nvSpPr>
          <p:cNvPr id="3" name="Content Placeholder 2"/>
          <p:cNvSpPr>
            <a:spLocks noGrp="1"/>
          </p:cNvSpPr>
          <p:nvPr>
            <p:ph idx="1"/>
          </p:nvPr>
        </p:nvSpPr>
        <p:spPr/>
        <p:txBody>
          <a:bodyPr/>
          <a:lstStyle/>
          <a:p>
            <a:r>
              <a:rPr lang="en-US" b="1" dirty="0"/>
              <a:t>DEFINITION </a:t>
            </a:r>
            <a:endParaRPr lang="en-US" dirty="0"/>
          </a:p>
          <a:p>
            <a:r>
              <a:rPr lang="en-US" dirty="0"/>
              <a:t>Delegation is defined as the purpose by which responsibility and authority for performing a task (function, activity or decision) is transferred to another individual who accepts that authority and responsibility (Sullivan and Decker, 1992, </a:t>
            </a:r>
            <a:r>
              <a:rPr lang="en-US" dirty="0" err="1"/>
              <a:t>pg</a:t>
            </a:r>
            <a:r>
              <a:rPr lang="en-US" dirty="0"/>
              <a:t> 216). </a:t>
            </a:r>
          </a:p>
          <a:p>
            <a:r>
              <a:rPr lang="en-US" dirty="0"/>
              <a:t>Although the delegator remains accountable for the task, the delegate is also accountable to the delegator for responsibilities assumed.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434</a:t>
            </a:fld>
            <a:endParaRPr lang="en-US"/>
          </a:p>
        </p:txBody>
      </p:sp>
      <p:sp>
        <p:nvSpPr>
          <p:cNvPr id="6" name="Date Placeholder 5"/>
          <p:cNvSpPr>
            <a:spLocks noGrp="1"/>
          </p:cNvSpPr>
          <p:nvPr>
            <p:ph type="dt" sz="half" idx="10"/>
          </p:nvPr>
        </p:nvSpPr>
        <p:spPr/>
        <p:txBody>
          <a:bodyPr/>
          <a:lstStyle/>
          <a:p>
            <a:fld id="{CBABE3AA-96CA-4D5C-B009-0F2E5A560E3C}" type="datetime5">
              <a:rPr lang="en-US" smtClean="0"/>
              <a:t>6-Sep-21</a:t>
            </a:fld>
            <a:endParaRPr lang="en-US"/>
          </a:p>
        </p:txBody>
      </p:sp>
    </p:spTree>
    <p:extLst>
      <p:ext uri="{BB962C8B-B14F-4D97-AF65-F5344CB8AC3E}">
        <p14:creationId xmlns:p14="http://schemas.microsoft.com/office/powerpoint/2010/main" val="389487402"/>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Delegation is a dynamic process which involves 3 factors:- </a:t>
            </a:r>
            <a:endParaRPr lang="en-US" dirty="0"/>
          </a:p>
          <a:p>
            <a:r>
              <a:rPr lang="en-US" dirty="0"/>
              <a:t>1. Responsibility for work delegated - willingness to do the assigned work or an obligation to accomplish a task. </a:t>
            </a:r>
          </a:p>
          <a:p>
            <a:r>
              <a:rPr lang="en-US" dirty="0"/>
              <a:t>2. Accountability - obligation to carry out the responsibility or authority or act of accepting ownership for the results or lack thereof. </a:t>
            </a:r>
          </a:p>
          <a:p>
            <a:r>
              <a:rPr lang="en-US" dirty="0"/>
              <a:t>3. Authority - the right to act or empower.</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435</a:t>
            </a:fld>
            <a:endParaRPr lang="en-US"/>
          </a:p>
        </p:txBody>
      </p:sp>
      <p:sp>
        <p:nvSpPr>
          <p:cNvPr id="6" name="Date Placeholder 5"/>
          <p:cNvSpPr>
            <a:spLocks noGrp="1"/>
          </p:cNvSpPr>
          <p:nvPr>
            <p:ph type="dt" sz="half" idx="10"/>
          </p:nvPr>
        </p:nvSpPr>
        <p:spPr/>
        <p:txBody>
          <a:bodyPr/>
          <a:lstStyle/>
          <a:p>
            <a:fld id="{D05046FB-26B1-43D7-B75E-3C320D5386A2}" type="datetime5">
              <a:rPr lang="en-US" smtClean="0"/>
              <a:t>6-Sep-21</a:t>
            </a:fld>
            <a:endParaRPr lang="en-US"/>
          </a:p>
        </p:txBody>
      </p:sp>
    </p:spTree>
    <p:extLst>
      <p:ext uri="{BB962C8B-B14F-4D97-AF65-F5344CB8AC3E}">
        <p14:creationId xmlns:p14="http://schemas.microsoft.com/office/powerpoint/2010/main" val="4088632420"/>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275007"/>
            <a:ext cx="9601200" cy="3953815"/>
          </a:xfrm>
          <a:prstGeom prst="rect">
            <a:avLst/>
          </a:prstGeom>
        </p:spPr>
      </p:pic>
      <p:sp>
        <p:nvSpPr>
          <p:cNvPr id="3" name="Footer Placeholder 2"/>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436</a:t>
            </a:fld>
            <a:endParaRPr lang="en-US"/>
          </a:p>
        </p:txBody>
      </p:sp>
      <p:sp>
        <p:nvSpPr>
          <p:cNvPr id="6" name="Date Placeholder 5"/>
          <p:cNvSpPr>
            <a:spLocks noGrp="1"/>
          </p:cNvSpPr>
          <p:nvPr>
            <p:ph type="dt" sz="half" idx="10"/>
          </p:nvPr>
        </p:nvSpPr>
        <p:spPr/>
        <p:txBody>
          <a:bodyPr/>
          <a:lstStyle/>
          <a:p>
            <a:fld id="{4A13EFCC-E1EC-45E1-93EB-2073E5C50AFE}" type="datetime5">
              <a:rPr lang="en-US" smtClean="0"/>
              <a:t>6-Sep-21</a:t>
            </a:fld>
            <a:endParaRPr lang="en-US"/>
          </a:p>
        </p:txBody>
      </p:sp>
    </p:spTree>
    <p:extLst>
      <p:ext uri="{BB962C8B-B14F-4D97-AF65-F5344CB8AC3E}">
        <p14:creationId xmlns:p14="http://schemas.microsoft.com/office/powerpoint/2010/main" val="3576026189"/>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 clearly understand who is responsible, the manager must consider the following;</a:t>
            </a:r>
            <a:endParaRPr lang="en-US" dirty="0"/>
          </a:p>
        </p:txBody>
      </p:sp>
      <p:sp>
        <p:nvSpPr>
          <p:cNvPr id="3" name="Content Placeholder 2"/>
          <p:cNvSpPr>
            <a:spLocks noGrp="1"/>
          </p:cNvSpPr>
          <p:nvPr>
            <p:ph idx="1"/>
          </p:nvPr>
        </p:nvSpPr>
        <p:spPr/>
        <p:txBody>
          <a:bodyPr/>
          <a:lstStyle/>
          <a:p>
            <a:r>
              <a:rPr lang="en-US" dirty="0"/>
              <a:t>Practice acts – These determine the scope of nursing practice. </a:t>
            </a:r>
          </a:p>
          <a:p>
            <a:r>
              <a:rPr lang="en-US" dirty="0"/>
              <a:t>- Policy statements regarding the quality of care and the standards of care </a:t>
            </a:r>
          </a:p>
          <a:p>
            <a:r>
              <a:rPr lang="en-US" dirty="0"/>
              <a:t>- Job descriptions for various positions- This is to enable delegate specific responsibilities</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437</a:t>
            </a:fld>
            <a:endParaRPr lang="en-US"/>
          </a:p>
        </p:txBody>
      </p:sp>
      <p:sp>
        <p:nvSpPr>
          <p:cNvPr id="6" name="Date Placeholder 5"/>
          <p:cNvSpPr>
            <a:spLocks noGrp="1"/>
          </p:cNvSpPr>
          <p:nvPr>
            <p:ph type="dt" sz="half" idx="10"/>
          </p:nvPr>
        </p:nvSpPr>
        <p:spPr/>
        <p:txBody>
          <a:bodyPr/>
          <a:lstStyle/>
          <a:p>
            <a:fld id="{F363BF3D-60C1-4CCD-8294-2E9B4F6D40C9}" type="datetime5">
              <a:rPr lang="en-US" smtClean="0"/>
              <a:t>6-Sep-21</a:t>
            </a:fld>
            <a:endParaRPr lang="en-US"/>
          </a:p>
        </p:txBody>
      </p:sp>
    </p:spTree>
    <p:extLst>
      <p:ext uri="{BB962C8B-B14F-4D97-AF65-F5344CB8AC3E}">
        <p14:creationId xmlns:p14="http://schemas.microsoft.com/office/powerpoint/2010/main" val="3652637262"/>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Principles for effective delegation: </a:t>
            </a:r>
            <a:endParaRPr lang="en-US" dirty="0"/>
          </a:p>
        </p:txBody>
      </p:sp>
      <p:sp>
        <p:nvSpPr>
          <p:cNvPr id="3" name="Content Placeholder 2"/>
          <p:cNvSpPr>
            <a:spLocks noGrp="1"/>
          </p:cNvSpPr>
          <p:nvPr>
            <p:ph idx="1"/>
          </p:nvPr>
        </p:nvSpPr>
        <p:spPr/>
        <p:txBody>
          <a:bodyPr/>
          <a:lstStyle/>
          <a:p>
            <a:r>
              <a:rPr lang="en-US" dirty="0" smtClean="0"/>
              <a:t>I</a:t>
            </a:r>
            <a:r>
              <a:rPr lang="en-US" dirty="0"/>
              <a:t>. </a:t>
            </a:r>
            <a:r>
              <a:rPr lang="en-US" b="1" dirty="0"/>
              <a:t>Grant proper amount of authority</a:t>
            </a:r>
            <a:r>
              <a:rPr lang="en-US" dirty="0"/>
              <a:t>: Responsibility should not be less than authority delegated. </a:t>
            </a:r>
          </a:p>
          <a:p>
            <a:pPr marL="0" indent="0">
              <a:buNone/>
            </a:pPr>
            <a:r>
              <a:rPr lang="en-US" dirty="0"/>
              <a:t>II. </a:t>
            </a:r>
            <a:r>
              <a:rPr lang="en-US" b="1" dirty="0"/>
              <a:t>Define the results expected</a:t>
            </a:r>
            <a:r>
              <a:rPr lang="en-US" dirty="0"/>
              <a:t>: Delegation must define results expected (don’t give ambiguous instructions). </a:t>
            </a:r>
          </a:p>
          <a:p>
            <a:pPr marL="0" indent="0">
              <a:buNone/>
            </a:pPr>
            <a:r>
              <a:rPr lang="en-US" dirty="0"/>
              <a:t>III. </a:t>
            </a:r>
            <a:r>
              <a:rPr lang="en-US" b="1" dirty="0"/>
              <a:t>Consider the capabilities of the subordinates</a:t>
            </a:r>
            <a:r>
              <a:rPr lang="en-US" dirty="0"/>
              <a:t>: While delegating consider the background, experience, intelligence, training and the limitations of the delegate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438</a:t>
            </a:fld>
            <a:endParaRPr lang="en-US"/>
          </a:p>
        </p:txBody>
      </p:sp>
      <p:sp>
        <p:nvSpPr>
          <p:cNvPr id="6" name="Date Placeholder 5"/>
          <p:cNvSpPr>
            <a:spLocks noGrp="1"/>
          </p:cNvSpPr>
          <p:nvPr>
            <p:ph type="dt" sz="half" idx="10"/>
          </p:nvPr>
        </p:nvSpPr>
        <p:spPr/>
        <p:txBody>
          <a:bodyPr/>
          <a:lstStyle/>
          <a:p>
            <a:fld id="{3AF2C55A-257A-4AF9-A844-62ADCCE8EA89}" type="datetime5">
              <a:rPr lang="en-US" smtClean="0"/>
              <a:t>6-Sep-21</a:t>
            </a:fld>
            <a:endParaRPr lang="en-US"/>
          </a:p>
        </p:txBody>
      </p:sp>
    </p:spTree>
    <p:extLst>
      <p:ext uri="{BB962C8B-B14F-4D97-AF65-F5344CB8AC3E}">
        <p14:creationId xmlns:p14="http://schemas.microsoft.com/office/powerpoint/2010/main" val="2631136513"/>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smtClean="0"/>
              <a:t>IV</a:t>
            </a:r>
            <a:r>
              <a:rPr lang="en-US" dirty="0"/>
              <a:t>. </a:t>
            </a:r>
            <a:r>
              <a:rPr lang="en-US" b="1" dirty="0"/>
              <a:t>Make sure authority is clearly stated</a:t>
            </a:r>
            <a:r>
              <a:rPr lang="en-US" dirty="0"/>
              <a:t>: Authority relationships should be clearly defined not only to the subordinate but also to others concerned as well. Everyone must know who is in charge and where authority rests. </a:t>
            </a:r>
          </a:p>
          <a:p>
            <a:pPr marL="0" indent="0">
              <a:buNone/>
            </a:pPr>
            <a:r>
              <a:rPr lang="en-US" dirty="0"/>
              <a:t>V. </a:t>
            </a:r>
            <a:r>
              <a:rPr lang="en-US" b="1" dirty="0"/>
              <a:t>Modify authority whenever necessary</a:t>
            </a:r>
            <a:r>
              <a:rPr lang="en-US" dirty="0"/>
              <a:t>: Authority is always revocable or subject to modification and can be increased or decreased or even withdrawn altogether (depending on situations and also environment). </a:t>
            </a:r>
          </a:p>
          <a:p>
            <a:pPr marL="0" indent="0">
              <a:buNone/>
            </a:pPr>
            <a:r>
              <a:rPr lang="en-US" dirty="0"/>
              <a:t>VI. </a:t>
            </a:r>
            <a:r>
              <a:rPr lang="en-US" b="1" dirty="0"/>
              <a:t>Follow unit of command/chain of command</a:t>
            </a:r>
            <a:r>
              <a:rPr lang="en-US" dirty="0"/>
              <a:t>: Authority should flow from the highest manager to all subordinates (each individual reports to one superior except in matrix organizations (according to functional areas).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439</a:t>
            </a:fld>
            <a:endParaRPr lang="en-US"/>
          </a:p>
        </p:txBody>
      </p:sp>
      <p:sp>
        <p:nvSpPr>
          <p:cNvPr id="6" name="Date Placeholder 5"/>
          <p:cNvSpPr>
            <a:spLocks noGrp="1"/>
          </p:cNvSpPr>
          <p:nvPr>
            <p:ph type="dt" sz="half" idx="10"/>
          </p:nvPr>
        </p:nvSpPr>
        <p:spPr/>
        <p:txBody>
          <a:bodyPr/>
          <a:lstStyle/>
          <a:p>
            <a:fld id="{8D6C67EA-A094-4E02-AAE7-ECA30B235CDC}" type="datetime5">
              <a:rPr lang="en-US" smtClean="0"/>
              <a:t>6-Sep-21</a:t>
            </a:fld>
            <a:endParaRPr lang="en-US"/>
          </a:p>
        </p:txBody>
      </p:sp>
    </p:spTree>
    <p:extLst>
      <p:ext uri="{BB962C8B-B14F-4D97-AF65-F5344CB8AC3E}">
        <p14:creationId xmlns:p14="http://schemas.microsoft.com/office/powerpoint/2010/main" val="69616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HISTORICAL DEVELOPMENT OF MANAGEMENT</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marL="0" indent="0">
              <a:buNone/>
            </a:pPr>
            <a:r>
              <a:rPr lang="en-US" sz="3200" dirty="0" smtClean="0"/>
              <a:t>Management </a:t>
            </a:r>
            <a:r>
              <a:rPr lang="en-US" sz="3200" dirty="0"/>
              <a:t>has been developed through the following periods</a:t>
            </a:r>
            <a:r>
              <a:rPr lang="en-US" sz="3200" b="1" dirty="0"/>
              <a:t>: </a:t>
            </a:r>
            <a:endParaRPr lang="en-US" sz="3200" dirty="0"/>
          </a:p>
          <a:p>
            <a:pPr marL="0" indent="0">
              <a:buNone/>
            </a:pPr>
            <a:r>
              <a:rPr lang="en-US" sz="3200" dirty="0" err="1"/>
              <a:t>i</a:t>
            </a:r>
            <a:r>
              <a:rPr lang="en-US" sz="3200" dirty="0"/>
              <a:t>) The classical theories </a:t>
            </a:r>
          </a:p>
          <a:p>
            <a:pPr marL="0" indent="0">
              <a:buNone/>
            </a:pPr>
            <a:r>
              <a:rPr lang="en-US" sz="3200" dirty="0"/>
              <a:t>ii) Neo classical theories </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a:t>
            </a:fld>
            <a:endParaRPr lang="en-US"/>
          </a:p>
        </p:txBody>
      </p:sp>
      <p:sp>
        <p:nvSpPr>
          <p:cNvPr id="6" name="Date Placeholder 5"/>
          <p:cNvSpPr>
            <a:spLocks noGrp="1"/>
          </p:cNvSpPr>
          <p:nvPr>
            <p:ph type="dt" sz="half" idx="10"/>
          </p:nvPr>
        </p:nvSpPr>
        <p:spPr/>
        <p:txBody>
          <a:bodyPr/>
          <a:lstStyle/>
          <a:p>
            <a:fld id="{21B943BA-008C-4E3B-ABBA-B48A7E1C5263}" type="datetime5">
              <a:rPr lang="en-US" smtClean="0"/>
              <a:t>6-Sep-21</a:t>
            </a:fld>
            <a:endParaRPr lang="en-US"/>
          </a:p>
        </p:txBody>
      </p:sp>
    </p:spTree>
    <p:extLst>
      <p:ext uri="{BB962C8B-B14F-4D97-AF65-F5344CB8AC3E}">
        <p14:creationId xmlns:p14="http://schemas.microsoft.com/office/powerpoint/2010/main" val="3068376136"/>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VII</a:t>
            </a:r>
            <a:r>
              <a:rPr lang="en-US" dirty="0"/>
              <a:t>. </a:t>
            </a:r>
            <a:r>
              <a:rPr lang="en-US" b="1" dirty="0"/>
              <a:t>Develop a willingness to delegate</a:t>
            </a:r>
            <a:r>
              <a:rPr lang="en-US" dirty="0"/>
              <a:t>: Managers lack confidence in their staff, fear to loose control. Let go and let others make mistakes if delegation is to work. </a:t>
            </a:r>
          </a:p>
          <a:p>
            <a:pPr marL="0" indent="0">
              <a:buNone/>
            </a:pPr>
            <a:r>
              <a:rPr lang="en-US" dirty="0"/>
              <a:t>VIII. </a:t>
            </a:r>
            <a:r>
              <a:rPr lang="en-US" b="1" dirty="0"/>
              <a:t>Create a supportive </a:t>
            </a:r>
            <a:r>
              <a:rPr lang="en-US" b="1" dirty="0" smtClean="0"/>
              <a:t>climate. Give </a:t>
            </a:r>
            <a:r>
              <a:rPr lang="en-US" dirty="0" smtClean="0"/>
              <a:t> </a:t>
            </a:r>
            <a:r>
              <a:rPr lang="en-US" dirty="0"/>
              <a:t>moral and material support. Provide advice and encouragement continuously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440</a:t>
            </a:fld>
            <a:endParaRPr lang="en-US"/>
          </a:p>
        </p:txBody>
      </p:sp>
      <p:sp>
        <p:nvSpPr>
          <p:cNvPr id="6" name="Date Placeholder 5"/>
          <p:cNvSpPr>
            <a:spLocks noGrp="1"/>
          </p:cNvSpPr>
          <p:nvPr>
            <p:ph type="dt" sz="half" idx="10"/>
          </p:nvPr>
        </p:nvSpPr>
        <p:spPr/>
        <p:txBody>
          <a:bodyPr/>
          <a:lstStyle/>
          <a:p>
            <a:fld id="{EF646CA6-1347-41A3-BF3D-4C2AA0375564}" type="datetime5">
              <a:rPr lang="en-US" smtClean="0"/>
              <a:t>6-Sep-21</a:t>
            </a:fld>
            <a:endParaRPr lang="en-US"/>
          </a:p>
        </p:txBody>
      </p:sp>
    </p:spTree>
    <p:extLst>
      <p:ext uri="{BB962C8B-B14F-4D97-AF65-F5344CB8AC3E}">
        <p14:creationId xmlns:p14="http://schemas.microsoft.com/office/powerpoint/2010/main" val="4225960757"/>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IX</a:t>
            </a:r>
            <a:r>
              <a:rPr lang="en-US" dirty="0"/>
              <a:t>. </a:t>
            </a:r>
            <a:r>
              <a:rPr lang="en-US" b="1" dirty="0"/>
              <a:t>Develop effective communication system</a:t>
            </a:r>
            <a:r>
              <a:rPr lang="en-US" dirty="0" smtClean="0"/>
              <a:t>. There </a:t>
            </a:r>
            <a:r>
              <a:rPr lang="en-US" dirty="0"/>
              <a:t>should be free flow of communication between superior and subordinates for subordinates to seek clarification and guidance from superior. </a:t>
            </a:r>
          </a:p>
          <a:p>
            <a:pPr marL="0" indent="0">
              <a:buNone/>
            </a:pPr>
            <a:r>
              <a:rPr lang="en-US" b="1" dirty="0"/>
              <a:t>X. Establish an effective control system: </a:t>
            </a:r>
            <a:r>
              <a:rPr lang="en-US" dirty="0"/>
              <a:t>Controls consent that authority delegated is used properly. Superior should set performance standards and evaluate subordinate periodically and help them improve. </a:t>
            </a:r>
          </a:p>
          <a:p>
            <a:pPr marL="0" indent="0">
              <a:buNone/>
            </a:pPr>
            <a:r>
              <a:rPr lang="en-US" dirty="0"/>
              <a:t>XI. </a:t>
            </a:r>
            <a:r>
              <a:rPr lang="en-US" b="1" dirty="0"/>
              <a:t>Appropriate incentives</a:t>
            </a:r>
            <a:r>
              <a:rPr lang="en-US" dirty="0"/>
              <a:t>: Suitable financial and non-financial incentives should be provided to reward subordinates for successful assumption of authority and completion of responsibility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441</a:t>
            </a:fld>
            <a:endParaRPr lang="en-US"/>
          </a:p>
        </p:txBody>
      </p:sp>
      <p:sp>
        <p:nvSpPr>
          <p:cNvPr id="6" name="Date Placeholder 5"/>
          <p:cNvSpPr>
            <a:spLocks noGrp="1"/>
          </p:cNvSpPr>
          <p:nvPr>
            <p:ph type="dt" sz="half" idx="10"/>
          </p:nvPr>
        </p:nvSpPr>
        <p:spPr/>
        <p:txBody>
          <a:bodyPr/>
          <a:lstStyle/>
          <a:p>
            <a:fld id="{EFC2F127-D9DF-4CFE-8835-B6B97DBEA6C5}" type="datetime5">
              <a:rPr lang="en-US" smtClean="0"/>
              <a:t>6-Sep-21</a:t>
            </a:fld>
            <a:endParaRPr lang="en-US"/>
          </a:p>
        </p:txBody>
      </p:sp>
    </p:spTree>
    <p:extLst>
      <p:ext uri="{BB962C8B-B14F-4D97-AF65-F5344CB8AC3E}">
        <p14:creationId xmlns:p14="http://schemas.microsoft.com/office/powerpoint/2010/main" val="3224657628"/>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Delegation process</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i</a:t>
            </a:r>
            <a:r>
              <a:rPr lang="en-US" dirty="0"/>
              <a:t>. </a:t>
            </a:r>
            <a:r>
              <a:rPr lang="en-US" b="1" dirty="0"/>
              <a:t>Defining the task </a:t>
            </a:r>
            <a:r>
              <a:rPr lang="en-US" dirty="0"/>
              <a:t>– The manager should first determine what can and should be delegated </a:t>
            </a:r>
            <a:r>
              <a:rPr lang="en-US" dirty="0" err="1"/>
              <a:t>eg</a:t>
            </a:r>
            <a:r>
              <a:rPr lang="en-US" dirty="0"/>
              <a:t>. </a:t>
            </a:r>
          </a:p>
          <a:p>
            <a:r>
              <a:rPr lang="en-US" dirty="0"/>
              <a:t>- Routine tasks </a:t>
            </a:r>
          </a:p>
          <a:p>
            <a:r>
              <a:rPr lang="en-US" dirty="0"/>
              <a:t>- Tasks for which you do not have time </a:t>
            </a:r>
          </a:p>
          <a:p>
            <a:r>
              <a:rPr lang="en-US" dirty="0"/>
              <a:t>- Tasks that have moved down in priority </a:t>
            </a:r>
          </a:p>
          <a:p>
            <a:r>
              <a:rPr lang="en-US" dirty="0"/>
              <a:t>- Problem solving issues </a:t>
            </a:r>
          </a:p>
          <a:p>
            <a:r>
              <a:rPr lang="en-US" dirty="0"/>
              <a:t>- Staff development </a:t>
            </a:r>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442</a:t>
            </a:fld>
            <a:endParaRPr lang="en-US"/>
          </a:p>
        </p:txBody>
      </p:sp>
      <p:sp>
        <p:nvSpPr>
          <p:cNvPr id="6" name="Date Placeholder 5"/>
          <p:cNvSpPr>
            <a:spLocks noGrp="1"/>
          </p:cNvSpPr>
          <p:nvPr>
            <p:ph type="dt" sz="half" idx="10"/>
          </p:nvPr>
        </p:nvSpPr>
        <p:spPr/>
        <p:txBody>
          <a:bodyPr/>
          <a:lstStyle/>
          <a:p>
            <a:fld id="{161F7220-FD0E-4967-AFC5-0D3994FE13A0}" type="datetime5">
              <a:rPr lang="en-US" smtClean="0"/>
              <a:t>6-Sep-21</a:t>
            </a:fld>
            <a:endParaRPr lang="en-US"/>
          </a:p>
        </p:txBody>
      </p:sp>
    </p:spTree>
    <p:extLst>
      <p:ext uri="{BB962C8B-B14F-4D97-AF65-F5344CB8AC3E}">
        <p14:creationId xmlns:p14="http://schemas.microsoft.com/office/powerpoint/2010/main" val="1676272050"/>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2</a:t>
            </a:r>
            <a:r>
              <a:rPr lang="en-US" b="1" dirty="0"/>
              <a:t>. Decide on the delegate: </a:t>
            </a:r>
            <a:r>
              <a:rPr lang="en-US" dirty="0"/>
              <a:t>Match tasks to the individual. Analyze the person’s abilities to perform various tasks to be delegated and determine </a:t>
            </a:r>
            <a:r>
              <a:rPr lang="en-US" dirty="0" smtClean="0"/>
              <a:t>. </a:t>
            </a:r>
            <a:r>
              <a:rPr lang="en-US" dirty="0"/>
              <a:t>Delegate to the person next in the hierarchy who has the requisite capabilities and who is legally allowed to do the task and also by organizational policy. </a:t>
            </a:r>
            <a:endParaRPr lang="en-US" dirty="0" smtClean="0"/>
          </a:p>
          <a:p>
            <a:pPr marL="0" indent="0">
              <a:buNone/>
            </a:pPr>
            <a:r>
              <a:rPr lang="en-US" b="1" dirty="0" smtClean="0"/>
              <a:t>3</a:t>
            </a:r>
            <a:r>
              <a:rPr lang="en-US" b="1" dirty="0"/>
              <a:t>. Define the </a:t>
            </a:r>
            <a:r>
              <a:rPr lang="en-US" b="1" dirty="0" smtClean="0"/>
              <a:t>task </a:t>
            </a:r>
            <a:r>
              <a:rPr lang="en-US" b="1" dirty="0"/>
              <a:t>: </a:t>
            </a:r>
            <a:r>
              <a:rPr lang="en-US" dirty="0"/>
              <a:t>Clearly define your expectations to the delegate. Plan your meeting with the delegate .Provide enough time to describe the task and your expectations and to entertain </a:t>
            </a:r>
            <a:r>
              <a:rPr lang="en-US" dirty="0" smtClean="0"/>
              <a:t>questions</a:t>
            </a:r>
            <a:r>
              <a:rPr lang="en-US" dirty="0"/>
              <a:t>.</a:t>
            </a:r>
            <a:r>
              <a:rPr lang="en-US" dirty="0" smtClean="0"/>
              <a:t> </a:t>
            </a:r>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443</a:t>
            </a:fld>
            <a:endParaRPr lang="en-US"/>
          </a:p>
        </p:txBody>
      </p:sp>
      <p:sp>
        <p:nvSpPr>
          <p:cNvPr id="6" name="Date Placeholder 5"/>
          <p:cNvSpPr>
            <a:spLocks noGrp="1"/>
          </p:cNvSpPr>
          <p:nvPr>
            <p:ph type="dt" sz="half" idx="10"/>
          </p:nvPr>
        </p:nvSpPr>
        <p:spPr/>
        <p:txBody>
          <a:bodyPr/>
          <a:lstStyle/>
          <a:p>
            <a:fld id="{3F8FD5B3-E477-4D11-ABAC-10311718A338}" type="datetime5">
              <a:rPr lang="en-US" smtClean="0"/>
              <a:t>6-Sep-21</a:t>
            </a:fld>
            <a:endParaRPr lang="en-US"/>
          </a:p>
        </p:txBody>
      </p:sp>
    </p:spTree>
    <p:extLst>
      <p:ext uri="{BB962C8B-B14F-4D97-AF65-F5344CB8AC3E}">
        <p14:creationId xmlns:p14="http://schemas.microsoft.com/office/powerpoint/2010/main" val="4045535072"/>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t>4</a:t>
            </a:r>
            <a:r>
              <a:rPr lang="en-US" b="1" dirty="0" smtClean="0"/>
              <a:t>. </a:t>
            </a:r>
            <a:r>
              <a:rPr lang="en-US" b="1" dirty="0"/>
              <a:t>Providing clear communication about expectations regarding the task. </a:t>
            </a:r>
            <a:endParaRPr lang="en-US" dirty="0"/>
          </a:p>
          <a:p>
            <a:r>
              <a:rPr lang="en-US" dirty="0"/>
              <a:t>It is important to communicate effectively with the delegate. To do this the manager must: </a:t>
            </a:r>
          </a:p>
          <a:p>
            <a:r>
              <a:rPr lang="en-US" dirty="0"/>
              <a:t>- Plan a meeting with the delegate </a:t>
            </a:r>
          </a:p>
          <a:p>
            <a:r>
              <a:rPr lang="en-US" dirty="0"/>
              <a:t>- Describe the task </a:t>
            </a:r>
          </a:p>
          <a:p>
            <a:r>
              <a:rPr lang="en-US" dirty="0"/>
              <a:t>- Give reasons for the task </a:t>
            </a:r>
          </a:p>
          <a:p>
            <a:r>
              <a:rPr lang="en-US" dirty="0"/>
              <a:t>- Inform the delegate by what standard the task will be evaluated </a:t>
            </a:r>
          </a:p>
          <a:p>
            <a:r>
              <a:rPr lang="en-US" dirty="0"/>
              <a:t>- Identify any constraints for completing the tasks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444</a:t>
            </a:fld>
            <a:endParaRPr lang="en-US"/>
          </a:p>
        </p:txBody>
      </p:sp>
      <p:sp>
        <p:nvSpPr>
          <p:cNvPr id="6" name="Date Placeholder 5"/>
          <p:cNvSpPr>
            <a:spLocks noGrp="1"/>
          </p:cNvSpPr>
          <p:nvPr>
            <p:ph type="dt" sz="half" idx="10"/>
          </p:nvPr>
        </p:nvSpPr>
        <p:spPr/>
        <p:txBody>
          <a:bodyPr/>
          <a:lstStyle/>
          <a:p>
            <a:fld id="{3D25C5E2-5F61-4965-AED4-EEAC7A04EAB8}" type="datetime5">
              <a:rPr lang="en-US" smtClean="0"/>
              <a:t>6-Sep-21</a:t>
            </a:fld>
            <a:endParaRPr lang="en-US"/>
          </a:p>
        </p:txBody>
      </p:sp>
    </p:spTree>
    <p:extLst>
      <p:ext uri="{BB962C8B-B14F-4D97-AF65-F5344CB8AC3E}">
        <p14:creationId xmlns:p14="http://schemas.microsoft.com/office/powerpoint/2010/main" val="3660910035"/>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5</a:t>
            </a:r>
            <a:r>
              <a:rPr lang="en-US" b="1" dirty="0" smtClean="0"/>
              <a:t>. </a:t>
            </a:r>
            <a:r>
              <a:rPr lang="en-US" b="1" dirty="0"/>
              <a:t>Reach agreement: </a:t>
            </a:r>
            <a:r>
              <a:rPr lang="en-US" dirty="0"/>
              <a:t>After outline your expectation you must be sure that the delegate agrees to accept responsibility and authority for the task. </a:t>
            </a:r>
            <a:endParaRPr lang="en-US" dirty="0" smtClean="0"/>
          </a:p>
          <a:p>
            <a:pPr marL="0" indent="0">
              <a:buNone/>
            </a:pPr>
            <a:r>
              <a:rPr lang="en-US" b="1" dirty="0"/>
              <a:t>6</a:t>
            </a:r>
            <a:r>
              <a:rPr lang="en-US" b="1" dirty="0" smtClean="0"/>
              <a:t>. </a:t>
            </a:r>
            <a:r>
              <a:rPr lang="en-US" b="1" dirty="0"/>
              <a:t>Monitor performance and provide feedback: </a:t>
            </a:r>
            <a:r>
              <a:rPr lang="en-US" dirty="0"/>
              <a:t>monitoring performance provides mechanism for feedback and control that ensures that delegated tasks are carried out as agreed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445</a:t>
            </a:fld>
            <a:endParaRPr lang="en-US"/>
          </a:p>
        </p:txBody>
      </p:sp>
      <p:sp>
        <p:nvSpPr>
          <p:cNvPr id="6" name="Date Placeholder 5"/>
          <p:cNvSpPr>
            <a:spLocks noGrp="1"/>
          </p:cNvSpPr>
          <p:nvPr>
            <p:ph type="dt" sz="half" idx="10"/>
          </p:nvPr>
        </p:nvSpPr>
        <p:spPr/>
        <p:txBody>
          <a:bodyPr/>
          <a:lstStyle/>
          <a:p>
            <a:fld id="{CA427299-5BCC-442F-9DE6-B9CF2BD4C531}" type="datetime5">
              <a:rPr lang="en-US" smtClean="0"/>
              <a:t>6-Sep-21</a:t>
            </a:fld>
            <a:endParaRPr lang="en-US"/>
          </a:p>
        </p:txBody>
      </p:sp>
    </p:spTree>
    <p:extLst>
      <p:ext uri="{BB962C8B-B14F-4D97-AF65-F5344CB8AC3E}">
        <p14:creationId xmlns:p14="http://schemas.microsoft.com/office/powerpoint/2010/main" val="894200164"/>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Benefits of Delegation: </a:t>
            </a:r>
            <a:endParaRPr lang="en-US" dirty="0"/>
          </a:p>
        </p:txBody>
      </p:sp>
      <p:sp>
        <p:nvSpPr>
          <p:cNvPr id="3" name="Content Placeholder 2"/>
          <p:cNvSpPr>
            <a:spLocks noGrp="1"/>
          </p:cNvSpPr>
          <p:nvPr>
            <p:ph idx="1"/>
          </p:nvPr>
        </p:nvSpPr>
        <p:spPr/>
        <p:txBody>
          <a:bodyPr/>
          <a:lstStyle/>
          <a:p>
            <a:pPr marL="0" indent="0">
              <a:buNone/>
            </a:pPr>
            <a:r>
              <a:rPr lang="en-US" b="1" dirty="0" smtClean="0"/>
              <a:t> To </a:t>
            </a:r>
            <a:r>
              <a:rPr lang="en-US" b="1" dirty="0"/>
              <a:t>the delegator </a:t>
            </a:r>
            <a:endParaRPr lang="en-US" dirty="0"/>
          </a:p>
          <a:p>
            <a:pPr>
              <a:buFont typeface="Wingdings" panose="05000000000000000000" pitchFamily="2" charset="2"/>
              <a:buChar char="ü"/>
            </a:pPr>
            <a:r>
              <a:rPr lang="en-US" dirty="0" smtClean="0"/>
              <a:t>devote </a:t>
            </a:r>
            <a:r>
              <a:rPr lang="en-US" dirty="0"/>
              <a:t>more time to these tasks that cannot be delegated. With more </a:t>
            </a:r>
            <a:r>
              <a:rPr lang="en-US" dirty="0" smtClean="0"/>
              <a:t>time,</a:t>
            </a:r>
          </a:p>
          <a:p>
            <a:pPr>
              <a:buFont typeface="Wingdings" panose="05000000000000000000" pitchFamily="2" charset="2"/>
              <a:buChar char="ü"/>
            </a:pPr>
            <a:r>
              <a:rPr lang="en-US" dirty="0" smtClean="0"/>
              <a:t>develop </a:t>
            </a:r>
            <a:r>
              <a:rPr lang="en-US" dirty="0"/>
              <a:t>more skills and abilities facilitating the opportunity for career advancement. </a:t>
            </a:r>
            <a:endParaRPr lang="en-US" dirty="0" smtClean="0"/>
          </a:p>
          <a:p>
            <a:pPr>
              <a:buFont typeface="Wingdings" panose="05000000000000000000" pitchFamily="2" charset="2"/>
              <a:buChar char="ü"/>
            </a:pPr>
            <a:r>
              <a:rPr lang="en-US" dirty="0" smtClean="0"/>
              <a:t>Improve </a:t>
            </a:r>
            <a:r>
              <a:rPr lang="en-US" dirty="0"/>
              <a:t>interpersonal relationship with subordinates, </a:t>
            </a:r>
            <a:endParaRPr lang="en-US" dirty="0" smtClean="0"/>
          </a:p>
          <a:p>
            <a:pPr>
              <a:buFont typeface="Wingdings" panose="05000000000000000000" pitchFamily="2" charset="2"/>
              <a:buChar char="ü"/>
            </a:pPr>
            <a:r>
              <a:rPr lang="en-US" dirty="0" smtClean="0"/>
              <a:t>Provides </a:t>
            </a:r>
            <a:r>
              <a:rPr lang="en-US" dirty="0"/>
              <a:t>continuity of work in the delegator’s absence and offers ready </a:t>
            </a:r>
            <a:r>
              <a:rPr lang="en-US" dirty="0" smtClean="0"/>
              <a:t>replacement.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446</a:t>
            </a:fld>
            <a:endParaRPr lang="en-US"/>
          </a:p>
        </p:txBody>
      </p:sp>
      <p:sp>
        <p:nvSpPr>
          <p:cNvPr id="6" name="Date Placeholder 5"/>
          <p:cNvSpPr>
            <a:spLocks noGrp="1"/>
          </p:cNvSpPr>
          <p:nvPr>
            <p:ph type="dt" sz="half" idx="10"/>
          </p:nvPr>
        </p:nvSpPr>
        <p:spPr/>
        <p:txBody>
          <a:bodyPr/>
          <a:lstStyle/>
          <a:p>
            <a:fld id="{721B3BA2-9F20-4659-83C0-859138550CBA}" type="datetime5">
              <a:rPr lang="en-US" smtClean="0"/>
              <a:t>6-Sep-21</a:t>
            </a:fld>
            <a:endParaRPr lang="en-US"/>
          </a:p>
        </p:txBody>
      </p:sp>
    </p:spTree>
    <p:extLst>
      <p:ext uri="{BB962C8B-B14F-4D97-AF65-F5344CB8AC3E}">
        <p14:creationId xmlns:p14="http://schemas.microsoft.com/office/powerpoint/2010/main" val="1660353938"/>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To the </a:t>
            </a:r>
            <a:r>
              <a:rPr lang="en-US" b="1" dirty="0" err="1"/>
              <a:t>delegatee</a:t>
            </a:r>
            <a:r>
              <a:rPr lang="en-US" b="1" dirty="0"/>
              <a:t>, </a:t>
            </a:r>
            <a:endParaRPr lang="en-US" b="1" dirty="0" smtClean="0"/>
          </a:p>
          <a:p>
            <a:pPr>
              <a:buFont typeface="Wingdings" panose="05000000000000000000" pitchFamily="2" charset="2"/>
              <a:buChar char="ü"/>
            </a:pPr>
            <a:r>
              <a:rPr lang="en-US" dirty="0" smtClean="0"/>
              <a:t>gains </a:t>
            </a:r>
            <a:r>
              <a:rPr lang="en-US" dirty="0"/>
              <a:t>new skills and abilities that can facilitate upward </a:t>
            </a:r>
            <a:r>
              <a:rPr lang="en-US" dirty="0" smtClean="0"/>
              <a:t>mobility.</a:t>
            </a:r>
          </a:p>
          <a:p>
            <a:pPr>
              <a:buFont typeface="Wingdings" panose="05000000000000000000" pitchFamily="2" charset="2"/>
              <a:buChar char="ü"/>
            </a:pPr>
            <a:r>
              <a:rPr lang="en-US" dirty="0" smtClean="0"/>
              <a:t>Delegation </a:t>
            </a:r>
            <a:r>
              <a:rPr lang="en-US" dirty="0"/>
              <a:t>also brings trust and support thereby building self-esteem and confidence</a:t>
            </a:r>
            <a:r>
              <a:rPr lang="en-US" dirty="0" smtClean="0"/>
              <a:t>.</a:t>
            </a:r>
          </a:p>
          <a:p>
            <a:pPr>
              <a:buFont typeface="Wingdings" panose="05000000000000000000" pitchFamily="2" charset="2"/>
              <a:buChar char="ü"/>
            </a:pPr>
            <a:r>
              <a:rPr lang="en-US" dirty="0" smtClean="0"/>
              <a:t> </a:t>
            </a:r>
            <a:r>
              <a:rPr lang="en-US" dirty="0"/>
              <a:t>Job satisfaction and motivation are also enhanced as individuals feel stimulated by new challenges. </a:t>
            </a:r>
            <a:endParaRPr lang="en-US" dirty="0" smtClean="0"/>
          </a:p>
          <a:p>
            <a:pPr>
              <a:buFont typeface="Wingdings" panose="05000000000000000000" pitchFamily="2" charset="2"/>
              <a:buChar char="ü"/>
            </a:pPr>
            <a:r>
              <a:rPr lang="en-US" dirty="0" smtClean="0"/>
              <a:t>Morale </a:t>
            </a:r>
            <a:r>
              <a:rPr lang="en-US" dirty="0"/>
              <a:t>improves a sense of pride, develops greater awareness of responsibility and individuals feel more appreciated and learn to appreciate the roles and responsibilities of others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447</a:t>
            </a:fld>
            <a:endParaRPr lang="en-US"/>
          </a:p>
        </p:txBody>
      </p:sp>
      <p:sp>
        <p:nvSpPr>
          <p:cNvPr id="6" name="Date Placeholder 5"/>
          <p:cNvSpPr>
            <a:spLocks noGrp="1"/>
          </p:cNvSpPr>
          <p:nvPr>
            <p:ph type="dt" sz="half" idx="10"/>
          </p:nvPr>
        </p:nvSpPr>
        <p:spPr/>
        <p:txBody>
          <a:bodyPr/>
          <a:lstStyle/>
          <a:p>
            <a:fld id="{357752C4-132E-47C3-AA3E-F210463FDDC7}" type="datetime5">
              <a:rPr lang="en-US" smtClean="0"/>
              <a:t>6-Sep-21</a:t>
            </a:fld>
            <a:endParaRPr lang="en-US"/>
          </a:p>
        </p:txBody>
      </p:sp>
    </p:spTree>
    <p:extLst>
      <p:ext uri="{BB962C8B-B14F-4D97-AF65-F5344CB8AC3E}">
        <p14:creationId xmlns:p14="http://schemas.microsoft.com/office/powerpoint/2010/main" val="3754507754"/>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To the Organization: </a:t>
            </a:r>
            <a:endParaRPr lang="en-US" b="1" dirty="0" smtClean="0"/>
          </a:p>
          <a:p>
            <a:pPr>
              <a:buFont typeface="Wingdings" panose="05000000000000000000" pitchFamily="2" charset="2"/>
              <a:buChar char="ü"/>
            </a:pPr>
            <a:r>
              <a:rPr lang="en-US" b="1" dirty="0"/>
              <a:t> </a:t>
            </a:r>
            <a:r>
              <a:rPr lang="en-US" b="1" dirty="0" smtClean="0"/>
              <a:t> </a:t>
            </a:r>
            <a:r>
              <a:rPr lang="en-US" dirty="0" smtClean="0"/>
              <a:t> </a:t>
            </a:r>
            <a:r>
              <a:rPr lang="en-US" dirty="0"/>
              <a:t>organization is able to achieve its goals more </a:t>
            </a:r>
            <a:r>
              <a:rPr lang="en-US" dirty="0" smtClean="0"/>
              <a:t>efficiently due to team work, </a:t>
            </a:r>
          </a:p>
          <a:p>
            <a:pPr>
              <a:buFont typeface="Wingdings" panose="05000000000000000000" pitchFamily="2" charset="2"/>
              <a:buChar char="ü"/>
            </a:pPr>
            <a:r>
              <a:rPr lang="en-US" dirty="0" smtClean="0"/>
              <a:t>overtime </a:t>
            </a:r>
            <a:r>
              <a:rPr lang="en-US" dirty="0"/>
              <a:t>and absences decrease and productivity increases and at the same time organization’s financial position may improve. </a:t>
            </a:r>
            <a:endParaRPr lang="en-US" dirty="0" smtClean="0"/>
          </a:p>
          <a:p>
            <a:pPr>
              <a:buFont typeface="Wingdings" panose="05000000000000000000" pitchFamily="2" charset="2"/>
              <a:buChar char="ü"/>
            </a:pPr>
            <a:r>
              <a:rPr lang="en-US" dirty="0" smtClean="0"/>
              <a:t>As </a:t>
            </a:r>
            <a:r>
              <a:rPr lang="en-US" dirty="0"/>
              <a:t>delegation increases efficiency, the quality of care improves and hence patient’s satisfaction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448</a:t>
            </a:fld>
            <a:endParaRPr lang="en-US"/>
          </a:p>
        </p:txBody>
      </p:sp>
      <p:sp>
        <p:nvSpPr>
          <p:cNvPr id="6" name="Date Placeholder 5"/>
          <p:cNvSpPr>
            <a:spLocks noGrp="1"/>
          </p:cNvSpPr>
          <p:nvPr>
            <p:ph type="dt" sz="half" idx="10"/>
          </p:nvPr>
        </p:nvSpPr>
        <p:spPr/>
        <p:txBody>
          <a:bodyPr/>
          <a:lstStyle/>
          <a:p>
            <a:fld id="{32152272-D2AD-4C00-A14A-DB5D13EB8031}" type="datetime5">
              <a:rPr lang="en-US" smtClean="0"/>
              <a:t>6-Sep-21</a:t>
            </a:fld>
            <a:endParaRPr lang="en-US"/>
          </a:p>
        </p:txBody>
      </p:sp>
    </p:spTree>
    <p:extLst>
      <p:ext uri="{BB962C8B-B14F-4D97-AF65-F5344CB8AC3E}">
        <p14:creationId xmlns:p14="http://schemas.microsoft.com/office/powerpoint/2010/main" val="2272255231"/>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Problems That Hinder Delegation </a:t>
            </a:r>
            <a:endParaRPr lang="en-US" dirty="0"/>
          </a:p>
        </p:txBody>
      </p:sp>
      <p:sp>
        <p:nvSpPr>
          <p:cNvPr id="3" name="Content Placeholder 2"/>
          <p:cNvSpPr>
            <a:spLocks noGrp="1"/>
          </p:cNvSpPr>
          <p:nvPr>
            <p:ph idx="1"/>
          </p:nvPr>
        </p:nvSpPr>
        <p:spPr/>
        <p:txBody>
          <a:bodyPr/>
          <a:lstStyle/>
          <a:p>
            <a:r>
              <a:rPr lang="en-US" dirty="0"/>
              <a:t>Manager is reluctant to delegate adequately to his/her subordinates. In some cases some will delegate responsibility and </a:t>
            </a:r>
            <a:r>
              <a:rPr lang="en-US" b="1" dirty="0"/>
              <a:t>not </a:t>
            </a:r>
            <a:r>
              <a:rPr lang="en-US" dirty="0"/>
              <a:t>authority. </a:t>
            </a:r>
          </a:p>
          <a:p>
            <a:r>
              <a:rPr lang="en-US" dirty="0"/>
              <a:t>- A manager will fail to delegate because she can do a better job. </a:t>
            </a:r>
          </a:p>
          <a:p>
            <a:r>
              <a:rPr lang="en-US" dirty="0"/>
              <a:t>- A manager may lack the ability to communicate to people what is to be done.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449</a:t>
            </a:fld>
            <a:endParaRPr lang="en-US"/>
          </a:p>
        </p:txBody>
      </p:sp>
      <p:sp>
        <p:nvSpPr>
          <p:cNvPr id="6" name="Date Placeholder 5"/>
          <p:cNvSpPr>
            <a:spLocks noGrp="1"/>
          </p:cNvSpPr>
          <p:nvPr>
            <p:ph type="dt" sz="half" idx="10"/>
          </p:nvPr>
        </p:nvSpPr>
        <p:spPr/>
        <p:txBody>
          <a:bodyPr/>
          <a:lstStyle/>
          <a:p>
            <a:fld id="{4E4A84A5-F902-48FF-8959-7F0C9261B858}" type="datetime5">
              <a:rPr lang="en-US" smtClean="0"/>
              <a:t>6-Sep-21</a:t>
            </a:fld>
            <a:endParaRPr lang="en-US"/>
          </a:p>
        </p:txBody>
      </p:sp>
    </p:spTree>
    <p:extLst>
      <p:ext uri="{BB962C8B-B14F-4D97-AF65-F5344CB8AC3E}">
        <p14:creationId xmlns:p14="http://schemas.microsoft.com/office/powerpoint/2010/main" val="2354311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lstStyle/>
          <a:p>
            <a:r>
              <a:rPr lang="en-GB" b="1" dirty="0">
                <a:latin typeface="Algerian" panose="04020705040A02060702" pitchFamily="82" charset="0"/>
              </a:rPr>
              <a:t>SCIENTIFIC / CLASSICAL APPROACH =1910’s</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lnSpc>
                <a:spcPct val="120000"/>
              </a:lnSpc>
              <a:buFont typeface="Wingdings" panose="05000000000000000000" pitchFamily="2" charset="2"/>
              <a:buNone/>
            </a:pPr>
            <a:r>
              <a:rPr lang="en-GB" b="1" dirty="0">
                <a:solidFill>
                  <a:schemeClr val="tx2"/>
                </a:solidFill>
                <a:latin typeface="Arial Narrow" panose="020B0606020202030204" pitchFamily="34" charset="0"/>
              </a:rPr>
              <a:t>Described management as a science 	</a:t>
            </a:r>
          </a:p>
          <a:p>
            <a:pPr>
              <a:lnSpc>
                <a:spcPct val="120000"/>
              </a:lnSpc>
              <a:buFont typeface="Wingdings" panose="05000000000000000000" pitchFamily="2" charset="2"/>
              <a:buNone/>
            </a:pPr>
            <a:r>
              <a:rPr lang="en-GB" b="1" dirty="0">
                <a:solidFill>
                  <a:schemeClr val="tx2"/>
                </a:solidFill>
                <a:latin typeface="Arial Narrow" panose="020B0606020202030204" pitchFamily="34" charset="0"/>
              </a:rPr>
              <a:t>– </a:t>
            </a:r>
            <a:r>
              <a:rPr lang="en-GB" dirty="0">
                <a:solidFill>
                  <a:schemeClr val="tx2"/>
                </a:solidFill>
                <a:latin typeface="Arial Narrow" panose="020B0606020202030204" pitchFamily="34" charset="0"/>
              </a:rPr>
              <a:t>F</a:t>
            </a:r>
            <a:r>
              <a:rPr lang="en-GB" dirty="0" smtClean="0">
                <a:solidFill>
                  <a:schemeClr val="tx2"/>
                </a:solidFill>
                <a:latin typeface="Arial Narrow" panose="020B0606020202030204" pitchFamily="34" charset="0"/>
              </a:rPr>
              <a:t>ocused </a:t>
            </a:r>
            <a:r>
              <a:rPr lang="en-GB" dirty="0">
                <a:solidFill>
                  <a:schemeClr val="tx2"/>
                </a:solidFill>
                <a:latin typeface="Arial Narrow" panose="020B0606020202030204" pitchFamily="34" charset="0"/>
              </a:rPr>
              <a:t>on formal structure, technical requirements of the organisation and general sets of principles</a:t>
            </a:r>
            <a:r>
              <a:rPr lang="en-GB" b="1" dirty="0">
                <a:solidFill>
                  <a:schemeClr val="tx2"/>
                </a:solidFill>
                <a:latin typeface="Arial Narrow" panose="020B0606020202030204" pitchFamily="34" charset="0"/>
              </a:rPr>
              <a:t/>
            </a:r>
            <a:br>
              <a:rPr lang="en-GB" b="1" dirty="0">
                <a:solidFill>
                  <a:schemeClr val="tx2"/>
                </a:solidFill>
                <a:latin typeface="Arial Narrow" panose="020B0606020202030204" pitchFamily="34" charset="0"/>
              </a:rPr>
            </a:br>
            <a:r>
              <a:rPr lang="en-GB" b="1" dirty="0">
                <a:solidFill>
                  <a:schemeClr val="tx2"/>
                </a:solidFill>
                <a:latin typeface="Arial Narrow" panose="020B0606020202030204" pitchFamily="34" charset="0"/>
              </a:rPr>
              <a:t>-Listed duties of a manager</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a:t>
            </a:fld>
            <a:endParaRPr lang="en-US"/>
          </a:p>
        </p:txBody>
      </p:sp>
      <p:sp>
        <p:nvSpPr>
          <p:cNvPr id="6" name="Date Placeholder 5"/>
          <p:cNvSpPr>
            <a:spLocks noGrp="1"/>
          </p:cNvSpPr>
          <p:nvPr>
            <p:ph type="dt" sz="half" idx="10"/>
          </p:nvPr>
        </p:nvSpPr>
        <p:spPr/>
        <p:txBody>
          <a:bodyPr/>
          <a:lstStyle/>
          <a:p>
            <a:fld id="{1CD86244-914B-453E-B8AD-984DAFF1F33D}" type="datetime5">
              <a:rPr lang="en-US" smtClean="0"/>
              <a:t>6-Sep-21</a:t>
            </a:fld>
            <a:endParaRPr lang="en-US"/>
          </a:p>
        </p:txBody>
      </p:sp>
    </p:spTree>
    <p:extLst>
      <p:ext uri="{BB962C8B-B14F-4D97-AF65-F5344CB8AC3E}">
        <p14:creationId xmlns:p14="http://schemas.microsoft.com/office/powerpoint/2010/main" val="200607506"/>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 the other hand, the subordinate or delegate may: </a:t>
            </a:r>
            <a:endParaRPr lang="en-US" dirty="0"/>
          </a:p>
        </p:txBody>
      </p:sp>
      <p:sp>
        <p:nvSpPr>
          <p:cNvPr id="3" name="Content Placeholder 2"/>
          <p:cNvSpPr>
            <a:spLocks noGrp="1"/>
          </p:cNvSpPr>
          <p:nvPr>
            <p:ph idx="1"/>
          </p:nvPr>
        </p:nvSpPr>
        <p:spPr/>
        <p:txBody>
          <a:bodyPr/>
          <a:lstStyle/>
          <a:p>
            <a:r>
              <a:rPr lang="en-US" dirty="0"/>
              <a:t>Not accept delegated tasks because it is easier to ask the manager than to decide for themselves how to deal with a problem. </a:t>
            </a:r>
          </a:p>
          <a:p>
            <a:r>
              <a:rPr lang="en-US" dirty="0"/>
              <a:t>- Fear criticism for mistakes made. This keeps subordinates from accepting responsibility. </a:t>
            </a:r>
          </a:p>
          <a:p>
            <a:r>
              <a:rPr lang="en-US" dirty="0"/>
              <a:t>- Lack necessary information and resources or non-supportive environment which creates an attitude that might make a person reject further assignments). </a:t>
            </a:r>
            <a:endParaRPr lang="en-US" dirty="0" smtClean="0"/>
          </a:p>
          <a:p>
            <a:r>
              <a:rPr lang="en-US" dirty="0"/>
              <a:t>Lack self confidence. </a:t>
            </a:r>
          </a:p>
          <a:p>
            <a:r>
              <a:rPr lang="en-US" dirty="0"/>
              <a:t>- Fear liability - some individuals do not like to take risks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450</a:t>
            </a:fld>
            <a:endParaRPr lang="en-US"/>
          </a:p>
        </p:txBody>
      </p:sp>
      <p:sp>
        <p:nvSpPr>
          <p:cNvPr id="6" name="Date Placeholder 5"/>
          <p:cNvSpPr>
            <a:spLocks noGrp="1"/>
          </p:cNvSpPr>
          <p:nvPr>
            <p:ph type="dt" sz="half" idx="10"/>
          </p:nvPr>
        </p:nvSpPr>
        <p:spPr/>
        <p:txBody>
          <a:bodyPr/>
          <a:lstStyle/>
          <a:p>
            <a:fld id="{23BF6408-C1FB-44A3-97D5-A4DBC9BB65C5}" type="datetime5">
              <a:rPr lang="en-US" smtClean="0"/>
              <a:t>6-Sep-21</a:t>
            </a:fld>
            <a:endParaRPr lang="en-US"/>
          </a:p>
        </p:txBody>
      </p:sp>
    </p:spTree>
    <p:extLst>
      <p:ext uri="{BB962C8B-B14F-4D97-AF65-F5344CB8AC3E}">
        <p14:creationId xmlns:p14="http://schemas.microsoft.com/office/powerpoint/2010/main" val="126006427"/>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Centralization and decentralization </a:t>
            </a:r>
            <a:endParaRPr lang="en-US" dirty="0"/>
          </a:p>
        </p:txBody>
      </p:sp>
      <p:sp>
        <p:nvSpPr>
          <p:cNvPr id="3" name="Content Placeholder 2"/>
          <p:cNvSpPr>
            <a:spLocks noGrp="1"/>
          </p:cNvSpPr>
          <p:nvPr>
            <p:ph idx="1"/>
          </p:nvPr>
        </p:nvSpPr>
        <p:spPr/>
        <p:txBody>
          <a:bodyPr>
            <a:normAutofit/>
          </a:bodyPr>
          <a:lstStyle/>
          <a:p>
            <a:r>
              <a:rPr lang="en-US" dirty="0" smtClean="0"/>
              <a:t>Centralization </a:t>
            </a:r>
            <a:r>
              <a:rPr lang="en-US" dirty="0"/>
              <a:t>is the degree to which authority is retained by higher level managers with an organization rather than being delegated. If a limited amount of authority is delegated , the </a:t>
            </a:r>
          </a:p>
          <a:p>
            <a:r>
              <a:rPr lang="en-US" dirty="0"/>
              <a:t>organization is usually characterized as being centralized. If significant amount of authority is delegated to lower managers, the organization is described as being decentralized. </a:t>
            </a:r>
            <a:endParaRPr lang="en-US" dirty="0" smtClean="0"/>
          </a:p>
          <a:p>
            <a:pPr marL="0" indent="0">
              <a:buNone/>
            </a:pPr>
            <a:r>
              <a:rPr lang="en-US" b="1" u="sng" dirty="0" smtClean="0"/>
              <a:t>Assignment </a:t>
            </a:r>
          </a:p>
          <a:p>
            <a:pPr marL="0" indent="0">
              <a:buNone/>
            </a:pPr>
            <a:r>
              <a:rPr lang="en-US" dirty="0" smtClean="0"/>
              <a:t>Read and make notes on advantages of centralization and decentralization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451</a:t>
            </a:fld>
            <a:endParaRPr lang="en-US"/>
          </a:p>
        </p:txBody>
      </p:sp>
      <p:sp>
        <p:nvSpPr>
          <p:cNvPr id="6" name="Date Placeholder 5"/>
          <p:cNvSpPr>
            <a:spLocks noGrp="1"/>
          </p:cNvSpPr>
          <p:nvPr>
            <p:ph type="dt" sz="half" idx="10"/>
          </p:nvPr>
        </p:nvSpPr>
        <p:spPr/>
        <p:txBody>
          <a:bodyPr/>
          <a:lstStyle/>
          <a:p>
            <a:fld id="{22F2F851-7164-4015-89E1-22F4E9E9B321}" type="datetime5">
              <a:rPr lang="en-US" smtClean="0"/>
              <a:t>6-Sep-21</a:t>
            </a:fld>
            <a:endParaRPr lang="en-US"/>
          </a:p>
        </p:txBody>
      </p:sp>
    </p:spTree>
    <p:extLst>
      <p:ext uri="{BB962C8B-B14F-4D97-AF65-F5344CB8AC3E}">
        <p14:creationId xmlns:p14="http://schemas.microsoft.com/office/powerpoint/2010/main" val="870890842"/>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MANAGING MATERIALS AND TIME </a:t>
            </a:r>
            <a:endParaRPr lang="en-US" dirty="0"/>
          </a:p>
        </p:txBody>
      </p:sp>
      <p:sp>
        <p:nvSpPr>
          <p:cNvPr id="3" name="Content Placeholder 2"/>
          <p:cNvSpPr>
            <a:spLocks noGrp="1"/>
          </p:cNvSpPr>
          <p:nvPr>
            <p:ph idx="1"/>
          </p:nvPr>
        </p:nvSpPr>
        <p:spPr/>
        <p:txBody>
          <a:bodyPr/>
          <a:lstStyle/>
          <a:p>
            <a:r>
              <a:rPr lang="en-US" b="1" dirty="0"/>
              <a:t>OBJECTIVES </a:t>
            </a:r>
            <a:endParaRPr lang="en-US" dirty="0"/>
          </a:p>
          <a:p>
            <a:r>
              <a:rPr lang="en-US" dirty="0"/>
              <a:t>By the end of this lecture you should be able to</a:t>
            </a:r>
            <a:r>
              <a:rPr lang="en-US" dirty="0" smtClean="0"/>
              <a:t>:-</a:t>
            </a:r>
            <a:endParaRPr lang="en-US" dirty="0"/>
          </a:p>
          <a:p>
            <a:endParaRPr lang="en-US" dirty="0"/>
          </a:p>
          <a:p>
            <a:pPr marL="0" indent="0">
              <a:buNone/>
            </a:pPr>
            <a:r>
              <a:rPr lang="en-US" dirty="0" smtClean="0"/>
              <a:t>1</a:t>
            </a:r>
            <a:r>
              <a:rPr lang="en-US" dirty="0"/>
              <a:t>. Explain demand estimation and procurement. </a:t>
            </a:r>
          </a:p>
          <a:p>
            <a:pPr marL="0" indent="0">
              <a:buNone/>
            </a:pPr>
            <a:r>
              <a:rPr lang="en-US" dirty="0"/>
              <a:t>2. Describe the role of the nurse manager in inventory control </a:t>
            </a:r>
          </a:p>
          <a:p>
            <a:pPr marL="0" indent="0">
              <a:buNone/>
            </a:pPr>
            <a:r>
              <a:rPr lang="en-US" dirty="0"/>
              <a:t>3. Identify time wasters </a:t>
            </a:r>
          </a:p>
          <a:p>
            <a:pPr marL="0" indent="0">
              <a:buNone/>
            </a:pPr>
            <a:r>
              <a:rPr lang="en-US" dirty="0"/>
              <a:t>4. Describe the principles of time management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452</a:t>
            </a:fld>
            <a:endParaRPr lang="en-US"/>
          </a:p>
        </p:txBody>
      </p:sp>
      <p:sp>
        <p:nvSpPr>
          <p:cNvPr id="6" name="Date Placeholder 5"/>
          <p:cNvSpPr>
            <a:spLocks noGrp="1"/>
          </p:cNvSpPr>
          <p:nvPr>
            <p:ph type="dt" sz="half" idx="10"/>
          </p:nvPr>
        </p:nvSpPr>
        <p:spPr/>
        <p:txBody>
          <a:bodyPr/>
          <a:lstStyle/>
          <a:p>
            <a:fld id="{C7E149A4-D192-40B9-B341-675186CAEAC1}" type="datetime5">
              <a:rPr lang="en-US" smtClean="0"/>
              <a:t>6-Sep-21</a:t>
            </a:fld>
            <a:endParaRPr lang="en-US"/>
          </a:p>
        </p:txBody>
      </p:sp>
    </p:spTree>
    <p:extLst>
      <p:ext uri="{BB962C8B-B14F-4D97-AF65-F5344CB8AC3E}">
        <p14:creationId xmlns:p14="http://schemas.microsoft.com/office/powerpoint/2010/main" val="364997308"/>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Managing Materials </a:t>
            </a:r>
            <a:endParaRPr lang="en-US" dirty="0"/>
          </a:p>
        </p:txBody>
      </p:sp>
      <p:sp>
        <p:nvSpPr>
          <p:cNvPr id="3" name="Content Placeholder 2"/>
          <p:cNvSpPr>
            <a:spLocks noGrp="1"/>
          </p:cNvSpPr>
          <p:nvPr>
            <p:ph idx="1"/>
          </p:nvPr>
        </p:nvSpPr>
        <p:spPr/>
        <p:txBody>
          <a:bodyPr/>
          <a:lstStyle/>
          <a:p>
            <a:r>
              <a:rPr lang="en-US" dirty="0"/>
              <a:t>Materials are essential resources to achieve the objectives of the health care institution. For quality and efficient services, the materials must be in the right place, at the right time when needed and in right quantity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453</a:t>
            </a:fld>
            <a:endParaRPr lang="en-US"/>
          </a:p>
        </p:txBody>
      </p:sp>
      <p:sp>
        <p:nvSpPr>
          <p:cNvPr id="6" name="Date Placeholder 5"/>
          <p:cNvSpPr>
            <a:spLocks noGrp="1"/>
          </p:cNvSpPr>
          <p:nvPr>
            <p:ph type="dt" sz="half" idx="10"/>
          </p:nvPr>
        </p:nvSpPr>
        <p:spPr/>
        <p:txBody>
          <a:bodyPr/>
          <a:lstStyle/>
          <a:p>
            <a:fld id="{0DBF41B1-3B2A-4B09-841E-0C04A8CD17DC}" type="datetime5">
              <a:rPr lang="en-US" smtClean="0"/>
              <a:t>6-Sep-21</a:t>
            </a:fld>
            <a:endParaRPr lang="en-US"/>
          </a:p>
        </p:txBody>
      </p:sp>
    </p:spTree>
    <p:extLst>
      <p:ext uri="{BB962C8B-B14F-4D97-AF65-F5344CB8AC3E}">
        <p14:creationId xmlns:p14="http://schemas.microsoft.com/office/powerpoint/2010/main" val="3120779024"/>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Activities Which Pertain to Materials Management </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i</a:t>
            </a:r>
            <a:r>
              <a:rPr lang="en-US" dirty="0"/>
              <a:t>. </a:t>
            </a:r>
            <a:r>
              <a:rPr lang="en-US" b="1" dirty="0"/>
              <a:t>Demand estimation </a:t>
            </a:r>
            <a:endParaRPr lang="en-US" dirty="0"/>
          </a:p>
          <a:p>
            <a:r>
              <a:rPr lang="en-US" dirty="0"/>
              <a:t>Since a large quantity of materials are used in hospitals and in specific units/wards, you need to identify your requirements or needs. </a:t>
            </a:r>
          </a:p>
          <a:p>
            <a:r>
              <a:rPr lang="en-US" dirty="0"/>
              <a:t>ii. </a:t>
            </a:r>
            <a:r>
              <a:rPr lang="en-US" b="1" dirty="0"/>
              <a:t>Procurement </a:t>
            </a:r>
            <a:endParaRPr lang="en-US" dirty="0"/>
          </a:p>
          <a:p>
            <a:pPr marL="0" indent="0">
              <a:buNone/>
            </a:pPr>
            <a:r>
              <a:rPr lang="en-US" dirty="0" smtClean="0"/>
              <a:t>Having </a:t>
            </a:r>
            <a:r>
              <a:rPr lang="en-US" dirty="0"/>
              <a:t>come up with your list the next step is procurement or ordering. Some institutions have laid rules and regulations regarding procurement. This is aimed at reducing wastage and maximizing the value of money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454</a:t>
            </a:fld>
            <a:endParaRPr lang="en-US"/>
          </a:p>
        </p:txBody>
      </p:sp>
      <p:sp>
        <p:nvSpPr>
          <p:cNvPr id="6" name="Date Placeholder 5"/>
          <p:cNvSpPr>
            <a:spLocks noGrp="1"/>
          </p:cNvSpPr>
          <p:nvPr>
            <p:ph type="dt" sz="half" idx="10"/>
          </p:nvPr>
        </p:nvSpPr>
        <p:spPr/>
        <p:txBody>
          <a:bodyPr/>
          <a:lstStyle/>
          <a:p>
            <a:fld id="{0F6FDA06-A4BA-4964-B512-BAC627D6975D}" type="datetime5">
              <a:rPr lang="en-US" smtClean="0"/>
              <a:t>6-Sep-21</a:t>
            </a:fld>
            <a:endParaRPr lang="en-US"/>
          </a:p>
        </p:txBody>
      </p:sp>
    </p:spTree>
    <p:extLst>
      <p:ext uri="{BB962C8B-B14F-4D97-AF65-F5344CB8AC3E}">
        <p14:creationId xmlns:p14="http://schemas.microsoft.com/office/powerpoint/2010/main" val="3045592833"/>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iii</a:t>
            </a:r>
            <a:r>
              <a:rPr lang="en-US" dirty="0"/>
              <a:t>. </a:t>
            </a:r>
            <a:r>
              <a:rPr lang="en-US" b="1" dirty="0"/>
              <a:t>Receipt and Inspection </a:t>
            </a:r>
            <a:endParaRPr lang="en-US" dirty="0"/>
          </a:p>
          <a:p>
            <a:r>
              <a:rPr lang="en-US" dirty="0"/>
              <a:t>The materials received should be subjected to either physical or chemical inspection. This ensures that you receive the right quality of material supplied to the organization. </a:t>
            </a:r>
          </a:p>
          <a:p>
            <a:r>
              <a:rPr lang="en-US" dirty="0"/>
              <a:t>iv. </a:t>
            </a:r>
            <a:r>
              <a:rPr lang="en-US" b="1" dirty="0"/>
              <a:t>Storage </a:t>
            </a:r>
            <a:endParaRPr lang="en-US" dirty="0"/>
          </a:p>
          <a:p>
            <a:pPr marL="0" indent="0">
              <a:buNone/>
            </a:pPr>
            <a:r>
              <a:rPr lang="en-US" dirty="0" smtClean="0"/>
              <a:t>The </a:t>
            </a:r>
            <a:r>
              <a:rPr lang="en-US" dirty="0"/>
              <a:t>materials should be in a store within or near the institution. The store should be of adequate size to accommodate the materials required for different types of usages </a:t>
            </a:r>
            <a:r>
              <a:rPr lang="en-US" dirty="0" err="1"/>
              <a:t>eg</a:t>
            </a:r>
            <a:r>
              <a:rPr lang="en-US" dirty="0"/>
              <a:t>. Fridges, shelves, cupboards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455</a:t>
            </a:fld>
            <a:endParaRPr lang="en-US"/>
          </a:p>
        </p:txBody>
      </p:sp>
      <p:sp>
        <p:nvSpPr>
          <p:cNvPr id="6" name="Date Placeholder 5"/>
          <p:cNvSpPr>
            <a:spLocks noGrp="1"/>
          </p:cNvSpPr>
          <p:nvPr>
            <p:ph type="dt" sz="half" idx="10"/>
          </p:nvPr>
        </p:nvSpPr>
        <p:spPr/>
        <p:txBody>
          <a:bodyPr/>
          <a:lstStyle/>
          <a:p>
            <a:fld id="{9D88EB30-B77F-4D49-8D26-3A1D607BFC5C}" type="datetime5">
              <a:rPr lang="en-US" smtClean="0"/>
              <a:t>6-Sep-21</a:t>
            </a:fld>
            <a:endParaRPr lang="en-US"/>
          </a:p>
        </p:txBody>
      </p:sp>
    </p:spTree>
    <p:extLst>
      <p:ext uri="{BB962C8B-B14F-4D97-AF65-F5344CB8AC3E}">
        <p14:creationId xmlns:p14="http://schemas.microsoft.com/office/powerpoint/2010/main" val="4166989311"/>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v</a:t>
            </a:r>
            <a:r>
              <a:rPr lang="en-US" dirty="0"/>
              <a:t>. </a:t>
            </a:r>
            <a:r>
              <a:rPr lang="en-US" b="1" dirty="0"/>
              <a:t>Inventory Control </a:t>
            </a:r>
            <a:r>
              <a:rPr lang="en-US" dirty="0"/>
              <a:t>(Issue and use) </a:t>
            </a:r>
          </a:p>
          <a:p>
            <a:r>
              <a:rPr lang="en-US" dirty="0"/>
              <a:t>This means stocking adequate numbers so that materials are available whenever required. Close supervision of movement of materials or consumption rate is a good tool for proper control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456</a:t>
            </a:fld>
            <a:endParaRPr lang="en-US"/>
          </a:p>
        </p:txBody>
      </p:sp>
      <p:sp>
        <p:nvSpPr>
          <p:cNvPr id="6" name="Date Placeholder 5"/>
          <p:cNvSpPr>
            <a:spLocks noGrp="1"/>
          </p:cNvSpPr>
          <p:nvPr>
            <p:ph type="dt" sz="half" idx="10"/>
          </p:nvPr>
        </p:nvSpPr>
        <p:spPr/>
        <p:txBody>
          <a:bodyPr/>
          <a:lstStyle/>
          <a:p>
            <a:fld id="{ADA41307-A074-4357-9872-7BD9C74E93B9}" type="datetime5">
              <a:rPr lang="en-US" smtClean="0"/>
              <a:t>6-Sep-21</a:t>
            </a:fld>
            <a:endParaRPr lang="en-US"/>
          </a:p>
        </p:txBody>
      </p:sp>
    </p:spTree>
    <p:extLst>
      <p:ext uri="{BB962C8B-B14F-4D97-AF65-F5344CB8AC3E}">
        <p14:creationId xmlns:p14="http://schemas.microsoft.com/office/powerpoint/2010/main" val="2675996848"/>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 </a:t>
            </a:r>
            <a:endParaRPr lang="en-US" dirty="0"/>
          </a:p>
        </p:txBody>
      </p:sp>
      <p:sp>
        <p:nvSpPr>
          <p:cNvPr id="3" name="Content Placeholder 2"/>
          <p:cNvSpPr>
            <a:spLocks noGrp="1"/>
          </p:cNvSpPr>
          <p:nvPr>
            <p:ph idx="1"/>
          </p:nvPr>
        </p:nvSpPr>
        <p:spPr/>
        <p:txBody>
          <a:bodyPr/>
          <a:lstStyle/>
          <a:p>
            <a:r>
              <a:rPr lang="en-US" dirty="0" smtClean="0"/>
              <a:t>Def. :- act or process of exercising conscious control over amount of time spent on specific activities in order to increase efficiency and effectiveness </a:t>
            </a:r>
          </a:p>
          <a:p>
            <a:pPr marL="0" indent="0">
              <a:buNone/>
            </a:pPr>
            <a:r>
              <a:rPr lang="en-US" dirty="0" smtClean="0"/>
              <a:t>Time management skills </a:t>
            </a:r>
          </a:p>
          <a:p>
            <a:pPr>
              <a:buFont typeface="Wingdings" panose="05000000000000000000" pitchFamily="2" charset="2"/>
              <a:buChar char="ü"/>
            </a:pPr>
            <a:r>
              <a:rPr lang="en-US" dirty="0" smtClean="0"/>
              <a:t>Set goals – realistic and achievable </a:t>
            </a:r>
          </a:p>
          <a:p>
            <a:pPr>
              <a:buFont typeface="Wingdings" panose="05000000000000000000" pitchFamily="2" charset="2"/>
              <a:buChar char="ü"/>
            </a:pPr>
            <a:r>
              <a:rPr lang="en-US" dirty="0" smtClean="0"/>
              <a:t>Prioritize work – make a list of task </a:t>
            </a:r>
          </a:p>
          <a:p>
            <a:pPr>
              <a:buFont typeface="Wingdings" panose="05000000000000000000" pitchFamily="2" charset="2"/>
              <a:buChar char="ü"/>
            </a:pPr>
            <a:r>
              <a:rPr lang="en-US" dirty="0" smtClean="0"/>
              <a:t>Delegate task – to your subordinates as per their skills</a:t>
            </a:r>
          </a:p>
          <a:p>
            <a:pPr>
              <a:buFont typeface="Wingdings" panose="05000000000000000000" pitchFamily="2" charset="2"/>
              <a:buChar char="ü"/>
            </a:pPr>
            <a:r>
              <a:rPr lang="en-US" dirty="0" smtClean="0"/>
              <a:t>Avoid distractors  - i.e. email face book politics </a:t>
            </a:r>
          </a:p>
          <a:p>
            <a:pPr>
              <a:buFont typeface="Wingdings" panose="05000000000000000000" pitchFamily="2" charset="2"/>
              <a:buChar char="ü"/>
            </a:pPr>
            <a:r>
              <a:rPr lang="en-US" dirty="0" smtClean="0"/>
              <a:t>Organize your time  - identify when you waste time and reduce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457</a:t>
            </a:fld>
            <a:endParaRPr lang="en-US"/>
          </a:p>
        </p:txBody>
      </p:sp>
      <p:sp>
        <p:nvSpPr>
          <p:cNvPr id="6" name="Date Placeholder 5"/>
          <p:cNvSpPr>
            <a:spLocks noGrp="1"/>
          </p:cNvSpPr>
          <p:nvPr>
            <p:ph type="dt" sz="half" idx="10"/>
          </p:nvPr>
        </p:nvSpPr>
        <p:spPr/>
        <p:txBody>
          <a:bodyPr/>
          <a:lstStyle/>
          <a:p>
            <a:fld id="{BB9997DF-5D2A-4F73-BCD7-E880909488C5}" type="datetime5">
              <a:rPr lang="en-US" smtClean="0"/>
              <a:t>6-Sep-21</a:t>
            </a:fld>
            <a:endParaRPr lang="en-US"/>
          </a:p>
        </p:txBody>
      </p:sp>
    </p:spTree>
    <p:extLst>
      <p:ext uri="{BB962C8B-B14F-4D97-AF65-F5344CB8AC3E}">
        <p14:creationId xmlns:p14="http://schemas.microsoft.com/office/powerpoint/2010/main" val="131331893"/>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Break down tasks – so as to accomplish one step at a time </a:t>
            </a:r>
          </a:p>
          <a:p>
            <a:pPr>
              <a:buFont typeface="Wingdings" panose="05000000000000000000" pitchFamily="2" charset="2"/>
              <a:buChar char="ü"/>
            </a:pPr>
            <a:r>
              <a:rPr lang="en-US" dirty="0" smtClean="0"/>
              <a:t>Set deadlines – set realistic deadlines for task and stick to it </a:t>
            </a:r>
          </a:p>
          <a:p>
            <a:pPr marL="0" indent="0">
              <a:buNone/>
            </a:pPr>
            <a:r>
              <a:rPr lang="en-US" dirty="0" smtClean="0"/>
              <a:t>challenge your self and meet the deadline ,reward your self for meeting difficult tasks </a:t>
            </a:r>
          </a:p>
          <a:p>
            <a:pPr>
              <a:buFont typeface="Wingdings" panose="05000000000000000000" pitchFamily="2" charset="2"/>
              <a:buChar char="ü"/>
            </a:pPr>
            <a:r>
              <a:rPr lang="en-US" dirty="0" smtClean="0"/>
              <a:t>Avoid stress – stress occurs when we accept more than our abilities resulting into tiredness and loss of </a:t>
            </a:r>
            <a:r>
              <a:rPr lang="en-US" smtClean="0"/>
              <a:t>productivity ,delegate </a:t>
            </a:r>
            <a:r>
              <a:rPr lang="en-US" dirty="0" smtClean="0"/>
              <a:t>tasks and leave time for relaxation  </a:t>
            </a:r>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458</a:t>
            </a:fld>
            <a:endParaRPr lang="en-US"/>
          </a:p>
        </p:txBody>
      </p:sp>
      <p:sp>
        <p:nvSpPr>
          <p:cNvPr id="6" name="Date Placeholder 5"/>
          <p:cNvSpPr>
            <a:spLocks noGrp="1"/>
          </p:cNvSpPr>
          <p:nvPr>
            <p:ph type="dt" sz="half" idx="10"/>
          </p:nvPr>
        </p:nvSpPr>
        <p:spPr/>
        <p:txBody>
          <a:bodyPr/>
          <a:lstStyle/>
          <a:p>
            <a:fld id="{E2DA787B-91C5-40D1-B9FE-B599390FFEE8}" type="datetime5">
              <a:rPr lang="en-US" smtClean="0"/>
              <a:t>6-Sep-21</a:t>
            </a:fld>
            <a:endParaRPr lang="en-US"/>
          </a:p>
        </p:txBody>
      </p:sp>
    </p:spTree>
    <p:extLst>
      <p:ext uri="{BB962C8B-B14F-4D97-AF65-F5344CB8AC3E}">
        <p14:creationId xmlns:p14="http://schemas.microsoft.com/office/powerpoint/2010/main" val="1404962637"/>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1</a:t>
            </a:r>
            <a:r>
              <a:rPr lang="en-US" dirty="0"/>
              <a:t>. Tasks which have to be done. These relate to key responsibilities </a:t>
            </a:r>
            <a:r>
              <a:rPr lang="en-US" dirty="0" err="1"/>
              <a:t>eg</a:t>
            </a:r>
            <a:r>
              <a:rPr lang="en-US" dirty="0"/>
              <a:t>. Clinical or administrative duties. </a:t>
            </a:r>
          </a:p>
          <a:p>
            <a:pPr marL="0" indent="0">
              <a:buNone/>
            </a:pPr>
            <a:r>
              <a:rPr lang="en-US" dirty="0" smtClean="0"/>
              <a:t>2</a:t>
            </a:r>
            <a:r>
              <a:rPr lang="en-US" dirty="0"/>
              <a:t>. Tasks into which you are pressurized by other people. </a:t>
            </a:r>
          </a:p>
          <a:p>
            <a:r>
              <a:rPr lang="en-US" dirty="0"/>
              <a:t>Some of these are important and must be done while others you do because you do not want to say no. </a:t>
            </a:r>
          </a:p>
          <a:p>
            <a:pPr marL="0" indent="0">
              <a:buNone/>
            </a:pPr>
            <a:r>
              <a:rPr lang="en-US" dirty="0"/>
              <a:t>3. Tasks which you do because you want to. </a:t>
            </a:r>
          </a:p>
          <a:p>
            <a:endParaRPr lang="en-US" dirty="0"/>
          </a:p>
          <a:p>
            <a:r>
              <a:rPr lang="en-US" dirty="0"/>
              <a:t>These are usually your own choices and include tasks which someone else could do well </a:t>
            </a:r>
            <a:r>
              <a:rPr lang="en-US" dirty="0" err="1"/>
              <a:t>eg</a:t>
            </a:r>
            <a:r>
              <a:rPr lang="en-US" dirty="0"/>
              <a:t>. attending a </a:t>
            </a:r>
            <a:r>
              <a:rPr lang="en-US" dirty="0" smtClean="0"/>
              <a:t> </a:t>
            </a:r>
            <a:r>
              <a:rPr lang="en-US" dirty="0"/>
              <a:t>association meeting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459</a:t>
            </a:fld>
            <a:endParaRPr lang="en-US"/>
          </a:p>
        </p:txBody>
      </p:sp>
      <p:sp>
        <p:nvSpPr>
          <p:cNvPr id="6" name="Date Placeholder 5"/>
          <p:cNvSpPr>
            <a:spLocks noGrp="1"/>
          </p:cNvSpPr>
          <p:nvPr>
            <p:ph type="dt" sz="half" idx="10"/>
          </p:nvPr>
        </p:nvSpPr>
        <p:spPr/>
        <p:txBody>
          <a:bodyPr/>
          <a:lstStyle/>
          <a:p>
            <a:fld id="{3CAD846D-617C-4357-BFE9-DE37627AC00B}" type="datetime5">
              <a:rPr lang="en-US" smtClean="0"/>
              <a:t>6-Sep-21</a:t>
            </a:fld>
            <a:endParaRPr lang="en-US"/>
          </a:p>
        </p:txBody>
      </p:sp>
    </p:spTree>
    <p:extLst>
      <p:ext uri="{BB962C8B-B14F-4D97-AF65-F5344CB8AC3E}">
        <p14:creationId xmlns:p14="http://schemas.microsoft.com/office/powerpoint/2010/main" val="3282808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lgerian" panose="04020705040A02060702" pitchFamily="82" charset="0"/>
              </a:rPr>
              <a:t>HUMAN RELATIONS APPROACH</a:t>
            </a:r>
            <a:endParaRPr lang="en-US" dirty="0">
              <a:latin typeface="Algerian" panose="04020705040A02060702" pitchFamily="82" charset="0"/>
            </a:endParaRPr>
          </a:p>
        </p:txBody>
      </p:sp>
      <p:sp>
        <p:nvSpPr>
          <p:cNvPr id="3" name="Content Placeholder 2"/>
          <p:cNvSpPr>
            <a:spLocks noGrp="1"/>
          </p:cNvSpPr>
          <p:nvPr>
            <p:ph idx="1"/>
          </p:nvPr>
        </p:nvSpPr>
        <p:spPr>
          <a:xfrm>
            <a:off x="838200" y="1690688"/>
            <a:ext cx="10515600" cy="4351338"/>
          </a:xfrm>
        </p:spPr>
        <p:txBody>
          <a:bodyPr/>
          <a:lstStyle/>
          <a:p>
            <a:pPr marL="0" indent="0">
              <a:buNone/>
            </a:pPr>
            <a:r>
              <a:rPr lang="en-GB" sz="3200" b="1" dirty="0">
                <a:solidFill>
                  <a:schemeClr val="tx2"/>
                </a:solidFill>
                <a:latin typeface="Arial Narrow" panose="020B0606020202030204" pitchFamily="34" charset="0"/>
              </a:rPr>
              <a:t>– </a:t>
            </a:r>
            <a:r>
              <a:rPr lang="en-GB" dirty="0">
                <a:solidFill>
                  <a:schemeClr val="tx2"/>
                </a:solidFill>
                <a:latin typeface="Arial Narrow" panose="020B0606020202030204" pitchFamily="34" charset="0"/>
              </a:rPr>
              <a:t>F</a:t>
            </a:r>
            <a:r>
              <a:rPr lang="en-GB" dirty="0" smtClean="0">
                <a:solidFill>
                  <a:schemeClr val="tx2"/>
                </a:solidFill>
                <a:latin typeface="Arial Narrow" panose="020B0606020202030204" pitchFamily="34" charset="0"/>
              </a:rPr>
              <a:t>ocused </a:t>
            </a:r>
            <a:r>
              <a:rPr lang="en-GB" dirty="0">
                <a:solidFill>
                  <a:schemeClr val="tx2"/>
                </a:solidFill>
                <a:latin typeface="Arial Narrow" panose="020B0606020202030204" pitchFamily="34" charset="0"/>
              </a:rPr>
              <a:t>on the informal organisation and the psychological &amp; social needs of people at work</a:t>
            </a:r>
            <a:br>
              <a:rPr lang="en-GB" dirty="0">
                <a:solidFill>
                  <a:schemeClr val="tx2"/>
                </a:solidFill>
                <a:latin typeface="Arial Narrow" panose="020B0606020202030204" pitchFamily="34" charset="0"/>
              </a:rPr>
            </a:br>
            <a:endParaRPr lang="en-US" dirty="0">
              <a:solidFill>
                <a:schemeClr val="tx2"/>
              </a:solidFill>
              <a:latin typeface="Arial Narrow" panose="020B0606020202030204" pitchFamily="34" charset="0"/>
            </a:endParaRP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a:t>
            </a:fld>
            <a:endParaRPr lang="en-US"/>
          </a:p>
        </p:txBody>
      </p:sp>
      <p:sp>
        <p:nvSpPr>
          <p:cNvPr id="6" name="Date Placeholder 5"/>
          <p:cNvSpPr>
            <a:spLocks noGrp="1"/>
          </p:cNvSpPr>
          <p:nvPr>
            <p:ph type="dt" sz="half" idx="10"/>
          </p:nvPr>
        </p:nvSpPr>
        <p:spPr/>
        <p:txBody>
          <a:bodyPr/>
          <a:lstStyle/>
          <a:p>
            <a:fld id="{3B7B084D-E8A8-4B46-B962-D5E760A07339}" type="datetime5">
              <a:rPr lang="en-US" smtClean="0"/>
              <a:t>6-Sep-21</a:t>
            </a:fld>
            <a:endParaRPr lang="en-US"/>
          </a:p>
        </p:txBody>
      </p:sp>
    </p:spTree>
    <p:extLst>
      <p:ext uri="{BB962C8B-B14F-4D97-AF65-F5344CB8AC3E}">
        <p14:creationId xmlns:p14="http://schemas.microsoft.com/office/powerpoint/2010/main" val="1002284462"/>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 Wasters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a:t>Interruptions such as telephone calls and drop-in visitors. </a:t>
            </a:r>
          </a:p>
          <a:p>
            <a:r>
              <a:rPr lang="en-US" dirty="0"/>
              <a:t> Lack of clear cut goals, objectives and priorities. </a:t>
            </a:r>
          </a:p>
          <a:p>
            <a:r>
              <a:rPr lang="en-US" dirty="0"/>
              <a:t> Meetings both scheduled and unscheduled. </a:t>
            </a:r>
          </a:p>
          <a:p>
            <a:r>
              <a:rPr lang="en-US" dirty="0"/>
              <a:t> Lack of daily and/or weekly plans. </a:t>
            </a:r>
          </a:p>
          <a:p>
            <a:r>
              <a:rPr lang="en-US" dirty="0"/>
              <a:t> Lack of self discipline. </a:t>
            </a:r>
          </a:p>
          <a:p>
            <a:r>
              <a:rPr lang="en-US" dirty="0"/>
              <a:t> Failure to delegate. </a:t>
            </a:r>
          </a:p>
          <a:p>
            <a:r>
              <a:rPr lang="en-US" dirty="0"/>
              <a:t> Ineffective communication. </a:t>
            </a:r>
          </a:p>
          <a:p>
            <a:r>
              <a:rPr lang="en-US" dirty="0"/>
              <a:t> Inability to say no.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460</a:t>
            </a:fld>
            <a:endParaRPr lang="en-US"/>
          </a:p>
        </p:txBody>
      </p:sp>
      <p:sp>
        <p:nvSpPr>
          <p:cNvPr id="6" name="Date Placeholder 5"/>
          <p:cNvSpPr>
            <a:spLocks noGrp="1"/>
          </p:cNvSpPr>
          <p:nvPr>
            <p:ph type="dt" sz="half" idx="10"/>
          </p:nvPr>
        </p:nvSpPr>
        <p:spPr/>
        <p:txBody>
          <a:bodyPr/>
          <a:lstStyle/>
          <a:p>
            <a:fld id="{B6234C66-1E6D-4C54-8285-5E85DBA521D0}" type="datetime5">
              <a:rPr lang="en-US" smtClean="0"/>
              <a:t>6-Sep-21</a:t>
            </a:fld>
            <a:endParaRPr lang="en-US"/>
          </a:p>
        </p:txBody>
      </p:sp>
    </p:spTree>
    <p:extLst>
      <p:ext uri="{BB962C8B-B14F-4D97-AF65-F5344CB8AC3E}">
        <p14:creationId xmlns:p14="http://schemas.microsoft.com/office/powerpoint/2010/main" val="3814086646"/>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Time Management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1</a:t>
            </a:r>
            <a:r>
              <a:rPr lang="en-US" b="1" dirty="0"/>
              <a:t>. Goal Setting </a:t>
            </a:r>
            <a:endParaRPr lang="en-US" dirty="0"/>
          </a:p>
          <a:p>
            <a:r>
              <a:rPr lang="en-US" dirty="0"/>
              <a:t>The nurse manager sets both organizational and personal goals. The goals are either short or long term and provide direction and vision for actions as well as time frames in which activities will be accomplished. </a:t>
            </a:r>
          </a:p>
          <a:p>
            <a:r>
              <a:rPr lang="en-US" b="1" dirty="0"/>
              <a:t>2. Time Analysis </a:t>
            </a:r>
            <a:endParaRPr lang="en-US" dirty="0"/>
          </a:p>
          <a:p>
            <a:pPr marL="0" indent="0">
              <a:buNone/>
            </a:pPr>
            <a:r>
              <a:rPr lang="en-US" dirty="0" smtClean="0"/>
              <a:t>The </a:t>
            </a:r>
            <a:r>
              <a:rPr lang="en-US" dirty="0"/>
              <a:t>manager should conduct a survey of how she/he spends a day. Reviewing the daily schedule and keeping it accurate may demonstrate how time is used.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461</a:t>
            </a:fld>
            <a:endParaRPr lang="en-US"/>
          </a:p>
        </p:txBody>
      </p:sp>
      <p:sp>
        <p:nvSpPr>
          <p:cNvPr id="6" name="Date Placeholder 5"/>
          <p:cNvSpPr>
            <a:spLocks noGrp="1"/>
          </p:cNvSpPr>
          <p:nvPr>
            <p:ph type="dt" sz="half" idx="10"/>
          </p:nvPr>
        </p:nvSpPr>
        <p:spPr/>
        <p:txBody>
          <a:bodyPr/>
          <a:lstStyle/>
          <a:p>
            <a:fld id="{5E31E40A-A1EC-468A-90B2-E38DE3E7F364}" type="datetime5">
              <a:rPr lang="en-US" smtClean="0"/>
              <a:t>6-Sep-21</a:t>
            </a:fld>
            <a:endParaRPr lang="en-US"/>
          </a:p>
        </p:txBody>
      </p:sp>
    </p:spTree>
    <p:extLst>
      <p:ext uri="{BB962C8B-B14F-4D97-AF65-F5344CB8AC3E}">
        <p14:creationId xmlns:p14="http://schemas.microsoft.com/office/powerpoint/2010/main" val="974804146"/>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3</a:t>
            </a:r>
            <a:r>
              <a:rPr lang="en-US" b="1" dirty="0"/>
              <a:t>. Priority Setting </a:t>
            </a:r>
            <a:endParaRPr lang="en-US" dirty="0"/>
          </a:p>
          <a:p>
            <a:r>
              <a:rPr lang="en-US" dirty="0"/>
              <a:t>Time frames for achievement of goals are identified by the nurse manager. The "to do" list should be prioritized by classifying activities as e.g. "1" for urgent or "2" not urgent but important and "3" less important. </a:t>
            </a:r>
          </a:p>
          <a:p>
            <a:r>
              <a:rPr lang="en-US" b="1" dirty="0"/>
              <a:t>4. Delegation </a:t>
            </a:r>
            <a:endParaRPr lang="en-US" dirty="0"/>
          </a:p>
          <a:p>
            <a:endParaRPr lang="en-US" dirty="0"/>
          </a:p>
          <a:p>
            <a:r>
              <a:rPr lang="en-US" dirty="0"/>
              <a:t>A number of activities may be delegated by the nurse manager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462</a:t>
            </a:fld>
            <a:endParaRPr lang="en-US"/>
          </a:p>
        </p:txBody>
      </p:sp>
      <p:sp>
        <p:nvSpPr>
          <p:cNvPr id="6" name="Date Placeholder 5"/>
          <p:cNvSpPr>
            <a:spLocks noGrp="1"/>
          </p:cNvSpPr>
          <p:nvPr>
            <p:ph type="dt" sz="half" idx="10"/>
          </p:nvPr>
        </p:nvSpPr>
        <p:spPr/>
        <p:txBody>
          <a:bodyPr/>
          <a:lstStyle/>
          <a:p>
            <a:fld id="{E98B1616-793E-4314-BCC1-D8A3D8D257E8}" type="datetime5">
              <a:rPr lang="en-US" smtClean="0"/>
              <a:t>6-Sep-21</a:t>
            </a:fld>
            <a:endParaRPr lang="en-US"/>
          </a:p>
        </p:txBody>
      </p:sp>
    </p:spTree>
    <p:extLst>
      <p:ext uri="{BB962C8B-B14F-4D97-AF65-F5344CB8AC3E}">
        <p14:creationId xmlns:p14="http://schemas.microsoft.com/office/powerpoint/2010/main" val="2823370858"/>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5</a:t>
            </a:r>
            <a:r>
              <a:rPr lang="en-US" b="1" dirty="0"/>
              <a:t>. Controlling Interruptions </a:t>
            </a:r>
            <a:endParaRPr lang="en-US" dirty="0"/>
          </a:p>
          <a:p>
            <a:r>
              <a:rPr lang="en-US" dirty="0"/>
              <a:t>Identify causes of interruptions and plan to reduce them. Some could become a planned and scheduled activity.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463</a:t>
            </a:fld>
            <a:endParaRPr lang="en-US"/>
          </a:p>
        </p:txBody>
      </p:sp>
      <p:sp>
        <p:nvSpPr>
          <p:cNvPr id="6" name="Date Placeholder 5"/>
          <p:cNvSpPr>
            <a:spLocks noGrp="1"/>
          </p:cNvSpPr>
          <p:nvPr>
            <p:ph type="dt" sz="half" idx="10"/>
          </p:nvPr>
        </p:nvSpPr>
        <p:spPr/>
        <p:txBody>
          <a:bodyPr/>
          <a:lstStyle/>
          <a:p>
            <a:fld id="{8BC84120-9682-4CD7-B6B2-24E03DD06656}" type="datetime5">
              <a:rPr lang="en-US" smtClean="0"/>
              <a:t>6-Sep-21</a:t>
            </a:fld>
            <a:endParaRPr lang="en-US"/>
          </a:p>
        </p:txBody>
      </p:sp>
    </p:spTree>
    <p:extLst>
      <p:ext uri="{BB962C8B-B14F-4D97-AF65-F5344CB8AC3E}">
        <p14:creationId xmlns:p14="http://schemas.microsoft.com/office/powerpoint/2010/main" val="43910615"/>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 DEVELOPMENT </a:t>
            </a:r>
            <a:endParaRPr lang="en-US" dirty="0"/>
          </a:p>
        </p:txBody>
      </p:sp>
      <p:sp>
        <p:nvSpPr>
          <p:cNvPr id="3" name="Content Placeholder 2"/>
          <p:cNvSpPr>
            <a:spLocks noGrp="1"/>
          </p:cNvSpPr>
          <p:nvPr>
            <p:ph idx="1"/>
          </p:nvPr>
        </p:nvSpPr>
        <p:spPr/>
        <p:txBody>
          <a:bodyPr/>
          <a:lstStyle/>
          <a:p>
            <a:r>
              <a:rPr lang="en-US" b="1" dirty="0"/>
              <a:t>Training: </a:t>
            </a:r>
            <a:r>
              <a:rPr lang="en-US" dirty="0"/>
              <a:t>Training is the planned process of modifying employee behavior, attitude, and skill through learning in order to increase the probability of goal achievement</a:t>
            </a:r>
            <a:r>
              <a:rPr lang="en-US" dirty="0" smtClean="0"/>
              <a:t>.</a:t>
            </a:r>
            <a:endParaRPr lang="en-US" dirty="0"/>
          </a:p>
          <a:p>
            <a:r>
              <a:rPr lang="en-US" b="1" dirty="0"/>
              <a:t>Development </a:t>
            </a:r>
            <a:endParaRPr lang="en-US" dirty="0"/>
          </a:p>
          <a:p>
            <a:pPr marL="0" indent="0">
              <a:buNone/>
            </a:pPr>
            <a:r>
              <a:rPr lang="en-US" dirty="0"/>
              <a:t>This usually suggests a broader view of knowledge and skills acquisition than training. It is less job oriented than career oriented. It is concerned more with employee potential than with immediate skills. It sees the employees as adaptable resources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464</a:t>
            </a:fld>
            <a:endParaRPr lang="en-US"/>
          </a:p>
        </p:txBody>
      </p:sp>
      <p:sp>
        <p:nvSpPr>
          <p:cNvPr id="6" name="Date Placeholder 5"/>
          <p:cNvSpPr>
            <a:spLocks noGrp="1"/>
          </p:cNvSpPr>
          <p:nvPr>
            <p:ph type="dt" sz="half" idx="10"/>
          </p:nvPr>
        </p:nvSpPr>
        <p:spPr/>
        <p:txBody>
          <a:bodyPr/>
          <a:lstStyle/>
          <a:p>
            <a:fld id="{A65D285E-9155-49C1-944B-6A50B0301D9D}" type="datetime5">
              <a:rPr lang="en-US" smtClean="0"/>
              <a:t>6-Sep-21</a:t>
            </a:fld>
            <a:endParaRPr lang="en-US"/>
          </a:p>
        </p:txBody>
      </p:sp>
    </p:spTree>
    <p:extLst>
      <p:ext uri="{BB962C8B-B14F-4D97-AF65-F5344CB8AC3E}">
        <p14:creationId xmlns:p14="http://schemas.microsoft.com/office/powerpoint/2010/main" val="3564547619"/>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Training and development </a:t>
            </a:r>
            <a:r>
              <a:rPr lang="en-US" b="1" dirty="0" smtClean="0"/>
              <a:t>cycle </a:t>
            </a:r>
            <a:endParaRPr lang="en-US" dirty="0" smtClean="0"/>
          </a:p>
          <a:p>
            <a:r>
              <a:rPr lang="en-US" dirty="0" smtClean="0"/>
              <a:t> </a:t>
            </a:r>
            <a:r>
              <a:rPr lang="en-US" dirty="0"/>
              <a:t>The primary objective of training is to reduce the gap between what employees know and what they should know. Systematic training is initiated by the organization’s policy and sustained by its training </a:t>
            </a:r>
            <a:r>
              <a:rPr lang="en-US" dirty="0" smtClean="0"/>
              <a:t>organization</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465</a:t>
            </a:fld>
            <a:endParaRPr lang="en-US"/>
          </a:p>
        </p:txBody>
      </p:sp>
      <p:sp>
        <p:nvSpPr>
          <p:cNvPr id="6" name="Date Placeholder 5"/>
          <p:cNvSpPr>
            <a:spLocks noGrp="1"/>
          </p:cNvSpPr>
          <p:nvPr>
            <p:ph type="dt" sz="half" idx="10"/>
          </p:nvPr>
        </p:nvSpPr>
        <p:spPr/>
        <p:txBody>
          <a:bodyPr/>
          <a:lstStyle/>
          <a:p>
            <a:fld id="{C12B3100-20AF-4363-9F78-E4AC352E5D5C}" type="datetime5">
              <a:rPr lang="en-US" smtClean="0"/>
              <a:t>6-Sep-21</a:t>
            </a:fld>
            <a:endParaRPr lang="en-US"/>
          </a:p>
        </p:txBody>
      </p:sp>
    </p:spTree>
    <p:extLst>
      <p:ext uri="{BB962C8B-B14F-4D97-AF65-F5344CB8AC3E}">
        <p14:creationId xmlns:p14="http://schemas.microsoft.com/office/powerpoint/2010/main" val="3346434923"/>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 involves five steps </a:t>
            </a:r>
            <a:endParaRPr lang="en-US" dirty="0"/>
          </a:p>
        </p:txBody>
      </p:sp>
      <p:sp>
        <p:nvSpPr>
          <p:cNvPr id="3" name="Content Placeholder 2"/>
          <p:cNvSpPr>
            <a:spLocks noGrp="1"/>
          </p:cNvSpPr>
          <p:nvPr>
            <p:ph idx="1"/>
          </p:nvPr>
        </p:nvSpPr>
        <p:spPr/>
        <p:txBody>
          <a:bodyPr>
            <a:normAutofit lnSpcReduction="10000"/>
          </a:bodyPr>
          <a:lstStyle/>
          <a:p>
            <a:r>
              <a:rPr lang="en-US" b="1" dirty="0"/>
              <a:t>Needs analysis/identifying training needs: </a:t>
            </a:r>
            <a:r>
              <a:rPr lang="en-US" dirty="0"/>
              <a:t>The first priority is to establish what the training and development needs of the organization are. A training need is any shortfall </a:t>
            </a:r>
            <a:r>
              <a:rPr lang="en-US" dirty="0" smtClean="0"/>
              <a:t> </a:t>
            </a:r>
            <a:r>
              <a:rPr lang="en-US" dirty="0"/>
              <a:t>terms of employee knowledge, understanding, skill, and attitudes against what is required by the job or the demands of organizational change. This will involve use of job descriptions, employee’s appraisal records and any other data that may indicate such needs. </a:t>
            </a:r>
          </a:p>
          <a:p>
            <a:r>
              <a:rPr lang="en-US" b="1" dirty="0"/>
              <a:t>Plan training required; </a:t>
            </a:r>
            <a:r>
              <a:rPr lang="en-US" dirty="0"/>
              <a:t>The next step is to plan the training required to the needs identified. This involves such matters as setting budgets and timetables, and deciding on the objectives, content and methods of training to be employed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466</a:t>
            </a:fld>
            <a:endParaRPr lang="en-US"/>
          </a:p>
        </p:txBody>
      </p:sp>
      <p:sp>
        <p:nvSpPr>
          <p:cNvPr id="6" name="Date Placeholder 5"/>
          <p:cNvSpPr>
            <a:spLocks noGrp="1"/>
          </p:cNvSpPr>
          <p:nvPr>
            <p:ph type="dt" sz="half" idx="10"/>
          </p:nvPr>
        </p:nvSpPr>
        <p:spPr/>
        <p:txBody>
          <a:bodyPr/>
          <a:lstStyle/>
          <a:p>
            <a:fld id="{CDF96BD0-72E9-4122-9D81-7471AE6515EF}" type="datetime5">
              <a:rPr lang="en-US" smtClean="0"/>
              <a:t>6-Sep-21</a:t>
            </a:fld>
            <a:endParaRPr lang="en-US"/>
          </a:p>
        </p:txBody>
      </p:sp>
    </p:spTree>
    <p:extLst>
      <p:ext uri="{BB962C8B-B14F-4D97-AF65-F5344CB8AC3E}">
        <p14:creationId xmlns:p14="http://schemas.microsoft.com/office/powerpoint/2010/main" val="374694186"/>
      </p:ext>
    </p:extLst>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Implementation/carry out the training: </a:t>
            </a:r>
            <a:r>
              <a:rPr lang="en-US" dirty="0"/>
              <a:t>This is training the targeted employee/ group. The implementation of plan is a joint affair between the training specialist and their line and functional colleagues. </a:t>
            </a:r>
          </a:p>
          <a:p>
            <a:r>
              <a:rPr lang="en-US" b="1" dirty="0"/>
              <a:t>Evaluation and follow up: </a:t>
            </a:r>
            <a:r>
              <a:rPr lang="en-US" dirty="0"/>
              <a:t>Management assesses the programme success. This is by evaluating the results so that subsequent changes can be made if necessary. Then the cycle starts again</a:t>
            </a:r>
            <a:r>
              <a:rPr lang="en-US" dirty="0" smtClean="0"/>
              <a:t>.</a:t>
            </a:r>
          </a:p>
          <a:p>
            <a:pPr marL="0" indent="0">
              <a:buNone/>
            </a:pPr>
            <a:r>
              <a:rPr lang="en-US" b="1" dirty="0" smtClean="0"/>
              <a:t>NB: </a:t>
            </a:r>
            <a:r>
              <a:rPr lang="en-US" dirty="0"/>
              <a:t>Read and </a:t>
            </a:r>
            <a:r>
              <a:rPr lang="en-US" dirty="0" smtClean="0"/>
              <a:t>draw </a:t>
            </a:r>
            <a:r>
              <a:rPr lang="en-US" dirty="0"/>
              <a:t>the systematic training basic cycle </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467</a:t>
            </a:fld>
            <a:endParaRPr lang="en-US"/>
          </a:p>
        </p:txBody>
      </p:sp>
      <p:sp>
        <p:nvSpPr>
          <p:cNvPr id="6" name="Date Placeholder 5"/>
          <p:cNvSpPr>
            <a:spLocks noGrp="1"/>
          </p:cNvSpPr>
          <p:nvPr>
            <p:ph type="dt" sz="half" idx="10"/>
          </p:nvPr>
        </p:nvSpPr>
        <p:spPr/>
        <p:txBody>
          <a:bodyPr/>
          <a:lstStyle/>
          <a:p>
            <a:fld id="{50498446-06F2-4946-A954-655EFB7306E7}" type="datetime5">
              <a:rPr lang="en-US" smtClean="0"/>
              <a:t>6-Sep-21</a:t>
            </a:fld>
            <a:endParaRPr lang="en-US"/>
          </a:p>
        </p:txBody>
      </p:sp>
    </p:spTree>
    <p:extLst>
      <p:ext uri="{BB962C8B-B14F-4D97-AF65-F5344CB8AC3E}">
        <p14:creationId xmlns:p14="http://schemas.microsoft.com/office/powerpoint/2010/main" val="453608749"/>
      </p:ext>
    </p:extLst>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 of training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a:t>
            </a:r>
            <a:r>
              <a:rPr lang="en-US" dirty="0"/>
              <a:t>. On the job training </a:t>
            </a:r>
            <a:r>
              <a:rPr lang="en-US" dirty="0" smtClean="0"/>
              <a:t> </a:t>
            </a:r>
            <a:endParaRPr lang="en-US" dirty="0"/>
          </a:p>
          <a:p>
            <a:pPr marL="0" indent="0">
              <a:buNone/>
            </a:pPr>
            <a:r>
              <a:rPr lang="en-US" dirty="0"/>
              <a:t>2. Apprenticeship training ( </a:t>
            </a:r>
            <a:r>
              <a:rPr lang="en-US" dirty="0" smtClean="0"/>
              <a:t>combination </a:t>
            </a:r>
            <a:r>
              <a:rPr lang="en-US" dirty="0"/>
              <a:t>of classroom </a:t>
            </a:r>
            <a:r>
              <a:rPr lang="en-US" dirty="0" smtClean="0"/>
              <a:t>,institutions </a:t>
            </a:r>
            <a:r>
              <a:rPr lang="en-US" dirty="0"/>
              <a:t>and on the job training </a:t>
            </a:r>
          </a:p>
          <a:p>
            <a:pPr marL="0" indent="0">
              <a:buNone/>
            </a:pPr>
            <a:r>
              <a:rPr lang="en-US" dirty="0"/>
              <a:t>3. Vestibule training: This is an internal off the job training method in which the environment of the actual work place is simulated. Used by organizations where specific skills are needed before actual job performance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468</a:t>
            </a:fld>
            <a:endParaRPr lang="en-US"/>
          </a:p>
        </p:txBody>
      </p:sp>
      <p:sp>
        <p:nvSpPr>
          <p:cNvPr id="6" name="Date Placeholder 5"/>
          <p:cNvSpPr>
            <a:spLocks noGrp="1"/>
          </p:cNvSpPr>
          <p:nvPr>
            <p:ph type="dt" sz="half" idx="10"/>
          </p:nvPr>
        </p:nvSpPr>
        <p:spPr/>
        <p:txBody>
          <a:bodyPr/>
          <a:lstStyle/>
          <a:p>
            <a:fld id="{1CC2BCE3-5830-435E-9A84-8CE8076F55ED}" type="datetime5">
              <a:rPr lang="en-US" smtClean="0"/>
              <a:t>6-Sep-21</a:t>
            </a:fld>
            <a:endParaRPr lang="en-US"/>
          </a:p>
        </p:txBody>
      </p:sp>
    </p:spTree>
    <p:extLst>
      <p:ext uri="{BB962C8B-B14F-4D97-AF65-F5344CB8AC3E}">
        <p14:creationId xmlns:p14="http://schemas.microsoft.com/office/powerpoint/2010/main" val="1558809719"/>
      </p:ext>
    </p:extLst>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4. Job Rotation; In this training method the employee is moved from one job to </a:t>
            </a:r>
            <a:r>
              <a:rPr lang="en-US" dirty="0" smtClean="0"/>
              <a:t>another. It </a:t>
            </a:r>
            <a:r>
              <a:rPr lang="en-US" dirty="0"/>
              <a:t>gives the employee a chance to use a variety of skills and </a:t>
            </a:r>
            <a:r>
              <a:rPr lang="en-US" dirty="0" smtClean="0"/>
              <a:t>abilities.</a:t>
            </a:r>
            <a:endParaRPr lang="en-US" dirty="0"/>
          </a:p>
          <a:p>
            <a:pPr marL="0" indent="0">
              <a:buNone/>
            </a:pPr>
            <a:r>
              <a:rPr lang="en-US" dirty="0"/>
              <a:t>5. In coaching/mentoring: A senior experienced manager takes charge of training and development of a new incumbent. The mentor/trainer helps the employee to adjust both to the organizational culture and work setting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469</a:t>
            </a:fld>
            <a:endParaRPr lang="en-US"/>
          </a:p>
        </p:txBody>
      </p:sp>
      <p:sp>
        <p:nvSpPr>
          <p:cNvPr id="6" name="Date Placeholder 5"/>
          <p:cNvSpPr>
            <a:spLocks noGrp="1"/>
          </p:cNvSpPr>
          <p:nvPr>
            <p:ph type="dt" sz="half" idx="10"/>
          </p:nvPr>
        </p:nvSpPr>
        <p:spPr/>
        <p:txBody>
          <a:bodyPr/>
          <a:lstStyle/>
          <a:p>
            <a:fld id="{040E663D-379D-4DF1-88C9-D92B89733416}" type="datetime5">
              <a:rPr lang="en-US" smtClean="0"/>
              <a:t>6-Sep-21</a:t>
            </a:fld>
            <a:endParaRPr lang="en-US"/>
          </a:p>
        </p:txBody>
      </p:sp>
    </p:spTree>
    <p:extLst>
      <p:ext uri="{BB962C8B-B14F-4D97-AF65-F5344CB8AC3E}">
        <p14:creationId xmlns:p14="http://schemas.microsoft.com/office/powerpoint/2010/main" val="2228580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latin typeface="Algerian" panose="04020705040A02060702" pitchFamily="82" charset="0"/>
              </a:rPr>
              <a:t>Classical theories: </a:t>
            </a:r>
            <a:endParaRPr lang="en-US" dirty="0">
              <a:latin typeface="Algerian" panose="04020705040A02060702" pitchFamily="82" charset="0"/>
            </a:endParaRPr>
          </a:p>
        </p:txBody>
      </p:sp>
      <p:sp>
        <p:nvSpPr>
          <p:cNvPr id="3" name="Content Placeholder 2"/>
          <p:cNvSpPr>
            <a:spLocks noGrp="1"/>
          </p:cNvSpPr>
          <p:nvPr>
            <p:ph idx="1"/>
          </p:nvPr>
        </p:nvSpPr>
        <p:spPr>
          <a:xfrm>
            <a:off x="838200" y="1690688"/>
            <a:ext cx="10515600" cy="4351338"/>
          </a:xfrm>
        </p:spPr>
        <p:txBody>
          <a:bodyPr>
            <a:normAutofit fontScale="92500" lnSpcReduction="20000"/>
          </a:bodyPr>
          <a:lstStyle/>
          <a:p>
            <a:endParaRPr lang="en-US" dirty="0"/>
          </a:p>
          <a:p>
            <a:r>
              <a:rPr lang="en-US" sz="3500" dirty="0" smtClean="0"/>
              <a:t>The </a:t>
            </a:r>
            <a:r>
              <a:rPr lang="en-US" sz="3500" dirty="0"/>
              <a:t>exponents of classical theories were principally concerned with the structure and mechanics of organizations. They included the following </a:t>
            </a:r>
          </a:p>
          <a:p>
            <a:pPr marL="0" indent="0">
              <a:buNone/>
            </a:pPr>
            <a:r>
              <a:rPr lang="en-US" sz="3500" dirty="0"/>
              <a:t>1. Henri Fayol (French Industrialist 1841-1925) – Administrative theory (search for principles of Management </a:t>
            </a:r>
          </a:p>
          <a:p>
            <a:pPr marL="0" indent="0">
              <a:buNone/>
            </a:pPr>
            <a:r>
              <a:rPr lang="en-US" sz="3500" dirty="0"/>
              <a:t>2. Fredrick W. Taylor (1856-1915) – A Mechanical Engineer in the USA (The Scientific Management Theory) </a:t>
            </a:r>
          </a:p>
          <a:p>
            <a:pPr marL="0" indent="0">
              <a:buNone/>
            </a:pPr>
            <a:r>
              <a:rPr lang="en-US" sz="3500" dirty="0"/>
              <a:t>3. Max Weber (1864-1920) – A German Sociologist. The Theory of Bureaucracy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a:t>
            </a:fld>
            <a:endParaRPr lang="en-US"/>
          </a:p>
        </p:txBody>
      </p:sp>
      <p:sp>
        <p:nvSpPr>
          <p:cNvPr id="6" name="Date Placeholder 5"/>
          <p:cNvSpPr>
            <a:spLocks noGrp="1"/>
          </p:cNvSpPr>
          <p:nvPr>
            <p:ph type="dt" sz="half" idx="10"/>
          </p:nvPr>
        </p:nvSpPr>
        <p:spPr/>
        <p:txBody>
          <a:bodyPr/>
          <a:lstStyle/>
          <a:p>
            <a:fld id="{5C49CEF3-C184-42D5-83A5-7BD61E9400E1}" type="datetime5">
              <a:rPr lang="en-US" smtClean="0"/>
              <a:t>6-Sep-21</a:t>
            </a:fld>
            <a:endParaRPr lang="en-US"/>
          </a:p>
        </p:txBody>
      </p:sp>
    </p:spTree>
    <p:extLst>
      <p:ext uri="{BB962C8B-B14F-4D97-AF65-F5344CB8AC3E}">
        <p14:creationId xmlns:p14="http://schemas.microsoft.com/office/powerpoint/2010/main" val="3092690025"/>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JOB ANALYSIS </a:t>
            </a:r>
            <a:endParaRPr lang="en-US" dirty="0"/>
          </a:p>
        </p:txBody>
      </p:sp>
      <p:sp>
        <p:nvSpPr>
          <p:cNvPr id="3" name="Content Placeholder 2"/>
          <p:cNvSpPr>
            <a:spLocks noGrp="1"/>
          </p:cNvSpPr>
          <p:nvPr>
            <p:ph idx="1"/>
          </p:nvPr>
        </p:nvSpPr>
        <p:spPr/>
        <p:txBody>
          <a:bodyPr/>
          <a:lstStyle/>
          <a:p>
            <a:r>
              <a:rPr lang="en-US" dirty="0" smtClean="0"/>
              <a:t>Job </a:t>
            </a:r>
            <a:r>
              <a:rPr lang="en-US" dirty="0"/>
              <a:t>analysis is the procedure through which you determine the duties of positions to be staffed in an organization and the characteristics of the people to hire for </a:t>
            </a:r>
            <a:r>
              <a:rPr lang="en-US" dirty="0" smtClean="0"/>
              <a:t>them. </a:t>
            </a:r>
            <a:endParaRPr lang="en-US" dirty="0"/>
          </a:p>
          <a:p>
            <a:r>
              <a:rPr lang="en-US" dirty="0" smtClean="0"/>
              <a:t>Job </a:t>
            </a:r>
            <a:r>
              <a:rPr lang="en-US" dirty="0"/>
              <a:t>analysis produces information used for writing Job descriptions (a list of what the Job entails) and Job specification ( what kind of people to hire for the Job). The following types of information is gathered during Job analysis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470</a:t>
            </a:fld>
            <a:endParaRPr lang="en-US"/>
          </a:p>
        </p:txBody>
      </p:sp>
      <p:sp>
        <p:nvSpPr>
          <p:cNvPr id="6" name="Date Placeholder 5"/>
          <p:cNvSpPr>
            <a:spLocks noGrp="1"/>
          </p:cNvSpPr>
          <p:nvPr>
            <p:ph type="dt" sz="half" idx="10"/>
          </p:nvPr>
        </p:nvSpPr>
        <p:spPr/>
        <p:txBody>
          <a:bodyPr/>
          <a:lstStyle/>
          <a:p>
            <a:fld id="{7893141E-B0F3-48DD-9DA5-83FC02E7686B}" type="datetime5">
              <a:rPr lang="en-US" smtClean="0"/>
              <a:t>6-Sep-21</a:t>
            </a:fld>
            <a:endParaRPr lang="en-US"/>
          </a:p>
        </p:txBody>
      </p:sp>
    </p:spTree>
    <p:extLst>
      <p:ext uri="{BB962C8B-B14F-4D97-AF65-F5344CB8AC3E}">
        <p14:creationId xmlns:p14="http://schemas.microsoft.com/office/powerpoint/2010/main" val="1691102572"/>
      </p:ext>
    </p:extLst>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t>1.Work activities: </a:t>
            </a:r>
            <a:r>
              <a:rPr lang="en-US" dirty="0" smtClean="0"/>
              <a:t>identifying the </a:t>
            </a:r>
            <a:r>
              <a:rPr lang="en-US" dirty="0"/>
              <a:t>tasks involved in the </a:t>
            </a:r>
            <a:r>
              <a:rPr lang="en-US" dirty="0" smtClean="0"/>
              <a:t>Job </a:t>
            </a:r>
            <a:r>
              <a:rPr lang="en-US" dirty="0" err="1"/>
              <a:t>e.g</a:t>
            </a:r>
            <a:r>
              <a:rPr lang="en-US" dirty="0"/>
              <a:t> giving medications, monitoring vital sign </a:t>
            </a:r>
            <a:r>
              <a:rPr lang="en-US" dirty="0" smtClean="0"/>
              <a:t>etc. </a:t>
            </a:r>
            <a:endParaRPr lang="en-US" dirty="0"/>
          </a:p>
          <a:p>
            <a:pPr marL="0" indent="0">
              <a:buNone/>
            </a:pPr>
            <a:r>
              <a:rPr lang="en-US" b="1" dirty="0"/>
              <a:t>2. Human behavior: </a:t>
            </a:r>
            <a:r>
              <a:rPr lang="en-US" dirty="0"/>
              <a:t>Included here is information regarding Job demands such as lifting weights or walking long distances </a:t>
            </a:r>
          </a:p>
          <a:p>
            <a:pPr marL="0" indent="0">
              <a:buNone/>
            </a:pPr>
            <a:r>
              <a:rPr lang="en-US" b="1" dirty="0"/>
              <a:t>3. Machines, tool </a:t>
            </a:r>
            <a:r>
              <a:rPr lang="en-US" b="1" dirty="0" smtClean="0"/>
              <a:t>equipment's </a:t>
            </a:r>
            <a:r>
              <a:rPr lang="en-US" b="1" dirty="0"/>
              <a:t>and work aids</a:t>
            </a:r>
            <a:r>
              <a:rPr lang="en-US" b="1" dirty="0" smtClean="0"/>
              <a:t>:</a:t>
            </a:r>
            <a:r>
              <a:rPr lang="en-US" dirty="0" smtClean="0"/>
              <a:t> </a:t>
            </a:r>
            <a:endParaRPr lang="en-US" dirty="0"/>
          </a:p>
          <a:p>
            <a:pPr marL="0" indent="0">
              <a:buNone/>
            </a:pPr>
            <a:r>
              <a:rPr lang="en-US" b="1" dirty="0"/>
              <a:t>4. Performance standards: </a:t>
            </a:r>
            <a:r>
              <a:rPr lang="en-US" dirty="0"/>
              <a:t>This is the Jobs performance standards in terms of quality or quantity level of each Job duty. (The standards will be used to appraise the employees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471</a:t>
            </a:fld>
            <a:endParaRPr lang="en-US"/>
          </a:p>
        </p:txBody>
      </p:sp>
      <p:sp>
        <p:nvSpPr>
          <p:cNvPr id="6" name="Date Placeholder 5"/>
          <p:cNvSpPr>
            <a:spLocks noGrp="1"/>
          </p:cNvSpPr>
          <p:nvPr>
            <p:ph type="dt" sz="half" idx="10"/>
          </p:nvPr>
        </p:nvSpPr>
        <p:spPr/>
        <p:txBody>
          <a:bodyPr/>
          <a:lstStyle/>
          <a:p>
            <a:fld id="{82FA9542-109E-4ED1-972E-E32DCA8CAD13}" type="datetime5">
              <a:rPr lang="en-US" smtClean="0"/>
              <a:t>6-Sep-21</a:t>
            </a:fld>
            <a:endParaRPr lang="en-US"/>
          </a:p>
        </p:txBody>
      </p:sp>
    </p:spTree>
    <p:extLst>
      <p:ext uri="{BB962C8B-B14F-4D97-AF65-F5344CB8AC3E}">
        <p14:creationId xmlns:p14="http://schemas.microsoft.com/office/powerpoint/2010/main" val="672851865"/>
      </p:ext>
    </p:extLst>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5. Job context: </a:t>
            </a:r>
            <a:r>
              <a:rPr lang="en-US" dirty="0"/>
              <a:t>This includes physical working conditions, work schedule number of people with whom the employee wound normally interact, information about incentives etc. </a:t>
            </a:r>
          </a:p>
          <a:p>
            <a:pPr marL="0" indent="0">
              <a:buNone/>
            </a:pPr>
            <a:r>
              <a:rPr lang="en-US" b="1" dirty="0"/>
              <a:t>6. Human requirements: </a:t>
            </a:r>
            <a:r>
              <a:rPr lang="en-US" dirty="0"/>
              <a:t>This is the job related knowledge or skills (education, training, work experience) and the required personal attribute (</a:t>
            </a:r>
            <a:r>
              <a:rPr lang="en-US" dirty="0" smtClean="0"/>
              <a:t>attitudes</a:t>
            </a:r>
            <a:r>
              <a:rPr lang="en-US" dirty="0"/>
              <a:t>, physical characteristics personality interest)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472</a:t>
            </a:fld>
            <a:endParaRPr lang="en-US"/>
          </a:p>
        </p:txBody>
      </p:sp>
      <p:sp>
        <p:nvSpPr>
          <p:cNvPr id="6" name="Date Placeholder 5"/>
          <p:cNvSpPr>
            <a:spLocks noGrp="1"/>
          </p:cNvSpPr>
          <p:nvPr>
            <p:ph type="dt" sz="half" idx="10"/>
          </p:nvPr>
        </p:nvSpPr>
        <p:spPr/>
        <p:txBody>
          <a:bodyPr/>
          <a:lstStyle/>
          <a:p>
            <a:fld id="{17415BF6-3F38-4830-9484-45CA76448C26}" type="datetime5">
              <a:rPr lang="en-US" smtClean="0"/>
              <a:t>6-Sep-21</a:t>
            </a:fld>
            <a:endParaRPr lang="en-US"/>
          </a:p>
        </p:txBody>
      </p:sp>
    </p:spTree>
    <p:extLst>
      <p:ext uri="{BB962C8B-B14F-4D97-AF65-F5344CB8AC3E}">
        <p14:creationId xmlns:p14="http://schemas.microsoft.com/office/powerpoint/2010/main" val="48637589"/>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Job description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smtClean="0"/>
              <a:t> </a:t>
            </a:r>
            <a:endParaRPr lang="en-US" dirty="0"/>
          </a:p>
          <a:p>
            <a:r>
              <a:rPr lang="en-US" dirty="0"/>
              <a:t>This is a written statement of what the worker actually does, how he or she does it, and what the jobs working conditions are. </a:t>
            </a:r>
            <a:endParaRPr lang="en-US" dirty="0" smtClean="0"/>
          </a:p>
          <a:p>
            <a:r>
              <a:rPr lang="en-US" dirty="0" smtClean="0"/>
              <a:t>A </a:t>
            </a:r>
            <a:r>
              <a:rPr lang="en-US" dirty="0"/>
              <a:t>job description set out the purpose of the job, where it fits in the organization structure, the context within which the job holder functions and the principal accountabilities of job holder(s) or the main tasks they have to carry out.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473</a:t>
            </a:fld>
            <a:endParaRPr lang="en-US"/>
          </a:p>
        </p:txBody>
      </p:sp>
      <p:sp>
        <p:nvSpPr>
          <p:cNvPr id="6" name="Date Placeholder 5"/>
          <p:cNvSpPr>
            <a:spLocks noGrp="1"/>
          </p:cNvSpPr>
          <p:nvPr>
            <p:ph type="dt" sz="half" idx="10"/>
          </p:nvPr>
        </p:nvSpPr>
        <p:spPr/>
        <p:txBody>
          <a:bodyPr/>
          <a:lstStyle/>
          <a:p>
            <a:fld id="{C089EE4A-983A-4E26-B8FE-C8C6A8A30351}" type="datetime5">
              <a:rPr lang="en-US" smtClean="0"/>
              <a:t>6-Sep-21</a:t>
            </a:fld>
            <a:endParaRPr lang="en-US"/>
          </a:p>
        </p:txBody>
      </p:sp>
    </p:spTree>
    <p:extLst>
      <p:ext uri="{BB962C8B-B14F-4D97-AF65-F5344CB8AC3E}">
        <p14:creationId xmlns:p14="http://schemas.microsoft.com/office/powerpoint/2010/main" val="1761707584"/>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Sections of job description </a:t>
            </a:r>
            <a:endParaRPr lang="en-US" i="1"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smtClean="0"/>
              <a:t>A </a:t>
            </a:r>
            <a:r>
              <a:rPr lang="en-US" i="1" dirty="0"/>
              <a:t>job description mainly </a:t>
            </a:r>
            <a:r>
              <a:rPr lang="en-US" dirty="0"/>
              <a:t>contains the following sections. </a:t>
            </a:r>
          </a:p>
          <a:p>
            <a:r>
              <a:rPr lang="en-US" b="1" dirty="0"/>
              <a:t>Job identification; </a:t>
            </a:r>
            <a:r>
              <a:rPr lang="en-US" dirty="0"/>
              <a:t>This contains the job </a:t>
            </a:r>
            <a:r>
              <a:rPr lang="en-US" dirty="0" smtClean="0"/>
              <a:t>title </a:t>
            </a:r>
            <a:r>
              <a:rPr lang="en-US" dirty="0"/>
              <a:t>e.g</a:t>
            </a:r>
            <a:r>
              <a:rPr lang="en-US" dirty="0" smtClean="0"/>
              <a:t>. </a:t>
            </a:r>
            <a:r>
              <a:rPr lang="en-US" dirty="0"/>
              <a:t>manager</a:t>
            </a:r>
            <a:r>
              <a:rPr lang="en-US" dirty="0" smtClean="0"/>
              <a:t>, </a:t>
            </a:r>
            <a:r>
              <a:rPr lang="en-US" dirty="0"/>
              <a:t>etc. It also contains the date that the job description was written, who prepared it, who approval the job description and the location of the job e.g. hospital </a:t>
            </a:r>
            <a:r>
              <a:rPr lang="en-US" dirty="0" smtClean="0"/>
              <a:t>in charge </a:t>
            </a:r>
            <a:endParaRPr lang="en-US" dirty="0"/>
          </a:p>
          <a:p>
            <a:r>
              <a:rPr lang="en-US" b="1" dirty="0"/>
              <a:t>Job summary: </a:t>
            </a:r>
            <a:r>
              <a:rPr lang="en-US" dirty="0"/>
              <a:t>This describes the general nature of the job and includes only it major functions or activities e.g. plan, directs, co-ordinates </a:t>
            </a:r>
            <a:r>
              <a:rPr lang="en-US" dirty="0" smtClean="0"/>
              <a:t>hospital  activities.</a:t>
            </a:r>
            <a:endParaRPr lang="en-US" dirty="0"/>
          </a:p>
          <a:p>
            <a:r>
              <a:rPr lang="en-US" b="1" dirty="0"/>
              <a:t>Relationships: </a:t>
            </a:r>
            <a:r>
              <a:rPr lang="en-US" dirty="0"/>
              <a:t>This shows the job holders relationship with others inside and outside the organization e.g. reports to, supervises who? Works with </a:t>
            </a:r>
            <a:r>
              <a:rPr lang="en-US" dirty="0" smtClean="0"/>
              <a:t>etc.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474</a:t>
            </a:fld>
            <a:endParaRPr lang="en-US"/>
          </a:p>
        </p:txBody>
      </p:sp>
      <p:sp>
        <p:nvSpPr>
          <p:cNvPr id="6" name="Date Placeholder 5"/>
          <p:cNvSpPr>
            <a:spLocks noGrp="1"/>
          </p:cNvSpPr>
          <p:nvPr>
            <p:ph type="dt" sz="half" idx="10"/>
          </p:nvPr>
        </p:nvSpPr>
        <p:spPr/>
        <p:txBody>
          <a:bodyPr/>
          <a:lstStyle/>
          <a:p>
            <a:fld id="{9D6E458E-7F3C-4F24-A098-095A843731AB}" type="datetime5">
              <a:rPr lang="en-US" smtClean="0"/>
              <a:t>6-Sep-21</a:t>
            </a:fld>
            <a:endParaRPr lang="en-US"/>
          </a:p>
        </p:txBody>
      </p:sp>
    </p:spTree>
    <p:extLst>
      <p:ext uri="{BB962C8B-B14F-4D97-AF65-F5344CB8AC3E}">
        <p14:creationId xmlns:p14="http://schemas.microsoft.com/office/powerpoint/2010/main" val="1477965273"/>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Responsibilities and duties: </a:t>
            </a:r>
            <a:r>
              <a:rPr lang="en-US" dirty="0"/>
              <a:t>This section presents the jobs main responsibilities and duties</a:t>
            </a:r>
            <a:r>
              <a:rPr lang="en-US" dirty="0" smtClean="0"/>
              <a:t>. e.g. </a:t>
            </a:r>
            <a:r>
              <a:rPr lang="en-US" dirty="0"/>
              <a:t>conducting performance appraisal, giving medication to patients etc. </a:t>
            </a:r>
          </a:p>
          <a:p>
            <a:r>
              <a:rPr lang="en-US" b="1" dirty="0"/>
              <a:t>Standards of performance and working conditions: </a:t>
            </a:r>
            <a:r>
              <a:rPr lang="en-US" dirty="0"/>
              <a:t>This lists the standards the employee is expected to achieve under each of the job description duties and responsibilities. </a:t>
            </a:r>
          </a:p>
          <a:p>
            <a:r>
              <a:rPr lang="en-US" b="1" dirty="0"/>
              <a:t>Job specifications</a:t>
            </a:r>
            <a:r>
              <a:rPr lang="en-US" dirty="0" smtClean="0"/>
              <a:t>: </a:t>
            </a:r>
            <a:r>
              <a:rPr lang="en-US" dirty="0"/>
              <a:t>It shows what kind of a person to and for what qualities that person should be tested </a:t>
            </a:r>
            <a:r>
              <a:rPr lang="en-US" dirty="0" smtClean="0"/>
              <a:t>e.g. </a:t>
            </a:r>
            <a:r>
              <a:rPr lang="en-US" dirty="0"/>
              <a:t>the skills, knowledge, experience, attitudes </a:t>
            </a:r>
            <a:r>
              <a:rPr lang="en-US" dirty="0" smtClean="0"/>
              <a:t>etc.</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475</a:t>
            </a:fld>
            <a:endParaRPr lang="en-US"/>
          </a:p>
        </p:txBody>
      </p:sp>
      <p:sp>
        <p:nvSpPr>
          <p:cNvPr id="6" name="Date Placeholder 5"/>
          <p:cNvSpPr>
            <a:spLocks noGrp="1"/>
          </p:cNvSpPr>
          <p:nvPr>
            <p:ph type="dt" sz="half" idx="10"/>
          </p:nvPr>
        </p:nvSpPr>
        <p:spPr/>
        <p:txBody>
          <a:bodyPr/>
          <a:lstStyle/>
          <a:p>
            <a:fld id="{CAF79B23-ABA0-47B3-89EE-B87A5CF8F65B}" type="datetime5">
              <a:rPr lang="en-US" smtClean="0"/>
              <a:t>6-Sep-21</a:t>
            </a:fld>
            <a:endParaRPr lang="en-US"/>
          </a:p>
        </p:txBody>
      </p:sp>
    </p:spTree>
    <p:extLst>
      <p:ext uri="{BB962C8B-B14F-4D97-AF65-F5344CB8AC3E}">
        <p14:creationId xmlns:p14="http://schemas.microsoft.com/office/powerpoint/2010/main" val="1801089174"/>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COMMODITY AND SUPPLIES MANAGEMENT </a:t>
            </a:r>
            <a:endParaRPr lang="en-US" dirty="0"/>
          </a:p>
        </p:txBody>
      </p:sp>
      <p:sp>
        <p:nvSpPr>
          <p:cNvPr id="3" name="Content Placeholder 2"/>
          <p:cNvSpPr>
            <a:spLocks noGrp="1"/>
          </p:cNvSpPr>
          <p:nvPr>
            <p:ph idx="1"/>
          </p:nvPr>
        </p:nvSpPr>
        <p:spPr/>
        <p:txBody>
          <a:bodyPr>
            <a:normAutofit lnSpcReduction="10000"/>
          </a:bodyPr>
          <a:lstStyle/>
          <a:p>
            <a:r>
              <a:rPr lang="en-US" dirty="0"/>
              <a:t>Commodity management is a set of activities and procedures that ensure that health commodities are available, accessible and of high quality. </a:t>
            </a:r>
            <a:endParaRPr lang="en-US" dirty="0" smtClean="0"/>
          </a:p>
          <a:p>
            <a:r>
              <a:rPr lang="en-US" b="1" dirty="0"/>
              <a:t>Importance of commodity management </a:t>
            </a:r>
            <a:endParaRPr lang="en-US" dirty="0"/>
          </a:p>
          <a:p>
            <a:pPr marL="0" indent="0">
              <a:buNone/>
            </a:pPr>
            <a:r>
              <a:rPr lang="en-US" dirty="0"/>
              <a:t>This is to ensure consistent availability of and access to medicines, laboratory reagents and other medical supplies. </a:t>
            </a:r>
            <a:endParaRPr lang="en-US" dirty="0" smtClean="0"/>
          </a:p>
          <a:p>
            <a:pPr marL="0" indent="0">
              <a:buNone/>
            </a:pPr>
            <a:r>
              <a:rPr lang="en-US" dirty="0" smtClean="0"/>
              <a:t>Some </a:t>
            </a:r>
            <a:r>
              <a:rPr lang="en-US" dirty="0"/>
              <a:t>of the supplies also have a short shelf-life and are costly and hence needs to management effectively. </a:t>
            </a:r>
            <a:endParaRPr lang="en-US" dirty="0" smtClean="0"/>
          </a:p>
          <a:p>
            <a:pPr marL="0" indent="0">
              <a:buNone/>
            </a:pPr>
            <a:r>
              <a:rPr lang="en-US" dirty="0" smtClean="0"/>
              <a:t>The </a:t>
            </a:r>
            <a:r>
              <a:rPr lang="en-US" dirty="0"/>
              <a:t>other importance is to improve quality of life patients and to increase the consumer confidence in the healthcare system </a:t>
            </a:r>
            <a:r>
              <a:rPr lang="en-US" b="1" dirty="0" smtClean="0"/>
              <a:t>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476</a:t>
            </a:fld>
            <a:endParaRPr lang="en-US"/>
          </a:p>
        </p:txBody>
      </p:sp>
      <p:sp>
        <p:nvSpPr>
          <p:cNvPr id="6" name="Date Placeholder 5"/>
          <p:cNvSpPr>
            <a:spLocks noGrp="1"/>
          </p:cNvSpPr>
          <p:nvPr>
            <p:ph type="dt" sz="half" idx="10"/>
          </p:nvPr>
        </p:nvSpPr>
        <p:spPr/>
        <p:txBody>
          <a:bodyPr/>
          <a:lstStyle/>
          <a:p>
            <a:fld id="{C22E2C53-E54F-40A1-991E-08AF07CAF72D}" type="datetime5">
              <a:rPr lang="en-US" smtClean="0"/>
              <a:t>6-Sep-21</a:t>
            </a:fld>
            <a:endParaRPr lang="en-US"/>
          </a:p>
        </p:txBody>
      </p:sp>
    </p:spTree>
    <p:extLst>
      <p:ext uri="{BB962C8B-B14F-4D97-AF65-F5344CB8AC3E}">
        <p14:creationId xmlns:p14="http://schemas.microsoft.com/office/powerpoint/2010/main" val="1017704869"/>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Commodity management cycle </a:t>
            </a:r>
            <a:endParaRPr lang="en-US" dirty="0"/>
          </a:p>
          <a:p>
            <a:r>
              <a:rPr lang="en-US" dirty="0"/>
              <a:t>Commodity management can be described as a cycle made up of various components. These components are product selection, procurement, inventory management (with storage &amp; distribution) and use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477</a:t>
            </a:fld>
            <a:endParaRPr lang="en-US"/>
          </a:p>
        </p:txBody>
      </p:sp>
      <p:sp>
        <p:nvSpPr>
          <p:cNvPr id="6" name="Date Placeholder 5"/>
          <p:cNvSpPr>
            <a:spLocks noGrp="1"/>
          </p:cNvSpPr>
          <p:nvPr>
            <p:ph type="dt" sz="half" idx="10"/>
          </p:nvPr>
        </p:nvSpPr>
        <p:spPr/>
        <p:txBody>
          <a:bodyPr/>
          <a:lstStyle/>
          <a:p>
            <a:fld id="{693F5119-25B9-4A0F-83AF-8319E3B2C9E3}" type="datetime5">
              <a:rPr lang="en-US" smtClean="0"/>
              <a:t>6-Sep-21</a:t>
            </a:fld>
            <a:endParaRPr lang="en-US"/>
          </a:p>
        </p:txBody>
      </p:sp>
    </p:spTree>
    <p:extLst>
      <p:ext uri="{BB962C8B-B14F-4D97-AF65-F5344CB8AC3E}">
        <p14:creationId xmlns:p14="http://schemas.microsoft.com/office/powerpoint/2010/main" val="3712470289"/>
      </p:ext>
    </p:extLst>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Product Selection: </a:t>
            </a:r>
            <a:r>
              <a:rPr lang="en-US" dirty="0"/>
              <a:t>Selection is the process of identifying which commodity should be made available as per the national guidelines. Appropriate selection ensures that the effective medicines and related commodities for are selected. It also ensures that right dose, dosage form, preparation are selected and the most affordable commodities are made available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478</a:t>
            </a:fld>
            <a:endParaRPr lang="en-US"/>
          </a:p>
        </p:txBody>
      </p:sp>
      <p:sp>
        <p:nvSpPr>
          <p:cNvPr id="6" name="Date Placeholder 5"/>
          <p:cNvSpPr>
            <a:spLocks noGrp="1"/>
          </p:cNvSpPr>
          <p:nvPr>
            <p:ph type="dt" sz="half" idx="10"/>
          </p:nvPr>
        </p:nvSpPr>
        <p:spPr/>
        <p:txBody>
          <a:bodyPr/>
          <a:lstStyle/>
          <a:p>
            <a:fld id="{1E94B328-557C-4BE4-AF8B-B514D530DF1A}" type="datetime5">
              <a:rPr lang="en-US" smtClean="0"/>
              <a:t>6-Sep-21</a:t>
            </a:fld>
            <a:endParaRPr lang="en-US"/>
          </a:p>
        </p:txBody>
      </p:sp>
    </p:spTree>
    <p:extLst>
      <p:ext uri="{BB962C8B-B14F-4D97-AF65-F5344CB8AC3E}">
        <p14:creationId xmlns:p14="http://schemas.microsoft.com/office/powerpoint/2010/main" val="3177172244"/>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Procurement: </a:t>
            </a:r>
            <a:r>
              <a:rPr lang="en-US" dirty="0"/>
              <a:t>This is the process of obtaining the required medicines and supplies through purchase, donations or manufacturing. Key components of procurement includes quantification which is the need to know how much to buy. It also includes supplier selection where who to buy from and how to buy is identified. In procurement also quality assurance in order to ensure quality of the products you buy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479</a:t>
            </a:fld>
            <a:endParaRPr lang="en-US"/>
          </a:p>
        </p:txBody>
      </p:sp>
      <p:sp>
        <p:nvSpPr>
          <p:cNvPr id="6" name="Date Placeholder 5"/>
          <p:cNvSpPr>
            <a:spLocks noGrp="1"/>
          </p:cNvSpPr>
          <p:nvPr>
            <p:ph type="dt" sz="half" idx="10"/>
          </p:nvPr>
        </p:nvSpPr>
        <p:spPr/>
        <p:txBody>
          <a:bodyPr/>
          <a:lstStyle/>
          <a:p>
            <a:fld id="{1D24B5F0-B291-44A8-9654-5760ABB7DE65}" type="datetime5">
              <a:rPr lang="en-US" smtClean="0"/>
              <a:t>6-Sep-21</a:t>
            </a:fld>
            <a:endParaRPr lang="en-US"/>
          </a:p>
        </p:txBody>
      </p:sp>
    </p:spTree>
    <p:extLst>
      <p:ext uri="{BB962C8B-B14F-4D97-AF65-F5344CB8AC3E}">
        <p14:creationId xmlns:p14="http://schemas.microsoft.com/office/powerpoint/2010/main" val="2780028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09600" indent="-609600">
              <a:buNone/>
            </a:pPr>
            <a:r>
              <a:rPr lang="en-US" dirty="0"/>
              <a:t>NB. Classical/scientific managers relied on their experience. They advocated for what worked.</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a:t>
            </a:fld>
            <a:endParaRPr lang="en-US"/>
          </a:p>
        </p:txBody>
      </p:sp>
      <p:sp>
        <p:nvSpPr>
          <p:cNvPr id="6" name="Date Placeholder 5"/>
          <p:cNvSpPr>
            <a:spLocks noGrp="1"/>
          </p:cNvSpPr>
          <p:nvPr>
            <p:ph type="dt" sz="half" idx="10"/>
          </p:nvPr>
        </p:nvSpPr>
        <p:spPr/>
        <p:txBody>
          <a:bodyPr/>
          <a:lstStyle/>
          <a:p>
            <a:fld id="{70373BCA-2516-4737-B805-C9E46699CA38}" type="datetime5">
              <a:rPr lang="en-US" smtClean="0"/>
              <a:t>6-Sep-21</a:t>
            </a:fld>
            <a:endParaRPr lang="en-US"/>
          </a:p>
        </p:txBody>
      </p:sp>
    </p:spTree>
    <p:extLst>
      <p:ext uri="{BB962C8B-B14F-4D97-AF65-F5344CB8AC3E}">
        <p14:creationId xmlns:p14="http://schemas.microsoft.com/office/powerpoint/2010/main" val="81364294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Distribution: </a:t>
            </a:r>
            <a:r>
              <a:rPr lang="en-US" dirty="0"/>
              <a:t>This is transferring commodities from a storage facility/supplier to a point of use or from one point of use to another, including appropriate storage and inventory control. It involves moving stocks from national stores, to district stores or central sites. It also includes distribution from District stores or central sites to facilities and finally from the facility store to user points.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480</a:t>
            </a:fld>
            <a:endParaRPr lang="en-US"/>
          </a:p>
        </p:txBody>
      </p:sp>
      <p:sp>
        <p:nvSpPr>
          <p:cNvPr id="6" name="Date Placeholder 5"/>
          <p:cNvSpPr>
            <a:spLocks noGrp="1"/>
          </p:cNvSpPr>
          <p:nvPr>
            <p:ph type="dt" sz="half" idx="10"/>
          </p:nvPr>
        </p:nvSpPr>
        <p:spPr/>
        <p:txBody>
          <a:bodyPr/>
          <a:lstStyle/>
          <a:p>
            <a:fld id="{A553B8B2-AED4-421E-9B0A-62173A3FD87D}" type="datetime5">
              <a:rPr lang="en-US" smtClean="0"/>
              <a:t>6-Sep-21</a:t>
            </a:fld>
            <a:endParaRPr lang="en-US"/>
          </a:p>
        </p:txBody>
      </p:sp>
    </p:spTree>
    <p:extLst>
      <p:ext uri="{BB962C8B-B14F-4D97-AF65-F5344CB8AC3E}">
        <p14:creationId xmlns:p14="http://schemas.microsoft.com/office/powerpoint/2010/main" val="2627994364"/>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Use: </a:t>
            </a:r>
            <a:r>
              <a:rPr lang="en-US" dirty="0"/>
              <a:t>Refers to practices that include dispensing the prescribed medicines to patients, patient adherence and follow up and also issuing other commodities to points of use.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481</a:t>
            </a:fld>
            <a:endParaRPr lang="en-US"/>
          </a:p>
        </p:txBody>
      </p:sp>
      <p:sp>
        <p:nvSpPr>
          <p:cNvPr id="6" name="Date Placeholder 5"/>
          <p:cNvSpPr>
            <a:spLocks noGrp="1"/>
          </p:cNvSpPr>
          <p:nvPr>
            <p:ph type="dt" sz="half" idx="10"/>
          </p:nvPr>
        </p:nvSpPr>
        <p:spPr/>
        <p:txBody>
          <a:bodyPr/>
          <a:lstStyle/>
          <a:p>
            <a:fld id="{13650A16-8A60-4F3A-8ED5-A58EB0125ED8}" type="datetime5">
              <a:rPr lang="en-US" smtClean="0"/>
              <a:t>6-Sep-21</a:t>
            </a:fld>
            <a:endParaRPr lang="en-US"/>
          </a:p>
        </p:txBody>
      </p:sp>
    </p:spTree>
    <p:extLst>
      <p:ext uri="{BB962C8B-B14F-4D97-AF65-F5344CB8AC3E}">
        <p14:creationId xmlns:p14="http://schemas.microsoft.com/office/powerpoint/2010/main" val="3609819073"/>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Records used in commodity management </a:t>
            </a:r>
            <a:endParaRPr lang="en-US" dirty="0"/>
          </a:p>
        </p:txBody>
      </p:sp>
      <p:sp>
        <p:nvSpPr>
          <p:cNvPr id="3" name="Content Placeholder 2"/>
          <p:cNvSpPr>
            <a:spLocks noGrp="1"/>
          </p:cNvSpPr>
          <p:nvPr>
            <p:ph idx="1"/>
          </p:nvPr>
        </p:nvSpPr>
        <p:spPr/>
        <p:txBody>
          <a:bodyPr/>
          <a:lstStyle/>
          <a:p>
            <a:r>
              <a:rPr lang="en-US" b="1" dirty="0" smtClean="0"/>
              <a:t>Stock </a:t>
            </a:r>
            <a:r>
              <a:rPr lang="en-US" b="1" dirty="0"/>
              <a:t>keeping cards</a:t>
            </a:r>
            <a:r>
              <a:rPr lang="en-US" dirty="0"/>
              <a:t>: These keep information about commodities in storage at the facility </a:t>
            </a:r>
          </a:p>
          <a:p>
            <a:r>
              <a:rPr lang="en-US" b="1" dirty="0"/>
              <a:t>Transaction records</a:t>
            </a:r>
            <a:r>
              <a:rPr lang="en-US" dirty="0"/>
              <a:t>: Keep information about commodities being moved from one facility to another or within a facility. </a:t>
            </a:r>
          </a:p>
          <a:p>
            <a:r>
              <a:rPr lang="en-US" b="1" dirty="0"/>
              <a:t>Consumption records</a:t>
            </a:r>
            <a:r>
              <a:rPr lang="en-US" dirty="0"/>
              <a:t>: Keep information about quantities of each commodity dispensed on daily basis to patients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482</a:t>
            </a:fld>
            <a:endParaRPr lang="en-US"/>
          </a:p>
        </p:txBody>
      </p:sp>
      <p:sp>
        <p:nvSpPr>
          <p:cNvPr id="6" name="Date Placeholder 5"/>
          <p:cNvSpPr>
            <a:spLocks noGrp="1"/>
          </p:cNvSpPr>
          <p:nvPr>
            <p:ph type="dt" sz="half" idx="10"/>
          </p:nvPr>
        </p:nvSpPr>
        <p:spPr/>
        <p:txBody>
          <a:bodyPr/>
          <a:lstStyle/>
          <a:p>
            <a:fld id="{05D037F3-9535-4163-B4AC-291DF2348404}" type="datetime5">
              <a:rPr lang="en-US" smtClean="0"/>
              <a:t>6-Sep-21</a:t>
            </a:fld>
            <a:endParaRPr lang="en-US"/>
          </a:p>
        </p:txBody>
      </p:sp>
    </p:spTree>
    <p:extLst>
      <p:ext uri="{BB962C8B-B14F-4D97-AF65-F5344CB8AC3E}">
        <p14:creationId xmlns:p14="http://schemas.microsoft.com/office/powerpoint/2010/main" val="946336315"/>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79325"/>
            <a:ext cx="10515600" cy="4351338"/>
          </a:xfrm>
        </p:spPr>
        <p:txBody>
          <a:bodyPr/>
          <a:lstStyle/>
          <a:p>
            <a:r>
              <a:rPr lang="en-US" b="1" dirty="0"/>
              <a:t>The Procurement </a:t>
            </a:r>
            <a:endParaRPr lang="en-US" dirty="0"/>
          </a:p>
          <a:p>
            <a:r>
              <a:rPr lang="en-US" dirty="0"/>
              <a:t>Procurement means the purchasing, hiring or obtaining by any other contractual goods, construction and services. Public Procurement means procuring by public funds. Procurement also means acquiring affordable commodities of good quality, either by purchase or from donations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483</a:t>
            </a:fld>
            <a:endParaRPr lang="en-US"/>
          </a:p>
        </p:txBody>
      </p:sp>
      <p:sp>
        <p:nvSpPr>
          <p:cNvPr id="6" name="Date Placeholder 5"/>
          <p:cNvSpPr>
            <a:spLocks noGrp="1"/>
          </p:cNvSpPr>
          <p:nvPr>
            <p:ph type="dt" sz="half" idx="10"/>
          </p:nvPr>
        </p:nvSpPr>
        <p:spPr/>
        <p:txBody>
          <a:bodyPr/>
          <a:lstStyle/>
          <a:p>
            <a:fld id="{213CCD11-4961-442F-B495-37AADD7DA655}" type="datetime5">
              <a:rPr lang="en-US" smtClean="0"/>
              <a:t>6-Sep-21</a:t>
            </a:fld>
            <a:endParaRPr lang="en-US"/>
          </a:p>
        </p:txBody>
      </p:sp>
    </p:spTree>
    <p:extLst>
      <p:ext uri="{BB962C8B-B14F-4D97-AF65-F5344CB8AC3E}">
        <p14:creationId xmlns:p14="http://schemas.microsoft.com/office/powerpoint/2010/main" val="3925068850"/>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Procurement cycle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 </a:t>
            </a:r>
            <a:r>
              <a:rPr lang="en-US" dirty="0" smtClean="0"/>
              <a:t>Procurement </a:t>
            </a:r>
            <a:r>
              <a:rPr lang="en-US" dirty="0"/>
              <a:t>follows a series of steps </a:t>
            </a:r>
            <a:endParaRPr lang="en-US" dirty="0" smtClean="0"/>
          </a:p>
          <a:p>
            <a:r>
              <a:rPr lang="en-US" b="1" dirty="0" smtClean="0"/>
              <a:t>Select </a:t>
            </a:r>
            <a:r>
              <a:rPr lang="en-US" b="1" dirty="0"/>
              <a:t>the commodity / Review the selection </a:t>
            </a:r>
            <a:endParaRPr lang="en-US" b="1" dirty="0" smtClean="0"/>
          </a:p>
          <a:p>
            <a:r>
              <a:rPr lang="en-US" b="1" dirty="0"/>
              <a:t>Forecast &amp; quantify the quantities needed </a:t>
            </a:r>
            <a:endParaRPr lang="en-US" b="1" dirty="0" smtClean="0"/>
          </a:p>
          <a:p>
            <a:r>
              <a:rPr lang="en-US" b="1" dirty="0"/>
              <a:t>Reconcile the needs and the funds available </a:t>
            </a:r>
            <a:endParaRPr lang="en-US" b="1" dirty="0" smtClean="0"/>
          </a:p>
          <a:p>
            <a:r>
              <a:rPr lang="en-US" b="1" dirty="0"/>
              <a:t>Choose the procurement method </a:t>
            </a:r>
            <a:endParaRPr lang="en-US" b="1" dirty="0" smtClean="0"/>
          </a:p>
          <a:p>
            <a:r>
              <a:rPr lang="en-US" b="1" dirty="0"/>
              <a:t>Locate and select suppliers </a:t>
            </a:r>
            <a:endParaRPr lang="en-US" b="1" dirty="0" smtClean="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484</a:t>
            </a:fld>
            <a:endParaRPr lang="en-US"/>
          </a:p>
        </p:txBody>
      </p:sp>
      <p:sp>
        <p:nvSpPr>
          <p:cNvPr id="6" name="Date Placeholder 5"/>
          <p:cNvSpPr>
            <a:spLocks noGrp="1"/>
          </p:cNvSpPr>
          <p:nvPr>
            <p:ph type="dt" sz="half" idx="10"/>
          </p:nvPr>
        </p:nvSpPr>
        <p:spPr/>
        <p:txBody>
          <a:bodyPr/>
          <a:lstStyle/>
          <a:p>
            <a:fld id="{07198C08-3867-4F3E-A282-449D6464980B}" type="datetime5">
              <a:rPr lang="en-US" smtClean="0"/>
              <a:t>6-Sep-21</a:t>
            </a:fld>
            <a:endParaRPr lang="en-US"/>
          </a:p>
        </p:txBody>
      </p:sp>
    </p:spTree>
    <p:extLst>
      <p:ext uri="{BB962C8B-B14F-4D97-AF65-F5344CB8AC3E}">
        <p14:creationId xmlns:p14="http://schemas.microsoft.com/office/powerpoint/2010/main" val="3291500373"/>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Specify terms of supply </a:t>
            </a:r>
          </a:p>
          <a:p>
            <a:r>
              <a:rPr lang="en-US" b="1" dirty="0"/>
              <a:t>Monitor supply order progress </a:t>
            </a:r>
          </a:p>
          <a:p>
            <a:r>
              <a:rPr lang="en-US" b="1" dirty="0"/>
              <a:t>Receive and check supplies </a:t>
            </a:r>
            <a:endParaRPr lang="en-US" dirty="0"/>
          </a:p>
          <a:p>
            <a:r>
              <a:rPr lang="en-US" b="1" dirty="0" smtClean="0"/>
              <a:t>Make </a:t>
            </a:r>
            <a:r>
              <a:rPr lang="en-US" b="1" dirty="0"/>
              <a:t>payment to suppliers </a:t>
            </a:r>
            <a:endParaRPr lang="en-US" b="1" dirty="0" smtClean="0"/>
          </a:p>
          <a:p>
            <a:r>
              <a:rPr lang="en-US" b="1" dirty="0"/>
              <a:t>Distribute the commodities </a:t>
            </a:r>
            <a:endParaRPr lang="en-US" b="1" dirty="0" smtClean="0"/>
          </a:p>
          <a:p>
            <a:r>
              <a:rPr lang="en-US" b="1" dirty="0"/>
              <a:t>Collect consumption data </a:t>
            </a: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485</a:t>
            </a:fld>
            <a:endParaRPr lang="en-US"/>
          </a:p>
        </p:txBody>
      </p:sp>
      <p:sp>
        <p:nvSpPr>
          <p:cNvPr id="6" name="Date Placeholder 5"/>
          <p:cNvSpPr>
            <a:spLocks noGrp="1"/>
          </p:cNvSpPr>
          <p:nvPr>
            <p:ph type="dt" sz="half" idx="10"/>
          </p:nvPr>
        </p:nvSpPr>
        <p:spPr/>
        <p:txBody>
          <a:bodyPr/>
          <a:lstStyle/>
          <a:p>
            <a:fld id="{04D8E085-9766-4090-98A6-B38A3C9B67D7}" type="datetime5">
              <a:rPr lang="en-US" smtClean="0"/>
              <a:t>6-Sep-21</a:t>
            </a:fld>
            <a:endParaRPr lang="en-US"/>
          </a:p>
        </p:txBody>
      </p:sp>
    </p:spTree>
    <p:extLst>
      <p:ext uri="{BB962C8B-B14F-4D97-AF65-F5344CB8AC3E}">
        <p14:creationId xmlns:p14="http://schemas.microsoft.com/office/powerpoint/2010/main" val="4229511039"/>
      </p:ext>
    </p:extLst>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Procurement Methods </a:t>
            </a:r>
            <a:endParaRPr lang="en-US" dirty="0"/>
          </a:p>
        </p:txBody>
      </p:sp>
      <p:sp>
        <p:nvSpPr>
          <p:cNvPr id="3" name="Content Placeholder 2"/>
          <p:cNvSpPr>
            <a:spLocks noGrp="1"/>
          </p:cNvSpPr>
          <p:nvPr>
            <p:ph idx="1"/>
          </p:nvPr>
        </p:nvSpPr>
        <p:spPr/>
        <p:txBody>
          <a:bodyPr/>
          <a:lstStyle/>
          <a:p>
            <a:pPr marL="0" indent="0">
              <a:buNone/>
            </a:pPr>
            <a:r>
              <a:rPr lang="en-US" b="1" dirty="0" smtClean="0"/>
              <a:t> </a:t>
            </a:r>
            <a:r>
              <a:rPr lang="en-US" dirty="0" smtClean="0"/>
              <a:t>In </a:t>
            </a:r>
            <a:r>
              <a:rPr lang="en-US" dirty="0"/>
              <a:t>Kenya, procurement in the public sector is governed by the Public Procurement Act. Let us briefly look at the methods used in procuring health commodities: </a:t>
            </a:r>
          </a:p>
          <a:p>
            <a:r>
              <a:rPr lang="en-US" b="1" dirty="0"/>
              <a:t>Open tender: </a:t>
            </a:r>
            <a:r>
              <a:rPr lang="en-US" dirty="0"/>
              <a:t>This is a formal procurement process in which local or international suppliers (or their representatives) are invited to submit bids for the supply of commodities under the terms and conditions stipulated in the tender. This method allows for the widest selection of potential suppliers. However it is a time-consuming and bureaucratic method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486</a:t>
            </a:fld>
            <a:endParaRPr lang="en-US"/>
          </a:p>
        </p:txBody>
      </p:sp>
      <p:sp>
        <p:nvSpPr>
          <p:cNvPr id="6" name="Date Placeholder 5"/>
          <p:cNvSpPr>
            <a:spLocks noGrp="1"/>
          </p:cNvSpPr>
          <p:nvPr>
            <p:ph type="dt" sz="half" idx="10"/>
          </p:nvPr>
        </p:nvSpPr>
        <p:spPr/>
        <p:txBody>
          <a:bodyPr/>
          <a:lstStyle/>
          <a:p>
            <a:fld id="{0221D5B1-264B-42BE-8A5D-D420C27BDF1C}" type="datetime5">
              <a:rPr lang="en-US" smtClean="0"/>
              <a:t>6-Sep-21</a:t>
            </a:fld>
            <a:endParaRPr lang="en-US"/>
          </a:p>
        </p:txBody>
      </p:sp>
    </p:spTree>
    <p:extLst>
      <p:ext uri="{BB962C8B-B14F-4D97-AF65-F5344CB8AC3E}">
        <p14:creationId xmlns:p14="http://schemas.microsoft.com/office/powerpoint/2010/main" val="3001506512"/>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Closed or Restricted tender: </a:t>
            </a:r>
            <a:r>
              <a:rPr lang="en-US" dirty="0"/>
              <a:t>Similar to open tender but here the bidding is limited to suppliers meeting certain conditions, e.g. suppliers of a certain financial capacity, suppliers producing drugs of a certified quality. These suppliers are short-listed using a pre-qualification procedure. It assists by reducing the potentially large number of suppliers who may bid, as compared to the open tender.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487</a:t>
            </a:fld>
            <a:endParaRPr lang="en-US"/>
          </a:p>
        </p:txBody>
      </p:sp>
      <p:sp>
        <p:nvSpPr>
          <p:cNvPr id="6" name="Date Placeholder 5"/>
          <p:cNvSpPr>
            <a:spLocks noGrp="1"/>
          </p:cNvSpPr>
          <p:nvPr>
            <p:ph type="dt" sz="half" idx="10"/>
          </p:nvPr>
        </p:nvSpPr>
        <p:spPr/>
        <p:txBody>
          <a:bodyPr/>
          <a:lstStyle/>
          <a:p>
            <a:fld id="{00FDBB0D-BD6F-497E-95B8-10AE20C497AE}" type="datetime5">
              <a:rPr lang="en-US" smtClean="0"/>
              <a:t>6-Sep-21</a:t>
            </a:fld>
            <a:endParaRPr lang="en-US"/>
          </a:p>
        </p:txBody>
      </p:sp>
    </p:spTree>
    <p:extLst>
      <p:ext uri="{BB962C8B-B14F-4D97-AF65-F5344CB8AC3E}">
        <p14:creationId xmlns:p14="http://schemas.microsoft.com/office/powerpoint/2010/main" val="3787205729"/>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Competitive negotiation: </a:t>
            </a:r>
            <a:r>
              <a:rPr lang="en-US" dirty="0"/>
              <a:t>Here, the buyer selects a small number of suppliers and negotiates prices with them directly. It is useful for bulk procurements or for emergency supplies. </a:t>
            </a:r>
          </a:p>
          <a:p>
            <a:r>
              <a:rPr lang="en-US" b="1" dirty="0"/>
              <a:t>Direct purchase: </a:t>
            </a:r>
            <a:r>
              <a:rPr lang="en-US" dirty="0"/>
              <a:t>The product is purchased directly from one supplier. This is the simplest method but usually very expensive since the buyer does not seek better value by checking out other suppliers. It’s useful for small procurements or for emergency supplies </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488</a:t>
            </a:fld>
            <a:endParaRPr lang="en-US"/>
          </a:p>
        </p:txBody>
      </p:sp>
      <p:sp>
        <p:nvSpPr>
          <p:cNvPr id="6" name="Date Placeholder 5"/>
          <p:cNvSpPr>
            <a:spLocks noGrp="1"/>
          </p:cNvSpPr>
          <p:nvPr>
            <p:ph type="dt" sz="half" idx="10"/>
          </p:nvPr>
        </p:nvSpPr>
        <p:spPr/>
        <p:txBody>
          <a:bodyPr/>
          <a:lstStyle/>
          <a:p>
            <a:fld id="{7C64A348-2090-4E0E-9B11-C850D86679EB}" type="datetime5">
              <a:rPr lang="en-US" smtClean="0"/>
              <a:t>6-Sep-21</a:t>
            </a:fld>
            <a:endParaRPr lang="en-US"/>
          </a:p>
        </p:txBody>
      </p:sp>
    </p:spTree>
    <p:extLst>
      <p:ext uri="{BB962C8B-B14F-4D97-AF65-F5344CB8AC3E}">
        <p14:creationId xmlns:p14="http://schemas.microsoft.com/office/powerpoint/2010/main" val="2699146663"/>
      </p:ext>
    </p:extLst>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Ethical and legal implications in commodity and supplies management </a:t>
            </a:r>
            <a:endParaRPr lang="en-US" dirty="0"/>
          </a:p>
          <a:p>
            <a:r>
              <a:rPr lang="en-US" dirty="0"/>
              <a:t>Public procurement in Kenya should be based on core principles and pillars. Some of these principles include: </a:t>
            </a:r>
          </a:p>
          <a:p>
            <a:r>
              <a:rPr lang="en-US" b="1" dirty="0"/>
              <a:t>Transparency and Accountability</a:t>
            </a:r>
            <a:r>
              <a:rPr lang="en-US" dirty="0"/>
              <a:t>: Procuring entities should ensure there is openness and clarity on procurement policy and its delivery. </a:t>
            </a:r>
          </a:p>
          <a:p>
            <a:r>
              <a:rPr lang="en-US" b="1" dirty="0"/>
              <a:t>Efficiency: </a:t>
            </a:r>
            <a:r>
              <a:rPr lang="en-US" dirty="0"/>
              <a:t>This encompasses the performance of the procurement process as cost effectively as possible and in a timely manner.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489</a:t>
            </a:fld>
            <a:endParaRPr lang="en-US"/>
          </a:p>
        </p:txBody>
      </p:sp>
      <p:sp>
        <p:nvSpPr>
          <p:cNvPr id="6" name="Date Placeholder 5"/>
          <p:cNvSpPr>
            <a:spLocks noGrp="1"/>
          </p:cNvSpPr>
          <p:nvPr>
            <p:ph type="dt" sz="half" idx="10"/>
          </p:nvPr>
        </p:nvSpPr>
        <p:spPr/>
        <p:txBody>
          <a:bodyPr/>
          <a:lstStyle/>
          <a:p>
            <a:fld id="{808991AB-AC2C-4419-AD06-66D8683D4056}" type="datetime5">
              <a:rPr lang="en-US" smtClean="0"/>
              <a:t>6-Sep-21</a:t>
            </a:fld>
            <a:endParaRPr lang="en-US"/>
          </a:p>
        </p:txBody>
      </p:sp>
    </p:spTree>
    <p:extLst>
      <p:ext uri="{BB962C8B-B14F-4D97-AF65-F5344CB8AC3E}">
        <p14:creationId xmlns:p14="http://schemas.microsoft.com/office/powerpoint/2010/main" val="39805900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gency FB" panose="020B0503020202020204" pitchFamily="34" charset="0"/>
                <a:cs typeface="Aharoni" panose="02010803020104030203" pitchFamily="2" charset="-79"/>
              </a:rPr>
              <a:t>Scientific Management Theory</a:t>
            </a:r>
            <a:endParaRPr lang="en-US" dirty="0">
              <a:latin typeface="Agency FB" panose="020B0503020202020204" pitchFamily="34" charset="0"/>
              <a:cs typeface="Aharoni" panose="02010803020104030203" pitchFamily="2" charset="-79"/>
            </a:endParaRPr>
          </a:p>
        </p:txBody>
      </p:sp>
      <p:sp>
        <p:nvSpPr>
          <p:cNvPr id="3" name="Content Placeholder 2"/>
          <p:cNvSpPr>
            <a:spLocks noGrp="1"/>
          </p:cNvSpPr>
          <p:nvPr>
            <p:ph idx="1"/>
          </p:nvPr>
        </p:nvSpPr>
        <p:spPr>
          <a:xfrm>
            <a:off x="838200" y="1607416"/>
            <a:ext cx="10515600" cy="4351338"/>
          </a:xfrm>
        </p:spPr>
        <p:txBody>
          <a:bodyPr>
            <a:normAutofit lnSpcReduction="10000"/>
          </a:bodyPr>
          <a:lstStyle/>
          <a:p>
            <a:pPr marL="0" indent="0">
              <a:buNone/>
            </a:pPr>
            <a:r>
              <a:rPr lang="en-US" b="1" dirty="0" smtClean="0"/>
              <a:t> </a:t>
            </a:r>
            <a:r>
              <a:rPr lang="en-US" sz="3200" b="1" dirty="0" smtClean="0"/>
              <a:t>was </a:t>
            </a:r>
            <a:r>
              <a:rPr lang="en-US" sz="3200" b="1" dirty="0"/>
              <a:t>developed by Fredrick Taylor (1900-1930) (</a:t>
            </a:r>
            <a:r>
              <a:rPr lang="en-US" sz="3200" dirty="0"/>
              <a:t>A mechanical Engineer) in 1911 </a:t>
            </a:r>
          </a:p>
          <a:p>
            <a:r>
              <a:rPr lang="en-US" sz="3200" dirty="0"/>
              <a:t>Taylor conducted research on methods of training workers for increased productivity. He advocated that work be studied scientifically to determine the one best way to perform each task. </a:t>
            </a:r>
          </a:p>
          <a:p>
            <a:r>
              <a:rPr lang="en-US" sz="3200" dirty="0"/>
              <a:t>Taylor postulated that if workers could be taught the “one best way to accomplish a task,” productivity would increase. He came up with the basic principles of scientific management</a:t>
            </a:r>
            <a:r>
              <a:rPr lang="en-US" dirty="0"/>
              <a: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49</a:t>
            </a:fld>
            <a:endParaRPr lang="en-US"/>
          </a:p>
        </p:txBody>
      </p:sp>
      <p:sp>
        <p:nvSpPr>
          <p:cNvPr id="6" name="Date Placeholder 5"/>
          <p:cNvSpPr>
            <a:spLocks noGrp="1"/>
          </p:cNvSpPr>
          <p:nvPr>
            <p:ph type="dt" sz="half" idx="10"/>
          </p:nvPr>
        </p:nvSpPr>
        <p:spPr/>
        <p:txBody>
          <a:bodyPr/>
          <a:lstStyle/>
          <a:p>
            <a:fld id="{B6FF135F-3A3F-420B-831F-72AFA22C7803}" type="datetime5">
              <a:rPr lang="en-US" smtClean="0"/>
              <a:t>6-Sep-21</a:t>
            </a:fld>
            <a:endParaRPr lang="en-US"/>
          </a:p>
        </p:txBody>
      </p:sp>
    </p:spTree>
    <p:extLst>
      <p:ext uri="{BB962C8B-B14F-4D97-AF65-F5344CB8AC3E}">
        <p14:creationId xmlns:p14="http://schemas.microsoft.com/office/powerpoint/2010/main" val="690297970"/>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Consistency: </a:t>
            </a:r>
            <a:r>
              <a:rPr lang="en-US" dirty="0"/>
              <a:t>The application of the procurement process should be the same across all procuring entities. </a:t>
            </a:r>
          </a:p>
          <a:p>
            <a:r>
              <a:rPr lang="en-US" b="1" dirty="0"/>
              <a:t>Open and Effective Competition</a:t>
            </a:r>
            <a:r>
              <a:rPr lang="en-US" dirty="0"/>
              <a:t>: Provision of ample and equal opportunities for participation by interested and qualified suppliers of goods, works or services. </a:t>
            </a:r>
          </a:p>
          <a:p>
            <a:r>
              <a:rPr lang="en-US" b="1" dirty="0"/>
              <a:t>Ethics and Fair Dealing: </a:t>
            </a:r>
            <a:r>
              <a:rPr lang="en-US" dirty="0"/>
              <a:t>Under the Public Officers and Ethics Act (2003), it is an offence for those employed by contracting authorities in their official capacity to accept any gift or consideration as an incentive or reward for acting in a manner showing favor or disfavor for any person or entity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490</a:t>
            </a:fld>
            <a:endParaRPr lang="en-US"/>
          </a:p>
        </p:txBody>
      </p:sp>
      <p:sp>
        <p:nvSpPr>
          <p:cNvPr id="6" name="Date Placeholder 5"/>
          <p:cNvSpPr>
            <a:spLocks noGrp="1"/>
          </p:cNvSpPr>
          <p:nvPr>
            <p:ph type="dt" sz="half" idx="10"/>
          </p:nvPr>
        </p:nvSpPr>
        <p:spPr/>
        <p:txBody>
          <a:bodyPr/>
          <a:lstStyle/>
          <a:p>
            <a:fld id="{7CD9D756-E8D6-4406-892F-052D60B86481}" type="datetime5">
              <a:rPr lang="en-US" smtClean="0"/>
              <a:t>6-Sep-21</a:t>
            </a:fld>
            <a:endParaRPr lang="en-US"/>
          </a:p>
        </p:txBody>
      </p:sp>
    </p:spTree>
    <p:extLst>
      <p:ext uri="{BB962C8B-B14F-4D97-AF65-F5344CB8AC3E}">
        <p14:creationId xmlns:p14="http://schemas.microsoft.com/office/powerpoint/2010/main" val="3270692749"/>
      </p:ext>
    </p:extLst>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Legal Framework The legal framework for public procurement includes: </a:t>
            </a:r>
            <a:endParaRPr lang="en-US" dirty="0"/>
          </a:p>
          <a:p>
            <a:pPr marL="0" indent="0">
              <a:buNone/>
            </a:pPr>
            <a:r>
              <a:rPr lang="en-US" dirty="0"/>
              <a:t>I. Public Procurement and Disposal Act, 2005 </a:t>
            </a:r>
          </a:p>
          <a:p>
            <a:pPr marL="0" indent="0">
              <a:buNone/>
            </a:pPr>
            <a:r>
              <a:rPr lang="en-US" dirty="0"/>
              <a:t>II. Public Procurement and Disposal Regulations 2006 and 2009 </a:t>
            </a:r>
          </a:p>
          <a:p>
            <a:pPr marL="0" indent="0">
              <a:buNone/>
            </a:pPr>
            <a:r>
              <a:rPr lang="en-US" dirty="0"/>
              <a:t>III. Public Procurement and Disposal Regulations (Public Private Partnerships) 2009 </a:t>
            </a:r>
          </a:p>
          <a:p>
            <a:pPr marL="0" indent="0">
              <a:buNone/>
            </a:pPr>
            <a:r>
              <a:rPr lang="en-US" dirty="0"/>
              <a:t>IV. Supplies Practitioners Management Act, 2007.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491</a:t>
            </a:fld>
            <a:endParaRPr lang="en-US"/>
          </a:p>
        </p:txBody>
      </p:sp>
      <p:sp>
        <p:nvSpPr>
          <p:cNvPr id="6" name="Date Placeholder 5"/>
          <p:cNvSpPr>
            <a:spLocks noGrp="1"/>
          </p:cNvSpPr>
          <p:nvPr>
            <p:ph type="dt" sz="half" idx="10"/>
          </p:nvPr>
        </p:nvSpPr>
        <p:spPr/>
        <p:txBody>
          <a:bodyPr/>
          <a:lstStyle/>
          <a:p>
            <a:fld id="{23AAE968-8AE7-40EA-9C83-262E38347FA9}" type="datetime5">
              <a:rPr lang="en-US" smtClean="0"/>
              <a:t>6-Sep-21</a:t>
            </a:fld>
            <a:endParaRPr lang="en-US"/>
          </a:p>
        </p:txBody>
      </p:sp>
    </p:spTree>
    <p:extLst>
      <p:ext uri="{BB962C8B-B14F-4D97-AF65-F5344CB8AC3E}">
        <p14:creationId xmlns:p14="http://schemas.microsoft.com/office/powerpoint/2010/main" val="2162661742"/>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838200" y="1901031"/>
            <a:ext cx="10515600" cy="4358101"/>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492</a:t>
            </a:fld>
            <a:endParaRPr lang="en-US"/>
          </a:p>
        </p:txBody>
      </p:sp>
      <p:sp>
        <p:nvSpPr>
          <p:cNvPr id="3" name="Date Placeholder 2"/>
          <p:cNvSpPr>
            <a:spLocks noGrp="1"/>
          </p:cNvSpPr>
          <p:nvPr>
            <p:ph type="dt" sz="half" idx="10"/>
          </p:nvPr>
        </p:nvSpPr>
        <p:spPr/>
        <p:txBody>
          <a:bodyPr/>
          <a:lstStyle/>
          <a:p>
            <a:fld id="{65FCD53C-2B76-40F9-89F4-985A626BC019}" type="datetime5">
              <a:rPr lang="en-US" smtClean="0"/>
              <a:t>6-Sep-21</a:t>
            </a:fld>
            <a:endParaRPr lang="en-US"/>
          </a:p>
        </p:txBody>
      </p:sp>
    </p:spTree>
    <p:extLst>
      <p:ext uri="{BB962C8B-B14F-4D97-AF65-F5344CB8AC3E}">
        <p14:creationId xmlns:p14="http://schemas.microsoft.com/office/powerpoint/2010/main" val="1964675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smtClean="0"/>
              <a:t> </a:t>
            </a:r>
            <a:r>
              <a:rPr lang="en-US" sz="3600" dirty="0" smtClean="0"/>
              <a:t>Describe principles for effective leadership and management of human resources </a:t>
            </a:r>
          </a:p>
          <a:p>
            <a:pPr>
              <a:buFont typeface="Wingdings" panose="05000000000000000000" pitchFamily="2" charset="2"/>
              <a:buChar char="Ø"/>
            </a:pPr>
            <a:r>
              <a:rPr lang="en-US" sz="3600" dirty="0" smtClean="0"/>
              <a:t>Demonstrate effective communication within health care organization </a:t>
            </a:r>
          </a:p>
          <a:p>
            <a:pPr>
              <a:buFont typeface="Wingdings" panose="05000000000000000000" pitchFamily="2" charset="2"/>
              <a:buChar char="Ø"/>
            </a:pPr>
            <a:r>
              <a:rPr lang="en-US" sz="3600" dirty="0" smtClean="0"/>
              <a:t>Describe principles of commodity and supplies management   </a:t>
            </a:r>
            <a:endParaRPr lang="en-US" sz="36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a:t>
            </a:fld>
            <a:endParaRPr lang="en-US"/>
          </a:p>
        </p:txBody>
      </p:sp>
      <p:sp>
        <p:nvSpPr>
          <p:cNvPr id="6" name="Date Placeholder 5"/>
          <p:cNvSpPr>
            <a:spLocks noGrp="1"/>
          </p:cNvSpPr>
          <p:nvPr>
            <p:ph type="dt" sz="half" idx="10"/>
          </p:nvPr>
        </p:nvSpPr>
        <p:spPr/>
        <p:txBody>
          <a:bodyPr/>
          <a:lstStyle/>
          <a:p>
            <a:fld id="{A67B367A-140A-486E-A826-76926C5B6DE6}" type="datetime5">
              <a:rPr lang="en-US" smtClean="0"/>
              <a:t>6-Sep-21</a:t>
            </a:fld>
            <a:endParaRPr lang="en-US"/>
          </a:p>
        </p:txBody>
      </p:sp>
    </p:spTree>
    <p:extLst>
      <p:ext uri="{BB962C8B-B14F-4D97-AF65-F5344CB8AC3E}">
        <p14:creationId xmlns:p14="http://schemas.microsoft.com/office/powerpoint/2010/main" val="1191609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5"/>
            <a:ext cx="10515600" cy="1325563"/>
          </a:xfrm>
        </p:spPr>
        <p:txBody>
          <a:bodyPr/>
          <a:lstStyle/>
          <a:p>
            <a:r>
              <a:rPr lang="en-US" dirty="0">
                <a:latin typeface="Algerian" panose="04020705040A02060702" pitchFamily="82" charset="0"/>
              </a:rPr>
              <a:t>FREDERIC WINSLOW TAYLOR(1856-1915)-cont’d</a:t>
            </a:r>
          </a:p>
        </p:txBody>
      </p:sp>
      <p:sp>
        <p:nvSpPr>
          <p:cNvPr id="3" name="Content Placeholder 2"/>
          <p:cNvSpPr>
            <a:spLocks noGrp="1"/>
          </p:cNvSpPr>
          <p:nvPr>
            <p:ph idx="1"/>
          </p:nvPr>
        </p:nvSpPr>
        <p:spPr/>
        <p:txBody>
          <a:bodyPr/>
          <a:lstStyle/>
          <a:p>
            <a:pPr>
              <a:buClr>
                <a:schemeClr val="tx1"/>
              </a:buClr>
              <a:buFont typeface="Wingdings" panose="05000000000000000000" pitchFamily="2" charset="2"/>
              <a:buChar char="ü"/>
            </a:pPr>
            <a:r>
              <a:rPr lang="en-US" dirty="0"/>
              <a:t>Systematically analyzed human behavior at work</a:t>
            </a:r>
          </a:p>
          <a:p>
            <a:pPr>
              <a:buClr>
                <a:schemeClr val="tx1"/>
              </a:buClr>
              <a:buFont typeface="Wingdings" panose="05000000000000000000" pitchFamily="2" charset="2"/>
              <a:buChar char="ü"/>
            </a:pPr>
            <a:r>
              <a:rPr lang="en-US" dirty="0"/>
              <a:t>His model was machine with cheap , interchangeable parts @ doing a specific function</a:t>
            </a:r>
          </a:p>
          <a:p>
            <a:pPr>
              <a:buClr>
                <a:schemeClr val="tx1"/>
              </a:buClr>
              <a:buFont typeface="Wingdings" panose="05000000000000000000" pitchFamily="2" charset="2"/>
              <a:buChar char="ü"/>
            </a:pPr>
            <a:r>
              <a:rPr lang="en-US" dirty="0"/>
              <a:t>Reduce complex organizations into machine like</a:t>
            </a:r>
          </a:p>
          <a:p>
            <a:pPr>
              <a:buClr>
                <a:schemeClr val="tx1"/>
              </a:buClr>
              <a:buFont typeface="Wingdings" panose="05000000000000000000" pitchFamily="2" charset="2"/>
              <a:buChar char="ü"/>
            </a:pPr>
            <a:r>
              <a:rPr lang="en-US" dirty="0"/>
              <a:t>Make individuals into equivalent machine parts.</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50</a:t>
            </a:fld>
            <a:endParaRPr lang="en-US"/>
          </a:p>
        </p:txBody>
      </p:sp>
      <p:sp>
        <p:nvSpPr>
          <p:cNvPr id="6" name="Date Placeholder 5"/>
          <p:cNvSpPr>
            <a:spLocks noGrp="1"/>
          </p:cNvSpPr>
          <p:nvPr>
            <p:ph type="dt" sz="half" idx="10"/>
          </p:nvPr>
        </p:nvSpPr>
        <p:spPr/>
        <p:txBody>
          <a:bodyPr/>
          <a:lstStyle/>
          <a:p>
            <a:fld id="{E8625E2A-88EB-472E-86A8-79210DAF342D}" type="datetime5">
              <a:rPr lang="en-US" smtClean="0"/>
              <a:t>6-Sep-21</a:t>
            </a:fld>
            <a:endParaRPr lang="en-US"/>
          </a:p>
        </p:txBody>
      </p:sp>
    </p:spTree>
    <p:extLst>
      <p:ext uri="{BB962C8B-B14F-4D97-AF65-F5344CB8AC3E}">
        <p14:creationId xmlns:p14="http://schemas.microsoft.com/office/powerpoint/2010/main" val="2451834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Clr>
                <a:schemeClr val="tx1"/>
              </a:buClr>
              <a:buFont typeface="Wingdings" panose="05000000000000000000" pitchFamily="2" charset="2"/>
              <a:buNone/>
            </a:pPr>
            <a:r>
              <a:rPr lang="en-US" dirty="0"/>
              <a:t>He studied;</a:t>
            </a:r>
          </a:p>
          <a:p>
            <a:pPr>
              <a:buClr>
                <a:schemeClr val="tx1"/>
              </a:buClr>
              <a:buFont typeface="Wingdings" panose="05000000000000000000" pitchFamily="2" charset="2"/>
              <a:buChar char="Ø"/>
            </a:pPr>
            <a:r>
              <a:rPr lang="en-US" sz="3200" dirty="0"/>
              <a:t>Interaction of human </a:t>
            </a:r>
            <a:r>
              <a:rPr lang="en-US" sz="3200" dirty="0" err="1"/>
              <a:t>xtics</a:t>
            </a:r>
            <a:endParaRPr lang="en-US" sz="3200" dirty="0"/>
          </a:p>
          <a:p>
            <a:pPr>
              <a:buClr>
                <a:schemeClr val="tx1"/>
              </a:buClr>
              <a:buFont typeface="Wingdings" panose="05000000000000000000" pitchFamily="2" charset="2"/>
              <a:buChar char="Ø"/>
            </a:pPr>
            <a:r>
              <a:rPr lang="en-US" sz="3200" dirty="0"/>
              <a:t>Social environment</a:t>
            </a:r>
          </a:p>
          <a:p>
            <a:pPr>
              <a:buClr>
                <a:schemeClr val="tx1"/>
              </a:buClr>
              <a:buFont typeface="Wingdings" panose="05000000000000000000" pitchFamily="2" charset="2"/>
              <a:buChar char="Ø"/>
            </a:pPr>
            <a:r>
              <a:rPr lang="en-US" sz="3200" dirty="0"/>
              <a:t>Tasks</a:t>
            </a:r>
          </a:p>
          <a:p>
            <a:pPr>
              <a:buClr>
                <a:schemeClr val="tx1"/>
              </a:buClr>
              <a:buFont typeface="Wingdings" panose="05000000000000000000" pitchFamily="2" charset="2"/>
              <a:buChar char="Ø"/>
            </a:pPr>
            <a:r>
              <a:rPr lang="en-US" sz="3200" dirty="0"/>
              <a:t>Physical environment</a:t>
            </a:r>
          </a:p>
          <a:p>
            <a:pPr>
              <a:buClr>
                <a:schemeClr val="tx1"/>
              </a:buClr>
              <a:buFont typeface="Wingdings" panose="05000000000000000000" pitchFamily="2" charset="2"/>
              <a:buChar char="Ø"/>
            </a:pPr>
            <a:r>
              <a:rPr lang="en-US" sz="3200" dirty="0"/>
              <a:t>Capacity</a:t>
            </a:r>
          </a:p>
          <a:p>
            <a:pPr>
              <a:buClr>
                <a:schemeClr val="tx1"/>
              </a:buClr>
              <a:buFont typeface="Wingdings" panose="05000000000000000000" pitchFamily="2" charset="2"/>
              <a:buChar char="Ø"/>
            </a:pPr>
            <a:r>
              <a:rPr lang="en-US" sz="3200" dirty="0"/>
              <a:t>Speed</a:t>
            </a:r>
          </a:p>
          <a:p>
            <a:pPr>
              <a:buClr>
                <a:schemeClr val="tx1"/>
              </a:buClr>
              <a:buFont typeface="Wingdings" panose="05000000000000000000" pitchFamily="2" charset="2"/>
              <a:buChar char="Ø"/>
            </a:pPr>
            <a:r>
              <a:rPr lang="en-US" sz="3200" dirty="0"/>
              <a:t>Durability cost</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51</a:t>
            </a:fld>
            <a:endParaRPr lang="en-US"/>
          </a:p>
        </p:txBody>
      </p:sp>
      <p:sp>
        <p:nvSpPr>
          <p:cNvPr id="6" name="Date Placeholder 5"/>
          <p:cNvSpPr>
            <a:spLocks noGrp="1"/>
          </p:cNvSpPr>
          <p:nvPr>
            <p:ph type="dt" sz="half" idx="10"/>
          </p:nvPr>
        </p:nvSpPr>
        <p:spPr/>
        <p:txBody>
          <a:bodyPr/>
          <a:lstStyle/>
          <a:p>
            <a:fld id="{D197EBE4-B172-415B-B5DB-F097FFBA29D6}" type="datetime5">
              <a:rPr lang="en-US" smtClean="0"/>
              <a:t>6-Sep-21</a:t>
            </a:fld>
            <a:endParaRPr lang="en-US"/>
          </a:p>
        </p:txBody>
      </p:sp>
    </p:spTree>
    <p:extLst>
      <p:ext uri="{BB962C8B-B14F-4D97-AF65-F5344CB8AC3E}">
        <p14:creationId xmlns:p14="http://schemas.microsoft.com/office/powerpoint/2010/main" val="1710018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FAYOL’S 6 ACTIVITIES OF INDUSTRIAL UNDERTAKING</a:t>
            </a:r>
          </a:p>
        </p:txBody>
      </p:sp>
      <p:sp>
        <p:nvSpPr>
          <p:cNvPr id="3" name="Content Placeholder 2"/>
          <p:cNvSpPr>
            <a:spLocks noGrp="1"/>
          </p:cNvSpPr>
          <p:nvPr>
            <p:ph idx="1"/>
          </p:nvPr>
        </p:nvSpPr>
        <p:spPr/>
        <p:txBody>
          <a:bodyPr>
            <a:normAutofit/>
          </a:bodyPr>
          <a:lstStyle/>
          <a:p>
            <a:pPr marL="609600" indent="-609600">
              <a:buFontTx/>
              <a:buAutoNum type="arabicPeriod"/>
            </a:pPr>
            <a:r>
              <a:rPr lang="en-US" sz="3200" dirty="0"/>
              <a:t>Technical e.g. production</a:t>
            </a:r>
          </a:p>
          <a:p>
            <a:pPr marL="609600" indent="-609600">
              <a:buFontTx/>
              <a:buAutoNum type="arabicPeriod"/>
            </a:pPr>
            <a:r>
              <a:rPr lang="en-US" sz="3200" dirty="0"/>
              <a:t>Commercial e.g. buying and selling</a:t>
            </a:r>
          </a:p>
          <a:p>
            <a:pPr marL="609600" indent="-609600">
              <a:buFontTx/>
              <a:buAutoNum type="arabicPeriod"/>
            </a:pPr>
            <a:r>
              <a:rPr lang="en-US" sz="3200" dirty="0"/>
              <a:t>Financial activities e.g. securing capital</a:t>
            </a:r>
          </a:p>
          <a:p>
            <a:pPr marL="609600" indent="-609600">
              <a:buFontTx/>
              <a:buAutoNum type="arabicPeriod"/>
            </a:pPr>
            <a:r>
              <a:rPr lang="en-US" sz="3200" dirty="0"/>
              <a:t>Security e.g. safeguarding property</a:t>
            </a:r>
          </a:p>
          <a:p>
            <a:pPr marL="609600" indent="-609600">
              <a:buFontTx/>
              <a:buAutoNum type="arabicPeriod"/>
            </a:pPr>
            <a:r>
              <a:rPr lang="en-US" sz="3200" dirty="0"/>
              <a:t>Accounting e.g. providing financial information</a:t>
            </a:r>
          </a:p>
          <a:p>
            <a:endParaRPr lang="en-US" sz="3200" dirty="0"/>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52</a:t>
            </a:fld>
            <a:endParaRPr lang="en-US"/>
          </a:p>
        </p:txBody>
      </p:sp>
      <p:sp>
        <p:nvSpPr>
          <p:cNvPr id="6" name="Date Placeholder 5"/>
          <p:cNvSpPr>
            <a:spLocks noGrp="1"/>
          </p:cNvSpPr>
          <p:nvPr>
            <p:ph type="dt" sz="half" idx="10"/>
          </p:nvPr>
        </p:nvSpPr>
        <p:spPr/>
        <p:txBody>
          <a:bodyPr/>
          <a:lstStyle/>
          <a:p>
            <a:fld id="{C4FFD5F1-8834-4687-99D5-4553CD3FD70B}" type="datetime5">
              <a:rPr lang="en-US" smtClean="0"/>
              <a:t>6-Sep-21</a:t>
            </a:fld>
            <a:endParaRPr lang="en-US"/>
          </a:p>
        </p:txBody>
      </p:sp>
    </p:spTree>
    <p:extLst>
      <p:ext uri="{BB962C8B-B14F-4D97-AF65-F5344CB8AC3E}">
        <p14:creationId xmlns:p14="http://schemas.microsoft.com/office/powerpoint/2010/main" val="217141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pPr marL="0" indent="0">
              <a:buNone/>
            </a:pPr>
            <a:r>
              <a:rPr lang="en-US" dirty="0" smtClean="0"/>
              <a:t> </a:t>
            </a:r>
            <a:r>
              <a:rPr lang="en-US" sz="3200" b="1" dirty="0"/>
              <a:t>Principles of scientific management </a:t>
            </a:r>
            <a:endParaRPr lang="en-US" sz="3200" dirty="0"/>
          </a:p>
          <a:p>
            <a:pPr marL="0" indent="0">
              <a:buNone/>
            </a:pPr>
            <a:r>
              <a:rPr lang="en-US" sz="3200" dirty="0"/>
              <a:t>1. Observing the workers’ performance through time and motion study to determine the one best way to carry out each task (develop a science for each element of man’s work to maximize </a:t>
            </a:r>
            <a:r>
              <a:rPr lang="en-US" sz="3200" dirty="0" smtClean="0"/>
              <a:t>organization </a:t>
            </a:r>
            <a:r>
              <a:rPr lang="en-US" sz="3200" dirty="0"/>
              <a:t>output) </a:t>
            </a:r>
          </a:p>
          <a:p>
            <a:pPr marL="0" indent="0">
              <a:buNone/>
            </a:pPr>
            <a:r>
              <a:rPr lang="en-US" sz="3200" dirty="0"/>
              <a:t>2. Scientifically selecting the best worker to perform each job, that is the person with characters and abilities needed to carry out job tasks in the most efficient manner. </a:t>
            </a:r>
          </a:p>
          <a:p>
            <a:pPr marL="0" indent="0">
              <a:buNone/>
            </a:pPr>
            <a:r>
              <a:rPr lang="en-US" sz="3200" dirty="0"/>
              <a:t>3. Training the selected worker to perform tasks in the most efficient manner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53</a:t>
            </a:fld>
            <a:endParaRPr lang="en-US"/>
          </a:p>
        </p:txBody>
      </p:sp>
      <p:sp>
        <p:nvSpPr>
          <p:cNvPr id="6" name="Date Placeholder 5"/>
          <p:cNvSpPr>
            <a:spLocks noGrp="1"/>
          </p:cNvSpPr>
          <p:nvPr>
            <p:ph type="dt" sz="half" idx="10"/>
          </p:nvPr>
        </p:nvSpPr>
        <p:spPr/>
        <p:txBody>
          <a:bodyPr/>
          <a:lstStyle/>
          <a:p>
            <a:fld id="{2DC327D2-D653-4C9A-930A-3F014A6A64B8}" type="datetime5">
              <a:rPr lang="en-US" smtClean="0"/>
              <a:t>6-Sep-21</a:t>
            </a:fld>
            <a:endParaRPr lang="en-US"/>
          </a:p>
        </p:txBody>
      </p:sp>
    </p:spTree>
    <p:extLst>
      <p:ext uri="{BB962C8B-B14F-4D97-AF65-F5344CB8AC3E}">
        <p14:creationId xmlns:p14="http://schemas.microsoft.com/office/powerpoint/2010/main" val="707079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264516"/>
            <a:ext cx="10515600" cy="4351338"/>
          </a:xfrm>
        </p:spPr>
        <p:txBody>
          <a:bodyPr>
            <a:normAutofit lnSpcReduction="10000"/>
          </a:bodyPr>
          <a:lstStyle/>
          <a:p>
            <a:endParaRPr lang="en-US" dirty="0"/>
          </a:p>
          <a:p>
            <a:pPr marL="0" indent="0">
              <a:buNone/>
            </a:pPr>
            <a:r>
              <a:rPr lang="en-US" sz="3200" dirty="0" smtClean="0"/>
              <a:t>4.Paying </a:t>
            </a:r>
            <a:r>
              <a:rPr lang="en-US" sz="3200" dirty="0"/>
              <a:t>the worker a differential piece rate to motivate them to perform the tasks in prescribed, efficient fashion </a:t>
            </a:r>
            <a:endParaRPr lang="en-US" sz="3200" dirty="0" smtClean="0"/>
          </a:p>
          <a:p>
            <a:pPr marL="0" indent="0">
              <a:buNone/>
            </a:pPr>
            <a:r>
              <a:rPr lang="en-US" sz="3200" dirty="0" smtClean="0"/>
              <a:t>5</a:t>
            </a:r>
            <a:r>
              <a:rPr lang="en-US" sz="3200" dirty="0"/>
              <a:t>. Appointing a few highly skilled workers to managerial positions and giving each manager responsibility for planning tasks for subordinate workers </a:t>
            </a:r>
          </a:p>
          <a:p>
            <a:pPr marL="0" indent="0">
              <a:buNone/>
            </a:pPr>
            <a:r>
              <a:rPr lang="en-US" sz="3200" dirty="0"/>
              <a:t>6. Appointing a foreman for each aspect of the work and instructing the production worker to report to a different functional foreman for each aspect of the job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54</a:t>
            </a:fld>
            <a:endParaRPr lang="en-US"/>
          </a:p>
        </p:txBody>
      </p:sp>
      <p:sp>
        <p:nvSpPr>
          <p:cNvPr id="6" name="Date Placeholder 5"/>
          <p:cNvSpPr>
            <a:spLocks noGrp="1"/>
          </p:cNvSpPr>
          <p:nvPr>
            <p:ph type="dt" sz="half" idx="10"/>
          </p:nvPr>
        </p:nvSpPr>
        <p:spPr/>
        <p:txBody>
          <a:bodyPr/>
          <a:lstStyle/>
          <a:p>
            <a:fld id="{B53FFD0C-8AAD-46CF-83D9-5D5C35BFF1BE}" type="datetime5">
              <a:rPr lang="en-US" smtClean="0"/>
              <a:t>6-Sep-21</a:t>
            </a:fld>
            <a:endParaRPr lang="en-US"/>
          </a:p>
        </p:txBody>
      </p:sp>
    </p:spTree>
    <p:extLst>
      <p:ext uri="{BB962C8B-B14F-4D97-AF65-F5344CB8AC3E}">
        <p14:creationId xmlns:p14="http://schemas.microsoft.com/office/powerpoint/2010/main" val="30326130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 W TAYLOR’S ACHIEVEMENTS</a:t>
            </a:r>
            <a:endParaRPr lang="en-US" dirty="0"/>
          </a:p>
        </p:txBody>
      </p:sp>
      <p:sp>
        <p:nvSpPr>
          <p:cNvPr id="3" name="Content Placeholder 2"/>
          <p:cNvSpPr>
            <a:spLocks noGrp="1"/>
          </p:cNvSpPr>
          <p:nvPr>
            <p:ph idx="1"/>
          </p:nvPr>
        </p:nvSpPr>
        <p:spPr/>
        <p:txBody>
          <a:bodyPr/>
          <a:lstStyle/>
          <a:p>
            <a:pPr marL="609600" indent="-609600">
              <a:lnSpc>
                <a:spcPct val="80000"/>
              </a:lnSpc>
              <a:buFontTx/>
              <a:buAutoNum type="arabicPeriod"/>
            </a:pPr>
            <a:r>
              <a:rPr lang="en-US" dirty="0"/>
              <a:t>Raised productivity of </a:t>
            </a:r>
            <a:r>
              <a:rPr lang="en-US" dirty="0" err="1"/>
              <a:t>shovellers</a:t>
            </a:r>
            <a:r>
              <a:rPr lang="en-US" dirty="0"/>
              <a:t> from 16 to 59 tons/day i.e. 4 fold</a:t>
            </a:r>
          </a:p>
          <a:p>
            <a:pPr marL="609600" indent="-609600">
              <a:lnSpc>
                <a:spcPct val="80000"/>
              </a:lnSpc>
              <a:buFontTx/>
              <a:buAutoNum type="arabicPeriod"/>
            </a:pPr>
            <a:r>
              <a:rPr lang="en-US" dirty="0"/>
              <a:t>Reduced no. of yard laborers from 500- 140</a:t>
            </a:r>
          </a:p>
          <a:p>
            <a:pPr marL="609600" indent="-609600">
              <a:lnSpc>
                <a:spcPct val="80000"/>
              </a:lnSpc>
              <a:buFontTx/>
              <a:buAutoNum type="arabicPeriod"/>
            </a:pPr>
            <a:r>
              <a:rPr lang="en-US" dirty="0" err="1"/>
              <a:t>Revolutionarised</a:t>
            </a:r>
            <a:r>
              <a:rPr lang="en-US" dirty="0"/>
              <a:t> the art of cutting metals</a:t>
            </a:r>
          </a:p>
          <a:p>
            <a:pPr marL="609600" indent="-609600">
              <a:lnSpc>
                <a:spcPct val="80000"/>
              </a:lnSpc>
              <a:buFontTx/>
              <a:buAutoNum type="arabicPeriod"/>
            </a:pPr>
            <a:r>
              <a:rPr lang="en-US" dirty="0"/>
              <a:t>Doubled speed at which fine steelwork was done</a:t>
            </a:r>
          </a:p>
          <a:p>
            <a:pPr marL="609600" indent="-609600">
              <a:lnSpc>
                <a:spcPct val="80000"/>
              </a:lnSpc>
              <a:buFontTx/>
              <a:buAutoNum type="arabicPeriod"/>
            </a:pPr>
            <a:r>
              <a:rPr lang="en-US" dirty="0"/>
              <a:t>Increased production I one instance by 369% and increased the wages by 60%%= extra profit!!!</a:t>
            </a:r>
          </a:p>
          <a:p>
            <a:pPr marL="609600" indent="-609600">
              <a:lnSpc>
                <a:spcPct val="80000"/>
              </a:lnSpc>
              <a:buFontTx/>
              <a:buNone/>
            </a:pPr>
            <a:r>
              <a:rPr lang="en-US" b="1" i="1" dirty="0"/>
              <a:t>was nicknamed "Speedy" Taylor for his reputation as an efficiency expert</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55</a:t>
            </a:fld>
            <a:endParaRPr lang="en-US"/>
          </a:p>
        </p:txBody>
      </p:sp>
      <p:sp>
        <p:nvSpPr>
          <p:cNvPr id="6" name="Date Placeholder 5"/>
          <p:cNvSpPr>
            <a:spLocks noGrp="1"/>
          </p:cNvSpPr>
          <p:nvPr>
            <p:ph type="dt" sz="half" idx="10"/>
          </p:nvPr>
        </p:nvSpPr>
        <p:spPr/>
        <p:txBody>
          <a:bodyPr/>
          <a:lstStyle/>
          <a:p>
            <a:fld id="{D9517274-285B-47D6-BFA7-3AF00C716C1C}" type="datetime5">
              <a:rPr lang="en-US" smtClean="0"/>
              <a:t>6-Sep-21</a:t>
            </a:fld>
            <a:endParaRPr lang="en-US"/>
          </a:p>
        </p:txBody>
      </p:sp>
    </p:spTree>
    <p:extLst>
      <p:ext uri="{BB962C8B-B14F-4D97-AF65-F5344CB8AC3E}">
        <p14:creationId xmlns:p14="http://schemas.microsoft.com/office/powerpoint/2010/main" val="3239761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FAILURES OF F. W TAYLOR’S</a:t>
            </a:r>
            <a:endParaRPr lang="en-US" dirty="0"/>
          </a:p>
        </p:txBody>
      </p:sp>
      <p:sp>
        <p:nvSpPr>
          <p:cNvPr id="3" name="Content Placeholder 2"/>
          <p:cNvSpPr>
            <a:spLocks noGrp="1"/>
          </p:cNvSpPr>
          <p:nvPr>
            <p:ph idx="1"/>
          </p:nvPr>
        </p:nvSpPr>
        <p:spPr/>
        <p:txBody>
          <a:bodyPr/>
          <a:lstStyle/>
          <a:p>
            <a:pPr marL="609600" indent="-609600">
              <a:lnSpc>
                <a:spcPct val="80000"/>
              </a:lnSpc>
              <a:buFontTx/>
              <a:buAutoNum type="arabicPeriod"/>
            </a:pPr>
            <a:r>
              <a:rPr lang="en-US" dirty="0"/>
              <a:t>He dehumanized management theory</a:t>
            </a:r>
          </a:p>
          <a:p>
            <a:pPr marL="609600" indent="-609600">
              <a:lnSpc>
                <a:spcPct val="80000"/>
              </a:lnSpc>
              <a:buFontTx/>
              <a:buAutoNum type="arabicPeriod"/>
            </a:pPr>
            <a:r>
              <a:rPr lang="en-US" dirty="0"/>
              <a:t>The aspect of </a:t>
            </a:r>
            <a:r>
              <a:rPr lang="en-US" dirty="0" err="1"/>
              <a:t>mgt</a:t>
            </a:r>
            <a:r>
              <a:rPr lang="en-US" dirty="0"/>
              <a:t> which the laws of science did not as yet apply were to be subject to collective bargaining e.g. class interests</a:t>
            </a:r>
          </a:p>
          <a:p>
            <a:pPr marL="609600" indent="-609600">
              <a:lnSpc>
                <a:spcPct val="80000"/>
              </a:lnSpc>
              <a:buFontTx/>
              <a:buAutoNum type="arabicPeriod"/>
            </a:pPr>
            <a:r>
              <a:rPr lang="en-US" dirty="0"/>
              <a:t>Taylor was hate by unions</a:t>
            </a:r>
          </a:p>
          <a:p>
            <a:pPr marL="609600" indent="-609600">
              <a:lnSpc>
                <a:spcPct val="80000"/>
              </a:lnSpc>
              <a:buFontTx/>
              <a:buAutoNum type="arabicPeriod"/>
            </a:pPr>
            <a:r>
              <a:rPr lang="en-US" dirty="0"/>
              <a:t>Laws were passed to keep his methods out of military arsenal . The federal government (the military, actually) thought his ideas were dangerous, and scientific management was banned by federal law from ever being implemented in that sector</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56</a:t>
            </a:fld>
            <a:endParaRPr lang="en-US"/>
          </a:p>
        </p:txBody>
      </p:sp>
      <p:sp>
        <p:nvSpPr>
          <p:cNvPr id="6" name="Date Placeholder 5"/>
          <p:cNvSpPr>
            <a:spLocks noGrp="1"/>
          </p:cNvSpPr>
          <p:nvPr>
            <p:ph type="dt" sz="half" idx="10"/>
          </p:nvPr>
        </p:nvSpPr>
        <p:spPr/>
        <p:txBody>
          <a:bodyPr/>
          <a:lstStyle/>
          <a:p>
            <a:fld id="{C1B924C4-3C9B-478C-81F8-157539CE1BF8}" type="datetime5">
              <a:rPr lang="en-US" smtClean="0"/>
              <a:t>6-Sep-21</a:t>
            </a:fld>
            <a:endParaRPr lang="en-US"/>
          </a:p>
        </p:txBody>
      </p:sp>
    </p:spTree>
    <p:extLst>
      <p:ext uri="{BB962C8B-B14F-4D97-AF65-F5344CB8AC3E}">
        <p14:creationId xmlns:p14="http://schemas.microsoft.com/office/powerpoint/2010/main" val="16113276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Administrative theory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 </a:t>
            </a:r>
            <a:r>
              <a:rPr lang="en-US" dirty="0" smtClean="0"/>
              <a:t>Administrative </a:t>
            </a:r>
            <a:r>
              <a:rPr lang="en-US" dirty="0"/>
              <a:t>theory of management was developed by (Henri Fayol 1841-1925) </a:t>
            </a:r>
          </a:p>
          <a:p>
            <a:r>
              <a:rPr lang="en-US" dirty="0"/>
              <a:t>While the scientific management focused on the tasks to be performed by the worker, administrative management focused on the development of broad administrative principles applicable to general and higher managerial level. </a:t>
            </a:r>
          </a:p>
          <a:p>
            <a:r>
              <a:rPr lang="en-US" dirty="0"/>
              <a:t>Henri Fayol (1925) also was the first person to identify the management functions of planning, organization, command, coordination, and control. Fayol also described fourteen management principles as follows.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57</a:t>
            </a:fld>
            <a:endParaRPr lang="en-US"/>
          </a:p>
        </p:txBody>
      </p:sp>
      <p:sp>
        <p:nvSpPr>
          <p:cNvPr id="6" name="Date Placeholder 5"/>
          <p:cNvSpPr>
            <a:spLocks noGrp="1"/>
          </p:cNvSpPr>
          <p:nvPr>
            <p:ph type="dt" sz="half" idx="10"/>
          </p:nvPr>
        </p:nvSpPr>
        <p:spPr/>
        <p:txBody>
          <a:bodyPr/>
          <a:lstStyle/>
          <a:p>
            <a:fld id="{0D383367-1061-4E14-93AD-44EC34D73048}" type="datetime5">
              <a:rPr lang="en-US" smtClean="0"/>
              <a:t>6-Sep-21</a:t>
            </a:fld>
            <a:endParaRPr lang="en-US"/>
          </a:p>
        </p:txBody>
      </p:sp>
    </p:spTree>
    <p:extLst>
      <p:ext uri="{BB962C8B-B14F-4D97-AF65-F5344CB8AC3E}">
        <p14:creationId xmlns:p14="http://schemas.microsoft.com/office/powerpoint/2010/main" val="25315498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MANAGEMENT</a:t>
            </a:r>
            <a:endParaRPr lang="en-US" dirty="0"/>
          </a:p>
        </p:txBody>
      </p:sp>
      <p:pic>
        <p:nvPicPr>
          <p:cNvPr id="6" name="Content Placeholder 5"/>
          <p:cNvPicPr>
            <a:picLocks noGrp="1" noChangeAspect="1"/>
          </p:cNvPicPr>
          <p:nvPr>
            <p:ph idx="1"/>
          </p:nvPr>
        </p:nvPicPr>
        <p:blipFill>
          <a:blip r:embed="rId2"/>
          <a:stretch>
            <a:fillRect/>
          </a:stretch>
        </p:blipFill>
        <p:spPr>
          <a:xfrm>
            <a:off x="838200" y="1920081"/>
            <a:ext cx="10515600" cy="4162425"/>
          </a:xfrm>
          <a:prstGeom prst="rect">
            <a:avLst/>
          </a:prstGeom>
        </p:spPr>
      </p:pic>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58</a:t>
            </a:fld>
            <a:endParaRPr lang="en-US"/>
          </a:p>
        </p:txBody>
      </p:sp>
      <p:sp>
        <p:nvSpPr>
          <p:cNvPr id="3" name="Date Placeholder 2"/>
          <p:cNvSpPr>
            <a:spLocks noGrp="1"/>
          </p:cNvSpPr>
          <p:nvPr>
            <p:ph type="dt" sz="half" idx="10"/>
          </p:nvPr>
        </p:nvSpPr>
        <p:spPr/>
        <p:txBody>
          <a:bodyPr/>
          <a:lstStyle/>
          <a:p>
            <a:fld id="{A29A7513-6930-4759-8AD0-089CA8107F42}" type="datetime5">
              <a:rPr lang="en-US" smtClean="0"/>
              <a:t>6-Sep-21</a:t>
            </a:fld>
            <a:endParaRPr lang="en-US"/>
          </a:p>
        </p:txBody>
      </p:sp>
    </p:spTree>
    <p:extLst>
      <p:ext uri="{BB962C8B-B14F-4D97-AF65-F5344CB8AC3E}">
        <p14:creationId xmlns:p14="http://schemas.microsoft.com/office/powerpoint/2010/main" val="3441271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 FAYOL’S 14 PRINCIPLES OF MANAGEMENT</a:t>
            </a:r>
          </a:p>
        </p:txBody>
      </p:sp>
      <p:sp>
        <p:nvSpPr>
          <p:cNvPr id="3" name="Content Placeholder 2"/>
          <p:cNvSpPr>
            <a:spLocks noGrp="1"/>
          </p:cNvSpPr>
          <p:nvPr>
            <p:ph idx="1"/>
          </p:nvPr>
        </p:nvSpPr>
        <p:spPr/>
        <p:txBody>
          <a:bodyPr>
            <a:normAutofit/>
          </a:bodyPr>
          <a:lstStyle/>
          <a:p>
            <a:pPr marL="0" indent="0">
              <a:buNone/>
            </a:pPr>
            <a:r>
              <a:rPr lang="en-US" sz="3200" dirty="0" smtClean="0"/>
              <a:t> 1. </a:t>
            </a:r>
            <a:r>
              <a:rPr lang="en-US" sz="3200" b="1" dirty="0" smtClean="0"/>
              <a:t>Specialization </a:t>
            </a:r>
            <a:r>
              <a:rPr lang="en-US" sz="3200" b="1" dirty="0"/>
              <a:t>or division of </a:t>
            </a:r>
            <a:r>
              <a:rPr lang="en-US" sz="3200" b="1" dirty="0" smtClean="0"/>
              <a:t>labor </a:t>
            </a:r>
            <a:r>
              <a:rPr lang="en-US" sz="2400" b="1" dirty="0" smtClean="0"/>
              <a:t>)</a:t>
            </a:r>
          </a:p>
          <a:p>
            <a:pPr marL="0" indent="0">
              <a:buNone/>
            </a:pPr>
            <a:r>
              <a:rPr lang="en-US" sz="2400" b="1" dirty="0"/>
              <a:t> </a:t>
            </a:r>
            <a:r>
              <a:rPr lang="en-US" sz="2400" b="1" dirty="0" smtClean="0"/>
              <a:t>     -</a:t>
            </a:r>
            <a:r>
              <a:rPr lang="en-US" sz="2400" dirty="0" smtClean="0"/>
              <a:t> </a:t>
            </a:r>
            <a:r>
              <a:rPr lang="en-US" dirty="0">
                <a:latin typeface="Arial Narrow" panose="020B0606020202030204" pitchFamily="34" charset="0"/>
              </a:rPr>
              <a:t>reduces span of attention or effort for any one person or group.</a:t>
            </a:r>
          </a:p>
          <a:p>
            <a:pPr marL="609600" indent="-609600">
              <a:buFontTx/>
              <a:buNone/>
            </a:pPr>
            <a:r>
              <a:rPr lang="en-US" dirty="0">
                <a:latin typeface="Arial Narrow" panose="020B0606020202030204" pitchFamily="34" charset="0"/>
              </a:rPr>
              <a:t>     -develops practice and familiarity</a:t>
            </a:r>
          </a:p>
          <a:p>
            <a:pPr marL="609600" indent="-609600">
              <a:buFontTx/>
              <a:buNone/>
            </a:pPr>
            <a:r>
              <a:rPr lang="en-US" dirty="0">
                <a:latin typeface="Arial Narrow" panose="020B0606020202030204" pitchFamily="34" charset="0"/>
              </a:rPr>
              <a:t>	-Specializing encourages continuous improvement in skills and the development of improvements in methods.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59</a:t>
            </a:fld>
            <a:endParaRPr lang="en-US"/>
          </a:p>
        </p:txBody>
      </p:sp>
      <p:sp>
        <p:nvSpPr>
          <p:cNvPr id="6" name="Date Placeholder 5"/>
          <p:cNvSpPr>
            <a:spLocks noGrp="1"/>
          </p:cNvSpPr>
          <p:nvPr>
            <p:ph type="dt" sz="half" idx="10"/>
          </p:nvPr>
        </p:nvSpPr>
        <p:spPr/>
        <p:txBody>
          <a:bodyPr/>
          <a:lstStyle/>
          <a:p>
            <a:fld id="{ECB0361C-48B4-4055-A426-0F71697CDFE0}" type="datetime5">
              <a:rPr lang="en-US" smtClean="0"/>
              <a:t>6-Sep-21</a:t>
            </a:fld>
            <a:endParaRPr lang="en-US"/>
          </a:p>
        </p:txBody>
      </p:sp>
    </p:spTree>
    <p:extLst>
      <p:ext uri="{BB962C8B-B14F-4D97-AF65-F5344CB8AC3E}">
        <p14:creationId xmlns:p14="http://schemas.microsoft.com/office/powerpoint/2010/main" val="2527396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lgerian" panose="04020705040A02060702" pitchFamily="82" charset="0"/>
              </a:rPr>
              <a:t>module content </a:t>
            </a:r>
          </a:p>
        </p:txBody>
      </p:sp>
      <p:sp>
        <p:nvSpPr>
          <p:cNvPr id="3" name="Content Placeholder 2"/>
          <p:cNvSpPr>
            <a:spLocks noGrp="1"/>
          </p:cNvSpPr>
          <p:nvPr>
            <p:ph idx="1"/>
          </p:nvPr>
        </p:nvSpPr>
        <p:spPr>
          <a:xfrm>
            <a:off x="838200" y="1358034"/>
            <a:ext cx="10515600" cy="4351338"/>
          </a:xfrm>
        </p:spPr>
        <p:txBody>
          <a:bodyPr>
            <a:normAutofit/>
          </a:bodyPr>
          <a:lstStyle/>
          <a:p>
            <a:pPr marL="0" indent="0">
              <a:buNone/>
            </a:pPr>
            <a:endParaRPr lang="en-US" sz="2400" dirty="0" smtClean="0"/>
          </a:p>
          <a:p>
            <a:pPr>
              <a:buFont typeface="Wingdings" panose="05000000000000000000" pitchFamily="2" charset="2"/>
              <a:buChar char="ü"/>
            </a:pPr>
            <a:r>
              <a:rPr lang="en-US" dirty="0" smtClean="0">
                <a:latin typeface="Algerian" panose="04020705040A02060702" pitchFamily="82" charset="0"/>
              </a:rPr>
              <a:t>Introduction to leadership and management </a:t>
            </a:r>
            <a:endParaRPr lang="en-US" dirty="0" smtClean="0"/>
          </a:p>
          <a:p>
            <a:pPr>
              <a:buFont typeface="Wingdings" panose="05000000000000000000" pitchFamily="2" charset="2"/>
              <a:buChar char="Ø"/>
            </a:pPr>
            <a:r>
              <a:rPr lang="en-US" sz="3600" dirty="0" smtClean="0"/>
              <a:t>Definitions – management, leadership </a:t>
            </a:r>
          </a:p>
          <a:p>
            <a:pPr>
              <a:buFont typeface="Wingdings" panose="05000000000000000000" pitchFamily="2" charset="2"/>
              <a:buChar char="Ø"/>
            </a:pPr>
            <a:r>
              <a:rPr lang="en-US" sz="3600" dirty="0"/>
              <a:t>I</a:t>
            </a:r>
            <a:r>
              <a:rPr lang="en-US" sz="3600" dirty="0" smtClean="0"/>
              <a:t>mportance of studying management,</a:t>
            </a:r>
          </a:p>
          <a:p>
            <a:pPr>
              <a:buFont typeface="Wingdings" panose="05000000000000000000" pitchFamily="2" charset="2"/>
              <a:buChar char="Ø"/>
            </a:pPr>
            <a:r>
              <a:rPr lang="en-US" sz="3600" dirty="0"/>
              <a:t>H</a:t>
            </a:r>
            <a:r>
              <a:rPr lang="en-US" sz="3600" dirty="0" smtClean="0"/>
              <a:t>istorical development of management  and concepts</a:t>
            </a:r>
          </a:p>
          <a:p>
            <a:pPr>
              <a:buFont typeface="Wingdings" panose="05000000000000000000" pitchFamily="2" charset="2"/>
              <a:buChar char="Ø"/>
            </a:pPr>
            <a:r>
              <a:rPr lang="en-US" sz="3600" dirty="0" smtClean="0"/>
              <a:t>Theories, Principles and Function of management </a:t>
            </a:r>
            <a:r>
              <a:rPr lang="en-US" dirty="0" smtClean="0"/>
              <a:t>,</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a:t>
            </a:fld>
            <a:endParaRPr lang="en-US"/>
          </a:p>
        </p:txBody>
      </p:sp>
      <p:sp>
        <p:nvSpPr>
          <p:cNvPr id="6" name="Date Placeholder 5"/>
          <p:cNvSpPr>
            <a:spLocks noGrp="1"/>
          </p:cNvSpPr>
          <p:nvPr>
            <p:ph type="dt" sz="half" idx="10"/>
          </p:nvPr>
        </p:nvSpPr>
        <p:spPr/>
        <p:txBody>
          <a:bodyPr/>
          <a:lstStyle/>
          <a:p>
            <a:fld id="{49A9714D-8258-4C72-89C7-AF30F0EB7F61}" type="datetime5">
              <a:rPr lang="en-US" smtClean="0"/>
              <a:t>6-Sep-21</a:t>
            </a:fld>
            <a:endParaRPr lang="en-US"/>
          </a:p>
        </p:txBody>
      </p:sp>
    </p:spTree>
    <p:extLst>
      <p:ext uri="{BB962C8B-B14F-4D97-AF65-F5344CB8AC3E}">
        <p14:creationId xmlns:p14="http://schemas.microsoft.com/office/powerpoint/2010/main" val="9722264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38200" y="942398"/>
            <a:ext cx="10515600" cy="4351338"/>
          </a:xfrm>
        </p:spPr>
        <p:txBody>
          <a:bodyPr/>
          <a:lstStyle/>
          <a:p>
            <a:pPr>
              <a:buFontTx/>
              <a:buNone/>
            </a:pPr>
            <a:r>
              <a:rPr lang="en-US" dirty="0"/>
              <a:t>2. </a:t>
            </a:r>
            <a:r>
              <a:rPr lang="en-US" b="1" dirty="0"/>
              <a:t>AUTHORITY</a:t>
            </a:r>
          </a:p>
          <a:p>
            <a:pPr>
              <a:buFontTx/>
              <a:buChar char="-"/>
            </a:pPr>
            <a:r>
              <a:rPr lang="en-US" dirty="0"/>
              <a:t>rights to give order</a:t>
            </a:r>
          </a:p>
          <a:p>
            <a:pPr>
              <a:buFontTx/>
              <a:buChar char="-"/>
            </a:pPr>
            <a:r>
              <a:rPr lang="en-US" dirty="0"/>
              <a:t>should be accompanied by   responsibility</a:t>
            </a:r>
          </a:p>
          <a:p>
            <a:pPr>
              <a:buFont typeface="Wingdings" panose="05000000000000000000" pitchFamily="2" charset="2"/>
              <a:buNone/>
            </a:pPr>
            <a:r>
              <a:rPr lang="en-US" dirty="0"/>
              <a:t>- The right to give orders and the power to exact obedience. </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60</a:t>
            </a:fld>
            <a:endParaRPr lang="en-US"/>
          </a:p>
        </p:txBody>
      </p:sp>
      <p:sp>
        <p:nvSpPr>
          <p:cNvPr id="6" name="Date Placeholder 5"/>
          <p:cNvSpPr>
            <a:spLocks noGrp="1"/>
          </p:cNvSpPr>
          <p:nvPr>
            <p:ph type="dt" sz="half" idx="10"/>
          </p:nvPr>
        </p:nvSpPr>
        <p:spPr/>
        <p:txBody>
          <a:bodyPr/>
          <a:lstStyle/>
          <a:p>
            <a:fld id="{60998756-AE7D-4DAC-A23E-7EEE8F6FAD15}" type="datetime5">
              <a:rPr lang="en-US" smtClean="0"/>
              <a:t>6-Sep-21</a:t>
            </a:fld>
            <a:endParaRPr lang="en-US"/>
          </a:p>
        </p:txBody>
      </p:sp>
    </p:spTree>
    <p:extLst>
      <p:ext uri="{BB962C8B-B14F-4D97-AF65-F5344CB8AC3E}">
        <p14:creationId xmlns:p14="http://schemas.microsoft.com/office/powerpoint/2010/main" val="34109150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12561"/>
            <a:ext cx="10515600" cy="4351338"/>
          </a:xfrm>
        </p:spPr>
        <p:txBody>
          <a:bodyPr>
            <a:normAutofit/>
          </a:bodyPr>
          <a:lstStyle/>
          <a:p>
            <a:pPr marL="0" indent="0">
              <a:buNone/>
            </a:pPr>
            <a:r>
              <a:rPr lang="en-US" sz="3200" b="1" dirty="0" smtClean="0"/>
              <a:t>3.Discipline</a:t>
            </a:r>
            <a:r>
              <a:rPr lang="en-US" sz="3200" dirty="0"/>
              <a:t>. This is defined as respect for agreements which are directed at achieving obedience. Obedience must prevail throughout the organization as its essential for smooth running of an enterprise. </a:t>
            </a:r>
            <a:endParaRPr lang="en-US" sz="3200" dirty="0" smtClean="0"/>
          </a:p>
          <a:p>
            <a:pPr>
              <a:buFont typeface="Wingdings" panose="05000000000000000000" pitchFamily="2" charset="2"/>
              <a:buNone/>
            </a:pPr>
            <a:r>
              <a:rPr lang="en-US" sz="3200" dirty="0"/>
              <a:t>outward mark of </a:t>
            </a:r>
            <a:r>
              <a:rPr lang="en-US" sz="3200" dirty="0" smtClean="0"/>
              <a:t>respect</a:t>
            </a:r>
            <a:r>
              <a:rPr lang="en-US" sz="3200" dirty="0"/>
              <a:t> </a:t>
            </a:r>
            <a:r>
              <a:rPr lang="en-US" sz="3200" dirty="0" smtClean="0"/>
              <a:t>accordance </a:t>
            </a:r>
            <a:r>
              <a:rPr lang="en-US" sz="3200" dirty="0"/>
              <a:t>with formal </a:t>
            </a:r>
          </a:p>
          <a:p>
            <a:pPr>
              <a:buFont typeface="Wingdings" panose="05000000000000000000" pitchFamily="2" charset="2"/>
              <a:buNone/>
            </a:pPr>
            <a:r>
              <a:rPr lang="en-US" sz="3200" dirty="0" smtClean="0"/>
              <a:t> </a:t>
            </a:r>
            <a:r>
              <a:rPr lang="en-US" sz="3200" dirty="0"/>
              <a:t>informal agreement between </a:t>
            </a:r>
            <a:r>
              <a:rPr lang="en-US" sz="3200" dirty="0" smtClean="0"/>
              <a:t>firm  </a:t>
            </a:r>
            <a:r>
              <a:rPr lang="en-US" sz="3200" dirty="0"/>
              <a:t>and employees</a:t>
            </a:r>
          </a:p>
          <a:p>
            <a:pPr>
              <a:buFont typeface="Wingdings" panose="05000000000000000000" pitchFamily="2" charset="2"/>
              <a:buNone/>
            </a:pPr>
            <a:r>
              <a:rPr lang="en-US" sz="3200" dirty="0" smtClean="0"/>
              <a:t>No </a:t>
            </a:r>
            <a:r>
              <a:rPr lang="en-US" sz="3200" dirty="0"/>
              <a:t>slacking, bending of rules.</a:t>
            </a:r>
          </a:p>
          <a:p>
            <a:pPr>
              <a:buFont typeface="Wingdings" panose="05000000000000000000" pitchFamily="2" charset="2"/>
              <a:buNone/>
            </a:pPr>
            <a:endParaRPr lang="en-US" sz="3200" dirty="0"/>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61</a:t>
            </a:fld>
            <a:endParaRPr lang="en-US"/>
          </a:p>
        </p:txBody>
      </p:sp>
      <p:sp>
        <p:nvSpPr>
          <p:cNvPr id="6" name="Date Placeholder 5"/>
          <p:cNvSpPr>
            <a:spLocks noGrp="1"/>
          </p:cNvSpPr>
          <p:nvPr>
            <p:ph type="dt" sz="half" idx="10"/>
          </p:nvPr>
        </p:nvSpPr>
        <p:spPr/>
        <p:txBody>
          <a:bodyPr/>
          <a:lstStyle/>
          <a:p>
            <a:fld id="{E0AAC4BC-DCCE-498B-9DD5-1B4C162D5B04}" type="datetime5">
              <a:rPr lang="en-US" smtClean="0"/>
              <a:t>6-Sep-21</a:t>
            </a:fld>
            <a:endParaRPr lang="en-US"/>
          </a:p>
        </p:txBody>
      </p:sp>
    </p:spTree>
    <p:extLst>
      <p:ext uri="{BB962C8B-B14F-4D97-AF65-F5344CB8AC3E}">
        <p14:creationId xmlns:p14="http://schemas.microsoft.com/office/powerpoint/2010/main" val="3763135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4. </a:t>
            </a:r>
            <a:r>
              <a:rPr lang="en-US" b="1" dirty="0"/>
              <a:t>Unity of command</a:t>
            </a:r>
            <a:r>
              <a:rPr lang="en-US" dirty="0"/>
              <a:t>. Every subordinate should receive orders and be accountable to only one supervisor. Dual or multiple commands is a perpetual source of conflict. Unity of command avoids conflicting orders and ensures order stability in the organization </a:t>
            </a:r>
            <a:endParaRPr lang="en-US" dirty="0" smtClean="0"/>
          </a:p>
          <a:p>
            <a:pPr>
              <a:buFont typeface="Wingdings" panose="05000000000000000000" pitchFamily="2" charset="2"/>
              <a:buNone/>
            </a:pPr>
            <a:r>
              <a:rPr lang="en-US" dirty="0"/>
              <a:t>one man, one  superior</a:t>
            </a:r>
          </a:p>
          <a:p>
            <a:pPr>
              <a:buFont typeface="Wingdings" panose="05000000000000000000" pitchFamily="2" charset="2"/>
              <a:buNone/>
            </a:pPr>
            <a:r>
              <a:rPr lang="en-US" dirty="0"/>
              <a:t>	-Each employee has one and only one boss.</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62</a:t>
            </a:fld>
            <a:endParaRPr lang="en-US"/>
          </a:p>
        </p:txBody>
      </p:sp>
      <p:sp>
        <p:nvSpPr>
          <p:cNvPr id="6" name="Date Placeholder 5"/>
          <p:cNvSpPr>
            <a:spLocks noGrp="1"/>
          </p:cNvSpPr>
          <p:nvPr>
            <p:ph type="dt" sz="half" idx="10"/>
          </p:nvPr>
        </p:nvSpPr>
        <p:spPr/>
        <p:txBody>
          <a:bodyPr/>
          <a:lstStyle/>
          <a:p>
            <a:fld id="{F359C09C-1F49-46EF-9651-F0E859D5B5F2}" type="datetime5">
              <a:rPr lang="en-US" smtClean="0"/>
              <a:t>6-Sep-21</a:t>
            </a:fld>
            <a:endParaRPr lang="en-US"/>
          </a:p>
        </p:txBody>
      </p:sp>
    </p:spTree>
    <p:extLst>
      <p:ext uri="{BB962C8B-B14F-4D97-AF65-F5344CB8AC3E}">
        <p14:creationId xmlns:p14="http://schemas.microsoft.com/office/powerpoint/2010/main" val="36640687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5.Unity </a:t>
            </a:r>
            <a:r>
              <a:rPr lang="en-US" b="1" dirty="0"/>
              <a:t>of direction</a:t>
            </a:r>
            <a:r>
              <a:rPr lang="en-US" dirty="0"/>
              <a:t>. According to this principle, each ground of activities having the same objective must have one head and one plan. </a:t>
            </a:r>
          </a:p>
          <a:p>
            <a:pPr>
              <a:buFont typeface="Wingdings" panose="05000000000000000000" pitchFamily="2" charset="2"/>
              <a:buNone/>
            </a:pPr>
            <a:r>
              <a:rPr lang="en-US" b="1" dirty="0" smtClean="0"/>
              <a:t>- </a:t>
            </a:r>
            <a:r>
              <a:rPr lang="en-US" dirty="0"/>
              <a:t>one head, one </a:t>
            </a:r>
            <a:r>
              <a:rPr lang="en-US" dirty="0" smtClean="0"/>
              <a:t>person </a:t>
            </a:r>
            <a:r>
              <a:rPr lang="en-US" dirty="0"/>
              <a:t>(director) and one plan for a 	group of activities with one objective.</a:t>
            </a:r>
          </a:p>
          <a:p>
            <a:pPr>
              <a:buFont typeface="Wingdings" panose="05000000000000000000" pitchFamily="2" charset="2"/>
              <a:buNone/>
            </a:pPr>
            <a:r>
              <a:rPr lang="en-US" dirty="0"/>
              <a:t>	A single mind generates a single plan and all play their part in that plan.</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63</a:t>
            </a:fld>
            <a:endParaRPr lang="en-US"/>
          </a:p>
        </p:txBody>
      </p:sp>
      <p:sp>
        <p:nvSpPr>
          <p:cNvPr id="6" name="Date Placeholder 5"/>
          <p:cNvSpPr>
            <a:spLocks noGrp="1"/>
          </p:cNvSpPr>
          <p:nvPr>
            <p:ph type="dt" sz="half" idx="10"/>
          </p:nvPr>
        </p:nvSpPr>
        <p:spPr/>
        <p:txBody>
          <a:bodyPr/>
          <a:lstStyle/>
          <a:p>
            <a:fld id="{80EEF48A-3914-4FF5-AB79-10D7EED7DA2D}" type="datetime5">
              <a:rPr lang="en-US" smtClean="0"/>
              <a:t>6-Sep-21</a:t>
            </a:fld>
            <a:endParaRPr lang="en-US"/>
          </a:p>
        </p:txBody>
      </p:sp>
    </p:spTree>
    <p:extLst>
      <p:ext uri="{BB962C8B-B14F-4D97-AF65-F5344CB8AC3E}">
        <p14:creationId xmlns:p14="http://schemas.microsoft.com/office/powerpoint/2010/main" val="34879962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None/>
            </a:pPr>
            <a:r>
              <a:rPr lang="en-US" dirty="0"/>
              <a:t>6. </a:t>
            </a:r>
            <a:r>
              <a:rPr lang="en-US" b="1" dirty="0"/>
              <a:t>Subordination of Individual Interests to general interests</a:t>
            </a:r>
            <a:r>
              <a:rPr lang="en-US" dirty="0"/>
              <a:t>. Efforts should be made to reconcile individual interests with common interests. When there is conflict between the two, the interests of organization should prevail over individual interests</a:t>
            </a:r>
            <a:r>
              <a:rPr lang="en-US" dirty="0" smtClean="0"/>
              <a:t>.</a:t>
            </a:r>
          </a:p>
          <a:p>
            <a:pPr>
              <a:buFont typeface="Wingdings" panose="05000000000000000000" pitchFamily="2" charset="2"/>
              <a:buNone/>
            </a:pPr>
            <a:r>
              <a:rPr lang="en-US" dirty="0" smtClean="0"/>
              <a:t> </a:t>
            </a:r>
            <a:r>
              <a:rPr lang="en-US" dirty="0"/>
              <a:t>interest of one individual or one group should be subordinate( not prevail over the general good (total workgroup)</a:t>
            </a:r>
          </a:p>
          <a:p>
            <a:r>
              <a:rPr lang="en-US" dirty="0"/>
              <a:t>When at work, only work things should be pursued or thought about.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64</a:t>
            </a:fld>
            <a:endParaRPr lang="en-US"/>
          </a:p>
        </p:txBody>
      </p:sp>
      <p:sp>
        <p:nvSpPr>
          <p:cNvPr id="6" name="Date Placeholder 5"/>
          <p:cNvSpPr>
            <a:spLocks noGrp="1"/>
          </p:cNvSpPr>
          <p:nvPr>
            <p:ph type="dt" sz="half" idx="10"/>
          </p:nvPr>
        </p:nvSpPr>
        <p:spPr/>
        <p:txBody>
          <a:bodyPr/>
          <a:lstStyle/>
          <a:p>
            <a:fld id="{545DE7EF-13EA-4AF9-9C31-1BB8C8A284EB}" type="datetime5">
              <a:rPr lang="en-US" smtClean="0"/>
              <a:t>6-Sep-21</a:t>
            </a:fld>
            <a:endParaRPr lang="en-US"/>
          </a:p>
        </p:txBody>
      </p:sp>
    </p:spTree>
    <p:extLst>
      <p:ext uri="{BB962C8B-B14F-4D97-AF65-F5344CB8AC3E}">
        <p14:creationId xmlns:p14="http://schemas.microsoft.com/office/powerpoint/2010/main" val="30252258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7. </a:t>
            </a:r>
            <a:r>
              <a:rPr lang="en-US" b="1" dirty="0"/>
              <a:t>Remuneration of personnel</a:t>
            </a:r>
            <a:r>
              <a:rPr lang="en-US" dirty="0"/>
              <a:t>. The amount of remuneration and the methods of payment should be just and fair and should provide maximum possible satisfaction to both employees and </a:t>
            </a:r>
            <a:r>
              <a:rPr lang="en-US" dirty="0" smtClean="0"/>
              <a:t>employers</a:t>
            </a:r>
          </a:p>
          <a:p>
            <a:pPr>
              <a:buFont typeface="Wingdings" panose="05000000000000000000" pitchFamily="2" charset="2"/>
              <a:buNone/>
            </a:pPr>
            <a:r>
              <a:rPr lang="en-US" dirty="0"/>
              <a:t>pay should be fair to 	both employee and the firm</a:t>
            </a:r>
          </a:p>
          <a:p>
            <a:pPr>
              <a:buFont typeface="Wingdings" panose="05000000000000000000" pitchFamily="2" charset="2"/>
              <a:buNone/>
            </a:pPr>
            <a:r>
              <a:rPr lang="en-US" dirty="0"/>
              <a:t>	Employees receive fair payment for services, not what the company can get away with.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65</a:t>
            </a:fld>
            <a:endParaRPr lang="en-US"/>
          </a:p>
        </p:txBody>
      </p:sp>
      <p:sp>
        <p:nvSpPr>
          <p:cNvPr id="6" name="Date Placeholder 5"/>
          <p:cNvSpPr>
            <a:spLocks noGrp="1"/>
          </p:cNvSpPr>
          <p:nvPr>
            <p:ph type="dt" sz="half" idx="10"/>
          </p:nvPr>
        </p:nvSpPr>
        <p:spPr/>
        <p:txBody>
          <a:bodyPr/>
          <a:lstStyle/>
          <a:p>
            <a:fld id="{F155E0F2-C5DE-4968-9EA6-EB680F79EA0B}" type="datetime5">
              <a:rPr lang="en-US" smtClean="0"/>
              <a:t>6-Sep-21</a:t>
            </a:fld>
            <a:endParaRPr lang="en-US"/>
          </a:p>
        </p:txBody>
      </p:sp>
    </p:spTree>
    <p:extLst>
      <p:ext uri="{BB962C8B-B14F-4D97-AF65-F5344CB8AC3E}">
        <p14:creationId xmlns:p14="http://schemas.microsoft.com/office/powerpoint/2010/main" val="103254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8.Centralization</a:t>
            </a:r>
            <a:r>
              <a:rPr lang="en-US" b="1" dirty="0"/>
              <a:t>; The degree of concentration of authority should be based upon optimum utilization of all faculties of the personnel. </a:t>
            </a:r>
            <a:endParaRPr lang="en-US" b="1" dirty="0" smtClean="0"/>
          </a:p>
          <a:p>
            <a:pPr>
              <a:buFont typeface="Wingdings" panose="05000000000000000000" pitchFamily="2" charset="2"/>
              <a:buNone/>
            </a:pPr>
            <a:r>
              <a:rPr lang="en-US" dirty="0"/>
              <a:t>depending on size of company and quality of managers.</a:t>
            </a:r>
          </a:p>
          <a:p>
            <a:pPr>
              <a:buFont typeface="Wingdings" panose="05000000000000000000" pitchFamily="2" charset="2"/>
              <a:buNone/>
            </a:pPr>
            <a:r>
              <a:rPr lang="en-US" dirty="0"/>
              <a:t>	Consolidation of management functions.</a:t>
            </a:r>
          </a:p>
          <a:p>
            <a:pPr>
              <a:buFont typeface="Wingdings" panose="05000000000000000000" pitchFamily="2" charset="2"/>
              <a:buNone/>
            </a:pPr>
            <a:r>
              <a:rPr lang="en-US" dirty="0"/>
              <a:t>	Decisions are made from the top. </a:t>
            </a:r>
          </a:p>
          <a:p>
            <a:pPr>
              <a:buFont typeface="Wingdings" panose="05000000000000000000" pitchFamily="2" charset="2"/>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66</a:t>
            </a:fld>
            <a:endParaRPr lang="en-US"/>
          </a:p>
        </p:txBody>
      </p:sp>
      <p:sp>
        <p:nvSpPr>
          <p:cNvPr id="6" name="Date Placeholder 5"/>
          <p:cNvSpPr>
            <a:spLocks noGrp="1"/>
          </p:cNvSpPr>
          <p:nvPr>
            <p:ph type="dt" sz="half" idx="10"/>
          </p:nvPr>
        </p:nvSpPr>
        <p:spPr/>
        <p:txBody>
          <a:bodyPr/>
          <a:lstStyle/>
          <a:p>
            <a:fld id="{A59B951E-DFD5-4EFC-AC4A-31188F170BA3}" type="datetime5">
              <a:rPr lang="en-US" smtClean="0"/>
              <a:t>6-Sep-21</a:t>
            </a:fld>
            <a:endParaRPr lang="en-US"/>
          </a:p>
        </p:txBody>
      </p:sp>
    </p:spTree>
    <p:extLst>
      <p:ext uri="{BB962C8B-B14F-4D97-AF65-F5344CB8AC3E}">
        <p14:creationId xmlns:p14="http://schemas.microsoft.com/office/powerpoint/2010/main" val="20703425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9. </a:t>
            </a:r>
            <a:r>
              <a:rPr lang="en-US" b="1" dirty="0"/>
              <a:t>Scalar Chain (line of authority)</a:t>
            </a:r>
            <a:r>
              <a:rPr lang="en-US" dirty="0"/>
              <a:t>. There should be a clear line of authority ranging from top to down of the organization. All upward and down ward communication should flow through each position of authority along the scalar chain </a:t>
            </a:r>
            <a:endParaRPr lang="en-US" dirty="0" smtClean="0"/>
          </a:p>
          <a:p>
            <a:pPr>
              <a:buFont typeface="Wingdings" panose="05000000000000000000" pitchFamily="2" charset="2"/>
              <a:buNone/>
            </a:pPr>
            <a:r>
              <a:rPr lang="en-US" dirty="0"/>
              <a:t>There should be an	unbroken chain of authority extending from top executive to 	lowest level worker. </a:t>
            </a:r>
          </a:p>
          <a:p>
            <a:pPr>
              <a:buFont typeface="Wingdings" panose="05000000000000000000" pitchFamily="2" charset="2"/>
              <a:buNone/>
            </a:pPr>
            <a:r>
              <a:rPr lang="en-US" dirty="0"/>
              <a:t>	Formal chain of command running from top to bottom of the organization, like military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67</a:t>
            </a:fld>
            <a:endParaRPr lang="en-US"/>
          </a:p>
        </p:txBody>
      </p:sp>
      <p:sp>
        <p:nvSpPr>
          <p:cNvPr id="6" name="Date Placeholder 5"/>
          <p:cNvSpPr>
            <a:spLocks noGrp="1"/>
          </p:cNvSpPr>
          <p:nvPr>
            <p:ph type="dt" sz="half" idx="10"/>
          </p:nvPr>
        </p:nvSpPr>
        <p:spPr/>
        <p:txBody>
          <a:bodyPr/>
          <a:lstStyle/>
          <a:p>
            <a:fld id="{C5A2AF17-EA0A-48C6-AD9C-57B27F7C97B9}" type="datetime5">
              <a:rPr lang="en-US" smtClean="0"/>
              <a:t>6-Sep-21</a:t>
            </a:fld>
            <a:endParaRPr lang="en-US"/>
          </a:p>
        </p:txBody>
      </p:sp>
    </p:spTree>
    <p:extLst>
      <p:ext uri="{BB962C8B-B14F-4D97-AF65-F5344CB8AC3E}">
        <p14:creationId xmlns:p14="http://schemas.microsoft.com/office/powerpoint/2010/main" val="12436981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10.</a:t>
            </a:r>
            <a:r>
              <a:rPr lang="en-US" b="1" dirty="0"/>
              <a:t>Order</a:t>
            </a:r>
            <a:r>
              <a:rPr lang="en-US" dirty="0"/>
              <a:t>. All materials and personnel have a prescribed place, and they must remain there. The right man should be in the right place </a:t>
            </a:r>
            <a:endParaRPr lang="en-US" dirty="0" smtClean="0"/>
          </a:p>
          <a:p>
            <a:pPr>
              <a:buNone/>
            </a:pPr>
            <a:r>
              <a:rPr lang="en-US" dirty="0"/>
              <a:t>A place for everything   			&amp;everything in its own place, </a:t>
            </a:r>
          </a:p>
          <a:p>
            <a:pPr>
              <a:buNone/>
            </a:pPr>
            <a:r>
              <a:rPr lang="en-US" dirty="0"/>
              <a:t>     	the right man in the right place</a:t>
            </a:r>
          </a:p>
          <a:p>
            <a:pPr>
              <a:buNone/>
            </a:pPr>
            <a:r>
              <a:rPr lang="en-US" dirty="0"/>
              <a:t>		All materials and personnel have a prescribed place, 	and they must remain there. </a:t>
            </a:r>
          </a:p>
          <a:p>
            <a:pPr>
              <a:buNone/>
            </a:pPr>
            <a:r>
              <a:rPr lang="en-US" dirty="0"/>
              <a:t>	</a:t>
            </a:r>
          </a:p>
          <a:p>
            <a:pPr marL="0" indent="0">
              <a:buNone/>
            </a:pPr>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68</a:t>
            </a:fld>
            <a:endParaRPr lang="en-US"/>
          </a:p>
        </p:txBody>
      </p:sp>
      <p:sp>
        <p:nvSpPr>
          <p:cNvPr id="6" name="Date Placeholder 5"/>
          <p:cNvSpPr>
            <a:spLocks noGrp="1"/>
          </p:cNvSpPr>
          <p:nvPr>
            <p:ph type="dt" sz="half" idx="10"/>
          </p:nvPr>
        </p:nvSpPr>
        <p:spPr/>
        <p:txBody>
          <a:bodyPr/>
          <a:lstStyle/>
          <a:p>
            <a:fld id="{B4828A37-E2C3-4664-BD6A-0A50BE7D7C64}" type="datetime5">
              <a:rPr lang="en-US" smtClean="0"/>
              <a:t>6-Sep-21</a:t>
            </a:fld>
            <a:endParaRPr lang="en-US"/>
          </a:p>
        </p:txBody>
      </p:sp>
    </p:spTree>
    <p:extLst>
      <p:ext uri="{BB962C8B-B14F-4D97-AF65-F5344CB8AC3E}">
        <p14:creationId xmlns:p14="http://schemas.microsoft.com/office/powerpoint/2010/main" val="2245459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54125"/>
            <a:ext cx="10515600" cy="4351338"/>
          </a:xfrm>
        </p:spPr>
        <p:txBody>
          <a:bodyPr>
            <a:normAutofit lnSpcReduction="10000"/>
          </a:bodyPr>
          <a:lstStyle/>
          <a:p>
            <a:endParaRPr lang="en-US" dirty="0"/>
          </a:p>
          <a:p>
            <a:pPr>
              <a:buFont typeface="Wingdings" panose="05000000000000000000" pitchFamily="2" charset="2"/>
              <a:buNone/>
            </a:pPr>
            <a:r>
              <a:rPr lang="en-US" sz="3200" b="1" dirty="0" smtClean="0"/>
              <a:t>11.Equity</a:t>
            </a:r>
            <a:r>
              <a:rPr lang="en-US" sz="3200" dirty="0"/>
              <a:t>. This means that employees should be treated with justice and kindness. Managers should be fair and impartial in their dealings with subordinates Treat every employee with   				equity &amp;justice.</a:t>
            </a:r>
          </a:p>
          <a:p>
            <a:pPr>
              <a:buFont typeface="Wingdings" panose="05000000000000000000" pitchFamily="2" charset="2"/>
              <a:buNone/>
            </a:pPr>
            <a:r>
              <a:rPr lang="en-US" sz="3200" dirty="0"/>
              <a:t>-A combination of justice and  			kindliness towards employees.</a:t>
            </a:r>
          </a:p>
          <a:p>
            <a:pPr>
              <a:buFont typeface="Wingdings" panose="05000000000000000000" pitchFamily="2" charset="2"/>
              <a:buNone/>
            </a:pPr>
            <a:r>
              <a:rPr lang="en-US" sz="3200" dirty="0"/>
              <a:t>-Equality of treatment (but not 			necessarily identical treatment) </a:t>
            </a:r>
          </a:p>
          <a:p>
            <a:pPr>
              <a:buFont typeface="Wingdings" panose="05000000000000000000" pitchFamily="2" charset="2"/>
              <a:buNone/>
            </a:pPr>
            <a:endParaRPr lang="en-US" sz="3200" dirty="0"/>
          </a:p>
          <a:p>
            <a:pPr marL="0" indent="0">
              <a:buNone/>
            </a:pPr>
            <a:endParaRPr lang="en-US" sz="3200" dirty="0"/>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69</a:t>
            </a:fld>
            <a:endParaRPr lang="en-US"/>
          </a:p>
        </p:txBody>
      </p:sp>
      <p:sp>
        <p:nvSpPr>
          <p:cNvPr id="6" name="Date Placeholder 5"/>
          <p:cNvSpPr>
            <a:spLocks noGrp="1"/>
          </p:cNvSpPr>
          <p:nvPr>
            <p:ph type="dt" sz="half" idx="10"/>
          </p:nvPr>
        </p:nvSpPr>
        <p:spPr/>
        <p:txBody>
          <a:bodyPr/>
          <a:lstStyle/>
          <a:p>
            <a:fld id="{69F51B49-0857-4C81-BFED-3100F1708C93}" type="datetime5">
              <a:rPr lang="en-US" smtClean="0"/>
              <a:t>6-Sep-21</a:t>
            </a:fld>
            <a:endParaRPr lang="en-US"/>
          </a:p>
        </p:txBody>
      </p:sp>
    </p:spTree>
    <p:extLst>
      <p:ext uri="{BB962C8B-B14F-4D97-AF65-F5344CB8AC3E}">
        <p14:creationId xmlns:p14="http://schemas.microsoft.com/office/powerpoint/2010/main" val="2572147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D</a:t>
            </a:r>
            <a:r>
              <a:rPr lang="en-US" sz="3600" dirty="0" smtClean="0">
                <a:latin typeface="Times New Roman" panose="02020603050405020304" pitchFamily="18" charset="0"/>
                <a:cs typeface="Times New Roman" panose="02020603050405020304" pitchFamily="18" charset="0"/>
              </a:rPr>
              <a:t>ifferentiate </a:t>
            </a:r>
            <a:r>
              <a:rPr lang="en-US" sz="3600" dirty="0">
                <a:latin typeface="Times New Roman" panose="02020603050405020304" pitchFamily="18" charset="0"/>
                <a:cs typeface="Times New Roman" panose="02020603050405020304" pitchFamily="18" charset="0"/>
              </a:rPr>
              <a:t>between leadership and </a:t>
            </a:r>
            <a:r>
              <a:rPr lang="en-US" sz="3600" dirty="0" smtClean="0">
                <a:latin typeface="Times New Roman" panose="02020603050405020304" pitchFamily="18" charset="0"/>
                <a:cs typeface="Times New Roman" panose="02020603050405020304" pitchFamily="18" charset="0"/>
              </a:rPr>
              <a:t>management</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Q</a:t>
            </a:r>
            <a:r>
              <a:rPr lang="en-US" sz="3600" dirty="0" smtClean="0">
                <a:latin typeface="Times New Roman" panose="02020603050405020304" pitchFamily="18" charset="0"/>
                <a:cs typeface="Times New Roman" panose="02020603050405020304" pitchFamily="18" charset="0"/>
              </a:rPr>
              <a:t>ualities </a:t>
            </a:r>
            <a:r>
              <a:rPr lang="en-US" sz="3600" dirty="0">
                <a:latin typeface="Times New Roman" panose="02020603050405020304" pitchFamily="18" charset="0"/>
                <a:cs typeface="Times New Roman" panose="02020603050405020304" pitchFamily="18" charset="0"/>
              </a:rPr>
              <a:t>of a leader and styles of leadership </a:t>
            </a:r>
            <a:r>
              <a:rPr lang="en-US" sz="36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O</a:t>
            </a:r>
            <a:r>
              <a:rPr lang="en-US" sz="3600" dirty="0" smtClean="0">
                <a:latin typeface="Times New Roman" panose="02020603050405020304" pitchFamily="18" charset="0"/>
                <a:cs typeface="Times New Roman" panose="02020603050405020304" pitchFamily="18" charset="0"/>
              </a:rPr>
              <a:t>rganization </a:t>
            </a:r>
            <a:r>
              <a:rPr lang="en-US" sz="3600" dirty="0">
                <a:latin typeface="Times New Roman" panose="02020603050405020304" pitchFamily="18" charset="0"/>
                <a:cs typeface="Times New Roman" panose="02020603050405020304" pitchFamily="18" charset="0"/>
              </a:rPr>
              <a:t>behavior and group dynamics </a:t>
            </a:r>
            <a:r>
              <a:rPr lang="en-US" sz="36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D</a:t>
            </a:r>
            <a:r>
              <a:rPr lang="en-US" sz="3600" dirty="0" smtClean="0">
                <a:latin typeface="Times New Roman" panose="02020603050405020304" pitchFamily="18" charset="0"/>
                <a:cs typeface="Times New Roman" panose="02020603050405020304" pitchFamily="18" charset="0"/>
              </a:rPr>
              <a:t>efinition </a:t>
            </a:r>
            <a:r>
              <a:rPr lang="en-US" sz="3600" dirty="0">
                <a:latin typeface="Times New Roman" panose="02020603050405020304" pitchFamily="18" charset="0"/>
                <a:cs typeface="Times New Roman" panose="02020603050405020304" pitchFamily="18" charset="0"/>
              </a:rPr>
              <a:t>of mission ,vision </a:t>
            </a:r>
            <a:r>
              <a:rPr lang="en-US" sz="36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mportance </a:t>
            </a:r>
            <a:r>
              <a:rPr lang="en-US" sz="3600" dirty="0">
                <a:latin typeface="Times New Roman" panose="02020603050405020304" pitchFamily="18" charset="0"/>
                <a:cs typeface="Times New Roman" panose="02020603050405020304" pitchFamily="18" charset="0"/>
              </a:rPr>
              <a:t>of personal and organizational mission and vision statement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a:t>
            </a:fld>
            <a:endParaRPr lang="en-US"/>
          </a:p>
        </p:txBody>
      </p:sp>
      <p:sp>
        <p:nvSpPr>
          <p:cNvPr id="6" name="Date Placeholder 5"/>
          <p:cNvSpPr>
            <a:spLocks noGrp="1"/>
          </p:cNvSpPr>
          <p:nvPr>
            <p:ph type="dt" sz="half" idx="10"/>
          </p:nvPr>
        </p:nvSpPr>
        <p:spPr/>
        <p:txBody>
          <a:bodyPr/>
          <a:lstStyle/>
          <a:p>
            <a:fld id="{D9531C52-C03D-45DB-BF96-8FAA3BCB85C5}" type="datetime5">
              <a:rPr lang="en-US" smtClean="0"/>
              <a:t>6-Sep-21</a:t>
            </a:fld>
            <a:endParaRPr lang="en-US"/>
          </a:p>
        </p:txBody>
      </p:sp>
    </p:spTree>
    <p:extLst>
      <p:ext uri="{BB962C8B-B14F-4D97-AF65-F5344CB8AC3E}">
        <p14:creationId xmlns:p14="http://schemas.microsoft.com/office/powerpoint/2010/main" val="39648849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a:t>12. </a:t>
            </a:r>
            <a:r>
              <a:rPr lang="en-US" sz="3200" b="1" dirty="0"/>
              <a:t>Stability of tenure of personnel</a:t>
            </a:r>
            <a:r>
              <a:rPr lang="en-US" sz="3200" dirty="0"/>
              <a:t>. Employees cannot work efficiently unless job security is assured of them</a:t>
            </a:r>
            <a:r>
              <a:rPr lang="en-US" sz="3200" dirty="0" smtClean="0"/>
              <a:t>.</a:t>
            </a:r>
          </a:p>
          <a:p>
            <a:pPr lvl="2"/>
            <a:r>
              <a:rPr lang="en-US" sz="3200" dirty="0"/>
              <a:t> employees need time to  settle into their jobs,</a:t>
            </a:r>
          </a:p>
          <a:p>
            <a:pPr lvl="2"/>
            <a:r>
              <a:rPr lang="en-US" sz="3200" dirty="0"/>
              <a:t> this may be lengthy times.</a:t>
            </a:r>
          </a:p>
          <a:p>
            <a:pPr lvl="2"/>
            <a:r>
              <a:rPr lang="en-US" sz="3200" dirty="0"/>
              <a:t>Limited turnover of personnel. </a:t>
            </a:r>
          </a:p>
          <a:p>
            <a:pPr lvl="2"/>
            <a:r>
              <a:rPr lang="en-US" sz="3200" dirty="0"/>
              <a:t>Lifetime employment for good workers. </a:t>
            </a:r>
          </a:p>
          <a:p>
            <a:pPr>
              <a:buFont typeface="Wingdings" panose="05000000000000000000" pitchFamily="2" charset="2"/>
              <a:buNone/>
            </a:pPr>
            <a:endParaRPr lang="en-US" dirty="0"/>
          </a:p>
          <a:p>
            <a:pPr marL="0" indent="0">
              <a:buNone/>
            </a:pPr>
            <a:r>
              <a:rPr lang="en-US" dirty="0" smtClean="0"/>
              <a:t> </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70</a:t>
            </a:fld>
            <a:endParaRPr lang="en-US"/>
          </a:p>
        </p:txBody>
      </p:sp>
      <p:sp>
        <p:nvSpPr>
          <p:cNvPr id="6" name="Date Placeholder 5"/>
          <p:cNvSpPr>
            <a:spLocks noGrp="1"/>
          </p:cNvSpPr>
          <p:nvPr>
            <p:ph type="dt" sz="half" idx="10"/>
          </p:nvPr>
        </p:nvSpPr>
        <p:spPr/>
        <p:txBody>
          <a:bodyPr/>
          <a:lstStyle/>
          <a:p>
            <a:fld id="{1416F423-4566-4DA6-8AA1-735EE5CE5A4D}" type="datetime5">
              <a:rPr lang="en-US" smtClean="0"/>
              <a:t>6-Sep-21</a:t>
            </a:fld>
            <a:endParaRPr lang="en-US"/>
          </a:p>
        </p:txBody>
      </p:sp>
    </p:spTree>
    <p:extLst>
      <p:ext uri="{BB962C8B-B14F-4D97-AF65-F5344CB8AC3E}">
        <p14:creationId xmlns:p14="http://schemas.microsoft.com/office/powerpoint/2010/main" val="872020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3200" dirty="0" smtClean="0"/>
              <a:t>13. </a:t>
            </a:r>
            <a:r>
              <a:rPr lang="en-US" sz="3200" b="1" dirty="0"/>
              <a:t>Initiative</a:t>
            </a:r>
            <a:r>
              <a:rPr lang="en-US" sz="3200" dirty="0"/>
              <a:t>. Employees at all levels should be given the opportunity to take initiative and exercise judgment in the formulation and execution of plans. Initiative refers to the freedom to think for oneself and use discretion in doing work. It develops the interest of employees in their jobs and provides job satisfaction to them.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71</a:t>
            </a:fld>
            <a:endParaRPr lang="en-US"/>
          </a:p>
        </p:txBody>
      </p:sp>
      <p:sp>
        <p:nvSpPr>
          <p:cNvPr id="6" name="Date Placeholder 5"/>
          <p:cNvSpPr>
            <a:spLocks noGrp="1"/>
          </p:cNvSpPr>
          <p:nvPr>
            <p:ph type="dt" sz="half" idx="10"/>
          </p:nvPr>
        </p:nvSpPr>
        <p:spPr/>
        <p:txBody>
          <a:bodyPr/>
          <a:lstStyle/>
          <a:p>
            <a:fld id="{8D10A912-8694-48DA-9DF6-CA0CEFF83C5D}" type="datetime5">
              <a:rPr lang="en-US" smtClean="0"/>
              <a:t>6-Sep-21</a:t>
            </a:fld>
            <a:endParaRPr lang="en-US"/>
          </a:p>
        </p:txBody>
      </p:sp>
    </p:spTree>
    <p:extLst>
      <p:ext uri="{BB962C8B-B14F-4D97-AF65-F5344CB8AC3E}">
        <p14:creationId xmlns:p14="http://schemas.microsoft.com/office/powerpoint/2010/main" val="14953169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None/>
            </a:pPr>
            <a:r>
              <a:rPr lang="en-US" sz="3200" dirty="0"/>
              <a:t>Thinking out a plan and do what i</a:t>
            </a:r>
            <a:r>
              <a:rPr lang="en-US" sz="3200" dirty="0" smtClean="0"/>
              <a:t>t takes </a:t>
            </a:r>
            <a:r>
              <a:rPr lang="en-US" sz="3200" dirty="0"/>
              <a:t>to make it happen </a:t>
            </a:r>
          </a:p>
          <a:p>
            <a:pPr>
              <a:buFont typeface="Wingdings" panose="05000000000000000000" pitchFamily="2" charset="2"/>
              <a:buNone/>
            </a:pPr>
            <a:r>
              <a:rPr lang="en-US" sz="3200" dirty="0"/>
              <a:t> -Within levels of authority and 	</a:t>
            </a:r>
            <a:r>
              <a:rPr lang="en-US" sz="3200" dirty="0" smtClean="0"/>
              <a:t>responsibility </a:t>
            </a:r>
            <a:r>
              <a:rPr lang="en-US" sz="3200" dirty="0"/>
              <a:t>all staff should be </a:t>
            </a:r>
            <a:r>
              <a:rPr lang="en-US" sz="3200" dirty="0" smtClean="0"/>
              <a:t>encouraged </a:t>
            </a:r>
            <a:r>
              <a:rPr lang="en-US" sz="3200" dirty="0"/>
              <a:t>to show initiative </a:t>
            </a:r>
            <a:r>
              <a:rPr lang="en-US" sz="3200" dirty="0" smtClean="0"/>
              <a:t>i.e</a:t>
            </a:r>
            <a:r>
              <a:rPr lang="en-US" sz="3200" dirty="0"/>
              <a:t>. new ways of doing things.</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72</a:t>
            </a:fld>
            <a:endParaRPr lang="en-US"/>
          </a:p>
        </p:txBody>
      </p:sp>
      <p:sp>
        <p:nvSpPr>
          <p:cNvPr id="6" name="Date Placeholder 5"/>
          <p:cNvSpPr>
            <a:spLocks noGrp="1"/>
          </p:cNvSpPr>
          <p:nvPr>
            <p:ph type="dt" sz="half" idx="10"/>
          </p:nvPr>
        </p:nvSpPr>
        <p:spPr/>
        <p:txBody>
          <a:bodyPr/>
          <a:lstStyle/>
          <a:p>
            <a:fld id="{D039F796-B730-4BC4-91FD-AEE9EED759E1}" type="datetime5">
              <a:rPr lang="en-US" smtClean="0"/>
              <a:t>6-Sep-21</a:t>
            </a:fld>
            <a:endParaRPr lang="en-US"/>
          </a:p>
        </p:txBody>
      </p:sp>
    </p:spTree>
    <p:extLst>
      <p:ext uri="{BB962C8B-B14F-4D97-AF65-F5344CB8AC3E}">
        <p14:creationId xmlns:p14="http://schemas.microsoft.com/office/powerpoint/2010/main" val="29833621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a:t>14.</a:t>
            </a:r>
            <a:r>
              <a:rPr lang="en-US" sz="3200" b="1" dirty="0"/>
              <a:t>Esprit de corps</a:t>
            </a:r>
            <a:r>
              <a:rPr lang="en-US" sz="3200" dirty="0"/>
              <a:t>. This refers to harmony and mutual understanding among members of the organization. Unity among the staff is the foundation of success in any </a:t>
            </a:r>
            <a:r>
              <a:rPr lang="en-US" sz="3200" dirty="0" smtClean="0"/>
              <a:t>organization</a:t>
            </a:r>
          </a:p>
          <a:p>
            <a:pPr>
              <a:buFontTx/>
              <a:buChar char="-"/>
            </a:pPr>
            <a:r>
              <a:rPr lang="en-US" sz="3200" dirty="0" smtClean="0"/>
              <a:t>Harmony </a:t>
            </a:r>
            <a:r>
              <a:rPr lang="en-US" sz="3200" dirty="0"/>
              <a:t>is a great strength to </a:t>
            </a:r>
            <a:r>
              <a:rPr lang="en-US" sz="3200" dirty="0" smtClean="0"/>
              <a:t>organizations</a:t>
            </a:r>
            <a:endParaRPr lang="en-US" sz="3200" dirty="0"/>
          </a:p>
          <a:p>
            <a:pPr>
              <a:buFontTx/>
              <a:buChar char="-"/>
            </a:pPr>
            <a:r>
              <a:rPr lang="en-US" sz="3200" dirty="0" smtClean="0"/>
              <a:t> </a:t>
            </a:r>
            <a:r>
              <a:rPr lang="en-US" sz="3200" dirty="0"/>
              <a:t>team work should be encouraged.</a:t>
            </a:r>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73</a:t>
            </a:fld>
            <a:endParaRPr lang="en-US"/>
          </a:p>
        </p:txBody>
      </p:sp>
      <p:sp>
        <p:nvSpPr>
          <p:cNvPr id="6" name="Date Placeholder 5"/>
          <p:cNvSpPr>
            <a:spLocks noGrp="1"/>
          </p:cNvSpPr>
          <p:nvPr>
            <p:ph type="dt" sz="half" idx="10"/>
          </p:nvPr>
        </p:nvSpPr>
        <p:spPr/>
        <p:txBody>
          <a:bodyPr/>
          <a:lstStyle/>
          <a:p>
            <a:fld id="{B1F57FFB-4047-44CC-8765-215D2B6E8BEE}" type="datetime5">
              <a:rPr lang="en-US" smtClean="0"/>
              <a:t>6-Sep-21</a:t>
            </a:fld>
            <a:endParaRPr lang="en-US"/>
          </a:p>
        </p:txBody>
      </p:sp>
    </p:spTree>
    <p:extLst>
      <p:ext uri="{BB962C8B-B14F-4D97-AF65-F5344CB8AC3E}">
        <p14:creationId xmlns:p14="http://schemas.microsoft.com/office/powerpoint/2010/main" val="40565187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WEBER</a:t>
            </a:r>
            <a:endParaRPr lang="en-US" dirty="0"/>
          </a:p>
        </p:txBody>
      </p:sp>
      <p:pic>
        <p:nvPicPr>
          <p:cNvPr id="4" name="Content Placeholder 3"/>
          <p:cNvPicPr>
            <a:picLocks noGrp="1" noChangeAspect="1"/>
          </p:cNvPicPr>
          <p:nvPr>
            <p:ph idx="1"/>
          </p:nvPr>
        </p:nvPicPr>
        <p:blipFill>
          <a:blip r:embed="rId2"/>
          <a:stretch>
            <a:fillRect/>
          </a:stretch>
        </p:blipFill>
        <p:spPr>
          <a:xfrm>
            <a:off x="838200" y="1958181"/>
            <a:ext cx="8120063" cy="4086225"/>
          </a:xfrm>
          <a:prstGeom prst="rect">
            <a:avLst/>
          </a:prstGeom>
        </p:spPr>
      </p:pic>
      <p:sp>
        <p:nvSpPr>
          <p:cNvPr id="3" name="Footer Placeholder 2"/>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74</a:t>
            </a:fld>
            <a:endParaRPr lang="en-US"/>
          </a:p>
        </p:txBody>
      </p:sp>
      <p:sp>
        <p:nvSpPr>
          <p:cNvPr id="6" name="Date Placeholder 5"/>
          <p:cNvSpPr>
            <a:spLocks noGrp="1"/>
          </p:cNvSpPr>
          <p:nvPr>
            <p:ph type="dt" sz="half" idx="10"/>
          </p:nvPr>
        </p:nvSpPr>
        <p:spPr/>
        <p:txBody>
          <a:bodyPr/>
          <a:lstStyle/>
          <a:p>
            <a:fld id="{A471B9C3-2F83-4F7A-AAB7-85A09D43FC82}" type="datetime5">
              <a:rPr lang="en-US" smtClean="0"/>
              <a:t>6-Sep-21</a:t>
            </a:fld>
            <a:endParaRPr lang="en-US"/>
          </a:p>
        </p:txBody>
      </p:sp>
    </p:spTree>
    <p:extLst>
      <p:ext uri="{BB962C8B-B14F-4D97-AF65-F5344CB8AC3E}">
        <p14:creationId xmlns:p14="http://schemas.microsoft.com/office/powerpoint/2010/main" val="37964891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''Bureau' (French, borrowed into German) is a desk, or by extension an office (as in 'I will be at the office tomorrow'; 'I work at the Bureau of Statistics'). </a:t>
            </a:r>
          </a:p>
          <a:p>
            <a:r>
              <a:rPr lang="en-US" dirty="0"/>
              <a:t>'Bureaucracy' is rule conducted from a desk or office, i.e. by the preparation and dispatch of written documents - or, these days, their electronic equivalent.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75</a:t>
            </a:fld>
            <a:endParaRPr lang="en-US"/>
          </a:p>
        </p:txBody>
      </p:sp>
      <p:sp>
        <p:nvSpPr>
          <p:cNvPr id="6" name="Date Placeholder 5"/>
          <p:cNvSpPr>
            <a:spLocks noGrp="1"/>
          </p:cNvSpPr>
          <p:nvPr>
            <p:ph type="dt" sz="half" idx="10"/>
          </p:nvPr>
        </p:nvSpPr>
        <p:spPr/>
        <p:txBody>
          <a:bodyPr/>
          <a:lstStyle/>
          <a:p>
            <a:fld id="{A0CB9F79-C647-42BE-B21A-389307E3693F}" type="datetime5">
              <a:rPr lang="en-US" smtClean="0"/>
              <a:t>6-Sep-21</a:t>
            </a:fld>
            <a:endParaRPr lang="en-US"/>
          </a:p>
        </p:txBody>
      </p:sp>
    </p:spTree>
    <p:extLst>
      <p:ext uri="{BB962C8B-B14F-4D97-AF65-F5344CB8AC3E}">
        <p14:creationId xmlns:p14="http://schemas.microsoft.com/office/powerpoint/2010/main" val="12767328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sociologist who began to </a:t>
            </a:r>
            <a:r>
              <a:rPr lang="en-US" i="1" dirty="0"/>
              <a:t>study </a:t>
            </a:r>
            <a:r>
              <a:rPr lang="en-US" dirty="0"/>
              <a:t>the new forms of organization being developed for managing large numbers of people in far-flung and complex activities. </a:t>
            </a:r>
          </a:p>
          <a:p>
            <a:r>
              <a:rPr lang="en-US" dirty="0"/>
              <a:t>Germany had been an early leader in developing a civil service. At the same time, German industry was beginning to adopt the organizational methods developed in the United States. </a:t>
            </a:r>
          </a:p>
          <a:p>
            <a:r>
              <a:rPr lang="en-US" dirty="0"/>
              <a:t>Surveying this scene, Weber attempted to isolate the elements common to all of these new organizations.</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76</a:t>
            </a:fld>
            <a:endParaRPr lang="en-US"/>
          </a:p>
        </p:txBody>
      </p:sp>
      <p:sp>
        <p:nvSpPr>
          <p:cNvPr id="6" name="Date Placeholder 5"/>
          <p:cNvSpPr>
            <a:spLocks noGrp="1"/>
          </p:cNvSpPr>
          <p:nvPr>
            <p:ph type="dt" sz="half" idx="10"/>
          </p:nvPr>
        </p:nvSpPr>
        <p:spPr/>
        <p:txBody>
          <a:bodyPr/>
          <a:lstStyle/>
          <a:p>
            <a:fld id="{8DEE03B5-4E5A-4162-B702-552968D629A0}" type="datetime5">
              <a:rPr lang="en-US" smtClean="0"/>
              <a:t>6-Sep-21</a:t>
            </a:fld>
            <a:endParaRPr lang="en-US"/>
          </a:p>
        </p:txBody>
      </p:sp>
    </p:spTree>
    <p:extLst>
      <p:ext uri="{BB962C8B-B14F-4D97-AF65-F5344CB8AC3E}">
        <p14:creationId xmlns:p14="http://schemas.microsoft.com/office/powerpoint/2010/main" val="28462792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t>Weber concluded that all these new large-scale organizations were similar. </a:t>
            </a:r>
            <a:endParaRPr lang="en-US" sz="3200" dirty="0" smtClean="0"/>
          </a:p>
          <a:p>
            <a:r>
              <a:rPr lang="en-US" sz="3200" dirty="0" smtClean="0"/>
              <a:t>Each </a:t>
            </a:r>
            <a:r>
              <a:rPr lang="en-US" sz="3200" dirty="0"/>
              <a:t>was a bureaucracy. </a:t>
            </a:r>
            <a:endParaRPr lang="en-US" sz="3200" dirty="0" smtClean="0"/>
          </a:p>
          <a:p>
            <a:r>
              <a:rPr lang="en-US" sz="3200" dirty="0" smtClean="0"/>
              <a:t>Today </a:t>
            </a:r>
            <a:r>
              <a:rPr lang="en-US" sz="3200" dirty="0"/>
              <a:t>many of us regard </a:t>
            </a:r>
            <a:r>
              <a:rPr lang="en-US" sz="3200" i="1" dirty="0"/>
              <a:t>bureaucracy </a:t>
            </a:r>
            <a:r>
              <a:rPr lang="en-US" sz="3200" dirty="0"/>
              <a:t>as a dirty word, suggesting red tape, inefficiency, and officiousness</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77</a:t>
            </a:fld>
            <a:endParaRPr lang="en-US"/>
          </a:p>
        </p:txBody>
      </p:sp>
      <p:sp>
        <p:nvSpPr>
          <p:cNvPr id="6" name="Date Placeholder 5"/>
          <p:cNvSpPr>
            <a:spLocks noGrp="1"/>
          </p:cNvSpPr>
          <p:nvPr>
            <p:ph type="dt" sz="half" idx="10"/>
          </p:nvPr>
        </p:nvSpPr>
        <p:spPr/>
        <p:txBody>
          <a:bodyPr/>
          <a:lstStyle/>
          <a:p>
            <a:fld id="{B45B840C-4F39-434C-860A-8746D8467187}" type="datetime5">
              <a:rPr lang="en-US" smtClean="0"/>
              <a:t>6-Sep-21</a:t>
            </a:fld>
            <a:endParaRPr lang="en-US"/>
          </a:p>
        </p:txBody>
      </p:sp>
    </p:spTree>
    <p:extLst>
      <p:ext uri="{BB962C8B-B14F-4D97-AF65-F5344CB8AC3E}">
        <p14:creationId xmlns:p14="http://schemas.microsoft.com/office/powerpoint/2010/main" val="37621869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theory was developed by Max Weber (1864-1920). Webber’s rational bureaucracy states that employees performing a large variety of tasks in an organization must follow established rules and regulations in order to ensure uniformity and rationality of output. The following are the characteristics of an ideal organization as described by Weber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78</a:t>
            </a:fld>
            <a:endParaRPr lang="en-US"/>
          </a:p>
        </p:txBody>
      </p:sp>
      <p:sp>
        <p:nvSpPr>
          <p:cNvPr id="6" name="Date Placeholder 5"/>
          <p:cNvSpPr>
            <a:spLocks noGrp="1"/>
          </p:cNvSpPr>
          <p:nvPr>
            <p:ph type="dt" sz="half" idx="10"/>
          </p:nvPr>
        </p:nvSpPr>
        <p:spPr/>
        <p:txBody>
          <a:bodyPr/>
          <a:lstStyle/>
          <a:p>
            <a:fld id="{7815EEA5-48C5-47DD-B450-152B4B90888B}" type="datetime5">
              <a:rPr lang="en-US" smtClean="0"/>
              <a:t>6-Sep-21</a:t>
            </a:fld>
            <a:endParaRPr lang="en-US"/>
          </a:p>
        </p:txBody>
      </p:sp>
    </p:spTree>
    <p:extLst>
      <p:ext uri="{BB962C8B-B14F-4D97-AF65-F5344CB8AC3E}">
        <p14:creationId xmlns:p14="http://schemas.microsoft.com/office/powerpoint/2010/main" val="37904433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Characteristics of an ideal organization by Weber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smtClean="0"/>
              <a:t>I</a:t>
            </a:r>
            <a:r>
              <a:rPr lang="en-US" sz="3500" dirty="0"/>
              <a:t>. Division of </a:t>
            </a:r>
            <a:r>
              <a:rPr lang="en-US" sz="3500" dirty="0" smtClean="0"/>
              <a:t>labor: </a:t>
            </a:r>
            <a:r>
              <a:rPr lang="en-US" sz="3500" dirty="0"/>
              <a:t>there should be clearly defined authority and responsibility given as official duties </a:t>
            </a:r>
          </a:p>
          <a:p>
            <a:pPr marL="0" indent="0">
              <a:buNone/>
            </a:pPr>
            <a:r>
              <a:rPr lang="en-US" sz="3500" dirty="0"/>
              <a:t>II. Hierarchy of authority: Positions should be organized in a hierarchical manner resulting in scalar chain </a:t>
            </a:r>
          </a:p>
          <a:p>
            <a:pPr marL="0" indent="0">
              <a:buNone/>
            </a:pPr>
            <a:r>
              <a:rPr lang="en-US" sz="3500" dirty="0"/>
              <a:t>III. Formal selection: Employees should be selected on the basis of technical skill, formal examinations or by education or training </a:t>
            </a:r>
          </a:p>
          <a:p>
            <a:pPr marL="0" indent="0">
              <a:buNone/>
            </a:pPr>
            <a:r>
              <a:rPr lang="en-US" sz="3500" dirty="0"/>
              <a:t>IV. Formal rules: There must be formal rules and controls regarding the conduct of official duties and administrations </a:t>
            </a:r>
            <a:r>
              <a:rPr lang="en-US" sz="3500" b="1" dirty="0" smtClean="0"/>
              <a:t> </a:t>
            </a:r>
            <a:endParaRPr lang="en-US" sz="35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79</a:t>
            </a:fld>
            <a:endParaRPr lang="en-US"/>
          </a:p>
        </p:txBody>
      </p:sp>
      <p:sp>
        <p:nvSpPr>
          <p:cNvPr id="6" name="Date Placeholder 5"/>
          <p:cNvSpPr>
            <a:spLocks noGrp="1"/>
          </p:cNvSpPr>
          <p:nvPr>
            <p:ph type="dt" sz="half" idx="10"/>
          </p:nvPr>
        </p:nvSpPr>
        <p:spPr/>
        <p:txBody>
          <a:bodyPr/>
          <a:lstStyle/>
          <a:p>
            <a:fld id="{A56652FF-892D-438F-B841-130D411FE93D}" type="datetime5">
              <a:rPr lang="en-US" smtClean="0"/>
              <a:t>6-Sep-21</a:t>
            </a:fld>
            <a:endParaRPr lang="en-US"/>
          </a:p>
        </p:txBody>
      </p:sp>
    </p:spTree>
    <p:extLst>
      <p:ext uri="{BB962C8B-B14F-4D97-AF65-F5344CB8AC3E}">
        <p14:creationId xmlns:p14="http://schemas.microsoft.com/office/powerpoint/2010/main" val="394626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latin typeface="Algerian" panose="04020705040A02060702" pitchFamily="82" charset="0"/>
              </a:rPr>
              <a:t>Organization of healthcare services </a:t>
            </a:r>
            <a:r>
              <a:rPr lang="en-US" dirty="0" smtClean="0"/>
              <a:t>–</a:t>
            </a:r>
          </a:p>
          <a:p>
            <a:pPr>
              <a:buFont typeface="Wingdings" panose="05000000000000000000" pitchFamily="2" charset="2"/>
              <a:buChar char="Ø"/>
            </a:pPr>
            <a:r>
              <a:rPr lang="en-US" dirty="0" smtClean="0"/>
              <a:t> </a:t>
            </a:r>
            <a:r>
              <a:rPr lang="en-US" sz="3600" dirty="0">
                <a:latin typeface="Times New Roman" panose="02020603050405020304" pitchFamily="18" charset="0"/>
                <a:cs typeface="Times New Roman" panose="02020603050405020304" pitchFamily="18" charset="0"/>
              </a:rPr>
              <a:t>O</a:t>
            </a:r>
            <a:r>
              <a:rPr lang="en-US" sz="3600" dirty="0" smtClean="0">
                <a:latin typeface="Times New Roman" panose="02020603050405020304" pitchFamily="18" charset="0"/>
                <a:cs typeface="Times New Roman" panose="02020603050405020304" pitchFamily="18" charset="0"/>
              </a:rPr>
              <a:t>rganization </a:t>
            </a:r>
            <a:r>
              <a:rPr lang="en-US" sz="3600" dirty="0">
                <a:latin typeface="Times New Roman" panose="02020603050405020304" pitchFamily="18" charset="0"/>
                <a:cs typeface="Times New Roman" panose="02020603050405020304" pitchFamily="18" charset="0"/>
              </a:rPr>
              <a:t>structure, purpose, types </a:t>
            </a:r>
            <a:r>
              <a:rPr lang="en-US" sz="3600" dirty="0" smtClean="0">
                <a:latin typeface="Times New Roman" panose="02020603050405020304" pitchFamily="18" charset="0"/>
                <a:cs typeface="Times New Roman" panose="02020603050405020304" pitchFamily="18" charset="0"/>
              </a:rPr>
              <a:t>,function</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O</a:t>
            </a:r>
            <a:r>
              <a:rPr lang="en-US" sz="3600" dirty="0" smtClean="0">
                <a:latin typeface="Times New Roman" panose="02020603050405020304" pitchFamily="18" charset="0"/>
                <a:cs typeface="Times New Roman" panose="02020603050405020304" pitchFamily="18" charset="0"/>
              </a:rPr>
              <a:t>rganizational </a:t>
            </a:r>
            <a:r>
              <a:rPr lang="en-US" sz="3600" dirty="0">
                <a:latin typeface="Times New Roman" panose="02020603050405020304" pitchFamily="18" charset="0"/>
                <a:cs typeface="Times New Roman" panose="02020603050405020304" pitchFamily="18" charset="0"/>
              </a:rPr>
              <a:t>structure of healthcare system, structures,  functions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H</a:t>
            </a:r>
            <a:r>
              <a:rPr lang="en-US" sz="3600" dirty="0" smtClean="0">
                <a:latin typeface="Times New Roman" panose="02020603050405020304" pitchFamily="18" charset="0"/>
                <a:cs typeface="Times New Roman" panose="02020603050405020304" pitchFamily="18" charset="0"/>
              </a:rPr>
              <a:t>ealth </a:t>
            </a:r>
            <a:r>
              <a:rPr lang="en-US" sz="3600" dirty="0">
                <a:latin typeface="Times New Roman" panose="02020603050405020304" pitchFamily="18" charset="0"/>
                <a:cs typeface="Times New Roman" panose="02020603050405020304" pitchFamily="18" charset="0"/>
              </a:rPr>
              <a:t>service delivery, levels of service ,health service at each level, actors ,cadre ,referral system </a:t>
            </a:r>
            <a:r>
              <a:rPr lang="en-US" sz="3600" dirty="0" smtClean="0">
                <a:latin typeface="Times New Roman" panose="02020603050405020304" pitchFamily="18" charset="0"/>
                <a:cs typeface="Times New Roman" panose="02020603050405020304" pitchFamily="18" charset="0"/>
              </a:rPr>
              <a:t>in Kenya </a:t>
            </a: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a:t>
            </a:fld>
            <a:endParaRPr lang="en-US"/>
          </a:p>
        </p:txBody>
      </p:sp>
      <p:sp>
        <p:nvSpPr>
          <p:cNvPr id="6" name="Date Placeholder 5"/>
          <p:cNvSpPr>
            <a:spLocks noGrp="1"/>
          </p:cNvSpPr>
          <p:nvPr>
            <p:ph type="dt" sz="half" idx="10"/>
          </p:nvPr>
        </p:nvSpPr>
        <p:spPr/>
        <p:txBody>
          <a:bodyPr/>
          <a:lstStyle/>
          <a:p>
            <a:fld id="{242B85C7-F618-4228-8A15-B082FB3148A7}" type="datetime5">
              <a:rPr lang="en-US" smtClean="0"/>
              <a:t>6-Sep-21</a:t>
            </a:fld>
            <a:endParaRPr lang="en-US"/>
          </a:p>
        </p:txBody>
      </p:sp>
    </p:spTree>
    <p:extLst>
      <p:ext uri="{BB962C8B-B14F-4D97-AF65-F5344CB8AC3E}">
        <p14:creationId xmlns:p14="http://schemas.microsoft.com/office/powerpoint/2010/main" val="17352663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DEVELOPED TO MAKE BUREAUCRACIES RATIONAL</a:t>
            </a:r>
          </a:p>
        </p:txBody>
      </p:sp>
      <p:sp>
        <p:nvSpPr>
          <p:cNvPr id="3" name="Content Placeholder 2"/>
          <p:cNvSpPr>
            <a:spLocks noGrp="1"/>
          </p:cNvSpPr>
          <p:nvPr>
            <p:ph idx="1"/>
          </p:nvPr>
        </p:nvSpPr>
        <p:spPr/>
        <p:txBody>
          <a:bodyPr/>
          <a:lstStyle/>
          <a:p>
            <a:pPr>
              <a:lnSpc>
                <a:spcPct val="80000"/>
              </a:lnSpc>
              <a:buFontTx/>
              <a:buNone/>
            </a:pPr>
            <a:r>
              <a:rPr lang="en-US" dirty="0"/>
              <a:t>(</a:t>
            </a:r>
            <a:r>
              <a:rPr lang="en-US" sz="3200" dirty="0"/>
              <a:t>1) functional specialization</a:t>
            </a:r>
          </a:p>
          <a:p>
            <a:pPr>
              <a:lnSpc>
                <a:spcPct val="80000"/>
              </a:lnSpc>
              <a:buFontTx/>
              <a:buNone/>
            </a:pPr>
            <a:r>
              <a:rPr lang="en-US" sz="3200" dirty="0"/>
              <a:t>(2) clear lines of hierarchical authority, </a:t>
            </a:r>
          </a:p>
          <a:p>
            <a:pPr>
              <a:lnSpc>
                <a:spcPct val="80000"/>
              </a:lnSpc>
              <a:buFontTx/>
              <a:buNone/>
            </a:pPr>
            <a:r>
              <a:rPr lang="en-US" sz="3200" dirty="0"/>
              <a:t>(3) expert training of managers, </a:t>
            </a:r>
          </a:p>
          <a:p>
            <a:pPr>
              <a:lnSpc>
                <a:spcPct val="80000"/>
              </a:lnSpc>
              <a:buFontTx/>
              <a:buNone/>
            </a:pPr>
            <a:r>
              <a:rPr lang="en-US" sz="3200" dirty="0"/>
              <a:t>(4) decision making based on rules and tactics developed to guarantee consistent and effective pursuit of organizational goals.</a:t>
            </a:r>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80</a:t>
            </a:fld>
            <a:endParaRPr lang="en-US"/>
          </a:p>
        </p:txBody>
      </p:sp>
      <p:sp>
        <p:nvSpPr>
          <p:cNvPr id="6" name="Date Placeholder 5"/>
          <p:cNvSpPr>
            <a:spLocks noGrp="1"/>
          </p:cNvSpPr>
          <p:nvPr>
            <p:ph type="dt" sz="half" idx="10"/>
          </p:nvPr>
        </p:nvSpPr>
        <p:spPr/>
        <p:txBody>
          <a:bodyPr/>
          <a:lstStyle/>
          <a:p>
            <a:fld id="{9B507A93-112D-41F0-B768-819A33EC6A03}" type="datetime5">
              <a:rPr lang="en-US" smtClean="0"/>
              <a:t>6-Sep-21</a:t>
            </a:fld>
            <a:endParaRPr lang="en-US"/>
          </a:p>
        </p:txBody>
      </p:sp>
    </p:spTree>
    <p:extLst>
      <p:ext uri="{BB962C8B-B14F-4D97-AF65-F5344CB8AC3E}">
        <p14:creationId xmlns:p14="http://schemas.microsoft.com/office/powerpoint/2010/main" val="7025814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RATIONAL BUREAUCRACY</a:t>
            </a:r>
            <a:endParaRPr lang="en-US" dirty="0"/>
          </a:p>
        </p:txBody>
      </p:sp>
      <p:sp>
        <p:nvSpPr>
          <p:cNvPr id="3" name="Content Placeholder 2"/>
          <p:cNvSpPr>
            <a:spLocks noGrp="1"/>
          </p:cNvSpPr>
          <p:nvPr>
            <p:ph idx="1"/>
          </p:nvPr>
        </p:nvSpPr>
        <p:spPr>
          <a:xfrm>
            <a:off x="962891" y="1254125"/>
            <a:ext cx="10515600" cy="4351338"/>
          </a:xfrm>
        </p:spPr>
        <p:txBody>
          <a:bodyPr>
            <a:normAutofit/>
          </a:bodyPr>
          <a:lstStyle/>
          <a:p>
            <a:pPr marL="0" indent="0">
              <a:buNone/>
            </a:pPr>
            <a:r>
              <a:rPr lang="en-US" sz="3200" dirty="0"/>
              <a:t>Weber noted additional features of rational bureaucracies that are simple extensions of the four just outlined, </a:t>
            </a:r>
          </a:p>
          <a:p>
            <a:pPr marL="0" indent="0">
              <a:buNone/>
            </a:pPr>
            <a:r>
              <a:rPr lang="en-US" sz="3200" dirty="0" smtClean="0"/>
              <a:t>1. To </a:t>
            </a:r>
            <a:r>
              <a:rPr lang="en-US" sz="3200" dirty="0"/>
              <a:t>ensure expert management, appointment and promotion are based on merit rather than favoritism, and those appointed treat their positions as full-time, primary careers</a:t>
            </a:r>
            <a:r>
              <a:rPr lang="en-US" sz="3200" dirty="0" smtClean="0"/>
              <a:t>.</a:t>
            </a:r>
          </a:p>
          <a:p>
            <a:pPr marL="0" indent="0">
              <a:buNone/>
            </a:pPr>
            <a:r>
              <a:rPr lang="en-US" sz="3200" dirty="0" smtClean="0"/>
              <a:t>2. </a:t>
            </a:r>
            <a:r>
              <a:rPr lang="en-US" sz="3200" dirty="0"/>
              <a:t>To ensure order in decision making, business is conducted primarily through written rules records, and communications.</a:t>
            </a:r>
          </a:p>
          <a:p>
            <a:pPr marL="381000" indent="-381000"/>
            <a:endParaRPr lang="en-US" sz="3200" dirty="0" smtClean="0"/>
          </a:p>
          <a:p>
            <a:pPr marL="0" indent="0">
              <a:buNone/>
            </a:pPr>
            <a:endParaRPr lang="en-US" sz="3200" dirty="0"/>
          </a:p>
          <a:p>
            <a:pPr marL="381000" indent="-381000"/>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81</a:t>
            </a:fld>
            <a:endParaRPr lang="en-US"/>
          </a:p>
        </p:txBody>
      </p:sp>
      <p:sp>
        <p:nvSpPr>
          <p:cNvPr id="6" name="Date Placeholder 5"/>
          <p:cNvSpPr>
            <a:spLocks noGrp="1"/>
          </p:cNvSpPr>
          <p:nvPr>
            <p:ph type="dt" sz="half" idx="10"/>
          </p:nvPr>
        </p:nvSpPr>
        <p:spPr/>
        <p:txBody>
          <a:bodyPr/>
          <a:lstStyle/>
          <a:p>
            <a:fld id="{44AF1FF3-5FA4-47F6-A59C-82404F6B0074}" type="datetime5">
              <a:rPr lang="en-US" smtClean="0"/>
              <a:t>6-Sep-21</a:t>
            </a:fld>
            <a:endParaRPr lang="en-US"/>
          </a:p>
        </p:txBody>
      </p:sp>
    </p:spTree>
    <p:extLst>
      <p:ext uri="{BB962C8B-B14F-4D97-AF65-F5344CB8AC3E}">
        <p14:creationId xmlns:p14="http://schemas.microsoft.com/office/powerpoint/2010/main" val="14844609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 &amp; NOTE ON Scientific management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None/>
            </a:pPr>
            <a:r>
              <a:rPr lang="en-GB" sz="3200" i="1" dirty="0">
                <a:solidFill>
                  <a:schemeClr val="tx2"/>
                </a:solidFill>
              </a:rPr>
              <a:t>There is a best machine for each job, so there is a best working method by which people should undertake their jobs</a:t>
            </a:r>
          </a:p>
          <a:p>
            <a:pPr>
              <a:buFont typeface="Wingdings" panose="05000000000000000000" pitchFamily="2" charset="2"/>
              <a:buNone/>
            </a:pPr>
            <a:endParaRPr lang="en-GB" sz="3200" i="1" dirty="0">
              <a:solidFill>
                <a:schemeClr val="tx2"/>
              </a:solidFill>
            </a:endParaRPr>
          </a:p>
          <a:p>
            <a:pPr>
              <a:buFont typeface="Wingdings" panose="05000000000000000000" pitchFamily="2" charset="2"/>
              <a:buNone/>
            </a:pPr>
            <a:r>
              <a:rPr lang="en-GB" sz="3200" i="1" dirty="0">
                <a:solidFill>
                  <a:schemeClr val="tx2"/>
                </a:solidFill>
              </a:rPr>
              <a:t>All job processes should be analysed into discrete tasks &amp; via this management find the ‘one best’ way to perform each task</a:t>
            </a:r>
            <a:br>
              <a:rPr lang="en-GB" sz="3200" i="1" dirty="0">
                <a:solidFill>
                  <a:schemeClr val="tx2"/>
                </a:solidFill>
              </a:rPr>
            </a:br>
            <a:endParaRPr lang="en-GB" sz="3200" dirty="0">
              <a:solidFill>
                <a:schemeClr val="tx2"/>
              </a:solidFill>
            </a:endParaRPr>
          </a:p>
          <a:p>
            <a:pPr>
              <a:buFont typeface="Wingdings" panose="05000000000000000000" pitchFamily="2" charset="2"/>
              <a:buNone/>
            </a:pPr>
            <a:endParaRPr lang="en-US" sz="2400" dirty="0">
              <a:solidFill>
                <a:schemeClr val="tx2"/>
              </a:solidFill>
            </a:endParaRP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82</a:t>
            </a:fld>
            <a:endParaRPr lang="en-US"/>
          </a:p>
        </p:txBody>
      </p:sp>
      <p:sp>
        <p:nvSpPr>
          <p:cNvPr id="6" name="Date Placeholder 5"/>
          <p:cNvSpPr>
            <a:spLocks noGrp="1"/>
          </p:cNvSpPr>
          <p:nvPr>
            <p:ph type="dt" sz="half" idx="10"/>
          </p:nvPr>
        </p:nvSpPr>
        <p:spPr/>
        <p:txBody>
          <a:bodyPr/>
          <a:lstStyle/>
          <a:p>
            <a:fld id="{0EB76DF9-21CB-410C-A96C-1EA87B11EF01}" type="datetime5">
              <a:rPr lang="en-US" smtClean="0"/>
              <a:t>6-Sep-21</a:t>
            </a:fld>
            <a:endParaRPr lang="en-US"/>
          </a:p>
        </p:txBody>
      </p:sp>
    </p:spTree>
    <p:extLst>
      <p:ext uri="{BB962C8B-B14F-4D97-AF65-F5344CB8AC3E}">
        <p14:creationId xmlns:p14="http://schemas.microsoft.com/office/powerpoint/2010/main" val="968604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Neoclassical theorist/ motivational theories </a:t>
            </a:r>
            <a:endParaRPr lang="en-US" dirty="0"/>
          </a:p>
        </p:txBody>
      </p:sp>
      <p:sp>
        <p:nvSpPr>
          <p:cNvPr id="3" name="Content Placeholder 2"/>
          <p:cNvSpPr>
            <a:spLocks noGrp="1"/>
          </p:cNvSpPr>
          <p:nvPr>
            <p:ph idx="1"/>
          </p:nvPr>
        </p:nvSpPr>
        <p:spPr/>
        <p:txBody>
          <a:bodyPr/>
          <a:lstStyle/>
          <a:p>
            <a:pPr marL="0" indent="0">
              <a:buNone/>
            </a:pPr>
            <a:r>
              <a:rPr lang="en-US" sz="3200" dirty="0" smtClean="0"/>
              <a:t>Neoclassical </a:t>
            </a:r>
            <a:r>
              <a:rPr lang="en-US" sz="3200" dirty="0"/>
              <a:t>theorists also referred as human relation or motivational theorists were concerned with the human factor at work place. They were concerned with motivation, group relationships and leadership. They wanted to discover what it is that triggers and sustains human behavior. The major assumption of this theory is that people desire social relationships, respond to group pressures, and search for personal fulfillment.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83</a:t>
            </a:fld>
            <a:endParaRPr lang="en-US"/>
          </a:p>
        </p:txBody>
      </p:sp>
      <p:sp>
        <p:nvSpPr>
          <p:cNvPr id="6" name="Date Placeholder 5"/>
          <p:cNvSpPr>
            <a:spLocks noGrp="1"/>
          </p:cNvSpPr>
          <p:nvPr>
            <p:ph type="dt" sz="half" idx="10"/>
          </p:nvPr>
        </p:nvSpPr>
        <p:spPr/>
        <p:txBody>
          <a:bodyPr/>
          <a:lstStyle/>
          <a:p>
            <a:fld id="{C756B33F-4438-454D-8474-D70F7F6F292E}" type="datetime5">
              <a:rPr lang="en-US" smtClean="0"/>
              <a:t>6-Sep-21</a:t>
            </a:fld>
            <a:endParaRPr lang="en-US"/>
          </a:p>
        </p:txBody>
      </p:sp>
    </p:spTree>
    <p:extLst>
      <p:ext uri="{BB962C8B-B14F-4D97-AF65-F5344CB8AC3E}">
        <p14:creationId xmlns:p14="http://schemas.microsoft.com/office/powerpoint/2010/main" val="11047303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Motivation</a:t>
            </a:r>
          </a:p>
        </p:txBody>
      </p:sp>
      <p:sp>
        <p:nvSpPr>
          <p:cNvPr id="3" name="Content Placeholder 2"/>
          <p:cNvSpPr>
            <a:spLocks noGrp="1"/>
          </p:cNvSpPr>
          <p:nvPr>
            <p:ph idx="1"/>
          </p:nvPr>
        </p:nvSpPr>
        <p:spPr/>
        <p:txBody>
          <a:bodyPr>
            <a:normAutofit/>
          </a:bodyPr>
          <a:lstStyle/>
          <a:p>
            <a:r>
              <a:rPr lang="en-US" sz="3200" i="1" dirty="0"/>
              <a:t>“Motivation takes place when people expect that a course of action is likely to lead to the attainment of a goal - a valued reward that satisfies their particular needs”. </a:t>
            </a:r>
            <a:r>
              <a:rPr lang="en-US" sz="3200" dirty="0"/>
              <a:t>(Armstrong:1997).</a:t>
            </a:r>
          </a:p>
          <a:p>
            <a:r>
              <a:rPr lang="en-US" sz="3200" i="1" dirty="0"/>
              <a:t>“The willingness to exert high levels of effort toward </a:t>
            </a:r>
            <a:r>
              <a:rPr lang="en-US" sz="3200" i="1" dirty="0" smtClean="0"/>
              <a:t>organizational </a:t>
            </a:r>
            <a:r>
              <a:rPr lang="en-US" sz="3200" i="1" dirty="0"/>
              <a:t>goals, conditioned by the effort’s ability to satisfy some individual needs”. </a:t>
            </a:r>
            <a:r>
              <a:rPr lang="en-US" sz="3200" dirty="0"/>
              <a:t>(Robbins:1998).</a:t>
            </a:r>
            <a:endParaRPr lang="en-US" sz="3200" i="1"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84</a:t>
            </a:fld>
            <a:endParaRPr lang="en-US"/>
          </a:p>
        </p:txBody>
      </p:sp>
      <p:sp>
        <p:nvSpPr>
          <p:cNvPr id="6" name="Date Placeholder 5"/>
          <p:cNvSpPr>
            <a:spLocks noGrp="1"/>
          </p:cNvSpPr>
          <p:nvPr>
            <p:ph type="dt" sz="half" idx="10"/>
          </p:nvPr>
        </p:nvSpPr>
        <p:spPr/>
        <p:txBody>
          <a:bodyPr/>
          <a:lstStyle/>
          <a:p>
            <a:fld id="{3EB2BCE1-A899-48B6-AC94-B856A8D9AF77}" type="datetime5">
              <a:rPr lang="en-US" smtClean="0"/>
              <a:t>6-Sep-21</a:t>
            </a:fld>
            <a:endParaRPr lang="en-US"/>
          </a:p>
        </p:txBody>
      </p:sp>
    </p:spTree>
    <p:extLst>
      <p:ext uri="{BB962C8B-B14F-4D97-AF65-F5344CB8AC3E}">
        <p14:creationId xmlns:p14="http://schemas.microsoft.com/office/powerpoint/2010/main" val="18571688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44683" y="1390578"/>
            <a:ext cx="10515599" cy="4286250"/>
          </a:xfrm>
          <a:prstGeom prst="rect">
            <a:avLst/>
          </a:prstGeom>
        </p:spPr>
      </p:pic>
      <p:sp>
        <p:nvSpPr>
          <p:cNvPr id="3" name="Footer Placeholder 2"/>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85</a:t>
            </a:fld>
            <a:endParaRPr lang="en-US"/>
          </a:p>
        </p:txBody>
      </p:sp>
      <p:sp>
        <p:nvSpPr>
          <p:cNvPr id="6" name="Date Placeholder 5"/>
          <p:cNvSpPr>
            <a:spLocks noGrp="1"/>
          </p:cNvSpPr>
          <p:nvPr>
            <p:ph type="dt" sz="half" idx="10"/>
          </p:nvPr>
        </p:nvSpPr>
        <p:spPr/>
        <p:txBody>
          <a:bodyPr/>
          <a:lstStyle/>
          <a:p>
            <a:fld id="{DDAC11A7-FAC8-4594-94E6-DCD507074D68}" type="datetime5">
              <a:rPr lang="en-US" smtClean="0"/>
              <a:t>6-Sep-21</a:t>
            </a:fld>
            <a:endParaRPr lang="en-US"/>
          </a:p>
        </p:txBody>
      </p:sp>
    </p:spTree>
    <p:extLst>
      <p:ext uri="{BB962C8B-B14F-4D97-AF65-F5344CB8AC3E}">
        <p14:creationId xmlns:p14="http://schemas.microsoft.com/office/powerpoint/2010/main" val="5423493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Motivation</a:t>
            </a:r>
          </a:p>
        </p:txBody>
      </p:sp>
      <p:sp>
        <p:nvSpPr>
          <p:cNvPr id="3" name="Content Placeholder 2"/>
          <p:cNvSpPr>
            <a:spLocks noGrp="1"/>
          </p:cNvSpPr>
          <p:nvPr>
            <p:ph idx="1"/>
          </p:nvPr>
        </p:nvSpPr>
        <p:spPr/>
        <p:txBody>
          <a:bodyPr>
            <a:normAutofit/>
          </a:bodyPr>
          <a:lstStyle/>
          <a:p>
            <a:r>
              <a:rPr lang="en-US" sz="3200" dirty="0"/>
              <a:t>The underlying concept of motivation is some driving force within individuals by which they attempt to achieve some goal in order to fulfil some need or expectation.</a:t>
            </a:r>
          </a:p>
          <a:p>
            <a:r>
              <a:rPr lang="en-US" sz="3200" dirty="0"/>
              <a:t>Peoples </a:t>
            </a:r>
            <a:r>
              <a:rPr lang="en-US" sz="3200" dirty="0" err="1"/>
              <a:t>behaviour</a:t>
            </a:r>
            <a:r>
              <a:rPr lang="en-US" sz="3200" dirty="0"/>
              <a:t> is determined  by what motivates them. Their performance is a product of both ability level and motivation.</a:t>
            </a:r>
          </a:p>
          <a:p>
            <a:pPr lvl="1"/>
            <a:r>
              <a:rPr lang="en-US" sz="3200" dirty="0"/>
              <a:t>Performance = function (ability X motivation)</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86</a:t>
            </a:fld>
            <a:endParaRPr lang="en-US"/>
          </a:p>
        </p:txBody>
      </p:sp>
      <p:sp>
        <p:nvSpPr>
          <p:cNvPr id="6" name="Date Placeholder 5"/>
          <p:cNvSpPr>
            <a:spLocks noGrp="1"/>
          </p:cNvSpPr>
          <p:nvPr>
            <p:ph type="dt" sz="half" idx="10"/>
          </p:nvPr>
        </p:nvSpPr>
        <p:spPr/>
        <p:txBody>
          <a:bodyPr/>
          <a:lstStyle/>
          <a:p>
            <a:fld id="{4E593F62-CA1E-4CA2-B40C-47998D011315}" type="datetime5">
              <a:rPr lang="en-US" smtClean="0"/>
              <a:t>6-Sep-21</a:t>
            </a:fld>
            <a:endParaRPr lang="en-US"/>
          </a:p>
        </p:txBody>
      </p:sp>
    </p:spTree>
    <p:extLst>
      <p:ext uri="{BB962C8B-B14F-4D97-AF65-F5344CB8AC3E}">
        <p14:creationId xmlns:p14="http://schemas.microsoft.com/office/powerpoint/2010/main" val="35183447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Motivation Theories</a:t>
            </a:r>
          </a:p>
        </p:txBody>
      </p:sp>
      <p:sp>
        <p:nvSpPr>
          <p:cNvPr id="3" name="Content Placeholder 2"/>
          <p:cNvSpPr>
            <a:spLocks noGrp="1"/>
          </p:cNvSpPr>
          <p:nvPr>
            <p:ph idx="1"/>
          </p:nvPr>
        </p:nvSpPr>
        <p:spPr/>
        <p:txBody>
          <a:bodyPr/>
          <a:lstStyle/>
          <a:p>
            <a:r>
              <a:rPr lang="en-US" sz="3200" dirty="0"/>
              <a:t>Content Theories</a:t>
            </a:r>
          </a:p>
          <a:p>
            <a:r>
              <a:rPr lang="en-US" sz="3200" dirty="0"/>
              <a:t>Process Theories </a:t>
            </a:r>
            <a:endParaRPr lang="en-US" sz="3200" dirty="0" smtClean="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87</a:t>
            </a:fld>
            <a:endParaRPr lang="en-US"/>
          </a:p>
        </p:txBody>
      </p:sp>
      <p:sp>
        <p:nvSpPr>
          <p:cNvPr id="6" name="Date Placeholder 5"/>
          <p:cNvSpPr>
            <a:spLocks noGrp="1"/>
          </p:cNvSpPr>
          <p:nvPr>
            <p:ph type="dt" sz="half" idx="10"/>
          </p:nvPr>
        </p:nvSpPr>
        <p:spPr/>
        <p:txBody>
          <a:bodyPr/>
          <a:lstStyle/>
          <a:p>
            <a:fld id="{E1267786-6F94-4930-958C-3629B5482718}" type="datetime5">
              <a:rPr lang="en-US" smtClean="0"/>
              <a:t>6-Sep-21</a:t>
            </a:fld>
            <a:endParaRPr lang="en-US"/>
          </a:p>
        </p:txBody>
      </p:sp>
    </p:spTree>
    <p:extLst>
      <p:ext uri="{BB962C8B-B14F-4D97-AF65-F5344CB8AC3E}">
        <p14:creationId xmlns:p14="http://schemas.microsoft.com/office/powerpoint/2010/main" val="18754836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Theories</a:t>
            </a:r>
          </a:p>
        </p:txBody>
      </p:sp>
      <p:sp>
        <p:nvSpPr>
          <p:cNvPr id="3" name="Content Placeholder 2"/>
          <p:cNvSpPr>
            <a:spLocks noGrp="1"/>
          </p:cNvSpPr>
          <p:nvPr>
            <p:ph idx="1"/>
          </p:nvPr>
        </p:nvSpPr>
        <p:spPr/>
        <p:txBody>
          <a:bodyPr>
            <a:normAutofit/>
          </a:bodyPr>
          <a:lstStyle/>
          <a:p>
            <a:r>
              <a:rPr lang="en-US" sz="3200" dirty="0"/>
              <a:t>These theories attempt to explain those specific things which actually motivate the individual at work. </a:t>
            </a:r>
          </a:p>
          <a:p>
            <a:r>
              <a:rPr lang="en-US" sz="3200" dirty="0"/>
              <a:t>These theories are concerned with identifying peoples needs and their relative strengths, and the goals they pursue in order to satisfy these needs.</a:t>
            </a:r>
          </a:p>
          <a:p>
            <a:r>
              <a:rPr lang="en-US" sz="3200" dirty="0"/>
              <a:t>Content theories place emphasis on what motivates human </a:t>
            </a:r>
            <a:r>
              <a:rPr lang="en-US" sz="3200" dirty="0" smtClean="0"/>
              <a:t>behavior </a:t>
            </a:r>
            <a:r>
              <a:rPr lang="en-US" sz="3200" dirty="0"/>
              <a:t>i.e. the wants and needs that people are trying to satisfy</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88</a:t>
            </a:fld>
            <a:endParaRPr lang="en-US"/>
          </a:p>
        </p:txBody>
      </p:sp>
      <p:sp>
        <p:nvSpPr>
          <p:cNvPr id="6" name="Date Placeholder 5"/>
          <p:cNvSpPr>
            <a:spLocks noGrp="1"/>
          </p:cNvSpPr>
          <p:nvPr>
            <p:ph type="dt" sz="half" idx="10"/>
          </p:nvPr>
        </p:nvSpPr>
        <p:spPr/>
        <p:txBody>
          <a:bodyPr/>
          <a:lstStyle/>
          <a:p>
            <a:fld id="{ABE94D84-8852-4804-9710-3F79978B6764}" type="datetime5">
              <a:rPr lang="en-US" smtClean="0"/>
              <a:t>6-Sep-21</a:t>
            </a:fld>
            <a:endParaRPr lang="en-US"/>
          </a:p>
        </p:txBody>
      </p:sp>
    </p:spTree>
    <p:extLst>
      <p:ext uri="{BB962C8B-B14F-4D97-AF65-F5344CB8AC3E}">
        <p14:creationId xmlns:p14="http://schemas.microsoft.com/office/powerpoint/2010/main" val="1144361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Theories</a:t>
            </a:r>
          </a:p>
        </p:txBody>
      </p:sp>
      <p:sp>
        <p:nvSpPr>
          <p:cNvPr id="3" name="Content Placeholder 2"/>
          <p:cNvSpPr>
            <a:spLocks noGrp="1"/>
          </p:cNvSpPr>
          <p:nvPr>
            <p:ph idx="1"/>
          </p:nvPr>
        </p:nvSpPr>
        <p:spPr/>
        <p:txBody>
          <a:bodyPr>
            <a:normAutofit/>
          </a:bodyPr>
          <a:lstStyle/>
          <a:p>
            <a:r>
              <a:rPr lang="en-US" sz="3200" dirty="0"/>
              <a:t>Process theories- These seek to explain specific actions focusing on the thought process that people experience prior to behaving in a particular manner </a:t>
            </a:r>
            <a:r>
              <a:rPr lang="en-US" sz="3200" dirty="0" err="1"/>
              <a:t>e.g</a:t>
            </a:r>
            <a:r>
              <a:rPr lang="en-US" sz="3200" dirty="0"/>
              <a:t> H. </a:t>
            </a:r>
            <a:r>
              <a:rPr lang="en-US" sz="3200" dirty="0" smtClean="0"/>
              <a:t>Vroom </a:t>
            </a:r>
            <a:endParaRPr lang="en-US" sz="3200" dirty="0"/>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89</a:t>
            </a:fld>
            <a:endParaRPr lang="en-US"/>
          </a:p>
        </p:txBody>
      </p:sp>
      <p:sp>
        <p:nvSpPr>
          <p:cNvPr id="6" name="Date Placeholder 5"/>
          <p:cNvSpPr>
            <a:spLocks noGrp="1"/>
          </p:cNvSpPr>
          <p:nvPr>
            <p:ph type="dt" sz="half" idx="10"/>
          </p:nvPr>
        </p:nvSpPr>
        <p:spPr/>
        <p:txBody>
          <a:bodyPr/>
          <a:lstStyle/>
          <a:p>
            <a:fld id="{65AB365E-BD78-4AB3-98A2-25935F5D61B3}" type="datetime5">
              <a:rPr lang="en-US" smtClean="0"/>
              <a:t>6-Sep-21</a:t>
            </a:fld>
            <a:endParaRPr lang="en-US"/>
          </a:p>
        </p:txBody>
      </p:sp>
    </p:spTree>
    <p:extLst>
      <p:ext uri="{BB962C8B-B14F-4D97-AF65-F5344CB8AC3E}">
        <p14:creationId xmlns:p14="http://schemas.microsoft.com/office/powerpoint/2010/main" val="4268296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Algerian" panose="04020705040A02060702" pitchFamily="82" charset="0"/>
              </a:rPr>
              <a:t>Human resource management </a:t>
            </a:r>
            <a:endParaRPr lang="en-US" sz="3200" dirty="0"/>
          </a:p>
          <a:p>
            <a:pPr>
              <a:buFont typeface="Wingdings" panose="05000000000000000000" pitchFamily="2" charset="2"/>
              <a:buChar char="Ø"/>
            </a:pPr>
            <a:r>
              <a:rPr lang="en-US" sz="3200" dirty="0" smtClean="0"/>
              <a:t> H</a:t>
            </a:r>
            <a:r>
              <a:rPr lang="en-US" sz="3600" dirty="0" smtClean="0">
                <a:latin typeface="Times New Roman" panose="02020603050405020304" pitchFamily="18" charset="0"/>
                <a:cs typeface="Times New Roman" panose="02020603050405020304" pitchFamily="18" charset="0"/>
              </a:rPr>
              <a:t>uman </a:t>
            </a:r>
            <a:r>
              <a:rPr lang="en-US" sz="3600" dirty="0">
                <a:latin typeface="Times New Roman" panose="02020603050405020304" pitchFamily="18" charset="0"/>
                <a:cs typeface="Times New Roman" panose="02020603050405020304" pitchFamily="18" charset="0"/>
              </a:rPr>
              <a:t>R</a:t>
            </a:r>
            <a:r>
              <a:rPr lang="en-US" sz="3600" dirty="0" smtClean="0">
                <a:latin typeface="Times New Roman" panose="02020603050405020304" pitchFamily="18" charset="0"/>
                <a:cs typeface="Times New Roman" panose="02020603050405020304" pitchFamily="18" charset="0"/>
              </a:rPr>
              <a:t>esource </a:t>
            </a:r>
            <a:r>
              <a:rPr lang="en-US" sz="3600" dirty="0">
                <a:latin typeface="Times New Roman" panose="02020603050405020304" pitchFamily="18" charset="0"/>
                <a:cs typeface="Times New Roman" panose="02020603050405020304" pitchFamily="18" charset="0"/>
              </a:rPr>
              <a:t>M</a:t>
            </a:r>
            <a:r>
              <a:rPr lang="en-US" sz="3600" dirty="0" smtClean="0">
                <a:latin typeface="Times New Roman" panose="02020603050405020304" pitchFamily="18" charset="0"/>
                <a:cs typeface="Times New Roman" panose="02020603050405020304" pitchFamily="18" charset="0"/>
              </a:rPr>
              <a:t>anagement ,Concepts ,Principles ,Practices in resource management ,Recruitment ,Orientation ,Deployment ,Performance management ,Counselling and Coaching ,Motivation ,Work climate ,Resolution ,Grievances </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C</a:t>
            </a:r>
            <a:r>
              <a:rPr lang="en-US" sz="3600" dirty="0" smtClean="0">
                <a:latin typeface="Times New Roman" panose="02020603050405020304" pitchFamily="18" charset="0"/>
                <a:cs typeface="Times New Roman" panose="02020603050405020304" pitchFamily="18" charset="0"/>
              </a:rPr>
              <a:t>ode of regulation ,Managing change </a:t>
            </a:r>
            <a:r>
              <a:rPr lang="en-US" sz="3200" dirty="0" smtClean="0"/>
              <a:t>,</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a:t>
            </a:fld>
            <a:endParaRPr lang="en-US"/>
          </a:p>
        </p:txBody>
      </p:sp>
      <p:sp>
        <p:nvSpPr>
          <p:cNvPr id="6" name="Date Placeholder 5"/>
          <p:cNvSpPr>
            <a:spLocks noGrp="1"/>
          </p:cNvSpPr>
          <p:nvPr>
            <p:ph type="dt" sz="half" idx="10"/>
          </p:nvPr>
        </p:nvSpPr>
        <p:spPr/>
        <p:txBody>
          <a:bodyPr/>
          <a:lstStyle/>
          <a:p>
            <a:fld id="{8CFFFED1-CA84-4485-91C7-C3A18C7776AF}" type="datetime5">
              <a:rPr lang="en-US" smtClean="0"/>
              <a:t>6-Sep-21</a:t>
            </a:fld>
            <a:endParaRPr lang="en-US"/>
          </a:p>
        </p:txBody>
      </p:sp>
    </p:spTree>
    <p:extLst>
      <p:ext uri="{BB962C8B-B14F-4D97-AF65-F5344CB8AC3E}">
        <p14:creationId xmlns:p14="http://schemas.microsoft.com/office/powerpoint/2010/main" val="28584417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Models</a:t>
            </a:r>
          </a:p>
        </p:txBody>
      </p:sp>
      <p:sp>
        <p:nvSpPr>
          <p:cNvPr id="3" name="Content Placeholder 2"/>
          <p:cNvSpPr>
            <a:spLocks noGrp="1"/>
          </p:cNvSpPr>
          <p:nvPr>
            <p:ph idx="1"/>
          </p:nvPr>
        </p:nvSpPr>
        <p:spPr/>
        <p:txBody>
          <a:bodyPr>
            <a:normAutofit/>
          </a:bodyPr>
          <a:lstStyle/>
          <a:p>
            <a:r>
              <a:rPr lang="en-US" sz="3200" dirty="0"/>
              <a:t>The Hierarchy of Needs Theory (Maslow:1943).</a:t>
            </a:r>
          </a:p>
          <a:p>
            <a:r>
              <a:rPr lang="en-US" sz="3200" dirty="0"/>
              <a:t>The ERG Theory (Alderfer:1972).</a:t>
            </a:r>
          </a:p>
          <a:p>
            <a:r>
              <a:rPr lang="en-US" sz="3200" dirty="0"/>
              <a:t>The Acquired Needs Theory/Achievement Motivation Theory(McClelland:1961).</a:t>
            </a:r>
          </a:p>
          <a:p>
            <a:r>
              <a:rPr lang="en-US" sz="3200" dirty="0"/>
              <a:t>The Dual-Factor Theory (Herzberg:1968</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90</a:t>
            </a:fld>
            <a:endParaRPr lang="en-US"/>
          </a:p>
        </p:txBody>
      </p:sp>
      <p:sp>
        <p:nvSpPr>
          <p:cNvPr id="6" name="Date Placeholder 5"/>
          <p:cNvSpPr>
            <a:spLocks noGrp="1"/>
          </p:cNvSpPr>
          <p:nvPr>
            <p:ph type="dt" sz="half" idx="10"/>
          </p:nvPr>
        </p:nvSpPr>
        <p:spPr/>
        <p:txBody>
          <a:bodyPr/>
          <a:lstStyle/>
          <a:p>
            <a:fld id="{6BC6AC8A-8C7D-4777-901E-C8DFCB767C78}" type="datetime5">
              <a:rPr lang="en-US" smtClean="0"/>
              <a:t>6-Sep-21</a:t>
            </a:fld>
            <a:endParaRPr lang="en-US"/>
          </a:p>
        </p:txBody>
      </p:sp>
    </p:spTree>
    <p:extLst>
      <p:ext uri="{BB962C8B-B14F-4D97-AF65-F5344CB8AC3E}">
        <p14:creationId xmlns:p14="http://schemas.microsoft.com/office/powerpoint/2010/main" val="39238248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Models</a:t>
            </a:r>
          </a:p>
        </p:txBody>
      </p:sp>
      <p:sp>
        <p:nvSpPr>
          <p:cNvPr id="3" name="Content Placeholder 2"/>
          <p:cNvSpPr>
            <a:spLocks noGrp="1"/>
          </p:cNvSpPr>
          <p:nvPr>
            <p:ph idx="1"/>
          </p:nvPr>
        </p:nvSpPr>
        <p:spPr/>
        <p:txBody>
          <a:bodyPr/>
          <a:lstStyle/>
          <a:p>
            <a:r>
              <a:rPr lang="en-US" sz="3200" dirty="0"/>
              <a:t>Theory X, Theory Y (McGregor:1960)</a:t>
            </a:r>
          </a:p>
          <a:p>
            <a:r>
              <a:rPr lang="en-US" sz="3200" dirty="0"/>
              <a:t>Expectancy Theory (Vroom:1964 and Porter &amp; Lawler:1968)</a:t>
            </a:r>
          </a:p>
          <a:p>
            <a:r>
              <a:rPr lang="en-US" sz="3200" dirty="0"/>
              <a:t>Equity Theory (Adams:1965)</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91</a:t>
            </a:fld>
            <a:endParaRPr lang="en-US"/>
          </a:p>
        </p:txBody>
      </p:sp>
      <p:sp>
        <p:nvSpPr>
          <p:cNvPr id="6" name="Date Placeholder 5"/>
          <p:cNvSpPr>
            <a:spLocks noGrp="1"/>
          </p:cNvSpPr>
          <p:nvPr>
            <p:ph type="dt" sz="half" idx="10"/>
          </p:nvPr>
        </p:nvSpPr>
        <p:spPr/>
        <p:txBody>
          <a:bodyPr/>
          <a:lstStyle/>
          <a:p>
            <a:fld id="{3F5D278E-1E7D-4691-BE35-FE2C555830B3}" type="datetime5">
              <a:rPr lang="en-US" smtClean="0"/>
              <a:t>6-Sep-21</a:t>
            </a:fld>
            <a:endParaRPr lang="en-US"/>
          </a:p>
        </p:txBody>
      </p:sp>
    </p:spTree>
    <p:extLst>
      <p:ext uri="{BB962C8B-B14F-4D97-AF65-F5344CB8AC3E}">
        <p14:creationId xmlns:p14="http://schemas.microsoft.com/office/powerpoint/2010/main" val="14330117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Professor Elton Mayo (1880-1849 Hawthorne studies </a:t>
            </a:r>
            <a:r>
              <a:rPr lang="en-US" dirty="0"/>
              <a:t/>
            </a:r>
            <a:br>
              <a:rPr lang="en-US" dirty="0"/>
            </a:br>
            <a:endParaRPr lang="en-US" dirty="0"/>
          </a:p>
        </p:txBody>
      </p:sp>
      <p:sp>
        <p:nvSpPr>
          <p:cNvPr id="3" name="Content Placeholder 2"/>
          <p:cNvSpPr>
            <a:spLocks noGrp="1"/>
          </p:cNvSpPr>
          <p:nvPr>
            <p:ph idx="1"/>
          </p:nvPr>
        </p:nvSpPr>
        <p:spPr/>
        <p:txBody>
          <a:bodyPr/>
          <a:lstStyle/>
          <a:p>
            <a:r>
              <a:rPr lang="en-US" sz="3200" dirty="0" smtClean="0"/>
              <a:t>Prof</a:t>
            </a:r>
            <a:r>
              <a:rPr lang="en-US" sz="3200" dirty="0"/>
              <a:t>. Elton Mayo (Australian) (1880-1949) Psychologist, Carried research at the Western Electric Company in the USA (1.1 1927-1932). He was concerned about studying people, in terms of their social relationships at work. He carried out a study at the Hawthorne plant of the Western Electric Company with emphasis on the worker rather than the work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92</a:t>
            </a:fld>
            <a:endParaRPr lang="en-US"/>
          </a:p>
        </p:txBody>
      </p:sp>
      <p:sp>
        <p:nvSpPr>
          <p:cNvPr id="6" name="Date Placeholder 5"/>
          <p:cNvSpPr>
            <a:spLocks noGrp="1"/>
          </p:cNvSpPr>
          <p:nvPr>
            <p:ph type="dt" sz="half" idx="10"/>
          </p:nvPr>
        </p:nvSpPr>
        <p:spPr/>
        <p:txBody>
          <a:bodyPr/>
          <a:lstStyle/>
          <a:p>
            <a:fld id="{D0091C3F-78F9-4317-BA60-AD5F088A88E1}" type="datetime5">
              <a:rPr lang="en-US" smtClean="0"/>
              <a:t>6-Sep-21</a:t>
            </a:fld>
            <a:endParaRPr lang="en-US"/>
          </a:p>
        </p:txBody>
      </p:sp>
    </p:spTree>
    <p:extLst>
      <p:ext uri="{BB962C8B-B14F-4D97-AF65-F5344CB8AC3E}">
        <p14:creationId xmlns:p14="http://schemas.microsoft.com/office/powerpoint/2010/main" val="27962993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3200" b="1" dirty="0"/>
              <a:t>Conclusions from Hawthorne Theory (Elton Mayo) </a:t>
            </a:r>
            <a:endParaRPr lang="en-US" sz="3200" dirty="0"/>
          </a:p>
          <a:p>
            <a:pPr marL="0" indent="0">
              <a:buNone/>
            </a:pPr>
            <a:r>
              <a:rPr lang="en-US" sz="3200" dirty="0" smtClean="0"/>
              <a:t> I. Individuals </a:t>
            </a:r>
            <a:r>
              <a:rPr lang="en-US" sz="3200" dirty="0"/>
              <a:t>cannot be treated in isolation, but must be members of a group </a:t>
            </a:r>
          </a:p>
          <a:p>
            <a:pPr marL="0" indent="0">
              <a:buNone/>
            </a:pPr>
            <a:r>
              <a:rPr lang="en-US" sz="3200" dirty="0"/>
              <a:t>II. The need to belong to a group and have status within it is more important than monetary incentives or good physical working conditions </a:t>
            </a:r>
            <a:endParaRPr lang="en-US" sz="3200" dirty="0" smtClean="0"/>
          </a:p>
          <a:p>
            <a:pPr marL="0" indent="0">
              <a:buNone/>
            </a:pPr>
            <a:r>
              <a:rPr lang="en-US" sz="3200" dirty="0" smtClean="0"/>
              <a:t>III</a:t>
            </a:r>
            <a:r>
              <a:rPr lang="en-US" sz="3200" dirty="0"/>
              <a:t>. Informal (or unofficial) groups at work exercise strong influence over the </a:t>
            </a:r>
            <a:r>
              <a:rPr lang="en-US" sz="3200" dirty="0" smtClean="0"/>
              <a:t>behavior </a:t>
            </a:r>
            <a:r>
              <a:rPr lang="en-US" sz="3200" dirty="0"/>
              <a:t>of workers </a:t>
            </a:r>
            <a:r>
              <a:rPr lang="en-US" sz="3200" dirty="0" smtClean="0"/>
              <a:t> </a:t>
            </a:r>
            <a:endParaRPr lang="en-US" sz="3200" dirty="0"/>
          </a:p>
          <a:p>
            <a:endParaRPr lang="en-US" sz="3200"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93</a:t>
            </a:fld>
            <a:endParaRPr lang="en-US"/>
          </a:p>
        </p:txBody>
      </p:sp>
      <p:sp>
        <p:nvSpPr>
          <p:cNvPr id="6" name="Date Placeholder 5"/>
          <p:cNvSpPr>
            <a:spLocks noGrp="1"/>
          </p:cNvSpPr>
          <p:nvPr>
            <p:ph type="dt" sz="half" idx="10"/>
          </p:nvPr>
        </p:nvSpPr>
        <p:spPr/>
        <p:txBody>
          <a:bodyPr/>
          <a:lstStyle/>
          <a:p>
            <a:fld id="{2F6DA0DB-EFA9-4A35-B7F7-916240DEBB64}" type="datetime5">
              <a:rPr lang="en-US" smtClean="0"/>
              <a:t>6-Sep-21</a:t>
            </a:fld>
            <a:endParaRPr lang="en-US"/>
          </a:p>
        </p:txBody>
      </p:sp>
    </p:spTree>
    <p:extLst>
      <p:ext uri="{BB962C8B-B14F-4D97-AF65-F5344CB8AC3E}">
        <p14:creationId xmlns:p14="http://schemas.microsoft.com/office/powerpoint/2010/main" val="7495308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dirty="0"/>
              <a:t>IV. Supervisors and managers need to be aware of these social needs and cater for them if workers are to collaborate with the official </a:t>
            </a:r>
            <a:r>
              <a:rPr lang="en-US" sz="3200" dirty="0" smtClean="0"/>
              <a:t>organization </a:t>
            </a:r>
            <a:r>
              <a:rPr lang="en-US" sz="3200" dirty="0"/>
              <a:t>rather than work against it. </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94</a:t>
            </a:fld>
            <a:endParaRPr lang="en-US"/>
          </a:p>
        </p:txBody>
      </p:sp>
      <p:sp>
        <p:nvSpPr>
          <p:cNvPr id="6" name="Date Placeholder 5"/>
          <p:cNvSpPr>
            <a:spLocks noGrp="1"/>
          </p:cNvSpPr>
          <p:nvPr>
            <p:ph type="dt" sz="half" idx="10"/>
          </p:nvPr>
        </p:nvSpPr>
        <p:spPr/>
        <p:txBody>
          <a:bodyPr/>
          <a:lstStyle/>
          <a:p>
            <a:fld id="{99775067-640C-431F-AEE2-CEB630766584}" type="datetime5">
              <a:rPr lang="en-US" smtClean="0"/>
              <a:t>6-Sep-21</a:t>
            </a:fld>
            <a:endParaRPr lang="en-US"/>
          </a:p>
        </p:txBody>
      </p:sp>
    </p:spTree>
    <p:extLst>
      <p:ext uri="{BB962C8B-B14F-4D97-AF65-F5344CB8AC3E}">
        <p14:creationId xmlns:p14="http://schemas.microsoft.com/office/powerpoint/2010/main" val="40321654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MASLOW HIERARCHY OF NEEDS (Theory of Motivation) </a:t>
            </a:r>
            <a:endParaRPr lang="en-US" dirty="0"/>
          </a:p>
        </p:txBody>
      </p:sp>
      <p:sp>
        <p:nvSpPr>
          <p:cNvPr id="3" name="Content Placeholder 2"/>
          <p:cNvSpPr>
            <a:spLocks noGrp="1"/>
          </p:cNvSpPr>
          <p:nvPr>
            <p:ph idx="1"/>
          </p:nvPr>
        </p:nvSpPr>
        <p:spPr/>
        <p:txBody>
          <a:bodyPr/>
          <a:lstStyle/>
          <a:p>
            <a:r>
              <a:rPr lang="en-US" dirty="0" smtClean="0"/>
              <a:t>Maslow’s </a:t>
            </a:r>
            <a:r>
              <a:rPr lang="en-US" dirty="0"/>
              <a:t>studies into human behavior led him to propose a theory of needs based on hierarchical model with the basic needs at the bottom and higher needs at the top as shown in</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95</a:t>
            </a:fld>
            <a:endParaRPr lang="en-US"/>
          </a:p>
        </p:txBody>
      </p:sp>
      <p:sp>
        <p:nvSpPr>
          <p:cNvPr id="6" name="Date Placeholder 5"/>
          <p:cNvSpPr>
            <a:spLocks noGrp="1"/>
          </p:cNvSpPr>
          <p:nvPr>
            <p:ph type="dt" sz="half" idx="10"/>
          </p:nvPr>
        </p:nvSpPr>
        <p:spPr/>
        <p:txBody>
          <a:bodyPr/>
          <a:lstStyle/>
          <a:p>
            <a:fld id="{0374017E-9CE8-4052-9FD8-E9740AAD4EC7}" type="datetime5">
              <a:rPr lang="en-US" smtClean="0"/>
              <a:t>6-Sep-21</a:t>
            </a:fld>
            <a:endParaRPr lang="en-US"/>
          </a:p>
        </p:txBody>
      </p:sp>
    </p:spTree>
    <p:extLst>
      <p:ext uri="{BB962C8B-B14F-4D97-AF65-F5344CB8AC3E}">
        <p14:creationId xmlns:p14="http://schemas.microsoft.com/office/powerpoint/2010/main" val="18836663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Basic proposition is that people are wanting beings, they always want more, and what they want depends on what they already have.</a:t>
            </a:r>
          </a:p>
          <a:p>
            <a:r>
              <a:rPr lang="en-US" dirty="0"/>
              <a:t>Hierarchy ranges through 5 levels and is displayed in the form of a pyramid implying a thinning out of needs as people progress up the hierarchy.</a:t>
            </a:r>
          </a:p>
          <a:p>
            <a:r>
              <a:rPr lang="en-US" dirty="0"/>
              <a:t>Ascending order implies that it is the next unachieved level that acts as the motivator.</a:t>
            </a:r>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96</a:t>
            </a:fld>
            <a:endParaRPr lang="en-US"/>
          </a:p>
        </p:txBody>
      </p:sp>
      <p:sp>
        <p:nvSpPr>
          <p:cNvPr id="6" name="Date Placeholder 5"/>
          <p:cNvSpPr>
            <a:spLocks noGrp="1"/>
          </p:cNvSpPr>
          <p:nvPr>
            <p:ph type="dt" sz="half" idx="10"/>
          </p:nvPr>
        </p:nvSpPr>
        <p:spPr/>
        <p:txBody>
          <a:bodyPr/>
          <a:lstStyle/>
          <a:p>
            <a:fld id="{E7D4C349-4F2E-48BB-B505-393C5CD81B31}" type="datetime5">
              <a:rPr lang="en-US" smtClean="0"/>
              <a:t>6-Sep-21</a:t>
            </a:fld>
            <a:endParaRPr lang="en-US"/>
          </a:p>
        </p:txBody>
      </p:sp>
    </p:spTree>
    <p:extLst>
      <p:ext uri="{BB962C8B-B14F-4D97-AF65-F5344CB8AC3E}">
        <p14:creationId xmlns:p14="http://schemas.microsoft.com/office/powerpoint/2010/main" val="21763808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84856" y="365124"/>
            <a:ext cx="8860665" cy="6492875"/>
          </a:xfrm>
          <a:prstGeom prst="rect">
            <a:avLst/>
          </a:prstGeom>
        </p:spPr>
      </p:pic>
      <p:sp>
        <p:nvSpPr>
          <p:cNvPr id="3" name="Footer Placeholder 2"/>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97</a:t>
            </a:fld>
            <a:endParaRPr lang="en-US"/>
          </a:p>
        </p:txBody>
      </p:sp>
      <p:sp>
        <p:nvSpPr>
          <p:cNvPr id="6" name="Date Placeholder 5"/>
          <p:cNvSpPr>
            <a:spLocks noGrp="1"/>
          </p:cNvSpPr>
          <p:nvPr>
            <p:ph type="dt" sz="half" idx="10"/>
          </p:nvPr>
        </p:nvSpPr>
        <p:spPr/>
        <p:txBody>
          <a:bodyPr/>
          <a:lstStyle/>
          <a:p>
            <a:fld id="{EA98468E-E448-4343-81AD-3C136D650B8B}" type="datetime5">
              <a:rPr lang="en-US" smtClean="0"/>
              <a:t>6-Sep-21</a:t>
            </a:fld>
            <a:endParaRPr lang="en-US"/>
          </a:p>
        </p:txBody>
      </p:sp>
    </p:spTree>
    <p:extLst>
      <p:ext uri="{BB962C8B-B14F-4D97-AF65-F5344CB8AC3E}">
        <p14:creationId xmlns:p14="http://schemas.microsoft.com/office/powerpoint/2010/main" val="20576174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smtClean="0"/>
              <a:t> </a:t>
            </a:r>
            <a:r>
              <a:rPr lang="en-US" sz="3200" dirty="0"/>
              <a:t>Maslow’s </a:t>
            </a:r>
            <a:r>
              <a:rPr lang="en-US" sz="3200" dirty="0" smtClean="0"/>
              <a:t>Hierarchy </a:t>
            </a:r>
            <a:r>
              <a:rPr lang="en-US" sz="3200" dirty="0"/>
              <a:t>of needs </a:t>
            </a:r>
          </a:p>
          <a:p>
            <a:pPr marL="0" indent="0">
              <a:buNone/>
            </a:pPr>
            <a:r>
              <a:rPr lang="en-US" sz="3200" dirty="0"/>
              <a:t>1. </a:t>
            </a:r>
            <a:r>
              <a:rPr lang="en-US" sz="3200" b="1" dirty="0"/>
              <a:t>Physiological needs- </a:t>
            </a:r>
            <a:r>
              <a:rPr lang="en-US" sz="3200" dirty="0"/>
              <a:t>These are the basic needs of air, water, food, clothing and shelter. In other words, physiological needs are the needs for basic amenities of life. </a:t>
            </a:r>
            <a:endParaRPr lang="en-US" sz="3200" dirty="0" smtClean="0"/>
          </a:p>
          <a:p>
            <a:pPr marL="0" indent="0">
              <a:buNone/>
            </a:pPr>
            <a:r>
              <a:rPr lang="en-US" sz="3200" dirty="0" smtClean="0"/>
              <a:t>2</a:t>
            </a:r>
            <a:r>
              <a:rPr lang="en-US" sz="3200" dirty="0"/>
              <a:t>. </a:t>
            </a:r>
            <a:r>
              <a:rPr lang="en-US" sz="3200" b="1" dirty="0"/>
              <a:t>Safety needs- </a:t>
            </a:r>
            <a:r>
              <a:rPr lang="en-US" sz="3200" dirty="0"/>
              <a:t>Safety needs include physical, environmental and emotional safety and protection. For instance- Job security, financial security, protection from animals, family security, health security, etc. </a:t>
            </a:r>
          </a:p>
          <a:p>
            <a:pPr marL="0" indent="0">
              <a:buNone/>
            </a:pPr>
            <a:r>
              <a:rPr lang="en-US" sz="3200" dirty="0"/>
              <a:t>3. </a:t>
            </a:r>
            <a:r>
              <a:rPr lang="en-US" sz="3200" b="1" dirty="0"/>
              <a:t>Social needs- </a:t>
            </a:r>
            <a:r>
              <a:rPr lang="en-US" sz="3200" dirty="0"/>
              <a:t>Social needs include the need for love, affection, care, belongingness, and friendship. </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98</a:t>
            </a:fld>
            <a:endParaRPr lang="en-US"/>
          </a:p>
        </p:txBody>
      </p:sp>
      <p:sp>
        <p:nvSpPr>
          <p:cNvPr id="6" name="Date Placeholder 5"/>
          <p:cNvSpPr>
            <a:spLocks noGrp="1"/>
          </p:cNvSpPr>
          <p:nvPr>
            <p:ph type="dt" sz="half" idx="10"/>
          </p:nvPr>
        </p:nvSpPr>
        <p:spPr/>
        <p:txBody>
          <a:bodyPr/>
          <a:lstStyle/>
          <a:p>
            <a:fld id="{E7F24267-8C56-4FF5-B91C-743C5C16D923}" type="datetime5">
              <a:rPr lang="en-US" smtClean="0"/>
              <a:t>6-Sep-21</a:t>
            </a:fld>
            <a:endParaRPr lang="en-US"/>
          </a:p>
        </p:txBody>
      </p:sp>
    </p:spTree>
    <p:extLst>
      <p:ext uri="{BB962C8B-B14F-4D97-AF65-F5344CB8AC3E}">
        <p14:creationId xmlns:p14="http://schemas.microsoft.com/office/powerpoint/2010/main" val="7217827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t>4. </a:t>
            </a:r>
            <a:r>
              <a:rPr lang="en-US" sz="3200" b="1" dirty="0"/>
              <a:t>Esteem needs- </a:t>
            </a:r>
            <a:r>
              <a:rPr lang="en-US" sz="3200" dirty="0"/>
              <a:t>Esteem needs are of two types: internal esteem needs (self- respect, confidence, competence, achievement and freedom) and external esteem needs (recognition, power, status, attention and admiration). </a:t>
            </a:r>
            <a:endParaRPr lang="en-US" sz="3200" dirty="0" smtClean="0"/>
          </a:p>
          <a:p>
            <a:pPr marL="0" indent="0">
              <a:buNone/>
            </a:pPr>
            <a:r>
              <a:rPr lang="en-US" sz="3200" dirty="0" smtClean="0"/>
              <a:t>5</a:t>
            </a:r>
            <a:r>
              <a:rPr lang="en-US" sz="3200" dirty="0"/>
              <a:t>. </a:t>
            </a:r>
            <a:r>
              <a:rPr lang="en-US" sz="3200" b="1" dirty="0"/>
              <a:t>Self-actualization need- </a:t>
            </a:r>
            <a:r>
              <a:rPr lang="en-US" sz="3200" dirty="0"/>
              <a:t>This include the urge to become what you are capable of becoming / what you have the potential to become. It includes the need for growth and self-contentment. It also includes desire for gaining more knowledge, social- service, creativity and being aesthetic. The self- actualization needs are never fully satiable. As an individual grows psychologically, opportunities keep cropping up to continue growing </a:t>
            </a:r>
          </a:p>
          <a:p>
            <a:endParaRPr lang="en-US" dirty="0"/>
          </a:p>
        </p:txBody>
      </p:sp>
      <p:sp>
        <p:nvSpPr>
          <p:cNvPr id="4" name="Footer Placeholder 3"/>
          <p:cNvSpPr>
            <a:spLocks noGrp="1"/>
          </p:cNvSpPr>
          <p:nvPr>
            <p:ph type="ftr" sz="quarter" idx="11"/>
          </p:nvPr>
        </p:nvSpPr>
        <p:spPr/>
        <p:txBody>
          <a:bodyPr/>
          <a:lstStyle/>
          <a:p>
            <a:r>
              <a:rPr lang="en-US" smtClean="0"/>
              <a:t>Abednego Mutuku</a:t>
            </a:r>
            <a:endParaRPr lang="en-US"/>
          </a:p>
        </p:txBody>
      </p:sp>
      <p:sp>
        <p:nvSpPr>
          <p:cNvPr id="5" name="Slide Number Placeholder 4"/>
          <p:cNvSpPr>
            <a:spLocks noGrp="1"/>
          </p:cNvSpPr>
          <p:nvPr>
            <p:ph type="sldNum" sz="quarter" idx="12"/>
          </p:nvPr>
        </p:nvSpPr>
        <p:spPr/>
        <p:txBody>
          <a:bodyPr/>
          <a:lstStyle/>
          <a:p>
            <a:fld id="{11AA64C1-97C9-4487-BEA9-9FD710E5E8C2}" type="slidenum">
              <a:rPr lang="en-US" smtClean="0"/>
              <a:t>99</a:t>
            </a:fld>
            <a:endParaRPr lang="en-US"/>
          </a:p>
        </p:txBody>
      </p:sp>
      <p:sp>
        <p:nvSpPr>
          <p:cNvPr id="6" name="Date Placeholder 5"/>
          <p:cNvSpPr>
            <a:spLocks noGrp="1"/>
          </p:cNvSpPr>
          <p:nvPr>
            <p:ph type="dt" sz="half" idx="10"/>
          </p:nvPr>
        </p:nvSpPr>
        <p:spPr/>
        <p:txBody>
          <a:bodyPr/>
          <a:lstStyle/>
          <a:p>
            <a:fld id="{BA139614-47FF-4EAC-88D8-FFC59CA68D5E}" type="datetime5">
              <a:rPr lang="en-US" smtClean="0"/>
              <a:t>6-Sep-21</a:t>
            </a:fld>
            <a:endParaRPr lang="en-US"/>
          </a:p>
        </p:txBody>
      </p:sp>
    </p:spTree>
    <p:extLst>
      <p:ext uri="{BB962C8B-B14F-4D97-AF65-F5344CB8AC3E}">
        <p14:creationId xmlns:p14="http://schemas.microsoft.com/office/powerpoint/2010/main" val="3846591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8764</TotalTime>
  <Words>28850</Words>
  <Application>Microsoft Office PowerPoint</Application>
  <PresentationFormat>Widescreen</PresentationFormat>
  <Paragraphs>3235</Paragraphs>
  <Slides>492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492</vt:i4>
      </vt:variant>
    </vt:vector>
  </HeadingPairs>
  <TitlesOfParts>
    <vt:vector size="507" baseType="lpstr">
      <vt:lpstr>SimSun-ExtB</vt:lpstr>
      <vt:lpstr>Agency FB</vt:lpstr>
      <vt:lpstr>Aharoni</vt:lpstr>
      <vt:lpstr>Algerian</vt:lpstr>
      <vt:lpstr>Arial</vt:lpstr>
      <vt:lpstr>Arial Black</vt:lpstr>
      <vt:lpstr>Arial Narrow</vt:lpstr>
      <vt:lpstr>Arial Rounded MT Bold</vt:lpstr>
      <vt:lpstr>Brush Script MT</vt:lpstr>
      <vt:lpstr>Calibri</vt:lpstr>
      <vt:lpstr>Calibri Light</vt:lpstr>
      <vt:lpstr>Chiller</vt:lpstr>
      <vt:lpstr>Times New Roman</vt:lpstr>
      <vt:lpstr>Wingdings</vt:lpstr>
      <vt:lpstr>Office Theme</vt:lpstr>
      <vt:lpstr>HEALTH SYSTEM MANAGEMENT </vt:lpstr>
      <vt:lpstr>Module units</vt:lpstr>
      <vt:lpstr>MODULE COMPETENCY </vt:lpstr>
      <vt:lpstr>  LEARNING OUTCOMES  </vt:lpstr>
      <vt:lpstr>PowerPoint Presentation</vt:lpstr>
      <vt:lpstr>module content </vt:lpstr>
      <vt:lpstr>PowerPoint Presentation</vt:lpstr>
      <vt:lpstr> </vt:lpstr>
      <vt:lpstr>PowerPoint Presentation</vt:lpstr>
      <vt:lpstr>PowerPoint Presentation</vt:lpstr>
      <vt:lpstr>PowerPoint Presentation</vt:lpstr>
      <vt:lpstr>PowerPoint Presentation</vt:lpstr>
      <vt:lpstr>References  </vt:lpstr>
      <vt:lpstr>LEADERSHIP AND MANAGEMENT </vt:lpstr>
      <vt:lpstr> management</vt:lpstr>
      <vt:lpstr>PowerPoint Presentation</vt:lpstr>
      <vt:lpstr>PowerPoint Presentation</vt:lpstr>
      <vt:lpstr>Efficiency and Effectiveness </vt:lpstr>
      <vt:lpstr>PowerPoint Presentation</vt:lpstr>
      <vt:lpstr>Management versus Administration</vt:lpstr>
      <vt:lpstr>PowerPoint Presentation</vt:lpstr>
      <vt:lpstr>Who is a manager</vt:lpstr>
      <vt:lpstr>Characteristics of a manager </vt:lpstr>
      <vt:lpstr>characteristics cont.……….</vt:lpstr>
      <vt:lpstr>Cont. ………….</vt:lpstr>
      <vt:lpstr>Levels of management </vt:lpstr>
      <vt:lpstr>Levels of management </vt:lpstr>
      <vt:lpstr>PowerPoint Presentation</vt:lpstr>
      <vt:lpstr>PowerPoint Presentation</vt:lpstr>
      <vt:lpstr>PowerPoint Presentation</vt:lpstr>
      <vt:lpstr>PowerPoint Presentation</vt:lpstr>
      <vt:lpstr>PowerPoint Presentation</vt:lpstr>
      <vt:lpstr>Managerial Skills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ATTRIBUTES &amp; QUALITIES OF A MANAGER</vt:lpstr>
      <vt:lpstr>HISTORICAL DEVELOPMENT OF MANAGEMENT</vt:lpstr>
      <vt:lpstr>SCIENTIFIC / CLASSICAL APPROACH =1910’s</vt:lpstr>
      <vt:lpstr>HUMAN RELATIONS APPROACH</vt:lpstr>
      <vt:lpstr>Classical theories: </vt:lpstr>
      <vt:lpstr>PowerPoint Presentation</vt:lpstr>
      <vt:lpstr>Scientific Management Theory</vt:lpstr>
      <vt:lpstr>FREDERIC WINSLOW TAYLOR(1856-1915)-cont’d</vt:lpstr>
      <vt:lpstr>PowerPoint Presentation</vt:lpstr>
      <vt:lpstr>FAYOL’S 6 ACTIVITIES OF INDUSTRIAL UNDERTAKING</vt:lpstr>
      <vt:lpstr>PowerPoint Presentation</vt:lpstr>
      <vt:lpstr>PowerPoint Presentation</vt:lpstr>
      <vt:lpstr>F. W TAYLOR’S ACHIEVEMENTS</vt:lpstr>
      <vt:lpstr>FAILURES OF F. W TAYLOR’S</vt:lpstr>
      <vt:lpstr>Administrative theory </vt:lpstr>
      <vt:lpstr>PRINCIPLES OF MANAGEMENT</vt:lpstr>
      <vt:lpstr>H. FAYOL’S 14 PRINCIPLES OF MANAGEMENT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 WEBER</vt:lpstr>
      <vt:lpstr>PowerPoint Presentation</vt:lpstr>
      <vt:lpstr>PowerPoint Presentation</vt:lpstr>
      <vt:lpstr>PowerPoint Presentation</vt:lpstr>
      <vt:lpstr>PowerPoint Presentation</vt:lpstr>
      <vt:lpstr>Characteristics of an ideal organization by Weber </vt:lpstr>
      <vt:lpstr>FEATURES DEVELOPED TO MAKE BUREAUCRACIES RATIONAL</vt:lpstr>
      <vt:lpstr>RATIONAL BUREAUCRACY</vt:lpstr>
      <vt:lpstr>CONCLUSION &amp; NOTE ON Scientific management</vt:lpstr>
      <vt:lpstr>Neoclassical theorist/ motivational theories </vt:lpstr>
      <vt:lpstr>Definitions of Motivation</vt:lpstr>
      <vt:lpstr>PowerPoint Presentation</vt:lpstr>
      <vt:lpstr>Concept of Motivation</vt:lpstr>
      <vt:lpstr>Types of Motivation Theories</vt:lpstr>
      <vt:lpstr>Content Theories</vt:lpstr>
      <vt:lpstr>Process Theories</vt:lpstr>
      <vt:lpstr>Content Models</vt:lpstr>
      <vt:lpstr>Process Models</vt:lpstr>
      <vt:lpstr>Professor Elton Mayo (1880-1849 Hawthorne studies  </vt:lpstr>
      <vt:lpstr>PowerPoint Presentation</vt:lpstr>
      <vt:lpstr>PowerPoint Presentation</vt:lpstr>
      <vt:lpstr>MASLOW HIERARCHY OF NEEDS (Theory of Motivation) </vt:lpstr>
      <vt:lpstr>PowerPoint Presentation</vt:lpstr>
      <vt:lpstr>PowerPoint Presentation</vt:lpstr>
      <vt:lpstr>PowerPoint Presentation</vt:lpstr>
      <vt:lpstr>PowerPoint Presentation</vt:lpstr>
      <vt:lpstr>PowerPoint Presentation</vt:lpstr>
      <vt:lpstr>Herzberg’s Dual-Factor Theory</vt:lpstr>
      <vt:lpstr>PowerPoint Presentation</vt:lpstr>
      <vt:lpstr>PowerPoint Presentation</vt:lpstr>
      <vt:lpstr>PowerPoint Presentation</vt:lpstr>
      <vt:lpstr>Hygiene or Maintenance Factors (Herzberg</vt:lpstr>
      <vt:lpstr>Motivators or Growth Factors (Herzberg</vt:lpstr>
      <vt:lpstr>PowerPoint Presentation</vt:lpstr>
      <vt:lpstr>McGregor’s Theory X, Theory Y</vt:lpstr>
      <vt:lpstr>  </vt:lpstr>
      <vt:lpstr>Theory X (McGregor)</vt:lpstr>
      <vt:lpstr>Theory X assumptions </vt:lpstr>
      <vt:lpstr>Theory Y (McGregor)</vt:lpstr>
      <vt:lpstr>Theory y assumptions </vt:lpstr>
      <vt:lpstr>PowerPoint Presentation</vt:lpstr>
      <vt:lpstr>Expectancy Theory</vt:lpstr>
      <vt:lpstr>PowerPoint Presentation</vt:lpstr>
      <vt:lpstr>PowerPoint Presentation</vt:lpstr>
      <vt:lpstr>PowerPoint Presentation</vt:lpstr>
      <vt:lpstr>Adams Equity Theory</vt:lpstr>
      <vt:lpstr>PowerPoint Presentation</vt:lpstr>
      <vt:lpstr>Alderfer’s ERG Theory</vt:lpstr>
      <vt:lpstr>PowerPoint Presentation</vt:lpstr>
      <vt:lpstr>PowerPoint Presentation</vt:lpstr>
      <vt:lpstr>PowerPoint Presentation</vt:lpstr>
      <vt:lpstr>PowerPoint Presentation</vt:lpstr>
      <vt:lpstr>LYNDALL URWICK’S 10  PRINCIPLES OF  ORGANISATION</vt:lpstr>
      <vt:lpstr>PowerPoint Presentation</vt:lpstr>
      <vt:lpstr>PowerPoint Presentation</vt:lpstr>
      <vt:lpstr>PowerPoint Presentation</vt:lpstr>
      <vt:lpstr>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 FUNCTIONS </vt:lpstr>
      <vt:lpstr>PowerPoint Presentation</vt:lpstr>
      <vt:lpstr>PowerPoint Presentation</vt:lpstr>
      <vt:lpstr>PowerPoint Presentation</vt:lpstr>
      <vt:lpstr>PowerPoint Presentation</vt:lpstr>
      <vt:lpstr>PowerPoint Presentation</vt:lpstr>
      <vt:lpstr>PowerPoint Presentation</vt:lpstr>
      <vt:lpstr>How leaders influence others </vt:lpstr>
      <vt:lpstr>PowerPoint Presentation</vt:lpstr>
      <vt:lpstr>Legitimate power </vt:lpstr>
      <vt:lpstr>PowerPoint Presentation</vt:lpstr>
      <vt:lpstr>Expert power </vt:lpstr>
      <vt:lpstr>Referent power </vt:lpstr>
      <vt:lpstr>PowerPoint Presentation</vt:lpstr>
      <vt:lpstr>FUNCTIONS OF MANAGEMENT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Coordination </vt:lpstr>
      <vt:lpstr>PowerPoint Presentation</vt:lpstr>
      <vt:lpstr>1. PLANNING</vt:lpstr>
      <vt:lpstr> 1. PLANNING     </vt:lpstr>
      <vt:lpstr>PowerPoint Presentation</vt:lpstr>
      <vt:lpstr>TERMINOLOGIES USED IN PLANNING</vt:lpstr>
      <vt:lpstr>PowerPoint Presentation</vt:lpstr>
      <vt:lpstr>PowerPoint Presentation</vt:lpstr>
      <vt:lpstr>PowerPoint Presentation</vt:lpstr>
      <vt:lpstr>TYPES OF PLANNING </vt:lpstr>
      <vt:lpstr>PowerPoint Presentation</vt:lpstr>
      <vt:lpstr>PowerPoint Presentation</vt:lpstr>
      <vt:lpstr>Planning Process </vt:lpstr>
      <vt:lpstr>PowerPoint Presentation</vt:lpstr>
      <vt:lpstr>PowerPoint Presentation</vt:lpstr>
      <vt:lpstr>Steps in strategic planning process/planning cycle  </vt:lpstr>
      <vt:lpstr>PowerPoint Presentation</vt:lpstr>
      <vt:lpstr>PowerPoint Presentation</vt:lpstr>
      <vt:lpstr>PowerPoint Presentation</vt:lpstr>
      <vt:lpstr>PowerPoint Presentation</vt:lpstr>
      <vt:lpstr>PowerPoint Presentation</vt:lpstr>
      <vt:lpstr>PowerPoint Presentation</vt:lpstr>
      <vt:lpstr>Purposes of Planning (Significance) </vt:lpstr>
      <vt:lpstr>Difficulties Encountered In Planning </vt:lpstr>
      <vt:lpstr>PowerPoint Presentation</vt:lpstr>
      <vt:lpstr>ORGANIZING </vt:lpstr>
      <vt:lpstr>PowerPoint Presentation</vt:lpstr>
      <vt:lpstr>Definition of Organizing </vt:lpstr>
      <vt:lpstr>PowerPoint Presentation</vt:lpstr>
      <vt:lpstr>Types of Organizations </vt:lpstr>
      <vt:lpstr>Types of formal organization structures </vt:lpstr>
      <vt:lpstr>PowerPoint Presentation</vt:lpstr>
      <vt:lpstr>PowerPoint Presentation</vt:lpstr>
      <vt:lpstr>PowerPoint Presentation</vt:lpstr>
      <vt:lpstr>Organizational Structure  </vt:lpstr>
      <vt:lpstr>PowerPoint Presentation</vt:lpstr>
      <vt:lpstr>ELEMENTS OF AN ORGANIZATIONAL STRUCTURE </vt:lpstr>
      <vt:lpstr>PowerPoint Presentation</vt:lpstr>
      <vt:lpstr>Purposes of Organizational Structure </vt:lpstr>
      <vt:lpstr>HEALTH CARE ORGANIZATIONS </vt:lpstr>
      <vt:lpstr>TYPES OF HEALTH CARE ORGANIZATIONS </vt:lpstr>
      <vt:lpstr>PowerPoint Presentation</vt:lpstr>
      <vt:lpstr>PowerPoint Presentation</vt:lpstr>
      <vt:lpstr>PowerPoint Presentation</vt:lpstr>
      <vt:lpstr>The Kenya National Health System</vt:lpstr>
      <vt:lpstr>PowerPoint Presentation</vt:lpstr>
      <vt:lpstr>PowerPoint Presentation</vt:lpstr>
      <vt:lpstr>Structure of the health care system in  kenya</vt:lpstr>
      <vt:lpstr>PowerPoint Presentation</vt:lpstr>
      <vt:lpstr>PowerPoint Presentation</vt:lpstr>
      <vt:lpstr>PowerPoint Presentation</vt:lpstr>
      <vt:lpstr>Public sector health service Delivery</vt:lpstr>
      <vt:lpstr>PowerPoint Presentation</vt:lpstr>
      <vt:lpstr>Public Sector Health Service Delivery System</vt:lpstr>
      <vt:lpstr>PowerPoint Presentation</vt:lpstr>
      <vt:lpstr>PowerPoint Presentation</vt:lpstr>
      <vt:lpstr>PowerPoint Presentation</vt:lpstr>
      <vt:lpstr>Linkages and responsibilities in the health care system</vt:lpstr>
      <vt:lpstr>Responsibilities for health services are exercised at three levels</vt:lpstr>
      <vt:lpstr>The Ministry of Health</vt:lpstr>
      <vt:lpstr>PowerPoint Presentation</vt:lpstr>
      <vt:lpstr>Key mandates of the MOH:</vt:lpstr>
      <vt:lpstr>PowerPoint Presentation</vt:lpstr>
      <vt:lpstr>These national functions are distributed amongst six directorates namely</vt:lpstr>
      <vt:lpstr>PowerPoint Presentation</vt:lpstr>
      <vt:lpstr>COUNTY GOVERNMENT </vt:lpstr>
      <vt:lpstr>PowerPoint Presentation</vt:lpstr>
      <vt:lpstr>PowerPoint Presentation</vt:lpstr>
      <vt:lpstr>PowerPoint Presentation</vt:lpstr>
      <vt:lpstr>SERVICES PROVIDED IN VARIOUS LEVELS  OF HEALTH FACILITIES</vt:lpstr>
      <vt:lpstr>PowerPoint Presentation</vt:lpstr>
      <vt:lpstr>PowerPoint Presentation</vt:lpstr>
      <vt:lpstr>PowerPoint Presentation</vt:lpstr>
      <vt:lpstr> Job Descriptions and Specifications </vt:lpstr>
      <vt:lpstr>Job Specifications  </vt:lpstr>
      <vt:lpstr>Tools Used By Manager </vt:lpstr>
      <vt:lpstr>PowerPoint Presentation</vt:lpstr>
      <vt:lpstr>PowerPoint Presentation</vt:lpstr>
      <vt:lpstr>ORGANIZATIONAL COMMUNICATION </vt:lpstr>
      <vt:lpstr>PowerPoint Presentation</vt:lpstr>
      <vt:lpstr>PowerPoint Presentation</vt:lpstr>
      <vt:lpstr>PowerPoint Presentation</vt:lpstr>
      <vt:lpstr>Flow of Communication in an Organization </vt:lpstr>
      <vt:lpstr>PowerPoint Presentation</vt:lpstr>
      <vt:lpstr>PowerPoint Presentation</vt:lpstr>
      <vt:lpstr>PowerPoint Presentation</vt:lpstr>
      <vt:lpstr>PowerPoint Presentation</vt:lpstr>
      <vt:lpstr>PowerPoint Presentation</vt:lpstr>
      <vt:lpstr>PowerPoint Presentation</vt:lpstr>
      <vt:lpstr>STAFFING </vt:lpstr>
      <vt:lpstr>PowerPoint Presentation</vt:lpstr>
      <vt:lpstr>PowerPoint Presentation</vt:lpstr>
      <vt:lpstr>Objectives of Staffing </vt:lpstr>
      <vt:lpstr>PowerPoint Presentation</vt:lpstr>
      <vt:lpstr>STAFFING PROCESS </vt:lpstr>
      <vt:lpstr>PowerPoint Presentation</vt:lpstr>
      <vt:lpstr>PowerPoint Presentation</vt:lpstr>
      <vt:lpstr>PowerPoint Presentation</vt:lpstr>
      <vt:lpstr>PowerPoint Presentation</vt:lpstr>
      <vt:lpstr> Factors Affecting Staffing </vt:lpstr>
      <vt:lpstr>PowerPoint Presentation</vt:lpstr>
      <vt:lpstr>HUMAN RESOURCE FOR HEALTH MANAGEMENT</vt:lpstr>
      <vt:lpstr>  HUMAN RESOURCE FOR HEALTH MANAGEMENT </vt:lpstr>
      <vt:lpstr>HUMAN RESOURCE MANAGEMENT CONCEPTS </vt:lpstr>
      <vt:lpstr>PowerPoint Presentation</vt:lpstr>
      <vt:lpstr>PowerPoint Presentation</vt:lpstr>
      <vt:lpstr>PowerPoint Presentation</vt:lpstr>
      <vt:lpstr>OBJECTVES OF HUMAN RESOURCE MANAGEMENT </vt:lpstr>
      <vt:lpstr>PowerPoint Presentation</vt:lpstr>
      <vt:lpstr>Main Responsibilities in Management of Human Resources </vt:lpstr>
      <vt:lpstr>PowerPoint Presentation</vt:lpstr>
      <vt:lpstr>HUMAN RESOURCE MANAGEMENT PROCESS </vt:lpstr>
      <vt:lpstr>PowerPoint Presentation</vt:lpstr>
      <vt:lpstr>Human Resource planning  </vt:lpstr>
      <vt:lpstr>PowerPoint Presentation</vt:lpstr>
      <vt:lpstr>Human Resource Planning </vt:lpstr>
      <vt:lpstr>PowerPoint Presentation</vt:lpstr>
      <vt:lpstr>PowerPoint Presentation</vt:lpstr>
      <vt:lpstr>PowerPoint Presentation</vt:lpstr>
      <vt:lpstr>PowerPoint Presentation</vt:lpstr>
      <vt:lpstr>PowerPoint Presentation</vt:lpstr>
      <vt:lpstr>Reasons for Training and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Approaches to training and development </vt:lpstr>
      <vt:lpstr>Assignment </vt:lpstr>
      <vt:lpstr>Performance management </vt:lpstr>
      <vt:lpstr>PowerPoint Presentation</vt:lpstr>
      <vt:lpstr>PowerPoint Presentation</vt:lpstr>
      <vt:lpstr>PowerPoint Presentation</vt:lpstr>
      <vt:lpstr>Managing expectations </vt:lpstr>
      <vt:lpstr>PowerPoint Presentation</vt:lpstr>
      <vt:lpstr>Intergration </vt:lpstr>
      <vt:lpstr>Cascading </vt:lpstr>
      <vt:lpstr>Managing performance cycle </vt:lpstr>
      <vt:lpstr>PowerPoint Presentation</vt:lpstr>
      <vt:lpstr>PowerPoint Presentation</vt:lpstr>
      <vt:lpstr>PERFORMANCE APPRAISAL  </vt:lpstr>
      <vt:lpstr>Definition of performance appraisal </vt:lpstr>
      <vt:lpstr>Purpose of performance appraisal are </vt:lpstr>
      <vt:lpstr>PowerPoint Presentation</vt:lpstr>
      <vt:lpstr>Types of appraisal </vt:lpstr>
      <vt:lpstr>Appraisal Process </vt:lpstr>
      <vt:lpstr>The appraisal process </vt:lpstr>
      <vt:lpstr>Appraisal Methods </vt:lpstr>
      <vt:lpstr>PowerPoint Presentation</vt:lpstr>
      <vt:lpstr>PowerPoint Presentation</vt:lpstr>
      <vt:lpstr>Appraisal problems </vt:lpstr>
      <vt:lpstr>PowerPoint Presentation</vt:lpstr>
      <vt:lpstr>PowerPoint Presentation</vt:lpstr>
      <vt:lpstr>Assignment</vt:lpstr>
      <vt:lpstr>Human resource management functions </vt:lpstr>
      <vt:lpstr>Purpose of discipline </vt:lpstr>
      <vt:lpstr> factors that must be present to foster a climate of self discipline. </vt:lpstr>
      <vt:lpstr>The disciplinary process </vt:lpstr>
      <vt:lpstr>Disciplinary Process </vt:lpstr>
      <vt:lpstr>PowerPoint Presentation</vt:lpstr>
      <vt:lpstr> 2. STAFF COACHING </vt:lpstr>
      <vt:lpstr>Cont.………………..</vt:lpstr>
      <vt:lpstr>Cont.………………………</vt:lpstr>
      <vt:lpstr>3. STAFF MOTIVATION </vt:lpstr>
      <vt:lpstr>PowerPoint Presentation</vt:lpstr>
      <vt:lpstr>PowerPoint Presentation</vt:lpstr>
      <vt:lpstr>PowerPoint Presentation</vt:lpstr>
      <vt:lpstr>Practical Steps in Motivation </vt:lpstr>
      <vt:lpstr>PowerPoint Presentation</vt:lpstr>
      <vt:lpstr>PowerPoint Presentation</vt:lpstr>
      <vt:lpstr>PowerPoint Presentation</vt:lpstr>
      <vt:lpstr>PowerPoint Presentation</vt:lpstr>
      <vt:lpstr>CONFLICTS AND CONFLICT RESOLUTION </vt:lpstr>
      <vt:lpstr>PowerPoint Presentation</vt:lpstr>
      <vt:lpstr>Types of Conflict </vt:lpstr>
      <vt:lpstr>PowerPoint Presentation</vt:lpstr>
      <vt:lpstr>Conflict resolution methods (strategies) </vt:lpstr>
      <vt:lpstr>PowerPoint Presentation</vt:lpstr>
      <vt:lpstr>PowerPoint Presentation</vt:lpstr>
      <vt:lpstr>PowerPoint Presentation</vt:lpstr>
      <vt:lpstr>PowerPoint Presentation</vt:lpstr>
      <vt:lpstr>Causes of conflicts </vt:lpstr>
      <vt:lpstr>Effects of conflict </vt:lpstr>
      <vt:lpstr>Managing Conflict </vt:lpstr>
      <vt:lpstr>The manager may also overcome organizational conflict through the following: </vt:lpstr>
      <vt:lpstr>Grievances </vt:lpstr>
      <vt:lpstr>PowerPoint Presentation</vt:lpstr>
      <vt:lpstr>Change and change management </vt:lpstr>
      <vt:lpstr>PowerPoint Presentation</vt:lpstr>
      <vt:lpstr>b. Types of change  </vt:lpstr>
      <vt:lpstr>PowerPoint Presentation</vt:lpstr>
      <vt:lpstr>PowerPoint Presentation</vt:lpstr>
      <vt:lpstr>PowerPoint Presentation</vt:lpstr>
      <vt:lpstr>PowerPoint Presentation</vt:lpstr>
      <vt:lpstr>Overcoming Resistance to Change </vt:lpstr>
      <vt:lpstr>Overcoming Resistance to Change </vt:lpstr>
      <vt:lpstr>PowerPoint Presentation</vt:lpstr>
      <vt:lpstr>PowerPoint Presentation</vt:lpstr>
      <vt:lpstr>PowerPoint Presentation</vt:lpstr>
      <vt:lpstr> Resistance to change </vt:lpstr>
      <vt:lpstr>PowerPoint Presentation</vt:lpstr>
      <vt:lpstr> Measures of dealing with resistance to change </vt:lpstr>
      <vt:lpstr>PowerPoint Presentation</vt:lpstr>
      <vt:lpstr>TEAM LEADERSHIP </vt:lpstr>
      <vt:lpstr>PowerPoint Presentation</vt:lpstr>
      <vt:lpstr>. Group and team processes </vt:lpstr>
      <vt:lpstr>PowerPoint Presentation</vt:lpstr>
      <vt:lpstr>PowerPoint Presentation</vt:lpstr>
      <vt:lpstr>Characteristics of effective teams</vt:lpstr>
      <vt:lpstr>COLLABORATION</vt:lpstr>
      <vt:lpstr>PowerPoint Presentation</vt:lpstr>
      <vt:lpstr>PowerPoint Presentation</vt:lpstr>
      <vt:lpstr>PowerPoint Presentation</vt:lpstr>
      <vt:lpstr>COMPONENTS OF SUCCESSFUL TEAMWORK</vt:lpstr>
      <vt:lpstr>COMMON BARRIERS TO INTER-PROFESSINAL COLLABORATION</vt:lpstr>
      <vt:lpstr>PowerPoint Presentation</vt:lpstr>
      <vt:lpstr>LEADERSHIP ACTIVITIES AT DIFFERENT GROUP FORMATION STAGES</vt:lpstr>
      <vt:lpstr>PowerPoint Presentation</vt:lpstr>
      <vt:lpstr>Barriers to effective teamwork.</vt:lpstr>
      <vt:lpstr>PowerPoint Presentation</vt:lpstr>
      <vt:lpstr>PowerPoint Presentation</vt:lpstr>
      <vt:lpstr>PowerPoint Presentation</vt:lpstr>
      <vt:lpstr>PowerPoint Presentation</vt:lpstr>
      <vt:lpstr>TYPES OF MEDICAL TEAMS</vt:lpstr>
      <vt:lpstr>CORE TEAMS</vt:lpstr>
      <vt:lpstr>2. COORDINATING TEAMS.</vt:lpstr>
      <vt:lpstr>CONTIGENCY TEAMS.</vt:lpstr>
      <vt:lpstr>ANCILLARY SERVICES.</vt:lpstr>
      <vt:lpstr>PowerPoint Presentation</vt:lpstr>
      <vt:lpstr>SUPPORT SERVICES</vt:lpstr>
      <vt:lpstr>ADMINISTRATION.</vt:lpstr>
      <vt:lpstr>PowerPoint Presentation</vt:lpstr>
      <vt:lpstr>Problem solving </vt:lpstr>
      <vt:lpstr>PowerPoint Presentation</vt:lpstr>
      <vt:lpstr>PowerPoint Presentation</vt:lpstr>
      <vt:lpstr>PowerPoint Presentation</vt:lpstr>
      <vt:lpstr>PowerPoint Presentation</vt:lpstr>
      <vt:lpstr>Problem Solving Principles </vt:lpstr>
      <vt:lpstr>PowerPoint Presentation</vt:lpstr>
      <vt:lpstr>DELEGATING AND DECISION MAKING </vt:lpstr>
      <vt:lpstr> Decision making  </vt:lpstr>
      <vt:lpstr>Types of Decisions </vt:lpstr>
      <vt:lpstr>Rational decision making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Delegation</vt:lpstr>
      <vt:lpstr>PowerPoint Presentation</vt:lpstr>
      <vt:lpstr>PowerPoint Presentation</vt:lpstr>
      <vt:lpstr>To clearly understand who is responsible, the manager must consider the following;</vt:lpstr>
      <vt:lpstr>Principles for effective delegation: </vt:lpstr>
      <vt:lpstr>PowerPoint Presentation</vt:lpstr>
      <vt:lpstr>PowerPoint Presentation</vt:lpstr>
      <vt:lpstr>PowerPoint Presentation</vt:lpstr>
      <vt:lpstr>Delegation process</vt:lpstr>
      <vt:lpstr>PowerPoint Presentation</vt:lpstr>
      <vt:lpstr>PowerPoint Presentation</vt:lpstr>
      <vt:lpstr>PowerPoint Presentation</vt:lpstr>
      <vt:lpstr>Benefits of Delegation: </vt:lpstr>
      <vt:lpstr>PowerPoint Presentation</vt:lpstr>
      <vt:lpstr>PowerPoint Presentation</vt:lpstr>
      <vt:lpstr>Some Problems That Hinder Delegation </vt:lpstr>
      <vt:lpstr>On the other hand, the subordinate or delegate may: </vt:lpstr>
      <vt:lpstr>Centralization and decentralization </vt:lpstr>
      <vt:lpstr>MANAGING MATERIALS AND TIME </vt:lpstr>
      <vt:lpstr>Managing Materials </vt:lpstr>
      <vt:lpstr>Activities Which Pertain to Materials Management </vt:lpstr>
      <vt:lpstr>PowerPoint Presentation</vt:lpstr>
      <vt:lpstr>PowerPoint Presentation</vt:lpstr>
      <vt:lpstr>Time management </vt:lpstr>
      <vt:lpstr>PowerPoint Presentation</vt:lpstr>
      <vt:lpstr>PowerPoint Presentation</vt:lpstr>
      <vt:lpstr>Time Wasters </vt:lpstr>
      <vt:lpstr>Principles of Time Management </vt:lpstr>
      <vt:lpstr>PowerPoint Presentation</vt:lpstr>
      <vt:lpstr>PowerPoint Presentation</vt:lpstr>
      <vt:lpstr>HUMAN RESOURCE DEVELOPMENT </vt:lpstr>
      <vt:lpstr>PowerPoint Presentation</vt:lpstr>
      <vt:lpstr>Training involves five steps </vt:lpstr>
      <vt:lpstr>PowerPoint Presentation</vt:lpstr>
      <vt:lpstr>Methods of training </vt:lpstr>
      <vt:lpstr>PowerPoint Presentation</vt:lpstr>
      <vt:lpstr>JOB ANALYSIS </vt:lpstr>
      <vt:lpstr>PowerPoint Presentation</vt:lpstr>
      <vt:lpstr>PowerPoint Presentation</vt:lpstr>
      <vt:lpstr>Job description  </vt:lpstr>
      <vt:lpstr>Sections of job description </vt:lpstr>
      <vt:lpstr>PowerPoint Presentation</vt:lpstr>
      <vt:lpstr>COMMODITY AND SUPPLIES MANAGEMENT </vt:lpstr>
      <vt:lpstr>PowerPoint Presentation</vt:lpstr>
      <vt:lpstr>PowerPoint Presentation</vt:lpstr>
      <vt:lpstr>PowerPoint Presentation</vt:lpstr>
      <vt:lpstr>PowerPoint Presentation</vt:lpstr>
      <vt:lpstr>PowerPoint Presentation</vt:lpstr>
      <vt:lpstr>Types of Records used in commodity management </vt:lpstr>
      <vt:lpstr>PowerPoint Presentation</vt:lpstr>
      <vt:lpstr>Procurement cycle </vt:lpstr>
      <vt:lpstr>PowerPoint Presentation</vt:lpstr>
      <vt:lpstr>Procurement Methods </vt:lpstr>
      <vt:lpstr>PowerPoint Presentation</vt:lpstr>
      <vt:lpstr>PowerPoint Presentation</vt:lpstr>
      <vt:lpstr>PowerPoint Presentation</vt:lpstr>
      <vt:lpstr>PowerPoint Presentation</vt:lpstr>
      <vt:lpstr>PowerPoint Presentation</vt:lpstr>
      <vt:lpstr>PowerPoint Presentation</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 MANAGEMENT</dc:title>
  <dc:creator>Angela</dc:creator>
  <cp:lastModifiedBy>User</cp:lastModifiedBy>
  <cp:revision>285</cp:revision>
  <cp:lastPrinted>2017-11-23T06:25:33Z</cp:lastPrinted>
  <dcterms:created xsi:type="dcterms:W3CDTF">2016-09-15T09:48:09Z</dcterms:created>
  <dcterms:modified xsi:type="dcterms:W3CDTF">2021-09-06T09:26:40Z</dcterms:modified>
</cp:coreProperties>
</file>